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5E_AA0A122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4708" r:id="rId3"/>
    <p:sldId id="4706" r:id="rId4"/>
    <p:sldId id="283" r:id="rId5"/>
    <p:sldId id="4031" r:id="rId6"/>
    <p:sldId id="272" r:id="rId7"/>
    <p:sldId id="4704" r:id="rId8"/>
    <p:sldId id="273" r:id="rId9"/>
    <p:sldId id="4689" r:id="rId10"/>
    <p:sldId id="259" r:id="rId11"/>
    <p:sldId id="4702" r:id="rId12"/>
    <p:sldId id="4691" r:id="rId13"/>
    <p:sldId id="4692" r:id="rId14"/>
    <p:sldId id="4699" r:id="rId15"/>
    <p:sldId id="263" r:id="rId16"/>
    <p:sldId id="4703" r:id="rId17"/>
    <p:sldId id="4681" r:id="rId18"/>
    <p:sldId id="4682" r:id="rId19"/>
    <p:sldId id="265" r:id="rId20"/>
    <p:sldId id="4693" r:id="rId21"/>
    <p:sldId id="4694" r:id="rId22"/>
    <p:sldId id="4696" r:id="rId23"/>
    <p:sldId id="4697" r:id="rId24"/>
    <p:sldId id="4685" r:id="rId25"/>
    <p:sldId id="269" r:id="rId26"/>
    <p:sldId id="270" r:id="rId27"/>
    <p:sldId id="4686" r:id="rId28"/>
    <p:sldId id="271" r:id="rId29"/>
    <p:sldId id="4705" r:id="rId30"/>
    <p:sldId id="4707" r:id="rId31"/>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j84tVDjr3ZUyMo08Sae0Mqpia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DD090-DD5E-0693-98AC-D370B71D1E16}" name="MENSAH, Samuel Nii Bortey" initials="SM" userId="S::MensahS@unaids.org::dc761384-68e9-4176-bf57-558707d0ef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86B5DD-AC81-4BBC-BC44-1AB09D1F0CB2}">
  <a:tblStyle styleId="{BF86B5DD-AC81-4BBC-BC44-1AB09D1F0CB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0"/>
  </p:normalViewPr>
  <p:slideViewPr>
    <p:cSldViewPr snapToGrid="0">
      <p:cViewPr>
        <p:scale>
          <a:sx n="43" d="100"/>
          <a:sy n="43" d="100"/>
        </p:scale>
        <p:origin x="1075"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25E_AA0A1223.xml><?xml version="1.0" encoding="utf-8"?>
<p188:cmLst xmlns:a="http://schemas.openxmlformats.org/drawingml/2006/main" xmlns:r="http://schemas.openxmlformats.org/officeDocument/2006/relationships" xmlns:p188="http://schemas.microsoft.com/office/powerpoint/2018/8/main">
  <p188:cm id="{3A129D55-E44C-4747-9EA2-FDB9274A874C}" authorId="{411DD090-DD5E-0693-98AC-D370B71D1E16}" created="2024-03-19T17:22:08.608">
    <ac:deMkLst xmlns:ac="http://schemas.microsoft.com/office/drawing/2013/main/command">
      <pc:docMk xmlns:pc="http://schemas.microsoft.com/office/powerpoint/2013/main/command"/>
      <pc:sldMk xmlns:pc="http://schemas.microsoft.com/office/powerpoint/2013/main/command" cId="2852786723" sldId="4702"/>
      <ac:graphicFrameMk id="12" creationId="{DC6594EB-3538-76D5-7584-9FC04E003774}"/>
    </ac:deMkLst>
    <p188:txBody>
      <a:bodyPr/>
      <a:lstStyle/>
      <a:p>
        <a:r>
          <a:rPr lang="en-US"/>
          <a:t>Stigma index is completed and disseminated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19" name="Google Shape;11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324ECC0C-F93F-01E7-4D9E-2A8897BF2930}"/>
            </a:ext>
          </a:extLst>
        </p:cNvPr>
        <p:cNvGrpSpPr/>
        <p:nvPr/>
      </p:nvGrpSpPr>
      <p:grpSpPr>
        <a:xfrm>
          <a:off x="0" y="0"/>
          <a:ext cx="0" cy="0"/>
          <a:chOff x="0" y="0"/>
          <a:chExt cx="0" cy="0"/>
        </a:xfrm>
      </p:grpSpPr>
      <p:sp>
        <p:nvSpPr>
          <p:cNvPr id="118" name="Google Shape;118;p5:notes">
            <a:extLst>
              <a:ext uri="{FF2B5EF4-FFF2-40B4-BE49-F238E27FC236}">
                <a16:creationId xmlns:a16="http://schemas.microsoft.com/office/drawing/2014/main" id="{9717B3B8-1929-37AD-AEB8-044C8CE9B505}"/>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19" name="Google Shape;119;p5:notes">
            <a:extLst>
              <a:ext uri="{FF2B5EF4-FFF2-40B4-BE49-F238E27FC236}">
                <a16:creationId xmlns:a16="http://schemas.microsoft.com/office/drawing/2014/main" id="{FD7DF96D-B70F-D47B-B22B-0DE57C687FFC}"/>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62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C96CF186-385F-5206-8DF6-F02F6E0566D3}"/>
            </a:ext>
          </a:extLst>
        </p:cNvPr>
        <p:cNvGrpSpPr/>
        <p:nvPr/>
      </p:nvGrpSpPr>
      <p:grpSpPr>
        <a:xfrm>
          <a:off x="0" y="0"/>
          <a:ext cx="0" cy="0"/>
          <a:chOff x="0" y="0"/>
          <a:chExt cx="0" cy="0"/>
        </a:xfrm>
      </p:grpSpPr>
      <p:sp>
        <p:nvSpPr>
          <p:cNvPr id="141" name="Google Shape;141;p8:notes">
            <a:extLst>
              <a:ext uri="{FF2B5EF4-FFF2-40B4-BE49-F238E27FC236}">
                <a16:creationId xmlns:a16="http://schemas.microsoft.com/office/drawing/2014/main" id="{63FAF4F4-BA81-AB9F-1502-F0DE7287EF54}"/>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42" name="Google Shape;142;p8:notes">
            <a:extLst>
              <a:ext uri="{FF2B5EF4-FFF2-40B4-BE49-F238E27FC236}">
                <a16:creationId xmlns:a16="http://schemas.microsoft.com/office/drawing/2014/main" id="{73FB035B-6F1C-EB4B-A0DF-469D119BDD28}"/>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04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42" name="Google Shape;142;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7F092B45-DFF1-C883-4830-BA519FD96C28}"/>
            </a:ext>
          </a:extLst>
        </p:cNvPr>
        <p:cNvGrpSpPr/>
        <p:nvPr/>
      </p:nvGrpSpPr>
      <p:grpSpPr>
        <a:xfrm>
          <a:off x="0" y="0"/>
          <a:ext cx="0" cy="0"/>
          <a:chOff x="0" y="0"/>
          <a:chExt cx="0" cy="0"/>
        </a:xfrm>
      </p:grpSpPr>
      <p:sp>
        <p:nvSpPr>
          <p:cNvPr id="150" name="Google Shape;150;p9:notes">
            <a:extLst>
              <a:ext uri="{FF2B5EF4-FFF2-40B4-BE49-F238E27FC236}">
                <a16:creationId xmlns:a16="http://schemas.microsoft.com/office/drawing/2014/main" id="{21B72F9B-F7ED-00CC-0E51-594CBED38B5D}"/>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51" name="Google Shape;151;p9:notes">
            <a:extLst>
              <a:ext uri="{FF2B5EF4-FFF2-40B4-BE49-F238E27FC236}">
                <a16:creationId xmlns:a16="http://schemas.microsoft.com/office/drawing/2014/main" id="{0DFF8F58-2540-78F2-7213-5F12B8B6B193}"/>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35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B4764827-BE14-BCB9-FCBA-0E0CD5478ED6}"/>
            </a:ext>
          </a:extLst>
        </p:cNvPr>
        <p:cNvGrpSpPr/>
        <p:nvPr/>
      </p:nvGrpSpPr>
      <p:grpSpPr>
        <a:xfrm>
          <a:off x="0" y="0"/>
          <a:ext cx="0" cy="0"/>
          <a:chOff x="0" y="0"/>
          <a:chExt cx="0" cy="0"/>
        </a:xfrm>
      </p:grpSpPr>
      <p:sp>
        <p:nvSpPr>
          <p:cNvPr id="150" name="Google Shape;150;p9:notes">
            <a:extLst>
              <a:ext uri="{FF2B5EF4-FFF2-40B4-BE49-F238E27FC236}">
                <a16:creationId xmlns:a16="http://schemas.microsoft.com/office/drawing/2014/main" id="{481C8D3F-E2E2-CF2B-F6A4-E9F81D524382}"/>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51" name="Google Shape;151;p9:notes">
            <a:extLst>
              <a:ext uri="{FF2B5EF4-FFF2-40B4-BE49-F238E27FC236}">
                <a16:creationId xmlns:a16="http://schemas.microsoft.com/office/drawing/2014/main" id="{BB63D621-14AF-5589-374A-CA1096A07B62}"/>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1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D0BBC525-E500-BC55-C22C-ECE93F18A82D}"/>
            </a:ext>
          </a:extLst>
        </p:cNvPr>
        <p:cNvGrpSpPr/>
        <p:nvPr/>
      </p:nvGrpSpPr>
      <p:grpSpPr>
        <a:xfrm>
          <a:off x="0" y="0"/>
          <a:ext cx="0" cy="0"/>
          <a:chOff x="0" y="0"/>
          <a:chExt cx="0" cy="0"/>
        </a:xfrm>
      </p:grpSpPr>
      <p:sp>
        <p:nvSpPr>
          <p:cNvPr id="159" name="Google Shape;159;p10:notes">
            <a:extLst>
              <a:ext uri="{FF2B5EF4-FFF2-40B4-BE49-F238E27FC236}">
                <a16:creationId xmlns:a16="http://schemas.microsoft.com/office/drawing/2014/main" id="{63FF4F48-037F-1A10-E50F-9AB6B682858F}"/>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a:extLst>
              <a:ext uri="{FF2B5EF4-FFF2-40B4-BE49-F238E27FC236}">
                <a16:creationId xmlns:a16="http://schemas.microsoft.com/office/drawing/2014/main" id="{1874B5E5-B93D-252E-3C11-C38893113BDE}"/>
              </a:ext>
            </a:extLst>
          </p:cNvPr>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61" name="Google Shape;161;p10:notes">
            <a:extLst>
              <a:ext uri="{FF2B5EF4-FFF2-40B4-BE49-F238E27FC236}">
                <a16:creationId xmlns:a16="http://schemas.microsoft.com/office/drawing/2014/main" id="{A42857B2-9FDB-6419-65EA-FF7F025520F6}"/>
              </a:ext>
            </a:extLst>
          </p:cNvPr>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154001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61" name="Google Shape;161;p10: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71" name="Google Shape;171;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E2288E8-9805-3EEF-19B2-6E3D9311AFE6}"/>
            </a:ext>
          </a:extLst>
        </p:cNvPr>
        <p:cNvGrpSpPr/>
        <p:nvPr/>
      </p:nvGrpSpPr>
      <p:grpSpPr>
        <a:xfrm>
          <a:off x="0" y="0"/>
          <a:ext cx="0" cy="0"/>
          <a:chOff x="0" y="0"/>
          <a:chExt cx="0" cy="0"/>
        </a:xfrm>
      </p:grpSpPr>
      <p:sp>
        <p:nvSpPr>
          <p:cNvPr id="170" name="Google Shape;170;p11:notes">
            <a:extLst>
              <a:ext uri="{FF2B5EF4-FFF2-40B4-BE49-F238E27FC236}">
                <a16:creationId xmlns:a16="http://schemas.microsoft.com/office/drawing/2014/main" id="{16AA217B-C6DF-C14C-E462-BE99FB8F19AD}"/>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71" name="Google Shape;171;p11:notes">
            <a:extLst>
              <a:ext uri="{FF2B5EF4-FFF2-40B4-BE49-F238E27FC236}">
                <a16:creationId xmlns:a16="http://schemas.microsoft.com/office/drawing/2014/main" id="{E4A443F1-EC26-EEF6-21FB-E25EFB3037AB}"/>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20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011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80" name="Google Shape;180;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E947D949-86A7-BAF0-2E9A-85907CE26D63}"/>
            </a:ext>
          </a:extLst>
        </p:cNvPr>
        <p:cNvGrpSpPr/>
        <p:nvPr/>
      </p:nvGrpSpPr>
      <p:grpSpPr>
        <a:xfrm>
          <a:off x="0" y="0"/>
          <a:ext cx="0" cy="0"/>
          <a:chOff x="0" y="0"/>
          <a:chExt cx="0" cy="0"/>
        </a:xfrm>
      </p:grpSpPr>
      <p:sp>
        <p:nvSpPr>
          <p:cNvPr id="179" name="Google Shape;179;p12:notes">
            <a:extLst>
              <a:ext uri="{FF2B5EF4-FFF2-40B4-BE49-F238E27FC236}">
                <a16:creationId xmlns:a16="http://schemas.microsoft.com/office/drawing/2014/main" id="{F77679DC-642A-2D7A-BD47-F55158FF13FE}"/>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dirty="0"/>
          </a:p>
        </p:txBody>
      </p:sp>
      <p:sp>
        <p:nvSpPr>
          <p:cNvPr id="180" name="Google Shape;180;p12:notes">
            <a:extLst>
              <a:ext uri="{FF2B5EF4-FFF2-40B4-BE49-F238E27FC236}">
                <a16:creationId xmlns:a16="http://schemas.microsoft.com/office/drawing/2014/main" id="{B988D141-26A7-083D-5F57-A6A321ACE148}"/>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29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a:extLst>
            <a:ext uri="{FF2B5EF4-FFF2-40B4-BE49-F238E27FC236}">
              <a16:creationId xmlns:a16="http://schemas.microsoft.com/office/drawing/2014/main" id="{D699CC48-D78F-6AC5-6644-8164A8A6B47A}"/>
            </a:ext>
          </a:extLst>
        </p:cNvPr>
        <p:cNvGrpSpPr/>
        <p:nvPr/>
      </p:nvGrpSpPr>
      <p:grpSpPr>
        <a:xfrm>
          <a:off x="0" y="0"/>
          <a:ext cx="0" cy="0"/>
          <a:chOff x="0" y="0"/>
          <a:chExt cx="0" cy="0"/>
        </a:xfrm>
      </p:grpSpPr>
      <p:sp>
        <p:nvSpPr>
          <p:cNvPr id="196" name="Google Shape;196;p14:notes">
            <a:extLst>
              <a:ext uri="{FF2B5EF4-FFF2-40B4-BE49-F238E27FC236}">
                <a16:creationId xmlns:a16="http://schemas.microsoft.com/office/drawing/2014/main" id="{F47961BC-EBF1-0BA1-3D8B-C7E59466D205}"/>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97" name="Google Shape;197;p14:notes">
            <a:extLst>
              <a:ext uri="{FF2B5EF4-FFF2-40B4-BE49-F238E27FC236}">
                <a16:creationId xmlns:a16="http://schemas.microsoft.com/office/drawing/2014/main" id="{962E19D2-505C-8281-6A7D-28B3101895DE}"/>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945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97" name="Google Shape;197;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06" name="Google Shape;20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06" name="Google Shape;20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53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16" name="Google Shape;216;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216" name="Google Shape;216;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40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37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01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86" name="Google Shape;8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256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01" name="Google Shape;101;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82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3316FFA3-5928-8BDA-DC71-D3A7B398EC2D}"/>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D1C773F3-1A40-B3F3-4AD9-EF9B58AA09F0}"/>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10" name="Google Shape;110;p4:notes">
            <a:extLst>
              <a:ext uri="{FF2B5EF4-FFF2-40B4-BE49-F238E27FC236}">
                <a16:creationId xmlns:a16="http://schemas.microsoft.com/office/drawing/2014/main" id="{06553C2D-716D-FC22-56CC-7CF9F449DE7B}"/>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05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10" name="Google Shape;110;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B0022F8-F443-9E22-3E8E-1FA6D6B32584}"/>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D2755BA0-03D9-4CC3-82D6-317EF4115253}"/>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pPr marL="0" indent="0"/>
            <a:endParaRPr/>
          </a:p>
        </p:txBody>
      </p:sp>
      <p:sp>
        <p:nvSpPr>
          <p:cNvPr id="110" name="Google Shape;110;p4:notes">
            <a:extLst>
              <a:ext uri="{FF2B5EF4-FFF2-40B4-BE49-F238E27FC236}">
                <a16:creationId xmlns:a16="http://schemas.microsoft.com/office/drawing/2014/main" id="{69C47A14-DEE3-2982-3D54-F9FA090CCA4E}"/>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7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25E_AA0A122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421538"/>
            <a:ext cx="9144000" cy="2387600"/>
          </a:xfrm>
          <a:prstGeom prst="rect">
            <a:avLst/>
          </a:prstGeom>
          <a:solidFill>
            <a:srgbClr val="03A998"/>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ct val="100000"/>
              <a:buFont typeface="Calibri"/>
              <a:buNone/>
            </a:pPr>
            <a:r>
              <a:rPr lang="en-US" sz="3200" b="1" dirty="0">
                <a:solidFill>
                  <a:schemeClr val="lt1"/>
                </a:solidFill>
              </a:rPr>
              <a:t>2025 HIV Prevention Road Map baseline survey: Results Review and Milestones</a:t>
            </a:r>
            <a:br>
              <a:rPr lang="en-US" b="1" dirty="0">
                <a:solidFill>
                  <a:schemeClr val="lt1"/>
                </a:solidFill>
              </a:rPr>
            </a:br>
            <a:endParaRPr lang="en-CH" b="1" dirty="0">
              <a:solidFill>
                <a:schemeClr val="lt1"/>
              </a:solidFill>
            </a:endParaRPr>
          </a:p>
        </p:txBody>
      </p:sp>
      <p:pic>
        <p:nvPicPr>
          <p:cNvPr id="89" name="Google Shape;89;p1" descr="Logo, company name&#10;&#10;Description automatically generated"/>
          <p:cNvPicPr preferRelativeResize="0"/>
          <p:nvPr/>
        </p:nvPicPr>
        <p:blipFill rotWithShape="1">
          <a:blip r:embed="rId3">
            <a:alphaModFix/>
          </a:blip>
          <a:srcRect/>
          <a:stretch/>
        </p:blipFill>
        <p:spPr>
          <a:xfrm>
            <a:off x="123161" y="61769"/>
            <a:ext cx="1846052" cy="937250"/>
          </a:xfrm>
          <a:prstGeom prst="rect">
            <a:avLst/>
          </a:prstGeom>
          <a:noFill/>
          <a:ln>
            <a:noFill/>
          </a:ln>
        </p:spPr>
      </p:pic>
      <p:sp>
        <p:nvSpPr>
          <p:cNvPr id="91" name="Google Shape;91;p1"/>
          <p:cNvSpPr txBox="1"/>
          <p:nvPr/>
        </p:nvSpPr>
        <p:spPr>
          <a:xfrm>
            <a:off x="1524000" y="4560742"/>
            <a:ext cx="8672423" cy="13615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ct val="100000"/>
              <a:buFont typeface="Arial"/>
              <a:buNone/>
            </a:pPr>
            <a:r>
              <a:rPr lang="en-US" sz="2400" dirty="0">
                <a:solidFill>
                  <a:schemeClr val="dk1"/>
                </a:solidFill>
                <a:latin typeface="Calibri"/>
                <a:ea typeface="Calibri"/>
                <a:cs typeface="Calibri"/>
                <a:sym typeface="Calibri"/>
              </a:rPr>
              <a:t>Accra</a:t>
            </a:r>
            <a:r>
              <a:rPr lang="en-US" sz="2400" b="0" i="0" u="none" strike="noStrike" cap="none" dirty="0">
                <a:solidFill>
                  <a:schemeClr val="dk1"/>
                </a:solidFill>
                <a:latin typeface="Calibri"/>
                <a:ea typeface="Calibri"/>
                <a:cs typeface="Calibri"/>
                <a:sym typeface="Calibri"/>
              </a:rPr>
              <a:t>, Ghana</a:t>
            </a:r>
            <a:endParaRPr dirty="0"/>
          </a:p>
          <a:p>
            <a:pPr marL="0" marR="0" lvl="0" indent="0" algn="ctr" rtl="0">
              <a:lnSpc>
                <a:spcPct val="90000"/>
              </a:lnSpc>
              <a:spcBef>
                <a:spcPts val="1000"/>
              </a:spcBef>
              <a:spcAft>
                <a:spcPts val="0"/>
              </a:spcAft>
              <a:buClr>
                <a:schemeClr val="dk1"/>
              </a:buClr>
              <a:buSzPct val="100000"/>
              <a:buFont typeface="Arial"/>
              <a:buNone/>
            </a:pPr>
            <a:r>
              <a:rPr lang="en-US" sz="2400" dirty="0">
                <a:solidFill>
                  <a:schemeClr val="dk1"/>
                </a:solidFill>
                <a:latin typeface="Calibri"/>
                <a:ea typeface="Calibri"/>
                <a:cs typeface="Calibri"/>
                <a:sym typeface="Calibri"/>
              </a:rPr>
              <a:t>15</a:t>
            </a:r>
            <a:r>
              <a:rPr lang="en-US" sz="2400" b="0" i="0" u="none" strike="noStrike" cap="none" dirty="0">
                <a:solidFill>
                  <a:schemeClr val="dk1"/>
                </a:solidFill>
                <a:latin typeface="Calibri"/>
                <a:ea typeface="Calibri"/>
                <a:cs typeface="Calibri"/>
                <a:sym typeface="Calibri"/>
              </a:rPr>
              <a:t> February 2024</a:t>
            </a:r>
            <a:endParaRPr dirty="0"/>
          </a:p>
          <a:p>
            <a:pPr marL="0" marR="0" lvl="0" indent="0" algn="l" rtl="0">
              <a:lnSpc>
                <a:spcPct val="90000"/>
              </a:lnSpc>
              <a:spcBef>
                <a:spcPts val="1000"/>
              </a:spcBef>
              <a:spcAft>
                <a:spcPts val="0"/>
              </a:spcAft>
              <a:buClr>
                <a:srgbClr val="EF696C"/>
              </a:buClr>
              <a:buSzPct val="100000"/>
              <a:buFont typeface="Arial"/>
              <a:buNone/>
            </a:pPr>
            <a:r>
              <a:rPr lang="en-US" sz="2400" b="0" i="0" u="none" strike="noStrike" cap="none" dirty="0">
                <a:solidFill>
                  <a:srgbClr val="EF696C"/>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ct val="100000"/>
              <a:buFont typeface="Arial"/>
              <a:buNone/>
            </a:pPr>
            <a:endParaRPr sz="2400" b="0" i="0" u="none" strike="noStrike" cap="none" dirty="0">
              <a:solidFill>
                <a:srgbClr val="EF696C"/>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8A94D4C-E5C8-E6B5-1BAB-D6BDE5B897D5}"/>
              </a:ext>
            </a:extLst>
          </p:cNvPr>
          <p:cNvPicPr>
            <a:picLocks noChangeAspect="1"/>
          </p:cNvPicPr>
          <p:nvPr/>
        </p:nvPicPr>
        <p:blipFill>
          <a:blip r:embed="rId4"/>
          <a:stretch>
            <a:fillRect/>
          </a:stretch>
        </p:blipFill>
        <p:spPr>
          <a:xfrm>
            <a:off x="3988101" y="19387"/>
            <a:ext cx="3368531" cy="937249"/>
          </a:xfrm>
          <a:prstGeom prst="rect">
            <a:avLst/>
          </a:prstGeom>
        </p:spPr>
      </p:pic>
      <p:pic>
        <p:nvPicPr>
          <p:cNvPr id="3" name="Picture 2">
            <a:extLst>
              <a:ext uri="{FF2B5EF4-FFF2-40B4-BE49-F238E27FC236}">
                <a16:creationId xmlns:a16="http://schemas.microsoft.com/office/drawing/2014/main" id="{AF50AA74-73F9-7162-B1CB-0D6E9871040F}"/>
              </a:ext>
            </a:extLst>
          </p:cNvPr>
          <p:cNvPicPr>
            <a:picLocks noChangeAspect="1"/>
          </p:cNvPicPr>
          <p:nvPr/>
        </p:nvPicPr>
        <p:blipFill>
          <a:blip r:embed="rId5"/>
          <a:stretch>
            <a:fillRect/>
          </a:stretch>
        </p:blipFill>
        <p:spPr>
          <a:xfrm>
            <a:off x="10668001" y="19387"/>
            <a:ext cx="1524000" cy="1177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311650" y="315885"/>
            <a:ext cx="11730825" cy="1323384"/>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ED2228"/>
              </a:buClr>
              <a:buSzPct val="100000"/>
              <a:buFont typeface="Calibri"/>
              <a:buNone/>
            </a:pPr>
            <a:br>
              <a:rPr lang="en-US" sz="3600" u="sng" dirty="0">
                <a:solidFill>
                  <a:srgbClr val="ED2228"/>
                </a:solidFill>
              </a:rPr>
            </a:br>
            <a:r>
              <a:rPr lang="en-US" sz="3200" b="1" dirty="0">
                <a:solidFill>
                  <a:srgbClr val="ED2228"/>
                </a:solidFill>
              </a:rPr>
              <a:t>Road Map Action Point 2: Precision HIV prevention approach </a:t>
            </a:r>
            <a:br>
              <a:rPr lang="en-US" sz="3200" b="1" dirty="0">
                <a:solidFill>
                  <a:srgbClr val="ED2228"/>
                </a:solidFill>
              </a:rPr>
            </a:br>
            <a:r>
              <a:rPr lang="en-US" sz="3200" dirty="0">
                <a:solidFill>
                  <a:srgbClr val="ED2228"/>
                </a:solidFill>
              </a:rPr>
              <a:t>Gaps and Priority Actions Identified</a:t>
            </a:r>
            <a:br>
              <a:rPr lang="en-US" sz="3600" u="sng" dirty="0">
                <a:solidFill>
                  <a:srgbClr val="ED2228"/>
                </a:solidFill>
              </a:rPr>
            </a:br>
            <a:endParaRPr sz="3600" b="1" dirty="0">
              <a:solidFill>
                <a:srgbClr val="ED2228"/>
              </a:solidFill>
            </a:endParaRPr>
          </a:p>
        </p:txBody>
      </p:sp>
      <p:pic>
        <p:nvPicPr>
          <p:cNvPr id="116" name="Google Shape;116;p4"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9" name="Google Shape;106;p3">
            <a:extLst>
              <a:ext uri="{FF2B5EF4-FFF2-40B4-BE49-F238E27FC236}">
                <a16:creationId xmlns:a16="http://schemas.microsoft.com/office/drawing/2014/main" id="{1E5B4081-80CF-3CF3-D249-B7988A360045}"/>
              </a:ext>
            </a:extLst>
          </p:cNvPr>
          <p:cNvSpPr txBox="1"/>
          <p:nvPr/>
        </p:nvSpPr>
        <p:spPr>
          <a:xfrm>
            <a:off x="1172817" y="1639268"/>
            <a:ext cx="9504707" cy="4755108"/>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1800" b="1" i="0" u="none" strike="noStrike" cap="none" dirty="0">
                <a:solidFill>
                  <a:schemeClr val="dk1"/>
                </a:solidFill>
                <a:latin typeface="Calibri"/>
                <a:ea typeface="Calibri"/>
                <a:cs typeface="Calibri"/>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1600" dirty="0">
                <a:solidFill>
                  <a:schemeClr val="dk1"/>
                </a:solidFill>
                <a:latin typeface="Calibri"/>
                <a:cs typeface="Calibri"/>
                <a:sym typeface="Calibri"/>
              </a:rPr>
              <a:t>Dissemination of the National strategic plan nationwide. Appears on the GAC website only.</a:t>
            </a:r>
          </a:p>
          <a:p>
            <a:pPr marL="285750" marR="0" lvl="0" indent="-285750" algn="l" rtl="0">
              <a:lnSpc>
                <a:spcPct val="150000"/>
              </a:lnSpc>
              <a:spcBef>
                <a:spcPts val="0"/>
              </a:spcBef>
              <a:spcAft>
                <a:spcPts val="0"/>
              </a:spcAft>
              <a:buFont typeface="Arial" panose="020B0604020202020204" pitchFamily="34" charset="0"/>
              <a:buChar char="•"/>
            </a:pPr>
            <a:r>
              <a:rPr lang="en-US" sz="1600" dirty="0">
                <a:solidFill>
                  <a:schemeClr val="dk1"/>
                </a:solidFill>
                <a:latin typeface="Calibri"/>
                <a:cs typeface="Calibri"/>
                <a:sym typeface="Calibri"/>
              </a:rPr>
              <a:t>Accessibility with disability challenges not being addressed</a:t>
            </a:r>
          </a:p>
          <a:p>
            <a:pPr marL="285750" marR="0" lvl="0" indent="-285750" algn="l" rtl="0">
              <a:lnSpc>
                <a:spcPct val="150000"/>
              </a:lnSpc>
              <a:spcBef>
                <a:spcPts val="0"/>
              </a:spcBef>
              <a:spcAft>
                <a:spcPts val="0"/>
              </a:spcAft>
              <a:buFont typeface="Arial" panose="020B0604020202020204" pitchFamily="34" charset="0"/>
              <a:buChar char="•"/>
            </a:pPr>
            <a:r>
              <a:rPr lang="en-US" sz="1600" dirty="0">
                <a:solidFill>
                  <a:schemeClr val="dk1"/>
                </a:solidFill>
                <a:latin typeface="Calibri"/>
                <a:cs typeface="Calibri"/>
                <a:sym typeface="Calibri"/>
              </a:rPr>
              <a:t>Adaptation from Global AIDS Strategy into the national and subnational AIDS Strategy</a:t>
            </a:r>
          </a:p>
          <a:p>
            <a:pPr marL="285750" marR="0" lvl="0" indent="-285750" algn="l" rtl="0">
              <a:lnSpc>
                <a:spcPct val="150000"/>
              </a:lnSpc>
              <a:spcBef>
                <a:spcPts val="0"/>
              </a:spcBef>
              <a:spcAft>
                <a:spcPts val="0"/>
              </a:spcAft>
              <a:buFont typeface="Arial" panose="020B0604020202020204" pitchFamily="34" charset="0"/>
              <a:buChar char="•"/>
            </a:pPr>
            <a:r>
              <a:rPr lang="en-US" sz="1600" dirty="0">
                <a:solidFill>
                  <a:schemeClr val="dk1"/>
                </a:solidFill>
                <a:latin typeface="Calibri"/>
                <a:cs typeface="Calibri"/>
                <a:sym typeface="Calibri"/>
              </a:rPr>
              <a:t>Limited subnational targets for HIV prevention</a:t>
            </a:r>
            <a:endParaRPr lang="en-US" sz="1600" b="1" dirty="0">
              <a:solidFill>
                <a:schemeClr val="dk1"/>
              </a:solidFill>
              <a:latin typeface="Calibri"/>
              <a:cs typeface="Calibri"/>
              <a:sym typeface="Calibri"/>
            </a:endParaRPr>
          </a:p>
          <a:p>
            <a:pPr marL="0" marR="0" lvl="0" indent="0" algn="l" rtl="0">
              <a:lnSpc>
                <a:spcPct val="150000"/>
              </a:lnSpc>
              <a:spcBef>
                <a:spcPts val="0"/>
              </a:spcBef>
              <a:spcAft>
                <a:spcPts val="0"/>
              </a:spcAft>
            </a:pPr>
            <a:endParaRPr dirty="0"/>
          </a:p>
          <a:p>
            <a:pPr marR="0" lvl="0" algn="l" rtl="0">
              <a:lnSpc>
                <a:spcPct val="150000"/>
              </a:lnSpc>
              <a:spcBef>
                <a:spcPts val="0"/>
              </a:spcBef>
              <a:spcAft>
                <a:spcPts val="0"/>
              </a:spcAft>
              <a:buClr>
                <a:schemeClr val="dk1"/>
              </a:buClr>
              <a:buSzPts val="1800"/>
            </a:pPr>
            <a:r>
              <a:rPr lang="en-US" sz="1800" b="1" i="0" u="none" strike="noStrike" cap="none" dirty="0">
                <a:solidFill>
                  <a:schemeClr val="dk1"/>
                </a:solidFill>
                <a:latin typeface="Calibri"/>
                <a:ea typeface="Calibri"/>
                <a:cs typeface="Calibri"/>
                <a:sym typeface="Calibri"/>
              </a:rPr>
              <a:t>Priority actions</a:t>
            </a:r>
          </a:p>
          <a:p>
            <a:pPr marL="285750" indent="-285750">
              <a:lnSpc>
                <a:spcPct val="150000"/>
              </a:lnSpc>
              <a:buSzPts val="1800"/>
              <a:buFont typeface="Arial" panose="020B0604020202020204" pitchFamily="34" charset="0"/>
              <a:buChar char="•"/>
            </a:pPr>
            <a:r>
              <a:rPr lang="en-US" sz="1600" dirty="0">
                <a:solidFill>
                  <a:schemeClr val="dk1"/>
                </a:solidFill>
                <a:latin typeface="Calibri"/>
                <a:cs typeface="Calibri"/>
              </a:rPr>
              <a:t>Prioritization of the next National Strategic Plan. Current one is 2021-2025</a:t>
            </a:r>
          </a:p>
          <a:p>
            <a:pPr marL="285750" indent="-285750">
              <a:lnSpc>
                <a:spcPct val="150000"/>
              </a:lnSpc>
              <a:buSzPts val="1800"/>
              <a:buFont typeface="Arial" panose="020B0604020202020204" pitchFamily="34" charset="0"/>
              <a:buChar char="•"/>
            </a:pPr>
            <a:r>
              <a:rPr lang="en-US" sz="1600" dirty="0">
                <a:solidFill>
                  <a:schemeClr val="dk1"/>
                </a:solidFill>
                <a:latin typeface="Calibri"/>
                <a:cs typeface="Calibri"/>
              </a:rPr>
              <a:t>Acceleration plan to complete the various hanging country documents including mid-term review of NSP, KP SOP.</a:t>
            </a:r>
          </a:p>
          <a:p>
            <a:pPr marL="285750" indent="-285750">
              <a:lnSpc>
                <a:spcPct val="150000"/>
              </a:lnSpc>
              <a:buSzPts val="1800"/>
              <a:buFont typeface="Arial" panose="020B0604020202020204" pitchFamily="34" charset="0"/>
              <a:buChar char="•"/>
            </a:pPr>
            <a:r>
              <a:rPr lang="en-US" sz="1600" dirty="0">
                <a:solidFill>
                  <a:schemeClr val="dk1"/>
                </a:solidFill>
                <a:latin typeface="Calibri"/>
                <a:cs typeface="Calibri"/>
              </a:rPr>
              <a:t>Packages for AGYW to be prioritized</a:t>
            </a:r>
            <a:endParaRPr lang="en-US" sz="1600" dirty="0">
              <a:solidFill>
                <a:schemeClr val="dk1"/>
              </a:solidFill>
              <a:latin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EE241BB3-3160-E62F-B0B8-0190135393B8}"/>
              </a:ext>
            </a:extLst>
          </p:cNvPr>
          <p:cNvPicPr>
            <a:picLocks noChangeAspect="1"/>
          </p:cNvPicPr>
          <p:nvPr/>
        </p:nvPicPr>
        <p:blipFill>
          <a:blip r:embed="rId4"/>
          <a:stretch>
            <a:fillRect/>
          </a:stretch>
        </p:blipFill>
        <p:spPr>
          <a:xfrm>
            <a:off x="457636" y="1639268"/>
            <a:ext cx="568535" cy="568535"/>
          </a:xfrm>
          <a:prstGeom prst="rect">
            <a:avLst/>
          </a:prstGeom>
        </p:spPr>
      </p:pic>
      <p:pic>
        <p:nvPicPr>
          <p:cNvPr id="11" name="Picture 10">
            <a:extLst>
              <a:ext uri="{FF2B5EF4-FFF2-40B4-BE49-F238E27FC236}">
                <a16:creationId xmlns:a16="http://schemas.microsoft.com/office/drawing/2014/main" id="{77DC0452-1DFD-AE34-D457-34D473480714}"/>
              </a:ext>
            </a:extLst>
          </p:cNvPr>
          <p:cNvPicPr>
            <a:picLocks noChangeAspect="1"/>
          </p:cNvPicPr>
          <p:nvPr/>
        </p:nvPicPr>
        <p:blipFill>
          <a:blip r:embed="rId5"/>
          <a:stretch>
            <a:fillRect/>
          </a:stretch>
        </p:blipFill>
        <p:spPr>
          <a:xfrm>
            <a:off x="457635" y="3907177"/>
            <a:ext cx="568535" cy="5685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B1AFA3C-BADA-68BB-48D7-F02E18DE66E2}"/>
            </a:ext>
          </a:extLst>
        </p:cNvPr>
        <p:cNvGrpSpPr/>
        <p:nvPr/>
      </p:nvGrpSpPr>
      <p:grpSpPr>
        <a:xfrm>
          <a:off x="0" y="0"/>
          <a:ext cx="0" cy="0"/>
          <a:chOff x="0" y="0"/>
          <a:chExt cx="0" cy="0"/>
        </a:xfrm>
      </p:grpSpPr>
      <p:sp>
        <p:nvSpPr>
          <p:cNvPr id="112" name="Google Shape;112;p4">
            <a:extLst>
              <a:ext uri="{FF2B5EF4-FFF2-40B4-BE49-F238E27FC236}">
                <a16:creationId xmlns:a16="http://schemas.microsoft.com/office/drawing/2014/main" id="{DB7A1619-BF9C-9840-A236-6DB868870831}"/>
              </a:ext>
            </a:extLst>
          </p:cNvPr>
          <p:cNvSpPr txBox="1">
            <a:spLocks noGrp="1"/>
          </p:cNvSpPr>
          <p:nvPr>
            <p:ph type="title"/>
          </p:nvPr>
        </p:nvSpPr>
        <p:spPr>
          <a:xfrm>
            <a:off x="311649" y="180680"/>
            <a:ext cx="11730825" cy="984069"/>
          </a:xfrm>
          <a:prstGeom prst="rect">
            <a:avLst/>
          </a:prstGeom>
          <a:noFill/>
          <a:ln>
            <a:noFill/>
          </a:ln>
        </p:spPr>
        <p:txBody>
          <a:bodyPr spcFirstLastPara="1" wrap="square" lIns="91425" tIns="45700" rIns="91425" bIns="45700" anchor="ctr" anchorCtr="0">
            <a:noAutofit/>
          </a:bodyPr>
          <a:lstStyle/>
          <a:p>
            <a:pPr algn="ctr">
              <a:buClr>
                <a:srgbClr val="ED2228"/>
              </a:buClr>
              <a:buSzPct val="100000"/>
            </a:pPr>
            <a:r>
              <a:rPr lang="en-US" sz="3200" dirty="0">
                <a:solidFill>
                  <a:srgbClr val="ED2228"/>
                </a:solidFill>
              </a:rPr>
              <a:t>Milestones Proposed: Precision HIV prevention approach</a:t>
            </a:r>
            <a:endParaRPr sz="3200" dirty="0">
              <a:solidFill>
                <a:srgbClr val="ED2228"/>
              </a:solidFill>
            </a:endParaRPr>
          </a:p>
        </p:txBody>
      </p:sp>
      <p:pic>
        <p:nvPicPr>
          <p:cNvPr id="116" name="Google Shape;116;p4" descr="Logo, company name&#10;&#10;Description automatically generated">
            <a:extLst>
              <a:ext uri="{FF2B5EF4-FFF2-40B4-BE49-F238E27FC236}">
                <a16:creationId xmlns:a16="http://schemas.microsoft.com/office/drawing/2014/main" id="{141C0B86-F63A-0313-0180-F882E7053B09}"/>
              </a:ext>
            </a:extLst>
          </p:cNvPr>
          <p:cNvPicPr preferRelativeResize="0"/>
          <p:nvPr/>
        </p:nvPicPr>
        <p:blipFill rotWithShape="1">
          <a:blip r:embed="rId4">
            <a:alphaModFix/>
          </a:blip>
          <a:srcRect/>
          <a:stretch/>
        </p:blipFill>
        <p:spPr>
          <a:xfrm>
            <a:off x="10879617" y="6165668"/>
            <a:ext cx="1162858" cy="624473"/>
          </a:xfrm>
          <a:prstGeom prst="rect">
            <a:avLst/>
          </a:prstGeom>
          <a:noFill/>
          <a:ln>
            <a:noFill/>
          </a:ln>
        </p:spPr>
      </p:pic>
      <p:graphicFrame>
        <p:nvGraphicFramePr>
          <p:cNvPr id="12" name="Google Shape;105;p3">
            <a:extLst>
              <a:ext uri="{FF2B5EF4-FFF2-40B4-BE49-F238E27FC236}">
                <a16:creationId xmlns:a16="http://schemas.microsoft.com/office/drawing/2014/main" id="{DC6594EB-3538-76D5-7584-9FC04E003774}"/>
              </a:ext>
            </a:extLst>
          </p:cNvPr>
          <p:cNvGraphicFramePr/>
          <p:nvPr>
            <p:extLst>
              <p:ext uri="{D42A27DB-BD31-4B8C-83A1-F6EECF244321}">
                <p14:modId xmlns:p14="http://schemas.microsoft.com/office/powerpoint/2010/main" val="494725624"/>
              </p:ext>
            </p:extLst>
          </p:nvPr>
        </p:nvGraphicFramePr>
        <p:xfrm>
          <a:off x="462873" y="1038149"/>
          <a:ext cx="11417478" cy="5127519"/>
        </p:xfrm>
        <a:graphic>
          <a:graphicData uri="http://schemas.openxmlformats.org/drawingml/2006/table">
            <a:tbl>
              <a:tblPr firstRow="1" bandRow="1">
                <a:noFill/>
                <a:tableStyleId>{BF86B5DD-AC81-4BBC-BC44-1AB09D1F0CB2}</a:tableStyleId>
              </a:tblPr>
              <a:tblGrid>
                <a:gridCol w="5408918">
                  <a:extLst>
                    <a:ext uri="{9D8B030D-6E8A-4147-A177-3AD203B41FA5}">
                      <a16:colId xmlns:a16="http://schemas.microsoft.com/office/drawing/2014/main" val="20000"/>
                    </a:ext>
                  </a:extLst>
                </a:gridCol>
                <a:gridCol w="1592210">
                  <a:extLst>
                    <a:ext uri="{9D8B030D-6E8A-4147-A177-3AD203B41FA5}">
                      <a16:colId xmlns:a16="http://schemas.microsoft.com/office/drawing/2014/main" val="20001"/>
                    </a:ext>
                  </a:extLst>
                </a:gridCol>
                <a:gridCol w="4416350">
                  <a:extLst>
                    <a:ext uri="{9D8B030D-6E8A-4147-A177-3AD203B41FA5}">
                      <a16:colId xmlns:a16="http://schemas.microsoft.com/office/drawing/2014/main" val="2941668492"/>
                    </a:ext>
                  </a:extLst>
                </a:gridCol>
              </a:tblGrid>
              <a:tr h="611814">
                <a:tc>
                  <a:txBody>
                    <a:bodyPr/>
                    <a:lstStyle/>
                    <a:p>
                      <a:pPr marL="0" marR="0" lvl="0" indent="0" algn="l" rtl="0">
                        <a:spcBef>
                          <a:spcPts val="0"/>
                        </a:spcBef>
                        <a:spcAft>
                          <a:spcPts val="0"/>
                        </a:spcAft>
                        <a:buNone/>
                      </a:pPr>
                      <a:r>
                        <a:rPr lang="en-US" sz="1800" u="none" strike="noStrike" cap="none" dirty="0"/>
                        <a:t>Milestones/Priority Actions</a:t>
                      </a:r>
                      <a:endParaRPr lang="en-US" sz="1800" dirty="0"/>
                    </a:p>
                  </a:txBody>
                  <a:tcPr marL="91450" marR="91450" marT="45725" marB="45725"/>
                </a:tc>
                <a:tc>
                  <a:txBody>
                    <a:bodyPr/>
                    <a:lstStyle/>
                    <a:p>
                      <a:pPr marL="0" marR="0" lvl="0" indent="0" algn="l" rtl="0">
                        <a:spcBef>
                          <a:spcPts val="0"/>
                        </a:spcBef>
                        <a:spcAft>
                          <a:spcPts val="0"/>
                        </a:spcAft>
                        <a:buNone/>
                      </a:pPr>
                      <a:r>
                        <a:rPr lang="en-US" sz="1800" dirty="0"/>
                        <a:t>Timeline</a:t>
                      </a:r>
                      <a:endParaRPr sz="18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How: Mechanism</a:t>
                      </a:r>
                    </a:p>
                    <a:p>
                      <a:pPr marL="0" marR="0" lvl="0" indent="0" algn="l" rtl="0">
                        <a:spcBef>
                          <a:spcPts val="0"/>
                        </a:spcBef>
                        <a:spcAft>
                          <a:spcPts val="0"/>
                        </a:spcAft>
                        <a:buNone/>
                      </a:pPr>
                      <a:r>
                        <a:rPr lang="en-US" sz="18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7866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baseline="0" dirty="0">
                          <a:solidFill>
                            <a:schemeClr val="tx1"/>
                          </a:solidFill>
                          <a:latin typeface="Calibri" panose="020F0502020204030204" pitchFamily="34" charset="0"/>
                          <a:ea typeface="+mn-ea"/>
                          <a:cs typeface="Calibri" panose="020F0502020204030204" pitchFamily="34" charset="0"/>
                        </a:rPr>
                        <a:t>Dissemination of the revised NSP targets based on the mid-term review</a:t>
                      </a:r>
                    </a:p>
                  </a:txBody>
                  <a:tcPr/>
                </a:tc>
                <a:tc>
                  <a:txBody>
                    <a:bodyPr/>
                    <a:lstStyle/>
                    <a:p>
                      <a:r>
                        <a:rPr lang="en-US" sz="1600" dirty="0">
                          <a:solidFill>
                            <a:schemeClr val="tx1"/>
                          </a:solidFill>
                          <a:latin typeface="Calibri" panose="020F0502020204030204" pitchFamily="34" charset="0"/>
                          <a:cs typeface="Calibri" panose="020F0502020204030204" pitchFamily="34" charset="0"/>
                        </a:rPr>
                        <a:t>By the end of June 2024</a:t>
                      </a:r>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How: Hybrid Stakeholder engagement</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 Document must be available online</a:t>
                      </a:r>
                    </a:p>
                    <a:p>
                      <a:r>
                        <a:rPr lang="en-US" sz="1600" dirty="0">
                          <a:solidFill>
                            <a:schemeClr val="tx1"/>
                          </a:solidFill>
                          <a:latin typeface="Calibri" panose="020F0502020204030204" pitchFamily="34" charset="0"/>
                          <a:cs typeface="Calibri" panose="020F0502020204030204" pitchFamily="34" charset="0"/>
                        </a:rPr>
                        <a:t>Who: GHS/NACP and GAC</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01968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Prioritization of the next National Strategic Plan. Current one is 2021-2025 (2026-2030)</a:t>
                      </a:r>
                    </a:p>
                    <a:p>
                      <a:endParaRPr lang="en-US" sz="1600"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By the end of 2025</a:t>
                      </a:r>
                      <a:endParaRPr sz="16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285750" marR="0" lvl="0" indent="-285750" algn="l" rtl="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How: End term review of the current NSP</a:t>
                      </a:r>
                    </a:p>
                    <a:p>
                      <a:pPr marL="285750" marR="0" lvl="0" indent="-285750" algn="l" rtl="0">
                        <a:spcBef>
                          <a:spcPts val="0"/>
                        </a:spcBef>
                        <a:spcAft>
                          <a:spcPts val="0"/>
                        </a:spcAft>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 Engagement with consultant, stakeholders, Validation, dissemination</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Who: GAC and supporting partners</a:t>
                      </a:r>
                      <a:endParaRPr sz="16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48582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Accelerate completion of the various documents- KP SOP, stigma index 2.0</a:t>
                      </a:r>
                    </a:p>
                    <a:p>
                      <a:endParaRPr lang="en-US" sz="1600"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600" b="1" dirty="0">
                          <a:solidFill>
                            <a:schemeClr val="tx1"/>
                          </a:solidFill>
                          <a:latin typeface="Calibri" panose="020F0502020204030204" pitchFamily="34" charset="0"/>
                          <a:cs typeface="Calibri" panose="020F0502020204030204" pitchFamily="34" charset="0"/>
                        </a:rPr>
                        <a:t>KP-SOP</a:t>
                      </a:r>
                      <a:r>
                        <a:rPr lang="en-US" sz="1600" dirty="0">
                          <a:solidFill>
                            <a:schemeClr val="tx1"/>
                          </a:solidFill>
                          <a:latin typeface="Calibri" panose="020F0502020204030204" pitchFamily="34" charset="0"/>
                          <a:cs typeface="Calibri" panose="020F0502020204030204" pitchFamily="34" charset="0"/>
                        </a:rPr>
                        <a:t>: By end of April 24</a:t>
                      </a:r>
                    </a:p>
                    <a:p>
                      <a:pPr marL="0" marR="0" lvl="0" indent="0" algn="l" rtl="0">
                        <a:spcBef>
                          <a:spcPts val="0"/>
                        </a:spcBef>
                        <a:spcAft>
                          <a:spcPts val="0"/>
                        </a:spcAft>
                        <a:buNone/>
                      </a:pPr>
                      <a:r>
                        <a:rPr lang="en-US" sz="1600" b="1" dirty="0">
                          <a:solidFill>
                            <a:schemeClr val="tx1"/>
                          </a:solidFill>
                          <a:latin typeface="Calibri" panose="020F0502020204030204" pitchFamily="34" charset="0"/>
                          <a:cs typeface="Calibri" panose="020F0502020204030204" pitchFamily="34" charset="0"/>
                        </a:rPr>
                        <a:t>Stigma index</a:t>
                      </a:r>
                      <a:r>
                        <a:rPr lang="en-US" sz="1600" dirty="0">
                          <a:solidFill>
                            <a:schemeClr val="tx1"/>
                          </a:solidFill>
                          <a:latin typeface="Calibri" panose="020F0502020204030204" pitchFamily="34" charset="0"/>
                          <a:cs typeface="Calibri" panose="020F0502020204030204" pitchFamily="34" charset="0"/>
                        </a:rPr>
                        <a:t>: By end of Feb 24</a:t>
                      </a:r>
                      <a:endParaRPr lang="en-US" sz="1600" dirty="0">
                        <a:solidFill>
                          <a:srgbClr val="FF0000"/>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How: Stakeholder engagement</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Who: SPH/NACP</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How: Validation and dissemination</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Who: GAC</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How: Validation and Dissemination</a:t>
                      </a:r>
                    </a:p>
                    <a:p>
                      <a:pPr marL="0" marR="0" lvl="0" indent="0" algn="l" rtl="0">
                        <a:spcBef>
                          <a:spcPts val="0"/>
                        </a:spcBef>
                        <a:spcAft>
                          <a:spcPts val="0"/>
                        </a:spcAft>
                        <a:buNone/>
                      </a:pPr>
                      <a:r>
                        <a:rPr lang="en-US" sz="1600" dirty="0">
                          <a:solidFill>
                            <a:schemeClr val="tx1"/>
                          </a:solidFill>
                          <a:latin typeface="Calibri" panose="020F0502020204030204" pitchFamily="34" charset="0"/>
                          <a:cs typeface="Calibri" panose="020F0502020204030204" pitchFamily="34" charset="0"/>
                        </a:rPr>
                        <a:t>Who: NAP+, WAPCAS and its partners</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95703384"/>
                  </a:ext>
                </a:extLst>
              </a:tr>
              <a:tr h="10431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Strategic plan for AGYW to be prioritized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By the end of 2024</a:t>
                      </a:r>
                    </a:p>
                  </a:txBody>
                  <a:tcPr>
                    <a:lnR w="12700" cap="flat" cmpd="sng" algn="ctr">
                      <a:solidFill>
                        <a:schemeClr val="bg1"/>
                      </a:solidFill>
                      <a:prstDash val="solid"/>
                      <a:round/>
                      <a:headEnd type="none" w="med" len="med"/>
                      <a:tailEnd type="none" w="med" len="med"/>
                    </a:lnR>
                  </a:tcPr>
                </a:tc>
                <a:tc>
                  <a:txBody>
                    <a:bodyPr/>
                    <a:lstStyle/>
                    <a:p>
                      <a:r>
                        <a:rPr lang="en-US" sz="1800" dirty="0">
                          <a:solidFill>
                            <a:schemeClr val="tx1"/>
                          </a:solidFill>
                          <a:latin typeface="Calibri" panose="020F0502020204030204" pitchFamily="34" charset="0"/>
                          <a:cs typeface="Calibri" panose="020F0502020204030204" pitchFamily="34" charset="0"/>
                        </a:rPr>
                        <a:t>How: SBC strategy with emphasis on Social media strategies</a:t>
                      </a:r>
                    </a:p>
                    <a:p>
                      <a:r>
                        <a:rPr lang="en-US" sz="1800" dirty="0">
                          <a:solidFill>
                            <a:schemeClr val="tx1"/>
                          </a:solidFill>
                          <a:latin typeface="Calibri" panose="020F0502020204030204" pitchFamily="34" charset="0"/>
                          <a:cs typeface="Calibri" panose="020F0502020204030204" pitchFamily="34" charset="0"/>
                        </a:rPr>
                        <a:t>Who: GAC and partners</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39183925"/>
                  </a:ext>
                </a:extLst>
              </a:tr>
            </a:tbl>
          </a:graphicData>
        </a:graphic>
      </p:graphicFrame>
    </p:spTree>
    <p:extLst>
      <p:ext uri="{BB962C8B-B14F-4D97-AF65-F5344CB8AC3E}">
        <p14:creationId xmlns:p14="http://schemas.microsoft.com/office/powerpoint/2010/main" val="285278672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p:nvPr/>
        </p:nvSpPr>
        <p:spPr>
          <a:xfrm>
            <a:off x="838200" y="184779"/>
            <a:ext cx="10515600" cy="18601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b="1" dirty="0">
                <a:solidFill>
                  <a:srgbClr val="ED2228"/>
                </a:solidFill>
              </a:rPr>
              <a:t>Road Map Action Point 3: </a:t>
            </a:r>
            <a:r>
              <a:rPr lang="en-US" sz="3200" b="1" dirty="0">
                <a:solidFill>
                  <a:srgbClr val="ED2228"/>
                </a:solidFill>
                <a:latin typeface="Calibri"/>
                <a:ea typeface="Calibri"/>
                <a:cs typeface="Calibri"/>
                <a:sym typeface="Calibri"/>
              </a:rPr>
              <a:t>Defining country investments for scaled HIV prevention response</a:t>
            </a:r>
          </a:p>
          <a:p>
            <a:pPr marL="0" marR="0" lvl="0" indent="0" algn="ctr" rtl="0">
              <a:lnSpc>
                <a:spcPct val="90000"/>
              </a:lnSpc>
              <a:spcBef>
                <a:spcPts val="0"/>
              </a:spcBef>
              <a:spcAft>
                <a:spcPts val="0"/>
              </a:spcAft>
              <a:buClr>
                <a:srgbClr val="ED2228"/>
              </a:buClr>
              <a:buSzPts val="4000"/>
              <a:buFont typeface="Calibri"/>
              <a:buNone/>
            </a:pPr>
            <a:br>
              <a:rPr lang="en-US" sz="3200" b="1" dirty="0">
                <a:solidFill>
                  <a:srgbClr val="ED2228"/>
                </a:solidFill>
              </a:rPr>
            </a:br>
            <a:r>
              <a:rPr lang="en-US" sz="3200" dirty="0">
                <a:solidFill>
                  <a:srgbClr val="ED2228"/>
                </a:solidFill>
              </a:rPr>
              <a:t>Gaps and Priority Actions Identified</a:t>
            </a:r>
            <a:endParaRPr lang="en-US" sz="3200" u="sng" dirty="0">
              <a:solidFill>
                <a:srgbClr val="ED2228"/>
              </a:solidFill>
              <a:latin typeface="Calibri"/>
              <a:ea typeface="Calibri"/>
              <a:cs typeface="Calibri"/>
              <a:sym typeface="Calibri"/>
            </a:endParaRPr>
          </a:p>
        </p:txBody>
      </p:sp>
      <p:pic>
        <p:nvPicPr>
          <p:cNvPr id="126" name="Google Shape;126;p5"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2" name="Google Shape;106;p3">
            <a:extLst>
              <a:ext uri="{FF2B5EF4-FFF2-40B4-BE49-F238E27FC236}">
                <a16:creationId xmlns:a16="http://schemas.microsoft.com/office/drawing/2014/main" id="{2CF4F41D-1176-36DA-0174-034E6D7BFF57}"/>
              </a:ext>
            </a:extLst>
          </p:cNvPr>
          <p:cNvSpPr txBox="1"/>
          <p:nvPr/>
        </p:nvSpPr>
        <p:spPr>
          <a:xfrm>
            <a:off x="1618750" y="2257855"/>
            <a:ext cx="9504707" cy="5955436"/>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000" b="1" i="0" u="none" strike="noStrike" cap="none" dirty="0">
                <a:solidFill>
                  <a:schemeClr val="dk1"/>
                </a:solidFill>
                <a:latin typeface="Calibri"/>
                <a:ea typeface="Calibri"/>
                <a:cs typeface="Calibri"/>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2800" dirty="0">
                <a:solidFill>
                  <a:schemeClr val="dk1"/>
                </a:solidFill>
                <a:latin typeface="Calibri"/>
                <a:cs typeface="Calibri"/>
                <a:sym typeface="Calibri"/>
              </a:rPr>
              <a:t>Need for granulated budget breakdown of plan to achieve 2025 HIV prevention targets </a:t>
            </a:r>
            <a:endParaRPr sz="2800" dirty="0"/>
          </a:p>
          <a:p>
            <a:pPr marR="0" lvl="0" algn="l" rtl="0">
              <a:lnSpc>
                <a:spcPct val="150000"/>
              </a:lnSpc>
              <a:spcBef>
                <a:spcPts val="0"/>
              </a:spcBef>
              <a:spcAft>
                <a:spcPts val="0"/>
              </a:spcAft>
              <a:buClr>
                <a:schemeClr val="dk1"/>
              </a:buClr>
              <a:buSzPts val="1800"/>
            </a:pPr>
            <a:r>
              <a:rPr lang="en-US" sz="2800" b="1" i="0" u="none" strike="noStrike" cap="none" dirty="0">
                <a:solidFill>
                  <a:schemeClr val="dk1"/>
                </a:solidFill>
                <a:latin typeface="Calibri"/>
                <a:ea typeface="Calibri"/>
                <a:cs typeface="Calibri"/>
                <a:sym typeface="Calibri"/>
              </a:rPr>
              <a:t>Priority actions</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800" dirty="0">
                <a:solidFill>
                  <a:schemeClr val="dk1"/>
                </a:solidFill>
                <a:latin typeface="Calibri"/>
                <a:cs typeface="Calibri"/>
              </a:rPr>
              <a:t>Granulated budget breakdown to inform/be informed by the plans in achieving the 2025 HIV prevention targets and beyond.</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endParaRPr lang="en-US" sz="1600" dirty="0">
              <a:solidFill>
                <a:schemeClr val="dk1"/>
              </a:solidFill>
              <a:latin typeface="Calibri"/>
              <a:cs typeface="Calibri"/>
            </a:endParaRPr>
          </a:p>
          <a:p>
            <a:pPr marR="0" lvl="0" algn="l" rtl="0">
              <a:lnSpc>
                <a:spcPct val="150000"/>
              </a:lnSpc>
              <a:spcBef>
                <a:spcPts val="0"/>
              </a:spcBef>
              <a:spcAft>
                <a:spcPts val="0"/>
              </a:spcAft>
              <a:buClr>
                <a:schemeClr val="dk1"/>
              </a:buClr>
              <a:buSzPts val="1800"/>
            </a:pPr>
            <a:endParaRPr dirty="0"/>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3CCE4BD2-701A-382F-0287-DE8921B868F0}"/>
              </a:ext>
            </a:extLst>
          </p:cNvPr>
          <p:cNvPicPr>
            <a:picLocks noChangeAspect="1"/>
          </p:cNvPicPr>
          <p:nvPr/>
        </p:nvPicPr>
        <p:blipFill>
          <a:blip r:embed="rId4"/>
          <a:stretch>
            <a:fillRect/>
          </a:stretch>
        </p:blipFill>
        <p:spPr>
          <a:xfrm>
            <a:off x="632062" y="2475881"/>
            <a:ext cx="568535" cy="568535"/>
          </a:xfrm>
          <a:prstGeom prst="rect">
            <a:avLst/>
          </a:prstGeom>
        </p:spPr>
      </p:pic>
      <p:pic>
        <p:nvPicPr>
          <p:cNvPr id="8" name="Picture 7">
            <a:extLst>
              <a:ext uri="{FF2B5EF4-FFF2-40B4-BE49-F238E27FC236}">
                <a16:creationId xmlns:a16="http://schemas.microsoft.com/office/drawing/2014/main" id="{5A962F18-02C3-E420-0075-5743C7D35833}"/>
              </a:ext>
            </a:extLst>
          </p:cNvPr>
          <p:cNvPicPr>
            <a:picLocks noChangeAspect="1"/>
          </p:cNvPicPr>
          <p:nvPr/>
        </p:nvPicPr>
        <p:blipFill>
          <a:blip r:embed="rId5"/>
          <a:stretch>
            <a:fillRect/>
          </a:stretch>
        </p:blipFill>
        <p:spPr>
          <a:xfrm>
            <a:off x="553932" y="4327063"/>
            <a:ext cx="568535" cy="5685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367CFAFD-5B88-ACC1-0F65-A76F286A5532}"/>
            </a:ext>
          </a:extLst>
        </p:cNvPr>
        <p:cNvGrpSpPr/>
        <p:nvPr/>
      </p:nvGrpSpPr>
      <p:grpSpPr>
        <a:xfrm>
          <a:off x="0" y="0"/>
          <a:ext cx="0" cy="0"/>
          <a:chOff x="0" y="0"/>
          <a:chExt cx="0" cy="0"/>
        </a:xfrm>
      </p:grpSpPr>
      <p:sp>
        <p:nvSpPr>
          <p:cNvPr id="122" name="Google Shape;122;p5">
            <a:extLst>
              <a:ext uri="{FF2B5EF4-FFF2-40B4-BE49-F238E27FC236}">
                <a16:creationId xmlns:a16="http://schemas.microsoft.com/office/drawing/2014/main" id="{758A1886-BD2A-3484-1A18-251C78983CF6}"/>
              </a:ext>
            </a:extLst>
          </p:cNvPr>
          <p:cNvSpPr txBox="1"/>
          <p:nvPr/>
        </p:nvSpPr>
        <p:spPr>
          <a:xfrm>
            <a:off x="771698" y="359346"/>
            <a:ext cx="10515600" cy="103866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dirty="0">
                <a:solidFill>
                  <a:srgbClr val="ED2228"/>
                </a:solidFill>
              </a:rPr>
              <a:t>Milestones Proposed: </a:t>
            </a:r>
            <a:r>
              <a:rPr lang="en-US" sz="3200" dirty="0">
                <a:solidFill>
                  <a:srgbClr val="ED2228"/>
                </a:solidFill>
                <a:latin typeface="Calibri"/>
                <a:ea typeface="Calibri"/>
                <a:cs typeface="Calibri"/>
                <a:sym typeface="Calibri"/>
              </a:rPr>
              <a:t>Defining country investments for scaled HIV prevention response</a:t>
            </a:r>
            <a:endParaRPr sz="3200" dirty="0">
              <a:solidFill>
                <a:srgbClr val="ED2228"/>
              </a:solidFill>
              <a:latin typeface="Calibri"/>
              <a:ea typeface="Calibri"/>
              <a:cs typeface="Calibri"/>
              <a:sym typeface="Calibri"/>
            </a:endParaRPr>
          </a:p>
        </p:txBody>
      </p:sp>
      <p:pic>
        <p:nvPicPr>
          <p:cNvPr id="126" name="Google Shape;126;p5" descr="Logo, company name&#10;&#10;Description automatically generated">
            <a:extLst>
              <a:ext uri="{FF2B5EF4-FFF2-40B4-BE49-F238E27FC236}">
                <a16:creationId xmlns:a16="http://schemas.microsoft.com/office/drawing/2014/main" id="{9BBD5FF3-C0A8-8DBF-23D6-99593DA04AED}"/>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2" name="Google Shape;105;p3">
            <a:extLst>
              <a:ext uri="{FF2B5EF4-FFF2-40B4-BE49-F238E27FC236}">
                <a16:creationId xmlns:a16="http://schemas.microsoft.com/office/drawing/2014/main" id="{15916D5B-44D8-A27F-DA77-E03177E75B49}"/>
              </a:ext>
            </a:extLst>
          </p:cNvPr>
          <p:cNvGraphicFramePr/>
          <p:nvPr>
            <p:extLst>
              <p:ext uri="{D42A27DB-BD31-4B8C-83A1-F6EECF244321}">
                <p14:modId xmlns:p14="http://schemas.microsoft.com/office/powerpoint/2010/main" val="2484268292"/>
              </p:ext>
            </p:extLst>
          </p:nvPr>
        </p:nvGraphicFramePr>
        <p:xfrm>
          <a:off x="571818" y="1836652"/>
          <a:ext cx="10715480" cy="3946399"/>
        </p:xfrm>
        <a:graphic>
          <a:graphicData uri="http://schemas.openxmlformats.org/drawingml/2006/table">
            <a:tbl>
              <a:tblPr firstRow="1" bandRow="1">
                <a:noFill/>
                <a:tableStyleId>{BF86B5DD-AC81-4BBC-BC44-1AB09D1F0CB2}</a:tableStyleId>
              </a:tblPr>
              <a:tblGrid>
                <a:gridCol w="5049416">
                  <a:extLst>
                    <a:ext uri="{9D8B030D-6E8A-4147-A177-3AD203B41FA5}">
                      <a16:colId xmlns:a16="http://schemas.microsoft.com/office/drawing/2014/main" val="20000"/>
                    </a:ext>
                  </a:extLst>
                </a:gridCol>
                <a:gridCol w="1521251">
                  <a:extLst>
                    <a:ext uri="{9D8B030D-6E8A-4147-A177-3AD203B41FA5}">
                      <a16:colId xmlns:a16="http://schemas.microsoft.com/office/drawing/2014/main" val="20001"/>
                    </a:ext>
                  </a:extLst>
                </a:gridCol>
                <a:gridCol w="4144813">
                  <a:extLst>
                    <a:ext uri="{9D8B030D-6E8A-4147-A177-3AD203B41FA5}">
                      <a16:colId xmlns:a16="http://schemas.microsoft.com/office/drawing/2014/main" val="2941668492"/>
                    </a:ext>
                  </a:extLst>
                </a:gridCol>
              </a:tblGrid>
              <a:tr h="1180868">
                <a:tc>
                  <a:txBody>
                    <a:bodyPr/>
                    <a:lstStyle/>
                    <a:p>
                      <a:pPr marL="0" marR="0" lvl="0" indent="0" algn="l" rtl="0">
                        <a:spcBef>
                          <a:spcPts val="0"/>
                        </a:spcBef>
                        <a:spcAft>
                          <a:spcPts val="0"/>
                        </a:spcAft>
                        <a:buNone/>
                      </a:pPr>
                      <a:r>
                        <a:rPr lang="en-US" sz="2400" u="none" strike="noStrike" cap="none" dirty="0"/>
                        <a:t>Milestones/Priority Actions</a:t>
                      </a:r>
                      <a:endParaRPr lang="en-US" sz="2400" dirty="0"/>
                    </a:p>
                  </a:txBody>
                  <a:tcPr marL="91450" marR="91450" marT="45725" marB="45725"/>
                </a:tc>
                <a:tc>
                  <a:txBody>
                    <a:bodyPr/>
                    <a:lstStyle/>
                    <a:p>
                      <a:pPr marL="0" marR="0" lvl="0" indent="0" algn="l" rtl="0">
                        <a:spcBef>
                          <a:spcPts val="0"/>
                        </a:spcBef>
                        <a:spcAft>
                          <a:spcPts val="0"/>
                        </a:spcAft>
                        <a:buNone/>
                      </a:pPr>
                      <a:r>
                        <a:rPr lang="en-US" sz="2400" dirty="0"/>
                        <a:t>Timeline</a:t>
                      </a:r>
                      <a:endParaRPr sz="24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How: Mechanism</a:t>
                      </a:r>
                    </a:p>
                    <a:p>
                      <a:pPr marL="0" marR="0" lvl="0" indent="0" algn="l" rtl="0">
                        <a:spcBef>
                          <a:spcPts val="0"/>
                        </a:spcBef>
                        <a:spcAft>
                          <a:spcPts val="0"/>
                        </a:spcAft>
                        <a:buNone/>
                      </a:pPr>
                      <a:r>
                        <a:rPr lang="en-US" sz="24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114013">
                <a:tc>
                  <a:txBody>
                    <a:bodyPr/>
                    <a:lstStyle/>
                    <a:p>
                      <a:r>
                        <a:rPr lang="en-US" sz="2400" dirty="0"/>
                        <a:t>Granulated budget breakdown to districts and regions across Ghana</a:t>
                      </a:r>
                      <a:endParaRPr lang="en-US"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tc>
                  <a:txBody>
                    <a:bodyPr/>
                    <a:lstStyle/>
                    <a:p>
                      <a:r>
                        <a:rPr lang="en-US" sz="2400" dirty="0">
                          <a:solidFill>
                            <a:schemeClr val="tx1"/>
                          </a:solidFill>
                          <a:latin typeface="Calibri" panose="020F0502020204030204" pitchFamily="34" charset="0"/>
                          <a:cs typeface="Calibri" panose="020F0502020204030204" pitchFamily="34" charset="0"/>
                        </a:rPr>
                        <a:t>Q4 of 2025</a:t>
                      </a:r>
                    </a:p>
                  </a:txBody>
                  <a:tcPr>
                    <a:lnR w="12700" cap="flat" cmpd="sng" algn="ctr">
                      <a:solidFill>
                        <a:schemeClr val="bg1"/>
                      </a:solidFill>
                      <a:prstDash val="solid"/>
                      <a:round/>
                      <a:headEnd type="none" w="med" len="med"/>
                      <a:tailEnd type="none" w="med" len="med"/>
                    </a:lnR>
                  </a:tcPr>
                </a:tc>
                <a:tc>
                  <a:txBody>
                    <a:bodyPr/>
                    <a:lstStyle/>
                    <a:p>
                      <a:r>
                        <a:rPr lang="en-US" sz="2400" dirty="0">
                          <a:solidFill>
                            <a:schemeClr val="tx1"/>
                          </a:solidFill>
                          <a:latin typeface="Calibri" panose="020F0502020204030204" pitchFamily="34" charset="0"/>
                          <a:cs typeface="Calibri" panose="020F0502020204030204" pitchFamily="34" charset="0"/>
                        </a:rPr>
                        <a:t>How: As part of the development of NSP</a:t>
                      </a:r>
                    </a:p>
                    <a:p>
                      <a:r>
                        <a:rPr lang="en-US" sz="2400" dirty="0">
                          <a:solidFill>
                            <a:schemeClr val="tx1"/>
                          </a:solidFill>
                          <a:latin typeface="Calibri" panose="020F0502020204030204" pitchFamily="34" charset="0"/>
                          <a:cs typeface="Calibri" panose="020F0502020204030204" pitchFamily="34" charset="0"/>
                        </a:rPr>
                        <a:t>Who: GAC</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576811">
                <a:tc>
                  <a:txBody>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Pursue diversified resource mobilization approaches and partnerships</a:t>
                      </a:r>
                    </a:p>
                  </a:txBody>
                  <a:tcPr marL="91450" marR="91450" marT="45725" marB="45725"/>
                </a:tc>
                <a:tc>
                  <a:txBody>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End of 2025</a:t>
                      </a:r>
                      <a:endParaRPr sz="24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How: Multistakeholder engagement </a:t>
                      </a:r>
                    </a:p>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Who: GAC, MOH/GHS</a:t>
                      </a:r>
                      <a:endParaRPr sz="24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434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EBC4097D-88D9-B1F4-E875-B988E82F5001}"/>
            </a:ext>
          </a:extLst>
        </p:cNvPr>
        <p:cNvGrpSpPr/>
        <p:nvPr/>
      </p:nvGrpSpPr>
      <p:grpSpPr>
        <a:xfrm>
          <a:off x="0" y="0"/>
          <a:ext cx="0" cy="0"/>
          <a:chOff x="0" y="0"/>
          <a:chExt cx="0" cy="0"/>
        </a:xfrm>
      </p:grpSpPr>
      <p:sp>
        <p:nvSpPr>
          <p:cNvPr id="144" name="Google Shape;144;p8">
            <a:extLst>
              <a:ext uri="{FF2B5EF4-FFF2-40B4-BE49-F238E27FC236}">
                <a16:creationId xmlns:a16="http://schemas.microsoft.com/office/drawing/2014/main" id="{543ECBAB-29E4-F62C-A85B-5195C11588E0}"/>
              </a:ext>
            </a:extLst>
          </p:cNvPr>
          <p:cNvSpPr txBox="1">
            <a:spLocks noGrp="1"/>
          </p:cNvSpPr>
          <p:nvPr>
            <p:ph type="title"/>
          </p:nvPr>
        </p:nvSpPr>
        <p:spPr>
          <a:xfrm>
            <a:off x="261687" y="198333"/>
            <a:ext cx="11668628" cy="159189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2228"/>
              </a:buClr>
              <a:buSzPct val="100000"/>
              <a:buFont typeface="Calibri"/>
              <a:buNone/>
            </a:pPr>
            <a:r>
              <a:rPr lang="en-US" sz="3200" b="1" dirty="0">
                <a:solidFill>
                  <a:srgbClr val="ED2228"/>
                </a:solidFill>
              </a:rPr>
              <a:t>Road Map Action Point 4: Reinforcing multi-sectoral HIV prevention leadership</a:t>
            </a:r>
            <a:br>
              <a:rPr lang="en-US" sz="3200" b="1" dirty="0">
                <a:solidFill>
                  <a:srgbClr val="ED2228"/>
                </a:solidFill>
              </a:rPr>
            </a:br>
            <a:r>
              <a:rPr lang="en-US" sz="3200" dirty="0">
                <a:solidFill>
                  <a:srgbClr val="ED2228"/>
                </a:solidFill>
              </a:rPr>
              <a:t>Gaps and Priority Actions Identified</a:t>
            </a:r>
            <a:endParaRPr sz="3200" b="1" dirty="0">
              <a:solidFill>
                <a:srgbClr val="ED2228"/>
              </a:solidFill>
            </a:endParaRPr>
          </a:p>
        </p:txBody>
      </p:sp>
      <p:sp>
        <p:nvSpPr>
          <p:cNvPr id="145" name="Google Shape;145;p8">
            <a:extLst>
              <a:ext uri="{FF2B5EF4-FFF2-40B4-BE49-F238E27FC236}">
                <a16:creationId xmlns:a16="http://schemas.microsoft.com/office/drawing/2014/main" id="{C7F7E18F-9ADC-68C2-DA79-2EBF65256311}"/>
              </a:ext>
            </a:extLst>
          </p:cNvPr>
          <p:cNvSpPr txBox="1">
            <a:spLocks noGrp="1"/>
          </p:cNvSpPr>
          <p:nvPr>
            <p:ph type="ftr" idx="11"/>
          </p:nvPr>
        </p:nvSpPr>
        <p:spPr>
          <a:xfrm>
            <a:off x="70450" y="6512944"/>
            <a:ext cx="6295844" cy="2682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b="0" i="1" dirty="0">
                <a:solidFill>
                  <a:srgbClr val="0AAA9A"/>
                </a:solidFill>
                <a:latin typeface="Calibri"/>
                <a:ea typeface="Calibri"/>
                <a:cs typeface="Calibri"/>
                <a:sym typeface="Calibri"/>
              </a:rPr>
              <a:t>Orientation and action planning workshop of New Global HIV Prevention Coalition Countries</a:t>
            </a:r>
            <a:endParaRPr sz="1100" b="0" i="1" dirty="0">
              <a:solidFill>
                <a:srgbClr val="0AAA9A"/>
              </a:solidFill>
              <a:latin typeface="Calibri"/>
              <a:ea typeface="Calibri"/>
              <a:cs typeface="Calibri"/>
              <a:sym typeface="Calibri"/>
            </a:endParaRPr>
          </a:p>
        </p:txBody>
      </p:sp>
      <p:pic>
        <p:nvPicPr>
          <p:cNvPr id="148" name="Google Shape;148;p8" descr="Logo, company name&#10;&#10;Description automatically generated">
            <a:extLst>
              <a:ext uri="{FF2B5EF4-FFF2-40B4-BE49-F238E27FC236}">
                <a16:creationId xmlns:a16="http://schemas.microsoft.com/office/drawing/2014/main" id="{51EC1D22-97C7-F2AA-B239-B87D8764134C}"/>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2" name="Google Shape;106;p3">
            <a:extLst>
              <a:ext uri="{FF2B5EF4-FFF2-40B4-BE49-F238E27FC236}">
                <a16:creationId xmlns:a16="http://schemas.microsoft.com/office/drawing/2014/main" id="{795E4BC8-41F3-0244-E595-9D8CB7D6AB8C}"/>
              </a:ext>
            </a:extLst>
          </p:cNvPr>
          <p:cNvSpPr txBox="1"/>
          <p:nvPr/>
        </p:nvSpPr>
        <p:spPr>
          <a:xfrm>
            <a:off x="830222" y="1326592"/>
            <a:ext cx="11361778" cy="617088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p>
          <a:p>
            <a:pPr marL="285750" indent="-285750" algn="just">
              <a:lnSpc>
                <a:spcPct val="107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Limited resources to fund the multi-sectora</a:t>
            </a:r>
            <a:r>
              <a:rPr lang="en-US" sz="2000" dirty="0">
                <a:latin typeface="Calibri" panose="020F0502020204030204" pitchFamily="34" charset="0"/>
                <a:ea typeface="Calibri" panose="020F0502020204030204" pitchFamily="34" charset="0"/>
                <a:cs typeface="Calibri" panose="020F0502020204030204" pitchFamily="34" charset="0"/>
              </a:rPr>
              <a:t>l collaboration oversight and management of the national HIV prevention response.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a:lnSpc>
                <a:spcPct val="107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Competing priorities of the multi-sectoral HIV prevention response team.</a:t>
            </a:r>
          </a:p>
          <a:p>
            <a:pPr marL="285750" marR="0" lvl="0" indent="-285750" algn="just">
              <a:lnSpc>
                <a:spcPct val="107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The current national multi-sectoral approach does not include all the relevant actors in the HIV prevention response.</a:t>
            </a:r>
          </a:p>
          <a:p>
            <a:pPr marL="285750" marR="0" lvl="0" indent="-285750" algn="just">
              <a:lnSpc>
                <a:spcPct val="107000"/>
              </a:lnSpc>
              <a:spcBef>
                <a:spcPts val="0"/>
              </a:spcBef>
              <a:spcAft>
                <a:spcPts val="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No existing criteria to develop milestones</a:t>
            </a:r>
          </a:p>
          <a:p>
            <a:pPr marL="285750" marR="0" lvl="0" indent="-285750" algn="just">
              <a:lnSpc>
                <a:spcPct val="107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Inconsistent quarterly review meetings to review HIV prevention status and data</a:t>
            </a:r>
          </a:p>
          <a:p>
            <a:endParaRPr lang="en-US" sz="2000" b="1" dirty="0">
              <a:solidFill>
                <a:schemeClr val="dk1"/>
              </a:solidFill>
              <a:latin typeface="Calibri" panose="020F0502020204030204" pitchFamily="34" charset="0"/>
              <a:cs typeface="Calibri" panose="020F0502020204030204" pitchFamily="34" charset="0"/>
              <a:sym typeface="Calibri"/>
            </a:endParaRPr>
          </a:p>
          <a:p>
            <a:pPr marR="0" lvl="0" algn="l" rtl="0">
              <a:lnSpc>
                <a:spcPct val="150000"/>
              </a:lnSpc>
              <a:spcBef>
                <a:spcPts val="0"/>
              </a:spcBef>
              <a:spcAft>
                <a:spcPts val="0"/>
              </a:spcAft>
              <a:buClr>
                <a:schemeClr val="dk1"/>
              </a:buClr>
              <a:buSzPts val="1800"/>
            </a:pPr>
            <a:r>
              <a:rPr lang="en-US"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Priority actions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Pursue diversified resources and partnerships to fund the multi-sectoral collaboration oversight and management of the national HIV prevention response.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The HIV prevention coalition should be more representative of the relevant actors in the HIV prevention response.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Community-led organizations should be empowered to lead the HIV prevention response.</a:t>
            </a:r>
          </a:p>
          <a:p>
            <a:pPr marL="342900" lvl="0" indent="-342900">
              <a:lnSpc>
                <a:spcPct val="107000"/>
              </a:lnSpc>
              <a:buFont typeface="Arial" panose="020B0604020202020204" pitchFamily="34" charset="0"/>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Establishing criteria to develop and document milestones for evaluating progress on HIV prevention response.</a:t>
            </a:r>
          </a:p>
          <a:p>
            <a:pPr marL="342900" indent="-342900">
              <a:lnSpc>
                <a:spcPct val="107000"/>
              </a:lnSpc>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Re-institute Quarterly Coordination meetings to review HIV Prevention status and data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08D13DB-DEA0-3913-C9BC-35E91FA96136}"/>
              </a:ext>
            </a:extLst>
          </p:cNvPr>
          <p:cNvPicPr>
            <a:picLocks noChangeAspect="1"/>
          </p:cNvPicPr>
          <p:nvPr/>
        </p:nvPicPr>
        <p:blipFill>
          <a:blip r:embed="rId4"/>
          <a:stretch>
            <a:fillRect/>
          </a:stretch>
        </p:blipFill>
        <p:spPr>
          <a:xfrm>
            <a:off x="535721" y="2311122"/>
            <a:ext cx="568535" cy="568535"/>
          </a:xfrm>
          <a:prstGeom prst="rect">
            <a:avLst/>
          </a:prstGeom>
        </p:spPr>
      </p:pic>
      <p:pic>
        <p:nvPicPr>
          <p:cNvPr id="4" name="Picture 3">
            <a:extLst>
              <a:ext uri="{FF2B5EF4-FFF2-40B4-BE49-F238E27FC236}">
                <a16:creationId xmlns:a16="http://schemas.microsoft.com/office/drawing/2014/main" id="{4DD02F53-D8C9-3B7C-9B3F-4A5DA15821A3}"/>
              </a:ext>
            </a:extLst>
          </p:cNvPr>
          <p:cNvPicPr>
            <a:picLocks noChangeAspect="1"/>
          </p:cNvPicPr>
          <p:nvPr/>
        </p:nvPicPr>
        <p:blipFill>
          <a:blip r:embed="rId5"/>
          <a:stretch>
            <a:fillRect/>
          </a:stretch>
        </p:blipFill>
        <p:spPr>
          <a:xfrm>
            <a:off x="70450" y="3978344"/>
            <a:ext cx="568535" cy="568535"/>
          </a:xfrm>
          <a:prstGeom prst="rect">
            <a:avLst/>
          </a:prstGeom>
        </p:spPr>
      </p:pic>
    </p:spTree>
    <p:extLst>
      <p:ext uri="{BB962C8B-B14F-4D97-AF65-F5344CB8AC3E}">
        <p14:creationId xmlns:p14="http://schemas.microsoft.com/office/powerpoint/2010/main" val="83913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261687" y="198333"/>
            <a:ext cx="11668628" cy="10727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2228"/>
              </a:buClr>
              <a:buSzPct val="100000"/>
              <a:buFont typeface="Calibri"/>
              <a:buNone/>
            </a:pPr>
            <a:r>
              <a:rPr lang="en-US" sz="3200" dirty="0">
                <a:solidFill>
                  <a:srgbClr val="ED2228"/>
                </a:solidFill>
              </a:rPr>
              <a:t>Milestones Proposed: Reinforcing multi-sectoral HIV prevention leadership</a:t>
            </a:r>
            <a:endParaRPr sz="3200" dirty="0">
              <a:solidFill>
                <a:srgbClr val="ED2228"/>
              </a:solidFill>
            </a:endParaRPr>
          </a:p>
        </p:txBody>
      </p:sp>
      <p:sp>
        <p:nvSpPr>
          <p:cNvPr id="145" name="Google Shape;145;p8"/>
          <p:cNvSpPr txBox="1">
            <a:spLocks noGrp="1"/>
          </p:cNvSpPr>
          <p:nvPr>
            <p:ph type="ftr" idx="11"/>
          </p:nvPr>
        </p:nvSpPr>
        <p:spPr>
          <a:xfrm>
            <a:off x="70450" y="6512944"/>
            <a:ext cx="6295844" cy="2682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b="0" i="1">
                <a:solidFill>
                  <a:srgbClr val="0AAA9A"/>
                </a:solidFill>
                <a:latin typeface="Calibri"/>
                <a:ea typeface="Calibri"/>
                <a:cs typeface="Calibri"/>
                <a:sym typeface="Calibri"/>
              </a:rPr>
              <a:t>Orientation and action planning workshop of New Global HIV Prevention Coalition Countries</a:t>
            </a:r>
            <a:endParaRPr sz="1100" b="0" i="1">
              <a:solidFill>
                <a:srgbClr val="0AAA9A"/>
              </a:solidFill>
              <a:latin typeface="Calibri"/>
              <a:ea typeface="Calibri"/>
              <a:cs typeface="Calibri"/>
              <a:sym typeface="Calibri"/>
            </a:endParaRPr>
          </a:p>
        </p:txBody>
      </p:sp>
      <p:pic>
        <p:nvPicPr>
          <p:cNvPr id="148" name="Google Shape;148;p8"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8" name="Google Shape;105;p3">
            <a:extLst>
              <a:ext uri="{FF2B5EF4-FFF2-40B4-BE49-F238E27FC236}">
                <a16:creationId xmlns:a16="http://schemas.microsoft.com/office/drawing/2014/main" id="{53AD2BF7-2B1A-6CE9-A27B-2C9E6930ECE0}"/>
              </a:ext>
            </a:extLst>
          </p:cNvPr>
          <p:cNvGraphicFramePr/>
          <p:nvPr>
            <p:extLst>
              <p:ext uri="{D42A27DB-BD31-4B8C-83A1-F6EECF244321}">
                <p14:modId xmlns:p14="http://schemas.microsoft.com/office/powerpoint/2010/main" val="733823617"/>
              </p:ext>
            </p:extLst>
          </p:nvPr>
        </p:nvGraphicFramePr>
        <p:xfrm>
          <a:off x="457200" y="1392227"/>
          <a:ext cx="11244647" cy="4878526"/>
        </p:xfrm>
        <a:graphic>
          <a:graphicData uri="http://schemas.openxmlformats.org/drawingml/2006/table">
            <a:tbl>
              <a:tblPr firstRow="1" bandRow="1">
                <a:noFill/>
                <a:tableStyleId>{BF86B5DD-AC81-4BBC-BC44-1AB09D1F0CB2}</a:tableStyleId>
              </a:tblPr>
              <a:tblGrid>
                <a:gridCol w="5340047">
                  <a:extLst>
                    <a:ext uri="{9D8B030D-6E8A-4147-A177-3AD203B41FA5}">
                      <a16:colId xmlns:a16="http://schemas.microsoft.com/office/drawing/2014/main" val="20000"/>
                    </a:ext>
                  </a:extLst>
                </a:gridCol>
                <a:gridCol w="2691845">
                  <a:extLst>
                    <a:ext uri="{9D8B030D-6E8A-4147-A177-3AD203B41FA5}">
                      <a16:colId xmlns:a16="http://schemas.microsoft.com/office/drawing/2014/main" val="20001"/>
                    </a:ext>
                  </a:extLst>
                </a:gridCol>
                <a:gridCol w="3212755">
                  <a:extLst>
                    <a:ext uri="{9D8B030D-6E8A-4147-A177-3AD203B41FA5}">
                      <a16:colId xmlns:a16="http://schemas.microsoft.com/office/drawing/2014/main" val="2941668492"/>
                    </a:ext>
                  </a:extLst>
                </a:gridCol>
              </a:tblGrid>
              <a:tr h="0">
                <a:tc>
                  <a:txBody>
                    <a:bodyPr/>
                    <a:lstStyle/>
                    <a:p>
                      <a:pPr marL="0" marR="0" lvl="0" indent="0" algn="l" rtl="0">
                        <a:spcBef>
                          <a:spcPts val="0"/>
                        </a:spcBef>
                        <a:spcAft>
                          <a:spcPts val="0"/>
                        </a:spcAft>
                        <a:buNone/>
                      </a:pPr>
                      <a:r>
                        <a:rPr lang="en-US" sz="2000" u="none" strike="noStrike" cap="none" dirty="0">
                          <a:latin typeface="Calibri" panose="020F0502020204030204" pitchFamily="34" charset="0"/>
                          <a:cs typeface="Calibri" panose="020F0502020204030204" pitchFamily="34" charset="0"/>
                        </a:rPr>
                        <a:t>Milestones/Priority Actions</a:t>
                      </a:r>
                      <a:endParaRPr lang="en-US" sz="20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2000" dirty="0">
                          <a:latin typeface="Calibri" panose="020F0502020204030204" pitchFamily="34" charset="0"/>
                          <a:cs typeface="Calibri" panose="020F0502020204030204" pitchFamily="34" charset="0"/>
                        </a:rPr>
                        <a:t>Timeline</a:t>
                      </a:r>
                      <a:endParaRPr sz="2000" dirty="0">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libri" panose="020F0502020204030204" pitchFamily="34" charset="0"/>
                          <a:cs typeface="Calibri" panose="020F0502020204030204" pitchFamily="34" charset="0"/>
                        </a:rPr>
                        <a:t>How: Mechanism</a:t>
                      </a:r>
                    </a:p>
                    <a:p>
                      <a:pPr marL="0" marR="0" lvl="0" indent="0" algn="l" rtl="0">
                        <a:spcBef>
                          <a:spcPts val="0"/>
                        </a:spcBef>
                        <a:spcAft>
                          <a:spcPts val="0"/>
                        </a:spcAft>
                        <a:buNone/>
                      </a:pPr>
                      <a:r>
                        <a:rPr lang="en-US" sz="2000" dirty="0">
                          <a:latin typeface="Calibri" panose="020F0502020204030204" pitchFamily="34" charset="0"/>
                          <a:cs typeface="Calibri" panose="020F0502020204030204" pitchFamily="34" charset="0"/>
                        </a:rPr>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814091">
                <a:tc>
                  <a:txBody>
                    <a:bodyPr/>
                    <a:lstStyle/>
                    <a:p>
                      <a:pPr marL="0" marR="0" lvl="0" indent="0">
                        <a:lnSpc>
                          <a:spcPct val="107000"/>
                        </a:lnSpc>
                        <a:spcBef>
                          <a:spcPts val="0"/>
                        </a:spcBef>
                        <a:spcAft>
                          <a:spcPts val="0"/>
                        </a:spcAft>
                        <a:buFont typeface="Arial" panose="020B0604020202020204" pitchFamily="34" charset="0"/>
                        <a:buNone/>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Pursue diversified resources and partnerships to fund the multi-sectoral collaboration oversight and management of the national HIV prevention response.</a:t>
                      </a:r>
                    </a:p>
                  </a:txBody>
                  <a:tcPr marL="68580" marR="68580" marT="0" marB="0"/>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2026</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GAC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959550">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Re-institute Quarterly Coordination meetings to review HIV Prevention status &amp; data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Quarterly starting now</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GAC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959550">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Develop consolidated workplan and share in the first month of the year to guide planning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December of every year.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GAC / All Partners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5307233"/>
                  </a:ext>
                </a:extLst>
              </a:tr>
              <a:tr h="959550">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Develop a framework to clearly state the roles of various IPs &amp; partners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Current one (1) to be developed and should be by March 2024</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nSpc>
                          <a:spcPct val="107000"/>
                        </a:lnSpc>
                        <a:spcBef>
                          <a:spcPts val="0"/>
                        </a:spcBef>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GAC to coordinate with all agencies in HIV</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211186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40721792-0849-9A6B-033C-240084CBCF50}"/>
            </a:ext>
          </a:extLst>
        </p:cNvPr>
        <p:cNvGrpSpPr/>
        <p:nvPr/>
      </p:nvGrpSpPr>
      <p:grpSpPr>
        <a:xfrm>
          <a:off x="0" y="0"/>
          <a:ext cx="0" cy="0"/>
          <a:chOff x="0" y="0"/>
          <a:chExt cx="0" cy="0"/>
        </a:xfrm>
      </p:grpSpPr>
      <p:sp>
        <p:nvSpPr>
          <p:cNvPr id="153" name="Google Shape;153;p9">
            <a:extLst>
              <a:ext uri="{FF2B5EF4-FFF2-40B4-BE49-F238E27FC236}">
                <a16:creationId xmlns:a16="http://schemas.microsoft.com/office/drawing/2014/main" id="{E8E4E1FB-E09D-78A2-B57D-B59FF76910F2}"/>
              </a:ext>
            </a:extLst>
          </p:cNvPr>
          <p:cNvSpPr txBox="1">
            <a:spLocks noGrp="1"/>
          </p:cNvSpPr>
          <p:nvPr>
            <p:ph type="title"/>
          </p:nvPr>
        </p:nvSpPr>
        <p:spPr>
          <a:xfrm>
            <a:off x="383569" y="249517"/>
            <a:ext cx="11424862" cy="1861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2228"/>
              </a:buClr>
              <a:buSzPct val="100000"/>
              <a:buFont typeface="Calibri"/>
              <a:buNone/>
            </a:pPr>
            <a:r>
              <a:rPr lang="en-US" sz="3200" b="1" dirty="0">
                <a:solidFill>
                  <a:srgbClr val="ED2228"/>
                </a:solidFill>
              </a:rPr>
              <a:t>Road Map Action Point 5</a:t>
            </a:r>
            <a:r>
              <a:rPr lang="en-US" sz="3200" dirty="0">
                <a:solidFill>
                  <a:srgbClr val="ED2228"/>
                </a:solidFill>
              </a:rPr>
              <a:t>: </a:t>
            </a:r>
            <a:r>
              <a:rPr lang="en-US" sz="3200" b="1" dirty="0">
                <a:solidFill>
                  <a:srgbClr val="ED2228"/>
                </a:solidFill>
              </a:rPr>
              <a:t>Strengthening and expanding community-led HIV prevention services</a:t>
            </a:r>
            <a:br>
              <a:rPr lang="en-US" sz="3200" b="1" dirty="0">
                <a:solidFill>
                  <a:srgbClr val="ED2228"/>
                </a:solidFill>
              </a:rPr>
            </a:br>
            <a:r>
              <a:rPr lang="en-US" sz="3200" dirty="0">
                <a:solidFill>
                  <a:srgbClr val="ED2228"/>
                </a:solidFill>
              </a:rPr>
              <a:t>Gaps Identified</a:t>
            </a:r>
            <a:endParaRPr sz="3200" dirty="0">
              <a:solidFill>
                <a:srgbClr val="ED2228"/>
              </a:solidFill>
            </a:endParaRPr>
          </a:p>
        </p:txBody>
      </p:sp>
      <p:pic>
        <p:nvPicPr>
          <p:cNvPr id="157" name="Google Shape;157;p9" descr="Logo, company name&#10;&#10;Description automatically generated">
            <a:extLst>
              <a:ext uri="{FF2B5EF4-FFF2-40B4-BE49-F238E27FC236}">
                <a16:creationId xmlns:a16="http://schemas.microsoft.com/office/drawing/2014/main" id="{56C6B35E-F740-D95C-3E31-5E6334E37A1F}"/>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6" name="Google Shape;106;p3">
            <a:extLst>
              <a:ext uri="{FF2B5EF4-FFF2-40B4-BE49-F238E27FC236}">
                <a16:creationId xmlns:a16="http://schemas.microsoft.com/office/drawing/2014/main" id="{C2DE9692-08A7-A22C-2C9C-24D70D7684DA}"/>
              </a:ext>
            </a:extLst>
          </p:cNvPr>
          <p:cNvSpPr txBox="1"/>
          <p:nvPr/>
        </p:nvSpPr>
        <p:spPr>
          <a:xfrm>
            <a:off x="797355" y="1486347"/>
            <a:ext cx="11011076" cy="5488642"/>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ZA" sz="1800" dirty="0">
                <a:latin typeface="Calibri" panose="020F0502020204030204" pitchFamily="34" charset="0"/>
                <a:ea typeface="Calibri" panose="020F0502020204030204" pitchFamily="34" charset="0"/>
                <a:cs typeface="Calibri" panose="020F0502020204030204" pitchFamily="34" charset="0"/>
              </a:rPr>
              <a:t>Community-led HIV prevention services are not </a:t>
            </a:r>
            <a:r>
              <a:rPr lang="en-ZA" sz="1800" dirty="0">
                <a:effectLst/>
                <a:latin typeface="Calibri" panose="020F0502020204030204" pitchFamily="34" charset="0"/>
                <a:ea typeface="Calibri" panose="020F0502020204030204" pitchFamily="34" charset="0"/>
                <a:cs typeface="Calibri" panose="020F0502020204030204" pitchFamily="34" charset="0"/>
              </a:rPr>
              <a:t>holistic</a:t>
            </a:r>
            <a:r>
              <a:rPr lang="en-ZA" sz="1800" dirty="0">
                <a:latin typeface="Calibri" panose="020F0502020204030204" pitchFamily="34" charset="0"/>
                <a:ea typeface="Calibri" panose="020F0502020204030204" pitchFamily="34" charset="0"/>
                <a:cs typeface="Calibri" panose="020F0502020204030204" pitchFamily="34" charset="0"/>
              </a:rPr>
              <a:t>, they are donor</a:t>
            </a:r>
            <a:r>
              <a:rPr lang="en-ZA" sz="1800" dirty="0">
                <a:effectLst/>
                <a:latin typeface="Calibri" panose="020F0502020204030204" pitchFamily="34" charset="0"/>
                <a:ea typeface="Calibri" panose="020F0502020204030204" pitchFamily="34" charset="0"/>
                <a:cs typeface="Calibri" panose="020F0502020204030204" pitchFamily="34" charset="0"/>
              </a:rPr>
              <a:t> and agenda driven</a:t>
            </a:r>
            <a:endParaRPr lang="en-ZA" sz="1800" u="sng"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800"/>
              </a:spcAft>
              <a:buFont typeface="Arial" panose="020B0604020202020204" pitchFamily="34" charset="0"/>
              <a:buChar char="•"/>
            </a:pPr>
            <a:r>
              <a:rPr lang="en-ZA" sz="1800" dirty="0">
                <a:latin typeface="Calibri" panose="020F0502020204030204" pitchFamily="34" charset="0"/>
                <a:ea typeface="Calibri" panose="020F0502020204030204" pitchFamily="34" charset="0"/>
                <a:cs typeface="Calibri" panose="020F0502020204030204" pitchFamily="34" charset="0"/>
              </a:rPr>
              <a:t>No targets set for increasing the proportion of HIV services delivered by community-led organizations</a:t>
            </a:r>
          </a:p>
          <a:p>
            <a:pPr marL="285750" marR="0" lvl="0" indent="-285750">
              <a:lnSpc>
                <a:spcPct val="150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Top-down approach to HIV prevention </a:t>
            </a:r>
            <a:r>
              <a:rPr lang="en-US" sz="1800" dirty="0" err="1">
                <a:effectLst/>
                <a:latin typeface="Calibri" panose="020F0502020204030204" pitchFamily="34" charset="0"/>
                <a:ea typeface="Calibri" panose="020F0502020204030204" pitchFamily="34" charset="0"/>
                <a:cs typeface="Calibri" panose="020F0502020204030204" pitchFamily="34" charset="0"/>
              </a:rPr>
              <a:t>progamming</a:t>
            </a:r>
            <a:r>
              <a:rPr lang="en-US" sz="1800" dirty="0">
                <a:latin typeface="Calibri" panose="020F0502020204030204" pitchFamily="34" charset="0"/>
                <a:ea typeface="Calibri" panose="020F0502020204030204" pitchFamily="34" charset="0"/>
                <a:cs typeface="Calibri" panose="020F0502020204030204" pitchFamily="34" charset="0"/>
              </a:rPr>
              <a:t> where this is dependent on government and donors.</a:t>
            </a:r>
          </a:p>
          <a:p>
            <a:pPr marR="0" lvl="0">
              <a:lnSpc>
                <a:spcPct val="150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Priority actions</a:t>
            </a:r>
          </a:p>
          <a:p>
            <a:pPr marL="285750" indent="-285750">
              <a:lnSpc>
                <a:spcPct val="150000"/>
              </a:lnSpc>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Develop a data repository on community HIV Service including data on prevention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Develop a country specific strategy on community HIV Prevention that includes key actors &amp; their roles with clear activities including an operational plan</a:t>
            </a:r>
          </a:p>
          <a:p>
            <a:pPr marL="285750" marR="0" lvl="0" indent="-285750">
              <a:lnSpc>
                <a:spcPct val="150000"/>
              </a:lnSpc>
              <a:spcBef>
                <a:spcPts val="0"/>
              </a:spcBef>
              <a:spcAft>
                <a:spcPts val="0"/>
              </a:spcAft>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Get it high-level, covering a cross-cutting platform</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Different aspects of community approaches are implemented at different levels and scale and all need to be brought to the table so there is a Representative voice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800"/>
              </a:spcAft>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Calibri" panose="020F0502020204030204" pitchFamily="34" charset="0"/>
              </a:rPr>
              <a:t>Cultivating a community practice on HIV prevention needs to reflect the “Let Communities Lead” Mantra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090A20C-4953-24E2-10B4-D9944EEF08C6}"/>
              </a:ext>
            </a:extLst>
          </p:cNvPr>
          <p:cNvPicPr>
            <a:picLocks noChangeAspect="1"/>
          </p:cNvPicPr>
          <p:nvPr/>
        </p:nvPicPr>
        <p:blipFill>
          <a:blip r:embed="rId4"/>
          <a:stretch>
            <a:fillRect/>
          </a:stretch>
        </p:blipFill>
        <p:spPr>
          <a:xfrm>
            <a:off x="-9403" y="2111432"/>
            <a:ext cx="568535" cy="568535"/>
          </a:xfrm>
          <a:prstGeom prst="rect">
            <a:avLst/>
          </a:prstGeom>
        </p:spPr>
      </p:pic>
    </p:spTree>
    <p:extLst>
      <p:ext uri="{BB962C8B-B14F-4D97-AF65-F5344CB8AC3E}">
        <p14:creationId xmlns:p14="http://schemas.microsoft.com/office/powerpoint/2010/main" val="405456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3C2C163C-75CB-8C2F-85D0-A459A50C16AE}"/>
            </a:ext>
          </a:extLst>
        </p:cNvPr>
        <p:cNvGrpSpPr/>
        <p:nvPr/>
      </p:nvGrpSpPr>
      <p:grpSpPr>
        <a:xfrm>
          <a:off x="0" y="0"/>
          <a:ext cx="0" cy="0"/>
          <a:chOff x="0" y="0"/>
          <a:chExt cx="0" cy="0"/>
        </a:xfrm>
      </p:grpSpPr>
      <p:sp>
        <p:nvSpPr>
          <p:cNvPr id="153" name="Google Shape;153;p9">
            <a:extLst>
              <a:ext uri="{FF2B5EF4-FFF2-40B4-BE49-F238E27FC236}">
                <a16:creationId xmlns:a16="http://schemas.microsoft.com/office/drawing/2014/main" id="{ECFDC710-E017-B307-C6CA-C186B7045316}"/>
              </a:ext>
            </a:extLst>
          </p:cNvPr>
          <p:cNvSpPr txBox="1">
            <a:spLocks noGrp="1"/>
          </p:cNvSpPr>
          <p:nvPr>
            <p:ph type="title"/>
          </p:nvPr>
        </p:nvSpPr>
        <p:spPr>
          <a:xfrm>
            <a:off x="383569" y="170182"/>
            <a:ext cx="11424862" cy="11424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2228"/>
              </a:buClr>
              <a:buSzPct val="100000"/>
              <a:buFont typeface="Calibri"/>
              <a:buNone/>
            </a:pPr>
            <a:r>
              <a:rPr lang="en-US" sz="3200" dirty="0">
                <a:solidFill>
                  <a:srgbClr val="ED2228"/>
                </a:solidFill>
              </a:rPr>
              <a:t>Milestones Proposed: Strengthening and expanding community-led HIV prevention response</a:t>
            </a:r>
            <a:endParaRPr sz="3200" dirty="0">
              <a:solidFill>
                <a:srgbClr val="ED2228"/>
              </a:solidFill>
            </a:endParaRPr>
          </a:p>
        </p:txBody>
      </p:sp>
      <p:pic>
        <p:nvPicPr>
          <p:cNvPr id="157" name="Google Shape;157;p9" descr="Logo, company name&#10;&#10;Description automatically generated">
            <a:extLst>
              <a:ext uri="{FF2B5EF4-FFF2-40B4-BE49-F238E27FC236}">
                <a16:creationId xmlns:a16="http://schemas.microsoft.com/office/drawing/2014/main" id="{9D5BB3E3-53AB-318B-6A4E-EC2510BCC5F8}"/>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6" name="Google Shape;105;p3">
            <a:extLst>
              <a:ext uri="{FF2B5EF4-FFF2-40B4-BE49-F238E27FC236}">
                <a16:creationId xmlns:a16="http://schemas.microsoft.com/office/drawing/2014/main" id="{FE809822-C7B4-A1F8-1E98-8D2FA13C345D}"/>
              </a:ext>
            </a:extLst>
          </p:cNvPr>
          <p:cNvGraphicFramePr/>
          <p:nvPr>
            <p:extLst>
              <p:ext uri="{D42A27DB-BD31-4B8C-83A1-F6EECF244321}">
                <p14:modId xmlns:p14="http://schemas.microsoft.com/office/powerpoint/2010/main" val="1659260218"/>
              </p:ext>
            </p:extLst>
          </p:nvPr>
        </p:nvGraphicFramePr>
        <p:xfrm>
          <a:off x="1320123" y="1636216"/>
          <a:ext cx="9357402" cy="3909188"/>
        </p:xfrm>
        <a:graphic>
          <a:graphicData uri="http://schemas.openxmlformats.org/drawingml/2006/table">
            <a:tbl>
              <a:tblPr firstRow="1" bandRow="1">
                <a:noFill/>
                <a:tableStyleId>{BF86B5DD-AC81-4BBC-BC44-1AB09D1F0CB2}</a:tableStyleId>
              </a:tblPr>
              <a:tblGrid>
                <a:gridCol w="4432977">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3619500">
                  <a:extLst>
                    <a:ext uri="{9D8B030D-6E8A-4147-A177-3AD203B41FA5}">
                      <a16:colId xmlns:a16="http://schemas.microsoft.com/office/drawing/2014/main" val="2941668492"/>
                    </a:ext>
                  </a:extLst>
                </a:gridCol>
              </a:tblGrid>
              <a:tr h="981149">
                <a:tc>
                  <a:txBody>
                    <a:bodyPr/>
                    <a:lstStyle/>
                    <a:p>
                      <a:pPr marL="0" marR="0" lvl="0" indent="0" algn="l" rtl="0">
                        <a:spcBef>
                          <a:spcPts val="0"/>
                        </a:spcBef>
                        <a:spcAft>
                          <a:spcPts val="0"/>
                        </a:spcAft>
                        <a:buNone/>
                      </a:pPr>
                      <a:r>
                        <a:rPr lang="en-US" sz="1600" u="none" strike="noStrike" cap="none" dirty="0"/>
                        <a:t>Milestones/Priority Actions</a:t>
                      </a:r>
                      <a:endParaRPr lang="en-US" sz="1600" dirty="0"/>
                    </a:p>
                  </a:txBody>
                  <a:tcPr marL="91450" marR="91450" marT="45725" marB="45725"/>
                </a:tc>
                <a:tc>
                  <a:txBody>
                    <a:bodyPr/>
                    <a:lstStyle/>
                    <a:p>
                      <a:pPr marL="0" marR="0" lvl="0" indent="0" algn="l" rtl="0">
                        <a:spcBef>
                          <a:spcPts val="0"/>
                        </a:spcBef>
                        <a:spcAft>
                          <a:spcPts val="0"/>
                        </a:spcAft>
                        <a:buNone/>
                      </a:pPr>
                      <a:r>
                        <a:rPr lang="en-US" sz="1600" dirty="0"/>
                        <a:t>Timeline</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How: Mechanism</a:t>
                      </a:r>
                    </a:p>
                    <a:p>
                      <a:pPr marL="0" marR="0" lvl="0" indent="0" algn="l" rtl="0">
                        <a:spcBef>
                          <a:spcPts val="0"/>
                        </a:spcBef>
                        <a:spcAft>
                          <a:spcPts val="0"/>
                        </a:spcAft>
                        <a:buNone/>
                      </a:pPr>
                      <a:r>
                        <a:rPr lang="en-US" sz="1600" dirty="0"/>
                        <a:t>Who: Responsible entity</a:t>
                      </a:r>
                    </a:p>
                    <a:p>
                      <a:pPr marL="0" marR="0" lvl="0" indent="0" algn="l" rtl="0">
                        <a:spcBef>
                          <a:spcPts val="0"/>
                        </a:spcBef>
                        <a:spcAft>
                          <a:spcPts val="0"/>
                        </a:spcAft>
                        <a:buNone/>
                      </a:pPr>
                      <a:endParaRPr lang="en-US" sz="1600" dirty="0"/>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297340">
                <a:tc>
                  <a:txBody>
                    <a:bodyPr/>
                    <a:lstStyle/>
                    <a:p>
                      <a:pPr marL="0" marR="0" algn="just">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Develop a data repository on community HIV Service including data on prevention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End of 2024</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just">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PPMED / GHS, GAC</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630699">
                <a:tc>
                  <a:txBody>
                    <a:bodyPr/>
                    <a:lstStyle/>
                    <a:p>
                      <a:pPr marL="0" marR="0" algn="just">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Develop a country specific strategy on community HIV Prevention that includes key actors &amp; their roles with clear activities including an operational plan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ZA" sz="1600">
                          <a:effectLst/>
                          <a:latin typeface="Calibri" panose="020F0502020204030204" pitchFamily="34" charset="0"/>
                          <a:ea typeface="Calibri" panose="020F0502020204030204" pitchFamily="34" charset="0"/>
                          <a:cs typeface="Calibri" panose="020F0502020204030204" pitchFamily="34" charset="0"/>
                        </a:rPr>
                        <a:t>July 2024</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just">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GAC / UNAIDS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0110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AE7C483A-D142-F491-4C35-795CECFF3711}"/>
            </a:ext>
          </a:extLst>
        </p:cNvPr>
        <p:cNvGrpSpPr/>
        <p:nvPr/>
      </p:nvGrpSpPr>
      <p:grpSpPr>
        <a:xfrm>
          <a:off x="0" y="0"/>
          <a:ext cx="0" cy="0"/>
          <a:chOff x="0" y="0"/>
          <a:chExt cx="0" cy="0"/>
        </a:xfrm>
      </p:grpSpPr>
      <p:sp>
        <p:nvSpPr>
          <p:cNvPr id="164" name="Google Shape;164;p10">
            <a:extLst>
              <a:ext uri="{FF2B5EF4-FFF2-40B4-BE49-F238E27FC236}">
                <a16:creationId xmlns:a16="http://schemas.microsoft.com/office/drawing/2014/main" id="{40E70ABF-DE74-999B-67B7-5C5809BC346B}"/>
              </a:ext>
            </a:extLst>
          </p:cNvPr>
          <p:cNvSpPr txBox="1"/>
          <p:nvPr/>
        </p:nvSpPr>
        <p:spPr>
          <a:xfrm>
            <a:off x="457636" y="67859"/>
            <a:ext cx="11342670" cy="1279678"/>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ctr" rtl="0">
              <a:lnSpc>
                <a:spcPct val="90000"/>
              </a:lnSpc>
              <a:spcBef>
                <a:spcPts val="0"/>
              </a:spcBef>
              <a:spcAft>
                <a:spcPts val="0"/>
              </a:spcAft>
              <a:buClr>
                <a:srgbClr val="ED2228"/>
              </a:buClr>
              <a:buSzPct val="100000"/>
              <a:buFont typeface="Calibri"/>
              <a:buNone/>
            </a:pP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rPr>
              <a:t>Road Map Action Point 6: </a:t>
            </a:r>
            <a:r>
              <a:rPr lang="en-US" sz="3200" b="1" dirty="0">
                <a:solidFill>
                  <a:srgbClr val="ED2228"/>
                </a:solidFill>
                <a:latin typeface="Calibri"/>
                <a:ea typeface="Calibri"/>
                <a:cs typeface="Calibri"/>
                <a:sym typeface="Calibri"/>
              </a:rPr>
              <a:t>Addressing social and legal barriers to services for key and priority populations</a:t>
            </a:r>
          </a:p>
          <a:p>
            <a:pPr marL="0" marR="0" lvl="0" indent="0" algn="ctr" rtl="0">
              <a:lnSpc>
                <a:spcPct val="90000"/>
              </a:lnSpc>
              <a:spcBef>
                <a:spcPts val="0"/>
              </a:spcBef>
              <a:spcAft>
                <a:spcPts val="0"/>
              </a:spcAft>
              <a:buClr>
                <a:srgbClr val="ED2228"/>
              </a:buClr>
              <a:buSzPct val="100000"/>
              <a:buFont typeface="Calibri"/>
              <a:buNone/>
            </a:pPr>
            <a:endParaRPr lang="en-US" sz="3200" b="1" dirty="0">
              <a:solidFill>
                <a:srgbClr val="ED2228"/>
              </a:solidFill>
              <a:latin typeface="Calibri"/>
              <a:ea typeface="Calibri"/>
              <a:cs typeface="Calibri"/>
              <a:sym typeface="Calibri"/>
            </a:endParaRPr>
          </a:p>
          <a:p>
            <a:pPr marL="0" marR="0" lvl="0" indent="0" algn="ctr" rtl="0">
              <a:lnSpc>
                <a:spcPct val="90000"/>
              </a:lnSpc>
              <a:spcBef>
                <a:spcPts val="0"/>
              </a:spcBef>
              <a:spcAft>
                <a:spcPts val="0"/>
              </a:spcAft>
              <a:buClr>
                <a:srgbClr val="ED2228"/>
              </a:buClr>
              <a:buSzPct val="100000"/>
              <a:buFont typeface="Calibri"/>
              <a:buNone/>
            </a:pPr>
            <a:r>
              <a:rPr lang="en-US" sz="3200" dirty="0">
                <a:solidFill>
                  <a:srgbClr val="ED2228"/>
                </a:solidFill>
              </a:rPr>
              <a:t>Gaps and Priority Actions Identified</a:t>
            </a:r>
            <a:endParaRPr lang="en-US" sz="3200" b="1" dirty="0">
              <a:solidFill>
                <a:srgbClr val="ED2228"/>
              </a:solidFill>
              <a:latin typeface="Calibri"/>
              <a:ea typeface="Calibri"/>
              <a:cs typeface="Calibri"/>
              <a:sym typeface="Calibri"/>
            </a:endParaRPr>
          </a:p>
          <a:p>
            <a:pPr marL="0" marR="0" lvl="0" indent="0" algn="ctr" rtl="0">
              <a:lnSpc>
                <a:spcPct val="90000"/>
              </a:lnSpc>
              <a:spcBef>
                <a:spcPts val="0"/>
              </a:spcBef>
              <a:spcAft>
                <a:spcPts val="0"/>
              </a:spcAft>
              <a:buClr>
                <a:srgbClr val="ED2228"/>
              </a:buClr>
              <a:buSzPct val="100000"/>
              <a:buFont typeface="Calibri"/>
              <a:buNone/>
            </a:pPr>
            <a:endParaRPr sz="3200" b="1" dirty="0">
              <a:solidFill>
                <a:srgbClr val="ED2228"/>
              </a:solidFill>
              <a:latin typeface="Calibri"/>
              <a:ea typeface="Calibri"/>
              <a:cs typeface="Calibri"/>
              <a:sym typeface="Calibri"/>
            </a:endParaRPr>
          </a:p>
        </p:txBody>
      </p:sp>
      <p:pic>
        <p:nvPicPr>
          <p:cNvPr id="168" name="Google Shape;168;p10" descr="Logo, company name&#10;&#10;Description automatically generated">
            <a:extLst>
              <a:ext uri="{FF2B5EF4-FFF2-40B4-BE49-F238E27FC236}">
                <a16:creationId xmlns:a16="http://schemas.microsoft.com/office/drawing/2014/main" id="{4C2D1DBE-725C-8684-EF43-E7C4EFE96803}"/>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6" name="Google Shape;106;p3">
            <a:extLst>
              <a:ext uri="{FF2B5EF4-FFF2-40B4-BE49-F238E27FC236}">
                <a16:creationId xmlns:a16="http://schemas.microsoft.com/office/drawing/2014/main" id="{2B0BBDBB-F0DB-8C21-B2CB-28114B90B167}"/>
              </a:ext>
            </a:extLst>
          </p:cNvPr>
          <p:cNvSpPr txBox="1"/>
          <p:nvPr/>
        </p:nvSpPr>
        <p:spPr>
          <a:xfrm>
            <a:off x="1074821" y="1339009"/>
            <a:ext cx="10725485" cy="5734863"/>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p>
          <a:p>
            <a:pPr marL="285750" marR="0" lvl="0" indent="-285750">
              <a:lnSpc>
                <a:spcPct val="150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Fragmented references in the Policy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No documents in place for some priority populations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ZA" sz="2000" dirty="0" err="1">
                <a:effectLst/>
                <a:latin typeface="Calibri" panose="020F0502020204030204" pitchFamily="34" charset="0"/>
                <a:ea typeface="Calibri" panose="020F0502020204030204" pitchFamily="34" charset="0"/>
                <a:cs typeface="Calibri" panose="020F0502020204030204" pitchFamily="34" charset="0"/>
              </a:rPr>
              <a:t>SoPs</a:t>
            </a:r>
            <a:r>
              <a:rPr lang="en-ZA" sz="2000" dirty="0">
                <a:effectLst/>
                <a:latin typeface="Calibri" panose="020F0502020204030204" pitchFamily="34" charset="0"/>
                <a:ea typeface="Calibri" panose="020F0502020204030204" pitchFamily="34" charset="0"/>
                <a:cs typeface="Calibri" panose="020F0502020204030204" pitchFamily="34" charset="0"/>
              </a:rPr>
              <a:t> and NSPs are light on social, legal and structural barriers to services for key and priority populations</a:t>
            </a:r>
          </a:p>
          <a:p>
            <a:pPr marR="0" lvl="0">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R="0" lvl="0" algn="l" rtl="0">
              <a:lnSpc>
                <a:spcPct val="150000"/>
              </a:lnSpc>
              <a:spcBef>
                <a:spcPts val="0"/>
              </a:spcBef>
              <a:spcAft>
                <a:spcPts val="0"/>
              </a:spcAft>
              <a:buClr>
                <a:schemeClr val="dk1"/>
              </a:buClr>
              <a:buSzPts val="1800"/>
            </a:pPr>
            <a:r>
              <a:rPr lang="en-US"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Priority actions</a:t>
            </a:r>
          </a:p>
          <a:p>
            <a:pPr marL="285750" marR="0" lvl="0" indent="-285750">
              <a:lnSpc>
                <a:spcPct val="150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Standardise documents to especially address KP Populations in the context of KP work/</a:t>
            </a:r>
            <a:r>
              <a:rPr lang="en-ZA" sz="2000" dirty="0" err="1">
                <a:effectLst/>
                <a:latin typeface="Calibri" panose="020F0502020204030204" pitchFamily="34" charset="0"/>
                <a:ea typeface="Calibri" panose="020F0502020204030204" pitchFamily="34" charset="0"/>
                <a:cs typeface="Calibri" panose="020F0502020204030204" pitchFamily="34" charset="0"/>
              </a:rPr>
              <a:t>SoPs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NSP needs to incorporate structural issues and plans for addressing social and legal barriers and consolidate changes for all priority populations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a:lnSpc>
                <a:spcPct val="150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Need social protection and lega</a:t>
            </a:r>
            <a:r>
              <a:rPr lang="en-ZA" sz="2000" dirty="0">
                <a:latin typeface="Calibri" panose="020F0502020204030204" pitchFamily="34" charset="0"/>
                <a:ea typeface="Calibri" panose="020F0502020204030204" pitchFamily="34" charset="0"/>
                <a:cs typeface="Calibri" panose="020F0502020204030204" pitchFamily="34" charset="0"/>
              </a:rPr>
              <a:t>l</a:t>
            </a:r>
            <a:r>
              <a:rPr lang="en-ZA" sz="2000" dirty="0">
                <a:effectLst/>
                <a:latin typeface="Calibri" panose="020F0502020204030204" pitchFamily="34" charset="0"/>
                <a:ea typeface="Calibri" panose="020F0502020204030204" pitchFamily="34" charset="0"/>
                <a:cs typeface="Calibri" panose="020F0502020204030204" pitchFamily="34" charset="0"/>
              </a:rPr>
              <a:t> focal points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50000"/>
              </a:lnSpc>
              <a:spcBef>
                <a:spcPts val="0"/>
              </a:spcBef>
              <a:spcAft>
                <a:spcPts val="8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Engage Parliamentary Select Committee on Health on “the Bill”</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C3EAA1E-B822-C54A-EF2F-96E25AAC9CD8}"/>
              </a:ext>
            </a:extLst>
          </p:cNvPr>
          <p:cNvPicPr>
            <a:picLocks noChangeAspect="1"/>
          </p:cNvPicPr>
          <p:nvPr/>
        </p:nvPicPr>
        <p:blipFill>
          <a:blip r:embed="rId4"/>
          <a:stretch>
            <a:fillRect/>
          </a:stretch>
        </p:blipFill>
        <p:spPr>
          <a:xfrm>
            <a:off x="173368" y="2066320"/>
            <a:ext cx="568535" cy="568535"/>
          </a:xfrm>
          <a:prstGeom prst="rect">
            <a:avLst/>
          </a:prstGeom>
        </p:spPr>
      </p:pic>
      <p:pic>
        <p:nvPicPr>
          <p:cNvPr id="8" name="Picture 7">
            <a:extLst>
              <a:ext uri="{FF2B5EF4-FFF2-40B4-BE49-F238E27FC236}">
                <a16:creationId xmlns:a16="http://schemas.microsoft.com/office/drawing/2014/main" id="{7F6D0FED-C74E-A253-5160-49519D21A25E}"/>
              </a:ext>
            </a:extLst>
          </p:cNvPr>
          <p:cNvPicPr>
            <a:picLocks noChangeAspect="1"/>
          </p:cNvPicPr>
          <p:nvPr/>
        </p:nvPicPr>
        <p:blipFill>
          <a:blip r:embed="rId5"/>
          <a:stretch>
            <a:fillRect/>
          </a:stretch>
        </p:blipFill>
        <p:spPr>
          <a:xfrm>
            <a:off x="391693" y="3922174"/>
            <a:ext cx="568535" cy="568535"/>
          </a:xfrm>
          <a:prstGeom prst="rect">
            <a:avLst/>
          </a:prstGeom>
        </p:spPr>
      </p:pic>
    </p:spTree>
    <p:extLst>
      <p:ext uri="{BB962C8B-B14F-4D97-AF65-F5344CB8AC3E}">
        <p14:creationId xmlns:p14="http://schemas.microsoft.com/office/powerpoint/2010/main" val="352130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0"/>
          <p:cNvSpPr txBox="1"/>
          <p:nvPr/>
        </p:nvSpPr>
        <p:spPr>
          <a:xfrm>
            <a:off x="497082" y="243041"/>
            <a:ext cx="11342670" cy="114317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ED2228"/>
              </a:buClr>
              <a:buSzPct val="100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Milestones Proposed: </a:t>
            </a: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sym typeface="Calibri"/>
              </a:rPr>
              <a:t>Addressing social and legal barriers to services for key and priority populations</a:t>
            </a:r>
            <a:endParaRPr sz="3200" dirty="0">
              <a:solidFill>
                <a:srgbClr val="ED2228"/>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68" name="Google Shape;168;p10"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9" name="Google Shape;105;p3">
            <a:extLst>
              <a:ext uri="{FF2B5EF4-FFF2-40B4-BE49-F238E27FC236}">
                <a16:creationId xmlns:a16="http://schemas.microsoft.com/office/drawing/2014/main" id="{4BFBDAED-A50A-95AE-41F5-4622060CDBCC}"/>
              </a:ext>
            </a:extLst>
          </p:cNvPr>
          <p:cNvGraphicFramePr/>
          <p:nvPr>
            <p:extLst>
              <p:ext uri="{D42A27DB-BD31-4B8C-83A1-F6EECF244321}">
                <p14:modId xmlns:p14="http://schemas.microsoft.com/office/powerpoint/2010/main" val="346255216"/>
              </p:ext>
            </p:extLst>
          </p:nvPr>
        </p:nvGraphicFramePr>
        <p:xfrm>
          <a:off x="497082" y="1766047"/>
          <a:ext cx="11195244" cy="4943325"/>
        </p:xfrm>
        <a:graphic>
          <a:graphicData uri="http://schemas.openxmlformats.org/drawingml/2006/table">
            <a:tbl>
              <a:tblPr firstRow="1" bandRow="1">
                <a:noFill/>
                <a:tableStyleId>{BF86B5DD-AC81-4BBC-BC44-1AB09D1F0CB2}</a:tableStyleId>
              </a:tblPr>
              <a:tblGrid>
                <a:gridCol w="5303636">
                  <a:extLst>
                    <a:ext uri="{9D8B030D-6E8A-4147-A177-3AD203B41FA5}">
                      <a16:colId xmlns:a16="http://schemas.microsoft.com/office/drawing/2014/main" val="20000"/>
                    </a:ext>
                  </a:extLst>
                </a:gridCol>
                <a:gridCol w="1561219">
                  <a:extLst>
                    <a:ext uri="{9D8B030D-6E8A-4147-A177-3AD203B41FA5}">
                      <a16:colId xmlns:a16="http://schemas.microsoft.com/office/drawing/2014/main" val="20001"/>
                    </a:ext>
                  </a:extLst>
                </a:gridCol>
                <a:gridCol w="4330389">
                  <a:extLst>
                    <a:ext uri="{9D8B030D-6E8A-4147-A177-3AD203B41FA5}">
                      <a16:colId xmlns:a16="http://schemas.microsoft.com/office/drawing/2014/main" val="2941668492"/>
                    </a:ext>
                  </a:extLst>
                </a:gridCol>
              </a:tblGrid>
              <a:tr h="1230647">
                <a:tc>
                  <a:txBody>
                    <a:bodyPr/>
                    <a:lstStyle/>
                    <a:p>
                      <a:pPr marL="0" marR="0" lvl="0" indent="0" algn="l" rtl="0">
                        <a:spcBef>
                          <a:spcPts val="0"/>
                        </a:spcBef>
                        <a:spcAft>
                          <a:spcPts val="0"/>
                        </a:spcAft>
                        <a:buNone/>
                      </a:pPr>
                      <a:r>
                        <a:rPr lang="en-US" sz="2400" u="none" strike="noStrike" cap="none" dirty="0">
                          <a:latin typeface="Calibri" panose="020F0502020204030204" pitchFamily="34" charset="0"/>
                          <a:cs typeface="Calibri" panose="020F0502020204030204" pitchFamily="34" charset="0"/>
                        </a:rPr>
                        <a:t>Milestones/Priority Actions</a:t>
                      </a:r>
                      <a:endParaRPr lang="en-US" sz="2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2400" dirty="0">
                          <a:latin typeface="Calibri" panose="020F0502020204030204" pitchFamily="34" charset="0"/>
                          <a:cs typeface="Calibri" panose="020F0502020204030204" pitchFamily="34" charset="0"/>
                        </a:rPr>
                        <a:t>Timeline</a:t>
                      </a:r>
                      <a:endParaRPr sz="2400" dirty="0">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How: Mechanism</a:t>
                      </a:r>
                    </a:p>
                    <a:p>
                      <a:pPr marL="0" marR="0" lvl="0" indent="0" algn="l" rtl="0">
                        <a:spcBef>
                          <a:spcPts val="0"/>
                        </a:spcBef>
                        <a:spcAft>
                          <a:spcPts val="0"/>
                        </a:spcAft>
                        <a:buNone/>
                      </a:pPr>
                      <a:r>
                        <a:rPr lang="en-US" sz="2400" dirty="0">
                          <a:latin typeface="Calibri" panose="020F0502020204030204" pitchFamily="34" charset="0"/>
                          <a:cs typeface="Calibri" panose="020F0502020204030204" pitchFamily="34" charset="0"/>
                        </a:rPr>
                        <a:t>Who: Responsible entity</a:t>
                      </a:r>
                    </a:p>
                    <a:p>
                      <a:pPr marL="0" marR="0" lvl="0" indent="0" algn="l" rtl="0">
                        <a:spcBef>
                          <a:spcPts val="0"/>
                        </a:spcBef>
                        <a:spcAft>
                          <a:spcPts val="0"/>
                        </a:spcAft>
                        <a:buNone/>
                      </a:pPr>
                      <a:endParaRPr lang="en-US" sz="2400" dirty="0">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134194">
                <a:tc>
                  <a:txBody>
                    <a:bodyPr/>
                    <a:lstStyle/>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Develop a consolidated guideline document for addressing social, legal, barriers to with sections on the different groups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December 2024</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Rev Dr Ken </a:t>
                      </a:r>
                      <a:r>
                        <a:rPr lang="en-ZA" sz="2400" dirty="0" err="1">
                          <a:effectLst/>
                          <a:latin typeface="Calibri" panose="020F0502020204030204" pitchFamily="34" charset="0"/>
                          <a:ea typeface="Calibri" panose="020F0502020204030204" pitchFamily="34" charset="0"/>
                          <a:cs typeface="Calibri" panose="020F0502020204030204" pitchFamily="34" charset="0"/>
                        </a:rPr>
                        <a:t>Danso</a:t>
                      </a:r>
                      <a:r>
                        <a:rPr lang="en-ZA" sz="2400" dirty="0">
                          <a:effectLst/>
                          <a:latin typeface="Calibri" panose="020F0502020204030204" pitchFamily="34" charset="0"/>
                          <a:ea typeface="Calibri" panose="020F0502020204030204" pitchFamily="34" charset="0"/>
                          <a:cs typeface="Calibri" panose="020F0502020204030204" pitchFamily="34" charset="0"/>
                        </a:rPr>
                        <a:t> NACP SI team</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Dr Adu-Gyamfi  Clinical care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164611">
                <a:tc>
                  <a:txBody>
                    <a:bodyPr/>
                    <a:lstStyle/>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NACP to build a coalition (TWG) to lead routine sessions, town-halls, to raise visibility on addressing social and legal barriers to services for Key and Priority Populations – with the NSP</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ZA"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algn="just">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NACP</a:t>
                      </a: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6EC3-EA2B-84C4-EAED-085EE4ADF986}"/>
              </a:ext>
            </a:extLst>
          </p:cNvPr>
          <p:cNvSpPr>
            <a:spLocks noGrp="1"/>
          </p:cNvSpPr>
          <p:nvPr>
            <p:ph type="title"/>
          </p:nvPr>
        </p:nvSpPr>
        <p:spPr>
          <a:xfrm>
            <a:off x="838200" y="189229"/>
            <a:ext cx="10515600" cy="983615"/>
          </a:xfrm>
        </p:spPr>
        <p:txBody>
          <a:bodyPr/>
          <a:lstStyle/>
          <a:p>
            <a:r>
              <a:rPr lang="en-US" dirty="0">
                <a:solidFill>
                  <a:schemeClr val="accent2">
                    <a:lumMod val="75000"/>
                  </a:schemeClr>
                </a:solidFill>
              </a:rPr>
              <a:t>OUTLINE</a:t>
            </a:r>
          </a:p>
        </p:txBody>
      </p:sp>
      <p:sp>
        <p:nvSpPr>
          <p:cNvPr id="3" name="Text Placeholder 2">
            <a:extLst>
              <a:ext uri="{FF2B5EF4-FFF2-40B4-BE49-F238E27FC236}">
                <a16:creationId xmlns:a16="http://schemas.microsoft.com/office/drawing/2014/main" id="{7C69820C-2AEE-241F-02CF-29A683EAD1FC}"/>
              </a:ext>
            </a:extLst>
          </p:cNvPr>
          <p:cNvSpPr>
            <a:spLocks noGrp="1"/>
          </p:cNvSpPr>
          <p:nvPr>
            <p:ph type="body" idx="1"/>
          </p:nvPr>
        </p:nvSpPr>
        <p:spPr>
          <a:xfrm>
            <a:off x="838200" y="1825625"/>
            <a:ext cx="10306050" cy="4351338"/>
          </a:xfrm>
        </p:spPr>
        <p:txBody>
          <a:bodyPr/>
          <a:lstStyle/>
          <a:p>
            <a:r>
              <a:rPr lang="en-US" dirty="0"/>
              <a:t>Introduction</a:t>
            </a:r>
          </a:p>
          <a:p>
            <a:r>
              <a:rPr lang="en-US" dirty="0"/>
              <a:t>The GPC Prevention RoadMap 10 Points Action Plan</a:t>
            </a:r>
          </a:p>
          <a:p>
            <a:r>
              <a:rPr lang="en-US" dirty="0"/>
              <a:t>Roadmap Survey and Baseline  Report 2023</a:t>
            </a:r>
          </a:p>
          <a:p>
            <a:r>
              <a:rPr lang="en-US" dirty="0"/>
              <a:t>Process of Stakeholder Review </a:t>
            </a:r>
          </a:p>
          <a:p>
            <a:r>
              <a:rPr lang="en-US" dirty="0"/>
              <a:t>Stakeholders Feedback, Identified Gaps, and Priority Actions</a:t>
            </a:r>
          </a:p>
          <a:p>
            <a:endParaRPr lang="en-US" dirty="0"/>
          </a:p>
          <a:p>
            <a:endParaRPr lang="en-US" dirty="0"/>
          </a:p>
        </p:txBody>
      </p:sp>
    </p:spTree>
    <p:extLst>
      <p:ext uri="{BB962C8B-B14F-4D97-AF65-F5344CB8AC3E}">
        <p14:creationId xmlns:p14="http://schemas.microsoft.com/office/powerpoint/2010/main" val="170091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376552"/>
            <a:ext cx="10515600" cy="1197415"/>
          </a:xfrm>
          <a:prstGeom prst="rect">
            <a:avLst/>
          </a:prstGeom>
          <a:noFill/>
          <a:ln>
            <a:noFill/>
          </a:ln>
        </p:spPr>
        <p:txBody>
          <a:bodyPr spcFirstLastPara="1" wrap="square" lIns="91425" tIns="45700" rIns="91425" bIns="45700" anchor="ctr" anchorCtr="0">
            <a:noAutofit/>
          </a:bodyPr>
          <a:lstStyle/>
          <a:p>
            <a:pPr algn="ctr">
              <a:buClr>
                <a:srgbClr val="F49D9F"/>
              </a:buClr>
              <a:buSzPct val="100000"/>
            </a:pP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rPr>
              <a:t>Road Map Action Point 7: </a:t>
            </a:r>
            <a:r>
              <a:rPr lang="en-US" sz="3200" b="1" dirty="0">
                <a:solidFill>
                  <a:srgbClr val="ED2228"/>
                </a:solidFill>
                <a:sym typeface="Arial"/>
              </a:rPr>
              <a:t>Promoting integration to improve HIV outcomes</a:t>
            </a:r>
            <a:br>
              <a:rPr lang="en-US" sz="3200" b="1" dirty="0">
                <a:solidFill>
                  <a:srgbClr val="ED2228"/>
                </a:solidFill>
                <a:sym typeface="Arial"/>
              </a:rPr>
            </a:br>
            <a:r>
              <a:rPr lang="en-US" sz="3200" dirty="0">
                <a:solidFill>
                  <a:srgbClr val="ED2228"/>
                </a:solidFill>
              </a:rPr>
              <a:t>Gaps and Priority Actions Identified</a:t>
            </a:r>
            <a:endParaRPr sz="3200" b="1" dirty="0">
              <a:solidFill>
                <a:srgbClr val="ED2228"/>
              </a:solidFill>
              <a:sym typeface="Arial"/>
            </a:endParaRPr>
          </a:p>
        </p:txBody>
      </p:sp>
      <p:pic>
        <p:nvPicPr>
          <p:cNvPr id="177" name="Google Shape;177;p11"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5" name="Google Shape;106;p3">
            <a:extLst>
              <a:ext uri="{FF2B5EF4-FFF2-40B4-BE49-F238E27FC236}">
                <a16:creationId xmlns:a16="http://schemas.microsoft.com/office/drawing/2014/main" id="{99D90E9E-C152-880C-6850-8138AFD6D082}"/>
              </a:ext>
            </a:extLst>
          </p:cNvPr>
          <p:cNvSpPr txBox="1"/>
          <p:nvPr/>
        </p:nvSpPr>
        <p:spPr>
          <a:xfrm>
            <a:off x="838200" y="1397063"/>
            <a:ext cx="10824148" cy="5878492"/>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b="1" i="0" u="none" strike="noStrike" cap="none" dirty="0">
                <a:solidFill>
                  <a:schemeClr val="dk1"/>
                </a:solidFill>
                <a:latin typeface="Calibri"/>
                <a:ea typeface="Calibri"/>
                <a:cs typeface="Calibri"/>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The integration of the various health conditions alongside HIV are present but they are in progress and in some aspects inconsistent</a:t>
            </a:r>
          </a:p>
          <a:p>
            <a:pPr marL="285750" marR="0" lvl="0" indent="-285750" algn="l" rtl="0">
              <a:lnSpc>
                <a:spcPct val="150000"/>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There is an underlying issue of health coverage for testing of these conditions that is lacking</a:t>
            </a:r>
          </a:p>
          <a:p>
            <a:pPr marR="0" lvl="0" algn="l" rtl="0">
              <a:lnSpc>
                <a:spcPct val="150000"/>
              </a:lnSpc>
              <a:spcBef>
                <a:spcPts val="0"/>
              </a:spcBef>
              <a:spcAft>
                <a:spcPts val="0"/>
              </a:spcAft>
              <a:buClr>
                <a:schemeClr val="dk1"/>
              </a:buClr>
              <a:buSzPts val="1800"/>
            </a:pPr>
            <a:endParaRPr lang="en-US" sz="2400" b="1" i="0" u="none" strike="noStrike" cap="none" dirty="0">
              <a:solidFill>
                <a:schemeClr val="dk1"/>
              </a:solidFill>
              <a:latin typeface="Calibri"/>
              <a:ea typeface="Calibri"/>
              <a:cs typeface="Calibri"/>
              <a:sym typeface="Calibri"/>
            </a:endParaRPr>
          </a:p>
          <a:p>
            <a:pPr marR="0" lvl="0" algn="l" rtl="0">
              <a:lnSpc>
                <a:spcPct val="150000"/>
              </a:lnSpc>
              <a:spcBef>
                <a:spcPts val="0"/>
              </a:spcBef>
              <a:spcAft>
                <a:spcPts val="0"/>
              </a:spcAft>
              <a:buClr>
                <a:schemeClr val="dk1"/>
              </a:buClr>
              <a:buSzPts val="1800"/>
            </a:pPr>
            <a:r>
              <a:rPr lang="en-US" sz="2400" b="1" i="0" u="none" strike="noStrike" cap="none" dirty="0">
                <a:solidFill>
                  <a:schemeClr val="dk1"/>
                </a:solidFill>
                <a:latin typeface="Calibri"/>
                <a:ea typeface="Calibri"/>
                <a:cs typeface="Calibri"/>
                <a:sym typeface="Calibri"/>
              </a:rPr>
              <a:t>Priority actions</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400" dirty="0">
                <a:solidFill>
                  <a:schemeClr val="dk1"/>
                </a:solidFill>
                <a:latin typeface="Calibri"/>
                <a:cs typeface="Calibri"/>
              </a:rPr>
              <a:t>Fast tracking the process of integration</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400" dirty="0">
                <a:solidFill>
                  <a:schemeClr val="dk1"/>
                </a:solidFill>
                <a:latin typeface="Calibri"/>
                <a:cs typeface="Calibri"/>
              </a:rPr>
              <a:t>Addressing the cost component of these health conditions</a:t>
            </a:r>
          </a:p>
          <a:p>
            <a:pPr marL="285750" indent="-285750">
              <a:lnSpc>
                <a:spcPct val="150000"/>
              </a:lnSpc>
              <a:buClr>
                <a:schemeClr val="dk1"/>
              </a:buClr>
              <a:buSzPts val="1800"/>
              <a:buFont typeface="Arial" panose="020B0604020202020204" pitchFamily="34" charset="0"/>
              <a:buChar char="•"/>
            </a:pPr>
            <a:r>
              <a:rPr lang="en-US" sz="2400" dirty="0">
                <a:solidFill>
                  <a:schemeClr val="dk1"/>
                </a:solidFill>
                <a:latin typeface="Calibri"/>
                <a:cs typeface="Calibri"/>
                <a:sym typeface="Calibri"/>
              </a:rPr>
              <a:t>Integration of family planning in PMTCT services to avoid unwanted pregnancies</a:t>
            </a: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9613511C-1AF9-BE5F-B558-23D2B4FCAA45}"/>
              </a:ext>
            </a:extLst>
          </p:cNvPr>
          <p:cNvPicPr>
            <a:picLocks noChangeAspect="1"/>
          </p:cNvPicPr>
          <p:nvPr/>
        </p:nvPicPr>
        <p:blipFill>
          <a:blip r:embed="rId4"/>
          <a:stretch>
            <a:fillRect/>
          </a:stretch>
        </p:blipFill>
        <p:spPr>
          <a:xfrm>
            <a:off x="238435" y="2240342"/>
            <a:ext cx="568535" cy="568535"/>
          </a:xfrm>
          <a:prstGeom prst="rect">
            <a:avLst/>
          </a:prstGeom>
        </p:spPr>
      </p:pic>
      <p:pic>
        <p:nvPicPr>
          <p:cNvPr id="7" name="Picture 6">
            <a:extLst>
              <a:ext uri="{FF2B5EF4-FFF2-40B4-BE49-F238E27FC236}">
                <a16:creationId xmlns:a16="http://schemas.microsoft.com/office/drawing/2014/main" id="{809FFD27-697F-DB8D-CE24-9225677A86F5}"/>
              </a:ext>
            </a:extLst>
          </p:cNvPr>
          <p:cNvPicPr>
            <a:picLocks noChangeAspect="1"/>
          </p:cNvPicPr>
          <p:nvPr/>
        </p:nvPicPr>
        <p:blipFill>
          <a:blip r:embed="rId5"/>
          <a:stretch>
            <a:fillRect/>
          </a:stretch>
        </p:blipFill>
        <p:spPr>
          <a:xfrm>
            <a:off x="93462" y="3943616"/>
            <a:ext cx="568535" cy="5685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D4BEC4D8-1F0B-BCB3-11F0-80DA3B647F3F}"/>
            </a:ext>
          </a:extLst>
        </p:cNvPr>
        <p:cNvGrpSpPr/>
        <p:nvPr/>
      </p:nvGrpSpPr>
      <p:grpSpPr>
        <a:xfrm>
          <a:off x="0" y="0"/>
          <a:ext cx="0" cy="0"/>
          <a:chOff x="0" y="0"/>
          <a:chExt cx="0" cy="0"/>
        </a:xfrm>
      </p:grpSpPr>
      <p:sp>
        <p:nvSpPr>
          <p:cNvPr id="173" name="Google Shape;173;p11">
            <a:extLst>
              <a:ext uri="{FF2B5EF4-FFF2-40B4-BE49-F238E27FC236}">
                <a16:creationId xmlns:a16="http://schemas.microsoft.com/office/drawing/2014/main" id="{1392D425-C23A-C8A9-95B1-053DE3F0724A}"/>
              </a:ext>
            </a:extLst>
          </p:cNvPr>
          <p:cNvSpPr txBox="1">
            <a:spLocks noGrp="1"/>
          </p:cNvSpPr>
          <p:nvPr>
            <p:ph type="title"/>
          </p:nvPr>
        </p:nvSpPr>
        <p:spPr>
          <a:xfrm>
            <a:off x="838200" y="169022"/>
            <a:ext cx="10515600" cy="10466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49D9F"/>
              </a:buClr>
              <a:buSzPct val="100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Milestones Proposed: </a:t>
            </a:r>
            <a:r>
              <a:rPr lang="en-US" sz="3200" dirty="0">
                <a:solidFill>
                  <a:srgbClr val="ED2228"/>
                </a:solidFill>
                <a:sym typeface="Arial"/>
              </a:rPr>
              <a:t>Promoting integration to improve HIV outcomes</a:t>
            </a:r>
            <a:endParaRPr sz="3200" dirty="0">
              <a:solidFill>
                <a:srgbClr val="ED2228"/>
              </a:solidFill>
              <a:sym typeface="Arial"/>
            </a:endParaRPr>
          </a:p>
        </p:txBody>
      </p:sp>
      <p:pic>
        <p:nvPicPr>
          <p:cNvPr id="177" name="Google Shape;177;p11" descr="Logo, company name&#10;&#10;Description automatically generated">
            <a:extLst>
              <a:ext uri="{FF2B5EF4-FFF2-40B4-BE49-F238E27FC236}">
                <a16:creationId xmlns:a16="http://schemas.microsoft.com/office/drawing/2014/main" id="{74A1C3FC-CF7B-864C-9D19-B9A728588110}"/>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5" name="Google Shape;105;p3">
            <a:extLst>
              <a:ext uri="{FF2B5EF4-FFF2-40B4-BE49-F238E27FC236}">
                <a16:creationId xmlns:a16="http://schemas.microsoft.com/office/drawing/2014/main" id="{033A2BE5-590D-CBF5-DF04-5C3C45879E71}"/>
              </a:ext>
            </a:extLst>
          </p:cNvPr>
          <p:cNvGraphicFramePr/>
          <p:nvPr>
            <p:extLst>
              <p:ext uri="{D42A27DB-BD31-4B8C-83A1-F6EECF244321}">
                <p14:modId xmlns:p14="http://schemas.microsoft.com/office/powerpoint/2010/main" val="1237830624"/>
              </p:ext>
            </p:extLst>
          </p:nvPr>
        </p:nvGraphicFramePr>
        <p:xfrm>
          <a:off x="185195" y="1215642"/>
          <a:ext cx="11857280" cy="6138792"/>
        </p:xfrm>
        <a:graphic>
          <a:graphicData uri="http://schemas.openxmlformats.org/drawingml/2006/table">
            <a:tbl>
              <a:tblPr firstRow="1" bandRow="1">
                <a:noFill/>
                <a:tableStyleId>{BF86B5DD-AC81-4BBC-BC44-1AB09D1F0CB2}</a:tableStyleId>
              </a:tblPr>
              <a:tblGrid>
                <a:gridCol w="4389264">
                  <a:extLst>
                    <a:ext uri="{9D8B030D-6E8A-4147-A177-3AD203B41FA5}">
                      <a16:colId xmlns:a16="http://schemas.microsoft.com/office/drawing/2014/main" val="20000"/>
                    </a:ext>
                  </a:extLst>
                </a:gridCol>
                <a:gridCol w="1790075">
                  <a:extLst>
                    <a:ext uri="{9D8B030D-6E8A-4147-A177-3AD203B41FA5}">
                      <a16:colId xmlns:a16="http://schemas.microsoft.com/office/drawing/2014/main" val="20001"/>
                    </a:ext>
                  </a:extLst>
                </a:gridCol>
                <a:gridCol w="5677941">
                  <a:extLst>
                    <a:ext uri="{9D8B030D-6E8A-4147-A177-3AD203B41FA5}">
                      <a16:colId xmlns:a16="http://schemas.microsoft.com/office/drawing/2014/main" val="2941668492"/>
                    </a:ext>
                  </a:extLst>
                </a:gridCol>
              </a:tblGrid>
              <a:tr h="637176">
                <a:tc>
                  <a:txBody>
                    <a:bodyPr/>
                    <a:lstStyle/>
                    <a:p>
                      <a:pPr marL="0" marR="0" lvl="0" indent="0" algn="l" rtl="0">
                        <a:spcBef>
                          <a:spcPts val="0"/>
                        </a:spcBef>
                        <a:spcAft>
                          <a:spcPts val="0"/>
                        </a:spcAft>
                        <a:buNone/>
                      </a:pPr>
                      <a:r>
                        <a:rPr lang="en-US" sz="2000" u="none" strike="noStrike" cap="none" dirty="0"/>
                        <a:t>Milestones/Priority Actions</a:t>
                      </a:r>
                      <a:endParaRPr lang="en-US" sz="2000" dirty="0"/>
                    </a:p>
                  </a:txBody>
                  <a:tcPr marL="91450" marR="91450" marT="45725" marB="45725"/>
                </a:tc>
                <a:tc>
                  <a:txBody>
                    <a:bodyPr/>
                    <a:lstStyle/>
                    <a:p>
                      <a:pPr marL="0" marR="0" lvl="0" indent="0" algn="l" rtl="0">
                        <a:spcBef>
                          <a:spcPts val="0"/>
                        </a:spcBef>
                        <a:spcAft>
                          <a:spcPts val="0"/>
                        </a:spcAft>
                        <a:buNone/>
                      </a:pPr>
                      <a:r>
                        <a:rPr lang="en-US" sz="2000" dirty="0"/>
                        <a:t>Timeline</a:t>
                      </a:r>
                      <a:endParaRPr sz="20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How: Mechanism</a:t>
                      </a:r>
                    </a:p>
                    <a:p>
                      <a:pPr marL="0" marR="0" lvl="0" indent="0" algn="l" rtl="0">
                        <a:spcBef>
                          <a:spcPts val="0"/>
                        </a:spcBef>
                        <a:spcAft>
                          <a:spcPts val="0"/>
                        </a:spcAft>
                        <a:buNone/>
                      </a:pPr>
                      <a:r>
                        <a:rPr lang="en-US" sz="20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576483">
                <a:tc>
                  <a:txBody>
                    <a:bodyPr/>
                    <a:lstStyle/>
                    <a:p>
                      <a:r>
                        <a:rPr lang="en-US" sz="2000" b="0" i="0" u="none" strike="noStrike" kern="1200" baseline="0" dirty="0">
                          <a:solidFill>
                            <a:schemeClr val="tx1"/>
                          </a:solidFill>
                          <a:latin typeface="Calibri" panose="020F0502020204030204" pitchFamily="34" charset="0"/>
                          <a:ea typeface="+mn-ea"/>
                          <a:cs typeface="Calibri" panose="020F0502020204030204" pitchFamily="34" charset="0"/>
                        </a:rPr>
                        <a:t> Integration of FP and HIV</a:t>
                      </a:r>
                    </a:p>
                  </a:txBody>
                  <a:tcPr/>
                </a:tc>
                <a:tc>
                  <a:txBody>
                    <a:bodyPr/>
                    <a:lstStyle/>
                    <a:p>
                      <a:r>
                        <a:rPr lang="en-US" sz="2000" dirty="0">
                          <a:solidFill>
                            <a:schemeClr val="tx1"/>
                          </a:solidFill>
                          <a:latin typeface="Calibri" panose="020F0502020204030204" pitchFamily="34" charset="0"/>
                          <a:cs typeface="Calibri" panose="020F0502020204030204" pitchFamily="34" charset="0"/>
                        </a:rPr>
                        <a:t>By end of 2025</a:t>
                      </a:r>
                    </a:p>
                  </a:txBody>
                  <a:tcPr>
                    <a:lnR w="12700" cap="flat" cmpd="sng" algn="ctr">
                      <a:solidFill>
                        <a:schemeClr val="bg1"/>
                      </a:solidFill>
                      <a:prstDash val="solid"/>
                      <a:round/>
                      <a:headEnd type="none" w="med" len="med"/>
                      <a:tailEnd type="none" w="med" len="med"/>
                    </a:lnR>
                  </a:tcPr>
                </a:tc>
                <a:tc>
                  <a:txBody>
                    <a:bodyPr/>
                    <a:lstStyle/>
                    <a:p>
                      <a:r>
                        <a:rPr lang="en-US" sz="2000" dirty="0">
                          <a:solidFill>
                            <a:schemeClr val="tx1"/>
                          </a:solidFill>
                          <a:latin typeface="Calibri" panose="020F0502020204030204" pitchFamily="34" charset="0"/>
                          <a:cs typeface="Calibri" panose="020F0502020204030204" pitchFamily="34" charset="0"/>
                        </a:rPr>
                        <a:t>How: Advocacy for the inclusion of FP in NHIS benefit package</a:t>
                      </a:r>
                    </a:p>
                    <a:p>
                      <a:r>
                        <a:rPr lang="en-US" sz="2000" dirty="0">
                          <a:solidFill>
                            <a:schemeClr val="tx1"/>
                          </a:solidFill>
                          <a:latin typeface="Calibri" panose="020F0502020204030204" pitchFamily="34" charset="0"/>
                          <a:cs typeface="Calibri" panose="020F0502020204030204" pitchFamily="34" charset="0"/>
                        </a:rPr>
                        <a:t>Who: MOH, NAP+, M2M, other  stakeholders and partners</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619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kern="1200" cap="none" baseline="0" dirty="0">
                          <a:solidFill>
                            <a:schemeClr val="tx1"/>
                          </a:solidFill>
                          <a:latin typeface="Calibri" panose="020F0502020204030204" pitchFamily="34" charset="0"/>
                          <a:ea typeface="Calibri"/>
                          <a:cs typeface="Calibri" panose="020F0502020204030204" pitchFamily="34" charset="0"/>
                          <a:sym typeface="Arial"/>
                        </a:rPr>
                        <a:t>Integration of MNCH and HIV</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By end of 2025</a:t>
                      </a: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How: Advocacy for the inclusion of MNCH into HIV services</a:t>
                      </a:r>
                    </a:p>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Who: MOH/GHS, M2M</a:t>
                      </a:r>
                      <a:endParaRPr sz="20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6346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kern="1200" cap="none" baseline="0" dirty="0">
                          <a:solidFill>
                            <a:schemeClr val="tx1"/>
                          </a:solidFill>
                          <a:latin typeface="Calibri" panose="020F0502020204030204" pitchFamily="34" charset="0"/>
                          <a:ea typeface="Calibri"/>
                          <a:cs typeface="Calibri" panose="020F0502020204030204" pitchFamily="34" charset="0"/>
                          <a:sym typeface="Arial"/>
                        </a:rPr>
                        <a:t>Merging of Hepatitis and HIV services (It is parallel as it stands)</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By end of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How: Advocacy for effective integration</a:t>
                      </a:r>
                    </a:p>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Who: MOH/GHS</a:t>
                      </a:r>
                      <a:endParaRPr sz="20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73702888"/>
                  </a:ext>
                </a:extLst>
              </a:tr>
              <a:tr h="6346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kern="1200" cap="none" baseline="0" dirty="0">
                          <a:solidFill>
                            <a:schemeClr val="tx1"/>
                          </a:solidFill>
                          <a:latin typeface="Calibri" panose="020F0502020204030204" pitchFamily="34" charset="0"/>
                          <a:ea typeface="Calibri"/>
                          <a:cs typeface="Calibri" panose="020F0502020204030204" pitchFamily="34" charset="0"/>
                          <a:sym typeface="Arial"/>
                        </a:rPr>
                        <a:t>Integration of Mental Health into HIV care</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By end of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How: Advocacy for effective integration</a:t>
                      </a:r>
                    </a:p>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Who: MOH/GHS</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911552336"/>
                  </a:ext>
                </a:extLst>
              </a:tr>
              <a:tr h="7133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kern="1200" cap="none" baseline="0" dirty="0">
                          <a:solidFill>
                            <a:schemeClr val="tx1"/>
                          </a:solidFill>
                          <a:latin typeface="Calibri" panose="020F0502020204030204" pitchFamily="34" charset="0"/>
                          <a:ea typeface="Calibri"/>
                          <a:cs typeface="Calibri" panose="020F0502020204030204" pitchFamily="34" charset="0"/>
                          <a:sym typeface="Arial"/>
                        </a:rPr>
                        <a:t>Integration of NCDs into HIV services</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By end of 2025</a:t>
                      </a: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How: Advocacy for effective integration</a:t>
                      </a:r>
                    </a:p>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rPr>
                        <a:t>Who: MOH/GHS</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8924930"/>
                  </a:ext>
                </a:extLst>
              </a:tr>
              <a:tr h="869865">
                <a:tc>
                  <a:txBody>
                    <a:bodyPr/>
                    <a:lstStyle/>
                    <a:p>
                      <a:r>
                        <a:rPr lang="en-US" sz="2000" b="0" i="0" u="none" strike="noStrike" kern="1200" baseline="0" dirty="0">
                          <a:solidFill>
                            <a:schemeClr val="tx1"/>
                          </a:solidFill>
                          <a:latin typeface="Calibri" panose="020F0502020204030204" pitchFamily="34" charset="0"/>
                          <a:ea typeface="+mn-ea"/>
                          <a:cs typeface="Calibri" panose="020F0502020204030204" pitchFamily="34" charset="0"/>
                        </a:rPr>
                        <a:t>Improvement of TB/HIV integration</a:t>
                      </a:r>
                    </a:p>
                  </a:txBody>
                  <a:tcPr/>
                </a:tc>
                <a:tc>
                  <a:txBody>
                    <a:bodyPr/>
                    <a:lstStyle/>
                    <a:p>
                      <a:r>
                        <a:rPr lang="en-US" sz="2000" dirty="0">
                          <a:solidFill>
                            <a:schemeClr val="tx1"/>
                          </a:solidFill>
                          <a:latin typeface="Calibri" panose="020F0502020204030204" pitchFamily="34" charset="0"/>
                          <a:cs typeface="Calibri" panose="020F0502020204030204" pitchFamily="34" charset="0"/>
                        </a:rPr>
                        <a:t>By end of 2025</a:t>
                      </a:r>
                    </a:p>
                  </a:txBody>
                  <a:tcPr>
                    <a:lnR w="12700" cap="flat" cmpd="sng" algn="ctr">
                      <a:solidFill>
                        <a:schemeClr val="bg1"/>
                      </a:solidFill>
                      <a:prstDash val="solid"/>
                      <a:round/>
                      <a:headEnd type="none" w="med" len="med"/>
                      <a:tailEnd type="none" w="med" len="med"/>
                    </a:lnR>
                  </a:tcPr>
                </a:tc>
                <a:tc>
                  <a:txBody>
                    <a:bodyPr/>
                    <a:lstStyle/>
                    <a:p>
                      <a:r>
                        <a:rPr lang="en-US" sz="2000" dirty="0">
                          <a:solidFill>
                            <a:schemeClr val="tx1"/>
                          </a:solidFill>
                          <a:latin typeface="Calibri" panose="020F0502020204030204" pitchFamily="34" charset="0"/>
                          <a:cs typeface="Calibri" panose="020F0502020204030204" pitchFamily="34" charset="0"/>
                        </a:rPr>
                        <a:t>How: Advocacy for the improvement, migration of cost onto NHIS</a:t>
                      </a:r>
                    </a:p>
                    <a:p>
                      <a:r>
                        <a:rPr lang="en-US" sz="2000" dirty="0">
                          <a:solidFill>
                            <a:schemeClr val="tx1"/>
                          </a:solidFill>
                          <a:latin typeface="Calibri" panose="020F0502020204030204" pitchFamily="34" charset="0"/>
                          <a:cs typeface="Calibri" panose="020F0502020204030204" pitchFamily="34" charset="0"/>
                        </a:rPr>
                        <a:t>Who: MOH, NTP, CSO</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75096308"/>
                  </a:ext>
                </a:extLst>
              </a:tr>
            </a:tbl>
          </a:graphicData>
        </a:graphic>
      </p:graphicFrame>
    </p:spTree>
    <p:extLst>
      <p:ext uri="{BB962C8B-B14F-4D97-AF65-F5344CB8AC3E}">
        <p14:creationId xmlns:p14="http://schemas.microsoft.com/office/powerpoint/2010/main" val="319052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2"/>
          <p:cNvSpPr txBox="1"/>
          <p:nvPr/>
        </p:nvSpPr>
        <p:spPr>
          <a:xfrm>
            <a:off x="686394" y="158244"/>
            <a:ext cx="10819211" cy="18783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rPr>
              <a:t>Road Map Action Point 8: </a:t>
            </a:r>
            <a:r>
              <a:rPr lang="en-US" sz="3200" b="1" dirty="0">
                <a:solidFill>
                  <a:srgbClr val="ED2228"/>
                </a:solidFill>
                <a:latin typeface="Calibri"/>
                <a:ea typeface="Calibri"/>
                <a:cs typeface="Calibri"/>
                <a:sym typeface="Calibri"/>
              </a:rPr>
              <a:t>Introduction of new HIV prevention technologies and </a:t>
            </a:r>
            <a:r>
              <a:rPr lang="en-US" sz="3200" b="1" dirty="0" err="1">
                <a:solidFill>
                  <a:srgbClr val="ED2228"/>
                </a:solidFill>
                <a:latin typeface="Calibri"/>
                <a:ea typeface="Calibri"/>
                <a:cs typeface="Calibri"/>
                <a:sym typeface="Calibri"/>
              </a:rPr>
              <a:t>programme</a:t>
            </a:r>
            <a:r>
              <a:rPr lang="en-US" sz="3200" b="1" dirty="0">
                <a:solidFill>
                  <a:srgbClr val="ED2228"/>
                </a:solidFill>
                <a:latin typeface="Calibri"/>
                <a:ea typeface="Calibri"/>
                <a:cs typeface="Calibri"/>
                <a:sym typeface="Calibri"/>
              </a:rPr>
              <a:t> innovations</a:t>
            </a:r>
          </a:p>
          <a:p>
            <a:pPr marL="0" marR="0" lvl="0" indent="0" algn="ctr" rtl="0">
              <a:lnSpc>
                <a:spcPct val="90000"/>
              </a:lnSpc>
              <a:spcBef>
                <a:spcPts val="0"/>
              </a:spcBef>
              <a:spcAft>
                <a:spcPts val="0"/>
              </a:spcAft>
              <a:buClr>
                <a:srgbClr val="ED2228"/>
              </a:buClr>
              <a:buSzPts val="4000"/>
              <a:buFont typeface="Calibri"/>
              <a:buNone/>
            </a:pPr>
            <a:r>
              <a:rPr lang="en-US" sz="3200" dirty="0">
                <a:solidFill>
                  <a:srgbClr val="ED2228"/>
                </a:solidFill>
              </a:rPr>
              <a:t>Gaps and Priority Actions Identified</a:t>
            </a:r>
            <a:endParaRPr sz="3200" b="1" dirty="0">
              <a:solidFill>
                <a:srgbClr val="ED2228"/>
              </a:solidFill>
              <a:latin typeface="Calibri"/>
              <a:ea typeface="Calibri"/>
              <a:cs typeface="Calibri"/>
              <a:sym typeface="Calibri"/>
            </a:endParaRPr>
          </a:p>
        </p:txBody>
      </p:sp>
      <p:pic>
        <p:nvPicPr>
          <p:cNvPr id="187" name="Google Shape;187;p12"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6" name="Google Shape;106;p3">
            <a:extLst>
              <a:ext uri="{FF2B5EF4-FFF2-40B4-BE49-F238E27FC236}">
                <a16:creationId xmlns:a16="http://schemas.microsoft.com/office/drawing/2014/main" id="{38762CF0-E546-ED34-0159-86A1549B8252}"/>
              </a:ext>
            </a:extLst>
          </p:cNvPr>
          <p:cNvSpPr txBox="1"/>
          <p:nvPr/>
        </p:nvSpPr>
        <p:spPr>
          <a:xfrm>
            <a:off x="1293043" y="1770419"/>
            <a:ext cx="10324857" cy="5632271"/>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2400" dirty="0">
                <a:solidFill>
                  <a:schemeClr val="dk1"/>
                </a:solidFill>
                <a:latin typeface="Calibri" panose="020F0502020204030204" pitchFamily="34" charset="0"/>
                <a:cs typeface="Calibri" panose="020F0502020204030204" pitchFamily="34" charset="0"/>
                <a:sym typeface="Calibri"/>
              </a:rPr>
              <a:t>Periodic shortages of ARVs makes it difficult for multi-month dispensing</a:t>
            </a:r>
          </a:p>
          <a:p>
            <a:pPr marL="285750" marR="0" lvl="0" indent="-285750" algn="l" rtl="0">
              <a:lnSpc>
                <a:spcPct val="150000"/>
              </a:lnSpc>
              <a:spcBef>
                <a:spcPts val="0"/>
              </a:spcBef>
              <a:spcAft>
                <a:spcPts val="0"/>
              </a:spcAft>
              <a:buFont typeface="Arial" panose="020B0604020202020204" pitchFamily="34" charset="0"/>
              <a:buChar char="•"/>
            </a:pPr>
            <a:r>
              <a:rPr lang="en-US" sz="2400" dirty="0">
                <a:solidFill>
                  <a:schemeClr val="dk1"/>
                </a:solidFill>
                <a:latin typeface="Calibri" panose="020F0502020204030204" pitchFamily="34" charset="0"/>
                <a:cs typeface="Calibri" panose="020F0502020204030204" pitchFamily="34" charset="0"/>
                <a:sym typeface="Calibri"/>
              </a:rPr>
              <a:t>Close expiry of HIV commodities</a:t>
            </a:r>
          </a:p>
          <a:p>
            <a:pPr marL="0" marR="0" lvl="0" indent="0" algn="l" rtl="0">
              <a:lnSpc>
                <a:spcPct val="150000"/>
              </a:lnSpc>
              <a:spcBef>
                <a:spcPts val="0"/>
              </a:spcBef>
              <a:spcAft>
                <a:spcPts val="0"/>
              </a:spcAft>
            </a:pPr>
            <a:endParaRPr sz="2400" dirty="0">
              <a:latin typeface="Calibri" panose="020F0502020204030204" pitchFamily="34" charset="0"/>
              <a:cs typeface="Calibri" panose="020F0502020204030204" pitchFamily="34" charset="0"/>
            </a:endParaRPr>
          </a:p>
          <a:p>
            <a:pPr marR="0" lvl="0" algn="l" rtl="0">
              <a:lnSpc>
                <a:spcPct val="150000"/>
              </a:lnSpc>
              <a:spcBef>
                <a:spcPts val="0"/>
              </a:spcBef>
              <a:spcAft>
                <a:spcPts val="0"/>
              </a:spcAft>
              <a:buClr>
                <a:schemeClr val="dk1"/>
              </a:buClr>
              <a:buSzPts val="1800"/>
            </a:pPr>
            <a:r>
              <a:rPr lang="en-US"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Priority actions</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rPr>
              <a:t>The country is to implement the action plans for the new HIV technologies and </a:t>
            </a:r>
            <a:r>
              <a:rPr lang="en-US" sz="2400" dirty="0" err="1">
                <a:latin typeface="Calibri" panose="020F0502020204030204" pitchFamily="34" charset="0"/>
                <a:cs typeface="Calibri" panose="020F0502020204030204" pitchFamily="34" charset="0"/>
              </a:rPr>
              <a:t>programme</a:t>
            </a:r>
            <a:r>
              <a:rPr lang="en-US" sz="2400" dirty="0">
                <a:latin typeface="Calibri" panose="020F0502020204030204" pitchFamily="34" charset="0"/>
                <a:cs typeface="Calibri" panose="020F0502020204030204" pitchFamily="34" charset="0"/>
              </a:rPr>
              <a:t> innovations like CAB-LA, vaginal ring</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rPr>
              <a:t>Local production</a:t>
            </a:r>
          </a:p>
          <a:p>
            <a:pPr marR="0" lvl="0" algn="l" rtl="0">
              <a:lnSpc>
                <a:spcPct val="150000"/>
              </a:lnSpc>
              <a:spcBef>
                <a:spcPts val="0"/>
              </a:spcBef>
              <a:spcAft>
                <a:spcPts val="0"/>
              </a:spcAft>
              <a:buClr>
                <a:schemeClr val="dk1"/>
              </a:buClr>
              <a:buSzPts val="1800"/>
            </a:pPr>
            <a:endParaRPr sz="1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US"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lang="en-US"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7" name="Picture 6">
            <a:extLst>
              <a:ext uri="{FF2B5EF4-FFF2-40B4-BE49-F238E27FC236}">
                <a16:creationId xmlns:a16="http://schemas.microsoft.com/office/drawing/2014/main" id="{A1D3F608-9D5E-D26E-8CB8-25FE39477F8A}"/>
              </a:ext>
            </a:extLst>
          </p:cNvPr>
          <p:cNvPicPr>
            <a:picLocks noChangeAspect="1"/>
          </p:cNvPicPr>
          <p:nvPr/>
        </p:nvPicPr>
        <p:blipFill>
          <a:blip r:embed="rId4"/>
          <a:stretch>
            <a:fillRect/>
          </a:stretch>
        </p:blipFill>
        <p:spPr>
          <a:xfrm>
            <a:off x="230865" y="2512993"/>
            <a:ext cx="568535" cy="568535"/>
          </a:xfrm>
          <a:prstGeom prst="rect">
            <a:avLst/>
          </a:prstGeom>
        </p:spPr>
      </p:pic>
      <p:pic>
        <p:nvPicPr>
          <p:cNvPr id="8" name="Picture 7">
            <a:extLst>
              <a:ext uri="{FF2B5EF4-FFF2-40B4-BE49-F238E27FC236}">
                <a16:creationId xmlns:a16="http://schemas.microsoft.com/office/drawing/2014/main" id="{78C30E38-C12A-56F2-A58D-D57D1250B3C0}"/>
              </a:ext>
            </a:extLst>
          </p:cNvPr>
          <p:cNvPicPr>
            <a:picLocks noChangeAspect="1"/>
          </p:cNvPicPr>
          <p:nvPr/>
        </p:nvPicPr>
        <p:blipFill>
          <a:blip r:embed="rId5"/>
          <a:stretch>
            <a:fillRect/>
          </a:stretch>
        </p:blipFill>
        <p:spPr>
          <a:xfrm>
            <a:off x="137272" y="4126440"/>
            <a:ext cx="568535" cy="5685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C986E815-7AA3-3C39-ABC6-6C39757A54F2}"/>
            </a:ext>
          </a:extLst>
        </p:cNvPr>
        <p:cNvGrpSpPr/>
        <p:nvPr/>
      </p:nvGrpSpPr>
      <p:grpSpPr>
        <a:xfrm>
          <a:off x="0" y="0"/>
          <a:ext cx="0" cy="0"/>
          <a:chOff x="0" y="0"/>
          <a:chExt cx="0" cy="0"/>
        </a:xfrm>
      </p:grpSpPr>
      <p:sp>
        <p:nvSpPr>
          <p:cNvPr id="183" name="Google Shape;183;p12">
            <a:extLst>
              <a:ext uri="{FF2B5EF4-FFF2-40B4-BE49-F238E27FC236}">
                <a16:creationId xmlns:a16="http://schemas.microsoft.com/office/drawing/2014/main" id="{90CA648F-609C-D8D5-C838-065DB4CDD22C}"/>
              </a:ext>
            </a:extLst>
          </p:cNvPr>
          <p:cNvSpPr txBox="1"/>
          <p:nvPr/>
        </p:nvSpPr>
        <p:spPr>
          <a:xfrm>
            <a:off x="686394" y="158244"/>
            <a:ext cx="10819211" cy="97687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Milestones Proposed: </a:t>
            </a:r>
            <a:r>
              <a:rPr lang="en-US" sz="3200" dirty="0">
                <a:solidFill>
                  <a:srgbClr val="ED2228"/>
                </a:solidFill>
                <a:latin typeface="Calibri"/>
                <a:ea typeface="Calibri"/>
                <a:cs typeface="Calibri"/>
                <a:sym typeface="Calibri"/>
              </a:rPr>
              <a:t>Introduction of new HIV prevention technologies and </a:t>
            </a:r>
            <a:r>
              <a:rPr lang="en-US" sz="3200" dirty="0" err="1">
                <a:solidFill>
                  <a:srgbClr val="ED2228"/>
                </a:solidFill>
                <a:latin typeface="Calibri"/>
                <a:ea typeface="Calibri"/>
                <a:cs typeface="Calibri"/>
                <a:sym typeface="Calibri"/>
              </a:rPr>
              <a:t>programme</a:t>
            </a:r>
            <a:r>
              <a:rPr lang="en-US" sz="3200" dirty="0">
                <a:solidFill>
                  <a:srgbClr val="ED2228"/>
                </a:solidFill>
                <a:latin typeface="Calibri"/>
                <a:ea typeface="Calibri"/>
                <a:cs typeface="Calibri"/>
                <a:sym typeface="Calibri"/>
              </a:rPr>
              <a:t> innovations</a:t>
            </a:r>
            <a:endParaRPr sz="3200" dirty="0">
              <a:solidFill>
                <a:srgbClr val="ED2228"/>
              </a:solidFill>
              <a:latin typeface="Calibri"/>
              <a:ea typeface="Calibri"/>
              <a:cs typeface="Calibri"/>
              <a:sym typeface="Calibri"/>
            </a:endParaRPr>
          </a:p>
        </p:txBody>
      </p:sp>
      <p:pic>
        <p:nvPicPr>
          <p:cNvPr id="187" name="Google Shape;187;p12" descr="Logo, company name&#10;&#10;Description automatically generated">
            <a:extLst>
              <a:ext uri="{FF2B5EF4-FFF2-40B4-BE49-F238E27FC236}">
                <a16:creationId xmlns:a16="http://schemas.microsoft.com/office/drawing/2014/main" id="{D0F5D140-75C9-0656-2B7D-4EA43C80D735}"/>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6" name="Google Shape;105;p3">
            <a:extLst>
              <a:ext uri="{FF2B5EF4-FFF2-40B4-BE49-F238E27FC236}">
                <a16:creationId xmlns:a16="http://schemas.microsoft.com/office/drawing/2014/main" id="{AE7B1BEA-3B6B-2470-A15B-F96100CAE6F3}"/>
              </a:ext>
            </a:extLst>
          </p:cNvPr>
          <p:cNvGraphicFramePr/>
          <p:nvPr>
            <p:extLst>
              <p:ext uri="{D42A27DB-BD31-4B8C-83A1-F6EECF244321}">
                <p14:modId xmlns:p14="http://schemas.microsoft.com/office/powerpoint/2010/main" val="1095595763"/>
              </p:ext>
            </p:extLst>
          </p:nvPr>
        </p:nvGraphicFramePr>
        <p:xfrm>
          <a:off x="412529" y="1126834"/>
          <a:ext cx="11366939" cy="5520083"/>
        </p:xfrm>
        <a:graphic>
          <a:graphicData uri="http://schemas.openxmlformats.org/drawingml/2006/table">
            <a:tbl>
              <a:tblPr firstRow="1" bandRow="1">
                <a:noFill/>
                <a:tableStyleId>{BF86B5DD-AC81-4BBC-BC44-1AB09D1F0CB2}</a:tableStyleId>
              </a:tblPr>
              <a:tblGrid>
                <a:gridCol w="5384975">
                  <a:extLst>
                    <a:ext uri="{9D8B030D-6E8A-4147-A177-3AD203B41FA5}">
                      <a16:colId xmlns:a16="http://schemas.microsoft.com/office/drawing/2014/main" val="20000"/>
                    </a:ext>
                  </a:extLst>
                </a:gridCol>
                <a:gridCol w="1585163">
                  <a:extLst>
                    <a:ext uri="{9D8B030D-6E8A-4147-A177-3AD203B41FA5}">
                      <a16:colId xmlns:a16="http://schemas.microsoft.com/office/drawing/2014/main" val="20001"/>
                    </a:ext>
                  </a:extLst>
                </a:gridCol>
                <a:gridCol w="4396801">
                  <a:extLst>
                    <a:ext uri="{9D8B030D-6E8A-4147-A177-3AD203B41FA5}">
                      <a16:colId xmlns:a16="http://schemas.microsoft.com/office/drawing/2014/main" val="2941668492"/>
                    </a:ext>
                  </a:extLst>
                </a:gridCol>
              </a:tblGrid>
              <a:tr h="978543">
                <a:tc>
                  <a:txBody>
                    <a:bodyPr/>
                    <a:lstStyle/>
                    <a:p>
                      <a:pPr marL="0" marR="0" lvl="0" indent="0" algn="l" rtl="0">
                        <a:spcBef>
                          <a:spcPts val="0"/>
                        </a:spcBef>
                        <a:spcAft>
                          <a:spcPts val="0"/>
                        </a:spcAft>
                        <a:buNone/>
                      </a:pPr>
                      <a:r>
                        <a:rPr lang="en-US" sz="2800" u="none" strike="noStrike" cap="none" dirty="0"/>
                        <a:t>Milestones/Priority Actions</a:t>
                      </a:r>
                      <a:endParaRPr lang="en-US" sz="2800" dirty="0"/>
                    </a:p>
                  </a:txBody>
                  <a:tcPr marL="91450" marR="91450" marT="45725" marB="45725"/>
                </a:tc>
                <a:tc>
                  <a:txBody>
                    <a:bodyPr/>
                    <a:lstStyle/>
                    <a:p>
                      <a:pPr marL="0" marR="0" lvl="0" indent="0" algn="l" rtl="0">
                        <a:spcBef>
                          <a:spcPts val="0"/>
                        </a:spcBef>
                        <a:spcAft>
                          <a:spcPts val="0"/>
                        </a:spcAft>
                        <a:buNone/>
                      </a:pPr>
                      <a:r>
                        <a:rPr lang="en-US" sz="2800" dirty="0"/>
                        <a:t>Timeline</a:t>
                      </a:r>
                      <a:endParaRPr sz="28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t>How: Mechanism</a:t>
                      </a:r>
                    </a:p>
                    <a:p>
                      <a:pPr marL="0" marR="0" lvl="0" indent="0" algn="l" rtl="0">
                        <a:spcBef>
                          <a:spcPts val="0"/>
                        </a:spcBef>
                        <a:spcAft>
                          <a:spcPts val="0"/>
                        </a:spcAft>
                        <a:buNone/>
                      </a:pPr>
                      <a:r>
                        <a:rPr lang="en-US" sz="28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787900">
                <a:tc>
                  <a:txBody>
                    <a:bodyPr/>
                    <a:lstStyle/>
                    <a:p>
                      <a:r>
                        <a:rPr lang="en-US" sz="2800" dirty="0"/>
                        <a:t>Acceleration of rollout of Vaginal ring and long acting </a:t>
                      </a:r>
                      <a:r>
                        <a:rPr lang="en-US" sz="2800" dirty="0" err="1"/>
                        <a:t>PrEP</a:t>
                      </a:r>
                      <a:r>
                        <a:rPr lang="en-US" sz="2800" dirty="0"/>
                        <a:t> regimen</a:t>
                      </a:r>
                    </a:p>
                  </a:txBody>
                  <a:tcPr/>
                </a:tc>
                <a:tc>
                  <a:txBody>
                    <a:bodyPr/>
                    <a:lstStyle/>
                    <a:p>
                      <a:r>
                        <a:rPr lang="en-US" sz="2800" dirty="0">
                          <a:solidFill>
                            <a:schemeClr val="tx1"/>
                          </a:solidFill>
                          <a:latin typeface="Calibri" panose="020F0502020204030204" pitchFamily="34" charset="0"/>
                          <a:cs typeface="Calibri" panose="020F0502020204030204" pitchFamily="34" charset="0"/>
                        </a:rPr>
                        <a:t>By the end of 2025</a:t>
                      </a:r>
                    </a:p>
                  </a:txBody>
                  <a:tcPr>
                    <a:lnR w="12700" cap="flat" cmpd="sng" algn="ctr">
                      <a:solidFill>
                        <a:schemeClr val="bg1"/>
                      </a:solidFill>
                      <a:prstDash val="solid"/>
                      <a:round/>
                      <a:headEnd type="none" w="med" len="med"/>
                      <a:tailEnd type="none" w="med" len="med"/>
                    </a:lnR>
                  </a:tcPr>
                </a:tc>
                <a:tc>
                  <a:txBody>
                    <a:bodyPr/>
                    <a:lstStyle/>
                    <a:p>
                      <a:r>
                        <a:rPr lang="en-US" sz="2800" dirty="0">
                          <a:solidFill>
                            <a:schemeClr val="tx1"/>
                          </a:solidFill>
                          <a:latin typeface="Calibri" panose="020F0502020204030204" pitchFamily="34" charset="0"/>
                          <a:cs typeface="Calibri" panose="020F0502020204030204" pitchFamily="34" charset="0"/>
                        </a:rPr>
                        <a:t>How: multi-stakeholder engagement</a:t>
                      </a:r>
                    </a:p>
                    <a:p>
                      <a:r>
                        <a:rPr lang="en-US" sz="2800" dirty="0">
                          <a:solidFill>
                            <a:schemeClr val="tx1"/>
                          </a:solidFill>
                          <a:latin typeface="Calibri" panose="020F0502020204030204" pitchFamily="34" charset="0"/>
                          <a:cs typeface="Calibri" panose="020F0502020204030204" pitchFamily="34" charset="0"/>
                        </a:rPr>
                        <a:t>Who: MOH/NACP</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232022">
                <a:tc>
                  <a:txBody>
                    <a:bodyPr/>
                    <a:lstStyle/>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Improvement of commodity security to avoid shortages </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solidFill>
                          <a:latin typeface="Calibri" panose="020F0502020204030204" pitchFamily="34" charset="0"/>
                          <a:cs typeface="Calibri" panose="020F0502020204030204" pitchFamily="34" charset="0"/>
                        </a:rPr>
                        <a:t>By the end of 2025</a:t>
                      </a: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How: Multistakeholder engagement</a:t>
                      </a:r>
                    </a:p>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Who: MOH/GHS</a:t>
                      </a:r>
                      <a:endParaRPr sz="28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359919">
                <a:tc>
                  <a:txBody>
                    <a:bodyPr/>
                    <a:lstStyle/>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Sharing of milestones</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How: Through multistakeholder engagement</a:t>
                      </a:r>
                    </a:p>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rPr>
                        <a:t>Who: MOH/GHS/NACP</a:t>
                      </a:r>
                      <a:endParaRPr sz="28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2035439"/>
                  </a:ext>
                </a:extLst>
              </a:tr>
            </a:tbl>
          </a:graphicData>
        </a:graphic>
      </p:graphicFrame>
    </p:spTree>
    <p:extLst>
      <p:ext uri="{BB962C8B-B14F-4D97-AF65-F5344CB8AC3E}">
        <p14:creationId xmlns:p14="http://schemas.microsoft.com/office/powerpoint/2010/main" val="114136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a:extLst>
            <a:ext uri="{FF2B5EF4-FFF2-40B4-BE49-F238E27FC236}">
              <a16:creationId xmlns:a16="http://schemas.microsoft.com/office/drawing/2014/main" id="{D889EFDD-30D9-ACB4-3A91-20F13B5AA65B}"/>
            </a:ext>
          </a:extLst>
        </p:cNvPr>
        <p:cNvGrpSpPr/>
        <p:nvPr/>
      </p:nvGrpSpPr>
      <p:grpSpPr>
        <a:xfrm>
          <a:off x="0" y="0"/>
          <a:ext cx="0" cy="0"/>
          <a:chOff x="0" y="0"/>
          <a:chExt cx="0" cy="0"/>
        </a:xfrm>
      </p:grpSpPr>
      <p:sp>
        <p:nvSpPr>
          <p:cNvPr id="199" name="Google Shape;199;p14">
            <a:extLst>
              <a:ext uri="{FF2B5EF4-FFF2-40B4-BE49-F238E27FC236}">
                <a16:creationId xmlns:a16="http://schemas.microsoft.com/office/drawing/2014/main" id="{ACDC1D83-A758-78EA-FC7E-FF0E83E7A0C1}"/>
              </a:ext>
            </a:extLst>
          </p:cNvPr>
          <p:cNvSpPr txBox="1">
            <a:spLocks noGrp="1"/>
          </p:cNvSpPr>
          <p:nvPr>
            <p:ph type="title"/>
          </p:nvPr>
        </p:nvSpPr>
        <p:spPr>
          <a:xfrm>
            <a:off x="838200" y="141954"/>
            <a:ext cx="10515600" cy="1741043"/>
          </a:xfrm>
          <a:prstGeom prst="rect">
            <a:avLst/>
          </a:prstGeom>
          <a:noFill/>
          <a:ln>
            <a:noFill/>
          </a:ln>
        </p:spPr>
        <p:txBody>
          <a:bodyPr spcFirstLastPara="1" wrap="square" lIns="91425" tIns="45700" rIns="91425" bIns="45700" anchor="ctr" anchorCtr="0">
            <a:normAutofit/>
          </a:bodyPr>
          <a:lstStyle/>
          <a:p>
            <a:pPr algn="ctr">
              <a:buClr>
                <a:srgbClr val="ED2228"/>
              </a:buClr>
              <a:buSzPct val="100000"/>
            </a:pP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rPr>
              <a:t>Road Map Action Point 9: </a:t>
            </a:r>
            <a:r>
              <a:rPr lang="en-US" sz="3200" b="1" dirty="0">
                <a:solidFill>
                  <a:srgbClr val="ED2228"/>
                </a:solidFill>
              </a:rPr>
              <a:t>Establishment of real-time </a:t>
            </a:r>
            <a:r>
              <a:rPr lang="en-US" sz="3200" b="1" dirty="0" err="1">
                <a:solidFill>
                  <a:srgbClr val="ED2228"/>
                </a:solidFill>
              </a:rPr>
              <a:t>programme</a:t>
            </a:r>
            <a:r>
              <a:rPr lang="en-US" sz="3200" b="1" dirty="0">
                <a:solidFill>
                  <a:srgbClr val="ED2228"/>
                </a:solidFill>
              </a:rPr>
              <a:t> monitoring</a:t>
            </a:r>
            <a:br>
              <a:rPr lang="en-US" sz="3200" b="1" dirty="0">
                <a:solidFill>
                  <a:srgbClr val="ED2228"/>
                </a:solidFill>
              </a:rPr>
            </a:br>
            <a:r>
              <a:rPr lang="en-US" sz="3200" dirty="0">
                <a:solidFill>
                  <a:srgbClr val="ED2228"/>
                </a:solidFill>
              </a:rPr>
              <a:t>Gaps and Priority Actions Identified</a:t>
            </a:r>
            <a:endParaRPr sz="3200" b="1" dirty="0">
              <a:solidFill>
                <a:srgbClr val="ED2228"/>
              </a:solidFill>
            </a:endParaRPr>
          </a:p>
        </p:txBody>
      </p:sp>
      <p:pic>
        <p:nvPicPr>
          <p:cNvPr id="203" name="Google Shape;203;p14" descr="Logo, company name&#10;&#10;Description automatically generated">
            <a:extLst>
              <a:ext uri="{FF2B5EF4-FFF2-40B4-BE49-F238E27FC236}">
                <a16:creationId xmlns:a16="http://schemas.microsoft.com/office/drawing/2014/main" id="{2946EFE3-9739-3107-1D74-B001F2FD2FB7}"/>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6" name="Google Shape;106;p3">
            <a:extLst>
              <a:ext uri="{FF2B5EF4-FFF2-40B4-BE49-F238E27FC236}">
                <a16:creationId xmlns:a16="http://schemas.microsoft.com/office/drawing/2014/main" id="{5344289E-B0EE-2974-DB70-F5768BBE00D8}"/>
              </a:ext>
            </a:extLst>
          </p:cNvPr>
          <p:cNvSpPr txBox="1"/>
          <p:nvPr/>
        </p:nvSpPr>
        <p:spPr>
          <a:xfrm>
            <a:off x="1501302" y="1977244"/>
            <a:ext cx="8462505" cy="5293716"/>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36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3600" dirty="0">
                <a:solidFill>
                  <a:schemeClr val="dk1"/>
                </a:solidFill>
                <a:latin typeface="Calibri" panose="020F0502020204030204" pitchFamily="34" charset="0"/>
                <a:cs typeface="Calibri" panose="020F0502020204030204" pitchFamily="34" charset="0"/>
                <a:sym typeface="Calibri"/>
              </a:rPr>
              <a:t>No sub-national score card/tool</a:t>
            </a:r>
          </a:p>
          <a:p>
            <a:pPr marL="0" marR="0" lvl="0" indent="0" algn="l" rtl="0">
              <a:lnSpc>
                <a:spcPct val="150000"/>
              </a:lnSpc>
              <a:spcBef>
                <a:spcPts val="0"/>
              </a:spcBef>
              <a:spcAft>
                <a:spcPts val="0"/>
              </a:spcAft>
            </a:pPr>
            <a:endParaRPr sz="3600" dirty="0">
              <a:latin typeface="Calibri" panose="020F0502020204030204" pitchFamily="34" charset="0"/>
              <a:cs typeface="Calibri" panose="020F0502020204030204" pitchFamily="34" charset="0"/>
            </a:endParaRPr>
          </a:p>
          <a:p>
            <a:pPr marR="0" lvl="0" algn="l" rtl="0">
              <a:lnSpc>
                <a:spcPct val="150000"/>
              </a:lnSpc>
              <a:spcBef>
                <a:spcPts val="0"/>
              </a:spcBef>
              <a:spcAft>
                <a:spcPts val="0"/>
              </a:spcAft>
              <a:buClr>
                <a:schemeClr val="dk1"/>
              </a:buClr>
              <a:buSzPts val="1800"/>
            </a:pPr>
            <a:r>
              <a:rPr lang="en-US" sz="3600" b="1" i="0" u="none" strike="noStrike" cap="none" dirty="0">
                <a:solidFill>
                  <a:schemeClr val="dk1"/>
                </a:solidFill>
                <a:latin typeface="Calibri" panose="020F0502020204030204" pitchFamily="34" charset="0"/>
                <a:ea typeface="Calibri"/>
                <a:cs typeface="Calibri" panose="020F0502020204030204" pitchFamily="34" charset="0"/>
                <a:sym typeface="Calibri"/>
              </a:rPr>
              <a:t>Priority actions</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3600" dirty="0">
                <a:latin typeface="Calibri" panose="020F0502020204030204" pitchFamily="34" charset="0"/>
                <a:cs typeface="Calibri" panose="020F0502020204030204" pitchFamily="34" charset="0"/>
              </a:rPr>
              <a:t>Develop a sub-national score card/tool</a:t>
            </a:r>
            <a:endParaRPr sz="36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US" sz="3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lang="en-US" sz="16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7" name="Picture 6">
            <a:extLst>
              <a:ext uri="{FF2B5EF4-FFF2-40B4-BE49-F238E27FC236}">
                <a16:creationId xmlns:a16="http://schemas.microsoft.com/office/drawing/2014/main" id="{3F5A48B2-75F9-E32C-101E-3EDFE51847FD}"/>
              </a:ext>
            </a:extLst>
          </p:cNvPr>
          <p:cNvPicPr>
            <a:picLocks noChangeAspect="1"/>
          </p:cNvPicPr>
          <p:nvPr/>
        </p:nvPicPr>
        <p:blipFill>
          <a:blip r:embed="rId4"/>
          <a:stretch>
            <a:fillRect/>
          </a:stretch>
        </p:blipFill>
        <p:spPr>
          <a:xfrm>
            <a:off x="553932" y="2553668"/>
            <a:ext cx="568535" cy="568535"/>
          </a:xfrm>
          <a:prstGeom prst="rect">
            <a:avLst/>
          </a:prstGeom>
        </p:spPr>
      </p:pic>
      <p:pic>
        <p:nvPicPr>
          <p:cNvPr id="8" name="Picture 7">
            <a:extLst>
              <a:ext uri="{FF2B5EF4-FFF2-40B4-BE49-F238E27FC236}">
                <a16:creationId xmlns:a16="http://schemas.microsoft.com/office/drawing/2014/main" id="{DBA10292-D23A-88BC-BD08-1D702F56BE81}"/>
              </a:ext>
            </a:extLst>
          </p:cNvPr>
          <p:cNvPicPr>
            <a:picLocks noChangeAspect="1"/>
          </p:cNvPicPr>
          <p:nvPr/>
        </p:nvPicPr>
        <p:blipFill>
          <a:blip r:embed="rId5"/>
          <a:stretch>
            <a:fillRect/>
          </a:stretch>
        </p:blipFill>
        <p:spPr>
          <a:xfrm>
            <a:off x="301224" y="4754570"/>
            <a:ext cx="568535" cy="568535"/>
          </a:xfrm>
          <a:prstGeom prst="rect">
            <a:avLst/>
          </a:prstGeom>
        </p:spPr>
      </p:pic>
    </p:spTree>
    <p:extLst>
      <p:ext uri="{BB962C8B-B14F-4D97-AF65-F5344CB8AC3E}">
        <p14:creationId xmlns:p14="http://schemas.microsoft.com/office/powerpoint/2010/main" val="259754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838200" y="387915"/>
            <a:ext cx="10515600" cy="85953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2228"/>
              </a:buClr>
              <a:buSzPct val="100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Milestones Proposed: </a:t>
            </a:r>
            <a:r>
              <a:rPr lang="en-US" sz="3200" dirty="0">
                <a:solidFill>
                  <a:srgbClr val="ED2228"/>
                </a:solidFill>
              </a:rPr>
              <a:t>Establishment of real-time </a:t>
            </a:r>
            <a:r>
              <a:rPr lang="en-US" sz="3200" dirty="0" err="1">
                <a:solidFill>
                  <a:srgbClr val="ED2228"/>
                </a:solidFill>
              </a:rPr>
              <a:t>programme</a:t>
            </a:r>
            <a:r>
              <a:rPr lang="en-US" sz="3200" dirty="0">
                <a:solidFill>
                  <a:srgbClr val="ED2228"/>
                </a:solidFill>
              </a:rPr>
              <a:t> monitoring</a:t>
            </a:r>
            <a:endParaRPr sz="3200" dirty="0">
              <a:solidFill>
                <a:srgbClr val="ED2228"/>
              </a:solidFill>
            </a:endParaRPr>
          </a:p>
        </p:txBody>
      </p:sp>
      <p:pic>
        <p:nvPicPr>
          <p:cNvPr id="203" name="Google Shape;203;p14"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6" name="Google Shape;105;p3">
            <a:extLst>
              <a:ext uri="{FF2B5EF4-FFF2-40B4-BE49-F238E27FC236}">
                <a16:creationId xmlns:a16="http://schemas.microsoft.com/office/drawing/2014/main" id="{9C5CCAE8-59BA-B25C-57F3-72442D6C4762}"/>
              </a:ext>
            </a:extLst>
          </p:cNvPr>
          <p:cNvGraphicFramePr/>
          <p:nvPr>
            <p:extLst>
              <p:ext uri="{D42A27DB-BD31-4B8C-83A1-F6EECF244321}">
                <p14:modId xmlns:p14="http://schemas.microsoft.com/office/powerpoint/2010/main" val="3827339681"/>
              </p:ext>
            </p:extLst>
          </p:nvPr>
        </p:nvGraphicFramePr>
        <p:xfrm>
          <a:off x="536028" y="1529256"/>
          <a:ext cx="10817772" cy="5839237"/>
        </p:xfrm>
        <a:graphic>
          <a:graphicData uri="http://schemas.openxmlformats.org/drawingml/2006/table">
            <a:tbl>
              <a:tblPr firstRow="1" bandRow="1">
                <a:noFill/>
                <a:tableStyleId>{BF86B5DD-AC81-4BBC-BC44-1AB09D1F0CB2}</a:tableStyleId>
              </a:tblPr>
              <a:tblGrid>
                <a:gridCol w="5124813">
                  <a:extLst>
                    <a:ext uri="{9D8B030D-6E8A-4147-A177-3AD203B41FA5}">
                      <a16:colId xmlns:a16="http://schemas.microsoft.com/office/drawing/2014/main" val="20000"/>
                    </a:ext>
                  </a:extLst>
                </a:gridCol>
                <a:gridCol w="1508579">
                  <a:extLst>
                    <a:ext uri="{9D8B030D-6E8A-4147-A177-3AD203B41FA5}">
                      <a16:colId xmlns:a16="http://schemas.microsoft.com/office/drawing/2014/main" val="20001"/>
                    </a:ext>
                  </a:extLst>
                </a:gridCol>
                <a:gridCol w="4184380">
                  <a:extLst>
                    <a:ext uri="{9D8B030D-6E8A-4147-A177-3AD203B41FA5}">
                      <a16:colId xmlns:a16="http://schemas.microsoft.com/office/drawing/2014/main" val="2941668492"/>
                    </a:ext>
                  </a:extLst>
                </a:gridCol>
              </a:tblGrid>
              <a:tr h="1724437">
                <a:tc>
                  <a:txBody>
                    <a:bodyPr/>
                    <a:lstStyle/>
                    <a:p>
                      <a:pPr marL="0" marR="0" lvl="0" indent="0" algn="l" rtl="0">
                        <a:spcBef>
                          <a:spcPts val="0"/>
                        </a:spcBef>
                        <a:spcAft>
                          <a:spcPts val="0"/>
                        </a:spcAft>
                        <a:buNone/>
                      </a:pPr>
                      <a:r>
                        <a:rPr lang="en-US" sz="2400" u="none" strike="noStrike" cap="none" dirty="0"/>
                        <a:t>Milestones/Priority Actions</a:t>
                      </a:r>
                      <a:endParaRPr sz="2400" dirty="0"/>
                    </a:p>
                  </a:txBody>
                  <a:tcPr marL="91450" marR="91450" marT="45725" marB="45725"/>
                </a:tc>
                <a:tc>
                  <a:txBody>
                    <a:bodyPr/>
                    <a:lstStyle/>
                    <a:p>
                      <a:pPr marL="0" marR="0" lvl="0" indent="0" algn="l" rtl="0">
                        <a:spcBef>
                          <a:spcPts val="0"/>
                        </a:spcBef>
                        <a:spcAft>
                          <a:spcPts val="0"/>
                        </a:spcAft>
                        <a:buNone/>
                      </a:pPr>
                      <a:r>
                        <a:rPr lang="en-US" sz="2400" dirty="0"/>
                        <a:t>Timeline</a:t>
                      </a:r>
                      <a:endParaRPr sz="24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How: Mechanism</a:t>
                      </a:r>
                    </a:p>
                    <a:p>
                      <a:pPr marL="0" marR="0" lvl="0" indent="0" algn="l" rtl="0">
                        <a:spcBef>
                          <a:spcPts val="0"/>
                        </a:spcBef>
                        <a:spcAft>
                          <a:spcPts val="0"/>
                        </a:spcAft>
                        <a:buNone/>
                      </a:pPr>
                      <a:r>
                        <a:rPr lang="en-US" sz="2400" dirty="0"/>
                        <a:t>Who: Responsible entity</a:t>
                      </a:r>
                    </a:p>
                    <a:p>
                      <a:pPr marL="0" marR="0" lvl="0" indent="0" algn="l" rtl="0">
                        <a:spcBef>
                          <a:spcPts val="0"/>
                        </a:spcBef>
                        <a:spcAft>
                          <a:spcPts val="0"/>
                        </a:spcAft>
                        <a:buNone/>
                      </a:pPr>
                      <a:endParaRPr lang="en-US" sz="2400" dirty="0"/>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5646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2400" dirty="0"/>
                        <a:t>Develop a sub-national score card/tool</a:t>
                      </a:r>
                    </a:p>
                    <a:p>
                      <a:endParaRPr lang="en-US"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tc>
                  <a:txBody>
                    <a:bodyPr/>
                    <a:lstStyle/>
                    <a:p>
                      <a:r>
                        <a:rPr lang="en-US" sz="2400" dirty="0">
                          <a:solidFill>
                            <a:schemeClr val="tx1"/>
                          </a:solidFill>
                          <a:latin typeface="Calibri" panose="020F0502020204030204" pitchFamily="34" charset="0"/>
                          <a:cs typeface="Calibri" panose="020F0502020204030204" pitchFamily="34" charset="0"/>
                        </a:rPr>
                        <a:t>Mid 2025</a:t>
                      </a:r>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Review and adaption of existing prevention score card tools by end of 2024 – GAC</a:t>
                      </a:r>
                    </a:p>
                    <a:p>
                      <a:pPr marL="285750" indent="-28575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Apply the tools at regional and subnational levels by June 2025 - GAC/NACP</a:t>
                      </a:r>
                    </a:p>
                    <a:p>
                      <a:pPr marL="285750" indent="-28575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Dissemination of the response by end of 2025 - GAC</a:t>
                      </a:r>
                    </a:p>
                    <a:p>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15"/>
          <p:cNvSpPr txBox="1"/>
          <p:nvPr/>
        </p:nvSpPr>
        <p:spPr>
          <a:xfrm>
            <a:off x="667961" y="267978"/>
            <a:ext cx="10793085" cy="107511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rPr>
              <a:t>Road Map Action Point 10: </a:t>
            </a:r>
            <a:r>
              <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sym typeface="Calibri"/>
              </a:rPr>
              <a:t>Strengthening accountability mechanisms of all stakeholders</a:t>
            </a:r>
          </a:p>
          <a:p>
            <a:pPr marL="0" marR="0" lvl="0" indent="0" algn="ctr" rtl="0">
              <a:lnSpc>
                <a:spcPct val="90000"/>
              </a:lnSpc>
              <a:spcBef>
                <a:spcPts val="0"/>
              </a:spcBef>
              <a:spcAft>
                <a:spcPts val="0"/>
              </a:spcAft>
              <a:buClr>
                <a:srgbClr val="ED2228"/>
              </a:buClr>
              <a:buSzPts val="4000"/>
              <a:buFont typeface="Calibri"/>
              <a:buNone/>
            </a:pPr>
            <a:endParaRPr lang="en-US" sz="3200" b="1" dirty="0">
              <a:solidFill>
                <a:srgbClr val="ED2228"/>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rtl="0">
              <a:lnSpc>
                <a:spcPct val="90000"/>
              </a:lnSpc>
              <a:spcBef>
                <a:spcPts val="0"/>
              </a:spcBef>
              <a:spcAft>
                <a:spcPts val="0"/>
              </a:spcAft>
              <a:buClr>
                <a:srgbClr val="ED2228"/>
              </a:buClr>
              <a:buSzPts val="4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Gaps and Priority Actions Identified</a:t>
            </a:r>
            <a:endParaRPr sz="3200" b="1" dirty="0">
              <a:solidFill>
                <a:srgbClr val="ED2228"/>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13" name="Google Shape;213;p15"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6" name="Google Shape;106;p3">
            <a:extLst>
              <a:ext uri="{FF2B5EF4-FFF2-40B4-BE49-F238E27FC236}">
                <a16:creationId xmlns:a16="http://schemas.microsoft.com/office/drawing/2014/main" id="{5CE947DF-8F92-7907-CDB7-1DA878B7AA35}"/>
              </a:ext>
            </a:extLst>
          </p:cNvPr>
          <p:cNvSpPr txBox="1"/>
          <p:nvPr/>
        </p:nvSpPr>
        <p:spPr>
          <a:xfrm>
            <a:off x="1279391" y="1672171"/>
            <a:ext cx="10521475" cy="5324494"/>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Gaps</a:t>
            </a:r>
          </a:p>
          <a:p>
            <a:pPr marL="285750" marR="0" lvl="0" indent="-285750" algn="l" rtl="0">
              <a:lnSpc>
                <a:spcPct val="150000"/>
              </a:lnSpc>
              <a:spcBef>
                <a:spcPts val="0"/>
              </a:spcBef>
              <a:spcAft>
                <a:spcPts val="0"/>
              </a:spcAft>
              <a:buFont typeface="Arial" panose="020B0604020202020204" pitchFamily="34" charset="0"/>
              <a:buChar char="•"/>
            </a:pPr>
            <a:r>
              <a:rPr lang="en-US" sz="2400" dirty="0">
                <a:solidFill>
                  <a:schemeClr val="dk1"/>
                </a:solidFill>
                <a:latin typeface="Calibri" panose="020F0502020204030204" pitchFamily="34" charset="0"/>
                <a:cs typeface="Calibri" panose="020F0502020204030204" pitchFamily="34" charset="0"/>
                <a:sym typeface="Calibri"/>
              </a:rPr>
              <a:t>All interventions are unmarked in the accountability framework of the roadmap (no accountability framework)</a:t>
            </a:r>
          </a:p>
          <a:p>
            <a:pPr marL="0" marR="0" lvl="0" indent="0" algn="l" rtl="0">
              <a:lnSpc>
                <a:spcPct val="150000"/>
              </a:lnSpc>
              <a:spcBef>
                <a:spcPts val="0"/>
              </a:spcBef>
              <a:spcAft>
                <a:spcPts val="0"/>
              </a:spcAft>
            </a:pPr>
            <a:endParaRPr sz="2400" dirty="0">
              <a:latin typeface="Calibri" panose="020F0502020204030204" pitchFamily="34" charset="0"/>
              <a:cs typeface="Calibri" panose="020F0502020204030204" pitchFamily="34" charset="0"/>
            </a:endParaRPr>
          </a:p>
          <a:p>
            <a:pPr marR="0" lvl="0" algn="l" rtl="0">
              <a:lnSpc>
                <a:spcPct val="150000"/>
              </a:lnSpc>
              <a:spcBef>
                <a:spcPts val="0"/>
              </a:spcBef>
              <a:spcAft>
                <a:spcPts val="0"/>
              </a:spcAft>
              <a:buClr>
                <a:schemeClr val="dk1"/>
              </a:buClr>
              <a:buSzPts val="1800"/>
            </a:pPr>
            <a:r>
              <a:rPr lang="en-US"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Priority actions</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 action plans to implement all the interventions in the accountability framework of the 2025 HIV Prevention Map.</a:t>
            </a:r>
          </a:p>
          <a:p>
            <a:pPr marL="285750" indent="-285750">
              <a:lnSpc>
                <a:spcPct val="150000"/>
              </a:lnSpc>
              <a:buClr>
                <a:schemeClr val="dk1"/>
              </a:buClr>
              <a:buSzPts val="18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 and monitor an accountability framework that is infused in government and community leadership, transparency and sustainability.</a:t>
            </a: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6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7" name="Picture 6">
            <a:extLst>
              <a:ext uri="{FF2B5EF4-FFF2-40B4-BE49-F238E27FC236}">
                <a16:creationId xmlns:a16="http://schemas.microsoft.com/office/drawing/2014/main" id="{08EA5A9D-D060-C39D-A64C-D46BC7312E53}"/>
              </a:ext>
            </a:extLst>
          </p:cNvPr>
          <p:cNvPicPr>
            <a:picLocks noChangeAspect="1"/>
          </p:cNvPicPr>
          <p:nvPr/>
        </p:nvPicPr>
        <p:blipFill>
          <a:blip r:embed="rId4"/>
          <a:stretch>
            <a:fillRect/>
          </a:stretch>
        </p:blipFill>
        <p:spPr>
          <a:xfrm>
            <a:off x="497708" y="2292460"/>
            <a:ext cx="568535" cy="568535"/>
          </a:xfrm>
          <a:prstGeom prst="rect">
            <a:avLst/>
          </a:prstGeom>
        </p:spPr>
      </p:pic>
      <p:pic>
        <p:nvPicPr>
          <p:cNvPr id="8" name="Picture 7">
            <a:extLst>
              <a:ext uri="{FF2B5EF4-FFF2-40B4-BE49-F238E27FC236}">
                <a16:creationId xmlns:a16="http://schemas.microsoft.com/office/drawing/2014/main" id="{044878D7-5B23-9861-F407-DA9762A5E1BF}"/>
              </a:ext>
            </a:extLst>
          </p:cNvPr>
          <p:cNvPicPr>
            <a:picLocks noChangeAspect="1"/>
          </p:cNvPicPr>
          <p:nvPr/>
        </p:nvPicPr>
        <p:blipFill>
          <a:blip r:embed="rId5"/>
          <a:stretch>
            <a:fillRect/>
          </a:stretch>
        </p:blipFill>
        <p:spPr>
          <a:xfrm>
            <a:off x="391134" y="3807691"/>
            <a:ext cx="568535" cy="5685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15"/>
          <p:cNvSpPr txBox="1"/>
          <p:nvPr/>
        </p:nvSpPr>
        <p:spPr>
          <a:xfrm>
            <a:off x="781002" y="301229"/>
            <a:ext cx="10793085" cy="9689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D2228"/>
              </a:buClr>
              <a:buSzPts val="4000"/>
              <a:buFont typeface="Calibri"/>
              <a:buNone/>
            </a:pPr>
            <a:r>
              <a:rPr lang="en-US" sz="3200" dirty="0">
                <a:solidFill>
                  <a:srgbClr val="ED2228"/>
                </a:solidFill>
                <a:latin typeface="Calibri" panose="020F0502020204030204" pitchFamily="34" charset="0"/>
                <a:ea typeface="Calibri" panose="020F0502020204030204" pitchFamily="34" charset="0"/>
                <a:cs typeface="Calibri" panose="020F0502020204030204" pitchFamily="34" charset="0"/>
              </a:rPr>
              <a:t>Milestones Proposed: </a:t>
            </a:r>
            <a:r>
              <a:rPr lang="en-US" sz="3200" dirty="0">
                <a:solidFill>
                  <a:srgbClr val="ED2228"/>
                </a:solidFill>
                <a:latin typeface="Calibri"/>
                <a:ea typeface="Calibri"/>
                <a:cs typeface="Calibri"/>
                <a:sym typeface="Calibri"/>
              </a:rPr>
              <a:t>Strengthening accountability mechanisms of all stakeholders</a:t>
            </a:r>
            <a:endParaRPr sz="3200" dirty="0">
              <a:solidFill>
                <a:srgbClr val="ED2228"/>
              </a:solidFill>
              <a:latin typeface="Calibri"/>
              <a:ea typeface="Calibri"/>
              <a:cs typeface="Calibri"/>
              <a:sym typeface="Calibri"/>
            </a:endParaRPr>
          </a:p>
        </p:txBody>
      </p:sp>
      <p:pic>
        <p:nvPicPr>
          <p:cNvPr id="213" name="Google Shape;213;p15"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graphicFrame>
        <p:nvGraphicFramePr>
          <p:cNvPr id="2" name="Google Shape;105;p3">
            <a:extLst>
              <a:ext uri="{FF2B5EF4-FFF2-40B4-BE49-F238E27FC236}">
                <a16:creationId xmlns:a16="http://schemas.microsoft.com/office/drawing/2014/main" id="{30BF388C-4975-679A-A614-C3C2B3E1425E}"/>
              </a:ext>
            </a:extLst>
          </p:cNvPr>
          <p:cNvGraphicFramePr/>
          <p:nvPr>
            <p:extLst>
              <p:ext uri="{D42A27DB-BD31-4B8C-83A1-F6EECF244321}">
                <p14:modId xmlns:p14="http://schemas.microsoft.com/office/powerpoint/2010/main" val="1284642680"/>
              </p:ext>
            </p:extLst>
          </p:nvPr>
        </p:nvGraphicFramePr>
        <p:xfrm>
          <a:off x="426720" y="1554480"/>
          <a:ext cx="11147367" cy="6604213"/>
        </p:xfrm>
        <a:graphic>
          <a:graphicData uri="http://schemas.openxmlformats.org/drawingml/2006/table">
            <a:tbl>
              <a:tblPr firstRow="1" bandRow="1">
                <a:noFill/>
                <a:tableStyleId>{BF86B5DD-AC81-4BBC-BC44-1AB09D1F0CB2}</a:tableStyleId>
              </a:tblPr>
              <a:tblGrid>
                <a:gridCol w="4506787">
                  <a:extLst>
                    <a:ext uri="{9D8B030D-6E8A-4147-A177-3AD203B41FA5}">
                      <a16:colId xmlns:a16="http://schemas.microsoft.com/office/drawing/2014/main" val="20000"/>
                    </a:ext>
                  </a:extLst>
                </a:gridCol>
                <a:gridCol w="2328711">
                  <a:extLst>
                    <a:ext uri="{9D8B030D-6E8A-4147-A177-3AD203B41FA5}">
                      <a16:colId xmlns:a16="http://schemas.microsoft.com/office/drawing/2014/main" val="20001"/>
                    </a:ext>
                  </a:extLst>
                </a:gridCol>
                <a:gridCol w="4311869">
                  <a:extLst>
                    <a:ext uri="{9D8B030D-6E8A-4147-A177-3AD203B41FA5}">
                      <a16:colId xmlns:a16="http://schemas.microsoft.com/office/drawing/2014/main" val="2941668492"/>
                    </a:ext>
                  </a:extLst>
                </a:gridCol>
              </a:tblGrid>
              <a:tr h="928760">
                <a:tc>
                  <a:txBody>
                    <a:bodyPr/>
                    <a:lstStyle/>
                    <a:p>
                      <a:pPr marL="0" marR="0" lvl="0" indent="0" algn="l" rtl="0">
                        <a:spcBef>
                          <a:spcPts val="0"/>
                        </a:spcBef>
                        <a:spcAft>
                          <a:spcPts val="0"/>
                        </a:spcAft>
                        <a:buNone/>
                      </a:pPr>
                      <a:r>
                        <a:rPr lang="en-US" sz="2800" u="none" strike="noStrike" cap="none" dirty="0"/>
                        <a:t>Milestones/Priority Actions</a:t>
                      </a:r>
                      <a:endParaRPr sz="2800" dirty="0"/>
                    </a:p>
                  </a:txBody>
                  <a:tcPr marL="91450" marR="91450" marT="45725" marB="45725"/>
                </a:tc>
                <a:tc>
                  <a:txBody>
                    <a:bodyPr/>
                    <a:lstStyle/>
                    <a:p>
                      <a:pPr marL="0" marR="0" lvl="0" indent="0" algn="l" rtl="0">
                        <a:spcBef>
                          <a:spcPts val="0"/>
                        </a:spcBef>
                        <a:spcAft>
                          <a:spcPts val="0"/>
                        </a:spcAft>
                        <a:buNone/>
                      </a:pPr>
                      <a:r>
                        <a:rPr lang="en-US" sz="2800" dirty="0"/>
                        <a:t>Timeline</a:t>
                      </a:r>
                      <a:endParaRPr sz="28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t>How: Mechanism</a:t>
                      </a:r>
                    </a:p>
                    <a:p>
                      <a:pPr marL="0" marR="0" lvl="0" indent="0" algn="l" rtl="0">
                        <a:spcBef>
                          <a:spcPts val="0"/>
                        </a:spcBef>
                        <a:spcAft>
                          <a:spcPts val="0"/>
                        </a:spcAft>
                        <a:buNone/>
                      </a:pPr>
                      <a:r>
                        <a:rPr lang="en-US" sz="28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4674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t>Develop an accountability framework (Develop action plans to implement all the interventions in the accountability framework of the 2025 HIV Prevention Map)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tc>
                  <a:txBody>
                    <a:bodyPr/>
                    <a:lstStyle/>
                    <a:p>
                      <a:r>
                        <a:rPr lang="en-US" sz="2800" dirty="0">
                          <a:solidFill>
                            <a:schemeClr val="tx1"/>
                          </a:solidFill>
                          <a:latin typeface="Calibri" panose="020F0502020204030204" pitchFamily="34" charset="0"/>
                          <a:cs typeface="Calibri" panose="020F0502020204030204" pitchFamily="34" charset="0"/>
                        </a:rPr>
                        <a:t>End of 2024</a:t>
                      </a:r>
                    </a:p>
                  </a:txBody>
                  <a:tcPr>
                    <a:lnR w="12700" cap="flat" cmpd="sng" algn="ctr">
                      <a:solidFill>
                        <a:schemeClr val="bg1"/>
                      </a:solidFill>
                      <a:prstDash val="solid"/>
                      <a:round/>
                      <a:headEnd type="none" w="med" len="med"/>
                      <a:tailEnd type="none" w="med" len="med"/>
                    </a:lnR>
                  </a:tcPr>
                </a:tc>
                <a:tc>
                  <a:txBody>
                    <a:bodyPr/>
                    <a:lstStyle/>
                    <a:p>
                      <a:r>
                        <a:rPr lang="en-US" sz="2800" dirty="0">
                          <a:solidFill>
                            <a:schemeClr val="tx1"/>
                          </a:solidFill>
                          <a:latin typeface="Calibri" panose="020F0502020204030204" pitchFamily="34" charset="0"/>
                          <a:cs typeface="Calibri" panose="020F0502020204030204" pitchFamily="34" charset="0"/>
                        </a:rPr>
                        <a:t>How: Technical Assistance (Consultant)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solidFill>
                          <a:latin typeface="Calibri" panose="020F0502020204030204" pitchFamily="34" charset="0"/>
                          <a:cs typeface="Calibri" panose="020F0502020204030204" pitchFamily="34" charset="0"/>
                        </a:rPr>
                        <a:t>Identify and leverage on existing meetings of the various bodies and embedding accountability briefings and dialogues in line with the accountability framework</a:t>
                      </a:r>
                    </a:p>
                    <a:p>
                      <a:r>
                        <a:rPr lang="en-US" sz="2800" dirty="0">
                          <a:solidFill>
                            <a:schemeClr val="tx1"/>
                          </a:solidFill>
                          <a:latin typeface="Calibri" panose="020F0502020204030204" pitchFamily="34" charset="0"/>
                          <a:cs typeface="Calibri" panose="020F0502020204030204" pitchFamily="34" charset="0"/>
                        </a:rPr>
                        <a:t>Who: UNAIDS/GAC</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3006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dirty="0"/>
                    </a:p>
                  </a:txBody>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bg1"/>
                      </a:solidFill>
                      <a:prstDash val="solid"/>
                      <a:round/>
                      <a:headEnd type="none" w="med" len="med"/>
                      <a:tailEnd type="none" w="med" len="med"/>
                    </a:lnR>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705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6"/>
          <p:cNvSpPr txBox="1"/>
          <p:nvPr/>
        </p:nvSpPr>
        <p:spPr>
          <a:xfrm>
            <a:off x="833424" y="67859"/>
            <a:ext cx="10627622" cy="76794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EC1E25"/>
              </a:buClr>
              <a:buSzPts val="4000"/>
              <a:buFont typeface="Calibri"/>
              <a:buNone/>
            </a:pPr>
            <a:r>
              <a:rPr lang="en-US" sz="4000" dirty="0">
                <a:solidFill>
                  <a:srgbClr val="EC1E25"/>
                </a:solidFill>
                <a:latin typeface="Calibri"/>
                <a:ea typeface="Calibri"/>
                <a:cs typeface="Calibri"/>
                <a:sym typeface="Calibri"/>
              </a:rPr>
              <a:t>Recommendations</a:t>
            </a:r>
            <a:endParaRPr sz="4000" dirty="0">
              <a:solidFill>
                <a:srgbClr val="EC1E25"/>
              </a:solidFill>
              <a:latin typeface="Calibri"/>
              <a:ea typeface="Calibri"/>
              <a:cs typeface="Calibri"/>
              <a:sym typeface="Calibri"/>
            </a:endParaRPr>
          </a:p>
        </p:txBody>
      </p:sp>
      <p:pic>
        <p:nvPicPr>
          <p:cNvPr id="221" name="Google Shape;221;p16"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222" name="Google Shape;222;p16"/>
          <p:cNvSpPr txBox="1"/>
          <p:nvPr/>
        </p:nvSpPr>
        <p:spPr>
          <a:xfrm>
            <a:off x="513660" y="756458"/>
            <a:ext cx="11164680" cy="5842490"/>
          </a:xfrm>
          <a:prstGeom prst="rect">
            <a:avLst/>
          </a:prstGeom>
          <a:noFill/>
          <a:ln>
            <a:noFill/>
          </a:ln>
        </p:spPr>
        <p:txBody>
          <a:bodyPr spcFirstLastPara="1" wrap="square" lIns="91425" tIns="45700" rIns="91425" bIns="45700" anchor="t" anchorCtr="0">
            <a:noAutofit/>
          </a:bodyPr>
          <a:lstStyle/>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Collaboration with key partners such as PEPFAR and The Global Fund is essential during the development of methodology tools for HIV prevention programs.</a:t>
            </a:r>
          </a:p>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Ensure comprehensive coverage of Harm Reduction and Disability Inclusion interventions within HIV prevention programs.</a:t>
            </a:r>
          </a:p>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Enhance visibility and engagement of the existing multi-sectoral HIV Prevention Working Group to ensure stakeholders understand its mandate and objectives.</a:t>
            </a:r>
          </a:p>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Strengthen knowledge sharing and coordination among organizations working on HIV prevention to avoid working in silos.</a:t>
            </a:r>
          </a:p>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Future surveys should gather evidence on the integration of HIV prevention programs with other health conditions and ensure consistency nationwide.</a:t>
            </a:r>
          </a:p>
          <a:p>
            <a:pPr marL="342900" marR="0" lvl="0" indent="-342900" algn="just">
              <a:lnSpc>
                <a:spcPct val="150000"/>
              </a:lnSpc>
              <a:spcBef>
                <a:spcPts val="0"/>
              </a:spcBef>
              <a:spcAft>
                <a:spcPts val="800"/>
              </a:spcAft>
              <a:buFont typeface="+mj-lt"/>
              <a:buAutoNum type="arabicPeriod"/>
            </a:pPr>
            <a:r>
              <a:rPr lang="en-US" sz="2000" kern="100" dirty="0">
                <a:solidFill>
                  <a:srgbClr val="000000"/>
                </a:solidFill>
                <a:effectLst/>
                <a:latin typeface="Calibri" panose="020F0502020204030204" pitchFamily="34" charset="0"/>
                <a:ea typeface="Calibri" panose="020F0502020204030204" pitchFamily="34" charset="0"/>
              </a:rPr>
              <a:t>Develop a detailed breakdown of the HIV prevention budget to inform planning, coordination, and alignment with the National Strategic Plan.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6"/>
          <p:cNvSpPr txBox="1"/>
          <p:nvPr/>
        </p:nvSpPr>
        <p:spPr>
          <a:xfrm>
            <a:off x="833424" y="308359"/>
            <a:ext cx="10627622" cy="76794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EC1E25"/>
              </a:buClr>
              <a:buSzPts val="4000"/>
              <a:buFont typeface="Calibri"/>
              <a:buNone/>
            </a:pPr>
            <a:r>
              <a:rPr lang="en-US" sz="4000" dirty="0">
                <a:solidFill>
                  <a:srgbClr val="EC1E25"/>
                </a:solidFill>
                <a:latin typeface="Calibri"/>
                <a:ea typeface="Calibri"/>
                <a:cs typeface="Calibri"/>
                <a:sym typeface="Calibri"/>
              </a:rPr>
              <a:t>Recommendations</a:t>
            </a:r>
            <a:endParaRPr sz="4000" dirty="0">
              <a:solidFill>
                <a:srgbClr val="EC1E25"/>
              </a:solidFill>
              <a:latin typeface="Calibri"/>
              <a:ea typeface="Calibri"/>
              <a:cs typeface="Calibri"/>
              <a:sym typeface="Calibri"/>
            </a:endParaRPr>
          </a:p>
        </p:txBody>
      </p:sp>
      <p:pic>
        <p:nvPicPr>
          <p:cNvPr id="221" name="Google Shape;221;p16"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sp>
        <p:nvSpPr>
          <p:cNvPr id="222" name="Google Shape;222;p16"/>
          <p:cNvSpPr txBox="1"/>
          <p:nvPr/>
        </p:nvSpPr>
        <p:spPr>
          <a:xfrm>
            <a:off x="513660" y="947651"/>
            <a:ext cx="11164680" cy="5842490"/>
          </a:xfrm>
          <a:prstGeom prst="rect">
            <a:avLst/>
          </a:prstGeom>
          <a:noFill/>
          <a:ln>
            <a:noFill/>
          </a:ln>
        </p:spPr>
        <p:txBody>
          <a:bodyPr spcFirstLastPara="1" wrap="square" lIns="91425" tIns="45700" rIns="91425" bIns="45700" anchor="t" anchorCtr="0">
            <a:noAutofit/>
          </a:bodyPr>
          <a:lstStyle/>
          <a:p>
            <a:pPr marR="0" lvl="0" algn="just">
              <a:lnSpc>
                <a:spcPct val="150000"/>
              </a:lnSpc>
              <a:spcBef>
                <a:spcPts val="0"/>
              </a:spcBef>
              <a:spcAft>
                <a:spcPts val="800"/>
              </a:spcAft>
            </a:pPr>
            <a:r>
              <a:rPr lang="en-US" sz="1800" kern="100" dirty="0">
                <a:solidFill>
                  <a:srgbClr val="424242"/>
                </a:solidFill>
                <a:effectLst/>
                <a:highlight>
                  <a:srgbClr val="FFFFFF"/>
                </a:highlight>
                <a:latin typeface="Calibri" panose="020F0502020204030204" pitchFamily="34" charset="0"/>
                <a:ea typeface="Calibri" panose="020F0502020204030204" pitchFamily="34" charset="0"/>
              </a:rPr>
              <a:t>7</a:t>
            </a:r>
            <a:r>
              <a:rPr lang="en-US" sz="1800" kern="100" dirty="0">
                <a:solidFill>
                  <a:srgbClr val="424242"/>
                </a:solidFill>
                <a:effectLst/>
                <a:latin typeface="Calibri" panose="020F0502020204030204" pitchFamily="34" charset="0"/>
                <a:ea typeface="Calibri" panose="020F0502020204030204" pitchFamily="34" charset="0"/>
              </a:rPr>
              <a:t>. Establish an acceleration process considering low overall prevalence but high incidence among key populations</a:t>
            </a:r>
            <a:r>
              <a:rPr lang="en-US" sz="1800" kern="100" dirty="0">
                <a:solidFill>
                  <a:srgbClr val="424242"/>
                </a:solidFill>
                <a:effectLst/>
                <a:highlight>
                  <a:srgbClr val="FFFFFF"/>
                </a:highlight>
                <a:latin typeface="Calibri" panose="020F0502020204030204" pitchFamily="34" charset="0"/>
                <a:ea typeface="Calibri" panose="020F0502020204030204" pitchFamily="34" charset="0"/>
              </a:rPr>
              <a:t>, </a:t>
            </a:r>
            <a:r>
              <a:rPr lang="en-US" sz="2000" kern="100" dirty="0">
                <a:solidFill>
                  <a:srgbClr val="424242"/>
                </a:solidFill>
                <a:effectLst/>
                <a:latin typeface="Calibri" panose="020F0502020204030204" pitchFamily="34" charset="0"/>
                <a:ea typeface="Calibri" panose="020F0502020204030204" pitchFamily="34" charset="0"/>
              </a:rPr>
              <a:t>including legal challenges faced by certain groups.</a:t>
            </a:r>
          </a:p>
          <a:p>
            <a:pPr marR="0" lvl="0" algn="just">
              <a:lnSpc>
                <a:spcPct val="150000"/>
              </a:lnSpc>
              <a:spcBef>
                <a:spcPts val="0"/>
              </a:spcBef>
              <a:spcAft>
                <a:spcPts val="800"/>
              </a:spcAft>
            </a:pPr>
            <a:r>
              <a:rPr lang="en-US" sz="2000" kern="100" dirty="0">
                <a:solidFill>
                  <a:srgbClr val="424242"/>
                </a:solidFill>
                <a:latin typeface="Calibri" panose="020F0502020204030204" pitchFamily="34" charset="0"/>
                <a:ea typeface="Calibri" panose="020F0502020204030204" pitchFamily="34" charset="0"/>
              </a:rPr>
              <a:t>8. </a:t>
            </a:r>
            <a:r>
              <a:rPr lang="en-US" sz="2000" kern="100" dirty="0">
                <a:solidFill>
                  <a:srgbClr val="424242"/>
                </a:solidFill>
                <a:effectLst/>
                <a:latin typeface="Calibri" panose="020F0502020204030204" pitchFamily="34" charset="0"/>
                <a:ea typeface="Calibri" panose="020F0502020204030204" pitchFamily="34" charset="0"/>
              </a:rPr>
              <a:t>Consider consultancy to address specific challenges related to adolescent girls and young women, and develop a foundation of clear data for proposed social media strategies.</a:t>
            </a:r>
          </a:p>
          <a:p>
            <a:pPr marR="0" lvl="0" algn="just">
              <a:lnSpc>
                <a:spcPct val="150000"/>
              </a:lnSpc>
              <a:spcBef>
                <a:spcPts val="0"/>
              </a:spcBef>
              <a:spcAft>
                <a:spcPts val="800"/>
              </a:spcAft>
            </a:pPr>
            <a:r>
              <a:rPr lang="en-US" sz="2000" kern="100" dirty="0">
                <a:solidFill>
                  <a:srgbClr val="424242"/>
                </a:solidFill>
                <a:effectLst/>
                <a:latin typeface="Calibri" panose="020F0502020204030204" pitchFamily="34" charset="0"/>
                <a:ea typeface="Calibri" panose="020F0502020204030204" pitchFamily="34" charset="0"/>
              </a:rPr>
              <a:t>9. Accelerate the assessment and establishment of HIV prevention responsive structures.</a:t>
            </a:r>
          </a:p>
          <a:p>
            <a:pPr marR="0" lvl="0" algn="just">
              <a:lnSpc>
                <a:spcPct val="150000"/>
              </a:lnSpc>
              <a:spcBef>
                <a:spcPts val="0"/>
              </a:spcBef>
              <a:spcAft>
                <a:spcPts val="800"/>
              </a:spcAft>
            </a:pPr>
            <a:r>
              <a:rPr lang="en-US" sz="2000" kern="100" dirty="0">
                <a:solidFill>
                  <a:srgbClr val="424242"/>
                </a:solidFill>
                <a:latin typeface="Calibri" panose="020F0502020204030204" pitchFamily="34" charset="0"/>
                <a:ea typeface="Calibri" panose="020F0502020204030204" pitchFamily="34" charset="0"/>
              </a:rPr>
              <a:t>10. </a:t>
            </a:r>
            <a:r>
              <a:rPr lang="en-US" sz="2000" kern="100" dirty="0">
                <a:solidFill>
                  <a:srgbClr val="424242"/>
                </a:solidFill>
                <a:effectLst/>
                <a:latin typeface="Calibri" panose="020F0502020204030204" pitchFamily="34" charset="0"/>
                <a:ea typeface="Calibri" panose="020F0502020204030204" pitchFamily="34" charset="0"/>
              </a:rPr>
              <a:t>Review global policies/strategies for integration into primary health care and universal health coverage.</a:t>
            </a:r>
          </a:p>
          <a:p>
            <a:pPr marR="0" lvl="0" algn="just">
              <a:lnSpc>
                <a:spcPct val="150000"/>
              </a:lnSpc>
              <a:spcBef>
                <a:spcPts val="0"/>
              </a:spcBef>
              <a:spcAft>
                <a:spcPts val="800"/>
              </a:spcAft>
            </a:pPr>
            <a:r>
              <a:rPr lang="en-US" sz="2000" kern="100" dirty="0">
                <a:solidFill>
                  <a:srgbClr val="424242"/>
                </a:solidFill>
                <a:effectLst/>
                <a:latin typeface="Calibri" panose="020F0502020204030204" pitchFamily="34" charset="0"/>
                <a:ea typeface="Calibri" panose="020F0502020204030204" pitchFamily="34" charset="0"/>
              </a:rPr>
              <a:t>11. Link new HIV technologies and program innovations to existing strategies like condoms and </a:t>
            </a:r>
            <a:r>
              <a:rPr lang="en-US" sz="2000" kern="100" dirty="0" err="1">
                <a:solidFill>
                  <a:srgbClr val="424242"/>
                </a:solidFill>
                <a:effectLst/>
                <a:latin typeface="Calibri" panose="020F0502020204030204" pitchFamily="34" charset="0"/>
                <a:ea typeface="Calibri" panose="020F0502020204030204" pitchFamily="34" charset="0"/>
              </a:rPr>
              <a:t>PrEP</a:t>
            </a:r>
            <a:r>
              <a:rPr lang="en-US" sz="2000" kern="100" dirty="0">
                <a:solidFill>
                  <a:srgbClr val="424242"/>
                </a:solidFill>
                <a:effectLst/>
                <a:latin typeface="Calibri" panose="020F0502020204030204" pitchFamily="34" charset="0"/>
                <a:ea typeface="Calibri" panose="020F0502020204030204" pitchFamily="34" charset="0"/>
              </a:rPr>
              <a:t> as part of scale-up efforts.</a:t>
            </a:r>
            <a:endParaRPr lang="en-US" sz="2000"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7381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07305" y="1606545"/>
            <a:ext cx="10922696" cy="5189686"/>
          </a:xfrm>
          <a:prstGeom prst="rect">
            <a:avLst/>
          </a:prstGeom>
          <a:solidFill>
            <a:srgbClr val="03A998"/>
          </a:solidFill>
          <a:ln>
            <a:noFill/>
          </a:ln>
        </p:spPr>
        <p:txBody>
          <a:bodyPr spcFirstLastPara="1" wrap="square" lIns="91425" tIns="45700" rIns="91425" bIns="45700" anchor="b" anchorCtr="0">
            <a:normAutofit fontScale="90000"/>
          </a:bodyPr>
          <a:lstStyle/>
          <a:p>
            <a:pPr algn="l">
              <a:buClr>
                <a:schemeClr val="lt1"/>
              </a:buClr>
              <a:buSzPct val="100000"/>
            </a:pP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The Global HIV Prevention Coalition (GPC) Road Map is a 10-step action plan for getting countries’ </a:t>
            </a:r>
            <a:r>
              <a:rPr lang="en-US" sz="2700" b="0" i="1" u="none" strike="noStrike" baseline="0" dirty="0" err="1">
                <a:solidFill>
                  <a:schemeClr val="bg1"/>
                </a:solidFill>
                <a:latin typeface="Calibri" panose="020F0502020204030204" pitchFamily="34" charset="0"/>
              </a:rPr>
              <a:t>programmes</a:t>
            </a:r>
            <a:r>
              <a:rPr lang="en-US" sz="2700" b="0" i="1" u="none" strike="noStrike" baseline="0" dirty="0">
                <a:solidFill>
                  <a:schemeClr val="bg1"/>
                </a:solidFill>
                <a:latin typeface="Calibri" panose="020F0502020204030204" pitchFamily="34" charset="0"/>
              </a:rPr>
              <a:t> on track to meet their HIV prevention targets for 2025 and end the public health threat of AIDS by 2030</a:t>
            </a: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Based on the 2021 UN Political Declaration on HIV and AIDS to provide effective HIV prevention services to 95% of people at risk of HIV infection and thereby contribute to reducing new HIV infections by more than 80% in 2025 compared to 2010</a:t>
            </a: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Using tools design by UNAIDS, countries assess their progress/state of implementation of the 10 action points through Surveys involving </a:t>
            </a:r>
            <a:r>
              <a:rPr lang="en-US" sz="2700" i="1" dirty="0">
                <a:solidFill>
                  <a:schemeClr val="bg1"/>
                </a:solidFill>
                <a:latin typeface="Calibri" panose="020F0502020204030204" pitchFamily="34" charset="0"/>
              </a:rPr>
              <a:t>stakeholders </a:t>
            </a:r>
            <a:r>
              <a:rPr lang="en-US" sz="2700" b="0" i="1" u="none" strike="noStrike" baseline="0" dirty="0">
                <a:solidFill>
                  <a:schemeClr val="bg1"/>
                </a:solidFill>
                <a:latin typeface="Calibri" panose="020F0502020204030204" pitchFamily="34" charset="0"/>
              </a:rPr>
              <a:t>and report to GPC/UNAIDS</a:t>
            </a:r>
            <a:br>
              <a:rPr lang="en-US" sz="2700" b="0" i="1" u="none" strike="noStrike" baseline="0" dirty="0">
                <a:solidFill>
                  <a:schemeClr val="bg1"/>
                </a:solidFill>
                <a:latin typeface="Calibri" panose="020F0502020204030204" pitchFamily="34" charset="0"/>
              </a:rPr>
            </a:br>
            <a:br>
              <a:rPr lang="en-US" sz="2400" b="0" i="1" u="none" strike="noStrike" baseline="0" dirty="0">
                <a:solidFill>
                  <a:schemeClr val="bg1"/>
                </a:solidFill>
                <a:latin typeface="Calibri" panose="020F0502020204030204" pitchFamily="34" charset="0"/>
              </a:rPr>
            </a:br>
            <a:r>
              <a:rPr lang="en-US" sz="2400" b="0" i="1" u="none" strike="noStrike" baseline="0" dirty="0">
                <a:solidFill>
                  <a:schemeClr val="bg1"/>
                </a:solidFill>
                <a:latin typeface="Calibri" panose="020F0502020204030204" pitchFamily="34" charset="0"/>
              </a:rPr>
              <a:t>Results further reviewed and priority actions developed by in-country teams for implementation and improvement </a:t>
            </a:r>
            <a:br>
              <a:rPr lang="en-US" sz="2400" b="0" i="1" u="none" strike="noStrike" baseline="0" dirty="0">
                <a:solidFill>
                  <a:schemeClr val="bg1"/>
                </a:solidFill>
                <a:latin typeface="Calibri" panose="020F0502020204030204" pitchFamily="34" charset="0"/>
              </a:rPr>
            </a:br>
            <a:br>
              <a:rPr lang="en-US" sz="2400" b="0" i="1" u="none" strike="noStrike" baseline="0" dirty="0">
                <a:solidFill>
                  <a:schemeClr val="bg1"/>
                </a:solidFill>
                <a:latin typeface="Calibri" panose="020F0502020204030204" pitchFamily="34" charset="0"/>
              </a:rPr>
            </a:br>
            <a:r>
              <a:rPr lang="en-US" sz="2400" b="0" i="1" u="none" strike="noStrike" baseline="0" dirty="0">
                <a:solidFill>
                  <a:schemeClr val="bg1"/>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a:t>
            </a:r>
            <a:endParaRPr b="1" dirty="0">
              <a:solidFill>
                <a:schemeClr val="lt1"/>
              </a:solidFill>
            </a:endParaRPr>
          </a:p>
        </p:txBody>
      </p:sp>
      <p:pic>
        <p:nvPicPr>
          <p:cNvPr id="89" name="Google Shape;89;p1" descr="Logo, company name&#10;&#10;Description automatically generated"/>
          <p:cNvPicPr preferRelativeResize="0"/>
          <p:nvPr/>
        </p:nvPicPr>
        <p:blipFill rotWithShape="1">
          <a:blip r:embed="rId3">
            <a:alphaModFix/>
          </a:blip>
          <a:srcRect/>
          <a:stretch/>
        </p:blipFill>
        <p:spPr>
          <a:xfrm>
            <a:off x="123161" y="61769"/>
            <a:ext cx="1846052" cy="937250"/>
          </a:xfrm>
          <a:prstGeom prst="rect">
            <a:avLst/>
          </a:prstGeom>
          <a:noFill/>
          <a:ln>
            <a:noFill/>
          </a:ln>
        </p:spPr>
      </p:pic>
      <p:sp>
        <p:nvSpPr>
          <p:cNvPr id="90" name="Google Shape;90;p1"/>
          <p:cNvSpPr txBox="1">
            <a:spLocks noGrp="1"/>
          </p:cNvSpPr>
          <p:nvPr>
            <p:ph type="ftr" idx="11"/>
          </p:nvPr>
        </p:nvSpPr>
        <p:spPr>
          <a:xfrm>
            <a:off x="1335015" y="851389"/>
            <a:ext cx="9144000" cy="601249"/>
          </a:xfrm>
          <a:prstGeom prst="rect">
            <a:avLst/>
          </a:prstGeom>
          <a:noFill/>
          <a:ln>
            <a:noFill/>
          </a:ln>
        </p:spPr>
        <p:txBody>
          <a:bodyPr spcFirstLastPara="1" wrap="square" lIns="91425" tIns="45700" rIns="91425" bIns="45700" anchor="ctr" anchorCtr="0">
            <a:noAutofit/>
          </a:bodyPr>
          <a:lstStyle/>
          <a:p>
            <a:r>
              <a:rPr lang="en-US" sz="4000" b="1" kern="100" dirty="0">
                <a:solidFill>
                  <a:schemeClr val="accent2">
                    <a:lumMod val="75000"/>
                  </a:schemeClr>
                </a:solidFill>
                <a:latin typeface="Aptos" panose="020B0004020202020204" pitchFamily="34" charset="0"/>
                <a:cs typeface="Times New Roman" panose="02020603050405020304" pitchFamily="18" charset="0"/>
              </a:rPr>
              <a:t>Introduction</a:t>
            </a:r>
            <a:endParaRPr lang="en-CH" sz="4000" b="1" kern="100" dirty="0">
              <a:solidFill>
                <a:schemeClr val="accent2">
                  <a:lumMod val="75000"/>
                </a:schemeClr>
              </a:solidFill>
              <a:latin typeface="Aptos" panose="020B0004020202020204" pitchFamily="34" charset="0"/>
              <a:cs typeface="Times New Roman" panose="02020603050405020304" pitchFamily="18" charset="0"/>
            </a:endParaRPr>
          </a:p>
          <a:p>
            <a:pPr marL="0" lvl="0" indent="0" algn="l" rtl="0">
              <a:spcBef>
                <a:spcPts val="0"/>
              </a:spcBef>
              <a:spcAft>
                <a:spcPts val="0"/>
              </a:spcAft>
              <a:buNone/>
            </a:pPr>
            <a:endParaRPr sz="1100" b="0" i="1" u="none" strike="noStrike" cap="none" dirty="0">
              <a:solidFill>
                <a:srgbClr val="0AAA9A"/>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8A94D4C-E5C8-E6B5-1BAB-D6BDE5B897D5}"/>
              </a:ext>
            </a:extLst>
          </p:cNvPr>
          <p:cNvPicPr>
            <a:picLocks noChangeAspect="1"/>
          </p:cNvPicPr>
          <p:nvPr/>
        </p:nvPicPr>
        <p:blipFill>
          <a:blip r:embed="rId4"/>
          <a:stretch>
            <a:fillRect/>
          </a:stretch>
        </p:blipFill>
        <p:spPr>
          <a:xfrm>
            <a:off x="4038205" y="-58490"/>
            <a:ext cx="3368531" cy="937249"/>
          </a:xfrm>
          <a:prstGeom prst="rect">
            <a:avLst/>
          </a:prstGeom>
        </p:spPr>
      </p:pic>
      <p:pic>
        <p:nvPicPr>
          <p:cNvPr id="3" name="Picture 2">
            <a:extLst>
              <a:ext uri="{FF2B5EF4-FFF2-40B4-BE49-F238E27FC236}">
                <a16:creationId xmlns:a16="http://schemas.microsoft.com/office/drawing/2014/main" id="{AF50AA74-73F9-7162-B1CB-0D6E9871040F}"/>
              </a:ext>
            </a:extLst>
          </p:cNvPr>
          <p:cNvPicPr>
            <a:picLocks noChangeAspect="1"/>
          </p:cNvPicPr>
          <p:nvPr/>
        </p:nvPicPr>
        <p:blipFill>
          <a:blip r:embed="rId5"/>
          <a:stretch>
            <a:fillRect/>
          </a:stretch>
        </p:blipFill>
        <p:spPr>
          <a:xfrm>
            <a:off x="10668001" y="19387"/>
            <a:ext cx="1524000" cy="1177636"/>
          </a:xfrm>
          <a:prstGeom prst="rect">
            <a:avLst/>
          </a:prstGeom>
        </p:spPr>
      </p:pic>
    </p:spTree>
    <p:extLst>
      <p:ext uri="{BB962C8B-B14F-4D97-AF65-F5344CB8AC3E}">
        <p14:creationId xmlns:p14="http://schemas.microsoft.com/office/powerpoint/2010/main" val="122985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63DF-C4DE-4BE8-5222-EFFA01EA446D}"/>
              </a:ext>
            </a:extLst>
          </p:cNvPr>
          <p:cNvSpPr>
            <a:spLocks noGrp="1"/>
          </p:cNvSpPr>
          <p:nvPr>
            <p:ph type="title"/>
          </p:nvPr>
        </p:nvSpPr>
        <p:spPr>
          <a:xfrm>
            <a:off x="543232" y="1471254"/>
            <a:ext cx="10515600" cy="1325563"/>
          </a:xfrm>
        </p:spPr>
        <p:txBody>
          <a:bodyPr>
            <a:normAutofit/>
          </a:bodyPr>
          <a:lstStyle/>
          <a:p>
            <a:pPr algn="ctr"/>
            <a:r>
              <a:rPr lang="en-US" sz="7200" dirty="0"/>
              <a:t>THANK YOU </a:t>
            </a:r>
          </a:p>
        </p:txBody>
      </p:sp>
    </p:spTree>
    <p:extLst>
      <p:ext uri="{BB962C8B-B14F-4D97-AF65-F5344CB8AC3E}">
        <p14:creationId xmlns:p14="http://schemas.microsoft.com/office/powerpoint/2010/main" val="152738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9" name="Google Shape;89;p1" descr="Logo, company name&#10;&#10;Description automatically generated"/>
          <p:cNvPicPr preferRelativeResize="0"/>
          <p:nvPr/>
        </p:nvPicPr>
        <p:blipFill rotWithShape="1">
          <a:blip r:embed="rId3">
            <a:alphaModFix/>
          </a:blip>
          <a:srcRect/>
          <a:stretch/>
        </p:blipFill>
        <p:spPr>
          <a:xfrm>
            <a:off x="123161" y="61769"/>
            <a:ext cx="1846052" cy="937250"/>
          </a:xfrm>
          <a:prstGeom prst="rect">
            <a:avLst/>
          </a:prstGeom>
          <a:noFill/>
          <a:ln>
            <a:noFill/>
          </a:ln>
        </p:spPr>
      </p:pic>
      <p:sp>
        <p:nvSpPr>
          <p:cNvPr id="90" name="Google Shape;90;p1"/>
          <p:cNvSpPr txBox="1">
            <a:spLocks noGrp="1"/>
          </p:cNvSpPr>
          <p:nvPr>
            <p:ph type="ftr" idx="11"/>
          </p:nvPr>
        </p:nvSpPr>
        <p:spPr>
          <a:xfrm>
            <a:off x="1247333" y="1098851"/>
            <a:ext cx="9144000" cy="154113"/>
          </a:xfrm>
          <a:prstGeom prst="rect">
            <a:avLst/>
          </a:prstGeom>
          <a:noFill/>
          <a:ln>
            <a:noFill/>
          </a:ln>
        </p:spPr>
        <p:txBody>
          <a:bodyPr spcFirstLastPara="1" wrap="square" lIns="91425" tIns="45700" rIns="91425" bIns="45700" anchor="ctr" anchorCtr="0">
            <a:noAutofit/>
          </a:bodyPr>
          <a:lstStyle/>
          <a:p>
            <a:r>
              <a:rPr lang="en-US" sz="1800" b="1" kern="100" dirty="0">
                <a:solidFill>
                  <a:srgbClr val="03A998"/>
                </a:solidFill>
                <a:latin typeface="Aptos" panose="020B0004020202020204" pitchFamily="34" charset="0"/>
                <a:cs typeface="Times New Roman" panose="02020603050405020304" pitchFamily="18" charset="0"/>
              </a:rPr>
              <a:t>2025 HIV </a:t>
            </a:r>
            <a:r>
              <a:rPr lang="en-US" sz="1800" b="1" kern="100" dirty="0">
                <a:solidFill>
                  <a:srgbClr val="03A998"/>
                </a:solidFill>
                <a:effectLst/>
                <a:latin typeface="Aptos" panose="020B0004020202020204" pitchFamily="34" charset="0"/>
                <a:ea typeface="Aptos" panose="020B0004020202020204" pitchFamily="34" charset="0"/>
                <a:cs typeface="Times New Roman" panose="02020603050405020304" pitchFamily="18" charset="0"/>
              </a:rPr>
              <a:t>Prevention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CH" sz="1800" b="1" kern="100" dirty="0">
                <a:solidFill>
                  <a:srgbClr val="03A998"/>
                </a:solidFill>
                <a:latin typeface="Aptos" panose="020B0004020202020204" pitchFamily="34" charset="0"/>
                <a:cs typeface="Times New Roman" panose="02020603050405020304" pitchFamily="18" charset="0"/>
              </a:rPr>
              <a:t>Road Map</a:t>
            </a:r>
            <a:r>
              <a:rPr lang="en-US" sz="1800" b="1" kern="100" dirty="0">
                <a:solidFill>
                  <a:srgbClr val="03A998"/>
                </a:solidFill>
                <a:latin typeface="Aptos" panose="020B0004020202020204" pitchFamily="34" charset="0"/>
                <a:cs typeface="Times New Roman" panose="02020603050405020304" pitchFamily="18" charset="0"/>
              </a:rPr>
              <a:t> baseline survey: Results Review and Milestones</a:t>
            </a:r>
            <a:endParaRPr lang="en-CH" sz="1800" b="1" kern="100" dirty="0">
              <a:solidFill>
                <a:srgbClr val="03A998"/>
              </a:solidFill>
              <a:latin typeface="Aptos" panose="020B0004020202020204" pitchFamily="34" charset="0"/>
              <a:cs typeface="Times New Roman" panose="02020603050405020304" pitchFamily="18" charset="0"/>
            </a:endParaRPr>
          </a:p>
          <a:p>
            <a:pPr marL="0" lvl="0" indent="0" algn="l" rtl="0">
              <a:spcBef>
                <a:spcPts val="0"/>
              </a:spcBef>
              <a:spcAft>
                <a:spcPts val="0"/>
              </a:spcAft>
              <a:buNone/>
            </a:pPr>
            <a:endParaRPr sz="1100" b="0" i="1" u="none" strike="noStrike" cap="none" dirty="0">
              <a:solidFill>
                <a:srgbClr val="0AAA9A"/>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8A94D4C-E5C8-E6B5-1BAB-D6BDE5B897D5}"/>
              </a:ext>
            </a:extLst>
          </p:cNvPr>
          <p:cNvPicPr>
            <a:picLocks noChangeAspect="1"/>
          </p:cNvPicPr>
          <p:nvPr/>
        </p:nvPicPr>
        <p:blipFill>
          <a:blip r:embed="rId4"/>
          <a:stretch>
            <a:fillRect/>
          </a:stretch>
        </p:blipFill>
        <p:spPr>
          <a:xfrm>
            <a:off x="8823469" y="48382"/>
            <a:ext cx="3368531" cy="937249"/>
          </a:xfrm>
          <a:prstGeom prst="rect">
            <a:avLst/>
          </a:prstGeom>
        </p:spPr>
      </p:pic>
      <p:pic>
        <p:nvPicPr>
          <p:cNvPr id="7" name="Picture 6">
            <a:extLst>
              <a:ext uri="{FF2B5EF4-FFF2-40B4-BE49-F238E27FC236}">
                <a16:creationId xmlns:a16="http://schemas.microsoft.com/office/drawing/2014/main" id="{77C8CF9F-D520-06EE-079A-929BE04BB658}"/>
              </a:ext>
            </a:extLst>
          </p:cNvPr>
          <p:cNvPicPr>
            <a:picLocks noChangeAspect="1"/>
          </p:cNvPicPr>
          <p:nvPr/>
        </p:nvPicPr>
        <p:blipFill>
          <a:blip r:embed="rId5"/>
          <a:stretch>
            <a:fillRect/>
          </a:stretch>
        </p:blipFill>
        <p:spPr>
          <a:xfrm>
            <a:off x="319087" y="1320709"/>
            <a:ext cx="11553825" cy="5537291"/>
          </a:xfrm>
          <a:prstGeom prst="rect">
            <a:avLst/>
          </a:prstGeom>
        </p:spPr>
      </p:pic>
    </p:spTree>
    <p:extLst>
      <p:ext uri="{BB962C8B-B14F-4D97-AF65-F5344CB8AC3E}">
        <p14:creationId xmlns:p14="http://schemas.microsoft.com/office/powerpoint/2010/main" val="83385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5F9385-6D2E-35A6-4105-AC9B8F40B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48" y="5939672"/>
            <a:ext cx="1710057" cy="918328"/>
          </a:xfrm>
          <a:prstGeom prst="rect">
            <a:avLst/>
          </a:prstGeom>
        </p:spPr>
      </p:pic>
      <p:pic>
        <p:nvPicPr>
          <p:cNvPr id="6" name="Picture 5">
            <a:extLst>
              <a:ext uri="{FF2B5EF4-FFF2-40B4-BE49-F238E27FC236}">
                <a16:creationId xmlns:a16="http://schemas.microsoft.com/office/drawing/2014/main" id="{D95BBCB2-B8E5-9A42-0F20-30826D29EF17}"/>
              </a:ext>
            </a:extLst>
          </p:cNvPr>
          <p:cNvPicPr>
            <a:picLocks noChangeAspect="1"/>
          </p:cNvPicPr>
          <p:nvPr/>
        </p:nvPicPr>
        <p:blipFill>
          <a:blip r:embed="rId3"/>
          <a:stretch>
            <a:fillRect/>
          </a:stretch>
        </p:blipFill>
        <p:spPr>
          <a:xfrm>
            <a:off x="2338173" y="1067495"/>
            <a:ext cx="7248525" cy="5133975"/>
          </a:xfrm>
          <a:prstGeom prst="rect">
            <a:avLst/>
          </a:prstGeom>
        </p:spPr>
      </p:pic>
      <p:sp>
        <p:nvSpPr>
          <p:cNvPr id="7" name="TextBox 6">
            <a:extLst>
              <a:ext uri="{FF2B5EF4-FFF2-40B4-BE49-F238E27FC236}">
                <a16:creationId xmlns:a16="http://schemas.microsoft.com/office/drawing/2014/main" id="{433A94E8-E81F-77CA-AAC9-C21A9057962A}"/>
              </a:ext>
            </a:extLst>
          </p:cNvPr>
          <p:cNvSpPr txBox="1"/>
          <p:nvPr/>
        </p:nvSpPr>
        <p:spPr>
          <a:xfrm>
            <a:off x="902413" y="394920"/>
            <a:ext cx="10387173" cy="523220"/>
          </a:xfrm>
          <a:prstGeom prst="rect">
            <a:avLst/>
          </a:prstGeom>
          <a:noFill/>
        </p:spPr>
        <p:txBody>
          <a:bodyPr wrap="square" rtlCol="0">
            <a:spAutoFit/>
          </a:bodyPr>
          <a:lstStyle/>
          <a:p>
            <a:pPr algn="l"/>
            <a:r>
              <a:rPr lang="en-US" sz="2800" b="1" i="0" u="none" strike="noStrike" baseline="0" dirty="0">
                <a:solidFill>
                  <a:srgbClr val="009A9A"/>
                </a:solidFill>
                <a:latin typeface="CIDFont+F1"/>
              </a:rPr>
              <a:t>Baseline status of Ghana 10 HIV Prevention 2025 </a:t>
            </a:r>
            <a:r>
              <a:rPr lang="es-ES" sz="2800" b="1" i="0" u="none" strike="noStrike" baseline="0" dirty="0">
                <a:solidFill>
                  <a:srgbClr val="009A9A"/>
                </a:solidFill>
                <a:latin typeface="CIDFont+F1"/>
              </a:rPr>
              <a:t>Road </a:t>
            </a:r>
            <a:r>
              <a:rPr lang="es-ES" sz="2800" b="1" i="0" u="none" strike="noStrike" baseline="0" dirty="0" err="1">
                <a:solidFill>
                  <a:srgbClr val="009A9A"/>
                </a:solidFill>
                <a:latin typeface="CIDFont+F1"/>
              </a:rPr>
              <a:t>Map</a:t>
            </a:r>
            <a:r>
              <a:rPr lang="es-ES" sz="2800" b="1" i="0" u="none" strike="noStrike" baseline="0" dirty="0">
                <a:solidFill>
                  <a:srgbClr val="009A9A"/>
                </a:solidFill>
                <a:latin typeface="CIDFont+F1"/>
              </a:rPr>
              <a:t> </a:t>
            </a:r>
            <a:r>
              <a:rPr lang="es-ES" sz="2800" b="1" i="0" u="none" strike="noStrike" baseline="0" dirty="0" err="1">
                <a:solidFill>
                  <a:srgbClr val="009A9A"/>
                </a:solidFill>
                <a:latin typeface="CIDFont+F1"/>
              </a:rPr>
              <a:t>Actions</a:t>
            </a:r>
            <a:endParaRPr lang="en-CH" sz="2800" b="1" dirty="0"/>
          </a:p>
        </p:txBody>
      </p:sp>
      <p:pic>
        <p:nvPicPr>
          <p:cNvPr id="2" name="Picture 1">
            <a:extLst>
              <a:ext uri="{FF2B5EF4-FFF2-40B4-BE49-F238E27FC236}">
                <a16:creationId xmlns:a16="http://schemas.microsoft.com/office/drawing/2014/main" id="{83570955-D816-76AF-0FC7-3BD6597C3122}"/>
              </a:ext>
            </a:extLst>
          </p:cNvPr>
          <p:cNvPicPr>
            <a:picLocks noChangeAspect="1"/>
          </p:cNvPicPr>
          <p:nvPr/>
        </p:nvPicPr>
        <p:blipFill rotWithShape="1">
          <a:blip r:embed="rId4">
            <a:extLst>
              <a:ext uri="{28A0092B-C50C-407E-A947-70E740481C1C}">
                <a14:useLocalDpi xmlns:a14="http://schemas.microsoft.com/office/drawing/2010/main" val="0"/>
              </a:ext>
            </a:extLst>
          </a:blip>
          <a:srcRect t="21797" b="26684"/>
          <a:stretch/>
        </p:blipFill>
        <p:spPr bwMode="auto">
          <a:xfrm>
            <a:off x="1716703" y="6350825"/>
            <a:ext cx="10573360" cy="45618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F5B8E56-0D19-0310-AB58-776C1770657F}"/>
              </a:ext>
            </a:extLst>
          </p:cNvPr>
          <p:cNvPicPr>
            <a:picLocks noChangeAspect="1"/>
          </p:cNvPicPr>
          <p:nvPr/>
        </p:nvPicPr>
        <p:blipFill>
          <a:blip r:embed="rId5"/>
          <a:stretch>
            <a:fillRect/>
          </a:stretch>
        </p:blipFill>
        <p:spPr>
          <a:xfrm>
            <a:off x="8312727" y="3952240"/>
            <a:ext cx="1284131" cy="470281"/>
          </a:xfrm>
          <a:prstGeom prst="rect">
            <a:avLst/>
          </a:prstGeom>
        </p:spPr>
      </p:pic>
    </p:spTree>
    <p:extLst>
      <p:ext uri="{BB962C8B-B14F-4D97-AF65-F5344CB8AC3E}">
        <p14:creationId xmlns:p14="http://schemas.microsoft.com/office/powerpoint/2010/main" val="266999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386863"/>
            <a:ext cx="9144000" cy="3975391"/>
          </a:xfrm>
          <a:prstGeom prst="rect">
            <a:avLst/>
          </a:prstGeom>
          <a:solidFill>
            <a:srgbClr val="03A998"/>
          </a:solidFill>
          <a:ln>
            <a:noFill/>
          </a:ln>
        </p:spPr>
        <p:txBody>
          <a:bodyPr spcFirstLastPara="1" wrap="square" lIns="91425" tIns="45700" rIns="91425" bIns="45700" anchor="b" anchorCtr="0">
            <a:normAutofit fontScale="90000"/>
          </a:bodyPr>
          <a:lstStyle/>
          <a:p>
            <a:pPr algn="l">
              <a:buClr>
                <a:schemeClr val="lt1"/>
              </a:buClr>
              <a:buSzPct val="100000"/>
            </a:pP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Stakeholders were divided into three groups to:</a:t>
            </a:r>
            <a:br>
              <a:rPr lang="en-US" sz="2700" b="0" i="1" u="none" strike="noStrike" baseline="0" dirty="0">
                <a:solidFill>
                  <a:schemeClr val="bg1"/>
                </a:solidFill>
                <a:latin typeface="Calibri" panose="020F0502020204030204" pitchFamily="34" charset="0"/>
              </a:rPr>
            </a:b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Reflect on Road Map survey and baseline results,</a:t>
            </a: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Articulate gaps across the relevant prevention pillars, </a:t>
            </a: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Draft priority actions for 2024 onwards</a:t>
            </a: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Draft milestones aligned with 2025 Road Map, </a:t>
            </a: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Define the what, how and who,</a:t>
            </a:r>
            <a:br>
              <a:rPr lang="en-US" sz="2700" b="0" i="1" u="none" strike="noStrike" baseline="0" dirty="0">
                <a:solidFill>
                  <a:schemeClr val="bg1"/>
                </a:solidFill>
                <a:latin typeface="Calibri" panose="020F0502020204030204" pitchFamily="34" charset="0"/>
              </a:rPr>
            </a:br>
            <a:r>
              <a:rPr lang="en-US" sz="2700" b="0" i="1" u="none" strike="noStrike" baseline="0" dirty="0">
                <a:solidFill>
                  <a:schemeClr val="bg1"/>
                </a:solidFill>
                <a:latin typeface="Calibri" panose="020F0502020204030204" pitchFamily="34" charset="0"/>
              </a:rPr>
              <a:t>	- Identify technical resources and support needed</a:t>
            </a:r>
            <a:br>
              <a:rPr lang="en-US" sz="2400" b="0" i="1" u="none" strike="noStrike" baseline="0" dirty="0">
                <a:solidFill>
                  <a:schemeClr val="bg1"/>
                </a:solidFill>
                <a:latin typeface="Calibri" panose="020F0502020204030204" pitchFamily="34" charset="0"/>
              </a:rPr>
            </a:br>
            <a:br>
              <a:rPr lang="en-US" sz="2400" b="0" i="1" u="none" strike="noStrike" baseline="0" dirty="0">
                <a:solidFill>
                  <a:schemeClr val="bg1"/>
                </a:solidFill>
                <a:latin typeface="Calibri" panose="020F0502020204030204" pitchFamily="34" charset="0"/>
              </a:rPr>
            </a:br>
            <a:br>
              <a:rPr lang="en-US" sz="2400" b="0" i="1" u="none" strike="noStrike" baseline="0" dirty="0">
                <a:solidFill>
                  <a:schemeClr val="bg1"/>
                </a:solidFill>
                <a:latin typeface="Calibri" panose="020F0502020204030204" pitchFamily="34" charset="0"/>
              </a:rPr>
            </a:br>
            <a:r>
              <a:rPr lang="en-US" sz="2400" b="0" i="1" u="none" strike="noStrike" baseline="0" dirty="0">
                <a:solidFill>
                  <a:schemeClr val="bg1"/>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	</a:t>
            </a:r>
            <a:endParaRPr b="1" dirty="0">
              <a:solidFill>
                <a:schemeClr val="lt1"/>
              </a:solidFill>
            </a:endParaRPr>
          </a:p>
        </p:txBody>
      </p:sp>
      <p:pic>
        <p:nvPicPr>
          <p:cNvPr id="89" name="Google Shape;89;p1" descr="Logo, company name&#10;&#10;Description automatically generated"/>
          <p:cNvPicPr preferRelativeResize="0"/>
          <p:nvPr/>
        </p:nvPicPr>
        <p:blipFill rotWithShape="1">
          <a:blip r:embed="rId3">
            <a:alphaModFix/>
          </a:blip>
          <a:srcRect/>
          <a:stretch/>
        </p:blipFill>
        <p:spPr>
          <a:xfrm>
            <a:off x="123161" y="61769"/>
            <a:ext cx="1846052" cy="937250"/>
          </a:xfrm>
          <a:prstGeom prst="rect">
            <a:avLst/>
          </a:prstGeom>
          <a:noFill/>
          <a:ln>
            <a:noFill/>
          </a:ln>
        </p:spPr>
      </p:pic>
      <p:sp>
        <p:nvSpPr>
          <p:cNvPr id="90" name="Google Shape;90;p1"/>
          <p:cNvSpPr txBox="1">
            <a:spLocks noGrp="1"/>
          </p:cNvSpPr>
          <p:nvPr>
            <p:ph type="ftr" idx="11"/>
          </p:nvPr>
        </p:nvSpPr>
        <p:spPr>
          <a:xfrm>
            <a:off x="1247333" y="1146476"/>
            <a:ext cx="9144000" cy="154113"/>
          </a:xfrm>
          <a:prstGeom prst="rect">
            <a:avLst/>
          </a:prstGeom>
          <a:noFill/>
          <a:ln>
            <a:noFill/>
          </a:ln>
        </p:spPr>
        <p:txBody>
          <a:bodyPr spcFirstLastPara="1" wrap="square" lIns="91425" tIns="45700" rIns="91425" bIns="45700" anchor="ctr" anchorCtr="0">
            <a:noAutofit/>
          </a:bodyPr>
          <a:lstStyle/>
          <a:p>
            <a:r>
              <a:rPr lang="en-US" sz="1800" b="1" kern="100" dirty="0">
                <a:solidFill>
                  <a:srgbClr val="03A998"/>
                </a:solidFill>
                <a:latin typeface="Aptos" panose="020B0004020202020204" pitchFamily="34" charset="0"/>
                <a:cs typeface="Times New Roman" panose="02020603050405020304" pitchFamily="18" charset="0"/>
              </a:rPr>
              <a:t>2025 HIV </a:t>
            </a:r>
            <a:r>
              <a:rPr lang="en-US" sz="1800" b="1" kern="100" dirty="0">
                <a:solidFill>
                  <a:srgbClr val="03A998"/>
                </a:solidFill>
                <a:effectLst/>
                <a:latin typeface="Aptos" panose="020B0004020202020204" pitchFamily="34" charset="0"/>
                <a:ea typeface="Aptos" panose="020B0004020202020204" pitchFamily="34" charset="0"/>
                <a:cs typeface="Times New Roman" panose="02020603050405020304" pitchFamily="18" charset="0"/>
              </a:rPr>
              <a:t>Prevention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CH" sz="1800" b="1" kern="100" dirty="0">
                <a:solidFill>
                  <a:srgbClr val="03A998"/>
                </a:solidFill>
                <a:latin typeface="Aptos" panose="020B0004020202020204" pitchFamily="34" charset="0"/>
                <a:cs typeface="Times New Roman" panose="02020603050405020304" pitchFamily="18" charset="0"/>
              </a:rPr>
              <a:t>Road Map</a:t>
            </a:r>
            <a:r>
              <a:rPr lang="en-US" sz="1800" b="1" kern="100" dirty="0">
                <a:solidFill>
                  <a:srgbClr val="03A998"/>
                </a:solidFill>
                <a:latin typeface="Aptos" panose="020B0004020202020204" pitchFamily="34" charset="0"/>
                <a:cs typeface="Times New Roman" panose="02020603050405020304" pitchFamily="18" charset="0"/>
              </a:rPr>
              <a:t> baseline survey: Results Review and Milestones</a:t>
            </a:r>
            <a:endParaRPr lang="en-CH" sz="1800" b="1" kern="100" dirty="0">
              <a:solidFill>
                <a:srgbClr val="03A998"/>
              </a:solidFill>
              <a:latin typeface="Aptos" panose="020B0004020202020204" pitchFamily="34" charset="0"/>
              <a:cs typeface="Times New Roman" panose="02020603050405020304" pitchFamily="18" charset="0"/>
            </a:endParaRPr>
          </a:p>
          <a:p>
            <a:pPr marL="0" lvl="0" indent="0" algn="l" rtl="0">
              <a:spcBef>
                <a:spcPts val="0"/>
              </a:spcBef>
              <a:spcAft>
                <a:spcPts val="0"/>
              </a:spcAft>
              <a:buNone/>
            </a:pPr>
            <a:endParaRPr sz="1100" b="0" i="1" u="none" strike="noStrike" cap="none" dirty="0">
              <a:solidFill>
                <a:srgbClr val="0AAA9A"/>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8A94D4C-E5C8-E6B5-1BAB-D6BDE5B897D5}"/>
              </a:ext>
            </a:extLst>
          </p:cNvPr>
          <p:cNvPicPr>
            <a:picLocks noChangeAspect="1"/>
          </p:cNvPicPr>
          <p:nvPr/>
        </p:nvPicPr>
        <p:blipFill>
          <a:blip r:embed="rId4"/>
          <a:stretch>
            <a:fillRect/>
          </a:stretch>
        </p:blipFill>
        <p:spPr>
          <a:xfrm>
            <a:off x="3988101" y="19387"/>
            <a:ext cx="3368531" cy="937249"/>
          </a:xfrm>
          <a:prstGeom prst="rect">
            <a:avLst/>
          </a:prstGeom>
        </p:spPr>
      </p:pic>
      <p:pic>
        <p:nvPicPr>
          <p:cNvPr id="3" name="Picture 2">
            <a:extLst>
              <a:ext uri="{FF2B5EF4-FFF2-40B4-BE49-F238E27FC236}">
                <a16:creationId xmlns:a16="http://schemas.microsoft.com/office/drawing/2014/main" id="{AF50AA74-73F9-7162-B1CB-0D6E9871040F}"/>
              </a:ext>
            </a:extLst>
          </p:cNvPr>
          <p:cNvPicPr>
            <a:picLocks noChangeAspect="1"/>
          </p:cNvPicPr>
          <p:nvPr/>
        </p:nvPicPr>
        <p:blipFill>
          <a:blip r:embed="rId5"/>
          <a:stretch>
            <a:fillRect/>
          </a:stretch>
        </p:blipFill>
        <p:spPr>
          <a:xfrm>
            <a:off x="10668001" y="19387"/>
            <a:ext cx="1524000" cy="1177636"/>
          </a:xfrm>
          <a:prstGeom prst="rect">
            <a:avLst/>
          </a:prstGeom>
        </p:spPr>
      </p:pic>
    </p:spTree>
    <p:extLst>
      <p:ext uri="{BB962C8B-B14F-4D97-AF65-F5344CB8AC3E}">
        <p14:creationId xmlns:p14="http://schemas.microsoft.com/office/powerpoint/2010/main" val="87455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9" name="Google Shape;89;p1" descr="Logo, company name&#10;&#10;Description automatically generated"/>
          <p:cNvPicPr preferRelativeResize="0"/>
          <p:nvPr/>
        </p:nvPicPr>
        <p:blipFill rotWithShape="1">
          <a:blip r:embed="rId3">
            <a:alphaModFix/>
          </a:blip>
          <a:srcRect/>
          <a:stretch/>
        </p:blipFill>
        <p:spPr>
          <a:xfrm>
            <a:off x="123161" y="61769"/>
            <a:ext cx="1846052" cy="937250"/>
          </a:xfrm>
          <a:prstGeom prst="rect">
            <a:avLst/>
          </a:prstGeom>
          <a:noFill/>
          <a:ln>
            <a:noFill/>
          </a:ln>
        </p:spPr>
      </p:pic>
      <p:pic>
        <p:nvPicPr>
          <p:cNvPr id="2" name="Picture 1">
            <a:extLst>
              <a:ext uri="{FF2B5EF4-FFF2-40B4-BE49-F238E27FC236}">
                <a16:creationId xmlns:a16="http://schemas.microsoft.com/office/drawing/2014/main" id="{18A94D4C-E5C8-E6B5-1BAB-D6BDE5B897D5}"/>
              </a:ext>
            </a:extLst>
          </p:cNvPr>
          <p:cNvPicPr>
            <a:picLocks noChangeAspect="1"/>
          </p:cNvPicPr>
          <p:nvPr/>
        </p:nvPicPr>
        <p:blipFill>
          <a:blip r:embed="rId4"/>
          <a:stretch>
            <a:fillRect/>
          </a:stretch>
        </p:blipFill>
        <p:spPr>
          <a:xfrm>
            <a:off x="3988101" y="19387"/>
            <a:ext cx="3368531" cy="937249"/>
          </a:xfrm>
          <a:prstGeom prst="rect">
            <a:avLst/>
          </a:prstGeom>
        </p:spPr>
      </p:pic>
      <p:pic>
        <p:nvPicPr>
          <p:cNvPr id="3" name="Picture 2">
            <a:extLst>
              <a:ext uri="{FF2B5EF4-FFF2-40B4-BE49-F238E27FC236}">
                <a16:creationId xmlns:a16="http://schemas.microsoft.com/office/drawing/2014/main" id="{AF50AA74-73F9-7162-B1CB-0D6E9871040F}"/>
              </a:ext>
            </a:extLst>
          </p:cNvPr>
          <p:cNvPicPr>
            <a:picLocks noChangeAspect="1"/>
          </p:cNvPicPr>
          <p:nvPr/>
        </p:nvPicPr>
        <p:blipFill>
          <a:blip r:embed="rId5"/>
          <a:stretch>
            <a:fillRect/>
          </a:stretch>
        </p:blipFill>
        <p:spPr>
          <a:xfrm>
            <a:off x="10668001" y="19387"/>
            <a:ext cx="1524000" cy="1177636"/>
          </a:xfrm>
          <a:prstGeom prst="rect">
            <a:avLst/>
          </a:prstGeom>
        </p:spPr>
      </p:pic>
      <p:sp>
        <p:nvSpPr>
          <p:cNvPr id="5" name="Title 4">
            <a:extLst>
              <a:ext uri="{FF2B5EF4-FFF2-40B4-BE49-F238E27FC236}">
                <a16:creationId xmlns:a16="http://schemas.microsoft.com/office/drawing/2014/main" id="{5E211625-B122-0618-89FF-4C15253C790A}"/>
              </a:ext>
            </a:extLst>
          </p:cNvPr>
          <p:cNvSpPr>
            <a:spLocks noGrp="1"/>
          </p:cNvSpPr>
          <p:nvPr>
            <p:ph type="ctrTitle"/>
          </p:nvPr>
        </p:nvSpPr>
        <p:spPr>
          <a:xfrm>
            <a:off x="1291244" y="1787235"/>
            <a:ext cx="9144000" cy="1797541"/>
          </a:xfrm>
        </p:spPr>
        <p:txBody>
          <a:bodyPr/>
          <a:lstStyle/>
          <a:p>
            <a:r>
              <a:rPr lang="en-US" dirty="0"/>
              <a:t>Results: Stakeholder Feedback</a:t>
            </a:r>
          </a:p>
        </p:txBody>
      </p:sp>
    </p:spTree>
    <p:extLst>
      <p:ext uri="{BB962C8B-B14F-4D97-AF65-F5344CB8AC3E}">
        <p14:creationId xmlns:p14="http://schemas.microsoft.com/office/powerpoint/2010/main" val="181576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341823" y="67859"/>
            <a:ext cx="11700652" cy="963499"/>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ED2228"/>
              </a:buClr>
              <a:buSzPct val="100000"/>
              <a:buFont typeface="Calibri"/>
              <a:buNone/>
            </a:pPr>
            <a:br>
              <a:rPr lang="en-US" sz="3200" b="1" dirty="0">
                <a:solidFill>
                  <a:srgbClr val="ED2228"/>
                </a:solidFill>
              </a:rPr>
            </a:br>
            <a:r>
              <a:rPr lang="en-US" sz="3200" b="1" dirty="0">
                <a:solidFill>
                  <a:srgbClr val="ED2228"/>
                </a:solidFill>
              </a:rPr>
              <a:t>Road Map Action Point 1: HIV prevention needs assessment</a:t>
            </a:r>
            <a:br>
              <a:rPr lang="en-US" sz="3200" b="1" dirty="0">
                <a:solidFill>
                  <a:srgbClr val="ED2228"/>
                </a:solidFill>
              </a:rPr>
            </a:br>
            <a:r>
              <a:rPr lang="en-US" sz="3200" dirty="0">
                <a:solidFill>
                  <a:srgbClr val="ED2228"/>
                </a:solidFill>
              </a:rPr>
              <a:t>Gaps and Priority Actions Identified</a:t>
            </a:r>
            <a:br>
              <a:rPr lang="en-US" sz="3200" dirty="0">
                <a:solidFill>
                  <a:srgbClr val="ED2228"/>
                </a:solidFill>
              </a:rPr>
            </a:br>
            <a:endParaRPr lang="en-US" sz="3200" dirty="0">
              <a:solidFill>
                <a:srgbClr val="ED2228"/>
              </a:solidFill>
            </a:endParaRPr>
          </a:p>
        </p:txBody>
      </p:sp>
      <p:sp>
        <p:nvSpPr>
          <p:cNvPr id="106" name="Google Shape;106;p3"/>
          <p:cNvSpPr txBox="1"/>
          <p:nvPr/>
        </p:nvSpPr>
        <p:spPr>
          <a:xfrm>
            <a:off x="1421161" y="1066917"/>
            <a:ext cx="8917415" cy="5863103"/>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1800" b="1" i="0" u="none" strike="noStrike" cap="none" dirty="0">
                <a:solidFill>
                  <a:schemeClr val="dk1"/>
                </a:solidFill>
                <a:latin typeface="Calibri"/>
                <a:ea typeface="Calibri"/>
                <a:cs typeface="Calibri"/>
                <a:sym typeface="Calibri"/>
              </a:rPr>
              <a:t>Gaps</a:t>
            </a:r>
          </a:p>
          <a:p>
            <a:pPr marL="342900" indent="-342900">
              <a:lnSpc>
                <a:spcPct val="150000"/>
              </a:lnSpc>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National HIV prevention needs assessment not available at subnational level</a:t>
            </a:r>
          </a:p>
          <a:p>
            <a:pPr marL="342900" indent="-342900">
              <a:lnSpc>
                <a:spcPct val="150000"/>
              </a:lnSpc>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No targets for HIV prevention </a:t>
            </a:r>
          </a:p>
          <a:p>
            <a:pPr marL="342900" indent="-342900">
              <a:lnSpc>
                <a:spcPct val="150000"/>
              </a:lnSpc>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KP fallout due to the bill on “Promotion of Proper Human Sexual Rights and Ghanaian Family Values”</a:t>
            </a:r>
          </a:p>
          <a:p>
            <a:pPr marL="342900" indent="-342900">
              <a:lnSpc>
                <a:spcPct val="150000"/>
              </a:lnSpc>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There is currently no policy on the use of Naloxone for harm reduction interventions</a:t>
            </a:r>
          </a:p>
          <a:p>
            <a:pPr marL="342900" indent="-342900">
              <a:lnSpc>
                <a:spcPct val="150000"/>
              </a:lnSpc>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No consolidated annual program of work for all HIV interventions</a:t>
            </a:r>
            <a:endParaRPr lang="en-US" sz="1600" dirty="0">
              <a:solidFill>
                <a:schemeClr val="dk1"/>
              </a:solidFill>
              <a:latin typeface="Calibri"/>
              <a:cs typeface="Calibri"/>
            </a:endParaRPr>
          </a:p>
          <a:p>
            <a:pPr marR="0" lvl="0" algn="l" rtl="0">
              <a:lnSpc>
                <a:spcPct val="200000"/>
              </a:lnSpc>
              <a:spcBef>
                <a:spcPts val="0"/>
              </a:spcBef>
              <a:spcAft>
                <a:spcPts val="0"/>
              </a:spcAft>
              <a:buClr>
                <a:schemeClr val="dk1"/>
              </a:buClr>
              <a:buSzPts val="1800"/>
            </a:pPr>
            <a:r>
              <a:rPr lang="en-US" sz="1800" b="1" i="0" u="none" strike="noStrike" cap="none" dirty="0">
                <a:solidFill>
                  <a:schemeClr val="dk1"/>
                </a:solidFill>
                <a:latin typeface="Calibri"/>
                <a:ea typeface="Calibri"/>
                <a:cs typeface="Calibri"/>
                <a:sym typeface="Calibri"/>
              </a:rPr>
              <a:t>Priority actions</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sym typeface="Calibri"/>
              </a:rPr>
              <a:t>Develop an HIV prevention needs assessment for subnational levels</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rPr>
              <a:t>Develop HIV prevention targets at regional and district levels</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rPr>
              <a:t>Intensify advocacy on right to health of KP community </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rPr>
              <a:t>Train healthcare workers on full care treatment for KP community</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rPr>
              <a:t>Intensify priority/targeted care access for KPs ( online services)</a:t>
            </a:r>
          </a:p>
          <a:p>
            <a:pPr marL="342900" marR="0" lvl="0" indent="-342900" algn="l" rtl="0">
              <a:lnSpc>
                <a:spcPct val="150000"/>
              </a:lnSpc>
              <a:spcBef>
                <a:spcPts val="0"/>
              </a:spcBef>
              <a:spcAft>
                <a:spcPts val="0"/>
              </a:spcAft>
              <a:buClr>
                <a:schemeClr val="dk1"/>
              </a:buClr>
              <a:buSzPts val="1800"/>
              <a:buFont typeface="Arial" panose="020B0604020202020204" pitchFamily="34" charset="0"/>
              <a:buChar char="•"/>
            </a:pPr>
            <a:r>
              <a:rPr lang="en-US" sz="1600" dirty="0">
                <a:solidFill>
                  <a:schemeClr val="dk1"/>
                </a:solidFill>
                <a:latin typeface="Calibri"/>
                <a:cs typeface="Calibri"/>
              </a:rPr>
              <a:t>Bring all HIV prevention actors under one umbrella (Reorganize, reconstitute the technical working groups. Encourage the technical working groups to National body to be proactive in bringing together actors through review meetings)</a:t>
            </a:r>
          </a:p>
        </p:txBody>
      </p:sp>
      <p:pic>
        <p:nvPicPr>
          <p:cNvPr id="107" name="Google Shape;107;p3" descr="Logo, company name&#10;&#10;Description automatically generated"/>
          <p:cNvPicPr preferRelativeResize="0"/>
          <p:nvPr/>
        </p:nvPicPr>
        <p:blipFill rotWithShape="1">
          <a:blip r:embed="rId3">
            <a:alphaModFix/>
          </a:blip>
          <a:srcRect/>
          <a:stretch/>
        </p:blipFill>
        <p:spPr>
          <a:xfrm>
            <a:off x="10879617" y="6165668"/>
            <a:ext cx="1162858" cy="624473"/>
          </a:xfrm>
          <a:prstGeom prst="rect">
            <a:avLst/>
          </a:prstGeom>
          <a:noFill/>
          <a:ln>
            <a:noFill/>
          </a:ln>
        </p:spPr>
      </p:pic>
      <p:pic>
        <p:nvPicPr>
          <p:cNvPr id="2" name="Picture 1">
            <a:extLst>
              <a:ext uri="{FF2B5EF4-FFF2-40B4-BE49-F238E27FC236}">
                <a16:creationId xmlns:a16="http://schemas.microsoft.com/office/drawing/2014/main" id="{72CEB6F4-9D93-2004-2203-F1D57CD66115}"/>
              </a:ext>
            </a:extLst>
          </p:cNvPr>
          <p:cNvPicPr>
            <a:picLocks noChangeAspect="1"/>
          </p:cNvPicPr>
          <p:nvPr/>
        </p:nvPicPr>
        <p:blipFill>
          <a:blip r:embed="rId4"/>
          <a:stretch>
            <a:fillRect/>
          </a:stretch>
        </p:blipFill>
        <p:spPr>
          <a:xfrm>
            <a:off x="646876" y="1562642"/>
            <a:ext cx="568535" cy="568535"/>
          </a:xfrm>
          <a:prstGeom prst="rect">
            <a:avLst/>
          </a:prstGeom>
        </p:spPr>
      </p:pic>
      <p:pic>
        <p:nvPicPr>
          <p:cNvPr id="4" name="Picture 3">
            <a:extLst>
              <a:ext uri="{FF2B5EF4-FFF2-40B4-BE49-F238E27FC236}">
                <a16:creationId xmlns:a16="http://schemas.microsoft.com/office/drawing/2014/main" id="{1D752680-A61A-C28F-DFD1-EEDE9B6E4F01}"/>
              </a:ext>
            </a:extLst>
          </p:cNvPr>
          <p:cNvPicPr>
            <a:picLocks noChangeAspect="1"/>
          </p:cNvPicPr>
          <p:nvPr/>
        </p:nvPicPr>
        <p:blipFill>
          <a:blip r:embed="rId5"/>
          <a:stretch>
            <a:fillRect/>
          </a:stretch>
        </p:blipFill>
        <p:spPr>
          <a:xfrm>
            <a:off x="646876" y="3837606"/>
            <a:ext cx="568535" cy="568535"/>
          </a:xfrm>
          <a:prstGeom prst="rect">
            <a:avLst/>
          </a:prstGeom>
        </p:spPr>
      </p:pic>
    </p:spTree>
    <p:extLst>
      <p:ext uri="{BB962C8B-B14F-4D97-AF65-F5344CB8AC3E}">
        <p14:creationId xmlns:p14="http://schemas.microsoft.com/office/powerpoint/2010/main" val="387921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BAA71AD-5C86-7EF0-F031-98B52371522B}"/>
            </a:ext>
          </a:extLst>
        </p:cNvPr>
        <p:cNvGrpSpPr/>
        <p:nvPr/>
      </p:nvGrpSpPr>
      <p:grpSpPr>
        <a:xfrm>
          <a:off x="0" y="0"/>
          <a:ext cx="0" cy="0"/>
          <a:chOff x="0" y="0"/>
          <a:chExt cx="0" cy="0"/>
        </a:xfrm>
      </p:grpSpPr>
      <p:graphicFrame>
        <p:nvGraphicFramePr>
          <p:cNvPr id="12" name="Google Shape;105;p3">
            <a:extLst>
              <a:ext uri="{FF2B5EF4-FFF2-40B4-BE49-F238E27FC236}">
                <a16:creationId xmlns:a16="http://schemas.microsoft.com/office/drawing/2014/main" id="{E486CAD6-701A-A7FE-6C41-40663B0A0839}"/>
              </a:ext>
            </a:extLst>
          </p:cNvPr>
          <p:cNvGraphicFramePr/>
          <p:nvPr>
            <p:extLst>
              <p:ext uri="{D42A27DB-BD31-4B8C-83A1-F6EECF244321}">
                <p14:modId xmlns:p14="http://schemas.microsoft.com/office/powerpoint/2010/main" val="2100410473"/>
              </p:ext>
            </p:extLst>
          </p:nvPr>
        </p:nvGraphicFramePr>
        <p:xfrm>
          <a:off x="490450" y="1278407"/>
          <a:ext cx="11314452" cy="4701769"/>
        </p:xfrm>
        <a:graphic>
          <a:graphicData uri="http://schemas.openxmlformats.org/drawingml/2006/table">
            <a:tbl>
              <a:tblPr firstRow="1" bandRow="1">
                <a:noFill/>
                <a:tableStyleId>{BF86B5DD-AC81-4BBC-BC44-1AB09D1F0CB2}</a:tableStyleId>
              </a:tblPr>
              <a:tblGrid>
                <a:gridCol w="4981507">
                  <a:extLst>
                    <a:ext uri="{9D8B030D-6E8A-4147-A177-3AD203B41FA5}">
                      <a16:colId xmlns:a16="http://schemas.microsoft.com/office/drawing/2014/main" val="20000"/>
                    </a:ext>
                  </a:extLst>
                </a:gridCol>
                <a:gridCol w="1524357">
                  <a:extLst>
                    <a:ext uri="{9D8B030D-6E8A-4147-A177-3AD203B41FA5}">
                      <a16:colId xmlns:a16="http://schemas.microsoft.com/office/drawing/2014/main" val="20001"/>
                    </a:ext>
                  </a:extLst>
                </a:gridCol>
                <a:gridCol w="4808588">
                  <a:extLst>
                    <a:ext uri="{9D8B030D-6E8A-4147-A177-3AD203B41FA5}">
                      <a16:colId xmlns:a16="http://schemas.microsoft.com/office/drawing/2014/main" val="2941668492"/>
                    </a:ext>
                  </a:extLst>
                </a:gridCol>
              </a:tblGrid>
              <a:tr h="781229">
                <a:tc>
                  <a:txBody>
                    <a:bodyPr/>
                    <a:lstStyle/>
                    <a:p>
                      <a:pPr marL="0" marR="0" lvl="0" indent="0" algn="l" rtl="0">
                        <a:spcBef>
                          <a:spcPts val="0"/>
                        </a:spcBef>
                        <a:spcAft>
                          <a:spcPts val="0"/>
                        </a:spcAft>
                        <a:buNone/>
                      </a:pPr>
                      <a:r>
                        <a:rPr lang="en-US" sz="1600" u="none" strike="noStrike" cap="none" dirty="0"/>
                        <a:t>Milestones/Priority Actions</a:t>
                      </a:r>
                      <a:endParaRPr lang="en-US" sz="1600" dirty="0"/>
                    </a:p>
                  </a:txBody>
                  <a:tcPr marL="91450" marR="91450" marT="45725" marB="45725"/>
                </a:tc>
                <a:tc>
                  <a:txBody>
                    <a:bodyPr/>
                    <a:lstStyle/>
                    <a:p>
                      <a:pPr marL="0" marR="0" lvl="0" indent="0" algn="l" rtl="0">
                        <a:spcBef>
                          <a:spcPts val="0"/>
                        </a:spcBef>
                        <a:spcAft>
                          <a:spcPts val="0"/>
                        </a:spcAft>
                        <a:buNone/>
                      </a:pPr>
                      <a:r>
                        <a:rPr lang="en-US" sz="1600" dirty="0"/>
                        <a:t>Timeline</a:t>
                      </a:r>
                      <a:endParaRPr sz="1600" dirty="0"/>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How: Mechanism</a:t>
                      </a:r>
                    </a:p>
                    <a:p>
                      <a:pPr marL="0" marR="0" lvl="0" indent="0" algn="l" rtl="0">
                        <a:spcBef>
                          <a:spcPts val="0"/>
                        </a:spcBef>
                        <a:spcAft>
                          <a:spcPts val="0"/>
                        </a:spcAft>
                        <a:buNone/>
                      </a:pPr>
                      <a:r>
                        <a:rPr lang="en-US" sz="1600" dirty="0"/>
                        <a:t>Who: Responsible entity</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1783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dk1"/>
                          </a:solidFill>
                          <a:latin typeface="Calibri"/>
                          <a:ea typeface="Calibri"/>
                          <a:cs typeface="Calibri"/>
                          <a:sym typeface="Calibri"/>
                        </a:rPr>
                        <a:t>Develop an HIV prevention assessment for subnational levels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baseline="0" dirty="0">
                          <a:solidFill>
                            <a:schemeClr val="tx1"/>
                          </a:solidFill>
                          <a:latin typeface="Calibri" panose="020F0502020204030204" pitchFamily="34" charset="0"/>
                          <a:ea typeface="+mn-ea"/>
                          <a:cs typeface="Calibri" panose="020F0502020204030204" pitchFamily="34" charset="0"/>
                        </a:rPr>
                        <a:t>PSAT tool to be adapted and applied at the regional level. Form a small group at the regional level to conduct an assessment. </a:t>
                      </a:r>
                    </a:p>
                  </a:txBody>
                  <a:tcPr/>
                </a:tc>
                <a:tc>
                  <a:txBody>
                    <a:bodyPr/>
                    <a:lstStyle/>
                    <a:p>
                      <a:r>
                        <a:rPr lang="en-US" sz="1600" dirty="0">
                          <a:solidFill>
                            <a:schemeClr val="tx1"/>
                          </a:solidFill>
                          <a:latin typeface="Calibri" panose="020F0502020204030204" pitchFamily="34" charset="0"/>
                          <a:cs typeface="Calibri" panose="020F0502020204030204" pitchFamily="34" charset="0"/>
                        </a:rPr>
                        <a:t>Mid year 2025</a:t>
                      </a:r>
                    </a:p>
                  </a:txBody>
                  <a:tcPr>
                    <a:lnR w="12700" cap="flat" cmpd="sng" algn="ctr">
                      <a:solidFill>
                        <a:schemeClr val="bg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Review and adaption of existing prevention assessment tools by end of 2024 – GAC</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Apply the tools at regional and subnational levels by June 2025 - GAC/NACP</a:t>
                      </a: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Dissemination of the response by end of 2025 - GAC</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137963">
                <a:tc>
                  <a:txBody>
                    <a:bodyPr/>
                    <a:lstStyle/>
                    <a:p>
                      <a:pPr marL="0" marR="0" lvl="0" indent="0" algn="l" rtl="0">
                        <a:lnSpc>
                          <a:spcPct val="100000"/>
                        </a:lnSpc>
                        <a:spcBef>
                          <a:spcPts val="0"/>
                        </a:spcBef>
                        <a:spcAft>
                          <a:spcPts val="0"/>
                        </a:spcAft>
                        <a:buClr>
                          <a:schemeClr val="dk1"/>
                        </a:buClr>
                        <a:buSzPts val="1800"/>
                        <a:buNone/>
                      </a:pPr>
                      <a:r>
                        <a:rPr lang="en-US" sz="1600" dirty="0"/>
                        <a:t>Develop HIV prevention targets at regional and district levels</a:t>
                      </a:r>
                    </a:p>
                    <a:p>
                      <a:pPr marL="0" marR="0" lvl="0" indent="0" algn="l" rtl="0">
                        <a:lnSpc>
                          <a:spcPct val="100000"/>
                        </a:lnSpc>
                        <a:spcBef>
                          <a:spcPts val="0"/>
                        </a:spcBef>
                        <a:spcAft>
                          <a:spcPts val="0"/>
                        </a:spcAft>
                        <a:buClr>
                          <a:schemeClr val="dk1"/>
                        </a:buClr>
                        <a:buSzPts val="1800"/>
                        <a:buNone/>
                      </a:pPr>
                      <a:endParaRPr lang="en-US" sz="1600" dirty="0"/>
                    </a:p>
                    <a:p>
                      <a:pPr marL="0" marR="0" lvl="0" indent="0" algn="l" rtl="0">
                        <a:lnSpc>
                          <a:spcPct val="100000"/>
                        </a:lnSpc>
                        <a:spcBef>
                          <a:spcPts val="0"/>
                        </a:spcBef>
                        <a:spcAft>
                          <a:spcPts val="0"/>
                        </a:spcAft>
                        <a:buClr>
                          <a:schemeClr val="dk1"/>
                        </a:buClr>
                        <a:buSzPts val="1800"/>
                        <a:buNone/>
                      </a:pPr>
                      <a:r>
                        <a:rPr lang="en-US" sz="1600" dirty="0"/>
                        <a:t>Start from the regional level.</a:t>
                      </a:r>
                    </a:p>
                  </a:txBody>
                  <a:tcPr marL="91450" marR="91450" marT="45725" marB="45725"/>
                </a:tc>
                <a:tc>
                  <a:txBody>
                    <a:bodyPr/>
                    <a:lstStyle/>
                    <a:p>
                      <a:r>
                        <a:rPr lang="en-US" sz="1600" dirty="0">
                          <a:solidFill>
                            <a:schemeClr val="tx1"/>
                          </a:solidFill>
                          <a:latin typeface="Calibri" panose="020F0502020204030204" pitchFamily="34" charset="0"/>
                          <a:cs typeface="Calibri" panose="020F0502020204030204" pitchFamily="34" charset="0"/>
                        </a:rPr>
                        <a:t>4</a:t>
                      </a:r>
                      <a:r>
                        <a:rPr lang="en-US" sz="1600" baseline="30000" dirty="0">
                          <a:solidFill>
                            <a:schemeClr val="tx1"/>
                          </a:solidFill>
                          <a:latin typeface="Calibri" panose="020F0502020204030204" pitchFamily="34" charset="0"/>
                          <a:cs typeface="Calibri" panose="020F0502020204030204" pitchFamily="34" charset="0"/>
                        </a:rPr>
                        <a:t>th</a:t>
                      </a:r>
                      <a:r>
                        <a:rPr lang="en-US" sz="1600" dirty="0">
                          <a:solidFill>
                            <a:schemeClr val="tx1"/>
                          </a:solidFill>
                          <a:latin typeface="Calibri" panose="020F0502020204030204" pitchFamily="34" charset="0"/>
                          <a:cs typeface="Calibri" panose="020F0502020204030204" pitchFamily="34" charset="0"/>
                        </a:rPr>
                        <a:t> Quarter 2024</a:t>
                      </a:r>
                    </a:p>
                  </a:txBody>
                  <a:tcPr marL="91450" marR="91450" marT="45725" marB="45725">
                    <a:lnR w="12700" cap="flat" cmpd="sng" algn="ctr">
                      <a:solidFill>
                        <a:schemeClr val="bg1"/>
                      </a:solidFill>
                      <a:prstDash val="solid"/>
                      <a:round/>
                      <a:headEnd type="none" w="med" len="med"/>
                      <a:tailEnd type="none" w="med" len="med"/>
                    </a:lnR>
                  </a:tcPr>
                </a:tc>
                <a:tc>
                  <a:txBody>
                    <a:bodyPr/>
                    <a:lstStyle/>
                    <a:p>
                      <a:r>
                        <a:rPr lang="en-US" sz="1600" dirty="0">
                          <a:solidFill>
                            <a:schemeClr val="tx1"/>
                          </a:solidFill>
                          <a:latin typeface="Calibri" panose="020F0502020204030204" pitchFamily="34" charset="0"/>
                          <a:cs typeface="Calibri" panose="020F0502020204030204" pitchFamily="34" charset="0"/>
                        </a:rPr>
                        <a:t>Consultants/TA –GAC and UNAIDS</a:t>
                      </a: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604211">
                <a:tc>
                  <a:txBody>
                    <a:bodyPr/>
                    <a:lstStyle/>
                    <a:p>
                      <a:pPr marL="0" marR="0" lvl="0" indent="0" algn="l" rtl="0">
                        <a:lnSpc>
                          <a:spcPct val="150000"/>
                        </a:lnSpc>
                        <a:spcBef>
                          <a:spcPts val="0"/>
                        </a:spcBef>
                        <a:spcAft>
                          <a:spcPts val="0"/>
                        </a:spcAft>
                        <a:buClr>
                          <a:schemeClr val="dk1"/>
                        </a:buClr>
                        <a:buSzPts val="1800"/>
                        <a:buNone/>
                      </a:pPr>
                      <a:endParaRPr lang="en-US" sz="1600" dirty="0"/>
                    </a:p>
                  </a:txBody>
                  <a:tcPr marL="91450" marR="91450" marT="45725" marB="45725"/>
                </a:tc>
                <a:tc>
                  <a:txBody>
                    <a:bodyPr/>
                    <a:lstStyle/>
                    <a:p>
                      <a:pPr marL="0" marR="0" lvl="0" indent="0" algn="l" rtl="0">
                        <a:spcBef>
                          <a:spcPts val="0"/>
                        </a:spcBef>
                        <a:spcAft>
                          <a:spcPts val="0"/>
                        </a:spcAft>
                        <a:buNone/>
                      </a:pPr>
                      <a:endParaRPr sz="1600" dirty="0">
                        <a:solidFill>
                          <a:schemeClr val="tx1"/>
                        </a:solidFill>
                        <a:latin typeface="Calibri" panose="020F0502020204030204" pitchFamily="34" charset="0"/>
                        <a:cs typeface="Calibri" panose="020F0502020204030204" pitchFamily="34" charset="0"/>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spcBef>
                          <a:spcPts val="0"/>
                        </a:spcBef>
                        <a:spcAft>
                          <a:spcPts val="0"/>
                        </a:spcAft>
                        <a:buNone/>
                      </a:pPr>
                      <a:endParaRPr sz="1600" dirty="0">
                        <a:solidFill>
                          <a:schemeClr val="tx1"/>
                        </a:solidFill>
                        <a:latin typeface="Calibri" panose="020F0502020204030204" pitchFamily="34" charset="0"/>
                        <a:cs typeface="Calibri" panose="020F0502020204030204" pitchFamily="34" charset="0"/>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95703384"/>
                  </a:ext>
                </a:extLst>
              </a:tr>
            </a:tbl>
          </a:graphicData>
        </a:graphic>
      </p:graphicFrame>
      <p:sp>
        <p:nvSpPr>
          <p:cNvPr id="2" name="Google Shape;103;p3">
            <a:extLst>
              <a:ext uri="{FF2B5EF4-FFF2-40B4-BE49-F238E27FC236}">
                <a16:creationId xmlns:a16="http://schemas.microsoft.com/office/drawing/2014/main" id="{4F76F4F3-ED9B-0FF4-FC13-169445B19225}"/>
              </a:ext>
            </a:extLst>
          </p:cNvPr>
          <p:cNvSpPr txBox="1">
            <a:spLocks/>
          </p:cNvSpPr>
          <p:nvPr/>
        </p:nvSpPr>
        <p:spPr>
          <a:xfrm>
            <a:off x="572107" y="360895"/>
            <a:ext cx="10641761" cy="624473"/>
          </a:xfrm>
          <a:prstGeom prst="rect">
            <a:avLst/>
          </a:prstGeom>
          <a:noFill/>
          <a:ln>
            <a:noFill/>
          </a:ln>
        </p:spPr>
        <p:txBody>
          <a:bodyPr spcFirstLastPara="1" wrap="square" lIns="91425" tIns="45700" rIns="91425" bIns="45700" anchor="ctr" anchorCtr="0">
            <a:normAutofit fontScale="8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ED2228"/>
              </a:buClr>
              <a:buSzPct val="100000"/>
            </a:pPr>
            <a:r>
              <a:rPr lang="en-US" dirty="0">
                <a:solidFill>
                  <a:srgbClr val="ED2228"/>
                </a:solidFill>
              </a:rPr>
              <a:t>Milestones Proposed: HIV prevention needs assessment</a:t>
            </a:r>
          </a:p>
        </p:txBody>
      </p:sp>
      <p:pic>
        <p:nvPicPr>
          <p:cNvPr id="116" name="Google Shape;116;p4" descr="Logo, company name&#10;&#10;Description automatically generated">
            <a:extLst>
              <a:ext uri="{FF2B5EF4-FFF2-40B4-BE49-F238E27FC236}">
                <a16:creationId xmlns:a16="http://schemas.microsoft.com/office/drawing/2014/main" id="{A3FC3445-E88E-3273-B81B-FBBD3A765F0B}"/>
              </a:ext>
            </a:extLst>
          </p:cNvPr>
          <p:cNvPicPr preferRelativeResize="0"/>
          <p:nvPr/>
        </p:nvPicPr>
        <p:blipFill rotWithShape="1">
          <a:blip r:embed="rId3">
            <a:alphaModFix/>
          </a:blip>
          <a:srcRect/>
          <a:stretch/>
        </p:blipFill>
        <p:spPr>
          <a:xfrm>
            <a:off x="10879617" y="6165668"/>
            <a:ext cx="1162858" cy="624473"/>
          </a:xfrm>
          <a:prstGeom prst="rect">
            <a:avLst/>
          </a:prstGeom>
          <a:noFill/>
          <a:ln>
            <a:noFill/>
          </a:ln>
        </p:spPr>
      </p:pic>
    </p:spTree>
    <p:extLst>
      <p:ext uri="{BB962C8B-B14F-4D97-AF65-F5344CB8AC3E}">
        <p14:creationId xmlns:p14="http://schemas.microsoft.com/office/powerpoint/2010/main" val="28969087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5264</TotalTime>
  <Words>2639</Words>
  <Application>Microsoft Office PowerPoint</Application>
  <PresentationFormat>Widescreen</PresentationFormat>
  <Paragraphs>313</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CIDFont+F1</vt:lpstr>
      <vt:lpstr>Office Theme</vt:lpstr>
      <vt:lpstr>2025 HIV Prevention Road Map baseline survey: Results Review and Milestones </vt:lpstr>
      <vt:lpstr>OUTLINE</vt:lpstr>
      <vt:lpstr>    The Global HIV Prevention Coalition (GPC) Road Map is a 10-step action plan for getting countries’ programmes on track to meet their HIV prevention targets for 2025 and end the public health threat of AIDS by 2030  Based on the 2021 UN Political Declaration on HIV and AIDS to provide effective HIV prevention services to 95% of people at risk of HIV infection and thereby contribute to reducing new HIV infections by more than 80% in 2025 compared to 2010  Using tools design by UNAIDS, countries assess their progress/state of implementation of the 10 action points through Surveys involving stakeholders and report to GPC/UNAIDS  Results further reviewed and priority actions developed by in-country teams for implementation and improvement     </vt:lpstr>
      <vt:lpstr>PowerPoint Presentation</vt:lpstr>
      <vt:lpstr>PowerPoint Presentation</vt:lpstr>
      <vt:lpstr>     Stakeholders were divided into three groups to:   - Reflect on Road Map survey and baseline results,  - Articulate gaps across the relevant prevention pillars,   - Draft priority actions for 2024 onwards  - Draft milestones aligned with 2025 Road Map,   - Define the what, how and who,  - Identify technical resources and support needed     </vt:lpstr>
      <vt:lpstr>Results: Stakeholder Feedback</vt:lpstr>
      <vt:lpstr> Road Map Action Point 1: HIV prevention needs assessment Gaps and Priority Actions Identified </vt:lpstr>
      <vt:lpstr>PowerPoint Presentation</vt:lpstr>
      <vt:lpstr> Road Map Action Point 2: Precision HIV prevention approach  Gaps and Priority Actions Identified </vt:lpstr>
      <vt:lpstr>Milestones Proposed: Precision HIV prevention approach</vt:lpstr>
      <vt:lpstr>PowerPoint Presentation</vt:lpstr>
      <vt:lpstr>PowerPoint Presentation</vt:lpstr>
      <vt:lpstr>Road Map Action Point 4: Reinforcing multi-sectoral HIV prevention leadership Gaps and Priority Actions Identified</vt:lpstr>
      <vt:lpstr>Milestones Proposed: Reinforcing multi-sectoral HIV prevention leadership</vt:lpstr>
      <vt:lpstr>Road Map Action Point 5: Strengthening and expanding community-led HIV prevention services Gaps Identified</vt:lpstr>
      <vt:lpstr>Milestones Proposed: Strengthening and expanding community-led HIV prevention response</vt:lpstr>
      <vt:lpstr>PowerPoint Presentation</vt:lpstr>
      <vt:lpstr>PowerPoint Presentation</vt:lpstr>
      <vt:lpstr>Road Map Action Point 7: Promoting integration to improve HIV outcomes Gaps and Priority Actions Identified</vt:lpstr>
      <vt:lpstr>Milestones Proposed: Promoting integration to improve HIV outcomes</vt:lpstr>
      <vt:lpstr>PowerPoint Presentation</vt:lpstr>
      <vt:lpstr>PowerPoint Presentation</vt:lpstr>
      <vt:lpstr>Road Map Action Point 9: Establishment of real-time programme monitoring Gaps and Priority Actions Identified</vt:lpstr>
      <vt:lpstr>Milestones Proposed: Establishment of real-time programme monitoring</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country action plans aligned to the 2025 HIV Prevention Roadmap</dc:title>
  <dc:creator>ZEMBE, Lycias</dc:creator>
  <cp:lastModifiedBy>Fred Nana Poku</cp:lastModifiedBy>
  <cp:revision>44</cp:revision>
  <dcterms:created xsi:type="dcterms:W3CDTF">2023-10-18T10:58:18Z</dcterms:created>
  <dcterms:modified xsi:type="dcterms:W3CDTF">2024-06-13T02:24:38Z</dcterms:modified>
</cp:coreProperties>
</file>