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42" r:id="rId3"/>
    <p:sldMasterId id="2147483760" r:id="rId4"/>
    <p:sldMasterId id="2147483807" r:id="rId5"/>
  </p:sldMasterIdLst>
  <p:notesMasterIdLst>
    <p:notesMasterId r:id="rId44"/>
  </p:notesMasterIdLst>
  <p:sldIdLst>
    <p:sldId id="256" r:id="rId6"/>
    <p:sldId id="266" r:id="rId7"/>
    <p:sldId id="1207" r:id="rId8"/>
    <p:sldId id="311" r:id="rId9"/>
    <p:sldId id="316" r:id="rId10"/>
    <p:sldId id="322" r:id="rId11"/>
    <p:sldId id="2147375768" r:id="rId12"/>
    <p:sldId id="2147375581" r:id="rId13"/>
    <p:sldId id="313" r:id="rId14"/>
    <p:sldId id="326" r:id="rId15"/>
    <p:sldId id="2147375469" r:id="rId16"/>
    <p:sldId id="2147375602" r:id="rId17"/>
    <p:sldId id="259" r:id="rId18"/>
    <p:sldId id="260" r:id="rId19"/>
    <p:sldId id="261" r:id="rId20"/>
    <p:sldId id="262" r:id="rId21"/>
    <p:sldId id="263" r:id="rId22"/>
    <p:sldId id="2147375603" r:id="rId23"/>
    <p:sldId id="2147375583" r:id="rId24"/>
    <p:sldId id="2147375769" r:id="rId25"/>
    <p:sldId id="2147375770" r:id="rId26"/>
    <p:sldId id="2147375771" r:id="rId27"/>
    <p:sldId id="2147375773" r:id="rId28"/>
    <p:sldId id="2147375588" r:id="rId29"/>
    <p:sldId id="2147375774" r:id="rId30"/>
    <p:sldId id="2147375772" r:id="rId31"/>
    <p:sldId id="1753" r:id="rId32"/>
    <p:sldId id="2145706549" r:id="rId33"/>
    <p:sldId id="2147375591" r:id="rId34"/>
    <p:sldId id="2147375475" r:id="rId35"/>
    <p:sldId id="2147375468" r:id="rId36"/>
    <p:sldId id="2147375478" r:id="rId37"/>
    <p:sldId id="2147375481" r:id="rId38"/>
    <p:sldId id="2147375486" r:id="rId39"/>
    <p:sldId id="2147375490" r:id="rId40"/>
    <p:sldId id="2147375776" r:id="rId41"/>
    <p:sldId id="1211" r:id="rId42"/>
    <p:sldId id="214737547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AABB2-ABCA-46B9-9F7B-FF780D4AC4BD}" v="36" dt="2023-10-24T09:02:38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3810" autoAdjust="0"/>
  </p:normalViewPr>
  <p:slideViewPr>
    <p:cSldViewPr snapToGrid="0">
      <p:cViewPr varScale="1">
        <p:scale>
          <a:sx n="120" d="100"/>
          <a:sy n="120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136A7-0772-457F-B545-066A2B80C615}" type="doc">
      <dgm:prSet loTypeId="urn:microsoft.com/office/officeart/2005/8/layout/architecture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CH"/>
        </a:p>
      </dgm:t>
    </dgm:pt>
    <dgm:pt modelId="{069E90DF-AE2F-4025-8BF7-02E02C9B95A0}">
      <dgm:prSet custT="1"/>
      <dgm:spPr>
        <a:solidFill>
          <a:srgbClr val="002060"/>
        </a:solidFill>
      </dgm:spPr>
      <dgm:t>
        <a:bodyPr/>
        <a:lstStyle/>
        <a:p>
          <a:r>
            <a:rPr lang="en-US" sz="2400" b="1" i="0" baseline="0" dirty="0"/>
            <a:t>Essential for impact: enabling interventions </a:t>
          </a:r>
        </a:p>
        <a:p>
          <a:endParaRPr lang="en-US" sz="2000" b="1" i="0" baseline="0" dirty="0"/>
        </a:p>
        <a:p>
          <a:r>
            <a:rPr lang="en-US" sz="2000" b="0" i="0" baseline="0" dirty="0"/>
            <a:t> interventions recommended to address </a:t>
          </a:r>
          <a:r>
            <a:rPr lang="en-US" sz="2000" b="1" i="0" baseline="0" dirty="0"/>
            <a:t>structural barriers </a:t>
          </a:r>
          <a:r>
            <a:rPr lang="en-US" sz="2000" b="0" i="0" baseline="0" dirty="0"/>
            <a:t>to health services access for key populations.</a:t>
          </a:r>
          <a:endParaRPr lang="en-CH" sz="2000" dirty="0"/>
        </a:p>
      </dgm:t>
    </dgm:pt>
    <dgm:pt modelId="{C33ACB3E-0BB3-40B9-9400-FD3A7B9704AB}" type="parTrans" cxnId="{E7E1CC69-BEDF-40A1-AA61-8F9E443C31E1}">
      <dgm:prSet/>
      <dgm:spPr/>
      <dgm:t>
        <a:bodyPr/>
        <a:lstStyle/>
        <a:p>
          <a:endParaRPr lang="en-CH" sz="1800"/>
        </a:p>
      </dgm:t>
    </dgm:pt>
    <dgm:pt modelId="{2B451221-4562-4203-B347-A651DF7C859A}" type="sibTrans" cxnId="{E7E1CC69-BEDF-40A1-AA61-8F9E443C31E1}">
      <dgm:prSet/>
      <dgm:spPr/>
      <dgm:t>
        <a:bodyPr/>
        <a:lstStyle/>
        <a:p>
          <a:endParaRPr lang="en-CH" sz="1800"/>
        </a:p>
      </dgm:t>
    </dgm:pt>
    <dgm:pt modelId="{8959DB0C-F14A-4C8A-9FF6-B800E143CF22}">
      <dgm:prSet custT="1"/>
      <dgm:spPr>
        <a:solidFill>
          <a:srgbClr val="0070C0"/>
        </a:solidFill>
      </dgm:spPr>
      <dgm:t>
        <a:bodyPr/>
        <a:lstStyle/>
        <a:p>
          <a:r>
            <a:rPr lang="en-US" sz="2400" b="1" i="0" baseline="0" dirty="0"/>
            <a:t>Essential for impact: health interventions </a:t>
          </a:r>
          <a:endParaRPr lang="en-US" sz="2400" dirty="0"/>
        </a:p>
        <a:p>
          <a:endParaRPr lang="en-US" sz="2000" dirty="0"/>
        </a:p>
        <a:p>
          <a:r>
            <a:rPr lang="en-US" sz="2000" dirty="0"/>
            <a:t> </a:t>
          </a:r>
          <a:r>
            <a:rPr lang="en-US" sz="2000" b="0" i="0" baseline="0" dirty="0"/>
            <a:t>interventions which have a </a:t>
          </a:r>
          <a:r>
            <a:rPr lang="en-US" sz="2000" b="1" i="0" baseline="0" dirty="0"/>
            <a:t>demonstrated direct impact </a:t>
          </a:r>
          <a:r>
            <a:rPr lang="en-US" sz="2000" b="0" i="0" baseline="0" dirty="0"/>
            <a:t>on HIV, viral hepatitis and STIs in key populations.</a:t>
          </a:r>
          <a:endParaRPr lang="en-CH" sz="2000" dirty="0"/>
        </a:p>
      </dgm:t>
    </dgm:pt>
    <dgm:pt modelId="{618CF669-5B69-4904-B5DF-EC50935697D8}" type="parTrans" cxnId="{4B7BA75F-EBFD-4FD1-9E62-0E049F6BAB43}">
      <dgm:prSet/>
      <dgm:spPr/>
      <dgm:t>
        <a:bodyPr/>
        <a:lstStyle/>
        <a:p>
          <a:endParaRPr lang="en-CH" sz="1800"/>
        </a:p>
      </dgm:t>
    </dgm:pt>
    <dgm:pt modelId="{6CF4585B-160B-4B2C-BEB9-BB26C8317F22}" type="sibTrans" cxnId="{4B7BA75F-EBFD-4FD1-9E62-0E049F6BAB43}">
      <dgm:prSet/>
      <dgm:spPr/>
      <dgm:t>
        <a:bodyPr/>
        <a:lstStyle/>
        <a:p>
          <a:endParaRPr lang="en-CH" sz="1800"/>
        </a:p>
      </dgm:t>
    </dgm:pt>
    <dgm:pt modelId="{30EC863E-E349-4DEB-87D2-1E8FBCE86733}">
      <dgm:prSet custT="1"/>
      <dgm:spPr/>
      <dgm:t>
        <a:bodyPr/>
        <a:lstStyle/>
        <a:p>
          <a:r>
            <a:rPr lang="en-US" sz="2400" b="1" i="0" baseline="0" dirty="0"/>
            <a:t>Essential for broader health </a:t>
          </a:r>
          <a:endParaRPr lang="en-US" sz="2400" dirty="0"/>
        </a:p>
        <a:p>
          <a:endParaRPr lang="en-US" sz="2000" dirty="0"/>
        </a:p>
        <a:p>
          <a:r>
            <a:rPr lang="en-US" sz="2000" dirty="0"/>
            <a:t> </a:t>
          </a:r>
          <a:r>
            <a:rPr lang="en-US" sz="2000" b="0" i="0" baseline="0" dirty="0"/>
            <a:t>health sector interventions to which </a:t>
          </a:r>
          <a:r>
            <a:rPr lang="en-US" sz="2000" b="1" i="0" baseline="0" dirty="0"/>
            <a:t>access for KP should be ensured</a:t>
          </a:r>
          <a:r>
            <a:rPr lang="en-US" sz="2000" b="0" i="0" baseline="0" dirty="0"/>
            <a:t>, but which do not have direct impact on HIV, viral hepatitis or STIs.</a:t>
          </a:r>
          <a:endParaRPr lang="en-CH" sz="2000" dirty="0"/>
        </a:p>
      </dgm:t>
    </dgm:pt>
    <dgm:pt modelId="{9090D161-2E9A-4DBB-9B84-2818CDD1428B}" type="parTrans" cxnId="{75529E71-C914-4B78-A04B-83F0DA9506F0}">
      <dgm:prSet/>
      <dgm:spPr/>
      <dgm:t>
        <a:bodyPr/>
        <a:lstStyle/>
        <a:p>
          <a:endParaRPr lang="en-CH" sz="1800"/>
        </a:p>
      </dgm:t>
    </dgm:pt>
    <dgm:pt modelId="{86BA9AEC-AA7E-4BA7-8222-AA234B77D88A}" type="sibTrans" cxnId="{75529E71-C914-4B78-A04B-83F0DA9506F0}">
      <dgm:prSet/>
      <dgm:spPr/>
      <dgm:t>
        <a:bodyPr/>
        <a:lstStyle/>
        <a:p>
          <a:endParaRPr lang="en-CH" sz="1800"/>
        </a:p>
      </dgm:t>
    </dgm:pt>
    <dgm:pt modelId="{E59072F8-0350-4B19-811E-A25106CFD3CC}">
      <dgm:prSet custT="1"/>
      <dgm:spPr>
        <a:solidFill>
          <a:srgbClr val="00B0F0"/>
        </a:solidFill>
      </dgm:spPr>
      <dgm:t>
        <a:bodyPr/>
        <a:lstStyle/>
        <a:p>
          <a:r>
            <a:rPr lang="en-US" sz="2400" b="1" i="0" baseline="0" dirty="0"/>
            <a:t>Supportive interventions </a:t>
          </a:r>
          <a:r>
            <a:rPr lang="en-US" sz="2400" dirty="0"/>
            <a:t> </a:t>
          </a:r>
        </a:p>
        <a:p>
          <a:endParaRPr lang="en-US" sz="2000" b="0" i="0" baseline="0" dirty="0"/>
        </a:p>
        <a:p>
          <a:r>
            <a:rPr lang="en-US" sz="2000" b="1" i="0" baseline="0" dirty="0"/>
            <a:t>other interventions which support the delivery of health sector interventions</a:t>
          </a:r>
          <a:r>
            <a:rPr lang="en-US" sz="2000" b="0" i="0" baseline="0" dirty="0"/>
            <a:t>, such as creating demand, providing information and education.</a:t>
          </a:r>
          <a:endParaRPr lang="en-CH" sz="2000" dirty="0"/>
        </a:p>
      </dgm:t>
    </dgm:pt>
    <dgm:pt modelId="{B7964606-073D-4DAB-BED0-27F05A6D4ADC}" type="parTrans" cxnId="{0DC4110F-8775-4E84-AB4A-F98CFAFF74E5}">
      <dgm:prSet/>
      <dgm:spPr/>
      <dgm:t>
        <a:bodyPr/>
        <a:lstStyle/>
        <a:p>
          <a:endParaRPr lang="en-CH" sz="1800"/>
        </a:p>
      </dgm:t>
    </dgm:pt>
    <dgm:pt modelId="{CD6B7B94-742D-4766-89E5-63AE44625C3E}" type="sibTrans" cxnId="{0DC4110F-8775-4E84-AB4A-F98CFAFF74E5}">
      <dgm:prSet/>
      <dgm:spPr/>
      <dgm:t>
        <a:bodyPr/>
        <a:lstStyle/>
        <a:p>
          <a:endParaRPr lang="en-CH" sz="1800"/>
        </a:p>
      </dgm:t>
    </dgm:pt>
    <dgm:pt modelId="{0880F36B-B55D-470A-8391-003901D28E26}" type="pres">
      <dgm:prSet presAssocID="{FBC136A7-0772-457F-B545-066A2B80C6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B4A96E8-B235-43EA-B02D-1AC2FDA705BA}" type="pres">
      <dgm:prSet presAssocID="{069E90DF-AE2F-4025-8BF7-02E02C9B95A0}" presName="vertOne" presStyleCnt="0"/>
      <dgm:spPr/>
    </dgm:pt>
    <dgm:pt modelId="{04A38491-1148-47E9-ABB4-0B27645FA80F}" type="pres">
      <dgm:prSet presAssocID="{069E90DF-AE2F-4025-8BF7-02E02C9B95A0}" presName="txOne" presStyleLbl="node0" presStyleIdx="0" presStyleCnt="4">
        <dgm:presLayoutVars>
          <dgm:chPref val="3"/>
        </dgm:presLayoutVars>
      </dgm:prSet>
      <dgm:spPr/>
    </dgm:pt>
    <dgm:pt modelId="{34B93EB1-FB79-4EBD-8929-4EC87E95848C}" type="pres">
      <dgm:prSet presAssocID="{069E90DF-AE2F-4025-8BF7-02E02C9B95A0}" presName="horzOne" presStyleCnt="0"/>
      <dgm:spPr/>
    </dgm:pt>
    <dgm:pt modelId="{BABCF32A-F7C9-4CDD-A2E9-ACC783B0482A}" type="pres">
      <dgm:prSet presAssocID="{2B451221-4562-4203-B347-A651DF7C859A}" presName="sibSpaceOne" presStyleCnt="0"/>
      <dgm:spPr/>
    </dgm:pt>
    <dgm:pt modelId="{6BD7E4BC-278F-4D12-A2F2-06ECBBCE7B9E}" type="pres">
      <dgm:prSet presAssocID="{8959DB0C-F14A-4C8A-9FF6-B800E143CF22}" presName="vertOne" presStyleCnt="0"/>
      <dgm:spPr/>
    </dgm:pt>
    <dgm:pt modelId="{B3A75852-1136-4C41-A5BD-D3E58EF61881}" type="pres">
      <dgm:prSet presAssocID="{8959DB0C-F14A-4C8A-9FF6-B800E143CF22}" presName="txOne" presStyleLbl="node0" presStyleIdx="1" presStyleCnt="4">
        <dgm:presLayoutVars>
          <dgm:chPref val="3"/>
        </dgm:presLayoutVars>
      </dgm:prSet>
      <dgm:spPr/>
    </dgm:pt>
    <dgm:pt modelId="{5622EF72-40D8-4A54-A98C-44155F7092CF}" type="pres">
      <dgm:prSet presAssocID="{8959DB0C-F14A-4C8A-9FF6-B800E143CF22}" presName="horzOne" presStyleCnt="0"/>
      <dgm:spPr/>
    </dgm:pt>
    <dgm:pt modelId="{672EBB19-B6CC-4686-A963-22F19E2B685C}" type="pres">
      <dgm:prSet presAssocID="{6CF4585B-160B-4B2C-BEB9-BB26C8317F22}" presName="sibSpaceOne" presStyleCnt="0"/>
      <dgm:spPr/>
    </dgm:pt>
    <dgm:pt modelId="{3192C2D2-5D57-41B0-A0E9-13AD22171838}" type="pres">
      <dgm:prSet presAssocID="{30EC863E-E349-4DEB-87D2-1E8FBCE86733}" presName="vertOne" presStyleCnt="0"/>
      <dgm:spPr/>
    </dgm:pt>
    <dgm:pt modelId="{F6901027-5BEB-4FD3-9B85-1B754FCE7CD4}" type="pres">
      <dgm:prSet presAssocID="{30EC863E-E349-4DEB-87D2-1E8FBCE86733}" presName="txOne" presStyleLbl="node0" presStyleIdx="2" presStyleCnt="4">
        <dgm:presLayoutVars>
          <dgm:chPref val="3"/>
        </dgm:presLayoutVars>
      </dgm:prSet>
      <dgm:spPr/>
    </dgm:pt>
    <dgm:pt modelId="{639482F4-B492-4D96-A04C-DF209DCFE19E}" type="pres">
      <dgm:prSet presAssocID="{30EC863E-E349-4DEB-87D2-1E8FBCE86733}" presName="horzOne" presStyleCnt="0"/>
      <dgm:spPr/>
    </dgm:pt>
    <dgm:pt modelId="{737F7983-7A9B-4B5A-8A12-72AE4D2B3599}" type="pres">
      <dgm:prSet presAssocID="{86BA9AEC-AA7E-4BA7-8222-AA234B77D88A}" presName="sibSpaceOne" presStyleCnt="0"/>
      <dgm:spPr/>
    </dgm:pt>
    <dgm:pt modelId="{7BC4E1B5-597E-425B-B666-E3184CF61427}" type="pres">
      <dgm:prSet presAssocID="{E59072F8-0350-4B19-811E-A25106CFD3CC}" presName="vertOne" presStyleCnt="0"/>
      <dgm:spPr/>
    </dgm:pt>
    <dgm:pt modelId="{D93E398A-A942-4009-8784-4AFAE27D04BF}" type="pres">
      <dgm:prSet presAssocID="{E59072F8-0350-4B19-811E-A25106CFD3CC}" presName="txOne" presStyleLbl="node0" presStyleIdx="3" presStyleCnt="4">
        <dgm:presLayoutVars>
          <dgm:chPref val="3"/>
        </dgm:presLayoutVars>
      </dgm:prSet>
      <dgm:spPr/>
    </dgm:pt>
    <dgm:pt modelId="{CDCB34C7-DFC3-4962-9B51-D6F7D9E3C272}" type="pres">
      <dgm:prSet presAssocID="{E59072F8-0350-4B19-811E-A25106CFD3CC}" presName="horzOne" presStyleCnt="0"/>
      <dgm:spPr/>
    </dgm:pt>
  </dgm:ptLst>
  <dgm:cxnLst>
    <dgm:cxn modelId="{0DC4110F-8775-4E84-AB4A-F98CFAFF74E5}" srcId="{FBC136A7-0772-457F-B545-066A2B80C615}" destId="{E59072F8-0350-4B19-811E-A25106CFD3CC}" srcOrd="3" destOrd="0" parTransId="{B7964606-073D-4DAB-BED0-27F05A6D4ADC}" sibTransId="{CD6B7B94-742D-4766-89E5-63AE44625C3E}"/>
    <dgm:cxn modelId="{76EFFB35-E77F-4FD1-90C0-151C514EC550}" type="presOf" srcId="{30EC863E-E349-4DEB-87D2-1E8FBCE86733}" destId="{F6901027-5BEB-4FD3-9B85-1B754FCE7CD4}" srcOrd="0" destOrd="0" presId="urn:microsoft.com/office/officeart/2005/8/layout/architecture"/>
    <dgm:cxn modelId="{ED821D3C-DEA4-4780-897D-35551B2C0641}" type="presOf" srcId="{FBC136A7-0772-457F-B545-066A2B80C615}" destId="{0880F36B-B55D-470A-8391-003901D28E26}" srcOrd="0" destOrd="0" presId="urn:microsoft.com/office/officeart/2005/8/layout/architecture"/>
    <dgm:cxn modelId="{3688C841-696B-441D-9E36-588067D8ECF4}" type="presOf" srcId="{069E90DF-AE2F-4025-8BF7-02E02C9B95A0}" destId="{04A38491-1148-47E9-ABB4-0B27645FA80F}" srcOrd="0" destOrd="0" presId="urn:microsoft.com/office/officeart/2005/8/layout/architecture"/>
    <dgm:cxn modelId="{4B7BA75F-EBFD-4FD1-9E62-0E049F6BAB43}" srcId="{FBC136A7-0772-457F-B545-066A2B80C615}" destId="{8959DB0C-F14A-4C8A-9FF6-B800E143CF22}" srcOrd="1" destOrd="0" parTransId="{618CF669-5B69-4904-B5DF-EC50935697D8}" sibTransId="{6CF4585B-160B-4B2C-BEB9-BB26C8317F22}"/>
    <dgm:cxn modelId="{E7E1CC69-BEDF-40A1-AA61-8F9E443C31E1}" srcId="{FBC136A7-0772-457F-B545-066A2B80C615}" destId="{069E90DF-AE2F-4025-8BF7-02E02C9B95A0}" srcOrd="0" destOrd="0" parTransId="{C33ACB3E-0BB3-40B9-9400-FD3A7B9704AB}" sibTransId="{2B451221-4562-4203-B347-A651DF7C859A}"/>
    <dgm:cxn modelId="{75529E71-C914-4B78-A04B-83F0DA9506F0}" srcId="{FBC136A7-0772-457F-B545-066A2B80C615}" destId="{30EC863E-E349-4DEB-87D2-1E8FBCE86733}" srcOrd="2" destOrd="0" parTransId="{9090D161-2E9A-4DBB-9B84-2818CDD1428B}" sibTransId="{86BA9AEC-AA7E-4BA7-8222-AA234B77D88A}"/>
    <dgm:cxn modelId="{0F548797-739F-4273-B861-218611F1BB33}" type="presOf" srcId="{8959DB0C-F14A-4C8A-9FF6-B800E143CF22}" destId="{B3A75852-1136-4C41-A5BD-D3E58EF61881}" srcOrd="0" destOrd="0" presId="urn:microsoft.com/office/officeart/2005/8/layout/architecture"/>
    <dgm:cxn modelId="{C4DD9DAF-C9A8-4790-90DD-746F5069596D}" type="presOf" srcId="{E59072F8-0350-4B19-811E-A25106CFD3CC}" destId="{D93E398A-A942-4009-8784-4AFAE27D04BF}" srcOrd="0" destOrd="0" presId="urn:microsoft.com/office/officeart/2005/8/layout/architecture"/>
    <dgm:cxn modelId="{FEC84323-2CC7-4D76-8ADD-52DAE1C74E3A}" type="presParOf" srcId="{0880F36B-B55D-470A-8391-003901D28E26}" destId="{EB4A96E8-B235-43EA-B02D-1AC2FDA705BA}" srcOrd="0" destOrd="0" presId="urn:microsoft.com/office/officeart/2005/8/layout/architecture"/>
    <dgm:cxn modelId="{65D52AEC-AF61-428F-BC23-1C39F4B22D3A}" type="presParOf" srcId="{EB4A96E8-B235-43EA-B02D-1AC2FDA705BA}" destId="{04A38491-1148-47E9-ABB4-0B27645FA80F}" srcOrd="0" destOrd="0" presId="urn:microsoft.com/office/officeart/2005/8/layout/architecture"/>
    <dgm:cxn modelId="{0210757D-BE54-4214-8FB6-5DDCBC7B265A}" type="presParOf" srcId="{EB4A96E8-B235-43EA-B02D-1AC2FDA705BA}" destId="{34B93EB1-FB79-4EBD-8929-4EC87E95848C}" srcOrd="1" destOrd="0" presId="urn:microsoft.com/office/officeart/2005/8/layout/architecture"/>
    <dgm:cxn modelId="{385CAB3E-E5A4-4712-B446-B7E023177E1A}" type="presParOf" srcId="{0880F36B-B55D-470A-8391-003901D28E26}" destId="{BABCF32A-F7C9-4CDD-A2E9-ACC783B0482A}" srcOrd="1" destOrd="0" presId="urn:microsoft.com/office/officeart/2005/8/layout/architecture"/>
    <dgm:cxn modelId="{1B13215C-4618-4EDF-BB91-945395DBE4EE}" type="presParOf" srcId="{0880F36B-B55D-470A-8391-003901D28E26}" destId="{6BD7E4BC-278F-4D12-A2F2-06ECBBCE7B9E}" srcOrd="2" destOrd="0" presId="urn:microsoft.com/office/officeart/2005/8/layout/architecture"/>
    <dgm:cxn modelId="{998596ED-D663-44F2-81E7-C3D647AC6BDC}" type="presParOf" srcId="{6BD7E4BC-278F-4D12-A2F2-06ECBBCE7B9E}" destId="{B3A75852-1136-4C41-A5BD-D3E58EF61881}" srcOrd="0" destOrd="0" presId="urn:microsoft.com/office/officeart/2005/8/layout/architecture"/>
    <dgm:cxn modelId="{5D132789-F1CB-4321-AE4B-21D014233899}" type="presParOf" srcId="{6BD7E4BC-278F-4D12-A2F2-06ECBBCE7B9E}" destId="{5622EF72-40D8-4A54-A98C-44155F7092CF}" srcOrd="1" destOrd="0" presId="urn:microsoft.com/office/officeart/2005/8/layout/architecture"/>
    <dgm:cxn modelId="{7431FFB0-B20F-4AB6-9CDE-7A120D1EEABB}" type="presParOf" srcId="{0880F36B-B55D-470A-8391-003901D28E26}" destId="{672EBB19-B6CC-4686-A963-22F19E2B685C}" srcOrd="3" destOrd="0" presId="urn:microsoft.com/office/officeart/2005/8/layout/architecture"/>
    <dgm:cxn modelId="{1443B1C7-4436-401F-8DFB-A9FD90B63F5A}" type="presParOf" srcId="{0880F36B-B55D-470A-8391-003901D28E26}" destId="{3192C2D2-5D57-41B0-A0E9-13AD22171838}" srcOrd="4" destOrd="0" presId="urn:microsoft.com/office/officeart/2005/8/layout/architecture"/>
    <dgm:cxn modelId="{17C20403-A24F-4634-867D-5B28CAD8CFC5}" type="presParOf" srcId="{3192C2D2-5D57-41B0-A0E9-13AD22171838}" destId="{F6901027-5BEB-4FD3-9B85-1B754FCE7CD4}" srcOrd="0" destOrd="0" presId="urn:microsoft.com/office/officeart/2005/8/layout/architecture"/>
    <dgm:cxn modelId="{86029213-A4DD-4E05-9EC0-6B1070450DE8}" type="presParOf" srcId="{3192C2D2-5D57-41B0-A0E9-13AD22171838}" destId="{639482F4-B492-4D96-A04C-DF209DCFE19E}" srcOrd="1" destOrd="0" presId="urn:microsoft.com/office/officeart/2005/8/layout/architecture"/>
    <dgm:cxn modelId="{F6569875-A5E6-4B24-914F-6531ACA8AEA5}" type="presParOf" srcId="{0880F36B-B55D-470A-8391-003901D28E26}" destId="{737F7983-7A9B-4B5A-8A12-72AE4D2B3599}" srcOrd="5" destOrd="0" presId="urn:microsoft.com/office/officeart/2005/8/layout/architecture"/>
    <dgm:cxn modelId="{189A251D-E749-4806-8DCA-6D8789DE2F70}" type="presParOf" srcId="{0880F36B-B55D-470A-8391-003901D28E26}" destId="{7BC4E1B5-597E-425B-B666-E3184CF61427}" srcOrd="6" destOrd="0" presId="urn:microsoft.com/office/officeart/2005/8/layout/architecture"/>
    <dgm:cxn modelId="{B73398B1-F1BE-4581-95E4-C1BF3B7F14C4}" type="presParOf" srcId="{7BC4E1B5-597E-425B-B666-E3184CF61427}" destId="{D93E398A-A942-4009-8784-4AFAE27D04BF}" srcOrd="0" destOrd="0" presId="urn:microsoft.com/office/officeart/2005/8/layout/architecture"/>
    <dgm:cxn modelId="{22D4B40B-4848-4350-B2CA-904A3270196D}" type="presParOf" srcId="{7BC4E1B5-597E-425B-B666-E3184CF61427}" destId="{CDCB34C7-DFC3-4962-9B51-D6F7D9E3C272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D086FA-AD95-404D-8E2A-A31020281ED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B0E67C28-0F61-448C-93DB-75AB5A9FF515}">
      <dgm:prSet phldrT="[Text]" custT="1"/>
      <dgm:spPr/>
      <dgm:t>
        <a:bodyPr/>
        <a:lstStyle/>
        <a:p>
          <a:r>
            <a:rPr lang="en-US" sz="3200" dirty="0"/>
            <a:t>Prevention</a:t>
          </a:r>
          <a:endParaRPr lang="en-CH" sz="3200" dirty="0"/>
        </a:p>
      </dgm:t>
    </dgm:pt>
    <dgm:pt modelId="{A3027BD8-65FB-4275-89CE-2E9AF94C5F2F}" type="parTrans" cxnId="{FDAEE8A1-7F4D-4EB4-96F3-CDF78715D99E}">
      <dgm:prSet/>
      <dgm:spPr/>
      <dgm:t>
        <a:bodyPr/>
        <a:lstStyle/>
        <a:p>
          <a:endParaRPr lang="en-CH"/>
        </a:p>
      </dgm:t>
    </dgm:pt>
    <dgm:pt modelId="{30425223-803A-49DC-9BC7-037451672A42}" type="sibTrans" cxnId="{FDAEE8A1-7F4D-4EB4-96F3-CDF78715D99E}">
      <dgm:prSet/>
      <dgm:spPr/>
      <dgm:t>
        <a:bodyPr/>
        <a:lstStyle/>
        <a:p>
          <a:endParaRPr lang="en-CH"/>
        </a:p>
      </dgm:t>
    </dgm:pt>
    <dgm:pt modelId="{3EFFD96F-9993-4568-9CE1-938EF8B2C4F1}">
      <dgm:prSet phldrT="[Text]" custT="1"/>
      <dgm:spPr/>
      <dgm:t>
        <a:bodyPr/>
        <a:lstStyle/>
        <a:p>
          <a:r>
            <a:rPr lang="en-US" sz="1200"/>
            <a:t>Harm reduction</a:t>
          </a:r>
          <a:endParaRPr lang="en-CH" sz="1200"/>
        </a:p>
      </dgm:t>
    </dgm:pt>
    <dgm:pt modelId="{F233EB34-FEA6-4578-B7FF-1A37BCCBEC3C}" type="parTrans" cxnId="{4B64B903-0B05-418D-84FB-FAEBE095BADA}">
      <dgm:prSet/>
      <dgm:spPr/>
      <dgm:t>
        <a:bodyPr/>
        <a:lstStyle/>
        <a:p>
          <a:endParaRPr lang="en-CH"/>
        </a:p>
      </dgm:t>
    </dgm:pt>
    <dgm:pt modelId="{422DA309-6EF2-4187-94B9-956DCC22DC00}" type="sibTrans" cxnId="{4B64B903-0B05-418D-84FB-FAEBE095BADA}">
      <dgm:prSet/>
      <dgm:spPr/>
      <dgm:t>
        <a:bodyPr/>
        <a:lstStyle/>
        <a:p>
          <a:endParaRPr lang="en-CH"/>
        </a:p>
      </dgm:t>
    </dgm:pt>
    <dgm:pt modelId="{882D00C3-5622-42D5-921F-B7679161363F}">
      <dgm:prSet phldrT="[Text]" custT="1"/>
      <dgm:spPr/>
      <dgm:t>
        <a:bodyPr/>
        <a:lstStyle/>
        <a:p>
          <a:r>
            <a:rPr lang="en-US" sz="12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Condoms and lubricant</a:t>
          </a:r>
          <a:endParaRPr lang="en-CH" sz="12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B7872F4-BE57-49C3-A9FF-DDCDA96D79A9}" type="parTrans" cxnId="{7F069187-F8DF-44A4-A4E1-63D22A2AF1C1}">
      <dgm:prSet/>
      <dgm:spPr/>
      <dgm:t>
        <a:bodyPr/>
        <a:lstStyle/>
        <a:p>
          <a:endParaRPr lang="en-CH"/>
        </a:p>
      </dgm:t>
    </dgm:pt>
    <dgm:pt modelId="{250156F2-5D48-431A-BD0F-8D7717DF0A4E}" type="sibTrans" cxnId="{7F069187-F8DF-44A4-A4E1-63D22A2AF1C1}">
      <dgm:prSet/>
      <dgm:spPr/>
      <dgm:t>
        <a:bodyPr/>
        <a:lstStyle/>
        <a:p>
          <a:endParaRPr lang="en-CH"/>
        </a:p>
      </dgm:t>
    </dgm:pt>
    <dgm:pt modelId="{EB93536D-8655-40B3-9A24-BB2E700601FC}">
      <dgm:prSet phldrT="[Text]" custT="1"/>
      <dgm:spPr/>
      <dgm:t>
        <a:bodyPr/>
        <a:lstStyle/>
        <a:p>
          <a:r>
            <a:rPr lang="en-US" sz="3200"/>
            <a:t>Diagnosis</a:t>
          </a:r>
          <a:endParaRPr lang="en-CH" sz="3200"/>
        </a:p>
      </dgm:t>
    </dgm:pt>
    <dgm:pt modelId="{7C8DF14C-2CE1-44EC-A7E8-CCE3A9003106}" type="parTrans" cxnId="{D6E121B7-7AF7-4929-AB7E-D484C2FABBA8}">
      <dgm:prSet/>
      <dgm:spPr/>
      <dgm:t>
        <a:bodyPr/>
        <a:lstStyle/>
        <a:p>
          <a:endParaRPr lang="en-CH"/>
        </a:p>
      </dgm:t>
    </dgm:pt>
    <dgm:pt modelId="{1139C927-6BB2-4229-A718-D7CB5EF9E25A}" type="sibTrans" cxnId="{D6E121B7-7AF7-4929-AB7E-D484C2FABBA8}">
      <dgm:prSet/>
      <dgm:spPr/>
      <dgm:t>
        <a:bodyPr/>
        <a:lstStyle/>
        <a:p>
          <a:endParaRPr lang="en-CH"/>
        </a:p>
      </dgm:t>
    </dgm:pt>
    <dgm:pt modelId="{226EDB27-FF6E-4294-BD08-60F7E6F6CBDD}">
      <dgm:prSet phldrT="[Text]"/>
      <dgm:spPr/>
      <dgm:t>
        <a:bodyPr/>
        <a:lstStyle/>
        <a:p>
          <a:r>
            <a:rPr lang="en-US"/>
            <a:t>HIV testing services</a:t>
          </a:r>
          <a:endParaRPr lang="en-CH"/>
        </a:p>
      </dgm:t>
    </dgm:pt>
    <dgm:pt modelId="{1ED98A24-F93F-4524-BEB9-FE6DDA0C8459}" type="parTrans" cxnId="{B130D247-1792-4471-AB18-A931E69D442C}">
      <dgm:prSet/>
      <dgm:spPr/>
      <dgm:t>
        <a:bodyPr/>
        <a:lstStyle/>
        <a:p>
          <a:endParaRPr lang="en-CH"/>
        </a:p>
      </dgm:t>
    </dgm:pt>
    <dgm:pt modelId="{D8B9C010-8BFA-44A7-BFDD-54ACE0BD081F}" type="sibTrans" cxnId="{B130D247-1792-4471-AB18-A931E69D442C}">
      <dgm:prSet/>
      <dgm:spPr/>
      <dgm:t>
        <a:bodyPr/>
        <a:lstStyle/>
        <a:p>
          <a:endParaRPr lang="en-CH"/>
        </a:p>
      </dgm:t>
    </dgm:pt>
    <dgm:pt modelId="{4286DF43-2DAA-469E-8DF2-4BA16D31FC2F}">
      <dgm:prSet phldrT="[Text]"/>
      <dgm:spPr/>
      <dgm:t>
        <a:bodyPr/>
        <a:lstStyle/>
        <a:p>
          <a:r>
            <a:rPr lang="en-US"/>
            <a:t>Hepatitis B and C testing</a:t>
          </a:r>
          <a:endParaRPr lang="en-CH"/>
        </a:p>
      </dgm:t>
    </dgm:pt>
    <dgm:pt modelId="{F4B9F195-7D84-4E80-85B6-6BC1E9E16965}" type="parTrans" cxnId="{99E604D5-3486-4EB5-B911-DA09C45F669D}">
      <dgm:prSet/>
      <dgm:spPr/>
      <dgm:t>
        <a:bodyPr/>
        <a:lstStyle/>
        <a:p>
          <a:endParaRPr lang="en-CH"/>
        </a:p>
      </dgm:t>
    </dgm:pt>
    <dgm:pt modelId="{48A5DA1F-E8AA-4A9D-847B-CF3B1D6160CB}" type="sibTrans" cxnId="{99E604D5-3486-4EB5-B911-DA09C45F669D}">
      <dgm:prSet/>
      <dgm:spPr/>
      <dgm:t>
        <a:bodyPr/>
        <a:lstStyle/>
        <a:p>
          <a:endParaRPr lang="en-CH"/>
        </a:p>
      </dgm:t>
    </dgm:pt>
    <dgm:pt modelId="{1CDA4FB7-C70B-4C62-AE67-28AF3FBADD34}">
      <dgm:prSet phldrT="[Text]" custT="1"/>
      <dgm:spPr/>
      <dgm:t>
        <a:bodyPr/>
        <a:lstStyle/>
        <a:p>
          <a:r>
            <a:rPr lang="en-US" sz="3200"/>
            <a:t>Treatment</a:t>
          </a:r>
          <a:endParaRPr lang="en-CH" sz="3200"/>
        </a:p>
      </dgm:t>
    </dgm:pt>
    <dgm:pt modelId="{22FBE6C2-3481-42CD-BEC1-4A2583FF0183}" type="parTrans" cxnId="{2E984070-C138-4D35-90D5-0B429FD2E313}">
      <dgm:prSet/>
      <dgm:spPr/>
      <dgm:t>
        <a:bodyPr/>
        <a:lstStyle/>
        <a:p>
          <a:endParaRPr lang="en-CH"/>
        </a:p>
      </dgm:t>
    </dgm:pt>
    <dgm:pt modelId="{8AAF9E3F-A599-4734-B13F-4234ECFC6644}" type="sibTrans" cxnId="{2E984070-C138-4D35-90D5-0B429FD2E313}">
      <dgm:prSet/>
      <dgm:spPr/>
      <dgm:t>
        <a:bodyPr/>
        <a:lstStyle/>
        <a:p>
          <a:endParaRPr lang="en-CH"/>
        </a:p>
      </dgm:t>
    </dgm:pt>
    <dgm:pt modelId="{8EB3E4D5-0B60-49C3-A1E0-E99D6EDD9CD7}">
      <dgm:prSet phldrT="[Text]"/>
      <dgm:spPr/>
      <dgm:t>
        <a:bodyPr/>
        <a:lstStyle/>
        <a:p>
          <a:r>
            <a:rPr lang="en-US"/>
            <a:t>HIV treatment</a:t>
          </a:r>
          <a:endParaRPr lang="en-CH"/>
        </a:p>
      </dgm:t>
    </dgm:pt>
    <dgm:pt modelId="{73B8163F-674C-4DB9-ADCC-9AEEC38012B4}" type="parTrans" cxnId="{21C6D2D3-52CC-4CC7-A0FD-F0EFD841AE8D}">
      <dgm:prSet/>
      <dgm:spPr/>
      <dgm:t>
        <a:bodyPr/>
        <a:lstStyle/>
        <a:p>
          <a:endParaRPr lang="en-CH"/>
        </a:p>
      </dgm:t>
    </dgm:pt>
    <dgm:pt modelId="{72E6AB5F-0AC0-4763-806D-6EF59AF8AADC}" type="sibTrans" cxnId="{21C6D2D3-52CC-4CC7-A0FD-F0EFD841AE8D}">
      <dgm:prSet/>
      <dgm:spPr/>
      <dgm:t>
        <a:bodyPr/>
        <a:lstStyle/>
        <a:p>
          <a:endParaRPr lang="en-CH"/>
        </a:p>
      </dgm:t>
    </dgm:pt>
    <dgm:pt modelId="{2E662130-A99C-4CBF-8674-4A7DBE2FA5DB}">
      <dgm:prSet phldrT="[Text]"/>
      <dgm:spPr/>
      <dgm:t>
        <a:bodyPr/>
        <a:lstStyle/>
        <a:p>
          <a:r>
            <a:rPr lang="en-US"/>
            <a:t>HBV and HCV treatment</a:t>
          </a:r>
          <a:endParaRPr lang="en-CH"/>
        </a:p>
      </dgm:t>
    </dgm:pt>
    <dgm:pt modelId="{A16EC48C-A866-46DD-A4BD-8FB79633847C}" type="parTrans" cxnId="{F4E84E75-708F-420B-9407-E5EB09A77BDD}">
      <dgm:prSet/>
      <dgm:spPr/>
      <dgm:t>
        <a:bodyPr/>
        <a:lstStyle/>
        <a:p>
          <a:endParaRPr lang="en-CH"/>
        </a:p>
      </dgm:t>
    </dgm:pt>
    <dgm:pt modelId="{BFAF36FD-8D26-4664-AA11-94F1DEBA0330}" type="sibTrans" cxnId="{F4E84E75-708F-420B-9407-E5EB09A77BDD}">
      <dgm:prSet/>
      <dgm:spPr/>
      <dgm:t>
        <a:bodyPr/>
        <a:lstStyle/>
        <a:p>
          <a:endParaRPr lang="en-CH"/>
        </a:p>
      </dgm:t>
    </dgm:pt>
    <dgm:pt modelId="{8D8319B1-0E22-4EB9-95A4-D673A48D5F54}">
      <dgm:prSet custT="1"/>
      <dgm:spPr/>
      <dgm:t>
        <a:bodyPr/>
        <a:lstStyle/>
        <a:p>
          <a:r>
            <a:rPr lang="en-US" sz="1200" dirty="0"/>
            <a:t>PrEP for HIV</a:t>
          </a:r>
          <a:endParaRPr lang="en-CH" sz="1200" dirty="0"/>
        </a:p>
      </dgm:t>
    </dgm:pt>
    <dgm:pt modelId="{2FFA8A7B-CDC9-448E-81C9-E39D72EC7E2A}" type="parTrans" cxnId="{6799553B-4DC3-4B2C-A88E-257182DDAD95}">
      <dgm:prSet/>
      <dgm:spPr/>
      <dgm:t>
        <a:bodyPr/>
        <a:lstStyle/>
        <a:p>
          <a:endParaRPr lang="en-CH"/>
        </a:p>
      </dgm:t>
    </dgm:pt>
    <dgm:pt modelId="{720D347D-DC08-4BF5-A8D6-2AD8F7915935}" type="sibTrans" cxnId="{6799553B-4DC3-4B2C-A88E-257182DDAD95}">
      <dgm:prSet/>
      <dgm:spPr/>
      <dgm:t>
        <a:bodyPr/>
        <a:lstStyle/>
        <a:p>
          <a:endParaRPr lang="en-CH"/>
        </a:p>
      </dgm:t>
    </dgm:pt>
    <dgm:pt modelId="{E1DC7F7B-1EE5-4137-83CB-F2D11E501854}">
      <dgm:prSet custT="1"/>
      <dgm:spPr/>
      <dgm:t>
        <a:bodyPr/>
        <a:lstStyle/>
        <a:p>
          <a:r>
            <a:rPr lang="en-US" sz="1200" dirty="0"/>
            <a:t>PEP for HIV and STIs</a:t>
          </a:r>
          <a:endParaRPr lang="en-CH" sz="1200" dirty="0"/>
        </a:p>
      </dgm:t>
    </dgm:pt>
    <dgm:pt modelId="{F34C5793-02B0-4B8A-B888-00E326354F3C}" type="parTrans" cxnId="{6AC35EA7-F03E-4810-932F-E9521AA22100}">
      <dgm:prSet/>
      <dgm:spPr/>
      <dgm:t>
        <a:bodyPr/>
        <a:lstStyle/>
        <a:p>
          <a:endParaRPr lang="en-CH"/>
        </a:p>
      </dgm:t>
    </dgm:pt>
    <dgm:pt modelId="{8614EA69-00FE-41AF-8F73-089CA5D1C183}" type="sibTrans" cxnId="{6AC35EA7-F03E-4810-932F-E9521AA22100}">
      <dgm:prSet/>
      <dgm:spPr/>
      <dgm:t>
        <a:bodyPr/>
        <a:lstStyle/>
        <a:p>
          <a:endParaRPr lang="en-CH"/>
        </a:p>
      </dgm:t>
    </dgm:pt>
    <dgm:pt modelId="{970481E4-4169-4100-B3FD-B1C3E3001F8E}">
      <dgm:prSet custT="1"/>
      <dgm:spPr/>
      <dgm:t>
        <a:bodyPr/>
        <a:lstStyle/>
        <a:p>
          <a:r>
            <a:rPr lang="en-US" sz="1200" dirty="0"/>
            <a:t>Vertical transmission of HIV, syphilis and HBV</a:t>
          </a:r>
          <a:endParaRPr lang="en-CH" sz="1200" dirty="0"/>
        </a:p>
      </dgm:t>
    </dgm:pt>
    <dgm:pt modelId="{55ABEE89-EB26-474D-B592-57830D84AEBC}" type="parTrans" cxnId="{354C8799-8E87-467C-ACC2-F965CFBDFF8C}">
      <dgm:prSet/>
      <dgm:spPr/>
      <dgm:t>
        <a:bodyPr/>
        <a:lstStyle/>
        <a:p>
          <a:endParaRPr lang="en-CH"/>
        </a:p>
      </dgm:t>
    </dgm:pt>
    <dgm:pt modelId="{9F898874-6D67-4900-8908-8484A352837F}" type="sibTrans" cxnId="{354C8799-8E87-467C-ACC2-F965CFBDFF8C}">
      <dgm:prSet/>
      <dgm:spPr/>
      <dgm:t>
        <a:bodyPr/>
        <a:lstStyle/>
        <a:p>
          <a:endParaRPr lang="en-CH"/>
        </a:p>
      </dgm:t>
    </dgm:pt>
    <dgm:pt modelId="{BA86E618-8EE2-47CC-890E-F6A099B09FF4}">
      <dgm:prSet custT="1"/>
      <dgm:spPr/>
      <dgm:t>
        <a:bodyPr/>
        <a:lstStyle/>
        <a:p>
          <a:r>
            <a:rPr lang="en-US" sz="1200"/>
            <a:t>Hepatitis B vaccination</a:t>
          </a:r>
          <a:endParaRPr lang="en-CH" sz="1200"/>
        </a:p>
      </dgm:t>
    </dgm:pt>
    <dgm:pt modelId="{BCBC123F-1E6A-47D7-BA16-B248F14518D9}" type="parTrans" cxnId="{DC26F2DC-0B96-408A-8311-EDF1233374A3}">
      <dgm:prSet/>
      <dgm:spPr/>
      <dgm:t>
        <a:bodyPr/>
        <a:lstStyle/>
        <a:p>
          <a:endParaRPr lang="en-CH"/>
        </a:p>
      </dgm:t>
    </dgm:pt>
    <dgm:pt modelId="{1EFF6E34-EA36-4C09-B698-96BBCA4C05A0}" type="sibTrans" cxnId="{DC26F2DC-0B96-408A-8311-EDF1233374A3}">
      <dgm:prSet/>
      <dgm:spPr/>
      <dgm:t>
        <a:bodyPr/>
        <a:lstStyle/>
        <a:p>
          <a:endParaRPr lang="en-CH"/>
        </a:p>
      </dgm:t>
    </dgm:pt>
    <dgm:pt modelId="{69A1C776-A06D-4C6C-9F4F-6F984CE12A35}">
      <dgm:prSet custT="1"/>
      <dgm:spPr/>
      <dgm:t>
        <a:bodyPr/>
        <a:lstStyle/>
        <a:p>
          <a:r>
            <a:rPr lang="en-US" sz="1200" dirty="0"/>
            <a:t>Addressing chemsex</a:t>
          </a:r>
          <a:endParaRPr lang="en-CH" sz="1200" dirty="0"/>
        </a:p>
      </dgm:t>
    </dgm:pt>
    <dgm:pt modelId="{0A73DF5B-55FB-4828-B6DE-ABB80C278EE4}" type="parTrans" cxnId="{F595E4C6-D257-41AD-9591-713CC4211A1D}">
      <dgm:prSet/>
      <dgm:spPr/>
      <dgm:t>
        <a:bodyPr/>
        <a:lstStyle/>
        <a:p>
          <a:endParaRPr lang="en-CH"/>
        </a:p>
      </dgm:t>
    </dgm:pt>
    <dgm:pt modelId="{582A2427-CDAF-4063-B6B9-E068EB5B6BE3}" type="sibTrans" cxnId="{F595E4C6-D257-41AD-9591-713CC4211A1D}">
      <dgm:prSet/>
      <dgm:spPr/>
      <dgm:t>
        <a:bodyPr/>
        <a:lstStyle/>
        <a:p>
          <a:endParaRPr lang="en-CH"/>
        </a:p>
      </dgm:t>
    </dgm:pt>
    <dgm:pt modelId="{86955E90-820C-487C-9833-D6E2E7C8A80A}">
      <dgm:prSet/>
      <dgm:spPr/>
      <dgm:t>
        <a:bodyPr/>
        <a:lstStyle/>
        <a:p>
          <a:r>
            <a:rPr lang="en-US"/>
            <a:t>STI testing</a:t>
          </a:r>
          <a:endParaRPr lang="en-CH"/>
        </a:p>
      </dgm:t>
    </dgm:pt>
    <dgm:pt modelId="{10DFEC9F-67DE-4F4E-A684-49DC8AE69BDF}" type="parTrans" cxnId="{ABBE3319-44A9-4AE0-93E1-65B6F7922C43}">
      <dgm:prSet/>
      <dgm:spPr/>
      <dgm:t>
        <a:bodyPr/>
        <a:lstStyle/>
        <a:p>
          <a:endParaRPr lang="en-CH"/>
        </a:p>
      </dgm:t>
    </dgm:pt>
    <dgm:pt modelId="{848E71B1-5AB3-4426-BE73-C5956F85D911}" type="sibTrans" cxnId="{ABBE3319-44A9-4AE0-93E1-65B6F7922C43}">
      <dgm:prSet/>
      <dgm:spPr/>
      <dgm:t>
        <a:bodyPr/>
        <a:lstStyle/>
        <a:p>
          <a:endParaRPr lang="en-CH"/>
        </a:p>
      </dgm:t>
    </dgm:pt>
    <dgm:pt modelId="{262DF150-F918-4DE0-98A1-0F6DA8B7C79F}">
      <dgm:prSet/>
      <dgm:spPr/>
      <dgm:t>
        <a:bodyPr/>
        <a:lstStyle/>
        <a:p>
          <a:r>
            <a:rPr lang="en-US"/>
            <a:t>HIV/TB</a:t>
          </a:r>
          <a:endParaRPr lang="en-CH"/>
        </a:p>
      </dgm:t>
    </dgm:pt>
    <dgm:pt modelId="{252FC8A1-B15D-4E4F-85E2-906F8238E8F3}" type="parTrans" cxnId="{570F0FD3-0E0D-4A71-B4B0-FCD7CB792D6B}">
      <dgm:prSet/>
      <dgm:spPr/>
      <dgm:t>
        <a:bodyPr/>
        <a:lstStyle/>
        <a:p>
          <a:endParaRPr lang="en-CH"/>
        </a:p>
      </dgm:t>
    </dgm:pt>
    <dgm:pt modelId="{84EBC30A-6730-4197-82BB-2015196BF367}" type="sibTrans" cxnId="{570F0FD3-0E0D-4A71-B4B0-FCD7CB792D6B}">
      <dgm:prSet/>
      <dgm:spPr/>
      <dgm:t>
        <a:bodyPr/>
        <a:lstStyle/>
        <a:p>
          <a:endParaRPr lang="en-CH"/>
        </a:p>
      </dgm:t>
    </dgm:pt>
    <dgm:pt modelId="{591D3B2B-836B-4E54-9982-11B15C6C3847}">
      <dgm:prSet/>
      <dgm:spPr/>
      <dgm:t>
        <a:bodyPr/>
        <a:lstStyle/>
        <a:p>
          <a:r>
            <a:rPr lang="en-US"/>
            <a:t>STI treatment</a:t>
          </a:r>
          <a:endParaRPr lang="en-CH"/>
        </a:p>
      </dgm:t>
    </dgm:pt>
    <dgm:pt modelId="{425A4D92-D4EC-4B45-AFCA-EAFEABB0867A}" type="parTrans" cxnId="{913B4D95-7920-4020-A2F8-39040348E664}">
      <dgm:prSet/>
      <dgm:spPr/>
      <dgm:t>
        <a:bodyPr/>
        <a:lstStyle/>
        <a:p>
          <a:endParaRPr lang="en-CH"/>
        </a:p>
      </dgm:t>
    </dgm:pt>
    <dgm:pt modelId="{A03EE30C-BC3F-47E9-910D-9BEDC8BC6E0F}" type="sibTrans" cxnId="{913B4D95-7920-4020-A2F8-39040348E664}">
      <dgm:prSet/>
      <dgm:spPr/>
      <dgm:t>
        <a:bodyPr/>
        <a:lstStyle/>
        <a:p>
          <a:endParaRPr lang="en-CH"/>
        </a:p>
      </dgm:t>
    </dgm:pt>
    <dgm:pt modelId="{1B3A851F-8507-4964-8BE7-C61AFB1C8B9A}" type="pres">
      <dgm:prSet presAssocID="{8FD086FA-AD95-404D-8E2A-A31020281ED9}" presName="theList" presStyleCnt="0">
        <dgm:presLayoutVars>
          <dgm:dir/>
          <dgm:animLvl val="lvl"/>
          <dgm:resizeHandles val="exact"/>
        </dgm:presLayoutVars>
      </dgm:prSet>
      <dgm:spPr/>
    </dgm:pt>
    <dgm:pt modelId="{9E296C95-37A0-4D16-A1E3-812955EAE89E}" type="pres">
      <dgm:prSet presAssocID="{B0E67C28-0F61-448C-93DB-75AB5A9FF515}" presName="compNode" presStyleCnt="0"/>
      <dgm:spPr/>
    </dgm:pt>
    <dgm:pt modelId="{9CA1AD72-303C-43E0-8876-4138DB6700D9}" type="pres">
      <dgm:prSet presAssocID="{B0E67C28-0F61-448C-93DB-75AB5A9FF515}" presName="aNode" presStyleLbl="bgShp" presStyleIdx="0" presStyleCnt="3"/>
      <dgm:spPr/>
    </dgm:pt>
    <dgm:pt modelId="{D50043DE-1F5C-42C9-842E-C1A7701AD44C}" type="pres">
      <dgm:prSet presAssocID="{B0E67C28-0F61-448C-93DB-75AB5A9FF515}" presName="textNode" presStyleLbl="bgShp" presStyleIdx="0" presStyleCnt="3"/>
      <dgm:spPr/>
    </dgm:pt>
    <dgm:pt modelId="{D0B24F6F-011B-43D4-8741-224A7985D05F}" type="pres">
      <dgm:prSet presAssocID="{B0E67C28-0F61-448C-93DB-75AB5A9FF515}" presName="compChildNode" presStyleCnt="0"/>
      <dgm:spPr/>
    </dgm:pt>
    <dgm:pt modelId="{15E6D7A0-E7B6-4CC4-ABDE-95685FFEEC0A}" type="pres">
      <dgm:prSet presAssocID="{B0E67C28-0F61-448C-93DB-75AB5A9FF515}" presName="theInnerList" presStyleCnt="0"/>
      <dgm:spPr/>
    </dgm:pt>
    <dgm:pt modelId="{6541DDC0-A3E2-41F7-9372-70F0BFC0598B}" type="pres">
      <dgm:prSet presAssocID="{3EFFD96F-9993-4568-9CE1-938EF8B2C4F1}" presName="childNode" presStyleLbl="node1" presStyleIdx="0" presStyleCnt="14">
        <dgm:presLayoutVars>
          <dgm:bulletEnabled val="1"/>
        </dgm:presLayoutVars>
      </dgm:prSet>
      <dgm:spPr/>
    </dgm:pt>
    <dgm:pt modelId="{F7930F4F-D2B2-4F00-A25F-6313C4F865EB}" type="pres">
      <dgm:prSet presAssocID="{3EFFD96F-9993-4568-9CE1-938EF8B2C4F1}" presName="aSpace2" presStyleCnt="0"/>
      <dgm:spPr/>
    </dgm:pt>
    <dgm:pt modelId="{11289076-C0FD-4E44-BED5-FFD46DBE4974}" type="pres">
      <dgm:prSet presAssocID="{882D00C3-5622-42D5-921F-B7679161363F}" presName="childNode" presStyleLbl="node1" presStyleIdx="1" presStyleCnt="14">
        <dgm:presLayoutVars>
          <dgm:bulletEnabled val="1"/>
        </dgm:presLayoutVars>
      </dgm:prSet>
      <dgm:spPr/>
    </dgm:pt>
    <dgm:pt modelId="{2A080B9D-BA1E-4D03-8895-D566C28878D5}" type="pres">
      <dgm:prSet presAssocID="{882D00C3-5622-42D5-921F-B7679161363F}" presName="aSpace2" presStyleCnt="0"/>
      <dgm:spPr/>
    </dgm:pt>
    <dgm:pt modelId="{5DE1FBE4-2104-452E-B238-58E11532036B}" type="pres">
      <dgm:prSet presAssocID="{8D8319B1-0E22-4EB9-95A4-D673A48D5F54}" presName="childNode" presStyleLbl="node1" presStyleIdx="2" presStyleCnt="14">
        <dgm:presLayoutVars>
          <dgm:bulletEnabled val="1"/>
        </dgm:presLayoutVars>
      </dgm:prSet>
      <dgm:spPr/>
    </dgm:pt>
    <dgm:pt modelId="{95BB990F-C112-4688-9D24-245CA42F2C59}" type="pres">
      <dgm:prSet presAssocID="{8D8319B1-0E22-4EB9-95A4-D673A48D5F54}" presName="aSpace2" presStyleCnt="0"/>
      <dgm:spPr/>
    </dgm:pt>
    <dgm:pt modelId="{5113B00A-0CE0-476B-B995-C14B72C43D55}" type="pres">
      <dgm:prSet presAssocID="{E1DC7F7B-1EE5-4137-83CB-F2D11E501854}" presName="childNode" presStyleLbl="node1" presStyleIdx="3" presStyleCnt="14">
        <dgm:presLayoutVars>
          <dgm:bulletEnabled val="1"/>
        </dgm:presLayoutVars>
      </dgm:prSet>
      <dgm:spPr/>
    </dgm:pt>
    <dgm:pt modelId="{08C65D37-DDB0-4A74-A6CE-B71A89A23A0E}" type="pres">
      <dgm:prSet presAssocID="{E1DC7F7B-1EE5-4137-83CB-F2D11E501854}" presName="aSpace2" presStyleCnt="0"/>
      <dgm:spPr/>
    </dgm:pt>
    <dgm:pt modelId="{E2AE771B-25BA-44EC-B9E5-C88229402C61}" type="pres">
      <dgm:prSet presAssocID="{970481E4-4169-4100-B3FD-B1C3E3001F8E}" presName="childNode" presStyleLbl="node1" presStyleIdx="4" presStyleCnt="14">
        <dgm:presLayoutVars>
          <dgm:bulletEnabled val="1"/>
        </dgm:presLayoutVars>
      </dgm:prSet>
      <dgm:spPr/>
    </dgm:pt>
    <dgm:pt modelId="{C08C8A7C-D5D1-4637-BD28-7A5D4FF88312}" type="pres">
      <dgm:prSet presAssocID="{970481E4-4169-4100-B3FD-B1C3E3001F8E}" presName="aSpace2" presStyleCnt="0"/>
      <dgm:spPr/>
    </dgm:pt>
    <dgm:pt modelId="{047F5A3E-D8A2-4090-A1D5-3944AFDACEEE}" type="pres">
      <dgm:prSet presAssocID="{BA86E618-8EE2-47CC-890E-F6A099B09FF4}" presName="childNode" presStyleLbl="node1" presStyleIdx="5" presStyleCnt="14">
        <dgm:presLayoutVars>
          <dgm:bulletEnabled val="1"/>
        </dgm:presLayoutVars>
      </dgm:prSet>
      <dgm:spPr/>
    </dgm:pt>
    <dgm:pt modelId="{0AD875C2-6181-44DB-8AC7-3B6DD33CBB5C}" type="pres">
      <dgm:prSet presAssocID="{BA86E618-8EE2-47CC-890E-F6A099B09FF4}" presName="aSpace2" presStyleCnt="0"/>
      <dgm:spPr/>
    </dgm:pt>
    <dgm:pt modelId="{E474330D-31C6-4A52-B3CB-22A322F6ADE3}" type="pres">
      <dgm:prSet presAssocID="{69A1C776-A06D-4C6C-9F4F-6F984CE12A35}" presName="childNode" presStyleLbl="node1" presStyleIdx="6" presStyleCnt="14">
        <dgm:presLayoutVars>
          <dgm:bulletEnabled val="1"/>
        </dgm:presLayoutVars>
      </dgm:prSet>
      <dgm:spPr/>
    </dgm:pt>
    <dgm:pt modelId="{BC3F4D41-BAD5-49E3-8B7A-DB26116A250B}" type="pres">
      <dgm:prSet presAssocID="{B0E67C28-0F61-448C-93DB-75AB5A9FF515}" presName="aSpace" presStyleCnt="0"/>
      <dgm:spPr/>
    </dgm:pt>
    <dgm:pt modelId="{B19F89C6-BACC-4C78-A9F7-24D511CF3717}" type="pres">
      <dgm:prSet presAssocID="{EB93536D-8655-40B3-9A24-BB2E700601FC}" presName="compNode" presStyleCnt="0"/>
      <dgm:spPr/>
    </dgm:pt>
    <dgm:pt modelId="{7C643B7A-4EB8-405E-94A8-E4FD7133A460}" type="pres">
      <dgm:prSet presAssocID="{EB93536D-8655-40B3-9A24-BB2E700601FC}" presName="aNode" presStyleLbl="bgShp" presStyleIdx="1" presStyleCnt="3"/>
      <dgm:spPr/>
    </dgm:pt>
    <dgm:pt modelId="{0DC9F2E6-116B-4D2A-AAD8-0F9FFDA936A3}" type="pres">
      <dgm:prSet presAssocID="{EB93536D-8655-40B3-9A24-BB2E700601FC}" presName="textNode" presStyleLbl="bgShp" presStyleIdx="1" presStyleCnt="3"/>
      <dgm:spPr/>
    </dgm:pt>
    <dgm:pt modelId="{78C505EF-61DD-43C9-8E96-EC8A6C6EE19A}" type="pres">
      <dgm:prSet presAssocID="{EB93536D-8655-40B3-9A24-BB2E700601FC}" presName="compChildNode" presStyleCnt="0"/>
      <dgm:spPr/>
    </dgm:pt>
    <dgm:pt modelId="{9652317A-DF2A-43C1-8263-095246FB250F}" type="pres">
      <dgm:prSet presAssocID="{EB93536D-8655-40B3-9A24-BB2E700601FC}" presName="theInnerList" presStyleCnt="0"/>
      <dgm:spPr/>
    </dgm:pt>
    <dgm:pt modelId="{83270F0E-04BC-4856-AA28-75F87DCB3B5C}" type="pres">
      <dgm:prSet presAssocID="{226EDB27-FF6E-4294-BD08-60F7E6F6CBDD}" presName="childNode" presStyleLbl="node1" presStyleIdx="7" presStyleCnt="14">
        <dgm:presLayoutVars>
          <dgm:bulletEnabled val="1"/>
        </dgm:presLayoutVars>
      </dgm:prSet>
      <dgm:spPr/>
    </dgm:pt>
    <dgm:pt modelId="{B382A625-4A1D-4AF7-AF85-4191BA4F7041}" type="pres">
      <dgm:prSet presAssocID="{226EDB27-FF6E-4294-BD08-60F7E6F6CBDD}" presName="aSpace2" presStyleCnt="0"/>
      <dgm:spPr/>
    </dgm:pt>
    <dgm:pt modelId="{6C7DA78F-6C25-473D-8C6F-4C4131AA928A}" type="pres">
      <dgm:prSet presAssocID="{86955E90-820C-487C-9833-D6E2E7C8A80A}" presName="childNode" presStyleLbl="node1" presStyleIdx="8" presStyleCnt="14">
        <dgm:presLayoutVars>
          <dgm:bulletEnabled val="1"/>
        </dgm:presLayoutVars>
      </dgm:prSet>
      <dgm:spPr/>
    </dgm:pt>
    <dgm:pt modelId="{9FA87A74-4B65-45DB-BC71-7B7949277252}" type="pres">
      <dgm:prSet presAssocID="{86955E90-820C-487C-9833-D6E2E7C8A80A}" presName="aSpace2" presStyleCnt="0"/>
      <dgm:spPr/>
    </dgm:pt>
    <dgm:pt modelId="{ACD12849-B43C-405D-B37D-97EAD46E4AA4}" type="pres">
      <dgm:prSet presAssocID="{4286DF43-2DAA-469E-8DF2-4BA16D31FC2F}" presName="childNode" presStyleLbl="node1" presStyleIdx="9" presStyleCnt="14">
        <dgm:presLayoutVars>
          <dgm:bulletEnabled val="1"/>
        </dgm:presLayoutVars>
      </dgm:prSet>
      <dgm:spPr/>
    </dgm:pt>
    <dgm:pt modelId="{2311959B-D345-43B3-87AC-D4B12B10E9C8}" type="pres">
      <dgm:prSet presAssocID="{EB93536D-8655-40B3-9A24-BB2E700601FC}" presName="aSpace" presStyleCnt="0"/>
      <dgm:spPr/>
    </dgm:pt>
    <dgm:pt modelId="{65E74E98-2E94-4145-B66C-C1014DCB695E}" type="pres">
      <dgm:prSet presAssocID="{1CDA4FB7-C70B-4C62-AE67-28AF3FBADD34}" presName="compNode" presStyleCnt="0"/>
      <dgm:spPr/>
    </dgm:pt>
    <dgm:pt modelId="{E768388A-CAC2-4C34-B49F-A6C37F38C501}" type="pres">
      <dgm:prSet presAssocID="{1CDA4FB7-C70B-4C62-AE67-28AF3FBADD34}" presName="aNode" presStyleLbl="bgShp" presStyleIdx="2" presStyleCnt="3" custLinFactNeighborX="2351"/>
      <dgm:spPr/>
    </dgm:pt>
    <dgm:pt modelId="{5DCDAF15-EE0E-4ED3-B105-44270D49C1FD}" type="pres">
      <dgm:prSet presAssocID="{1CDA4FB7-C70B-4C62-AE67-28AF3FBADD34}" presName="textNode" presStyleLbl="bgShp" presStyleIdx="2" presStyleCnt="3"/>
      <dgm:spPr/>
    </dgm:pt>
    <dgm:pt modelId="{E0A76749-272A-4DCB-9E61-BC898021F431}" type="pres">
      <dgm:prSet presAssocID="{1CDA4FB7-C70B-4C62-AE67-28AF3FBADD34}" presName="compChildNode" presStyleCnt="0"/>
      <dgm:spPr/>
    </dgm:pt>
    <dgm:pt modelId="{E197F076-1B3D-49CA-8D50-5251C9EC2498}" type="pres">
      <dgm:prSet presAssocID="{1CDA4FB7-C70B-4C62-AE67-28AF3FBADD34}" presName="theInnerList" presStyleCnt="0"/>
      <dgm:spPr/>
    </dgm:pt>
    <dgm:pt modelId="{98AD6D77-09D2-4F7C-A1DA-28285A63D9A6}" type="pres">
      <dgm:prSet presAssocID="{8EB3E4D5-0B60-49C3-A1E0-E99D6EDD9CD7}" presName="childNode" presStyleLbl="node1" presStyleIdx="10" presStyleCnt="14">
        <dgm:presLayoutVars>
          <dgm:bulletEnabled val="1"/>
        </dgm:presLayoutVars>
      </dgm:prSet>
      <dgm:spPr/>
    </dgm:pt>
    <dgm:pt modelId="{2D544A55-C1CE-4E0C-A08E-F96595991BC0}" type="pres">
      <dgm:prSet presAssocID="{8EB3E4D5-0B60-49C3-A1E0-E99D6EDD9CD7}" presName="aSpace2" presStyleCnt="0"/>
      <dgm:spPr/>
    </dgm:pt>
    <dgm:pt modelId="{2EFD369B-5CBC-4E14-89C7-A6B989A1BB09}" type="pres">
      <dgm:prSet presAssocID="{262DF150-F918-4DE0-98A1-0F6DA8B7C79F}" presName="childNode" presStyleLbl="node1" presStyleIdx="11" presStyleCnt="14">
        <dgm:presLayoutVars>
          <dgm:bulletEnabled val="1"/>
        </dgm:presLayoutVars>
      </dgm:prSet>
      <dgm:spPr/>
    </dgm:pt>
    <dgm:pt modelId="{5D6793B5-37A8-4268-84B5-373C2BC9C4E5}" type="pres">
      <dgm:prSet presAssocID="{262DF150-F918-4DE0-98A1-0F6DA8B7C79F}" presName="aSpace2" presStyleCnt="0"/>
      <dgm:spPr/>
    </dgm:pt>
    <dgm:pt modelId="{AA2AE137-5D28-4AA0-9D27-652F2CF08685}" type="pres">
      <dgm:prSet presAssocID="{591D3B2B-836B-4E54-9982-11B15C6C3847}" presName="childNode" presStyleLbl="node1" presStyleIdx="12" presStyleCnt="14">
        <dgm:presLayoutVars>
          <dgm:bulletEnabled val="1"/>
        </dgm:presLayoutVars>
      </dgm:prSet>
      <dgm:spPr/>
    </dgm:pt>
    <dgm:pt modelId="{AADD690C-DA71-4964-ACCD-48E378F79EF7}" type="pres">
      <dgm:prSet presAssocID="{591D3B2B-836B-4E54-9982-11B15C6C3847}" presName="aSpace2" presStyleCnt="0"/>
      <dgm:spPr/>
    </dgm:pt>
    <dgm:pt modelId="{27DD802E-B494-45EB-90BF-197EA36C2E00}" type="pres">
      <dgm:prSet presAssocID="{2E662130-A99C-4CBF-8674-4A7DBE2FA5DB}" presName="childNode" presStyleLbl="node1" presStyleIdx="13" presStyleCnt="14">
        <dgm:presLayoutVars>
          <dgm:bulletEnabled val="1"/>
        </dgm:presLayoutVars>
      </dgm:prSet>
      <dgm:spPr/>
    </dgm:pt>
  </dgm:ptLst>
  <dgm:cxnLst>
    <dgm:cxn modelId="{4B64B903-0B05-418D-84FB-FAEBE095BADA}" srcId="{B0E67C28-0F61-448C-93DB-75AB5A9FF515}" destId="{3EFFD96F-9993-4568-9CE1-938EF8B2C4F1}" srcOrd="0" destOrd="0" parTransId="{F233EB34-FEA6-4578-B7FF-1A37BCCBEC3C}" sibTransId="{422DA309-6EF2-4187-94B9-956DCC22DC00}"/>
    <dgm:cxn modelId="{ACDF5805-1AA5-4AEF-A607-18CE44FB77BE}" type="presOf" srcId="{262DF150-F918-4DE0-98A1-0F6DA8B7C79F}" destId="{2EFD369B-5CBC-4E14-89C7-A6B989A1BB09}" srcOrd="0" destOrd="0" presId="urn:microsoft.com/office/officeart/2005/8/layout/lProcess2"/>
    <dgm:cxn modelId="{ABBE3319-44A9-4AE0-93E1-65B6F7922C43}" srcId="{EB93536D-8655-40B3-9A24-BB2E700601FC}" destId="{86955E90-820C-487C-9833-D6E2E7C8A80A}" srcOrd="1" destOrd="0" parTransId="{10DFEC9F-67DE-4F4E-A684-49DC8AE69BDF}" sibTransId="{848E71B1-5AB3-4426-BE73-C5956F85D911}"/>
    <dgm:cxn modelId="{DE66152F-C635-4C74-9E07-2E369F5D10A3}" type="presOf" srcId="{2E662130-A99C-4CBF-8674-4A7DBE2FA5DB}" destId="{27DD802E-B494-45EB-90BF-197EA36C2E00}" srcOrd="0" destOrd="0" presId="urn:microsoft.com/office/officeart/2005/8/layout/lProcess2"/>
    <dgm:cxn modelId="{6799553B-4DC3-4B2C-A88E-257182DDAD95}" srcId="{B0E67C28-0F61-448C-93DB-75AB5A9FF515}" destId="{8D8319B1-0E22-4EB9-95A4-D673A48D5F54}" srcOrd="2" destOrd="0" parTransId="{2FFA8A7B-CDC9-448E-81C9-E39D72EC7E2A}" sibTransId="{720D347D-DC08-4BF5-A8D6-2AD8F7915935}"/>
    <dgm:cxn modelId="{32D6823E-7A8D-49AB-9C39-2D5D961B1940}" type="presOf" srcId="{970481E4-4169-4100-B3FD-B1C3E3001F8E}" destId="{E2AE771B-25BA-44EC-B9E5-C88229402C61}" srcOrd="0" destOrd="0" presId="urn:microsoft.com/office/officeart/2005/8/layout/lProcess2"/>
    <dgm:cxn modelId="{B130D247-1792-4471-AB18-A931E69D442C}" srcId="{EB93536D-8655-40B3-9A24-BB2E700601FC}" destId="{226EDB27-FF6E-4294-BD08-60F7E6F6CBDD}" srcOrd="0" destOrd="0" parTransId="{1ED98A24-F93F-4524-BEB9-FE6DDA0C8459}" sibTransId="{D8B9C010-8BFA-44A7-BFDD-54ACE0BD081F}"/>
    <dgm:cxn modelId="{D996BD57-C82E-43E2-B16C-FF0430B020A3}" type="presOf" srcId="{E1DC7F7B-1EE5-4137-83CB-F2D11E501854}" destId="{5113B00A-0CE0-476B-B995-C14B72C43D55}" srcOrd="0" destOrd="0" presId="urn:microsoft.com/office/officeart/2005/8/layout/lProcess2"/>
    <dgm:cxn modelId="{05D7AB5F-0F66-4371-AC9F-C7BEE2F3BD3A}" type="presOf" srcId="{8FD086FA-AD95-404D-8E2A-A31020281ED9}" destId="{1B3A851F-8507-4964-8BE7-C61AFB1C8B9A}" srcOrd="0" destOrd="0" presId="urn:microsoft.com/office/officeart/2005/8/layout/lProcess2"/>
    <dgm:cxn modelId="{FC3F8F6D-6ED8-4F62-B28B-395DF25B1FAD}" type="presOf" srcId="{226EDB27-FF6E-4294-BD08-60F7E6F6CBDD}" destId="{83270F0E-04BC-4856-AA28-75F87DCB3B5C}" srcOrd="0" destOrd="0" presId="urn:microsoft.com/office/officeart/2005/8/layout/lProcess2"/>
    <dgm:cxn modelId="{2E984070-C138-4D35-90D5-0B429FD2E313}" srcId="{8FD086FA-AD95-404D-8E2A-A31020281ED9}" destId="{1CDA4FB7-C70B-4C62-AE67-28AF3FBADD34}" srcOrd="2" destOrd="0" parTransId="{22FBE6C2-3481-42CD-BEC1-4A2583FF0183}" sibTransId="{8AAF9E3F-A599-4734-B13F-4234ECFC6644}"/>
    <dgm:cxn modelId="{AF554174-8396-40ED-9F5D-245BC60E4040}" type="presOf" srcId="{BA86E618-8EE2-47CC-890E-F6A099B09FF4}" destId="{047F5A3E-D8A2-4090-A1D5-3944AFDACEEE}" srcOrd="0" destOrd="0" presId="urn:microsoft.com/office/officeart/2005/8/layout/lProcess2"/>
    <dgm:cxn modelId="{F4E84E75-708F-420B-9407-E5EB09A77BDD}" srcId="{1CDA4FB7-C70B-4C62-AE67-28AF3FBADD34}" destId="{2E662130-A99C-4CBF-8674-4A7DBE2FA5DB}" srcOrd="3" destOrd="0" parTransId="{A16EC48C-A866-46DD-A4BD-8FB79633847C}" sibTransId="{BFAF36FD-8D26-4664-AA11-94F1DEBA0330}"/>
    <dgm:cxn modelId="{E5F5F479-B747-49C5-8EC7-513ECE0AE68C}" type="presOf" srcId="{B0E67C28-0F61-448C-93DB-75AB5A9FF515}" destId="{9CA1AD72-303C-43E0-8876-4138DB6700D9}" srcOrd="0" destOrd="0" presId="urn:microsoft.com/office/officeart/2005/8/layout/lProcess2"/>
    <dgm:cxn modelId="{74FF087E-0EC0-4457-90F9-765EA81C8F8F}" type="presOf" srcId="{591D3B2B-836B-4E54-9982-11B15C6C3847}" destId="{AA2AE137-5D28-4AA0-9D27-652F2CF08685}" srcOrd="0" destOrd="0" presId="urn:microsoft.com/office/officeart/2005/8/layout/lProcess2"/>
    <dgm:cxn modelId="{F7026B82-5126-4ED8-B063-C88B2AE09279}" type="presOf" srcId="{EB93536D-8655-40B3-9A24-BB2E700601FC}" destId="{0DC9F2E6-116B-4D2A-AAD8-0F9FFDA936A3}" srcOrd="1" destOrd="0" presId="urn:microsoft.com/office/officeart/2005/8/layout/lProcess2"/>
    <dgm:cxn modelId="{F0259486-BEBD-4EF0-B682-A489F0C0C131}" type="presOf" srcId="{69A1C776-A06D-4C6C-9F4F-6F984CE12A35}" destId="{E474330D-31C6-4A52-B3CB-22A322F6ADE3}" srcOrd="0" destOrd="0" presId="urn:microsoft.com/office/officeart/2005/8/layout/lProcess2"/>
    <dgm:cxn modelId="{7F069187-F8DF-44A4-A4E1-63D22A2AF1C1}" srcId="{B0E67C28-0F61-448C-93DB-75AB5A9FF515}" destId="{882D00C3-5622-42D5-921F-B7679161363F}" srcOrd="1" destOrd="0" parTransId="{5B7872F4-BE57-49C3-A9FF-DDCDA96D79A9}" sibTransId="{250156F2-5D48-431A-BD0F-8D7717DF0A4E}"/>
    <dgm:cxn modelId="{9C39308C-D0BB-42FD-86FE-8DECFD24A5B8}" type="presOf" srcId="{8EB3E4D5-0B60-49C3-A1E0-E99D6EDD9CD7}" destId="{98AD6D77-09D2-4F7C-A1DA-28285A63D9A6}" srcOrd="0" destOrd="0" presId="urn:microsoft.com/office/officeart/2005/8/layout/lProcess2"/>
    <dgm:cxn modelId="{B3147E8C-D6B4-4F18-A878-DFF21C98A473}" type="presOf" srcId="{EB93536D-8655-40B3-9A24-BB2E700601FC}" destId="{7C643B7A-4EB8-405E-94A8-E4FD7133A460}" srcOrd="0" destOrd="0" presId="urn:microsoft.com/office/officeart/2005/8/layout/lProcess2"/>
    <dgm:cxn modelId="{11C5C393-F241-4978-BFF2-79A42ABB4195}" type="presOf" srcId="{B0E67C28-0F61-448C-93DB-75AB5A9FF515}" destId="{D50043DE-1F5C-42C9-842E-C1A7701AD44C}" srcOrd="1" destOrd="0" presId="urn:microsoft.com/office/officeart/2005/8/layout/lProcess2"/>
    <dgm:cxn modelId="{913B4D95-7920-4020-A2F8-39040348E664}" srcId="{1CDA4FB7-C70B-4C62-AE67-28AF3FBADD34}" destId="{591D3B2B-836B-4E54-9982-11B15C6C3847}" srcOrd="2" destOrd="0" parTransId="{425A4D92-D4EC-4B45-AFCA-EAFEABB0867A}" sibTransId="{A03EE30C-BC3F-47E9-910D-9BEDC8BC6E0F}"/>
    <dgm:cxn modelId="{354C8799-8E87-467C-ACC2-F965CFBDFF8C}" srcId="{B0E67C28-0F61-448C-93DB-75AB5A9FF515}" destId="{970481E4-4169-4100-B3FD-B1C3E3001F8E}" srcOrd="4" destOrd="0" parTransId="{55ABEE89-EB26-474D-B592-57830D84AEBC}" sibTransId="{9F898874-6D67-4900-8908-8484A352837F}"/>
    <dgm:cxn modelId="{FDAEE8A1-7F4D-4EB4-96F3-CDF78715D99E}" srcId="{8FD086FA-AD95-404D-8E2A-A31020281ED9}" destId="{B0E67C28-0F61-448C-93DB-75AB5A9FF515}" srcOrd="0" destOrd="0" parTransId="{A3027BD8-65FB-4275-89CE-2E9AF94C5F2F}" sibTransId="{30425223-803A-49DC-9BC7-037451672A42}"/>
    <dgm:cxn modelId="{EACCB9A5-0392-48A4-9A07-A90AE89F8BA5}" type="presOf" srcId="{882D00C3-5622-42D5-921F-B7679161363F}" destId="{11289076-C0FD-4E44-BED5-FFD46DBE4974}" srcOrd="0" destOrd="0" presId="urn:microsoft.com/office/officeart/2005/8/layout/lProcess2"/>
    <dgm:cxn modelId="{6AC35EA7-F03E-4810-932F-E9521AA22100}" srcId="{B0E67C28-0F61-448C-93DB-75AB5A9FF515}" destId="{E1DC7F7B-1EE5-4137-83CB-F2D11E501854}" srcOrd="3" destOrd="0" parTransId="{F34C5793-02B0-4B8A-B888-00E326354F3C}" sibTransId="{8614EA69-00FE-41AF-8F73-089CA5D1C183}"/>
    <dgm:cxn modelId="{A04C04A9-85FD-4D88-93C9-5747C22562CD}" type="presOf" srcId="{86955E90-820C-487C-9833-D6E2E7C8A80A}" destId="{6C7DA78F-6C25-473D-8C6F-4C4131AA928A}" srcOrd="0" destOrd="0" presId="urn:microsoft.com/office/officeart/2005/8/layout/lProcess2"/>
    <dgm:cxn modelId="{D6E121B7-7AF7-4929-AB7E-D484C2FABBA8}" srcId="{8FD086FA-AD95-404D-8E2A-A31020281ED9}" destId="{EB93536D-8655-40B3-9A24-BB2E700601FC}" srcOrd="1" destOrd="0" parTransId="{7C8DF14C-2CE1-44EC-A7E8-CCE3A9003106}" sibTransId="{1139C927-6BB2-4229-A718-D7CB5EF9E25A}"/>
    <dgm:cxn modelId="{F595E4C6-D257-41AD-9591-713CC4211A1D}" srcId="{B0E67C28-0F61-448C-93DB-75AB5A9FF515}" destId="{69A1C776-A06D-4C6C-9F4F-6F984CE12A35}" srcOrd="6" destOrd="0" parTransId="{0A73DF5B-55FB-4828-B6DE-ABB80C278EE4}" sibTransId="{582A2427-CDAF-4063-B6B9-E068EB5B6BE3}"/>
    <dgm:cxn modelId="{570F0FD3-0E0D-4A71-B4B0-FCD7CB792D6B}" srcId="{1CDA4FB7-C70B-4C62-AE67-28AF3FBADD34}" destId="{262DF150-F918-4DE0-98A1-0F6DA8B7C79F}" srcOrd="1" destOrd="0" parTransId="{252FC8A1-B15D-4E4F-85E2-906F8238E8F3}" sibTransId="{84EBC30A-6730-4197-82BB-2015196BF367}"/>
    <dgm:cxn modelId="{21C6D2D3-52CC-4CC7-A0FD-F0EFD841AE8D}" srcId="{1CDA4FB7-C70B-4C62-AE67-28AF3FBADD34}" destId="{8EB3E4D5-0B60-49C3-A1E0-E99D6EDD9CD7}" srcOrd="0" destOrd="0" parTransId="{73B8163F-674C-4DB9-ADCC-9AEEC38012B4}" sibTransId="{72E6AB5F-0AC0-4763-806D-6EF59AF8AADC}"/>
    <dgm:cxn modelId="{99E604D5-3486-4EB5-B911-DA09C45F669D}" srcId="{EB93536D-8655-40B3-9A24-BB2E700601FC}" destId="{4286DF43-2DAA-469E-8DF2-4BA16D31FC2F}" srcOrd="2" destOrd="0" parTransId="{F4B9F195-7D84-4E80-85B6-6BC1E9E16965}" sibTransId="{48A5DA1F-E8AA-4A9D-847B-CF3B1D6160CB}"/>
    <dgm:cxn modelId="{DC26F2DC-0B96-408A-8311-EDF1233374A3}" srcId="{B0E67C28-0F61-448C-93DB-75AB5A9FF515}" destId="{BA86E618-8EE2-47CC-890E-F6A099B09FF4}" srcOrd="5" destOrd="0" parTransId="{BCBC123F-1E6A-47D7-BA16-B248F14518D9}" sibTransId="{1EFF6E34-EA36-4C09-B698-96BBCA4C05A0}"/>
    <dgm:cxn modelId="{FC9375E0-ACBE-46DD-B793-3F3122FB6D08}" type="presOf" srcId="{8D8319B1-0E22-4EB9-95A4-D673A48D5F54}" destId="{5DE1FBE4-2104-452E-B238-58E11532036B}" srcOrd="0" destOrd="0" presId="urn:microsoft.com/office/officeart/2005/8/layout/lProcess2"/>
    <dgm:cxn modelId="{B2620DEB-2739-48DF-A8C3-ADB440AE8E79}" type="presOf" srcId="{4286DF43-2DAA-469E-8DF2-4BA16D31FC2F}" destId="{ACD12849-B43C-405D-B37D-97EAD46E4AA4}" srcOrd="0" destOrd="0" presId="urn:microsoft.com/office/officeart/2005/8/layout/lProcess2"/>
    <dgm:cxn modelId="{890678EB-7EDE-4027-B654-11B8F410A7E8}" type="presOf" srcId="{1CDA4FB7-C70B-4C62-AE67-28AF3FBADD34}" destId="{E768388A-CAC2-4C34-B49F-A6C37F38C501}" srcOrd="0" destOrd="0" presId="urn:microsoft.com/office/officeart/2005/8/layout/lProcess2"/>
    <dgm:cxn modelId="{BE3072F0-73AA-4702-8539-DAFD13FA5413}" type="presOf" srcId="{1CDA4FB7-C70B-4C62-AE67-28AF3FBADD34}" destId="{5DCDAF15-EE0E-4ED3-B105-44270D49C1FD}" srcOrd="1" destOrd="0" presId="urn:microsoft.com/office/officeart/2005/8/layout/lProcess2"/>
    <dgm:cxn modelId="{F1B108FD-E319-41AC-B574-9B335E78D389}" type="presOf" srcId="{3EFFD96F-9993-4568-9CE1-938EF8B2C4F1}" destId="{6541DDC0-A3E2-41F7-9372-70F0BFC0598B}" srcOrd="0" destOrd="0" presId="urn:microsoft.com/office/officeart/2005/8/layout/lProcess2"/>
    <dgm:cxn modelId="{93A2B1F7-2387-4B86-8CA6-B52422F9F06F}" type="presParOf" srcId="{1B3A851F-8507-4964-8BE7-C61AFB1C8B9A}" destId="{9E296C95-37A0-4D16-A1E3-812955EAE89E}" srcOrd="0" destOrd="0" presId="urn:microsoft.com/office/officeart/2005/8/layout/lProcess2"/>
    <dgm:cxn modelId="{C2B2ED1E-ADEB-4253-B73C-7D5CEAE54D74}" type="presParOf" srcId="{9E296C95-37A0-4D16-A1E3-812955EAE89E}" destId="{9CA1AD72-303C-43E0-8876-4138DB6700D9}" srcOrd="0" destOrd="0" presId="urn:microsoft.com/office/officeart/2005/8/layout/lProcess2"/>
    <dgm:cxn modelId="{AC1C7A09-31FD-4072-90AF-A540F0A00900}" type="presParOf" srcId="{9E296C95-37A0-4D16-A1E3-812955EAE89E}" destId="{D50043DE-1F5C-42C9-842E-C1A7701AD44C}" srcOrd="1" destOrd="0" presId="urn:microsoft.com/office/officeart/2005/8/layout/lProcess2"/>
    <dgm:cxn modelId="{C8B04EBD-96F8-4D0A-9892-50CD54660087}" type="presParOf" srcId="{9E296C95-37A0-4D16-A1E3-812955EAE89E}" destId="{D0B24F6F-011B-43D4-8741-224A7985D05F}" srcOrd="2" destOrd="0" presId="urn:microsoft.com/office/officeart/2005/8/layout/lProcess2"/>
    <dgm:cxn modelId="{E988FF32-65B2-447A-93B0-957210070A2C}" type="presParOf" srcId="{D0B24F6F-011B-43D4-8741-224A7985D05F}" destId="{15E6D7A0-E7B6-4CC4-ABDE-95685FFEEC0A}" srcOrd="0" destOrd="0" presId="urn:microsoft.com/office/officeart/2005/8/layout/lProcess2"/>
    <dgm:cxn modelId="{A828FA2D-6641-4E0E-8160-E3416C65DF24}" type="presParOf" srcId="{15E6D7A0-E7B6-4CC4-ABDE-95685FFEEC0A}" destId="{6541DDC0-A3E2-41F7-9372-70F0BFC0598B}" srcOrd="0" destOrd="0" presId="urn:microsoft.com/office/officeart/2005/8/layout/lProcess2"/>
    <dgm:cxn modelId="{56AAC2E2-BD57-4A33-A62A-2E36E9905730}" type="presParOf" srcId="{15E6D7A0-E7B6-4CC4-ABDE-95685FFEEC0A}" destId="{F7930F4F-D2B2-4F00-A25F-6313C4F865EB}" srcOrd="1" destOrd="0" presId="urn:microsoft.com/office/officeart/2005/8/layout/lProcess2"/>
    <dgm:cxn modelId="{EC836E47-D08E-4DD9-A180-71DD906C462D}" type="presParOf" srcId="{15E6D7A0-E7B6-4CC4-ABDE-95685FFEEC0A}" destId="{11289076-C0FD-4E44-BED5-FFD46DBE4974}" srcOrd="2" destOrd="0" presId="urn:microsoft.com/office/officeart/2005/8/layout/lProcess2"/>
    <dgm:cxn modelId="{CD2227BA-61C7-424D-A801-087BF5A3006B}" type="presParOf" srcId="{15E6D7A0-E7B6-4CC4-ABDE-95685FFEEC0A}" destId="{2A080B9D-BA1E-4D03-8895-D566C28878D5}" srcOrd="3" destOrd="0" presId="urn:microsoft.com/office/officeart/2005/8/layout/lProcess2"/>
    <dgm:cxn modelId="{847679CA-2918-4E1A-A4A9-EA3690274EB2}" type="presParOf" srcId="{15E6D7A0-E7B6-4CC4-ABDE-95685FFEEC0A}" destId="{5DE1FBE4-2104-452E-B238-58E11532036B}" srcOrd="4" destOrd="0" presId="urn:microsoft.com/office/officeart/2005/8/layout/lProcess2"/>
    <dgm:cxn modelId="{14C13288-5B65-4B36-88CD-4A3468D92B40}" type="presParOf" srcId="{15E6D7A0-E7B6-4CC4-ABDE-95685FFEEC0A}" destId="{95BB990F-C112-4688-9D24-245CA42F2C59}" srcOrd="5" destOrd="0" presId="urn:microsoft.com/office/officeart/2005/8/layout/lProcess2"/>
    <dgm:cxn modelId="{08893E5A-D03B-42C7-AFEC-B9B2CA997ABF}" type="presParOf" srcId="{15E6D7A0-E7B6-4CC4-ABDE-95685FFEEC0A}" destId="{5113B00A-0CE0-476B-B995-C14B72C43D55}" srcOrd="6" destOrd="0" presId="urn:microsoft.com/office/officeart/2005/8/layout/lProcess2"/>
    <dgm:cxn modelId="{CDAA8862-3D2A-479A-9D6D-64EE7FAA654C}" type="presParOf" srcId="{15E6D7A0-E7B6-4CC4-ABDE-95685FFEEC0A}" destId="{08C65D37-DDB0-4A74-A6CE-B71A89A23A0E}" srcOrd="7" destOrd="0" presId="urn:microsoft.com/office/officeart/2005/8/layout/lProcess2"/>
    <dgm:cxn modelId="{EC0FA6B9-02ED-4F2C-8B5D-A4B5496E7372}" type="presParOf" srcId="{15E6D7A0-E7B6-4CC4-ABDE-95685FFEEC0A}" destId="{E2AE771B-25BA-44EC-B9E5-C88229402C61}" srcOrd="8" destOrd="0" presId="urn:microsoft.com/office/officeart/2005/8/layout/lProcess2"/>
    <dgm:cxn modelId="{B53B021C-4C27-42E7-A002-ADF1058EF043}" type="presParOf" srcId="{15E6D7A0-E7B6-4CC4-ABDE-95685FFEEC0A}" destId="{C08C8A7C-D5D1-4637-BD28-7A5D4FF88312}" srcOrd="9" destOrd="0" presId="urn:microsoft.com/office/officeart/2005/8/layout/lProcess2"/>
    <dgm:cxn modelId="{F39173FE-CE55-40A6-A56C-D6E4BF352C25}" type="presParOf" srcId="{15E6D7A0-E7B6-4CC4-ABDE-95685FFEEC0A}" destId="{047F5A3E-D8A2-4090-A1D5-3944AFDACEEE}" srcOrd="10" destOrd="0" presId="urn:microsoft.com/office/officeart/2005/8/layout/lProcess2"/>
    <dgm:cxn modelId="{B54A1B00-19A9-4020-82E7-3BCB70CCA86E}" type="presParOf" srcId="{15E6D7A0-E7B6-4CC4-ABDE-95685FFEEC0A}" destId="{0AD875C2-6181-44DB-8AC7-3B6DD33CBB5C}" srcOrd="11" destOrd="0" presId="urn:microsoft.com/office/officeart/2005/8/layout/lProcess2"/>
    <dgm:cxn modelId="{14DDF971-4EEB-40A3-BB32-DCF2D64526D1}" type="presParOf" srcId="{15E6D7A0-E7B6-4CC4-ABDE-95685FFEEC0A}" destId="{E474330D-31C6-4A52-B3CB-22A322F6ADE3}" srcOrd="12" destOrd="0" presId="urn:microsoft.com/office/officeart/2005/8/layout/lProcess2"/>
    <dgm:cxn modelId="{27371156-5435-4C0B-A4ED-E6FC588EAA76}" type="presParOf" srcId="{1B3A851F-8507-4964-8BE7-C61AFB1C8B9A}" destId="{BC3F4D41-BAD5-49E3-8B7A-DB26116A250B}" srcOrd="1" destOrd="0" presId="urn:microsoft.com/office/officeart/2005/8/layout/lProcess2"/>
    <dgm:cxn modelId="{C8F4AE52-5B15-4CE7-9FC7-66B199C482DC}" type="presParOf" srcId="{1B3A851F-8507-4964-8BE7-C61AFB1C8B9A}" destId="{B19F89C6-BACC-4C78-A9F7-24D511CF3717}" srcOrd="2" destOrd="0" presId="urn:microsoft.com/office/officeart/2005/8/layout/lProcess2"/>
    <dgm:cxn modelId="{03244AA1-27D2-4E89-AD13-CCDD4D922601}" type="presParOf" srcId="{B19F89C6-BACC-4C78-A9F7-24D511CF3717}" destId="{7C643B7A-4EB8-405E-94A8-E4FD7133A460}" srcOrd="0" destOrd="0" presId="urn:microsoft.com/office/officeart/2005/8/layout/lProcess2"/>
    <dgm:cxn modelId="{047A3D6B-FE37-4860-923E-9DAE1338C7E2}" type="presParOf" srcId="{B19F89C6-BACC-4C78-A9F7-24D511CF3717}" destId="{0DC9F2E6-116B-4D2A-AAD8-0F9FFDA936A3}" srcOrd="1" destOrd="0" presId="urn:microsoft.com/office/officeart/2005/8/layout/lProcess2"/>
    <dgm:cxn modelId="{1E990E3E-6A6D-40E6-BCDA-C10CE2134D79}" type="presParOf" srcId="{B19F89C6-BACC-4C78-A9F7-24D511CF3717}" destId="{78C505EF-61DD-43C9-8E96-EC8A6C6EE19A}" srcOrd="2" destOrd="0" presId="urn:microsoft.com/office/officeart/2005/8/layout/lProcess2"/>
    <dgm:cxn modelId="{221DF1EF-9E83-4E11-A234-74B30A298DFD}" type="presParOf" srcId="{78C505EF-61DD-43C9-8E96-EC8A6C6EE19A}" destId="{9652317A-DF2A-43C1-8263-095246FB250F}" srcOrd="0" destOrd="0" presId="urn:microsoft.com/office/officeart/2005/8/layout/lProcess2"/>
    <dgm:cxn modelId="{8CF18CB4-EA79-446E-86A8-4A3D68A3DE20}" type="presParOf" srcId="{9652317A-DF2A-43C1-8263-095246FB250F}" destId="{83270F0E-04BC-4856-AA28-75F87DCB3B5C}" srcOrd="0" destOrd="0" presId="urn:microsoft.com/office/officeart/2005/8/layout/lProcess2"/>
    <dgm:cxn modelId="{8E0B7696-34C1-4A32-B0BD-98870489C48D}" type="presParOf" srcId="{9652317A-DF2A-43C1-8263-095246FB250F}" destId="{B382A625-4A1D-4AF7-AF85-4191BA4F7041}" srcOrd="1" destOrd="0" presId="urn:microsoft.com/office/officeart/2005/8/layout/lProcess2"/>
    <dgm:cxn modelId="{107EBDDE-65F2-40E1-BF4E-5ACB4B40D9D1}" type="presParOf" srcId="{9652317A-DF2A-43C1-8263-095246FB250F}" destId="{6C7DA78F-6C25-473D-8C6F-4C4131AA928A}" srcOrd="2" destOrd="0" presId="urn:microsoft.com/office/officeart/2005/8/layout/lProcess2"/>
    <dgm:cxn modelId="{18C587D4-9F73-4B79-9162-C7AA44F73502}" type="presParOf" srcId="{9652317A-DF2A-43C1-8263-095246FB250F}" destId="{9FA87A74-4B65-45DB-BC71-7B7949277252}" srcOrd="3" destOrd="0" presId="urn:microsoft.com/office/officeart/2005/8/layout/lProcess2"/>
    <dgm:cxn modelId="{CEC62622-276A-4194-B28C-EE3BBD8BDDC8}" type="presParOf" srcId="{9652317A-DF2A-43C1-8263-095246FB250F}" destId="{ACD12849-B43C-405D-B37D-97EAD46E4AA4}" srcOrd="4" destOrd="0" presId="urn:microsoft.com/office/officeart/2005/8/layout/lProcess2"/>
    <dgm:cxn modelId="{9A6B0705-7520-47A2-B73F-75B5EAC1884B}" type="presParOf" srcId="{1B3A851F-8507-4964-8BE7-C61AFB1C8B9A}" destId="{2311959B-D345-43B3-87AC-D4B12B10E9C8}" srcOrd="3" destOrd="0" presId="urn:microsoft.com/office/officeart/2005/8/layout/lProcess2"/>
    <dgm:cxn modelId="{8173640F-3CE8-43D3-86B7-E74DE30ABB5E}" type="presParOf" srcId="{1B3A851F-8507-4964-8BE7-C61AFB1C8B9A}" destId="{65E74E98-2E94-4145-B66C-C1014DCB695E}" srcOrd="4" destOrd="0" presId="urn:microsoft.com/office/officeart/2005/8/layout/lProcess2"/>
    <dgm:cxn modelId="{20935312-4F4C-44AD-B07F-090A2DA0450D}" type="presParOf" srcId="{65E74E98-2E94-4145-B66C-C1014DCB695E}" destId="{E768388A-CAC2-4C34-B49F-A6C37F38C501}" srcOrd="0" destOrd="0" presId="urn:microsoft.com/office/officeart/2005/8/layout/lProcess2"/>
    <dgm:cxn modelId="{F00D6DFC-F279-4FDD-93F3-36BDDF1505F0}" type="presParOf" srcId="{65E74E98-2E94-4145-B66C-C1014DCB695E}" destId="{5DCDAF15-EE0E-4ED3-B105-44270D49C1FD}" srcOrd="1" destOrd="0" presId="urn:microsoft.com/office/officeart/2005/8/layout/lProcess2"/>
    <dgm:cxn modelId="{657818B2-0C31-4439-A9F4-DB7B74D4F226}" type="presParOf" srcId="{65E74E98-2E94-4145-B66C-C1014DCB695E}" destId="{E0A76749-272A-4DCB-9E61-BC898021F431}" srcOrd="2" destOrd="0" presId="urn:microsoft.com/office/officeart/2005/8/layout/lProcess2"/>
    <dgm:cxn modelId="{E3E58160-B6AD-486B-9923-862B8E9CCA3E}" type="presParOf" srcId="{E0A76749-272A-4DCB-9E61-BC898021F431}" destId="{E197F076-1B3D-49CA-8D50-5251C9EC2498}" srcOrd="0" destOrd="0" presId="urn:microsoft.com/office/officeart/2005/8/layout/lProcess2"/>
    <dgm:cxn modelId="{F32231F0-7731-461B-8F40-C4BBA511FAD7}" type="presParOf" srcId="{E197F076-1B3D-49CA-8D50-5251C9EC2498}" destId="{98AD6D77-09D2-4F7C-A1DA-28285A63D9A6}" srcOrd="0" destOrd="0" presId="urn:microsoft.com/office/officeart/2005/8/layout/lProcess2"/>
    <dgm:cxn modelId="{8AA754A0-7695-4571-BC42-570186AB8736}" type="presParOf" srcId="{E197F076-1B3D-49CA-8D50-5251C9EC2498}" destId="{2D544A55-C1CE-4E0C-A08E-F96595991BC0}" srcOrd="1" destOrd="0" presId="urn:microsoft.com/office/officeart/2005/8/layout/lProcess2"/>
    <dgm:cxn modelId="{403D9E3E-E04E-4A04-BD1F-1EE3108F143B}" type="presParOf" srcId="{E197F076-1B3D-49CA-8D50-5251C9EC2498}" destId="{2EFD369B-5CBC-4E14-89C7-A6B989A1BB09}" srcOrd="2" destOrd="0" presId="urn:microsoft.com/office/officeart/2005/8/layout/lProcess2"/>
    <dgm:cxn modelId="{6571A1C3-F33E-4F07-ACE9-64EA0AFF1C8F}" type="presParOf" srcId="{E197F076-1B3D-49CA-8D50-5251C9EC2498}" destId="{5D6793B5-37A8-4268-84B5-373C2BC9C4E5}" srcOrd="3" destOrd="0" presId="urn:microsoft.com/office/officeart/2005/8/layout/lProcess2"/>
    <dgm:cxn modelId="{25E80A18-19C4-4C93-B1B2-DD5A58CD5D9D}" type="presParOf" srcId="{E197F076-1B3D-49CA-8D50-5251C9EC2498}" destId="{AA2AE137-5D28-4AA0-9D27-652F2CF08685}" srcOrd="4" destOrd="0" presId="urn:microsoft.com/office/officeart/2005/8/layout/lProcess2"/>
    <dgm:cxn modelId="{FCFC15EB-8264-4E44-AE9E-32A06A5B3E40}" type="presParOf" srcId="{E197F076-1B3D-49CA-8D50-5251C9EC2498}" destId="{AADD690C-DA71-4964-ACCD-48E378F79EF7}" srcOrd="5" destOrd="0" presId="urn:microsoft.com/office/officeart/2005/8/layout/lProcess2"/>
    <dgm:cxn modelId="{53D8E716-E8F5-4488-A8A3-13632A450B3F}" type="presParOf" srcId="{E197F076-1B3D-49CA-8D50-5251C9EC2498}" destId="{27DD802E-B494-45EB-90BF-197EA36C2E00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08B87F-3B76-489D-97A9-B7CD5DA31A7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CH"/>
        </a:p>
      </dgm:t>
    </dgm:pt>
    <dgm:pt modelId="{F28C8195-B4E7-4338-822E-4265E06A1AB2}">
      <dgm:prSet/>
      <dgm:spPr/>
      <dgm:t>
        <a:bodyPr/>
        <a:lstStyle/>
        <a:p>
          <a:r>
            <a:rPr lang="en-US" b="0" i="0" baseline="0" dirty="0"/>
            <a:t>Removing punitive laws, policies and practices 	</a:t>
          </a:r>
          <a:endParaRPr lang="en-CH" dirty="0"/>
        </a:p>
      </dgm:t>
    </dgm:pt>
    <dgm:pt modelId="{E09E548D-53A9-41E4-BA5C-24D81616041D}" type="parTrans" cxnId="{8FF29A4E-C375-4699-9322-06EE4495EA2F}">
      <dgm:prSet/>
      <dgm:spPr/>
      <dgm:t>
        <a:bodyPr/>
        <a:lstStyle/>
        <a:p>
          <a:endParaRPr lang="en-CH"/>
        </a:p>
      </dgm:t>
    </dgm:pt>
    <dgm:pt modelId="{D47519BE-A924-4F5C-8E5E-D4076AD9CC93}" type="sibTrans" cxnId="{8FF29A4E-C375-4699-9322-06EE4495EA2F}">
      <dgm:prSet/>
      <dgm:spPr/>
      <dgm:t>
        <a:bodyPr/>
        <a:lstStyle/>
        <a:p>
          <a:endParaRPr lang="en-CH"/>
        </a:p>
      </dgm:t>
    </dgm:pt>
    <dgm:pt modelId="{4294D70E-BA43-4761-B787-3EA394BCFCA0}">
      <dgm:prSet/>
      <dgm:spPr/>
      <dgm:t>
        <a:bodyPr/>
        <a:lstStyle/>
        <a:p>
          <a:r>
            <a:rPr lang="en-US" b="0" i="0" baseline="0" dirty="0"/>
            <a:t>Reducing stigma and discrimination</a:t>
          </a:r>
          <a:endParaRPr lang="en-CH" dirty="0"/>
        </a:p>
      </dgm:t>
    </dgm:pt>
    <dgm:pt modelId="{72B876D5-6316-4ADA-AF97-E8CE9625F6B5}" type="parTrans" cxnId="{2EE84328-2C14-4F26-94C3-0AE653F6A94B}">
      <dgm:prSet/>
      <dgm:spPr/>
      <dgm:t>
        <a:bodyPr/>
        <a:lstStyle/>
        <a:p>
          <a:endParaRPr lang="en-CH"/>
        </a:p>
      </dgm:t>
    </dgm:pt>
    <dgm:pt modelId="{65ACE579-2C6A-4671-9D73-54281E11C69A}" type="sibTrans" cxnId="{2EE84328-2C14-4F26-94C3-0AE653F6A94B}">
      <dgm:prSet/>
      <dgm:spPr/>
      <dgm:t>
        <a:bodyPr/>
        <a:lstStyle/>
        <a:p>
          <a:endParaRPr lang="en-CH"/>
        </a:p>
      </dgm:t>
    </dgm:pt>
    <dgm:pt modelId="{7CB66E90-AA03-424C-8720-0A5F2525C7E1}">
      <dgm:prSet/>
      <dgm:spPr/>
      <dgm:t>
        <a:bodyPr/>
        <a:lstStyle/>
        <a:p>
          <a:r>
            <a:rPr lang="en-US" b="0" i="0" baseline="0" dirty="0"/>
            <a:t>Community empowerment 	</a:t>
          </a:r>
          <a:endParaRPr lang="en-CH" dirty="0"/>
        </a:p>
      </dgm:t>
    </dgm:pt>
    <dgm:pt modelId="{95975EBA-E4F8-4BC8-9365-72AAC1CC1E58}" type="parTrans" cxnId="{90D97D33-5739-40F4-ABBF-EF2D7970DF42}">
      <dgm:prSet/>
      <dgm:spPr/>
      <dgm:t>
        <a:bodyPr/>
        <a:lstStyle/>
        <a:p>
          <a:endParaRPr lang="en-CH"/>
        </a:p>
      </dgm:t>
    </dgm:pt>
    <dgm:pt modelId="{15782658-1017-41F0-9F79-D71CF5ABD3A2}" type="sibTrans" cxnId="{90D97D33-5739-40F4-ABBF-EF2D7970DF42}">
      <dgm:prSet/>
      <dgm:spPr/>
      <dgm:t>
        <a:bodyPr/>
        <a:lstStyle/>
        <a:p>
          <a:endParaRPr lang="en-CH"/>
        </a:p>
      </dgm:t>
    </dgm:pt>
    <dgm:pt modelId="{B5F11CCB-568D-4476-819A-486CAAB00FCC}">
      <dgm:prSet/>
      <dgm:spPr/>
      <dgm:t>
        <a:bodyPr/>
        <a:lstStyle/>
        <a:p>
          <a:r>
            <a:rPr lang="en-US" b="0" i="0" baseline="0"/>
            <a:t>Addressing violence 	</a:t>
          </a:r>
          <a:endParaRPr lang="en-CH"/>
        </a:p>
      </dgm:t>
    </dgm:pt>
    <dgm:pt modelId="{EAE28F21-31B8-4FC7-97B3-507E66638EB5}" type="parTrans" cxnId="{381B52AD-EE2D-482B-A0FF-0805DD241D61}">
      <dgm:prSet/>
      <dgm:spPr/>
      <dgm:t>
        <a:bodyPr/>
        <a:lstStyle/>
        <a:p>
          <a:endParaRPr lang="en-CH"/>
        </a:p>
      </dgm:t>
    </dgm:pt>
    <dgm:pt modelId="{E8B1FE0E-6527-46CE-9E84-8154CC823BAD}" type="sibTrans" cxnId="{381B52AD-EE2D-482B-A0FF-0805DD241D61}">
      <dgm:prSet/>
      <dgm:spPr/>
      <dgm:t>
        <a:bodyPr/>
        <a:lstStyle/>
        <a:p>
          <a:endParaRPr lang="en-CH"/>
        </a:p>
      </dgm:t>
    </dgm:pt>
    <dgm:pt modelId="{38491EA0-62F0-447B-8712-7F3F420C177C}" type="pres">
      <dgm:prSet presAssocID="{2008B87F-3B76-489D-97A9-B7CD5DA31A7A}" presName="linear" presStyleCnt="0">
        <dgm:presLayoutVars>
          <dgm:animLvl val="lvl"/>
          <dgm:resizeHandles val="exact"/>
        </dgm:presLayoutVars>
      </dgm:prSet>
      <dgm:spPr/>
    </dgm:pt>
    <dgm:pt modelId="{5DC4E7BC-910A-46F8-8777-E84619BC5C49}" type="pres">
      <dgm:prSet presAssocID="{F28C8195-B4E7-4338-822E-4265E06A1AB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E607173-FC8D-408C-BEC1-BA4AC5F398D9}" type="pres">
      <dgm:prSet presAssocID="{D47519BE-A924-4F5C-8E5E-D4076AD9CC93}" presName="spacer" presStyleCnt="0"/>
      <dgm:spPr/>
    </dgm:pt>
    <dgm:pt modelId="{2F0068AA-E182-4F96-9A69-DA723FE23690}" type="pres">
      <dgm:prSet presAssocID="{4294D70E-BA43-4761-B787-3EA394BCFC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4E6093B-DC79-4F46-A596-5CEA8A028C06}" type="pres">
      <dgm:prSet presAssocID="{65ACE579-2C6A-4671-9D73-54281E11C69A}" presName="spacer" presStyleCnt="0"/>
      <dgm:spPr/>
    </dgm:pt>
    <dgm:pt modelId="{8466E3A6-5F7C-4DD2-9639-74938E55A3B9}" type="pres">
      <dgm:prSet presAssocID="{7CB66E90-AA03-424C-8720-0A5F2525C7E1}" presName="parentText" presStyleLbl="node1" presStyleIdx="2" presStyleCnt="4" custLinFactNeighborX="7030" custLinFactNeighborY="-43338">
        <dgm:presLayoutVars>
          <dgm:chMax val="0"/>
          <dgm:bulletEnabled val="1"/>
        </dgm:presLayoutVars>
      </dgm:prSet>
      <dgm:spPr/>
    </dgm:pt>
    <dgm:pt modelId="{9EC9098B-4B3B-4FEE-998D-5E2A1A711266}" type="pres">
      <dgm:prSet presAssocID="{15782658-1017-41F0-9F79-D71CF5ABD3A2}" presName="spacer" presStyleCnt="0"/>
      <dgm:spPr/>
    </dgm:pt>
    <dgm:pt modelId="{1F2A3434-E473-4F87-8C1F-389128ED6CD1}" type="pres">
      <dgm:prSet presAssocID="{B5F11CCB-568D-4476-819A-486CAAB00FC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997FC25-C386-4ED5-94EB-C4E3B85100F7}" type="presOf" srcId="{2008B87F-3B76-489D-97A9-B7CD5DA31A7A}" destId="{38491EA0-62F0-447B-8712-7F3F420C177C}" srcOrd="0" destOrd="0" presId="urn:microsoft.com/office/officeart/2005/8/layout/vList2"/>
    <dgm:cxn modelId="{2EE84328-2C14-4F26-94C3-0AE653F6A94B}" srcId="{2008B87F-3B76-489D-97A9-B7CD5DA31A7A}" destId="{4294D70E-BA43-4761-B787-3EA394BCFCA0}" srcOrd="1" destOrd="0" parTransId="{72B876D5-6316-4ADA-AF97-E8CE9625F6B5}" sibTransId="{65ACE579-2C6A-4671-9D73-54281E11C69A}"/>
    <dgm:cxn modelId="{3B00062D-7537-4158-AED9-D0A89C9D61F7}" type="presOf" srcId="{7CB66E90-AA03-424C-8720-0A5F2525C7E1}" destId="{8466E3A6-5F7C-4DD2-9639-74938E55A3B9}" srcOrd="0" destOrd="0" presId="urn:microsoft.com/office/officeart/2005/8/layout/vList2"/>
    <dgm:cxn modelId="{90D97D33-5739-40F4-ABBF-EF2D7970DF42}" srcId="{2008B87F-3B76-489D-97A9-B7CD5DA31A7A}" destId="{7CB66E90-AA03-424C-8720-0A5F2525C7E1}" srcOrd="2" destOrd="0" parTransId="{95975EBA-E4F8-4BC8-9365-72AAC1CC1E58}" sibTransId="{15782658-1017-41F0-9F79-D71CF5ABD3A2}"/>
    <dgm:cxn modelId="{8FF29A4E-C375-4699-9322-06EE4495EA2F}" srcId="{2008B87F-3B76-489D-97A9-B7CD5DA31A7A}" destId="{F28C8195-B4E7-4338-822E-4265E06A1AB2}" srcOrd="0" destOrd="0" parTransId="{E09E548D-53A9-41E4-BA5C-24D81616041D}" sibTransId="{D47519BE-A924-4F5C-8E5E-D4076AD9CC93}"/>
    <dgm:cxn modelId="{70FE0F9F-69C8-4746-869C-A6845A4285E2}" type="presOf" srcId="{F28C8195-B4E7-4338-822E-4265E06A1AB2}" destId="{5DC4E7BC-910A-46F8-8777-E84619BC5C49}" srcOrd="0" destOrd="0" presId="urn:microsoft.com/office/officeart/2005/8/layout/vList2"/>
    <dgm:cxn modelId="{381B52AD-EE2D-482B-A0FF-0805DD241D61}" srcId="{2008B87F-3B76-489D-97A9-B7CD5DA31A7A}" destId="{B5F11CCB-568D-4476-819A-486CAAB00FCC}" srcOrd="3" destOrd="0" parTransId="{EAE28F21-31B8-4FC7-97B3-507E66638EB5}" sibTransId="{E8B1FE0E-6527-46CE-9E84-8154CC823BAD}"/>
    <dgm:cxn modelId="{DC9574CE-E426-4D54-92DA-E3DE6CC5F176}" type="presOf" srcId="{B5F11CCB-568D-4476-819A-486CAAB00FCC}" destId="{1F2A3434-E473-4F87-8C1F-389128ED6CD1}" srcOrd="0" destOrd="0" presId="urn:microsoft.com/office/officeart/2005/8/layout/vList2"/>
    <dgm:cxn modelId="{9FD483DD-A1DB-4213-8C14-5F7EC989ABF6}" type="presOf" srcId="{4294D70E-BA43-4761-B787-3EA394BCFCA0}" destId="{2F0068AA-E182-4F96-9A69-DA723FE23690}" srcOrd="0" destOrd="0" presId="urn:microsoft.com/office/officeart/2005/8/layout/vList2"/>
    <dgm:cxn modelId="{F9DDE77D-DEC5-4BE7-B05D-E06B45101762}" type="presParOf" srcId="{38491EA0-62F0-447B-8712-7F3F420C177C}" destId="{5DC4E7BC-910A-46F8-8777-E84619BC5C49}" srcOrd="0" destOrd="0" presId="urn:microsoft.com/office/officeart/2005/8/layout/vList2"/>
    <dgm:cxn modelId="{93FCB255-A7EF-43E3-A7C2-F3ECF44B3B4F}" type="presParOf" srcId="{38491EA0-62F0-447B-8712-7F3F420C177C}" destId="{6E607173-FC8D-408C-BEC1-BA4AC5F398D9}" srcOrd="1" destOrd="0" presId="urn:microsoft.com/office/officeart/2005/8/layout/vList2"/>
    <dgm:cxn modelId="{16CDC716-F495-46B3-BEA4-C0CC90524164}" type="presParOf" srcId="{38491EA0-62F0-447B-8712-7F3F420C177C}" destId="{2F0068AA-E182-4F96-9A69-DA723FE23690}" srcOrd="2" destOrd="0" presId="urn:microsoft.com/office/officeart/2005/8/layout/vList2"/>
    <dgm:cxn modelId="{36A1ABE5-006D-4262-9794-F717D73F3252}" type="presParOf" srcId="{38491EA0-62F0-447B-8712-7F3F420C177C}" destId="{34E6093B-DC79-4F46-A596-5CEA8A028C06}" srcOrd="3" destOrd="0" presId="urn:microsoft.com/office/officeart/2005/8/layout/vList2"/>
    <dgm:cxn modelId="{E9972133-EC5B-4B46-8076-9821EBCAE88D}" type="presParOf" srcId="{38491EA0-62F0-447B-8712-7F3F420C177C}" destId="{8466E3A6-5F7C-4DD2-9639-74938E55A3B9}" srcOrd="4" destOrd="0" presId="urn:microsoft.com/office/officeart/2005/8/layout/vList2"/>
    <dgm:cxn modelId="{EE0CE0AF-2017-4254-A2EF-AB883120CB53}" type="presParOf" srcId="{38491EA0-62F0-447B-8712-7F3F420C177C}" destId="{9EC9098B-4B3B-4FEE-998D-5E2A1A711266}" srcOrd="5" destOrd="0" presId="urn:microsoft.com/office/officeart/2005/8/layout/vList2"/>
    <dgm:cxn modelId="{9138F442-A73E-4F8F-AF06-D9B6DB197B03}" type="presParOf" srcId="{38491EA0-62F0-447B-8712-7F3F420C177C}" destId="{1F2A3434-E473-4F87-8C1F-389128ED6CD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38491-1148-47E9-ABB4-0B27645FA80F}">
      <dsp:nvSpPr>
        <dsp:cNvPr id="0" name=""/>
        <dsp:cNvSpPr/>
      </dsp:nvSpPr>
      <dsp:spPr>
        <a:xfrm>
          <a:off x="2508" y="0"/>
          <a:ext cx="2446751" cy="4608285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Essential for impact: enabling interventions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baseline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 interventions recommended to address </a:t>
          </a:r>
          <a:r>
            <a:rPr lang="en-US" sz="2000" b="1" i="0" kern="1200" baseline="0" dirty="0"/>
            <a:t>structural barriers </a:t>
          </a:r>
          <a:r>
            <a:rPr lang="en-US" sz="2000" b="0" i="0" kern="1200" baseline="0" dirty="0"/>
            <a:t>to health services access for key populations.</a:t>
          </a:r>
          <a:endParaRPr lang="en-CH" sz="2000" kern="1200" dirty="0"/>
        </a:p>
      </dsp:txBody>
      <dsp:txXfrm>
        <a:off x="74171" y="71663"/>
        <a:ext cx="2303425" cy="4464959"/>
      </dsp:txXfrm>
    </dsp:sp>
    <dsp:sp modelId="{B3A75852-1136-4C41-A5BD-D3E58EF61881}">
      <dsp:nvSpPr>
        <dsp:cNvPr id="0" name=""/>
        <dsp:cNvSpPr/>
      </dsp:nvSpPr>
      <dsp:spPr>
        <a:xfrm>
          <a:off x="2860314" y="0"/>
          <a:ext cx="2446751" cy="460828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Essential for impact: health interventions </a:t>
          </a: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  <a:r>
            <a:rPr lang="en-US" sz="2000" b="0" i="0" kern="1200" baseline="0" dirty="0"/>
            <a:t>interventions which have a </a:t>
          </a:r>
          <a:r>
            <a:rPr lang="en-US" sz="2000" b="1" i="0" kern="1200" baseline="0" dirty="0"/>
            <a:t>demonstrated direct impact </a:t>
          </a:r>
          <a:r>
            <a:rPr lang="en-US" sz="2000" b="0" i="0" kern="1200" baseline="0" dirty="0"/>
            <a:t>on HIV, viral hepatitis and STIs in key populations.</a:t>
          </a:r>
          <a:endParaRPr lang="en-CH" sz="2000" kern="1200" dirty="0"/>
        </a:p>
      </dsp:txBody>
      <dsp:txXfrm>
        <a:off x="2931977" y="71663"/>
        <a:ext cx="2303425" cy="4464959"/>
      </dsp:txXfrm>
    </dsp:sp>
    <dsp:sp modelId="{F6901027-5BEB-4FD3-9B85-1B754FCE7CD4}">
      <dsp:nvSpPr>
        <dsp:cNvPr id="0" name=""/>
        <dsp:cNvSpPr/>
      </dsp:nvSpPr>
      <dsp:spPr>
        <a:xfrm>
          <a:off x="5718121" y="0"/>
          <a:ext cx="2446751" cy="4608285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Essential for broader health </a:t>
          </a: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  <a:r>
            <a:rPr lang="en-US" sz="2000" b="0" i="0" kern="1200" baseline="0" dirty="0"/>
            <a:t>health sector interventions to which </a:t>
          </a:r>
          <a:r>
            <a:rPr lang="en-US" sz="2000" b="1" i="0" kern="1200" baseline="0" dirty="0"/>
            <a:t>access for KP should be ensured</a:t>
          </a:r>
          <a:r>
            <a:rPr lang="en-US" sz="2000" b="0" i="0" kern="1200" baseline="0" dirty="0"/>
            <a:t>, but which do not have direct impact on HIV, viral hepatitis or STIs.</a:t>
          </a:r>
          <a:endParaRPr lang="en-CH" sz="2000" kern="1200" dirty="0"/>
        </a:p>
      </dsp:txBody>
      <dsp:txXfrm>
        <a:off x="5789784" y="71663"/>
        <a:ext cx="2303425" cy="4464959"/>
      </dsp:txXfrm>
    </dsp:sp>
    <dsp:sp modelId="{D93E398A-A942-4009-8784-4AFAE27D04BF}">
      <dsp:nvSpPr>
        <dsp:cNvPr id="0" name=""/>
        <dsp:cNvSpPr/>
      </dsp:nvSpPr>
      <dsp:spPr>
        <a:xfrm>
          <a:off x="8575927" y="0"/>
          <a:ext cx="2446751" cy="460828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Supportive interventions </a:t>
          </a:r>
          <a:r>
            <a:rPr lang="en-US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 baseline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other interventions which support the delivery of health sector interventions</a:t>
          </a:r>
          <a:r>
            <a:rPr lang="en-US" sz="2000" b="0" i="0" kern="1200" baseline="0" dirty="0"/>
            <a:t>, such as creating demand, providing information and education.</a:t>
          </a:r>
          <a:endParaRPr lang="en-CH" sz="2000" kern="1200" dirty="0"/>
        </a:p>
      </dsp:txBody>
      <dsp:txXfrm>
        <a:off x="8647590" y="71663"/>
        <a:ext cx="2303425" cy="446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1AD72-303C-43E0-8876-4138DB6700D9}">
      <dsp:nvSpPr>
        <dsp:cNvPr id="0" name=""/>
        <dsp:cNvSpPr/>
      </dsp:nvSpPr>
      <dsp:spPr>
        <a:xfrm>
          <a:off x="1256" y="0"/>
          <a:ext cx="3266428" cy="4664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Prevention</a:t>
          </a:r>
          <a:endParaRPr lang="en-CH" sz="3200" kern="1200" dirty="0"/>
        </a:p>
      </dsp:txBody>
      <dsp:txXfrm>
        <a:off x="1256" y="0"/>
        <a:ext cx="3266428" cy="1399222"/>
      </dsp:txXfrm>
    </dsp:sp>
    <dsp:sp modelId="{6541DDC0-A3E2-41F7-9372-70F0BFC0598B}">
      <dsp:nvSpPr>
        <dsp:cNvPr id="0" name=""/>
        <dsp:cNvSpPr/>
      </dsp:nvSpPr>
      <dsp:spPr>
        <a:xfrm>
          <a:off x="327899" y="1402069"/>
          <a:ext cx="2613142" cy="381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Harm reduction</a:t>
          </a:r>
          <a:endParaRPr lang="en-CH" sz="1200" kern="1200"/>
        </a:p>
      </dsp:txBody>
      <dsp:txXfrm>
        <a:off x="339085" y="1413255"/>
        <a:ext cx="2590770" cy="359544"/>
      </dsp:txXfrm>
    </dsp:sp>
    <dsp:sp modelId="{11289076-C0FD-4E44-BED5-FFD46DBE4974}">
      <dsp:nvSpPr>
        <dsp:cNvPr id="0" name=""/>
        <dsp:cNvSpPr/>
      </dsp:nvSpPr>
      <dsp:spPr>
        <a:xfrm>
          <a:off x="327899" y="1842742"/>
          <a:ext cx="2613142" cy="381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Condoms and lubricant</a:t>
          </a:r>
          <a:endParaRPr lang="en-CH" sz="12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39085" y="1853928"/>
        <a:ext cx="2590770" cy="359544"/>
      </dsp:txXfrm>
    </dsp:sp>
    <dsp:sp modelId="{5DE1FBE4-2104-452E-B238-58E11532036B}">
      <dsp:nvSpPr>
        <dsp:cNvPr id="0" name=""/>
        <dsp:cNvSpPr/>
      </dsp:nvSpPr>
      <dsp:spPr>
        <a:xfrm>
          <a:off x="327899" y="2283415"/>
          <a:ext cx="2613142" cy="381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PrEP for HIV</a:t>
          </a:r>
          <a:endParaRPr lang="en-CH" sz="1200" kern="1200" dirty="0"/>
        </a:p>
      </dsp:txBody>
      <dsp:txXfrm>
        <a:off x="339085" y="2294601"/>
        <a:ext cx="2590770" cy="359544"/>
      </dsp:txXfrm>
    </dsp:sp>
    <dsp:sp modelId="{5113B00A-0CE0-476B-B995-C14B72C43D55}">
      <dsp:nvSpPr>
        <dsp:cNvPr id="0" name=""/>
        <dsp:cNvSpPr/>
      </dsp:nvSpPr>
      <dsp:spPr>
        <a:xfrm>
          <a:off x="327899" y="2724088"/>
          <a:ext cx="2613142" cy="381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PEP for HIV and STIs</a:t>
          </a:r>
          <a:endParaRPr lang="en-CH" sz="1200" kern="1200" dirty="0"/>
        </a:p>
      </dsp:txBody>
      <dsp:txXfrm>
        <a:off x="339085" y="2735274"/>
        <a:ext cx="2590770" cy="359544"/>
      </dsp:txXfrm>
    </dsp:sp>
    <dsp:sp modelId="{E2AE771B-25BA-44EC-B9E5-C88229402C61}">
      <dsp:nvSpPr>
        <dsp:cNvPr id="0" name=""/>
        <dsp:cNvSpPr/>
      </dsp:nvSpPr>
      <dsp:spPr>
        <a:xfrm>
          <a:off x="327899" y="3164761"/>
          <a:ext cx="2613142" cy="381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Vertical transmission of HIV, syphilis and HBV</a:t>
          </a:r>
          <a:endParaRPr lang="en-CH" sz="1200" kern="1200" dirty="0"/>
        </a:p>
      </dsp:txBody>
      <dsp:txXfrm>
        <a:off x="339085" y="3175947"/>
        <a:ext cx="2590770" cy="359544"/>
      </dsp:txXfrm>
    </dsp:sp>
    <dsp:sp modelId="{047F5A3E-D8A2-4090-A1D5-3944AFDACEEE}">
      <dsp:nvSpPr>
        <dsp:cNvPr id="0" name=""/>
        <dsp:cNvSpPr/>
      </dsp:nvSpPr>
      <dsp:spPr>
        <a:xfrm>
          <a:off x="327899" y="3605434"/>
          <a:ext cx="2613142" cy="381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Hepatitis B vaccination</a:t>
          </a:r>
          <a:endParaRPr lang="en-CH" sz="1200" kern="1200"/>
        </a:p>
      </dsp:txBody>
      <dsp:txXfrm>
        <a:off x="339085" y="3616620"/>
        <a:ext cx="2590770" cy="359544"/>
      </dsp:txXfrm>
    </dsp:sp>
    <dsp:sp modelId="{E474330D-31C6-4A52-B3CB-22A322F6ADE3}">
      <dsp:nvSpPr>
        <dsp:cNvPr id="0" name=""/>
        <dsp:cNvSpPr/>
      </dsp:nvSpPr>
      <dsp:spPr>
        <a:xfrm>
          <a:off x="327899" y="4046107"/>
          <a:ext cx="2613142" cy="381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Addressing chemsex</a:t>
          </a:r>
          <a:endParaRPr lang="en-CH" sz="1200" kern="1200" dirty="0"/>
        </a:p>
      </dsp:txBody>
      <dsp:txXfrm>
        <a:off x="339085" y="4057293"/>
        <a:ext cx="2590770" cy="359544"/>
      </dsp:txXfrm>
    </dsp:sp>
    <dsp:sp modelId="{7C643B7A-4EB8-405E-94A8-E4FD7133A460}">
      <dsp:nvSpPr>
        <dsp:cNvPr id="0" name=""/>
        <dsp:cNvSpPr/>
      </dsp:nvSpPr>
      <dsp:spPr>
        <a:xfrm>
          <a:off x="3512666" y="0"/>
          <a:ext cx="3266428" cy="4664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Diagnosis</a:t>
          </a:r>
          <a:endParaRPr lang="en-CH" sz="3200" kern="1200"/>
        </a:p>
      </dsp:txBody>
      <dsp:txXfrm>
        <a:off x="3512666" y="0"/>
        <a:ext cx="3266428" cy="1399222"/>
      </dsp:txXfrm>
    </dsp:sp>
    <dsp:sp modelId="{83270F0E-04BC-4856-AA28-75F87DCB3B5C}">
      <dsp:nvSpPr>
        <dsp:cNvPr id="0" name=""/>
        <dsp:cNvSpPr/>
      </dsp:nvSpPr>
      <dsp:spPr>
        <a:xfrm>
          <a:off x="3839309" y="1399621"/>
          <a:ext cx="2613142" cy="916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HIV testing services</a:t>
          </a:r>
          <a:endParaRPr lang="en-CH" sz="2000" kern="1200"/>
        </a:p>
      </dsp:txBody>
      <dsp:txXfrm>
        <a:off x="3866147" y="1426459"/>
        <a:ext cx="2559466" cy="862627"/>
      </dsp:txXfrm>
    </dsp:sp>
    <dsp:sp modelId="{6C7DA78F-6C25-473D-8C6F-4C4131AA928A}">
      <dsp:nvSpPr>
        <dsp:cNvPr id="0" name=""/>
        <dsp:cNvSpPr/>
      </dsp:nvSpPr>
      <dsp:spPr>
        <a:xfrm>
          <a:off x="3839309" y="2456894"/>
          <a:ext cx="2613142" cy="916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STI testing</a:t>
          </a:r>
          <a:endParaRPr lang="en-CH" sz="2000" kern="1200"/>
        </a:p>
      </dsp:txBody>
      <dsp:txXfrm>
        <a:off x="3866147" y="2483732"/>
        <a:ext cx="2559466" cy="862627"/>
      </dsp:txXfrm>
    </dsp:sp>
    <dsp:sp modelId="{ACD12849-B43C-405D-B37D-97EAD46E4AA4}">
      <dsp:nvSpPr>
        <dsp:cNvPr id="0" name=""/>
        <dsp:cNvSpPr/>
      </dsp:nvSpPr>
      <dsp:spPr>
        <a:xfrm>
          <a:off x="3839309" y="3514168"/>
          <a:ext cx="2613142" cy="916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Hepatitis B and C testing</a:t>
          </a:r>
          <a:endParaRPr lang="en-CH" sz="2000" kern="1200"/>
        </a:p>
      </dsp:txBody>
      <dsp:txXfrm>
        <a:off x="3866147" y="3541006"/>
        <a:ext cx="2559466" cy="862627"/>
      </dsp:txXfrm>
    </dsp:sp>
    <dsp:sp modelId="{E768388A-CAC2-4C34-B49F-A6C37F38C501}">
      <dsp:nvSpPr>
        <dsp:cNvPr id="0" name=""/>
        <dsp:cNvSpPr/>
      </dsp:nvSpPr>
      <dsp:spPr>
        <a:xfrm>
          <a:off x="7025333" y="0"/>
          <a:ext cx="3266428" cy="4664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Treatment</a:t>
          </a:r>
          <a:endParaRPr lang="en-CH" sz="3200" kern="1200"/>
        </a:p>
      </dsp:txBody>
      <dsp:txXfrm>
        <a:off x="7025333" y="0"/>
        <a:ext cx="3266428" cy="1399222"/>
      </dsp:txXfrm>
    </dsp:sp>
    <dsp:sp modelId="{98AD6D77-09D2-4F7C-A1DA-28285A63D9A6}">
      <dsp:nvSpPr>
        <dsp:cNvPr id="0" name=""/>
        <dsp:cNvSpPr/>
      </dsp:nvSpPr>
      <dsp:spPr>
        <a:xfrm>
          <a:off x="7350720" y="1399336"/>
          <a:ext cx="2613142" cy="679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HIV treatment</a:t>
          </a:r>
          <a:endParaRPr lang="en-CH" sz="2000" kern="1200"/>
        </a:p>
      </dsp:txBody>
      <dsp:txXfrm>
        <a:off x="7370621" y="1419237"/>
        <a:ext cx="2573340" cy="639654"/>
      </dsp:txXfrm>
    </dsp:sp>
    <dsp:sp modelId="{2EFD369B-5CBC-4E14-89C7-A6B989A1BB09}">
      <dsp:nvSpPr>
        <dsp:cNvPr id="0" name=""/>
        <dsp:cNvSpPr/>
      </dsp:nvSpPr>
      <dsp:spPr>
        <a:xfrm>
          <a:off x="7350720" y="2183324"/>
          <a:ext cx="2613142" cy="679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HIV/TB</a:t>
          </a:r>
          <a:endParaRPr lang="en-CH" sz="2000" kern="1200"/>
        </a:p>
      </dsp:txBody>
      <dsp:txXfrm>
        <a:off x="7370621" y="2203225"/>
        <a:ext cx="2573340" cy="639654"/>
      </dsp:txXfrm>
    </dsp:sp>
    <dsp:sp modelId="{AA2AE137-5D28-4AA0-9D27-652F2CF08685}">
      <dsp:nvSpPr>
        <dsp:cNvPr id="0" name=""/>
        <dsp:cNvSpPr/>
      </dsp:nvSpPr>
      <dsp:spPr>
        <a:xfrm>
          <a:off x="7350720" y="2967312"/>
          <a:ext cx="2613142" cy="679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STI treatment</a:t>
          </a:r>
          <a:endParaRPr lang="en-CH" sz="2000" kern="1200"/>
        </a:p>
      </dsp:txBody>
      <dsp:txXfrm>
        <a:off x="7370621" y="2987213"/>
        <a:ext cx="2573340" cy="639654"/>
      </dsp:txXfrm>
    </dsp:sp>
    <dsp:sp modelId="{27DD802E-B494-45EB-90BF-197EA36C2E00}">
      <dsp:nvSpPr>
        <dsp:cNvPr id="0" name=""/>
        <dsp:cNvSpPr/>
      </dsp:nvSpPr>
      <dsp:spPr>
        <a:xfrm>
          <a:off x="7350720" y="3751300"/>
          <a:ext cx="2613142" cy="679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HBV and HCV treatment</a:t>
          </a:r>
          <a:endParaRPr lang="en-CH" sz="2000" kern="1200"/>
        </a:p>
      </dsp:txBody>
      <dsp:txXfrm>
        <a:off x="7370621" y="3771201"/>
        <a:ext cx="2573340" cy="63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4E7BC-910A-46F8-8777-E84619BC5C49}">
      <dsp:nvSpPr>
        <dsp:cNvPr id="0" name=""/>
        <dsp:cNvSpPr/>
      </dsp:nvSpPr>
      <dsp:spPr>
        <a:xfrm>
          <a:off x="0" y="43682"/>
          <a:ext cx="5421086" cy="954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Removing punitive laws, policies and practices 	</a:t>
          </a:r>
          <a:endParaRPr lang="en-CH" sz="2400" kern="1200" dirty="0"/>
        </a:p>
      </dsp:txBody>
      <dsp:txXfrm>
        <a:off x="46606" y="90288"/>
        <a:ext cx="5327874" cy="861507"/>
      </dsp:txXfrm>
    </dsp:sp>
    <dsp:sp modelId="{2F0068AA-E182-4F96-9A69-DA723FE23690}">
      <dsp:nvSpPr>
        <dsp:cNvPr id="0" name=""/>
        <dsp:cNvSpPr/>
      </dsp:nvSpPr>
      <dsp:spPr>
        <a:xfrm>
          <a:off x="0" y="1067522"/>
          <a:ext cx="5421086" cy="954719"/>
        </a:xfrm>
        <a:prstGeom prst="roundRect">
          <a:avLst/>
        </a:prstGeom>
        <a:solidFill>
          <a:schemeClr val="accent5">
            <a:hueOff val="-3559991"/>
            <a:satOff val="-1977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Reducing stigma and discrimination</a:t>
          </a:r>
          <a:endParaRPr lang="en-CH" sz="2400" kern="1200" dirty="0"/>
        </a:p>
      </dsp:txBody>
      <dsp:txXfrm>
        <a:off x="46606" y="1114128"/>
        <a:ext cx="5327874" cy="861507"/>
      </dsp:txXfrm>
    </dsp:sp>
    <dsp:sp modelId="{8466E3A6-5F7C-4DD2-9639-74938E55A3B9}">
      <dsp:nvSpPr>
        <dsp:cNvPr id="0" name=""/>
        <dsp:cNvSpPr/>
      </dsp:nvSpPr>
      <dsp:spPr>
        <a:xfrm>
          <a:off x="0" y="2061406"/>
          <a:ext cx="5421086" cy="954719"/>
        </a:xfrm>
        <a:prstGeom prst="roundRect">
          <a:avLst/>
        </a:prstGeom>
        <a:solidFill>
          <a:schemeClr val="accent5">
            <a:hueOff val="-7119982"/>
            <a:satOff val="-3954"/>
            <a:lumOff val="1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Community empowerment 	</a:t>
          </a:r>
          <a:endParaRPr lang="en-CH" sz="2400" kern="1200" dirty="0"/>
        </a:p>
      </dsp:txBody>
      <dsp:txXfrm>
        <a:off x="46606" y="2108012"/>
        <a:ext cx="5327874" cy="861507"/>
      </dsp:txXfrm>
    </dsp:sp>
    <dsp:sp modelId="{1F2A3434-E473-4F87-8C1F-389128ED6CD1}">
      <dsp:nvSpPr>
        <dsp:cNvPr id="0" name=""/>
        <dsp:cNvSpPr/>
      </dsp:nvSpPr>
      <dsp:spPr>
        <a:xfrm>
          <a:off x="0" y="3115201"/>
          <a:ext cx="5421086" cy="954719"/>
        </a:xfrm>
        <a:prstGeom prst="roundRect">
          <a:avLst/>
        </a:prstGeom>
        <a:solidFill>
          <a:schemeClr val="accent5">
            <a:hueOff val="-10679973"/>
            <a:satOff val="-5931"/>
            <a:lumOff val="17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Addressing violence 	</a:t>
          </a:r>
          <a:endParaRPr lang="en-CH" sz="2400" kern="1200"/>
        </a:p>
      </dsp:txBody>
      <dsp:txXfrm>
        <a:off x="46606" y="3161807"/>
        <a:ext cx="5327874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08B7B-9DD3-44C8-8536-16F994BEF531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1F07C-9E14-4DB6-B859-AF15ED0AB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2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91EA9DBB-2228-469B-A013-33FECB3727D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7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8DCDC-D13C-2549-BE6A-717E9EED41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14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8DCDC-D13C-2549-BE6A-717E9EED41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9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8DCDC-D13C-2549-BE6A-717E9EED41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4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F07C-9E14-4DB6-B859-AF15ED0AB6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04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8DCDC-D13C-2549-BE6A-717E9EED41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74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8DCDC-D13C-2549-BE6A-717E9EED41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98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284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6896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E5CFD-5994-436F-8735-0FD0E13F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E149C-01EF-4D1F-AB12-621667B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16114-E13E-478F-9AE1-A4B30E59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E6F96-B3B2-4B0A-B875-15F4B647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4825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3277E-569B-4CC4-9480-9EA313C47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23C77-BCB4-4D86-93B2-EC4BE888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B10F4-FCD7-4671-B5CC-7E3CFB15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5952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AEF31-BB80-40F6-941F-5620F4A6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86D0C-3DCB-4582-A74D-A8579A9D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9ED07-D716-4154-AE20-661381A37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05AE0-C5FD-4C18-91EA-14F7F62F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E41FC-FD9A-440C-897E-F00AD5A9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96DC0-13C5-4AAB-96CA-ED596DA0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007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FE625-7ED6-497E-ABDA-C04AD3BC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697200-5260-4F84-954D-9C6C7AC6D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D57B7-0FED-411D-99CB-ECF8790C2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25DD6-2ED8-437A-A63E-2FFD7882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248E3-0C5A-492D-8C35-EEA516F7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99B7F-C0E5-48EA-9DF8-1AEB825C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933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4B534-0FF9-47B7-9F36-5439F8BB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ED574-39B3-4451-8F2D-437F7B462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A1412-54F3-45C0-A3DE-9E1291CA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BB7F4-70F6-4633-BEE1-6AF657B8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91EF-979B-48E7-8100-AAC1DFA15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764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4CC2F-8494-4133-821A-AD4CEEA146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BDAF4-C8C0-4797-A623-05C08EE1F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4C30C-E1CF-4828-8A13-4C4D76EB1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3C135-24B5-43C3-B886-CBC70511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343B4-A8E5-4118-A062-79A006D6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4358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850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190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8" name="Rectangle 27"/>
          <p:cNvSpPr/>
          <p:nvPr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688822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99145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2698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F58A-9483-43D7-9BA5-BDFD0F598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80E91-A0CC-4E3B-B1E5-126A68F8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27EA-1ADA-419B-B18F-035BB1D1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26AE1-4C1B-40A0-B033-C3D05CEE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40241-2FDA-4B0B-8EDC-5753D18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36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38421" y="6356352"/>
            <a:ext cx="2743121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 defTabSz="685663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fld id="{452ADF50-0334-4D0A-B26A-67630194F75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859" y="6356352"/>
            <a:ext cx="4114284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 defTabSz="685663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endParaRPr lang="en-US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420" y="611654"/>
            <a:ext cx="10515163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285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5818672" y="391887"/>
            <a:ext cx="55784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50" b="1" dirty="0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OPS/OMS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897563" y="1470034"/>
            <a:ext cx="400051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6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j-lt"/>
                <a:ea typeface="+mn-ea"/>
              </a:endParaRPr>
            </a:p>
          </p:txBody>
        </p:sp>
        <p:sp>
          <p:nvSpPr>
            <p:cNvPr id="27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j-lt"/>
                <a:ea typeface="+mn-ea"/>
              </a:endParaRPr>
            </a:p>
          </p:txBody>
        </p:sp>
        <p:sp>
          <p:nvSpPr>
            <p:cNvPr id="28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6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j-lt"/>
                <a:ea typeface="+mn-ea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18" y="6356352"/>
            <a:ext cx="1621441" cy="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9791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2E0D2-41AC-4774-9142-562FD178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4BBAF-279F-47DC-A7F5-471BFFC9F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C2C62-DC43-47C1-9414-E9820ED5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ADF50-0334-4D0A-B26A-67630194F75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67FA6-81E6-49A7-9FDC-A0DB713D7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0290-FDF8-4319-8522-1A9C72AB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4C78-2034-4521-A964-ED0B6C52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7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7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8518300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98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49188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736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719526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4592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278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80545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931353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226206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29230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D0CC27D-0020-48D4-9B6C-9E6EA0640D93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bg2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7827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8D69CF-73BC-4E26-B56A-FEC2ABB77ED4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737763" y="370800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58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011747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99262F6C-3198-4C0D-9FD3-A522B66D4040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noProof="0" dirty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8" name="Rectangle 27"/>
          <p:cNvSpPr/>
          <p:nvPr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80466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7BA931E1-7FC2-4DBD-9F66-3D1575A3F79C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096609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518301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2568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8F2AE24-6C3D-4363-8DA8-E9E849065A01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80121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8783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9092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75872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927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087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6158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469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935833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05319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37469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10/07/2024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9539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10/07/2024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353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10/07/2024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095658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10/07/2024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>
          <a:xfrm>
            <a:off x="1392989" y="6580588"/>
            <a:ext cx="406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Global progress report on HIV, viral hepatitis and sexually transmitted infections,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916945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7594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E338-010E-3E4D-B45D-54C05B3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19E6F-C203-8045-8FF2-7221DD8FC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15713" y="6480000"/>
            <a:ext cx="290512" cy="180975"/>
          </a:xfrm>
        </p:spPr>
        <p:txBody>
          <a:bodyPr/>
          <a:lstStyle/>
          <a:p>
            <a:pPr>
              <a:defRPr/>
            </a:pPr>
            <a:fld id="{F8722D5B-3102-4346-B5A7-36B33C094CE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E4FA60-1BFE-3448-8E59-F3F11AE474EC}"/>
              </a:ext>
            </a:extLst>
          </p:cNvPr>
          <p:cNvSpPr>
            <a:spLocks noGrp="1"/>
          </p:cNvSpPr>
          <p:nvPr>
            <p:ph idx="1"/>
          </p:nvPr>
        </p:nvSpPr>
        <p:spPr bwMode="invGray">
          <a:xfrm>
            <a:off x="479425" y="1800225"/>
            <a:ext cx="11233150" cy="4237038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393199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BAE40"/>
          </p15:clr>
        </p15:guide>
        <p15:guide id="2" orient="horz" pos="3804">
          <p15:clr>
            <a:srgbClr val="FBAE40"/>
          </p15:clr>
        </p15:guide>
        <p15:guide id="3" pos="302">
          <p15:clr>
            <a:srgbClr val="FBAE40"/>
          </p15:clr>
        </p15:guide>
        <p15:guide id="4" pos="3749">
          <p15:clr>
            <a:srgbClr val="FBAE40"/>
          </p15:clr>
        </p15:guide>
        <p15:guide id="5" pos="3931">
          <p15:clr>
            <a:srgbClr val="FBAE40"/>
          </p15:clr>
        </p15:guide>
        <p15:guide id="6" pos="7378">
          <p15:clr>
            <a:srgbClr val="FBAE40"/>
          </p15:clr>
        </p15:guide>
        <p15:guide id="7" pos="2545">
          <p15:clr>
            <a:srgbClr val="FBAE40"/>
          </p15:clr>
        </p15:guide>
        <p15:guide id="8" pos="2729">
          <p15:clr>
            <a:srgbClr val="FBAE40"/>
          </p15:clr>
        </p15:guide>
        <p15:guide id="9" pos="4974">
          <p15:clr>
            <a:srgbClr val="FBAE40"/>
          </p15:clr>
        </p15:guide>
        <p15:guide id="10" pos="513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8518300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339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1592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62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80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936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35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9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81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81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6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11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168610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27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5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68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63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66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48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25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28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66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2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8539234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450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63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09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531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305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2510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86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7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312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2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167979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68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042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26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3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793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64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332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531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47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95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75629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044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826542-68AB-4EF5-B2B7-7C8D70871A17}" type="datetime1">
              <a:rPr lang="en-GB" noProof="0" smtClean="0"/>
              <a:pPr/>
              <a:t>10/07/2024</a:t>
            </a:fld>
            <a:endParaRPr lang="en-GB" noProof="0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en-GB" noProof="0" dirty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82030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1933" y="909457"/>
            <a:ext cx="10193867" cy="360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007C8A"/>
                </a:solidFill>
                <a:latin typeface="Arial Narrow"/>
                <a:cs typeface="Arial Narrow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51933" y="1381436"/>
            <a:ext cx="10972800" cy="4976813"/>
          </a:xfrm>
          <a:prstGeom prst="rect">
            <a:avLst/>
          </a:prstGeom>
        </p:spPr>
        <p:txBody>
          <a:bodyPr vert="horz"/>
          <a:lstStyle>
            <a:lvl1pPr marL="380990" indent="-380990">
              <a:buFont typeface="Arial"/>
              <a:buChar char="•"/>
              <a:defRPr sz="2133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CuadroTexto 15"/>
          <p:cNvSpPr txBox="1"/>
          <p:nvPr userDrawn="1"/>
        </p:nvSpPr>
        <p:spPr>
          <a:xfrm>
            <a:off x="487318" y="66512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241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10/07/2024</a:t>
            </a:fld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dirty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524990323"/>
      </p:ext>
    </p:extLst>
  </p:cSld>
  <p:clrMapOvr>
    <a:masterClrMapping/>
  </p:clrMapOvr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522234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4955-8677-4C53-926F-2BF7A007B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6F03C-D640-4EC6-9F80-7A1A9DFBD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64B29-CB28-4605-B9E6-F4E29E68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A95B-558B-4DCA-B315-6C8DBB44D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861D0-42E7-4165-8646-8B263F25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7202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4D8F-7270-4AFC-A617-EE0AC0C5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A7D01-9F1B-4A41-BD8D-81A557AF9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DCAF9-4545-4191-BD5E-32D850BE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CE5EB-5515-4675-BD16-03D991CC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B8150-EB12-4CB7-BF7D-44C3CF91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035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9045-C911-4F1F-B4DF-DC439AAA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7700D-9FA1-46EF-B7E4-97EC6CB4D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E52CE-77FE-47B5-8965-7CF40F5A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31C01-3D25-4D97-BA6C-029A7148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0BF7-CFA9-4D40-8CD5-28B1CF35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6628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A3A0A-1B68-409D-AF3A-C70F5B44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6D749-CC01-49C8-92C9-A3E1E1CB8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DE70B-921C-4233-9254-32A7DA185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09A7A-3F37-4D03-BB9D-2F99B386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734B4-16BD-40C0-83C4-30459DC8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2F389-83DB-4620-A3E2-0853EB19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0195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3A91-EB0C-40D2-845B-A104B517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D683A-111C-48C4-9590-96FEDC267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1B76F-E68F-4C0A-AE83-F98C00790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FDDA6-379A-4005-8DBA-C2F256084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DBF0A-2F54-4B08-B174-74D53CC0E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BAD36-7E98-4F45-8A4E-6C090EDA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C15C7-565A-45B6-A7EA-B1ED40AF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8D469F-BB4B-470B-8D39-FCFCCD57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2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theme" Target="../theme/theme4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4169E1FC-742F-4A95-BF64-304ACF405473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35D20943-F096-4AD9-B0CA-B6CD4E823B4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2" name="Rectangle 11"/>
          <p:cNvSpPr/>
          <p:nvPr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336489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92" r:id="rId16"/>
    <p:sldLayoutId id="2147483694" r:id="rId17"/>
    <p:sldLayoutId id="214748380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4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noProof="0" smtClean="0"/>
              <a:t>10/07/2024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Rectangle 8"/>
          <p:cNvSpPr/>
          <p:nvPr/>
        </p:nvSpPr>
        <p:spPr bwMode="invGray">
          <a:xfrm>
            <a:off x="9735601" y="371958"/>
            <a:ext cx="1976400" cy="694800"/>
          </a:xfrm>
          <a:prstGeom prst="rect">
            <a:avLst/>
          </a:prstGeom>
          <a:blipFill dpi="0"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385227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bg1"/>
        </a:buClr>
        <a:buSzPct val="80000"/>
        <a:buFontTx/>
        <a:buNone/>
        <a:defRPr sz="1400" b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10/07/2024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95746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8" r:id="rId15"/>
    <p:sldLayoutId id="2147483759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0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  <p:sldLayoutId id="2147483792" r:id="rId32"/>
    <p:sldLayoutId id="2147483793" r:id="rId33"/>
    <p:sldLayoutId id="2147483794" r:id="rId34"/>
    <p:sldLayoutId id="2147483795" r:id="rId35"/>
    <p:sldLayoutId id="2147483796" r:id="rId36"/>
    <p:sldLayoutId id="2147483797" r:id="rId37"/>
    <p:sldLayoutId id="2147483798" r:id="rId38"/>
    <p:sldLayoutId id="2147483799" r:id="rId39"/>
    <p:sldLayoutId id="2147483800" r:id="rId40"/>
    <p:sldLayoutId id="2147483801" r:id="rId41"/>
    <p:sldLayoutId id="2147483802" r:id="rId42"/>
    <p:sldLayoutId id="2147483803" r:id="rId43"/>
    <p:sldLayoutId id="2147483804" r:id="rId44"/>
    <p:sldLayoutId id="2147483805" r:id="rId4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2404F-870F-4518-A8A9-C413D4C5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B3C20-6B91-46F7-8F60-8C7C14E6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09B7F-69AC-4042-A3E2-197D380B7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D9FCF-84DC-4359-8D5B-9CD0B6EFF66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25D7D-2622-4EB4-A745-144BC5D55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327A6-51B3-4115-9475-9E22A51D3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4FF8-0724-4A80-8121-37E2B5366F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62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emellmae@who.int" TargetMode="Externa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E8oFjL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#_ftnref1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mailto:spielmane@who.int" TargetMode="External"/><Relationship Id="rId13" Type="http://schemas.openxmlformats.org/officeDocument/2006/relationships/hyperlink" Target="mailto:ShahP@unaids.org" TargetMode="External"/><Relationship Id="rId18" Type="http://schemas.openxmlformats.org/officeDocument/2006/relationships/hyperlink" Target="mailto:baggaleyr@who.int" TargetMode="External"/><Relationship Id="rId3" Type="http://schemas.openxmlformats.org/officeDocument/2006/relationships/image" Target="../media/image102.png"/><Relationship Id="rId7" Type="http://schemas.openxmlformats.org/officeDocument/2006/relationships/hyperlink" Target="mailto:demellmae@who.int" TargetMode="External"/><Relationship Id="rId12" Type="http://schemas.openxmlformats.org/officeDocument/2006/relationships/hyperlink" Target="mailto:mozalevskisa@who.int&#160;" TargetMode="External"/><Relationship Id="rId17" Type="http://schemas.openxmlformats.org/officeDocument/2006/relationships/hyperlink" Target="mailto:monroewisea@who.int" TargetMode="External"/><Relationship Id="rId2" Type="http://schemas.openxmlformats.org/officeDocument/2006/relationships/image" Target="../media/image101.png"/><Relationship Id="rId16" Type="http://schemas.openxmlformats.org/officeDocument/2006/relationships/hyperlink" Target="mailto:lastruccic@who.int" TargetMode="External"/><Relationship Id="rId1" Type="http://schemas.openxmlformats.org/officeDocument/2006/relationships/slideLayout" Target="../slideLayouts/slideLayout96.xml"/><Relationship Id="rId6" Type="http://schemas.openxmlformats.org/officeDocument/2006/relationships/hyperlink" Target="mailto:mozalevskisa@who.int,&#160;" TargetMode="External"/><Relationship Id="rId11" Type="http://schemas.openxmlformats.org/officeDocument/2006/relationships/hyperlink" Target="mailto:prochazkam@who.int" TargetMode="External"/><Relationship Id="rId5" Type="http://schemas.openxmlformats.org/officeDocument/2006/relationships/hyperlink" Target="mailto:VersterAn@who.int" TargetMode="External"/><Relationship Id="rId15" Type="http://schemas.openxmlformats.org/officeDocument/2006/relationships/hyperlink" Target="mailto:barrdichiaram@who.int" TargetMode="External"/><Relationship Id="rId10" Type="http://schemas.openxmlformats.org/officeDocument/2006/relationships/hyperlink" Target="mailto:rodolphm@who.int" TargetMode="External"/><Relationship Id="rId4" Type="http://schemas.openxmlformats.org/officeDocument/2006/relationships/hyperlink" Target="mailto:ameyanw@who.int" TargetMode="External"/><Relationship Id="rId9" Type="http://schemas.openxmlformats.org/officeDocument/2006/relationships/hyperlink" Target="mailto:luhmannn@who.int" TargetMode="External"/><Relationship Id="rId14" Type="http://schemas.openxmlformats.org/officeDocument/2006/relationships/hyperlink" Target="mailto:johnsonc@who.i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C93D-E8BF-4CA3-D906-2E31CF91A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685419"/>
            <a:ext cx="11397343" cy="1295781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 of programmatic priorities and latest WHO recommendations and guidance for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populations</a:t>
            </a:r>
            <a:endParaRPr lang="en-US" sz="9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17E7D-9608-EC66-5988-92FB71999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3917433"/>
            <a:ext cx="667512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Maeve B. de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Mello,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BSc, PhD </a:t>
            </a:r>
            <a:r>
              <a:rPr lang="en-GB" sz="20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(pronouns she/her/hers)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Technical Officer – Key Populations &amp; STI Prevention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Testing, Prevention and Population Unit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HIV, Hepatitis and STIs Programmes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 </a:t>
            </a:r>
            <a:r>
              <a:rPr lang="en-US" sz="1800" dirty="0">
                <a:latin typeface="Calibri" panose="020F0502020204030204" pitchFamily="34" charset="0"/>
                <a:hlinkClick r:id="rId2"/>
              </a:rPr>
              <a:t>demellmae@who.int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5415A-E3E8-27AC-9001-CD93C3F57975}"/>
              </a:ext>
            </a:extLst>
          </p:cNvPr>
          <p:cNvSpPr txBox="1"/>
          <p:nvPr/>
        </p:nvSpPr>
        <p:spPr>
          <a:xfrm>
            <a:off x="457199" y="2383972"/>
            <a:ext cx="1159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Orientation and action planning workshop on new Global Prevention Coalition countries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Kigali, 24-26 October 2-34</a:t>
            </a:r>
          </a:p>
        </p:txBody>
      </p:sp>
    </p:spTree>
    <p:extLst>
      <p:ext uri="{BB962C8B-B14F-4D97-AF65-F5344CB8AC3E}">
        <p14:creationId xmlns:p14="http://schemas.microsoft.com/office/powerpoint/2010/main" val="63492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F2FB-F75A-77E3-79F2-F02ABF5C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27" y="509927"/>
            <a:ext cx="5987143" cy="1004888"/>
          </a:xfrm>
        </p:spPr>
        <p:txBody>
          <a:bodyPr>
            <a:noAutofit/>
          </a:bodyPr>
          <a:lstStyle/>
          <a:p>
            <a:r>
              <a:rPr lang="en-US" sz="2400" b="1" strike="noStrike" spc="-1" dirty="0"/>
              <a:t>Regional prevalence of HIV, HCV, HBV (HBsAg), and active TB in prisoners, 2005-2015</a:t>
            </a:r>
            <a:br>
              <a:rPr lang="en-US" sz="2400" b="1" strike="noStrike" spc="-1" dirty="0"/>
            </a:br>
            <a:br>
              <a:rPr lang="en-US" sz="2400" b="1" strike="noStrike" spc="-1" dirty="0"/>
            </a:br>
            <a:endParaRPr lang="en-CH" sz="2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4FDF6-D091-4036-C138-B599DD394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028" y="6167390"/>
            <a:ext cx="3955189" cy="359651"/>
          </a:xfrm>
        </p:spPr>
        <p:txBody>
          <a:bodyPr/>
          <a:lstStyle/>
          <a:p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Dolan K et al. Global burden of HIV, viral hepatitis, and tuberculosis in prisoners and detainees. Lancet. 2016 10;388(10049):1089-1102.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B667BD92-992D-D181-A8FC-ED674C4C98B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8478" y="1603180"/>
            <a:ext cx="6041237" cy="4154941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AF9D3D-8EBB-6BD2-B15D-DF04FA0961FE}"/>
              </a:ext>
            </a:extLst>
          </p:cNvPr>
          <p:cNvSpPr txBox="1">
            <a:spLocks/>
          </p:cNvSpPr>
          <p:nvPr/>
        </p:nvSpPr>
        <p:spPr>
          <a:xfrm>
            <a:off x="6880720" y="549451"/>
            <a:ext cx="4975364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High prevalence of HCV and HBV in trans and gender diverse people</a:t>
            </a:r>
            <a:endParaRPr lang="en-CH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B6B6D-F28B-A014-52C2-D5E7E5EC22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382486"/>
            <a:ext cx="4772797" cy="232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03116-83BB-009A-0ADC-03D0262A10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004" y="3751162"/>
            <a:ext cx="4772797" cy="3106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248BD5-43A4-5AE5-E662-BCC19147D9D5}"/>
              </a:ext>
            </a:extLst>
          </p:cNvPr>
          <p:cNvSpPr txBox="1"/>
          <p:nvPr/>
        </p:nvSpPr>
        <p:spPr>
          <a:xfrm>
            <a:off x="7626978" y="3421200"/>
            <a:ext cx="326571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Pooled prevalence of HCV: 9%</a:t>
            </a:r>
            <a:endParaRPr lang="en-CH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F4164-2ABA-4020-620F-FAB53DC655E8}"/>
              </a:ext>
            </a:extLst>
          </p:cNvPr>
          <p:cNvSpPr txBox="1"/>
          <p:nvPr/>
        </p:nvSpPr>
        <p:spPr>
          <a:xfrm>
            <a:off x="7626977" y="5993045"/>
            <a:ext cx="326571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Pooled prevalence of HBV: 11%</a:t>
            </a:r>
            <a:endParaRPr lang="en-CH" b="1" dirty="0">
              <a:solidFill>
                <a:schemeClr val="bg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BFF4FB6-4EC0-EBAC-B0D0-57F3902C3AEA}"/>
              </a:ext>
            </a:extLst>
          </p:cNvPr>
          <p:cNvSpPr txBox="1">
            <a:spLocks/>
          </p:cNvSpPr>
          <p:nvPr/>
        </p:nvSpPr>
        <p:spPr>
          <a:xfrm>
            <a:off x="1865131" y="6480402"/>
            <a:ext cx="4659086" cy="3775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linkMacSystemFont"/>
              </a:rPr>
              <a:t>Moradi G et al. The prevalence of hepatitis C and hepatitis B in lesbian, gay, bisexual and transgender populations: a systematic review and meta-analysis.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linkMacSystemFont"/>
              </a:rPr>
              <a:t>Eur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linkMacSystemFont"/>
              </a:rPr>
              <a:t> J Med Res. 2022 26;27(1):47..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9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64860-8418-0FCC-B1CA-BB7FFF6BE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165" y="186070"/>
            <a:ext cx="8011946" cy="6485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A4D2-3B3C-148A-8661-C47584ADB735}"/>
              </a:ext>
            </a:extLst>
          </p:cNvPr>
          <p:cNvSpPr txBox="1"/>
          <p:nvPr/>
        </p:nvSpPr>
        <p:spPr>
          <a:xfrm>
            <a:off x="363782" y="631750"/>
            <a:ext cx="3904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we can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1D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response to HIV, viral hepatitis and STIs in key populations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4C4369-EBE3-5E5E-8EE8-1E647EBCA5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04" y="2764973"/>
            <a:ext cx="1780168" cy="2544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796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E56950-515D-903D-BDFF-189DB94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599"/>
            <a:ext cx="11277600" cy="1004888"/>
          </a:xfrm>
        </p:spPr>
        <p:txBody>
          <a:bodyPr/>
          <a:lstStyle/>
          <a:p>
            <a:r>
              <a:rPr lang="en-US" b="1" dirty="0"/>
              <a:t>Prioritizing interventions</a:t>
            </a:r>
            <a:endParaRPr lang="en-CH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C093863-82A1-153F-BEAB-84DCA71B3FD3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63435732"/>
              </p:ext>
            </p:extLst>
          </p:nvPr>
        </p:nvGraphicFramePr>
        <p:xfrm>
          <a:off x="513671" y="1248228"/>
          <a:ext cx="11025188" cy="4608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6577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23864-2331-B573-851A-6ABF2CC0D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01" y="249696"/>
            <a:ext cx="5320146" cy="6358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66E88E-1F3F-41A9-11E8-C77C34ED3546}"/>
              </a:ext>
            </a:extLst>
          </p:cNvPr>
          <p:cNvSpPr txBox="1"/>
          <p:nvPr/>
        </p:nvSpPr>
        <p:spPr>
          <a:xfrm>
            <a:off x="403389" y="6455215"/>
            <a:ext cx="5320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Unaids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. The gap report, 2014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D15800-94E7-8395-DF76-A202A9B8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78"/>
          <a:stretch/>
        </p:blipFill>
        <p:spPr>
          <a:xfrm>
            <a:off x="6723426" y="141515"/>
            <a:ext cx="5387637" cy="67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06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D2EE90-D19A-8713-A8D6-F20C113E3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69" y="150879"/>
            <a:ext cx="5086466" cy="6677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421F43-285A-33C3-986D-BEEE536142A6}"/>
              </a:ext>
            </a:extLst>
          </p:cNvPr>
          <p:cNvSpPr txBox="1"/>
          <p:nvPr/>
        </p:nvSpPr>
        <p:spPr>
          <a:xfrm>
            <a:off x="403389" y="6455215"/>
            <a:ext cx="5320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Unaids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. The gap report, 2014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12BB-A786-5513-EFDB-79FE1678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322" y="83903"/>
            <a:ext cx="4929401" cy="66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6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190AF-DA3E-727F-36CF-37920226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0" y="218426"/>
            <a:ext cx="5228750" cy="6537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15644-3E5F-2BB5-5CEB-EC6226A855AF}"/>
              </a:ext>
            </a:extLst>
          </p:cNvPr>
          <p:cNvSpPr txBox="1"/>
          <p:nvPr/>
        </p:nvSpPr>
        <p:spPr>
          <a:xfrm>
            <a:off x="403389" y="6455215"/>
            <a:ext cx="5320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Unaids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. The gap report, 2014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25F1A0-9D91-264D-5AF9-9E335810C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229" y="180894"/>
            <a:ext cx="5056029" cy="667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7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5D3DC-749B-30C6-A564-8B8B450C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07" y="171952"/>
            <a:ext cx="5399991" cy="6573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34651-53E8-47ED-D5FA-0A6D77640AEE}"/>
              </a:ext>
            </a:extLst>
          </p:cNvPr>
          <p:cNvSpPr txBox="1"/>
          <p:nvPr/>
        </p:nvSpPr>
        <p:spPr>
          <a:xfrm>
            <a:off x="403389" y="6455215"/>
            <a:ext cx="5320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Unaids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. The gap report, 2014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63A359-86CA-4C52-D18A-2F0302DA3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468" y="48408"/>
            <a:ext cx="5516390" cy="68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7DE53-AA97-893F-E8B9-69C27501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01" y="310622"/>
            <a:ext cx="5706779" cy="6464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45F64D-950C-E50D-6C19-5CAAD9B6E8CA}"/>
              </a:ext>
            </a:extLst>
          </p:cNvPr>
          <p:cNvSpPr txBox="1"/>
          <p:nvPr/>
        </p:nvSpPr>
        <p:spPr>
          <a:xfrm>
            <a:off x="403389" y="6455215"/>
            <a:ext cx="5320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Unaids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. The gap report, 2014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E1272-AE80-A32D-E400-CA2E6BD1E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85"/>
          <a:stretch/>
        </p:blipFill>
        <p:spPr>
          <a:xfrm>
            <a:off x="6955971" y="22232"/>
            <a:ext cx="5236029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8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D6BFA3-CF1A-2FAB-988E-C3B047E4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i="0" baseline="0" dirty="0"/>
              <a:t>Essential for impact: health interventions </a:t>
            </a:r>
            <a:br>
              <a:rPr lang="en-CH" sz="2800" dirty="0"/>
            </a:br>
            <a:endParaRPr lang="en-CH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0E23C03-A662-CF8B-FDBA-7C9F0CA34CCB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80011459"/>
              </p:ext>
            </p:extLst>
          </p:nvPr>
        </p:nvGraphicFramePr>
        <p:xfrm>
          <a:off x="996469" y="1335418"/>
          <a:ext cx="10291762" cy="466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E4BF892F-779D-F767-A451-6989EC9F3C10}"/>
              </a:ext>
            </a:extLst>
          </p:cNvPr>
          <p:cNvSpPr/>
          <p:nvPr/>
        </p:nvSpPr>
        <p:spPr>
          <a:xfrm>
            <a:off x="3934214" y="1835449"/>
            <a:ext cx="914230" cy="4514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43A8EC84-532B-C916-86A7-35149C0A5E6F}"/>
              </a:ext>
            </a:extLst>
          </p:cNvPr>
          <p:cNvSpPr/>
          <p:nvPr/>
        </p:nvSpPr>
        <p:spPr>
          <a:xfrm>
            <a:off x="7439251" y="1835448"/>
            <a:ext cx="914230" cy="4514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45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784B77-0B5C-44F1-3958-2578E76D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New recommendations on service delivery: Online delivery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Calibri Light" panose="020F0302020204030204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BD2724-06E7-CA86-83E8-1A2E7FDD8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8876"/>
            <a:ext cx="8284332" cy="4840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00A4D0-FA3F-ED5A-8823-C14B4ECEDB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060" y="1278770"/>
            <a:ext cx="2388983" cy="3388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EDD545-0A63-E4F8-C1A6-5EBA901E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059" y="4851737"/>
            <a:ext cx="2388983" cy="15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6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5CE2CC-3C76-4302-28EC-D6152B11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200" dirty="0"/>
              <a:t>Outline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DEE806-FFA0-33AD-4760-6F75E9D6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332F2-6FD9-C4C7-9D39-B618F277AED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57200" y="1327905"/>
            <a:ext cx="5730949" cy="494188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Political commitments to address key populations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Epi data recap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New WHO consolidated guidelines for KP</a:t>
            </a:r>
          </a:p>
          <a:p>
            <a:pPr marL="51435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Prioritizing interventions for impact by KP</a:t>
            </a:r>
          </a:p>
          <a:p>
            <a:pPr marL="51435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New recommendations for service delivery</a:t>
            </a:r>
          </a:p>
          <a:p>
            <a:pPr marL="51435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Selected existing critical recommendations for impact</a:t>
            </a:r>
          </a:p>
          <a:p>
            <a:pPr marL="51435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Enabling environment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 Concluding remarks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n-US" sz="2000" dirty="0"/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2691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18260-5CF5-2B1D-7BA8-C65F5989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15234-B7E1-5FF3-0B63-0DE1774E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89" y="483975"/>
            <a:ext cx="9598774" cy="414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99CEAD-C70E-8984-7CDA-0164A1EB3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9571" y="4221126"/>
            <a:ext cx="3874540" cy="241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01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CBAB61-6B97-17FD-DBEC-25468EA33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480839"/>
            <a:ext cx="7993951" cy="6209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1FF201-A8B5-E6B4-6C64-87A1327AFDB2}"/>
              </a:ext>
            </a:extLst>
          </p:cNvPr>
          <p:cNvSpPr txBox="1"/>
          <p:nvPr/>
        </p:nvSpPr>
        <p:spPr>
          <a:xfrm>
            <a:off x="8665535" y="677685"/>
            <a:ext cx="2902688" cy="280076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Counselling interventions to change people’s behaviours to reduce risk of HIV infection have not shown to have an effect on </a:t>
            </a:r>
            <a:r>
              <a:rPr lang="en-US" sz="2200" b="1" dirty="0">
                <a:solidFill>
                  <a:schemeClr val="bg1"/>
                </a:solidFill>
              </a:rPr>
              <a:t>incidence</a:t>
            </a:r>
            <a:r>
              <a:rPr lang="en-US" sz="2200" dirty="0">
                <a:solidFill>
                  <a:schemeClr val="bg1"/>
                </a:solidFill>
              </a:rPr>
              <a:t> nor on </a:t>
            </a:r>
            <a:r>
              <a:rPr lang="en-US" sz="2200" b="1" dirty="0">
                <a:solidFill>
                  <a:schemeClr val="bg1"/>
                </a:solidFill>
              </a:rPr>
              <a:t>risk behaviours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4C04091-5C08-2CF1-CA5C-59FB7B5DA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535" y="3785551"/>
            <a:ext cx="2902688" cy="255454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*Counselling is defined here as a non-judgemental interactive process between a trained health care worker or lay provider and a client during which information is exchanged and support is provided so that clients can make informed decisions, design a plan and take action to improve their health</a:t>
            </a:r>
            <a:r>
              <a:rPr kumimoji="0" lang="en-GB" altLang="en-US" sz="1600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kumimoji="0" lang="en-GB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345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54B522-C5B2-EC88-082A-31C798F4F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5" y="1584253"/>
            <a:ext cx="8942915" cy="433808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EBE2584-A72E-CA21-98F1-BEEC6CA6D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9387300" y="2583712"/>
            <a:ext cx="2703848" cy="233986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6872C5-0E29-9598-0F84-F3C6395DC965}"/>
              </a:ext>
            </a:extLst>
          </p:cNvPr>
          <p:cNvSpPr txBox="1"/>
          <p:nvPr/>
        </p:nvSpPr>
        <p:spPr>
          <a:xfrm>
            <a:off x="489855" y="553721"/>
            <a:ext cx="11248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Chemsex is of growing concern due to potential harms such as HIV, STIs, hepatitis C, other drug and injection related harms and mental health 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BF0C9-6AAC-2D06-6E80-584455B9AE4D}"/>
              </a:ext>
            </a:extLst>
          </p:cNvPr>
          <p:cNvSpPr txBox="1"/>
          <p:nvPr/>
        </p:nvSpPr>
        <p:spPr>
          <a:xfrm>
            <a:off x="2592128" y="5917298"/>
            <a:ext cx="4691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OAMT: opioid agonist maintenance therapy</a:t>
            </a:r>
          </a:p>
        </p:txBody>
      </p:sp>
    </p:spTree>
    <p:extLst>
      <p:ext uri="{BB962C8B-B14F-4D97-AF65-F5344CB8AC3E}">
        <p14:creationId xmlns:p14="http://schemas.microsoft.com/office/powerpoint/2010/main" val="3714077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B0C112-1895-1317-7CD7-63F42BB76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57" y="1185215"/>
            <a:ext cx="6197226" cy="558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7AB12-9E2F-1E17-980C-DB39F1EBD04B}"/>
              </a:ext>
            </a:extLst>
          </p:cNvPr>
          <p:cNvSpPr txBox="1"/>
          <p:nvPr/>
        </p:nvSpPr>
        <p:spPr>
          <a:xfrm>
            <a:off x="7464056" y="1201493"/>
            <a:ext cx="4162860" cy="2616101"/>
          </a:xfrm>
          <a:prstGeom prst="rect">
            <a:avLst/>
          </a:prstGeom>
          <a:solidFill>
            <a:srgbClr val="DBB8D5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Needle/syringe programmes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Reduce transmission of HIV and viral hepatitis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do not increase injecting drug use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do not lead to discarded syringes in the community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Improve the health of people who inject drugs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2930B-5D6F-36A1-F17A-1889E3416308}"/>
              </a:ext>
            </a:extLst>
          </p:cNvPr>
          <p:cNvSpPr txBox="1"/>
          <p:nvPr/>
        </p:nvSpPr>
        <p:spPr>
          <a:xfrm>
            <a:off x="7464056" y="3964320"/>
            <a:ext cx="4162859" cy="258532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Naloxone</a:t>
            </a:r>
            <a:r>
              <a:rPr lang="en-US" dirty="0">
                <a:solidFill>
                  <a:schemeClr val="bg1"/>
                </a:solidFill>
              </a:rPr>
              <a:t> is an opioid antagonist which reverses the effects of opioids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It can prevent death in people who have overdosed on opioids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There is limited availability of naloxone in many settings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Community and pharmacy distribution of naloxone increases access and availability</a:t>
            </a:r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B915D-1E76-A229-328D-006B26125202}"/>
              </a:ext>
            </a:extLst>
          </p:cNvPr>
          <p:cNvSpPr txBox="1"/>
          <p:nvPr/>
        </p:nvSpPr>
        <p:spPr>
          <a:xfrm>
            <a:off x="394960" y="530657"/>
            <a:ext cx="11248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/>
              <a:t>Effective harm reduction strategies for PWID</a:t>
            </a:r>
          </a:p>
        </p:txBody>
      </p:sp>
    </p:spTree>
    <p:extLst>
      <p:ext uri="{BB962C8B-B14F-4D97-AF65-F5344CB8AC3E}">
        <p14:creationId xmlns:p14="http://schemas.microsoft.com/office/powerpoint/2010/main" val="2307370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627168F-D8DC-4508-9C59-8F3FF53E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1825"/>
            <a:ext cx="11277600" cy="1004888"/>
          </a:xfrm>
          <a:noFill/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+mn-lt"/>
              </a:rPr>
              <a:t>Retesting frequency and dual HIV/syphilis rapid diagnostic tests for KP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031537-5EB9-04E6-B111-3E462E7ED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0464"/>
            <a:ext cx="8006408" cy="267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AB1D6-B843-9FDE-CDC5-C4F7127AE9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836" y="3704773"/>
            <a:ext cx="8106771" cy="2870200"/>
          </a:xfrm>
          <a:prstGeom prst="rect">
            <a:avLst/>
          </a:prstGeom>
        </p:spPr>
      </p:pic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FC06A5E6-7494-FEB8-47EC-21C8745226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2693" y="4074202"/>
            <a:ext cx="2752107" cy="2419980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9D70835-CB62-7827-51E8-5840E5F61B65}"/>
              </a:ext>
            </a:extLst>
          </p:cNvPr>
          <p:cNvSpPr/>
          <p:nvPr/>
        </p:nvSpPr>
        <p:spPr>
          <a:xfrm>
            <a:off x="589729" y="4512310"/>
            <a:ext cx="446049" cy="42374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F22EC8-7546-D3E5-2440-6E4CCBB87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693" y="1636713"/>
            <a:ext cx="2797295" cy="208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70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AAEC-1126-805E-FEC9-E80D5D99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 testing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4A268-ECD8-FA6E-D4EE-932B90911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1"/>
          <a:stretch/>
        </p:blipFill>
        <p:spPr>
          <a:xfrm>
            <a:off x="345841" y="1287485"/>
            <a:ext cx="11490137" cy="15960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53CBD5-2AB9-8F9F-FA5F-0C2EA0467EC7}"/>
              </a:ext>
            </a:extLst>
          </p:cNvPr>
          <p:cNvSpPr txBox="1">
            <a:spLocks/>
          </p:cNvSpPr>
          <p:nvPr/>
        </p:nvSpPr>
        <p:spPr>
          <a:xfrm>
            <a:off x="6496763" y="3145083"/>
            <a:ext cx="5173921" cy="35746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Social network testing: 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may increase HIV diagnoses and identify additional people with HIV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may increase the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acceptability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HIV partner services </a:t>
            </a: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feasible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to implement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 be an efficient use of resources when they focus on people with high ongoing HIV risk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seldom result in social harm or adverse events.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E1B322-C329-AA18-4DD7-94CCAF7EEC45}"/>
              </a:ext>
            </a:extLst>
          </p:cNvPr>
          <p:cNvGrpSpPr/>
          <p:nvPr/>
        </p:nvGrpSpPr>
        <p:grpSpPr>
          <a:xfrm>
            <a:off x="521316" y="3118313"/>
            <a:ext cx="6516641" cy="2011705"/>
            <a:chOff x="5788567" y="54965"/>
            <a:chExt cx="6516641" cy="20117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82CC3F-7FCE-0732-CD13-7D6943BAEA09}"/>
                </a:ext>
              </a:extLst>
            </p:cNvPr>
            <p:cNvSpPr/>
            <p:nvPr/>
          </p:nvSpPr>
          <p:spPr>
            <a:xfrm>
              <a:off x="5788567" y="54965"/>
              <a:ext cx="5638800" cy="20117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243684-D670-F01D-E554-4EE6CCBD8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2604" y="476966"/>
              <a:ext cx="3028950" cy="15049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007C56-9E03-6A70-CC76-4C2B62AB15C2}"/>
                </a:ext>
              </a:extLst>
            </p:cNvPr>
            <p:cNvSpPr/>
            <p:nvPr/>
          </p:nvSpPr>
          <p:spPr>
            <a:xfrm>
              <a:off x="5788567" y="54965"/>
              <a:ext cx="57938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are social network-based HTS approaches?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5EF804-1296-CCC4-523D-F217223B3F5E}"/>
                </a:ext>
              </a:extLst>
            </p:cNvPr>
            <p:cNvSpPr txBox="1"/>
            <p:nvPr/>
          </p:nvSpPr>
          <p:spPr>
            <a:xfrm>
              <a:off x="9353460" y="490777"/>
              <a:ext cx="295174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Sexual</a:t>
              </a: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network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Drug </a:t>
              </a:r>
              <a:r>
                <a:rPr kumimoji="0" lang="fr-CH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injecting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Social contacts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HIV+ or HIV –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Key populations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1A9B609-42D2-EB2F-247C-5943B1D776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76"/>
          <a:stretch/>
        </p:blipFill>
        <p:spPr>
          <a:xfrm>
            <a:off x="478972" y="5286551"/>
            <a:ext cx="5584152" cy="5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02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342519-40D1-CCDD-3B65-2376BB32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6" y="1416353"/>
            <a:ext cx="6746600" cy="3150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B7390A-21BB-7BD8-EEAB-DEAD53F1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68" y="1781775"/>
            <a:ext cx="4597660" cy="23956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1F1AF3-6619-F836-39E5-D2277A405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419" y="1355915"/>
            <a:ext cx="4578585" cy="444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25FB7B-0E8B-1CE4-667B-FAD2543C7D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209" y="4177452"/>
            <a:ext cx="3927042" cy="273019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9759813-99EC-B691-A312-71EDA3EC4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NEW: </a:t>
            </a:r>
            <a:r>
              <a:rPr lang="en-US" sz="3600" dirty="0"/>
              <a:t>U=U</a:t>
            </a:r>
            <a:endParaRPr lang="en-CH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E8585-5F6D-88EC-B441-B41B5027D8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6562">
            <a:off x="4517059" y="4376971"/>
            <a:ext cx="1534108" cy="209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60157BA5-A3B1-96E5-0FDE-EF6832773F5E}"/>
              </a:ext>
            </a:extLst>
          </p:cNvPr>
          <p:cNvSpPr/>
          <p:nvPr/>
        </p:nvSpPr>
        <p:spPr>
          <a:xfrm>
            <a:off x="404672" y="1502970"/>
            <a:ext cx="446049" cy="42374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50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399" y="2339162"/>
            <a:ext cx="2770722" cy="34796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162" y="1977354"/>
            <a:ext cx="4884762" cy="4562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4891" y="1735613"/>
            <a:ext cx="85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22383" y="3429000"/>
            <a:ext cx="112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7B4C6-7076-A367-5AF0-BA90ECAEEB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65"/>
          <a:stretch/>
        </p:blipFill>
        <p:spPr>
          <a:xfrm>
            <a:off x="335648" y="229341"/>
            <a:ext cx="11639848" cy="1610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31" y="2706369"/>
            <a:ext cx="2374762" cy="3297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98627C-C15A-926D-64B6-F860FF5CE42B}"/>
              </a:ext>
            </a:extLst>
          </p:cNvPr>
          <p:cNvSpPr txBox="1"/>
          <p:nvPr/>
        </p:nvSpPr>
        <p:spPr>
          <a:xfrm>
            <a:off x="744175" y="2966725"/>
            <a:ext cx="112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146229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9B434-8C98-47A9-AD98-460962E6D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1"/>
            <a:ext cx="10547499" cy="27432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ART service delivery recommendations: applying to KP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H" sz="3600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5C63E9ED-F605-450E-BDEA-A8EBECB15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171479"/>
              </p:ext>
            </p:extLst>
          </p:nvPr>
        </p:nvGraphicFramePr>
        <p:xfrm>
          <a:off x="457199" y="1935237"/>
          <a:ext cx="71344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5701">
                  <a:extLst>
                    <a:ext uri="{9D8B030D-6E8A-4147-A177-3AD203B41FA5}">
                      <a16:colId xmlns:a16="http://schemas.microsoft.com/office/drawing/2014/main" val="2117835593"/>
                    </a:ext>
                  </a:extLst>
                </a:gridCol>
                <a:gridCol w="3508745">
                  <a:extLst>
                    <a:ext uri="{9D8B030D-6E8A-4147-A177-3AD203B41FA5}">
                      <a16:colId xmlns:a16="http://schemas.microsoft.com/office/drawing/2014/main" val="3942836079"/>
                    </a:ext>
                  </a:extLst>
                </a:gridCol>
              </a:tblGrid>
              <a:tr h="32334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ART initiation may be offered outside the health facility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…including at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community-based clinics operated for and by KP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466238"/>
                  </a:ext>
                </a:extLst>
              </a:tr>
              <a:tr h="32334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Clinical visits every 3-6 months, preferably 6 months if feasible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…with no restrictions related to gender, employment, drug use or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criminalisation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577065"/>
                  </a:ext>
                </a:extLst>
              </a:tr>
              <a:tr h="32334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 dispensing every 3-6 months, preferably 6 months if feasible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6DBBB7">
                            <a:tint val="66000"/>
                            <a:satMod val="160000"/>
                          </a:srgbClr>
                        </a:gs>
                        <a:gs pos="50000">
                          <a:srgbClr val="6DBBB7">
                            <a:tint val="44500"/>
                            <a:satMod val="160000"/>
                          </a:srgbClr>
                        </a:gs>
                        <a:gs pos="100000">
                          <a:srgbClr val="6DBBB7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2085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D53DD88-A92C-635C-AD89-00984D91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607" y="1426692"/>
            <a:ext cx="4071358" cy="2884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9C40D-76E5-501A-444A-4CB625EA15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9250326" y="3669374"/>
            <a:ext cx="2765260" cy="2765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8042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o photo description available.">
            <a:extLst>
              <a:ext uri="{FF2B5EF4-FFF2-40B4-BE49-F238E27FC236}">
                <a16:creationId xmlns:a16="http://schemas.microsoft.com/office/drawing/2014/main" id="{85FE3BFC-BDE8-4D27-A082-ACA1EEE2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174064"/>
            <a:ext cx="11249247" cy="47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6A8E6-D6AC-440A-B050-0303464C276D}"/>
              </a:ext>
            </a:extLst>
          </p:cNvPr>
          <p:cNvSpPr txBox="1">
            <a:spLocks/>
          </p:cNvSpPr>
          <p:nvPr/>
        </p:nvSpPr>
        <p:spPr>
          <a:xfrm>
            <a:off x="343407" y="504771"/>
            <a:ext cx="11706225" cy="80551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EC539-B652-4EA9-95E2-5427888FCC6D}"/>
              </a:ext>
            </a:extLst>
          </p:cNvPr>
          <p:cNvSpPr txBox="1"/>
          <p:nvPr/>
        </p:nvSpPr>
        <p:spPr>
          <a:xfrm>
            <a:off x="2694543" y="6115127"/>
            <a:ext cx="8839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Re-engagement critical as majority of transmission are from chronic/established infections i.e., untested, unlinked or disengaged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(AIDS2022)</a:t>
            </a: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EECCB6-F35D-48B3-B3DB-85E84B287890}"/>
              </a:ext>
            </a:extLst>
          </p:cNvPr>
          <p:cNvSpPr/>
          <p:nvPr/>
        </p:nvSpPr>
        <p:spPr>
          <a:xfrm>
            <a:off x="8764758" y="6545589"/>
            <a:ext cx="3284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Vannakit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JIAS 2020: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3"/>
              </a:rPr>
              <a:t>https://bit.ly/2E8oFjL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DAA773-6119-E41B-98C7-787C2143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1"/>
            <a:ext cx="11249247" cy="2743200"/>
          </a:xfrm>
        </p:spPr>
        <p:txBody>
          <a:bodyPr>
            <a:noAutofit/>
          </a:bodyPr>
          <a:lstStyle/>
          <a:p>
            <a:r>
              <a:rPr lang="en-GB" sz="3600" spc="-1" dirty="0"/>
              <a:t>Push toward status neutral approach to health services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</a:b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30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112FB3-3687-9753-5460-7711401AB0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111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836955F-0F8C-4772-AC5C-AC20B9E9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78" y="148713"/>
            <a:ext cx="9690161" cy="720000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</a:rPr>
              <a:t>High level political commitments</a:t>
            </a:r>
          </a:p>
        </p:txBody>
      </p:sp>
      <p:pic>
        <p:nvPicPr>
          <p:cNvPr id="10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7116A85-FFE7-00FB-FF1D-9A1AFF16B6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28" y="1342722"/>
            <a:ext cx="2039983" cy="263615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F720C5E-F097-5A6D-031B-E09833B93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863" y="3370376"/>
            <a:ext cx="1448323" cy="14601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6A657F-32F6-F86C-5F77-97B5A278B492}"/>
              </a:ext>
            </a:extLst>
          </p:cNvPr>
          <p:cNvSpPr txBox="1"/>
          <p:nvPr/>
        </p:nvSpPr>
        <p:spPr>
          <a:xfrm>
            <a:off x="440165" y="4954405"/>
            <a:ext cx="5737931" cy="1569660"/>
          </a:xfrm>
          <a:prstGeom prst="rect">
            <a:avLst/>
          </a:prstGeom>
          <a:solidFill>
            <a:schemeClr val="accent4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The 2030 Agenda for Sustainable Development pledged that </a:t>
            </a: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“</a:t>
            </a:r>
            <a:r>
              <a:rPr lang="en-US" sz="2400" b="1" u="sng" dirty="0">
                <a:solidFill>
                  <a:schemeClr val="bg1"/>
                </a:solidFill>
                <a:ea typeface="+mn-lt"/>
                <a:cs typeface="+mn-lt"/>
              </a:rPr>
              <a:t>no one will be left behind</a:t>
            </a: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”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and also </a:t>
            </a: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“</a:t>
            </a:r>
            <a:r>
              <a:rPr lang="en-US" sz="2400" b="1" u="sng" dirty="0">
                <a:solidFill>
                  <a:schemeClr val="bg1"/>
                </a:solidFill>
                <a:ea typeface="+mn-lt"/>
                <a:cs typeface="+mn-lt"/>
              </a:rPr>
              <a:t>to reach the furthest behind first</a:t>
            </a: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”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D16E2-5D2C-F9EE-D6C2-7803238690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687" y="1002755"/>
            <a:ext cx="3827816" cy="3827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3B4115-AF13-4FD8-D567-FC92B9FD0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807" y="3978880"/>
            <a:ext cx="5501865" cy="22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69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D7F749-5867-9BB5-0A83-9FB28A2A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0" i="0" baseline="0" dirty="0"/>
              <a:t>Essential for impact: enabling interventions </a:t>
            </a:r>
            <a:br>
              <a:rPr lang="en-CH" dirty="0"/>
            </a:br>
            <a:endParaRPr lang="en-CH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437ED0-1941-5990-9971-96B7143E376F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061723973"/>
              </p:ext>
            </p:extLst>
          </p:nvPr>
        </p:nvGraphicFramePr>
        <p:xfrm>
          <a:off x="457200" y="1537321"/>
          <a:ext cx="5421086" cy="4113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7E70BD0-6872-A526-B0CA-3BC514D9B0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486" y="1500515"/>
            <a:ext cx="6119490" cy="4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01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ABC5C-67F2-EF59-7FA9-FCF69DA4C0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987" y="0"/>
            <a:ext cx="7159812" cy="6604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F53E4-F9F5-E09A-19FB-6521BCD763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545" y="4136572"/>
            <a:ext cx="1668915" cy="2385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573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E405-4CF3-593A-5D6A-DF7D8C12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baseline="0" dirty="0"/>
              <a:t>Removing punitive laws, policies and practices </a:t>
            </a:r>
            <a:br>
              <a:rPr lang="en-CH" dirty="0"/>
            </a:br>
            <a:endParaRPr lang="en-CH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007AFB-3A6D-56BD-6F6E-CF5F0BB41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714827"/>
              </p:ext>
            </p:extLst>
          </p:nvPr>
        </p:nvGraphicFramePr>
        <p:xfrm>
          <a:off x="457200" y="1309409"/>
          <a:ext cx="7794171" cy="459793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43021">
                  <a:extLst>
                    <a:ext uri="{9D8B030D-6E8A-4147-A177-3AD203B41FA5}">
                      <a16:colId xmlns:a16="http://schemas.microsoft.com/office/drawing/2014/main" val="1722079057"/>
                    </a:ext>
                  </a:extLst>
                </a:gridCol>
                <a:gridCol w="6151150">
                  <a:extLst>
                    <a:ext uri="{9D8B030D-6E8A-4147-A177-3AD203B41FA5}">
                      <a16:colId xmlns:a16="http://schemas.microsoft.com/office/drawing/2014/main" val="4210075362"/>
                    </a:ext>
                  </a:extLst>
                </a:gridCol>
              </a:tblGrid>
              <a:tr h="515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C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Overarching good practice and guidance statements</a:t>
                      </a:r>
                      <a:endParaRPr lang="en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8581110"/>
                  </a:ext>
                </a:extLst>
              </a:tr>
              <a:tr h="1596717">
                <a:tc>
                  <a:txBody>
                    <a:bodyPr/>
                    <a:lstStyle/>
                    <a:p>
                      <a:pPr marL="180975" indent="0">
                        <a:lnSpc>
                          <a:spcPct val="107000"/>
                        </a:lnSpc>
                      </a:pPr>
                      <a:r>
                        <a:rPr lang="en-GB" sz="1800" b="1" dirty="0">
                          <a:effectLst/>
                        </a:rPr>
                        <a:t>Existing good practice statement (adapted)</a:t>
                      </a:r>
                      <a:endParaRPr lang="en-CH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GB" sz="1800" dirty="0">
                          <a:effectLst/>
                        </a:rPr>
                        <a:t>Countries should work toward </a:t>
                      </a:r>
                      <a:r>
                        <a:rPr lang="en-GB" sz="1800" b="1" dirty="0">
                          <a:effectLst/>
                        </a:rPr>
                        <a:t>decriminalization</a:t>
                      </a:r>
                      <a:r>
                        <a:rPr lang="en-GB" sz="1800" dirty="0">
                          <a:effectLst/>
                        </a:rPr>
                        <a:t> of drug use/injecting, drug possession, sex work, same-sex activity and nonconforming gender identities, and toward </a:t>
                      </a:r>
                      <a:r>
                        <a:rPr lang="en-GB" sz="1800" b="1" dirty="0">
                          <a:effectLst/>
                        </a:rPr>
                        <a:t>elimination of the unjust application of civil law and regulations </a:t>
                      </a:r>
                      <a:r>
                        <a:rPr lang="en-GB" sz="1800" dirty="0">
                          <a:effectLst/>
                        </a:rPr>
                        <a:t>against people who use/inject drugs, sex workers, men who have sex with men and trans and gender diverse people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endParaRPr lang="en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7335597"/>
                  </a:ext>
                </a:extLst>
              </a:tr>
              <a:tr h="1580706">
                <a:tc>
                  <a:txBody>
                    <a:bodyPr/>
                    <a:lstStyle/>
                    <a:p>
                      <a:pPr marL="180975" indent="0">
                        <a:lnSpc>
                          <a:spcPct val="107000"/>
                        </a:lnSpc>
                      </a:pPr>
                      <a:r>
                        <a:rPr lang="en-GB" sz="1800" b="1" dirty="0">
                          <a:effectLst/>
                        </a:rPr>
                        <a:t>Existing guidance statement</a:t>
                      </a:r>
                      <a:endParaRPr lang="en-CH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GB" sz="1800" b="1" dirty="0">
                          <a:effectLst/>
                        </a:rPr>
                        <a:t>Laws, legal policies and practices should be reviewed </a:t>
                      </a:r>
                      <a:r>
                        <a:rPr lang="en-GB" sz="1800" dirty="0">
                          <a:effectLst/>
                        </a:rPr>
                        <a:t>and, where necessary, revised by policy-makers and government leaders, </a:t>
                      </a:r>
                      <a:r>
                        <a:rPr lang="en-GB" sz="1800" b="1" dirty="0">
                          <a:effectLst/>
                        </a:rPr>
                        <a:t>with meaningful engagement </a:t>
                      </a:r>
                      <a:r>
                        <a:rPr lang="en-GB" sz="1800" dirty="0">
                          <a:effectLst/>
                        </a:rPr>
                        <a:t>of stakeholders from key population groups, to allow and support</a:t>
                      </a:r>
                      <a:r>
                        <a:rPr lang="en-GB" sz="1800" b="1" dirty="0">
                          <a:effectLst/>
                        </a:rPr>
                        <a:t> increased access to services </a:t>
                      </a:r>
                      <a:r>
                        <a:rPr lang="en-GB" sz="1800" dirty="0">
                          <a:effectLst/>
                        </a:rPr>
                        <a:t>for key populations</a:t>
                      </a:r>
                      <a:endParaRPr lang="en-CH" sz="1800" dirty="0">
                        <a:effectLst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14424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91D5C75-893B-20D5-3B82-4F825A5CC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599" y="3194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H" altLang="en-CH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CH" altLang="en-C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CA20FF7-D871-6185-0CA0-92F8269A2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689" y="3680391"/>
            <a:ext cx="3261111" cy="2196487"/>
          </a:xfrm>
          <a:prstGeom prst="rect">
            <a:avLst/>
          </a:prstGeom>
        </p:spPr>
      </p:pic>
      <p:pic>
        <p:nvPicPr>
          <p:cNvPr id="8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C0D67B06-CFD6-FFA9-9225-D03ABD36EA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921" y="1315837"/>
            <a:ext cx="3264879" cy="21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38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E8871-4838-56C7-EBEA-143AD4E4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baseline="0" dirty="0"/>
              <a:t>Reducing stigma and discrimination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C2FD3-3A9A-64E4-D694-8F1C17AA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DA024A-6DD4-0A47-C6CE-8E2E41F80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093775"/>
              </p:ext>
            </p:extLst>
          </p:nvPr>
        </p:nvGraphicFramePr>
        <p:xfrm>
          <a:off x="457199" y="1289982"/>
          <a:ext cx="8452885" cy="46394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45893">
                  <a:extLst>
                    <a:ext uri="{9D8B030D-6E8A-4147-A177-3AD203B41FA5}">
                      <a16:colId xmlns:a16="http://schemas.microsoft.com/office/drawing/2014/main" val="436071671"/>
                    </a:ext>
                  </a:extLst>
                </a:gridCol>
                <a:gridCol w="6606992">
                  <a:extLst>
                    <a:ext uri="{9D8B030D-6E8A-4147-A177-3AD203B41FA5}">
                      <a16:colId xmlns:a16="http://schemas.microsoft.com/office/drawing/2014/main" val="1857768403"/>
                    </a:ext>
                  </a:extLst>
                </a:gridCol>
              </a:tblGrid>
              <a:tr h="56955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en-GB" sz="2000" dirty="0">
                          <a:effectLst/>
                        </a:rPr>
                        <a:t>Overarching good practice and guidance statements</a:t>
                      </a:r>
                      <a:endParaRPr lang="en-CH" sz="1800" b="1" dirty="0">
                        <a:solidFill>
                          <a:srgbClr val="1F3763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</a:pPr>
                      <a:r>
                        <a:rPr lang="en-GB" sz="1800" dirty="0">
                          <a:effectLst/>
                        </a:rPr>
                        <a:t>Overarching good practice and guidance statements</a:t>
                      </a:r>
                      <a:endParaRPr lang="en-CH" sz="1800" b="1" dirty="0">
                        <a:solidFill>
                          <a:srgbClr val="1F3763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1856568"/>
                  </a:ext>
                </a:extLst>
              </a:tr>
              <a:tr h="1443338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GB" sz="1800" b="1" dirty="0">
                          <a:effectLst/>
                        </a:rPr>
                        <a:t>Existing good practice statement</a:t>
                      </a:r>
                      <a:endParaRPr lang="en-CH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GB" sz="1800" dirty="0">
                          <a:effectLst/>
                        </a:rPr>
                        <a:t>Countries should work </a:t>
                      </a:r>
                      <a:r>
                        <a:rPr lang="en-GB" sz="1800" b="1" dirty="0">
                          <a:effectLst/>
                        </a:rPr>
                        <a:t>towards implementing and enforcing anti-discrimination and protective laws</a:t>
                      </a:r>
                      <a:r>
                        <a:rPr lang="en-GB" sz="1800" dirty="0">
                          <a:effectLst/>
                        </a:rPr>
                        <a:t>, derived from human rights standards, to eliminate stigma, discrimination and violence against people from key populations .</a:t>
                      </a:r>
                      <a:endParaRPr lang="en-CH" sz="1800" dirty="0">
                        <a:effectLst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830883"/>
                  </a:ext>
                </a:extLst>
              </a:tr>
              <a:tr h="1443338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GB" sz="1800" b="1" dirty="0">
                          <a:effectLst/>
                        </a:rPr>
                        <a:t>Existing good practice statement</a:t>
                      </a:r>
                      <a:endParaRPr lang="en-CH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GB" sz="1800" dirty="0">
                          <a:effectLst/>
                        </a:rPr>
                        <a:t>Policy-makers, parliamentarians and other public health leaders should work together with civil society organizations in their efforts to </a:t>
                      </a:r>
                      <a:r>
                        <a:rPr lang="en-GB" sz="1800" b="1" dirty="0">
                          <a:effectLst/>
                        </a:rPr>
                        <a:t>monitor stigma, confront discrimination </a:t>
                      </a:r>
                      <a:r>
                        <a:rPr lang="en-GB" sz="1800" dirty="0">
                          <a:effectLst/>
                        </a:rPr>
                        <a:t>against key populations and </a:t>
                      </a:r>
                      <a:r>
                        <a:rPr lang="en-GB" sz="1800" b="1" dirty="0">
                          <a:effectLst/>
                        </a:rPr>
                        <a:t>change punitive legal and social norms  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endParaRPr lang="en-C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37498"/>
                  </a:ext>
                </a:extLst>
              </a:tr>
              <a:tr h="1152077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GB" sz="1800" b="1" dirty="0">
                          <a:effectLst/>
                        </a:rPr>
                        <a:t>Existing guidance statement</a:t>
                      </a:r>
                      <a:endParaRPr lang="en-CH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GB" sz="1800" b="1" dirty="0">
                          <a:effectLst/>
                        </a:rPr>
                        <a:t>Health services should be made available, accessible and acceptable </a:t>
                      </a:r>
                      <a:r>
                        <a:rPr lang="en-GB" sz="1800" dirty="0">
                          <a:effectLst/>
                        </a:rPr>
                        <a:t>to people from key populations, based on the principles of </a:t>
                      </a:r>
                      <a:r>
                        <a:rPr lang="en-GB" sz="1800" b="1" dirty="0">
                          <a:effectLst/>
                        </a:rPr>
                        <a:t>medical ethics, avoidance of stigma, non-discrimination and the right to health</a:t>
                      </a:r>
                      <a:endParaRPr lang="en-CH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428892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3862A42-C5C7-C207-4498-24159001A3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931" y="1289982"/>
            <a:ext cx="2642323" cy="2399979"/>
          </a:xfrm>
          <a:prstGeom prst="rect">
            <a:avLst/>
          </a:prstGeom>
        </p:spPr>
      </p:pic>
      <p:pic>
        <p:nvPicPr>
          <p:cNvPr id="3" name="Picture 3" descr="J:\DivData\PDI\Communications\PHOTOS 2003-2015\Indonesia_ying\IMG_6325.JPG">
            <a:extLst>
              <a:ext uri="{FF2B5EF4-FFF2-40B4-BE49-F238E27FC236}">
                <a16:creationId xmlns:a16="http://schemas.microsoft.com/office/drawing/2014/main" id="{D6178F89-94A9-1A4A-E109-9D7D5115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4237" y="3961445"/>
            <a:ext cx="2665242" cy="17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66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3C81F-0BF6-851C-83C0-3FFB8329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empowerment</a:t>
            </a:r>
            <a:endParaRPr lang="en-CH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145BB6A-61B1-4354-EA0C-38CC2E6DE1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342283"/>
              </p:ext>
            </p:extLst>
          </p:nvPr>
        </p:nvGraphicFramePr>
        <p:xfrm>
          <a:off x="457199" y="1467171"/>
          <a:ext cx="6431279" cy="370304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95986">
                  <a:extLst>
                    <a:ext uri="{9D8B030D-6E8A-4147-A177-3AD203B41FA5}">
                      <a16:colId xmlns:a16="http://schemas.microsoft.com/office/drawing/2014/main" val="1515977494"/>
                    </a:ext>
                  </a:extLst>
                </a:gridCol>
                <a:gridCol w="5035293">
                  <a:extLst>
                    <a:ext uri="{9D8B030D-6E8A-4147-A177-3AD203B41FA5}">
                      <a16:colId xmlns:a16="http://schemas.microsoft.com/office/drawing/2014/main" val="3835345750"/>
                    </a:ext>
                  </a:extLst>
                </a:gridCol>
              </a:tblGrid>
              <a:tr h="62229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</a:pPr>
                      <a:r>
                        <a:rPr lang="en-GB" sz="2400" dirty="0">
                          <a:effectLst/>
                        </a:rPr>
                        <a:t>Good practice and guidance statements</a:t>
                      </a:r>
                      <a:endParaRPr lang="en-CH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466198"/>
                  </a:ext>
                </a:extLst>
              </a:tr>
              <a:tr h="17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effectLst/>
                        </a:rPr>
                        <a:t>Existing guidance statement</a:t>
                      </a:r>
                      <a:endParaRPr lang="en-CH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75"/>
                        </a:spcAft>
                      </a:pPr>
                      <a:r>
                        <a:rPr lang="en-GB" sz="2000" dirty="0">
                          <a:effectLst/>
                        </a:rPr>
                        <a:t>Key population-led groups and organizations should be made </a:t>
                      </a:r>
                      <a:r>
                        <a:rPr lang="en-GB" sz="2000" b="1" dirty="0">
                          <a:effectLst/>
                        </a:rPr>
                        <a:t>essential partners and leaders </a:t>
                      </a:r>
                      <a:r>
                        <a:rPr lang="en-GB" sz="2000" dirty="0">
                          <a:effectLst/>
                        </a:rPr>
                        <a:t>in designing, planning, implementing and evaluating health services  </a:t>
                      </a:r>
                      <a:endParaRPr lang="en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29958"/>
                  </a:ext>
                </a:extLst>
              </a:tr>
              <a:tr h="1364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effectLst/>
                        </a:rPr>
                        <a:t>Existing good practice statement</a:t>
                      </a:r>
                      <a:endParaRPr lang="en-CH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75"/>
                        </a:spcAft>
                      </a:pPr>
                      <a:r>
                        <a:rPr lang="en-GB" sz="2000" dirty="0">
                          <a:effectLst/>
                        </a:rPr>
                        <a:t>Programmes should implement a package of interventions to </a:t>
                      </a:r>
                      <a:r>
                        <a:rPr lang="en-GB" sz="2000" b="1" dirty="0">
                          <a:effectLst/>
                        </a:rPr>
                        <a:t>enhance community empowerment </a:t>
                      </a:r>
                      <a:r>
                        <a:rPr lang="en-GB" sz="2000" dirty="0">
                          <a:effectLst/>
                        </a:rPr>
                        <a:t>among key populations  </a:t>
                      </a:r>
                      <a:endParaRPr lang="en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3023511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B05CA8E8-0B3A-0671-DF4F-18847B4CE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675" y="35661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H" altLang="en-CH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CH" altLang="en-C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F9EEC4-AC42-64A2-2A34-6E6D9B4F5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402" y="5991610"/>
            <a:ext cx="899676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CH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[</a:t>
            </a:r>
            <a:r>
              <a:rPr kumimoji="0" lang="en-GB" altLang="en-CH" sz="1100" b="0" i="0" u="none" strike="noStrike" kern="1200" cap="none" spc="0" normalizeH="0" baseline="30000" noProof="0" dirty="0" bmk="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1]</a:t>
            </a:r>
            <a:r>
              <a:rPr kumimoji="0" lang="en-GB" altLang="en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Please note, in the WHO guideline</a:t>
            </a:r>
            <a:r>
              <a:rPr kumimoji="0" lang="en-GB" altLang="en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GB" altLang="en-CH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Prevention and treatment of HIV and other </a:t>
            </a:r>
            <a:r>
              <a:rPr kumimoji="0" lang="en-GB" altLang="en-CH" sz="1100" b="0" i="1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</a:t>
            </a:r>
            <a:r>
              <a:rPr kumimoji="0" lang="en-GB" altLang="en-CH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ually transmitted infections for </a:t>
            </a:r>
            <a:r>
              <a:rPr kumimoji="0" lang="en-GB" altLang="en-CH" sz="1100" b="0" i="1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</a:t>
            </a:r>
            <a:r>
              <a:rPr kumimoji="0" lang="en-GB" altLang="en-CH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en-CH" sz="1100" b="0" i="1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kumimoji="0" lang="en-GB" altLang="en-CH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low and middle-income countries: recommendations for a public health approach</a:t>
            </a:r>
            <a:r>
              <a:rPr kumimoji="0" lang="en-US" altLang="en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WHO recommended a package of interventions to enhance community empowerment among sex workers. This was a strong recommendation with very low quality of evidence. In 2014, all WHO recommendations related to key populations were consolidated, and a new good practice statement developed to expand this recommendation to all key population groups, as included above.</a:t>
            </a:r>
            <a:endParaRPr kumimoji="0" lang="en-US" altLang="en-C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1 Key elements of community empowerment among trans people ">
            <a:extLst>
              <a:ext uri="{FF2B5EF4-FFF2-40B4-BE49-F238E27FC236}">
                <a16:creationId xmlns:a16="http://schemas.microsoft.com/office/drawing/2014/main" id="{E6052060-79DD-6502-6FA0-285E1483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0" y="1037396"/>
            <a:ext cx="4622799" cy="4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83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7EB3-6EDD-8A4B-37D9-CF31E681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42991"/>
            <a:ext cx="4468555" cy="1004888"/>
          </a:xfrm>
        </p:spPr>
        <p:txBody>
          <a:bodyPr>
            <a:normAutofit/>
          </a:bodyPr>
          <a:lstStyle/>
          <a:p>
            <a:r>
              <a:rPr lang="en-GB" sz="3600" dirty="0">
                <a:effectLst/>
              </a:rPr>
              <a:t>Eliminating violence</a:t>
            </a:r>
            <a:br>
              <a:rPr lang="en-CH" sz="3600" dirty="0">
                <a:effectLst/>
              </a:rPr>
            </a:br>
            <a:endParaRPr lang="en-CH" sz="36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F71D85-5EFE-7AFA-C1F1-CB9121195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441858"/>
              </p:ext>
            </p:extLst>
          </p:nvPr>
        </p:nvGraphicFramePr>
        <p:xfrm>
          <a:off x="457199" y="1920022"/>
          <a:ext cx="5638801" cy="324263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638801">
                  <a:extLst>
                    <a:ext uri="{9D8B030D-6E8A-4147-A177-3AD203B41FA5}">
                      <a16:colId xmlns:a16="http://schemas.microsoft.com/office/drawing/2014/main" val="4060399374"/>
                    </a:ext>
                  </a:extLst>
                </a:gridCol>
              </a:tblGrid>
              <a:tr h="3302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 Good practice statement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156630"/>
                  </a:ext>
                </a:extLst>
              </a:tr>
              <a:tr h="2438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Violence against people from key populations should be </a:t>
                      </a:r>
                      <a:r>
                        <a:rPr lang="en-GB" sz="2000" b="1" dirty="0">
                          <a:effectLst/>
                        </a:rPr>
                        <a:t>prevented and addressed </a:t>
                      </a:r>
                      <a:r>
                        <a:rPr lang="en-GB" sz="2000" dirty="0">
                          <a:effectLst/>
                        </a:rPr>
                        <a:t>in partnership with key population-led organizations. All violence against people from key population groups should be </a:t>
                      </a:r>
                      <a:r>
                        <a:rPr lang="en-GB" sz="2000" b="1" dirty="0">
                          <a:effectLst/>
                        </a:rPr>
                        <a:t>monitored and reported</a:t>
                      </a:r>
                      <a:r>
                        <a:rPr lang="en-GB" sz="2000" dirty="0">
                          <a:effectLst/>
                        </a:rPr>
                        <a:t>, and </a:t>
                      </a:r>
                      <a:r>
                        <a:rPr lang="en-GB" sz="2000" b="1" dirty="0">
                          <a:effectLst/>
                        </a:rPr>
                        <a:t>redress</a:t>
                      </a:r>
                      <a:r>
                        <a:rPr lang="en-GB" sz="2000" dirty="0">
                          <a:effectLst/>
                        </a:rPr>
                        <a:t> mechanisms should be established </a:t>
                      </a:r>
                      <a:r>
                        <a:rPr lang="en-GB" sz="2000" b="1" dirty="0">
                          <a:effectLst/>
                        </a:rPr>
                        <a:t>to provide justice</a:t>
                      </a:r>
                      <a:r>
                        <a:rPr lang="en-GB" sz="2000" dirty="0">
                          <a:effectLst/>
                        </a:rPr>
                        <a:t>.  </a:t>
                      </a:r>
                      <a:endParaRPr lang="en-CH" sz="2000" dirty="0">
                        <a:effectLst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CH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686463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E0DC41B-C813-19D9-502E-B6C9DD481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636" y="1920022"/>
            <a:ext cx="4823815" cy="32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1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E896DD-DCA6-FFCC-0EB3-FBF3F3543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3DF04-F9BC-1420-EBF0-F645ACF6A0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0242" y="1537775"/>
            <a:ext cx="6550025" cy="450056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Increasing </a:t>
            </a:r>
            <a:r>
              <a:rPr lang="en-US" sz="2200" b="1" dirty="0"/>
              <a:t>geopolitical tension </a:t>
            </a:r>
            <a:r>
              <a:rPr lang="en-US" sz="2200" dirty="0"/>
              <a:t>against KP, particularly gay men, MSM and TGD people</a:t>
            </a:r>
          </a:p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Need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for multisectoral approach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and cross-UN to address structural barriers and critical enablers </a:t>
            </a:r>
          </a:p>
          <a:p>
            <a:r>
              <a:rPr lang="en-US" sz="2200" dirty="0"/>
              <a:t>Power and resilience of the </a:t>
            </a:r>
            <a:r>
              <a:rPr lang="en-US" sz="2200" b="1" dirty="0"/>
              <a:t>health workforce</a:t>
            </a:r>
            <a:r>
              <a:rPr lang="en-US" sz="2200" dirty="0"/>
              <a:t>: DO NO HARM, do what it is right to do!</a:t>
            </a:r>
          </a:p>
          <a:p>
            <a:r>
              <a:rPr lang="en-US" sz="2200" dirty="0"/>
              <a:t>Power and resilience of </a:t>
            </a:r>
            <a:r>
              <a:rPr lang="en-US" sz="2200" b="1" dirty="0"/>
              <a:t>communities</a:t>
            </a:r>
            <a:r>
              <a:rPr lang="en-US" sz="2200" dirty="0"/>
              <a:t>: community-based services; lay provider testing, peer navigators</a:t>
            </a:r>
          </a:p>
          <a:p>
            <a:r>
              <a:rPr lang="en-US" sz="2200" b="1" dirty="0"/>
              <a:t>Effective interventions </a:t>
            </a:r>
            <a:r>
              <a:rPr lang="en-US" sz="2200" dirty="0"/>
              <a:t>to reach KP: HIV self-testing, network testing, virtual interventions</a:t>
            </a:r>
          </a:p>
          <a:p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One size does not fit all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KP clinics </a:t>
            </a:r>
            <a:r>
              <a:rPr kumimoji="0" lang="en-US" sz="2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general health services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62F20-3207-CE7B-AC85-C31CBBE4E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250" y="10"/>
            <a:ext cx="4961491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160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48212"/>
            <a:ext cx="5638800" cy="76427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61D92-E3C8-FEBA-06F0-F23A79F1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026" y="890357"/>
            <a:ext cx="4425574" cy="5403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A9B5B-4BFB-8E8E-323B-10B120099AF1}"/>
              </a:ext>
            </a:extLst>
          </p:cNvPr>
          <p:cNvSpPr txBox="1"/>
          <p:nvPr/>
        </p:nvSpPr>
        <p:spPr>
          <a:xfrm>
            <a:off x="1295400" y="1345517"/>
            <a:ext cx="3889248" cy="267765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cs typeface="Calibri" panose="020F0502020204030204" pitchFamily="34" charset="0"/>
              </a:rPr>
              <a:t>Need a re-focus on effective interventions: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bg1"/>
                </a:solidFill>
                <a:cs typeface="Calibri" panose="020F0502020204030204" pitchFamily="34" charset="0"/>
              </a:rPr>
              <a:t>Stop doing things without impact,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bg1"/>
                </a:solidFill>
                <a:cs typeface="Calibri" panose="020F0502020204030204" pitchFamily="34" charset="0"/>
              </a:rPr>
              <a:t>Fast scale-up those which can make a difference!</a:t>
            </a:r>
          </a:p>
        </p:txBody>
      </p:sp>
    </p:spTree>
    <p:extLst>
      <p:ext uri="{BB962C8B-B14F-4D97-AF65-F5344CB8AC3E}">
        <p14:creationId xmlns:p14="http://schemas.microsoft.com/office/powerpoint/2010/main" val="3258456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0B0020-0511-4681-A526-73404D7C6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TPP we’re here to help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1DE8-72D7-40B8-B31C-1C05AEA88571}"/>
              </a:ext>
            </a:extLst>
          </p:cNvPr>
          <p:cNvSpPr txBox="1"/>
          <p:nvPr/>
        </p:nvSpPr>
        <p:spPr>
          <a:xfrm>
            <a:off x="1045028" y="2648829"/>
            <a:ext cx="6614555" cy="4013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F79070-ED77-42DE-9E65-E71CB1BED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3361" y="2731325"/>
            <a:ext cx="3231268" cy="3324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14C30-EF3E-4D58-BC49-4CBC19A2C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248" y="700266"/>
            <a:ext cx="3816427" cy="13961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FD9245-D5D7-4C25-90F8-66CEB327B7F6}"/>
              </a:ext>
            </a:extLst>
          </p:cNvPr>
          <p:cNvSpPr txBox="1"/>
          <p:nvPr/>
        </p:nvSpPr>
        <p:spPr>
          <a:xfrm>
            <a:off x="1023880" y="2365532"/>
            <a:ext cx="7439545" cy="43304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Boys, men, VMMC and adolescents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Wole AMEYAN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ameyanw@who.int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  populations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Annette VERSTER 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VersterAn@who.int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Antons MOZALEVSKIS 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mozalevskisa@who.int,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Maeve Brito de MELLO 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demellmae@who.int</a:t>
            </a:r>
            <a:endParaRPr lang="en-US" u="sng" dirty="0">
              <a:solidFill>
                <a:schemeClr val="accent1"/>
              </a:solidFill>
              <a:latin typeface="Calibri" panose="020F0502020204030204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Maeve Brito de MELLO 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demellmae@who.int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Erica SPIELMAN 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spielmane@who.int</a:t>
            </a:r>
            <a:endParaRPr lang="en-US" u="sng" dirty="0">
              <a:solidFill>
                <a:schemeClr val="accent1"/>
              </a:solidFill>
              <a:latin typeface="Calibri" panose="020F0502020204030204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Viral Hepatitis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Niklas LUHMANN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luhmannn@who.int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PrEP/PEP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Michelle RODOLPH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rodolphm@who.int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Mateo PROCHAZKA NUNEZ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prochazkam@who.int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Stigma &amp; discrimination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Antons MOZALEVSKIS 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mozalevskisa@who.int,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Erica SPIELMAN 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spielmane@who.int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interventions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Purvi SHAH 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ShahP@unaids.org</a:t>
            </a:r>
            <a:r>
              <a:rPr lang="en-US" u="sng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(joint WHO-UNAIDS position)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JOHNSON, Cheryl Case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4"/>
              </a:rPr>
              <a:t>johnsonc@who.int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Maggie BARR-DICHIARA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5"/>
              </a:rPr>
              <a:t>barrdichiaram@who.int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Céline LASTRUCCI (testing, lab &amp; DSD)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6"/>
              </a:rPr>
              <a:t>lastruccic@who.int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Alisa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MONROE-WISE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7"/>
              </a:rPr>
              <a:t>monroewisea@who.int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(team lead)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BAGGALEY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/>
              </a:rPr>
              <a:t>baggaleyr@who.int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6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AA4BD-9141-4524-1306-33978A44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3B3244-C8EC-15E4-896F-BBB8B1403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18" y="1041475"/>
            <a:ext cx="5154083" cy="720000"/>
          </a:xfrm>
        </p:spPr>
        <p:txBody>
          <a:bodyPr>
            <a:no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Distribution of acquisition of new HIV infections by population, </a:t>
            </a:r>
            <a:r>
              <a:rPr lang="en-US" altLang="en-US" sz="2400" u="sng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Latin America</a:t>
            </a:r>
            <a:r>
              <a:rPr lang="en-US" altLang="en-US" sz="2400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, 2021</a:t>
            </a:r>
            <a:br>
              <a:rPr lang="en-US" altLang="en-US" sz="2400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</a:br>
            <a:endParaRPr lang="en-CH" sz="20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10978-F222-B49C-6644-D5A5F3A7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73" y="1761475"/>
            <a:ext cx="3626952" cy="4618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A73C89-52EF-F1C0-E762-AD9AA663DE49}"/>
              </a:ext>
            </a:extLst>
          </p:cNvPr>
          <p:cNvSpPr txBox="1"/>
          <p:nvPr/>
        </p:nvSpPr>
        <p:spPr>
          <a:xfrm>
            <a:off x="295817" y="6560533"/>
            <a:ext cx="7446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venirLTStd-Heavy"/>
                <a:ea typeface="+mn-ea"/>
                <a:cs typeface="+mn-cs"/>
              </a:rPr>
              <a:t>In Danger: UNAIDS Global AIDS Update 2022 https://www.unaids.org/en/resources/documents/2022/in-danger-global-aids-update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FCBE95-08A3-D002-F04B-06491B5B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077" y="2421634"/>
            <a:ext cx="6805923" cy="40457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337ED3-0725-396A-A46B-8D7351E484D2}"/>
              </a:ext>
            </a:extLst>
          </p:cNvPr>
          <p:cNvSpPr txBox="1">
            <a:spLocks/>
          </p:cNvSpPr>
          <p:nvPr/>
        </p:nvSpPr>
        <p:spPr bwMode="invGray">
          <a:xfrm>
            <a:off x="6691485" y="1131420"/>
            <a:ext cx="5014879" cy="1579810"/>
          </a:xfrm>
          <a:prstGeom prst="rect">
            <a:avLst/>
          </a:prstGeom>
        </p:spPr>
        <p:txBody>
          <a:bodyPr vert="horz" lIns="18000" tIns="0" rIns="360000" bIns="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HIV prevalence among key populations compared with adults (aged 15–49 years), reporting countries in Latin America, 2017–2021</a:t>
            </a:r>
            <a:br>
              <a:rPr lang="en-CH" sz="2000" dirty="0">
                <a:solidFill>
                  <a:srgbClr val="002060"/>
                </a:solidFill>
                <a:latin typeface="+mn-lt"/>
              </a:rPr>
            </a:br>
            <a:endParaRPr lang="en-CH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374FF-E10E-AE2F-42C7-AE008758591C}"/>
              </a:ext>
            </a:extLst>
          </p:cNvPr>
          <p:cNvSpPr txBox="1"/>
          <p:nvPr/>
        </p:nvSpPr>
        <p:spPr>
          <a:xfrm>
            <a:off x="2532822" y="3429000"/>
            <a:ext cx="120983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64%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29C40-89BE-A07A-9FD6-56372C0288FD}"/>
              </a:ext>
            </a:extLst>
          </p:cNvPr>
          <p:cNvSpPr txBox="1"/>
          <p:nvPr/>
        </p:nvSpPr>
        <p:spPr>
          <a:xfrm>
            <a:off x="6691485" y="2551837"/>
            <a:ext cx="2293027" cy="14773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SW: 3.5 x greater</a:t>
            </a:r>
          </a:p>
          <a:p>
            <a:r>
              <a:rPr lang="en-US" dirty="0">
                <a:solidFill>
                  <a:schemeClr val="bg1"/>
                </a:solidFill>
              </a:rPr>
              <a:t>MSM: 36 x</a:t>
            </a:r>
          </a:p>
          <a:p>
            <a:r>
              <a:rPr lang="en-US" dirty="0">
                <a:solidFill>
                  <a:schemeClr val="bg1"/>
                </a:solidFill>
              </a:rPr>
              <a:t>PWID: 3.8 x</a:t>
            </a:r>
          </a:p>
          <a:p>
            <a:r>
              <a:rPr lang="en-US" dirty="0">
                <a:solidFill>
                  <a:schemeClr val="bg1"/>
                </a:solidFill>
              </a:rPr>
              <a:t>Trans people: 55.3</a:t>
            </a:r>
          </a:p>
          <a:p>
            <a:r>
              <a:rPr lang="en-US" dirty="0">
                <a:solidFill>
                  <a:schemeClr val="bg1"/>
                </a:solidFill>
              </a:rPr>
              <a:t>Prisoners: 2 x</a:t>
            </a:r>
          </a:p>
        </p:txBody>
      </p:sp>
    </p:spTree>
    <p:extLst>
      <p:ext uri="{BB962C8B-B14F-4D97-AF65-F5344CB8AC3E}">
        <p14:creationId xmlns:p14="http://schemas.microsoft.com/office/powerpoint/2010/main" val="10745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DCBC5B-8131-EB01-BF25-D07C47580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29" y="1824955"/>
            <a:ext cx="3504405" cy="4453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3B3244-C8EC-15E4-896F-BBB8B1403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89" y="871719"/>
            <a:ext cx="6031111" cy="720000"/>
          </a:xfrm>
        </p:spPr>
        <p:txBody>
          <a:bodyPr>
            <a:no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Distribution of acquisition of new HIV infections by population, </a:t>
            </a:r>
            <a:r>
              <a:rPr lang="en-US" altLang="en-US" sz="2400" u="sng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Middle East and North Africa</a:t>
            </a:r>
            <a:r>
              <a:rPr lang="en-US" altLang="en-US" sz="2400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, 2021</a:t>
            </a:r>
            <a:br>
              <a:rPr lang="en-US" altLang="en-US" sz="2400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</a:br>
            <a:endParaRPr lang="en-CH" sz="24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73C89-52EF-F1C0-E762-AD9AA663DE49}"/>
              </a:ext>
            </a:extLst>
          </p:cNvPr>
          <p:cNvSpPr txBox="1"/>
          <p:nvPr/>
        </p:nvSpPr>
        <p:spPr>
          <a:xfrm>
            <a:off x="4625208" y="6511565"/>
            <a:ext cx="7446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venirLTStd-Heavy"/>
                <a:ea typeface="+mn-ea"/>
                <a:cs typeface="+mn-cs"/>
              </a:rPr>
              <a:t>In Danger: UNAIDS Global AIDS Update 2022 https://www.unaids.org/en/resources/documents/2022/in-danger-global-aids-update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CFE592-3125-E88D-FB9F-D8451FB16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731" y="1591719"/>
            <a:ext cx="7446269" cy="445337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1A37E61-B29E-F88A-58AE-80F388CF1E25}"/>
              </a:ext>
            </a:extLst>
          </p:cNvPr>
          <p:cNvSpPr txBox="1">
            <a:spLocks/>
          </p:cNvSpPr>
          <p:nvPr/>
        </p:nvSpPr>
        <p:spPr bwMode="invGray">
          <a:xfrm>
            <a:off x="6294474" y="1129520"/>
            <a:ext cx="5224760" cy="1753800"/>
          </a:xfrm>
          <a:prstGeom prst="rect">
            <a:avLst/>
          </a:prstGeom>
        </p:spPr>
        <p:txBody>
          <a:bodyPr vert="horz" lIns="18000" tIns="0" rIns="360000" bIns="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HIV prevalence among key populations compared with adults (aged 15–49 years), reporting countries in Middle East and North Africa, 2017–2021</a:t>
            </a:r>
            <a:br>
              <a:rPr lang="en-CH" sz="1800" dirty="0">
                <a:solidFill>
                  <a:srgbClr val="002060"/>
                </a:solidFill>
                <a:latin typeface="+mn-lt"/>
              </a:rPr>
            </a:br>
            <a:endParaRPr lang="en-CH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E87A9-189E-9712-FC2C-A8C05C8CB5EA}"/>
              </a:ext>
            </a:extLst>
          </p:cNvPr>
          <p:cNvSpPr txBox="1"/>
          <p:nvPr/>
        </p:nvSpPr>
        <p:spPr>
          <a:xfrm>
            <a:off x="2966484" y="3326397"/>
            <a:ext cx="81784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85%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FEE11-F494-AC28-8589-0E8D53982EA1}"/>
              </a:ext>
            </a:extLst>
          </p:cNvPr>
          <p:cNvSpPr txBox="1"/>
          <p:nvPr/>
        </p:nvSpPr>
        <p:spPr>
          <a:xfrm>
            <a:off x="6294474" y="2864656"/>
            <a:ext cx="2860076" cy="14773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SW:  24.3 x</a:t>
            </a:r>
          </a:p>
          <a:p>
            <a:r>
              <a:rPr lang="en-US" dirty="0">
                <a:solidFill>
                  <a:schemeClr val="bg1"/>
                </a:solidFill>
              </a:rPr>
              <a:t>MSM: 95.7 x</a:t>
            </a:r>
          </a:p>
          <a:p>
            <a:r>
              <a:rPr lang="en-US" dirty="0">
                <a:solidFill>
                  <a:schemeClr val="bg1"/>
                </a:solidFill>
              </a:rPr>
              <a:t>PWID: 12.8 x</a:t>
            </a:r>
          </a:p>
          <a:p>
            <a:r>
              <a:rPr lang="en-US" dirty="0">
                <a:solidFill>
                  <a:schemeClr val="bg1"/>
                </a:solidFill>
              </a:rPr>
              <a:t>Trans people: no data</a:t>
            </a:r>
          </a:p>
          <a:p>
            <a:r>
              <a:rPr lang="en-US" dirty="0">
                <a:solidFill>
                  <a:schemeClr val="bg1"/>
                </a:solidFill>
              </a:rPr>
              <a:t>Prisoners: 2.8 x</a:t>
            </a:r>
          </a:p>
        </p:txBody>
      </p:sp>
    </p:spTree>
    <p:extLst>
      <p:ext uri="{BB962C8B-B14F-4D97-AF65-F5344CB8AC3E}">
        <p14:creationId xmlns:p14="http://schemas.microsoft.com/office/powerpoint/2010/main" val="417130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AA4BD-9141-4524-1306-33978A44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3B3244-C8EC-15E4-896F-BBB8B1403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42" y="715840"/>
            <a:ext cx="5463601" cy="720000"/>
          </a:xfrm>
        </p:spPr>
        <p:txBody>
          <a:bodyPr>
            <a:no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Distribution of acquisition of new HIV infections by population, </a:t>
            </a:r>
            <a:r>
              <a:rPr lang="en-US" altLang="en-US" sz="2400" u="sng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Eastern and Southern Africa</a:t>
            </a:r>
            <a:r>
              <a:rPr lang="en-US" altLang="en-US" sz="2400" dirty="0">
                <a:solidFill>
                  <a:srgbClr val="002060"/>
                </a:solidFill>
                <a:latin typeface="Arial Bold" charset="0"/>
                <a:ea typeface="ＭＳ Ｐゴシック" pitchFamily="34" charset="-128"/>
              </a:rPr>
              <a:t>, 2021</a:t>
            </a:r>
            <a:endParaRPr lang="en-CH" sz="24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73C89-52EF-F1C0-E762-AD9AA663DE49}"/>
              </a:ext>
            </a:extLst>
          </p:cNvPr>
          <p:cNvSpPr txBox="1"/>
          <p:nvPr/>
        </p:nvSpPr>
        <p:spPr>
          <a:xfrm>
            <a:off x="2602137" y="6563604"/>
            <a:ext cx="7446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Source: </a:t>
            </a:r>
            <a:r>
              <a:rPr lang="en-US" sz="1000" b="0" i="0" dirty="0">
                <a:solidFill>
                  <a:schemeClr val="tx2"/>
                </a:solidFill>
                <a:effectLst/>
                <a:latin typeface="AvenirLTStd-Heavy"/>
              </a:rPr>
              <a:t>In Danger: UNAIDS Global AIDS Update 2022 https://www.unaids.org/en/resources/documents/2022/in-danger-global-aids-update</a:t>
            </a:r>
          </a:p>
          <a:p>
            <a:endParaRPr lang="en-CH" sz="10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31515-6C32-FE03-CF78-4D9C8C922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00" y="1604000"/>
            <a:ext cx="3785300" cy="4694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4FA9E-962A-E7DB-A349-DAB5564E9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378" y="2437843"/>
            <a:ext cx="6926776" cy="41427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B7C09D3-51ED-22D0-F386-A617F9A053C9}"/>
              </a:ext>
            </a:extLst>
          </p:cNvPr>
          <p:cNvSpPr txBox="1">
            <a:spLocks/>
          </p:cNvSpPr>
          <p:nvPr/>
        </p:nvSpPr>
        <p:spPr>
          <a:xfrm>
            <a:off x="5870782" y="1178417"/>
            <a:ext cx="5686918" cy="175260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HIV prevalence among key populations compared with adults (aged 15–49 years), reporting countries in Eastern and Southern Africa, 2017–2021</a:t>
            </a:r>
            <a:br>
              <a:rPr lang="en-CH" sz="1800" dirty="0">
                <a:solidFill>
                  <a:srgbClr val="002060"/>
                </a:solidFill>
              </a:rPr>
            </a:br>
            <a:endParaRPr lang="en-CH" sz="18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ADA60-3A51-8FAE-50CB-5344CB35D1F2}"/>
              </a:ext>
            </a:extLst>
          </p:cNvPr>
          <p:cNvSpPr txBox="1"/>
          <p:nvPr/>
        </p:nvSpPr>
        <p:spPr>
          <a:xfrm>
            <a:off x="2345622" y="3540213"/>
            <a:ext cx="120983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59F516-F1E2-C36C-B4ED-ED95A8455DE2}"/>
              </a:ext>
            </a:extLst>
          </p:cNvPr>
          <p:cNvSpPr txBox="1"/>
          <p:nvPr/>
        </p:nvSpPr>
        <p:spPr>
          <a:xfrm>
            <a:off x="9674615" y="2192353"/>
            <a:ext cx="2303539" cy="14773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SW: 5.4 x</a:t>
            </a:r>
          </a:p>
          <a:p>
            <a:r>
              <a:rPr lang="en-US" dirty="0">
                <a:solidFill>
                  <a:schemeClr val="bg1"/>
                </a:solidFill>
              </a:rPr>
              <a:t>MSM: 2 x</a:t>
            </a:r>
          </a:p>
          <a:p>
            <a:r>
              <a:rPr lang="en-US" dirty="0">
                <a:solidFill>
                  <a:schemeClr val="bg1"/>
                </a:solidFill>
              </a:rPr>
              <a:t>PWID: 3.5 x</a:t>
            </a:r>
          </a:p>
          <a:p>
            <a:r>
              <a:rPr lang="en-US" dirty="0">
                <a:solidFill>
                  <a:schemeClr val="bg1"/>
                </a:solidFill>
              </a:rPr>
              <a:t>Trans people: 4.6 x</a:t>
            </a:r>
          </a:p>
          <a:p>
            <a:r>
              <a:rPr lang="en-US" dirty="0">
                <a:solidFill>
                  <a:schemeClr val="bg1"/>
                </a:solidFill>
              </a:rPr>
              <a:t>Prisoners: 1.7 x</a:t>
            </a:r>
          </a:p>
        </p:txBody>
      </p:sp>
    </p:spTree>
    <p:extLst>
      <p:ext uri="{BB962C8B-B14F-4D97-AF65-F5344CB8AC3E}">
        <p14:creationId xmlns:p14="http://schemas.microsoft.com/office/powerpoint/2010/main" val="253583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CD5771-4049-72DB-5647-D32FCEC4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8" y="597224"/>
            <a:ext cx="3505380" cy="5010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024D2-5233-3F95-B2DF-913132289A4A}"/>
              </a:ext>
            </a:extLst>
          </p:cNvPr>
          <p:cNvSpPr txBox="1"/>
          <p:nvPr/>
        </p:nvSpPr>
        <p:spPr>
          <a:xfrm>
            <a:off x="4365170" y="845877"/>
            <a:ext cx="69668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HIV, viral hepatitis and sexually transmitted infections epidemics - inextricably linked (syndemics)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73B72-870D-94FF-BA50-EAFCACF08CD3}"/>
              </a:ext>
            </a:extLst>
          </p:cNvPr>
          <p:cNvSpPr txBox="1"/>
          <p:nvPr/>
        </p:nvSpPr>
        <p:spPr>
          <a:xfrm>
            <a:off x="5592727" y="3485653"/>
            <a:ext cx="5970778" cy="2169825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Genital herpes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3x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 higher risk of HIV </a:t>
            </a:r>
            <a:r>
              <a:rPr lang="en-GB" sz="2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acquisition</a:t>
            </a:r>
            <a:r>
              <a:rPr lang="en-GB" sz="1600" baseline="30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1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Syphilis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2x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higher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risk for HIV acquisition &amp; </a:t>
            </a:r>
            <a:r>
              <a:rPr lang="en-GB" sz="2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transmission</a:t>
            </a:r>
            <a:r>
              <a:rPr lang="en-GB" sz="1600" baseline="30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2</a:t>
            </a:r>
            <a:endParaRPr lang="en-GB" sz="16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T. vaginalis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infection: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1.5x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 higher of HIV </a:t>
            </a:r>
            <a:r>
              <a:rPr lang="en-GB" sz="2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acquisition</a:t>
            </a:r>
            <a:r>
              <a:rPr lang="en-GB" sz="1600" baseline="30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3</a:t>
            </a:r>
            <a:endParaRPr lang="en-GB" sz="16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HPV: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 WLHIV have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6x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higher risk of developing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cervical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/>
                <a:cs typeface="Calibri"/>
              </a:rPr>
              <a:t>cancer</a:t>
            </a:r>
            <a:r>
              <a:rPr lang="en-GB" sz="1600" baseline="30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4</a:t>
            </a:r>
            <a:endParaRPr lang="en-GB" sz="160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91EDB3-633F-7B79-694C-080711523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868" y="2757452"/>
            <a:ext cx="2388331" cy="344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88DC-8C3D-4357-9CA9-423D3923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7742"/>
            <a:ext cx="11568721" cy="1004888"/>
          </a:xfrm>
          <a:noFill/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n-lt"/>
                <a:cs typeface="Calibri" panose="020F0502020204030204"/>
              </a:rPr>
              <a:t>STIs prevalence and incidence are very high among key populations</a:t>
            </a:r>
          </a:p>
        </p:txBody>
      </p:sp>
      <p:pic>
        <p:nvPicPr>
          <p:cNvPr id="14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B3C54AC-8905-5E3A-0DC3-7787F00579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46" y="2452302"/>
            <a:ext cx="2205893" cy="1250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1F04F9-F0ED-CC36-CFC5-62E45110AF93}"/>
              </a:ext>
            </a:extLst>
          </p:cNvPr>
          <p:cNvSpPr txBox="1"/>
          <p:nvPr/>
        </p:nvSpPr>
        <p:spPr>
          <a:xfrm>
            <a:off x="308708" y="1412631"/>
            <a:ext cx="2469662" cy="9233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baseline STI prevalence among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users (mostly MSM)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17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4C10C6-E161-46F2-B4E7-4BC66E78F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631" y="1409901"/>
            <a:ext cx="2958123" cy="2250429"/>
          </a:xfrm>
          <a:prstGeom prst="rect">
            <a:avLst/>
          </a:prstGeom>
        </p:spPr>
      </p:pic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CA72F9DC-1FB3-5764-17B2-B44CAA813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95122"/>
              </p:ext>
            </p:extLst>
          </p:nvPr>
        </p:nvGraphicFramePr>
        <p:xfrm>
          <a:off x="6545385" y="2432538"/>
          <a:ext cx="3301997" cy="114363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6769">
                  <a:extLst>
                    <a:ext uri="{9D8B030D-6E8A-4147-A177-3AD203B41FA5}">
                      <a16:colId xmlns:a16="http://schemas.microsoft.com/office/drawing/2014/main" val="3930210791"/>
                    </a:ext>
                  </a:extLst>
                </a:gridCol>
                <a:gridCol w="840152">
                  <a:extLst>
                    <a:ext uri="{9D8B030D-6E8A-4147-A177-3AD203B41FA5}">
                      <a16:colId xmlns:a16="http://schemas.microsoft.com/office/drawing/2014/main" val="2911902321"/>
                    </a:ext>
                  </a:extLst>
                </a:gridCol>
                <a:gridCol w="1055076">
                  <a:extLst>
                    <a:ext uri="{9D8B030D-6E8A-4147-A177-3AD203B41FA5}">
                      <a16:colId xmlns:a16="http://schemas.microsoft.com/office/drawing/2014/main" val="2213730769"/>
                    </a:ext>
                  </a:extLst>
                </a:gridCol>
              </a:tblGrid>
              <a:tr h="239566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Pathogen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Trans men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Trans women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726633"/>
                  </a:ext>
                </a:extLst>
              </a:tr>
              <a:tr h="294851">
                <a:tc>
                  <a:txBody>
                    <a:bodyPr/>
                    <a:lstStyle/>
                    <a:p>
                      <a:r>
                        <a:rPr lang="en-US" sz="1100" b="1" i="1"/>
                        <a:t>C. trachomatis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1.2 - 11.1%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2.7 - 24.7%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702150"/>
                  </a:ext>
                </a:extLst>
              </a:tr>
              <a:tr h="294851">
                <a:tc>
                  <a:txBody>
                    <a:bodyPr/>
                    <a:lstStyle/>
                    <a:p>
                      <a:r>
                        <a:rPr lang="en-US" sz="1100" b="1" i="1"/>
                        <a:t>N. gonorrhoeae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0 – 10.5%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2.1 - 19.1%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67877"/>
                  </a:ext>
                </a:extLst>
              </a:tr>
              <a:tr h="294851">
                <a:tc>
                  <a:txBody>
                    <a:bodyPr/>
                    <a:lstStyle/>
                    <a:p>
                      <a:r>
                        <a:rPr lang="en-US" sz="1100" b="1" i="1"/>
                        <a:t>T. pallidum</a:t>
                      </a:r>
                      <a:r>
                        <a:rPr lang="en-US" sz="1100"/>
                        <a:t> (syphilis)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/>
                        <a:t>0 – 4.2%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/>
                        <a:t>1.4 - 50.4%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481546"/>
                  </a:ext>
                </a:extLst>
              </a:tr>
            </a:tbl>
          </a:graphicData>
        </a:graphic>
      </p:graphicFrame>
      <p:pic>
        <p:nvPicPr>
          <p:cNvPr id="25" name="Picture 2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E3D0D7A-728C-A83E-8DB7-61BA76B31C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940" y="1411607"/>
            <a:ext cx="3026507" cy="830480"/>
          </a:xfrm>
          <a:prstGeom prst="rect">
            <a:avLst/>
          </a:prstGeom>
        </p:spPr>
      </p:pic>
      <p:pic>
        <p:nvPicPr>
          <p:cNvPr id="26" name="Picture 26" descr="Text&#10;&#10;Description automatically generated">
            <a:extLst>
              <a:ext uri="{FF2B5EF4-FFF2-40B4-BE49-F238E27FC236}">
                <a16:creationId xmlns:a16="http://schemas.microsoft.com/office/drawing/2014/main" id="{F6EEF9A3-0E85-30FC-BD20-5E0082D69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910" y="2854325"/>
            <a:ext cx="1362564" cy="709735"/>
          </a:xfrm>
          <a:prstGeom prst="rect">
            <a:avLst/>
          </a:prstGeom>
        </p:spPr>
      </p:pic>
      <p:pic>
        <p:nvPicPr>
          <p:cNvPr id="27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id="{B584464E-2DF9-EA14-D625-877A82FCC5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554" y="4319298"/>
            <a:ext cx="2743200" cy="2342021"/>
          </a:xfrm>
          <a:prstGeom prst="rect">
            <a:avLst/>
          </a:prstGeom>
        </p:spPr>
      </p:pic>
      <p:pic>
        <p:nvPicPr>
          <p:cNvPr id="28" name="Picture 28" descr="Chart, line chart&#10;&#10;Description automatically generated">
            <a:extLst>
              <a:ext uri="{FF2B5EF4-FFF2-40B4-BE49-F238E27FC236}">
                <a16:creationId xmlns:a16="http://schemas.microsoft.com/office/drawing/2014/main" id="{E170C6A8-DB35-C523-E31F-6C32D04632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07" y="4306486"/>
            <a:ext cx="2743200" cy="23676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B2F52A9-4F59-7731-559C-8A63D43EF663}"/>
              </a:ext>
            </a:extLst>
          </p:cNvPr>
          <p:cNvSpPr txBox="1"/>
          <p:nvPr/>
        </p:nvSpPr>
        <p:spPr>
          <a:xfrm>
            <a:off x="312616" y="3976077"/>
            <a:ext cx="5705230" cy="338554"/>
          </a:xfrm>
          <a:prstGeom prst="rect">
            <a:avLst/>
          </a:pr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Surveillance data from EU/EEA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E7EB4C-5A92-728D-6D8D-5449B78014A2}"/>
              </a:ext>
            </a:extLst>
          </p:cNvPr>
          <p:cNvSpPr txBox="1"/>
          <p:nvPr/>
        </p:nvSpPr>
        <p:spPr>
          <a:xfrm>
            <a:off x="9945077" y="1416538"/>
            <a:ext cx="2080844" cy="9233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High STI prevalence among trans men and trans women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B7ECC9-45D2-4F21-A0DC-9AE1986040A8}"/>
              </a:ext>
            </a:extLst>
          </p:cNvPr>
          <p:cNvSpPr txBox="1"/>
          <p:nvPr/>
        </p:nvSpPr>
        <p:spPr>
          <a:xfrm>
            <a:off x="6525846" y="3976076"/>
            <a:ext cx="5412151" cy="369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4-fold higher HPV prevalence among FSW</a:t>
            </a:r>
          </a:p>
        </p:txBody>
      </p:sp>
      <p:pic>
        <p:nvPicPr>
          <p:cNvPr id="32" name="Picture 32" descr="Text&#10;&#10;Description automatically generated">
            <a:extLst>
              <a:ext uri="{FF2B5EF4-FFF2-40B4-BE49-F238E27FC236}">
                <a16:creationId xmlns:a16="http://schemas.microsoft.com/office/drawing/2014/main" id="{29A77446-DF7D-5F6D-627D-FF1487107AD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938" y="4506402"/>
            <a:ext cx="2244970" cy="1215582"/>
          </a:xfrm>
          <a:prstGeom prst="rect">
            <a:avLst/>
          </a:prstGeom>
        </p:spPr>
      </p:pic>
      <p:pic>
        <p:nvPicPr>
          <p:cNvPr id="33" name="Picture 33" descr="Chart, box and whisker chart&#10;&#10;Description automatically generated">
            <a:extLst>
              <a:ext uri="{FF2B5EF4-FFF2-40B4-BE49-F238E27FC236}">
                <a16:creationId xmlns:a16="http://schemas.microsoft.com/office/drawing/2014/main" id="{247F74AE-430F-DBA2-1F5E-03C055366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9093" y="4683243"/>
            <a:ext cx="3270737" cy="12135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EDF85F-1261-99EB-EDD0-30C9369C9E32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652" y="6214017"/>
            <a:ext cx="1739344" cy="4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0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C062F-7010-12B0-71C1-67984FF7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84470"/>
            <a:ext cx="5487364" cy="373530"/>
          </a:xfrm>
        </p:spPr>
        <p:txBody>
          <a:bodyPr/>
          <a:lstStyle/>
          <a:p>
            <a:r>
              <a:rPr lang="en-US" dirty="0"/>
              <a:t>Source: World Drug Report 2022 https://www.unodc.org/unodc/en/data-and-analysis/world-drug-report-2022.html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A7F4E-DE64-E48D-5B2B-D1CA8671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799" y="1410008"/>
            <a:ext cx="4357211" cy="48166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4B1886-3277-ACC8-943E-A93ADEC0EC21}"/>
              </a:ext>
            </a:extLst>
          </p:cNvPr>
          <p:cNvGrpSpPr/>
          <p:nvPr/>
        </p:nvGrpSpPr>
        <p:grpSpPr>
          <a:xfrm>
            <a:off x="0" y="1262980"/>
            <a:ext cx="5040086" cy="5899820"/>
            <a:chOff x="423238" y="435017"/>
            <a:chExt cx="4269885" cy="52964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FD3199-DC4A-235D-EBA8-95D779D75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737" y="435017"/>
              <a:ext cx="4242386" cy="529644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B21D68-1A0C-6AED-F075-21B052F59594}"/>
                </a:ext>
              </a:extLst>
            </p:cNvPr>
            <p:cNvSpPr/>
            <p:nvPr/>
          </p:nvSpPr>
          <p:spPr>
            <a:xfrm>
              <a:off x="423238" y="722376"/>
              <a:ext cx="822960" cy="425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08653ABC-6F65-9CE0-EF5D-E242C4853A8D}"/>
              </a:ext>
            </a:extLst>
          </p:cNvPr>
          <p:cNvSpPr txBox="1">
            <a:spLocks/>
          </p:cNvSpPr>
          <p:nvPr/>
        </p:nvSpPr>
        <p:spPr>
          <a:xfrm>
            <a:off x="566815" y="758303"/>
            <a:ext cx="11266714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In 2021, 1 in every 2 people who inject drugs were living with hepatitis C</a:t>
            </a:r>
            <a:endParaRPr lang="en-CH" sz="2800" b="1" dirty="0"/>
          </a:p>
        </p:txBody>
      </p:sp>
    </p:spTree>
    <p:extLst>
      <p:ext uri="{BB962C8B-B14F-4D97-AF65-F5344CB8AC3E}">
        <p14:creationId xmlns:p14="http://schemas.microsoft.com/office/powerpoint/2010/main" val="1046556666"/>
      </p:ext>
    </p:extLst>
  </p:cSld>
  <p:clrMapOvr>
    <a:masterClrMapping/>
  </p:clrMapOvr>
</p:sld>
</file>

<file path=ppt/theme/theme1.xml><?xml version="1.0" encoding="utf-8"?>
<a:theme xmlns:a="http://schemas.openxmlformats.org/drawingml/2006/main" name="WHO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" id="{399CFDD9-EF81-4A11-9B25-3A8B3C3AB26B}" vid="{E932B946-A29E-48EB-888F-D71DD964AEC6}"/>
    </a:ext>
  </a:extLst>
</a:theme>
</file>

<file path=ppt/theme/theme2.xml><?xml version="1.0" encoding="utf-8"?>
<a:theme xmlns:a="http://schemas.openxmlformats.org/drawingml/2006/main" name="3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WHO</Template>
  <TotalTime>2419</TotalTime>
  <Words>2107</Words>
  <Application>Microsoft Macintosh PowerPoint</Application>
  <PresentationFormat>Widescreen</PresentationFormat>
  <Paragraphs>223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Arial Bold</vt:lpstr>
      <vt:lpstr>Arial Narrow</vt:lpstr>
      <vt:lpstr>AvenirLTStd-Heavy</vt:lpstr>
      <vt:lpstr>BlinkMacSystemFont</vt:lpstr>
      <vt:lpstr>Calibri</vt:lpstr>
      <vt:lpstr>Calibri Light</vt:lpstr>
      <vt:lpstr>Ebrima</vt:lpstr>
      <vt:lpstr>Times New Roman</vt:lpstr>
      <vt:lpstr>Verdana</vt:lpstr>
      <vt:lpstr>Wingdings</vt:lpstr>
      <vt:lpstr>WHO</vt:lpstr>
      <vt:lpstr>3_Office Theme</vt:lpstr>
      <vt:lpstr>8_Office Theme</vt:lpstr>
      <vt:lpstr>4_Office Theme</vt:lpstr>
      <vt:lpstr>Office Theme</vt:lpstr>
      <vt:lpstr>Overview of programmatic priorities and latest WHO recommendations and guidance for key populations</vt:lpstr>
      <vt:lpstr>Outline</vt:lpstr>
      <vt:lpstr>High level political commitments</vt:lpstr>
      <vt:lpstr>Distribution of acquisition of new HIV infections by population, Latin America, 2021 </vt:lpstr>
      <vt:lpstr>Distribution of acquisition of new HIV infections by population, Middle East and North Africa, 2021 </vt:lpstr>
      <vt:lpstr>Distribution of acquisition of new HIV infections by population, Eastern and Southern Africa, 2021</vt:lpstr>
      <vt:lpstr>PowerPoint Presentation</vt:lpstr>
      <vt:lpstr>STIs prevalence and incidence are very high among key populations</vt:lpstr>
      <vt:lpstr>PowerPoint Presentation</vt:lpstr>
      <vt:lpstr>Regional prevalence of HIV, HCV, HBV (HBsAg), and active TB in prisoners, 2005-2015  </vt:lpstr>
      <vt:lpstr>PowerPoint Presentation</vt:lpstr>
      <vt:lpstr>Prioritizing interventions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Essential for impact: health interventions  </vt:lpstr>
      <vt:lpstr>New recommendations on service delivery: Online delivery </vt:lpstr>
      <vt:lpstr>PowerPoint Presentation</vt:lpstr>
      <vt:lpstr>PowerPoint Presentation</vt:lpstr>
      <vt:lpstr>PowerPoint Presentation</vt:lpstr>
      <vt:lpstr>PowerPoint Presentation</vt:lpstr>
      <vt:lpstr>Retesting frequency and dual HIV/syphilis rapid diagnostic tests for KP</vt:lpstr>
      <vt:lpstr>Social network testing</vt:lpstr>
      <vt:lpstr>NEW: U=U</vt:lpstr>
      <vt:lpstr>PowerPoint Presentation</vt:lpstr>
      <vt:lpstr>ART service delivery recommendations: applying to KP </vt:lpstr>
      <vt:lpstr>Push toward status neutral approach to health services </vt:lpstr>
      <vt:lpstr>Essential for impact: enabling interventions  </vt:lpstr>
      <vt:lpstr>PowerPoint Presentation</vt:lpstr>
      <vt:lpstr>Removing punitive laws, policies and practices  </vt:lpstr>
      <vt:lpstr>Reducing stigma and discrimination</vt:lpstr>
      <vt:lpstr>Community empowerment</vt:lpstr>
      <vt:lpstr>Eliminating violence </vt:lpstr>
      <vt:lpstr>Concluding remarks</vt:lpstr>
      <vt:lpstr>Thank you!</vt:lpstr>
      <vt:lpstr>TPP we’re here to help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BRITO DE MELLO, Maeve</dc:creator>
  <cp:lastModifiedBy>Review</cp:lastModifiedBy>
  <cp:revision>6</cp:revision>
  <dcterms:created xsi:type="dcterms:W3CDTF">2023-10-22T15:36:02Z</dcterms:created>
  <dcterms:modified xsi:type="dcterms:W3CDTF">2024-07-11T02:38:26Z</dcterms:modified>
</cp:coreProperties>
</file>