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658" r:id="rId5"/>
    <p:sldMasterId id="2147483823" r:id="rId6"/>
  </p:sldMasterIdLst>
  <p:notesMasterIdLst>
    <p:notesMasterId r:id="rId25"/>
  </p:notesMasterIdLst>
  <p:handoutMasterIdLst>
    <p:handoutMasterId r:id="rId26"/>
  </p:handoutMasterIdLst>
  <p:sldIdLst>
    <p:sldId id="256" r:id="rId7"/>
    <p:sldId id="373" r:id="rId8"/>
    <p:sldId id="375" r:id="rId9"/>
    <p:sldId id="376" r:id="rId10"/>
    <p:sldId id="367" r:id="rId11"/>
    <p:sldId id="368" r:id="rId12"/>
    <p:sldId id="345" r:id="rId13"/>
    <p:sldId id="374" r:id="rId14"/>
    <p:sldId id="385" r:id="rId15"/>
    <p:sldId id="380" r:id="rId16"/>
    <p:sldId id="382" r:id="rId17"/>
    <p:sldId id="386" r:id="rId18"/>
    <p:sldId id="381" r:id="rId19"/>
    <p:sldId id="354" r:id="rId20"/>
    <p:sldId id="355" r:id="rId21"/>
    <p:sldId id="356" r:id="rId22"/>
    <p:sldId id="357" r:id="rId23"/>
    <p:sldId id="383" r:id="rId24"/>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ambria" panose="02040503050406030204" pitchFamily="18" charset="0"/>
      <p:regular r:id="rId31"/>
      <p:bold r:id="rId32"/>
      <p:italic r:id="rId33"/>
      <p:boldItalic r:id="rId34"/>
    </p:embeddedFont>
    <p:embeddedFont>
      <p:font typeface="Gill Sans MT" panose="020B0502020104020203" pitchFamily="34" charset="0"/>
      <p:regular r:id="rId35"/>
      <p:bold r:id="rId36"/>
      <p:italic r:id="rId37"/>
      <p:boldItalic r:id="rId38"/>
    </p:embeddedFont>
    <p:embeddedFont>
      <p:font typeface="Arial Narrow" panose="020B0606020202030204" pitchFamily="34" charset="0"/>
      <p:regular r:id="rId39"/>
      <p:bold r:id="rId40"/>
      <p:italic r:id="rId41"/>
      <p:boldItalic r:id="rId42"/>
    </p:embeddedFont>
    <p:embeddedFont>
      <p:font typeface="MS Mincho" panose="02020609040205080304" pitchFamily="49" charset="-128"/>
      <p:regular r:id="rId43"/>
    </p:embeddedFont>
    <p:embeddedFont>
      <p:font typeface="MS PGothic" panose="020B0600070205080204" pitchFamily="34" charset="-128"/>
      <p:regular r:id="rId44"/>
    </p:embeddedFont>
    <p:embeddedFont>
      <p:font typeface="Wingdings 2" panose="05020102010507070707" pitchFamily="18" charset="2"/>
      <p:regular r:id="rId45"/>
    </p:embeddedFont>
    <p:embeddedFont>
      <p:font typeface="宋体" panose="02010600030101010101" pitchFamily="2" charset="-122"/>
      <p:regular r:id="rId46"/>
    </p:embeddedFont>
    <p:embeddedFont>
      <p:font typeface="Garamond" panose="02020404030301010803" pitchFamily="18" charset="0"/>
      <p:regular r:id="rId47"/>
      <p:bold r:id="rId48"/>
      <p:italic r:id="rId49"/>
    </p:embeddedFont>
    <p:embeddedFont>
      <p:font typeface="MS PGothic" panose="020B0600070205080204" pitchFamily="34" charset="-128"/>
      <p:regular r:id="rId44"/>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F7A"/>
    <a:srgbClr val="F37421"/>
    <a:srgbClr val="CC0000"/>
    <a:srgbClr val="CC0066"/>
    <a:srgbClr val="006595"/>
    <a:srgbClr val="AFBD21"/>
    <a:srgbClr val="F8981D"/>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286" autoAdjust="0"/>
    <p:restoredTop sz="81806" autoAdjust="0"/>
  </p:normalViewPr>
  <p:slideViewPr>
    <p:cSldViewPr snapToGrid="0" snapToObjects="1">
      <p:cViewPr varScale="1">
        <p:scale>
          <a:sx n="44" d="100"/>
          <a:sy n="44" d="100"/>
        </p:scale>
        <p:origin x="-1478" y="-62"/>
      </p:cViewPr>
      <p:guideLst>
        <p:guide orient="horz" pos="2160"/>
        <p:guide pos="2880"/>
      </p:guideLst>
    </p:cSldViewPr>
  </p:slideViewPr>
  <p:outlineViewPr>
    <p:cViewPr>
      <p:scale>
        <a:sx n="33" d="100"/>
        <a:sy n="33" d="100"/>
      </p:scale>
      <p:origin x="0" y="634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p:scale>
          <a:sx n="75" d="100"/>
          <a:sy n="75" d="100"/>
        </p:scale>
        <p:origin x="-1368" y="2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2.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3D899C95-67F2-4F4A-9BEA-481465A92BA9}" type="datetimeFigureOut">
              <a:rPr lang="en-US"/>
              <a:pPr>
                <a:defRPr/>
              </a:pPr>
              <a:t>4/16/2015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4D80592-6280-4B6C-B247-993C4CD99C1B}" type="slidenum">
              <a:rPr lang="en-US" altLang="en-US"/>
              <a:pPr>
                <a:defRPr/>
              </a:pPr>
              <a:t>‹#›</a:t>
            </a:fld>
            <a:endParaRPr lang="en-US" altLang="en-US"/>
          </a:p>
        </p:txBody>
      </p:sp>
    </p:spTree>
    <p:extLst>
      <p:ext uri="{BB962C8B-B14F-4D97-AF65-F5344CB8AC3E}">
        <p14:creationId xmlns:p14="http://schemas.microsoft.com/office/powerpoint/2010/main" val="1951255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650" tIns="45825" rIns="91650" bIns="45825"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5613"/>
          </a:xfrm>
          <a:prstGeom prst="rect">
            <a:avLst/>
          </a:prstGeom>
        </p:spPr>
        <p:txBody>
          <a:bodyPr vert="horz" lIns="91650" tIns="45825" rIns="91650" bIns="45825" rtlCol="0"/>
          <a:lstStyle>
            <a:lvl1pPr algn="r" eaLnBrk="1" hangingPunct="1">
              <a:defRPr sz="1200">
                <a:latin typeface="Arial" charset="0"/>
              </a:defRPr>
            </a:lvl1pPr>
          </a:lstStyle>
          <a:p>
            <a:pPr>
              <a:defRPr/>
            </a:pPr>
            <a:fld id="{9A4AD8E5-DF4B-4FC6-9E90-78084F75D910}" type="datetimeFigureOut">
              <a:rPr lang="en-US"/>
              <a:pPr>
                <a:defRPr/>
              </a:pPr>
              <a:t>4/16/2015</a:t>
            </a:fld>
            <a:endParaRPr lang="en-US" dirty="0"/>
          </a:p>
        </p:txBody>
      </p:sp>
      <p:sp>
        <p:nvSpPr>
          <p:cNvPr id="4" name="Slide Image Placeholder 3"/>
          <p:cNvSpPr>
            <a:spLocks noGrp="1" noRot="1" noChangeAspect="1"/>
          </p:cNvSpPr>
          <p:nvPr>
            <p:ph type="sldImg" idx="2"/>
          </p:nvPr>
        </p:nvSpPr>
        <p:spPr>
          <a:xfrm>
            <a:off x="1143000" y="687388"/>
            <a:ext cx="4572000" cy="3429000"/>
          </a:xfrm>
          <a:prstGeom prst="rect">
            <a:avLst/>
          </a:prstGeom>
          <a:noFill/>
          <a:ln w="12700">
            <a:solidFill>
              <a:prstClr val="black"/>
            </a:solidFill>
          </a:ln>
        </p:spPr>
        <p:txBody>
          <a:bodyPr vert="horz" lIns="91650" tIns="45825" rIns="91650" bIns="45825" rtlCol="0" anchor="ctr"/>
          <a:lstStyle/>
          <a:p>
            <a:pPr lvl="0"/>
            <a:endParaRPr lang="en-US" noProof="0" dirty="0"/>
          </a:p>
        </p:txBody>
      </p:sp>
      <p:sp>
        <p:nvSpPr>
          <p:cNvPr id="5" name="Notes Placeholder 4"/>
          <p:cNvSpPr>
            <a:spLocks noGrp="1"/>
          </p:cNvSpPr>
          <p:nvPr>
            <p:ph type="body" sz="quarter" idx="3"/>
          </p:nvPr>
        </p:nvSpPr>
        <p:spPr>
          <a:xfrm>
            <a:off x="685800" y="4343400"/>
            <a:ext cx="5486400" cy="4113213"/>
          </a:xfrm>
          <a:prstGeom prst="rect">
            <a:avLst/>
          </a:prstGeom>
        </p:spPr>
        <p:txBody>
          <a:bodyPr vert="horz" lIns="91650" tIns="45825" rIns="91650" bIns="4582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6800"/>
            <a:ext cx="2971800" cy="455613"/>
          </a:xfrm>
          <a:prstGeom prst="rect">
            <a:avLst/>
          </a:prstGeom>
        </p:spPr>
        <p:txBody>
          <a:bodyPr vert="horz" lIns="91650" tIns="45825" rIns="91650" bIns="45825"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6800"/>
            <a:ext cx="2971800" cy="455613"/>
          </a:xfrm>
          <a:prstGeom prst="rect">
            <a:avLst/>
          </a:prstGeom>
        </p:spPr>
        <p:txBody>
          <a:bodyPr vert="horz" wrap="square" lIns="91650" tIns="45825" rIns="91650" bIns="45825" numCol="1" anchor="b" anchorCtr="0" compatLnSpc="1">
            <a:prstTxWarp prst="textNoShape">
              <a:avLst/>
            </a:prstTxWarp>
          </a:bodyPr>
          <a:lstStyle>
            <a:lvl1pPr algn="r" eaLnBrk="1" hangingPunct="1">
              <a:defRPr sz="1200" smtClean="0"/>
            </a:lvl1pPr>
          </a:lstStyle>
          <a:p>
            <a:pPr>
              <a:defRPr/>
            </a:pPr>
            <a:fld id="{B34A6452-3399-4072-8B58-B301DB4C4F0C}" type="slidenum">
              <a:rPr lang="en-US" altLang="en-US"/>
              <a:pPr>
                <a:defRPr/>
              </a:pPr>
              <a:t>‹#›</a:t>
            </a:fld>
            <a:endParaRPr lang="en-US" altLang="en-US"/>
          </a:p>
        </p:txBody>
      </p:sp>
    </p:spTree>
    <p:extLst>
      <p:ext uri="{BB962C8B-B14F-4D97-AF65-F5344CB8AC3E}">
        <p14:creationId xmlns:p14="http://schemas.microsoft.com/office/powerpoint/2010/main" val="1775968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1588" y="4343400"/>
            <a:ext cx="685482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fld id="{CA90A612-8C39-4CED-97A5-33A2C0B734C7}" type="slidenum">
              <a:rPr lang="en-US" altLang="en-US">
                <a:latin typeface="Arial" charset="0"/>
              </a:rPr>
              <a:pPr/>
              <a:t>1</a:t>
            </a:fld>
            <a:endParaRPr lang="en-US" altLang="en-US">
              <a:latin typeface="Arial" charset="0"/>
            </a:endParaRPr>
          </a:p>
        </p:txBody>
      </p:sp>
    </p:spTree>
    <p:extLst>
      <p:ext uri="{BB962C8B-B14F-4D97-AF65-F5344CB8AC3E}">
        <p14:creationId xmlns:p14="http://schemas.microsoft.com/office/powerpoint/2010/main" val="1857954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xfrm>
            <a:off x="893763" y="4271963"/>
            <a:ext cx="5367337" cy="404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Arial" charset="0"/>
            </a:endParaRPr>
          </a:p>
          <a:p>
            <a:r>
              <a:rPr lang="en-US" altLang="en-US" smtClean="0">
                <a:cs typeface="Arial" charset="0"/>
              </a:rPr>
              <a:t>The table summarizes moderate and severe AEs only.  Mild events are those considered to be normal following any male circumcision procedure, and do not require clinical intervention.</a:t>
            </a:r>
          </a:p>
          <a:p>
            <a:endParaRPr lang="en-US" altLang="en-US" smtClean="0">
              <a:cs typeface="Arial" charset="0"/>
            </a:endParaRPr>
          </a:p>
          <a:p>
            <a:endParaRPr lang="en-US" altLang="en-US" smtClean="0">
              <a:cs typeface="Arial" charset="0"/>
            </a:endParaRPr>
          </a:p>
          <a:p>
            <a:endParaRPr lang="en-US" altLang="en-US" smtClean="0">
              <a:cs typeface="Arial" charset="0"/>
            </a:endParaRPr>
          </a:p>
          <a:p>
            <a:endParaRPr lang="en-US" altLang="en-US" smtClean="0">
              <a:cs typeface="Arial"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28663" indent="-279400" defTabSz="457200">
              <a:defRPr sz="1200">
                <a:solidFill>
                  <a:schemeClr val="tx1"/>
                </a:solidFill>
                <a:latin typeface="Calibri" pitchFamily="34" charset="0"/>
              </a:defRPr>
            </a:lvl2pPr>
            <a:lvl3pPr marL="1120775" indent="-223838" defTabSz="457200">
              <a:defRPr sz="1200">
                <a:solidFill>
                  <a:schemeClr val="tx1"/>
                </a:solidFill>
                <a:latin typeface="Calibri" pitchFamily="34" charset="0"/>
              </a:defRPr>
            </a:lvl3pPr>
            <a:lvl4pPr marL="1570038" indent="-223838" defTabSz="457200">
              <a:defRPr sz="1200">
                <a:solidFill>
                  <a:schemeClr val="tx1"/>
                </a:solidFill>
                <a:latin typeface="Calibri" pitchFamily="34" charset="0"/>
              </a:defRPr>
            </a:lvl4pPr>
            <a:lvl5pPr marL="2017713" indent="-223838" defTabSz="457200">
              <a:defRPr sz="1200">
                <a:solidFill>
                  <a:schemeClr val="tx1"/>
                </a:solidFill>
                <a:latin typeface="Calibri" pitchFamily="34" charset="0"/>
              </a:defRPr>
            </a:lvl5pPr>
            <a:lvl6pPr marL="2474913" indent="-223838" defTabSz="457200" eaLnBrk="0" fontAlgn="base" hangingPunct="0">
              <a:spcBef>
                <a:spcPct val="30000"/>
              </a:spcBef>
              <a:spcAft>
                <a:spcPct val="0"/>
              </a:spcAft>
              <a:defRPr sz="1200">
                <a:solidFill>
                  <a:schemeClr val="tx1"/>
                </a:solidFill>
                <a:latin typeface="Calibri" pitchFamily="34" charset="0"/>
              </a:defRPr>
            </a:lvl6pPr>
            <a:lvl7pPr marL="2932113" indent="-223838" defTabSz="457200" eaLnBrk="0" fontAlgn="base" hangingPunct="0">
              <a:spcBef>
                <a:spcPct val="30000"/>
              </a:spcBef>
              <a:spcAft>
                <a:spcPct val="0"/>
              </a:spcAft>
              <a:defRPr sz="1200">
                <a:solidFill>
                  <a:schemeClr val="tx1"/>
                </a:solidFill>
                <a:latin typeface="Calibri" pitchFamily="34" charset="0"/>
              </a:defRPr>
            </a:lvl7pPr>
            <a:lvl8pPr marL="3389313" indent="-223838" defTabSz="457200" eaLnBrk="0" fontAlgn="base" hangingPunct="0">
              <a:spcBef>
                <a:spcPct val="30000"/>
              </a:spcBef>
              <a:spcAft>
                <a:spcPct val="0"/>
              </a:spcAft>
              <a:defRPr sz="1200">
                <a:solidFill>
                  <a:schemeClr val="tx1"/>
                </a:solidFill>
                <a:latin typeface="Calibri" pitchFamily="34" charset="0"/>
              </a:defRPr>
            </a:lvl8pPr>
            <a:lvl9pPr marL="3846513" indent="-223838" defTabSz="457200" eaLnBrk="0" fontAlgn="base" hangingPunct="0">
              <a:spcBef>
                <a:spcPct val="30000"/>
              </a:spcBef>
              <a:spcAft>
                <a:spcPct val="0"/>
              </a:spcAft>
              <a:defRPr sz="1200">
                <a:solidFill>
                  <a:schemeClr val="tx1"/>
                </a:solidFill>
                <a:latin typeface="Calibri" pitchFamily="34" charset="0"/>
              </a:defRPr>
            </a:lvl9pPr>
          </a:lstStyle>
          <a:p>
            <a:fld id="{561AEBD1-1E27-4319-B897-B4C666A91DF1}" type="slidenum">
              <a:rPr lang="en-US" altLang="en-US">
                <a:ea typeface="MS PGothic" pitchFamily="34" charset="-128"/>
              </a:rPr>
              <a:pPr/>
              <a:t>10</a:t>
            </a:fld>
            <a:endParaRPr lang="en-US" altLang="en-US">
              <a:ea typeface="MS PGothic" pitchFamily="34" charset="-128"/>
            </a:endParaRPr>
          </a:p>
        </p:txBody>
      </p:sp>
    </p:spTree>
    <p:extLst>
      <p:ext uri="{BB962C8B-B14F-4D97-AF65-F5344CB8AC3E}">
        <p14:creationId xmlns:p14="http://schemas.microsoft.com/office/powerpoint/2010/main" val="661314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xfrm>
            <a:off x="893763" y="4271963"/>
            <a:ext cx="5367337" cy="404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Arial" charset="0"/>
            </a:endParaRPr>
          </a:p>
          <a:p>
            <a:r>
              <a:rPr lang="en-US" altLang="en-US" smtClean="0">
                <a:cs typeface="Arial" charset="0"/>
              </a:rPr>
              <a:t>Important to mention that certification of complete healing is a subjective measure.  In fact, healing times were quite different between the Kenyan and Zambian providers in the RCT, with the Zambians more conservative.  Zambian providers were again more conservative than the Kenyans in the field study.</a:t>
            </a:r>
          </a:p>
          <a:p>
            <a:endParaRPr lang="en-US" altLang="en-US" smtClean="0">
              <a:cs typeface="Arial" charset="0"/>
            </a:endParaRPr>
          </a:p>
          <a:p>
            <a:r>
              <a:rPr lang="en-US" altLang="en-US" smtClean="0">
                <a:cs typeface="Arial" charset="0"/>
              </a:rPr>
              <a:t>In the RCT, the difference in mean days to complete healing was highly significant (p&lt;0.001).</a:t>
            </a:r>
          </a:p>
          <a:p>
            <a:endParaRPr lang="en-US" altLang="en-US" smtClean="0">
              <a:cs typeface="Arial" charset="0"/>
            </a:endParaRPr>
          </a:p>
          <a:p>
            <a:r>
              <a:rPr lang="en-US" altLang="en-US" smtClean="0">
                <a:cs typeface="Arial" charset="0"/>
              </a:rPr>
              <a:t>The median days to complete healing did not differ.</a:t>
            </a:r>
          </a:p>
          <a:p>
            <a:endParaRPr lang="en-US" altLang="en-US" smtClean="0">
              <a:cs typeface="Arial" charset="0"/>
            </a:endParaRPr>
          </a:p>
          <a:p>
            <a:endParaRPr lang="en-US" altLang="en-US" smtClean="0">
              <a:cs typeface="Arial" charset="0"/>
            </a:endParaRPr>
          </a:p>
          <a:p>
            <a:endParaRPr lang="en-US" altLang="en-US" smtClean="0">
              <a:cs typeface="Arial"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28663" indent="-279400" defTabSz="457200">
              <a:defRPr sz="1200">
                <a:solidFill>
                  <a:schemeClr val="tx1"/>
                </a:solidFill>
                <a:latin typeface="Calibri" pitchFamily="34" charset="0"/>
              </a:defRPr>
            </a:lvl2pPr>
            <a:lvl3pPr marL="1120775" indent="-223838" defTabSz="457200">
              <a:defRPr sz="1200">
                <a:solidFill>
                  <a:schemeClr val="tx1"/>
                </a:solidFill>
                <a:latin typeface="Calibri" pitchFamily="34" charset="0"/>
              </a:defRPr>
            </a:lvl3pPr>
            <a:lvl4pPr marL="1570038" indent="-223838" defTabSz="457200">
              <a:defRPr sz="1200">
                <a:solidFill>
                  <a:schemeClr val="tx1"/>
                </a:solidFill>
                <a:latin typeface="Calibri" pitchFamily="34" charset="0"/>
              </a:defRPr>
            </a:lvl4pPr>
            <a:lvl5pPr marL="2017713" indent="-223838" defTabSz="457200">
              <a:defRPr sz="1200">
                <a:solidFill>
                  <a:schemeClr val="tx1"/>
                </a:solidFill>
                <a:latin typeface="Calibri" pitchFamily="34" charset="0"/>
              </a:defRPr>
            </a:lvl5pPr>
            <a:lvl6pPr marL="2474913" indent="-223838" defTabSz="457200" eaLnBrk="0" fontAlgn="base" hangingPunct="0">
              <a:spcBef>
                <a:spcPct val="30000"/>
              </a:spcBef>
              <a:spcAft>
                <a:spcPct val="0"/>
              </a:spcAft>
              <a:defRPr sz="1200">
                <a:solidFill>
                  <a:schemeClr val="tx1"/>
                </a:solidFill>
                <a:latin typeface="Calibri" pitchFamily="34" charset="0"/>
              </a:defRPr>
            </a:lvl6pPr>
            <a:lvl7pPr marL="2932113" indent="-223838" defTabSz="457200" eaLnBrk="0" fontAlgn="base" hangingPunct="0">
              <a:spcBef>
                <a:spcPct val="30000"/>
              </a:spcBef>
              <a:spcAft>
                <a:spcPct val="0"/>
              </a:spcAft>
              <a:defRPr sz="1200">
                <a:solidFill>
                  <a:schemeClr val="tx1"/>
                </a:solidFill>
                <a:latin typeface="Calibri" pitchFamily="34" charset="0"/>
              </a:defRPr>
            </a:lvl7pPr>
            <a:lvl8pPr marL="3389313" indent="-223838" defTabSz="457200" eaLnBrk="0" fontAlgn="base" hangingPunct="0">
              <a:spcBef>
                <a:spcPct val="30000"/>
              </a:spcBef>
              <a:spcAft>
                <a:spcPct val="0"/>
              </a:spcAft>
              <a:defRPr sz="1200">
                <a:solidFill>
                  <a:schemeClr val="tx1"/>
                </a:solidFill>
                <a:latin typeface="Calibri" pitchFamily="34" charset="0"/>
              </a:defRPr>
            </a:lvl8pPr>
            <a:lvl9pPr marL="3846513" indent="-223838" defTabSz="457200" eaLnBrk="0" fontAlgn="base" hangingPunct="0">
              <a:spcBef>
                <a:spcPct val="30000"/>
              </a:spcBef>
              <a:spcAft>
                <a:spcPct val="0"/>
              </a:spcAft>
              <a:defRPr sz="1200">
                <a:solidFill>
                  <a:schemeClr val="tx1"/>
                </a:solidFill>
                <a:latin typeface="Calibri" pitchFamily="34" charset="0"/>
              </a:defRPr>
            </a:lvl9pPr>
          </a:lstStyle>
          <a:p>
            <a:fld id="{93B24B89-1F24-4D5A-8680-96AB99E687FD}" type="slidenum">
              <a:rPr lang="en-US" altLang="en-US">
                <a:ea typeface="MS PGothic" pitchFamily="34" charset="-128"/>
              </a:rPr>
              <a:pPr/>
              <a:t>11</a:t>
            </a:fld>
            <a:endParaRPr lang="en-US" altLang="en-US">
              <a:ea typeface="MS PGothic" pitchFamily="34" charset="-128"/>
            </a:endParaRPr>
          </a:p>
        </p:txBody>
      </p:sp>
    </p:spTree>
    <p:extLst>
      <p:ext uri="{BB962C8B-B14F-4D97-AF65-F5344CB8AC3E}">
        <p14:creationId xmlns:p14="http://schemas.microsoft.com/office/powerpoint/2010/main" val="215555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xfrm>
            <a:off x="298450" y="4271963"/>
            <a:ext cx="6037263" cy="418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fld id="{713DC61C-6E97-4FF8-A26D-D132D84E04D2}" type="slidenum">
              <a:rPr lang="en-US" altLang="en-US">
                <a:latin typeface="Arial" charset="0"/>
                <a:cs typeface="Arial" charset="0"/>
              </a:rPr>
              <a:pPr/>
              <a:t>12</a:t>
            </a:fld>
            <a:endParaRPr lang="en-US" altLang="en-US">
              <a:latin typeface="Arial" charset="0"/>
              <a:cs typeface="Arial" charset="0"/>
            </a:endParaRPr>
          </a:p>
        </p:txBody>
      </p:sp>
    </p:spTree>
    <p:extLst>
      <p:ext uri="{BB962C8B-B14F-4D97-AF65-F5344CB8AC3E}">
        <p14:creationId xmlns:p14="http://schemas.microsoft.com/office/powerpoint/2010/main" val="2033377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298450" y="4271963"/>
            <a:ext cx="6037263" cy="418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6688" indent="-166688" eaLnBrk="1" hangingPunct="1">
              <a:spcBef>
                <a:spcPct val="0"/>
              </a:spcBef>
              <a:buFontTx/>
              <a:buChar char="•"/>
            </a:pPr>
            <a:r>
              <a:rPr lang="en-US" altLang="en-US" sz="1400" smtClean="0"/>
              <a:t>We found that the Shang Ring had an excellent safety profile. This has also been the case with studies in China as well as in Rakai, Uganda. </a:t>
            </a:r>
          </a:p>
          <a:p>
            <a:pPr marL="166688" indent="-166688" eaLnBrk="1" hangingPunct="1">
              <a:spcBef>
                <a:spcPct val="0"/>
              </a:spcBef>
              <a:buFontTx/>
              <a:buChar char="•"/>
            </a:pPr>
            <a:r>
              <a:rPr lang="en-US" altLang="en-US" sz="1400" smtClean="0"/>
              <a:t>It was easy for non-physicians to use the ShangRing in routine service delivery in a variety of settings, and there was a strong preference for the ShangRing over conventional methods of male circumcision</a:t>
            </a:r>
          </a:p>
          <a:p>
            <a:pPr marL="166688" indent="-166688" eaLnBrk="1" hangingPunct="1">
              <a:spcBef>
                <a:spcPct val="0"/>
              </a:spcBef>
              <a:buFontTx/>
              <a:buChar char="•"/>
            </a:pPr>
            <a:r>
              <a:rPr lang="en-US" altLang="en-US" sz="1400" smtClean="0"/>
              <a:t>The ShangRing was well accepted by participants, with the vast majority very satisfied with their ShangRing circumcision</a:t>
            </a:r>
          </a:p>
          <a:p>
            <a:pPr marL="166688" indent="-166688" eaLnBrk="1" hangingPunct="1">
              <a:spcBef>
                <a:spcPct val="0"/>
              </a:spcBef>
              <a:buFontTx/>
              <a:buChar char="•"/>
            </a:pPr>
            <a:r>
              <a:rPr lang="en-US" altLang="en-US" sz="1400" smtClean="0"/>
              <a:t>The evidence to date suggests that the Shang Ring could facilitate rapid roll-out of voluntary medical male circumcision for HIV prevention in Africa.</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fld id="{3CAD7307-926C-4D7C-827F-6CF0D700FFF5}" type="slidenum">
              <a:rPr lang="en-US" altLang="en-US">
                <a:latin typeface="Arial" charset="0"/>
                <a:cs typeface="Arial" charset="0"/>
              </a:rPr>
              <a:pPr/>
              <a:t>13</a:t>
            </a:fld>
            <a:endParaRPr lang="en-US" altLang="en-US">
              <a:latin typeface="Arial" charset="0"/>
              <a:cs typeface="Arial" charset="0"/>
            </a:endParaRPr>
          </a:p>
        </p:txBody>
      </p:sp>
    </p:spTree>
    <p:extLst>
      <p:ext uri="{BB962C8B-B14F-4D97-AF65-F5344CB8AC3E}">
        <p14:creationId xmlns:p14="http://schemas.microsoft.com/office/powerpoint/2010/main" val="4251238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WHO interested in the issue of longer-term follow-up.  We agreed that we could locate participants in one of our clinical ShangRing studies in western Kenya.</a:t>
            </a:r>
          </a:p>
          <a:p>
            <a:pPr eaLnBrk="1" hangingPunct="1">
              <a:spcBef>
                <a:spcPct val="0"/>
              </a:spcBef>
            </a:pPr>
            <a:endParaRPr lang="en-US" altLang="en-US" smtClean="0"/>
          </a:p>
          <a:p>
            <a:pPr eaLnBrk="1" hangingPunct="1">
              <a:spcBef>
                <a:spcPct val="0"/>
              </a:spcBef>
            </a:pPr>
            <a:r>
              <a:rPr lang="en-US" altLang="en-US" smtClean="0"/>
              <a:t>We expect to initiate the small study this summer.</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fld id="{EEC5121E-978A-44F8-9E15-2826B491EDB0}" type="slidenum">
              <a:rPr lang="en-US" altLang="en-US">
                <a:solidFill>
                  <a:srgbClr val="000000"/>
                </a:solidFill>
                <a:latin typeface="Arial" charset="0"/>
              </a:rPr>
              <a:pPr/>
              <a:t>14</a:t>
            </a:fld>
            <a:endParaRPr lang="en-US" altLang="en-US">
              <a:solidFill>
                <a:srgbClr val="000000"/>
              </a:solidFill>
              <a:latin typeface="Arial" charset="0"/>
            </a:endParaRPr>
          </a:p>
        </p:txBody>
      </p:sp>
    </p:spTree>
    <p:extLst>
      <p:ext uri="{BB962C8B-B14F-4D97-AF65-F5344CB8AC3E}">
        <p14:creationId xmlns:p14="http://schemas.microsoft.com/office/powerpoint/2010/main" val="63309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inventor of the ShangRing, Mr. Shang, believes that the entire array of ring sizes is necessary to safely and comfortably fit all men.  Others are skeptical.  We plan to test if results will be similar with a lesser number of ring sizes used.</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fld id="{89F1919F-C98D-4ADC-AFF1-3E7E20C9A330}" type="slidenum">
              <a:rPr lang="en-US" altLang="en-US">
                <a:solidFill>
                  <a:srgbClr val="000000"/>
                </a:solidFill>
                <a:latin typeface="Arial" charset="0"/>
              </a:rPr>
              <a:pPr/>
              <a:t>15</a:t>
            </a:fld>
            <a:endParaRPr lang="en-US" altLang="en-US">
              <a:solidFill>
                <a:srgbClr val="000000"/>
              </a:solidFill>
              <a:latin typeface="Arial" charset="0"/>
            </a:endParaRPr>
          </a:p>
        </p:txBody>
      </p:sp>
    </p:spTree>
    <p:extLst>
      <p:ext uri="{BB962C8B-B14F-4D97-AF65-F5344CB8AC3E}">
        <p14:creationId xmlns:p14="http://schemas.microsoft.com/office/powerpoint/2010/main" val="486143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Malawi is one of the countries that has been slow to scale-up their VMMC program.  Relatively few procedures have been done, beginning in 2011.  The Gates Foundation wants us to introduce and observe the performance of the ShangRing there.</a:t>
            </a:r>
          </a:p>
          <a:p>
            <a:pPr eaLnBrk="1" hangingPunct="1">
              <a:spcBef>
                <a:spcPct val="0"/>
              </a:spcBef>
            </a:pPr>
            <a:endParaRPr lang="en-US" altLang="en-US" smtClean="0"/>
          </a:p>
          <a:p>
            <a:pPr eaLnBrk="1" hangingPunct="1">
              <a:spcBef>
                <a:spcPct val="0"/>
              </a:spcBef>
            </a:pPr>
            <a:r>
              <a:rPr lang="en-US" altLang="en-US" smtClean="0"/>
              <a:t>CDC is doing a similar study of the PrePex device elsewhere in Malawi.</a:t>
            </a:r>
          </a:p>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fld id="{9D4A4324-5C41-44BD-8099-B8D1A1D156D3}" type="slidenum">
              <a:rPr lang="en-US" altLang="en-US">
                <a:solidFill>
                  <a:srgbClr val="000000"/>
                </a:solidFill>
                <a:latin typeface="Arial" charset="0"/>
              </a:rPr>
              <a:pPr/>
              <a:t>16</a:t>
            </a:fld>
            <a:endParaRPr lang="en-US" altLang="en-US">
              <a:solidFill>
                <a:srgbClr val="000000"/>
              </a:solidFill>
              <a:latin typeface="Arial" charset="0"/>
            </a:endParaRPr>
          </a:p>
        </p:txBody>
      </p:sp>
    </p:spTree>
    <p:extLst>
      <p:ext uri="{BB962C8B-B14F-4D97-AF65-F5344CB8AC3E}">
        <p14:creationId xmlns:p14="http://schemas.microsoft.com/office/powerpoint/2010/main" val="1442855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fld id="{F49D19F4-09A1-4A7E-AC6A-392BE368E415}" type="slidenum">
              <a:rPr lang="en-US" altLang="en-US">
                <a:solidFill>
                  <a:srgbClr val="000000"/>
                </a:solidFill>
                <a:latin typeface="Arial" charset="0"/>
              </a:rPr>
              <a:pPr/>
              <a:t>17</a:t>
            </a:fld>
            <a:endParaRPr lang="en-US" altLang="en-US">
              <a:solidFill>
                <a:srgbClr val="000000"/>
              </a:solidFill>
              <a:latin typeface="Arial" charset="0"/>
            </a:endParaRPr>
          </a:p>
        </p:txBody>
      </p:sp>
    </p:spTree>
    <p:extLst>
      <p:ext uri="{BB962C8B-B14F-4D97-AF65-F5344CB8AC3E}">
        <p14:creationId xmlns:p14="http://schemas.microsoft.com/office/powerpoint/2010/main" val="3764336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smtClean="0"/>
              <a:t>I would like to acknowledge all of the many people who worked on the study, who are listed here on this slide</a:t>
            </a:r>
          </a:p>
          <a:p>
            <a:pPr eaLnBrk="1" hangingPunct="1">
              <a:spcBef>
                <a:spcPct val="0"/>
              </a:spcBef>
            </a:pPr>
            <a:endParaRPr lang="en-US" altLang="en-US" sz="1600" smtClean="0"/>
          </a:p>
          <a:p>
            <a:pPr eaLnBrk="1" hangingPunct="1">
              <a:spcBef>
                <a:spcPct val="0"/>
              </a:spcBef>
            </a:pPr>
            <a:r>
              <a:rPr lang="en-US" altLang="en-US" sz="1600" smtClean="0"/>
              <a:t>And thanks to the Bill &amp; Melinda Gates Foundation who supported this work, and continue to support it.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fld id="{9ABE0E55-26D6-4D86-9BFB-D96D25E42849}" type="slidenum">
              <a:rPr lang="en-US" altLang="en-US">
                <a:latin typeface="Arial" charset="0"/>
                <a:cs typeface="Arial" charset="0"/>
              </a:rPr>
              <a:pPr/>
              <a:t>18</a:t>
            </a:fld>
            <a:endParaRPr lang="en-US" altLang="en-US">
              <a:latin typeface="Arial" charset="0"/>
              <a:cs typeface="Arial" charset="0"/>
            </a:endParaRPr>
          </a:p>
        </p:txBody>
      </p:sp>
    </p:spTree>
    <p:extLst>
      <p:ext uri="{BB962C8B-B14F-4D97-AF65-F5344CB8AC3E}">
        <p14:creationId xmlns:p14="http://schemas.microsoft.com/office/powerpoint/2010/main" val="56761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fld id="{7DBD0DCD-93B6-49BC-938F-0F49B1AE8676}" type="slidenum">
              <a:rPr lang="en-US" altLang="en-US">
                <a:solidFill>
                  <a:srgbClr val="000000"/>
                </a:solidFill>
                <a:latin typeface="Arial" charset="0"/>
              </a:rPr>
              <a:pPr/>
              <a:t>2</a:t>
            </a:fld>
            <a:endParaRPr lang="en-US" altLang="en-US">
              <a:solidFill>
                <a:srgbClr val="000000"/>
              </a:solidFill>
              <a:latin typeface="Arial" charset="0"/>
            </a:endParaRPr>
          </a:p>
        </p:txBody>
      </p:sp>
    </p:spTree>
    <p:extLst>
      <p:ext uri="{BB962C8B-B14F-4D97-AF65-F5344CB8AC3E}">
        <p14:creationId xmlns:p14="http://schemas.microsoft.com/office/powerpoint/2010/main" val="222615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I’ll try to summarize some of the key advantages shared by leading MC devices over conventional surgical MC methods.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fld id="{70B45F0D-29D5-4B60-A5BF-C37A4A1E0E80}" type="slidenum">
              <a:rPr lang="en-US" altLang="en-US">
                <a:latin typeface="Arial" charset="0"/>
              </a:rPr>
              <a:pPr/>
              <a:t>3</a:t>
            </a:fld>
            <a:endParaRPr lang="en-US" altLang="en-US">
              <a:latin typeface="Arial" charset="0"/>
            </a:endParaRPr>
          </a:p>
        </p:txBody>
      </p:sp>
    </p:spTree>
    <p:extLst>
      <p:ext uri="{BB962C8B-B14F-4D97-AF65-F5344CB8AC3E}">
        <p14:creationId xmlns:p14="http://schemas.microsoft.com/office/powerpoint/2010/main" val="1542474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But we know that there are important disadvantages too.</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fld id="{A62A2041-AA0A-4972-B687-06FD948BB772}" type="slidenum">
              <a:rPr lang="en-US" altLang="en-US">
                <a:latin typeface="Arial" charset="0"/>
              </a:rPr>
              <a:pPr/>
              <a:t>4</a:t>
            </a:fld>
            <a:endParaRPr lang="en-US" altLang="en-US">
              <a:latin typeface="Arial" charset="0"/>
            </a:endParaRPr>
          </a:p>
        </p:txBody>
      </p:sp>
    </p:spTree>
    <p:extLst>
      <p:ext uri="{BB962C8B-B14F-4D97-AF65-F5344CB8AC3E}">
        <p14:creationId xmlns:p14="http://schemas.microsoft.com/office/powerpoint/2010/main" val="338127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One of the best-studied MC devices is the ShangRing.  It has been used to circumcise hundreds of thousands of Chinese men and boys.</a:t>
            </a:r>
          </a:p>
          <a:p>
            <a:endParaRPr lang="en-US" altLang="en-US" smtClean="0"/>
          </a:p>
          <a:p>
            <a:r>
              <a:rPr lang="en-US" altLang="en-US" smtClean="0"/>
              <a:t>It is a collar-clamp type of device.</a:t>
            </a:r>
          </a:p>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fld id="{B364A259-949F-4855-931E-57E4EC573295}" type="slidenum">
              <a:rPr lang="en-US" altLang="en-US">
                <a:latin typeface="Arial" charset="0"/>
              </a:rPr>
              <a:pPr/>
              <a:t>5</a:t>
            </a:fld>
            <a:endParaRPr lang="en-US" altLang="en-US">
              <a:latin typeface="Arial" charset="0"/>
            </a:endParaRPr>
          </a:p>
        </p:txBody>
      </p:sp>
    </p:spTree>
    <p:extLst>
      <p:ext uri="{BB962C8B-B14F-4D97-AF65-F5344CB8AC3E}">
        <p14:creationId xmlns:p14="http://schemas.microsoft.com/office/powerpoint/2010/main" val="341132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Anesthesia injected (not pictured here)</a:t>
            </a:r>
          </a:p>
          <a:p>
            <a:r>
              <a:rPr lang="en-US" altLang="en-US" smtClean="0"/>
              <a:t>Penis circumference is measured at the coronal sulcus</a:t>
            </a:r>
          </a:p>
          <a:p>
            <a:r>
              <a:rPr lang="en-US" altLang="en-US" smtClean="0"/>
              <a:t>Inner ring is placed</a:t>
            </a:r>
          </a:p>
          <a:p>
            <a:r>
              <a:rPr lang="en-US" altLang="en-US" smtClean="0"/>
              <a:t>Foreskin is everted back over the inner ring</a:t>
            </a:r>
          </a:p>
          <a:p>
            <a:r>
              <a:rPr lang="en-US" altLang="en-US" smtClean="0"/>
              <a:t>Outer ring is clamped, sandwiching the foreskin between the rings</a:t>
            </a:r>
          </a:p>
          <a:p>
            <a:r>
              <a:rPr lang="en-US" altLang="en-US" smtClean="0"/>
              <a:t>Foreskin is removed</a:t>
            </a:r>
          </a:p>
          <a:p>
            <a:endParaRPr lang="en-US" altLang="en-US" smtClean="0"/>
          </a:p>
          <a:p>
            <a:r>
              <a:rPr lang="en-US" altLang="en-US" smtClean="0"/>
              <a:t>Clamp is removed after ~ 7 days</a:t>
            </a:r>
          </a:p>
          <a:p>
            <a:r>
              <a:rPr lang="en-US" altLang="en-US" smtClean="0"/>
              <a:t>Special tool opens the outer ring</a:t>
            </a:r>
          </a:p>
          <a:p>
            <a:r>
              <a:rPr lang="en-US" altLang="en-US" smtClean="0"/>
              <a:t>Lidocaine spray facilitates separating the inner ring from the wound</a:t>
            </a:r>
          </a:p>
          <a:p>
            <a:r>
              <a:rPr lang="en-US" altLang="en-US" smtClean="0"/>
              <a:t>Inner ring is cut and discarded</a:t>
            </a:r>
          </a:p>
          <a:p>
            <a:r>
              <a:rPr lang="en-US" altLang="en-US" smtClean="0"/>
              <a:t>Bandaging is standard</a:t>
            </a:r>
          </a:p>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fld id="{BC467C75-B504-48A6-B27E-08490583A89E}" type="slidenum">
              <a:rPr lang="en-US" altLang="en-US">
                <a:latin typeface="Arial" charset="0"/>
              </a:rPr>
              <a:pPr/>
              <a:t>6</a:t>
            </a:fld>
            <a:endParaRPr lang="en-US" altLang="en-US">
              <a:latin typeface="Arial" charset="0"/>
            </a:endParaRPr>
          </a:p>
        </p:txBody>
      </p:sp>
    </p:spTree>
    <p:extLst>
      <p:ext uri="{BB962C8B-B14F-4D97-AF65-F5344CB8AC3E}">
        <p14:creationId xmlns:p14="http://schemas.microsoft.com/office/powerpoint/2010/main" val="1704390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With funding from the Gates Foundation, FHI 360 has partnered to conduct three ShangRing studies in Kenya and Zambia.</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fld id="{91A4C18F-56AB-4A72-A863-8C73C716965E}" type="slidenum">
              <a:rPr lang="en-US" altLang="en-US">
                <a:latin typeface="Arial" charset="0"/>
              </a:rPr>
              <a:pPr/>
              <a:t>7</a:t>
            </a:fld>
            <a:endParaRPr lang="en-US" altLang="en-US">
              <a:latin typeface="Arial" charset="0"/>
            </a:endParaRPr>
          </a:p>
        </p:txBody>
      </p:sp>
    </p:spTree>
    <p:extLst>
      <p:ext uri="{BB962C8B-B14F-4D97-AF65-F5344CB8AC3E}">
        <p14:creationId xmlns:p14="http://schemas.microsoft.com/office/powerpoint/2010/main" val="248999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600" smtClean="0"/>
          </a:p>
          <a:p>
            <a:pPr eaLnBrk="1" hangingPunct="1">
              <a:spcBef>
                <a:spcPct val="0"/>
              </a:spcBef>
            </a:pPr>
            <a:r>
              <a:rPr lang="en-US" altLang="en-US" sz="1600" smtClean="0"/>
              <a:t>The primary objective was to evaluate safety of Shang Ring circumcision during routine adult male circumcision service delivery. We looked at adverse event rates and occurrence of device-related incidents. </a:t>
            </a:r>
          </a:p>
          <a:p>
            <a:pPr eaLnBrk="1" hangingPunct="1">
              <a:spcBef>
                <a:spcPct val="0"/>
              </a:spcBef>
            </a:pPr>
            <a:endParaRPr lang="en-US" altLang="en-US" sz="1600" smtClean="0"/>
          </a:p>
          <a:p>
            <a:pPr eaLnBrk="1" hangingPunct="1">
              <a:spcBef>
                <a:spcPct val="0"/>
              </a:spcBef>
            </a:pPr>
            <a:r>
              <a:rPr lang="en-US" altLang="en-US" sz="1600" smtClean="0"/>
              <a:t>Secondary objectives were to evaluate client acceptability, provider preferences and healing in HIV-positive men, with the outcomes noted on the slide.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fld id="{C4FC11F9-57E0-4052-87B9-E6DCFCDEDC0F}" type="slidenum">
              <a:rPr lang="en-US" altLang="en-US">
                <a:latin typeface="Arial" charset="0"/>
                <a:cs typeface="Arial" charset="0"/>
              </a:rPr>
              <a:pPr/>
              <a:t>8</a:t>
            </a:fld>
            <a:endParaRPr lang="en-US" altLang="en-US">
              <a:latin typeface="Arial" charset="0"/>
              <a:cs typeface="Arial" charset="0"/>
            </a:endParaRPr>
          </a:p>
        </p:txBody>
      </p:sp>
    </p:spTree>
    <p:extLst>
      <p:ext uri="{BB962C8B-B14F-4D97-AF65-F5344CB8AC3E}">
        <p14:creationId xmlns:p14="http://schemas.microsoft.com/office/powerpoint/2010/main" val="2688283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298450" y="4271963"/>
            <a:ext cx="6037263" cy="418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fld id="{C9B40D05-8908-4B27-B29C-B4F1A41C5DE3}" type="slidenum">
              <a:rPr lang="en-US" altLang="en-US">
                <a:latin typeface="Arial" charset="0"/>
                <a:cs typeface="Arial" charset="0"/>
              </a:rPr>
              <a:pPr/>
              <a:t>9</a:t>
            </a:fld>
            <a:endParaRPr lang="en-US" altLang="en-US">
              <a:latin typeface="Arial" charset="0"/>
              <a:cs typeface="Arial" charset="0"/>
            </a:endParaRPr>
          </a:p>
        </p:txBody>
      </p:sp>
    </p:spTree>
    <p:extLst>
      <p:ext uri="{BB962C8B-B14F-4D97-AF65-F5344CB8AC3E}">
        <p14:creationId xmlns:p14="http://schemas.microsoft.com/office/powerpoint/2010/main" val="3535486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FHI360 Slide Cover_oran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6875"/>
            <a:ext cx="913765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14750" y="2706260"/>
            <a:ext cx="7143450" cy="1130820"/>
          </a:xfrm>
        </p:spPr>
        <p:txBody>
          <a:bodyPr>
            <a:normAutofit/>
          </a:bodyPr>
          <a:lstStyle>
            <a:lvl1pP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1314750" y="3837080"/>
            <a:ext cx="7143450" cy="1801719"/>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94560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71695"/>
            <a:ext cx="5486400" cy="355587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CF402AE-B769-4C4F-A52C-18762AD313E7}" type="slidenum">
              <a:rPr lang="en-US" altLang="en-US"/>
              <a:pPr>
                <a:defRPr/>
              </a:pPr>
              <a:t>‹#›</a:t>
            </a:fld>
            <a:endParaRPr lang="en-US" altLang="en-US"/>
          </a:p>
        </p:txBody>
      </p:sp>
    </p:spTree>
    <p:extLst>
      <p:ext uri="{BB962C8B-B14F-4D97-AF65-F5344CB8AC3E}">
        <p14:creationId xmlns:p14="http://schemas.microsoft.com/office/powerpoint/2010/main" val="183556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AA55937F-6276-4587-B85D-5B4FF54D84F4}" type="slidenum">
              <a:rPr lang="en-US" altLang="en-US"/>
              <a:pPr>
                <a:defRPr/>
              </a:pPr>
              <a:t>‹#›</a:t>
            </a:fld>
            <a:endParaRPr lang="en-US" altLang="en-US"/>
          </a:p>
        </p:txBody>
      </p:sp>
    </p:spTree>
    <p:extLst>
      <p:ext uri="{BB962C8B-B14F-4D97-AF65-F5344CB8AC3E}">
        <p14:creationId xmlns:p14="http://schemas.microsoft.com/office/powerpoint/2010/main" val="56306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2F63DC0D-B586-45FD-A339-5AA84E39FF37}" type="slidenum">
              <a:rPr lang="en-US" altLang="en-US"/>
              <a:pPr>
                <a:defRPr/>
              </a:pPr>
              <a:t>‹#›</a:t>
            </a:fld>
            <a:endParaRPr lang="en-US" altLang="en-US"/>
          </a:p>
        </p:txBody>
      </p:sp>
    </p:spTree>
    <p:extLst>
      <p:ext uri="{BB962C8B-B14F-4D97-AF65-F5344CB8AC3E}">
        <p14:creationId xmlns:p14="http://schemas.microsoft.com/office/powerpoint/2010/main" val="236966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4785223B-262A-4685-889D-D8B1FA10E253}" type="slidenum">
              <a:rPr lang="en-US" altLang="en-US"/>
              <a:pPr>
                <a:defRPr/>
              </a:pPr>
              <a:t>‹#›</a:t>
            </a:fld>
            <a:endParaRPr lang="en-US" altLang="en-US"/>
          </a:p>
        </p:txBody>
      </p:sp>
    </p:spTree>
    <p:extLst>
      <p:ext uri="{BB962C8B-B14F-4D97-AF65-F5344CB8AC3E}">
        <p14:creationId xmlns:p14="http://schemas.microsoft.com/office/powerpoint/2010/main" val="296962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DE6E7F86-35B1-443E-A200-84002186875C}" type="slidenum">
              <a:rPr lang="en-US" altLang="en-US"/>
              <a:pPr>
                <a:defRPr/>
              </a:pPr>
              <a:t>‹#›</a:t>
            </a:fld>
            <a:endParaRPr lang="en-US" altLang="en-US"/>
          </a:p>
        </p:txBody>
      </p:sp>
    </p:spTree>
    <p:extLst>
      <p:ext uri="{BB962C8B-B14F-4D97-AF65-F5344CB8AC3E}">
        <p14:creationId xmlns:p14="http://schemas.microsoft.com/office/powerpoint/2010/main" val="97827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A71360AB-AA0D-4AC6-BF98-E95D200AE50A}" type="slidenum">
              <a:rPr lang="en-US" altLang="en-US"/>
              <a:pPr>
                <a:defRPr/>
              </a:pPr>
              <a:t>‹#›</a:t>
            </a:fld>
            <a:endParaRPr lang="en-US" altLang="en-US"/>
          </a:p>
        </p:txBody>
      </p:sp>
    </p:spTree>
    <p:extLst>
      <p:ext uri="{BB962C8B-B14F-4D97-AF65-F5344CB8AC3E}">
        <p14:creationId xmlns:p14="http://schemas.microsoft.com/office/powerpoint/2010/main" val="638226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8747C91C-9C98-44AB-91D1-860F082DEB6A}" type="slidenum">
              <a:rPr lang="en-US" altLang="en-US"/>
              <a:pPr>
                <a:defRPr/>
              </a:pPr>
              <a:t>‹#›</a:t>
            </a:fld>
            <a:endParaRPr lang="en-US" altLang="en-US"/>
          </a:p>
        </p:txBody>
      </p:sp>
    </p:spTree>
    <p:extLst>
      <p:ext uri="{BB962C8B-B14F-4D97-AF65-F5344CB8AC3E}">
        <p14:creationId xmlns:p14="http://schemas.microsoft.com/office/powerpoint/2010/main" val="146097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AC9374C-E91D-41C1-B25B-EDA6DBBB73EB}" type="slidenum">
              <a:rPr lang="en-US" altLang="en-US"/>
              <a:pPr>
                <a:defRPr/>
              </a:pPr>
              <a:t>‹#›</a:t>
            </a:fld>
            <a:endParaRPr lang="en-US" altLang="en-US"/>
          </a:p>
        </p:txBody>
      </p:sp>
    </p:spTree>
    <p:extLst>
      <p:ext uri="{BB962C8B-B14F-4D97-AF65-F5344CB8AC3E}">
        <p14:creationId xmlns:p14="http://schemas.microsoft.com/office/powerpoint/2010/main" val="355073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605000A-512B-4A9A-A9A3-02A01DB1667A}" type="datetimeFigureOut">
              <a:rPr lang="en-US"/>
              <a:pPr>
                <a:defRPr/>
              </a:pPr>
              <a:t>4/16/2015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B0ECC0D-5E4E-49C0-A106-89097D16A898}" type="slidenum">
              <a:rPr lang="en-US" altLang="en-US"/>
              <a:pPr>
                <a:defRPr/>
              </a:pPr>
              <a:t>‹#›</a:t>
            </a:fld>
            <a:endParaRPr lang="en-US" altLang="en-US"/>
          </a:p>
        </p:txBody>
      </p:sp>
    </p:spTree>
    <p:extLst>
      <p:ext uri="{BB962C8B-B14F-4D97-AF65-F5344CB8AC3E}">
        <p14:creationId xmlns:p14="http://schemas.microsoft.com/office/powerpoint/2010/main" val="277058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56610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090613"/>
            <a:ext cx="82296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686800" y="6356350"/>
            <a:ext cx="457200" cy="50165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chemeClr val="bg1"/>
                </a:solidFill>
                <a:latin typeface="Calibri" pitchFamily="34" charset="0"/>
              </a:defRPr>
            </a:lvl1pPr>
          </a:lstStyle>
          <a:p>
            <a:pPr>
              <a:defRPr/>
            </a:pPr>
            <a:fld id="{0CD2D317-3A59-42DC-8A6F-A7681F508C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54" r:id="rId1"/>
  </p:sldLayoutIdLst>
  <p:txStyles>
    <p:titleStyle>
      <a:lvl1pPr algn="l" defTabSz="457200" rtl="0" eaLnBrk="0" fontAlgn="base" hangingPunct="0">
        <a:spcBef>
          <a:spcPct val="0"/>
        </a:spcBef>
        <a:spcAft>
          <a:spcPct val="0"/>
        </a:spcAft>
        <a:defRPr sz="2800" b="1" kern="1200">
          <a:solidFill>
            <a:schemeClr val="bg1"/>
          </a:solidFill>
          <a:latin typeface="+mj-lt"/>
          <a:ea typeface="+mj-ea"/>
          <a:cs typeface="+mj-cs"/>
        </a:defRPr>
      </a:lvl1pPr>
      <a:lvl2pPr algn="l" defTabSz="457200" rtl="0" eaLnBrk="0" fontAlgn="base" hangingPunct="0">
        <a:spcBef>
          <a:spcPct val="0"/>
        </a:spcBef>
        <a:spcAft>
          <a:spcPct val="0"/>
        </a:spcAft>
        <a:defRPr sz="2800" b="1">
          <a:solidFill>
            <a:schemeClr val="bg1"/>
          </a:solidFill>
          <a:latin typeface="Calibri" pitchFamily="34" charset="0"/>
        </a:defRPr>
      </a:lvl2pPr>
      <a:lvl3pPr algn="l" defTabSz="457200" rtl="0" eaLnBrk="0" fontAlgn="base" hangingPunct="0">
        <a:spcBef>
          <a:spcPct val="0"/>
        </a:spcBef>
        <a:spcAft>
          <a:spcPct val="0"/>
        </a:spcAft>
        <a:defRPr sz="2800" b="1">
          <a:solidFill>
            <a:schemeClr val="bg1"/>
          </a:solidFill>
          <a:latin typeface="Calibri" pitchFamily="34" charset="0"/>
        </a:defRPr>
      </a:lvl3pPr>
      <a:lvl4pPr algn="l" defTabSz="457200" rtl="0" eaLnBrk="0" fontAlgn="base" hangingPunct="0">
        <a:spcBef>
          <a:spcPct val="0"/>
        </a:spcBef>
        <a:spcAft>
          <a:spcPct val="0"/>
        </a:spcAft>
        <a:defRPr sz="2800" b="1">
          <a:solidFill>
            <a:schemeClr val="bg1"/>
          </a:solidFill>
          <a:latin typeface="Calibri" pitchFamily="34" charset="0"/>
        </a:defRPr>
      </a:lvl4pPr>
      <a:lvl5pPr algn="l" defTabSz="457200" rtl="0" eaLnBrk="0" fontAlgn="base" hangingPunct="0">
        <a:spcBef>
          <a:spcPct val="0"/>
        </a:spcBef>
        <a:spcAft>
          <a:spcPct val="0"/>
        </a:spcAft>
        <a:defRPr sz="2800" b="1">
          <a:solidFill>
            <a:schemeClr val="bg1"/>
          </a:solidFill>
          <a:latin typeface="Calibri" pitchFamily="34" charset="0"/>
        </a:defRPr>
      </a:lvl5pPr>
      <a:lvl6pPr marL="457200" algn="l" defTabSz="457200" rtl="0" fontAlgn="base">
        <a:spcBef>
          <a:spcPct val="0"/>
        </a:spcBef>
        <a:spcAft>
          <a:spcPct val="0"/>
        </a:spcAft>
        <a:defRPr sz="2800" b="1">
          <a:solidFill>
            <a:schemeClr val="bg1"/>
          </a:solidFill>
          <a:latin typeface="Calibri" pitchFamily="34" charset="0"/>
        </a:defRPr>
      </a:lvl6pPr>
      <a:lvl7pPr marL="914400" algn="l" defTabSz="457200" rtl="0" fontAlgn="base">
        <a:spcBef>
          <a:spcPct val="0"/>
        </a:spcBef>
        <a:spcAft>
          <a:spcPct val="0"/>
        </a:spcAft>
        <a:defRPr sz="2800" b="1">
          <a:solidFill>
            <a:schemeClr val="bg1"/>
          </a:solidFill>
          <a:latin typeface="Calibri" pitchFamily="34" charset="0"/>
        </a:defRPr>
      </a:lvl7pPr>
      <a:lvl8pPr marL="1371600" algn="l" defTabSz="457200" rtl="0" fontAlgn="base">
        <a:spcBef>
          <a:spcPct val="0"/>
        </a:spcBef>
        <a:spcAft>
          <a:spcPct val="0"/>
        </a:spcAft>
        <a:defRPr sz="2800" b="1">
          <a:solidFill>
            <a:schemeClr val="bg1"/>
          </a:solidFill>
          <a:latin typeface="Calibri" pitchFamily="34" charset="0"/>
        </a:defRPr>
      </a:lvl8pPr>
      <a:lvl9pPr marL="1828800" algn="l" defTabSz="457200" rtl="0" fontAlgn="base">
        <a:spcBef>
          <a:spcPct val="0"/>
        </a:spcBef>
        <a:spcAft>
          <a:spcPct val="0"/>
        </a:spcAft>
        <a:defRPr sz="2800" b="1">
          <a:solidFill>
            <a:schemeClr val="bg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bg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600" kern="1200">
          <a:solidFill>
            <a:schemeClr val="bg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bg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FHI360 Slide Second Page_orang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992188"/>
            <a:ext cx="9144000" cy="591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0"/>
            <a:ext cx="5678488"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101725"/>
            <a:ext cx="822960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686800" y="6356350"/>
            <a:ext cx="4572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smtClean="0">
                <a:solidFill>
                  <a:srgbClr val="FFFFFF"/>
                </a:solidFill>
                <a:latin typeface="Calibri" pitchFamily="34" charset="0"/>
              </a:defRPr>
            </a:lvl1pPr>
          </a:lstStyle>
          <a:p>
            <a:pPr>
              <a:defRPr/>
            </a:pPr>
            <a:fld id="{4E3A27B8-37FB-4D5C-9042-467F4AE722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5" r:id="rId8"/>
    <p:sldLayoutId id="2147484253" r:id="rId9"/>
  </p:sldLayoutIdLst>
  <p:txStyles>
    <p:titleStyle>
      <a:lvl1pPr algn="l" defTabSz="457200" rtl="0" eaLnBrk="0" fontAlgn="base" hangingPunct="0">
        <a:spcBef>
          <a:spcPct val="0"/>
        </a:spcBef>
        <a:spcAft>
          <a:spcPct val="0"/>
        </a:spcAft>
        <a:defRPr sz="2800" b="1" kern="1200">
          <a:solidFill>
            <a:srgbClr val="5C6F7A"/>
          </a:solidFill>
          <a:latin typeface="+mj-lt"/>
          <a:ea typeface="+mj-ea"/>
          <a:cs typeface="+mj-cs"/>
        </a:defRPr>
      </a:lvl1pPr>
      <a:lvl2pPr algn="l" defTabSz="457200" rtl="0" eaLnBrk="0" fontAlgn="base" hangingPunct="0">
        <a:spcBef>
          <a:spcPct val="0"/>
        </a:spcBef>
        <a:spcAft>
          <a:spcPct val="0"/>
        </a:spcAft>
        <a:defRPr sz="2800" b="1">
          <a:solidFill>
            <a:srgbClr val="5C6F7A"/>
          </a:solidFill>
          <a:latin typeface="Calibri" pitchFamily="34" charset="0"/>
        </a:defRPr>
      </a:lvl2pPr>
      <a:lvl3pPr algn="l" defTabSz="457200" rtl="0" eaLnBrk="0" fontAlgn="base" hangingPunct="0">
        <a:spcBef>
          <a:spcPct val="0"/>
        </a:spcBef>
        <a:spcAft>
          <a:spcPct val="0"/>
        </a:spcAft>
        <a:defRPr sz="2800" b="1">
          <a:solidFill>
            <a:srgbClr val="5C6F7A"/>
          </a:solidFill>
          <a:latin typeface="Calibri" pitchFamily="34" charset="0"/>
        </a:defRPr>
      </a:lvl3pPr>
      <a:lvl4pPr algn="l" defTabSz="457200" rtl="0" eaLnBrk="0" fontAlgn="base" hangingPunct="0">
        <a:spcBef>
          <a:spcPct val="0"/>
        </a:spcBef>
        <a:spcAft>
          <a:spcPct val="0"/>
        </a:spcAft>
        <a:defRPr sz="2800" b="1">
          <a:solidFill>
            <a:srgbClr val="5C6F7A"/>
          </a:solidFill>
          <a:latin typeface="Calibri" pitchFamily="34" charset="0"/>
        </a:defRPr>
      </a:lvl4pPr>
      <a:lvl5pPr algn="l" defTabSz="457200" rtl="0" eaLnBrk="0" fontAlgn="base" hangingPunct="0">
        <a:spcBef>
          <a:spcPct val="0"/>
        </a:spcBef>
        <a:spcAft>
          <a:spcPct val="0"/>
        </a:spcAft>
        <a:defRPr sz="2800" b="1">
          <a:solidFill>
            <a:srgbClr val="5C6F7A"/>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p:titleStyle>
    <p:bodyStyle>
      <a:lvl1pPr marL="342900" indent="-342900" algn="l" defTabSz="457200" rtl="0" eaLnBrk="0" fontAlgn="base" hangingPunct="0">
        <a:spcBef>
          <a:spcPct val="20000"/>
        </a:spcBef>
        <a:spcAft>
          <a:spcPct val="0"/>
        </a:spcAft>
        <a:buClr>
          <a:srgbClr val="AFBD21"/>
        </a:buClr>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AFBD21"/>
        </a:buClr>
        <a:buFont typeface="Arial" charset="0"/>
        <a:buChar char="–"/>
        <a:defRPr sz="26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AFBD21"/>
        </a:buClr>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AFBD21"/>
        </a:buClr>
        <a:buFont typeface="Arial"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AFBD21"/>
        </a:buClr>
        <a:buFont typeface="Arial"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074" name="Group 18"/>
          <p:cNvGrpSpPr>
            <a:grpSpLocks/>
          </p:cNvGrpSpPr>
          <p:nvPr/>
        </p:nvGrpSpPr>
        <p:grpSpPr bwMode="auto">
          <a:xfrm>
            <a:off x="0" y="0"/>
            <a:ext cx="9144000" cy="6858000"/>
            <a:chOff x="0" y="0"/>
            <a:chExt cx="5760" cy="4320"/>
          </a:xfrm>
        </p:grpSpPr>
        <p:sp>
          <p:nvSpPr>
            <p:cNvPr id="3081" name="Line 19"/>
            <p:cNvSpPr>
              <a:spLocks noChangeShapeType="1"/>
            </p:cNvSpPr>
            <p:nvPr/>
          </p:nvSpPr>
          <p:spPr bwMode="gray">
            <a:xfrm>
              <a:off x="0" y="4059"/>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82" name="Line 20"/>
            <p:cNvSpPr>
              <a:spLocks noChangeShapeType="1"/>
            </p:cNvSpPr>
            <p:nvPr/>
          </p:nvSpPr>
          <p:spPr bwMode="gray">
            <a:xfrm>
              <a:off x="4212"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83" name="Line 21"/>
            <p:cNvSpPr>
              <a:spLocks noChangeShapeType="1"/>
            </p:cNvSpPr>
            <p:nvPr/>
          </p:nvSpPr>
          <p:spPr bwMode="gray">
            <a:xfrm>
              <a:off x="4309"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84" name="Line 22"/>
            <p:cNvSpPr>
              <a:spLocks noChangeShapeType="1"/>
            </p:cNvSpPr>
            <p:nvPr/>
          </p:nvSpPr>
          <p:spPr bwMode="gray">
            <a:xfrm>
              <a:off x="158"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85" name="Line 23"/>
            <p:cNvSpPr>
              <a:spLocks noChangeShapeType="1"/>
            </p:cNvSpPr>
            <p:nvPr/>
          </p:nvSpPr>
          <p:spPr bwMode="gray">
            <a:xfrm>
              <a:off x="2833"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86" name="Line 24"/>
            <p:cNvSpPr>
              <a:spLocks noChangeShapeType="1"/>
            </p:cNvSpPr>
            <p:nvPr/>
          </p:nvSpPr>
          <p:spPr bwMode="gray">
            <a:xfrm>
              <a:off x="2924"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87" name="Line 25"/>
            <p:cNvSpPr>
              <a:spLocks noChangeShapeType="1"/>
            </p:cNvSpPr>
            <p:nvPr/>
          </p:nvSpPr>
          <p:spPr bwMode="gray">
            <a:xfrm>
              <a:off x="5598"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88" name="Line 26"/>
            <p:cNvSpPr>
              <a:spLocks noChangeShapeType="1"/>
            </p:cNvSpPr>
            <p:nvPr/>
          </p:nvSpPr>
          <p:spPr bwMode="gray">
            <a:xfrm>
              <a:off x="0" y="570"/>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89" name="Line 27"/>
            <p:cNvSpPr>
              <a:spLocks noChangeShapeType="1"/>
            </p:cNvSpPr>
            <p:nvPr/>
          </p:nvSpPr>
          <p:spPr bwMode="gray">
            <a:xfrm>
              <a:off x="0" y="799"/>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90" name="Line 28"/>
            <p:cNvSpPr>
              <a:spLocks noChangeShapeType="1"/>
            </p:cNvSpPr>
            <p:nvPr/>
          </p:nvSpPr>
          <p:spPr bwMode="gray">
            <a:xfrm>
              <a:off x="0" y="2385"/>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91" name="Line 29"/>
            <p:cNvSpPr>
              <a:spLocks noChangeShapeType="1"/>
            </p:cNvSpPr>
            <p:nvPr/>
          </p:nvSpPr>
          <p:spPr bwMode="gray">
            <a:xfrm>
              <a:off x="0" y="2478"/>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92" name="Line 30"/>
            <p:cNvSpPr>
              <a:spLocks noChangeShapeType="1"/>
            </p:cNvSpPr>
            <p:nvPr/>
          </p:nvSpPr>
          <p:spPr bwMode="gray">
            <a:xfrm>
              <a:off x="0" y="4156"/>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93" name="Line 31"/>
            <p:cNvSpPr>
              <a:spLocks noChangeShapeType="1"/>
            </p:cNvSpPr>
            <p:nvPr/>
          </p:nvSpPr>
          <p:spPr bwMode="gray">
            <a:xfrm>
              <a:off x="1449"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94" name="Line 32"/>
            <p:cNvSpPr>
              <a:spLocks noChangeShapeType="1"/>
            </p:cNvSpPr>
            <p:nvPr/>
          </p:nvSpPr>
          <p:spPr bwMode="gray">
            <a:xfrm>
              <a:off x="1539" y="0"/>
              <a:ext cx="0" cy="432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sp>
          <p:nvSpPr>
            <p:cNvPr id="3095" name="Line 33"/>
            <p:cNvSpPr>
              <a:spLocks noChangeShapeType="1"/>
            </p:cNvSpPr>
            <p:nvPr/>
          </p:nvSpPr>
          <p:spPr bwMode="gray">
            <a:xfrm>
              <a:off x="0" y="346"/>
              <a:ext cx="5760" cy="0"/>
            </a:xfrm>
            <a:prstGeom prst="line">
              <a:avLst/>
            </a:prstGeom>
            <a:noFill/>
            <a:ln w="3175">
              <a:solidFill>
                <a:schemeClr val="tx2"/>
              </a:solidFill>
              <a:round/>
              <a:headEnd/>
              <a:tailEnd/>
            </a:ln>
            <a:extLst>
              <a:ext uri="{909E8E84-426E-40DD-AFC4-6F175D3DCCD1}">
                <a14:hiddenFill xmlns:a14="http://schemas.microsoft.com/office/drawing/2010/main">
                  <a:noFill/>
                </a14:hiddenFill>
              </a:ext>
            </a:extLst>
          </p:spPr>
          <p:txBody>
            <a:bodyPr wrap="none" lIns="54000" tIns="54000" rIns="54000" bIns="54000"/>
            <a:lstStyle/>
            <a:p>
              <a:endParaRPr lang="en-US"/>
            </a:p>
          </p:txBody>
        </p:sp>
      </p:grpSp>
      <p:sp>
        <p:nvSpPr>
          <p:cNvPr id="3075" name="Title Placeholder 1"/>
          <p:cNvSpPr>
            <a:spLocks noGrp="1"/>
          </p:cNvSpPr>
          <p:nvPr>
            <p:ph type="title"/>
          </p:nvPr>
        </p:nvSpPr>
        <p:spPr bwMode="auto">
          <a:xfrm>
            <a:off x="252413" y="520700"/>
            <a:ext cx="86391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0" numCol="1" anchor="t" anchorCtr="0" compatLnSpc="1">
            <a:prstTxWarp prst="textNoShape">
              <a:avLst/>
            </a:prstTxWarp>
            <a:spAutoFit/>
          </a:bodyPr>
          <a:lstStyle/>
          <a:p>
            <a:pPr lvl="0"/>
            <a:r>
              <a:rPr lang="en-US" altLang="en-US" smtClean="0"/>
              <a:t>Click to edit Master title style</a:t>
            </a:r>
          </a:p>
        </p:txBody>
      </p:sp>
      <p:sp>
        <p:nvSpPr>
          <p:cNvPr id="3076" name="Text Placeholder 2"/>
          <p:cNvSpPr>
            <a:spLocks noGrp="1"/>
          </p:cNvSpPr>
          <p:nvPr>
            <p:ph type="body" idx="1"/>
          </p:nvPr>
        </p:nvSpPr>
        <p:spPr bwMode="auto">
          <a:xfrm>
            <a:off x="252413" y="1268413"/>
            <a:ext cx="86391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Copyright1"/>
          <p:cNvSpPr txBox="1">
            <a:spLocks noChangeArrowheads="1"/>
          </p:cNvSpPr>
          <p:nvPr>
            <p:custDataLst>
              <p:tags r:id="rId2"/>
            </p:custDataLst>
          </p:nvPr>
        </p:nvSpPr>
        <p:spPr bwMode="gray">
          <a:xfrm>
            <a:off x="252413" y="6597650"/>
            <a:ext cx="42529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2244725" algn="l"/>
              </a:tabLst>
              <a:defRPr>
                <a:solidFill>
                  <a:schemeClr val="tx1"/>
                </a:solidFill>
                <a:latin typeface="Arial" pitchFamily="34" charset="0"/>
              </a:defRPr>
            </a:lvl1pPr>
            <a:lvl2pPr marL="742950" indent="-285750" eaLnBrk="0" hangingPunct="0">
              <a:tabLst>
                <a:tab pos="2244725" algn="l"/>
              </a:tabLst>
              <a:defRPr>
                <a:solidFill>
                  <a:schemeClr val="tx1"/>
                </a:solidFill>
                <a:latin typeface="Arial" pitchFamily="34" charset="0"/>
              </a:defRPr>
            </a:lvl2pPr>
            <a:lvl3pPr marL="1143000" indent="-228600" eaLnBrk="0" hangingPunct="0">
              <a:tabLst>
                <a:tab pos="2244725" algn="l"/>
              </a:tabLst>
              <a:defRPr>
                <a:solidFill>
                  <a:schemeClr val="tx1"/>
                </a:solidFill>
                <a:latin typeface="Arial" pitchFamily="34" charset="0"/>
              </a:defRPr>
            </a:lvl3pPr>
            <a:lvl4pPr marL="1600200" indent="-228600" eaLnBrk="0" hangingPunct="0">
              <a:tabLst>
                <a:tab pos="2244725" algn="l"/>
              </a:tabLst>
              <a:defRPr>
                <a:solidFill>
                  <a:schemeClr val="tx1"/>
                </a:solidFill>
                <a:latin typeface="Arial" pitchFamily="34" charset="0"/>
              </a:defRPr>
            </a:lvl4pPr>
            <a:lvl5pPr marL="2057400" indent="-228600" eaLnBrk="0" hangingPunct="0">
              <a:tabLst>
                <a:tab pos="2244725" algn="l"/>
              </a:tabLst>
              <a:defRPr>
                <a:solidFill>
                  <a:schemeClr val="tx1"/>
                </a:solidFill>
                <a:latin typeface="Arial" pitchFamily="34" charset="0"/>
              </a:defRPr>
            </a:lvl5pPr>
            <a:lvl6pPr marL="2514600" indent="-228600" eaLnBrk="0" fontAlgn="base" hangingPunct="0">
              <a:spcBef>
                <a:spcPct val="0"/>
              </a:spcBef>
              <a:spcAft>
                <a:spcPct val="0"/>
              </a:spcAft>
              <a:tabLst>
                <a:tab pos="2244725" algn="l"/>
              </a:tabLst>
              <a:defRPr>
                <a:solidFill>
                  <a:schemeClr val="tx1"/>
                </a:solidFill>
                <a:latin typeface="Arial" pitchFamily="34" charset="0"/>
              </a:defRPr>
            </a:lvl6pPr>
            <a:lvl7pPr marL="2971800" indent="-228600" eaLnBrk="0" fontAlgn="base" hangingPunct="0">
              <a:spcBef>
                <a:spcPct val="0"/>
              </a:spcBef>
              <a:spcAft>
                <a:spcPct val="0"/>
              </a:spcAft>
              <a:tabLst>
                <a:tab pos="2244725" algn="l"/>
              </a:tabLst>
              <a:defRPr>
                <a:solidFill>
                  <a:schemeClr val="tx1"/>
                </a:solidFill>
                <a:latin typeface="Arial" pitchFamily="34" charset="0"/>
              </a:defRPr>
            </a:lvl7pPr>
            <a:lvl8pPr marL="3429000" indent="-228600" eaLnBrk="0" fontAlgn="base" hangingPunct="0">
              <a:spcBef>
                <a:spcPct val="0"/>
              </a:spcBef>
              <a:spcAft>
                <a:spcPct val="0"/>
              </a:spcAft>
              <a:tabLst>
                <a:tab pos="2244725" algn="l"/>
              </a:tabLst>
              <a:defRPr>
                <a:solidFill>
                  <a:schemeClr val="tx1"/>
                </a:solidFill>
                <a:latin typeface="Arial" pitchFamily="34" charset="0"/>
              </a:defRPr>
            </a:lvl8pPr>
            <a:lvl9pPr marL="3886200" indent="-228600" eaLnBrk="0" fontAlgn="base" hangingPunct="0">
              <a:spcBef>
                <a:spcPct val="0"/>
              </a:spcBef>
              <a:spcAft>
                <a:spcPct val="0"/>
              </a:spcAft>
              <a:tabLst>
                <a:tab pos="2244725" algn="l"/>
              </a:tabLst>
              <a:defRPr>
                <a:solidFill>
                  <a:schemeClr val="tx1"/>
                </a:solidFill>
                <a:latin typeface="Arial" pitchFamily="34" charset="0"/>
              </a:defRPr>
            </a:lvl9pPr>
          </a:lstStyle>
          <a:p>
            <a:pPr defTabSz="914400" eaLnBrk="1" hangingPunct="1">
              <a:lnSpc>
                <a:spcPct val="90000"/>
              </a:lnSpc>
              <a:defRPr/>
            </a:pPr>
            <a:r>
              <a:rPr lang="en-US" altLang="en-US" sz="700" smtClean="0">
                <a:solidFill>
                  <a:srgbClr val="808080"/>
                </a:solidFill>
                <a:latin typeface="Arial Narrow" pitchFamily="34" charset="0"/>
                <a:ea typeface="MS Mincho" pitchFamily="49" charset="-128"/>
              </a:rPr>
              <a:t>©  2011 Grant Thornton   |   Project Phoenix   |   May 2011</a:t>
            </a:r>
            <a:endParaRPr lang="en-US" altLang="en-US" sz="700" smtClean="0">
              <a:solidFill>
                <a:srgbClr val="000000"/>
              </a:solidFill>
              <a:latin typeface="Arial Narrow" pitchFamily="34" charset="0"/>
            </a:endParaRPr>
          </a:p>
        </p:txBody>
      </p:sp>
      <p:sp>
        <p:nvSpPr>
          <p:cNvPr id="3078" name="Text Box 6"/>
          <p:cNvSpPr txBox="1">
            <a:spLocks noChangeArrowheads="1"/>
          </p:cNvSpPr>
          <p:nvPr>
            <p:custDataLst>
              <p:tags r:id="rId3"/>
            </p:custDataLst>
          </p:nvPr>
        </p:nvSpPr>
        <p:spPr bwMode="gray">
          <a:xfrm>
            <a:off x="7696200" y="0"/>
            <a:ext cx="124936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lIns="54000" tIns="54000" rIns="54000" bIns="54000"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r>
              <a:rPr lang="en-US" altLang="en-US" sz="3200" b="1" smtClean="0">
                <a:solidFill>
                  <a:srgbClr val="808080"/>
                </a:solidFill>
                <a:latin typeface="Arial Narrow" pitchFamily="34" charset="0"/>
              </a:rPr>
              <a:t>DRAFT</a:t>
            </a:r>
            <a:endParaRPr lang="en-US" altLang="en-US" smtClean="0">
              <a:solidFill>
                <a:srgbClr val="000000"/>
              </a:solidFill>
            </a:endParaRPr>
          </a:p>
        </p:txBody>
      </p:sp>
      <p:sp>
        <p:nvSpPr>
          <p:cNvPr id="3079" name="Line 107"/>
          <p:cNvSpPr>
            <a:spLocks noChangeShapeType="1"/>
          </p:cNvSpPr>
          <p:nvPr/>
        </p:nvSpPr>
        <p:spPr bwMode="gray">
          <a:xfrm>
            <a:off x="252413" y="550863"/>
            <a:ext cx="8640762" cy="0"/>
          </a:xfrm>
          <a:prstGeom prst="line">
            <a:avLst/>
          </a:prstGeom>
          <a:noFill/>
          <a:ln w="3175">
            <a:solidFill>
              <a:srgbClr val="828282"/>
            </a:solidFill>
            <a:round/>
            <a:headEnd/>
            <a:tailEnd/>
          </a:ln>
          <a:extLst>
            <a:ext uri="{909E8E84-426E-40DD-AFC4-6F175D3DCCD1}">
              <a14:hiddenFill xmlns:a14="http://schemas.microsoft.com/office/drawing/2010/main">
                <a:noFill/>
              </a14:hiddenFill>
            </a:ext>
          </a:extLst>
        </p:spPr>
        <p:txBody>
          <a:bodyPr lIns="54000" tIns="54000" rIns="54000" bIns="54000" anchorCtr="1">
            <a:spAutoFit/>
          </a:bodyPr>
          <a:lstStyle/>
          <a:p>
            <a:endParaRPr lang="en-US"/>
          </a:p>
        </p:txBody>
      </p:sp>
      <p:sp>
        <p:nvSpPr>
          <p:cNvPr id="3080" name="TextBox 9"/>
          <p:cNvSpPr txBox="1">
            <a:spLocks noChangeArrowheads="1"/>
          </p:cNvSpPr>
          <p:nvPr/>
        </p:nvSpPr>
        <p:spPr bwMode="gray">
          <a:xfrm>
            <a:off x="252413" y="6699250"/>
            <a:ext cx="27749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defRPr/>
            </a:pPr>
            <a:r>
              <a:rPr lang="en-US" altLang="en-US" sz="600" smtClean="0">
                <a:solidFill>
                  <a:srgbClr val="808080"/>
                </a:solidFill>
                <a:latin typeface="Arial Narrow" pitchFamily="34" charset="0"/>
                <a:ea typeface="MS Mincho" pitchFamily="49" charset="-128"/>
              </a:rPr>
              <a:t>U.S. member firm of Grant Thornton International Ltd.</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lang="en-GB" sz="2000" kern="1200" dirty="0">
          <a:solidFill>
            <a:schemeClr val="tx1"/>
          </a:solidFill>
          <a:latin typeface="Garamond" pitchFamily="18" charset="0"/>
          <a:ea typeface="+mj-ea"/>
          <a:cs typeface="+mj-cs"/>
        </a:defRPr>
      </a:lvl1pPr>
      <a:lvl2pPr algn="l" rtl="0" eaLnBrk="0" fontAlgn="base" hangingPunct="0">
        <a:spcBef>
          <a:spcPct val="0"/>
        </a:spcBef>
        <a:spcAft>
          <a:spcPct val="0"/>
        </a:spcAft>
        <a:defRPr sz="2000">
          <a:solidFill>
            <a:schemeClr val="tx1"/>
          </a:solidFill>
          <a:latin typeface="Garamond" pitchFamily="18" charset="0"/>
        </a:defRPr>
      </a:lvl2pPr>
      <a:lvl3pPr algn="l" rtl="0" eaLnBrk="0" fontAlgn="base" hangingPunct="0">
        <a:spcBef>
          <a:spcPct val="0"/>
        </a:spcBef>
        <a:spcAft>
          <a:spcPct val="0"/>
        </a:spcAft>
        <a:defRPr sz="2000">
          <a:solidFill>
            <a:schemeClr val="tx1"/>
          </a:solidFill>
          <a:latin typeface="Garamond" pitchFamily="18" charset="0"/>
        </a:defRPr>
      </a:lvl3pPr>
      <a:lvl4pPr algn="l" rtl="0" eaLnBrk="0" fontAlgn="base" hangingPunct="0">
        <a:spcBef>
          <a:spcPct val="0"/>
        </a:spcBef>
        <a:spcAft>
          <a:spcPct val="0"/>
        </a:spcAft>
        <a:defRPr sz="2000">
          <a:solidFill>
            <a:schemeClr val="tx1"/>
          </a:solidFill>
          <a:latin typeface="Garamond" pitchFamily="18" charset="0"/>
        </a:defRPr>
      </a:lvl4pPr>
      <a:lvl5pPr algn="l" rtl="0" eaLnBrk="0" fontAlgn="base" hangingPunct="0">
        <a:spcBef>
          <a:spcPct val="0"/>
        </a:spcBef>
        <a:spcAft>
          <a:spcPct val="0"/>
        </a:spcAft>
        <a:defRPr sz="2000">
          <a:solidFill>
            <a:schemeClr val="tx1"/>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rtl="0" eaLnBrk="0" fontAlgn="base" hangingPunct="0">
        <a:spcBef>
          <a:spcPts val="400"/>
        </a:spcBef>
        <a:spcAft>
          <a:spcPct val="0"/>
        </a:spcAft>
        <a:buFont typeface="Arial" charset="0"/>
        <a:defRPr sz="1000" b="1" kern="1200">
          <a:solidFill>
            <a:schemeClr val="accent1"/>
          </a:solidFill>
          <a:latin typeface="+mn-lt"/>
          <a:ea typeface="+mn-ea"/>
          <a:cs typeface="+mn-cs"/>
        </a:defRPr>
      </a:lvl1pPr>
      <a:lvl2pPr algn="l" rtl="0" eaLnBrk="0" fontAlgn="base" hangingPunct="0">
        <a:spcBef>
          <a:spcPts val="400"/>
        </a:spcBef>
        <a:spcAft>
          <a:spcPct val="0"/>
        </a:spcAft>
        <a:buFont typeface="Arial" charset="0"/>
        <a:defRPr sz="1000" kern="1200">
          <a:solidFill>
            <a:schemeClr val="tx1"/>
          </a:solidFill>
          <a:latin typeface="+mn-lt"/>
          <a:ea typeface="+mn-ea"/>
          <a:cs typeface="+mn-cs"/>
        </a:defRPr>
      </a:lvl2pPr>
      <a:lvl3pPr marL="177800" indent="-177800" algn="l" rtl="0" eaLnBrk="0" fontAlgn="base" hangingPunct="0">
        <a:spcBef>
          <a:spcPts val="400"/>
        </a:spcBef>
        <a:spcAft>
          <a:spcPct val="0"/>
        </a:spcAft>
        <a:buClr>
          <a:schemeClr val="bg2"/>
        </a:buClr>
        <a:buFont typeface="Wingdings 2" pitchFamily="18" charset="2"/>
        <a:buChar char=""/>
        <a:defRPr sz="1000" kern="1200">
          <a:solidFill>
            <a:schemeClr val="tx1"/>
          </a:solidFill>
          <a:latin typeface="+mn-lt"/>
          <a:ea typeface="+mn-ea"/>
          <a:cs typeface="+mn-cs"/>
        </a:defRPr>
      </a:lvl3pPr>
      <a:lvl4pPr marL="361950" indent="-184150" algn="l" rtl="0" eaLnBrk="0" fontAlgn="base" hangingPunct="0">
        <a:spcBef>
          <a:spcPts val="400"/>
        </a:spcBef>
        <a:spcAft>
          <a:spcPct val="0"/>
        </a:spcAft>
        <a:buClr>
          <a:schemeClr val="bg2"/>
        </a:buClr>
        <a:buFont typeface="Symbol" pitchFamily="18" charset="2"/>
        <a:buChar char=""/>
        <a:defRPr sz="1000" kern="1200">
          <a:solidFill>
            <a:schemeClr val="tx1"/>
          </a:solidFill>
          <a:latin typeface="+mn-lt"/>
          <a:ea typeface="+mn-ea"/>
          <a:cs typeface="+mn-cs"/>
        </a:defRPr>
      </a:lvl4pPr>
      <a:lvl5pPr marL="539750" indent="-177800" algn="l" rtl="0" eaLnBrk="0" fontAlgn="base" hangingPunct="0">
        <a:spcBef>
          <a:spcPts val="400"/>
        </a:spcBef>
        <a:spcAft>
          <a:spcPct val="0"/>
        </a:spcAft>
        <a:buClr>
          <a:schemeClr val="bg2"/>
        </a:buClr>
        <a:buFont typeface="Symbol" pitchFamily="18" charset="2"/>
        <a:buChar char=""/>
        <a:defRPr sz="1000" kern="1200">
          <a:solidFill>
            <a:schemeClr val="tx1"/>
          </a:solidFill>
          <a:latin typeface="+mn-lt"/>
          <a:ea typeface="+mn-ea"/>
          <a:cs typeface="+mn-cs"/>
        </a:defRPr>
      </a:lvl5pPr>
      <a:lvl6pPr marL="7175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6pPr>
      <a:lvl7pPr marL="8953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7pPr>
      <a:lvl8pPr marL="1079500" indent="-18415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8pPr>
      <a:lvl9pPr marL="1257300" indent="-177800" algn="l" defTabSz="914400" rtl="0" eaLnBrk="1" latinLnBrk="0" hangingPunct="1">
        <a:lnSpc>
          <a:spcPct val="100000"/>
        </a:lnSpc>
        <a:spcBef>
          <a:spcPts val="400"/>
        </a:spcBef>
        <a:buClr>
          <a:schemeClr val="bg2"/>
        </a:buClr>
        <a:buFont typeface="Symbol" pitchFamily="18" charset="2"/>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3.jpe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8.jpeg"/><Relationship Id="rId4" Type="http://schemas.openxmlformats.org/officeDocument/2006/relationships/image" Target="../media/image16.jpe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1216025" y="2584450"/>
            <a:ext cx="7646988" cy="1468438"/>
          </a:xfrm>
          <a:prstGeom prst="rect">
            <a:avLst/>
          </a:prstGeom>
        </p:spPr>
        <p:txBody>
          <a:bodyPr anchor="b"/>
          <a:lstStyle>
            <a:lvl1pPr algn="l" defTabSz="457200" rtl="0" eaLnBrk="1" latinLnBrk="0" hangingPunct="1">
              <a:spcBef>
                <a:spcPct val="0"/>
              </a:spcBef>
              <a:buNone/>
              <a:defRPr sz="3200" b="1" kern="1200" cap="none">
                <a:solidFill>
                  <a:schemeClr val="accent2"/>
                </a:solidFill>
                <a:latin typeface="+mj-lt"/>
                <a:ea typeface="+mj-ea"/>
                <a:cs typeface="+mj-cs"/>
              </a:defRPr>
            </a:lvl1pPr>
          </a:lstStyle>
          <a:p>
            <a:pPr fontAlgn="auto">
              <a:spcAft>
                <a:spcPts val="0"/>
              </a:spcAft>
              <a:defRPr/>
            </a:pPr>
            <a:endParaRPr lang="en-US" sz="2900" cap="all" dirty="0">
              <a:solidFill>
                <a:schemeClr val="bg1"/>
              </a:solidFill>
              <a:cs typeface="Calibri"/>
            </a:endParaRPr>
          </a:p>
        </p:txBody>
      </p:sp>
      <p:sp>
        <p:nvSpPr>
          <p:cNvPr id="6147" name="Title 31"/>
          <p:cNvSpPr>
            <a:spLocks noGrp="1"/>
          </p:cNvSpPr>
          <p:nvPr>
            <p:ph type="ctrTitle"/>
          </p:nvPr>
        </p:nvSpPr>
        <p:spPr>
          <a:xfrm>
            <a:off x="925513" y="2325688"/>
            <a:ext cx="8024812" cy="1641475"/>
          </a:xfrm>
        </p:spPr>
        <p:txBody>
          <a:bodyPr>
            <a:normAutofit fontScale="90000"/>
          </a:bodyPr>
          <a:lstStyle/>
          <a:p>
            <a:pPr eaLnBrk="1" hangingPunct="1">
              <a:defRPr/>
            </a:pPr>
            <a:r>
              <a:rPr lang="en-US" sz="4200" dirty="0"/>
              <a:t>Performance of the </a:t>
            </a:r>
            <a:r>
              <a:rPr lang="en-US" sz="4200" dirty="0" smtClean="0"/>
              <a:t>ShangRing </a:t>
            </a:r>
            <a:r>
              <a:rPr lang="en-US" sz="4200" dirty="0"/>
              <a:t>for </a:t>
            </a:r>
            <a:br>
              <a:rPr lang="en-US" sz="4200" dirty="0"/>
            </a:br>
            <a:r>
              <a:rPr lang="en-US" sz="4200" dirty="0" smtClean="0"/>
              <a:t>Medical Male Circumcision in</a:t>
            </a:r>
            <a:br>
              <a:rPr lang="en-US" sz="4200" dirty="0" smtClean="0"/>
            </a:br>
            <a:r>
              <a:rPr lang="en-US" sz="4200" dirty="0" smtClean="0"/>
              <a:t>Studies </a:t>
            </a:r>
            <a:r>
              <a:rPr lang="en-US" sz="4200" dirty="0"/>
              <a:t>in Kenya and Zambia</a:t>
            </a:r>
            <a:r>
              <a:rPr lang="en-US" altLang="en-US" sz="4000" dirty="0" smtClean="0"/>
              <a:t/>
            </a:r>
            <a:br>
              <a:rPr lang="en-US" altLang="en-US" sz="4000" dirty="0" smtClean="0"/>
            </a:br>
            <a:endParaRPr lang="en-US" altLang="en-US" sz="3600" dirty="0" smtClean="0"/>
          </a:p>
        </p:txBody>
      </p:sp>
      <p:sp>
        <p:nvSpPr>
          <p:cNvPr id="6148" name="Subtitle 32"/>
          <p:cNvSpPr>
            <a:spLocks noGrp="1"/>
          </p:cNvSpPr>
          <p:nvPr>
            <p:ph type="subTitle" idx="1"/>
          </p:nvPr>
        </p:nvSpPr>
        <p:spPr>
          <a:xfrm>
            <a:off x="925513" y="4117975"/>
            <a:ext cx="8024812" cy="2403475"/>
          </a:xfrm>
        </p:spPr>
        <p:txBody>
          <a:bodyPr/>
          <a:lstStyle/>
          <a:p>
            <a:pPr eaLnBrk="1" hangingPunct="1">
              <a:spcBef>
                <a:spcPct val="0"/>
              </a:spcBef>
            </a:pPr>
            <a:r>
              <a:rPr lang="en-US" altLang="en-US" sz="3200" smtClean="0"/>
              <a:t>Dr. Tim Mastro for the Study Team</a:t>
            </a:r>
          </a:p>
          <a:p>
            <a:pPr eaLnBrk="1" hangingPunct="1">
              <a:spcBef>
                <a:spcPct val="0"/>
              </a:spcBef>
            </a:pPr>
            <a:r>
              <a:rPr lang="en-US" altLang="en-US" sz="3200" b="1" i="1" smtClean="0"/>
              <a:t>AIDS 2014</a:t>
            </a:r>
          </a:p>
          <a:p>
            <a:pPr eaLnBrk="1" hangingPunct="1">
              <a:spcBef>
                <a:spcPct val="0"/>
              </a:spcBef>
            </a:pPr>
            <a:r>
              <a:rPr lang="en-US" altLang="en-US" sz="3200" smtClean="0"/>
              <a:t>Melbourne, Australia</a:t>
            </a:r>
          </a:p>
          <a:p>
            <a:pPr eaLnBrk="1" hangingPunct="1">
              <a:spcBef>
                <a:spcPct val="0"/>
              </a:spcBef>
            </a:pPr>
            <a:r>
              <a:rPr lang="en-US" altLang="en-US" sz="3000" smtClean="0"/>
              <a:t>22 July 2014</a:t>
            </a:r>
          </a:p>
        </p:txBody>
      </p:sp>
      <p:pic>
        <p:nvPicPr>
          <p:cNvPr id="614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3175" y="114300"/>
            <a:ext cx="2055813"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7025" y="1185863"/>
          <a:ext cx="7608888" cy="5154610"/>
        </p:xfrm>
        <a:graphic>
          <a:graphicData uri="http://schemas.openxmlformats.org/drawingml/2006/table">
            <a:tbl>
              <a:tblPr firstRow="1" bandRow="1">
                <a:tableStyleId>{5940675A-B579-460E-94D1-54222C63F5DA}</a:tableStyleId>
              </a:tblPr>
              <a:tblGrid>
                <a:gridCol w="2281371"/>
                <a:gridCol w="1293561"/>
                <a:gridCol w="1121087"/>
                <a:gridCol w="1456960"/>
                <a:gridCol w="1455909"/>
              </a:tblGrid>
              <a:tr h="715855">
                <a:tc>
                  <a:txBody>
                    <a:bodyPr/>
                    <a:lstStyle/>
                    <a:p>
                      <a:endParaRPr lang="en-US" sz="1800" dirty="0"/>
                    </a:p>
                  </a:txBody>
                  <a:tcPr marL="91441" marR="91441" marT="45726" marB="45726">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TTR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n=50</a:t>
                      </a:r>
                      <a:endParaRPr kumimoji="0" lang="en-US" sz="1800" b="1" i="0" u="none" strike="noStrike" cap="none" normalizeH="0" baseline="0" dirty="0" smtClean="0">
                        <a:ln>
                          <a:noFill/>
                        </a:ln>
                        <a:solidFill>
                          <a:srgbClr val="FFFFFF"/>
                        </a:solidFill>
                        <a:effectLst/>
                        <a:latin typeface="Cambria" pitchFamily="18" charset="0"/>
                        <a:cs typeface="Arial" charset="0"/>
                      </a:endParaRPr>
                    </a:p>
                  </a:txBody>
                  <a:tcPr marL="91446" marR="91446" marT="45715" marB="45715"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RCT n=195</a:t>
                      </a:r>
                      <a:endParaRPr kumimoji="0" lang="en-US" sz="1800" b="1" i="0" u="none" strike="noStrike" cap="none" normalizeH="0" baseline="0" dirty="0" smtClean="0">
                        <a:ln>
                          <a:noFill/>
                        </a:ln>
                        <a:solidFill>
                          <a:srgbClr val="FFFFFF"/>
                        </a:solidFill>
                        <a:effectLst/>
                        <a:latin typeface="Cambria" pitchFamily="18" charset="0"/>
                        <a:cs typeface="Arial" charset="0"/>
                      </a:endParaRPr>
                    </a:p>
                  </a:txBody>
                  <a:tcPr marL="91446" marR="91446" marT="45715" marB="45715"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Field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n=1149</a:t>
                      </a:r>
                      <a:endParaRPr kumimoji="0" lang="en-US" sz="1800" b="1" i="0" u="none" strike="noStrike" cap="none" normalizeH="0" baseline="0" dirty="0" smtClean="0">
                        <a:ln>
                          <a:noFill/>
                        </a:ln>
                        <a:solidFill>
                          <a:srgbClr val="FFFFFF"/>
                        </a:solidFill>
                        <a:effectLst/>
                        <a:latin typeface="Cambria" pitchFamily="18" charset="0"/>
                        <a:cs typeface="Arial" charset="0"/>
                      </a:endParaRPr>
                    </a:p>
                  </a:txBody>
                  <a:tcPr marL="91446" marR="91446" marT="45715" marB="45715"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Total (%) n=1394</a:t>
                      </a:r>
                      <a:endParaRPr kumimoji="0" lang="en-US" sz="1800" b="1" i="0" u="none" strike="noStrike" cap="none" normalizeH="0" baseline="0" dirty="0" smtClean="0">
                        <a:ln>
                          <a:noFill/>
                        </a:ln>
                        <a:solidFill>
                          <a:srgbClr val="FFFFFF"/>
                        </a:solidFill>
                        <a:effectLst/>
                        <a:latin typeface="Cambria" pitchFamily="18" charset="0"/>
                        <a:cs typeface="Arial" charset="0"/>
                      </a:endParaRPr>
                    </a:p>
                  </a:txBody>
                  <a:tcPr marL="91446" marR="91446" marT="45715" marB="45715" anchor="ctr" horzOverflow="overflow">
                    <a:solidFill>
                      <a:schemeClr val="bg1">
                        <a:lumMod val="75000"/>
                      </a:schemeClr>
                    </a:solidFill>
                  </a:tcPr>
                </a:tc>
              </a:tr>
              <a:tr h="4147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SEVERE</a:t>
                      </a:r>
                      <a:endParaRPr kumimoji="0" lang="en-US" sz="1800" b="1" i="0" u="none" strike="noStrike" cap="none" normalizeH="0" baseline="0" dirty="0" smtClean="0">
                        <a:ln>
                          <a:noFill/>
                        </a:ln>
                        <a:solidFill>
                          <a:schemeClr val="tx1"/>
                        </a:solidFill>
                        <a:effectLst/>
                        <a:latin typeface="Cambria" pitchFamily="18" charset="0"/>
                        <a:cs typeface="Arial" charset="0"/>
                      </a:endParaRPr>
                    </a:p>
                  </a:txBody>
                  <a:tcPr marL="91446" marR="91446" marT="45715" marB="45715" anchor="ctr" horzOverflow="overflow"/>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6" marR="91446" marT="45715" marB="45715"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2" marR="91442"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2" marR="91442"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2" marR="91442" anchor="ctr" horzOverflow="overflow"/>
                </a:tc>
              </a:tr>
              <a:tr h="414755">
                <a:tc>
                  <a:txBody>
                    <a:bodyPr/>
                    <a:lstStyle/>
                    <a:p>
                      <a:pPr algn="r"/>
                      <a:r>
                        <a:rPr kumimoji="0" lang="en-US" sz="1800" u="none" strike="noStrike" kern="1200" cap="none" normalizeH="0" baseline="0" dirty="0" smtClean="0">
                          <a:ln>
                            <a:noFill/>
                          </a:ln>
                          <a:effectLst/>
                        </a:rPr>
                        <a:t>Post-op pain</a:t>
                      </a:r>
                      <a:endParaRPr kumimoji="0" lang="en-US" sz="1800" b="0" i="0" u="none" strike="noStrike" kern="1200" cap="none" normalizeH="0" baseline="0" dirty="0">
                        <a:ln>
                          <a:noFill/>
                        </a:ln>
                        <a:solidFill>
                          <a:schemeClr val="tx1"/>
                        </a:solidFill>
                        <a:effectLst/>
                        <a:latin typeface="Cambria" pitchFamily="18" charset="0"/>
                        <a:ea typeface="+mn-ea"/>
                        <a:cs typeface="Arial" charset="0"/>
                      </a:endParaRPr>
                    </a:p>
                  </a:txBody>
                  <a:tcPr marL="91441" marR="91441" marT="45726" marB="45726"/>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0</a:t>
                      </a:r>
                      <a:endParaRPr kumimoji="0" lang="en-US" sz="1800" b="0" i="0" u="none" strike="noStrike" cap="none" normalizeH="0" baseline="0" dirty="0" smtClean="0">
                        <a:ln>
                          <a:noFill/>
                        </a:ln>
                        <a:solidFill>
                          <a:srgbClr val="000000"/>
                        </a:solidFill>
                        <a:effectLst/>
                        <a:latin typeface="Cambria" pitchFamily="18" charset="0"/>
                        <a:ea typeface="MS PGothic" pitchFamily="34" charset="-128"/>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0</a:t>
                      </a:r>
                      <a:endParaRPr kumimoji="0" lang="en-US" sz="1800" b="0" i="0" u="none" strike="noStrike" cap="none" normalizeH="0" baseline="0" dirty="0" smtClean="0">
                        <a:ln>
                          <a:noFill/>
                        </a:ln>
                        <a:solidFill>
                          <a:srgbClr val="000000"/>
                        </a:solidFill>
                        <a:effectLst/>
                        <a:latin typeface="Cambria" pitchFamily="18" charset="0"/>
                        <a:ea typeface="MS PGothic" pitchFamily="34" charset="-128"/>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a:t>
                      </a:r>
                      <a:endParaRPr kumimoji="0" lang="en-US" sz="1800" b="0" i="0" u="none" strike="noStrike" cap="none" normalizeH="0" baseline="0" dirty="0" smtClean="0">
                        <a:ln>
                          <a:noFill/>
                        </a:ln>
                        <a:solidFill>
                          <a:srgbClr val="000000"/>
                        </a:solidFill>
                        <a:effectLst/>
                        <a:latin typeface="Cambria" pitchFamily="18" charset="0"/>
                        <a:ea typeface="MS PGothic" pitchFamily="34" charset="-128"/>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 (0.07)</a:t>
                      </a:r>
                      <a:endParaRPr kumimoji="0" lang="en-US" sz="1800" b="0" i="0" u="none" strike="noStrike" cap="none" normalizeH="0" baseline="0" dirty="0" smtClean="0">
                        <a:ln>
                          <a:noFill/>
                        </a:ln>
                        <a:solidFill>
                          <a:srgbClr val="000000"/>
                        </a:solidFill>
                        <a:effectLst/>
                        <a:latin typeface="Cambria" pitchFamily="18" charset="0"/>
                        <a:ea typeface="MS PGothic" pitchFamily="34" charset="-128"/>
                      </a:endParaRPr>
                    </a:p>
                  </a:txBody>
                  <a:tcPr marL="91446" marR="91446" marT="45739" marB="45739" anchor="ctr" horzOverflow="overflow"/>
                </a:tc>
              </a:tr>
              <a:tr h="414755">
                <a:tc>
                  <a:txBody>
                    <a:bodyPr/>
                    <a:lstStyle/>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Wound dehiscence</a:t>
                      </a:r>
                      <a:endParaRPr kumimoji="0" lang="en-US" sz="1800" b="0" i="0" u="none" strike="noStrike" cap="none" normalizeH="0" baseline="0" dirty="0" smtClean="0">
                        <a:ln>
                          <a:noFill/>
                        </a:ln>
                        <a:solidFill>
                          <a:schemeClr val="tx1"/>
                        </a:solidFill>
                        <a:effectLst/>
                        <a:latin typeface="Cambria" pitchFamily="18" charset="0"/>
                        <a:cs typeface="Arial" charset="0"/>
                      </a:endParaRPr>
                    </a:p>
                  </a:txBody>
                  <a:tcPr marL="91441" marR="91441" marT="45726" marB="45726"/>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0</a:t>
                      </a: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0</a:t>
                      </a: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a:t>
                      </a: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 (0.07)</a:t>
                      </a: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6" marR="91446" marT="45739" marB="45739" anchor="ctr" horzOverflow="overflow"/>
                </a:tc>
              </a:tr>
              <a:tr h="4147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MODERATE</a:t>
                      </a:r>
                      <a:endParaRPr kumimoji="0" lang="en-US" sz="1800" b="1" i="0" u="none" strike="noStrike" cap="none" normalizeH="0" baseline="0" dirty="0" smtClean="0">
                        <a:ln>
                          <a:noFill/>
                        </a:ln>
                        <a:solidFill>
                          <a:schemeClr val="tx1"/>
                        </a:solidFill>
                        <a:effectLst/>
                        <a:latin typeface="Cambria" pitchFamily="18" charset="0"/>
                        <a:cs typeface="Arial" charset="0"/>
                      </a:endParaRPr>
                    </a:p>
                  </a:txBody>
                  <a:tcPr marL="91446" marR="91446" marT="45739" marB="45739" anchor="ctr" horzOverflow="overflow"/>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6" marR="91446" marT="45739" marB="45739"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5" marR="91445" marT="45733" marB="45733"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5" marR="91445" marT="45733" marB="45733" anchor="ctr" horzOverflow="overflow"/>
                </a:tc>
                <a:tc hMerge="1">
                  <a:txBody>
                    <a:bodyPr/>
                    <a:lstStyle/>
                    <a:p>
                      <a:endParaRPr lang="en-US"/>
                    </a:p>
                  </a:txBody>
                  <a:tcPr/>
                </a:tc>
              </a:tr>
              <a:tr h="414755">
                <a:tc>
                  <a:txBody>
                    <a:bodyPr/>
                    <a:lstStyle/>
                    <a:p>
                      <a:pPr algn="r"/>
                      <a:r>
                        <a:rPr kumimoji="0" lang="en-US" sz="1800" u="none" strike="noStrike" cap="none" normalizeH="0" baseline="0" dirty="0" smtClean="0">
                          <a:ln>
                            <a:noFill/>
                          </a:ln>
                          <a:effectLst/>
                        </a:rPr>
                        <a:t>Infection</a:t>
                      </a:r>
                      <a:endParaRPr lang="en-US" sz="1800" dirty="0"/>
                    </a:p>
                  </a:txBody>
                  <a:tcPr marL="91441" marR="91441" marT="45726" marB="45726"/>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a:t>
                      </a: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0</a:t>
                      </a: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a:t>
                      </a: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 (0.4)</a:t>
                      </a: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6" marR="91446" marT="45739" marB="45739" anchor="ctr" horzOverflow="overflow"/>
                </a:tc>
              </a:tr>
              <a:tr h="414755">
                <a:tc>
                  <a:txBody>
                    <a:bodyPr/>
                    <a:lstStyle/>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Wound dehiscence</a:t>
                      </a:r>
                      <a:endParaRPr kumimoji="0" lang="en-US" sz="1800" b="0" i="0" u="none" strike="noStrike" cap="none" normalizeH="0" baseline="0" dirty="0" smtClean="0">
                        <a:ln>
                          <a:noFill/>
                        </a:ln>
                        <a:solidFill>
                          <a:schemeClr val="tx1"/>
                        </a:solidFill>
                        <a:effectLst/>
                        <a:latin typeface="Cambria" pitchFamily="18" charset="0"/>
                        <a:cs typeface="Arial" charset="0"/>
                      </a:endParaRPr>
                    </a:p>
                  </a:txBody>
                  <a:tcPr marL="91441" marR="91441" marT="45726" marB="45726"/>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a:t>
                      </a: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a:t>
                      </a: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9</a:t>
                      </a: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18 (1.3)</a:t>
                      </a:r>
                      <a:endParaRPr kumimoji="0" lang="en-US" sz="1800" b="0" i="0" u="none" strike="noStrike" cap="none" normalizeH="0" baseline="0" dirty="0" smtClean="0">
                        <a:ln>
                          <a:noFill/>
                        </a:ln>
                        <a:solidFill>
                          <a:srgbClr val="000000"/>
                        </a:solidFill>
                        <a:effectLst/>
                        <a:latin typeface="Cambria" pitchFamily="18" charset="0"/>
                        <a:cs typeface="Arial" charset="0"/>
                      </a:endParaRPr>
                    </a:p>
                  </a:txBody>
                  <a:tcPr marL="91446" marR="91446" marT="45739" marB="45739" anchor="ctr" horzOverflow="overflow"/>
                </a:tc>
              </a:tr>
              <a:tr h="414755">
                <a:tc>
                  <a:txBody>
                    <a:bodyPr/>
                    <a:lstStyle/>
                    <a:p>
                      <a:pPr algn="r"/>
                      <a:r>
                        <a:rPr kumimoji="0" lang="en-US" sz="1800" u="none" strike="noStrike" kern="1200" cap="none" normalizeH="0" baseline="0" dirty="0" smtClean="0">
                          <a:ln>
                            <a:noFill/>
                          </a:ln>
                          <a:effectLst/>
                        </a:rPr>
                        <a:t>Wound edema</a:t>
                      </a:r>
                      <a:endParaRPr kumimoji="0" lang="en-US" sz="1800" b="0" i="0" u="none" strike="noStrike" kern="1200" cap="none" normalizeH="0" baseline="0" dirty="0">
                        <a:ln>
                          <a:noFill/>
                        </a:ln>
                        <a:solidFill>
                          <a:schemeClr val="tx1"/>
                        </a:solidFill>
                        <a:effectLst/>
                        <a:latin typeface="Cambria" pitchFamily="18" charset="0"/>
                        <a:ea typeface="+mn-ea"/>
                        <a:cs typeface="Arial" charset="0"/>
                      </a:endParaRPr>
                    </a:p>
                  </a:txBody>
                  <a:tcPr marL="91441" marR="91441" marT="45726" marB="45726"/>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0</a:t>
                      </a:r>
                      <a:endParaRPr kumimoji="0" lang="en-US" sz="1800" b="0" i="0" u="none" strike="noStrike" cap="none" normalizeH="0" baseline="0" dirty="0" smtClean="0">
                        <a:ln>
                          <a:noFill/>
                        </a:ln>
                        <a:solidFill>
                          <a:srgbClr val="000000"/>
                        </a:solidFill>
                        <a:effectLst/>
                        <a:latin typeface="Cambria" pitchFamily="18" charset="0"/>
                        <a:ea typeface="MS PGothic" pitchFamily="34" charset="-128"/>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a:t>
                      </a:r>
                      <a:endParaRPr kumimoji="0" lang="en-US" sz="1800" b="0" i="0" u="none" strike="noStrike" cap="none" normalizeH="0" baseline="0" dirty="0" smtClean="0">
                        <a:ln>
                          <a:noFill/>
                        </a:ln>
                        <a:solidFill>
                          <a:srgbClr val="000000"/>
                        </a:solidFill>
                        <a:effectLst/>
                        <a:latin typeface="Cambria" pitchFamily="18" charset="0"/>
                        <a:ea typeface="MS PGothic" pitchFamily="34" charset="-128"/>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a:t>
                      </a:r>
                      <a:endParaRPr kumimoji="0" lang="en-US" sz="1800" b="0" i="0" u="none" strike="noStrike" cap="none" normalizeH="0" baseline="0" dirty="0" smtClean="0">
                        <a:ln>
                          <a:noFill/>
                        </a:ln>
                        <a:solidFill>
                          <a:srgbClr val="000000"/>
                        </a:solidFill>
                        <a:effectLst/>
                        <a:latin typeface="Cambria" pitchFamily="18" charset="0"/>
                        <a:ea typeface="MS PGothic" pitchFamily="34" charset="-128"/>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 (0.1)</a:t>
                      </a:r>
                      <a:endParaRPr kumimoji="0" lang="en-US" sz="1800" b="0" i="0" u="none" strike="noStrike" cap="none" normalizeH="0" baseline="0" dirty="0" smtClean="0">
                        <a:ln>
                          <a:noFill/>
                        </a:ln>
                        <a:solidFill>
                          <a:srgbClr val="000000"/>
                        </a:solidFill>
                        <a:effectLst/>
                        <a:latin typeface="Cambria" pitchFamily="18" charset="0"/>
                        <a:ea typeface="MS PGothic" pitchFamily="34" charset="-128"/>
                      </a:endParaRPr>
                    </a:p>
                  </a:txBody>
                  <a:tcPr marL="91446" marR="91446" marT="45739" marB="45739" anchor="ctr" horzOverflow="overflow"/>
                </a:tc>
              </a:tr>
              <a:tr h="414755">
                <a:tc>
                  <a:txBody>
                    <a:bodyPr/>
                    <a:lstStyle/>
                    <a:p>
                      <a:pPr algn="r"/>
                      <a:r>
                        <a:rPr kumimoji="0" lang="en-US" sz="1800" u="none" strike="noStrike" kern="1200" cap="none" normalizeH="0" baseline="0" dirty="0" smtClean="0">
                          <a:ln>
                            <a:noFill/>
                          </a:ln>
                          <a:effectLst/>
                        </a:rPr>
                        <a:t>Post-op pain</a:t>
                      </a:r>
                      <a:endParaRPr kumimoji="0" lang="en-US" sz="1800" b="0" i="0" u="none" strike="noStrike" kern="1200" cap="none" normalizeH="0" baseline="0" dirty="0">
                        <a:ln>
                          <a:noFill/>
                        </a:ln>
                        <a:solidFill>
                          <a:schemeClr val="tx1"/>
                        </a:solidFill>
                        <a:effectLst/>
                        <a:latin typeface="Cambria" pitchFamily="18" charset="0"/>
                        <a:ea typeface="+mn-ea"/>
                        <a:cs typeface="Arial" charset="0"/>
                      </a:endParaRPr>
                    </a:p>
                  </a:txBody>
                  <a:tcPr marL="91441" marR="91441" marT="45726" marB="45726"/>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0</a:t>
                      </a:r>
                      <a:endParaRPr kumimoji="0" lang="en-US" sz="1800" b="0" i="0" u="none" strike="noStrike" cap="none" normalizeH="0" baseline="0" dirty="0" smtClean="0">
                        <a:ln>
                          <a:noFill/>
                        </a:ln>
                        <a:solidFill>
                          <a:srgbClr val="000000"/>
                        </a:solidFill>
                        <a:effectLst/>
                        <a:latin typeface="Cambria" pitchFamily="18" charset="0"/>
                        <a:ea typeface="MS PGothic" pitchFamily="34" charset="-128"/>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0</a:t>
                      </a:r>
                      <a:endParaRPr kumimoji="0" lang="en-US" sz="1800" b="0" i="0" u="none" strike="noStrike" cap="none" normalizeH="0" baseline="0" dirty="0" smtClean="0">
                        <a:ln>
                          <a:noFill/>
                        </a:ln>
                        <a:solidFill>
                          <a:srgbClr val="000000"/>
                        </a:solidFill>
                        <a:effectLst/>
                        <a:latin typeface="Cambria" pitchFamily="18" charset="0"/>
                        <a:ea typeface="MS PGothic" pitchFamily="34" charset="-128"/>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a:t>
                      </a:r>
                      <a:endParaRPr kumimoji="0" lang="en-US" sz="1800" b="0" i="0" u="none" strike="noStrike" cap="none" normalizeH="0" baseline="0" dirty="0" smtClean="0">
                        <a:ln>
                          <a:noFill/>
                        </a:ln>
                        <a:solidFill>
                          <a:srgbClr val="000000"/>
                        </a:solidFill>
                        <a:effectLst/>
                        <a:latin typeface="Cambria" pitchFamily="18" charset="0"/>
                        <a:ea typeface="MS PGothic" pitchFamily="34" charset="-128"/>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 (0.2)</a:t>
                      </a:r>
                      <a:endParaRPr kumimoji="0" lang="en-US" sz="1800" b="0" i="0" u="none" strike="noStrike" cap="none" normalizeH="0" baseline="0" dirty="0" smtClean="0">
                        <a:ln>
                          <a:noFill/>
                        </a:ln>
                        <a:solidFill>
                          <a:srgbClr val="000000"/>
                        </a:solidFill>
                        <a:effectLst/>
                        <a:latin typeface="Cambria" pitchFamily="18" charset="0"/>
                        <a:ea typeface="MS PGothic" pitchFamily="34" charset="-128"/>
                      </a:endParaRPr>
                    </a:p>
                  </a:txBody>
                  <a:tcPr marL="91446" marR="91446" marT="45739" marB="45739" anchor="ctr" horzOverflow="overflow"/>
                </a:tc>
              </a:tr>
              <a:tr h="713165">
                <a:tc>
                  <a:txBody>
                    <a:bodyPr/>
                    <a:lstStyle/>
                    <a:p>
                      <a:pPr algn="r"/>
                      <a:r>
                        <a:rPr kumimoji="0" lang="en-US" sz="1800" u="none" strike="noStrike" kern="1200" cap="none" normalizeH="0" baseline="0" dirty="0" smtClean="0">
                          <a:ln>
                            <a:noFill/>
                          </a:ln>
                          <a:effectLst/>
                        </a:rPr>
                        <a:t>Insufficient skin removal</a:t>
                      </a:r>
                      <a:endParaRPr kumimoji="0" lang="en-US" sz="1800" b="0" i="0" u="none" strike="noStrike" kern="1200" cap="none" normalizeH="0" baseline="0" dirty="0">
                        <a:ln>
                          <a:noFill/>
                        </a:ln>
                        <a:solidFill>
                          <a:schemeClr val="tx1"/>
                        </a:solidFill>
                        <a:effectLst/>
                        <a:latin typeface="Cambria" pitchFamily="18" charset="0"/>
                        <a:ea typeface="+mn-ea"/>
                        <a:cs typeface="Arial" charset="0"/>
                      </a:endParaRPr>
                    </a:p>
                  </a:txBody>
                  <a:tcPr marL="91441" marR="91441" marT="45726" marB="45726"/>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0</a:t>
                      </a:r>
                      <a:endParaRPr kumimoji="0" lang="en-US" sz="1800" b="0" i="0" u="none" strike="noStrike" cap="none" normalizeH="0" baseline="0" dirty="0" smtClean="0">
                        <a:ln>
                          <a:noFill/>
                        </a:ln>
                        <a:solidFill>
                          <a:srgbClr val="000000"/>
                        </a:solidFill>
                        <a:effectLst/>
                        <a:latin typeface="Cambria" pitchFamily="18" charset="0"/>
                        <a:ea typeface="MS PGothic" pitchFamily="34" charset="-128"/>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0</a:t>
                      </a:r>
                      <a:endParaRPr kumimoji="0" lang="en-US" sz="1800" b="0" i="0" u="none" strike="noStrike" cap="none" normalizeH="0" baseline="0" dirty="0" smtClean="0">
                        <a:ln>
                          <a:noFill/>
                        </a:ln>
                        <a:solidFill>
                          <a:srgbClr val="000000"/>
                        </a:solidFill>
                        <a:effectLst/>
                        <a:latin typeface="Cambria" pitchFamily="18" charset="0"/>
                        <a:ea typeface="MS PGothic" pitchFamily="34" charset="-128"/>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a:t>
                      </a:r>
                      <a:endParaRPr kumimoji="0" lang="en-US" sz="1800" b="0" i="0" u="none" strike="noStrike" cap="none" normalizeH="0" baseline="0" dirty="0" smtClean="0">
                        <a:ln>
                          <a:noFill/>
                        </a:ln>
                        <a:solidFill>
                          <a:srgbClr val="000000"/>
                        </a:solidFill>
                        <a:effectLst/>
                        <a:latin typeface="Cambria" pitchFamily="18" charset="0"/>
                        <a:ea typeface="MS PGothic" pitchFamily="34" charset="-128"/>
                      </a:endParaRPr>
                    </a:p>
                  </a:txBody>
                  <a:tcPr marL="91446" marR="91446" marT="45739" marB="4573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 (0.07)</a:t>
                      </a:r>
                      <a:endParaRPr kumimoji="0" lang="en-US" sz="1800" b="0" i="0" u="none" strike="noStrike" cap="none" normalizeH="0" baseline="0" dirty="0" smtClean="0">
                        <a:ln>
                          <a:noFill/>
                        </a:ln>
                        <a:solidFill>
                          <a:srgbClr val="000000"/>
                        </a:solidFill>
                        <a:effectLst/>
                        <a:latin typeface="Cambria" pitchFamily="18" charset="0"/>
                        <a:ea typeface="MS PGothic" pitchFamily="34" charset="-128"/>
                      </a:endParaRPr>
                    </a:p>
                  </a:txBody>
                  <a:tcPr marL="91446" marR="91446" marT="45739" marB="45739" anchor="ctr" horzOverflow="overflow"/>
                </a:tc>
              </a:tr>
              <a:tr h="407550">
                <a:tc>
                  <a:txBody>
                    <a:bodyPr/>
                    <a:lstStyle/>
                    <a:p>
                      <a:pPr algn="l"/>
                      <a:r>
                        <a:rPr kumimoji="0" lang="en-US" sz="1800" b="1" u="none" strike="noStrike" kern="1200" cap="none" normalizeH="0" baseline="0" dirty="0" smtClean="0">
                          <a:ln>
                            <a:noFill/>
                          </a:ln>
                          <a:effectLst/>
                        </a:rPr>
                        <a:t>TOTAL</a:t>
                      </a:r>
                      <a:endParaRPr kumimoji="0" lang="en-US" sz="1800" b="1" i="0" u="none" strike="noStrike" kern="1200" cap="none" normalizeH="0" baseline="0" dirty="0">
                        <a:ln>
                          <a:noFill/>
                        </a:ln>
                        <a:solidFill>
                          <a:schemeClr val="tx1"/>
                        </a:solidFill>
                        <a:effectLst/>
                        <a:latin typeface="Cambria" pitchFamily="18" charset="0"/>
                        <a:ea typeface="+mn-ea"/>
                        <a:cs typeface="Arial" charset="0"/>
                      </a:endParaRPr>
                    </a:p>
                  </a:txBody>
                  <a:tcPr marL="91441" marR="91441" marT="45726" marB="45726"/>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6 </a:t>
                      </a:r>
                      <a:endParaRPr kumimoji="0" lang="en-US" sz="1800" b="1" i="0" u="none" strike="noStrike" cap="none" normalizeH="0" baseline="0" dirty="0" smtClean="0">
                        <a:ln>
                          <a:noFill/>
                        </a:ln>
                        <a:solidFill>
                          <a:srgbClr val="000000"/>
                        </a:solidFill>
                        <a:effectLst/>
                        <a:latin typeface="Cambria" pitchFamily="18" charset="0"/>
                        <a:cs typeface="Arial" charset="0"/>
                      </a:endParaRPr>
                    </a:p>
                  </a:txBody>
                  <a:tcPr marL="91446" marR="91446" marT="45737" marB="4573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7 </a:t>
                      </a:r>
                      <a:endParaRPr kumimoji="0" lang="en-US" sz="1800" b="1" i="0" u="none" strike="noStrike" cap="none" normalizeH="0" baseline="0" dirty="0" smtClean="0">
                        <a:ln>
                          <a:noFill/>
                        </a:ln>
                        <a:solidFill>
                          <a:srgbClr val="000000"/>
                        </a:solidFill>
                        <a:effectLst/>
                        <a:latin typeface="Cambria" pitchFamily="18" charset="0"/>
                        <a:cs typeface="Arial" charset="0"/>
                      </a:endParaRPr>
                    </a:p>
                  </a:txBody>
                  <a:tcPr marL="91446" marR="91446" marT="45737" marB="4573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18</a:t>
                      </a:r>
                      <a:endParaRPr kumimoji="0" lang="en-US" sz="1800" b="1" i="0" u="none" strike="noStrike" cap="none" normalizeH="0" baseline="0" dirty="0" smtClean="0">
                        <a:ln>
                          <a:noFill/>
                        </a:ln>
                        <a:solidFill>
                          <a:srgbClr val="000000"/>
                        </a:solidFill>
                        <a:effectLst/>
                        <a:latin typeface="Cambria" pitchFamily="18" charset="0"/>
                        <a:cs typeface="Arial" charset="0"/>
                      </a:endParaRPr>
                    </a:p>
                  </a:txBody>
                  <a:tcPr marL="91446" marR="91446" marT="45737" marB="45737" anchor="ctr" horzOverflow="overflow"/>
                </a:tc>
                <a:tc>
                  <a:txBody>
                    <a:bodyPr/>
                    <a:lstStyle/>
                    <a:p>
                      <a:pPr algn="ctr"/>
                      <a:r>
                        <a:rPr lang="en-US" sz="1800" b="1" dirty="0" smtClean="0"/>
                        <a:t>31 (2.2)</a:t>
                      </a:r>
                      <a:endParaRPr lang="en-US" sz="1800" b="1" dirty="0"/>
                    </a:p>
                  </a:txBody>
                  <a:tcPr marL="91441" marR="91441" marT="45726" marB="45726"/>
                </a:tc>
              </a:tr>
            </a:tbl>
          </a:graphicData>
        </a:graphic>
      </p:graphicFrame>
      <p:sp>
        <p:nvSpPr>
          <p:cNvPr id="15436" name="Title 2"/>
          <p:cNvSpPr>
            <a:spLocks noGrp="1"/>
          </p:cNvSpPr>
          <p:nvPr>
            <p:ph type="title"/>
          </p:nvPr>
        </p:nvSpPr>
        <p:spPr>
          <a:xfrm>
            <a:off x="268288" y="152400"/>
            <a:ext cx="8418512" cy="868363"/>
          </a:xfrm>
        </p:spPr>
        <p:txBody>
          <a:bodyPr/>
          <a:lstStyle/>
          <a:p>
            <a:r>
              <a:rPr lang="en-US" altLang="en-US" sz="4000" smtClean="0"/>
              <a:t>Safety: AEs in 3 ShangRing studies  </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239713" y="0"/>
            <a:ext cx="8904287" cy="871538"/>
          </a:xfrm>
        </p:spPr>
        <p:txBody>
          <a:bodyPr/>
          <a:lstStyle/>
          <a:p>
            <a:r>
              <a:rPr lang="en-US" altLang="en-US" sz="4000" smtClean="0"/>
              <a:t>Complete healing at 42 Days:  3 studies  </a:t>
            </a:r>
          </a:p>
        </p:txBody>
      </p:sp>
      <p:sp>
        <p:nvSpPr>
          <p:cNvPr id="16387" name="Text Placeholder 5"/>
          <p:cNvSpPr>
            <a:spLocks noGrp="1"/>
          </p:cNvSpPr>
          <p:nvPr>
            <p:ph type="body" sz="half" idx="2"/>
          </p:nvPr>
        </p:nvSpPr>
        <p:spPr>
          <a:xfrm>
            <a:off x="349250" y="1296988"/>
            <a:ext cx="5432425" cy="5064125"/>
          </a:xfrm>
        </p:spPr>
        <p:txBody>
          <a:bodyPr/>
          <a:lstStyle/>
          <a:p>
            <a:pPr>
              <a:spcBef>
                <a:spcPts val="600"/>
              </a:spcBef>
            </a:pPr>
            <a:r>
              <a:rPr lang="en-US" altLang="en-US" sz="2800" b="1" u="sng" smtClean="0"/>
              <a:t>Time to Removal</a:t>
            </a:r>
            <a:r>
              <a:rPr lang="en-US" altLang="en-US" sz="2800" b="1" smtClean="0"/>
              <a:t>			</a:t>
            </a:r>
            <a:r>
              <a:rPr lang="en-US" altLang="en-US" sz="3200" b="1" smtClean="0"/>
              <a:t>94.5%</a:t>
            </a:r>
          </a:p>
          <a:p>
            <a:pPr>
              <a:spcBef>
                <a:spcPts val="600"/>
              </a:spcBef>
            </a:pPr>
            <a:endParaRPr lang="en-US" altLang="en-US" sz="2400" b="1" smtClean="0"/>
          </a:p>
          <a:p>
            <a:pPr>
              <a:spcBef>
                <a:spcPts val="600"/>
              </a:spcBef>
            </a:pPr>
            <a:r>
              <a:rPr lang="en-US" altLang="en-US" sz="2800" b="1" u="sng" smtClean="0"/>
              <a:t>RCT</a:t>
            </a:r>
            <a:r>
              <a:rPr lang="en-US" altLang="en-US" sz="2800" b="1" smtClean="0"/>
              <a:t>        </a:t>
            </a:r>
          </a:p>
          <a:p>
            <a:pPr>
              <a:spcBef>
                <a:spcPts val="600"/>
              </a:spcBef>
            </a:pPr>
            <a:r>
              <a:rPr lang="en-US" altLang="en-US" sz="2800" b="1" smtClean="0"/>
              <a:t>ShangRing:					</a:t>
            </a:r>
            <a:r>
              <a:rPr lang="en-US" altLang="en-US" sz="3200" b="1" smtClean="0"/>
              <a:t>76.8%</a:t>
            </a:r>
          </a:p>
          <a:p>
            <a:pPr>
              <a:spcBef>
                <a:spcPts val="600"/>
              </a:spcBef>
            </a:pPr>
            <a:r>
              <a:rPr lang="en-US" altLang="en-US" sz="2800" b="1" smtClean="0"/>
              <a:t>Conventional Surgery:	</a:t>
            </a:r>
            <a:r>
              <a:rPr lang="en-US" altLang="en-US" sz="3200" b="1" smtClean="0"/>
              <a:t>85.3%</a:t>
            </a:r>
          </a:p>
          <a:p>
            <a:pPr>
              <a:spcBef>
                <a:spcPct val="0"/>
              </a:spcBef>
            </a:pPr>
            <a:r>
              <a:rPr lang="en-US" altLang="en-US" sz="2800" b="1" i="1" smtClean="0"/>
              <a:t>		</a:t>
            </a:r>
            <a:r>
              <a:rPr lang="en-US" altLang="en-US" sz="2400" b="1" i="1" smtClean="0"/>
              <a:t>(p&lt;0.001)</a:t>
            </a:r>
          </a:p>
          <a:p>
            <a:pPr>
              <a:spcBef>
                <a:spcPct val="0"/>
              </a:spcBef>
            </a:pPr>
            <a:endParaRPr lang="en-US" altLang="en-US" sz="2400" b="1" smtClean="0"/>
          </a:p>
          <a:p>
            <a:pPr>
              <a:spcBef>
                <a:spcPct val="0"/>
              </a:spcBef>
            </a:pPr>
            <a:r>
              <a:rPr lang="en-US" altLang="en-US" sz="2800" b="1" u="sng" smtClean="0"/>
              <a:t>Field Study</a:t>
            </a:r>
          </a:p>
          <a:p>
            <a:pPr>
              <a:spcBef>
                <a:spcPts val="600"/>
              </a:spcBef>
            </a:pPr>
            <a:r>
              <a:rPr lang="en-US" altLang="en-US" sz="2800" b="1" smtClean="0"/>
              <a:t>HIV-pos:						</a:t>
            </a:r>
            <a:r>
              <a:rPr lang="en-US" altLang="en-US" sz="3200" b="1" smtClean="0"/>
              <a:t>85.7%</a:t>
            </a:r>
          </a:p>
          <a:p>
            <a:pPr>
              <a:spcBef>
                <a:spcPts val="600"/>
              </a:spcBef>
            </a:pPr>
            <a:r>
              <a:rPr lang="en-US" altLang="en-US" sz="2800" b="1" smtClean="0"/>
              <a:t>HIV-neg:						</a:t>
            </a:r>
            <a:r>
              <a:rPr lang="en-US" altLang="en-US" sz="3200" b="1" smtClean="0"/>
              <a:t>87.3%</a:t>
            </a:r>
          </a:p>
        </p:txBody>
      </p:sp>
      <p:pic>
        <p:nvPicPr>
          <p:cNvPr id="1638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10275" y="1296988"/>
            <a:ext cx="2767013" cy="23463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114800"/>
            <a:ext cx="29368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nvPr>
        </p:nvGraphicFramePr>
        <p:xfrm>
          <a:off x="533400" y="1398588"/>
          <a:ext cx="7834312" cy="4121151"/>
        </p:xfrm>
        <a:graphic>
          <a:graphicData uri="http://schemas.openxmlformats.org/drawingml/2006/table">
            <a:tbl>
              <a:tblPr firstRow="1" bandRow="1">
                <a:tableStyleId>{10A1B5D5-9B99-4C35-A422-299274C87663}</a:tableStyleId>
              </a:tblPr>
              <a:tblGrid>
                <a:gridCol w="1958578"/>
                <a:gridCol w="1958578"/>
                <a:gridCol w="1958578"/>
                <a:gridCol w="1958578"/>
              </a:tblGrid>
              <a:tr h="1132285">
                <a:tc>
                  <a:txBody>
                    <a:bodyPr/>
                    <a:lstStyle/>
                    <a:p>
                      <a:endParaRPr lang="en-US" sz="2800" dirty="0"/>
                    </a:p>
                  </a:txBody>
                  <a:tcPr marT="45717" marB="45717"/>
                </a:tc>
                <a:tc>
                  <a:txBody>
                    <a:bodyPr/>
                    <a:lstStyle/>
                    <a:p>
                      <a:pPr algn="ctr"/>
                      <a:r>
                        <a:rPr lang="en-US" sz="2800" dirty="0" smtClean="0">
                          <a:solidFill>
                            <a:schemeClr val="tx2"/>
                          </a:solidFill>
                        </a:rPr>
                        <a:t>Time to Removal</a:t>
                      </a:r>
                      <a:endParaRPr lang="en-US" sz="2800" dirty="0">
                        <a:solidFill>
                          <a:schemeClr val="tx2"/>
                        </a:solidFill>
                      </a:endParaRPr>
                    </a:p>
                  </a:txBody>
                  <a:tcPr marT="45717" marB="45717"/>
                </a:tc>
                <a:tc>
                  <a:txBody>
                    <a:bodyPr/>
                    <a:lstStyle/>
                    <a:p>
                      <a:pPr algn="ctr"/>
                      <a:endParaRPr lang="en-US" sz="2800" dirty="0" smtClean="0">
                        <a:solidFill>
                          <a:schemeClr val="tx2"/>
                        </a:solidFill>
                      </a:endParaRPr>
                    </a:p>
                    <a:p>
                      <a:pPr algn="ctr"/>
                      <a:r>
                        <a:rPr lang="en-US" sz="2800" dirty="0" err="1" smtClean="0">
                          <a:solidFill>
                            <a:schemeClr val="tx2"/>
                          </a:solidFill>
                        </a:rPr>
                        <a:t>RCT</a:t>
                      </a:r>
                      <a:endParaRPr lang="en-US" sz="2800" dirty="0">
                        <a:solidFill>
                          <a:schemeClr val="tx2"/>
                        </a:solidFill>
                      </a:endParaRPr>
                    </a:p>
                  </a:txBody>
                  <a:tcPr marT="45717" marB="45717"/>
                </a:tc>
                <a:tc>
                  <a:txBody>
                    <a:bodyPr/>
                    <a:lstStyle/>
                    <a:p>
                      <a:pPr algn="ctr"/>
                      <a:r>
                        <a:rPr lang="en-US" sz="2800" dirty="0" smtClean="0">
                          <a:solidFill>
                            <a:schemeClr val="tx2"/>
                          </a:solidFill>
                        </a:rPr>
                        <a:t>Field </a:t>
                      </a:r>
                    </a:p>
                    <a:p>
                      <a:pPr algn="ctr"/>
                      <a:r>
                        <a:rPr lang="en-US" sz="2800" dirty="0" smtClean="0">
                          <a:solidFill>
                            <a:schemeClr val="tx2"/>
                          </a:solidFill>
                        </a:rPr>
                        <a:t>Study</a:t>
                      </a:r>
                      <a:endParaRPr lang="en-US" sz="2800" dirty="0">
                        <a:solidFill>
                          <a:schemeClr val="tx2"/>
                        </a:solidFill>
                      </a:endParaRPr>
                    </a:p>
                  </a:txBody>
                  <a:tcPr marT="45717" marB="45717"/>
                </a:tc>
              </a:tr>
              <a:tr h="1568743">
                <a:tc>
                  <a:txBody>
                    <a:bodyPr/>
                    <a:lstStyle/>
                    <a:p>
                      <a:r>
                        <a:rPr lang="en-US" sz="2800" dirty="0" smtClean="0"/>
                        <a:t>Client very satisfied w appearance</a:t>
                      </a:r>
                      <a:endParaRPr lang="en-US" sz="2800" dirty="0"/>
                    </a:p>
                  </a:txBody>
                  <a:tcPr marT="45717" marB="45717"/>
                </a:tc>
                <a:tc>
                  <a:txBody>
                    <a:bodyPr/>
                    <a:lstStyle/>
                    <a:p>
                      <a:pPr algn="ctr"/>
                      <a:endParaRPr lang="en-US" sz="2800" dirty="0" smtClean="0"/>
                    </a:p>
                    <a:p>
                      <a:pPr algn="ctr"/>
                      <a:r>
                        <a:rPr lang="en-US" sz="2800" dirty="0" smtClean="0"/>
                        <a:t>88%</a:t>
                      </a:r>
                      <a:endParaRPr lang="en-US" sz="2800" dirty="0"/>
                    </a:p>
                  </a:txBody>
                  <a:tcPr marT="45717" marB="45717"/>
                </a:tc>
                <a:tc>
                  <a:txBody>
                    <a:bodyPr/>
                    <a:lstStyle/>
                    <a:p>
                      <a:pPr algn="ctr"/>
                      <a:endParaRPr lang="en-US" sz="2800" dirty="0" smtClean="0"/>
                    </a:p>
                    <a:p>
                      <a:pPr algn="ctr"/>
                      <a:r>
                        <a:rPr lang="en-US" sz="2800" dirty="0" smtClean="0"/>
                        <a:t>96%</a:t>
                      </a:r>
                      <a:endParaRPr lang="en-US" sz="2800" dirty="0"/>
                    </a:p>
                  </a:txBody>
                  <a:tcPr marT="45717" marB="45717"/>
                </a:tc>
                <a:tc>
                  <a:txBody>
                    <a:bodyPr/>
                    <a:lstStyle/>
                    <a:p>
                      <a:pPr algn="ctr"/>
                      <a:endParaRPr lang="en-US" sz="2800" dirty="0" smtClean="0"/>
                    </a:p>
                    <a:p>
                      <a:pPr algn="ctr"/>
                      <a:r>
                        <a:rPr lang="en-US" sz="2800" dirty="0" smtClean="0"/>
                        <a:t>95%</a:t>
                      </a:r>
                    </a:p>
                  </a:txBody>
                  <a:tcPr marT="45717" marB="45717"/>
                </a:tc>
              </a:tr>
              <a:tr h="1420123">
                <a:tc>
                  <a:txBody>
                    <a:bodyPr/>
                    <a:lstStyle/>
                    <a:p>
                      <a:r>
                        <a:rPr lang="en-US" sz="2800" dirty="0" smtClean="0"/>
                        <a:t>Provider</a:t>
                      </a:r>
                      <a:r>
                        <a:rPr lang="en-US" sz="2800" baseline="0" dirty="0" smtClean="0"/>
                        <a:t> preference for Ring</a:t>
                      </a:r>
                      <a:endParaRPr lang="en-US" sz="2800" dirty="0" smtClean="0"/>
                    </a:p>
                  </a:txBody>
                  <a:tcPr marT="45717" marB="45717"/>
                </a:tc>
                <a:tc>
                  <a:txBody>
                    <a:bodyPr/>
                    <a:lstStyle/>
                    <a:p>
                      <a:pPr algn="ctr"/>
                      <a:endParaRPr lang="en-US" sz="2800" dirty="0" smtClean="0"/>
                    </a:p>
                    <a:p>
                      <a:pPr algn="ctr"/>
                      <a:r>
                        <a:rPr lang="en-US" sz="2800" dirty="0" smtClean="0"/>
                        <a:t>100%</a:t>
                      </a:r>
                      <a:endParaRPr lang="en-US" sz="2800" dirty="0"/>
                    </a:p>
                  </a:txBody>
                  <a:tcPr marT="45717" marB="45717"/>
                </a:tc>
                <a:tc>
                  <a:txBody>
                    <a:bodyPr/>
                    <a:lstStyle/>
                    <a:p>
                      <a:pPr algn="ctr"/>
                      <a:endParaRPr lang="en-US" sz="2800" dirty="0" smtClean="0"/>
                    </a:p>
                    <a:p>
                      <a:pPr algn="ctr"/>
                      <a:r>
                        <a:rPr lang="en-US" sz="2800" dirty="0" smtClean="0"/>
                        <a:t>100%</a:t>
                      </a:r>
                      <a:endParaRPr lang="en-US" sz="2800" dirty="0"/>
                    </a:p>
                  </a:txBody>
                  <a:tcPr marT="45717" marB="45717"/>
                </a:tc>
                <a:tc>
                  <a:txBody>
                    <a:bodyPr/>
                    <a:lstStyle/>
                    <a:p>
                      <a:pPr algn="ctr"/>
                      <a:endParaRPr lang="en-US" sz="2800" dirty="0" smtClean="0"/>
                    </a:p>
                    <a:p>
                      <a:pPr algn="ctr"/>
                      <a:r>
                        <a:rPr lang="en-US" sz="2800" dirty="0" smtClean="0"/>
                        <a:t>90%</a:t>
                      </a:r>
                      <a:endParaRPr lang="en-US" sz="2800" dirty="0"/>
                    </a:p>
                  </a:txBody>
                  <a:tcPr marT="45717" marB="45717"/>
                </a:tc>
              </a:tr>
            </a:tbl>
          </a:graphicData>
        </a:graphic>
      </p:graphicFrame>
      <p:sp>
        <p:nvSpPr>
          <p:cNvPr id="17429" name="Slide Number Placeholder 1"/>
          <p:cNvSpPr>
            <a:spLocks noGrp="1"/>
          </p:cNvSpPr>
          <p:nvPr>
            <p:ph type="sldNum" sz="quarter" idx="10"/>
          </p:nvPr>
        </p:nvSpPr>
        <p:spPr bwMode="auto">
          <a:xfrm>
            <a:off x="3581400" y="63055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algn="r"/>
            <a:endParaRPr lang="en-US" altLang="en-US" sz="1000">
              <a:solidFill>
                <a:srgbClr val="FFFFFF"/>
              </a:solidFill>
            </a:endParaRPr>
          </a:p>
        </p:txBody>
      </p:sp>
      <p:sp>
        <p:nvSpPr>
          <p:cNvPr id="17430" name="Title 1"/>
          <p:cNvSpPr txBox="1">
            <a:spLocks/>
          </p:cNvSpPr>
          <p:nvPr/>
        </p:nvSpPr>
        <p:spPr bwMode="auto">
          <a:xfrm>
            <a:off x="446088" y="195263"/>
            <a:ext cx="82407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defTabSz="914400" eaLnBrk="1" hangingPunct="1"/>
            <a:r>
              <a:rPr lang="en-US" altLang="en-US" sz="4000" b="1">
                <a:solidFill>
                  <a:srgbClr val="5C6F7A"/>
                </a:solidFill>
              </a:rPr>
              <a:t>Acceptability parameters: 3 studies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5"/>
          <p:cNvSpPr>
            <a:spLocks noGrp="1"/>
          </p:cNvSpPr>
          <p:nvPr>
            <p:ph idx="1"/>
          </p:nvPr>
        </p:nvSpPr>
        <p:spPr>
          <a:xfrm>
            <a:off x="365125" y="1336675"/>
            <a:ext cx="4500563" cy="4789488"/>
          </a:xfrm>
        </p:spPr>
        <p:txBody>
          <a:bodyPr/>
          <a:lstStyle/>
          <a:p>
            <a:r>
              <a:rPr lang="en-US" altLang="en-US" smtClean="0"/>
              <a:t>Excellent safety profile</a:t>
            </a:r>
          </a:p>
          <a:p>
            <a:r>
              <a:rPr lang="en-US" altLang="en-US" smtClean="0"/>
              <a:t>Healing with Shang may take modestly longer than after surgical MC, but importance unclear   </a:t>
            </a:r>
          </a:p>
          <a:p>
            <a:r>
              <a:rPr lang="en-US" altLang="en-US" smtClean="0"/>
              <a:t>ShangRing was well-liked by participants and strongly preferred by providers</a:t>
            </a:r>
          </a:p>
          <a:p>
            <a:endParaRPr lang="en-US" altLang="en-US" smtClean="0"/>
          </a:p>
        </p:txBody>
      </p:sp>
      <p:sp>
        <p:nvSpPr>
          <p:cNvPr id="18435" name="Title 1"/>
          <p:cNvSpPr txBox="1">
            <a:spLocks/>
          </p:cNvSpPr>
          <p:nvPr/>
        </p:nvSpPr>
        <p:spPr bwMode="auto">
          <a:xfrm>
            <a:off x="446088" y="195263"/>
            <a:ext cx="82407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defTabSz="914400" eaLnBrk="1" hangingPunct="1"/>
            <a:r>
              <a:rPr lang="en-US" altLang="en-US" sz="4000" b="1">
                <a:solidFill>
                  <a:srgbClr val="5C6F7A"/>
                </a:solidFill>
              </a:rPr>
              <a:t>Summary of 3 ShangRing studies</a:t>
            </a:r>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325" y="2081213"/>
            <a:ext cx="3821113" cy="25479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0175" y="53975"/>
            <a:ext cx="8937625" cy="992188"/>
          </a:xfrm>
        </p:spPr>
        <p:txBody>
          <a:bodyPr/>
          <a:lstStyle/>
          <a:p>
            <a:r>
              <a:rPr lang="en-US" altLang="en-US" sz="4000" smtClean="0">
                <a:ea typeface="MS PGothic" pitchFamily="34" charset="-128"/>
              </a:rPr>
              <a:t>Planned study #1: longer-term follow-up </a:t>
            </a:r>
          </a:p>
        </p:txBody>
      </p:sp>
      <p:sp>
        <p:nvSpPr>
          <p:cNvPr id="19459" name="Content Placeholder 2"/>
          <p:cNvSpPr>
            <a:spLocks noGrp="1"/>
          </p:cNvSpPr>
          <p:nvPr>
            <p:ph idx="1"/>
          </p:nvPr>
        </p:nvSpPr>
        <p:spPr>
          <a:xfrm>
            <a:off x="268288" y="1165225"/>
            <a:ext cx="8875712" cy="5199063"/>
          </a:xfrm>
        </p:spPr>
        <p:txBody>
          <a:bodyPr/>
          <a:lstStyle/>
          <a:p>
            <a:r>
              <a:rPr lang="en-US" altLang="en-US" sz="3200" smtClean="0">
                <a:ea typeface="MS PGothic" pitchFamily="34" charset="-128"/>
              </a:rPr>
              <a:t>Western Kenya</a:t>
            </a:r>
          </a:p>
          <a:p>
            <a:r>
              <a:rPr lang="en-US" altLang="en-US" sz="3200" smtClean="0">
                <a:ea typeface="MS PGothic" pitchFamily="34" charset="-128"/>
              </a:rPr>
              <a:t>Recruit 200 men circumcised using ShangRing during prior field study 1-2 years earlier</a:t>
            </a:r>
          </a:p>
          <a:p>
            <a:pPr lvl="1"/>
            <a:r>
              <a:rPr lang="en-US" altLang="en-US" sz="3000" smtClean="0">
                <a:ea typeface="MS PGothic" pitchFamily="34" charset="-128"/>
              </a:rPr>
              <a:t>Assess cosmetic result</a:t>
            </a:r>
          </a:p>
          <a:p>
            <a:pPr lvl="1"/>
            <a:r>
              <a:rPr lang="en-US" altLang="en-US" sz="3000" smtClean="0">
                <a:ea typeface="MS PGothic" pitchFamily="34" charset="-128"/>
              </a:rPr>
              <a:t>Query AEs in the interim</a:t>
            </a:r>
          </a:p>
          <a:p>
            <a:pPr lvl="1"/>
            <a:r>
              <a:rPr lang="en-US" altLang="en-US" sz="3000" smtClean="0">
                <a:ea typeface="MS PGothic" pitchFamily="34" charset="-128"/>
              </a:rPr>
              <a:t>Acceptability to main sexual partner</a:t>
            </a:r>
          </a:p>
          <a:p>
            <a:pPr lvl="1"/>
            <a:r>
              <a:rPr lang="en-US" altLang="en-US" sz="3000" smtClean="0">
                <a:ea typeface="MS PGothic" pitchFamily="34" charset="-128"/>
              </a:rPr>
              <a:t>Condom use</a:t>
            </a:r>
          </a:p>
          <a:p>
            <a:pPr lvl="1"/>
            <a:r>
              <a:rPr lang="en-US" altLang="en-US" sz="3000" smtClean="0">
                <a:ea typeface="MS PGothic" pitchFamily="34" charset="-128"/>
              </a:rPr>
              <a:t>Determine men’s long-term satisfaction with ShangRing MC</a:t>
            </a:r>
          </a:p>
          <a:p>
            <a:endParaRPr lang="en-US" altLang="en-US" sz="3200" smtClean="0">
              <a:ea typeface="MS PGothic" pitchFamily="34" charset="-128"/>
            </a:endParaRPr>
          </a:p>
          <a:p>
            <a:endParaRPr lang="en-US" altLang="en-US" sz="3600" b="1" smtClean="0">
              <a:latin typeface="Arial" charset="0"/>
              <a:ea typeface="MS PGothic" pitchFamily="34" charset="-128"/>
              <a:cs typeface="Arial" charset="0"/>
            </a:endParaRPr>
          </a:p>
          <a:p>
            <a:pPr lvl="1"/>
            <a:endParaRPr lang="en-US" altLang="en-US" sz="1800" smtClean="0">
              <a:ea typeface="MS PGothic" pitchFamily="34" charset="-128"/>
            </a:endParaRPr>
          </a:p>
          <a:p>
            <a:pPr lvl="1"/>
            <a:endParaRPr lang="en-US" altLang="en-US" sz="2000" smtClean="0">
              <a:ea typeface="MS PGothic"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53975"/>
            <a:ext cx="9144000" cy="992188"/>
          </a:xfrm>
        </p:spPr>
        <p:txBody>
          <a:bodyPr/>
          <a:lstStyle/>
          <a:p>
            <a:r>
              <a:rPr lang="en-US" altLang="en-US" sz="3800" smtClean="0">
                <a:ea typeface="MS PGothic" pitchFamily="34" charset="-128"/>
              </a:rPr>
              <a:t>Planned study #2:  fewer ring sizes in Zambia</a:t>
            </a:r>
          </a:p>
        </p:txBody>
      </p:sp>
      <p:sp>
        <p:nvSpPr>
          <p:cNvPr id="20483" name="Content Placeholder 2"/>
          <p:cNvSpPr>
            <a:spLocks noGrp="1"/>
          </p:cNvSpPr>
          <p:nvPr>
            <p:ph idx="1"/>
          </p:nvPr>
        </p:nvSpPr>
        <p:spPr>
          <a:xfrm>
            <a:off x="268288" y="1046163"/>
            <a:ext cx="8875712" cy="5318125"/>
          </a:xfrm>
        </p:spPr>
        <p:txBody>
          <a:bodyPr/>
          <a:lstStyle/>
          <a:p>
            <a:r>
              <a:rPr lang="en-US" altLang="en-US" sz="3200" smtClean="0">
                <a:ea typeface="MS PGothic" pitchFamily="34" charset="-128"/>
              </a:rPr>
              <a:t>ShangRing comes in 14 adult sizes; we think fewer sizes will suffice</a:t>
            </a:r>
          </a:p>
          <a:p>
            <a:r>
              <a:rPr lang="en-US" altLang="en-US" sz="3200" smtClean="0">
                <a:ea typeface="MS PGothic" pitchFamily="34" charset="-128"/>
              </a:rPr>
              <a:t>Fewer sizes could reduce inventory issues with stock-outs and cost </a:t>
            </a:r>
          </a:p>
          <a:p>
            <a:r>
              <a:rPr lang="en-US" altLang="en-US" sz="3200" smtClean="0">
                <a:ea typeface="MS PGothic" pitchFamily="34" charset="-128"/>
              </a:rPr>
              <a:t>Planned RCT with 500 men in 2 Lusaka clinics</a:t>
            </a:r>
          </a:p>
          <a:p>
            <a:pPr lvl="1"/>
            <a:r>
              <a:rPr lang="en-US" altLang="en-US" sz="3000" smtClean="0">
                <a:ea typeface="MS PGothic" pitchFamily="34" charset="-128"/>
              </a:rPr>
              <a:t>Control arm: have all sizes available</a:t>
            </a:r>
          </a:p>
          <a:p>
            <a:pPr lvl="1"/>
            <a:r>
              <a:rPr lang="en-US" altLang="en-US" sz="3000" smtClean="0">
                <a:ea typeface="MS PGothic" pitchFamily="34" charset="-128"/>
              </a:rPr>
              <a:t>Treatment arm: half of the sizes available</a:t>
            </a:r>
          </a:p>
          <a:p>
            <a:pPr lvl="1"/>
            <a:r>
              <a:rPr lang="en-US" altLang="en-US" sz="3000" smtClean="0">
                <a:ea typeface="MS PGothic" pitchFamily="34" charset="-128"/>
              </a:rPr>
              <a:t>Compare AE rates, healing time</a:t>
            </a:r>
          </a:p>
          <a:p>
            <a:pPr lvl="1"/>
            <a:r>
              <a:rPr lang="en-US" altLang="en-US" sz="3000" smtClean="0">
                <a:ea typeface="MS PGothic" pitchFamily="34" charset="-128"/>
              </a:rPr>
              <a:t>Assess satisfaction/acceptability in each arm</a:t>
            </a:r>
            <a:endParaRPr lang="en-US" altLang="en-US" sz="2000" smtClean="0">
              <a:ea typeface="MS PGothic"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68288" y="53975"/>
            <a:ext cx="8766175" cy="992188"/>
          </a:xfrm>
        </p:spPr>
        <p:txBody>
          <a:bodyPr/>
          <a:lstStyle/>
          <a:p>
            <a:r>
              <a:rPr lang="en-US" altLang="en-US" sz="4000" smtClean="0">
                <a:ea typeface="MS PGothic" pitchFamily="34" charset="-128"/>
              </a:rPr>
              <a:t>Planned study #3:  field study in Malawi</a:t>
            </a:r>
          </a:p>
        </p:txBody>
      </p:sp>
      <p:sp>
        <p:nvSpPr>
          <p:cNvPr id="21507" name="Content Placeholder 2"/>
          <p:cNvSpPr>
            <a:spLocks noGrp="1"/>
          </p:cNvSpPr>
          <p:nvPr>
            <p:ph idx="1"/>
          </p:nvPr>
        </p:nvSpPr>
        <p:spPr>
          <a:xfrm>
            <a:off x="268288" y="1125538"/>
            <a:ext cx="8875712" cy="5238750"/>
          </a:xfrm>
        </p:spPr>
        <p:txBody>
          <a:bodyPr/>
          <a:lstStyle/>
          <a:p>
            <a:r>
              <a:rPr lang="en-US" altLang="en-US" smtClean="0">
                <a:ea typeface="MS PGothic" pitchFamily="34" charset="-128"/>
              </a:rPr>
              <a:t>Current Malawi VMMC program in early, catch-up stage</a:t>
            </a:r>
          </a:p>
          <a:p>
            <a:r>
              <a:rPr lang="en-US" altLang="en-US" smtClean="0">
                <a:ea typeface="MS PGothic" pitchFamily="34" charset="-128"/>
              </a:rPr>
              <a:t>Volume low, M&amp;E inconsistent, few trained providers</a:t>
            </a:r>
          </a:p>
          <a:p>
            <a:r>
              <a:rPr lang="en-US" altLang="en-US" smtClean="0">
                <a:ea typeface="MS PGothic" pitchFamily="34" charset="-128"/>
              </a:rPr>
              <a:t>Will conduct study in Blantyre with 500 men</a:t>
            </a:r>
          </a:p>
          <a:p>
            <a:pPr lvl="1"/>
            <a:r>
              <a:rPr lang="en-US" altLang="en-US" sz="2800" smtClean="0">
                <a:ea typeface="MS PGothic" pitchFamily="34" charset="-128"/>
              </a:rPr>
              <a:t>Community mobilization and generating demand in 18-49 y.o. age group will be key</a:t>
            </a:r>
          </a:p>
          <a:p>
            <a:pPr lvl="1"/>
            <a:r>
              <a:rPr lang="en-US" altLang="en-US" sz="2800" smtClean="0">
                <a:ea typeface="MS PGothic" pitchFamily="34" charset="-128"/>
              </a:rPr>
              <a:t>Training by experienced Zambian providers</a:t>
            </a:r>
          </a:p>
          <a:p>
            <a:pPr lvl="1"/>
            <a:r>
              <a:rPr lang="en-US" altLang="en-US" sz="2800" smtClean="0">
                <a:ea typeface="MS PGothic" pitchFamily="34" charset="-128"/>
              </a:rPr>
              <a:t>Surgical back-up at district hospital</a:t>
            </a:r>
          </a:p>
          <a:p>
            <a:pPr lvl="1"/>
            <a:r>
              <a:rPr lang="en-US" altLang="en-US" sz="2800" smtClean="0">
                <a:ea typeface="MS PGothic" pitchFamily="34" charset="-128"/>
              </a:rPr>
              <a:t>Measure safety, effectiveness and acceptability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686800" cy="992188"/>
          </a:xfrm>
        </p:spPr>
        <p:txBody>
          <a:bodyPr/>
          <a:lstStyle/>
          <a:p>
            <a:r>
              <a:rPr lang="en-US" altLang="en-US" sz="4000" smtClean="0"/>
              <a:t>Potential Future Research on ShangRing</a:t>
            </a:r>
          </a:p>
        </p:txBody>
      </p:sp>
      <p:sp>
        <p:nvSpPr>
          <p:cNvPr id="22531" name="Content Placeholder 2"/>
          <p:cNvSpPr>
            <a:spLocks noGrp="1"/>
          </p:cNvSpPr>
          <p:nvPr>
            <p:ph idx="1"/>
          </p:nvPr>
        </p:nvSpPr>
        <p:spPr/>
        <p:txBody>
          <a:bodyPr/>
          <a:lstStyle/>
          <a:p>
            <a:r>
              <a:rPr lang="en-US" altLang="en-US" smtClean="0"/>
              <a:t>Safety and effectiveness of device for adolescents</a:t>
            </a:r>
          </a:p>
          <a:p>
            <a:pPr lvl="1"/>
            <a:r>
              <a:rPr lang="en-US" altLang="en-US" smtClean="0"/>
              <a:t>smaller sizes available for ShangRing, down to infant</a:t>
            </a:r>
          </a:p>
          <a:p>
            <a:pPr lvl="1"/>
            <a:r>
              <a:rPr lang="en-US" altLang="en-US" smtClean="0"/>
              <a:t>revised “no-flip” technique for adolescents</a:t>
            </a:r>
          </a:p>
          <a:p>
            <a:pPr lvl="1"/>
            <a:r>
              <a:rPr lang="en-US" altLang="en-US" smtClean="0"/>
              <a:t>pilot study completed, need bridging study</a:t>
            </a:r>
          </a:p>
          <a:p>
            <a:r>
              <a:rPr lang="en-US" altLang="en-US" smtClean="0"/>
              <a:t>Early infant male circumcision (EIMC)</a:t>
            </a:r>
          </a:p>
          <a:p>
            <a:pPr lvl="1"/>
            <a:r>
              <a:rPr lang="en-US" altLang="en-US" smtClean="0"/>
              <a:t>suitability of ShangRing for infant MC in Africa</a:t>
            </a:r>
          </a:p>
          <a:p>
            <a:pPr lvl="1"/>
            <a:r>
              <a:rPr lang="en-US" altLang="en-US" smtClean="0"/>
              <a:t>compare with other common clamp devices (e.g. Gomco, Mogen)</a:t>
            </a:r>
          </a:p>
          <a:p>
            <a:r>
              <a:rPr lang="en-US" altLang="en-US" smtClean="0"/>
              <a:t>Compare with PrePex device for adult, adolescent MC</a:t>
            </a:r>
          </a:p>
          <a:p>
            <a:pPr lvl="1"/>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9" descr="100_13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74163" cy="696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descr="FHI%20360%20Logo_vertical"/>
          <p:cNvPicPr>
            <a:picLocks noChangeAspect="1" noChangeArrowheads="1"/>
          </p:cNvPicPr>
          <p:nvPr/>
        </p:nvPicPr>
        <p:blipFill>
          <a:blip r:embed="rId4">
            <a:extLst>
              <a:ext uri="{28A0092B-C50C-407E-A947-70E740481C1C}">
                <a14:useLocalDpi xmlns:a14="http://schemas.microsoft.com/office/drawing/2010/main" val="0"/>
              </a:ext>
            </a:extLst>
          </a:blip>
          <a:srcRect b="17213"/>
          <a:stretch>
            <a:fillRect/>
          </a:stretch>
        </p:blipFill>
        <p:spPr bwMode="auto">
          <a:xfrm>
            <a:off x="7818438" y="1477963"/>
            <a:ext cx="868362"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le 1"/>
          <p:cNvSpPr>
            <a:spLocks noGrp="1"/>
          </p:cNvSpPr>
          <p:nvPr>
            <p:ph type="title" idx="4294967295"/>
          </p:nvPr>
        </p:nvSpPr>
        <p:spPr>
          <a:xfrm>
            <a:off x="215900" y="304800"/>
            <a:ext cx="8928100" cy="741363"/>
          </a:xfrm>
          <a:ln>
            <a:miter lim="800000"/>
            <a:headEnd/>
            <a:tailEnd/>
          </a:ln>
        </p:spPr>
        <p:txBody>
          <a:bodyPr>
            <a:normAutofit/>
          </a:bodyPr>
          <a:lstStyle/>
          <a:p>
            <a:pPr eaLnBrk="1" hangingPunct="1">
              <a:defRPr/>
            </a:pPr>
            <a:r>
              <a:rPr lang="en-US" sz="3600" dirty="0" smtClean="0">
                <a:effectLst>
                  <a:outerShdw blurRad="38100" dist="38100" dir="2700000" algn="tl">
                    <a:srgbClr val="C0C0C0"/>
                  </a:outerShdw>
                </a:effectLst>
              </a:rPr>
              <a:t>Acknowledgements</a:t>
            </a:r>
            <a:endParaRPr lang="en-US" sz="3600" dirty="0"/>
          </a:p>
        </p:txBody>
      </p:sp>
      <p:sp>
        <p:nvSpPr>
          <p:cNvPr id="23557" name="Content Placeholder 4"/>
          <p:cNvSpPr>
            <a:spLocks noGrp="1"/>
          </p:cNvSpPr>
          <p:nvPr>
            <p:ph sz="half" idx="4294967295"/>
          </p:nvPr>
        </p:nvSpPr>
        <p:spPr>
          <a:xfrm>
            <a:off x="6327775" y="1395413"/>
            <a:ext cx="1749425" cy="3024187"/>
          </a:xfrm>
          <a:extLst>
            <a:ext uri="{91240B29-F687-4F45-9708-019B960494DF}">
              <a14:hiddenLine xmlns:a14="http://schemas.microsoft.com/office/drawing/2010/main" w="10795">
                <a:solidFill>
                  <a:srgbClr val="000000"/>
                </a:solidFill>
                <a:prstDash val="dash"/>
                <a:miter lim="800000"/>
                <a:headEnd/>
                <a:tailEnd/>
              </a14:hiddenLine>
            </a:ext>
          </a:extLst>
        </p:spPr>
        <p:txBody>
          <a:bodyPr/>
          <a:lstStyle/>
          <a:p>
            <a:pPr marL="0" indent="0" eaLnBrk="1" hangingPunct="1">
              <a:lnSpc>
                <a:spcPct val="110000"/>
              </a:lnSpc>
              <a:spcBef>
                <a:spcPct val="0"/>
              </a:spcBef>
              <a:buFont typeface="Arial" charset="0"/>
              <a:buNone/>
            </a:pPr>
            <a:r>
              <a:rPr lang="en-US" altLang="en-US" sz="1400" smtClean="0">
                <a:latin typeface="Gill Sans MT" pitchFamily="34" charset="0"/>
              </a:rPr>
              <a:t>John Bratt</a:t>
            </a:r>
          </a:p>
          <a:p>
            <a:pPr marL="0" indent="0" eaLnBrk="1" hangingPunct="1">
              <a:lnSpc>
                <a:spcPct val="110000"/>
              </a:lnSpc>
              <a:spcBef>
                <a:spcPct val="0"/>
              </a:spcBef>
              <a:buFont typeface="Arial" charset="0"/>
              <a:buNone/>
            </a:pPr>
            <a:r>
              <a:rPr lang="en-US" altLang="en-US" sz="1400" smtClean="0">
                <a:latin typeface="Gill Sans MT" pitchFamily="34" charset="0"/>
              </a:rPr>
              <a:t>Stephanie Combes</a:t>
            </a:r>
          </a:p>
          <a:p>
            <a:pPr marL="0" indent="0" eaLnBrk="1" hangingPunct="1">
              <a:lnSpc>
                <a:spcPct val="110000"/>
              </a:lnSpc>
              <a:spcBef>
                <a:spcPct val="0"/>
              </a:spcBef>
              <a:buFont typeface="Arial" charset="0"/>
              <a:buNone/>
            </a:pPr>
            <a:r>
              <a:rPr lang="en-US" altLang="en-US" sz="1400" smtClean="0">
                <a:latin typeface="Gill Sans MT" pitchFamily="34" charset="0"/>
              </a:rPr>
              <a:t>Catherine Hart</a:t>
            </a:r>
          </a:p>
          <a:p>
            <a:pPr marL="0" indent="0" eaLnBrk="1" hangingPunct="1">
              <a:lnSpc>
                <a:spcPct val="110000"/>
              </a:lnSpc>
              <a:spcBef>
                <a:spcPct val="0"/>
              </a:spcBef>
              <a:buFont typeface="Arial" charset="0"/>
              <a:buNone/>
            </a:pPr>
            <a:r>
              <a:rPr lang="en-US" altLang="en-US" sz="1400" smtClean="0">
                <a:latin typeface="Gill Sans MT" pitchFamily="34" charset="0"/>
              </a:rPr>
              <a:t>Jaim Jou Lai</a:t>
            </a:r>
          </a:p>
          <a:p>
            <a:pPr marL="0" indent="0" eaLnBrk="1" hangingPunct="1">
              <a:lnSpc>
                <a:spcPct val="110000"/>
              </a:lnSpc>
              <a:spcBef>
                <a:spcPct val="0"/>
              </a:spcBef>
              <a:buFont typeface="Arial" charset="0"/>
              <a:buNone/>
            </a:pPr>
            <a:r>
              <a:rPr lang="en-US" altLang="en-US" sz="1400" smtClean="0">
                <a:latin typeface="Gill Sans MT" pitchFamily="34" charset="0"/>
              </a:rPr>
              <a:t>Prisca Kasonde</a:t>
            </a:r>
          </a:p>
          <a:p>
            <a:pPr marL="0" indent="0" eaLnBrk="1" hangingPunct="1">
              <a:lnSpc>
                <a:spcPct val="110000"/>
              </a:lnSpc>
              <a:spcBef>
                <a:spcPct val="0"/>
              </a:spcBef>
              <a:buFont typeface="Arial" charset="0"/>
              <a:buNone/>
            </a:pPr>
            <a:r>
              <a:rPr lang="en-US" altLang="en-US" sz="1400" smtClean="0">
                <a:latin typeface="Gill Sans MT" pitchFamily="34" charset="0"/>
              </a:rPr>
              <a:t>Mores Loolpapit</a:t>
            </a:r>
          </a:p>
          <a:p>
            <a:pPr marL="0" indent="0" eaLnBrk="1" hangingPunct="1">
              <a:lnSpc>
                <a:spcPct val="110000"/>
              </a:lnSpc>
              <a:spcBef>
                <a:spcPct val="0"/>
              </a:spcBef>
              <a:buFont typeface="Arial" charset="0"/>
              <a:buNone/>
            </a:pPr>
            <a:r>
              <a:rPr lang="en-US" altLang="zh-CN" sz="1400" smtClean="0">
                <a:latin typeface="Gill Sans MT" pitchFamily="34" charset="0"/>
              </a:rPr>
              <a:t>David Sokal</a:t>
            </a:r>
          </a:p>
          <a:p>
            <a:pPr marL="0" indent="0" eaLnBrk="1" hangingPunct="1">
              <a:lnSpc>
                <a:spcPct val="110000"/>
              </a:lnSpc>
              <a:spcBef>
                <a:spcPct val="0"/>
              </a:spcBef>
              <a:buFont typeface="Arial" charset="0"/>
              <a:buNone/>
            </a:pPr>
            <a:r>
              <a:rPr lang="en-US" altLang="en-US" sz="1400" smtClean="0">
                <a:latin typeface="Gill Sans MT" pitchFamily="34" charset="0"/>
              </a:rPr>
              <a:t>Michael Stalker</a:t>
            </a:r>
          </a:p>
          <a:p>
            <a:pPr marL="0" indent="0" eaLnBrk="1" hangingPunct="1">
              <a:lnSpc>
                <a:spcPct val="110000"/>
              </a:lnSpc>
              <a:spcBef>
                <a:spcPct val="0"/>
              </a:spcBef>
              <a:buFont typeface="Arial" charset="0"/>
              <a:buNone/>
            </a:pPr>
            <a:r>
              <a:rPr lang="en-US" altLang="en-US" sz="1400" smtClean="0">
                <a:latin typeface="Gill Sans MT" pitchFamily="34" charset="0"/>
              </a:rPr>
              <a:t>Valentine Veena</a:t>
            </a:r>
          </a:p>
          <a:p>
            <a:pPr marL="0" indent="0" eaLnBrk="1" hangingPunct="1">
              <a:lnSpc>
                <a:spcPct val="110000"/>
              </a:lnSpc>
              <a:spcBef>
                <a:spcPct val="0"/>
              </a:spcBef>
              <a:buFont typeface="Arial" charset="0"/>
              <a:buNone/>
            </a:pPr>
            <a:r>
              <a:rPr lang="en-US" altLang="zh-CN" sz="1400" smtClean="0">
                <a:latin typeface="Gill Sans MT" pitchFamily="34" charset="0"/>
              </a:rPr>
              <a:t>Debra Weiner</a:t>
            </a:r>
          </a:p>
          <a:p>
            <a:pPr marL="0" indent="0" eaLnBrk="1" hangingPunct="1">
              <a:lnSpc>
                <a:spcPct val="110000"/>
              </a:lnSpc>
              <a:spcBef>
                <a:spcPct val="0"/>
              </a:spcBef>
              <a:buFont typeface="Arial" charset="0"/>
              <a:buNone/>
            </a:pPr>
            <a:r>
              <a:rPr lang="en-US" altLang="en-US" sz="1400" smtClean="0">
                <a:latin typeface="Gill Sans MT" pitchFamily="34" charset="0"/>
              </a:rPr>
              <a:t>Merywen Wigley</a:t>
            </a:r>
          </a:p>
          <a:p>
            <a:pPr marL="0" indent="0" eaLnBrk="1" hangingPunct="1">
              <a:lnSpc>
                <a:spcPct val="110000"/>
              </a:lnSpc>
              <a:spcBef>
                <a:spcPct val="0"/>
              </a:spcBef>
              <a:buFont typeface="Arial" charset="0"/>
              <a:buNone/>
            </a:pPr>
            <a:r>
              <a:rPr lang="en-US" altLang="en-US" sz="1400" smtClean="0">
                <a:latin typeface="Gill Sans MT" pitchFamily="34" charset="0"/>
              </a:rPr>
              <a:t>Zude Zyambo</a:t>
            </a:r>
          </a:p>
          <a:p>
            <a:pPr marL="0" indent="0" eaLnBrk="1" hangingPunct="1">
              <a:spcBef>
                <a:spcPct val="0"/>
              </a:spcBef>
              <a:buFont typeface="Arial" charset="0"/>
              <a:buNone/>
            </a:pPr>
            <a:endParaRPr lang="en-US" altLang="en-US" sz="1400" smtClean="0">
              <a:latin typeface="Gill Sans MT" pitchFamily="34" charset="0"/>
            </a:endParaRPr>
          </a:p>
        </p:txBody>
      </p:sp>
      <p:sp>
        <p:nvSpPr>
          <p:cNvPr id="23558" name="Content Placeholder 11"/>
          <p:cNvSpPr>
            <a:spLocks noGrp="1"/>
          </p:cNvSpPr>
          <p:nvPr>
            <p:ph sz="quarter" idx="4294967295"/>
          </p:nvPr>
        </p:nvSpPr>
        <p:spPr>
          <a:xfrm>
            <a:off x="215900" y="1447800"/>
            <a:ext cx="1984375" cy="1978025"/>
          </a:xfrm>
          <a:extLst>
            <a:ext uri="{91240B29-F687-4F45-9708-019B960494DF}">
              <a14:hiddenLine xmlns:a14="http://schemas.microsoft.com/office/drawing/2010/main" w="10795">
                <a:solidFill>
                  <a:srgbClr val="000000"/>
                </a:solidFill>
                <a:prstDash val="dash"/>
                <a:miter lim="800000"/>
                <a:headEnd/>
                <a:tailEnd/>
              </a14:hiddenLine>
            </a:ext>
          </a:extLst>
        </p:spPr>
        <p:txBody>
          <a:bodyPr/>
          <a:lstStyle/>
          <a:p>
            <a:pPr marL="0" indent="0" eaLnBrk="1" hangingPunct="1">
              <a:lnSpc>
                <a:spcPct val="110000"/>
              </a:lnSpc>
              <a:spcBef>
                <a:spcPct val="0"/>
              </a:spcBef>
              <a:buFont typeface="Arial" charset="0"/>
              <a:buNone/>
            </a:pPr>
            <a:r>
              <a:rPr lang="en-US" altLang="en-US" sz="1400" smtClean="0">
                <a:latin typeface="Gill Sans MT" pitchFamily="34" charset="0"/>
              </a:rPr>
              <a:t>Quentin Awori</a:t>
            </a:r>
          </a:p>
          <a:p>
            <a:pPr marL="0" indent="0" eaLnBrk="1" hangingPunct="1">
              <a:lnSpc>
                <a:spcPct val="110000"/>
              </a:lnSpc>
              <a:spcBef>
                <a:spcPct val="0"/>
              </a:spcBef>
              <a:buFont typeface="Arial" charset="0"/>
              <a:buNone/>
            </a:pPr>
            <a:r>
              <a:rPr lang="en-US" altLang="en-US" sz="1400" smtClean="0">
                <a:latin typeface="Gill Sans MT" pitchFamily="34" charset="0"/>
              </a:rPr>
              <a:t>Mark Barone</a:t>
            </a:r>
          </a:p>
          <a:p>
            <a:pPr marL="0" indent="0" eaLnBrk="1" hangingPunct="1">
              <a:lnSpc>
                <a:spcPct val="110000"/>
              </a:lnSpc>
              <a:spcBef>
                <a:spcPct val="0"/>
              </a:spcBef>
              <a:buFont typeface="Arial" charset="0"/>
              <a:buNone/>
            </a:pPr>
            <a:r>
              <a:rPr lang="en-US" altLang="zh-CN" sz="1400" smtClean="0">
                <a:latin typeface="Gill Sans MT" pitchFamily="34" charset="0"/>
              </a:rPr>
              <a:t>Sharone Beatty</a:t>
            </a:r>
          </a:p>
          <a:p>
            <a:pPr marL="0" indent="0" eaLnBrk="1" hangingPunct="1">
              <a:lnSpc>
                <a:spcPct val="110000"/>
              </a:lnSpc>
              <a:spcBef>
                <a:spcPct val="0"/>
              </a:spcBef>
              <a:buFont typeface="Arial" charset="0"/>
              <a:buNone/>
            </a:pPr>
            <a:r>
              <a:rPr lang="en-US" altLang="zh-CN" sz="1400" smtClean="0">
                <a:latin typeface="Gill Sans MT" pitchFamily="34" charset="0"/>
              </a:rPr>
              <a:t>Jared Moguche</a:t>
            </a:r>
            <a:r>
              <a:rPr lang="en-US" altLang="en-US" sz="1400" smtClean="0">
                <a:latin typeface="Gill Sans MT" pitchFamily="34" charset="0"/>
              </a:rPr>
              <a:t> </a:t>
            </a:r>
          </a:p>
          <a:p>
            <a:pPr marL="0" indent="0" eaLnBrk="1" hangingPunct="1">
              <a:lnSpc>
                <a:spcPct val="110000"/>
              </a:lnSpc>
              <a:spcBef>
                <a:spcPct val="0"/>
              </a:spcBef>
              <a:buFont typeface="Arial" charset="0"/>
              <a:buNone/>
            </a:pPr>
            <a:r>
              <a:rPr lang="en-US" altLang="en-US" sz="1400" smtClean="0">
                <a:latin typeface="Gill Sans MT" pitchFamily="34" charset="0"/>
              </a:rPr>
              <a:t>Paul Perchal</a:t>
            </a:r>
          </a:p>
          <a:p>
            <a:pPr marL="0" indent="0" eaLnBrk="1" hangingPunct="1">
              <a:lnSpc>
                <a:spcPct val="110000"/>
              </a:lnSpc>
              <a:spcBef>
                <a:spcPct val="0"/>
              </a:spcBef>
              <a:buFont typeface="Arial" charset="0"/>
              <a:buNone/>
            </a:pPr>
            <a:r>
              <a:rPr lang="en-US" altLang="zh-CN" sz="1400" smtClean="0">
                <a:latin typeface="Gill Sans MT" pitchFamily="34" charset="0"/>
              </a:rPr>
              <a:t>Carolyne Onyancha</a:t>
            </a:r>
          </a:p>
          <a:p>
            <a:pPr marL="0" indent="0" eaLnBrk="1" hangingPunct="1">
              <a:lnSpc>
                <a:spcPct val="110000"/>
              </a:lnSpc>
              <a:spcBef>
                <a:spcPct val="0"/>
              </a:spcBef>
              <a:buFont typeface="Arial" charset="0"/>
              <a:buNone/>
            </a:pPr>
            <a:r>
              <a:rPr lang="en-US" altLang="zh-CN" sz="1400" smtClean="0">
                <a:latin typeface="Gill Sans MT" pitchFamily="34" charset="0"/>
              </a:rPr>
              <a:t>Daniel Ouma</a:t>
            </a:r>
          </a:p>
          <a:p>
            <a:pPr marL="0" indent="0" eaLnBrk="1" hangingPunct="1">
              <a:lnSpc>
                <a:spcPct val="110000"/>
              </a:lnSpc>
              <a:spcBef>
                <a:spcPct val="0"/>
              </a:spcBef>
              <a:buFont typeface="Arial" charset="0"/>
              <a:buNone/>
            </a:pPr>
            <a:r>
              <a:rPr lang="en-US" altLang="zh-CN" sz="1400" smtClean="0">
                <a:latin typeface="Gill Sans MT" pitchFamily="34" charset="0"/>
              </a:rPr>
              <a:t>Rosemary Were </a:t>
            </a:r>
          </a:p>
          <a:p>
            <a:pPr marL="0" indent="0" eaLnBrk="1" hangingPunct="1">
              <a:spcBef>
                <a:spcPts val="700"/>
              </a:spcBef>
              <a:buFont typeface="Arial" charset="0"/>
              <a:buNone/>
            </a:pPr>
            <a:endParaRPr lang="en-US" altLang="en-US" sz="1400" smtClean="0">
              <a:latin typeface="Gill Sans MT" pitchFamily="34" charset="0"/>
            </a:endParaRPr>
          </a:p>
        </p:txBody>
      </p:sp>
      <p:sp>
        <p:nvSpPr>
          <p:cNvPr id="23559" name="Text Placeholder 3"/>
          <p:cNvSpPr txBox="1">
            <a:spLocks/>
          </p:cNvSpPr>
          <p:nvPr/>
        </p:nvSpPr>
        <p:spPr bwMode="auto">
          <a:xfrm>
            <a:off x="3094038" y="931863"/>
            <a:ext cx="278923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a:spcBef>
                <a:spcPct val="20000"/>
              </a:spcBef>
              <a:buClr>
                <a:srgbClr val="AFBD21"/>
              </a:buClr>
              <a:buFont typeface="Arial" charset="0"/>
              <a:buNone/>
            </a:pPr>
            <a:r>
              <a:rPr lang="en-US" altLang="en-US" sz="2400" b="1" u="sng"/>
              <a:t>Weill Cornell</a:t>
            </a:r>
          </a:p>
        </p:txBody>
      </p:sp>
      <p:sp>
        <p:nvSpPr>
          <p:cNvPr id="23560" name="Content Placeholder 4"/>
          <p:cNvSpPr txBox="1">
            <a:spLocks/>
          </p:cNvSpPr>
          <p:nvPr/>
        </p:nvSpPr>
        <p:spPr bwMode="auto">
          <a:xfrm>
            <a:off x="3124200" y="1447800"/>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a:lnSpc>
                <a:spcPct val="110000"/>
              </a:lnSpc>
              <a:buClr>
                <a:srgbClr val="AFBD21"/>
              </a:buClr>
              <a:buFont typeface="Arial" charset="0"/>
              <a:buNone/>
            </a:pPr>
            <a:r>
              <a:rPr lang="en-US" altLang="en-US" sz="1400">
                <a:latin typeface="Gill Sans MT" pitchFamily="34" charset="0"/>
              </a:rPr>
              <a:t>Marc Goldstein </a:t>
            </a:r>
          </a:p>
          <a:p>
            <a:pPr>
              <a:lnSpc>
                <a:spcPct val="110000"/>
              </a:lnSpc>
              <a:buClr>
                <a:srgbClr val="AFBD21"/>
              </a:buClr>
            </a:pPr>
            <a:r>
              <a:rPr lang="en-US" altLang="en-US" sz="1400">
                <a:latin typeface="Gill Sans MT" pitchFamily="34" charset="0"/>
              </a:rPr>
              <a:t>Richard Lee</a:t>
            </a:r>
          </a:p>
          <a:p>
            <a:pPr>
              <a:lnSpc>
                <a:spcPct val="110000"/>
              </a:lnSpc>
              <a:buClr>
                <a:srgbClr val="AFBD21"/>
              </a:buClr>
              <a:buFont typeface="Arial" charset="0"/>
              <a:buNone/>
            </a:pPr>
            <a:r>
              <a:rPr lang="en-US" altLang="en-US" sz="1400">
                <a:latin typeface="Gill Sans MT" pitchFamily="34" charset="0"/>
              </a:rPr>
              <a:t>Philip S. Li</a:t>
            </a:r>
          </a:p>
          <a:p>
            <a:pPr>
              <a:spcBef>
                <a:spcPct val="20000"/>
              </a:spcBef>
              <a:buClr>
                <a:srgbClr val="AFBD21"/>
              </a:buClr>
              <a:buFont typeface="Arial" charset="0"/>
              <a:buNone/>
            </a:pPr>
            <a:endParaRPr lang="en-US" altLang="en-US" sz="1400">
              <a:latin typeface="Gill Sans MT" pitchFamily="34" charset="0"/>
            </a:endParaRPr>
          </a:p>
          <a:p>
            <a:pPr>
              <a:spcBef>
                <a:spcPct val="20000"/>
              </a:spcBef>
              <a:buClr>
                <a:srgbClr val="AFBD21"/>
              </a:buClr>
              <a:buFont typeface="Arial" charset="0"/>
              <a:buNone/>
            </a:pPr>
            <a:endParaRPr lang="en-US" altLang="en-US" sz="1400">
              <a:latin typeface="Gill Sans MT" pitchFamily="34" charset="0"/>
            </a:endParaRPr>
          </a:p>
        </p:txBody>
      </p:sp>
      <p:sp>
        <p:nvSpPr>
          <p:cNvPr id="23561" name="Text Placeholder 3"/>
          <p:cNvSpPr txBox="1">
            <a:spLocks/>
          </p:cNvSpPr>
          <p:nvPr/>
        </p:nvSpPr>
        <p:spPr bwMode="auto">
          <a:xfrm>
            <a:off x="990600" y="3657600"/>
            <a:ext cx="193516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a:spcBef>
                <a:spcPct val="20000"/>
              </a:spcBef>
              <a:buClr>
                <a:srgbClr val="AFBD21"/>
              </a:buClr>
              <a:buFont typeface="Arial" charset="0"/>
              <a:buNone/>
            </a:pPr>
            <a:r>
              <a:rPr lang="en-US" altLang="en-US" sz="2400" b="1" u="sng"/>
              <a:t>Kenya</a:t>
            </a:r>
          </a:p>
        </p:txBody>
      </p:sp>
      <p:sp>
        <p:nvSpPr>
          <p:cNvPr id="23562" name="Text Placeholder 3"/>
          <p:cNvSpPr txBox="1">
            <a:spLocks/>
          </p:cNvSpPr>
          <p:nvPr/>
        </p:nvSpPr>
        <p:spPr bwMode="auto">
          <a:xfrm>
            <a:off x="188913" y="838200"/>
            <a:ext cx="278923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a:spcBef>
                <a:spcPct val="20000"/>
              </a:spcBef>
              <a:buClr>
                <a:srgbClr val="AFBD21"/>
              </a:buClr>
              <a:buFont typeface="Arial" charset="0"/>
              <a:buNone/>
            </a:pPr>
            <a:r>
              <a:rPr lang="en-US" altLang="en-US" sz="2400" b="1" u="sng"/>
              <a:t>EngenderHealth</a:t>
            </a:r>
          </a:p>
        </p:txBody>
      </p:sp>
      <p:sp>
        <p:nvSpPr>
          <p:cNvPr id="23563" name="Text Placeholder 3"/>
          <p:cNvSpPr txBox="1">
            <a:spLocks/>
          </p:cNvSpPr>
          <p:nvPr/>
        </p:nvSpPr>
        <p:spPr bwMode="auto">
          <a:xfrm>
            <a:off x="6380163" y="949325"/>
            <a:ext cx="12652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a:spcBef>
                <a:spcPct val="20000"/>
              </a:spcBef>
              <a:buClr>
                <a:srgbClr val="AFBD21"/>
              </a:buClr>
              <a:buFont typeface="Arial" charset="0"/>
              <a:buNone/>
            </a:pPr>
            <a:r>
              <a:rPr lang="en-US" altLang="en-US" sz="2400" b="1" u="sng"/>
              <a:t>FHI 360</a:t>
            </a:r>
          </a:p>
        </p:txBody>
      </p:sp>
      <p:sp>
        <p:nvSpPr>
          <p:cNvPr id="23564" name="Text Box 16"/>
          <p:cNvSpPr txBox="1">
            <a:spLocks noChangeArrowheads="1"/>
          </p:cNvSpPr>
          <p:nvPr/>
        </p:nvSpPr>
        <p:spPr bwMode="auto">
          <a:xfrm>
            <a:off x="215900" y="6335713"/>
            <a:ext cx="868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algn="ctr" eaLnBrk="1" hangingPunct="1">
              <a:spcBef>
                <a:spcPct val="50000"/>
              </a:spcBef>
            </a:pPr>
            <a:r>
              <a:rPr lang="en-US" altLang="en-US" sz="1800" b="1">
                <a:solidFill>
                  <a:srgbClr val="000000"/>
                </a:solidFill>
              </a:rPr>
              <a:t>Supported by a grant from the Bill &amp; Melinda Gates Foundation to FHI 360</a:t>
            </a:r>
          </a:p>
        </p:txBody>
      </p:sp>
      <p:sp>
        <p:nvSpPr>
          <p:cNvPr id="23565" name="Text Placeholder 3"/>
          <p:cNvSpPr txBox="1">
            <a:spLocks/>
          </p:cNvSpPr>
          <p:nvPr/>
        </p:nvSpPr>
        <p:spPr bwMode="auto">
          <a:xfrm>
            <a:off x="3933825" y="3657600"/>
            <a:ext cx="15525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a:spcBef>
                <a:spcPct val="20000"/>
              </a:spcBef>
              <a:buClr>
                <a:srgbClr val="AFBD21"/>
              </a:buClr>
              <a:buFont typeface="Arial" charset="0"/>
              <a:buNone/>
            </a:pPr>
            <a:r>
              <a:rPr lang="en-US" altLang="en-US" sz="2400" b="1" u="sng"/>
              <a:t>Zambia</a:t>
            </a:r>
          </a:p>
        </p:txBody>
      </p:sp>
      <p:sp>
        <p:nvSpPr>
          <p:cNvPr id="23566" name="Content Placeholder 4"/>
          <p:cNvSpPr txBox="1">
            <a:spLocks/>
          </p:cNvSpPr>
          <p:nvPr/>
        </p:nvSpPr>
        <p:spPr bwMode="auto">
          <a:xfrm>
            <a:off x="3886200" y="3976688"/>
            <a:ext cx="1905000"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a:lnSpc>
                <a:spcPct val="110000"/>
              </a:lnSpc>
              <a:buClr>
                <a:srgbClr val="AFBD21"/>
              </a:buClr>
              <a:buFont typeface="Arial" charset="0"/>
              <a:buNone/>
            </a:pPr>
            <a:r>
              <a:rPr lang="en-US" altLang="en-US" sz="1400">
                <a:latin typeface="Gill Sans MT" pitchFamily="34" charset="0"/>
              </a:rPr>
              <a:t>Kasonde Bowa</a:t>
            </a:r>
          </a:p>
          <a:p>
            <a:pPr>
              <a:lnSpc>
                <a:spcPct val="110000"/>
              </a:lnSpc>
              <a:buClr>
                <a:srgbClr val="AFBD21"/>
              </a:buClr>
              <a:buFont typeface="Arial" charset="0"/>
              <a:buNone/>
            </a:pPr>
            <a:r>
              <a:rPr lang="en-US" altLang="en-US" sz="1400">
                <a:latin typeface="Gill Sans MT" pitchFamily="34" charset="0"/>
              </a:rPr>
              <a:t>Daniel Mashewani  Christopher Mubuyaeta </a:t>
            </a:r>
          </a:p>
          <a:p>
            <a:pPr>
              <a:lnSpc>
                <a:spcPct val="110000"/>
              </a:lnSpc>
              <a:buClr>
                <a:srgbClr val="AFBD21"/>
              </a:buClr>
            </a:pPr>
            <a:r>
              <a:rPr lang="en-US" altLang="en-US" sz="1400">
                <a:latin typeface="Gill Sans MT" pitchFamily="34" charset="0"/>
              </a:rPr>
              <a:t>David Mulenga</a:t>
            </a:r>
          </a:p>
          <a:p>
            <a:pPr>
              <a:lnSpc>
                <a:spcPct val="110000"/>
              </a:lnSpc>
              <a:buClr>
                <a:srgbClr val="AFBD21"/>
              </a:buClr>
            </a:pPr>
            <a:r>
              <a:rPr lang="en-US" altLang="en-US" sz="1400">
                <a:latin typeface="Gill Sans MT" pitchFamily="34" charset="0"/>
              </a:rPr>
              <a:t>Mulima Muzeya</a:t>
            </a:r>
          </a:p>
          <a:p>
            <a:pPr>
              <a:lnSpc>
                <a:spcPct val="110000"/>
              </a:lnSpc>
              <a:buClr>
                <a:srgbClr val="AFBD21"/>
              </a:buClr>
            </a:pPr>
            <a:r>
              <a:rPr lang="en-US" altLang="en-US" sz="1400">
                <a:latin typeface="Gill Sans MT" pitchFamily="34" charset="0"/>
              </a:rPr>
              <a:t>Robert Zulu</a:t>
            </a:r>
          </a:p>
        </p:txBody>
      </p:sp>
      <p:pic>
        <p:nvPicPr>
          <p:cNvPr id="23567" name="Picture 3"/>
          <p:cNvPicPr>
            <a:picLocks noChangeAspect="1"/>
          </p:cNvPicPr>
          <p:nvPr/>
        </p:nvPicPr>
        <p:blipFill>
          <a:blip r:embed="rId5">
            <a:extLst>
              <a:ext uri="{28A0092B-C50C-407E-A947-70E740481C1C}">
                <a14:useLocalDpi xmlns:a14="http://schemas.microsoft.com/office/drawing/2010/main" val="0"/>
              </a:ext>
            </a:extLst>
          </a:blip>
          <a:srcRect l="24486" t="22115" r="17548" b="15594"/>
          <a:stretch>
            <a:fillRect/>
          </a:stretch>
        </p:blipFill>
        <p:spPr bwMode="auto">
          <a:xfrm>
            <a:off x="5749925" y="4618038"/>
            <a:ext cx="96996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524000"/>
            <a:ext cx="990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Content Placeholder 4"/>
          <p:cNvSpPr txBox="1">
            <a:spLocks/>
          </p:cNvSpPr>
          <p:nvPr/>
        </p:nvSpPr>
        <p:spPr bwMode="auto">
          <a:xfrm>
            <a:off x="990600" y="3962400"/>
            <a:ext cx="19050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a:lnSpc>
                <a:spcPct val="110000"/>
              </a:lnSpc>
              <a:buClr>
                <a:srgbClr val="AFBD21"/>
              </a:buClr>
            </a:pPr>
            <a:r>
              <a:rPr lang="en-US" altLang="zh-CN" sz="1400">
                <a:latin typeface="Gill Sans MT" pitchFamily="34" charset="0"/>
              </a:rPr>
              <a:t>Alex Aduda</a:t>
            </a:r>
          </a:p>
          <a:p>
            <a:pPr>
              <a:lnSpc>
                <a:spcPct val="110000"/>
              </a:lnSpc>
              <a:buClr>
                <a:srgbClr val="AFBD21"/>
              </a:buClr>
            </a:pPr>
            <a:r>
              <a:rPr lang="en-US" altLang="en-US" sz="1400">
                <a:latin typeface="Gill Sans MT" pitchFamily="34" charset="0"/>
              </a:rPr>
              <a:t>Ojwang Ayoma</a:t>
            </a:r>
          </a:p>
          <a:p>
            <a:pPr>
              <a:lnSpc>
                <a:spcPct val="110000"/>
              </a:lnSpc>
              <a:buClr>
                <a:srgbClr val="AFBD21"/>
              </a:buClr>
            </a:pPr>
            <a:r>
              <a:rPr lang="en-US" altLang="en-US" sz="1400">
                <a:latin typeface="Gill Sans MT" pitchFamily="34" charset="0"/>
              </a:rPr>
              <a:t>Peter Cherutich</a:t>
            </a:r>
          </a:p>
          <a:p>
            <a:pPr>
              <a:lnSpc>
                <a:spcPct val="110000"/>
              </a:lnSpc>
              <a:buClr>
                <a:srgbClr val="AFBD21"/>
              </a:buClr>
            </a:pPr>
            <a:r>
              <a:rPr lang="en-US" altLang="en-US" sz="1400">
                <a:latin typeface="Gill Sans MT" pitchFamily="34" charset="0"/>
              </a:rPr>
              <a:t>Jackson Kioko</a:t>
            </a:r>
          </a:p>
          <a:p>
            <a:pPr>
              <a:lnSpc>
                <a:spcPct val="110000"/>
              </a:lnSpc>
              <a:buClr>
                <a:srgbClr val="AFBD21"/>
              </a:buClr>
            </a:pPr>
            <a:r>
              <a:rPr lang="en-US" altLang="en-US" sz="1400">
                <a:latin typeface="Gill Sans MT" pitchFamily="34" charset="0"/>
              </a:rPr>
              <a:t>Nicholas Muraguri</a:t>
            </a:r>
          </a:p>
          <a:p>
            <a:pPr>
              <a:lnSpc>
                <a:spcPct val="110000"/>
              </a:lnSpc>
              <a:buClr>
                <a:srgbClr val="AFBD21"/>
              </a:buClr>
            </a:pPr>
            <a:r>
              <a:rPr lang="en-US" altLang="en-US" sz="1400">
                <a:latin typeface="Gill Sans MT" pitchFamily="34" charset="0"/>
              </a:rPr>
              <a:t>Ojwang Lusi </a:t>
            </a:r>
          </a:p>
          <a:p>
            <a:pPr>
              <a:lnSpc>
                <a:spcPct val="110000"/>
              </a:lnSpc>
              <a:buClr>
                <a:srgbClr val="AFBD21"/>
              </a:buClr>
            </a:pPr>
            <a:r>
              <a:rPr lang="en-US" altLang="zh-CN" sz="1400">
                <a:latin typeface="Gill Sans MT" pitchFamily="34" charset="0"/>
              </a:rPr>
              <a:t>Jairus Oketch</a:t>
            </a:r>
          </a:p>
          <a:p>
            <a:pPr>
              <a:lnSpc>
                <a:spcPct val="110000"/>
              </a:lnSpc>
              <a:buClr>
                <a:srgbClr val="AFBD21"/>
              </a:buClr>
            </a:pPr>
            <a:r>
              <a:rPr lang="en-US" altLang="en-US" sz="1400">
                <a:latin typeface="Gill Sans MT" pitchFamily="34" charset="0"/>
              </a:rPr>
              <a:t>Raymond Otieno</a:t>
            </a:r>
            <a:endParaRPr lang="en-US" altLang="zh-CN" sz="1400">
              <a:latin typeface="Gill Sans MT" pitchFamily="34" charset="0"/>
            </a:endParaRPr>
          </a:p>
          <a:p>
            <a:pPr>
              <a:lnSpc>
                <a:spcPct val="110000"/>
              </a:lnSpc>
              <a:buClr>
                <a:srgbClr val="AFBD21"/>
              </a:buClr>
            </a:pPr>
            <a:r>
              <a:rPr lang="en-US" altLang="en-US" sz="1400">
                <a:latin typeface="Gill Sans MT" pitchFamily="34" charset="0"/>
              </a:rPr>
              <a:t>John Wekesa</a:t>
            </a:r>
          </a:p>
          <a:p>
            <a:pPr>
              <a:spcBef>
                <a:spcPct val="20000"/>
              </a:spcBef>
              <a:buClr>
                <a:srgbClr val="AFBD21"/>
              </a:buClr>
              <a:buFont typeface="Arial" charset="0"/>
              <a:buNone/>
            </a:pPr>
            <a:endParaRPr lang="en-US" altLang="zh-CN" sz="1400">
              <a:latin typeface="Gill Sans MT" pitchFamily="34" charset="0"/>
            </a:endParaRPr>
          </a:p>
        </p:txBody>
      </p:sp>
      <p:pic>
        <p:nvPicPr>
          <p:cNvPr id="23570" name="Picture 3"/>
          <p:cNvPicPr>
            <a:picLocks noChangeAspect="1" noChangeArrowheads="1"/>
          </p:cNvPicPr>
          <p:nvPr/>
        </p:nvPicPr>
        <p:blipFill>
          <a:blip r:embed="rId7">
            <a:extLst>
              <a:ext uri="{28A0092B-C50C-407E-A947-70E740481C1C}">
                <a14:useLocalDpi xmlns:a14="http://schemas.microsoft.com/office/drawing/2010/main" val="0"/>
              </a:ext>
            </a:extLst>
          </a:blip>
          <a:srcRect b="13451"/>
          <a:stretch>
            <a:fillRect/>
          </a:stretch>
        </p:blipFill>
        <p:spPr bwMode="auto">
          <a:xfrm>
            <a:off x="1519238" y="1531938"/>
            <a:ext cx="151606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71" name="Picture 4"/>
          <p:cNvPicPr>
            <a:picLocks noChangeAspect="1" noChangeArrowheads="1"/>
          </p:cNvPicPr>
          <p:nvPr/>
        </p:nvPicPr>
        <p:blipFill>
          <a:blip r:embed="rId8">
            <a:extLst>
              <a:ext uri="{28A0092B-C50C-407E-A947-70E740481C1C}">
                <a14:useLocalDpi xmlns:a14="http://schemas.microsoft.com/office/drawing/2010/main" val="0"/>
              </a:ext>
            </a:extLst>
          </a:blip>
          <a:srcRect l="15286" r="12195"/>
          <a:stretch>
            <a:fillRect/>
          </a:stretch>
        </p:blipFill>
        <p:spPr bwMode="auto">
          <a:xfrm>
            <a:off x="2460625" y="4618038"/>
            <a:ext cx="119697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72"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54850" y="5561013"/>
            <a:ext cx="2044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53975"/>
            <a:ext cx="8610600" cy="992188"/>
          </a:xfrm>
        </p:spPr>
        <p:txBody>
          <a:bodyPr/>
          <a:lstStyle/>
          <a:p>
            <a:r>
              <a:rPr lang="en-US" altLang="en-US" sz="3800" smtClean="0">
                <a:ea typeface="MS PGothic" pitchFamily="34" charset="-128"/>
              </a:rPr>
              <a:t>Voluntary Medical MC (VMMC) programs</a:t>
            </a:r>
          </a:p>
        </p:txBody>
      </p:sp>
      <p:sp>
        <p:nvSpPr>
          <p:cNvPr id="7171" name="Content Placeholder 2"/>
          <p:cNvSpPr>
            <a:spLocks noGrp="1"/>
          </p:cNvSpPr>
          <p:nvPr>
            <p:ph idx="1"/>
          </p:nvPr>
        </p:nvSpPr>
        <p:spPr>
          <a:xfrm>
            <a:off x="381000" y="1046163"/>
            <a:ext cx="8763000" cy="5318125"/>
          </a:xfrm>
        </p:spPr>
        <p:txBody>
          <a:bodyPr/>
          <a:lstStyle/>
          <a:p>
            <a:r>
              <a:rPr lang="en-US" altLang="en-US" sz="2400" smtClean="0">
                <a:cs typeface="Arial" charset="0"/>
              </a:rPr>
              <a:t>Male circumcision (MC) reduces HIV acquisition in men by 60%</a:t>
            </a:r>
          </a:p>
          <a:p>
            <a:r>
              <a:rPr lang="en-US" altLang="en-US" sz="2400" smtClean="0">
                <a:cs typeface="Arial" charset="0"/>
              </a:rPr>
              <a:t>Countries with high HIV prevalence and low MC prevalence targeted for MC program scale-up</a:t>
            </a:r>
          </a:p>
          <a:p>
            <a:r>
              <a:rPr lang="en-US" altLang="en-US" sz="2400" smtClean="0">
                <a:cs typeface="Arial" charset="0"/>
              </a:rPr>
              <a:t>Program scale-up slow in some target countries</a:t>
            </a:r>
          </a:p>
          <a:p>
            <a:r>
              <a:rPr lang="en-US" altLang="en-US" sz="2400" smtClean="0">
                <a:cs typeface="Arial" charset="0"/>
              </a:rPr>
              <a:t>Few trained clinicians a major obstacle</a:t>
            </a:r>
          </a:p>
          <a:p>
            <a:r>
              <a:rPr lang="en-US" altLang="en-US" sz="2400" smtClean="0">
                <a:cs typeface="Arial" charset="0"/>
              </a:rPr>
              <a:t>Simpler methods could:</a:t>
            </a:r>
          </a:p>
          <a:p>
            <a:pPr lvl="1"/>
            <a:r>
              <a:rPr lang="en-US" altLang="en-US" sz="2400" smtClean="0">
                <a:cs typeface="Arial" charset="0"/>
              </a:rPr>
              <a:t>shorten training time</a:t>
            </a:r>
          </a:p>
          <a:p>
            <a:pPr lvl="1"/>
            <a:r>
              <a:rPr lang="en-US" altLang="en-US" sz="2400" smtClean="0">
                <a:cs typeface="Arial" charset="0"/>
              </a:rPr>
              <a:t>shorten procedure times</a:t>
            </a:r>
          </a:p>
          <a:p>
            <a:pPr lvl="1"/>
            <a:r>
              <a:rPr lang="en-US" altLang="en-US" sz="2400" smtClean="0">
                <a:cs typeface="Arial" charset="0"/>
              </a:rPr>
              <a:t>hasten task-shifting to non-physician providers</a:t>
            </a:r>
          </a:p>
          <a:p>
            <a:pPr lvl="1"/>
            <a:r>
              <a:rPr lang="en-US" altLang="en-US" sz="2400" smtClean="0">
                <a:cs typeface="Arial" charset="0"/>
              </a:rPr>
              <a:t>attract more men to seek MC</a:t>
            </a:r>
          </a:p>
          <a:p>
            <a:pPr lvl="1"/>
            <a:endParaRPr lang="en-US" altLang="en-US" sz="2000" smtClean="0">
              <a:ea typeface="MS PGothic" pitchFamily="34" charset="-128"/>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992188"/>
          </a:xfrm>
        </p:spPr>
        <p:txBody>
          <a:bodyPr/>
          <a:lstStyle/>
          <a:p>
            <a:r>
              <a:rPr lang="en-US" altLang="en-US" sz="4000" smtClean="0"/>
              <a:t>Advantages of MC devices</a:t>
            </a:r>
          </a:p>
        </p:txBody>
      </p:sp>
      <p:sp>
        <p:nvSpPr>
          <p:cNvPr id="14339" name="Content Placeholder 2"/>
          <p:cNvSpPr>
            <a:spLocks noGrp="1"/>
          </p:cNvSpPr>
          <p:nvPr>
            <p:ph idx="1"/>
          </p:nvPr>
        </p:nvSpPr>
        <p:spPr>
          <a:xfrm>
            <a:off x="457200" y="1208088"/>
            <a:ext cx="8229600" cy="4918075"/>
          </a:xfrm>
        </p:spPr>
        <p:txBody>
          <a:bodyPr/>
          <a:lstStyle/>
          <a:p>
            <a:pPr>
              <a:defRPr/>
            </a:pPr>
            <a:r>
              <a:rPr lang="en-US" altLang="en-US" dirty="0" smtClean="0"/>
              <a:t>Can be done by trained clinical officers and nurses (task shifting)</a:t>
            </a:r>
          </a:p>
          <a:p>
            <a:pPr>
              <a:defRPr/>
            </a:pPr>
            <a:r>
              <a:rPr lang="en-US" altLang="en-US" dirty="0" smtClean="0"/>
              <a:t>Task shifting </a:t>
            </a:r>
            <a:r>
              <a:rPr lang="en-US" altLang="en-US" dirty="0" smtClean="0">
                <a:sym typeface="Wingdings" panose="05000000000000000000" pitchFamily="2" charset="2"/>
              </a:rPr>
              <a:t> </a:t>
            </a:r>
            <a:r>
              <a:rPr lang="en-US" altLang="en-US" dirty="0" smtClean="0"/>
              <a:t>larger program volume</a:t>
            </a:r>
          </a:p>
          <a:p>
            <a:pPr>
              <a:defRPr/>
            </a:pPr>
            <a:r>
              <a:rPr lang="en-US" altLang="en-US" dirty="0" smtClean="0"/>
              <a:t>Shorter procedure time </a:t>
            </a:r>
            <a:r>
              <a:rPr lang="en-US" altLang="en-US" dirty="0" smtClean="0">
                <a:sym typeface="Wingdings" panose="05000000000000000000" pitchFamily="2" charset="2"/>
              </a:rPr>
              <a:t> more men circumcised</a:t>
            </a:r>
            <a:endParaRPr lang="en-US" altLang="en-US" dirty="0" smtClean="0"/>
          </a:p>
          <a:p>
            <a:pPr>
              <a:defRPr/>
            </a:pPr>
            <a:r>
              <a:rPr lang="en-US" altLang="en-US" dirty="0" smtClean="0"/>
              <a:t>No sutures</a:t>
            </a:r>
          </a:p>
          <a:p>
            <a:pPr>
              <a:defRPr/>
            </a:pPr>
            <a:r>
              <a:rPr lang="en-US" altLang="en-US" dirty="0" smtClean="0"/>
              <a:t>Bleeding, infection adverse events (AEs) are rare</a:t>
            </a:r>
          </a:p>
          <a:p>
            <a:pPr>
              <a:defRPr/>
            </a:pPr>
            <a:r>
              <a:rPr lang="en-US" altLang="en-US" dirty="0" smtClean="0"/>
              <a:t>Faster return to normal activities</a:t>
            </a:r>
          </a:p>
          <a:p>
            <a:pPr>
              <a:defRPr/>
            </a:pPr>
            <a:r>
              <a:rPr lang="en-US" altLang="en-US" dirty="0" smtClean="0"/>
              <a:t>Better cosmetic outcome</a:t>
            </a:r>
          </a:p>
          <a:p>
            <a:pPr marL="0" indent="0">
              <a:buFont typeface="Arial" charset="0"/>
              <a:buNone/>
              <a:defRPr/>
            </a:pPr>
            <a:endParaRPr lang="en-US" altLang="en-US" dirty="0" smtClean="0">
              <a:solidFill>
                <a:srgbClr val="FF0000"/>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099425" cy="992188"/>
          </a:xfrm>
        </p:spPr>
        <p:txBody>
          <a:bodyPr/>
          <a:lstStyle/>
          <a:p>
            <a:r>
              <a:rPr lang="en-US" altLang="en-US" sz="4000" smtClean="0"/>
              <a:t>Limitations of MC devices</a:t>
            </a:r>
          </a:p>
        </p:txBody>
      </p:sp>
      <p:sp>
        <p:nvSpPr>
          <p:cNvPr id="9219" name="Content Placeholder 2"/>
          <p:cNvSpPr>
            <a:spLocks noGrp="1"/>
          </p:cNvSpPr>
          <p:nvPr>
            <p:ph idx="1"/>
          </p:nvPr>
        </p:nvSpPr>
        <p:spPr>
          <a:xfrm>
            <a:off x="376238" y="1111250"/>
            <a:ext cx="8686800" cy="5062538"/>
          </a:xfrm>
        </p:spPr>
        <p:txBody>
          <a:bodyPr/>
          <a:lstStyle/>
          <a:p>
            <a:r>
              <a:rPr lang="en-US" altLang="en-US" sz="2400" smtClean="0"/>
              <a:t>Requires wear for 7 days &amp; return visit</a:t>
            </a:r>
          </a:p>
          <a:p>
            <a:r>
              <a:rPr lang="en-US" altLang="en-US" sz="2400" smtClean="0"/>
              <a:t>Surgical back-up required</a:t>
            </a:r>
          </a:p>
          <a:p>
            <a:pPr lvl="1"/>
            <a:r>
              <a:rPr lang="en-US" altLang="en-US" sz="2400" smtClean="0"/>
              <a:t>anatomical problems exclude some men</a:t>
            </a:r>
          </a:p>
          <a:p>
            <a:pPr lvl="1"/>
            <a:r>
              <a:rPr lang="en-US" altLang="en-US" sz="2400" smtClean="0"/>
              <a:t>wound dehiscence may require suturing</a:t>
            </a:r>
          </a:p>
          <a:p>
            <a:pPr lvl="1"/>
            <a:r>
              <a:rPr lang="en-US" altLang="en-US" sz="2400" smtClean="0"/>
              <a:t>attempted self-removal or dislodgment can require surgical MC to treat resulting AEs</a:t>
            </a:r>
          </a:p>
          <a:p>
            <a:r>
              <a:rPr lang="en-US" altLang="en-US" sz="2400" smtClean="0"/>
              <a:t>Longer healing time </a:t>
            </a:r>
            <a:r>
              <a:rPr lang="en-US" altLang="en-US" sz="2400" smtClean="0">
                <a:sym typeface="Wingdings" pitchFamily="2" charset="2"/>
              </a:rPr>
              <a:t> potential for increased</a:t>
            </a:r>
            <a:r>
              <a:rPr lang="en-US" altLang="en-US" sz="2400" smtClean="0"/>
              <a:t> HIV acquisition or transmission</a:t>
            </a:r>
          </a:p>
          <a:p>
            <a:r>
              <a:rPr lang="en-US" altLang="en-US" sz="2400" smtClean="0"/>
              <a:t>Further training needed for all providers</a:t>
            </a:r>
          </a:p>
          <a:p>
            <a:r>
              <a:rPr lang="en-US" altLang="en-US" sz="2400" smtClean="0"/>
              <a:t>Multiple device sizes needed </a:t>
            </a:r>
            <a:r>
              <a:rPr lang="en-US" altLang="en-US" sz="2400" smtClean="0">
                <a:sym typeface="Wingdings" pitchFamily="2" charset="2"/>
              </a:rPr>
              <a:t></a:t>
            </a:r>
            <a:r>
              <a:rPr lang="en-US" altLang="en-US" sz="2400" smtClean="0"/>
              <a:t> inventory issues</a:t>
            </a:r>
          </a:p>
          <a:p>
            <a:r>
              <a:rPr lang="en-US" altLang="en-US" sz="2400" smtClean="0"/>
              <a:t>No information on longer-term post-MC experience</a:t>
            </a:r>
          </a:p>
          <a:p>
            <a:endParaRPr lang="en-US" altLang="en-US" smtClean="0"/>
          </a:p>
          <a:p>
            <a:endParaRPr lang="en-US" altLang="en-US" smtClean="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0825" y="0"/>
            <a:ext cx="8893175" cy="992188"/>
          </a:xfrm>
        </p:spPr>
        <p:txBody>
          <a:bodyPr/>
          <a:lstStyle/>
          <a:p>
            <a:r>
              <a:rPr lang="en-US" altLang="en-US" sz="4000" smtClean="0"/>
              <a:t>ShangRing device for MC</a:t>
            </a:r>
          </a:p>
        </p:txBody>
      </p:sp>
      <p:sp>
        <p:nvSpPr>
          <p:cNvPr id="10243" name="Content Placeholder 2"/>
          <p:cNvSpPr>
            <a:spLocks noGrp="1"/>
          </p:cNvSpPr>
          <p:nvPr>
            <p:ph idx="1"/>
          </p:nvPr>
        </p:nvSpPr>
        <p:spPr>
          <a:xfrm>
            <a:off x="250825" y="1284288"/>
            <a:ext cx="7739063" cy="5051425"/>
          </a:xfrm>
        </p:spPr>
        <p:txBody>
          <a:bodyPr/>
          <a:lstStyle/>
          <a:p>
            <a:pPr>
              <a:buFont typeface="Arial" panose="020B0604020202020204" pitchFamily="34" charset="0"/>
              <a:buChar char="•"/>
              <a:defRPr/>
            </a:pPr>
            <a:r>
              <a:rPr lang="en-US" altLang="en-US" sz="3000" dirty="0" smtClean="0"/>
              <a:t>Collar-clamp type device</a:t>
            </a:r>
          </a:p>
          <a:p>
            <a:pPr>
              <a:buFont typeface="Arial" panose="020B0604020202020204" pitchFamily="34" charset="0"/>
              <a:buChar char="•"/>
              <a:defRPr/>
            </a:pPr>
            <a:r>
              <a:rPr lang="en-US" altLang="en-US" sz="3000" dirty="0" smtClean="0"/>
              <a:t>Over 600,000 used in China since 2007</a:t>
            </a:r>
            <a:endParaRPr lang="en-US" altLang="en-US" sz="3000" dirty="0" smtClean="0">
              <a:solidFill>
                <a:srgbClr val="FF0000"/>
              </a:solidFill>
            </a:endParaRPr>
          </a:p>
          <a:p>
            <a:pPr>
              <a:buFont typeface="Arial" panose="020B0604020202020204" pitchFamily="34" charset="0"/>
              <a:buChar char="•"/>
              <a:defRPr/>
            </a:pPr>
            <a:r>
              <a:rPr lang="en-US" altLang="en-US" sz="3000" dirty="0" smtClean="0"/>
              <a:t>European CE mark, 2008</a:t>
            </a:r>
            <a:endParaRPr lang="en-US" altLang="en-US" sz="3000" dirty="0" smtClean="0">
              <a:solidFill>
                <a:srgbClr val="FF0000"/>
              </a:solidFill>
            </a:endParaRPr>
          </a:p>
          <a:p>
            <a:pPr>
              <a:buFont typeface="Arial" panose="020B0604020202020204" pitchFamily="34" charset="0"/>
              <a:buChar char="•"/>
              <a:defRPr/>
            </a:pPr>
            <a:r>
              <a:rPr lang="en-US" altLang="en-US" sz="3000" dirty="0" smtClean="0"/>
              <a:t>U.S. FDA marketing approval, 2013</a:t>
            </a:r>
          </a:p>
          <a:p>
            <a:pPr>
              <a:buFont typeface="Arial" panose="020B0604020202020204" pitchFamily="34" charset="0"/>
              <a:buChar char="•"/>
              <a:defRPr/>
            </a:pPr>
            <a:r>
              <a:rPr lang="en-US" altLang="en-US" sz="3000" dirty="0" smtClean="0"/>
              <a:t>Under review for WHO pre-qualification</a:t>
            </a:r>
          </a:p>
          <a:p>
            <a:pPr>
              <a:buFont typeface="Arial" panose="020B0604020202020204" pitchFamily="34" charset="0"/>
              <a:buChar char="•"/>
              <a:defRPr/>
            </a:pPr>
            <a:r>
              <a:rPr lang="en-US" altLang="en-US" sz="3000" dirty="0" smtClean="0"/>
              <a:t>No suturing</a:t>
            </a:r>
          </a:p>
          <a:p>
            <a:pPr>
              <a:buFont typeface="Arial" panose="020B0604020202020204" pitchFamily="34" charset="0"/>
              <a:buChar char="•"/>
              <a:defRPr/>
            </a:pPr>
            <a:r>
              <a:rPr lang="en-US" altLang="en-US" sz="3000" dirty="0" smtClean="0"/>
              <a:t>Injection anesthesia required</a:t>
            </a:r>
          </a:p>
          <a:p>
            <a:pPr marL="0" indent="0">
              <a:buFont typeface="Arial" panose="020B0604020202020204" pitchFamily="34" charset="0"/>
              <a:buNone/>
              <a:defRPr/>
            </a:pPr>
            <a:endParaRPr lang="en-US" altLang="en-US" sz="3000" dirty="0" smtClean="0"/>
          </a:p>
          <a:p>
            <a:pPr>
              <a:buFont typeface="Arial" panose="020B0604020202020204" pitchFamily="34" charset="0"/>
              <a:buChar char="•"/>
              <a:defRPr/>
            </a:pPr>
            <a:endParaRPr lang="en-US" altLang="en-US" sz="3000" dirty="0" smtClean="0"/>
          </a:p>
          <a:p>
            <a:pPr>
              <a:buFont typeface="Arial" panose="020B0604020202020204" pitchFamily="34" charset="0"/>
              <a:buChar char="•"/>
              <a:defRPr/>
            </a:pPr>
            <a:endParaRPr lang="en-US" altLang="en-US" dirty="0" smtClean="0"/>
          </a:p>
        </p:txBody>
      </p:sp>
      <p:pic>
        <p:nvPicPr>
          <p:cNvPr id="10244" name="Picture 3" descr="Shang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3798888"/>
            <a:ext cx="3659188"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2092325" y="1350963"/>
            <a:ext cx="5386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algn="ctr" eaLnBrk="1" hangingPunct="1"/>
            <a:r>
              <a:rPr lang="en-US" altLang="en-US" b="1">
                <a:solidFill>
                  <a:schemeClr val="tx2"/>
                </a:solidFill>
                <a:latin typeface="Cambria" pitchFamily="18" charset="0"/>
              </a:rPr>
              <a:t>ShangRing Circumcision</a:t>
            </a:r>
          </a:p>
        </p:txBody>
      </p:sp>
      <p:pic>
        <p:nvPicPr>
          <p:cNvPr id="11267" name="Picture 2" descr="KMP-DVD[(001092)16-47-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2228850"/>
            <a:ext cx="1357312" cy="108585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3" descr="KMP-DVD%5b(002998)16-49-36%5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2538" y="2228850"/>
            <a:ext cx="1363662" cy="108585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4" descr="KMP-DVD%5b(004019)16-50-19%5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488" y="2228850"/>
            <a:ext cx="1357312" cy="108585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5" descr="KMP-DVD%5b(005227)16-51-11%5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228850"/>
            <a:ext cx="1371600" cy="108585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1271" name="Picture 6" descr="KMP-DVD%5b(008186)16-53-12%5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2228850"/>
            <a:ext cx="1357313" cy="108585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272" name="TextBox 13"/>
          <p:cNvSpPr txBox="1">
            <a:spLocks noChangeArrowheads="1"/>
          </p:cNvSpPr>
          <p:nvPr/>
        </p:nvSpPr>
        <p:spPr bwMode="auto">
          <a:xfrm>
            <a:off x="1200150" y="3346450"/>
            <a:ext cx="102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eaLnBrk="1" hangingPunct="1"/>
            <a:r>
              <a:rPr lang="en-US" altLang="en-US" sz="1400">
                <a:cs typeface="Calibri" pitchFamily="34" charset="0"/>
              </a:rPr>
              <a:t>1. Measure</a:t>
            </a:r>
          </a:p>
        </p:txBody>
      </p:sp>
      <p:sp>
        <p:nvSpPr>
          <p:cNvPr id="11273" name="TextBox 14"/>
          <p:cNvSpPr txBox="1">
            <a:spLocks noChangeArrowheads="1"/>
          </p:cNvSpPr>
          <p:nvPr/>
        </p:nvSpPr>
        <p:spPr bwMode="auto">
          <a:xfrm>
            <a:off x="2349500" y="3314700"/>
            <a:ext cx="1536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eaLnBrk="1" hangingPunct="1"/>
            <a:r>
              <a:rPr lang="en-US" altLang="en-US" sz="1400">
                <a:cs typeface="Calibri" pitchFamily="34" charset="0"/>
              </a:rPr>
              <a:t>2. Place inner ring</a:t>
            </a:r>
          </a:p>
        </p:txBody>
      </p:sp>
      <p:sp>
        <p:nvSpPr>
          <p:cNvPr id="11274" name="TextBox 15"/>
          <p:cNvSpPr txBox="1">
            <a:spLocks noChangeArrowheads="1"/>
          </p:cNvSpPr>
          <p:nvPr/>
        </p:nvSpPr>
        <p:spPr bwMode="auto">
          <a:xfrm>
            <a:off x="3846513" y="3314700"/>
            <a:ext cx="1450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eaLnBrk="1" hangingPunct="1"/>
            <a:r>
              <a:rPr lang="en-US" altLang="en-US" sz="1400">
                <a:cs typeface="Calibri" pitchFamily="34" charset="0"/>
              </a:rPr>
              <a:t>3. Evert foreskin</a:t>
            </a:r>
          </a:p>
        </p:txBody>
      </p:sp>
      <p:sp>
        <p:nvSpPr>
          <p:cNvPr id="11275" name="TextBox 16"/>
          <p:cNvSpPr txBox="1">
            <a:spLocks noChangeArrowheads="1"/>
          </p:cNvSpPr>
          <p:nvPr/>
        </p:nvSpPr>
        <p:spPr bwMode="auto">
          <a:xfrm>
            <a:off x="5183188" y="3303588"/>
            <a:ext cx="1520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eaLnBrk="1" hangingPunct="1"/>
            <a:r>
              <a:rPr lang="en-US" altLang="en-US" sz="1400">
                <a:cs typeface="Calibri" pitchFamily="34" charset="0"/>
              </a:rPr>
              <a:t>4. Place outer ring</a:t>
            </a:r>
          </a:p>
        </p:txBody>
      </p:sp>
      <p:sp>
        <p:nvSpPr>
          <p:cNvPr id="11276" name="TextBox 17"/>
          <p:cNvSpPr txBox="1">
            <a:spLocks noChangeArrowheads="1"/>
          </p:cNvSpPr>
          <p:nvPr/>
        </p:nvSpPr>
        <p:spPr bwMode="auto">
          <a:xfrm>
            <a:off x="6778625" y="3314700"/>
            <a:ext cx="88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eaLnBrk="1" hangingPunct="1"/>
            <a:r>
              <a:rPr lang="en-US" altLang="en-US" sz="1400">
                <a:cs typeface="Calibri" pitchFamily="34" charset="0"/>
              </a:rPr>
              <a:t>5. Cut</a:t>
            </a:r>
          </a:p>
        </p:txBody>
      </p:sp>
      <p:sp>
        <p:nvSpPr>
          <p:cNvPr id="11277" name="TextBox 18"/>
          <p:cNvSpPr txBox="1">
            <a:spLocks noChangeArrowheads="1"/>
          </p:cNvSpPr>
          <p:nvPr/>
        </p:nvSpPr>
        <p:spPr bwMode="auto">
          <a:xfrm>
            <a:off x="2349500" y="3757613"/>
            <a:ext cx="5314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eaLnBrk="1" hangingPunct="1"/>
            <a:r>
              <a:rPr lang="en-US" altLang="en-US" b="1">
                <a:solidFill>
                  <a:schemeClr val="tx2"/>
                </a:solidFill>
                <a:latin typeface="Cambria" pitchFamily="18" charset="0"/>
              </a:rPr>
              <a:t>ShangRing Removal at 7 Days</a:t>
            </a:r>
          </a:p>
        </p:txBody>
      </p:sp>
      <p:pic>
        <p:nvPicPr>
          <p:cNvPr id="11278" name="Picture 7" descr="KMP-DVD%5b(002657)17-06-24%5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3675" y="4533900"/>
            <a:ext cx="1428750" cy="1143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279" name="Picture 8" descr="KMP-DVD%5b(004114)17-07-23%5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9575" y="4533900"/>
            <a:ext cx="1428750" cy="1143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280" name="Picture 9" descr="KMP-DVD%5b(004853)17-07-53%5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5475" y="4533900"/>
            <a:ext cx="1428750" cy="114458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281" name="Picture 10" descr="KMP-DVD%5b(006200)17-08-47%5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1375" y="4533900"/>
            <a:ext cx="1428750" cy="1143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1282" name="TextBox 24"/>
          <p:cNvSpPr txBox="1">
            <a:spLocks noChangeArrowheads="1"/>
          </p:cNvSpPr>
          <p:nvPr/>
        </p:nvSpPr>
        <p:spPr bwMode="auto">
          <a:xfrm>
            <a:off x="1365250" y="5676900"/>
            <a:ext cx="1670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eaLnBrk="1" hangingPunct="1"/>
            <a:r>
              <a:rPr lang="en-US" altLang="en-US" sz="1400">
                <a:cs typeface="Calibri" pitchFamily="34" charset="0"/>
              </a:rPr>
              <a:t>1. Open outer ring</a:t>
            </a:r>
          </a:p>
        </p:txBody>
      </p:sp>
      <p:sp>
        <p:nvSpPr>
          <p:cNvPr id="11283" name="TextBox 25"/>
          <p:cNvSpPr txBox="1">
            <a:spLocks noChangeArrowheads="1"/>
          </p:cNvSpPr>
          <p:nvPr/>
        </p:nvSpPr>
        <p:spPr bwMode="auto">
          <a:xfrm>
            <a:off x="2949575" y="5676900"/>
            <a:ext cx="1428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eaLnBrk="1" hangingPunct="1"/>
            <a:r>
              <a:rPr lang="en-US" altLang="en-US" sz="1400">
                <a:cs typeface="Calibri" pitchFamily="34" charset="0"/>
              </a:rPr>
              <a:t>2. Separate inner ring from scab</a:t>
            </a:r>
          </a:p>
        </p:txBody>
      </p:sp>
      <p:sp>
        <p:nvSpPr>
          <p:cNvPr id="11284" name="TextBox 26"/>
          <p:cNvSpPr txBox="1">
            <a:spLocks noChangeArrowheads="1"/>
          </p:cNvSpPr>
          <p:nvPr/>
        </p:nvSpPr>
        <p:spPr bwMode="auto">
          <a:xfrm>
            <a:off x="4435475" y="5676900"/>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eaLnBrk="1" hangingPunct="1"/>
            <a:r>
              <a:rPr lang="en-US" altLang="en-US" sz="1400">
                <a:cs typeface="Calibri" pitchFamily="34" charset="0"/>
              </a:rPr>
              <a:t>3. Cut inner ring</a:t>
            </a:r>
          </a:p>
        </p:txBody>
      </p:sp>
      <p:sp>
        <p:nvSpPr>
          <p:cNvPr id="11285" name="TextBox 27"/>
          <p:cNvSpPr txBox="1">
            <a:spLocks noChangeArrowheads="1"/>
          </p:cNvSpPr>
          <p:nvPr/>
        </p:nvSpPr>
        <p:spPr bwMode="auto">
          <a:xfrm>
            <a:off x="5921375" y="5676900"/>
            <a:ext cx="1585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eaLnBrk="1" hangingPunct="1"/>
            <a:r>
              <a:rPr lang="en-US" altLang="en-US" sz="1400">
                <a:cs typeface="Calibri" pitchFamily="34" charset="0"/>
              </a:rPr>
              <a:t>4. Apply bandage</a:t>
            </a:r>
          </a:p>
        </p:txBody>
      </p:sp>
      <p:sp>
        <p:nvSpPr>
          <p:cNvPr id="11286" name="Title 2"/>
          <p:cNvSpPr>
            <a:spLocks noGrp="1"/>
          </p:cNvSpPr>
          <p:nvPr>
            <p:ph type="title"/>
          </p:nvPr>
        </p:nvSpPr>
        <p:spPr>
          <a:xfrm>
            <a:off x="457200" y="0"/>
            <a:ext cx="8526463" cy="992188"/>
          </a:xfrm>
        </p:spPr>
        <p:txBody>
          <a:bodyPr/>
          <a:lstStyle/>
          <a:p>
            <a:r>
              <a:rPr lang="en-US" altLang="en-US" sz="4000" smtClean="0">
                <a:cs typeface="Arial" charset="0"/>
              </a:rPr>
              <a:t>ShangRing circumcision &amp; removal</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68288" y="53975"/>
            <a:ext cx="7918450" cy="992188"/>
          </a:xfrm>
        </p:spPr>
        <p:txBody>
          <a:bodyPr/>
          <a:lstStyle/>
          <a:p>
            <a:r>
              <a:rPr lang="en-US" altLang="en-US" sz="4000" smtClean="0">
                <a:ea typeface="MS PGothic" pitchFamily="34" charset="-128"/>
              </a:rPr>
              <a:t>Collaborative ShangRing studies</a:t>
            </a:r>
          </a:p>
        </p:txBody>
      </p:sp>
      <p:sp>
        <p:nvSpPr>
          <p:cNvPr id="20483" name="Content Placeholder 2"/>
          <p:cNvSpPr>
            <a:spLocks noGrp="1"/>
          </p:cNvSpPr>
          <p:nvPr>
            <p:ph idx="1"/>
          </p:nvPr>
        </p:nvSpPr>
        <p:spPr>
          <a:xfrm>
            <a:off x="268288" y="1263650"/>
            <a:ext cx="8875712" cy="5100638"/>
          </a:xfrm>
        </p:spPr>
        <p:txBody>
          <a:bodyPr/>
          <a:lstStyle/>
          <a:p>
            <a:pPr marL="514350" indent="-514350">
              <a:buFont typeface="+mj-lt"/>
              <a:buAutoNum type="arabicParenR"/>
              <a:defRPr/>
            </a:pPr>
            <a:r>
              <a:rPr lang="en-US" altLang="en-US" sz="3200" dirty="0" smtClean="0"/>
              <a:t>Time to Removal (N=50), Kenya 2010</a:t>
            </a:r>
          </a:p>
          <a:p>
            <a:pPr marL="857250" lvl="1" indent="-457200">
              <a:buFont typeface="Arial" panose="020B0604020202020204" pitchFamily="34" charset="0"/>
              <a:buChar char="•"/>
              <a:defRPr/>
            </a:pPr>
            <a:r>
              <a:rPr lang="en-US" altLang="en-US" sz="2800" i="1" dirty="0" err="1" smtClean="0"/>
              <a:t>Barone</a:t>
            </a:r>
            <a:r>
              <a:rPr lang="en-US" altLang="en-US" sz="2800" i="1" dirty="0" smtClean="0"/>
              <a:t> et al, JAIDS 2012</a:t>
            </a:r>
          </a:p>
          <a:p>
            <a:pPr marL="514350" indent="-514350">
              <a:buFont typeface="+mj-lt"/>
              <a:buAutoNum type="arabicParenR"/>
              <a:defRPr/>
            </a:pPr>
            <a:r>
              <a:rPr lang="en-US" altLang="en-US" sz="3200" dirty="0" smtClean="0"/>
              <a:t>Randomized Controlled Trial (N=400),            Kenya and Zambia, 2011</a:t>
            </a:r>
          </a:p>
          <a:p>
            <a:pPr marL="914400" lvl="1" indent="-514350">
              <a:buFont typeface="Arial" panose="020B0604020202020204" pitchFamily="34" charset="0"/>
              <a:buChar char="•"/>
              <a:defRPr/>
            </a:pPr>
            <a:r>
              <a:rPr lang="en-US" altLang="en-US" sz="2800" i="1" dirty="0" smtClean="0"/>
              <a:t>Sokal et al, JAIDS 2014</a:t>
            </a:r>
          </a:p>
          <a:p>
            <a:pPr marL="514350" indent="-514350">
              <a:buFont typeface="+mj-lt"/>
              <a:buAutoNum type="arabicParenR"/>
              <a:defRPr/>
            </a:pPr>
            <a:r>
              <a:rPr lang="en-US" altLang="en-US" sz="3200" dirty="0" smtClean="0"/>
              <a:t>Field Study, Kenya and Zambia (N=1200), 2012</a:t>
            </a:r>
          </a:p>
          <a:p>
            <a:pPr marL="914400" lvl="1" indent="-514350">
              <a:buFont typeface="Arial" panose="020B0604020202020204" pitchFamily="34" charset="0"/>
              <a:buChar char="•"/>
              <a:defRPr/>
            </a:pPr>
            <a:r>
              <a:rPr lang="en-US" altLang="en-US" sz="2800" i="1" dirty="0" smtClean="0"/>
              <a:t>Sokal et al, JAIDS </a:t>
            </a:r>
            <a:r>
              <a:rPr lang="en-US" altLang="en-US" sz="2800" i="1" dirty="0" smtClean="0">
                <a:solidFill>
                  <a:srgbClr val="FF0000"/>
                </a:solidFill>
              </a:rPr>
              <a:t>in press</a:t>
            </a:r>
          </a:p>
          <a:p>
            <a:pPr>
              <a:buFont typeface="Arial" panose="020B0604020202020204" pitchFamily="34" charset="0"/>
              <a:buChar char="•"/>
              <a:defRPr/>
            </a:pPr>
            <a:endParaRPr lang="en-US" altLang="en-US" sz="3600" b="1" dirty="0" smtClean="0">
              <a:latin typeface="Arial" panose="020B0604020202020204" pitchFamily="34" charset="0"/>
              <a:ea typeface="ＭＳ Ｐゴシック" panose="020B0600070205080204" pitchFamily="34" charset="-128"/>
              <a:cs typeface="Arial" panose="020B0604020202020204" pitchFamily="34" charset="0"/>
            </a:endParaRPr>
          </a:p>
          <a:p>
            <a:pPr lvl="1">
              <a:buFont typeface="Arial" panose="020B0604020202020204" pitchFamily="34" charset="0"/>
              <a:buChar char="–"/>
              <a:defRPr/>
            </a:pPr>
            <a:endParaRPr lang="en-US" altLang="en-US" sz="1800" dirty="0" smtClean="0">
              <a:ea typeface="ＭＳ Ｐゴシック" panose="020B0600070205080204" pitchFamily="34" charset="-128"/>
            </a:endParaRPr>
          </a:p>
          <a:p>
            <a:pPr lvl="1">
              <a:buFont typeface="Arial" panose="020B0604020202020204" pitchFamily="34" charset="0"/>
              <a:buChar char="–"/>
              <a:defRPr/>
            </a:pPr>
            <a:endParaRPr lang="en-US" altLang="en-US" sz="2000" dirty="0" smtClean="0">
              <a:ea typeface="ＭＳ Ｐゴシック" panose="020B0600070205080204" pitchFamily="34" charset="-128"/>
            </a:endParaRPr>
          </a:p>
        </p:txBody>
      </p:sp>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b="13451"/>
          <a:stretch>
            <a:fillRect/>
          </a:stretch>
        </p:blipFill>
        <p:spPr bwMode="auto">
          <a:xfrm>
            <a:off x="158750" y="5435600"/>
            <a:ext cx="15160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4513" y="5267325"/>
            <a:ext cx="9906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descr="FHI%20360%20Logo_vertical"/>
          <p:cNvPicPr>
            <a:picLocks noChangeAspect="1" noChangeArrowheads="1"/>
          </p:cNvPicPr>
          <p:nvPr/>
        </p:nvPicPr>
        <p:blipFill>
          <a:blip r:embed="rId5">
            <a:extLst>
              <a:ext uri="{28A0092B-C50C-407E-A947-70E740481C1C}">
                <a14:useLocalDpi xmlns:a14="http://schemas.microsoft.com/office/drawing/2010/main" val="0"/>
              </a:ext>
            </a:extLst>
          </a:blip>
          <a:srcRect b="17213"/>
          <a:stretch>
            <a:fillRect/>
          </a:stretch>
        </p:blipFill>
        <p:spPr bwMode="auto">
          <a:xfrm>
            <a:off x="3122613" y="5246688"/>
            <a:ext cx="868362"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p:cNvPicPr>
            <a:picLocks noChangeAspect="1" noChangeArrowheads="1"/>
          </p:cNvPicPr>
          <p:nvPr/>
        </p:nvPicPr>
        <p:blipFill>
          <a:blip r:embed="rId6">
            <a:extLst>
              <a:ext uri="{28A0092B-C50C-407E-A947-70E740481C1C}">
                <a14:useLocalDpi xmlns:a14="http://schemas.microsoft.com/office/drawing/2010/main" val="0"/>
              </a:ext>
            </a:extLst>
          </a:blip>
          <a:srcRect l="15286" r="12195"/>
          <a:stretch>
            <a:fillRect/>
          </a:stretch>
        </p:blipFill>
        <p:spPr bwMode="auto">
          <a:xfrm>
            <a:off x="4246563" y="5211763"/>
            <a:ext cx="119697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3"/>
          <p:cNvPicPr>
            <a:picLocks noChangeAspect="1"/>
          </p:cNvPicPr>
          <p:nvPr/>
        </p:nvPicPr>
        <p:blipFill>
          <a:blip r:embed="rId7">
            <a:extLst>
              <a:ext uri="{28A0092B-C50C-407E-A947-70E740481C1C}">
                <a14:useLocalDpi xmlns:a14="http://schemas.microsoft.com/office/drawing/2010/main" val="0"/>
              </a:ext>
            </a:extLst>
          </a:blip>
          <a:srcRect l="24486" t="22115" r="17548" b="15594"/>
          <a:stretch>
            <a:fillRect/>
          </a:stretch>
        </p:blipFill>
        <p:spPr bwMode="auto">
          <a:xfrm>
            <a:off x="5653088" y="5211763"/>
            <a:ext cx="96996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
          <p:cNvPicPr>
            <a:picLocks noChangeAspect="1"/>
          </p:cNvPicPr>
          <p:nvPr/>
        </p:nvPicPr>
        <p:blipFill>
          <a:blip r:embed="rId8">
            <a:extLst>
              <a:ext uri="{28A0092B-C50C-407E-A947-70E740481C1C}">
                <a14:useLocalDpi xmlns:a14="http://schemas.microsoft.com/office/drawing/2010/main" val="0"/>
              </a:ext>
            </a:extLst>
          </a:blip>
          <a:srcRect l="2740" r="2000"/>
          <a:stretch>
            <a:fillRect/>
          </a:stretch>
        </p:blipFill>
        <p:spPr bwMode="auto">
          <a:xfrm>
            <a:off x="6777038" y="5338763"/>
            <a:ext cx="234156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4000" smtClean="0"/>
              <a:t>Common study objectives</a:t>
            </a:r>
          </a:p>
        </p:txBody>
      </p:sp>
      <p:sp>
        <p:nvSpPr>
          <p:cNvPr id="3" name="Content Placeholder 2"/>
          <p:cNvSpPr>
            <a:spLocks noGrp="1"/>
          </p:cNvSpPr>
          <p:nvPr>
            <p:ph idx="1"/>
          </p:nvPr>
        </p:nvSpPr>
        <p:spPr/>
        <p:txBody>
          <a:bodyPr/>
          <a:lstStyle/>
          <a:p>
            <a:pPr>
              <a:defRPr/>
            </a:pPr>
            <a:r>
              <a:rPr lang="en-US" b="1" dirty="0" smtClean="0">
                <a:solidFill>
                  <a:schemeClr val="accent6">
                    <a:lumMod val="75000"/>
                  </a:schemeClr>
                </a:solidFill>
              </a:rPr>
              <a:t>Primary</a:t>
            </a:r>
          </a:p>
          <a:p>
            <a:pPr lvl="1">
              <a:defRPr/>
            </a:pPr>
            <a:r>
              <a:rPr lang="en-US" dirty="0" smtClean="0"/>
              <a:t>safety of ShangRing circumcision during routine adult MC (outcome: circumcision-related AEs)</a:t>
            </a:r>
          </a:p>
          <a:p>
            <a:pPr>
              <a:defRPr/>
            </a:pPr>
            <a:r>
              <a:rPr lang="en-US" b="1" dirty="0" smtClean="0">
                <a:solidFill>
                  <a:schemeClr val="accent6">
                    <a:lumMod val="75000"/>
                  </a:schemeClr>
                </a:solidFill>
              </a:rPr>
              <a:t>Secondary</a:t>
            </a:r>
          </a:p>
          <a:p>
            <a:pPr lvl="1">
              <a:defRPr/>
            </a:pPr>
            <a:r>
              <a:rPr lang="en-US" dirty="0" smtClean="0"/>
              <a:t>time to complete healing (outcome: time measured in days after placement, not removal)</a:t>
            </a:r>
          </a:p>
          <a:p>
            <a:pPr lvl="1">
              <a:defRPr/>
            </a:pPr>
            <a:r>
              <a:rPr lang="en-US" dirty="0" smtClean="0"/>
              <a:t>client acceptability (outcomes: post-MC pain, faster return to normal activities, overall satisfaction with ShangRing MC)</a:t>
            </a:r>
          </a:p>
          <a:p>
            <a:pPr lvl="1">
              <a:defRPr/>
            </a:pPr>
            <a:r>
              <a:rPr lang="en-US" dirty="0" smtClean="0"/>
              <a:t>provider preferences (outcome: preference for ShangRing MC technique)</a:t>
            </a:r>
          </a:p>
          <a:p>
            <a:pPr>
              <a:defRPr/>
            </a:pP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nvPr>
        </p:nvGraphicFramePr>
        <p:xfrm>
          <a:off x="533400" y="1196975"/>
          <a:ext cx="7834312" cy="4810125"/>
        </p:xfrm>
        <a:graphic>
          <a:graphicData uri="http://schemas.openxmlformats.org/drawingml/2006/table">
            <a:tbl>
              <a:tblPr firstRow="1" bandRow="1">
                <a:tableStyleId>{10A1B5D5-9B99-4C35-A422-299274C87663}</a:tableStyleId>
              </a:tblPr>
              <a:tblGrid>
                <a:gridCol w="1958578"/>
                <a:gridCol w="1958578"/>
                <a:gridCol w="1958578"/>
                <a:gridCol w="1958578"/>
              </a:tblGrid>
              <a:tr h="1182304">
                <a:tc>
                  <a:txBody>
                    <a:bodyPr/>
                    <a:lstStyle/>
                    <a:p>
                      <a:endParaRPr lang="en-US" sz="2800" dirty="0"/>
                    </a:p>
                  </a:txBody>
                  <a:tcPr marT="45715" marB="45715"/>
                </a:tc>
                <a:tc>
                  <a:txBody>
                    <a:bodyPr/>
                    <a:lstStyle/>
                    <a:p>
                      <a:pPr algn="ctr"/>
                      <a:r>
                        <a:rPr lang="en-US" sz="2800" dirty="0" smtClean="0">
                          <a:solidFill>
                            <a:schemeClr val="tx2"/>
                          </a:solidFill>
                        </a:rPr>
                        <a:t>Ring Placement</a:t>
                      </a:r>
                      <a:endParaRPr lang="en-US" sz="2800" dirty="0">
                        <a:solidFill>
                          <a:schemeClr val="tx2"/>
                        </a:solidFill>
                      </a:endParaRPr>
                    </a:p>
                  </a:txBody>
                  <a:tcPr marT="45715" marB="45715"/>
                </a:tc>
                <a:tc>
                  <a:txBody>
                    <a:bodyPr/>
                    <a:lstStyle/>
                    <a:p>
                      <a:pPr algn="ctr"/>
                      <a:r>
                        <a:rPr lang="en-US" sz="2800" dirty="0" smtClean="0">
                          <a:solidFill>
                            <a:schemeClr val="tx2"/>
                          </a:solidFill>
                        </a:rPr>
                        <a:t>Ring </a:t>
                      </a:r>
                    </a:p>
                    <a:p>
                      <a:pPr algn="ctr"/>
                      <a:r>
                        <a:rPr lang="en-US" sz="2800" dirty="0" smtClean="0">
                          <a:solidFill>
                            <a:schemeClr val="tx2"/>
                          </a:solidFill>
                        </a:rPr>
                        <a:t>Removal</a:t>
                      </a:r>
                      <a:endParaRPr lang="en-US" sz="2800" dirty="0">
                        <a:solidFill>
                          <a:schemeClr val="tx2"/>
                        </a:solidFill>
                      </a:endParaRPr>
                    </a:p>
                  </a:txBody>
                  <a:tcPr marT="45715" marB="45715"/>
                </a:tc>
                <a:tc>
                  <a:txBody>
                    <a:bodyPr/>
                    <a:lstStyle/>
                    <a:p>
                      <a:pPr algn="ctr"/>
                      <a:endParaRPr lang="en-US" sz="2800" dirty="0" smtClean="0">
                        <a:solidFill>
                          <a:schemeClr val="tx2"/>
                        </a:solidFill>
                      </a:endParaRPr>
                    </a:p>
                    <a:p>
                      <a:pPr algn="ctr"/>
                      <a:r>
                        <a:rPr lang="en-US" sz="2800" dirty="0" smtClean="0">
                          <a:solidFill>
                            <a:schemeClr val="tx2"/>
                          </a:solidFill>
                        </a:rPr>
                        <a:t>Surgical</a:t>
                      </a:r>
                      <a:endParaRPr lang="en-US" sz="2800" dirty="0">
                        <a:solidFill>
                          <a:schemeClr val="tx2"/>
                        </a:solidFill>
                      </a:endParaRPr>
                    </a:p>
                  </a:txBody>
                  <a:tcPr marT="45715" marB="45715"/>
                </a:tc>
              </a:tr>
              <a:tr h="1371589">
                <a:tc>
                  <a:txBody>
                    <a:bodyPr/>
                    <a:lstStyle/>
                    <a:p>
                      <a:r>
                        <a:rPr lang="en-US" sz="2800" dirty="0" smtClean="0"/>
                        <a:t>Time to Removal</a:t>
                      </a:r>
                    </a:p>
                    <a:p>
                      <a:r>
                        <a:rPr lang="en-US" sz="2800" dirty="0" smtClean="0"/>
                        <a:t>Study </a:t>
                      </a:r>
                      <a:endParaRPr lang="en-US" sz="2800" dirty="0"/>
                    </a:p>
                  </a:txBody>
                  <a:tcPr marT="45715" marB="45715"/>
                </a:tc>
                <a:tc>
                  <a:txBody>
                    <a:bodyPr/>
                    <a:lstStyle/>
                    <a:p>
                      <a:pPr algn="ctr"/>
                      <a:endParaRPr lang="en-US" sz="2800" dirty="0" smtClean="0"/>
                    </a:p>
                    <a:p>
                      <a:pPr algn="ctr"/>
                      <a:r>
                        <a:rPr lang="en-US" sz="2800" dirty="0" smtClean="0"/>
                        <a:t>6.5</a:t>
                      </a:r>
                      <a:endParaRPr lang="en-US" sz="2800" dirty="0"/>
                    </a:p>
                  </a:txBody>
                  <a:tcPr marT="45715" marB="45715"/>
                </a:tc>
                <a:tc>
                  <a:txBody>
                    <a:bodyPr/>
                    <a:lstStyle/>
                    <a:p>
                      <a:pPr algn="ctr"/>
                      <a:endParaRPr lang="en-US" sz="2800" dirty="0" smtClean="0"/>
                    </a:p>
                    <a:p>
                      <a:pPr algn="ctr"/>
                      <a:r>
                        <a:rPr lang="en-US" sz="2800" dirty="0" smtClean="0"/>
                        <a:t>2.5</a:t>
                      </a:r>
                      <a:endParaRPr lang="en-US" sz="2800" dirty="0"/>
                    </a:p>
                  </a:txBody>
                  <a:tcPr marT="45715" marB="45715"/>
                </a:tc>
                <a:tc>
                  <a:txBody>
                    <a:bodyPr/>
                    <a:lstStyle/>
                    <a:p>
                      <a:pPr algn="ctr"/>
                      <a:endParaRPr lang="en-US" sz="2800" dirty="0" smtClean="0"/>
                    </a:p>
                    <a:p>
                      <a:pPr algn="ctr"/>
                      <a:r>
                        <a:rPr lang="en-US" sz="2800" dirty="0" smtClean="0"/>
                        <a:t>n/a</a:t>
                      </a:r>
                      <a:endParaRPr lang="en-US" sz="2800" dirty="0"/>
                    </a:p>
                  </a:txBody>
                  <a:tcPr marT="45715" marB="45715"/>
                </a:tc>
              </a:tr>
              <a:tr h="1065484">
                <a:tc>
                  <a:txBody>
                    <a:bodyPr/>
                    <a:lstStyle/>
                    <a:p>
                      <a:endParaRPr lang="en-US" sz="2800" dirty="0" smtClean="0"/>
                    </a:p>
                    <a:p>
                      <a:r>
                        <a:rPr lang="en-US" sz="2800" dirty="0" err="1" smtClean="0"/>
                        <a:t>RCT</a:t>
                      </a:r>
                      <a:endParaRPr lang="en-US" sz="2800" dirty="0"/>
                    </a:p>
                  </a:txBody>
                  <a:tcPr marT="45715" marB="45715"/>
                </a:tc>
                <a:tc>
                  <a:txBody>
                    <a:bodyPr/>
                    <a:lstStyle/>
                    <a:p>
                      <a:pPr algn="ctr"/>
                      <a:endParaRPr lang="en-US" sz="2800" dirty="0" smtClean="0"/>
                    </a:p>
                    <a:p>
                      <a:pPr algn="ctr"/>
                      <a:r>
                        <a:rPr lang="en-US" sz="2800" dirty="0" smtClean="0"/>
                        <a:t>7.1</a:t>
                      </a:r>
                      <a:endParaRPr lang="en-US" sz="2800" dirty="0"/>
                    </a:p>
                  </a:txBody>
                  <a:tcPr marT="45715" marB="45715"/>
                </a:tc>
                <a:tc>
                  <a:txBody>
                    <a:bodyPr/>
                    <a:lstStyle/>
                    <a:p>
                      <a:pPr algn="ctr"/>
                      <a:endParaRPr lang="en-US" sz="2800" dirty="0" smtClean="0"/>
                    </a:p>
                    <a:p>
                      <a:pPr algn="ctr"/>
                      <a:r>
                        <a:rPr lang="en-US" sz="2800" dirty="0" smtClean="0"/>
                        <a:t>3.1</a:t>
                      </a:r>
                      <a:endParaRPr lang="en-US" sz="2800" dirty="0"/>
                    </a:p>
                  </a:txBody>
                  <a:tcPr marT="45715" marB="45715"/>
                </a:tc>
                <a:tc>
                  <a:txBody>
                    <a:bodyPr/>
                    <a:lstStyle/>
                    <a:p>
                      <a:pPr algn="ctr"/>
                      <a:endParaRPr lang="en-US" sz="2800" dirty="0" smtClean="0"/>
                    </a:p>
                    <a:p>
                      <a:pPr algn="ctr"/>
                      <a:r>
                        <a:rPr lang="en-US" sz="2800" dirty="0" smtClean="0"/>
                        <a:t>20.3</a:t>
                      </a:r>
                      <a:endParaRPr lang="en-US" sz="2800" dirty="0"/>
                    </a:p>
                  </a:txBody>
                  <a:tcPr marT="45715" marB="45715"/>
                </a:tc>
              </a:tr>
              <a:tr h="1190747">
                <a:tc>
                  <a:txBody>
                    <a:bodyPr/>
                    <a:lstStyle/>
                    <a:p>
                      <a:endParaRPr lang="en-US" sz="2800" dirty="0" smtClean="0"/>
                    </a:p>
                    <a:p>
                      <a:r>
                        <a:rPr lang="en-US" sz="2800" dirty="0" smtClean="0"/>
                        <a:t>Field Study</a:t>
                      </a:r>
                      <a:endParaRPr lang="en-US" sz="2800" dirty="0"/>
                    </a:p>
                  </a:txBody>
                  <a:tcPr marT="45715" marB="45715"/>
                </a:tc>
                <a:tc>
                  <a:txBody>
                    <a:bodyPr/>
                    <a:lstStyle/>
                    <a:p>
                      <a:pPr algn="ctr"/>
                      <a:endParaRPr lang="en-US" sz="2800" dirty="0" smtClean="0"/>
                    </a:p>
                    <a:p>
                      <a:pPr algn="ctr"/>
                      <a:r>
                        <a:rPr lang="en-US" sz="2800" dirty="0" smtClean="0"/>
                        <a:t>6.4</a:t>
                      </a:r>
                      <a:endParaRPr lang="en-US" sz="2800" dirty="0"/>
                    </a:p>
                  </a:txBody>
                  <a:tcPr marT="45715" marB="45715"/>
                </a:tc>
                <a:tc>
                  <a:txBody>
                    <a:bodyPr/>
                    <a:lstStyle/>
                    <a:p>
                      <a:pPr algn="ctr"/>
                      <a:endParaRPr lang="en-US" sz="2800" dirty="0" smtClean="0"/>
                    </a:p>
                    <a:p>
                      <a:pPr algn="ctr"/>
                      <a:r>
                        <a:rPr lang="en-US" sz="2800" dirty="0" smtClean="0"/>
                        <a:t>3.4</a:t>
                      </a:r>
                      <a:endParaRPr lang="en-US" sz="2800" dirty="0"/>
                    </a:p>
                  </a:txBody>
                  <a:tcPr marT="45715" marB="45715"/>
                </a:tc>
                <a:tc>
                  <a:txBody>
                    <a:bodyPr/>
                    <a:lstStyle/>
                    <a:p>
                      <a:pPr algn="ctr"/>
                      <a:endParaRPr lang="en-US" sz="2800" dirty="0" smtClean="0"/>
                    </a:p>
                    <a:p>
                      <a:pPr algn="ctr"/>
                      <a:r>
                        <a:rPr lang="en-US" sz="2800" dirty="0" smtClean="0"/>
                        <a:t>n/a</a:t>
                      </a:r>
                      <a:endParaRPr lang="en-US" sz="2800" dirty="0"/>
                    </a:p>
                  </a:txBody>
                  <a:tcPr marT="45715" marB="45715"/>
                </a:tc>
              </a:tr>
            </a:tbl>
          </a:graphicData>
        </a:graphic>
      </p:graphicFrame>
      <p:sp>
        <p:nvSpPr>
          <p:cNvPr id="14362" name="Title 1"/>
          <p:cNvSpPr txBox="1">
            <a:spLocks/>
          </p:cNvSpPr>
          <p:nvPr/>
        </p:nvSpPr>
        <p:spPr bwMode="auto">
          <a:xfrm>
            <a:off x="417513" y="195263"/>
            <a:ext cx="87264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Calibri" pitchFamily="34" charset="0"/>
              </a:defRPr>
            </a:lvl1pPr>
            <a:lvl2pPr>
              <a:defRPr sz="2600">
                <a:solidFill>
                  <a:schemeClr val="tx1"/>
                </a:solidFill>
                <a:latin typeface="Calibri" pitchFamily="34" charset="0"/>
              </a:defRPr>
            </a:lvl2pPr>
            <a:lvl3pPr>
              <a:defRPr sz="2400">
                <a:solidFill>
                  <a:schemeClr val="tx1"/>
                </a:solidFill>
                <a:latin typeface="Calibri" pitchFamily="34" charset="0"/>
              </a:defRPr>
            </a:lvl3pPr>
            <a:lvl4pPr>
              <a:defRPr sz="2200">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Clr>
                <a:srgbClr val="AFBD21"/>
              </a:buClr>
              <a:buFont typeface="Arial" charset="0"/>
              <a:defRPr>
                <a:solidFill>
                  <a:schemeClr val="tx1"/>
                </a:solidFill>
                <a:latin typeface="Calibri" pitchFamily="34" charset="0"/>
              </a:defRPr>
            </a:lvl6pPr>
            <a:lvl7pPr eaLnBrk="0" fontAlgn="base" hangingPunct="0">
              <a:spcAft>
                <a:spcPct val="0"/>
              </a:spcAft>
              <a:buClr>
                <a:srgbClr val="AFBD21"/>
              </a:buClr>
              <a:buFont typeface="Arial" charset="0"/>
              <a:defRPr>
                <a:solidFill>
                  <a:schemeClr val="tx1"/>
                </a:solidFill>
                <a:latin typeface="Calibri" pitchFamily="34" charset="0"/>
              </a:defRPr>
            </a:lvl7pPr>
            <a:lvl8pPr eaLnBrk="0" fontAlgn="base" hangingPunct="0">
              <a:spcAft>
                <a:spcPct val="0"/>
              </a:spcAft>
              <a:buClr>
                <a:srgbClr val="AFBD21"/>
              </a:buClr>
              <a:buFont typeface="Arial" charset="0"/>
              <a:defRPr>
                <a:solidFill>
                  <a:schemeClr val="tx1"/>
                </a:solidFill>
                <a:latin typeface="Calibri" pitchFamily="34" charset="0"/>
              </a:defRPr>
            </a:lvl8pPr>
            <a:lvl9pPr eaLnBrk="0" fontAlgn="base" hangingPunct="0">
              <a:spcAft>
                <a:spcPct val="0"/>
              </a:spcAft>
              <a:buClr>
                <a:srgbClr val="AFBD21"/>
              </a:buClr>
              <a:buFont typeface="Arial" charset="0"/>
              <a:defRPr>
                <a:solidFill>
                  <a:schemeClr val="tx1"/>
                </a:solidFill>
                <a:latin typeface="Calibri" pitchFamily="34" charset="0"/>
              </a:defRPr>
            </a:lvl9pPr>
          </a:lstStyle>
          <a:p>
            <a:pPr defTabSz="914400" eaLnBrk="1" hangingPunct="1"/>
            <a:r>
              <a:rPr lang="en-US" altLang="en-US" sz="4000" b="1">
                <a:solidFill>
                  <a:srgbClr val="5C6F7A"/>
                </a:solidFill>
              </a:rPr>
              <a:t>Mean times </a:t>
            </a:r>
            <a:r>
              <a:rPr lang="en-US" altLang="en-US" b="1">
                <a:solidFill>
                  <a:srgbClr val="5C6F7A"/>
                </a:solidFill>
              </a:rPr>
              <a:t>(minutes)</a:t>
            </a:r>
            <a:r>
              <a:rPr lang="en-US" altLang="en-US" sz="4000" b="1">
                <a:solidFill>
                  <a:srgbClr val="5C6F7A"/>
                </a:solidFill>
              </a:rPr>
              <a:t>: 3 studies</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PNAME" val="Footer"/>
</p:tagLst>
</file>

<file path=ppt/tags/tag2.xml><?xml version="1.0" encoding="utf-8"?>
<p:tagLst xmlns:a="http://schemas.openxmlformats.org/drawingml/2006/main" xmlns:r="http://schemas.openxmlformats.org/officeDocument/2006/relationships" xmlns:p="http://schemas.openxmlformats.org/presentationml/2006/main">
  <p:tag name="SHPNAME" val="DRAF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nt Thornton Report Template v3.0.1">
  <a:themeElements>
    <a:clrScheme name="Grant Thornton Purple">
      <a:dk1>
        <a:srgbClr val="000000"/>
      </a:dk1>
      <a:lt1>
        <a:srgbClr val="FFFFFF"/>
      </a:lt1>
      <a:dk2>
        <a:srgbClr val="DBDBDB"/>
      </a:dk2>
      <a:lt2>
        <a:srgbClr val="4D4D4D"/>
      </a:lt2>
      <a:accent1>
        <a:srgbClr val="4B2D7F"/>
      </a:accent1>
      <a:accent2>
        <a:srgbClr val="6F5799"/>
      </a:accent2>
      <a:accent3>
        <a:srgbClr val="816CA5"/>
      </a:accent3>
      <a:accent4>
        <a:srgbClr val="A596BF"/>
      </a:accent4>
      <a:accent5>
        <a:srgbClr val="B7ABCC"/>
      </a:accent5>
      <a:accent6>
        <a:srgbClr val="DBD3E5"/>
      </a:accent6>
      <a:hlink>
        <a:srgbClr val="B7ABCC"/>
      </a:hlink>
      <a:folHlink>
        <a:srgbClr val="DBD3E5"/>
      </a:folHlink>
    </a:clrScheme>
    <a:fontScheme name="Grant Thornton Report Template">
      <a:majorFont>
        <a:latin typeface="Arial"/>
        <a:ea typeface=""/>
        <a:cs typeface=""/>
      </a:majorFont>
      <a:minorFont>
        <a:latin typeface="Arial"/>
        <a:ea typeface=""/>
        <a:cs typeface=""/>
      </a:minorFont>
    </a:fontScheme>
    <a:fmtScheme name="Grant Thornton Report Template">
      <a:fillStyleLst>
        <a:solidFill>
          <a:schemeClr val="phClr"/>
        </a:solidFill>
        <a:solidFill>
          <a:schemeClr val="phClr">
            <a:tint val="80000"/>
          </a:schemeClr>
        </a:solidFill>
        <a:solidFill>
          <a:schemeClr val="phClr">
            <a:tint val="60000"/>
          </a:schemeClr>
        </a:solidFill>
      </a:fillStyleLst>
      <a:lnStyleLst>
        <a:ln w="3175" cap="flat" cmpd="sng" algn="ctr">
          <a:solidFill>
            <a:schemeClr val="phClr"/>
          </a:solidFill>
          <a:prstDash val="solid"/>
        </a:ln>
        <a:ln w="6350"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tint val="60000"/>
          </a:schemeClr>
        </a:solidFill>
        <a:solidFill>
          <a:schemeClr val="phClr">
            <a:tint val="80000"/>
          </a:schemeClr>
        </a:solidFill>
        <a:solidFill>
          <a:schemeClr val="phClr"/>
        </a:solidFill>
      </a:bgFillStyleLst>
    </a:fmtScheme>
  </a:themeElements>
  <a:objectDefaults>
    <a:spDef>
      <a:spPr bwMode="auto">
        <a:solidFill>
          <a:srgbClr val="DDDDDD"/>
        </a:solidFill>
        <a:ln w="3175" cap="flat" cmpd="sng" algn="ctr">
          <a:solidFill>
            <a:srgbClr val="808080"/>
          </a:solidFill>
          <a:prstDash val="solid"/>
          <a:round/>
          <a:headEnd type="none" w="med" len="med"/>
          <a:tailEnd type="none" w="med" len="med"/>
        </a:ln>
        <a:effectLst/>
      </a:spPr>
      <a:bodyPr vert="horz" wrap="none" lIns="54000" tIns="54000" rIns="54000" bIns="54000" numCol="1" rtlCol="0"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900" b="0" i="0" u="none" strike="noStrike" cap="none" normalizeH="0" baseline="0" smtClean="0">
            <a:ln>
              <a:noFill/>
            </a:ln>
            <a:solidFill>
              <a:schemeClr val="tx1"/>
            </a:solidFill>
            <a:effectLst/>
            <a:latin typeface="Arial" charset="0"/>
          </a:defRPr>
        </a:defPPr>
      </a:lstStyle>
    </a:spDef>
    <a:lnDef>
      <a:spPr bwMode="auto">
        <a:solidFill>
          <a:srgbClr val="DDDDDD"/>
        </a:solidFill>
        <a:ln w="3175" cap="flat" cmpd="sng" algn="ctr">
          <a:solidFill>
            <a:srgbClr val="808080"/>
          </a:solidFill>
          <a:prstDash val="solid"/>
          <a:round/>
          <a:headEnd type="none" w="med" len="med"/>
          <a:tailEnd type="none" w="med" len="med"/>
        </a:ln>
        <a:effectLst/>
      </a:spPr>
      <a:bodyPr/>
      <a:lstStyle/>
    </a:lnDef>
    <a:txDef>
      <a:spPr>
        <a:noFill/>
      </a:spPr>
      <a:bodyPr wrap="square" rtlCol="0">
        <a:spAutoFit/>
      </a:bodyPr>
      <a:lstStyle>
        <a:defPPr>
          <a:defRPr sz="1000" dirty="0" err="1" smtClean="0"/>
        </a:defPPr>
      </a:lstStyle>
    </a:txDef>
  </a:objectDefaults>
  <a:extraClrSchemeLst>
    <a:extraClrScheme>
      <a:clrScheme name="Grant Thornton Report Template v3.0.1 1">
        <a:dk1>
          <a:srgbClr val="DBDBDB"/>
        </a:dk1>
        <a:lt1>
          <a:srgbClr val="FFFFFF"/>
        </a:lt1>
        <a:dk2>
          <a:srgbClr val="000000"/>
        </a:dk2>
        <a:lt2>
          <a:srgbClr val="4D4D4D"/>
        </a:lt2>
        <a:accent1>
          <a:srgbClr val="4B2D7F"/>
        </a:accent1>
        <a:accent2>
          <a:srgbClr val="6F5799"/>
        </a:accent2>
        <a:accent3>
          <a:srgbClr val="AAAAAA"/>
        </a:accent3>
        <a:accent4>
          <a:srgbClr val="DADADA"/>
        </a:accent4>
        <a:accent5>
          <a:srgbClr val="B1ADC0"/>
        </a:accent5>
        <a:accent6>
          <a:srgbClr val="644E8A"/>
        </a:accent6>
        <a:hlink>
          <a:srgbClr val="B7ABCC"/>
        </a:hlink>
        <a:folHlink>
          <a:srgbClr val="DBD3E5"/>
        </a:folHlink>
      </a:clrScheme>
      <a:clrMap bg1="dk2" tx1="lt1" bg2="dk1" tx2="lt2" accent1="accent1" accent2="accent2" accent3="accent3" accent4="accent4" accent5="accent5" accent6="accent6" hlink="hlink" folHlink="folHlink"/>
    </a:extraClrScheme>
    <a:extraClrScheme>
      <a:clrScheme name="Grant Thornton Report Template v3.0.1 2">
        <a:dk1>
          <a:srgbClr val="DBDBDB"/>
        </a:dk1>
        <a:lt1>
          <a:srgbClr val="FFFFFF"/>
        </a:lt1>
        <a:dk2>
          <a:srgbClr val="000000"/>
        </a:dk2>
        <a:lt2>
          <a:srgbClr val="4D4D4D"/>
        </a:lt2>
        <a:accent1>
          <a:srgbClr val="0000CE"/>
        </a:accent1>
        <a:accent2>
          <a:srgbClr val="3333F2"/>
        </a:accent2>
        <a:accent3>
          <a:srgbClr val="AAAAAA"/>
        </a:accent3>
        <a:accent4>
          <a:srgbClr val="DADADA"/>
        </a:accent4>
        <a:accent5>
          <a:srgbClr val="AAAAE3"/>
        </a:accent5>
        <a:accent6>
          <a:srgbClr val="2D2DDB"/>
        </a:accent6>
        <a:hlink>
          <a:srgbClr val="8799FF"/>
        </a:hlink>
        <a:folHlink>
          <a:srgbClr val="BACCFF"/>
        </a:folHlink>
      </a:clrScheme>
      <a:clrMap bg1="dk2" tx1="lt1" bg2="dk1" tx2="lt2" accent1="accent1" accent2="accent2" accent3="accent3" accent4="accent4" accent5="accent5" accent6="accent6" hlink="hlink" folHlink="folHlink"/>
    </a:extraClrScheme>
    <a:extraClrScheme>
      <a:clrScheme name="Grant Thornton Report Template v3.0.1 3">
        <a:dk1>
          <a:srgbClr val="DBDBDB"/>
        </a:dk1>
        <a:lt1>
          <a:srgbClr val="FFFFFF"/>
        </a:lt1>
        <a:dk2>
          <a:srgbClr val="000000"/>
        </a:dk2>
        <a:lt2>
          <a:srgbClr val="4D4D4D"/>
        </a:lt2>
        <a:accent1>
          <a:srgbClr val="319C31"/>
        </a:accent1>
        <a:accent2>
          <a:srgbClr val="5AB05A"/>
        </a:accent2>
        <a:accent3>
          <a:srgbClr val="AAAAAA"/>
        </a:accent3>
        <a:accent4>
          <a:srgbClr val="DADADA"/>
        </a:accent4>
        <a:accent5>
          <a:srgbClr val="ADCBAD"/>
        </a:accent5>
        <a:accent6>
          <a:srgbClr val="519F51"/>
        </a:accent6>
        <a:hlink>
          <a:srgbClr val="ADD7AD"/>
        </a:hlink>
        <a:folHlink>
          <a:srgbClr val="D6EBD6"/>
        </a:folHlink>
      </a:clrScheme>
      <a:clrMap bg1="dk2" tx1="lt1" bg2="dk1" tx2="lt2" accent1="accent1" accent2="accent2" accent3="accent3" accent4="accent4" accent5="accent5" accent6="accent6" hlink="hlink" folHlink="folHlink"/>
    </a:extraClrScheme>
    <a:extraClrScheme>
      <a:clrScheme name="Grant Thornton Report Template v3.0.1 4">
        <a:dk1>
          <a:srgbClr val="DBDBDB"/>
        </a:dk1>
        <a:lt1>
          <a:srgbClr val="FFFFFF"/>
        </a:lt1>
        <a:dk2>
          <a:srgbClr val="000000"/>
        </a:dk2>
        <a:lt2>
          <a:srgbClr val="4D4D4D"/>
        </a:lt2>
        <a:accent1>
          <a:srgbClr val="FF6300"/>
        </a:accent1>
        <a:accent2>
          <a:srgbClr val="FF8233"/>
        </a:accent2>
        <a:accent3>
          <a:srgbClr val="AAAAAA"/>
        </a:accent3>
        <a:accent4>
          <a:srgbClr val="DADADA"/>
        </a:accent4>
        <a:accent5>
          <a:srgbClr val="FFB7AA"/>
        </a:accent5>
        <a:accent6>
          <a:srgbClr val="E7752D"/>
        </a:accent6>
        <a:hlink>
          <a:srgbClr val="FFC199"/>
        </a:hlink>
        <a:folHlink>
          <a:srgbClr val="FFE0CC"/>
        </a:folHlink>
      </a:clrScheme>
      <a:clrMap bg1="dk2" tx1="lt1" bg2="dk1" tx2="lt2" accent1="accent1" accent2="accent2" accent3="accent3" accent4="accent4" accent5="accent5" accent6="accent6" hlink="hlink" folHlink="folHlink"/>
    </a:extraClrScheme>
    <a:extraClrScheme>
      <a:clrScheme name="Grant Thornton Report Template v3.0.1 5">
        <a:dk1>
          <a:srgbClr val="DBDBDB"/>
        </a:dk1>
        <a:lt1>
          <a:srgbClr val="FFFFFF"/>
        </a:lt1>
        <a:dk2>
          <a:srgbClr val="000000"/>
        </a:dk2>
        <a:lt2>
          <a:srgbClr val="4D4D4D"/>
        </a:lt2>
        <a:accent1>
          <a:srgbClr val="CE0000"/>
        </a:accent1>
        <a:accent2>
          <a:srgbClr val="D83333"/>
        </a:accent2>
        <a:accent3>
          <a:srgbClr val="AAAAAA"/>
        </a:accent3>
        <a:accent4>
          <a:srgbClr val="DADADA"/>
        </a:accent4>
        <a:accent5>
          <a:srgbClr val="E3AAAA"/>
        </a:accent5>
        <a:accent6>
          <a:srgbClr val="C42D2D"/>
        </a:accent6>
        <a:hlink>
          <a:srgbClr val="EB9999"/>
        </a:hlink>
        <a:folHlink>
          <a:srgbClr val="F5CCCC"/>
        </a:folHlink>
      </a:clrScheme>
      <a:clrMap bg1="dk2" tx1="lt1" bg2="dk1" tx2="lt2" accent1="accent1" accent2="accent2" accent3="accent3" accent4="accent4" accent5="accent5" accent6="accent6" hlink="hlink" folHlink="folHlink"/>
    </a:extraClrScheme>
    <a:extraClrScheme>
      <a:clrScheme name="Grant Thornton Report Template v3.0.1 6">
        <a:dk1>
          <a:srgbClr val="DBDBDB"/>
        </a:dk1>
        <a:lt1>
          <a:srgbClr val="FFFFFF"/>
        </a:lt1>
        <a:dk2>
          <a:srgbClr val="000000"/>
        </a:dk2>
        <a:lt2>
          <a:srgbClr val="4D4D4D"/>
        </a:lt2>
        <a:accent1>
          <a:srgbClr val="CE009C"/>
        </a:accent1>
        <a:accent2>
          <a:srgbClr val="D833B0"/>
        </a:accent2>
        <a:accent3>
          <a:srgbClr val="AAAAAA"/>
        </a:accent3>
        <a:accent4>
          <a:srgbClr val="DADADA"/>
        </a:accent4>
        <a:accent5>
          <a:srgbClr val="E3AACB"/>
        </a:accent5>
        <a:accent6>
          <a:srgbClr val="C42D9F"/>
        </a:accent6>
        <a:hlink>
          <a:srgbClr val="EB99D7"/>
        </a:hlink>
        <a:folHlink>
          <a:srgbClr val="F5CCEB"/>
        </a:folHlink>
      </a:clrScheme>
      <a:clrMap bg1="dk2" tx1="lt1" bg2="dk1" tx2="lt2" accent1="accent1" accent2="accent2" accent3="accent3" accent4="accent4" accent5="accent5" accent6="accent6" hlink="hlink" folHlink="folHlink"/>
    </a:extraClrScheme>
    <a:extraClrScheme>
      <a:clrScheme name="Grant Thornton Report Template v3.0.1 7">
        <a:dk1>
          <a:srgbClr val="DBDBDB"/>
        </a:dk1>
        <a:lt1>
          <a:srgbClr val="FFFFFF"/>
        </a:lt1>
        <a:dk2>
          <a:srgbClr val="000000"/>
        </a:dk2>
        <a:lt2>
          <a:srgbClr val="4D4D4D"/>
        </a:lt2>
        <a:accent1>
          <a:srgbClr val="9C63FF"/>
        </a:accent1>
        <a:accent2>
          <a:srgbClr val="B082FF"/>
        </a:accent2>
        <a:accent3>
          <a:srgbClr val="AAAAAA"/>
        </a:accent3>
        <a:accent4>
          <a:srgbClr val="DADADA"/>
        </a:accent4>
        <a:accent5>
          <a:srgbClr val="CBB7FF"/>
        </a:accent5>
        <a:accent6>
          <a:srgbClr val="9F75E7"/>
        </a:accent6>
        <a:hlink>
          <a:srgbClr val="D7C1FF"/>
        </a:hlink>
        <a:folHlink>
          <a:srgbClr val="EBE0FF"/>
        </a:folHlink>
      </a:clrScheme>
      <a:clrMap bg1="dk2" tx1="lt1" bg2="dk1" tx2="lt2" accent1="accent1" accent2="accent2" accent3="accent3" accent4="accent4" accent5="accent5" accent6="accent6" hlink="hlink" folHlink="folHlink"/>
    </a:extraClrScheme>
    <a:extraClrScheme>
      <a:clrScheme name="Grant Thornton Report Template v3.0.1 8">
        <a:dk1>
          <a:srgbClr val="DBDBDB"/>
        </a:dk1>
        <a:lt1>
          <a:srgbClr val="FFFFFF"/>
        </a:lt1>
        <a:dk2>
          <a:srgbClr val="000000"/>
        </a:dk2>
        <a:lt2>
          <a:srgbClr val="4D4D4D"/>
        </a:lt2>
        <a:accent1>
          <a:srgbClr val="76B900"/>
        </a:accent1>
        <a:accent2>
          <a:srgbClr val="91C733"/>
        </a:accent2>
        <a:accent3>
          <a:srgbClr val="AAAAAA"/>
        </a:accent3>
        <a:accent4>
          <a:srgbClr val="DADADA"/>
        </a:accent4>
        <a:accent5>
          <a:srgbClr val="BDD9AA"/>
        </a:accent5>
        <a:accent6>
          <a:srgbClr val="83B42D"/>
        </a:accent6>
        <a:hlink>
          <a:srgbClr val="C8E399"/>
        </a:hlink>
        <a:folHlink>
          <a:srgbClr val="E4F1CC"/>
        </a:folHlink>
      </a:clrScheme>
      <a:clrMap bg1="dk2" tx1="lt1" bg2="dk1" tx2="lt2" accent1="accent1" accent2="accent2" accent3="accent3" accent4="accent4" accent5="accent5" accent6="accent6" hlink="hlink" folHlink="folHlink"/>
    </a:extraClrScheme>
    <a:extraClrScheme>
      <a:clrScheme name="Grant Thornton Report Template v3.0.1 9">
        <a:dk1>
          <a:srgbClr val="DBDBDB"/>
        </a:dk1>
        <a:lt1>
          <a:srgbClr val="FFFFFF"/>
        </a:lt1>
        <a:dk2>
          <a:srgbClr val="000000"/>
        </a:dk2>
        <a:lt2>
          <a:srgbClr val="4D4D4D"/>
        </a:lt2>
        <a:accent1>
          <a:srgbClr val="CD5807"/>
        </a:accent1>
        <a:accent2>
          <a:srgbClr val="D77939"/>
        </a:accent2>
        <a:accent3>
          <a:srgbClr val="AAAAAA"/>
        </a:accent3>
        <a:accent4>
          <a:srgbClr val="DADADA"/>
        </a:accent4>
        <a:accent5>
          <a:srgbClr val="E3B4AA"/>
        </a:accent5>
        <a:accent6>
          <a:srgbClr val="C36D33"/>
        </a:accent6>
        <a:hlink>
          <a:srgbClr val="EBBC9C"/>
        </a:hlink>
        <a:folHlink>
          <a:srgbClr val="F5DECD"/>
        </a:folHlink>
      </a:clrScheme>
      <a:clrMap bg1="dk2" tx1="lt1" bg2="dk1" tx2="lt2" accent1="accent1" accent2="accent2" accent3="accent3" accent4="accent4" accent5="accent5" accent6="accent6" hlink="hlink" folHlink="folHlink"/>
    </a:extraClrScheme>
    <a:extraClrScheme>
      <a:clrScheme name="Grant Thornton Report Template v3.0.1 10">
        <a:dk1>
          <a:srgbClr val="DBDBDB"/>
        </a:dk1>
        <a:lt1>
          <a:srgbClr val="FFFFFF"/>
        </a:lt1>
        <a:dk2>
          <a:srgbClr val="000000"/>
        </a:dk2>
        <a:lt2>
          <a:srgbClr val="4D4D4D"/>
        </a:lt2>
        <a:accent1>
          <a:srgbClr val="902147"/>
        </a:accent1>
        <a:accent2>
          <a:srgbClr val="A64D6C"/>
        </a:accent2>
        <a:accent3>
          <a:srgbClr val="AAAAAA"/>
        </a:accent3>
        <a:accent4>
          <a:srgbClr val="DADADA"/>
        </a:accent4>
        <a:accent5>
          <a:srgbClr val="C6ABB1"/>
        </a:accent5>
        <a:accent6>
          <a:srgbClr val="964561"/>
        </a:accent6>
        <a:hlink>
          <a:srgbClr val="D3A6B5"/>
        </a:hlink>
        <a:folHlink>
          <a:srgbClr val="E9D3DA"/>
        </a:folHlink>
      </a:clrScheme>
      <a:clrMap bg1="dk2" tx1="lt1" bg2="dk1" tx2="lt2" accent1="accent1" accent2="accent2" accent3="accent3" accent4="accent4" accent5="accent5" accent6="accent6" hlink="hlink" folHlink="folHlink"/>
    </a:extraClrScheme>
    <a:extraClrScheme>
      <a:clrScheme name="Grant Thornton Report Template v3.0.1 11">
        <a:dk1>
          <a:srgbClr val="DBDBDB"/>
        </a:dk1>
        <a:lt1>
          <a:srgbClr val="FFFFFF"/>
        </a:lt1>
        <a:dk2>
          <a:srgbClr val="000000"/>
        </a:dk2>
        <a:lt2>
          <a:srgbClr val="4D4D4D"/>
        </a:lt2>
        <a:accent1>
          <a:srgbClr val="8B9000"/>
        </a:accent1>
        <a:accent2>
          <a:srgbClr val="A2A633"/>
        </a:accent2>
        <a:accent3>
          <a:srgbClr val="AAAAAA"/>
        </a:accent3>
        <a:accent4>
          <a:srgbClr val="DADADA"/>
        </a:accent4>
        <a:accent5>
          <a:srgbClr val="C4C6AA"/>
        </a:accent5>
        <a:accent6>
          <a:srgbClr val="92962D"/>
        </a:accent6>
        <a:hlink>
          <a:srgbClr val="D1D399"/>
        </a:hlink>
        <a:folHlink>
          <a:srgbClr val="E8E9CC"/>
        </a:folHlink>
      </a:clrScheme>
      <a:clrMap bg1="dk2" tx1="lt1" bg2="dk1" tx2="lt2" accent1="accent1" accent2="accent2" accent3="accent3" accent4="accent4" accent5="accent5" accent6="accent6" hlink="hlink" folHlink="folHlink"/>
    </a:extraClrScheme>
    <a:extraClrScheme>
      <a:clrScheme name="Grant Thornton Report Template v3.0.1 12">
        <a:dk1>
          <a:srgbClr val="DBDBDB"/>
        </a:dk1>
        <a:lt1>
          <a:srgbClr val="FFFFFF"/>
        </a:lt1>
        <a:dk2>
          <a:srgbClr val="000000"/>
        </a:dk2>
        <a:lt2>
          <a:srgbClr val="4D4D4D"/>
        </a:lt2>
        <a:accent1>
          <a:srgbClr val="EBAB00"/>
        </a:accent1>
        <a:accent2>
          <a:srgbClr val="EFBC33"/>
        </a:accent2>
        <a:accent3>
          <a:srgbClr val="AAAAAA"/>
        </a:accent3>
        <a:accent4>
          <a:srgbClr val="DADADA"/>
        </a:accent4>
        <a:accent5>
          <a:srgbClr val="F3D2AA"/>
        </a:accent5>
        <a:accent6>
          <a:srgbClr val="D9AA2D"/>
        </a:accent6>
        <a:hlink>
          <a:srgbClr val="F7DD99"/>
        </a:hlink>
        <a:folHlink>
          <a:srgbClr val="FBEECC"/>
        </a:folHlink>
      </a:clrScheme>
      <a:clrMap bg1="dk2" tx1="lt1" bg2="dk1" tx2="lt2" accent1="accent1" accent2="accent2" accent3="accent3" accent4="accent4" accent5="accent5" accent6="accent6" hlink="hlink" folHlink="folHlink"/>
    </a:extraClrScheme>
    <a:extraClrScheme>
      <a:clrScheme name="Grant Thornton Report Template v3.0.1 13">
        <a:dk1>
          <a:srgbClr val="DBDBDB"/>
        </a:dk1>
        <a:lt1>
          <a:srgbClr val="FFFFFF"/>
        </a:lt1>
        <a:dk2>
          <a:srgbClr val="000000"/>
        </a:dk2>
        <a:lt2>
          <a:srgbClr val="4D4D4D"/>
        </a:lt2>
        <a:accent1>
          <a:srgbClr val="006652"/>
        </a:accent1>
        <a:accent2>
          <a:srgbClr val="338575"/>
        </a:accent2>
        <a:accent3>
          <a:srgbClr val="AAAAAA"/>
        </a:accent3>
        <a:accent4>
          <a:srgbClr val="DADADA"/>
        </a:accent4>
        <a:accent5>
          <a:srgbClr val="AAB8B3"/>
        </a:accent5>
        <a:accent6>
          <a:srgbClr val="2D7869"/>
        </a:accent6>
        <a:hlink>
          <a:srgbClr val="99C2BA"/>
        </a:hlink>
        <a:folHlink>
          <a:srgbClr val="CCE0D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54D3968DDC3C41AC8211EF6B5006E3" ma:contentTypeVersion="1" ma:contentTypeDescription="Create a new document." ma:contentTypeScope="" ma:versionID="c7b330efbe2a581dda1c0edb0cf85614">
  <xsd:schema xmlns:xsd="http://www.w3.org/2001/XMLSchema" xmlns:p="http://schemas.microsoft.com/office/2006/metadata/properties" xmlns:ns2="85b172ae-93a2-46db-9f62-b2f8ab1e5642" targetNamespace="http://schemas.microsoft.com/office/2006/metadata/properties" ma:root="true" ma:fieldsID="c2aa65ef3a8276e6d2a38bc40109b62d" ns2:_="">
    <xsd:import namespace="85b172ae-93a2-46db-9f62-b2f8ab1e5642"/>
    <xsd:element name="properties">
      <xsd:complexType>
        <xsd:sequence>
          <xsd:element name="documentManagement">
            <xsd:complexType>
              <xsd:all>
                <xsd:element ref="ns2:AVMDescription" minOccurs="0"/>
              </xsd:all>
            </xsd:complexType>
          </xsd:element>
        </xsd:sequence>
      </xsd:complexType>
    </xsd:element>
  </xsd:schema>
  <xsd:schema xmlns:xsd="http://www.w3.org/2001/XMLSchema" xmlns:dms="http://schemas.microsoft.com/office/2006/documentManagement/types" targetNamespace="85b172ae-93a2-46db-9f62-b2f8ab1e5642" elementFormDefault="qualified">
    <xsd:import namespace="http://schemas.microsoft.com/office/2006/documentManagement/types"/>
    <xsd:element name="AVMDescription" ma:index="8" nillable="true" ma:displayName="Description" ma:internalName="AVM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AVMDescription xmlns="85b172ae-93a2-46db-9f62-b2f8ab1e5642" xsi:nil="true"/>
  </documentManagement>
</p:properties>
</file>

<file path=customXml/itemProps1.xml><?xml version="1.0" encoding="utf-8"?>
<ds:datastoreItem xmlns:ds="http://schemas.openxmlformats.org/officeDocument/2006/customXml" ds:itemID="{D4ABAACC-8E54-4DBC-AAE1-FBC71E7E13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b172ae-93a2-46db-9f62-b2f8ab1e564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7D45129-5F72-4791-900B-5B8FED38499D}">
  <ds:schemaRefs>
    <ds:schemaRef ds:uri="http://schemas.microsoft.com/office/2006/metadata/longProperties"/>
  </ds:schemaRefs>
</ds:datastoreItem>
</file>

<file path=customXml/itemProps3.xml><?xml version="1.0" encoding="utf-8"?>
<ds:datastoreItem xmlns:ds="http://schemas.openxmlformats.org/officeDocument/2006/customXml" ds:itemID="{0F20BBEF-1657-4FB9-AF87-2B303B519592}">
  <ds:schemaRefs>
    <ds:schemaRef ds:uri="http://purl.org/dc/dcmitype/"/>
    <ds:schemaRef ds:uri="85b172ae-93a2-46db-9f62-b2f8ab1e5642"/>
    <ds:schemaRef ds:uri="http://schemas.microsoft.com/office/2006/documentManagement/types"/>
    <ds:schemaRef ds:uri="http://www.w3.org/XML/1998/namespace"/>
    <ds:schemaRef ds:uri="http://purl.org/dc/terms/"/>
    <ds:schemaRef ds:uri="http://purl.org/dc/elements/1.1/"/>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6946</TotalTime>
  <Words>1577</Words>
  <Application>Microsoft Office PowerPoint</Application>
  <PresentationFormat>On-screen Show (4:3)</PresentationFormat>
  <Paragraphs>330</Paragraphs>
  <Slides>18</Slides>
  <Notes>18</Notes>
  <HiddenSlides>3</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18</vt:i4>
      </vt:variant>
    </vt:vector>
  </HeadingPairs>
  <TitlesOfParts>
    <vt:vector size="34" baseType="lpstr">
      <vt:lpstr>Calibri</vt:lpstr>
      <vt:lpstr>Cambria</vt:lpstr>
      <vt:lpstr>Gill Sans MT</vt:lpstr>
      <vt:lpstr>Arial</vt:lpstr>
      <vt:lpstr>Arial Narrow</vt:lpstr>
      <vt:lpstr>MS Mincho</vt:lpstr>
      <vt:lpstr>MS PGothic</vt:lpstr>
      <vt:lpstr>Wingdings</vt:lpstr>
      <vt:lpstr>Wingdings 2</vt:lpstr>
      <vt:lpstr>宋体</vt:lpstr>
      <vt:lpstr>Symbol</vt:lpstr>
      <vt:lpstr>Garamond</vt:lpstr>
      <vt:lpstr>MS PGothic</vt:lpstr>
      <vt:lpstr>Office Theme</vt:lpstr>
      <vt:lpstr>1_Office Theme</vt:lpstr>
      <vt:lpstr>Grant Thornton Report Template v3.0.1</vt:lpstr>
      <vt:lpstr>Performance of the ShangRing for  Medical Male Circumcision in Studies in Kenya and Zambia </vt:lpstr>
      <vt:lpstr>Voluntary Medical MC (VMMC) programs</vt:lpstr>
      <vt:lpstr>Advantages of MC devices</vt:lpstr>
      <vt:lpstr>Limitations of MC devices</vt:lpstr>
      <vt:lpstr>ShangRing device for MC</vt:lpstr>
      <vt:lpstr>ShangRing circumcision &amp; removal</vt:lpstr>
      <vt:lpstr>Collaborative ShangRing studies</vt:lpstr>
      <vt:lpstr>Common study objectives</vt:lpstr>
      <vt:lpstr>PowerPoint Presentation</vt:lpstr>
      <vt:lpstr>Safety: AEs in 3 ShangRing studies  </vt:lpstr>
      <vt:lpstr>Complete healing at 42 Days:  3 studies  </vt:lpstr>
      <vt:lpstr>PowerPoint Presentation</vt:lpstr>
      <vt:lpstr>PowerPoint Presentation</vt:lpstr>
      <vt:lpstr>Planned study #1: longer-term follow-up </vt:lpstr>
      <vt:lpstr>Planned study #2:  fewer ring sizes in Zambia</vt:lpstr>
      <vt:lpstr>Planned study #3:  field study in Malawi</vt:lpstr>
      <vt:lpstr>Potential Future Research on ShangRing</vt:lpstr>
      <vt:lpstr>Acknowledgements</vt:lpstr>
    </vt:vector>
  </TitlesOfParts>
  <Company>Fathom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light colors, internal and external use</dc:title>
  <dc:creator>Efrat Levush</dc:creator>
  <cp:lastModifiedBy>Amy Rupert</cp:lastModifiedBy>
  <cp:revision>435</cp:revision>
  <cp:lastPrinted>2014-07-07T14:25:24Z</cp:lastPrinted>
  <dcterms:created xsi:type="dcterms:W3CDTF">2011-07-01T12:16:51Z</dcterms:created>
  <dcterms:modified xsi:type="dcterms:W3CDTF">2015-04-16T19:39:40Z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der">
    <vt:lpwstr>6500.00000000000</vt:lpwstr>
  </property>
  <property fmtid="{D5CDD505-2E9C-101B-9397-08002B2CF9AE}" pid="4" name="ContentTypeId">
    <vt:lpwstr>0x0101000A54D3968DDC3C41AC8211EF6B5006E3</vt:lpwstr>
  </property>
</Properties>
</file>