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1" r:id="rId3"/>
    <p:sldMasterId id="2147483674" r:id="rId4"/>
    <p:sldMasterId id="2147483677" r:id="rId5"/>
    <p:sldMasterId id="2147483681" r:id="rId6"/>
    <p:sldMasterId id="2147483700" r:id="rId7"/>
    <p:sldMasterId id="2147483732" r:id="rId8"/>
    <p:sldMasterId id="2147483739" r:id="rId9"/>
    <p:sldMasterId id="2147483757" r:id="rId10"/>
    <p:sldMasterId id="2147483792" r:id="rId11"/>
  </p:sldMasterIdLst>
  <p:notesMasterIdLst>
    <p:notesMasterId r:id="rId30"/>
  </p:notesMasterIdLst>
  <p:handoutMasterIdLst>
    <p:handoutMasterId r:id="rId31"/>
  </p:handoutMasterIdLst>
  <p:sldIdLst>
    <p:sldId id="3092" r:id="rId12"/>
    <p:sldId id="4690" r:id="rId13"/>
    <p:sldId id="4697" r:id="rId14"/>
    <p:sldId id="4720" r:id="rId15"/>
    <p:sldId id="4698" r:id="rId16"/>
    <p:sldId id="4719" r:id="rId17"/>
    <p:sldId id="4704" r:id="rId18"/>
    <p:sldId id="4705" r:id="rId19"/>
    <p:sldId id="4716" r:id="rId20"/>
    <p:sldId id="4708" r:id="rId21"/>
    <p:sldId id="4709" r:id="rId22"/>
    <p:sldId id="4710" r:id="rId23"/>
    <p:sldId id="3129" r:id="rId24"/>
    <p:sldId id="4689" r:id="rId25"/>
    <p:sldId id="4717" r:id="rId26"/>
    <p:sldId id="4714" r:id="rId27"/>
    <p:sldId id="4718"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 Butcher" initials="LB" lastIdx="1" clrIdx="0">
    <p:extLst>
      <p:ext uri="{19B8F6BF-5375-455C-9EA6-DF929625EA0E}">
        <p15:presenceInfo xmlns:p15="http://schemas.microsoft.com/office/powerpoint/2012/main" userId="S-1-5-21-1473718763-2856103246-2628421762-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808285"/>
    <a:srgbClr val="00A99A"/>
    <a:srgbClr val="70C8BE"/>
    <a:srgbClr val="E31837"/>
    <a:srgbClr val="0066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14B68-B312-B9A3-7C09-9F7B8C63668B}" v="1" dt="2023-10-25T09:08:26.420"/>
    <p1510:client id="{7B4623B6-C4A1-4581-9B0B-35949D152F2E}" v="3" dt="2023-10-24T10:02:10.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72642" autoAdjust="0"/>
  </p:normalViewPr>
  <p:slideViewPr>
    <p:cSldViewPr snapToGrid="0" snapToObjects="1">
      <p:cViewPr varScale="1">
        <p:scale>
          <a:sx n="63" d="100"/>
          <a:sy n="63" d="100"/>
        </p:scale>
        <p:origin x="176" y="496"/>
      </p:cViewPr>
      <p:guideLst/>
    </p:cSldViewPr>
  </p:slideViewPr>
  <p:notesTextViewPr>
    <p:cViewPr>
      <p:scale>
        <a:sx n="1" d="1"/>
        <a:sy n="1" d="1"/>
      </p:scale>
      <p:origin x="0" y="0"/>
    </p:cViewPr>
  </p:notesTextViewPr>
  <p:sorterViewPr>
    <p:cViewPr>
      <p:scale>
        <a:sx n="54" d="100"/>
        <a:sy n="54"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9999"/>
            </a:solidFill>
            <a:ln w="9525" cap="flat" cmpd="sng" algn="ctr">
              <a:solidFill>
                <a:schemeClr val="accent1">
                  <a:shade val="95000"/>
                </a:schemeClr>
              </a:solidFill>
              <a:round/>
            </a:ln>
            <a:effectLst/>
            <a:sp3d contourW="9525">
              <a:contourClr>
                <a:schemeClr val="accent1">
                  <a:shade val="95000"/>
                </a:schemeClr>
              </a:contourClr>
            </a:sp3d>
          </c:spPr>
          <c:invertIfNegative val="0"/>
          <c:dPt>
            <c:idx val="13"/>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1-A23C-45D6-90F7-F16C0C8AFEAC}"/>
              </c:ext>
            </c:extLst>
          </c:dPt>
          <c:dPt>
            <c:idx val="14"/>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3-A23C-45D6-90F7-F16C0C8AFEAC}"/>
              </c:ext>
            </c:extLst>
          </c:dPt>
          <c:dPt>
            <c:idx val="15"/>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5-A23C-45D6-90F7-F16C0C8AFEAC}"/>
              </c:ext>
            </c:extLst>
          </c:dPt>
          <c:dPt>
            <c:idx val="16"/>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7-A23C-45D6-90F7-F16C0C8AFEAC}"/>
              </c:ext>
            </c:extLst>
          </c:dPt>
          <c:dPt>
            <c:idx val="17"/>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extLst>
              <c:ext xmlns:c16="http://schemas.microsoft.com/office/drawing/2014/chart" uri="{C3380CC4-5D6E-409C-BE32-E72D297353CC}">
                <c16:uniqueId val="{00000009-A23C-45D6-90F7-F16C0C8AFEA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Sheet1!$E$2:$E$20</c:f>
              <c:strCache>
                <c:ptCount val="19"/>
                <c:pt idx="0">
                  <c:v>Eswatini</c:v>
                </c:pt>
                <c:pt idx="1">
                  <c:v>South Africa</c:v>
                </c:pt>
                <c:pt idx="2">
                  <c:v>Lesotho</c:v>
                </c:pt>
                <c:pt idx="3">
                  <c:v>Mozambique</c:v>
                </c:pt>
                <c:pt idx="4">
                  <c:v>Namibia</c:v>
                </c:pt>
                <c:pt idx="5">
                  <c:v>Botswana</c:v>
                </c:pt>
                <c:pt idx="6">
                  <c:v>Zambia</c:v>
                </c:pt>
                <c:pt idx="7">
                  <c:v>Zimbabwe</c:v>
                </c:pt>
                <c:pt idx="8">
                  <c:v>Uganda</c:v>
                </c:pt>
                <c:pt idx="9">
                  <c:v>Malawi</c:v>
                </c:pt>
                <c:pt idx="10">
                  <c:v>Kenya</c:v>
                </c:pt>
                <c:pt idx="11">
                  <c:v>Tanzania</c:v>
                </c:pt>
                <c:pt idx="12">
                  <c:v>Cameroon</c:v>
                </c:pt>
                <c:pt idx="13">
                  <c:v>South Sudan</c:v>
                </c:pt>
                <c:pt idx="14">
                  <c:v>Rwanda</c:v>
                </c:pt>
                <c:pt idx="15">
                  <c:v>Madagascar</c:v>
                </c:pt>
                <c:pt idx="16">
                  <c:v>Peru</c:v>
                </c:pt>
                <c:pt idx="17">
                  <c:v>Colombia</c:v>
                </c:pt>
                <c:pt idx="18">
                  <c:v>Egypt</c:v>
                </c:pt>
              </c:strCache>
            </c:strRef>
          </c:cat>
          <c:val>
            <c:numRef>
              <c:f>Sheet1!$F$2:$F$20</c:f>
              <c:numCache>
                <c:formatCode>0.00</c:formatCode>
                <c:ptCount val="19"/>
                <c:pt idx="0">
                  <c:v>11.65</c:v>
                </c:pt>
                <c:pt idx="1">
                  <c:v>8.68</c:v>
                </c:pt>
                <c:pt idx="2">
                  <c:v>7.4</c:v>
                </c:pt>
                <c:pt idx="3">
                  <c:v>6.5</c:v>
                </c:pt>
                <c:pt idx="4">
                  <c:v>5.67</c:v>
                </c:pt>
                <c:pt idx="5">
                  <c:v>5.32</c:v>
                </c:pt>
                <c:pt idx="6">
                  <c:v>4.47</c:v>
                </c:pt>
                <c:pt idx="7">
                  <c:v>4.3600000000000003</c:v>
                </c:pt>
                <c:pt idx="8">
                  <c:v>2.5099999999999998</c:v>
                </c:pt>
                <c:pt idx="9">
                  <c:v>2.2000000000000002</c:v>
                </c:pt>
                <c:pt idx="10">
                  <c:v>1.75</c:v>
                </c:pt>
                <c:pt idx="11">
                  <c:v>1.66</c:v>
                </c:pt>
                <c:pt idx="12">
                  <c:v>1.07</c:v>
                </c:pt>
                <c:pt idx="13">
                  <c:v>0.94</c:v>
                </c:pt>
                <c:pt idx="14">
                  <c:v>0.88</c:v>
                </c:pt>
                <c:pt idx="15">
                  <c:v>0.17</c:v>
                </c:pt>
                <c:pt idx="16">
                  <c:v>0.05</c:v>
                </c:pt>
                <c:pt idx="17">
                  <c:v>0.04</c:v>
                </c:pt>
                <c:pt idx="18">
                  <c:v>0.01</c:v>
                </c:pt>
              </c:numCache>
            </c:numRef>
          </c:val>
          <c:extLst>
            <c:ext xmlns:c16="http://schemas.microsoft.com/office/drawing/2014/chart" uri="{C3380CC4-5D6E-409C-BE32-E72D297353CC}">
              <c16:uniqueId val="{0000000A-A23C-45D6-90F7-F16C0C8AFEAC}"/>
            </c:ext>
          </c:extLst>
        </c:ser>
        <c:dLbls>
          <c:showLegendKey val="0"/>
          <c:showVal val="0"/>
          <c:showCatName val="0"/>
          <c:showSerName val="0"/>
          <c:showPercent val="0"/>
          <c:showBubbleSize val="0"/>
        </c:dLbls>
        <c:gapWidth val="150"/>
        <c:shape val="box"/>
        <c:axId val="1135123759"/>
        <c:axId val="1137249247"/>
        <c:axId val="0"/>
      </c:bar3DChart>
      <c:catAx>
        <c:axId val="11351237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137249247"/>
        <c:crosses val="autoZero"/>
        <c:auto val="1"/>
        <c:lblAlgn val="ctr"/>
        <c:lblOffset val="100"/>
        <c:noMultiLvlLbl val="0"/>
      </c:catAx>
      <c:valAx>
        <c:axId val="1137249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n-US"/>
          </a:p>
        </c:txPr>
        <c:crossAx val="113512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 Incidence (15-24) (Per 1000) Female</c:v>
                </c:pt>
              </c:strCache>
            </c:strRef>
          </c:tx>
          <c:spPr>
            <a:solidFill>
              <a:srgbClr val="52B8B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Botswana</c:v>
                </c:pt>
                <c:pt idx="1">
                  <c:v>Eswatini</c:v>
                </c:pt>
                <c:pt idx="2">
                  <c:v>Kenya</c:v>
                </c:pt>
                <c:pt idx="3">
                  <c:v>Lesotho</c:v>
                </c:pt>
                <c:pt idx="4">
                  <c:v>Malawi</c:v>
                </c:pt>
                <c:pt idx="5">
                  <c:v>Mozambique</c:v>
                </c:pt>
                <c:pt idx="6">
                  <c:v>Namibia</c:v>
                </c:pt>
                <c:pt idx="7">
                  <c:v>South Africa</c:v>
                </c:pt>
                <c:pt idx="8">
                  <c:v>Uganda</c:v>
                </c:pt>
                <c:pt idx="9">
                  <c:v>Tanzania</c:v>
                </c:pt>
                <c:pt idx="10">
                  <c:v>Zambia</c:v>
                </c:pt>
                <c:pt idx="11">
                  <c:v>Zimbabwe</c:v>
                </c:pt>
                <c:pt idx="12">
                  <c:v>Cameroon</c:v>
                </c:pt>
                <c:pt idx="13">
                  <c:v>Madagascar</c:v>
                </c:pt>
                <c:pt idx="14">
                  <c:v>Rwanda</c:v>
                </c:pt>
                <c:pt idx="15">
                  <c:v>South Sudan</c:v>
                </c:pt>
                <c:pt idx="16">
                  <c:v>Colombia</c:v>
                </c:pt>
                <c:pt idx="17">
                  <c:v>Peru</c:v>
                </c:pt>
                <c:pt idx="18">
                  <c:v>Egypt</c:v>
                </c:pt>
              </c:strCache>
            </c:strRef>
          </c:cat>
          <c:val>
            <c:numRef>
              <c:f>Sheet1!$B$2:$B$20</c:f>
              <c:numCache>
                <c:formatCode>General</c:formatCode>
                <c:ptCount val="19"/>
                <c:pt idx="0">
                  <c:v>5.01</c:v>
                </c:pt>
                <c:pt idx="1">
                  <c:v>13.71</c:v>
                </c:pt>
                <c:pt idx="2">
                  <c:v>1.1599999999999999</c:v>
                </c:pt>
                <c:pt idx="3">
                  <c:v>7.08</c:v>
                </c:pt>
                <c:pt idx="4">
                  <c:v>1.5</c:v>
                </c:pt>
                <c:pt idx="5">
                  <c:v>8.34</c:v>
                </c:pt>
                <c:pt idx="6">
                  <c:v>6.98</c:v>
                </c:pt>
                <c:pt idx="7">
                  <c:v>10.07</c:v>
                </c:pt>
                <c:pt idx="8">
                  <c:v>3.31</c:v>
                </c:pt>
                <c:pt idx="9">
                  <c:v>1.23</c:v>
                </c:pt>
                <c:pt idx="10">
                  <c:v>4.96</c:v>
                </c:pt>
                <c:pt idx="11">
                  <c:v>2.58</c:v>
                </c:pt>
                <c:pt idx="12">
                  <c:v>0.74</c:v>
                </c:pt>
                <c:pt idx="13">
                  <c:v>0.46</c:v>
                </c:pt>
                <c:pt idx="14">
                  <c:v>0.5</c:v>
                </c:pt>
                <c:pt idx="15">
                  <c:v>1.65</c:v>
                </c:pt>
                <c:pt idx="16">
                  <c:v>0.04</c:v>
                </c:pt>
                <c:pt idx="17">
                  <c:v>0.09</c:v>
                </c:pt>
                <c:pt idx="18">
                  <c:v>0.02</c:v>
                </c:pt>
              </c:numCache>
            </c:numRef>
          </c:val>
          <c:extLst>
            <c:ext xmlns:c16="http://schemas.microsoft.com/office/drawing/2014/chart" uri="{C3380CC4-5D6E-409C-BE32-E72D297353CC}">
              <c16:uniqueId val="{00000000-0DFE-43D3-BFD8-218238ED4A0E}"/>
            </c:ext>
          </c:extLst>
        </c:ser>
        <c:dLbls>
          <c:showLegendKey val="0"/>
          <c:showVal val="0"/>
          <c:showCatName val="0"/>
          <c:showSerName val="0"/>
          <c:showPercent val="0"/>
          <c:showBubbleSize val="0"/>
        </c:dLbls>
        <c:gapWidth val="150"/>
        <c:shape val="box"/>
        <c:axId val="589877776"/>
        <c:axId val="796317104"/>
        <c:axId val="0"/>
      </c:bar3DChart>
      <c:catAx>
        <c:axId val="589877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796317104"/>
        <c:crosses val="autoZero"/>
        <c:auto val="1"/>
        <c:lblAlgn val="ctr"/>
        <c:lblOffset val="100"/>
        <c:noMultiLvlLbl val="0"/>
      </c:catAx>
      <c:valAx>
        <c:axId val="79631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crossAx val="58987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0.72627</cdr:x>
      <cdr:y>0.66933</cdr:y>
    </cdr:from>
    <cdr:to>
      <cdr:x>0.76744</cdr:x>
      <cdr:y>0.84603</cdr:y>
    </cdr:to>
    <cdr:sp macro="" textlink="">
      <cdr:nvSpPr>
        <cdr:cNvPr id="2" name="Oval 1">
          <a:extLst xmlns:a="http://schemas.openxmlformats.org/drawingml/2006/main">
            <a:ext uri="{FF2B5EF4-FFF2-40B4-BE49-F238E27FC236}">
              <a16:creationId xmlns:a16="http://schemas.microsoft.com/office/drawing/2014/main" id="{8E000C86-540B-51A7-A519-068884D53C67}"/>
            </a:ext>
          </a:extLst>
        </cdr:cNvPr>
        <cdr:cNvSpPr/>
      </cdr:nvSpPr>
      <cdr:spPr>
        <a:xfrm xmlns:a="http://schemas.openxmlformats.org/drawingml/2006/main">
          <a:off x="7903464" y="3008122"/>
          <a:ext cx="448056" cy="79410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0.67837</cdr:x>
      <cdr:y>0.61682</cdr:y>
    </cdr:from>
    <cdr:to>
      <cdr:x>0.71534</cdr:x>
      <cdr:y>0.83414</cdr:y>
    </cdr:to>
    <cdr:sp macro="" textlink="">
      <cdr:nvSpPr>
        <cdr:cNvPr id="2" name="Oval 1">
          <a:extLst xmlns:a="http://schemas.openxmlformats.org/drawingml/2006/main">
            <a:ext uri="{FF2B5EF4-FFF2-40B4-BE49-F238E27FC236}">
              <a16:creationId xmlns:a16="http://schemas.microsoft.com/office/drawing/2014/main" id="{F877CECB-6F8B-3EC9-9505-FD7F668FA7AD}"/>
            </a:ext>
          </a:extLst>
        </cdr:cNvPr>
        <cdr:cNvSpPr/>
      </cdr:nvSpPr>
      <cdr:spPr>
        <a:xfrm xmlns:a="http://schemas.openxmlformats.org/drawingml/2006/main">
          <a:off x="7382256" y="2772142"/>
          <a:ext cx="402336" cy="976644"/>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0.72375</cdr:x>
      <cdr:y>0.62031</cdr:y>
    </cdr:from>
    <cdr:to>
      <cdr:x>0.7624</cdr:x>
      <cdr:y>0.84208</cdr:y>
    </cdr:to>
    <cdr:sp macro="" textlink="">
      <cdr:nvSpPr>
        <cdr:cNvPr id="3" name="Oval 2">
          <a:extLst xmlns:a="http://schemas.openxmlformats.org/drawingml/2006/main">
            <a:ext uri="{FF2B5EF4-FFF2-40B4-BE49-F238E27FC236}">
              <a16:creationId xmlns:a16="http://schemas.microsoft.com/office/drawing/2014/main" id="{3B50CF2D-A865-B08F-5DA5-2DF7DA7C873A}"/>
            </a:ext>
          </a:extLst>
        </cdr:cNvPr>
        <cdr:cNvSpPr/>
      </cdr:nvSpPr>
      <cdr:spPr>
        <a:xfrm xmlns:a="http://schemas.openxmlformats.org/drawingml/2006/main">
          <a:off x="7876032" y="2787784"/>
          <a:ext cx="420624" cy="996696"/>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49EF10-CC61-6C45-A3B5-6A1B00FFA7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C2B9AC-95CE-8541-A2EA-972FF55134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5B137-28B4-7A4F-8402-BF9CD1198F05}" type="datetimeFigureOut">
              <a:rPr lang="en-US" smtClean="0"/>
              <a:t>7/11/24</a:t>
            </a:fld>
            <a:endParaRPr lang="en-US" dirty="0"/>
          </a:p>
        </p:txBody>
      </p:sp>
      <p:sp>
        <p:nvSpPr>
          <p:cNvPr id="4" name="Footer Placeholder 3">
            <a:extLst>
              <a:ext uri="{FF2B5EF4-FFF2-40B4-BE49-F238E27FC236}">
                <a16:creationId xmlns:a16="http://schemas.microsoft.com/office/drawing/2014/main" id="{8C09A5FA-0FFC-DC44-8EA7-7FA6147628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65C18E-ECA7-2343-A242-06A4A8C52E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98668-AEA9-D243-AE88-D798C69C32D4}" type="slidenum">
              <a:rPr lang="en-US" smtClean="0"/>
              <a:t>‹#›</a:t>
            </a:fld>
            <a:endParaRPr lang="en-US" dirty="0"/>
          </a:p>
        </p:txBody>
      </p:sp>
    </p:spTree>
    <p:extLst>
      <p:ext uri="{BB962C8B-B14F-4D97-AF65-F5344CB8AC3E}">
        <p14:creationId xmlns:p14="http://schemas.microsoft.com/office/powerpoint/2010/main" val="36248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9C2DC-E39D-4157-B8C9-1B7F3F56D81A}" type="datetimeFigureOut">
              <a:rPr lang="en-US" smtClean="0"/>
              <a:t>7/11/24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78463-BB9F-4D04-97EC-C3B2C95CE297}" type="slidenum">
              <a:rPr lang="en-US" smtClean="0"/>
              <a:t>‹#›</a:t>
            </a:fld>
            <a:endParaRPr lang="en-US" dirty="0"/>
          </a:p>
        </p:txBody>
      </p:sp>
    </p:spTree>
    <p:extLst>
      <p:ext uri="{BB962C8B-B14F-4D97-AF65-F5344CB8AC3E}">
        <p14:creationId xmlns:p14="http://schemas.microsoft.com/office/powerpoint/2010/main" val="79319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3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10</a:t>
            </a:fld>
            <a:endParaRPr lang="en-US" dirty="0"/>
          </a:p>
        </p:txBody>
      </p:sp>
    </p:spTree>
    <p:extLst>
      <p:ext uri="{BB962C8B-B14F-4D97-AF65-F5344CB8AC3E}">
        <p14:creationId xmlns:p14="http://schemas.microsoft.com/office/powerpoint/2010/main" val="342222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11</a:t>
            </a:fld>
            <a:endParaRPr lang="en-US" dirty="0"/>
          </a:p>
        </p:txBody>
      </p:sp>
    </p:spTree>
    <p:extLst>
      <p:ext uri="{BB962C8B-B14F-4D97-AF65-F5344CB8AC3E}">
        <p14:creationId xmlns:p14="http://schemas.microsoft.com/office/powerpoint/2010/main" val="3543275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endParaRPr lang="en-GB" sz="14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DD978463-BB9F-4D04-97EC-C3B2C95CE297}" type="slidenum">
              <a:rPr lang="en-US" smtClean="0"/>
              <a:t>13</a:t>
            </a:fld>
            <a:endParaRPr lang="en-US" dirty="0"/>
          </a:p>
        </p:txBody>
      </p:sp>
    </p:spTree>
    <p:extLst>
      <p:ext uri="{BB962C8B-B14F-4D97-AF65-F5344CB8AC3E}">
        <p14:creationId xmlns:p14="http://schemas.microsoft.com/office/powerpoint/2010/main" val="125635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14</a:t>
            </a:fld>
            <a:endParaRPr lang="en-US" dirty="0"/>
          </a:p>
        </p:txBody>
      </p:sp>
    </p:spTree>
    <p:extLst>
      <p:ext uri="{BB962C8B-B14F-4D97-AF65-F5344CB8AC3E}">
        <p14:creationId xmlns:p14="http://schemas.microsoft.com/office/powerpoint/2010/main" val="42962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15</a:t>
            </a:fld>
            <a:endParaRPr lang="en-US" dirty="0"/>
          </a:p>
        </p:txBody>
      </p:sp>
    </p:spTree>
    <p:extLst>
      <p:ext uri="{BB962C8B-B14F-4D97-AF65-F5344CB8AC3E}">
        <p14:creationId xmlns:p14="http://schemas.microsoft.com/office/powerpoint/2010/main" val="26550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16</a:t>
            </a:fld>
            <a:endParaRPr lang="en-US" dirty="0"/>
          </a:p>
        </p:txBody>
      </p:sp>
    </p:spTree>
    <p:extLst>
      <p:ext uri="{BB962C8B-B14F-4D97-AF65-F5344CB8AC3E}">
        <p14:creationId xmlns:p14="http://schemas.microsoft.com/office/powerpoint/2010/main" val="44242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544513"/>
            <a:ext cx="4548188" cy="2559050"/>
          </a:xfrm>
        </p:spPr>
      </p:sp>
      <p:sp>
        <p:nvSpPr>
          <p:cNvPr id="3" name="Notes Placeholder 2"/>
          <p:cNvSpPr>
            <a:spLocks noGrp="1"/>
          </p:cNvSpPr>
          <p:nvPr>
            <p:ph type="body" idx="1"/>
          </p:nvPr>
        </p:nvSpPr>
        <p:spPr>
          <a:xfrm>
            <a:off x="680879" y="3332831"/>
            <a:ext cx="5447030" cy="3914239"/>
          </a:xfrm>
        </p:spPr>
        <p:txBody>
          <a:bodyPr/>
          <a:lstStyle/>
          <a:p>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17</a:t>
            </a:fld>
            <a:endParaRPr lang="en-US" dirty="0"/>
          </a:p>
        </p:txBody>
      </p:sp>
    </p:spTree>
    <p:extLst>
      <p:ext uri="{BB962C8B-B14F-4D97-AF65-F5344CB8AC3E}">
        <p14:creationId xmlns:p14="http://schemas.microsoft.com/office/powerpoint/2010/main" val="271229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2</a:t>
            </a:fld>
            <a:endParaRPr lang="en-US" dirty="0"/>
          </a:p>
        </p:txBody>
      </p:sp>
    </p:spTree>
    <p:extLst>
      <p:ext uri="{BB962C8B-B14F-4D97-AF65-F5344CB8AC3E}">
        <p14:creationId xmlns:p14="http://schemas.microsoft.com/office/powerpoint/2010/main" val="290541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3</a:t>
            </a:fld>
            <a:endParaRPr lang="en-US" dirty="0"/>
          </a:p>
        </p:txBody>
      </p:sp>
    </p:spTree>
    <p:extLst>
      <p:ext uri="{BB962C8B-B14F-4D97-AF65-F5344CB8AC3E}">
        <p14:creationId xmlns:p14="http://schemas.microsoft.com/office/powerpoint/2010/main" val="127169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4</a:t>
            </a:fld>
            <a:endParaRPr lang="en-US" dirty="0"/>
          </a:p>
        </p:txBody>
      </p:sp>
    </p:spTree>
    <p:extLst>
      <p:ext uri="{BB962C8B-B14F-4D97-AF65-F5344CB8AC3E}">
        <p14:creationId xmlns:p14="http://schemas.microsoft.com/office/powerpoint/2010/main" val="278766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5</a:t>
            </a:fld>
            <a:endParaRPr lang="en-US" dirty="0"/>
          </a:p>
        </p:txBody>
      </p:sp>
    </p:spTree>
    <p:extLst>
      <p:ext uri="{BB962C8B-B14F-4D97-AF65-F5344CB8AC3E}">
        <p14:creationId xmlns:p14="http://schemas.microsoft.com/office/powerpoint/2010/main" val="324129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93A1766-E57E-47D5-A9CE-A384317C834F}" type="slidenum">
              <a:rPr kumimoji="0" lang="en-CH"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6983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7</a:t>
            </a:fld>
            <a:endParaRPr lang="en-US" dirty="0"/>
          </a:p>
        </p:txBody>
      </p:sp>
    </p:spTree>
    <p:extLst>
      <p:ext uri="{BB962C8B-B14F-4D97-AF65-F5344CB8AC3E}">
        <p14:creationId xmlns:p14="http://schemas.microsoft.com/office/powerpoint/2010/main" val="135960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8</a:t>
            </a:fld>
            <a:endParaRPr lang="en-US" dirty="0"/>
          </a:p>
        </p:txBody>
      </p:sp>
    </p:spTree>
    <p:extLst>
      <p:ext uri="{BB962C8B-B14F-4D97-AF65-F5344CB8AC3E}">
        <p14:creationId xmlns:p14="http://schemas.microsoft.com/office/powerpoint/2010/main" val="241628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978463-BB9F-4D04-97EC-C3B2C95CE297}" type="slidenum">
              <a:rPr lang="en-US" smtClean="0"/>
              <a:t>9</a:t>
            </a:fld>
            <a:endParaRPr lang="en-US" dirty="0"/>
          </a:p>
        </p:txBody>
      </p:sp>
    </p:spTree>
    <p:extLst>
      <p:ext uri="{BB962C8B-B14F-4D97-AF65-F5344CB8AC3E}">
        <p14:creationId xmlns:p14="http://schemas.microsoft.com/office/powerpoint/2010/main" val="2400278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95825-D8C0-27E6-9DA0-B1B86B664CE1}"/>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3" name="Footer Placeholder 2">
            <a:extLst>
              <a:ext uri="{FF2B5EF4-FFF2-40B4-BE49-F238E27FC236}">
                <a16:creationId xmlns:a16="http://schemas.microsoft.com/office/drawing/2014/main" id="{82589EC3-ABE0-66D5-D968-99C8FDD29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1F5D64-38C9-D853-76FB-D05BBDB76494}"/>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9302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2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5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dirty="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6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0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9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681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6472-DE91-2B95-7114-D7391CBFFEE4}"/>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BACC7588-CA67-4A60-9150-6DDC8D36E7B5}" type="datetimeFigureOut">
              <a:rPr lang="en-US"/>
              <a:pPr>
                <a:defRPr/>
              </a:pPr>
              <a:t>7/11/24</a:t>
            </a:fld>
            <a:endParaRPr lang="en-US" dirty="0"/>
          </a:p>
        </p:txBody>
      </p:sp>
      <p:sp>
        <p:nvSpPr>
          <p:cNvPr id="5" name="Footer Placeholder 4">
            <a:extLst>
              <a:ext uri="{FF2B5EF4-FFF2-40B4-BE49-F238E27FC236}">
                <a16:creationId xmlns:a16="http://schemas.microsoft.com/office/drawing/2014/main" id="{EB31E5D0-272A-69A9-376D-22BE565BC0CF}"/>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dirty="0"/>
          </a:p>
        </p:txBody>
      </p:sp>
      <p:sp>
        <p:nvSpPr>
          <p:cNvPr id="6" name="Slide Number Placeholder 5">
            <a:extLst>
              <a:ext uri="{FF2B5EF4-FFF2-40B4-BE49-F238E27FC236}">
                <a16:creationId xmlns:a16="http://schemas.microsoft.com/office/drawing/2014/main" id="{097D9162-30E9-BD8C-DC82-0F6E432142A2}"/>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2B34076-51C7-429E-8B78-560B14A186D3}" type="slidenum">
              <a:rPr lang="en-US"/>
              <a:pPr>
                <a:defRPr/>
              </a:pPr>
              <a:t>‹#›</a:t>
            </a:fld>
            <a:endParaRPr lang="en-US" dirty="0"/>
          </a:p>
        </p:txBody>
      </p:sp>
    </p:spTree>
    <p:extLst>
      <p:ext uri="{BB962C8B-B14F-4D97-AF65-F5344CB8AC3E}">
        <p14:creationId xmlns:p14="http://schemas.microsoft.com/office/powerpoint/2010/main" val="4270702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10133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4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79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33587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40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78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321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21952" y="5935664"/>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0" y="215095"/>
            <a:ext cx="11283141"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4430" y="1363287"/>
            <a:ext cx="11283141"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2127279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547155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2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4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3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393137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250511816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34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835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961300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29828343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88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71D2-7E34-F856-380F-CFC843B52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7732A-1432-51AF-2ECC-CFD413596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D56FCC-2AF9-394C-C347-367478244767}"/>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18AC43FD-87DD-51D3-4E9E-3917BFBAF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11CFD-0B22-46F3-2B3B-B444811ECA5C}"/>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674687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832C-808B-A627-28B1-778A467040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FF15E-57D8-8F57-1CA3-31541BDCF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A9966-831C-9931-6A9F-0FB42EDB1A47}"/>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4C10251D-69FF-1820-5D5D-FF5D2E8DE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70DCD-FDE5-50D5-58B8-CE2351D41580}"/>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2847347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59F3-D12B-25D3-A171-0481D0CB4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867267-2384-CDF4-4067-D435B2AA5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8FCE2-2550-5DEC-9151-0D2725C55AC8}"/>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2087CEED-0C3B-4CCC-2DFB-8E44A85B2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600AD-536D-518C-0A4E-6E6A081C3C9C}"/>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140501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dirty="0"/>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089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3462-624D-4E7E-85E0-85E80B24F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8C30E-F610-997E-C713-21BA45F95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F605EA-3789-8964-6D3B-C366017195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075E3-E715-ECF3-8615-4A24F66E93E8}"/>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6" name="Footer Placeholder 5">
            <a:extLst>
              <a:ext uri="{FF2B5EF4-FFF2-40B4-BE49-F238E27FC236}">
                <a16:creationId xmlns:a16="http://schemas.microsoft.com/office/drawing/2014/main" id="{4E348577-7748-829D-9B9A-77AD04AC3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A06E2-F23B-1286-0C26-860C35356E37}"/>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361832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DE5D-307E-8101-10A7-82F22E7219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CFBBC2-AB82-6541-A437-6101D84275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B2DBF-E246-1634-DCB8-0187CFB9A3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3E26D-054B-9140-0278-F1D0ACD50C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C5F8F-7131-6EEE-D880-6AAEDA1F3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419C5-2967-68C3-FCEB-2F4715960709}"/>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8" name="Footer Placeholder 7">
            <a:extLst>
              <a:ext uri="{FF2B5EF4-FFF2-40B4-BE49-F238E27FC236}">
                <a16:creationId xmlns:a16="http://schemas.microsoft.com/office/drawing/2014/main" id="{ED9DB3D4-6568-D987-107E-6240DF792B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B9233B-0A63-2094-9876-CD1DD57EA6C5}"/>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622404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B2E6-92E0-9690-B321-0C68A56F77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67505C-28C0-BC58-E136-5DDFEB55A320}"/>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4" name="Footer Placeholder 3">
            <a:extLst>
              <a:ext uri="{FF2B5EF4-FFF2-40B4-BE49-F238E27FC236}">
                <a16:creationId xmlns:a16="http://schemas.microsoft.com/office/drawing/2014/main" id="{37AC056F-0D13-1068-E507-E1D986EC8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B0FFFC-1ED0-FC7D-1166-367C04145CE5}"/>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4037204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95825-D8C0-27E6-9DA0-B1B86B664CE1}"/>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3" name="Footer Placeholder 2">
            <a:extLst>
              <a:ext uri="{FF2B5EF4-FFF2-40B4-BE49-F238E27FC236}">
                <a16:creationId xmlns:a16="http://schemas.microsoft.com/office/drawing/2014/main" id="{82589EC3-ABE0-66D5-D968-99C8FDD29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1F5D64-38C9-D853-76FB-D05BBDB76494}"/>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821685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6A325-4D33-F927-7C08-420BB71FD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A4EDC-431C-3E83-90EE-08BED2F35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1E11A3-9368-2313-76C8-D52FAEC8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50432-D9C0-836D-C8A4-6DB1DDCCB4F6}"/>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6" name="Footer Placeholder 5">
            <a:extLst>
              <a:ext uri="{FF2B5EF4-FFF2-40B4-BE49-F238E27FC236}">
                <a16:creationId xmlns:a16="http://schemas.microsoft.com/office/drawing/2014/main" id="{4394CE60-AA80-092B-D189-3243DA866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B9915-2A34-28FC-3A4A-7C10C0EE867A}"/>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1539846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0470-1120-8E75-8E75-90C685647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C92C02-877B-18A1-2524-150046A50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A5E0D-2FD6-3E1E-C5D2-BE03A3ADF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79472-2663-3C8B-C079-501159A2DE8C}"/>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6" name="Footer Placeholder 5">
            <a:extLst>
              <a:ext uri="{FF2B5EF4-FFF2-40B4-BE49-F238E27FC236}">
                <a16:creationId xmlns:a16="http://schemas.microsoft.com/office/drawing/2014/main" id="{450489BF-D121-FA79-E02A-B06A0E1FF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ED5A9-864C-6E55-2AF5-10D23C9BEB73}"/>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250543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0372-EE28-02AE-AB7F-42877E7D52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CE60CB-76DC-61F9-5575-E600AE53F4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C898E-AC3F-A5BE-49EF-9A380C2BDC71}"/>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D7E9C3DB-7339-6602-83C9-6D9E6D52B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2507E-8135-9550-2C12-C0FCA12FDEE8}"/>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879024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0A52EB-5252-4EA0-3197-1AA799025B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93433-2957-FA8F-D9FD-DDF17E959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18DC4-67D9-DDDC-0C01-5D5959F61733}"/>
              </a:ext>
            </a:extLst>
          </p:cNvPr>
          <p:cNvSpPr>
            <a:spLocks noGrp="1"/>
          </p:cNvSpPr>
          <p:nvPr>
            <p:ph type="dt" sz="half" idx="10"/>
          </p:nvPr>
        </p:nvSpPr>
        <p:spPr/>
        <p:txBody>
          <a:body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54F9117B-151D-E96D-16AA-A6065A48E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83D38-79F5-DE10-28F9-DC0A41F735DE}"/>
              </a:ext>
            </a:extLst>
          </p:cNvPr>
          <p:cNvSpPr>
            <a:spLocks noGrp="1"/>
          </p:cNvSpPr>
          <p:nvPr>
            <p:ph type="sldNum" sz="quarter" idx="12"/>
          </p:nvPr>
        </p:nvSpPr>
        <p:spPr/>
        <p:txBody>
          <a:bodyPr/>
          <a:lstStyle/>
          <a:p>
            <a:fld id="{042F9F4C-650C-4F16-9359-DC3585FAE0EF}" type="slidenum">
              <a:rPr lang="en-US" smtClean="0"/>
              <a:t>‹#›</a:t>
            </a:fld>
            <a:endParaRPr lang="en-US"/>
          </a:p>
        </p:txBody>
      </p:sp>
    </p:spTree>
    <p:extLst>
      <p:ext uri="{BB962C8B-B14F-4D97-AF65-F5344CB8AC3E}">
        <p14:creationId xmlns:p14="http://schemas.microsoft.com/office/powerpoint/2010/main" val="2478795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08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08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6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dirty="0"/>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7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dirty="0"/>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dirty="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7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7321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618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4DC7-BD08-294C-9FFF-A4270783F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971C5-4FCF-DF4A-8EAF-23F1B97E6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B9F17-B746-E746-8A48-11B27CD105CA}"/>
              </a:ext>
            </a:extLst>
          </p:cNvPr>
          <p:cNvSpPr>
            <a:spLocks noGrp="1"/>
          </p:cNvSpPr>
          <p:nvPr>
            <p:ph type="dt" sz="half" idx="10"/>
          </p:nvPr>
        </p:nvSpPr>
        <p:spPr/>
        <p:txBody>
          <a:bodyPr/>
          <a:lstStyle/>
          <a:p>
            <a:fld id="{25633213-EF80-6E41-BC21-2231291FDF0A}" type="datetimeFigureOut">
              <a:rPr lang="en-US" smtClean="0"/>
              <a:t>7/11/24</a:t>
            </a:fld>
            <a:endParaRPr lang="en-US"/>
          </a:p>
        </p:txBody>
      </p:sp>
      <p:sp>
        <p:nvSpPr>
          <p:cNvPr id="5" name="Footer Placeholder 4">
            <a:extLst>
              <a:ext uri="{FF2B5EF4-FFF2-40B4-BE49-F238E27FC236}">
                <a16:creationId xmlns:a16="http://schemas.microsoft.com/office/drawing/2014/main" id="{D9616F5C-9364-404A-8C5B-E57097B05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87F19-D724-D94E-BE19-BC6EF6E6C63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0820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10.xml"/><Relationship Id="rId4"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1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6.xml"/><Relationship Id="rId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6.jpeg"/><Relationship Id="rId5" Type="http://schemas.openxmlformats.org/officeDocument/2006/relationships/theme" Target="../theme/theme8.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9.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4" r:id="rId5"/>
    <p:sldLayoutId id="2147483665" r:id="rId6"/>
    <p:sldLayoutId id="2147483657" r:id="rId7"/>
    <p:sldLayoutId id="2147483666" r:id="rId8"/>
    <p:sldLayoutId id="2147483807" r:id="rId9"/>
    <p:sldLayoutId id="2147483809" r:id="rId10"/>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5912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 id="214748376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A7EA1-BE32-5451-B417-B5D818CCC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7250C-7CE5-15DB-5E7C-09AD1C0B8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70796-FF85-76DA-CAF1-16BF8170C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F544-FFE0-4DFA-A16A-C62CDEAD543F}" type="datetimeFigureOut">
              <a:rPr lang="en-US" smtClean="0"/>
              <a:t>7/11/24</a:t>
            </a:fld>
            <a:endParaRPr lang="en-US"/>
          </a:p>
        </p:txBody>
      </p:sp>
      <p:sp>
        <p:nvSpPr>
          <p:cNvPr id="5" name="Footer Placeholder 4">
            <a:extLst>
              <a:ext uri="{FF2B5EF4-FFF2-40B4-BE49-F238E27FC236}">
                <a16:creationId xmlns:a16="http://schemas.microsoft.com/office/drawing/2014/main" id="{B8246D85-486D-1F2D-4A51-5F26F4C66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77EC3-8A26-FDC2-EB1A-5B03A9C79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F9F4C-650C-4F16-9359-DC3585FAE0EF}" type="slidenum">
              <a:rPr lang="en-US" smtClean="0"/>
              <a:t>‹#›</a:t>
            </a:fld>
            <a:endParaRPr lang="en-US"/>
          </a:p>
        </p:txBody>
      </p:sp>
    </p:spTree>
    <p:extLst>
      <p:ext uri="{BB962C8B-B14F-4D97-AF65-F5344CB8AC3E}">
        <p14:creationId xmlns:p14="http://schemas.microsoft.com/office/powerpoint/2010/main" val="243094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28597"/>
      </p:ext>
    </p:extLst>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7683"/>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28232"/>
      </p:ext>
    </p:extLst>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dirty="0"/>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dirty="0"/>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dirty="0"/>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996634"/>
      </p:ext>
    </p:extLst>
  </p:cSld>
  <p:clrMap bg1="lt1" tx1="dk1" bg2="lt2" tx2="dk2" accent1="accent1" accent2="accent2" accent3="accent3" accent4="accent4" accent5="accent5" accent6="accent6" hlink="hlink" folHlink="folHlink"/>
  <p:sldLayoutIdLst>
    <p:sldLayoutId id="2147483678" r:id="rId1"/>
    <p:sldLayoutId id="2147483699"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358402"/>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561192"/>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4" r:id="rId3"/>
    <p:sldLayoutId id="2147483705" r:id="rId4"/>
    <p:sldLayoutId id="2147483706"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3537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37"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1116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hivpreventioncoalition.unaids.org/resource/decision-making-aide-for-investments-into-hiv-prevention-programmes-among-adolescent-girls-and-young-women/" TargetMode="External"/><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www.unaids.org/sites/default/files/media_asset/UNAIDS_HIV_prevention_among_adolescent_girls_and_young_women.pdf"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www.unaids.org/sites/default/files/media_asset/UNAIDS_HIV_prevention_among_adolescent_girls_and_young_women.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0" y="1041400"/>
            <a:ext cx="9585434" cy="2387600"/>
          </a:xfrm>
        </p:spPr>
        <p:txBody>
          <a:bodyPr>
            <a:noAutofit/>
          </a:bodyPr>
          <a:lstStyle/>
          <a:p>
            <a:r>
              <a:rPr lang="en-GB" sz="3800" dirty="0">
                <a:solidFill>
                  <a:srgbClr val="009999"/>
                </a:solidFill>
                <a:latin typeface="Arial Nova Cond" panose="020B0506020202020204" pitchFamily="34" charset="0"/>
              </a:rPr>
              <a:t>Overview of programmatic priorities, latest guidance, trends, and tools for AGYW programming</a:t>
            </a:r>
            <a:r>
              <a:rPr lang="en-US" sz="3600" dirty="0">
                <a:solidFill>
                  <a:srgbClr val="009999"/>
                </a:solidFill>
                <a:latin typeface="Arial Nova Cond" panose="020B0506020202020204" pitchFamily="34" charset="0"/>
              </a:rPr>
              <a:t>: </a:t>
            </a:r>
            <a:br>
              <a:rPr lang="en-US" sz="3600" dirty="0">
                <a:solidFill>
                  <a:srgbClr val="009999"/>
                </a:solidFill>
                <a:latin typeface="Arial Nova Cond" panose="020B0506020202020204" pitchFamily="34" charset="0"/>
              </a:rPr>
            </a:br>
            <a:r>
              <a:rPr lang="en-GB" sz="3200" b="0" dirty="0">
                <a:solidFill>
                  <a:srgbClr val="C00000"/>
                </a:solidFill>
                <a:latin typeface="Arial Nova Cond" panose="020B0506020202020204" pitchFamily="34" charset="0"/>
              </a:rPr>
              <a:t>Orientation and action planning workshop of New Global HIV Prevention Coalition Countries </a:t>
            </a:r>
            <a:endParaRPr lang="en-US" sz="3200" b="0" dirty="0">
              <a:solidFill>
                <a:srgbClr val="C00000"/>
              </a:solidFill>
              <a:latin typeface="Arial Nova Cond" panose="020B0506020202020204" pitchFamily="34" charset="0"/>
            </a:endParaRPr>
          </a:p>
        </p:txBody>
      </p:sp>
      <p:sp>
        <p:nvSpPr>
          <p:cNvPr id="3" name="TextBox 2">
            <a:extLst>
              <a:ext uri="{FF2B5EF4-FFF2-40B4-BE49-F238E27FC236}">
                <a16:creationId xmlns:a16="http://schemas.microsoft.com/office/drawing/2014/main" id="{0FC38D53-C827-96EF-6B11-E23F2EAC19A2}"/>
              </a:ext>
            </a:extLst>
          </p:cNvPr>
          <p:cNvSpPr txBox="1"/>
          <p:nvPr/>
        </p:nvSpPr>
        <p:spPr>
          <a:xfrm>
            <a:off x="1524000" y="3840480"/>
            <a:ext cx="521719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600" b="0" i="0" u="none" strike="noStrike" kern="1200" cap="none" spc="0" normalizeH="0" baseline="0" noProof="0" dirty="0">
                <a:ln>
                  <a:noFill/>
                </a:ln>
                <a:solidFill>
                  <a:prstClr val="black"/>
                </a:solidFill>
                <a:effectLst/>
                <a:uLnTx/>
                <a:uFillTx/>
                <a:latin typeface="Calibri" panose="020F0502020204030204"/>
                <a:ea typeface="+mn-ea"/>
                <a:cs typeface="+mn-cs"/>
              </a:rPr>
              <a:t>Kigali, Rwanda, 24 – 26 October 2023</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Google Shape;89;p13">
            <a:extLst>
              <a:ext uri="{FF2B5EF4-FFF2-40B4-BE49-F238E27FC236}">
                <a16:creationId xmlns:a16="http://schemas.microsoft.com/office/drawing/2014/main" id="{5C2A1FA9-AED7-40C5-5E97-869418583A1C}"/>
              </a:ext>
            </a:extLst>
          </p:cNvPr>
          <p:cNvSpPr txBox="1">
            <a:spLocks noGrp="1"/>
          </p:cNvSpPr>
          <p:nvPr>
            <p:ph type="subTitle" idx="1"/>
          </p:nvPr>
        </p:nvSpPr>
        <p:spPr>
          <a:xfrm>
            <a:off x="1524000" y="5486400"/>
            <a:ext cx="9144000" cy="1038416"/>
          </a:xfrm>
          <a:prstGeom prst="rect">
            <a:avLst/>
          </a:prstGeom>
          <a:noFill/>
          <a:ln>
            <a:noFill/>
          </a:ln>
        </p:spPr>
        <p:txBody>
          <a:bodyPr spcFirstLastPara="1" wrap="square" lIns="91425" tIns="45700" rIns="91425" bIns="45700" anchor="t" anchorCtr="0">
            <a:normAutofit/>
          </a:bodyPr>
          <a:lstStyle/>
          <a:p>
            <a:pPr marL="0" lvl="0" indent="0" algn="ctr" rtl="0">
              <a:lnSpc>
                <a:spcPct val="60000"/>
              </a:lnSpc>
              <a:spcBef>
                <a:spcPts val="0"/>
              </a:spcBef>
              <a:spcAft>
                <a:spcPts val="0"/>
              </a:spcAft>
              <a:buClr>
                <a:schemeClr val="dk1"/>
              </a:buClr>
              <a:buSzPts val="2400"/>
              <a:buNone/>
            </a:pPr>
            <a:r>
              <a:rPr lang="en-GB" sz="2400" dirty="0">
                <a:solidFill>
                  <a:schemeClr val="accent1">
                    <a:lumMod val="50000"/>
                  </a:schemeClr>
                </a:solidFill>
              </a:rPr>
              <a:t>Souad Orhan</a:t>
            </a:r>
          </a:p>
          <a:p>
            <a:pPr marL="0" lvl="0" indent="0" algn="ctr" rtl="0">
              <a:lnSpc>
                <a:spcPct val="60000"/>
              </a:lnSpc>
              <a:spcBef>
                <a:spcPts val="0"/>
              </a:spcBef>
              <a:spcAft>
                <a:spcPts val="0"/>
              </a:spcAft>
              <a:buClr>
                <a:schemeClr val="dk1"/>
              </a:buClr>
              <a:buSzPts val="2400"/>
              <a:buNone/>
            </a:pPr>
            <a:endParaRPr lang="en-GB" sz="2600" dirty="0">
              <a:solidFill>
                <a:schemeClr val="accent1">
                  <a:lumMod val="50000"/>
                </a:schemeClr>
              </a:solidFill>
            </a:endParaRPr>
          </a:p>
          <a:p>
            <a:pPr marL="0" lvl="0" indent="0" algn="ctr">
              <a:lnSpc>
                <a:spcPct val="60000"/>
              </a:lnSpc>
              <a:spcBef>
                <a:spcPts val="0"/>
              </a:spcBef>
            </a:pPr>
            <a:endParaRPr lang="en-GB" sz="2000" dirty="0">
              <a:solidFill>
                <a:schemeClr val="accent1">
                  <a:lumMod val="50000"/>
                </a:schemeClr>
              </a:solidFill>
            </a:endParaRPr>
          </a:p>
        </p:txBody>
      </p:sp>
    </p:spTree>
    <p:extLst>
      <p:ext uri="{BB962C8B-B14F-4D97-AF65-F5344CB8AC3E}">
        <p14:creationId xmlns:p14="http://schemas.microsoft.com/office/powerpoint/2010/main" val="410490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632A-1214-A308-E458-D0164542B794}"/>
              </a:ext>
            </a:extLst>
          </p:cNvPr>
          <p:cNvSpPr>
            <a:spLocks noGrp="1"/>
          </p:cNvSpPr>
          <p:nvPr>
            <p:ph type="title"/>
          </p:nvPr>
        </p:nvSpPr>
        <p:spPr/>
        <p:txBody>
          <a:bodyPr>
            <a:normAutofit/>
          </a:bodyPr>
          <a:lstStyle/>
          <a:p>
            <a:pPr algn="l"/>
            <a:r>
              <a:rPr lang="en-GB" sz="2800" b="1" dirty="0">
                <a:solidFill>
                  <a:srgbClr val="009999"/>
                </a:solidFill>
              </a:rPr>
              <a:t>Step 3: Consider other vulnerability factors</a:t>
            </a:r>
          </a:p>
        </p:txBody>
      </p:sp>
      <p:sp>
        <p:nvSpPr>
          <p:cNvPr id="3" name="Content Placeholder 2">
            <a:extLst>
              <a:ext uri="{FF2B5EF4-FFF2-40B4-BE49-F238E27FC236}">
                <a16:creationId xmlns:a16="http://schemas.microsoft.com/office/drawing/2014/main" id="{5F4DEC1C-026B-3FB7-1124-1245EC5F5FF4}"/>
              </a:ext>
            </a:extLst>
          </p:cNvPr>
          <p:cNvSpPr>
            <a:spLocks noGrp="1"/>
          </p:cNvSpPr>
          <p:nvPr>
            <p:ph idx="1"/>
          </p:nvPr>
        </p:nvSpPr>
        <p:spPr>
          <a:xfrm>
            <a:off x="454430" y="1006546"/>
            <a:ext cx="11283141" cy="5028495"/>
          </a:xfrm>
        </p:spPr>
        <p:txBody>
          <a:bodyPr/>
          <a:lstStyle/>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Behavioral</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Age-disparate sex</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Multiple partnerships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Sex work and sexual exploitation</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Transactional sex</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Early sexual debut</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Gaps in knowledge and limited personalized risk perception</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Biological</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Gaps in viral suppression among male partners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Biological susceptibility of women and adolescent girls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Low prevalence of male circumcision</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STIs and other co-infections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Harmful practices potentially increasing HIV acquisition (</a:t>
            </a:r>
            <a:r>
              <a:rPr kumimoji="0" lang="en-US" sz="16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eg.</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intra-vaginal)</a:t>
            </a:r>
          </a:p>
        </p:txBody>
      </p:sp>
      <p:sp>
        <p:nvSpPr>
          <p:cNvPr id="5" name="TextBox 4">
            <a:extLst>
              <a:ext uri="{FF2B5EF4-FFF2-40B4-BE49-F238E27FC236}">
                <a16:creationId xmlns:a16="http://schemas.microsoft.com/office/drawing/2014/main" id="{DC48D65E-8C5E-56A9-BD86-18C4F931F00C}"/>
              </a:ext>
            </a:extLst>
          </p:cNvPr>
          <p:cNvSpPr txBox="1"/>
          <p:nvPr/>
        </p:nvSpPr>
        <p:spPr>
          <a:xfrm>
            <a:off x="6391004" y="684412"/>
            <a:ext cx="6093822" cy="3070584"/>
          </a:xfrm>
          <a:prstGeom prst="rect">
            <a:avLst/>
          </a:prstGeom>
          <a:noFill/>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Structural factors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Harmful social and gender norms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Low secondary school attendance</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Lack of economic empowerment</a:t>
            </a:r>
            <a:endPar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endParaRP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Labour</a:t>
            </a: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migration and spousal separation</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Barriers to SRH services</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Orphanhood</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Child sexual abuse</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Gender-based violence incl early marriage</a:t>
            </a:r>
          </a:p>
          <a:p>
            <a:pPr marL="228600" marR="0" lvl="0"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Marriage patterns</a:t>
            </a:r>
            <a:endParaRPr lang="en-GB" sz="1600" dirty="0"/>
          </a:p>
        </p:txBody>
      </p:sp>
      <p:pic>
        <p:nvPicPr>
          <p:cNvPr id="6" name="Picture 5">
            <a:extLst>
              <a:ext uri="{FF2B5EF4-FFF2-40B4-BE49-F238E27FC236}">
                <a16:creationId xmlns:a16="http://schemas.microsoft.com/office/drawing/2014/main" id="{BF420B2A-1DEE-18DD-B805-D2FA2BF4F2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1819" y="3429000"/>
            <a:ext cx="2340181" cy="3384838"/>
          </a:xfrm>
          <a:prstGeom prst="rect">
            <a:avLst/>
          </a:prstGeom>
        </p:spPr>
      </p:pic>
    </p:spTree>
    <p:extLst>
      <p:ext uri="{BB962C8B-B14F-4D97-AF65-F5344CB8AC3E}">
        <p14:creationId xmlns:p14="http://schemas.microsoft.com/office/powerpoint/2010/main" val="148190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3CE6-90F3-B2AD-E960-38CACA96DEEC}"/>
              </a:ext>
            </a:extLst>
          </p:cNvPr>
          <p:cNvSpPr>
            <a:spLocks noGrp="1"/>
          </p:cNvSpPr>
          <p:nvPr>
            <p:ph type="ctrTitle"/>
          </p:nvPr>
        </p:nvSpPr>
        <p:spPr>
          <a:xfrm>
            <a:off x="-632320" y="-1185926"/>
            <a:ext cx="11853313" cy="1870519"/>
          </a:xfrm>
          <a:prstGeom prst="rect">
            <a:avLst/>
          </a:prstGeom>
        </p:spPr>
        <p:txBody>
          <a:bodyPr>
            <a:normAutofit/>
          </a:bodyPr>
          <a:lstStyle/>
          <a:p>
            <a:r>
              <a:rPr lang="en-GB" sz="2800" b="1" dirty="0">
                <a:solidFill>
                  <a:srgbClr val="009999"/>
                </a:solidFill>
                <a:latin typeface="+mj-lt"/>
                <a:cs typeface="+mj-cs"/>
              </a:rPr>
              <a:t>Step 4: Review available programs and service coverage</a:t>
            </a:r>
          </a:p>
        </p:txBody>
      </p:sp>
      <p:sp>
        <p:nvSpPr>
          <p:cNvPr id="11" name="TextBox 10">
            <a:extLst>
              <a:ext uri="{FF2B5EF4-FFF2-40B4-BE49-F238E27FC236}">
                <a16:creationId xmlns:a16="http://schemas.microsoft.com/office/drawing/2014/main" id="{9FC88B13-F950-933D-BA21-70D3767AB90F}"/>
              </a:ext>
            </a:extLst>
          </p:cNvPr>
          <p:cNvSpPr txBox="1"/>
          <p:nvPr/>
        </p:nvSpPr>
        <p:spPr>
          <a:xfrm>
            <a:off x="404734" y="1340425"/>
            <a:ext cx="10816259" cy="2154436"/>
          </a:xfrm>
          <a:prstGeom prst="rect">
            <a:avLst/>
          </a:prstGeom>
          <a:noFill/>
        </p:spPr>
        <p:txBody>
          <a:bodyPr wrap="square">
            <a:spAutoFit/>
          </a:bodyPr>
          <a:lstStyle/>
          <a:p>
            <a:r>
              <a:rPr lang="en-US" sz="2800" dirty="0">
                <a:solidFill>
                  <a:schemeClr val="bg2">
                    <a:lumMod val="10000"/>
                  </a:schemeClr>
                </a:solidFill>
              </a:rPr>
              <a:t>Health, Education, Community Programs</a:t>
            </a:r>
          </a:p>
          <a:p>
            <a:endParaRPr lang="en-US" sz="2800" dirty="0">
              <a:solidFill>
                <a:schemeClr val="bg2">
                  <a:lumMod val="10000"/>
                </a:schemeClr>
              </a:solidFill>
            </a:endParaRPr>
          </a:p>
          <a:p>
            <a:pPr marL="914400" lvl="1" indent="-457200">
              <a:buFont typeface="Wingdings" panose="05000000000000000000" pitchFamily="2" charset="2"/>
              <a:buChar char="§"/>
            </a:pPr>
            <a:r>
              <a:rPr lang="en-US" sz="2600" dirty="0">
                <a:solidFill>
                  <a:schemeClr val="bg2">
                    <a:lumMod val="10000"/>
                  </a:schemeClr>
                </a:solidFill>
              </a:rPr>
              <a:t>What program elements are already available </a:t>
            </a:r>
          </a:p>
          <a:p>
            <a:pPr marL="914400" lvl="1" indent="-457200">
              <a:buFont typeface="Wingdings" panose="05000000000000000000" pitchFamily="2" charset="2"/>
              <a:buChar char="§"/>
            </a:pPr>
            <a:endParaRPr lang="en-US" sz="2600" dirty="0">
              <a:solidFill>
                <a:schemeClr val="bg2">
                  <a:lumMod val="10000"/>
                </a:schemeClr>
              </a:solidFill>
            </a:endParaRPr>
          </a:p>
          <a:p>
            <a:pPr marL="914400" lvl="1" indent="-457200">
              <a:buFont typeface="Wingdings" panose="05000000000000000000" pitchFamily="2" charset="2"/>
              <a:buChar char="§"/>
            </a:pPr>
            <a:r>
              <a:rPr lang="en-US" sz="2600" dirty="0">
                <a:solidFill>
                  <a:schemeClr val="bg2">
                    <a:lumMod val="10000"/>
                  </a:schemeClr>
                </a:solidFill>
              </a:rPr>
              <a:t>What coverage levels</a:t>
            </a:r>
          </a:p>
        </p:txBody>
      </p:sp>
    </p:spTree>
    <p:extLst>
      <p:ext uri="{BB962C8B-B14F-4D97-AF65-F5344CB8AC3E}">
        <p14:creationId xmlns:p14="http://schemas.microsoft.com/office/powerpoint/2010/main" val="152867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EB0C-EDA1-793D-599D-E527968E717C}"/>
              </a:ext>
            </a:extLst>
          </p:cNvPr>
          <p:cNvSpPr>
            <a:spLocks noGrp="1"/>
          </p:cNvSpPr>
          <p:nvPr>
            <p:ph type="ctrTitle"/>
          </p:nvPr>
        </p:nvSpPr>
        <p:spPr>
          <a:xfrm>
            <a:off x="465908" y="26126"/>
            <a:ext cx="10689772" cy="744585"/>
          </a:xfrm>
        </p:spPr>
        <p:txBody>
          <a:bodyPr>
            <a:normAutofit/>
          </a:bodyPr>
          <a:lstStyle/>
          <a:p>
            <a:pPr algn="l"/>
            <a:r>
              <a:rPr lang="en-US" sz="2800" b="1" dirty="0">
                <a:solidFill>
                  <a:srgbClr val="009999"/>
                </a:solidFill>
                <a:latin typeface="+mj-lt"/>
                <a:cs typeface="+mj-cs"/>
              </a:rPr>
              <a:t>Step 5: Define HIV prevention packages per category </a:t>
            </a:r>
            <a:endParaRPr lang="en-GB" sz="2800" b="1" dirty="0">
              <a:solidFill>
                <a:srgbClr val="009999"/>
              </a:solidFill>
              <a:latin typeface="+mj-lt"/>
              <a:cs typeface="+mj-cs"/>
            </a:endParaRPr>
          </a:p>
        </p:txBody>
      </p:sp>
      <p:sp>
        <p:nvSpPr>
          <p:cNvPr id="3" name="Content Placeholder 2">
            <a:extLst>
              <a:ext uri="{FF2B5EF4-FFF2-40B4-BE49-F238E27FC236}">
                <a16:creationId xmlns:a16="http://schemas.microsoft.com/office/drawing/2014/main" id="{FF9701C6-0CFD-6E45-9B9A-9895869A92D9}"/>
              </a:ext>
            </a:extLst>
          </p:cNvPr>
          <p:cNvSpPr>
            <a:spLocks noGrp="1"/>
          </p:cNvSpPr>
          <p:nvPr>
            <p:ph idx="4294967295"/>
          </p:nvPr>
        </p:nvSpPr>
        <p:spPr>
          <a:xfrm>
            <a:off x="465908" y="1660164"/>
            <a:ext cx="11283950" cy="105296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You may use the proposed packages in the prioritization matrix as a starting point.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Set programmatic coverage targets for HIV prevention in locations with </a:t>
            </a:r>
            <a:r>
              <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moderate, high and very high incidence</a:t>
            </a: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Targets should be tracked for different age groups (e.g., 15-19 and 20-29) as overall coverage might mask lower coverage in one age group.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Efforts to scale up prevention among adolescent girls and young women can build synergies with broader efforts in the area of HIV prevention, HIV, SRHR, adolescent and women’s health and well-being, GBV prevention and response, social protection and other development activities. </a:t>
            </a:r>
          </a:p>
          <a:p>
            <a:endParaRPr lang="en-GB" dirty="0"/>
          </a:p>
        </p:txBody>
      </p:sp>
    </p:spTree>
    <p:extLst>
      <p:ext uri="{BB962C8B-B14F-4D97-AF65-F5344CB8AC3E}">
        <p14:creationId xmlns:p14="http://schemas.microsoft.com/office/powerpoint/2010/main" val="294922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899877-5217-66EB-5DEE-A01A9A194AB0}"/>
              </a:ext>
            </a:extLst>
          </p:cNvPr>
          <p:cNvSpPr>
            <a:spLocks noGrp="1"/>
          </p:cNvSpPr>
          <p:nvPr>
            <p:ph type="title" idx="4294967295"/>
          </p:nvPr>
        </p:nvSpPr>
        <p:spPr>
          <a:xfrm>
            <a:off x="326705" y="67111"/>
            <a:ext cx="11328400" cy="436228"/>
          </a:xfrm>
          <a:prstGeom prst="rect">
            <a:avLst/>
          </a:prstGeom>
        </p:spPr>
        <p:txBody>
          <a:bodyPr>
            <a:noAutofit/>
          </a:bodyPr>
          <a:lstStyle/>
          <a:p>
            <a:r>
              <a:rPr lang="en-US" sz="2400" dirty="0">
                <a:solidFill>
                  <a:schemeClr val="accent1">
                    <a:lumMod val="75000"/>
                  </a:schemeClr>
                </a:solidFill>
              </a:rPr>
              <a:t>Dedicated focus of AGYW prevention </a:t>
            </a:r>
            <a:r>
              <a:rPr lang="en-US" sz="2400" dirty="0" err="1">
                <a:solidFill>
                  <a:schemeClr val="accent1">
                    <a:lumMod val="75000"/>
                  </a:schemeClr>
                </a:solidFill>
              </a:rPr>
              <a:t>programmes</a:t>
            </a:r>
            <a:r>
              <a:rPr lang="en-US" sz="2400" dirty="0">
                <a:solidFill>
                  <a:schemeClr val="accent1">
                    <a:lumMod val="75000"/>
                  </a:schemeClr>
                </a:solidFill>
              </a:rPr>
              <a:t>: Health &amp; education platforms</a:t>
            </a:r>
          </a:p>
        </p:txBody>
      </p:sp>
      <p:pic>
        <p:nvPicPr>
          <p:cNvPr id="4" name="Picture 3">
            <a:extLst>
              <a:ext uri="{FF2B5EF4-FFF2-40B4-BE49-F238E27FC236}">
                <a16:creationId xmlns:a16="http://schemas.microsoft.com/office/drawing/2014/main" id="{63A1B1C2-9881-74BD-52C5-F929680EDBC5}"/>
              </a:ext>
            </a:extLst>
          </p:cNvPr>
          <p:cNvPicPr>
            <a:picLocks noChangeAspect="1"/>
          </p:cNvPicPr>
          <p:nvPr/>
        </p:nvPicPr>
        <p:blipFill rotWithShape="1">
          <a:blip r:embed="rId3"/>
          <a:srcRect b="33211"/>
          <a:stretch/>
        </p:blipFill>
        <p:spPr>
          <a:xfrm>
            <a:off x="147144" y="-10510"/>
            <a:ext cx="11895725" cy="6176179"/>
          </a:xfrm>
          <a:prstGeom prst="rect">
            <a:avLst/>
          </a:prstGeom>
        </p:spPr>
      </p:pic>
    </p:spTree>
    <p:extLst>
      <p:ext uri="{BB962C8B-B14F-4D97-AF65-F5344CB8AC3E}">
        <p14:creationId xmlns:p14="http://schemas.microsoft.com/office/powerpoint/2010/main" val="217745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4DFA-A46B-8B66-C8A7-A4D18C49F65E}"/>
              </a:ext>
            </a:extLst>
          </p:cNvPr>
          <p:cNvSpPr>
            <a:spLocks noGrp="1"/>
          </p:cNvSpPr>
          <p:nvPr>
            <p:ph type="ctrTitle"/>
          </p:nvPr>
        </p:nvSpPr>
        <p:spPr>
          <a:xfrm>
            <a:off x="413657" y="0"/>
            <a:ext cx="9144000" cy="902380"/>
          </a:xfrm>
        </p:spPr>
        <p:txBody>
          <a:bodyPr>
            <a:normAutofit/>
          </a:bodyPr>
          <a:lstStyle/>
          <a:p>
            <a:pPr algn="l"/>
            <a:r>
              <a:rPr lang="en-US" sz="2800" b="1" dirty="0">
                <a:solidFill>
                  <a:srgbClr val="009999"/>
                </a:solidFill>
                <a:latin typeface="+mj-lt"/>
                <a:cs typeface="+mj-cs"/>
              </a:rPr>
              <a:t>Step 6: Define a management mechanism</a:t>
            </a:r>
          </a:p>
        </p:txBody>
      </p:sp>
      <p:sp>
        <p:nvSpPr>
          <p:cNvPr id="3" name="Content Placeholder 2">
            <a:extLst>
              <a:ext uri="{FF2B5EF4-FFF2-40B4-BE49-F238E27FC236}">
                <a16:creationId xmlns:a16="http://schemas.microsoft.com/office/drawing/2014/main" id="{A76E4142-94F8-86E6-369C-2AD6EB0F1585}"/>
              </a:ext>
            </a:extLst>
          </p:cNvPr>
          <p:cNvSpPr>
            <a:spLocks noGrp="1"/>
          </p:cNvSpPr>
          <p:nvPr>
            <p:ph idx="4294967295"/>
          </p:nvPr>
        </p:nvSpPr>
        <p:spPr>
          <a:xfrm>
            <a:off x="413656" y="1363663"/>
            <a:ext cx="10870293" cy="4638675"/>
          </a:xfrm>
          <a:prstGeom prst="rect">
            <a:avLst/>
          </a:prstGeom>
        </p:spPr>
        <p:txBody>
          <a:bodyPr/>
          <a:lstStyle/>
          <a:p>
            <a:r>
              <a:rPr lang="en-GB" sz="2400" dirty="0"/>
              <a:t>Local governments would typically convene the management mechanism, usually under an HIV Prevention and/or AGYW technical working group </a:t>
            </a:r>
          </a:p>
          <a:p>
            <a:endParaRPr lang="en-GB" dirty="0"/>
          </a:p>
          <a:p>
            <a:pPr marL="0" indent="0">
              <a:buNone/>
            </a:pPr>
            <a:r>
              <a:rPr lang="en-GB" b="1" dirty="0">
                <a:solidFill>
                  <a:srgbClr val="009999"/>
                </a:solidFill>
                <a:latin typeface="+mj-lt"/>
                <a:ea typeface="+mj-ea"/>
                <a:cs typeface="+mj-cs"/>
              </a:rPr>
              <a:t>Step 7: Define the role of delivery platforms (i.e., settings to reach AGYW) and develop a simple delivery system</a:t>
            </a:r>
          </a:p>
          <a:p>
            <a:pPr marL="0" indent="0">
              <a:buNone/>
            </a:pPr>
            <a:endParaRPr lang="en-GB" b="1" dirty="0">
              <a:solidFill>
                <a:srgbClr val="009999"/>
              </a:solidFill>
              <a:latin typeface="+mj-lt"/>
              <a:ea typeface="+mj-ea"/>
              <a:cs typeface="+mj-cs"/>
            </a:endParaRPr>
          </a:p>
          <a:p>
            <a:pPr>
              <a:buFont typeface="Wingdings" panose="05000000000000000000" pitchFamily="2" charset="2"/>
              <a:buChar char="§"/>
            </a:pPr>
            <a:r>
              <a:rPr lang="en-GB" sz="2400" dirty="0"/>
              <a:t>In line with the defined HIV prevention packages (health services, schools, community platforms)</a:t>
            </a:r>
          </a:p>
          <a:p>
            <a:pPr>
              <a:buFont typeface="Wingdings" panose="05000000000000000000" pitchFamily="2" charset="2"/>
              <a:buChar char="§"/>
            </a:pPr>
            <a:r>
              <a:rPr lang="en-GB" sz="2400" dirty="0"/>
              <a:t>Actively involve young women (including as staff and champions) </a:t>
            </a:r>
          </a:p>
          <a:p>
            <a:pPr>
              <a:buFont typeface="Wingdings" panose="05000000000000000000" pitchFamily="2" charset="2"/>
              <a:buChar char="§"/>
            </a:pPr>
            <a:r>
              <a:rPr lang="en-GB" sz="2400" dirty="0"/>
              <a:t>Collaborate closely with the local AIDS office, health facilities, schools and other partners operating in the area </a:t>
            </a:r>
          </a:p>
          <a:p>
            <a:pPr marL="0" indent="0">
              <a:buNone/>
            </a:pPr>
            <a:endParaRPr lang="en-GB" b="1" dirty="0">
              <a:solidFill>
                <a:srgbClr val="009999"/>
              </a:solidFill>
              <a:latin typeface="+mj-lt"/>
              <a:ea typeface="+mj-ea"/>
              <a:cs typeface="+mj-cs"/>
            </a:endParaRPr>
          </a:p>
          <a:p>
            <a:endParaRPr lang="en-US" sz="3200" dirty="0"/>
          </a:p>
        </p:txBody>
      </p:sp>
    </p:spTree>
    <p:extLst>
      <p:ext uri="{BB962C8B-B14F-4D97-AF65-F5344CB8AC3E}">
        <p14:creationId xmlns:p14="http://schemas.microsoft.com/office/powerpoint/2010/main" val="117007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802D36B-81AC-4D60-B36D-F2E410D98D6E}"/>
              </a:ext>
            </a:extLst>
          </p:cNvPr>
          <p:cNvSpPr txBox="1"/>
          <p:nvPr/>
        </p:nvSpPr>
        <p:spPr>
          <a:xfrm>
            <a:off x="1673201" y="5524051"/>
            <a:ext cx="4153246" cy="1277273"/>
          </a:xfrm>
          <a:prstGeom prst="rect">
            <a:avLst/>
          </a:prstGeom>
          <a:solidFill>
            <a:srgbClr val="89C44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85750" indent="-285750" algn="ctr">
              <a:buFont typeface="Arial" panose="020B0604020202020204" pitchFamily="34" charset="0"/>
              <a:buChar char="•"/>
              <a:defRPr sz="1200" b="1"/>
            </a:lvl1pPr>
          </a:lstStyle>
          <a:p>
            <a:pPr marL="0" marR="0" lvl="0" indent="0" algn="ctr" defTabSz="457200" rtl="0" eaLnBrk="0" fontAlgn="base" latinLnBrk="0" hangingPunct="0">
              <a:lnSpc>
                <a:spcPct val="100000"/>
              </a:lnSpc>
              <a:spcBef>
                <a:spcPts val="0"/>
              </a:spcBef>
              <a:spcAft>
                <a:spcPts val="600"/>
              </a:spcAft>
              <a:buClrTx/>
              <a:buSzTx/>
              <a:buFont typeface="Arial" panose="020B0604020202020204" pitchFamily="34" charset="0"/>
              <a:buNone/>
              <a:tabLst/>
              <a:defRPr/>
            </a:pPr>
            <a:endPar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endParaRPr>
          </a:p>
          <a:p>
            <a:pPr marL="0" marR="0" lvl="0" indent="0" algn="ctr" defTabSz="457200" rtl="0" eaLnBrk="0" fontAlgn="base" latinLnBrk="0" hangingPunct="0">
              <a:lnSpc>
                <a:spcPct val="100000"/>
              </a:lnSpc>
              <a:spcBef>
                <a:spcPts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Dedicated HIV prevention campaigns </a:t>
            </a:r>
            <a:b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b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(prevention knowledge, risk perception, self-efficacy, prevention methods, skills, GBV) with referrals/links to services </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(Accelerated) </a:t>
            </a:r>
            <a:r>
              <a:rPr kumimoji="0" lang="fr-CH" sz="11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rPr>
              <a:t>Comprehensive sexuality education</a:t>
            </a:r>
            <a:br>
              <a:rPr kumimoji="0" lang="fr-CH" sz="11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rPr>
            </a:br>
            <a:r>
              <a:rPr kumimoji="0" lang="fr-CH" sz="12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rPr>
              <a:t> </a:t>
            </a:r>
            <a:endParaRPr kumimoji="0" lang="fr-CH" sz="8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endParaRPr>
          </a:p>
        </p:txBody>
      </p:sp>
      <p:sp>
        <p:nvSpPr>
          <p:cNvPr id="4" name="Rectangle: Top Corners Rounded 3">
            <a:extLst>
              <a:ext uri="{FF2B5EF4-FFF2-40B4-BE49-F238E27FC236}">
                <a16:creationId xmlns:a16="http://schemas.microsoft.com/office/drawing/2014/main" id="{5F02F716-73DE-4076-AF9C-71FF1FE46C17}"/>
              </a:ext>
            </a:extLst>
          </p:cNvPr>
          <p:cNvSpPr/>
          <p:nvPr/>
        </p:nvSpPr>
        <p:spPr>
          <a:xfrm>
            <a:off x="3548522" y="909183"/>
            <a:ext cx="5078524" cy="689291"/>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fr-CH" sz="1800" b="1"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Health</a:t>
            </a:r>
            <a:r>
              <a:rPr kumimoji="0" lang="fr-CH"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sector platforms </a:t>
            </a:r>
            <a:endPar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(facilities, mobile services)</a:t>
            </a:r>
          </a:p>
        </p:txBody>
      </p:sp>
      <p:sp>
        <p:nvSpPr>
          <p:cNvPr id="5" name="Rectangle: Top Corners Rounded 4">
            <a:extLst>
              <a:ext uri="{FF2B5EF4-FFF2-40B4-BE49-F238E27FC236}">
                <a16:creationId xmlns:a16="http://schemas.microsoft.com/office/drawing/2014/main" id="{82FB6171-F40D-4F78-9624-730B460F730C}"/>
              </a:ext>
            </a:extLst>
          </p:cNvPr>
          <p:cNvSpPr/>
          <p:nvPr/>
        </p:nvSpPr>
        <p:spPr>
          <a:xfrm>
            <a:off x="1681827" y="4875211"/>
            <a:ext cx="4144620" cy="689987"/>
          </a:xfrm>
          <a:prstGeom prst="round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fr-CH"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Education platforms </a:t>
            </a:r>
            <a:b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b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(schools, universities)</a:t>
            </a:r>
            <a:endParaRPr kumimoji="0" lang="fr-CH" sz="20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6" name="Rectangle: Top Corners Rounded 5">
            <a:extLst>
              <a:ext uri="{FF2B5EF4-FFF2-40B4-BE49-F238E27FC236}">
                <a16:creationId xmlns:a16="http://schemas.microsoft.com/office/drawing/2014/main" id="{F08F1CF5-8DA5-436B-B605-90223B75AAB4}"/>
              </a:ext>
            </a:extLst>
          </p:cNvPr>
          <p:cNvSpPr/>
          <p:nvPr/>
        </p:nvSpPr>
        <p:spPr>
          <a:xfrm>
            <a:off x="6400575" y="4869817"/>
            <a:ext cx="4139258" cy="69538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H" sz="20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fr-CH"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Community platforms</a:t>
            </a:r>
            <a:b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b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(lead NGO/</a:t>
            </a:r>
            <a:r>
              <a:rPr kumimoji="0" lang="fr-CH" sz="1600" b="1"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CSOs</a:t>
            </a:r>
            <a:r>
              <a:rPr kumimoji="0" lang="fr-CH"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t>
            </a:r>
            <a:endParaRPr kumimoji="0" lang="fr-CH" sz="20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9" name="TextBox 8">
            <a:extLst>
              <a:ext uri="{FF2B5EF4-FFF2-40B4-BE49-F238E27FC236}">
                <a16:creationId xmlns:a16="http://schemas.microsoft.com/office/drawing/2014/main" id="{73D63307-8856-4F6C-B9A1-087FC6C306C8}"/>
              </a:ext>
            </a:extLst>
          </p:cNvPr>
          <p:cNvSpPr txBox="1"/>
          <p:nvPr/>
        </p:nvSpPr>
        <p:spPr>
          <a:xfrm>
            <a:off x="3548477" y="1598215"/>
            <a:ext cx="5076192" cy="92333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0" fontAlgn="base" latinLnBrk="0" hangingPunct="0">
              <a:lnSpc>
                <a:spcPct val="100000"/>
              </a:lnSpc>
              <a:spcBef>
                <a:spcPct val="0"/>
              </a:spcBef>
              <a:spcAft>
                <a:spcPts val="60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Youth-friendly services (trained providers, conducive hours, …)</a:t>
            </a:r>
          </a:p>
          <a:p>
            <a:pPr marL="0" marR="0" lvl="0" indent="0" algn="ctr" defTabSz="457200" rtl="0" eaLnBrk="0" fontAlgn="base" latinLnBrk="0" hangingPunct="0">
              <a:lnSpc>
                <a:spcPct val="100000"/>
              </a:lnSpc>
              <a:spcBef>
                <a:spcPct val="0"/>
              </a:spcBef>
              <a:spcAft>
                <a:spcPts val="60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Access to SRH/</a:t>
            </a:r>
            <a:r>
              <a:rPr kumimoji="0" lang="en-ZA"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HIV services (incl. HIV/STI risk assessment, condoms, VMMC, HTS/ART, PEP, PrEP, </a:t>
            </a:r>
            <a:r>
              <a:rPr kumimoji="0" lang="en-ZA" sz="11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GBV, cervical cancer screening, HPV vaccine…)</a:t>
            </a:r>
            <a:endParaRPr kumimoji="0" lang="en-ZA"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endParaRPr>
          </a:p>
          <a:p>
            <a:pPr marL="0" marR="0" lvl="0" indent="0" algn="ctr" defTabSz="457200" rtl="0" eaLnBrk="0" fontAlgn="base" latinLnBrk="0" hangingPunct="0">
              <a:lnSpc>
                <a:spcPct val="100000"/>
              </a:lnSpc>
              <a:spcBef>
                <a:spcPct val="0"/>
              </a:spcBef>
              <a:spcAft>
                <a:spcPts val="600"/>
              </a:spcAft>
              <a:buClrTx/>
              <a:buSzTx/>
              <a:buFontTx/>
              <a:buNone/>
              <a:tabLst/>
              <a:defRPr/>
            </a:pPr>
            <a:r>
              <a:rPr kumimoji="0" lang="en-ZA"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Integration of HIV into</a:t>
            </a:r>
            <a:r>
              <a:rPr kumimoji="0" lang="en-ZA" sz="11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family planning &amp; STI services, </a:t>
            </a:r>
          </a:p>
        </p:txBody>
      </p:sp>
      <p:sp>
        <p:nvSpPr>
          <p:cNvPr id="11" name="TextBox 10">
            <a:extLst>
              <a:ext uri="{FF2B5EF4-FFF2-40B4-BE49-F238E27FC236}">
                <a16:creationId xmlns:a16="http://schemas.microsoft.com/office/drawing/2014/main" id="{570999D7-DAA4-4743-90B8-A7EF937C2EAF}"/>
              </a:ext>
            </a:extLst>
          </p:cNvPr>
          <p:cNvSpPr txBox="1"/>
          <p:nvPr/>
        </p:nvSpPr>
        <p:spPr>
          <a:xfrm>
            <a:off x="6400575" y="5565033"/>
            <a:ext cx="4139258" cy="1261884"/>
          </a:xfrm>
          <a:prstGeom prst="rect">
            <a:avLst/>
          </a:prstGeom>
          <a:solidFill>
            <a:srgbClr val="E2722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85750" indent="-285750" algn="ctr">
              <a:buFont typeface="Arial" panose="020B0604020202020204" pitchFamily="34" charset="0"/>
              <a:buChar char="•"/>
              <a:defRPr sz="1200" b="1"/>
            </a:lvl1pPr>
          </a:lstStyle>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Community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mobilization</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&amp;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interpersonal</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communication on basic HIV prevention knowledge, risk perception and on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transforming</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HIV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related</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community</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&amp; gender norms</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Community-based demand generation and outreach HIV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prevention</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services (condoms, self-tests for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young</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women</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&amp; male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partners</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Active PrEP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demand</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generation</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(for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young</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women</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highest</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 </a:t>
            </a:r>
            <a:r>
              <a:rPr kumimoji="0" lang="fr-CH" sz="1100" b="1" i="0" u="none" strike="noStrike" kern="1200" cap="none" spc="0" normalizeH="0" baseline="0" noProof="0" dirty="0" err="1">
                <a:ln>
                  <a:noFill/>
                </a:ln>
                <a:solidFill>
                  <a:srgbClr val="FFFF00"/>
                </a:solidFill>
                <a:effectLst/>
                <a:uLnTx/>
                <a:uFillTx/>
                <a:latin typeface="Arial Nova Cond" panose="020B0506020202020204" pitchFamily="34" charset="0"/>
                <a:ea typeface="+mn-ea"/>
                <a:cs typeface="+mn-cs"/>
              </a:rPr>
              <a:t>risk</a:t>
            </a:r>
            <a:r>
              <a:rPr kumimoji="0" lang="fr-CH" sz="1100" b="1" i="0" u="none" strike="noStrike" kern="1200" cap="none" spc="0" normalizeH="0" baseline="0" noProof="0" dirty="0">
                <a:ln>
                  <a:noFill/>
                </a:ln>
                <a:solidFill>
                  <a:srgbClr val="FFFF00"/>
                </a:solidFill>
                <a:effectLst/>
                <a:uLnTx/>
                <a:uFillTx/>
                <a:latin typeface="Arial Nova Cond" panose="020B0506020202020204" pitchFamily="34" charset="0"/>
                <a:ea typeface="+mn-ea"/>
                <a:cs typeface="+mn-cs"/>
              </a:rPr>
              <a:t>)</a:t>
            </a:r>
          </a:p>
        </p:txBody>
      </p:sp>
      <p:sp>
        <p:nvSpPr>
          <p:cNvPr id="15" name="Rectangle 14">
            <a:extLst>
              <a:ext uri="{FF2B5EF4-FFF2-40B4-BE49-F238E27FC236}">
                <a16:creationId xmlns:a16="http://schemas.microsoft.com/office/drawing/2014/main" id="{B7189967-2129-4575-B50C-63690993C9C3}"/>
              </a:ext>
            </a:extLst>
          </p:cNvPr>
          <p:cNvSpPr/>
          <p:nvPr/>
        </p:nvSpPr>
        <p:spPr>
          <a:xfrm>
            <a:off x="9396017" y="3000721"/>
            <a:ext cx="1238936" cy="15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800" b="1" i="0" u="none" strike="noStrike" kern="1200" cap="all" spc="0" normalizeH="0" baseline="0" noProof="1">
                <a:ln>
                  <a:noFill/>
                </a:ln>
                <a:solidFill>
                  <a:prstClr val="black"/>
                </a:solidFill>
                <a:effectLst/>
                <a:uLnTx/>
                <a:uFillTx/>
                <a:latin typeface="Calibri"/>
                <a:ea typeface="+mn-ea"/>
                <a:cs typeface="+mn-cs"/>
              </a:rPr>
              <a:t>Legend:</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CH" sz="800" b="1" i="0" u="none" strike="noStrike" kern="1200" cap="none" spc="0" normalizeH="0" baseline="0" noProof="1">
              <a:ln>
                <a:noFill/>
              </a:ln>
              <a:solidFill>
                <a:prstClr val="black"/>
              </a:solidFill>
              <a:effectLst/>
              <a:uLnTx/>
              <a:uFillTx/>
              <a:latin typeface="Calibr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800" b="1" i="0" u="none" strike="noStrike" kern="1200" cap="none" spc="0" normalizeH="0" baseline="0" noProof="1">
                <a:ln>
                  <a:noFill/>
                </a:ln>
                <a:solidFill>
                  <a:prstClr val="black"/>
                </a:solidFill>
                <a:effectLst/>
                <a:uLnTx/>
                <a:uFillTx/>
                <a:latin typeface="Calibri"/>
                <a:ea typeface="+mn-ea"/>
                <a:cs typeface="+mn-cs"/>
              </a:rPr>
              <a:t>Yellow font </a:t>
            </a:r>
            <a:r>
              <a:rPr kumimoji="0" lang="fr-CH" sz="800" b="0" i="0" u="none" strike="noStrike" kern="1200" cap="none" spc="0" normalizeH="0" baseline="0" noProof="1">
                <a:ln>
                  <a:noFill/>
                </a:ln>
                <a:solidFill>
                  <a:prstClr val="black"/>
                </a:solidFill>
                <a:effectLst/>
                <a:uLnTx/>
                <a:uFillTx/>
                <a:latin typeface="Calibri"/>
                <a:ea typeface="+mn-ea"/>
                <a:cs typeface="+mn-cs"/>
              </a:rPr>
              <a:t>…  primary focus of HIV funding</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CH" sz="800" b="1" i="0" u="none" strike="noStrike" kern="1200" cap="none" spc="0" normalizeH="0" baseline="0" noProof="1">
              <a:ln>
                <a:noFill/>
              </a:ln>
              <a:solidFill>
                <a:prstClr val="black"/>
              </a:solidFill>
              <a:effectLst/>
              <a:uLnTx/>
              <a:uFillTx/>
              <a:latin typeface="Calibr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fr-CH" sz="800" b="1" i="0" u="none" strike="noStrike" kern="1200" cap="none" spc="0" normalizeH="0" baseline="0" noProof="1">
                <a:ln>
                  <a:noFill/>
                </a:ln>
                <a:solidFill>
                  <a:prstClr val="black"/>
                </a:solidFill>
                <a:effectLst/>
                <a:uLnTx/>
                <a:uFillTx/>
                <a:latin typeface="Calibri"/>
                <a:ea typeface="+mn-ea"/>
                <a:cs typeface="+mn-cs"/>
              </a:rPr>
              <a:t>White font … </a:t>
            </a:r>
            <a:r>
              <a:rPr kumimoji="0" lang="fr-CH" sz="800" b="0" i="0" u="none" strike="noStrike" kern="1200" cap="none" spc="0" normalizeH="0" baseline="0" noProof="1">
                <a:ln>
                  <a:noFill/>
                </a:ln>
                <a:solidFill>
                  <a:prstClr val="black"/>
                </a:solidFill>
                <a:effectLst/>
                <a:uLnTx/>
                <a:uFillTx/>
                <a:latin typeface="Calibri"/>
                <a:ea typeface="+mn-ea"/>
                <a:cs typeface="+mn-cs"/>
              </a:rPr>
              <a:t>complementary health &amp; development funding (potentially with contribution of HIV funding)</a:t>
            </a:r>
          </a:p>
        </p:txBody>
      </p:sp>
      <p:sp>
        <p:nvSpPr>
          <p:cNvPr id="23" name="TextBox 22">
            <a:extLst>
              <a:ext uri="{FF2B5EF4-FFF2-40B4-BE49-F238E27FC236}">
                <a16:creationId xmlns:a16="http://schemas.microsoft.com/office/drawing/2014/main" id="{EF7D5F67-8E6B-4700-9F40-44F781A49820}"/>
              </a:ext>
            </a:extLst>
          </p:cNvPr>
          <p:cNvSpPr txBox="1"/>
          <p:nvPr/>
        </p:nvSpPr>
        <p:spPr>
          <a:xfrm>
            <a:off x="3865702" y="2719924"/>
            <a:ext cx="4441742" cy="2017885"/>
          </a:xfrm>
          <a:prstGeom prst="ellipse">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wrap="square" lIns="91440" rtlCol="0">
            <a:noAutofit/>
          </a:bodyPr>
          <a:lstStyle>
            <a:defPPr>
              <a:defRPr lang="en-US"/>
            </a:defPPr>
            <a:lvl1pPr marL="285750" indent="-285750" algn="ctr">
              <a:buFont typeface="Arial" panose="020B0604020202020204" pitchFamily="34" charset="0"/>
              <a:buChar char="•"/>
              <a:defRPr sz="1200" b="1"/>
            </a:lvl1pPr>
          </a:lstStyle>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8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rPr>
              <a:t>Sub-national AIDS office</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Makes it happen (leadership, financing)</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Convenes monthly progress review  (all platforms)</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Follows through on problem-solving</a:t>
            </a:r>
          </a:p>
          <a:p>
            <a:pPr marL="0" marR="0" lvl="0" indent="0" algn="ctr" defTabSz="4572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fr-CH" sz="1100" b="1" i="0" u="none" strike="noStrike" kern="1200" cap="none" spc="0" normalizeH="0" baseline="0" noProof="1">
                <a:ln>
                  <a:noFill/>
                </a:ln>
                <a:solidFill>
                  <a:srgbClr val="FFFF00"/>
                </a:solidFill>
                <a:effectLst/>
                <a:uLnTx/>
                <a:uFillTx/>
                <a:latin typeface="Arial Nova Cond" panose="020B0506020202020204" pitchFamily="34" charset="0"/>
                <a:ea typeface="+mn-ea"/>
                <a:cs typeface="+mn-cs"/>
              </a:rPr>
              <a:t>Involves other sectors as needed </a:t>
            </a:r>
            <a:r>
              <a:rPr kumimoji="0" lang="fr-CH" sz="1100" b="1" i="0" u="none" strike="noStrike" kern="1200" cap="none" spc="0" normalizeH="0" baseline="0" noProof="1">
                <a:ln>
                  <a:noFill/>
                </a:ln>
                <a:solidFill>
                  <a:prstClr val="white"/>
                </a:solidFill>
                <a:effectLst/>
                <a:uLnTx/>
                <a:uFillTx/>
                <a:latin typeface="Arial Nova Cond" panose="020B0506020202020204" pitchFamily="34" charset="0"/>
                <a:ea typeface="+mn-ea"/>
                <a:cs typeface="+mn-cs"/>
              </a:rPr>
              <a:t>(e.g. social &amp; economic support, empowerment, keep girls in school, …)</a:t>
            </a:r>
          </a:p>
        </p:txBody>
      </p:sp>
      <p:sp>
        <p:nvSpPr>
          <p:cNvPr id="29" name="Rectangle: Rounded Corners 28">
            <a:extLst>
              <a:ext uri="{FF2B5EF4-FFF2-40B4-BE49-F238E27FC236}">
                <a16:creationId xmlns:a16="http://schemas.microsoft.com/office/drawing/2014/main" id="{FA181955-206B-4516-B6A0-532FACDE0EC7}"/>
              </a:ext>
            </a:extLst>
          </p:cNvPr>
          <p:cNvSpPr/>
          <p:nvPr/>
        </p:nvSpPr>
        <p:spPr>
          <a:xfrm>
            <a:off x="1902737" y="5032107"/>
            <a:ext cx="626149" cy="3818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LID4096"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1" name="Graphic 30" descr="End">
            <a:extLst>
              <a:ext uri="{FF2B5EF4-FFF2-40B4-BE49-F238E27FC236}">
                <a16:creationId xmlns:a16="http://schemas.microsoft.com/office/drawing/2014/main" id="{750A74A6-75C3-40D5-A41E-8A16805089C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25340"/>
          <a:stretch/>
        </p:blipFill>
        <p:spPr>
          <a:xfrm>
            <a:off x="4494139" y="2985989"/>
            <a:ext cx="337586" cy="458225"/>
          </a:xfrm>
          <a:prstGeom prst="rect">
            <a:avLst/>
          </a:prstGeom>
        </p:spPr>
      </p:pic>
      <p:pic>
        <p:nvPicPr>
          <p:cNvPr id="33" name="Graphic 32" descr="Hospital">
            <a:extLst>
              <a:ext uri="{FF2B5EF4-FFF2-40B4-BE49-F238E27FC236}">
                <a16:creationId xmlns:a16="http://schemas.microsoft.com/office/drawing/2014/main" id="{F12593AD-647E-4C47-BF5D-5BE45A78B632}"/>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b="42315"/>
          <a:stretch/>
        </p:blipFill>
        <p:spPr>
          <a:xfrm>
            <a:off x="3696420" y="851894"/>
            <a:ext cx="1063174" cy="613289"/>
          </a:xfrm>
          <a:prstGeom prst="rect">
            <a:avLst/>
          </a:prstGeom>
        </p:spPr>
      </p:pic>
      <p:pic>
        <p:nvPicPr>
          <p:cNvPr id="35" name="Graphic 34" descr="Group success">
            <a:extLst>
              <a:ext uri="{FF2B5EF4-FFF2-40B4-BE49-F238E27FC236}">
                <a16:creationId xmlns:a16="http://schemas.microsoft.com/office/drawing/2014/main" id="{52BEF2CB-B71A-43E3-9FFF-5F4B5447898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64244" y="4917800"/>
            <a:ext cx="682534" cy="682534"/>
          </a:xfrm>
          <a:prstGeom prst="rect">
            <a:avLst/>
          </a:prstGeom>
        </p:spPr>
      </p:pic>
      <p:pic>
        <p:nvPicPr>
          <p:cNvPr id="37" name="Graphic 36" descr="Teacher">
            <a:extLst>
              <a:ext uri="{FF2B5EF4-FFF2-40B4-BE49-F238E27FC236}">
                <a16:creationId xmlns:a16="http://schemas.microsoft.com/office/drawing/2014/main" id="{BDE83CC0-0026-4925-9D40-D66054DA89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4065" y="4801867"/>
            <a:ext cx="914400" cy="914400"/>
          </a:xfrm>
          <a:prstGeom prst="rect">
            <a:avLst/>
          </a:prstGeom>
        </p:spPr>
      </p:pic>
      <p:pic>
        <p:nvPicPr>
          <p:cNvPr id="39" name="Picture 38" descr="A close up of a sign&#10;&#10;Description automatically generated">
            <a:extLst>
              <a:ext uri="{FF2B5EF4-FFF2-40B4-BE49-F238E27FC236}">
                <a16:creationId xmlns:a16="http://schemas.microsoft.com/office/drawing/2014/main" id="{7D56FA2F-D107-417B-9FD9-F72115088B0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37692" t="11497" r="22096" b="24587"/>
          <a:stretch/>
        </p:blipFill>
        <p:spPr>
          <a:xfrm>
            <a:off x="2289204" y="5042410"/>
            <a:ext cx="239535" cy="380743"/>
          </a:xfrm>
          <a:prstGeom prst="rect">
            <a:avLst/>
          </a:prstGeom>
        </p:spPr>
      </p:pic>
      <p:sp>
        <p:nvSpPr>
          <p:cNvPr id="40" name="Rectangle: Rounded Corners 39">
            <a:extLst>
              <a:ext uri="{FF2B5EF4-FFF2-40B4-BE49-F238E27FC236}">
                <a16:creationId xmlns:a16="http://schemas.microsoft.com/office/drawing/2014/main" id="{651DCDF6-0603-4A63-88BA-16C30FDDC671}"/>
              </a:ext>
            </a:extLst>
          </p:cNvPr>
          <p:cNvSpPr/>
          <p:nvPr/>
        </p:nvSpPr>
        <p:spPr>
          <a:xfrm>
            <a:off x="1688403" y="1088678"/>
            <a:ext cx="681038" cy="3649131"/>
          </a:xfrm>
          <a:prstGeom prst="roundRect">
            <a:avLst/>
          </a:prstGeom>
          <a:solidFill>
            <a:schemeClr val="accent1">
              <a:lumMod val="20000"/>
              <a:lumOff val="80000"/>
            </a:schemeClr>
          </a:solidFill>
        </p:spPr>
        <p:txBody>
          <a:bodyPr vert="vert270"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H" sz="1400" b="1" i="0" u="none" strike="noStrike" kern="1200" cap="none" spc="0" normalizeH="0" baseline="0" noProof="0" dirty="0">
                <a:ln>
                  <a:noFill/>
                </a:ln>
                <a:solidFill>
                  <a:srgbClr val="00A99A"/>
                </a:solidFill>
                <a:effectLst/>
                <a:uLnTx/>
                <a:uFillTx/>
                <a:latin typeface="Arial Nova Cond" panose="020B0506020202020204" pitchFamily="34" charset="0"/>
                <a:ea typeface="ＭＳ Ｐゴシック" panose="020B0600070205080204" pitchFamily="34" charset="-128"/>
                <a:cs typeface="+mn-cs"/>
              </a:rPr>
              <a:t>National (new) media platforms supporting demand generation and normative change</a:t>
            </a:r>
          </a:p>
        </p:txBody>
      </p:sp>
      <p:cxnSp>
        <p:nvCxnSpPr>
          <p:cNvPr id="50" name="Straight Arrow Connector 49">
            <a:extLst>
              <a:ext uri="{FF2B5EF4-FFF2-40B4-BE49-F238E27FC236}">
                <a16:creationId xmlns:a16="http://schemas.microsoft.com/office/drawing/2014/main" id="{AE450FFF-00DA-42EE-B0CB-EC07FDD616B9}"/>
              </a:ext>
            </a:extLst>
          </p:cNvPr>
          <p:cNvCxnSpPr>
            <a:cxnSpLocks/>
            <a:stCxn id="9" idx="2"/>
            <a:endCxn id="23" idx="0"/>
          </p:cNvCxnSpPr>
          <p:nvPr/>
        </p:nvCxnSpPr>
        <p:spPr>
          <a:xfrm>
            <a:off x="6086573" y="2521545"/>
            <a:ext cx="0" cy="1983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CE080E9-FC86-46A7-9A63-5CF144C14D13}"/>
              </a:ext>
            </a:extLst>
          </p:cNvPr>
          <p:cNvCxnSpPr>
            <a:cxnSpLocks/>
          </p:cNvCxnSpPr>
          <p:nvPr/>
        </p:nvCxnSpPr>
        <p:spPr>
          <a:xfrm>
            <a:off x="5826447" y="6162687"/>
            <a:ext cx="5741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5DEDAF-DEE2-4982-931F-3C336EA7400F}"/>
              </a:ext>
            </a:extLst>
          </p:cNvPr>
          <p:cNvCxnSpPr>
            <a:cxnSpLocks/>
          </p:cNvCxnSpPr>
          <p:nvPr/>
        </p:nvCxnSpPr>
        <p:spPr>
          <a:xfrm flipV="1">
            <a:off x="2787718" y="2544773"/>
            <a:ext cx="1521517" cy="23250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AC9FA2B-C502-4270-B91F-A7627B68EAB7}"/>
              </a:ext>
            </a:extLst>
          </p:cNvPr>
          <p:cNvCxnSpPr>
            <a:cxnSpLocks/>
          </p:cNvCxnSpPr>
          <p:nvPr/>
        </p:nvCxnSpPr>
        <p:spPr>
          <a:xfrm flipH="1" flipV="1">
            <a:off x="7840006" y="2521546"/>
            <a:ext cx="1634590" cy="23131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F969345-E7F4-448B-8F0B-AE84445E4AC9}"/>
              </a:ext>
            </a:extLst>
          </p:cNvPr>
          <p:cNvCxnSpPr>
            <a:cxnSpLocks/>
            <a:stCxn id="5" idx="3"/>
            <a:endCxn id="23" idx="3"/>
          </p:cNvCxnSpPr>
          <p:nvPr/>
        </p:nvCxnSpPr>
        <p:spPr>
          <a:xfrm flipV="1">
            <a:off x="3754138" y="4442296"/>
            <a:ext cx="762043" cy="4329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CA8FE53-92F0-4207-8B13-D276D6BFAA5C}"/>
              </a:ext>
            </a:extLst>
          </p:cNvPr>
          <p:cNvCxnSpPr>
            <a:cxnSpLocks/>
            <a:stCxn id="6" idx="3"/>
            <a:endCxn id="23" idx="5"/>
          </p:cNvCxnSpPr>
          <p:nvPr/>
        </p:nvCxnSpPr>
        <p:spPr>
          <a:xfrm flipH="1" flipV="1">
            <a:off x="7656966" y="4442297"/>
            <a:ext cx="813238" cy="4275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93AF9D8-E826-4AEF-9EB6-9D5080CE7382}"/>
              </a:ext>
            </a:extLst>
          </p:cNvPr>
          <p:cNvCxnSpPr>
            <a:cxnSpLocks/>
          </p:cNvCxnSpPr>
          <p:nvPr/>
        </p:nvCxnSpPr>
        <p:spPr>
          <a:xfrm>
            <a:off x="2358272" y="2613668"/>
            <a:ext cx="341226" cy="8078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id="{AE8B3E41-62E5-4879-BC92-682C6636A1F6}"/>
              </a:ext>
            </a:extLst>
          </p:cNvPr>
          <p:cNvSpPr txBox="1">
            <a:spLocks/>
          </p:cNvSpPr>
          <p:nvPr/>
        </p:nvSpPr>
        <p:spPr>
          <a:xfrm>
            <a:off x="1490192" y="151765"/>
            <a:ext cx="9246638" cy="817577"/>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Delivery platforms for </a:t>
            </a:r>
            <a:r>
              <a:rPr kumimoji="0" lang="fr-CH" sz="2000" b="1"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mj-cs"/>
              </a:rPr>
              <a:t>scaling</a:t>
            </a:r>
            <a: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 up programs for adolescent girls, </a:t>
            </a:r>
            <a:r>
              <a:rPr kumimoji="0" lang="fr-CH" sz="2000" b="1"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mj-cs"/>
              </a:rPr>
              <a:t>young</a:t>
            </a:r>
            <a: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 </a:t>
            </a:r>
            <a:r>
              <a:rPr kumimoji="0" lang="fr-CH" sz="2000" b="1"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mj-cs"/>
              </a:rPr>
              <a:t>women</a:t>
            </a:r>
            <a: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 and men in settings </a:t>
            </a:r>
            <a:r>
              <a:rPr kumimoji="0" lang="fr-CH" sz="2000" b="1" i="0" u="none" strike="noStrike" kern="1200" cap="none" spc="0" normalizeH="0" baseline="0" noProof="0" dirty="0" err="1">
                <a:ln>
                  <a:noFill/>
                </a:ln>
                <a:solidFill>
                  <a:prstClr val="black"/>
                </a:solidFill>
                <a:effectLst/>
                <a:uLnTx/>
                <a:uFillTx/>
                <a:latin typeface="Arial Nova Cond" panose="020B0506020202020204" pitchFamily="34" charset="0"/>
                <a:ea typeface="+mj-ea"/>
                <a:cs typeface="+mj-cs"/>
              </a:rPr>
              <a:t>with</a:t>
            </a:r>
            <a: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 high HIV incidence: </a:t>
            </a:r>
            <a:br>
              <a:rPr kumimoji="0" lang="fr-CH" sz="20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br>
            <a:endParaRPr kumimoji="0" lang="LID4096" sz="2000" b="1" i="0" u="none" strike="noStrike" kern="1200" cap="none" spc="0" normalizeH="0" baseline="0" noProof="0" dirty="0">
              <a:ln>
                <a:noFill/>
              </a:ln>
              <a:solidFill>
                <a:srgbClr val="00A99A">
                  <a:lumMod val="75000"/>
                </a:srgbClr>
              </a:solidFill>
              <a:effectLst/>
              <a:uLnTx/>
              <a:uFillTx/>
              <a:latin typeface="Arial Nova Cond" panose="020B0506020202020204" pitchFamily="34" charset="0"/>
              <a:ea typeface="+mj-ea"/>
              <a:cs typeface="+mj-cs"/>
            </a:endParaRPr>
          </a:p>
        </p:txBody>
      </p:sp>
    </p:spTree>
    <p:extLst>
      <p:ext uri="{BB962C8B-B14F-4D97-AF65-F5344CB8AC3E}">
        <p14:creationId xmlns:p14="http://schemas.microsoft.com/office/powerpoint/2010/main" val="330577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2B2C-CCC0-760F-211A-809B928020F2}"/>
              </a:ext>
            </a:extLst>
          </p:cNvPr>
          <p:cNvSpPr>
            <a:spLocks noGrp="1"/>
          </p:cNvSpPr>
          <p:nvPr>
            <p:ph type="ctrTitle"/>
          </p:nvPr>
        </p:nvSpPr>
        <p:spPr>
          <a:xfrm>
            <a:off x="-226423" y="0"/>
            <a:ext cx="9144000" cy="771751"/>
          </a:xfrm>
        </p:spPr>
        <p:txBody>
          <a:bodyPr/>
          <a:lstStyle/>
          <a:p>
            <a:r>
              <a:rPr lang="en-US" sz="2800" b="1" dirty="0">
                <a:solidFill>
                  <a:srgbClr val="009999"/>
                </a:solidFill>
                <a:latin typeface="Arial" panose="020B0604020202020204" pitchFamily="34" charset="0"/>
                <a:cs typeface="Arial" panose="020B0604020202020204" pitchFamily="34" charset="0"/>
              </a:rPr>
              <a:t>Step 8: Develop a costed operational plan</a:t>
            </a:r>
            <a:endParaRPr lang="en-GB" sz="2800" b="1" dirty="0">
              <a:solidFill>
                <a:srgbClr val="00999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1C66059-1212-5CC5-4511-D9457EB9332A}"/>
              </a:ext>
            </a:extLst>
          </p:cNvPr>
          <p:cNvSpPr txBox="1"/>
          <p:nvPr/>
        </p:nvSpPr>
        <p:spPr>
          <a:xfrm>
            <a:off x="687977" y="1224311"/>
            <a:ext cx="10816046" cy="480747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MT"/>
                <a:ea typeface="+mn-ea"/>
                <a:cs typeface="Arial" panose="020B0604020202020204" pitchFamily="34" charset="0"/>
              </a:rPr>
              <a:t>Based on the targets and defined packages and operating procedures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MT"/>
                <a:ea typeface="+mn-ea"/>
                <a:cs typeface="Arial" panose="020B0604020202020204" pitchFamily="34" charset="0"/>
              </a:rPr>
              <a:t>The resources available in the country (domestic and external funding) should fully cover the proposed programme implementation</a:t>
            </a:r>
            <a:r>
              <a:rPr kumimoji="0" lang="en-US" sz="2800" b="0" i="0" u="none" strike="noStrike" kern="1200" cap="none" spc="0" normalizeH="0" baseline="0" noProof="0" dirty="0">
                <a:ln>
                  <a:noFill/>
                </a:ln>
                <a:solidFill>
                  <a:prstClr val="black"/>
                </a:solidFill>
                <a:effectLst/>
                <a:uLnTx/>
                <a:uFillTx/>
                <a:latin typeface="ArialMT"/>
                <a:ea typeface="+mn-ea"/>
                <a:cs typeface="Arial" panose="020B0604020202020204" pitchFamily="34" charset="0"/>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US" sz="2800" dirty="0">
              <a:solidFill>
                <a:prstClr val="black"/>
              </a:solidFill>
              <a:latin typeface="ArialMT"/>
              <a:cs typeface="Arial" panose="020B0604020202020204" pitchFamily="34" charset="0"/>
            </a:endParaRPr>
          </a:p>
          <a:p>
            <a:pPr marR="0" lvl="0" algn="l" defTabSz="914400" rtl="0" eaLnBrk="0" fontAlgn="base" latinLnBrk="0" hangingPunct="0">
              <a:lnSpc>
                <a:spcPct val="100000"/>
              </a:lnSpc>
              <a:spcBef>
                <a:spcPct val="20000"/>
              </a:spcBef>
              <a:spcAft>
                <a:spcPct val="0"/>
              </a:spcAft>
              <a:buClrTx/>
              <a:buSzTx/>
              <a:tabLst/>
              <a:defRPr/>
            </a:pPr>
            <a:r>
              <a:rPr lang="en-US" sz="2800" b="1" dirty="0">
                <a:solidFill>
                  <a:srgbClr val="009999"/>
                </a:solidFill>
                <a:latin typeface="Arial" panose="020B0604020202020204" pitchFamily="34" charset="0"/>
                <a:ea typeface="+mj-ea"/>
                <a:cs typeface="Arial" panose="020B0604020202020204" pitchFamily="34" charset="0"/>
              </a:rPr>
              <a:t>Step 9: Develop an M&amp;E plan</a:t>
            </a:r>
          </a:p>
          <a:p>
            <a:pPr marL="342900" indent="-342900" eaLnBrk="0" fontAlgn="base" hangingPunct="0">
              <a:spcBef>
                <a:spcPct val="20000"/>
              </a:spcBef>
              <a:spcAft>
                <a:spcPct val="0"/>
              </a:spcAft>
              <a:buFont typeface="Arial" panose="020B0604020202020204" pitchFamily="34" charset="0"/>
              <a:buChar char="•"/>
              <a:defRPr/>
            </a:pPr>
            <a:r>
              <a:rPr lang="en-GB" sz="2400" dirty="0">
                <a:solidFill>
                  <a:prstClr val="black"/>
                </a:solidFill>
                <a:latin typeface="ArialMT"/>
                <a:cs typeface="Arial" panose="020B0604020202020204" pitchFamily="34" charset="0"/>
              </a:rPr>
              <a:t>Should be linked to the results framework and anchored within broader national health information systems, assists with tracking and regularly reviewing progress towards results</a:t>
            </a:r>
          </a:p>
          <a:p>
            <a:pPr marL="342900" indent="-342900" eaLnBrk="0" fontAlgn="base" hangingPunct="0">
              <a:spcBef>
                <a:spcPct val="20000"/>
              </a:spcBef>
              <a:spcAft>
                <a:spcPct val="0"/>
              </a:spcAft>
              <a:buFont typeface="Arial" panose="020B0604020202020204" pitchFamily="34" charset="0"/>
              <a:buChar char="•"/>
              <a:defRPr/>
            </a:pPr>
            <a:r>
              <a:rPr lang="en-GB" sz="2400" dirty="0">
                <a:solidFill>
                  <a:prstClr val="black"/>
                </a:solidFill>
                <a:latin typeface="ArialMT"/>
                <a:cs typeface="Arial" panose="020B0604020202020204" pitchFamily="34" charset="0"/>
              </a:rPr>
              <a:t>Should ideally also include an evaluation component looking at measuring and linking the implementation of the packages to changes in the epidemic</a:t>
            </a:r>
          </a:p>
          <a:p>
            <a:pPr eaLnBrk="0" fontAlgn="base" hangingPunct="0">
              <a:spcBef>
                <a:spcPct val="20000"/>
              </a:spcBef>
              <a:spcAft>
                <a:spcPct val="0"/>
              </a:spcAft>
              <a:defRPr/>
            </a:pPr>
            <a:endParaRPr lang="en-US" sz="2400" dirty="0">
              <a:solidFill>
                <a:prstClr val="black"/>
              </a:solidFill>
              <a:latin typeface="ArialMT"/>
              <a:cs typeface="Arial" panose="020B0604020202020204" pitchFamily="34" charset="0"/>
            </a:endParaRPr>
          </a:p>
        </p:txBody>
      </p:sp>
    </p:spTree>
    <p:extLst>
      <p:ext uri="{BB962C8B-B14F-4D97-AF65-F5344CB8AC3E}">
        <p14:creationId xmlns:p14="http://schemas.microsoft.com/office/powerpoint/2010/main" val="47127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86FC4B-CFFC-A99E-D0BD-5832270F4061}"/>
              </a:ext>
            </a:extLst>
          </p:cNvPr>
          <p:cNvSpPr>
            <a:spLocks noGrp="1"/>
          </p:cNvSpPr>
          <p:nvPr>
            <p:ph type="title"/>
          </p:nvPr>
        </p:nvSpPr>
        <p:spPr/>
        <p:txBody>
          <a:bodyPr>
            <a:normAutofit fontScale="90000"/>
          </a:bodyPr>
          <a:lstStyle/>
          <a:p>
            <a:r>
              <a:rPr lang="en-US" sz="2800" dirty="0">
                <a:solidFill>
                  <a:srgbClr val="009999"/>
                </a:solidFill>
                <a:latin typeface="+mj-lt"/>
                <a:ea typeface="+mj-ea"/>
                <a:cs typeface="+mj-cs"/>
              </a:rPr>
              <a:t>HIV prevention among adolescent girls and young women: what have we learned</a:t>
            </a:r>
            <a:endParaRPr lang="en-CH" sz="2800" dirty="0">
              <a:solidFill>
                <a:srgbClr val="009999"/>
              </a:solidFill>
              <a:latin typeface="+mj-lt"/>
              <a:ea typeface="+mj-ea"/>
              <a:cs typeface="+mj-cs"/>
            </a:endParaRPr>
          </a:p>
        </p:txBody>
      </p:sp>
      <p:sp>
        <p:nvSpPr>
          <p:cNvPr id="7" name="Content Placeholder 3">
            <a:extLst>
              <a:ext uri="{FF2B5EF4-FFF2-40B4-BE49-F238E27FC236}">
                <a16:creationId xmlns:a16="http://schemas.microsoft.com/office/drawing/2014/main" id="{1E89F9F8-C1E9-1D2D-1ED4-601EA788C915}"/>
              </a:ext>
            </a:extLst>
          </p:cNvPr>
          <p:cNvSpPr txBox="1">
            <a:spLocks/>
          </p:cNvSpPr>
          <p:nvPr/>
        </p:nvSpPr>
        <p:spPr>
          <a:xfrm>
            <a:off x="838201" y="1343025"/>
            <a:ext cx="10146956" cy="5514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H" sz="2000" dirty="0">
              <a:solidFill>
                <a:srgbClr val="333333"/>
              </a:solidFill>
              <a:latin typeface="AvenirLTStd-Book"/>
            </a:endParaRPr>
          </a:p>
        </p:txBody>
      </p:sp>
      <p:sp>
        <p:nvSpPr>
          <p:cNvPr id="2" name="Content Placeholder 2">
            <a:extLst>
              <a:ext uri="{FF2B5EF4-FFF2-40B4-BE49-F238E27FC236}">
                <a16:creationId xmlns:a16="http://schemas.microsoft.com/office/drawing/2014/main" id="{1991D3F1-AF1E-0BB5-713F-D16D1C9F1DD6}"/>
              </a:ext>
            </a:extLst>
          </p:cNvPr>
          <p:cNvSpPr>
            <a:spLocks noGrp="1"/>
          </p:cNvSpPr>
          <p:nvPr>
            <p:ph idx="1"/>
          </p:nvPr>
        </p:nvSpPr>
        <p:spPr>
          <a:xfrm>
            <a:off x="838200" y="1315915"/>
            <a:ext cx="9488978" cy="5173021"/>
          </a:xfrm>
        </p:spPr>
        <p:txBody>
          <a:bodyPr>
            <a:normAutofit/>
          </a:bodyPr>
          <a:lstStyle/>
          <a:p>
            <a:r>
              <a:rPr lang="en-US" sz="1800" dirty="0"/>
              <a:t>Need for more systematic approach to prioritization &amp; programming</a:t>
            </a:r>
          </a:p>
          <a:p>
            <a:pPr marL="485775" lvl="1" indent="-285750">
              <a:spcBef>
                <a:spcPts val="200"/>
              </a:spcBef>
              <a:spcAft>
                <a:spcPts val="400"/>
              </a:spcAft>
              <a:buClr>
                <a:srgbClr val="70C8BE"/>
              </a:buClr>
              <a:buSzPct val="87000"/>
              <a:buFont typeface="Wingdings" panose="05000000000000000000" pitchFamily="2" charset="2"/>
              <a:buChar char="ü"/>
              <a:defRPr/>
            </a:pPr>
            <a:r>
              <a:rPr lang="en-US" altLang="en-US" sz="1600" dirty="0">
                <a:solidFill>
                  <a:srgbClr val="404040"/>
                </a:solidFill>
                <a:ea typeface="ＭＳ Ｐゴシック" panose="020B0600070205080204" pitchFamily="34" charset="-128"/>
              </a:rPr>
              <a:t>Based on HIV incidence estimates, vary intensity of programmes in locations with different levels of HIV incidence</a:t>
            </a:r>
          </a:p>
          <a:p>
            <a:pPr marL="485775" lvl="1" indent="-285750">
              <a:spcBef>
                <a:spcPts val="200"/>
              </a:spcBef>
              <a:spcAft>
                <a:spcPts val="400"/>
              </a:spcAft>
              <a:buClr>
                <a:srgbClr val="70C8BE"/>
              </a:buClr>
              <a:buSzPct val="87000"/>
              <a:buFont typeface="Wingdings" panose="05000000000000000000" pitchFamily="2" charset="2"/>
              <a:buChar char="ü"/>
              <a:defRPr/>
            </a:pPr>
            <a:r>
              <a:rPr lang="en-GB" altLang="en-US" sz="1600" dirty="0">
                <a:solidFill>
                  <a:srgbClr val="404040"/>
                </a:solidFill>
                <a:ea typeface="ＭＳ Ｐゴシック" panose="020B0600070205080204" pitchFamily="34" charset="-128"/>
              </a:rPr>
              <a:t>Intensive prevention for populations with highest HIV incidence (key populations and adolescent girls, boys, women and men in very few locations,) – this includes PrEP and regular community outreach/empowerment plus all basic prevention &amp; treatment options)</a:t>
            </a:r>
          </a:p>
          <a:p>
            <a:pPr marL="485775" lvl="1" indent="-285750">
              <a:spcBef>
                <a:spcPts val="200"/>
              </a:spcBef>
              <a:spcAft>
                <a:spcPts val="400"/>
              </a:spcAft>
              <a:buClr>
                <a:srgbClr val="70C8BE"/>
              </a:buClr>
              <a:buSzPct val="87000"/>
              <a:buFont typeface="Wingdings" panose="05000000000000000000" pitchFamily="2" charset="2"/>
              <a:buChar char="ü"/>
              <a:defRPr/>
            </a:pPr>
            <a:r>
              <a:rPr lang="en-GB" altLang="en-US" sz="1600" dirty="0">
                <a:solidFill>
                  <a:srgbClr val="404040"/>
                </a:solidFill>
                <a:ea typeface="ＭＳ Ｐゴシック" panose="020B0600070205080204" pitchFamily="34" charset="-128"/>
              </a:rPr>
              <a:t>Basic lower cost prevention options (condoms, VMMC where applicable, testing &amp; treatment plus basic demand generation using cost-efficient channels) for other settings with moderate HIV incidence</a:t>
            </a:r>
          </a:p>
          <a:p>
            <a:r>
              <a:rPr lang="en-US" sz="1800" dirty="0"/>
              <a:t>Define clear theory of change (which outcomes in terms of prevention behaviours will lead to reduced HIV incidence). Accompanied by </a:t>
            </a:r>
            <a:r>
              <a:rPr lang="en-US" sz="1800" dirty="0" err="1"/>
              <a:t>programme</a:t>
            </a:r>
            <a:r>
              <a:rPr lang="en-US" sz="1800" dirty="0"/>
              <a:t> monitoring</a:t>
            </a:r>
          </a:p>
          <a:p>
            <a:endParaRPr lang="en-US" sz="1800" dirty="0"/>
          </a:p>
          <a:p>
            <a:r>
              <a:rPr lang="en-US" sz="1800" b="1" dirty="0"/>
              <a:t>Ensure coordination and stewardship </a:t>
            </a:r>
          </a:p>
          <a:p>
            <a:r>
              <a:rPr lang="en-US" sz="1800" b="1" dirty="0"/>
              <a:t>Engage AGYW throughout</a:t>
            </a:r>
          </a:p>
          <a:p>
            <a:pPr marL="0" indent="0">
              <a:buNone/>
            </a:pPr>
            <a:endParaRPr lang="en-US" sz="1800" dirty="0"/>
          </a:p>
          <a:p>
            <a:endParaRPr lang="en-US" sz="1800" dirty="0"/>
          </a:p>
          <a:p>
            <a:endParaRPr lang="en-US" sz="1800" dirty="0"/>
          </a:p>
          <a:p>
            <a:endParaRPr lang="en-US" sz="1600" dirty="0"/>
          </a:p>
          <a:p>
            <a:endParaRPr lang="en-US" sz="1600" dirty="0"/>
          </a:p>
        </p:txBody>
      </p:sp>
    </p:spTree>
    <p:extLst>
      <p:ext uri="{BB962C8B-B14F-4D97-AF65-F5344CB8AC3E}">
        <p14:creationId xmlns:p14="http://schemas.microsoft.com/office/powerpoint/2010/main" val="222818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03575-D206-D849-BAAF-FBF62ED7CA35}"/>
              </a:ext>
            </a:extLst>
          </p:cNvPr>
          <p:cNvSpPr/>
          <p:nvPr/>
        </p:nvSpPr>
        <p:spPr>
          <a:xfrm>
            <a:off x="-3810" y="5836877"/>
            <a:ext cx="12195810" cy="1004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F44ABD35-4C52-9C43-81B4-208791C01A9F}"/>
              </a:ext>
            </a:extLst>
          </p:cNvPr>
          <p:cNvSpPr/>
          <p:nvPr/>
        </p:nvSpPr>
        <p:spPr>
          <a:xfrm>
            <a:off x="952500" y="5877272"/>
            <a:ext cx="10287000"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Box 1"/>
          <p:cNvSpPr txBox="1">
            <a:spLocks noChangeArrowheads="1"/>
          </p:cNvSpPr>
          <p:nvPr/>
        </p:nvSpPr>
        <p:spPr bwMode="auto">
          <a:xfrm>
            <a:off x="215990" y="5958061"/>
            <a:ext cx="97520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fr-CH" sz="4000" b="1" dirty="0">
                <a:solidFill>
                  <a:srgbClr val="50AA9B"/>
                </a:solidFill>
              </a:rPr>
              <a:t>THANK YOU!     	</a:t>
            </a:r>
            <a:endParaRPr lang="fr-CH" sz="2800" dirty="0">
              <a:solidFill>
                <a:schemeClr val="accent3">
                  <a:lumMod val="75000"/>
                </a:schemeClr>
              </a:solidFill>
            </a:endParaRPr>
          </a:p>
          <a:p>
            <a:endParaRPr lang="en-US" sz="4000" dirty="0">
              <a:solidFill>
                <a:schemeClr val="accent3">
                  <a:lumMod val="75000"/>
                </a:schemeClr>
              </a:solidFill>
            </a:endParaRPr>
          </a:p>
        </p:txBody>
      </p:sp>
      <p:pic>
        <p:nvPicPr>
          <p:cNvPr id="3" name="Picture 2">
            <a:extLst>
              <a:ext uri="{FF2B5EF4-FFF2-40B4-BE49-F238E27FC236}">
                <a16:creationId xmlns:a16="http://schemas.microsoft.com/office/drawing/2014/main" id="{3C3702FE-8592-A345-8041-8F5DF1124703}"/>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0475595" y="5929760"/>
            <a:ext cx="1527810" cy="81915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8CAFA503-36D4-3044-86C7-996EBFD28BC6}"/>
              </a:ext>
            </a:extLst>
          </p:cNvPr>
          <p:cNvSpPr/>
          <p:nvPr/>
        </p:nvSpPr>
        <p:spPr>
          <a:xfrm>
            <a:off x="4439817" y="1798497"/>
            <a:ext cx="3365345" cy="1323439"/>
          </a:xfrm>
          <a:prstGeom prst="rect">
            <a:avLst/>
          </a:prstGeom>
        </p:spPr>
        <p:txBody>
          <a:bodyPr wrap="none">
            <a:spAutoFit/>
          </a:bodyPr>
          <a:lstStyle/>
          <a:p>
            <a:r>
              <a:rPr lang="en-US" sz="4000" b="1" dirty="0">
                <a:solidFill>
                  <a:schemeClr val="bg1"/>
                </a:solidFill>
              </a:rPr>
              <a:t>THANK YOU </a:t>
            </a:r>
          </a:p>
          <a:p>
            <a:endParaRPr lang="en-US" sz="4000" dirty="0">
              <a:solidFill>
                <a:schemeClr val="bg1"/>
              </a:solidFill>
            </a:endParaRPr>
          </a:p>
        </p:txBody>
      </p:sp>
      <p:pic>
        <p:nvPicPr>
          <p:cNvPr id="8" name="Picture 7">
            <a:extLst>
              <a:ext uri="{FF2B5EF4-FFF2-40B4-BE49-F238E27FC236}">
                <a16:creationId xmlns:a16="http://schemas.microsoft.com/office/drawing/2014/main" id="{BFE761FD-1EC0-F94B-BF43-84C562E1A10D}"/>
              </a:ext>
            </a:extLst>
          </p:cNvPr>
          <p:cNvPicPr>
            <a:picLocks noChangeAspect="1"/>
          </p:cNvPicPr>
          <p:nvPr/>
        </p:nvPicPr>
        <p:blipFill rotWithShape="1">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a:stretch/>
        </p:blipFill>
        <p:spPr>
          <a:xfrm>
            <a:off x="0" y="-16206"/>
            <a:ext cx="12192000" cy="5853083"/>
          </a:xfrm>
          <a:prstGeom prst="rect">
            <a:avLst/>
          </a:prstGeom>
          <a:solidFill>
            <a:schemeClr val="accent5">
              <a:lumMod val="50000"/>
            </a:schemeClr>
          </a:solidFill>
        </p:spPr>
      </p:pic>
    </p:spTree>
    <p:extLst>
      <p:ext uri="{BB962C8B-B14F-4D97-AF65-F5344CB8AC3E}">
        <p14:creationId xmlns:p14="http://schemas.microsoft.com/office/powerpoint/2010/main" val="29905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82C8-A180-911F-C4D0-F1F986DE4663}"/>
              </a:ext>
            </a:extLst>
          </p:cNvPr>
          <p:cNvSpPr>
            <a:spLocks noGrp="1"/>
          </p:cNvSpPr>
          <p:nvPr>
            <p:ph type="title"/>
          </p:nvPr>
        </p:nvSpPr>
        <p:spPr/>
        <p:txBody>
          <a:bodyPr/>
          <a:lstStyle/>
          <a:p>
            <a:r>
              <a:rPr lang="en-GB" sz="2800" dirty="0"/>
              <a:t>HIV prevalence among AGYW in priority countries, 2022</a:t>
            </a:r>
          </a:p>
        </p:txBody>
      </p:sp>
      <p:sp>
        <p:nvSpPr>
          <p:cNvPr id="12" name="TextBox 11">
            <a:extLst>
              <a:ext uri="{FF2B5EF4-FFF2-40B4-BE49-F238E27FC236}">
                <a16:creationId xmlns:a16="http://schemas.microsoft.com/office/drawing/2014/main" id="{043466FC-F549-19ED-950B-CC3621FC64F0}"/>
              </a:ext>
            </a:extLst>
          </p:cNvPr>
          <p:cNvSpPr txBox="1"/>
          <p:nvPr/>
        </p:nvSpPr>
        <p:spPr>
          <a:xfrm rot="16200000">
            <a:off x="-1673821" y="3171702"/>
            <a:ext cx="4318773" cy="307777"/>
          </a:xfrm>
          <a:prstGeom prst="rect">
            <a:avLst/>
          </a:prstGeom>
          <a:noFill/>
        </p:spPr>
        <p:txBody>
          <a:bodyPr wrap="square">
            <a:spAutoFit/>
          </a:bodyPr>
          <a:lstStyle/>
          <a:p>
            <a:r>
              <a:rPr lang="fr-FR" sz="1400" dirty="0">
                <a:solidFill>
                  <a:schemeClr val="bg2">
                    <a:lumMod val="10000"/>
                  </a:schemeClr>
                </a:solidFill>
              </a:rPr>
              <a:t>N- </a:t>
            </a:r>
            <a:r>
              <a:rPr lang="fr-FR" sz="1400" dirty="0" err="1">
                <a:solidFill>
                  <a:schemeClr val="bg2">
                    <a:lumMod val="10000"/>
                  </a:schemeClr>
                </a:solidFill>
              </a:rPr>
              <a:t>Adult</a:t>
            </a:r>
            <a:r>
              <a:rPr lang="fr-FR" sz="1400" dirty="0">
                <a:solidFill>
                  <a:schemeClr val="bg2">
                    <a:lumMod val="10000"/>
                  </a:schemeClr>
                </a:solidFill>
              </a:rPr>
              <a:t> </a:t>
            </a:r>
            <a:r>
              <a:rPr lang="fr-FR" sz="1400" dirty="0" err="1">
                <a:solidFill>
                  <a:schemeClr val="bg2">
                    <a:lumMod val="10000"/>
                  </a:schemeClr>
                </a:solidFill>
              </a:rPr>
              <a:t>prevalence</a:t>
            </a:r>
            <a:r>
              <a:rPr lang="fr-FR" sz="1400" dirty="0">
                <a:solidFill>
                  <a:schemeClr val="bg2">
                    <a:lumMod val="10000"/>
                  </a:schemeClr>
                </a:solidFill>
              </a:rPr>
              <a:t> (15-24) (Percent) </a:t>
            </a:r>
            <a:r>
              <a:rPr lang="fr-FR" sz="1400" dirty="0" err="1">
                <a:solidFill>
                  <a:schemeClr val="bg2">
                    <a:lumMod val="10000"/>
                  </a:schemeClr>
                </a:solidFill>
              </a:rPr>
              <a:t>Female</a:t>
            </a:r>
            <a:endParaRPr lang="en-GB" sz="1400" dirty="0">
              <a:solidFill>
                <a:schemeClr val="bg2">
                  <a:lumMod val="10000"/>
                </a:schemeClr>
              </a:solidFill>
            </a:endParaRPr>
          </a:p>
        </p:txBody>
      </p:sp>
      <p:graphicFrame>
        <p:nvGraphicFramePr>
          <p:cNvPr id="18" name="Content Placeholder 17">
            <a:extLst>
              <a:ext uri="{FF2B5EF4-FFF2-40B4-BE49-F238E27FC236}">
                <a16:creationId xmlns:a16="http://schemas.microsoft.com/office/drawing/2014/main" id="{79770754-3A66-D20D-D586-436AF02990A9}"/>
              </a:ext>
            </a:extLst>
          </p:cNvPr>
          <p:cNvGraphicFramePr>
            <a:graphicFrameLocks noGrp="1"/>
          </p:cNvGraphicFramePr>
          <p:nvPr>
            <p:ph idx="1"/>
            <p:extLst>
              <p:ext uri="{D42A27DB-BD31-4B8C-83A1-F6EECF244321}">
                <p14:modId xmlns:p14="http://schemas.microsoft.com/office/powerpoint/2010/main" val="1183030833"/>
              </p:ext>
            </p:extLst>
          </p:nvPr>
        </p:nvGraphicFramePr>
        <p:xfrm>
          <a:off x="838200" y="1682750"/>
          <a:ext cx="10882313"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D197D528-CFF0-9108-64A0-DC6534FC0748}"/>
              </a:ext>
            </a:extLst>
          </p:cNvPr>
          <p:cNvSpPr/>
          <p:nvPr/>
        </p:nvSpPr>
        <p:spPr>
          <a:xfrm>
            <a:off x="8266176" y="4690872"/>
            <a:ext cx="448056" cy="79410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66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0DFC-321C-7466-A62E-D9DB46C94603}"/>
              </a:ext>
            </a:extLst>
          </p:cNvPr>
          <p:cNvSpPr>
            <a:spLocks noGrp="1"/>
          </p:cNvSpPr>
          <p:nvPr>
            <p:ph type="title"/>
          </p:nvPr>
        </p:nvSpPr>
        <p:spPr/>
        <p:txBody>
          <a:bodyPr/>
          <a:lstStyle/>
          <a:p>
            <a:r>
              <a:rPr lang="en-GB" sz="2800" dirty="0"/>
              <a:t>HIV incidence among AGYW in new GPC countries, 2022</a:t>
            </a:r>
          </a:p>
        </p:txBody>
      </p:sp>
      <p:sp>
        <p:nvSpPr>
          <p:cNvPr id="7" name="TextBox 6">
            <a:extLst>
              <a:ext uri="{FF2B5EF4-FFF2-40B4-BE49-F238E27FC236}">
                <a16:creationId xmlns:a16="http://schemas.microsoft.com/office/drawing/2014/main" id="{9F8EBDA9-FB6A-10D9-846E-F2BBD74BDBFF}"/>
              </a:ext>
            </a:extLst>
          </p:cNvPr>
          <p:cNvSpPr txBox="1"/>
          <p:nvPr/>
        </p:nvSpPr>
        <p:spPr>
          <a:xfrm rot="16200000">
            <a:off x="-1871102" y="2838646"/>
            <a:ext cx="4494213" cy="276999"/>
          </a:xfrm>
          <a:prstGeom prst="rect">
            <a:avLst/>
          </a:prstGeom>
          <a:noFill/>
        </p:spPr>
        <p:txBody>
          <a:bodyPr wrap="square">
            <a:spAutoFit/>
          </a:bodyPr>
          <a:lstStyle/>
          <a:p>
            <a:r>
              <a:rPr lang="en-GB" sz="1200" dirty="0">
                <a:solidFill>
                  <a:schemeClr val="bg2">
                    <a:lumMod val="10000"/>
                  </a:schemeClr>
                </a:solidFill>
              </a:rPr>
              <a:t>N- Incidence (15-24) (Per 1000) Female</a:t>
            </a:r>
          </a:p>
        </p:txBody>
      </p:sp>
      <p:graphicFrame>
        <p:nvGraphicFramePr>
          <p:cNvPr id="3" name="Content Placeholder 2">
            <a:extLst>
              <a:ext uri="{FF2B5EF4-FFF2-40B4-BE49-F238E27FC236}">
                <a16:creationId xmlns:a16="http://schemas.microsoft.com/office/drawing/2014/main" id="{69DA8F11-5654-F42A-83D1-0FAC37CC36D4}"/>
              </a:ext>
            </a:extLst>
          </p:cNvPr>
          <p:cNvGraphicFramePr>
            <a:graphicFrameLocks noGrp="1"/>
          </p:cNvGraphicFramePr>
          <p:nvPr>
            <p:ph idx="1"/>
            <p:extLst>
              <p:ext uri="{D42A27DB-BD31-4B8C-83A1-F6EECF244321}">
                <p14:modId xmlns:p14="http://schemas.microsoft.com/office/powerpoint/2010/main" val="3746142519"/>
              </p:ext>
            </p:extLst>
          </p:nvPr>
        </p:nvGraphicFramePr>
        <p:xfrm>
          <a:off x="838200" y="1682750"/>
          <a:ext cx="10882313" cy="44942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A42326D2-0790-959E-549A-69D9E71DD2A9}"/>
              </a:ext>
            </a:extLst>
          </p:cNvPr>
          <p:cNvSpPr/>
          <p:nvPr/>
        </p:nvSpPr>
        <p:spPr>
          <a:xfrm>
            <a:off x="9208008" y="4434840"/>
            <a:ext cx="502920" cy="996696"/>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36597E56-C65F-B272-2150-71D4F0053D3F}"/>
              </a:ext>
            </a:extLst>
          </p:cNvPr>
          <p:cNvGraphicFramePr>
            <a:graphicFrameLocks noGrp="1"/>
          </p:cNvGraphicFramePr>
          <p:nvPr>
            <p:extLst>
              <p:ext uri="{D42A27DB-BD31-4B8C-83A1-F6EECF244321}">
                <p14:modId xmlns:p14="http://schemas.microsoft.com/office/powerpoint/2010/main" val="46707870"/>
              </p:ext>
            </p:extLst>
          </p:nvPr>
        </p:nvGraphicFramePr>
        <p:xfrm>
          <a:off x="7326643" y="1355076"/>
          <a:ext cx="4393870" cy="1478280"/>
        </p:xfrm>
        <a:graphic>
          <a:graphicData uri="http://schemas.openxmlformats.org/drawingml/2006/table">
            <a:tbl>
              <a:tblPr firstRow="1" bandRow="1">
                <a:tableStyleId>{073A0DAA-6AF3-43AB-8588-CEC1D06C72B9}</a:tableStyleId>
              </a:tblPr>
              <a:tblGrid>
                <a:gridCol w="2458192">
                  <a:extLst>
                    <a:ext uri="{9D8B030D-6E8A-4147-A177-3AD203B41FA5}">
                      <a16:colId xmlns:a16="http://schemas.microsoft.com/office/drawing/2014/main" val="1820823232"/>
                    </a:ext>
                  </a:extLst>
                </a:gridCol>
                <a:gridCol w="1935678">
                  <a:extLst>
                    <a:ext uri="{9D8B030D-6E8A-4147-A177-3AD203B41FA5}">
                      <a16:colId xmlns:a16="http://schemas.microsoft.com/office/drawing/2014/main" val="1894405563"/>
                    </a:ext>
                  </a:extLst>
                </a:gridCol>
              </a:tblGrid>
              <a:tr h="333030">
                <a:tc>
                  <a:txBody>
                    <a:bodyPr/>
                    <a:lstStyle/>
                    <a:p>
                      <a:r>
                        <a:rPr lang="en-GB" dirty="0"/>
                        <a:t>Incidence category</a:t>
                      </a:r>
                    </a:p>
                  </a:txBody>
                  <a:tcPr/>
                </a:tc>
                <a:tc>
                  <a:txBody>
                    <a:bodyPr/>
                    <a:lstStyle/>
                    <a:p>
                      <a:r>
                        <a:rPr lang="en-GB" dirty="0"/>
                        <a:t>Incidence range</a:t>
                      </a:r>
                    </a:p>
                  </a:txBody>
                  <a:tcPr/>
                </a:tc>
                <a:extLst>
                  <a:ext uri="{0D108BD9-81ED-4DB2-BD59-A6C34878D82A}">
                    <a16:rowId xmlns:a16="http://schemas.microsoft.com/office/drawing/2014/main" val="1131154333"/>
                  </a:ext>
                </a:extLst>
              </a:tr>
              <a:tr h="370840">
                <a:tc>
                  <a:txBody>
                    <a:bodyPr/>
                    <a:lstStyle/>
                    <a:p>
                      <a:r>
                        <a:rPr lang="en-GB" dirty="0">
                          <a:solidFill>
                            <a:srgbClr val="000000"/>
                          </a:solidFill>
                        </a:rPr>
                        <a:t>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000000"/>
                          </a:solidFill>
                          <a:latin typeface="+mn-lt"/>
                          <a:ea typeface="+mn-ea"/>
                          <a:cs typeface="+mn-cs"/>
                        </a:rPr>
                        <a:t>(&lt;3) 	</a:t>
                      </a:r>
                    </a:p>
                  </a:txBody>
                  <a:tcPr/>
                </a:tc>
                <a:extLst>
                  <a:ext uri="{0D108BD9-81ED-4DB2-BD59-A6C34878D82A}">
                    <a16:rowId xmlns:a16="http://schemas.microsoft.com/office/drawing/2014/main" val="2305595523"/>
                  </a:ext>
                </a:extLst>
              </a:tr>
              <a:tr h="370840">
                <a:tc>
                  <a:txBody>
                    <a:bodyPr/>
                    <a:lstStyle/>
                    <a:p>
                      <a:r>
                        <a:rPr lang="en-GB" dirty="0">
                          <a:solidFill>
                            <a:srgbClr val="000000"/>
                          </a:solidFill>
                        </a:rPr>
                        <a:t>Moderate</a:t>
                      </a:r>
                    </a:p>
                  </a:txBody>
                  <a:tcPr/>
                </a:tc>
                <a:tc>
                  <a:txBody>
                    <a:bodyPr/>
                    <a:lstStyle/>
                    <a:p>
                      <a:r>
                        <a:rPr lang="en-GB" dirty="0">
                          <a:solidFill>
                            <a:srgbClr val="000000"/>
                          </a:solidFill>
                        </a:rPr>
                        <a:t>(3 – &lt;10)</a:t>
                      </a:r>
                    </a:p>
                  </a:txBody>
                  <a:tcPr/>
                </a:tc>
                <a:extLst>
                  <a:ext uri="{0D108BD9-81ED-4DB2-BD59-A6C34878D82A}">
                    <a16:rowId xmlns:a16="http://schemas.microsoft.com/office/drawing/2014/main" val="2205054549"/>
                  </a:ext>
                </a:extLst>
              </a:tr>
              <a:tr h="370840">
                <a:tc>
                  <a:txBody>
                    <a:bodyPr/>
                    <a:lstStyle/>
                    <a:p>
                      <a:r>
                        <a:rPr lang="en-GB" dirty="0">
                          <a:solidFill>
                            <a:srgbClr val="000000"/>
                          </a:solidFill>
                        </a:rPr>
                        <a:t>High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rgbClr val="000000"/>
                          </a:solidFill>
                          <a:latin typeface="+mn-lt"/>
                          <a:ea typeface="+mn-ea"/>
                          <a:cs typeface="+mn-cs"/>
                        </a:rPr>
                        <a:t>(10+) </a:t>
                      </a:r>
                    </a:p>
                  </a:txBody>
                  <a:tcPr/>
                </a:tc>
                <a:extLst>
                  <a:ext uri="{0D108BD9-81ED-4DB2-BD59-A6C34878D82A}">
                    <a16:rowId xmlns:a16="http://schemas.microsoft.com/office/drawing/2014/main" val="1097957705"/>
                  </a:ext>
                </a:extLst>
              </a:tr>
            </a:tbl>
          </a:graphicData>
        </a:graphic>
      </p:graphicFrame>
    </p:spTree>
    <p:extLst>
      <p:ext uri="{BB962C8B-B14F-4D97-AF65-F5344CB8AC3E}">
        <p14:creationId xmlns:p14="http://schemas.microsoft.com/office/powerpoint/2010/main" val="86854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046A-20DC-0B30-822A-D4EBF249F60A}"/>
              </a:ext>
            </a:extLst>
          </p:cNvPr>
          <p:cNvSpPr>
            <a:spLocks noGrp="1"/>
          </p:cNvSpPr>
          <p:nvPr>
            <p:ph type="title"/>
          </p:nvPr>
        </p:nvSpPr>
        <p:spPr>
          <a:xfrm>
            <a:off x="735458" y="200739"/>
            <a:ext cx="6888500" cy="729827"/>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2800" b="0" i="0" u="none" strike="noStrike" kern="0" cap="none" spc="0" normalizeH="0" baseline="0" noProof="0" dirty="0">
                <a:ln>
                  <a:noFill/>
                </a:ln>
                <a:solidFill>
                  <a:srgbClr val="00A99A"/>
                </a:solidFill>
                <a:effectLst/>
                <a:uLnTx/>
                <a:uFillTx/>
                <a:latin typeface="Arial" panose="020B0604020202020204"/>
                <a:ea typeface="+mn-ea"/>
                <a:cs typeface="+mn-cs"/>
              </a:rPr>
              <a:t>Sub-national </a:t>
            </a:r>
            <a:r>
              <a:rPr lang="en-US" sz="2800" b="0" kern="0" dirty="0">
                <a:solidFill>
                  <a:srgbClr val="00A99A"/>
                </a:solidFill>
                <a:latin typeface="Arial" panose="020B0604020202020204"/>
                <a:ea typeface="+mn-ea"/>
                <a:cs typeface="+mn-cs"/>
              </a:rPr>
              <a:t>incidence levels </a:t>
            </a:r>
            <a:r>
              <a:rPr kumimoji="0" lang="en-US" sz="2800" b="0" i="0" u="none" strike="noStrike" kern="0" cap="none" spc="0" normalizeH="0" baseline="0" noProof="0" dirty="0">
                <a:ln>
                  <a:noFill/>
                </a:ln>
                <a:solidFill>
                  <a:srgbClr val="00A99A"/>
                </a:solidFill>
                <a:effectLst/>
                <a:uLnTx/>
                <a:uFillTx/>
                <a:latin typeface="Arial" panose="020B0604020202020204"/>
                <a:ea typeface="+mn-ea"/>
                <a:cs typeface="+mn-cs"/>
              </a:rPr>
              <a:t>disaggregated by sex, age, and risk</a:t>
            </a:r>
            <a:br>
              <a:rPr lang="en-US" sz="2800" b="0" kern="0" dirty="0">
                <a:solidFill>
                  <a:srgbClr val="00A99A"/>
                </a:solidFill>
                <a:latin typeface="Arial" panose="020B0604020202020204"/>
                <a:ea typeface="+mn-ea"/>
                <a:cs typeface="+mn-cs"/>
              </a:rPr>
            </a:br>
            <a:r>
              <a:rPr lang="en-US" sz="2800" b="0" kern="0" dirty="0">
                <a:solidFill>
                  <a:srgbClr val="00A99A"/>
                </a:solidFill>
                <a:latin typeface="Arial" panose="020B0604020202020204"/>
                <a:ea typeface="+mn-ea"/>
                <a:cs typeface="+mn-cs"/>
              </a:rPr>
              <a:t>(per 100 person years)</a:t>
            </a:r>
            <a:br>
              <a:rPr kumimoji="0" lang="en-US" sz="2000" b="0" i="0" u="none" strike="noStrike" kern="0" cap="none" spc="0" normalizeH="0" baseline="0" noProof="0" dirty="0">
                <a:ln>
                  <a:noFill/>
                </a:ln>
                <a:solidFill>
                  <a:srgbClr val="00A99A"/>
                </a:solidFill>
                <a:effectLst/>
                <a:uLnTx/>
                <a:uFillTx/>
                <a:latin typeface="Arial" panose="020B0604020202020204"/>
                <a:ea typeface="+mn-ea"/>
                <a:cs typeface="+mn-cs"/>
              </a:rPr>
            </a:br>
            <a:endParaRPr lang="en-GB" dirty="0"/>
          </a:p>
        </p:txBody>
      </p:sp>
      <p:pic>
        <p:nvPicPr>
          <p:cNvPr id="6" name="Content Placeholder 5">
            <a:extLst>
              <a:ext uri="{FF2B5EF4-FFF2-40B4-BE49-F238E27FC236}">
                <a16:creationId xmlns:a16="http://schemas.microsoft.com/office/drawing/2014/main" id="{77496325-4156-D0C8-45E6-BFFE8EE8EAF2}"/>
              </a:ext>
            </a:extLst>
          </p:cNvPr>
          <p:cNvPicPr>
            <a:picLocks noGrp="1" noChangeAspect="1"/>
          </p:cNvPicPr>
          <p:nvPr>
            <p:ph idx="1"/>
          </p:nvPr>
        </p:nvPicPr>
        <p:blipFill>
          <a:blip r:embed="rId3"/>
          <a:stretch>
            <a:fillRect/>
          </a:stretch>
        </p:blipFill>
        <p:spPr>
          <a:xfrm>
            <a:off x="5717881" y="335340"/>
            <a:ext cx="10206554" cy="5629294"/>
          </a:xfrm>
        </p:spPr>
      </p:pic>
      <p:sp>
        <p:nvSpPr>
          <p:cNvPr id="8" name="TextBox 7">
            <a:extLst>
              <a:ext uri="{FF2B5EF4-FFF2-40B4-BE49-F238E27FC236}">
                <a16:creationId xmlns:a16="http://schemas.microsoft.com/office/drawing/2014/main" id="{C9A7B198-87B6-6E5F-25A4-2A9F3DE61281}"/>
              </a:ext>
            </a:extLst>
          </p:cNvPr>
          <p:cNvSpPr txBox="1"/>
          <p:nvPr/>
        </p:nvSpPr>
        <p:spPr>
          <a:xfrm>
            <a:off x="213188" y="2026696"/>
            <a:ext cx="1666983"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National summary of district estimates in Rwanda</a:t>
            </a:r>
            <a:endParaRPr kumimoji="0" lang="en-US" altLang="en-US" sz="16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Oval 8">
            <a:extLst>
              <a:ext uri="{FF2B5EF4-FFF2-40B4-BE49-F238E27FC236}">
                <a16:creationId xmlns:a16="http://schemas.microsoft.com/office/drawing/2014/main" id="{C8958496-75BB-06DB-70EC-0AC29E78AC36}"/>
              </a:ext>
            </a:extLst>
          </p:cNvPr>
          <p:cNvSpPr/>
          <p:nvPr/>
        </p:nvSpPr>
        <p:spPr>
          <a:xfrm>
            <a:off x="4941871" y="2026697"/>
            <a:ext cx="626722" cy="833462"/>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863ADFF-1B27-27FA-21BE-E1BEDAB8FAD1}"/>
              </a:ext>
            </a:extLst>
          </p:cNvPr>
          <p:cNvSpPr/>
          <p:nvPr/>
        </p:nvSpPr>
        <p:spPr>
          <a:xfrm>
            <a:off x="6358270" y="1958780"/>
            <a:ext cx="542261" cy="833463"/>
          </a:xfrm>
          <a:prstGeom prst="ellipse">
            <a:avLst/>
          </a:prstGeom>
          <a:noFill/>
          <a:ln>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F6B14DCF-7E28-E08F-382F-0004CA9BC872}"/>
              </a:ext>
            </a:extLst>
          </p:cNvPr>
          <p:cNvGraphicFramePr>
            <a:graphicFrameLocks noGrp="1"/>
          </p:cNvGraphicFramePr>
          <p:nvPr>
            <p:extLst>
              <p:ext uri="{D42A27DB-BD31-4B8C-83A1-F6EECF244321}">
                <p14:modId xmlns:p14="http://schemas.microsoft.com/office/powerpoint/2010/main" val="2551319410"/>
              </p:ext>
            </p:extLst>
          </p:nvPr>
        </p:nvGraphicFramePr>
        <p:xfrm>
          <a:off x="7798130" y="0"/>
          <a:ext cx="4393870" cy="1524000"/>
        </p:xfrm>
        <a:graphic>
          <a:graphicData uri="http://schemas.openxmlformats.org/drawingml/2006/table">
            <a:tbl>
              <a:tblPr firstRow="1" bandRow="1">
                <a:tableStyleId>{073A0DAA-6AF3-43AB-8588-CEC1D06C72B9}</a:tableStyleId>
              </a:tblPr>
              <a:tblGrid>
                <a:gridCol w="2458192">
                  <a:extLst>
                    <a:ext uri="{9D8B030D-6E8A-4147-A177-3AD203B41FA5}">
                      <a16:colId xmlns:a16="http://schemas.microsoft.com/office/drawing/2014/main" val="1820823232"/>
                    </a:ext>
                  </a:extLst>
                </a:gridCol>
                <a:gridCol w="1935678">
                  <a:extLst>
                    <a:ext uri="{9D8B030D-6E8A-4147-A177-3AD203B41FA5}">
                      <a16:colId xmlns:a16="http://schemas.microsoft.com/office/drawing/2014/main" val="1894405563"/>
                    </a:ext>
                  </a:extLst>
                </a:gridCol>
              </a:tblGrid>
              <a:tr h="273132">
                <a:tc>
                  <a:txBody>
                    <a:bodyPr/>
                    <a:lstStyle/>
                    <a:p>
                      <a:r>
                        <a:rPr lang="en-GB" sz="1400" b="1" dirty="0"/>
                        <a:t>Incidence category</a:t>
                      </a:r>
                    </a:p>
                  </a:txBody>
                  <a:tcPr/>
                </a:tc>
                <a:tc>
                  <a:txBody>
                    <a:bodyPr/>
                    <a:lstStyle/>
                    <a:p>
                      <a:r>
                        <a:rPr lang="en-GB" sz="1400" b="1" dirty="0"/>
                        <a:t>Incidence range</a:t>
                      </a:r>
                    </a:p>
                  </a:txBody>
                  <a:tcPr/>
                </a:tc>
                <a:extLst>
                  <a:ext uri="{0D108BD9-81ED-4DB2-BD59-A6C34878D82A}">
                    <a16:rowId xmlns:a16="http://schemas.microsoft.com/office/drawing/2014/main" val="1131154333"/>
                  </a:ext>
                </a:extLst>
              </a:tr>
              <a:tr h="273132">
                <a:tc>
                  <a:txBody>
                    <a:bodyPr/>
                    <a:lstStyle/>
                    <a:p>
                      <a:r>
                        <a:rPr lang="en-GB" sz="1400" b="1" dirty="0">
                          <a:solidFill>
                            <a:srgbClr val="000000"/>
                          </a:solidFill>
                        </a:rPr>
                        <a:t>Low</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0000"/>
                          </a:solidFill>
                          <a:latin typeface="+mn-lt"/>
                          <a:ea typeface="+mn-ea"/>
                          <a:cs typeface="+mn-cs"/>
                        </a:rPr>
                        <a:t>(&lt;0.3) 	</a:t>
                      </a:r>
                    </a:p>
                  </a:txBody>
                  <a:tcPr>
                    <a:solidFill>
                      <a:schemeClr val="accent6">
                        <a:lumMod val="20000"/>
                        <a:lumOff val="80000"/>
                      </a:schemeClr>
                    </a:solidFill>
                  </a:tcPr>
                </a:tc>
                <a:extLst>
                  <a:ext uri="{0D108BD9-81ED-4DB2-BD59-A6C34878D82A}">
                    <a16:rowId xmlns:a16="http://schemas.microsoft.com/office/drawing/2014/main" val="2305595523"/>
                  </a:ext>
                </a:extLst>
              </a:tr>
              <a:tr h="273132">
                <a:tc>
                  <a:txBody>
                    <a:bodyPr/>
                    <a:lstStyle/>
                    <a:p>
                      <a:r>
                        <a:rPr lang="en-GB" sz="1400" b="1" dirty="0">
                          <a:solidFill>
                            <a:srgbClr val="000000"/>
                          </a:solidFill>
                        </a:rPr>
                        <a:t>Moderate</a:t>
                      </a:r>
                    </a:p>
                  </a:txBody>
                  <a:tcPr>
                    <a:solidFill>
                      <a:schemeClr val="accent4">
                        <a:lumMod val="40000"/>
                        <a:lumOff val="60000"/>
                      </a:schemeClr>
                    </a:solidFill>
                  </a:tcPr>
                </a:tc>
                <a:tc>
                  <a:txBody>
                    <a:bodyPr/>
                    <a:lstStyle/>
                    <a:p>
                      <a:r>
                        <a:rPr lang="en-GB" sz="1400" b="1" dirty="0">
                          <a:solidFill>
                            <a:srgbClr val="000000"/>
                          </a:solidFill>
                        </a:rPr>
                        <a:t>(0.3 – &lt;1.0)</a:t>
                      </a:r>
                    </a:p>
                  </a:txBody>
                  <a:tcPr>
                    <a:solidFill>
                      <a:schemeClr val="accent4">
                        <a:lumMod val="40000"/>
                        <a:lumOff val="60000"/>
                      </a:schemeClr>
                    </a:solidFill>
                  </a:tcPr>
                </a:tc>
                <a:extLst>
                  <a:ext uri="{0D108BD9-81ED-4DB2-BD59-A6C34878D82A}">
                    <a16:rowId xmlns:a16="http://schemas.microsoft.com/office/drawing/2014/main" val="2205054549"/>
                  </a:ext>
                </a:extLst>
              </a:tr>
              <a:tr h="273132">
                <a:tc>
                  <a:txBody>
                    <a:bodyPr/>
                    <a:lstStyle/>
                    <a:p>
                      <a:r>
                        <a:rPr lang="en-GB" sz="1400" b="1" dirty="0">
                          <a:solidFill>
                            <a:srgbClr val="000000"/>
                          </a:solidFill>
                        </a:rPr>
                        <a:t>High</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0000"/>
                          </a:solidFill>
                          <a:latin typeface="+mn-lt"/>
                          <a:ea typeface="+mn-ea"/>
                          <a:cs typeface="+mn-cs"/>
                        </a:rPr>
                        <a:t>(1.0+) </a:t>
                      </a:r>
                    </a:p>
                  </a:txBody>
                  <a:tcPr>
                    <a:solidFill>
                      <a:schemeClr val="accent2">
                        <a:lumMod val="40000"/>
                        <a:lumOff val="60000"/>
                      </a:schemeClr>
                    </a:solidFill>
                  </a:tcPr>
                </a:tc>
                <a:extLst>
                  <a:ext uri="{0D108BD9-81ED-4DB2-BD59-A6C34878D82A}">
                    <a16:rowId xmlns:a16="http://schemas.microsoft.com/office/drawing/2014/main" val="1097957705"/>
                  </a:ext>
                </a:extLst>
              </a:tr>
              <a:tr h="273132">
                <a:tc>
                  <a:txBody>
                    <a:bodyPr/>
                    <a:lstStyle/>
                    <a:p>
                      <a:r>
                        <a:rPr lang="en-GB" sz="1400" b="1" dirty="0">
                          <a:solidFill>
                            <a:srgbClr val="000000"/>
                          </a:solidFill>
                        </a:rPr>
                        <a:t>Very high</a:t>
                      </a:r>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a:solidFill>
                            <a:srgbClr val="000000"/>
                          </a:solidFill>
                          <a:latin typeface="+mn-lt"/>
                          <a:ea typeface="+mn-ea"/>
                          <a:cs typeface="+mn-cs"/>
                        </a:rPr>
                        <a:t>(3.0+)</a:t>
                      </a:r>
                    </a:p>
                  </a:txBody>
                  <a:tcPr>
                    <a:solidFill>
                      <a:schemeClr val="accent2">
                        <a:lumMod val="75000"/>
                      </a:schemeClr>
                    </a:solidFill>
                  </a:tcPr>
                </a:tc>
                <a:extLst>
                  <a:ext uri="{0D108BD9-81ED-4DB2-BD59-A6C34878D82A}">
                    <a16:rowId xmlns:a16="http://schemas.microsoft.com/office/drawing/2014/main" val="2644253569"/>
                  </a:ext>
                </a:extLst>
              </a:tr>
            </a:tbl>
          </a:graphicData>
        </a:graphic>
      </p:graphicFrame>
    </p:spTree>
    <p:extLst>
      <p:ext uri="{BB962C8B-B14F-4D97-AF65-F5344CB8AC3E}">
        <p14:creationId xmlns:p14="http://schemas.microsoft.com/office/powerpoint/2010/main" val="129917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5" y="107548"/>
            <a:ext cx="11489449" cy="817577"/>
          </a:xfrm>
        </p:spPr>
        <p:txBody>
          <a:bodyPr>
            <a:noAutofit/>
          </a:bodyPr>
          <a:lstStyle/>
          <a:p>
            <a:pPr algn="l"/>
            <a:r>
              <a:rPr lang="en-US" sz="2800" dirty="0">
                <a:solidFill>
                  <a:srgbClr val="009999"/>
                </a:solidFill>
              </a:rPr>
              <a:t>Guidance and tools – in chronological sequence: A location-population approach for HIV prevention with AGYW</a:t>
            </a:r>
          </a:p>
        </p:txBody>
      </p:sp>
      <p:sp>
        <p:nvSpPr>
          <p:cNvPr id="3" name="Content Placeholder 2"/>
          <p:cNvSpPr>
            <a:spLocks noGrp="1"/>
          </p:cNvSpPr>
          <p:nvPr>
            <p:ph idx="1"/>
          </p:nvPr>
        </p:nvSpPr>
        <p:spPr>
          <a:xfrm>
            <a:off x="219075" y="1108978"/>
            <a:ext cx="10108103" cy="5749022"/>
          </a:xfrm>
          <a:solidFill>
            <a:schemeClr val="bg1"/>
          </a:solidFill>
        </p:spPr>
        <p:txBody>
          <a:bodyPr>
            <a:normAutofit/>
          </a:bodyPr>
          <a:lstStyle/>
          <a:p>
            <a:r>
              <a:rPr lang="en-US" sz="1800" dirty="0">
                <a:solidFill>
                  <a:schemeClr val="accent5">
                    <a:lumMod val="75000"/>
                  </a:schemeClr>
                </a:solidFill>
              </a:rPr>
              <a:t>Programming guidance on HIV prevention among adolescent girls &amp; young women (2016)</a:t>
            </a:r>
          </a:p>
          <a:p>
            <a:r>
              <a:rPr lang="en-US" sz="1800" dirty="0">
                <a:hlinkClick r:id="rId3"/>
              </a:rPr>
              <a:t>Decision-making aide for investments into HIV prevention programs (2020) – </a:t>
            </a:r>
            <a:r>
              <a:rPr lang="en-US" sz="1800" dirty="0">
                <a:solidFill>
                  <a:schemeClr val="accent2"/>
                </a:solidFill>
                <a:hlinkClick r:id="rId3"/>
              </a:rPr>
              <a:t>Updated in 2023</a:t>
            </a:r>
            <a:endParaRPr lang="en-US" sz="1800" dirty="0">
              <a:solidFill>
                <a:schemeClr val="accent2"/>
              </a:solidFill>
            </a:endParaRPr>
          </a:p>
          <a:p>
            <a:r>
              <a:rPr lang="en-US" sz="1800" dirty="0"/>
              <a:t>Preventing HIV and other STIs among women using contraceptive services (2020)</a:t>
            </a:r>
          </a:p>
          <a:p>
            <a:r>
              <a:rPr lang="en-US" sz="1800" dirty="0"/>
              <a:t>Review of risk assessment tools (2021)</a:t>
            </a:r>
          </a:p>
          <a:p>
            <a:r>
              <a:rPr lang="en-US" sz="1800" dirty="0"/>
              <a:t>Operational aid on developing population size estimates of adolescent girls &amp; boys, young women &amp; men at higher risk of HIV (UPCOMING)</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4" name="Picture 3">
            <a:hlinkClick r:id="rId4"/>
            <a:extLst>
              <a:ext uri="{FF2B5EF4-FFF2-40B4-BE49-F238E27FC236}">
                <a16:creationId xmlns:a16="http://schemas.microsoft.com/office/drawing/2014/main" id="{3457947E-3EAC-4C45-8A8B-85A5344682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827" y="3787071"/>
            <a:ext cx="2082264" cy="2993959"/>
          </a:xfrm>
          <a:prstGeom prst="rect">
            <a:avLst/>
          </a:prstGeom>
          <a:ln>
            <a:solidFill>
              <a:schemeClr val="accent2">
                <a:lumMod val="60000"/>
                <a:lumOff val="40000"/>
              </a:schemeClr>
            </a:solidFill>
          </a:ln>
          <a:effectLst>
            <a:outerShdw blurRad="63500" sx="102000" sy="102000" algn="ctr" rotWithShape="0">
              <a:prstClr val="black">
                <a:alpha val="40000"/>
              </a:prstClr>
            </a:outerShdw>
          </a:effectLst>
        </p:spPr>
      </p:pic>
      <p:pic>
        <p:nvPicPr>
          <p:cNvPr id="6" name="Picture 5" descr="A picture containing flower&#10;&#10;Description automatically generated">
            <a:extLst>
              <a:ext uri="{FF2B5EF4-FFF2-40B4-BE49-F238E27FC236}">
                <a16:creationId xmlns:a16="http://schemas.microsoft.com/office/drawing/2014/main" id="{D71678CE-E6F2-41D3-B71C-DB40CBA12C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8724" y="3756491"/>
            <a:ext cx="2155727" cy="299396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509A3C7-D430-4525-AA00-28F9A4D1EF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5084" y="3722510"/>
            <a:ext cx="2360135" cy="3123079"/>
          </a:xfrm>
          <a:prstGeom prst="rect">
            <a:avLst/>
          </a:prstGeom>
        </p:spPr>
      </p:pic>
      <p:pic>
        <p:nvPicPr>
          <p:cNvPr id="7" name="Picture 6">
            <a:extLst>
              <a:ext uri="{FF2B5EF4-FFF2-40B4-BE49-F238E27FC236}">
                <a16:creationId xmlns:a16="http://schemas.microsoft.com/office/drawing/2014/main" id="{561F2B4F-99E8-4443-BC95-B7B1E243D3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00546" y="3691931"/>
            <a:ext cx="2191687" cy="3123080"/>
          </a:xfrm>
          <a:prstGeom prst="rect">
            <a:avLst/>
          </a:prstGeom>
        </p:spPr>
      </p:pic>
      <p:pic>
        <p:nvPicPr>
          <p:cNvPr id="5" name="Picture 4">
            <a:extLst>
              <a:ext uri="{FF2B5EF4-FFF2-40B4-BE49-F238E27FC236}">
                <a16:creationId xmlns:a16="http://schemas.microsoft.com/office/drawing/2014/main" id="{680EAC97-18BB-706A-854D-190DCE524E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01556" y="5328744"/>
            <a:ext cx="2190444" cy="1421707"/>
          </a:xfrm>
          <a:prstGeom prst="rect">
            <a:avLst/>
          </a:prstGeom>
        </p:spPr>
      </p:pic>
      <p:sp>
        <p:nvSpPr>
          <p:cNvPr id="8" name="TextBox 7">
            <a:extLst>
              <a:ext uri="{FF2B5EF4-FFF2-40B4-BE49-F238E27FC236}">
                <a16:creationId xmlns:a16="http://schemas.microsoft.com/office/drawing/2014/main" id="{85EF6371-79D5-0F8D-9D4D-29D9E891B3AE}"/>
              </a:ext>
            </a:extLst>
          </p:cNvPr>
          <p:cNvSpPr txBox="1"/>
          <p:nvPr/>
        </p:nvSpPr>
        <p:spPr>
          <a:xfrm>
            <a:off x="10216055" y="3983488"/>
            <a:ext cx="1756870" cy="923330"/>
          </a:xfrm>
          <a:prstGeom prst="rect">
            <a:avLst/>
          </a:prstGeom>
          <a:noFill/>
        </p:spPr>
        <p:txBody>
          <a:bodyPr wrap="square" rtlCol="0">
            <a:spAutoFit/>
          </a:bodyPr>
          <a:lstStyle/>
          <a:p>
            <a:r>
              <a:rPr lang="en-US" dirty="0"/>
              <a:t>Sub-national population size estimates</a:t>
            </a:r>
          </a:p>
        </p:txBody>
      </p:sp>
    </p:spTree>
    <p:extLst>
      <p:ext uri="{BB962C8B-B14F-4D97-AF65-F5344CB8AC3E}">
        <p14:creationId xmlns:p14="http://schemas.microsoft.com/office/powerpoint/2010/main" val="315181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23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endParaRPr lang="en-US">
              <a:solidFill>
                <a:prstClr val="white"/>
              </a:solidFill>
              <a:latin typeface="Calibri"/>
            </a:endParaRPr>
          </a:p>
        </p:txBody>
      </p:sp>
      <p:sp>
        <p:nvSpPr>
          <p:cNvPr id="7" name="Rectangle 6"/>
          <p:cNvSpPr/>
          <p:nvPr/>
        </p:nvSpPr>
        <p:spPr>
          <a:xfrm>
            <a:off x="2379929" y="759525"/>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Condoms</a:t>
            </a:r>
          </a:p>
        </p:txBody>
      </p:sp>
      <p:sp>
        <p:nvSpPr>
          <p:cNvPr id="9" name="Rectangle 8"/>
          <p:cNvSpPr/>
          <p:nvPr/>
        </p:nvSpPr>
        <p:spPr>
          <a:xfrm>
            <a:off x="2379929" y="1240301"/>
            <a:ext cx="2003604" cy="464282"/>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School-based prevention</a:t>
            </a:r>
            <a:br>
              <a:rPr lang="en-US" sz="1400" b="1" dirty="0">
                <a:solidFill>
                  <a:prstClr val="white"/>
                </a:solidFill>
                <a:latin typeface="Calibri"/>
              </a:rPr>
            </a:br>
            <a:r>
              <a:rPr lang="en-US" sz="1200" dirty="0">
                <a:solidFill>
                  <a:prstClr val="white"/>
                </a:solidFill>
                <a:latin typeface="Calibri"/>
              </a:rPr>
              <a:t> </a:t>
            </a:r>
            <a:r>
              <a:rPr lang="en-US" sz="900" dirty="0">
                <a:solidFill>
                  <a:prstClr val="white"/>
                </a:solidFill>
                <a:latin typeface="Calibri"/>
              </a:rPr>
              <a:t>(in context of comprehensive sexuality education)</a:t>
            </a:r>
          </a:p>
        </p:txBody>
      </p:sp>
      <p:sp>
        <p:nvSpPr>
          <p:cNvPr id="10" name="Rectangle 9"/>
          <p:cNvSpPr/>
          <p:nvPr/>
        </p:nvSpPr>
        <p:spPr>
          <a:xfrm>
            <a:off x="2379929" y="1809675"/>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Interpersonal communication</a:t>
            </a:r>
            <a:endParaRPr lang="en-US" sz="1300" dirty="0">
              <a:solidFill>
                <a:prstClr val="white"/>
              </a:solidFill>
              <a:latin typeface="Calibri"/>
            </a:endParaRPr>
          </a:p>
        </p:txBody>
      </p:sp>
      <p:sp>
        <p:nvSpPr>
          <p:cNvPr id="11" name="Rectangle 10"/>
          <p:cNvSpPr/>
          <p:nvPr/>
        </p:nvSpPr>
        <p:spPr>
          <a:xfrm>
            <a:off x="2379929" y="2313013"/>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Pre-exposure prophylaxis</a:t>
            </a:r>
            <a:endParaRPr lang="en-US" sz="1300" dirty="0">
              <a:solidFill>
                <a:prstClr val="white"/>
              </a:solidFill>
              <a:latin typeface="Calibri"/>
            </a:endParaRPr>
          </a:p>
        </p:txBody>
      </p:sp>
      <p:sp>
        <p:nvSpPr>
          <p:cNvPr id="12" name="Rectangle 11"/>
          <p:cNvSpPr/>
          <p:nvPr/>
        </p:nvSpPr>
        <p:spPr>
          <a:xfrm>
            <a:off x="2379929" y="2816351"/>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HTS, ART, VMMC for men</a:t>
            </a:r>
            <a:endParaRPr lang="en-US" sz="1300" dirty="0">
              <a:solidFill>
                <a:prstClr val="white"/>
              </a:solidFill>
              <a:latin typeface="Calibri"/>
            </a:endParaRPr>
          </a:p>
        </p:txBody>
      </p:sp>
      <p:sp>
        <p:nvSpPr>
          <p:cNvPr id="13" name="Rectangle 12"/>
          <p:cNvSpPr/>
          <p:nvPr/>
        </p:nvSpPr>
        <p:spPr>
          <a:xfrm>
            <a:off x="2379929" y="6379561"/>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Enhanced leadership</a:t>
            </a:r>
            <a:endParaRPr lang="en-US" sz="1300" dirty="0">
              <a:solidFill>
                <a:prstClr val="white"/>
              </a:solidFill>
              <a:latin typeface="Calibri"/>
            </a:endParaRPr>
          </a:p>
        </p:txBody>
      </p:sp>
      <p:sp>
        <p:nvSpPr>
          <p:cNvPr id="14" name="Rectangle 13"/>
          <p:cNvSpPr/>
          <p:nvPr/>
        </p:nvSpPr>
        <p:spPr>
          <a:xfrm>
            <a:off x="2370643" y="3332450"/>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Policy, legal change</a:t>
            </a:r>
            <a:endParaRPr lang="en-US" sz="1300" dirty="0">
              <a:solidFill>
                <a:prstClr val="white"/>
              </a:solidFill>
              <a:latin typeface="Calibri"/>
            </a:endParaRPr>
          </a:p>
        </p:txBody>
      </p:sp>
      <p:sp>
        <p:nvSpPr>
          <p:cNvPr id="15" name="Rectangle 14"/>
          <p:cNvSpPr/>
          <p:nvPr/>
        </p:nvSpPr>
        <p:spPr>
          <a:xfrm>
            <a:off x="2379929" y="3843289"/>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Community mobilization</a:t>
            </a:r>
            <a:endParaRPr lang="en-US" sz="1300" dirty="0">
              <a:solidFill>
                <a:prstClr val="white"/>
              </a:solidFill>
              <a:latin typeface="Calibri"/>
            </a:endParaRPr>
          </a:p>
        </p:txBody>
      </p:sp>
      <p:sp>
        <p:nvSpPr>
          <p:cNvPr id="16" name="Rectangle 15"/>
          <p:cNvSpPr/>
          <p:nvPr/>
        </p:nvSpPr>
        <p:spPr>
          <a:xfrm>
            <a:off x="2379929" y="4346629"/>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Multi- and new media</a:t>
            </a:r>
            <a:endParaRPr lang="en-US" sz="1300" dirty="0">
              <a:solidFill>
                <a:prstClr val="white"/>
              </a:solidFill>
              <a:latin typeface="Calibri"/>
            </a:endParaRPr>
          </a:p>
        </p:txBody>
      </p:sp>
      <p:sp>
        <p:nvSpPr>
          <p:cNvPr id="18" name="Rectangle 17"/>
          <p:cNvSpPr/>
          <p:nvPr/>
        </p:nvSpPr>
        <p:spPr>
          <a:xfrm>
            <a:off x="2379929" y="4841337"/>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Cash transfers / incentives</a:t>
            </a:r>
            <a:endParaRPr lang="en-US" sz="1300" dirty="0">
              <a:solidFill>
                <a:prstClr val="white"/>
              </a:solidFill>
              <a:latin typeface="Calibri"/>
            </a:endParaRPr>
          </a:p>
        </p:txBody>
      </p:sp>
      <p:sp>
        <p:nvSpPr>
          <p:cNvPr id="19" name="Rectangle 18"/>
          <p:cNvSpPr/>
          <p:nvPr/>
        </p:nvSpPr>
        <p:spPr>
          <a:xfrm>
            <a:off x="2379929" y="5353303"/>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Gender norms &amp; GBV prevention</a:t>
            </a:r>
            <a:endParaRPr lang="en-US" sz="1300" dirty="0">
              <a:solidFill>
                <a:prstClr val="white"/>
              </a:solidFill>
              <a:latin typeface="Calibri"/>
            </a:endParaRPr>
          </a:p>
        </p:txBody>
      </p:sp>
      <p:sp>
        <p:nvSpPr>
          <p:cNvPr id="20" name="Rectangle 19"/>
          <p:cNvSpPr/>
          <p:nvPr/>
        </p:nvSpPr>
        <p:spPr>
          <a:xfrm>
            <a:off x="2379929" y="5867314"/>
            <a:ext cx="2003604" cy="398246"/>
          </a:xfrm>
          <a:prstGeom prst="rect">
            <a:avLst/>
          </a:prstGeom>
          <a:solidFill>
            <a:srgbClr val="00A99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defRPr/>
            </a:pPr>
            <a:r>
              <a:rPr lang="en-US" sz="1300" b="1" dirty="0">
                <a:solidFill>
                  <a:prstClr val="white"/>
                </a:solidFill>
                <a:latin typeface="Calibri"/>
              </a:rPr>
              <a:t>Sexual and reproductive health and rights</a:t>
            </a:r>
          </a:p>
        </p:txBody>
      </p:sp>
      <p:sp>
        <p:nvSpPr>
          <p:cNvPr id="8" name="TextBox 7"/>
          <p:cNvSpPr txBox="1"/>
          <p:nvPr/>
        </p:nvSpPr>
        <p:spPr>
          <a:xfrm>
            <a:off x="2534428" y="354175"/>
            <a:ext cx="1851789"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b="1" dirty="0">
                <a:solidFill>
                  <a:prstClr val="black"/>
                </a:solidFill>
                <a:latin typeface="Arial" panose="020B0604020202020204" pitchFamily="34" charset="0"/>
                <a:ea typeface="ＭＳ Ｐゴシック" panose="020B0600070205080204" pitchFamily="34" charset="-128"/>
              </a:rPr>
              <a:t>Menu options</a:t>
            </a:r>
          </a:p>
        </p:txBody>
      </p:sp>
      <p:sp>
        <p:nvSpPr>
          <p:cNvPr id="21" name="TextBox 20"/>
          <p:cNvSpPr txBox="1"/>
          <p:nvPr/>
        </p:nvSpPr>
        <p:spPr>
          <a:xfrm rot="16200000">
            <a:off x="392914" y="1773992"/>
            <a:ext cx="2760692" cy="338554"/>
          </a:xfrm>
          <a:prstGeom prst="rect">
            <a:avLst/>
          </a:prstGeom>
          <a:noFill/>
        </p:spPr>
        <p:txBody>
          <a:bodyPr wrap="none" rtlCol="0">
            <a:spAutoFit/>
          </a:bodyPr>
          <a:lstStyle/>
          <a:p>
            <a:pPr defTabSz="457200" eaLnBrk="0" fontAlgn="base" hangingPunct="0">
              <a:spcBef>
                <a:spcPct val="0"/>
              </a:spcBef>
              <a:spcAft>
                <a:spcPct val="0"/>
              </a:spcAft>
              <a:defRPr/>
            </a:pPr>
            <a:r>
              <a:rPr lang="en-US" sz="1600" b="1" dirty="0">
                <a:solidFill>
                  <a:prstClr val="black"/>
                </a:solidFill>
                <a:latin typeface="Arial" panose="020B0604020202020204" pitchFamily="34" charset="0"/>
                <a:ea typeface="ＭＳ Ｐゴシック" panose="020B0600070205080204" pitchFamily="34" charset="-128"/>
              </a:rPr>
              <a:t>Core prevention programs</a:t>
            </a:r>
          </a:p>
        </p:txBody>
      </p:sp>
      <p:sp>
        <p:nvSpPr>
          <p:cNvPr id="23" name="TextBox 22"/>
          <p:cNvSpPr txBox="1"/>
          <p:nvPr/>
        </p:nvSpPr>
        <p:spPr>
          <a:xfrm rot="16200000">
            <a:off x="441630" y="4813366"/>
            <a:ext cx="2661306" cy="338554"/>
          </a:xfrm>
          <a:prstGeom prst="rect">
            <a:avLst/>
          </a:prstGeom>
          <a:noFill/>
        </p:spPr>
        <p:txBody>
          <a:bodyPr wrap="none" rtlCol="0">
            <a:spAutoFit/>
          </a:bodyPr>
          <a:lstStyle/>
          <a:p>
            <a:pPr defTabSz="457200" eaLnBrk="0" fontAlgn="base" hangingPunct="0">
              <a:spcBef>
                <a:spcPct val="0"/>
              </a:spcBef>
              <a:spcAft>
                <a:spcPct val="0"/>
              </a:spcAft>
              <a:defRPr/>
            </a:pPr>
            <a:r>
              <a:rPr lang="en-US" sz="1600" b="1" dirty="0">
                <a:solidFill>
                  <a:prstClr val="black"/>
                </a:solidFill>
                <a:latin typeface="Arial" panose="020B0604020202020204" pitchFamily="34" charset="0"/>
                <a:ea typeface="ＭＳ Ｐゴシック" panose="020B0600070205080204" pitchFamily="34" charset="-128"/>
              </a:rPr>
              <a:t>Policy &amp; structural action</a:t>
            </a:r>
          </a:p>
        </p:txBody>
      </p:sp>
      <p:sp>
        <p:nvSpPr>
          <p:cNvPr id="22" name="Left Brace 21"/>
          <p:cNvSpPr/>
          <p:nvPr/>
        </p:nvSpPr>
        <p:spPr>
          <a:xfrm>
            <a:off x="2036442" y="719711"/>
            <a:ext cx="173358" cy="2477634"/>
          </a:xfrm>
          <a:prstGeom prst="leftBrace">
            <a:avLst/>
          </a:prstGeom>
          <a:ln w="28575">
            <a:solidFill>
              <a:srgbClr val="80828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0" fontAlgn="base" hangingPunct="0">
              <a:spcBef>
                <a:spcPct val="0"/>
              </a:spcBef>
              <a:spcAft>
                <a:spcPct val="0"/>
              </a:spcAft>
              <a:defRPr/>
            </a:pPr>
            <a:endParaRPr lang="en-US">
              <a:solidFill>
                <a:prstClr val="black"/>
              </a:solidFill>
              <a:latin typeface="Calibri"/>
            </a:endParaRPr>
          </a:p>
        </p:txBody>
      </p:sp>
      <p:sp>
        <p:nvSpPr>
          <p:cNvPr id="25" name="Left Brace 24"/>
          <p:cNvSpPr/>
          <p:nvPr/>
        </p:nvSpPr>
        <p:spPr>
          <a:xfrm>
            <a:off x="2036442" y="3319689"/>
            <a:ext cx="173358" cy="3401026"/>
          </a:xfrm>
          <a:prstGeom prst="leftBrace">
            <a:avLst/>
          </a:prstGeom>
          <a:ln w="28575">
            <a:solidFill>
              <a:srgbClr val="80828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eaLnBrk="0" fontAlgn="base" hangingPunct="0">
              <a:spcBef>
                <a:spcPct val="0"/>
              </a:spcBef>
              <a:spcAft>
                <a:spcPct val="0"/>
              </a:spcAft>
              <a:defRPr/>
            </a:pPr>
            <a:endParaRPr lang="en-US">
              <a:solidFill>
                <a:prstClr val="black"/>
              </a:solidFill>
              <a:latin typeface="Calibri"/>
            </a:endParaRPr>
          </a:p>
        </p:txBody>
      </p:sp>
      <p:sp>
        <p:nvSpPr>
          <p:cNvPr id="24" name="Rectangle 23"/>
          <p:cNvSpPr/>
          <p:nvPr/>
        </p:nvSpPr>
        <p:spPr>
          <a:xfrm>
            <a:off x="5113852" y="1194643"/>
            <a:ext cx="1518249" cy="756090"/>
          </a:xfrm>
          <a:prstGeom prst="rect">
            <a:avLst/>
          </a:prstGeom>
          <a:solidFill>
            <a:srgbClr val="70C8B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Norms, know how, skills</a:t>
            </a:r>
          </a:p>
        </p:txBody>
      </p:sp>
      <p:sp>
        <p:nvSpPr>
          <p:cNvPr id="27" name="Rectangle 26"/>
          <p:cNvSpPr/>
          <p:nvPr/>
        </p:nvSpPr>
        <p:spPr>
          <a:xfrm>
            <a:off x="5142658" y="5378137"/>
            <a:ext cx="1518249" cy="777100"/>
          </a:xfrm>
          <a:prstGeom prst="rect">
            <a:avLst/>
          </a:prstGeom>
          <a:solidFill>
            <a:srgbClr val="70C8B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Structural factors</a:t>
            </a:r>
          </a:p>
        </p:txBody>
      </p:sp>
      <p:sp>
        <p:nvSpPr>
          <p:cNvPr id="28" name="Rectangle 27"/>
          <p:cNvSpPr/>
          <p:nvPr/>
        </p:nvSpPr>
        <p:spPr>
          <a:xfrm>
            <a:off x="5149102" y="3157318"/>
            <a:ext cx="1518249" cy="728602"/>
          </a:xfrm>
          <a:prstGeom prst="rect">
            <a:avLst/>
          </a:prstGeom>
          <a:solidFill>
            <a:srgbClr val="70C8B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Biological factors</a:t>
            </a:r>
          </a:p>
        </p:txBody>
      </p:sp>
      <p:sp>
        <p:nvSpPr>
          <p:cNvPr id="26" name="TextBox 25"/>
          <p:cNvSpPr txBox="1"/>
          <p:nvPr/>
        </p:nvSpPr>
        <p:spPr>
          <a:xfrm>
            <a:off x="4800684" y="1934342"/>
            <a:ext cx="2087431" cy="461665"/>
          </a:xfrm>
          <a:prstGeom prst="rect">
            <a:avLst/>
          </a:prstGeom>
          <a:noFill/>
        </p:spPr>
        <p:txBody>
          <a:bodyPr wrap="none" rtlCol="0">
            <a:spAutoFit/>
          </a:bodyPr>
          <a:lstStyle/>
          <a:p>
            <a:pPr algn="ctr" defTabSz="457200" eaLnBrk="0" fontAlgn="base" hangingPunct="0">
              <a:spcBef>
                <a:spcPct val="0"/>
              </a:spcBef>
              <a:spcAft>
                <a:spcPct val="0"/>
              </a:spcAft>
              <a:defRPr/>
            </a:pPr>
            <a:r>
              <a:rPr lang="en-US" sz="1200" b="1" dirty="0">
                <a:solidFill>
                  <a:schemeClr val="bg2">
                    <a:lumMod val="10000"/>
                  </a:schemeClr>
                </a:solidFill>
                <a:latin typeface="Arial" panose="020B0604020202020204" pitchFamily="34" charset="0"/>
                <a:ea typeface="ＭＳ Ｐゴシック" panose="020B0600070205080204" pitchFamily="34" charset="-128"/>
              </a:rPr>
              <a:t>Support choices of young</a:t>
            </a:r>
          </a:p>
          <a:p>
            <a:pPr algn="ctr" defTabSz="457200" eaLnBrk="0" fontAlgn="base" hangingPunct="0">
              <a:spcBef>
                <a:spcPct val="0"/>
              </a:spcBef>
              <a:spcAft>
                <a:spcPct val="0"/>
              </a:spcAft>
              <a:defRPr/>
            </a:pPr>
            <a:r>
              <a:rPr lang="en-US" sz="1200" b="1" dirty="0">
                <a:solidFill>
                  <a:schemeClr val="bg2">
                    <a:lumMod val="10000"/>
                  </a:schemeClr>
                </a:solidFill>
                <a:latin typeface="Arial" panose="020B0604020202020204" pitchFamily="34" charset="0"/>
                <a:ea typeface="ＭＳ Ｐゴシック" panose="020B0600070205080204" pitchFamily="34" charset="-128"/>
              </a:rPr>
              <a:t>women who have agency</a:t>
            </a:r>
          </a:p>
        </p:txBody>
      </p:sp>
      <p:sp>
        <p:nvSpPr>
          <p:cNvPr id="30" name="TextBox 29"/>
          <p:cNvSpPr txBox="1"/>
          <p:nvPr/>
        </p:nvSpPr>
        <p:spPr>
          <a:xfrm>
            <a:off x="4944963" y="6188281"/>
            <a:ext cx="1946367" cy="461665"/>
          </a:xfrm>
          <a:prstGeom prst="rect">
            <a:avLst/>
          </a:prstGeom>
          <a:noFill/>
        </p:spPr>
        <p:txBody>
          <a:bodyPr wrap="none" rtlCol="0">
            <a:spAutoFit/>
          </a:bodyPr>
          <a:lstStyle/>
          <a:p>
            <a:pPr algn="ctr" defTabSz="457200" eaLnBrk="0" fontAlgn="base" hangingPunct="0">
              <a:spcBef>
                <a:spcPct val="0"/>
              </a:spcBef>
              <a:spcAft>
                <a:spcPct val="0"/>
              </a:spcAft>
              <a:defRPr/>
            </a:pPr>
            <a:r>
              <a:rPr lang="en-US" sz="1200" b="1" dirty="0">
                <a:solidFill>
                  <a:schemeClr val="bg2">
                    <a:lumMod val="10000"/>
                  </a:schemeClr>
                </a:solidFill>
                <a:latin typeface="Arial" panose="020B0604020202020204" pitchFamily="34" charset="0"/>
                <a:ea typeface="ＭＳ Ｐゴシック" panose="020B0600070205080204" pitchFamily="34" charset="-128"/>
              </a:rPr>
              <a:t>Enhance agency among</a:t>
            </a:r>
            <a:br>
              <a:rPr lang="en-US" sz="1200" b="1" dirty="0">
                <a:solidFill>
                  <a:schemeClr val="bg2">
                    <a:lumMod val="10000"/>
                  </a:schemeClr>
                </a:solidFill>
                <a:latin typeface="Arial" panose="020B0604020202020204" pitchFamily="34" charset="0"/>
                <a:ea typeface="ＭＳ Ｐゴシック" panose="020B0600070205080204" pitchFamily="34" charset="-128"/>
              </a:rPr>
            </a:br>
            <a:r>
              <a:rPr lang="en-US" sz="1200" b="1" dirty="0">
                <a:solidFill>
                  <a:schemeClr val="bg2">
                    <a:lumMod val="10000"/>
                  </a:schemeClr>
                </a:solidFill>
                <a:latin typeface="Arial" panose="020B0604020202020204" pitchFamily="34" charset="0"/>
                <a:ea typeface="ＭＳ Ｐゴシック" panose="020B0600070205080204" pitchFamily="34" charset="-128"/>
              </a:rPr>
              <a:t>young women</a:t>
            </a:r>
          </a:p>
        </p:txBody>
      </p:sp>
      <p:sp>
        <p:nvSpPr>
          <p:cNvPr id="31" name="TextBox 30"/>
          <p:cNvSpPr txBox="1"/>
          <p:nvPr/>
        </p:nvSpPr>
        <p:spPr>
          <a:xfrm>
            <a:off x="5026081" y="3929051"/>
            <a:ext cx="1766830" cy="461665"/>
          </a:xfrm>
          <a:prstGeom prst="rect">
            <a:avLst/>
          </a:prstGeom>
          <a:noFill/>
        </p:spPr>
        <p:txBody>
          <a:bodyPr wrap="none" rtlCol="0">
            <a:spAutoFit/>
          </a:bodyPr>
          <a:lstStyle/>
          <a:p>
            <a:pPr algn="ctr" defTabSz="457200" eaLnBrk="0" fontAlgn="base" hangingPunct="0">
              <a:spcBef>
                <a:spcPct val="0"/>
              </a:spcBef>
              <a:spcAft>
                <a:spcPct val="0"/>
              </a:spcAft>
              <a:defRPr/>
            </a:pPr>
            <a:r>
              <a:rPr lang="en-US" sz="1200" b="1" dirty="0">
                <a:solidFill>
                  <a:schemeClr val="bg2">
                    <a:lumMod val="10000"/>
                  </a:schemeClr>
                </a:solidFill>
                <a:latin typeface="Arial" panose="020B0604020202020204" pitchFamily="34" charset="0"/>
                <a:ea typeface="ＭＳ Ｐゴシック" panose="020B0600070205080204" pitchFamily="34" charset="-128"/>
              </a:rPr>
              <a:t>Reduce susceptibility</a:t>
            </a:r>
            <a:br>
              <a:rPr lang="en-US" sz="1200" b="1" dirty="0">
                <a:solidFill>
                  <a:schemeClr val="bg2">
                    <a:lumMod val="10000"/>
                  </a:schemeClr>
                </a:solidFill>
                <a:latin typeface="Arial" panose="020B0604020202020204" pitchFamily="34" charset="0"/>
                <a:ea typeface="ＭＳ Ｐゴシック" panose="020B0600070205080204" pitchFamily="34" charset="-128"/>
              </a:rPr>
            </a:br>
            <a:r>
              <a:rPr lang="en-US" sz="1200" b="1" dirty="0">
                <a:solidFill>
                  <a:schemeClr val="bg2">
                    <a:lumMod val="10000"/>
                  </a:schemeClr>
                </a:solidFill>
                <a:latin typeface="Arial" panose="020B0604020202020204" pitchFamily="34" charset="0"/>
                <a:ea typeface="ＭＳ Ｐゴシック" panose="020B0600070205080204" pitchFamily="34" charset="-128"/>
              </a:rPr>
              <a:t>and transmissibility</a:t>
            </a:r>
          </a:p>
        </p:txBody>
      </p:sp>
      <p:sp>
        <p:nvSpPr>
          <p:cNvPr id="32" name="TextBox 31"/>
          <p:cNvSpPr txBox="1"/>
          <p:nvPr/>
        </p:nvSpPr>
        <p:spPr>
          <a:xfrm>
            <a:off x="4974650" y="75544"/>
            <a:ext cx="1808508" cy="707886"/>
          </a:xfrm>
          <a:prstGeom prst="rect">
            <a:avLst/>
          </a:prstGeom>
          <a:noFill/>
        </p:spPr>
        <p:txBody>
          <a:bodyPr wrap="none" rtlCol="0">
            <a:spAutoFit/>
          </a:bodyPr>
          <a:lstStyle/>
          <a:p>
            <a:pPr algn="ctr" defTabSz="457200" eaLnBrk="0" fontAlgn="base" hangingPunct="0">
              <a:spcBef>
                <a:spcPct val="0"/>
              </a:spcBef>
              <a:spcAft>
                <a:spcPct val="0"/>
              </a:spcAft>
              <a:defRPr/>
            </a:pPr>
            <a:r>
              <a:rPr lang="en-US" sz="2000" b="1" dirty="0">
                <a:solidFill>
                  <a:prstClr val="black"/>
                </a:solidFill>
                <a:latin typeface="Arial" panose="020B0604020202020204" pitchFamily="34" charset="0"/>
                <a:ea typeface="ＭＳ Ｐゴシック" panose="020B0600070205080204" pitchFamily="34" charset="-128"/>
              </a:rPr>
              <a:t>Dimension of</a:t>
            </a:r>
            <a:br>
              <a:rPr lang="en-US" sz="2000" b="1" dirty="0">
                <a:solidFill>
                  <a:prstClr val="black"/>
                </a:solidFill>
                <a:latin typeface="Arial" panose="020B0604020202020204" pitchFamily="34" charset="0"/>
                <a:ea typeface="ＭＳ Ｐゴシック" panose="020B0600070205080204" pitchFamily="34" charset="-128"/>
              </a:rPr>
            </a:br>
            <a:r>
              <a:rPr lang="en-US" sz="2000" b="1" dirty="0">
                <a:solidFill>
                  <a:prstClr val="black"/>
                </a:solidFill>
                <a:latin typeface="Arial" panose="020B0604020202020204" pitchFamily="34" charset="0"/>
                <a:ea typeface="ＭＳ Ｐゴシック" panose="020B0600070205080204" pitchFamily="34" charset="-128"/>
              </a:rPr>
              <a:t>change</a:t>
            </a:r>
          </a:p>
        </p:txBody>
      </p:sp>
      <p:sp>
        <p:nvSpPr>
          <p:cNvPr id="33" name="TextBox 32"/>
          <p:cNvSpPr txBox="1"/>
          <p:nvPr/>
        </p:nvSpPr>
        <p:spPr>
          <a:xfrm>
            <a:off x="7109087" y="75544"/>
            <a:ext cx="2064989" cy="707886"/>
          </a:xfrm>
          <a:prstGeom prst="rect">
            <a:avLst/>
          </a:prstGeom>
          <a:noFill/>
        </p:spPr>
        <p:txBody>
          <a:bodyPr wrap="none" rtlCol="0">
            <a:spAutoFit/>
          </a:bodyPr>
          <a:lstStyle/>
          <a:p>
            <a:pPr algn="ctr" defTabSz="457200" eaLnBrk="0" fontAlgn="base" hangingPunct="0">
              <a:spcBef>
                <a:spcPct val="0"/>
              </a:spcBef>
              <a:spcAft>
                <a:spcPct val="0"/>
              </a:spcAft>
              <a:defRPr/>
            </a:pPr>
            <a:r>
              <a:rPr lang="en-US" sz="2000" b="1" dirty="0">
                <a:solidFill>
                  <a:prstClr val="black"/>
                </a:solidFill>
                <a:latin typeface="Arial" panose="020B0604020202020204" pitchFamily="34" charset="0"/>
                <a:ea typeface="ＭＳ Ｐゴシック" panose="020B0600070205080204" pitchFamily="34" charset="-128"/>
              </a:rPr>
              <a:t>HIV prevention </a:t>
            </a:r>
          </a:p>
          <a:p>
            <a:pPr algn="ctr" defTabSz="457200" eaLnBrk="0" fontAlgn="base" hangingPunct="0">
              <a:spcBef>
                <a:spcPct val="0"/>
              </a:spcBef>
              <a:spcAft>
                <a:spcPct val="0"/>
              </a:spcAft>
              <a:defRPr/>
            </a:pPr>
            <a:r>
              <a:rPr lang="en-US" sz="2000" b="1" dirty="0">
                <a:solidFill>
                  <a:prstClr val="black"/>
                </a:solidFill>
                <a:latin typeface="Arial" panose="020B0604020202020204" pitchFamily="34" charset="0"/>
                <a:ea typeface="ＭＳ Ｐゴシック" panose="020B0600070205080204" pitchFamily="34" charset="-128"/>
              </a:rPr>
              <a:t>outcomes</a:t>
            </a:r>
          </a:p>
        </p:txBody>
      </p:sp>
      <p:sp>
        <p:nvSpPr>
          <p:cNvPr id="34" name="TextBox 33"/>
          <p:cNvSpPr txBox="1"/>
          <p:nvPr/>
        </p:nvSpPr>
        <p:spPr>
          <a:xfrm>
            <a:off x="9570020" y="229432"/>
            <a:ext cx="1010213" cy="400110"/>
          </a:xfrm>
          <a:prstGeom prst="rect">
            <a:avLst/>
          </a:prstGeom>
          <a:noFill/>
        </p:spPr>
        <p:txBody>
          <a:bodyPr wrap="none" rtlCol="0">
            <a:spAutoFit/>
          </a:bodyPr>
          <a:lstStyle/>
          <a:p>
            <a:pPr defTabSz="457200" eaLnBrk="0" fontAlgn="base" hangingPunct="0">
              <a:spcBef>
                <a:spcPct val="0"/>
              </a:spcBef>
              <a:spcAft>
                <a:spcPct val="0"/>
              </a:spcAft>
              <a:defRPr/>
            </a:pPr>
            <a:r>
              <a:rPr lang="en-US" sz="2000" b="1" dirty="0">
                <a:solidFill>
                  <a:prstClr val="black"/>
                </a:solidFill>
                <a:latin typeface="Arial" panose="020B0604020202020204" pitchFamily="34" charset="0"/>
                <a:ea typeface="ＭＳ Ｐゴシック" panose="020B0600070205080204" pitchFamily="34" charset="-128"/>
              </a:rPr>
              <a:t>Impact</a:t>
            </a:r>
          </a:p>
        </p:txBody>
      </p:sp>
      <p:sp>
        <p:nvSpPr>
          <p:cNvPr id="36" name="Rectangle 35"/>
          <p:cNvSpPr/>
          <p:nvPr/>
        </p:nvSpPr>
        <p:spPr>
          <a:xfrm>
            <a:off x="7258794" y="916577"/>
            <a:ext cx="1681723" cy="756090"/>
          </a:xfrm>
          <a:prstGeom prst="rect">
            <a:avLst/>
          </a:prstGeom>
          <a:solidFill>
            <a:srgbClr val="80828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Fewer partners/ more partner choice</a:t>
            </a:r>
            <a:br>
              <a:rPr lang="en-US" sz="1400" b="1" dirty="0">
                <a:solidFill>
                  <a:prstClr val="white"/>
                </a:solidFill>
                <a:latin typeface="Calibri"/>
              </a:rPr>
            </a:br>
            <a:r>
              <a:rPr lang="en-US" sz="1400" b="1" i="1" dirty="0">
                <a:solidFill>
                  <a:prstClr val="white"/>
                </a:solidFill>
                <a:latin typeface="Calibri"/>
              </a:rPr>
              <a:t>(less risky partners)</a:t>
            </a:r>
          </a:p>
        </p:txBody>
      </p:sp>
      <p:sp>
        <p:nvSpPr>
          <p:cNvPr id="37" name="Rectangle 36"/>
          <p:cNvSpPr/>
          <p:nvPr/>
        </p:nvSpPr>
        <p:spPr>
          <a:xfrm>
            <a:off x="7268698" y="2374833"/>
            <a:ext cx="1681723" cy="756090"/>
          </a:xfrm>
          <a:prstGeom prst="rect">
            <a:avLst/>
          </a:prstGeom>
          <a:solidFill>
            <a:srgbClr val="80828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Safer sex negotiation </a:t>
            </a:r>
            <a:r>
              <a:rPr lang="en-US" sz="1400" b="1" i="1" dirty="0">
                <a:solidFill>
                  <a:prstClr val="white"/>
                </a:solidFill>
                <a:latin typeface="Calibri"/>
              </a:rPr>
              <a:t>(condom use)</a:t>
            </a:r>
          </a:p>
        </p:txBody>
      </p:sp>
      <p:sp>
        <p:nvSpPr>
          <p:cNvPr id="38" name="Rectangle 37"/>
          <p:cNvSpPr/>
          <p:nvPr/>
        </p:nvSpPr>
        <p:spPr>
          <a:xfrm>
            <a:off x="7300721" y="3970511"/>
            <a:ext cx="1681723" cy="756090"/>
          </a:xfrm>
          <a:prstGeom prst="rect">
            <a:avLst/>
          </a:prstGeom>
          <a:solidFill>
            <a:srgbClr val="80828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Consistent use of ARVs for prevention </a:t>
            </a:r>
            <a:r>
              <a:rPr lang="en-US" sz="1400" b="1" i="1" dirty="0">
                <a:solidFill>
                  <a:prstClr val="white"/>
                </a:solidFill>
                <a:latin typeface="Calibri"/>
              </a:rPr>
              <a:t>(ART, </a:t>
            </a:r>
            <a:r>
              <a:rPr lang="en-US" sz="1400" b="1" i="1" dirty="0" err="1">
                <a:solidFill>
                  <a:prstClr val="white"/>
                </a:solidFill>
                <a:latin typeface="Calibri"/>
              </a:rPr>
              <a:t>PrEP</a:t>
            </a:r>
            <a:r>
              <a:rPr lang="en-US" sz="1400" b="1" i="1" dirty="0">
                <a:solidFill>
                  <a:prstClr val="white"/>
                </a:solidFill>
                <a:latin typeface="Calibri"/>
              </a:rPr>
              <a:t>, PEP)</a:t>
            </a:r>
          </a:p>
        </p:txBody>
      </p:sp>
      <p:sp>
        <p:nvSpPr>
          <p:cNvPr id="39" name="Rectangle 38"/>
          <p:cNvSpPr/>
          <p:nvPr/>
        </p:nvSpPr>
        <p:spPr>
          <a:xfrm>
            <a:off x="7300721" y="5478535"/>
            <a:ext cx="1681723" cy="756090"/>
          </a:xfrm>
          <a:prstGeom prst="rect">
            <a:avLst/>
          </a:prstGeom>
          <a:solidFill>
            <a:srgbClr val="80828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More men go for HIV/health services </a:t>
            </a:r>
            <a:r>
              <a:rPr lang="en-US" sz="1400" b="1" i="1" dirty="0">
                <a:solidFill>
                  <a:prstClr val="white"/>
                </a:solidFill>
                <a:latin typeface="Calibri"/>
              </a:rPr>
              <a:t>(HTS/ART &amp; VMMC)</a:t>
            </a:r>
          </a:p>
        </p:txBody>
      </p:sp>
      <p:sp>
        <p:nvSpPr>
          <p:cNvPr id="40" name="Rectangle 39"/>
          <p:cNvSpPr/>
          <p:nvPr/>
        </p:nvSpPr>
        <p:spPr>
          <a:xfrm>
            <a:off x="9535745" y="1697878"/>
            <a:ext cx="990594" cy="1615106"/>
          </a:xfrm>
          <a:prstGeom prst="rect">
            <a:avLst/>
          </a:prstGeom>
          <a:solidFill>
            <a:srgbClr val="E318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Reduced</a:t>
            </a:r>
          </a:p>
          <a:p>
            <a:pPr algn="ctr" defTabSz="457200" eaLnBrk="0" fontAlgn="base" hangingPunct="0">
              <a:spcBef>
                <a:spcPct val="0"/>
              </a:spcBef>
              <a:spcAft>
                <a:spcPct val="0"/>
              </a:spcAft>
              <a:defRPr/>
            </a:pPr>
            <a:r>
              <a:rPr lang="en-US" sz="1400" b="1" dirty="0">
                <a:solidFill>
                  <a:prstClr val="white"/>
                </a:solidFill>
                <a:latin typeface="Calibri"/>
              </a:rPr>
              <a:t>HIV incidence</a:t>
            </a:r>
          </a:p>
        </p:txBody>
      </p:sp>
      <p:sp>
        <p:nvSpPr>
          <p:cNvPr id="41" name="Rectangle 40"/>
          <p:cNvSpPr/>
          <p:nvPr/>
        </p:nvSpPr>
        <p:spPr>
          <a:xfrm>
            <a:off x="9567768" y="3980636"/>
            <a:ext cx="990594" cy="1735774"/>
          </a:xfrm>
          <a:prstGeom prst="rect">
            <a:avLst/>
          </a:prstGeom>
          <a:solidFill>
            <a:srgbClr val="E31837"/>
          </a:solidFill>
          <a:ln w="19050">
            <a:no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eaLnBrk="0" fontAlgn="base" hangingPunct="0">
              <a:spcBef>
                <a:spcPct val="0"/>
              </a:spcBef>
              <a:spcAft>
                <a:spcPct val="0"/>
              </a:spcAft>
              <a:defRPr/>
            </a:pPr>
            <a:r>
              <a:rPr lang="en-US" sz="1400" b="1" dirty="0">
                <a:solidFill>
                  <a:prstClr val="white"/>
                </a:solidFill>
                <a:latin typeface="Calibri"/>
              </a:rPr>
              <a:t>Synergistic</a:t>
            </a:r>
          </a:p>
          <a:p>
            <a:pPr algn="ctr" defTabSz="457200" eaLnBrk="0" fontAlgn="base" hangingPunct="0">
              <a:spcBef>
                <a:spcPct val="0"/>
              </a:spcBef>
              <a:spcAft>
                <a:spcPct val="0"/>
              </a:spcAft>
              <a:defRPr/>
            </a:pPr>
            <a:r>
              <a:rPr lang="en-US" sz="1400" b="1" dirty="0">
                <a:solidFill>
                  <a:prstClr val="white"/>
                </a:solidFill>
                <a:latin typeface="Calibri"/>
              </a:rPr>
              <a:t>effects on education, GBV,  gender norms, SRHR </a:t>
            </a:r>
          </a:p>
        </p:txBody>
      </p:sp>
      <p:cxnSp>
        <p:nvCxnSpPr>
          <p:cNvPr id="42" name="Elbow Connector 41"/>
          <p:cNvCxnSpPr>
            <a:stCxn id="7" idx="3"/>
            <a:endCxn id="24" idx="1"/>
          </p:cNvCxnSpPr>
          <p:nvPr/>
        </p:nvCxnSpPr>
        <p:spPr>
          <a:xfrm>
            <a:off x="4383533" y="958648"/>
            <a:ext cx="730318" cy="614040"/>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3"/>
            <a:endCxn id="28" idx="1"/>
          </p:cNvCxnSpPr>
          <p:nvPr/>
        </p:nvCxnSpPr>
        <p:spPr>
          <a:xfrm>
            <a:off x="4383533" y="2008799"/>
            <a:ext cx="765568" cy="1512821"/>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7" idx="1"/>
            <a:endCxn id="14" idx="3"/>
          </p:cNvCxnSpPr>
          <p:nvPr/>
        </p:nvCxnSpPr>
        <p:spPr>
          <a:xfrm rot="10800000">
            <a:off x="4374247" y="3531573"/>
            <a:ext cx="768410" cy="2235114"/>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3" idx="3"/>
            <a:endCxn id="27" idx="1"/>
          </p:cNvCxnSpPr>
          <p:nvPr/>
        </p:nvCxnSpPr>
        <p:spPr>
          <a:xfrm flipV="1">
            <a:off x="4383533" y="5766688"/>
            <a:ext cx="759124" cy="811997"/>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2" idx="3"/>
            <a:endCxn id="27" idx="1"/>
          </p:cNvCxnSpPr>
          <p:nvPr/>
        </p:nvCxnSpPr>
        <p:spPr>
          <a:xfrm>
            <a:off x="4383533" y="3015475"/>
            <a:ext cx="759124" cy="2751213"/>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7" idx="1"/>
            <a:endCxn id="11" idx="3"/>
          </p:cNvCxnSpPr>
          <p:nvPr/>
        </p:nvCxnSpPr>
        <p:spPr>
          <a:xfrm rot="10800000">
            <a:off x="4383533" y="2512138"/>
            <a:ext cx="759124" cy="3254551"/>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9" idx="3"/>
            <a:endCxn id="27" idx="1"/>
          </p:cNvCxnSpPr>
          <p:nvPr/>
        </p:nvCxnSpPr>
        <p:spPr>
          <a:xfrm>
            <a:off x="4383533" y="1472443"/>
            <a:ext cx="759124" cy="4294245"/>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20" idx="3"/>
            <a:endCxn id="28" idx="1"/>
          </p:cNvCxnSpPr>
          <p:nvPr/>
        </p:nvCxnSpPr>
        <p:spPr>
          <a:xfrm flipV="1">
            <a:off x="4383533" y="3521619"/>
            <a:ext cx="765568" cy="2544818"/>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9" idx="3"/>
            <a:endCxn id="28" idx="1"/>
          </p:cNvCxnSpPr>
          <p:nvPr/>
        </p:nvCxnSpPr>
        <p:spPr>
          <a:xfrm flipV="1">
            <a:off x="4383533" y="3521620"/>
            <a:ext cx="765568" cy="2030807"/>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18" idx="3"/>
            <a:endCxn id="28" idx="1"/>
          </p:cNvCxnSpPr>
          <p:nvPr/>
        </p:nvCxnSpPr>
        <p:spPr>
          <a:xfrm flipV="1">
            <a:off x="4383533" y="3521620"/>
            <a:ext cx="765568" cy="1518841"/>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6" idx="3"/>
            <a:endCxn id="28" idx="1"/>
          </p:cNvCxnSpPr>
          <p:nvPr/>
        </p:nvCxnSpPr>
        <p:spPr>
          <a:xfrm flipV="1">
            <a:off x="4383533" y="3521620"/>
            <a:ext cx="765568" cy="1024133"/>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5" idx="3"/>
            <a:endCxn id="28" idx="1"/>
          </p:cNvCxnSpPr>
          <p:nvPr/>
        </p:nvCxnSpPr>
        <p:spPr>
          <a:xfrm flipV="1">
            <a:off x="4383533" y="3521620"/>
            <a:ext cx="765568" cy="520793"/>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24" idx="3"/>
            <a:endCxn id="39" idx="1"/>
          </p:cNvCxnSpPr>
          <p:nvPr/>
        </p:nvCxnSpPr>
        <p:spPr>
          <a:xfrm>
            <a:off x="6632100" y="1572688"/>
            <a:ext cx="668620" cy="4283892"/>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27" idx="3"/>
            <a:endCxn id="37" idx="1"/>
          </p:cNvCxnSpPr>
          <p:nvPr/>
        </p:nvCxnSpPr>
        <p:spPr>
          <a:xfrm flipV="1">
            <a:off x="6660907" y="2752879"/>
            <a:ext cx="607791" cy="3013809"/>
          </a:xfrm>
          <a:prstGeom prst="bentConnector3">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24" idx="3"/>
            <a:endCxn id="38" idx="1"/>
          </p:cNvCxnSpPr>
          <p:nvPr/>
        </p:nvCxnSpPr>
        <p:spPr>
          <a:xfrm>
            <a:off x="6632100" y="1572688"/>
            <a:ext cx="668620" cy="2775868"/>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28" idx="3"/>
            <a:endCxn id="36" idx="1"/>
          </p:cNvCxnSpPr>
          <p:nvPr/>
        </p:nvCxnSpPr>
        <p:spPr>
          <a:xfrm flipV="1">
            <a:off x="6667351" y="1294623"/>
            <a:ext cx="591443" cy="2226997"/>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36" idx="3"/>
            <a:endCxn id="41" idx="1"/>
          </p:cNvCxnSpPr>
          <p:nvPr/>
        </p:nvCxnSpPr>
        <p:spPr>
          <a:xfrm>
            <a:off x="8940516" y="1294623"/>
            <a:ext cx="627252" cy="3553901"/>
          </a:xfrm>
          <a:prstGeom prst="bentConnector3">
            <a:avLst>
              <a:gd name="adj1" fmla="val 5000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39" idx="3"/>
            <a:endCxn id="40" idx="1"/>
          </p:cNvCxnSpPr>
          <p:nvPr/>
        </p:nvCxnSpPr>
        <p:spPr>
          <a:xfrm flipV="1">
            <a:off x="8982443" y="2505432"/>
            <a:ext cx="553302" cy="3351149"/>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38" idx="3"/>
            <a:endCxn id="40" idx="1"/>
          </p:cNvCxnSpPr>
          <p:nvPr/>
        </p:nvCxnSpPr>
        <p:spPr>
          <a:xfrm flipV="1">
            <a:off x="8982443" y="2505432"/>
            <a:ext cx="553302" cy="1843125"/>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37" idx="3"/>
            <a:endCxn id="41" idx="1"/>
          </p:cNvCxnSpPr>
          <p:nvPr/>
        </p:nvCxnSpPr>
        <p:spPr>
          <a:xfrm>
            <a:off x="8950420" y="2752879"/>
            <a:ext cx="617348" cy="2095645"/>
          </a:xfrm>
          <a:prstGeom prst="bentConnector3">
            <a:avLst>
              <a:gd name="adj1" fmla="val 50000"/>
            </a:avLst>
          </a:prstGeom>
          <a:ln w="28575">
            <a:solidFill>
              <a:srgbClr val="808285"/>
            </a:solidFil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6667351" y="5752790"/>
            <a:ext cx="3428847" cy="9150"/>
          </a:xfrm>
          <a:prstGeom prst="bentConnector4">
            <a:avLst>
              <a:gd name="adj1" fmla="val 9065"/>
              <a:gd name="adj2" fmla="val 9197803"/>
            </a:avLst>
          </a:prstGeom>
          <a:ln w="28575">
            <a:solidFill>
              <a:srgbClr val="808285"/>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2230" y="-20971"/>
            <a:ext cx="2443756" cy="400110"/>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pPr defTabSz="457200" eaLnBrk="0" fontAlgn="base" hangingPunct="0">
              <a:spcBef>
                <a:spcPct val="0"/>
              </a:spcBef>
              <a:spcAft>
                <a:spcPct val="0"/>
              </a:spcAft>
              <a:defRPr/>
            </a:pPr>
            <a:r>
              <a:rPr lang="en-US" sz="2000" b="1" cap="all" dirty="0">
                <a:solidFill>
                  <a:srgbClr val="009999"/>
                </a:solidFill>
                <a:latin typeface="Arial" panose="020B0604020202020204" pitchFamily="34" charset="0"/>
                <a:ea typeface="ＭＳ Ｐゴシック" panose="020B0600070205080204" pitchFamily="34" charset="-128"/>
              </a:rPr>
              <a:t>Options MENU</a:t>
            </a:r>
          </a:p>
        </p:txBody>
      </p:sp>
      <p:pic>
        <p:nvPicPr>
          <p:cNvPr id="57" name="Picture 56">
            <a:hlinkClick r:id="rId3"/>
            <a:extLst>
              <a:ext uri="{FF2B5EF4-FFF2-40B4-BE49-F238E27FC236}">
                <a16:creationId xmlns:a16="http://schemas.microsoft.com/office/drawing/2014/main" id="{B128BD7C-F1CF-9A24-B926-FC1E6EA97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16" y="496089"/>
            <a:ext cx="1436505" cy="2065462"/>
          </a:xfrm>
          <a:prstGeom prst="rect">
            <a:avLst/>
          </a:prstGeom>
          <a:ln>
            <a:solidFill>
              <a:schemeClr val="accent2">
                <a:lumMod val="60000"/>
                <a:lumOff val="4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4122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1C98-CDD6-2E4D-F953-859F94E02990}"/>
              </a:ext>
            </a:extLst>
          </p:cNvPr>
          <p:cNvSpPr>
            <a:spLocks noGrp="1"/>
          </p:cNvSpPr>
          <p:nvPr>
            <p:ph type="title"/>
          </p:nvPr>
        </p:nvSpPr>
        <p:spPr/>
        <p:txBody>
          <a:bodyPr/>
          <a:lstStyle/>
          <a:p>
            <a:r>
              <a:rPr lang="en-GB" sz="2800" dirty="0"/>
              <a:t>Goal of the AGYW Decision-Making Aide</a:t>
            </a:r>
          </a:p>
        </p:txBody>
      </p:sp>
      <p:sp>
        <p:nvSpPr>
          <p:cNvPr id="5" name="Content Placeholder 2">
            <a:extLst>
              <a:ext uri="{FF2B5EF4-FFF2-40B4-BE49-F238E27FC236}">
                <a16:creationId xmlns:a16="http://schemas.microsoft.com/office/drawing/2014/main" id="{3B86CC28-E10F-5E4D-7BE4-15A943BF8DEC}"/>
              </a:ext>
            </a:extLst>
          </p:cNvPr>
          <p:cNvSpPr>
            <a:spLocks noGrp="1"/>
          </p:cNvSpPr>
          <p:nvPr>
            <p:ph idx="1"/>
          </p:nvPr>
        </p:nvSpPr>
        <p:spPr>
          <a:xfrm>
            <a:off x="838201" y="1682750"/>
            <a:ext cx="5497286" cy="4494213"/>
          </a:xfrm>
        </p:spPr>
        <p:txBody>
          <a:bodyPr/>
          <a:lstStyle/>
          <a:p>
            <a:r>
              <a:rPr lang="en-US" sz="2400" dirty="0">
                <a:effectLst/>
              </a:rPr>
              <a:t>To assist countries in deciding what packages should be provided, by whom, to whom and where </a:t>
            </a:r>
          </a:p>
          <a:p>
            <a:pPr lvl="1"/>
            <a:r>
              <a:rPr lang="en-US" sz="2400" dirty="0"/>
              <a:t>Focusses on the optimization of the size of the packages depending on the incidence level and vulnerability and looking at the main programme delivery platforms </a:t>
            </a:r>
          </a:p>
          <a:p>
            <a:pPr lvl="1"/>
            <a:r>
              <a:rPr lang="en-US" sz="2400" dirty="0"/>
              <a:t>Structured into 9 steps </a:t>
            </a:r>
          </a:p>
          <a:p>
            <a:endParaRPr lang="en-US" dirty="0"/>
          </a:p>
          <a:p>
            <a:pPr marL="0" indent="0">
              <a:buNone/>
            </a:pPr>
            <a:endParaRPr lang="pt-PT" dirty="0"/>
          </a:p>
        </p:txBody>
      </p:sp>
      <p:pic>
        <p:nvPicPr>
          <p:cNvPr id="7" name="Picture 6">
            <a:extLst>
              <a:ext uri="{FF2B5EF4-FFF2-40B4-BE49-F238E27FC236}">
                <a16:creationId xmlns:a16="http://schemas.microsoft.com/office/drawing/2014/main" id="{5A55EF4C-20F2-0485-BC6D-D7CC106C2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5706" y="1260389"/>
            <a:ext cx="4173116" cy="5387546"/>
          </a:xfrm>
          <a:prstGeom prst="rect">
            <a:avLst/>
          </a:prstGeom>
        </p:spPr>
      </p:pic>
    </p:spTree>
    <p:extLst>
      <p:ext uri="{BB962C8B-B14F-4D97-AF65-F5344CB8AC3E}">
        <p14:creationId xmlns:p14="http://schemas.microsoft.com/office/powerpoint/2010/main" val="2968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9164-0145-5A57-DE79-407D18F46FF9}"/>
              </a:ext>
            </a:extLst>
          </p:cNvPr>
          <p:cNvSpPr>
            <a:spLocks noGrp="1"/>
          </p:cNvSpPr>
          <p:nvPr>
            <p:ph type="title"/>
          </p:nvPr>
        </p:nvSpPr>
        <p:spPr>
          <a:xfrm>
            <a:off x="762000" y="316123"/>
            <a:ext cx="10882744" cy="729827"/>
          </a:xfrm>
        </p:spPr>
        <p:txBody>
          <a:bodyPr/>
          <a:lstStyle/>
          <a:p>
            <a:r>
              <a:rPr lang="en-GB" sz="2800" dirty="0"/>
              <a:t>Step 1: Review HIV incidence patterns</a:t>
            </a:r>
          </a:p>
        </p:txBody>
      </p:sp>
      <p:sp>
        <p:nvSpPr>
          <p:cNvPr id="3" name="Content Placeholder 2">
            <a:extLst>
              <a:ext uri="{FF2B5EF4-FFF2-40B4-BE49-F238E27FC236}">
                <a16:creationId xmlns:a16="http://schemas.microsoft.com/office/drawing/2014/main" id="{12C59F41-1A17-BBF8-1E5C-95166EE20EB4}"/>
              </a:ext>
            </a:extLst>
          </p:cNvPr>
          <p:cNvSpPr>
            <a:spLocks noGrp="1"/>
          </p:cNvSpPr>
          <p:nvPr>
            <p:ph idx="1"/>
          </p:nvPr>
        </p:nvSpPr>
        <p:spPr/>
        <p:txBody>
          <a:bodyPr/>
          <a:lstStyle/>
          <a:p>
            <a:r>
              <a:rPr lang="en-US" sz="2400" dirty="0">
                <a:latin typeface="ArialMT"/>
              </a:rPr>
              <a:t>R</a:t>
            </a:r>
            <a:r>
              <a:rPr lang="en-US" sz="2400" dirty="0">
                <a:effectLst/>
                <a:latin typeface="ArialMT"/>
              </a:rPr>
              <a:t>eview the country’s HIV incidence patterns, which should be disaggregated by age, sex, location and risk category</a:t>
            </a:r>
          </a:p>
          <a:p>
            <a:r>
              <a:rPr lang="en-US" sz="2400" dirty="0">
                <a:latin typeface="ArialMT"/>
              </a:rPr>
              <a:t>Differentiate subnational areas by levels of HIV incidence </a:t>
            </a:r>
          </a:p>
          <a:p>
            <a:pPr marL="0" indent="0">
              <a:buNone/>
            </a:pPr>
            <a:endParaRPr lang="en-US" sz="2800" dirty="0">
              <a:latin typeface="ArialMT"/>
            </a:endParaRPr>
          </a:p>
          <a:p>
            <a:endParaRPr lang="en-GB" sz="2400" dirty="0">
              <a:latin typeface="ArialMT"/>
            </a:endParaRPr>
          </a:p>
        </p:txBody>
      </p:sp>
      <p:sp>
        <p:nvSpPr>
          <p:cNvPr id="5" name="TextBox 4">
            <a:extLst>
              <a:ext uri="{FF2B5EF4-FFF2-40B4-BE49-F238E27FC236}">
                <a16:creationId xmlns:a16="http://schemas.microsoft.com/office/drawing/2014/main" id="{F4BF43FA-8282-E2A1-D26E-A954BEC630D0}"/>
              </a:ext>
            </a:extLst>
          </p:cNvPr>
          <p:cNvSpPr txBox="1"/>
          <p:nvPr/>
        </p:nvSpPr>
        <p:spPr>
          <a:xfrm>
            <a:off x="761999" y="3291840"/>
            <a:ext cx="8708571" cy="523220"/>
          </a:xfrm>
          <a:prstGeom prst="rect">
            <a:avLst/>
          </a:prstGeom>
          <a:noFill/>
        </p:spPr>
        <p:txBody>
          <a:bodyPr wrap="square">
            <a:spAutoFit/>
          </a:bodyPr>
          <a:lstStyle/>
          <a:p>
            <a:r>
              <a:rPr lang="en-US" sz="2800" b="1" dirty="0">
                <a:solidFill>
                  <a:srgbClr val="009999"/>
                </a:solidFill>
                <a:latin typeface="+mj-lt"/>
                <a:ea typeface="+mj-ea"/>
                <a:cs typeface="+mj-cs"/>
              </a:rPr>
              <a:t>Step 2: Identify the size priority populations</a:t>
            </a:r>
            <a:endParaRPr lang="en-GB" sz="2800" b="1" dirty="0">
              <a:solidFill>
                <a:srgbClr val="009999"/>
              </a:solidFill>
              <a:latin typeface="+mj-lt"/>
              <a:ea typeface="+mj-ea"/>
              <a:cs typeface="+mj-cs"/>
            </a:endParaRPr>
          </a:p>
        </p:txBody>
      </p:sp>
      <p:sp>
        <p:nvSpPr>
          <p:cNvPr id="8" name="Rectangle 7">
            <a:extLst>
              <a:ext uri="{FF2B5EF4-FFF2-40B4-BE49-F238E27FC236}">
                <a16:creationId xmlns:a16="http://schemas.microsoft.com/office/drawing/2014/main" id="{4AE7B70F-447C-40F6-A552-4C0C299BE576}"/>
              </a:ext>
            </a:extLst>
          </p:cNvPr>
          <p:cNvSpPr/>
          <p:nvPr/>
        </p:nvSpPr>
        <p:spPr>
          <a:xfrm>
            <a:off x="761999" y="4118849"/>
            <a:ext cx="7986327" cy="461665"/>
          </a:xfrm>
          <a:prstGeom prst="rect">
            <a:avLst/>
          </a:prstGeom>
        </p:spPr>
        <p:txBody>
          <a:bodyPr wrap="square">
            <a:spAutoFit/>
          </a:bodyPr>
          <a:lstStyle/>
          <a:p>
            <a:pPr marL="488953" indent="-285750">
              <a:spcAft>
                <a:spcPts val="0"/>
              </a:spcAft>
              <a:buClr>
                <a:srgbClr val="3F6661"/>
              </a:buClr>
              <a:buFont typeface="System Font Regular"/>
              <a:buChar char="→"/>
            </a:pPr>
            <a:r>
              <a:rPr lang="en-US" sz="2400" dirty="0">
                <a:solidFill>
                  <a:schemeClr val="bg2">
                    <a:lumMod val="10000"/>
                  </a:schemeClr>
                </a:solidFill>
                <a:ea typeface="Times New Roman" panose="02020603050405020304" pitchFamily="18" charset="0"/>
                <a:cs typeface="Arial" panose="020B0604020202020204" pitchFamily="34" charset="0"/>
              </a:rPr>
              <a:t>Use the population size estimation tool</a:t>
            </a:r>
          </a:p>
        </p:txBody>
      </p:sp>
    </p:spTree>
    <p:extLst>
      <p:ext uri="{BB962C8B-B14F-4D97-AF65-F5344CB8AC3E}">
        <p14:creationId xmlns:p14="http://schemas.microsoft.com/office/powerpoint/2010/main" val="199560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046A-20DC-0B30-822A-D4EBF249F60A}"/>
              </a:ext>
            </a:extLst>
          </p:cNvPr>
          <p:cNvSpPr>
            <a:spLocks noGrp="1"/>
          </p:cNvSpPr>
          <p:nvPr>
            <p:ph type="title"/>
          </p:nvPr>
        </p:nvSpPr>
        <p:spPr>
          <a:xfrm>
            <a:off x="735458" y="200739"/>
            <a:ext cx="10882744" cy="729827"/>
          </a:xfrm>
        </p:spPr>
        <p:txBody>
          <a:bodyPr/>
          <a:lstStyle/>
          <a:p>
            <a:pPr marL="0" marR="0" lvl="0" indent="0" defTabSz="914400" rtl="0" eaLnBrk="1" fontAlgn="auto" latinLnBrk="0" hangingPunct="1">
              <a:lnSpc>
                <a:spcPct val="100000"/>
              </a:lnSpc>
              <a:spcBef>
                <a:spcPts val="0"/>
              </a:spcBef>
              <a:spcAft>
                <a:spcPts val="0"/>
              </a:spcAft>
              <a:tabLst/>
              <a:defRPr/>
            </a:pPr>
            <a:r>
              <a:rPr lang="en-US" sz="2800" dirty="0"/>
              <a:t>Using sub-national estimates disaggregated by risk for informing programmes</a:t>
            </a:r>
            <a:br>
              <a:rPr kumimoji="0" lang="en-US" sz="2000" b="0" i="0" u="none" strike="noStrike" kern="0" cap="none" spc="0" normalizeH="0" baseline="0" noProof="0" dirty="0">
                <a:ln>
                  <a:noFill/>
                </a:ln>
                <a:solidFill>
                  <a:srgbClr val="00A99A"/>
                </a:solidFill>
                <a:effectLst/>
                <a:uLnTx/>
                <a:uFillTx/>
                <a:latin typeface="Arial" panose="020B0604020202020204"/>
                <a:ea typeface="+mn-ea"/>
                <a:cs typeface="+mn-cs"/>
              </a:rPr>
            </a:br>
            <a:endParaRPr lang="en-GB" dirty="0"/>
          </a:p>
        </p:txBody>
      </p:sp>
      <p:pic>
        <p:nvPicPr>
          <p:cNvPr id="16" name="Picture 15">
            <a:extLst>
              <a:ext uri="{FF2B5EF4-FFF2-40B4-BE49-F238E27FC236}">
                <a16:creationId xmlns:a16="http://schemas.microsoft.com/office/drawing/2014/main" id="{63B218E8-669F-2F91-08ED-52E6DF5F0F7F}"/>
              </a:ext>
            </a:extLst>
          </p:cNvPr>
          <p:cNvPicPr>
            <a:picLocks noChangeAspect="1"/>
          </p:cNvPicPr>
          <p:nvPr/>
        </p:nvPicPr>
        <p:blipFill>
          <a:blip r:embed="rId3"/>
          <a:stretch>
            <a:fillRect/>
          </a:stretch>
        </p:blipFill>
        <p:spPr>
          <a:xfrm>
            <a:off x="826377" y="1196721"/>
            <a:ext cx="10791825" cy="5657850"/>
          </a:xfrm>
          <a:prstGeom prst="rect">
            <a:avLst/>
          </a:prstGeom>
        </p:spPr>
      </p:pic>
    </p:spTree>
    <p:extLst>
      <p:ext uri="{BB962C8B-B14F-4D97-AF65-F5344CB8AC3E}">
        <p14:creationId xmlns:p14="http://schemas.microsoft.com/office/powerpoint/2010/main" val="1336975597"/>
      </p:ext>
    </p:extLst>
  </p:cSld>
  <p:clrMapOvr>
    <a:masterClrMapping/>
  </p:clrMapOvr>
</p:sld>
</file>

<file path=ppt/theme/theme1.xml><?xml version="1.0" encoding="utf-8"?>
<a:theme xmlns:a="http://schemas.openxmlformats.org/drawingml/2006/main" name="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51866</TotalTime>
  <Words>1416</Words>
  <Application>Microsoft Macintosh PowerPoint</Application>
  <PresentationFormat>Widescreen</PresentationFormat>
  <Paragraphs>191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18</vt:i4>
      </vt:variant>
    </vt:vector>
  </HeadingPairs>
  <TitlesOfParts>
    <vt:vector size="39" baseType="lpstr">
      <vt:lpstr>ＭＳ Ｐゴシック</vt:lpstr>
      <vt:lpstr>Arial</vt:lpstr>
      <vt:lpstr>Arial Nova Cond</vt:lpstr>
      <vt:lpstr>ArialMT</vt:lpstr>
      <vt:lpstr>AvenirLTStd-Book</vt:lpstr>
      <vt:lpstr>Calibri</vt:lpstr>
      <vt:lpstr>Calibri Light</vt:lpstr>
      <vt:lpstr>System Font Regular</vt:lpstr>
      <vt:lpstr>Times New Roman</vt:lpstr>
      <vt:lpstr>Wingdings</vt:lpstr>
      <vt:lpstr>Office Theme</vt:lpstr>
      <vt:lpstr>1_Custom Design</vt:lpstr>
      <vt:lpstr>2_Custom Design</vt:lpstr>
      <vt:lpstr>Custom Design</vt:lpstr>
      <vt:lpstr>5_Custom Design</vt:lpstr>
      <vt:lpstr>3_Custom Design</vt:lpstr>
      <vt:lpstr>10_Custom Design</vt:lpstr>
      <vt:lpstr>11_Custom Design</vt:lpstr>
      <vt:lpstr>4_Custom Design</vt:lpstr>
      <vt:lpstr>6_Custom Design</vt:lpstr>
      <vt:lpstr>3_Office Theme</vt:lpstr>
      <vt:lpstr>Overview of programmatic priorities, latest guidance, trends, and tools for AGYW programming:  Orientation and action planning workshop of New Global HIV Prevention Coalition Countries </vt:lpstr>
      <vt:lpstr>HIV prevalence among AGYW in priority countries, 2022</vt:lpstr>
      <vt:lpstr>HIV incidence among AGYW in new GPC countries, 2022</vt:lpstr>
      <vt:lpstr>Sub-national incidence levels disaggregated by sex, age, and risk (per 100 person years) </vt:lpstr>
      <vt:lpstr>Guidance and tools – in chronological sequence: A location-population approach for HIV prevention with AGYW</vt:lpstr>
      <vt:lpstr>PowerPoint Presentation</vt:lpstr>
      <vt:lpstr>Goal of the AGYW Decision-Making Aide</vt:lpstr>
      <vt:lpstr>Step 1: Review HIV incidence patterns</vt:lpstr>
      <vt:lpstr>Using sub-national estimates disaggregated by risk for informing programmes </vt:lpstr>
      <vt:lpstr>Step 3: Consider other vulnerability factors</vt:lpstr>
      <vt:lpstr>Step 4: Review available programs and service coverage</vt:lpstr>
      <vt:lpstr>Step 5: Define HIV prevention packages per category </vt:lpstr>
      <vt:lpstr>Dedicated focus of AGYW prevention programmes: Health &amp; education platforms</vt:lpstr>
      <vt:lpstr>Step 6: Define a management mechanism</vt:lpstr>
      <vt:lpstr>PowerPoint Presentation</vt:lpstr>
      <vt:lpstr>Step 8: Develop a costed operational plan</vt:lpstr>
      <vt:lpstr>HIV prevention among adolescent girls and young women: what have we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Review</cp:lastModifiedBy>
  <cp:revision>164</cp:revision>
  <dcterms:created xsi:type="dcterms:W3CDTF">2020-10-01T10:59:57Z</dcterms:created>
  <dcterms:modified xsi:type="dcterms:W3CDTF">2024-07-11T18:03:50Z</dcterms:modified>
</cp:coreProperties>
</file>