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1" r:id="rId3"/>
    <p:sldId id="272" r:id="rId4"/>
    <p:sldId id="264" r:id="rId5"/>
    <p:sldId id="265" r:id="rId6"/>
    <p:sldId id="267" r:id="rId7"/>
    <p:sldId id="266" r:id="rId8"/>
    <p:sldId id="268" r:id="rId9"/>
    <p:sldId id="269" r:id="rId10"/>
    <p:sldId id="273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3E163-C4C2-48E0-8705-315834F153FB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2D3B4-8F01-4225-8E4A-70F5FFEE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0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Sustainability phase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A81EA8-DCE5-491B-8E32-BD4304BE714F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9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0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1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2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FECC29-100B-44EA-9101-9FB95668F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363B-11E7-4A83-A382-4BF5E5F983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72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8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8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5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1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/>
          <a:stretch/>
        </p:blipFill>
        <p:spPr>
          <a:xfrm>
            <a:off x="201386" y="228600"/>
            <a:ext cx="4000500" cy="322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4" y="2286000"/>
            <a:ext cx="2362200" cy="2286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615338" y="1143000"/>
            <a:ext cx="5497286" cy="1055915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>
                <a:srgbClr val="00A1E4"/>
              </a:buClr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20</a:t>
            </a:r>
            <a:r>
              <a:rPr lang="en-US" sz="2800" baseline="30000" dirty="0" smtClean="0">
                <a:solidFill>
                  <a:prstClr val="black"/>
                </a:solidFill>
              </a:rPr>
              <a:t>th</a:t>
            </a:r>
            <a:r>
              <a:rPr lang="en-US" sz="2800" dirty="0" smtClean="0">
                <a:solidFill>
                  <a:prstClr val="black"/>
                </a:solidFill>
              </a:rPr>
              <a:t> International AIDS Conference</a:t>
            </a:r>
          </a:p>
          <a:p>
            <a:pPr marL="0" indent="0" algn="r">
              <a:buClr>
                <a:srgbClr val="00A1E4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Melbourne, Australia. 22nd July 2014</a:t>
            </a:r>
          </a:p>
          <a:p>
            <a:pPr marL="0" indent="0" algn="r">
              <a:buClr>
                <a:srgbClr val="00A1E4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STEPPING UP THE PACE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1886" y="27432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3200" b="1" dirty="0">
                <a:solidFill>
                  <a:srgbClr val="00B0F0"/>
                </a:solidFill>
              </a:rPr>
              <a:t>Stocktaking Assessment of EIMC in Southern and Eastern Africa </a:t>
            </a:r>
            <a:endParaRPr lang="en-ZW" sz="3200" b="1" dirty="0" smtClean="0">
              <a:solidFill>
                <a:srgbClr val="00B0F0"/>
              </a:solidFill>
            </a:endParaRPr>
          </a:p>
          <a:p>
            <a:pPr algn="ctr"/>
            <a:endParaRPr lang="en-ZW" sz="2400" b="1" dirty="0">
              <a:solidFill>
                <a:srgbClr val="00B0F0"/>
              </a:solidFill>
            </a:endParaRPr>
          </a:p>
          <a:p>
            <a:pPr algn="ctr"/>
            <a:r>
              <a:rPr lang="en-ZW" sz="2400" b="1" dirty="0" smtClean="0">
                <a:solidFill>
                  <a:srgbClr val="00B0F0"/>
                </a:solidFill>
              </a:rPr>
              <a:t>Dr Susan Kasedde</a:t>
            </a:r>
          </a:p>
          <a:p>
            <a:pPr algn="ctr"/>
            <a:r>
              <a:rPr lang="en-ZW" sz="2400" b="1" dirty="0" smtClean="0">
                <a:solidFill>
                  <a:srgbClr val="00B0F0"/>
                </a:solidFill>
              </a:rPr>
              <a:t>Senior HIV Specialist</a:t>
            </a:r>
          </a:p>
          <a:p>
            <a:pPr algn="ctr"/>
            <a:r>
              <a:rPr lang="en-ZW" sz="2400" b="1" dirty="0" smtClean="0">
                <a:solidFill>
                  <a:srgbClr val="00B0F0"/>
                </a:solidFill>
              </a:rPr>
              <a:t>UNICEF, NYHQ</a:t>
            </a:r>
          </a:p>
          <a:p>
            <a:pPr algn="ctr"/>
            <a:endParaRPr lang="en-ZW" sz="2400" b="1" dirty="0">
              <a:solidFill>
                <a:srgbClr val="00B0F0"/>
              </a:solidFill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Melbourne Room 1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18.30h – 20.30h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Acknowledgements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Carmine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Bozzi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Senior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Partner, </a:t>
            </a:r>
            <a:r>
              <a:rPr lang="en-US" sz="2400" dirty="0" err="1"/>
              <a:t>Akeso</a:t>
            </a:r>
            <a:r>
              <a:rPr lang="en-US" sz="2400" dirty="0"/>
              <a:t> Associates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Raleigh </a:t>
            </a:r>
            <a:r>
              <a:rPr lang="en-US" altLang="en-US" sz="2400" dirty="0">
                <a:ea typeface="ＭＳ Ｐゴシック" panose="020B0600070205080204" pitchFamily="34" charset="-128"/>
              </a:rPr>
              <a:t>Watts, Senior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Partner, </a:t>
            </a:r>
            <a:r>
              <a:rPr lang="en-US" sz="2400" dirty="0" err="1"/>
              <a:t>Akeso</a:t>
            </a:r>
            <a:r>
              <a:rPr lang="en-US" sz="2400" dirty="0"/>
              <a:t> Associates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Alyson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Shumays</a:t>
            </a:r>
            <a:r>
              <a:rPr lang="en-US" altLang="en-US" sz="2400" dirty="0">
                <a:ea typeface="ＭＳ Ｐゴシック" panose="020B0600070205080204" pitchFamily="34" charset="-128"/>
              </a:rPr>
              <a:t>, Research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Analyst, </a:t>
            </a:r>
            <a:r>
              <a:rPr lang="en-US" sz="2400" dirty="0" err="1"/>
              <a:t>Akeso</a:t>
            </a:r>
            <a:r>
              <a:rPr lang="en-US" sz="2400" dirty="0"/>
              <a:t> Associates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Robert </a:t>
            </a:r>
            <a:r>
              <a:rPr lang="en-US" altLang="en-US" sz="2400" dirty="0">
                <a:ea typeface="ＭＳ Ｐゴシック" panose="020B0600070205080204" pitchFamily="34" charset="-128"/>
              </a:rPr>
              <a:t>C. Bailey, PhD, MPH, Technical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Advisor, </a:t>
            </a:r>
            <a:r>
              <a:rPr lang="en-US" sz="2400" dirty="0" err="1"/>
              <a:t>Akeso</a:t>
            </a:r>
            <a:r>
              <a:rPr lang="en-US" sz="2400" dirty="0"/>
              <a:t> Associates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Phillip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Nieburg</a:t>
            </a:r>
            <a:r>
              <a:rPr lang="en-US" altLang="en-US" sz="2400" dirty="0">
                <a:ea typeface="ＭＳ Ｐゴシック" panose="020B0600070205080204" pitchFamily="34" charset="-128"/>
              </a:rPr>
              <a:t>, MD, MPH, Technical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Advisor, </a:t>
            </a:r>
            <a:r>
              <a:rPr lang="en-US" sz="2400" dirty="0" err="1"/>
              <a:t>Akeso</a:t>
            </a:r>
            <a:r>
              <a:rPr lang="en-US" sz="2400" dirty="0"/>
              <a:t> Associates</a:t>
            </a:r>
          </a:p>
          <a:p>
            <a:r>
              <a:rPr lang="en-US" sz="2400" dirty="0"/>
              <a:t>Tin </a:t>
            </a:r>
            <a:r>
              <a:rPr lang="en-US" sz="2400" dirty="0" err="1"/>
              <a:t>Tin</a:t>
            </a:r>
            <a:r>
              <a:rPr lang="en-US" sz="2400" dirty="0"/>
              <a:t> Sint, </a:t>
            </a:r>
            <a:r>
              <a:rPr lang="en-US" sz="2400" dirty="0" smtClean="0"/>
              <a:t>UNICEF</a:t>
            </a:r>
          </a:p>
          <a:p>
            <a:r>
              <a:rPr lang="en-US" sz="2400" dirty="0" smtClean="0"/>
              <a:t>Rene Ekpini, UNICEF</a:t>
            </a:r>
            <a:endParaRPr lang="en-US" sz="2400" dirty="0"/>
          </a:p>
          <a:p>
            <a:r>
              <a:rPr lang="en-US" sz="2400" dirty="0" smtClean="0"/>
              <a:t>Craig McClure, UNICEF</a:t>
            </a:r>
          </a:p>
          <a:p>
            <a:r>
              <a:rPr lang="en-US" sz="2400" dirty="0" smtClean="0"/>
              <a:t>Emmanuel </a:t>
            </a:r>
            <a:r>
              <a:rPr lang="en-US" sz="2400" dirty="0" err="1" smtClean="0"/>
              <a:t>Njeuhmeli</a:t>
            </a:r>
            <a:r>
              <a:rPr lang="en-US" sz="2400" dirty="0" smtClean="0"/>
              <a:t>, USAID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39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>
              <a:latin typeface="+mj-lt"/>
            </a:endParaRPr>
          </a:p>
          <a:p>
            <a:pPr marL="0" indent="0" algn="ctr">
              <a:buNone/>
            </a:pPr>
            <a:endParaRPr lang="en-US" sz="4000" dirty="0">
              <a:latin typeface="+mj-lt"/>
            </a:endParaRPr>
          </a:p>
          <a:p>
            <a:pPr marL="0" indent="0" algn="ctr">
              <a:buNone/>
            </a:pPr>
            <a:endParaRPr lang="en-US" sz="40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</a:t>
            </a:r>
            <a:endParaRPr lang="en-US" sz="66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861050"/>
            <a:ext cx="9144000" cy="996950"/>
            <a:chOff x="0" y="6013450"/>
            <a:chExt cx="9144000" cy="99695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013450"/>
              <a:ext cx="9144000" cy="996950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5" name="Picture 6" descr="Unite2lin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6186394"/>
              <a:ext cx="11398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65888" y="6276106"/>
              <a:ext cx="2144712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73671"/>
            <a:ext cx="2362200" cy="22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7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Background:  Why EIMC?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257800" cy="350520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Procedure is simpler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Healing is faster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Adverse events are rarer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Reduced infant UTI risk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Builds a sustainable intervention for HIV/STIs</a:t>
            </a:r>
          </a:p>
          <a:p>
            <a:r>
              <a:rPr lang="en-US" altLang="en-US" sz="2400" i="1" dirty="0" smtClean="0">
                <a:ea typeface="ＭＳ Ｐゴシック" panose="020B0600070205080204" pitchFamily="34" charset="-128"/>
              </a:rPr>
              <a:t>However,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infants cannot give consent</a:t>
            </a: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457200" y="5257800"/>
            <a:ext cx="822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800" dirty="0">
                <a:latin typeface="Calibri" panose="020F0502020204030204" pitchFamily="34" charset="0"/>
              </a:rPr>
              <a:t>Not recommended in pre-term or low birth weight infants or infants with genital </a:t>
            </a:r>
            <a:r>
              <a:rPr lang="en-US" sz="1800" dirty="0" smtClean="0">
                <a:latin typeface="Calibri" panose="020F0502020204030204" pitchFamily="34" charset="0"/>
              </a:rPr>
              <a:t>abnormalities</a:t>
            </a:r>
            <a:endParaRPr lang="en-US" sz="18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18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dirty="0" smtClean="0">
                <a:latin typeface="+mn-lt"/>
              </a:rPr>
              <a:t>“Manual </a:t>
            </a:r>
            <a:r>
              <a:rPr lang="en-US" altLang="en-US" sz="1800" dirty="0">
                <a:latin typeface="+mn-lt"/>
              </a:rPr>
              <a:t>for early infant male circumcision under local </a:t>
            </a:r>
            <a:r>
              <a:rPr lang="en-US" altLang="en-US" sz="1800" dirty="0" err="1">
                <a:latin typeface="+mn-lt"/>
              </a:rPr>
              <a:t>anaesthesia</a:t>
            </a:r>
            <a:r>
              <a:rPr lang="en-US" altLang="en-US" sz="1800" dirty="0">
                <a:latin typeface="+mn-lt"/>
              </a:rPr>
              <a:t>,” WHO, </a:t>
            </a:r>
            <a:r>
              <a:rPr lang="en-US" altLang="en-US" sz="1800" dirty="0" err="1">
                <a:latin typeface="+mn-lt"/>
              </a:rPr>
              <a:t>Jhpiego</a:t>
            </a:r>
            <a:r>
              <a:rPr lang="en-US" altLang="en-US" sz="1800" dirty="0">
                <a:latin typeface="+mn-lt"/>
              </a:rPr>
              <a:t>, </a:t>
            </a:r>
            <a:r>
              <a:rPr lang="en-US" altLang="en-US" sz="1800" dirty="0" smtClean="0">
                <a:latin typeface="+mn-lt"/>
              </a:rPr>
              <a:t>2010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graphicFrame>
        <p:nvGraphicFramePr>
          <p:cNvPr id="71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1000"/>
              </p:ext>
            </p:extLst>
          </p:nvPr>
        </p:nvGraphicFramePr>
        <p:xfrm>
          <a:off x="381000" y="1371600"/>
          <a:ext cx="2895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0" imgH="0" progId="AcroExch.Document.7">
                  <p:embed/>
                </p:oleObj>
              </mc:Choice>
              <mc:Fallback>
                <p:oleObj name="Acrobat Document" r:id="rId4" imgW="0" imgH="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2895600" cy="3810000"/>
                      </a:xfrm>
                      <a:prstGeom prst="rect">
                        <a:avLst/>
                      </a:prstGeom>
                      <a:noFill/>
                      <a:ln w="44450"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154362-E165-465D-9738-CDF2E58343CC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Definition of EIMC For Stocktaking Report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353300" cy="2590800"/>
          </a:xfrm>
        </p:spPr>
        <p:txBody>
          <a:bodyPr/>
          <a:lstStyle/>
          <a:p>
            <a:pPr>
              <a:defRPr/>
            </a:pPr>
            <a:r>
              <a:rPr lang="en-US" altLang="en-US" sz="3200" dirty="0" smtClean="0">
                <a:ea typeface="ＭＳ Ｐゴシック" pitchFamily="34" charset="-128"/>
              </a:rPr>
              <a:t>National program</a:t>
            </a:r>
          </a:p>
          <a:p>
            <a:pPr>
              <a:defRPr/>
            </a:pPr>
            <a:endParaRPr lang="en-US" altLang="en-US" sz="32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3200" dirty="0" smtClean="0">
                <a:ea typeface="ＭＳ Ｐゴシック" pitchFamily="34" charset="-128"/>
              </a:rPr>
              <a:t>Medical not traditional</a:t>
            </a:r>
          </a:p>
          <a:p>
            <a:pPr>
              <a:defRPr/>
            </a:pPr>
            <a:endParaRPr lang="en-US" altLang="en-US" sz="32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3200" dirty="0" smtClean="0">
                <a:ea typeface="ＭＳ Ｐゴシック" pitchFamily="34" charset="-128"/>
              </a:rPr>
              <a:t>Conducted between 0-60 days from birth</a:t>
            </a:r>
          </a:p>
          <a:p>
            <a:pPr marL="0" indent="0">
              <a:buNone/>
              <a:defRPr/>
            </a:pPr>
            <a:endParaRPr lang="en-US" altLang="en-US" sz="2400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922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E1072A-80AE-4643-B14F-7CCD7FEC59FC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99FF"/>
                </a:solidFill>
              </a:rPr>
              <a:t>Objectives </a:t>
            </a:r>
            <a:endParaRPr lang="en-US" sz="4000" b="1" dirty="0">
              <a:solidFill>
                <a:srgbClr val="0099FF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36033" y="1447800"/>
            <a:ext cx="8403167" cy="4267200"/>
          </a:xfrm>
        </p:spPr>
        <p:txBody>
          <a:bodyPr>
            <a:noAutofit/>
          </a:bodyPr>
          <a:lstStyle/>
          <a:p>
            <a:pPr marL="514350" indent="-514350">
              <a:buClr>
                <a:srgbClr val="0099FF"/>
              </a:buClr>
              <a:buFont typeface="+mj-lt"/>
              <a:buAutoNum type="arabicPeriod"/>
            </a:pPr>
            <a:r>
              <a:rPr lang="en-US" sz="2400" dirty="0" smtClean="0"/>
              <a:t>Understand acceptability, feasibility, safety, technical concerns, policy and strategic plans, current implementation, trends, and safety studies in 14 focus countries; </a:t>
            </a:r>
          </a:p>
          <a:p>
            <a:pPr marL="514350" indent="-514350">
              <a:buClr>
                <a:srgbClr val="0099FF"/>
              </a:buClr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Clr>
                <a:srgbClr val="0099FF"/>
              </a:buClr>
              <a:buFont typeface="+mj-lt"/>
              <a:buAutoNum type="arabicPeriod"/>
            </a:pPr>
            <a:r>
              <a:rPr lang="en-US" sz="2400" dirty="0" smtClean="0"/>
              <a:t>Assess the perspectives of </a:t>
            </a:r>
            <a:r>
              <a:rPr lang="en-US" sz="2400" dirty="0" err="1" smtClean="0"/>
              <a:t>MoHs</a:t>
            </a:r>
            <a:r>
              <a:rPr lang="en-US" sz="2400" dirty="0"/>
              <a:t> </a:t>
            </a:r>
            <a:r>
              <a:rPr lang="en-US" sz="2400" dirty="0" smtClean="0"/>
              <a:t>and implementing partners regarding EIMC scale up;</a:t>
            </a:r>
          </a:p>
          <a:p>
            <a:pPr marL="514350" indent="-514350">
              <a:buClr>
                <a:srgbClr val="0099FF"/>
              </a:buClr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Clr>
                <a:srgbClr val="0099FF"/>
              </a:buClr>
              <a:buFont typeface="+mj-lt"/>
              <a:buAutoNum type="arabicPeriod"/>
            </a:pPr>
            <a:r>
              <a:rPr lang="en-US" sz="2400" dirty="0" smtClean="0"/>
              <a:t>Identify barriers to and opportunities for scale up including best practices, innovative models, funding and research; </a:t>
            </a:r>
          </a:p>
          <a:p>
            <a:pPr marL="514350" indent="-514350">
              <a:buClr>
                <a:srgbClr val="0099FF"/>
              </a:buClr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Clr>
                <a:srgbClr val="0099FF"/>
              </a:buClr>
              <a:buFont typeface="+mj-lt"/>
              <a:buAutoNum type="arabicPeriod"/>
            </a:pPr>
            <a:r>
              <a:rPr lang="en-US" sz="2400" dirty="0" smtClean="0"/>
              <a:t>Assess the opportunity for EIMC to be offered as part of MNCH and routine immunization services; </a:t>
            </a:r>
          </a:p>
          <a:p>
            <a:pPr marL="514350" indent="-514350">
              <a:buClr>
                <a:srgbClr val="0099FF"/>
              </a:buClr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Clr>
                <a:srgbClr val="0099FF"/>
              </a:buClr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8" name="Picture 6" descr="Unite2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86394"/>
            <a:ext cx="1139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2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99FF"/>
                </a:solidFill>
              </a:rPr>
              <a:t>Methodology </a:t>
            </a:r>
            <a:endParaRPr lang="en-US" sz="4000" b="1" dirty="0">
              <a:solidFill>
                <a:srgbClr val="0099FF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36033" y="1447800"/>
            <a:ext cx="8403167" cy="4876800"/>
          </a:xfrm>
        </p:spPr>
        <p:txBody>
          <a:bodyPr>
            <a:normAutofit/>
          </a:bodyPr>
          <a:lstStyle/>
          <a:p>
            <a:pPr>
              <a:buClr>
                <a:srgbClr val="0099FF"/>
              </a:buClr>
            </a:pPr>
            <a:r>
              <a:rPr lang="en-US" dirty="0" smtClean="0"/>
              <a:t>Rapid assessment in 14 MC priority countries</a:t>
            </a:r>
          </a:p>
          <a:p>
            <a:pPr>
              <a:buClr>
                <a:srgbClr val="0099FF"/>
              </a:buClr>
            </a:pPr>
            <a:endParaRPr lang="en-US" dirty="0" smtClean="0"/>
          </a:p>
          <a:p>
            <a:pPr>
              <a:buClr>
                <a:srgbClr val="0099FF"/>
              </a:buClr>
            </a:pPr>
            <a:r>
              <a:rPr lang="en-US" dirty="0" smtClean="0"/>
              <a:t>Qualitative data collection through interviews</a:t>
            </a:r>
          </a:p>
          <a:p>
            <a:pPr>
              <a:buClr>
                <a:srgbClr val="0099FF"/>
              </a:buClr>
            </a:pPr>
            <a:endParaRPr lang="en-US" dirty="0" smtClean="0"/>
          </a:p>
          <a:p>
            <a:pPr>
              <a:buClr>
                <a:srgbClr val="0099FF"/>
              </a:buClr>
            </a:pPr>
            <a:r>
              <a:rPr lang="en-US" dirty="0" smtClean="0"/>
              <a:t>Quantitative data collection through data collection form and desk reviews</a:t>
            </a:r>
          </a:p>
          <a:p>
            <a:pPr>
              <a:buClr>
                <a:srgbClr val="0099FF"/>
              </a:buClr>
            </a:pPr>
            <a:endParaRPr lang="en-US" dirty="0" smtClean="0"/>
          </a:p>
          <a:p>
            <a:pPr>
              <a:buClr>
                <a:srgbClr val="0099FF"/>
              </a:buClr>
            </a:pPr>
            <a:r>
              <a:rPr lang="en-US" dirty="0" smtClean="0"/>
              <a:t>Standard interview questionnaire for key informants</a:t>
            </a:r>
          </a:p>
        </p:txBody>
      </p:sp>
      <p:pic>
        <p:nvPicPr>
          <p:cNvPr id="8" name="Picture 6" descr="Unite2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86394"/>
            <a:ext cx="1139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3535362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99FF"/>
                </a:solidFill>
              </a:rPr>
              <a:t>Findings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2971800"/>
            <a:ext cx="56388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393655" cy="45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99FF"/>
                </a:solidFill>
              </a:rPr>
              <a:t>Profile of Respondents</a:t>
            </a:r>
            <a:endParaRPr lang="en-US" sz="4000" b="1" dirty="0">
              <a:solidFill>
                <a:srgbClr val="0099FF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24600" y="1803399"/>
            <a:ext cx="2819400" cy="4419600"/>
          </a:xfrm>
        </p:spPr>
        <p:txBody>
          <a:bodyPr>
            <a:normAutofit lnSpcReduction="10000"/>
          </a:bodyPr>
          <a:lstStyle/>
          <a:p>
            <a:pPr>
              <a:buClr>
                <a:srgbClr val="0099FF"/>
              </a:buClr>
            </a:pPr>
            <a:r>
              <a:rPr lang="en-US" dirty="0" smtClean="0"/>
              <a:t>87 respondents interviewed in the 14 </a:t>
            </a:r>
            <a:r>
              <a:rPr lang="en-US" dirty="0"/>
              <a:t>countries </a:t>
            </a:r>
            <a:r>
              <a:rPr lang="en-US" dirty="0" smtClean="0"/>
              <a:t>(3-7 from </a:t>
            </a:r>
            <a:r>
              <a:rPr lang="en-US" dirty="0"/>
              <a:t>each </a:t>
            </a:r>
            <a:r>
              <a:rPr lang="en-US" dirty="0" smtClean="0"/>
              <a:t>country)</a:t>
            </a:r>
          </a:p>
          <a:p>
            <a:pPr>
              <a:buClr>
                <a:srgbClr val="0099FF"/>
              </a:buClr>
            </a:pPr>
            <a:endParaRPr lang="en-US" dirty="0" smtClean="0"/>
          </a:p>
          <a:p>
            <a:pPr>
              <a:buClr>
                <a:srgbClr val="0099FF"/>
              </a:buClr>
            </a:pPr>
            <a:r>
              <a:rPr lang="en-US" dirty="0" smtClean="0"/>
              <a:t>21 respondents interviewed at global level</a:t>
            </a:r>
          </a:p>
        </p:txBody>
      </p:sp>
    </p:spTree>
    <p:extLst>
      <p:ext uri="{BB962C8B-B14F-4D97-AF65-F5344CB8AC3E}">
        <p14:creationId xmlns:p14="http://schemas.microsoft.com/office/powerpoint/2010/main" val="38490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99FF"/>
                </a:solidFill>
              </a:rPr>
              <a:t>Current implementation status</a:t>
            </a:r>
            <a:endParaRPr lang="en-US" sz="4000" b="1" dirty="0">
              <a:solidFill>
                <a:srgbClr val="0099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86203"/>
              </p:ext>
            </p:extLst>
          </p:nvPr>
        </p:nvGraphicFramePr>
        <p:xfrm>
          <a:off x="762000" y="1524000"/>
          <a:ext cx="7486440" cy="290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10"/>
                <a:gridCol w="1871610"/>
                <a:gridCol w="1871610"/>
                <a:gridCol w="1871610"/>
              </a:tblGrid>
              <a:tr h="959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National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 planning /</a:t>
                      </a:r>
                      <a:r>
                        <a:rPr lang="en-US" baseline="0" dirty="0" smtClean="0"/>
                        <a:t> strategy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programs</a:t>
                      </a:r>
                      <a:r>
                        <a:rPr lang="en-US" baseline="0" dirty="0" smtClean="0"/>
                        <a:t> / plans</a:t>
                      </a:r>
                      <a:endParaRPr lang="en-US" dirty="0"/>
                    </a:p>
                  </a:txBody>
                  <a:tcPr/>
                </a:tc>
              </a:tr>
              <a:tr h="389190">
                <a:tc>
                  <a:txBody>
                    <a:bodyPr/>
                    <a:lstStyle/>
                    <a:p>
                      <a:r>
                        <a:rPr lang="en-US" dirty="0" smtClean="0"/>
                        <a:t>Swaziland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Botswana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Namibia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Ethiopia</a:t>
                      </a:r>
                      <a:endParaRPr lang="en-US" dirty="0"/>
                    </a:p>
                  </a:txBody>
                  <a:tcPr/>
                </a:tc>
              </a:tr>
              <a:tr h="3891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Rwanda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Malawi</a:t>
                      </a:r>
                      <a:endParaRPr lang="en-US" dirty="0"/>
                    </a:p>
                  </a:txBody>
                  <a:tcPr/>
                </a:tc>
              </a:tr>
              <a:tr h="3891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Lesotho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Zambia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Mozambique</a:t>
                      </a:r>
                      <a:endParaRPr lang="en-US" dirty="0"/>
                    </a:p>
                  </a:txBody>
                  <a:tcPr/>
                </a:tc>
              </a:tr>
              <a:tr h="3891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Tanzania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Africa</a:t>
                      </a:r>
                      <a:endParaRPr lang="en-US" dirty="0"/>
                    </a:p>
                  </a:txBody>
                  <a:tcPr/>
                </a:tc>
              </a:tr>
              <a:tr h="3891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Zimbabwe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Uganda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06613"/>
            <a:ext cx="3265464" cy="21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82" y="4596995"/>
            <a:ext cx="3279904" cy="21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1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99FF"/>
                </a:solidFill>
              </a:rPr>
              <a:t>EIMC as part of routine MNCH service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79646"/>
            <a:ext cx="4111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Advantages</a:t>
            </a:r>
          </a:p>
          <a:p>
            <a:r>
              <a:rPr lang="en-US" dirty="0" smtClean="0"/>
              <a:t>General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Easy to reach parents and babies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Normalize procedure faster and make it more efficient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More sustainable overtime</a:t>
            </a:r>
          </a:p>
          <a:p>
            <a:r>
              <a:rPr lang="en-US" dirty="0" smtClean="0"/>
              <a:t>MNCH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Safe health services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Would strengthen MNCH system, including uptake of services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Existing trust in the MNCH system and services</a:t>
            </a:r>
          </a:p>
          <a:p>
            <a:r>
              <a:rPr lang="en-US" dirty="0" smtClean="0"/>
              <a:t>EPI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 immunization rates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Catch those deferred EIMC at birth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Could reach infants born at home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More EPI outlets than MNCH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120742"/>
            <a:ext cx="426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Considerations/ challenges</a:t>
            </a:r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- When newborn health visit are not facility based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Limited human resources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Negative impact on facility visits</a:t>
            </a:r>
          </a:p>
          <a:p>
            <a:r>
              <a:rPr lang="en-US" dirty="0" smtClean="0"/>
              <a:t>MNCH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 volume MNCH, low facility delivery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New service impact on weak systems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Staff resistance?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Fathers do not attend MNCH services</a:t>
            </a:r>
          </a:p>
          <a:p>
            <a:r>
              <a:rPr lang="en-US" dirty="0" smtClean="0"/>
              <a:t>EPI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Coverage varies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Limited follow-up opportunity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Additional work for and limited skills of EPI staff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unicef_str">
      <a:dk1>
        <a:sysClr val="windowText" lastClr="000000"/>
      </a:dk1>
      <a:lt1>
        <a:sysClr val="window" lastClr="FFFFFF"/>
      </a:lt1>
      <a:dk2>
        <a:srgbClr val="706259"/>
      </a:dk2>
      <a:lt2>
        <a:srgbClr val="EEECE1"/>
      </a:lt2>
      <a:accent1>
        <a:srgbClr val="00A1E4"/>
      </a:accent1>
      <a:accent2>
        <a:srgbClr val="706259"/>
      </a:accent2>
      <a:accent3>
        <a:srgbClr val="FFD400"/>
      </a:accent3>
      <a:accent4>
        <a:srgbClr val="6FC94B"/>
      </a:accent4>
      <a:accent5>
        <a:srgbClr val="FAA306"/>
      </a:accent5>
      <a:accent6>
        <a:srgbClr val="9754B2"/>
      </a:accent6>
      <a:hlink>
        <a:srgbClr val="00A1E4"/>
      </a:hlink>
      <a:folHlink>
        <a:srgbClr val="7062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698</TotalTime>
  <Words>481</Words>
  <Application>Microsoft Office PowerPoint</Application>
  <PresentationFormat>On-screen Show (4:3)</PresentationFormat>
  <Paragraphs>115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blank</vt:lpstr>
      <vt:lpstr>Acrobat Document</vt:lpstr>
      <vt:lpstr>PowerPoint Presentation</vt:lpstr>
      <vt:lpstr>Background:  Why EIMC?</vt:lpstr>
      <vt:lpstr>Definition of EIMC For Stocktaking Report</vt:lpstr>
      <vt:lpstr>Objectives </vt:lpstr>
      <vt:lpstr>Methodology </vt:lpstr>
      <vt:lpstr>Findings</vt:lpstr>
      <vt:lpstr>Profile of Respondents</vt:lpstr>
      <vt:lpstr>Current implementation status</vt:lpstr>
      <vt:lpstr>EIMC as part of routine MNCH service</vt:lpstr>
      <vt:lpstr>Acknowledgements</vt:lpstr>
      <vt:lpstr>PowerPoint Presentation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Kasedde</dc:creator>
  <cp:lastModifiedBy>Amy Rupert</cp:lastModifiedBy>
  <cp:revision>10</cp:revision>
  <dcterms:created xsi:type="dcterms:W3CDTF">2014-07-14T07:27:08Z</dcterms:created>
  <dcterms:modified xsi:type="dcterms:W3CDTF">2015-04-16T19:41:08Z</dcterms:modified>
</cp:coreProperties>
</file>