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8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147375623" r:id="rId2"/>
    <p:sldId id="1087" r:id="rId3"/>
    <p:sldId id="2147375619" r:id="rId4"/>
    <p:sldId id="2147375620" r:id="rId5"/>
    <p:sldId id="2147375621" r:id="rId6"/>
    <p:sldId id="287" r:id="rId7"/>
    <p:sldId id="2147375589" r:id="rId8"/>
    <p:sldId id="2147375625" r:id="rId9"/>
    <p:sldId id="2147375624" r:id="rId10"/>
    <p:sldId id="257" r:id="rId11"/>
    <p:sldId id="2147375622" r:id="rId12"/>
    <p:sldId id="1218" r:id="rId13"/>
    <p:sldId id="214737553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41F"/>
    <a:srgbClr val="409B86"/>
    <a:srgbClr val="D1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 snapToGrid="0">
      <p:cViewPr varScale="1">
        <p:scale>
          <a:sx n="44" d="100"/>
          <a:sy n="44" d="100"/>
        </p:scale>
        <p:origin x="224" y="1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3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zembel_unaids_org/Documents/Documents/Global%20HIV%20Prevention%20Coalition/2023/Final%20Scorecard%20Tool/2023%20Global%20HIV%20Prevention%20Scorecard%20Final%20Draft%20a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a3.xlsx]PrEPdata'!$G$80</c:f>
              <c:strCache>
                <c:ptCount val="1"/>
                <c:pt idx="0">
                  <c:v>Asia-Pacific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584-4F4E-B1AD-EBC7FFEDF7D8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84-4F4E-B1AD-EBC7FFEDF7D8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584-4F4E-B1AD-EBC7FFEDF7D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a3.xlsx]PrEPdata'!$H$80:$R$80</c:f>
              <c:numCache>
                <c:formatCode>General</c:formatCode>
                <c:ptCount val="11"/>
                <c:pt idx="0">
                  <c:v>3550</c:v>
                </c:pt>
                <c:pt idx="1">
                  <c:v>5824</c:v>
                </c:pt>
                <c:pt idx="2">
                  <c:v>0</c:v>
                </c:pt>
                <c:pt idx="3">
                  <c:v>41819</c:v>
                </c:pt>
                <c:pt idx="4">
                  <c:v>59800</c:v>
                </c:pt>
                <c:pt idx="5">
                  <c:v>37552</c:v>
                </c:pt>
                <c:pt idx="6">
                  <c:v>92577</c:v>
                </c:pt>
                <c:pt idx="10" formatCode="#,##0">
                  <c:v>4100000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84-4F4E-B1AD-EBC7FFEDF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Eastern Europe and Central Asia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a3.xlsx]PrEPdata'!$G$81</c:f>
              <c:strCache>
                <c:ptCount val="1"/>
                <c:pt idx="0">
                  <c:v>Eastern Europe and Central Asia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CB1-40EE-A99A-73C974F47513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B1-40EE-A99A-73C974F47513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CB1-40EE-A99A-73C974F4751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a3.xlsx]PrEPdata'!$H$81:$R$81</c:f>
              <c:numCache>
                <c:formatCode>General</c:formatCode>
                <c:ptCount val="11"/>
                <c:pt idx="0">
                  <c:v>65</c:v>
                </c:pt>
                <c:pt idx="1">
                  <c:v>400</c:v>
                </c:pt>
                <c:pt idx="2">
                  <c:v>125</c:v>
                </c:pt>
                <c:pt idx="3">
                  <c:v>1735</c:v>
                </c:pt>
                <c:pt idx="4">
                  <c:v>2474</c:v>
                </c:pt>
                <c:pt idx="5">
                  <c:v>9833</c:v>
                </c:pt>
                <c:pt idx="6">
                  <c:v>9075</c:v>
                </c:pt>
                <c:pt idx="10" formatCode="#,##0">
                  <c:v>310000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B1-40EE-A99A-73C974F47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  <c:max val="45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majorUnit val="50000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Eastern and southern Africa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a3.xlsx]PrEPdata'!$G$82</c:f>
              <c:strCache>
                <c:ptCount val="1"/>
                <c:pt idx="0">
                  <c:v>Eastern and southern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1E9-432D-A0FC-8BB9C18D8ADA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E9-432D-A0FC-8BB9C18D8ADA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1E9-432D-A0FC-8BB9C18D8AD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a3.xlsx]PrEPdata'!$H$82:$R$82</c:f>
              <c:numCache>
                <c:formatCode>General</c:formatCode>
                <c:ptCount val="11"/>
                <c:pt idx="0">
                  <c:v>18601</c:v>
                </c:pt>
                <c:pt idx="1">
                  <c:v>37584</c:v>
                </c:pt>
                <c:pt idx="2">
                  <c:v>89435</c:v>
                </c:pt>
                <c:pt idx="3">
                  <c:v>234210</c:v>
                </c:pt>
                <c:pt idx="4">
                  <c:v>395304</c:v>
                </c:pt>
                <c:pt idx="5">
                  <c:v>965915</c:v>
                </c:pt>
                <c:pt idx="6">
                  <c:v>1289283</c:v>
                </c:pt>
                <c:pt idx="10" formatCode="#,##0">
                  <c:v>1800000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E9-432D-A0FC-8BB9C18D8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  <c:max val="45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majorUnit val="50000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Latin America and the Caribbean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a3.xlsx]PrEPdata'!$G$83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818-4ACF-AFCA-94DAA7C641F9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8-4ACF-AFCA-94DAA7C641F9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818-4ACF-AFCA-94DAA7C641F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a3.xlsx]PrEPdata'!$H$83:$R$83</c:f>
              <c:numCache>
                <c:formatCode>General</c:formatCode>
                <c:ptCount val="11"/>
                <c:pt idx="0">
                  <c:v>1160</c:v>
                </c:pt>
                <c:pt idx="1">
                  <c:v>6656</c:v>
                </c:pt>
                <c:pt idx="2">
                  <c:v>13707</c:v>
                </c:pt>
                <c:pt idx="3">
                  <c:v>19128</c:v>
                </c:pt>
                <c:pt idx="4">
                  <c:v>32019</c:v>
                </c:pt>
                <c:pt idx="5">
                  <c:v>49336</c:v>
                </c:pt>
                <c:pt idx="6">
                  <c:v>96136</c:v>
                </c:pt>
                <c:pt idx="10" formatCode="#,##0">
                  <c:v>1100000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18-4ACF-AFCA-94DAA7C64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  <c:max val="45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majorUnit val="50000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Middle East and North Africa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a3.xlsx]PrEPdata'!$G$84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53C-4C17-BFDF-2F4DF3BAC9FF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C-4C17-BFDF-2F4DF3BAC9FF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53C-4C17-BFDF-2F4DF3BAC9F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a3.xlsx]PrEPdata'!$H$84:$R$84</c:f>
              <c:numCache>
                <c:formatCode>General</c:formatCode>
                <c:ptCount val="11"/>
                <c:pt idx="0">
                  <c:v>300</c:v>
                </c:pt>
                <c:pt idx="1">
                  <c:v>436</c:v>
                </c:pt>
                <c:pt idx="2">
                  <c:v>0</c:v>
                </c:pt>
                <c:pt idx="3">
                  <c:v>0</c:v>
                </c:pt>
                <c:pt idx="4">
                  <c:v>631</c:v>
                </c:pt>
                <c:pt idx="5">
                  <c:v>625</c:v>
                </c:pt>
                <c:pt idx="6">
                  <c:v>872</c:v>
                </c:pt>
                <c:pt idx="10" formatCode="#,##0">
                  <c:v>160000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3C-4C17-BFDF-2F4DF3BAC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  <c:max val="45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majorUnit val="50000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West and Central Africa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7885011677702599"/>
        </c:manualLayout>
      </c:layout>
      <c:lineChart>
        <c:grouping val="standard"/>
        <c:varyColors val="0"/>
        <c:ser>
          <c:idx val="0"/>
          <c:order val="0"/>
          <c:tx>
            <c:strRef>
              <c:f>'[2023 Global HIV Prevention Scorecard Final Draft a3.xlsx]PrEPdata'!$G$85</c:f>
              <c:strCache>
                <c:ptCount val="1"/>
                <c:pt idx="0">
                  <c:v>West and Central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10"/>
            <c:marker>
              <c:symbol val="diamond"/>
              <c:size val="12"/>
              <c:spPr>
                <a:solidFill>
                  <a:srgbClr val="CDEEEF"/>
                </a:solidFill>
                <a:ln w="25400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BA6-4F22-B4A8-FAB7CCA4E870}"/>
              </c:ext>
            </c:extLst>
          </c:dPt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A6-4F22-B4A8-FAB7CCA4E870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8528314671"/>
                      <c:h val="0.13290749044535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BA6-4F22-B4A8-FAB7CCA4E87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 Global HIV Prevention Scorecard Final Draft a3.xlsx]PrEPdata'!$H$79:$R$79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2025 target</c:v>
                </c:pt>
              </c:strCache>
            </c:strRef>
          </c:cat>
          <c:val>
            <c:numRef>
              <c:f>'[2023 Global HIV Prevention Scorecard Final Draft a3.xlsx]PrEPdata'!$H$85:$R$85</c:f>
              <c:numCache>
                <c:formatCode>General</c:formatCode>
                <c:ptCount val="11"/>
                <c:pt idx="0">
                  <c:v>980</c:v>
                </c:pt>
                <c:pt idx="1">
                  <c:v>1310</c:v>
                </c:pt>
                <c:pt idx="2">
                  <c:v>574</c:v>
                </c:pt>
                <c:pt idx="3">
                  <c:v>12608</c:v>
                </c:pt>
                <c:pt idx="4">
                  <c:v>41275</c:v>
                </c:pt>
                <c:pt idx="5">
                  <c:v>169211</c:v>
                </c:pt>
                <c:pt idx="6">
                  <c:v>420229</c:v>
                </c:pt>
                <c:pt idx="10" formatCode="#,##0">
                  <c:v>470000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A6-4F22-B4A8-FAB7CCA4E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  <c:max val="45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majorUnit val="50000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84899759870438"/>
          <c:y val="5.287739604875729E-2"/>
          <c:w val="0.76584471880919969"/>
          <c:h val="0.72232916197975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'[2023 Global HIV Prevention Scorecard Final Draft a6.xlsx]PrEP chart'!$J$55:$L$55</c:f>
              <c:strCache>
                <c:ptCount val="3"/>
                <c:pt idx="0">
                  <c:v>Peru</c:v>
                </c:pt>
                <c:pt idx="1">
                  <c:v>-</c:v>
                </c:pt>
                <c:pt idx="2">
                  <c:v>-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5.0851063829787234E-2"/>
                  <c:y val="-3.4583912992621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20-4A36-86B5-B54740FAB233}"/>
                </c:ext>
              </c:extLst>
            </c:dLbl>
            <c:dLbl>
              <c:idx val="2"/>
              <c:layout>
                <c:manualLayout>
                  <c:x val="-6.3847657340704758E-2"/>
                  <c:y val="-5.343582837691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20-4A36-86B5-B54740FAB233}"/>
                </c:ext>
              </c:extLst>
            </c:dLbl>
            <c:dLbl>
              <c:idx val="4"/>
              <c:layout>
                <c:manualLayout>
                  <c:x val="-5.439139256529104E-2"/>
                  <c:y val="-4.9665445300054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20-4A36-86B5-B54740FAB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'[2023 Global HIV Prevention Scorecard Final Draft a6.xlsx]PrEP chart'!$M$54:$Q$54</c:f>
              <c:numCache>
                <c:formatCode>@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'[2023 Global HIV Prevention Scorecard Final Draft a6.xlsx]PrEP chart'!$M$55:$Q$55</c:f>
              <c:numCache>
                <c:formatCode>General</c:formatCode>
                <c:ptCount val="5"/>
                <c:pt idx="0">
                  <c:v>0</c:v>
                </c:pt>
                <c:pt idx="1">
                  <c:v>1600</c:v>
                </c:pt>
                <c:pt idx="2">
                  <c:v>330</c:v>
                </c:pt>
                <c:pt idx="3">
                  <c:v>0</c:v>
                </c:pt>
                <c:pt idx="4">
                  <c:v>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0-4A36-86B5-B54740FAB233}"/>
            </c:ext>
          </c:extLst>
        </c:ser>
        <c:ser>
          <c:idx val="1"/>
          <c:order val="1"/>
          <c:tx>
            <c:strRef>
              <c:f>'[2023 Global HIV Prevention Scorecard Final Draft a6.xlsx]PrEP chart'!$J$56:$L$56</c:f>
              <c:strCache>
                <c:ptCount val="3"/>
                <c:pt idx="0">
                  <c:v>Rwanda</c:v>
                </c:pt>
                <c:pt idx="1">
                  <c:v>-</c:v>
                </c:pt>
                <c:pt idx="2">
                  <c:v>-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6.1483591146851278E-2"/>
                  <c:y val="1.0660683929677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20-4A36-86B5-B54740FAB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'[2023 Global HIV Prevention Scorecard Final Draft a6.xlsx]PrEP chart'!$M$54:$Q$54</c:f>
              <c:numCache>
                <c:formatCode>@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'[2023 Global HIV Prevention Scorecard Final Draft a6.xlsx]PrEP chart'!$M$56:$Q$56</c:f>
              <c:numCache>
                <c:formatCode>General</c:formatCode>
                <c:ptCount val="5"/>
                <c:pt idx="0">
                  <c:v>887</c:v>
                </c:pt>
                <c:pt idx="1">
                  <c:v>939</c:v>
                </c:pt>
                <c:pt idx="2">
                  <c:v>4307</c:v>
                </c:pt>
                <c:pt idx="3">
                  <c:v>8556</c:v>
                </c:pt>
                <c:pt idx="4">
                  <c:v>10775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20-4A36-86B5-B54740FAB233}"/>
            </c:ext>
          </c:extLst>
        </c:ser>
        <c:ser>
          <c:idx val="2"/>
          <c:order val="2"/>
          <c:tx>
            <c:strRef>
              <c:f>'[2023 Global HIV Prevention Scorecard Final Draft a6.xlsx]PrEP chart'!$J$57:$L$57</c:f>
              <c:strCache>
                <c:ptCount val="3"/>
                <c:pt idx="0">
                  <c:v>South Sudan </c:v>
                </c:pt>
                <c:pt idx="1">
                  <c:v>-</c:v>
                </c:pt>
                <c:pt idx="2">
                  <c:v>-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2.6010684834608441E-2"/>
                  <c:y val="-3.081352991576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20-4A36-86B5-B54740FAB233}"/>
                </c:ext>
              </c:extLst>
            </c:dLbl>
            <c:dLbl>
              <c:idx val="2"/>
              <c:layout>
                <c:manualLayout>
                  <c:x val="-2.3646618640755013E-2"/>
                  <c:y val="-3.4583912992621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20-4A36-86B5-B54740FAB233}"/>
                </c:ext>
              </c:extLst>
            </c:dLbl>
            <c:dLbl>
              <c:idx val="4"/>
              <c:layout>
                <c:manualLayout>
                  <c:x val="-2.6022598239049906E-2"/>
                  <c:y val="-3.0813529915762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20-4A36-86B5-B54740FAB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'[2023 Global HIV Prevention Scorecard Final Draft a6.xlsx]PrEP chart'!$M$54:$Q$54</c:f>
              <c:numCache>
                <c:formatCode>@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'[2023 Global HIV Prevention Scorecard Final Draft a6.xlsx]PrEP chart'!$M$57:$Q$57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20-4A36-86B5-B54740FAB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8815039"/>
        <c:axId val="145926304"/>
      </c:barChart>
      <c:catAx>
        <c:axId val="1148815039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26304"/>
        <c:crosses val="autoZero"/>
        <c:auto val="1"/>
        <c:lblAlgn val="ctr"/>
        <c:lblOffset val="100"/>
        <c:noMultiLvlLbl val="0"/>
      </c:catAx>
      <c:valAx>
        <c:axId val="14592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people on PrEP in the last reporting year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105339384660250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815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99967140680131"/>
          <c:y val="0.91026834728595107"/>
          <c:w val="0.70562380858293972"/>
          <c:h val="6.2376650380943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82364401258353348"/>
          <c:y val="5.6141108960176989E-2"/>
          <c:w val="0.16522253867202769"/>
          <c:h val="0.90058853014380524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'Poster M'!$B$237</c:f>
              <c:strCache>
                <c:ptCount val="1"/>
                <c:pt idx="0">
                  <c:v>% of child infections because mother was on antiretroviral treatment duirng pregnancy or breastfeeding, but wsa not virologically suppressed</c:v>
                </c:pt>
              </c:strCache>
            </c:strRef>
          </c:tx>
          <c:spPr>
            <a:solidFill>
              <a:srgbClr val="0066CC"/>
            </a:solidFill>
            <a:ln>
              <a:solidFill>
                <a:srgbClr val="0066CC"/>
              </a:solidFill>
            </a:ln>
            <a:effectLst/>
            <a:sp3d>
              <a:contourClr>
                <a:srgbClr val="0066CC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0D-414C-8F41-99E3BF3E0D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C0D-414C-8F41-99E3BF3E0D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M'!$J$237</c:f>
              <c:numCache>
                <c:formatCode>0%</c:formatCode>
                <c:ptCount val="1"/>
                <c:pt idx="0">
                  <c:v>0.24217092950717406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D-414C-8F41-99E3BF3E0DEF}"/>
            </c:ext>
          </c:extLst>
        </c:ser>
        <c:ser>
          <c:idx val="1"/>
          <c:order val="1"/>
          <c:tx>
            <c:strRef>
              <c:f>'Poster M'!$B$236</c:f>
              <c:strCache>
                <c:ptCount val="1"/>
                <c:pt idx="0">
                  <c:v>% of child infections because mother did not continue antiretroviral treatment during pregnancy or breastfeading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" lastClr="FFFFFF">
                  <a:lumMod val="50000"/>
                </a:sysClr>
              </a:solidFill>
            </a:ln>
            <a:effectLst/>
            <a:sp3d>
              <a:contourClr>
                <a:sysClr val="window" lastClr="FFFFFF">
                  <a:lumMod val="50000"/>
                </a:sys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A17-45A5-9D63-C0C6CE6A3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M'!$J$236</c:f>
              <c:numCache>
                <c:formatCode>0%</c:formatCode>
                <c:ptCount val="1"/>
                <c:pt idx="0">
                  <c:v>0.1965065502183406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D-414C-8F41-99E3BF3E0DEF}"/>
            </c:ext>
          </c:extLst>
        </c:ser>
        <c:ser>
          <c:idx val="0"/>
          <c:order val="2"/>
          <c:tx>
            <c:strRef>
              <c:f>'Poster M'!$B$235</c:f>
              <c:strCache>
                <c:ptCount val="1"/>
                <c:pt idx="0">
                  <c:v>% of child infections because mother did not receive antiretroviral therapy duirng pregnancy or breastfeeding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  <a:sp3d>
              <a:contourClr>
                <a:srgbClr val="FFC000"/>
              </a:contourClr>
            </a:sp3d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Arial Nova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10%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0D-414C-8F41-99E3BF3E0D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M'!$J$235</c:f>
              <c:numCache>
                <c:formatCode>0%</c:formatCode>
                <c:ptCount val="1"/>
                <c:pt idx="0">
                  <c:v>0.15258889582033686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D-414C-8F41-99E3BF3E0DEF}"/>
            </c:ext>
          </c:extLst>
        </c:ser>
        <c:ser>
          <c:idx val="5"/>
          <c:order val="3"/>
          <c:tx>
            <c:strRef>
              <c:f>'Poster M'!$B$234</c:f>
              <c:strCache>
                <c:ptCount val="1"/>
                <c:pt idx="0">
                  <c:v>% of child infections because mother acquired HIV during pregnancy or breastfeeding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p3d>
              <a:contourClr>
                <a:srgbClr val="FF0000"/>
              </a:contourClr>
            </a:sp3d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Arial Nova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36%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830599456383704E-2"/>
                      <c:h val="8.099821182687505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EA17-45A5-9D63-C0C6CE6A3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M'!$J$234</c:f>
              <c:numCache>
                <c:formatCode>0%</c:formatCode>
                <c:ptCount val="1"/>
                <c:pt idx="0">
                  <c:v>0.40873362445414846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D-414C-8F41-99E3BF3E0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shape val="cylinder"/>
        <c:axId val="904771184"/>
        <c:axId val="650349584"/>
        <c:axId val="0"/>
      </c:bar3DChart>
      <c:catAx>
        <c:axId val="90477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0349584"/>
        <c:crosses val="autoZero"/>
        <c:auto val="1"/>
        <c:lblAlgn val="ctr"/>
        <c:lblOffset val="100"/>
        <c:noMultiLvlLbl val="0"/>
      </c:catAx>
      <c:valAx>
        <c:axId val="650349584"/>
        <c:scaling>
          <c:orientation val="minMax"/>
          <c:max val="1"/>
        </c:scaling>
        <c:delete val="1"/>
        <c:axPos val="l"/>
        <c:majorGridlines>
          <c:spPr>
            <a:ln w="12700" cap="flat" cmpd="sng" algn="ctr">
              <a:solidFill>
                <a:srgbClr val="5B9BD5">
                  <a:lumMod val="75000"/>
                </a:srgbClr>
              </a:solidFill>
              <a:prstDash val="sysDot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904771184"/>
        <c:crosses val="autoZero"/>
        <c:crossBetween val="between"/>
        <c:majorUnit val="1"/>
        <c:minorUnit val="1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2.4072269882368107E-3"/>
          <c:y val="3.9491184201259737E-2"/>
          <c:w val="0.75286647679678331"/>
          <c:h val="0.96050884955752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500">
          <a:latin typeface="Arial Nova" panose="020B05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82364401258353348"/>
          <c:y val="5.6141108960176989E-2"/>
          <c:w val="0.16522253867202769"/>
          <c:h val="0.90058853014380524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'Poster M'!$B$237</c:f>
              <c:strCache>
                <c:ptCount val="1"/>
                <c:pt idx="0">
                  <c:v>% of child infections because mother was on antiretroviral treatment duirng pregnancy or breastfeeding, but wsa not virologically suppressed</c:v>
                </c:pt>
              </c:strCache>
            </c:strRef>
          </c:tx>
          <c:spPr>
            <a:solidFill>
              <a:srgbClr val="0066CC"/>
            </a:solidFill>
            <a:ln>
              <a:solidFill>
                <a:srgbClr val="0066CC"/>
              </a:solidFill>
            </a:ln>
            <a:effectLst/>
            <a:sp3d>
              <a:contourClr>
                <a:srgbClr val="0066CC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0D-414C-8F41-99E3BF3E0D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M'!$J$237</c:f>
              <c:numCache>
                <c:formatCode>0%</c:formatCode>
                <c:ptCount val="1"/>
                <c:pt idx="0">
                  <c:v>0.24217092950717406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D-414C-8F41-99E3BF3E0DEF}"/>
            </c:ext>
          </c:extLst>
        </c:ser>
        <c:ser>
          <c:idx val="1"/>
          <c:order val="1"/>
          <c:tx>
            <c:strRef>
              <c:f>'Poster M'!$B$236</c:f>
              <c:strCache>
                <c:ptCount val="1"/>
                <c:pt idx="0">
                  <c:v>% of child infections because mother did not continue antiretroviral treatment during pregnancy or breastfeading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" lastClr="FFFFFF">
                  <a:lumMod val="50000"/>
                </a:sysClr>
              </a:solidFill>
            </a:ln>
            <a:effectLst/>
            <a:sp3d>
              <a:contourClr>
                <a:sysClr val="window" lastClr="FFFFFF">
                  <a:lumMod val="50000"/>
                </a:sys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M'!$J$236</c:f>
              <c:numCache>
                <c:formatCode>0%</c:formatCode>
                <c:ptCount val="1"/>
                <c:pt idx="0">
                  <c:v>0.1965065502183406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D-414C-8F41-99E3BF3E0DEF}"/>
            </c:ext>
          </c:extLst>
        </c:ser>
        <c:ser>
          <c:idx val="0"/>
          <c:order val="2"/>
          <c:tx>
            <c:strRef>
              <c:f>'Poster M'!$B$235</c:f>
              <c:strCache>
                <c:ptCount val="1"/>
                <c:pt idx="0">
                  <c:v>% of child infections because mother did not receive antiretroviral therapy duirng pregnancy or breastfeeding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  <a:sp3d>
              <a:contourClr>
                <a:srgbClr val="FFC000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C0D-414C-8F41-99E3BF3E0D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M'!$J$235</c:f>
              <c:numCache>
                <c:formatCode>0%</c:formatCode>
                <c:ptCount val="1"/>
                <c:pt idx="0">
                  <c:v>0.15258889582033686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D-414C-8F41-99E3BF3E0DEF}"/>
            </c:ext>
          </c:extLst>
        </c:ser>
        <c:ser>
          <c:idx val="5"/>
          <c:order val="3"/>
          <c:tx>
            <c:strRef>
              <c:f>'Poster M'!$B$234</c:f>
              <c:strCache>
                <c:ptCount val="1"/>
                <c:pt idx="0">
                  <c:v>% of child infections because mother acquired HIV during pregnancy or breastfeeding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p3d>
              <a:contourClr>
                <a:srgbClr val="FF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'Poster M'!$J$234</c:f>
              <c:numCache>
                <c:formatCode>0%</c:formatCode>
                <c:ptCount val="1"/>
                <c:pt idx="0">
                  <c:v>0.40873362445414846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D-414C-8F41-99E3BF3E0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shape val="cylinder"/>
        <c:axId val="904771184"/>
        <c:axId val="650349584"/>
        <c:axId val="0"/>
      </c:bar3DChart>
      <c:catAx>
        <c:axId val="90477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0349584"/>
        <c:crosses val="autoZero"/>
        <c:auto val="1"/>
        <c:lblAlgn val="ctr"/>
        <c:lblOffset val="100"/>
        <c:noMultiLvlLbl val="0"/>
      </c:catAx>
      <c:valAx>
        <c:axId val="650349584"/>
        <c:scaling>
          <c:orientation val="minMax"/>
          <c:max val="1"/>
        </c:scaling>
        <c:delete val="1"/>
        <c:axPos val="l"/>
        <c:majorGridlines>
          <c:spPr>
            <a:ln w="12700" cap="flat" cmpd="sng" algn="ctr">
              <a:solidFill>
                <a:srgbClr val="5B9BD5">
                  <a:lumMod val="75000"/>
                </a:srgbClr>
              </a:solidFill>
              <a:prstDash val="sysDot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904771184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3.9491150442477876E-2"/>
          <c:w val="0.75286647679678331"/>
          <c:h val="0.96050884955752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500">
          <a:latin typeface="Arial Nova" panose="020B05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0.81464</cdr:x>
      <cdr:y>1.01187E-6</cdr:y>
    </cdr:from>
    <cdr:to>
      <cdr:x>1</cdr:x>
      <cdr:y>1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99D6D02F-0E6E-F25D-A892-C5AF9E697B55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81457" t="59433" b="-1"/>
        <a:stretch xmlns:a="http://schemas.openxmlformats.org/drawingml/2006/main"/>
      </cdr:blipFill>
      <cdr:spPr>
        <a:xfrm xmlns:a="http://schemas.openxmlformats.org/drawingml/2006/main">
          <a:off x="8595761" y="5"/>
          <a:ext cx="1955799" cy="494135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0.81946</cdr:x>
      <cdr:y>0</cdr:y>
    </cdr:from>
    <cdr:to>
      <cdr:x>1</cdr:x>
      <cdr:y>1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F63ABC65-FA81-00EA-C03C-469BAECAE42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82576" t="56111"/>
        <a:stretch xmlns:a="http://schemas.openxmlformats.org/drawingml/2006/main"/>
      </cdr:blipFill>
      <cdr:spPr>
        <a:xfrm xmlns:a="http://schemas.openxmlformats.org/drawingml/2006/main">
          <a:off x="8646560" y="0"/>
          <a:ext cx="1905000" cy="494135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DC39D-9DAC-48A3-8B47-84EF7B9B86D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366E4-48D2-463E-9FCA-9E71682D6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8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77137-FF23-724B-9363-8F5AC2390D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6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presentation focus on biomedical prevention: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CDDDB-70FE-40DC-BAB3-4D1F189ADE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6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Slow uptake and at times controversial, increasing campaigns and attention within the region are starting to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D79-5F9A-4DBD-BC9F-8F654595A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support increasing, has released new guidance to make PrEP simpler, and more differentiated and to offer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F7D79-5F9A-4DBD-BC9F-8F654595A5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AD5B-5696-0FA1-98BC-D07FC3787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48826-A9B5-5932-C394-ECF4B5AE3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F0FAD-1BE0-7D4E-BA72-157668C0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71D42-41E4-020A-0649-C4368B9C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EB780-6CF1-01EB-24F1-B97CDA37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4B7C-CEBE-99DB-F54D-F6A0FAD7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268E8-85A1-8571-A655-48E5F9091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4209C-BCAC-7EEF-CAF2-13B42E49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F7D60-CE65-18FA-D55E-5158894A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7AE6D-501E-D0A7-BE35-1F4763B8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9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B409B-CE78-7C4D-7037-20EB8FC5D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D785D-C21E-4F13-2041-9737A5B92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E20E7-2FF8-BA4B-239C-52D6E077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7053B-88DD-4A3B-0F18-8E36FD70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09613-76D9-2E4D-A16B-FEAA77D3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0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userDrawn="1">
  <p:cSld name="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body" idx="1"/>
          </p:nvPr>
        </p:nvSpPr>
        <p:spPr>
          <a:xfrm>
            <a:off x="366184" y="271463"/>
            <a:ext cx="11423664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7169"/>
              </a:buClr>
              <a:buSzPts val="3600"/>
              <a:buNone/>
              <a:defRPr sz="4800" b="1">
                <a:solidFill>
                  <a:schemeClr val="accent6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A6B81-83DC-CF13-92F3-70257B7AC5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6184" y="1407584"/>
            <a:ext cx="11423664" cy="5179483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8444A-2C98-259C-7AD6-8AF2C9313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1800" y="-1"/>
            <a:ext cx="330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8EC49D-4461-46B1-B90F-2AA93426EBF2}"/>
              </a:ext>
            </a:extLst>
          </p:cNvPr>
          <p:cNvSpPr/>
          <p:nvPr userDrawn="1"/>
        </p:nvSpPr>
        <p:spPr>
          <a:xfrm>
            <a:off x="0" y="0"/>
            <a:ext cx="12192000" cy="5767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7125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FE23-D426-7921-750A-B43C6FD6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A4F8A-1764-C458-773D-E278CF56E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3801-E3F3-C1AA-73FA-DBEF4562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B2D2C-250F-5E2A-3196-CAC8B369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B066F-0B87-BB42-FFEE-80A86290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8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0C35-8752-5988-E701-425B44DC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ADF8B-7316-FF4D-05F5-91000E368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6726F-2A1E-226E-85F5-CEEEDFEB3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1D073-E879-7141-06BB-88491564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69EEC-897A-0FF9-D65C-8822A554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9382-9EEC-9A49-3CA8-AB14939E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0EF12-25E9-767A-5934-AB065E47E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4B826-55F5-196B-43F6-D7DE0862D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06A47-511D-4AA7-FCEC-90F25D39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51D55-0D30-596A-226B-8E4ADA2E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36C8F-3598-3364-08FE-243E2C53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E905-C0B5-2741-8C4F-115AC0FD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5F688-5781-DD5D-2BA6-2E23673E1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A7775-AD69-2144-AC60-D7CD8836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5B69A-02AA-8952-459B-C1749E66C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59960-490D-C416-CF4C-BD982F4F0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3DEA8-F3B5-B1A1-0FE1-9D26DA24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E6E10-F646-EBE3-2921-D0446302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B3B31-3CE4-6BA6-AF8E-22F94B96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BA00-6860-59DF-6EDB-48C4E88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B362-71AA-3038-43C2-8683621B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42794-3323-5197-07E4-50C1F068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B3EB7-EB2D-13C9-376F-223386C0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2BB52-4AFA-5D1E-1401-3F5F2D2F0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C2C24-10D2-44DD-0AE9-4EA18F68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0D502-EE2D-3CD1-FE0E-0A73B66B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787A-6551-5B55-445A-42B2230F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6792-C85B-8F67-FCF8-D05D1C6C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00458-A883-FCD8-7514-289E8B5D9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50875-6F99-8A3C-E2B6-B091AF23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66A-ED44-58EA-C768-619AEAE6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E995F-7DBA-99ED-AF77-35D5D0F4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9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FCC0-9237-C01E-8095-2CD06CF9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282C3-7BEC-D728-7388-AE0709366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70E4A-5B1D-5A80-2103-05DDFFF1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13355-967B-6B43-24F2-0D437034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B9353-3334-9C5C-3C5E-1D5DC2F9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75B01-D3BB-C311-E56C-F3A7F6E3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56348-D4CB-E366-AEFB-FCFCA7A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10582-8682-4EF6-656D-489F2B6E6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195B9-92B2-705C-2F77-741052A26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CE5A6-894B-4441-8A97-11DAC33E2CCB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E18B4-9C31-6CFE-5766-7756AE846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5842F-737A-E302-8535-9A12603EF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4C15-FA20-4EC0-90D3-A0126CA7E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B007-3621-847D-C646-5A2FC23EF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6563"/>
            <a:ext cx="9144000" cy="2387600"/>
          </a:xfrm>
        </p:spPr>
        <p:txBody>
          <a:bodyPr/>
          <a:lstStyle/>
          <a:p>
            <a:r>
              <a:rPr lang="en-US" dirty="0"/>
              <a:t>ARV Based Prevention</a:t>
            </a:r>
            <a:br>
              <a:rPr lang="en-US" dirty="0"/>
            </a:br>
            <a:r>
              <a:rPr lang="en-US" sz="4400" dirty="0"/>
              <a:t>Overview, Trends,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3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A383F3-C40F-9911-E51E-F887E30B4BFD}"/>
              </a:ext>
            </a:extLst>
          </p:cNvPr>
          <p:cNvSpPr txBox="1"/>
          <p:nvPr/>
        </p:nvSpPr>
        <p:spPr>
          <a:xfrm>
            <a:off x="4839128" y="358157"/>
            <a:ext cx="6801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MTCT rate					5% </a:t>
            </a:r>
          </a:p>
          <a:p>
            <a:r>
              <a:rPr lang="en-US" dirty="0"/>
              <a:t>% of HIV-positive pregnant women receiving ART  	98%</a:t>
            </a:r>
          </a:p>
          <a:p>
            <a:r>
              <a:rPr lang="en-US" dirty="0"/>
              <a:t>Estimated number of births to WLHIV 			6700	</a:t>
            </a:r>
          </a:p>
          <a:p>
            <a:r>
              <a:rPr lang="en-US" dirty="0"/>
              <a:t>Estimated number of new child infections due to VT  	350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50DE0-861B-9C34-6615-54E26F078866}"/>
              </a:ext>
            </a:extLst>
          </p:cNvPr>
          <p:cNvSpPr txBox="1"/>
          <p:nvPr/>
        </p:nvSpPr>
        <p:spPr>
          <a:xfrm>
            <a:off x="843991" y="621437"/>
            <a:ext cx="235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3200" b="1" dirty="0"/>
              <a:t>Rwanda </a:t>
            </a:r>
            <a:endParaRPr lang="en-US" sz="2400" b="1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0DDABC3-B8FE-414C-8C71-65E4FB03B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524278"/>
              </p:ext>
            </p:extLst>
          </p:nvPr>
        </p:nvGraphicFramePr>
        <p:xfrm>
          <a:off x="733746" y="1558487"/>
          <a:ext cx="10551560" cy="4941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713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A383F3-C40F-9911-E51E-F887E30B4BFD}"/>
              </a:ext>
            </a:extLst>
          </p:cNvPr>
          <p:cNvSpPr txBox="1"/>
          <p:nvPr/>
        </p:nvSpPr>
        <p:spPr>
          <a:xfrm>
            <a:off x="4839128" y="358157"/>
            <a:ext cx="6801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MTCT rate					26% </a:t>
            </a:r>
          </a:p>
          <a:p>
            <a:r>
              <a:rPr lang="en-US" dirty="0"/>
              <a:t>% of HIV-positive pregnant women receiving ART  	53%</a:t>
            </a:r>
          </a:p>
          <a:p>
            <a:r>
              <a:rPr lang="en-US" dirty="0"/>
              <a:t>Estimated number of births to WLHIV 			7 300	</a:t>
            </a:r>
          </a:p>
          <a:p>
            <a:r>
              <a:rPr lang="en-US" dirty="0"/>
              <a:t>Estimated number of new child infections due to VT  	1 900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50DE0-861B-9C34-6615-54E26F078866}"/>
              </a:ext>
            </a:extLst>
          </p:cNvPr>
          <p:cNvSpPr txBox="1"/>
          <p:nvPr/>
        </p:nvSpPr>
        <p:spPr>
          <a:xfrm>
            <a:off x="863242" y="958322"/>
            <a:ext cx="235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South Sudan 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0DDABC3-B8FE-414C-8C71-65E4FB03B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331784"/>
              </p:ext>
            </p:extLst>
          </p:nvPr>
        </p:nvGraphicFramePr>
        <p:xfrm>
          <a:off x="657546" y="1753696"/>
          <a:ext cx="10551560" cy="4941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148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8C59769-85C9-4093-95C6-6E8D80D7DE2B}"/>
              </a:ext>
            </a:extLst>
          </p:cNvPr>
          <p:cNvSpPr txBox="1">
            <a:spLocks/>
          </p:cNvSpPr>
          <p:nvPr/>
        </p:nvSpPr>
        <p:spPr>
          <a:xfrm>
            <a:off x="2043906" y="795574"/>
            <a:ext cx="8104187" cy="44681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6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600" dirty="0">
                <a:solidFill>
                  <a:schemeClr val="bg1"/>
                </a:solidFill>
              </a:rPr>
              <a:t>     </a:t>
            </a:r>
            <a:r>
              <a:rPr lang="en-US" sz="7200" dirty="0">
                <a:solidFill>
                  <a:schemeClr val="bg1"/>
                </a:solidFill>
              </a:rPr>
              <a:t>Thank You ! </a:t>
            </a:r>
            <a:endParaRPr lang="en-CH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5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6C75FC-22D7-0F88-33CE-BFE047CADD35}"/>
              </a:ext>
            </a:extLst>
          </p:cNvPr>
          <p:cNvSpPr/>
          <p:nvPr/>
        </p:nvSpPr>
        <p:spPr>
          <a:xfrm>
            <a:off x="566057" y="696686"/>
            <a:ext cx="348343" cy="108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C378D9-082A-4650-833F-92DD1C76F098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9262586" y="3444763"/>
            <a:ext cx="0" cy="804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403C882-DAE1-438B-AACF-CB68BC99D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4636" y="4272951"/>
            <a:ext cx="1417563" cy="21345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C0C0F-3634-4B85-93A1-40137ADF6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28" y="308736"/>
            <a:ext cx="9720072" cy="610808"/>
          </a:xfrm>
        </p:spPr>
        <p:txBody>
          <a:bodyPr>
            <a:normAutofit/>
          </a:bodyPr>
          <a:lstStyle/>
          <a:p>
            <a:r>
              <a:rPr lang="en-GB" sz="3200" dirty="0"/>
              <a:t>WHO recommendations &amp; guidance on </a:t>
            </a:r>
            <a:r>
              <a:rPr lang="en-GB" sz="3200" dirty="0" err="1"/>
              <a:t>PrEP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9A774-4168-4E9F-883B-A69F65DC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ADADE0-73FD-4487-837F-6B5095105C19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427167" y="3434692"/>
            <a:ext cx="0" cy="804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33D3F7-9C2B-44BB-B574-206A9CA1C10E}"/>
              </a:ext>
            </a:extLst>
          </p:cNvPr>
          <p:cNvCxnSpPr/>
          <p:nvPr/>
        </p:nvCxnSpPr>
        <p:spPr>
          <a:xfrm>
            <a:off x="5589314" y="3425814"/>
            <a:ext cx="0" cy="37211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E41244-82FA-417D-9865-BE1C6B3E3369}"/>
              </a:ext>
            </a:extLst>
          </p:cNvPr>
          <p:cNvCxnSpPr/>
          <p:nvPr/>
        </p:nvCxnSpPr>
        <p:spPr>
          <a:xfrm>
            <a:off x="4355702" y="3806804"/>
            <a:ext cx="0" cy="37211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BAFC1E-C29D-442F-90F2-9A526E90128B}"/>
              </a:ext>
            </a:extLst>
          </p:cNvPr>
          <p:cNvCxnSpPr/>
          <p:nvPr/>
        </p:nvCxnSpPr>
        <p:spPr>
          <a:xfrm>
            <a:off x="1915196" y="3806804"/>
            <a:ext cx="0" cy="37211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4B3934-41B1-4F1F-911C-EF306EAF2A9D}"/>
              </a:ext>
            </a:extLst>
          </p:cNvPr>
          <p:cNvCxnSpPr/>
          <p:nvPr/>
        </p:nvCxnSpPr>
        <p:spPr>
          <a:xfrm>
            <a:off x="3128459" y="3434693"/>
            <a:ext cx="0" cy="37211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99F159-14B8-4F56-A5E6-7ED197D96323}"/>
              </a:ext>
            </a:extLst>
          </p:cNvPr>
          <p:cNvCxnSpPr>
            <a:stCxn id="13" idx="2"/>
          </p:cNvCxnSpPr>
          <p:nvPr/>
        </p:nvCxnSpPr>
        <p:spPr>
          <a:xfrm>
            <a:off x="992942" y="3425815"/>
            <a:ext cx="0" cy="37211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86D08F-B4C9-4265-8054-FD4242DD6B3E}"/>
              </a:ext>
            </a:extLst>
          </p:cNvPr>
          <p:cNvSpPr/>
          <p:nvPr/>
        </p:nvSpPr>
        <p:spPr>
          <a:xfrm>
            <a:off x="2200637" y="1222738"/>
            <a:ext cx="1727138" cy="2208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B42A7-9C72-4FA8-82F7-AAB101D516EF}"/>
              </a:ext>
            </a:extLst>
          </p:cNvPr>
          <p:cNvSpPr/>
          <p:nvPr/>
        </p:nvSpPr>
        <p:spPr>
          <a:xfrm>
            <a:off x="1042102" y="4178915"/>
            <a:ext cx="1727138" cy="2208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461FE5-05BE-4998-B6B5-3F2E5CA59FA7}"/>
              </a:ext>
            </a:extLst>
          </p:cNvPr>
          <p:cNvSpPr/>
          <p:nvPr/>
        </p:nvSpPr>
        <p:spPr>
          <a:xfrm>
            <a:off x="129373" y="1217711"/>
            <a:ext cx="1727138" cy="2208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75B62B5-7788-494B-BFAE-42F53A5A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32" y="1268936"/>
            <a:ext cx="1584176" cy="2065849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2B38EFB-B727-44EC-ACBF-56A16F4B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904" y="4279889"/>
            <a:ext cx="1578186" cy="2053012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E1F2355-2415-4057-95BE-EC876F44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989" y="1295997"/>
            <a:ext cx="1574433" cy="209008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1DBF485-4576-4DA5-9EC8-A25AE3742EBD}"/>
              </a:ext>
            </a:extLst>
          </p:cNvPr>
          <p:cNvSpPr/>
          <p:nvPr/>
        </p:nvSpPr>
        <p:spPr>
          <a:xfrm>
            <a:off x="202832" y="1566344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 for SDC, MSM &amp; TG 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conditional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 in the context of demo projects)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BFC0A-4203-467A-81CE-178055CA4AA9}"/>
              </a:ext>
            </a:extLst>
          </p:cNvPr>
          <p:cNvSpPr/>
          <p:nvPr/>
        </p:nvSpPr>
        <p:spPr>
          <a:xfrm>
            <a:off x="1086449" y="4267304"/>
            <a:ext cx="15781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 for MSM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strong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rec); other KP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conditional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 recommendation for PWID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13077B-AAB3-4FCD-996F-4D083E012BA4}"/>
              </a:ext>
            </a:extLst>
          </p:cNvPr>
          <p:cNvSpPr/>
          <p:nvPr/>
        </p:nvSpPr>
        <p:spPr>
          <a:xfrm>
            <a:off x="2400536" y="1548010"/>
            <a:ext cx="147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 for people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 substantial HIV risk (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strong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0BC3F80-B17C-439C-B481-596CA540C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4343" y="4240278"/>
            <a:ext cx="1603727" cy="2092623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C5996F-D940-4F67-83E5-B3FE9F4F2362}"/>
              </a:ext>
            </a:extLst>
          </p:cNvPr>
          <p:cNvSpPr/>
          <p:nvPr/>
        </p:nvSpPr>
        <p:spPr>
          <a:xfrm>
            <a:off x="3492638" y="4178916"/>
            <a:ext cx="1727138" cy="22081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 tool</a:t>
            </a:r>
            <a:endParaRPr kumimoji="0" lang="en-GB" sz="2400" b="1" i="0" u="none" strike="noStrike" kern="120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BD0A2F-CF7F-4C17-B448-4AEE3392DB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510" y="1358670"/>
            <a:ext cx="1580158" cy="202741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CC63B4E-19C0-46B3-B559-18C4333490D7}"/>
              </a:ext>
            </a:extLst>
          </p:cNvPr>
          <p:cNvSpPr/>
          <p:nvPr/>
        </p:nvSpPr>
        <p:spPr>
          <a:xfrm>
            <a:off x="6669781" y="4239171"/>
            <a:ext cx="1535700" cy="220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DPV-VR</a:t>
            </a:r>
            <a:endParaRPr kumimoji="0" lang="en-GB" sz="2400" b="1" i="0" u="none" strike="noStrike" kern="120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A64BCE-043C-4BA5-9E44-E4DB3CDB86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702" y="4552357"/>
            <a:ext cx="1466929" cy="148887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D3A325CF-BB14-4C55-ABC5-A56BF5EA3F74}"/>
              </a:ext>
            </a:extLst>
          </p:cNvPr>
          <p:cNvSpPr/>
          <p:nvPr/>
        </p:nvSpPr>
        <p:spPr>
          <a:xfrm>
            <a:off x="0" y="3492522"/>
            <a:ext cx="12025853" cy="610808"/>
          </a:xfrm>
          <a:prstGeom prst="rightArrow">
            <a:avLst/>
          </a:prstGeom>
          <a:gradFill flip="none" rotWithShape="1">
            <a:gsLst>
              <a:gs pos="74000">
                <a:srgbClr val="00205C"/>
              </a:gs>
              <a:gs pos="92000">
                <a:schemeClr val="bg1"/>
              </a:gs>
            </a:gsLst>
            <a:lin ang="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2012        2014           2015/16            2017              2019                           2021	             2022 	          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28445F-CB1D-483C-995F-FAE9CD276CA2}"/>
              </a:ext>
            </a:extLst>
          </p:cNvPr>
          <p:cNvSpPr/>
          <p:nvPr/>
        </p:nvSpPr>
        <p:spPr>
          <a:xfrm>
            <a:off x="4676907" y="1295997"/>
            <a:ext cx="1677804" cy="21298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6913B7-628F-4908-9A5C-442BFB87C9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617" y="1361960"/>
            <a:ext cx="1419175" cy="202307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BE9F96-8EF2-4162-9CFC-14A394A8CED5}"/>
              </a:ext>
            </a:extLst>
          </p:cNvPr>
          <p:cNvSpPr/>
          <p:nvPr/>
        </p:nvSpPr>
        <p:spPr>
          <a:xfrm>
            <a:off x="6669781" y="1309569"/>
            <a:ext cx="1535700" cy="21298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AEA8EB-E5BC-4DF8-8DE9-6704F85CE70E}"/>
              </a:ext>
            </a:extLst>
          </p:cNvPr>
          <p:cNvSpPr/>
          <p:nvPr/>
        </p:nvSpPr>
        <p:spPr>
          <a:xfrm>
            <a:off x="6731497" y="1582099"/>
            <a:ext cx="147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Updates on oral PrEP + dapivirine vaginal ring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3FF574-0333-46CA-A335-EB9FE7E5D7BB}"/>
              </a:ext>
            </a:extLst>
          </p:cNvPr>
          <p:cNvSpPr/>
          <p:nvPr/>
        </p:nvSpPr>
        <p:spPr>
          <a:xfrm>
            <a:off x="8505200" y="4249242"/>
            <a:ext cx="1535700" cy="220557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CAB-LA</a:t>
            </a:r>
            <a:endParaRPr kumimoji="0" lang="en-GB" sz="2400" b="1" i="0" u="none" strike="noStrike" kern="120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DB41D2-3FA8-408A-85DF-652491AE44D6}"/>
              </a:ext>
            </a:extLst>
          </p:cNvPr>
          <p:cNvSpPr/>
          <p:nvPr/>
        </p:nvSpPr>
        <p:spPr>
          <a:xfrm>
            <a:off x="8494736" y="1295997"/>
            <a:ext cx="1535700" cy="21544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err="1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612D50-B099-4B34-AC56-6523084D797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914" y="1342344"/>
            <a:ext cx="1475344" cy="208472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F942A3A-8E41-4522-80DA-08F1ED9E0CF5}"/>
              </a:ext>
            </a:extLst>
          </p:cNvPr>
          <p:cNvSpPr/>
          <p:nvPr/>
        </p:nvSpPr>
        <p:spPr>
          <a:xfrm>
            <a:off x="10252373" y="1268925"/>
            <a:ext cx="1535700" cy="21544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Upcoming: Updates to PrEP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tool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D4D13D-2159-43E0-8E1D-B86D88192427}"/>
              </a:ext>
            </a:extLst>
          </p:cNvPr>
          <p:cNvCxnSpPr>
            <a:cxnSpLocks/>
          </p:cNvCxnSpPr>
          <p:nvPr/>
        </p:nvCxnSpPr>
        <p:spPr>
          <a:xfrm>
            <a:off x="11002423" y="3450487"/>
            <a:ext cx="0" cy="19493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DD8B6-F482-093C-AF4A-4D2F17DDDE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775" y="256624"/>
            <a:ext cx="8633499" cy="6491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88" y="352634"/>
            <a:ext cx="4193008" cy="729827"/>
          </a:xfrm>
        </p:spPr>
        <p:txBody>
          <a:bodyPr/>
          <a:lstStyle/>
          <a:p>
            <a:r>
              <a:rPr lang="en-US" sz="3600" dirty="0"/>
              <a:t>Prevention Pillars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A0916-050B-1E61-DE82-03057C7771F4}"/>
              </a:ext>
            </a:extLst>
          </p:cNvPr>
          <p:cNvSpPr txBox="1"/>
          <p:nvPr/>
        </p:nvSpPr>
        <p:spPr>
          <a:xfrm>
            <a:off x="212598" y="2153448"/>
            <a:ext cx="276834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  <a:buClr>
                <a:srgbClr val="00A99A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Road Map</a:t>
            </a:r>
          </a:p>
          <a:p>
            <a:pPr marL="365760" indent="-365760" defTabSz="457200" fontAlgn="base">
              <a:spcBef>
                <a:spcPct val="0"/>
              </a:spcBef>
              <a:spcAft>
                <a:spcPts val="600"/>
              </a:spcAft>
              <a:buClr>
                <a:srgbClr val="00A99A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Focuses on scaling up primary prevention of HIV infections and on introducing policy, legal and societal enablers</a:t>
            </a:r>
          </a:p>
          <a:p>
            <a:pPr marL="365760" indent="-365760" defTabSz="457200" fontAlgn="base">
              <a:spcBef>
                <a:spcPct val="0"/>
              </a:spcBef>
              <a:spcAft>
                <a:spcPts val="600"/>
              </a:spcAft>
              <a:buClr>
                <a:srgbClr val="00A99A"/>
              </a:buClr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  <a:p>
            <a:pPr marL="365760" indent="-365760" defTabSz="457200" fontAlgn="base">
              <a:spcBef>
                <a:spcPct val="0"/>
              </a:spcBef>
              <a:spcAft>
                <a:spcPts val="600"/>
              </a:spcAft>
              <a:buClr>
                <a:srgbClr val="00A99A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Highlights complementarity and interaction between primary HIV prevention, testing, treatment and the prevention of vertical transmission of HIV</a:t>
            </a:r>
          </a:p>
        </p:txBody>
      </p:sp>
    </p:spTree>
    <p:extLst>
      <p:ext uri="{BB962C8B-B14F-4D97-AF65-F5344CB8AC3E}">
        <p14:creationId xmlns:p14="http://schemas.microsoft.com/office/powerpoint/2010/main" val="138839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8C99-40F0-A638-C8CD-E217340C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03" y="534950"/>
            <a:ext cx="10482072" cy="1499616"/>
          </a:xfrm>
        </p:spPr>
        <p:txBody>
          <a:bodyPr>
            <a:normAutofit/>
          </a:bodyPr>
          <a:lstStyle/>
          <a:p>
            <a:r>
              <a:rPr lang="en-US" dirty="0"/>
              <a:t>ARV based prevention as part of prevention as part of combination HIV prevention</a:t>
            </a:r>
          </a:p>
        </p:txBody>
      </p:sp>
      <p:pic>
        <p:nvPicPr>
          <p:cNvPr id="1026" name="Picture 2" descr="HIV/AIDS – Golden Change For Concerned Youth">
            <a:extLst>
              <a:ext uri="{FF2B5EF4-FFF2-40B4-BE49-F238E27FC236}">
                <a16:creationId xmlns:a16="http://schemas.microsoft.com/office/drawing/2014/main" id="{ED9674BC-DB6E-C3C5-CEEE-32C58CCFD5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1" t="20521" r="7082" b="2813"/>
          <a:stretch/>
        </p:blipFill>
        <p:spPr bwMode="auto">
          <a:xfrm>
            <a:off x="5337989" y="2034566"/>
            <a:ext cx="6596836" cy="33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EEBA56E-EBA2-7BFE-A3E7-F077BF29FF2F}"/>
              </a:ext>
            </a:extLst>
          </p:cNvPr>
          <p:cNvSpPr/>
          <p:nvPr/>
        </p:nvSpPr>
        <p:spPr>
          <a:xfrm rot="2027019">
            <a:off x="6249369" y="3329455"/>
            <a:ext cx="488908" cy="63452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EFAB2-8AFB-1A69-A92F-7DC7E2E8338D}"/>
              </a:ext>
            </a:extLst>
          </p:cNvPr>
          <p:cNvSpPr txBox="1"/>
          <p:nvPr/>
        </p:nvSpPr>
        <p:spPr>
          <a:xfrm>
            <a:off x="342900" y="4347931"/>
            <a:ext cx="6705600" cy="2062103"/>
          </a:xfrm>
          <a:prstGeom prst="rect">
            <a:avLst/>
          </a:prstGeom>
          <a:noFill/>
          <a:ln>
            <a:solidFill>
              <a:srgbClr val="FF841F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409B86"/>
                </a:solidFill>
              </a:rPr>
              <a:t>Pre - Exposure Prophylaxis</a:t>
            </a:r>
          </a:p>
          <a:p>
            <a:pPr lvl="1"/>
            <a:r>
              <a:rPr lang="en-US" sz="3200" dirty="0">
                <a:solidFill>
                  <a:srgbClr val="409B86"/>
                </a:solidFill>
              </a:rPr>
              <a:t>Post Exposure Prophylaxis</a:t>
            </a:r>
          </a:p>
          <a:p>
            <a:pPr lvl="1"/>
            <a:r>
              <a:rPr lang="en-US" sz="3200" dirty="0">
                <a:solidFill>
                  <a:srgbClr val="409B86"/>
                </a:solidFill>
              </a:rPr>
              <a:t>Treatment as Prevention</a:t>
            </a:r>
          </a:p>
          <a:p>
            <a:pPr lvl="1"/>
            <a:r>
              <a:rPr lang="en-US" sz="3200" dirty="0">
                <a:solidFill>
                  <a:srgbClr val="409B86"/>
                </a:solidFill>
              </a:rPr>
              <a:t>Prevention of vertical Transmission</a:t>
            </a:r>
          </a:p>
        </p:txBody>
      </p:sp>
    </p:spTree>
    <p:extLst>
      <p:ext uri="{BB962C8B-B14F-4D97-AF65-F5344CB8AC3E}">
        <p14:creationId xmlns:p14="http://schemas.microsoft.com/office/powerpoint/2010/main" val="22516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propeller&#10;&#10;Description automatically generated with low confidence">
            <a:extLst>
              <a:ext uri="{FF2B5EF4-FFF2-40B4-BE49-F238E27FC236}">
                <a16:creationId xmlns:a16="http://schemas.microsoft.com/office/drawing/2014/main" id="{8C9C5F7A-F513-4B48-9A2D-3B8F129A7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066" y="5084231"/>
            <a:ext cx="2081305" cy="1625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C8405-2898-303A-1697-733644565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" b="-8"/>
          <a:stretch/>
        </p:blipFill>
        <p:spPr>
          <a:xfrm>
            <a:off x="243699" y="2704829"/>
            <a:ext cx="1720592" cy="2454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CF5CA-B352-64E0-8A0E-1F50C0B89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2320" y="675127"/>
            <a:ext cx="2375051" cy="1913154"/>
          </a:xfrm>
          <a:prstGeom prst="rect">
            <a:avLst/>
          </a:prstGeom>
        </p:spPr>
      </p:pic>
      <p:sp>
        <p:nvSpPr>
          <p:cNvPr id="42" name="Content Placeholder 27">
            <a:extLst>
              <a:ext uri="{FF2B5EF4-FFF2-40B4-BE49-F238E27FC236}">
                <a16:creationId xmlns:a16="http://schemas.microsoft.com/office/drawing/2014/main" id="{37454722-3A98-56C6-046D-9D0B17F11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065" y="2428875"/>
            <a:ext cx="695250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WHO has recommended 3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products for people at substantial risk of acquiring HIV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Oral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containing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tenofovir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(2015)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Dapivirine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vaginal ring 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2021)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 acting injectable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cabotegravir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(2022)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CC5F2-7079-DA50-15DB-C04796A02E1A}"/>
              </a:ext>
            </a:extLst>
          </p:cNvPr>
          <p:cNvSpPr txBox="1"/>
          <p:nvPr/>
        </p:nvSpPr>
        <p:spPr>
          <a:xfrm>
            <a:off x="4778065" y="625856"/>
            <a:ext cx="727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Pre-Exposure Prophylaxis - </a:t>
            </a:r>
            <a:r>
              <a:rPr lang="en-US" sz="4400" b="1" dirty="0" err="1">
                <a:latin typeface="+mj-lt"/>
              </a:rPr>
              <a:t>PrEP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73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B8E5-100F-3DB3-4AAC-107B1EFC7092}"/>
              </a:ext>
            </a:extLst>
          </p:cNvPr>
          <p:cNvSpPr txBox="1">
            <a:spLocks/>
          </p:cNvSpPr>
          <p:nvPr/>
        </p:nvSpPr>
        <p:spPr>
          <a:xfrm>
            <a:off x="671703" y="534950"/>
            <a:ext cx="10482072" cy="77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are countries doing on </a:t>
            </a:r>
            <a:r>
              <a:rPr lang="en-US" dirty="0" err="1"/>
              <a:t>PrEP</a:t>
            </a:r>
            <a:r>
              <a:rPr lang="en-US" dirty="0"/>
              <a:t>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EE23C-57A5-FEE9-4C04-729F57E39043}"/>
              </a:ext>
            </a:extLst>
          </p:cNvPr>
          <p:cNvSpPr txBox="1"/>
          <p:nvPr/>
        </p:nvSpPr>
        <p:spPr>
          <a:xfrm>
            <a:off x="671703" y="1314450"/>
            <a:ext cx="10041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Uptake of </a:t>
            </a:r>
            <a:r>
              <a:rPr lang="en-US" sz="2000" dirty="0" err="1">
                <a:solidFill>
                  <a:srgbClr val="FF0000"/>
                </a:solidFill>
              </a:rPr>
              <a:t>PrEP</a:t>
            </a:r>
            <a:r>
              <a:rPr lang="en-US" sz="2000" dirty="0">
                <a:solidFill>
                  <a:srgbClr val="FF0000"/>
                </a:solidFill>
              </a:rPr>
              <a:t> increased to an estimated 2.4 M users worldwide in 2022.  Global target is 10 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D863B1-2B37-0E75-84A1-7A2BBD673296}"/>
              </a:ext>
            </a:extLst>
          </p:cNvPr>
          <p:cNvGrpSpPr/>
          <p:nvPr/>
        </p:nvGrpSpPr>
        <p:grpSpPr>
          <a:xfrm>
            <a:off x="656900" y="2022174"/>
            <a:ext cx="10878200" cy="4300876"/>
            <a:chOff x="99650" y="-176934"/>
            <a:chExt cx="8944699" cy="549736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5F630D15-241F-A6C9-5F1F-3BC038E52DE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7584" y="-146773"/>
            <a:ext cx="2725451" cy="28023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7D5F7C0-69C3-9C17-F9CE-FF0283AE517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744136" y="-176934"/>
            <a:ext cx="2692835" cy="2809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92C11BC-1FD9-4F0D-2F4F-F299DD89150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416331" y="-145184"/>
            <a:ext cx="3628018" cy="2809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E9B8F040-3E76-FA27-C053-DCAA9AB7326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9650" y="2481118"/>
            <a:ext cx="2709576" cy="28393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83563C66-A24B-920D-E6C5-A8BC69ED428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807636" y="2462069"/>
            <a:ext cx="2696010" cy="28361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8B6AA483-7EF3-B61A-E38A-981587CBBF3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397281" y="2449369"/>
            <a:ext cx="3624843" cy="28393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860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4C0CB-6759-3AFE-A6C9-5B5F698A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68" y="95662"/>
            <a:ext cx="11423664" cy="832593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Uptake of PrEP since 2018 across new GPC countries</a:t>
            </a:r>
            <a:endParaRPr lang="en-ZA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3621FEE-AFE4-4482-B7A1-92FBDCACD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5563" y="6071950"/>
            <a:ext cx="1285600" cy="690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67569-76C7-0D45-843F-BDEF083BD39E}"/>
              </a:ext>
            </a:extLst>
          </p:cNvPr>
          <p:cNvSpPr txBox="1"/>
          <p:nvPr/>
        </p:nvSpPr>
        <p:spPr>
          <a:xfrm>
            <a:off x="0" y="6417143"/>
            <a:ext cx="771053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">
              <a:defRPr/>
            </a:pPr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Source: UNAIDS Global AIDS Monitoring, 2022 (see https://aidsinfo.unaids.org/).</a:t>
            </a:r>
            <a:endParaRPr lang="en-US" sz="1467" dirty="0">
              <a:solidFill>
                <a:srgbClr val="000000"/>
              </a:solidFill>
              <a:latin typeface="Calibri" panose="020F0502020204030204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DACB3E8-233A-C012-A78A-B1A9F9E8F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869965"/>
              </p:ext>
            </p:extLst>
          </p:nvPr>
        </p:nvGraphicFramePr>
        <p:xfrm>
          <a:off x="1264469" y="1291832"/>
          <a:ext cx="9373292" cy="5106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3913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2FB9-33E2-DCFA-1E7C-26299E13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76" y="345017"/>
            <a:ext cx="7700772" cy="902758"/>
          </a:xfrm>
        </p:spPr>
        <p:txBody>
          <a:bodyPr>
            <a:normAutofit/>
          </a:bodyPr>
          <a:lstStyle/>
          <a:p>
            <a:r>
              <a:rPr lang="en-US" dirty="0"/>
              <a:t>Treatment as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30969-6C37-7729-AA0D-65A7F05F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573" y="2894243"/>
            <a:ext cx="6915150" cy="1849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Effective HIV Treatment is effective prevention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Awareness is increasing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picture containing text, outdoor, green&#10;&#10;Description automatically generated">
            <a:extLst>
              <a:ext uri="{FF2B5EF4-FFF2-40B4-BE49-F238E27FC236}">
                <a16:creationId xmlns:a16="http://schemas.microsoft.com/office/drawing/2014/main" id="{1EC90104-E66F-CE0C-FF25-D35B224B0C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79" y="2246542"/>
            <a:ext cx="3363683" cy="33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C151F8-8DA3-8E32-583C-CBD2172C7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66769"/>
              </p:ext>
            </p:extLst>
          </p:nvPr>
        </p:nvGraphicFramePr>
        <p:xfrm>
          <a:off x="228600" y="1689100"/>
          <a:ext cx="11772901" cy="4203700"/>
        </p:xfrm>
        <a:graphic>
          <a:graphicData uri="http://schemas.openxmlformats.org/drawingml/2006/table">
            <a:tbl>
              <a:tblPr/>
              <a:tblGrid>
                <a:gridCol w="6558141">
                  <a:extLst>
                    <a:ext uri="{9D8B030D-6E8A-4147-A177-3AD203B41FA5}">
                      <a16:colId xmlns:a16="http://schemas.microsoft.com/office/drawing/2014/main" val="3166620326"/>
                    </a:ext>
                  </a:extLst>
                </a:gridCol>
                <a:gridCol w="1042952">
                  <a:extLst>
                    <a:ext uri="{9D8B030D-6E8A-4147-A177-3AD203B41FA5}">
                      <a16:colId xmlns:a16="http://schemas.microsoft.com/office/drawing/2014/main" val="659975580"/>
                    </a:ext>
                  </a:extLst>
                </a:gridCol>
                <a:gridCol w="1042952">
                  <a:extLst>
                    <a:ext uri="{9D8B030D-6E8A-4147-A177-3AD203B41FA5}">
                      <a16:colId xmlns:a16="http://schemas.microsoft.com/office/drawing/2014/main" val="761450667"/>
                    </a:ext>
                  </a:extLst>
                </a:gridCol>
                <a:gridCol w="1042952">
                  <a:extLst>
                    <a:ext uri="{9D8B030D-6E8A-4147-A177-3AD203B41FA5}">
                      <a16:colId xmlns:a16="http://schemas.microsoft.com/office/drawing/2014/main" val="713353972"/>
                    </a:ext>
                  </a:extLst>
                </a:gridCol>
                <a:gridCol w="1042952">
                  <a:extLst>
                    <a:ext uri="{9D8B030D-6E8A-4147-A177-3AD203B41FA5}">
                      <a16:colId xmlns:a16="http://schemas.microsoft.com/office/drawing/2014/main" val="945177837"/>
                    </a:ext>
                  </a:extLst>
                </a:gridCol>
                <a:gridCol w="1042952">
                  <a:extLst>
                    <a:ext uri="{9D8B030D-6E8A-4147-A177-3AD203B41FA5}">
                      <a16:colId xmlns:a16="http://schemas.microsoft.com/office/drawing/2014/main" val="1784954944"/>
                    </a:ext>
                  </a:extLst>
                </a:gridCol>
              </a:tblGrid>
              <a:tr h="1363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Indicator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Rwanda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Sudan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Egypt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Madagascar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419651"/>
                  </a:ext>
                </a:extLst>
              </a:tr>
              <a:tr h="4057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all PLHIV diagnosed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45199"/>
                  </a:ext>
                </a:extLst>
              </a:tr>
              <a:tr h="4057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all PLHIV on ART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972198"/>
                  </a:ext>
                </a:extLst>
              </a:tr>
              <a:tr h="4057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all PLHIV virally suppressed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55413"/>
                  </a:ext>
                </a:extLst>
              </a:tr>
              <a:tr h="8115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all PLHIV virally suppressed (women 15+)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49883"/>
                  </a:ext>
                </a:extLst>
              </a:tr>
              <a:tr h="4057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all PLHIV virally suppressed (men 15+)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376389"/>
                  </a:ext>
                </a:extLst>
              </a:tr>
              <a:tr h="4057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National PrEP need met (%)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3110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DA31611-3FDD-7B6E-A7C9-3B8C60EC4535}"/>
              </a:ext>
            </a:extLst>
          </p:cNvPr>
          <p:cNvSpPr txBox="1">
            <a:spLocks/>
          </p:cNvSpPr>
          <p:nvPr/>
        </p:nvSpPr>
        <p:spPr>
          <a:xfrm>
            <a:off x="228600" y="345017"/>
            <a:ext cx="9730524" cy="90275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Treatment coverage and Viral Load Suppression</a:t>
            </a:r>
          </a:p>
        </p:txBody>
      </p:sp>
    </p:spTree>
    <p:extLst>
      <p:ext uri="{BB962C8B-B14F-4D97-AF65-F5344CB8AC3E}">
        <p14:creationId xmlns:p14="http://schemas.microsoft.com/office/powerpoint/2010/main" val="120747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1362-7E10-01E4-DC1D-F149A55D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663825"/>
            <a:ext cx="11233150" cy="1133475"/>
          </a:xfrm>
        </p:spPr>
        <p:txBody>
          <a:bodyPr/>
          <a:lstStyle/>
          <a:p>
            <a:r>
              <a:rPr lang="en-US" dirty="0"/>
              <a:t>Prevention of Vertical Transmission</a:t>
            </a:r>
          </a:p>
        </p:txBody>
      </p:sp>
    </p:spTree>
    <p:extLst>
      <p:ext uri="{BB962C8B-B14F-4D97-AF65-F5344CB8AC3E}">
        <p14:creationId xmlns:p14="http://schemas.microsoft.com/office/powerpoint/2010/main" val="243254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c2e1cf9b-e1b6-44eb-8021-428c292d3eb5}" enabled="0" method="" siteId="{c2e1cf9b-e1b6-44eb-8021-428c292d3e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547</Words>
  <Application>Microsoft Macintosh PowerPoint</Application>
  <PresentationFormat>Widescreen</PresentationFormat>
  <Paragraphs>117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ARV Based Prevention Overview, Trends, Guidance</vt:lpstr>
      <vt:lpstr>Prevention Pillars</vt:lpstr>
      <vt:lpstr>ARV based prevention as part of prevention as part of combination HIV prevention</vt:lpstr>
      <vt:lpstr>PowerPoint Presentation</vt:lpstr>
      <vt:lpstr>PowerPoint Presentation</vt:lpstr>
      <vt:lpstr>PowerPoint Presentation</vt:lpstr>
      <vt:lpstr>Treatment as Prevention</vt:lpstr>
      <vt:lpstr>PowerPoint Presentation</vt:lpstr>
      <vt:lpstr>Prevention of Vertical Transmission</vt:lpstr>
      <vt:lpstr>PowerPoint Presentation</vt:lpstr>
      <vt:lpstr>PowerPoint Presentation</vt:lpstr>
      <vt:lpstr>PowerPoint Presentation</vt:lpstr>
      <vt:lpstr>WHO recommendations &amp; guidance on PrEP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AUBERSON-MUNDERI, Paula</dc:creator>
  <cp:lastModifiedBy>Review</cp:lastModifiedBy>
  <cp:revision>4</cp:revision>
  <dcterms:created xsi:type="dcterms:W3CDTF">2023-10-23T21:29:13Z</dcterms:created>
  <dcterms:modified xsi:type="dcterms:W3CDTF">2024-07-12T00:06:08Z</dcterms:modified>
</cp:coreProperties>
</file>