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92" r:id="rId5"/>
  </p:sldMasterIdLst>
  <p:notesMasterIdLst>
    <p:notesMasterId r:id="rId22"/>
  </p:notesMasterIdLst>
  <p:handoutMasterIdLst>
    <p:handoutMasterId r:id="rId23"/>
  </p:handoutMasterIdLst>
  <p:sldIdLst>
    <p:sldId id="256" r:id="rId6"/>
    <p:sldId id="258" r:id="rId7"/>
    <p:sldId id="259" r:id="rId8"/>
    <p:sldId id="290" r:id="rId9"/>
    <p:sldId id="260" r:id="rId10"/>
    <p:sldId id="261" r:id="rId11"/>
    <p:sldId id="262" r:id="rId12"/>
    <p:sldId id="264" r:id="rId13"/>
    <p:sldId id="265" r:id="rId14"/>
    <p:sldId id="266" r:id="rId15"/>
    <p:sldId id="267" r:id="rId16"/>
    <p:sldId id="268" r:id="rId17"/>
    <p:sldId id="269" r:id="rId18"/>
    <p:sldId id="270" r:id="rId19"/>
    <p:sldId id="271" r:id="rId20"/>
    <p:sldId id="272"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y Frenkel" initials="LAF"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3" autoAdjust="0"/>
    <p:restoredTop sz="86231" autoAdjust="0"/>
  </p:normalViewPr>
  <p:slideViewPr>
    <p:cSldViewPr>
      <p:cViewPr varScale="1">
        <p:scale>
          <a:sx n="94" d="100"/>
          <a:sy n="94" d="100"/>
        </p:scale>
        <p:origin x="55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mj-lt"/>
              </a:defRPr>
            </a:pPr>
            <a:r>
              <a:rPr lang="en-US" sz="1800" dirty="0" smtClean="0">
                <a:latin typeface="+mj-lt"/>
              </a:rPr>
              <a:t>Number of People </a:t>
            </a:r>
            <a:br>
              <a:rPr lang="en-US" sz="1800" dirty="0" smtClean="0">
                <a:latin typeface="+mj-lt"/>
              </a:rPr>
            </a:br>
            <a:r>
              <a:rPr lang="en-US" sz="1800" dirty="0" smtClean="0">
                <a:latin typeface="+mj-lt"/>
              </a:rPr>
              <a:t>Living with</a:t>
            </a:r>
            <a:r>
              <a:rPr lang="en-US" sz="1800" baseline="0" dirty="0" smtClean="0">
                <a:latin typeface="+mj-lt"/>
              </a:rPr>
              <a:t> </a:t>
            </a:r>
            <a:r>
              <a:rPr lang="en-US" sz="1800" dirty="0" smtClean="0">
                <a:latin typeface="+mj-lt"/>
              </a:rPr>
              <a:t>HIV</a:t>
            </a:r>
            <a:endParaRPr lang="en-US" sz="1800" dirty="0">
              <a:latin typeface="+mj-lt"/>
            </a:endParaRPr>
          </a:p>
        </c:rich>
      </c:tx>
      <c:overlay val="0"/>
    </c:title>
    <c:autoTitleDeleted val="0"/>
    <c:plotArea>
      <c:layout/>
      <c:lineChart>
        <c:grouping val="standard"/>
        <c:varyColors val="0"/>
        <c:ser>
          <c:idx val="0"/>
          <c:order val="0"/>
          <c:tx>
            <c:v>baseline</c:v>
          </c:tx>
          <c:spPr>
            <a:ln>
              <a:solidFill>
                <a:srgbClr val="051437"/>
              </a:solidFill>
            </a:ln>
          </c:spPr>
          <c:marker>
            <c:symbol val="none"/>
          </c:marker>
          <c:cat>
            <c:numRef>
              <c:f>'VMMC scenarios'!$AA$2:$AX$2</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'VMMC scenarios'!$AA$3:$AX$3</c:f>
              <c:numCache>
                <c:formatCode>General</c:formatCode>
                <c:ptCount val="24"/>
                <c:pt idx="0">
                  <c:v>52278</c:v>
                </c:pt>
                <c:pt idx="1">
                  <c:v>99237</c:v>
                </c:pt>
                <c:pt idx="2">
                  <c:v>190064</c:v>
                </c:pt>
                <c:pt idx="3">
                  <c:v>349997</c:v>
                </c:pt>
                <c:pt idx="4">
                  <c:v>593747</c:v>
                </c:pt>
                <c:pt idx="5">
                  <c:v>920980</c:v>
                </c:pt>
                <c:pt idx="6">
                  <c:v>1330675</c:v>
                </c:pt>
                <c:pt idx="7">
                  <c:v>1824790</c:v>
                </c:pt>
                <c:pt idx="8">
                  <c:v>2386661</c:v>
                </c:pt>
                <c:pt idx="9">
                  <c:v>2954839</c:v>
                </c:pt>
                <c:pt idx="10">
                  <c:v>3453276</c:v>
                </c:pt>
                <c:pt idx="11">
                  <c:v>3849044</c:v>
                </c:pt>
                <c:pt idx="12">
                  <c:v>4150948</c:v>
                </c:pt>
                <c:pt idx="13">
                  <c:v>4377976</c:v>
                </c:pt>
                <c:pt idx="14">
                  <c:v>4532769</c:v>
                </c:pt>
                <c:pt idx="15">
                  <c:v>4651409</c:v>
                </c:pt>
                <c:pt idx="16">
                  <c:v>4750212</c:v>
                </c:pt>
                <c:pt idx="17">
                  <c:v>4836942</c:v>
                </c:pt>
                <c:pt idx="18">
                  <c:v>4915535</c:v>
                </c:pt>
                <c:pt idx="19">
                  <c:v>4973412</c:v>
                </c:pt>
                <c:pt idx="20">
                  <c:v>5021174</c:v>
                </c:pt>
                <c:pt idx="21">
                  <c:v>5076738</c:v>
                </c:pt>
                <c:pt idx="22">
                  <c:v>5134913</c:v>
                </c:pt>
                <c:pt idx="23">
                  <c:v>5175807</c:v>
                </c:pt>
              </c:numCache>
            </c:numRef>
          </c:val>
          <c:smooth val="0"/>
        </c:ser>
        <c:ser>
          <c:idx val="1"/>
          <c:order val="1"/>
          <c:tx>
            <c:v>MC prevalence 80%</c:v>
          </c:tx>
          <c:spPr>
            <a:ln>
              <a:solidFill>
                <a:srgbClr val="8B1524"/>
              </a:solidFill>
            </a:ln>
          </c:spPr>
          <c:marker>
            <c:symbol val="none"/>
          </c:marker>
          <c:cat>
            <c:numRef>
              <c:f>'VMMC scenarios'!$AA$2:$AX$2</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'VMMC scenarios'!$AA$5:$AX$5</c:f>
              <c:numCache>
                <c:formatCode>General</c:formatCode>
                <c:ptCount val="24"/>
                <c:pt idx="0">
                  <c:v>20964</c:v>
                </c:pt>
                <c:pt idx="1">
                  <c:v>28781</c:v>
                </c:pt>
                <c:pt idx="2">
                  <c:v>40123</c:v>
                </c:pt>
                <c:pt idx="3">
                  <c:v>56707</c:v>
                </c:pt>
                <c:pt idx="4">
                  <c:v>80927</c:v>
                </c:pt>
                <c:pt idx="5">
                  <c:v>116100</c:v>
                </c:pt>
                <c:pt idx="6">
                  <c:v>166439</c:v>
                </c:pt>
                <c:pt idx="7">
                  <c:v>236273</c:v>
                </c:pt>
                <c:pt idx="8">
                  <c:v>326392</c:v>
                </c:pt>
                <c:pt idx="9">
                  <c:v>427661</c:v>
                </c:pt>
                <c:pt idx="10">
                  <c:v>524288</c:v>
                </c:pt>
                <c:pt idx="11">
                  <c:v>606403</c:v>
                </c:pt>
                <c:pt idx="12">
                  <c:v>672967</c:v>
                </c:pt>
                <c:pt idx="13">
                  <c:v>724896</c:v>
                </c:pt>
                <c:pt idx="14">
                  <c:v>762948</c:v>
                </c:pt>
                <c:pt idx="15">
                  <c:v>794255</c:v>
                </c:pt>
                <c:pt idx="16">
                  <c:v>822302</c:v>
                </c:pt>
                <c:pt idx="17">
                  <c:v>847702</c:v>
                </c:pt>
                <c:pt idx="18">
                  <c:v>872274</c:v>
                </c:pt>
                <c:pt idx="19">
                  <c:v>895018</c:v>
                </c:pt>
                <c:pt idx="20">
                  <c:v>916785</c:v>
                </c:pt>
                <c:pt idx="21">
                  <c:v>969490</c:v>
                </c:pt>
                <c:pt idx="22">
                  <c:v>1032892</c:v>
                </c:pt>
                <c:pt idx="23">
                  <c:v>1050768</c:v>
                </c:pt>
              </c:numCache>
            </c:numRef>
          </c:val>
          <c:smooth val="0"/>
        </c:ser>
        <c:dLbls>
          <c:showLegendKey val="0"/>
          <c:showVal val="0"/>
          <c:showCatName val="0"/>
          <c:showSerName val="0"/>
          <c:showPercent val="0"/>
          <c:showBubbleSize val="0"/>
        </c:dLbls>
        <c:smooth val="0"/>
        <c:axId val="80049496"/>
        <c:axId val="81045352"/>
      </c:lineChart>
      <c:catAx>
        <c:axId val="80049496"/>
        <c:scaling>
          <c:orientation val="minMax"/>
        </c:scaling>
        <c:delete val="0"/>
        <c:axPos val="b"/>
        <c:numFmt formatCode="General" sourceLinked="1"/>
        <c:majorTickMark val="out"/>
        <c:minorTickMark val="none"/>
        <c:tickLblPos val="nextTo"/>
        <c:txPr>
          <a:bodyPr rot="-5400000" vert="horz"/>
          <a:lstStyle/>
          <a:p>
            <a:pPr>
              <a:defRPr sz="1400">
                <a:latin typeface="+mj-lt"/>
              </a:defRPr>
            </a:pPr>
            <a:endParaRPr lang="en-US"/>
          </a:p>
        </c:txPr>
        <c:crossAx val="81045352"/>
        <c:crosses val="autoZero"/>
        <c:auto val="1"/>
        <c:lblAlgn val="ctr"/>
        <c:lblOffset val="100"/>
        <c:noMultiLvlLbl val="0"/>
      </c:catAx>
      <c:valAx>
        <c:axId val="81045352"/>
        <c:scaling>
          <c:orientation val="minMax"/>
        </c:scaling>
        <c:delete val="0"/>
        <c:axPos val="l"/>
        <c:numFmt formatCode="General" sourceLinked="1"/>
        <c:majorTickMark val="out"/>
        <c:minorTickMark val="none"/>
        <c:tickLblPos val="nextTo"/>
        <c:txPr>
          <a:bodyPr/>
          <a:lstStyle/>
          <a:p>
            <a:pPr>
              <a:defRPr sz="1400">
                <a:latin typeface="+mj-lt"/>
              </a:defRPr>
            </a:pPr>
            <a:endParaRPr lang="en-US"/>
          </a:p>
        </c:txPr>
        <c:crossAx val="80049496"/>
        <c:crosses val="autoZero"/>
        <c:crossBetween val="between"/>
        <c:dispUnits>
          <c:builtInUnit val="millions"/>
          <c:dispUnitsLbl>
            <c:layout>
              <c:manualLayout>
                <c:xMode val="edge"/>
                <c:yMode val="edge"/>
                <c:x val="1.1111111111111099E-2"/>
                <c:y val="0.37076897839693101"/>
              </c:manualLayout>
            </c:layout>
            <c:txPr>
              <a:bodyPr/>
              <a:lstStyle/>
              <a:p>
                <a:pPr>
                  <a:defRPr>
                    <a:latin typeface="+mj-lt"/>
                  </a:defRPr>
                </a:pPr>
                <a:endParaRPr lang="en-US"/>
              </a:p>
            </c:txPr>
          </c:dispUnitsLbl>
        </c:dispUnits>
      </c:valAx>
    </c:plotArea>
    <c:legend>
      <c:legendPos val="b"/>
      <c:layout>
        <c:manualLayout>
          <c:xMode val="edge"/>
          <c:yMode val="edge"/>
          <c:x val="8.3324803149606302E-2"/>
          <c:y val="0.91765621845346301"/>
          <c:w val="0.83890594925634299"/>
          <c:h val="8.2343781546537403E-2"/>
        </c:manualLayout>
      </c:layout>
      <c:overlay val="0"/>
      <c:txPr>
        <a:bodyPr/>
        <a:lstStyle/>
        <a:p>
          <a:pPr>
            <a:defRPr>
              <a:latin typeface="+mj-lt"/>
            </a:defRPr>
          </a:pPr>
          <a:endParaRPr lang="en-US"/>
        </a:p>
      </c:txPr>
    </c:legend>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 + table data'!$T$127</c:f>
              <c:strCache>
                <c:ptCount val="1"/>
                <c:pt idx="0">
                  <c:v>EIMC</c:v>
                </c:pt>
              </c:strCache>
            </c:strRef>
          </c:tx>
          <c:spPr>
            <a:ln w="38100">
              <a:solidFill>
                <a:srgbClr val="FFC000"/>
              </a:solidFill>
            </a:ln>
          </c:spPr>
          <c:marker>
            <c:symbol val="none"/>
          </c:marker>
          <c:val>
            <c:numRef>
              <c:f>'chart + table data'!$T$128:$T$165</c:f>
              <c:numCache>
                <c:formatCode>General</c:formatCode>
                <c:ptCount val="38"/>
                <c:pt idx="0">
                  <c:v>1</c:v>
                </c:pt>
                <c:pt idx="1">
                  <c:v>1.000761549029286</c:v>
                </c:pt>
                <c:pt idx="2">
                  <c:v>1.0005173700548411</c:v>
                </c:pt>
                <c:pt idx="3">
                  <c:v>1.000395295543808</c:v>
                </c:pt>
                <c:pt idx="4">
                  <c:v>0.99990531454809395</c:v>
                </c:pt>
                <c:pt idx="5">
                  <c:v>0.999514027873739</c:v>
                </c:pt>
                <c:pt idx="6">
                  <c:v>0.99928079678103998</c:v>
                </c:pt>
                <c:pt idx="7">
                  <c:v>0.99922485575512998</c:v>
                </c:pt>
                <c:pt idx="8">
                  <c:v>0.99930876202055996</c:v>
                </c:pt>
                <c:pt idx="9">
                  <c:v>0.99925451176336499</c:v>
                </c:pt>
                <c:pt idx="10">
                  <c:v>0.999092956967358</c:v>
                </c:pt>
                <c:pt idx="11">
                  <c:v>0.99883845830580498</c:v>
                </c:pt>
                <c:pt idx="12">
                  <c:v>0.998240123475163</c:v>
                </c:pt>
                <c:pt idx="13">
                  <c:v>0.99697133774355795</c:v>
                </c:pt>
                <c:pt idx="14">
                  <c:v>0.994609307064102</c:v>
                </c:pt>
                <c:pt idx="15">
                  <c:v>0.99084519529673298</c:v>
                </c:pt>
                <c:pt idx="16">
                  <c:v>0.98587079834517999</c:v>
                </c:pt>
                <c:pt idx="17">
                  <c:v>0.97976004242787396</c:v>
                </c:pt>
                <c:pt idx="18">
                  <c:v>0.97243847622482404</c:v>
                </c:pt>
                <c:pt idx="19">
                  <c:v>0.96397349854294601</c:v>
                </c:pt>
                <c:pt idx="20">
                  <c:v>0.95434585175610298</c:v>
                </c:pt>
                <c:pt idx="21">
                  <c:v>0.942809652186957</c:v>
                </c:pt>
                <c:pt idx="22">
                  <c:v>0.93024334287381105</c:v>
                </c:pt>
                <c:pt idx="23">
                  <c:v>0.91673998162840298</c:v>
                </c:pt>
                <c:pt idx="24">
                  <c:v>0.90246403155476396</c:v>
                </c:pt>
                <c:pt idx="25">
                  <c:v>0.88740385552637302</c:v>
                </c:pt>
                <c:pt idx="26">
                  <c:v>0.87112073412885505</c:v>
                </c:pt>
                <c:pt idx="27">
                  <c:v>0.85425633650450705</c:v>
                </c:pt>
                <c:pt idx="28">
                  <c:v>0.83716598887652205</c:v>
                </c:pt>
                <c:pt idx="29">
                  <c:v>0.81974894531053999</c:v>
                </c:pt>
                <c:pt idx="30">
                  <c:v>0.80212487011789302</c:v>
                </c:pt>
                <c:pt idx="31">
                  <c:v>0.78419863374631105</c:v>
                </c:pt>
                <c:pt idx="32">
                  <c:v>0.76609609464225903</c:v>
                </c:pt>
                <c:pt idx="33">
                  <c:v>0.74826889097795402</c:v>
                </c:pt>
                <c:pt idx="34">
                  <c:v>0.73062210657827098</c:v>
                </c:pt>
                <c:pt idx="35">
                  <c:v>0.71326221864058703</c:v>
                </c:pt>
                <c:pt idx="36">
                  <c:v>0.69614626718110095</c:v>
                </c:pt>
                <c:pt idx="37">
                  <c:v>0.67927325224056301</c:v>
                </c:pt>
              </c:numCache>
            </c:numRef>
          </c:val>
          <c:smooth val="0"/>
        </c:ser>
        <c:ser>
          <c:idx val="2"/>
          <c:order val="1"/>
          <c:tx>
            <c:strRef>
              <c:f>'chart + table data'!$C$127</c:f>
              <c:strCache>
                <c:ptCount val="1"/>
                <c:pt idx="0">
                  <c:v>10–14</c:v>
                </c:pt>
              </c:strCache>
            </c:strRef>
          </c:tx>
          <c:spPr>
            <a:ln w="38100">
              <a:solidFill>
                <a:srgbClr val="92D050"/>
              </a:solidFill>
            </a:ln>
          </c:spPr>
          <c:marker>
            <c:symbol val="none"/>
          </c:marker>
          <c:cat>
            <c:numRef>
              <c:f>'chart + table data'!$A$128:$A$165</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'chart + table data'!$C$128:$C$165</c:f>
              <c:numCache>
                <c:formatCode>General</c:formatCode>
                <c:ptCount val="38"/>
                <c:pt idx="0">
                  <c:v>1</c:v>
                </c:pt>
                <c:pt idx="1">
                  <c:v>1.000761549029286</c:v>
                </c:pt>
                <c:pt idx="2">
                  <c:v>1.0005173700548411</c:v>
                </c:pt>
                <c:pt idx="3">
                  <c:v>0.99919307956636305</c:v>
                </c:pt>
                <c:pt idx="4">
                  <c:v>0.99575397948148603</c:v>
                </c:pt>
                <c:pt idx="5">
                  <c:v>0.99024138553739904</c:v>
                </c:pt>
                <c:pt idx="6">
                  <c:v>0.98240673650823196</c:v>
                </c:pt>
                <c:pt idx="7">
                  <c:v>0.97204835452217198</c:v>
                </c:pt>
                <c:pt idx="8">
                  <c:v>0.96008267685841397</c:v>
                </c:pt>
                <c:pt idx="9">
                  <c:v>0.94661965191810304</c:v>
                </c:pt>
                <c:pt idx="10">
                  <c:v>0.93206051048410599</c:v>
                </c:pt>
                <c:pt idx="11">
                  <c:v>0.91680832918815902</c:v>
                </c:pt>
                <c:pt idx="12">
                  <c:v>0.90103549742502798</c:v>
                </c:pt>
                <c:pt idx="13">
                  <c:v>0.88485727329664998</c:v>
                </c:pt>
                <c:pt idx="14">
                  <c:v>0.86829414528131199</c:v>
                </c:pt>
                <c:pt idx="15">
                  <c:v>0.85139887301917505</c:v>
                </c:pt>
                <c:pt idx="16">
                  <c:v>0.83468981092664696</c:v>
                </c:pt>
                <c:pt idx="17">
                  <c:v>0.81846265003982299</c:v>
                </c:pt>
                <c:pt idx="18">
                  <c:v>0.80274859096093898</c:v>
                </c:pt>
                <c:pt idx="19">
                  <c:v>0.78766189580656099</c:v>
                </c:pt>
                <c:pt idx="20">
                  <c:v>0.77318508274671804</c:v>
                </c:pt>
                <c:pt idx="21">
                  <c:v>0.75856286145037199</c:v>
                </c:pt>
                <c:pt idx="22">
                  <c:v>0.74459297764731402</c:v>
                </c:pt>
                <c:pt idx="23">
                  <c:v>0.73125246621693596</c:v>
                </c:pt>
                <c:pt idx="24">
                  <c:v>0.71856328038376605</c:v>
                </c:pt>
                <c:pt idx="25">
                  <c:v>0.70638665270814505</c:v>
                </c:pt>
                <c:pt idx="26">
                  <c:v>0.69415958314006099</c:v>
                </c:pt>
                <c:pt idx="27">
                  <c:v>0.68240835843080005</c:v>
                </c:pt>
                <c:pt idx="28">
                  <c:v>0.67136085532626</c:v>
                </c:pt>
                <c:pt idx="29">
                  <c:v>0.66078326569667301</c:v>
                </c:pt>
                <c:pt idx="30">
                  <c:v>0.650683386370834</c:v>
                </c:pt>
                <c:pt idx="31">
                  <c:v>0.64085438328635402</c:v>
                </c:pt>
                <c:pt idx="32">
                  <c:v>0.63134044094293595</c:v>
                </c:pt>
                <c:pt idx="33">
                  <c:v>0.62250502450554301</c:v>
                </c:pt>
                <c:pt idx="34">
                  <c:v>0.61415784394986805</c:v>
                </c:pt>
                <c:pt idx="35">
                  <c:v>0.60632758189686398</c:v>
                </c:pt>
                <c:pt idx="36">
                  <c:v>0.59889102597833299</c:v>
                </c:pt>
                <c:pt idx="37">
                  <c:v>0.59178712928008803</c:v>
                </c:pt>
              </c:numCache>
            </c:numRef>
          </c:val>
          <c:smooth val="0"/>
        </c:ser>
        <c:ser>
          <c:idx val="3"/>
          <c:order val="2"/>
          <c:tx>
            <c:strRef>
              <c:f>'chart + table data'!$D$127</c:f>
              <c:strCache>
                <c:ptCount val="1"/>
                <c:pt idx="0">
                  <c:v>15–19</c:v>
                </c:pt>
              </c:strCache>
            </c:strRef>
          </c:tx>
          <c:spPr>
            <a:ln w="38100">
              <a:solidFill>
                <a:srgbClr val="7030A0"/>
              </a:solidFill>
            </a:ln>
          </c:spPr>
          <c:marker>
            <c:symbol val="none"/>
          </c:marker>
          <c:cat>
            <c:numRef>
              <c:f>'chart + table data'!$A$128:$A$165</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'chart + table data'!$D$128:$D$165</c:f>
              <c:numCache>
                <c:formatCode>General</c:formatCode>
                <c:ptCount val="38"/>
                <c:pt idx="0">
                  <c:v>1</c:v>
                </c:pt>
                <c:pt idx="1">
                  <c:v>1.000785894798814</c:v>
                </c:pt>
                <c:pt idx="2">
                  <c:v>0.996115165718093</c:v>
                </c:pt>
                <c:pt idx="3">
                  <c:v>0.98853261577880402</c:v>
                </c:pt>
                <c:pt idx="4">
                  <c:v>0.97737810556891502</c:v>
                </c:pt>
                <c:pt idx="5">
                  <c:v>0.96300489376226195</c:v>
                </c:pt>
                <c:pt idx="6">
                  <c:v>0.94546476043375305</c:v>
                </c:pt>
                <c:pt idx="7">
                  <c:v>0.929405720041933</c:v>
                </c:pt>
                <c:pt idx="8">
                  <c:v>0.913545259931826</c:v>
                </c:pt>
                <c:pt idx="9">
                  <c:v>0.89780931572127598</c:v>
                </c:pt>
                <c:pt idx="10">
                  <c:v>0.88241688359690196</c:v>
                </c:pt>
                <c:pt idx="11">
                  <c:v>0.86753580844681</c:v>
                </c:pt>
                <c:pt idx="12">
                  <c:v>0.85311047158271902</c:v>
                </c:pt>
                <c:pt idx="13">
                  <c:v>0.839057912805516</c:v>
                </c:pt>
                <c:pt idx="14">
                  <c:v>0.82526774665944902</c:v>
                </c:pt>
                <c:pt idx="15">
                  <c:v>0.81165657683484305</c:v>
                </c:pt>
                <c:pt idx="16">
                  <c:v>0.79869404160594704</c:v>
                </c:pt>
                <c:pt idx="17">
                  <c:v>0.786569903647382</c:v>
                </c:pt>
                <c:pt idx="18">
                  <c:v>0.77521638682307303</c:v>
                </c:pt>
                <c:pt idx="19">
                  <c:v>0.764676628362986</c:v>
                </c:pt>
                <c:pt idx="20">
                  <c:v>0.75486827689580704</c:v>
                </c:pt>
                <c:pt idx="21">
                  <c:v>0.74499101045624405</c:v>
                </c:pt>
                <c:pt idx="22">
                  <c:v>0.73581544001741195</c:v>
                </c:pt>
                <c:pt idx="23">
                  <c:v>0.727289027640172</c:v>
                </c:pt>
                <c:pt idx="24">
                  <c:v>0.719399301929605</c:v>
                </c:pt>
                <c:pt idx="25">
                  <c:v>0.71197707322029102</c:v>
                </c:pt>
                <c:pt idx="26">
                  <c:v>0.70442962644745</c:v>
                </c:pt>
                <c:pt idx="27">
                  <c:v>0.69727110041773399</c:v>
                </c:pt>
                <c:pt idx="28">
                  <c:v>0.69071789587804</c:v>
                </c:pt>
                <c:pt idx="29">
                  <c:v>0.68452244447302102</c:v>
                </c:pt>
                <c:pt idx="30">
                  <c:v>0.67868215486617001</c:v>
                </c:pt>
                <c:pt idx="31">
                  <c:v>0.672980371821157</c:v>
                </c:pt>
                <c:pt idx="32">
                  <c:v>0.66745686935222603</c:v>
                </c:pt>
                <c:pt idx="33">
                  <c:v>0.66246951675324095</c:v>
                </c:pt>
                <c:pt idx="34">
                  <c:v>0.65782206670078203</c:v>
                </c:pt>
                <c:pt idx="35">
                  <c:v>0.65353847096648199</c:v>
                </c:pt>
                <c:pt idx="36">
                  <c:v>0.64949629137431897</c:v>
                </c:pt>
                <c:pt idx="37">
                  <c:v>0.64563467955925502</c:v>
                </c:pt>
              </c:numCache>
            </c:numRef>
          </c:val>
          <c:smooth val="0"/>
        </c:ser>
        <c:ser>
          <c:idx val="4"/>
          <c:order val="3"/>
          <c:tx>
            <c:strRef>
              <c:f>'chart + table data'!$E$127</c:f>
              <c:strCache>
                <c:ptCount val="1"/>
                <c:pt idx="0">
                  <c:v>20–24</c:v>
                </c:pt>
              </c:strCache>
            </c:strRef>
          </c:tx>
          <c:spPr>
            <a:ln w="38100">
              <a:solidFill>
                <a:srgbClr val="00B0F0"/>
              </a:solidFill>
            </a:ln>
          </c:spPr>
          <c:marker>
            <c:symbol val="none"/>
          </c:marker>
          <c:cat>
            <c:numRef>
              <c:f>'chart + table data'!$A$128:$A$165</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'chart + table data'!$E$128:$E$165</c:f>
              <c:numCache>
                <c:formatCode>General</c:formatCode>
                <c:ptCount val="38"/>
                <c:pt idx="0">
                  <c:v>1</c:v>
                </c:pt>
                <c:pt idx="1">
                  <c:v>1.000761549029286</c:v>
                </c:pt>
                <c:pt idx="2">
                  <c:v>0.98927957375572995</c:v>
                </c:pt>
                <c:pt idx="3">
                  <c:v>0.97558508020326495</c:v>
                </c:pt>
                <c:pt idx="4">
                  <c:v>0.95928406630463803</c:v>
                </c:pt>
                <c:pt idx="5">
                  <c:v>0.940908235081929</c:v>
                </c:pt>
                <c:pt idx="6">
                  <c:v>0.92048008999598796</c:v>
                </c:pt>
                <c:pt idx="7">
                  <c:v>0.90854625821130996</c:v>
                </c:pt>
                <c:pt idx="8">
                  <c:v>0.89687991345137197</c:v>
                </c:pt>
                <c:pt idx="9">
                  <c:v>0.88524070727592996</c:v>
                </c:pt>
                <c:pt idx="10">
                  <c:v>0.87381891138897405</c:v>
                </c:pt>
                <c:pt idx="11">
                  <c:v>0.86294808216364705</c:v>
                </c:pt>
                <c:pt idx="12">
                  <c:v>0.85272116057886505</c:v>
                </c:pt>
                <c:pt idx="13">
                  <c:v>0.84317441407421401</c:v>
                </c:pt>
                <c:pt idx="14">
                  <c:v>0.83415862496416004</c:v>
                </c:pt>
                <c:pt idx="15">
                  <c:v>0.82555314495066601</c:v>
                </c:pt>
                <c:pt idx="16">
                  <c:v>0.81751518471069695</c:v>
                </c:pt>
                <c:pt idx="17">
                  <c:v>0.81016579298018099</c:v>
                </c:pt>
                <c:pt idx="18">
                  <c:v>0.80339492980377902</c:v>
                </c:pt>
                <c:pt idx="19">
                  <c:v>0.79728370083370603</c:v>
                </c:pt>
                <c:pt idx="20">
                  <c:v>0.79173486330162002</c:v>
                </c:pt>
                <c:pt idx="21">
                  <c:v>0.78603966407770998</c:v>
                </c:pt>
                <c:pt idx="22">
                  <c:v>0.78090775066441898</c:v>
                </c:pt>
                <c:pt idx="23">
                  <c:v>0.77626679728471104</c:v>
                </c:pt>
                <c:pt idx="24">
                  <c:v>0.77211077846509402</c:v>
                </c:pt>
                <c:pt idx="25">
                  <c:v>0.76827267625449602</c:v>
                </c:pt>
                <c:pt idx="26">
                  <c:v>0.76418391348669401</c:v>
                </c:pt>
                <c:pt idx="27">
                  <c:v>0.76037470011856301</c:v>
                </c:pt>
                <c:pt idx="28">
                  <c:v>0.75705491243327605</c:v>
                </c:pt>
                <c:pt idx="29">
                  <c:v>0.75396461353100597</c:v>
                </c:pt>
                <c:pt idx="30">
                  <c:v>0.75108962779001698</c:v>
                </c:pt>
                <c:pt idx="31">
                  <c:v>0.74821022098133105</c:v>
                </c:pt>
                <c:pt idx="32">
                  <c:v>0.74535923636297197</c:v>
                </c:pt>
                <c:pt idx="33">
                  <c:v>0.74289462344351598</c:v>
                </c:pt>
                <c:pt idx="34">
                  <c:v>0.740626261748075</c:v>
                </c:pt>
                <c:pt idx="35">
                  <c:v>0.73857928720397203</c:v>
                </c:pt>
                <c:pt idx="36">
                  <c:v>0.73663903399193198</c:v>
                </c:pt>
                <c:pt idx="37">
                  <c:v>0.73474357212265795</c:v>
                </c:pt>
              </c:numCache>
            </c:numRef>
          </c:val>
          <c:smooth val="0"/>
        </c:ser>
        <c:ser>
          <c:idx val="5"/>
          <c:order val="4"/>
          <c:tx>
            <c:strRef>
              <c:f>'chart + table data'!$F$127</c:f>
              <c:strCache>
                <c:ptCount val="1"/>
                <c:pt idx="0">
                  <c:v>25–29</c:v>
                </c:pt>
              </c:strCache>
            </c:strRef>
          </c:tx>
          <c:spPr>
            <a:ln w="38100">
              <a:solidFill>
                <a:srgbClr val="800000"/>
              </a:solidFill>
            </a:ln>
          </c:spPr>
          <c:marker>
            <c:symbol val="none"/>
          </c:marker>
          <c:cat>
            <c:numRef>
              <c:f>'chart + table data'!$A$128:$A$165</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'chart + table data'!$F$128:$F$165</c:f>
              <c:numCache>
                <c:formatCode>General</c:formatCode>
                <c:ptCount val="38"/>
                <c:pt idx="0">
                  <c:v>1</c:v>
                </c:pt>
                <c:pt idx="1">
                  <c:v>1.000761549029286</c:v>
                </c:pt>
                <c:pt idx="2">
                  <c:v>0.98784413327091503</c:v>
                </c:pt>
                <c:pt idx="3">
                  <c:v>0.97316417281541601</c:v>
                </c:pt>
                <c:pt idx="4">
                  <c:v>0.95636730673627801</c:v>
                </c:pt>
                <c:pt idx="5">
                  <c:v>0.93803067241986104</c:v>
                </c:pt>
                <c:pt idx="6">
                  <c:v>0.918314630746772</c:v>
                </c:pt>
                <c:pt idx="7">
                  <c:v>0.90921565423900097</c:v>
                </c:pt>
                <c:pt idx="8">
                  <c:v>0.90083318166204795</c:v>
                </c:pt>
                <c:pt idx="9">
                  <c:v>0.89289558527749502</c:v>
                </c:pt>
                <c:pt idx="10">
                  <c:v>0.885394663084491</c:v>
                </c:pt>
                <c:pt idx="11">
                  <c:v>0.87832925223339997</c:v>
                </c:pt>
                <c:pt idx="12">
                  <c:v>0.87144561608446203</c:v>
                </c:pt>
                <c:pt idx="13">
                  <c:v>0.86452749969333498</c:v>
                </c:pt>
                <c:pt idx="14">
                  <c:v>0.85742858337164296</c:v>
                </c:pt>
                <c:pt idx="15">
                  <c:v>0.85016830202925298</c:v>
                </c:pt>
                <c:pt idx="16">
                  <c:v>0.84335836020667199</c:v>
                </c:pt>
                <c:pt idx="17">
                  <c:v>0.83733754872265598</c:v>
                </c:pt>
                <c:pt idx="18">
                  <c:v>0.83217150988505095</c:v>
                </c:pt>
                <c:pt idx="19">
                  <c:v>0.82789733014952105</c:v>
                </c:pt>
                <c:pt idx="20">
                  <c:v>0.82438729071046901</c:v>
                </c:pt>
                <c:pt idx="21">
                  <c:v>0.82049763529860997</c:v>
                </c:pt>
                <c:pt idx="22">
                  <c:v>0.81698171372527395</c:v>
                </c:pt>
                <c:pt idx="23">
                  <c:v>0.81379859292933698</c:v>
                </c:pt>
                <c:pt idx="24">
                  <c:v>0.81100080198570401</c:v>
                </c:pt>
                <c:pt idx="25">
                  <c:v>0.80842532657105803</c:v>
                </c:pt>
                <c:pt idx="26">
                  <c:v>0.80562037646856699</c:v>
                </c:pt>
                <c:pt idx="27">
                  <c:v>0.80304875113774399</c:v>
                </c:pt>
                <c:pt idx="28">
                  <c:v>0.80089804781923202</c:v>
                </c:pt>
                <c:pt idx="29">
                  <c:v>0.798920007501567</c:v>
                </c:pt>
                <c:pt idx="30">
                  <c:v>0.79710682020847801</c:v>
                </c:pt>
                <c:pt idx="31">
                  <c:v>0.79527479901137199</c:v>
                </c:pt>
                <c:pt idx="32">
                  <c:v>0.79346196308837902</c:v>
                </c:pt>
                <c:pt idx="33">
                  <c:v>0.79200737843959601</c:v>
                </c:pt>
                <c:pt idx="34">
                  <c:v>0.79069964209046695</c:v>
                </c:pt>
                <c:pt idx="35">
                  <c:v>0.789547630175648</c:v>
                </c:pt>
                <c:pt idx="36">
                  <c:v>0.78843412388510703</c:v>
                </c:pt>
                <c:pt idx="37">
                  <c:v>0.78729072773627995</c:v>
                </c:pt>
              </c:numCache>
            </c:numRef>
          </c:val>
          <c:smooth val="0"/>
        </c:ser>
        <c:ser>
          <c:idx val="6"/>
          <c:order val="5"/>
          <c:tx>
            <c:strRef>
              <c:f>'chart + table data'!$G$127</c:f>
              <c:strCache>
                <c:ptCount val="1"/>
                <c:pt idx="0">
                  <c:v>30–34</c:v>
                </c:pt>
              </c:strCache>
            </c:strRef>
          </c:tx>
          <c:spPr>
            <a:ln w="38100">
              <a:solidFill>
                <a:srgbClr val="FF00FF"/>
              </a:solidFill>
            </a:ln>
          </c:spPr>
          <c:marker>
            <c:symbol val="none"/>
          </c:marker>
          <c:cat>
            <c:numRef>
              <c:f>'chart + table data'!$A$128:$A$165</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'chart + table data'!$G$128:$G$165</c:f>
              <c:numCache>
                <c:formatCode>General</c:formatCode>
                <c:ptCount val="38"/>
                <c:pt idx="0">
                  <c:v>1</c:v>
                </c:pt>
                <c:pt idx="1">
                  <c:v>1.000761549029286</c:v>
                </c:pt>
                <c:pt idx="2">
                  <c:v>0.989547449537164</c:v>
                </c:pt>
                <c:pt idx="3">
                  <c:v>0.97653237024642003</c:v>
                </c:pt>
                <c:pt idx="4">
                  <c:v>0.96142163381055601</c:v>
                </c:pt>
                <c:pt idx="5">
                  <c:v>0.944963761139747</c:v>
                </c:pt>
                <c:pt idx="6">
                  <c:v>0.92751979998075795</c:v>
                </c:pt>
                <c:pt idx="7">
                  <c:v>0.920311432301259</c:v>
                </c:pt>
                <c:pt idx="8">
                  <c:v>0.91392712113387797</c:v>
                </c:pt>
                <c:pt idx="9">
                  <c:v>0.90808323333849805</c:v>
                </c:pt>
                <c:pt idx="10">
                  <c:v>0.902673357158427</c:v>
                </c:pt>
                <c:pt idx="11">
                  <c:v>0.89777170345079604</c:v>
                </c:pt>
                <c:pt idx="12">
                  <c:v>0.89331638648314204</c:v>
                </c:pt>
                <c:pt idx="13">
                  <c:v>0.88925403272310799</c:v>
                </c:pt>
                <c:pt idx="14">
                  <c:v>0.88548133752681102</c:v>
                </c:pt>
                <c:pt idx="15">
                  <c:v>0.88180509676012697</c:v>
                </c:pt>
                <c:pt idx="16">
                  <c:v>0.87836489812427698</c:v>
                </c:pt>
                <c:pt idx="17">
                  <c:v>0.87498932167216104</c:v>
                </c:pt>
                <c:pt idx="18">
                  <c:v>0.87135937637361305</c:v>
                </c:pt>
                <c:pt idx="19">
                  <c:v>0.86747617081091</c:v>
                </c:pt>
                <c:pt idx="20">
                  <c:v>0.86352256357753598</c:v>
                </c:pt>
                <c:pt idx="21">
                  <c:v>0.85981796302424596</c:v>
                </c:pt>
                <c:pt idx="22">
                  <c:v>0.85662708122376696</c:v>
                </c:pt>
                <c:pt idx="23">
                  <c:v>0.85405783812037395</c:v>
                </c:pt>
                <c:pt idx="24">
                  <c:v>0.85211375453224003</c:v>
                </c:pt>
                <c:pt idx="25">
                  <c:v>0.85069974902435697</c:v>
                </c:pt>
                <c:pt idx="26">
                  <c:v>0.84882487540870299</c:v>
                </c:pt>
                <c:pt idx="27">
                  <c:v>0.846926220656258</c:v>
                </c:pt>
                <c:pt idx="28">
                  <c:v>0.84519197518280298</c:v>
                </c:pt>
                <c:pt idx="29">
                  <c:v>0.84365885887533398</c:v>
                </c:pt>
                <c:pt idx="30">
                  <c:v>0.84224543993938095</c:v>
                </c:pt>
                <c:pt idx="31">
                  <c:v>0.84086146019154395</c:v>
                </c:pt>
                <c:pt idx="32">
                  <c:v>0.83947506867605404</c:v>
                </c:pt>
                <c:pt idx="33">
                  <c:v>0.83839974446177501</c:v>
                </c:pt>
                <c:pt idx="34">
                  <c:v>0.83743749690729896</c:v>
                </c:pt>
                <c:pt idx="35">
                  <c:v>0.83660531655040904</c:v>
                </c:pt>
                <c:pt idx="36">
                  <c:v>0.83582387990712503</c:v>
                </c:pt>
                <c:pt idx="37">
                  <c:v>0.83502841148339702</c:v>
                </c:pt>
              </c:numCache>
            </c:numRef>
          </c:val>
          <c:smooth val="0"/>
        </c:ser>
        <c:ser>
          <c:idx val="7"/>
          <c:order val="6"/>
          <c:tx>
            <c:strRef>
              <c:f>'chart + table data'!$H$127</c:f>
              <c:strCache>
                <c:ptCount val="1"/>
                <c:pt idx="0">
                  <c:v>35–39</c:v>
                </c:pt>
              </c:strCache>
            </c:strRef>
          </c:tx>
          <c:spPr>
            <a:ln w="38100">
              <a:solidFill>
                <a:srgbClr val="002060"/>
              </a:solidFill>
            </a:ln>
          </c:spPr>
          <c:marker>
            <c:symbol val="none"/>
          </c:marker>
          <c:cat>
            <c:numRef>
              <c:f>'chart + table data'!$A$128:$A$165</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cat>
          <c:val>
            <c:numRef>
              <c:f>'chart + table data'!$H$128:$H$165</c:f>
              <c:numCache>
                <c:formatCode>General</c:formatCode>
                <c:ptCount val="38"/>
                <c:pt idx="0">
                  <c:v>1</c:v>
                </c:pt>
                <c:pt idx="1">
                  <c:v>1.000761549029286</c:v>
                </c:pt>
                <c:pt idx="2">
                  <c:v>0.99351754705720796</c:v>
                </c:pt>
                <c:pt idx="3">
                  <c:v>0.98421202602020996</c:v>
                </c:pt>
                <c:pt idx="4">
                  <c:v>0.973355248063278</c:v>
                </c:pt>
                <c:pt idx="5">
                  <c:v>0.96118705082912304</c:v>
                </c:pt>
                <c:pt idx="6">
                  <c:v>0.94790618140691796</c:v>
                </c:pt>
                <c:pt idx="7">
                  <c:v>0.94198627131003199</c:v>
                </c:pt>
                <c:pt idx="8">
                  <c:v>0.93668653376759903</c:v>
                </c:pt>
                <c:pt idx="9">
                  <c:v>0.93177704269223405</c:v>
                </c:pt>
                <c:pt idx="10">
                  <c:v>0.92734968713545995</c:v>
                </c:pt>
                <c:pt idx="11">
                  <c:v>0.92355652811741196</c:v>
                </c:pt>
                <c:pt idx="12">
                  <c:v>0.92026311867786503</c:v>
                </c:pt>
                <c:pt idx="13">
                  <c:v>0.91730755083184301</c:v>
                </c:pt>
                <c:pt idx="14">
                  <c:v>0.91454536809619102</c:v>
                </c:pt>
                <c:pt idx="15">
                  <c:v>0.91177539533257701</c:v>
                </c:pt>
                <c:pt idx="16">
                  <c:v>0.90936702930809099</c:v>
                </c:pt>
                <c:pt idx="17">
                  <c:v>0.90749159350799002</c:v>
                </c:pt>
                <c:pt idx="18">
                  <c:v>0.90611440625448803</c:v>
                </c:pt>
                <c:pt idx="19">
                  <c:v>0.90527792930196005</c:v>
                </c:pt>
                <c:pt idx="20">
                  <c:v>0.90476394861359599</c:v>
                </c:pt>
                <c:pt idx="21">
                  <c:v>0.90350444741207203</c:v>
                </c:pt>
                <c:pt idx="22">
                  <c:v>0.90216635013811997</c:v>
                </c:pt>
                <c:pt idx="23">
                  <c:v>0.90053055515528002</c:v>
                </c:pt>
                <c:pt idx="24">
                  <c:v>0.89858275042795699</c:v>
                </c:pt>
                <c:pt idx="25">
                  <c:v>0.89632281702357897</c:v>
                </c:pt>
                <c:pt idx="26">
                  <c:v>0.89407358118075297</c:v>
                </c:pt>
                <c:pt idx="27">
                  <c:v>0.89215198089262404</c:v>
                </c:pt>
                <c:pt idx="28">
                  <c:v>0.89077553321523195</c:v>
                </c:pt>
                <c:pt idx="29">
                  <c:v>0.88969795838001997</c:v>
                </c:pt>
                <c:pt idx="30">
                  <c:v>0.88896479640832005</c:v>
                </c:pt>
                <c:pt idx="31">
                  <c:v>0.88804340141629801</c:v>
                </c:pt>
                <c:pt idx="32">
                  <c:v>0.88689927131513402</c:v>
                </c:pt>
                <c:pt idx="33">
                  <c:v>0.88587091369190896</c:v>
                </c:pt>
                <c:pt idx="34">
                  <c:v>0.88499872415055503</c:v>
                </c:pt>
                <c:pt idx="35">
                  <c:v>0.88421044624202305</c:v>
                </c:pt>
                <c:pt idx="36">
                  <c:v>0.88352232528196195</c:v>
                </c:pt>
                <c:pt idx="37">
                  <c:v>0.88281350829410998</c:v>
                </c:pt>
              </c:numCache>
            </c:numRef>
          </c:val>
          <c:smooth val="0"/>
        </c:ser>
        <c:dLbls>
          <c:showLegendKey val="0"/>
          <c:showVal val="0"/>
          <c:showCatName val="0"/>
          <c:showSerName val="0"/>
          <c:showPercent val="0"/>
          <c:showBubbleSize val="0"/>
        </c:dLbls>
        <c:smooth val="0"/>
        <c:axId val="80050280"/>
        <c:axId val="80050672"/>
      </c:lineChart>
      <c:catAx>
        <c:axId val="80050280"/>
        <c:scaling>
          <c:orientation val="minMax"/>
        </c:scaling>
        <c:delete val="0"/>
        <c:axPos val="b"/>
        <c:title>
          <c:tx>
            <c:rich>
              <a:bodyPr/>
              <a:lstStyle/>
              <a:p>
                <a:pPr>
                  <a:defRPr/>
                </a:pPr>
                <a:r>
                  <a:rPr lang="en-US" dirty="0"/>
                  <a:t>Year</a:t>
                </a:r>
              </a:p>
            </c:rich>
          </c:tx>
          <c:overlay val="0"/>
        </c:title>
        <c:numFmt formatCode="General" sourceLinked="1"/>
        <c:majorTickMark val="out"/>
        <c:minorTickMark val="none"/>
        <c:tickLblPos val="nextTo"/>
        <c:crossAx val="80050672"/>
        <c:crosses val="autoZero"/>
        <c:auto val="1"/>
        <c:lblAlgn val="ctr"/>
        <c:lblOffset val="100"/>
        <c:tickLblSkip val="5"/>
        <c:tickMarkSkip val="5"/>
        <c:noMultiLvlLbl val="0"/>
      </c:catAx>
      <c:valAx>
        <c:axId val="80050672"/>
        <c:scaling>
          <c:orientation val="minMax"/>
          <c:max val="1"/>
          <c:min val="0.5"/>
        </c:scaling>
        <c:delete val="0"/>
        <c:axPos val="l"/>
        <c:title>
          <c:tx>
            <c:rich>
              <a:bodyPr rot="-5400000" vert="horz"/>
              <a:lstStyle/>
              <a:p>
                <a:pPr>
                  <a:defRPr/>
                </a:pPr>
                <a:r>
                  <a:rPr lang="en-US" dirty="0"/>
                  <a:t>HIV incidence relative to no MC scale-up</a:t>
                </a:r>
              </a:p>
            </c:rich>
          </c:tx>
          <c:layout>
            <c:manualLayout>
              <c:xMode val="edge"/>
              <c:yMode val="edge"/>
              <c:x val="0"/>
              <c:y val="3.76529205035811E-2"/>
            </c:manualLayout>
          </c:layout>
          <c:overlay val="0"/>
        </c:title>
        <c:numFmt formatCode="General" sourceLinked="1"/>
        <c:majorTickMark val="out"/>
        <c:minorTickMark val="none"/>
        <c:tickLblPos val="nextTo"/>
        <c:crossAx val="80050280"/>
        <c:crosses val="autoZero"/>
        <c:crossBetween val="between"/>
        <c:majorUnit val="0.1"/>
      </c:valAx>
    </c:plotArea>
    <c:legend>
      <c:legendPos val="r"/>
      <c:overlay val="0"/>
    </c:legend>
    <c:plotVisOnly val="1"/>
    <c:dispBlanksAs val="gap"/>
    <c:showDLblsOverMax val="0"/>
  </c:chart>
  <c:spPr>
    <a:ln>
      <a:noFill/>
    </a:ln>
  </c:spPr>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4/16/2015</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6F7CB53-E859-463D-8EC3-D4C19F2232B6}" type="datetimeFigureOut">
              <a:rPr lang="en-US" smtClean="0"/>
              <a:t>4/16/2015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A1A01BBB-5AF4-4FF5-9B62-EF335E90DD6F}" type="slidenum">
              <a:rPr lang="en-US" smtClean="0"/>
              <a:t>‹#›</a:t>
            </a:fld>
            <a:endParaRPr lang="en-US" dirty="0"/>
          </a:p>
        </p:txBody>
      </p:sp>
    </p:spTree>
    <p:extLst>
      <p:ext uri="{BB962C8B-B14F-4D97-AF65-F5344CB8AC3E}">
        <p14:creationId xmlns:p14="http://schemas.microsoft.com/office/powerpoint/2010/main" val="167235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01BBB-5AF4-4FF5-9B62-EF335E90DD6F}" type="slidenum">
              <a:rPr lang="en-US" smtClean="0"/>
              <a:t>2</a:t>
            </a:fld>
            <a:endParaRPr lang="en-US" dirty="0"/>
          </a:p>
        </p:txBody>
      </p:sp>
    </p:spTree>
    <p:extLst>
      <p:ext uri="{BB962C8B-B14F-4D97-AF65-F5344CB8AC3E}">
        <p14:creationId xmlns:p14="http://schemas.microsoft.com/office/powerpoint/2010/main" val="248299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shown: Delaying or slowing the introduction of EIMC extends the duration of the adolescent VMMC program, but does not substantially change the impact or cost of the overall program.</a:t>
            </a:r>
          </a:p>
          <a:p>
            <a:endParaRPr lang="en-US" dirty="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5051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1A01BBB-5AF4-4FF5-9B62-EF335E90DD6F}" type="slidenum">
              <a:rPr lang="en-US" smtClean="0"/>
              <a:t>16</a:t>
            </a:fld>
            <a:endParaRPr lang="en-US" dirty="0"/>
          </a:p>
        </p:txBody>
      </p:sp>
    </p:spTree>
    <p:extLst>
      <p:ext uri="{BB962C8B-B14F-4D97-AF65-F5344CB8AC3E}">
        <p14:creationId xmlns:p14="http://schemas.microsoft.com/office/powerpoint/2010/main" val="11221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interested in looking to see what the epidemic in South Africa would have looked like if it had had 80 percent male circumcision prevalence  from the beginning of the epidemic. We used the Goals model that was set up for South Africa and created 2 scenarios, one with the MC prevalence as actually recorded and one with 80 percent MC prevalence in all years. We projected the numbers of people living with HIV .</a:t>
            </a:r>
          </a:p>
          <a:p>
            <a:r>
              <a:rPr lang="en-US" dirty="0" smtClean="0"/>
              <a:t>You can see that in the baseline scenario, there are about 5 million people living with HIV in 2012. (The model projection is slightly lower than the UNAIDS estimate of 6 million. We are in the process of recalibrating the Goals model &amp; will update the slide when this is completed) . In comparison, if 80% of males had been circumcised since the beginning of the epidemic, we would be looking at only a million people living with HIV in the country. In other words, if male circumcision had been at 80% coverage from the beginning of the epidemic then there would be 4 million fewer people living with HIV in South Africa than there are today. </a:t>
            </a:r>
          </a:p>
          <a:p>
            <a:endParaRPr lang="en-US" dirty="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7492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saw this graph in the previous presentation. Each line represents a circumcision strategy targeting only that age group. The reductions in incidence are in the entire population, not just in that age group. The age group listed in the legend is only who is getting circumcised. The model is tracking the males who are circumcised as they age over time. Each line represents the reduction in incidence comparing the scale-up strategy depicted compared with no scale up. </a:t>
            </a:r>
          </a:p>
          <a:p>
            <a:endParaRPr lang="en-US" dirty="0" smtClean="0"/>
          </a:p>
          <a:p>
            <a:r>
              <a:rPr lang="en-US" dirty="0" smtClean="0"/>
              <a:t>Here you can see that the impact of circumcising infants (yellow EIMC line) is delayed compared with circumcising adults and adolescents, and that it takes a long time for the impact of circumcising infants to catch up with the impact of circumcising older age groups. Eventually if we project out long enough, the yellow line will cross the green line at the bottom and end up with about the same overall impact as circumcising 10-14 year olds, or a slightly greater impact.</a:t>
            </a:r>
          </a:p>
          <a:p>
            <a:endParaRPr lang="en-US" dirty="0" smtClean="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4888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are using the DMPPT 2.0 model, projecting between 2013 and 2050. So here in the panel on the left, we’re scaling up to 80 percent coverage for 10 to 34 yr olds over five years, and maintaining that coverage into the future. </a:t>
            </a:r>
          </a:p>
          <a:p>
            <a:r>
              <a:rPr lang="en-US" dirty="0" smtClean="0"/>
              <a:t>And in the panel in the middle, scaling up to 80 percent coverage for that group plus 80% among the infants and maintaining that coverage into the future.</a:t>
            </a:r>
          </a:p>
          <a:p>
            <a:r>
              <a:rPr lang="en-US" dirty="0" smtClean="0"/>
              <a:t>In the panel on the right, scaling up to 80 percent coverage for adults and adolescents plus scaling up to 40% among infants, and maintaining that coverage into the future.</a:t>
            </a:r>
          </a:p>
          <a:p>
            <a:endParaRPr lang="en-US" dirty="0" smtClean="0"/>
          </a:p>
          <a:p>
            <a:r>
              <a:rPr lang="en-US" dirty="0" smtClean="0"/>
              <a:t>When you scale up adolescent and adult VMMC and you reach 80 percent coverage in five years, after that five years the maintenance will be focused on circumcising 10 to 14 yr olds forever. If you introduce EIMC to that scenario, then after 12 years you will have saturation among 10 to 14 year olds, and the maintenance phase will be a long term program focused on neonates.</a:t>
            </a:r>
          </a:p>
          <a:p>
            <a:endParaRPr lang="en-US" dirty="0" smtClean="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4322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cost-effectiveness of introducing EIMC into an existing adolescent/adult program will depend on the ratio</a:t>
            </a:r>
            <a:r>
              <a:rPr lang="en-US" sz="1200" kern="1200" baseline="0" dirty="0" smtClean="0">
                <a:solidFill>
                  <a:schemeClr val="tx1"/>
                </a:solidFill>
                <a:effectLst/>
                <a:latin typeface="+mn-lt"/>
                <a:ea typeface="+mn-ea"/>
                <a:cs typeface="+mn-cs"/>
              </a:rPr>
              <a:t> of the cost of EIMC to the cost of adult/adolescent VMMC. There are very little data available about the cost of EIMC in Sub-Saharan Africa, and what data are available are relatively weak, so we have conducted a sensitivity analysis with a range of relative unit costs, as suggested by the few studies that have been done.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a:t>
            </a:r>
            <a:r>
              <a:rPr lang="en-US" sz="1200" kern="1200" baseline="0" dirty="0" smtClean="0">
                <a:solidFill>
                  <a:schemeClr val="tx1"/>
                </a:solidFill>
                <a:effectLst/>
                <a:latin typeface="+mn-lt"/>
                <a:ea typeface="+mn-ea"/>
                <a:cs typeface="+mn-cs"/>
              </a:rPr>
              <a:t> slide w</a:t>
            </a:r>
            <a:r>
              <a:rPr lang="en-US" sz="1200" kern="1200" dirty="0" smtClean="0">
                <a:solidFill>
                  <a:schemeClr val="tx1"/>
                </a:solidFill>
                <a:effectLst/>
                <a:latin typeface="+mn-lt"/>
                <a:ea typeface="+mn-ea"/>
                <a:cs typeface="+mn-cs"/>
              </a:rPr>
              <a:t>e assumed that the cost of EIMC is 50% of the cost of the adult VMMC. Over the period</a:t>
            </a:r>
            <a:r>
              <a:rPr lang="en-US" sz="1200" kern="1200" baseline="0" dirty="0" smtClean="0">
                <a:solidFill>
                  <a:schemeClr val="tx1"/>
                </a:solidFill>
                <a:effectLst/>
                <a:latin typeface="+mn-lt"/>
                <a:ea typeface="+mn-ea"/>
                <a:cs typeface="+mn-cs"/>
              </a:rPr>
              <a:t> 2013-2050, t</a:t>
            </a:r>
            <a:r>
              <a:rPr lang="en-US" sz="1200" kern="1200" dirty="0" smtClean="0">
                <a:solidFill>
                  <a:schemeClr val="tx1"/>
                </a:solidFill>
                <a:effectLst/>
                <a:latin typeface="+mn-lt"/>
                <a:ea typeface="+mn-ea"/>
                <a:cs typeface="+mn-cs"/>
              </a:rPr>
              <a:t>he introduction of EIMC in South Africa will increase the impact, that is infections averted, by 3 percent. It Increases the number of MCs by</a:t>
            </a:r>
            <a:r>
              <a:rPr lang="en-US" sz="1200" kern="1200" baseline="0" dirty="0" smtClean="0">
                <a:solidFill>
                  <a:schemeClr val="tx1"/>
                </a:solidFill>
                <a:effectLst/>
                <a:latin typeface="+mn-lt"/>
                <a:ea typeface="+mn-ea"/>
                <a:cs typeface="+mn-cs"/>
              </a:rPr>
              <a:t> 29 </a:t>
            </a:r>
            <a:r>
              <a:rPr lang="en-US" sz="1200" kern="1200" dirty="0" smtClean="0">
                <a:solidFill>
                  <a:schemeClr val="tx1"/>
                </a:solidFill>
                <a:effectLst/>
                <a:latin typeface="+mn-lt"/>
                <a:ea typeface="+mn-ea"/>
                <a:cs typeface="+mn-cs"/>
              </a:rPr>
              <a:t>percent, and decreases the cost by 9 percent.</a:t>
            </a:r>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9034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cost of EIMC is 50% of the cost of adult and adolescent VMMC, the total cost of the program when adding EIMC to the adult/adolescent strategy decreases slightly, except in the case of Tanzania, where it increases slightly. This is even though the total number of circumcisions is higher when adding EIMC. Under these assumptions, cost per infection averted is similar when comparing a program only focusing on adults and adolescents to one that also includes EIMC.</a:t>
            </a:r>
          </a:p>
          <a:p>
            <a:endParaRPr lang="en-US" dirty="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548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introduce a different kind of analysis from what we’ve presented so far. We wanted to examine at what EIMC unit cost the cost effectiveness of EIMC would be equal to that of adolescent VMMC.</a:t>
            </a:r>
          </a:p>
          <a:p>
            <a:endParaRPr lang="en-US" dirty="0"/>
          </a:p>
        </p:txBody>
      </p:sp>
      <p:sp>
        <p:nvSpPr>
          <p:cNvPr id="4" name="Slide Number Placeholder 3"/>
          <p:cNvSpPr>
            <a:spLocks noGrp="1"/>
          </p:cNvSpPr>
          <p:nvPr>
            <p:ph type="sldNum" sz="quarter" idx="10"/>
          </p:nvPr>
        </p:nvSpPr>
        <p:spPr/>
        <p:txBody>
          <a:bodyPr/>
          <a:lstStyle/>
          <a:p>
            <a:fld id="{A1A01BBB-5AF4-4FF5-9B62-EF335E90DD6F}" type="slidenum">
              <a:rPr lang="en-US" smtClean="0"/>
              <a:t>10</a:t>
            </a:fld>
            <a:endParaRPr lang="en-US" dirty="0"/>
          </a:p>
        </p:txBody>
      </p:sp>
    </p:spTree>
    <p:extLst>
      <p:ext uri="{BB962C8B-B14F-4D97-AF65-F5344CB8AC3E}">
        <p14:creationId xmlns:p14="http://schemas.microsoft.com/office/powerpoint/2010/main" val="11221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different from the DMPPT 2.0 modeling where we look at cohorts of people circumcised over time. For this analysis, we considered a scenario in which an infant and a 15 year old are circumcised at the same time.  The impact is calculated over the lifetime of each of them.</a:t>
            </a:r>
          </a:p>
          <a:p>
            <a:r>
              <a:rPr lang="en-US" dirty="0" smtClean="0"/>
              <a:t>In this analysis, the cost effectiveness is a function of mortality and the discount rate— infections averted are discounted. The costs are not discounted because in this analysis both the infant and the 15 year old are being circumcised at the same time. And it’s also a function of the baseline prevalence of MC among adolescents.</a:t>
            </a:r>
          </a:p>
          <a:p>
            <a:endParaRPr lang="en-US" dirty="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9414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show in this slide is the cost ratio at which the lifetime cost effectiveness is equal for EIMC and adolescent VMMC.  The percentage depicted in the table is the unit cost of EIMC as a percentage of the unit cost of adolescent VMMC.</a:t>
            </a:r>
          </a:p>
          <a:p>
            <a:r>
              <a:rPr lang="en-US" dirty="0" smtClean="0"/>
              <a:t>For South Africa, for example, if the discount rate is 3 percent, and EIMC cost is 42% of the adolescent VMMC cost, the lifetime cost effectiveness will be equal. You can see in this slide that this cost point depends on the discount rate that you’re assuming as well as the baseline MC coverage. For countries with a lower baseline MC prevalence such as Malawi and Swaziland, at a 3% discount rate, if the cost of EIMC is  around 50% of the cost of adolescent VMMC then the lifetime cost effectiveness of both EIMC and adolescent VMMC will be equal. For countries like South Africa and Tanzania with higher baseline MC prevalence, the relative cost of EIMC must be lower in order for the lifetime cost effectiveness of EIMC and adolescent VMMC to be equal.</a:t>
            </a:r>
            <a:endParaRPr lang="en-US" dirty="0"/>
          </a:p>
        </p:txBody>
      </p:sp>
      <p:sp>
        <p:nvSpPr>
          <p:cNvPr id="4" name="Slide Number Placeholder 3"/>
          <p:cNvSpPr>
            <a:spLocks noGrp="1"/>
          </p:cNvSpPr>
          <p:nvPr>
            <p:ph type="sldNum" sz="quarter" idx="10"/>
          </p:nvPr>
        </p:nvSpPr>
        <p:spPr/>
        <p:txBody>
          <a:bodyPr/>
          <a:lstStyle/>
          <a:p>
            <a:fld id="{EA6B5E43-32E7-457D-9B79-2D69003156C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1271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15311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38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663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8621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67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681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314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847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705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632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35213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6018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1562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2626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3153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2240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72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920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6183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826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074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26087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136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7605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915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851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946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782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15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55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576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011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6D73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8" name="Text Placeholder 27"/>
          <p:cNvSpPr>
            <a:spLocks noGrp="1"/>
          </p:cNvSpPr>
          <p:nvPr>
            <p:ph type="body" sz="quarter" idx="10" hasCustomPrompt="1"/>
          </p:nvPr>
        </p:nvSpPr>
        <p:spPr>
          <a:xfrm>
            <a:off x="835572" y="2065502"/>
            <a:ext cx="7567613" cy="1592098"/>
          </a:xfrm>
          <a:prstGeom prst="rect">
            <a:avLst/>
          </a:prstGeom>
        </p:spPr>
        <p:txBody>
          <a:bodyPr anchor="ctr" anchorCtr="0"/>
          <a:lstStyle>
            <a:lvl1pPr algn="ctr">
              <a:defRPr sz="4400" baseline="0">
                <a:solidFill>
                  <a:schemeClr val="bg1"/>
                </a:solidFill>
                <a:latin typeface="+mj-lt"/>
              </a:defRPr>
            </a:lvl1pPr>
          </a:lstStyle>
          <a:p>
            <a:pPr lvl="0"/>
            <a:r>
              <a:rPr lang="en-US" dirty="0" smtClean="0"/>
              <a:t>Enter Section Title</a:t>
            </a:r>
            <a:endParaRPr lang="en-US" dirty="0"/>
          </a:p>
        </p:txBody>
      </p:sp>
      <p:cxnSp>
        <p:nvCxnSpPr>
          <p:cNvPr id="29" name="Straight Connector 28"/>
          <p:cNvCxnSpPr/>
          <p:nvPr userDrawn="1"/>
        </p:nvCxnSpPr>
        <p:spPr>
          <a:xfrm>
            <a:off x="1132173" y="2068678"/>
            <a:ext cx="6771598" cy="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132174" y="3652555"/>
            <a:ext cx="6771597" cy="15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31"/>
          <p:cNvSpPr>
            <a:spLocks noGrp="1"/>
          </p:cNvSpPr>
          <p:nvPr>
            <p:ph type="body" sz="quarter" idx="11" hasCustomPrompt="1"/>
          </p:nvPr>
        </p:nvSpPr>
        <p:spPr>
          <a:xfrm>
            <a:off x="1767332" y="3964753"/>
            <a:ext cx="5668963" cy="1844675"/>
          </a:xfrm>
          <a:prstGeom prst="rect">
            <a:avLst/>
          </a:prstGeom>
        </p:spPr>
        <p:txBody>
          <a:bodyPr/>
          <a:lstStyle>
            <a:lvl1pPr algn="ctr">
              <a:defRPr i="1">
                <a:solidFill>
                  <a:schemeClr val="bg1"/>
                </a:solidFill>
              </a:defRPr>
            </a:lvl1pPr>
          </a:lstStyle>
          <a:p>
            <a:pPr lvl="0"/>
            <a:r>
              <a:rPr lang="en-US" dirty="0" smtClean="0"/>
              <a:t>“insert quote here”</a:t>
            </a:r>
            <a:endParaRPr lang="en-US" dirty="0"/>
          </a:p>
        </p:txBody>
      </p:sp>
    </p:spTree>
    <p:extLst>
      <p:ext uri="{BB962C8B-B14F-4D97-AF65-F5344CB8AC3E}">
        <p14:creationId xmlns:p14="http://schemas.microsoft.com/office/powerpoint/2010/main" val="31938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PP Text">
    <p:spTree>
      <p:nvGrpSpPr>
        <p:cNvPr id="1" name=""/>
        <p:cNvGrpSpPr/>
        <p:nvPr/>
      </p:nvGrpSpPr>
      <p:grpSpPr>
        <a:xfrm>
          <a:off x="0" y="0"/>
          <a:ext cx="0" cy="0"/>
          <a:chOff x="0" y="0"/>
          <a:chExt cx="0" cy="0"/>
        </a:xfrm>
      </p:grpSpPr>
      <p:sp>
        <p:nvSpPr>
          <p:cNvPr id="10" name="Text Placeholder 16"/>
          <p:cNvSpPr>
            <a:spLocks noGrp="1"/>
          </p:cNvSpPr>
          <p:nvPr>
            <p:ph type="body" sz="quarter" idx="17"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chemeClr val="accent6"/>
                </a:solidFill>
                <a:latin typeface="+mn-lt"/>
              </a:defRPr>
            </a:lvl1pPr>
          </a:lstStyle>
          <a:p>
            <a:pPr lvl="0"/>
            <a:r>
              <a:rPr lang="en-US" dirty="0" smtClean="0"/>
              <a:t>Click to add source information (10 pt.)</a:t>
            </a:r>
          </a:p>
        </p:txBody>
      </p:sp>
      <p:sp>
        <p:nvSpPr>
          <p:cNvPr id="12" name="Text Placeholder 11"/>
          <p:cNvSpPr>
            <a:spLocks noGrp="1"/>
          </p:cNvSpPr>
          <p:nvPr>
            <p:ph type="body" sz="quarter" idx="18"/>
          </p:nvPr>
        </p:nvSpPr>
        <p:spPr>
          <a:xfrm>
            <a:off x="838200" y="1676400"/>
            <a:ext cx="7391400" cy="4389120"/>
          </a:xfrm>
          <a:prstGeom prst="rect">
            <a:avLst/>
          </a:prstGeom>
        </p:spPr>
        <p:txBody>
          <a:bodyPr lIns="0" rIns="0"/>
          <a:lstStyle>
            <a:lvl1pPr marL="342900" indent="-342900">
              <a:spcBef>
                <a:spcPts val="1800"/>
              </a:spcBef>
              <a:spcAft>
                <a:spcPts val="0"/>
              </a:spcAft>
              <a:buSzPct val="110000"/>
              <a:buFont typeface="Webdings" pitchFamily="18" charset="2"/>
              <a:buChar char="&lt;"/>
              <a:defRPr sz="2000"/>
            </a:lvl1pPr>
            <a:lvl2pPr marL="688975" indent="-349250">
              <a:spcBef>
                <a:spcPts val="600"/>
              </a:spcBef>
              <a:spcAft>
                <a:spcPts val="0"/>
              </a:spcAft>
              <a:buClr>
                <a:schemeClr val="accent6"/>
              </a:buClr>
              <a:buSzPct val="90000"/>
              <a:buFont typeface="Webdings" pitchFamily="18" charset="2"/>
              <a:buChar char=""/>
              <a:defRPr sz="1800">
                <a:solidFill>
                  <a:schemeClr val="accent6"/>
                </a:solidFill>
              </a:defRPr>
            </a:lvl2pPr>
            <a:lvl3pPr marL="976313" indent="-287338">
              <a:spcBef>
                <a:spcPts val="300"/>
              </a:spcBef>
              <a:spcAft>
                <a:spcPts val="0"/>
              </a:spcAft>
              <a:defRPr sz="1600"/>
            </a:lvl3pPr>
            <a:lvl4pPr marL="1254125" indent="-277813">
              <a:spcBef>
                <a:spcPts val="300"/>
              </a:spcBef>
              <a:spcAft>
                <a:spcPts val="0"/>
              </a:spcAft>
              <a:defRPr sz="1600">
                <a:solidFill>
                  <a:schemeClr val="accent6"/>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en-US" dirty="0" smtClean="0"/>
              <a:t>Click to edit Master title – 38 pt.</a:t>
            </a:r>
          </a:p>
        </p:txBody>
      </p:sp>
    </p:spTree>
    <p:extLst>
      <p:ext uri="{BB962C8B-B14F-4D97-AF65-F5344CB8AC3E}">
        <p14:creationId xmlns:p14="http://schemas.microsoft.com/office/powerpoint/2010/main" val="25366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PP Text with Sidebar">
    <p:spTree>
      <p:nvGrpSpPr>
        <p:cNvPr id="1" name=""/>
        <p:cNvGrpSpPr/>
        <p:nvPr/>
      </p:nvGrpSpPr>
      <p:grpSpPr>
        <a:xfrm>
          <a:off x="0" y="0"/>
          <a:ext cx="0" cy="0"/>
          <a:chOff x="0" y="0"/>
          <a:chExt cx="0" cy="0"/>
        </a:xfrm>
      </p:grpSpPr>
      <p:sp>
        <p:nvSpPr>
          <p:cNvPr id="10" name="Text Placeholder 14"/>
          <p:cNvSpPr>
            <a:spLocks noGrp="1"/>
          </p:cNvSpPr>
          <p:nvPr>
            <p:ph type="body" sz="quarter" idx="16" hasCustomPrompt="1"/>
          </p:nvPr>
        </p:nvSpPr>
        <p:spPr>
          <a:xfrm>
            <a:off x="6699738" y="1600199"/>
            <a:ext cx="2127739" cy="4343400"/>
          </a:xfrm>
          <a:prstGeom prst="rect">
            <a:avLst/>
          </a:prstGeom>
        </p:spPr>
        <p:txBody>
          <a:bodyPr anchor="ctr"/>
          <a:lstStyle>
            <a:lvl1pPr>
              <a:defRPr sz="1800" baseline="0">
                <a:solidFill>
                  <a:schemeClr val="accent6"/>
                </a:solidFill>
                <a:latin typeface="+mn-lt"/>
              </a:defRPr>
            </a:lvl1pPr>
          </a:lstStyle>
          <a:p>
            <a:pPr lvl="0"/>
            <a:r>
              <a:rPr lang="en-US" dirty="0" smtClean="0"/>
              <a:t>Click to add sidebar text.  Note that the text should be either 24 pt or 18 pt. Change font size HOME &amp; drop down font size menu.</a:t>
            </a:r>
            <a:endParaRPr lang="en-US" dirty="0"/>
          </a:p>
        </p:txBody>
      </p:sp>
      <p:sp>
        <p:nvSpPr>
          <p:cNvPr id="37" name="Text Placeholder 16"/>
          <p:cNvSpPr>
            <a:spLocks noGrp="1"/>
          </p:cNvSpPr>
          <p:nvPr>
            <p:ph type="body" sz="quarter" idx="17"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chemeClr val="accent6"/>
                </a:solidFill>
                <a:latin typeface="+mn-lt"/>
              </a:defRPr>
            </a:lvl1pPr>
          </a:lstStyle>
          <a:p>
            <a:pPr lvl="0"/>
            <a:r>
              <a:rPr lang="en-US" dirty="0" smtClean="0"/>
              <a:t>Click to add source information (10 pt.)</a:t>
            </a:r>
          </a:p>
        </p:txBody>
      </p:sp>
      <p:sp>
        <p:nvSpPr>
          <p:cNvPr id="7" name="Text Placeholder 11"/>
          <p:cNvSpPr>
            <a:spLocks noGrp="1"/>
          </p:cNvSpPr>
          <p:nvPr>
            <p:ph type="body" sz="quarter" idx="18"/>
          </p:nvPr>
        </p:nvSpPr>
        <p:spPr>
          <a:xfrm>
            <a:off x="838200" y="1676400"/>
            <a:ext cx="57150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lt;"/>
              <a:defRPr sz="2000"/>
            </a:lvl1pPr>
            <a:lvl2pPr marL="688975" indent="-349250">
              <a:spcBef>
                <a:spcPts val="600"/>
              </a:spcBef>
              <a:spcAft>
                <a:spcPts val="0"/>
              </a:spcAft>
              <a:buClr>
                <a:schemeClr val="accent6"/>
              </a:buClr>
              <a:buSzPct val="90000"/>
              <a:buFont typeface="Webdings" pitchFamily="18" charset="2"/>
              <a:buChar char=""/>
              <a:defRPr sz="1800">
                <a:solidFill>
                  <a:schemeClr val="accent6"/>
                </a:solidFill>
              </a:defRPr>
            </a:lvl2pPr>
            <a:lvl3pPr marL="976313" indent="-287338">
              <a:spcBef>
                <a:spcPts val="300"/>
              </a:spcBef>
              <a:spcAft>
                <a:spcPts val="0"/>
              </a:spcAft>
              <a:defRPr sz="1600"/>
            </a:lvl3pPr>
            <a:lvl4pPr marL="1254125" indent="-277813">
              <a:spcBef>
                <a:spcPts val="300"/>
              </a:spcBef>
              <a:spcAft>
                <a:spcPts val="0"/>
              </a:spcAft>
              <a:defRPr sz="1600">
                <a:solidFill>
                  <a:schemeClr val="accent6"/>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9"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en-US" dirty="0" smtClean="0"/>
              <a:t>Click to edit Master title – 38 pt.</a:t>
            </a:r>
          </a:p>
        </p:txBody>
      </p:sp>
    </p:spTree>
    <p:extLst>
      <p:ext uri="{BB962C8B-B14F-4D97-AF65-F5344CB8AC3E}">
        <p14:creationId xmlns:p14="http://schemas.microsoft.com/office/powerpoint/2010/main" val="21001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PP Photo and Text">
    <p:spTree>
      <p:nvGrpSpPr>
        <p:cNvPr id="1" name=""/>
        <p:cNvGrpSpPr/>
        <p:nvPr/>
      </p:nvGrpSpPr>
      <p:grpSpPr>
        <a:xfrm>
          <a:off x="0" y="0"/>
          <a:ext cx="0" cy="0"/>
          <a:chOff x="0" y="0"/>
          <a:chExt cx="0" cy="0"/>
        </a:xfrm>
      </p:grpSpPr>
      <p:sp>
        <p:nvSpPr>
          <p:cNvPr id="16" name="Picture Placeholder 15"/>
          <p:cNvSpPr>
            <a:spLocks noGrp="1"/>
          </p:cNvSpPr>
          <p:nvPr>
            <p:ph type="pic" sz="quarter" idx="19"/>
          </p:nvPr>
        </p:nvSpPr>
        <p:spPr>
          <a:xfrm>
            <a:off x="0" y="0"/>
            <a:ext cx="3209192" cy="6858000"/>
          </a:xfrm>
          <a:prstGeom prst="rect">
            <a:avLst/>
          </a:prstGeom>
        </p:spPr>
        <p:txBody>
          <a:bodyPr/>
          <a:lstStyle>
            <a:lvl1pPr>
              <a:defRPr>
                <a:latin typeface="+mn-lt"/>
              </a:defRPr>
            </a:lvl1pPr>
          </a:lstStyle>
          <a:p>
            <a:r>
              <a:rPr lang="en-US" dirty="0" smtClean="0"/>
              <a:t>Click icon to add picture</a:t>
            </a:r>
            <a:endParaRPr lang="en-US" dirty="0"/>
          </a:p>
        </p:txBody>
      </p:sp>
      <p:sp>
        <p:nvSpPr>
          <p:cNvPr id="20" name="Text Placeholder 19"/>
          <p:cNvSpPr>
            <a:spLocks noGrp="1"/>
          </p:cNvSpPr>
          <p:nvPr>
            <p:ph type="body" sz="quarter" idx="20" hasCustomPrompt="1"/>
          </p:nvPr>
        </p:nvSpPr>
        <p:spPr>
          <a:xfrm rot="5400000">
            <a:off x="1006710" y="4450799"/>
            <a:ext cx="4589587" cy="224819"/>
          </a:xfrm>
          <a:prstGeom prst="rect">
            <a:avLst/>
          </a:prstGeom>
        </p:spPr>
        <p:txBody>
          <a:bodyPr lIns="91440" anchor="b"/>
          <a:lstStyle>
            <a:lvl1pPr algn="r">
              <a:defRPr lang="en-US" sz="800" kern="1200" baseline="0" dirty="0" smtClean="0">
                <a:solidFill>
                  <a:schemeClr val="tx1">
                    <a:lumMod val="50000"/>
                    <a:lumOff val="50000"/>
                  </a:schemeClr>
                </a:solidFill>
                <a:latin typeface="+mn-lt"/>
                <a:ea typeface="Century Gothic" pitchFamily="34" charset="0"/>
                <a:cs typeface="Century Gothic" pitchFamily="34" charset="0"/>
              </a:defRPr>
            </a:lvl1pPr>
          </a:lstStyle>
          <a:p>
            <a:pPr lvl="0"/>
            <a:r>
              <a:rPr lang="en-US" dirty="0" smtClean="0"/>
              <a:t>Photo by placeholder – 10 pt.</a:t>
            </a:r>
            <a:endParaRPr lang="en-US" dirty="0"/>
          </a:p>
        </p:txBody>
      </p:sp>
      <p:sp>
        <p:nvSpPr>
          <p:cNvPr id="18" name="Text Placeholder 16"/>
          <p:cNvSpPr>
            <a:spLocks noGrp="1"/>
          </p:cNvSpPr>
          <p:nvPr>
            <p:ph type="body" sz="quarter" idx="17" hasCustomPrompt="1"/>
          </p:nvPr>
        </p:nvSpPr>
        <p:spPr>
          <a:xfrm>
            <a:off x="3886200" y="6348047"/>
            <a:ext cx="4554478" cy="281354"/>
          </a:xfrm>
          <a:prstGeom prst="rect">
            <a:avLst/>
          </a:prstGeom>
        </p:spPr>
        <p:txBody>
          <a:bodyPr lIns="0" tIns="0" rIns="0" bIns="0" anchor="b"/>
          <a:lstStyle>
            <a:lvl1pPr>
              <a:spcBef>
                <a:spcPts val="0"/>
              </a:spcBef>
              <a:spcAft>
                <a:spcPts val="0"/>
              </a:spcAft>
              <a:defRPr sz="1000" baseline="0">
                <a:solidFill>
                  <a:schemeClr val="accent6"/>
                </a:solidFill>
                <a:latin typeface="+mn-lt"/>
              </a:defRPr>
            </a:lvl1pPr>
          </a:lstStyle>
          <a:p>
            <a:pPr lvl="0"/>
            <a:r>
              <a:rPr lang="en-US" dirty="0" smtClean="0"/>
              <a:t>Click to add source information (10 pt.)</a:t>
            </a:r>
          </a:p>
        </p:txBody>
      </p:sp>
      <p:sp>
        <p:nvSpPr>
          <p:cNvPr id="11" name="Text Placeholder 11"/>
          <p:cNvSpPr>
            <a:spLocks noGrp="1"/>
          </p:cNvSpPr>
          <p:nvPr>
            <p:ph type="body" sz="quarter" idx="18"/>
          </p:nvPr>
        </p:nvSpPr>
        <p:spPr>
          <a:xfrm>
            <a:off x="3810000" y="1676400"/>
            <a:ext cx="47244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lt;"/>
              <a:defRPr sz="2000"/>
            </a:lvl1pPr>
            <a:lvl2pPr marL="688975" indent="-349250">
              <a:spcBef>
                <a:spcPts val="600"/>
              </a:spcBef>
              <a:spcAft>
                <a:spcPts val="0"/>
              </a:spcAft>
              <a:buClr>
                <a:schemeClr val="accent6"/>
              </a:buClr>
              <a:buSzPct val="90000"/>
              <a:buFont typeface="Webdings" pitchFamily="18" charset="2"/>
              <a:buChar char=""/>
              <a:defRPr sz="1800">
                <a:solidFill>
                  <a:schemeClr val="accent6"/>
                </a:solidFill>
              </a:defRPr>
            </a:lvl2pPr>
            <a:lvl3pPr marL="976313" indent="-287338">
              <a:spcBef>
                <a:spcPts val="300"/>
              </a:spcBef>
              <a:spcAft>
                <a:spcPts val="0"/>
              </a:spcAft>
              <a:defRPr sz="1600"/>
            </a:lvl3pPr>
            <a:lvl4pPr marL="1254125" indent="-277813">
              <a:spcBef>
                <a:spcPts val="300"/>
              </a:spcBef>
              <a:spcAft>
                <a:spcPts val="0"/>
              </a:spcAft>
              <a:defRPr sz="1600">
                <a:solidFill>
                  <a:schemeClr val="accent6"/>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12" name="Title Placeholder 1"/>
          <p:cNvSpPr>
            <a:spLocks noGrp="1"/>
          </p:cNvSpPr>
          <p:nvPr>
            <p:ph type="title"/>
          </p:nvPr>
        </p:nvSpPr>
        <p:spPr bwMode="auto">
          <a:xfrm>
            <a:off x="3810000" y="411480"/>
            <a:ext cx="4962426"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en-US" dirty="0" smtClean="0"/>
              <a:t>Click to edit Master title – 38 pt.</a:t>
            </a:r>
          </a:p>
        </p:txBody>
      </p:sp>
    </p:spTree>
    <p:extLst>
      <p:ext uri="{BB962C8B-B14F-4D97-AF65-F5344CB8AC3E}">
        <p14:creationId xmlns:p14="http://schemas.microsoft.com/office/powerpoint/2010/main" val="367051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PP Text and Photo">
    <p:spTree>
      <p:nvGrpSpPr>
        <p:cNvPr id="1" name=""/>
        <p:cNvGrpSpPr/>
        <p:nvPr/>
      </p:nvGrpSpPr>
      <p:grpSpPr>
        <a:xfrm>
          <a:off x="0" y="0"/>
          <a:ext cx="0" cy="0"/>
          <a:chOff x="0" y="0"/>
          <a:chExt cx="0" cy="0"/>
        </a:xfrm>
      </p:grpSpPr>
      <p:sp>
        <p:nvSpPr>
          <p:cNvPr id="16" name="Picture Placeholder 15"/>
          <p:cNvSpPr>
            <a:spLocks noGrp="1"/>
          </p:cNvSpPr>
          <p:nvPr>
            <p:ph type="pic" sz="quarter" idx="19"/>
          </p:nvPr>
        </p:nvSpPr>
        <p:spPr>
          <a:xfrm>
            <a:off x="5934808" y="0"/>
            <a:ext cx="3209192" cy="6858000"/>
          </a:xfrm>
          <a:prstGeom prst="rect">
            <a:avLst/>
          </a:prstGeom>
        </p:spPr>
        <p:txBody>
          <a:bodyPr/>
          <a:lstStyle>
            <a:lvl1pPr>
              <a:defRPr>
                <a:latin typeface="+mn-lt"/>
              </a:defRPr>
            </a:lvl1pPr>
          </a:lstStyle>
          <a:p>
            <a:r>
              <a:rPr lang="en-US" dirty="0" smtClean="0"/>
              <a:t>Click icon to add picture</a:t>
            </a:r>
            <a:endParaRPr lang="en-US" dirty="0"/>
          </a:p>
        </p:txBody>
      </p:sp>
      <p:sp>
        <p:nvSpPr>
          <p:cNvPr id="20" name="Text Placeholder 19"/>
          <p:cNvSpPr>
            <a:spLocks noGrp="1"/>
          </p:cNvSpPr>
          <p:nvPr>
            <p:ph type="body" sz="quarter" idx="20" hasCustomPrompt="1"/>
          </p:nvPr>
        </p:nvSpPr>
        <p:spPr>
          <a:xfrm rot="16200000">
            <a:off x="3553965" y="4450799"/>
            <a:ext cx="4589587" cy="224819"/>
          </a:xfrm>
          <a:prstGeom prst="rect">
            <a:avLst/>
          </a:prstGeom>
        </p:spPr>
        <p:txBody>
          <a:bodyPr lIns="91440" anchor="b"/>
          <a:lstStyle>
            <a:lvl1pPr algn="l">
              <a:defRPr lang="en-US" sz="800" kern="1200" baseline="0" dirty="0" smtClean="0">
                <a:solidFill>
                  <a:schemeClr val="tx1">
                    <a:lumMod val="50000"/>
                    <a:lumOff val="50000"/>
                  </a:schemeClr>
                </a:solidFill>
                <a:latin typeface="+mn-lt"/>
                <a:ea typeface="Century Gothic" pitchFamily="34" charset="0"/>
                <a:cs typeface="Century Gothic" pitchFamily="34" charset="0"/>
              </a:defRPr>
            </a:lvl1pPr>
          </a:lstStyle>
          <a:p>
            <a:pPr lvl="0"/>
            <a:r>
              <a:rPr lang="en-US" dirty="0" smtClean="0"/>
              <a:t>Photo by placeholder – 10 pt.</a:t>
            </a:r>
            <a:endParaRPr lang="en-US" dirty="0"/>
          </a:p>
        </p:txBody>
      </p:sp>
      <p:sp>
        <p:nvSpPr>
          <p:cNvPr id="18" name="Text Placeholder 16"/>
          <p:cNvSpPr>
            <a:spLocks noGrp="1"/>
          </p:cNvSpPr>
          <p:nvPr>
            <p:ph type="body" sz="quarter" idx="17" hasCustomPrompt="1"/>
          </p:nvPr>
        </p:nvSpPr>
        <p:spPr>
          <a:xfrm>
            <a:off x="1283726" y="6348046"/>
            <a:ext cx="4519246" cy="334351"/>
          </a:xfrm>
          <a:prstGeom prst="rect">
            <a:avLst/>
          </a:prstGeom>
        </p:spPr>
        <p:txBody>
          <a:bodyPr lIns="0" tIns="0" rIns="0" bIns="0" anchor="b"/>
          <a:lstStyle>
            <a:lvl1pPr>
              <a:spcBef>
                <a:spcPts val="0"/>
              </a:spcBef>
              <a:spcAft>
                <a:spcPts val="0"/>
              </a:spcAft>
              <a:defRPr sz="1000" baseline="0">
                <a:solidFill>
                  <a:schemeClr val="accent6"/>
                </a:solidFill>
                <a:latin typeface="+mn-lt"/>
              </a:defRPr>
            </a:lvl1pPr>
          </a:lstStyle>
          <a:p>
            <a:pPr lvl="0"/>
            <a:r>
              <a:rPr lang="en-US" dirty="0" smtClean="0"/>
              <a:t>Click to add source information (10 pt.)</a:t>
            </a:r>
          </a:p>
        </p:txBody>
      </p:sp>
      <p:sp>
        <p:nvSpPr>
          <p:cNvPr id="7" name="Text Placeholder 11"/>
          <p:cNvSpPr>
            <a:spLocks noGrp="1"/>
          </p:cNvSpPr>
          <p:nvPr>
            <p:ph type="body" sz="quarter" idx="18"/>
          </p:nvPr>
        </p:nvSpPr>
        <p:spPr>
          <a:xfrm>
            <a:off x="838200" y="1676400"/>
            <a:ext cx="46482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lt;"/>
              <a:defRPr sz="2000"/>
            </a:lvl1pPr>
            <a:lvl2pPr marL="688975" indent="-349250">
              <a:spcBef>
                <a:spcPts val="600"/>
              </a:spcBef>
              <a:spcAft>
                <a:spcPts val="0"/>
              </a:spcAft>
              <a:buClr>
                <a:schemeClr val="accent6"/>
              </a:buClr>
              <a:buSzPct val="90000"/>
              <a:buFont typeface="Webdings" pitchFamily="18" charset="2"/>
              <a:buChar char=""/>
              <a:defRPr sz="1800">
                <a:solidFill>
                  <a:schemeClr val="accent6"/>
                </a:solidFill>
              </a:defRPr>
            </a:lvl2pPr>
            <a:lvl3pPr marL="976313" indent="-287338">
              <a:spcBef>
                <a:spcPts val="300"/>
              </a:spcBef>
              <a:spcAft>
                <a:spcPts val="0"/>
              </a:spcAft>
              <a:defRPr sz="1600"/>
            </a:lvl3pPr>
            <a:lvl4pPr marL="1254125" indent="-277813">
              <a:spcBef>
                <a:spcPts val="300"/>
              </a:spcBef>
              <a:spcAft>
                <a:spcPts val="0"/>
              </a:spcAft>
              <a:defRPr sz="1600">
                <a:solidFill>
                  <a:schemeClr val="accent6"/>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Title Placeholder 1"/>
          <p:cNvSpPr>
            <a:spLocks noGrp="1"/>
          </p:cNvSpPr>
          <p:nvPr>
            <p:ph type="title"/>
          </p:nvPr>
        </p:nvSpPr>
        <p:spPr bwMode="auto">
          <a:xfrm>
            <a:off x="838200" y="411480"/>
            <a:ext cx="4791959"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en-US" dirty="0" smtClean="0"/>
              <a:t>Click to edit Master title – 38 pt.</a:t>
            </a:r>
          </a:p>
        </p:txBody>
      </p:sp>
    </p:spTree>
    <p:extLst>
      <p:ext uri="{BB962C8B-B14F-4D97-AF65-F5344CB8AC3E}">
        <p14:creationId xmlns:p14="http://schemas.microsoft.com/office/powerpoint/2010/main" val="380291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PP Two Columns">
    <p:spTree>
      <p:nvGrpSpPr>
        <p:cNvPr id="1" name=""/>
        <p:cNvGrpSpPr/>
        <p:nvPr/>
      </p:nvGrpSpPr>
      <p:grpSpPr>
        <a:xfrm>
          <a:off x="0" y="0"/>
          <a:ext cx="0" cy="0"/>
          <a:chOff x="0" y="0"/>
          <a:chExt cx="0" cy="0"/>
        </a:xfrm>
      </p:grpSpPr>
      <p:sp>
        <p:nvSpPr>
          <p:cNvPr id="13" name="Text Placeholder 16"/>
          <p:cNvSpPr>
            <a:spLocks noGrp="1"/>
          </p:cNvSpPr>
          <p:nvPr>
            <p:ph type="body" sz="quarter" idx="20"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chemeClr val="accent6"/>
                </a:solidFill>
                <a:latin typeface="+mn-lt"/>
              </a:defRPr>
            </a:lvl1pPr>
          </a:lstStyle>
          <a:p>
            <a:pPr lvl="0"/>
            <a:r>
              <a:rPr lang="en-US" dirty="0" smtClean="0"/>
              <a:t>Click to add source information (10 pt.)</a:t>
            </a:r>
          </a:p>
        </p:txBody>
      </p:sp>
      <p:sp>
        <p:nvSpPr>
          <p:cNvPr id="7" name="Text Placeholder 11"/>
          <p:cNvSpPr>
            <a:spLocks noGrp="1"/>
          </p:cNvSpPr>
          <p:nvPr>
            <p:ph type="body" sz="quarter" idx="18"/>
          </p:nvPr>
        </p:nvSpPr>
        <p:spPr>
          <a:xfrm>
            <a:off x="838200" y="1676400"/>
            <a:ext cx="38100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lt;"/>
              <a:defRPr sz="2000"/>
            </a:lvl1pPr>
            <a:lvl2pPr marL="688975" indent="-349250">
              <a:spcBef>
                <a:spcPts val="600"/>
              </a:spcBef>
              <a:spcAft>
                <a:spcPts val="0"/>
              </a:spcAft>
              <a:buClr>
                <a:schemeClr val="accent6"/>
              </a:buClr>
              <a:buSzPct val="90000"/>
              <a:buFont typeface="Webdings" pitchFamily="18" charset="2"/>
              <a:buChar char=""/>
              <a:defRPr sz="1800">
                <a:solidFill>
                  <a:schemeClr val="accent6"/>
                </a:solidFill>
              </a:defRPr>
            </a:lvl2pPr>
            <a:lvl3pPr marL="976313" indent="-287338">
              <a:spcBef>
                <a:spcPts val="300"/>
              </a:spcBef>
              <a:spcAft>
                <a:spcPts val="0"/>
              </a:spcAft>
              <a:defRPr sz="1600"/>
            </a:lvl3pPr>
            <a:lvl4pPr marL="1254125" indent="-277813">
              <a:spcBef>
                <a:spcPts val="300"/>
              </a:spcBef>
              <a:spcAft>
                <a:spcPts val="0"/>
              </a:spcAft>
              <a:defRPr sz="1600">
                <a:solidFill>
                  <a:schemeClr val="accent6"/>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9"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en-US" dirty="0" smtClean="0"/>
              <a:t>Click to edit Master title – 38 pt.</a:t>
            </a:r>
          </a:p>
        </p:txBody>
      </p:sp>
      <p:sp>
        <p:nvSpPr>
          <p:cNvPr id="12" name="Text Placeholder 11"/>
          <p:cNvSpPr>
            <a:spLocks noGrp="1"/>
          </p:cNvSpPr>
          <p:nvPr>
            <p:ph type="body" sz="quarter" idx="21"/>
          </p:nvPr>
        </p:nvSpPr>
        <p:spPr>
          <a:xfrm>
            <a:off x="4724400" y="1676400"/>
            <a:ext cx="38100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lt;"/>
              <a:defRPr sz="2000"/>
            </a:lvl1pPr>
            <a:lvl2pPr marL="688975" indent="-349250">
              <a:spcBef>
                <a:spcPts val="600"/>
              </a:spcBef>
              <a:spcAft>
                <a:spcPts val="0"/>
              </a:spcAft>
              <a:buClr>
                <a:schemeClr val="accent6"/>
              </a:buClr>
              <a:buSzPct val="90000"/>
              <a:buFont typeface="Webdings" pitchFamily="18" charset="2"/>
              <a:buChar char=""/>
              <a:defRPr sz="1800">
                <a:solidFill>
                  <a:schemeClr val="accent6"/>
                </a:solidFill>
              </a:defRPr>
            </a:lvl2pPr>
            <a:lvl3pPr marL="976313" indent="-287338">
              <a:spcBef>
                <a:spcPts val="300"/>
              </a:spcBef>
              <a:spcAft>
                <a:spcPts val="0"/>
              </a:spcAft>
              <a:defRPr sz="1600"/>
            </a:lvl3pPr>
            <a:lvl4pPr marL="1254125" indent="-277813">
              <a:spcBef>
                <a:spcPts val="300"/>
              </a:spcBef>
              <a:spcAft>
                <a:spcPts val="0"/>
              </a:spcAft>
              <a:defRPr sz="1600">
                <a:solidFill>
                  <a:schemeClr val="accent6"/>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Tree>
    <p:extLst>
      <p:ext uri="{BB962C8B-B14F-4D97-AF65-F5344CB8AC3E}">
        <p14:creationId xmlns:p14="http://schemas.microsoft.com/office/powerpoint/2010/main" val="354711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5" name="Picture 14" descr="PEPFAR-Logo-Color-Tagline-Transparent-White.gif"/>
          <p:cNvPicPr>
            <a:picLocks noChangeAspect="1"/>
          </p:cNvPicPr>
          <p:nvPr userDrawn="1"/>
        </p:nvPicPr>
        <p:blipFill>
          <a:blip r:embed="rId14" cstate="print"/>
          <a:srcRect r="69367"/>
          <a:stretch>
            <a:fillRect/>
          </a:stretch>
        </p:blipFill>
        <p:spPr>
          <a:xfrm>
            <a:off x="160020" y="152401"/>
            <a:ext cx="800100" cy="949090"/>
          </a:xfrm>
          <a:prstGeom prst="rect">
            <a:avLst/>
          </a:prstGeom>
        </p:spPr>
      </p:pic>
      <p:sp>
        <p:nvSpPr>
          <p:cNvPr id="16" name="TextBox 11"/>
          <p:cNvSpPr txBox="1"/>
          <p:nvPr userDrawn="1"/>
        </p:nvSpPr>
        <p:spPr>
          <a:xfrm>
            <a:off x="0" y="1035785"/>
            <a:ext cx="1600200" cy="3358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rial" pitchFamily="34" charset="0"/>
                <a:cs typeface="Arial" pitchFamily="34" charset="0"/>
              </a:rPr>
              <a:t>PEPFAR</a:t>
            </a:r>
            <a:endParaRPr lang="en-US" sz="1600" b="1" dirty="0">
              <a:solidFill>
                <a:schemeClr val="bg1"/>
              </a:solidFill>
              <a:latin typeface="Arial" pitchFamily="34" charset="0"/>
              <a:cs typeface="Arial" pitchFamily="34" charset="0"/>
            </a:endParaRPr>
          </a:p>
        </p:txBody>
      </p:sp>
      <p:pic>
        <p:nvPicPr>
          <p:cNvPr id="17"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PEPFAR Logo Color - Tagline - revised 2 copy.jpg"/>
          <p:cNvPicPr>
            <a:picLocks noChangeAspect="1"/>
          </p:cNvPicPr>
          <p:nvPr userDrawn="1"/>
        </p:nvPicPr>
        <p:blipFill>
          <a:blip r:embed="rId13" cstate="print"/>
          <a:stretch>
            <a:fillRect/>
          </a:stretch>
        </p:blipFill>
        <p:spPr>
          <a:xfrm>
            <a:off x="62630" y="75441"/>
            <a:ext cx="851770" cy="1025996"/>
          </a:xfrm>
          <a:prstGeom prst="rect">
            <a:avLst/>
          </a:prstGeom>
        </p:spPr>
      </p:pic>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4" cstate="print"/>
          <a:srcRect/>
          <a:stretch>
            <a:fillRect/>
          </a:stretch>
        </p:blipFill>
        <p:spPr bwMode="auto">
          <a:xfrm>
            <a:off x="8382000" y="6019800"/>
            <a:ext cx="693186" cy="838200"/>
          </a:xfrm>
          <a:prstGeom prst="rect">
            <a:avLst/>
          </a:prstGeom>
          <a:noFill/>
          <a:ln w="9525">
            <a:noFill/>
            <a:miter lim="800000"/>
            <a:headEnd/>
            <a:tailEnd/>
          </a:ln>
        </p:spPr>
      </p:pic>
    </p:spTree>
    <p:extLst>
      <p:ext uri="{BB962C8B-B14F-4D97-AF65-F5344CB8AC3E}">
        <p14:creationId xmlns:p14="http://schemas.microsoft.com/office/powerpoint/2010/main" val="2986445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PEPFAR Logo Color - Tagline - revised 2 copy.jpg"/>
          <p:cNvPicPr>
            <a:picLocks noChangeAspect="1"/>
          </p:cNvPicPr>
          <p:nvPr userDrawn="1"/>
        </p:nvPicPr>
        <p:blipFill>
          <a:blip r:embed="rId13" cstate="print"/>
          <a:stretch>
            <a:fillRect/>
          </a:stretch>
        </p:blipFill>
        <p:spPr>
          <a:xfrm>
            <a:off x="62630" y="75441"/>
            <a:ext cx="851770" cy="1025996"/>
          </a:xfrm>
          <a:prstGeom prst="rect">
            <a:avLst/>
          </a:prstGeom>
        </p:spPr>
      </p:pic>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4" cstate="print"/>
          <a:srcRect/>
          <a:stretch>
            <a:fillRect/>
          </a:stretch>
        </p:blipFill>
        <p:spPr bwMode="auto">
          <a:xfrm>
            <a:off x="8382000" y="6019800"/>
            <a:ext cx="693186" cy="838200"/>
          </a:xfrm>
          <a:prstGeom prst="rect">
            <a:avLst/>
          </a:prstGeom>
          <a:noFill/>
          <a:ln w="9525">
            <a:noFill/>
            <a:miter lim="800000"/>
            <a:headEnd/>
            <a:tailEnd/>
          </a:ln>
        </p:spPr>
      </p:pic>
    </p:spTree>
    <p:extLst>
      <p:ext uri="{BB962C8B-B14F-4D97-AF65-F5344CB8AC3E}">
        <p14:creationId xmlns:p14="http://schemas.microsoft.com/office/powerpoint/2010/main" val="2949706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solidFill>
                  <a:prstClr val="black">
                    <a:tint val="75000"/>
                  </a:prstClr>
                </a:solidFill>
              </a:rPr>
              <a:pPr/>
              <a:t>4/16/2015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PEPFAR Logo Color - Tagline - revised 2 copy.jpg"/>
          <p:cNvPicPr>
            <a:picLocks noChangeAspect="1"/>
          </p:cNvPicPr>
          <p:nvPr userDrawn="1"/>
        </p:nvPicPr>
        <p:blipFill>
          <a:blip r:embed="rId13" cstate="print"/>
          <a:stretch>
            <a:fillRect/>
          </a:stretch>
        </p:blipFill>
        <p:spPr>
          <a:xfrm>
            <a:off x="62630" y="75441"/>
            <a:ext cx="851770" cy="1025996"/>
          </a:xfrm>
          <a:prstGeom prst="rect">
            <a:avLst/>
          </a:prstGeom>
        </p:spPr>
      </p:pic>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4" cstate="print"/>
          <a:srcRect/>
          <a:stretch>
            <a:fillRect/>
          </a:stretch>
        </p:blipFill>
        <p:spPr bwMode="auto">
          <a:xfrm>
            <a:off x="8382000" y="6019800"/>
            <a:ext cx="693186" cy="838200"/>
          </a:xfrm>
          <a:prstGeom prst="rect">
            <a:avLst/>
          </a:prstGeom>
          <a:noFill/>
          <a:ln w="9525">
            <a:noFill/>
            <a:miter lim="800000"/>
            <a:headEnd/>
            <a:tailEnd/>
          </a:ln>
        </p:spPr>
      </p:pic>
    </p:spTree>
    <p:extLst>
      <p:ext uri="{BB962C8B-B14F-4D97-AF65-F5344CB8AC3E}">
        <p14:creationId xmlns:p14="http://schemas.microsoft.com/office/powerpoint/2010/main" val="2440091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518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dt="0"/>
  <p:txStyles>
    <p:titleStyle>
      <a:lvl1pPr algn="l" defTabSz="457200" rtl="0" eaLnBrk="1" fontAlgn="base" hangingPunct="1">
        <a:lnSpc>
          <a:spcPct val="100000"/>
        </a:lnSpc>
        <a:spcBef>
          <a:spcPct val="0"/>
        </a:spcBef>
        <a:spcAft>
          <a:spcPct val="0"/>
        </a:spcAft>
        <a:defRPr sz="3800" kern="1200">
          <a:solidFill>
            <a:schemeClr val="tx2"/>
          </a:solidFill>
          <a:latin typeface="+mj-lt"/>
          <a:ea typeface="Century Gothic" pitchFamily="34" charset="0"/>
          <a:cs typeface="Century Gothic" pitchFamily="34" charset="0"/>
        </a:defRPr>
      </a:lvl1pPr>
      <a:lvl2pPr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2pPr>
      <a:lvl3pPr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3pPr>
      <a:lvl4pPr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4pPr>
      <a:lvl5pPr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5pPr>
      <a:lvl6pPr marL="457200"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6pPr>
      <a:lvl7pPr marL="914400"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7pPr>
      <a:lvl8pPr marL="1371600"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8pPr>
      <a:lvl9pPr marL="1828800" algn="l" defTabSz="457200" rtl="0" eaLnBrk="1" fontAlgn="base" hangingPunct="1">
        <a:spcBef>
          <a:spcPct val="0"/>
        </a:spcBef>
        <a:spcAft>
          <a:spcPct val="0"/>
        </a:spcAft>
        <a:defRPr sz="4400">
          <a:solidFill>
            <a:srgbClr val="4899FC"/>
          </a:solidFill>
          <a:latin typeface="Futura Std Medium" pitchFamily="34" charset="0"/>
          <a:ea typeface="Futura Std Medium" pitchFamily="34" charset="0"/>
          <a:cs typeface="Futura Std Medium" pitchFamily="34" charset="0"/>
        </a:defRPr>
      </a:lvl9pPr>
    </p:titleStyle>
    <p:bodyStyle>
      <a:lvl1pPr marL="0" marR="0" indent="0" algn="l" defTabSz="457200" rtl="0" eaLnBrk="1" fontAlgn="base" latinLnBrk="0" hangingPunct="1">
        <a:lnSpc>
          <a:spcPct val="100000"/>
        </a:lnSpc>
        <a:spcBef>
          <a:spcPts val="600"/>
        </a:spcBef>
        <a:spcAft>
          <a:spcPts val="600"/>
        </a:spcAft>
        <a:buClrTx/>
        <a:buSzPct val="75000"/>
        <a:buFont typeface="Wingdings" pitchFamily="2" charset="2"/>
        <a:buNone/>
        <a:tabLst/>
        <a:defRPr sz="2200" kern="1200">
          <a:solidFill>
            <a:schemeClr val="tx1"/>
          </a:solidFill>
          <a:latin typeface="+mn-lt"/>
          <a:ea typeface="Century Gothic" pitchFamily="34" charset="0"/>
          <a:cs typeface="Century Gothic" pitchFamily="34" charset="0"/>
        </a:defRPr>
      </a:lvl1pPr>
      <a:lvl2pPr marL="0" marR="0" indent="0" algn="l" defTabSz="454025" rtl="0" eaLnBrk="1" fontAlgn="base" latinLnBrk="0" hangingPunct="1">
        <a:lnSpc>
          <a:spcPct val="100000"/>
        </a:lnSpc>
        <a:spcBef>
          <a:spcPts val="0"/>
        </a:spcBef>
        <a:spcAft>
          <a:spcPct val="0"/>
        </a:spcAft>
        <a:buClrTx/>
        <a:buSzPct val="75000"/>
        <a:buFont typeface="Wingdings" pitchFamily="2" charset="2"/>
        <a:buNone/>
        <a:tabLst/>
        <a:defRPr sz="1800" kern="1200">
          <a:solidFill>
            <a:schemeClr val="tx2"/>
          </a:solidFill>
          <a:latin typeface="+mn-lt"/>
          <a:ea typeface="Century Gothic" pitchFamily="34" charset="0"/>
          <a:cs typeface="Century Gothic" pitchFamily="34" charset="0"/>
        </a:defRPr>
      </a:lvl2pPr>
      <a:lvl3pPr marL="176213" marR="0" indent="-176213" algn="l" defTabSz="288925" rtl="0" eaLnBrk="1" fontAlgn="base" latinLnBrk="0" hangingPunct="1">
        <a:lnSpc>
          <a:spcPct val="100000"/>
        </a:lnSpc>
        <a:spcBef>
          <a:spcPct val="20000"/>
        </a:spcBef>
        <a:spcAft>
          <a:spcPct val="0"/>
        </a:spcAft>
        <a:buClrTx/>
        <a:buSzPct val="100000"/>
        <a:buFont typeface="Wingdings" pitchFamily="2" charset="2"/>
        <a:buChar char="§"/>
        <a:tabLst/>
        <a:defRPr sz="1600" kern="1200">
          <a:solidFill>
            <a:schemeClr val="tx1"/>
          </a:solidFill>
          <a:latin typeface="+mn-lt"/>
          <a:ea typeface="Century Gothic" pitchFamily="34" charset="0"/>
          <a:cs typeface="Century Gothic" pitchFamily="34" charset="0"/>
        </a:defRPr>
      </a:lvl3pPr>
      <a:lvl4pPr marL="342900" marR="0" indent="-166688" algn="l" defTabSz="457200" rtl="0" eaLnBrk="1" fontAlgn="base" latinLnBrk="0" hangingPunct="1">
        <a:lnSpc>
          <a:spcPct val="100000"/>
        </a:lnSpc>
        <a:spcBef>
          <a:spcPct val="20000"/>
        </a:spcBef>
        <a:spcAft>
          <a:spcPct val="0"/>
        </a:spcAft>
        <a:buClrTx/>
        <a:buSzPct val="100000"/>
        <a:buFont typeface="Wingdings" pitchFamily="2" charset="2"/>
        <a:buChar char="§"/>
        <a:tabLst/>
        <a:defRPr sz="1400" kern="1200">
          <a:solidFill>
            <a:schemeClr val="tx2"/>
          </a:solidFill>
          <a:latin typeface="+mn-lt"/>
          <a:ea typeface="Century Gothic" pitchFamily="34" charset="0"/>
          <a:cs typeface="Century Gothic" pitchFamily="34" charset="0"/>
        </a:defRPr>
      </a:lvl4pPr>
      <a:lvl5pPr marL="1092200" indent="-179388" algn="l" defTabSz="457200" rtl="0" eaLnBrk="1" fontAlgn="base" hangingPunct="1">
        <a:spcBef>
          <a:spcPct val="20000"/>
        </a:spcBef>
        <a:spcAft>
          <a:spcPct val="0"/>
        </a:spcAft>
        <a:buSzPct val="50000"/>
        <a:buFont typeface="Wingdings" pitchFamily="2" charset="2"/>
        <a:buChar char="u"/>
        <a:defRPr sz="1200" kern="1200">
          <a:solidFill>
            <a:srgbClr val="7F7F7F"/>
          </a:solidFill>
          <a:latin typeface="+mn-lt"/>
          <a:ea typeface="Century Gothic" pitchFamily="34" charset="0"/>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sp>
        <p:nvSpPr>
          <p:cNvPr id="5" name="Rectangle 6"/>
          <p:cNvSpPr txBox="1">
            <a:spLocks noChangeArrowheads="1"/>
          </p:cNvSpPr>
          <p:nvPr/>
        </p:nvSpPr>
        <p:spPr>
          <a:xfrm>
            <a:off x="715108" y="1905000"/>
            <a:ext cx="7772400" cy="1820009"/>
          </a:xfrm>
          <a:prstGeom prst="rect">
            <a:avLst/>
          </a:prstGeom>
        </p:spPr>
        <p:txBody>
          <a:bodyPr/>
          <a:lstStyle/>
          <a:p>
            <a:pPr lvl="0" algn="ctr" fontAlgn="base">
              <a:spcBef>
                <a:spcPct val="0"/>
              </a:spcBef>
              <a:spcAft>
                <a:spcPct val="0"/>
              </a:spcAft>
              <a:defRPr/>
            </a:pPr>
            <a:r>
              <a:rPr lang="en-US" sz="4000" kern="0" dirty="0">
                <a:solidFill>
                  <a:schemeClr val="bg1"/>
                </a:solidFill>
                <a:latin typeface="Calibri" pitchFamily="34" charset="0"/>
                <a:ea typeface="+mj-ea"/>
                <a:cs typeface="Calibri" pitchFamily="34" charset="0"/>
              </a:rPr>
              <a:t>Cost and Impact of Scaling Up EIMC in Southern and Eastern Africa using the DMPPT 2.0 Model</a:t>
            </a:r>
          </a:p>
        </p:txBody>
      </p:sp>
      <p:pic>
        <p:nvPicPr>
          <p:cNvPr id="6" name="Picture 5"/>
          <p:cNvPicPr>
            <a:picLocks noChangeAspect="1" noChangeArrowheads="1"/>
          </p:cNvPicPr>
          <p:nvPr/>
        </p:nvPicPr>
        <p:blipFill>
          <a:blip r:embed="rId3" cstate="print"/>
          <a:srcRect/>
          <a:stretch>
            <a:fillRect/>
          </a:stretch>
        </p:blipFill>
        <p:spPr bwMode="auto">
          <a:xfrm>
            <a:off x="7651444" y="4270248"/>
            <a:ext cx="1449388" cy="1752600"/>
          </a:xfrm>
          <a:prstGeom prst="rect">
            <a:avLst/>
          </a:prstGeom>
          <a:noFill/>
          <a:ln w="9525">
            <a:noFill/>
            <a:miter lim="800000"/>
            <a:headEnd/>
            <a:tailEnd/>
          </a:ln>
        </p:spPr>
      </p:pic>
      <p:pic>
        <p:nvPicPr>
          <p:cNvPr id="7" name="Picture 6" descr="PEPFAR-Logo-Color-Tagline-Transparent-White.gif"/>
          <p:cNvPicPr>
            <a:picLocks noChangeAspect="1"/>
          </p:cNvPicPr>
          <p:nvPr/>
        </p:nvPicPr>
        <p:blipFill>
          <a:blip r:embed="rId4" cstate="print"/>
          <a:stretch>
            <a:fillRect/>
          </a:stretch>
        </p:blipFill>
        <p:spPr>
          <a:xfrm>
            <a:off x="166324" y="76202"/>
            <a:ext cx="5472476" cy="1981198"/>
          </a:xfrm>
          <a:prstGeom prst="rect">
            <a:avLst/>
          </a:prstGeom>
        </p:spPr>
      </p:pic>
      <p:sp>
        <p:nvSpPr>
          <p:cNvPr id="9" name="Slide Number Placeholder 5"/>
          <p:cNvSpPr>
            <a:spLocks noGrp="1"/>
          </p:cNvSpPr>
          <p:nvPr>
            <p:ph type="sldNum" sz="quarter" idx="12"/>
          </p:nvPr>
        </p:nvSpPr>
        <p:spPr>
          <a:xfrm>
            <a:off x="2977662" y="5594352"/>
            <a:ext cx="4489938" cy="577848"/>
          </a:xfrm>
        </p:spPr>
        <p:txBody>
          <a:bodyPr/>
          <a:lstStyle>
            <a:lvl1pPr>
              <a:defRPr sz="1200">
                <a:solidFill>
                  <a:schemeClr val="tx1"/>
                </a:solidFill>
              </a:defRPr>
            </a:lvl1pPr>
          </a:lstStyle>
          <a:p>
            <a:pPr algn="r"/>
            <a:r>
              <a:rPr lang="en-US" sz="2000" b="1" dirty="0" smtClean="0">
                <a:solidFill>
                  <a:schemeClr val="bg1"/>
                </a:solidFill>
                <a:latin typeface="Calibri" pitchFamily="34" charset="0"/>
                <a:cs typeface="Calibri" pitchFamily="34" charset="0"/>
              </a:rPr>
              <a:t>AIDS 2014 – Stepping Up The Pace</a:t>
            </a:r>
            <a:endParaRPr lang="en-US" sz="2000" b="1" dirty="0">
              <a:solidFill>
                <a:schemeClr val="bg1"/>
              </a:solidFill>
              <a:latin typeface="Calibri" pitchFamily="34" charset="0"/>
              <a:cs typeface="Calibri" pitchFamily="34" charset="0"/>
            </a:endParaRPr>
          </a:p>
        </p:txBody>
      </p:sp>
      <p:sp>
        <p:nvSpPr>
          <p:cNvPr id="11" name="Subtitle 2"/>
          <p:cNvSpPr txBox="1">
            <a:spLocks/>
          </p:cNvSpPr>
          <p:nvPr/>
        </p:nvSpPr>
        <p:spPr>
          <a:xfrm>
            <a:off x="304800" y="4114800"/>
            <a:ext cx="8467727" cy="1564758"/>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nn-NO" sz="1800" kern="0" dirty="0" smtClean="0"/>
              <a:t>Emmanuel Njeuhmeli</a:t>
            </a:r>
            <a:r>
              <a:rPr lang="nn-NO" sz="1800" kern="0" dirty="0"/>
              <a:t>, MD, MPH, </a:t>
            </a:r>
            <a:r>
              <a:rPr lang="nn-NO" sz="1800" kern="0" dirty="0" smtClean="0"/>
              <a:t>MBA</a:t>
            </a:r>
          </a:p>
          <a:p>
            <a:pPr marL="0" indent="0">
              <a:spcBef>
                <a:spcPts val="0"/>
              </a:spcBef>
              <a:buNone/>
            </a:pPr>
            <a:r>
              <a:rPr lang="en-US" sz="1400" i="1" kern="0" dirty="0"/>
              <a:t>Senior Biomedical Prevention </a:t>
            </a:r>
            <a:r>
              <a:rPr lang="en-US" sz="1400" i="1" kern="0" dirty="0" smtClean="0"/>
              <a:t>Advisor and </a:t>
            </a:r>
          </a:p>
          <a:p>
            <a:pPr marL="0" indent="0">
              <a:spcBef>
                <a:spcPts val="0"/>
              </a:spcBef>
              <a:buNone/>
            </a:pPr>
            <a:r>
              <a:rPr lang="en-US" sz="1400" i="1" kern="0" dirty="0" smtClean="0"/>
              <a:t>Co-Chair </a:t>
            </a:r>
            <a:r>
              <a:rPr lang="en-US" sz="1400" i="1" kern="0" dirty="0"/>
              <a:t>PEPFAR Male Circumcision Technical Working Group</a:t>
            </a:r>
          </a:p>
          <a:p>
            <a:pPr marL="0" indent="0">
              <a:spcBef>
                <a:spcPts val="0"/>
              </a:spcBef>
              <a:buNone/>
            </a:pPr>
            <a:r>
              <a:rPr lang="en-US" sz="1600" kern="0" dirty="0"/>
              <a:t>Office of HIV/AIDS / Global Health </a:t>
            </a:r>
            <a:r>
              <a:rPr lang="en-US" sz="1600" kern="0" dirty="0" smtClean="0"/>
              <a:t>Bureau, </a:t>
            </a:r>
          </a:p>
          <a:p>
            <a:pPr marL="0" indent="0">
              <a:spcBef>
                <a:spcPts val="0"/>
              </a:spcBef>
              <a:buNone/>
            </a:pPr>
            <a:r>
              <a:rPr lang="en-US" sz="1600" kern="0" dirty="0" smtClean="0"/>
              <a:t>US </a:t>
            </a:r>
            <a:r>
              <a:rPr lang="en-US" sz="1600" kern="0" dirty="0"/>
              <a:t>Agency for International </a:t>
            </a:r>
            <a:r>
              <a:rPr lang="en-US" sz="1600" kern="0" dirty="0" smtClean="0"/>
              <a:t>Development</a:t>
            </a:r>
            <a:endParaRPr lang="nn-NO" sz="1600" kern="0" dirty="0" smtClean="0"/>
          </a:p>
        </p:txBody>
      </p:sp>
      <p:sp>
        <p:nvSpPr>
          <p:cNvPr id="8" name="Rectangle 7"/>
          <p:cNvSpPr/>
          <p:nvPr/>
        </p:nvSpPr>
        <p:spPr bwMode="auto">
          <a:xfrm>
            <a:off x="0" y="6022848"/>
            <a:ext cx="9144000" cy="987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pic>
        <p:nvPicPr>
          <p:cNvPr id="12" name="Picture 11" descr="Horizontal-usaid-logo.jpg"/>
          <p:cNvPicPr>
            <a:picLocks noChangeAspect="1"/>
          </p:cNvPicPr>
          <p:nvPr/>
        </p:nvPicPr>
        <p:blipFill>
          <a:blip r:embed="rId5"/>
          <a:stretch>
            <a:fillRect/>
          </a:stretch>
        </p:blipFill>
        <p:spPr>
          <a:xfrm>
            <a:off x="-22398" y="6019799"/>
            <a:ext cx="2841798" cy="973119"/>
          </a:xfrm>
          <a:prstGeom prst="rect">
            <a:avLst/>
          </a:prstGeom>
        </p:spPr>
      </p:pic>
      <p:pic>
        <p:nvPicPr>
          <p:cNvPr id="13" name="Picture 12" descr="HPP Logo, English (RGB,72ppi)-Horizontal.png"/>
          <p:cNvPicPr>
            <a:picLocks noChangeAspect="1"/>
          </p:cNvPicPr>
          <p:nvPr/>
        </p:nvPicPr>
        <p:blipFill>
          <a:blip r:embed="rId6"/>
          <a:stretch>
            <a:fillRect/>
          </a:stretch>
        </p:blipFill>
        <p:spPr>
          <a:xfrm>
            <a:off x="6172201" y="6019800"/>
            <a:ext cx="2971800" cy="990600"/>
          </a:xfrm>
          <a:prstGeom prst="rect">
            <a:avLst/>
          </a:prstGeom>
        </p:spPr>
      </p:pic>
    </p:spTree>
    <p:extLst>
      <p:ext uri="{BB962C8B-B14F-4D97-AF65-F5344CB8AC3E}">
        <p14:creationId xmlns:p14="http://schemas.microsoft.com/office/powerpoint/2010/main" val="821374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772400" cy="1362075"/>
          </a:xfrm>
        </p:spPr>
        <p:txBody>
          <a:bodyPr/>
          <a:lstStyle/>
          <a:p>
            <a:r>
              <a:rPr lang="en-US" dirty="0">
                <a:solidFill>
                  <a:schemeClr val="bg1"/>
                </a:solidFill>
                <a:latin typeface="Calibri" panose="020F0502020204030204" pitchFamily="34" charset="0"/>
              </a:rPr>
              <a:t>At what cost does the cost-effectiveness of EIMC equal that of adolescent VMMC?</a:t>
            </a:r>
          </a:p>
        </p:txBody>
      </p:sp>
    </p:spTree>
    <p:extLst>
      <p:ext uri="{BB962C8B-B14F-4D97-AF65-F5344CB8AC3E}">
        <p14:creationId xmlns:p14="http://schemas.microsoft.com/office/powerpoint/2010/main" val="157024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1143000"/>
          </a:xfrm>
        </p:spPr>
        <p:txBody>
          <a:bodyPr>
            <a:noAutofit/>
          </a:bodyPr>
          <a:lstStyle/>
          <a:p>
            <a:r>
              <a:rPr lang="en-US" sz="3600" dirty="0"/>
              <a:t>Lifetime Cost-effectiveness of Neonatal vs. Adolescent MC</a:t>
            </a:r>
          </a:p>
        </p:txBody>
      </p:sp>
      <p:sp>
        <p:nvSpPr>
          <p:cNvPr id="5" name="Content Placeholder 4"/>
          <p:cNvSpPr>
            <a:spLocks noGrp="1"/>
          </p:cNvSpPr>
          <p:nvPr>
            <p:ph idx="1"/>
          </p:nvPr>
        </p:nvSpPr>
        <p:spPr/>
        <p:txBody>
          <a:bodyPr>
            <a:normAutofit/>
          </a:bodyPr>
          <a:lstStyle/>
          <a:p>
            <a:pPr>
              <a:spcBef>
                <a:spcPts val="600"/>
              </a:spcBef>
              <a:spcAft>
                <a:spcPts val="1200"/>
              </a:spcAft>
            </a:pPr>
            <a:r>
              <a:rPr lang="en-US" sz="2400" dirty="0"/>
              <a:t>Scenario: An infant and a 15-year-old are circumcised at the same time; impact </a:t>
            </a:r>
            <a:r>
              <a:rPr lang="en-US" sz="2400" dirty="0" smtClean="0"/>
              <a:t>is calculated </a:t>
            </a:r>
            <a:r>
              <a:rPr lang="en-US" sz="2400" dirty="0"/>
              <a:t>over the lifetime of each</a:t>
            </a:r>
          </a:p>
          <a:p>
            <a:pPr>
              <a:spcBef>
                <a:spcPts val="600"/>
              </a:spcBef>
            </a:pPr>
            <a:r>
              <a:rPr lang="en-US" sz="2400" dirty="0"/>
              <a:t>Cost-effectiveness is a function of</a:t>
            </a:r>
          </a:p>
          <a:p>
            <a:pPr lvl="1">
              <a:spcBef>
                <a:spcPts val="600"/>
              </a:spcBef>
            </a:pPr>
            <a:r>
              <a:rPr lang="en-US" sz="1800" dirty="0"/>
              <a:t>Mortality </a:t>
            </a:r>
          </a:p>
          <a:p>
            <a:pPr lvl="1">
              <a:spcBef>
                <a:spcPts val="600"/>
              </a:spcBef>
            </a:pPr>
            <a:r>
              <a:rPr lang="en-US" sz="1800" dirty="0"/>
              <a:t>Discount rate (infections averted are discounted)</a:t>
            </a:r>
          </a:p>
          <a:p>
            <a:pPr lvl="1">
              <a:spcBef>
                <a:spcPts val="600"/>
              </a:spcBef>
            </a:pPr>
            <a:r>
              <a:rPr lang="en-US" sz="1800" dirty="0"/>
              <a:t>Baseline MC prevalence among </a:t>
            </a:r>
            <a:r>
              <a:rPr lang="en-US" sz="1800" dirty="0" smtClean="0"/>
              <a:t>adolescents</a:t>
            </a:r>
            <a:endParaRPr lang="en-US" sz="1800" dirty="0"/>
          </a:p>
        </p:txBody>
      </p:sp>
    </p:spTree>
    <p:extLst>
      <p:ext uri="{BB962C8B-B14F-4D97-AF65-F5344CB8AC3E}">
        <p14:creationId xmlns:p14="http://schemas.microsoft.com/office/powerpoint/2010/main" val="23696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706562"/>
          </a:xfrm>
        </p:spPr>
        <p:txBody>
          <a:bodyPr>
            <a:noAutofit/>
          </a:bodyPr>
          <a:lstStyle/>
          <a:p>
            <a:r>
              <a:rPr lang="en-US" sz="3200" dirty="0"/>
              <a:t>Cost Ratio at which Lifetime </a:t>
            </a:r>
            <a:r>
              <a:rPr lang="en-US" sz="3200" dirty="0" smtClean="0"/>
              <a:t>Cost-effectiveness is Equal </a:t>
            </a:r>
            <a:r>
              <a:rPr lang="en-US" sz="3200" dirty="0"/>
              <a:t>for EIMC </a:t>
            </a:r>
            <a:r>
              <a:rPr lang="en-US" sz="3200" dirty="0" smtClean="0"/>
              <a:t>and </a:t>
            </a:r>
            <a:r>
              <a:rPr lang="en-US" sz="3200" dirty="0"/>
              <a:t>Adolescent </a:t>
            </a:r>
            <a:r>
              <a:rPr lang="en-US" sz="3200" dirty="0" smtClean="0"/>
              <a:t>VMMC</a:t>
            </a:r>
            <a:endParaRPr lang="en-US" sz="3200" dirty="0"/>
          </a:p>
        </p:txBody>
      </p:sp>
      <p:sp>
        <p:nvSpPr>
          <p:cNvPr id="4" name="Rectangle 3"/>
          <p:cNvSpPr/>
          <p:nvPr/>
        </p:nvSpPr>
        <p:spPr>
          <a:xfrm>
            <a:off x="685800" y="2375614"/>
            <a:ext cx="7696200" cy="400110"/>
          </a:xfrm>
          <a:prstGeom prst="rect">
            <a:avLst/>
          </a:prstGeom>
        </p:spPr>
        <p:txBody>
          <a:bodyPr wrap="square">
            <a:spAutoFit/>
          </a:bodyPr>
          <a:lstStyle/>
          <a:p>
            <a:pPr algn="ctr"/>
            <a:r>
              <a:rPr lang="en-US" sz="2000" b="1" dirty="0">
                <a:solidFill>
                  <a:srgbClr val="000000"/>
                </a:solidFill>
              </a:rPr>
              <a:t>Unit cost of EIMC as a percentage of </a:t>
            </a:r>
            <a:r>
              <a:rPr lang="en-US" sz="2000" b="1" dirty="0" smtClean="0">
                <a:solidFill>
                  <a:srgbClr val="000000"/>
                </a:solidFill>
              </a:rPr>
              <a:t>adolescent </a:t>
            </a:r>
            <a:r>
              <a:rPr lang="en-US" sz="2000" b="1" dirty="0">
                <a:solidFill>
                  <a:srgbClr val="000000"/>
                </a:solidFill>
              </a:rPr>
              <a:t>VMMC unit cost</a:t>
            </a:r>
            <a:endParaRPr lang="en-US" sz="200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68943417"/>
              </p:ext>
            </p:extLst>
          </p:nvPr>
        </p:nvGraphicFramePr>
        <p:xfrm>
          <a:off x="533400" y="2895600"/>
          <a:ext cx="8001000" cy="2585720"/>
        </p:xfrm>
        <a:graphic>
          <a:graphicData uri="http://schemas.openxmlformats.org/drawingml/2006/table">
            <a:tbl>
              <a:tblPr firstRow="1" bandRow="1"/>
              <a:tblGrid>
                <a:gridCol w="1257300"/>
                <a:gridCol w="2133600"/>
                <a:gridCol w="922020"/>
                <a:gridCol w="922020"/>
                <a:gridCol w="922020"/>
                <a:gridCol w="922020"/>
                <a:gridCol w="922020"/>
              </a:tblGrid>
              <a:tr h="320040">
                <a:tc row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US" sz="1800" b="1" dirty="0" smtClean="0">
                          <a:latin typeface="Calibri" panose="020F0502020204030204" pitchFamily="34" charset="0"/>
                        </a:rPr>
                        <a:t>Country</a:t>
                      </a:r>
                      <a:endParaRPr lang="en-US" sz="1800" b="1"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US" sz="1800" b="1" dirty="0" smtClean="0">
                          <a:latin typeface="Calibri" panose="020F0502020204030204" pitchFamily="34" charset="0"/>
                        </a:rPr>
                        <a:t>Baseline MC among 15–19-y.o.</a:t>
                      </a:r>
                      <a:endParaRPr lang="en-US" sz="1800" b="1"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5">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US" sz="1800" b="1" kern="1200" dirty="0" smtClean="0">
                          <a:solidFill>
                            <a:schemeClr val="bg1"/>
                          </a:solidFill>
                          <a:latin typeface="Calibri" panose="020F0502020204030204" pitchFamily="34" charset="0"/>
                          <a:ea typeface="+mn-ea"/>
                          <a:cs typeface="+mn-cs"/>
                        </a:rPr>
                        <a:t>Discount rate</a:t>
                      </a:r>
                      <a:endParaRPr lang="en-US" sz="1800" b="1" kern="1200" dirty="0">
                        <a:solidFill>
                          <a:schemeClr val="bg1"/>
                        </a:solidFill>
                        <a:latin typeface="Calibri" panose="020F0502020204030204" pitchFamily="34"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lang="en-US" dirty="0"/>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lnB w="12700" cap="flat" cmpd="sng" algn="ctr">
                      <a:solidFill>
                        <a:schemeClr val="bg1"/>
                      </a:solidFill>
                      <a:prstDash val="solid"/>
                      <a:round/>
                      <a:headEnd type="none" w="med" len="med"/>
                      <a:tailEnd type="none" w="med" len="med"/>
                    </a:lnB>
                  </a:tcPr>
                </a:tc>
              </a:tr>
              <a:tr h="32004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800" b="1" dirty="0" smtClean="0">
                          <a:solidFill>
                            <a:schemeClr val="bg1"/>
                          </a:solidFill>
                          <a:latin typeface="Calibri" panose="020F0502020204030204" pitchFamily="34" charset="0"/>
                        </a:rPr>
                        <a:t>0%</a:t>
                      </a:r>
                      <a:endParaRPr lang="en-US" sz="1800" b="1" dirty="0">
                        <a:solidFill>
                          <a:schemeClr val="bg1"/>
                        </a:solidFill>
                        <a:latin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800" b="1" dirty="0" smtClean="0">
                          <a:solidFill>
                            <a:schemeClr val="bg1"/>
                          </a:solidFill>
                          <a:latin typeface="Calibri" panose="020F0502020204030204" pitchFamily="34" charset="0"/>
                        </a:rPr>
                        <a:t>3%</a:t>
                      </a:r>
                      <a:endParaRPr lang="en-US" sz="1800" b="1" dirty="0">
                        <a:solidFill>
                          <a:schemeClr val="bg1"/>
                        </a:solidFill>
                        <a:latin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800" b="1" dirty="0" smtClean="0">
                          <a:solidFill>
                            <a:schemeClr val="bg1"/>
                          </a:solidFill>
                          <a:latin typeface="Calibri" panose="020F0502020204030204" pitchFamily="34" charset="0"/>
                        </a:rPr>
                        <a:t>5%</a:t>
                      </a:r>
                      <a:endParaRPr lang="en-US" sz="1800" b="1" dirty="0">
                        <a:solidFill>
                          <a:schemeClr val="bg1"/>
                        </a:solidFill>
                        <a:latin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800" b="1" dirty="0" smtClean="0">
                          <a:solidFill>
                            <a:schemeClr val="bg1"/>
                          </a:solidFill>
                          <a:latin typeface="Calibri" panose="020F0502020204030204" pitchFamily="34" charset="0"/>
                        </a:rPr>
                        <a:t>7%</a:t>
                      </a:r>
                      <a:endParaRPr lang="en-US" sz="1800" b="1" dirty="0">
                        <a:solidFill>
                          <a:schemeClr val="bg1"/>
                        </a:solidFill>
                        <a:latin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800" b="1" dirty="0" smtClean="0">
                          <a:solidFill>
                            <a:schemeClr val="bg1"/>
                          </a:solidFill>
                          <a:latin typeface="Calibri" panose="020F0502020204030204" pitchFamily="34" charset="0"/>
                        </a:rPr>
                        <a:t>10%</a:t>
                      </a:r>
                      <a:endParaRPr lang="en-US" sz="1800" b="1" dirty="0">
                        <a:solidFill>
                          <a:schemeClr val="bg1"/>
                        </a:solidFill>
                        <a:latin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600" dirty="0" smtClean="0">
                          <a:latin typeface="Calibri" panose="020F0502020204030204" pitchFamily="34" charset="0"/>
                        </a:rPr>
                        <a:t>Malawi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11%</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82%</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53%</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39%</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30%</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20%</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600" dirty="0" smtClean="0">
                          <a:latin typeface="Calibri" panose="020F0502020204030204" pitchFamily="34" charset="0"/>
                        </a:rPr>
                        <a:t>South Africa</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31%</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65%</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42%</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31%</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23%</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15%</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600" dirty="0" smtClean="0">
                          <a:latin typeface="Calibri" panose="020F0502020204030204" pitchFamily="34" charset="0"/>
                        </a:rPr>
                        <a:t>Swaziland</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4%</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86%</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55%</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41%</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31%</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21%</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600" dirty="0" smtClean="0">
                          <a:latin typeface="Calibri" panose="020F0502020204030204" pitchFamily="34" charset="0"/>
                        </a:rPr>
                        <a:t>Tanzania</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40%</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53%</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34%</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26%</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19%</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13%</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600" dirty="0" smtClean="0">
                          <a:latin typeface="Calibri" panose="020F0502020204030204" pitchFamily="34" charset="0"/>
                        </a:rPr>
                        <a:t>Uganda</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22%</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69%</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33%</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25%</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600" dirty="0" smtClean="0">
                          <a:latin typeface="Calibri" panose="020F0502020204030204" pitchFamily="34" charset="0"/>
                        </a:rPr>
                        <a:t>16%</a:t>
                      </a:r>
                      <a:endParaRPr lang="en-US" sz="16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890121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Context</a:t>
            </a:r>
          </a:p>
        </p:txBody>
      </p:sp>
      <p:sp>
        <p:nvSpPr>
          <p:cNvPr id="3" name="Content Placeholder 2"/>
          <p:cNvSpPr>
            <a:spLocks noGrp="1"/>
          </p:cNvSpPr>
          <p:nvPr>
            <p:ph idx="1"/>
          </p:nvPr>
        </p:nvSpPr>
        <p:spPr/>
        <p:txBody>
          <a:bodyPr>
            <a:normAutofit fontScale="62500" lnSpcReduction="20000"/>
          </a:bodyPr>
          <a:lstStyle/>
          <a:p>
            <a:pPr>
              <a:lnSpc>
                <a:spcPct val="120000"/>
              </a:lnSpc>
              <a:spcAft>
                <a:spcPts val="1200"/>
              </a:spcAft>
            </a:pPr>
            <a:r>
              <a:rPr lang="en-US" dirty="0"/>
              <a:t>Cost-effectiveness is only one consideration for countries in determining whether/when to introduce EIMC</a:t>
            </a:r>
          </a:p>
          <a:p>
            <a:r>
              <a:rPr lang="en-US" dirty="0"/>
              <a:t>Some other considerations</a:t>
            </a:r>
          </a:p>
          <a:p>
            <a:pPr lvl="1"/>
            <a:r>
              <a:rPr lang="en-US" dirty="0"/>
              <a:t>Individual health</a:t>
            </a:r>
          </a:p>
          <a:p>
            <a:pPr lvl="2"/>
            <a:r>
              <a:rPr lang="en-US" dirty="0"/>
              <a:t>Other benefits of EIMC</a:t>
            </a:r>
          </a:p>
          <a:p>
            <a:pPr lvl="2">
              <a:lnSpc>
                <a:spcPct val="120000"/>
              </a:lnSpc>
              <a:spcAft>
                <a:spcPts val="600"/>
              </a:spcAft>
            </a:pPr>
            <a:r>
              <a:rPr lang="en-US" dirty="0"/>
              <a:t>Rate of adverse events</a:t>
            </a:r>
          </a:p>
          <a:p>
            <a:pPr lvl="1">
              <a:lnSpc>
                <a:spcPct val="120000"/>
              </a:lnSpc>
              <a:spcAft>
                <a:spcPts val="600"/>
              </a:spcAft>
            </a:pPr>
            <a:r>
              <a:rPr lang="en-US" dirty="0"/>
              <a:t>Public health</a:t>
            </a:r>
          </a:p>
          <a:p>
            <a:pPr lvl="1"/>
            <a:r>
              <a:rPr lang="en-US" dirty="0"/>
              <a:t>Program implementation considerations</a:t>
            </a:r>
          </a:p>
          <a:p>
            <a:pPr lvl="2">
              <a:spcBef>
                <a:spcPts val="600"/>
              </a:spcBef>
            </a:pPr>
            <a:r>
              <a:rPr lang="en-US" dirty="0"/>
              <a:t>Sustainability of program</a:t>
            </a:r>
          </a:p>
          <a:p>
            <a:pPr lvl="2"/>
            <a:r>
              <a:rPr lang="en-US" dirty="0"/>
              <a:t>Required human resources</a:t>
            </a:r>
          </a:p>
          <a:p>
            <a:pPr lvl="2">
              <a:lnSpc>
                <a:spcPct val="120000"/>
              </a:lnSpc>
              <a:spcBef>
                <a:spcPts val="0"/>
              </a:spcBef>
              <a:spcAft>
                <a:spcPts val="600"/>
              </a:spcAft>
            </a:pPr>
            <a:r>
              <a:rPr lang="en-US" dirty="0"/>
              <a:t>Integration into existing health system</a:t>
            </a:r>
          </a:p>
          <a:p>
            <a:pPr lvl="1">
              <a:lnSpc>
                <a:spcPct val="120000"/>
              </a:lnSpc>
              <a:spcAft>
                <a:spcPts val="600"/>
              </a:spcAft>
            </a:pPr>
            <a:r>
              <a:rPr lang="en-US" dirty="0"/>
              <a:t>Cultural considerations, acceptability</a:t>
            </a:r>
          </a:p>
          <a:p>
            <a:pPr lvl="1"/>
            <a:r>
              <a:rPr lang="en-US" dirty="0"/>
              <a:t>Human </a:t>
            </a:r>
            <a:r>
              <a:rPr lang="en-US" dirty="0" smtClean="0"/>
              <a:t>rights</a:t>
            </a:r>
            <a:endParaRPr lang="en-US" dirty="0"/>
          </a:p>
        </p:txBody>
      </p:sp>
    </p:spTree>
    <p:extLst>
      <p:ext uri="{BB962C8B-B14F-4D97-AF65-F5344CB8AC3E}">
        <p14:creationId xmlns:p14="http://schemas.microsoft.com/office/powerpoint/2010/main" val="3474889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(1)</a:t>
            </a:r>
          </a:p>
        </p:txBody>
      </p:sp>
      <p:sp>
        <p:nvSpPr>
          <p:cNvPr id="3" name="Content Placeholder 2"/>
          <p:cNvSpPr>
            <a:spLocks noGrp="1"/>
          </p:cNvSpPr>
          <p:nvPr>
            <p:ph idx="1"/>
          </p:nvPr>
        </p:nvSpPr>
        <p:spPr/>
        <p:txBody>
          <a:bodyPr>
            <a:normAutofit/>
          </a:bodyPr>
          <a:lstStyle/>
          <a:p>
            <a:pPr>
              <a:spcBef>
                <a:spcPts val="600"/>
              </a:spcBef>
              <a:spcAft>
                <a:spcPts val="1200"/>
              </a:spcAft>
            </a:pPr>
            <a:r>
              <a:rPr lang="en-US" sz="2000" dirty="0"/>
              <a:t>If South Africa had 80% MC prevalence from the beginning of the epidemic, 1 million fewer people would be living with HIV, and the adult HIV prevalence would be around 2%.</a:t>
            </a:r>
          </a:p>
          <a:p>
            <a:r>
              <a:rPr lang="en-US" sz="2000" dirty="0" smtClean="0"/>
              <a:t>The decision of whether to introduce </a:t>
            </a:r>
            <a:r>
              <a:rPr lang="en-US" sz="2000" dirty="0"/>
              <a:t>EIMC will determine the age of </a:t>
            </a:r>
            <a:r>
              <a:rPr lang="en-US" sz="2000" dirty="0" smtClean="0"/>
              <a:t>clients that will need to be circumcised during the sustainability phase of the program.</a:t>
            </a:r>
            <a:endParaRPr lang="en-US" sz="2000" dirty="0"/>
          </a:p>
          <a:p>
            <a:pPr lvl="1"/>
            <a:r>
              <a:rPr lang="en-US" sz="1800" dirty="0" smtClean="0"/>
              <a:t>Without EIMC, the sustainability phase will focus on 10–14-year-olds</a:t>
            </a:r>
          </a:p>
          <a:p>
            <a:pPr lvl="1"/>
            <a:r>
              <a:rPr lang="en-US" sz="1800" dirty="0" smtClean="0"/>
              <a:t>With </a:t>
            </a:r>
            <a:r>
              <a:rPr lang="en-US" sz="1800" dirty="0"/>
              <a:t>EIMC, the sustainability phase will focus on neonates</a:t>
            </a:r>
          </a:p>
          <a:p>
            <a:pPr lvl="1"/>
            <a:r>
              <a:rPr lang="en-US" sz="1800" dirty="0" smtClean="0"/>
              <a:t>It is possible to have a mixed sustainability phase with adolescents and neonates</a:t>
            </a:r>
            <a:endParaRPr lang="en-US" sz="1800" dirty="0"/>
          </a:p>
        </p:txBody>
      </p:sp>
    </p:spTree>
    <p:extLst>
      <p:ext uri="{BB962C8B-B14F-4D97-AF65-F5344CB8AC3E}">
        <p14:creationId xmlns:p14="http://schemas.microsoft.com/office/powerpoint/2010/main" val="361133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(2)</a:t>
            </a:r>
          </a:p>
        </p:txBody>
      </p:sp>
      <p:sp>
        <p:nvSpPr>
          <p:cNvPr id="3" name="Content Placeholder 2"/>
          <p:cNvSpPr>
            <a:spLocks noGrp="1"/>
          </p:cNvSpPr>
          <p:nvPr>
            <p:ph idx="1"/>
          </p:nvPr>
        </p:nvSpPr>
        <p:spPr/>
        <p:txBody>
          <a:bodyPr>
            <a:normAutofit/>
          </a:bodyPr>
          <a:lstStyle/>
          <a:p>
            <a:pPr>
              <a:lnSpc>
                <a:spcPct val="110000"/>
              </a:lnSpc>
              <a:spcAft>
                <a:spcPts val="1200"/>
              </a:spcAft>
            </a:pPr>
            <a:r>
              <a:rPr lang="en-US" sz="2000" dirty="0"/>
              <a:t>Adding EIMC slightly increases the impact of MC, but depending on the demography of the country, it </a:t>
            </a:r>
            <a:r>
              <a:rPr lang="en-US" sz="2000" dirty="0" smtClean="0"/>
              <a:t>can substantially increase the required </a:t>
            </a:r>
            <a:r>
              <a:rPr lang="en-US" sz="2000" dirty="0"/>
              <a:t>number of circumcisions </a:t>
            </a:r>
            <a:r>
              <a:rPr lang="en-US" sz="2000" dirty="0" smtClean="0"/>
              <a:t>. </a:t>
            </a:r>
            <a:r>
              <a:rPr lang="en-US" sz="2000" dirty="0"/>
              <a:t>However, in most cases it decreases the total cost of the program if the cost of EIMC is 50% that of adult/adolescent VMMC. </a:t>
            </a:r>
          </a:p>
          <a:p>
            <a:r>
              <a:rPr lang="en-US" sz="2000" dirty="0"/>
              <a:t>Cost and cost-effectiveness of introducing EIMC depend </a:t>
            </a:r>
            <a:r>
              <a:rPr lang="en-US" sz="2000" dirty="0" smtClean="0"/>
              <a:t>on</a:t>
            </a:r>
            <a:endParaRPr lang="en-US" sz="2000" dirty="0"/>
          </a:p>
          <a:p>
            <a:pPr lvl="1"/>
            <a:r>
              <a:rPr lang="en-US" sz="1800" dirty="0"/>
              <a:t>The relative cost of EIMC vs. adult/adolescent VMMC</a:t>
            </a:r>
          </a:p>
          <a:p>
            <a:pPr lvl="1"/>
            <a:r>
              <a:rPr lang="en-US" sz="1800" dirty="0"/>
              <a:t>Baseline MC prevalence in the country</a:t>
            </a:r>
          </a:p>
          <a:p>
            <a:pPr lvl="1"/>
            <a:r>
              <a:rPr lang="en-US" sz="1800" dirty="0"/>
              <a:t>The discount rate used</a:t>
            </a:r>
          </a:p>
          <a:p>
            <a:pPr marL="0" indent="0">
              <a:buNone/>
            </a:pPr>
            <a:endParaRPr lang="en-US" dirty="0"/>
          </a:p>
        </p:txBody>
      </p:sp>
    </p:spTree>
    <p:extLst>
      <p:ext uri="{BB962C8B-B14F-4D97-AF65-F5344CB8AC3E}">
        <p14:creationId xmlns:p14="http://schemas.microsoft.com/office/powerpoint/2010/main" val="273710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8300" y="2209800"/>
            <a:ext cx="5867400" cy="1107996"/>
          </a:xfrm>
          <a:prstGeom prst="rect">
            <a:avLst/>
          </a:prstGeom>
          <a:noFill/>
        </p:spPr>
        <p:txBody>
          <a:bodyPr wrap="square" rtlCol="0">
            <a:spAutoFit/>
          </a:bodyPr>
          <a:lstStyle/>
          <a:p>
            <a:pPr algn="ctr"/>
            <a:r>
              <a:rPr lang="en-US" sz="6600" dirty="0" smtClean="0">
                <a:solidFill>
                  <a:schemeClr val="bg1"/>
                </a:solidFill>
                <a:latin typeface="Calibri" panose="020F0502020204030204" pitchFamily="34" charset="0"/>
              </a:rPr>
              <a:t>Thank you!</a:t>
            </a:r>
            <a:endParaRPr lang="en-US" sz="6600" dirty="0">
              <a:solidFill>
                <a:schemeClr val="bg1"/>
              </a:solidFill>
              <a:latin typeface="Calibri" panose="020F0502020204030204" pitchFamily="34" charset="0"/>
            </a:endParaRPr>
          </a:p>
        </p:txBody>
      </p:sp>
      <p:sp>
        <p:nvSpPr>
          <p:cNvPr id="5" name="Rectangle 4"/>
          <p:cNvSpPr/>
          <p:nvPr/>
        </p:nvSpPr>
        <p:spPr bwMode="auto">
          <a:xfrm>
            <a:off x="0" y="6019800"/>
            <a:ext cx="9144000" cy="9905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pic>
        <p:nvPicPr>
          <p:cNvPr id="6" name="Picture 5" descr="Horizontal-usaid-logo.jpg"/>
          <p:cNvPicPr>
            <a:picLocks noChangeAspect="1"/>
          </p:cNvPicPr>
          <p:nvPr/>
        </p:nvPicPr>
        <p:blipFill>
          <a:blip r:embed="rId3"/>
          <a:stretch>
            <a:fillRect/>
          </a:stretch>
        </p:blipFill>
        <p:spPr>
          <a:xfrm>
            <a:off x="22960" y="6019799"/>
            <a:ext cx="3245652" cy="990601"/>
          </a:xfrm>
          <a:prstGeom prst="rect">
            <a:avLst/>
          </a:prstGeom>
        </p:spPr>
      </p:pic>
      <p:pic>
        <p:nvPicPr>
          <p:cNvPr id="7" name="Picture 6" descr="HPP Logo, English (RGB,72ppi)-Horizontal.png"/>
          <p:cNvPicPr>
            <a:picLocks noChangeAspect="1"/>
          </p:cNvPicPr>
          <p:nvPr/>
        </p:nvPicPr>
        <p:blipFill>
          <a:blip r:embed="rId4"/>
          <a:stretch>
            <a:fillRect/>
          </a:stretch>
        </p:blipFill>
        <p:spPr>
          <a:xfrm>
            <a:off x="6705600" y="6019800"/>
            <a:ext cx="2438400" cy="990600"/>
          </a:xfrm>
          <a:prstGeom prst="rect">
            <a:avLst/>
          </a:prstGeom>
        </p:spPr>
      </p:pic>
      <p:sp>
        <p:nvSpPr>
          <p:cNvPr id="9" name="TextBox 3"/>
          <p:cNvSpPr txBox="1">
            <a:spLocks noChangeArrowheads="1"/>
          </p:cNvSpPr>
          <p:nvPr/>
        </p:nvSpPr>
        <p:spPr bwMode="auto">
          <a:xfrm>
            <a:off x="1524000" y="3984907"/>
            <a:ext cx="6096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defTabSz="457200" fontAlgn="base">
              <a:spcBef>
                <a:spcPct val="0"/>
              </a:spcBef>
              <a:spcAft>
                <a:spcPct val="0"/>
              </a:spcAft>
              <a:defRPr/>
            </a:pPr>
            <a:r>
              <a:rPr lang="en-US" sz="900" dirty="0">
                <a:solidFill>
                  <a:prstClr val="white"/>
                </a:solidFill>
                <a:latin typeface="Arial"/>
              </a:rPr>
              <a:t>The Health Policy Project is a five-year cooperative agreement funded by the U.S. Agency for International Development under Agreement No. AID-OAA-A-10-00067, beginning September 30, 2010. The project’s HIV activities are supported by the U.S. President’s Emergency Plan for AIDS Relief (PEPFAR). It is implemented by Futures Group, in collaboration with Plan International USA, Futures Institute, Partners in Population and Development, Africa Regional Office (PPD ARO), Population Reference Bureau (PRB), RTI International, and the White Ribbon Alliance for Safe Motherhood (WRA</a:t>
            </a:r>
            <a:r>
              <a:rPr lang="en-US" sz="900" dirty="0" smtClean="0">
                <a:solidFill>
                  <a:prstClr val="white"/>
                </a:solidFill>
                <a:latin typeface="Arial"/>
              </a:rPr>
              <a:t>).</a:t>
            </a:r>
          </a:p>
          <a:p>
            <a:pPr defTabSz="457200" fontAlgn="base">
              <a:spcBef>
                <a:spcPct val="0"/>
              </a:spcBef>
              <a:spcAft>
                <a:spcPct val="0"/>
              </a:spcAft>
              <a:defRPr/>
            </a:pPr>
            <a:endParaRPr lang="en-US" sz="900" dirty="0">
              <a:solidFill>
                <a:prstClr val="white"/>
              </a:solidFill>
              <a:latin typeface="Arial"/>
            </a:endParaRPr>
          </a:p>
          <a:p>
            <a:pPr defTabSz="457200" fontAlgn="base">
              <a:spcBef>
                <a:spcPct val="0"/>
              </a:spcBef>
              <a:spcAft>
                <a:spcPct val="0"/>
              </a:spcAft>
              <a:defRPr/>
            </a:pPr>
            <a:r>
              <a:rPr lang="en-US" sz="900" dirty="0">
                <a:solidFill>
                  <a:prstClr val="white"/>
                </a:solidFill>
                <a:latin typeface="Arial"/>
              </a:rPr>
              <a:t>The information provided in this document is not official U.S. Government information and does not necessarily represent the views or positions of the U.S. Agency for International Development.</a:t>
            </a:r>
            <a:endParaRPr lang="en-US" sz="900" dirty="0" smtClean="0">
              <a:solidFill>
                <a:prstClr val="white"/>
              </a:solidFill>
              <a:latin typeface="Arial"/>
            </a:endParaRPr>
          </a:p>
        </p:txBody>
      </p:sp>
      <p:pic>
        <p:nvPicPr>
          <p:cNvPr id="10" name="Picture 9"/>
          <p:cNvPicPr>
            <a:picLocks noChangeAspect="1" noChangeArrowheads="1"/>
          </p:cNvPicPr>
          <p:nvPr/>
        </p:nvPicPr>
        <p:blipFill>
          <a:blip r:embed="rId5" cstate="print"/>
          <a:srcRect/>
          <a:stretch>
            <a:fillRect/>
          </a:stretch>
        </p:blipFill>
        <p:spPr bwMode="auto">
          <a:xfrm>
            <a:off x="8212932" y="5143500"/>
            <a:ext cx="724694" cy="876300"/>
          </a:xfrm>
          <a:prstGeom prst="rect">
            <a:avLst/>
          </a:prstGeom>
          <a:noFill/>
          <a:ln w="9525">
            <a:noFill/>
            <a:miter lim="800000"/>
            <a:headEnd/>
            <a:tailEnd/>
          </a:ln>
        </p:spPr>
      </p:pic>
    </p:spTree>
    <p:extLst>
      <p:ext uri="{BB962C8B-B14F-4D97-AF65-F5344CB8AC3E}">
        <p14:creationId xmlns:p14="http://schemas.microsoft.com/office/powerpoint/2010/main" val="217769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772400" cy="1362075"/>
          </a:xfrm>
        </p:spPr>
        <p:txBody>
          <a:bodyPr/>
          <a:lstStyle/>
          <a:p>
            <a:r>
              <a:rPr lang="en-US" sz="4400" dirty="0">
                <a:solidFill>
                  <a:schemeClr val="bg1"/>
                </a:solidFill>
                <a:latin typeface="Calibri" panose="020F0502020204030204" pitchFamily="34" charset="0"/>
              </a:rPr>
              <a:t>Hypothetical Historical Impact of </a:t>
            </a:r>
            <a:r>
              <a:rPr lang="en-US" sz="4400" dirty="0" smtClean="0">
                <a:solidFill>
                  <a:schemeClr val="bg1"/>
                </a:solidFill>
                <a:latin typeface="Calibri" panose="020F0502020204030204" pitchFamily="34" charset="0"/>
              </a:rPr>
              <a:t>EIMC</a:t>
            </a:r>
            <a:endParaRPr lang="en-US" sz="4400"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685800" y="4572000"/>
            <a:ext cx="7772400" cy="1119187"/>
          </a:xfrm>
        </p:spPr>
        <p:txBody>
          <a:bodyPr/>
          <a:lstStyle/>
          <a:p>
            <a:r>
              <a:rPr lang="en-US" b="1" i="1" dirty="0">
                <a:solidFill>
                  <a:schemeClr val="bg1"/>
                </a:solidFill>
                <a:latin typeface="Calibri" panose="020F0502020204030204" pitchFamily="34" charset="0"/>
              </a:rPr>
              <a:t>What if South Africa had 80% MC prevalence from the beginning of the HIV epidemic</a:t>
            </a:r>
            <a:r>
              <a:rPr lang="en-US" b="1" i="1" dirty="0" smtClean="0">
                <a:solidFill>
                  <a:schemeClr val="bg1"/>
                </a:solidFill>
                <a:latin typeface="Calibri" panose="020F0502020204030204" pitchFamily="34" charset="0"/>
              </a:rPr>
              <a:t>?</a:t>
            </a:r>
            <a:endParaRPr lang="en-US"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4451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1143000"/>
          </a:xfrm>
        </p:spPr>
        <p:txBody>
          <a:bodyPr>
            <a:noAutofit/>
          </a:bodyPr>
          <a:lstStyle/>
          <a:p>
            <a:r>
              <a:rPr lang="en-US" sz="3200" dirty="0"/>
              <a:t>What </a:t>
            </a:r>
            <a:r>
              <a:rPr lang="en-US" sz="3200" dirty="0" smtClean="0"/>
              <a:t>If </a:t>
            </a:r>
            <a:r>
              <a:rPr lang="en-US" sz="3200" dirty="0"/>
              <a:t>South Africa </a:t>
            </a:r>
            <a:r>
              <a:rPr lang="en-US" sz="3200" dirty="0" smtClean="0"/>
              <a:t>Had </a:t>
            </a:r>
            <a:r>
              <a:rPr lang="en-US" sz="3200" dirty="0"/>
              <a:t>80% MC </a:t>
            </a:r>
            <a:r>
              <a:rPr lang="en-US" sz="3200" dirty="0" smtClean="0"/>
              <a:t>Prevalence </a:t>
            </a:r>
            <a:r>
              <a:rPr lang="en-US" sz="3200" dirty="0"/>
              <a:t>from the </a:t>
            </a:r>
            <a:r>
              <a:rPr lang="en-US" sz="3200" dirty="0" smtClean="0"/>
              <a:t>Beginning </a:t>
            </a:r>
            <a:r>
              <a:rPr lang="en-US" sz="3200" dirty="0"/>
              <a:t>of the HIV </a:t>
            </a:r>
            <a:r>
              <a:rPr lang="en-US" sz="3200" dirty="0" smtClean="0"/>
              <a:t>Epidemic</a:t>
            </a:r>
            <a:r>
              <a:rPr lang="en-US" sz="3200" dirty="0"/>
              <a:t>?</a:t>
            </a:r>
          </a:p>
        </p:txBody>
      </p:sp>
      <p:sp>
        <p:nvSpPr>
          <p:cNvPr id="8" name="Content Placeholder 7"/>
          <p:cNvSpPr>
            <a:spLocks noGrp="1"/>
          </p:cNvSpPr>
          <p:nvPr>
            <p:ph sz="half" idx="2"/>
          </p:nvPr>
        </p:nvSpPr>
        <p:spPr>
          <a:xfrm>
            <a:off x="5181600" y="2057400"/>
            <a:ext cx="3505200" cy="4068763"/>
          </a:xfrm>
        </p:spPr>
        <p:txBody>
          <a:bodyPr>
            <a:normAutofit/>
          </a:bodyPr>
          <a:lstStyle/>
          <a:p>
            <a:r>
              <a:rPr lang="en-US" sz="2000" dirty="0"/>
              <a:t>Analyze the HIV epidemic using the South Africa Goals model</a:t>
            </a:r>
          </a:p>
          <a:p>
            <a:r>
              <a:rPr lang="en-US" sz="2000" dirty="0"/>
              <a:t>Baseline </a:t>
            </a:r>
            <a:r>
              <a:rPr lang="en-US" sz="2000" dirty="0" smtClean="0"/>
              <a:t>scenario</a:t>
            </a:r>
            <a:endParaRPr lang="en-US" sz="2000" dirty="0"/>
          </a:p>
          <a:p>
            <a:pPr lvl="1"/>
            <a:r>
              <a:rPr lang="en-US" sz="1800" dirty="0"/>
              <a:t>MC prevalence as recorded in National Communication Surveys 2009 and 2012</a:t>
            </a:r>
          </a:p>
          <a:p>
            <a:r>
              <a:rPr lang="en-US" sz="2000" dirty="0"/>
              <a:t>80% scenario</a:t>
            </a:r>
          </a:p>
          <a:p>
            <a:pPr lvl="1"/>
            <a:r>
              <a:rPr lang="en-US" sz="1800" dirty="0"/>
              <a:t>MC prevalence </a:t>
            </a:r>
            <a:r>
              <a:rPr lang="en-US" sz="1800" dirty="0" smtClean="0"/>
              <a:t>is 80</a:t>
            </a:r>
            <a:r>
              <a:rPr lang="en-US" sz="1800" dirty="0"/>
              <a:t>% for all </a:t>
            </a:r>
            <a:r>
              <a:rPr lang="en-US" sz="1800" dirty="0" smtClean="0"/>
              <a:t>years</a:t>
            </a:r>
            <a:endParaRPr lang="en-US" sz="1800" dirty="0"/>
          </a:p>
        </p:txBody>
      </p:sp>
      <p:graphicFrame>
        <p:nvGraphicFramePr>
          <p:cNvPr id="9" name="Chart 8"/>
          <p:cNvGraphicFramePr>
            <a:graphicFrameLocks/>
          </p:cNvGraphicFramePr>
          <p:nvPr>
            <p:extLst>
              <p:ext uri="{D42A27DB-BD31-4B8C-83A1-F6EECF244321}">
                <p14:modId xmlns:p14="http://schemas.microsoft.com/office/powerpoint/2010/main" val="1729624010"/>
              </p:ext>
            </p:extLst>
          </p:nvPr>
        </p:nvGraphicFramePr>
        <p:xfrm>
          <a:off x="152400" y="1905000"/>
          <a:ext cx="4572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643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772400" cy="1362075"/>
          </a:xfrm>
        </p:spPr>
        <p:txBody>
          <a:bodyPr/>
          <a:lstStyle/>
          <a:p>
            <a:r>
              <a:rPr lang="en-US" sz="4400" dirty="0">
                <a:solidFill>
                  <a:schemeClr val="bg1"/>
                </a:solidFill>
                <a:latin typeface="Calibri" panose="020F0502020204030204" pitchFamily="34" charset="0"/>
              </a:rPr>
              <a:t>EIMC Impact on HIV Incidence</a:t>
            </a:r>
          </a:p>
        </p:txBody>
      </p:sp>
    </p:spTree>
    <p:extLst>
      <p:ext uri="{BB962C8B-B14F-4D97-AF65-F5344CB8AC3E}">
        <p14:creationId xmlns:p14="http://schemas.microsoft.com/office/powerpoint/2010/main" val="247447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Autofit/>
          </a:bodyPr>
          <a:lstStyle/>
          <a:p>
            <a:r>
              <a:rPr lang="en-US" sz="3600" dirty="0"/>
              <a:t>South Africa: Incidence Reductions in the Population by Age of </a:t>
            </a:r>
            <a:r>
              <a:rPr lang="en-US" sz="3600" dirty="0" smtClean="0"/>
              <a:t>Clients</a:t>
            </a:r>
            <a:endParaRPr lang="en-US" sz="3600" dirty="0"/>
          </a:p>
        </p:txBody>
      </p:sp>
      <p:graphicFrame>
        <p:nvGraphicFramePr>
          <p:cNvPr id="7" name="Chart 6"/>
          <p:cNvGraphicFramePr>
            <a:graphicFrameLocks/>
          </p:cNvGraphicFramePr>
          <p:nvPr>
            <p:extLst>
              <p:ext uri="{D42A27DB-BD31-4B8C-83A1-F6EECF244321}">
                <p14:modId xmlns:p14="http://schemas.microsoft.com/office/powerpoint/2010/main" val="42573764"/>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59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772400" cy="1362075"/>
          </a:xfrm>
        </p:spPr>
        <p:txBody>
          <a:bodyPr/>
          <a:lstStyle/>
          <a:p>
            <a:r>
              <a:rPr lang="en-US" sz="4400" dirty="0">
                <a:solidFill>
                  <a:schemeClr val="bg1"/>
                </a:solidFill>
                <a:latin typeface="Calibri" panose="020F0502020204030204" pitchFamily="34" charset="0"/>
              </a:rPr>
              <a:t>How does adding EIMC affect the program?</a:t>
            </a:r>
          </a:p>
        </p:txBody>
      </p:sp>
      <p:sp>
        <p:nvSpPr>
          <p:cNvPr id="3" name="Text Placeholder 2"/>
          <p:cNvSpPr>
            <a:spLocks noGrp="1"/>
          </p:cNvSpPr>
          <p:nvPr>
            <p:ph type="body" idx="1"/>
          </p:nvPr>
        </p:nvSpPr>
        <p:spPr>
          <a:xfrm>
            <a:off x="685800" y="4572000"/>
            <a:ext cx="7772400" cy="1119187"/>
          </a:xfrm>
        </p:spPr>
        <p:txBody>
          <a:bodyPr/>
          <a:lstStyle/>
          <a:p>
            <a:r>
              <a:rPr lang="en-US" b="1" i="1" dirty="0">
                <a:solidFill>
                  <a:schemeClr val="bg1"/>
                </a:solidFill>
                <a:latin typeface="Calibri" panose="020F0502020204030204" pitchFamily="34" charset="0"/>
              </a:rPr>
              <a:t>What will be the cost and impact of introducing EIMC into an existing adult and adolescent VMMC program?</a:t>
            </a:r>
          </a:p>
        </p:txBody>
      </p:sp>
    </p:spTree>
    <p:extLst>
      <p:ext uri="{BB962C8B-B14F-4D97-AF65-F5344CB8AC3E}">
        <p14:creationId xmlns:p14="http://schemas.microsoft.com/office/powerpoint/2010/main" val="291181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1143000"/>
          </a:xfrm>
        </p:spPr>
        <p:txBody>
          <a:bodyPr/>
          <a:lstStyle/>
          <a:p>
            <a:r>
              <a:rPr lang="en-US" dirty="0"/>
              <a:t>Three Scenarios: South Africa</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 y="1905000"/>
            <a:ext cx="29813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7" y="1905000"/>
            <a:ext cx="29813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668" y="1905000"/>
            <a:ext cx="29813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0999" y="4908911"/>
            <a:ext cx="2311399" cy="923330"/>
          </a:xfrm>
          <a:prstGeom prst="rect">
            <a:avLst/>
          </a:prstGeom>
          <a:noFill/>
        </p:spPr>
        <p:txBody>
          <a:bodyPr wrap="square" rtlCol="0">
            <a:spAutoFit/>
          </a:bodyPr>
          <a:lstStyle/>
          <a:p>
            <a:r>
              <a:rPr lang="en-US" dirty="0" smtClean="0">
                <a:solidFill>
                  <a:prstClr val="black"/>
                </a:solidFill>
              </a:rPr>
              <a:t>Scale up to 80% coverage among </a:t>
            </a:r>
            <a:br>
              <a:rPr lang="en-US" dirty="0" smtClean="0">
                <a:solidFill>
                  <a:prstClr val="black"/>
                </a:solidFill>
              </a:rPr>
            </a:br>
            <a:r>
              <a:rPr lang="en-US" dirty="0" smtClean="0">
                <a:solidFill>
                  <a:prstClr val="black"/>
                </a:solidFill>
              </a:rPr>
              <a:t>10–34-year-olds</a:t>
            </a:r>
            <a:endParaRPr lang="en-US" dirty="0">
              <a:solidFill>
                <a:prstClr val="black"/>
              </a:solidFill>
            </a:endParaRPr>
          </a:p>
        </p:txBody>
      </p:sp>
      <p:sp>
        <p:nvSpPr>
          <p:cNvPr id="10" name="TextBox 9"/>
          <p:cNvSpPr txBox="1"/>
          <p:nvPr/>
        </p:nvSpPr>
        <p:spPr>
          <a:xfrm>
            <a:off x="3505200" y="4908911"/>
            <a:ext cx="2209800" cy="1200329"/>
          </a:xfrm>
          <a:prstGeom prst="rect">
            <a:avLst/>
          </a:prstGeom>
          <a:noFill/>
        </p:spPr>
        <p:txBody>
          <a:bodyPr wrap="square" rtlCol="0">
            <a:spAutoFit/>
          </a:bodyPr>
          <a:lstStyle/>
          <a:p>
            <a:r>
              <a:rPr lang="en-US" dirty="0" smtClean="0">
                <a:solidFill>
                  <a:prstClr val="black"/>
                </a:solidFill>
              </a:rPr>
              <a:t>Scale up to 80% coverage among </a:t>
            </a:r>
            <a:br>
              <a:rPr lang="en-US" dirty="0" smtClean="0">
                <a:solidFill>
                  <a:prstClr val="black"/>
                </a:solidFill>
              </a:rPr>
            </a:br>
            <a:r>
              <a:rPr lang="en-US" dirty="0" smtClean="0">
                <a:solidFill>
                  <a:prstClr val="black"/>
                </a:solidFill>
              </a:rPr>
              <a:t>10–34-year-olds + 80% EIMC</a:t>
            </a:r>
            <a:endParaRPr lang="en-US" dirty="0">
              <a:solidFill>
                <a:prstClr val="black"/>
              </a:solidFill>
            </a:endParaRPr>
          </a:p>
        </p:txBody>
      </p:sp>
      <p:sp>
        <p:nvSpPr>
          <p:cNvPr id="11" name="TextBox 10"/>
          <p:cNvSpPr txBox="1"/>
          <p:nvPr/>
        </p:nvSpPr>
        <p:spPr>
          <a:xfrm>
            <a:off x="6553200" y="4908910"/>
            <a:ext cx="2209800" cy="1200329"/>
          </a:xfrm>
          <a:prstGeom prst="rect">
            <a:avLst/>
          </a:prstGeom>
          <a:noFill/>
        </p:spPr>
        <p:txBody>
          <a:bodyPr wrap="square" rtlCol="0">
            <a:spAutoFit/>
          </a:bodyPr>
          <a:lstStyle/>
          <a:p>
            <a:r>
              <a:rPr lang="en-US" dirty="0" smtClean="0">
                <a:solidFill>
                  <a:prstClr val="black"/>
                </a:solidFill>
              </a:rPr>
              <a:t>Scale up to 80% coverage among </a:t>
            </a:r>
            <a:br>
              <a:rPr lang="en-US" dirty="0" smtClean="0">
                <a:solidFill>
                  <a:prstClr val="black"/>
                </a:solidFill>
              </a:rPr>
            </a:br>
            <a:r>
              <a:rPr lang="en-US" dirty="0" smtClean="0">
                <a:solidFill>
                  <a:prstClr val="black"/>
                </a:solidFill>
              </a:rPr>
              <a:t>10–34-year-olds + 40% EIMC</a:t>
            </a:r>
            <a:endParaRPr lang="en-US" dirty="0">
              <a:solidFill>
                <a:prstClr val="black"/>
              </a:solidFill>
            </a:endParaRPr>
          </a:p>
        </p:txBody>
      </p:sp>
    </p:spTree>
    <p:extLst>
      <p:ext uri="{BB962C8B-B14F-4D97-AF65-F5344CB8AC3E}">
        <p14:creationId xmlns:p14="http://schemas.microsoft.com/office/powerpoint/2010/main" val="256808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96200" cy="1401762"/>
          </a:xfrm>
        </p:spPr>
        <p:txBody>
          <a:bodyPr>
            <a:noAutofit/>
          </a:bodyPr>
          <a:lstStyle/>
          <a:p>
            <a:r>
              <a:rPr lang="en-US" sz="3200" dirty="0"/>
              <a:t>Adding EIMC in South Africa Increases Impact by 3%, Decreases Cost by 9% (2013–2050) </a:t>
            </a:r>
          </a:p>
        </p:txBody>
      </p:sp>
      <p:sp>
        <p:nvSpPr>
          <p:cNvPr id="5" name="Content Placeholder 4"/>
          <p:cNvSpPr>
            <a:spLocks noGrp="1"/>
          </p:cNvSpPr>
          <p:nvPr>
            <p:ph sz="half" idx="2"/>
          </p:nvPr>
        </p:nvSpPr>
        <p:spPr>
          <a:xfrm>
            <a:off x="6324600" y="2362200"/>
            <a:ext cx="2362200" cy="3505200"/>
          </a:xfrm>
        </p:spPr>
        <p:txBody>
          <a:bodyPr>
            <a:normAutofit fontScale="62500" lnSpcReduction="20000"/>
          </a:bodyPr>
          <a:lstStyle/>
          <a:p>
            <a:pPr>
              <a:lnSpc>
                <a:spcPct val="120000"/>
              </a:lnSpc>
              <a:spcBef>
                <a:spcPts val="600"/>
              </a:spcBef>
            </a:pPr>
            <a:r>
              <a:rPr lang="en-US" dirty="0"/>
              <a:t>2013–2050</a:t>
            </a:r>
          </a:p>
          <a:p>
            <a:pPr>
              <a:lnSpc>
                <a:spcPct val="120000"/>
              </a:lnSpc>
              <a:spcBef>
                <a:spcPts val="600"/>
              </a:spcBef>
            </a:pPr>
            <a:r>
              <a:rPr lang="en-US" dirty="0"/>
              <a:t>Scale up to 80% </a:t>
            </a:r>
            <a:r>
              <a:rPr lang="en-US" dirty="0" smtClean="0"/>
              <a:t>from 2013–2018</a:t>
            </a:r>
            <a:r>
              <a:rPr lang="en-US" dirty="0"/>
              <a:t>; maintain at 80% through 2050</a:t>
            </a:r>
          </a:p>
          <a:p>
            <a:pPr>
              <a:lnSpc>
                <a:spcPct val="120000"/>
              </a:lnSpc>
              <a:spcBef>
                <a:spcPts val="600"/>
              </a:spcBef>
            </a:pPr>
            <a:r>
              <a:rPr lang="en-US" dirty="0"/>
              <a:t>Fixed-cost VMMC </a:t>
            </a:r>
            <a:br>
              <a:rPr lang="en-US" dirty="0"/>
            </a:br>
            <a:r>
              <a:rPr lang="en-US" dirty="0"/>
              <a:t>by age</a:t>
            </a:r>
          </a:p>
          <a:p>
            <a:pPr>
              <a:lnSpc>
                <a:spcPct val="120000"/>
              </a:lnSpc>
              <a:spcBef>
                <a:spcPts val="600"/>
              </a:spcBef>
            </a:pPr>
            <a:r>
              <a:rPr lang="en-US" dirty="0"/>
              <a:t>No replacement of baseline MCs</a:t>
            </a:r>
          </a:p>
          <a:p>
            <a:pPr>
              <a:lnSpc>
                <a:spcPct val="120000"/>
              </a:lnSpc>
              <a:spcBef>
                <a:spcPts val="600"/>
              </a:spcBef>
            </a:pPr>
            <a:r>
              <a:rPr lang="en-US" dirty="0"/>
              <a:t>Discount </a:t>
            </a:r>
            <a:r>
              <a:rPr lang="en-US" dirty="0" smtClean="0"/>
              <a:t>rate = </a:t>
            </a:r>
            <a:r>
              <a:rPr lang="en-US" dirty="0"/>
              <a:t>3</a:t>
            </a:r>
            <a:r>
              <a:rPr lang="en-US" dirty="0" smtClean="0"/>
              <a: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556635"/>
              </p:ext>
            </p:extLst>
          </p:nvPr>
        </p:nvGraphicFramePr>
        <p:xfrm>
          <a:off x="498230" y="2444262"/>
          <a:ext cx="5410201" cy="3429000"/>
        </p:xfrm>
        <a:graphic>
          <a:graphicData uri="http://schemas.openxmlformats.org/drawingml/2006/table">
            <a:tbl>
              <a:tblPr firstRow="1" bandRow="1">
                <a:tableStyleId>{7DF18680-E054-41AD-8BC1-D1AEF772440D}</a:tableStyleId>
              </a:tblPr>
              <a:tblGrid>
                <a:gridCol w="1828801"/>
                <a:gridCol w="1321138"/>
                <a:gridCol w="1130131"/>
                <a:gridCol w="1130131"/>
              </a:tblGrid>
              <a:tr h="370840">
                <a:tc>
                  <a:txBody>
                    <a:bodyPr/>
                    <a:lstStyle/>
                    <a:p>
                      <a:pPr algn="ctr"/>
                      <a:r>
                        <a:rPr lang="en-US" sz="1600" dirty="0" smtClean="0">
                          <a:latin typeface="Calibri" panose="020F0502020204030204" pitchFamily="34" charset="0"/>
                        </a:rPr>
                        <a:t>South Africa</a:t>
                      </a:r>
                      <a:endParaRPr lang="en-US" sz="1600" dirty="0">
                        <a:latin typeface="Calibri" panose="020F0502020204030204" pitchFamily="34" charset="0"/>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solidFill>
                            <a:schemeClr val="bg1"/>
                          </a:solidFill>
                          <a:latin typeface="Calibri" panose="020F0502020204030204" pitchFamily="34" charset="0"/>
                        </a:rPr>
                        <a:t>10</a:t>
                      </a:r>
                      <a:r>
                        <a:rPr lang="en-US" sz="1600" dirty="0" smtClean="0">
                          <a:latin typeface="Calibri" panose="020F0502020204030204" pitchFamily="34" charset="0"/>
                        </a:rPr>
                        <a:t>–</a:t>
                      </a:r>
                      <a:r>
                        <a:rPr lang="en-US" sz="1600" dirty="0" smtClean="0">
                          <a:solidFill>
                            <a:schemeClr val="bg1"/>
                          </a:solidFill>
                          <a:latin typeface="Calibri" panose="020F0502020204030204" pitchFamily="34" charset="0"/>
                        </a:rPr>
                        <a:t>34</a:t>
                      </a:r>
                      <a:endParaRPr lang="en-US" sz="1600" dirty="0">
                        <a:solidFill>
                          <a:schemeClr val="bg1"/>
                        </a:solidFill>
                        <a:latin typeface="Calibri" panose="020F0502020204030204" pitchFamily="34" charset="0"/>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solidFill>
                            <a:schemeClr val="bg1"/>
                          </a:solidFill>
                          <a:latin typeface="Calibri" panose="020F0502020204030204" pitchFamily="34" charset="0"/>
                        </a:rPr>
                        <a:t>10</a:t>
                      </a:r>
                      <a:r>
                        <a:rPr lang="en-US" sz="1600" dirty="0" smtClean="0">
                          <a:latin typeface="Calibri" panose="020F0502020204030204" pitchFamily="34" charset="0"/>
                        </a:rPr>
                        <a:t>–</a:t>
                      </a:r>
                      <a:r>
                        <a:rPr lang="en-US" sz="1600" dirty="0" smtClean="0">
                          <a:solidFill>
                            <a:schemeClr val="bg1"/>
                          </a:solidFill>
                          <a:latin typeface="Calibri" panose="020F0502020204030204" pitchFamily="34" charset="0"/>
                        </a:rPr>
                        <a:t>34 </a:t>
                      </a:r>
                      <a:r>
                        <a:rPr lang="en-US" sz="1600" dirty="0" smtClean="0">
                          <a:latin typeface="Calibri" panose="020F0502020204030204" pitchFamily="34" charset="0"/>
                        </a:rPr>
                        <a:t>+ EIMC</a:t>
                      </a:r>
                      <a:endParaRPr lang="en-US" sz="1600" dirty="0">
                        <a:latin typeface="Calibri" panose="020F0502020204030204" pitchFamily="34" charset="0"/>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latin typeface="Calibri" panose="020F0502020204030204" pitchFamily="34" charset="0"/>
                        </a:rPr>
                        <a:t>% difference</a:t>
                      </a:r>
                      <a:endParaRPr lang="en-US" sz="1600" dirty="0">
                        <a:latin typeface="Calibri" panose="020F0502020204030204" pitchFamily="34" charset="0"/>
                      </a:endParaRPr>
                    </a:p>
                  </a:txBody>
                  <a:tcPr marL="45720" marR="45720" anchor="ctr">
                    <a:lnB w="12700" cap="flat" cmpd="sng" algn="ctr">
                      <a:noFill/>
                      <a:prstDash val="solid"/>
                      <a:round/>
                      <a:headEnd type="none" w="med" len="med"/>
                      <a:tailEnd type="none" w="med" len="med"/>
                    </a:lnB>
                    <a:solidFill>
                      <a:srgbClr val="4F81BD"/>
                    </a:solidFill>
                  </a:tcPr>
                </a:tc>
              </a:tr>
              <a:tr h="370840">
                <a:tc>
                  <a:txBody>
                    <a:bodyPr/>
                    <a:lstStyle/>
                    <a:p>
                      <a:pPr algn="l" fontAlgn="b"/>
                      <a:r>
                        <a:rPr lang="en-US" sz="1600" u="none" strike="noStrike" kern="1200" dirty="0" smtClean="0">
                          <a:effectLst/>
                          <a:latin typeface="Calibri" panose="020F0502020204030204" pitchFamily="34" charset="0"/>
                        </a:rPr>
                        <a:t>Infections </a:t>
                      </a:r>
                      <a:r>
                        <a:rPr lang="en-US" sz="1600" u="none" strike="noStrike" kern="1200" dirty="0">
                          <a:effectLst/>
                          <a:latin typeface="Calibri" panose="020F0502020204030204" pitchFamily="34" charset="0"/>
                        </a:rPr>
                        <a:t>averted* </a:t>
                      </a:r>
                      <a:endParaRPr lang="en-US" sz="1600" b="1" i="0" u="none" strike="noStrike" kern="1200" dirty="0">
                        <a:solidFill>
                          <a:srgbClr val="000000"/>
                        </a:solidFill>
                        <a:effectLst/>
                        <a:latin typeface="Calibri" panose="020F0502020204030204" pitchFamily="34" charset="0"/>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Calibri" panose="020F0502020204030204" pitchFamily="34" charset="0"/>
                        </a:rPr>
                        <a:t>1.8 million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Calibri" panose="020F0502020204030204" pitchFamily="34" charset="0"/>
                        </a:rPr>
                        <a:t>1.8 million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dirty="0">
                          <a:solidFill>
                            <a:srgbClr val="FF0000"/>
                          </a:solidFill>
                          <a:effectLst/>
                          <a:latin typeface="Calibri" panose="020F0502020204030204" pitchFamily="34" charset="0"/>
                        </a:rPr>
                        <a:t>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l" fontAlgn="b"/>
                      <a:r>
                        <a:rPr lang="en-US" sz="1600" u="none" strike="noStrike" dirty="0" smtClean="0">
                          <a:effectLst/>
                          <a:latin typeface="Calibri" panose="020F0502020204030204" pitchFamily="34" charset="0"/>
                        </a:rPr>
                        <a:t># MCs </a:t>
                      </a:r>
                      <a:endParaRPr lang="en-US" sz="1600" b="0" i="0" u="none" strike="noStrike" dirty="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15 million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20 million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1" i="0" u="none" strike="noStrike" dirty="0">
                          <a:solidFill>
                            <a:srgbClr val="FF0000"/>
                          </a:solidFill>
                          <a:effectLst/>
                          <a:latin typeface="Calibri" panose="020F0502020204030204" pitchFamily="34" charset="0"/>
                        </a:rPr>
                        <a:t>29%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70840">
                <a:tc>
                  <a:txBody>
                    <a:bodyPr/>
                    <a:lstStyle/>
                    <a:p>
                      <a:pPr algn="l" fontAlgn="b"/>
                      <a:r>
                        <a:rPr lang="en-US" sz="1600" u="none" strike="noStrike" dirty="0" smtClean="0">
                          <a:effectLst/>
                          <a:latin typeface="Calibri" panose="020F0502020204030204" pitchFamily="34" charset="0"/>
                        </a:rPr>
                        <a:t>Total cost* </a:t>
                      </a:r>
                      <a:endParaRPr lang="en-US" sz="1600" b="1" i="0" u="none" strike="noStrike" dirty="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Calibri" panose="020F0502020204030204" pitchFamily="34" charset="0"/>
                        </a:rPr>
                        <a:t>$1.9 billion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Calibri" panose="020F0502020204030204" pitchFamily="34" charset="0"/>
                        </a:rPr>
                        <a:t>$1.7 billion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dirty="0">
                          <a:solidFill>
                            <a:srgbClr val="FF0000"/>
                          </a:solidFill>
                          <a:effectLst/>
                          <a:latin typeface="Calibri" panose="020F0502020204030204" pitchFamily="34" charset="0"/>
                        </a:rPr>
                        <a:t>-9%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Calibri" panose="020F0502020204030204" pitchFamily="34" charset="0"/>
                        </a:rPr>
                        <a:t>% infections averted* </a:t>
                      </a:r>
                      <a:endParaRPr lang="en-US" sz="1600" b="1" i="0" u="none" strike="noStrike" dirty="0" smtClean="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44%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45%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Calibri" panose="020F0502020204030204" pitchFamily="34" charset="0"/>
                        </a:rPr>
                        <a:t>VMMCs per infection averted*</a:t>
                      </a:r>
                      <a:endParaRPr lang="en-US" sz="1600" b="1" i="0" u="none" strike="noStrike" dirty="0" smtClean="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Calibri" panose="020F0502020204030204" pitchFamily="34" charset="0"/>
                        </a:rPr>
                        <a:t>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Calibri" panose="020F0502020204030204" pitchFamily="34" charset="0"/>
                        </a:rPr>
                        <a:t>11</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Calibri" panose="020F0502020204030204" pitchFamily="34" charset="0"/>
                        </a:rPr>
                        <a:t>Cost per infection averted**</a:t>
                      </a:r>
                      <a:endParaRPr lang="en-US" sz="1600" b="1" i="0" u="none" strike="noStrike" dirty="0" smtClean="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$2,034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$1,959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rtl="0" fontAlgn="b"/>
                      <a:r>
                        <a:rPr lang="en-US" sz="1600" b="0" i="0" u="none" strike="noStrike" dirty="0">
                          <a:solidFill>
                            <a:srgbClr val="000000"/>
                          </a:solidFill>
                          <a:effectLst/>
                          <a:latin typeface="Calibri" panose="020F0502020204030204" pitchFamily="34" charset="0"/>
                        </a:rPr>
                        <a:t>-4%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bl>
          </a:graphicData>
        </a:graphic>
      </p:graphicFrame>
      <p:sp>
        <p:nvSpPr>
          <p:cNvPr id="9" name="Text Placeholder 1"/>
          <p:cNvSpPr txBox="1">
            <a:spLocks/>
          </p:cNvSpPr>
          <p:nvPr/>
        </p:nvSpPr>
        <p:spPr>
          <a:xfrm>
            <a:off x="381000" y="5908432"/>
            <a:ext cx="57150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rPr>
              <a:t>*not discounted;  **both HIV infections averted and costs discounted</a:t>
            </a:r>
            <a:endParaRPr lang="en-US" sz="1200" dirty="0">
              <a:solidFill>
                <a:prstClr val="black"/>
              </a:solidFill>
            </a:endParaRPr>
          </a:p>
        </p:txBody>
      </p:sp>
      <p:sp>
        <p:nvSpPr>
          <p:cNvPr id="10" name="TextBox 9"/>
          <p:cNvSpPr txBox="1"/>
          <p:nvPr/>
        </p:nvSpPr>
        <p:spPr>
          <a:xfrm>
            <a:off x="533400" y="1981200"/>
            <a:ext cx="5410200" cy="400110"/>
          </a:xfrm>
          <a:prstGeom prst="rect">
            <a:avLst/>
          </a:prstGeom>
          <a:noFill/>
        </p:spPr>
        <p:txBody>
          <a:bodyPr wrap="square" rtlCol="0">
            <a:spAutoFit/>
          </a:bodyPr>
          <a:lstStyle/>
          <a:p>
            <a:pPr algn="ctr"/>
            <a:r>
              <a:rPr lang="en-US" sz="2000" b="1" dirty="0" smtClean="0">
                <a:solidFill>
                  <a:srgbClr val="FF0000"/>
                </a:solidFill>
              </a:rPr>
              <a:t>EIMC cost 50% of adult VMMC unit cost </a:t>
            </a:r>
            <a:endParaRPr lang="en-US" sz="2000" b="1" dirty="0">
              <a:solidFill>
                <a:srgbClr val="FF0000"/>
              </a:solidFill>
            </a:endParaRPr>
          </a:p>
        </p:txBody>
      </p:sp>
    </p:spTree>
    <p:extLst>
      <p:ext uri="{BB962C8B-B14F-4D97-AF65-F5344CB8AC3E}">
        <p14:creationId xmlns:p14="http://schemas.microsoft.com/office/powerpoint/2010/main" val="354743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401762"/>
          </a:xfrm>
        </p:spPr>
        <p:txBody>
          <a:bodyPr>
            <a:noAutofit/>
          </a:bodyPr>
          <a:lstStyle/>
          <a:p>
            <a:r>
              <a:rPr lang="en-US" sz="3600" dirty="0"/>
              <a:t>Comparison Across </a:t>
            </a:r>
            <a:r>
              <a:rPr lang="en-US" sz="3600" dirty="0" smtClean="0"/>
              <a:t>Countries</a:t>
            </a:r>
            <a:r>
              <a:rPr lang="en-US" sz="3600" dirty="0"/>
              <a:t/>
            </a:r>
            <a:br>
              <a:rPr lang="en-US" sz="3600" dirty="0"/>
            </a:br>
            <a:r>
              <a:rPr lang="en-US" sz="2400" i="1" dirty="0"/>
              <a:t>% change when adding EIMC to a VMMC strategy </a:t>
            </a:r>
            <a:r>
              <a:rPr lang="en-US" sz="2400" i="1" dirty="0" smtClean="0"/>
              <a:t/>
            </a:r>
            <a:br>
              <a:rPr lang="en-US" sz="2400" i="1" dirty="0" smtClean="0"/>
            </a:br>
            <a:r>
              <a:rPr lang="en-US" sz="2400" i="1" dirty="0" smtClean="0"/>
              <a:t>targeted </a:t>
            </a:r>
            <a:r>
              <a:rPr lang="en-US" sz="2400" i="1" dirty="0"/>
              <a:t>to clients </a:t>
            </a:r>
            <a:r>
              <a:rPr lang="en-US" sz="2400" i="1" dirty="0" smtClean="0"/>
              <a:t>ages </a:t>
            </a:r>
            <a:r>
              <a:rPr lang="en-US" sz="2400" i="1" dirty="0"/>
              <a:t>10–34</a:t>
            </a:r>
          </a:p>
        </p:txBody>
      </p:sp>
      <p:sp>
        <p:nvSpPr>
          <p:cNvPr id="4" name="Content Placeholder 3"/>
          <p:cNvSpPr>
            <a:spLocks noGrp="1"/>
          </p:cNvSpPr>
          <p:nvPr>
            <p:ph sz="half" idx="2"/>
          </p:nvPr>
        </p:nvSpPr>
        <p:spPr>
          <a:xfrm>
            <a:off x="1066800" y="5029200"/>
            <a:ext cx="7391400" cy="1600200"/>
          </a:xfrm>
        </p:spPr>
        <p:txBody>
          <a:bodyPr>
            <a:noAutofit/>
          </a:bodyPr>
          <a:lstStyle/>
          <a:p>
            <a:pPr>
              <a:lnSpc>
                <a:spcPct val="120000"/>
              </a:lnSpc>
              <a:spcBef>
                <a:spcPts val="600"/>
              </a:spcBef>
            </a:pPr>
            <a:r>
              <a:rPr lang="en-US" sz="1600" dirty="0"/>
              <a:t>2013–2050</a:t>
            </a:r>
          </a:p>
          <a:p>
            <a:pPr>
              <a:lnSpc>
                <a:spcPct val="120000"/>
              </a:lnSpc>
              <a:spcBef>
                <a:spcPts val="600"/>
              </a:spcBef>
            </a:pPr>
            <a:r>
              <a:rPr lang="en-US" sz="1600" dirty="0"/>
              <a:t>Scale up to 80</a:t>
            </a:r>
            <a:r>
              <a:rPr lang="en-US" sz="1600" dirty="0" smtClean="0"/>
              <a:t>% from </a:t>
            </a:r>
            <a:r>
              <a:rPr lang="en-US" sz="1600" dirty="0"/>
              <a:t>2013–2018; maintain at 80% through 2050</a:t>
            </a:r>
          </a:p>
          <a:p>
            <a:pPr>
              <a:lnSpc>
                <a:spcPct val="120000"/>
              </a:lnSpc>
              <a:spcBef>
                <a:spcPts val="600"/>
              </a:spcBef>
            </a:pPr>
            <a:r>
              <a:rPr lang="en-US" sz="1600" dirty="0"/>
              <a:t>Fixed-cost </a:t>
            </a:r>
            <a:r>
              <a:rPr lang="en-US" sz="1600" dirty="0" smtClean="0"/>
              <a:t>VMMC by </a:t>
            </a:r>
            <a:r>
              <a:rPr lang="en-US" sz="1600" dirty="0"/>
              <a:t>age</a:t>
            </a:r>
          </a:p>
          <a:p>
            <a:pPr>
              <a:lnSpc>
                <a:spcPct val="120000"/>
              </a:lnSpc>
              <a:spcBef>
                <a:spcPts val="600"/>
              </a:spcBef>
            </a:pPr>
            <a:r>
              <a:rPr lang="en-US" sz="1600" dirty="0"/>
              <a:t>Discount </a:t>
            </a:r>
            <a:r>
              <a:rPr lang="en-US" sz="1600" dirty="0" smtClean="0"/>
              <a:t>rate = </a:t>
            </a:r>
            <a:r>
              <a:rPr lang="en-US" sz="1600" dirty="0"/>
              <a:t>3</a:t>
            </a:r>
            <a:r>
              <a:rPr lang="en-US" sz="1600" dirty="0" smtClean="0"/>
              <a:t>%</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042875330"/>
              </p:ext>
            </p:extLst>
          </p:nvPr>
        </p:nvGraphicFramePr>
        <p:xfrm>
          <a:off x="1371600" y="2307441"/>
          <a:ext cx="6629402" cy="2264559"/>
        </p:xfrm>
        <a:graphic>
          <a:graphicData uri="http://schemas.openxmlformats.org/drawingml/2006/table">
            <a:tbl>
              <a:tblPr firstRow="1" bandRow="1">
                <a:tableStyleId>{7DF18680-E054-41AD-8BC1-D1AEF772440D}</a:tableStyleId>
              </a:tblPr>
              <a:tblGrid>
                <a:gridCol w="1766891"/>
                <a:gridCol w="908035"/>
                <a:gridCol w="908035"/>
                <a:gridCol w="1114552"/>
                <a:gridCol w="1040248"/>
                <a:gridCol w="891641"/>
              </a:tblGrid>
              <a:tr h="575893">
                <a:tc>
                  <a:txBody>
                    <a:bodyPr/>
                    <a:lstStyle/>
                    <a:p>
                      <a:pPr algn="ctr"/>
                      <a:r>
                        <a:rPr lang="en-US" sz="1600" dirty="0" smtClean="0">
                          <a:latin typeface="+mj-lt"/>
                        </a:rPr>
                        <a:t>% change when</a:t>
                      </a:r>
                      <a:r>
                        <a:rPr lang="en-US" sz="1600" baseline="0" dirty="0" smtClean="0">
                          <a:latin typeface="+mj-lt"/>
                        </a:rPr>
                        <a:t> adding EIMC </a:t>
                      </a:r>
                      <a:endParaRPr lang="en-US" sz="1600" dirty="0">
                        <a:latin typeface="+mj-lt"/>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latin typeface="+mj-lt"/>
                        </a:rPr>
                        <a:t>Malawi</a:t>
                      </a:r>
                      <a:endParaRPr lang="en-US" sz="1600" dirty="0">
                        <a:latin typeface="+mj-lt"/>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latin typeface="+mj-lt"/>
                        </a:rPr>
                        <a:t>South Africa</a:t>
                      </a:r>
                      <a:endParaRPr lang="en-US" sz="1600" dirty="0">
                        <a:latin typeface="+mj-lt"/>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latin typeface="+mj-lt"/>
                        </a:rPr>
                        <a:t>Swaziland</a:t>
                      </a:r>
                      <a:endParaRPr lang="en-US" sz="1600" dirty="0">
                        <a:latin typeface="+mj-lt"/>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latin typeface="+mj-lt"/>
                        </a:rPr>
                        <a:t>Tanzania</a:t>
                      </a:r>
                      <a:endParaRPr lang="en-US" sz="1600" dirty="0">
                        <a:latin typeface="+mj-lt"/>
                      </a:endParaRPr>
                    </a:p>
                  </a:txBody>
                  <a:tcPr marL="45720" marR="45720" anchor="ctr">
                    <a:lnB w="12700" cap="flat" cmpd="sng" algn="ctr">
                      <a:noFill/>
                      <a:prstDash val="solid"/>
                      <a:round/>
                      <a:headEnd type="none" w="med" len="med"/>
                      <a:tailEnd type="none" w="med" len="med"/>
                    </a:lnB>
                    <a:solidFill>
                      <a:srgbClr val="4F81BD"/>
                    </a:solidFill>
                  </a:tcPr>
                </a:tc>
                <a:tc>
                  <a:txBody>
                    <a:bodyPr/>
                    <a:lstStyle/>
                    <a:p>
                      <a:pPr algn="ctr"/>
                      <a:r>
                        <a:rPr lang="en-US" sz="1600" dirty="0" smtClean="0">
                          <a:latin typeface="+mj-lt"/>
                        </a:rPr>
                        <a:t>Uganda</a:t>
                      </a:r>
                      <a:endParaRPr lang="en-US" sz="1600" dirty="0">
                        <a:latin typeface="+mj-lt"/>
                      </a:endParaRPr>
                    </a:p>
                  </a:txBody>
                  <a:tcPr marL="45720" marR="45720" anchor="ctr">
                    <a:lnB w="12700" cap="flat" cmpd="sng" algn="ctr">
                      <a:noFill/>
                      <a:prstDash val="solid"/>
                      <a:round/>
                      <a:headEnd type="none" w="med" len="med"/>
                      <a:tailEnd type="none" w="med" len="med"/>
                    </a:lnB>
                    <a:solidFill>
                      <a:srgbClr val="4F81BD"/>
                    </a:solidFill>
                  </a:tcPr>
                </a:tc>
              </a:tr>
              <a:tr h="368773">
                <a:tc>
                  <a:txBody>
                    <a:bodyPr/>
                    <a:lstStyle/>
                    <a:p>
                      <a:pPr algn="l" fontAlgn="b"/>
                      <a:r>
                        <a:rPr lang="en-US" sz="1600" u="none" strike="noStrike" kern="1200" dirty="0" smtClean="0">
                          <a:effectLst/>
                          <a:latin typeface="+mj-lt"/>
                        </a:rPr>
                        <a:t>Infections </a:t>
                      </a:r>
                      <a:r>
                        <a:rPr lang="en-US" sz="1600" u="none" strike="noStrike" kern="1200" dirty="0">
                          <a:effectLst/>
                          <a:latin typeface="+mj-lt"/>
                        </a:rPr>
                        <a:t>averted* </a:t>
                      </a:r>
                      <a:endParaRPr lang="en-US" sz="1600" b="1" i="0" u="none" strike="noStrike" kern="1200" dirty="0">
                        <a:solidFill>
                          <a:srgbClr val="000000"/>
                        </a:solidFill>
                        <a:effectLst/>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j-lt"/>
                        </a:rPr>
                        <a:t>1%</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j-lt"/>
                        </a:rPr>
                        <a:t>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j-lt"/>
                        </a:rPr>
                        <a:t>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kern="1200" dirty="0">
                          <a:solidFill>
                            <a:schemeClr val="tx1"/>
                          </a:solidFill>
                          <a:effectLst/>
                          <a:latin typeface="+mj-lt"/>
                          <a:ea typeface="+mn-ea"/>
                          <a:cs typeface="+mn-cs"/>
                        </a:rPr>
                        <a:t>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600" b="0" i="0" u="none" strike="noStrike" kern="1200" dirty="0">
                          <a:solidFill>
                            <a:schemeClr val="tx1"/>
                          </a:solidFill>
                          <a:effectLst/>
                          <a:latin typeface="+mj-lt"/>
                          <a:ea typeface="+mn-ea"/>
                          <a:cs typeface="+mn-cs"/>
                        </a:rPr>
                        <a:t>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8773">
                <a:tc>
                  <a:txBody>
                    <a:bodyPr/>
                    <a:lstStyle/>
                    <a:p>
                      <a:pPr algn="l" fontAlgn="b"/>
                      <a:r>
                        <a:rPr lang="en-US" sz="1600" u="none" strike="noStrike" dirty="0" smtClean="0">
                          <a:effectLst/>
                          <a:latin typeface="+mj-lt"/>
                        </a:rPr>
                        <a:t># MCs </a:t>
                      </a:r>
                      <a:endParaRPr lang="en-US" sz="1600" b="0"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a:solidFill>
                            <a:schemeClr val="tx1"/>
                          </a:solidFill>
                          <a:effectLst/>
                          <a:latin typeface="+mj-lt"/>
                        </a:rPr>
                        <a:t>45%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a:solidFill>
                            <a:schemeClr val="tx1"/>
                          </a:solidFill>
                          <a:effectLst/>
                          <a:latin typeface="+mj-lt"/>
                        </a:rPr>
                        <a:t>29%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a:solidFill>
                            <a:schemeClr val="tx1"/>
                          </a:solidFill>
                          <a:effectLst/>
                          <a:latin typeface="+mj-lt"/>
                        </a:rPr>
                        <a:t>24%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kern="1200" dirty="0">
                          <a:solidFill>
                            <a:schemeClr val="tx1"/>
                          </a:solidFill>
                          <a:effectLst/>
                          <a:latin typeface="+mj-lt"/>
                          <a:ea typeface="+mn-ea"/>
                          <a:cs typeface="+mn-cs"/>
                        </a:rPr>
                        <a:t>58%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marL="0" algn="ctr" defTabSz="457200" rtl="0" eaLnBrk="1" fontAlgn="b" latinLnBrk="0" hangingPunct="1"/>
                      <a:r>
                        <a:rPr lang="en-US" sz="1600" b="0" i="0" u="none" strike="noStrike" kern="1200" dirty="0">
                          <a:solidFill>
                            <a:schemeClr val="tx1"/>
                          </a:solidFill>
                          <a:effectLst/>
                          <a:latin typeface="+mj-lt"/>
                          <a:ea typeface="+mn-ea"/>
                          <a:cs typeface="+mn-cs"/>
                        </a:rPr>
                        <a:t>46%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68773">
                <a:tc>
                  <a:txBody>
                    <a:bodyPr/>
                    <a:lstStyle/>
                    <a:p>
                      <a:pPr algn="l" fontAlgn="b"/>
                      <a:r>
                        <a:rPr lang="en-US" sz="1600" u="none" strike="noStrike" dirty="0" smtClean="0">
                          <a:effectLst/>
                          <a:latin typeface="+mj-lt"/>
                        </a:rPr>
                        <a:t>Total cost* </a:t>
                      </a:r>
                      <a:endParaRPr lang="en-US" sz="1600" b="1"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j-lt"/>
                        </a:rPr>
                        <a:t>-6%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j-lt"/>
                        </a:rPr>
                        <a:t>-9%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j-lt"/>
                        </a:rPr>
                        <a:t>-12%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kern="1200" dirty="0">
                          <a:solidFill>
                            <a:schemeClr val="tx1"/>
                          </a:solidFill>
                          <a:effectLst/>
                          <a:latin typeface="+mj-lt"/>
                          <a:ea typeface="+mn-ea"/>
                          <a:cs typeface="+mn-cs"/>
                        </a:rPr>
                        <a:t>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600" b="0" i="0" u="none" strike="noStrike" kern="1200" dirty="0">
                          <a:solidFill>
                            <a:schemeClr val="tx1"/>
                          </a:solidFill>
                          <a:effectLst/>
                          <a:latin typeface="+mj-lt"/>
                          <a:ea typeface="+mn-ea"/>
                          <a:cs typeface="+mn-cs"/>
                        </a:rPr>
                        <a:t>-5%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589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mj-lt"/>
                        </a:rPr>
                        <a:t>Cost per infection averted**</a:t>
                      </a:r>
                      <a:endParaRPr lang="en-US" sz="1600" b="1" i="0" u="none" strike="noStrike" dirty="0" smtClean="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smtClean="0">
                          <a:solidFill>
                            <a:srgbClr val="000000"/>
                          </a:solidFill>
                          <a:effectLst/>
                          <a:latin typeface="+mj-lt"/>
                        </a:rPr>
                        <a:t>0%</a:t>
                      </a:r>
                      <a:endParaRPr lang="en-US" sz="1600" b="0"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smtClean="0">
                          <a:solidFill>
                            <a:srgbClr val="000000"/>
                          </a:solidFill>
                          <a:effectLst/>
                          <a:latin typeface="+mj-lt"/>
                        </a:rPr>
                        <a:t>-4%</a:t>
                      </a:r>
                      <a:endParaRPr lang="en-US" sz="1600" b="0"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smtClean="0">
                          <a:solidFill>
                            <a:srgbClr val="000000"/>
                          </a:solidFill>
                          <a:effectLst/>
                          <a:latin typeface="+mj-lt"/>
                        </a:rPr>
                        <a:t>-5%</a:t>
                      </a:r>
                      <a:endParaRPr lang="en-US" sz="1600" b="0"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kern="1200" dirty="0" smtClean="0">
                          <a:solidFill>
                            <a:schemeClr val="tx1"/>
                          </a:solidFill>
                          <a:effectLst/>
                          <a:latin typeface="+mj-lt"/>
                          <a:ea typeface="+mn-ea"/>
                          <a:cs typeface="+mn-cs"/>
                        </a:rPr>
                        <a:t>7%</a:t>
                      </a:r>
                      <a:endParaRPr lang="en-US" sz="1600" b="0" i="0" u="none" strike="noStrike" kern="1200" dirty="0">
                        <a:solidFill>
                          <a:schemeClr val="tx1"/>
                        </a:solidFill>
                        <a:effectLst/>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smtClean="0">
                          <a:solidFill>
                            <a:srgbClr val="000000"/>
                          </a:solidFill>
                          <a:effectLst/>
                          <a:latin typeface="+mj-lt"/>
                        </a:rPr>
                        <a:t>1%</a:t>
                      </a:r>
                      <a:endParaRPr lang="en-US" sz="1600" b="0"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bl>
          </a:graphicData>
        </a:graphic>
      </p:graphicFrame>
      <p:sp>
        <p:nvSpPr>
          <p:cNvPr id="6" name="Text Placeholder 1"/>
          <p:cNvSpPr txBox="1">
            <a:spLocks/>
          </p:cNvSpPr>
          <p:nvPr/>
        </p:nvSpPr>
        <p:spPr>
          <a:xfrm>
            <a:off x="1295400" y="4607169"/>
            <a:ext cx="57150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rPr>
              <a:t>*not discounted;  **both HIV infections averted and costs discounted</a:t>
            </a:r>
            <a:endParaRPr lang="en-US" sz="1200" dirty="0">
              <a:solidFill>
                <a:prstClr val="black"/>
              </a:solidFill>
            </a:endParaRPr>
          </a:p>
        </p:txBody>
      </p:sp>
      <p:sp>
        <p:nvSpPr>
          <p:cNvPr id="7" name="TextBox 6"/>
          <p:cNvSpPr txBox="1"/>
          <p:nvPr/>
        </p:nvSpPr>
        <p:spPr>
          <a:xfrm>
            <a:off x="1905000" y="1841286"/>
            <a:ext cx="5715000" cy="400110"/>
          </a:xfrm>
          <a:prstGeom prst="rect">
            <a:avLst/>
          </a:prstGeom>
          <a:noFill/>
        </p:spPr>
        <p:txBody>
          <a:bodyPr wrap="square" rtlCol="0">
            <a:spAutoFit/>
          </a:bodyPr>
          <a:lstStyle/>
          <a:p>
            <a:pPr algn="ctr"/>
            <a:r>
              <a:rPr lang="en-US" sz="2000" b="1" dirty="0" smtClean="0">
                <a:solidFill>
                  <a:srgbClr val="FF0000"/>
                </a:solidFill>
              </a:rPr>
              <a:t>EIMC cost 50% of adult VMMC unit cost </a:t>
            </a:r>
            <a:endParaRPr lang="en-US" sz="2000" b="1" dirty="0">
              <a:solidFill>
                <a:srgbClr val="FF0000"/>
              </a:solidFill>
            </a:endParaRPr>
          </a:p>
        </p:txBody>
      </p:sp>
    </p:spTree>
    <p:extLst>
      <p:ext uri="{BB962C8B-B14F-4D97-AF65-F5344CB8AC3E}">
        <p14:creationId xmlns:p14="http://schemas.microsoft.com/office/powerpoint/2010/main" val="4061976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5.xml><?xml version="1.0" encoding="utf-8"?>
<a:theme xmlns:a="http://schemas.openxmlformats.org/drawingml/2006/main" name="Green Section HPP Interior Slides">
  <a:themeElements>
    <a:clrScheme name="HPP PowerPoint">
      <a:dk1>
        <a:sysClr val="windowText" lastClr="000000"/>
      </a:dk1>
      <a:lt1>
        <a:sysClr val="window" lastClr="FFFFFF"/>
      </a:lt1>
      <a:dk2>
        <a:srgbClr val="084572"/>
      </a:dk2>
      <a:lt2>
        <a:srgbClr val="FFFFFF"/>
      </a:lt2>
      <a:accent1>
        <a:srgbClr val="0E7DC2"/>
      </a:accent1>
      <a:accent2>
        <a:srgbClr val="EC8438"/>
      </a:accent2>
      <a:accent3>
        <a:srgbClr val="0E6982"/>
      </a:accent3>
      <a:accent4>
        <a:srgbClr val="8B1524"/>
      </a:accent4>
      <a:accent5>
        <a:srgbClr val="5B363C"/>
      </a:accent5>
      <a:accent6>
        <a:srgbClr val="6D7331"/>
      </a:accent6>
      <a:hlink>
        <a:srgbClr val="051437"/>
      </a:hlink>
      <a:folHlink>
        <a:srgbClr val="0E7DC2"/>
      </a:folHlink>
    </a:clrScheme>
    <a:fontScheme name="HPP Templat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2183</Words>
  <Application>Microsoft Office PowerPoint</Application>
  <PresentationFormat>On-screen Show (4:3)</PresentationFormat>
  <Paragraphs>211</Paragraphs>
  <Slides>16</Slides>
  <Notes>11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Calibri</vt:lpstr>
      <vt:lpstr>Century Gothic</vt:lpstr>
      <vt:lpstr>Futura Std Medium</vt:lpstr>
      <vt:lpstr>Times</vt:lpstr>
      <vt:lpstr>Webdings</vt:lpstr>
      <vt:lpstr>Wingdings</vt:lpstr>
      <vt:lpstr>Blank Presentation</vt:lpstr>
      <vt:lpstr>Office Theme</vt:lpstr>
      <vt:lpstr>1_Office Theme</vt:lpstr>
      <vt:lpstr>2_Office Theme</vt:lpstr>
      <vt:lpstr>Green Section HPP Interior Slides</vt:lpstr>
      <vt:lpstr>PowerPoint Presentation</vt:lpstr>
      <vt:lpstr>Hypothetical Historical Impact of EIMC</vt:lpstr>
      <vt:lpstr>What If South Africa Had 80% MC Prevalence from the Beginning of the HIV Epidemic?</vt:lpstr>
      <vt:lpstr>EIMC Impact on HIV Incidence</vt:lpstr>
      <vt:lpstr>South Africa: Incidence Reductions in the Population by Age of Clients</vt:lpstr>
      <vt:lpstr>How does adding EIMC affect the program?</vt:lpstr>
      <vt:lpstr>Three Scenarios: South Africa</vt:lpstr>
      <vt:lpstr>Adding EIMC in South Africa Increases Impact by 3%, Decreases Cost by 9% (2013–2050) </vt:lpstr>
      <vt:lpstr>Comparison Across Countries % change when adding EIMC to a VMMC strategy  targeted to clients ages 10–34</vt:lpstr>
      <vt:lpstr>At what cost does the cost-effectiveness of EIMC equal that of adolescent VMMC?</vt:lpstr>
      <vt:lpstr>Lifetime Cost-effectiveness of Neonatal vs. Adolescent MC</vt:lpstr>
      <vt:lpstr>Cost Ratio at which Lifetime Cost-effectiveness is Equal for EIMC and Adolescent VMMC</vt:lpstr>
      <vt:lpstr>Broader Context</vt:lpstr>
      <vt:lpstr>Conclusions (1)</vt:lpstr>
      <vt:lpstr>Conclusions (2)</vt:lpstr>
      <vt:lpstr>PowerPoint Presentation</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Amy Rupert</cp:lastModifiedBy>
  <cp:revision>98</cp:revision>
  <cp:lastPrinted>2014-05-19T18:01:24Z</cp:lastPrinted>
  <dcterms:created xsi:type="dcterms:W3CDTF">2012-05-02T17:38:01Z</dcterms:created>
  <dcterms:modified xsi:type="dcterms:W3CDTF">2015-04-16T19:41:44Z</dcterms:modified>
</cp:coreProperties>
</file>