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7" r:id="rId3"/>
    <p:sldId id="268" r:id="rId4"/>
    <p:sldId id="269" r:id="rId5"/>
    <p:sldId id="270" r:id="rId6"/>
    <p:sldId id="271" r:id="rId7"/>
    <p:sldId id="278" r:id="rId8"/>
    <p:sldId id="279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8099" autoAdjust="0"/>
  </p:normalViewPr>
  <p:slideViewPr>
    <p:cSldViewPr>
      <p:cViewPr varScale="1">
        <p:scale>
          <a:sx n="92" d="100"/>
          <a:sy n="92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AF0D920-2905-46EE-802F-E39001D030A3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F83A991-A7F7-4AA0-AD51-CDC6F9F80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4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CBDB-C44A-4852-8B65-CEEDC969CE41}" type="datetimeFigureOut">
              <a:rPr lang="en-ZW" smtClean="0"/>
              <a:t>9/4/2014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59989-D014-4230-9E25-61C21B99B76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494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27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022" indent="-286931" defTabSz="905427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7725" indent="-229545" defTabSz="905427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6816" indent="-229545" defTabSz="905427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5906" indent="-229545" defTabSz="905427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4996" indent="-229545" defTabSz="90542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4086" indent="-229545" defTabSz="90542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3177" indent="-229545" defTabSz="90542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2266" indent="-229545" defTabSz="90542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2C78C7-8B66-4C58-A20F-FE2FAB295029}" type="slidenum">
              <a:rPr lang="en-US" altLang="en-US" sz="1200">
                <a:latin typeface="Times" pitchFamily="18" charset="0"/>
              </a:rPr>
              <a:pPr/>
              <a:t>4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8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9989-D014-4230-9E25-61C21B99B768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7197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celebrities with the objective of creating a positive norm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9989-D014-4230-9E25-61C21B99B768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7776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9827-CC28-4405-9337-3ADEAA7DB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E99A-2EC1-4320-BA1E-A7CE5F8A3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0B7E-EB89-47B8-824E-9D116C7D9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23F2-3C8A-4138-BA10-3EBBF5783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9A4E-5166-44AE-B089-AC954649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DAED-CB07-4F50-9228-65EC73D56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A964-E7A4-4955-85A7-72000AB76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7255-4770-48B9-B021-1DE2128E4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ADA9-CD9E-472F-950D-75101359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E42F-ACB8-407D-903D-0433C893C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2E19-7DAA-4519-82E0-D5686B5162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EPFAR-Logo-Color-Tagline-Transparent-White.gif"/>
          <p:cNvPicPr>
            <a:picLocks noChangeAspect="1"/>
          </p:cNvPicPr>
          <p:nvPr userDrawn="1"/>
        </p:nvPicPr>
        <p:blipFill>
          <a:blip r:embed="rId14" cstate="print"/>
          <a:srcRect r="69367"/>
          <a:stretch>
            <a:fillRect/>
          </a:stretch>
        </p:blipFill>
        <p:spPr>
          <a:xfrm>
            <a:off x="160020" y="152401"/>
            <a:ext cx="800100" cy="949090"/>
          </a:xfrm>
          <a:prstGeom prst="rect">
            <a:avLst/>
          </a:prstGeom>
        </p:spPr>
      </p:pic>
      <p:sp>
        <p:nvSpPr>
          <p:cNvPr id="16" name="TextBox 11"/>
          <p:cNvSpPr txBox="1"/>
          <p:nvPr userDrawn="1"/>
        </p:nvSpPr>
        <p:spPr>
          <a:xfrm>
            <a:off x="0" y="1035785"/>
            <a:ext cx="1600200" cy="3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PEPFAR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6019800"/>
            <a:ext cx="6931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92936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Creating Demand </a:t>
            </a:r>
            <a:r>
              <a:rPr lang="en-US" sz="4000" dirty="0">
                <a:solidFill>
                  <a:schemeClr val="bg1"/>
                </a:solidFill>
              </a:rPr>
              <a:t>during  </a:t>
            </a:r>
            <a:r>
              <a:rPr lang="en-US" sz="4000" dirty="0" smtClean="0">
                <a:solidFill>
                  <a:schemeClr val="bg1"/>
                </a:solidFill>
              </a:rPr>
              <a:t>	Accelerated </a:t>
            </a:r>
            <a:r>
              <a:rPr lang="en-US" sz="4000" dirty="0">
                <a:solidFill>
                  <a:schemeClr val="bg1"/>
                </a:solidFill>
              </a:rPr>
              <a:t>Scale-up of </a:t>
            </a:r>
            <a:r>
              <a:rPr lang="en-US" sz="4000" dirty="0" smtClean="0">
                <a:solidFill>
                  <a:schemeClr val="bg1"/>
                </a:solidFill>
              </a:rPr>
              <a:t>VMMC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212" y="4800600"/>
            <a:ext cx="1449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PFAR-Logo-Color-Tagline-Transparent-Wh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324" y="76202"/>
            <a:ext cx="5472476" cy="198119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432551"/>
            <a:ext cx="5105400" cy="5016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AIDS 2014 – Stepping Up The Pace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922574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dirty="0">
                <a:solidFill>
                  <a:schemeClr val="bg1"/>
                </a:solidFill>
              </a:rPr>
              <a:t>Karin </a:t>
            </a:r>
            <a:r>
              <a:rPr lang="en-ZW" dirty="0" smtClean="0">
                <a:solidFill>
                  <a:schemeClr val="bg1"/>
                </a:solidFill>
              </a:rPr>
              <a:t>Hatzold, MD, MPH, Population </a:t>
            </a:r>
            <a:r>
              <a:rPr lang="en-ZW" dirty="0">
                <a:solidFill>
                  <a:schemeClr val="bg1"/>
                </a:solidFill>
              </a:rPr>
              <a:t>Services </a:t>
            </a:r>
            <a:r>
              <a:rPr lang="en-ZW" dirty="0" smtClean="0">
                <a:solidFill>
                  <a:schemeClr val="bg1"/>
                </a:solidFill>
              </a:rPr>
              <a:t>International</a:t>
            </a:r>
          </a:p>
          <a:p>
            <a:r>
              <a:rPr lang="en-ZW" dirty="0">
                <a:solidFill>
                  <a:schemeClr val="bg1"/>
                </a:solidFill>
              </a:rPr>
              <a:t>Kim Seifert </a:t>
            </a:r>
            <a:r>
              <a:rPr lang="en-ZW" dirty="0" err="1">
                <a:solidFill>
                  <a:schemeClr val="bg1"/>
                </a:solidFill>
              </a:rPr>
              <a:t>Ahanda</a:t>
            </a:r>
            <a:r>
              <a:rPr lang="en-ZW" dirty="0">
                <a:solidFill>
                  <a:schemeClr val="bg1"/>
                </a:solidFill>
              </a:rPr>
              <a:t>, MPH, USAID</a:t>
            </a:r>
            <a:endParaRPr lang="en-ZW" dirty="0" smtClean="0">
              <a:solidFill>
                <a:schemeClr val="bg1"/>
              </a:solidFill>
            </a:endParaRPr>
          </a:p>
          <a:p>
            <a:r>
              <a:rPr lang="en-ZW" dirty="0" smtClean="0">
                <a:solidFill>
                  <a:schemeClr val="bg1"/>
                </a:solidFill>
              </a:rPr>
              <a:t>Elizabeth </a:t>
            </a:r>
            <a:r>
              <a:rPr lang="en-ZW" dirty="0">
                <a:solidFill>
                  <a:schemeClr val="bg1"/>
                </a:solidFill>
              </a:rPr>
              <a:t>Gold</a:t>
            </a:r>
            <a:r>
              <a:rPr lang="en-ZW" dirty="0" smtClean="0">
                <a:solidFill>
                  <a:schemeClr val="bg1"/>
                </a:solidFill>
              </a:rPr>
              <a:t>, MA</a:t>
            </a:r>
            <a:r>
              <a:rPr lang="en-ZW" dirty="0">
                <a:solidFill>
                  <a:schemeClr val="bg1"/>
                </a:solidFill>
              </a:rPr>
              <a:t>, HC3</a:t>
            </a:r>
            <a:endParaRPr lang="en-ZW" dirty="0" smtClean="0">
              <a:solidFill>
                <a:schemeClr val="bg1"/>
              </a:solidFill>
            </a:endParaRPr>
          </a:p>
          <a:p>
            <a:endParaRPr lang="en-ZW" dirty="0">
              <a:solidFill>
                <a:schemeClr val="bg1"/>
              </a:solidFill>
            </a:endParaRPr>
          </a:p>
        </p:txBody>
      </p:sp>
      <p:pic>
        <p:nvPicPr>
          <p:cNvPr id="11" name="Picture 10" descr="p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0507"/>
            <a:ext cx="914399" cy="86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78981"/>
            <a:ext cx="2132116" cy="6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ZW" sz="3200" dirty="0" smtClean="0"/>
              <a:t>I </a:t>
            </a:r>
            <a:r>
              <a:rPr lang="en-ZW" sz="3200" dirty="0"/>
              <a:t>did it…Why haven’t you? I am doing it… Join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058"/>
            <a:ext cx="4191000" cy="4800600"/>
          </a:xfrm>
        </p:spPr>
        <p:txBody>
          <a:bodyPr>
            <a:normAutofit fontScale="92500" lnSpcReduction="10000"/>
          </a:bodyPr>
          <a:lstStyle/>
          <a:p>
            <a:r>
              <a:rPr lang="en-ZW" dirty="0"/>
              <a:t>F</a:t>
            </a:r>
            <a:r>
              <a:rPr lang="en-ZW" dirty="0" smtClean="0"/>
              <a:t>amous </a:t>
            </a:r>
            <a:r>
              <a:rPr lang="en-ZW" dirty="0"/>
              <a:t>musical celebrities and radio personalities </a:t>
            </a:r>
            <a:r>
              <a:rPr lang="en-ZW" dirty="0" smtClean="0"/>
              <a:t>to </a:t>
            </a:r>
            <a:r>
              <a:rPr lang="en-ZW" dirty="0"/>
              <a:t>increase social support among peers and </a:t>
            </a:r>
            <a:r>
              <a:rPr lang="en-ZW" dirty="0" smtClean="0"/>
              <a:t>partners</a:t>
            </a:r>
          </a:p>
          <a:p>
            <a:r>
              <a:rPr lang="en-ZW" dirty="0" smtClean="0"/>
              <a:t>Celebrities as role models</a:t>
            </a:r>
          </a:p>
          <a:p>
            <a:r>
              <a:rPr lang="en-ZW" dirty="0" smtClean="0"/>
              <a:t>Promoting Non - HIV benefits of VMMC</a:t>
            </a:r>
          </a:p>
          <a:p>
            <a:pPr lvl="1"/>
            <a:r>
              <a:rPr lang="en-ZW" dirty="0"/>
              <a:t>Personal hygiene</a:t>
            </a:r>
          </a:p>
          <a:p>
            <a:pPr lvl="1"/>
            <a:r>
              <a:rPr lang="en-ZW" dirty="0"/>
              <a:t>Reduction of risk of cervical cancer for the </a:t>
            </a:r>
            <a:r>
              <a:rPr lang="en-ZW" dirty="0" smtClean="0"/>
              <a:t>partner</a:t>
            </a:r>
          </a:p>
          <a:p>
            <a:pPr marL="342900" lvl="1" indent="-342900">
              <a:buFontTx/>
              <a:buChar char="•"/>
            </a:pPr>
            <a:r>
              <a:rPr lang="en-ZW" dirty="0"/>
              <a:t>Addressing issues of Pain and Healing </a:t>
            </a:r>
            <a:r>
              <a:rPr lang="en-ZW" dirty="0" smtClean="0"/>
              <a:t>period  </a:t>
            </a:r>
            <a:endParaRPr lang="en-ZW" sz="2600" dirty="0"/>
          </a:p>
          <a:p>
            <a:pPr marL="0" indent="0">
              <a:buNone/>
            </a:pPr>
            <a:endParaRPr lang="en-ZW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79" y="1600200"/>
            <a:ext cx="32292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2600" y="1447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21336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3254" y="6139733"/>
            <a:ext cx="70426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100" dirty="0">
                <a:solidFill>
                  <a:schemeClr val="bg1"/>
                </a:solidFill>
              </a:rPr>
              <a:t>Hatzold K, Mavhu W, Jasi P, Chatora K, Cowan FM, et al. (2014) Barriers and Motivators to Voluntary Medical Male Circumcision Uptake among </a:t>
            </a:r>
            <a:r>
              <a:rPr lang="en-ZW" sz="1100" dirty="0" smtClean="0">
                <a:solidFill>
                  <a:schemeClr val="bg1"/>
                </a:solidFill>
              </a:rPr>
              <a:t>Different Age </a:t>
            </a:r>
            <a:r>
              <a:rPr lang="en-ZW" sz="1100" dirty="0">
                <a:solidFill>
                  <a:schemeClr val="bg1"/>
                </a:solidFill>
              </a:rPr>
              <a:t>Groups of Men in Zimbabwe: Results from a Mixed Methods Study. </a:t>
            </a:r>
            <a:r>
              <a:rPr lang="en-ZW" sz="1100" dirty="0" err="1">
                <a:solidFill>
                  <a:schemeClr val="bg1"/>
                </a:solidFill>
              </a:rPr>
              <a:t>PLoS</a:t>
            </a:r>
            <a:r>
              <a:rPr lang="en-ZW" sz="1100" dirty="0">
                <a:solidFill>
                  <a:schemeClr val="bg1"/>
                </a:solidFill>
              </a:rPr>
              <a:t> ONE 9(5): e85051. doi:10.1371/journal.pone.0085051</a:t>
            </a:r>
          </a:p>
        </p:txBody>
      </p:sp>
    </p:spTree>
    <p:extLst>
      <p:ext uri="{BB962C8B-B14F-4D97-AF65-F5344CB8AC3E}">
        <p14:creationId xmlns:p14="http://schemas.microsoft.com/office/powerpoint/2010/main" val="36671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56846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Attitudes and Potential </a:t>
            </a:r>
            <a:r>
              <a:rPr lang="en-US" sz="3200" dirty="0" smtClean="0"/>
              <a:t>Uptake of </a:t>
            </a:r>
            <a:r>
              <a:rPr lang="en-ZW" sz="3200" dirty="0" smtClean="0"/>
              <a:t> VMMC among older men Kenya -Turkana </a:t>
            </a:r>
            <a:endParaRPr lang="en-ZW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176" y="2110154"/>
            <a:ext cx="3936023" cy="4214446"/>
          </a:xfrm>
        </p:spPr>
        <p:txBody>
          <a:bodyPr>
            <a:normAutofit fontScale="62500" lnSpcReduction="20000"/>
          </a:bodyPr>
          <a:lstStyle/>
          <a:p>
            <a:r>
              <a:rPr lang="en-ZW" dirty="0" smtClean="0"/>
              <a:t>29 FGDs and 69 in depth interviews </a:t>
            </a:r>
          </a:p>
          <a:p>
            <a:endParaRPr lang="en-ZW" dirty="0" smtClean="0"/>
          </a:p>
          <a:p>
            <a:r>
              <a:rPr lang="en-ZW" b="1" dirty="0" smtClean="0"/>
              <a:t>Barriers: </a:t>
            </a:r>
            <a:r>
              <a:rPr lang="en-ZW" dirty="0" smtClean="0"/>
              <a:t>Stigma against foreign cultural practise, low risk perception, cultural norms, perceived lack of infrastructure </a:t>
            </a:r>
          </a:p>
          <a:p>
            <a:endParaRPr lang="en-ZW" dirty="0"/>
          </a:p>
          <a:p>
            <a:pPr marL="0" indent="0">
              <a:buNone/>
            </a:pPr>
            <a:endParaRPr lang="en-ZW" dirty="0" smtClean="0"/>
          </a:p>
          <a:p>
            <a:r>
              <a:rPr lang="en-ZW" b="1" dirty="0" smtClean="0"/>
              <a:t>Facilitators: </a:t>
            </a:r>
            <a:r>
              <a:rPr lang="en-ZW" dirty="0" smtClean="0"/>
              <a:t>Desire to be “modern”, Protection against HIV, Hygiene, Role model to younger men </a:t>
            </a:r>
            <a:endParaRPr lang="en-ZW" dirty="0"/>
          </a:p>
          <a:p>
            <a:pPr marL="0" indent="0">
              <a:buNone/>
            </a:pPr>
            <a:r>
              <a:rPr lang="en-ZW" dirty="0" smtClean="0"/>
              <a:t> </a:t>
            </a:r>
          </a:p>
          <a:p>
            <a:r>
              <a:rPr lang="en-ZW" dirty="0"/>
              <a:t>HIV prevention benefits vs. cultural </a:t>
            </a:r>
            <a:r>
              <a:rPr lang="en-ZW" dirty="0" smtClean="0"/>
              <a:t>practice</a:t>
            </a:r>
            <a:endParaRPr lang="en-ZW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16764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21336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648200" y="2286000"/>
            <a:ext cx="4267200" cy="3505200"/>
          </a:xfrm>
          <a:prstGeom prst="wedgeEllipseCallout">
            <a:avLst>
              <a:gd name="adj1" fmla="val -35191"/>
              <a:gd name="adj2" fmla="val 55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814816"/>
            <a:ext cx="335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400" i="1" dirty="0">
                <a:latin typeface="Calibri" pitchFamily="34" charset="0"/>
                <a:cs typeface="Calibri" pitchFamily="34" charset="0"/>
              </a:rPr>
              <a:t>We used to hear our parents say ‘it’s the </a:t>
            </a:r>
            <a:r>
              <a:rPr lang="en-ZW" sz="1400" i="1" dirty="0" err="1">
                <a:latin typeface="Calibri" pitchFamily="34" charset="0"/>
                <a:cs typeface="Calibri" pitchFamily="34" charset="0"/>
              </a:rPr>
              <a:t>Pokot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ZW" sz="1400" i="1" dirty="0" err="1">
                <a:latin typeface="Calibri" pitchFamily="34" charset="0"/>
                <a:cs typeface="Calibri" pitchFamily="34" charset="0"/>
              </a:rPr>
              <a:t>Samburu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ZW" sz="1400" i="1" dirty="0" err="1">
                <a:latin typeface="Calibri" pitchFamily="34" charset="0"/>
                <a:cs typeface="Calibri" pitchFamily="34" charset="0"/>
              </a:rPr>
              <a:t>Borana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 and</a:t>
            </a:r>
          </a:p>
          <a:p>
            <a:r>
              <a:rPr lang="en-ZW" sz="1400" i="1" dirty="0">
                <a:latin typeface="Calibri" pitchFamily="34" charset="0"/>
                <a:cs typeface="Calibri" pitchFamily="34" charset="0"/>
              </a:rPr>
              <a:t>Somali who circumcised.’ But somewhere between there emerged </a:t>
            </a:r>
            <a:r>
              <a:rPr lang="en-ZW" sz="1400" i="1" dirty="0" smtClean="0">
                <a:latin typeface="Calibri" pitchFamily="34" charset="0"/>
                <a:cs typeface="Calibri" pitchFamily="34" charset="0"/>
              </a:rPr>
              <a:t>this ‘‘</a:t>
            </a:r>
            <a:r>
              <a:rPr lang="en-ZW" sz="1400" i="1" dirty="0" err="1">
                <a:latin typeface="Calibri" pitchFamily="34" charset="0"/>
                <a:cs typeface="Calibri" pitchFamily="34" charset="0"/>
              </a:rPr>
              <a:t>Lokwakel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’’ (HIV/AIDS), which wiped out families leaving </a:t>
            </a:r>
            <a:r>
              <a:rPr lang="en-ZW" sz="1400" i="1" dirty="0" smtClean="0">
                <a:latin typeface="Calibri" pitchFamily="34" charset="0"/>
                <a:cs typeface="Calibri" pitchFamily="34" charset="0"/>
              </a:rPr>
              <a:t>destitute  children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. We cried and we decided to circumcise because it </a:t>
            </a:r>
            <a:r>
              <a:rPr lang="en-ZW" sz="1400" i="1" dirty="0" smtClean="0">
                <a:latin typeface="Calibri" pitchFamily="34" charset="0"/>
                <a:cs typeface="Calibri" pitchFamily="34" charset="0"/>
              </a:rPr>
              <a:t>was important </a:t>
            </a:r>
            <a:r>
              <a:rPr lang="en-ZW" sz="1400" i="1" dirty="0">
                <a:latin typeface="Calibri" pitchFamily="34" charset="0"/>
                <a:cs typeface="Calibri" pitchFamily="34" charset="0"/>
              </a:rPr>
              <a:t>for us to take care of ourselves and our families</a:t>
            </a:r>
            <a:r>
              <a:rPr lang="en-ZW" sz="1400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ZW" sz="1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ZW" sz="1400" dirty="0">
                <a:latin typeface="Calibri" pitchFamily="34" charset="0"/>
                <a:cs typeface="Calibri" pitchFamily="34" charset="0"/>
              </a:rPr>
              <a:t>Circumcised man, age 37</a:t>
            </a:r>
            <a:r>
              <a:rPr lang="en-ZW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134941"/>
            <a:ext cx="8305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100" dirty="0">
                <a:solidFill>
                  <a:schemeClr val="bg1"/>
                </a:solidFill>
              </a:rPr>
              <a:t>Macintyre K, Andrinopoulos K, Moses N, Bornstein M, </a:t>
            </a:r>
            <a:r>
              <a:rPr lang="en-ZW" sz="1100" dirty="0" err="1">
                <a:solidFill>
                  <a:schemeClr val="bg1"/>
                </a:solidFill>
              </a:rPr>
              <a:t>Ochieng</a:t>
            </a:r>
            <a:r>
              <a:rPr lang="en-ZW" sz="1100" dirty="0">
                <a:solidFill>
                  <a:schemeClr val="bg1"/>
                </a:solidFill>
              </a:rPr>
              <a:t> A, et al. (2014) Attitudes, Perceptions and Potential Uptake of Male Circumcision </a:t>
            </a:r>
            <a:r>
              <a:rPr lang="en-ZW" sz="1100" dirty="0" smtClean="0">
                <a:solidFill>
                  <a:schemeClr val="bg1"/>
                </a:solidFill>
              </a:rPr>
              <a:t>among Older </a:t>
            </a:r>
            <a:r>
              <a:rPr lang="en-ZW" sz="1100" dirty="0">
                <a:solidFill>
                  <a:schemeClr val="bg1"/>
                </a:solidFill>
              </a:rPr>
              <a:t>Men in Turkana County, Kenya Using Qualitative Methods. </a:t>
            </a:r>
            <a:r>
              <a:rPr lang="en-ZW" sz="1100" dirty="0" err="1">
                <a:solidFill>
                  <a:schemeClr val="bg1"/>
                </a:solidFill>
              </a:rPr>
              <a:t>PLoS</a:t>
            </a:r>
            <a:r>
              <a:rPr lang="en-ZW" sz="1100" dirty="0">
                <a:solidFill>
                  <a:schemeClr val="bg1"/>
                </a:solidFill>
              </a:rPr>
              <a:t> ONE 9(5): e83998. doi:10.1371/journal.pone.0083998</a:t>
            </a:r>
          </a:p>
        </p:txBody>
      </p:sp>
    </p:spTree>
    <p:extLst>
      <p:ext uri="{BB962C8B-B14F-4D97-AF65-F5344CB8AC3E}">
        <p14:creationId xmlns:p14="http://schemas.microsoft.com/office/powerpoint/2010/main" val="3616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2000" cy="1143000"/>
          </a:xfrm>
        </p:spPr>
        <p:txBody>
          <a:bodyPr/>
          <a:lstStyle/>
          <a:p>
            <a:r>
              <a:rPr lang="en-ZW" dirty="0" smtClean="0"/>
              <a:t>Key Recommendations </a:t>
            </a:r>
            <a:endParaRPr lang="en-Z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Communication informed by evidence, constant monitoring and adaptation </a:t>
            </a:r>
          </a:p>
          <a:p>
            <a:r>
              <a:rPr lang="en-US" dirty="0" smtClean="0">
                <a:ea typeface="ＭＳ Ｐゴシック" pitchFamily="34" charset="-128"/>
              </a:rPr>
              <a:t>Consider the Influence of Cultural and Societal norm   </a:t>
            </a:r>
          </a:p>
          <a:p>
            <a:r>
              <a:rPr lang="en-US" b="0" dirty="0" smtClean="0">
                <a:ea typeface="ＭＳ Ｐゴシック" pitchFamily="34" charset="-128"/>
              </a:rPr>
              <a:t>Tailor approaches by age segment</a:t>
            </a:r>
          </a:p>
          <a:p>
            <a:r>
              <a:rPr lang="en-US" dirty="0">
                <a:ea typeface="ＭＳ Ｐゴシック" pitchFamily="34" charset="-128"/>
              </a:rPr>
              <a:t>M</a:t>
            </a:r>
            <a:r>
              <a:rPr lang="en-US" b="0" dirty="0" smtClean="0">
                <a:ea typeface="ＭＳ Ｐゴシック" pitchFamily="34" charset="-128"/>
              </a:rPr>
              <a:t>essages based on motivators beyond HIV prevention </a:t>
            </a:r>
          </a:p>
          <a:p>
            <a:r>
              <a:rPr lang="en-US" b="0" dirty="0" smtClean="0">
                <a:ea typeface="ＭＳ Ｐゴシック" pitchFamily="34" charset="-128"/>
              </a:rPr>
              <a:t>Importance of peers &amp; influencing audiences, role models, Women  </a:t>
            </a:r>
          </a:p>
          <a:p>
            <a:r>
              <a:rPr lang="en-US" dirty="0" smtClean="0">
                <a:ea typeface="ＭＳ Ｐゴシック" pitchFamily="34" charset="-128"/>
              </a:rPr>
              <a:t>Early and ongoing </a:t>
            </a:r>
            <a:r>
              <a:rPr lang="en-US" dirty="0">
                <a:ea typeface="ＭＳ Ｐゴシック" pitchFamily="34" charset="-128"/>
              </a:rPr>
              <a:t>c</a:t>
            </a:r>
            <a:r>
              <a:rPr lang="en-US" b="0" dirty="0" smtClean="0">
                <a:ea typeface="ＭＳ Ｐゴシック" pitchFamily="34" charset="-128"/>
              </a:rPr>
              <a:t>ommunity engagement </a:t>
            </a:r>
          </a:p>
          <a:p>
            <a:r>
              <a:rPr lang="en-US" b="0" dirty="0" smtClean="0">
                <a:ea typeface="ＭＳ Ｐゴシック" pitchFamily="34" charset="-128"/>
              </a:rPr>
              <a:t>School campaigns effective among young age groups </a:t>
            </a:r>
          </a:p>
          <a:p>
            <a:r>
              <a:rPr lang="en-US" dirty="0" smtClean="0">
                <a:ea typeface="ＭＳ Ｐゴシック" pitchFamily="34" charset="-128"/>
              </a:rPr>
              <a:t>D</a:t>
            </a:r>
            <a:r>
              <a:rPr lang="en-ZW" dirty="0" err="1" smtClean="0">
                <a:ea typeface="ＭＳ Ｐゴシック" pitchFamily="34" charset="-128"/>
              </a:rPr>
              <a:t>istinguish</a:t>
            </a:r>
            <a:r>
              <a:rPr lang="en-ZW" dirty="0" smtClean="0">
                <a:ea typeface="ＭＳ Ｐゴシック" pitchFamily="34" charset="-128"/>
              </a:rPr>
              <a:t> </a:t>
            </a:r>
            <a:r>
              <a:rPr lang="en-ZW" dirty="0">
                <a:ea typeface="ＭＳ Ｐゴシック" pitchFamily="34" charset="-128"/>
              </a:rPr>
              <a:t>health benefits of </a:t>
            </a:r>
            <a:r>
              <a:rPr lang="en-ZW" dirty="0" smtClean="0">
                <a:ea typeface="ＭＳ Ｐゴシック" pitchFamily="34" charset="-128"/>
              </a:rPr>
              <a:t>VMMC from</a:t>
            </a:r>
            <a:r>
              <a:rPr lang="en-US" dirty="0" smtClean="0">
                <a:ea typeface="ＭＳ Ｐゴシック" pitchFamily="34" charset="-128"/>
              </a:rPr>
              <a:t> traditional male circumcision</a:t>
            </a:r>
            <a:endParaRPr lang="en-US" b="0" dirty="0" smtClean="0"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12954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Acknowledgements </a:t>
            </a:r>
            <a:endParaRPr lang="en-Z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76400"/>
            <a:ext cx="8153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OGAC</a:t>
            </a:r>
            <a:r>
              <a:rPr lang="en-ZW" sz="2400" dirty="0" smtClean="0"/>
              <a:t>, PEPFAR, USAID , DFID, Bill and Melinda Gates Foundation</a:t>
            </a:r>
          </a:p>
          <a:p>
            <a:r>
              <a:rPr lang="en-US" sz="2400" dirty="0" smtClean="0"/>
              <a:t>PSI</a:t>
            </a:r>
            <a:r>
              <a:rPr lang="en-US" sz="2400" dirty="0"/>
              <a:t>, MCHIP, R2P, </a:t>
            </a:r>
            <a:r>
              <a:rPr lang="en-US" sz="2400" dirty="0" smtClean="0"/>
              <a:t>HPP</a:t>
            </a:r>
          </a:p>
          <a:p>
            <a:r>
              <a:rPr lang="en-ZW" sz="2400" dirty="0" smtClean="0"/>
              <a:t>MOH from the study countries: Kenya, Tanzania, Zimbabwe</a:t>
            </a:r>
          </a:p>
          <a:p>
            <a:r>
              <a:rPr lang="en-ZW" sz="2400" dirty="0" smtClean="0"/>
              <a:t>Emmanuel Njeuhmeli</a:t>
            </a:r>
            <a:r>
              <a:rPr lang="en-ZW" sz="2400" dirty="0"/>
              <a:t> </a:t>
            </a:r>
            <a:r>
              <a:rPr lang="en-ZW" sz="2400" dirty="0" smtClean="0"/>
              <a:t>and Kim </a:t>
            </a:r>
            <a:r>
              <a:rPr lang="en-ZW" sz="2400" dirty="0"/>
              <a:t>Seifert </a:t>
            </a:r>
            <a:r>
              <a:rPr lang="en-ZW" sz="2400" dirty="0" smtClean="0"/>
              <a:t>Ahanda, USAID </a:t>
            </a:r>
          </a:p>
          <a:p>
            <a:r>
              <a:rPr lang="en-ZW" sz="2400" dirty="0" smtClean="0"/>
              <a:t>Elizabeth Gold, Lynn Van Lith </a:t>
            </a:r>
            <a:r>
              <a:rPr lang="en-ZW" sz="2400" dirty="0"/>
              <a:t>and Kim </a:t>
            </a:r>
            <a:r>
              <a:rPr lang="en-ZW" sz="2400" dirty="0" smtClean="0"/>
              <a:t>Martin, HC3</a:t>
            </a:r>
          </a:p>
          <a:p>
            <a:pPr marL="0" indent="0">
              <a:buNone/>
            </a:pPr>
            <a:endParaRPr lang="en-ZW" sz="2400" dirty="0" smtClean="0"/>
          </a:p>
          <a:p>
            <a:r>
              <a:rPr lang="en-ZW" sz="2000" dirty="0" smtClean="0"/>
              <a:t>Tigistu </a:t>
            </a:r>
            <a:r>
              <a:rPr lang="en-ZW" sz="2000" dirty="0"/>
              <a:t>Adamu Ashengo,  Karin Hatzold, Hally Mahler, Amelia Rock, Natasha Kanagat, Sophia Magalona, Kelly Curran, Alice Christensen, </a:t>
            </a:r>
            <a:r>
              <a:rPr lang="en-ZW" sz="2000" dirty="0" err="1"/>
              <a:t>Delivette</a:t>
            </a:r>
            <a:r>
              <a:rPr lang="en-ZW" sz="2000" dirty="0"/>
              <a:t> Castor, Owen Mugurungi, Roy Dhlamini, Sinokuthemba Xaba, Emmanuel </a:t>
            </a:r>
            <a:r>
              <a:rPr lang="en-ZW" sz="2000" dirty="0" err="1" smtClean="0"/>
              <a:t>Njeuhmeli</a:t>
            </a:r>
            <a:endParaRPr lang="en-ZW" sz="2000" dirty="0" smtClean="0"/>
          </a:p>
          <a:p>
            <a:pPr marL="0" indent="0">
              <a:buNone/>
            </a:pPr>
            <a:endParaRPr lang="en-ZW" sz="2000" dirty="0" smtClean="0"/>
          </a:p>
          <a:p>
            <a:r>
              <a:rPr lang="en-ZW" sz="2000" dirty="0"/>
              <a:t>Karin Hatzold , Webster Mavhu , Phineas Jasi , Kumbirai Chatora, Frances M. Cowan, Noah Taruberekera , Owen Mugurungi , Kim </a:t>
            </a:r>
            <a:r>
              <a:rPr lang="en-ZW" sz="2000" dirty="0" err="1"/>
              <a:t>Ahanda</a:t>
            </a:r>
            <a:r>
              <a:rPr lang="en-ZW" sz="2000" dirty="0"/>
              <a:t> , Emmanuel </a:t>
            </a:r>
            <a:r>
              <a:rPr lang="en-ZW" sz="2000" dirty="0" err="1"/>
              <a:t>Njeuhmeli</a:t>
            </a:r>
            <a:r>
              <a:rPr lang="en-ZW" sz="2000" dirty="0"/>
              <a:t> </a:t>
            </a:r>
            <a:endParaRPr lang="en-ZW" sz="2000" dirty="0" smtClean="0"/>
          </a:p>
          <a:p>
            <a:pPr marL="0" indent="0">
              <a:buNone/>
            </a:pPr>
            <a:endParaRPr lang="en-ZW" sz="2000" dirty="0" smtClean="0"/>
          </a:p>
          <a:p>
            <a:r>
              <a:rPr lang="en-ZW" sz="2000" dirty="0"/>
              <a:t>Kate Macintyre, Katherine Andrinopoulos, </a:t>
            </a:r>
            <a:r>
              <a:rPr lang="en-ZW" sz="2000" dirty="0" err="1"/>
              <a:t>Natome</a:t>
            </a:r>
            <a:r>
              <a:rPr lang="en-ZW" sz="2000" dirty="0"/>
              <a:t> Moses, Marta Bornstein, Athanasius </a:t>
            </a:r>
            <a:r>
              <a:rPr lang="en-ZW" sz="2000" dirty="0" err="1"/>
              <a:t>Ochieng</a:t>
            </a:r>
            <a:r>
              <a:rPr lang="en-ZW" sz="2000" dirty="0"/>
              <a:t>, Erin Peacock, Jane Bertrand</a:t>
            </a:r>
          </a:p>
          <a:p>
            <a:endParaRPr lang="en-ZW" sz="2400" dirty="0"/>
          </a:p>
          <a:p>
            <a:endParaRPr lang="en-ZW" sz="2400" dirty="0" smtClean="0"/>
          </a:p>
          <a:p>
            <a:endParaRPr lang="en-ZW" sz="2400" dirty="0" smtClean="0"/>
          </a:p>
          <a:p>
            <a:endParaRPr lang="en-ZW" sz="2400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889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Key Elements </a:t>
            </a:r>
            <a:r>
              <a:rPr lang="en-ZW" dirty="0" smtClean="0">
                <a:solidFill>
                  <a:srgbClr val="C00000"/>
                </a:solidFill>
              </a:rPr>
              <a:t> </a:t>
            </a:r>
            <a:endParaRPr lang="en-ZW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92500" lnSpcReduction="10000"/>
          </a:bodyPr>
          <a:lstStyle/>
          <a:p>
            <a:r>
              <a:rPr lang="en-ZW" dirty="0" smtClean="0"/>
              <a:t>Sustained demand  essential for scale up </a:t>
            </a:r>
          </a:p>
          <a:p>
            <a:r>
              <a:rPr lang="en-ZW" dirty="0" smtClean="0"/>
              <a:t>Balance between demand and supply</a:t>
            </a:r>
          </a:p>
          <a:p>
            <a:r>
              <a:rPr lang="en-ZW" dirty="0" smtClean="0"/>
              <a:t>Evidence  based, tailored  communication and demand creation strategies </a:t>
            </a:r>
          </a:p>
          <a:p>
            <a:r>
              <a:rPr lang="en-ZW" dirty="0"/>
              <a:t>VMMC Communication </a:t>
            </a:r>
            <a:r>
              <a:rPr lang="en-ZW" dirty="0" smtClean="0"/>
              <a:t>Continuum</a:t>
            </a:r>
          </a:p>
          <a:p>
            <a:r>
              <a:rPr lang="en-ZW" dirty="0" smtClean="0"/>
              <a:t>Service Delivery Modalities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964117" cy="2785713"/>
          </a:xfrm>
        </p:spPr>
      </p:pic>
      <p:cxnSp>
        <p:nvCxnSpPr>
          <p:cNvPr id="7" name="Straight Connector 6"/>
          <p:cNvCxnSpPr/>
          <p:nvPr/>
        </p:nvCxnSpPr>
        <p:spPr>
          <a:xfrm>
            <a:off x="1752600" y="1447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21336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Behavioral </a:t>
            </a:r>
            <a:r>
              <a:rPr lang="en-US" sz="3200" dirty="0">
                <a:solidFill>
                  <a:schemeClr val="bg1"/>
                </a:solidFill>
              </a:rPr>
              <a:t>Determinants</a:t>
            </a:r>
            <a:endParaRPr lang="en-ZW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ZW" dirty="0" smtClean="0">
                <a:solidFill>
                  <a:srgbClr val="FF0000"/>
                </a:solidFill>
              </a:rPr>
              <a:t>Barriers</a:t>
            </a:r>
            <a:r>
              <a:rPr lang="en-ZW" dirty="0" smtClean="0"/>
              <a:t> </a:t>
            </a:r>
            <a:endParaRPr lang="en-ZW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ZW" dirty="0" smtClean="0"/>
              <a:t>Pain </a:t>
            </a:r>
          </a:p>
          <a:p>
            <a:r>
              <a:rPr lang="en-ZW" dirty="0" smtClean="0"/>
              <a:t>Fear of operation/complications </a:t>
            </a:r>
          </a:p>
          <a:p>
            <a:r>
              <a:rPr lang="en-ZW" dirty="0" smtClean="0"/>
              <a:t>Fear of HIV test  </a:t>
            </a:r>
          </a:p>
          <a:p>
            <a:r>
              <a:rPr lang="en-ZW" dirty="0"/>
              <a:t>Myths &amp; M</a:t>
            </a:r>
            <a:r>
              <a:rPr lang="en-ZW" dirty="0" smtClean="0"/>
              <a:t>isconception</a:t>
            </a:r>
          </a:p>
          <a:p>
            <a:r>
              <a:rPr lang="en-ZW" dirty="0"/>
              <a:t>Partner </a:t>
            </a:r>
            <a:r>
              <a:rPr lang="en-ZW" dirty="0" smtClean="0"/>
              <a:t>refusal</a:t>
            </a:r>
          </a:p>
          <a:p>
            <a:r>
              <a:rPr lang="en-ZW" dirty="0" smtClean="0"/>
              <a:t>Abstinence period </a:t>
            </a:r>
          </a:p>
          <a:p>
            <a:r>
              <a:rPr lang="en-ZW" dirty="0" smtClean="0"/>
              <a:t>Cultural and Religious Factors  </a:t>
            </a:r>
          </a:p>
          <a:p>
            <a:pPr marL="0" indent="0">
              <a:buNone/>
            </a:pPr>
            <a:endParaRPr lang="en-ZW" dirty="0" smtClean="0"/>
          </a:p>
          <a:p>
            <a:pPr lvl="1"/>
            <a:endParaRPr lang="en-ZW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041775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ZW" dirty="0" smtClean="0">
                <a:solidFill>
                  <a:srgbClr val="FF0000"/>
                </a:solidFill>
              </a:rPr>
              <a:t>Motivators </a:t>
            </a:r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1" y="2133600"/>
            <a:ext cx="4038600" cy="4038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ZW" dirty="0" smtClean="0"/>
              <a:t>HIV/STI Prevention</a:t>
            </a:r>
          </a:p>
          <a:p>
            <a:r>
              <a:rPr lang="en-ZW" dirty="0"/>
              <a:t>Hygiene</a:t>
            </a:r>
            <a:endParaRPr lang="en-ZW" dirty="0" smtClean="0"/>
          </a:p>
          <a:p>
            <a:r>
              <a:rPr lang="en-ZW" dirty="0" smtClean="0"/>
              <a:t>Sexual Performance  </a:t>
            </a:r>
          </a:p>
          <a:p>
            <a:r>
              <a:rPr lang="en-ZW" dirty="0" smtClean="0"/>
              <a:t>Appealing to women</a:t>
            </a:r>
          </a:p>
          <a:p>
            <a:r>
              <a:rPr lang="en-ZW" dirty="0" smtClean="0"/>
              <a:t>“Being part of the group ”  </a:t>
            </a:r>
          </a:p>
          <a:p>
            <a:pPr marL="0" indent="0">
              <a:buNone/>
            </a:pPr>
            <a:endParaRPr lang="en-ZW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13031" y="1681956"/>
            <a:ext cx="0" cy="373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85800" y="624084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000" dirty="0">
                <a:solidFill>
                  <a:schemeClr val="bg1"/>
                </a:solidFill>
              </a:rPr>
              <a:t>Mavhu W, </a:t>
            </a:r>
            <a:r>
              <a:rPr lang="en-ZW" sz="1000" dirty="0" err="1">
                <a:solidFill>
                  <a:schemeClr val="bg1"/>
                </a:solidFill>
              </a:rPr>
              <a:t>Buzdugan</a:t>
            </a:r>
            <a:r>
              <a:rPr lang="en-ZW" sz="1000" dirty="0">
                <a:solidFill>
                  <a:schemeClr val="bg1"/>
                </a:solidFill>
              </a:rPr>
              <a:t> R, </a:t>
            </a:r>
            <a:r>
              <a:rPr lang="en-ZW" sz="1000" dirty="0" err="1">
                <a:solidFill>
                  <a:schemeClr val="bg1"/>
                </a:solidFill>
              </a:rPr>
              <a:t>Langhaug</a:t>
            </a:r>
            <a:r>
              <a:rPr lang="en-ZW" sz="1000" dirty="0">
                <a:solidFill>
                  <a:schemeClr val="bg1"/>
                </a:solidFill>
              </a:rPr>
              <a:t> LF, Hatzold K, </a:t>
            </a:r>
            <a:r>
              <a:rPr lang="en-ZW" sz="1000" dirty="0" err="1">
                <a:solidFill>
                  <a:schemeClr val="bg1"/>
                </a:solidFill>
              </a:rPr>
              <a:t>Benedikt</a:t>
            </a:r>
            <a:r>
              <a:rPr lang="en-ZW" sz="1000" dirty="0">
                <a:solidFill>
                  <a:schemeClr val="bg1"/>
                </a:solidFill>
              </a:rPr>
              <a:t> C, et al. (</a:t>
            </a:r>
            <a:r>
              <a:rPr lang="en-ZW" sz="1000" dirty="0" smtClean="0">
                <a:solidFill>
                  <a:schemeClr val="bg1"/>
                </a:solidFill>
              </a:rPr>
              <a:t>2011) Prevalence </a:t>
            </a:r>
            <a:r>
              <a:rPr lang="en-ZW" sz="1000" dirty="0">
                <a:solidFill>
                  <a:schemeClr val="bg1"/>
                </a:solidFill>
              </a:rPr>
              <a:t>and factors associated with knowledge of and willingness for </a:t>
            </a:r>
            <a:r>
              <a:rPr lang="en-ZW" sz="1000" dirty="0" smtClean="0">
                <a:solidFill>
                  <a:schemeClr val="bg1"/>
                </a:solidFill>
              </a:rPr>
              <a:t>male circumcision </a:t>
            </a:r>
            <a:r>
              <a:rPr lang="en-ZW" sz="1000" dirty="0">
                <a:solidFill>
                  <a:schemeClr val="bg1"/>
                </a:solidFill>
              </a:rPr>
              <a:t>in rural Zimbabwe. Trop Med </a:t>
            </a:r>
            <a:r>
              <a:rPr lang="en-ZW" sz="1000" dirty="0" err="1">
                <a:solidFill>
                  <a:schemeClr val="bg1"/>
                </a:solidFill>
              </a:rPr>
              <a:t>Int</a:t>
            </a:r>
            <a:r>
              <a:rPr lang="en-ZW" sz="1000" dirty="0">
                <a:solidFill>
                  <a:schemeClr val="bg1"/>
                </a:solidFill>
              </a:rPr>
              <a:t> Health 16: 589–597</a:t>
            </a:r>
            <a:r>
              <a:rPr lang="en-ZW" sz="1000" dirty="0" smtClean="0">
                <a:solidFill>
                  <a:schemeClr val="bg1"/>
                </a:solidFill>
              </a:rPr>
              <a:t>.  </a:t>
            </a:r>
            <a:endParaRPr lang="en-ZW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94338" y="990600"/>
            <a:ext cx="6934200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4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>VMMC Demand Creation Approaches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endParaRPr lang="en-US" sz="800" b="1" u="sng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Community Mobilization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Mass &amp; Social Media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M-Health/IT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School Campaigns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Workplace Mobilization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Peer Education &amp; Support</a:t>
            </a:r>
          </a:p>
          <a:p>
            <a:pPr>
              <a:defRPr/>
            </a:pPr>
            <a:r>
              <a:rPr lang="en-US" dirty="0"/>
              <a:t>VMMC </a:t>
            </a:r>
            <a:r>
              <a:rPr lang="en-US" dirty="0" smtClean="0"/>
              <a:t>Champions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Engaging traditional and political leaders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1E4ABD"/>
              </a:solidFill>
              <a:ea typeface="+mn-ea"/>
            </a:endParaRPr>
          </a:p>
          <a:p>
            <a:pPr>
              <a:defRPr/>
            </a:pPr>
            <a:endParaRPr lang="en-US" dirty="0">
              <a:solidFill>
                <a:srgbClr val="1E4ABD"/>
              </a:solidFill>
              <a:ea typeface="+mn-ea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4235802" cy="2819400"/>
          </a:xfrm>
        </p:spPr>
      </p:pic>
      <p:cxnSp>
        <p:nvCxnSpPr>
          <p:cNvPr id="6" name="Straight Connector 5"/>
          <p:cNvCxnSpPr>
            <a:endCxn id="6146" idx="3"/>
          </p:cNvCxnSpPr>
          <p:nvPr/>
        </p:nvCxnSpPr>
        <p:spPr bwMode="auto">
          <a:xfrm flipV="1">
            <a:off x="1524000" y="1181100"/>
            <a:ext cx="6934200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607170" y="2042135"/>
            <a:ext cx="0" cy="373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15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PLOS Collection 2014</a:t>
            </a:r>
            <a:endParaRPr lang="en-ZW" dirty="0"/>
          </a:p>
        </p:txBody>
      </p:sp>
      <p:pic>
        <p:nvPicPr>
          <p:cNvPr id="4" name="Picture 3" descr="Screen Shot 2014-07-20 at 1.1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67400" cy="1758478"/>
          </a:xfrm>
          <a:prstGeom prst="rect">
            <a:avLst/>
          </a:prstGeom>
        </p:spPr>
      </p:pic>
      <p:pic>
        <p:nvPicPr>
          <p:cNvPr id="6" name="Picture 5" descr="Screen Shot 2014-07-20 at 1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5867400" cy="1610323"/>
          </a:xfrm>
          <a:prstGeom prst="rect">
            <a:avLst/>
          </a:prstGeom>
        </p:spPr>
      </p:pic>
      <p:pic>
        <p:nvPicPr>
          <p:cNvPr id="7" name="Picture 6" descr="Screen Shot 2014-07-20 at 1.2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29539"/>
            <a:ext cx="5867400" cy="15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ZW" sz="2800" dirty="0" smtClean="0"/>
              <a:t>Service Delivery Intensity and Modality </a:t>
            </a:r>
            <a:br>
              <a:rPr lang="en-ZW" sz="2800" dirty="0" smtClean="0"/>
            </a:br>
            <a:r>
              <a:rPr lang="en-ZW" sz="2800" dirty="0" smtClean="0"/>
              <a:t>Tanzania &amp; Zimbabwe </a:t>
            </a:r>
            <a:endParaRPr lang="en-ZW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0273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ZW" dirty="0" smtClean="0"/>
              <a:t>Client age profile during VMMC Campaigns and Routine </a:t>
            </a:r>
            <a:r>
              <a:rPr lang="en-ZW" dirty="0"/>
              <a:t>S</a:t>
            </a:r>
            <a:r>
              <a:rPr lang="en-ZW" dirty="0" smtClean="0"/>
              <a:t>ervice delivery </a:t>
            </a:r>
          </a:p>
          <a:p>
            <a:pPr marL="0" indent="0">
              <a:buNone/>
            </a:pPr>
            <a:endParaRPr lang="en-ZW" dirty="0" smtClean="0"/>
          </a:p>
          <a:p>
            <a:r>
              <a:rPr lang="en-ZW" b="1" dirty="0" smtClean="0"/>
              <a:t>Tanzania: </a:t>
            </a:r>
            <a:r>
              <a:rPr lang="en-ZW" dirty="0" smtClean="0"/>
              <a:t>Cultural preference for circumcision at young age and influence of peer pressure</a:t>
            </a:r>
          </a:p>
          <a:p>
            <a:endParaRPr lang="en-ZW" dirty="0" smtClean="0"/>
          </a:p>
          <a:p>
            <a:r>
              <a:rPr lang="en-ZW" b="1" dirty="0" smtClean="0"/>
              <a:t>Zimbabwe:</a:t>
            </a:r>
            <a:r>
              <a:rPr lang="en-ZW" dirty="0" smtClean="0"/>
              <a:t> Improved  opportunities and access during school holiday campaigns for young clients </a:t>
            </a:r>
          </a:p>
          <a:p>
            <a:pPr marL="0" indent="0">
              <a:buNone/>
            </a:pPr>
            <a:endParaRPr lang="en-ZW" dirty="0" smtClean="0"/>
          </a:p>
          <a:p>
            <a:r>
              <a:rPr lang="en-ZW" dirty="0" smtClean="0"/>
              <a:t>Formative Research, understanding of cultural preferences, social norms to guide design of service modalities in VMMC scale up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29477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 </a:t>
            </a: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5105399" y="1500941"/>
            <a:ext cx="388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 </a:t>
            </a:r>
            <a:endParaRPr lang="en-ZW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209800"/>
            <a:ext cx="388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>
                <a:solidFill>
                  <a:schemeClr val="bg1"/>
                </a:solidFill>
              </a:rPr>
              <a:t>Tanzania </a:t>
            </a:r>
            <a:r>
              <a:rPr lang="en-ZW" dirty="0" smtClean="0"/>
              <a:t> </a:t>
            </a:r>
            <a:endParaRPr lang="en-ZW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1447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21336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00100" y="6077397"/>
            <a:ext cx="7467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100" dirty="0">
                <a:solidFill>
                  <a:schemeClr val="bg1"/>
                </a:solidFill>
              </a:rPr>
              <a:t>Ashengo TA, Hatzold K, Mahler H, Rock A, Kanagat N, et al. (2014) Voluntary Medical Male Circumcision (VMMC) in Tanzania and Zimbabwe: </a:t>
            </a:r>
            <a:r>
              <a:rPr lang="en-ZW" sz="1100" dirty="0" smtClean="0">
                <a:solidFill>
                  <a:schemeClr val="bg1"/>
                </a:solidFill>
              </a:rPr>
              <a:t>Service Delivery </a:t>
            </a:r>
            <a:r>
              <a:rPr lang="en-ZW" sz="1100" dirty="0">
                <a:solidFill>
                  <a:schemeClr val="bg1"/>
                </a:solidFill>
              </a:rPr>
              <a:t>Intensity and Modality and Their Influence on the Age of Clients. </a:t>
            </a:r>
            <a:r>
              <a:rPr lang="en-ZW" sz="1100" dirty="0" err="1">
                <a:solidFill>
                  <a:schemeClr val="bg1"/>
                </a:solidFill>
              </a:rPr>
              <a:t>PLoS</a:t>
            </a:r>
            <a:r>
              <a:rPr lang="en-ZW" sz="1100" dirty="0">
                <a:solidFill>
                  <a:schemeClr val="bg1"/>
                </a:solidFill>
              </a:rPr>
              <a:t> ONE 9(5): e83642. doi:10.1371/journal.pone.0083642</a:t>
            </a:r>
          </a:p>
        </p:txBody>
      </p:sp>
    </p:spTree>
    <p:extLst>
      <p:ext uri="{BB962C8B-B14F-4D97-AF65-F5344CB8AC3E}">
        <p14:creationId xmlns:p14="http://schemas.microsoft.com/office/powerpoint/2010/main" val="3150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Age Distribution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among VMMC clients in Zimbabwe</a:t>
            </a:r>
            <a:endParaRPr lang="en-ZW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6476" y="2514690"/>
            <a:ext cx="29073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W" sz="1400" b="1" dirty="0" smtClean="0"/>
              <a:t>% of males circumcised  by 2013</a:t>
            </a:r>
            <a:endParaRPr lang="en-ZW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380257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100" dirty="0" smtClean="0"/>
              <a:t>Source: BMGF based on  PSI VMMC </a:t>
            </a:r>
            <a:r>
              <a:rPr lang="en-ZW" sz="1100" dirty="0"/>
              <a:t>program data and population data extracted from Spectrum</a:t>
            </a:r>
          </a:p>
        </p:txBody>
      </p:sp>
    </p:spTree>
    <p:extLst>
      <p:ext uri="{BB962C8B-B14F-4D97-AF65-F5344CB8AC3E}">
        <p14:creationId xmlns:p14="http://schemas.microsoft.com/office/powerpoint/2010/main" val="36622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Age Distribution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among VMMC clients </a:t>
            </a:r>
            <a:r>
              <a:rPr lang="en-US" sz="3200" dirty="0" smtClean="0">
                <a:solidFill>
                  <a:schemeClr val="bg1"/>
                </a:solidFill>
              </a:rPr>
              <a:t>in Tanzania </a:t>
            </a:r>
            <a:endParaRPr lang="en-ZW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247243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100" dirty="0" smtClean="0">
                <a:solidFill>
                  <a:schemeClr val="bg1"/>
                </a:solidFill>
              </a:rPr>
              <a:t>Source: PEPFAR/USAID Health Policy </a:t>
            </a:r>
            <a:r>
              <a:rPr lang="en-ZW" sz="1100" dirty="0">
                <a:solidFill>
                  <a:schemeClr val="bg1"/>
                </a:solidFill>
              </a:rPr>
              <a:t>Project  </a:t>
            </a:r>
            <a:r>
              <a:rPr lang="en-ZW" sz="1100" dirty="0" smtClean="0">
                <a:solidFill>
                  <a:schemeClr val="bg1"/>
                </a:solidFill>
              </a:rPr>
              <a:t>based on program </a:t>
            </a:r>
            <a:r>
              <a:rPr lang="en-ZW" sz="1100" dirty="0">
                <a:solidFill>
                  <a:schemeClr val="bg1"/>
                </a:solidFill>
              </a:rPr>
              <a:t>data provided by MCHIP in Tanzania and population data extracted from Spectrum.”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4164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4" y="1828800"/>
            <a:ext cx="4567891" cy="435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ZW" sz="3200" dirty="0" smtClean="0"/>
              <a:t>Age Specific Barriers and Motivators to VMMC - Zimbabwe  </a:t>
            </a:r>
            <a:endParaRPr lang="en-ZW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52600"/>
            <a:ext cx="3962401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W" b="1" dirty="0" smtClean="0"/>
              <a:t>Results/Conclusions:</a:t>
            </a:r>
            <a:r>
              <a:rPr lang="en-ZW" dirty="0" smtClean="0"/>
              <a:t> </a:t>
            </a:r>
          </a:p>
          <a:p>
            <a:r>
              <a:rPr lang="en-ZW" dirty="0" smtClean="0"/>
              <a:t>Differences in motivators and barriers among different age groups</a:t>
            </a:r>
          </a:p>
          <a:p>
            <a:r>
              <a:rPr lang="en-ZW" dirty="0" smtClean="0"/>
              <a:t>Emphasize on non-HIV Prevention benefits</a:t>
            </a:r>
          </a:p>
          <a:p>
            <a:r>
              <a:rPr lang="en-ZW" dirty="0" smtClean="0"/>
              <a:t>Involve Women  as influencers for their partners and sons </a:t>
            </a:r>
          </a:p>
          <a:p>
            <a:r>
              <a:rPr lang="en-ZW" dirty="0" smtClean="0"/>
              <a:t>Radio and TV combined with interpersonal communications using peers and community health care workers/mobilisers  </a:t>
            </a:r>
          </a:p>
          <a:p>
            <a:endParaRPr lang="en-ZW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1447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18668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33900" y="2205354"/>
            <a:ext cx="407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600" b="1" dirty="0">
                <a:solidFill>
                  <a:schemeClr val="bg1"/>
                </a:solidFill>
              </a:rPr>
              <a:t>Predictors </a:t>
            </a:r>
            <a:r>
              <a:rPr lang="en-ZW" sz="1600" b="1" dirty="0" smtClean="0">
                <a:solidFill>
                  <a:schemeClr val="bg1"/>
                </a:solidFill>
              </a:rPr>
              <a:t>of VMMC Uptake </a:t>
            </a:r>
            <a:endParaRPr lang="en-ZW" sz="16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58791"/>
            <a:ext cx="4498731" cy="180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59436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W" sz="1100" dirty="0">
                <a:solidFill>
                  <a:schemeClr val="bg1"/>
                </a:solidFill>
              </a:rPr>
              <a:t>Hatzold K, Mavhu W, Jasi P, Chatora K, Cowan FM, et al. (2014) Barriers and Motivators to Voluntary Medical Male Circumcision Uptake among </a:t>
            </a:r>
            <a:r>
              <a:rPr lang="en-ZW" sz="1100" dirty="0" smtClean="0">
                <a:solidFill>
                  <a:schemeClr val="bg1"/>
                </a:solidFill>
              </a:rPr>
              <a:t>Different Age </a:t>
            </a:r>
            <a:r>
              <a:rPr lang="en-ZW" sz="1100" dirty="0">
                <a:solidFill>
                  <a:schemeClr val="bg1"/>
                </a:solidFill>
              </a:rPr>
              <a:t>Groups of Men in Zimbabwe: Results from a Mixed Methods Study. </a:t>
            </a:r>
            <a:r>
              <a:rPr lang="en-ZW" sz="1100" dirty="0" err="1">
                <a:solidFill>
                  <a:schemeClr val="bg1"/>
                </a:solidFill>
              </a:rPr>
              <a:t>PLoS</a:t>
            </a:r>
            <a:r>
              <a:rPr lang="en-ZW" sz="1100" dirty="0">
                <a:solidFill>
                  <a:schemeClr val="bg1"/>
                </a:solidFill>
              </a:rPr>
              <a:t> ONE 9(5): e85051. doi:10.1371/journal.pone.0085051</a:t>
            </a:r>
          </a:p>
        </p:txBody>
      </p:sp>
    </p:spTree>
    <p:extLst>
      <p:ext uri="{BB962C8B-B14F-4D97-AF65-F5344CB8AC3E}">
        <p14:creationId xmlns:p14="http://schemas.microsoft.com/office/powerpoint/2010/main" val="18707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952</Words>
  <Application>Microsoft Office PowerPoint</Application>
  <PresentationFormat>On-screen Show (4:3)</PresentationFormat>
  <Paragraphs>111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</vt:lpstr>
      <vt:lpstr>Blank Presentation</vt:lpstr>
      <vt:lpstr>PowerPoint Presentation</vt:lpstr>
      <vt:lpstr>Key Elements  </vt:lpstr>
      <vt:lpstr>Behavioral Determinants</vt:lpstr>
      <vt:lpstr>VMMC Demand Creation Approaches </vt:lpstr>
      <vt:lpstr>PLOS Collection 2014</vt:lpstr>
      <vt:lpstr>Service Delivery Intensity and Modality  Tanzania &amp; Zimbabwe </vt:lpstr>
      <vt:lpstr>Age Distribution among VMMC clients in Zimbabwe</vt:lpstr>
      <vt:lpstr>Age Distribution among VMMC clients in Tanzania </vt:lpstr>
      <vt:lpstr>Age Specific Barriers and Motivators to VMMC - Zimbabwe  </vt:lpstr>
      <vt:lpstr>I did it…Why haven’t you? I am doing it… Join Me </vt:lpstr>
      <vt:lpstr>Attitudes and Potential Uptake of  VMMC among older men Kenya -Turkana </vt:lpstr>
      <vt:lpstr>Key Recommendations </vt:lpstr>
      <vt:lpstr>Acknowledgements </vt:lpstr>
    </vt:vector>
  </TitlesOfParts>
  <Company>U.S. Department of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Dillaa</dc:creator>
  <cp:lastModifiedBy>Laurie Stockton</cp:lastModifiedBy>
  <cp:revision>87</cp:revision>
  <cp:lastPrinted>2014-05-19T18:01:24Z</cp:lastPrinted>
  <dcterms:created xsi:type="dcterms:W3CDTF">2012-05-02T17:38:01Z</dcterms:created>
  <dcterms:modified xsi:type="dcterms:W3CDTF">2014-09-04T15:37:38Z</dcterms:modified>
</cp:coreProperties>
</file>