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6"/>
  </p:notes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9" d="100"/>
          <a:sy n="99" d="100"/>
        </p:scale>
        <p:origin x="24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charts/_rels/chart1.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8"/>
    </mc:Choice>
    <mc:Fallback>
      <c:style val="48"/>
    </mc:Fallback>
  </mc:AlternateContent>
  <c:clrMapOvr bg1="lt1" tx1="dk1" bg2="lt2" tx2="dk2" accent1="accent1" accent2="accent2" accent3="accent3" accent4="accent4" accent5="accent5" accent6="accent6" hlink="hlink" folHlink="folHlink"/>
  <c:chart>
    <c:title>
      <c:overlay val="0"/>
    </c:title>
    <c:autoTitleDeleted val="0"/>
    <c:view3D>
      <c:rotX val="15"/>
      <c:rotY val="20"/>
      <c:rAngAx val="1"/>
    </c:view3D>
    <c:floor>
      <c:thickness val="0"/>
    </c:floor>
    <c:sideWall>
      <c:thickness val="0"/>
      <c:spPr>
        <a:noFill/>
      </c:spPr>
    </c:sideWall>
    <c:backWall>
      <c:thickness val="0"/>
      <c:spPr>
        <a:noFill/>
      </c:spPr>
    </c:backWall>
    <c:plotArea>
      <c:layout/>
      <c:bar3DChart>
        <c:barDir val="col"/>
        <c:grouping val="clustered"/>
        <c:varyColors val="0"/>
        <c:ser>
          <c:idx val="0"/>
          <c:order val="0"/>
          <c:tx>
            <c:strRef>
              <c:f>Sheet1!$B$1</c:f>
              <c:strCache>
                <c:ptCount val="1"/>
              </c:strCache>
            </c:strRef>
          </c:tx>
          <c:invertIfNegative val="0"/>
          <c:dLbls>
            <c:spPr>
              <a:noFill/>
              <a:ln>
                <a:noFill/>
              </a:ln>
              <a:effectLst/>
            </c:spPr>
            <c:txPr>
              <a:bodyPr/>
              <a:lstStyle/>
              <a:p>
                <a:pPr>
                  <a:defRPr>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Sheet1!$A$2:$A$7</c:f>
              <c:numCache>
                <c:formatCode>General</c:formatCode>
                <c:ptCount val="6"/>
                <c:pt idx="0">
                  <c:v>2004</c:v>
                </c:pt>
                <c:pt idx="1">
                  <c:v>2006</c:v>
                </c:pt>
                <c:pt idx="2">
                  <c:v>2008</c:v>
                </c:pt>
                <c:pt idx="3">
                  <c:v>2009</c:v>
                </c:pt>
                <c:pt idx="4">
                  <c:v>2010</c:v>
                </c:pt>
                <c:pt idx="5">
                  <c:v>2011</c:v>
                </c:pt>
              </c:numCache>
            </c:numRef>
          </c:cat>
          <c:val>
            <c:numRef>
              <c:f>Sheet1!$B$2:$B$7</c:f>
              <c:numCache>
                <c:formatCode>0.00%</c:formatCode>
                <c:ptCount val="6"/>
                <c:pt idx="0">
                  <c:v>6.5000000000000113E-2</c:v>
                </c:pt>
                <c:pt idx="1">
                  <c:v>7.6000000000000123E-2</c:v>
                </c:pt>
                <c:pt idx="2">
                  <c:v>0.12300000000000012</c:v>
                </c:pt>
                <c:pt idx="3">
                  <c:v>0.19800000000000034</c:v>
                </c:pt>
                <c:pt idx="4">
                  <c:v>0.253</c:v>
                </c:pt>
                <c:pt idx="5" formatCode="0%">
                  <c:v>0.32000000000000167</c:v>
                </c:pt>
              </c:numCache>
            </c:numRef>
          </c:val>
        </c:ser>
        <c:dLbls>
          <c:showLegendKey val="0"/>
          <c:showVal val="1"/>
          <c:showCatName val="0"/>
          <c:showSerName val="0"/>
          <c:showPercent val="0"/>
          <c:showBubbleSize val="0"/>
        </c:dLbls>
        <c:gapWidth val="150"/>
        <c:shape val="cylinder"/>
        <c:axId val="115334152"/>
        <c:axId val="239504992"/>
        <c:axId val="0"/>
      </c:bar3DChart>
      <c:catAx>
        <c:axId val="115334152"/>
        <c:scaling>
          <c:orientation val="minMax"/>
        </c:scaling>
        <c:delete val="0"/>
        <c:axPos val="b"/>
        <c:numFmt formatCode="General" sourceLinked="1"/>
        <c:majorTickMark val="none"/>
        <c:minorTickMark val="none"/>
        <c:tickLblPos val="nextTo"/>
        <c:crossAx val="239504992"/>
        <c:crosses val="autoZero"/>
        <c:auto val="1"/>
        <c:lblAlgn val="ctr"/>
        <c:lblOffset val="100"/>
        <c:noMultiLvlLbl val="0"/>
      </c:catAx>
      <c:valAx>
        <c:axId val="239504992"/>
        <c:scaling>
          <c:orientation val="minMax"/>
        </c:scaling>
        <c:delete val="1"/>
        <c:axPos val="l"/>
        <c:numFmt formatCode="0.00%" sourceLinked="1"/>
        <c:majorTickMark val="none"/>
        <c:minorTickMark val="none"/>
        <c:tickLblPos val="none"/>
        <c:crossAx val="115334152"/>
        <c:crosses val="autoZero"/>
        <c:crossBetween val="between"/>
      </c:valAx>
    </c:plotArea>
    <c:plotVisOnly val="1"/>
    <c:dispBlanksAs val="gap"/>
    <c:showDLblsOverMax val="0"/>
  </c:chart>
  <c:spPr>
    <a:noFill/>
  </c:sp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F1DA76-F7C3-44A5-A690-CAB4FB464691}" type="datetimeFigureOut">
              <a:rPr lang="en-US" smtClean="0"/>
              <a:t>9/3/2014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61E395-B979-49EE-94B2-8D79B0DDC559}" type="slidenum">
              <a:rPr lang="en-US" smtClean="0"/>
              <a:t>‹#›</a:t>
            </a:fld>
            <a:endParaRPr lang="en-US"/>
          </a:p>
        </p:txBody>
      </p:sp>
    </p:spTree>
    <p:extLst>
      <p:ext uri="{BB962C8B-B14F-4D97-AF65-F5344CB8AC3E}">
        <p14:creationId xmlns:p14="http://schemas.microsoft.com/office/powerpoint/2010/main" val="4153185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trike="sngStrike" dirty="0" smtClean="0"/>
              <a:t>Emmanuel</a:t>
            </a:r>
            <a:r>
              <a:rPr lang="en-US" strike="sngStrike" dirty="0" smtClean="0"/>
              <a:t>:</a:t>
            </a:r>
            <a:r>
              <a:rPr lang="en-US" strike="sngStrike" baseline="0" dirty="0" smtClean="0"/>
              <a:t> Could you remove the “Monitoring, Reporting and Quality of Services” at the bottom of Jason Title? </a:t>
            </a:r>
            <a:endParaRPr lang="en-US" strike="sngStrike" dirty="0"/>
          </a:p>
        </p:txBody>
      </p:sp>
      <p:sp>
        <p:nvSpPr>
          <p:cNvPr id="4" name="Slide Number Placeholder 3"/>
          <p:cNvSpPr>
            <a:spLocks noGrp="1"/>
          </p:cNvSpPr>
          <p:nvPr>
            <p:ph type="sldNum" sz="quarter" idx="10"/>
          </p:nvPr>
        </p:nvSpPr>
        <p:spPr/>
        <p:txBody>
          <a:bodyPr/>
          <a:lstStyle/>
          <a:p>
            <a:fld id="{B17C0C66-6017-4826-A637-A87B125328C1}"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315961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3D7B0227-A5E9-4080-870F-5FC7579569FA}" type="slidenum">
              <a:rPr lang="en-US">
                <a:solidFill>
                  <a:prstClr val="black"/>
                </a:solidFill>
              </a:rPr>
              <a:pPr>
                <a:defRPr/>
              </a:pPr>
              <a:t>6</a:t>
            </a:fld>
            <a:endParaRPr lang="en-US" dirty="0">
              <a:solidFill>
                <a:prstClr val="black"/>
              </a:solidFill>
            </a:endParaRPr>
          </a:p>
        </p:txBody>
      </p:sp>
    </p:spTree>
    <p:extLst>
      <p:ext uri="{BB962C8B-B14F-4D97-AF65-F5344CB8AC3E}">
        <p14:creationId xmlns:p14="http://schemas.microsoft.com/office/powerpoint/2010/main" val="26531374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3D03E694-065A-46D1-9982-21B23509C5A8}" type="slidenum">
              <a:rPr lang="en-US">
                <a:solidFill>
                  <a:prstClr val="black"/>
                </a:solidFill>
              </a:rPr>
              <a:pPr>
                <a:defRPr/>
              </a:pPr>
              <a:t>8</a:t>
            </a:fld>
            <a:endParaRPr lang="en-US" dirty="0">
              <a:solidFill>
                <a:prstClr val="black"/>
              </a:solidFill>
            </a:endParaRPr>
          </a:p>
        </p:txBody>
      </p:sp>
    </p:spTree>
    <p:extLst>
      <p:ext uri="{BB962C8B-B14F-4D97-AF65-F5344CB8AC3E}">
        <p14:creationId xmlns:p14="http://schemas.microsoft.com/office/powerpoint/2010/main" val="3450780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sz="5400">
                <a:solidFill>
                  <a:schemeClr val="bg1"/>
                </a:solidFill>
                <a:latin typeface="Calibri"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sz="5400">
                <a:solidFill>
                  <a:schemeClr val="bg1"/>
                </a:solidFill>
                <a:latin typeface="Calibri"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Tree>
    <p:extLst>
      <p:ext uri="{BB962C8B-B14F-4D97-AF65-F5344CB8AC3E}">
        <p14:creationId xmlns:p14="http://schemas.microsoft.com/office/powerpoint/2010/main" val="154363412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981200"/>
            <a:ext cx="7772400" cy="41148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fld id="{4D53080E-7940-4ACE-B90A-A5037401E86E}" type="datetimeFigureOut">
              <a:rPr lang="en-US" smtClean="0">
                <a:solidFill>
                  <a:srgbClr val="000000"/>
                </a:solidFill>
              </a:rPr>
              <a:pPr/>
              <a:t>9/3/2014</a:t>
            </a:fld>
            <a:endParaRPr lang="en-US" dirty="0">
              <a:solidFill>
                <a:srgbClr val="000000"/>
              </a:solidFill>
            </a:endParaRPr>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endParaRPr lang="en-US" dirty="0">
              <a:solidFill>
                <a:srgbClr val="000000"/>
              </a:solidFill>
            </a:endParaRPr>
          </a:p>
        </p:txBody>
      </p:sp>
      <p:sp>
        <p:nvSpPr>
          <p:cNvPr id="6"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fld id="{28235C95-C347-43F0-A1CD-2A4EDBEB2A3D}"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5592748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fld id="{4D53080E-7940-4ACE-B90A-A5037401E86E}" type="datetimeFigureOut">
              <a:rPr lang="en-US" smtClean="0">
                <a:solidFill>
                  <a:srgbClr val="000000"/>
                </a:solidFill>
              </a:rPr>
              <a:pPr/>
              <a:t>9/3/2014</a:t>
            </a:fld>
            <a:endParaRPr lang="en-US" dirty="0">
              <a:solidFill>
                <a:srgbClr val="000000"/>
              </a:solidFill>
            </a:endParaRPr>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endParaRPr lang="en-US" dirty="0">
              <a:solidFill>
                <a:srgbClr val="000000"/>
              </a:solidFill>
            </a:endParaRPr>
          </a:p>
        </p:txBody>
      </p:sp>
      <p:sp>
        <p:nvSpPr>
          <p:cNvPr id="6"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fld id="{28235C95-C347-43F0-A1CD-2A4EDBEB2A3D}"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6061206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6B59EA3D-57FD-4C09-965E-9F560265DE9A}" type="datetimeFigureOut">
              <a:rPr lang="en-US" smtClean="0">
                <a:solidFill>
                  <a:prstClr val="black"/>
                </a:solidFill>
              </a:rPr>
              <a:pPr>
                <a:defRPr/>
              </a:pPr>
              <a:t>9/3/2014</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Tree>
    <p:extLst>
      <p:ext uri="{BB962C8B-B14F-4D97-AF65-F5344CB8AC3E}">
        <p14:creationId xmlns:p14="http://schemas.microsoft.com/office/powerpoint/2010/main" val="32458894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66603BCD-C86A-4CD7-8E21-BFE9E2595D28}" type="datetimeFigureOut">
              <a:rPr lang="en-US" smtClean="0">
                <a:solidFill>
                  <a:prstClr val="black"/>
                </a:solidFill>
              </a:rPr>
              <a:pPr>
                <a:defRPr/>
              </a:pPr>
              <a:t>9/3/2014</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a:xfrm>
            <a:off x="6248400" y="6324600"/>
            <a:ext cx="2133600" cy="365125"/>
          </a:xfrm>
        </p:spPr>
        <p:txBody>
          <a:bodyPr/>
          <a:lstStyle>
            <a:lvl1pPr>
              <a:defRPr/>
            </a:lvl1pPr>
          </a:lstStyle>
          <a:p>
            <a:pPr>
              <a:defRPr/>
            </a:pPr>
            <a:r>
              <a:rPr lang="en-US">
                <a:solidFill>
                  <a:prstClr val="black">
                    <a:tint val="75000"/>
                  </a:prstClr>
                </a:solidFill>
              </a:rPr>
              <a:t>1</a:t>
            </a:r>
          </a:p>
        </p:txBody>
      </p:sp>
    </p:spTree>
    <p:extLst>
      <p:ext uri="{BB962C8B-B14F-4D97-AF65-F5344CB8AC3E}">
        <p14:creationId xmlns:p14="http://schemas.microsoft.com/office/powerpoint/2010/main" val="35695833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499CAE0-EAB3-4E67-8470-411B163B8F3C}" type="datetimeFigureOut">
              <a:rPr lang="en-US" smtClean="0">
                <a:solidFill>
                  <a:prstClr val="black"/>
                </a:solidFill>
              </a:rPr>
              <a:pPr>
                <a:defRPr/>
              </a:pPr>
              <a:t>9/3/2014</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FDC598CF-B09B-4F75-8B4D-67B8E272E7A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3243336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p:txBody>
          <a:bodyPr/>
          <a:lstStyle>
            <a:lvl1pPr>
              <a:defRPr/>
            </a:lvl1pPr>
          </a:lstStyle>
          <a:p>
            <a:pPr>
              <a:defRPr/>
            </a:pPr>
            <a:fld id="{85BC83ED-C0A1-4497-A3D3-A753E561047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0257019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DFF6329A-09BA-4B25-BCC8-F666E0A53E78}" type="datetimeFigureOut">
              <a:rPr lang="en-US" smtClean="0">
                <a:solidFill>
                  <a:prstClr val="black"/>
                </a:solidFill>
              </a:rPr>
              <a:pPr>
                <a:defRPr/>
              </a:pPr>
              <a:t>9/3/2014</a:t>
            </a:fld>
            <a:endParaRPr lang="en-US" dirty="0">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9" name="Slide Number Placeholder 8"/>
          <p:cNvSpPr>
            <a:spLocks noGrp="1"/>
          </p:cNvSpPr>
          <p:nvPr>
            <p:ph type="sldNum" sz="quarter" idx="12"/>
          </p:nvPr>
        </p:nvSpPr>
        <p:spPr/>
        <p:txBody>
          <a:bodyPr/>
          <a:lstStyle>
            <a:lvl1pPr>
              <a:defRPr/>
            </a:lvl1pPr>
          </a:lstStyle>
          <a:p>
            <a:pPr>
              <a:defRPr/>
            </a:pPr>
            <a:fld id="{271E8B58-476D-480A-A52B-CE947A21411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905905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A6A51EB-C6C0-411E-92CC-A45F0EB342FD}" type="datetimeFigureOut">
              <a:rPr lang="en-US" smtClean="0">
                <a:solidFill>
                  <a:prstClr val="black"/>
                </a:solidFill>
              </a:rPr>
              <a:pPr>
                <a:defRPr/>
              </a:pPr>
              <a:t>9/3/2014</a:t>
            </a:fld>
            <a:endParaRPr lang="en-US" dirty="0">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5" name="Slide Number Placeholder 4"/>
          <p:cNvSpPr>
            <a:spLocks noGrp="1"/>
          </p:cNvSpPr>
          <p:nvPr>
            <p:ph type="sldNum" sz="quarter" idx="12"/>
          </p:nvPr>
        </p:nvSpPr>
        <p:spPr/>
        <p:txBody>
          <a:bodyPr/>
          <a:lstStyle>
            <a:lvl1pPr>
              <a:defRPr/>
            </a:lvl1pPr>
          </a:lstStyle>
          <a:p>
            <a:pPr>
              <a:defRPr/>
            </a:pPr>
            <a:fld id="{45516736-0388-4265-9D10-75D814E4DD9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1688608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68E54D59-EC9E-4099-ACAA-BDDCEDE14E1A}" type="datetimeFigureOut">
              <a:rPr lang="en-US" smtClean="0">
                <a:solidFill>
                  <a:prstClr val="black"/>
                </a:solidFill>
              </a:rPr>
              <a:pPr>
                <a:defRPr/>
              </a:pPr>
              <a:t>9/3/2014</a:t>
            </a:fld>
            <a:endParaRPr lang="en-US" dirty="0">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4" name="Slide Number Placeholder 3"/>
          <p:cNvSpPr>
            <a:spLocks noGrp="1"/>
          </p:cNvSpPr>
          <p:nvPr>
            <p:ph type="sldNum" sz="quarter" idx="12"/>
          </p:nvPr>
        </p:nvSpPr>
        <p:spPr/>
        <p:txBody>
          <a:bodyPr/>
          <a:lstStyle>
            <a:lvl1pPr>
              <a:defRPr/>
            </a:lvl1pPr>
          </a:lstStyle>
          <a:p>
            <a:pPr>
              <a:defRPr/>
            </a:pPr>
            <a:fld id="{C51A1ACB-BBFF-4E1D-9A68-5C34CF21AFE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3261519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06DF1EE1-9BF4-47E2-A10E-76E8503B6C59}" type="datetimeFigureOut">
              <a:rPr lang="en-US" smtClean="0">
                <a:solidFill>
                  <a:prstClr val="black"/>
                </a:solidFill>
              </a:rPr>
              <a:pPr>
                <a:defRPr/>
              </a:pPr>
              <a:t>9/3/2014</a:t>
            </a:fld>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7" name="Slide Number Placeholder 6"/>
          <p:cNvSpPr>
            <a:spLocks noGrp="1"/>
          </p:cNvSpPr>
          <p:nvPr>
            <p:ph type="sldNum" sz="quarter" idx="12"/>
          </p:nvPr>
        </p:nvSpPr>
        <p:spPr/>
        <p:txBody>
          <a:bodyPr/>
          <a:lstStyle>
            <a:lvl1pPr>
              <a:defRPr/>
            </a:lvl1pPr>
          </a:lstStyle>
          <a:p>
            <a:pPr>
              <a:defRPr/>
            </a:pPr>
            <a:fld id="{60A57005-5A29-4913-B79B-711D32EA288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287517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382000" cy="1143000"/>
          </a:xfrm>
          <a:prstGeom prst="rect">
            <a:avLst/>
          </a:prstGeom>
        </p:spPr>
        <p:txBody>
          <a:bodyPr/>
          <a:lstStyle>
            <a:lvl1pPr>
              <a:defRPr sz="5400">
                <a:solidFill>
                  <a:schemeClr val="bg1"/>
                </a:solidFill>
                <a:latin typeface="Calibri"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685800" y="1981200"/>
            <a:ext cx="7772400" cy="4114800"/>
          </a:xfrm>
          <a:prstGeom prst="rect">
            <a:avLst/>
          </a:prstGeom>
        </p:spPr>
        <p:txBody>
          <a:bodyPr/>
          <a:lstStyle>
            <a:lvl1pPr>
              <a:defRPr>
                <a:solidFill>
                  <a:schemeClr val="bg1"/>
                </a:solidFill>
                <a:latin typeface="Calibri" pitchFamily="34" charset="0"/>
              </a:defRPr>
            </a:lvl1pPr>
            <a:lvl2pPr>
              <a:defRPr>
                <a:solidFill>
                  <a:schemeClr val="bg1"/>
                </a:solidFill>
                <a:latin typeface="Calibri" pitchFamily="34" charset="0"/>
              </a:defRPr>
            </a:lvl2pPr>
            <a:lvl3pPr>
              <a:defRPr>
                <a:solidFill>
                  <a:schemeClr val="bg1"/>
                </a:solidFill>
                <a:latin typeface="Calibri" pitchFamily="34" charset="0"/>
              </a:defRPr>
            </a:lvl3pPr>
            <a:lvl4pPr>
              <a:defRPr>
                <a:solidFill>
                  <a:schemeClr val="bg1"/>
                </a:solidFill>
                <a:latin typeface="Calibri" pitchFamily="34" charset="0"/>
              </a:defRPr>
            </a:lvl4pPr>
            <a:lvl5pPr>
              <a:defRPr>
                <a:solidFill>
                  <a:schemeClr val="bg1"/>
                </a:solidFill>
                <a:latin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fld id="{4D53080E-7940-4ACE-B90A-A5037401E86E}" type="datetimeFigureOut">
              <a:rPr lang="en-US" smtClean="0">
                <a:solidFill>
                  <a:srgbClr val="000000"/>
                </a:solidFill>
              </a:rPr>
              <a:pPr/>
              <a:t>9/3/2014</a:t>
            </a:fld>
            <a:endParaRPr lang="en-US" dirty="0">
              <a:solidFill>
                <a:srgbClr val="000000"/>
              </a:solidFill>
            </a:endParaRPr>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endParaRPr lang="en-US" dirty="0">
              <a:solidFill>
                <a:srgbClr val="000000"/>
              </a:solidFill>
            </a:endParaRPr>
          </a:p>
        </p:txBody>
      </p:sp>
      <p:sp>
        <p:nvSpPr>
          <p:cNvPr id="6"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fld id="{28235C95-C347-43F0-A1CD-2A4EDBEB2A3D}"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08759842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8C9F94FD-9A57-473A-B669-CB8970B157BE}" type="datetimeFigureOut">
              <a:rPr lang="en-US" smtClean="0">
                <a:solidFill>
                  <a:prstClr val="black"/>
                </a:solidFill>
              </a:rPr>
              <a:pPr>
                <a:defRPr/>
              </a:pPr>
              <a:t>9/3/2014</a:t>
            </a:fld>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7" name="Slide Number Placeholder 6"/>
          <p:cNvSpPr>
            <a:spLocks noGrp="1"/>
          </p:cNvSpPr>
          <p:nvPr>
            <p:ph type="sldNum" sz="quarter" idx="12"/>
          </p:nvPr>
        </p:nvSpPr>
        <p:spPr/>
        <p:txBody>
          <a:bodyPr/>
          <a:lstStyle>
            <a:lvl1pPr>
              <a:defRPr/>
            </a:lvl1pPr>
          </a:lstStyle>
          <a:p>
            <a:pPr>
              <a:defRPr/>
            </a:pPr>
            <a:fld id="{04A44C24-3528-4718-8C94-FF7CB9B50D0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162029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2E9BB30-A55C-452C-AD25-5667CF397688}" type="datetimeFigureOut">
              <a:rPr lang="en-US" smtClean="0">
                <a:solidFill>
                  <a:prstClr val="black"/>
                </a:solidFill>
              </a:rPr>
              <a:pPr>
                <a:defRPr/>
              </a:pPr>
              <a:t>9/3/2014</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E7182E92-CB99-4DF2-A988-788F9023179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282485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EE62891A-EA66-441B-AB53-A72E2671C861}" type="datetimeFigureOut">
              <a:rPr lang="en-US" smtClean="0">
                <a:solidFill>
                  <a:prstClr val="black"/>
                </a:solidFill>
              </a:rPr>
              <a:pPr>
                <a:defRPr/>
              </a:pPr>
              <a:t>9/3/2014</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D3368E0B-5EDD-445E-A224-2E914410673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8656511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fld id="{4D53080E-7940-4ACE-B90A-A5037401E86E}" type="datetimeFigureOut">
              <a:rPr lang="en-US" smtClean="0">
                <a:solidFill>
                  <a:srgbClr val="000000"/>
                </a:solidFill>
              </a:rPr>
              <a:pPr/>
              <a:t>9/3/2014</a:t>
            </a:fld>
            <a:endParaRPr lang="en-US" dirty="0">
              <a:solidFill>
                <a:srgbClr val="000000"/>
              </a:solidFill>
            </a:endParaRPr>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endParaRPr lang="en-US" dirty="0">
              <a:solidFill>
                <a:srgbClr val="000000"/>
              </a:solidFill>
            </a:endParaRPr>
          </a:p>
        </p:txBody>
      </p:sp>
      <p:sp>
        <p:nvSpPr>
          <p:cNvPr id="6"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fld id="{28235C95-C347-43F0-A1CD-2A4EDBEB2A3D}"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476686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lvl1pPr>
              <a:defRPr>
                <a:solidFill>
                  <a:schemeClr val="bg1"/>
                </a:solidFill>
                <a:latin typeface="Calibri" pitchFamily="34" charset="0"/>
              </a:defRPr>
            </a:lvl1p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a:prstGeom prst="rect">
            <a:avLst/>
          </a:prstGeom>
        </p:spPr>
        <p:txBody>
          <a:bodyPr/>
          <a:lstStyle>
            <a:lvl1pPr>
              <a:defRPr sz="2800">
                <a:solidFill>
                  <a:schemeClr val="bg1"/>
                </a:solidFill>
                <a:latin typeface="Calibri" pitchFamily="34" charset="0"/>
              </a:defRPr>
            </a:lvl1pPr>
            <a:lvl2pPr>
              <a:defRPr sz="2400">
                <a:solidFill>
                  <a:schemeClr val="bg1"/>
                </a:solidFill>
                <a:latin typeface="Calibri" pitchFamily="34" charset="0"/>
              </a:defRPr>
            </a:lvl2pPr>
            <a:lvl3pPr>
              <a:defRPr sz="2000">
                <a:solidFill>
                  <a:schemeClr val="bg1"/>
                </a:solidFill>
                <a:latin typeface="Calibri" pitchFamily="34" charset="0"/>
              </a:defRPr>
            </a:lvl3pPr>
            <a:lvl4pPr>
              <a:defRPr sz="1800">
                <a:solidFill>
                  <a:schemeClr val="bg1"/>
                </a:solidFill>
                <a:latin typeface="Calibri" pitchFamily="34" charset="0"/>
              </a:defRPr>
            </a:lvl4pPr>
            <a:lvl5pPr>
              <a:defRPr sz="1800">
                <a:solidFill>
                  <a:schemeClr val="bg1"/>
                </a:solidFill>
                <a:latin typeface="Calibri"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a:prstGeom prst="rect">
            <a:avLst/>
          </a:prstGeom>
        </p:spPr>
        <p:txBody>
          <a:bodyPr/>
          <a:lstStyle>
            <a:lvl1pPr>
              <a:defRPr sz="2800">
                <a:solidFill>
                  <a:schemeClr val="bg1"/>
                </a:solidFill>
                <a:latin typeface="Calibri" pitchFamily="34" charset="0"/>
              </a:defRPr>
            </a:lvl1pPr>
            <a:lvl2pPr>
              <a:defRPr sz="2400">
                <a:solidFill>
                  <a:schemeClr val="bg1"/>
                </a:solidFill>
                <a:latin typeface="Calibri" pitchFamily="34" charset="0"/>
              </a:defRPr>
            </a:lvl2pPr>
            <a:lvl3pPr>
              <a:defRPr sz="2000">
                <a:solidFill>
                  <a:schemeClr val="bg1"/>
                </a:solidFill>
                <a:latin typeface="Calibri" pitchFamily="34" charset="0"/>
              </a:defRPr>
            </a:lvl3pPr>
            <a:lvl4pPr>
              <a:defRPr sz="1800">
                <a:solidFill>
                  <a:schemeClr val="bg1"/>
                </a:solidFill>
                <a:latin typeface="Calibri" pitchFamily="34" charset="0"/>
              </a:defRPr>
            </a:lvl4pPr>
            <a:lvl5pPr>
              <a:defRPr sz="1800">
                <a:solidFill>
                  <a:schemeClr val="bg1"/>
                </a:solidFill>
                <a:latin typeface="Calibri"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685800" y="6248400"/>
            <a:ext cx="1905000" cy="457200"/>
          </a:xfrm>
          <a:prstGeom prst="rect">
            <a:avLst/>
          </a:prstGeom>
          <a:ln/>
        </p:spPr>
        <p:txBody>
          <a:bodyPr/>
          <a:lstStyle>
            <a:lvl1pPr>
              <a:defRPr/>
            </a:lvl1pPr>
          </a:lstStyle>
          <a:p>
            <a:fld id="{4D53080E-7940-4ACE-B90A-A5037401E86E}" type="datetimeFigureOut">
              <a:rPr lang="en-US" smtClean="0">
                <a:solidFill>
                  <a:srgbClr val="000000"/>
                </a:solidFill>
              </a:rPr>
              <a:pPr/>
              <a:t>9/3/2014</a:t>
            </a:fld>
            <a:endParaRPr lang="en-US" dirty="0">
              <a:solidFill>
                <a:srgbClr val="000000"/>
              </a:solidFill>
            </a:endParaRPr>
          </a:p>
        </p:txBody>
      </p:sp>
      <p:sp>
        <p:nvSpPr>
          <p:cNvPr id="6" name="Footer Placeholder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endParaRPr lang="en-US" dirty="0">
              <a:solidFill>
                <a:srgbClr val="000000"/>
              </a:solidFill>
            </a:endParaRPr>
          </a:p>
        </p:txBody>
      </p:sp>
      <p:sp>
        <p:nvSpPr>
          <p:cNvPr id="7" name="Slide Number Placeholder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fld id="{28235C95-C347-43F0-A1CD-2A4EDBEB2A3D}"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646710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fld id="{4D53080E-7940-4ACE-B90A-A5037401E86E}" type="datetimeFigureOut">
              <a:rPr lang="en-US" smtClean="0">
                <a:solidFill>
                  <a:srgbClr val="000000"/>
                </a:solidFill>
              </a:rPr>
              <a:pPr/>
              <a:t>9/3/2014</a:t>
            </a:fld>
            <a:endParaRPr lang="en-US" dirty="0">
              <a:solidFill>
                <a:srgbClr val="000000"/>
              </a:solidFill>
            </a:endParaRPr>
          </a:p>
        </p:txBody>
      </p:sp>
      <p:sp>
        <p:nvSpPr>
          <p:cNvPr id="8"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endParaRPr lang="en-US" dirty="0">
              <a:solidFill>
                <a:srgbClr val="000000"/>
              </a:solidFill>
            </a:endParaRPr>
          </a:p>
        </p:txBody>
      </p:sp>
      <p:sp>
        <p:nvSpPr>
          <p:cNvPr id="9"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fld id="{28235C95-C347-43F0-A1CD-2A4EDBEB2A3D}"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077738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fld id="{4D53080E-7940-4ACE-B90A-A5037401E86E}" type="datetimeFigureOut">
              <a:rPr lang="en-US" smtClean="0">
                <a:solidFill>
                  <a:srgbClr val="000000"/>
                </a:solidFill>
              </a:rPr>
              <a:pPr/>
              <a:t>9/3/2014</a:t>
            </a:fld>
            <a:endParaRPr lang="en-US" dirty="0">
              <a:solidFill>
                <a:srgbClr val="000000"/>
              </a:solidFill>
            </a:endParaRPr>
          </a:p>
        </p:txBody>
      </p:sp>
      <p:sp>
        <p:nvSpPr>
          <p:cNvPr id="4"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endParaRPr lang="en-US" dirty="0">
              <a:solidFill>
                <a:srgbClr val="000000"/>
              </a:solidFill>
            </a:endParaRPr>
          </a:p>
        </p:txBody>
      </p:sp>
      <p:sp>
        <p:nvSpPr>
          <p:cNvPr id="5"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fld id="{28235C95-C347-43F0-A1CD-2A4EDBEB2A3D}"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108282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fld id="{4D53080E-7940-4ACE-B90A-A5037401E86E}" type="datetimeFigureOut">
              <a:rPr lang="en-US" smtClean="0">
                <a:solidFill>
                  <a:srgbClr val="000000"/>
                </a:solidFill>
              </a:rPr>
              <a:pPr/>
              <a:t>9/3/2014</a:t>
            </a:fld>
            <a:endParaRPr lang="en-US" dirty="0">
              <a:solidFill>
                <a:srgbClr val="000000"/>
              </a:solidFill>
            </a:endParaRPr>
          </a:p>
        </p:txBody>
      </p:sp>
      <p:sp>
        <p:nvSpPr>
          <p:cNvPr id="3"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endParaRPr lang="en-US" dirty="0">
              <a:solidFill>
                <a:srgbClr val="000000"/>
              </a:solidFill>
            </a:endParaRPr>
          </a:p>
        </p:txBody>
      </p:sp>
      <p:sp>
        <p:nvSpPr>
          <p:cNvPr id="4"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fld id="{28235C95-C347-43F0-A1CD-2A4EDBEB2A3D}"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00079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685800" y="6248400"/>
            <a:ext cx="1905000" cy="457200"/>
          </a:xfrm>
          <a:prstGeom prst="rect">
            <a:avLst/>
          </a:prstGeom>
          <a:ln/>
        </p:spPr>
        <p:txBody>
          <a:bodyPr/>
          <a:lstStyle>
            <a:lvl1pPr>
              <a:defRPr/>
            </a:lvl1pPr>
          </a:lstStyle>
          <a:p>
            <a:fld id="{4D53080E-7940-4ACE-B90A-A5037401E86E}" type="datetimeFigureOut">
              <a:rPr lang="en-US" smtClean="0">
                <a:solidFill>
                  <a:srgbClr val="000000"/>
                </a:solidFill>
              </a:rPr>
              <a:pPr/>
              <a:t>9/3/2014</a:t>
            </a:fld>
            <a:endParaRPr lang="en-US" dirty="0">
              <a:solidFill>
                <a:srgbClr val="000000"/>
              </a:solidFill>
            </a:endParaRPr>
          </a:p>
        </p:txBody>
      </p:sp>
      <p:sp>
        <p:nvSpPr>
          <p:cNvPr id="6" name="Footer Placeholder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endParaRPr lang="en-US" dirty="0">
              <a:solidFill>
                <a:srgbClr val="000000"/>
              </a:solidFill>
            </a:endParaRPr>
          </a:p>
        </p:txBody>
      </p:sp>
      <p:sp>
        <p:nvSpPr>
          <p:cNvPr id="7" name="Slide Number Placeholder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fld id="{28235C95-C347-43F0-A1CD-2A4EDBEB2A3D}"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757038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685800" y="6248400"/>
            <a:ext cx="1905000" cy="457200"/>
          </a:xfrm>
          <a:prstGeom prst="rect">
            <a:avLst/>
          </a:prstGeom>
          <a:ln/>
        </p:spPr>
        <p:txBody>
          <a:bodyPr/>
          <a:lstStyle>
            <a:lvl1pPr>
              <a:defRPr/>
            </a:lvl1pPr>
          </a:lstStyle>
          <a:p>
            <a:fld id="{4D53080E-7940-4ACE-B90A-A5037401E86E}" type="datetimeFigureOut">
              <a:rPr lang="en-US" smtClean="0">
                <a:solidFill>
                  <a:srgbClr val="000000"/>
                </a:solidFill>
              </a:rPr>
              <a:pPr/>
              <a:t>9/3/2014</a:t>
            </a:fld>
            <a:endParaRPr lang="en-US" dirty="0">
              <a:solidFill>
                <a:srgbClr val="000000"/>
              </a:solidFill>
            </a:endParaRPr>
          </a:p>
        </p:txBody>
      </p:sp>
      <p:sp>
        <p:nvSpPr>
          <p:cNvPr id="6" name="Footer Placeholder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endParaRPr lang="en-US" dirty="0">
              <a:solidFill>
                <a:srgbClr val="000000"/>
              </a:solidFill>
            </a:endParaRPr>
          </a:p>
        </p:txBody>
      </p:sp>
      <p:sp>
        <p:nvSpPr>
          <p:cNvPr id="7" name="Slide Number Placeholder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fld id="{28235C95-C347-43F0-A1CD-2A4EDBEB2A3D}"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015555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18" Type="http://schemas.openxmlformats.org/officeDocument/2006/relationships/image" Target="../media/image6.jpeg"/><Relationship Id="rId3" Type="http://schemas.openxmlformats.org/officeDocument/2006/relationships/slideLayout" Target="../slideLayouts/slideLayout3.xml"/><Relationship Id="rId21" Type="http://schemas.openxmlformats.org/officeDocument/2006/relationships/image" Target="../media/image9.png"/><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jpeg"/><Relationship Id="rId2" Type="http://schemas.openxmlformats.org/officeDocument/2006/relationships/slideLayout" Target="../slideLayouts/slideLayout2.xml"/><Relationship Id="rId16" Type="http://schemas.openxmlformats.org/officeDocument/2006/relationships/image" Target="../media/image4.tif"/><Relationship Id="rId20"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image" Target="../media/image7.gi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ti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0.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31" name="Picture 8"/>
          <p:cNvPicPr>
            <a:picLocks noChangeAspect="1" noChangeArrowheads="1"/>
          </p:cNvPicPr>
          <p:nvPr/>
        </p:nvPicPr>
        <p:blipFill>
          <a:blip r:embed="rId13" cstate="print"/>
          <a:srcRect/>
          <a:stretch>
            <a:fillRect/>
          </a:stretch>
        </p:blipFill>
        <p:spPr bwMode="auto">
          <a:xfrm>
            <a:off x="0" y="0"/>
            <a:ext cx="9144000" cy="5791200"/>
          </a:xfrm>
          <a:prstGeom prst="rect">
            <a:avLst/>
          </a:prstGeom>
          <a:noFill/>
          <a:ln w="9525">
            <a:noFill/>
            <a:miter lim="800000"/>
            <a:headEnd/>
            <a:tailEnd/>
          </a:ln>
        </p:spPr>
      </p:pic>
      <p:pic>
        <p:nvPicPr>
          <p:cNvPr id="7" name="Content Placeholder 3"/>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228600" y="6071681"/>
            <a:ext cx="1717899" cy="510357"/>
          </a:xfrm>
          <a:prstGeom prst="rect">
            <a:avLst/>
          </a:prstGeom>
        </p:spPr>
      </p:pic>
      <p:pic>
        <p:nvPicPr>
          <p:cNvPr id="8" name="Picture 7"/>
          <p:cNvPicPr>
            <a:picLocks noChangeAspect="1"/>
          </p:cNvPicPr>
          <p:nvPr userDrawn="1"/>
        </p:nvPicPr>
        <p:blipFill>
          <a:blip r:embed="rId15" cstate="print">
            <a:extLst>
              <a:ext uri="{28A0092B-C50C-407E-A947-70E740481C1C}">
                <a14:useLocalDpi xmlns:a14="http://schemas.microsoft.com/office/drawing/2010/main"/>
              </a:ext>
            </a:extLst>
          </a:blip>
          <a:stretch>
            <a:fillRect/>
          </a:stretch>
        </p:blipFill>
        <p:spPr>
          <a:xfrm>
            <a:off x="2276797" y="5968271"/>
            <a:ext cx="2030611" cy="605492"/>
          </a:xfrm>
          <a:prstGeom prst="rect">
            <a:avLst/>
          </a:prstGeom>
        </p:spPr>
      </p:pic>
      <p:grpSp>
        <p:nvGrpSpPr>
          <p:cNvPr id="9" name="Group 8"/>
          <p:cNvGrpSpPr/>
          <p:nvPr userDrawn="1"/>
        </p:nvGrpSpPr>
        <p:grpSpPr>
          <a:xfrm>
            <a:off x="4614927" y="6017521"/>
            <a:ext cx="1176273" cy="550103"/>
            <a:chOff x="3200400" y="6215175"/>
            <a:chExt cx="818277" cy="382680"/>
          </a:xfrm>
        </p:grpSpPr>
        <p:pic>
          <p:nvPicPr>
            <p:cNvPr id="10" name="Picture 9"/>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3663904" y="6353910"/>
              <a:ext cx="354773" cy="225281"/>
            </a:xfrm>
            <a:prstGeom prst="rect">
              <a:avLst/>
            </a:prstGeom>
          </p:spPr>
        </p:pic>
        <p:pic>
          <p:nvPicPr>
            <p:cNvPr id="11" name="Picture 10"/>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3200400" y="6215175"/>
              <a:ext cx="381000" cy="382680"/>
            </a:xfrm>
            <a:prstGeom prst="rect">
              <a:avLst/>
            </a:prstGeom>
          </p:spPr>
        </p:pic>
      </p:grpSp>
      <p:pic>
        <p:nvPicPr>
          <p:cNvPr id="12" name="Picture 11"/>
          <p:cNvPicPr>
            <a:picLocks noChangeAspect="1"/>
          </p:cNvPicPr>
          <p:nvPr userDrawn="1"/>
        </p:nvPicPr>
        <p:blipFill>
          <a:blip r:embed="rId18" cstate="email">
            <a:extLst>
              <a:ext uri="{28A0092B-C50C-407E-A947-70E740481C1C}">
                <a14:useLocalDpi xmlns:a14="http://schemas.microsoft.com/office/drawing/2010/main"/>
              </a:ext>
            </a:extLst>
          </a:blip>
          <a:stretch>
            <a:fillRect/>
          </a:stretch>
        </p:blipFill>
        <p:spPr>
          <a:xfrm>
            <a:off x="6172200" y="6023110"/>
            <a:ext cx="539525" cy="538925"/>
          </a:xfrm>
          <a:prstGeom prst="rect">
            <a:avLst/>
          </a:prstGeom>
        </p:spPr>
      </p:pic>
      <p:pic>
        <p:nvPicPr>
          <p:cNvPr id="13" name="Picture 12" descr="PEPFAR-Logo-Color-Tagline-Transparent-White.gif"/>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457200" y="381000"/>
            <a:ext cx="3567476" cy="1291532"/>
          </a:xfrm>
          <a:prstGeom prst="rect">
            <a:avLst/>
          </a:prstGeom>
        </p:spPr>
      </p:pic>
      <p:pic>
        <p:nvPicPr>
          <p:cNvPr id="14" name="Picture 13"/>
          <p:cNvPicPr>
            <a:picLocks noChangeAspect="1"/>
          </p:cNvPicPr>
          <p:nvPr userDrawn="1"/>
        </p:nvPicPr>
        <p:blipFill>
          <a:blip r:embed="rId20" cstate="email">
            <a:extLst>
              <a:ext uri="{28A0092B-C50C-407E-A947-70E740481C1C}">
                <a14:useLocalDpi xmlns:a14="http://schemas.microsoft.com/office/drawing/2010/main"/>
              </a:ext>
            </a:extLst>
          </a:blip>
          <a:stretch>
            <a:fillRect/>
          </a:stretch>
        </p:blipFill>
        <p:spPr>
          <a:xfrm>
            <a:off x="7010400" y="6122131"/>
            <a:ext cx="1866900" cy="374121"/>
          </a:xfrm>
          <a:prstGeom prst="rect">
            <a:avLst/>
          </a:prstGeom>
        </p:spPr>
      </p:pic>
      <p:pic>
        <p:nvPicPr>
          <p:cNvPr id="15" name="Picture 14"/>
          <p:cNvPicPr>
            <a:picLocks noChangeAspect="1"/>
          </p:cNvPicPr>
          <p:nvPr userDrawn="1"/>
        </p:nvPicPr>
        <p:blipFill>
          <a:blip r:embed="rId21" cstate="email">
            <a:extLst>
              <a:ext uri="{28A0092B-C50C-407E-A947-70E740481C1C}">
                <a14:useLocalDpi xmlns:a14="http://schemas.microsoft.com/office/drawing/2010/main"/>
              </a:ext>
            </a:extLst>
          </a:blip>
          <a:stretch>
            <a:fillRect/>
          </a:stretch>
        </p:blipFill>
        <p:spPr>
          <a:xfrm>
            <a:off x="7815093" y="271293"/>
            <a:ext cx="947907" cy="947907"/>
          </a:xfrm>
          <a:prstGeom prst="rect">
            <a:avLst/>
          </a:prstGeom>
        </p:spPr>
      </p:pic>
    </p:spTree>
    <p:extLst>
      <p:ext uri="{BB962C8B-B14F-4D97-AF65-F5344CB8AC3E}">
        <p14:creationId xmlns:p14="http://schemas.microsoft.com/office/powerpoint/2010/main" val="22300276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charset="0"/>
        </a:defRPr>
      </a:lvl2pPr>
      <a:lvl3pPr algn="ctr" rtl="0" eaLnBrk="1" fontAlgn="base" hangingPunct="1">
        <a:spcBef>
          <a:spcPct val="0"/>
        </a:spcBef>
        <a:spcAft>
          <a:spcPct val="0"/>
        </a:spcAft>
        <a:defRPr sz="4400">
          <a:solidFill>
            <a:schemeClr val="tx2"/>
          </a:solidFill>
          <a:latin typeface="Times" charset="0"/>
        </a:defRPr>
      </a:lvl3pPr>
      <a:lvl4pPr algn="ctr" rtl="0" eaLnBrk="1" fontAlgn="base" hangingPunct="1">
        <a:spcBef>
          <a:spcPct val="0"/>
        </a:spcBef>
        <a:spcAft>
          <a:spcPct val="0"/>
        </a:spcAft>
        <a:defRPr sz="4400">
          <a:solidFill>
            <a:schemeClr val="tx2"/>
          </a:solidFill>
          <a:latin typeface="Times" charset="0"/>
        </a:defRPr>
      </a:lvl4pPr>
      <a:lvl5pPr algn="ctr" rtl="0" eaLnBrk="1" fontAlgn="base" hangingPunct="1">
        <a:spcBef>
          <a:spcPct val="0"/>
        </a:spcBef>
        <a:spcAft>
          <a:spcPct val="0"/>
        </a:spcAft>
        <a:defRPr sz="4400">
          <a:solidFill>
            <a:schemeClr val="tx2"/>
          </a:solidFill>
          <a:latin typeface="Times" charset="0"/>
        </a:defRPr>
      </a:lvl5pPr>
      <a:lvl6pPr marL="457200" algn="ctr" rtl="0" eaLnBrk="1" fontAlgn="base" hangingPunct="1">
        <a:spcBef>
          <a:spcPct val="0"/>
        </a:spcBef>
        <a:spcAft>
          <a:spcPct val="0"/>
        </a:spcAft>
        <a:defRPr sz="4400">
          <a:solidFill>
            <a:schemeClr val="tx2"/>
          </a:solidFill>
          <a:latin typeface="Times" charset="0"/>
        </a:defRPr>
      </a:lvl6pPr>
      <a:lvl7pPr marL="914400" algn="ctr" rtl="0" eaLnBrk="1" fontAlgn="base" hangingPunct="1">
        <a:spcBef>
          <a:spcPct val="0"/>
        </a:spcBef>
        <a:spcAft>
          <a:spcPct val="0"/>
        </a:spcAft>
        <a:defRPr sz="4400">
          <a:solidFill>
            <a:schemeClr val="tx2"/>
          </a:solidFill>
          <a:latin typeface="Times" charset="0"/>
        </a:defRPr>
      </a:lvl7pPr>
      <a:lvl8pPr marL="1371600" algn="ctr" rtl="0" eaLnBrk="1" fontAlgn="base" hangingPunct="1">
        <a:spcBef>
          <a:spcPct val="0"/>
        </a:spcBef>
        <a:spcAft>
          <a:spcPct val="0"/>
        </a:spcAft>
        <a:defRPr sz="4400">
          <a:solidFill>
            <a:schemeClr val="tx2"/>
          </a:solidFill>
          <a:latin typeface="Times" charset="0"/>
        </a:defRPr>
      </a:lvl8pPr>
      <a:lvl9pPr marL="1828800" algn="ctr" rtl="0" eaLnBrk="1" fontAlgn="base" hangingPunct="1">
        <a:spcBef>
          <a:spcPct val="0"/>
        </a:spcBef>
        <a:spcAft>
          <a:spcPct val="0"/>
        </a:spcAft>
        <a:defRPr sz="4400">
          <a:solidFill>
            <a:schemeClr val="tx2"/>
          </a:solidFill>
          <a:latin typeface="Times"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84060B26-B368-4D60-9BAA-F690BAC7705A}" type="slidenum">
              <a:rPr lang="en-US">
                <a:solidFill>
                  <a:prstClr val="black">
                    <a:tint val="75000"/>
                  </a:prstClr>
                </a:solidFill>
              </a:rPr>
              <a:pPr>
                <a:defRPr/>
              </a:pPr>
              <a:t>‹#›</a:t>
            </a:fld>
            <a:endParaRPr lang="en-US" dirty="0">
              <a:solidFill>
                <a:prstClr val="black">
                  <a:tint val="75000"/>
                </a:prstClr>
              </a:solidFill>
            </a:endParaRPr>
          </a:p>
        </p:txBody>
      </p:sp>
      <p:pic>
        <p:nvPicPr>
          <p:cNvPr id="2053" name="Picture 7" descr="PEPFAR Logo Color - Tagline - revised 2 copy.jpg"/>
          <p:cNvPicPr>
            <a:picLocks noChangeAspect="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61913" y="76200"/>
            <a:ext cx="852487"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p:nvCxnSpPr>
        <p:spPr>
          <a:xfrm>
            <a:off x="0" y="0"/>
            <a:ext cx="9144000" cy="0"/>
          </a:xfrm>
          <a:prstGeom prst="line">
            <a:avLst/>
          </a:prstGeom>
          <a:ln w="63500" cap="rnd"/>
        </p:spPr>
        <p:style>
          <a:lnRef idx="3">
            <a:schemeClr val="accent2"/>
          </a:lnRef>
          <a:fillRef idx="0">
            <a:schemeClr val="accent2"/>
          </a:fillRef>
          <a:effectRef idx="2">
            <a:schemeClr val="accent2"/>
          </a:effectRef>
          <a:fontRef idx="minor">
            <a:schemeClr val="tx1"/>
          </a:fontRef>
        </p:style>
      </p:cxnSp>
      <p:pic>
        <p:nvPicPr>
          <p:cNvPr id="2055" name="Picture 6"/>
          <p:cNvPicPr>
            <a:picLocks noChangeAspect="1"/>
          </p:cNvPicPr>
          <p:nvPr userDrawn="1"/>
        </p:nvPicPr>
        <p:blipFill>
          <a:blip r:embed="rId14" cstate="screen">
            <a:extLst>
              <a:ext uri="{28A0092B-C50C-407E-A947-70E740481C1C}">
                <a14:useLocalDpi xmlns:a14="http://schemas.microsoft.com/office/drawing/2010/main"/>
              </a:ext>
            </a:extLst>
          </a:blip>
          <a:srcRect/>
          <a:stretch>
            <a:fillRect/>
          </a:stretch>
        </p:blipFill>
        <p:spPr bwMode="auto">
          <a:xfrm>
            <a:off x="8229600" y="125413"/>
            <a:ext cx="873125"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092261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mailto:amosz@jhuccpug.org" TargetMode="External"/><Relationship Id="rId1" Type="http://schemas.openxmlformats.org/officeDocument/2006/relationships/slideLayout" Target="../slideLayouts/slideLayout13.xml"/><Relationship Id="rId5" Type="http://schemas.openxmlformats.org/officeDocument/2006/relationships/image" Target="../media/image27.jpe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ctrTitle"/>
          </p:nvPr>
        </p:nvSpPr>
        <p:spPr/>
        <p:txBody>
          <a:bodyPr/>
          <a:lstStyle/>
          <a:p>
            <a:pPr lvl="0"/>
            <a:r>
              <a:rPr lang="en-US" sz="4400" b="1" dirty="0"/>
              <a:t>“Stylish Man” Campaign</a:t>
            </a:r>
          </a:p>
        </p:txBody>
      </p:sp>
      <p:sp>
        <p:nvSpPr>
          <p:cNvPr id="15" name="Subtitle 14"/>
          <p:cNvSpPr>
            <a:spLocks noGrp="1"/>
          </p:cNvSpPr>
          <p:nvPr>
            <p:ph type="subTitle" idx="1"/>
          </p:nvPr>
        </p:nvSpPr>
        <p:spPr/>
        <p:txBody>
          <a:bodyPr/>
          <a:lstStyle/>
          <a:p>
            <a:pPr lvl="0">
              <a:spcBef>
                <a:spcPct val="0"/>
              </a:spcBef>
              <a:defRPr/>
            </a:pPr>
            <a:r>
              <a:rPr lang="en-US" sz="3200" b="1" dirty="0">
                <a:solidFill>
                  <a:srgbClr val="FFFF00"/>
                </a:solidFill>
              </a:rPr>
              <a:t>Amos </a:t>
            </a:r>
            <a:r>
              <a:rPr lang="en-US" sz="3200" b="1" dirty="0" err="1" smtClean="0">
                <a:solidFill>
                  <a:srgbClr val="FFFF00"/>
                </a:solidFill>
              </a:rPr>
              <a:t>Zikusooka</a:t>
            </a:r>
            <a:endParaRPr lang="en-US" sz="3200" b="1" dirty="0" smtClean="0">
              <a:solidFill>
                <a:srgbClr val="FFFF00"/>
              </a:solidFill>
            </a:endParaRPr>
          </a:p>
          <a:p>
            <a:pPr lvl="0">
              <a:spcBef>
                <a:spcPct val="0"/>
              </a:spcBef>
              <a:defRPr/>
            </a:pPr>
            <a:r>
              <a:rPr lang="en-US" sz="2500" dirty="0"/>
              <a:t>JHU/CCP</a:t>
            </a:r>
            <a:br>
              <a:rPr lang="en-US" sz="2500" dirty="0"/>
            </a:br>
            <a:r>
              <a:rPr lang="en-US" sz="2500" dirty="0"/>
              <a:t>Uganda </a:t>
            </a:r>
          </a:p>
        </p:txBody>
      </p:sp>
      <p:pic>
        <p:nvPicPr>
          <p:cNvPr id="6" name="Picture 5"/>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228012" y="4953000"/>
            <a:ext cx="915988" cy="1107613"/>
          </a:xfrm>
          <a:prstGeom prst="rect">
            <a:avLst/>
          </a:prstGeom>
          <a:noFill/>
          <a:ln w="9525">
            <a:noFill/>
            <a:miter lim="800000"/>
            <a:headEnd/>
            <a:tailEnd/>
          </a:ln>
        </p:spPr>
      </p:pic>
      <p:pic>
        <p:nvPicPr>
          <p:cNvPr id="5" name="Picture 7"/>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787273" y="5290869"/>
            <a:ext cx="1223127" cy="496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010400" y="5289321"/>
            <a:ext cx="1217612" cy="497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4"/>
          <p:cNvSpPr txBox="1">
            <a:spLocks/>
          </p:cNvSpPr>
          <p:nvPr/>
        </p:nvSpPr>
        <p:spPr>
          <a:xfrm>
            <a:off x="6781800" y="647700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2C346AD-24A0-4332-B78F-BDFE27881202}" type="slidenum">
              <a:rPr lang="en-US" sz="1200" smtClean="0">
                <a:solidFill>
                  <a:prstClr val="black">
                    <a:tint val="75000"/>
                  </a:prstClr>
                </a:solidFill>
                <a:latin typeface="Calibri"/>
              </a:rPr>
              <a:pPr algn="r"/>
              <a:t>1</a:t>
            </a:fld>
            <a:endParaRPr lang="en-US" sz="1200" dirty="0">
              <a:solidFill>
                <a:prstClr val="black">
                  <a:tint val="75000"/>
                </a:prstClr>
              </a:solidFill>
              <a:latin typeface="Calibri"/>
            </a:endParaRPr>
          </a:p>
        </p:txBody>
      </p:sp>
    </p:spTree>
    <p:extLst>
      <p:ext uri="{BB962C8B-B14F-4D97-AF65-F5344CB8AC3E}">
        <p14:creationId xmlns:p14="http://schemas.microsoft.com/office/powerpoint/2010/main" val="17412812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57200" y="274638"/>
            <a:ext cx="8229600" cy="1020762"/>
          </a:xfrm>
        </p:spPr>
        <p:txBody>
          <a:bodyPr/>
          <a:lstStyle/>
          <a:p>
            <a:pPr eaLnBrk="1" hangingPunct="1"/>
            <a:r>
              <a:rPr lang="en-US" smtClean="0"/>
              <a:t>Implementation &amp; Monitoring</a:t>
            </a:r>
          </a:p>
        </p:txBody>
      </p:sp>
      <p:sp>
        <p:nvSpPr>
          <p:cNvPr id="32771" name="Content Placeholder 2"/>
          <p:cNvSpPr>
            <a:spLocks noGrp="1"/>
          </p:cNvSpPr>
          <p:nvPr>
            <p:ph idx="1"/>
          </p:nvPr>
        </p:nvSpPr>
        <p:spPr>
          <a:xfrm>
            <a:off x="457200" y="1295400"/>
            <a:ext cx="8382000" cy="5257800"/>
          </a:xfrm>
        </p:spPr>
        <p:txBody>
          <a:bodyPr/>
          <a:lstStyle/>
          <a:p>
            <a:pPr eaLnBrk="1" hangingPunct="1">
              <a:spcBef>
                <a:spcPts val="1200"/>
              </a:spcBef>
              <a:buFont typeface="Arial" pitchFamily="34" charset="0"/>
              <a:buNone/>
            </a:pPr>
            <a:r>
              <a:rPr lang="en-US" sz="2600" smtClean="0"/>
              <a:t>	</a:t>
            </a:r>
            <a:r>
              <a:rPr lang="en-US" smtClean="0"/>
              <a:t>Using entertainment-education:</a:t>
            </a:r>
            <a:endParaRPr lang="en-US" sz="2800" smtClean="0"/>
          </a:p>
          <a:p>
            <a:pPr lvl="1" eaLnBrk="1" hangingPunct="1">
              <a:spcBef>
                <a:spcPct val="0"/>
              </a:spcBef>
            </a:pPr>
            <a:r>
              <a:rPr lang="en-US" smtClean="0"/>
              <a:t>District-wide implementation through mass media</a:t>
            </a:r>
          </a:p>
          <a:p>
            <a:pPr lvl="2" eaLnBrk="1" hangingPunct="1">
              <a:spcBef>
                <a:spcPct val="0"/>
              </a:spcBef>
            </a:pPr>
            <a:r>
              <a:rPr lang="en-US" smtClean="0"/>
              <a:t>“Stylish Man” radio programs and popular DJ mentions</a:t>
            </a:r>
          </a:p>
          <a:p>
            <a:pPr lvl="2" eaLnBrk="1" hangingPunct="1">
              <a:spcBef>
                <a:spcPct val="0"/>
              </a:spcBef>
              <a:buFont typeface="Arial" pitchFamily="34" charset="0"/>
              <a:buNone/>
            </a:pPr>
            <a:endParaRPr lang="en-US" smtClean="0"/>
          </a:p>
          <a:p>
            <a:pPr lvl="1" eaLnBrk="1" hangingPunct="1">
              <a:spcBef>
                <a:spcPct val="0"/>
              </a:spcBef>
            </a:pPr>
            <a:r>
              <a:rPr lang="en-US" smtClean="0"/>
              <a:t>Experiential activations using the “Man Van” in randomized clusters :</a:t>
            </a:r>
          </a:p>
          <a:p>
            <a:pPr lvl="2" eaLnBrk="1" hangingPunct="1">
              <a:spcBef>
                <a:spcPct val="0"/>
              </a:spcBef>
            </a:pPr>
            <a:r>
              <a:rPr lang="en-US" smtClean="0"/>
              <a:t>“Stylish Man” weeks and community extravaganza</a:t>
            </a:r>
          </a:p>
          <a:p>
            <a:pPr lvl="1" eaLnBrk="1" hangingPunct="1">
              <a:spcBef>
                <a:spcPts val="1200"/>
              </a:spcBef>
            </a:pPr>
            <a:r>
              <a:rPr lang="en-US" smtClean="0"/>
              <a:t>Community video clubs                                                   (Bibanda) show videos                                                  about “Stylish Man” </a:t>
            </a:r>
          </a:p>
        </p:txBody>
      </p:sp>
      <p:pic>
        <p:nvPicPr>
          <p:cNvPr id="32772" name="Picture 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105399" y="4267200"/>
            <a:ext cx="2785421"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4"/>
          <p:cNvSpPr txBox="1">
            <a:spLocks/>
          </p:cNvSpPr>
          <p:nvPr/>
        </p:nvSpPr>
        <p:spPr>
          <a:xfrm>
            <a:off x="6781800" y="647700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2C346AD-24A0-4332-B78F-BDFE27881202}" type="slidenum">
              <a:rPr lang="en-US" sz="1200" smtClean="0">
                <a:solidFill>
                  <a:prstClr val="black">
                    <a:tint val="75000"/>
                  </a:prstClr>
                </a:solidFill>
              </a:rPr>
              <a:pPr algn="r"/>
              <a:t>10</a:t>
            </a:fld>
            <a:endParaRPr lang="en-US" sz="1200" dirty="0">
              <a:solidFill>
                <a:prstClr val="black">
                  <a:tint val="75000"/>
                </a:prstClr>
              </a:solidFill>
            </a:endParaRPr>
          </a:p>
        </p:txBody>
      </p:sp>
    </p:spTree>
    <p:extLst>
      <p:ext uri="{BB962C8B-B14F-4D97-AF65-F5344CB8AC3E}">
        <p14:creationId xmlns:p14="http://schemas.microsoft.com/office/powerpoint/2010/main" val="1469038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990600" y="274638"/>
            <a:ext cx="6781800" cy="868362"/>
          </a:xfrm>
        </p:spPr>
        <p:txBody>
          <a:bodyPr/>
          <a:lstStyle/>
          <a:p>
            <a:r>
              <a:rPr lang="en-US" sz="4000" smtClean="0"/>
              <a:t>Implementation &amp; Monitoring</a:t>
            </a:r>
          </a:p>
        </p:txBody>
      </p:sp>
      <p:pic>
        <p:nvPicPr>
          <p:cNvPr id="33795"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09600" y="1143000"/>
            <a:ext cx="3810000" cy="538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ight Brace 7"/>
          <p:cNvSpPr/>
          <p:nvPr/>
        </p:nvSpPr>
        <p:spPr>
          <a:xfrm>
            <a:off x="2971800" y="3962400"/>
            <a:ext cx="457200" cy="609600"/>
          </a:xfrm>
          <a:prstGeom prst="rightBrace">
            <a:avLst/>
          </a:prstGeom>
        </p:spPr>
        <p:style>
          <a:lnRef idx="2">
            <a:schemeClr val="accent3"/>
          </a:lnRef>
          <a:fillRef idx="0">
            <a:schemeClr val="accent3"/>
          </a:fillRef>
          <a:effectRef idx="1">
            <a:schemeClr val="accent3"/>
          </a:effectRef>
          <a:fontRef idx="minor">
            <a:schemeClr val="tx1"/>
          </a:fontRef>
        </p:style>
        <p:txBody>
          <a:bodyPr anchor="ctr"/>
          <a:lstStyle/>
          <a:p>
            <a:pPr algn="ctr" fontAlgn="base">
              <a:spcBef>
                <a:spcPct val="0"/>
              </a:spcBef>
              <a:spcAft>
                <a:spcPct val="0"/>
              </a:spcAft>
              <a:defRPr/>
            </a:pPr>
            <a:endParaRPr lang="en-US">
              <a:solidFill>
                <a:prstClr val="black"/>
              </a:solidFill>
            </a:endParaRPr>
          </a:p>
        </p:txBody>
      </p:sp>
      <p:sp>
        <p:nvSpPr>
          <p:cNvPr id="9" name="Right Brace 8"/>
          <p:cNvSpPr/>
          <p:nvPr/>
        </p:nvSpPr>
        <p:spPr>
          <a:xfrm>
            <a:off x="4495800" y="5562600"/>
            <a:ext cx="457200" cy="990600"/>
          </a:xfrm>
          <a:prstGeom prst="rightBrace">
            <a:avLst/>
          </a:prstGeom>
        </p:spPr>
        <p:style>
          <a:lnRef idx="2">
            <a:schemeClr val="accent3"/>
          </a:lnRef>
          <a:fillRef idx="0">
            <a:schemeClr val="accent3"/>
          </a:fillRef>
          <a:effectRef idx="1">
            <a:schemeClr val="accent3"/>
          </a:effectRef>
          <a:fontRef idx="minor">
            <a:schemeClr val="tx1"/>
          </a:fontRef>
        </p:style>
        <p:txBody>
          <a:bodyPr anchor="ctr"/>
          <a:lstStyle/>
          <a:p>
            <a:pPr algn="ctr" fontAlgn="base">
              <a:spcBef>
                <a:spcPct val="0"/>
              </a:spcBef>
              <a:spcAft>
                <a:spcPct val="0"/>
              </a:spcAft>
              <a:defRPr/>
            </a:pPr>
            <a:endParaRPr lang="en-US">
              <a:solidFill>
                <a:prstClr val="black"/>
              </a:solidFill>
            </a:endParaRPr>
          </a:p>
        </p:txBody>
      </p:sp>
      <p:sp>
        <p:nvSpPr>
          <p:cNvPr id="33798" name="TextBox 11"/>
          <p:cNvSpPr txBox="1">
            <a:spLocks noChangeArrowheads="1"/>
          </p:cNvSpPr>
          <p:nvPr/>
        </p:nvSpPr>
        <p:spPr bwMode="auto">
          <a:xfrm>
            <a:off x="3581400" y="3925888"/>
            <a:ext cx="5181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US" smtClean="0">
                <a:solidFill>
                  <a:prstClr val="black"/>
                </a:solidFill>
              </a:rPr>
              <a:t>Includes agriculture extension workers and successful business men</a:t>
            </a:r>
          </a:p>
        </p:txBody>
      </p:sp>
      <p:sp>
        <p:nvSpPr>
          <p:cNvPr id="33799" name="TextBox 12"/>
          <p:cNvSpPr txBox="1">
            <a:spLocks noChangeArrowheads="1"/>
          </p:cNvSpPr>
          <p:nvPr/>
        </p:nvSpPr>
        <p:spPr bwMode="auto">
          <a:xfrm>
            <a:off x="4953000" y="5638800"/>
            <a:ext cx="4038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US" smtClean="0">
                <a:solidFill>
                  <a:prstClr val="black"/>
                </a:solidFill>
              </a:rPr>
              <a:t>Stylish Man Week activities: games, sports, entertainment and tent services, Mr. Stylo Contest radio broadcast</a:t>
            </a:r>
          </a:p>
        </p:txBody>
      </p:sp>
      <p:sp>
        <p:nvSpPr>
          <p:cNvPr id="16" name="Right Brace 15"/>
          <p:cNvSpPr/>
          <p:nvPr/>
        </p:nvSpPr>
        <p:spPr>
          <a:xfrm>
            <a:off x="2971800" y="3124200"/>
            <a:ext cx="457200" cy="609600"/>
          </a:xfrm>
          <a:prstGeom prst="rightBrace">
            <a:avLst/>
          </a:prstGeom>
        </p:spPr>
        <p:style>
          <a:lnRef idx="2">
            <a:schemeClr val="accent3"/>
          </a:lnRef>
          <a:fillRef idx="0">
            <a:schemeClr val="accent3"/>
          </a:fillRef>
          <a:effectRef idx="1">
            <a:schemeClr val="accent3"/>
          </a:effectRef>
          <a:fontRef idx="minor">
            <a:schemeClr val="tx1"/>
          </a:fontRef>
        </p:style>
        <p:txBody>
          <a:bodyPr anchor="ctr"/>
          <a:lstStyle/>
          <a:p>
            <a:pPr algn="ctr" fontAlgn="base">
              <a:spcBef>
                <a:spcPct val="0"/>
              </a:spcBef>
              <a:spcAft>
                <a:spcPct val="0"/>
              </a:spcAft>
              <a:defRPr/>
            </a:pPr>
            <a:endParaRPr lang="en-US">
              <a:solidFill>
                <a:prstClr val="black"/>
              </a:solidFill>
            </a:endParaRPr>
          </a:p>
        </p:txBody>
      </p:sp>
      <p:sp>
        <p:nvSpPr>
          <p:cNvPr id="33801" name="TextBox 16"/>
          <p:cNvSpPr txBox="1">
            <a:spLocks noChangeArrowheads="1"/>
          </p:cNvSpPr>
          <p:nvPr/>
        </p:nvSpPr>
        <p:spPr bwMode="auto">
          <a:xfrm>
            <a:off x="3581400" y="3211513"/>
            <a:ext cx="5181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US" smtClean="0">
                <a:solidFill>
                  <a:prstClr val="black"/>
                </a:solidFill>
              </a:rPr>
              <a:t>Includes district leaders and health workers</a:t>
            </a:r>
          </a:p>
        </p:txBody>
      </p:sp>
      <p:sp>
        <p:nvSpPr>
          <p:cNvPr id="10" name="Right Brace 9"/>
          <p:cNvSpPr/>
          <p:nvPr/>
        </p:nvSpPr>
        <p:spPr>
          <a:xfrm>
            <a:off x="2971800" y="2209800"/>
            <a:ext cx="457200" cy="609600"/>
          </a:xfrm>
          <a:prstGeom prst="rightBrace">
            <a:avLst/>
          </a:prstGeom>
        </p:spPr>
        <p:style>
          <a:lnRef idx="2">
            <a:schemeClr val="accent3"/>
          </a:lnRef>
          <a:fillRef idx="0">
            <a:schemeClr val="accent3"/>
          </a:fillRef>
          <a:effectRef idx="1">
            <a:schemeClr val="accent3"/>
          </a:effectRef>
          <a:fontRef idx="minor">
            <a:schemeClr val="tx1"/>
          </a:fontRef>
        </p:style>
        <p:txBody>
          <a:bodyPr anchor="ctr"/>
          <a:lstStyle/>
          <a:p>
            <a:pPr algn="ctr" fontAlgn="base">
              <a:spcBef>
                <a:spcPct val="0"/>
              </a:spcBef>
              <a:spcAft>
                <a:spcPct val="0"/>
              </a:spcAft>
              <a:defRPr/>
            </a:pPr>
            <a:endParaRPr lang="en-US">
              <a:solidFill>
                <a:prstClr val="black"/>
              </a:solidFill>
            </a:endParaRPr>
          </a:p>
        </p:txBody>
      </p:sp>
      <p:sp>
        <p:nvSpPr>
          <p:cNvPr id="33803" name="TextBox 10"/>
          <p:cNvSpPr txBox="1">
            <a:spLocks noChangeArrowheads="1"/>
          </p:cNvSpPr>
          <p:nvPr/>
        </p:nvSpPr>
        <p:spPr bwMode="auto">
          <a:xfrm>
            <a:off x="3657600" y="2362200"/>
            <a:ext cx="5181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US" smtClean="0">
                <a:solidFill>
                  <a:prstClr val="black"/>
                </a:solidFill>
              </a:rPr>
              <a:t>Includes RHSP service delivery teams</a:t>
            </a:r>
          </a:p>
        </p:txBody>
      </p:sp>
      <p:sp>
        <p:nvSpPr>
          <p:cNvPr id="15" name="Slide Number Placeholder 4"/>
          <p:cNvSpPr txBox="1">
            <a:spLocks/>
          </p:cNvSpPr>
          <p:nvPr/>
        </p:nvSpPr>
        <p:spPr>
          <a:xfrm>
            <a:off x="6781800" y="647700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2C346AD-24A0-4332-B78F-BDFE27881202}" type="slidenum">
              <a:rPr lang="en-US" sz="1200" smtClean="0">
                <a:solidFill>
                  <a:prstClr val="black">
                    <a:tint val="75000"/>
                  </a:prstClr>
                </a:solidFill>
              </a:rPr>
              <a:pPr algn="r"/>
              <a:t>11</a:t>
            </a:fld>
            <a:endParaRPr lang="en-US" sz="1200" dirty="0">
              <a:solidFill>
                <a:prstClr val="black">
                  <a:tint val="75000"/>
                </a:prstClr>
              </a:solidFill>
            </a:endParaRPr>
          </a:p>
        </p:txBody>
      </p:sp>
    </p:spTree>
    <p:extLst>
      <p:ext uri="{BB962C8B-B14F-4D97-AF65-F5344CB8AC3E}">
        <p14:creationId xmlns:p14="http://schemas.microsoft.com/office/powerpoint/2010/main" val="36882144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274638"/>
            <a:ext cx="8229600" cy="715962"/>
          </a:xfrm>
        </p:spPr>
        <p:txBody>
          <a:bodyPr/>
          <a:lstStyle/>
          <a:p>
            <a:r>
              <a:rPr lang="en-US" smtClean="0"/>
              <a:t>Evaluation</a:t>
            </a:r>
          </a:p>
        </p:txBody>
      </p:sp>
      <p:sp>
        <p:nvSpPr>
          <p:cNvPr id="34819" name="Content Placeholder 2"/>
          <p:cNvSpPr>
            <a:spLocks noGrp="1"/>
          </p:cNvSpPr>
          <p:nvPr>
            <p:ph idx="1"/>
          </p:nvPr>
        </p:nvSpPr>
        <p:spPr>
          <a:xfrm>
            <a:off x="304800" y="1371600"/>
            <a:ext cx="8229600" cy="2438400"/>
          </a:xfrm>
        </p:spPr>
        <p:txBody>
          <a:bodyPr/>
          <a:lstStyle/>
          <a:p>
            <a:r>
              <a:rPr lang="en-US" sz="2600" dirty="0" smtClean="0"/>
              <a:t>Mass media campaign component</a:t>
            </a:r>
          </a:p>
          <a:p>
            <a:pPr lvl="1">
              <a:spcBef>
                <a:spcPct val="0"/>
              </a:spcBef>
            </a:pPr>
            <a:r>
              <a:rPr lang="en-US" sz="2400" dirty="0" smtClean="0"/>
              <a:t>District-wide implementation: evaluated in the 50 RCCS villages</a:t>
            </a:r>
          </a:p>
          <a:p>
            <a:pPr lvl="1">
              <a:spcBef>
                <a:spcPct val="0"/>
              </a:spcBef>
            </a:pPr>
            <a:r>
              <a:rPr lang="en-US" sz="2400" dirty="0" smtClean="0"/>
              <a:t>Comparison of knowledge, attitudes and SMC service acceptance/coverage rates in RCCS survey rounds </a:t>
            </a:r>
            <a:r>
              <a:rPr lang="en-US" sz="2400" u="sng" dirty="0" smtClean="0"/>
              <a:t>prior </a:t>
            </a:r>
            <a:r>
              <a:rPr lang="en-US" sz="2400" dirty="0" smtClean="0"/>
              <a:t>to the campaign and </a:t>
            </a:r>
            <a:r>
              <a:rPr lang="en-US" sz="2400" u="sng" dirty="0" smtClean="0"/>
              <a:t>after</a:t>
            </a:r>
            <a:r>
              <a:rPr lang="en-US" sz="2400" dirty="0" smtClean="0"/>
              <a:t> campaign roll-out (pre- and post- design)  </a:t>
            </a:r>
          </a:p>
        </p:txBody>
      </p:sp>
      <p:sp>
        <p:nvSpPr>
          <p:cNvPr id="4" name="Content Placeholder 2"/>
          <p:cNvSpPr txBox="1">
            <a:spLocks/>
          </p:cNvSpPr>
          <p:nvPr/>
        </p:nvSpPr>
        <p:spPr bwMode="auto">
          <a:xfrm>
            <a:off x="381000" y="4038600"/>
            <a:ext cx="8534400" cy="2514600"/>
          </a:xfrm>
          <a:prstGeom prst="rect">
            <a:avLst/>
          </a:prstGeom>
          <a:noFill/>
          <a:ln w="9525">
            <a:noFill/>
            <a:miter lim="800000"/>
            <a:headEnd/>
            <a:tailEnd/>
          </a:ln>
        </p:spPr>
        <p:txBody>
          <a:bodyPr/>
          <a:lstStyle/>
          <a:p>
            <a:pPr marL="342900" indent="-342900" eaLnBrk="0" fontAlgn="base" hangingPunct="0">
              <a:buFont typeface="Arial" pitchFamily="34" charset="0"/>
              <a:buChar char="•"/>
              <a:defRPr/>
            </a:pPr>
            <a:r>
              <a:rPr lang="en-US" sz="2600" dirty="0">
                <a:solidFill>
                  <a:prstClr val="black"/>
                </a:solidFill>
                <a:cs typeface="Arial" pitchFamily="34" charset="0"/>
              </a:rPr>
              <a:t>Experiential “Man Van” component </a:t>
            </a:r>
          </a:p>
          <a:p>
            <a:pPr marL="742950" lvl="1" indent="-285750" eaLnBrk="0" fontAlgn="base" hangingPunct="0">
              <a:buFont typeface="Arial" pitchFamily="34" charset="0"/>
              <a:buChar char="–"/>
              <a:defRPr/>
            </a:pPr>
            <a:r>
              <a:rPr lang="en-US" sz="2400" dirty="0">
                <a:solidFill>
                  <a:prstClr val="black"/>
                </a:solidFill>
                <a:cs typeface="Arial" pitchFamily="34" charset="0"/>
              </a:rPr>
              <a:t>50 RCCS communities aggregated into 12 community clusters (geographically  distanced to reduce contamination)</a:t>
            </a:r>
          </a:p>
          <a:p>
            <a:pPr marL="742950" lvl="1" indent="-285750" eaLnBrk="0" fontAlgn="base" hangingPunct="0">
              <a:buFont typeface="Arial" pitchFamily="34" charset="0"/>
              <a:buChar char="–"/>
              <a:defRPr/>
            </a:pPr>
            <a:r>
              <a:rPr lang="en-US" sz="2400" dirty="0">
                <a:solidFill>
                  <a:prstClr val="black"/>
                </a:solidFill>
                <a:cs typeface="Arial" pitchFamily="34" charset="0"/>
              </a:rPr>
              <a:t>Community clusters randomly assigned to intervention and control</a:t>
            </a:r>
          </a:p>
          <a:p>
            <a:pPr marL="742950" lvl="1" indent="-285750" eaLnBrk="0" fontAlgn="base" hangingPunct="0">
              <a:buFont typeface="Arial" pitchFamily="34" charset="0"/>
              <a:buChar char="–"/>
              <a:defRPr/>
            </a:pPr>
            <a:r>
              <a:rPr lang="en-US" sz="2400" dirty="0">
                <a:solidFill>
                  <a:prstClr val="black"/>
                </a:solidFill>
                <a:cs typeface="Arial" pitchFamily="34" charset="0"/>
              </a:rPr>
              <a:t>Comparison of  knowledge and service coverage between arms</a:t>
            </a:r>
          </a:p>
        </p:txBody>
      </p:sp>
      <p:sp>
        <p:nvSpPr>
          <p:cNvPr id="8" name="Slide Number Placeholder 4"/>
          <p:cNvSpPr txBox="1">
            <a:spLocks/>
          </p:cNvSpPr>
          <p:nvPr/>
        </p:nvSpPr>
        <p:spPr>
          <a:xfrm>
            <a:off x="6781800" y="647700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2C346AD-24A0-4332-B78F-BDFE27881202}" type="slidenum">
              <a:rPr lang="en-US" sz="1200" smtClean="0">
                <a:solidFill>
                  <a:prstClr val="black">
                    <a:tint val="75000"/>
                  </a:prstClr>
                </a:solidFill>
              </a:rPr>
              <a:pPr algn="r"/>
              <a:t>12</a:t>
            </a:fld>
            <a:endParaRPr lang="en-US" sz="1200" dirty="0">
              <a:solidFill>
                <a:prstClr val="black">
                  <a:tint val="75000"/>
                </a:prstClr>
              </a:solidFill>
            </a:endParaRPr>
          </a:p>
        </p:txBody>
      </p:sp>
    </p:spTree>
    <p:extLst>
      <p:ext uri="{BB962C8B-B14F-4D97-AF65-F5344CB8AC3E}">
        <p14:creationId xmlns:p14="http://schemas.microsoft.com/office/powerpoint/2010/main" val="2835319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Box 4"/>
          <p:cNvSpPr txBox="1">
            <a:spLocks noChangeArrowheads="1"/>
          </p:cNvSpPr>
          <p:nvPr/>
        </p:nvSpPr>
        <p:spPr bwMode="auto">
          <a:xfrm>
            <a:off x="1447800" y="3352800"/>
            <a:ext cx="61722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pPr>
            <a:r>
              <a:rPr lang="en-US" sz="3600" smtClean="0">
                <a:solidFill>
                  <a:srgbClr val="000000"/>
                </a:solidFill>
                <a:latin typeface="Calibri" pitchFamily="34" charset="0"/>
                <a:hlinkClick r:id="rId2"/>
              </a:rPr>
              <a:t>amosz@jhuccpug.org</a:t>
            </a:r>
            <a:r>
              <a:rPr lang="en-US" sz="3600" smtClean="0">
                <a:solidFill>
                  <a:srgbClr val="000000"/>
                </a:solidFill>
                <a:latin typeface="Calibri" pitchFamily="34" charset="0"/>
              </a:rPr>
              <a:t> </a:t>
            </a:r>
          </a:p>
          <a:p>
            <a:pPr algn="ctr" eaLnBrk="1" fontAlgn="base" hangingPunct="1">
              <a:spcBef>
                <a:spcPct val="0"/>
              </a:spcBef>
              <a:spcAft>
                <a:spcPct val="0"/>
              </a:spcAft>
            </a:pPr>
            <a:r>
              <a:rPr lang="en-US" sz="3600" smtClean="0">
                <a:solidFill>
                  <a:srgbClr val="000000"/>
                </a:solidFill>
                <a:latin typeface="Calibri" pitchFamily="34" charset="0"/>
              </a:rPr>
              <a:t>+256 712 425004 </a:t>
            </a:r>
          </a:p>
          <a:p>
            <a:pPr algn="ctr" eaLnBrk="1" fontAlgn="base" hangingPunct="1">
              <a:spcBef>
                <a:spcPct val="0"/>
              </a:spcBef>
              <a:spcAft>
                <a:spcPct val="0"/>
              </a:spcAft>
            </a:pPr>
            <a:endParaRPr lang="en-US" sz="3600" smtClean="0">
              <a:solidFill>
                <a:srgbClr val="000000"/>
              </a:solidFill>
              <a:latin typeface="Calibri" pitchFamily="34" charset="0"/>
            </a:endParaRPr>
          </a:p>
          <a:p>
            <a:pPr algn="ctr" eaLnBrk="1" fontAlgn="base" hangingPunct="1">
              <a:spcBef>
                <a:spcPct val="0"/>
              </a:spcBef>
              <a:spcAft>
                <a:spcPct val="0"/>
              </a:spcAft>
            </a:pPr>
            <a:r>
              <a:rPr lang="en-US" sz="3600" b="1" smtClean="0">
                <a:solidFill>
                  <a:srgbClr val="632523"/>
                </a:solidFill>
                <a:latin typeface="Calibri" pitchFamily="34" charset="0"/>
              </a:rPr>
              <a:t>Thank You!</a:t>
            </a:r>
          </a:p>
        </p:txBody>
      </p:sp>
      <p:sp>
        <p:nvSpPr>
          <p:cNvPr id="3" name="Slide Number Placeholder 6"/>
          <p:cNvSpPr>
            <a:spLocks noGrp="1"/>
          </p:cNvSpPr>
          <p:nvPr>
            <p:ph type="sldNum" sz="quarter" idx="12"/>
          </p:nvPr>
        </p:nvSpPr>
        <p:spPr>
          <a:xfrm>
            <a:off x="6553200" y="6356350"/>
            <a:ext cx="2133600" cy="365125"/>
          </a:xfrm>
        </p:spPr>
        <p:txBody>
          <a:bodyPr/>
          <a:lstStyle/>
          <a:p>
            <a:pPr>
              <a:defRPr/>
            </a:pPr>
            <a:fld id="{38620865-D949-432E-9DF3-4B179B46DE61}" type="slidenum">
              <a:rPr lang="en-US">
                <a:solidFill>
                  <a:prstClr val="black">
                    <a:tint val="75000"/>
                  </a:prstClr>
                </a:solidFill>
              </a:rPr>
              <a:pPr>
                <a:defRPr/>
              </a:pPr>
              <a:t>13</a:t>
            </a:fld>
            <a:endParaRPr lang="en-US">
              <a:solidFill>
                <a:prstClr val="black">
                  <a:tint val="75000"/>
                </a:prstClr>
              </a:solidFill>
            </a:endParaRPr>
          </a:p>
        </p:txBody>
      </p:sp>
      <p:pic>
        <p:nvPicPr>
          <p:cNvPr id="35844" name="Picture 7"/>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004640" y="2133600"/>
            <a:ext cx="2010397" cy="815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096000" y="2353733"/>
            <a:ext cx="1846470" cy="755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6" name="Picture 5" descr="https://encrypted-tbn0.gstatic.com/images?q=tbn:ANd9GcQ8Bf4yzhNooT5ySWmnW_Qz_OzCbxAnvlFp6pakop2sakxH25OsMA"/>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210733" y="2363649"/>
            <a:ext cx="2533650" cy="503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96620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715000" y="3657600"/>
            <a:ext cx="2819400"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Title 1"/>
          <p:cNvSpPr>
            <a:spLocks noGrp="1"/>
          </p:cNvSpPr>
          <p:nvPr>
            <p:ph type="title"/>
          </p:nvPr>
        </p:nvSpPr>
        <p:spPr/>
        <p:txBody>
          <a:bodyPr/>
          <a:lstStyle/>
          <a:p>
            <a:pPr eaLnBrk="1" hangingPunct="1"/>
            <a:r>
              <a:rPr lang="en-US" sz="4000" smtClean="0"/>
              <a:t>The Stylish Man Campaign</a:t>
            </a:r>
          </a:p>
        </p:txBody>
      </p:sp>
      <p:sp>
        <p:nvSpPr>
          <p:cNvPr id="2" name="Content Placeholder 1"/>
          <p:cNvSpPr>
            <a:spLocks noGrp="1"/>
          </p:cNvSpPr>
          <p:nvPr>
            <p:ph idx="1"/>
          </p:nvPr>
        </p:nvSpPr>
        <p:spPr/>
        <p:txBody>
          <a:bodyPr/>
          <a:lstStyle/>
          <a:p>
            <a:pPr eaLnBrk="1" hangingPunct="1">
              <a:spcBef>
                <a:spcPts val="1200"/>
              </a:spcBef>
              <a:spcAft>
                <a:spcPts val="1200"/>
              </a:spcAft>
            </a:pPr>
            <a:r>
              <a:rPr lang="en-US" sz="2000" dirty="0">
                <a:solidFill>
                  <a:prstClr val="black"/>
                </a:solidFill>
              </a:rPr>
              <a:t>A community mobilization, multimedia and demand generation campaign in </a:t>
            </a:r>
            <a:r>
              <a:rPr lang="en-US" sz="2000" dirty="0" err="1">
                <a:solidFill>
                  <a:prstClr val="black"/>
                </a:solidFill>
              </a:rPr>
              <a:t>Rakai</a:t>
            </a:r>
            <a:r>
              <a:rPr lang="en-US" sz="2000" dirty="0">
                <a:solidFill>
                  <a:prstClr val="black"/>
                </a:solidFill>
              </a:rPr>
              <a:t> district, SW Uganda </a:t>
            </a:r>
            <a:endParaRPr lang="en-US" sz="2000" dirty="0" smtClean="0">
              <a:solidFill>
                <a:prstClr val="black"/>
              </a:solidFill>
            </a:endParaRPr>
          </a:p>
          <a:p>
            <a:pPr eaLnBrk="1" hangingPunct="1">
              <a:spcBef>
                <a:spcPts val="1200"/>
              </a:spcBef>
              <a:spcAft>
                <a:spcPts val="1200"/>
              </a:spcAft>
            </a:pPr>
            <a:r>
              <a:rPr lang="en-US" sz="2000" dirty="0" smtClean="0">
                <a:solidFill>
                  <a:prstClr val="black"/>
                </a:solidFill>
              </a:rPr>
              <a:t>Mass </a:t>
            </a:r>
            <a:r>
              <a:rPr lang="en-US" sz="2000" dirty="0">
                <a:solidFill>
                  <a:prstClr val="black"/>
                </a:solidFill>
              </a:rPr>
              <a:t>media: district-wide implementation </a:t>
            </a:r>
          </a:p>
          <a:p>
            <a:pPr eaLnBrk="1" hangingPunct="1">
              <a:spcBef>
                <a:spcPts val="1200"/>
              </a:spcBef>
              <a:spcAft>
                <a:spcPts val="1200"/>
              </a:spcAft>
            </a:pPr>
            <a:r>
              <a:rPr lang="en-US" sz="2000" dirty="0">
                <a:solidFill>
                  <a:prstClr val="black"/>
                </a:solidFill>
              </a:rPr>
              <a:t>Community mobilization nested within the 50-village longitudinal </a:t>
            </a:r>
            <a:r>
              <a:rPr lang="en-US" sz="2000" dirty="0" err="1">
                <a:solidFill>
                  <a:prstClr val="black"/>
                </a:solidFill>
              </a:rPr>
              <a:t>Rakai</a:t>
            </a:r>
            <a:r>
              <a:rPr lang="en-US" sz="2000" dirty="0">
                <a:solidFill>
                  <a:prstClr val="black"/>
                </a:solidFill>
              </a:rPr>
              <a:t> Community Cohort Study (RCCS)</a:t>
            </a:r>
          </a:p>
          <a:p>
            <a:pPr eaLnBrk="1" hangingPunct="1">
              <a:spcBef>
                <a:spcPts val="600"/>
              </a:spcBef>
              <a:spcAft>
                <a:spcPts val="600"/>
              </a:spcAft>
            </a:pPr>
            <a:r>
              <a:rPr lang="en-US" sz="2000" dirty="0">
                <a:solidFill>
                  <a:prstClr val="black"/>
                </a:solidFill>
              </a:rPr>
              <a:t>Funded by Bill &amp; Melinda Gates Foundation</a:t>
            </a:r>
          </a:p>
          <a:p>
            <a:pPr eaLnBrk="1" hangingPunct="1">
              <a:spcBef>
                <a:spcPts val="600"/>
              </a:spcBef>
              <a:spcAft>
                <a:spcPts val="600"/>
              </a:spcAft>
            </a:pPr>
            <a:r>
              <a:rPr lang="en-US" sz="2000" dirty="0">
                <a:solidFill>
                  <a:prstClr val="black"/>
                </a:solidFill>
              </a:rPr>
              <a:t>Implemented  by the </a:t>
            </a:r>
            <a:r>
              <a:rPr lang="en-US" sz="2000" dirty="0" err="1">
                <a:solidFill>
                  <a:prstClr val="black"/>
                </a:solidFill>
              </a:rPr>
              <a:t>Rakai</a:t>
            </a:r>
            <a:r>
              <a:rPr lang="en-US" sz="2000" dirty="0">
                <a:solidFill>
                  <a:prstClr val="black"/>
                </a:solidFill>
              </a:rPr>
              <a:t> Health </a:t>
            </a:r>
          </a:p>
          <a:p>
            <a:pPr lvl="1" eaLnBrk="1" hangingPunct="1">
              <a:spcBef>
                <a:spcPts val="600"/>
              </a:spcBef>
              <a:spcAft>
                <a:spcPts val="600"/>
              </a:spcAft>
            </a:pPr>
            <a:r>
              <a:rPr lang="en-US" sz="2000" dirty="0">
                <a:solidFill>
                  <a:prstClr val="black"/>
                </a:solidFill>
              </a:rPr>
              <a:t>    Sciences Program (RHSP) and </a:t>
            </a:r>
          </a:p>
          <a:p>
            <a:pPr lvl="1" eaLnBrk="1" hangingPunct="1">
              <a:spcBef>
                <a:spcPts val="600"/>
              </a:spcBef>
              <a:spcAft>
                <a:spcPts val="600"/>
              </a:spcAft>
            </a:pPr>
            <a:r>
              <a:rPr lang="en-US" sz="2000" dirty="0">
                <a:solidFill>
                  <a:prstClr val="black"/>
                </a:solidFill>
              </a:rPr>
              <a:t>    the Johns Hopkins Center for </a:t>
            </a:r>
          </a:p>
          <a:p>
            <a:pPr lvl="1" eaLnBrk="1" hangingPunct="1">
              <a:spcBef>
                <a:spcPts val="600"/>
              </a:spcBef>
              <a:spcAft>
                <a:spcPts val="600"/>
              </a:spcAft>
            </a:pPr>
            <a:r>
              <a:rPr lang="en-US" sz="2000" dirty="0">
                <a:solidFill>
                  <a:prstClr val="black"/>
                </a:solidFill>
              </a:rPr>
              <a:t>   Communication Programs  (JHU▪CCP)</a:t>
            </a:r>
          </a:p>
          <a:p>
            <a:endParaRPr lang="en-US" sz="2500" dirty="0"/>
          </a:p>
        </p:txBody>
      </p:sp>
      <p:sp>
        <p:nvSpPr>
          <p:cNvPr id="10" name="Slide Number Placeholder 4"/>
          <p:cNvSpPr txBox="1">
            <a:spLocks/>
          </p:cNvSpPr>
          <p:nvPr/>
        </p:nvSpPr>
        <p:spPr>
          <a:xfrm>
            <a:off x="6781800" y="647700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2C346AD-24A0-4332-B78F-BDFE27881202}" type="slidenum">
              <a:rPr lang="en-US" sz="1200" smtClean="0">
                <a:solidFill>
                  <a:prstClr val="black">
                    <a:tint val="75000"/>
                  </a:prstClr>
                </a:solidFill>
              </a:rPr>
              <a:pPr algn="r"/>
              <a:t>2</a:t>
            </a:fld>
            <a:endParaRPr lang="en-US" sz="1200" dirty="0">
              <a:solidFill>
                <a:prstClr val="black">
                  <a:tint val="75000"/>
                </a:prstClr>
              </a:solidFill>
            </a:endParaRPr>
          </a:p>
        </p:txBody>
      </p:sp>
    </p:spTree>
    <p:extLst>
      <p:ext uri="{BB962C8B-B14F-4D97-AF65-F5344CB8AC3E}">
        <p14:creationId xmlns:p14="http://schemas.microsoft.com/office/powerpoint/2010/main" val="18393515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US" smtClean="0"/>
              <a:t>Campaign Overview</a:t>
            </a:r>
          </a:p>
        </p:txBody>
      </p:sp>
      <p:sp>
        <p:nvSpPr>
          <p:cNvPr id="36867" name="Content Placeholder 2"/>
          <p:cNvSpPr>
            <a:spLocks noGrp="1"/>
          </p:cNvSpPr>
          <p:nvPr>
            <p:ph idx="1"/>
          </p:nvPr>
        </p:nvSpPr>
        <p:spPr>
          <a:xfrm>
            <a:off x="609600" y="1600200"/>
            <a:ext cx="8229600" cy="4525963"/>
          </a:xfrm>
        </p:spPr>
        <p:txBody>
          <a:bodyPr/>
          <a:lstStyle/>
          <a:p>
            <a:pPr>
              <a:spcBef>
                <a:spcPct val="0"/>
              </a:spcBef>
              <a:defRPr/>
            </a:pPr>
            <a:r>
              <a:rPr lang="en-US" sz="2600" b="1" dirty="0">
                <a:solidFill>
                  <a:prstClr val="black"/>
                </a:solidFill>
                <a:cs typeface="Arial" pitchFamily="34" charset="0"/>
              </a:rPr>
              <a:t>Target Audience: </a:t>
            </a:r>
            <a:r>
              <a:rPr lang="en-US" sz="2600" dirty="0">
                <a:solidFill>
                  <a:prstClr val="black"/>
                </a:solidFill>
                <a:cs typeface="Arial" pitchFamily="34" charset="0"/>
              </a:rPr>
              <a:t>Men 25-45 years </a:t>
            </a:r>
          </a:p>
          <a:p>
            <a:pPr marL="396875" indent="-396875">
              <a:spcBef>
                <a:spcPct val="0"/>
              </a:spcBef>
              <a:defRPr/>
            </a:pPr>
            <a:r>
              <a:rPr lang="en-US" sz="2600" dirty="0">
                <a:solidFill>
                  <a:prstClr val="black"/>
                </a:solidFill>
                <a:cs typeface="Arial" pitchFamily="34" charset="0"/>
              </a:rPr>
              <a:t>Spouses &amp; successful business men/community leaders (as influencers) </a:t>
            </a:r>
          </a:p>
          <a:p>
            <a:pPr marL="0" indent="0" eaLnBrk="1" hangingPunct="1">
              <a:spcBef>
                <a:spcPts val="600"/>
              </a:spcBef>
              <a:spcAft>
                <a:spcPts val="0"/>
              </a:spcAft>
              <a:buFont typeface="Arial" pitchFamily="34" charset="0"/>
              <a:buNone/>
              <a:defRPr/>
            </a:pPr>
            <a:r>
              <a:rPr lang="en-US" sz="2600" b="1" dirty="0" smtClean="0"/>
              <a:t>Campaign goals/approach: </a:t>
            </a:r>
          </a:p>
          <a:p>
            <a:pPr eaLnBrk="1" hangingPunct="1">
              <a:spcBef>
                <a:spcPts val="600"/>
              </a:spcBef>
              <a:spcAft>
                <a:spcPts val="0"/>
              </a:spcAft>
              <a:defRPr/>
            </a:pPr>
            <a:r>
              <a:rPr lang="en-US" sz="2600" dirty="0" err="1" smtClean="0"/>
              <a:t>Demedicalize</a:t>
            </a:r>
            <a:r>
              <a:rPr lang="en-US" sz="2600" dirty="0" smtClean="0"/>
              <a:t> SMC and HIV prevention, and reposition HIV services as stylish and desirable for the modern Ugandan man.</a:t>
            </a:r>
          </a:p>
          <a:p>
            <a:pPr eaLnBrk="1" hangingPunct="1">
              <a:spcBef>
                <a:spcPts val="600"/>
              </a:spcBef>
              <a:spcAft>
                <a:spcPts val="0"/>
              </a:spcAft>
              <a:defRPr/>
            </a:pPr>
            <a:r>
              <a:rPr lang="en-US" sz="2600" dirty="0" smtClean="0"/>
              <a:t>Make learning fun and stylish.</a:t>
            </a:r>
          </a:p>
          <a:p>
            <a:pPr marL="0" lvl="1" indent="0" eaLnBrk="1" hangingPunct="1">
              <a:spcBef>
                <a:spcPts val="1200"/>
              </a:spcBef>
              <a:spcAft>
                <a:spcPts val="1200"/>
              </a:spcAft>
              <a:buFont typeface="Arial" pitchFamily="34" charset="0"/>
              <a:buNone/>
              <a:defRPr/>
            </a:pPr>
            <a:r>
              <a:rPr lang="en-US" sz="2600" b="1" dirty="0" smtClean="0"/>
              <a:t>Hypothesis:  </a:t>
            </a:r>
            <a:r>
              <a:rPr lang="en-US" sz="2600" dirty="0" smtClean="0"/>
              <a:t>If men come to see SMC, HCT, PMTCT, condom use and ART as attributes of a stylish, modern Ugandan man, they will be more likely to adopt these services.  </a:t>
            </a:r>
          </a:p>
        </p:txBody>
      </p:sp>
      <p:sp>
        <p:nvSpPr>
          <p:cNvPr id="8" name="Slide Number Placeholder 4"/>
          <p:cNvSpPr txBox="1">
            <a:spLocks/>
          </p:cNvSpPr>
          <p:nvPr/>
        </p:nvSpPr>
        <p:spPr>
          <a:xfrm>
            <a:off x="6781800" y="647700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2C346AD-24A0-4332-B78F-BDFE27881202}" type="slidenum">
              <a:rPr lang="en-US" sz="1200" smtClean="0">
                <a:solidFill>
                  <a:prstClr val="black">
                    <a:tint val="75000"/>
                  </a:prstClr>
                </a:solidFill>
              </a:rPr>
              <a:pPr algn="r"/>
              <a:t>3</a:t>
            </a:fld>
            <a:endParaRPr lang="en-US" sz="1200" dirty="0">
              <a:solidFill>
                <a:prstClr val="black">
                  <a:tint val="75000"/>
                </a:prstClr>
              </a:solidFill>
            </a:endParaRPr>
          </a:p>
        </p:txBody>
      </p:sp>
    </p:spTree>
    <p:extLst>
      <p:ext uri="{BB962C8B-B14F-4D97-AF65-F5344CB8AC3E}">
        <p14:creationId xmlns:p14="http://schemas.microsoft.com/office/powerpoint/2010/main" val="179789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57200" y="0"/>
            <a:ext cx="8229600" cy="1143000"/>
          </a:xfrm>
        </p:spPr>
        <p:txBody>
          <a:bodyPr/>
          <a:lstStyle/>
          <a:p>
            <a:pPr eaLnBrk="1" hangingPunct="1"/>
            <a:r>
              <a:rPr lang="en-US" dirty="0" smtClean="0"/>
              <a:t>Design Process</a:t>
            </a:r>
          </a:p>
        </p:txBody>
      </p:sp>
      <p:pic>
        <p:nvPicPr>
          <p:cNvPr id="4" name="Picture 6"/>
          <p:cNvPicPr>
            <a:picLocks noChangeAspect="1" noChangeArrowheads="1"/>
          </p:cNvPicPr>
          <p:nvPr/>
        </p:nvPicPr>
        <p:blipFill>
          <a:blip r:embed="rId2" cstate="print"/>
          <a:srcRect/>
          <a:stretch>
            <a:fillRect/>
          </a:stretch>
        </p:blipFill>
        <p:spPr bwMode="auto">
          <a:xfrm>
            <a:off x="2362200" y="990600"/>
            <a:ext cx="4648200" cy="5638800"/>
          </a:xfrm>
          <a:prstGeom prst="rect">
            <a:avLst/>
          </a:prstGeom>
          <a:ln w="88900" cap="sq" cmpd="thickThin">
            <a:solidFill>
              <a:srgbClr val="000000"/>
            </a:solidFill>
            <a:prstDash val="solid"/>
            <a:miter lim="800000"/>
          </a:ln>
          <a:effectLst>
            <a:innerShdw blurRad="76200">
              <a:srgbClr val="000000"/>
            </a:innerShdw>
          </a:effectLst>
        </p:spPr>
      </p:pic>
      <p:sp>
        <p:nvSpPr>
          <p:cNvPr id="7" name="Slide Number Placeholder 4"/>
          <p:cNvSpPr txBox="1">
            <a:spLocks/>
          </p:cNvSpPr>
          <p:nvPr/>
        </p:nvSpPr>
        <p:spPr>
          <a:xfrm>
            <a:off x="6781800" y="647700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2C346AD-24A0-4332-B78F-BDFE27881202}" type="slidenum">
              <a:rPr lang="en-US" sz="1200" smtClean="0">
                <a:solidFill>
                  <a:prstClr val="black">
                    <a:tint val="75000"/>
                  </a:prstClr>
                </a:solidFill>
              </a:rPr>
              <a:pPr algn="r"/>
              <a:t>4</a:t>
            </a:fld>
            <a:endParaRPr lang="en-US" sz="1200" dirty="0">
              <a:solidFill>
                <a:prstClr val="black">
                  <a:tint val="75000"/>
                </a:prstClr>
              </a:solidFill>
            </a:endParaRPr>
          </a:p>
        </p:txBody>
      </p:sp>
    </p:spTree>
    <p:extLst>
      <p:ext uri="{BB962C8B-B14F-4D97-AF65-F5344CB8AC3E}">
        <p14:creationId xmlns:p14="http://schemas.microsoft.com/office/powerpoint/2010/main" val="20664933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1143000" y="274638"/>
            <a:ext cx="7010400" cy="1143000"/>
          </a:xfrm>
        </p:spPr>
        <p:txBody>
          <a:bodyPr/>
          <a:lstStyle/>
          <a:p>
            <a:pPr eaLnBrk="1" hangingPunct="1"/>
            <a:r>
              <a:rPr lang="en-US" sz="4800" smtClean="0"/>
              <a:t>Research — RCCS 2011 </a:t>
            </a:r>
          </a:p>
        </p:txBody>
      </p:sp>
      <p:sp>
        <p:nvSpPr>
          <p:cNvPr id="3" name="Content Placeholder 2"/>
          <p:cNvSpPr>
            <a:spLocks noGrp="1"/>
          </p:cNvSpPr>
          <p:nvPr>
            <p:ph idx="1"/>
          </p:nvPr>
        </p:nvSpPr>
        <p:spPr>
          <a:xfrm>
            <a:off x="533400" y="1447800"/>
            <a:ext cx="8229600" cy="3505200"/>
          </a:xfrm>
        </p:spPr>
        <p:txBody>
          <a:bodyPr/>
          <a:lstStyle/>
          <a:p>
            <a:pPr marL="342900" lvl="1" indent="-342900" eaLnBrk="1" fontAlgn="auto" hangingPunct="1">
              <a:spcAft>
                <a:spcPts val="0"/>
              </a:spcAft>
              <a:buFont typeface="Arial" pitchFamily="34" charset="0"/>
              <a:buChar char="•"/>
              <a:defRPr/>
            </a:pPr>
            <a:r>
              <a:rPr lang="en-US" sz="2300" dirty="0" smtClean="0"/>
              <a:t>With 30,000 SMCs done by RHSP and intensive promotion of SMC in RCCS, there is near universal knowledge about SMC.</a:t>
            </a:r>
          </a:p>
          <a:p>
            <a:pPr marL="342900" lvl="1" indent="-342900" eaLnBrk="1" fontAlgn="auto" hangingPunct="1">
              <a:spcAft>
                <a:spcPts val="0"/>
              </a:spcAft>
              <a:buFont typeface="Arial" pitchFamily="34" charset="0"/>
              <a:buChar char="•"/>
              <a:defRPr/>
            </a:pPr>
            <a:r>
              <a:rPr lang="en-US" sz="2300" dirty="0" smtClean="0"/>
              <a:t>However, only 32% of  non-Muslim RCCS men had accepted SMC by 2012.</a:t>
            </a:r>
          </a:p>
          <a:p>
            <a:pPr eaLnBrk="1" fontAlgn="auto" hangingPunct="1">
              <a:spcAft>
                <a:spcPts val="0"/>
              </a:spcAft>
              <a:defRPr/>
            </a:pPr>
            <a:r>
              <a:rPr lang="en-US" sz="2300" dirty="0" smtClean="0"/>
              <a:t>Men coming for SMC:  </a:t>
            </a:r>
          </a:p>
          <a:p>
            <a:pPr lvl="1" eaLnBrk="1" fontAlgn="auto" hangingPunct="1">
              <a:spcAft>
                <a:spcPts val="0"/>
              </a:spcAft>
              <a:buFont typeface="Arial" pitchFamily="34" charset="0"/>
              <a:buChar char="•"/>
              <a:defRPr/>
            </a:pPr>
            <a:r>
              <a:rPr lang="en-US" sz="2300" dirty="0" smtClean="0"/>
              <a:t>Were disproportionately </a:t>
            </a:r>
            <a:br>
              <a:rPr lang="en-US" sz="2300" dirty="0" smtClean="0"/>
            </a:br>
            <a:r>
              <a:rPr lang="en-US" sz="2300" dirty="0" smtClean="0"/>
              <a:t>younger (≤ 19) </a:t>
            </a:r>
          </a:p>
          <a:p>
            <a:pPr lvl="1" eaLnBrk="1" fontAlgn="auto" hangingPunct="1">
              <a:spcAft>
                <a:spcPts val="0"/>
              </a:spcAft>
              <a:buFont typeface="Arial" pitchFamily="34" charset="0"/>
              <a:buChar char="•"/>
              <a:defRPr/>
            </a:pPr>
            <a:r>
              <a:rPr lang="en-US" sz="2300" dirty="0" smtClean="0"/>
              <a:t>Had lower risk behavior profiles</a:t>
            </a:r>
          </a:p>
          <a:p>
            <a:pPr eaLnBrk="1" hangingPunct="1">
              <a:buFont typeface="Arial" pitchFamily="34" charset="0"/>
              <a:buNone/>
              <a:defRPr/>
            </a:pPr>
            <a:r>
              <a:rPr lang="en-US" sz="2300" b="1" dirty="0" smtClean="0"/>
              <a:t>RCCS community level:</a:t>
            </a:r>
          </a:p>
          <a:p>
            <a:pPr eaLnBrk="1" hangingPunct="1">
              <a:buFont typeface="Arial" pitchFamily="34" charset="0"/>
              <a:buNone/>
              <a:defRPr/>
            </a:pPr>
            <a:r>
              <a:rPr lang="en-US" sz="2300" b="1" dirty="0" smtClean="0">
                <a:solidFill>
                  <a:srgbClr val="FF0000"/>
                </a:solidFill>
              </a:rPr>
              <a:t>       </a:t>
            </a:r>
            <a:r>
              <a:rPr lang="en-US" sz="2300" dirty="0" smtClean="0"/>
              <a:t>HIV incidence = 1.1/100 per year</a:t>
            </a:r>
          </a:p>
          <a:p>
            <a:pPr eaLnBrk="1" hangingPunct="1">
              <a:buFont typeface="Arial" pitchFamily="34" charset="0"/>
              <a:buNone/>
              <a:defRPr/>
            </a:pPr>
            <a:r>
              <a:rPr lang="en-US" sz="2300" dirty="0" smtClean="0"/>
              <a:t>       HIV prevalence = 12.2%</a:t>
            </a:r>
            <a:endParaRPr lang="en-US" sz="2300" dirty="0"/>
          </a:p>
        </p:txBody>
      </p:sp>
      <p:graphicFrame>
        <p:nvGraphicFramePr>
          <p:cNvPr id="4" name="Chart 3"/>
          <p:cNvGraphicFramePr/>
          <p:nvPr>
            <p:extLst>
              <p:ext uri="{D42A27DB-BD31-4B8C-83A1-F6EECF244321}">
                <p14:modId xmlns:p14="http://schemas.microsoft.com/office/powerpoint/2010/main" val="3878201819"/>
              </p:ext>
            </p:extLst>
          </p:nvPr>
        </p:nvGraphicFramePr>
        <p:xfrm>
          <a:off x="4800600" y="2895600"/>
          <a:ext cx="3864706" cy="3276600"/>
        </p:xfrm>
        <a:graphic>
          <a:graphicData uri="http://schemas.openxmlformats.org/drawingml/2006/chart">
            <c:chart xmlns:c="http://schemas.openxmlformats.org/drawingml/2006/chart" xmlns:r="http://schemas.openxmlformats.org/officeDocument/2006/relationships" r:id="rId2"/>
          </a:graphicData>
        </a:graphic>
      </p:graphicFrame>
      <p:sp>
        <p:nvSpPr>
          <p:cNvPr id="8" name="Slide Number Placeholder 4"/>
          <p:cNvSpPr txBox="1">
            <a:spLocks/>
          </p:cNvSpPr>
          <p:nvPr/>
        </p:nvSpPr>
        <p:spPr>
          <a:xfrm>
            <a:off x="6781800" y="647700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2C346AD-24A0-4332-B78F-BDFE27881202}" type="slidenum">
              <a:rPr lang="en-US" sz="1200" smtClean="0">
                <a:solidFill>
                  <a:prstClr val="black">
                    <a:tint val="75000"/>
                  </a:prstClr>
                </a:solidFill>
              </a:rPr>
              <a:pPr algn="r"/>
              <a:t>5</a:t>
            </a:fld>
            <a:endParaRPr lang="en-US" sz="1200" dirty="0">
              <a:solidFill>
                <a:prstClr val="black">
                  <a:tint val="75000"/>
                </a:prstClr>
              </a:solidFill>
            </a:endParaRPr>
          </a:p>
        </p:txBody>
      </p:sp>
    </p:spTree>
    <p:extLst>
      <p:ext uri="{BB962C8B-B14F-4D97-AF65-F5344CB8AC3E}">
        <p14:creationId xmlns:p14="http://schemas.microsoft.com/office/powerpoint/2010/main" val="42369751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914400" y="76200"/>
            <a:ext cx="7086600" cy="1143000"/>
          </a:xfrm>
        </p:spPr>
        <p:txBody>
          <a:bodyPr/>
          <a:lstStyle/>
          <a:p>
            <a:pPr eaLnBrk="1" hangingPunct="1"/>
            <a:r>
              <a:rPr lang="en-US" sz="4000" dirty="0" smtClean="0"/>
              <a:t/>
            </a:r>
            <a:br>
              <a:rPr lang="en-US" sz="4000" dirty="0" smtClean="0"/>
            </a:br>
            <a:r>
              <a:rPr lang="en-US" sz="4000" dirty="0" smtClean="0"/>
              <a:t>Research — “T</a:t>
            </a:r>
            <a:r>
              <a:rPr lang="en-US" sz="3600" dirty="0" smtClean="0"/>
              <a:t>he Problem with Men”*</a:t>
            </a:r>
            <a:endParaRPr lang="en-US" sz="4000" dirty="0" smtClean="0"/>
          </a:p>
        </p:txBody>
      </p:sp>
      <p:sp>
        <p:nvSpPr>
          <p:cNvPr id="28675" name="Content Placeholder 2"/>
          <p:cNvSpPr>
            <a:spLocks noGrp="1"/>
          </p:cNvSpPr>
          <p:nvPr>
            <p:ph idx="1"/>
          </p:nvPr>
        </p:nvSpPr>
        <p:spPr>
          <a:xfrm>
            <a:off x="533400" y="1447800"/>
            <a:ext cx="8382000" cy="5334000"/>
          </a:xfrm>
        </p:spPr>
        <p:txBody>
          <a:bodyPr/>
          <a:lstStyle/>
          <a:p>
            <a:pPr eaLnBrk="1" hangingPunct="1"/>
            <a:r>
              <a:rPr lang="en-US" sz="2600" dirty="0" smtClean="0">
                <a:ea typeface="Calibri" pitchFamily="34" charset="0"/>
                <a:cs typeface="Calibri" pitchFamily="34" charset="0"/>
              </a:rPr>
              <a:t>Satisfied SMC clients do not discuss SMC</a:t>
            </a:r>
          </a:p>
          <a:p>
            <a:pPr eaLnBrk="1" hangingPunct="1"/>
            <a:r>
              <a:rPr lang="en-US" sz="2600" dirty="0" smtClean="0">
                <a:ea typeface="Calibri" pitchFamily="34" charset="0"/>
                <a:cs typeface="Calibri" pitchFamily="34" charset="0"/>
              </a:rPr>
              <a:t>Misconceptions: </a:t>
            </a:r>
          </a:p>
          <a:p>
            <a:pPr lvl="1" eaLnBrk="1" hangingPunct="1">
              <a:buFont typeface="Arial" pitchFamily="34" charset="0"/>
              <a:buChar char="•"/>
            </a:pPr>
            <a:r>
              <a:rPr lang="en-US" sz="2200" dirty="0" smtClean="0">
                <a:ea typeface="Calibri" pitchFamily="34" charset="0"/>
                <a:cs typeface="Calibri" pitchFamily="34" charset="0"/>
              </a:rPr>
              <a:t>SMC requires a 6-month healing period.</a:t>
            </a:r>
          </a:p>
          <a:p>
            <a:pPr lvl="1" eaLnBrk="1" hangingPunct="1">
              <a:buFont typeface="Arial" pitchFamily="34" charset="0"/>
              <a:buChar char="•"/>
            </a:pPr>
            <a:r>
              <a:rPr lang="en-US" sz="2200" dirty="0" smtClean="0">
                <a:ea typeface="Calibri" pitchFamily="34" charset="0"/>
                <a:cs typeface="Calibri" pitchFamily="34" charset="0"/>
              </a:rPr>
              <a:t>SMC causes persistent pain, decreased sexual satisfaction and infertility.</a:t>
            </a:r>
          </a:p>
          <a:p>
            <a:pPr eaLnBrk="1" hangingPunct="1"/>
            <a:r>
              <a:rPr lang="en-US" sz="2600" dirty="0" smtClean="0">
                <a:ea typeface="Calibri" pitchFamily="34" charset="0"/>
                <a:cs typeface="Calibri" pitchFamily="34" charset="0"/>
              </a:rPr>
              <a:t>Information/messaging via town hall meetings focused on health aspects.</a:t>
            </a:r>
          </a:p>
          <a:p>
            <a:pPr eaLnBrk="1" hangingPunct="1"/>
            <a:r>
              <a:rPr lang="en-US" sz="2600" dirty="0" smtClean="0">
                <a:ea typeface="Calibri" pitchFamily="34" charset="0"/>
                <a:cs typeface="Calibri" pitchFamily="34" charset="0"/>
              </a:rPr>
              <a:t>SMC has been framed as a medical issue to reduce HIV transmission.  </a:t>
            </a:r>
          </a:p>
          <a:p>
            <a:pPr eaLnBrk="1" hangingPunct="1"/>
            <a:r>
              <a:rPr lang="en-US" sz="2600" dirty="0" smtClean="0">
                <a:ea typeface="Calibri" pitchFamily="34" charset="0"/>
                <a:cs typeface="Calibri" pitchFamily="34" charset="0"/>
              </a:rPr>
              <a:t>The </a:t>
            </a:r>
            <a:r>
              <a:rPr lang="en-US" sz="2600" dirty="0" err="1" smtClean="0">
                <a:ea typeface="Calibri" pitchFamily="34" charset="0"/>
                <a:cs typeface="Calibri" pitchFamily="34" charset="0"/>
              </a:rPr>
              <a:t>medicalized</a:t>
            </a:r>
            <a:r>
              <a:rPr lang="en-US" sz="2600" dirty="0" smtClean="0">
                <a:ea typeface="Calibri" pitchFamily="34" charset="0"/>
                <a:cs typeface="Calibri" pitchFamily="34" charset="0"/>
              </a:rPr>
              <a:t> approach is not resonating with men, and it deters some men from accepting SMC.</a:t>
            </a:r>
          </a:p>
          <a:p>
            <a:pPr eaLnBrk="1" hangingPunct="1">
              <a:buFont typeface="Arial" pitchFamily="34" charset="0"/>
              <a:buNone/>
            </a:pPr>
            <a:r>
              <a:rPr lang="en-US" sz="2000" dirty="0" smtClean="0">
                <a:solidFill>
                  <a:srgbClr val="0060A8"/>
                </a:solidFill>
                <a:ea typeface="Calibri" pitchFamily="34" charset="0"/>
                <a:cs typeface="Calibri" pitchFamily="34" charset="0"/>
              </a:rPr>
              <a:t>						</a:t>
            </a:r>
            <a:r>
              <a:rPr lang="en-US" sz="2000" dirty="0" smtClean="0">
                <a:ea typeface="Calibri" pitchFamily="34" charset="0"/>
                <a:cs typeface="Calibri" pitchFamily="34" charset="0"/>
              </a:rPr>
              <a:t>*funding: BMGF and NICHD RO1</a:t>
            </a:r>
            <a:endParaRPr lang="en-US" sz="2000" dirty="0" smtClean="0"/>
          </a:p>
        </p:txBody>
      </p:sp>
      <p:sp>
        <p:nvSpPr>
          <p:cNvPr id="7" name="Slide Number Placeholder 4"/>
          <p:cNvSpPr txBox="1">
            <a:spLocks/>
          </p:cNvSpPr>
          <p:nvPr/>
        </p:nvSpPr>
        <p:spPr>
          <a:xfrm>
            <a:off x="6781800" y="647700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2C346AD-24A0-4332-B78F-BDFE27881202}" type="slidenum">
              <a:rPr lang="en-US" sz="1200" smtClean="0">
                <a:solidFill>
                  <a:prstClr val="black">
                    <a:tint val="75000"/>
                  </a:prstClr>
                </a:solidFill>
              </a:rPr>
              <a:pPr algn="r"/>
              <a:t>6</a:t>
            </a:fld>
            <a:endParaRPr lang="en-US" sz="1200" dirty="0">
              <a:solidFill>
                <a:prstClr val="black">
                  <a:tint val="75000"/>
                </a:prstClr>
              </a:solidFill>
            </a:endParaRPr>
          </a:p>
        </p:txBody>
      </p:sp>
    </p:spTree>
    <p:extLst>
      <p:ext uri="{BB962C8B-B14F-4D97-AF65-F5344CB8AC3E}">
        <p14:creationId xmlns:p14="http://schemas.microsoft.com/office/powerpoint/2010/main" val="41546382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1143000" y="274638"/>
            <a:ext cx="6781800" cy="1143000"/>
          </a:xfrm>
        </p:spPr>
        <p:txBody>
          <a:bodyPr/>
          <a:lstStyle/>
          <a:p>
            <a:r>
              <a:rPr lang="en-US" smtClean="0"/>
              <a:t>Design Workshop</a:t>
            </a:r>
          </a:p>
        </p:txBody>
      </p:sp>
      <p:pic>
        <p:nvPicPr>
          <p:cNvPr id="29699" name="Picture 6"/>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87400" y="1524000"/>
            <a:ext cx="56896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7"/>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629400" y="1524000"/>
            <a:ext cx="20574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4"/>
          <p:cNvSpPr txBox="1">
            <a:spLocks/>
          </p:cNvSpPr>
          <p:nvPr/>
        </p:nvSpPr>
        <p:spPr>
          <a:xfrm>
            <a:off x="6781800" y="647700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2C346AD-24A0-4332-B78F-BDFE27881202}" type="slidenum">
              <a:rPr lang="en-US" sz="1200" smtClean="0">
                <a:solidFill>
                  <a:prstClr val="black">
                    <a:tint val="75000"/>
                  </a:prstClr>
                </a:solidFill>
              </a:rPr>
              <a:pPr algn="r"/>
              <a:t>7</a:t>
            </a:fld>
            <a:endParaRPr lang="en-US" sz="1200" dirty="0">
              <a:solidFill>
                <a:prstClr val="black">
                  <a:tint val="75000"/>
                </a:prstClr>
              </a:solidFill>
            </a:endParaRPr>
          </a:p>
        </p:txBody>
      </p:sp>
    </p:spTree>
    <p:extLst>
      <p:ext uri="{BB962C8B-B14F-4D97-AF65-F5344CB8AC3E}">
        <p14:creationId xmlns:p14="http://schemas.microsoft.com/office/powerpoint/2010/main" val="25802648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1371600" y="274638"/>
            <a:ext cx="6781800" cy="868362"/>
          </a:xfrm>
        </p:spPr>
        <p:txBody>
          <a:bodyPr/>
          <a:lstStyle/>
          <a:p>
            <a:pPr eaLnBrk="1" hangingPunct="1"/>
            <a:r>
              <a:rPr lang="en-US" smtClean="0"/>
              <a:t>Design — Audience Profile </a:t>
            </a:r>
          </a:p>
        </p:txBody>
      </p:sp>
      <p:pic>
        <p:nvPicPr>
          <p:cNvPr id="30723" name="Picture 2" descr="C:\Users\amosz\Desktop\Ronald 1.jpg"/>
          <p:cNvPicPr>
            <a:picLocks noGrp="1" noChangeAspect="1" noChangeArrowheads="1"/>
          </p:cNvPicPr>
          <p:nvPr>
            <p:ph idx="1"/>
          </p:nvPr>
        </p:nvPicPr>
        <p:blipFill>
          <a:blip r:embed="rId3" cstate="screen">
            <a:extLst>
              <a:ext uri="{28A0092B-C50C-407E-A947-70E740481C1C}">
                <a14:useLocalDpi xmlns:a14="http://schemas.microsoft.com/office/drawing/2010/main"/>
              </a:ext>
            </a:extLst>
          </a:blip>
          <a:srcRect/>
          <a:stretch>
            <a:fillRect/>
          </a:stretch>
        </p:blipFill>
        <p:spPr>
          <a:xfrm>
            <a:off x="304800" y="1286933"/>
            <a:ext cx="2133600" cy="2416175"/>
          </a:xfrm>
          <a:noFill/>
        </p:spPr>
      </p:pic>
      <p:pic>
        <p:nvPicPr>
          <p:cNvPr id="30724" name="Picture 3" descr="C:\Users\amosz\Desktop\Ronald 2.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04800" y="3733800"/>
            <a:ext cx="2133600" cy="242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2514600" y="1295400"/>
            <a:ext cx="6324600" cy="5170488"/>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fontAlgn="base">
              <a:spcBef>
                <a:spcPct val="0"/>
              </a:spcBef>
              <a:spcAft>
                <a:spcPct val="0"/>
              </a:spcAft>
              <a:defRPr/>
            </a:pPr>
            <a:r>
              <a:rPr lang="en-US" sz="2200" dirty="0">
                <a:solidFill>
                  <a:srgbClr val="1F497D"/>
                </a:solidFill>
              </a:rPr>
              <a:t>Ronald is a 30-year-old P.7 leaver. He is a farmer in a rural area in Rakai district. He has two wives and five children and also has extramarital partners. He spends much of his free time “drinking” and watching football. He wants to see that his children grow up with good morals and a fear of God. He believes in success and looks at the rich men in the community as his role models. He listens to soccer, politics and music on the radio, and he occasionally goes to the trading centre (town) to watch soccer at the video hall (Kibanda). He hates using condoms because he wants to have many children, and he enjoys sex more when it is “live.” He has never discussed HIV prevention with any of his wives/partners, has never had an HIV test and is not circumcised.</a:t>
            </a:r>
          </a:p>
        </p:txBody>
      </p:sp>
      <p:sp>
        <p:nvSpPr>
          <p:cNvPr id="9" name="Slide Number Placeholder 4"/>
          <p:cNvSpPr txBox="1">
            <a:spLocks/>
          </p:cNvSpPr>
          <p:nvPr/>
        </p:nvSpPr>
        <p:spPr>
          <a:xfrm>
            <a:off x="6781800" y="647700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2C346AD-24A0-4332-B78F-BDFE27881202}" type="slidenum">
              <a:rPr lang="en-US" sz="1200" smtClean="0">
                <a:solidFill>
                  <a:prstClr val="black">
                    <a:tint val="75000"/>
                  </a:prstClr>
                </a:solidFill>
              </a:rPr>
              <a:pPr algn="r"/>
              <a:t>8</a:t>
            </a:fld>
            <a:endParaRPr lang="en-US" sz="1200" dirty="0">
              <a:solidFill>
                <a:prstClr val="black">
                  <a:tint val="75000"/>
                </a:prstClr>
              </a:solidFill>
            </a:endParaRPr>
          </a:p>
        </p:txBody>
      </p:sp>
    </p:spTree>
    <p:extLst>
      <p:ext uri="{BB962C8B-B14F-4D97-AF65-F5344CB8AC3E}">
        <p14:creationId xmlns:p14="http://schemas.microsoft.com/office/powerpoint/2010/main" val="36185844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smtClean="0"/>
              <a:t>Creating Campaign Concepts </a:t>
            </a:r>
          </a:p>
        </p:txBody>
      </p:sp>
      <p:pic>
        <p:nvPicPr>
          <p:cNvPr id="31747" name="Picture 7"/>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495800" y="1295400"/>
            <a:ext cx="3962400" cy="411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Picture 8"/>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33400" y="1295400"/>
            <a:ext cx="3505200" cy="405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TextBox 10"/>
          <p:cNvSpPr txBox="1">
            <a:spLocks noChangeArrowheads="1"/>
          </p:cNvSpPr>
          <p:nvPr/>
        </p:nvSpPr>
        <p:spPr bwMode="auto">
          <a:xfrm>
            <a:off x="533400" y="5486400"/>
            <a:ext cx="8305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US" sz="2400" dirty="0" smtClean="0">
                <a:solidFill>
                  <a:prstClr val="black"/>
                </a:solidFill>
              </a:rPr>
              <a:t>Some initial campaign concepts from which final executions will come</a:t>
            </a:r>
          </a:p>
        </p:txBody>
      </p:sp>
      <p:sp>
        <p:nvSpPr>
          <p:cNvPr id="9" name="Slide Number Placeholder 4"/>
          <p:cNvSpPr txBox="1">
            <a:spLocks/>
          </p:cNvSpPr>
          <p:nvPr/>
        </p:nvSpPr>
        <p:spPr>
          <a:xfrm>
            <a:off x="6781800" y="647700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2C346AD-24A0-4332-B78F-BDFE27881202}" type="slidenum">
              <a:rPr lang="en-US" sz="1200" smtClean="0">
                <a:solidFill>
                  <a:prstClr val="black">
                    <a:tint val="75000"/>
                  </a:prstClr>
                </a:solidFill>
              </a:rPr>
              <a:pPr algn="r"/>
              <a:t>9</a:t>
            </a:fld>
            <a:endParaRPr lang="en-US" sz="1200" dirty="0">
              <a:solidFill>
                <a:prstClr val="black">
                  <a:tint val="75000"/>
                </a:prstClr>
              </a:solidFill>
            </a:endParaRPr>
          </a:p>
        </p:txBody>
      </p:sp>
    </p:spTree>
    <p:extLst>
      <p:ext uri="{BB962C8B-B14F-4D97-AF65-F5344CB8AC3E}">
        <p14:creationId xmlns:p14="http://schemas.microsoft.com/office/powerpoint/2010/main" val="3812284563"/>
      </p:ext>
    </p:extLst>
  </p:cSld>
  <p:clrMapOvr>
    <a:masterClrMapping/>
  </p:clrMapOvr>
  <p:timing>
    <p:tnLst>
      <p:par>
        <p:cTn id="1" dur="indefinite" restart="never" nodeType="tmRoot"/>
      </p:par>
    </p:tnLst>
  </p:timing>
</p:sld>
</file>

<file path=ppt/theme/theme1.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VMM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effectLst/>
      </a:spPr>
      <a:bodyPr/>
      <a:lstStyle/>
      <a:style>
        <a:lnRef idx="3">
          <a:schemeClr val="accent2"/>
        </a:lnRef>
        <a:fillRef idx="0">
          <a:schemeClr val="accent2"/>
        </a:fillRef>
        <a:effectRef idx="2">
          <a:schemeClr val="accent2"/>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633</Words>
  <Application>Microsoft Office PowerPoint</Application>
  <PresentationFormat>On-screen Show (4:3)</PresentationFormat>
  <Paragraphs>86</Paragraphs>
  <Slides>13</Slides>
  <Notes>3</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13</vt:i4>
      </vt:variant>
    </vt:vector>
  </HeadingPairs>
  <TitlesOfParts>
    <vt:vector size="18" baseType="lpstr">
      <vt:lpstr>Arial</vt:lpstr>
      <vt:lpstr>Calibri</vt:lpstr>
      <vt:lpstr>Times</vt:lpstr>
      <vt:lpstr>1_Blank Presentation</vt:lpstr>
      <vt:lpstr>2_VMMC</vt:lpstr>
      <vt:lpstr>“Stylish Man” Campaign</vt:lpstr>
      <vt:lpstr>The Stylish Man Campaign</vt:lpstr>
      <vt:lpstr>Campaign Overview</vt:lpstr>
      <vt:lpstr>Design Process</vt:lpstr>
      <vt:lpstr>Research — RCCS 2011 </vt:lpstr>
      <vt:lpstr> Research — “The Problem with Men”*</vt:lpstr>
      <vt:lpstr>Design Workshop</vt:lpstr>
      <vt:lpstr>Design — Audience Profile </vt:lpstr>
      <vt:lpstr>Creating Campaign Concepts </vt:lpstr>
      <vt:lpstr>Implementation &amp; Monitoring</vt:lpstr>
      <vt:lpstr>Implementation &amp; Monitoring</vt:lpstr>
      <vt:lpstr>Evaluation</vt:lpstr>
      <vt:lpstr>PowerPoint Presentation</vt:lpstr>
    </vt:vector>
  </TitlesOfParts>
  <Company>Jhpiego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“Stylish Man” Campaign</dc:title>
  <dc:creator>Tigistu Adamu</dc:creator>
  <cp:lastModifiedBy>Laurie Stockton</cp:lastModifiedBy>
  <cp:revision>1</cp:revision>
  <dcterms:created xsi:type="dcterms:W3CDTF">2013-06-06T15:18:03Z</dcterms:created>
  <dcterms:modified xsi:type="dcterms:W3CDTF">2014-09-03T12:57:28Z</dcterms:modified>
</cp:coreProperties>
</file>