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ti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F9769-162C-4F99-AD57-8EF16DBC3AEE}"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0A9BD-2512-4258-8A57-1A3DC1F32979}" type="slidenum">
              <a:rPr lang="en-US" smtClean="0"/>
              <a:t>‹#›</a:t>
            </a:fld>
            <a:endParaRPr lang="en-US"/>
          </a:p>
        </p:txBody>
      </p:sp>
    </p:spTree>
    <p:extLst>
      <p:ext uri="{BB962C8B-B14F-4D97-AF65-F5344CB8AC3E}">
        <p14:creationId xmlns:p14="http://schemas.microsoft.com/office/powerpoint/2010/main" val="198963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7613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727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baseline="0" dirty="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2098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trike="sngStrike" dirty="0" smtClean="0"/>
              <a:t>Emmanuel</a:t>
            </a:r>
            <a:r>
              <a:rPr lang="en-US" strike="sngStrike" dirty="0" smtClean="0"/>
              <a:t>:</a:t>
            </a:r>
            <a:r>
              <a:rPr lang="en-US" strike="sngStrike" baseline="0" dirty="0" smtClean="0"/>
              <a:t> Could you remove the “Monitoring, Reporting and Quality of Services” at the bottom of Jason Title? </a:t>
            </a:r>
            <a:endParaRPr lang="en-US" strike="sngStrike" dirty="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5961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trike="sngStrike" dirty="0" smtClean="0"/>
              <a:t>Emmanuel</a:t>
            </a:r>
            <a:r>
              <a:rPr lang="en-US" strike="sngStrike" dirty="0" smtClean="0"/>
              <a:t>:</a:t>
            </a:r>
            <a:r>
              <a:rPr lang="en-US" strike="sngStrike" baseline="0" dirty="0" smtClean="0"/>
              <a:t> Could you remove the “Monitoring, Reporting and Quality of Services” at the bottom of Jason Title? </a:t>
            </a:r>
            <a:endParaRPr lang="en-US" strike="sngStrike" dirty="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5961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073343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531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981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217108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248400" y="6324600"/>
            <a:ext cx="2133600" cy="365125"/>
          </a:xfrm>
        </p:spPr>
        <p:txBody>
          <a:bodyPr/>
          <a:lstStyle>
            <a:lvl1pPr>
              <a:defRPr/>
            </a:lvl1pPr>
          </a:lstStyle>
          <a:p>
            <a:r>
              <a:rPr lang="en-US" dirty="0" smtClean="0">
                <a:solidFill>
                  <a:prstClr val="black">
                    <a:tint val="75000"/>
                  </a:prstClr>
                </a:solidFill>
              </a:rPr>
              <a:t>1</a:t>
            </a:r>
            <a:endParaRPr lang="en-US" dirty="0">
              <a:solidFill>
                <a:prstClr val="black">
                  <a:tint val="75000"/>
                </a:prstClr>
              </a:solidFill>
            </a:endParaRPr>
          </a:p>
        </p:txBody>
      </p:sp>
    </p:spTree>
    <p:extLst>
      <p:ext uri="{BB962C8B-B14F-4D97-AF65-F5344CB8AC3E}">
        <p14:creationId xmlns:p14="http://schemas.microsoft.com/office/powerpoint/2010/main" val="2575629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8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842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08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79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59509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78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0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F4007E-697B-4DDA-998E-4371D82D013C}" type="datetimeFigureOut">
              <a:rPr lang="en-US">
                <a:solidFill>
                  <a:prstClr val="black"/>
                </a:solidFill>
              </a:rPr>
              <a:pPr/>
              <a:t>9/3/2014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85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77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41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4234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159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350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5059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Tree>
    <p:extLst>
      <p:ext uri="{BB962C8B-B14F-4D97-AF65-F5344CB8AC3E}">
        <p14:creationId xmlns:p14="http://schemas.microsoft.com/office/powerpoint/2010/main" val="130402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315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183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28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defPPr>
              <a:defRPr lang="en-US"/>
            </a:defPPr>
            <a:lvl1pPr eaLnBrk="0" hangingPunct="0">
              <a:defRPr sz="2400" b="1">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defRPr/>
            </a:pPr>
            <a:endParaRPr lang="en-US" dirty="0" smtClean="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656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endParaRPr lang="en-US" sz="2400" b="1" dirty="0">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954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914400"/>
          </a:xfrm>
          <a:prstGeom prst="rect">
            <a:avLst/>
          </a:prstGeom>
          <a:solidFill>
            <a:schemeClr val="accent3"/>
          </a:solid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endParaRPr lang="en-US" sz="2400" b="1" dirty="0">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175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741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374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506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889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2548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678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tif"/><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p:nvPicPr>
        <p:blipFill>
          <a:blip r:embed="rId13" cstate="print"/>
          <a:srcRect/>
          <a:stretch>
            <a:fillRect/>
          </a:stretch>
        </p:blipFill>
        <p:spPr bwMode="auto">
          <a:xfrm>
            <a:off x="0" y="0"/>
            <a:ext cx="9144000" cy="5791200"/>
          </a:xfrm>
          <a:prstGeom prst="rect">
            <a:avLst/>
          </a:prstGeom>
          <a:noFill/>
          <a:ln w="9525">
            <a:noFill/>
            <a:miter lim="800000"/>
            <a:headEnd/>
            <a:tailEnd/>
          </a:ln>
        </p:spPr>
      </p:pic>
      <p:pic>
        <p:nvPicPr>
          <p:cNvPr id="7" name="Content Placeholder 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8600" y="6071681"/>
            <a:ext cx="1717899" cy="510357"/>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276797" y="5968271"/>
            <a:ext cx="2030611" cy="605492"/>
          </a:xfrm>
          <a:prstGeom prst="rect">
            <a:avLst/>
          </a:prstGeom>
        </p:spPr>
      </p:pic>
      <p:grpSp>
        <p:nvGrpSpPr>
          <p:cNvPr id="9" name="Group 8"/>
          <p:cNvGrpSpPr/>
          <p:nvPr userDrawn="1"/>
        </p:nvGrpSpPr>
        <p:grpSpPr>
          <a:xfrm>
            <a:off x="4614927" y="6017521"/>
            <a:ext cx="1176273" cy="550103"/>
            <a:chOff x="3200400" y="6215175"/>
            <a:chExt cx="818277" cy="382680"/>
          </a:xfrm>
        </p:grpSpPr>
        <p:pic>
          <p:nvPicPr>
            <p:cNvPr id="10" name="Picture 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63904" y="6353910"/>
              <a:ext cx="354773" cy="225281"/>
            </a:xfrm>
            <a:prstGeom prst="rect">
              <a:avLst/>
            </a:prstGeom>
          </p:spPr>
        </p:pic>
        <p:pic>
          <p:nvPicPr>
            <p:cNvPr id="11" name="Picture 1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00400" y="6215175"/>
              <a:ext cx="381000" cy="382680"/>
            </a:xfrm>
            <a:prstGeom prst="rect">
              <a:avLst/>
            </a:prstGeom>
          </p:spPr>
        </p:pic>
      </p:grpSp>
      <p:pic>
        <p:nvPicPr>
          <p:cNvPr id="12" name="Picture 1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172200" y="6023110"/>
            <a:ext cx="539525" cy="538925"/>
          </a:xfrm>
          <a:prstGeom prst="rect">
            <a:avLst/>
          </a:prstGeom>
        </p:spPr>
      </p:pic>
      <p:pic>
        <p:nvPicPr>
          <p:cNvPr id="13" name="Picture 12" descr="PEPFAR-Logo-Color-Tagline-Transparent-White.gif"/>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7200" y="381000"/>
            <a:ext cx="3567476" cy="1291532"/>
          </a:xfrm>
          <a:prstGeom prst="rect">
            <a:avLst/>
          </a:prstGeom>
        </p:spPr>
      </p:pic>
      <p:pic>
        <p:nvPicPr>
          <p:cNvPr id="14" name="Picture 1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010400" y="6122131"/>
            <a:ext cx="1866900" cy="374121"/>
          </a:xfrm>
          <a:prstGeom prst="rect">
            <a:avLst/>
          </a:prstGeom>
        </p:spPr>
      </p:pic>
      <p:pic>
        <p:nvPicPr>
          <p:cNvPr id="15" name="Picture 1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7815093" y="271293"/>
            <a:ext cx="947907" cy="947907"/>
          </a:xfrm>
          <a:prstGeom prst="rect">
            <a:avLst/>
          </a:prstGeom>
        </p:spPr>
      </p:pic>
    </p:spTree>
    <p:extLst>
      <p:ext uri="{BB962C8B-B14F-4D97-AF65-F5344CB8AC3E}">
        <p14:creationId xmlns:p14="http://schemas.microsoft.com/office/powerpoint/2010/main" val="376836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solidFill>
                  <a:prstClr val="black">
                    <a:tint val="75000"/>
                  </a:prstClr>
                </a:solidFill>
              </a:rPr>
              <a:pPr/>
              <a:t>‹#›</a:t>
            </a:fld>
            <a:endParaRPr lang="en-US">
              <a:solidFill>
                <a:prstClr val="black">
                  <a:tint val="75000"/>
                </a:prstClr>
              </a:solidFill>
            </a:endParaRPr>
          </a:p>
        </p:txBody>
      </p:sp>
      <p:pic>
        <p:nvPicPr>
          <p:cNvPr id="8" name="Picture 7" descr="PEPFAR Logo Color - Tagline - revised 2 copy.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630" y="75441"/>
            <a:ext cx="851770" cy="1025996"/>
          </a:xfrm>
          <a:prstGeom prst="rect">
            <a:avLst/>
          </a:prstGeom>
        </p:spPr>
      </p:pic>
      <p:cxnSp>
        <p:nvCxnSpPr>
          <p:cNvPr id="9" name="Straight Connector 8"/>
          <p:cNvCxnSpPr/>
          <p:nvPr/>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29600" y="125998"/>
            <a:ext cx="872837" cy="872837"/>
          </a:xfrm>
          <a:prstGeom prst="rect">
            <a:avLst/>
          </a:prstGeom>
        </p:spPr>
      </p:pic>
    </p:spTree>
    <p:extLst>
      <p:ext uri="{BB962C8B-B14F-4D97-AF65-F5344CB8AC3E}">
        <p14:creationId xmlns:p14="http://schemas.microsoft.com/office/powerpoint/2010/main" val="3376371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242588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Microsoft_Excel_97-2003_Worksheet2.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553200" y="6248400"/>
            <a:ext cx="1905000" cy="457200"/>
          </a:xfrm>
          <a:prstGeom prst="rect">
            <a:avLst/>
          </a:prstGeom>
        </p:spPr>
        <p:txBody>
          <a:bodyPr/>
          <a:lstStyle>
            <a:lvl1pPr>
              <a:defRPr sz="1200">
                <a:solidFill>
                  <a:schemeClr val="tx1"/>
                </a:solidFill>
              </a:defRPr>
            </a:lvl1pPr>
          </a:lstStyle>
          <a:p>
            <a:r>
              <a:rPr lang="en-US" sz="2400" dirty="0">
                <a:solidFill>
                  <a:prstClr val="white"/>
                </a:solidFill>
              </a:rPr>
              <a:t/>
            </a:r>
            <a:br>
              <a:rPr lang="en-US" sz="2400" dirty="0">
                <a:solidFill>
                  <a:prstClr val="white"/>
                </a:solidFill>
              </a:rPr>
            </a:br>
            <a:r>
              <a:rPr lang="en-US" sz="2400" dirty="0">
                <a:solidFill>
                  <a:prstClr val="white"/>
                </a:solidFill>
              </a:rPr>
              <a:t/>
            </a:r>
            <a:br>
              <a:rPr lang="en-US" sz="2400" dirty="0">
                <a:solidFill>
                  <a:prstClr val="white"/>
                </a:solidFill>
              </a:rPr>
            </a:br>
            <a:endParaRPr lang="en-US" sz="2400" b="1" dirty="0">
              <a:solidFill>
                <a:prstClr val="white"/>
              </a:solidFill>
              <a:cs typeface="Calibri" pitchFamily="34" charset="0"/>
            </a:endParaRPr>
          </a:p>
        </p:txBody>
      </p:sp>
      <p:sp>
        <p:nvSpPr>
          <p:cNvPr id="3" name="Title 2"/>
          <p:cNvSpPr>
            <a:spLocks noGrp="1"/>
          </p:cNvSpPr>
          <p:nvPr>
            <p:ph type="ctrTitle"/>
          </p:nvPr>
        </p:nvSpPr>
        <p:spPr>
          <a:xfrm>
            <a:off x="457200" y="1766718"/>
            <a:ext cx="8458200" cy="2500482"/>
          </a:xfrm>
        </p:spPr>
        <p:txBody>
          <a:bodyPr/>
          <a:lstStyle/>
          <a:p>
            <a:pPr algn="l"/>
            <a:r>
              <a:rPr lang="en-US" sz="4000" dirty="0" smtClean="0">
                <a:solidFill>
                  <a:srgbClr val="FFFF00"/>
                </a:solidFill>
              </a:rPr>
              <a:t>Voluntary Medical Male Circumcision </a:t>
            </a:r>
            <a:r>
              <a:rPr lang="en-US" sz="6000" dirty="0" smtClean="0"/>
              <a:t>Moving Communication </a:t>
            </a:r>
            <a:br>
              <a:rPr lang="en-US" sz="6000" dirty="0" smtClean="0"/>
            </a:br>
            <a:r>
              <a:rPr lang="en-US" sz="6000" dirty="0" smtClean="0"/>
              <a:t>Forward</a:t>
            </a:r>
            <a:endParaRPr lang="en-US" sz="6000" dirty="0"/>
          </a:p>
        </p:txBody>
      </p:sp>
      <p:pic>
        <p:nvPicPr>
          <p:cNvPr id="1026" name="Picture 2" descr="C:\Users\tadamu\AppData\Local\Temp\Temp1_MC campaign Zimbabwe.zip\DSC_3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614568"/>
            <a:ext cx="2906358" cy="217169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67818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46AD-24A0-4332-B78F-BDFE27881202}"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2724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b="1" u="sng" dirty="0" smtClean="0"/>
              <a:t>Lesson 2: Empower traditional leaders to take the lead</a:t>
            </a:r>
          </a:p>
          <a:p>
            <a:pPr marL="742950" lvl="2" indent="-342900"/>
            <a:r>
              <a:rPr lang="en-US" sz="2000" b="1" dirty="0" smtClean="0"/>
              <a:t>Work through </a:t>
            </a:r>
            <a:r>
              <a:rPr lang="en-US" sz="2000" b="1" i="1" dirty="0" err="1" smtClean="0"/>
              <a:t>indunas</a:t>
            </a:r>
            <a:r>
              <a:rPr lang="en-US" sz="2000" b="1" dirty="0" smtClean="0"/>
              <a:t>:</a:t>
            </a:r>
            <a:r>
              <a:rPr lang="en-US" sz="2000" dirty="0" smtClean="0"/>
              <a:t> Messages delivered through community members carry more weight. Instead of using MOH staff, we sensitize </a:t>
            </a:r>
            <a:r>
              <a:rPr lang="en-US" sz="2000" i="1" dirty="0" err="1" smtClean="0"/>
              <a:t>indunas</a:t>
            </a:r>
            <a:r>
              <a:rPr lang="en-US" sz="2000" dirty="0" smtClean="0"/>
              <a:t> (advisers to chiefs), who act as facilitators during the sensitization of chiefs. This ensures that appropriate protocols are followed and that the process is viewed as being led by the community. </a:t>
            </a:r>
            <a:endParaRPr lang="en-US" sz="2000" b="1" dirty="0" smtClean="0"/>
          </a:p>
          <a:p>
            <a:pPr marL="742950" lvl="2" indent="-342900"/>
            <a:r>
              <a:rPr lang="en-US" sz="2000" b="1" dirty="0" smtClean="0"/>
              <a:t>Involve local leaders in target setting: </a:t>
            </a:r>
            <a:r>
              <a:rPr lang="en-US" sz="2000" dirty="0" smtClean="0"/>
              <a:t>When asked, local chiefs are willing to set and allocate campaign targets to their headmen. </a:t>
            </a:r>
            <a:endParaRPr lang="en-US" sz="2000" b="1" dirty="0" smtClean="0"/>
          </a:p>
          <a:p>
            <a:pPr marL="742950" lvl="2" indent="-342900"/>
            <a:r>
              <a:rPr lang="en-US" sz="2000" b="1" dirty="0" smtClean="0"/>
              <a:t>Ask local leaders to appoint mobilizers: </a:t>
            </a:r>
            <a:r>
              <a:rPr lang="en-US" sz="2000" dirty="0" smtClean="0"/>
              <a:t>Through a pilot run by PSI, we found that mobilizers appointed by headmen are more effective than satisfied clients!</a:t>
            </a:r>
          </a:p>
          <a:p>
            <a:endParaRPr lang="en-US" sz="2000" dirty="0" smtClean="0"/>
          </a:p>
        </p:txBody>
      </p:sp>
      <p:sp>
        <p:nvSpPr>
          <p:cNvPr id="18435" name="TextBox 1"/>
          <p:cNvSpPr txBox="1">
            <a:spLocks noChangeArrowheads="1"/>
          </p:cNvSpPr>
          <p:nvPr/>
        </p:nvSpPr>
        <p:spPr bwMode="auto">
          <a:xfrm>
            <a:off x="1066801" y="247120"/>
            <a:ext cx="6629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b="1" dirty="0" smtClean="0">
                <a:solidFill>
                  <a:prstClr val="white"/>
                </a:solidFill>
                <a:latin typeface="Calibri" pitchFamily="34" charset="0"/>
              </a:rPr>
              <a:t>Key lessons from traditional leaders (cont’d)</a:t>
            </a:r>
          </a:p>
        </p:txBody>
      </p:sp>
      <p:sp>
        <p:nvSpPr>
          <p:cNvPr id="5" name="Rectangle 17"/>
          <p:cNvSpPr>
            <a:spLocks noChangeArrowheads="1"/>
          </p:cNvSpPr>
          <p:nvPr/>
        </p:nvSpPr>
        <p:spPr bwMode="auto">
          <a:xfrm>
            <a:off x="430213" y="5745163"/>
            <a:ext cx="8102600" cy="769937"/>
          </a:xfrm>
          <a:prstGeom prst="rect">
            <a:avLst/>
          </a:prstGeom>
          <a:solidFill>
            <a:schemeClr val="accent3"/>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marL="512763" indent="-512763" fontAlgn="base">
              <a:spcBef>
                <a:spcPct val="0"/>
              </a:spcBef>
              <a:spcAft>
                <a:spcPct val="0"/>
              </a:spcAft>
              <a:buFont typeface="Arial" charset="0"/>
              <a:buChar char="•"/>
              <a:defRPr/>
            </a:pPr>
            <a:r>
              <a:rPr lang="en-US" sz="2200" b="1" dirty="0">
                <a:solidFill>
                  <a:prstClr val="black"/>
                </a:solidFill>
              </a:rPr>
              <a:t>Here are a few case studies to illustrate how we have put these principles into action</a:t>
            </a:r>
          </a:p>
        </p:txBody>
      </p:sp>
      <p:sp>
        <p:nvSpPr>
          <p:cNvPr id="6" name="Pentagon 5"/>
          <p:cNvSpPr/>
          <p:nvPr/>
        </p:nvSpPr>
        <p:spPr>
          <a:xfrm>
            <a:off x="395288" y="5746750"/>
            <a:ext cx="504825" cy="768350"/>
          </a:xfrm>
          <a:prstGeom prst="homePlate">
            <a:avLst/>
          </a:prstGeom>
          <a:solidFill>
            <a:schemeClr val="accent3">
              <a:lumMod val="75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marL="285750" indent="-285750" fontAlgn="base">
              <a:spcBef>
                <a:spcPct val="0"/>
              </a:spcBef>
              <a:spcAft>
                <a:spcPct val="0"/>
              </a:spcAft>
              <a:buFont typeface="Arial" charset="0"/>
              <a:buChar char="•"/>
              <a:defRPr/>
            </a:pPr>
            <a:endParaRPr lang="en-US" sz="2000" b="1">
              <a:solidFill>
                <a:prstClr val="black"/>
              </a:solidFill>
            </a:endParaRPr>
          </a:p>
        </p:txBody>
      </p:sp>
      <p:sp>
        <p:nvSpPr>
          <p:cNvPr id="7"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10</a:t>
            </a:fld>
            <a:endParaRPr lang="en-US" sz="1200" dirty="0">
              <a:solidFill>
                <a:prstClr val="black">
                  <a:tint val="75000"/>
                </a:prstClr>
              </a:solidFill>
            </a:endParaRPr>
          </a:p>
        </p:txBody>
      </p:sp>
    </p:spTree>
    <p:extLst>
      <p:ext uri="{BB962C8B-B14F-4D97-AF65-F5344CB8AC3E}">
        <p14:creationId xmlns:p14="http://schemas.microsoft.com/office/powerpoint/2010/main" val="1204791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52450" y="44450"/>
            <a:ext cx="8515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dirty="0" smtClean="0">
                <a:solidFill>
                  <a:prstClr val="white"/>
                </a:solidFill>
                <a:latin typeface="Calibri" pitchFamily="34" charset="0"/>
              </a:rPr>
              <a:t>Example 1 – </a:t>
            </a:r>
            <a:r>
              <a:rPr lang="en-US" sz="2600" dirty="0" err="1" smtClean="0">
                <a:solidFill>
                  <a:prstClr val="white"/>
                </a:solidFill>
                <a:latin typeface="Calibri" pitchFamily="34" charset="0"/>
              </a:rPr>
              <a:t>Petauke</a:t>
            </a:r>
            <a:r>
              <a:rPr lang="en-US" sz="2600" dirty="0" smtClean="0">
                <a:solidFill>
                  <a:prstClr val="white"/>
                </a:solidFill>
                <a:latin typeface="Calibri" pitchFamily="34" charset="0"/>
              </a:rPr>
              <a:t> district</a:t>
            </a:r>
          </a:p>
          <a:p>
            <a:pPr eaLnBrk="1" fontAlgn="base" hangingPunct="1">
              <a:spcBef>
                <a:spcPct val="0"/>
              </a:spcBef>
              <a:spcAft>
                <a:spcPct val="0"/>
              </a:spcAft>
            </a:pPr>
            <a:r>
              <a:rPr lang="en-US" sz="2600" b="1" dirty="0" smtClean="0">
                <a:solidFill>
                  <a:prstClr val="white"/>
                </a:solidFill>
                <a:latin typeface="Calibri" pitchFamily="34" charset="0"/>
              </a:rPr>
              <a:t>Local chiefs reinforce local language radio programs</a:t>
            </a:r>
          </a:p>
        </p:txBody>
      </p:sp>
      <p:sp>
        <p:nvSpPr>
          <p:cNvPr id="28" name="AutoShape 3"/>
          <p:cNvSpPr>
            <a:spLocks noChangeArrowheads="1"/>
          </p:cNvSpPr>
          <p:nvPr/>
        </p:nvSpPr>
        <p:spPr bwMode="auto">
          <a:xfrm>
            <a:off x="554038" y="1331913"/>
            <a:ext cx="2743200" cy="2817812"/>
          </a:xfrm>
          <a:prstGeom prst="homePlate">
            <a:avLst>
              <a:gd name="adj" fmla="val 10532"/>
            </a:avLst>
          </a:prstGeom>
          <a:solidFill>
            <a:schemeClr val="accent2">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marL="127000" indent="-127000" defTabSz="979488">
              <a:spcBef>
                <a:spcPct val="60000"/>
              </a:spcBef>
              <a:buFont typeface="Wingdings" pitchFamily="2" charset="2"/>
              <a:buChar char="§"/>
              <a:defRPr/>
            </a:pPr>
            <a:endParaRPr lang="en-US" kern="0">
              <a:solidFill>
                <a:sysClr val="windowText" lastClr="000000"/>
              </a:solidFill>
            </a:endParaRPr>
          </a:p>
        </p:txBody>
      </p:sp>
      <p:sp>
        <p:nvSpPr>
          <p:cNvPr id="29" name="AutoShape 4"/>
          <p:cNvSpPr>
            <a:spLocks noChangeArrowheads="1"/>
          </p:cNvSpPr>
          <p:nvPr/>
        </p:nvSpPr>
        <p:spPr bwMode="auto">
          <a:xfrm>
            <a:off x="3144838" y="1331913"/>
            <a:ext cx="2743200" cy="2817812"/>
          </a:xfrm>
          <a:prstGeom prst="chevron">
            <a:avLst>
              <a:gd name="adj" fmla="val 10023"/>
            </a:avLst>
          </a:prstGeom>
          <a:solidFill>
            <a:schemeClr val="accent2">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30" name="Rectangle 5"/>
          <p:cNvSpPr>
            <a:spLocks noChangeArrowheads="1"/>
          </p:cNvSpPr>
          <p:nvPr/>
        </p:nvSpPr>
        <p:spPr bwMode="auto">
          <a:xfrm>
            <a:off x="3421063" y="1700213"/>
            <a:ext cx="24669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Chief </a:t>
            </a:r>
            <a:r>
              <a:rPr lang="en-US" kern="0" dirty="0" err="1">
                <a:solidFill>
                  <a:sysClr val="windowText" lastClr="000000"/>
                </a:solidFill>
                <a:latin typeface="Arial" charset="0"/>
                <a:cs typeface="Arial" charset="0"/>
              </a:rPr>
              <a:t>Nyamphande</a:t>
            </a:r>
            <a:r>
              <a:rPr lang="en-US" kern="0" dirty="0">
                <a:solidFill>
                  <a:sysClr val="windowText" lastClr="000000"/>
                </a:solidFill>
                <a:latin typeface="Arial" charset="0"/>
                <a:cs typeface="Arial" charset="0"/>
              </a:rPr>
              <a:t> was asked to record an ad in the local language </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Ad played before and after local language call-in shows</a:t>
            </a:r>
          </a:p>
        </p:txBody>
      </p:sp>
      <p:sp>
        <p:nvSpPr>
          <p:cNvPr id="31" name="AutoShape 6"/>
          <p:cNvSpPr>
            <a:spLocks noChangeArrowheads="1"/>
          </p:cNvSpPr>
          <p:nvPr/>
        </p:nvSpPr>
        <p:spPr bwMode="auto">
          <a:xfrm>
            <a:off x="5741988" y="1331913"/>
            <a:ext cx="2474912" cy="2817812"/>
          </a:xfrm>
          <a:custGeom>
            <a:avLst/>
            <a:gdLst>
              <a:gd name="connsiteX0" fmla="*/ 0 w 2743200"/>
              <a:gd name="connsiteY0" fmla="*/ 0 h 2554287"/>
              <a:gd name="connsiteX1" fmla="*/ 2487184 w 2743200"/>
              <a:gd name="connsiteY1" fmla="*/ 0 h 2554287"/>
              <a:gd name="connsiteX2" fmla="*/ 2743200 w 2743200"/>
              <a:gd name="connsiteY2" fmla="*/ 1277144 h 2554287"/>
              <a:gd name="connsiteX3" fmla="*/ 2487184 w 2743200"/>
              <a:gd name="connsiteY3" fmla="*/ 2554287 h 2554287"/>
              <a:gd name="connsiteX4" fmla="*/ 0 w 2743200"/>
              <a:gd name="connsiteY4" fmla="*/ 2554287 h 2554287"/>
              <a:gd name="connsiteX5" fmla="*/ 256016 w 2743200"/>
              <a:gd name="connsiteY5" fmla="*/ 1277144 h 2554287"/>
              <a:gd name="connsiteX6" fmla="*/ 0 w 2743200"/>
              <a:gd name="connsiteY6" fmla="*/ 0 h 2554287"/>
              <a:gd name="connsiteX0" fmla="*/ 0 w 2507673"/>
              <a:gd name="connsiteY0" fmla="*/ 0 h 2554287"/>
              <a:gd name="connsiteX1" fmla="*/ 2487184 w 2507673"/>
              <a:gd name="connsiteY1" fmla="*/ 0 h 2554287"/>
              <a:gd name="connsiteX2" fmla="*/ 2507673 w 2507673"/>
              <a:gd name="connsiteY2" fmla="*/ 1263290 h 2554287"/>
              <a:gd name="connsiteX3" fmla="*/ 2487184 w 2507673"/>
              <a:gd name="connsiteY3" fmla="*/ 2554287 h 2554287"/>
              <a:gd name="connsiteX4" fmla="*/ 0 w 2507673"/>
              <a:gd name="connsiteY4" fmla="*/ 2554287 h 2554287"/>
              <a:gd name="connsiteX5" fmla="*/ 256016 w 2507673"/>
              <a:gd name="connsiteY5" fmla="*/ 1277144 h 2554287"/>
              <a:gd name="connsiteX6" fmla="*/ 0 w 2507673"/>
              <a:gd name="connsiteY6" fmla="*/ 0 h 255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73" h="2554287">
                <a:moveTo>
                  <a:pt x="0" y="0"/>
                </a:moveTo>
                <a:lnTo>
                  <a:pt x="2487184" y="0"/>
                </a:lnTo>
                <a:lnTo>
                  <a:pt x="2507673" y="1263290"/>
                </a:lnTo>
                <a:lnTo>
                  <a:pt x="2487184" y="2554287"/>
                </a:lnTo>
                <a:lnTo>
                  <a:pt x="0" y="2554287"/>
                </a:lnTo>
                <a:lnTo>
                  <a:pt x="256016" y="1277144"/>
                </a:lnTo>
                <a:lnTo>
                  <a:pt x="0" y="0"/>
                </a:lnTo>
                <a:close/>
              </a:path>
            </a:pathLst>
          </a:custGeom>
          <a:solidFill>
            <a:schemeClr val="accent2">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32" name="Rectangle 7"/>
          <p:cNvSpPr>
            <a:spLocks noChangeArrowheads="1"/>
          </p:cNvSpPr>
          <p:nvPr/>
        </p:nvSpPr>
        <p:spPr bwMode="auto">
          <a:xfrm>
            <a:off x="6018213"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sz="1600" kern="0" dirty="0">
                <a:solidFill>
                  <a:sysClr val="windowText" lastClr="000000"/>
                </a:solidFill>
                <a:latin typeface="Arial" charset="0"/>
                <a:cs typeface="Arial" charset="0"/>
              </a:rPr>
              <a:t>In April, 473 circumcisions were conducted (compared to 176 in March)</a:t>
            </a:r>
          </a:p>
          <a:p>
            <a:pPr marL="127000" indent="-127000" defTabSz="979488">
              <a:spcBef>
                <a:spcPct val="60000"/>
              </a:spcBef>
              <a:buFont typeface="Wingdings" pitchFamily="2" charset="2"/>
              <a:buChar char="§"/>
              <a:defRPr/>
            </a:pPr>
            <a:r>
              <a:rPr lang="en-US" sz="1600" kern="0" dirty="0">
                <a:solidFill>
                  <a:sysClr val="windowText" lastClr="000000"/>
                </a:solidFill>
                <a:latin typeface="Arial" charset="0"/>
                <a:cs typeface="Arial" charset="0"/>
              </a:rPr>
              <a:t>April is peak harvest season in this district</a:t>
            </a:r>
          </a:p>
          <a:p>
            <a:pPr marL="127000" indent="-127000" defTabSz="979488">
              <a:spcBef>
                <a:spcPct val="60000"/>
              </a:spcBef>
              <a:buFont typeface="Wingdings" pitchFamily="2" charset="2"/>
              <a:buChar char="§"/>
              <a:defRPr/>
            </a:pPr>
            <a:r>
              <a:rPr lang="en-US" sz="1600" kern="0" dirty="0">
                <a:solidFill>
                  <a:sysClr val="windowText" lastClr="000000"/>
                </a:solidFill>
                <a:latin typeface="Arial" charset="0"/>
                <a:cs typeface="Arial" charset="0"/>
              </a:rPr>
              <a:t>to 176 in March</a:t>
            </a:r>
          </a:p>
        </p:txBody>
      </p:sp>
      <p:sp>
        <p:nvSpPr>
          <p:cNvPr id="33" name="Freeform 13"/>
          <p:cNvSpPr>
            <a:spLocks/>
          </p:cNvSpPr>
          <p:nvPr/>
        </p:nvSpPr>
        <p:spPr bwMode="auto">
          <a:xfrm>
            <a:off x="3144838" y="1196975"/>
            <a:ext cx="2543175"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Lst>
            <a:ahLst/>
            <a:cxnLst>
              <a:cxn ang="0">
                <a:pos x="T0" y="T1"/>
              </a:cxn>
              <a:cxn ang="0">
                <a:pos x="T2" y="T3"/>
              </a:cxn>
              <a:cxn ang="0">
                <a:pos x="T4" y="T5"/>
              </a:cxn>
              <a:cxn ang="0">
                <a:pos x="T6" y="T7"/>
              </a:cxn>
              <a:cxn ang="0">
                <a:pos x="T8" y="T9"/>
              </a:cxn>
            </a:cxnLst>
            <a:rect l="0" t="0" r="r" b="b"/>
            <a:pathLst>
              <a:path w="1602" h="354">
                <a:moveTo>
                  <a:pt x="0" y="0"/>
                </a:moveTo>
                <a:lnTo>
                  <a:pt x="1554" y="0"/>
                </a:lnTo>
                <a:lnTo>
                  <a:pt x="1602" y="354"/>
                </a:lnTo>
                <a:lnTo>
                  <a:pt x="45" y="354"/>
                </a:lnTo>
                <a:lnTo>
                  <a:pt x="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defRPr/>
            </a:pPr>
            <a:endParaRPr lang="en-US" kern="0">
              <a:solidFill>
                <a:prstClr val="white"/>
              </a:solidFill>
            </a:endParaRPr>
          </a:p>
        </p:txBody>
      </p:sp>
      <p:sp>
        <p:nvSpPr>
          <p:cNvPr id="34" name="Freeform 14"/>
          <p:cNvSpPr>
            <a:spLocks/>
          </p:cNvSpPr>
          <p:nvPr/>
        </p:nvSpPr>
        <p:spPr bwMode="auto">
          <a:xfrm>
            <a:off x="5741988" y="1196975"/>
            <a:ext cx="2474912"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 name="connsiteX0" fmla="*/ 0 w 9728"/>
              <a:gd name="connsiteY0" fmla="*/ 0 h 10000"/>
              <a:gd name="connsiteX1" fmla="*/ 9700 w 9728"/>
              <a:gd name="connsiteY1" fmla="*/ 0 h 10000"/>
              <a:gd name="connsiteX2" fmla="*/ 9728 w 9728"/>
              <a:gd name="connsiteY2" fmla="*/ 10000 h 10000"/>
              <a:gd name="connsiteX3" fmla="*/ 281 w 9728"/>
              <a:gd name="connsiteY3" fmla="*/ 10000 h 10000"/>
              <a:gd name="connsiteX4" fmla="*/ 0 w 972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 h="10000">
                <a:moveTo>
                  <a:pt x="0" y="0"/>
                </a:moveTo>
                <a:lnTo>
                  <a:pt x="9700" y="0"/>
                </a:lnTo>
                <a:cubicBezTo>
                  <a:pt x="9709" y="3333"/>
                  <a:pt x="9719" y="6667"/>
                  <a:pt x="9728" y="10000"/>
                </a:cubicBezTo>
                <a:lnTo>
                  <a:pt x="281" y="10000"/>
                </a:lnTo>
                <a:cubicBezTo>
                  <a:pt x="187" y="6667"/>
                  <a:pt x="94" y="3333"/>
                  <a:pt x="0" y="0"/>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defRPr/>
            </a:pPr>
            <a:endParaRPr lang="en-US" kern="0">
              <a:solidFill>
                <a:prstClr val="white"/>
              </a:solidFill>
            </a:endParaRPr>
          </a:p>
        </p:txBody>
      </p:sp>
      <p:sp>
        <p:nvSpPr>
          <p:cNvPr id="35" name="Rectangle 10"/>
          <p:cNvSpPr>
            <a:spLocks noChangeArrowheads="1"/>
          </p:cNvSpPr>
          <p:nvPr/>
        </p:nvSpPr>
        <p:spPr bwMode="auto">
          <a:xfrm>
            <a:off x="3321050" y="1196975"/>
            <a:ext cx="22113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New approach</a:t>
            </a:r>
          </a:p>
        </p:txBody>
      </p:sp>
      <p:sp>
        <p:nvSpPr>
          <p:cNvPr id="36" name="Rectangle 15"/>
          <p:cNvSpPr>
            <a:spLocks noChangeArrowheads="1"/>
          </p:cNvSpPr>
          <p:nvPr/>
        </p:nvSpPr>
        <p:spPr bwMode="auto">
          <a:xfrm>
            <a:off x="5918200" y="1196975"/>
            <a:ext cx="22113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Impact</a:t>
            </a:r>
            <a:endParaRPr lang="en-US" kern="0" dirty="0">
              <a:solidFill>
                <a:prstClr val="white"/>
              </a:solidFill>
              <a:latin typeface="Arial" charset="0"/>
              <a:cs typeface="Arial" charset="0"/>
            </a:endParaRPr>
          </a:p>
        </p:txBody>
      </p:sp>
      <p:sp>
        <p:nvSpPr>
          <p:cNvPr id="37" name="Rectangle 16"/>
          <p:cNvSpPr>
            <a:spLocks noChangeArrowheads="1"/>
          </p:cNvSpPr>
          <p:nvPr/>
        </p:nvSpPr>
        <p:spPr bwMode="auto">
          <a:xfrm>
            <a:off x="554038"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Ads developed centrally in English and translated to local language</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Local language call-in shows with expert medical staff</a:t>
            </a:r>
          </a:p>
        </p:txBody>
      </p:sp>
      <p:sp>
        <p:nvSpPr>
          <p:cNvPr id="38" name="Freeform 17"/>
          <p:cNvSpPr>
            <a:spLocks/>
          </p:cNvSpPr>
          <p:nvPr/>
        </p:nvSpPr>
        <p:spPr bwMode="auto">
          <a:xfrm>
            <a:off x="554038" y="1196975"/>
            <a:ext cx="2532062" cy="473075"/>
          </a:xfrm>
          <a:custGeom>
            <a:avLst/>
            <a:gdLst>
              <a:gd name="T0" fmla="*/ 3 w 1595"/>
              <a:gd name="T1" fmla="*/ 0 h 354"/>
              <a:gd name="T2" fmla="*/ 1547 w 1595"/>
              <a:gd name="T3" fmla="*/ 0 h 354"/>
              <a:gd name="T4" fmla="*/ 1595 w 1595"/>
              <a:gd name="T5" fmla="*/ 354 h 354"/>
              <a:gd name="T6" fmla="*/ 0 w 1595"/>
              <a:gd name="T7" fmla="*/ 354 h 354"/>
              <a:gd name="T8" fmla="*/ 3 w 1595"/>
              <a:gd name="T9" fmla="*/ 0 h 354"/>
            </a:gdLst>
            <a:ahLst/>
            <a:cxnLst>
              <a:cxn ang="0">
                <a:pos x="T0" y="T1"/>
              </a:cxn>
              <a:cxn ang="0">
                <a:pos x="T2" y="T3"/>
              </a:cxn>
              <a:cxn ang="0">
                <a:pos x="T4" y="T5"/>
              </a:cxn>
              <a:cxn ang="0">
                <a:pos x="T6" y="T7"/>
              </a:cxn>
              <a:cxn ang="0">
                <a:pos x="T8" y="T9"/>
              </a:cxn>
            </a:cxnLst>
            <a:rect l="0" t="0" r="r" b="b"/>
            <a:pathLst>
              <a:path w="1595" h="354">
                <a:moveTo>
                  <a:pt x="3" y="0"/>
                </a:moveTo>
                <a:lnTo>
                  <a:pt x="1547" y="0"/>
                </a:lnTo>
                <a:lnTo>
                  <a:pt x="1595" y="354"/>
                </a:lnTo>
                <a:lnTo>
                  <a:pt x="0" y="354"/>
                </a:lnTo>
                <a:lnTo>
                  <a:pt x="3"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defRPr/>
            </a:pPr>
            <a:endParaRPr lang="en-US" kern="0">
              <a:solidFill>
                <a:prstClr val="white"/>
              </a:solidFill>
            </a:endParaRPr>
          </a:p>
        </p:txBody>
      </p:sp>
      <p:sp>
        <p:nvSpPr>
          <p:cNvPr id="39" name="Rectangle 18"/>
          <p:cNvSpPr>
            <a:spLocks noChangeArrowheads="1"/>
          </p:cNvSpPr>
          <p:nvPr/>
        </p:nvSpPr>
        <p:spPr bwMode="auto">
          <a:xfrm>
            <a:off x="552450" y="1196975"/>
            <a:ext cx="28686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Standard approach</a:t>
            </a:r>
          </a:p>
        </p:txBody>
      </p:sp>
      <p:sp>
        <p:nvSpPr>
          <p:cNvPr id="40" name="Rectangle 39"/>
          <p:cNvSpPr/>
          <p:nvPr/>
        </p:nvSpPr>
        <p:spPr>
          <a:xfrm>
            <a:off x="552450" y="4343400"/>
            <a:ext cx="7662862" cy="2159000"/>
          </a:xfrm>
          <a:prstGeom prst="rect">
            <a:avLst/>
          </a:prstGeom>
          <a:ln/>
        </p:spPr>
        <p:style>
          <a:lnRef idx="2">
            <a:schemeClr val="accent2"/>
          </a:lnRef>
          <a:fillRef idx="1">
            <a:schemeClr val="lt1"/>
          </a:fillRef>
          <a:effectRef idx="0">
            <a:schemeClr val="accent2"/>
          </a:effectRef>
          <a:fontRef idx="minor">
            <a:schemeClr val="dk1"/>
          </a:fontRef>
        </p:style>
        <p:txBody>
          <a:bodyPr/>
          <a:lstStyle/>
          <a:p>
            <a:pPr marL="285750" lvl="1" indent="-285750" fontAlgn="base">
              <a:spcBef>
                <a:spcPct val="0"/>
              </a:spcBef>
              <a:spcAft>
                <a:spcPct val="0"/>
              </a:spcAft>
              <a:buFont typeface="Arial" pitchFamily="34" charset="0"/>
              <a:buChar char="•"/>
              <a:defRPr/>
            </a:pPr>
            <a:r>
              <a:rPr lang="en-US" sz="2200" dirty="0">
                <a:solidFill>
                  <a:prstClr val="black"/>
                </a:solidFill>
              </a:rPr>
              <a:t>By identifying an educated chief in a highly populated area where radio is accessible, we generated significant demand.</a:t>
            </a:r>
          </a:p>
          <a:p>
            <a:pPr marL="742950" lvl="2" indent="-285750" fontAlgn="base">
              <a:spcBef>
                <a:spcPct val="0"/>
              </a:spcBef>
              <a:spcAft>
                <a:spcPct val="0"/>
              </a:spcAft>
              <a:buFont typeface="Arial" pitchFamily="34" charset="0"/>
              <a:buChar char="•"/>
              <a:defRPr/>
            </a:pPr>
            <a:r>
              <a:rPr lang="en-US" sz="2200" dirty="0">
                <a:solidFill>
                  <a:prstClr val="black"/>
                </a:solidFill>
              </a:rPr>
              <a:t>Using the recognizable voices of local leaders will grab the attention of listeners.</a:t>
            </a:r>
          </a:p>
          <a:p>
            <a:pPr marL="742950" lvl="2" indent="-285750" fontAlgn="base">
              <a:spcBef>
                <a:spcPct val="0"/>
              </a:spcBef>
              <a:spcAft>
                <a:spcPct val="0"/>
              </a:spcAft>
              <a:buFont typeface="Arial" pitchFamily="34" charset="0"/>
              <a:buChar char="•"/>
              <a:defRPr/>
            </a:pPr>
            <a:r>
              <a:rPr lang="en-US" sz="2200" dirty="0">
                <a:solidFill>
                  <a:prstClr val="black"/>
                </a:solidFill>
              </a:rPr>
              <a:t>This is then followed up with a more interactive call-in show to directly address local concerns.</a:t>
            </a:r>
          </a:p>
          <a:p>
            <a:pPr marL="285750" indent="-285750" fontAlgn="base">
              <a:spcBef>
                <a:spcPct val="0"/>
              </a:spcBef>
              <a:spcAft>
                <a:spcPct val="0"/>
              </a:spcAft>
              <a:buFont typeface="Arial" pitchFamily="34" charset="0"/>
              <a:buChar char="•"/>
              <a:defRPr/>
            </a:pPr>
            <a:endParaRPr lang="en-US" sz="2200" dirty="0">
              <a:solidFill>
                <a:prstClr val="black"/>
              </a:solidFill>
            </a:endParaRPr>
          </a:p>
        </p:txBody>
      </p:sp>
      <p:sp>
        <p:nvSpPr>
          <p:cNvPr id="17"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11</a:t>
            </a:fld>
            <a:endParaRPr lang="en-US" sz="1200" dirty="0">
              <a:solidFill>
                <a:prstClr val="black">
                  <a:tint val="75000"/>
                </a:prstClr>
              </a:solidFill>
            </a:endParaRPr>
          </a:p>
        </p:txBody>
      </p:sp>
    </p:spTree>
    <p:extLst>
      <p:ext uri="{BB962C8B-B14F-4D97-AF65-F5344CB8AC3E}">
        <p14:creationId xmlns:p14="http://schemas.microsoft.com/office/powerpoint/2010/main" val="180170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554038" y="44450"/>
            <a:ext cx="85137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dirty="0" smtClean="0">
                <a:solidFill>
                  <a:prstClr val="white"/>
                </a:solidFill>
                <a:latin typeface="Calibri" pitchFamily="34" charset="0"/>
              </a:rPr>
              <a:t>Example 2 – </a:t>
            </a:r>
            <a:r>
              <a:rPr lang="en-US" sz="2600" dirty="0" err="1" smtClean="0">
                <a:solidFill>
                  <a:prstClr val="white"/>
                </a:solidFill>
                <a:latin typeface="Calibri" pitchFamily="34" charset="0"/>
              </a:rPr>
              <a:t>Nyimba</a:t>
            </a:r>
            <a:r>
              <a:rPr lang="en-US" sz="2600" dirty="0" smtClean="0">
                <a:solidFill>
                  <a:prstClr val="white"/>
                </a:solidFill>
                <a:latin typeface="Calibri" pitchFamily="34" charset="0"/>
              </a:rPr>
              <a:t> district</a:t>
            </a:r>
          </a:p>
          <a:p>
            <a:pPr eaLnBrk="1" fontAlgn="base" hangingPunct="1">
              <a:spcBef>
                <a:spcPct val="0"/>
              </a:spcBef>
              <a:spcAft>
                <a:spcPct val="0"/>
              </a:spcAft>
            </a:pPr>
            <a:r>
              <a:rPr lang="en-US" sz="2600" b="1" dirty="0" smtClean="0">
                <a:solidFill>
                  <a:prstClr val="white"/>
                </a:solidFill>
                <a:latin typeface="Calibri" pitchFamily="34" charset="0"/>
              </a:rPr>
              <a:t>Local chiefs involved in deciding how to set and achieve targets</a:t>
            </a:r>
          </a:p>
        </p:txBody>
      </p:sp>
      <p:sp>
        <p:nvSpPr>
          <p:cNvPr id="28" name="AutoShape 3"/>
          <p:cNvSpPr>
            <a:spLocks noChangeArrowheads="1"/>
          </p:cNvSpPr>
          <p:nvPr/>
        </p:nvSpPr>
        <p:spPr bwMode="auto">
          <a:xfrm>
            <a:off x="554038" y="1331913"/>
            <a:ext cx="2743200" cy="2817812"/>
          </a:xfrm>
          <a:prstGeom prst="homePlate">
            <a:avLst>
              <a:gd name="adj" fmla="val 10532"/>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72000" tIns="72000" rIns="72000" bIns="72000"/>
          <a:lstStyle/>
          <a:p>
            <a:pPr marL="127000" indent="-127000" defTabSz="979488">
              <a:spcBef>
                <a:spcPct val="60000"/>
              </a:spcBef>
              <a:buFont typeface="Wingdings" pitchFamily="2" charset="2"/>
              <a:buChar char="§"/>
              <a:defRPr/>
            </a:pPr>
            <a:endParaRPr lang="en-US" kern="0">
              <a:solidFill>
                <a:sysClr val="windowText" lastClr="000000"/>
              </a:solidFill>
            </a:endParaRPr>
          </a:p>
        </p:txBody>
      </p:sp>
      <p:sp>
        <p:nvSpPr>
          <p:cNvPr id="29" name="AutoShape 4"/>
          <p:cNvSpPr>
            <a:spLocks noChangeArrowheads="1"/>
          </p:cNvSpPr>
          <p:nvPr/>
        </p:nvSpPr>
        <p:spPr bwMode="auto">
          <a:xfrm>
            <a:off x="3144838" y="1331913"/>
            <a:ext cx="2743200" cy="2817812"/>
          </a:xfrm>
          <a:prstGeom prst="chevron">
            <a:avLst>
              <a:gd name="adj" fmla="val 10023"/>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30" name="Rectangle 5"/>
          <p:cNvSpPr>
            <a:spLocks noChangeArrowheads="1"/>
          </p:cNvSpPr>
          <p:nvPr/>
        </p:nvSpPr>
        <p:spPr bwMode="auto">
          <a:xfrm>
            <a:off x="3421063"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Chief </a:t>
            </a:r>
            <a:r>
              <a:rPr lang="en-US" kern="0" dirty="0" err="1">
                <a:solidFill>
                  <a:sysClr val="windowText" lastClr="000000"/>
                </a:solidFill>
                <a:latin typeface="Arial" charset="0"/>
                <a:cs typeface="Arial" charset="0"/>
              </a:rPr>
              <a:t>Ndake</a:t>
            </a:r>
            <a:r>
              <a:rPr lang="en-US" kern="0" dirty="0">
                <a:solidFill>
                  <a:sysClr val="windowText" lastClr="000000"/>
                </a:solidFill>
                <a:latin typeface="Arial" charset="0"/>
                <a:cs typeface="Arial" charset="0"/>
              </a:rPr>
              <a:t> was consulted; he allocated target to his headmen</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Headmen then actively engaged in mobilization</a:t>
            </a:r>
          </a:p>
        </p:txBody>
      </p:sp>
      <p:sp>
        <p:nvSpPr>
          <p:cNvPr id="31" name="AutoShape 6"/>
          <p:cNvSpPr>
            <a:spLocks noChangeArrowheads="1"/>
          </p:cNvSpPr>
          <p:nvPr/>
        </p:nvSpPr>
        <p:spPr bwMode="auto">
          <a:xfrm>
            <a:off x="5880101" y="1408113"/>
            <a:ext cx="2336800" cy="2817812"/>
          </a:xfrm>
          <a:custGeom>
            <a:avLst/>
            <a:gdLst>
              <a:gd name="connsiteX0" fmla="*/ 0 w 2743200"/>
              <a:gd name="connsiteY0" fmla="*/ 0 h 2554287"/>
              <a:gd name="connsiteX1" fmla="*/ 2487184 w 2743200"/>
              <a:gd name="connsiteY1" fmla="*/ 0 h 2554287"/>
              <a:gd name="connsiteX2" fmla="*/ 2743200 w 2743200"/>
              <a:gd name="connsiteY2" fmla="*/ 1277144 h 2554287"/>
              <a:gd name="connsiteX3" fmla="*/ 2487184 w 2743200"/>
              <a:gd name="connsiteY3" fmla="*/ 2554287 h 2554287"/>
              <a:gd name="connsiteX4" fmla="*/ 0 w 2743200"/>
              <a:gd name="connsiteY4" fmla="*/ 2554287 h 2554287"/>
              <a:gd name="connsiteX5" fmla="*/ 256016 w 2743200"/>
              <a:gd name="connsiteY5" fmla="*/ 1277144 h 2554287"/>
              <a:gd name="connsiteX6" fmla="*/ 0 w 2743200"/>
              <a:gd name="connsiteY6" fmla="*/ 0 h 2554287"/>
              <a:gd name="connsiteX0" fmla="*/ 0 w 2507673"/>
              <a:gd name="connsiteY0" fmla="*/ 0 h 2554287"/>
              <a:gd name="connsiteX1" fmla="*/ 2487184 w 2507673"/>
              <a:gd name="connsiteY1" fmla="*/ 0 h 2554287"/>
              <a:gd name="connsiteX2" fmla="*/ 2507673 w 2507673"/>
              <a:gd name="connsiteY2" fmla="*/ 1263290 h 2554287"/>
              <a:gd name="connsiteX3" fmla="*/ 2487184 w 2507673"/>
              <a:gd name="connsiteY3" fmla="*/ 2554287 h 2554287"/>
              <a:gd name="connsiteX4" fmla="*/ 0 w 2507673"/>
              <a:gd name="connsiteY4" fmla="*/ 2554287 h 2554287"/>
              <a:gd name="connsiteX5" fmla="*/ 256016 w 2507673"/>
              <a:gd name="connsiteY5" fmla="*/ 1277144 h 2554287"/>
              <a:gd name="connsiteX6" fmla="*/ 0 w 2507673"/>
              <a:gd name="connsiteY6" fmla="*/ 0 h 255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73" h="2554287">
                <a:moveTo>
                  <a:pt x="0" y="0"/>
                </a:moveTo>
                <a:lnTo>
                  <a:pt x="2487184" y="0"/>
                </a:lnTo>
                <a:lnTo>
                  <a:pt x="2507673" y="1263290"/>
                </a:lnTo>
                <a:lnTo>
                  <a:pt x="2487184" y="2554287"/>
                </a:lnTo>
                <a:lnTo>
                  <a:pt x="0" y="2554287"/>
                </a:lnTo>
                <a:lnTo>
                  <a:pt x="256016" y="1277144"/>
                </a:lnTo>
                <a:lnTo>
                  <a:pt x="0" y="0"/>
                </a:lnTo>
                <a:close/>
              </a:path>
            </a:pathLst>
          </a:cu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32" name="Rectangle 7"/>
          <p:cNvSpPr>
            <a:spLocks noChangeArrowheads="1"/>
          </p:cNvSpPr>
          <p:nvPr/>
        </p:nvSpPr>
        <p:spPr bwMode="auto">
          <a:xfrm>
            <a:off x="6018213"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 In 2 weeks, 234 clients were circumcised, compared to 62 in all of March</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This was despite a delay due to funding</a:t>
            </a:r>
          </a:p>
        </p:txBody>
      </p:sp>
      <p:sp>
        <p:nvSpPr>
          <p:cNvPr id="33" name="Freeform 13"/>
          <p:cNvSpPr>
            <a:spLocks/>
          </p:cNvSpPr>
          <p:nvPr/>
        </p:nvSpPr>
        <p:spPr bwMode="auto">
          <a:xfrm>
            <a:off x="3144838" y="1196975"/>
            <a:ext cx="2543175"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Lst>
            <a:ahLst/>
            <a:cxnLst>
              <a:cxn ang="0">
                <a:pos x="T0" y="T1"/>
              </a:cxn>
              <a:cxn ang="0">
                <a:pos x="T2" y="T3"/>
              </a:cxn>
              <a:cxn ang="0">
                <a:pos x="T4" y="T5"/>
              </a:cxn>
              <a:cxn ang="0">
                <a:pos x="T6" y="T7"/>
              </a:cxn>
              <a:cxn ang="0">
                <a:pos x="T8" y="T9"/>
              </a:cxn>
            </a:cxnLst>
            <a:rect l="0" t="0" r="r" b="b"/>
            <a:pathLst>
              <a:path w="1602" h="354">
                <a:moveTo>
                  <a:pt x="0" y="0"/>
                </a:moveTo>
                <a:lnTo>
                  <a:pt x="1554" y="0"/>
                </a:lnTo>
                <a:lnTo>
                  <a:pt x="1602" y="354"/>
                </a:lnTo>
                <a:lnTo>
                  <a:pt x="45" y="354"/>
                </a:lnTo>
                <a:lnTo>
                  <a:pt x="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kern="0">
              <a:solidFill>
                <a:prstClr val="white"/>
              </a:solidFill>
            </a:endParaRPr>
          </a:p>
        </p:txBody>
      </p:sp>
      <p:sp>
        <p:nvSpPr>
          <p:cNvPr id="34" name="Freeform 14"/>
          <p:cNvSpPr>
            <a:spLocks/>
          </p:cNvSpPr>
          <p:nvPr/>
        </p:nvSpPr>
        <p:spPr bwMode="auto">
          <a:xfrm>
            <a:off x="5741988" y="1196975"/>
            <a:ext cx="2474912"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 name="connsiteX0" fmla="*/ 0 w 9728"/>
              <a:gd name="connsiteY0" fmla="*/ 0 h 10000"/>
              <a:gd name="connsiteX1" fmla="*/ 9700 w 9728"/>
              <a:gd name="connsiteY1" fmla="*/ 0 h 10000"/>
              <a:gd name="connsiteX2" fmla="*/ 9728 w 9728"/>
              <a:gd name="connsiteY2" fmla="*/ 10000 h 10000"/>
              <a:gd name="connsiteX3" fmla="*/ 281 w 9728"/>
              <a:gd name="connsiteY3" fmla="*/ 10000 h 10000"/>
              <a:gd name="connsiteX4" fmla="*/ 0 w 972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 h="10000">
                <a:moveTo>
                  <a:pt x="0" y="0"/>
                </a:moveTo>
                <a:lnTo>
                  <a:pt x="9700" y="0"/>
                </a:lnTo>
                <a:cubicBezTo>
                  <a:pt x="9709" y="3333"/>
                  <a:pt x="9719" y="6667"/>
                  <a:pt x="9728" y="10000"/>
                </a:cubicBezTo>
                <a:lnTo>
                  <a:pt x="281" y="10000"/>
                </a:lnTo>
                <a:cubicBezTo>
                  <a:pt x="187" y="6667"/>
                  <a:pt x="94" y="3333"/>
                  <a:pt x="0" y="0"/>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kern="0">
              <a:solidFill>
                <a:prstClr val="white"/>
              </a:solidFill>
            </a:endParaRPr>
          </a:p>
        </p:txBody>
      </p:sp>
      <p:sp>
        <p:nvSpPr>
          <p:cNvPr id="35" name="Rectangle 10"/>
          <p:cNvSpPr>
            <a:spLocks noChangeArrowheads="1"/>
          </p:cNvSpPr>
          <p:nvPr/>
        </p:nvSpPr>
        <p:spPr bwMode="auto">
          <a:xfrm>
            <a:off x="3321050" y="1196975"/>
            <a:ext cx="22113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New approach</a:t>
            </a:r>
          </a:p>
        </p:txBody>
      </p:sp>
      <p:sp>
        <p:nvSpPr>
          <p:cNvPr id="36" name="Rectangle 15"/>
          <p:cNvSpPr>
            <a:spLocks noChangeArrowheads="1"/>
          </p:cNvSpPr>
          <p:nvPr/>
        </p:nvSpPr>
        <p:spPr bwMode="auto">
          <a:xfrm>
            <a:off x="5918200" y="1196975"/>
            <a:ext cx="22113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Impact</a:t>
            </a:r>
            <a:endParaRPr lang="en-US" kern="0" dirty="0">
              <a:solidFill>
                <a:prstClr val="white"/>
              </a:solidFill>
              <a:latin typeface="Arial" charset="0"/>
              <a:cs typeface="Arial" charset="0"/>
            </a:endParaRPr>
          </a:p>
        </p:txBody>
      </p:sp>
      <p:sp>
        <p:nvSpPr>
          <p:cNvPr id="37" name="Rectangle 16"/>
          <p:cNvSpPr>
            <a:spLocks noChangeArrowheads="1"/>
          </p:cNvSpPr>
          <p:nvPr/>
        </p:nvSpPr>
        <p:spPr bwMode="auto">
          <a:xfrm>
            <a:off x="554038"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The MOH sets district targets centrally and allocates to facilities based on outreach plans</a:t>
            </a:r>
          </a:p>
        </p:txBody>
      </p:sp>
      <p:sp>
        <p:nvSpPr>
          <p:cNvPr id="38" name="Freeform 17"/>
          <p:cNvSpPr>
            <a:spLocks/>
          </p:cNvSpPr>
          <p:nvPr/>
        </p:nvSpPr>
        <p:spPr bwMode="auto">
          <a:xfrm>
            <a:off x="554038" y="1196975"/>
            <a:ext cx="2532062" cy="473075"/>
          </a:xfrm>
          <a:custGeom>
            <a:avLst/>
            <a:gdLst>
              <a:gd name="T0" fmla="*/ 3 w 1595"/>
              <a:gd name="T1" fmla="*/ 0 h 354"/>
              <a:gd name="T2" fmla="*/ 1547 w 1595"/>
              <a:gd name="T3" fmla="*/ 0 h 354"/>
              <a:gd name="T4" fmla="*/ 1595 w 1595"/>
              <a:gd name="T5" fmla="*/ 354 h 354"/>
              <a:gd name="T6" fmla="*/ 0 w 1595"/>
              <a:gd name="T7" fmla="*/ 354 h 354"/>
              <a:gd name="T8" fmla="*/ 3 w 1595"/>
              <a:gd name="T9" fmla="*/ 0 h 354"/>
            </a:gdLst>
            <a:ahLst/>
            <a:cxnLst>
              <a:cxn ang="0">
                <a:pos x="T0" y="T1"/>
              </a:cxn>
              <a:cxn ang="0">
                <a:pos x="T2" y="T3"/>
              </a:cxn>
              <a:cxn ang="0">
                <a:pos x="T4" y="T5"/>
              </a:cxn>
              <a:cxn ang="0">
                <a:pos x="T6" y="T7"/>
              </a:cxn>
              <a:cxn ang="0">
                <a:pos x="T8" y="T9"/>
              </a:cxn>
            </a:cxnLst>
            <a:rect l="0" t="0" r="r" b="b"/>
            <a:pathLst>
              <a:path w="1595" h="354">
                <a:moveTo>
                  <a:pt x="3" y="0"/>
                </a:moveTo>
                <a:lnTo>
                  <a:pt x="1547" y="0"/>
                </a:lnTo>
                <a:lnTo>
                  <a:pt x="1595" y="354"/>
                </a:lnTo>
                <a:lnTo>
                  <a:pt x="0" y="354"/>
                </a:lnTo>
                <a:lnTo>
                  <a:pt x="3"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kern="0">
              <a:solidFill>
                <a:prstClr val="white"/>
              </a:solidFill>
            </a:endParaRPr>
          </a:p>
        </p:txBody>
      </p:sp>
      <p:sp>
        <p:nvSpPr>
          <p:cNvPr id="39" name="Rectangle 18"/>
          <p:cNvSpPr>
            <a:spLocks noChangeArrowheads="1"/>
          </p:cNvSpPr>
          <p:nvPr/>
        </p:nvSpPr>
        <p:spPr bwMode="auto">
          <a:xfrm>
            <a:off x="552450" y="1196975"/>
            <a:ext cx="28686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Standard approach</a:t>
            </a:r>
          </a:p>
        </p:txBody>
      </p:sp>
      <p:sp>
        <p:nvSpPr>
          <p:cNvPr id="40" name="Rectangle 39"/>
          <p:cNvSpPr/>
          <p:nvPr/>
        </p:nvSpPr>
        <p:spPr>
          <a:xfrm>
            <a:off x="554038" y="4365625"/>
            <a:ext cx="7662862" cy="1806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fontAlgn="base">
              <a:spcBef>
                <a:spcPct val="0"/>
              </a:spcBef>
              <a:spcAft>
                <a:spcPct val="0"/>
              </a:spcAft>
              <a:buFont typeface="Arial" pitchFamily="34" charset="0"/>
              <a:buChar char="•"/>
              <a:defRPr/>
            </a:pPr>
            <a:r>
              <a:rPr lang="en-US" sz="2200" dirty="0">
                <a:solidFill>
                  <a:prstClr val="black"/>
                </a:solidFill>
              </a:rPr>
              <a:t>The previously unattainable target of 100/month was doubled in 2 weeks because we went to the chief and asked him how he thought the program should be implemented.</a:t>
            </a:r>
          </a:p>
          <a:p>
            <a:pPr marL="285750" indent="-285750" fontAlgn="base">
              <a:spcBef>
                <a:spcPct val="0"/>
              </a:spcBef>
              <a:spcAft>
                <a:spcPct val="0"/>
              </a:spcAft>
              <a:buFont typeface="Arial" pitchFamily="34" charset="0"/>
              <a:buChar char="•"/>
              <a:defRPr/>
            </a:pPr>
            <a:r>
              <a:rPr lang="en-US" sz="2200" dirty="0">
                <a:solidFill>
                  <a:prstClr val="black"/>
                </a:solidFill>
              </a:rPr>
              <a:t>We now have a strong mobilization team in </a:t>
            </a:r>
            <a:r>
              <a:rPr lang="en-US" sz="2200" dirty="0" err="1">
                <a:solidFill>
                  <a:prstClr val="black"/>
                </a:solidFill>
              </a:rPr>
              <a:t>Nyimba</a:t>
            </a:r>
            <a:r>
              <a:rPr lang="en-US" sz="2200" dirty="0">
                <a:solidFill>
                  <a:prstClr val="black"/>
                </a:solidFill>
              </a:rPr>
              <a:t> district that is built on traditional structures.</a:t>
            </a:r>
          </a:p>
        </p:txBody>
      </p:sp>
      <p:sp>
        <p:nvSpPr>
          <p:cNvPr id="17"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12</a:t>
            </a:fld>
            <a:endParaRPr lang="en-US" sz="1200" dirty="0">
              <a:solidFill>
                <a:prstClr val="black">
                  <a:tint val="75000"/>
                </a:prstClr>
              </a:solidFill>
            </a:endParaRPr>
          </a:p>
        </p:txBody>
      </p:sp>
    </p:spTree>
    <p:extLst>
      <p:ext uri="{BB962C8B-B14F-4D97-AF65-F5344CB8AC3E}">
        <p14:creationId xmlns:p14="http://schemas.microsoft.com/office/powerpoint/2010/main" val="91779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552450" y="44450"/>
            <a:ext cx="8515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2600" dirty="0" smtClean="0">
                <a:solidFill>
                  <a:prstClr val="white"/>
                </a:solidFill>
                <a:latin typeface="Calibri" pitchFamily="34" charset="0"/>
              </a:rPr>
              <a:t>Example 3 – </a:t>
            </a:r>
            <a:r>
              <a:rPr lang="en-US" sz="2600" dirty="0" err="1" smtClean="0">
                <a:solidFill>
                  <a:prstClr val="white"/>
                </a:solidFill>
                <a:latin typeface="Calibri" pitchFamily="34" charset="0"/>
              </a:rPr>
              <a:t>Chikando</a:t>
            </a:r>
            <a:r>
              <a:rPr lang="en-US" sz="2600" dirty="0" smtClean="0">
                <a:solidFill>
                  <a:prstClr val="white"/>
                </a:solidFill>
                <a:latin typeface="Calibri" pitchFamily="34" charset="0"/>
              </a:rPr>
              <a:t> rural health center </a:t>
            </a:r>
          </a:p>
          <a:p>
            <a:pPr eaLnBrk="1" fontAlgn="base" hangingPunct="1">
              <a:spcBef>
                <a:spcPct val="0"/>
              </a:spcBef>
              <a:spcAft>
                <a:spcPct val="0"/>
              </a:spcAft>
              <a:defRPr/>
            </a:pPr>
            <a:r>
              <a:rPr lang="en-US" sz="2600" b="1" dirty="0" smtClean="0">
                <a:solidFill>
                  <a:prstClr val="white"/>
                </a:solidFill>
                <a:latin typeface="Calibri"/>
              </a:rPr>
              <a:t>Headmen appoint health promoters (HPs) </a:t>
            </a:r>
          </a:p>
        </p:txBody>
      </p:sp>
      <p:sp>
        <p:nvSpPr>
          <p:cNvPr id="6" name="AutoShape 3"/>
          <p:cNvSpPr>
            <a:spLocks noChangeArrowheads="1"/>
          </p:cNvSpPr>
          <p:nvPr/>
        </p:nvSpPr>
        <p:spPr bwMode="auto">
          <a:xfrm>
            <a:off x="554038" y="1331913"/>
            <a:ext cx="2743200" cy="2817812"/>
          </a:xfrm>
          <a:prstGeom prst="homePlate">
            <a:avLst>
              <a:gd name="adj" fmla="val 10532"/>
            </a:avLst>
          </a:prstGeom>
          <a:ln>
            <a:headEnd/>
            <a:tailEnd/>
          </a:ln>
        </p:spPr>
        <p:style>
          <a:lnRef idx="1">
            <a:schemeClr val="accent6"/>
          </a:lnRef>
          <a:fillRef idx="2">
            <a:schemeClr val="accent6"/>
          </a:fillRef>
          <a:effectRef idx="1">
            <a:schemeClr val="accent6"/>
          </a:effectRef>
          <a:fontRef idx="minor">
            <a:schemeClr val="dk1"/>
          </a:fontRef>
        </p:style>
        <p:txBody>
          <a:bodyPr lIns="72000" tIns="72000" rIns="72000" bIns="72000"/>
          <a:lstStyle/>
          <a:p>
            <a:pPr marL="127000" indent="-127000" defTabSz="979488">
              <a:spcBef>
                <a:spcPct val="60000"/>
              </a:spcBef>
              <a:buFont typeface="Wingdings" pitchFamily="2" charset="2"/>
              <a:buChar char="§"/>
              <a:defRPr/>
            </a:pPr>
            <a:endParaRPr lang="en-US" kern="0">
              <a:solidFill>
                <a:sysClr val="windowText" lastClr="000000"/>
              </a:solidFill>
            </a:endParaRPr>
          </a:p>
        </p:txBody>
      </p:sp>
      <p:sp>
        <p:nvSpPr>
          <p:cNvPr id="7" name="AutoShape 4"/>
          <p:cNvSpPr>
            <a:spLocks noChangeArrowheads="1"/>
          </p:cNvSpPr>
          <p:nvPr/>
        </p:nvSpPr>
        <p:spPr bwMode="auto">
          <a:xfrm>
            <a:off x="3144838" y="1331913"/>
            <a:ext cx="2743200" cy="2817812"/>
          </a:xfrm>
          <a:prstGeom prst="chevron">
            <a:avLst>
              <a:gd name="adj" fmla="val 10023"/>
            </a:avLst>
          </a:prstGeom>
          <a:ln>
            <a:headEnd/>
            <a:tailEnd/>
          </a:ln>
        </p:spPr>
        <p:style>
          <a:lnRef idx="1">
            <a:schemeClr val="accent6"/>
          </a:lnRef>
          <a:fillRef idx="2">
            <a:schemeClr val="accent6"/>
          </a:fillRef>
          <a:effectRef idx="1">
            <a:schemeClr val="accent6"/>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8" name="Rectangle 5"/>
          <p:cNvSpPr>
            <a:spLocks noChangeArrowheads="1"/>
          </p:cNvSpPr>
          <p:nvPr/>
        </p:nvSpPr>
        <p:spPr bwMode="auto">
          <a:xfrm>
            <a:off x="3348038" y="1628775"/>
            <a:ext cx="2497137"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Headmen were sensitized and those who were supportive were asked to identify community members whom PSI would support to act as HPs</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Older men selected</a:t>
            </a:r>
          </a:p>
        </p:txBody>
      </p:sp>
      <p:sp>
        <p:nvSpPr>
          <p:cNvPr id="9" name="Freeform 13"/>
          <p:cNvSpPr>
            <a:spLocks/>
          </p:cNvSpPr>
          <p:nvPr/>
        </p:nvSpPr>
        <p:spPr bwMode="auto">
          <a:xfrm>
            <a:off x="3144838" y="1196975"/>
            <a:ext cx="2543175"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Lst>
            <a:ahLst/>
            <a:cxnLst>
              <a:cxn ang="0">
                <a:pos x="T0" y="T1"/>
              </a:cxn>
              <a:cxn ang="0">
                <a:pos x="T2" y="T3"/>
              </a:cxn>
              <a:cxn ang="0">
                <a:pos x="T4" y="T5"/>
              </a:cxn>
              <a:cxn ang="0">
                <a:pos x="T6" y="T7"/>
              </a:cxn>
              <a:cxn ang="0">
                <a:pos x="T8" y="T9"/>
              </a:cxn>
            </a:cxnLst>
            <a:rect l="0" t="0" r="r" b="b"/>
            <a:pathLst>
              <a:path w="1602" h="354">
                <a:moveTo>
                  <a:pt x="0" y="0"/>
                </a:moveTo>
                <a:lnTo>
                  <a:pt x="1554" y="0"/>
                </a:lnTo>
                <a:lnTo>
                  <a:pt x="1602" y="354"/>
                </a:lnTo>
                <a:lnTo>
                  <a:pt x="45" y="354"/>
                </a:lnTo>
                <a:lnTo>
                  <a:pt x="0" y="0"/>
                </a:lnTo>
                <a:close/>
              </a:path>
            </a:pathLst>
          </a:custGeom>
          <a:solidFill>
            <a:schemeClr val="accent6"/>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defRPr/>
            </a:pPr>
            <a:endParaRPr lang="en-US" kern="0">
              <a:solidFill>
                <a:prstClr val="white"/>
              </a:solidFill>
            </a:endParaRPr>
          </a:p>
        </p:txBody>
      </p:sp>
      <p:sp>
        <p:nvSpPr>
          <p:cNvPr id="10" name="Rectangle 10"/>
          <p:cNvSpPr>
            <a:spLocks noChangeArrowheads="1"/>
          </p:cNvSpPr>
          <p:nvPr/>
        </p:nvSpPr>
        <p:spPr bwMode="auto">
          <a:xfrm>
            <a:off x="3321050" y="1196975"/>
            <a:ext cx="22113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New approach</a:t>
            </a:r>
          </a:p>
        </p:txBody>
      </p:sp>
      <p:sp>
        <p:nvSpPr>
          <p:cNvPr id="11" name="Rectangle 16"/>
          <p:cNvSpPr>
            <a:spLocks noChangeArrowheads="1"/>
          </p:cNvSpPr>
          <p:nvPr/>
        </p:nvSpPr>
        <p:spPr bwMode="auto">
          <a:xfrm>
            <a:off x="554038" y="1700213"/>
            <a:ext cx="2225675"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 PSI Zambia recruited satisfied clients to act as HPs (mobilizers)</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Volunteers tended to be young adults</a:t>
            </a:r>
          </a:p>
        </p:txBody>
      </p:sp>
      <p:sp>
        <p:nvSpPr>
          <p:cNvPr id="12" name="Freeform 17"/>
          <p:cNvSpPr>
            <a:spLocks/>
          </p:cNvSpPr>
          <p:nvPr/>
        </p:nvSpPr>
        <p:spPr bwMode="auto">
          <a:xfrm>
            <a:off x="554038" y="1196975"/>
            <a:ext cx="2532062" cy="473075"/>
          </a:xfrm>
          <a:custGeom>
            <a:avLst/>
            <a:gdLst>
              <a:gd name="T0" fmla="*/ 3 w 1595"/>
              <a:gd name="T1" fmla="*/ 0 h 354"/>
              <a:gd name="T2" fmla="*/ 1547 w 1595"/>
              <a:gd name="T3" fmla="*/ 0 h 354"/>
              <a:gd name="T4" fmla="*/ 1595 w 1595"/>
              <a:gd name="T5" fmla="*/ 354 h 354"/>
              <a:gd name="T6" fmla="*/ 0 w 1595"/>
              <a:gd name="T7" fmla="*/ 354 h 354"/>
              <a:gd name="T8" fmla="*/ 3 w 1595"/>
              <a:gd name="T9" fmla="*/ 0 h 354"/>
            </a:gdLst>
            <a:ahLst/>
            <a:cxnLst>
              <a:cxn ang="0">
                <a:pos x="T0" y="T1"/>
              </a:cxn>
              <a:cxn ang="0">
                <a:pos x="T2" y="T3"/>
              </a:cxn>
              <a:cxn ang="0">
                <a:pos x="T4" y="T5"/>
              </a:cxn>
              <a:cxn ang="0">
                <a:pos x="T6" y="T7"/>
              </a:cxn>
              <a:cxn ang="0">
                <a:pos x="T8" y="T9"/>
              </a:cxn>
            </a:cxnLst>
            <a:rect l="0" t="0" r="r" b="b"/>
            <a:pathLst>
              <a:path w="1595" h="354">
                <a:moveTo>
                  <a:pt x="3" y="0"/>
                </a:moveTo>
                <a:lnTo>
                  <a:pt x="1547" y="0"/>
                </a:lnTo>
                <a:lnTo>
                  <a:pt x="1595" y="354"/>
                </a:lnTo>
                <a:lnTo>
                  <a:pt x="0" y="354"/>
                </a:lnTo>
                <a:lnTo>
                  <a:pt x="3" y="0"/>
                </a:lnTo>
                <a:close/>
              </a:path>
            </a:pathLst>
          </a:custGeom>
          <a:solidFill>
            <a:schemeClr val="accent6"/>
          </a:solidFill>
          <a:ln>
            <a:solidFill>
              <a:schemeClr val="accent6">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lstStyle/>
          <a:p>
            <a:pPr>
              <a:defRPr/>
            </a:pPr>
            <a:endParaRPr lang="en-US" kern="0">
              <a:solidFill>
                <a:prstClr val="white"/>
              </a:solidFill>
            </a:endParaRPr>
          </a:p>
        </p:txBody>
      </p:sp>
      <p:sp>
        <p:nvSpPr>
          <p:cNvPr id="13" name="Rectangle 18"/>
          <p:cNvSpPr>
            <a:spLocks noChangeArrowheads="1"/>
          </p:cNvSpPr>
          <p:nvPr/>
        </p:nvSpPr>
        <p:spPr bwMode="auto">
          <a:xfrm>
            <a:off x="552450" y="1196975"/>
            <a:ext cx="28686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Standard approach</a:t>
            </a:r>
          </a:p>
        </p:txBody>
      </p:sp>
      <p:sp>
        <p:nvSpPr>
          <p:cNvPr id="14" name="AutoShape 6"/>
          <p:cNvSpPr>
            <a:spLocks noChangeArrowheads="1"/>
          </p:cNvSpPr>
          <p:nvPr/>
        </p:nvSpPr>
        <p:spPr bwMode="auto">
          <a:xfrm>
            <a:off x="5741988" y="1331913"/>
            <a:ext cx="2657475" cy="2817812"/>
          </a:xfrm>
          <a:custGeom>
            <a:avLst/>
            <a:gdLst>
              <a:gd name="connsiteX0" fmla="*/ 0 w 2743200"/>
              <a:gd name="connsiteY0" fmla="*/ 0 h 2554287"/>
              <a:gd name="connsiteX1" fmla="*/ 2487184 w 2743200"/>
              <a:gd name="connsiteY1" fmla="*/ 0 h 2554287"/>
              <a:gd name="connsiteX2" fmla="*/ 2743200 w 2743200"/>
              <a:gd name="connsiteY2" fmla="*/ 1277144 h 2554287"/>
              <a:gd name="connsiteX3" fmla="*/ 2487184 w 2743200"/>
              <a:gd name="connsiteY3" fmla="*/ 2554287 h 2554287"/>
              <a:gd name="connsiteX4" fmla="*/ 0 w 2743200"/>
              <a:gd name="connsiteY4" fmla="*/ 2554287 h 2554287"/>
              <a:gd name="connsiteX5" fmla="*/ 256016 w 2743200"/>
              <a:gd name="connsiteY5" fmla="*/ 1277144 h 2554287"/>
              <a:gd name="connsiteX6" fmla="*/ 0 w 2743200"/>
              <a:gd name="connsiteY6" fmla="*/ 0 h 2554287"/>
              <a:gd name="connsiteX0" fmla="*/ 0 w 2507673"/>
              <a:gd name="connsiteY0" fmla="*/ 0 h 2554287"/>
              <a:gd name="connsiteX1" fmla="*/ 2487184 w 2507673"/>
              <a:gd name="connsiteY1" fmla="*/ 0 h 2554287"/>
              <a:gd name="connsiteX2" fmla="*/ 2507673 w 2507673"/>
              <a:gd name="connsiteY2" fmla="*/ 1263290 h 2554287"/>
              <a:gd name="connsiteX3" fmla="*/ 2487184 w 2507673"/>
              <a:gd name="connsiteY3" fmla="*/ 2554287 h 2554287"/>
              <a:gd name="connsiteX4" fmla="*/ 0 w 2507673"/>
              <a:gd name="connsiteY4" fmla="*/ 2554287 h 2554287"/>
              <a:gd name="connsiteX5" fmla="*/ 256016 w 2507673"/>
              <a:gd name="connsiteY5" fmla="*/ 1277144 h 2554287"/>
              <a:gd name="connsiteX6" fmla="*/ 0 w 2507673"/>
              <a:gd name="connsiteY6" fmla="*/ 0 h 255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73" h="2554287">
                <a:moveTo>
                  <a:pt x="0" y="0"/>
                </a:moveTo>
                <a:lnTo>
                  <a:pt x="2487184" y="0"/>
                </a:lnTo>
                <a:lnTo>
                  <a:pt x="2507673" y="1263290"/>
                </a:lnTo>
                <a:lnTo>
                  <a:pt x="2487184" y="2554287"/>
                </a:lnTo>
                <a:lnTo>
                  <a:pt x="0" y="2554287"/>
                </a:lnTo>
                <a:lnTo>
                  <a:pt x="256016" y="1277144"/>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lIns="72000" tIns="72000" rIns="72000" bIns="72000"/>
          <a:lstStyle/>
          <a:p>
            <a:pPr marL="120650" indent="-120650" defTabSz="979488">
              <a:spcBef>
                <a:spcPct val="60000"/>
              </a:spcBef>
              <a:buFont typeface="Wingdings" pitchFamily="2" charset="2"/>
              <a:buChar char="§"/>
              <a:defRPr/>
            </a:pPr>
            <a:endParaRPr lang="en-US" kern="0">
              <a:solidFill>
                <a:sysClr val="windowText" lastClr="000000"/>
              </a:solidFill>
            </a:endParaRPr>
          </a:p>
        </p:txBody>
      </p:sp>
      <p:sp>
        <p:nvSpPr>
          <p:cNvPr id="15" name="Rectangle 7"/>
          <p:cNvSpPr>
            <a:spLocks noChangeArrowheads="1"/>
          </p:cNvSpPr>
          <p:nvPr/>
        </p:nvSpPr>
        <p:spPr bwMode="auto">
          <a:xfrm>
            <a:off x="5867400" y="1628775"/>
            <a:ext cx="2514600" cy="3270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In their first month, three HPs mobilized 92 men, who were circumcised over 5 days</a:t>
            </a:r>
          </a:p>
          <a:p>
            <a:pPr marL="127000" indent="-127000" defTabSz="979488">
              <a:spcBef>
                <a:spcPct val="60000"/>
              </a:spcBef>
              <a:buFont typeface="Wingdings" pitchFamily="2" charset="2"/>
              <a:buChar char="§"/>
              <a:defRPr/>
            </a:pPr>
            <a:r>
              <a:rPr lang="en-US" kern="0" dirty="0">
                <a:solidFill>
                  <a:sysClr val="windowText" lastClr="000000"/>
                </a:solidFill>
                <a:latin typeface="Arial" charset="0"/>
                <a:cs typeface="Arial" charset="0"/>
              </a:rPr>
              <a:t>Each HP receives $80/month + $10 talk-time</a:t>
            </a:r>
          </a:p>
        </p:txBody>
      </p:sp>
      <p:sp>
        <p:nvSpPr>
          <p:cNvPr id="16" name="Freeform 14"/>
          <p:cNvSpPr>
            <a:spLocks/>
          </p:cNvSpPr>
          <p:nvPr/>
        </p:nvSpPr>
        <p:spPr bwMode="auto">
          <a:xfrm>
            <a:off x="5741988" y="1196975"/>
            <a:ext cx="2657475" cy="473075"/>
          </a:xfrm>
          <a:custGeom>
            <a:avLst/>
            <a:gdLst>
              <a:gd name="T0" fmla="*/ 0 w 1602"/>
              <a:gd name="T1" fmla="*/ 0 h 354"/>
              <a:gd name="T2" fmla="*/ 1554 w 1602"/>
              <a:gd name="T3" fmla="*/ 0 h 354"/>
              <a:gd name="T4" fmla="*/ 1602 w 1602"/>
              <a:gd name="T5" fmla="*/ 354 h 354"/>
              <a:gd name="T6" fmla="*/ 45 w 1602"/>
              <a:gd name="T7" fmla="*/ 354 h 354"/>
              <a:gd name="T8" fmla="*/ 0 w 1602"/>
              <a:gd name="T9" fmla="*/ 0 h 354"/>
              <a:gd name="connsiteX0" fmla="*/ 0 w 9728"/>
              <a:gd name="connsiteY0" fmla="*/ 0 h 10000"/>
              <a:gd name="connsiteX1" fmla="*/ 9700 w 9728"/>
              <a:gd name="connsiteY1" fmla="*/ 0 h 10000"/>
              <a:gd name="connsiteX2" fmla="*/ 9728 w 9728"/>
              <a:gd name="connsiteY2" fmla="*/ 10000 h 10000"/>
              <a:gd name="connsiteX3" fmla="*/ 281 w 9728"/>
              <a:gd name="connsiteY3" fmla="*/ 10000 h 10000"/>
              <a:gd name="connsiteX4" fmla="*/ 0 w 972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 h="10000">
                <a:moveTo>
                  <a:pt x="0" y="0"/>
                </a:moveTo>
                <a:lnTo>
                  <a:pt x="9700" y="0"/>
                </a:lnTo>
                <a:cubicBezTo>
                  <a:pt x="9709" y="3333"/>
                  <a:pt x="9719" y="6667"/>
                  <a:pt x="9728" y="10000"/>
                </a:cubicBezTo>
                <a:lnTo>
                  <a:pt x="281" y="10000"/>
                </a:lnTo>
                <a:cubicBezTo>
                  <a:pt x="187" y="6667"/>
                  <a:pt x="94" y="3333"/>
                  <a:pt x="0" y="0"/>
                </a:cubicBezTo>
                <a:close/>
              </a:path>
            </a:pathLst>
          </a:custGeom>
          <a:solidFill>
            <a:schemeClr val="accent6"/>
          </a:solidFill>
          <a:ln>
            <a:solidFill>
              <a:schemeClr val="accent6">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defRPr/>
            </a:pPr>
            <a:endParaRPr lang="en-US" kern="0">
              <a:solidFill>
                <a:prstClr val="white"/>
              </a:solidFill>
            </a:endParaRPr>
          </a:p>
        </p:txBody>
      </p:sp>
      <p:sp>
        <p:nvSpPr>
          <p:cNvPr id="17" name="Rectangle 15"/>
          <p:cNvSpPr>
            <a:spLocks noChangeArrowheads="1"/>
          </p:cNvSpPr>
          <p:nvPr/>
        </p:nvSpPr>
        <p:spPr bwMode="auto">
          <a:xfrm>
            <a:off x="5918200" y="1196975"/>
            <a:ext cx="23749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defTabSz="979488">
              <a:defRPr/>
            </a:pPr>
            <a:r>
              <a:rPr lang="en-US" b="1" kern="0" dirty="0">
                <a:solidFill>
                  <a:prstClr val="white"/>
                </a:solidFill>
                <a:latin typeface="Arial" charset="0"/>
                <a:cs typeface="Arial" charset="0"/>
              </a:rPr>
              <a:t>Impact</a:t>
            </a:r>
            <a:endParaRPr lang="en-US" kern="0" dirty="0">
              <a:solidFill>
                <a:prstClr val="white"/>
              </a:solidFill>
              <a:latin typeface="Arial" charset="0"/>
              <a:cs typeface="Arial" charset="0"/>
            </a:endParaRPr>
          </a:p>
        </p:txBody>
      </p:sp>
      <p:sp>
        <p:nvSpPr>
          <p:cNvPr id="19" name="Rectangle 18"/>
          <p:cNvSpPr/>
          <p:nvPr/>
        </p:nvSpPr>
        <p:spPr>
          <a:xfrm>
            <a:off x="554038" y="4365625"/>
            <a:ext cx="7845425" cy="2016125"/>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lstStyle/>
          <a:p>
            <a:pPr marL="285750" lvl="1" indent="-285750" fontAlgn="base">
              <a:spcBef>
                <a:spcPct val="0"/>
              </a:spcBef>
              <a:spcAft>
                <a:spcPts val="700"/>
              </a:spcAft>
              <a:buFont typeface="Arial" pitchFamily="34" charset="0"/>
              <a:buChar char="•"/>
              <a:defRPr/>
            </a:pPr>
            <a:r>
              <a:rPr lang="en-US" sz="2200" dirty="0">
                <a:solidFill>
                  <a:prstClr val="black"/>
                </a:solidFill>
              </a:rPr>
              <a:t>Asking headmen to appoint HPs resulted in selection of older men, who are proving to be more effective.</a:t>
            </a:r>
          </a:p>
          <a:p>
            <a:pPr marL="285750" lvl="1" indent="-285750" fontAlgn="base">
              <a:spcBef>
                <a:spcPct val="0"/>
              </a:spcBef>
              <a:spcAft>
                <a:spcPts val="700"/>
              </a:spcAft>
              <a:buFont typeface="Arial" pitchFamily="34" charset="0"/>
              <a:buChar char="•"/>
              <a:defRPr/>
            </a:pPr>
            <a:r>
              <a:rPr lang="en-US" sz="2200" dirty="0">
                <a:solidFill>
                  <a:prstClr val="black"/>
                </a:solidFill>
              </a:rPr>
              <a:t>At one facility where MC had never been provided, three mobilizers were able to attract 92 men from local villages in their first few weeks.</a:t>
            </a:r>
          </a:p>
        </p:txBody>
      </p:sp>
      <p:sp>
        <p:nvSpPr>
          <p:cNvPr id="21520" name="TextBox 19"/>
          <p:cNvSpPr txBox="1">
            <a:spLocks noChangeArrowheads="1"/>
          </p:cNvSpPr>
          <p:nvPr/>
        </p:nvSpPr>
        <p:spPr bwMode="auto">
          <a:xfrm>
            <a:off x="3995738" y="6453188"/>
            <a:ext cx="511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b="1" smtClean="0">
                <a:solidFill>
                  <a:prstClr val="black"/>
                </a:solidFill>
              </a:rPr>
              <a:t>Continued…</a:t>
            </a:r>
          </a:p>
        </p:txBody>
      </p:sp>
      <p:sp>
        <p:nvSpPr>
          <p:cNvPr id="1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13</a:t>
            </a:fld>
            <a:endParaRPr lang="en-US" sz="1200" dirty="0">
              <a:solidFill>
                <a:prstClr val="black">
                  <a:tint val="75000"/>
                </a:prstClr>
              </a:solidFill>
            </a:endParaRPr>
          </a:p>
        </p:txBody>
      </p:sp>
    </p:spTree>
    <p:extLst>
      <p:ext uri="{BB962C8B-B14F-4D97-AF65-F5344CB8AC3E}">
        <p14:creationId xmlns:p14="http://schemas.microsoft.com/office/powerpoint/2010/main" val="71205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81000" y="38100"/>
            <a:ext cx="870584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2600" dirty="0" smtClean="0">
                <a:solidFill>
                  <a:prstClr val="white"/>
                </a:solidFill>
                <a:latin typeface="Calibri" pitchFamily="34" charset="0"/>
              </a:rPr>
              <a:t>Example 3 (cont.) – </a:t>
            </a:r>
            <a:r>
              <a:rPr lang="en-US" sz="2600" dirty="0" err="1" smtClean="0">
                <a:solidFill>
                  <a:prstClr val="white"/>
                </a:solidFill>
                <a:latin typeface="Calibri" pitchFamily="34" charset="0"/>
              </a:rPr>
              <a:t>Chikando</a:t>
            </a:r>
            <a:r>
              <a:rPr lang="en-US" sz="2600" dirty="0" smtClean="0">
                <a:solidFill>
                  <a:prstClr val="white"/>
                </a:solidFill>
                <a:latin typeface="Calibri" pitchFamily="34" charset="0"/>
              </a:rPr>
              <a:t> rural health center  </a:t>
            </a:r>
          </a:p>
          <a:p>
            <a:pPr eaLnBrk="1" fontAlgn="base" hangingPunct="1">
              <a:spcBef>
                <a:spcPct val="0"/>
              </a:spcBef>
              <a:spcAft>
                <a:spcPct val="0"/>
              </a:spcAft>
              <a:defRPr/>
            </a:pPr>
            <a:r>
              <a:rPr lang="en-US" sz="2600" b="1" dirty="0" smtClean="0">
                <a:solidFill>
                  <a:prstClr val="white"/>
                </a:solidFill>
                <a:latin typeface="Calibri"/>
              </a:rPr>
              <a:t>Investing in HPs is cost-effective, even for low volumes</a:t>
            </a:r>
          </a:p>
        </p:txBody>
      </p:sp>
      <p:sp>
        <p:nvSpPr>
          <p:cNvPr id="17" name="Rectangle 6"/>
          <p:cNvSpPr>
            <a:spLocks noChangeArrowheads="1"/>
          </p:cNvSpPr>
          <p:nvPr/>
        </p:nvSpPr>
        <p:spPr bwMode="auto">
          <a:xfrm>
            <a:off x="179388" y="1025525"/>
            <a:ext cx="7848600" cy="890588"/>
          </a:xfrm>
          <a:prstGeom prst="rect">
            <a:avLst/>
          </a:prstGeom>
          <a:noFill/>
          <a:ln w="9525" algn="ctr">
            <a:noFill/>
            <a:miter lim="800000"/>
            <a:headEnd/>
            <a:tailEnd/>
          </a:ln>
          <a:effectLst/>
        </p:spPr>
        <p:txBody>
          <a:bodyPr lIns="72000" tIns="72000" rIns="72000" bIns="72000"/>
          <a:lstStyle/>
          <a:p>
            <a:pPr defTabSz="979488">
              <a:defRPr/>
            </a:pPr>
            <a:r>
              <a:rPr lang="en-US" b="1" kern="0" dirty="0">
                <a:solidFill>
                  <a:sysClr val="windowText" lastClr="000000"/>
                </a:solidFill>
                <a:latin typeface="Arial" charset="0"/>
                <a:cs typeface="Arial" charset="0"/>
              </a:rPr>
              <a:t>Impact of HPs on salary costs per MC conducted</a:t>
            </a:r>
          </a:p>
          <a:p>
            <a:pPr defTabSz="979488">
              <a:defRPr/>
            </a:pPr>
            <a:r>
              <a:rPr lang="en-US" sz="1600" u="sng" kern="0" dirty="0">
                <a:solidFill>
                  <a:sysClr val="windowText" lastClr="000000"/>
                </a:solidFill>
                <a:latin typeface="Arial" charset="0"/>
                <a:cs typeface="Arial" charset="0"/>
              </a:rPr>
              <a:t>Illustrative example</a:t>
            </a:r>
            <a:r>
              <a:rPr lang="en-US" sz="1600" kern="0" dirty="0">
                <a:solidFill>
                  <a:sysClr val="windowText" lastClr="000000"/>
                </a:solidFill>
                <a:latin typeface="Arial" charset="0"/>
                <a:cs typeface="Arial" charset="0"/>
              </a:rPr>
              <a:t>: Cost per MC of salaries and allowances for 2 providers for 3-day outreach, with and without HP*</a:t>
            </a:r>
            <a:r>
              <a:rPr lang="en-US" sz="1600" dirty="0">
                <a:solidFill>
                  <a:prstClr val="black"/>
                </a:solidFill>
                <a:latin typeface="Arial" charset="0"/>
                <a:cs typeface="Arial" charset="0"/>
              </a:rPr>
              <a:t> </a:t>
            </a:r>
            <a:endParaRPr lang="en-US" sz="1600" kern="0" dirty="0">
              <a:solidFill>
                <a:sysClr val="windowText" lastClr="000000"/>
              </a:solidFill>
              <a:latin typeface="Arial" charset="0"/>
              <a:cs typeface="Arial" charset="0"/>
            </a:endParaRPr>
          </a:p>
        </p:txBody>
      </p:sp>
      <p:sp>
        <p:nvSpPr>
          <p:cNvPr id="18" name="Rectangle 7"/>
          <p:cNvSpPr>
            <a:spLocks noChangeArrowheads="1"/>
          </p:cNvSpPr>
          <p:nvPr/>
        </p:nvSpPr>
        <p:spPr bwMode="auto">
          <a:xfrm>
            <a:off x="257175" y="4508500"/>
            <a:ext cx="8418513" cy="1657350"/>
          </a:xfrm>
          <a:prstGeom prst="rect">
            <a:avLst/>
          </a:prstGeom>
          <a:noFill/>
          <a:ln w="9525" algn="ctr">
            <a:solidFill>
              <a:schemeClr val="accent6">
                <a:lumMod val="75000"/>
              </a:schemeClr>
            </a:solidFill>
            <a:miter lim="800000"/>
            <a:headEnd/>
            <a:tailEnd/>
          </a:ln>
          <a:effectLst/>
        </p:spPr>
        <p:txBody>
          <a:bodyPr lIns="72000" tIns="72000" rIns="72000" bIns="72000"/>
          <a:lstStyle/>
          <a:p>
            <a:pPr marL="127000" indent="-127000" defTabSz="979488">
              <a:spcBef>
                <a:spcPct val="60000"/>
              </a:spcBef>
              <a:buFont typeface="Wingdings" pitchFamily="2" charset="2"/>
              <a:buChar char="§"/>
              <a:defRPr/>
            </a:pPr>
            <a:r>
              <a:rPr lang="en-US" dirty="0">
                <a:solidFill>
                  <a:prstClr val="black"/>
                </a:solidFill>
                <a:latin typeface="Arial" charset="0"/>
                <a:cs typeface="Arial" charset="0"/>
              </a:rPr>
              <a:t>The total monthly compensation for one HP ($90) is less that 1 day’s overnight allowance for a health care worker.</a:t>
            </a:r>
          </a:p>
          <a:p>
            <a:pPr marL="127000" indent="-127000" defTabSz="979488">
              <a:spcBef>
                <a:spcPct val="60000"/>
              </a:spcBef>
              <a:buFont typeface="Wingdings" pitchFamily="2" charset="2"/>
              <a:buChar char="§"/>
              <a:defRPr/>
            </a:pPr>
            <a:r>
              <a:rPr lang="en-US" dirty="0">
                <a:solidFill>
                  <a:prstClr val="black"/>
                </a:solidFill>
                <a:latin typeface="Arial" charset="0"/>
                <a:cs typeface="Arial" charset="0"/>
              </a:rPr>
              <a:t>If an HP can generate an additional 5 MCs in a month, for a facility where a 3-day outreach is conducted each month, the HP can actually reduce the cost of salaries and allowances per MC. </a:t>
            </a:r>
            <a:endParaRPr lang="en-US" kern="0" dirty="0">
              <a:solidFill>
                <a:sysClr val="windowText" lastClr="000000"/>
              </a:solidFill>
              <a:latin typeface="Arial" charset="0"/>
              <a:cs typeface="Arial" charset="0"/>
            </a:endParaRPr>
          </a:p>
          <a:p>
            <a:pPr marL="127000" indent="-127000" defTabSz="979488">
              <a:spcBef>
                <a:spcPct val="60000"/>
              </a:spcBef>
              <a:buFont typeface="Wingdings" pitchFamily="2" charset="2"/>
              <a:buChar char="§"/>
              <a:defRPr/>
            </a:pPr>
            <a:endParaRPr lang="en-US" dirty="0">
              <a:solidFill>
                <a:prstClr val="black"/>
              </a:solidFill>
              <a:latin typeface="Arial" charset="0"/>
              <a:cs typeface="Arial" charset="0"/>
            </a:endParaRPr>
          </a:p>
        </p:txBody>
      </p:sp>
      <p:sp>
        <p:nvSpPr>
          <p:cNvPr id="22533" name="TextBox 19"/>
          <p:cNvSpPr txBox="1">
            <a:spLocks noChangeArrowheads="1"/>
          </p:cNvSpPr>
          <p:nvPr/>
        </p:nvSpPr>
        <p:spPr bwMode="auto">
          <a:xfrm>
            <a:off x="250825" y="6308725"/>
            <a:ext cx="881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000" smtClean="0">
                <a:solidFill>
                  <a:prstClr val="black"/>
                </a:solidFill>
              </a:rPr>
              <a:t>* Based on total cost for 3 days of $600 without an HP (salary cost of $60/day for 2 providers for 3 days=$360 + 3 days allowance =$240 for one of the providers who is assumed to have travelled from another facility) vs. $690 if the HP is employed for the month. Cost of driver and travel excluded.</a:t>
            </a:r>
          </a:p>
        </p:txBody>
      </p:sp>
      <p:graphicFrame>
        <p:nvGraphicFramePr>
          <p:cNvPr id="22534" name="Chart 23"/>
          <p:cNvGraphicFramePr>
            <a:graphicFrameLocks/>
          </p:cNvGraphicFramePr>
          <p:nvPr/>
        </p:nvGraphicFramePr>
        <p:xfrm>
          <a:off x="4497388" y="1855788"/>
          <a:ext cx="4229100" cy="2487612"/>
        </p:xfrm>
        <a:graphic>
          <a:graphicData uri="http://schemas.openxmlformats.org/presentationml/2006/ole">
            <mc:AlternateContent xmlns:mc="http://schemas.openxmlformats.org/markup-compatibility/2006">
              <mc:Choice xmlns:v="urn:schemas-microsoft-com:vml" Requires="v">
                <p:oleObj spid="_x0000_s2051" name="Worksheet" r:id="rId4" imgW="4230991" imgH="2493480" progId="Excel.Sheet.8">
                  <p:embed/>
                </p:oleObj>
              </mc:Choice>
              <mc:Fallback>
                <p:oleObj name="Worksheet" r:id="rId4" imgW="4230991" imgH="249348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388" y="1855788"/>
                        <a:ext cx="42291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nvGraphicFramePr>
        <p:xfrm>
          <a:off x="395288" y="2133600"/>
          <a:ext cx="4068762" cy="2030414"/>
        </p:xfrm>
        <a:graphic>
          <a:graphicData uri="http://schemas.openxmlformats.org/drawingml/2006/table">
            <a:tbl>
              <a:tblPr firstRow="1" bandRow="1">
                <a:tableStyleId>{5C22544A-7EE6-4342-B048-85BDC9FD1C3A}</a:tableStyleId>
              </a:tblPr>
              <a:tblGrid>
                <a:gridCol w="2272759"/>
                <a:gridCol w="1038417"/>
                <a:gridCol w="757586"/>
              </a:tblGrid>
              <a:tr h="374403">
                <a:tc>
                  <a:txBody>
                    <a:bodyPr/>
                    <a:lstStyle/>
                    <a:p>
                      <a:r>
                        <a:rPr lang="en-US" sz="1600" dirty="0" smtClean="0"/>
                        <a:t>Salary</a:t>
                      </a:r>
                      <a:r>
                        <a:rPr lang="en-US" sz="1600" baseline="0" dirty="0" smtClean="0"/>
                        <a:t> and allowances</a:t>
                      </a:r>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600" dirty="0" smtClean="0"/>
                        <a:t>No HP</a:t>
                      </a:r>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600" dirty="0" smtClean="0"/>
                        <a:t>HP</a:t>
                      </a:r>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74403">
                <a:tc>
                  <a:txBody>
                    <a:bodyPr/>
                    <a:lstStyle/>
                    <a:p>
                      <a:r>
                        <a:rPr lang="en-US" sz="1600" dirty="0" smtClean="0"/>
                        <a:t>Provider salaries</a:t>
                      </a:r>
                      <a:endParaRPr lang="en-US" sz="1600"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$360</a:t>
                      </a:r>
                      <a:endParaRPr lang="en-US" sz="1600"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$360</a:t>
                      </a:r>
                      <a:endParaRPr lang="en-US" sz="1600"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4403">
                <a:tc>
                  <a:txBody>
                    <a:bodyPr/>
                    <a:lstStyle/>
                    <a:p>
                      <a:r>
                        <a:rPr lang="en-US" sz="1600" dirty="0" smtClean="0"/>
                        <a:t>Provider allowance</a:t>
                      </a:r>
                      <a:endParaRPr lang="en-US" sz="1600" dirty="0"/>
                    </a:p>
                  </a:txBody>
                  <a:tcPr marL="91447" marR="91447" marT="45715" marB="457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$240</a:t>
                      </a:r>
                      <a:endParaRPr lang="en-US" sz="1600" dirty="0"/>
                    </a:p>
                  </a:txBody>
                  <a:tcPr marL="91447" marR="91447" marT="45715" marB="4571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$240</a:t>
                      </a:r>
                      <a:endParaRPr lang="en-US" sz="1600" dirty="0"/>
                    </a:p>
                  </a:txBody>
                  <a:tcPr marL="91447" marR="91447" marT="45715" marB="4571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2802">
                <a:tc>
                  <a:txBody>
                    <a:bodyPr/>
                    <a:lstStyle/>
                    <a:p>
                      <a:r>
                        <a:rPr lang="en-US" sz="1600" dirty="0" smtClean="0"/>
                        <a:t>HP salary</a:t>
                      </a:r>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$90</a:t>
                      </a:r>
                      <a:endParaRPr lang="en-US" sz="1600" dirty="0"/>
                    </a:p>
                  </a:txBody>
                  <a:tcPr marL="91447" marR="91447"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4403">
                <a:tc>
                  <a:txBody>
                    <a:bodyPr/>
                    <a:lstStyle/>
                    <a:p>
                      <a:r>
                        <a:rPr lang="en-US" sz="1600" b="1" dirty="0" smtClean="0"/>
                        <a:t>Total cost</a:t>
                      </a:r>
                      <a:endParaRPr lang="en-US" sz="1600" b="1"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b="1" dirty="0" smtClean="0"/>
                        <a:t>$600</a:t>
                      </a:r>
                      <a:endParaRPr lang="en-US" sz="1600" b="1"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b="1" dirty="0" smtClean="0"/>
                        <a:t>$690</a:t>
                      </a:r>
                      <a:endParaRPr lang="en-US" sz="1600" b="1" dirty="0"/>
                    </a:p>
                  </a:txBody>
                  <a:tcPr marL="91447" marR="91447" marT="45715" marB="45715">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14</a:t>
            </a:fld>
            <a:endParaRPr lang="en-US" sz="1200" dirty="0">
              <a:solidFill>
                <a:prstClr val="black">
                  <a:tint val="75000"/>
                </a:prstClr>
              </a:solidFill>
            </a:endParaRPr>
          </a:p>
        </p:txBody>
      </p:sp>
    </p:spTree>
    <p:extLst>
      <p:ext uri="{BB962C8B-B14F-4D97-AF65-F5344CB8AC3E}">
        <p14:creationId xmlns:p14="http://schemas.microsoft.com/office/powerpoint/2010/main" val="36722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4300" y="1512888"/>
            <a:ext cx="3384550" cy="5229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graphicFrame>
        <p:nvGraphicFramePr>
          <p:cNvPr id="23555" name="Content Placeholder 3"/>
          <p:cNvGraphicFramePr>
            <a:graphicFrameLocks noGrp="1"/>
          </p:cNvGraphicFramePr>
          <p:nvPr>
            <p:ph idx="1"/>
          </p:nvPr>
        </p:nvGraphicFramePr>
        <p:xfrm>
          <a:off x="406400" y="1362075"/>
          <a:ext cx="8331200" cy="4627563"/>
        </p:xfrm>
        <a:graphic>
          <a:graphicData uri="http://schemas.openxmlformats.org/presentationml/2006/ole">
            <mc:AlternateContent xmlns:mc="http://schemas.openxmlformats.org/markup-compatibility/2006">
              <mc:Choice xmlns:v="urn:schemas-microsoft-com:vml" Requires="v">
                <p:oleObj spid="_x0000_s3075" name="Worksheet" r:id="rId4" imgW="8327858" imgH="4633362" progId="Excel.Sheet.8">
                  <p:embed/>
                </p:oleObj>
              </mc:Choice>
              <mc:Fallback>
                <p:oleObj name="Worksheet" r:id="rId4" imgW="8327858" imgH="4633362"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362075"/>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itle 2"/>
          <p:cNvSpPr txBox="1">
            <a:spLocks/>
          </p:cNvSpPr>
          <p:nvPr/>
        </p:nvSpPr>
        <p:spPr bwMode="auto">
          <a:xfrm>
            <a:off x="590550" y="42333"/>
            <a:ext cx="8651875"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ZA" sz="2600" dirty="0" smtClean="0">
                <a:solidFill>
                  <a:prstClr val="white"/>
                </a:solidFill>
                <a:latin typeface="Calibri" pitchFamily="34" charset="0"/>
              </a:rPr>
              <a:t>These initiatives are starting to translate into significant increases in uptake in Eastern Province</a:t>
            </a:r>
          </a:p>
        </p:txBody>
      </p:sp>
      <p:sp>
        <p:nvSpPr>
          <p:cNvPr id="23557" name="TextBox 6"/>
          <p:cNvSpPr txBox="1">
            <a:spLocks noChangeArrowheads="1"/>
          </p:cNvSpPr>
          <p:nvPr/>
        </p:nvSpPr>
        <p:spPr bwMode="auto">
          <a:xfrm>
            <a:off x="3995738" y="6094413"/>
            <a:ext cx="3343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b="1" smtClean="0">
                <a:solidFill>
                  <a:prstClr val="black"/>
                </a:solidFill>
              </a:rPr>
              <a:t>Continued advocacy among traditional leaders</a:t>
            </a:r>
          </a:p>
        </p:txBody>
      </p:sp>
      <p:sp>
        <p:nvSpPr>
          <p:cNvPr id="8" name="Right Arrow 7"/>
          <p:cNvSpPr/>
          <p:nvPr/>
        </p:nvSpPr>
        <p:spPr>
          <a:xfrm>
            <a:off x="4027488" y="5951538"/>
            <a:ext cx="3167062"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559" name="TextBox 8"/>
          <p:cNvSpPr txBox="1">
            <a:spLocks noChangeArrowheads="1"/>
          </p:cNvSpPr>
          <p:nvPr/>
        </p:nvSpPr>
        <p:spPr bwMode="auto">
          <a:xfrm>
            <a:off x="539750" y="1052513"/>
            <a:ext cx="665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b="1" smtClean="0">
                <a:solidFill>
                  <a:prstClr val="black"/>
                </a:solidFill>
              </a:rPr>
              <a:t>Monthly VMMCs conducted in Eastern Province*</a:t>
            </a:r>
            <a:endParaRPr lang="en-US" b="1" baseline="30000" smtClean="0">
              <a:solidFill>
                <a:prstClr val="black"/>
              </a:solidFill>
            </a:endParaRPr>
          </a:p>
        </p:txBody>
      </p:sp>
      <p:sp>
        <p:nvSpPr>
          <p:cNvPr id="23560" name="TextBox 9"/>
          <p:cNvSpPr txBox="1">
            <a:spLocks noChangeArrowheads="1"/>
          </p:cNvSpPr>
          <p:nvPr/>
        </p:nvSpPr>
        <p:spPr bwMode="auto">
          <a:xfrm>
            <a:off x="7380288" y="1916113"/>
            <a:ext cx="151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b="1" smtClean="0">
                <a:solidFill>
                  <a:prstClr val="black"/>
                </a:solidFill>
              </a:rPr>
              <a:t>Campaigns</a:t>
            </a:r>
          </a:p>
        </p:txBody>
      </p:sp>
      <p:cxnSp>
        <p:nvCxnSpPr>
          <p:cNvPr id="12" name="Straight Arrow Connector 11"/>
          <p:cNvCxnSpPr/>
          <p:nvPr/>
        </p:nvCxnSpPr>
        <p:spPr>
          <a:xfrm flipH="1">
            <a:off x="4017963" y="2060575"/>
            <a:ext cx="3362325" cy="1296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07038" y="2205038"/>
            <a:ext cx="1873250" cy="12239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51675" y="2349500"/>
            <a:ext cx="328613"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4" name="TextBox 6"/>
          <p:cNvSpPr txBox="1">
            <a:spLocks noChangeArrowheads="1"/>
          </p:cNvSpPr>
          <p:nvPr/>
        </p:nvSpPr>
        <p:spPr bwMode="auto">
          <a:xfrm>
            <a:off x="323850" y="6094413"/>
            <a:ext cx="324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000" smtClean="0">
                <a:solidFill>
                  <a:prstClr val="black"/>
                </a:solidFill>
              </a:rPr>
              <a:t>* Note: Chart reflects MCs conducted by partners only, due to data limitations.</a:t>
            </a:r>
          </a:p>
        </p:txBody>
      </p:sp>
      <p:sp>
        <p:nvSpPr>
          <p:cNvPr id="13"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15</a:t>
            </a:fld>
            <a:endParaRPr lang="en-US" sz="1200" dirty="0">
              <a:solidFill>
                <a:prstClr val="black">
                  <a:tint val="75000"/>
                </a:prstClr>
              </a:solidFill>
            </a:endParaRPr>
          </a:p>
        </p:txBody>
      </p:sp>
    </p:spTree>
    <p:extLst>
      <p:ext uri="{BB962C8B-B14F-4D97-AF65-F5344CB8AC3E}">
        <p14:creationId xmlns:p14="http://schemas.microsoft.com/office/powerpoint/2010/main" val="23635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bwMode="auto">
          <a:xfrm>
            <a:off x="395288" y="1597025"/>
            <a:ext cx="8497887" cy="427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ZA" sz="2800" b="1" u="sng" smtClean="0"/>
              <a:t>Lesson 1: Work at the community level</a:t>
            </a:r>
          </a:p>
          <a:p>
            <a:pPr lvl="1"/>
            <a:r>
              <a:rPr lang="en-ZA" sz="2400" smtClean="0"/>
              <a:t>Setting up mobile clinics (tents) in communities where headmen request the service</a:t>
            </a:r>
          </a:p>
          <a:p>
            <a:pPr lvl="1"/>
            <a:r>
              <a:rPr lang="en-ZA" sz="2400" smtClean="0"/>
              <a:t>Providing better incentives for local HPs (e.g., bicycles)</a:t>
            </a:r>
          </a:p>
          <a:p>
            <a:pPr lvl="1"/>
            <a:r>
              <a:rPr lang="en-ZA" sz="2400" smtClean="0"/>
              <a:t>Integrating MC with other community outreach (e.g., cervical cancer screening)</a:t>
            </a:r>
            <a:endParaRPr lang="en-ZA" smtClean="0"/>
          </a:p>
          <a:p>
            <a:pPr marL="0" indent="0">
              <a:buFont typeface="Arial" pitchFamily="34" charset="0"/>
              <a:buNone/>
            </a:pPr>
            <a:r>
              <a:rPr lang="en-ZA" sz="2800" b="1" u="sng" smtClean="0"/>
              <a:t>Lesson 2: Empower traditional leaders to take the lead</a:t>
            </a:r>
          </a:p>
          <a:p>
            <a:pPr lvl="1"/>
            <a:r>
              <a:rPr lang="en-ZA" sz="2400" smtClean="0"/>
              <a:t>Involving local leaders in activity planning</a:t>
            </a:r>
          </a:p>
          <a:p>
            <a:pPr lvl="1"/>
            <a:r>
              <a:rPr lang="en-ZA" sz="2400" smtClean="0"/>
              <a:t>Scaling up use of </a:t>
            </a:r>
            <a:r>
              <a:rPr lang="en-ZA" sz="2400" i="1" smtClean="0"/>
              <a:t>indunas</a:t>
            </a:r>
            <a:r>
              <a:rPr lang="en-ZA" sz="2400" smtClean="0"/>
              <a:t> as sensitization agents</a:t>
            </a:r>
          </a:p>
        </p:txBody>
      </p:sp>
      <p:sp>
        <p:nvSpPr>
          <p:cNvPr id="24579" name="Title 2"/>
          <p:cNvSpPr>
            <a:spLocks noGrp="1"/>
          </p:cNvSpPr>
          <p:nvPr>
            <p:ph type="title"/>
          </p:nvPr>
        </p:nvSpPr>
        <p:spPr>
          <a:xfrm>
            <a:off x="304800" y="115888"/>
            <a:ext cx="8839200" cy="635000"/>
          </a:xfrm>
        </p:spPr>
        <p:txBody>
          <a:bodyPr/>
          <a:lstStyle/>
          <a:p>
            <a:pPr algn="l"/>
            <a:r>
              <a:rPr lang="en-ZA" sz="2600" dirty="0" smtClean="0">
                <a:solidFill>
                  <a:schemeClr val="bg1"/>
                </a:solidFill>
              </a:rPr>
              <a:t>Working with traditional leaders is challenging, but we have learned 2 key lessons that are informing our planning</a:t>
            </a:r>
          </a:p>
        </p:txBody>
      </p:sp>
      <p:sp>
        <p:nvSpPr>
          <p:cNvPr id="24580" name="TextBox 1"/>
          <p:cNvSpPr txBox="1">
            <a:spLocks noChangeArrowheads="1"/>
          </p:cNvSpPr>
          <p:nvPr/>
        </p:nvSpPr>
        <p:spPr bwMode="auto">
          <a:xfrm>
            <a:off x="34925" y="981075"/>
            <a:ext cx="8066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600" b="1" smtClean="0">
                <a:solidFill>
                  <a:prstClr val="black"/>
                </a:solidFill>
              </a:rPr>
              <a:t>Additional interventions we plan to pilot</a:t>
            </a:r>
          </a:p>
        </p:txBody>
      </p:sp>
      <p:sp>
        <p:nvSpPr>
          <p:cNvPr id="5"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16</a:t>
            </a:fld>
            <a:endParaRPr lang="en-US" sz="1200" dirty="0">
              <a:solidFill>
                <a:prstClr val="black">
                  <a:tint val="75000"/>
                </a:prstClr>
              </a:solidFill>
            </a:endParaRPr>
          </a:p>
        </p:txBody>
      </p:sp>
    </p:spTree>
    <p:extLst>
      <p:ext uri="{BB962C8B-B14F-4D97-AF65-F5344CB8AC3E}">
        <p14:creationId xmlns:p14="http://schemas.microsoft.com/office/powerpoint/2010/main" val="284069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55650" y="20638"/>
            <a:ext cx="7416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5000" b="1" smtClean="0">
                <a:solidFill>
                  <a:prstClr val="white"/>
                </a:solidFill>
                <a:latin typeface="Calibri" pitchFamily="34" charset="0"/>
              </a:rPr>
              <a:t>Zikomo! Thank you!</a:t>
            </a:r>
          </a:p>
        </p:txBody>
      </p:sp>
      <p:sp>
        <p:nvSpPr>
          <p:cNvPr id="25603" name="Picture 25" descr="IMG_1328.JPG"/>
          <p:cNvSpPr>
            <a:spLocks noChangeAspect="1"/>
          </p:cNvSpPr>
          <p:nvPr/>
        </p:nvSpPr>
        <p:spPr bwMode="auto">
          <a:xfrm>
            <a:off x="30163" y="838200"/>
            <a:ext cx="560863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25604" name="Picture 1" descr="F:\DCIM\100PHOTO\SAM_003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50938" y="1341438"/>
            <a:ext cx="6624637" cy="3981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Box 1"/>
          <p:cNvSpPr txBox="1">
            <a:spLocks noChangeArrowheads="1"/>
          </p:cNvSpPr>
          <p:nvPr/>
        </p:nvSpPr>
        <p:spPr bwMode="auto">
          <a:xfrm>
            <a:off x="1619250" y="5575300"/>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b="1" smtClean="0">
                <a:solidFill>
                  <a:prstClr val="black"/>
                </a:solidFill>
              </a:rPr>
              <a:t>Dr. Makawa and headmen from Northern Province on radio call-in show</a:t>
            </a:r>
          </a:p>
        </p:txBody>
      </p:sp>
      <p:sp>
        <p:nvSpPr>
          <p:cNvPr id="6"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17</a:t>
            </a:fld>
            <a:endParaRPr lang="en-US" sz="1200" dirty="0">
              <a:solidFill>
                <a:prstClr val="black">
                  <a:tint val="75000"/>
                </a:prstClr>
              </a:solidFill>
            </a:endParaRPr>
          </a:p>
        </p:txBody>
      </p:sp>
    </p:spTree>
    <p:extLst>
      <p:ext uri="{BB962C8B-B14F-4D97-AF65-F5344CB8AC3E}">
        <p14:creationId xmlns:p14="http://schemas.microsoft.com/office/powerpoint/2010/main" val="1232135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subTitle" idx="1"/>
          </p:nvPr>
        </p:nvSpPr>
        <p:spPr>
          <a:xfrm>
            <a:off x="457200" y="1447800"/>
            <a:ext cx="3886200" cy="1752600"/>
          </a:xfrm>
        </p:spPr>
        <p:txBody>
          <a:bodyPr>
            <a:normAutofit/>
          </a:bodyPr>
          <a:lstStyle/>
          <a:p>
            <a:pPr marL="0" indent="0" algn="l">
              <a:lnSpc>
                <a:spcPct val="120000"/>
              </a:lnSpc>
              <a:buNone/>
            </a:pPr>
            <a:r>
              <a:rPr lang="en-US" sz="3700" b="1" dirty="0">
                <a:solidFill>
                  <a:schemeClr val="tx1"/>
                </a:solidFill>
              </a:rPr>
              <a:t>Moderator: </a:t>
            </a:r>
            <a:r>
              <a:rPr lang="en-US" dirty="0">
                <a:solidFill>
                  <a:schemeClr val="tx1"/>
                </a:solidFill>
              </a:rPr>
              <a:t/>
            </a:r>
            <a:br>
              <a:rPr lang="en-US" dirty="0">
                <a:solidFill>
                  <a:schemeClr val="tx1"/>
                </a:solidFill>
              </a:rPr>
            </a:br>
            <a:r>
              <a:rPr lang="en-US" sz="2000" dirty="0">
                <a:solidFill>
                  <a:schemeClr val="tx1"/>
                </a:solidFill>
              </a:rPr>
              <a:t>Kim Seifert-Ahanda, USAID/</a:t>
            </a:r>
            <a:r>
              <a:rPr lang="en-US" sz="2000" dirty="0" err="1">
                <a:solidFill>
                  <a:schemeClr val="tx1"/>
                </a:solidFill>
              </a:rPr>
              <a:t>OHA</a:t>
            </a:r>
            <a:r>
              <a:rPr lang="en-US" sz="2000" dirty="0">
                <a:solidFill>
                  <a:schemeClr val="tx1"/>
                </a:solidFill>
              </a:rPr>
              <a:t> </a:t>
            </a:r>
          </a:p>
          <a:p>
            <a:pPr marL="514350" indent="-514350">
              <a:lnSpc>
                <a:spcPct val="120000"/>
              </a:lnSpc>
              <a:buFont typeface="Arial" pitchFamily="34" charset="0"/>
              <a:buAutoNum type="arabicPeriod"/>
            </a:pPr>
            <a:endParaRPr lang="en-US" dirty="0">
              <a:solidFill>
                <a:schemeClr val="tx1"/>
              </a:solidFill>
            </a:endParaRPr>
          </a:p>
          <a:p>
            <a:pPr>
              <a:lnSpc>
                <a:spcPct val="120000"/>
              </a:lnSpc>
            </a:pPr>
            <a:endParaRPr lang="en-US" dirty="0">
              <a:solidFill>
                <a:schemeClr val="tx1"/>
              </a:solidFill>
            </a:endParaRPr>
          </a:p>
        </p:txBody>
      </p:sp>
      <p:sp>
        <p:nvSpPr>
          <p:cNvPr id="12" name="Content Placeholder 11"/>
          <p:cNvSpPr>
            <a:spLocks noGrp="1"/>
          </p:cNvSpPr>
          <p:nvPr>
            <p:ph sz="half" idx="4294967295"/>
          </p:nvPr>
        </p:nvSpPr>
        <p:spPr>
          <a:xfrm>
            <a:off x="4080933" y="1447800"/>
            <a:ext cx="4800600" cy="5029200"/>
          </a:xfrm>
        </p:spPr>
        <p:txBody>
          <a:bodyPr>
            <a:normAutofit/>
          </a:bodyPr>
          <a:lstStyle/>
          <a:p>
            <a:pPr marL="0" indent="0">
              <a:lnSpc>
                <a:spcPct val="120000"/>
              </a:lnSpc>
              <a:buNone/>
            </a:pPr>
            <a:r>
              <a:rPr lang="en-US" sz="3700" b="1" dirty="0" smtClean="0"/>
              <a:t>Presenters:  </a:t>
            </a:r>
            <a:endParaRPr lang="en-US" sz="3700" b="1" dirty="0"/>
          </a:p>
          <a:p>
            <a:r>
              <a:rPr lang="en-US" sz="2000" dirty="0"/>
              <a:t>Daniel Makawa, </a:t>
            </a:r>
            <a:r>
              <a:rPr lang="en-US" sz="2000" dirty="0" err="1"/>
              <a:t>MOH</a:t>
            </a:r>
            <a:r>
              <a:rPr lang="en-US" sz="2000" dirty="0"/>
              <a:t> Zambia </a:t>
            </a:r>
          </a:p>
          <a:p>
            <a:r>
              <a:rPr lang="en-US" sz="2000" dirty="0"/>
              <a:t>Glory Mkandawire, Bridge II, </a:t>
            </a:r>
            <a:r>
              <a:rPr lang="en-US" sz="2000" dirty="0" smtClean="0"/>
              <a:t/>
            </a:r>
            <a:br>
              <a:rPr lang="en-US" sz="2000" dirty="0" smtClean="0"/>
            </a:br>
            <a:r>
              <a:rPr lang="en-US" sz="2000" dirty="0" smtClean="0"/>
              <a:t>JHU/CCP </a:t>
            </a:r>
            <a:r>
              <a:rPr lang="en-US" sz="2000" dirty="0"/>
              <a:t>Malawi</a:t>
            </a:r>
          </a:p>
          <a:p>
            <a:r>
              <a:rPr lang="en-US" sz="2000" dirty="0" smtClean="0"/>
              <a:t>Amos </a:t>
            </a:r>
            <a:r>
              <a:rPr lang="en-US" sz="2000" dirty="0"/>
              <a:t>Zikusooka , </a:t>
            </a:r>
            <a:r>
              <a:rPr lang="en-US" sz="2000" dirty="0" err="1"/>
              <a:t>JHU</a:t>
            </a:r>
            <a:r>
              <a:rPr lang="en-US" sz="2000" dirty="0"/>
              <a:t>/</a:t>
            </a:r>
            <a:r>
              <a:rPr lang="en-US" sz="2000" dirty="0" err="1"/>
              <a:t>CCP</a:t>
            </a:r>
            <a:r>
              <a:rPr lang="en-US" sz="2000" dirty="0"/>
              <a:t> Uganda</a:t>
            </a:r>
          </a:p>
          <a:p>
            <a:r>
              <a:rPr lang="en-US" sz="2000" dirty="0" smtClean="0"/>
              <a:t>Pamela </a:t>
            </a:r>
            <a:r>
              <a:rPr lang="en-US" sz="2000" dirty="0"/>
              <a:t>Chama, </a:t>
            </a:r>
            <a:r>
              <a:rPr lang="en-US" sz="2000" dirty="0" err="1"/>
              <a:t>SFH</a:t>
            </a:r>
            <a:r>
              <a:rPr lang="en-US" sz="2000" dirty="0"/>
              <a:t> Zambia, PSI Zambia</a:t>
            </a:r>
          </a:p>
          <a:p>
            <a:r>
              <a:rPr lang="en-US" sz="2000" dirty="0" smtClean="0"/>
              <a:t>Steve </a:t>
            </a:r>
            <a:r>
              <a:rPr lang="en-US" sz="2000" dirty="0"/>
              <a:t>Kretschmer and David Pring, </a:t>
            </a:r>
            <a:r>
              <a:rPr lang="en-US" sz="2000" dirty="0" err="1"/>
              <a:t>IPSOS</a:t>
            </a:r>
            <a:endParaRPr lang="en-US" sz="2000" dirty="0"/>
          </a:p>
          <a:p>
            <a:r>
              <a:rPr lang="en-US" sz="2000" dirty="0"/>
              <a:t>Celeste Sandoval, UNAIDS</a:t>
            </a:r>
          </a:p>
          <a:p>
            <a:r>
              <a:rPr lang="en-US" sz="2000" dirty="0"/>
              <a:t>Sema Sgaier, </a:t>
            </a:r>
            <a:r>
              <a:rPr lang="en-US" sz="2000" dirty="0" smtClean="0"/>
              <a:t>BMGF</a:t>
            </a:r>
            <a:endParaRPr lang="en-US" sz="2000" dirty="0"/>
          </a:p>
        </p:txBody>
      </p:sp>
      <p:sp>
        <p:nvSpPr>
          <p:cNvPr id="4" name="Subtitle 2"/>
          <p:cNvSpPr txBox="1">
            <a:spLocks/>
          </p:cNvSpPr>
          <p:nvPr/>
        </p:nvSpPr>
        <p:spPr>
          <a:xfrm>
            <a:off x="1143000" y="2590800"/>
            <a:ext cx="7696200" cy="32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Arial" pitchFamily="34" charset="0"/>
              <a:buAutoNum type="arabicPeriod"/>
            </a:pPr>
            <a:endParaRPr lang="en-US" sz="2200" dirty="0">
              <a:solidFill>
                <a:prstClr val="black"/>
              </a:solidFill>
            </a:endParaRPr>
          </a:p>
        </p:txBody>
      </p:sp>
      <p:sp>
        <p:nvSpPr>
          <p:cNvPr id="6" name="Slide Number Placeholder 4"/>
          <p:cNvSpPr txBox="1">
            <a:spLocks/>
          </p:cNvSpPr>
          <p:nvPr/>
        </p:nvSpPr>
        <p:spPr>
          <a:xfrm>
            <a:off x="67818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46AD-24A0-4332-B78F-BDFE2788120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4000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This  </a:t>
            </a:r>
            <a:r>
              <a:rPr lang="en-US" i="1" dirty="0"/>
              <a:t>how to</a:t>
            </a:r>
            <a:r>
              <a:rPr lang="en-US" dirty="0"/>
              <a:t> webinar will help participants succeed in VMMC demand creation.  </a:t>
            </a:r>
            <a:endParaRPr lang="en-US" dirty="0" smtClean="0"/>
          </a:p>
          <a:p>
            <a:pPr marL="0" indent="0">
              <a:buNone/>
            </a:pPr>
            <a:endParaRPr lang="en-US" dirty="0"/>
          </a:p>
          <a:p>
            <a:pPr marL="0" indent="0">
              <a:buNone/>
            </a:pPr>
            <a:r>
              <a:rPr lang="en-US" dirty="0" smtClean="0"/>
              <a:t>Colleagues </a:t>
            </a:r>
            <a:r>
              <a:rPr lang="en-US" dirty="0"/>
              <a:t>from Uganda, Zambia and Malawi will share their experiences and offer practical advice on two communication approaches</a:t>
            </a:r>
            <a:r>
              <a:rPr lang="en-US" dirty="0" smtClean="0"/>
              <a:t>:</a:t>
            </a:r>
            <a:endParaRPr lang="en-US" dirty="0"/>
          </a:p>
          <a:p>
            <a:r>
              <a:rPr lang="en-US" dirty="0"/>
              <a:t>Community engagement discussion will feature:</a:t>
            </a:r>
          </a:p>
          <a:p>
            <a:pPr lvl="0"/>
            <a:r>
              <a:rPr lang="en-US" dirty="0"/>
              <a:t> Zambia’s experience with traditional leaders</a:t>
            </a:r>
          </a:p>
          <a:p>
            <a:pPr lvl="0"/>
            <a:r>
              <a:rPr lang="en-US" dirty="0"/>
              <a:t> </a:t>
            </a:r>
            <a:r>
              <a:rPr lang="en-US" dirty="0" smtClean="0"/>
              <a:t>Malawi’s </a:t>
            </a:r>
            <a:r>
              <a:rPr lang="en-US" dirty="0"/>
              <a:t>community platform with a focus on couple </a:t>
            </a:r>
            <a:r>
              <a:rPr lang="en-US" dirty="0" smtClean="0"/>
              <a:t>communication</a:t>
            </a:r>
          </a:p>
          <a:p>
            <a:pPr marL="0" lvl="0" indent="0">
              <a:buNone/>
            </a:pPr>
            <a:r>
              <a:rPr lang="en-US" dirty="0" smtClean="0"/>
              <a:t> </a:t>
            </a:r>
          </a:p>
          <a:p>
            <a:pPr marL="0" lvl="0" indent="0">
              <a:buNone/>
            </a:pPr>
            <a:r>
              <a:rPr lang="en-US" dirty="0" smtClean="0"/>
              <a:t>The </a:t>
            </a:r>
            <a:r>
              <a:rPr lang="en-US" dirty="0"/>
              <a:t>consumer- oriented marketing discussion  will feature:</a:t>
            </a:r>
          </a:p>
          <a:p>
            <a:pPr lvl="0"/>
            <a:r>
              <a:rPr lang="en-US" dirty="0"/>
              <a:t>Uganda’s </a:t>
            </a:r>
            <a:r>
              <a:rPr lang="en-US" i="1" dirty="0"/>
              <a:t>Stylish Man</a:t>
            </a:r>
            <a:r>
              <a:rPr lang="en-US" dirty="0"/>
              <a:t> campaign, positioning VMMC in a new way </a:t>
            </a:r>
          </a:p>
          <a:p>
            <a:pPr lvl="0"/>
            <a:r>
              <a:rPr lang="en-US" dirty="0"/>
              <a:t> Zambia’s Men Who Care campaign</a:t>
            </a:r>
          </a:p>
          <a:p>
            <a:pPr lvl="0"/>
            <a:r>
              <a:rPr lang="en-US" dirty="0"/>
              <a:t>Research to understand your market, presented by </a:t>
            </a:r>
            <a:r>
              <a:rPr lang="en-US" dirty="0" err="1"/>
              <a:t>Ipsos</a:t>
            </a:r>
            <a:r>
              <a:rPr lang="en-US" dirty="0"/>
              <a:t> Marketing</a:t>
            </a:r>
          </a:p>
          <a:p>
            <a:endParaRPr lang="en-US" dirty="0"/>
          </a:p>
        </p:txBody>
      </p:sp>
      <p:sp>
        <p:nvSpPr>
          <p:cNvPr id="5" name="Slide Number Placeholder 4"/>
          <p:cNvSpPr txBox="1">
            <a:spLocks/>
          </p:cNvSpPr>
          <p:nvPr/>
        </p:nvSpPr>
        <p:spPr>
          <a:xfrm>
            <a:off x="67818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46AD-24A0-4332-B78F-BDFE27881202}" type="slidenum">
              <a:rPr lang="en-US" smtClean="0">
                <a:solidFill>
                  <a:prstClr val="black">
                    <a:tint val="75000"/>
                  </a:prstClr>
                </a:solidFill>
              </a:rPr>
              <a:pPr/>
              <a:t>3</a:t>
            </a:fld>
            <a:endParaRPr lang="en-US" dirty="0">
              <a:solidFill>
                <a:prstClr val="black">
                  <a:tint val="75000"/>
                </a:prstClr>
              </a:solidFill>
            </a:endParaRPr>
          </a:p>
        </p:txBody>
      </p:sp>
      <p:sp>
        <p:nvSpPr>
          <p:cNvPr id="6" name="Slide Number Placeholder 4"/>
          <p:cNvSpPr txBox="1">
            <a:spLocks/>
          </p:cNvSpPr>
          <p:nvPr/>
        </p:nvSpPr>
        <p:spPr>
          <a:xfrm>
            <a:off x="6934200" y="6629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2C346AD-24A0-4332-B78F-BDFE27881202}" type="slidenum">
              <a:rPr lang="en-US" smtClean="0">
                <a:solidFill>
                  <a:prstClr val="black">
                    <a:tint val="75000"/>
                  </a:prstClr>
                </a:solidFill>
                <a:latin typeface="Times"/>
              </a:rPr>
              <a:pPr>
                <a:defRPr/>
              </a:pPr>
              <a:t>3</a:t>
            </a:fld>
            <a:endParaRPr lang="en-US" dirty="0">
              <a:solidFill>
                <a:prstClr val="black">
                  <a:tint val="75000"/>
                </a:prstClr>
              </a:solidFill>
              <a:latin typeface="Times"/>
            </a:endParaRPr>
          </a:p>
        </p:txBody>
      </p:sp>
    </p:spTree>
    <p:extLst>
      <p:ext uri="{BB962C8B-B14F-4D97-AF65-F5344CB8AC3E}">
        <p14:creationId xmlns:p14="http://schemas.microsoft.com/office/powerpoint/2010/main" val="1227897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pPr lvl="0"/>
            <a:r>
              <a:rPr lang="en-US" sz="4400" b="1" dirty="0"/>
              <a:t>Welcome and Introduction</a:t>
            </a:r>
          </a:p>
        </p:txBody>
      </p:sp>
      <p:sp>
        <p:nvSpPr>
          <p:cNvPr id="15" name="Subtitle 14"/>
          <p:cNvSpPr>
            <a:spLocks noGrp="1"/>
          </p:cNvSpPr>
          <p:nvPr>
            <p:ph type="subTitle" idx="1"/>
          </p:nvPr>
        </p:nvSpPr>
        <p:spPr/>
        <p:txBody>
          <a:bodyPr/>
          <a:lstStyle/>
          <a:p>
            <a:pPr lvl="0">
              <a:spcBef>
                <a:spcPct val="0"/>
              </a:spcBef>
              <a:defRPr/>
            </a:pPr>
            <a:r>
              <a:rPr lang="en-US" sz="3200" b="1" dirty="0">
                <a:solidFill>
                  <a:srgbClr val="FFFF00"/>
                </a:solidFill>
                <a:ea typeface="+mj-ea"/>
                <a:cs typeface="+mj-cs"/>
              </a:rPr>
              <a:t>Kim </a:t>
            </a:r>
            <a:r>
              <a:rPr lang="en-US" sz="3200" b="1" dirty="0" smtClean="0">
                <a:solidFill>
                  <a:srgbClr val="FFFF00"/>
                </a:solidFill>
                <a:ea typeface="+mj-ea"/>
                <a:cs typeface="+mj-cs"/>
              </a:rPr>
              <a:t>Seifert-</a:t>
            </a:r>
            <a:r>
              <a:rPr lang="en-US" sz="3200" b="1" dirty="0" err="1" smtClean="0">
                <a:solidFill>
                  <a:srgbClr val="FFFF00"/>
                </a:solidFill>
                <a:ea typeface="+mj-ea"/>
                <a:cs typeface="+mj-cs"/>
              </a:rPr>
              <a:t>Ahanda</a:t>
            </a:r>
            <a:endParaRPr lang="en-US" sz="3200" b="1" dirty="0" smtClean="0">
              <a:solidFill>
                <a:srgbClr val="FFFF00"/>
              </a:solidFill>
              <a:ea typeface="+mj-ea"/>
              <a:cs typeface="+mj-cs"/>
            </a:endParaRPr>
          </a:p>
          <a:p>
            <a:pPr lvl="0">
              <a:spcBef>
                <a:spcPct val="0"/>
              </a:spcBef>
              <a:defRPr/>
            </a:pPr>
            <a:r>
              <a:rPr lang="en-US" sz="2500" dirty="0" smtClean="0"/>
              <a:t>USAID/OHA</a:t>
            </a:r>
          </a:p>
          <a:p>
            <a:pPr lvl="0">
              <a:spcBef>
                <a:spcPct val="0"/>
              </a:spcBef>
              <a:defRPr/>
            </a:pPr>
            <a:r>
              <a:rPr lang="en-US" sz="2500" dirty="0"/>
              <a:t>(Moderator)</a:t>
            </a: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8012" y="4953000"/>
            <a:ext cx="915988" cy="1107613"/>
          </a:xfrm>
          <a:prstGeom prst="rect">
            <a:avLst/>
          </a:prstGeom>
          <a:noFill/>
          <a:ln w="9525">
            <a:noFill/>
            <a:miter lim="800000"/>
            <a:headEnd/>
            <a:tailEnd/>
          </a:ln>
        </p:spPr>
      </p:pic>
      <p:sp>
        <p:nvSpPr>
          <p:cNvPr id="12" name="Slide Number Placeholder 4"/>
          <p:cNvSpPr txBox="1">
            <a:spLocks/>
          </p:cNvSpPr>
          <p:nvPr/>
        </p:nvSpPr>
        <p:spPr>
          <a:xfrm>
            <a:off x="67818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46AD-24A0-4332-B78F-BDFE27881202}"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6333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pPr lvl="0"/>
            <a:r>
              <a:rPr lang="en-US" sz="4300" b="1" dirty="0"/>
              <a:t>Male Circumcision </a:t>
            </a:r>
            <a:r>
              <a:rPr lang="en-US" sz="4300" b="1" dirty="0" smtClean="0"/>
              <a:t>in </a:t>
            </a:r>
            <a:r>
              <a:rPr lang="en-US" sz="4300" b="1" dirty="0"/>
              <a:t>Zambia </a:t>
            </a:r>
            <a:br>
              <a:rPr lang="en-US" sz="4300" b="1" dirty="0"/>
            </a:br>
            <a:r>
              <a:rPr lang="en-US" sz="4300" b="1" dirty="0" smtClean="0"/>
              <a:t>working </a:t>
            </a:r>
            <a:r>
              <a:rPr lang="en-US" sz="4300" b="1" dirty="0"/>
              <a:t>with </a:t>
            </a:r>
            <a:r>
              <a:rPr lang="en-US" sz="4300" b="1" dirty="0" smtClean="0"/>
              <a:t>traditional leaders</a:t>
            </a:r>
            <a:endParaRPr lang="en-US" sz="4300" b="1" dirty="0"/>
          </a:p>
        </p:txBody>
      </p:sp>
      <p:sp>
        <p:nvSpPr>
          <p:cNvPr id="15" name="Subtitle 14"/>
          <p:cNvSpPr>
            <a:spLocks noGrp="1"/>
          </p:cNvSpPr>
          <p:nvPr>
            <p:ph type="subTitle" idx="1"/>
          </p:nvPr>
        </p:nvSpPr>
        <p:spPr/>
        <p:txBody>
          <a:bodyPr/>
          <a:lstStyle/>
          <a:p>
            <a:pPr lvl="0">
              <a:spcBef>
                <a:spcPct val="0"/>
              </a:spcBef>
              <a:defRPr/>
            </a:pPr>
            <a:r>
              <a:rPr lang="en-US" sz="3200" b="1" dirty="0">
                <a:solidFill>
                  <a:srgbClr val="FFFF00"/>
                </a:solidFill>
                <a:ea typeface="+mj-ea"/>
                <a:cs typeface="+mj-cs"/>
              </a:rPr>
              <a:t>Daniel </a:t>
            </a:r>
            <a:r>
              <a:rPr lang="en-US" sz="3200" b="1" dirty="0" err="1" smtClean="0">
                <a:solidFill>
                  <a:srgbClr val="FFFF00"/>
                </a:solidFill>
                <a:ea typeface="+mj-ea"/>
                <a:cs typeface="+mj-cs"/>
              </a:rPr>
              <a:t>Makawa</a:t>
            </a:r>
            <a:endParaRPr lang="en-US" sz="3200" b="1" dirty="0" smtClean="0">
              <a:solidFill>
                <a:srgbClr val="FFFF00"/>
              </a:solidFill>
              <a:ea typeface="+mj-ea"/>
              <a:cs typeface="+mj-cs"/>
            </a:endParaRPr>
          </a:p>
          <a:p>
            <a:pPr lvl="0">
              <a:spcBef>
                <a:spcPct val="0"/>
              </a:spcBef>
              <a:defRPr/>
            </a:pPr>
            <a:r>
              <a:rPr lang="en-US" sz="2500" dirty="0" smtClean="0"/>
              <a:t>Ministry of Health</a:t>
            </a:r>
            <a:br>
              <a:rPr lang="en-US" sz="2500" dirty="0" smtClean="0"/>
            </a:br>
            <a:r>
              <a:rPr lang="en-US" sz="2500" dirty="0" smtClean="0"/>
              <a:t> </a:t>
            </a:r>
            <a:r>
              <a:rPr lang="en-US" sz="2500" dirty="0"/>
              <a:t>Zambia</a:t>
            </a: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8012" y="4953000"/>
            <a:ext cx="915988" cy="1107613"/>
          </a:xfrm>
          <a:prstGeom prst="rect">
            <a:avLst/>
          </a:prstGeom>
          <a:noFill/>
          <a:ln w="9525">
            <a:noFill/>
            <a:miter lim="800000"/>
            <a:headEnd/>
            <a:tailEnd/>
          </a:ln>
        </p:spPr>
      </p:pic>
      <p:pic>
        <p:nvPicPr>
          <p:cNvPr id="7" name="Picture 6" descr="MO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533400"/>
            <a:ext cx="1091407" cy="97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400" y="3696841"/>
            <a:ext cx="1768624" cy="1768624"/>
          </a:xfrm>
          <a:prstGeom prst="ellipse">
            <a:avLst/>
          </a:prstGeom>
          <a:noFill/>
          <a:ln w="9525" cap="flat" cmpd="sng" algn="ctr">
            <a:noFill/>
            <a:prstDash val="sysDot"/>
            <a:miter lim="800000"/>
            <a:headEnd type="none" w="med" len="med"/>
            <a:tailEnd type="none" w="med" len="med"/>
          </a:ln>
          <a:effectLst/>
        </p:spPr>
      </p:pic>
      <p:sp>
        <p:nvSpPr>
          <p:cNvPr id="13" name="Slide Number Placeholder 4"/>
          <p:cNvSpPr txBox="1">
            <a:spLocks/>
          </p:cNvSpPr>
          <p:nvPr/>
        </p:nvSpPr>
        <p:spPr>
          <a:xfrm>
            <a:off x="67818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346AD-24A0-4332-B78F-BDFE27881202}"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71910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533400" y="1524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Calibri" pitchFamily="34" charset="0"/>
              </a:rPr>
              <a:t>Working effectively with traditional leaders is generating results in even the most challenging communities</a:t>
            </a:r>
          </a:p>
        </p:txBody>
      </p:sp>
      <p:sp>
        <p:nvSpPr>
          <p:cNvPr id="2" name="Content Placeholder 1"/>
          <p:cNvSpPr>
            <a:spLocks noGrp="1"/>
          </p:cNvSpPr>
          <p:nvPr>
            <p:ph idx="1"/>
          </p:nvPr>
        </p:nvSpPr>
        <p:spPr/>
        <p:txBody>
          <a:bodyPr/>
          <a:lstStyle/>
          <a:p>
            <a:pPr>
              <a:spcAft>
                <a:spcPts val="1200"/>
              </a:spcAft>
            </a:pPr>
            <a:r>
              <a:rPr lang="en-US" sz="2000" dirty="0">
                <a:solidFill>
                  <a:prstClr val="black"/>
                </a:solidFill>
              </a:rPr>
              <a:t>Cultural attitudes toward male circumcision (MC) vary greatly by region in Zambia, even among </a:t>
            </a:r>
            <a:r>
              <a:rPr lang="en-US" sz="2000" dirty="0" err="1">
                <a:solidFill>
                  <a:prstClr val="black"/>
                </a:solidFill>
              </a:rPr>
              <a:t>uncircumcising</a:t>
            </a:r>
            <a:r>
              <a:rPr lang="en-US" sz="2000" dirty="0">
                <a:solidFill>
                  <a:prstClr val="black"/>
                </a:solidFill>
              </a:rPr>
              <a:t> tribes.</a:t>
            </a:r>
          </a:p>
          <a:p>
            <a:pPr>
              <a:spcAft>
                <a:spcPts val="1200"/>
              </a:spcAft>
            </a:pPr>
            <a:r>
              <a:rPr lang="en-US" sz="2000" dirty="0">
                <a:solidFill>
                  <a:prstClr val="black"/>
                </a:solidFill>
              </a:rPr>
              <a:t>In </a:t>
            </a:r>
            <a:r>
              <a:rPr lang="en-US" sz="2000" dirty="0" err="1">
                <a:solidFill>
                  <a:prstClr val="black"/>
                </a:solidFill>
              </a:rPr>
              <a:t>uncircumcising</a:t>
            </a:r>
            <a:r>
              <a:rPr lang="en-US" sz="2000" dirty="0">
                <a:solidFill>
                  <a:prstClr val="black"/>
                </a:solidFill>
              </a:rPr>
              <a:t> tribes where tribal rivalries have created a negative perception of MC, demand creation is a challenge.</a:t>
            </a:r>
          </a:p>
          <a:p>
            <a:pPr>
              <a:spcAft>
                <a:spcPts val="1200"/>
              </a:spcAft>
            </a:pPr>
            <a:r>
              <a:rPr lang="en-US" sz="2000" dirty="0">
                <a:solidFill>
                  <a:prstClr val="black"/>
                </a:solidFill>
              </a:rPr>
              <a:t>In these provinces, scaling up voluntary medical male circumcision (VMMC) is not possible unless the messages come through traditional leaders.</a:t>
            </a:r>
          </a:p>
          <a:p>
            <a:pPr>
              <a:spcAft>
                <a:spcPts val="1200"/>
              </a:spcAft>
            </a:pPr>
            <a:r>
              <a:rPr lang="en-US" sz="2000" dirty="0">
                <a:solidFill>
                  <a:prstClr val="black"/>
                </a:solidFill>
              </a:rPr>
              <a:t>This presentation provides examples of approaches that are working in Zambia.</a:t>
            </a:r>
          </a:p>
          <a:p>
            <a:pPr>
              <a:spcAft>
                <a:spcPts val="1200"/>
              </a:spcAft>
            </a:pPr>
            <a:r>
              <a:rPr lang="en-US" sz="2000" b="1" dirty="0">
                <a:solidFill>
                  <a:prstClr val="black"/>
                </a:solidFill>
              </a:rPr>
              <a:t>It has not been an easy process, but our hard work is paying off and we are finally starting to see results!</a:t>
            </a:r>
          </a:p>
          <a:p>
            <a:endParaRPr lang="en-US" sz="2000" dirty="0"/>
          </a:p>
        </p:txBody>
      </p:sp>
      <p:sp>
        <p:nvSpPr>
          <p:cNvPr id="9"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6</a:t>
            </a:fld>
            <a:endParaRPr lang="en-US" sz="1200" dirty="0">
              <a:solidFill>
                <a:prstClr val="black">
                  <a:tint val="75000"/>
                </a:prstClr>
              </a:solidFill>
            </a:endParaRPr>
          </a:p>
        </p:txBody>
      </p:sp>
    </p:spTree>
    <p:extLst>
      <p:ext uri="{BB962C8B-B14F-4D97-AF65-F5344CB8AC3E}">
        <p14:creationId xmlns:p14="http://schemas.microsoft.com/office/powerpoint/2010/main" val="417547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75" y="1557338"/>
            <a:ext cx="1871663" cy="25923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9" name="Rectangle 8"/>
          <p:cNvSpPr/>
          <p:nvPr/>
        </p:nvSpPr>
        <p:spPr>
          <a:xfrm>
            <a:off x="3348038" y="1557338"/>
            <a:ext cx="1871662" cy="25923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10" name="Rectangle 9"/>
          <p:cNvSpPr/>
          <p:nvPr/>
        </p:nvSpPr>
        <p:spPr>
          <a:xfrm>
            <a:off x="5219700" y="1557338"/>
            <a:ext cx="2447925" cy="259238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15366" name="TextBox 2"/>
          <p:cNvSpPr txBox="1">
            <a:spLocks noChangeArrowheads="1"/>
          </p:cNvSpPr>
          <p:nvPr/>
        </p:nvSpPr>
        <p:spPr bwMode="auto">
          <a:xfrm>
            <a:off x="1619250" y="1557338"/>
            <a:ext cx="172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b="1" smtClean="0">
                <a:solidFill>
                  <a:prstClr val="black"/>
                </a:solidFill>
              </a:rPr>
              <a:t>Circumcising</a:t>
            </a:r>
          </a:p>
        </p:txBody>
      </p:sp>
      <p:sp>
        <p:nvSpPr>
          <p:cNvPr id="15367" name="TextBox 11"/>
          <p:cNvSpPr txBox="1">
            <a:spLocks noChangeArrowheads="1"/>
          </p:cNvSpPr>
          <p:nvPr/>
        </p:nvSpPr>
        <p:spPr bwMode="auto">
          <a:xfrm>
            <a:off x="3492500" y="15573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b="1" smtClean="0">
                <a:solidFill>
                  <a:prstClr val="black"/>
                </a:solidFill>
              </a:rPr>
              <a:t>Urban</a:t>
            </a:r>
          </a:p>
        </p:txBody>
      </p:sp>
      <p:sp>
        <p:nvSpPr>
          <p:cNvPr id="15368" name="TextBox 12"/>
          <p:cNvSpPr txBox="1">
            <a:spLocks noChangeArrowheads="1"/>
          </p:cNvSpPr>
          <p:nvPr/>
        </p:nvSpPr>
        <p:spPr bwMode="auto">
          <a:xfrm>
            <a:off x="5435600" y="1557338"/>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b="1" smtClean="0">
                <a:solidFill>
                  <a:prstClr val="black"/>
                </a:solidFill>
              </a:rPr>
              <a:t>Rural &amp; uncircumcising</a:t>
            </a:r>
          </a:p>
        </p:txBody>
      </p:sp>
      <p:cxnSp>
        <p:nvCxnSpPr>
          <p:cNvPr id="5" name="Straight Arrow Connector 4"/>
          <p:cNvCxnSpPr/>
          <p:nvPr/>
        </p:nvCxnSpPr>
        <p:spPr>
          <a:xfrm>
            <a:off x="7451725" y="3213100"/>
            <a:ext cx="0" cy="6477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7740650" y="2349500"/>
            <a:ext cx="1258888" cy="863600"/>
          </a:xfrm>
          <a:prstGeom prst="wedgeRectCallout">
            <a:avLst>
              <a:gd name="adj1" fmla="val -60884"/>
              <a:gd name="adj2" fmla="val 86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b="1" dirty="0">
                <a:solidFill>
                  <a:srgbClr val="000000"/>
                </a:solidFill>
              </a:rPr>
              <a:t>Only 26% of annual target</a:t>
            </a:r>
          </a:p>
        </p:txBody>
      </p:sp>
      <p:sp>
        <p:nvSpPr>
          <p:cNvPr id="16398" name="Rectangle 17"/>
          <p:cNvSpPr>
            <a:spLocks noChangeArrowheads="1"/>
          </p:cNvSpPr>
          <p:nvPr/>
        </p:nvSpPr>
        <p:spPr bwMode="auto">
          <a:xfrm>
            <a:off x="430213" y="5745163"/>
            <a:ext cx="8102600" cy="708025"/>
          </a:xfrm>
          <a:prstGeom prst="rect">
            <a:avLst/>
          </a:prstGeom>
          <a:solidFill>
            <a:schemeClr val="accent3"/>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marL="512763" indent="-512763" fontAlgn="base">
              <a:spcBef>
                <a:spcPct val="0"/>
              </a:spcBef>
              <a:spcAft>
                <a:spcPct val="0"/>
              </a:spcAft>
              <a:buFont typeface="Arial" charset="0"/>
              <a:buChar char="•"/>
              <a:defRPr/>
            </a:pPr>
            <a:r>
              <a:rPr lang="en-US" sz="2000" b="1" dirty="0">
                <a:solidFill>
                  <a:prstClr val="black"/>
                </a:solidFill>
              </a:rPr>
              <a:t>Low performance has been concentrated in rural, </a:t>
            </a:r>
            <a:r>
              <a:rPr lang="en-US" sz="2000" b="1" dirty="0" err="1">
                <a:solidFill>
                  <a:prstClr val="black"/>
                </a:solidFill>
              </a:rPr>
              <a:t>uncircumcising</a:t>
            </a:r>
            <a:r>
              <a:rPr lang="en-US" sz="2000" b="1" dirty="0">
                <a:solidFill>
                  <a:prstClr val="black"/>
                </a:solidFill>
              </a:rPr>
              <a:t> provinces where cultural barriers and misconceptions are strongest.</a:t>
            </a:r>
          </a:p>
        </p:txBody>
      </p:sp>
      <p:sp>
        <p:nvSpPr>
          <p:cNvPr id="15372" name="TextBox 8"/>
          <p:cNvSpPr txBox="1">
            <a:spLocks noChangeArrowheads="1"/>
          </p:cNvSpPr>
          <p:nvPr/>
        </p:nvSpPr>
        <p:spPr bwMode="auto">
          <a:xfrm>
            <a:off x="323850" y="971550"/>
            <a:ext cx="665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b="1" smtClean="0">
                <a:solidFill>
                  <a:prstClr val="black"/>
                </a:solidFill>
              </a:rPr>
              <a:t>Total VMMCs vs. target by province</a:t>
            </a:r>
          </a:p>
        </p:txBody>
      </p:sp>
      <p:graphicFrame>
        <p:nvGraphicFramePr>
          <p:cNvPr id="15373" name="Content Placeholder 3"/>
          <p:cNvGraphicFramePr>
            <a:graphicFrameLocks noGrp="1"/>
          </p:cNvGraphicFramePr>
          <p:nvPr/>
        </p:nvGraphicFramePr>
        <p:xfrm>
          <a:off x="406400" y="1979613"/>
          <a:ext cx="7456488" cy="4092575"/>
        </p:xfrm>
        <a:graphic>
          <a:graphicData uri="http://schemas.openxmlformats.org/presentationml/2006/ole">
            <mc:AlternateContent xmlns:mc="http://schemas.openxmlformats.org/markup-compatibility/2006">
              <mc:Choice xmlns:v="urn:schemas-microsoft-com:vml" Requires="v">
                <p:oleObj spid="_x0000_s1027" name="Worksheet" r:id="rId4" imgW="7456054" imgH="4090771" progId="Excel.Sheet.8">
                  <p:embed/>
                </p:oleObj>
              </mc:Choice>
              <mc:Fallback>
                <p:oleObj name="Worksheet" r:id="rId4" imgW="7456054" imgH="4090771"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979613"/>
                        <a:ext cx="74564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entagon 5"/>
          <p:cNvSpPr/>
          <p:nvPr/>
        </p:nvSpPr>
        <p:spPr>
          <a:xfrm>
            <a:off x="395288" y="5746750"/>
            <a:ext cx="504825" cy="704850"/>
          </a:xfrm>
          <a:prstGeom prst="homePlate">
            <a:avLst/>
          </a:prstGeom>
          <a:solidFill>
            <a:schemeClr val="accent3">
              <a:lumMod val="75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marL="285750" indent="-285750" fontAlgn="base">
              <a:spcBef>
                <a:spcPct val="0"/>
              </a:spcBef>
              <a:spcAft>
                <a:spcPct val="0"/>
              </a:spcAft>
              <a:buFont typeface="Arial" charset="0"/>
              <a:buChar char="•"/>
              <a:defRPr/>
            </a:pPr>
            <a:endParaRPr lang="en-US" sz="2000" b="1">
              <a:solidFill>
                <a:prstClr val="black"/>
              </a:solidFill>
            </a:endParaRPr>
          </a:p>
        </p:txBody>
      </p:sp>
      <p:sp>
        <p:nvSpPr>
          <p:cNvPr id="19" name="TextBox 1"/>
          <p:cNvSpPr txBox="1">
            <a:spLocks noChangeArrowheads="1"/>
          </p:cNvSpPr>
          <p:nvPr/>
        </p:nvSpPr>
        <p:spPr bwMode="auto">
          <a:xfrm>
            <a:off x="533400" y="1524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b="1" dirty="0">
                <a:solidFill>
                  <a:prstClr val="white"/>
                </a:solidFill>
                <a:latin typeface="Calibri" pitchFamily="34" charset="0"/>
              </a:rPr>
              <a:t>Zambia reached 88% of its annual target in 2012, but achievements varied greatly by province</a:t>
            </a:r>
          </a:p>
        </p:txBody>
      </p:sp>
      <p:sp>
        <p:nvSpPr>
          <p:cNvPr id="20"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7</a:t>
            </a:fld>
            <a:endParaRPr lang="en-US" sz="1200" dirty="0">
              <a:solidFill>
                <a:prstClr val="black">
                  <a:tint val="75000"/>
                </a:prstClr>
              </a:solidFill>
            </a:endParaRPr>
          </a:p>
        </p:txBody>
      </p:sp>
    </p:spTree>
    <p:extLst>
      <p:ext uri="{BB962C8B-B14F-4D97-AF65-F5344CB8AC3E}">
        <p14:creationId xmlns:p14="http://schemas.microsoft.com/office/powerpoint/2010/main" val="59844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16387" name="TextBox 1"/>
          <p:cNvSpPr txBox="1">
            <a:spLocks noChangeArrowheads="1"/>
          </p:cNvSpPr>
          <p:nvPr/>
        </p:nvSpPr>
        <p:spPr bwMode="auto">
          <a:xfrm>
            <a:off x="453423" y="68759"/>
            <a:ext cx="89429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b="1" dirty="0">
                <a:solidFill>
                  <a:prstClr val="white"/>
                </a:solidFill>
                <a:latin typeface="Calibri" pitchFamily="34" charset="0"/>
              </a:rPr>
              <a:t>Case Study – Eastern Province</a:t>
            </a:r>
          </a:p>
          <a:p>
            <a:pPr eaLnBrk="1" fontAlgn="base" hangingPunct="1">
              <a:spcBef>
                <a:spcPct val="0"/>
              </a:spcBef>
              <a:spcAft>
                <a:spcPct val="0"/>
              </a:spcAft>
            </a:pPr>
            <a:r>
              <a:rPr lang="en-US" sz="2000" b="1" dirty="0">
                <a:solidFill>
                  <a:prstClr val="white"/>
                </a:solidFill>
                <a:latin typeface="Calibri" pitchFamily="34" charset="0"/>
              </a:rPr>
              <a:t>Negative cultural perception of MC led to high investment and low return</a:t>
            </a:r>
          </a:p>
        </p:txBody>
      </p:sp>
      <p:grpSp>
        <p:nvGrpSpPr>
          <p:cNvPr id="16388" name="Group 3"/>
          <p:cNvGrpSpPr>
            <a:grpSpLocks/>
          </p:cNvGrpSpPr>
          <p:nvPr/>
        </p:nvGrpSpPr>
        <p:grpSpPr bwMode="auto">
          <a:xfrm>
            <a:off x="68263" y="1125538"/>
            <a:ext cx="6423025" cy="5165725"/>
            <a:chOff x="67829" y="1556792"/>
            <a:chExt cx="6423906" cy="5167695"/>
          </a:xfrm>
        </p:grpSpPr>
        <p:pic>
          <p:nvPicPr>
            <p:cNvPr id="163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29" y="1556792"/>
              <a:ext cx="6357096" cy="51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AutoShape 51"/>
            <p:cNvSpPr>
              <a:spLocks noChangeAspect="1" noChangeArrowheads="1"/>
            </p:cNvSpPr>
            <p:nvPr/>
          </p:nvSpPr>
          <p:spPr bwMode="auto">
            <a:xfrm>
              <a:off x="67829" y="1753600"/>
              <a:ext cx="6423906" cy="49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2" name="Rectangle 71"/>
            <p:cNvSpPr>
              <a:spLocks noChangeArrowheads="1"/>
            </p:cNvSpPr>
            <p:nvPr/>
          </p:nvSpPr>
          <p:spPr bwMode="auto">
            <a:xfrm>
              <a:off x="4599242" y="2853471"/>
              <a:ext cx="780298" cy="36072"/>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3" name="Rectangle 72"/>
            <p:cNvSpPr>
              <a:spLocks noChangeArrowheads="1"/>
            </p:cNvSpPr>
            <p:nvPr/>
          </p:nvSpPr>
          <p:spPr bwMode="auto">
            <a:xfrm>
              <a:off x="4609875" y="2647081"/>
              <a:ext cx="10633" cy="458103"/>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4" name="Rectangle 73"/>
            <p:cNvSpPr>
              <a:spLocks noChangeArrowheads="1"/>
            </p:cNvSpPr>
            <p:nvPr/>
          </p:nvSpPr>
          <p:spPr bwMode="auto">
            <a:xfrm>
              <a:off x="5368907" y="2647081"/>
              <a:ext cx="10633" cy="458103"/>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5" name="Rectangle 74"/>
            <p:cNvSpPr>
              <a:spLocks noChangeArrowheads="1"/>
            </p:cNvSpPr>
            <p:nvPr/>
          </p:nvSpPr>
          <p:spPr bwMode="auto">
            <a:xfrm>
              <a:off x="4604102" y="2651308"/>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6" name="Rectangle 75"/>
            <p:cNvSpPr>
              <a:spLocks noChangeArrowheads="1"/>
            </p:cNvSpPr>
            <p:nvPr/>
          </p:nvSpPr>
          <p:spPr bwMode="auto">
            <a:xfrm>
              <a:off x="4604102" y="3091838"/>
              <a:ext cx="780298" cy="8324"/>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397" name="Rectangle 76"/>
            <p:cNvSpPr>
              <a:spLocks noChangeArrowheads="1"/>
            </p:cNvSpPr>
            <p:nvPr/>
          </p:nvSpPr>
          <p:spPr bwMode="auto">
            <a:xfrm>
              <a:off x="4944964" y="2656329"/>
              <a:ext cx="457819" cy="240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6.8%</a:t>
              </a:r>
              <a:endParaRPr lang="en-US" sz="1600">
                <a:solidFill>
                  <a:srgbClr val="FF0000"/>
                </a:solidFill>
                <a:latin typeface="Arial" pitchFamily="34" charset="0"/>
                <a:cs typeface="Arial" pitchFamily="34" charset="0"/>
              </a:endParaRPr>
            </a:p>
          </p:txBody>
        </p:sp>
        <p:sp>
          <p:nvSpPr>
            <p:cNvPr id="16398" name="Rectangle 77"/>
            <p:cNvSpPr>
              <a:spLocks noChangeArrowheads="1"/>
            </p:cNvSpPr>
            <p:nvPr/>
          </p:nvSpPr>
          <p:spPr bwMode="auto">
            <a:xfrm>
              <a:off x="4859597" y="2877916"/>
              <a:ext cx="638275" cy="2610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(3.3%)</a:t>
              </a:r>
              <a:endParaRPr lang="en-US" sz="1600">
                <a:solidFill>
                  <a:prstClr val="black"/>
                </a:solidFill>
                <a:latin typeface="Arial" pitchFamily="34" charset="0"/>
                <a:cs typeface="Arial" pitchFamily="34" charset="0"/>
              </a:endParaRPr>
            </a:p>
          </p:txBody>
        </p:sp>
        <p:sp>
          <p:nvSpPr>
            <p:cNvPr id="16399" name="Rectangle 78"/>
            <p:cNvSpPr>
              <a:spLocks noChangeArrowheads="1"/>
            </p:cNvSpPr>
            <p:nvPr/>
          </p:nvSpPr>
          <p:spPr bwMode="auto">
            <a:xfrm>
              <a:off x="3740716" y="3111559"/>
              <a:ext cx="569160"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13.2%</a:t>
              </a:r>
              <a:endParaRPr lang="en-US" sz="1600">
                <a:solidFill>
                  <a:srgbClr val="FF0000"/>
                </a:solidFill>
                <a:latin typeface="Arial" pitchFamily="34" charset="0"/>
                <a:cs typeface="Arial" pitchFamily="34" charset="0"/>
              </a:endParaRPr>
            </a:p>
          </p:txBody>
        </p:sp>
        <p:sp>
          <p:nvSpPr>
            <p:cNvPr id="16400" name="Rectangle 79"/>
            <p:cNvSpPr>
              <a:spLocks noChangeArrowheads="1"/>
            </p:cNvSpPr>
            <p:nvPr/>
          </p:nvSpPr>
          <p:spPr bwMode="auto">
            <a:xfrm>
              <a:off x="3710033" y="3343451"/>
              <a:ext cx="638275"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(9.9%)</a:t>
              </a:r>
              <a:endParaRPr lang="en-US" sz="1600">
                <a:solidFill>
                  <a:prstClr val="black"/>
                </a:solidFill>
                <a:latin typeface="Arial" pitchFamily="34" charset="0"/>
                <a:cs typeface="Arial" pitchFamily="34" charset="0"/>
              </a:endParaRPr>
            </a:p>
          </p:txBody>
        </p:sp>
        <p:sp>
          <p:nvSpPr>
            <p:cNvPr id="16401" name="Rectangle 80"/>
            <p:cNvSpPr>
              <a:spLocks noChangeArrowheads="1"/>
            </p:cNvSpPr>
            <p:nvPr/>
          </p:nvSpPr>
          <p:spPr bwMode="auto">
            <a:xfrm>
              <a:off x="5182624" y="4234852"/>
              <a:ext cx="625971" cy="20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fontAlgn="base">
                <a:spcBef>
                  <a:spcPct val="0"/>
                </a:spcBef>
                <a:spcAft>
                  <a:spcPct val="0"/>
                </a:spcAft>
              </a:pPr>
              <a:r>
                <a:rPr lang="en-US" sz="1600" b="1">
                  <a:solidFill>
                    <a:srgbClr val="FF0000"/>
                  </a:solidFill>
                  <a:latin typeface="Arial" pitchFamily="34" charset="0"/>
                  <a:cs typeface="Arial" pitchFamily="34" charset="0"/>
                </a:rPr>
                <a:t>10.3%</a:t>
              </a:r>
              <a:endParaRPr lang="en-US" sz="1600">
                <a:solidFill>
                  <a:srgbClr val="FF0000"/>
                </a:solidFill>
                <a:latin typeface="Arial" pitchFamily="34" charset="0"/>
                <a:cs typeface="Arial" pitchFamily="34" charset="0"/>
              </a:endParaRPr>
            </a:p>
          </p:txBody>
        </p:sp>
        <p:sp>
          <p:nvSpPr>
            <p:cNvPr id="16402" name="Rectangle 81"/>
            <p:cNvSpPr>
              <a:spLocks noChangeArrowheads="1"/>
            </p:cNvSpPr>
            <p:nvPr/>
          </p:nvSpPr>
          <p:spPr bwMode="auto">
            <a:xfrm>
              <a:off x="5000498" y="4421951"/>
              <a:ext cx="638275"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(3.2%)</a:t>
              </a:r>
              <a:endParaRPr lang="en-US" sz="1600">
                <a:solidFill>
                  <a:prstClr val="black"/>
                </a:solidFill>
                <a:latin typeface="Arial" pitchFamily="34" charset="0"/>
                <a:cs typeface="Arial" pitchFamily="34" charset="0"/>
              </a:endParaRPr>
            </a:p>
          </p:txBody>
        </p:sp>
        <p:sp>
          <p:nvSpPr>
            <p:cNvPr id="16403" name="Rectangle 82"/>
            <p:cNvSpPr>
              <a:spLocks noChangeArrowheads="1"/>
            </p:cNvSpPr>
            <p:nvPr/>
          </p:nvSpPr>
          <p:spPr bwMode="auto">
            <a:xfrm>
              <a:off x="3608716" y="4550053"/>
              <a:ext cx="569160"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17.5%</a:t>
              </a:r>
              <a:endParaRPr lang="en-US" sz="1600">
                <a:solidFill>
                  <a:srgbClr val="FF0000"/>
                </a:solidFill>
                <a:latin typeface="Arial" pitchFamily="34" charset="0"/>
                <a:cs typeface="Arial" pitchFamily="34" charset="0"/>
              </a:endParaRPr>
            </a:p>
          </p:txBody>
        </p:sp>
        <p:sp>
          <p:nvSpPr>
            <p:cNvPr id="16404" name="Rectangle 83"/>
            <p:cNvSpPr>
              <a:spLocks noChangeArrowheads="1"/>
            </p:cNvSpPr>
            <p:nvPr/>
          </p:nvSpPr>
          <p:spPr bwMode="auto">
            <a:xfrm>
              <a:off x="3578034" y="4737153"/>
              <a:ext cx="638275"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(5.7%)</a:t>
              </a:r>
              <a:endParaRPr lang="en-US" sz="1600">
                <a:solidFill>
                  <a:prstClr val="black"/>
                </a:solidFill>
                <a:latin typeface="Arial" pitchFamily="34" charset="0"/>
                <a:cs typeface="Arial" pitchFamily="34" charset="0"/>
              </a:endParaRPr>
            </a:p>
          </p:txBody>
        </p:sp>
        <p:sp>
          <p:nvSpPr>
            <p:cNvPr id="16405" name="Rectangle 84"/>
            <p:cNvSpPr>
              <a:spLocks noChangeArrowheads="1"/>
            </p:cNvSpPr>
            <p:nvPr/>
          </p:nvSpPr>
          <p:spPr bwMode="auto">
            <a:xfrm>
              <a:off x="4324610" y="5503521"/>
              <a:ext cx="625666"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20.8% </a:t>
              </a:r>
              <a:endParaRPr lang="en-US" sz="1600">
                <a:solidFill>
                  <a:srgbClr val="FF0000"/>
                </a:solidFill>
                <a:latin typeface="Arial" pitchFamily="34" charset="0"/>
                <a:cs typeface="Arial" pitchFamily="34" charset="0"/>
              </a:endParaRPr>
            </a:p>
          </p:txBody>
        </p:sp>
        <p:sp>
          <p:nvSpPr>
            <p:cNvPr id="16406" name="Rectangle 85"/>
            <p:cNvSpPr>
              <a:spLocks noChangeArrowheads="1"/>
            </p:cNvSpPr>
            <p:nvPr/>
          </p:nvSpPr>
          <p:spPr bwMode="auto">
            <a:xfrm>
              <a:off x="4219042" y="5761577"/>
              <a:ext cx="758273"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(10.2%)</a:t>
              </a:r>
              <a:endParaRPr lang="en-US" sz="1600">
                <a:solidFill>
                  <a:prstClr val="black"/>
                </a:solidFill>
                <a:latin typeface="Arial" pitchFamily="34" charset="0"/>
                <a:cs typeface="Arial" pitchFamily="34" charset="0"/>
              </a:endParaRPr>
            </a:p>
          </p:txBody>
        </p:sp>
        <p:sp>
          <p:nvSpPr>
            <p:cNvPr id="16407" name="Rectangle 86"/>
            <p:cNvSpPr>
              <a:spLocks noChangeArrowheads="1"/>
            </p:cNvSpPr>
            <p:nvPr/>
          </p:nvSpPr>
          <p:spPr bwMode="auto">
            <a:xfrm>
              <a:off x="2303611" y="5741492"/>
              <a:ext cx="781210" cy="36865"/>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08" name="Rectangle 87"/>
            <p:cNvSpPr>
              <a:spLocks noChangeArrowheads="1"/>
            </p:cNvSpPr>
            <p:nvPr/>
          </p:nvSpPr>
          <p:spPr bwMode="auto">
            <a:xfrm>
              <a:off x="2314244" y="5571966"/>
              <a:ext cx="11544" cy="385167"/>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09" name="Rectangle 88"/>
            <p:cNvSpPr>
              <a:spLocks noChangeArrowheads="1"/>
            </p:cNvSpPr>
            <p:nvPr/>
          </p:nvSpPr>
          <p:spPr bwMode="auto">
            <a:xfrm>
              <a:off x="3074189" y="5571966"/>
              <a:ext cx="10633" cy="385167"/>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0" name="Rectangle 89"/>
            <p:cNvSpPr>
              <a:spLocks noChangeArrowheads="1"/>
            </p:cNvSpPr>
            <p:nvPr/>
          </p:nvSpPr>
          <p:spPr bwMode="auto">
            <a:xfrm>
              <a:off x="2309384" y="5576194"/>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1" name="Rectangle 90"/>
            <p:cNvSpPr>
              <a:spLocks noChangeArrowheads="1"/>
            </p:cNvSpPr>
            <p:nvPr/>
          </p:nvSpPr>
          <p:spPr bwMode="auto">
            <a:xfrm>
              <a:off x="2309384" y="5952111"/>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2" name="Rectangle 91"/>
            <p:cNvSpPr>
              <a:spLocks noChangeArrowheads="1"/>
            </p:cNvSpPr>
            <p:nvPr/>
          </p:nvSpPr>
          <p:spPr bwMode="auto">
            <a:xfrm>
              <a:off x="2422092" y="5581216"/>
              <a:ext cx="569160"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14.5%</a:t>
              </a:r>
              <a:endParaRPr lang="en-US" sz="1600">
                <a:solidFill>
                  <a:srgbClr val="FF0000"/>
                </a:solidFill>
                <a:latin typeface="Arial" pitchFamily="34" charset="0"/>
                <a:cs typeface="Arial" pitchFamily="34" charset="0"/>
              </a:endParaRPr>
            </a:p>
          </p:txBody>
        </p:sp>
        <p:sp>
          <p:nvSpPr>
            <p:cNvPr id="16413" name="Rectangle 92"/>
            <p:cNvSpPr>
              <a:spLocks noChangeArrowheads="1"/>
            </p:cNvSpPr>
            <p:nvPr/>
          </p:nvSpPr>
          <p:spPr bwMode="auto">
            <a:xfrm>
              <a:off x="2391560" y="5768315"/>
              <a:ext cx="638275"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(4.4%)</a:t>
              </a:r>
              <a:endParaRPr lang="en-US" sz="1600">
                <a:solidFill>
                  <a:prstClr val="black"/>
                </a:solidFill>
                <a:latin typeface="Arial" pitchFamily="34" charset="0"/>
                <a:cs typeface="Arial" pitchFamily="34" charset="0"/>
              </a:endParaRPr>
            </a:p>
          </p:txBody>
        </p:sp>
        <p:sp>
          <p:nvSpPr>
            <p:cNvPr id="16414" name="Rectangle 93"/>
            <p:cNvSpPr>
              <a:spLocks noChangeArrowheads="1"/>
            </p:cNvSpPr>
            <p:nvPr/>
          </p:nvSpPr>
          <p:spPr bwMode="auto">
            <a:xfrm>
              <a:off x="695623" y="5359761"/>
              <a:ext cx="780451" cy="36072"/>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5" name="Rectangle 94"/>
            <p:cNvSpPr>
              <a:spLocks noChangeArrowheads="1"/>
            </p:cNvSpPr>
            <p:nvPr/>
          </p:nvSpPr>
          <p:spPr bwMode="auto">
            <a:xfrm>
              <a:off x="706255" y="5190235"/>
              <a:ext cx="10633" cy="384241"/>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6" name="Rectangle 95"/>
            <p:cNvSpPr>
              <a:spLocks noChangeArrowheads="1"/>
            </p:cNvSpPr>
            <p:nvPr/>
          </p:nvSpPr>
          <p:spPr bwMode="auto">
            <a:xfrm>
              <a:off x="1465440" y="5190235"/>
              <a:ext cx="10633" cy="384241"/>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7" name="Rectangle 96"/>
            <p:cNvSpPr>
              <a:spLocks noChangeArrowheads="1"/>
            </p:cNvSpPr>
            <p:nvPr/>
          </p:nvSpPr>
          <p:spPr bwMode="auto">
            <a:xfrm>
              <a:off x="700483" y="5194464"/>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8" name="Rectangle 97"/>
            <p:cNvSpPr>
              <a:spLocks noChangeArrowheads="1"/>
            </p:cNvSpPr>
            <p:nvPr/>
          </p:nvSpPr>
          <p:spPr bwMode="auto">
            <a:xfrm>
              <a:off x="700483" y="5570381"/>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19" name="Rectangle 98"/>
            <p:cNvSpPr>
              <a:spLocks noChangeArrowheads="1"/>
            </p:cNvSpPr>
            <p:nvPr/>
          </p:nvSpPr>
          <p:spPr bwMode="auto">
            <a:xfrm>
              <a:off x="813343" y="5199485"/>
              <a:ext cx="569160"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15.2%</a:t>
              </a:r>
              <a:endParaRPr lang="en-US" sz="1600">
                <a:solidFill>
                  <a:srgbClr val="FF0000"/>
                </a:solidFill>
                <a:latin typeface="Arial" pitchFamily="34" charset="0"/>
                <a:cs typeface="Arial" pitchFamily="34" charset="0"/>
              </a:endParaRPr>
            </a:p>
          </p:txBody>
        </p:sp>
        <p:sp>
          <p:nvSpPr>
            <p:cNvPr id="16420" name="Rectangle 99"/>
            <p:cNvSpPr>
              <a:spLocks noChangeArrowheads="1"/>
            </p:cNvSpPr>
            <p:nvPr/>
          </p:nvSpPr>
          <p:spPr bwMode="auto">
            <a:xfrm>
              <a:off x="723572" y="5386584"/>
              <a:ext cx="758273"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(40.2%)</a:t>
              </a:r>
              <a:endParaRPr lang="en-US" sz="1600">
                <a:solidFill>
                  <a:prstClr val="black"/>
                </a:solidFill>
                <a:latin typeface="Arial" pitchFamily="34" charset="0"/>
                <a:cs typeface="Arial" pitchFamily="34" charset="0"/>
              </a:endParaRPr>
            </a:p>
          </p:txBody>
        </p:sp>
        <p:sp>
          <p:nvSpPr>
            <p:cNvPr id="16421" name="Rectangle 100"/>
            <p:cNvSpPr>
              <a:spLocks noChangeArrowheads="1"/>
            </p:cNvSpPr>
            <p:nvPr/>
          </p:nvSpPr>
          <p:spPr bwMode="auto">
            <a:xfrm>
              <a:off x="1591819" y="4190916"/>
              <a:ext cx="781210" cy="36997"/>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2" name="Rectangle 101"/>
            <p:cNvSpPr>
              <a:spLocks noChangeArrowheads="1"/>
            </p:cNvSpPr>
            <p:nvPr/>
          </p:nvSpPr>
          <p:spPr bwMode="auto">
            <a:xfrm>
              <a:off x="1602300" y="4021523"/>
              <a:ext cx="10633" cy="385034"/>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3" name="Rectangle 102"/>
            <p:cNvSpPr>
              <a:spLocks noChangeArrowheads="1"/>
            </p:cNvSpPr>
            <p:nvPr/>
          </p:nvSpPr>
          <p:spPr bwMode="auto">
            <a:xfrm>
              <a:off x="2362396" y="4021523"/>
              <a:ext cx="10633" cy="385034"/>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4" name="Rectangle 103"/>
            <p:cNvSpPr>
              <a:spLocks noChangeArrowheads="1"/>
            </p:cNvSpPr>
            <p:nvPr/>
          </p:nvSpPr>
          <p:spPr bwMode="auto">
            <a:xfrm>
              <a:off x="1597591" y="4026544"/>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5" name="Rectangle 104"/>
            <p:cNvSpPr>
              <a:spLocks noChangeArrowheads="1"/>
            </p:cNvSpPr>
            <p:nvPr/>
          </p:nvSpPr>
          <p:spPr bwMode="auto">
            <a:xfrm>
              <a:off x="1597591" y="4401536"/>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6" name="Rectangle 105"/>
            <p:cNvSpPr>
              <a:spLocks noChangeArrowheads="1"/>
            </p:cNvSpPr>
            <p:nvPr/>
          </p:nvSpPr>
          <p:spPr bwMode="auto">
            <a:xfrm>
              <a:off x="1722450" y="4030640"/>
              <a:ext cx="457819"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6.9%</a:t>
              </a:r>
              <a:endParaRPr lang="en-US" sz="1600">
                <a:solidFill>
                  <a:srgbClr val="FF0000"/>
                </a:solidFill>
                <a:latin typeface="Arial" pitchFamily="34" charset="0"/>
                <a:cs typeface="Arial" pitchFamily="34" charset="0"/>
              </a:endParaRPr>
            </a:p>
          </p:txBody>
        </p:sp>
        <p:sp>
          <p:nvSpPr>
            <p:cNvPr id="16427" name="Rectangle 106"/>
            <p:cNvSpPr>
              <a:spLocks noChangeArrowheads="1"/>
            </p:cNvSpPr>
            <p:nvPr/>
          </p:nvSpPr>
          <p:spPr bwMode="auto">
            <a:xfrm>
              <a:off x="1663059" y="4217740"/>
              <a:ext cx="758273"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(71.0%)</a:t>
              </a:r>
              <a:endParaRPr lang="en-US" sz="1600">
                <a:solidFill>
                  <a:prstClr val="black"/>
                </a:solidFill>
                <a:latin typeface="Arial" pitchFamily="34" charset="0"/>
                <a:cs typeface="Arial" pitchFamily="34" charset="0"/>
              </a:endParaRPr>
            </a:p>
          </p:txBody>
        </p:sp>
        <p:sp>
          <p:nvSpPr>
            <p:cNvPr id="16428" name="Rectangle 107"/>
            <p:cNvSpPr>
              <a:spLocks noChangeArrowheads="1"/>
            </p:cNvSpPr>
            <p:nvPr/>
          </p:nvSpPr>
          <p:spPr bwMode="auto">
            <a:xfrm>
              <a:off x="2858190" y="4122208"/>
              <a:ext cx="781362" cy="36865"/>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29" name="Rectangle 108"/>
            <p:cNvSpPr>
              <a:spLocks noChangeArrowheads="1"/>
            </p:cNvSpPr>
            <p:nvPr/>
          </p:nvSpPr>
          <p:spPr bwMode="auto">
            <a:xfrm>
              <a:off x="2868823" y="3952682"/>
              <a:ext cx="10633" cy="385167"/>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30" name="Rectangle 109"/>
            <p:cNvSpPr>
              <a:spLocks noChangeArrowheads="1"/>
            </p:cNvSpPr>
            <p:nvPr/>
          </p:nvSpPr>
          <p:spPr bwMode="auto">
            <a:xfrm>
              <a:off x="3627855" y="3952682"/>
              <a:ext cx="11696" cy="385167"/>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31" name="Rectangle 110"/>
            <p:cNvSpPr>
              <a:spLocks noChangeArrowheads="1"/>
            </p:cNvSpPr>
            <p:nvPr/>
          </p:nvSpPr>
          <p:spPr bwMode="auto">
            <a:xfrm>
              <a:off x="2863962" y="3957703"/>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32" name="Rectangle 111"/>
            <p:cNvSpPr>
              <a:spLocks noChangeArrowheads="1"/>
            </p:cNvSpPr>
            <p:nvPr/>
          </p:nvSpPr>
          <p:spPr bwMode="auto">
            <a:xfrm>
              <a:off x="2863962" y="4332695"/>
              <a:ext cx="780298" cy="9250"/>
            </a:xfrm>
            <a:prstGeom prst="rect">
              <a:avLst/>
            </a:prstGeom>
            <a:solidFill>
              <a:srgbClr val="FFFFFF"/>
            </a:solidFill>
            <a:ln w="1">
              <a:solidFill>
                <a:srgbClr val="FFFFFF"/>
              </a:solidFill>
              <a:round/>
              <a:headEnd/>
              <a:tailEnd/>
            </a:ln>
          </p:spPr>
          <p:txBody>
            <a:bodyPr/>
            <a:lstStyle/>
            <a:p>
              <a:pPr fontAlgn="base">
                <a:spcBef>
                  <a:spcPct val="0"/>
                </a:spcBef>
                <a:spcAft>
                  <a:spcPct val="0"/>
                </a:spcAft>
              </a:pPr>
              <a:endParaRPr lang="en-US" sz="1600">
                <a:solidFill>
                  <a:prstClr val="black"/>
                </a:solidFill>
                <a:latin typeface="Arial" pitchFamily="34" charset="0"/>
                <a:cs typeface="Arial" pitchFamily="34" charset="0"/>
              </a:endParaRPr>
            </a:p>
          </p:txBody>
        </p:sp>
        <p:sp>
          <p:nvSpPr>
            <p:cNvPr id="16433" name="Rectangle 112"/>
            <p:cNvSpPr>
              <a:spLocks noChangeArrowheads="1"/>
            </p:cNvSpPr>
            <p:nvPr/>
          </p:nvSpPr>
          <p:spPr bwMode="auto">
            <a:xfrm>
              <a:off x="3117649" y="3883823"/>
              <a:ext cx="569160" cy="2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b="1">
                  <a:solidFill>
                    <a:srgbClr val="FF0000"/>
                  </a:solidFill>
                  <a:latin typeface="Arial" pitchFamily="34" charset="0"/>
                  <a:cs typeface="Arial" pitchFamily="34" charset="0"/>
                </a:rPr>
                <a:t>17.0%</a:t>
              </a:r>
              <a:endParaRPr lang="en-US" sz="1600">
                <a:solidFill>
                  <a:srgbClr val="FF0000"/>
                </a:solidFill>
                <a:latin typeface="Arial" pitchFamily="34" charset="0"/>
                <a:cs typeface="Arial" pitchFamily="34" charset="0"/>
              </a:endParaRPr>
            </a:p>
          </p:txBody>
        </p:sp>
        <p:sp>
          <p:nvSpPr>
            <p:cNvPr id="16434" name="Rectangle 113"/>
            <p:cNvSpPr>
              <a:spLocks noChangeArrowheads="1"/>
            </p:cNvSpPr>
            <p:nvPr/>
          </p:nvSpPr>
          <p:spPr bwMode="auto">
            <a:xfrm>
              <a:off x="3027877" y="4070922"/>
              <a:ext cx="758273" cy="2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600">
                  <a:solidFill>
                    <a:srgbClr val="000000"/>
                  </a:solidFill>
                  <a:latin typeface="Arial" pitchFamily="34" charset="0"/>
                  <a:cs typeface="Arial" pitchFamily="34" charset="0"/>
                </a:rPr>
                <a:t>(14.4%)</a:t>
              </a:r>
              <a:endParaRPr lang="en-US" sz="1600">
                <a:solidFill>
                  <a:prstClr val="black"/>
                </a:solidFill>
                <a:latin typeface="Arial" pitchFamily="34" charset="0"/>
                <a:cs typeface="Arial" pitchFamily="34" charset="0"/>
              </a:endParaRPr>
            </a:p>
          </p:txBody>
        </p:sp>
        <p:sp>
          <p:nvSpPr>
            <p:cNvPr id="16435" name="Rectangle 115"/>
            <p:cNvSpPr>
              <a:spLocks noChangeArrowheads="1"/>
            </p:cNvSpPr>
            <p:nvPr/>
          </p:nvSpPr>
          <p:spPr bwMode="auto">
            <a:xfrm>
              <a:off x="453042" y="1728363"/>
              <a:ext cx="853058" cy="3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2400" b="1">
                  <a:solidFill>
                    <a:srgbClr val="FF0000"/>
                  </a:solidFill>
                  <a:latin typeface="Arial" pitchFamily="34" charset="0"/>
                  <a:cs typeface="Arial" pitchFamily="34" charset="0"/>
                </a:rPr>
                <a:t>HIV %</a:t>
              </a:r>
            </a:p>
          </p:txBody>
        </p:sp>
        <p:sp>
          <p:nvSpPr>
            <p:cNvPr id="16436" name="Rectangle 116"/>
            <p:cNvSpPr>
              <a:spLocks noChangeArrowheads="1"/>
            </p:cNvSpPr>
            <p:nvPr/>
          </p:nvSpPr>
          <p:spPr bwMode="auto">
            <a:xfrm>
              <a:off x="381802" y="2058430"/>
              <a:ext cx="1020752" cy="3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2400">
                  <a:solidFill>
                    <a:srgbClr val="000000"/>
                  </a:solidFill>
                  <a:latin typeface="Arial" pitchFamily="34" charset="0"/>
                  <a:cs typeface="Arial" pitchFamily="34" charset="0"/>
                </a:rPr>
                <a:t>(MC %)</a:t>
              </a:r>
              <a:endParaRPr lang="en-US" sz="2400">
                <a:solidFill>
                  <a:prstClr val="black"/>
                </a:solidFill>
                <a:latin typeface="Arial" pitchFamily="34" charset="0"/>
                <a:cs typeface="Arial" pitchFamily="34" charset="0"/>
              </a:endParaRPr>
            </a:p>
          </p:txBody>
        </p:sp>
        <p:cxnSp>
          <p:nvCxnSpPr>
            <p:cNvPr id="52" name="Straight Arrow Connector 51"/>
            <p:cNvCxnSpPr/>
            <p:nvPr/>
          </p:nvCxnSpPr>
          <p:spPr>
            <a:xfrm flipH="1" flipV="1">
              <a:off x="4221299" y="5203082"/>
              <a:ext cx="281026" cy="257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8" name="Rectangle 114"/>
            <p:cNvSpPr>
              <a:spLocks noChangeArrowheads="1"/>
            </p:cNvSpPr>
            <p:nvPr/>
          </p:nvSpPr>
          <p:spPr bwMode="auto">
            <a:xfrm>
              <a:off x="4502125" y="6204507"/>
              <a:ext cx="1747315" cy="35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fontAlgn="base">
                <a:spcBef>
                  <a:spcPct val="0"/>
                </a:spcBef>
                <a:spcAft>
                  <a:spcPct val="0"/>
                </a:spcAft>
              </a:pPr>
              <a:r>
                <a:rPr lang="en-US" sz="1200" b="1">
                  <a:solidFill>
                    <a:srgbClr val="000000"/>
                  </a:solidFill>
                  <a:latin typeface="Arial" pitchFamily="34" charset="0"/>
                  <a:cs typeface="Arial" pitchFamily="34" charset="0"/>
                </a:rPr>
                <a:t>Source: ZDHS 2007 GRZ</a:t>
              </a:r>
              <a:endParaRPr lang="en-US" sz="1200">
                <a:solidFill>
                  <a:prstClr val="black"/>
                </a:solidFill>
                <a:latin typeface="Arial" pitchFamily="34" charset="0"/>
                <a:cs typeface="Arial" pitchFamily="34" charset="0"/>
              </a:endParaRPr>
            </a:p>
            <a:p>
              <a:pPr algn="just" eaLnBrk="0" fontAlgn="base" hangingPunct="0">
                <a:spcBef>
                  <a:spcPct val="0"/>
                </a:spcBef>
                <a:spcAft>
                  <a:spcPct val="0"/>
                </a:spcAft>
              </a:pPr>
              <a:r>
                <a:rPr lang="en-US" sz="1200" i="1">
                  <a:solidFill>
                    <a:srgbClr val="000000"/>
                  </a:solidFill>
                  <a:latin typeface="Arial" pitchFamily="34" charset="0"/>
                  <a:cs typeface="Arial" pitchFamily="34" charset="0"/>
                </a:rPr>
                <a:t>Tables 13.12 and 14.5</a:t>
              </a:r>
              <a:endParaRPr lang="en-US" sz="1200">
                <a:solidFill>
                  <a:prstClr val="black"/>
                </a:solidFill>
                <a:latin typeface="Arial" pitchFamily="34" charset="0"/>
                <a:cs typeface="Arial" pitchFamily="34" charset="0"/>
              </a:endParaRPr>
            </a:p>
          </p:txBody>
        </p:sp>
      </p:grpSp>
      <p:sp>
        <p:nvSpPr>
          <p:cNvPr id="54" name="Rectangular Callout 53"/>
          <p:cNvSpPr/>
          <p:nvPr/>
        </p:nvSpPr>
        <p:spPr>
          <a:xfrm>
            <a:off x="6394450" y="981075"/>
            <a:ext cx="2673350" cy="5688013"/>
          </a:xfrm>
          <a:prstGeom prst="wedgeRectCallout">
            <a:avLst>
              <a:gd name="adj1" fmla="val -75103"/>
              <a:gd name="adj2" fmla="val 7482"/>
            </a:avLst>
          </a:prstGeom>
        </p:spPr>
        <p:style>
          <a:lnRef idx="1">
            <a:schemeClr val="accent6"/>
          </a:lnRef>
          <a:fillRef idx="2">
            <a:schemeClr val="accent6"/>
          </a:fillRef>
          <a:effectRef idx="1">
            <a:schemeClr val="accent6"/>
          </a:effectRef>
          <a:fontRef idx="minor">
            <a:schemeClr val="dk1"/>
          </a:fontRef>
        </p:style>
        <p:txBody>
          <a:bodyPr anchor="ctr"/>
          <a:lstStyle/>
          <a:p>
            <a:pPr fontAlgn="base">
              <a:spcBef>
                <a:spcPct val="0"/>
              </a:spcBef>
              <a:spcAft>
                <a:spcPct val="0"/>
              </a:spcAft>
              <a:defRPr/>
            </a:pPr>
            <a:r>
              <a:rPr lang="en-US" b="1" u="sng" dirty="0">
                <a:solidFill>
                  <a:prstClr val="black"/>
                </a:solidFill>
              </a:rPr>
              <a:t>Eastern Province</a:t>
            </a:r>
          </a:p>
          <a:p>
            <a:pPr fontAlgn="base">
              <a:spcBef>
                <a:spcPct val="0"/>
              </a:spcBef>
              <a:spcAft>
                <a:spcPct val="0"/>
              </a:spcAft>
              <a:defRPr/>
            </a:pPr>
            <a:endParaRPr lang="en-US" sz="1200" b="1" u="sng" dirty="0">
              <a:solidFill>
                <a:prstClr val="black"/>
              </a:solidFill>
            </a:endParaRPr>
          </a:p>
          <a:p>
            <a:pPr fontAlgn="base">
              <a:spcBef>
                <a:spcPct val="0"/>
              </a:spcBef>
              <a:spcAft>
                <a:spcPct val="0"/>
              </a:spcAft>
              <a:defRPr/>
            </a:pPr>
            <a:r>
              <a:rPr lang="en-US" dirty="0">
                <a:solidFill>
                  <a:prstClr val="black"/>
                </a:solidFill>
              </a:rPr>
              <a:t>Due to low MC prevalence, the target for Eastern Province is </a:t>
            </a:r>
            <a:r>
              <a:rPr lang="en-US" b="1" dirty="0">
                <a:solidFill>
                  <a:prstClr val="black"/>
                </a:solidFill>
              </a:rPr>
              <a:t>280,791 over 4 years.</a:t>
            </a:r>
          </a:p>
          <a:p>
            <a:pPr fontAlgn="base">
              <a:spcBef>
                <a:spcPct val="0"/>
              </a:spcBef>
              <a:spcAft>
                <a:spcPct val="0"/>
              </a:spcAft>
              <a:defRPr/>
            </a:pPr>
            <a:endParaRPr lang="en-US" dirty="0">
              <a:solidFill>
                <a:prstClr val="black"/>
              </a:solidFill>
            </a:endParaRPr>
          </a:p>
          <a:p>
            <a:pPr fontAlgn="base">
              <a:spcBef>
                <a:spcPct val="0"/>
              </a:spcBef>
              <a:spcAft>
                <a:spcPct val="0"/>
              </a:spcAft>
              <a:defRPr/>
            </a:pPr>
            <a:r>
              <a:rPr lang="en-US" dirty="0">
                <a:solidFill>
                  <a:prstClr val="black"/>
                </a:solidFill>
              </a:rPr>
              <a:t>This is an average of </a:t>
            </a:r>
            <a:r>
              <a:rPr lang="en-US" b="1" dirty="0">
                <a:solidFill>
                  <a:prstClr val="black"/>
                </a:solidFill>
              </a:rPr>
              <a:t>5,800</a:t>
            </a:r>
            <a:r>
              <a:rPr lang="en-US" dirty="0">
                <a:solidFill>
                  <a:prstClr val="black"/>
                </a:solidFill>
              </a:rPr>
              <a:t> MCs per month.</a:t>
            </a:r>
          </a:p>
          <a:p>
            <a:pPr fontAlgn="base">
              <a:spcBef>
                <a:spcPct val="0"/>
              </a:spcBef>
              <a:spcAft>
                <a:spcPct val="0"/>
              </a:spcAft>
              <a:defRPr/>
            </a:pPr>
            <a:endParaRPr lang="en-US" dirty="0">
              <a:solidFill>
                <a:prstClr val="black"/>
              </a:solidFill>
            </a:endParaRPr>
          </a:p>
          <a:p>
            <a:pPr fontAlgn="base">
              <a:spcBef>
                <a:spcPct val="0"/>
              </a:spcBef>
              <a:spcAft>
                <a:spcPct val="0"/>
              </a:spcAft>
              <a:defRPr/>
            </a:pPr>
            <a:r>
              <a:rPr lang="en-US" dirty="0">
                <a:solidFill>
                  <a:prstClr val="black"/>
                </a:solidFill>
              </a:rPr>
              <a:t>In January 2012, the program was conducting an average of </a:t>
            </a:r>
            <a:r>
              <a:rPr lang="en-US" b="1" dirty="0">
                <a:solidFill>
                  <a:prstClr val="black"/>
                </a:solidFill>
              </a:rPr>
              <a:t>only 200 MCs per month </a:t>
            </a:r>
            <a:r>
              <a:rPr lang="en-US" dirty="0">
                <a:solidFill>
                  <a:prstClr val="black"/>
                </a:solidFill>
              </a:rPr>
              <a:t>due to cultural barriers.</a:t>
            </a:r>
          </a:p>
          <a:p>
            <a:pPr fontAlgn="base">
              <a:spcBef>
                <a:spcPct val="0"/>
              </a:spcBef>
              <a:spcAft>
                <a:spcPct val="0"/>
              </a:spcAft>
              <a:defRPr/>
            </a:pPr>
            <a:endParaRPr lang="en-US" dirty="0">
              <a:solidFill>
                <a:prstClr val="black"/>
              </a:solidFill>
            </a:endParaRPr>
          </a:p>
          <a:p>
            <a:pPr fontAlgn="base">
              <a:spcBef>
                <a:spcPct val="0"/>
              </a:spcBef>
              <a:spcAft>
                <a:spcPct val="0"/>
              </a:spcAft>
              <a:defRPr/>
            </a:pPr>
            <a:r>
              <a:rPr lang="en-US" dirty="0">
                <a:solidFill>
                  <a:prstClr val="black"/>
                </a:solidFill>
              </a:rPr>
              <a:t>This low productivity also led to </a:t>
            </a:r>
            <a:r>
              <a:rPr lang="en-US" b="1" dirty="0">
                <a:solidFill>
                  <a:prstClr val="black"/>
                </a:solidFill>
              </a:rPr>
              <a:t>high MC unit costs </a:t>
            </a:r>
            <a:r>
              <a:rPr lang="en-US" dirty="0">
                <a:solidFill>
                  <a:prstClr val="black"/>
                </a:solidFill>
              </a:rPr>
              <a:t>in the province.</a:t>
            </a:r>
          </a:p>
        </p:txBody>
      </p:sp>
      <p:sp>
        <p:nvSpPr>
          <p:cNvPr id="55"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8</a:t>
            </a:fld>
            <a:endParaRPr lang="en-US" sz="1200" dirty="0">
              <a:solidFill>
                <a:prstClr val="black">
                  <a:tint val="75000"/>
                </a:prstClr>
              </a:solidFill>
            </a:endParaRPr>
          </a:p>
        </p:txBody>
      </p:sp>
    </p:spTree>
    <p:extLst>
      <p:ext uri="{BB962C8B-B14F-4D97-AF65-F5344CB8AC3E}">
        <p14:creationId xmlns:p14="http://schemas.microsoft.com/office/powerpoint/2010/main" val="348054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b="1" u="sng" dirty="0" smtClean="0"/>
              <a:t>Lesson 1: Work at the community level</a:t>
            </a:r>
          </a:p>
          <a:p>
            <a:pPr lvl="1"/>
            <a:r>
              <a:rPr lang="en-US" sz="1800" b="1" dirty="0" smtClean="0"/>
              <a:t>Communicate in the local language: </a:t>
            </a:r>
            <a:r>
              <a:rPr lang="en-US" sz="1800" dirty="0" smtClean="0"/>
              <a:t>If you don’t speak the language, you will be viewed as an outsider who is not in a position to comment on the cultural appropriateness of MC. Radio communication and community sensitizations must be delivered in the local language.</a:t>
            </a:r>
          </a:p>
          <a:p>
            <a:pPr lvl="1"/>
            <a:r>
              <a:rPr lang="en-US" sz="1800" b="1" dirty="0" smtClean="0"/>
              <a:t>Focus on mid-media and IPC: </a:t>
            </a:r>
            <a:r>
              <a:rPr lang="en-US" sz="1800" dirty="0" smtClean="0"/>
              <a:t>The appearance of one chief on TV as a national advocate generated very negative reactions from other tribes, especially in nearby communities. Advocacy by traditional leaders is most effective when restricted to their territory.</a:t>
            </a:r>
          </a:p>
          <a:p>
            <a:pPr lvl="1"/>
            <a:r>
              <a:rPr lang="en-US" sz="1800" b="1" dirty="0" smtClean="0"/>
              <a:t>One tribe at a time: </a:t>
            </a:r>
            <a:r>
              <a:rPr lang="en-US" sz="1800" dirty="0" smtClean="0"/>
              <a:t>Combining two tribes for a sensitization during Safe Motherhood Week led to arguments, and the workshop was not effective. Each chiefdom should be addressed separately according to their protocols.</a:t>
            </a:r>
          </a:p>
          <a:p>
            <a:pPr lvl="1"/>
            <a:r>
              <a:rPr lang="en-US" sz="1800" b="1" dirty="0" smtClean="0"/>
              <a:t>Link headmen to facility managers: </a:t>
            </a:r>
            <a:r>
              <a:rPr lang="en-US" sz="1800" dirty="0" smtClean="0"/>
              <a:t>If headmen and facility “in-charges” work together, both demand- and supply-side barriers can be easily tackled.</a:t>
            </a:r>
          </a:p>
        </p:txBody>
      </p:sp>
      <p:sp>
        <p:nvSpPr>
          <p:cNvPr id="17411" name="TextBox 1"/>
          <p:cNvSpPr txBox="1">
            <a:spLocks noChangeArrowheads="1"/>
          </p:cNvSpPr>
          <p:nvPr/>
        </p:nvSpPr>
        <p:spPr bwMode="auto">
          <a:xfrm>
            <a:off x="457201" y="115888"/>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Calibri" pitchFamily="34" charset="0"/>
              </a:rPr>
              <a:t>Key lessons from work with traditional leaders in Eastern Province</a:t>
            </a:r>
          </a:p>
        </p:txBody>
      </p:sp>
      <p:sp>
        <p:nvSpPr>
          <p:cNvPr id="17412" name="TextBox 1"/>
          <p:cNvSpPr txBox="1">
            <a:spLocks noChangeArrowheads="1"/>
          </p:cNvSpPr>
          <p:nvPr/>
        </p:nvSpPr>
        <p:spPr bwMode="auto">
          <a:xfrm>
            <a:off x="7451725" y="6237288"/>
            <a:ext cx="187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b="1" smtClean="0">
                <a:solidFill>
                  <a:prstClr val="black"/>
                </a:solidFill>
              </a:rPr>
              <a:t>Continued…</a:t>
            </a:r>
          </a:p>
        </p:txBody>
      </p:sp>
      <p:sp>
        <p:nvSpPr>
          <p:cNvPr id="5"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9</a:t>
            </a:fld>
            <a:endParaRPr lang="en-US" sz="1200" dirty="0">
              <a:solidFill>
                <a:prstClr val="black">
                  <a:tint val="75000"/>
                </a:prstClr>
              </a:solidFill>
            </a:endParaRPr>
          </a:p>
        </p:txBody>
      </p:sp>
    </p:spTree>
    <p:extLst>
      <p:ext uri="{BB962C8B-B14F-4D97-AF65-F5344CB8AC3E}">
        <p14:creationId xmlns:p14="http://schemas.microsoft.com/office/powerpoint/2010/main" val="176480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M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1582</Words>
  <Application>Microsoft Office PowerPoint</Application>
  <PresentationFormat>On-screen Show (4:3)</PresentationFormat>
  <Paragraphs>192</Paragraphs>
  <Slides>17</Slides>
  <Notes>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Times</vt:lpstr>
      <vt:lpstr>Wingdings</vt:lpstr>
      <vt:lpstr>1_Blank Presentation</vt:lpstr>
      <vt:lpstr>1_VMMC</vt:lpstr>
      <vt:lpstr>1_Office Theme</vt:lpstr>
      <vt:lpstr>Worksheet</vt:lpstr>
      <vt:lpstr>Voluntary Medical Male Circumcision Moving Communication  Forward</vt:lpstr>
      <vt:lpstr>PowerPoint Presentation</vt:lpstr>
      <vt:lpstr>Objectives</vt:lpstr>
      <vt:lpstr>Welcome and Introduction</vt:lpstr>
      <vt:lpstr>Male Circumcision in Zambia  working with traditional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with traditional leaders is challenging, but we have learned 2 key lessons that are informing our planning</vt:lpstr>
      <vt:lpstr>PowerPoint Presentation</vt:lpstr>
    </vt:vector>
  </TitlesOfParts>
  <Company>Jhpiego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Medical Male Circumcision Moving Communication  Forward</dc:title>
  <dc:creator>Tigistu Adamu</dc:creator>
  <cp:lastModifiedBy>Laurie Stockton</cp:lastModifiedBy>
  <cp:revision>1</cp:revision>
  <dcterms:created xsi:type="dcterms:W3CDTF">2013-06-06T15:14:35Z</dcterms:created>
  <dcterms:modified xsi:type="dcterms:W3CDTF">2014-09-03T12:58:04Z</dcterms:modified>
</cp:coreProperties>
</file>