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42C7-696B-4CA6-89E4-855CA791FA2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1346B-B817-4800-9B82-46DCDE98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6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trike="sngStrike" dirty="0" smtClean="0"/>
              <a:t>Emmanuel</a:t>
            </a:r>
            <a:r>
              <a:rPr lang="en-US" strike="sngStrike" dirty="0" smtClean="0"/>
              <a:t>:</a:t>
            </a:r>
            <a:r>
              <a:rPr lang="en-US" strike="sngStrike" baseline="0" dirty="0" smtClean="0"/>
              <a:t> Could you remove the “Monitoring, Reporting and Quality of Services” at the bottom of Jason Title?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1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4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6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52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1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4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3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1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27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55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8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3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25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4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1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9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8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7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1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6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71681"/>
            <a:ext cx="1717899" cy="510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797" y="5968271"/>
            <a:ext cx="2030611" cy="6054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4614927" y="6017521"/>
            <a:ext cx="1176273" cy="550103"/>
            <a:chOff x="3200400" y="6215175"/>
            <a:chExt cx="818277" cy="3826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3904" y="6353910"/>
              <a:ext cx="354773" cy="2252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400" y="6215175"/>
              <a:ext cx="381000" cy="38268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023110"/>
            <a:ext cx="539525" cy="538925"/>
          </a:xfrm>
          <a:prstGeom prst="rect">
            <a:avLst/>
          </a:prstGeom>
        </p:spPr>
      </p:pic>
      <p:pic>
        <p:nvPicPr>
          <p:cNvPr id="13" name="Picture 12" descr="PEPFAR-Logo-Color-Tagline-Transparent-White.gif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1000"/>
            <a:ext cx="3567476" cy="12915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122131"/>
            <a:ext cx="1866900" cy="374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093" y="271293"/>
            <a:ext cx="947907" cy="9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0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PEPFAR Logo Color - Tagline - revised 2 copy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0" y="75441"/>
            <a:ext cx="851770" cy="10259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125998"/>
            <a:ext cx="872837" cy="8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6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gmkandawire@malawibridge.org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4400" b="1" dirty="0"/>
              <a:t>Women’s Engagement—</a:t>
            </a:r>
            <a:br>
              <a:rPr lang="en-US" sz="4400" b="1" dirty="0"/>
            </a:br>
            <a:r>
              <a:rPr lang="en-US" sz="4400" b="1" dirty="0"/>
              <a:t>Couple  Communication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ea typeface="+mj-ea"/>
                <a:cs typeface="+mj-cs"/>
              </a:rPr>
              <a:t>Glory </a:t>
            </a:r>
            <a:r>
              <a:rPr lang="en-US" sz="3200" b="1" dirty="0" err="1" smtClean="0">
                <a:solidFill>
                  <a:srgbClr val="FFFF00"/>
                </a:solidFill>
                <a:ea typeface="+mj-ea"/>
                <a:cs typeface="+mj-cs"/>
              </a:rPr>
              <a:t>Mkandawire</a:t>
            </a:r>
            <a:endParaRPr lang="en-US" sz="3200" b="1" dirty="0" smtClean="0">
              <a:solidFill>
                <a:srgbClr val="FFFF00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500" dirty="0"/>
              <a:t>Bridge </a:t>
            </a:r>
            <a:r>
              <a:rPr lang="en-US" sz="2500" dirty="0" smtClean="0"/>
              <a:t>II</a:t>
            </a:r>
          </a:p>
          <a:p>
            <a:pPr lvl="0">
              <a:spcBef>
                <a:spcPct val="0"/>
              </a:spcBef>
              <a:defRPr/>
            </a:pPr>
            <a:r>
              <a:rPr lang="en-US" sz="2500" dirty="0" smtClean="0"/>
              <a:t>JHU/CCP </a:t>
            </a:r>
            <a:r>
              <a:rPr lang="en-US" sz="2500" dirty="0"/>
              <a:t>Malawi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012" y="4953000"/>
            <a:ext cx="915988" cy="11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48400" y="4724400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Calibri" pitchFamily="34" charset="0"/>
              </a:rPr>
              <a:t>Partners: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Calibri" pitchFamily="34" charset="0"/>
              </a:rPr>
              <a:t>Save the Children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Calibri" pitchFamily="34" charset="0"/>
              </a:rPr>
              <a:t>International HIV/AIDS Alliance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Calibri" pitchFamily="34" charset="0"/>
              </a:rPr>
              <a:t>Pact Malawi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Calibri" pitchFamily="34" charset="0"/>
              </a:rPr>
              <a:t>Local Partners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0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Transformative Tools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97754" cy="4525963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Ta</a:t>
            </a:r>
            <a:r>
              <a:rPr lang="en-US" sz="1800" b="1" i="1" dirty="0" err="1" smtClean="0"/>
              <a:t>sankha</a:t>
            </a:r>
            <a:r>
              <a:rPr lang="en-US" sz="1800" b="1" dirty="0" smtClean="0"/>
              <a:t> Discussion Guide: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A modular, interactive and participatory  guide that promotes couple and community dialogue.</a:t>
            </a:r>
          </a:p>
          <a:p>
            <a:pPr lvl="1"/>
            <a:r>
              <a:rPr lang="en-US" sz="1800" dirty="0" smtClean="0"/>
              <a:t>Covers 10 topics including couple communication, multiple concurrent partnerships (MCPs), PMTCT, HIV testing and VMMC.</a:t>
            </a:r>
          </a:p>
          <a:p>
            <a:pPr lvl="1"/>
            <a:r>
              <a:rPr lang="en-US" sz="1800" dirty="0" smtClean="0"/>
              <a:t>Uses small discussion groups of men and women.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A Happy Married Life:</a:t>
            </a:r>
          </a:p>
          <a:p>
            <a:pPr lvl="1"/>
            <a:r>
              <a:rPr lang="en-US" sz="1800" dirty="0" smtClean="0"/>
              <a:t>A guide for counselors and faith leaders working with married couples in Christian and Muslim communities in the context of HIV and AIDS.</a:t>
            </a:r>
          </a:p>
          <a:p>
            <a:pPr lvl="1"/>
            <a:r>
              <a:rPr lang="en-US" sz="1800" dirty="0" smtClean="0"/>
              <a:t>Covers topics such as couple communication, sex in marriage, sex outside marriage, conflict resolution and management.</a:t>
            </a:r>
          </a:p>
          <a:p>
            <a:pPr lvl="1"/>
            <a:r>
              <a:rPr lang="en-US" sz="1800" dirty="0" smtClean="0"/>
              <a:t>Uses small discussion groups of couples.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6627">
            <a:off x="7572414" y="3341205"/>
            <a:ext cx="1295673" cy="191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027">
            <a:off x="7566785" y="1276504"/>
            <a:ext cx="1268027" cy="180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10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Transformative Tools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Planting Our Tree of Hope: A Toolkit on Positive Prevention for People Living with HIV (PLHIV):</a:t>
            </a:r>
          </a:p>
          <a:p>
            <a:pPr lvl="1"/>
            <a:r>
              <a:rPr lang="en-US" sz="2400" dirty="0" smtClean="0"/>
              <a:t>Helps PLHIV develop </a:t>
            </a:r>
            <a:r>
              <a:rPr lang="en-US" sz="2400" dirty="0"/>
              <a:t>interpersonal communication skills to address </a:t>
            </a:r>
            <a:r>
              <a:rPr lang="en-US" sz="2400" dirty="0" smtClean="0"/>
              <a:t>issues, such as discordance and protecting </a:t>
            </a:r>
            <a:r>
              <a:rPr lang="en-US" sz="2400" dirty="0"/>
              <a:t>oneself and one’s </a:t>
            </a:r>
            <a:r>
              <a:rPr lang="en-US" sz="2400" dirty="0" smtClean="0"/>
              <a:t>partner, and </a:t>
            </a:r>
            <a:r>
              <a:rPr lang="en-GB" sz="2400" dirty="0" smtClean="0"/>
              <a:t>identify doable </a:t>
            </a:r>
            <a:r>
              <a:rPr lang="en-GB" sz="2400" dirty="0"/>
              <a:t>actions that will help them, their partners and families to live healthy and productive lives.</a:t>
            </a:r>
          </a:p>
          <a:p>
            <a:r>
              <a:rPr lang="en-US" sz="2400" b="1" dirty="0" smtClean="0"/>
              <a:t>African Transformation:</a:t>
            </a:r>
          </a:p>
          <a:p>
            <a:pPr lvl="1"/>
            <a:r>
              <a:rPr lang="en-US" sz="2400" dirty="0" smtClean="0"/>
              <a:t>Enables </a:t>
            </a:r>
            <a:r>
              <a:rPr lang="en-US" sz="2400" dirty="0"/>
              <a:t>communities to explore how gender </a:t>
            </a:r>
            <a:r>
              <a:rPr lang="en-US" sz="2400" dirty="0" smtClean="0"/>
              <a:t>norms </a:t>
            </a:r>
            <a:r>
              <a:rPr lang="en-US" sz="2400" dirty="0"/>
              <a:t>and social roles shape the lives of men and </a:t>
            </a:r>
            <a:r>
              <a:rPr lang="en-US" sz="2400" dirty="0" smtClean="0"/>
              <a:t>women.</a:t>
            </a:r>
          </a:p>
          <a:p>
            <a:pPr lvl="1"/>
            <a:r>
              <a:rPr lang="en-US" sz="2400" dirty="0" smtClean="0"/>
              <a:t>Adapted from Uganda, includes Malawian profiles on MCP, VMMC, social roles, gender-based violence and intergeneration sex.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8309">
            <a:off x="6585740" y="3670855"/>
            <a:ext cx="1561977" cy="220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4001">
            <a:off x="6759972" y="1233854"/>
            <a:ext cx="1468965" cy="20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Research: Couple Communication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BRIDGE II </a:t>
            </a:r>
            <a:r>
              <a:rPr lang="en-US" dirty="0" err="1" smtClean="0"/>
              <a:t>endline</a:t>
            </a:r>
            <a:r>
              <a:rPr lang="en-US" dirty="0" smtClean="0"/>
              <a:t> research to evaluate effects of couple communication:</a:t>
            </a:r>
          </a:p>
          <a:p>
            <a:pPr lvl="1"/>
            <a:r>
              <a:rPr lang="en-US" dirty="0" smtClean="0"/>
              <a:t>Include questions that ask specifically about communication with partner, topics discussed, frequency and how couple communication affected their relationship.</a:t>
            </a:r>
          </a:p>
          <a:p>
            <a:pPr lvl="1"/>
            <a:r>
              <a:rPr lang="en-US" dirty="0" smtClean="0"/>
              <a:t>Explore relationship between the above communication variables to exposure to BRIDGE II including HIV preventive behaviors such as multiple partnerships, condom use, HIV testing and VMMC.</a:t>
            </a:r>
          </a:p>
          <a:p>
            <a:pPr lvl="1"/>
            <a:r>
              <a:rPr lang="en-US" dirty="0" smtClean="0"/>
              <a:t>Conduct mediation analysis to understand the role that couple communication had on the relationship between BRIDGE II exposure and HIV prevention behaviors.</a:t>
            </a:r>
          </a:p>
          <a:p>
            <a:pPr lvl="1"/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12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Women should be part of the larger community engagement process to ensure women’s open communication with their partners.</a:t>
            </a:r>
          </a:p>
          <a:p>
            <a:r>
              <a:rPr lang="en-US" dirty="0" smtClean="0"/>
              <a:t>Using real stories, and interactive and participatory methodologies stimulate discussion and help couples identify ways of addressing difficult issues such as trust, fear of infidelity, etc.</a:t>
            </a:r>
          </a:p>
          <a:p>
            <a:r>
              <a:rPr lang="en-US" dirty="0" smtClean="0"/>
              <a:t>Women’s engagement and couple communication help mutual decision-making and linkage to various services including VMMC and HTC.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1140611" y="6537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6002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Email: </a:t>
            </a:r>
            <a:r>
              <a:rPr lang="en-US" sz="3600" dirty="0">
                <a:solidFill>
                  <a:prstClr val="black"/>
                </a:solidFill>
                <a:hlinkClick r:id="rId2"/>
              </a:rPr>
              <a:t>gmkandawire@malawibridge.org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3600" dirty="0">
              <a:solidFill>
                <a:prstClr val="black"/>
              </a:solidFill>
            </a:endParaRPr>
          </a:p>
          <a:p>
            <a:pPr algn="ctr"/>
            <a:r>
              <a:rPr lang="en-US" sz="3600" dirty="0">
                <a:solidFill>
                  <a:prstClr val="black"/>
                </a:solidFill>
              </a:rPr>
              <a:t>Phone numbers: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</a:rPr>
              <a:t>265 (0) 1 750 733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</a:rPr>
              <a:t>265 (0) 992 961 826 </a:t>
            </a:r>
          </a:p>
          <a:p>
            <a:pPr algn="ctr"/>
            <a:endParaRPr lang="en-US" sz="3600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>
                <a:solidFill>
                  <a:srgbClr val="C0504D">
                    <a:lumMod val="50000"/>
                  </a:srgbClr>
                </a:solidFill>
              </a:rPr>
              <a:t>Thank You!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14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PEPFAR for funding the project</a:t>
            </a:r>
          </a:p>
          <a:p>
            <a:r>
              <a:rPr lang="en-US" dirty="0"/>
              <a:t>Implementing partners</a:t>
            </a:r>
          </a:p>
          <a:p>
            <a:r>
              <a:rPr lang="en-US" dirty="0"/>
              <a:t>Collaborating partners</a:t>
            </a:r>
          </a:p>
          <a:p>
            <a:pPr lvl="1"/>
            <a:r>
              <a:rPr lang="en-US" dirty="0"/>
              <a:t>Ministry of Health</a:t>
            </a:r>
          </a:p>
          <a:p>
            <a:pPr lvl="1"/>
            <a:r>
              <a:rPr lang="en-US" dirty="0"/>
              <a:t>National AIDS Commission</a:t>
            </a:r>
          </a:p>
          <a:p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15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BRIDGE II formative research and literature review findings showed:</a:t>
            </a:r>
          </a:p>
          <a:p>
            <a:pPr lvl="1"/>
            <a:r>
              <a:rPr lang="en-US" sz="2000" dirty="0" smtClean="0"/>
              <a:t>Lack of couple communication as a factor that makes men and women  go outside of marriage for sexual satisfaction</a:t>
            </a:r>
          </a:p>
          <a:p>
            <a:pPr lvl="1"/>
            <a:r>
              <a:rPr lang="en-US" sz="2400" dirty="0" smtClean="0"/>
              <a:t>Family value was an important element of influence on individual behavior</a:t>
            </a:r>
          </a:p>
          <a:p>
            <a:pPr lvl="1"/>
            <a:r>
              <a:rPr lang="en-US" sz="2400" dirty="0" smtClean="0"/>
              <a:t>Partner reduction viewed as a good strategy toward HIV prevention</a:t>
            </a:r>
          </a:p>
          <a:p>
            <a:r>
              <a:rPr lang="en-US" sz="2800" dirty="0" smtClean="0"/>
              <a:t>BRIDGE II developed the “</a:t>
            </a:r>
            <a:r>
              <a:rPr lang="en-US" sz="2800" dirty="0" err="1" smtClean="0"/>
              <a:t>Ta</a:t>
            </a:r>
            <a:r>
              <a:rPr lang="en-US" sz="2800" i="1" dirty="0" err="1" smtClean="0"/>
              <a:t>sankha</a:t>
            </a:r>
            <a:r>
              <a:rPr lang="en-US" sz="2800" i="1" dirty="0" smtClean="0"/>
              <a:t>”</a:t>
            </a:r>
            <a:r>
              <a:rPr lang="en-US" sz="2800" dirty="0" smtClean="0"/>
              <a:t> (</a:t>
            </a:r>
            <a:r>
              <a:rPr lang="en-US" sz="2800" dirty="0"/>
              <a:t>We choose/Choices) Mass Media Campaign </a:t>
            </a:r>
            <a:r>
              <a:rPr lang="en-US" sz="2800" dirty="0" smtClean="0"/>
              <a:t>to strengthen </a:t>
            </a:r>
            <a:r>
              <a:rPr lang="en-US" sz="2800" dirty="0"/>
              <a:t>risk reduction, individual/couple </a:t>
            </a:r>
            <a:r>
              <a:rPr lang="en-US" sz="2800" dirty="0" smtClean="0"/>
              <a:t>efficacy </a:t>
            </a:r>
            <a:r>
              <a:rPr lang="en-US" sz="2800" dirty="0"/>
              <a:t>and collective </a:t>
            </a:r>
            <a:r>
              <a:rPr lang="en-US" sz="2800" dirty="0" smtClean="0"/>
              <a:t>efficacy</a:t>
            </a:r>
          </a:p>
          <a:p>
            <a:pPr lvl="1"/>
            <a:r>
              <a:rPr lang="en-US" sz="2000" dirty="0" smtClean="0"/>
              <a:t>First </a:t>
            </a:r>
            <a:r>
              <a:rPr lang="en-US" sz="2000" dirty="0"/>
              <a:t>phase focused on strengthening risk reduction, individual/couple efficacy, and collective efficacy.</a:t>
            </a:r>
          </a:p>
          <a:p>
            <a:pPr lvl="1"/>
            <a:r>
              <a:rPr lang="en-US" sz="2400" dirty="0"/>
              <a:t>Building on first phase, second phase of the campaign focused on linking people to services such as VMMC, PMTCT &amp; HTC.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2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Strategic Approaches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Creating an enabling environment at national level through </a:t>
            </a:r>
            <a:r>
              <a:rPr lang="en-US" dirty="0" err="1"/>
              <a:t>Ta</a:t>
            </a:r>
            <a:r>
              <a:rPr lang="en-US" i="1" dirty="0" err="1"/>
              <a:t>sankha</a:t>
            </a:r>
            <a:r>
              <a:rPr lang="en-US" dirty="0"/>
              <a:t> </a:t>
            </a:r>
            <a:r>
              <a:rPr lang="en-US" dirty="0" smtClean="0"/>
              <a:t>(Choices) Campaign and </a:t>
            </a:r>
            <a:r>
              <a:rPr lang="en-US" i="1" dirty="0" err="1" smtClean="0"/>
              <a:t>Chenicheni</a:t>
            </a:r>
            <a:r>
              <a:rPr lang="en-US" i="1" dirty="0" smtClean="0"/>
              <a:t> </a:t>
            </a:r>
            <a:r>
              <a:rPr lang="en-US" i="1" dirty="0" err="1" smtClean="0"/>
              <a:t>Nchiti</a:t>
            </a:r>
            <a:r>
              <a:rPr lang="en-US" i="1" dirty="0" smtClean="0"/>
              <a:t>?</a:t>
            </a:r>
            <a:r>
              <a:rPr lang="en-US" dirty="0" smtClean="0"/>
              <a:t> (What is the reality?) radio program</a:t>
            </a:r>
            <a:endParaRPr lang="en-US" dirty="0"/>
          </a:p>
          <a:p>
            <a:r>
              <a:rPr lang="en-US" dirty="0"/>
              <a:t>Mobilizing communities to address </a:t>
            </a:r>
            <a:r>
              <a:rPr lang="en-US" dirty="0" smtClean="0"/>
              <a:t>HIV/AIDS </a:t>
            </a:r>
            <a:r>
              <a:rPr lang="en-US" dirty="0"/>
              <a:t>issues affecting their </a:t>
            </a:r>
            <a:r>
              <a:rPr lang="en-US" dirty="0" smtClean="0"/>
              <a:t>communities</a:t>
            </a:r>
            <a:endParaRPr lang="en-US" dirty="0"/>
          </a:p>
          <a:p>
            <a:r>
              <a:rPr lang="en-US" dirty="0"/>
              <a:t>Building capacity of </a:t>
            </a:r>
            <a:r>
              <a:rPr lang="en-US" dirty="0" smtClean="0"/>
              <a:t>community structures to facilitate engagement</a:t>
            </a:r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Creating dialogue among couples and communities using transformative tools, community activities and national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forum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Linking communities to various </a:t>
            </a:r>
            <a:r>
              <a:rPr lang="en-US" dirty="0" smtClean="0"/>
              <a:t>HIV prevention services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Approach: Couple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Starting </a:t>
            </a:r>
            <a:r>
              <a:rPr lang="en-US" b="1" dirty="0" smtClean="0"/>
              <a:t>local</a:t>
            </a:r>
            <a:r>
              <a:rPr lang="en-US" dirty="0" smtClean="0"/>
              <a:t> (community):</a:t>
            </a:r>
          </a:p>
          <a:p>
            <a:pPr lvl="1"/>
            <a:r>
              <a:rPr lang="en-US" dirty="0" smtClean="0"/>
              <a:t>Use local personal stories/diaries</a:t>
            </a:r>
          </a:p>
          <a:p>
            <a:r>
              <a:rPr lang="en-US" dirty="0" smtClean="0"/>
              <a:t>Making it </a:t>
            </a:r>
            <a:r>
              <a:rPr lang="en-US" b="1" dirty="0" smtClean="0"/>
              <a:t>global </a:t>
            </a:r>
            <a:r>
              <a:rPr lang="en-US" dirty="0" smtClean="0"/>
              <a:t>(radio) through:</a:t>
            </a:r>
          </a:p>
          <a:p>
            <a:pPr lvl="1"/>
            <a:r>
              <a:rPr lang="en-US" dirty="0" smtClean="0"/>
              <a:t>Reality radio</a:t>
            </a:r>
          </a:p>
          <a:p>
            <a:pPr lvl="1"/>
            <a:r>
              <a:rPr lang="en-US" dirty="0" smtClean="0"/>
              <a:t>National dialogue on couple communication</a:t>
            </a:r>
          </a:p>
          <a:p>
            <a:r>
              <a:rPr lang="en-US" dirty="0"/>
              <a:t>Taking the </a:t>
            </a:r>
            <a:r>
              <a:rPr lang="en-US" b="1" dirty="0"/>
              <a:t>global back to local </a:t>
            </a:r>
            <a:r>
              <a:rPr lang="en-US" dirty="0"/>
              <a:t>(community discussions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Build capacity of local structures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transformative </a:t>
            </a:r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Use community-wide events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reflect same issues as </a:t>
            </a:r>
            <a:r>
              <a:rPr lang="en-US" dirty="0" smtClean="0"/>
              <a:t>radio … while </a:t>
            </a:r>
            <a:r>
              <a:rPr lang="en-US" dirty="0"/>
              <a:t>radio reflects community </a:t>
            </a:r>
            <a:r>
              <a:rPr lang="en-US" dirty="0" smtClean="0"/>
              <a:t>voices</a:t>
            </a:r>
            <a:endParaRPr lang="en-US" dirty="0"/>
          </a:p>
          <a:p>
            <a:r>
              <a:rPr lang="en-US" dirty="0"/>
              <a:t>Localizes the discussion to community </a:t>
            </a:r>
            <a:r>
              <a:rPr lang="en-US" dirty="0" smtClean="0"/>
              <a:t>level</a:t>
            </a:r>
            <a:endParaRPr lang="en-US" dirty="0"/>
          </a:p>
          <a:p>
            <a:r>
              <a:rPr lang="en-US" dirty="0" smtClean="0"/>
              <a:t>Addresses the </a:t>
            </a:r>
            <a:r>
              <a:rPr lang="en-US" dirty="0"/>
              <a:t>importance of couple communication in making decisions and choices around so many health </a:t>
            </a:r>
            <a:r>
              <a:rPr lang="en-US" dirty="0" smtClean="0"/>
              <a:t>issues</a:t>
            </a:r>
            <a:endParaRPr lang="en-US" dirty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u="sng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4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/>
              <a:t>Approach: Women’s Engagement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Women’s engagement is part of overall community engagement.</a:t>
            </a:r>
          </a:p>
          <a:p>
            <a:r>
              <a:rPr lang="en-US" sz="2400" dirty="0" smtClean="0"/>
              <a:t>Community entry process following the Community Action Cycle (CAC) to build partnerships with and capacity of community structures, and ensure engagement and ownership.</a:t>
            </a:r>
          </a:p>
          <a:p>
            <a:r>
              <a:rPr lang="en-US" sz="2400" dirty="0" smtClean="0"/>
              <a:t>Community Action Groups (CAGs)—members of community-based organizations (CBOs)—lead process of identifying key issues to be addressed. </a:t>
            </a:r>
          </a:p>
          <a:p>
            <a:r>
              <a:rPr lang="en-GB" sz="2400" dirty="0" smtClean="0"/>
              <a:t>The whole community (men and women) then comes to an agreement and prioritizes three key issues.</a:t>
            </a:r>
          </a:p>
          <a:p>
            <a:r>
              <a:rPr lang="en-GB" sz="2400" dirty="0" smtClean="0"/>
              <a:t>CAGs develop plans to address the priorities.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5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to Stimulate </a:t>
            </a:r>
            <a:r>
              <a:rPr lang="en-US" sz="3600" dirty="0"/>
              <a:t>O</a:t>
            </a:r>
            <a:r>
              <a:rPr lang="en-US" sz="3600" dirty="0" smtClean="0"/>
              <a:t>pen </a:t>
            </a:r>
            <a:r>
              <a:rPr lang="en-US" sz="3600" dirty="0"/>
              <a:t>D</a:t>
            </a:r>
            <a:r>
              <a:rPr lang="en-US" sz="3600" dirty="0" smtClean="0"/>
              <a:t>ialogue: </a:t>
            </a:r>
            <a:br>
              <a:rPr lang="en-US" sz="3600" dirty="0" smtClean="0"/>
            </a:br>
            <a:r>
              <a:rPr lang="en-US" sz="3600" dirty="0" smtClean="0"/>
              <a:t>Couple </a:t>
            </a:r>
            <a:r>
              <a:rPr lang="en-US" sz="3600" dirty="0"/>
              <a:t>C</a:t>
            </a:r>
            <a:r>
              <a:rPr lang="en-US" sz="3600" dirty="0" smtClean="0"/>
              <a:t>ommunication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In FBOs, couples trained as counselors lead discussions with a group of couples or individual couples using the counseling guide.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Community facilitators lead small group discussions using transformative tools: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</a:t>
            </a:r>
            <a:r>
              <a:rPr lang="en-US" sz="2000" dirty="0" smtClean="0"/>
              <a:t>asier for women to take part in discussions in a small group.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</a:t>
            </a:r>
            <a:r>
              <a:rPr lang="en-US" sz="2000" dirty="0" smtClean="0"/>
              <a:t>eal stories, games and role plays to stimulate discussion.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Provides an avenue for women and men to talk openly.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Community wide events (interactive drama, open days, discussion forums):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Provides a forum for sharing testimonials from real couples.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Helps to openly address sensitive issues around infidelity.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Traditional leaders lead the process through speeches and by being an example.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CBO networks support individual CBOs and Community Referral Agents through supervision and monitoring.</a:t>
            </a:r>
            <a:endParaRPr lang="en-US" sz="2000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6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</a:t>
            </a:r>
            <a:r>
              <a:rPr lang="en-US" sz="3600" dirty="0" smtClean="0"/>
              <a:t>omen’s Engagement, Couple </a:t>
            </a:r>
            <a:r>
              <a:rPr lang="en-US" sz="3600" dirty="0"/>
              <a:t>C</a:t>
            </a:r>
            <a:r>
              <a:rPr lang="en-US" sz="3600" dirty="0" smtClean="0"/>
              <a:t>ommunication and Linking to Services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With women’s support and couple communication, men find it easier to take advantage of voluntary medical male circumcision (VMMC) and other services.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Men find it easier to talk about VMMC with their partners.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Men find support post VMMC from their partners.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Women see the </a:t>
            </a:r>
            <a:r>
              <a:rPr lang="en-US" sz="1800" dirty="0">
                <a:solidFill>
                  <a:srgbClr val="000000"/>
                </a:solidFill>
              </a:rPr>
              <a:t>need to talk about VMMC because they also </a:t>
            </a:r>
            <a:r>
              <a:rPr lang="en-US" sz="1800" dirty="0" smtClean="0">
                <a:solidFill>
                  <a:srgbClr val="000000"/>
                </a:solidFill>
              </a:rPr>
              <a:t>benefit</a:t>
            </a:r>
            <a:r>
              <a:rPr lang="en-US" sz="1800" dirty="0" smtClean="0"/>
              <a:t>—</a:t>
            </a:r>
            <a:r>
              <a:rPr lang="en-US" sz="1800" dirty="0" smtClean="0">
                <a:solidFill>
                  <a:srgbClr val="000000"/>
                </a:solidFill>
              </a:rPr>
              <a:t>reduced </a:t>
            </a:r>
            <a:r>
              <a:rPr lang="en-US" sz="1800" dirty="0">
                <a:solidFill>
                  <a:srgbClr val="000000"/>
                </a:solidFill>
              </a:rPr>
              <a:t>risk of cervical cancer.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Community </a:t>
            </a:r>
            <a:r>
              <a:rPr lang="en-US" sz="2000" dirty="0">
                <a:solidFill>
                  <a:srgbClr val="000000"/>
                </a:solidFill>
              </a:rPr>
              <a:t>Referral </a:t>
            </a:r>
            <a:r>
              <a:rPr lang="en-US" sz="2000" dirty="0" smtClean="0">
                <a:solidFill>
                  <a:srgbClr val="000000"/>
                </a:solidFill>
              </a:rPr>
              <a:t>Agents engage individuals and couples, and link them to various services including VMMC, HIV testing and counseling (HTC), prevention of mother-to-child transmission of HIV (PMTCT).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Women’s </a:t>
            </a:r>
            <a:r>
              <a:rPr lang="en-US" sz="2000" dirty="0">
                <a:solidFill>
                  <a:srgbClr val="000000"/>
                </a:solidFill>
              </a:rPr>
              <a:t>engagement and couple communication </a:t>
            </a:r>
            <a:r>
              <a:rPr lang="en-US" sz="2000" dirty="0" smtClean="0">
                <a:solidFill>
                  <a:srgbClr val="000000"/>
                </a:solidFill>
              </a:rPr>
              <a:t>help </a:t>
            </a:r>
            <a:r>
              <a:rPr lang="en-US" sz="2000" dirty="0">
                <a:solidFill>
                  <a:srgbClr val="000000"/>
                </a:solidFill>
              </a:rPr>
              <a:t>to increase protection for couples who choose </a:t>
            </a:r>
            <a:r>
              <a:rPr lang="en-US" sz="2000" u="sng" dirty="0">
                <a:solidFill>
                  <a:srgbClr val="000000"/>
                </a:solidFill>
              </a:rPr>
              <a:t>not</a:t>
            </a:r>
            <a:r>
              <a:rPr lang="en-US" sz="2000" dirty="0">
                <a:solidFill>
                  <a:srgbClr val="000000"/>
                </a:solidFill>
              </a:rPr>
              <a:t> to go for </a:t>
            </a:r>
            <a:r>
              <a:rPr lang="en-US" sz="2000" dirty="0" smtClean="0">
                <a:solidFill>
                  <a:srgbClr val="000000"/>
                </a:solidFill>
              </a:rPr>
              <a:t>VMMC through: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Joint decision-making, making </a:t>
            </a:r>
            <a:r>
              <a:rPr lang="en-US" sz="1800" dirty="0">
                <a:solidFill>
                  <a:srgbClr val="000000"/>
                </a:solidFill>
              </a:rPr>
              <a:t>positive </a:t>
            </a:r>
            <a:r>
              <a:rPr lang="en-US" sz="1800" dirty="0" smtClean="0">
                <a:solidFill>
                  <a:srgbClr val="000000"/>
                </a:solidFill>
              </a:rPr>
              <a:t>choices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Increased HTC </a:t>
            </a:r>
            <a:r>
              <a:rPr lang="en-US" sz="1800" dirty="0" smtClean="0">
                <a:solidFill>
                  <a:srgbClr val="000000"/>
                </a:solidFill>
              </a:rPr>
              <a:t>uptake and access </a:t>
            </a:r>
            <a:r>
              <a:rPr lang="en-US" sz="1800" dirty="0">
                <a:solidFill>
                  <a:srgbClr val="000000"/>
                </a:solidFill>
              </a:rPr>
              <a:t>of risk reduction </a:t>
            </a:r>
            <a:r>
              <a:rPr lang="en-US" sz="1800" dirty="0" smtClean="0">
                <a:solidFill>
                  <a:srgbClr val="000000"/>
                </a:solidFill>
              </a:rPr>
              <a:t>measures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Increased protection among </a:t>
            </a:r>
            <a:r>
              <a:rPr lang="en-US" sz="1800" dirty="0" smtClean="0">
                <a:solidFill>
                  <a:srgbClr val="000000"/>
                </a:solidFill>
              </a:rPr>
              <a:t>couples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Success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76" y="1954077"/>
            <a:ext cx="4361524" cy="361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“</a:t>
            </a:r>
            <a:r>
              <a:rPr lang="en-US" sz="2800" i="1" dirty="0"/>
              <a:t>Due to encouragement from my </a:t>
            </a:r>
            <a:r>
              <a:rPr lang="en-US" sz="2800" i="1" dirty="0" smtClean="0"/>
              <a:t>wife, </a:t>
            </a:r>
            <a:r>
              <a:rPr lang="en-US" sz="2800" i="1" dirty="0"/>
              <a:t>I went for VMMC and now I can testify publicly to my people that it is very </a:t>
            </a:r>
            <a:r>
              <a:rPr lang="en-US" sz="2800" i="1" dirty="0" smtClean="0"/>
              <a:t>nice… </a:t>
            </a:r>
            <a:r>
              <a:rPr lang="en-US" sz="2800" i="1" dirty="0"/>
              <a:t>and apart from minimizing the risk of </a:t>
            </a:r>
            <a:r>
              <a:rPr lang="en-US" sz="2800" i="1" dirty="0" smtClean="0"/>
              <a:t>HIV infection, </a:t>
            </a:r>
            <a:r>
              <a:rPr lang="en-US" sz="2800" i="1" dirty="0"/>
              <a:t>it also add up to sexual satisfaction</a:t>
            </a:r>
            <a:r>
              <a:rPr lang="en-US" sz="2800" i="1" dirty="0" smtClean="0"/>
              <a:t>.” </a:t>
            </a:r>
            <a:endParaRPr lang="en-US" sz="28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876" y="2133600"/>
            <a:ext cx="383315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5029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Traditional Authority </a:t>
            </a:r>
            <a:r>
              <a:rPr lang="en-US" dirty="0" err="1">
                <a:solidFill>
                  <a:prstClr val="black"/>
                </a:solidFill>
              </a:rPr>
              <a:t>Kaduya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Phalombe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2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Success Stories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/>
              <a:t>“I was afraid because people said the wound would not heal because </a:t>
            </a:r>
            <a:r>
              <a:rPr lang="en-US" sz="2400" i="1" dirty="0" smtClean="0"/>
              <a:t>it’s </a:t>
            </a:r>
            <a:r>
              <a:rPr lang="en-US" sz="2400" i="1" dirty="0"/>
              <a:t>one way of family </a:t>
            </a:r>
            <a:r>
              <a:rPr lang="en-US" sz="2400" i="1" dirty="0" smtClean="0"/>
              <a:t>planning. However, </a:t>
            </a:r>
            <a:r>
              <a:rPr lang="en-US" sz="2400" i="1" dirty="0"/>
              <a:t>due to encouragement </a:t>
            </a:r>
            <a:r>
              <a:rPr lang="en-US" sz="2400" i="1" dirty="0" smtClean="0"/>
              <a:t>from my wife, </a:t>
            </a:r>
            <a:r>
              <a:rPr lang="en-US" sz="2400" i="1" dirty="0"/>
              <a:t>I decided to </a:t>
            </a:r>
            <a:r>
              <a:rPr lang="en-US" sz="2400" i="1" dirty="0" smtClean="0"/>
              <a:t>go for circumcision … </a:t>
            </a:r>
            <a:r>
              <a:rPr lang="en-US" sz="2400" i="1" dirty="0"/>
              <a:t>everything is alright now.” </a:t>
            </a:r>
            <a:r>
              <a:rPr lang="en-US" sz="2400" dirty="0" smtClean="0"/>
              <a:t>said  Weston  </a:t>
            </a:r>
            <a:r>
              <a:rPr lang="en-US" sz="2400" dirty="0" err="1" smtClean="0"/>
              <a:t>Maganga</a:t>
            </a:r>
            <a:r>
              <a:rPr lang="en-US" sz="2400" dirty="0" smtClean="0"/>
              <a:t>.  And the wife said </a:t>
            </a:r>
            <a:r>
              <a:rPr lang="en-US" sz="2400" i="1" dirty="0" smtClean="0"/>
              <a:t>“I </a:t>
            </a:r>
            <a:r>
              <a:rPr lang="en-US" sz="2400" i="1" dirty="0"/>
              <a:t>decided to encourage my husband to minimize the risk of cervical cancer because I fear it </a:t>
            </a:r>
            <a:r>
              <a:rPr lang="en-US" sz="2400" i="1" dirty="0" smtClean="0"/>
              <a:t>a </a:t>
            </a:r>
            <a:r>
              <a:rPr lang="en-US" sz="2400" i="1" dirty="0"/>
              <a:t>lot” </a:t>
            </a:r>
            <a:r>
              <a:rPr lang="en-US" sz="2400" i="1" dirty="0" smtClean="0"/>
              <a:t> </a:t>
            </a:r>
            <a:r>
              <a:rPr lang="en-US" sz="2400" dirty="0" err="1" smtClean="0"/>
              <a:t>Enelesi</a:t>
            </a:r>
            <a:r>
              <a:rPr lang="en-US" sz="2400" dirty="0" smtClean="0"/>
              <a:t> </a:t>
            </a:r>
            <a:r>
              <a:rPr lang="en-US" sz="2400" dirty="0" err="1" smtClean="0"/>
              <a:t>Maganga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1600" dirty="0" smtClean="0"/>
              <a:t>Weston &amp; </a:t>
            </a:r>
            <a:r>
              <a:rPr lang="en-US" sz="1600" dirty="0" err="1" smtClean="0"/>
              <a:t>Enelesi</a:t>
            </a:r>
            <a:r>
              <a:rPr lang="en-US" sz="1600" dirty="0" smtClean="0"/>
              <a:t> </a:t>
            </a:r>
            <a:r>
              <a:rPr lang="en-US" sz="1600" dirty="0" err="1" smtClean="0"/>
              <a:t>Maganga</a:t>
            </a:r>
            <a:r>
              <a:rPr lang="en-US" sz="1600" dirty="0"/>
              <a:t>,</a:t>
            </a:r>
            <a:r>
              <a:rPr lang="en-US" sz="1600" dirty="0" smtClean="0"/>
              <a:t> </a:t>
            </a:r>
            <a:r>
              <a:rPr lang="en-US" sz="1600" dirty="0" err="1" smtClean="0"/>
              <a:t>Phalombe</a:t>
            </a:r>
            <a:r>
              <a:rPr lang="en-US" sz="1600" dirty="0" smtClean="0"/>
              <a:t> </a:t>
            </a:r>
          </a:p>
          <a:p>
            <a:pPr marL="0" lvl="0" indent="0">
              <a:buNone/>
            </a:pPr>
            <a:r>
              <a:rPr lang="en-US" sz="2400" dirty="0" err="1" smtClean="0"/>
              <a:t>Fibby</a:t>
            </a:r>
            <a:r>
              <a:rPr lang="en-US" sz="2400" dirty="0" smtClean="0"/>
              <a:t> </a:t>
            </a:r>
            <a:r>
              <a:rPr lang="en-US" sz="2400" dirty="0" err="1"/>
              <a:t>Mwangala</a:t>
            </a:r>
            <a:r>
              <a:rPr lang="en-US" sz="2400" dirty="0"/>
              <a:t> </a:t>
            </a:r>
            <a:r>
              <a:rPr lang="en-US" sz="2400" dirty="0" smtClean="0"/>
              <a:t>used to </a:t>
            </a:r>
            <a:r>
              <a:rPr lang="en-US" sz="2400" dirty="0"/>
              <a:t>attend BRIDGE II </a:t>
            </a:r>
            <a:r>
              <a:rPr lang="en-US" sz="2400" dirty="0" smtClean="0"/>
              <a:t>VMMC demand creation activities and always told </a:t>
            </a:r>
            <a:r>
              <a:rPr lang="en-US" sz="2400" dirty="0"/>
              <a:t>her husband about the benefits of </a:t>
            </a:r>
            <a:r>
              <a:rPr lang="en-US" sz="2400" dirty="0" smtClean="0"/>
              <a:t>VMMC. Last </a:t>
            </a:r>
            <a:r>
              <a:rPr lang="en-US" sz="2400" dirty="0"/>
              <a:t>week on 31</a:t>
            </a:r>
            <a:r>
              <a:rPr lang="en-US" sz="2400" baseline="30000" dirty="0"/>
              <a:t>st</a:t>
            </a:r>
            <a:r>
              <a:rPr lang="en-US" sz="2400" dirty="0"/>
              <a:t> May </a:t>
            </a:r>
            <a:r>
              <a:rPr lang="en-US" sz="2400" dirty="0" smtClean="0"/>
              <a:t>2013 </a:t>
            </a:r>
            <a:r>
              <a:rPr lang="en-US" sz="2400" dirty="0" err="1" smtClean="0"/>
              <a:t>Fibby’s</a:t>
            </a:r>
            <a:r>
              <a:rPr lang="en-US" sz="2400" dirty="0" smtClean="0"/>
              <a:t> husband, John, went for VMMC and had this </a:t>
            </a:r>
            <a:r>
              <a:rPr lang="en-US" sz="2400" dirty="0"/>
              <a:t>to </a:t>
            </a:r>
            <a:r>
              <a:rPr lang="en-US" sz="2400" dirty="0" smtClean="0"/>
              <a:t>say: </a:t>
            </a:r>
            <a:r>
              <a:rPr lang="en-US" sz="2400" i="1" dirty="0" smtClean="0"/>
              <a:t>“meanwhile </a:t>
            </a:r>
            <a:r>
              <a:rPr lang="en-US" sz="2400" i="1" dirty="0"/>
              <a:t>together with my wife we are nursing our wound after check up and the support I am receiving from my wife is overwhelming</a:t>
            </a:r>
            <a:r>
              <a:rPr lang="en-US" sz="2400" i="1" dirty="0" smtClean="0"/>
              <a:t>.”</a:t>
            </a:r>
            <a:endParaRPr lang="en-US" sz="2400" i="1" dirty="0"/>
          </a:p>
          <a:p>
            <a:pPr marL="0" lvl="0" indent="0">
              <a:buNone/>
            </a:pPr>
            <a:r>
              <a:rPr lang="en-US" sz="2400" dirty="0" smtClean="0"/>
              <a:t>					</a:t>
            </a:r>
            <a:r>
              <a:rPr lang="en-US" sz="1600" dirty="0" err="1" smtClean="0"/>
              <a:t>Fibby</a:t>
            </a:r>
            <a:r>
              <a:rPr lang="en-US" sz="1600" dirty="0" smtClean="0"/>
              <a:t> and John </a:t>
            </a:r>
            <a:r>
              <a:rPr lang="en-US" sz="1600" dirty="0" err="1" smtClean="0"/>
              <a:t>Mwangala</a:t>
            </a:r>
            <a:r>
              <a:rPr lang="en-US" sz="1600" dirty="0" smtClean="0"/>
              <a:t>, </a:t>
            </a:r>
            <a:r>
              <a:rPr lang="en-US" sz="1600" dirty="0" err="1" smtClean="0"/>
              <a:t>Phalombe</a:t>
            </a:r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27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MM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1222</Words>
  <Application>Microsoft Office PowerPoint</Application>
  <PresentationFormat>On-screen Show (4:3)</PresentationFormat>
  <Paragraphs>128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Times</vt:lpstr>
      <vt:lpstr>1_Blank Presentation</vt:lpstr>
      <vt:lpstr>1_VMMC</vt:lpstr>
      <vt:lpstr>Women’s Engagement— Couple  Communication</vt:lpstr>
      <vt:lpstr>Background</vt:lpstr>
      <vt:lpstr>Strategic Approaches</vt:lpstr>
      <vt:lpstr>Approach: Couple Communication</vt:lpstr>
      <vt:lpstr>Approach: Women’s Engagement</vt:lpstr>
      <vt:lpstr>How to Stimulate Open Dialogue:  Couple Communication</vt:lpstr>
      <vt:lpstr>Women’s Engagement, Couple Communication and Linking to Services </vt:lpstr>
      <vt:lpstr>Success Story</vt:lpstr>
      <vt:lpstr>Success Stories</vt:lpstr>
      <vt:lpstr>Transformative Tools</vt:lpstr>
      <vt:lpstr>Transformative Tools</vt:lpstr>
      <vt:lpstr>Research: Couple Communication</vt:lpstr>
      <vt:lpstr>Summary</vt:lpstr>
      <vt:lpstr>Contact Information</vt:lpstr>
      <vt:lpstr>Acknowledgments</vt:lpstr>
    </vt:vector>
  </TitlesOfParts>
  <Company>Jhpiego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Engagement— Couple  Communication</dc:title>
  <dc:creator>Tigistu Adamu</dc:creator>
  <cp:lastModifiedBy>Laurie Stockton</cp:lastModifiedBy>
  <cp:revision>1</cp:revision>
  <dcterms:created xsi:type="dcterms:W3CDTF">2013-06-06T15:16:19Z</dcterms:created>
  <dcterms:modified xsi:type="dcterms:W3CDTF">2014-09-03T13:21:15Z</dcterms:modified>
</cp:coreProperties>
</file>