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sldIdLst>
    <p:sldId id="256" r:id="rId2"/>
    <p:sldId id="319" r:id="rId3"/>
    <p:sldId id="274" r:id="rId4"/>
    <p:sldId id="257" r:id="rId5"/>
    <p:sldId id="305" r:id="rId6"/>
    <p:sldId id="317" r:id="rId7"/>
    <p:sldId id="277" r:id="rId8"/>
    <p:sldId id="318" r:id="rId9"/>
    <p:sldId id="407" r:id="rId10"/>
    <p:sldId id="259" r:id="rId11"/>
    <p:sldId id="406" r:id="rId12"/>
    <p:sldId id="261" r:id="rId13"/>
    <p:sldId id="398" r:id="rId14"/>
    <p:sldId id="280" r:id="rId15"/>
    <p:sldId id="373" r:id="rId16"/>
    <p:sldId id="374" r:id="rId17"/>
    <p:sldId id="324" r:id="rId18"/>
    <p:sldId id="325" r:id="rId19"/>
    <p:sldId id="326" r:id="rId20"/>
    <p:sldId id="365" r:id="rId21"/>
    <p:sldId id="327" r:id="rId22"/>
    <p:sldId id="320" r:id="rId23"/>
    <p:sldId id="410" r:id="rId24"/>
    <p:sldId id="399" r:id="rId25"/>
    <p:sldId id="276" r:id="rId26"/>
    <p:sldId id="400" r:id="rId27"/>
    <p:sldId id="296" r:id="rId28"/>
    <p:sldId id="297" r:id="rId29"/>
    <p:sldId id="301" r:id="rId30"/>
    <p:sldId id="401" r:id="rId31"/>
    <p:sldId id="333" r:id="rId32"/>
    <p:sldId id="375" r:id="rId33"/>
    <p:sldId id="376" r:id="rId34"/>
    <p:sldId id="308" r:id="rId35"/>
    <p:sldId id="334" r:id="rId36"/>
    <p:sldId id="335" r:id="rId37"/>
    <p:sldId id="355" r:id="rId38"/>
    <p:sldId id="339" r:id="rId39"/>
    <p:sldId id="342" r:id="rId40"/>
    <p:sldId id="402" r:id="rId41"/>
    <p:sldId id="336" r:id="rId42"/>
    <p:sldId id="368" r:id="rId43"/>
    <p:sldId id="378" r:id="rId44"/>
    <p:sldId id="377" r:id="rId45"/>
    <p:sldId id="344" r:id="rId46"/>
    <p:sldId id="412" r:id="rId47"/>
    <p:sldId id="413" r:id="rId48"/>
    <p:sldId id="414" r:id="rId49"/>
    <p:sldId id="321" r:id="rId50"/>
    <p:sldId id="271" r:id="rId51"/>
    <p:sldId id="409" r:id="rId52"/>
    <p:sldId id="417" r:id="rId53"/>
    <p:sldId id="418" r:id="rId54"/>
    <p:sldId id="416" r:id="rId55"/>
    <p:sldId id="415" r:id="rId56"/>
    <p:sldId id="419" r:id="rId57"/>
    <p:sldId id="421" r:id="rId58"/>
    <p:sldId id="309" r:id="rId59"/>
    <p:sldId id="420" r:id="rId60"/>
    <p:sldId id="356" r:id="rId61"/>
    <p:sldId id="383" r:id="rId62"/>
    <p:sldId id="382" r:id="rId63"/>
    <p:sldId id="315" r:id="rId64"/>
    <p:sldId id="281" r:id="rId65"/>
    <p:sldId id="263" r:id="rId66"/>
    <p:sldId id="357" r:id="rId67"/>
    <p:sldId id="278" r:id="rId68"/>
    <p:sldId id="348" r:id="rId69"/>
    <p:sldId id="291" r:id="rId70"/>
    <p:sldId id="397" r:id="rId71"/>
    <p:sldId id="349" r:id="rId72"/>
    <p:sldId id="391" r:id="rId73"/>
    <p:sldId id="392" r:id="rId74"/>
    <p:sldId id="294" r:id="rId75"/>
    <p:sldId id="300" r:id="rId76"/>
    <p:sldId id="350" r:id="rId77"/>
    <p:sldId id="293" r:id="rId78"/>
    <p:sldId id="381" r:id="rId79"/>
    <p:sldId id="292" r:id="rId80"/>
    <p:sldId id="404" r:id="rId81"/>
    <p:sldId id="299" r:id="rId82"/>
    <p:sldId id="371" r:id="rId83"/>
    <p:sldId id="313" r:id="rId84"/>
    <p:sldId id="353" r:id="rId85"/>
    <p:sldId id="314" r:id="rId86"/>
    <p:sldId id="364" r:id="rId87"/>
    <p:sldId id="390" r:id="rId88"/>
    <p:sldId id="379" r:id="rId89"/>
    <p:sldId id="265" r:id="rId90"/>
    <p:sldId id="403" r:id="rId91"/>
    <p:sldId id="359" r:id="rId92"/>
    <p:sldId id="360" r:id="rId93"/>
    <p:sldId id="361" r:id="rId94"/>
    <p:sldId id="362" r:id="rId95"/>
    <p:sldId id="363" r:id="rId96"/>
    <p:sldId id="385" r:id="rId97"/>
    <p:sldId id="386" r:id="rId98"/>
    <p:sldId id="316" r:id="rId99"/>
    <p:sldId id="267" r:id="rId100"/>
    <p:sldId id="405" r:id="rId101"/>
    <p:sldId id="387" r:id="rId102"/>
    <p:sldId id="358" r:id="rId103"/>
    <p:sldId id="395" r:id="rId104"/>
    <p:sldId id="384" r:id="rId105"/>
    <p:sldId id="270" r:id="rId106"/>
    <p:sldId id="303" r:id="rId107"/>
    <p:sldId id="304" r:id="rId108"/>
    <p:sldId id="389" r:id="rId109"/>
    <p:sldId id="388" r:id="rId11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bel, Melissa (CDC/CGH/DGHT)" initials="HM(" lastIdx="84" clrIdx="0">
    <p:extLst>
      <p:ext uri="{19B8F6BF-5375-455C-9EA6-DF929625EA0E}">
        <p15:presenceInfo xmlns:p15="http://schemas.microsoft.com/office/powerpoint/2012/main" userId="S-1-5-21-1207783550-2075000910-922709458-178420" providerId="AD"/>
      </p:ext>
    </p:extLst>
  </p:cmAuthor>
  <p:cmAuthor id="2" name="Catey Laube" initials="CL" lastIdx="62" clrIdx="1">
    <p:extLst>
      <p:ext uri="{19B8F6BF-5375-455C-9EA6-DF929625EA0E}">
        <p15:presenceInfo xmlns:p15="http://schemas.microsoft.com/office/powerpoint/2012/main" userId="S-1-5-21-200220283-296057445-522006248-29000" providerId="AD"/>
      </p:ext>
    </p:extLst>
  </p:cmAuthor>
  <p:cmAuthor id="3" name="Msungama, Wezi (CDC/CGH/DGHT)" initials="MW(" lastIdx="24" clrIdx="2">
    <p:extLst>
      <p:ext uri="{19B8F6BF-5375-455C-9EA6-DF929625EA0E}">
        <p15:presenceInfo xmlns:p15="http://schemas.microsoft.com/office/powerpoint/2012/main" userId="S-1-5-21-1207783550-2075000910-922709458-380414" providerId="AD"/>
      </p:ext>
    </p:extLst>
  </p:cmAuthor>
  <p:cmAuthor id="4" name="Clara Wakutaipa" initials="CW" lastIdx="6" clrIdx="3">
    <p:extLst>
      <p:ext uri="{19B8F6BF-5375-455C-9EA6-DF929625EA0E}">
        <p15:presenceInfo xmlns:p15="http://schemas.microsoft.com/office/powerpoint/2012/main" userId="S-1-5-21-809854963-34841198-363929408-1527" providerId="AD"/>
      </p:ext>
    </p:extLst>
  </p:cmAuthor>
  <p:cmAuthor id="5" name="Davis, Stephanie Marie (CDC/CGH/DGHT)" initials="vic6" lastIdx="21" clrIdx="4">
    <p:extLst>
      <p:ext uri="{19B8F6BF-5375-455C-9EA6-DF929625EA0E}">
        <p15:presenceInfo xmlns:p15="http://schemas.microsoft.com/office/powerpoint/2012/main" userId="Davis, Stephanie Marie (CDC/CGH/DGH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565"/>
    <a:srgbClr val="DCDCDC"/>
    <a:srgbClr val="336699"/>
    <a:srgbClr val="88B0D8"/>
    <a:srgbClr val="FFDDDD"/>
    <a:srgbClr val="C4C4C4"/>
    <a:srgbClr val="0066CC"/>
    <a:srgbClr val="333399"/>
    <a:srgbClr val="003399"/>
    <a:srgbClr val="54C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88162" autoAdjust="0"/>
  </p:normalViewPr>
  <p:slideViewPr>
    <p:cSldViewPr snapToGrid="0">
      <p:cViewPr varScale="1">
        <p:scale>
          <a:sx n="61" d="100"/>
          <a:sy n="61" d="100"/>
        </p:scale>
        <p:origin x="1098" y="72"/>
      </p:cViewPr>
      <p:guideLst/>
    </p:cSldViewPr>
  </p:slideViewPr>
  <p:notesTextViewPr>
    <p:cViewPr>
      <p:scale>
        <a:sx n="1" d="1"/>
        <a:sy n="1" d="1"/>
      </p:scale>
      <p:origin x="0" y="0"/>
    </p:cViewPr>
  </p:notesTextViewPr>
  <p:sorterViewPr>
    <p:cViewPr>
      <p:scale>
        <a:sx n="100" d="100"/>
        <a:sy n="100" d="100"/>
      </p:scale>
      <p:origin x="0" y="-2356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ysClr val="windowText" lastClr="000000"/>
                </a:solidFill>
                <a:latin typeface="Footlight MT Light" panose="0204060206030A020304" pitchFamily="18" charset="0"/>
                <a:ea typeface="+mn-ea"/>
                <a:cs typeface="+mn-cs"/>
              </a:defRPr>
            </a:pPr>
            <a:r>
              <a:rPr lang="en-GB"/>
              <a:t>PIRMC specific department source of information (October-December 2017)</a:t>
            </a:r>
          </a:p>
        </c:rich>
      </c:tx>
      <c:layout>
        <c:manualLayout>
          <c:xMode val="edge"/>
          <c:yMode val="edge"/>
          <c:x val="0.15121703000183398"/>
          <c:y val="0"/>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ysClr val="windowText" lastClr="000000"/>
              </a:solidFill>
              <a:latin typeface="Footlight MT Light" panose="0204060206030A020304" pitchFamily="18" charset="0"/>
              <a:ea typeface="+mn-ea"/>
              <a:cs typeface="+mn-cs"/>
            </a:defRPr>
          </a:pPr>
          <a:endParaRPr lang="en-US"/>
        </a:p>
      </c:txPr>
    </c:title>
    <c:autoTitleDeleted val="0"/>
    <c:plotArea>
      <c:layout/>
      <c:barChart>
        <c:barDir val="col"/>
        <c:grouping val="clustered"/>
        <c:varyColors val="0"/>
        <c:ser>
          <c:idx val="0"/>
          <c:order val="0"/>
          <c:tx>
            <c:strRef>
              <c:f>'PIRMC referals'!$B$9</c:f>
              <c:strCache>
                <c:ptCount val="1"/>
                <c:pt idx="0">
                  <c:v>Number</c:v>
                </c:pt>
              </c:strCache>
            </c:strRef>
          </c:tx>
          <c:spPr>
            <a:solidFill>
              <a:srgbClr val="FFC000"/>
            </a:solidFill>
            <a:ln>
              <a:noFill/>
            </a:ln>
            <a:effectLst/>
          </c:spPr>
          <c:invertIfNegative val="0"/>
          <c:cat>
            <c:strRef>
              <c:f>'PIRMC referals'!$A$10:$A$14</c:f>
              <c:strCache>
                <c:ptCount val="5"/>
                <c:pt idx="0">
                  <c:v>OPD</c:v>
                </c:pt>
                <c:pt idx="1">
                  <c:v>STI Clinic</c:v>
                </c:pt>
                <c:pt idx="2">
                  <c:v>ANC</c:v>
                </c:pt>
                <c:pt idx="3">
                  <c:v>PITC</c:v>
                </c:pt>
                <c:pt idx="4">
                  <c:v>VCT</c:v>
                </c:pt>
              </c:strCache>
            </c:strRef>
          </c:cat>
          <c:val>
            <c:numRef>
              <c:f>'PIRMC referals'!$B$10:$B$14</c:f>
              <c:numCache>
                <c:formatCode>General</c:formatCode>
                <c:ptCount val="5"/>
                <c:pt idx="0">
                  <c:v>542</c:v>
                </c:pt>
                <c:pt idx="1">
                  <c:v>201</c:v>
                </c:pt>
                <c:pt idx="2">
                  <c:v>11</c:v>
                </c:pt>
                <c:pt idx="3">
                  <c:v>22</c:v>
                </c:pt>
                <c:pt idx="4">
                  <c:v>41</c:v>
                </c:pt>
              </c:numCache>
            </c:numRef>
          </c:val>
          <c:extLst>
            <c:ext xmlns:c16="http://schemas.microsoft.com/office/drawing/2014/chart" uri="{C3380CC4-5D6E-409C-BE32-E72D297353CC}">
              <c16:uniqueId val="{00000000-AD7E-4944-A6BE-AE9C45FA5F09}"/>
            </c:ext>
          </c:extLst>
        </c:ser>
        <c:dLbls>
          <c:showLegendKey val="0"/>
          <c:showVal val="0"/>
          <c:showCatName val="0"/>
          <c:showSerName val="0"/>
          <c:showPercent val="0"/>
          <c:showBubbleSize val="0"/>
        </c:dLbls>
        <c:gapWidth val="219"/>
        <c:overlap val="-27"/>
        <c:axId val="432954504"/>
        <c:axId val="432954896"/>
      </c:barChart>
      <c:scatterChart>
        <c:scatterStyle val="lineMarker"/>
        <c:varyColors val="0"/>
        <c:ser>
          <c:idx val="1"/>
          <c:order val="1"/>
          <c:tx>
            <c:strRef>
              <c:f>'PIRMC referals'!$C$9</c:f>
              <c:strCache>
                <c:ptCount val="1"/>
                <c:pt idx="0">
                  <c:v>Percentage (%)</c:v>
                </c:pt>
              </c:strCache>
            </c:strRef>
          </c:tx>
          <c:spPr>
            <a:ln w="25400" cap="rnd">
              <a:noFill/>
              <a:round/>
            </a:ln>
            <a:effectLst/>
          </c:spPr>
          <c:marker>
            <c:symbol val="circle"/>
            <c:size val="5"/>
            <c:spPr>
              <a:solidFill>
                <a:srgbClr val="C00000"/>
              </a:solidFill>
              <a:ln w="28575">
                <a:solidFill>
                  <a:schemeClr val="accent2"/>
                </a:solidFill>
              </a:ln>
              <a:effectLst/>
            </c:spPr>
          </c:marker>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Footlight MT Light" panose="0204060206030A020304" pitchFamily="18"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strRef>
              <c:f>'PIRMC referals'!$A$10:$A$14</c:f>
              <c:strCache>
                <c:ptCount val="5"/>
                <c:pt idx="0">
                  <c:v>OPD</c:v>
                </c:pt>
                <c:pt idx="1">
                  <c:v>STI Clinic</c:v>
                </c:pt>
                <c:pt idx="2">
                  <c:v>ANC</c:v>
                </c:pt>
                <c:pt idx="3">
                  <c:v>PITC</c:v>
                </c:pt>
                <c:pt idx="4">
                  <c:v>VCT</c:v>
                </c:pt>
              </c:strCache>
            </c:strRef>
          </c:xVal>
          <c:yVal>
            <c:numRef>
              <c:f>'PIRMC referals'!$C$10:$C$14</c:f>
              <c:numCache>
                <c:formatCode>0%</c:formatCode>
                <c:ptCount val="5"/>
                <c:pt idx="0">
                  <c:v>0.66340269277845776</c:v>
                </c:pt>
                <c:pt idx="1">
                  <c:v>0.24602203182374541</c:v>
                </c:pt>
                <c:pt idx="2">
                  <c:v>1.346389228886169E-2</c:v>
                </c:pt>
                <c:pt idx="3">
                  <c:v>2.6927784577723379E-2</c:v>
                </c:pt>
                <c:pt idx="4">
                  <c:v>5.0183598531211751E-2</c:v>
                </c:pt>
              </c:numCache>
            </c:numRef>
          </c:yVal>
          <c:smooth val="0"/>
          <c:extLst>
            <c:ext xmlns:c16="http://schemas.microsoft.com/office/drawing/2014/chart" uri="{C3380CC4-5D6E-409C-BE32-E72D297353CC}">
              <c16:uniqueId val="{00000001-AD7E-4944-A6BE-AE9C45FA5F09}"/>
            </c:ext>
          </c:extLst>
        </c:ser>
        <c:dLbls>
          <c:showLegendKey val="0"/>
          <c:showVal val="0"/>
          <c:showCatName val="0"/>
          <c:showSerName val="0"/>
          <c:showPercent val="0"/>
          <c:showBubbleSize val="0"/>
        </c:dLbls>
        <c:axId val="432955680"/>
        <c:axId val="432955288"/>
      </c:scatterChart>
      <c:catAx>
        <c:axId val="432954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Footlight MT Light" panose="0204060206030A020304" pitchFamily="18" charset="0"/>
                <a:ea typeface="+mn-ea"/>
                <a:cs typeface="+mn-cs"/>
              </a:defRPr>
            </a:pPr>
            <a:endParaRPr lang="en-US"/>
          </a:p>
        </c:txPr>
        <c:crossAx val="432954896"/>
        <c:crosses val="autoZero"/>
        <c:auto val="1"/>
        <c:lblAlgn val="ctr"/>
        <c:lblOffset val="100"/>
        <c:noMultiLvlLbl val="0"/>
      </c:catAx>
      <c:valAx>
        <c:axId val="432954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Footlight MT Light" panose="0204060206030A020304" pitchFamily="18" charset="0"/>
                <a:ea typeface="+mn-ea"/>
                <a:cs typeface="+mn-cs"/>
              </a:defRPr>
            </a:pPr>
            <a:endParaRPr lang="en-US"/>
          </a:p>
        </c:txPr>
        <c:crossAx val="432954504"/>
        <c:crosses val="autoZero"/>
        <c:crossBetween val="between"/>
      </c:valAx>
      <c:valAx>
        <c:axId val="432955288"/>
        <c:scaling>
          <c:orientation val="minMax"/>
          <c:max val="1"/>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Footlight MT Light" panose="0204060206030A020304" pitchFamily="18" charset="0"/>
                <a:ea typeface="+mn-ea"/>
                <a:cs typeface="+mn-cs"/>
              </a:defRPr>
            </a:pPr>
            <a:endParaRPr lang="en-US"/>
          </a:p>
        </c:txPr>
        <c:crossAx val="432955680"/>
        <c:crosses val="max"/>
        <c:crossBetween val="midCat"/>
      </c:valAx>
      <c:valAx>
        <c:axId val="432955680"/>
        <c:scaling>
          <c:orientation val="minMax"/>
        </c:scaling>
        <c:delete val="1"/>
        <c:axPos val="t"/>
        <c:majorTickMark val="out"/>
        <c:minorTickMark val="none"/>
        <c:tickLblPos val="nextTo"/>
        <c:crossAx val="432955288"/>
        <c:crosses val="max"/>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Footlight MT Light" panose="0204060206030A020304" pitchFamily="18" charset="0"/>
              <a:ea typeface="+mn-ea"/>
              <a:cs typeface="+mn-cs"/>
            </a:defRPr>
          </a:pPr>
          <a:endParaRPr lang="en-US"/>
        </a:p>
      </c:txPr>
    </c:legend>
    <c:plotVisOnly val="1"/>
    <c:dispBlanksAs val="gap"/>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solidFill>
        <a:schemeClr val="accent1"/>
      </a:solidFill>
      <a:round/>
    </a:ln>
    <a:effectLst/>
  </c:spPr>
  <c:txPr>
    <a:bodyPr/>
    <a:lstStyle/>
    <a:p>
      <a:pPr>
        <a:defRPr sz="1600">
          <a:solidFill>
            <a:sysClr val="windowText" lastClr="000000"/>
          </a:solidFill>
          <a:latin typeface="Footlight MT Light" panose="0204060206030A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07D919-5292-463F-AAD3-C9B34A89F1CA}"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en-US"/>
        </a:p>
      </dgm:t>
    </dgm:pt>
    <dgm:pt modelId="{BD6BF9D4-FB18-4251-B345-59ADA8B583DA}">
      <dgm:prSet phldrT="[Text]"/>
      <dgm:spPr>
        <a:solidFill>
          <a:srgbClr val="DCDCDC"/>
        </a:solidFill>
      </dgm:spPr>
      <dgm:t>
        <a:bodyPr/>
        <a:lstStyle/>
        <a:p>
          <a:r>
            <a:rPr lang="en-US" dirty="0">
              <a:solidFill>
                <a:schemeClr val="tx1"/>
              </a:solidFill>
            </a:rPr>
            <a:t>Structural and Systems</a:t>
          </a:r>
        </a:p>
      </dgm:t>
    </dgm:pt>
    <dgm:pt modelId="{9DA2EFD4-CAE6-4E30-9579-5C7041F91FDA}" type="parTrans" cxnId="{C83070B7-39B2-4A47-9E9D-C1936A1B6AE6}">
      <dgm:prSet/>
      <dgm:spPr/>
      <dgm:t>
        <a:bodyPr/>
        <a:lstStyle/>
        <a:p>
          <a:endParaRPr lang="en-US"/>
        </a:p>
      </dgm:t>
    </dgm:pt>
    <dgm:pt modelId="{A21F59E8-F6CE-4060-873C-2F3A66859B2B}" type="sibTrans" cxnId="{C83070B7-39B2-4A47-9E9D-C1936A1B6AE6}">
      <dgm:prSet/>
      <dgm:spPr/>
      <dgm:t>
        <a:bodyPr/>
        <a:lstStyle/>
        <a:p>
          <a:endParaRPr lang="en-US"/>
        </a:p>
      </dgm:t>
    </dgm:pt>
    <dgm:pt modelId="{DC9DC5D9-5A57-4601-9CA6-5D4806836009}">
      <dgm:prSet phldrT="[Text]"/>
      <dgm:spPr/>
      <dgm:t>
        <a:bodyPr/>
        <a:lstStyle/>
        <a:p>
          <a:r>
            <a:rPr lang="en-US" dirty="0"/>
            <a:t>Cultural and Societal norms</a:t>
          </a:r>
        </a:p>
      </dgm:t>
    </dgm:pt>
    <dgm:pt modelId="{3C06F838-4420-446D-A1DD-20DC42D2FF62}" type="parTrans" cxnId="{7EA38499-4487-4D70-A512-B9ADD9933821}">
      <dgm:prSet/>
      <dgm:spPr/>
      <dgm:t>
        <a:bodyPr/>
        <a:lstStyle/>
        <a:p>
          <a:endParaRPr lang="en-US"/>
        </a:p>
      </dgm:t>
    </dgm:pt>
    <dgm:pt modelId="{AAE23007-6EAF-47BE-B830-531F75B246E9}" type="sibTrans" cxnId="{7EA38499-4487-4D70-A512-B9ADD9933821}">
      <dgm:prSet/>
      <dgm:spPr/>
      <dgm:t>
        <a:bodyPr/>
        <a:lstStyle/>
        <a:p>
          <a:endParaRPr lang="en-US"/>
        </a:p>
      </dgm:t>
    </dgm:pt>
    <dgm:pt modelId="{E5F58FB6-D492-48D0-804D-CD6218C548DB}">
      <dgm:prSet phldrT="[Text]"/>
      <dgm:spPr>
        <a:solidFill>
          <a:srgbClr val="336699"/>
        </a:solidFill>
      </dgm:spPr>
      <dgm:t>
        <a:bodyPr/>
        <a:lstStyle/>
        <a:p>
          <a:r>
            <a:rPr lang="en-US" dirty="0"/>
            <a:t>Interpersonal relationships</a:t>
          </a:r>
        </a:p>
      </dgm:t>
    </dgm:pt>
    <dgm:pt modelId="{9EF13C0E-34FD-4B46-BABA-593B5DEABD08}" type="parTrans" cxnId="{65A3CCBF-4066-4013-9A04-11E7DDCB28CB}">
      <dgm:prSet/>
      <dgm:spPr/>
      <dgm:t>
        <a:bodyPr/>
        <a:lstStyle/>
        <a:p>
          <a:endParaRPr lang="en-US"/>
        </a:p>
      </dgm:t>
    </dgm:pt>
    <dgm:pt modelId="{93760489-B93A-4DDC-9493-12DEFBB57933}" type="sibTrans" cxnId="{65A3CCBF-4066-4013-9A04-11E7DDCB28CB}">
      <dgm:prSet/>
      <dgm:spPr/>
      <dgm:t>
        <a:bodyPr/>
        <a:lstStyle/>
        <a:p>
          <a:endParaRPr lang="en-US"/>
        </a:p>
      </dgm:t>
    </dgm:pt>
    <dgm:pt modelId="{47CAAA61-6984-4F6E-96BD-9A264DC8CC78}">
      <dgm:prSet phldrT="[Text]"/>
      <dgm:spPr>
        <a:solidFill>
          <a:srgbClr val="C00000"/>
        </a:solidFill>
      </dgm:spPr>
      <dgm:t>
        <a:bodyPr/>
        <a:lstStyle/>
        <a:p>
          <a:r>
            <a:rPr lang="en-US" dirty="0"/>
            <a:t>Individual</a:t>
          </a:r>
        </a:p>
      </dgm:t>
    </dgm:pt>
    <dgm:pt modelId="{D4081254-3AD6-4540-B79C-58742C8B2228}" type="parTrans" cxnId="{7473E2C8-339B-4CEA-9354-7EDBEAB40089}">
      <dgm:prSet/>
      <dgm:spPr/>
      <dgm:t>
        <a:bodyPr/>
        <a:lstStyle/>
        <a:p>
          <a:endParaRPr lang="en-US"/>
        </a:p>
      </dgm:t>
    </dgm:pt>
    <dgm:pt modelId="{F009F612-922E-499A-834A-1EC040A05E9A}" type="sibTrans" cxnId="{7473E2C8-339B-4CEA-9354-7EDBEAB40089}">
      <dgm:prSet/>
      <dgm:spPr/>
      <dgm:t>
        <a:bodyPr/>
        <a:lstStyle/>
        <a:p>
          <a:endParaRPr lang="en-US"/>
        </a:p>
      </dgm:t>
    </dgm:pt>
    <dgm:pt modelId="{886A8AC9-707E-4097-9309-8808F97761DA}" type="pres">
      <dgm:prSet presAssocID="{F307D919-5292-463F-AAD3-C9B34A89F1CA}" presName="Name0" presStyleCnt="0">
        <dgm:presLayoutVars>
          <dgm:chMax val="7"/>
          <dgm:resizeHandles val="exact"/>
        </dgm:presLayoutVars>
      </dgm:prSet>
      <dgm:spPr/>
      <dgm:t>
        <a:bodyPr/>
        <a:lstStyle/>
        <a:p>
          <a:endParaRPr lang="en-US"/>
        </a:p>
      </dgm:t>
    </dgm:pt>
    <dgm:pt modelId="{FE0319D8-B452-44E1-8693-AF4AE1467393}" type="pres">
      <dgm:prSet presAssocID="{F307D919-5292-463F-AAD3-C9B34A89F1CA}" presName="comp1" presStyleCnt="0"/>
      <dgm:spPr/>
    </dgm:pt>
    <dgm:pt modelId="{5F042BD3-B72A-457D-B32A-BE0DB3074C11}" type="pres">
      <dgm:prSet presAssocID="{F307D919-5292-463F-AAD3-C9B34A89F1CA}" presName="circle1" presStyleLbl="node1" presStyleIdx="0" presStyleCnt="4" custLinFactNeighborX="2532" custLinFactNeighborY="-253"/>
      <dgm:spPr/>
      <dgm:t>
        <a:bodyPr/>
        <a:lstStyle/>
        <a:p>
          <a:endParaRPr lang="en-US"/>
        </a:p>
      </dgm:t>
    </dgm:pt>
    <dgm:pt modelId="{0AA8C658-C1F4-48F9-B1B4-D1B0009C90F6}" type="pres">
      <dgm:prSet presAssocID="{F307D919-5292-463F-AAD3-C9B34A89F1CA}" presName="c1text" presStyleLbl="node1" presStyleIdx="0" presStyleCnt="4">
        <dgm:presLayoutVars>
          <dgm:bulletEnabled val="1"/>
        </dgm:presLayoutVars>
      </dgm:prSet>
      <dgm:spPr/>
      <dgm:t>
        <a:bodyPr/>
        <a:lstStyle/>
        <a:p>
          <a:endParaRPr lang="en-US"/>
        </a:p>
      </dgm:t>
    </dgm:pt>
    <dgm:pt modelId="{7341BE74-EAD4-4A74-A323-B57BE57579C2}" type="pres">
      <dgm:prSet presAssocID="{F307D919-5292-463F-AAD3-C9B34A89F1CA}" presName="comp2" presStyleCnt="0"/>
      <dgm:spPr/>
    </dgm:pt>
    <dgm:pt modelId="{4F10F1A7-2560-4D0C-8299-869B884F11F7}" type="pres">
      <dgm:prSet presAssocID="{F307D919-5292-463F-AAD3-C9B34A89F1CA}" presName="circle2" presStyleLbl="node1" presStyleIdx="1" presStyleCnt="4" custLinFactNeighborX="3165"/>
      <dgm:spPr/>
      <dgm:t>
        <a:bodyPr/>
        <a:lstStyle/>
        <a:p>
          <a:endParaRPr lang="en-US"/>
        </a:p>
      </dgm:t>
    </dgm:pt>
    <dgm:pt modelId="{73284927-E726-49C2-A9E4-13626854312C}" type="pres">
      <dgm:prSet presAssocID="{F307D919-5292-463F-AAD3-C9B34A89F1CA}" presName="c2text" presStyleLbl="node1" presStyleIdx="1" presStyleCnt="4">
        <dgm:presLayoutVars>
          <dgm:bulletEnabled val="1"/>
        </dgm:presLayoutVars>
      </dgm:prSet>
      <dgm:spPr/>
      <dgm:t>
        <a:bodyPr/>
        <a:lstStyle/>
        <a:p>
          <a:endParaRPr lang="en-US"/>
        </a:p>
      </dgm:t>
    </dgm:pt>
    <dgm:pt modelId="{4ACEE008-5B29-42E9-9A50-10BDBB5AF3BA}" type="pres">
      <dgm:prSet presAssocID="{F307D919-5292-463F-AAD3-C9B34A89F1CA}" presName="comp3" presStyleCnt="0"/>
      <dgm:spPr/>
    </dgm:pt>
    <dgm:pt modelId="{3B792861-2D20-45B0-8847-0A4A7BAE9A74}" type="pres">
      <dgm:prSet presAssocID="{F307D919-5292-463F-AAD3-C9B34A89F1CA}" presName="circle3" presStyleLbl="node1" presStyleIdx="2" presStyleCnt="4" custLinFactNeighborX="5064" custLinFactNeighborY="-844"/>
      <dgm:spPr/>
      <dgm:t>
        <a:bodyPr/>
        <a:lstStyle/>
        <a:p>
          <a:endParaRPr lang="en-US"/>
        </a:p>
      </dgm:t>
    </dgm:pt>
    <dgm:pt modelId="{CF5366EE-226A-455B-8B6D-D818BED8A8C6}" type="pres">
      <dgm:prSet presAssocID="{F307D919-5292-463F-AAD3-C9B34A89F1CA}" presName="c3text" presStyleLbl="node1" presStyleIdx="2" presStyleCnt="4">
        <dgm:presLayoutVars>
          <dgm:bulletEnabled val="1"/>
        </dgm:presLayoutVars>
      </dgm:prSet>
      <dgm:spPr/>
      <dgm:t>
        <a:bodyPr/>
        <a:lstStyle/>
        <a:p>
          <a:endParaRPr lang="en-US"/>
        </a:p>
      </dgm:t>
    </dgm:pt>
    <dgm:pt modelId="{5996EBC1-B91C-4670-9A36-2D99EEE876D4}" type="pres">
      <dgm:prSet presAssocID="{F307D919-5292-463F-AAD3-C9B34A89F1CA}" presName="comp4" presStyleCnt="0"/>
      <dgm:spPr/>
    </dgm:pt>
    <dgm:pt modelId="{126AABFE-9851-4A90-A364-CF24DD8ED279}" type="pres">
      <dgm:prSet presAssocID="{F307D919-5292-463F-AAD3-C9B34A89F1CA}" presName="circle4" presStyleLbl="node1" presStyleIdx="3" presStyleCnt="4" custLinFactNeighborX="8228" custLinFactNeighborY="-1266"/>
      <dgm:spPr/>
      <dgm:t>
        <a:bodyPr/>
        <a:lstStyle/>
        <a:p>
          <a:endParaRPr lang="en-US"/>
        </a:p>
      </dgm:t>
    </dgm:pt>
    <dgm:pt modelId="{91D2A1DB-7772-4104-BB06-21A0F15E5FD9}" type="pres">
      <dgm:prSet presAssocID="{F307D919-5292-463F-AAD3-C9B34A89F1CA}" presName="c4text" presStyleLbl="node1" presStyleIdx="3" presStyleCnt="4">
        <dgm:presLayoutVars>
          <dgm:bulletEnabled val="1"/>
        </dgm:presLayoutVars>
      </dgm:prSet>
      <dgm:spPr/>
      <dgm:t>
        <a:bodyPr/>
        <a:lstStyle/>
        <a:p>
          <a:endParaRPr lang="en-US"/>
        </a:p>
      </dgm:t>
    </dgm:pt>
  </dgm:ptLst>
  <dgm:cxnLst>
    <dgm:cxn modelId="{B4B44837-D23D-41A3-A807-48152A13C4AF}" type="presOf" srcId="{DC9DC5D9-5A57-4601-9CA6-5D4806836009}" destId="{4F10F1A7-2560-4D0C-8299-869B884F11F7}" srcOrd="0" destOrd="0" presId="urn:microsoft.com/office/officeart/2005/8/layout/venn2"/>
    <dgm:cxn modelId="{83F306F8-6DFE-4501-B916-7028037F953F}" type="presOf" srcId="{E5F58FB6-D492-48D0-804D-CD6218C548DB}" destId="{3B792861-2D20-45B0-8847-0A4A7BAE9A74}" srcOrd="0" destOrd="0" presId="urn:microsoft.com/office/officeart/2005/8/layout/venn2"/>
    <dgm:cxn modelId="{3A6F7362-01D2-4CB1-8DF9-0172BA184521}" type="presOf" srcId="{BD6BF9D4-FB18-4251-B345-59ADA8B583DA}" destId="{0AA8C658-C1F4-48F9-B1B4-D1B0009C90F6}" srcOrd="1" destOrd="0" presId="urn:microsoft.com/office/officeart/2005/8/layout/venn2"/>
    <dgm:cxn modelId="{42DA6EBF-45EC-4F9F-809E-65F071C49B9F}" type="presOf" srcId="{E5F58FB6-D492-48D0-804D-CD6218C548DB}" destId="{CF5366EE-226A-455B-8B6D-D818BED8A8C6}" srcOrd="1" destOrd="0" presId="urn:microsoft.com/office/officeart/2005/8/layout/venn2"/>
    <dgm:cxn modelId="{D969853F-8FAD-4A57-9A95-9272F4CBC879}" type="presOf" srcId="{DC9DC5D9-5A57-4601-9CA6-5D4806836009}" destId="{73284927-E726-49C2-A9E4-13626854312C}" srcOrd="1" destOrd="0" presId="urn:microsoft.com/office/officeart/2005/8/layout/venn2"/>
    <dgm:cxn modelId="{C091A664-ECC5-4EAE-A12E-DB92B24F669E}" type="presOf" srcId="{BD6BF9D4-FB18-4251-B345-59ADA8B583DA}" destId="{5F042BD3-B72A-457D-B32A-BE0DB3074C11}" srcOrd="0" destOrd="0" presId="urn:microsoft.com/office/officeart/2005/8/layout/venn2"/>
    <dgm:cxn modelId="{7EA38499-4487-4D70-A512-B9ADD9933821}" srcId="{F307D919-5292-463F-AAD3-C9B34A89F1CA}" destId="{DC9DC5D9-5A57-4601-9CA6-5D4806836009}" srcOrd="1" destOrd="0" parTransId="{3C06F838-4420-446D-A1DD-20DC42D2FF62}" sibTransId="{AAE23007-6EAF-47BE-B830-531F75B246E9}"/>
    <dgm:cxn modelId="{B18974B5-2853-445E-8F12-ED97B774A5E8}" type="presOf" srcId="{F307D919-5292-463F-AAD3-C9B34A89F1CA}" destId="{886A8AC9-707E-4097-9309-8808F97761DA}" srcOrd="0" destOrd="0" presId="urn:microsoft.com/office/officeart/2005/8/layout/venn2"/>
    <dgm:cxn modelId="{7473E2C8-339B-4CEA-9354-7EDBEAB40089}" srcId="{F307D919-5292-463F-AAD3-C9B34A89F1CA}" destId="{47CAAA61-6984-4F6E-96BD-9A264DC8CC78}" srcOrd="3" destOrd="0" parTransId="{D4081254-3AD6-4540-B79C-58742C8B2228}" sibTransId="{F009F612-922E-499A-834A-1EC040A05E9A}"/>
    <dgm:cxn modelId="{C83070B7-39B2-4A47-9E9D-C1936A1B6AE6}" srcId="{F307D919-5292-463F-AAD3-C9B34A89F1CA}" destId="{BD6BF9D4-FB18-4251-B345-59ADA8B583DA}" srcOrd="0" destOrd="0" parTransId="{9DA2EFD4-CAE6-4E30-9579-5C7041F91FDA}" sibTransId="{A21F59E8-F6CE-4060-873C-2F3A66859B2B}"/>
    <dgm:cxn modelId="{65A3CCBF-4066-4013-9A04-11E7DDCB28CB}" srcId="{F307D919-5292-463F-AAD3-C9B34A89F1CA}" destId="{E5F58FB6-D492-48D0-804D-CD6218C548DB}" srcOrd="2" destOrd="0" parTransId="{9EF13C0E-34FD-4B46-BABA-593B5DEABD08}" sibTransId="{93760489-B93A-4DDC-9493-12DEFBB57933}"/>
    <dgm:cxn modelId="{596FDC5F-9763-4A9E-A4FA-F52E6626FAF0}" type="presOf" srcId="{47CAAA61-6984-4F6E-96BD-9A264DC8CC78}" destId="{126AABFE-9851-4A90-A364-CF24DD8ED279}" srcOrd="0" destOrd="0" presId="urn:microsoft.com/office/officeart/2005/8/layout/venn2"/>
    <dgm:cxn modelId="{20961476-2A22-4580-85D3-34452EC72F0B}" type="presOf" srcId="{47CAAA61-6984-4F6E-96BD-9A264DC8CC78}" destId="{91D2A1DB-7772-4104-BB06-21A0F15E5FD9}" srcOrd="1" destOrd="0" presId="urn:microsoft.com/office/officeart/2005/8/layout/venn2"/>
    <dgm:cxn modelId="{FC226817-5EEC-4C03-8B62-8FE15D73F3DE}" type="presParOf" srcId="{886A8AC9-707E-4097-9309-8808F97761DA}" destId="{FE0319D8-B452-44E1-8693-AF4AE1467393}" srcOrd="0" destOrd="0" presId="urn:microsoft.com/office/officeart/2005/8/layout/venn2"/>
    <dgm:cxn modelId="{E7E36850-FB4F-41B9-8D51-DA01DDEBEA24}" type="presParOf" srcId="{FE0319D8-B452-44E1-8693-AF4AE1467393}" destId="{5F042BD3-B72A-457D-B32A-BE0DB3074C11}" srcOrd="0" destOrd="0" presId="urn:microsoft.com/office/officeart/2005/8/layout/venn2"/>
    <dgm:cxn modelId="{9C30FFB3-1B94-4226-856A-A667B1504FB1}" type="presParOf" srcId="{FE0319D8-B452-44E1-8693-AF4AE1467393}" destId="{0AA8C658-C1F4-48F9-B1B4-D1B0009C90F6}" srcOrd="1" destOrd="0" presId="urn:microsoft.com/office/officeart/2005/8/layout/venn2"/>
    <dgm:cxn modelId="{C306A2B4-9001-4B26-A6B2-B90C92A0EE8A}" type="presParOf" srcId="{886A8AC9-707E-4097-9309-8808F97761DA}" destId="{7341BE74-EAD4-4A74-A323-B57BE57579C2}" srcOrd="1" destOrd="0" presId="urn:microsoft.com/office/officeart/2005/8/layout/venn2"/>
    <dgm:cxn modelId="{FF463C40-FBE2-4984-A29A-CCC058A72F02}" type="presParOf" srcId="{7341BE74-EAD4-4A74-A323-B57BE57579C2}" destId="{4F10F1A7-2560-4D0C-8299-869B884F11F7}" srcOrd="0" destOrd="0" presId="urn:microsoft.com/office/officeart/2005/8/layout/venn2"/>
    <dgm:cxn modelId="{97B8D9CF-645D-4153-A249-3A924EB2FE90}" type="presParOf" srcId="{7341BE74-EAD4-4A74-A323-B57BE57579C2}" destId="{73284927-E726-49C2-A9E4-13626854312C}" srcOrd="1" destOrd="0" presId="urn:microsoft.com/office/officeart/2005/8/layout/venn2"/>
    <dgm:cxn modelId="{16E34DA3-B3B3-4D1F-B089-9096B33A4715}" type="presParOf" srcId="{886A8AC9-707E-4097-9309-8808F97761DA}" destId="{4ACEE008-5B29-42E9-9A50-10BDBB5AF3BA}" srcOrd="2" destOrd="0" presId="urn:microsoft.com/office/officeart/2005/8/layout/venn2"/>
    <dgm:cxn modelId="{916BB132-4F0C-4AE5-BACB-190D57DFC96C}" type="presParOf" srcId="{4ACEE008-5B29-42E9-9A50-10BDBB5AF3BA}" destId="{3B792861-2D20-45B0-8847-0A4A7BAE9A74}" srcOrd="0" destOrd="0" presId="urn:microsoft.com/office/officeart/2005/8/layout/venn2"/>
    <dgm:cxn modelId="{81D49E11-47B2-4074-B339-544FC49ED2AA}" type="presParOf" srcId="{4ACEE008-5B29-42E9-9A50-10BDBB5AF3BA}" destId="{CF5366EE-226A-455B-8B6D-D818BED8A8C6}" srcOrd="1" destOrd="0" presId="urn:microsoft.com/office/officeart/2005/8/layout/venn2"/>
    <dgm:cxn modelId="{3C3C86F5-10A7-48A3-8B4B-C10E19E33030}" type="presParOf" srcId="{886A8AC9-707E-4097-9309-8808F97761DA}" destId="{5996EBC1-B91C-4670-9A36-2D99EEE876D4}" srcOrd="3" destOrd="0" presId="urn:microsoft.com/office/officeart/2005/8/layout/venn2"/>
    <dgm:cxn modelId="{92DC0D7E-65D6-4A84-9FC6-75AB3023D424}" type="presParOf" srcId="{5996EBC1-B91C-4670-9A36-2D99EEE876D4}" destId="{126AABFE-9851-4A90-A364-CF24DD8ED279}" srcOrd="0" destOrd="0" presId="urn:microsoft.com/office/officeart/2005/8/layout/venn2"/>
    <dgm:cxn modelId="{485F94AC-7678-4B72-943F-3337BA0D85E6}" type="presParOf" srcId="{5996EBC1-B91C-4670-9A36-2D99EEE876D4}" destId="{91D2A1DB-7772-4104-BB06-21A0F15E5FD9}"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0ED730-5088-4DDA-BC5F-344838893D73}"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95CBD9B8-9EFC-47CE-9619-663359C51042}">
      <dgm:prSet phldrT="[Text]"/>
      <dgm:spPr>
        <a:solidFill>
          <a:schemeClr val="accent1">
            <a:lumMod val="75000"/>
          </a:schemeClr>
        </a:solidFill>
      </dgm:spPr>
      <dgm:t>
        <a:bodyPr/>
        <a:lstStyle/>
        <a:p>
          <a:r>
            <a:rPr lang="en-US" dirty="0"/>
            <a:t>VMMC</a:t>
          </a:r>
        </a:p>
      </dgm:t>
    </dgm:pt>
    <dgm:pt modelId="{2B7197A9-58D3-4B22-B625-A55C6B7849E0}" type="parTrans" cxnId="{2D6E73E8-74C8-4423-8213-CEFBB519A859}">
      <dgm:prSet/>
      <dgm:spPr/>
      <dgm:t>
        <a:bodyPr/>
        <a:lstStyle/>
        <a:p>
          <a:endParaRPr lang="en-US"/>
        </a:p>
      </dgm:t>
    </dgm:pt>
    <dgm:pt modelId="{F5B7D470-BF75-4279-8460-47B5174BD846}" type="sibTrans" cxnId="{2D6E73E8-74C8-4423-8213-CEFBB519A859}">
      <dgm:prSet/>
      <dgm:spPr/>
      <dgm:t>
        <a:bodyPr/>
        <a:lstStyle/>
        <a:p>
          <a:endParaRPr lang="en-US"/>
        </a:p>
      </dgm:t>
    </dgm:pt>
    <dgm:pt modelId="{7FCEB83A-49EA-4AB4-B933-BA9F420D6028}">
      <dgm:prSet phldrT="[Text]"/>
      <dgm:spPr/>
      <dgm:t>
        <a:bodyPr/>
        <a:lstStyle/>
        <a:p>
          <a:r>
            <a:rPr lang="en-US" dirty="0"/>
            <a:t>OPD</a:t>
          </a:r>
        </a:p>
      </dgm:t>
    </dgm:pt>
    <dgm:pt modelId="{0DED0FF2-A3D2-4475-85C0-63D4C59A7135}" type="parTrans" cxnId="{7D4F3070-F15F-46DB-9558-37C6DDEB462D}">
      <dgm:prSet/>
      <dgm:spPr/>
      <dgm:t>
        <a:bodyPr/>
        <a:lstStyle/>
        <a:p>
          <a:endParaRPr lang="en-US"/>
        </a:p>
      </dgm:t>
    </dgm:pt>
    <dgm:pt modelId="{41BC42C6-8686-47E7-A594-9C28D4479418}" type="sibTrans" cxnId="{7D4F3070-F15F-46DB-9558-37C6DDEB462D}">
      <dgm:prSet/>
      <dgm:spPr/>
      <dgm:t>
        <a:bodyPr/>
        <a:lstStyle/>
        <a:p>
          <a:endParaRPr lang="en-US"/>
        </a:p>
      </dgm:t>
    </dgm:pt>
    <dgm:pt modelId="{6B13A741-AF6C-4AEF-A372-143617E19146}">
      <dgm:prSet phldrT="[Text]"/>
      <dgm:spPr/>
      <dgm:t>
        <a:bodyPr/>
        <a:lstStyle/>
        <a:p>
          <a:r>
            <a:rPr lang="en-US" dirty="0"/>
            <a:t>VCT</a:t>
          </a:r>
        </a:p>
      </dgm:t>
    </dgm:pt>
    <dgm:pt modelId="{B4ADA2B3-AE9A-40B9-A37C-DA0AB186C2BA}" type="parTrans" cxnId="{85850409-17F4-45DF-A878-9DF4E7387059}">
      <dgm:prSet/>
      <dgm:spPr/>
      <dgm:t>
        <a:bodyPr/>
        <a:lstStyle/>
        <a:p>
          <a:endParaRPr lang="en-US"/>
        </a:p>
      </dgm:t>
    </dgm:pt>
    <dgm:pt modelId="{5DC5DD49-9968-4264-9686-4ACD06C28731}" type="sibTrans" cxnId="{85850409-17F4-45DF-A878-9DF4E7387059}">
      <dgm:prSet/>
      <dgm:spPr/>
      <dgm:t>
        <a:bodyPr/>
        <a:lstStyle/>
        <a:p>
          <a:endParaRPr lang="en-US"/>
        </a:p>
      </dgm:t>
    </dgm:pt>
    <dgm:pt modelId="{6BCA0A96-BA9C-446A-850A-00B5625D713F}">
      <dgm:prSet phldrT="[Text]"/>
      <dgm:spPr/>
      <dgm:t>
        <a:bodyPr/>
        <a:lstStyle/>
        <a:p>
          <a:r>
            <a:rPr lang="en-US" dirty="0"/>
            <a:t>ANC</a:t>
          </a:r>
        </a:p>
      </dgm:t>
    </dgm:pt>
    <dgm:pt modelId="{99F31EC4-788C-4A66-BFAB-EA99E9008399}" type="parTrans" cxnId="{3A1F8D2E-6063-437A-8804-F5264D7AC937}">
      <dgm:prSet/>
      <dgm:spPr/>
      <dgm:t>
        <a:bodyPr/>
        <a:lstStyle/>
        <a:p>
          <a:endParaRPr lang="en-US"/>
        </a:p>
      </dgm:t>
    </dgm:pt>
    <dgm:pt modelId="{795C7D6B-3FAE-4B6D-B10B-8164D3CF7513}" type="sibTrans" cxnId="{3A1F8D2E-6063-437A-8804-F5264D7AC937}">
      <dgm:prSet/>
      <dgm:spPr/>
      <dgm:t>
        <a:bodyPr/>
        <a:lstStyle/>
        <a:p>
          <a:endParaRPr lang="en-US"/>
        </a:p>
      </dgm:t>
    </dgm:pt>
    <dgm:pt modelId="{651A2B67-1671-418C-B579-2001C8F0C6BD}">
      <dgm:prSet phldrT="[Text]"/>
      <dgm:spPr/>
      <dgm:t>
        <a:bodyPr/>
        <a:lstStyle/>
        <a:p>
          <a:r>
            <a:rPr lang="en-US" dirty="0"/>
            <a:t>All HTS points</a:t>
          </a:r>
        </a:p>
      </dgm:t>
    </dgm:pt>
    <dgm:pt modelId="{D9410A4B-AD09-4378-8BD9-F5B61CF43E7A}" type="parTrans" cxnId="{626BF162-A71E-4CE5-9DB1-6C1C4316C36D}">
      <dgm:prSet/>
      <dgm:spPr/>
      <dgm:t>
        <a:bodyPr/>
        <a:lstStyle/>
        <a:p>
          <a:endParaRPr lang="en-US"/>
        </a:p>
      </dgm:t>
    </dgm:pt>
    <dgm:pt modelId="{8A659A35-98F4-4802-9C81-0BCF9BAF4059}" type="sibTrans" cxnId="{626BF162-A71E-4CE5-9DB1-6C1C4316C36D}">
      <dgm:prSet/>
      <dgm:spPr/>
      <dgm:t>
        <a:bodyPr/>
        <a:lstStyle/>
        <a:p>
          <a:endParaRPr lang="en-US"/>
        </a:p>
      </dgm:t>
    </dgm:pt>
    <dgm:pt modelId="{1075CD58-34A8-40C7-9074-4431C61B8819}">
      <dgm:prSet/>
      <dgm:spPr/>
      <dgm:t>
        <a:bodyPr/>
        <a:lstStyle/>
        <a:p>
          <a:r>
            <a:rPr lang="en-US" dirty="0"/>
            <a:t>STI clinic</a:t>
          </a:r>
        </a:p>
      </dgm:t>
    </dgm:pt>
    <dgm:pt modelId="{12D618B2-7EEE-41B7-94D3-D33AB4A3674D}" type="parTrans" cxnId="{EF9D52B6-4110-41AB-87C7-F3D747A364F6}">
      <dgm:prSet/>
      <dgm:spPr/>
      <dgm:t>
        <a:bodyPr/>
        <a:lstStyle/>
        <a:p>
          <a:endParaRPr lang="en-US"/>
        </a:p>
      </dgm:t>
    </dgm:pt>
    <dgm:pt modelId="{2C726CFE-81D4-416B-9101-2CD4F9307360}" type="sibTrans" cxnId="{EF9D52B6-4110-41AB-87C7-F3D747A364F6}">
      <dgm:prSet/>
      <dgm:spPr/>
      <dgm:t>
        <a:bodyPr/>
        <a:lstStyle/>
        <a:p>
          <a:endParaRPr lang="en-US"/>
        </a:p>
      </dgm:t>
    </dgm:pt>
    <dgm:pt modelId="{0DD4395A-15B1-4F77-8BA8-2EFD700196D3}" type="pres">
      <dgm:prSet presAssocID="{F30ED730-5088-4DDA-BC5F-344838893D73}" presName="Name0" presStyleCnt="0">
        <dgm:presLayoutVars>
          <dgm:chMax val="1"/>
          <dgm:dir/>
          <dgm:animLvl val="ctr"/>
          <dgm:resizeHandles val="exact"/>
        </dgm:presLayoutVars>
      </dgm:prSet>
      <dgm:spPr/>
      <dgm:t>
        <a:bodyPr/>
        <a:lstStyle/>
        <a:p>
          <a:endParaRPr lang="en-US"/>
        </a:p>
      </dgm:t>
    </dgm:pt>
    <dgm:pt modelId="{2C862586-503A-4A04-8BAB-9C1090EB9E3F}" type="pres">
      <dgm:prSet presAssocID="{95CBD9B8-9EFC-47CE-9619-663359C51042}" presName="centerShape" presStyleLbl="node0" presStyleIdx="0" presStyleCnt="1"/>
      <dgm:spPr/>
      <dgm:t>
        <a:bodyPr/>
        <a:lstStyle/>
        <a:p>
          <a:endParaRPr lang="en-US"/>
        </a:p>
      </dgm:t>
    </dgm:pt>
    <dgm:pt modelId="{5C9CE8EE-CD5C-4259-B3E4-848D21A31417}" type="pres">
      <dgm:prSet presAssocID="{0DED0FF2-A3D2-4475-85C0-63D4C59A7135}" presName="parTrans" presStyleLbl="sibTrans2D1" presStyleIdx="0" presStyleCnt="5" custAng="10680000"/>
      <dgm:spPr/>
      <dgm:t>
        <a:bodyPr/>
        <a:lstStyle/>
        <a:p>
          <a:endParaRPr lang="en-US"/>
        </a:p>
      </dgm:t>
    </dgm:pt>
    <dgm:pt modelId="{9C9E2D62-3301-405E-A660-3287AF030858}" type="pres">
      <dgm:prSet presAssocID="{0DED0FF2-A3D2-4475-85C0-63D4C59A7135}" presName="connectorText" presStyleLbl="sibTrans2D1" presStyleIdx="0" presStyleCnt="5"/>
      <dgm:spPr/>
      <dgm:t>
        <a:bodyPr/>
        <a:lstStyle/>
        <a:p>
          <a:endParaRPr lang="en-US"/>
        </a:p>
      </dgm:t>
    </dgm:pt>
    <dgm:pt modelId="{C7F3B71A-B878-484E-8235-F98AD24B15E7}" type="pres">
      <dgm:prSet presAssocID="{7FCEB83A-49EA-4AB4-B933-BA9F420D6028}" presName="node" presStyleLbl="node1" presStyleIdx="0" presStyleCnt="5" custRadScaleRad="91105">
        <dgm:presLayoutVars>
          <dgm:bulletEnabled val="1"/>
        </dgm:presLayoutVars>
      </dgm:prSet>
      <dgm:spPr/>
      <dgm:t>
        <a:bodyPr/>
        <a:lstStyle/>
        <a:p>
          <a:endParaRPr lang="en-US"/>
        </a:p>
      </dgm:t>
    </dgm:pt>
    <dgm:pt modelId="{DA8590C7-45A8-482A-AB31-957362BADD7E}" type="pres">
      <dgm:prSet presAssocID="{12D618B2-7EEE-41B7-94D3-D33AB4A3674D}" presName="parTrans" presStyleLbl="sibTrans2D1" presStyleIdx="1" presStyleCnt="5" custAng="10200000"/>
      <dgm:spPr/>
      <dgm:t>
        <a:bodyPr/>
        <a:lstStyle/>
        <a:p>
          <a:endParaRPr lang="en-US"/>
        </a:p>
      </dgm:t>
    </dgm:pt>
    <dgm:pt modelId="{45DDBC43-31BC-4798-AE01-59BB5D1C0026}" type="pres">
      <dgm:prSet presAssocID="{12D618B2-7EEE-41B7-94D3-D33AB4A3674D}" presName="connectorText" presStyleLbl="sibTrans2D1" presStyleIdx="1" presStyleCnt="5"/>
      <dgm:spPr/>
      <dgm:t>
        <a:bodyPr/>
        <a:lstStyle/>
        <a:p>
          <a:endParaRPr lang="en-US"/>
        </a:p>
      </dgm:t>
    </dgm:pt>
    <dgm:pt modelId="{B2495EC4-2667-4438-88C0-2AE60802D1BA}" type="pres">
      <dgm:prSet presAssocID="{1075CD58-34A8-40C7-9074-4431C61B8819}" presName="node" presStyleLbl="node1" presStyleIdx="1" presStyleCnt="5" custRadScaleRad="97435" custRadScaleInc="-20377">
        <dgm:presLayoutVars>
          <dgm:bulletEnabled val="1"/>
        </dgm:presLayoutVars>
      </dgm:prSet>
      <dgm:spPr/>
      <dgm:t>
        <a:bodyPr/>
        <a:lstStyle/>
        <a:p>
          <a:endParaRPr lang="en-US"/>
        </a:p>
      </dgm:t>
    </dgm:pt>
    <dgm:pt modelId="{C3C28631-2550-48DE-ADD0-EBC7AF288C47}" type="pres">
      <dgm:prSet presAssocID="{B4ADA2B3-AE9A-40B9-A37C-DA0AB186C2BA}" presName="parTrans" presStyleLbl="sibTrans2D1" presStyleIdx="2" presStyleCnt="5" custAng="10020000"/>
      <dgm:spPr/>
      <dgm:t>
        <a:bodyPr/>
        <a:lstStyle/>
        <a:p>
          <a:endParaRPr lang="en-US"/>
        </a:p>
      </dgm:t>
    </dgm:pt>
    <dgm:pt modelId="{6B609409-BF24-42CE-B1BE-46F90E48F74E}" type="pres">
      <dgm:prSet presAssocID="{B4ADA2B3-AE9A-40B9-A37C-DA0AB186C2BA}" presName="connectorText" presStyleLbl="sibTrans2D1" presStyleIdx="2" presStyleCnt="5"/>
      <dgm:spPr/>
      <dgm:t>
        <a:bodyPr/>
        <a:lstStyle/>
        <a:p>
          <a:endParaRPr lang="en-US"/>
        </a:p>
      </dgm:t>
    </dgm:pt>
    <dgm:pt modelId="{F1DA3AEB-83A0-4CAD-9BF0-0707D828BC3C}" type="pres">
      <dgm:prSet presAssocID="{6B13A741-AF6C-4AEF-A372-143617E19146}" presName="node" presStyleLbl="node1" presStyleIdx="2" presStyleCnt="5">
        <dgm:presLayoutVars>
          <dgm:bulletEnabled val="1"/>
        </dgm:presLayoutVars>
      </dgm:prSet>
      <dgm:spPr/>
      <dgm:t>
        <a:bodyPr/>
        <a:lstStyle/>
        <a:p>
          <a:endParaRPr lang="en-US"/>
        </a:p>
      </dgm:t>
    </dgm:pt>
    <dgm:pt modelId="{1C4DE53C-8FF8-4E5D-A456-8ECA6683BD01}" type="pres">
      <dgm:prSet presAssocID="{99F31EC4-788C-4A66-BFAB-EA99E9008399}" presName="parTrans" presStyleLbl="sibTrans2D1" presStyleIdx="3" presStyleCnt="5" custAng="10920000"/>
      <dgm:spPr/>
      <dgm:t>
        <a:bodyPr/>
        <a:lstStyle/>
        <a:p>
          <a:endParaRPr lang="en-US"/>
        </a:p>
      </dgm:t>
    </dgm:pt>
    <dgm:pt modelId="{B2F8665E-3455-4B5F-8CB2-1C2655486E16}" type="pres">
      <dgm:prSet presAssocID="{99F31EC4-788C-4A66-BFAB-EA99E9008399}" presName="connectorText" presStyleLbl="sibTrans2D1" presStyleIdx="3" presStyleCnt="5"/>
      <dgm:spPr/>
      <dgm:t>
        <a:bodyPr/>
        <a:lstStyle/>
        <a:p>
          <a:endParaRPr lang="en-US"/>
        </a:p>
      </dgm:t>
    </dgm:pt>
    <dgm:pt modelId="{F82921C4-BA6E-4EBC-BF7F-C26490BCCD66}" type="pres">
      <dgm:prSet presAssocID="{6BCA0A96-BA9C-446A-850A-00B5625D713F}" presName="node" presStyleLbl="node1" presStyleIdx="3" presStyleCnt="5">
        <dgm:presLayoutVars>
          <dgm:bulletEnabled val="1"/>
        </dgm:presLayoutVars>
      </dgm:prSet>
      <dgm:spPr/>
      <dgm:t>
        <a:bodyPr/>
        <a:lstStyle/>
        <a:p>
          <a:endParaRPr lang="en-US"/>
        </a:p>
      </dgm:t>
    </dgm:pt>
    <dgm:pt modelId="{F48DEC53-04F5-48D1-84A2-60751A4836B0}" type="pres">
      <dgm:prSet presAssocID="{D9410A4B-AD09-4378-8BD9-F5B61CF43E7A}" presName="parTrans" presStyleLbl="sibTrans2D1" presStyleIdx="4" presStyleCnt="5" custAng="10740000"/>
      <dgm:spPr/>
      <dgm:t>
        <a:bodyPr/>
        <a:lstStyle/>
        <a:p>
          <a:endParaRPr lang="en-US"/>
        </a:p>
      </dgm:t>
    </dgm:pt>
    <dgm:pt modelId="{7D07263E-401E-486F-BF4B-03D62ACEEB0D}" type="pres">
      <dgm:prSet presAssocID="{D9410A4B-AD09-4378-8BD9-F5B61CF43E7A}" presName="connectorText" presStyleLbl="sibTrans2D1" presStyleIdx="4" presStyleCnt="5"/>
      <dgm:spPr/>
      <dgm:t>
        <a:bodyPr/>
        <a:lstStyle/>
        <a:p>
          <a:endParaRPr lang="en-US"/>
        </a:p>
      </dgm:t>
    </dgm:pt>
    <dgm:pt modelId="{F57447BC-72EC-4278-81D0-D408CF80051F}" type="pres">
      <dgm:prSet presAssocID="{651A2B67-1671-418C-B579-2001C8F0C6BD}" presName="node" presStyleLbl="node1" presStyleIdx="4" presStyleCnt="5">
        <dgm:presLayoutVars>
          <dgm:bulletEnabled val="1"/>
        </dgm:presLayoutVars>
      </dgm:prSet>
      <dgm:spPr/>
      <dgm:t>
        <a:bodyPr/>
        <a:lstStyle/>
        <a:p>
          <a:endParaRPr lang="en-US"/>
        </a:p>
      </dgm:t>
    </dgm:pt>
  </dgm:ptLst>
  <dgm:cxnLst>
    <dgm:cxn modelId="{046BFF75-0517-4D25-B4D0-53A4AD8EFD7B}" type="presOf" srcId="{F30ED730-5088-4DDA-BC5F-344838893D73}" destId="{0DD4395A-15B1-4F77-8BA8-2EFD700196D3}" srcOrd="0" destOrd="0" presId="urn:microsoft.com/office/officeart/2005/8/layout/radial5"/>
    <dgm:cxn modelId="{5A5D965C-E2C4-4C68-B267-0CBA1044D247}" type="presOf" srcId="{1075CD58-34A8-40C7-9074-4431C61B8819}" destId="{B2495EC4-2667-4438-88C0-2AE60802D1BA}" srcOrd="0" destOrd="0" presId="urn:microsoft.com/office/officeart/2005/8/layout/radial5"/>
    <dgm:cxn modelId="{BC198122-A047-4F3F-94E6-218D3902B3C8}" type="presOf" srcId="{6BCA0A96-BA9C-446A-850A-00B5625D713F}" destId="{F82921C4-BA6E-4EBC-BF7F-C26490BCCD66}" srcOrd="0" destOrd="0" presId="urn:microsoft.com/office/officeart/2005/8/layout/radial5"/>
    <dgm:cxn modelId="{E47399D7-8979-46DF-8800-4BD68C89341E}" type="presOf" srcId="{99F31EC4-788C-4A66-BFAB-EA99E9008399}" destId="{B2F8665E-3455-4B5F-8CB2-1C2655486E16}" srcOrd="1" destOrd="0" presId="urn:microsoft.com/office/officeart/2005/8/layout/radial5"/>
    <dgm:cxn modelId="{8BE412F5-F27C-44AD-A2EF-4ABCF1A230A8}" type="presOf" srcId="{D9410A4B-AD09-4378-8BD9-F5B61CF43E7A}" destId="{F48DEC53-04F5-48D1-84A2-60751A4836B0}" srcOrd="0" destOrd="0" presId="urn:microsoft.com/office/officeart/2005/8/layout/radial5"/>
    <dgm:cxn modelId="{0AC53186-2657-42BB-B2E4-574752291532}" type="presOf" srcId="{7FCEB83A-49EA-4AB4-B933-BA9F420D6028}" destId="{C7F3B71A-B878-484E-8235-F98AD24B15E7}" srcOrd="0" destOrd="0" presId="urn:microsoft.com/office/officeart/2005/8/layout/radial5"/>
    <dgm:cxn modelId="{B9C1A7EF-CF51-4047-82E5-D7F208BC50AF}" type="presOf" srcId="{12D618B2-7EEE-41B7-94D3-D33AB4A3674D}" destId="{45DDBC43-31BC-4798-AE01-59BB5D1C0026}" srcOrd="1" destOrd="0" presId="urn:microsoft.com/office/officeart/2005/8/layout/radial5"/>
    <dgm:cxn modelId="{97F6EDEF-C1D7-478C-A331-6339CB58F8C2}" type="presOf" srcId="{0DED0FF2-A3D2-4475-85C0-63D4C59A7135}" destId="{9C9E2D62-3301-405E-A660-3287AF030858}" srcOrd="1" destOrd="0" presId="urn:microsoft.com/office/officeart/2005/8/layout/radial5"/>
    <dgm:cxn modelId="{3E0818B8-E63B-4BC0-B233-DAD898C2677C}" type="presOf" srcId="{99F31EC4-788C-4A66-BFAB-EA99E9008399}" destId="{1C4DE53C-8FF8-4E5D-A456-8ECA6683BD01}" srcOrd="0" destOrd="0" presId="urn:microsoft.com/office/officeart/2005/8/layout/radial5"/>
    <dgm:cxn modelId="{EA72FC59-4E3E-4B3E-B3BB-413E2038FC9B}" type="presOf" srcId="{6B13A741-AF6C-4AEF-A372-143617E19146}" destId="{F1DA3AEB-83A0-4CAD-9BF0-0707D828BC3C}" srcOrd="0" destOrd="0" presId="urn:microsoft.com/office/officeart/2005/8/layout/radial5"/>
    <dgm:cxn modelId="{7D4F3070-F15F-46DB-9558-37C6DDEB462D}" srcId="{95CBD9B8-9EFC-47CE-9619-663359C51042}" destId="{7FCEB83A-49EA-4AB4-B933-BA9F420D6028}" srcOrd="0" destOrd="0" parTransId="{0DED0FF2-A3D2-4475-85C0-63D4C59A7135}" sibTransId="{41BC42C6-8686-47E7-A594-9C28D4479418}"/>
    <dgm:cxn modelId="{2516D4B4-2545-4F02-8438-889D43AE5959}" type="presOf" srcId="{95CBD9B8-9EFC-47CE-9619-663359C51042}" destId="{2C862586-503A-4A04-8BAB-9C1090EB9E3F}" srcOrd="0" destOrd="0" presId="urn:microsoft.com/office/officeart/2005/8/layout/radial5"/>
    <dgm:cxn modelId="{EF9D52B6-4110-41AB-87C7-F3D747A364F6}" srcId="{95CBD9B8-9EFC-47CE-9619-663359C51042}" destId="{1075CD58-34A8-40C7-9074-4431C61B8819}" srcOrd="1" destOrd="0" parTransId="{12D618B2-7EEE-41B7-94D3-D33AB4A3674D}" sibTransId="{2C726CFE-81D4-416B-9101-2CD4F9307360}"/>
    <dgm:cxn modelId="{5AE47039-B4B2-42B8-B655-633D008430EE}" type="presOf" srcId="{B4ADA2B3-AE9A-40B9-A37C-DA0AB186C2BA}" destId="{6B609409-BF24-42CE-B1BE-46F90E48F74E}" srcOrd="1" destOrd="0" presId="urn:microsoft.com/office/officeart/2005/8/layout/radial5"/>
    <dgm:cxn modelId="{22DBF7D8-B5FB-480B-85C8-D1B679C26136}" type="presOf" srcId="{D9410A4B-AD09-4378-8BD9-F5B61CF43E7A}" destId="{7D07263E-401E-486F-BF4B-03D62ACEEB0D}" srcOrd="1" destOrd="0" presId="urn:microsoft.com/office/officeart/2005/8/layout/radial5"/>
    <dgm:cxn modelId="{3A1F8D2E-6063-437A-8804-F5264D7AC937}" srcId="{95CBD9B8-9EFC-47CE-9619-663359C51042}" destId="{6BCA0A96-BA9C-446A-850A-00B5625D713F}" srcOrd="3" destOrd="0" parTransId="{99F31EC4-788C-4A66-BFAB-EA99E9008399}" sibTransId="{795C7D6B-3FAE-4B6D-B10B-8164D3CF7513}"/>
    <dgm:cxn modelId="{56B04C22-4362-48DF-B076-82C0604513B6}" type="presOf" srcId="{651A2B67-1671-418C-B579-2001C8F0C6BD}" destId="{F57447BC-72EC-4278-81D0-D408CF80051F}" srcOrd="0" destOrd="0" presId="urn:microsoft.com/office/officeart/2005/8/layout/radial5"/>
    <dgm:cxn modelId="{85850409-17F4-45DF-A878-9DF4E7387059}" srcId="{95CBD9B8-9EFC-47CE-9619-663359C51042}" destId="{6B13A741-AF6C-4AEF-A372-143617E19146}" srcOrd="2" destOrd="0" parTransId="{B4ADA2B3-AE9A-40B9-A37C-DA0AB186C2BA}" sibTransId="{5DC5DD49-9968-4264-9686-4ACD06C28731}"/>
    <dgm:cxn modelId="{70B020C8-B422-456C-99D4-F03EFB98CEC2}" type="presOf" srcId="{12D618B2-7EEE-41B7-94D3-D33AB4A3674D}" destId="{DA8590C7-45A8-482A-AB31-957362BADD7E}" srcOrd="0" destOrd="0" presId="urn:microsoft.com/office/officeart/2005/8/layout/radial5"/>
    <dgm:cxn modelId="{5E324E0A-4926-40E0-A3D1-EBFA4C5A7481}" type="presOf" srcId="{0DED0FF2-A3D2-4475-85C0-63D4C59A7135}" destId="{5C9CE8EE-CD5C-4259-B3E4-848D21A31417}" srcOrd="0" destOrd="0" presId="urn:microsoft.com/office/officeart/2005/8/layout/radial5"/>
    <dgm:cxn modelId="{626BF162-A71E-4CE5-9DB1-6C1C4316C36D}" srcId="{95CBD9B8-9EFC-47CE-9619-663359C51042}" destId="{651A2B67-1671-418C-B579-2001C8F0C6BD}" srcOrd="4" destOrd="0" parTransId="{D9410A4B-AD09-4378-8BD9-F5B61CF43E7A}" sibTransId="{8A659A35-98F4-4802-9C81-0BCF9BAF4059}"/>
    <dgm:cxn modelId="{260C2CCE-5FE8-4B04-8489-175FBE575A48}" type="presOf" srcId="{B4ADA2B3-AE9A-40B9-A37C-DA0AB186C2BA}" destId="{C3C28631-2550-48DE-ADD0-EBC7AF288C47}" srcOrd="0" destOrd="0" presId="urn:microsoft.com/office/officeart/2005/8/layout/radial5"/>
    <dgm:cxn modelId="{2D6E73E8-74C8-4423-8213-CEFBB519A859}" srcId="{F30ED730-5088-4DDA-BC5F-344838893D73}" destId="{95CBD9B8-9EFC-47CE-9619-663359C51042}" srcOrd="0" destOrd="0" parTransId="{2B7197A9-58D3-4B22-B625-A55C6B7849E0}" sibTransId="{F5B7D470-BF75-4279-8460-47B5174BD846}"/>
    <dgm:cxn modelId="{C48247E5-998E-4406-BBE0-6CC31071A354}" type="presParOf" srcId="{0DD4395A-15B1-4F77-8BA8-2EFD700196D3}" destId="{2C862586-503A-4A04-8BAB-9C1090EB9E3F}" srcOrd="0" destOrd="0" presId="urn:microsoft.com/office/officeart/2005/8/layout/radial5"/>
    <dgm:cxn modelId="{D1DEE3E8-AA33-4750-BC36-E7E6EF80BFB6}" type="presParOf" srcId="{0DD4395A-15B1-4F77-8BA8-2EFD700196D3}" destId="{5C9CE8EE-CD5C-4259-B3E4-848D21A31417}" srcOrd="1" destOrd="0" presId="urn:microsoft.com/office/officeart/2005/8/layout/radial5"/>
    <dgm:cxn modelId="{092DC9A1-BBA2-4E19-8205-7044649F9625}" type="presParOf" srcId="{5C9CE8EE-CD5C-4259-B3E4-848D21A31417}" destId="{9C9E2D62-3301-405E-A660-3287AF030858}" srcOrd="0" destOrd="0" presId="urn:microsoft.com/office/officeart/2005/8/layout/radial5"/>
    <dgm:cxn modelId="{750E81E0-2736-4F49-A22A-C80434E0735E}" type="presParOf" srcId="{0DD4395A-15B1-4F77-8BA8-2EFD700196D3}" destId="{C7F3B71A-B878-484E-8235-F98AD24B15E7}" srcOrd="2" destOrd="0" presId="urn:microsoft.com/office/officeart/2005/8/layout/radial5"/>
    <dgm:cxn modelId="{86DE11C5-DCB1-4CDD-BE98-C2ECF3DAA228}" type="presParOf" srcId="{0DD4395A-15B1-4F77-8BA8-2EFD700196D3}" destId="{DA8590C7-45A8-482A-AB31-957362BADD7E}" srcOrd="3" destOrd="0" presId="urn:microsoft.com/office/officeart/2005/8/layout/radial5"/>
    <dgm:cxn modelId="{F971BB9C-8B92-4ECA-8C61-6C9A06DE618E}" type="presParOf" srcId="{DA8590C7-45A8-482A-AB31-957362BADD7E}" destId="{45DDBC43-31BC-4798-AE01-59BB5D1C0026}" srcOrd="0" destOrd="0" presId="urn:microsoft.com/office/officeart/2005/8/layout/radial5"/>
    <dgm:cxn modelId="{17D1B45D-09C4-4775-8537-5A35E44B3866}" type="presParOf" srcId="{0DD4395A-15B1-4F77-8BA8-2EFD700196D3}" destId="{B2495EC4-2667-4438-88C0-2AE60802D1BA}" srcOrd="4" destOrd="0" presId="urn:microsoft.com/office/officeart/2005/8/layout/radial5"/>
    <dgm:cxn modelId="{B02A8FE4-46AD-4934-B618-942CB1C946F7}" type="presParOf" srcId="{0DD4395A-15B1-4F77-8BA8-2EFD700196D3}" destId="{C3C28631-2550-48DE-ADD0-EBC7AF288C47}" srcOrd="5" destOrd="0" presId="urn:microsoft.com/office/officeart/2005/8/layout/radial5"/>
    <dgm:cxn modelId="{800987B3-C528-4291-9DDB-7F2195CAC61C}" type="presParOf" srcId="{C3C28631-2550-48DE-ADD0-EBC7AF288C47}" destId="{6B609409-BF24-42CE-B1BE-46F90E48F74E}" srcOrd="0" destOrd="0" presId="urn:microsoft.com/office/officeart/2005/8/layout/radial5"/>
    <dgm:cxn modelId="{7ACD5F26-E9EE-4B91-BC02-3CDB377B7BAE}" type="presParOf" srcId="{0DD4395A-15B1-4F77-8BA8-2EFD700196D3}" destId="{F1DA3AEB-83A0-4CAD-9BF0-0707D828BC3C}" srcOrd="6" destOrd="0" presId="urn:microsoft.com/office/officeart/2005/8/layout/radial5"/>
    <dgm:cxn modelId="{22865914-82B1-4826-B97A-F72B550D0565}" type="presParOf" srcId="{0DD4395A-15B1-4F77-8BA8-2EFD700196D3}" destId="{1C4DE53C-8FF8-4E5D-A456-8ECA6683BD01}" srcOrd="7" destOrd="0" presId="urn:microsoft.com/office/officeart/2005/8/layout/radial5"/>
    <dgm:cxn modelId="{0583F4A4-59B8-4E52-8655-446D7A0DD400}" type="presParOf" srcId="{1C4DE53C-8FF8-4E5D-A456-8ECA6683BD01}" destId="{B2F8665E-3455-4B5F-8CB2-1C2655486E16}" srcOrd="0" destOrd="0" presId="urn:microsoft.com/office/officeart/2005/8/layout/radial5"/>
    <dgm:cxn modelId="{01738F18-B2AA-44CE-BD41-CD8782C44A96}" type="presParOf" srcId="{0DD4395A-15B1-4F77-8BA8-2EFD700196D3}" destId="{F82921C4-BA6E-4EBC-BF7F-C26490BCCD66}" srcOrd="8" destOrd="0" presId="urn:microsoft.com/office/officeart/2005/8/layout/radial5"/>
    <dgm:cxn modelId="{42BA5DF5-4FB2-4FB2-B3F9-0803E5757F47}" type="presParOf" srcId="{0DD4395A-15B1-4F77-8BA8-2EFD700196D3}" destId="{F48DEC53-04F5-48D1-84A2-60751A4836B0}" srcOrd="9" destOrd="0" presId="urn:microsoft.com/office/officeart/2005/8/layout/radial5"/>
    <dgm:cxn modelId="{B869BDF3-F08B-4E6A-AA3F-C84757AE6799}" type="presParOf" srcId="{F48DEC53-04F5-48D1-84A2-60751A4836B0}" destId="{7D07263E-401E-486F-BF4B-03D62ACEEB0D}" srcOrd="0" destOrd="0" presId="urn:microsoft.com/office/officeart/2005/8/layout/radial5"/>
    <dgm:cxn modelId="{1A8734E1-BF77-4D6B-91C9-97E53CC6EB17}" type="presParOf" srcId="{0DD4395A-15B1-4F77-8BA8-2EFD700196D3}" destId="{F57447BC-72EC-4278-81D0-D408CF80051F}" srcOrd="10"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42BD3-B72A-457D-B32A-BE0DB3074C11}">
      <dsp:nvSpPr>
        <dsp:cNvPr id="0" name=""/>
        <dsp:cNvSpPr/>
      </dsp:nvSpPr>
      <dsp:spPr>
        <a:xfrm>
          <a:off x="3368869" y="0"/>
          <a:ext cx="4754945" cy="4754945"/>
        </a:xfrm>
        <a:prstGeom prst="ellipse">
          <a:avLst/>
        </a:prstGeom>
        <a:solidFill>
          <a:srgbClr val="DCDCD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rPr>
            <a:t>Structural and Systems</a:t>
          </a:r>
        </a:p>
      </dsp:txBody>
      <dsp:txXfrm>
        <a:off x="5081601" y="237747"/>
        <a:ext cx="1329482" cy="713241"/>
      </dsp:txXfrm>
    </dsp:sp>
    <dsp:sp modelId="{4F10F1A7-2560-4D0C-8299-869B884F11F7}">
      <dsp:nvSpPr>
        <dsp:cNvPr id="0" name=""/>
        <dsp:cNvSpPr/>
      </dsp:nvSpPr>
      <dsp:spPr>
        <a:xfrm>
          <a:off x="3844364" y="950989"/>
          <a:ext cx="3803956" cy="380395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t>Cultural and Societal norms</a:t>
          </a:r>
        </a:p>
      </dsp:txBody>
      <dsp:txXfrm>
        <a:off x="5081601" y="1179226"/>
        <a:ext cx="1329482" cy="684712"/>
      </dsp:txXfrm>
    </dsp:sp>
    <dsp:sp modelId="{3B792861-2D20-45B0-8847-0A4A7BAE9A74}">
      <dsp:nvSpPr>
        <dsp:cNvPr id="0" name=""/>
        <dsp:cNvSpPr/>
      </dsp:nvSpPr>
      <dsp:spPr>
        <a:xfrm>
          <a:off x="4343937" y="1877899"/>
          <a:ext cx="2852967" cy="2852967"/>
        </a:xfrm>
        <a:prstGeom prst="ellipse">
          <a:avLst/>
        </a:prstGeom>
        <a:solidFill>
          <a:srgbClr val="3366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t>Interpersonal relationships</a:t>
          </a:r>
        </a:p>
      </dsp:txBody>
      <dsp:txXfrm>
        <a:off x="5105680" y="2091871"/>
        <a:ext cx="1329482" cy="641917"/>
      </dsp:txXfrm>
    </dsp:sp>
    <dsp:sp modelId="{126AABFE-9851-4A90-A364-CF24DD8ED279}">
      <dsp:nvSpPr>
        <dsp:cNvPr id="0" name=""/>
        <dsp:cNvSpPr/>
      </dsp:nvSpPr>
      <dsp:spPr>
        <a:xfrm>
          <a:off x="4831453" y="2828888"/>
          <a:ext cx="1901978" cy="1901978"/>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t>Individual</a:t>
          </a:r>
        </a:p>
      </dsp:txBody>
      <dsp:txXfrm>
        <a:off x="5109991" y="3304383"/>
        <a:ext cx="1344901" cy="9509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862586-503A-4A04-8BAB-9C1090EB9E3F}">
      <dsp:nvSpPr>
        <dsp:cNvPr id="0" name=""/>
        <dsp:cNvSpPr/>
      </dsp:nvSpPr>
      <dsp:spPr>
        <a:xfrm>
          <a:off x="1825892" y="963049"/>
          <a:ext cx="686298" cy="686298"/>
        </a:xfrm>
        <a:prstGeom prst="ellips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VMMC</a:t>
          </a:r>
        </a:p>
      </dsp:txBody>
      <dsp:txXfrm>
        <a:off x="1926398" y="1063555"/>
        <a:ext cx="485286" cy="485286"/>
      </dsp:txXfrm>
    </dsp:sp>
    <dsp:sp modelId="{5C9CE8EE-CD5C-4259-B3E4-848D21A31417}">
      <dsp:nvSpPr>
        <dsp:cNvPr id="0" name=""/>
        <dsp:cNvSpPr/>
      </dsp:nvSpPr>
      <dsp:spPr>
        <a:xfrm rot="5280000">
          <a:off x="2118793" y="754414"/>
          <a:ext cx="100497" cy="2333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133341" y="786017"/>
        <a:ext cx="70348" cy="140005"/>
      </dsp:txXfrm>
    </dsp:sp>
    <dsp:sp modelId="{C7F3B71A-B878-484E-8235-F98AD24B15E7}">
      <dsp:nvSpPr>
        <dsp:cNvPr id="0" name=""/>
        <dsp:cNvSpPr/>
      </dsp:nvSpPr>
      <dsp:spPr>
        <a:xfrm>
          <a:off x="1825892" y="87132"/>
          <a:ext cx="686298" cy="6862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OPD</a:t>
          </a:r>
        </a:p>
      </dsp:txBody>
      <dsp:txXfrm>
        <a:off x="1926398" y="187638"/>
        <a:ext cx="485286" cy="485286"/>
      </dsp:txXfrm>
    </dsp:sp>
    <dsp:sp modelId="{DA8590C7-45A8-482A-AB31-957362BADD7E}">
      <dsp:nvSpPr>
        <dsp:cNvPr id="0" name=""/>
        <dsp:cNvSpPr/>
      </dsp:nvSpPr>
      <dsp:spPr>
        <a:xfrm rot="8679857">
          <a:off x="2522606" y="990702"/>
          <a:ext cx="132752" cy="2333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558764" y="1025853"/>
        <a:ext cx="92926" cy="140005"/>
      </dsp:txXfrm>
    </dsp:sp>
    <dsp:sp modelId="{B2495EC4-2667-4438-88C0-2AE60802D1BA}">
      <dsp:nvSpPr>
        <dsp:cNvPr id="0" name=""/>
        <dsp:cNvSpPr/>
      </dsp:nvSpPr>
      <dsp:spPr>
        <a:xfrm>
          <a:off x="2672565" y="562183"/>
          <a:ext cx="686298" cy="6862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STI clinic</a:t>
          </a:r>
        </a:p>
      </dsp:txBody>
      <dsp:txXfrm>
        <a:off x="2773071" y="662689"/>
        <a:ext cx="485286" cy="485286"/>
      </dsp:txXfrm>
    </dsp:sp>
    <dsp:sp modelId="{C3C28631-2550-48DE-ADD0-EBC7AF288C47}">
      <dsp:nvSpPr>
        <dsp:cNvPr id="0" name=""/>
        <dsp:cNvSpPr/>
      </dsp:nvSpPr>
      <dsp:spPr>
        <a:xfrm rot="13260000">
          <a:off x="2376263" y="1575098"/>
          <a:ext cx="145823" cy="2333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414645" y="1636116"/>
        <a:ext cx="102076" cy="140005"/>
      </dsp:txXfrm>
    </dsp:sp>
    <dsp:sp modelId="{F1DA3AEB-83A0-4CAD-9BF0-0707D828BC3C}">
      <dsp:nvSpPr>
        <dsp:cNvPr id="0" name=""/>
        <dsp:cNvSpPr/>
      </dsp:nvSpPr>
      <dsp:spPr>
        <a:xfrm>
          <a:off x="2391011" y="1740868"/>
          <a:ext cx="686298" cy="6862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VCT</a:t>
          </a:r>
        </a:p>
      </dsp:txBody>
      <dsp:txXfrm>
        <a:off x="2491517" y="1841374"/>
        <a:ext cx="485286" cy="485286"/>
      </dsp:txXfrm>
    </dsp:sp>
    <dsp:sp modelId="{1C4DE53C-8FF8-4E5D-A456-8ECA6683BD01}">
      <dsp:nvSpPr>
        <dsp:cNvPr id="0" name=""/>
        <dsp:cNvSpPr/>
      </dsp:nvSpPr>
      <dsp:spPr>
        <a:xfrm rot="18480000">
          <a:off x="1815997" y="1575098"/>
          <a:ext cx="145823" cy="2333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1824404" y="1639003"/>
        <a:ext cx="102076" cy="140005"/>
      </dsp:txXfrm>
    </dsp:sp>
    <dsp:sp modelId="{F82921C4-BA6E-4EBC-BF7F-C26490BCCD66}">
      <dsp:nvSpPr>
        <dsp:cNvPr id="0" name=""/>
        <dsp:cNvSpPr/>
      </dsp:nvSpPr>
      <dsp:spPr>
        <a:xfrm>
          <a:off x="1260774" y="1740868"/>
          <a:ext cx="686298" cy="6862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ANC</a:t>
          </a:r>
        </a:p>
      </dsp:txBody>
      <dsp:txXfrm>
        <a:off x="1361280" y="1841374"/>
        <a:ext cx="485286" cy="485286"/>
      </dsp:txXfrm>
    </dsp:sp>
    <dsp:sp modelId="{F48DEC53-04F5-48D1-84A2-60751A4836B0}">
      <dsp:nvSpPr>
        <dsp:cNvPr id="0" name=""/>
        <dsp:cNvSpPr/>
      </dsp:nvSpPr>
      <dsp:spPr>
        <a:xfrm rot="1020000">
          <a:off x="1642865" y="1042253"/>
          <a:ext cx="145823" cy="2333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1643821" y="1082526"/>
        <a:ext cx="102076" cy="140005"/>
      </dsp:txXfrm>
    </dsp:sp>
    <dsp:sp modelId="{F57447BC-72EC-4278-81D0-D408CF80051F}">
      <dsp:nvSpPr>
        <dsp:cNvPr id="0" name=""/>
        <dsp:cNvSpPr/>
      </dsp:nvSpPr>
      <dsp:spPr>
        <a:xfrm>
          <a:off x="911512" y="665949"/>
          <a:ext cx="686298" cy="6862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All HTS points</a:t>
          </a:r>
        </a:p>
      </dsp:txBody>
      <dsp:txXfrm>
        <a:off x="1012018" y="766455"/>
        <a:ext cx="485286" cy="485286"/>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8F7C21F-9224-47FC-B847-EF6977AA905F}" type="datetimeFigureOut">
              <a:rPr lang="en-US" smtClean="0"/>
              <a:t>1/9/2020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51D8181-4288-4D84-8B6B-AFD64F4D53B4}" type="slidenum">
              <a:rPr lang="en-US" smtClean="0"/>
              <a:t>‹#›</a:t>
            </a:fld>
            <a:endParaRPr lang="en-US"/>
          </a:p>
        </p:txBody>
      </p:sp>
    </p:spTree>
    <p:extLst>
      <p:ext uri="{BB962C8B-B14F-4D97-AF65-F5344CB8AC3E}">
        <p14:creationId xmlns:p14="http://schemas.microsoft.com/office/powerpoint/2010/main" val="2643848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journals.lww.com/jaids/toc/2016/10012#-1281820829"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D8181-4288-4D84-8B6B-AFD64F4D53B4}" type="slidenum">
              <a:rPr lang="en-US" smtClean="0"/>
              <a:t>1</a:t>
            </a:fld>
            <a:endParaRPr lang="en-US"/>
          </a:p>
        </p:txBody>
      </p:sp>
    </p:spTree>
    <p:extLst>
      <p:ext uri="{BB962C8B-B14F-4D97-AF65-F5344CB8AC3E}">
        <p14:creationId xmlns:p14="http://schemas.microsoft.com/office/powerpoint/2010/main" val="2754307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of the information needed to understand the audience may already exist in-country. However</a:t>
            </a:r>
            <a:r>
              <a:rPr lang="en-US" baseline="0" dirty="0"/>
              <a:t> when examining the characteristics, if there are any gaps relevant to the audience additional research may be needed. </a:t>
            </a:r>
            <a:endParaRPr lang="en-US" dirty="0"/>
          </a:p>
        </p:txBody>
      </p:sp>
      <p:sp>
        <p:nvSpPr>
          <p:cNvPr id="4" name="Slide Number Placeholder 3"/>
          <p:cNvSpPr>
            <a:spLocks noGrp="1"/>
          </p:cNvSpPr>
          <p:nvPr>
            <p:ph type="sldNum" sz="quarter" idx="10"/>
          </p:nvPr>
        </p:nvSpPr>
        <p:spPr/>
        <p:txBody>
          <a:bodyPr/>
          <a:lstStyle/>
          <a:p>
            <a:fld id="{C51D8181-4288-4D84-8B6B-AFD64F4D53B4}" type="slidenum">
              <a:rPr lang="en-US" smtClean="0"/>
              <a:t>28</a:t>
            </a:fld>
            <a:endParaRPr lang="en-US"/>
          </a:p>
        </p:txBody>
      </p:sp>
    </p:spTree>
    <p:extLst>
      <p:ext uri="{BB962C8B-B14F-4D97-AF65-F5344CB8AC3E}">
        <p14:creationId xmlns:p14="http://schemas.microsoft.com/office/powerpoint/2010/main" val="2811450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how Zambia segmented</a:t>
            </a:r>
            <a:r>
              <a:rPr lang="en-US" baseline="0" dirty="0"/>
              <a:t> their male population for MC.  The percentages here reflect the proportion of the uncircumcised population that each segment represents, i.e. the “friends driven </a:t>
            </a:r>
            <a:r>
              <a:rPr lang="en-US" baseline="0" dirty="0" err="1"/>
              <a:t>hesitants</a:t>
            </a:r>
            <a:r>
              <a:rPr lang="en-US" baseline="0" dirty="0"/>
              <a:t>” segment represents 20% of uncircumcised Zambian men. </a:t>
            </a:r>
            <a:endParaRPr lang="en-US" dirty="0"/>
          </a:p>
        </p:txBody>
      </p:sp>
      <p:sp>
        <p:nvSpPr>
          <p:cNvPr id="4" name="Slide Number Placeholder 3"/>
          <p:cNvSpPr>
            <a:spLocks noGrp="1"/>
          </p:cNvSpPr>
          <p:nvPr>
            <p:ph type="sldNum" sz="quarter" idx="10"/>
          </p:nvPr>
        </p:nvSpPr>
        <p:spPr/>
        <p:txBody>
          <a:bodyPr/>
          <a:lstStyle/>
          <a:p>
            <a:fld id="{C92F3309-ED31-DA48-BC11-FC4AB9FB8449}" type="slidenum">
              <a:rPr lang="en-US" smtClean="0"/>
              <a:t>30</a:t>
            </a:fld>
            <a:endParaRPr lang="en-US"/>
          </a:p>
        </p:txBody>
      </p:sp>
    </p:spTree>
    <p:extLst>
      <p:ext uri="{BB962C8B-B14F-4D97-AF65-F5344CB8AC3E}">
        <p14:creationId xmlns:p14="http://schemas.microsoft.com/office/powerpoint/2010/main" val="3248105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an example of a risk persona developed in Zambia. </a:t>
            </a:r>
          </a:p>
          <a:p>
            <a:r>
              <a:rPr lang="en-US" baseline="0" dirty="0"/>
              <a:t>For an example of an audience strategy matrix see page 26 of Kenya’s Communication Strategy: https://www.malecircumcision.org/sites/default/files/document_library/T11.Communication_Strategy%20for%20VMMC%20in%20Kenya.pdf    </a:t>
            </a:r>
            <a:endParaRPr lang="en-US" dirty="0"/>
          </a:p>
        </p:txBody>
      </p:sp>
      <p:sp>
        <p:nvSpPr>
          <p:cNvPr id="4" name="Slide Number Placeholder 3"/>
          <p:cNvSpPr>
            <a:spLocks noGrp="1"/>
          </p:cNvSpPr>
          <p:nvPr>
            <p:ph type="sldNum" sz="quarter" idx="10"/>
          </p:nvPr>
        </p:nvSpPr>
        <p:spPr/>
        <p:txBody>
          <a:bodyPr/>
          <a:lstStyle/>
          <a:p>
            <a:fld id="{C51D8181-4288-4D84-8B6B-AFD64F4D53B4}" type="slidenum">
              <a:rPr lang="en-US" smtClean="0"/>
              <a:t>31</a:t>
            </a:fld>
            <a:endParaRPr lang="en-US"/>
          </a:p>
        </p:txBody>
      </p:sp>
    </p:spTree>
    <p:extLst>
      <p:ext uri="{BB962C8B-B14F-4D97-AF65-F5344CB8AC3E}">
        <p14:creationId xmlns:p14="http://schemas.microsoft.com/office/powerpoint/2010/main" val="3753495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Behavior change models do not provide guidance on how message content should be delivered (e.g. print, radio, social media, </a:t>
            </a:r>
            <a:r>
              <a:rPr lang="en-US" dirty="0" err="1"/>
              <a:t>etc</a:t>
            </a:r>
            <a:r>
              <a:rPr lang="en-US" dirty="0"/>
              <a:t>)  or how media is accessed and used among the intended audience. Communication theories such as Media Richness Theory and Gratification Theory can provide additional guidance</a:t>
            </a:r>
          </a:p>
          <a:p>
            <a:endParaRPr lang="en-US" dirty="0"/>
          </a:p>
        </p:txBody>
      </p:sp>
      <p:sp>
        <p:nvSpPr>
          <p:cNvPr id="4" name="Slide Number Placeholder 3"/>
          <p:cNvSpPr>
            <a:spLocks noGrp="1"/>
          </p:cNvSpPr>
          <p:nvPr>
            <p:ph type="sldNum" sz="quarter" idx="10"/>
          </p:nvPr>
        </p:nvSpPr>
        <p:spPr/>
        <p:txBody>
          <a:bodyPr/>
          <a:lstStyle/>
          <a:p>
            <a:fld id="{C51D8181-4288-4D84-8B6B-AFD64F4D53B4}" type="slidenum">
              <a:rPr lang="en-US" smtClean="0"/>
              <a:t>36</a:t>
            </a:fld>
            <a:endParaRPr lang="en-US"/>
          </a:p>
        </p:txBody>
      </p:sp>
    </p:spTree>
    <p:extLst>
      <p:ext uri="{BB962C8B-B14F-4D97-AF65-F5344CB8AC3E}">
        <p14:creationId xmlns:p14="http://schemas.microsoft.com/office/powerpoint/2010/main" val="1633013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D8181-4288-4D84-8B6B-AFD64F4D53B4}" type="slidenum">
              <a:rPr lang="en-US" smtClean="0"/>
              <a:t>38</a:t>
            </a:fld>
            <a:endParaRPr lang="en-US"/>
          </a:p>
        </p:txBody>
      </p:sp>
    </p:spTree>
    <p:extLst>
      <p:ext uri="{BB962C8B-B14F-4D97-AF65-F5344CB8AC3E}">
        <p14:creationId xmlns:p14="http://schemas.microsoft.com/office/powerpoint/2010/main" val="3647025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D8181-4288-4D84-8B6B-AFD64F4D53B4}" type="slidenum">
              <a:rPr lang="en-US" smtClean="0"/>
              <a:t>40</a:t>
            </a:fld>
            <a:endParaRPr lang="en-US"/>
          </a:p>
        </p:txBody>
      </p:sp>
    </p:spTree>
    <p:extLst>
      <p:ext uri="{BB962C8B-B14F-4D97-AF65-F5344CB8AC3E}">
        <p14:creationId xmlns:p14="http://schemas.microsoft.com/office/powerpoint/2010/main" val="336363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D8181-4288-4D84-8B6B-AFD64F4D53B4}" type="slidenum">
              <a:rPr lang="en-US" smtClean="0"/>
              <a:t>41</a:t>
            </a:fld>
            <a:endParaRPr lang="en-US"/>
          </a:p>
        </p:txBody>
      </p:sp>
    </p:spTree>
    <p:extLst>
      <p:ext uri="{BB962C8B-B14F-4D97-AF65-F5344CB8AC3E}">
        <p14:creationId xmlns:p14="http://schemas.microsoft.com/office/powerpoint/2010/main" val="2794728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D8181-4288-4D84-8B6B-AFD64F4D53B4}" type="slidenum">
              <a:rPr lang="en-US" smtClean="0"/>
              <a:t>46</a:t>
            </a:fld>
            <a:endParaRPr lang="en-US"/>
          </a:p>
        </p:txBody>
      </p:sp>
    </p:spTree>
    <p:extLst>
      <p:ext uri="{BB962C8B-B14F-4D97-AF65-F5344CB8AC3E}">
        <p14:creationId xmlns:p14="http://schemas.microsoft.com/office/powerpoint/2010/main" val="3837947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1D8181-4288-4D84-8B6B-AFD64F4D53B4}" type="slidenum">
              <a:rPr lang="en-US" smtClean="0"/>
              <a:t>62</a:t>
            </a:fld>
            <a:endParaRPr lang="en-US"/>
          </a:p>
        </p:txBody>
      </p:sp>
    </p:spTree>
    <p:extLst>
      <p:ext uri="{BB962C8B-B14F-4D97-AF65-F5344CB8AC3E}">
        <p14:creationId xmlns:p14="http://schemas.microsoft.com/office/powerpoint/2010/main" val="1900518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ensure that supply is aligned with demand, collaboration between service delivery and demand generation is critical</a:t>
            </a:r>
          </a:p>
          <a:p>
            <a:r>
              <a:rPr lang="en-US" dirty="0"/>
              <a:t>When demand for services is not properly matched with supply, it can lead to long waiting times for clients or clients being turned away. This can impact negatively on client experience and deter clients from referring their peers for circumcision</a:t>
            </a:r>
          </a:p>
          <a:p>
            <a:endParaRPr lang="en-US" dirty="0"/>
          </a:p>
        </p:txBody>
      </p:sp>
      <p:sp>
        <p:nvSpPr>
          <p:cNvPr id="4" name="Slide Number Placeholder 3"/>
          <p:cNvSpPr>
            <a:spLocks noGrp="1"/>
          </p:cNvSpPr>
          <p:nvPr>
            <p:ph type="sldNum" sz="quarter" idx="10"/>
          </p:nvPr>
        </p:nvSpPr>
        <p:spPr/>
        <p:txBody>
          <a:bodyPr/>
          <a:lstStyle/>
          <a:p>
            <a:fld id="{C51D8181-4288-4D84-8B6B-AFD64F4D53B4}" type="slidenum">
              <a:rPr lang="en-US" smtClean="0"/>
              <a:t>64</a:t>
            </a:fld>
            <a:endParaRPr lang="en-US"/>
          </a:p>
        </p:txBody>
      </p:sp>
    </p:spTree>
    <p:extLst>
      <p:ext uri="{BB962C8B-B14F-4D97-AF65-F5344CB8AC3E}">
        <p14:creationId xmlns:p14="http://schemas.microsoft.com/office/powerpoint/2010/main" val="2993103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VMMC has also been shown to reduce the risk of other sexually transmitted infections (STIs) </a:t>
            </a:r>
          </a:p>
          <a:p>
            <a:endParaRPr lang="en-US" dirty="0"/>
          </a:p>
        </p:txBody>
      </p:sp>
      <p:sp>
        <p:nvSpPr>
          <p:cNvPr id="4" name="Slide Number Placeholder 3"/>
          <p:cNvSpPr>
            <a:spLocks noGrp="1"/>
          </p:cNvSpPr>
          <p:nvPr>
            <p:ph type="sldNum" sz="quarter" idx="10"/>
          </p:nvPr>
        </p:nvSpPr>
        <p:spPr/>
        <p:txBody>
          <a:bodyPr/>
          <a:lstStyle/>
          <a:p>
            <a:fld id="{C51D8181-4288-4D84-8B6B-AFD64F4D53B4}" type="slidenum">
              <a:rPr lang="en-US" smtClean="0"/>
              <a:t>7</a:t>
            </a:fld>
            <a:endParaRPr lang="en-US"/>
          </a:p>
        </p:txBody>
      </p:sp>
    </p:spTree>
    <p:extLst>
      <p:ext uri="{BB962C8B-B14F-4D97-AF65-F5344CB8AC3E}">
        <p14:creationId xmlns:p14="http://schemas.microsoft.com/office/powerpoint/2010/main" val="2642274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D8181-4288-4D84-8B6B-AFD64F4D53B4}" type="slidenum">
              <a:rPr lang="en-US" smtClean="0"/>
              <a:t>65</a:t>
            </a:fld>
            <a:endParaRPr lang="en-US"/>
          </a:p>
        </p:txBody>
      </p:sp>
    </p:spTree>
    <p:extLst>
      <p:ext uri="{BB962C8B-B14F-4D97-AF65-F5344CB8AC3E}">
        <p14:creationId xmlns:p14="http://schemas.microsoft.com/office/powerpoint/2010/main" val="1260158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D8181-4288-4D84-8B6B-AFD64F4D53B4}" type="slidenum">
              <a:rPr lang="en-US" smtClean="0"/>
              <a:t>66</a:t>
            </a:fld>
            <a:endParaRPr lang="en-US"/>
          </a:p>
        </p:txBody>
      </p:sp>
    </p:spTree>
    <p:extLst>
      <p:ext uri="{BB962C8B-B14F-4D97-AF65-F5344CB8AC3E}">
        <p14:creationId xmlns:p14="http://schemas.microsoft.com/office/powerpoint/2010/main" val="2156284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Eg</a:t>
            </a:r>
            <a:r>
              <a:rPr lang="en-US" dirty="0"/>
              <a:t> Zimbabwe soccer matches, road shows</a:t>
            </a:r>
          </a:p>
        </p:txBody>
      </p:sp>
      <p:sp>
        <p:nvSpPr>
          <p:cNvPr id="4" name="Slide Number Placeholder 3"/>
          <p:cNvSpPr>
            <a:spLocks noGrp="1"/>
          </p:cNvSpPr>
          <p:nvPr>
            <p:ph type="sldNum" sz="quarter" idx="10"/>
          </p:nvPr>
        </p:nvSpPr>
        <p:spPr/>
        <p:txBody>
          <a:bodyPr/>
          <a:lstStyle/>
          <a:p>
            <a:fld id="{C51D8181-4288-4D84-8B6B-AFD64F4D53B4}" type="slidenum">
              <a:rPr lang="en-US" smtClean="0"/>
              <a:t>69</a:t>
            </a:fld>
            <a:endParaRPr lang="en-US"/>
          </a:p>
        </p:txBody>
      </p:sp>
    </p:spTree>
    <p:extLst>
      <p:ext uri="{BB962C8B-B14F-4D97-AF65-F5344CB8AC3E}">
        <p14:creationId xmlns:p14="http://schemas.microsoft.com/office/powerpoint/2010/main" val="3518664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D8181-4288-4D84-8B6B-AFD64F4D53B4}" type="slidenum">
              <a:rPr lang="en-US" smtClean="0"/>
              <a:t>71</a:t>
            </a:fld>
            <a:endParaRPr lang="en-US"/>
          </a:p>
        </p:txBody>
      </p:sp>
    </p:spTree>
    <p:extLst>
      <p:ext uri="{BB962C8B-B14F-4D97-AF65-F5344CB8AC3E}">
        <p14:creationId xmlns:p14="http://schemas.microsoft.com/office/powerpoint/2010/main" val="1666572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of community mobilisers for IPC allows men who may be contemplating the procedure to ask questions specific to their own concerns in privacy. It works best when mobilizers use a standardized, comprehensive discussion guide and package of information</a:t>
            </a:r>
          </a:p>
        </p:txBody>
      </p:sp>
      <p:sp>
        <p:nvSpPr>
          <p:cNvPr id="4" name="Slide Number Placeholder 3"/>
          <p:cNvSpPr>
            <a:spLocks noGrp="1"/>
          </p:cNvSpPr>
          <p:nvPr>
            <p:ph type="sldNum" sz="quarter" idx="10"/>
          </p:nvPr>
        </p:nvSpPr>
        <p:spPr/>
        <p:txBody>
          <a:bodyPr/>
          <a:lstStyle/>
          <a:p>
            <a:fld id="{C51D8181-4288-4D84-8B6B-AFD64F4D53B4}" type="slidenum">
              <a:rPr lang="en-US" smtClean="0"/>
              <a:t>74</a:t>
            </a:fld>
            <a:endParaRPr lang="en-US"/>
          </a:p>
        </p:txBody>
      </p:sp>
    </p:spTree>
    <p:extLst>
      <p:ext uri="{BB962C8B-B14F-4D97-AF65-F5344CB8AC3E}">
        <p14:creationId xmlns:p14="http://schemas.microsoft.com/office/powerpoint/2010/main" val="1923300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Background: </a:t>
            </a:r>
            <a:r>
              <a:rPr lang="en-US" dirty="0"/>
              <a:t>Although Zambia has seen an increase in VMMC since 2009, targets have not been achieved hence need for innovative demand creation methodologies including use of market research and human </a:t>
            </a:r>
            <a:r>
              <a:rPr lang="en-US" dirty="0" err="1"/>
              <a:t>centred</a:t>
            </a:r>
            <a:r>
              <a:rPr lang="en-US" dirty="0"/>
              <a:t> design (HCD). These methods should target the most impactful ages (15-29 years) and shorten the journey to circumcision. Utilizing findings from a 2014 journey mapping study conducted in Zambia, Society for Family Health (SFH) employed HCD strategies to </a:t>
            </a:r>
            <a:r>
              <a:rPr lang="en-US" dirty="0" err="1"/>
              <a:t>analyse</a:t>
            </a:r>
            <a:r>
              <a:rPr lang="en-US" dirty="0"/>
              <a:t> and translate findings into demand creation solutions. The process prioritized four of seven identified segments of men, created robust archetypes, and uncovered insights used to inform tailored messages and prototypes for new VMMC demand creation tools to be piloted for effectiveness, efficiency and usability.</a:t>
            </a:r>
            <a:br>
              <a:rPr lang="en-US" dirty="0"/>
            </a:br>
            <a:r>
              <a:rPr lang="en-US" b="1" dirty="0"/>
              <a:t>Methods: </a:t>
            </a:r>
            <a:r>
              <a:rPr lang="en-US" dirty="0"/>
              <a:t>A non-randomized implementation pilot was conducted in eight SFH supported public facilities in four districts. Twenty-three Community Health Workers (CHWs) (13 male, 10 female) and eight supervising CHWs were selected and trained on new messaging and tools. A similar number of CHWs continued to utilize standard demand creation methods in the same facilities.</a:t>
            </a:r>
            <a:br>
              <a:rPr lang="en-US" dirty="0"/>
            </a:br>
            <a:r>
              <a:rPr lang="en-US" dirty="0"/>
              <a:t>CHWs conducted door-to-door mobilization activities using new tools and potential clients were classified into a specific segment, exposed to tailored messaging and tools, and recorded in the daily activity report (DAR). Clients interested in getting circumcised were scheduled for an appointment and provided with a referral card. Clients who missed appointments were followed-up a maximum of three times by the CHW.</a:t>
            </a:r>
            <a:br>
              <a:rPr lang="en-US" dirty="0"/>
            </a:br>
            <a:r>
              <a:rPr lang="en-US" b="1" dirty="0"/>
              <a:t>Results: </a:t>
            </a:r>
            <a:r>
              <a:rPr lang="en-US" dirty="0"/>
              <a:t>Overall conversion rate (circumcisions/appointments) was 43% (1,461/3,421) during pilot compared to 35% (884/2,532) for standard methods. Conversion rate was higher amongst priority segments at 45% compared to 39% in non-priority segments. 68% of those circumcised were aged 15-29 years in both methods. On average, men took 42 days from first contact to circumcision. Younger CHWs were more effective whilst female CHWs'' conversion rate was 47% compared to 38% for male CHWs.</a:t>
            </a:r>
            <a:br>
              <a:rPr lang="en-US" dirty="0"/>
            </a:br>
            <a:r>
              <a:rPr lang="en-US" b="1" dirty="0"/>
              <a:t>Conclusions: </a:t>
            </a:r>
            <a:r>
              <a:rPr lang="en-US" dirty="0"/>
              <a:t>The use of segmentation to provide tailored messages and tools is as effective as established demand creation methods and has potential to improve and revolutionize approaches to demand creation for VMMC. Emphasis should be placed on mapping the cascade to VMMC and shortening a </a:t>
            </a:r>
            <a:r>
              <a:rPr lang="en-US" dirty="0" err="1"/>
              <a:t>man''s</a:t>
            </a:r>
            <a:r>
              <a:rPr lang="en-US" dirty="0"/>
              <a:t> journey to circumcision.</a:t>
            </a:r>
          </a:p>
        </p:txBody>
      </p:sp>
      <p:sp>
        <p:nvSpPr>
          <p:cNvPr id="4" name="Slide Number Placeholder 3"/>
          <p:cNvSpPr>
            <a:spLocks noGrp="1"/>
          </p:cNvSpPr>
          <p:nvPr>
            <p:ph type="sldNum" sz="quarter" idx="10"/>
          </p:nvPr>
        </p:nvSpPr>
        <p:spPr/>
        <p:txBody>
          <a:bodyPr/>
          <a:lstStyle/>
          <a:p>
            <a:fld id="{C51D8181-4288-4D84-8B6B-AFD64F4D53B4}" type="slidenum">
              <a:rPr lang="en-US" smtClean="0"/>
              <a:t>76</a:t>
            </a:fld>
            <a:endParaRPr lang="en-US"/>
          </a:p>
        </p:txBody>
      </p:sp>
    </p:spTree>
    <p:extLst>
      <p:ext uri="{BB962C8B-B14F-4D97-AF65-F5344CB8AC3E}">
        <p14:creationId xmlns:p14="http://schemas.microsoft.com/office/powerpoint/2010/main" val="1753420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Mass media is often expensive</a:t>
            </a:r>
          </a:p>
          <a:p>
            <a:endParaRPr lang="en-US" dirty="0"/>
          </a:p>
        </p:txBody>
      </p:sp>
      <p:sp>
        <p:nvSpPr>
          <p:cNvPr id="4" name="Slide Number Placeholder 3"/>
          <p:cNvSpPr>
            <a:spLocks noGrp="1"/>
          </p:cNvSpPr>
          <p:nvPr>
            <p:ph type="sldNum" sz="quarter" idx="10"/>
          </p:nvPr>
        </p:nvSpPr>
        <p:spPr/>
        <p:txBody>
          <a:bodyPr/>
          <a:lstStyle/>
          <a:p>
            <a:fld id="{C51D8181-4288-4D84-8B6B-AFD64F4D53B4}" type="slidenum">
              <a:rPr lang="en-US" smtClean="0"/>
              <a:t>79</a:t>
            </a:fld>
            <a:endParaRPr lang="en-US"/>
          </a:p>
        </p:txBody>
      </p:sp>
    </p:spTree>
    <p:extLst>
      <p:ext uri="{BB962C8B-B14F-4D97-AF65-F5344CB8AC3E}">
        <p14:creationId xmlns:p14="http://schemas.microsoft.com/office/powerpoint/2010/main" val="3660873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D8181-4288-4D84-8B6B-AFD64F4D53B4}" type="slidenum">
              <a:rPr lang="en-US" smtClean="0"/>
              <a:t>82</a:t>
            </a:fld>
            <a:endParaRPr lang="en-US"/>
          </a:p>
        </p:txBody>
      </p:sp>
    </p:spTree>
    <p:extLst>
      <p:ext uri="{BB962C8B-B14F-4D97-AF65-F5344CB8AC3E}">
        <p14:creationId xmlns:p14="http://schemas.microsoft.com/office/powerpoint/2010/main" val="14795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In rural villages like </a:t>
            </a:r>
            <a:r>
              <a:rPr lang="en-US" sz="1200" dirty="0" err="1"/>
              <a:t>Kasoli</a:t>
            </a:r>
            <a:r>
              <a:rPr lang="en-US" sz="1200" dirty="0"/>
              <a:t> in </a:t>
            </a:r>
            <a:r>
              <a:rPr lang="en-US" sz="1200" dirty="0" err="1"/>
              <a:t>Bariadi</a:t>
            </a:r>
            <a:r>
              <a:rPr lang="en-US" sz="1200" dirty="0"/>
              <a:t> district Tanzania, people depend on agriculture for their livelihoods, and working at the cotton ginnery is a respected and rare employment opportunity. In 2016, </a:t>
            </a:r>
            <a:r>
              <a:rPr lang="en-US" sz="1200" dirty="0" err="1"/>
              <a:t>IntraHealth</a:t>
            </a:r>
            <a:r>
              <a:rPr lang="en-US" sz="1200" dirty="0"/>
              <a:t> International-Tanzania engaged owners of the Alliance Cotton Ginnery to provide MC services among their employees and men in the surrounding community.  In collaboration with the Council Health Management team (CHMT) and the ward and village/hamlet leaders; the MC team liaised and closely worked with the ginnery owners; ginnery management and employees to plan for service delivery and sharing of resources. </a:t>
            </a:r>
            <a:r>
              <a:rPr lang="en-US" sz="1200" baseline="0" dirty="0"/>
              <a:t> </a:t>
            </a:r>
            <a:r>
              <a:rPr lang="en-US" sz="1200" dirty="0"/>
              <a:t>The cotton ginnery authorities took a lead on mobilizing its employees and other locals in the surrounding communities to come out for MC services. The ginnery provided space for setting up and delivering MC services within their complex.  </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Employees who were circumcised were granted a 5-day paid leave to undergo MC procedure and recover without docking their payments.  1,926 men were circumcised and tested for HIV of which 30 were adult male ginnery staff representing 80% of the factory’s employees. </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Through this partnership, the cotton ginnery strengthened its relationship with the surrounding communities and goodwill among its employers and further enhanced its positive reputation in the community.  The employees on the other hand benefited from this collaboration by getting a free MC service while receiving their daily payments. The success of this partnership can be attributed to careful identification of an opportunity where everyone involved benefited, careful service planning, sharing and planning for resource contribution, and involving district and community leaders.</a:t>
            </a:r>
            <a:r>
              <a:rPr lang="en-US" sz="1200" baseline="0" dirty="0"/>
              <a:t> </a:t>
            </a:r>
            <a:r>
              <a:rPr lang="en-US" sz="1200" dirty="0"/>
              <a:t>This model is now being expanded to other disciplines such as laborers on sugar and tea plantations, miners, and fisherman, and motorcycle “</a:t>
            </a:r>
            <a:r>
              <a:rPr lang="en-US" sz="1200" dirty="0" err="1"/>
              <a:t>bodaboda</a:t>
            </a:r>
            <a:r>
              <a:rPr lang="en-US" sz="1200" dirty="0"/>
              <a:t>” riders. </a:t>
            </a:r>
          </a:p>
          <a:p>
            <a:endParaRPr lang="en-US" dirty="0"/>
          </a:p>
          <a:p>
            <a:endParaRPr lang="en-US" dirty="0"/>
          </a:p>
        </p:txBody>
      </p:sp>
      <p:sp>
        <p:nvSpPr>
          <p:cNvPr id="4" name="Slide Number Placeholder 3"/>
          <p:cNvSpPr>
            <a:spLocks noGrp="1"/>
          </p:cNvSpPr>
          <p:nvPr>
            <p:ph type="sldNum" sz="quarter" idx="10"/>
          </p:nvPr>
        </p:nvSpPr>
        <p:spPr/>
        <p:txBody>
          <a:bodyPr/>
          <a:lstStyle/>
          <a:p>
            <a:fld id="{C51D8181-4288-4D84-8B6B-AFD64F4D53B4}" type="slidenum">
              <a:rPr lang="en-US" smtClean="0"/>
              <a:t>84</a:t>
            </a:fld>
            <a:endParaRPr lang="en-US"/>
          </a:p>
        </p:txBody>
      </p:sp>
    </p:spTree>
    <p:extLst>
      <p:ext uri="{BB962C8B-B14F-4D97-AF65-F5344CB8AC3E}">
        <p14:creationId xmlns:p14="http://schemas.microsoft.com/office/powerpoint/2010/main" val="642908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Jhpiego</a:t>
            </a:r>
            <a:r>
              <a:rPr lang="en-US" sz="1200" dirty="0"/>
              <a:t>-Malawi, orients providers from other service points in the health facility on VMMC so they can initiate referrals among eligible patients to VMMC services. </a:t>
            </a:r>
            <a:r>
              <a:rPr lang="en-US" dirty="0"/>
              <a:t>Service providers at all other service delivery points in the supported facilities undergo a half day sensitization meeting  on basic VMMC</a:t>
            </a:r>
            <a:r>
              <a:rPr lang="en-US" baseline="0" dirty="0"/>
              <a:t> information. These are nurses, clinicians working in other services points in the health facility like ANC, OPD, STI clinic etc. The providers provide brief information about VMMC- importance/benefits and provide clear direction on the location of the VMMC site at the health facility. </a:t>
            </a:r>
            <a:r>
              <a:rPr lang="en-US" dirty="0"/>
              <a:t>Referral forms are given to clients and a duplicate remains at the referring site. This is an effective way of having patients attending others services at the facility have access to VMMC information and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9536E80-EC77-478B-B4F7-47D158CDEA6D}" type="slidenum">
              <a:rPr lang="en-US" smtClean="0"/>
              <a:t>86</a:t>
            </a:fld>
            <a:endParaRPr lang="en-US"/>
          </a:p>
        </p:txBody>
      </p:sp>
    </p:spTree>
    <p:extLst>
      <p:ext uri="{BB962C8B-B14F-4D97-AF65-F5344CB8AC3E}">
        <p14:creationId xmlns:p14="http://schemas.microsoft.com/office/powerpoint/2010/main" val="1459375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D8181-4288-4D84-8B6B-AFD64F4D53B4}" type="slidenum">
              <a:rPr lang="en-US" smtClean="0"/>
              <a:t>10</a:t>
            </a:fld>
            <a:endParaRPr lang="en-US"/>
          </a:p>
        </p:txBody>
      </p:sp>
    </p:spTree>
    <p:extLst>
      <p:ext uri="{BB962C8B-B14F-4D97-AF65-F5344CB8AC3E}">
        <p14:creationId xmlns:p14="http://schemas.microsoft.com/office/powerpoint/2010/main" val="41573677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 example implementation matrix see</a:t>
            </a:r>
            <a:r>
              <a:rPr lang="en-US" baseline="0" dirty="0"/>
              <a:t> page 31 of Kenya’s communication strategy: https://www.malecircumcision.org/sites/default/files/document_library/T11.Communication_Strategy%20for%20VMMC%20in%20Kenya.pdf </a:t>
            </a:r>
            <a:endParaRPr lang="en-US" dirty="0"/>
          </a:p>
        </p:txBody>
      </p:sp>
      <p:sp>
        <p:nvSpPr>
          <p:cNvPr id="4" name="Slide Number Placeholder 3"/>
          <p:cNvSpPr>
            <a:spLocks noGrp="1"/>
          </p:cNvSpPr>
          <p:nvPr>
            <p:ph type="sldNum" sz="quarter" idx="10"/>
          </p:nvPr>
        </p:nvSpPr>
        <p:spPr/>
        <p:txBody>
          <a:bodyPr/>
          <a:lstStyle/>
          <a:p>
            <a:fld id="{C51D8181-4288-4D84-8B6B-AFD64F4D53B4}" type="slidenum">
              <a:rPr lang="en-US" smtClean="0"/>
              <a:t>91</a:t>
            </a:fld>
            <a:endParaRPr lang="en-US"/>
          </a:p>
        </p:txBody>
      </p:sp>
    </p:spTree>
    <p:extLst>
      <p:ext uri="{BB962C8B-B14F-4D97-AF65-F5344CB8AC3E}">
        <p14:creationId xmlns:p14="http://schemas.microsoft.com/office/powerpoint/2010/main" val="1366776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a:t>
            </a:r>
            <a:r>
              <a:rPr lang="en-US" baseline="0" dirty="0"/>
              <a:t> of M&amp;E tool used by Mozambique </a:t>
            </a:r>
            <a:endParaRPr lang="en-US" dirty="0"/>
          </a:p>
        </p:txBody>
      </p:sp>
      <p:sp>
        <p:nvSpPr>
          <p:cNvPr id="4" name="Slide Number Placeholder 3"/>
          <p:cNvSpPr>
            <a:spLocks noGrp="1"/>
          </p:cNvSpPr>
          <p:nvPr>
            <p:ph type="sldNum" sz="quarter" idx="10"/>
          </p:nvPr>
        </p:nvSpPr>
        <p:spPr/>
        <p:txBody>
          <a:bodyPr/>
          <a:lstStyle/>
          <a:p>
            <a:fld id="{C51D8181-4288-4D84-8B6B-AFD64F4D53B4}" type="slidenum">
              <a:rPr lang="en-US" smtClean="0"/>
              <a:t>95</a:t>
            </a:fld>
            <a:endParaRPr lang="en-US"/>
          </a:p>
        </p:txBody>
      </p:sp>
    </p:spTree>
    <p:extLst>
      <p:ext uri="{BB962C8B-B14F-4D97-AF65-F5344CB8AC3E}">
        <p14:creationId xmlns:p14="http://schemas.microsoft.com/office/powerpoint/2010/main" val="808345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https://journals.lww.com/jaids/toc/2016/10012#-1281820829</a:t>
            </a:r>
            <a:r>
              <a:rPr lang="en-US" dirty="0"/>
              <a:t> </a:t>
            </a:r>
          </a:p>
          <a:p>
            <a:endParaRPr lang="en-US" dirty="0"/>
          </a:p>
        </p:txBody>
      </p:sp>
      <p:sp>
        <p:nvSpPr>
          <p:cNvPr id="4" name="Slide Number Placeholder 3"/>
          <p:cNvSpPr>
            <a:spLocks noGrp="1"/>
          </p:cNvSpPr>
          <p:nvPr>
            <p:ph type="sldNum" sz="quarter" idx="10"/>
          </p:nvPr>
        </p:nvSpPr>
        <p:spPr/>
        <p:txBody>
          <a:bodyPr/>
          <a:lstStyle/>
          <a:p>
            <a:fld id="{C51D8181-4288-4D84-8B6B-AFD64F4D53B4}" type="slidenum">
              <a:rPr lang="en-US" smtClean="0"/>
              <a:t>103</a:t>
            </a:fld>
            <a:endParaRPr lang="en-US"/>
          </a:p>
        </p:txBody>
      </p:sp>
    </p:spTree>
    <p:extLst>
      <p:ext uri="{BB962C8B-B14F-4D97-AF65-F5344CB8AC3E}">
        <p14:creationId xmlns:p14="http://schemas.microsoft.com/office/powerpoint/2010/main" val="2724257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D8181-4288-4D84-8B6B-AFD64F4D53B4}" type="slidenum">
              <a:rPr lang="en-US" smtClean="0"/>
              <a:t>12</a:t>
            </a:fld>
            <a:endParaRPr lang="en-US"/>
          </a:p>
        </p:txBody>
      </p:sp>
    </p:spTree>
    <p:extLst>
      <p:ext uri="{BB962C8B-B14F-4D97-AF65-F5344CB8AC3E}">
        <p14:creationId xmlns:p14="http://schemas.microsoft.com/office/powerpoint/2010/main" val="1119176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D8181-4288-4D84-8B6B-AFD64F4D53B4}" type="slidenum">
              <a:rPr lang="en-US" smtClean="0"/>
              <a:t>13</a:t>
            </a:fld>
            <a:endParaRPr lang="en-US"/>
          </a:p>
        </p:txBody>
      </p:sp>
    </p:spTree>
    <p:extLst>
      <p:ext uri="{BB962C8B-B14F-4D97-AF65-F5344CB8AC3E}">
        <p14:creationId xmlns:p14="http://schemas.microsoft.com/office/powerpoint/2010/main" val="2075487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Formative research has shown these as the primary motivators for VMMC. </a:t>
            </a:r>
          </a:p>
        </p:txBody>
      </p:sp>
      <p:sp>
        <p:nvSpPr>
          <p:cNvPr id="4" name="Slide Number Placeholder 3"/>
          <p:cNvSpPr>
            <a:spLocks noGrp="1"/>
          </p:cNvSpPr>
          <p:nvPr>
            <p:ph type="sldNum" sz="quarter" idx="10"/>
          </p:nvPr>
        </p:nvSpPr>
        <p:spPr/>
        <p:txBody>
          <a:bodyPr/>
          <a:lstStyle/>
          <a:p>
            <a:fld id="{C51D8181-4288-4D84-8B6B-AFD64F4D53B4}" type="slidenum">
              <a:rPr lang="en-US" smtClean="0"/>
              <a:t>14</a:t>
            </a:fld>
            <a:endParaRPr lang="en-US"/>
          </a:p>
        </p:txBody>
      </p:sp>
    </p:spTree>
    <p:extLst>
      <p:ext uri="{BB962C8B-B14F-4D97-AF65-F5344CB8AC3E}">
        <p14:creationId xmlns:p14="http://schemas.microsoft.com/office/powerpoint/2010/main" val="1597579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P-Process is key to</a:t>
            </a:r>
            <a:r>
              <a:rPr lang="en-US" baseline="0" dirty="0"/>
              <a:t> </a:t>
            </a:r>
            <a:r>
              <a:rPr lang="en-US" dirty="0"/>
              <a:t>designing successful communication strategies to</a:t>
            </a:r>
            <a:r>
              <a:rPr lang="en-US" baseline="0" dirty="0"/>
              <a:t> </a:t>
            </a:r>
            <a:r>
              <a:rPr lang="en-US" dirty="0"/>
              <a:t>strengthen public health worldwide</a:t>
            </a:r>
          </a:p>
        </p:txBody>
      </p:sp>
      <p:sp>
        <p:nvSpPr>
          <p:cNvPr id="4" name="Slide Number Placeholder 3"/>
          <p:cNvSpPr>
            <a:spLocks noGrp="1"/>
          </p:cNvSpPr>
          <p:nvPr>
            <p:ph type="sldNum" sz="quarter" idx="10"/>
          </p:nvPr>
        </p:nvSpPr>
        <p:spPr/>
        <p:txBody>
          <a:bodyPr/>
          <a:lstStyle/>
          <a:p>
            <a:fld id="{C51D8181-4288-4D84-8B6B-AFD64F4D53B4}" type="slidenum">
              <a:rPr lang="en-US" smtClean="0"/>
              <a:t>18</a:t>
            </a:fld>
            <a:endParaRPr lang="en-US"/>
          </a:p>
        </p:txBody>
      </p:sp>
    </p:spTree>
    <p:extLst>
      <p:ext uri="{BB962C8B-B14F-4D97-AF65-F5344CB8AC3E}">
        <p14:creationId xmlns:p14="http://schemas.microsoft.com/office/powerpoint/2010/main" val="4050727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1D8181-4288-4D84-8B6B-AFD64F4D53B4}" type="slidenum">
              <a:rPr lang="en-US" smtClean="0"/>
              <a:t>20</a:t>
            </a:fld>
            <a:endParaRPr lang="en-US"/>
          </a:p>
        </p:txBody>
      </p:sp>
    </p:spTree>
    <p:extLst>
      <p:ext uri="{BB962C8B-B14F-4D97-AF65-F5344CB8AC3E}">
        <p14:creationId xmlns:p14="http://schemas.microsoft.com/office/powerpoint/2010/main" val="1959367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target group will be different and will have different viewpoints of the same issue</a:t>
            </a:r>
          </a:p>
          <a:p>
            <a:r>
              <a:rPr lang="en-US" dirty="0"/>
              <a:t>Knowing each of your audiences and talking with each will help define and refine your messages</a:t>
            </a:r>
          </a:p>
          <a:p>
            <a:r>
              <a:rPr lang="en-US" dirty="0"/>
              <a:t>you might break your audience up by age range (10-14,15-19, 20-29,30+) or</a:t>
            </a:r>
          </a:p>
          <a:p>
            <a:r>
              <a:rPr lang="en-US" dirty="0"/>
              <a:t>Each segment will require messages that resonate with that group.</a:t>
            </a:r>
          </a:p>
          <a:p>
            <a:r>
              <a:rPr lang="en-US" dirty="0"/>
              <a:t>How many segments you target will depend on your budget and goals</a:t>
            </a:r>
          </a:p>
          <a:p>
            <a:endParaRPr lang="en-US" dirty="0"/>
          </a:p>
        </p:txBody>
      </p:sp>
      <p:sp>
        <p:nvSpPr>
          <p:cNvPr id="4" name="Slide Number Placeholder 3"/>
          <p:cNvSpPr>
            <a:spLocks noGrp="1"/>
          </p:cNvSpPr>
          <p:nvPr>
            <p:ph type="sldNum" sz="quarter" idx="10"/>
          </p:nvPr>
        </p:nvSpPr>
        <p:spPr/>
        <p:txBody>
          <a:bodyPr/>
          <a:lstStyle/>
          <a:p>
            <a:fld id="{C51D8181-4288-4D84-8B6B-AFD64F4D53B4}" type="slidenum">
              <a:rPr lang="en-US" smtClean="0"/>
              <a:t>26</a:t>
            </a:fld>
            <a:endParaRPr lang="en-US"/>
          </a:p>
        </p:txBody>
      </p:sp>
    </p:spTree>
    <p:extLst>
      <p:ext uri="{BB962C8B-B14F-4D97-AF65-F5344CB8AC3E}">
        <p14:creationId xmlns:p14="http://schemas.microsoft.com/office/powerpoint/2010/main" val="649011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8DC03CE-6733-4EC5-8977-6428C326DFA6}"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10E9A2-DABE-4BF3-87B1-15C51A29A753}" type="slidenum">
              <a:rPr lang="en-US" smtClean="0"/>
              <a:t>‹#›</a:t>
            </a:fld>
            <a:endParaRPr lang="en-US"/>
          </a:p>
        </p:txBody>
      </p:sp>
      <p:cxnSp>
        <p:nvCxnSpPr>
          <p:cNvPr id="7" name="Straight Connector 6"/>
          <p:cNvCxnSpPr/>
          <p:nvPr userDrawn="1"/>
        </p:nvCxnSpPr>
        <p:spPr>
          <a:xfrm>
            <a:off x="-29707" y="3937949"/>
            <a:ext cx="12252960" cy="0"/>
          </a:xfrm>
          <a:prstGeom prst="line">
            <a:avLst/>
          </a:prstGeom>
          <a:ln w="38100">
            <a:solidFill>
              <a:srgbClr val="DCDCDC"/>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9707" y="3767466"/>
            <a:ext cx="12252960" cy="0"/>
          </a:xfrm>
          <a:prstGeom prst="line">
            <a:avLst/>
          </a:prstGeom>
          <a:ln w="38100">
            <a:solidFill>
              <a:srgbClr val="DCDCDC"/>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163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DC03CE-6733-4EC5-8977-6428C326DFA6}"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10E9A2-DABE-4BF3-87B1-15C51A29A753}" type="slidenum">
              <a:rPr lang="en-US" smtClean="0"/>
              <a:t>‹#›</a:t>
            </a:fld>
            <a:endParaRPr lang="en-US"/>
          </a:p>
        </p:txBody>
      </p:sp>
    </p:spTree>
    <p:extLst>
      <p:ext uri="{BB962C8B-B14F-4D97-AF65-F5344CB8AC3E}">
        <p14:creationId xmlns:p14="http://schemas.microsoft.com/office/powerpoint/2010/main" val="190785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DC03CE-6733-4EC5-8977-6428C326DFA6}"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10E9A2-DABE-4BF3-87B1-15C51A29A753}" type="slidenum">
              <a:rPr lang="en-US" smtClean="0"/>
              <a:t>‹#›</a:t>
            </a:fld>
            <a:endParaRPr lang="en-US"/>
          </a:p>
        </p:txBody>
      </p:sp>
    </p:spTree>
    <p:extLst>
      <p:ext uri="{BB962C8B-B14F-4D97-AF65-F5344CB8AC3E}">
        <p14:creationId xmlns:p14="http://schemas.microsoft.com/office/powerpoint/2010/main" val="2463651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solidFill>
                  <a:srgbClr val="C00000"/>
                </a:solidFill>
                <a:latin typeface="+mn-lt"/>
              </a:defRPr>
            </a:lvl1pPr>
          </a:lstStyle>
          <a:p>
            <a:r>
              <a:rPr lang="en-US" dirty="0"/>
              <a:t>Click to edit Master title style</a:t>
            </a:r>
          </a:p>
        </p:txBody>
      </p:sp>
      <p:sp>
        <p:nvSpPr>
          <p:cNvPr id="3" name="Content Placeholder 2"/>
          <p:cNvSpPr>
            <a:spLocks noGrp="1"/>
          </p:cNvSpPr>
          <p:nvPr>
            <p:ph idx="1"/>
          </p:nvPr>
        </p:nvSpPr>
        <p:spPr>
          <a:xfrm>
            <a:off x="838200" y="2027098"/>
            <a:ext cx="10515600" cy="457517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992467" y="6079557"/>
            <a:ext cx="2743200" cy="365125"/>
          </a:xfrm>
        </p:spPr>
        <p:txBody>
          <a:bodyPr/>
          <a:lstStyle/>
          <a:p>
            <a:fld id="{9A10E9A2-DABE-4BF3-87B1-15C51A29A753}" type="slidenum">
              <a:rPr lang="en-US" smtClean="0"/>
              <a:t>‹#›</a:t>
            </a:fld>
            <a:endParaRPr lang="en-US"/>
          </a:p>
        </p:txBody>
      </p:sp>
      <p:cxnSp>
        <p:nvCxnSpPr>
          <p:cNvPr id="32" name="Straight Connector 31"/>
          <p:cNvCxnSpPr/>
          <p:nvPr userDrawn="1"/>
        </p:nvCxnSpPr>
        <p:spPr>
          <a:xfrm flipH="1" flipV="1">
            <a:off x="10755824" y="0"/>
            <a:ext cx="1435660" cy="2092272"/>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H="1" flipV="1">
            <a:off x="10957302" y="0"/>
            <a:ext cx="1234699" cy="1830171"/>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29707" y="1721695"/>
            <a:ext cx="12252960" cy="0"/>
          </a:xfrm>
          <a:prstGeom prst="line">
            <a:avLst/>
          </a:prstGeom>
          <a:ln w="38100">
            <a:solidFill>
              <a:srgbClr val="DCDCDC"/>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29707" y="1548629"/>
            <a:ext cx="12252960" cy="0"/>
          </a:xfrm>
          <a:prstGeom prst="line">
            <a:avLst/>
          </a:prstGeom>
          <a:ln w="38100">
            <a:solidFill>
              <a:srgbClr val="DCDCDC"/>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102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800" b="1">
                <a:solidFill>
                  <a:srgbClr val="C00000"/>
                </a:solidFill>
                <a:latin typeface="+mn-lt"/>
              </a:defRPr>
            </a:lvl1pPr>
          </a:lstStyle>
          <a:p>
            <a:r>
              <a:rPr lang="en-US" dirty="0"/>
              <a:t>Click to edit Master title style</a:t>
            </a:r>
          </a:p>
        </p:txBody>
      </p:sp>
      <p:sp>
        <p:nvSpPr>
          <p:cNvPr id="4" name="Date Placeholder 3"/>
          <p:cNvSpPr>
            <a:spLocks noGrp="1"/>
          </p:cNvSpPr>
          <p:nvPr>
            <p:ph type="dt" sz="half" idx="10"/>
          </p:nvPr>
        </p:nvSpPr>
        <p:spPr/>
        <p:txBody>
          <a:bodyPr/>
          <a:lstStyle/>
          <a:p>
            <a:fld id="{88DC03CE-6733-4EC5-8977-6428C326DFA6}"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10E9A2-DABE-4BF3-87B1-15C51A29A753}" type="slidenum">
              <a:rPr lang="en-US" smtClean="0"/>
              <a:t>‹#›</a:t>
            </a:fld>
            <a:endParaRPr lang="en-US"/>
          </a:p>
        </p:txBody>
      </p:sp>
      <p:cxnSp>
        <p:nvCxnSpPr>
          <p:cNvPr id="7" name="Straight Connector 6"/>
          <p:cNvCxnSpPr/>
          <p:nvPr userDrawn="1"/>
        </p:nvCxnSpPr>
        <p:spPr>
          <a:xfrm>
            <a:off x="-29707" y="4883338"/>
            <a:ext cx="12252960" cy="0"/>
          </a:xfrm>
          <a:prstGeom prst="line">
            <a:avLst/>
          </a:prstGeom>
          <a:ln w="38100">
            <a:solidFill>
              <a:srgbClr val="DCDCDC"/>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9707" y="4712855"/>
            <a:ext cx="12252960" cy="0"/>
          </a:xfrm>
          <a:prstGeom prst="line">
            <a:avLst/>
          </a:prstGeom>
          <a:ln w="38100">
            <a:solidFill>
              <a:srgbClr val="DCDCDC"/>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9810427" y="1830171"/>
            <a:ext cx="2412826" cy="5027829"/>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9982200" y="2169763"/>
            <a:ext cx="2241053" cy="4688237"/>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223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DC03CE-6733-4EC5-8977-6428C326DFA6}" type="datetimeFigureOut">
              <a:rPr lang="en-US" smtClean="0"/>
              <a:t>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10E9A2-DABE-4BF3-87B1-15C51A29A753}" type="slidenum">
              <a:rPr lang="en-US" smtClean="0"/>
              <a:t>‹#›</a:t>
            </a:fld>
            <a:endParaRPr lang="en-US"/>
          </a:p>
        </p:txBody>
      </p:sp>
    </p:spTree>
    <p:extLst>
      <p:ext uri="{BB962C8B-B14F-4D97-AF65-F5344CB8AC3E}">
        <p14:creationId xmlns:p14="http://schemas.microsoft.com/office/powerpoint/2010/main" val="3123858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DC03CE-6733-4EC5-8977-6428C326DFA6}" type="datetimeFigureOut">
              <a:rPr lang="en-US" smtClean="0"/>
              <a:t>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10E9A2-DABE-4BF3-87B1-15C51A29A753}" type="slidenum">
              <a:rPr lang="en-US" smtClean="0"/>
              <a:t>‹#›</a:t>
            </a:fld>
            <a:endParaRPr lang="en-US"/>
          </a:p>
        </p:txBody>
      </p:sp>
    </p:spTree>
    <p:extLst>
      <p:ext uri="{BB962C8B-B14F-4D97-AF65-F5344CB8AC3E}">
        <p14:creationId xmlns:p14="http://schemas.microsoft.com/office/powerpoint/2010/main" val="3627697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DC03CE-6733-4EC5-8977-6428C326DFA6}" type="datetimeFigureOut">
              <a:rPr lang="en-US" smtClean="0"/>
              <a:t>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10E9A2-DABE-4BF3-87B1-15C51A29A753}" type="slidenum">
              <a:rPr lang="en-US" smtClean="0"/>
              <a:t>‹#›</a:t>
            </a:fld>
            <a:endParaRPr lang="en-US"/>
          </a:p>
        </p:txBody>
      </p:sp>
    </p:spTree>
    <p:extLst>
      <p:ext uri="{BB962C8B-B14F-4D97-AF65-F5344CB8AC3E}">
        <p14:creationId xmlns:p14="http://schemas.microsoft.com/office/powerpoint/2010/main" val="1046973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DC03CE-6733-4EC5-8977-6428C326DFA6}" type="datetimeFigureOut">
              <a:rPr lang="en-US" smtClean="0"/>
              <a:t>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10E9A2-DABE-4BF3-87B1-15C51A29A753}" type="slidenum">
              <a:rPr lang="en-US" smtClean="0"/>
              <a:t>‹#›</a:t>
            </a:fld>
            <a:endParaRPr lang="en-US"/>
          </a:p>
        </p:txBody>
      </p:sp>
    </p:spTree>
    <p:extLst>
      <p:ext uri="{BB962C8B-B14F-4D97-AF65-F5344CB8AC3E}">
        <p14:creationId xmlns:p14="http://schemas.microsoft.com/office/powerpoint/2010/main" val="699367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DC03CE-6733-4EC5-8977-6428C326DFA6}" type="datetimeFigureOut">
              <a:rPr lang="en-US" smtClean="0"/>
              <a:t>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10E9A2-DABE-4BF3-87B1-15C51A29A753}" type="slidenum">
              <a:rPr lang="en-US" smtClean="0"/>
              <a:t>‹#›</a:t>
            </a:fld>
            <a:endParaRPr lang="en-US"/>
          </a:p>
        </p:txBody>
      </p:sp>
    </p:spTree>
    <p:extLst>
      <p:ext uri="{BB962C8B-B14F-4D97-AF65-F5344CB8AC3E}">
        <p14:creationId xmlns:p14="http://schemas.microsoft.com/office/powerpoint/2010/main" val="1241824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DC03CE-6733-4EC5-8977-6428C326DFA6}" type="datetimeFigureOut">
              <a:rPr lang="en-US" smtClean="0"/>
              <a:t>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10E9A2-DABE-4BF3-87B1-15C51A29A753}" type="slidenum">
              <a:rPr lang="en-US" smtClean="0"/>
              <a:t>‹#›</a:t>
            </a:fld>
            <a:endParaRPr lang="en-US"/>
          </a:p>
        </p:txBody>
      </p:sp>
    </p:spTree>
    <p:extLst>
      <p:ext uri="{BB962C8B-B14F-4D97-AF65-F5344CB8AC3E}">
        <p14:creationId xmlns:p14="http://schemas.microsoft.com/office/powerpoint/2010/main" val="3320064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DC03CE-6733-4EC5-8977-6428C326DFA6}" type="datetimeFigureOut">
              <a:rPr lang="en-US" smtClean="0"/>
              <a:t>1/9/2020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10E9A2-DABE-4BF3-87B1-15C51A29A753}" type="slidenum">
              <a:rPr lang="en-US" smtClean="0"/>
              <a:t>‹#›</a:t>
            </a:fld>
            <a:endParaRPr lang="en-US"/>
          </a:p>
        </p:txBody>
      </p:sp>
    </p:spTree>
    <p:extLst>
      <p:ext uri="{BB962C8B-B14F-4D97-AF65-F5344CB8AC3E}">
        <p14:creationId xmlns:p14="http://schemas.microsoft.com/office/powerpoint/2010/main" val="1016461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hyperlink" Target="https://journals.lww.com/jaids/toc/2016/10012#-1281820829"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www.who.int/immunization/hpv/communicate/the_new_p_process_jhuccp_2003.pdf" TargetMode="External"/><Relationship Id="rId2" Type="http://schemas.openxmlformats.org/officeDocument/2006/relationships/hyperlink" Target="https://doi.org/10.9745/GHSP-D-15-00020" TargetMode="External"/><Relationship Id="rId1" Type="http://schemas.openxmlformats.org/officeDocument/2006/relationships/slideLayout" Target="../slideLayouts/slideLayout2.xml"/><Relationship Id="rId5" Type="http://schemas.openxmlformats.org/officeDocument/2006/relationships/hyperlink" Target="https://www.ncbi.nlm.nih.gov/pmc/articles/PMC1262556/" TargetMode="External"/><Relationship Id="rId4" Type="http://schemas.openxmlformats.org/officeDocument/2006/relationships/hyperlink" Target="https://doi.org/10.1371/journal.pone.0085051"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www.malecircumcision.org/resource/unaids-guidance-note-developing-communication-strategy-male-circumcision" TargetMode="External"/><Relationship Id="rId2" Type="http://schemas.openxmlformats.org/officeDocument/2006/relationships/hyperlink" Target="file:///C:\Users\evh6\Downloads\VMMC_Demand%20Creation%20Toolkit.pdf" TargetMode="External"/><Relationship Id="rId1" Type="http://schemas.openxmlformats.org/officeDocument/2006/relationships/slideLayout" Target="../slideLayouts/slideLayout2.xml"/><Relationship Id="rId6" Type="http://schemas.openxmlformats.org/officeDocument/2006/relationships/hyperlink" Target="https://blog.pkids.org/2012/09/06/social-marketing-101/" TargetMode="External"/><Relationship Id="rId5" Type="http://schemas.openxmlformats.org/officeDocument/2006/relationships/hyperlink" Target="https://www.usaidassist.org/toolkits/vmmc-cqi-and-eqa-toolkit/demand-creation" TargetMode="External"/><Relationship Id="rId4" Type="http://schemas.openxmlformats.org/officeDocument/2006/relationships/hyperlink" Target="https://www.malecircumcision.org/resource/voluntary-medical-male-circumcision-demand-creation-toolkit" TargetMode="External"/></Relationships>
</file>

<file path=ppt/slides/_rels/slide107.xml.rels><?xml version="1.0" encoding="UTF-8" standalone="yes"?>
<Relationships xmlns="http://schemas.openxmlformats.org/package/2006/relationships"><Relationship Id="rId8" Type="http://schemas.openxmlformats.org/officeDocument/2006/relationships/hyperlink" Target="https://www.malecircumcision.org/resource-bundle/action-catalyst-tools-voluntary-medical-male-circumcision" TargetMode="External"/><Relationship Id="rId3" Type="http://schemas.openxmlformats.org/officeDocument/2006/relationships/hyperlink" Target="https://sbccimplementationkits.org/demandrmnch/mnh-step5/" TargetMode="External"/><Relationship Id="rId7" Type="http://schemas.openxmlformats.org/officeDocument/2006/relationships/hyperlink" Target="https://www.designforhealth.org/" TargetMode="External"/><Relationship Id="rId2" Type="http://schemas.openxmlformats.org/officeDocument/2006/relationships/hyperlink" Target="https://sbccimplementationkits.org/demandrmnch/power-of-demand-generation/" TargetMode="External"/><Relationship Id="rId1" Type="http://schemas.openxmlformats.org/officeDocument/2006/relationships/slideLayout" Target="../slideLayouts/slideLayout2.xml"/><Relationship Id="rId6" Type="http://schemas.openxmlformats.org/officeDocument/2006/relationships/hyperlink" Target="https://www.designkit.org/methods" TargetMode="External"/><Relationship Id="rId5" Type="http://schemas.openxmlformats.org/officeDocument/2006/relationships/hyperlink" Target="https://www.thecompassforsbc.org/how-to-guides" TargetMode="External"/><Relationship Id="rId4" Type="http://schemas.openxmlformats.org/officeDocument/2006/relationships/hyperlink" Target="https://health.gov/environment/Casestudies/typeseval.htm"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healthcommcapacity.org/hc3resources/the-p-process/" TargetMode="External"/><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designkit.org/methods/23" TargetMode="External"/><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hyperlink" Target="https://www.thecompassforsbc.org/how-to-guides/how-conduct-situation-analysis"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thecompassforsbc.org/how-to-guides/how-do-audience-analysis" TargetMode="External"/><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thecompassforsbc.org/how-to-guides/how-do-audience-segmentation" TargetMode="External"/><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0.jpeg"/><Relationship Id="rId2" Type="http://schemas.openxmlformats.org/officeDocument/2006/relationships/notesSlide" Target="../notesSlides/notesSlide11.xml"/><Relationship Id="rId16" Type="http://schemas.openxmlformats.org/officeDocument/2006/relationships/image" Target="../media/image2.gif"/><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9.jpeg"/><Relationship Id="rId5" Type="http://schemas.openxmlformats.org/officeDocument/2006/relationships/image" Target="../media/image5.jpeg"/><Relationship Id="rId15" Type="http://schemas.microsoft.com/office/2007/relationships/hdphoto" Target="../media/hdphoto4.wdp"/><Relationship Id="rId10" Type="http://schemas.openxmlformats.org/officeDocument/2006/relationships/image" Target="../media/image8.jpeg"/><Relationship Id="rId4" Type="http://schemas.openxmlformats.org/officeDocument/2006/relationships/image" Target="../media/image4.png"/><Relationship Id="rId9" Type="http://schemas.openxmlformats.org/officeDocument/2006/relationships/image" Target="../media/image7.jpeg"/><Relationship Id="rId1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gif"/></Relationships>
</file>

<file path=ppt/slides/_rels/slide3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4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thecompassforsbc.org/how-to-guides/how-write-creative-brief" TargetMode="External"/><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designkit.org/methods/34" TargetMode="External"/><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thecompassforsbc.org/how-to-guides/how-conduct-pretest" TargetMode="External"/><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hyperlink" Target="https://project-iq-resources.jhpiego.org/resource/men-along-the-last-mile-targeting-vmmc-services-by-location-and-population-to-reach-saturation/" TargetMode="External"/><Relationship Id="rId4" Type="http://schemas.openxmlformats.org/officeDocument/2006/relationships/image" Target="../media/image18.jpeg"/></Relationships>
</file>

<file path=ppt/slides/_rels/slide7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gif"/><Relationship Id="rId5" Type="http://schemas.openxmlformats.org/officeDocument/2006/relationships/image" Target="../media/image20.png"/><Relationship Id="rId4" Type="http://schemas.openxmlformats.org/officeDocument/2006/relationships/image" Target="../media/image19.jpeg"/></Relationships>
</file>

<file path=ppt/slides/_rels/slide7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2.gif"/><Relationship Id="rId4" Type="http://schemas.openxmlformats.org/officeDocument/2006/relationships/image" Target="../media/image22.png"/></Relationships>
</file>

<file path=ppt/slides/_rels/slide7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7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hyperlink" Target="https://www.malecircumcision.org/resource/post-broadcast-evaluation-brothers-life-medical-male-circumcision-%E2%80%9Csalon%E2%80%9D-campaign" TargetMode="External"/><Relationship Id="rId2" Type="http://schemas.openxmlformats.org/officeDocument/2006/relationships/slideLayout" Target="../slideLayouts/slideLayout2.xml"/><Relationship Id="rId1" Type="http://schemas.openxmlformats.org/officeDocument/2006/relationships/video" Target="https://www.youtube.com/embed/8k0wWqtHLyA" TargetMode="External"/><Relationship Id="rId5" Type="http://schemas.openxmlformats.org/officeDocument/2006/relationships/image" Target="../media/image25.png"/><Relationship Id="rId4" Type="http://schemas.openxmlformats.org/officeDocument/2006/relationships/image" Target="../media/image2.gif"/></Relationships>
</file>

<file path=ppt/slides/_rels/slide8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hyperlink" Target="https://www.malecircumcision.org/resources/resource-library" TargetMode="External"/><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 Id="rId9" Type="http://schemas.openxmlformats.org/officeDocument/2006/relationships/image" Target="../media/image2.gif"/></Relationships>
</file>

<file path=ppt/slides/_rels/slide8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8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2.png"/><Relationship Id="rId7" Type="http://schemas.openxmlformats.org/officeDocument/2006/relationships/diagramColors" Target="../diagrams/colors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2.gif"/><Relationship Id="rId4" Type="http://schemas.openxmlformats.org/officeDocument/2006/relationships/diagramData" Target="../diagrams/data2.xml"/><Relationship Id="rId9" Type="http://schemas.openxmlformats.org/officeDocument/2006/relationships/chart" Target="../charts/char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3"/>
            <a:ext cx="12192000" cy="2387600"/>
          </a:xfrm>
        </p:spPr>
        <p:txBody>
          <a:bodyPr>
            <a:noAutofit/>
          </a:bodyPr>
          <a:lstStyle/>
          <a:p>
            <a:r>
              <a:rPr lang="en-US" sz="4800" dirty="0">
                <a:solidFill>
                  <a:srgbClr val="C00000"/>
                </a:solidFill>
                <a:latin typeface="+mn-lt"/>
              </a:rPr>
              <a:t/>
            </a:r>
            <a:br>
              <a:rPr lang="en-US" sz="4800" dirty="0">
                <a:solidFill>
                  <a:srgbClr val="C00000"/>
                </a:solidFill>
                <a:latin typeface="+mn-lt"/>
              </a:rPr>
            </a:br>
            <a:r>
              <a:rPr lang="en-US" sz="4800" dirty="0">
                <a:solidFill>
                  <a:srgbClr val="C00000"/>
                </a:solidFill>
                <a:latin typeface="+mn-lt"/>
              </a:rPr>
              <a:t>Demand Creation 101 </a:t>
            </a:r>
            <a:r>
              <a:rPr lang="en-US" sz="2000" dirty="0">
                <a:solidFill>
                  <a:srgbClr val="C00000"/>
                </a:solidFill>
                <a:latin typeface="+mn-lt"/>
              </a:rPr>
              <a:t/>
            </a:r>
            <a:br>
              <a:rPr lang="en-US" sz="2000" dirty="0">
                <a:solidFill>
                  <a:srgbClr val="C00000"/>
                </a:solidFill>
                <a:latin typeface="+mn-lt"/>
              </a:rPr>
            </a:br>
            <a:r>
              <a:rPr lang="en-US" sz="3600" i="1" dirty="0">
                <a:solidFill>
                  <a:srgbClr val="C00000"/>
                </a:solidFill>
                <a:latin typeface="+mn-lt"/>
              </a:rPr>
              <a:t>for</a:t>
            </a:r>
            <a:r>
              <a:rPr lang="en-US" sz="3600" dirty="0">
                <a:solidFill>
                  <a:srgbClr val="C00000"/>
                </a:solidFill>
                <a:latin typeface="+mn-lt"/>
              </a:rPr>
              <a:t> </a:t>
            </a:r>
            <a:r>
              <a:rPr lang="en-US" sz="4800" dirty="0">
                <a:solidFill>
                  <a:srgbClr val="C00000"/>
                </a:solidFill>
                <a:latin typeface="+mn-lt"/>
              </a:rPr>
              <a:t/>
            </a:r>
            <a:br>
              <a:rPr lang="en-US" sz="4800" dirty="0">
                <a:solidFill>
                  <a:srgbClr val="C00000"/>
                </a:solidFill>
                <a:latin typeface="+mn-lt"/>
              </a:rPr>
            </a:br>
            <a:r>
              <a:rPr lang="en-US" sz="4800" dirty="0">
                <a:solidFill>
                  <a:srgbClr val="C00000"/>
                </a:solidFill>
                <a:latin typeface="+mn-lt"/>
              </a:rPr>
              <a:t>Voluntary Medical Male Circumcision</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7527"/>
          <a:stretch/>
        </p:blipFill>
        <p:spPr>
          <a:xfrm>
            <a:off x="9083035" y="3983064"/>
            <a:ext cx="3108960" cy="2874936"/>
          </a:xfrm>
          <a:prstGeom prst="rect">
            <a:avLst/>
          </a:prstGeom>
        </p:spPr>
      </p:pic>
      <p:sp>
        <p:nvSpPr>
          <p:cNvPr id="3" name="Subtitle 2"/>
          <p:cNvSpPr>
            <a:spLocks noGrp="1"/>
          </p:cNvSpPr>
          <p:nvPr>
            <p:ph type="subTitle" idx="1"/>
          </p:nvPr>
        </p:nvSpPr>
        <p:spPr>
          <a:xfrm>
            <a:off x="1524000" y="4270568"/>
            <a:ext cx="9144000" cy="1458930"/>
          </a:xfrm>
        </p:spPr>
        <p:txBody>
          <a:bodyPr/>
          <a:lstStyle/>
          <a:p>
            <a:r>
              <a:rPr lang="en-US" dirty="0"/>
              <a:t>An Introductory Training Tool </a:t>
            </a:r>
            <a:br>
              <a:rPr lang="en-US" dirty="0"/>
            </a:br>
            <a:r>
              <a:rPr lang="en-US" i="1" dirty="0"/>
              <a:t>December 2019</a:t>
            </a:r>
          </a:p>
        </p:txBody>
      </p:sp>
    </p:spTree>
    <p:extLst>
      <p:ext uri="{BB962C8B-B14F-4D97-AF65-F5344CB8AC3E}">
        <p14:creationId xmlns:p14="http://schemas.microsoft.com/office/powerpoint/2010/main" val="1031515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Demand Creation?</a:t>
            </a:r>
          </a:p>
        </p:txBody>
      </p:sp>
      <p:sp>
        <p:nvSpPr>
          <p:cNvPr id="3" name="Content Placeholder 2"/>
          <p:cNvSpPr>
            <a:spLocks noGrp="1"/>
          </p:cNvSpPr>
          <p:nvPr>
            <p:ph idx="1"/>
          </p:nvPr>
        </p:nvSpPr>
        <p:spPr>
          <a:xfrm>
            <a:off x="838200" y="1932967"/>
            <a:ext cx="10515600" cy="4856814"/>
          </a:xfrm>
        </p:spPr>
        <p:txBody>
          <a:bodyPr>
            <a:normAutofit fontScale="92500" lnSpcReduction="10000"/>
          </a:bodyPr>
          <a:lstStyle/>
          <a:p>
            <a:pPr lvl="0"/>
            <a:r>
              <a:rPr lang="en-US" dirty="0"/>
              <a:t>Demand creation (also referred to as "demand generation") is the practice of increasing awareness of and desire to obtain a certain commodity or service (e.g., a health service like VMMC) among an intended audience (e.g., eligible males in East and Southern Africa)</a:t>
            </a:r>
          </a:p>
          <a:p>
            <a:pPr lvl="0"/>
            <a:r>
              <a:rPr lang="en-US" dirty="0"/>
              <a:t>Demand creation can leverage multiple communication disciplines, including social and behavior change communication (SBCC), social marketing (SM), and human-centered design (HCD)</a:t>
            </a:r>
          </a:p>
          <a:p>
            <a:pPr lvl="0"/>
            <a:r>
              <a:rPr lang="en-US" dirty="0">
                <a:solidFill>
                  <a:prstClr val="black"/>
                </a:solidFill>
              </a:rPr>
              <a:t>Demand creation uses evidence-based communication to encourage target audiences to seek VMMC or to motivate influencing audiences to provide similar encouragement for VMMC</a:t>
            </a:r>
          </a:p>
          <a:p>
            <a:pPr lvl="0"/>
            <a:r>
              <a:rPr lang="en-US" dirty="0"/>
              <a:t>Demand creation for VMMC follows the client across the VMMC continuum, from awareness to mobilization through recovery, and then advocacy </a:t>
            </a:r>
            <a:endParaRPr lang="en-US" i="1" dirty="0"/>
          </a:p>
        </p:txBody>
      </p:sp>
    </p:spTree>
    <p:extLst>
      <p:ext uri="{BB962C8B-B14F-4D97-AF65-F5344CB8AC3E}">
        <p14:creationId xmlns:p14="http://schemas.microsoft.com/office/powerpoint/2010/main" val="2518002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Types</a:t>
            </a:r>
          </a:p>
        </p:txBody>
      </p:sp>
      <p:sp>
        <p:nvSpPr>
          <p:cNvPr id="3" name="Content Placeholder 2"/>
          <p:cNvSpPr>
            <a:spLocks noGrp="1"/>
          </p:cNvSpPr>
          <p:nvPr>
            <p:ph idx="1"/>
          </p:nvPr>
        </p:nvSpPr>
        <p:spPr/>
        <p:txBody>
          <a:bodyPr>
            <a:normAutofit fontScale="55000" lnSpcReduction="20000"/>
          </a:bodyPr>
          <a:lstStyle/>
          <a:p>
            <a:pPr>
              <a:lnSpc>
                <a:spcPct val="110000"/>
              </a:lnSpc>
            </a:pPr>
            <a:r>
              <a:rPr lang="en-US" sz="4400" u="sng" dirty="0">
                <a:solidFill>
                  <a:prstClr val="black"/>
                </a:solidFill>
              </a:rPr>
              <a:t>Formative evaluation</a:t>
            </a:r>
            <a:r>
              <a:rPr lang="en-US" sz="4400" dirty="0">
                <a:solidFill>
                  <a:prstClr val="black"/>
                </a:solidFill>
              </a:rPr>
              <a:t>: includes pre-testing and is designed to assess the strengths and weaknesses of materials or campaign strategies before implementation. It permits necessary revisions before the full effort goes forward. </a:t>
            </a:r>
          </a:p>
          <a:p>
            <a:pPr lvl="1">
              <a:lnSpc>
                <a:spcPct val="110000"/>
              </a:lnSpc>
            </a:pPr>
            <a:r>
              <a:rPr lang="en-US" sz="3600" dirty="0">
                <a:solidFill>
                  <a:prstClr val="black"/>
                </a:solidFill>
              </a:rPr>
              <a:t>Its basic purpose is to maximize the chance for program success before the communication activity starts. </a:t>
            </a:r>
          </a:p>
          <a:p>
            <a:pPr lvl="1">
              <a:lnSpc>
                <a:spcPct val="110000"/>
              </a:lnSpc>
            </a:pPr>
            <a:endParaRPr lang="en-US" sz="3600" dirty="0">
              <a:solidFill>
                <a:prstClr val="black"/>
              </a:solidFill>
            </a:endParaRPr>
          </a:p>
          <a:p>
            <a:pPr>
              <a:lnSpc>
                <a:spcPct val="110000"/>
              </a:lnSpc>
            </a:pPr>
            <a:r>
              <a:rPr lang="en-US" sz="4400" u="sng" dirty="0">
                <a:solidFill>
                  <a:prstClr val="black"/>
                </a:solidFill>
              </a:rPr>
              <a:t>Process evaluation</a:t>
            </a:r>
            <a:r>
              <a:rPr lang="en-US" sz="4400" dirty="0">
                <a:solidFill>
                  <a:prstClr val="black"/>
                </a:solidFill>
              </a:rPr>
              <a:t>: assesses with the demand creation activities are being implemented properly and whether the approaches are bringing clients to the facility. </a:t>
            </a:r>
          </a:p>
          <a:p>
            <a:pPr lvl="1">
              <a:lnSpc>
                <a:spcPct val="110000"/>
              </a:lnSpc>
            </a:pPr>
            <a:r>
              <a:rPr lang="en-US" sz="3600" dirty="0">
                <a:solidFill>
                  <a:prstClr val="black"/>
                </a:solidFill>
              </a:rPr>
              <a:t>This is the most common evaluation method used to assess demand creation since changes need to be dynamic in order to meet targets</a:t>
            </a:r>
          </a:p>
        </p:txBody>
      </p:sp>
      <p:grpSp>
        <p:nvGrpSpPr>
          <p:cNvPr id="5" name="Group 4"/>
          <p:cNvGrpSpPr>
            <a:grpSpLocks noChangeAspect="1"/>
          </p:cNvGrpSpPr>
          <p:nvPr/>
        </p:nvGrpSpPr>
        <p:grpSpPr>
          <a:xfrm>
            <a:off x="11383852" y="5817937"/>
            <a:ext cx="610029" cy="806915"/>
            <a:chOff x="8188518" y="709448"/>
            <a:chExt cx="2686433" cy="3553482"/>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rot="10800000">
              <a:off x="8715954" y="2486187"/>
              <a:ext cx="1208375" cy="109704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2499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Types</a:t>
            </a:r>
          </a:p>
        </p:txBody>
      </p:sp>
      <p:sp>
        <p:nvSpPr>
          <p:cNvPr id="3" name="Content Placeholder 2"/>
          <p:cNvSpPr>
            <a:spLocks noGrp="1"/>
          </p:cNvSpPr>
          <p:nvPr>
            <p:ph idx="1"/>
          </p:nvPr>
        </p:nvSpPr>
        <p:spPr/>
        <p:txBody>
          <a:bodyPr>
            <a:normAutofit fontScale="55000" lnSpcReduction="20000"/>
          </a:bodyPr>
          <a:lstStyle/>
          <a:p>
            <a:pPr>
              <a:lnSpc>
                <a:spcPct val="110000"/>
              </a:lnSpc>
            </a:pPr>
            <a:r>
              <a:rPr lang="en-US" sz="4400" u="sng" dirty="0"/>
              <a:t>Outcome evaluation</a:t>
            </a:r>
            <a:r>
              <a:rPr lang="en-US" sz="4400" b="1" dirty="0"/>
              <a:t>:</a:t>
            </a:r>
            <a:r>
              <a:rPr lang="en-US" sz="4400" dirty="0"/>
              <a:t> used to obtain descriptive data on a project and to document short-term results. Task­-focused results are those that describe the output of the activity (e.g., the number of MC inquiries received as a result of a radio ad). </a:t>
            </a:r>
          </a:p>
          <a:p>
            <a:pPr lvl="1">
              <a:lnSpc>
                <a:spcPct val="110000"/>
              </a:lnSpc>
            </a:pPr>
            <a:r>
              <a:rPr lang="en-US" sz="3600" dirty="0"/>
              <a:t>Short-term results describe the immediate effects of the project on the target audience (e.g., percentage of the target audience scheduling MCs). </a:t>
            </a:r>
          </a:p>
          <a:p>
            <a:pPr lvl="1">
              <a:lnSpc>
                <a:spcPct val="110000"/>
              </a:lnSpc>
            </a:pPr>
            <a:endParaRPr lang="en-US" sz="2700" u="sng" dirty="0">
              <a:solidFill>
                <a:prstClr val="black"/>
              </a:solidFill>
            </a:endParaRPr>
          </a:p>
          <a:p>
            <a:pPr>
              <a:lnSpc>
                <a:spcPct val="110000"/>
              </a:lnSpc>
            </a:pPr>
            <a:r>
              <a:rPr lang="en-US" sz="4400" u="sng" dirty="0">
                <a:solidFill>
                  <a:prstClr val="black"/>
                </a:solidFill>
              </a:rPr>
              <a:t>Impact Evaluation</a:t>
            </a:r>
            <a:r>
              <a:rPr lang="en-US" sz="4400" dirty="0">
                <a:solidFill>
                  <a:prstClr val="black"/>
                </a:solidFill>
              </a:rPr>
              <a:t>: A more rigorous study to determine if the desired change has occurred. Focuses on the long-range results of the program, including changes or improvement in health status. </a:t>
            </a:r>
          </a:p>
          <a:p>
            <a:pPr lvl="1">
              <a:lnSpc>
                <a:spcPct val="110000"/>
              </a:lnSpc>
            </a:pPr>
            <a:r>
              <a:rPr lang="en-US" sz="3600" dirty="0">
                <a:solidFill>
                  <a:prstClr val="black"/>
                </a:solidFill>
              </a:rPr>
              <a:t>Rarely possible because they are costly, involve extended commitment, and may depend upon strategies besides communication. Also, the results often cannot be directly related to the effects of an activity or program because of other (external) influences on the target audience that occur over time. </a:t>
            </a:r>
            <a:endParaRPr lang="en-US" sz="3600" dirty="0"/>
          </a:p>
        </p:txBody>
      </p:sp>
      <p:grpSp>
        <p:nvGrpSpPr>
          <p:cNvPr id="5" name="Group 4"/>
          <p:cNvGrpSpPr>
            <a:grpSpLocks noChangeAspect="1"/>
          </p:cNvGrpSpPr>
          <p:nvPr/>
        </p:nvGrpSpPr>
        <p:grpSpPr>
          <a:xfrm>
            <a:off x="11383852" y="5817937"/>
            <a:ext cx="610029" cy="806915"/>
            <a:chOff x="8188518" y="709448"/>
            <a:chExt cx="2686433" cy="3553482"/>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rot="10800000">
              <a:off x="8715954" y="2486187"/>
              <a:ext cx="1208375" cy="109704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502403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Tips</a:t>
            </a:r>
          </a:p>
        </p:txBody>
      </p:sp>
      <p:sp>
        <p:nvSpPr>
          <p:cNvPr id="3" name="Content Placeholder 2"/>
          <p:cNvSpPr>
            <a:spLocks noGrp="1"/>
          </p:cNvSpPr>
          <p:nvPr>
            <p:ph idx="1"/>
          </p:nvPr>
        </p:nvSpPr>
        <p:spPr/>
        <p:txBody>
          <a:bodyPr>
            <a:normAutofit fontScale="70000" lnSpcReduction="20000"/>
          </a:bodyPr>
          <a:lstStyle/>
          <a:p>
            <a:pPr>
              <a:lnSpc>
                <a:spcPct val="110000"/>
              </a:lnSpc>
            </a:pPr>
            <a:r>
              <a:rPr lang="en-US" sz="3200" dirty="0"/>
              <a:t>Evaluating whether a demand creation activity worked can be challenging, especially since men make take months to make the decision to go for MC </a:t>
            </a:r>
            <a:endParaRPr lang="en-US" sz="1500" dirty="0"/>
          </a:p>
          <a:p>
            <a:pPr>
              <a:lnSpc>
                <a:spcPct val="110000"/>
              </a:lnSpc>
            </a:pPr>
            <a:r>
              <a:rPr lang="en-US" sz="3200" dirty="0"/>
              <a:t>When introducing a new intervention/activity, it is best to capture baseline data for at least a month prior and then introduce the new demand creation activity for a period of time, then assess if there has been a change in uptake relative to baseline</a:t>
            </a:r>
          </a:p>
          <a:p>
            <a:pPr lvl="1">
              <a:lnSpc>
                <a:spcPct val="110000"/>
              </a:lnSpc>
            </a:pPr>
            <a:r>
              <a:rPr lang="en-US" sz="2900" dirty="0"/>
              <a:t>Other options are to look at data from the previous year during the same time frame or compare data to a “control” site/area with similar characteristics. </a:t>
            </a:r>
            <a:endParaRPr lang="en-US" sz="1500" dirty="0"/>
          </a:p>
          <a:p>
            <a:pPr lvl="0">
              <a:lnSpc>
                <a:spcPct val="110000"/>
              </a:lnSpc>
            </a:pPr>
            <a:r>
              <a:rPr lang="en-US" sz="3200" dirty="0">
                <a:solidFill>
                  <a:prstClr val="black"/>
                </a:solidFill>
              </a:rPr>
              <a:t>If you introduce too many new interventions/activities at once, it will be difficult to determine which one is making the difference</a:t>
            </a:r>
            <a:endParaRPr lang="en-US" sz="1700" dirty="0">
              <a:solidFill>
                <a:prstClr val="black"/>
              </a:solidFill>
            </a:endParaRPr>
          </a:p>
          <a:p>
            <a:pPr>
              <a:lnSpc>
                <a:spcPct val="110000"/>
              </a:lnSpc>
            </a:pPr>
            <a:r>
              <a:rPr lang="en-US" sz="3200" dirty="0"/>
              <a:t>The results from an evaluation should be used to inform planning and </a:t>
            </a:r>
            <a:r>
              <a:rPr lang="en-US" sz="3200" dirty="0" err="1"/>
              <a:t>replanning</a:t>
            </a:r>
            <a:r>
              <a:rPr lang="en-US" sz="3200" dirty="0"/>
              <a:t> for future VMMC demand creation programs</a:t>
            </a:r>
            <a:endParaRPr lang="en-US" sz="1700" dirty="0"/>
          </a:p>
          <a:p>
            <a:pPr>
              <a:lnSpc>
                <a:spcPct val="110000"/>
              </a:lnSpc>
            </a:pPr>
            <a:r>
              <a:rPr lang="en-US" sz="3200" dirty="0"/>
              <a:t>Evaluations should always be seen as part of the step that goes back to planning for new VMMC demand creation programs and activities</a:t>
            </a:r>
          </a:p>
        </p:txBody>
      </p:sp>
      <p:grpSp>
        <p:nvGrpSpPr>
          <p:cNvPr id="5" name="Group 4"/>
          <p:cNvGrpSpPr>
            <a:grpSpLocks noChangeAspect="1"/>
          </p:cNvGrpSpPr>
          <p:nvPr/>
        </p:nvGrpSpPr>
        <p:grpSpPr>
          <a:xfrm>
            <a:off x="11383852" y="5817937"/>
            <a:ext cx="610029" cy="806915"/>
            <a:chOff x="8188518" y="709448"/>
            <a:chExt cx="2686433" cy="3553482"/>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rot="10800000">
              <a:off x="8715954" y="2486187"/>
              <a:ext cx="1208375" cy="109704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301894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79149"/>
            <a:ext cx="10212092" cy="1325563"/>
          </a:xfrm>
        </p:spPr>
        <p:txBody>
          <a:bodyPr>
            <a:normAutofit/>
          </a:bodyPr>
          <a:lstStyle/>
          <a:p>
            <a:r>
              <a:rPr lang="en-US" dirty="0"/>
              <a:t>Innovations in Demand Creation to Drive Scale of Medical Male Circumcision</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4090" y="2424113"/>
            <a:ext cx="2838450" cy="3781425"/>
          </a:xfrm>
        </p:spPr>
      </p:pic>
      <p:sp>
        <p:nvSpPr>
          <p:cNvPr id="6" name="Content Placeholder 5"/>
          <p:cNvSpPr>
            <a:spLocks noGrp="1"/>
          </p:cNvSpPr>
          <p:nvPr>
            <p:ph sz="half" idx="4294967295"/>
          </p:nvPr>
        </p:nvSpPr>
        <p:spPr>
          <a:xfrm>
            <a:off x="4751682" y="2319822"/>
            <a:ext cx="6448425" cy="4351337"/>
          </a:xfrm>
        </p:spPr>
        <p:txBody>
          <a:bodyPr>
            <a:normAutofit/>
          </a:bodyPr>
          <a:lstStyle/>
          <a:p>
            <a:r>
              <a:rPr lang="en-US" dirty="0"/>
              <a:t>For additional reading on impact evaluations of VMMC demand generation interventions, refer to the October 1 2016, Volume 72, Supplement 4 in the </a:t>
            </a:r>
            <a:r>
              <a:rPr lang="en-US" i="1" dirty="0">
                <a:hlinkClick r:id="rId4"/>
              </a:rPr>
              <a:t>Journal of Acquired Immune Deficiency Syndrome</a:t>
            </a:r>
            <a:endParaRPr lang="en-US" dirty="0"/>
          </a:p>
        </p:txBody>
      </p:sp>
      <p:grpSp>
        <p:nvGrpSpPr>
          <p:cNvPr id="5" name="Group 4"/>
          <p:cNvGrpSpPr>
            <a:grpSpLocks noChangeAspect="1"/>
          </p:cNvGrpSpPr>
          <p:nvPr/>
        </p:nvGrpSpPr>
        <p:grpSpPr>
          <a:xfrm>
            <a:off x="11383852" y="5817937"/>
            <a:ext cx="610029" cy="806915"/>
            <a:chOff x="8188518" y="709448"/>
            <a:chExt cx="2686433" cy="3553482"/>
          </a:xfrm>
        </p:grpSpPr>
        <p:pic>
          <p:nvPicPr>
            <p:cNvPr id="8"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9" name="Rectangle 8"/>
            <p:cNvSpPr/>
            <p:nvPr/>
          </p:nvSpPr>
          <p:spPr>
            <a:xfrm rot="10800000">
              <a:off x="8715954" y="2486187"/>
              <a:ext cx="1208375" cy="109704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752977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t>
            </a:r>
          </a:p>
        </p:txBody>
      </p:sp>
      <p:sp>
        <p:nvSpPr>
          <p:cNvPr id="3" name="Content Placeholder 2"/>
          <p:cNvSpPr>
            <a:spLocks noGrp="1"/>
          </p:cNvSpPr>
          <p:nvPr>
            <p:ph idx="1"/>
          </p:nvPr>
        </p:nvSpPr>
        <p:spPr/>
        <p:txBody>
          <a:bodyPr>
            <a:normAutofit fontScale="70000" lnSpcReduction="20000"/>
          </a:bodyPr>
          <a:lstStyle/>
          <a:p>
            <a:pPr lvl="0"/>
            <a:r>
              <a:rPr lang="en-US" dirty="0"/>
              <a:t>Demand creation is the practice of increasing awareness of and desire to obtain a certain commodity or service among an intended audience</a:t>
            </a:r>
          </a:p>
          <a:p>
            <a:r>
              <a:rPr lang="en-US" dirty="0"/>
              <a:t>VMMC demand creation goes beyond simply raising awareness or providing information. </a:t>
            </a:r>
            <a:r>
              <a:rPr lang="en-US" i="1" dirty="0"/>
              <a:t>It must address barriers and enlist key motivators to convince eligible males to undergo MC and connect them with the service point!</a:t>
            </a:r>
            <a:endParaRPr lang="en-US" dirty="0"/>
          </a:p>
          <a:p>
            <a:r>
              <a:rPr lang="en-US" dirty="0"/>
              <a:t>Applying a conceptual framework for MC demand creation can demonstrate how programming can tackle issues around male circumcision (i.e. barriers and motivators) </a:t>
            </a:r>
          </a:p>
          <a:p>
            <a:r>
              <a:rPr lang="en-US" dirty="0"/>
              <a:t>Successful demand creation programs carefully design communication strategies and coordinate consistent messages that are delivered through multiple channels, and approaches </a:t>
            </a:r>
          </a:p>
          <a:p>
            <a:r>
              <a:rPr lang="en-US" dirty="0"/>
              <a:t>Programs should always ensure that that supply matches the demand for services</a:t>
            </a:r>
          </a:p>
          <a:p>
            <a:r>
              <a:rPr lang="en-US" dirty="0"/>
              <a:t>Regular engagement and collaboration with MOH, community partners, and other key stakeholders can strengthen demand generation programs, and assist with implementation</a:t>
            </a:r>
          </a:p>
          <a:p>
            <a:r>
              <a:rPr lang="en-US" dirty="0"/>
              <a:t>Monitoring and evaluation of demand creation activities against MC uptake is critical to understanding what approaches are having the most impact</a:t>
            </a:r>
          </a:p>
        </p:txBody>
      </p:sp>
    </p:spTree>
    <p:extLst>
      <p:ext uri="{BB962C8B-B14F-4D97-AF65-F5344CB8AC3E}">
        <p14:creationId xmlns:p14="http://schemas.microsoft.com/office/powerpoint/2010/main" val="24699732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and Resources</a:t>
            </a:r>
          </a:p>
        </p:txBody>
      </p:sp>
      <p:sp>
        <p:nvSpPr>
          <p:cNvPr id="3" name="Content Placeholder 2"/>
          <p:cNvSpPr>
            <a:spLocks noGrp="1"/>
          </p:cNvSpPr>
          <p:nvPr>
            <p:ph idx="1"/>
          </p:nvPr>
        </p:nvSpPr>
        <p:spPr>
          <a:xfrm>
            <a:off x="838200" y="2027098"/>
            <a:ext cx="10515600" cy="4575179"/>
          </a:xfrm>
        </p:spPr>
        <p:txBody>
          <a:bodyPr>
            <a:normAutofit fontScale="62500" lnSpcReduction="20000"/>
          </a:bodyPr>
          <a:lstStyle/>
          <a:p>
            <a:pPr>
              <a:lnSpc>
                <a:spcPct val="110000"/>
              </a:lnSpc>
            </a:pPr>
            <a:r>
              <a:rPr lang="en-US" dirty="0" err="1"/>
              <a:t>Sema</a:t>
            </a:r>
            <a:r>
              <a:rPr lang="en-US" dirty="0"/>
              <a:t> K </a:t>
            </a:r>
            <a:r>
              <a:rPr lang="en-US" dirty="0" err="1"/>
              <a:t>Sgaier</a:t>
            </a:r>
            <a:r>
              <a:rPr lang="en-US" dirty="0"/>
              <a:t>, James Baer, Daniel C </a:t>
            </a:r>
            <a:r>
              <a:rPr lang="en-US" dirty="0" err="1"/>
              <a:t>Rutz</a:t>
            </a:r>
            <a:r>
              <a:rPr lang="en-US" dirty="0"/>
              <a:t>, Emmanuel </a:t>
            </a:r>
            <a:r>
              <a:rPr lang="en-US" dirty="0" err="1"/>
              <a:t>Njeuhmeli</a:t>
            </a:r>
            <a:r>
              <a:rPr lang="en-US" dirty="0"/>
              <a:t>, Kim Seifert-</a:t>
            </a:r>
            <a:r>
              <a:rPr lang="en-US" dirty="0" err="1"/>
              <a:t>Ahanda</a:t>
            </a:r>
            <a:r>
              <a:rPr lang="en-US" dirty="0"/>
              <a:t>, Paulin </a:t>
            </a:r>
            <a:r>
              <a:rPr lang="en-US" dirty="0" err="1"/>
              <a:t>Basinga</a:t>
            </a:r>
            <a:r>
              <a:rPr lang="en-US" dirty="0"/>
              <a:t>, Rosie Parkyn and Catharine Laube (2015) Toward a Systematic Approach to Generating Demand for Voluntary Medical Male Circumcision: Insights and Results From Field Studies. Global Health: Science and Practice June 2015, 3(2):209-229; </a:t>
            </a:r>
            <a:r>
              <a:rPr lang="en-US" dirty="0">
                <a:hlinkClick r:id="rId2"/>
              </a:rPr>
              <a:t>https://doi.org/10.9745/GHSP-D-15-00020</a:t>
            </a:r>
            <a:endParaRPr lang="en-US" dirty="0"/>
          </a:p>
          <a:p>
            <a:pPr>
              <a:lnSpc>
                <a:spcPct val="110000"/>
              </a:lnSpc>
            </a:pPr>
            <a:r>
              <a:rPr lang="en-US" dirty="0"/>
              <a:t>Health Communication Partnership (December 2003). The new P-Process, steps in strategic communication. Baltimore: Johns Hopkins Bloomberg School of Public Health / Center for Communication Programs / Health Communication Partnership </a:t>
            </a:r>
            <a:r>
              <a:rPr lang="en-US" dirty="0">
                <a:hlinkClick r:id="rId3"/>
              </a:rPr>
              <a:t>http://www.who.int/immunization/hpv/communicate/the_new_p_process_jhuccp_2003.pdf</a:t>
            </a:r>
            <a:r>
              <a:rPr lang="en-US" dirty="0"/>
              <a:t>  </a:t>
            </a:r>
          </a:p>
          <a:p>
            <a:pPr>
              <a:lnSpc>
                <a:spcPct val="110000"/>
              </a:lnSpc>
            </a:pPr>
            <a:r>
              <a:rPr lang="en-US" dirty="0" err="1"/>
              <a:t>Hatzold</a:t>
            </a:r>
            <a:r>
              <a:rPr lang="en-US" dirty="0"/>
              <a:t> K, </a:t>
            </a:r>
            <a:r>
              <a:rPr lang="en-US" dirty="0" err="1"/>
              <a:t>Mavhu</a:t>
            </a:r>
            <a:r>
              <a:rPr lang="en-US" dirty="0"/>
              <a:t> W, </a:t>
            </a:r>
            <a:r>
              <a:rPr lang="en-US" dirty="0" err="1"/>
              <a:t>Jasi</a:t>
            </a:r>
            <a:r>
              <a:rPr lang="en-US" dirty="0"/>
              <a:t> P, </a:t>
            </a:r>
            <a:r>
              <a:rPr lang="en-US" dirty="0" err="1"/>
              <a:t>Chatora</a:t>
            </a:r>
            <a:r>
              <a:rPr lang="en-US" dirty="0"/>
              <a:t> K, Cowan FM, </a:t>
            </a:r>
            <a:r>
              <a:rPr lang="en-US" dirty="0" err="1"/>
              <a:t>Taruberekera</a:t>
            </a:r>
            <a:r>
              <a:rPr lang="en-US" dirty="0"/>
              <a:t> N, et al. (2014) Barriers and Motivators to Voluntary Medical Male Circumcision Uptake among Different Age Groups of Men in Zimbabwe: Results from a Mixed Methods Study. </a:t>
            </a:r>
            <a:r>
              <a:rPr lang="en-US" dirty="0" err="1"/>
              <a:t>PLoS</a:t>
            </a:r>
            <a:r>
              <a:rPr lang="en-US" dirty="0"/>
              <a:t> ONE 9(5): e85051. </a:t>
            </a:r>
            <a:r>
              <a:rPr lang="en-US" dirty="0">
                <a:hlinkClick r:id="rId4"/>
              </a:rPr>
              <a:t>https://doi.org/10.1371/journal.pone.0085051</a:t>
            </a:r>
            <a:r>
              <a:rPr lang="en-US" dirty="0"/>
              <a:t> </a:t>
            </a:r>
          </a:p>
          <a:p>
            <a:pPr>
              <a:lnSpc>
                <a:spcPct val="110000"/>
              </a:lnSpc>
            </a:pPr>
            <a:r>
              <a:rPr lang="en-US" dirty="0" err="1"/>
              <a:t>Auvert</a:t>
            </a:r>
            <a:r>
              <a:rPr lang="en-US" dirty="0"/>
              <a:t> B, </a:t>
            </a:r>
            <a:r>
              <a:rPr lang="en-US" dirty="0" err="1"/>
              <a:t>Taljaard</a:t>
            </a:r>
            <a:r>
              <a:rPr lang="en-US" dirty="0"/>
              <a:t> D, </a:t>
            </a:r>
            <a:r>
              <a:rPr lang="en-US" dirty="0" err="1"/>
              <a:t>Lagarde</a:t>
            </a:r>
            <a:r>
              <a:rPr lang="en-US" dirty="0"/>
              <a:t> E, et al. Randomized, controlled intervention trial of male circumcision for reduction of HIV infection risk: the ANRS 1265 Trial. </a:t>
            </a:r>
            <a:r>
              <a:rPr lang="en-US" dirty="0" err="1"/>
              <a:t>PLoS</a:t>
            </a:r>
            <a:r>
              <a:rPr lang="en-US" dirty="0"/>
              <a:t> Med. 2005;2:e298. </a:t>
            </a:r>
            <a:r>
              <a:rPr lang="en-US" u="sng" dirty="0">
                <a:hlinkClick r:id="rId5"/>
              </a:rPr>
              <a:t>https://www.ncbi.nlm.nih.gov/pmc/articles/PMC1262556/</a:t>
            </a:r>
            <a:endParaRPr lang="en-US" dirty="0"/>
          </a:p>
        </p:txBody>
      </p:sp>
    </p:spTree>
    <p:extLst>
      <p:ext uri="{BB962C8B-B14F-4D97-AF65-F5344CB8AC3E}">
        <p14:creationId xmlns:p14="http://schemas.microsoft.com/office/powerpoint/2010/main" val="13919711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and Resources</a:t>
            </a:r>
          </a:p>
        </p:txBody>
      </p:sp>
      <p:sp>
        <p:nvSpPr>
          <p:cNvPr id="3" name="Content Placeholder 2"/>
          <p:cNvSpPr>
            <a:spLocks noGrp="1"/>
          </p:cNvSpPr>
          <p:nvPr>
            <p:ph idx="1"/>
          </p:nvPr>
        </p:nvSpPr>
        <p:spPr/>
        <p:txBody>
          <a:bodyPr>
            <a:normAutofit/>
          </a:bodyPr>
          <a:lstStyle/>
          <a:p>
            <a:r>
              <a:rPr lang="en-US" sz="2000" dirty="0"/>
              <a:t>Voluntary Medical Male Circumcision (VMMC) Demand Creation Toolkit (2010). </a:t>
            </a:r>
            <a:r>
              <a:rPr lang="en-US" sz="2000" dirty="0">
                <a:hlinkClick r:id="rId2" action="ppaction://hlinkfile"/>
              </a:rPr>
              <a:t>file:///C:/Users/evh6/Downloads/VMMC_Demand%20Creation%20Toolkit.pdf</a:t>
            </a:r>
            <a:r>
              <a:rPr lang="en-US" sz="2000" dirty="0"/>
              <a:t> </a:t>
            </a:r>
          </a:p>
          <a:p>
            <a:r>
              <a:rPr lang="en-US" sz="2000" dirty="0"/>
              <a:t>UNAIDS Guidance Note on Developing a Communication Strategy for Male Circumcision. JC1875E (English original, May 2010) </a:t>
            </a:r>
            <a:r>
              <a:rPr lang="en-US" sz="2000" dirty="0">
                <a:hlinkClick r:id="rId3"/>
              </a:rPr>
              <a:t>https://www.malecircumcision.org/resource/unaids-guidance-note-developing-communication-strategy-male-circumcision</a:t>
            </a:r>
            <a:r>
              <a:rPr lang="en-US" sz="2000" dirty="0"/>
              <a:t> </a:t>
            </a:r>
          </a:p>
          <a:p>
            <a:r>
              <a:rPr lang="en-US" sz="2000" dirty="0"/>
              <a:t>RTI International, Population Services International (PSI) &amp; Centers for Disease Control and Prevention(2013) </a:t>
            </a:r>
            <a:r>
              <a:rPr lang="en-US" sz="2000" i="1" dirty="0"/>
              <a:t>Voluntary Medical Male Circumcision (VMMC) Demand Creation Toolkit . </a:t>
            </a:r>
            <a:r>
              <a:rPr lang="en-US" sz="2000" i="1" dirty="0">
                <a:hlinkClick r:id="rId4"/>
              </a:rPr>
              <a:t>https://www.malecircumcision.org/resource/voluntary-medical-male-circumcision-demand-creation-toolkit</a:t>
            </a:r>
            <a:r>
              <a:rPr lang="en-US" sz="2000" i="1" dirty="0"/>
              <a:t> </a:t>
            </a:r>
          </a:p>
          <a:p>
            <a:r>
              <a:rPr lang="en-US" sz="2000" i="1" dirty="0"/>
              <a:t>USAID ASSIST Project </a:t>
            </a:r>
            <a:r>
              <a:rPr lang="en-US" sz="2000" i="1" dirty="0">
                <a:hlinkClick r:id="rId5"/>
              </a:rPr>
              <a:t>https://www.usaidassist.org/toolkits/vmmc-cqi-and-eqa-toolkit/demand-creation</a:t>
            </a:r>
            <a:r>
              <a:rPr lang="en-US" sz="2000" i="1" dirty="0"/>
              <a:t> </a:t>
            </a:r>
          </a:p>
          <a:p>
            <a:r>
              <a:rPr lang="en-US" sz="2000" dirty="0">
                <a:hlinkClick r:id="rId6"/>
              </a:rPr>
              <a:t>https://blog.pkids.org/2012/09/06/social-marketing-101/</a:t>
            </a:r>
            <a:r>
              <a:rPr lang="en-US" sz="2000" dirty="0"/>
              <a:t> </a:t>
            </a:r>
          </a:p>
        </p:txBody>
      </p:sp>
    </p:spTree>
    <p:extLst>
      <p:ext uri="{BB962C8B-B14F-4D97-AF65-F5344CB8AC3E}">
        <p14:creationId xmlns:p14="http://schemas.microsoft.com/office/powerpoint/2010/main" val="1781158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and Resources </a:t>
            </a:r>
          </a:p>
        </p:txBody>
      </p:sp>
      <p:sp>
        <p:nvSpPr>
          <p:cNvPr id="3" name="Content Placeholder 2"/>
          <p:cNvSpPr>
            <a:spLocks noGrp="1"/>
          </p:cNvSpPr>
          <p:nvPr>
            <p:ph idx="1"/>
          </p:nvPr>
        </p:nvSpPr>
        <p:spPr>
          <a:xfrm>
            <a:off x="838199" y="2027098"/>
            <a:ext cx="11079997" cy="4575179"/>
          </a:xfrm>
        </p:spPr>
        <p:txBody>
          <a:bodyPr>
            <a:normAutofit/>
          </a:bodyPr>
          <a:lstStyle/>
          <a:p>
            <a:r>
              <a:rPr lang="en-US" sz="2000" dirty="0"/>
              <a:t>The Health Communication Capacity Collaborative HC3. (2014) </a:t>
            </a:r>
            <a:r>
              <a:rPr lang="en-US" sz="2000" i="1" dirty="0"/>
              <a:t>A theory-based framework for media selection in demand generation programs. </a:t>
            </a:r>
            <a:r>
              <a:rPr lang="en-US" sz="2000" dirty="0"/>
              <a:t>Baltimore: Johns Hopkins Bloomberg School of Public Health Center for Communication Programs </a:t>
            </a:r>
          </a:p>
          <a:p>
            <a:r>
              <a:rPr lang="en-US" sz="2000" dirty="0">
                <a:hlinkClick r:id="rId2"/>
              </a:rPr>
              <a:t>https://sbccimplementationkits.org/demandrmnch/power-of-demand-generation/</a:t>
            </a:r>
            <a:r>
              <a:rPr lang="en-US" sz="2000" dirty="0"/>
              <a:t> </a:t>
            </a:r>
          </a:p>
          <a:p>
            <a:r>
              <a:rPr lang="en-US" sz="2000" dirty="0">
                <a:hlinkClick r:id="rId3"/>
              </a:rPr>
              <a:t>https://sbccimplementationkits.org/demandrmnch/mnh-step5/</a:t>
            </a:r>
            <a:r>
              <a:rPr lang="en-US" sz="2000" dirty="0"/>
              <a:t> </a:t>
            </a:r>
          </a:p>
          <a:p>
            <a:r>
              <a:rPr lang="en-US" sz="2000" dirty="0">
                <a:hlinkClick r:id="rId4"/>
              </a:rPr>
              <a:t>https://health.gov/environment/Casestudies/typeseval.htm</a:t>
            </a:r>
            <a:r>
              <a:rPr lang="en-US" sz="2000" dirty="0"/>
              <a:t> </a:t>
            </a:r>
          </a:p>
          <a:p>
            <a:r>
              <a:rPr lang="en-US" sz="2000" dirty="0">
                <a:hlinkClick r:id="rId5"/>
              </a:rPr>
              <a:t>https://www.thecompassforsbc.org/how-to-guides</a:t>
            </a:r>
            <a:endParaRPr lang="en-US" sz="2000" dirty="0"/>
          </a:p>
          <a:p>
            <a:r>
              <a:rPr lang="en-US" sz="2000" dirty="0">
                <a:hlinkClick r:id="rId6"/>
              </a:rPr>
              <a:t>https://www.designkit.org/methods</a:t>
            </a:r>
            <a:endParaRPr lang="en-US" sz="2000" dirty="0"/>
          </a:p>
          <a:p>
            <a:r>
              <a:rPr lang="en-US" sz="2000" dirty="0">
                <a:hlinkClick r:id="rId7"/>
              </a:rPr>
              <a:t>https://www.designforhealth.org/</a:t>
            </a:r>
            <a:endParaRPr lang="en-US" sz="2000" dirty="0"/>
          </a:p>
          <a:p>
            <a:r>
              <a:rPr lang="en-US" sz="2000" dirty="0"/>
              <a:t>IPSOS, Upstream, Final Mile, Population Services International, </a:t>
            </a:r>
            <a:r>
              <a:rPr lang="en-US" sz="2000" dirty="0" err="1"/>
              <a:t>Jhpiego</a:t>
            </a:r>
            <a:r>
              <a:rPr lang="en-US" sz="2000" dirty="0"/>
              <a:t>. (2017) Action Catalyst Tools: </a:t>
            </a:r>
            <a:r>
              <a:rPr lang="en-US" sz="2000" dirty="0">
                <a:hlinkClick r:id="rId8"/>
              </a:rPr>
              <a:t>https://www.malecircumcision.org/resource-bundle/action-catalyst-tools-voluntary-medical-male-circumcision</a:t>
            </a:r>
            <a:endParaRPr lang="en-US" sz="2000" dirty="0"/>
          </a:p>
        </p:txBody>
      </p:sp>
    </p:spTree>
    <p:extLst>
      <p:ext uri="{BB962C8B-B14F-4D97-AF65-F5344CB8AC3E}">
        <p14:creationId xmlns:p14="http://schemas.microsoft.com/office/powerpoint/2010/main" val="30119544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Contributors &amp; Acknowledgments</a:t>
            </a:r>
          </a:p>
        </p:txBody>
      </p:sp>
      <p:sp>
        <p:nvSpPr>
          <p:cNvPr id="3" name="Content Placeholder 2"/>
          <p:cNvSpPr>
            <a:spLocks noGrp="1"/>
          </p:cNvSpPr>
          <p:nvPr>
            <p:ph idx="1"/>
          </p:nvPr>
        </p:nvSpPr>
        <p:spPr>
          <a:xfrm>
            <a:off x="838200" y="1818552"/>
            <a:ext cx="10515600" cy="4575179"/>
          </a:xfrm>
        </p:spPr>
        <p:txBody>
          <a:bodyPr>
            <a:normAutofit fontScale="92500" lnSpcReduction="10000"/>
          </a:bodyPr>
          <a:lstStyle/>
          <a:p>
            <a:r>
              <a:rPr lang="en-US" sz="2400" dirty="0"/>
              <a:t>Omega Chituwo (CDC-Zambia)</a:t>
            </a:r>
          </a:p>
          <a:p>
            <a:r>
              <a:rPr lang="en-US" sz="2400" dirty="0"/>
              <a:t>Stephanie Davis (CDC-HQ)</a:t>
            </a:r>
          </a:p>
          <a:p>
            <a:r>
              <a:rPr lang="en-US" sz="2400" dirty="0"/>
              <a:t>Manya Dotson (</a:t>
            </a:r>
            <a:r>
              <a:rPr lang="en-US" sz="2400" dirty="0" err="1"/>
              <a:t>Jhpiego</a:t>
            </a:r>
            <a:r>
              <a:rPr lang="en-US" sz="2400" dirty="0"/>
              <a:t>-USA)</a:t>
            </a:r>
          </a:p>
          <a:p>
            <a:r>
              <a:rPr lang="en-US" sz="2400" dirty="0"/>
              <a:t>Ruben </a:t>
            </a:r>
            <a:r>
              <a:rPr lang="en-US" sz="2400" dirty="0" err="1"/>
              <a:t>Frescas</a:t>
            </a:r>
            <a:r>
              <a:rPr lang="en-US" sz="2400" dirty="0"/>
              <a:t> (</a:t>
            </a:r>
            <a:r>
              <a:rPr lang="en-US" sz="2400" dirty="0" err="1"/>
              <a:t>Jhpiego</a:t>
            </a:r>
            <a:r>
              <a:rPr lang="en-US" sz="2400" dirty="0"/>
              <a:t>-Mozambique) </a:t>
            </a:r>
          </a:p>
          <a:p>
            <a:r>
              <a:rPr lang="en-US" sz="2400" dirty="0"/>
              <a:t>Wezi Msungama (CDC-Malawi)</a:t>
            </a:r>
          </a:p>
          <a:p>
            <a:r>
              <a:rPr lang="en-US" sz="2400" dirty="0"/>
              <a:t>Melissa Habel (CDC-HQ)</a:t>
            </a:r>
          </a:p>
          <a:p>
            <a:r>
              <a:rPr lang="en-US" sz="2400" dirty="0"/>
              <a:t>Francis </a:t>
            </a:r>
            <a:r>
              <a:rPr lang="en-US" sz="2400" dirty="0" err="1"/>
              <a:t>Kaira</a:t>
            </a:r>
            <a:r>
              <a:rPr lang="en-US" sz="2400" dirty="0"/>
              <a:t> (</a:t>
            </a:r>
            <a:r>
              <a:rPr lang="en-US" sz="2400" dirty="0" err="1"/>
              <a:t>Jhpiego</a:t>
            </a:r>
            <a:r>
              <a:rPr lang="en-US" sz="2400" dirty="0"/>
              <a:t>-Zambia)</a:t>
            </a:r>
          </a:p>
          <a:p>
            <a:r>
              <a:rPr lang="en-US" sz="2400" dirty="0"/>
              <a:t>Catey Laube (Jhpiego-USA)</a:t>
            </a:r>
          </a:p>
          <a:p>
            <a:r>
              <a:rPr lang="en-US" sz="2400" dirty="0"/>
              <a:t>Isa Miles (CDC-HQ)</a:t>
            </a:r>
          </a:p>
          <a:p>
            <a:r>
              <a:rPr lang="en-US" sz="2400" dirty="0"/>
              <a:t>Lucy Mphuru (</a:t>
            </a:r>
            <a:r>
              <a:rPr lang="en-US" sz="2400" dirty="0" err="1"/>
              <a:t>IntraHealth</a:t>
            </a:r>
            <a:r>
              <a:rPr lang="en-US" sz="2400" dirty="0"/>
              <a:t>-Tanzania) </a:t>
            </a:r>
          </a:p>
          <a:p>
            <a:r>
              <a:rPr lang="en-US" sz="2400" dirty="0"/>
              <a:t>Clara Wakutaipa (SFH-Zambia)</a:t>
            </a:r>
          </a:p>
        </p:txBody>
      </p:sp>
    </p:spTree>
    <p:extLst>
      <p:ext uri="{BB962C8B-B14F-4D97-AF65-F5344CB8AC3E}">
        <p14:creationId xmlns:p14="http://schemas.microsoft.com/office/powerpoint/2010/main" val="3006727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800" dirty="0">
                <a:solidFill>
                  <a:srgbClr val="C00000"/>
                </a:solidFill>
                <a:latin typeface="+mn-lt"/>
              </a:rPr>
              <a:t>Thank you!</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8026"/>
          <a:stretch/>
        </p:blipFill>
        <p:spPr>
          <a:xfrm>
            <a:off x="4542037" y="3998562"/>
            <a:ext cx="3108960" cy="2859437"/>
          </a:xfrm>
          <a:prstGeom prst="rect">
            <a:avLst/>
          </a:prstGeom>
        </p:spPr>
      </p:pic>
    </p:spTree>
    <p:extLst>
      <p:ext uri="{BB962C8B-B14F-4D97-AF65-F5344CB8AC3E}">
        <p14:creationId xmlns:p14="http://schemas.microsoft.com/office/powerpoint/2010/main" val="3265224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Demand Creation?</a:t>
            </a:r>
          </a:p>
        </p:txBody>
      </p:sp>
      <p:sp>
        <p:nvSpPr>
          <p:cNvPr id="3" name="Content Placeholder 2"/>
          <p:cNvSpPr>
            <a:spLocks noGrp="1"/>
          </p:cNvSpPr>
          <p:nvPr>
            <p:ph idx="1"/>
          </p:nvPr>
        </p:nvSpPr>
        <p:spPr/>
        <p:txBody>
          <a:bodyPr/>
          <a:lstStyle/>
          <a:p>
            <a:r>
              <a:rPr lang="en-US" dirty="0"/>
              <a:t>VMMC demand creation goes beyond simply raising awareness or providing information; </a:t>
            </a:r>
            <a:r>
              <a:rPr lang="en-US" i="1" dirty="0"/>
              <a:t>it must </a:t>
            </a:r>
            <a:r>
              <a:rPr lang="en-US" b="1" i="1" dirty="0"/>
              <a:t>empathize</a:t>
            </a:r>
            <a:r>
              <a:rPr lang="en-US" i="1" dirty="0"/>
              <a:t> with males, understand and address their </a:t>
            </a:r>
            <a:r>
              <a:rPr lang="en-US" b="1" i="1" dirty="0"/>
              <a:t>barriers</a:t>
            </a:r>
            <a:r>
              <a:rPr lang="en-US" i="1" dirty="0"/>
              <a:t> and enlist key </a:t>
            </a:r>
            <a:r>
              <a:rPr lang="en-US" b="1" i="1" dirty="0"/>
              <a:t>motivators</a:t>
            </a:r>
            <a:r>
              <a:rPr lang="en-US" i="1" dirty="0"/>
              <a:t> to convince them to seek VMMC and connect them with the service point!</a:t>
            </a:r>
          </a:p>
          <a:p>
            <a:endParaRPr lang="en-US" dirty="0"/>
          </a:p>
          <a:p>
            <a:endParaRPr lang="en-US" dirty="0"/>
          </a:p>
        </p:txBody>
      </p:sp>
    </p:spTree>
    <p:extLst>
      <p:ext uri="{BB962C8B-B14F-4D97-AF65-F5344CB8AC3E}">
        <p14:creationId xmlns:p14="http://schemas.microsoft.com/office/powerpoint/2010/main" val="2340209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Aims of Demand Creation for VMMC</a:t>
            </a:r>
          </a:p>
        </p:txBody>
      </p:sp>
      <p:sp>
        <p:nvSpPr>
          <p:cNvPr id="3" name="Content Placeholder 2"/>
          <p:cNvSpPr>
            <a:spLocks noGrp="1"/>
          </p:cNvSpPr>
          <p:nvPr>
            <p:ph idx="1"/>
          </p:nvPr>
        </p:nvSpPr>
        <p:spPr/>
        <p:txBody>
          <a:bodyPr>
            <a:normAutofit/>
          </a:bodyPr>
          <a:lstStyle/>
          <a:p>
            <a:pPr lvl="0"/>
            <a:r>
              <a:rPr lang="en-US" sz="2400" dirty="0"/>
              <a:t>Increase general awareness of VMMC among target populations including primary and secondary audiences</a:t>
            </a:r>
          </a:p>
          <a:p>
            <a:pPr lvl="1"/>
            <a:r>
              <a:rPr lang="en-US" sz="2000" dirty="0"/>
              <a:t>Accurate and appropriate information about MC can address misconceptions and myths about the procedure</a:t>
            </a:r>
          </a:p>
          <a:p>
            <a:pPr marL="457200" lvl="1" indent="0">
              <a:buNone/>
            </a:pPr>
            <a:endParaRPr lang="en-US" sz="2000" dirty="0"/>
          </a:p>
          <a:p>
            <a:pPr lvl="0"/>
            <a:r>
              <a:rPr lang="en-US" sz="2400" dirty="0"/>
              <a:t>Empathize with the priorities, norms, and difficulties of target populations</a:t>
            </a:r>
          </a:p>
          <a:p>
            <a:pPr lvl="0"/>
            <a:endParaRPr lang="en-US" sz="2400" dirty="0"/>
          </a:p>
          <a:p>
            <a:pPr lvl="0"/>
            <a:r>
              <a:rPr lang="en-US" sz="2400" dirty="0"/>
              <a:t>Address barriers to VMMC uptake in contextually relevant ways, informed by research, situational, and behavioral analyses</a:t>
            </a:r>
          </a:p>
          <a:p>
            <a:endParaRPr lang="en-US" sz="2400" dirty="0"/>
          </a:p>
          <a:p>
            <a:r>
              <a:rPr lang="en-US" sz="2400" dirty="0"/>
              <a:t>Connect men to VMMC services </a:t>
            </a:r>
          </a:p>
        </p:txBody>
      </p:sp>
    </p:spTree>
    <p:extLst>
      <p:ext uri="{BB962C8B-B14F-4D97-AF65-F5344CB8AC3E}">
        <p14:creationId xmlns:p14="http://schemas.microsoft.com/office/powerpoint/2010/main" val="3487730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owchart: Data 17"/>
          <p:cNvSpPr/>
          <p:nvPr/>
        </p:nvSpPr>
        <p:spPr>
          <a:xfrm flipH="1">
            <a:off x="-80210" y="1890953"/>
            <a:ext cx="4644888" cy="3884206"/>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ata 20"/>
          <p:cNvSpPr/>
          <p:nvPr/>
        </p:nvSpPr>
        <p:spPr>
          <a:xfrm flipH="1">
            <a:off x="3789053" y="1890953"/>
            <a:ext cx="4644888" cy="3884206"/>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ata 21"/>
          <p:cNvSpPr/>
          <p:nvPr/>
        </p:nvSpPr>
        <p:spPr>
          <a:xfrm flipH="1">
            <a:off x="7658316" y="1890953"/>
            <a:ext cx="4644888" cy="3884206"/>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2053389"/>
            <a:ext cx="12192000" cy="3854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Common Barriers to VMMC</a:t>
            </a:r>
          </a:p>
        </p:txBody>
      </p:sp>
      <p:sp>
        <p:nvSpPr>
          <p:cNvPr id="3" name="Rectangle 2"/>
          <p:cNvSpPr/>
          <p:nvPr/>
        </p:nvSpPr>
        <p:spPr>
          <a:xfrm>
            <a:off x="2528341" y="5953916"/>
            <a:ext cx="7135318" cy="64999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This list is not exhaustive but includes the most common barriers which have been informed by research and programmatic experience. </a:t>
            </a:r>
          </a:p>
        </p:txBody>
      </p:sp>
      <p:sp>
        <p:nvSpPr>
          <p:cNvPr id="12" name="TextBox 11"/>
          <p:cNvSpPr txBox="1"/>
          <p:nvPr/>
        </p:nvSpPr>
        <p:spPr>
          <a:xfrm>
            <a:off x="141191" y="2441120"/>
            <a:ext cx="3621119" cy="2469907"/>
          </a:xfrm>
          <a:prstGeom prst="rect">
            <a:avLst/>
          </a:prstGeom>
          <a:noFill/>
        </p:spPr>
        <p:txBody>
          <a:bodyPr wrap="none" rtlCol="0">
            <a:spAutoFit/>
          </a:bodyPr>
          <a:lstStyle/>
          <a:p>
            <a:pPr marL="107950" lvl="0" indent="-107950" defTabSz="1022350">
              <a:lnSpc>
                <a:spcPct val="90000"/>
              </a:lnSpc>
              <a:spcBef>
                <a:spcPct val="0"/>
              </a:spcBef>
              <a:spcAft>
                <a:spcPct val="15000"/>
              </a:spcAft>
              <a:buFont typeface="Arial" panose="020B0604020202020204" pitchFamily="34" charset="0"/>
              <a:buChar char="•"/>
            </a:pPr>
            <a:r>
              <a:rPr lang="en-US" sz="1600" dirty="0"/>
              <a:t>Fear of pain/injection</a:t>
            </a:r>
          </a:p>
          <a:p>
            <a:pPr marL="176213" lvl="0" indent="-112713" defTabSz="1022350">
              <a:lnSpc>
                <a:spcPct val="90000"/>
              </a:lnSpc>
              <a:spcBef>
                <a:spcPct val="0"/>
              </a:spcBef>
              <a:spcAft>
                <a:spcPct val="15000"/>
              </a:spcAft>
              <a:buFont typeface="Arial" panose="020B0604020202020204" pitchFamily="34" charset="0"/>
              <a:buChar char="•"/>
            </a:pPr>
            <a:r>
              <a:rPr lang="en-US" sz="1600" dirty="0"/>
              <a:t>Fear of complications</a:t>
            </a:r>
          </a:p>
          <a:p>
            <a:pPr marL="223838" lvl="0" indent="-111125" defTabSz="1022350">
              <a:lnSpc>
                <a:spcPct val="90000"/>
              </a:lnSpc>
              <a:spcBef>
                <a:spcPct val="0"/>
              </a:spcBef>
              <a:spcAft>
                <a:spcPct val="15000"/>
              </a:spcAft>
              <a:buFont typeface="Arial" panose="020B0604020202020204" pitchFamily="34" charset="0"/>
              <a:buChar char="•"/>
            </a:pPr>
            <a:r>
              <a:rPr lang="en-US" sz="1600" dirty="0"/>
              <a:t>Fear of HIV test</a:t>
            </a:r>
          </a:p>
          <a:p>
            <a:pPr marL="288925" lvl="0" indent="-112713" defTabSz="1022350">
              <a:lnSpc>
                <a:spcPct val="90000"/>
              </a:lnSpc>
              <a:spcBef>
                <a:spcPct val="0"/>
              </a:spcBef>
              <a:spcAft>
                <a:spcPct val="15000"/>
              </a:spcAft>
              <a:buFont typeface="Arial" panose="020B0604020202020204" pitchFamily="34" charset="0"/>
              <a:buChar char="•"/>
            </a:pPr>
            <a:r>
              <a:rPr lang="en-US" sz="1600" dirty="0"/>
              <a:t>Sexual abstinence during healing time</a:t>
            </a:r>
          </a:p>
          <a:p>
            <a:pPr marL="336550" lvl="0" indent="-112713" defTabSz="1022350">
              <a:lnSpc>
                <a:spcPct val="90000"/>
              </a:lnSpc>
              <a:spcBef>
                <a:spcPct val="0"/>
              </a:spcBef>
              <a:spcAft>
                <a:spcPct val="15000"/>
              </a:spcAft>
              <a:buFont typeface="Arial" panose="020B0604020202020204" pitchFamily="34" charset="0"/>
              <a:buChar char="•"/>
            </a:pPr>
            <a:r>
              <a:rPr lang="en-US" sz="1600" dirty="0"/>
              <a:t>Low perception of HIV risk</a:t>
            </a:r>
          </a:p>
          <a:p>
            <a:pPr marL="401638" lvl="0" indent="-112713" defTabSz="1022350">
              <a:lnSpc>
                <a:spcPct val="90000"/>
              </a:lnSpc>
              <a:spcBef>
                <a:spcPct val="0"/>
              </a:spcBef>
              <a:spcAft>
                <a:spcPct val="15000"/>
              </a:spcAft>
              <a:buFont typeface="Arial" panose="020B0604020202020204" pitchFamily="34" charset="0"/>
              <a:buChar char="•"/>
            </a:pPr>
            <a:r>
              <a:rPr lang="en-US" sz="1600" dirty="0"/>
              <a:t>Length of healing time</a:t>
            </a:r>
          </a:p>
          <a:p>
            <a:pPr marL="465138" lvl="0" indent="-128588" defTabSz="1022350">
              <a:lnSpc>
                <a:spcPct val="90000"/>
              </a:lnSpc>
              <a:spcBef>
                <a:spcPct val="0"/>
              </a:spcBef>
              <a:spcAft>
                <a:spcPct val="15000"/>
              </a:spcAft>
              <a:buFont typeface="Arial" panose="020B0604020202020204" pitchFamily="34" charset="0"/>
              <a:buChar char="•"/>
            </a:pPr>
            <a:r>
              <a:rPr lang="en-US" sz="1600" dirty="0"/>
              <a:t>Lack of partner and family support</a:t>
            </a:r>
          </a:p>
          <a:p>
            <a:pPr marL="512763" lvl="0" indent="-111125" defTabSz="1022350">
              <a:lnSpc>
                <a:spcPct val="90000"/>
              </a:lnSpc>
              <a:spcBef>
                <a:spcPct val="0"/>
              </a:spcBef>
              <a:spcAft>
                <a:spcPct val="15000"/>
              </a:spcAft>
              <a:buFont typeface="Arial" panose="020B0604020202020204" pitchFamily="34" charset="0"/>
              <a:buChar char="•"/>
            </a:pPr>
            <a:r>
              <a:rPr lang="en-US" sz="1600" dirty="0"/>
              <a:t>Low health seeking behavior</a:t>
            </a:r>
          </a:p>
          <a:p>
            <a:endParaRPr lang="en-US" dirty="0"/>
          </a:p>
        </p:txBody>
      </p:sp>
      <p:sp>
        <p:nvSpPr>
          <p:cNvPr id="13" name="TextBox 12"/>
          <p:cNvSpPr txBox="1"/>
          <p:nvPr/>
        </p:nvSpPr>
        <p:spPr>
          <a:xfrm>
            <a:off x="4024664" y="2441120"/>
            <a:ext cx="4296983" cy="3570208"/>
          </a:xfrm>
          <a:prstGeom prst="rect">
            <a:avLst/>
          </a:prstGeom>
          <a:noFill/>
        </p:spPr>
        <p:txBody>
          <a:bodyPr wrap="square" rtlCol="0">
            <a:spAutoFit/>
          </a:bodyPr>
          <a:lstStyle/>
          <a:p>
            <a:pPr marL="107950" lvl="0" indent="-107950">
              <a:buFont typeface="Arial" panose="020B0604020202020204" pitchFamily="34" charset="0"/>
              <a:buChar char="•"/>
            </a:pPr>
            <a:r>
              <a:rPr lang="en-US" sz="1600" dirty="0"/>
              <a:t>Cultural practices</a:t>
            </a:r>
          </a:p>
          <a:p>
            <a:pPr marL="176213" lvl="0" indent="-112713">
              <a:buFont typeface="Arial" panose="020B0604020202020204" pitchFamily="34" charset="0"/>
              <a:buChar char="•"/>
            </a:pPr>
            <a:r>
              <a:rPr lang="en-US" sz="1600" dirty="0"/>
              <a:t>Religious beliefs</a:t>
            </a:r>
          </a:p>
          <a:p>
            <a:pPr marL="223838" lvl="0" indent="-111125">
              <a:buFont typeface="Arial" panose="020B0604020202020204" pitchFamily="34" charset="0"/>
              <a:buChar char="•"/>
            </a:pPr>
            <a:r>
              <a:rPr lang="en-US" sz="1600" dirty="0"/>
              <a:t>Perceived threat to masculinity</a:t>
            </a:r>
          </a:p>
          <a:p>
            <a:pPr marL="288925" lvl="0" indent="-112713">
              <a:buFont typeface="Arial" panose="020B0604020202020204" pitchFamily="34" charset="0"/>
              <a:buChar char="•"/>
            </a:pPr>
            <a:r>
              <a:rPr lang="en-US" sz="1600" dirty="0"/>
              <a:t>Myths and misconceptions:</a:t>
            </a:r>
          </a:p>
          <a:p>
            <a:pPr marL="690563" lvl="1" indent="-112713">
              <a:buFont typeface="Arial" panose="020B0604020202020204" pitchFamily="34" charset="0"/>
              <a:buChar char="•"/>
            </a:pPr>
            <a:r>
              <a:rPr lang="en-US" sz="1600" i="1" dirty="0"/>
              <a:t>After male circumcision foreskin can </a:t>
            </a:r>
            <a:br>
              <a:rPr lang="en-US" sz="1600" i="1" dirty="0"/>
            </a:br>
            <a:r>
              <a:rPr lang="en-US" sz="1600" i="1" dirty="0"/>
              <a:t>be used for witchcraft purposes </a:t>
            </a:r>
          </a:p>
          <a:p>
            <a:pPr marL="801688" lvl="1" indent="-111125">
              <a:buFont typeface="Arial" panose="020B0604020202020204" pitchFamily="34" charset="0"/>
              <a:buChar char="•"/>
            </a:pPr>
            <a:r>
              <a:rPr lang="en-US" sz="1600" i="1" dirty="0"/>
              <a:t>One experiences constant pain </a:t>
            </a:r>
            <a:br>
              <a:rPr lang="en-US" sz="1600" i="1" dirty="0"/>
            </a:br>
            <a:r>
              <a:rPr lang="en-US" sz="1600" i="1" dirty="0"/>
              <a:t>during the healing process which is difficult to manage</a:t>
            </a:r>
          </a:p>
          <a:p>
            <a:pPr marL="977900" lvl="1" indent="-127000">
              <a:buFont typeface="Arial" panose="020B0604020202020204" pitchFamily="34" charset="0"/>
              <a:buChar char="•"/>
            </a:pPr>
            <a:r>
              <a:rPr lang="en-US" sz="1600" i="1" dirty="0"/>
              <a:t>Male circumcision can cause loss of potency</a:t>
            </a:r>
          </a:p>
          <a:p>
            <a:pPr marL="1090613" lvl="1" indent="-112713">
              <a:buFont typeface="Arial" panose="020B0604020202020204" pitchFamily="34" charset="0"/>
              <a:buChar char="•"/>
            </a:pPr>
            <a:r>
              <a:rPr lang="en-US" sz="1600" i="1" dirty="0"/>
              <a:t>The penis is less sensitive during sex after being circumcised</a:t>
            </a:r>
            <a:endParaRPr lang="en-US" sz="1600" dirty="0"/>
          </a:p>
          <a:p>
            <a:endParaRPr lang="en-US" dirty="0"/>
          </a:p>
        </p:txBody>
      </p:sp>
      <p:sp>
        <p:nvSpPr>
          <p:cNvPr id="14" name="TextBox 13"/>
          <p:cNvSpPr txBox="1"/>
          <p:nvPr/>
        </p:nvSpPr>
        <p:spPr>
          <a:xfrm>
            <a:off x="7882106" y="2441120"/>
            <a:ext cx="3890081" cy="2308324"/>
          </a:xfrm>
          <a:prstGeom prst="rect">
            <a:avLst/>
          </a:prstGeom>
          <a:noFill/>
        </p:spPr>
        <p:txBody>
          <a:bodyPr wrap="square" rtlCol="0">
            <a:spAutoFit/>
          </a:bodyPr>
          <a:lstStyle/>
          <a:p>
            <a:pPr marL="107950" lvl="0" indent="-107950">
              <a:buFont typeface="Arial" panose="020B0604020202020204" pitchFamily="34" charset="0"/>
              <a:buChar char="•"/>
            </a:pPr>
            <a:r>
              <a:rPr lang="en-US" sz="1600" dirty="0"/>
              <a:t>Distance to the VMMC site</a:t>
            </a:r>
          </a:p>
          <a:p>
            <a:pPr marL="176213" lvl="0" indent="-112713">
              <a:buFont typeface="Arial" panose="020B0604020202020204" pitchFamily="34" charset="0"/>
              <a:buChar char="•"/>
            </a:pPr>
            <a:r>
              <a:rPr lang="en-US" sz="1600" dirty="0"/>
              <a:t>Availability of VMMC services</a:t>
            </a:r>
          </a:p>
          <a:p>
            <a:pPr marL="223838" lvl="0" indent="-111125">
              <a:buFont typeface="Arial" panose="020B0604020202020204" pitchFamily="34" charset="0"/>
              <a:buChar char="•"/>
            </a:pPr>
            <a:r>
              <a:rPr lang="en-US" sz="1600" dirty="0"/>
              <a:t>Cost (e.g. transportation cost, lost wages cost)</a:t>
            </a:r>
          </a:p>
          <a:p>
            <a:pPr marL="336550" lvl="0" indent="-112713">
              <a:buFont typeface="Arial" panose="020B0604020202020204" pitchFamily="34" charset="0"/>
              <a:buChar char="•"/>
            </a:pPr>
            <a:r>
              <a:rPr lang="en-US" sz="1600" dirty="0"/>
              <a:t>Poor coordination at national/ district or provincial level</a:t>
            </a:r>
          </a:p>
          <a:p>
            <a:pPr marL="465138" lvl="0" indent="-128588">
              <a:buFont typeface="Arial" panose="020B0604020202020204" pitchFamily="34" charset="0"/>
              <a:buChar char="•"/>
            </a:pPr>
            <a:r>
              <a:rPr lang="en-US" sz="1600" dirty="0"/>
              <a:t>Lack of policy and guidelines on how service delivery partners coordinate with the demand creation partner</a:t>
            </a:r>
          </a:p>
        </p:txBody>
      </p:sp>
      <p:sp>
        <p:nvSpPr>
          <p:cNvPr id="15" name="TextBox 14"/>
          <p:cNvSpPr txBox="1"/>
          <p:nvPr/>
        </p:nvSpPr>
        <p:spPr>
          <a:xfrm>
            <a:off x="616410" y="2069338"/>
            <a:ext cx="2486643" cy="338554"/>
          </a:xfrm>
          <a:prstGeom prst="rect">
            <a:avLst/>
          </a:prstGeom>
          <a:noFill/>
        </p:spPr>
        <p:txBody>
          <a:bodyPr wrap="none" rtlCol="0">
            <a:spAutoFit/>
          </a:bodyPr>
          <a:lstStyle/>
          <a:p>
            <a:r>
              <a:rPr lang="en-US" sz="1600" dirty="0"/>
              <a:t>Individual/Personal Barriers</a:t>
            </a:r>
          </a:p>
        </p:txBody>
      </p:sp>
      <p:sp>
        <p:nvSpPr>
          <p:cNvPr id="16" name="TextBox 15"/>
          <p:cNvSpPr txBox="1"/>
          <p:nvPr/>
        </p:nvSpPr>
        <p:spPr>
          <a:xfrm>
            <a:off x="4713691" y="2069338"/>
            <a:ext cx="2042803" cy="338554"/>
          </a:xfrm>
          <a:prstGeom prst="rect">
            <a:avLst/>
          </a:prstGeom>
          <a:noFill/>
        </p:spPr>
        <p:txBody>
          <a:bodyPr wrap="none" rtlCol="0">
            <a:spAutoFit/>
          </a:bodyPr>
          <a:lstStyle/>
          <a:p>
            <a:r>
              <a:rPr lang="en-US" sz="1600" dirty="0"/>
              <a:t>Socio-Cultural Barriers</a:t>
            </a:r>
          </a:p>
        </p:txBody>
      </p:sp>
      <p:sp>
        <p:nvSpPr>
          <p:cNvPr id="17" name="TextBox 16"/>
          <p:cNvSpPr txBox="1"/>
          <p:nvPr/>
        </p:nvSpPr>
        <p:spPr>
          <a:xfrm>
            <a:off x="8718966" y="2069338"/>
            <a:ext cx="1740605" cy="338554"/>
          </a:xfrm>
          <a:prstGeom prst="rect">
            <a:avLst/>
          </a:prstGeom>
          <a:noFill/>
        </p:spPr>
        <p:txBody>
          <a:bodyPr wrap="none" rtlCol="0">
            <a:spAutoFit/>
          </a:bodyPr>
          <a:lstStyle/>
          <a:p>
            <a:r>
              <a:rPr lang="en-US" sz="1600" dirty="0"/>
              <a:t>Structural Barriers</a:t>
            </a:r>
          </a:p>
        </p:txBody>
      </p:sp>
    </p:spTree>
    <p:extLst>
      <p:ext uri="{BB962C8B-B14F-4D97-AF65-F5344CB8AC3E}">
        <p14:creationId xmlns:p14="http://schemas.microsoft.com/office/powerpoint/2010/main" val="1550805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VMMC Motivators</a:t>
            </a:r>
          </a:p>
        </p:txBody>
      </p:sp>
      <p:sp>
        <p:nvSpPr>
          <p:cNvPr id="3" name="Content Placeholder 2"/>
          <p:cNvSpPr>
            <a:spLocks noGrp="1"/>
          </p:cNvSpPr>
          <p:nvPr>
            <p:ph idx="1"/>
          </p:nvPr>
        </p:nvSpPr>
        <p:spPr/>
        <p:txBody>
          <a:bodyPr>
            <a:normAutofit/>
          </a:bodyPr>
          <a:lstStyle/>
          <a:p>
            <a:r>
              <a:rPr lang="en-US" dirty="0"/>
              <a:t>Reduced risk of contracting STI and HIV</a:t>
            </a:r>
          </a:p>
          <a:p>
            <a:r>
              <a:rPr lang="en-US" dirty="0"/>
              <a:t>Improved hygiene</a:t>
            </a:r>
          </a:p>
          <a:p>
            <a:r>
              <a:rPr lang="en-US" dirty="0"/>
              <a:t>Health benefits for sexual partner(s)</a:t>
            </a:r>
          </a:p>
          <a:p>
            <a:r>
              <a:rPr lang="en-US" dirty="0"/>
              <a:t>Perceived improved sexual experience and performance</a:t>
            </a:r>
          </a:p>
          <a:p>
            <a:r>
              <a:rPr lang="en-US" dirty="0"/>
              <a:t>Availability of services</a:t>
            </a:r>
          </a:p>
          <a:p>
            <a:r>
              <a:rPr lang="en-US" dirty="0"/>
              <a:t>Social support from partner and family members</a:t>
            </a:r>
          </a:p>
          <a:p>
            <a:r>
              <a:rPr lang="en-US" dirty="0"/>
              <a:t>Cultural and religious injunction</a:t>
            </a:r>
          </a:p>
          <a:p>
            <a:r>
              <a:rPr lang="en-US" dirty="0"/>
              <a:t>Community support for HIV prevention</a:t>
            </a:r>
          </a:p>
          <a:p>
            <a:endParaRPr lang="en-US" dirty="0"/>
          </a:p>
        </p:txBody>
      </p:sp>
    </p:spTree>
    <p:extLst>
      <p:ext uri="{BB962C8B-B14F-4D97-AF65-F5344CB8AC3E}">
        <p14:creationId xmlns:p14="http://schemas.microsoft.com/office/powerpoint/2010/main" val="3369400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dirty="0"/>
              <a:t>Knowledge Check</a:t>
            </a:r>
          </a:p>
        </p:txBody>
      </p:sp>
    </p:spTree>
    <p:extLst>
      <p:ext uri="{BB962C8B-B14F-4D97-AF65-F5344CB8AC3E}">
        <p14:creationId xmlns:p14="http://schemas.microsoft.com/office/powerpoint/2010/main" val="230659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29984"/>
            <a:ext cx="10515600" cy="1060067"/>
          </a:xfrm>
        </p:spPr>
        <p:txBody>
          <a:bodyPr>
            <a:normAutofit fontScale="90000"/>
          </a:bodyPr>
          <a:lstStyle/>
          <a:p>
            <a:r>
              <a:rPr lang="en-US" sz="4900" dirty="0"/>
              <a:t>Why do we conduct demand creation services for VMMC? </a:t>
            </a:r>
            <a:r>
              <a:rPr lang="en-US" dirty="0"/>
              <a:t/>
            </a:r>
            <a:br>
              <a:rPr lang="en-US" dirty="0"/>
            </a:br>
            <a:endParaRPr lang="en-US" dirty="0"/>
          </a:p>
        </p:txBody>
      </p:sp>
      <p:sp>
        <p:nvSpPr>
          <p:cNvPr id="7" name="Content Placeholder 6"/>
          <p:cNvSpPr>
            <a:spLocks noGrp="1"/>
          </p:cNvSpPr>
          <p:nvPr>
            <p:ph idx="1"/>
          </p:nvPr>
        </p:nvSpPr>
        <p:spPr>
          <a:xfrm>
            <a:off x="1082932" y="5510210"/>
            <a:ext cx="3689498" cy="723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buNone/>
            </a:pPr>
            <a:r>
              <a:rPr lang="en-US" dirty="0"/>
              <a:t>D. All of the above</a:t>
            </a:r>
          </a:p>
        </p:txBody>
      </p:sp>
      <p:sp>
        <p:nvSpPr>
          <p:cNvPr id="8" name="Content Placeholder 6"/>
          <p:cNvSpPr txBox="1">
            <a:spLocks/>
          </p:cNvSpPr>
          <p:nvPr/>
        </p:nvSpPr>
        <p:spPr>
          <a:xfrm>
            <a:off x="1082932" y="3434876"/>
            <a:ext cx="3689498" cy="723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en-US" dirty="0"/>
              <a:t>B. Address barriers</a:t>
            </a:r>
          </a:p>
        </p:txBody>
      </p:sp>
      <p:sp>
        <p:nvSpPr>
          <p:cNvPr id="9" name="Content Placeholder 6"/>
          <p:cNvSpPr txBox="1">
            <a:spLocks/>
          </p:cNvSpPr>
          <p:nvPr/>
        </p:nvSpPr>
        <p:spPr>
          <a:xfrm>
            <a:off x="1082932" y="4472543"/>
            <a:ext cx="3689498" cy="723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en-US" dirty="0"/>
              <a:t>C. Link men to services</a:t>
            </a:r>
          </a:p>
        </p:txBody>
      </p:sp>
      <p:sp>
        <p:nvSpPr>
          <p:cNvPr id="10" name="Content Placeholder 6"/>
          <p:cNvSpPr txBox="1">
            <a:spLocks/>
          </p:cNvSpPr>
          <p:nvPr/>
        </p:nvSpPr>
        <p:spPr>
          <a:xfrm>
            <a:off x="1082932" y="2344534"/>
            <a:ext cx="3689498" cy="723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en-US" dirty="0"/>
              <a:t>A. Increase awareness </a:t>
            </a:r>
          </a:p>
        </p:txBody>
      </p:sp>
      <p:sp>
        <p:nvSpPr>
          <p:cNvPr id="2" name="TextBox 1"/>
          <p:cNvSpPr txBox="1"/>
          <p:nvPr/>
        </p:nvSpPr>
        <p:spPr>
          <a:xfrm>
            <a:off x="884694" y="5325179"/>
            <a:ext cx="4094543" cy="1117663"/>
          </a:xfrm>
          <a:prstGeom prst="rect">
            <a:avLst/>
          </a:prstGeom>
          <a:noFill/>
          <a:ln w="38100">
            <a:solidFill>
              <a:srgbClr val="C00000"/>
            </a:solidFill>
            <a:prstDash val="sysDot"/>
          </a:ln>
        </p:spPr>
        <p:txBody>
          <a:bodyPr wrap="square" rtlCol="0">
            <a:spAutoFit/>
          </a:bodyPr>
          <a:lstStyle/>
          <a:p>
            <a:endParaRPr lang="en-US" dirty="0"/>
          </a:p>
        </p:txBody>
      </p:sp>
    </p:spTree>
    <p:extLst>
      <p:ext uri="{BB962C8B-B14F-4D97-AF65-F5344CB8AC3E}">
        <p14:creationId xmlns:p14="http://schemas.microsoft.com/office/powerpoint/2010/main" val="405346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dirty="0"/>
              <a:t>Designing Demand Creation Programs</a:t>
            </a:r>
          </a:p>
        </p:txBody>
      </p:sp>
    </p:spTree>
    <p:extLst>
      <p:ext uri="{BB962C8B-B14F-4D97-AF65-F5344CB8AC3E}">
        <p14:creationId xmlns:p14="http://schemas.microsoft.com/office/powerpoint/2010/main" val="778291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Designing Demand Creation Programs</a:t>
            </a:r>
          </a:p>
        </p:txBody>
      </p:sp>
      <p:sp>
        <p:nvSpPr>
          <p:cNvPr id="5" name="Content Placeholder 4"/>
          <p:cNvSpPr>
            <a:spLocks noGrp="1"/>
          </p:cNvSpPr>
          <p:nvPr>
            <p:ph idx="1"/>
          </p:nvPr>
        </p:nvSpPr>
        <p:spPr/>
        <p:txBody>
          <a:bodyPr>
            <a:normAutofit fontScale="85000" lnSpcReduction="20000"/>
          </a:bodyPr>
          <a:lstStyle/>
          <a:p>
            <a:r>
              <a:rPr lang="en-US" dirty="0"/>
              <a:t>In this training we refer to the P-Process to guide design and implementation of the VMMC demand creation program </a:t>
            </a:r>
          </a:p>
          <a:p>
            <a:endParaRPr lang="en-US" dirty="0"/>
          </a:p>
          <a:p>
            <a:r>
              <a:rPr lang="en-US" dirty="0"/>
              <a:t>The P-Process, developed by the Johns Hopkins Center for Communication Programs under the Health Communication Partnership, provides a useful framework to develop demand creation communication</a:t>
            </a:r>
          </a:p>
          <a:p>
            <a:endParaRPr lang="en-US" dirty="0"/>
          </a:p>
          <a:p>
            <a:r>
              <a:rPr lang="en-US" dirty="0"/>
              <a:t>The P-Process provides a step-by-step outline of strategic communication from planning and design to execution and impact measurement</a:t>
            </a:r>
          </a:p>
          <a:p>
            <a:endParaRPr lang="en-US" dirty="0"/>
          </a:p>
          <a:p>
            <a:r>
              <a:rPr lang="en-US" dirty="0"/>
              <a:t>The P-Process is used to develop communication programs addressing a wide range of topics such as encouraging safer sexual behavior to prevent HIV transmission, promoting child survival, etc.</a:t>
            </a:r>
          </a:p>
        </p:txBody>
      </p:sp>
    </p:spTree>
    <p:extLst>
      <p:ext uri="{BB962C8B-B14F-4D97-AF65-F5344CB8AC3E}">
        <p14:creationId xmlns:p14="http://schemas.microsoft.com/office/powerpoint/2010/main" val="242227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P-Process</a:t>
            </a:r>
          </a:p>
        </p:txBody>
      </p:sp>
      <p:sp>
        <p:nvSpPr>
          <p:cNvPr id="8" name="Content Placeholder 4"/>
          <p:cNvSpPr>
            <a:spLocks noGrp="1"/>
          </p:cNvSpPr>
          <p:nvPr>
            <p:ph sz="half" idx="4294967295"/>
          </p:nvPr>
        </p:nvSpPr>
        <p:spPr>
          <a:xfrm>
            <a:off x="5722750" y="2430059"/>
            <a:ext cx="6148953" cy="4351338"/>
          </a:xfrm>
          <a:prstGeom prst="rect">
            <a:avLst/>
          </a:prstGeom>
        </p:spPr>
        <p:txBody>
          <a:bodyPr>
            <a:normAutofit/>
          </a:bodyPr>
          <a:lstStyle/>
          <a:p>
            <a:pPr marL="0" indent="0">
              <a:buNone/>
            </a:pPr>
            <a:r>
              <a:rPr lang="en-US" b="1" dirty="0"/>
              <a:t>Five steps in strategic communication</a:t>
            </a:r>
            <a:r>
              <a:rPr lang="en-US" dirty="0"/>
              <a:t>:</a:t>
            </a:r>
          </a:p>
          <a:p>
            <a:pPr marL="0" indent="0">
              <a:buNone/>
            </a:pPr>
            <a:r>
              <a:rPr lang="en-US" sz="2400" dirty="0"/>
              <a:t>Step 1: Analysis</a:t>
            </a:r>
          </a:p>
          <a:p>
            <a:pPr marL="0" indent="0">
              <a:buNone/>
            </a:pPr>
            <a:r>
              <a:rPr lang="en-US" sz="2400" dirty="0"/>
              <a:t>Step 2: Strategic Design</a:t>
            </a:r>
          </a:p>
          <a:p>
            <a:pPr marL="0" indent="0">
              <a:buNone/>
            </a:pPr>
            <a:r>
              <a:rPr lang="en-US" sz="2400" dirty="0"/>
              <a:t>Step 3: Development and Testing</a:t>
            </a:r>
          </a:p>
          <a:p>
            <a:pPr marL="0" indent="0">
              <a:buNone/>
            </a:pPr>
            <a:r>
              <a:rPr lang="en-US" sz="2400" dirty="0"/>
              <a:t>Step 4: Implementation and Monitoring</a:t>
            </a:r>
          </a:p>
          <a:p>
            <a:pPr marL="0" indent="0">
              <a:buNone/>
            </a:pPr>
            <a:r>
              <a:rPr lang="en-US" sz="2400" dirty="0"/>
              <a:t>Step 5: Evaluation and Re-planning</a:t>
            </a:r>
          </a:p>
        </p:txBody>
      </p:sp>
      <p:pic>
        <p:nvPicPr>
          <p:cNvPr id="9"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33107" y="1923158"/>
            <a:ext cx="3442711" cy="4553850"/>
          </a:xfrm>
          <a:prstGeom prst="rect">
            <a:avLst/>
          </a:prstGeom>
        </p:spPr>
      </p:pic>
      <p:sp>
        <p:nvSpPr>
          <p:cNvPr id="3" name="Rectangle 2"/>
          <p:cNvSpPr/>
          <p:nvPr/>
        </p:nvSpPr>
        <p:spPr>
          <a:xfrm>
            <a:off x="4957011" y="5818909"/>
            <a:ext cx="6914692" cy="814647"/>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722750" y="5885821"/>
            <a:ext cx="8056418" cy="646331"/>
          </a:xfrm>
          <a:prstGeom prst="rect">
            <a:avLst/>
          </a:prstGeom>
          <a:noFill/>
        </p:spPr>
        <p:txBody>
          <a:bodyPr wrap="square" rtlCol="0">
            <a:spAutoFit/>
          </a:bodyPr>
          <a:lstStyle/>
          <a:p>
            <a:r>
              <a:rPr lang="en-US" b="1" dirty="0">
                <a:solidFill>
                  <a:schemeClr val="bg1"/>
                </a:solidFill>
              </a:rPr>
              <a:t>RESOURCE: Details on the P-Process can be found at </a:t>
            </a:r>
            <a:r>
              <a:rPr lang="en-US" dirty="0">
                <a:solidFill>
                  <a:schemeClr val="bg1"/>
                </a:solidFill>
                <a:hlinkClick r:id="rId3"/>
              </a:rPr>
              <a:t>https://healthcommcapacity.org/hc3resources/the-p-process/</a:t>
            </a:r>
            <a:endParaRPr lang="en-US" dirty="0">
              <a:solidFill>
                <a:schemeClr val="bg1"/>
              </a:solidFill>
            </a:endParaRPr>
          </a:p>
        </p:txBody>
      </p:sp>
      <p:grpSp>
        <p:nvGrpSpPr>
          <p:cNvPr id="6" name="Group 5"/>
          <p:cNvGrpSpPr/>
          <p:nvPr/>
        </p:nvGrpSpPr>
        <p:grpSpPr>
          <a:xfrm>
            <a:off x="5175818" y="5937037"/>
            <a:ext cx="515389" cy="613891"/>
            <a:chOff x="7334976" y="1741896"/>
            <a:chExt cx="515389" cy="613891"/>
          </a:xfrm>
        </p:grpSpPr>
        <p:sp>
          <p:nvSpPr>
            <p:cNvPr id="13" name="Diamond 12"/>
            <p:cNvSpPr/>
            <p:nvPr/>
          </p:nvSpPr>
          <p:spPr>
            <a:xfrm rot="20982985">
              <a:off x="7355995" y="1819678"/>
              <a:ext cx="469830" cy="277313"/>
            </a:xfrm>
            <a:prstGeom prst="diamond">
              <a:avLst/>
            </a:prstGeom>
            <a:solidFill>
              <a:srgbClr val="DCDC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amond 4"/>
            <p:cNvSpPr/>
            <p:nvPr/>
          </p:nvSpPr>
          <p:spPr>
            <a:xfrm rot="20982985">
              <a:off x="7349287" y="1741896"/>
              <a:ext cx="414908" cy="310726"/>
            </a:xfrm>
            <a:prstGeom prst="diamond">
              <a:avLst/>
            </a:prstGeom>
            <a:solidFill>
              <a:srgbClr val="FF65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amond 9"/>
            <p:cNvSpPr/>
            <p:nvPr/>
          </p:nvSpPr>
          <p:spPr>
            <a:xfrm rot="18003819">
              <a:off x="7483103" y="1981412"/>
              <a:ext cx="458428" cy="276096"/>
            </a:xfrm>
            <a:prstGeom prst="diamond">
              <a:avLst/>
            </a:prstGeom>
            <a:solidFill>
              <a:srgbClr val="FF65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p:cNvSpPr/>
            <p:nvPr/>
          </p:nvSpPr>
          <p:spPr>
            <a:xfrm rot="19703072" flipV="1">
              <a:off x="7334976" y="1910984"/>
              <a:ext cx="281655" cy="444803"/>
            </a:xfrm>
            <a:prstGeom prst="diamond">
              <a:avLst/>
            </a:prstGeom>
            <a:solidFill>
              <a:srgbClr val="FF65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39201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Acronyms</a:t>
            </a:r>
          </a:p>
        </p:txBody>
      </p:sp>
      <p:sp>
        <p:nvSpPr>
          <p:cNvPr id="3" name="Content Placeholder 2"/>
          <p:cNvSpPr>
            <a:spLocks noGrp="1"/>
          </p:cNvSpPr>
          <p:nvPr>
            <p:ph idx="1"/>
          </p:nvPr>
        </p:nvSpPr>
        <p:spPr>
          <a:xfrm>
            <a:off x="342256" y="2027098"/>
            <a:ext cx="10515600" cy="4575179"/>
          </a:xfrm>
        </p:spPr>
        <p:txBody>
          <a:bodyPr>
            <a:normAutofit/>
          </a:bodyPr>
          <a:lstStyle/>
          <a:p>
            <a:pPr marL="0" indent="0">
              <a:buNone/>
            </a:pPr>
            <a:r>
              <a:rPr lang="en-US" sz="2000" dirty="0"/>
              <a:t>ANC	Antenatal clinic</a:t>
            </a:r>
          </a:p>
          <a:p>
            <a:pPr marL="0" indent="0">
              <a:buNone/>
            </a:pPr>
            <a:r>
              <a:rPr lang="en-US" sz="2000" dirty="0"/>
              <a:t>ART	Antiretroviral therapy</a:t>
            </a:r>
          </a:p>
          <a:p>
            <a:pPr marL="0" indent="0">
              <a:buNone/>
            </a:pPr>
            <a:r>
              <a:rPr lang="en-US" sz="2000" dirty="0"/>
              <a:t>DHS	Demographic Health Survey</a:t>
            </a:r>
          </a:p>
          <a:p>
            <a:pPr marL="0" indent="0">
              <a:buNone/>
            </a:pPr>
            <a:r>
              <a:rPr lang="en-US" sz="2000" dirty="0"/>
              <a:t>GIS	Geographic information system</a:t>
            </a:r>
          </a:p>
          <a:p>
            <a:pPr marL="0" indent="0">
              <a:buNone/>
            </a:pPr>
            <a:r>
              <a:rPr lang="en-US" sz="2000" dirty="0"/>
              <a:t>HIV	Human immunodeficiency virus</a:t>
            </a:r>
          </a:p>
          <a:p>
            <a:pPr marL="0" indent="0">
              <a:buNone/>
            </a:pPr>
            <a:r>
              <a:rPr lang="en-US" sz="2000" dirty="0"/>
              <a:t>HTS	HIV testing services</a:t>
            </a:r>
          </a:p>
          <a:p>
            <a:pPr marL="0" indent="0">
              <a:buNone/>
            </a:pPr>
            <a:r>
              <a:rPr lang="en-US" sz="2000" dirty="0"/>
              <a:t>HCD	Human-centered design</a:t>
            </a:r>
          </a:p>
          <a:p>
            <a:pPr marL="0" indent="0">
              <a:buNone/>
            </a:pPr>
            <a:r>
              <a:rPr lang="en-US" sz="2000" dirty="0"/>
              <a:t>ICT	Information and communication technology</a:t>
            </a:r>
          </a:p>
          <a:p>
            <a:pPr marL="0" indent="0">
              <a:buNone/>
            </a:pPr>
            <a:r>
              <a:rPr lang="en-US" sz="2000" dirty="0"/>
              <a:t>IEC	Information education and communication</a:t>
            </a:r>
          </a:p>
          <a:p>
            <a:pPr marL="0" indent="0">
              <a:buNone/>
            </a:pPr>
            <a:r>
              <a:rPr lang="en-US" sz="2000" dirty="0"/>
              <a:t>IPC	Interpersonal communication</a:t>
            </a:r>
          </a:p>
        </p:txBody>
      </p:sp>
      <p:cxnSp>
        <p:nvCxnSpPr>
          <p:cNvPr id="5" name="Straight Connector 4"/>
          <p:cNvCxnSpPr/>
          <p:nvPr/>
        </p:nvCxnSpPr>
        <p:spPr>
          <a:xfrm flipH="1" flipV="1">
            <a:off x="10755824" y="0"/>
            <a:ext cx="1435660" cy="2092272"/>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flipV="1">
            <a:off x="10957302" y="0"/>
            <a:ext cx="1234699" cy="1830171"/>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6291020" y="2027098"/>
            <a:ext cx="5900464" cy="45751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MC	Male circumcision</a:t>
            </a:r>
          </a:p>
          <a:p>
            <a:pPr marL="0" indent="0">
              <a:buFont typeface="Arial" panose="020B0604020202020204" pitchFamily="34" charset="0"/>
              <a:buNone/>
            </a:pPr>
            <a:r>
              <a:rPr lang="en-US" sz="2000" dirty="0"/>
              <a:t>OPD	Outpatient department</a:t>
            </a:r>
          </a:p>
          <a:p>
            <a:pPr marL="0" indent="0">
              <a:buFont typeface="Arial" panose="020B0604020202020204" pitchFamily="34" charset="0"/>
              <a:buNone/>
            </a:pPr>
            <a:r>
              <a:rPr lang="en-US" sz="2000" dirty="0"/>
              <a:t>PITC	Provider initiated HIV testing and counselling</a:t>
            </a:r>
          </a:p>
          <a:p>
            <a:pPr marL="0" indent="0">
              <a:buFont typeface="Arial" panose="020B0604020202020204" pitchFamily="34" charset="0"/>
              <a:buNone/>
            </a:pPr>
            <a:r>
              <a:rPr lang="en-US" sz="2000" dirty="0"/>
              <a:t>PrEP	Pre-exposure prophylaxis</a:t>
            </a:r>
          </a:p>
          <a:p>
            <a:pPr marL="0" indent="0">
              <a:buFont typeface="Arial" panose="020B0604020202020204" pitchFamily="34" charset="0"/>
              <a:buNone/>
            </a:pPr>
            <a:r>
              <a:rPr lang="en-US" sz="2000" dirty="0"/>
              <a:t>SBCC	Social and behavior change communication</a:t>
            </a:r>
          </a:p>
          <a:p>
            <a:pPr marL="0" indent="0">
              <a:buFont typeface="Arial" panose="020B0604020202020204" pitchFamily="34" charset="0"/>
              <a:buNone/>
            </a:pPr>
            <a:r>
              <a:rPr lang="en-US" sz="2000" dirty="0"/>
              <a:t>SM	Social marketing</a:t>
            </a:r>
          </a:p>
          <a:p>
            <a:pPr marL="0" indent="0">
              <a:buFont typeface="Arial" panose="020B0604020202020204" pitchFamily="34" charset="0"/>
              <a:buNone/>
            </a:pPr>
            <a:r>
              <a:rPr lang="en-US" sz="2000" dirty="0"/>
              <a:t>STI	Sexually transmitted infection</a:t>
            </a:r>
          </a:p>
          <a:p>
            <a:pPr marL="0" indent="0">
              <a:buFont typeface="Arial" panose="020B0604020202020204" pitchFamily="34" charset="0"/>
              <a:buNone/>
            </a:pPr>
            <a:r>
              <a:rPr lang="en-US" sz="2000" dirty="0"/>
              <a:t>VMMC	Voluntary medical male circumcision</a:t>
            </a:r>
          </a:p>
          <a:p>
            <a:pPr marL="0" indent="0">
              <a:buFont typeface="Arial" panose="020B0604020202020204" pitchFamily="34" charset="0"/>
              <a:buNone/>
            </a:pPr>
            <a:r>
              <a:rPr lang="en-US" sz="2000" dirty="0"/>
              <a:t>VCT	Voluntary counselling and testing</a:t>
            </a:r>
          </a:p>
        </p:txBody>
      </p:sp>
    </p:spTree>
    <p:extLst>
      <p:ext uri="{BB962C8B-B14F-4D97-AF65-F5344CB8AC3E}">
        <p14:creationId xmlns:p14="http://schemas.microsoft.com/office/powerpoint/2010/main" val="1902827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P-Process</a:t>
            </a:r>
          </a:p>
        </p:txBody>
      </p:sp>
      <p:sp>
        <p:nvSpPr>
          <p:cNvPr id="6" name="Content Placeholder 5"/>
          <p:cNvSpPr>
            <a:spLocks noGrp="1"/>
          </p:cNvSpPr>
          <p:nvPr>
            <p:ph idx="1"/>
          </p:nvPr>
        </p:nvSpPr>
        <p:spPr/>
        <p:txBody>
          <a:bodyPr>
            <a:normAutofit fontScale="92500"/>
          </a:bodyPr>
          <a:lstStyle/>
          <a:p>
            <a:r>
              <a:rPr lang="en-US" dirty="0"/>
              <a:t>Three cross-cutting concepts* are embedded in the P-Process, which, when integrated into the strategic process, ensure that social and behavior change communication (SBCC) approaches are most effective:</a:t>
            </a:r>
          </a:p>
          <a:p>
            <a:pPr lvl="1"/>
            <a:endParaRPr lang="en-US" dirty="0"/>
          </a:p>
          <a:p>
            <a:pPr lvl="1"/>
            <a:r>
              <a:rPr lang="en-US" dirty="0"/>
              <a:t>SBCC theory: provides the steps of the P-process itself</a:t>
            </a:r>
          </a:p>
          <a:p>
            <a:pPr lvl="1"/>
            <a:r>
              <a:rPr lang="en-US" dirty="0"/>
              <a:t>Stakeholder participation: concept that feedback from the intended audience should be part of the design process</a:t>
            </a:r>
          </a:p>
          <a:p>
            <a:pPr lvl="1"/>
            <a:r>
              <a:rPr lang="en-US" dirty="0"/>
              <a:t>Continuous capacity strengthening: concept that demand creation should build the community’s understanding and capacity to meet its health needs</a:t>
            </a:r>
          </a:p>
          <a:p>
            <a:pPr lvl="1"/>
            <a:endParaRPr lang="en-US" dirty="0"/>
          </a:p>
          <a:p>
            <a:pPr marL="0" indent="0">
              <a:buNone/>
            </a:pPr>
            <a:r>
              <a:rPr lang="en-US" sz="2000" dirty="0"/>
              <a:t>*Human-centered design(HCD)/design thinking is not explicitly included in the P-Process but they are overlapping and complementary. Some key concepts derived from HCD are integrated into these P-process slides to help participants benefit from this key discipline.</a:t>
            </a:r>
          </a:p>
          <a:p>
            <a:endParaRPr lang="en-US" dirty="0"/>
          </a:p>
        </p:txBody>
      </p:sp>
    </p:spTree>
    <p:extLst>
      <p:ext uri="{BB962C8B-B14F-4D97-AF65-F5344CB8AC3E}">
        <p14:creationId xmlns:p14="http://schemas.microsoft.com/office/powerpoint/2010/main" val="2462164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0" dirty="0"/>
              <a:t>Step 1: Analysis</a:t>
            </a:r>
          </a:p>
        </p:txBody>
      </p:sp>
      <p:sp>
        <p:nvSpPr>
          <p:cNvPr id="6" name="Text Placeholder 5"/>
          <p:cNvSpPr>
            <a:spLocks noGrp="1"/>
          </p:cNvSpPr>
          <p:nvPr>
            <p:ph type="body" idx="4294967295"/>
          </p:nvPr>
        </p:nvSpPr>
        <p:spPr>
          <a:xfrm>
            <a:off x="831850" y="4682451"/>
            <a:ext cx="10515600" cy="1500187"/>
          </a:xfrm>
        </p:spPr>
        <p:txBody>
          <a:bodyPr>
            <a:normAutofit/>
          </a:bodyPr>
          <a:lstStyle/>
          <a:p>
            <a:pPr marL="457200" lvl="1" indent="0">
              <a:buNone/>
            </a:pPr>
            <a:endParaRPr lang="en-US" dirty="0"/>
          </a:p>
          <a:p>
            <a:pPr marL="800100" lvl="1" indent="-342900">
              <a:buFont typeface="Arial" panose="020B0604020202020204" pitchFamily="34" charset="0"/>
              <a:buChar char="•"/>
            </a:pPr>
            <a:r>
              <a:rPr lang="en-US" dirty="0"/>
              <a:t>Situation Analysis</a:t>
            </a:r>
          </a:p>
          <a:p>
            <a:pPr marL="800100" lvl="1" indent="-342900">
              <a:buFont typeface="Arial" panose="020B0604020202020204" pitchFamily="34" charset="0"/>
              <a:buChar char="•"/>
            </a:pPr>
            <a:r>
              <a:rPr lang="en-US" dirty="0"/>
              <a:t>Audience Analysis &amp; Segmentation</a:t>
            </a:r>
          </a:p>
        </p:txBody>
      </p:sp>
      <p:grpSp>
        <p:nvGrpSpPr>
          <p:cNvPr id="9" name="Group 8"/>
          <p:cNvGrpSpPr/>
          <p:nvPr/>
        </p:nvGrpSpPr>
        <p:grpSpPr>
          <a:xfrm>
            <a:off x="8056179" y="709448"/>
            <a:ext cx="2818772" cy="3673459"/>
            <a:chOff x="8056179" y="709448"/>
            <a:chExt cx="2818772" cy="3673459"/>
          </a:xfrm>
        </p:grpSpPr>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8" name="Rectangle 7"/>
            <p:cNvSpPr/>
            <p:nvPr/>
          </p:nvSpPr>
          <p:spPr>
            <a:xfrm>
              <a:off x="8056179" y="2885091"/>
              <a:ext cx="1008993"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0811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Situation Analysis</a:t>
            </a:r>
          </a:p>
        </p:txBody>
      </p:sp>
      <p:sp>
        <p:nvSpPr>
          <p:cNvPr id="5" name="Content Placeholder 4"/>
          <p:cNvSpPr>
            <a:spLocks noGrp="1"/>
          </p:cNvSpPr>
          <p:nvPr>
            <p:ph idx="1"/>
          </p:nvPr>
        </p:nvSpPr>
        <p:spPr/>
        <p:txBody>
          <a:bodyPr>
            <a:normAutofit/>
          </a:bodyPr>
          <a:lstStyle/>
          <a:p>
            <a:r>
              <a:rPr lang="en-US" dirty="0"/>
              <a:t>First step is to understand the problem, the people, culture, existing policies and programs and available communication channels</a:t>
            </a:r>
          </a:p>
          <a:p>
            <a:pPr lvl="1"/>
            <a:r>
              <a:rPr lang="en-US" dirty="0"/>
              <a:t>Frame a problem/develop a problem statement</a:t>
            </a:r>
          </a:p>
          <a:p>
            <a:pPr lvl="1"/>
            <a:r>
              <a:rPr lang="en-US" dirty="0"/>
              <a:t>What factors are inhibiting the desired change? </a:t>
            </a:r>
            <a:endParaRPr lang="en-US" sz="1300" dirty="0"/>
          </a:p>
          <a:p>
            <a:pPr lvl="1"/>
            <a:endParaRPr lang="en-US" dirty="0"/>
          </a:p>
          <a:p>
            <a:endParaRPr lang="en-US" sz="1300" dirty="0"/>
          </a:p>
          <a:p>
            <a:endParaRPr lang="en-US" dirty="0"/>
          </a:p>
        </p:txBody>
      </p:sp>
      <p:sp>
        <p:nvSpPr>
          <p:cNvPr id="2" name="Cloud Callout 1"/>
          <p:cNvSpPr/>
          <p:nvPr/>
        </p:nvSpPr>
        <p:spPr>
          <a:xfrm>
            <a:off x="3373087" y="3857219"/>
            <a:ext cx="7459717" cy="2142372"/>
          </a:xfrm>
          <a:prstGeom prst="cloudCallout">
            <a:avLst>
              <a:gd name="adj1" fmla="val -65077"/>
              <a:gd name="adj2" fmla="val -53542"/>
            </a:avLst>
          </a:prstGeom>
          <a:solidFill>
            <a:srgbClr val="DCDCD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546973" y="4314687"/>
            <a:ext cx="4770189" cy="1200329"/>
          </a:xfrm>
          <a:prstGeom prst="rect">
            <a:avLst/>
          </a:prstGeom>
          <a:noFill/>
        </p:spPr>
        <p:txBody>
          <a:bodyPr wrap="square" rtlCol="0">
            <a:spAutoFit/>
          </a:bodyPr>
          <a:lstStyle/>
          <a:p>
            <a:pPr algn="ctr"/>
            <a:r>
              <a:rPr lang="en-US" sz="2400" dirty="0"/>
              <a:t>How can we get more adult married men to see VMMC as a benefit to their relationship and not a threat? </a:t>
            </a:r>
          </a:p>
        </p:txBody>
      </p:sp>
      <p:grpSp>
        <p:nvGrpSpPr>
          <p:cNvPr id="9" name="Group 8"/>
          <p:cNvGrpSpPr>
            <a:grpSpLocks noChangeAspect="1"/>
          </p:cNvGrpSpPr>
          <p:nvPr/>
        </p:nvGrpSpPr>
        <p:grpSpPr>
          <a:xfrm>
            <a:off x="11353800" y="5817937"/>
            <a:ext cx="640080" cy="834159"/>
            <a:chOff x="8056179" y="709448"/>
            <a:chExt cx="2818772" cy="3673459"/>
          </a:xfrm>
        </p:grpSpPr>
        <p:pic>
          <p:nvPicPr>
            <p:cNvPr id="10"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1" name="Rectangle 10"/>
            <p:cNvSpPr/>
            <p:nvPr/>
          </p:nvSpPr>
          <p:spPr>
            <a:xfrm>
              <a:off x="8056179" y="2885091"/>
              <a:ext cx="1008993"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FD831B89-DEE7-4A23-AD54-B863B3DD47EA}"/>
              </a:ext>
            </a:extLst>
          </p:cNvPr>
          <p:cNvSpPr txBox="1"/>
          <p:nvPr/>
        </p:nvSpPr>
        <p:spPr>
          <a:xfrm>
            <a:off x="8367741" y="6133893"/>
            <a:ext cx="2934586" cy="646331"/>
          </a:xfrm>
          <a:prstGeom prst="rect">
            <a:avLst/>
          </a:prstGeom>
          <a:solidFill>
            <a:srgbClr val="FFC000"/>
          </a:solidFill>
        </p:spPr>
        <p:txBody>
          <a:bodyPr wrap="square" rtlCol="0">
            <a:spAutoFit/>
          </a:bodyPr>
          <a:lstStyle/>
          <a:p>
            <a:r>
              <a:rPr lang="en-US" dirty="0"/>
              <a:t>This marker shows where in the P-process we are</a:t>
            </a:r>
          </a:p>
        </p:txBody>
      </p:sp>
      <p:sp>
        <p:nvSpPr>
          <p:cNvPr id="6" name="Arrow: Right 5">
            <a:extLst>
              <a:ext uri="{FF2B5EF4-FFF2-40B4-BE49-F238E27FC236}">
                <a16:creationId xmlns:a16="http://schemas.microsoft.com/office/drawing/2014/main" id="{12ADA63C-5C21-4800-97AE-E06E0131EF64}"/>
              </a:ext>
            </a:extLst>
          </p:cNvPr>
          <p:cNvSpPr/>
          <p:nvPr/>
        </p:nvSpPr>
        <p:spPr>
          <a:xfrm>
            <a:off x="10632558" y="6492875"/>
            <a:ext cx="595423" cy="1319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4452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Much of the information needed for situation analysis is already available from existing data like DHIS, sociological and epidemiological studies, and past program experiences</a:t>
            </a:r>
          </a:p>
          <a:p>
            <a:pPr lvl="1"/>
            <a:r>
              <a:rPr lang="en-US" dirty="0"/>
              <a:t>Mapping tools can help you determine which geographic areas have larger numbers of uncircumcised men</a:t>
            </a:r>
          </a:p>
          <a:p>
            <a:pPr lvl="1"/>
            <a:r>
              <a:rPr lang="en-US" dirty="0"/>
              <a:t>Data can only tell part of the story—ensure as many team members as possible have spent time with real members of the target audience, immersed in their worlds, to gain a more authentic understanding of the lives of the people you are trying to reach.</a:t>
            </a:r>
          </a:p>
          <a:p>
            <a:endParaRPr lang="en-US" dirty="0"/>
          </a:p>
        </p:txBody>
      </p:sp>
      <p:sp>
        <p:nvSpPr>
          <p:cNvPr id="2" name="Title 1"/>
          <p:cNvSpPr>
            <a:spLocks noGrp="1"/>
          </p:cNvSpPr>
          <p:nvPr>
            <p:ph type="title"/>
          </p:nvPr>
        </p:nvSpPr>
        <p:spPr/>
        <p:txBody>
          <a:bodyPr/>
          <a:lstStyle/>
          <a:p>
            <a:r>
              <a:rPr lang="en-US" dirty="0"/>
              <a:t>Situation Analysis</a:t>
            </a:r>
          </a:p>
        </p:txBody>
      </p:sp>
      <p:grpSp>
        <p:nvGrpSpPr>
          <p:cNvPr id="5" name="Group 4"/>
          <p:cNvGrpSpPr>
            <a:grpSpLocks noChangeAspect="1"/>
          </p:cNvGrpSpPr>
          <p:nvPr/>
        </p:nvGrpSpPr>
        <p:grpSpPr>
          <a:xfrm>
            <a:off x="11353800" y="5817937"/>
            <a:ext cx="640080" cy="834159"/>
            <a:chOff x="8056179" y="709448"/>
            <a:chExt cx="2818772" cy="3673459"/>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a:off x="8056179" y="2885091"/>
              <a:ext cx="1008993"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1636296" y="5549411"/>
            <a:ext cx="8822157" cy="1084145"/>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402036" y="5645191"/>
            <a:ext cx="8056418" cy="923330"/>
          </a:xfrm>
          <a:prstGeom prst="rect">
            <a:avLst/>
          </a:prstGeom>
          <a:noFill/>
        </p:spPr>
        <p:txBody>
          <a:bodyPr wrap="square" rtlCol="0">
            <a:spAutoFit/>
          </a:bodyPr>
          <a:lstStyle/>
          <a:p>
            <a:r>
              <a:rPr lang="en-US" b="1" dirty="0">
                <a:solidFill>
                  <a:schemeClr val="bg1"/>
                </a:solidFill>
              </a:rPr>
              <a:t>RESOURCES: Details on immersion and situation analysis can be found at </a:t>
            </a:r>
          </a:p>
          <a:p>
            <a:r>
              <a:rPr lang="en-US" dirty="0">
                <a:hlinkClick r:id="rId3"/>
              </a:rPr>
              <a:t>https://www.designkit.org/methods/23</a:t>
            </a:r>
            <a:endParaRPr lang="en-US" dirty="0"/>
          </a:p>
          <a:p>
            <a:r>
              <a:rPr lang="en-US" dirty="0">
                <a:hlinkClick r:id="rId4"/>
              </a:rPr>
              <a:t>https://www.thecompassforsbc.org/how-to-guides/how-conduct-situation-analysis</a:t>
            </a:r>
            <a:endParaRPr lang="en-US" dirty="0"/>
          </a:p>
        </p:txBody>
      </p:sp>
      <p:grpSp>
        <p:nvGrpSpPr>
          <p:cNvPr id="10" name="Group 9"/>
          <p:cNvGrpSpPr/>
          <p:nvPr/>
        </p:nvGrpSpPr>
        <p:grpSpPr>
          <a:xfrm>
            <a:off x="1855104" y="5808701"/>
            <a:ext cx="515389" cy="613891"/>
            <a:chOff x="7334976" y="1741896"/>
            <a:chExt cx="515389" cy="613891"/>
          </a:xfrm>
        </p:grpSpPr>
        <p:sp>
          <p:nvSpPr>
            <p:cNvPr id="11" name="Diamond 10"/>
            <p:cNvSpPr/>
            <p:nvPr/>
          </p:nvSpPr>
          <p:spPr>
            <a:xfrm rot="20982985">
              <a:off x="7355995" y="1819678"/>
              <a:ext cx="469830" cy="277313"/>
            </a:xfrm>
            <a:prstGeom prst="diamond">
              <a:avLst/>
            </a:prstGeom>
            <a:solidFill>
              <a:srgbClr val="DCDC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p:cNvSpPr/>
            <p:nvPr/>
          </p:nvSpPr>
          <p:spPr>
            <a:xfrm rot="20982985">
              <a:off x="7349287" y="1741896"/>
              <a:ext cx="414908" cy="310726"/>
            </a:xfrm>
            <a:prstGeom prst="diamond">
              <a:avLst/>
            </a:prstGeom>
            <a:solidFill>
              <a:srgbClr val="FF65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p:cNvSpPr/>
            <p:nvPr/>
          </p:nvSpPr>
          <p:spPr>
            <a:xfrm rot="18003819">
              <a:off x="7483103" y="1981412"/>
              <a:ext cx="458428" cy="276096"/>
            </a:xfrm>
            <a:prstGeom prst="diamond">
              <a:avLst/>
            </a:prstGeom>
            <a:solidFill>
              <a:srgbClr val="FF65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p:cNvSpPr/>
            <p:nvPr/>
          </p:nvSpPr>
          <p:spPr>
            <a:xfrm rot="19703072" flipV="1">
              <a:off x="7334976" y="1910984"/>
              <a:ext cx="281655" cy="444803"/>
            </a:xfrm>
            <a:prstGeom prst="diamond">
              <a:avLst/>
            </a:prstGeom>
            <a:solidFill>
              <a:srgbClr val="FF65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91249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Situation Analysis</a:t>
            </a:r>
          </a:p>
        </p:txBody>
      </p:sp>
      <p:sp>
        <p:nvSpPr>
          <p:cNvPr id="3" name="Content Placeholder 2"/>
          <p:cNvSpPr>
            <a:spLocks noGrp="1"/>
          </p:cNvSpPr>
          <p:nvPr>
            <p:ph idx="1"/>
          </p:nvPr>
        </p:nvSpPr>
        <p:spPr/>
        <p:txBody>
          <a:bodyPr/>
          <a:lstStyle/>
          <a:p>
            <a:r>
              <a:rPr lang="en-US" dirty="0"/>
              <a:t>You may need to conduct additional experiential or formative research to understand audience needs and priorities</a:t>
            </a:r>
          </a:p>
          <a:p>
            <a:pPr lvl="1"/>
            <a:r>
              <a:rPr lang="en-US" dirty="0"/>
              <a:t>This can be done through immersion, focus group discussions, key informant interviews, short surveys, or using existing data where VMMC programs have been running for some time</a:t>
            </a:r>
          </a:p>
          <a:p>
            <a:pPr lvl="1"/>
            <a:r>
              <a:rPr lang="en-US" dirty="0"/>
              <a:t>Information to be collected may include: age, education level, marital status, psychographics, barriers, motivators, etc.</a:t>
            </a:r>
          </a:p>
          <a:p>
            <a:pPr lvl="1"/>
            <a:r>
              <a:rPr lang="en-US" dirty="0"/>
              <a:t>When time and/or funds are limited or not available, you may want to consider if another organization can get the research done faster, or if more informal methods can be used to achieve quicker results (e.g., gathering insights from mobilisers) </a:t>
            </a:r>
          </a:p>
          <a:p>
            <a:endParaRPr lang="en-US" dirty="0"/>
          </a:p>
        </p:txBody>
      </p:sp>
      <p:grpSp>
        <p:nvGrpSpPr>
          <p:cNvPr id="5" name="Group 4"/>
          <p:cNvGrpSpPr>
            <a:grpSpLocks noChangeAspect="1"/>
          </p:cNvGrpSpPr>
          <p:nvPr/>
        </p:nvGrpSpPr>
        <p:grpSpPr>
          <a:xfrm>
            <a:off x="11353800" y="5817937"/>
            <a:ext cx="640080" cy="834159"/>
            <a:chOff x="8056179" y="709448"/>
            <a:chExt cx="2818772" cy="3673459"/>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a:off x="8056179" y="2885091"/>
              <a:ext cx="1008993"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4769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Audience Analysis</a:t>
            </a:r>
          </a:p>
        </p:txBody>
      </p:sp>
      <p:sp>
        <p:nvSpPr>
          <p:cNvPr id="3" name="Content Placeholder 2"/>
          <p:cNvSpPr>
            <a:spLocks noGrp="1"/>
          </p:cNvSpPr>
          <p:nvPr>
            <p:ph idx="1"/>
          </p:nvPr>
        </p:nvSpPr>
        <p:spPr/>
        <p:txBody>
          <a:bodyPr>
            <a:normAutofit fontScale="92500" lnSpcReduction="20000"/>
          </a:bodyPr>
          <a:lstStyle/>
          <a:p>
            <a:pPr>
              <a:lnSpc>
                <a:spcPct val="110000"/>
              </a:lnSpc>
              <a:spcAft>
                <a:spcPts val="600"/>
              </a:spcAft>
            </a:pPr>
            <a:r>
              <a:rPr lang="en-US" sz="2600" dirty="0"/>
              <a:t>The process of defining and describing target audiences, starting with potential VMMC clients (primary audience) and extending to key influencers (secondary audience), such as female partners, peers, community leaders, and even the media </a:t>
            </a:r>
          </a:p>
          <a:p>
            <a:pPr>
              <a:lnSpc>
                <a:spcPct val="110000"/>
              </a:lnSpc>
              <a:spcAft>
                <a:spcPts val="600"/>
              </a:spcAft>
            </a:pPr>
            <a:r>
              <a:rPr lang="en-US" sz="2600" dirty="0"/>
              <a:t>Provides a better understanding of the target audience(s)</a:t>
            </a:r>
          </a:p>
          <a:p>
            <a:pPr>
              <a:lnSpc>
                <a:spcPct val="110000"/>
              </a:lnSpc>
              <a:spcAft>
                <a:spcPts val="600"/>
              </a:spcAft>
            </a:pPr>
            <a:r>
              <a:rPr lang="en-US" sz="2600" dirty="0"/>
              <a:t>Helps segment the audience, gather more information about the target audience, and develop profiles to better understand the audience</a:t>
            </a:r>
          </a:p>
          <a:p>
            <a:pPr>
              <a:lnSpc>
                <a:spcPct val="110000"/>
              </a:lnSpc>
              <a:spcAft>
                <a:spcPts val="600"/>
              </a:spcAft>
            </a:pPr>
            <a:r>
              <a:rPr lang="en-US" sz="2600" dirty="0"/>
              <a:t>When available, leverage already existing data to further understand the audience and determine where critical information gaps exist</a:t>
            </a:r>
          </a:p>
          <a:p>
            <a:pPr lvl="2"/>
            <a:endParaRPr lang="en-US" sz="2200" dirty="0">
              <a:solidFill>
                <a:schemeClr val="accent6">
                  <a:lumMod val="75000"/>
                </a:schemeClr>
              </a:solidFill>
            </a:endParaRPr>
          </a:p>
          <a:p>
            <a:pPr lvl="1"/>
            <a:endParaRPr lang="en-US" sz="2200" dirty="0"/>
          </a:p>
          <a:p>
            <a:endParaRPr lang="en-US" sz="2200" dirty="0"/>
          </a:p>
        </p:txBody>
      </p:sp>
      <p:grpSp>
        <p:nvGrpSpPr>
          <p:cNvPr id="5" name="Group 4"/>
          <p:cNvGrpSpPr>
            <a:grpSpLocks noChangeAspect="1"/>
          </p:cNvGrpSpPr>
          <p:nvPr/>
        </p:nvGrpSpPr>
        <p:grpSpPr>
          <a:xfrm>
            <a:off x="11353800" y="5817937"/>
            <a:ext cx="640080" cy="834159"/>
            <a:chOff x="8056179" y="709448"/>
            <a:chExt cx="2818772" cy="3673459"/>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a:off x="8056179" y="2885091"/>
              <a:ext cx="1008993"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1636296" y="5818909"/>
            <a:ext cx="8822157" cy="814647"/>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402036" y="5885821"/>
            <a:ext cx="8056418" cy="646331"/>
          </a:xfrm>
          <a:prstGeom prst="rect">
            <a:avLst/>
          </a:prstGeom>
          <a:noFill/>
        </p:spPr>
        <p:txBody>
          <a:bodyPr wrap="square" rtlCol="0">
            <a:spAutoFit/>
          </a:bodyPr>
          <a:lstStyle/>
          <a:p>
            <a:r>
              <a:rPr lang="en-US" b="1" dirty="0">
                <a:solidFill>
                  <a:schemeClr val="bg1"/>
                </a:solidFill>
              </a:rPr>
              <a:t>RESOURCE: Details on audience analysis can be found at </a:t>
            </a:r>
            <a:r>
              <a:rPr lang="en-US" dirty="0">
                <a:hlinkClick r:id="rId3"/>
              </a:rPr>
              <a:t>https://www.thecompassforsbc.org/how-to-guides/how-do-audience-analysis</a:t>
            </a:r>
            <a:endParaRPr lang="en-US" dirty="0"/>
          </a:p>
        </p:txBody>
      </p:sp>
      <p:grpSp>
        <p:nvGrpSpPr>
          <p:cNvPr id="10" name="Group 9"/>
          <p:cNvGrpSpPr/>
          <p:nvPr/>
        </p:nvGrpSpPr>
        <p:grpSpPr>
          <a:xfrm>
            <a:off x="1855104" y="5937037"/>
            <a:ext cx="515389" cy="613891"/>
            <a:chOff x="7334976" y="1741896"/>
            <a:chExt cx="515389" cy="613891"/>
          </a:xfrm>
        </p:grpSpPr>
        <p:sp>
          <p:nvSpPr>
            <p:cNvPr id="11" name="Diamond 10"/>
            <p:cNvSpPr/>
            <p:nvPr/>
          </p:nvSpPr>
          <p:spPr>
            <a:xfrm rot="20982985">
              <a:off x="7355995" y="1819678"/>
              <a:ext cx="469830" cy="277313"/>
            </a:xfrm>
            <a:prstGeom prst="diamond">
              <a:avLst/>
            </a:prstGeom>
            <a:solidFill>
              <a:srgbClr val="DCDC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p:cNvSpPr/>
            <p:nvPr/>
          </p:nvSpPr>
          <p:spPr>
            <a:xfrm rot="20982985">
              <a:off x="7349287" y="1741896"/>
              <a:ext cx="414908" cy="310726"/>
            </a:xfrm>
            <a:prstGeom prst="diamond">
              <a:avLst/>
            </a:prstGeom>
            <a:solidFill>
              <a:srgbClr val="FF65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p:cNvSpPr/>
            <p:nvPr/>
          </p:nvSpPr>
          <p:spPr>
            <a:xfrm rot="18003819">
              <a:off x="7483103" y="1981412"/>
              <a:ext cx="458428" cy="276096"/>
            </a:xfrm>
            <a:prstGeom prst="diamond">
              <a:avLst/>
            </a:prstGeom>
            <a:solidFill>
              <a:srgbClr val="FF65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p:cNvSpPr/>
            <p:nvPr/>
          </p:nvSpPr>
          <p:spPr>
            <a:xfrm rot="19703072" flipV="1">
              <a:off x="7334976" y="1910984"/>
              <a:ext cx="281655" cy="444803"/>
            </a:xfrm>
            <a:prstGeom prst="diamond">
              <a:avLst/>
            </a:prstGeom>
            <a:solidFill>
              <a:srgbClr val="FF65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1011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and Secondary Audiences for VMMC</a:t>
            </a:r>
          </a:p>
        </p:txBody>
      </p:sp>
      <p:sp>
        <p:nvSpPr>
          <p:cNvPr id="3" name="Rounded Rectangle 2"/>
          <p:cNvSpPr/>
          <p:nvPr/>
        </p:nvSpPr>
        <p:spPr>
          <a:xfrm>
            <a:off x="773724" y="1934428"/>
            <a:ext cx="10580076" cy="1059541"/>
          </a:xfrm>
          <a:prstGeom prst="roundRect">
            <a:avLst/>
          </a:prstGeom>
          <a:noFill/>
          <a:ln w="38100" cap="flat" cmpd="sng" algn="ctr">
            <a:solidFill>
              <a:schemeClr val="accent1"/>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r>
              <a:rPr lang="en-US" b="1" dirty="0">
                <a:solidFill>
                  <a:schemeClr val="tx1">
                    <a:lumMod val="75000"/>
                    <a:lumOff val="25000"/>
                  </a:schemeClr>
                </a:solidFill>
              </a:rPr>
              <a:t>Primary audience </a:t>
            </a:r>
            <a:r>
              <a:rPr lang="en-US" dirty="0">
                <a:solidFill>
                  <a:schemeClr val="tx1">
                    <a:lumMod val="75000"/>
                    <a:lumOff val="25000"/>
                  </a:schemeClr>
                </a:solidFill>
              </a:rPr>
              <a:t>is the main target audience for the MC communication </a:t>
            </a:r>
          </a:p>
          <a:p>
            <a:r>
              <a:rPr lang="en-US" b="1" dirty="0">
                <a:solidFill>
                  <a:schemeClr val="tx1">
                    <a:lumMod val="75000"/>
                    <a:lumOff val="25000"/>
                  </a:schemeClr>
                </a:solidFill>
              </a:rPr>
              <a:t>Secondary audience </a:t>
            </a:r>
            <a:r>
              <a:rPr lang="en-US" dirty="0">
                <a:solidFill>
                  <a:schemeClr val="tx1">
                    <a:lumMod val="75000"/>
                    <a:lumOff val="25000"/>
                  </a:schemeClr>
                </a:solidFill>
              </a:rPr>
              <a:t>is the group(s) of people that influence the knowledge, attitude and behaviors of  the primary audience. This group is very critical in drawing more men to come for VMMC services</a:t>
            </a:r>
          </a:p>
        </p:txBody>
      </p:sp>
      <p:sp>
        <p:nvSpPr>
          <p:cNvPr id="5" name="Rectangle 4"/>
          <p:cNvSpPr/>
          <p:nvPr/>
        </p:nvSpPr>
        <p:spPr>
          <a:xfrm>
            <a:off x="773724" y="3189389"/>
            <a:ext cx="10580076" cy="1038386"/>
          </a:xfrm>
          <a:prstGeom prst="rect">
            <a:avLst/>
          </a:prstGeom>
          <a:solidFill>
            <a:srgbClr val="88B0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73724" y="3186809"/>
            <a:ext cx="10580076" cy="421037"/>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Primary Audiences</a:t>
            </a:r>
          </a:p>
        </p:txBody>
      </p:sp>
      <p:sp>
        <p:nvSpPr>
          <p:cNvPr id="9" name="Rectangle 8"/>
          <p:cNvSpPr/>
          <p:nvPr/>
        </p:nvSpPr>
        <p:spPr>
          <a:xfrm>
            <a:off x="773724" y="4313833"/>
            <a:ext cx="10580076" cy="231957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73724" y="4311254"/>
            <a:ext cx="10580076" cy="42103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Secondary Audiences</a:t>
            </a:r>
          </a:p>
        </p:txBody>
      </p:sp>
      <p:sp>
        <p:nvSpPr>
          <p:cNvPr id="11" name="TextBox 10"/>
          <p:cNvSpPr txBox="1"/>
          <p:nvPr/>
        </p:nvSpPr>
        <p:spPr>
          <a:xfrm>
            <a:off x="943428" y="3733144"/>
            <a:ext cx="7622151" cy="369332"/>
          </a:xfrm>
          <a:prstGeom prst="rect">
            <a:avLst/>
          </a:prstGeom>
          <a:noFill/>
        </p:spPr>
        <p:txBody>
          <a:bodyPr wrap="none" rtlCol="0">
            <a:spAutoFit/>
          </a:bodyPr>
          <a:lstStyle/>
          <a:p>
            <a:r>
              <a:rPr lang="en-US" dirty="0"/>
              <a:t>Uncircumcised males aged 10-14 years, 15-19 years, 20-24 years, 25-30+ years  </a:t>
            </a:r>
          </a:p>
        </p:txBody>
      </p:sp>
      <p:sp>
        <p:nvSpPr>
          <p:cNvPr id="12" name="TextBox 11"/>
          <p:cNvSpPr txBox="1"/>
          <p:nvPr/>
        </p:nvSpPr>
        <p:spPr>
          <a:xfrm>
            <a:off x="943043" y="4796459"/>
            <a:ext cx="4791330" cy="1754326"/>
          </a:xfrm>
          <a:prstGeom prst="rect">
            <a:avLst/>
          </a:prstGeom>
          <a:noFill/>
        </p:spPr>
        <p:txBody>
          <a:bodyPr wrap="square" rtlCol="0">
            <a:spAutoFit/>
          </a:bodyPr>
          <a:lstStyle/>
          <a:p>
            <a:pPr marL="169863" lvl="0" indent="-169863">
              <a:buFont typeface="Arial" panose="020B0604020202020204" pitchFamily="34" charset="0"/>
              <a:buChar char="•"/>
            </a:pPr>
            <a:r>
              <a:rPr lang="en-US" dirty="0"/>
              <a:t>Female partners of the eligible males for VMMC including wives and girl friends</a:t>
            </a:r>
          </a:p>
          <a:p>
            <a:pPr marL="169863" lvl="0" indent="-169863">
              <a:buFont typeface="Arial" panose="020B0604020202020204" pitchFamily="34" charset="0"/>
              <a:buChar char="•"/>
            </a:pPr>
            <a:r>
              <a:rPr lang="en-US" dirty="0"/>
              <a:t>Mothers/fathers/ guardians</a:t>
            </a:r>
          </a:p>
          <a:p>
            <a:pPr marL="169863" lvl="0" indent="-169863">
              <a:buFont typeface="Arial" panose="020B0604020202020204" pitchFamily="34" charset="0"/>
              <a:buChar char="•"/>
            </a:pPr>
            <a:r>
              <a:rPr lang="en-US" dirty="0"/>
              <a:t>Circumcised male adults (who can encourage peers to undergo VMMC)</a:t>
            </a:r>
          </a:p>
          <a:p>
            <a:pPr marL="169863" lvl="0" indent="-169863">
              <a:buFont typeface="Arial" panose="020B0604020202020204" pitchFamily="34" charset="0"/>
              <a:buChar char="•"/>
            </a:pPr>
            <a:r>
              <a:rPr lang="en-US" dirty="0"/>
              <a:t>Traditional leaders</a:t>
            </a:r>
          </a:p>
        </p:txBody>
      </p:sp>
      <p:sp>
        <p:nvSpPr>
          <p:cNvPr id="13" name="TextBox 12"/>
          <p:cNvSpPr txBox="1"/>
          <p:nvPr/>
        </p:nvSpPr>
        <p:spPr>
          <a:xfrm>
            <a:off x="6448930" y="4796459"/>
            <a:ext cx="5903493" cy="2031325"/>
          </a:xfrm>
          <a:prstGeom prst="rect">
            <a:avLst/>
          </a:prstGeom>
          <a:noFill/>
        </p:spPr>
        <p:txBody>
          <a:bodyPr wrap="square" rtlCol="0">
            <a:spAutoFit/>
          </a:bodyPr>
          <a:lstStyle/>
          <a:p>
            <a:pPr marL="169863" lvl="0" indent="-169863">
              <a:buFont typeface="Arial" panose="020B0604020202020204" pitchFamily="34" charset="0"/>
              <a:buChar char="•"/>
            </a:pPr>
            <a:r>
              <a:rPr lang="en-US" dirty="0"/>
              <a:t>Religious leaders</a:t>
            </a:r>
          </a:p>
          <a:p>
            <a:pPr marL="169863" lvl="0" indent="-169863">
              <a:buFont typeface="Arial" panose="020B0604020202020204" pitchFamily="34" charset="0"/>
              <a:buChar char="•"/>
            </a:pPr>
            <a:r>
              <a:rPr lang="en-US" dirty="0"/>
              <a:t>Traditional circumcisers</a:t>
            </a:r>
          </a:p>
          <a:p>
            <a:pPr marL="169863" lvl="0" indent="-169863">
              <a:buFont typeface="Arial" panose="020B0604020202020204" pitchFamily="34" charset="0"/>
              <a:buChar char="•"/>
            </a:pPr>
            <a:r>
              <a:rPr lang="en-US" dirty="0"/>
              <a:t>Health care providers</a:t>
            </a:r>
          </a:p>
          <a:p>
            <a:pPr marL="169863" lvl="0" indent="-169863">
              <a:buFont typeface="Arial" panose="020B0604020202020204" pitchFamily="34" charset="0"/>
              <a:buChar char="•"/>
            </a:pPr>
            <a:r>
              <a:rPr lang="en-US" dirty="0"/>
              <a:t>Employers</a:t>
            </a:r>
          </a:p>
          <a:p>
            <a:pPr marL="169863" lvl="0" indent="-169863">
              <a:buFont typeface="Arial" panose="020B0604020202020204" pitchFamily="34" charset="0"/>
              <a:buChar char="•"/>
            </a:pPr>
            <a:r>
              <a:rPr lang="en-US" dirty="0"/>
              <a:t>Government officials</a:t>
            </a:r>
          </a:p>
          <a:p>
            <a:pPr marL="169863" lvl="0" indent="-169863">
              <a:buFont typeface="Arial" panose="020B0604020202020204" pitchFamily="34" charset="0"/>
              <a:buChar char="•"/>
            </a:pPr>
            <a:r>
              <a:rPr lang="en-US" dirty="0"/>
              <a:t>Journalists and media</a:t>
            </a:r>
          </a:p>
          <a:p>
            <a:endParaRPr lang="en-US" dirty="0"/>
          </a:p>
        </p:txBody>
      </p:sp>
      <p:grpSp>
        <p:nvGrpSpPr>
          <p:cNvPr id="15" name="Group 14"/>
          <p:cNvGrpSpPr>
            <a:grpSpLocks noChangeAspect="1"/>
          </p:cNvGrpSpPr>
          <p:nvPr/>
        </p:nvGrpSpPr>
        <p:grpSpPr>
          <a:xfrm>
            <a:off x="11353800" y="5817937"/>
            <a:ext cx="640080" cy="834159"/>
            <a:chOff x="8056179" y="709448"/>
            <a:chExt cx="2818772" cy="3673459"/>
          </a:xfrm>
        </p:grpSpPr>
        <p:pic>
          <p:nvPicPr>
            <p:cNvPr id="16"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7" name="Rectangle 16"/>
            <p:cNvSpPr/>
            <p:nvPr/>
          </p:nvSpPr>
          <p:spPr>
            <a:xfrm>
              <a:off x="8056179" y="2885091"/>
              <a:ext cx="1008993"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4378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Audience Segmentation</a:t>
            </a:r>
          </a:p>
        </p:txBody>
      </p:sp>
      <p:sp>
        <p:nvSpPr>
          <p:cNvPr id="3" name="Content Placeholder 2"/>
          <p:cNvSpPr>
            <a:spLocks noGrp="1"/>
          </p:cNvSpPr>
          <p:nvPr>
            <p:ph idx="1"/>
          </p:nvPr>
        </p:nvSpPr>
        <p:spPr>
          <a:xfrm>
            <a:off x="691602" y="2014257"/>
            <a:ext cx="10515600" cy="3969646"/>
          </a:xfrm>
        </p:spPr>
        <p:txBody>
          <a:bodyPr>
            <a:normAutofit fontScale="92500" lnSpcReduction="10000"/>
          </a:bodyPr>
          <a:lstStyle/>
          <a:p>
            <a:r>
              <a:rPr lang="en-US" sz="2400" dirty="0"/>
              <a:t>The goal of audience segmentation is to identify unique groups of people within larger populations that share similar interests, attitudes, needs, and behaviors</a:t>
            </a:r>
          </a:p>
          <a:p>
            <a:endParaRPr lang="en-US" sz="2400" dirty="0"/>
          </a:p>
          <a:p>
            <a:r>
              <a:rPr lang="en-US" sz="2400" dirty="0"/>
              <a:t>Segmenting the target audience(s) into smaller groups based on similar needs, preferences, and characteristics will help inform the design of demand creation materials that best address each segment’s shared values (needs), motivations, and barriers</a:t>
            </a:r>
          </a:p>
          <a:p>
            <a:pPr lvl="1"/>
            <a:r>
              <a:rPr lang="en-US" sz="2000" dirty="0"/>
              <a:t>You only need as many segments as there are groups that need substantially different messages</a:t>
            </a:r>
          </a:p>
          <a:p>
            <a:endParaRPr lang="en-US" sz="1100" dirty="0"/>
          </a:p>
          <a:p>
            <a:r>
              <a:rPr lang="en-US" sz="2400" dirty="0"/>
              <a:t>For example, while your country’s VMMC program may broadly target uncircumcised males aged 15 to 49, this group is too diverse not only on demographic characteristics, but also in terms of barriers and motivators to VMMC; addressing them as one group is likely to be unsuccessful</a:t>
            </a:r>
          </a:p>
        </p:txBody>
      </p:sp>
      <p:grpSp>
        <p:nvGrpSpPr>
          <p:cNvPr id="5" name="Group 4"/>
          <p:cNvGrpSpPr>
            <a:grpSpLocks noChangeAspect="1"/>
          </p:cNvGrpSpPr>
          <p:nvPr/>
        </p:nvGrpSpPr>
        <p:grpSpPr>
          <a:xfrm>
            <a:off x="11353800" y="5817937"/>
            <a:ext cx="640080" cy="834159"/>
            <a:chOff x="8056179" y="709448"/>
            <a:chExt cx="2818772" cy="3673459"/>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a:off x="8056179" y="2885091"/>
              <a:ext cx="1008993"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1636296" y="5818909"/>
            <a:ext cx="8822157" cy="814647"/>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402036" y="5885821"/>
            <a:ext cx="8056418" cy="646331"/>
          </a:xfrm>
          <a:prstGeom prst="rect">
            <a:avLst/>
          </a:prstGeom>
          <a:noFill/>
        </p:spPr>
        <p:txBody>
          <a:bodyPr wrap="square" rtlCol="0">
            <a:spAutoFit/>
          </a:bodyPr>
          <a:lstStyle/>
          <a:p>
            <a:r>
              <a:rPr lang="en-US" b="1" dirty="0">
                <a:solidFill>
                  <a:schemeClr val="bg1"/>
                </a:solidFill>
              </a:rPr>
              <a:t>RESOURCE: Details on audience segmentation can be found at </a:t>
            </a:r>
            <a:r>
              <a:rPr lang="en-US" dirty="0">
                <a:hlinkClick r:id="rId3"/>
              </a:rPr>
              <a:t>https://www.thecompassforsbc.org/how-to-guides/how-do-audience-segmentation</a:t>
            </a:r>
            <a:endParaRPr lang="en-US" dirty="0"/>
          </a:p>
        </p:txBody>
      </p:sp>
      <p:grpSp>
        <p:nvGrpSpPr>
          <p:cNvPr id="11" name="Group 10"/>
          <p:cNvGrpSpPr/>
          <p:nvPr/>
        </p:nvGrpSpPr>
        <p:grpSpPr>
          <a:xfrm>
            <a:off x="1855104" y="5937037"/>
            <a:ext cx="515389" cy="613891"/>
            <a:chOff x="7334976" y="1741896"/>
            <a:chExt cx="515389" cy="613891"/>
          </a:xfrm>
        </p:grpSpPr>
        <p:sp>
          <p:nvSpPr>
            <p:cNvPr id="12" name="Diamond 11"/>
            <p:cNvSpPr/>
            <p:nvPr/>
          </p:nvSpPr>
          <p:spPr>
            <a:xfrm rot="20982985">
              <a:off x="7355995" y="1819678"/>
              <a:ext cx="469830" cy="277313"/>
            </a:xfrm>
            <a:prstGeom prst="diamond">
              <a:avLst/>
            </a:prstGeom>
            <a:solidFill>
              <a:srgbClr val="DCDC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p:cNvSpPr/>
            <p:nvPr/>
          </p:nvSpPr>
          <p:spPr>
            <a:xfrm rot="20982985">
              <a:off x="7349287" y="1741896"/>
              <a:ext cx="414908" cy="310726"/>
            </a:xfrm>
            <a:prstGeom prst="diamond">
              <a:avLst/>
            </a:prstGeom>
            <a:solidFill>
              <a:srgbClr val="FF65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p:cNvSpPr/>
            <p:nvPr/>
          </p:nvSpPr>
          <p:spPr>
            <a:xfrm rot="18003819">
              <a:off x="7483103" y="1981412"/>
              <a:ext cx="458428" cy="276096"/>
            </a:xfrm>
            <a:prstGeom prst="diamond">
              <a:avLst/>
            </a:prstGeom>
            <a:solidFill>
              <a:srgbClr val="FF65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p:cNvSpPr/>
            <p:nvPr/>
          </p:nvSpPr>
          <p:spPr>
            <a:xfrm rot="19703072" flipV="1">
              <a:off x="7334976" y="1910984"/>
              <a:ext cx="281655" cy="444803"/>
            </a:xfrm>
            <a:prstGeom prst="diamond">
              <a:avLst/>
            </a:prstGeom>
            <a:solidFill>
              <a:srgbClr val="FF65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06981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Audience Segmentation</a:t>
            </a:r>
          </a:p>
        </p:txBody>
      </p:sp>
      <p:sp>
        <p:nvSpPr>
          <p:cNvPr id="3" name="Content Placeholder 2"/>
          <p:cNvSpPr>
            <a:spLocks noGrp="1"/>
          </p:cNvSpPr>
          <p:nvPr>
            <p:ph idx="1"/>
          </p:nvPr>
        </p:nvSpPr>
        <p:spPr>
          <a:xfrm>
            <a:off x="838200" y="2027098"/>
            <a:ext cx="10515600" cy="4830902"/>
          </a:xfrm>
        </p:spPr>
        <p:txBody>
          <a:bodyPr>
            <a:normAutofit fontScale="77500" lnSpcReduction="20000"/>
          </a:bodyPr>
          <a:lstStyle/>
          <a:p>
            <a:r>
              <a:rPr lang="en-US" dirty="0"/>
              <a:t>An audience can be segmented by any number of characteristics that are relevant to the program</a:t>
            </a:r>
          </a:p>
          <a:p>
            <a:pPr marL="0" indent="0">
              <a:buNone/>
            </a:pPr>
            <a:endParaRPr lang="en-US" dirty="0"/>
          </a:p>
          <a:p>
            <a:r>
              <a:rPr lang="en-US" dirty="0"/>
              <a:t>For VMMC segmentation characteristics can include, but are not limited to:</a:t>
            </a:r>
          </a:p>
          <a:p>
            <a:pPr lvl="1"/>
            <a:r>
              <a:rPr lang="en-US" dirty="0"/>
              <a:t>Age: important demographic characteristic for segmentation; different age groups have different barriers and motivators for VMMC </a:t>
            </a:r>
          </a:p>
          <a:p>
            <a:pPr lvl="1"/>
            <a:r>
              <a:rPr lang="en-US" dirty="0"/>
              <a:t>Geographical location: rural versus urban</a:t>
            </a:r>
          </a:p>
          <a:p>
            <a:pPr lvl="1"/>
            <a:r>
              <a:rPr lang="en-US" dirty="0"/>
              <a:t>Education level</a:t>
            </a:r>
          </a:p>
          <a:p>
            <a:pPr lvl="1"/>
            <a:r>
              <a:rPr lang="en-US" dirty="0"/>
              <a:t>Relationship status: being married or not married, those in long-term, committed relationships often consider VMMC from a different perspective than single men who are abstinent or in casual relationships.</a:t>
            </a:r>
          </a:p>
          <a:p>
            <a:pPr lvl="1"/>
            <a:r>
              <a:rPr lang="en-US" dirty="0"/>
              <a:t>Employment status and type: can influence when men are able to come for circumcision</a:t>
            </a:r>
          </a:p>
          <a:p>
            <a:pPr lvl="1"/>
            <a:r>
              <a:rPr lang="en-US" dirty="0"/>
              <a:t>Sociological and psychological factors: attitudes, values, and beliefs </a:t>
            </a:r>
          </a:p>
          <a:p>
            <a:pPr lvl="1"/>
            <a:r>
              <a:rPr lang="en-US" dirty="0"/>
              <a:t>Intention to circumcise within the next year </a:t>
            </a:r>
          </a:p>
          <a:p>
            <a:pPr lvl="1"/>
            <a:r>
              <a:rPr lang="en-US" dirty="0"/>
              <a:t>Circumcising and </a:t>
            </a:r>
            <a:r>
              <a:rPr lang="en-US" dirty="0" err="1"/>
              <a:t>uncircumcising</a:t>
            </a:r>
            <a:r>
              <a:rPr lang="en-US" dirty="0"/>
              <a:t> cultural background</a:t>
            </a:r>
          </a:p>
          <a:p>
            <a:pPr lvl="1"/>
            <a:r>
              <a:rPr lang="en-US" dirty="0"/>
              <a:t>Risk behaviors: programs can also consider segmenting men based on similar risk behaviors that put them at greater risk for HIV, e.g., multiple partners, concurrent partners, </a:t>
            </a:r>
            <a:r>
              <a:rPr lang="en-US" dirty="0" err="1"/>
              <a:t>condomless</a:t>
            </a:r>
            <a:r>
              <a:rPr lang="en-US" dirty="0"/>
              <a:t> sex, paid sex, alcohol and drug use, STI history, HIV+ sex partner(s)</a:t>
            </a:r>
          </a:p>
        </p:txBody>
      </p:sp>
      <p:grpSp>
        <p:nvGrpSpPr>
          <p:cNvPr id="5" name="Group 4"/>
          <p:cNvGrpSpPr>
            <a:grpSpLocks noChangeAspect="1"/>
          </p:cNvGrpSpPr>
          <p:nvPr/>
        </p:nvGrpSpPr>
        <p:grpSpPr>
          <a:xfrm>
            <a:off x="11353800" y="5817937"/>
            <a:ext cx="640080" cy="834159"/>
            <a:chOff x="8056179" y="709448"/>
            <a:chExt cx="2818772" cy="3673459"/>
          </a:xfrm>
        </p:grpSpPr>
        <p:pic>
          <p:nvPicPr>
            <p:cNvPr id="6"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a:off x="8056179" y="2885091"/>
              <a:ext cx="1008993"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3433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Developing an Audience Profile</a:t>
            </a:r>
          </a:p>
        </p:txBody>
      </p:sp>
      <p:sp>
        <p:nvSpPr>
          <p:cNvPr id="3" name="Content Placeholder 2"/>
          <p:cNvSpPr>
            <a:spLocks noGrp="1"/>
          </p:cNvSpPr>
          <p:nvPr>
            <p:ph idx="1"/>
          </p:nvPr>
        </p:nvSpPr>
        <p:spPr/>
        <p:txBody>
          <a:bodyPr>
            <a:normAutofit/>
          </a:bodyPr>
          <a:lstStyle/>
          <a:p>
            <a:pPr>
              <a:spcAft>
                <a:spcPts val="600"/>
              </a:spcAft>
            </a:pPr>
            <a:r>
              <a:rPr lang="en-US" sz="2400" dirty="0"/>
              <a:t>Once you understand your audience, it will be easier to empathize with them, which in turn helps to develop messages they can believe in and trust </a:t>
            </a:r>
          </a:p>
          <a:p>
            <a:pPr>
              <a:spcAft>
                <a:spcPts val="600"/>
              </a:spcAft>
            </a:pPr>
            <a:r>
              <a:rPr lang="en-US" sz="2400" dirty="0"/>
              <a:t>This is easier done if you focus on a single person who is representative of the target audience and develop a profile (one profile per segment)</a:t>
            </a:r>
          </a:p>
          <a:p>
            <a:pPr>
              <a:spcAft>
                <a:spcPts val="600"/>
              </a:spcAft>
            </a:pPr>
            <a:r>
              <a:rPr lang="en-US" sz="2400" dirty="0"/>
              <a:t>Ensure that profiles reflect typical patterns of thoughts, feelings and values for the entire audience segment</a:t>
            </a:r>
          </a:p>
          <a:p>
            <a:pPr>
              <a:spcAft>
                <a:spcPts val="600"/>
              </a:spcAft>
            </a:pPr>
            <a:r>
              <a:rPr lang="en-US" sz="2400" dirty="0"/>
              <a:t>Demand creation messages that address the patterns of thoughts, feelings and values of the target population are more appealing and more likely to be effective</a:t>
            </a:r>
          </a:p>
        </p:txBody>
      </p:sp>
      <p:sp>
        <p:nvSpPr>
          <p:cNvPr id="5" name="Rectangle 4"/>
          <p:cNvSpPr/>
          <p:nvPr/>
        </p:nvSpPr>
        <p:spPr>
          <a:xfrm>
            <a:off x="1166649" y="5849007"/>
            <a:ext cx="9695792" cy="737504"/>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80739" y="5899664"/>
            <a:ext cx="9181702" cy="646331"/>
          </a:xfrm>
          <a:prstGeom prst="rect">
            <a:avLst/>
          </a:prstGeom>
          <a:noFill/>
        </p:spPr>
        <p:txBody>
          <a:bodyPr wrap="square" rtlCol="0">
            <a:spAutoFit/>
          </a:bodyPr>
          <a:lstStyle/>
          <a:p>
            <a:r>
              <a:rPr lang="en-US" b="1" dirty="0">
                <a:solidFill>
                  <a:schemeClr val="bg1"/>
                </a:solidFill>
              </a:rPr>
              <a:t>TIP: Audience profiles can become too general or stereotypical if you have not spent time in prospective clients’ lives/worlds – immersion can help you bring an audience profile to life.</a:t>
            </a:r>
          </a:p>
        </p:txBody>
      </p:sp>
      <p:sp>
        <p:nvSpPr>
          <p:cNvPr id="7" name="TextBox 6"/>
          <p:cNvSpPr txBox="1"/>
          <p:nvPr/>
        </p:nvSpPr>
        <p:spPr>
          <a:xfrm>
            <a:off x="1311727" y="5849007"/>
            <a:ext cx="369012" cy="769441"/>
          </a:xfrm>
          <a:prstGeom prst="rect">
            <a:avLst/>
          </a:prstGeom>
          <a:noFill/>
        </p:spPr>
        <p:txBody>
          <a:bodyPr wrap="none" rtlCol="0">
            <a:spAutoFit/>
          </a:bodyPr>
          <a:lstStyle/>
          <a:p>
            <a:r>
              <a:rPr lang="en-US" sz="4400" b="1" dirty="0">
                <a:solidFill>
                  <a:schemeClr val="bg1"/>
                </a:solidFill>
                <a:latin typeface="Arial Black" panose="020B0A04020102020204" pitchFamily="34" charset="0"/>
              </a:rPr>
              <a:t>!</a:t>
            </a:r>
          </a:p>
        </p:txBody>
      </p:sp>
      <p:grpSp>
        <p:nvGrpSpPr>
          <p:cNvPr id="8" name="Group 7"/>
          <p:cNvGrpSpPr>
            <a:grpSpLocks noChangeAspect="1"/>
          </p:cNvGrpSpPr>
          <p:nvPr/>
        </p:nvGrpSpPr>
        <p:grpSpPr>
          <a:xfrm>
            <a:off x="11353800" y="5817937"/>
            <a:ext cx="640080" cy="834159"/>
            <a:chOff x="8056179" y="709448"/>
            <a:chExt cx="2818772" cy="3673459"/>
          </a:xfrm>
        </p:grpSpPr>
        <p:pic>
          <p:nvPicPr>
            <p:cNvPr id="9"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0" name="Rectangle 9"/>
            <p:cNvSpPr/>
            <p:nvPr/>
          </p:nvSpPr>
          <p:spPr>
            <a:xfrm>
              <a:off x="8056179" y="2885091"/>
              <a:ext cx="1008993"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81710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8148"/>
            <a:ext cx="10515600" cy="1325563"/>
          </a:xfrm>
        </p:spPr>
        <p:txBody>
          <a:bodyPr/>
          <a:lstStyle/>
          <a:p>
            <a:r>
              <a:rPr lang="en-US" dirty="0"/>
              <a:t>Purpose and Objective of this </a:t>
            </a:r>
            <a:br>
              <a:rPr lang="en-US" dirty="0"/>
            </a:br>
            <a:r>
              <a:rPr lang="en-US" dirty="0"/>
              <a:t>Orientation Package</a:t>
            </a:r>
          </a:p>
        </p:txBody>
      </p:sp>
      <p:sp>
        <p:nvSpPr>
          <p:cNvPr id="3" name="Content Placeholder 2"/>
          <p:cNvSpPr>
            <a:spLocks noGrp="1"/>
          </p:cNvSpPr>
          <p:nvPr>
            <p:ph idx="1"/>
          </p:nvPr>
        </p:nvSpPr>
        <p:spPr/>
        <p:txBody>
          <a:bodyPr/>
          <a:lstStyle/>
          <a:p>
            <a:pPr lvl="0"/>
            <a:r>
              <a:rPr lang="en-US" dirty="0"/>
              <a:t>Serves as a resource to the organizations supporting demand creation for voluntary medical male circumcision (VMMC) and offers a basic introduction, including step-by-step recommendations on how to design, develop, improve, implement, and evaluate demand creation activities</a:t>
            </a:r>
          </a:p>
          <a:p>
            <a:pPr lvl="0"/>
            <a:endParaRPr lang="en-US" dirty="0"/>
          </a:p>
          <a:p>
            <a:pPr lvl="0"/>
            <a:r>
              <a:rPr lang="en-US" dirty="0"/>
              <a:t>Serves as a tool to conduct basic training in demand creation for VMMC</a:t>
            </a:r>
          </a:p>
          <a:p>
            <a:endParaRPr lang="en-US" dirty="0"/>
          </a:p>
        </p:txBody>
      </p:sp>
    </p:spTree>
    <p:extLst>
      <p:ext uri="{BB962C8B-B14F-4D97-AF65-F5344CB8AC3E}">
        <p14:creationId xmlns:p14="http://schemas.microsoft.com/office/powerpoint/2010/main" val="1545715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icture 13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330220">
            <a:off x="3140140" y="2522793"/>
            <a:ext cx="5308318" cy="4550853"/>
          </a:xfrm>
          <a:prstGeom prst="rect">
            <a:avLst/>
          </a:prstGeom>
        </p:spPr>
      </p:pic>
      <p:cxnSp>
        <p:nvCxnSpPr>
          <p:cNvPr id="170" name="Straight Connector 10"/>
          <p:cNvCxnSpPr/>
          <p:nvPr/>
        </p:nvCxnSpPr>
        <p:spPr>
          <a:xfrm flipH="1">
            <a:off x="6965642" y="2226894"/>
            <a:ext cx="2788341" cy="0"/>
          </a:xfrm>
          <a:prstGeom prst="line">
            <a:avLst/>
          </a:prstGeom>
          <a:solidFill>
            <a:schemeClr val="accent5"/>
          </a:solidFill>
          <a:ln w="19050" cap="rnd" cmpd="sng" algn="ctr">
            <a:solidFill>
              <a:schemeClr val="accent4">
                <a:lumMod val="50000"/>
              </a:schemeClr>
            </a:solidFill>
            <a:prstDash val="sysDash"/>
          </a:ln>
          <a:effectLst/>
        </p:spPr>
      </p:cxnSp>
      <p:sp>
        <p:nvSpPr>
          <p:cNvPr id="168" name="TextBox 167"/>
          <p:cNvSpPr txBox="1"/>
          <p:nvPr/>
        </p:nvSpPr>
        <p:spPr>
          <a:xfrm>
            <a:off x="7882561" y="2822375"/>
            <a:ext cx="2917092" cy="307777"/>
          </a:xfrm>
          <a:prstGeom prst="rect">
            <a:avLst/>
          </a:prstGeom>
          <a:noFill/>
        </p:spPr>
        <p:txBody>
          <a:bodyPr wrap="square" rtlCol="0">
            <a:spAutoFit/>
          </a:bodyPr>
          <a:lstStyle/>
          <a:p>
            <a:pPr lvl="0" defTabSz="1043056">
              <a:spcAft>
                <a:spcPct val="20000"/>
              </a:spcAft>
              <a:buClr>
                <a:srgbClr val="FF8923"/>
              </a:buClr>
              <a:defRPr/>
            </a:pPr>
            <a:r>
              <a:rPr lang="en-US" sz="1400" kern="0" dirty="0">
                <a:latin typeface="Calibri" panose="020F0502020204030204" pitchFamily="34" charset="0"/>
              </a:rPr>
              <a:t>SOCIALLY SUPPORTED BELIEVERS</a:t>
            </a:r>
            <a:endParaRPr kumimoji="0" lang="en-US" sz="1400" i="0" u="none" strike="noStrike" kern="0" cap="none" spc="0" normalizeH="0" baseline="0" noProof="0" dirty="0">
              <a:ln>
                <a:noFill/>
              </a:ln>
              <a:effectLst/>
              <a:uLnTx/>
              <a:uFillTx/>
              <a:latin typeface="Calibri" panose="020F0502020204030204" pitchFamily="34" charset="0"/>
            </a:endParaRPr>
          </a:p>
        </p:txBody>
      </p:sp>
      <p:cxnSp>
        <p:nvCxnSpPr>
          <p:cNvPr id="159" name="Straight Connector 10"/>
          <p:cNvCxnSpPr/>
          <p:nvPr/>
        </p:nvCxnSpPr>
        <p:spPr>
          <a:xfrm flipH="1">
            <a:off x="8037161" y="4378450"/>
            <a:ext cx="2463214" cy="0"/>
          </a:xfrm>
          <a:prstGeom prst="line">
            <a:avLst/>
          </a:prstGeom>
          <a:solidFill>
            <a:schemeClr val="accent5"/>
          </a:solidFill>
          <a:ln w="19050" cap="rnd" cmpd="sng" algn="ctr">
            <a:solidFill>
              <a:schemeClr val="accent5"/>
            </a:solidFill>
            <a:prstDash val="sysDash"/>
          </a:ln>
          <a:effectLst/>
        </p:spPr>
      </p:cxnSp>
      <p:sp>
        <p:nvSpPr>
          <p:cNvPr id="2" name="Double Bracket 1"/>
          <p:cNvSpPr/>
          <p:nvPr/>
        </p:nvSpPr>
        <p:spPr>
          <a:xfrm>
            <a:off x="5810838" y="370397"/>
            <a:ext cx="5334000" cy="628585"/>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27" name="TextBox 26"/>
          <p:cNvSpPr txBox="1"/>
          <p:nvPr/>
        </p:nvSpPr>
        <p:spPr>
          <a:xfrm>
            <a:off x="7946576" y="6639250"/>
            <a:ext cx="2312556" cy="184666"/>
          </a:xfrm>
          <a:prstGeom prst="rect">
            <a:avLst/>
          </a:prstGeom>
          <a:noFill/>
        </p:spPr>
        <p:txBody>
          <a:bodyPr wrap="none" lIns="0" tIns="0" rIns="0" bIns="0" rtlCol="0">
            <a:spAutoFit/>
          </a:bodyPr>
          <a:lstStyle/>
          <a:p>
            <a:r>
              <a:rPr lang="en-US" sz="1200" dirty="0">
                <a:latin typeface="Calibri" panose="020F0502020204030204" pitchFamily="34" charset="0"/>
              </a:rPr>
              <a:t>Base: all uncircumcised men, n=1189</a:t>
            </a:r>
            <a:endParaRPr lang="ru-RU" sz="1200" dirty="0" err="1">
              <a:latin typeface="Calibri" panose="020F0502020204030204" pitchFamily="34" charset="0"/>
            </a:endParaRPr>
          </a:p>
        </p:txBody>
      </p:sp>
      <p:pic>
        <p:nvPicPr>
          <p:cNvPr id="32" name="Picture 2" descr="http://www.bet.com/news/national/photos/2013/11/african-americans-and-education/_jcr_content/leftcol/flipbook/flipbookimage_2.flipfeature.dimg/030713-national-young-men-school-student-college-high-school-boy-teen-happy.jpg"/>
          <p:cNvPicPr>
            <a:picLocks noChangeAspect="1" noChangeArrowheads="1"/>
          </p:cNvPicPr>
          <p:nvPr/>
        </p:nvPicPr>
        <p:blipFill rotWithShape="1">
          <a:blip r:embed="rId4" cstate="screen">
            <a:grayscl/>
            <a:extLst>
              <a:ext uri="{28A0092B-C50C-407E-A947-70E740481C1C}">
                <a14:useLocalDpi xmlns:a14="http://schemas.microsoft.com/office/drawing/2010/main"/>
              </a:ext>
            </a:extLst>
          </a:blip>
          <a:srcRect/>
          <a:stretch/>
        </p:blipFill>
        <p:spPr bwMode="auto">
          <a:xfrm>
            <a:off x="10538608" y="2438921"/>
            <a:ext cx="776092" cy="773688"/>
          </a:xfrm>
          <a:prstGeom prst="ellipse">
            <a:avLst/>
          </a:prstGeom>
          <a:noFill/>
          <a:ln w="25400">
            <a:solidFill>
              <a:schemeClr val="accent4"/>
            </a:solidFill>
          </a:ln>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8037161" y="4126621"/>
            <a:ext cx="1992383" cy="307777"/>
          </a:xfrm>
          <a:prstGeom prst="rect">
            <a:avLst/>
          </a:prstGeom>
          <a:noFill/>
        </p:spPr>
        <p:txBody>
          <a:bodyPr wrap="square" rtlCol="0">
            <a:spAutoFit/>
          </a:bodyPr>
          <a:lstStyle/>
          <a:p>
            <a:pPr lvl="0" algn="ctr" defTabSz="1043056">
              <a:spcAft>
                <a:spcPct val="20000"/>
              </a:spcAft>
              <a:buClr>
                <a:srgbClr val="FF8923"/>
              </a:buClr>
              <a:defRPr/>
            </a:pPr>
            <a:r>
              <a:rPr lang="en-US" sz="1400" kern="0" dirty="0">
                <a:latin typeface="Calibri" panose="020F0502020204030204" pitchFamily="34" charset="0"/>
              </a:rPr>
              <a:t>SELF-RELIANT BELIEVERS</a:t>
            </a:r>
            <a:endParaRPr kumimoji="0" lang="en-US" sz="1400" i="0" u="none" strike="noStrike" kern="0" cap="none" spc="0" normalizeH="0" baseline="0" noProof="0" dirty="0">
              <a:ln>
                <a:noFill/>
              </a:ln>
              <a:effectLst/>
              <a:uLnTx/>
              <a:uFillTx/>
              <a:latin typeface="Calibri" panose="020F0502020204030204" pitchFamily="34" charset="0"/>
            </a:endParaRPr>
          </a:p>
        </p:txBody>
      </p:sp>
      <p:sp>
        <p:nvSpPr>
          <p:cNvPr id="62" name="TextBox 61"/>
          <p:cNvSpPr txBox="1"/>
          <p:nvPr/>
        </p:nvSpPr>
        <p:spPr>
          <a:xfrm>
            <a:off x="1604784" y="5539215"/>
            <a:ext cx="2462342" cy="271869"/>
          </a:xfrm>
          <a:prstGeom prst="rect">
            <a:avLst/>
          </a:prstGeom>
          <a:noFill/>
        </p:spPr>
        <p:txBody>
          <a:bodyPr wrap="square" rtlCol="0">
            <a:spAutoFit/>
          </a:bodyPr>
          <a:lstStyle/>
          <a:p>
            <a:pPr lvl="0" algn="ctr" defTabSz="1043056" fontAlgn="base">
              <a:lnSpc>
                <a:spcPts val="1400"/>
              </a:lnSpc>
              <a:spcBef>
                <a:spcPct val="0"/>
              </a:spcBef>
              <a:spcAft>
                <a:spcPct val="20000"/>
              </a:spcAft>
              <a:buClr>
                <a:srgbClr val="FF8923"/>
              </a:buClr>
              <a:defRPr/>
            </a:pPr>
            <a:r>
              <a:rPr lang="en-US" sz="1400" kern="0" dirty="0">
                <a:latin typeface="Calibri" panose="020F0502020204030204" pitchFamily="34" charset="0"/>
              </a:rPr>
              <a:t>FRIENDS DRIVEN </a:t>
            </a:r>
            <a:r>
              <a:rPr lang="en-US" sz="1400" kern="0" dirty="0" err="1">
                <a:latin typeface="Calibri" panose="020F0502020204030204" pitchFamily="34" charset="0"/>
              </a:rPr>
              <a:t>HESITANTS</a:t>
            </a:r>
            <a:endParaRPr lang="en-US" sz="1400" kern="0" dirty="0">
              <a:latin typeface="Calibri" panose="020F0502020204030204" pitchFamily="34" charset="0"/>
            </a:endParaRPr>
          </a:p>
        </p:txBody>
      </p:sp>
      <p:sp>
        <p:nvSpPr>
          <p:cNvPr id="78" name="TextBox 77"/>
          <p:cNvSpPr txBox="1"/>
          <p:nvPr/>
        </p:nvSpPr>
        <p:spPr>
          <a:xfrm>
            <a:off x="1214199" y="2017034"/>
            <a:ext cx="2151597" cy="307777"/>
          </a:xfrm>
          <a:prstGeom prst="rect">
            <a:avLst/>
          </a:prstGeom>
          <a:noFill/>
        </p:spPr>
        <p:txBody>
          <a:bodyPr wrap="square" rtlCol="0">
            <a:spAutoFit/>
          </a:bodyPr>
          <a:lstStyle/>
          <a:p>
            <a:pPr lvl="0" defTabSz="1043056" fontAlgn="base">
              <a:spcBef>
                <a:spcPct val="0"/>
              </a:spcBef>
              <a:spcAft>
                <a:spcPct val="20000"/>
              </a:spcAft>
              <a:buClr>
                <a:srgbClr val="FF8923"/>
              </a:buClr>
              <a:defRPr/>
            </a:pPr>
            <a:r>
              <a:rPr lang="en-US" sz="1400" kern="0" dirty="0">
                <a:latin typeface="Calibri" panose="020F0502020204030204" pitchFamily="34" charset="0"/>
              </a:rPr>
              <a:t>INDIFFERENT REJECTERS</a:t>
            </a:r>
            <a:endParaRPr kumimoji="0" lang="en-US" sz="1400" i="0" u="none" strike="noStrike" kern="0" cap="none" spc="0" normalizeH="0" baseline="0" noProof="0" dirty="0">
              <a:ln>
                <a:noFill/>
              </a:ln>
              <a:effectLst/>
              <a:uLnTx/>
              <a:uFillTx/>
              <a:latin typeface="Calibri" panose="020F0502020204030204" pitchFamily="34" charset="0"/>
            </a:endParaRPr>
          </a:p>
        </p:txBody>
      </p:sp>
      <p:pic>
        <p:nvPicPr>
          <p:cNvPr id="84" name="Picture 13" descr="http://www.hired.org/files/iStock_000006002374XSmall.jpg"/>
          <p:cNvPicPr>
            <a:picLocks noChangeAspect="1" noChangeArrowheads="1"/>
          </p:cNvPicPr>
          <p:nvPr/>
        </p:nvPicPr>
        <p:blipFill rotWithShape="1">
          <a:blip r:embed="rId5" cstate="screen">
            <a:grayscl/>
            <a:extLst>
              <a:ext uri="{BEBA8EAE-BF5A-486C-A8C5-ECC9F3942E4B}">
                <a14:imgProps xmlns:a14="http://schemas.microsoft.com/office/drawing/2010/main">
                  <a14:imgLayer r:embed="rId6">
                    <a14:imgEffect>
                      <a14:colorTemperature colorTemp="5228"/>
                    </a14:imgEffect>
                    <a14:imgEffect>
                      <a14:saturation sat="96000"/>
                    </a14:imgEffect>
                  </a14:imgLayer>
                </a14:imgProps>
              </a:ext>
              <a:ext uri="{28A0092B-C50C-407E-A947-70E740481C1C}">
                <a14:useLocalDpi xmlns:a14="http://schemas.microsoft.com/office/drawing/2010/main"/>
              </a:ext>
            </a:extLst>
          </a:blip>
          <a:srcRect/>
          <a:stretch/>
        </p:blipFill>
        <p:spPr bwMode="auto">
          <a:xfrm>
            <a:off x="9846975" y="1797754"/>
            <a:ext cx="776092" cy="773986"/>
          </a:xfrm>
          <a:prstGeom prst="ellipse">
            <a:avLst/>
          </a:prstGeom>
          <a:noFill/>
          <a:ln w="254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1106915" y="3835075"/>
            <a:ext cx="1876682" cy="307777"/>
          </a:xfrm>
          <a:prstGeom prst="rect">
            <a:avLst/>
          </a:prstGeom>
          <a:noFill/>
        </p:spPr>
        <p:txBody>
          <a:bodyPr wrap="square" rtlCol="0">
            <a:spAutoFit/>
          </a:bodyPr>
          <a:lstStyle/>
          <a:p>
            <a:pPr lvl="0" algn="ctr" defTabSz="1043056" fontAlgn="base">
              <a:spcBef>
                <a:spcPct val="0"/>
              </a:spcBef>
              <a:spcAft>
                <a:spcPct val="20000"/>
              </a:spcAft>
              <a:buClr>
                <a:srgbClr val="FF8923"/>
              </a:buClr>
              <a:defRPr/>
            </a:pPr>
            <a:r>
              <a:rPr lang="en-US" sz="1400" kern="0" dirty="0">
                <a:latin typeface="Calibri" panose="020F0502020204030204" pitchFamily="34" charset="0"/>
              </a:rPr>
              <a:t>SCARED REJECTERS</a:t>
            </a:r>
            <a:endParaRPr kumimoji="0" lang="en-US" sz="1400" i="0" u="none" strike="noStrike" kern="0" cap="none" spc="0" normalizeH="0" baseline="0" noProof="0" dirty="0">
              <a:ln>
                <a:noFill/>
              </a:ln>
              <a:effectLst/>
              <a:uLnTx/>
              <a:uFillTx/>
              <a:latin typeface="Calibri" panose="020F0502020204030204" pitchFamily="34" charset="0"/>
            </a:endParaRPr>
          </a:p>
        </p:txBody>
      </p:sp>
      <p:cxnSp>
        <p:nvCxnSpPr>
          <p:cNvPr id="113" name="Straight Connector 10"/>
          <p:cNvCxnSpPr/>
          <p:nvPr/>
        </p:nvCxnSpPr>
        <p:spPr>
          <a:xfrm flipH="1">
            <a:off x="7331970" y="5610042"/>
            <a:ext cx="3043284" cy="15605"/>
          </a:xfrm>
          <a:prstGeom prst="line">
            <a:avLst/>
          </a:prstGeom>
          <a:solidFill>
            <a:schemeClr val="accent2"/>
          </a:solidFill>
          <a:ln w="19050" cap="rnd" cmpd="sng" algn="ctr">
            <a:solidFill>
              <a:schemeClr val="accent2"/>
            </a:solidFill>
            <a:prstDash val="sysDash"/>
          </a:ln>
          <a:effectLst/>
        </p:spPr>
      </p:cxnSp>
      <p:sp>
        <p:nvSpPr>
          <p:cNvPr id="114" name="Oval 19"/>
          <p:cNvSpPr/>
          <p:nvPr/>
        </p:nvSpPr>
        <p:spPr>
          <a:xfrm>
            <a:off x="7116168" y="5192884"/>
            <a:ext cx="129765" cy="129765"/>
          </a:xfrm>
          <a:prstGeom prst="ellipse">
            <a:avLst/>
          </a:prstGeom>
          <a:solidFill>
            <a:schemeClr val="accent2"/>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FFFFFF"/>
              </a:solidFill>
              <a:effectLst/>
              <a:uLnTx/>
              <a:uFillTx/>
              <a:latin typeface="Calibri"/>
              <a:ea typeface="+mn-ea"/>
              <a:cs typeface="+mn-cs"/>
            </a:endParaRPr>
          </a:p>
        </p:txBody>
      </p:sp>
      <p:sp>
        <p:nvSpPr>
          <p:cNvPr id="49" name="TextBox 48"/>
          <p:cNvSpPr txBox="1"/>
          <p:nvPr/>
        </p:nvSpPr>
        <p:spPr>
          <a:xfrm>
            <a:off x="7319576" y="5335729"/>
            <a:ext cx="2404785" cy="307777"/>
          </a:xfrm>
          <a:prstGeom prst="rect">
            <a:avLst/>
          </a:prstGeom>
          <a:noFill/>
        </p:spPr>
        <p:txBody>
          <a:bodyPr wrap="square" rtlCol="0">
            <a:spAutoFit/>
          </a:bodyPr>
          <a:lstStyle/>
          <a:p>
            <a:pPr lvl="0" algn="ctr" defTabSz="1043056" fontAlgn="base">
              <a:spcBef>
                <a:spcPct val="0"/>
              </a:spcBef>
              <a:spcAft>
                <a:spcPct val="20000"/>
              </a:spcAft>
              <a:buClr>
                <a:srgbClr val="FF8923"/>
              </a:buClr>
              <a:defRPr/>
            </a:pPr>
            <a:r>
              <a:rPr lang="en-US" sz="1400" kern="0" dirty="0">
                <a:latin typeface="Calibri" panose="020F0502020204030204" pitchFamily="34" charset="0"/>
              </a:rPr>
              <a:t>KNOWLEDGEABLE </a:t>
            </a:r>
            <a:r>
              <a:rPr lang="en-US" sz="1400" kern="0" dirty="0" err="1">
                <a:latin typeface="Calibri" panose="020F0502020204030204" pitchFamily="34" charset="0"/>
              </a:rPr>
              <a:t>HESITANTS</a:t>
            </a:r>
            <a:endParaRPr lang="en-US" sz="1400" kern="0" dirty="0">
              <a:latin typeface="Calibri" panose="020F0502020204030204" pitchFamily="34" charset="0"/>
            </a:endParaRPr>
          </a:p>
        </p:txBody>
      </p:sp>
      <p:pic>
        <p:nvPicPr>
          <p:cNvPr id="52" name="Picture 9"/>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bwMode="auto">
          <a:xfrm>
            <a:off x="10293942" y="5301164"/>
            <a:ext cx="754662" cy="766172"/>
          </a:xfrm>
          <a:prstGeom prst="ellipse">
            <a:avLst/>
          </a:prstGeom>
          <a:ln w="25400">
            <a:solidFill>
              <a:schemeClr val="accent2"/>
            </a:solidFill>
          </a:ln>
          <a:extLst>
            <a:ext uri="{909E8E84-426E-40DD-AFC4-6F175D3DCCD1}">
              <a14:hiddenFill xmlns:a14="http://schemas.microsoft.com/office/drawing/2010/main">
                <a:solidFill>
                  <a:srgbClr val="FFFFFF"/>
                </a:solidFill>
              </a14:hiddenFill>
            </a:ext>
          </a:extLst>
        </p:spPr>
      </p:pic>
      <p:cxnSp>
        <p:nvCxnSpPr>
          <p:cNvPr id="121" name="Straight Connector 10"/>
          <p:cNvCxnSpPr/>
          <p:nvPr/>
        </p:nvCxnSpPr>
        <p:spPr>
          <a:xfrm flipH="1" flipV="1">
            <a:off x="7562417" y="4195286"/>
            <a:ext cx="444886" cy="174227"/>
          </a:xfrm>
          <a:prstGeom prst="line">
            <a:avLst/>
          </a:prstGeom>
          <a:solidFill>
            <a:schemeClr val="accent5"/>
          </a:solidFill>
          <a:ln w="19050" cap="rnd" cmpd="sng" algn="ctr">
            <a:solidFill>
              <a:schemeClr val="accent5"/>
            </a:solidFill>
            <a:prstDash val="sysDash"/>
          </a:ln>
          <a:effectLst/>
        </p:spPr>
      </p:cxnSp>
      <p:sp>
        <p:nvSpPr>
          <p:cNvPr id="122" name="Oval 19"/>
          <p:cNvSpPr/>
          <p:nvPr/>
        </p:nvSpPr>
        <p:spPr>
          <a:xfrm>
            <a:off x="7497531" y="4122197"/>
            <a:ext cx="129765" cy="129765"/>
          </a:xfrm>
          <a:prstGeom prst="ellipse">
            <a:avLst/>
          </a:prstGeom>
          <a:solidFill>
            <a:schemeClr val="accent5"/>
          </a:solidFill>
          <a:ln w="25400" cap="flat" cmpd="sng" algn="ctr">
            <a:solidFill>
              <a:schemeClr val="accent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FFFFFF"/>
              </a:solidFill>
              <a:effectLst/>
              <a:uLnTx/>
              <a:uFillTx/>
              <a:latin typeface="Calibri"/>
              <a:ea typeface="+mn-ea"/>
              <a:cs typeface="+mn-cs"/>
            </a:endParaRPr>
          </a:p>
        </p:txBody>
      </p:sp>
      <p:pic>
        <p:nvPicPr>
          <p:cNvPr id="42" name="Picture 14" descr="http://d236bkdxj385sg.cloudfront.net/wp-content/uploads/2012/06/UtHU1h-YwOkl.jpg"/>
          <p:cNvPicPr>
            <a:picLocks noChangeAspect="1" noChangeArrowheads="1"/>
          </p:cNvPicPr>
          <p:nvPr/>
        </p:nvPicPr>
        <p:blipFill rotWithShape="1">
          <a:blip r:embed="rId9" cstate="screen">
            <a:grayscl/>
            <a:extLst>
              <a:ext uri="{28A0092B-C50C-407E-A947-70E740481C1C}">
                <a14:useLocalDpi xmlns:a14="http://schemas.microsoft.com/office/drawing/2010/main"/>
              </a:ext>
            </a:extLst>
          </a:blip>
          <a:srcRect/>
          <a:stretch/>
        </p:blipFill>
        <p:spPr bwMode="auto">
          <a:xfrm>
            <a:off x="10546797" y="3888968"/>
            <a:ext cx="784635" cy="775996"/>
          </a:xfrm>
          <a:prstGeom prst="ellipse">
            <a:avLst/>
          </a:prstGeom>
          <a:noFill/>
          <a:ln w="25400">
            <a:solidFill>
              <a:schemeClr val="accent5"/>
            </a:solidFill>
          </a:ln>
          <a:extLst>
            <a:ext uri="{909E8E84-426E-40DD-AFC4-6F175D3DCCD1}">
              <a14:hiddenFill xmlns:a14="http://schemas.microsoft.com/office/drawing/2010/main">
                <a:solidFill>
                  <a:srgbClr val="FFFFFF"/>
                </a:solidFill>
              </a14:hiddenFill>
            </a:ext>
          </a:extLst>
        </p:spPr>
      </p:pic>
      <p:cxnSp>
        <p:nvCxnSpPr>
          <p:cNvPr id="133" name="Straight Connector 10"/>
          <p:cNvCxnSpPr/>
          <p:nvPr/>
        </p:nvCxnSpPr>
        <p:spPr>
          <a:xfrm flipH="1">
            <a:off x="973044" y="2324811"/>
            <a:ext cx="2847233" cy="2889"/>
          </a:xfrm>
          <a:prstGeom prst="line">
            <a:avLst/>
          </a:prstGeom>
          <a:solidFill>
            <a:schemeClr val="bg1">
              <a:lumMod val="50000"/>
            </a:schemeClr>
          </a:solidFill>
          <a:ln w="19050" cap="rnd" cmpd="sng" algn="ctr">
            <a:solidFill>
              <a:schemeClr val="bg1">
                <a:lumMod val="50000"/>
              </a:schemeClr>
            </a:solidFill>
            <a:prstDash val="sysDash"/>
          </a:ln>
          <a:effectLst/>
        </p:spPr>
      </p:cxnSp>
      <p:sp>
        <p:nvSpPr>
          <p:cNvPr id="134" name="Oval 19"/>
          <p:cNvSpPr/>
          <p:nvPr/>
        </p:nvSpPr>
        <p:spPr>
          <a:xfrm>
            <a:off x="4110557" y="2566539"/>
            <a:ext cx="129765" cy="129765"/>
          </a:xfrm>
          <a:prstGeom prst="ellipse">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FFFFFF"/>
              </a:solidFill>
              <a:effectLst/>
              <a:uLnTx/>
              <a:uFillTx/>
              <a:latin typeface="Calibri"/>
              <a:ea typeface="+mn-ea"/>
              <a:cs typeface="+mn-cs"/>
            </a:endParaRPr>
          </a:p>
        </p:txBody>
      </p:sp>
      <p:cxnSp>
        <p:nvCxnSpPr>
          <p:cNvPr id="109" name="Straight Connector 10"/>
          <p:cNvCxnSpPr/>
          <p:nvPr/>
        </p:nvCxnSpPr>
        <p:spPr>
          <a:xfrm flipH="1" flipV="1">
            <a:off x="1564291" y="5788010"/>
            <a:ext cx="3006297" cy="13692"/>
          </a:xfrm>
          <a:prstGeom prst="line">
            <a:avLst/>
          </a:prstGeom>
          <a:noFill/>
          <a:ln w="19050" cap="rnd" cmpd="sng" algn="ctr">
            <a:solidFill>
              <a:schemeClr val="accent6"/>
            </a:solidFill>
            <a:prstDash val="sysDash"/>
          </a:ln>
          <a:effectLst/>
        </p:spPr>
      </p:cxnSp>
      <p:sp>
        <p:nvSpPr>
          <p:cNvPr id="110" name="Oval 19"/>
          <p:cNvSpPr/>
          <p:nvPr/>
        </p:nvSpPr>
        <p:spPr>
          <a:xfrm>
            <a:off x="4594725" y="5705594"/>
            <a:ext cx="129765" cy="129765"/>
          </a:xfrm>
          <a:prstGeom prst="ellipse">
            <a:avLst/>
          </a:prstGeom>
          <a:solidFill>
            <a:schemeClr val="accent6"/>
          </a:solidFill>
          <a:ln w="2540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FFFFFF"/>
              </a:solidFill>
              <a:effectLst/>
              <a:uLnTx/>
              <a:uFillTx/>
              <a:latin typeface="Calibri"/>
              <a:ea typeface="+mn-ea"/>
              <a:cs typeface="+mn-cs"/>
            </a:endParaRPr>
          </a:p>
        </p:txBody>
      </p:sp>
      <p:cxnSp>
        <p:nvCxnSpPr>
          <p:cNvPr id="151" name="Straight Connector 10"/>
          <p:cNvCxnSpPr/>
          <p:nvPr/>
        </p:nvCxnSpPr>
        <p:spPr>
          <a:xfrm flipH="1" flipV="1">
            <a:off x="7195566" y="5274197"/>
            <a:ext cx="124010" cy="335845"/>
          </a:xfrm>
          <a:prstGeom prst="line">
            <a:avLst/>
          </a:prstGeom>
          <a:solidFill>
            <a:schemeClr val="accent2"/>
          </a:solidFill>
          <a:ln w="19050" cap="rnd" cmpd="sng" algn="ctr">
            <a:solidFill>
              <a:schemeClr val="accent2"/>
            </a:solidFill>
            <a:prstDash val="sysDash"/>
          </a:ln>
          <a:effectLst/>
        </p:spPr>
      </p:cxnSp>
      <p:sp>
        <p:nvSpPr>
          <p:cNvPr id="164" name="Oval 19"/>
          <p:cNvSpPr/>
          <p:nvPr/>
        </p:nvSpPr>
        <p:spPr>
          <a:xfrm>
            <a:off x="7306639" y="3149190"/>
            <a:ext cx="129765" cy="129765"/>
          </a:xfrm>
          <a:prstGeom prst="ellipse">
            <a:avLst/>
          </a:prstGeom>
          <a:solidFill>
            <a:schemeClr val="accent4"/>
          </a:solidFill>
          <a:ln w="25400" cap="flat" cmpd="sng" algn="ctr">
            <a:solidFill>
              <a:schemeClr val="accent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FFFFFF"/>
              </a:solidFill>
              <a:effectLst/>
              <a:uLnTx/>
              <a:uFillTx/>
              <a:latin typeface="Calibri"/>
              <a:ea typeface="+mn-ea"/>
              <a:cs typeface="+mn-cs"/>
            </a:endParaRPr>
          </a:p>
        </p:txBody>
      </p:sp>
      <p:cxnSp>
        <p:nvCxnSpPr>
          <p:cNvPr id="165" name="Straight Connector 10"/>
          <p:cNvCxnSpPr>
            <a:stCxn id="32" idx="3"/>
          </p:cNvCxnSpPr>
          <p:nvPr/>
        </p:nvCxnSpPr>
        <p:spPr>
          <a:xfrm flipH="1" flipV="1">
            <a:off x="7686685" y="3057061"/>
            <a:ext cx="2965579" cy="42244"/>
          </a:xfrm>
          <a:prstGeom prst="line">
            <a:avLst/>
          </a:prstGeom>
          <a:solidFill>
            <a:schemeClr val="accent5"/>
          </a:solidFill>
          <a:ln w="19050" cap="rnd" cmpd="sng" algn="ctr">
            <a:solidFill>
              <a:schemeClr val="accent4"/>
            </a:solidFill>
            <a:prstDash val="sysDash"/>
          </a:ln>
          <a:effectLst/>
        </p:spPr>
      </p:cxnSp>
      <p:cxnSp>
        <p:nvCxnSpPr>
          <p:cNvPr id="166" name="Straight Connector 10"/>
          <p:cNvCxnSpPr/>
          <p:nvPr/>
        </p:nvCxnSpPr>
        <p:spPr>
          <a:xfrm flipH="1">
            <a:off x="7386514" y="3064231"/>
            <a:ext cx="369046" cy="130822"/>
          </a:xfrm>
          <a:prstGeom prst="line">
            <a:avLst/>
          </a:prstGeom>
          <a:solidFill>
            <a:schemeClr val="accent5"/>
          </a:solidFill>
          <a:ln w="19050" cap="rnd" cmpd="sng" algn="ctr">
            <a:solidFill>
              <a:schemeClr val="accent4"/>
            </a:solidFill>
            <a:prstDash val="sysDash"/>
          </a:ln>
          <a:effectLst/>
        </p:spPr>
      </p:cxnSp>
      <p:sp>
        <p:nvSpPr>
          <p:cNvPr id="169" name="TextBox 168"/>
          <p:cNvSpPr txBox="1"/>
          <p:nvPr/>
        </p:nvSpPr>
        <p:spPr>
          <a:xfrm>
            <a:off x="6687045" y="1990135"/>
            <a:ext cx="2434707" cy="307777"/>
          </a:xfrm>
          <a:prstGeom prst="rect">
            <a:avLst/>
          </a:prstGeom>
          <a:noFill/>
        </p:spPr>
        <p:txBody>
          <a:bodyPr wrap="square" rtlCol="0">
            <a:spAutoFit/>
          </a:bodyPr>
          <a:lstStyle/>
          <a:p>
            <a:pPr lvl="0" algn="ctr" defTabSz="1043056">
              <a:spcAft>
                <a:spcPct val="20000"/>
              </a:spcAft>
              <a:buClr>
                <a:srgbClr val="FF8923"/>
              </a:buClr>
              <a:defRPr/>
            </a:pPr>
            <a:r>
              <a:rPr lang="en-US" sz="1400" kern="0" dirty="0">
                <a:latin typeface="Calibri" panose="020F0502020204030204" pitchFamily="34" charset="0"/>
              </a:rPr>
              <a:t>TRADITIONAL BELIEVERS</a:t>
            </a:r>
            <a:endParaRPr kumimoji="0" lang="en-US" sz="1400" i="0" u="none" strike="noStrike" kern="0" cap="none" spc="0" normalizeH="0" baseline="0" noProof="0" dirty="0">
              <a:ln>
                <a:noFill/>
              </a:ln>
              <a:effectLst/>
              <a:uLnTx/>
              <a:uFillTx/>
              <a:latin typeface="Calibri" panose="020F0502020204030204" pitchFamily="34" charset="0"/>
            </a:endParaRPr>
          </a:p>
        </p:txBody>
      </p:sp>
      <p:sp>
        <p:nvSpPr>
          <p:cNvPr id="172" name="Oval 19"/>
          <p:cNvSpPr/>
          <p:nvPr/>
        </p:nvSpPr>
        <p:spPr>
          <a:xfrm>
            <a:off x="6805845" y="2180407"/>
            <a:ext cx="129765" cy="129765"/>
          </a:xfrm>
          <a:prstGeom prst="ellipse">
            <a:avLst/>
          </a:prstGeom>
          <a:solidFill>
            <a:schemeClr val="accent4">
              <a:lumMod val="50000"/>
            </a:schemeClr>
          </a:solidFill>
          <a:ln w="25400" cap="flat" cmpd="sng" algn="ctr">
            <a:solidFill>
              <a:schemeClr val="accent4">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FFFFFF"/>
              </a:solidFill>
              <a:effectLst/>
              <a:uLnTx/>
              <a:uFillTx/>
              <a:latin typeface="Calibri"/>
              <a:ea typeface="+mn-ea"/>
              <a:cs typeface="+mn-cs"/>
            </a:endParaRPr>
          </a:p>
        </p:txBody>
      </p:sp>
      <p:sp>
        <p:nvSpPr>
          <p:cNvPr id="178" name="TextBox 177"/>
          <p:cNvSpPr txBox="1"/>
          <p:nvPr/>
        </p:nvSpPr>
        <p:spPr>
          <a:xfrm>
            <a:off x="4312862" y="4480298"/>
            <a:ext cx="700477" cy="369332"/>
          </a:xfrm>
          <a:prstGeom prst="rect">
            <a:avLst/>
          </a:prstGeom>
          <a:noFill/>
        </p:spPr>
        <p:txBody>
          <a:bodyPr wrap="square" rtlCol="0">
            <a:spAutoFit/>
          </a:bodyPr>
          <a:lstStyle/>
          <a:p>
            <a:r>
              <a:rPr lang="en-US" b="1" dirty="0">
                <a:solidFill>
                  <a:schemeClr val="bg1"/>
                </a:solidFill>
              </a:rPr>
              <a:t>17%</a:t>
            </a:r>
          </a:p>
        </p:txBody>
      </p:sp>
      <p:sp>
        <p:nvSpPr>
          <p:cNvPr id="179" name="TextBox 178"/>
          <p:cNvSpPr txBox="1"/>
          <p:nvPr/>
        </p:nvSpPr>
        <p:spPr>
          <a:xfrm>
            <a:off x="4690608" y="2801783"/>
            <a:ext cx="700477" cy="369332"/>
          </a:xfrm>
          <a:prstGeom prst="rect">
            <a:avLst/>
          </a:prstGeom>
          <a:noFill/>
        </p:spPr>
        <p:txBody>
          <a:bodyPr wrap="square" rtlCol="0">
            <a:spAutoFit/>
          </a:bodyPr>
          <a:lstStyle/>
          <a:p>
            <a:r>
              <a:rPr lang="en-US" b="1" dirty="0">
                <a:solidFill>
                  <a:schemeClr val="bg1"/>
                </a:solidFill>
              </a:rPr>
              <a:t>27%</a:t>
            </a:r>
          </a:p>
        </p:txBody>
      </p:sp>
      <p:sp>
        <p:nvSpPr>
          <p:cNvPr id="180" name="TextBox 179"/>
          <p:cNvSpPr txBox="1"/>
          <p:nvPr/>
        </p:nvSpPr>
        <p:spPr>
          <a:xfrm>
            <a:off x="6111030" y="2745198"/>
            <a:ext cx="700477" cy="369332"/>
          </a:xfrm>
          <a:prstGeom prst="rect">
            <a:avLst/>
          </a:prstGeom>
          <a:noFill/>
        </p:spPr>
        <p:txBody>
          <a:bodyPr wrap="square" rtlCol="0">
            <a:spAutoFit/>
          </a:bodyPr>
          <a:lstStyle/>
          <a:p>
            <a:r>
              <a:rPr lang="en-US" dirty="0">
                <a:solidFill>
                  <a:schemeClr val="bg1"/>
                </a:solidFill>
              </a:rPr>
              <a:t>6%</a:t>
            </a:r>
          </a:p>
        </p:txBody>
      </p:sp>
      <p:sp>
        <p:nvSpPr>
          <p:cNvPr id="181" name="TextBox 180"/>
          <p:cNvSpPr txBox="1"/>
          <p:nvPr/>
        </p:nvSpPr>
        <p:spPr>
          <a:xfrm>
            <a:off x="6659785" y="3188073"/>
            <a:ext cx="700477" cy="369332"/>
          </a:xfrm>
          <a:prstGeom prst="rect">
            <a:avLst/>
          </a:prstGeom>
          <a:noFill/>
        </p:spPr>
        <p:txBody>
          <a:bodyPr wrap="square" rtlCol="0">
            <a:spAutoFit/>
          </a:bodyPr>
          <a:lstStyle/>
          <a:p>
            <a:r>
              <a:rPr lang="en-US" b="1" dirty="0">
                <a:solidFill>
                  <a:schemeClr val="bg1"/>
                </a:solidFill>
              </a:rPr>
              <a:t>11%</a:t>
            </a:r>
          </a:p>
        </p:txBody>
      </p:sp>
      <p:sp>
        <p:nvSpPr>
          <p:cNvPr id="182" name="TextBox 181"/>
          <p:cNvSpPr txBox="1"/>
          <p:nvPr/>
        </p:nvSpPr>
        <p:spPr>
          <a:xfrm>
            <a:off x="5326140" y="5274066"/>
            <a:ext cx="700477" cy="369332"/>
          </a:xfrm>
          <a:prstGeom prst="rect">
            <a:avLst/>
          </a:prstGeom>
          <a:noFill/>
        </p:spPr>
        <p:txBody>
          <a:bodyPr wrap="square" rtlCol="0">
            <a:spAutoFit/>
          </a:bodyPr>
          <a:lstStyle/>
          <a:p>
            <a:r>
              <a:rPr lang="en-US" b="1" dirty="0">
                <a:solidFill>
                  <a:schemeClr val="bg1"/>
                </a:solidFill>
              </a:rPr>
              <a:t>19%</a:t>
            </a:r>
          </a:p>
        </p:txBody>
      </p:sp>
      <p:sp>
        <p:nvSpPr>
          <p:cNvPr id="183" name="TextBox 182"/>
          <p:cNvSpPr txBox="1"/>
          <p:nvPr/>
        </p:nvSpPr>
        <p:spPr>
          <a:xfrm>
            <a:off x="6768846" y="4064731"/>
            <a:ext cx="700477" cy="369332"/>
          </a:xfrm>
          <a:prstGeom prst="rect">
            <a:avLst/>
          </a:prstGeom>
          <a:noFill/>
        </p:spPr>
        <p:txBody>
          <a:bodyPr wrap="square" rtlCol="0">
            <a:spAutoFit/>
          </a:bodyPr>
          <a:lstStyle/>
          <a:p>
            <a:r>
              <a:rPr lang="en-US" b="1" dirty="0">
                <a:solidFill>
                  <a:schemeClr val="bg1"/>
                </a:solidFill>
              </a:rPr>
              <a:t>9%</a:t>
            </a:r>
          </a:p>
        </p:txBody>
      </p:sp>
      <p:sp>
        <p:nvSpPr>
          <p:cNvPr id="184" name="TextBox 183"/>
          <p:cNvSpPr txBox="1"/>
          <p:nvPr/>
        </p:nvSpPr>
        <p:spPr>
          <a:xfrm>
            <a:off x="6458827" y="4798220"/>
            <a:ext cx="700477" cy="369332"/>
          </a:xfrm>
          <a:prstGeom prst="rect">
            <a:avLst/>
          </a:prstGeom>
          <a:noFill/>
        </p:spPr>
        <p:txBody>
          <a:bodyPr wrap="square" rtlCol="0">
            <a:spAutoFit/>
          </a:bodyPr>
          <a:lstStyle/>
          <a:p>
            <a:r>
              <a:rPr lang="en-US" b="1" dirty="0">
                <a:solidFill>
                  <a:schemeClr val="bg1"/>
                </a:solidFill>
              </a:rPr>
              <a:t>10%</a:t>
            </a:r>
          </a:p>
        </p:txBody>
      </p:sp>
      <p:cxnSp>
        <p:nvCxnSpPr>
          <p:cNvPr id="60" name="Straight Connector 10"/>
          <p:cNvCxnSpPr>
            <a:stCxn id="61" idx="2"/>
          </p:cNvCxnSpPr>
          <p:nvPr/>
        </p:nvCxnSpPr>
        <p:spPr>
          <a:xfrm flipH="1">
            <a:off x="740966" y="4107217"/>
            <a:ext cx="2949546" cy="42768"/>
          </a:xfrm>
          <a:prstGeom prst="line">
            <a:avLst/>
          </a:prstGeom>
          <a:noFill/>
          <a:ln w="19050" cap="rnd" cmpd="sng" algn="ctr">
            <a:solidFill>
              <a:srgbClr val="7A5F8F"/>
            </a:solidFill>
            <a:prstDash val="sysDash"/>
          </a:ln>
          <a:effectLst/>
        </p:spPr>
      </p:cxnSp>
      <p:sp>
        <p:nvSpPr>
          <p:cNvPr id="61" name="Oval 19"/>
          <p:cNvSpPr/>
          <p:nvPr/>
        </p:nvSpPr>
        <p:spPr>
          <a:xfrm>
            <a:off x="3690512" y="4042334"/>
            <a:ext cx="129765" cy="129765"/>
          </a:xfrm>
          <a:prstGeom prst="ellipse">
            <a:avLst/>
          </a:prstGeom>
          <a:solidFill>
            <a:srgbClr val="7A5F8F"/>
          </a:solidFill>
          <a:ln w="25400" cap="flat" cmpd="sng" algn="ctr">
            <a:solidFill>
              <a:srgbClr val="7A5F8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FFFFFF"/>
              </a:solidFill>
              <a:effectLst/>
              <a:uLnTx/>
              <a:uFillTx/>
              <a:latin typeface="Calibri"/>
              <a:ea typeface="+mn-ea"/>
              <a:cs typeface="+mn-cs"/>
            </a:endParaRPr>
          </a:p>
        </p:txBody>
      </p:sp>
      <p:sp>
        <p:nvSpPr>
          <p:cNvPr id="192" name="TextBox 191"/>
          <p:cNvSpPr txBox="1"/>
          <p:nvPr/>
        </p:nvSpPr>
        <p:spPr>
          <a:xfrm>
            <a:off x="7469323" y="3114530"/>
            <a:ext cx="3330330" cy="830997"/>
          </a:xfrm>
          <a:prstGeom prst="rect">
            <a:avLst/>
          </a:prstGeom>
          <a:noFill/>
        </p:spPr>
        <p:txBody>
          <a:bodyPr wrap="square" rtlCol="0">
            <a:spAutoFit/>
          </a:bodyPr>
          <a:lstStyle/>
          <a:p>
            <a:pPr defTabSz="1043056">
              <a:spcAft>
                <a:spcPct val="20000"/>
              </a:spcAft>
              <a:buClr>
                <a:srgbClr val="FF8923"/>
              </a:buClr>
              <a:defRPr/>
            </a:pPr>
            <a:r>
              <a:rPr lang="en-US" sz="1200" dirty="0">
                <a:latin typeface="Calibri" panose="020F0502020204030204" pitchFamily="34" charset="0"/>
              </a:rPr>
              <a:t>Moderate potential (11% of uncircumcised men), but  high commitment and likelihood to advocate to wide audience; need to overcome some dissonance issue.</a:t>
            </a:r>
          </a:p>
        </p:txBody>
      </p:sp>
      <p:sp>
        <p:nvSpPr>
          <p:cNvPr id="195" name="TextBox 194"/>
          <p:cNvSpPr txBox="1"/>
          <p:nvPr/>
        </p:nvSpPr>
        <p:spPr>
          <a:xfrm>
            <a:off x="8069939" y="4406328"/>
            <a:ext cx="2761651" cy="830997"/>
          </a:xfrm>
          <a:prstGeom prst="rect">
            <a:avLst/>
          </a:prstGeom>
          <a:noFill/>
        </p:spPr>
        <p:txBody>
          <a:bodyPr wrap="square" rtlCol="0">
            <a:spAutoFit/>
          </a:bodyPr>
          <a:lstStyle/>
          <a:p>
            <a:pPr defTabSz="1043056">
              <a:spcAft>
                <a:spcPct val="20000"/>
              </a:spcAft>
              <a:buClr>
                <a:srgbClr val="FF8923"/>
              </a:buClr>
              <a:defRPr/>
            </a:pPr>
            <a:r>
              <a:rPr lang="en-US" sz="1200" dirty="0">
                <a:latin typeface="Calibri" panose="020F0502020204030204" pitchFamily="34" charset="0"/>
              </a:rPr>
              <a:t>Moderate potential (9%), but easy conversion to action and highly likely to act as advocates for friends and to some extent other men.</a:t>
            </a:r>
          </a:p>
        </p:txBody>
      </p:sp>
      <p:sp>
        <p:nvSpPr>
          <p:cNvPr id="196" name="TextBox 195"/>
          <p:cNvSpPr txBox="1"/>
          <p:nvPr/>
        </p:nvSpPr>
        <p:spPr>
          <a:xfrm>
            <a:off x="7261221" y="5673881"/>
            <a:ext cx="3032721" cy="1083374"/>
          </a:xfrm>
          <a:prstGeom prst="rect">
            <a:avLst/>
          </a:prstGeom>
          <a:noFill/>
        </p:spPr>
        <p:txBody>
          <a:bodyPr wrap="square" rtlCol="0">
            <a:spAutoFit/>
          </a:bodyPr>
          <a:lstStyle/>
          <a:p>
            <a:pPr defTabSz="1043056">
              <a:spcAft>
                <a:spcPct val="20000"/>
              </a:spcAft>
              <a:buClr>
                <a:srgbClr val="FF8923"/>
              </a:buClr>
              <a:defRPr/>
            </a:pPr>
            <a:r>
              <a:rPr lang="en-US" sz="1200" dirty="0">
                <a:latin typeface="Calibri" panose="020F0502020204030204" pitchFamily="34" charset="0"/>
              </a:rPr>
              <a:t>Moderate potential (10%), but the key barrier is  concern in safety which reduce motivation  – increase of their commitment is relatively easy by addressing their issues.</a:t>
            </a:r>
          </a:p>
          <a:p>
            <a:pPr lvl="0" algn="ctr" defTabSz="1043056">
              <a:spcAft>
                <a:spcPct val="20000"/>
              </a:spcAft>
              <a:buClr>
                <a:srgbClr val="FF8923"/>
              </a:buClr>
              <a:defRPr/>
            </a:pPr>
            <a:endParaRPr kumimoji="0" lang="en-US" sz="1400" i="0" u="none" strike="noStrike" kern="0" cap="none" spc="0" normalizeH="0" baseline="0" noProof="0" dirty="0">
              <a:ln>
                <a:noFill/>
              </a:ln>
              <a:effectLst/>
              <a:uLnTx/>
              <a:uFillTx/>
              <a:latin typeface="Calibri" panose="020F0502020204030204" pitchFamily="34" charset="0"/>
            </a:endParaRPr>
          </a:p>
        </p:txBody>
      </p:sp>
      <p:sp>
        <p:nvSpPr>
          <p:cNvPr id="197" name="TextBox 196"/>
          <p:cNvSpPr txBox="1"/>
          <p:nvPr/>
        </p:nvSpPr>
        <p:spPr>
          <a:xfrm>
            <a:off x="1700327" y="5827570"/>
            <a:ext cx="3389452" cy="1083374"/>
          </a:xfrm>
          <a:prstGeom prst="rect">
            <a:avLst/>
          </a:prstGeom>
          <a:noFill/>
        </p:spPr>
        <p:txBody>
          <a:bodyPr wrap="square" rtlCol="0">
            <a:spAutoFit/>
          </a:bodyPr>
          <a:lstStyle/>
          <a:p>
            <a:pPr defTabSz="1043056">
              <a:spcAft>
                <a:spcPct val="20000"/>
              </a:spcAft>
              <a:buClr>
                <a:srgbClr val="FF8923"/>
              </a:buClr>
              <a:defRPr/>
            </a:pPr>
            <a:r>
              <a:rPr lang="en-US" sz="1200" dirty="0">
                <a:latin typeface="Calibri" panose="020F0502020204030204" pitchFamily="34" charset="0"/>
              </a:rPr>
              <a:t>Large potential (20%), but rather low motivation and need in additional assurance in need of </a:t>
            </a:r>
            <a:r>
              <a:rPr lang="en-US" sz="1200" dirty="0" err="1">
                <a:latin typeface="Calibri" panose="020F0502020204030204" pitchFamily="34" charset="0"/>
              </a:rPr>
              <a:t>VMMC</a:t>
            </a:r>
            <a:r>
              <a:rPr lang="en-US" sz="1200" dirty="0">
                <a:latin typeface="Calibri" panose="020F0502020204030204" pitchFamily="34" charset="0"/>
              </a:rPr>
              <a:t>. But can be easily converted by strong advocacy around them.</a:t>
            </a:r>
          </a:p>
          <a:p>
            <a:pPr lvl="0" algn="ctr" defTabSz="1043056">
              <a:spcAft>
                <a:spcPct val="20000"/>
              </a:spcAft>
              <a:buClr>
                <a:srgbClr val="FF8923"/>
              </a:buClr>
              <a:defRPr/>
            </a:pPr>
            <a:endParaRPr kumimoji="0" lang="en-US" sz="1400" i="0" u="none" strike="noStrike" kern="0" cap="none" spc="0" normalizeH="0" baseline="0" noProof="0" dirty="0">
              <a:ln>
                <a:noFill/>
              </a:ln>
              <a:effectLst/>
              <a:uLnTx/>
              <a:uFillTx/>
              <a:latin typeface="Calibri" panose="020F0502020204030204" pitchFamily="34" charset="0"/>
            </a:endParaRPr>
          </a:p>
        </p:txBody>
      </p:sp>
      <p:sp>
        <p:nvSpPr>
          <p:cNvPr id="198" name="TextBox 197"/>
          <p:cNvSpPr txBox="1"/>
          <p:nvPr/>
        </p:nvSpPr>
        <p:spPr>
          <a:xfrm>
            <a:off x="1273185" y="4245050"/>
            <a:ext cx="2674035" cy="1083374"/>
          </a:xfrm>
          <a:prstGeom prst="rect">
            <a:avLst/>
          </a:prstGeom>
          <a:noFill/>
        </p:spPr>
        <p:txBody>
          <a:bodyPr wrap="square" rtlCol="0">
            <a:spAutoFit/>
          </a:bodyPr>
          <a:lstStyle/>
          <a:p>
            <a:pPr defTabSz="1043056">
              <a:spcAft>
                <a:spcPct val="20000"/>
              </a:spcAft>
              <a:buClr>
                <a:srgbClr val="FF8923"/>
              </a:buClr>
              <a:defRPr/>
            </a:pPr>
            <a:r>
              <a:rPr lang="en-US" sz="1200" dirty="0">
                <a:latin typeface="Calibri" panose="020F0502020204030204" pitchFamily="34" charset="0"/>
              </a:rPr>
              <a:t>Large potential (17%) but low motivation and strong concerns , including fears and embarrassment – need a lot of support.</a:t>
            </a:r>
          </a:p>
          <a:p>
            <a:pPr lvl="0" algn="ctr" defTabSz="1043056">
              <a:spcAft>
                <a:spcPct val="20000"/>
              </a:spcAft>
              <a:buClr>
                <a:srgbClr val="FF8923"/>
              </a:buClr>
              <a:defRPr/>
            </a:pPr>
            <a:endParaRPr kumimoji="0" lang="en-US" sz="1400" i="0" u="none" strike="noStrike" kern="0" cap="none" spc="0" normalizeH="0" baseline="0" noProof="0" dirty="0">
              <a:ln>
                <a:noFill/>
              </a:ln>
              <a:effectLst/>
              <a:uLnTx/>
              <a:uFillTx/>
              <a:latin typeface="Calibri" panose="020F0502020204030204" pitchFamily="34" charset="0"/>
            </a:endParaRPr>
          </a:p>
        </p:txBody>
      </p:sp>
      <p:sp>
        <p:nvSpPr>
          <p:cNvPr id="199" name="TextBox 198"/>
          <p:cNvSpPr txBox="1"/>
          <p:nvPr/>
        </p:nvSpPr>
        <p:spPr>
          <a:xfrm>
            <a:off x="1185281" y="2366312"/>
            <a:ext cx="2696078" cy="1083374"/>
          </a:xfrm>
          <a:prstGeom prst="rect">
            <a:avLst/>
          </a:prstGeom>
          <a:noFill/>
        </p:spPr>
        <p:txBody>
          <a:bodyPr wrap="square" rtlCol="0">
            <a:spAutoFit/>
          </a:bodyPr>
          <a:lstStyle/>
          <a:p>
            <a:pPr defTabSz="1043056">
              <a:spcAft>
                <a:spcPct val="20000"/>
              </a:spcAft>
              <a:buClr>
                <a:srgbClr val="FF8923"/>
              </a:buClr>
              <a:defRPr/>
            </a:pPr>
            <a:r>
              <a:rPr lang="en-US" sz="1200" dirty="0">
                <a:latin typeface="Calibri" panose="020F0502020204030204" pitchFamily="34" charset="0"/>
              </a:rPr>
              <a:t>Large potential (27%), but hard to crack; absence of motivation and almost no concerns or fears, but could be reached via advocates in the community.</a:t>
            </a:r>
          </a:p>
          <a:p>
            <a:pPr lvl="0" algn="ctr" defTabSz="1043056">
              <a:spcAft>
                <a:spcPct val="20000"/>
              </a:spcAft>
              <a:buClr>
                <a:srgbClr val="FF8923"/>
              </a:buClr>
              <a:defRPr/>
            </a:pPr>
            <a:endParaRPr kumimoji="0" lang="en-US" sz="1400" i="0" u="none" strike="noStrike" kern="0" cap="none" spc="0" normalizeH="0" baseline="0" noProof="0" dirty="0">
              <a:ln>
                <a:noFill/>
              </a:ln>
              <a:effectLst/>
              <a:uLnTx/>
              <a:uFillTx/>
              <a:latin typeface="Calibri" panose="020F0502020204030204" pitchFamily="34" charset="0"/>
            </a:endParaRPr>
          </a:p>
        </p:txBody>
      </p:sp>
      <p:grpSp>
        <p:nvGrpSpPr>
          <p:cNvPr id="130" name="Group 129"/>
          <p:cNvGrpSpPr/>
          <p:nvPr/>
        </p:nvGrpSpPr>
        <p:grpSpPr>
          <a:xfrm>
            <a:off x="357722" y="2015756"/>
            <a:ext cx="764505" cy="768372"/>
            <a:chOff x="210306" y="4605061"/>
            <a:chExt cx="764505" cy="768372"/>
          </a:xfrm>
        </p:grpSpPr>
        <p:pic>
          <p:nvPicPr>
            <p:cNvPr id="74" name="Picture 9" descr="http://selfadvocacyonline.org/research/FINDS/services/images/man_african_american_tired.jpg"/>
            <p:cNvPicPr>
              <a:picLocks noChangeAspect="1" noChangeArrowheads="1"/>
            </p:cNvPicPr>
            <p:nvPr/>
          </p:nvPicPr>
          <p:blipFill rotWithShape="1">
            <a:blip r:embed="rId10" cstate="screen">
              <a:grayscl/>
              <a:extLst>
                <a:ext uri="{28A0092B-C50C-407E-A947-70E740481C1C}">
                  <a14:useLocalDpi xmlns:a14="http://schemas.microsoft.com/office/drawing/2010/main"/>
                </a:ext>
              </a:extLst>
            </a:blip>
            <a:srcRect/>
            <a:stretch/>
          </p:blipFill>
          <p:spPr bwMode="auto">
            <a:xfrm>
              <a:off x="210306" y="4605061"/>
              <a:ext cx="755063" cy="768372"/>
            </a:xfrm>
            <a:prstGeom prst="ellipse">
              <a:avLst/>
            </a:prstGeom>
            <a:ln>
              <a:noFill/>
            </a:ln>
            <a:extLst>
              <a:ext uri="{909E8E84-426E-40DD-AFC4-6F175D3DCCD1}">
                <a14:hiddenFill xmlns:a14="http://schemas.microsoft.com/office/drawing/2010/main">
                  <a:solidFill>
                    <a:srgbClr val="FFFFFF"/>
                  </a:solidFill>
                </a14:hiddenFill>
              </a:ext>
            </a:extLst>
          </p:spPr>
        </p:pic>
        <p:sp>
          <p:nvSpPr>
            <p:cNvPr id="127" name="Oval 126"/>
            <p:cNvSpPr/>
            <p:nvPr/>
          </p:nvSpPr>
          <p:spPr>
            <a:xfrm>
              <a:off x="218352" y="4616284"/>
              <a:ext cx="756459" cy="756459"/>
            </a:xfrm>
            <a:prstGeom prst="ellipse">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6" name="Picture 5" descr="http://www.igrooveradio.com/wp-content/uploads/2014/07/black-man-scared-of-woman.jpg"/>
          <p:cNvPicPr>
            <a:picLocks noChangeAspect="1" noChangeArrowheads="1"/>
          </p:cNvPicPr>
          <p:nvPr/>
        </p:nvPicPr>
        <p:blipFill rotWithShape="1">
          <a:blip r:embed="rId11" cstate="screen">
            <a:grayscl/>
            <a:extLst>
              <a:ext uri="{28A0092B-C50C-407E-A947-70E740481C1C}">
                <a14:useLocalDpi xmlns:a14="http://schemas.microsoft.com/office/drawing/2010/main"/>
              </a:ext>
            </a:extLst>
          </a:blip>
          <a:srcRect r="-2"/>
          <a:stretch/>
        </p:blipFill>
        <p:spPr bwMode="auto">
          <a:xfrm>
            <a:off x="402096" y="3605363"/>
            <a:ext cx="782157" cy="732464"/>
          </a:xfrm>
          <a:prstGeom prst="ellipse">
            <a:avLst/>
          </a:prstGeom>
          <a:ln w="25400">
            <a:solidFill>
              <a:srgbClr val="623983"/>
            </a:solidFill>
          </a:ln>
          <a:extLst>
            <a:ext uri="{909E8E84-426E-40DD-AFC4-6F175D3DCCD1}">
              <a14:hiddenFill xmlns:a14="http://schemas.microsoft.com/office/drawing/2010/main">
                <a:solidFill>
                  <a:srgbClr val="FFFFFF"/>
                </a:solidFill>
              </a14:hiddenFill>
            </a:ext>
          </a:extLst>
        </p:spPr>
      </p:pic>
      <p:sp>
        <p:nvSpPr>
          <p:cNvPr id="209" name="TextBox 208"/>
          <p:cNvSpPr txBox="1"/>
          <p:nvPr/>
        </p:nvSpPr>
        <p:spPr>
          <a:xfrm>
            <a:off x="7017778" y="2256544"/>
            <a:ext cx="2916265" cy="646331"/>
          </a:xfrm>
          <a:prstGeom prst="rect">
            <a:avLst/>
          </a:prstGeom>
          <a:noFill/>
        </p:spPr>
        <p:txBody>
          <a:bodyPr wrap="square" rtlCol="0">
            <a:spAutoFit/>
          </a:bodyPr>
          <a:lstStyle/>
          <a:p>
            <a:r>
              <a:rPr lang="en-US" sz="1200" dirty="0">
                <a:latin typeface="Calibri" panose="020F0502020204030204" pitchFamily="34" charset="0"/>
              </a:rPr>
              <a:t>Small potential (6%), no need in support; have very high commitment driven by tradition</a:t>
            </a:r>
            <a:r>
              <a:rPr lang="en-US" sz="1200" kern="0" dirty="0">
                <a:latin typeface="Calibri" panose="020F0502020204030204" pitchFamily="34" charset="0"/>
              </a:rPr>
              <a:t>.</a:t>
            </a:r>
            <a:endParaRPr lang="en-US" sz="1200" dirty="0">
              <a:latin typeface="Calibri" panose="020F0502020204030204" pitchFamily="34" charset="0"/>
            </a:endParaRPr>
          </a:p>
        </p:txBody>
      </p:sp>
      <p:pic>
        <p:nvPicPr>
          <p:cNvPr id="58" name="Picture 17" descr="http://cdn-113a.kxcdn.com/sites/default/files/story/images/cosatpic.JPG"/>
          <p:cNvPicPr>
            <a:picLocks noChangeAspect="1" noChangeArrowheads="1"/>
          </p:cNvPicPr>
          <p:nvPr/>
        </p:nvPicPr>
        <p:blipFill rotWithShape="1">
          <a:blip r:embed="rId12" cstate="screen">
            <a:grayscl/>
            <a:extLst>
              <a:ext uri="{BEBA8EAE-BF5A-486C-A8C5-ECC9F3942E4B}">
                <a14:imgProps xmlns:a14="http://schemas.microsoft.com/office/drawing/2010/main">
                  <a14:imgLayer r:embed="rId13">
                    <a14:imgEffect>
                      <a14:colorTemperature colorTemp="4353"/>
                    </a14:imgEffect>
                  </a14:imgLayer>
                </a14:imgProps>
              </a:ext>
              <a:ext uri="{28A0092B-C50C-407E-A947-70E740481C1C}">
                <a14:useLocalDpi xmlns:a14="http://schemas.microsoft.com/office/drawing/2010/main"/>
              </a:ext>
            </a:extLst>
          </a:blip>
          <a:srcRect/>
          <a:stretch/>
        </p:blipFill>
        <p:spPr bwMode="auto">
          <a:xfrm>
            <a:off x="870904" y="5222896"/>
            <a:ext cx="758112" cy="776500"/>
          </a:xfrm>
          <a:prstGeom prst="ellipse">
            <a:avLst/>
          </a:prstGeom>
          <a:blipFill dpi="0" rotWithShape="1">
            <a:blip r:embed="rId14" cstate="screen">
              <a:grayscl/>
              <a:extLst>
                <a:ext uri="{BEBA8EAE-BF5A-486C-A8C5-ECC9F3942E4B}">
                  <a14:imgProps xmlns:a14="http://schemas.microsoft.com/office/drawing/2010/main">
                    <a14:imgLayer r:embed="rId15">
                      <a14:imgEffect>
                        <a14:brightnessContrast bright="6000" contrast="16000"/>
                      </a14:imgEffect>
                    </a14:imgLayer>
                  </a14:imgProps>
                </a:ext>
                <a:ext uri="{28A0092B-C50C-407E-A947-70E740481C1C}">
                  <a14:useLocalDpi xmlns:a14="http://schemas.microsoft.com/office/drawing/2010/main"/>
                </a:ext>
              </a:extLst>
            </a:blip>
            <a:srcRect/>
            <a:stretch>
              <a:fillRect/>
            </a:stretch>
          </a:blipFill>
          <a:ln w="25400">
            <a:solidFill>
              <a:schemeClr val="accent6"/>
            </a:solidFill>
          </a:ln>
          <a:extLst/>
        </p:spPr>
      </p:pic>
      <p:cxnSp>
        <p:nvCxnSpPr>
          <p:cNvPr id="67" name="Straight Connector 10"/>
          <p:cNvCxnSpPr/>
          <p:nvPr/>
        </p:nvCxnSpPr>
        <p:spPr>
          <a:xfrm flipH="1" flipV="1">
            <a:off x="3823595" y="2304918"/>
            <a:ext cx="305966" cy="296123"/>
          </a:xfrm>
          <a:prstGeom prst="line">
            <a:avLst/>
          </a:prstGeom>
          <a:solidFill>
            <a:schemeClr val="bg1">
              <a:lumMod val="50000"/>
            </a:schemeClr>
          </a:solidFill>
          <a:ln w="19050" cap="rnd" cmpd="sng" algn="ctr">
            <a:solidFill>
              <a:schemeClr val="bg1">
                <a:lumMod val="50000"/>
              </a:schemeClr>
            </a:solidFill>
            <a:prstDash val="sysDash"/>
          </a:ln>
          <a:effectLst/>
        </p:spPr>
      </p:cxnSp>
      <p:sp>
        <p:nvSpPr>
          <p:cNvPr id="3" name="Title 2"/>
          <p:cNvSpPr>
            <a:spLocks noGrp="1"/>
          </p:cNvSpPr>
          <p:nvPr>
            <p:ph type="title"/>
          </p:nvPr>
        </p:nvSpPr>
        <p:spPr/>
        <p:txBody>
          <a:bodyPr>
            <a:normAutofit/>
          </a:bodyPr>
          <a:lstStyle/>
          <a:p>
            <a:r>
              <a:rPr lang="en-US" dirty="0"/>
              <a:t>Segment Prioritization: Seven Segments </a:t>
            </a:r>
          </a:p>
        </p:txBody>
      </p:sp>
      <p:grpSp>
        <p:nvGrpSpPr>
          <p:cNvPr id="55" name="Group 54"/>
          <p:cNvGrpSpPr>
            <a:grpSpLocks noChangeAspect="1"/>
          </p:cNvGrpSpPr>
          <p:nvPr/>
        </p:nvGrpSpPr>
        <p:grpSpPr>
          <a:xfrm>
            <a:off x="11353800" y="5817937"/>
            <a:ext cx="640080" cy="834159"/>
            <a:chOff x="8056179" y="709448"/>
            <a:chExt cx="2818772" cy="3673459"/>
          </a:xfrm>
        </p:grpSpPr>
        <p:pic>
          <p:nvPicPr>
            <p:cNvPr id="56" name="Content Placeholder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57" name="Rectangle 56"/>
            <p:cNvSpPr/>
            <p:nvPr/>
          </p:nvSpPr>
          <p:spPr>
            <a:xfrm>
              <a:off x="8056179" y="2885091"/>
              <a:ext cx="1008993"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65243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Audience Profile – Zambia</a:t>
            </a:r>
          </a:p>
        </p:txBody>
      </p:sp>
      <p:pic>
        <p:nvPicPr>
          <p:cNvPr id="4" name="Content Placeholder 3"/>
          <p:cNvPicPr>
            <a:picLocks noGrp="1" noChangeAspect="1"/>
          </p:cNvPicPr>
          <p:nvPr>
            <p:ph idx="1"/>
          </p:nvPr>
        </p:nvPicPr>
        <p:blipFill>
          <a:blip r:embed="rId3"/>
          <a:stretch>
            <a:fillRect/>
          </a:stretch>
        </p:blipFill>
        <p:spPr>
          <a:xfrm>
            <a:off x="1282390" y="1749778"/>
            <a:ext cx="9256457" cy="5151058"/>
          </a:xfrm>
          <a:prstGeom prst="rect">
            <a:avLst/>
          </a:prstGeom>
        </p:spPr>
      </p:pic>
      <p:grpSp>
        <p:nvGrpSpPr>
          <p:cNvPr id="9" name="Group 8"/>
          <p:cNvGrpSpPr>
            <a:grpSpLocks noChangeAspect="1"/>
          </p:cNvGrpSpPr>
          <p:nvPr/>
        </p:nvGrpSpPr>
        <p:grpSpPr>
          <a:xfrm>
            <a:off x="11353800" y="5817937"/>
            <a:ext cx="640080" cy="834159"/>
            <a:chOff x="8056179" y="709448"/>
            <a:chExt cx="2818772" cy="3673459"/>
          </a:xfrm>
        </p:grpSpPr>
        <p:pic>
          <p:nvPicPr>
            <p:cNvPr id="10"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1" name="Rectangle 10"/>
            <p:cNvSpPr/>
            <p:nvPr/>
          </p:nvSpPr>
          <p:spPr>
            <a:xfrm>
              <a:off x="8056179" y="2885091"/>
              <a:ext cx="1008993"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21510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dirty="0"/>
              <a:t>Knowledge Check</a:t>
            </a:r>
          </a:p>
        </p:txBody>
      </p:sp>
    </p:spTree>
    <p:extLst>
      <p:ext uri="{BB962C8B-B14F-4D97-AF65-F5344CB8AC3E}">
        <p14:creationId xmlns:p14="http://schemas.microsoft.com/office/powerpoint/2010/main" val="801297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TRUE or FALSE? </a:t>
            </a:r>
          </a:p>
        </p:txBody>
      </p:sp>
      <p:sp>
        <p:nvSpPr>
          <p:cNvPr id="5" name="Content Placeholder 4"/>
          <p:cNvSpPr>
            <a:spLocks noGrp="1"/>
          </p:cNvSpPr>
          <p:nvPr>
            <p:ph idx="1"/>
          </p:nvPr>
        </p:nvSpPr>
        <p:spPr/>
        <p:txBody>
          <a:bodyPr>
            <a:normAutofit/>
          </a:bodyPr>
          <a:lstStyle/>
          <a:p>
            <a:pPr marL="0" indent="0">
              <a:buNone/>
            </a:pPr>
            <a:r>
              <a:rPr lang="en-US" dirty="0"/>
              <a:t>The goal of audience segmentation is to identify similar groups of people within larger populations that share different interests, attitudes, needs, and behaviors.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6" name="TextBox 5"/>
          <p:cNvSpPr txBox="1"/>
          <p:nvPr/>
        </p:nvSpPr>
        <p:spPr>
          <a:xfrm>
            <a:off x="6180135" y="3268547"/>
            <a:ext cx="4006123" cy="2862322"/>
          </a:xfrm>
          <a:prstGeom prst="rect">
            <a:avLst/>
          </a:prstGeom>
          <a:noFill/>
          <a:ln w="38100">
            <a:solidFill>
              <a:srgbClr val="C00000"/>
            </a:solidFill>
            <a:prstDash val="sysDot"/>
          </a:ln>
        </p:spPr>
        <p:txBody>
          <a:bodyPr wrap="square" rtlCol="0">
            <a:spAutoFit/>
          </a:bodyPr>
          <a:lstStyle/>
          <a:p>
            <a:endParaRPr lang="en-US" dirty="0"/>
          </a:p>
          <a:p>
            <a:endParaRPr lang="en-US" dirty="0"/>
          </a:p>
          <a:p>
            <a:endParaRPr lang="en-US" dirty="0"/>
          </a:p>
          <a:p>
            <a:endParaRPr lang="en-US" dirty="0"/>
          </a:p>
          <a:p>
            <a:endParaRPr lang="en-US" dirty="0"/>
          </a:p>
          <a:p>
            <a:pPr algn="ctr"/>
            <a:r>
              <a:rPr lang="en-US" b="1" dirty="0"/>
              <a:t>False</a:t>
            </a:r>
            <a:r>
              <a:rPr lang="en-US" dirty="0"/>
              <a:t>. The goal of audience segmentation is to identify </a:t>
            </a:r>
            <a:r>
              <a:rPr lang="en-US" u="sng" dirty="0">
                <a:solidFill>
                  <a:srgbClr val="C00000"/>
                </a:solidFill>
              </a:rPr>
              <a:t>unique</a:t>
            </a:r>
            <a:r>
              <a:rPr lang="en-US" dirty="0">
                <a:solidFill>
                  <a:srgbClr val="C00000"/>
                </a:solidFill>
              </a:rPr>
              <a:t> </a:t>
            </a:r>
            <a:r>
              <a:rPr lang="en-US" dirty="0"/>
              <a:t>groups of people within larger populations that share </a:t>
            </a:r>
            <a:r>
              <a:rPr lang="en-US" u="sng" dirty="0">
                <a:solidFill>
                  <a:srgbClr val="C00000"/>
                </a:solidFill>
              </a:rPr>
              <a:t>similar</a:t>
            </a:r>
            <a:r>
              <a:rPr lang="en-US" dirty="0">
                <a:solidFill>
                  <a:srgbClr val="C00000"/>
                </a:solidFill>
              </a:rPr>
              <a:t> </a:t>
            </a:r>
            <a:r>
              <a:rPr lang="en-US" dirty="0"/>
              <a:t>interests, attitudes, needs, and behaviors.</a:t>
            </a:r>
          </a:p>
        </p:txBody>
      </p:sp>
      <p:sp>
        <p:nvSpPr>
          <p:cNvPr id="7" name="Content Placeholder 6"/>
          <p:cNvSpPr txBox="1">
            <a:spLocks/>
          </p:cNvSpPr>
          <p:nvPr/>
        </p:nvSpPr>
        <p:spPr>
          <a:xfrm>
            <a:off x="1082932" y="3434876"/>
            <a:ext cx="3689498" cy="723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dirty="0"/>
              <a:t>TRUE</a:t>
            </a:r>
          </a:p>
        </p:txBody>
      </p:sp>
      <p:sp>
        <p:nvSpPr>
          <p:cNvPr id="8" name="Content Placeholder 6"/>
          <p:cNvSpPr txBox="1">
            <a:spLocks/>
          </p:cNvSpPr>
          <p:nvPr/>
        </p:nvSpPr>
        <p:spPr>
          <a:xfrm>
            <a:off x="6340732" y="3434876"/>
            <a:ext cx="3689498" cy="723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dirty="0"/>
              <a:t>FALSE</a:t>
            </a:r>
          </a:p>
        </p:txBody>
      </p:sp>
    </p:spTree>
    <p:extLst>
      <p:ext uri="{BB962C8B-B14F-4D97-AF65-F5344CB8AC3E}">
        <p14:creationId xmlns:p14="http://schemas.microsoft.com/office/powerpoint/2010/main" val="378309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dirty="0"/>
              <a:t>Step 2: Strategic Design</a:t>
            </a:r>
          </a:p>
        </p:txBody>
      </p:sp>
      <p:grpSp>
        <p:nvGrpSpPr>
          <p:cNvPr id="6" name="Group 5"/>
          <p:cNvGrpSpPr/>
          <p:nvPr/>
        </p:nvGrpSpPr>
        <p:grpSpPr>
          <a:xfrm>
            <a:off x="8056179" y="709448"/>
            <a:ext cx="2818772" cy="3553482"/>
            <a:chOff x="8056179" y="709448"/>
            <a:chExt cx="2818772" cy="3553482"/>
          </a:xfrm>
        </p:grpSpPr>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8" name="Rectangle 7"/>
            <p:cNvSpPr/>
            <p:nvPr/>
          </p:nvSpPr>
          <p:spPr>
            <a:xfrm>
              <a:off x="8056179" y="1709738"/>
              <a:ext cx="1008993" cy="143979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8042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Strategic Design</a:t>
            </a:r>
          </a:p>
        </p:txBody>
      </p:sp>
      <p:sp>
        <p:nvSpPr>
          <p:cNvPr id="5" name="Content Placeholder 4"/>
          <p:cNvSpPr>
            <a:spLocks noGrp="1"/>
          </p:cNvSpPr>
          <p:nvPr>
            <p:ph idx="1"/>
          </p:nvPr>
        </p:nvSpPr>
        <p:spPr/>
        <p:txBody>
          <a:bodyPr>
            <a:normAutofit fontScale="92500" lnSpcReduction="20000"/>
          </a:bodyPr>
          <a:lstStyle/>
          <a:p>
            <a:r>
              <a:rPr lang="en-US" dirty="0"/>
              <a:t>This step focuses on designing communications that drive demand that can be met by available VMMC service delivery</a:t>
            </a:r>
          </a:p>
          <a:p>
            <a:endParaRPr lang="en-US" dirty="0"/>
          </a:p>
          <a:p>
            <a:r>
              <a:rPr lang="en-US" dirty="0"/>
              <a:t>During this stage:</a:t>
            </a:r>
          </a:p>
          <a:p>
            <a:pPr lvl="1"/>
            <a:r>
              <a:rPr lang="en-US" dirty="0"/>
              <a:t>Establish communication objectives</a:t>
            </a:r>
          </a:p>
          <a:p>
            <a:pPr lvl="1"/>
            <a:r>
              <a:rPr lang="en-US" dirty="0"/>
              <a:t>Determine information to convey to the identified audiences</a:t>
            </a:r>
          </a:p>
          <a:p>
            <a:pPr lvl="1"/>
            <a:r>
              <a:rPr lang="en-US" dirty="0"/>
              <a:t>Determine best communication channels for reaching them </a:t>
            </a:r>
          </a:p>
          <a:p>
            <a:pPr lvl="1"/>
            <a:r>
              <a:rPr lang="en-US" dirty="0"/>
              <a:t>Determine program approaches to use</a:t>
            </a:r>
          </a:p>
          <a:p>
            <a:pPr lvl="1"/>
            <a:r>
              <a:rPr lang="en-US" dirty="0"/>
              <a:t>Develop implementation plan</a:t>
            </a:r>
          </a:p>
          <a:p>
            <a:pPr lvl="1"/>
            <a:r>
              <a:rPr lang="en-US" dirty="0"/>
              <a:t>Develop M&amp;E plan</a:t>
            </a:r>
          </a:p>
          <a:p>
            <a:endParaRPr lang="en-US" dirty="0"/>
          </a:p>
          <a:p>
            <a:r>
              <a:rPr lang="en-US" dirty="0"/>
              <a:t>Successful health communication and demand generation interventions are grounded in sound behavioral and communication theory</a:t>
            </a:r>
          </a:p>
          <a:p>
            <a:endParaRPr lang="en-US" dirty="0"/>
          </a:p>
          <a:p>
            <a:pPr lvl="1"/>
            <a:endParaRPr lang="en-US" dirty="0"/>
          </a:p>
        </p:txBody>
      </p:sp>
      <p:grpSp>
        <p:nvGrpSpPr>
          <p:cNvPr id="7" name="Group 6"/>
          <p:cNvGrpSpPr>
            <a:grpSpLocks noChangeAspect="1"/>
          </p:cNvGrpSpPr>
          <p:nvPr/>
        </p:nvGrpSpPr>
        <p:grpSpPr>
          <a:xfrm>
            <a:off x="11353800" y="5817937"/>
            <a:ext cx="640080" cy="806915"/>
            <a:chOff x="8056179" y="709448"/>
            <a:chExt cx="2818772" cy="3553482"/>
          </a:xfrm>
        </p:grpSpPr>
        <p:pic>
          <p:nvPicPr>
            <p:cNvPr id="8"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9" name="Rectangle 8"/>
            <p:cNvSpPr/>
            <p:nvPr/>
          </p:nvSpPr>
          <p:spPr>
            <a:xfrm>
              <a:off x="8056179" y="1714507"/>
              <a:ext cx="1008994"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96161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3651"/>
            <a:ext cx="10515600" cy="1325563"/>
          </a:xfrm>
        </p:spPr>
        <p:txBody>
          <a:bodyPr>
            <a:normAutofit/>
          </a:bodyPr>
          <a:lstStyle/>
          <a:p>
            <a:r>
              <a:rPr lang="en-US" dirty="0"/>
              <a:t>Applying Conceptual Framework Models in VMMC Demand Creation Programs</a:t>
            </a:r>
          </a:p>
        </p:txBody>
      </p:sp>
      <p:sp>
        <p:nvSpPr>
          <p:cNvPr id="3" name="Content Placeholder 2"/>
          <p:cNvSpPr>
            <a:spLocks noGrp="1"/>
          </p:cNvSpPr>
          <p:nvPr>
            <p:ph idx="1"/>
          </p:nvPr>
        </p:nvSpPr>
        <p:spPr/>
        <p:txBody>
          <a:bodyPr>
            <a:normAutofit/>
          </a:bodyPr>
          <a:lstStyle/>
          <a:p>
            <a:r>
              <a:rPr lang="en-US" dirty="0"/>
              <a:t>A conceptual framework for VMMC demand creation can demonstrate how programming can tackle issues around male circumcision (i.e., barriers and motivators) </a:t>
            </a:r>
          </a:p>
          <a:p>
            <a:endParaRPr lang="en-US" sz="1400" dirty="0"/>
          </a:p>
          <a:p>
            <a:r>
              <a:rPr lang="en-US" dirty="0"/>
              <a:t>The most common theories used in VMMC demand creation programs are:</a:t>
            </a:r>
          </a:p>
          <a:p>
            <a:pPr lvl="1"/>
            <a:r>
              <a:rPr lang="en-US" u="sng" dirty="0"/>
              <a:t>Behavior change theories</a:t>
            </a:r>
            <a:r>
              <a:rPr lang="en-US" dirty="0"/>
              <a:t>: provide a roadmap for how VMMC candidates may journey from unawareness or apathy towards the awareness, commitment to, and action of seeking services</a:t>
            </a:r>
          </a:p>
          <a:p>
            <a:pPr lvl="1"/>
            <a:r>
              <a:rPr lang="en-US" u="sng" dirty="0"/>
              <a:t>Socioecological theory</a:t>
            </a:r>
            <a:r>
              <a:rPr lang="en-US" dirty="0"/>
              <a:t>: shows the multifaceted and interactive effects of personal and environmental factors that determine behavior; it illustrates how VMMC demand creation can support change at multiple levels</a:t>
            </a:r>
            <a:endParaRPr lang="en-US" sz="2600" dirty="0"/>
          </a:p>
          <a:p>
            <a:endParaRPr lang="en-US" sz="3000" dirty="0"/>
          </a:p>
          <a:p>
            <a:pPr marL="0" indent="0">
              <a:buNone/>
            </a:pPr>
            <a:endParaRPr lang="en-US" dirty="0"/>
          </a:p>
          <a:p>
            <a:endParaRPr lang="en-US" dirty="0"/>
          </a:p>
          <a:p>
            <a:endParaRPr lang="en-US" dirty="0"/>
          </a:p>
          <a:p>
            <a:endParaRPr lang="en-US" dirty="0"/>
          </a:p>
          <a:p>
            <a:endParaRPr lang="en-US" dirty="0"/>
          </a:p>
        </p:txBody>
      </p:sp>
      <p:grpSp>
        <p:nvGrpSpPr>
          <p:cNvPr id="5" name="Group 4"/>
          <p:cNvGrpSpPr>
            <a:grpSpLocks noChangeAspect="1"/>
          </p:cNvGrpSpPr>
          <p:nvPr/>
        </p:nvGrpSpPr>
        <p:grpSpPr>
          <a:xfrm>
            <a:off x="11353800" y="5817937"/>
            <a:ext cx="640080" cy="806915"/>
            <a:chOff x="8056179" y="709448"/>
            <a:chExt cx="2818772" cy="3553482"/>
          </a:xfrm>
        </p:grpSpPr>
        <p:pic>
          <p:nvPicPr>
            <p:cNvPr id="6"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a:off x="8056179" y="1714507"/>
              <a:ext cx="1008994"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31941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Applying Conceptual Framework</a:t>
            </a:r>
          </a:p>
        </p:txBody>
      </p:sp>
      <p:sp>
        <p:nvSpPr>
          <p:cNvPr id="3" name="Content Placeholder 2"/>
          <p:cNvSpPr>
            <a:spLocks noGrp="1"/>
          </p:cNvSpPr>
          <p:nvPr>
            <p:ph idx="1"/>
          </p:nvPr>
        </p:nvSpPr>
        <p:spPr/>
        <p:txBody>
          <a:bodyPr>
            <a:normAutofit/>
          </a:bodyPr>
          <a:lstStyle/>
          <a:p>
            <a:r>
              <a:rPr lang="en-US" sz="2400" dirty="0"/>
              <a:t>Based on these two theories, </a:t>
            </a:r>
            <a:r>
              <a:rPr lang="en-US" sz="2400" b="1" dirty="0"/>
              <a:t>a user-centric behavior model </a:t>
            </a:r>
            <a:r>
              <a:rPr lang="en-US" sz="2400" dirty="0"/>
              <a:t>was developed to unify, systematize, and strengthen the behavior change strategy</a:t>
            </a:r>
          </a:p>
          <a:p>
            <a:pPr marL="0" indent="0">
              <a:buNone/>
            </a:pPr>
            <a:endParaRPr lang="en-US" sz="2400" dirty="0"/>
          </a:p>
          <a:p>
            <a:r>
              <a:rPr lang="en-US" sz="2400" dirty="0"/>
              <a:t>In this training, we will refer to the user-centric behavior model which is a combination of the stages of change model and socioecological model</a:t>
            </a:r>
          </a:p>
        </p:txBody>
      </p:sp>
      <p:sp>
        <p:nvSpPr>
          <p:cNvPr id="5" name="Rectangle 4"/>
          <p:cNvSpPr/>
          <p:nvPr/>
        </p:nvSpPr>
        <p:spPr>
          <a:xfrm>
            <a:off x="1166649" y="4459426"/>
            <a:ext cx="9695792" cy="2084179"/>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80739" y="4512280"/>
            <a:ext cx="9181702" cy="2031325"/>
          </a:xfrm>
          <a:prstGeom prst="rect">
            <a:avLst/>
          </a:prstGeom>
          <a:noFill/>
        </p:spPr>
        <p:txBody>
          <a:bodyPr wrap="square" rtlCol="0">
            <a:spAutoFit/>
          </a:bodyPr>
          <a:lstStyle/>
          <a:p>
            <a:r>
              <a:rPr lang="en-US" b="1" dirty="0">
                <a:solidFill>
                  <a:schemeClr val="bg1"/>
                </a:solidFill>
              </a:rPr>
              <a:t>TIP: Many behavioral frameworks exist, and like this one, most focus on breaking down the steps in an individual’s journey from unawareness to action or after-action related to one specific health seeking or other behavior (names of steps or stages vary by model/framework, but the meanings are similar). Understanding or “mapping” a client’s journey to VMMC is important because it reveals the different stages at which demand creation can help accelerate their progress towards seeking VMMC, and helps you focus on determining what intervention might be most appropriate at each stage.</a:t>
            </a:r>
          </a:p>
        </p:txBody>
      </p:sp>
      <p:sp>
        <p:nvSpPr>
          <p:cNvPr id="7" name="TextBox 6"/>
          <p:cNvSpPr txBox="1"/>
          <p:nvPr/>
        </p:nvSpPr>
        <p:spPr>
          <a:xfrm>
            <a:off x="1311727" y="5108019"/>
            <a:ext cx="369012" cy="769441"/>
          </a:xfrm>
          <a:prstGeom prst="rect">
            <a:avLst/>
          </a:prstGeom>
          <a:noFill/>
        </p:spPr>
        <p:txBody>
          <a:bodyPr wrap="none" rtlCol="0">
            <a:spAutoFit/>
          </a:bodyPr>
          <a:lstStyle/>
          <a:p>
            <a:r>
              <a:rPr lang="en-US" sz="4400" b="1" dirty="0">
                <a:solidFill>
                  <a:schemeClr val="bg1"/>
                </a:solidFill>
                <a:latin typeface="Arial Black" panose="020B0A04020102020204" pitchFamily="34" charset="0"/>
              </a:rPr>
              <a:t>!</a:t>
            </a:r>
          </a:p>
        </p:txBody>
      </p:sp>
      <p:grpSp>
        <p:nvGrpSpPr>
          <p:cNvPr id="8" name="Group 7"/>
          <p:cNvGrpSpPr>
            <a:grpSpLocks noChangeAspect="1"/>
          </p:cNvGrpSpPr>
          <p:nvPr/>
        </p:nvGrpSpPr>
        <p:grpSpPr>
          <a:xfrm>
            <a:off x="11353800" y="5817937"/>
            <a:ext cx="640080" cy="806915"/>
            <a:chOff x="8056179" y="709448"/>
            <a:chExt cx="2818772" cy="3553482"/>
          </a:xfrm>
        </p:grpSpPr>
        <p:pic>
          <p:nvPicPr>
            <p:cNvPr id="9"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0" name="Rectangle 9"/>
            <p:cNvSpPr/>
            <p:nvPr/>
          </p:nvSpPr>
          <p:spPr>
            <a:xfrm>
              <a:off x="8056179" y="1714507"/>
              <a:ext cx="1008994"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8125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839787" y="2174489"/>
            <a:ext cx="4106498" cy="4193654"/>
          </a:xfrm>
        </p:spPr>
        <p:txBody>
          <a:bodyPr>
            <a:noAutofit/>
          </a:bodyPr>
          <a:lstStyle/>
          <a:p>
            <a:pPr marL="342900" indent="-342900">
              <a:buFont typeface="Arial" panose="020B0604020202020204" pitchFamily="34" charset="0"/>
              <a:buChar char="•"/>
            </a:pPr>
            <a:r>
              <a:rPr lang="en-US" sz="2200" dirty="0"/>
              <a:t>A “user-centric” framework, describes the steps in a typical client’s progression to changed behavior, with a focus on the individual’s perceived VMMC values and needs</a:t>
            </a:r>
          </a:p>
          <a:p>
            <a:pPr marL="342900" indent="-342900">
              <a:buFont typeface="Arial" panose="020B0604020202020204" pitchFamily="34" charset="0"/>
              <a:buChar char="•"/>
            </a:pPr>
            <a:r>
              <a:rPr lang="en-US" sz="2200" dirty="0"/>
              <a:t>Individual decisions and needs are influenced by internal and environmental  factors</a:t>
            </a:r>
          </a:p>
        </p:txBody>
      </p:sp>
      <p:sp>
        <p:nvSpPr>
          <p:cNvPr id="9" name="Text Box 4"/>
          <p:cNvSpPr txBox="1">
            <a:spLocks noChangeArrowheads="1"/>
          </p:cNvSpPr>
          <p:nvPr/>
        </p:nvSpPr>
        <p:spPr bwMode="auto">
          <a:xfrm>
            <a:off x="7296566" y="6614354"/>
            <a:ext cx="4319587"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200" b="1" dirty="0" err="1">
                <a:latin typeface="+mn-lt"/>
              </a:rPr>
              <a:t>Sema</a:t>
            </a:r>
            <a:r>
              <a:rPr lang="en-GB" altLang="en-US" sz="1200" b="1" dirty="0">
                <a:latin typeface="+mn-lt"/>
              </a:rPr>
              <a:t> K </a:t>
            </a:r>
            <a:r>
              <a:rPr lang="en-GB" altLang="en-US" sz="1200" b="1" dirty="0" err="1">
                <a:latin typeface="+mn-lt"/>
              </a:rPr>
              <a:t>Sgaier</a:t>
            </a:r>
            <a:r>
              <a:rPr lang="en-GB" altLang="en-US" sz="1200" b="1" dirty="0">
                <a:latin typeface="+mn-lt"/>
              </a:rPr>
              <a:t> et al. Glob Health </a:t>
            </a:r>
            <a:r>
              <a:rPr lang="en-GB" altLang="en-US" sz="1200" b="1" dirty="0" err="1">
                <a:latin typeface="+mn-lt"/>
              </a:rPr>
              <a:t>Sci</a:t>
            </a:r>
            <a:r>
              <a:rPr lang="en-GB" altLang="en-US" sz="1200" b="1" dirty="0">
                <a:latin typeface="+mn-lt"/>
              </a:rPr>
              <a:t> </a:t>
            </a:r>
            <a:r>
              <a:rPr lang="en-GB" altLang="en-US" sz="1200" b="1" dirty="0" err="1">
                <a:latin typeface="+mn-lt"/>
              </a:rPr>
              <a:t>Pract</a:t>
            </a:r>
            <a:r>
              <a:rPr lang="en-GB" altLang="en-US" sz="1200" b="1" dirty="0">
                <a:latin typeface="+mn-lt"/>
              </a:rPr>
              <a:t> 2015;3:209-229</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941" y="287141"/>
            <a:ext cx="6409103" cy="62741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itle 3"/>
          <p:cNvSpPr>
            <a:spLocks noGrp="1"/>
          </p:cNvSpPr>
          <p:nvPr>
            <p:ph type="title"/>
          </p:nvPr>
        </p:nvSpPr>
        <p:spPr>
          <a:xfrm>
            <a:off x="359341" y="-829163"/>
            <a:ext cx="6103453" cy="2828441"/>
          </a:xfrm>
        </p:spPr>
        <p:txBody>
          <a:bodyPr>
            <a:noAutofit/>
          </a:bodyPr>
          <a:lstStyle/>
          <a:p>
            <a:r>
              <a:rPr lang="en-US" sz="4000" dirty="0">
                <a:solidFill>
                  <a:srgbClr val="C00000"/>
                </a:solidFill>
              </a:rPr>
              <a:t>User‐Centric Behavioral Framework for Voluntary Medical Male Circumcision</a:t>
            </a:r>
          </a:p>
        </p:txBody>
      </p:sp>
      <p:grpSp>
        <p:nvGrpSpPr>
          <p:cNvPr id="10" name="Group 9"/>
          <p:cNvGrpSpPr>
            <a:grpSpLocks noChangeAspect="1"/>
          </p:cNvGrpSpPr>
          <p:nvPr/>
        </p:nvGrpSpPr>
        <p:grpSpPr>
          <a:xfrm>
            <a:off x="11353800" y="5817937"/>
            <a:ext cx="640080" cy="806915"/>
            <a:chOff x="8056179" y="709448"/>
            <a:chExt cx="2818772" cy="3553482"/>
          </a:xfrm>
        </p:grpSpPr>
        <p:pic>
          <p:nvPicPr>
            <p:cNvPr id="11"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2" name="Rectangle 11"/>
            <p:cNvSpPr/>
            <p:nvPr/>
          </p:nvSpPr>
          <p:spPr>
            <a:xfrm>
              <a:off x="8056179" y="1714507"/>
              <a:ext cx="1008994"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6642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48153"/>
            <a:ext cx="10515600" cy="1325563"/>
          </a:xfrm>
        </p:spPr>
        <p:txBody>
          <a:bodyPr/>
          <a:lstStyle/>
          <a:p>
            <a:r>
              <a:rPr lang="en-US" dirty="0"/>
              <a:t>User‐Centric Behavioral Framework for Voluntary Medical Male Circumcision</a:t>
            </a:r>
          </a:p>
        </p:txBody>
      </p:sp>
      <p:sp>
        <p:nvSpPr>
          <p:cNvPr id="6" name="Content Placeholder 5"/>
          <p:cNvSpPr>
            <a:spLocks noGrp="1"/>
          </p:cNvSpPr>
          <p:nvPr>
            <p:ph idx="1"/>
          </p:nvPr>
        </p:nvSpPr>
        <p:spPr>
          <a:xfrm>
            <a:off x="838200" y="2027098"/>
            <a:ext cx="10515600" cy="4652671"/>
          </a:xfrm>
        </p:spPr>
        <p:txBody>
          <a:bodyPr>
            <a:normAutofit fontScale="92500" lnSpcReduction="20000"/>
          </a:bodyPr>
          <a:lstStyle/>
          <a:p>
            <a:r>
              <a:rPr lang="en-US" dirty="0"/>
              <a:t>At each step, internal factors (e.g., cognitive and emotional) as well as environmental ones (e.g., cultural factors or issues around service delivery) influence the individual’s immediate needs and wants, which, in turn, govern subsequent actions</a:t>
            </a:r>
          </a:p>
          <a:p>
            <a:r>
              <a:rPr lang="en-US" dirty="0"/>
              <a:t>By using a user-centric model, you tackle individual and other external factors affecting a man’s decision to go for VMMC while at the same time understanding the stages which a man goes through as he makes his decision</a:t>
            </a:r>
          </a:p>
          <a:p>
            <a:pPr lvl="1"/>
            <a:r>
              <a:rPr lang="en-US" dirty="0"/>
              <a:t>Different factors are at play during different stages of the VMMC journey; to be most effective, the influencer should attempt to determine which stage the man is in so as to know what issues to focus on</a:t>
            </a:r>
          </a:p>
          <a:p>
            <a:r>
              <a:rPr lang="en-US" dirty="0"/>
              <a:t>It is important that programs consider evidence about individual/personal, social cultural and structural barriers to VMMC to develop and refine their demand creation strategies</a:t>
            </a:r>
          </a:p>
          <a:p>
            <a:endParaRPr lang="en-US" dirty="0"/>
          </a:p>
        </p:txBody>
      </p:sp>
      <p:grpSp>
        <p:nvGrpSpPr>
          <p:cNvPr id="7" name="Group 6"/>
          <p:cNvGrpSpPr>
            <a:grpSpLocks noChangeAspect="1"/>
          </p:cNvGrpSpPr>
          <p:nvPr/>
        </p:nvGrpSpPr>
        <p:grpSpPr>
          <a:xfrm>
            <a:off x="11353800" y="5817937"/>
            <a:ext cx="640080" cy="806915"/>
            <a:chOff x="8056179" y="709448"/>
            <a:chExt cx="2818772" cy="3553482"/>
          </a:xfrm>
        </p:grpSpPr>
        <p:pic>
          <p:nvPicPr>
            <p:cNvPr id="8"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9" name="Rectangle 8"/>
            <p:cNvSpPr/>
            <p:nvPr/>
          </p:nvSpPr>
          <p:spPr>
            <a:xfrm>
              <a:off x="8056179" y="1714507"/>
              <a:ext cx="1008994"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25232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Intended Audience</a:t>
            </a:r>
          </a:p>
        </p:txBody>
      </p:sp>
      <p:sp>
        <p:nvSpPr>
          <p:cNvPr id="3" name="Content Placeholder 2"/>
          <p:cNvSpPr>
            <a:spLocks noGrp="1"/>
          </p:cNvSpPr>
          <p:nvPr>
            <p:ph idx="1"/>
          </p:nvPr>
        </p:nvSpPr>
        <p:spPr/>
        <p:txBody>
          <a:bodyPr/>
          <a:lstStyle/>
          <a:p>
            <a:r>
              <a:rPr lang="en-US" dirty="0"/>
              <a:t>Program managers working in VMMC programs</a:t>
            </a:r>
          </a:p>
          <a:p>
            <a:r>
              <a:rPr lang="en-US" dirty="0"/>
              <a:t>Organizations implementing VMMC programs</a:t>
            </a:r>
          </a:p>
          <a:p>
            <a:r>
              <a:rPr lang="en-US" dirty="0"/>
              <a:t>U.S. government staff supporting implementation of VMMC programs</a:t>
            </a:r>
          </a:p>
          <a:p>
            <a:r>
              <a:rPr lang="en-US" dirty="0"/>
              <a:t>Ministry/government staff with involvement in VMMC programs</a:t>
            </a:r>
          </a:p>
          <a:p>
            <a:pPr marL="0" indent="0">
              <a:buNone/>
            </a:pPr>
            <a:endParaRPr lang="en-US" dirty="0"/>
          </a:p>
          <a:p>
            <a:endParaRPr lang="en-US" dirty="0"/>
          </a:p>
          <a:p>
            <a:pPr marL="0" indent="0">
              <a:buNone/>
            </a:pPr>
            <a:r>
              <a:rPr lang="en-US" i="1" dirty="0"/>
              <a:t>* This training resource is intended for use in conjunction with the country’s communication strategy for VMMC</a:t>
            </a:r>
          </a:p>
        </p:txBody>
      </p:sp>
    </p:spTree>
    <p:extLst>
      <p:ext uri="{BB962C8B-B14F-4D97-AF65-F5344CB8AC3E}">
        <p14:creationId xmlns:p14="http://schemas.microsoft.com/office/powerpoint/2010/main" val="3648116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6671"/>
            <a:ext cx="10515600" cy="1325563"/>
          </a:xfrm>
        </p:spPr>
        <p:txBody>
          <a:bodyPr/>
          <a:lstStyle/>
          <a:p>
            <a:r>
              <a:rPr lang="en-US" dirty="0"/>
              <a:t>Examples of Barriers Faced in “Preparation” Stage for MC </a:t>
            </a:r>
          </a:p>
        </p:txBody>
      </p:sp>
      <p:sp>
        <p:nvSpPr>
          <p:cNvPr id="5" name="TextBox 4"/>
          <p:cNvSpPr txBox="1"/>
          <p:nvPr/>
        </p:nvSpPr>
        <p:spPr>
          <a:xfrm>
            <a:off x="606899" y="6352713"/>
            <a:ext cx="5825987" cy="246221"/>
          </a:xfrm>
          <a:prstGeom prst="rect">
            <a:avLst/>
          </a:prstGeom>
          <a:noFill/>
        </p:spPr>
        <p:txBody>
          <a:bodyPr wrap="square" rtlCol="0">
            <a:spAutoFit/>
          </a:bodyPr>
          <a:lstStyle/>
          <a:p>
            <a:r>
              <a:rPr lang="en-US" sz="1000" dirty="0"/>
              <a:t>Annotated excerpt: Genesis Analytics. South Africa Demand Generation Implementation Guide, May 2018 </a:t>
            </a:r>
          </a:p>
        </p:txBody>
      </p:sp>
      <p:graphicFrame>
        <p:nvGraphicFramePr>
          <p:cNvPr id="6" name="Table 5"/>
          <p:cNvGraphicFramePr>
            <a:graphicFrameLocks noGrp="1"/>
          </p:cNvGraphicFramePr>
          <p:nvPr>
            <p:extLst>
              <p:ext uri="{D42A27DB-BD31-4B8C-83A1-F6EECF244321}">
                <p14:modId xmlns:p14="http://schemas.microsoft.com/office/powerpoint/2010/main" val="3081902971"/>
              </p:ext>
            </p:extLst>
          </p:nvPr>
        </p:nvGraphicFramePr>
        <p:xfrm>
          <a:off x="604435" y="1940128"/>
          <a:ext cx="11288589" cy="4358640"/>
        </p:xfrm>
        <a:graphic>
          <a:graphicData uri="http://schemas.openxmlformats.org/drawingml/2006/table">
            <a:tbl>
              <a:tblPr firstRow="1" bandRow="1">
                <a:tableStyleId>{D7AC3CCA-C797-4891-BE02-D94E43425B78}</a:tableStyleId>
              </a:tblPr>
              <a:tblGrid>
                <a:gridCol w="1379349">
                  <a:extLst>
                    <a:ext uri="{9D8B030D-6E8A-4147-A177-3AD203B41FA5}">
                      <a16:colId xmlns:a16="http://schemas.microsoft.com/office/drawing/2014/main" val="20000"/>
                    </a:ext>
                  </a:extLst>
                </a:gridCol>
                <a:gridCol w="1782305">
                  <a:extLst>
                    <a:ext uri="{9D8B030D-6E8A-4147-A177-3AD203B41FA5}">
                      <a16:colId xmlns:a16="http://schemas.microsoft.com/office/drawing/2014/main" val="20001"/>
                    </a:ext>
                  </a:extLst>
                </a:gridCol>
                <a:gridCol w="2417735">
                  <a:extLst>
                    <a:ext uri="{9D8B030D-6E8A-4147-A177-3AD203B41FA5}">
                      <a16:colId xmlns:a16="http://schemas.microsoft.com/office/drawing/2014/main" val="20002"/>
                    </a:ext>
                  </a:extLst>
                </a:gridCol>
                <a:gridCol w="5709200">
                  <a:extLst>
                    <a:ext uri="{9D8B030D-6E8A-4147-A177-3AD203B41FA5}">
                      <a16:colId xmlns:a16="http://schemas.microsoft.com/office/drawing/2014/main" val="20003"/>
                    </a:ext>
                  </a:extLst>
                </a:gridCol>
              </a:tblGrid>
              <a:tr h="365759">
                <a:tc>
                  <a:txBody>
                    <a:bodyPr/>
                    <a:lstStyle/>
                    <a:p>
                      <a:r>
                        <a:rPr lang="en-US" dirty="0">
                          <a:solidFill>
                            <a:schemeClr val="bg1"/>
                          </a:solidFill>
                        </a:rPr>
                        <a:t>STAGE</a:t>
                      </a:r>
                    </a:p>
                  </a:txBody>
                  <a:tcPr>
                    <a:solidFill>
                      <a:srgbClr val="336699"/>
                    </a:solidFill>
                  </a:tcPr>
                </a:tc>
                <a:tc>
                  <a:txBody>
                    <a:bodyPr/>
                    <a:lstStyle/>
                    <a:p>
                      <a:r>
                        <a:rPr lang="en-US" dirty="0">
                          <a:solidFill>
                            <a:schemeClr val="bg1"/>
                          </a:solidFill>
                        </a:rPr>
                        <a:t>BARRIER THEME</a:t>
                      </a:r>
                    </a:p>
                  </a:txBody>
                  <a:tcPr>
                    <a:solidFill>
                      <a:srgbClr val="336699"/>
                    </a:solidFill>
                  </a:tcPr>
                </a:tc>
                <a:tc>
                  <a:txBody>
                    <a:bodyPr/>
                    <a:lstStyle/>
                    <a:p>
                      <a:r>
                        <a:rPr lang="en-US" dirty="0">
                          <a:solidFill>
                            <a:schemeClr val="bg1"/>
                          </a:solidFill>
                        </a:rPr>
                        <a:t>SPECIFIC ISSUE</a:t>
                      </a:r>
                    </a:p>
                  </a:txBody>
                  <a:tcPr>
                    <a:solidFill>
                      <a:srgbClr val="336699"/>
                    </a:solidFill>
                  </a:tcPr>
                </a:tc>
                <a:tc>
                  <a:txBody>
                    <a:bodyPr/>
                    <a:lstStyle/>
                    <a:p>
                      <a:r>
                        <a:rPr lang="en-US" dirty="0">
                          <a:solidFill>
                            <a:schemeClr val="bg1"/>
                          </a:solidFill>
                        </a:rPr>
                        <a:t>CAMPAIGN MESSAGES</a:t>
                      </a:r>
                    </a:p>
                  </a:txBody>
                  <a:tcPr>
                    <a:solidFill>
                      <a:srgbClr val="336699"/>
                    </a:solidFill>
                  </a:tcPr>
                </a:tc>
                <a:extLst>
                  <a:ext uri="{0D108BD9-81ED-4DB2-BD59-A6C34878D82A}">
                    <a16:rowId xmlns:a16="http://schemas.microsoft.com/office/drawing/2014/main" val="10000"/>
                  </a:ext>
                </a:extLst>
              </a:tr>
              <a:tr h="370840">
                <a:tc rowSpan="4">
                  <a:txBody>
                    <a:bodyPr/>
                    <a:lstStyle/>
                    <a:p>
                      <a:r>
                        <a:rPr lang="en-US" sz="1400" b="1" dirty="0"/>
                        <a:t>Preparation</a:t>
                      </a:r>
                    </a:p>
                    <a:p>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(similar to </a:t>
                      </a:r>
                      <a:r>
                        <a:rPr lang="en-US" sz="1400" b="0" baseline="0" dirty="0"/>
                        <a:t>“Intention” stage in </a:t>
                      </a:r>
                      <a:r>
                        <a:rPr lang="en-US" sz="1400" b="0" i="1" baseline="0" dirty="0"/>
                        <a:t>User Centric Model (Sgaier et al))</a:t>
                      </a:r>
                      <a:endParaRPr lang="en-US" sz="1600" b="0" i="1" dirty="0"/>
                    </a:p>
                    <a:p>
                      <a:endParaRPr lang="en-US" sz="1400" b="1" dirty="0"/>
                    </a:p>
                    <a:p>
                      <a:endParaRPr lang="en-US" sz="1400" b="1" dirty="0"/>
                    </a:p>
                  </a:txBody>
                  <a:tcPr>
                    <a:solidFill>
                      <a:schemeClr val="bg1">
                        <a:lumMod val="85000"/>
                      </a:schemeClr>
                    </a:solidFill>
                  </a:tcPr>
                </a:tc>
                <a:tc rowSpan="2">
                  <a:txBody>
                    <a:bodyPr/>
                    <a:lstStyle/>
                    <a:p>
                      <a:r>
                        <a:rPr lang="en-US" sz="1400" dirty="0"/>
                        <a:t>Anticipated financial loss</a:t>
                      </a:r>
                    </a:p>
                  </a:txBody>
                  <a:tcPr>
                    <a:solidFill>
                      <a:schemeClr val="bg1"/>
                    </a:solidFill>
                  </a:tcPr>
                </a:tc>
                <a:tc>
                  <a:txBody>
                    <a:bodyPr/>
                    <a:lstStyle/>
                    <a:p>
                      <a:r>
                        <a:rPr lang="en-US" sz="1400" dirty="0"/>
                        <a:t>He believes he will lose wages due to leave taken for the procedure and recovery, and cost of transport </a:t>
                      </a:r>
                    </a:p>
                  </a:txBody>
                  <a:tcPr>
                    <a:solidFill>
                      <a:schemeClr val="bg1"/>
                    </a:solidFill>
                  </a:tcPr>
                </a:tc>
                <a:tc>
                  <a:txBody>
                    <a:bodyPr/>
                    <a:lstStyle/>
                    <a:p>
                      <a:pPr marL="285750" indent="-285750">
                        <a:buFont typeface="Arial" panose="020B0604020202020204" pitchFamily="34" charset="0"/>
                        <a:buChar char="•"/>
                      </a:pPr>
                      <a:r>
                        <a:rPr lang="en-US" sz="1400" dirty="0"/>
                        <a:t>If available, provide information about</a:t>
                      </a:r>
                      <a:r>
                        <a:rPr lang="en-US" sz="1400" baseline="0" dirty="0"/>
                        <a:t> food vouchers or financial compensation to recover some expenses</a:t>
                      </a:r>
                    </a:p>
                    <a:p>
                      <a:pPr marL="285750" indent="-285750">
                        <a:buFont typeface="Arial" panose="020B0604020202020204" pitchFamily="34" charset="0"/>
                        <a:buChar char="•"/>
                      </a:pPr>
                      <a:r>
                        <a:rPr lang="en-US" sz="1400" baseline="0" dirty="0"/>
                        <a:t>Communicate exactly how many days men will need to be away from work as men may overestimate loss of wages—usually 2 days</a:t>
                      </a:r>
                      <a:endParaRPr lang="en-US" sz="1400" dirty="0"/>
                    </a:p>
                  </a:txBody>
                  <a:tcPr>
                    <a:solidFill>
                      <a:schemeClr val="bg1"/>
                    </a:solidFill>
                  </a:tcPr>
                </a:tc>
                <a:extLst>
                  <a:ext uri="{0D108BD9-81ED-4DB2-BD59-A6C34878D82A}">
                    <a16:rowId xmlns:a16="http://schemas.microsoft.com/office/drawing/2014/main" val="10001"/>
                  </a:ext>
                </a:extLst>
              </a:tr>
              <a:tr h="370840">
                <a:tc vMerge="1">
                  <a:txBody>
                    <a:bodyPr/>
                    <a:lstStyle/>
                    <a:p>
                      <a:endParaRPr lang="en-US" dirty="0"/>
                    </a:p>
                  </a:txBody>
                  <a:tcPr/>
                </a:tc>
                <a:tc vMerge="1">
                  <a:txBody>
                    <a:bodyPr/>
                    <a:lstStyle/>
                    <a:p>
                      <a:endParaRPr lang="en-US" dirty="0"/>
                    </a:p>
                  </a:txBody>
                  <a:tcPr/>
                </a:tc>
                <a:tc>
                  <a:txBody>
                    <a:bodyPr/>
                    <a:lstStyle/>
                    <a:p>
                      <a:r>
                        <a:rPr lang="en-US" sz="1400" dirty="0"/>
                        <a:t>He is worried about the</a:t>
                      </a:r>
                      <a:r>
                        <a:rPr lang="en-US" sz="1400" baseline="0" dirty="0"/>
                        <a:t> cost of the medical circumcision</a:t>
                      </a:r>
                      <a:endParaRPr lang="en-US" sz="1400" dirty="0"/>
                    </a:p>
                  </a:txBody>
                  <a:tcPr>
                    <a:solidFill>
                      <a:schemeClr val="bg1"/>
                    </a:solidFill>
                  </a:tcPr>
                </a:tc>
                <a:tc>
                  <a:txBody>
                    <a:bodyPr/>
                    <a:lstStyle/>
                    <a:p>
                      <a:pPr marL="285750" indent="-285750">
                        <a:buFont typeface="Arial" panose="020B0604020202020204" pitchFamily="34" charset="0"/>
                        <a:buChar char="•"/>
                      </a:pPr>
                      <a:r>
                        <a:rPr lang="en-US" sz="1400" dirty="0"/>
                        <a:t>It is a free and safe service</a:t>
                      </a:r>
                    </a:p>
                  </a:txBody>
                  <a:tcPr>
                    <a:solidFill>
                      <a:schemeClr val="bg1"/>
                    </a:solidFill>
                  </a:tcPr>
                </a:tc>
                <a:extLst>
                  <a:ext uri="{0D108BD9-81ED-4DB2-BD59-A6C34878D82A}">
                    <a16:rowId xmlns:a16="http://schemas.microsoft.com/office/drawing/2014/main" val="10002"/>
                  </a:ext>
                </a:extLst>
              </a:tr>
              <a:tr h="370840">
                <a:tc vMerge="1">
                  <a:txBody>
                    <a:bodyPr/>
                    <a:lstStyle/>
                    <a:p>
                      <a:endParaRPr lang="en-US" dirty="0"/>
                    </a:p>
                  </a:txBody>
                  <a:tcPr/>
                </a:tc>
                <a:tc rowSpan="2">
                  <a:txBody>
                    <a:bodyPr/>
                    <a:lstStyle/>
                    <a:p>
                      <a:r>
                        <a:rPr lang="en-US" sz="1400" dirty="0"/>
                        <a:t>Distrust</a:t>
                      </a:r>
                    </a:p>
                  </a:txBody>
                  <a:tcPr>
                    <a:solidFill>
                      <a:schemeClr val="bg1"/>
                    </a:solidFill>
                  </a:tcPr>
                </a:tc>
                <a:tc>
                  <a:txBody>
                    <a:bodyPr/>
                    <a:lstStyle/>
                    <a:p>
                      <a:r>
                        <a:rPr lang="en-US" sz="1400" dirty="0"/>
                        <a:t>He may feel pressured by his romantic partner and worry she has ulterior motives for asking him</a:t>
                      </a:r>
                      <a:r>
                        <a:rPr lang="en-US" sz="1400" baseline="0" dirty="0"/>
                        <a:t> to circumcise</a:t>
                      </a:r>
                      <a:endParaRPr lang="en-US" sz="1400" dirty="0"/>
                    </a:p>
                  </a:txBody>
                  <a:tcPr>
                    <a:solidFill>
                      <a:schemeClr val="bg1"/>
                    </a:solidFill>
                  </a:tcPr>
                </a:tc>
                <a:tc>
                  <a:txBody>
                    <a:bodyPr/>
                    <a:lstStyle/>
                    <a:p>
                      <a:pPr marL="285750" indent="-285750">
                        <a:buFont typeface="Arial" panose="020B0604020202020204" pitchFamily="34" charset="0"/>
                        <a:buChar char="•"/>
                      </a:pPr>
                      <a:r>
                        <a:rPr lang="en-US" sz="1400" dirty="0"/>
                        <a:t>Reduce focus on partner-driven messaging</a:t>
                      </a:r>
                    </a:p>
                    <a:p>
                      <a:pPr marL="285750" indent="-285750">
                        <a:buFont typeface="Arial" panose="020B0604020202020204" pitchFamily="34" charset="0"/>
                        <a:buChar char="•"/>
                      </a:pPr>
                      <a:r>
                        <a:rPr lang="en-US" sz="1400" dirty="0"/>
                        <a:t>Focus on mutual benefits, such as hygiene</a:t>
                      </a:r>
                      <a:r>
                        <a:rPr lang="en-US" sz="1400" baseline="0" dirty="0"/>
                        <a:t> and better sexual performance</a:t>
                      </a:r>
                    </a:p>
                    <a:p>
                      <a:pPr marL="285750" indent="-285750">
                        <a:buFont typeface="Arial" panose="020B0604020202020204" pitchFamily="34" charset="0"/>
                        <a:buChar char="•"/>
                      </a:pPr>
                      <a:r>
                        <a:rPr lang="en-US" sz="1400" baseline="0" dirty="0"/>
                        <a:t>Do not focus on HIV and STI reduction which implies infidelity</a:t>
                      </a:r>
                      <a:endParaRPr lang="en-US" sz="1400" dirty="0"/>
                    </a:p>
                  </a:txBody>
                  <a:tcPr>
                    <a:solidFill>
                      <a:schemeClr val="bg1"/>
                    </a:solidFill>
                  </a:tcPr>
                </a:tc>
                <a:extLst>
                  <a:ext uri="{0D108BD9-81ED-4DB2-BD59-A6C34878D82A}">
                    <a16:rowId xmlns:a16="http://schemas.microsoft.com/office/drawing/2014/main" val="10003"/>
                  </a:ext>
                </a:extLst>
              </a:tr>
              <a:tr h="370840">
                <a:tc vMerge="1">
                  <a:txBody>
                    <a:bodyPr/>
                    <a:lstStyle/>
                    <a:p>
                      <a:endParaRPr lang="en-US" dirty="0"/>
                    </a:p>
                  </a:txBody>
                  <a:tcPr/>
                </a:tc>
                <a:tc vMerge="1">
                  <a:txBody>
                    <a:bodyPr/>
                    <a:lstStyle/>
                    <a:p>
                      <a:endParaRPr lang="en-US" dirty="0"/>
                    </a:p>
                  </a:txBody>
                  <a:tcPr/>
                </a:tc>
                <a:tc>
                  <a:txBody>
                    <a:bodyPr/>
                    <a:lstStyle/>
                    <a:p>
                      <a:r>
                        <a:rPr lang="en-US" sz="1400" dirty="0"/>
                        <a:t>He is worried that no one has been honest with him about the pain of MMC</a:t>
                      </a:r>
                    </a:p>
                  </a:txBody>
                  <a:tcPr>
                    <a:solidFill>
                      <a:schemeClr val="bg1"/>
                    </a:solidFill>
                  </a:tcPr>
                </a:tc>
                <a:tc>
                  <a:txBody>
                    <a:bodyPr/>
                    <a:lstStyle/>
                    <a:p>
                      <a:pPr marL="285750" indent="-285750">
                        <a:buFont typeface="Arial" panose="020B0604020202020204" pitchFamily="34" charset="0"/>
                        <a:buChar char="•"/>
                      </a:pPr>
                      <a:r>
                        <a:rPr lang="en-US" sz="1400" dirty="0"/>
                        <a:t>Everyone has a different pain threshold</a:t>
                      </a:r>
                    </a:p>
                    <a:p>
                      <a:pPr marL="285750" indent="-285750">
                        <a:buFont typeface="Arial" panose="020B0604020202020204" pitchFamily="34" charset="0"/>
                        <a:buChar char="•"/>
                      </a:pPr>
                      <a:r>
                        <a:rPr lang="en-US" sz="1400" dirty="0"/>
                        <a:t>Play on the concept of masculinity</a:t>
                      </a:r>
                    </a:p>
                    <a:p>
                      <a:pPr marL="742950" lvl="1" indent="-285750">
                        <a:buFont typeface="Arial" panose="020B0604020202020204" pitchFamily="34" charset="0"/>
                        <a:buChar char="•"/>
                      </a:pPr>
                      <a:r>
                        <a:rPr lang="en-US" sz="1400" dirty="0"/>
                        <a:t>Even babies and boys do it</a:t>
                      </a:r>
                    </a:p>
                    <a:p>
                      <a:pPr marL="742950" lvl="1" indent="-285750">
                        <a:buFont typeface="Arial" panose="020B0604020202020204" pitchFamily="34" charset="0"/>
                        <a:buChar char="•"/>
                      </a:pPr>
                      <a:r>
                        <a:rPr lang="en-US" sz="1400" dirty="0"/>
                        <a:t>The many benefits outweigh the short-term pain</a:t>
                      </a:r>
                    </a:p>
                    <a:p>
                      <a:pPr marL="285750" lvl="0" indent="-285750">
                        <a:buFont typeface="Arial" panose="020B0604020202020204" pitchFamily="34" charset="0"/>
                        <a:buChar char="•"/>
                      </a:pPr>
                      <a:r>
                        <a:rPr lang="en-US" sz="1400" dirty="0"/>
                        <a:t>Medically</a:t>
                      </a:r>
                      <a:r>
                        <a:rPr lang="en-US" sz="1400" baseline="0" dirty="0"/>
                        <a:t> circumcised men and mobilizers can share their personal experiences with pain</a:t>
                      </a:r>
                    </a:p>
                    <a:p>
                      <a:pPr marL="285750" lvl="0" indent="-285750">
                        <a:buFont typeface="Arial" panose="020B0604020202020204" pitchFamily="34" charset="0"/>
                        <a:buChar char="•"/>
                      </a:pPr>
                      <a:r>
                        <a:rPr lang="en-US" sz="1400" baseline="0" dirty="0"/>
                        <a:t>Address specific pain concerns of the individual</a:t>
                      </a:r>
                      <a:endParaRPr lang="en-US" sz="1400" dirty="0"/>
                    </a:p>
                  </a:txBody>
                  <a:tcPr>
                    <a:solidFill>
                      <a:schemeClr val="bg1"/>
                    </a:solidFill>
                  </a:tcPr>
                </a:tc>
                <a:extLst>
                  <a:ext uri="{0D108BD9-81ED-4DB2-BD59-A6C34878D82A}">
                    <a16:rowId xmlns:a16="http://schemas.microsoft.com/office/drawing/2014/main" val="10004"/>
                  </a:ext>
                </a:extLst>
              </a:tr>
            </a:tbl>
          </a:graphicData>
        </a:graphic>
      </p:graphicFrame>
      <p:grpSp>
        <p:nvGrpSpPr>
          <p:cNvPr id="7" name="Group 6"/>
          <p:cNvGrpSpPr>
            <a:grpSpLocks noChangeAspect="1"/>
          </p:cNvGrpSpPr>
          <p:nvPr/>
        </p:nvGrpSpPr>
        <p:grpSpPr>
          <a:xfrm>
            <a:off x="11353800" y="5817937"/>
            <a:ext cx="640080" cy="806915"/>
            <a:chOff x="8056179" y="709448"/>
            <a:chExt cx="2818772" cy="3553482"/>
          </a:xfrm>
        </p:grpSpPr>
        <p:pic>
          <p:nvPicPr>
            <p:cNvPr id="8"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9" name="Rectangle 8"/>
            <p:cNvSpPr/>
            <p:nvPr/>
          </p:nvSpPr>
          <p:spPr>
            <a:xfrm>
              <a:off x="8056179" y="1714507"/>
              <a:ext cx="1008994"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4221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58467" y="1924957"/>
            <a:ext cx="10124502" cy="4484838"/>
          </a:xfrm>
          <a:prstGeom prst="rect">
            <a:avLst/>
          </a:prstGeom>
          <a:solidFill>
            <a:srgbClr val="54CCDC"/>
          </a:solidFill>
          <a:ln>
            <a:noFill/>
          </a:ln>
          <a:effectLst/>
          <a:extLst/>
        </p:spPr>
      </p:pic>
      <p:sp>
        <p:nvSpPr>
          <p:cNvPr id="5" name="Text Box 4"/>
          <p:cNvSpPr txBox="1">
            <a:spLocks noChangeArrowheads="1"/>
          </p:cNvSpPr>
          <p:nvPr/>
        </p:nvSpPr>
        <p:spPr bwMode="auto">
          <a:xfrm>
            <a:off x="7437807" y="6505409"/>
            <a:ext cx="3918652"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dirty="0">
                <a:latin typeface="Arial" panose="020B0604020202020204" pitchFamily="34" charset="0"/>
              </a:rPr>
              <a:t>Sema K Sgaier et al. Glob Health </a:t>
            </a:r>
            <a:r>
              <a:rPr lang="en-GB" altLang="en-US" sz="1089" dirty="0" err="1">
                <a:latin typeface="Arial" panose="020B0604020202020204" pitchFamily="34" charset="0"/>
              </a:rPr>
              <a:t>Sci</a:t>
            </a:r>
            <a:r>
              <a:rPr lang="en-GB" altLang="en-US" sz="1089" dirty="0">
                <a:latin typeface="Arial" panose="020B0604020202020204" pitchFamily="34" charset="0"/>
              </a:rPr>
              <a:t> </a:t>
            </a:r>
            <a:r>
              <a:rPr lang="en-GB" altLang="en-US" sz="1089" dirty="0" err="1">
                <a:latin typeface="Arial" panose="020B0604020202020204" pitchFamily="34" charset="0"/>
              </a:rPr>
              <a:t>Pract</a:t>
            </a:r>
            <a:r>
              <a:rPr lang="en-GB" altLang="en-US" sz="1089" dirty="0">
                <a:latin typeface="Arial" panose="020B0604020202020204" pitchFamily="34" charset="0"/>
              </a:rPr>
              <a:t> 2015;3:209-229</a:t>
            </a:r>
          </a:p>
        </p:txBody>
      </p:sp>
      <p:sp>
        <p:nvSpPr>
          <p:cNvPr id="6"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C00000"/>
                </a:solidFill>
                <a:latin typeface="+mn-lt"/>
                <a:ea typeface="+mj-ea"/>
                <a:cs typeface="+mj-cs"/>
              </a:defRPr>
            </a:lvl1pPr>
          </a:lstStyle>
          <a:p>
            <a:r>
              <a:rPr lang="en-US" dirty="0"/>
              <a:t>Kenyan Application of User-Centric Model</a:t>
            </a:r>
          </a:p>
        </p:txBody>
      </p:sp>
      <p:grpSp>
        <p:nvGrpSpPr>
          <p:cNvPr id="9" name="Group 8"/>
          <p:cNvGrpSpPr>
            <a:grpSpLocks noChangeAspect="1"/>
          </p:cNvGrpSpPr>
          <p:nvPr/>
        </p:nvGrpSpPr>
        <p:grpSpPr>
          <a:xfrm>
            <a:off x="11353800" y="5817937"/>
            <a:ext cx="640080" cy="806915"/>
            <a:chOff x="8056179" y="709448"/>
            <a:chExt cx="2818772" cy="3553482"/>
          </a:xfrm>
        </p:grpSpPr>
        <p:pic>
          <p:nvPicPr>
            <p:cNvPr id="10"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1" name="Rectangle 10"/>
            <p:cNvSpPr/>
            <p:nvPr/>
          </p:nvSpPr>
          <p:spPr>
            <a:xfrm>
              <a:off x="8056179" y="1714507"/>
              <a:ext cx="1008994"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939496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3651"/>
            <a:ext cx="10515600" cy="1325563"/>
          </a:xfrm>
        </p:spPr>
        <p:txBody>
          <a:bodyPr/>
          <a:lstStyle/>
          <a:p>
            <a:r>
              <a:rPr lang="en-US" dirty="0"/>
              <a:t>Additional Theories and Guidance to Inform Strategic Demand Creation Design</a:t>
            </a:r>
          </a:p>
        </p:txBody>
      </p:sp>
      <p:sp>
        <p:nvSpPr>
          <p:cNvPr id="3" name="Content Placeholder 2"/>
          <p:cNvSpPr>
            <a:spLocks noGrp="1"/>
          </p:cNvSpPr>
          <p:nvPr>
            <p:ph idx="1"/>
          </p:nvPr>
        </p:nvSpPr>
        <p:spPr/>
        <p:txBody>
          <a:bodyPr>
            <a:normAutofit/>
          </a:bodyPr>
          <a:lstStyle/>
          <a:p>
            <a:r>
              <a:rPr lang="en-US" dirty="0"/>
              <a:t>Behavior change models do not provide guidance on how message content should be delivered (e.g., print, radio, social media) or how media is accessed and used among the intended audience</a:t>
            </a:r>
          </a:p>
          <a:p>
            <a:pPr lvl="1"/>
            <a:r>
              <a:rPr lang="en-US" dirty="0"/>
              <a:t>Communication theories such as Media Richness Theory and Gratification Theory can provide additional guidance</a:t>
            </a:r>
          </a:p>
          <a:p>
            <a:endParaRPr lang="en-US" dirty="0"/>
          </a:p>
          <a:p>
            <a:r>
              <a:rPr lang="en-US" dirty="0"/>
              <a:t>If your country has a national communication strategy for VMMC, it is likely based on a behavioral framework and can provide additional guidance on priority target audiences, messaging, and useful channels and strategies</a:t>
            </a:r>
          </a:p>
        </p:txBody>
      </p:sp>
      <p:grpSp>
        <p:nvGrpSpPr>
          <p:cNvPr id="5" name="Group 4"/>
          <p:cNvGrpSpPr>
            <a:grpSpLocks noChangeAspect="1"/>
          </p:cNvGrpSpPr>
          <p:nvPr/>
        </p:nvGrpSpPr>
        <p:grpSpPr>
          <a:xfrm>
            <a:off x="11353800" y="5817937"/>
            <a:ext cx="640080" cy="806915"/>
            <a:chOff x="8056179" y="709448"/>
            <a:chExt cx="2818772" cy="3553482"/>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a:off x="8056179" y="1714507"/>
              <a:ext cx="1008994"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23106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dirty="0"/>
              <a:t>Knowledge Check</a:t>
            </a:r>
          </a:p>
        </p:txBody>
      </p:sp>
    </p:spTree>
    <p:extLst>
      <p:ext uri="{BB962C8B-B14F-4D97-AF65-F5344CB8AC3E}">
        <p14:creationId xmlns:p14="http://schemas.microsoft.com/office/powerpoint/2010/main" val="2399621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8153"/>
            <a:ext cx="10041610" cy="1325563"/>
          </a:xfrm>
        </p:spPr>
        <p:txBody>
          <a:bodyPr/>
          <a:lstStyle/>
          <a:p>
            <a:r>
              <a:rPr lang="en-US" dirty="0"/>
              <a:t>The user-centric VMMC behavioral model is a combination of which two theories? </a:t>
            </a:r>
          </a:p>
        </p:txBody>
      </p:sp>
      <p:sp>
        <p:nvSpPr>
          <p:cNvPr id="5" name="Content Placeholder 6"/>
          <p:cNvSpPr txBox="1">
            <a:spLocks/>
          </p:cNvSpPr>
          <p:nvPr/>
        </p:nvSpPr>
        <p:spPr>
          <a:xfrm>
            <a:off x="1082932" y="3910198"/>
            <a:ext cx="8491373" cy="723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en-US" dirty="0"/>
              <a:t>B. Stages of Change and Social Ecological Model </a:t>
            </a:r>
          </a:p>
        </p:txBody>
      </p:sp>
      <p:sp>
        <p:nvSpPr>
          <p:cNvPr id="6" name="Content Placeholder 6"/>
          <p:cNvSpPr txBox="1">
            <a:spLocks/>
          </p:cNvSpPr>
          <p:nvPr/>
        </p:nvSpPr>
        <p:spPr>
          <a:xfrm>
            <a:off x="1082931" y="2565997"/>
            <a:ext cx="8491374" cy="723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en-US" dirty="0"/>
              <a:t>A. Diffusion of Innovation and Health Belief Model  </a:t>
            </a:r>
          </a:p>
        </p:txBody>
      </p:sp>
      <p:sp>
        <p:nvSpPr>
          <p:cNvPr id="7" name="Content Placeholder 6"/>
          <p:cNvSpPr txBox="1">
            <a:spLocks/>
          </p:cNvSpPr>
          <p:nvPr/>
        </p:nvSpPr>
        <p:spPr>
          <a:xfrm>
            <a:off x="1082931" y="5254399"/>
            <a:ext cx="8491374" cy="723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en-US" dirty="0"/>
              <a:t>C. Media Richness Theory and Theory of Reasoned Action </a:t>
            </a:r>
          </a:p>
        </p:txBody>
      </p:sp>
      <p:sp>
        <p:nvSpPr>
          <p:cNvPr id="8" name="TextBox 7"/>
          <p:cNvSpPr txBox="1"/>
          <p:nvPr/>
        </p:nvSpPr>
        <p:spPr>
          <a:xfrm>
            <a:off x="838200" y="3712873"/>
            <a:ext cx="9014865" cy="1117663"/>
          </a:xfrm>
          <a:prstGeom prst="rect">
            <a:avLst/>
          </a:prstGeom>
          <a:noFill/>
          <a:ln w="38100">
            <a:solidFill>
              <a:srgbClr val="C00000"/>
            </a:solidFill>
            <a:prstDash val="sysDot"/>
          </a:ln>
        </p:spPr>
        <p:txBody>
          <a:bodyPr wrap="square" rtlCol="0">
            <a:spAutoFit/>
          </a:bodyPr>
          <a:lstStyle/>
          <a:p>
            <a:endParaRPr lang="en-US" dirty="0"/>
          </a:p>
        </p:txBody>
      </p:sp>
    </p:spTree>
    <p:extLst>
      <p:ext uri="{BB962C8B-B14F-4D97-AF65-F5344CB8AC3E}">
        <p14:creationId xmlns:p14="http://schemas.microsoft.com/office/powerpoint/2010/main" val="218402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dirty="0"/>
              <a:t>Step 3: Development and </a:t>
            </a:r>
            <a:br>
              <a:rPr lang="en-US" b="0" dirty="0"/>
            </a:br>
            <a:r>
              <a:rPr lang="en-US" b="0" dirty="0"/>
              <a:t>Testing</a:t>
            </a:r>
          </a:p>
        </p:txBody>
      </p:sp>
      <p:sp>
        <p:nvSpPr>
          <p:cNvPr id="5" name="Text Placeholder 4"/>
          <p:cNvSpPr>
            <a:spLocks noGrp="1"/>
          </p:cNvSpPr>
          <p:nvPr>
            <p:ph type="body" idx="4294967295"/>
          </p:nvPr>
        </p:nvSpPr>
        <p:spPr>
          <a:xfrm>
            <a:off x="831850" y="5100910"/>
            <a:ext cx="10515600" cy="1500187"/>
          </a:xfrm>
        </p:spPr>
        <p:txBody>
          <a:bodyPr/>
          <a:lstStyle/>
          <a:p>
            <a:pPr marL="800100" lvl="1" indent="-342900">
              <a:buFont typeface="Arial" panose="020B0604020202020204" pitchFamily="34" charset="0"/>
              <a:buChar char="•"/>
            </a:pPr>
            <a:r>
              <a:rPr lang="en-US" dirty="0"/>
              <a:t>Message Development, Test Driving &amp; Pretesting </a:t>
            </a:r>
          </a:p>
        </p:txBody>
      </p:sp>
      <p:grpSp>
        <p:nvGrpSpPr>
          <p:cNvPr id="7" name="Group 6"/>
          <p:cNvGrpSpPr/>
          <p:nvPr/>
        </p:nvGrpSpPr>
        <p:grpSpPr>
          <a:xfrm>
            <a:off x="8188518" y="709448"/>
            <a:ext cx="2686433" cy="3553482"/>
            <a:chOff x="8188518" y="709448"/>
            <a:chExt cx="2686433" cy="3553482"/>
          </a:xfrm>
        </p:grpSpPr>
        <p:pic>
          <p:nvPicPr>
            <p:cNvPr id="8"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9" name="Rectangle 8"/>
            <p:cNvSpPr/>
            <p:nvPr/>
          </p:nvSpPr>
          <p:spPr>
            <a:xfrm rot="2350518">
              <a:off x="8313911" y="791096"/>
              <a:ext cx="1008993" cy="133486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46553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Developing Demand Creation Materials</a:t>
            </a:r>
          </a:p>
        </p:txBody>
      </p:sp>
      <p:sp>
        <p:nvSpPr>
          <p:cNvPr id="7" name="Rounded Rectangle 6"/>
          <p:cNvSpPr/>
          <p:nvPr/>
        </p:nvSpPr>
        <p:spPr>
          <a:xfrm>
            <a:off x="773724" y="1934428"/>
            <a:ext cx="10580076" cy="1059541"/>
          </a:xfrm>
          <a:prstGeom prst="roundRect">
            <a:avLst/>
          </a:prstGeom>
          <a:noFill/>
          <a:ln w="38100" cap="flat" cmpd="sng" algn="ctr">
            <a:solidFill>
              <a:schemeClr val="accent1"/>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2400" dirty="0">
                <a:solidFill>
                  <a:schemeClr val="tx1">
                    <a:lumMod val="75000"/>
                    <a:lumOff val="25000"/>
                  </a:schemeClr>
                </a:solidFill>
              </a:rPr>
              <a:t>At this stage, information from the </a:t>
            </a:r>
            <a:r>
              <a:rPr lang="en-US" sz="2400" u="sng" dirty="0">
                <a:solidFill>
                  <a:schemeClr val="tx1">
                    <a:lumMod val="75000"/>
                    <a:lumOff val="25000"/>
                  </a:schemeClr>
                </a:solidFill>
              </a:rPr>
              <a:t>Situation Analysis </a:t>
            </a:r>
            <a:r>
              <a:rPr lang="en-US" sz="2400" dirty="0">
                <a:solidFill>
                  <a:schemeClr val="tx1">
                    <a:lumMod val="75000"/>
                    <a:lumOff val="25000"/>
                  </a:schemeClr>
                </a:solidFill>
              </a:rPr>
              <a:t>and </a:t>
            </a:r>
            <a:r>
              <a:rPr lang="en-US" sz="2400" u="sng" dirty="0">
                <a:solidFill>
                  <a:schemeClr val="tx1">
                    <a:lumMod val="75000"/>
                    <a:lumOff val="25000"/>
                  </a:schemeClr>
                </a:solidFill>
              </a:rPr>
              <a:t>Strategic Design </a:t>
            </a:r>
            <a:r>
              <a:rPr lang="en-US" sz="2400" dirty="0">
                <a:solidFill>
                  <a:schemeClr val="tx1">
                    <a:lumMod val="75000"/>
                    <a:lumOff val="25000"/>
                  </a:schemeClr>
                </a:solidFill>
              </a:rPr>
              <a:t>steps can be used to create actual demand creation materials</a:t>
            </a:r>
          </a:p>
        </p:txBody>
      </p:sp>
      <p:sp>
        <p:nvSpPr>
          <p:cNvPr id="2" name="Rectangle 1"/>
          <p:cNvSpPr/>
          <p:nvPr/>
        </p:nvSpPr>
        <p:spPr>
          <a:xfrm>
            <a:off x="716930" y="3478923"/>
            <a:ext cx="1371600" cy="13716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Select Channels</a:t>
            </a:r>
          </a:p>
        </p:txBody>
      </p:sp>
      <p:sp>
        <p:nvSpPr>
          <p:cNvPr id="8" name="Rectangle 7"/>
          <p:cNvSpPr/>
          <p:nvPr/>
        </p:nvSpPr>
        <p:spPr>
          <a:xfrm>
            <a:off x="2259828" y="3478923"/>
            <a:ext cx="1371600" cy="13716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Messages</a:t>
            </a:r>
          </a:p>
        </p:txBody>
      </p:sp>
      <p:sp>
        <p:nvSpPr>
          <p:cNvPr id="9" name="Rectangle 8"/>
          <p:cNvSpPr/>
          <p:nvPr/>
        </p:nvSpPr>
        <p:spPr>
          <a:xfrm>
            <a:off x="3802726" y="3478923"/>
            <a:ext cx="1371600" cy="13716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Draft Creative Brief</a:t>
            </a:r>
          </a:p>
        </p:txBody>
      </p:sp>
      <p:sp>
        <p:nvSpPr>
          <p:cNvPr id="10" name="Rectangle 9"/>
          <p:cNvSpPr/>
          <p:nvPr/>
        </p:nvSpPr>
        <p:spPr>
          <a:xfrm>
            <a:off x="5345624" y="3478923"/>
            <a:ext cx="1371600" cy="13716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Prototype Ideas</a:t>
            </a:r>
          </a:p>
        </p:txBody>
      </p:sp>
      <p:sp>
        <p:nvSpPr>
          <p:cNvPr id="11" name="Rectangle 10"/>
          <p:cNvSpPr/>
          <p:nvPr/>
        </p:nvSpPr>
        <p:spPr>
          <a:xfrm>
            <a:off x="6888522" y="3478923"/>
            <a:ext cx="1371600" cy="13716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Materials</a:t>
            </a:r>
          </a:p>
        </p:txBody>
      </p:sp>
      <p:sp>
        <p:nvSpPr>
          <p:cNvPr id="12" name="Rectangle 11"/>
          <p:cNvSpPr/>
          <p:nvPr/>
        </p:nvSpPr>
        <p:spPr>
          <a:xfrm>
            <a:off x="8431420" y="3478923"/>
            <a:ext cx="1371600" cy="13716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Pretest Materials</a:t>
            </a:r>
          </a:p>
        </p:txBody>
      </p:sp>
      <p:sp>
        <p:nvSpPr>
          <p:cNvPr id="13" name="Rectangle 12"/>
          <p:cNvSpPr/>
          <p:nvPr/>
        </p:nvSpPr>
        <p:spPr>
          <a:xfrm>
            <a:off x="9974317" y="3478923"/>
            <a:ext cx="1371600" cy="13716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Produce Final Materials</a:t>
            </a:r>
          </a:p>
        </p:txBody>
      </p:sp>
      <p:sp>
        <p:nvSpPr>
          <p:cNvPr id="3" name="Left Brace 2"/>
          <p:cNvSpPr/>
          <p:nvPr/>
        </p:nvSpPr>
        <p:spPr>
          <a:xfrm rot="16200000">
            <a:off x="8161472" y="2034676"/>
            <a:ext cx="376484" cy="6008177"/>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6181356" y="5399108"/>
            <a:ext cx="4336187" cy="400110"/>
          </a:xfrm>
          <a:prstGeom prst="rect">
            <a:avLst/>
          </a:prstGeom>
          <a:noFill/>
        </p:spPr>
        <p:txBody>
          <a:bodyPr wrap="none" rtlCol="0">
            <a:spAutoFit/>
          </a:bodyPr>
          <a:lstStyle/>
          <a:p>
            <a:r>
              <a:rPr lang="en-US" sz="2000" b="1" dirty="0"/>
              <a:t>Steps when adapting existing materials</a:t>
            </a:r>
          </a:p>
        </p:txBody>
      </p:sp>
      <p:grpSp>
        <p:nvGrpSpPr>
          <p:cNvPr id="16" name="Group 15"/>
          <p:cNvGrpSpPr>
            <a:grpSpLocks noChangeAspect="1"/>
          </p:cNvGrpSpPr>
          <p:nvPr/>
        </p:nvGrpSpPr>
        <p:grpSpPr>
          <a:xfrm>
            <a:off x="11383852" y="5817563"/>
            <a:ext cx="610029" cy="807289"/>
            <a:chOff x="8188518" y="707801"/>
            <a:chExt cx="2686433" cy="3555129"/>
          </a:xfrm>
        </p:grpSpPr>
        <p:pic>
          <p:nvPicPr>
            <p:cNvPr id="17"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8" name="Rectangle 17"/>
            <p:cNvSpPr/>
            <p:nvPr/>
          </p:nvSpPr>
          <p:spPr>
            <a:xfrm rot="2536002">
              <a:off x="8262057" y="707801"/>
              <a:ext cx="1008994"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639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 Channels</a:t>
            </a:r>
          </a:p>
        </p:txBody>
      </p:sp>
      <p:sp>
        <p:nvSpPr>
          <p:cNvPr id="3" name="Content Placeholder 2"/>
          <p:cNvSpPr>
            <a:spLocks noGrp="1"/>
          </p:cNvSpPr>
          <p:nvPr>
            <p:ph idx="1"/>
          </p:nvPr>
        </p:nvSpPr>
        <p:spPr/>
        <p:txBody>
          <a:bodyPr/>
          <a:lstStyle/>
          <a:p>
            <a:pPr marL="228600" lvl="1">
              <a:spcBef>
                <a:spcPts val="1000"/>
              </a:spcBef>
            </a:pPr>
            <a:r>
              <a:rPr lang="en-US" sz="2900" dirty="0"/>
              <a:t>Select the channels you wish to target to reach your audience (e.g., radio, IPC, small group discussion) taking into consideration your audience profile and data, e.g., on media use habits. Channels:</a:t>
            </a:r>
          </a:p>
          <a:p>
            <a:pPr marL="685800" lvl="2">
              <a:spcBef>
                <a:spcPts val="1000"/>
              </a:spcBef>
            </a:pPr>
            <a:r>
              <a:rPr lang="en-US" sz="2500" dirty="0"/>
              <a:t>Interpersonal communication (IPC)</a:t>
            </a:r>
          </a:p>
          <a:p>
            <a:pPr marL="685800" lvl="2">
              <a:spcBef>
                <a:spcPts val="1000"/>
              </a:spcBef>
            </a:pPr>
            <a:r>
              <a:rPr lang="en-US" sz="2500" dirty="0"/>
              <a:t>Community </a:t>
            </a:r>
          </a:p>
          <a:p>
            <a:pPr marL="685800" lvl="2">
              <a:spcBef>
                <a:spcPts val="1000"/>
              </a:spcBef>
            </a:pPr>
            <a:r>
              <a:rPr lang="en-US" sz="2500" dirty="0"/>
              <a:t>Mid-media (posters, billboards) and mass-media (TV, radio)</a:t>
            </a:r>
          </a:p>
          <a:p>
            <a:pPr marL="685800" lvl="2">
              <a:spcBef>
                <a:spcPts val="1000"/>
              </a:spcBef>
            </a:pPr>
            <a:r>
              <a:rPr lang="en-US" sz="2500" dirty="0"/>
              <a:t>Digital and social media</a:t>
            </a:r>
          </a:p>
          <a:p>
            <a:endParaRPr lang="en-US" dirty="0"/>
          </a:p>
        </p:txBody>
      </p:sp>
      <p:grpSp>
        <p:nvGrpSpPr>
          <p:cNvPr id="12" name="Group 11"/>
          <p:cNvGrpSpPr>
            <a:grpSpLocks noChangeAspect="1"/>
          </p:cNvGrpSpPr>
          <p:nvPr/>
        </p:nvGrpSpPr>
        <p:grpSpPr>
          <a:xfrm>
            <a:off x="11383852" y="5817563"/>
            <a:ext cx="610029" cy="807289"/>
            <a:chOff x="8188518" y="707801"/>
            <a:chExt cx="2686433" cy="3555129"/>
          </a:xfrm>
        </p:grpSpPr>
        <p:pic>
          <p:nvPicPr>
            <p:cNvPr id="13"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4" name="Rectangle 13"/>
            <p:cNvSpPr/>
            <p:nvPr/>
          </p:nvSpPr>
          <p:spPr>
            <a:xfrm rot="2536002">
              <a:off x="8262057" y="707801"/>
              <a:ext cx="1008994"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380047" y="5930605"/>
            <a:ext cx="1371600" cy="914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Select Channels</a:t>
            </a:r>
          </a:p>
        </p:txBody>
      </p:sp>
      <p:sp>
        <p:nvSpPr>
          <p:cNvPr id="16" name="Rectangle 15"/>
          <p:cNvSpPr/>
          <p:nvPr/>
        </p:nvSpPr>
        <p:spPr>
          <a:xfrm>
            <a:off x="1922945"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Messages</a:t>
            </a:r>
          </a:p>
        </p:txBody>
      </p:sp>
      <p:sp>
        <p:nvSpPr>
          <p:cNvPr id="17" name="Rectangle 16"/>
          <p:cNvSpPr/>
          <p:nvPr/>
        </p:nvSpPr>
        <p:spPr>
          <a:xfrm>
            <a:off x="3465843"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Draft Creative Brief</a:t>
            </a:r>
          </a:p>
        </p:txBody>
      </p:sp>
      <p:sp>
        <p:nvSpPr>
          <p:cNvPr id="18" name="Rectangle 17"/>
          <p:cNvSpPr/>
          <p:nvPr/>
        </p:nvSpPr>
        <p:spPr>
          <a:xfrm>
            <a:off x="5008741"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Prototype Ideas</a:t>
            </a:r>
          </a:p>
        </p:txBody>
      </p:sp>
      <p:sp>
        <p:nvSpPr>
          <p:cNvPr id="19" name="Rectangle 18"/>
          <p:cNvSpPr/>
          <p:nvPr/>
        </p:nvSpPr>
        <p:spPr>
          <a:xfrm>
            <a:off x="6551639"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Materials</a:t>
            </a:r>
          </a:p>
        </p:txBody>
      </p:sp>
      <p:sp>
        <p:nvSpPr>
          <p:cNvPr id="20" name="Rectangle 19"/>
          <p:cNvSpPr/>
          <p:nvPr/>
        </p:nvSpPr>
        <p:spPr>
          <a:xfrm>
            <a:off x="8094537"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Pretest Materials</a:t>
            </a:r>
          </a:p>
        </p:txBody>
      </p:sp>
      <p:sp>
        <p:nvSpPr>
          <p:cNvPr id="21" name="Rectangle 20"/>
          <p:cNvSpPr/>
          <p:nvPr/>
        </p:nvSpPr>
        <p:spPr>
          <a:xfrm>
            <a:off x="9637434"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Produce Final Materials</a:t>
            </a:r>
          </a:p>
        </p:txBody>
      </p:sp>
    </p:spTree>
    <p:extLst>
      <p:ext uri="{BB962C8B-B14F-4D97-AF65-F5344CB8AC3E}">
        <p14:creationId xmlns:p14="http://schemas.microsoft.com/office/powerpoint/2010/main" val="2524845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 Messages</a:t>
            </a:r>
          </a:p>
        </p:txBody>
      </p:sp>
      <p:sp>
        <p:nvSpPr>
          <p:cNvPr id="3" name="Content Placeholder 2"/>
          <p:cNvSpPr>
            <a:spLocks noGrp="1"/>
          </p:cNvSpPr>
          <p:nvPr>
            <p:ph idx="1"/>
          </p:nvPr>
        </p:nvSpPr>
        <p:spPr/>
        <p:txBody>
          <a:bodyPr>
            <a:normAutofit/>
          </a:bodyPr>
          <a:lstStyle/>
          <a:p>
            <a:r>
              <a:rPr lang="en-US" sz="2400" dirty="0"/>
              <a:t>For effective message communication, the following should be considered:</a:t>
            </a:r>
          </a:p>
          <a:p>
            <a:pPr lvl="1"/>
            <a:r>
              <a:rPr lang="en-US" sz="2000" b="1" dirty="0">
                <a:solidFill>
                  <a:schemeClr val="accent5"/>
                </a:solidFill>
              </a:rPr>
              <a:t>Clear</a:t>
            </a:r>
            <a:r>
              <a:rPr lang="en-US" sz="2000" dirty="0"/>
              <a:t>: The message should be clear and completely understandable by your audience—don’t beat around the bush</a:t>
            </a:r>
          </a:p>
          <a:p>
            <a:pPr lvl="1"/>
            <a:r>
              <a:rPr lang="en-US" sz="2000" b="1" dirty="0">
                <a:solidFill>
                  <a:schemeClr val="accent5"/>
                </a:solidFill>
              </a:rPr>
              <a:t>Consistent</a:t>
            </a:r>
            <a:r>
              <a:rPr lang="en-US" sz="2000" dirty="0"/>
              <a:t>: Ensure that the message is consistent across all the channels</a:t>
            </a:r>
          </a:p>
          <a:p>
            <a:pPr lvl="1"/>
            <a:r>
              <a:rPr lang="en-US" sz="2000" b="1" dirty="0">
                <a:solidFill>
                  <a:schemeClr val="accent5"/>
                </a:solidFill>
              </a:rPr>
              <a:t>Credible/correct</a:t>
            </a:r>
            <a:r>
              <a:rPr lang="en-US" sz="2000" dirty="0"/>
              <a:t>: Be transparent and tell the truth (e.g., male circumcision provides partial protection from HIV)</a:t>
            </a:r>
          </a:p>
          <a:p>
            <a:pPr lvl="1"/>
            <a:r>
              <a:rPr lang="en-US" sz="2000" b="1" dirty="0">
                <a:solidFill>
                  <a:schemeClr val="accent5"/>
                </a:solidFill>
              </a:rPr>
              <a:t>Concise</a:t>
            </a:r>
            <a:r>
              <a:rPr lang="en-US" sz="2000" dirty="0"/>
              <a:t>: Stick to the point and keep it brief</a:t>
            </a:r>
          </a:p>
          <a:p>
            <a:pPr lvl="1"/>
            <a:r>
              <a:rPr lang="en-US" sz="2000" b="1" dirty="0">
                <a:solidFill>
                  <a:schemeClr val="accent5"/>
                </a:solidFill>
              </a:rPr>
              <a:t>Culturally appropriate</a:t>
            </a:r>
            <a:r>
              <a:rPr lang="en-US" sz="2000" dirty="0"/>
              <a:t>: Messages should respect and adhere to cultural and social norms.</a:t>
            </a:r>
          </a:p>
          <a:p>
            <a:pPr lvl="1"/>
            <a:r>
              <a:rPr lang="en-US" sz="2000" b="1" dirty="0">
                <a:solidFill>
                  <a:schemeClr val="accent5"/>
                </a:solidFill>
              </a:rPr>
              <a:t>Call to action</a:t>
            </a:r>
            <a:r>
              <a:rPr lang="en-US" sz="2000" dirty="0"/>
              <a:t>: A message should prompt immediate response and encourage men to go for VMMC</a:t>
            </a:r>
          </a:p>
          <a:p>
            <a:endParaRPr lang="en-US" sz="2400" dirty="0"/>
          </a:p>
        </p:txBody>
      </p:sp>
      <p:grpSp>
        <p:nvGrpSpPr>
          <p:cNvPr id="19" name="Group 18"/>
          <p:cNvGrpSpPr>
            <a:grpSpLocks noChangeAspect="1"/>
          </p:cNvGrpSpPr>
          <p:nvPr/>
        </p:nvGrpSpPr>
        <p:grpSpPr>
          <a:xfrm>
            <a:off x="11383852" y="5817563"/>
            <a:ext cx="610029" cy="807289"/>
            <a:chOff x="8188518" y="707801"/>
            <a:chExt cx="2686433" cy="3555129"/>
          </a:xfrm>
        </p:grpSpPr>
        <p:pic>
          <p:nvPicPr>
            <p:cNvPr id="20"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21" name="Rectangle 20"/>
            <p:cNvSpPr/>
            <p:nvPr/>
          </p:nvSpPr>
          <p:spPr>
            <a:xfrm rot="2536002">
              <a:off x="8262057" y="707801"/>
              <a:ext cx="1008994"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380047"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Select Channels</a:t>
            </a:r>
          </a:p>
        </p:txBody>
      </p:sp>
      <p:sp>
        <p:nvSpPr>
          <p:cNvPr id="15" name="Rectangle 14"/>
          <p:cNvSpPr/>
          <p:nvPr/>
        </p:nvSpPr>
        <p:spPr>
          <a:xfrm>
            <a:off x="1922945" y="5930605"/>
            <a:ext cx="1371600" cy="914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Messages</a:t>
            </a:r>
          </a:p>
        </p:txBody>
      </p:sp>
      <p:sp>
        <p:nvSpPr>
          <p:cNvPr id="16" name="Rectangle 15"/>
          <p:cNvSpPr/>
          <p:nvPr/>
        </p:nvSpPr>
        <p:spPr>
          <a:xfrm>
            <a:off x="3465843"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Draft Creative Brief</a:t>
            </a:r>
          </a:p>
        </p:txBody>
      </p:sp>
      <p:sp>
        <p:nvSpPr>
          <p:cNvPr id="17" name="Rectangle 16"/>
          <p:cNvSpPr/>
          <p:nvPr/>
        </p:nvSpPr>
        <p:spPr>
          <a:xfrm>
            <a:off x="5008741"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Prototype Ideas</a:t>
            </a:r>
          </a:p>
        </p:txBody>
      </p:sp>
      <p:sp>
        <p:nvSpPr>
          <p:cNvPr id="18" name="Rectangle 17"/>
          <p:cNvSpPr/>
          <p:nvPr/>
        </p:nvSpPr>
        <p:spPr>
          <a:xfrm>
            <a:off x="6551639"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Materials</a:t>
            </a:r>
          </a:p>
        </p:txBody>
      </p:sp>
      <p:sp>
        <p:nvSpPr>
          <p:cNvPr id="29" name="Rectangle 28"/>
          <p:cNvSpPr/>
          <p:nvPr/>
        </p:nvSpPr>
        <p:spPr>
          <a:xfrm>
            <a:off x="8094537"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Pretest Materials</a:t>
            </a:r>
          </a:p>
        </p:txBody>
      </p:sp>
      <p:sp>
        <p:nvSpPr>
          <p:cNvPr id="30" name="Rectangle 29"/>
          <p:cNvSpPr/>
          <p:nvPr/>
        </p:nvSpPr>
        <p:spPr>
          <a:xfrm>
            <a:off x="9637434"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Produce Final Materials</a:t>
            </a:r>
          </a:p>
        </p:txBody>
      </p:sp>
    </p:spTree>
    <p:extLst>
      <p:ext uri="{BB962C8B-B14F-4D97-AF65-F5344CB8AC3E}">
        <p14:creationId xmlns:p14="http://schemas.microsoft.com/office/powerpoint/2010/main" val="31177287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Develop Messages</a:t>
            </a:r>
          </a:p>
        </p:txBody>
      </p:sp>
      <p:sp>
        <p:nvSpPr>
          <p:cNvPr id="3" name="Content Placeholder 2"/>
          <p:cNvSpPr>
            <a:spLocks noGrp="1"/>
          </p:cNvSpPr>
          <p:nvPr>
            <p:ph idx="1"/>
          </p:nvPr>
        </p:nvSpPr>
        <p:spPr/>
        <p:txBody>
          <a:bodyPr>
            <a:normAutofit/>
          </a:bodyPr>
          <a:lstStyle/>
          <a:p>
            <a:r>
              <a:rPr lang="en-US" sz="2400" dirty="0"/>
              <a:t>VMMC messages should not only focus on public health benefits of MC, they should address the individual, socio cultural and structural barriers that can hinder decision to go for circumcision</a:t>
            </a:r>
          </a:p>
          <a:p>
            <a:r>
              <a:rPr lang="en-US" sz="2400" dirty="0"/>
              <a:t>Successful demand creation programs use carefully designed and coordinated messages that are delivered through multiple channels</a:t>
            </a:r>
          </a:p>
          <a:p>
            <a:r>
              <a:rPr lang="en-US" sz="2400" dirty="0"/>
              <a:t>Involve key stakeholders, managers, field workers, members of the audience in message design workshop to ensure that the end products meet their needs</a:t>
            </a:r>
          </a:p>
          <a:p>
            <a:pPr marL="0" indent="0">
              <a:buNone/>
            </a:pPr>
            <a:endParaRPr lang="en-US" sz="2400" dirty="0"/>
          </a:p>
        </p:txBody>
      </p:sp>
      <p:grpSp>
        <p:nvGrpSpPr>
          <p:cNvPr id="12" name="Group 11"/>
          <p:cNvGrpSpPr>
            <a:grpSpLocks noChangeAspect="1"/>
          </p:cNvGrpSpPr>
          <p:nvPr/>
        </p:nvGrpSpPr>
        <p:grpSpPr>
          <a:xfrm>
            <a:off x="11383852" y="5817563"/>
            <a:ext cx="610029" cy="807289"/>
            <a:chOff x="8188518" y="707801"/>
            <a:chExt cx="2686433" cy="3555129"/>
          </a:xfrm>
        </p:grpSpPr>
        <p:pic>
          <p:nvPicPr>
            <p:cNvPr id="13"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4" name="Rectangle 13"/>
            <p:cNvSpPr/>
            <p:nvPr/>
          </p:nvSpPr>
          <p:spPr>
            <a:xfrm rot="2536002">
              <a:off x="8262057" y="707801"/>
              <a:ext cx="1008994"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380047"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Select Channels</a:t>
            </a:r>
          </a:p>
        </p:txBody>
      </p:sp>
      <p:sp>
        <p:nvSpPr>
          <p:cNvPr id="16" name="Rectangle 15"/>
          <p:cNvSpPr/>
          <p:nvPr/>
        </p:nvSpPr>
        <p:spPr>
          <a:xfrm>
            <a:off x="1922945" y="5930605"/>
            <a:ext cx="1371600" cy="914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Messages</a:t>
            </a:r>
          </a:p>
        </p:txBody>
      </p:sp>
      <p:sp>
        <p:nvSpPr>
          <p:cNvPr id="17" name="Rectangle 16"/>
          <p:cNvSpPr/>
          <p:nvPr/>
        </p:nvSpPr>
        <p:spPr>
          <a:xfrm>
            <a:off x="3465843"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Draft Creative Brief</a:t>
            </a:r>
          </a:p>
        </p:txBody>
      </p:sp>
      <p:sp>
        <p:nvSpPr>
          <p:cNvPr id="18" name="Rectangle 17"/>
          <p:cNvSpPr/>
          <p:nvPr/>
        </p:nvSpPr>
        <p:spPr>
          <a:xfrm>
            <a:off x="5008741"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Prototype Ideas</a:t>
            </a:r>
          </a:p>
        </p:txBody>
      </p:sp>
      <p:sp>
        <p:nvSpPr>
          <p:cNvPr id="19" name="Rectangle 18"/>
          <p:cNvSpPr/>
          <p:nvPr/>
        </p:nvSpPr>
        <p:spPr>
          <a:xfrm>
            <a:off x="6551639"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Materials</a:t>
            </a:r>
          </a:p>
        </p:txBody>
      </p:sp>
      <p:sp>
        <p:nvSpPr>
          <p:cNvPr id="20" name="Rectangle 19"/>
          <p:cNvSpPr/>
          <p:nvPr/>
        </p:nvSpPr>
        <p:spPr>
          <a:xfrm>
            <a:off x="8094537"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Pretest Materials</a:t>
            </a:r>
          </a:p>
        </p:txBody>
      </p:sp>
      <p:sp>
        <p:nvSpPr>
          <p:cNvPr id="21" name="Rectangle 20"/>
          <p:cNvSpPr/>
          <p:nvPr/>
        </p:nvSpPr>
        <p:spPr>
          <a:xfrm>
            <a:off x="9637434"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Produce Final Materials</a:t>
            </a:r>
          </a:p>
        </p:txBody>
      </p:sp>
    </p:spTree>
    <p:extLst>
      <p:ext uri="{BB962C8B-B14F-4D97-AF65-F5344CB8AC3E}">
        <p14:creationId xmlns:p14="http://schemas.microsoft.com/office/powerpoint/2010/main" val="3729317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VMMC Background</a:t>
            </a:r>
          </a:p>
          <a:p>
            <a:r>
              <a:rPr lang="en-US" dirty="0"/>
              <a:t>Understanding Demand Creation</a:t>
            </a:r>
          </a:p>
          <a:p>
            <a:r>
              <a:rPr lang="en-US" dirty="0"/>
              <a:t>Designing Demand Creation Programs</a:t>
            </a:r>
          </a:p>
          <a:p>
            <a:pPr lvl="1"/>
            <a:r>
              <a:rPr lang="en-US" dirty="0"/>
              <a:t>Analysis</a:t>
            </a:r>
          </a:p>
          <a:p>
            <a:pPr lvl="1"/>
            <a:r>
              <a:rPr lang="en-US" dirty="0"/>
              <a:t>Strategic Design </a:t>
            </a:r>
          </a:p>
          <a:p>
            <a:pPr lvl="1"/>
            <a:r>
              <a:rPr lang="en-US" dirty="0"/>
              <a:t>Development and Testing</a:t>
            </a:r>
          </a:p>
          <a:p>
            <a:pPr lvl="1"/>
            <a:r>
              <a:rPr lang="en-US" dirty="0"/>
              <a:t>Implementing and Monitoring Demand Creation Approaches</a:t>
            </a:r>
          </a:p>
          <a:p>
            <a:pPr lvl="1"/>
            <a:r>
              <a:rPr lang="en-US" dirty="0"/>
              <a:t>Evaluating and Re-planning</a:t>
            </a:r>
          </a:p>
          <a:p>
            <a:r>
              <a:rPr lang="en-US" dirty="0"/>
              <a:t>Resources &amp; References</a:t>
            </a:r>
          </a:p>
        </p:txBody>
      </p:sp>
    </p:spTree>
    <p:extLst>
      <p:ext uri="{BB962C8B-B14F-4D97-AF65-F5344CB8AC3E}">
        <p14:creationId xmlns:p14="http://schemas.microsoft.com/office/powerpoint/2010/main" val="29453830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 Messages</a:t>
            </a:r>
          </a:p>
        </p:txBody>
      </p:sp>
      <p:sp>
        <p:nvSpPr>
          <p:cNvPr id="3" name="Content Placeholder 2"/>
          <p:cNvSpPr>
            <a:spLocks noGrp="1"/>
          </p:cNvSpPr>
          <p:nvPr>
            <p:ph idx="1"/>
          </p:nvPr>
        </p:nvSpPr>
        <p:spPr>
          <a:xfrm>
            <a:off x="838200" y="2027098"/>
            <a:ext cx="10515600" cy="4830902"/>
          </a:xfrm>
        </p:spPr>
        <p:txBody>
          <a:bodyPr>
            <a:normAutofit/>
          </a:bodyPr>
          <a:lstStyle/>
          <a:p>
            <a:pPr lvl="0"/>
            <a:r>
              <a:rPr lang="en-US" sz="2600" dirty="0"/>
              <a:t>VMMC demand-creation messages need to be specifically tailored for the target audience and different ages.</a:t>
            </a:r>
          </a:p>
          <a:p>
            <a:pPr lvl="0"/>
            <a:r>
              <a:rPr lang="en-US" sz="2600" dirty="0"/>
              <a:t>Messaging for males 15+ need to address men's fear of pain and should emphasize non-HIV prevention benefits such as: improved hygiene, improved sexual appeal, protection from STIs, reduces the risk of cervical cancer in female sexual partners</a:t>
            </a:r>
          </a:p>
          <a:p>
            <a:pPr lvl="0"/>
            <a:r>
              <a:rPr lang="en-US" sz="2600" dirty="0"/>
              <a:t>Promoting VMMC among women is crucial as they appear to have considerable influence over men's decision to get circumcised. The protective benefits of VMMC are important to them too.</a:t>
            </a:r>
          </a:p>
          <a:p>
            <a:pPr marL="0" lvl="0" indent="0">
              <a:buNone/>
            </a:pPr>
            <a:endParaRPr lang="en-US" sz="2600" dirty="0"/>
          </a:p>
          <a:p>
            <a:pPr marL="0" lvl="0" indent="0">
              <a:buNone/>
            </a:pPr>
            <a:endParaRPr lang="en-US" sz="2600" dirty="0"/>
          </a:p>
        </p:txBody>
      </p:sp>
      <p:grpSp>
        <p:nvGrpSpPr>
          <p:cNvPr id="19" name="Group 18"/>
          <p:cNvGrpSpPr>
            <a:grpSpLocks noChangeAspect="1"/>
          </p:cNvGrpSpPr>
          <p:nvPr/>
        </p:nvGrpSpPr>
        <p:grpSpPr>
          <a:xfrm>
            <a:off x="11383852" y="5817563"/>
            <a:ext cx="610029" cy="807289"/>
            <a:chOff x="8188518" y="707801"/>
            <a:chExt cx="2686433" cy="3555129"/>
          </a:xfrm>
        </p:grpSpPr>
        <p:pic>
          <p:nvPicPr>
            <p:cNvPr id="20"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21" name="Rectangle 20"/>
            <p:cNvSpPr/>
            <p:nvPr/>
          </p:nvSpPr>
          <p:spPr>
            <a:xfrm rot="2536002">
              <a:off x="8262057" y="707801"/>
              <a:ext cx="1008994"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p:cNvSpPr/>
          <p:nvPr/>
        </p:nvSpPr>
        <p:spPr>
          <a:xfrm>
            <a:off x="380047"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Select Channels</a:t>
            </a:r>
          </a:p>
        </p:txBody>
      </p:sp>
      <p:sp>
        <p:nvSpPr>
          <p:cNvPr id="23" name="Rectangle 22"/>
          <p:cNvSpPr/>
          <p:nvPr/>
        </p:nvSpPr>
        <p:spPr>
          <a:xfrm>
            <a:off x="1922945" y="5930605"/>
            <a:ext cx="1371600" cy="914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Messages</a:t>
            </a:r>
          </a:p>
        </p:txBody>
      </p:sp>
      <p:sp>
        <p:nvSpPr>
          <p:cNvPr id="24" name="Rectangle 23"/>
          <p:cNvSpPr/>
          <p:nvPr/>
        </p:nvSpPr>
        <p:spPr>
          <a:xfrm>
            <a:off x="3465843"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Draft Creative Brief</a:t>
            </a:r>
          </a:p>
        </p:txBody>
      </p:sp>
      <p:sp>
        <p:nvSpPr>
          <p:cNvPr id="25" name="Rectangle 24"/>
          <p:cNvSpPr/>
          <p:nvPr/>
        </p:nvSpPr>
        <p:spPr>
          <a:xfrm>
            <a:off x="5008741"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Prototype Ideas</a:t>
            </a:r>
          </a:p>
        </p:txBody>
      </p:sp>
      <p:sp>
        <p:nvSpPr>
          <p:cNvPr id="26" name="Rectangle 25"/>
          <p:cNvSpPr/>
          <p:nvPr/>
        </p:nvSpPr>
        <p:spPr>
          <a:xfrm>
            <a:off x="6551639"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Materials</a:t>
            </a:r>
          </a:p>
        </p:txBody>
      </p:sp>
      <p:sp>
        <p:nvSpPr>
          <p:cNvPr id="27" name="Rectangle 26"/>
          <p:cNvSpPr/>
          <p:nvPr/>
        </p:nvSpPr>
        <p:spPr>
          <a:xfrm>
            <a:off x="8094537"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Pretest Materials</a:t>
            </a:r>
          </a:p>
        </p:txBody>
      </p:sp>
      <p:sp>
        <p:nvSpPr>
          <p:cNvPr id="28" name="Rectangle 27"/>
          <p:cNvSpPr/>
          <p:nvPr/>
        </p:nvSpPr>
        <p:spPr>
          <a:xfrm>
            <a:off x="9637434"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Produce Final Materials</a:t>
            </a:r>
          </a:p>
        </p:txBody>
      </p:sp>
    </p:spTree>
    <p:extLst>
      <p:ext uri="{BB962C8B-B14F-4D97-AF65-F5344CB8AC3E}">
        <p14:creationId xmlns:p14="http://schemas.microsoft.com/office/powerpoint/2010/main" val="7028089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Draft Creative Brief</a:t>
            </a:r>
          </a:p>
        </p:txBody>
      </p:sp>
      <p:sp>
        <p:nvSpPr>
          <p:cNvPr id="3" name="Content Placeholder 2"/>
          <p:cNvSpPr>
            <a:spLocks noGrp="1"/>
          </p:cNvSpPr>
          <p:nvPr>
            <p:ph idx="1"/>
          </p:nvPr>
        </p:nvSpPr>
        <p:spPr/>
        <p:txBody>
          <a:bodyPr/>
          <a:lstStyle/>
          <a:p>
            <a:pPr marL="228600" lvl="1">
              <a:spcBef>
                <a:spcPts val="1000"/>
              </a:spcBef>
            </a:pPr>
            <a:r>
              <a:rPr lang="en-US" sz="2900" dirty="0"/>
              <a:t>Work with a creative team to draft a creative brief. </a:t>
            </a:r>
          </a:p>
          <a:p>
            <a:pPr marL="228600" lvl="1">
              <a:spcBef>
                <a:spcPts val="1000"/>
              </a:spcBef>
            </a:pPr>
            <a:r>
              <a:rPr lang="en-US" sz="2900" dirty="0"/>
              <a:t>A creative brief is a short document 2-3 pages that helps you think critically about and synthesize information on the context, audience, and goals of the proposed intervention</a:t>
            </a:r>
          </a:p>
          <a:p>
            <a:endParaRPr lang="en-US" dirty="0"/>
          </a:p>
        </p:txBody>
      </p:sp>
      <p:grpSp>
        <p:nvGrpSpPr>
          <p:cNvPr id="19" name="Group 18"/>
          <p:cNvGrpSpPr>
            <a:grpSpLocks noChangeAspect="1"/>
          </p:cNvGrpSpPr>
          <p:nvPr/>
        </p:nvGrpSpPr>
        <p:grpSpPr>
          <a:xfrm>
            <a:off x="11383852" y="5817563"/>
            <a:ext cx="610029" cy="807289"/>
            <a:chOff x="8188518" y="707801"/>
            <a:chExt cx="2686433" cy="3555129"/>
          </a:xfrm>
        </p:grpSpPr>
        <p:pic>
          <p:nvPicPr>
            <p:cNvPr id="20"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21" name="Rectangle 20"/>
            <p:cNvSpPr/>
            <p:nvPr/>
          </p:nvSpPr>
          <p:spPr>
            <a:xfrm rot="2536002">
              <a:off x="8262057" y="707801"/>
              <a:ext cx="1008994"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p:cNvSpPr/>
          <p:nvPr/>
        </p:nvSpPr>
        <p:spPr>
          <a:xfrm>
            <a:off x="380047"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Select Channels</a:t>
            </a:r>
          </a:p>
        </p:txBody>
      </p:sp>
      <p:sp>
        <p:nvSpPr>
          <p:cNvPr id="23" name="Rectangle 22"/>
          <p:cNvSpPr/>
          <p:nvPr/>
        </p:nvSpPr>
        <p:spPr>
          <a:xfrm>
            <a:off x="1922945"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Messages</a:t>
            </a:r>
          </a:p>
        </p:txBody>
      </p:sp>
      <p:sp>
        <p:nvSpPr>
          <p:cNvPr id="24" name="Rectangle 23"/>
          <p:cNvSpPr/>
          <p:nvPr/>
        </p:nvSpPr>
        <p:spPr>
          <a:xfrm>
            <a:off x="3465843" y="5930605"/>
            <a:ext cx="1371600" cy="914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Draft Creative Brief</a:t>
            </a:r>
          </a:p>
        </p:txBody>
      </p:sp>
      <p:sp>
        <p:nvSpPr>
          <p:cNvPr id="25" name="Rectangle 24"/>
          <p:cNvSpPr/>
          <p:nvPr/>
        </p:nvSpPr>
        <p:spPr>
          <a:xfrm>
            <a:off x="5008741"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Prototype Ideas</a:t>
            </a:r>
          </a:p>
        </p:txBody>
      </p:sp>
      <p:sp>
        <p:nvSpPr>
          <p:cNvPr id="26" name="Rectangle 25"/>
          <p:cNvSpPr/>
          <p:nvPr/>
        </p:nvSpPr>
        <p:spPr>
          <a:xfrm>
            <a:off x="6551639"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Materials</a:t>
            </a:r>
          </a:p>
        </p:txBody>
      </p:sp>
      <p:sp>
        <p:nvSpPr>
          <p:cNvPr id="27" name="Rectangle 26"/>
          <p:cNvSpPr/>
          <p:nvPr/>
        </p:nvSpPr>
        <p:spPr>
          <a:xfrm>
            <a:off x="8094537"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Pretest Materials</a:t>
            </a:r>
          </a:p>
        </p:txBody>
      </p:sp>
      <p:sp>
        <p:nvSpPr>
          <p:cNvPr id="28" name="Rectangle 27"/>
          <p:cNvSpPr/>
          <p:nvPr/>
        </p:nvSpPr>
        <p:spPr>
          <a:xfrm>
            <a:off x="9637434"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Produce Final Materials</a:t>
            </a:r>
          </a:p>
        </p:txBody>
      </p:sp>
      <p:sp>
        <p:nvSpPr>
          <p:cNvPr id="29" name="Rectangle 28"/>
          <p:cNvSpPr/>
          <p:nvPr/>
        </p:nvSpPr>
        <p:spPr>
          <a:xfrm>
            <a:off x="2037343" y="4952637"/>
            <a:ext cx="8165438" cy="814647"/>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2803082" y="5019549"/>
            <a:ext cx="8056418" cy="923330"/>
          </a:xfrm>
          <a:prstGeom prst="rect">
            <a:avLst/>
          </a:prstGeom>
          <a:noFill/>
        </p:spPr>
        <p:txBody>
          <a:bodyPr wrap="square" rtlCol="0">
            <a:spAutoFit/>
          </a:bodyPr>
          <a:lstStyle/>
          <a:p>
            <a:r>
              <a:rPr lang="en-US" b="1" dirty="0">
                <a:solidFill>
                  <a:schemeClr val="bg1"/>
                </a:solidFill>
              </a:rPr>
              <a:t>RESOURCE: Details on creative briefs can be found at </a:t>
            </a:r>
            <a:r>
              <a:rPr lang="en-US" dirty="0">
                <a:hlinkClick r:id="rId3"/>
              </a:rPr>
              <a:t>https://www.thecompassforsbc.org/how-to-guides/how-write-creative-brief</a:t>
            </a:r>
            <a:endParaRPr lang="en-US" dirty="0"/>
          </a:p>
          <a:p>
            <a:endParaRPr lang="en-US" dirty="0"/>
          </a:p>
        </p:txBody>
      </p:sp>
      <p:grpSp>
        <p:nvGrpSpPr>
          <p:cNvPr id="31" name="Group 30"/>
          <p:cNvGrpSpPr/>
          <p:nvPr/>
        </p:nvGrpSpPr>
        <p:grpSpPr>
          <a:xfrm>
            <a:off x="2256150" y="5070765"/>
            <a:ext cx="515389" cy="613891"/>
            <a:chOff x="7334976" y="1741896"/>
            <a:chExt cx="515389" cy="613891"/>
          </a:xfrm>
        </p:grpSpPr>
        <p:sp>
          <p:nvSpPr>
            <p:cNvPr id="32" name="Diamond 31"/>
            <p:cNvSpPr/>
            <p:nvPr/>
          </p:nvSpPr>
          <p:spPr>
            <a:xfrm rot="20982985">
              <a:off x="7355995" y="1819678"/>
              <a:ext cx="469830" cy="277313"/>
            </a:xfrm>
            <a:prstGeom prst="diamond">
              <a:avLst/>
            </a:prstGeom>
            <a:solidFill>
              <a:srgbClr val="DCDC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rot="20982985">
              <a:off x="7349287" y="1741896"/>
              <a:ext cx="414908" cy="310726"/>
            </a:xfrm>
            <a:prstGeom prst="diamond">
              <a:avLst/>
            </a:prstGeom>
            <a:solidFill>
              <a:srgbClr val="FF65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p:cNvSpPr/>
            <p:nvPr/>
          </p:nvSpPr>
          <p:spPr>
            <a:xfrm rot="18003819">
              <a:off x="7483103" y="1981412"/>
              <a:ext cx="458428" cy="276096"/>
            </a:xfrm>
            <a:prstGeom prst="diamond">
              <a:avLst/>
            </a:prstGeom>
            <a:solidFill>
              <a:srgbClr val="FF65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p:cNvSpPr/>
            <p:nvPr/>
          </p:nvSpPr>
          <p:spPr>
            <a:xfrm rot="19703072" flipV="1">
              <a:off x="7334976" y="1910984"/>
              <a:ext cx="281655" cy="444803"/>
            </a:xfrm>
            <a:prstGeom prst="diamond">
              <a:avLst/>
            </a:prstGeom>
            <a:solidFill>
              <a:srgbClr val="FF65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27518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Creative Team</a:t>
            </a:r>
          </a:p>
        </p:txBody>
      </p:sp>
      <p:sp>
        <p:nvSpPr>
          <p:cNvPr id="3" name="Content Placeholder 2"/>
          <p:cNvSpPr>
            <a:spLocks noGrp="1"/>
          </p:cNvSpPr>
          <p:nvPr>
            <p:ph idx="1"/>
          </p:nvPr>
        </p:nvSpPr>
        <p:spPr>
          <a:xfrm>
            <a:off x="838200" y="2027098"/>
            <a:ext cx="10876068" cy="4575179"/>
          </a:xfrm>
        </p:spPr>
        <p:txBody>
          <a:bodyPr/>
          <a:lstStyle/>
          <a:p>
            <a:r>
              <a:rPr lang="en-US" dirty="0"/>
              <a:t>A creative team should be small, close-knit, efficient, and multi-disciplinary.</a:t>
            </a:r>
          </a:p>
          <a:p>
            <a:r>
              <a:rPr lang="en-US" dirty="0"/>
              <a:t>The team must have a shared understanding of the creative vision and purpose of communication material(s).</a:t>
            </a:r>
          </a:p>
          <a:p>
            <a:r>
              <a:rPr lang="en-US" dirty="0"/>
              <a:t>Every creative team is </a:t>
            </a:r>
            <a:r>
              <a:rPr lang="en-US" b="1" dirty="0"/>
              <a:t>unique</a:t>
            </a:r>
          </a:p>
          <a:p>
            <a:pPr lvl="1"/>
            <a:r>
              <a:rPr lang="en-US" dirty="0"/>
              <a:t>Assess your needs, resources, and local capacity to determine the appropriate members for your creative team.</a:t>
            </a:r>
          </a:p>
          <a:p>
            <a:pPr lvl="1"/>
            <a:r>
              <a:rPr lang="en-US" dirty="0"/>
              <a:t>Most members will not participate in the entire creative development process.</a:t>
            </a:r>
          </a:p>
          <a:p>
            <a:endParaRPr lang="en-US" dirty="0"/>
          </a:p>
        </p:txBody>
      </p:sp>
      <p:grpSp>
        <p:nvGrpSpPr>
          <p:cNvPr id="11" name="Group 10"/>
          <p:cNvGrpSpPr>
            <a:grpSpLocks noChangeAspect="1"/>
          </p:cNvGrpSpPr>
          <p:nvPr/>
        </p:nvGrpSpPr>
        <p:grpSpPr>
          <a:xfrm>
            <a:off x="11383852" y="5817563"/>
            <a:ext cx="610029" cy="807289"/>
            <a:chOff x="8188518" y="707801"/>
            <a:chExt cx="2686433" cy="3555129"/>
          </a:xfrm>
        </p:grpSpPr>
        <p:pic>
          <p:nvPicPr>
            <p:cNvPr id="12"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3" name="Rectangle 12"/>
            <p:cNvSpPr/>
            <p:nvPr/>
          </p:nvSpPr>
          <p:spPr>
            <a:xfrm rot="2536002">
              <a:off x="8262057" y="707801"/>
              <a:ext cx="1008994"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380047"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Select Channels</a:t>
            </a:r>
          </a:p>
        </p:txBody>
      </p:sp>
      <p:sp>
        <p:nvSpPr>
          <p:cNvPr id="15" name="Rectangle 14"/>
          <p:cNvSpPr/>
          <p:nvPr/>
        </p:nvSpPr>
        <p:spPr>
          <a:xfrm>
            <a:off x="1922945"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Messages</a:t>
            </a:r>
          </a:p>
        </p:txBody>
      </p:sp>
      <p:sp>
        <p:nvSpPr>
          <p:cNvPr id="16" name="Rectangle 15"/>
          <p:cNvSpPr/>
          <p:nvPr/>
        </p:nvSpPr>
        <p:spPr>
          <a:xfrm>
            <a:off x="3465843" y="5930605"/>
            <a:ext cx="1371600" cy="914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Draft Creative Brief</a:t>
            </a:r>
          </a:p>
        </p:txBody>
      </p:sp>
      <p:sp>
        <p:nvSpPr>
          <p:cNvPr id="17" name="Rectangle 16"/>
          <p:cNvSpPr/>
          <p:nvPr/>
        </p:nvSpPr>
        <p:spPr>
          <a:xfrm>
            <a:off x="5008741"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Prototype Ideas</a:t>
            </a:r>
          </a:p>
        </p:txBody>
      </p:sp>
      <p:sp>
        <p:nvSpPr>
          <p:cNvPr id="18" name="Rectangle 17"/>
          <p:cNvSpPr/>
          <p:nvPr/>
        </p:nvSpPr>
        <p:spPr>
          <a:xfrm>
            <a:off x="6551639"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Materials</a:t>
            </a:r>
          </a:p>
        </p:txBody>
      </p:sp>
      <p:sp>
        <p:nvSpPr>
          <p:cNvPr id="19" name="Rectangle 18"/>
          <p:cNvSpPr/>
          <p:nvPr/>
        </p:nvSpPr>
        <p:spPr>
          <a:xfrm>
            <a:off x="8094537"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Pretest Materials</a:t>
            </a:r>
          </a:p>
        </p:txBody>
      </p:sp>
      <p:sp>
        <p:nvSpPr>
          <p:cNvPr id="20" name="Rectangle 19"/>
          <p:cNvSpPr/>
          <p:nvPr/>
        </p:nvSpPr>
        <p:spPr>
          <a:xfrm>
            <a:off x="9637434"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Produce Final Materials</a:t>
            </a:r>
          </a:p>
        </p:txBody>
      </p:sp>
    </p:spTree>
    <p:extLst>
      <p:ext uri="{BB962C8B-B14F-4D97-AF65-F5344CB8AC3E}">
        <p14:creationId xmlns:p14="http://schemas.microsoft.com/office/powerpoint/2010/main" val="37130921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Creative Team – Possible Membership</a:t>
            </a:r>
          </a:p>
        </p:txBody>
      </p:sp>
      <p:sp>
        <p:nvSpPr>
          <p:cNvPr id="3" name="Content Placeholder 2"/>
          <p:cNvSpPr>
            <a:spLocks noGrp="1"/>
          </p:cNvSpPr>
          <p:nvPr>
            <p:ph idx="1"/>
          </p:nvPr>
        </p:nvSpPr>
        <p:spPr/>
        <p:txBody>
          <a:bodyPr>
            <a:normAutofit/>
          </a:bodyPr>
          <a:lstStyle/>
          <a:p>
            <a:r>
              <a:rPr lang="en-US" sz="2400" dirty="0"/>
              <a:t>Project staff: Overall responsibility for deliverables</a:t>
            </a:r>
          </a:p>
          <a:p>
            <a:r>
              <a:rPr lang="en-US" sz="2400" dirty="0"/>
              <a:t>Other subject matter expert: Ensure technical accuracy of materials</a:t>
            </a:r>
          </a:p>
          <a:p>
            <a:r>
              <a:rPr lang="en-US" sz="2400" dirty="0"/>
              <a:t>Health communications expert: Guide message development and ensure alignment with behavior change theories</a:t>
            </a:r>
          </a:p>
          <a:p>
            <a:r>
              <a:rPr lang="en-US" sz="2400" dirty="0"/>
              <a:t>Member(s) of the priority audience(s): Provide insight into the needs, desires, interests, and sensitivities of priority audience(s). </a:t>
            </a:r>
          </a:p>
          <a:p>
            <a:r>
              <a:rPr lang="en-US" sz="2400" dirty="0"/>
              <a:t>Creative professionals: writer, graphic designer, photographer, videographer, web designer (some may be external to your organization)</a:t>
            </a:r>
          </a:p>
          <a:p>
            <a:endParaRPr lang="en-US" sz="2400" dirty="0"/>
          </a:p>
        </p:txBody>
      </p:sp>
      <p:grpSp>
        <p:nvGrpSpPr>
          <p:cNvPr id="11" name="Group 10"/>
          <p:cNvGrpSpPr>
            <a:grpSpLocks noChangeAspect="1"/>
          </p:cNvGrpSpPr>
          <p:nvPr/>
        </p:nvGrpSpPr>
        <p:grpSpPr>
          <a:xfrm>
            <a:off x="11383852" y="5817563"/>
            <a:ext cx="610029" cy="807289"/>
            <a:chOff x="8188518" y="707801"/>
            <a:chExt cx="2686433" cy="3555129"/>
          </a:xfrm>
        </p:grpSpPr>
        <p:pic>
          <p:nvPicPr>
            <p:cNvPr id="12"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3" name="Rectangle 12"/>
            <p:cNvSpPr/>
            <p:nvPr/>
          </p:nvSpPr>
          <p:spPr>
            <a:xfrm rot="2536002">
              <a:off x="8262057" y="707801"/>
              <a:ext cx="1008994"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380047"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Select Channels</a:t>
            </a:r>
          </a:p>
        </p:txBody>
      </p:sp>
      <p:sp>
        <p:nvSpPr>
          <p:cNvPr id="15" name="Rectangle 14"/>
          <p:cNvSpPr/>
          <p:nvPr/>
        </p:nvSpPr>
        <p:spPr>
          <a:xfrm>
            <a:off x="1922945"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Messages</a:t>
            </a:r>
          </a:p>
        </p:txBody>
      </p:sp>
      <p:sp>
        <p:nvSpPr>
          <p:cNvPr id="16" name="Rectangle 15"/>
          <p:cNvSpPr/>
          <p:nvPr/>
        </p:nvSpPr>
        <p:spPr>
          <a:xfrm>
            <a:off x="3465843" y="5930605"/>
            <a:ext cx="1371600" cy="914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Draft Creative Brief</a:t>
            </a:r>
          </a:p>
        </p:txBody>
      </p:sp>
      <p:sp>
        <p:nvSpPr>
          <p:cNvPr id="17" name="Rectangle 16"/>
          <p:cNvSpPr/>
          <p:nvPr/>
        </p:nvSpPr>
        <p:spPr>
          <a:xfrm>
            <a:off x="5008741"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Prototype Ideas</a:t>
            </a:r>
          </a:p>
        </p:txBody>
      </p:sp>
      <p:sp>
        <p:nvSpPr>
          <p:cNvPr id="18" name="Rectangle 17"/>
          <p:cNvSpPr/>
          <p:nvPr/>
        </p:nvSpPr>
        <p:spPr>
          <a:xfrm>
            <a:off x="6551639"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Materials</a:t>
            </a:r>
          </a:p>
        </p:txBody>
      </p:sp>
      <p:sp>
        <p:nvSpPr>
          <p:cNvPr id="19" name="Rectangle 18"/>
          <p:cNvSpPr/>
          <p:nvPr/>
        </p:nvSpPr>
        <p:spPr>
          <a:xfrm>
            <a:off x="8094537"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Pretest Materials</a:t>
            </a:r>
          </a:p>
        </p:txBody>
      </p:sp>
      <p:sp>
        <p:nvSpPr>
          <p:cNvPr id="20" name="Rectangle 19"/>
          <p:cNvSpPr/>
          <p:nvPr/>
        </p:nvSpPr>
        <p:spPr>
          <a:xfrm>
            <a:off x="9637434"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Produce Final Materials</a:t>
            </a:r>
          </a:p>
        </p:txBody>
      </p:sp>
    </p:spTree>
    <p:extLst>
      <p:ext uri="{BB962C8B-B14F-4D97-AF65-F5344CB8AC3E}">
        <p14:creationId xmlns:p14="http://schemas.microsoft.com/office/powerpoint/2010/main" val="34581673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Creative Brief Elements</a:t>
            </a:r>
          </a:p>
        </p:txBody>
      </p:sp>
      <p:grpSp>
        <p:nvGrpSpPr>
          <p:cNvPr id="19" name="Group 18"/>
          <p:cNvGrpSpPr>
            <a:grpSpLocks noChangeAspect="1"/>
          </p:cNvGrpSpPr>
          <p:nvPr/>
        </p:nvGrpSpPr>
        <p:grpSpPr>
          <a:xfrm>
            <a:off x="11383852" y="5817563"/>
            <a:ext cx="610029" cy="807289"/>
            <a:chOff x="8188518" y="707801"/>
            <a:chExt cx="2686433" cy="3555129"/>
          </a:xfrm>
        </p:grpSpPr>
        <p:pic>
          <p:nvPicPr>
            <p:cNvPr id="20"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21" name="Rectangle 20"/>
            <p:cNvSpPr/>
            <p:nvPr/>
          </p:nvSpPr>
          <p:spPr>
            <a:xfrm rot="2536002">
              <a:off x="8262057" y="707801"/>
              <a:ext cx="1008994"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3"/>
          <p:cNvSpPr>
            <a:spLocks noGrp="1"/>
          </p:cNvSpPr>
          <p:nvPr>
            <p:ph idx="1"/>
          </p:nvPr>
        </p:nvSpPr>
        <p:spPr>
          <a:xfrm>
            <a:off x="405064" y="2027098"/>
            <a:ext cx="5866961" cy="4575179"/>
          </a:xfrm>
        </p:spPr>
        <p:txBody>
          <a:bodyPr/>
          <a:lstStyle/>
          <a:p>
            <a:pPr marL="0" indent="0">
              <a:buNone/>
            </a:pPr>
            <a:r>
              <a:rPr lang="en-US" b="1" dirty="0"/>
              <a:t>PROBLEM STATEMENT: </a:t>
            </a:r>
            <a:r>
              <a:rPr lang="en-US" sz="1800" dirty="0"/>
              <a:t>What’s the key issue we’re aiming to address? Why does this problem matter?</a:t>
            </a:r>
          </a:p>
          <a:p>
            <a:pPr marL="0" indent="0">
              <a:buNone/>
            </a:pPr>
            <a:r>
              <a:rPr lang="en-US" b="1" dirty="0"/>
              <a:t>BACKGROUND: </a:t>
            </a:r>
            <a:r>
              <a:rPr lang="en-US" sz="1800" dirty="0"/>
              <a:t>What do we know about the problem?</a:t>
            </a:r>
          </a:p>
          <a:p>
            <a:pPr marL="0" indent="0">
              <a:buNone/>
            </a:pPr>
            <a:r>
              <a:rPr lang="en-US" b="1" dirty="0"/>
              <a:t>BEHAVIOR CHANGE OBJECTIVES: </a:t>
            </a:r>
            <a:r>
              <a:rPr lang="en-US" sz="1800" dirty="0"/>
              <a:t>What do we want audiences to do?</a:t>
            </a:r>
          </a:p>
          <a:p>
            <a:pPr marL="0" indent="0">
              <a:buNone/>
            </a:pPr>
            <a:r>
              <a:rPr lang="en-US" b="1" dirty="0"/>
              <a:t>BARRIERS AND FACILITATORS: </a:t>
            </a:r>
            <a:r>
              <a:rPr lang="en-US" sz="1800" dirty="0"/>
              <a:t>What factors might prevent or encourage audience members to achieve the intended learning/behavior change objective(s)?</a:t>
            </a:r>
          </a:p>
          <a:p>
            <a:pPr marL="0" indent="0">
              <a:buNone/>
            </a:pPr>
            <a:r>
              <a:rPr lang="en-US" dirty="0"/>
              <a:t/>
            </a:r>
            <a:br>
              <a:rPr lang="en-US" dirty="0"/>
            </a:br>
            <a:endParaRPr lang="en-US" dirty="0"/>
          </a:p>
        </p:txBody>
      </p:sp>
      <p:sp>
        <p:nvSpPr>
          <p:cNvPr id="23" name="Content Placeholder 3"/>
          <p:cNvSpPr txBox="1">
            <a:spLocks/>
          </p:cNvSpPr>
          <p:nvPr/>
        </p:nvSpPr>
        <p:spPr>
          <a:xfrm>
            <a:off x="6453547" y="2027097"/>
            <a:ext cx="5540334" cy="45751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KEY PROMISE OR BENEFIT: </a:t>
            </a:r>
            <a:r>
              <a:rPr lang="en-US" sz="1800" dirty="0"/>
              <a:t>What is the single most important benefit/choice to the audience so that they will adopt the behavior?)</a:t>
            </a:r>
          </a:p>
          <a:p>
            <a:pPr marL="0" indent="0">
              <a:buFont typeface="Arial" panose="020B0604020202020204" pitchFamily="34" charset="0"/>
              <a:buNone/>
            </a:pPr>
            <a:r>
              <a:rPr lang="en-US" b="1" dirty="0"/>
              <a:t>TONE: </a:t>
            </a:r>
            <a:r>
              <a:rPr lang="en-US" sz="1800" dirty="0"/>
              <a:t>What tone do we want to achieve in our content and creative? How do we want the audience to feel?</a:t>
            </a:r>
          </a:p>
          <a:p>
            <a:pPr marL="0" indent="0">
              <a:buFont typeface="Arial" panose="020B0604020202020204" pitchFamily="34" charset="0"/>
              <a:buNone/>
            </a:pPr>
            <a:r>
              <a:rPr lang="en-US" b="1" dirty="0"/>
              <a:t>MATERIALS TO BE DEVELOPED: </a:t>
            </a:r>
            <a:r>
              <a:rPr lang="en-US" sz="1800" dirty="0"/>
              <a:t>Specify what types of materials are needed.</a:t>
            </a:r>
          </a:p>
        </p:txBody>
      </p:sp>
      <p:sp>
        <p:nvSpPr>
          <p:cNvPr id="22" name="Rectangle 21"/>
          <p:cNvSpPr/>
          <p:nvPr/>
        </p:nvSpPr>
        <p:spPr>
          <a:xfrm>
            <a:off x="380047"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Select Channels</a:t>
            </a:r>
          </a:p>
        </p:txBody>
      </p:sp>
      <p:sp>
        <p:nvSpPr>
          <p:cNvPr id="24" name="Rectangle 23"/>
          <p:cNvSpPr/>
          <p:nvPr/>
        </p:nvSpPr>
        <p:spPr>
          <a:xfrm>
            <a:off x="1922945"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Messages</a:t>
            </a:r>
          </a:p>
        </p:txBody>
      </p:sp>
      <p:sp>
        <p:nvSpPr>
          <p:cNvPr id="25" name="Rectangle 24"/>
          <p:cNvSpPr/>
          <p:nvPr/>
        </p:nvSpPr>
        <p:spPr>
          <a:xfrm>
            <a:off x="3465843" y="5930605"/>
            <a:ext cx="1371600" cy="914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Draft Creative Brief</a:t>
            </a:r>
          </a:p>
        </p:txBody>
      </p:sp>
      <p:sp>
        <p:nvSpPr>
          <p:cNvPr id="26" name="Rectangle 25"/>
          <p:cNvSpPr/>
          <p:nvPr/>
        </p:nvSpPr>
        <p:spPr>
          <a:xfrm>
            <a:off x="5008741"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Prototype Ideas</a:t>
            </a:r>
          </a:p>
        </p:txBody>
      </p:sp>
      <p:sp>
        <p:nvSpPr>
          <p:cNvPr id="27" name="Rectangle 26"/>
          <p:cNvSpPr/>
          <p:nvPr/>
        </p:nvSpPr>
        <p:spPr>
          <a:xfrm>
            <a:off x="6551639"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Materials</a:t>
            </a:r>
          </a:p>
        </p:txBody>
      </p:sp>
      <p:sp>
        <p:nvSpPr>
          <p:cNvPr id="28" name="Rectangle 27"/>
          <p:cNvSpPr/>
          <p:nvPr/>
        </p:nvSpPr>
        <p:spPr>
          <a:xfrm>
            <a:off x="8094537"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Pretest Materials</a:t>
            </a:r>
          </a:p>
        </p:txBody>
      </p:sp>
      <p:sp>
        <p:nvSpPr>
          <p:cNvPr id="29" name="Rectangle 28"/>
          <p:cNvSpPr/>
          <p:nvPr/>
        </p:nvSpPr>
        <p:spPr>
          <a:xfrm>
            <a:off x="9637434"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Produce Final Materials</a:t>
            </a:r>
          </a:p>
        </p:txBody>
      </p:sp>
    </p:spTree>
    <p:extLst>
      <p:ext uri="{BB962C8B-B14F-4D97-AF65-F5344CB8AC3E}">
        <p14:creationId xmlns:p14="http://schemas.microsoft.com/office/powerpoint/2010/main" val="31174712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Prototype Ideas (similar to “Concept Testing”)</a:t>
            </a:r>
          </a:p>
        </p:txBody>
      </p:sp>
      <p:sp>
        <p:nvSpPr>
          <p:cNvPr id="3" name="Content Placeholder 2"/>
          <p:cNvSpPr>
            <a:spLocks noGrp="1"/>
          </p:cNvSpPr>
          <p:nvPr>
            <p:ph idx="1"/>
          </p:nvPr>
        </p:nvSpPr>
        <p:spPr>
          <a:xfrm>
            <a:off x="838199" y="2027098"/>
            <a:ext cx="5406519" cy="4575179"/>
          </a:xfrm>
        </p:spPr>
        <p:txBody>
          <a:bodyPr/>
          <a:lstStyle/>
          <a:p>
            <a:pPr marL="228600" lvl="1">
              <a:spcBef>
                <a:spcPts val="1000"/>
              </a:spcBef>
            </a:pPr>
            <a:r>
              <a:rPr lang="en-US" sz="2900" dirty="0"/>
              <a:t>To prototype is test drive: to  introduce early/informal draft concepts in areas where clients are, and observe how they interact with them, then continue to refine and prototype until concepts start generating the desired response</a:t>
            </a:r>
          </a:p>
          <a:p>
            <a:endParaRPr lang="en-US" dirty="0"/>
          </a:p>
        </p:txBody>
      </p:sp>
      <p:grpSp>
        <p:nvGrpSpPr>
          <p:cNvPr id="11" name="Group 10"/>
          <p:cNvGrpSpPr>
            <a:grpSpLocks noChangeAspect="1"/>
          </p:cNvGrpSpPr>
          <p:nvPr/>
        </p:nvGrpSpPr>
        <p:grpSpPr>
          <a:xfrm>
            <a:off x="11383852" y="5817563"/>
            <a:ext cx="610029" cy="807289"/>
            <a:chOff x="8188518" y="707801"/>
            <a:chExt cx="2686433" cy="3555129"/>
          </a:xfrm>
        </p:grpSpPr>
        <p:pic>
          <p:nvPicPr>
            <p:cNvPr id="12"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3" name="Rectangle 12"/>
            <p:cNvSpPr/>
            <p:nvPr/>
          </p:nvSpPr>
          <p:spPr>
            <a:xfrm rot="2536002">
              <a:off x="8262057" y="707801"/>
              <a:ext cx="1008994"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prototype"/>
          <p:cNvPicPr>
            <a:picLocks noChangeAspect="1" noChangeArrowheads="1"/>
          </p:cNvPicPr>
          <p:nvPr/>
        </p:nvPicPr>
        <p:blipFill rotWithShape="1">
          <a:blip r:embed="rId3">
            <a:extLst>
              <a:ext uri="{28A0092B-C50C-407E-A947-70E740481C1C}">
                <a14:useLocalDpi xmlns:a14="http://schemas.microsoft.com/office/drawing/2010/main" val="0"/>
              </a:ext>
            </a:extLst>
          </a:blip>
          <a:srcRect t="23263" b="13175"/>
          <a:stretch/>
        </p:blipFill>
        <p:spPr bwMode="auto">
          <a:xfrm>
            <a:off x="6613314" y="2133604"/>
            <a:ext cx="4879473" cy="232610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613314" y="4492207"/>
            <a:ext cx="4879473" cy="646331"/>
          </a:xfrm>
          <a:prstGeom prst="rect">
            <a:avLst/>
          </a:prstGeom>
          <a:noFill/>
        </p:spPr>
        <p:txBody>
          <a:bodyPr wrap="square" rtlCol="0">
            <a:spAutoFit/>
          </a:bodyPr>
          <a:lstStyle/>
          <a:p>
            <a:r>
              <a:rPr lang="en-US" i="1" dirty="0"/>
              <a:t>Photo: GRID Impact. Designers from </a:t>
            </a:r>
            <a:r>
              <a:rPr lang="en-US" i="1" dirty="0" err="1"/>
              <a:t>Grameen</a:t>
            </a:r>
            <a:r>
              <a:rPr lang="en-US" i="1" dirty="0"/>
              <a:t> Foundation test paper prototypes in Uganda</a:t>
            </a:r>
          </a:p>
        </p:txBody>
      </p:sp>
      <p:sp>
        <p:nvSpPr>
          <p:cNvPr id="16" name="Rectangle 15"/>
          <p:cNvSpPr/>
          <p:nvPr/>
        </p:nvSpPr>
        <p:spPr>
          <a:xfrm>
            <a:off x="380047"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Select Channels</a:t>
            </a:r>
          </a:p>
        </p:txBody>
      </p:sp>
      <p:sp>
        <p:nvSpPr>
          <p:cNvPr id="17" name="Rectangle 16"/>
          <p:cNvSpPr/>
          <p:nvPr/>
        </p:nvSpPr>
        <p:spPr>
          <a:xfrm>
            <a:off x="1922945"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Messages</a:t>
            </a:r>
          </a:p>
        </p:txBody>
      </p:sp>
      <p:sp>
        <p:nvSpPr>
          <p:cNvPr id="18" name="Rectangle 17"/>
          <p:cNvSpPr/>
          <p:nvPr/>
        </p:nvSpPr>
        <p:spPr>
          <a:xfrm>
            <a:off x="3465843"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Draft Creative Brief</a:t>
            </a:r>
          </a:p>
        </p:txBody>
      </p:sp>
      <p:sp>
        <p:nvSpPr>
          <p:cNvPr id="19" name="Rectangle 18"/>
          <p:cNvSpPr/>
          <p:nvPr/>
        </p:nvSpPr>
        <p:spPr>
          <a:xfrm>
            <a:off x="5008741" y="5930605"/>
            <a:ext cx="1371600" cy="914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Prototype Ideas</a:t>
            </a:r>
          </a:p>
        </p:txBody>
      </p:sp>
      <p:sp>
        <p:nvSpPr>
          <p:cNvPr id="20" name="Rectangle 19"/>
          <p:cNvSpPr/>
          <p:nvPr/>
        </p:nvSpPr>
        <p:spPr>
          <a:xfrm>
            <a:off x="6551639"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Materials</a:t>
            </a:r>
          </a:p>
        </p:txBody>
      </p:sp>
      <p:sp>
        <p:nvSpPr>
          <p:cNvPr id="21" name="Rectangle 20"/>
          <p:cNvSpPr/>
          <p:nvPr/>
        </p:nvSpPr>
        <p:spPr>
          <a:xfrm>
            <a:off x="8094537"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Pretest Materials</a:t>
            </a:r>
          </a:p>
        </p:txBody>
      </p:sp>
      <p:sp>
        <p:nvSpPr>
          <p:cNvPr id="22" name="Rectangle 21"/>
          <p:cNvSpPr/>
          <p:nvPr/>
        </p:nvSpPr>
        <p:spPr>
          <a:xfrm>
            <a:off x="9637434"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Produce Final Materials</a:t>
            </a:r>
          </a:p>
        </p:txBody>
      </p:sp>
    </p:spTree>
    <p:extLst>
      <p:ext uri="{BB962C8B-B14F-4D97-AF65-F5344CB8AC3E}">
        <p14:creationId xmlns:p14="http://schemas.microsoft.com/office/powerpoint/2010/main" val="19264252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Prototype Ideas</a:t>
            </a:r>
          </a:p>
        </p:txBody>
      </p:sp>
      <p:sp>
        <p:nvSpPr>
          <p:cNvPr id="3" name="Content Placeholder 2"/>
          <p:cNvSpPr>
            <a:spLocks noGrp="1"/>
          </p:cNvSpPr>
          <p:nvPr>
            <p:ph idx="1"/>
          </p:nvPr>
        </p:nvSpPr>
        <p:spPr>
          <a:xfrm>
            <a:off x="838200" y="2027098"/>
            <a:ext cx="10876068" cy="4575179"/>
          </a:xfrm>
        </p:spPr>
        <p:txBody>
          <a:bodyPr>
            <a:normAutofit/>
          </a:bodyPr>
          <a:lstStyle/>
          <a:p>
            <a:pPr>
              <a:lnSpc>
                <a:spcPct val="80000"/>
              </a:lnSpc>
            </a:pPr>
            <a:r>
              <a:rPr lang="en-US" sz="2200" dirty="0"/>
              <a:t>Prototypes can come in many forms – story boards, drawings, role playing, etc. Make something simple that conveys the idea you want to test drive (or even a “sacrificial concept” that you don’t think will work, just to get more dimensions of feedback)</a:t>
            </a:r>
          </a:p>
          <a:p>
            <a:pPr>
              <a:lnSpc>
                <a:spcPct val="80000"/>
              </a:lnSpc>
            </a:pPr>
            <a:r>
              <a:rPr lang="en-US" sz="2200" dirty="0"/>
              <a:t>If adapting materials from another country or program, the originals might serve as your first-round prototypes.</a:t>
            </a:r>
          </a:p>
          <a:p>
            <a:pPr>
              <a:lnSpc>
                <a:spcPct val="80000"/>
              </a:lnSpc>
            </a:pPr>
            <a:r>
              <a:rPr lang="en-US" sz="2200" dirty="0"/>
              <a:t>Introduce a prototype out in its intended environment – areas where you find your target audience. Observe how they interact with it; after observing, get their feedback on why they interacted with it the way they did. </a:t>
            </a:r>
          </a:p>
          <a:p>
            <a:pPr>
              <a:lnSpc>
                <a:spcPct val="80000"/>
              </a:lnSpc>
            </a:pPr>
            <a:r>
              <a:rPr lang="en-US" sz="2200" dirty="0"/>
              <a:t>Based on the feedback, re-do your prototype and see how people respond. Repeat until you get the desired response.</a:t>
            </a:r>
          </a:p>
        </p:txBody>
      </p:sp>
      <p:grpSp>
        <p:nvGrpSpPr>
          <p:cNvPr id="11" name="Group 10"/>
          <p:cNvGrpSpPr>
            <a:grpSpLocks noChangeAspect="1"/>
          </p:cNvGrpSpPr>
          <p:nvPr/>
        </p:nvGrpSpPr>
        <p:grpSpPr>
          <a:xfrm>
            <a:off x="11383852" y="5817563"/>
            <a:ext cx="610029" cy="807289"/>
            <a:chOff x="8188518" y="707801"/>
            <a:chExt cx="2686433" cy="3555129"/>
          </a:xfrm>
        </p:grpSpPr>
        <p:pic>
          <p:nvPicPr>
            <p:cNvPr id="12"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3" name="Rectangle 12"/>
            <p:cNvSpPr/>
            <p:nvPr/>
          </p:nvSpPr>
          <p:spPr>
            <a:xfrm rot="2536002">
              <a:off x="8262057" y="707801"/>
              <a:ext cx="1008994"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380047"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Select Channels</a:t>
            </a:r>
          </a:p>
        </p:txBody>
      </p:sp>
      <p:sp>
        <p:nvSpPr>
          <p:cNvPr id="15" name="Rectangle 14"/>
          <p:cNvSpPr/>
          <p:nvPr/>
        </p:nvSpPr>
        <p:spPr>
          <a:xfrm>
            <a:off x="1922945"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Messages</a:t>
            </a:r>
          </a:p>
        </p:txBody>
      </p:sp>
      <p:sp>
        <p:nvSpPr>
          <p:cNvPr id="16" name="Rectangle 15"/>
          <p:cNvSpPr/>
          <p:nvPr/>
        </p:nvSpPr>
        <p:spPr>
          <a:xfrm>
            <a:off x="3465843"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Draft Creative Brief</a:t>
            </a:r>
          </a:p>
        </p:txBody>
      </p:sp>
      <p:sp>
        <p:nvSpPr>
          <p:cNvPr id="17" name="Rectangle 16"/>
          <p:cNvSpPr/>
          <p:nvPr/>
        </p:nvSpPr>
        <p:spPr>
          <a:xfrm>
            <a:off x="5008741" y="5930605"/>
            <a:ext cx="1371600" cy="914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Prototype Ideas</a:t>
            </a:r>
          </a:p>
        </p:txBody>
      </p:sp>
      <p:sp>
        <p:nvSpPr>
          <p:cNvPr id="18" name="Rectangle 17"/>
          <p:cNvSpPr/>
          <p:nvPr/>
        </p:nvSpPr>
        <p:spPr>
          <a:xfrm>
            <a:off x="6551639"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Materials</a:t>
            </a:r>
          </a:p>
        </p:txBody>
      </p:sp>
      <p:sp>
        <p:nvSpPr>
          <p:cNvPr id="19" name="Rectangle 18"/>
          <p:cNvSpPr/>
          <p:nvPr/>
        </p:nvSpPr>
        <p:spPr>
          <a:xfrm>
            <a:off x="8094537"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Pretest Materials</a:t>
            </a:r>
          </a:p>
        </p:txBody>
      </p:sp>
      <p:sp>
        <p:nvSpPr>
          <p:cNvPr id="20" name="Rectangle 19"/>
          <p:cNvSpPr/>
          <p:nvPr/>
        </p:nvSpPr>
        <p:spPr>
          <a:xfrm>
            <a:off x="9637434"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Produce Final Materials</a:t>
            </a:r>
          </a:p>
        </p:txBody>
      </p:sp>
      <p:sp>
        <p:nvSpPr>
          <p:cNvPr id="22" name="Rectangle 21"/>
          <p:cNvSpPr/>
          <p:nvPr/>
        </p:nvSpPr>
        <p:spPr>
          <a:xfrm>
            <a:off x="5181594" y="4952637"/>
            <a:ext cx="5816559" cy="814647"/>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947333" y="5019549"/>
            <a:ext cx="8056418" cy="923330"/>
          </a:xfrm>
          <a:prstGeom prst="rect">
            <a:avLst/>
          </a:prstGeom>
          <a:noFill/>
        </p:spPr>
        <p:txBody>
          <a:bodyPr wrap="square" rtlCol="0">
            <a:spAutoFit/>
          </a:bodyPr>
          <a:lstStyle/>
          <a:p>
            <a:r>
              <a:rPr lang="en-US" b="1" dirty="0">
                <a:solidFill>
                  <a:schemeClr val="bg1"/>
                </a:solidFill>
              </a:rPr>
              <a:t>RESOURCE: Details on prototyping can be found at </a:t>
            </a:r>
            <a:r>
              <a:rPr lang="en-US" dirty="0">
                <a:hlinkClick r:id="rId3"/>
              </a:rPr>
              <a:t>https://www.designkit.org/methods/34</a:t>
            </a:r>
            <a:endParaRPr lang="en-US" dirty="0"/>
          </a:p>
          <a:p>
            <a:endParaRPr lang="en-US" dirty="0"/>
          </a:p>
        </p:txBody>
      </p:sp>
      <p:grpSp>
        <p:nvGrpSpPr>
          <p:cNvPr id="24" name="Group 23"/>
          <p:cNvGrpSpPr/>
          <p:nvPr/>
        </p:nvGrpSpPr>
        <p:grpSpPr>
          <a:xfrm>
            <a:off x="5400401" y="5070765"/>
            <a:ext cx="515389" cy="613891"/>
            <a:chOff x="7334976" y="1741896"/>
            <a:chExt cx="515389" cy="613891"/>
          </a:xfrm>
        </p:grpSpPr>
        <p:sp>
          <p:nvSpPr>
            <p:cNvPr id="25" name="Diamond 24"/>
            <p:cNvSpPr/>
            <p:nvPr/>
          </p:nvSpPr>
          <p:spPr>
            <a:xfrm rot="20982985">
              <a:off x="7355995" y="1819678"/>
              <a:ext cx="469830" cy="277313"/>
            </a:xfrm>
            <a:prstGeom prst="diamond">
              <a:avLst/>
            </a:prstGeom>
            <a:solidFill>
              <a:srgbClr val="DCDC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p:cNvSpPr/>
            <p:nvPr/>
          </p:nvSpPr>
          <p:spPr>
            <a:xfrm rot="20982985">
              <a:off x="7349287" y="1741896"/>
              <a:ext cx="414908" cy="310726"/>
            </a:xfrm>
            <a:prstGeom prst="diamond">
              <a:avLst/>
            </a:prstGeom>
            <a:solidFill>
              <a:srgbClr val="FF65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iamond 26"/>
            <p:cNvSpPr/>
            <p:nvPr/>
          </p:nvSpPr>
          <p:spPr>
            <a:xfrm rot="18003819">
              <a:off x="7483103" y="1981412"/>
              <a:ext cx="458428" cy="276096"/>
            </a:xfrm>
            <a:prstGeom prst="diamond">
              <a:avLst/>
            </a:prstGeom>
            <a:solidFill>
              <a:srgbClr val="FF65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p:cNvSpPr/>
            <p:nvPr/>
          </p:nvSpPr>
          <p:spPr>
            <a:xfrm rot="19703072" flipV="1">
              <a:off x="7334976" y="1910984"/>
              <a:ext cx="281655" cy="444803"/>
            </a:xfrm>
            <a:prstGeom prst="diamond">
              <a:avLst/>
            </a:prstGeom>
            <a:solidFill>
              <a:srgbClr val="FF65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250753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 Materials</a:t>
            </a:r>
          </a:p>
        </p:txBody>
      </p:sp>
      <p:sp>
        <p:nvSpPr>
          <p:cNvPr id="3" name="Content Placeholder 2"/>
          <p:cNvSpPr>
            <a:spLocks noGrp="1"/>
          </p:cNvSpPr>
          <p:nvPr>
            <p:ph idx="1"/>
          </p:nvPr>
        </p:nvSpPr>
        <p:spPr/>
        <p:txBody>
          <a:bodyPr/>
          <a:lstStyle/>
          <a:p>
            <a:r>
              <a:rPr lang="en-US" dirty="0"/>
              <a:t>Guided by what you learn in prototyping, you are ready to develop your real materials</a:t>
            </a:r>
          </a:p>
          <a:p>
            <a:r>
              <a:rPr lang="en-US" dirty="0"/>
              <a:t>Select designer and supplier</a:t>
            </a:r>
          </a:p>
          <a:p>
            <a:r>
              <a:rPr lang="en-US" dirty="0"/>
              <a:t>Development may require engagement of an external partner or occur within your creative team</a:t>
            </a:r>
          </a:p>
          <a:p>
            <a:r>
              <a:rPr lang="en-US" dirty="0"/>
              <a:t>Before going “to scale”, produce formal mock ups for pretesting</a:t>
            </a:r>
          </a:p>
        </p:txBody>
      </p:sp>
      <p:grpSp>
        <p:nvGrpSpPr>
          <p:cNvPr id="11" name="Group 10"/>
          <p:cNvGrpSpPr>
            <a:grpSpLocks noChangeAspect="1"/>
          </p:cNvGrpSpPr>
          <p:nvPr/>
        </p:nvGrpSpPr>
        <p:grpSpPr>
          <a:xfrm>
            <a:off x="11383852" y="5817563"/>
            <a:ext cx="610029" cy="807289"/>
            <a:chOff x="8188518" y="707801"/>
            <a:chExt cx="2686433" cy="3555129"/>
          </a:xfrm>
        </p:grpSpPr>
        <p:pic>
          <p:nvPicPr>
            <p:cNvPr id="12"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3" name="Rectangle 12"/>
            <p:cNvSpPr/>
            <p:nvPr/>
          </p:nvSpPr>
          <p:spPr>
            <a:xfrm rot="2536002">
              <a:off x="8262057" y="707801"/>
              <a:ext cx="1008994"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380047"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Select Channels</a:t>
            </a:r>
          </a:p>
        </p:txBody>
      </p:sp>
      <p:sp>
        <p:nvSpPr>
          <p:cNvPr id="15" name="Rectangle 14"/>
          <p:cNvSpPr/>
          <p:nvPr/>
        </p:nvSpPr>
        <p:spPr>
          <a:xfrm>
            <a:off x="1922945"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Messages</a:t>
            </a:r>
          </a:p>
        </p:txBody>
      </p:sp>
      <p:sp>
        <p:nvSpPr>
          <p:cNvPr id="16" name="Rectangle 15"/>
          <p:cNvSpPr/>
          <p:nvPr/>
        </p:nvSpPr>
        <p:spPr>
          <a:xfrm>
            <a:off x="3465843"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Draft Creative Brief</a:t>
            </a:r>
          </a:p>
        </p:txBody>
      </p:sp>
      <p:sp>
        <p:nvSpPr>
          <p:cNvPr id="17" name="Rectangle 16"/>
          <p:cNvSpPr/>
          <p:nvPr/>
        </p:nvSpPr>
        <p:spPr>
          <a:xfrm>
            <a:off x="5008741"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Prototype Ideas</a:t>
            </a:r>
          </a:p>
        </p:txBody>
      </p:sp>
      <p:sp>
        <p:nvSpPr>
          <p:cNvPr id="18" name="Rectangle 17"/>
          <p:cNvSpPr/>
          <p:nvPr/>
        </p:nvSpPr>
        <p:spPr>
          <a:xfrm>
            <a:off x="6551639" y="5930605"/>
            <a:ext cx="1371600" cy="914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Materials</a:t>
            </a:r>
          </a:p>
        </p:txBody>
      </p:sp>
      <p:sp>
        <p:nvSpPr>
          <p:cNvPr id="19" name="Rectangle 18"/>
          <p:cNvSpPr/>
          <p:nvPr/>
        </p:nvSpPr>
        <p:spPr>
          <a:xfrm>
            <a:off x="8094537"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Pretest Materials</a:t>
            </a:r>
          </a:p>
        </p:txBody>
      </p:sp>
      <p:sp>
        <p:nvSpPr>
          <p:cNvPr id="20" name="Rectangle 19"/>
          <p:cNvSpPr/>
          <p:nvPr/>
        </p:nvSpPr>
        <p:spPr>
          <a:xfrm>
            <a:off x="9637434"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Produce Final Materials</a:t>
            </a:r>
          </a:p>
        </p:txBody>
      </p:sp>
    </p:spTree>
    <p:extLst>
      <p:ext uri="{BB962C8B-B14F-4D97-AF65-F5344CB8AC3E}">
        <p14:creationId xmlns:p14="http://schemas.microsoft.com/office/powerpoint/2010/main" val="12743155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Pretest Materials</a:t>
            </a:r>
          </a:p>
        </p:txBody>
      </p:sp>
      <p:sp>
        <p:nvSpPr>
          <p:cNvPr id="4" name="Content Placeholder 3"/>
          <p:cNvSpPr>
            <a:spLocks noGrp="1"/>
          </p:cNvSpPr>
          <p:nvPr>
            <p:ph idx="1"/>
          </p:nvPr>
        </p:nvSpPr>
        <p:spPr>
          <a:xfrm>
            <a:off x="256342" y="1767394"/>
            <a:ext cx="5864672" cy="4575179"/>
          </a:xfrm>
        </p:spPr>
        <p:txBody>
          <a:bodyPr>
            <a:normAutofit/>
          </a:bodyPr>
          <a:lstStyle/>
          <a:p>
            <a:r>
              <a:rPr lang="en-US" sz="2200" dirty="0"/>
              <a:t>Pretesting is showing the materials to members of the target audience before final production and eliciting their reactions</a:t>
            </a:r>
          </a:p>
          <a:p>
            <a:r>
              <a:rPr lang="en-US" sz="2200" dirty="0"/>
              <a:t>It will help ensure demand creation materials are appropriate for and understood by the target audience</a:t>
            </a:r>
          </a:p>
          <a:p>
            <a:r>
              <a:rPr lang="en-US" sz="2200" dirty="0"/>
              <a:t>Message pretesting is extremely important for showing how well target audiences receive, understand, and feel about key messages</a:t>
            </a:r>
          </a:p>
          <a:p>
            <a:r>
              <a:rPr lang="en-US" sz="2200" dirty="0"/>
              <a:t>Engage relevant stakeholders before                pretesting the material to ensure their endorsement of the final materials.</a:t>
            </a:r>
          </a:p>
        </p:txBody>
      </p:sp>
      <p:sp>
        <p:nvSpPr>
          <p:cNvPr id="2" name="Content Placeholder 1"/>
          <p:cNvSpPr>
            <a:spLocks noGrp="1"/>
          </p:cNvSpPr>
          <p:nvPr>
            <p:ph sz="half" idx="4294967295"/>
          </p:nvPr>
        </p:nvSpPr>
        <p:spPr>
          <a:xfrm>
            <a:off x="6292312" y="2027098"/>
            <a:ext cx="5061488" cy="2737407"/>
          </a:xfrm>
          <a:ln>
            <a:solidFill>
              <a:schemeClr val="tx1"/>
            </a:solidFill>
          </a:ln>
        </p:spPr>
        <p:txBody>
          <a:bodyPr>
            <a:normAutofit/>
          </a:bodyPr>
          <a:lstStyle/>
          <a:p>
            <a:pPr marL="0" indent="0">
              <a:buNone/>
            </a:pPr>
            <a:endParaRPr lang="en-US" sz="1050" dirty="0"/>
          </a:p>
          <a:p>
            <a:pPr marL="465138" indent="0">
              <a:buNone/>
            </a:pPr>
            <a:r>
              <a:rPr lang="en-US" sz="2000" b="1" dirty="0"/>
              <a:t>Steps</a:t>
            </a:r>
            <a:r>
              <a:rPr lang="en-US" sz="2000" dirty="0"/>
              <a:t>:</a:t>
            </a:r>
          </a:p>
          <a:p>
            <a:pPr marL="465138" lvl="1" indent="279400"/>
            <a:r>
              <a:rPr lang="en-US" sz="2000" dirty="0"/>
              <a:t>Identify pretest objective</a:t>
            </a:r>
          </a:p>
          <a:p>
            <a:pPr marL="465138" lvl="1" indent="279400"/>
            <a:r>
              <a:rPr lang="en-US" sz="2000" dirty="0"/>
              <a:t>Organize logistics</a:t>
            </a:r>
          </a:p>
          <a:p>
            <a:pPr marL="465138" lvl="1" indent="279400"/>
            <a:r>
              <a:rPr lang="en-US" sz="2000" dirty="0"/>
              <a:t>Conduct pretest</a:t>
            </a:r>
          </a:p>
          <a:p>
            <a:pPr marL="465138" lvl="1" indent="279400"/>
            <a:r>
              <a:rPr lang="en-US" sz="2000" dirty="0"/>
              <a:t>Analyze results</a:t>
            </a:r>
          </a:p>
          <a:p>
            <a:pPr marL="465138" lvl="1" indent="279400"/>
            <a:r>
              <a:rPr lang="en-US" sz="2000" dirty="0"/>
              <a:t>Revise materials accordingly</a:t>
            </a:r>
          </a:p>
          <a:p>
            <a:endParaRPr lang="en-US" sz="2400" dirty="0"/>
          </a:p>
        </p:txBody>
      </p:sp>
      <p:grpSp>
        <p:nvGrpSpPr>
          <p:cNvPr id="14" name="Group 13"/>
          <p:cNvGrpSpPr>
            <a:grpSpLocks noChangeAspect="1"/>
          </p:cNvGrpSpPr>
          <p:nvPr/>
        </p:nvGrpSpPr>
        <p:grpSpPr>
          <a:xfrm>
            <a:off x="11383852" y="5817563"/>
            <a:ext cx="610029" cy="807289"/>
            <a:chOff x="8188518" y="707801"/>
            <a:chExt cx="2686433" cy="3555129"/>
          </a:xfrm>
        </p:grpSpPr>
        <p:pic>
          <p:nvPicPr>
            <p:cNvPr id="15"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6" name="Rectangle 15"/>
            <p:cNvSpPr/>
            <p:nvPr/>
          </p:nvSpPr>
          <p:spPr>
            <a:xfrm rot="2536002">
              <a:off x="8262057" y="707801"/>
              <a:ext cx="1008994"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p:nvPr/>
        </p:nvSpPr>
        <p:spPr>
          <a:xfrm>
            <a:off x="380047"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Select Channels</a:t>
            </a:r>
          </a:p>
        </p:txBody>
      </p:sp>
      <p:sp>
        <p:nvSpPr>
          <p:cNvPr id="18" name="Rectangle 17"/>
          <p:cNvSpPr/>
          <p:nvPr/>
        </p:nvSpPr>
        <p:spPr>
          <a:xfrm>
            <a:off x="1922945"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Messages</a:t>
            </a:r>
          </a:p>
        </p:txBody>
      </p:sp>
      <p:sp>
        <p:nvSpPr>
          <p:cNvPr id="19" name="Rectangle 18"/>
          <p:cNvSpPr/>
          <p:nvPr/>
        </p:nvSpPr>
        <p:spPr>
          <a:xfrm>
            <a:off x="3465843"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Draft Creative Brief</a:t>
            </a:r>
          </a:p>
        </p:txBody>
      </p:sp>
      <p:sp>
        <p:nvSpPr>
          <p:cNvPr id="20" name="Rectangle 19"/>
          <p:cNvSpPr/>
          <p:nvPr/>
        </p:nvSpPr>
        <p:spPr>
          <a:xfrm>
            <a:off x="5008741"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Prototype Ideas</a:t>
            </a:r>
          </a:p>
        </p:txBody>
      </p:sp>
      <p:sp>
        <p:nvSpPr>
          <p:cNvPr id="21" name="Rectangle 20"/>
          <p:cNvSpPr/>
          <p:nvPr/>
        </p:nvSpPr>
        <p:spPr>
          <a:xfrm>
            <a:off x="6551639"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Materials</a:t>
            </a:r>
          </a:p>
        </p:txBody>
      </p:sp>
      <p:sp>
        <p:nvSpPr>
          <p:cNvPr id="22" name="Rectangle 21"/>
          <p:cNvSpPr/>
          <p:nvPr/>
        </p:nvSpPr>
        <p:spPr>
          <a:xfrm>
            <a:off x="8094537" y="5930605"/>
            <a:ext cx="1371600" cy="914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Pretest Materials</a:t>
            </a:r>
          </a:p>
        </p:txBody>
      </p:sp>
      <p:sp>
        <p:nvSpPr>
          <p:cNvPr id="23" name="Rectangle 22"/>
          <p:cNvSpPr/>
          <p:nvPr/>
        </p:nvSpPr>
        <p:spPr>
          <a:xfrm>
            <a:off x="9637434"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Produce Final Materials</a:t>
            </a:r>
          </a:p>
        </p:txBody>
      </p:sp>
      <p:sp>
        <p:nvSpPr>
          <p:cNvPr id="24" name="Rectangle 23"/>
          <p:cNvSpPr/>
          <p:nvPr/>
        </p:nvSpPr>
        <p:spPr>
          <a:xfrm>
            <a:off x="5008741" y="4908181"/>
            <a:ext cx="7183258" cy="814647"/>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128298" y="5013267"/>
            <a:ext cx="8056418" cy="646331"/>
          </a:xfrm>
          <a:prstGeom prst="rect">
            <a:avLst/>
          </a:prstGeom>
          <a:noFill/>
        </p:spPr>
        <p:txBody>
          <a:bodyPr wrap="square" rtlCol="0">
            <a:spAutoFit/>
          </a:bodyPr>
          <a:lstStyle/>
          <a:p>
            <a:r>
              <a:rPr lang="en-US" b="1" dirty="0">
                <a:solidFill>
                  <a:schemeClr val="bg1"/>
                </a:solidFill>
              </a:rPr>
              <a:t>RESOURCE: Details on pretesting can be found at </a:t>
            </a:r>
            <a:r>
              <a:rPr lang="en-US" dirty="0">
                <a:hlinkClick r:id="rId3"/>
              </a:rPr>
              <a:t>https://www.thecompassforsbc.org/how-to-guides/how-conduct-pretest</a:t>
            </a:r>
            <a:endParaRPr lang="en-US" dirty="0"/>
          </a:p>
        </p:txBody>
      </p:sp>
      <p:grpSp>
        <p:nvGrpSpPr>
          <p:cNvPr id="26" name="Group 25"/>
          <p:cNvGrpSpPr/>
          <p:nvPr/>
        </p:nvGrpSpPr>
        <p:grpSpPr>
          <a:xfrm>
            <a:off x="11453617" y="4704627"/>
            <a:ext cx="515389" cy="613891"/>
            <a:chOff x="7334976" y="1741896"/>
            <a:chExt cx="515389" cy="613891"/>
          </a:xfrm>
        </p:grpSpPr>
        <p:sp>
          <p:nvSpPr>
            <p:cNvPr id="27" name="Diamond 26"/>
            <p:cNvSpPr/>
            <p:nvPr/>
          </p:nvSpPr>
          <p:spPr>
            <a:xfrm rot="20982985">
              <a:off x="7355995" y="1819678"/>
              <a:ext cx="469830" cy="277313"/>
            </a:xfrm>
            <a:prstGeom prst="diamond">
              <a:avLst/>
            </a:prstGeom>
            <a:solidFill>
              <a:srgbClr val="DCDC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p:cNvSpPr/>
            <p:nvPr/>
          </p:nvSpPr>
          <p:spPr>
            <a:xfrm rot="20982985">
              <a:off x="7349287" y="1741896"/>
              <a:ext cx="414908" cy="310726"/>
            </a:xfrm>
            <a:prstGeom prst="diamond">
              <a:avLst/>
            </a:prstGeom>
            <a:solidFill>
              <a:srgbClr val="FF65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iamond 28"/>
            <p:cNvSpPr/>
            <p:nvPr/>
          </p:nvSpPr>
          <p:spPr>
            <a:xfrm rot="18003819">
              <a:off x="7483103" y="1981412"/>
              <a:ext cx="458428" cy="276096"/>
            </a:xfrm>
            <a:prstGeom prst="diamond">
              <a:avLst/>
            </a:prstGeom>
            <a:solidFill>
              <a:srgbClr val="FF65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p:cNvSpPr/>
            <p:nvPr/>
          </p:nvSpPr>
          <p:spPr>
            <a:xfrm rot="19703072" flipV="1">
              <a:off x="7334976" y="1910984"/>
              <a:ext cx="281655" cy="444803"/>
            </a:xfrm>
            <a:prstGeom prst="diamond">
              <a:avLst/>
            </a:prstGeom>
            <a:solidFill>
              <a:srgbClr val="FF65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79922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Prototyping versus Pretesting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73917454"/>
              </p:ext>
            </p:extLst>
          </p:nvPr>
        </p:nvGraphicFramePr>
        <p:xfrm>
          <a:off x="380047" y="1979112"/>
          <a:ext cx="11613833" cy="3200400"/>
        </p:xfrm>
        <a:graphic>
          <a:graphicData uri="http://schemas.openxmlformats.org/drawingml/2006/table">
            <a:tbl>
              <a:tblPr firstRow="1" bandRow="1">
                <a:tableStyleId>{7E9639D4-E3E2-4D34-9284-5A2195B3D0D7}</a:tableStyleId>
              </a:tblPr>
              <a:tblGrid>
                <a:gridCol w="1833764">
                  <a:extLst>
                    <a:ext uri="{9D8B030D-6E8A-4147-A177-3AD203B41FA5}">
                      <a16:colId xmlns:a16="http://schemas.microsoft.com/office/drawing/2014/main" val="588424446"/>
                    </a:ext>
                  </a:extLst>
                </a:gridCol>
                <a:gridCol w="4539915">
                  <a:extLst>
                    <a:ext uri="{9D8B030D-6E8A-4147-A177-3AD203B41FA5}">
                      <a16:colId xmlns:a16="http://schemas.microsoft.com/office/drawing/2014/main" val="2675084043"/>
                    </a:ext>
                  </a:extLst>
                </a:gridCol>
                <a:gridCol w="5240154">
                  <a:extLst>
                    <a:ext uri="{9D8B030D-6E8A-4147-A177-3AD203B41FA5}">
                      <a16:colId xmlns:a16="http://schemas.microsoft.com/office/drawing/2014/main" val="3487124296"/>
                    </a:ext>
                  </a:extLst>
                </a:gridCol>
              </a:tblGrid>
              <a:tr h="370840">
                <a:tc>
                  <a:txBody>
                    <a:bodyPr/>
                    <a:lstStyle/>
                    <a:p>
                      <a:endParaRPr lang="en-US" sz="2400" dirty="0"/>
                    </a:p>
                  </a:txBody>
                  <a:tcPr/>
                </a:tc>
                <a:tc>
                  <a:txBody>
                    <a:bodyPr/>
                    <a:lstStyle/>
                    <a:p>
                      <a:r>
                        <a:rPr lang="en-US" sz="2400" dirty="0"/>
                        <a:t>Prototyping</a:t>
                      </a:r>
                    </a:p>
                  </a:txBody>
                  <a:tcPr/>
                </a:tc>
                <a:tc>
                  <a:txBody>
                    <a:bodyPr/>
                    <a:lstStyle/>
                    <a:p>
                      <a:r>
                        <a:rPr lang="en-US" sz="2400" dirty="0"/>
                        <a:t>Pretesting</a:t>
                      </a:r>
                    </a:p>
                  </a:txBody>
                  <a:tcPr/>
                </a:tc>
                <a:extLst>
                  <a:ext uri="{0D108BD9-81ED-4DB2-BD59-A6C34878D82A}">
                    <a16:rowId xmlns:a16="http://schemas.microsoft.com/office/drawing/2014/main" val="2312179582"/>
                  </a:ext>
                </a:extLst>
              </a:tr>
              <a:tr h="370840">
                <a:tc>
                  <a:txBody>
                    <a:bodyPr/>
                    <a:lstStyle/>
                    <a:p>
                      <a:r>
                        <a:rPr lang="en-US" sz="2400" b="1" dirty="0"/>
                        <a:t>Intent</a:t>
                      </a:r>
                    </a:p>
                  </a:txBody>
                  <a:tcPr/>
                </a:tc>
                <a:tc>
                  <a:txBody>
                    <a:bodyPr/>
                    <a:lstStyle/>
                    <a:p>
                      <a:r>
                        <a:rPr lang="en-US" sz="2400" dirty="0"/>
                        <a:t>Test to learn</a:t>
                      </a:r>
                    </a:p>
                  </a:txBody>
                  <a:tcPr/>
                </a:tc>
                <a:tc>
                  <a:txBody>
                    <a:bodyPr/>
                    <a:lstStyle/>
                    <a:p>
                      <a:r>
                        <a:rPr lang="en-US" sz="2400" dirty="0"/>
                        <a:t>Test to validate</a:t>
                      </a:r>
                    </a:p>
                  </a:txBody>
                  <a:tcPr/>
                </a:tc>
                <a:extLst>
                  <a:ext uri="{0D108BD9-81ED-4DB2-BD59-A6C34878D82A}">
                    <a16:rowId xmlns:a16="http://schemas.microsoft.com/office/drawing/2014/main" val="600931666"/>
                  </a:ext>
                </a:extLst>
              </a:tr>
              <a:tr h="370840">
                <a:tc>
                  <a:txBody>
                    <a:bodyPr/>
                    <a:lstStyle/>
                    <a:p>
                      <a:r>
                        <a:rPr lang="en-US" sz="2400" b="1" dirty="0"/>
                        <a:t>Timing</a:t>
                      </a:r>
                    </a:p>
                  </a:txBody>
                  <a:tcPr/>
                </a:tc>
                <a:tc>
                  <a:txBody>
                    <a:bodyPr/>
                    <a:lstStyle/>
                    <a:p>
                      <a:r>
                        <a:rPr lang="en-US" sz="2400" dirty="0"/>
                        <a:t>Pre-production</a:t>
                      </a:r>
                    </a:p>
                  </a:txBody>
                  <a:tcPr/>
                </a:tc>
                <a:tc>
                  <a:txBody>
                    <a:bodyPr/>
                    <a:lstStyle/>
                    <a:p>
                      <a:r>
                        <a:rPr lang="en-US" sz="2400" dirty="0"/>
                        <a:t>Post-production</a:t>
                      </a:r>
                    </a:p>
                  </a:txBody>
                  <a:tcPr/>
                </a:tc>
                <a:extLst>
                  <a:ext uri="{0D108BD9-81ED-4DB2-BD59-A6C34878D82A}">
                    <a16:rowId xmlns:a16="http://schemas.microsoft.com/office/drawing/2014/main" val="920271103"/>
                  </a:ext>
                </a:extLst>
              </a:tr>
              <a:tr h="370840">
                <a:tc>
                  <a:txBody>
                    <a:bodyPr/>
                    <a:lstStyle/>
                    <a:p>
                      <a:r>
                        <a:rPr lang="en-US" sz="2400" b="1" dirty="0"/>
                        <a:t>Product</a:t>
                      </a:r>
                    </a:p>
                  </a:txBody>
                  <a:tcPr/>
                </a:tc>
                <a:tc>
                  <a:txBody>
                    <a:bodyPr/>
                    <a:lstStyle/>
                    <a:p>
                      <a:r>
                        <a:rPr lang="en-US" sz="2400" dirty="0"/>
                        <a:t>Rough draft</a:t>
                      </a:r>
                    </a:p>
                  </a:txBody>
                  <a:tcPr/>
                </a:tc>
                <a:tc>
                  <a:txBody>
                    <a:bodyPr/>
                    <a:lstStyle/>
                    <a:p>
                      <a:r>
                        <a:rPr lang="en-US" sz="2400" dirty="0"/>
                        <a:t>Near final</a:t>
                      </a:r>
                    </a:p>
                  </a:txBody>
                  <a:tcPr/>
                </a:tc>
                <a:extLst>
                  <a:ext uri="{0D108BD9-81ED-4DB2-BD59-A6C34878D82A}">
                    <a16:rowId xmlns:a16="http://schemas.microsoft.com/office/drawing/2014/main" val="2663592318"/>
                  </a:ext>
                </a:extLst>
              </a:tr>
              <a:tr h="370840">
                <a:tc>
                  <a:txBody>
                    <a:bodyPr/>
                    <a:lstStyle/>
                    <a:p>
                      <a:r>
                        <a:rPr lang="en-US" sz="2400" b="1" dirty="0"/>
                        <a:t>Investment</a:t>
                      </a:r>
                    </a:p>
                  </a:txBody>
                  <a:tcPr/>
                </a:tc>
                <a:tc>
                  <a:txBody>
                    <a:bodyPr/>
                    <a:lstStyle/>
                    <a:p>
                      <a:r>
                        <a:rPr lang="en-US" sz="2400" dirty="0"/>
                        <a:t>Minimal</a:t>
                      </a:r>
                    </a:p>
                  </a:txBody>
                  <a:tcPr/>
                </a:tc>
                <a:tc>
                  <a:txBody>
                    <a:bodyPr/>
                    <a:lstStyle/>
                    <a:p>
                      <a:r>
                        <a:rPr lang="en-US" sz="2400" dirty="0"/>
                        <a:t>Moderate</a:t>
                      </a:r>
                    </a:p>
                  </a:txBody>
                  <a:tcPr/>
                </a:tc>
                <a:extLst>
                  <a:ext uri="{0D108BD9-81ED-4DB2-BD59-A6C34878D82A}">
                    <a16:rowId xmlns:a16="http://schemas.microsoft.com/office/drawing/2014/main" val="932155164"/>
                  </a:ext>
                </a:extLst>
              </a:tr>
              <a:tr h="370840">
                <a:tc>
                  <a:txBody>
                    <a:bodyPr/>
                    <a:lstStyle/>
                    <a:p>
                      <a:r>
                        <a:rPr lang="en-US" sz="2400" b="1" dirty="0"/>
                        <a:t>Environment</a:t>
                      </a:r>
                    </a:p>
                  </a:txBody>
                  <a:tcPr/>
                </a:tc>
                <a:tc>
                  <a:txBody>
                    <a:bodyPr/>
                    <a:lstStyle/>
                    <a:p>
                      <a:r>
                        <a:rPr lang="en-US" sz="2400" dirty="0"/>
                        <a:t>Real-world</a:t>
                      </a:r>
                    </a:p>
                  </a:txBody>
                  <a:tcPr/>
                </a:tc>
                <a:tc>
                  <a:txBody>
                    <a:bodyPr/>
                    <a:lstStyle/>
                    <a:p>
                      <a:r>
                        <a:rPr lang="en-US" sz="2400" dirty="0"/>
                        <a:t>Research/focus group</a:t>
                      </a:r>
                    </a:p>
                  </a:txBody>
                  <a:tcPr/>
                </a:tc>
                <a:extLst>
                  <a:ext uri="{0D108BD9-81ED-4DB2-BD59-A6C34878D82A}">
                    <a16:rowId xmlns:a16="http://schemas.microsoft.com/office/drawing/2014/main" val="2270444373"/>
                  </a:ext>
                </a:extLst>
              </a:tr>
              <a:tr h="370840">
                <a:tc>
                  <a:txBody>
                    <a:bodyPr/>
                    <a:lstStyle/>
                    <a:p>
                      <a:r>
                        <a:rPr lang="en-US" sz="2400" b="1" dirty="0"/>
                        <a:t>Feedback</a:t>
                      </a:r>
                    </a:p>
                  </a:txBody>
                  <a:tcPr/>
                </a:tc>
                <a:tc>
                  <a:txBody>
                    <a:bodyPr/>
                    <a:lstStyle/>
                    <a:p>
                      <a:r>
                        <a:rPr lang="en-US" sz="2400" dirty="0"/>
                        <a:t>Observe/Query (“Why did you…?”)</a:t>
                      </a:r>
                    </a:p>
                  </a:txBody>
                  <a:tcPr/>
                </a:tc>
                <a:tc>
                  <a:txBody>
                    <a:bodyPr/>
                    <a:lstStyle/>
                    <a:p>
                      <a:r>
                        <a:rPr lang="en-US" sz="2400" dirty="0"/>
                        <a:t>Hypothetical (“How would you…?”)</a:t>
                      </a:r>
                    </a:p>
                  </a:txBody>
                  <a:tcPr/>
                </a:tc>
                <a:extLst>
                  <a:ext uri="{0D108BD9-81ED-4DB2-BD59-A6C34878D82A}">
                    <a16:rowId xmlns:a16="http://schemas.microsoft.com/office/drawing/2014/main" val="1704862299"/>
                  </a:ext>
                </a:extLst>
              </a:tr>
            </a:tbl>
          </a:graphicData>
        </a:graphic>
      </p:graphicFrame>
      <p:grpSp>
        <p:nvGrpSpPr>
          <p:cNvPr id="12" name="Group 11"/>
          <p:cNvGrpSpPr>
            <a:grpSpLocks noChangeAspect="1"/>
          </p:cNvGrpSpPr>
          <p:nvPr/>
        </p:nvGrpSpPr>
        <p:grpSpPr>
          <a:xfrm>
            <a:off x="11383852" y="5817563"/>
            <a:ext cx="610029" cy="807289"/>
            <a:chOff x="8188518" y="707801"/>
            <a:chExt cx="2686433" cy="3555129"/>
          </a:xfrm>
        </p:grpSpPr>
        <p:pic>
          <p:nvPicPr>
            <p:cNvPr id="13"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4" name="Rectangle 13"/>
            <p:cNvSpPr/>
            <p:nvPr/>
          </p:nvSpPr>
          <p:spPr>
            <a:xfrm rot="2536002">
              <a:off x="8262057" y="707801"/>
              <a:ext cx="1008994"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380047"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Select Channels</a:t>
            </a:r>
          </a:p>
        </p:txBody>
      </p:sp>
      <p:sp>
        <p:nvSpPr>
          <p:cNvPr id="16" name="Rectangle 15"/>
          <p:cNvSpPr/>
          <p:nvPr/>
        </p:nvSpPr>
        <p:spPr>
          <a:xfrm>
            <a:off x="1922945"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Messages</a:t>
            </a:r>
          </a:p>
        </p:txBody>
      </p:sp>
      <p:sp>
        <p:nvSpPr>
          <p:cNvPr id="17" name="Rectangle 16"/>
          <p:cNvSpPr/>
          <p:nvPr/>
        </p:nvSpPr>
        <p:spPr>
          <a:xfrm>
            <a:off x="3465843"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Draft Creative Brief</a:t>
            </a:r>
          </a:p>
        </p:txBody>
      </p:sp>
      <p:sp>
        <p:nvSpPr>
          <p:cNvPr id="18" name="Rectangle 17"/>
          <p:cNvSpPr/>
          <p:nvPr/>
        </p:nvSpPr>
        <p:spPr>
          <a:xfrm>
            <a:off x="5008741"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Prototype Ideas</a:t>
            </a:r>
          </a:p>
        </p:txBody>
      </p:sp>
      <p:sp>
        <p:nvSpPr>
          <p:cNvPr id="19" name="Rectangle 18"/>
          <p:cNvSpPr/>
          <p:nvPr/>
        </p:nvSpPr>
        <p:spPr>
          <a:xfrm>
            <a:off x="6551639"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Materials</a:t>
            </a:r>
          </a:p>
        </p:txBody>
      </p:sp>
      <p:sp>
        <p:nvSpPr>
          <p:cNvPr id="20" name="Rectangle 19"/>
          <p:cNvSpPr/>
          <p:nvPr/>
        </p:nvSpPr>
        <p:spPr>
          <a:xfrm>
            <a:off x="8094537" y="5930605"/>
            <a:ext cx="1371600" cy="914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Pretest Materials</a:t>
            </a:r>
          </a:p>
        </p:txBody>
      </p:sp>
      <p:sp>
        <p:nvSpPr>
          <p:cNvPr id="21" name="Rectangle 20"/>
          <p:cNvSpPr/>
          <p:nvPr/>
        </p:nvSpPr>
        <p:spPr>
          <a:xfrm>
            <a:off x="9637434"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Produce Final Materials</a:t>
            </a:r>
          </a:p>
        </p:txBody>
      </p:sp>
    </p:spTree>
    <p:extLst>
      <p:ext uri="{BB962C8B-B14F-4D97-AF65-F5344CB8AC3E}">
        <p14:creationId xmlns:p14="http://schemas.microsoft.com/office/powerpoint/2010/main" val="1203419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0" dirty="0">
                <a:solidFill>
                  <a:srgbClr val="C00000"/>
                </a:solidFill>
                <a:latin typeface="+mn-lt"/>
              </a:rPr>
              <a:t>VMMC Background</a:t>
            </a:r>
          </a:p>
        </p:txBody>
      </p:sp>
    </p:spTree>
    <p:extLst>
      <p:ext uri="{BB962C8B-B14F-4D97-AF65-F5344CB8AC3E}">
        <p14:creationId xmlns:p14="http://schemas.microsoft.com/office/powerpoint/2010/main" val="28300665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 Production and Dissemination Plan</a:t>
            </a:r>
          </a:p>
        </p:txBody>
      </p:sp>
      <p:sp>
        <p:nvSpPr>
          <p:cNvPr id="3" name="Content Placeholder 2"/>
          <p:cNvSpPr>
            <a:spLocks noGrp="1"/>
          </p:cNvSpPr>
          <p:nvPr>
            <p:ph idx="1"/>
          </p:nvPr>
        </p:nvSpPr>
        <p:spPr/>
        <p:txBody>
          <a:bodyPr>
            <a:normAutofit/>
          </a:bodyPr>
          <a:lstStyle/>
          <a:p>
            <a:r>
              <a:rPr lang="en-US" sz="2400" dirty="0"/>
              <a:t>Once all the findings from the pretest have been taken into consideration, programs make decisions on how the materials will be produced at scale</a:t>
            </a:r>
          </a:p>
          <a:p>
            <a:pPr lvl="1"/>
            <a:r>
              <a:rPr lang="en-US" dirty="0"/>
              <a:t>Based on the demand creation budget, determine the production amount</a:t>
            </a:r>
          </a:p>
          <a:p>
            <a:endParaRPr lang="en-US" sz="2400" dirty="0"/>
          </a:p>
          <a:p>
            <a:r>
              <a:rPr lang="en-US" sz="2400" dirty="0"/>
              <a:t>Develop a dissemination plan to ensure materials reach the intended audience using the appropriate channels and approaches</a:t>
            </a:r>
          </a:p>
        </p:txBody>
      </p:sp>
      <p:grpSp>
        <p:nvGrpSpPr>
          <p:cNvPr id="12" name="Group 11"/>
          <p:cNvGrpSpPr>
            <a:grpSpLocks noChangeAspect="1"/>
          </p:cNvGrpSpPr>
          <p:nvPr/>
        </p:nvGrpSpPr>
        <p:grpSpPr>
          <a:xfrm>
            <a:off x="11383852" y="5817563"/>
            <a:ext cx="610029" cy="807289"/>
            <a:chOff x="8188518" y="707801"/>
            <a:chExt cx="2686433" cy="3555129"/>
          </a:xfrm>
        </p:grpSpPr>
        <p:pic>
          <p:nvPicPr>
            <p:cNvPr id="13"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4" name="Rectangle 13"/>
            <p:cNvSpPr/>
            <p:nvPr/>
          </p:nvSpPr>
          <p:spPr>
            <a:xfrm rot="2536002">
              <a:off x="8262057" y="707801"/>
              <a:ext cx="1008994" cy="14978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380047"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Select Channels</a:t>
            </a:r>
          </a:p>
        </p:txBody>
      </p:sp>
      <p:sp>
        <p:nvSpPr>
          <p:cNvPr id="16" name="Rectangle 15"/>
          <p:cNvSpPr/>
          <p:nvPr/>
        </p:nvSpPr>
        <p:spPr>
          <a:xfrm>
            <a:off x="1922945"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Messages</a:t>
            </a:r>
          </a:p>
        </p:txBody>
      </p:sp>
      <p:sp>
        <p:nvSpPr>
          <p:cNvPr id="17" name="Rectangle 16"/>
          <p:cNvSpPr/>
          <p:nvPr/>
        </p:nvSpPr>
        <p:spPr>
          <a:xfrm>
            <a:off x="3465843"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Draft Creative Brief</a:t>
            </a:r>
          </a:p>
        </p:txBody>
      </p:sp>
      <p:sp>
        <p:nvSpPr>
          <p:cNvPr id="18" name="Rectangle 17"/>
          <p:cNvSpPr/>
          <p:nvPr/>
        </p:nvSpPr>
        <p:spPr>
          <a:xfrm>
            <a:off x="5008741"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Prototype Ideas</a:t>
            </a:r>
          </a:p>
        </p:txBody>
      </p:sp>
      <p:sp>
        <p:nvSpPr>
          <p:cNvPr id="19" name="Rectangle 18"/>
          <p:cNvSpPr/>
          <p:nvPr/>
        </p:nvSpPr>
        <p:spPr>
          <a:xfrm>
            <a:off x="6551639"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Develop Materials</a:t>
            </a:r>
          </a:p>
        </p:txBody>
      </p:sp>
      <p:sp>
        <p:nvSpPr>
          <p:cNvPr id="20" name="Rectangle 19"/>
          <p:cNvSpPr/>
          <p:nvPr/>
        </p:nvSpPr>
        <p:spPr>
          <a:xfrm>
            <a:off x="8094537" y="5930605"/>
            <a:ext cx="1371600" cy="914400"/>
          </a:xfrm>
          <a:prstGeom prst="rect">
            <a:avLst/>
          </a:prstGeom>
          <a:solidFill>
            <a:srgbClr val="FF6565"/>
          </a:solidFill>
          <a:ln>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Pretest Materials</a:t>
            </a:r>
          </a:p>
        </p:txBody>
      </p:sp>
      <p:sp>
        <p:nvSpPr>
          <p:cNvPr id="21" name="Rectangle 20"/>
          <p:cNvSpPr/>
          <p:nvPr/>
        </p:nvSpPr>
        <p:spPr>
          <a:xfrm>
            <a:off x="9637434" y="5930605"/>
            <a:ext cx="1371600" cy="914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Produce Final Materials</a:t>
            </a:r>
          </a:p>
        </p:txBody>
      </p:sp>
    </p:spTree>
    <p:extLst>
      <p:ext uri="{BB962C8B-B14F-4D97-AF65-F5344CB8AC3E}">
        <p14:creationId xmlns:p14="http://schemas.microsoft.com/office/powerpoint/2010/main" val="5107979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dirty="0"/>
              <a:t>Knowledge Check</a:t>
            </a:r>
          </a:p>
        </p:txBody>
      </p:sp>
    </p:spTree>
    <p:extLst>
      <p:ext uri="{BB962C8B-B14F-4D97-AF65-F5344CB8AC3E}">
        <p14:creationId xmlns:p14="http://schemas.microsoft.com/office/powerpoint/2010/main" val="26847268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1654"/>
            <a:ext cx="10009994" cy="1325563"/>
          </a:xfrm>
        </p:spPr>
        <p:txBody>
          <a:bodyPr>
            <a:noAutofit/>
          </a:bodyPr>
          <a:lstStyle/>
          <a:p>
            <a:r>
              <a:rPr lang="en-US" sz="3600" dirty="0"/>
              <a:t>If a man is not interested in the HIV protective benefits of MC, which </a:t>
            </a:r>
            <a:r>
              <a:rPr lang="en-US" sz="3600" u="sng" dirty="0"/>
              <a:t>two</a:t>
            </a:r>
            <a:r>
              <a:rPr lang="en-US" sz="3600" dirty="0"/>
              <a:t> of these messages could you share with him to convince him to go for MC?</a:t>
            </a:r>
          </a:p>
        </p:txBody>
      </p:sp>
      <p:sp>
        <p:nvSpPr>
          <p:cNvPr id="4" name="Content Placeholder 6"/>
          <p:cNvSpPr txBox="1">
            <a:spLocks/>
          </p:cNvSpPr>
          <p:nvPr/>
        </p:nvSpPr>
        <p:spPr>
          <a:xfrm>
            <a:off x="1067685" y="2758443"/>
            <a:ext cx="9631684" cy="723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en-US" dirty="0"/>
              <a:t>A. MC offers health benefits to your female sex partner(s) such as reducing her risk for cervical cancer. </a:t>
            </a:r>
          </a:p>
        </p:txBody>
      </p:sp>
      <p:sp>
        <p:nvSpPr>
          <p:cNvPr id="5" name="Content Placeholder 6"/>
          <p:cNvSpPr txBox="1">
            <a:spLocks/>
          </p:cNvSpPr>
          <p:nvPr/>
        </p:nvSpPr>
        <p:spPr>
          <a:xfrm>
            <a:off x="1067686" y="4003795"/>
            <a:ext cx="9631684" cy="723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en-US" dirty="0"/>
              <a:t>B. After you are circumcised, you can have sex with more women.</a:t>
            </a:r>
          </a:p>
        </p:txBody>
      </p:sp>
      <p:sp>
        <p:nvSpPr>
          <p:cNvPr id="6" name="Content Placeholder 6"/>
          <p:cNvSpPr txBox="1">
            <a:spLocks/>
          </p:cNvSpPr>
          <p:nvPr/>
        </p:nvSpPr>
        <p:spPr>
          <a:xfrm>
            <a:off x="1082932" y="5320606"/>
            <a:ext cx="9631684" cy="723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en-US" dirty="0"/>
              <a:t>C. MC offers protection from STIs. </a:t>
            </a:r>
          </a:p>
        </p:txBody>
      </p:sp>
      <p:sp>
        <p:nvSpPr>
          <p:cNvPr id="8" name="TextBox 7"/>
          <p:cNvSpPr txBox="1"/>
          <p:nvPr/>
        </p:nvSpPr>
        <p:spPr>
          <a:xfrm>
            <a:off x="949353" y="2561118"/>
            <a:ext cx="9898841" cy="1117663"/>
          </a:xfrm>
          <a:prstGeom prst="rect">
            <a:avLst/>
          </a:prstGeom>
          <a:noFill/>
          <a:ln w="38100">
            <a:solidFill>
              <a:srgbClr val="C00000"/>
            </a:solidFill>
            <a:prstDash val="sysDot"/>
          </a:ln>
        </p:spPr>
        <p:txBody>
          <a:bodyPr wrap="square" rtlCol="0">
            <a:spAutoFit/>
          </a:bodyPr>
          <a:lstStyle/>
          <a:p>
            <a:endParaRPr lang="en-US" dirty="0"/>
          </a:p>
        </p:txBody>
      </p:sp>
      <p:sp>
        <p:nvSpPr>
          <p:cNvPr id="9" name="TextBox 8"/>
          <p:cNvSpPr txBox="1"/>
          <p:nvPr/>
        </p:nvSpPr>
        <p:spPr>
          <a:xfrm>
            <a:off x="934108" y="5165746"/>
            <a:ext cx="9914086" cy="1032734"/>
          </a:xfrm>
          <a:prstGeom prst="rect">
            <a:avLst/>
          </a:prstGeom>
          <a:noFill/>
          <a:ln w="38100">
            <a:solidFill>
              <a:srgbClr val="C00000"/>
            </a:solidFill>
            <a:prstDash val="sysDot"/>
          </a:ln>
        </p:spPr>
        <p:txBody>
          <a:bodyPr wrap="square" rtlCol="0">
            <a:spAutoFit/>
          </a:bodyPr>
          <a:lstStyle/>
          <a:p>
            <a:endParaRPr lang="en-US" dirty="0"/>
          </a:p>
        </p:txBody>
      </p:sp>
    </p:spTree>
    <p:extLst>
      <p:ext uri="{BB962C8B-B14F-4D97-AF65-F5344CB8AC3E}">
        <p14:creationId xmlns:p14="http://schemas.microsoft.com/office/powerpoint/2010/main" val="335600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dirty="0"/>
              <a:t>Step 4: Implementing </a:t>
            </a:r>
            <a:br>
              <a:rPr lang="en-US" b="0" dirty="0"/>
            </a:br>
            <a:r>
              <a:rPr lang="en-US" b="0" dirty="0"/>
              <a:t>and Monitoring Demand </a:t>
            </a:r>
            <a:br>
              <a:rPr lang="en-US" b="0" dirty="0"/>
            </a:br>
            <a:r>
              <a:rPr lang="en-US" b="0" dirty="0"/>
              <a:t>Creation Approaches</a:t>
            </a:r>
          </a:p>
        </p:txBody>
      </p:sp>
      <p:grpSp>
        <p:nvGrpSpPr>
          <p:cNvPr id="6" name="Group 5"/>
          <p:cNvGrpSpPr/>
          <p:nvPr/>
        </p:nvGrpSpPr>
        <p:grpSpPr>
          <a:xfrm>
            <a:off x="8188518" y="420264"/>
            <a:ext cx="2687148" cy="3842666"/>
            <a:chOff x="8188518" y="420264"/>
            <a:chExt cx="2687148" cy="3842666"/>
          </a:xfrm>
        </p:grpSpPr>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8" name="Rectangle 7"/>
            <p:cNvSpPr/>
            <p:nvPr/>
          </p:nvSpPr>
          <p:spPr>
            <a:xfrm rot="9659536">
              <a:off x="9439490" y="420264"/>
              <a:ext cx="1436176" cy="282353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19384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VMMC Demand Creation Approaches</a:t>
            </a:r>
          </a:p>
        </p:txBody>
      </p:sp>
      <p:sp>
        <p:nvSpPr>
          <p:cNvPr id="3" name="Content Placeholder 2"/>
          <p:cNvSpPr>
            <a:spLocks noGrp="1"/>
          </p:cNvSpPr>
          <p:nvPr>
            <p:ph idx="1"/>
          </p:nvPr>
        </p:nvSpPr>
        <p:spPr/>
        <p:txBody>
          <a:bodyPr>
            <a:normAutofit/>
          </a:bodyPr>
          <a:lstStyle/>
          <a:p>
            <a:r>
              <a:rPr lang="en-US" dirty="0"/>
              <a:t>Demand creation for VMMC includes various approaches aimed at strategically motivating the target groups to </a:t>
            </a:r>
            <a:r>
              <a:rPr lang="en-US" dirty="0">
                <a:solidFill>
                  <a:schemeClr val="tx1">
                    <a:lumMod val="75000"/>
                    <a:lumOff val="25000"/>
                  </a:schemeClr>
                </a:solidFill>
              </a:rPr>
              <a:t>seek</a:t>
            </a:r>
            <a:r>
              <a:rPr lang="en-US" dirty="0">
                <a:solidFill>
                  <a:srgbClr val="FF0000"/>
                </a:solidFill>
              </a:rPr>
              <a:t> </a:t>
            </a:r>
            <a:r>
              <a:rPr lang="en-US" dirty="0"/>
              <a:t>VMMC</a:t>
            </a:r>
          </a:p>
          <a:p>
            <a:endParaRPr lang="en-US" dirty="0"/>
          </a:p>
          <a:p>
            <a:r>
              <a:rPr lang="en-US" dirty="0"/>
              <a:t>It goes beyond developing messages and IEC materials, as previously discussed</a:t>
            </a:r>
          </a:p>
          <a:p>
            <a:endParaRPr lang="en-US" dirty="0"/>
          </a:p>
          <a:p>
            <a:r>
              <a:rPr lang="en-US" dirty="0"/>
              <a:t>A combination of approaches are need for an effective VMMC program</a:t>
            </a:r>
          </a:p>
          <a:p>
            <a:endParaRPr lang="en-US" dirty="0"/>
          </a:p>
        </p:txBody>
      </p:sp>
      <p:grpSp>
        <p:nvGrpSpPr>
          <p:cNvPr id="5" name="Group 4"/>
          <p:cNvGrpSpPr>
            <a:grpSpLocks noChangeAspect="1"/>
          </p:cNvGrpSpPr>
          <p:nvPr/>
        </p:nvGrpSpPr>
        <p:grpSpPr>
          <a:xfrm>
            <a:off x="11383852" y="5724195"/>
            <a:ext cx="625379" cy="900657"/>
            <a:chOff x="8188518" y="296629"/>
            <a:chExt cx="2754031" cy="3966301"/>
          </a:xfrm>
        </p:grpSpPr>
        <p:pic>
          <p:nvPicPr>
            <p:cNvPr id="6"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420127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Demand Creation Approaches</a:t>
            </a:r>
          </a:p>
        </p:txBody>
      </p:sp>
      <p:sp>
        <p:nvSpPr>
          <p:cNvPr id="3" name="Content Placeholder 2"/>
          <p:cNvSpPr>
            <a:spLocks noGrp="1"/>
          </p:cNvSpPr>
          <p:nvPr>
            <p:ph idx="1"/>
          </p:nvPr>
        </p:nvSpPr>
        <p:spPr>
          <a:xfrm>
            <a:off x="613612" y="2027098"/>
            <a:ext cx="10515600" cy="4575179"/>
          </a:xfrm>
        </p:spPr>
        <p:txBody>
          <a:bodyPr>
            <a:normAutofit/>
          </a:bodyPr>
          <a:lstStyle/>
          <a:p>
            <a:pPr lvl="0"/>
            <a:r>
              <a:rPr lang="en-US" sz="2400" dirty="0"/>
              <a:t>Advocacy</a:t>
            </a:r>
          </a:p>
          <a:p>
            <a:pPr lvl="0"/>
            <a:r>
              <a:rPr lang="en-US" sz="2400" dirty="0"/>
              <a:t>Community Mobilization</a:t>
            </a:r>
          </a:p>
          <a:p>
            <a:pPr lvl="0"/>
            <a:r>
              <a:rPr lang="en-US" sz="2400" dirty="0"/>
              <a:t>Entertainment Education</a:t>
            </a:r>
          </a:p>
          <a:p>
            <a:pPr lvl="0"/>
            <a:r>
              <a:rPr lang="en-US" sz="2400" dirty="0"/>
              <a:t>Information and Communication Technologies (ICT)</a:t>
            </a:r>
          </a:p>
          <a:p>
            <a:pPr lvl="0"/>
            <a:r>
              <a:rPr lang="en-US" sz="2400" dirty="0"/>
              <a:t>Interpersonal Communication (IPC)</a:t>
            </a:r>
          </a:p>
          <a:p>
            <a:pPr lvl="0"/>
            <a:r>
              <a:rPr lang="en-US" sz="2400" dirty="0"/>
              <a:t>Information Education and Communication (IEC)</a:t>
            </a:r>
          </a:p>
          <a:p>
            <a:pPr lvl="0"/>
            <a:r>
              <a:rPr lang="en-US" sz="2400" dirty="0"/>
              <a:t>Mass and Traditional Media</a:t>
            </a:r>
          </a:p>
          <a:p>
            <a:r>
              <a:rPr lang="en-US" sz="2400" dirty="0"/>
              <a:t>Referrals </a:t>
            </a:r>
          </a:p>
          <a:p>
            <a:r>
              <a:rPr lang="en-US" sz="2400" dirty="0"/>
              <a:t>Partnerships</a:t>
            </a:r>
          </a:p>
          <a:p>
            <a:endParaRPr lang="en-US" dirty="0"/>
          </a:p>
        </p:txBody>
      </p:sp>
      <p:sp>
        <p:nvSpPr>
          <p:cNvPr id="4" name="Rectangle 3"/>
          <p:cNvSpPr/>
          <p:nvPr/>
        </p:nvSpPr>
        <p:spPr>
          <a:xfrm>
            <a:off x="7420904" y="1883540"/>
            <a:ext cx="3826790" cy="1169626"/>
          </a:xfrm>
          <a:prstGeom prst="rect">
            <a:avLst/>
          </a:prstGeom>
          <a:solidFill>
            <a:srgbClr val="33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For the greatest reach and impact, a </a:t>
            </a:r>
            <a:r>
              <a:rPr lang="en-US" sz="2000" b="1" dirty="0"/>
              <a:t>combination</a:t>
            </a:r>
            <a:r>
              <a:rPr lang="en-US" sz="2000" dirty="0"/>
              <a:t> of approaches is usually necessary. </a:t>
            </a:r>
          </a:p>
        </p:txBody>
      </p:sp>
      <p:sp>
        <p:nvSpPr>
          <p:cNvPr id="5" name="Rectangle 4"/>
          <p:cNvSpPr/>
          <p:nvPr/>
        </p:nvSpPr>
        <p:spPr>
          <a:xfrm>
            <a:off x="7420904" y="3157771"/>
            <a:ext cx="3826790" cy="3588064"/>
          </a:xfrm>
          <a:prstGeom prst="rect">
            <a:avLst/>
          </a:prstGeom>
          <a:solidFill>
            <a:srgbClr val="33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t>Beware of message fatigue</a:t>
            </a:r>
            <a:r>
              <a:rPr lang="en-US" sz="2000" dirty="0"/>
              <a:t>: Your target can be overexposed to a message and begin to tire out.  Using different executions of the same message and different versions of materials can help reduce this. </a:t>
            </a:r>
          </a:p>
          <a:p>
            <a:r>
              <a:rPr lang="en-US" sz="2000" dirty="0"/>
              <a:t>However the target audience needs to see/hear the message multiple times before they make the decision to go for circumcision.</a:t>
            </a:r>
          </a:p>
        </p:txBody>
      </p:sp>
      <p:grpSp>
        <p:nvGrpSpPr>
          <p:cNvPr id="6" name="Group 5"/>
          <p:cNvGrpSpPr>
            <a:grpSpLocks noChangeAspect="1"/>
          </p:cNvGrpSpPr>
          <p:nvPr/>
        </p:nvGrpSpPr>
        <p:grpSpPr>
          <a:xfrm>
            <a:off x="11383852" y="5724195"/>
            <a:ext cx="625379" cy="900657"/>
            <a:chOff x="8188518" y="296629"/>
            <a:chExt cx="2754031" cy="3966301"/>
          </a:xfrm>
        </p:grpSpPr>
        <p:pic>
          <p:nvPicPr>
            <p:cNvPr id="7"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8" name="Rectangle 7"/>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4304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38248635"/>
              </p:ext>
            </p:extLst>
          </p:nvPr>
        </p:nvGraphicFramePr>
        <p:xfrm>
          <a:off x="536153" y="2005503"/>
          <a:ext cx="11251895" cy="4754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838200" y="143547"/>
            <a:ext cx="10515600" cy="1111535"/>
          </a:xfrm>
        </p:spPr>
        <p:txBody>
          <a:bodyPr>
            <a:normAutofit fontScale="90000"/>
          </a:bodyPr>
          <a:lstStyle/>
          <a:p>
            <a:r>
              <a:rPr lang="en-US" dirty="0"/>
              <a:t>Example of how these approaches can be </a:t>
            </a:r>
            <a:br>
              <a:rPr lang="en-US" dirty="0"/>
            </a:br>
            <a:r>
              <a:rPr lang="en-US" dirty="0"/>
              <a:t>applied in socio ecological model</a:t>
            </a:r>
          </a:p>
        </p:txBody>
      </p:sp>
      <p:sp>
        <p:nvSpPr>
          <p:cNvPr id="5" name="Rectangle 4"/>
          <p:cNvSpPr/>
          <p:nvPr/>
        </p:nvSpPr>
        <p:spPr>
          <a:xfrm>
            <a:off x="8848410" y="1834983"/>
            <a:ext cx="2834640" cy="426249"/>
          </a:xfrm>
          <a:prstGeom prst="rect">
            <a:avLst/>
          </a:prstGeom>
          <a:solidFill>
            <a:srgbClr val="FE02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Barriers</a:t>
            </a:r>
          </a:p>
        </p:txBody>
      </p:sp>
      <p:sp>
        <p:nvSpPr>
          <p:cNvPr id="6" name="Rectangle 5"/>
          <p:cNvSpPr/>
          <p:nvPr/>
        </p:nvSpPr>
        <p:spPr>
          <a:xfrm>
            <a:off x="8848410" y="2389717"/>
            <a:ext cx="2834640" cy="1188720"/>
          </a:xfrm>
          <a:prstGeom prst="rect">
            <a:avLst/>
          </a:prstGeom>
          <a:solidFill>
            <a:srgbClr val="DCDC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dirty="0">
                <a:solidFill>
                  <a:schemeClr val="tx1"/>
                </a:solidFill>
              </a:rPr>
              <a:t>Distance to the clinic</a:t>
            </a:r>
          </a:p>
          <a:p>
            <a:pPr marL="171450" indent="-171450">
              <a:buFont typeface="Arial" panose="020B0604020202020204" pitchFamily="34" charset="0"/>
              <a:buChar char="•"/>
            </a:pPr>
            <a:r>
              <a:rPr lang="en-US" sz="1200" dirty="0">
                <a:solidFill>
                  <a:schemeClr val="tx1"/>
                </a:solidFill>
              </a:rPr>
              <a:t>Associated cost e.g., transport, lost wages</a:t>
            </a:r>
          </a:p>
          <a:p>
            <a:pPr marL="171450" indent="-171450">
              <a:buFont typeface="Arial" panose="020B0604020202020204" pitchFamily="34" charset="0"/>
              <a:buChar char="•"/>
            </a:pPr>
            <a:r>
              <a:rPr lang="en-US" sz="1200" dirty="0">
                <a:solidFill>
                  <a:schemeClr val="tx1"/>
                </a:solidFill>
              </a:rPr>
              <a:t>Unavailability of services</a:t>
            </a:r>
          </a:p>
          <a:p>
            <a:pPr marL="171450" indent="-171450">
              <a:buFont typeface="Arial" panose="020B0604020202020204" pitchFamily="34" charset="0"/>
              <a:buChar char="•"/>
            </a:pPr>
            <a:r>
              <a:rPr lang="en-US" sz="1200" dirty="0">
                <a:solidFill>
                  <a:schemeClr val="tx1"/>
                </a:solidFill>
              </a:rPr>
              <a:t>Lack /poor coordination between service and delivery and DC teams</a:t>
            </a:r>
          </a:p>
        </p:txBody>
      </p:sp>
      <p:cxnSp>
        <p:nvCxnSpPr>
          <p:cNvPr id="8" name="Straight Arrow Connector 7"/>
          <p:cNvCxnSpPr>
            <a:stCxn id="6" idx="1"/>
          </p:cNvCxnSpPr>
          <p:nvPr/>
        </p:nvCxnSpPr>
        <p:spPr>
          <a:xfrm flipH="1">
            <a:off x="7910201" y="2984077"/>
            <a:ext cx="938209" cy="168967"/>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848410" y="3690199"/>
            <a:ext cx="2834640" cy="81251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1200" dirty="0"/>
          </a:p>
          <a:p>
            <a:pPr marL="107950" indent="-107950">
              <a:buFont typeface="Arial" panose="020B0604020202020204" pitchFamily="34" charset="0"/>
              <a:buChar char="•"/>
            </a:pPr>
            <a:r>
              <a:rPr lang="en-US" sz="1200" dirty="0"/>
              <a:t>Cultural practices</a:t>
            </a:r>
          </a:p>
          <a:p>
            <a:pPr marL="107950" indent="-107950">
              <a:buFont typeface="Arial" panose="020B0604020202020204" pitchFamily="34" charset="0"/>
              <a:buChar char="•"/>
            </a:pPr>
            <a:r>
              <a:rPr lang="en-US" sz="1200" dirty="0"/>
              <a:t>Religious beliefs</a:t>
            </a:r>
          </a:p>
          <a:p>
            <a:pPr marL="107950" indent="-107950">
              <a:buFont typeface="Arial" panose="020B0604020202020204" pitchFamily="34" charset="0"/>
              <a:buChar char="•"/>
            </a:pPr>
            <a:r>
              <a:rPr lang="en-US" sz="1200" dirty="0"/>
              <a:t>Perceived threat to masculinity</a:t>
            </a:r>
          </a:p>
          <a:p>
            <a:pPr marL="107950" indent="-107950">
              <a:buFont typeface="Arial" panose="020B0604020202020204" pitchFamily="34" charset="0"/>
              <a:buChar char="•"/>
            </a:pPr>
            <a:r>
              <a:rPr lang="en-US" sz="1200" dirty="0"/>
              <a:t>Myths and misconceptions</a:t>
            </a:r>
          </a:p>
          <a:p>
            <a:endParaRPr lang="en-US" sz="1200" dirty="0"/>
          </a:p>
        </p:txBody>
      </p:sp>
      <p:cxnSp>
        <p:nvCxnSpPr>
          <p:cNvPr id="10" name="Straight Arrow Connector 9"/>
          <p:cNvCxnSpPr>
            <a:stCxn id="9" idx="1"/>
          </p:cNvCxnSpPr>
          <p:nvPr/>
        </p:nvCxnSpPr>
        <p:spPr>
          <a:xfrm flipH="1">
            <a:off x="7671044" y="4096457"/>
            <a:ext cx="1177366" cy="286519"/>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8848410" y="4624181"/>
            <a:ext cx="2834640" cy="579551"/>
          </a:xfrm>
          <a:prstGeom prst="rect">
            <a:avLst/>
          </a:prstGeom>
          <a:solidFill>
            <a:srgbClr val="33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indent="-107950">
              <a:buFont typeface="Arial" panose="020B0604020202020204" pitchFamily="34" charset="0"/>
              <a:buChar char="•"/>
            </a:pPr>
            <a:r>
              <a:rPr lang="en-US" sz="1200" dirty="0"/>
              <a:t>Lack of partner support</a:t>
            </a:r>
          </a:p>
          <a:p>
            <a:pPr marL="107950" indent="-107950">
              <a:buFont typeface="Arial" panose="020B0604020202020204" pitchFamily="34" charset="0"/>
              <a:buChar char="•"/>
            </a:pPr>
            <a:r>
              <a:rPr lang="en-US" sz="1200" dirty="0"/>
              <a:t>Peers not approving VMMC</a:t>
            </a:r>
          </a:p>
          <a:p>
            <a:pPr marL="107950" indent="-107950">
              <a:buFont typeface="Arial" panose="020B0604020202020204" pitchFamily="34" charset="0"/>
              <a:buChar char="•"/>
            </a:pPr>
            <a:r>
              <a:rPr lang="en-US" sz="1200" dirty="0"/>
              <a:t>Lack of family support</a:t>
            </a:r>
          </a:p>
        </p:txBody>
      </p:sp>
      <p:cxnSp>
        <p:nvCxnSpPr>
          <p:cNvPr id="13" name="Straight Arrow Connector 12"/>
          <p:cNvCxnSpPr/>
          <p:nvPr/>
        </p:nvCxnSpPr>
        <p:spPr>
          <a:xfrm flipH="1">
            <a:off x="7439186" y="4900996"/>
            <a:ext cx="1409225" cy="54513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848410" y="5320673"/>
            <a:ext cx="2834640" cy="135390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indent="-107950">
              <a:buFont typeface="Arial" panose="020B0604020202020204" pitchFamily="34" charset="0"/>
              <a:buChar char="•"/>
            </a:pPr>
            <a:r>
              <a:rPr lang="en-US" sz="1200" dirty="0"/>
              <a:t>Fear of pain</a:t>
            </a:r>
          </a:p>
          <a:p>
            <a:pPr marL="107950" indent="-107950">
              <a:buFont typeface="Arial" panose="020B0604020202020204" pitchFamily="34" charset="0"/>
              <a:buChar char="•"/>
            </a:pPr>
            <a:r>
              <a:rPr lang="en-US" sz="1200" dirty="0"/>
              <a:t>Fear of HIV test</a:t>
            </a:r>
          </a:p>
          <a:p>
            <a:pPr marL="107950" indent="-107950">
              <a:buFont typeface="Arial" panose="020B0604020202020204" pitchFamily="34" charset="0"/>
              <a:buChar char="•"/>
            </a:pPr>
            <a:r>
              <a:rPr lang="en-US" sz="1200" dirty="0"/>
              <a:t>Fear of complications</a:t>
            </a:r>
          </a:p>
          <a:p>
            <a:pPr marL="107950" indent="-107950">
              <a:buFont typeface="Arial" panose="020B0604020202020204" pitchFamily="34" charset="0"/>
              <a:buChar char="•"/>
            </a:pPr>
            <a:r>
              <a:rPr lang="en-US" sz="1200" dirty="0"/>
              <a:t>Sexual abstinence during healing </a:t>
            </a:r>
          </a:p>
          <a:p>
            <a:pPr marL="107950" indent="-107950">
              <a:buFont typeface="Arial" panose="020B0604020202020204" pitchFamily="34" charset="0"/>
              <a:buChar char="•"/>
            </a:pPr>
            <a:r>
              <a:rPr lang="en-US" sz="1200" dirty="0"/>
              <a:t>Low perception of HIV risk</a:t>
            </a:r>
          </a:p>
          <a:p>
            <a:pPr marL="107950" indent="-107950">
              <a:buFont typeface="Arial" panose="020B0604020202020204" pitchFamily="34" charset="0"/>
              <a:buChar char="•"/>
            </a:pPr>
            <a:r>
              <a:rPr lang="en-US" sz="1200" dirty="0"/>
              <a:t>Length of healing time</a:t>
            </a:r>
          </a:p>
          <a:p>
            <a:pPr marL="107950" indent="-107950">
              <a:buFont typeface="Arial" panose="020B0604020202020204" pitchFamily="34" charset="0"/>
              <a:buChar char="•"/>
            </a:pPr>
            <a:r>
              <a:rPr lang="en-US" sz="1200" dirty="0"/>
              <a:t>Low health seeking behavior</a:t>
            </a:r>
          </a:p>
        </p:txBody>
      </p:sp>
      <p:cxnSp>
        <p:nvCxnSpPr>
          <p:cNvPr id="15" name="Straight Arrow Connector 14"/>
          <p:cNvCxnSpPr>
            <a:stCxn id="14" idx="1"/>
          </p:cNvCxnSpPr>
          <p:nvPr/>
        </p:nvCxnSpPr>
        <p:spPr>
          <a:xfrm flipH="1">
            <a:off x="6881247" y="5997627"/>
            <a:ext cx="1967163" cy="19892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14116" y="1834983"/>
            <a:ext cx="2834640" cy="44012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Approaches</a:t>
            </a:r>
          </a:p>
        </p:txBody>
      </p:sp>
      <p:sp>
        <p:nvSpPr>
          <p:cNvPr id="20" name="Rectangle 19"/>
          <p:cNvSpPr/>
          <p:nvPr/>
        </p:nvSpPr>
        <p:spPr>
          <a:xfrm>
            <a:off x="514116" y="2389717"/>
            <a:ext cx="2834640" cy="457200"/>
          </a:xfrm>
          <a:prstGeom prst="rect">
            <a:avLst/>
          </a:prstGeom>
          <a:solidFill>
            <a:srgbClr val="DCDC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indent="-107950">
              <a:buFont typeface="Arial" panose="020B0604020202020204" pitchFamily="34" charset="0"/>
              <a:buChar char="•"/>
            </a:pPr>
            <a:r>
              <a:rPr lang="en-US" sz="1200" dirty="0">
                <a:solidFill>
                  <a:schemeClr val="tx1"/>
                </a:solidFill>
              </a:rPr>
              <a:t>Advocacy</a:t>
            </a:r>
          </a:p>
          <a:p>
            <a:pPr marL="107950" indent="-107950">
              <a:buFont typeface="Arial" panose="020B0604020202020204" pitchFamily="34" charset="0"/>
              <a:buChar char="•"/>
            </a:pPr>
            <a:r>
              <a:rPr lang="en-US" sz="1200" dirty="0">
                <a:solidFill>
                  <a:schemeClr val="tx1"/>
                </a:solidFill>
              </a:rPr>
              <a:t>Partnerships</a:t>
            </a:r>
          </a:p>
        </p:txBody>
      </p:sp>
      <p:cxnSp>
        <p:nvCxnSpPr>
          <p:cNvPr id="23" name="Straight Arrow Connector 22"/>
          <p:cNvCxnSpPr>
            <a:stCxn id="20" idx="3"/>
          </p:cNvCxnSpPr>
          <p:nvPr/>
        </p:nvCxnSpPr>
        <p:spPr>
          <a:xfrm>
            <a:off x="3348756" y="2618317"/>
            <a:ext cx="1223244" cy="66358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14116" y="2966327"/>
            <a:ext cx="2834640" cy="100584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1200" dirty="0"/>
          </a:p>
          <a:p>
            <a:pPr marL="107950" indent="-107950">
              <a:buFont typeface="Arial" panose="020B0604020202020204" pitchFamily="34" charset="0"/>
              <a:buChar char="•"/>
            </a:pPr>
            <a:r>
              <a:rPr lang="en-US" sz="1200" dirty="0"/>
              <a:t>Advocacy </a:t>
            </a:r>
          </a:p>
          <a:p>
            <a:pPr marL="107950" indent="-107950">
              <a:buFont typeface="Arial" panose="020B0604020202020204" pitchFamily="34" charset="0"/>
              <a:buChar char="•"/>
            </a:pPr>
            <a:r>
              <a:rPr lang="en-US" sz="1200" dirty="0"/>
              <a:t>Community mobilization</a:t>
            </a:r>
          </a:p>
          <a:p>
            <a:pPr marL="107950" indent="-107950">
              <a:buFont typeface="Arial" panose="020B0604020202020204" pitchFamily="34" charset="0"/>
              <a:buChar char="•"/>
            </a:pPr>
            <a:r>
              <a:rPr lang="en-US" sz="1200" dirty="0"/>
              <a:t>Mass media and Traditional media</a:t>
            </a:r>
          </a:p>
          <a:p>
            <a:pPr marL="107950" indent="-107950">
              <a:buFont typeface="Arial" panose="020B0604020202020204" pitchFamily="34" charset="0"/>
              <a:buChar char="•"/>
            </a:pPr>
            <a:r>
              <a:rPr lang="en-US" sz="1200" dirty="0"/>
              <a:t>IEC </a:t>
            </a:r>
          </a:p>
          <a:p>
            <a:pPr marL="107950" indent="-107950">
              <a:buFont typeface="Arial" panose="020B0604020202020204" pitchFamily="34" charset="0"/>
              <a:buChar char="•"/>
            </a:pPr>
            <a:r>
              <a:rPr lang="en-US" sz="1200" dirty="0"/>
              <a:t>Entertainment Education</a:t>
            </a:r>
          </a:p>
          <a:p>
            <a:pPr marL="285750" indent="-285750">
              <a:buFont typeface="Arial" panose="020B0604020202020204" pitchFamily="34" charset="0"/>
              <a:buChar char="•"/>
            </a:pPr>
            <a:endParaRPr lang="en-US" sz="1400" dirty="0"/>
          </a:p>
        </p:txBody>
      </p:sp>
      <p:sp>
        <p:nvSpPr>
          <p:cNvPr id="26" name="Rectangle 25"/>
          <p:cNvSpPr/>
          <p:nvPr/>
        </p:nvSpPr>
        <p:spPr>
          <a:xfrm>
            <a:off x="514116" y="4075301"/>
            <a:ext cx="2834640" cy="1097280"/>
          </a:xfrm>
          <a:prstGeom prst="rect">
            <a:avLst/>
          </a:prstGeom>
          <a:solidFill>
            <a:srgbClr val="33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indent="-107950">
              <a:buFont typeface="Arial" panose="020B0604020202020204" pitchFamily="34" charset="0"/>
              <a:buChar char="•"/>
            </a:pPr>
            <a:r>
              <a:rPr lang="en-US" sz="1200" dirty="0"/>
              <a:t>Community mobilization</a:t>
            </a:r>
          </a:p>
          <a:p>
            <a:pPr marL="107950" indent="-107950">
              <a:buFont typeface="Arial" panose="020B0604020202020204" pitchFamily="34" charset="0"/>
              <a:buChar char="•"/>
            </a:pPr>
            <a:r>
              <a:rPr lang="en-US" sz="1200" dirty="0"/>
              <a:t>IPC</a:t>
            </a:r>
          </a:p>
          <a:p>
            <a:pPr marL="107950" indent="-107950">
              <a:buFont typeface="Arial" panose="020B0604020202020204" pitchFamily="34" charset="0"/>
              <a:buChar char="•"/>
            </a:pPr>
            <a:r>
              <a:rPr lang="en-US" sz="1200" dirty="0"/>
              <a:t>Mass media and Traditional media</a:t>
            </a:r>
          </a:p>
          <a:p>
            <a:pPr marL="107950" indent="-107950">
              <a:buFont typeface="Arial" panose="020B0604020202020204" pitchFamily="34" charset="0"/>
              <a:buChar char="•"/>
            </a:pPr>
            <a:r>
              <a:rPr lang="en-US" sz="1200" dirty="0"/>
              <a:t>IEC</a:t>
            </a:r>
          </a:p>
          <a:p>
            <a:pPr marL="107950" indent="-107950">
              <a:buFont typeface="Arial" panose="020B0604020202020204" pitchFamily="34" charset="0"/>
              <a:buChar char="•"/>
            </a:pPr>
            <a:r>
              <a:rPr lang="en-US" sz="1200" dirty="0"/>
              <a:t>Entertainment Education</a:t>
            </a:r>
          </a:p>
        </p:txBody>
      </p:sp>
      <p:cxnSp>
        <p:nvCxnSpPr>
          <p:cNvPr id="27" name="Straight Arrow Connector 26"/>
          <p:cNvCxnSpPr/>
          <p:nvPr/>
        </p:nvCxnSpPr>
        <p:spPr>
          <a:xfrm>
            <a:off x="3370793" y="3510497"/>
            <a:ext cx="1465611" cy="910803"/>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6" idx="3"/>
          </p:cNvCxnSpPr>
          <p:nvPr/>
        </p:nvCxnSpPr>
        <p:spPr>
          <a:xfrm>
            <a:off x="3348756" y="4623941"/>
            <a:ext cx="1884256" cy="891607"/>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514116" y="5278056"/>
            <a:ext cx="2834640" cy="118872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indent="-107950">
              <a:buFont typeface="Arial" panose="020B0604020202020204" pitchFamily="34" charset="0"/>
              <a:buChar char="•"/>
            </a:pPr>
            <a:r>
              <a:rPr lang="en-US" sz="1200" dirty="0"/>
              <a:t>IPC</a:t>
            </a:r>
          </a:p>
          <a:p>
            <a:pPr marL="107950" indent="-107950">
              <a:buFont typeface="Arial" panose="020B0604020202020204" pitchFamily="34" charset="0"/>
              <a:buChar char="•"/>
            </a:pPr>
            <a:r>
              <a:rPr lang="en-US" sz="1200" dirty="0"/>
              <a:t>Mass media and Traditional media</a:t>
            </a:r>
          </a:p>
          <a:p>
            <a:pPr marL="107950" indent="-107950">
              <a:buFont typeface="Arial" panose="020B0604020202020204" pitchFamily="34" charset="0"/>
              <a:buChar char="•"/>
            </a:pPr>
            <a:r>
              <a:rPr lang="en-US" sz="1200" dirty="0"/>
              <a:t>IEC</a:t>
            </a:r>
          </a:p>
          <a:p>
            <a:pPr marL="107950" indent="-107950">
              <a:buFont typeface="Arial" panose="020B0604020202020204" pitchFamily="34" charset="0"/>
              <a:buChar char="•"/>
            </a:pPr>
            <a:r>
              <a:rPr lang="en-US" sz="1200" dirty="0"/>
              <a:t>Entertainment Education</a:t>
            </a:r>
          </a:p>
          <a:p>
            <a:pPr marL="107950" indent="-107950">
              <a:buFont typeface="Arial" panose="020B0604020202020204" pitchFamily="34" charset="0"/>
              <a:buChar char="•"/>
            </a:pPr>
            <a:r>
              <a:rPr lang="en-US" sz="1200" dirty="0"/>
              <a:t>ICT </a:t>
            </a:r>
            <a:r>
              <a:rPr lang="en-US" sz="1200" dirty="0" err="1"/>
              <a:t>e.g</a:t>
            </a:r>
            <a:r>
              <a:rPr lang="en-US" sz="1200" dirty="0"/>
              <a:t> Facebook, WhatsApp, SMS</a:t>
            </a:r>
          </a:p>
          <a:p>
            <a:pPr marL="107950" indent="-107950">
              <a:buFont typeface="Arial" panose="020B0604020202020204" pitchFamily="34" charset="0"/>
              <a:buChar char="•"/>
            </a:pPr>
            <a:r>
              <a:rPr lang="en-US" sz="1200" dirty="0"/>
              <a:t>Referrals</a:t>
            </a:r>
          </a:p>
        </p:txBody>
      </p:sp>
      <p:cxnSp>
        <p:nvCxnSpPr>
          <p:cNvPr id="32" name="Straight Arrow Connector 31"/>
          <p:cNvCxnSpPr>
            <a:stCxn id="31" idx="3"/>
          </p:cNvCxnSpPr>
          <p:nvPr/>
        </p:nvCxnSpPr>
        <p:spPr>
          <a:xfrm>
            <a:off x="3348756" y="5872416"/>
            <a:ext cx="2424083" cy="30374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p:cNvGrpSpPr>
            <a:grpSpLocks noChangeAspect="1"/>
          </p:cNvGrpSpPr>
          <p:nvPr/>
        </p:nvGrpSpPr>
        <p:grpSpPr>
          <a:xfrm>
            <a:off x="11383852" y="5724195"/>
            <a:ext cx="625379" cy="900657"/>
            <a:chOff x="8188518" y="296629"/>
            <a:chExt cx="2754031" cy="3966301"/>
          </a:xfrm>
        </p:grpSpPr>
        <p:pic>
          <p:nvPicPr>
            <p:cNvPr id="24" name="Content Placeholder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28" name="Rectangle 27"/>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583116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Advocacy</a:t>
            </a:r>
          </a:p>
        </p:txBody>
      </p:sp>
      <p:sp>
        <p:nvSpPr>
          <p:cNvPr id="3" name="Content Placeholder 2"/>
          <p:cNvSpPr>
            <a:spLocks noGrp="1"/>
          </p:cNvSpPr>
          <p:nvPr>
            <p:ph idx="1"/>
          </p:nvPr>
        </p:nvSpPr>
        <p:spPr>
          <a:xfrm>
            <a:off x="838200" y="2027098"/>
            <a:ext cx="5485108" cy="4575179"/>
          </a:xfrm>
        </p:spPr>
        <p:txBody>
          <a:bodyPr>
            <a:noAutofit/>
          </a:bodyPr>
          <a:lstStyle/>
          <a:p>
            <a:r>
              <a:rPr lang="en-US" sz="1800" dirty="0"/>
              <a:t>Advocacy operates at the political, social, and individual levels and works to mobilize resources and political and social commitment for social change and/or policy change</a:t>
            </a:r>
          </a:p>
          <a:p>
            <a:r>
              <a:rPr lang="en-US" sz="1800" dirty="0"/>
              <a:t>Advocacy aims to create an enabling environment at any level, including the community level (i.e. traditional government or local religious endorsement)</a:t>
            </a:r>
          </a:p>
          <a:p>
            <a:r>
              <a:rPr lang="en-US" sz="1800" dirty="0"/>
              <a:t>VMMC programs cannot function successfully without strong support from key stakeholders in the communities and countries they serve</a:t>
            </a:r>
          </a:p>
          <a:p>
            <a:r>
              <a:rPr lang="en-US" sz="1800" dirty="0"/>
              <a:t>One of the first priorities in the VMMC program should be to enlist local leaders to help engage the community</a:t>
            </a:r>
          </a:p>
          <a:p>
            <a:r>
              <a:rPr lang="en-US" sz="1800" dirty="0"/>
              <a:t>Advocacy is a multipronged effort, identify allies and engage them to advocate for MC</a:t>
            </a:r>
          </a:p>
        </p:txBody>
      </p:sp>
      <p:sp>
        <p:nvSpPr>
          <p:cNvPr id="5" name="TextBox 4"/>
          <p:cNvSpPr txBox="1"/>
          <p:nvPr/>
        </p:nvSpPr>
        <p:spPr>
          <a:xfrm>
            <a:off x="6497619" y="2474259"/>
            <a:ext cx="5185186" cy="2308324"/>
          </a:xfrm>
          <a:prstGeom prst="rect">
            <a:avLst/>
          </a:prstGeom>
          <a:noFill/>
          <a:ln>
            <a:solidFill>
              <a:schemeClr val="tx1"/>
            </a:solidFill>
          </a:ln>
        </p:spPr>
        <p:txBody>
          <a:bodyPr wrap="square" rtlCol="0">
            <a:spAutoFit/>
          </a:bodyPr>
          <a:lstStyle/>
          <a:p>
            <a:r>
              <a:rPr lang="en-US" sz="2400" dirty="0"/>
              <a:t>Primary audiences for advocacy include: </a:t>
            </a:r>
          </a:p>
          <a:p>
            <a:pPr marL="800100" lvl="1" indent="-342900">
              <a:buFont typeface="Arial" panose="020B0604020202020204" pitchFamily="34" charset="0"/>
              <a:buChar char="•"/>
            </a:pPr>
            <a:r>
              <a:rPr lang="en-US" sz="2400" dirty="0"/>
              <a:t>MOH</a:t>
            </a:r>
          </a:p>
          <a:p>
            <a:pPr marL="800100" lvl="1" indent="-342900">
              <a:buFont typeface="Arial" panose="020B0604020202020204" pitchFamily="34" charset="0"/>
              <a:buChar char="•"/>
            </a:pPr>
            <a:r>
              <a:rPr lang="en-US" sz="2400" dirty="0"/>
              <a:t>Government officials</a:t>
            </a:r>
          </a:p>
          <a:p>
            <a:pPr marL="800100" lvl="1" indent="-342900">
              <a:buFont typeface="Arial" panose="020B0604020202020204" pitchFamily="34" charset="0"/>
              <a:buChar char="•"/>
            </a:pPr>
            <a:r>
              <a:rPr lang="en-US" sz="2400" dirty="0"/>
              <a:t>Health care workers</a:t>
            </a:r>
          </a:p>
          <a:p>
            <a:pPr marL="800100" lvl="1" indent="-342900">
              <a:buFont typeface="Arial" panose="020B0604020202020204" pitchFamily="34" charset="0"/>
              <a:buChar char="•"/>
            </a:pPr>
            <a:r>
              <a:rPr lang="en-US" sz="2400" dirty="0"/>
              <a:t>Implementing partners</a:t>
            </a:r>
          </a:p>
          <a:p>
            <a:pPr marL="800100" lvl="1" indent="-342900">
              <a:buFont typeface="Arial" panose="020B0604020202020204" pitchFamily="34" charset="0"/>
              <a:buChar char="•"/>
            </a:pPr>
            <a:r>
              <a:rPr lang="en-US" sz="2400" dirty="0"/>
              <a:t>Traditional/religious leaders</a:t>
            </a:r>
          </a:p>
        </p:txBody>
      </p:sp>
      <p:grpSp>
        <p:nvGrpSpPr>
          <p:cNvPr id="7" name="Group 6"/>
          <p:cNvGrpSpPr>
            <a:grpSpLocks noChangeAspect="1"/>
          </p:cNvGrpSpPr>
          <p:nvPr/>
        </p:nvGrpSpPr>
        <p:grpSpPr>
          <a:xfrm>
            <a:off x="11383852" y="5724195"/>
            <a:ext cx="625379" cy="900657"/>
            <a:chOff x="8188518" y="296629"/>
            <a:chExt cx="2754031" cy="3966301"/>
          </a:xfrm>
        </p:grpSpPr>
        <p:pic>
          <p:nvPicPr>
            <p:cNvPr id="8"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9" name="Rectangle 8"/>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431222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3651"/>
            <a:ext cx="10515600" cy="1325563"/>
          </a:xfrm>
        </p:spPr>
        <p:txBody>
          <a:bodyPr>
            <a:normAutofit/>
          </a:bodyPr>
          <a:lstStyle/>
          <a:p>
            <a:r>
              <a:rPr lang="en-US" dirty="0"/>
              <a:t>Case Study: A Village Chief Inspires His Community to Fight HIV</a:t>
            </a:r>
          </a:p>
        </p:txBody>
      </p:sp>
      <p:pic>
        <p:nvPicPr>
          <p:cNvPr id="6" name="Picture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57150" y="2158113"/>
            <a:ext cx="4937760" cy="3267527"/>
          </a:xfrm>
        </p:spPr>
      </p:pic>
      <p:sp>
        <p:nvSpPr>
          <p:cNvPr id="5" name="Text Placeholder 4"/>
          <p:cNvSpPr>
            <a:spLocks noGrp="1"/>
          </p:cNvSpPr>
          <p:nvPr>
            <p:ph type="body" sz="half" idx="4294967295"/>
          </p:nvPr>
        </p:nvSpPr>
        <p:spPr>
          <a:xfrm>
            <a:off x="418454" y="1925638"/>
            <a:ext cx="5840413" cy="4932362"/>
          </a:xfrm>
        </p:spPr>
        <p:txBody>
          <a:bodyPr>
            <a:normAutofit/>
          </a:bodyPr>
          <a:lstStyle/>
          <a:p>
            <a:pPr marL="285750" indent="-285750">
              <a:buFont typeface="Arial" panose="020B0604020202020204" pitchFamily="34" charset="0"/>
              <a:buChar char="•"/>
            </a:pPr>
            <a:r>
              <a:rPr lang="en-US" sz="1700" dirty="0"/>
              <a:t>Recognizing the role that influential leaders could play in creating demand for HIV prevention services, Jhpiego/Project IQ-Malawi designed a strategy to utilize traditional and religious leaders in breaking down barriers to men accessing VMMC services by providing these leaders with information about VMMC. </a:t>
            </a:r>
          </a:p>
          <a:p>
            <a:pPr marL="285750" indent="-285750">
              <a:buFont typeface="Arial" panose="020B0604020202020204" pitchFamily="34" charset="0"/>
              <a:buChar char="•"/>
            </a:pPr>
            <a:r>
              <a:rPr lang="en-US" sz="1700" dirty="0"/>
              <a:t>If leaders wanted to have a VMMC procedure Project IQ scheduled the procedure privately and at the leader’s convenience. </a:t>
            </a:r>
          </a:p>
          <a:p>
            <a:pPr marL="285750" indent="-285750">
              <a:buFont typeface="Arial" panose="020B0604020202020204" pitchFamily="34" charset="0"/>
              <a:buChar char="•"/>
            </a:pPr>
            <a:r>
              <a:rPr lang="en-US" sz="1700" dirty="0"/>
              <a:t>The Senior Group Village Headman in </a:t>
            </a:r>
            <a:r>
              <a:rPr lang="en-US" sz="1700" dirty="0" err="1"/>
              <a:t>Kawalika</a:t>
            </a:r>
            <a:r>
              <a:rPr lang="en-US" sz="1700" dirty="0"/>
              <a:t> and an influential leader in the Chewa tribe got circumcised at age 52. Traditionally, the Chewa are a non-circumcising population,</a:t>
            </a:r>
          </a:p>
          <a:p>
            <a:pPr marL="285750" indent="-285750">
              <a:buFont typeface="Arial" panose="020B0604020202020204" pitchFamily="34" charset="0"/>
              <a:buChar char="•"/>
            </a:pPr>
            <a:r>
              <a:rPr lang="en-US" sz="1700" dirty="0" err="1"/>
              <a:t>Nduwaluwa’s</a:t>
            </a:r>
            <a:r>
              <a:rPr lang="en-US" sz="1700" dirty="0"/>
              <a:t> visit marked a turning point in HIV prevention efforts in Lilongwe and his community’s acceptance of VMMC. </a:t>
            </a:r>
          </a:p>
          <a:p>
            <a:pPr marL="285750" indent="-285750">
              <a:buFont typeface="Arial" panose="020B0604020202020204" pitchFamily="34" charset="0"/>
              <a:buChar char="•"/>
            </a:pPr>
            <a:r>
              <a:rPr lang="en-US" sz="1700" dirty="0"/>
              <a:t>His action inspired three village headmen and over 300 young men in Lilongwe to get circumcised</a:t>
            </a:r>
          </a:p>
        </p:txBody>
      </p:sp>
      <p:sp>
        <p:nvSpPr>
          <p:cNvPr id="3" name="TextBox 2"/>
          <p:cNvSpPr txBox="1"/>
          <p:nvPr/>
        </p:nvSpPr>
        <p:spPr>
          <a:xfrm>
            <a:off x="6457150" y="5492963"/>
            <a:ext cx="4938162" cy="923330"/>
          </a:xfrm>
          <a:prstGeom prst="rect">
            <a:avLst/>
          </a:prstGeom>
          <a:noFill/>
          <a:ln>
            <a:solidFill>
              <a:schemeClr val="tx1"/>
            </a:solidFill>
          </a:ln>
        </p:spPr>
        <p:txBody>
          <a:bodyPr wrap="square" rtlCol="0">
            <a:spAutoFit/>
          </a:bodyPr>
          <a:lstStyle/>
          <a:p>
            <a:pPr algn="ctr"/>
            <a:r>
              <a:rPr lang="en-US" i="1" dirty="0"/>
              <a:t>Bobby </a:t>
            </a:r>
            <a:r>
              <a:rPr lang="en-US" i="1" dirty="0" err="1"/>
              <a:t>Nduwaluwa</a:t>
            </a:r>
            <a:r>
              <a:rPr lang="en-US" i="1" dirty="0"/>
              <a:t>, the Senior Group Village Headman in </a:t>
            </a:r>
            <a:r>
              <a:rPr lang="en-US" i="1" dirty="0" err="1"/>
              <a:t>Kawalika</a:t>
            </a:r>
            <a:r>
              <a:rPr lang="en-US" i="1" dirty="0"/>
              <a:t> and an influential leader in the Chewa tribe – one of the largest in the country.</a:t>
            </a:r>
          </a:p>
        </p:txBody>
      </p:sp>
      <p:grpSp>
        <p:nvGrpSpPr>
          <p:cNvPr id="8" name="Group 7"/>
          <p:cNvGrpSpPr>
            <a:grpSpLocks noChangeAspect="1"/>
          </p:cNvGrpSpPr>
          <p:nvPr/>
        </p:nvGrpSpPr>
        <p:grpSpPr>
          <a:xfrm>
            <a:off x="11383852" y="5724195"/>
            <a:ext cx="625379" cy="900657"/>
            <a:chOff x="8188518" y="296629"/>
            <a:chExt cx="2754031" cy="3966301"/>
          </a:xfrm>
        </p:grpSpPr>
        <p:pic>
          <p:nvPicPr>
            <p:cNvPr id="9"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0" name="Rectangle 9"/>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621727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Community Mobilization</a:t>
            </a:r>
          </a:p>
        </p:txBody>
      </p:sp>
      <p:sp>
        <p:nvSpPr>
          <p:cNvPr id="3" name="Content Placeholder 2"/>
          <p:cNvSpPr>
            <a:spLocks noGrp="1"/>
          </p:cNvSpPr>
          <p:nvPr>
            <p:ph idx="1"/>
          </p:nvPr>
        </p:nvSpPr>
        <p:spPr/>
        <p:txBody>
          <a:bodyPr>
            <a:normAutofit fontScale="85000" lnSpcReduction="10000"/>
          </a:bodyPr>
          <a:lstStyle/>
          <a:p>
            <a:r>
              <a:rPr lang="en-US" dirty="0"/>
              <a:t>A successful community mobilization effort not only works to solve problems but also aims to increase the capacity of a community to successfully identify and address its own needs and begin to seek VMMC services</a:t>
            </a:r>
          </a:p>
          <a:p>
            <a:pPr marL="0" indent="0">
              <a:buNone/>
            </a:pPr>
            <a:endParaRPr lang="en-US" dirty="0"/>
          </a:p>
          <a:p>
            <a:r>
              <a:rPr lang="en-US" dirty="0"/>
              <a:t>Community mobilization aims at increasing acceptability of MC as a healthy social norm and HIV prevention intervention</a:t>
            </a:r>
          </a:p>
          <a:p>
            <a:pPr marL="0" indent="0">
              <a:buNone/>
            </a:pPr>
            <a:endParaRPr lang="en-US" dirty="0"/>
          </a:p>
          <a:p>
            <a:r>
              <a:rPr lang="en-US" dirty="0"/>
              <a:t>Just as with individuals, communities have a journey to MC – they need initial engagement/sensitization/buy-in, more practical mobilization to services, etc.</a:t>
            </a:r>
          </a:p>
          <a:p>
            <a:pPr marL="0" indent="0">
              <a:buNone/>
            </a:pPr>
            <a:endParaRPr lang="en-US" dirty="0"/>
          </a:p>
          <a:p>
            <a:r>
              <a:rPr lang="en-US" dirty="0"/>
              <a:t>Primary audience may include community members: men, women, local leaders, schools, teachers, work places, youth groups etc.</a:t>
            </a:r>
          </a:p>
        </p:txBody>
      </p:sp>
      <p:grpSp>
        <p:nvGrpSpPr>
          <p:cNvPr id="5" name="Group 4"/>
          <p:cNvGrpSpPr>
            <a:grpSpLocks noChangeAspect="1"/>
          </p:cNvGrpSpPr>
          <p:nvPr/>
        </p:nvGrpSpPr>
        <p:grpSpPr>
          <a:xfrm>
            <a:off x="11383852" y="5724195"/>
            <a:ext cx="625379" cy="900657"/>
            <a:chOff x="8188518" y="296629"/>
            <a:chExt cx="2754031" cy="3966301"/>
          </a:xfrm>
        </p:grpSpPr>
        <p:pic>
          <p:nvPicPr>
            <p:cNvPr id="6"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12239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VMMC Background</a:t>
            </a:r>
          </a:p>
        </p:txBody>
      </p:sp>
      <p:sp>
        <p:nvSpPr>
          <p:cNvPr id="3" name="Content Placeholder 2"/>
          <p:cNvSpPr>
            <a:spLocks noGrp="1"/>
          </p:cNvSpPr>
          <p:nvPr>
            <p:ph idx="1"/>
          </p:nvPr>
        </p:nvSpPr>
        <p:spPr/>
        <p:txBody>
          <a:bodyPr>
            <a:normAutofit fontScale="92500" lnSpcReduction="10000"/>
          </a:bodyPr>
          <a:lstStyle/>
          <a:p>
            <a:r>
              <a:rPr lang="en-US" dirty="0"/>
              <a:t>Male circumcision (MC) is the surgical removal of the foreskin under aseptic conditions</a:t>
            </a:r>
          </a:p>
          <a:p>
            <a:r>
              <a:rPr lang="en-US" dirty="0"/>
              <a:t>MC has been scientifically proven to reduce risk of heterosexual HIV transmission from women to men by approximately 60%</a:t>
            </a:r>
          </a:p>
          <a:p>
            <a:r>
              <a:rPr lang="en-US" dirty="0"/>
              <a:t>UNAIDS has set a target of ensuring access to combination prevention options, including VMMC, to at least 90% of people at risk of HIV by 2020</a:t>
            </a:r>
          </a:p>
          <a:p>
            <a:r>
              <a:rPr lang="en-US" dirty="0"/>
              <a:t>MC also reduces the risk of sexually transmitted infections (STIs) and reduces the risk of cervical cancer in female sexual partners</a:t>
            </a:r>
          </a:p>
          <a:p>
            <a:r>
              <a:rPr lang="en-US" dirty="0"/>
              <a:t>VMMC is a cost effective intervention for reducing new HIV infections in generalized epidemics</a:t>
            </a:r>
          </a:p>
          <a:p>
            <a:r>
              <a:rPr lang="en-US" dirty="0"/>
              <a:t>Success of VMMC programs is dependent on maintaining effective demand creation that is well coordinated with service delivery</a:t>
            </a:r>
          </a:p>
        </p:txBody>
      </p:sp>
    </p:spTree>
    <p:extLst>
      <p:ext uri="{BB962C8B-B14F-4D97-AF65-F5344CB8AC3E}">
        <p14:creationId xmlns:p14="http://schemas.microsoft.com/office/powerpoint/2010/main" val="40878929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Mobilization 	</a:t>
            </a:r>
          </a:p>
        </p:txBody>
      </p:sp>
      <p:sp>
        <p:nvSpPr>
          <p:cNvPr id="3" name="Content Placeholder 2"/>
          <p:cNvSpPr>
            <a:spLocks noGrp="1"/>
          </p:cNvSpPr>
          <p:nvPr>
            <p:ph idx="1"/>
          </p:nvPr>
        </p:nvSpPr>
        <p:spPr/>
        <p:txBody>
          <a:bodyPr>
            <a:normAutofit lnSpcReduction="10000"/>
          </a:bodyPr>
          <a:lstStyle/>
          <a:p>
            <a:pPr marL="0" indent="0">
              <a:buNone/>
            </a:pPr>
            <a:r>
              <a:rPr lang="en-US" dirty="0"/>
              <a:t>When planning for community mobilization or activations think about:</a:t>
            </a:r>
          </a:p>
          <a:p>
            <a:pPr lvl="1"/>
            <a:r>
              <a:rPr lang="en-US" dirty="0"/>
              <a:t>Number of activations</a:t>
            </a:r>
          </a:p>
          <a:p>
            <a:pPr lvl="1"/>
            <a:r>
              <a:rPr lang="en-US" dirty="0"/>
              <a:t>Type of activation and main attraction/entertainment </a:t>
            </a:r>
          </a:p>
          <a:p>
            <a:pPr lvl="1"/>
            <a:r>
              <a:rPr lang="en-US" dirty="0"/>
              <a:t>Best time(s) of year to host</a:t>
            </a:r>
          </a:p>
          <a:p>
            <a:pPr lvl="1"/>
            <a:r>
              <a:rPr lang="en-US" dirty="0"/>
              <a:t>Venue or Location </a:t>
            </a:r>
          </a:p>
          <a:p>
            <a:pPr lvl="1"/>
            <a:r>
              <a:rPr lang="en-US" dirty="0"/>
              <a:t>Marketing, branding, IEC and promotional materials</a:t>
            </a:r>
          </a:p>
          <a:p>
            <a:pPr lvl="1"/>
            <a:r>
              <a:rPr lang="en-US" dirty="0"/>
              <a:t>HR required </a:t>
            </a:r>
          </a:p>
          <a:p>
            <a:pPr lvl="1"/>
            <a:r>
              <a:rPr lang="en-US" dirty="0"/>
              <a:t>Whether MCs will be offered on site or transported </a:t>
            </a:r>
          </a:p>
          <a:p>
            <a:pPr marL="0" indent="0">
              <a:buNone/>
            </a:pPr>
            <a:endParaRPr lang="en-US" dirty="0"/>
          </a:p>
          <a:p>
            <a:pPr marL="0" indent="0">
              <a:buNone/>
            </a:pPr>
            <a:r>
              <a:rPr lang="en-US" dirty="0"/>
              <a:t>It’s important to plan ahead and make sure everyone understands their roles and responsibilities.</a:t>
            </a:r>
          </a:p>
          <a:p>
            <a:pPr lvl="1"/>
            <a:endParaRPr lang="en-US" dirty="0"/>
          </a:p>
        </p:txBody>
      </p:sp>
      <p:grpSp>
        <p:nvGrpSpPr>
          <p:cNvPr id="5" name="Group 4"/>
          <p:cNvGrpSpPr>
            <a:grpSpLocks noChangeAspect="1"/>
          </p:cNvGrpSpPr>
          <p:nvPr/>
        </p:nvGrpSpPr>
        <p:grpSpPr>
          <a:xfrm>
            <a:off x="11383852" y="5724195"/>
            <a:ext cx="625379" cy="900657"/>
            <a:chOff x="8188518" y="296629"/>
            <a:chExt cx="2754031" cy="3966301"/>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473368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3651"/>
            <a:ext cx="10515600" cy="1325563"/>
          </a:xfrm>
        </p:spPr>
        <p:txBody>
          <a:bodyPr/>
          <a:lstStyle/>
          <a:p>
            <a:r>
              <a:rPr lang="en-US" dirty="0"/>
              <a:t>Case Study: Community Mobilization </a:t>
            </a:r>
            <a:br>
              <a:rPr lang="en-US" dirty="0"/>
            </a:br>
            <a:r>
              <a:rPr lang="en-US" dirty="0"/>
              <a:t>through Rural Soccer Galas </a:t>
            </a:r>
          </a:p>
        </p:txBody>
      </p:sp>
      <p:sp>
        <p:nvSpPr>
          <p:cNvPr id="3" name="Content Placeholder 2"/>
          <p:cNvSpPr>
            <a:spLocks noGrp="1"/>
          </p:cNvSpPr>
          <p:nvPr>
            <p:ph idx="1"/>
          </p:nvPr>
        </p:nvSpPr>
        <p:spPr>
          <a:xfrm>
            <a:off x="838200" y="2027098"/>
            <a:ext cx="5777344" cy="4575179"/>
          </a:xfrm>
        </p:spPr>
        <p:txBody>
          <a:bodyPr>
            <a:normAutofit fontScale="25000" lnSpcReduction="20000"/>
          </a:bodyPr>
          <a:lstStyle/>
          <a:p>
            <a:pPr marL="0" indent="0">
              <a:buNone/>
            </a:pPr>
            <a:r>
              <a:rPr lang="en-US" sz="5600" dirty="0"/>
              <a:t>Soccer galas are always a crowd pleaser and an opportunity to reach and captivate older men with information on VMMC. They are also an opportunity to take advantage of men’s influence on each other to recruit for VMMC. </a:t>
            </a:r>
          </a:p>
          <a:p>
            <a:pPr marL="0" indent="0">
              <a:buNone/>
            </a:pPr>
            <a:r>
              <a:rPr lang="en-US" sz="5600" dirty="0"/>
              <a:t>ITECH-Zimbabwe holds rural soccer tournaments in a league format, playing at ward level with end of the season finals for the top 8 teams. Teams compete by mobilizing their supporters and cash prizes are offered for first, second, and third place based on the number of men mobilized (not soccer performance).</a:t>
            </a:r>
          </a:p>
          <a:p>
            <a:pPr marL="0" indent="0">
              <a:buNone/>
            </a:pPr>
            <a:r>
              <a:rPr lang="en-US" sz="5600" dirty="0"/>
              <a:t>Community teams, stakeholders, leaders, and local schools are all involved in the planning process. Loud haler and PA system announcements and marches with drum majorettes around the township and residential areas help promote the gala. </a:t>
            </a:r>
          </a:p>
          <a:p>
            <a:pPr marL="0" indent="0">
              <a:buNone/>
            </a:pPr>
            <a:r>
              <a:rPr lang="en-US" sz="5600" dirty="0"/>
              <a:t>HTC tents are placed by the sports fields for all attendees and caravans are available for service delivery at the sports fields. There is also transportation for some clients to local health facility if they prefer a more private location.</a:t>
            </a:r>
          </a:p>
          <a:p>
            <a:pPr marL="0" indent="0">
              <a:buNone/>
            </a:pPr>
            <a:r>
              <a:rPr lang="en-US" sz="5600" dirty="0"/>
              <a:t>Tournaments can bring in 500-2000 spectators and have on average 40-100 clients circumcised that day. Community mobilizers engage spectators, and those not ready on the day are booked, contact details are taken for follow-up. Appointments are tracked over the next 2-3 weeks and weekly performance averages are compared with the average for the 3 weeks prior to the soccer matches.</a:t>
            </a:r>
          </a:p>
          <a:p>
            <a:pPr marL="0" indent="0">
              <a:buNone/>
            </a:pPr>
            <a:r>
              <a:rPr lang="en-US" sz="5600" dirty="0">
                <a:solidFill>
                  <a:srgbClr val="000000"/>
                </a:solidFill>
              </a:rPr>
              <a:t>As the community participates, VMMC awareness and understanding increases for both men and women. Everyone looks forward to the event and it’s a reminder that the community has played a key role in the fight against HIV! </a:t>
            </a:r>
          </a:p>
          <a:p>
            <a:endParaRPr lang="en-US" sz="5200" dirty="0"/>
          </a:p>
          <a:p>
            <a:pPr marL="0" indent="0">
              <a:buNone/>
            </a:pPr>
            <a:endParaRPr lang="en-US" sz="2900" dirty="0"/>
          </a:p>
        </p:txBody>
      </p:sp>
      <p:pic>
        <p:nvPicPr>
          <p:cNvPr id="6" name="Content Placeholder 5" descr="Spectator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727881" y="2922744"/>
            <a:ext cx="4464995" cy="3352655"/>
          </a:xfrm>
          <a:prstGeom prst="rect">
            <a:avLst/>
          </a:prstGeom>
          <a:effectLst>
            <a:innerShdw blurRad="63500" dist="50800" dir="2700000">
              <a:prstClr val="black">
                <a:alpha val="44000"/>
              </a:prstClr>
            </a:innerShdw>
          </a:effectLst>
        </p:spPr>
      </p:pic>
      <p:pic>
        <p:nvPicPr>
          <p:cNvPr id="8" name="Content Placeholder 5" descr="C:\Users\LMasimba\Desktop\wedza fotos\_MG_67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8111739" y="1963264"/>
            <a:ext cx="3200400" cy="2076703"/>
          </a:xfrm>
          <a:prstGeom prst="rect">
            <a:avLst/>
          </a:prstGeom>
          <a:effectLst>
            <a:innerShdw blurRad="63500" dist="50800" dir="18900000">
              <a:srgbClr val="7030A0">
                <a:alpha val="45000"/>
              </a:srgbClr>
            </a:innerShdw>
          </a:effectLst>
        </p:spPr>
      </p:pic>
      <p:sp>
        <p:nvSpPr>
          <p:cNvPr id="4" name="TextBox 3"/>
          <p:cNvSpPr txBox="1"/>
          <p:nvPr/>
        </p:nvSpPr>
        <p:spPr>
          <a:xfrm>
            <a:off x="6615544" y="6326015"/>
            <a:ext cx="4738256" cy="677108"/>
          </a:xfrm>
          <a:prstGeom prst="rect">
            <a:avLst/>
          </a:prstGeom>
          <a:noFill/>
        </p:spPr>
        <p:txBody>
          <a:bodyPr wrap="square" rtlCol="0">
            <a:spAutoFit/>
          </a:bodyPr>
          <a:lstStyle/>
          <a:p>
            <a:r>
              <a:rPr lang="en-US" sz="1000" dirty="0"/>
              <a:t>For more information: </a:t>
            </a:r>
            <a:r>
              <a:rPr lang="en-US" sz="1000" dirty="0">
                <a:hlinkClick r:id="rId5"/>
              </a:rPr>
              <a:t>https://project-iq-resources.jhpiego.org/resource/men-along-the-last-mile-targeting-vmmc-services-by-location-and-population-to-reach-saturation/</a:t>
            </a:r>
            <a:r>
              <a:rPr lang="en-US" sz="1000" dirty="0"/>
              <a:t> </a:t>
            </a:r>
          </a:p>
          <a:p>
            <a:endParaRPr lang="en-US" dirty="0"/>
          </a:p>
        </p:txBody>
      </p:sp>
      <p:grpSp>
        <p:nvGrpSpPr>
          <p:cNvPr id="9" name="Group 8"/>
          <p:cNvGrpSpPr>
            <a:grpSpLocks noChangeAspect="1"/>
          </p:cNvGrpSpPr>
          <p:nvPr/>
        </p:nvGrpSpPr>
        <p:grpSpPr>
          <a:xfrm>
            <a:off x="11383852" y="5724195"/>
            <a:ext cx="625379" cy="900657"/>
            <a:chOff x="8188518" y="296629"/>
            <a:chExt cx="2754031" cy="3966301"/>
          </a:xfrm>
        </p:grpSpPr>
        <p:pic>
          <p:nvPicPr>
            <p:cNvPr id="10" name="Content Placeholder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1" name="Rectangle 10"/>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604686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Entertainment Education	</a:t>
            </a:r>
          </a:p>
        </p:txBody>
      </p:sp>
      <p:sp>
        <p:nvSpPr>
          <p:cNvPr id="3" name="Content Placeholder 2"/>
          <p:cNvSpPr>
            <a:spLocks noGrp="1"/>
          </p:cNvSpPr>
          <p:nvPr>
            <p:ph idx="1"/>
          </p:nvPr>
        </p:nvSpPr>
        <p:spPr/>
        <p:txBody>
          <a:bodyPr>
            <a:normAutofit lnSpcReduction="10000"/>
          </a:bodyPr>
          <a:lstStyle/>
          <a:p>
            <a:r>
              <a:rPr lang="en-US" dirty="0"/>
              <a:t>Sometimes referred to as “Edutainment” </a:t>
            </a:r>
          </a:p>
          <a:p>
            <a:r>
              <a:rPr lang="en-US" dirty="0"/>
              <a:t>Uses both entertainment and education to engender individual and social change</a:t>
            </a:r>
          </a:p>
          <a:p>
            <a:r>
              <a:rPr lang="en-US" dirty="0"/>
              <a:t>Examples include: local theatre, storytelling, music, games, radio, television</a:t>
            </a:r>
          </a:p>
          <a:p>
            <a:r>
              <a:rPr lang="en-US" dirty="0"/>
              <a:t>Key messages are integrated into the entertainment in a way that makes them relatable and sparks thought and consideration among the audience </a:t>
            </a:r>
          </a:p>
          <a:p>
            <a:r>
              <a:rPr lang="en-US" dirty="0"/>
              <a:t>VMMC programs have used interactive dramas to inspire dialogue, raise awareness, shape attitudes, and generate a call to action (i.e., Get circumcised). </a:t>
            </a:r>
          </a:p>
          <a:p>
            <a:endParaRPr lang="en-US" dirty="0"/>
          </a:p>
          <a:p>
            <a:endParaRPr lang="en-US" dirty="0"/>
          </a:p>
        </p:txBody>
      </p:sp>
      <p:grpSp>
        <p:nvGrpSpPr>
          <p:cNvPr id="5" name="Group 4"/>
          <p:cNvGrpSpPr>
            <a:grpSpLocks noChangeAspect="1"/>
          </p:cNvGrpSpPr>
          <p:nvPr/>
        </p:nvGrpSpPr>
        <p:grpSpPr>
          <a:xfrm>
            <a:off x="11383852" y="5724195"/>
            <a:ext cx="625379" cy="900657"/>
            <a:chOff x="8188518" y="296629"/>
            <a:chExt cx="2754031" cy="3966301"/>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4201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901267" cy="1325563"/>
          </a:xfrm>
        </p:spPr>
        <p:txBody>
          <a:bodyPr>
            <a:normAutofit/>
          </a:bodyPr>
          <a:lstStyle/>
          <a:p>
            <a:r>
              <a:rPr lang="en-US" dirty="0">
                <a:solidFill>
                  <a:srgbClr val="C00000"/>
                </a:solidFill>
              </a:rPr>
              <a:t>Example of Entertainment Education</a:t>
            </a:r>
          </a:p>
        </p:txBody>
      </p:sp>
      <p:sp>
        <p:nvSpPr>
          <p:cNvPr id="3" name="Content Placeholder 2"/>
          <p:cNvSpPr>
            <a:spLocks noGrp="1"/>
          </p:cNvSpPr>
          <p:nvPr>
            <p:ph sz="half" idx="1"/>
          </p:nvPr>
        </p:nvSpPr>
        <p:spPr>
          <a:xfrm>
            <a:off x="838199" y="1825624"/>
            <a:ext cx="4936067" cy="5032375"/>
          </a:xfrm>
        </p:spPr>
        <p:txBody>
          <a:bodyPr>
            <a:normAutofit fontScale="70000" lnSpcReduction="20000"/>
          </a:bodyPr>
          <a:lstStyle/>
          <a:p>
            <a:r>
              <a:rPr lang="en-US" dirty="0"/>
              <a:t>Jhpiego-Mozambique partners with ADACUL, a cultural and arts-focused community based organization, to conduct VMMC theatre shows four times a month </a:t>
            </a:r>
          </a:p>
          <a:p>
            <a:pPr marL="0" indent="0">
              <a:buNone/>
            </a:pPr>
            <a:endParaRPr lang="en-US" dirty="0"/>
          </a:p>
          <a:p>
            <a:r>
              <a:rPr lang="en-US" dirty="0"/>
              <a:t>The shows are held in rallies, schools, and markets with as many as 300 community members engaging </a:t>
            </a:r>
          </a:p>
          <a:p>
            <a:endParaRPr lang="en-US" dirty="0"/>
          </a:p>
          <a:p>
            <a:r>
              <a:rPr lang="en-US" dirty="0"/>
              <a:t>The key message disseminated is that “VMMC is free and supports good health.” </a:t>
            </a:r>
          </a:p>
          <a:p>
            <a:endParaRPr lang="en-US" dirty="0"/>
          </a:p>
          <a:p>
            <a:r>
              <a:rPr lang="en-US" dirty="0"/>
              <a:t>A monthly calendar outlines the session and complements other community lectures of the </a:t>
            </a:r>
            <a:r>
              <a:rPr lang="en-US" dirty="0" err="1"/>
              <a:t>activistas</a:t>
            </a:r>
            <a:r>
              <a:rPr lang="en-US" dirty="0"/>
              <a:t> to arrange support, such as transportation to the nearest MC site. </a:t>
            </a:r>
          </a:p>
          <a:p>
            <a:endParaRPr lang="en-US" dirty="0"/>
          </a:p>
        </p:txBody>
      </p:sp>
      <p:pic>
        <p:nvPicPr>
          <p:cNvPr id="5" name="Content Placeholder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915644" y="365125"/>
            <a:ext cx="3915508" cy="2610339"/>
          </a:xfrm>
        </p:spPr>
      </p:pic>
      <p:pic>
        <p:nvPicPr>
          <p:cNvPr id="6" name="C1EADAA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99863" y="2439987"/>
            <a:ext cx="3584576" cy="3584576"/>
          </a:xfrm>
          <a:prstGeom prst="rect">
            <a:avLst/>
          </a:prstGeom>
        </p:spPr>
      </p:pic>
      <p:sp>
        <p:nvSpPr>
          <p:cNvPr id="7" name="TextBox 6"/>
          <p:cNvSpPr txBox="1"/>
          <p:nvPr/>
        </p:nvSpPr>
        <p:spPr>
          <a:xfrm>
            <a:off x="5283784" y="4132151"/>
            <a:ext cx="2911365" cy="367862"/>
          </a:xfrm>
          <a:prstGeom prst="rect">
            <a:avLst/>
          </a:prstGeom>
          <a:noFill/>
        </p:spPr>
        <p:txBody>
          <a:bodyPr wrap="square" rtlCol="0">
            <a:spAutoFit/>
          </a:bodyPr>
          <a:lstStyle/>
          <a:p>
            <a:pPr algn="ctr"/>
            <a:r>
              <a:rPr lang="en-US" dirty="0"/>
              <a:t>Click image to watch! </a:t>
            </a:r>
          </a:p>
        </p:txBody>
      </p:sp>
      <p:sp>
        <p:nvSpPr>
          <p:cNvPr id="4" name="Right Arrow 3"/>
          <p:cNvSpPr/>
          <p:nvPr/>
        </p:nvSpPr>
        <p:spPr>
          <a:xfrm>
            <a:off x="5774267" y="4500013"/>
            <a:ext cx="1998133" cy="20745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a:xfrm>
            <a:off x="11383852" y="5724195"/>
            <a:ext cx="625379" cy="900657"/>
            <a:chOff x="8188518" y="296629"/>
            <a:chExt cx="2754031" cy="3966301"/>
          </a:xfrm>
        </p:grpSpPr>
        <p:pic>
          <p:nvPicPr>
            <p:cNvPr id="10" name="Content Placeholder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1" name="Rectangle 10"/>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944876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Interpersonal Communication (IPC)</a:t>
            </a:r>
          </a:p>
        </p:txBody>
      </p:sp>
      <p:sp>
        <p:nvSpPr>
          <p:cNvPr id="3" name="Content Placeholder 2"/>
          <p:cNvSpPr>
            <a:spLocks noGrp="1"/>
          </p:cNvSpPr>
          <p:nvPr>
            <p:ph idx="1"/>
          </p:nvPr>
        </p:nvSpPr>
        <p:spPr/>
        <p:txBody>
          <a:bodyPr>
            <a:normAutofit fontScale="92500" lnSpcReduction="10000"/>
          </a:bodyPr>
          <a:lstStyle/>
          <a:p>
            <a:r>
              <a:rPr lang="en-US" dirty="0"/>
              <a:t>Interpersonal and peer communication are based on one-to-one or peer to peer communication. </a:t>
            </a:r>
          </a:p>
          <a:p>
            <a:pPr marL="0" indent="0">
              <a:buNone/>
            </a:pPr>
            <a:endParaRPr lang="en-US" dirty="0"/>
          </a:p>
          <a:p>
            <a:r>
              <a:rPr lang="en-US" dirty="0"/>
              <a:t>IPC aims at encouraging communities and individuals to take an active role in demanding and seeking VMMC services. It motivates uncircumcised men to go for VMMC</a:t>
            </a:r>
          </a:p>
          <a:p>
            <a:pPr marL="0" indent="0">
              <a:buNone/>
            </a:pPr>
            <a:endParaRPr lang="en-US" dirty="0"/>
          </a:p>
          <a:p>
            <a:r>
              <a:rPr lang="en-US" dirty="0"/>
              <a:t>IPC is very critical as it gives greater depth of dialogue</a:t>
            </a:r>
          </a:p>
          <a:p>
            <a:endParaRPr lang="en-US" dirty="0"/>
          </a:p>
          <a:p>
            <a:r>
              <a:rPr lang="en-US" dirty="0"/>
              <a:t>IPC is effective when a standardized, comprehensive discussion guide and package of information is used</a:t>
            </a:r>
          </a:p>
          <a:p>
            <a:pPr marL="0" indent="0">
              <a:buNone/>
            </a:pPr>
            <a:endParaRPr lang="en-US" dirty="0"/>
          </a:p>
          <a:p>
            <a:endParaRPr lang="en-US" dirty="0"/>
          </a:p>
        </p:txBody>
      </p:sp>
      <p:grpSp>
        <p:nvGrpSpPr>
          <p:cNvPr id="5" name="Group 4"/>
          <p:cNvGrpSpPr>
            <a:grpSpLocks noChangeAspect="1"/>
          </p:cNvGrpSpPr>
          <p:nvPr/>
        </p:nvGrpSpPr>
        <p:grpSpPr>
          <a:xfrm>
            <a:off x="11383852" y="5724195"/>
            <a:ext cx="625379" cy="900657"/>
            <a:chOff x="8188518" y="296629"/>
            <a:chExt cx="2754031" cy="3966301"/>
          </a:xfrm>
        </p:grpSpPr>
        <p:pic>
          <p:nvPicPr>
            <p:cNvPr id="6"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702809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Interpersonal Communication (IPC)</a:t>
            </a:r>
          </a:p>
        </p:txBody>
      </p:sp>
      <p:sp>
        <p:nvSpPr>
          <p:cNvPr id="3" name="Content Placeholder 2"/>
          <p:cNvSpPr>
            <a:spLocks noGrp="1"/>
          </p:cNvSpPr>
          <p:nvPr>
            <p:ph idx="1"/>
          </p:nvPr>
        </p:nvSpPr>
        <p:spPr/>
        <p:txBody>
          <a:bodyPr>
            <a:normAutofit fontScale="70000" lnSpcReduction="20000"/>
          </a:bodyPr>
          <a:lstStyle/>
          <a:p>
            <a:r>
              <a:rPr lang="en-US" dirty="0"/>
              <a:t>The deployment of community mobilizers to undertake one-on-one messaging with prospective clients has been one of the most consistently employed and effective strategies in VMMC programs </a:t>
            </a:r>
          </a:p>
          <a:p>
            <a:r>
              <a:rPr lang="en-US" dirty="0"/>
              <a:t>Use of community mobilisers for IPC allows men who may be contemplating the procedure to ask questions specific to their own concerns in privacy</a:t>
            </a:r>
          </a:p>
          <a:p>
            <a:r>
              <a:rPr lang="en-US" dirty="0"/>
              <a:t>Ensure that your mobilisers speak the same language and live in the same community. Mobilisers should have a natural ability to “sell” a service, </a:t>
            </a:r>
            <a:r>
              <a:rPr lang="en-US" dirty="0" err="1"/>
              <a:t>i.e</a:t>
            </a:r>
            <a:r>
              <a:rPr lang="en-US" dirty="0"/>
              <a:t>, MC. Programs should seek to hire mobilisers with personality, and individuals who are articulate, relatable, and passionate about MC. </a:t>
            </a:r>
          </a:p>
          <a:p>
            <a:r>
              <a:rPr lang="en-US" dirty="0"/>
              <a:t>Using satisfied clients as community mobilisers has been effective in most programs</a:t>
            </a:r>
          </a:p>
          <a:p>
            <a:r>
              <a:rPr lang="en-US" dirty="0"/>
              <a:t>Programs have also used a mix of male and female mobilisers; in some sites, the female mobilisers have higher conversion rates (i.e., proportion of men receiving MC/ proportion of men mobilized). Other times, males prefer to speak to man around their own age. </a:t>
            </a:r>
          </a:p>
          <a:p>
            <a:r>
              <a:rPr lang="en-US" dirty="0"/>
              <a:t>Primary audiences include: uncircumcised men 10-14, 15-19, 29-24, 25-30+</a:t>
            </a:r>
          </a:p>
          <a:p>
            <a:r>
              <a:rPr lang="en-US" dirty="0"/>
              <a:t>Secondary audience: Partners (wives, girlfriends), mothers/fathers/guardians, adult circumcised men, etc.</a:t>
            </a:r>
          </a:p>
        </p:txBody>
      </p:sp>
      <p:grpSp>
        <p:nvGrpSpPr>
          <p:cNvPr id="5" name="Group 4"/>
          <p:cNvGrpSpPr>
            <a:grpSpLocks noChangeAspect="1"/>
          </p:cNvGrpSpPr>
          <p:nvPr/>
        </p:nvGrpSpPr>
        <p:grpSpPr>
          <a:xfrm>
            <a:off x="11383852" y="5724195"/>
            <a:ext cx="625379" cy="900657"/>
            <a:chOff x="8188518" y="296629"/>
            <a:chExt cx="2754031" cy="3966301"/>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575594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332" y="0"/>
            <a:ext cx="5313843" cy="1600200"/>
          </a:xfrm>
        </p:spPr>
        <p:txBody>
          <a:bodyPr>
            <a:noAutofit/>
          </a:bodyPr>
          <a:lstStyle/>
          <a:p>
            <a:r>
              <a:rPr lang="en-US" sz="4000" dirty="0">
                <a:solidFill>
                  <a:srgbClr val="C00000"/>
                </a:solidFill>
              </a:rPr>
              <a:t>Example of Segmented IPC Charts from Zambia</a:t>
            </a:r>
          </a:p>
        </p:txBody>
      </p:sp>
      <p:sp>
        <p:nvSpPr>
          <p:cNvPr id="5" name="Content Placeholder 4"/>
          <p:cNvSpPr>
            <a:spLocks noGrp="1"/>
          </p:cNvSpPr>
          <p:nvPr>
            <p:ph idx="1"/>
          </p:nvPr>
        </p:nvSpPr>
        <p:spPr>
          <a:xfrm>
            <a:off x="6153631" y="4402667"/>
            <a:ext cx="5766226" cy="2683933"/>
          </a:xfrm>
        </p:spPr>
        <p:txBody>
          <a:bodyPr>
            <a:normAutofit fontScale="47500" lnSpcReduction="20000"/>
          </a:bodyPr>
          <a:lstStyle/>
          <a:p>
            <a:r>
              <a:rPr lang="en-US" dirty="0"/>
              <a:t>SFH-Zambia conducted an implementation pilot of an IPC flip chart with tailored VMMC messaging for men 15-29 years old.  The flip chart quickly helps mobilisers segment men so they receive the appropriate messages (color-coded). </a:t>
            </a:r>
          </a:p>
          <a:p>
            <a:r>
              <a:rPr lang="en-US" dirty="0"/>
              <a:t>Overall conversion rate (circumcisions/appointments) was 43% during pilot compared to 35% for standard methods. The conversion rate was higher amongst priority segments at 45% compared to </a:t>
            </a:r>
            <a:br>
              <a:rPr lang="en-US" dirty="0"/>
            </a:br>
            <a:r>
              <a:rPr lang="en-US" dirty="0"/>
              <a:t>39% in non-priority segments. 68% of those circumcised were </a:t>
            </a:r>
            <a:br>
              <a:rPr lang="en-US" dirty="0"/>
            </a:br>
            <a:r>
              <a:rPr lang="en-US" dirty="0"/>
              <a:t>aged 15-29 years in both methods. On average, men took 42 </a:t>
            </a:r>
            <a:br>
              <a:rPr lang="en-US" dirty="0"/>
            </a:br>
            <a:r>
              <a:rPr lang="en-US" dirty="0"/>
              <a:t>days from first contact to circumcision. </a:t>
            </a:r>
            <a:br>
              <a:rPr lang="en-US" dirty="0"/>
            </a:br>
            <a:endParaRPr lang="en-US" dirty="0"/>
          </a:p>
        </p:txBody>
      </p:sp>
      <p:sp>
        <p:nvSpPr>
          <p:cNvPr id="6" name="Text Placeholder 5"/>
          <p:cNvSpPr>
            <a:spLocks noGrp="1"/>
          </p:cNvSpPr>
          <p:nvPr>
            <p:ph type="body" sz="half" idx="2"/>
          </p:nvPr>
        </p:nvSpPr>
        <p:spPr/>
        <p:txBody>
          <a:bodyPr/>
          <a:lstStyle/>
          <a:p>
            <a:endParaRPr lang="en-US"/>
          </a:p>
        </p:txBody>
      </p:sp>
      <p:pic>
        <p:nvPicPr>
          <p:cNvPr id="7" name="Picture 6"/>
          <p:cNvPicPr preferRelativeResize="0">
            <a:picLocks/>
          </p:cNvPicPr>
          <p:nvPr/>
        </p:nvPicPr>
        <p:blipFill>
          <a:blip r:embed="rId3"/>
          <a:stretch>
            <a:fillRect/>
          </a:stretch>
        </p:blipFill>
        <p:spPr>
          <a:xfrm>
            <a:off x="146957" y="1937264"/>
            <a:ext cx="6263949" cy="4069822"/>
          </a:xfrm>
          <a:prstGeom prst="rect">
            <a:avLst/>
          </a:prstGeom>
          <a:effectLst>
            <a:innerShdw blurRad="63500" dist="50800" dir="18900000">
              <a:prstClr val="black">
                <a:alpha val="41000"/>
              </a:prstClr>
            </a:innerShdw>
          </a:effectLst>
        </p:spPr>
      </p:pic>
      <p:sp>
        <p:nvSpPr>
          <p:cNvPr id="3" name="TextBox 2"/>
          <p:cNvSpPr txBox="1"/>
          <p:nvPr/>
        </p:nvSpPr>
        <p:spPr>
          <a:xfrm>
            <a:off x="6407763" y="6415645"/>
            <a:ext cx="5387081" cy="276999"/>
          </a:xfrm>
          <a:prstGeom prst="rect">
            <a:avLst/>
          </a:prstGeom>
          <a:noFill/>
        </p:spPr>
        <p:txBody>
          <a:bodyPr wrap="square" rtlCol="0">
            <a:spAutoFit/>
          </a:bodyPr>
          <a:lstStyle/>
          <a:p>
            <a:r>
              <a:rPr lang="en-US" sz="1200" dirty="0"/>
              <a:t>http://programme.ias2017.org/Abstract/Abstract/2603</a:t>
            </a:r>
          </a:p>
        </p:txBody>
      </p:sp>
      <p:pic>
        <p:nvPicPr>
          <p:cNvPr id="1026" name="Picture 4" descr="image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5886" y="0"/>
            <a:ext cx="6226114" cy="440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07814" y="6087760"/>
            <a:ext cx="4778050" cy="369332"/>
          </a:xfrm>
          <a:prstGeom prst="rect">
            <a:avLst/>
          </a:prstGeom>
          <a:noFill/>
          <a:ln w="19050">
            <a:solidFill>
              <a:schemeClr val="accent1"/>
            </a:solidFill>
          </a:ln>
        </p:spPr>
        <p:txBody>
          <a:bodyPr wrap="square" rtlCol="0">
            <a:spAutoFit/>
          </a:bodyPr>
          <a:lstStyle/>
          <a:p>
            <a:pPr algn="ctr"/>
            <a:r>
              <a:rPr lang="en-US" dirty="0"/>
              <a:t>Segmented IPC flip chart with tailored messages</a:t>
            </a:r>
          </a:p>
        </p:txBody>
      </p:sp>
      <p:sp>
        <p:nvSpPr>
          <p:cNvPr id="10" name="Left-Up Arrow 9"/>
          <p:cNvSpPr/>
          <p:nvPr/>
        </p:nvSpPr>
        <p:spPr>
          <a:xfrm rot="20368759" flipH="1">
            <a:off x="3741954" y="5197292"/>
            <a:ext cx="887546" cy="973827"/>
          </a:xfrm>
          <a:prstGeom prst="leftUpArrow">
            <a:avLst>
              <a:gd name="adj1" fmla="val 11561"/>
              <a:gd name="adj2" fmla="val 24068"/>
              <a:gd name="adj3" fmla="val 25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a:grpSpLocks noChangeAspect="1"/>
          </p:cNvGrpSpPr>
          <p:nvPr/>
        </p:nvGrpSpPr>
        <p:grpSpPr>
          <a:xfrm>
            <a:off x="11383852" y="5724195"/>
            <a:ext cx="625379" cy="900657"/>
            <a:chOff x="8188518" y="296629"/>
            <a:chExt cx="2754031" cy="3966301"/>
          </a:xfrm>
        </p:grpSpPr>
        <p:pic>
          <p:nvPicPr>
            <p:cNvPr id="13"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4" name="Rectangle 13"/>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51369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3648"/>
            <a:ext cx="10515600" cy="1325563"/>
          </a:xfrm>
        </p:spPr>
        <p:txBody>
          <a:bodyPr>
            <a:normAutofit/>
          </a:bodyPr>
          <a:lstStyle/>
          <a:p>
            <a:r>
              <a:rPr lang="en-US" dirty="0"/>
              <a:t>Information and Communication Technologies</a:t>
            </a:r>
          </a:p>
        </p:txBody>
      </p:sp>
      <p:sp>
        <p:nvSpPr>
          <p:cNvPr id="3" name="Content Placeholder 2"/>
          <p:cNvSpPr>
            <a:spLocks noGrp="1"/>
          </p:cNvSpPr>
          <p:nvPr>
            <p:ph idx="1"/>
          </p:nvPr>
        </p:nvSpPr>
        <p:spPr/>
        <p:txBody>
          <a:bodyPr>
            <a:normAutofit/>
          </a:bodyPr>
          <a:lstStyle/>
          <a:p>
            <a:r>
              <a:rPr lang="en-US" dirty="0"/>
              <a:t>ICTs are fast growing and evolving platforms for electronic, digital technologies, including computing and telecommunications technologies, which enable communication and promote the interactive exchange of information</a:t>
            </a:r>
          </a:p>
          <a:p>
            <a:pPr marL="0" indent="0">
              <a:buNone/>
            </a:pPr>
            <a:r>
              <a:rPr lang="en-US" dirty="0"/>
              <a:t> </a:t>
            </a:r>
          </a:p>
          <a:p>
            <a:r>
              <a:rPr lang="en-US" dirty="0"/>
              <a:t>ICTs also include mobile and smart phones and the use of SMS, and social media such as Facebook, Twitter, and WhatsApp</a:t>
            </a:r>
          </a:p>
          <a:p>
            <a:pPr marL="0" indent="0">
              <a:buNone/>
            </a:pPr>
            <a:endParaRPr lang="en-US" dirty="0"/>
          </a:p>
        </p:txBody>
      </p:sp>
      <p:grpSp>
        <p:nvGrpSpPr>
          <p:cNvPr id="5" name="Group 4"/>
          <p:cNvGrpSpPr>
            <a:grpSpLocks noChangeAspect="1"/>
          </p:cNvGrpSpPr>
          <p:nvPr/>
        </p:nvGrpSpPr>
        <p:grpSpPr>
          <a:xfrm>
            <a:off x="11383852" y="5724195"/>
            <a:ext cx="625379" cy="900657"/>
            <a:chOff x="8188518" y="296629"/>
            <a:chExt cx="2754031" cy="3966301"/>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814511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566" y="363797"/>
            <a:ext cx="10907233" cy="910948"/>
          </a:xfrm>
        </p:spPr>
        <p:txBody>
          <a:bodyPr>
            <a:noAutofit/>
          </a:bodyPr>
          <a:lstStyle/>
          <a:p>
            <a:r>
              <a:rPr lang="en-US" dirty="0"/>
              <a:t>Example from South Africa on Use of SMS </a:t>
            </a:r>
            <a:br>
              <a:rPr lang="en-US" dirty="0"/>
            </a:br>
            <a:r>
              <a:rPr lang="en-US" dirty="0"/>
              <a:t>and Social Media for Appointment Booking </a:t>
            </a:r>
          </a:p>
        </p:txBody>
      </p:sp>
      <p:sp>
        <p:nvSpPr>
          <p:cNvPr id="3" name="Content Placeholder 2"/>
          <p:cNvSpPr>
            <a:spLocks noGrp="1"/>
          </p:cNvSpPr>
          <p:nvPr>
            <p:ph idx="1"/>
          </p:nvPr>
        </p:nvSpPr>
        <p:spPr>
          <a:xfrm>
            <a:off x="6802859" y="2049782"/>
            <a:ext cx="5389141" cy="2004432"/>
          </a:xfrm>
        </p:spPr>
        <p:txBody>
          <a:bodyPr>
            <a:normAutofit/>
          </a:bodyPr>
          <a:lstStyle/>
          <a:p>
            <a:pPr marL="0" indent="0">
              <a:buNone/>
            </a:pPr>
            <a:r>
              <a:rPr lang="en-US" dirty="0"/>
              <a:t>The Brothers For Life Campaign in South Africa makes it easy for men to reach out to book appointments via, text, email, or Facebook. </a:t>
            </a:r>
          </a:p>
        </p:txBody>
      </p:sp>
      <p:pic>
        <p:nvPicPr>
          <p:cNvPr id="6" name="Picture 5"/>
          <p:cNvPicPr>
            <a:picLocks noChangeAspect="1"/>
          </p:cNvPicPr>
          <p:nvPr/>
        </p:nvPicPr>
        <p:blipFill>
          <a:blip r:embed="rId2"/>
          <a:stretch>
            <a:fillRect/>
          </a:stretch>
        </p:blipFill>
        <p:spPr>
          <a:xfrm>
            <a:off x="-897918" y="2049782"/>
            <a:ext cx="7308217" cy="4110873"/>
          </a:xfrm>
          <a:prstGeom prst="rect">
            <a:avLst/>
          </a:prstGeom>
        </p:spPr>
      </p:pic>
      <p:pic>
        <p:nvPicPr>
          <p:cNvPr id="7" name="Picture 6"/>
          <p:cNvPicPr>
            <a:picLocks noChangeAspect="1"/>
          </p:cNvPicPr>
          <p:nvPr/>
        </p:nvPicPr>
        <p:blipFill>
          <a:blip r:embed="rId3"/>
          <a:stretch>
            <a:fillRect/>
          </a:stretch>
        </p:blipFill>
        <p:spPr>
          <a:xfrm>
            <a:off x="3551607" y="3734547"/>
            <a:ext cx="5376418" cy="2860737"/>
          </a:xfrm>
          <a:prstGeom prst="rect">
            <a:avLst/>
          </a:prstGeom>
          <a:ln>
            <a:solidFill>
              <a:schemeClr val="tx1"/>
            </a:solidFill>
          </a:ln>
        </p:spPr>
      </p:pic>
      <p:grpSp>
        <p:nvGrpSpPr>
          <p:cNvPr id="9" name="Group 8"/>
          <p:cNvGrpSpPr>
            <a:grpSpLocks noChangeAspect="1"/>
          </p:cNvGrpSpPr>
          <p:nvPr/>
        </p:nvGrpSpPr>
        <p:grpSpPr>
          <a:xfrm>
            <a:off x="11383852" y="5724195"/>
            <a:ext cx="625379" cy="900657"/>
            <a:chOff x="8188518" y="296629"/>
            <a:chExt cx="2754031" cy="3966301"/>
          </a:xfrm>
        </p:grpSpPr>
        <p:pic>
          <p:nvPicPr>
            <p:cNvPr id="10"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1" name="Rectangle 10"/>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099234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Mass and Community-Based Media</a:t>
            </a:r>
          </a:p>
        </p:txBody>
      </p:sp>
      <p:sp>
        <p:nvSpPr>
          <p:cNvPr id="3" name="Content Placeholder 2"/>
          <p:cNvSpPr>
            <a:spLocks noGrp="1"/>
          </p:cNvSpPr>
          <p:nvPr>
            <p:ph idx="1"/>
          </p:nvPr>
        </p:nvSpPr>
        <p:spPr/>
        <p:txBody>
          <a:bodyPr>
            <a:normAutofit fontScale="92500" lnSpcReduction="10000"/>
          </a:bodyPr>
          <a:lstStyle/>
          <a:p>
            <a:r>
              <a:rPr lang="en-US" dirty="0"/>
              <a:t>Community-based media reach communities through locally-established outlets such as local radio stations and community newsletters/newspapers as well as activities such as rallies, public meetings, folk dramas, and sporting events</a:t>
            </a:r>
          </a:p>
          <a:p>
            <a:r>
              <a:rPr lang="en-US" dirty="0"/>
              <a:t>Mass media can reach large audiences through radio, television, and newspapers or magazines</a:t>
            </a:r>
          </a:p>
          <a:p>
            <a:r>
              <a:rPr lang="en-US" dirty="0"/>
              <a:t>Community radio tends to be less expensive and programs have had more success</a:t>
            </a:r>
          </a:p>
          <a:p>
            <a:r>
              <a:rPr lang="en-US" dirty="0"/>
              <a:t>Radio call-in programs are very effective as they promote dialogues</a:t>
            </a:r>
          </a:p>
          <a:p>
            <a:r>
              <a:rPr lang="en-US" dirty="0"/>
              <a:t>When considering mass media formats, consider what media formats the audience already accesses and who they think is a credible, trustworthy, and informed source of information</a:t>
            </a:r>
          </a:p>
        </p:txBody>
      </p:sp>
      <p:grpSp>
        <p:nvGrpSpPr>
          <p:cNvPr id="5" name="Group 4"/>
          <p:cNvGrpSpPr>
            <a:grpSpLocks noChangeAspect="1"/>
          </p:cNvGrpSpPr>
          <p:nvPr/>
        </p:nvGrpSpPr>
        <p:grpSpPr>
          <a:xfrm>
            <a:off x="11383852" y="5724195"/>
            <a:ext cx="625379" cy="900657"/>
            <a:chOff x="8188518" y="296629"/>
            <a:chExt cx="2754031" cy="3966301"/>
          </a:xfrm>
        </p:grpSpPr>
        <p:pic>
          <p:nvPicPr>
            <p:cNvPr id="6"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49101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dirty="0"/>
              <a:t>Understanding Demand Creation</a:t>
            </a:r>
          </a:p>
        </p:txBody>
      </p:sp>
    </p:spTree>
    <p:extLst>
      <p:ext uri="{BB962C8B-B14F-4D97-AF65-F5344CB8AC3E}">
        <p14:creationId xmlns:p14="http://schemas.microsoft.com/office/powerpoint/2010/main" val="34792327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Brothers4Life “Zing” MMC Campaign</a:t>
            </a:r>
          </a:p>
        </p:txBody>
      </p:sp>
      <p:sp>
        <p:nvSpPr>
          <p:cNvPr id="7" name="Text Placeholder 6"/>
          <p:cNvSpPr>
            <a:spLocks noGrp="1"/>
          </p:cNvSpPr>
          <p:nvPr>
            <p:ph idx="1"/>
          </p:nvPr>
        </p:nvSpPr>
        <p:spPr>
          <a:xfrm>
            <a:off x="838200" y="2027098"/>
            <a:ext cx="3919780" cy="4575179"/>
          </a:xfrm>
        </p:spPr>
        <p:txBody>
          <a:bodyPr>
            <a:normAutofit/>
          </a:bodyPr>
          <a:lstStyle/>
          <a:p>
            <a:r>
              <a:rPr lang="en-US" sz="1800" dirty="0"/>
              <a:t>“Salon,” a medical male circumcision (MMC) campaign developed as part of the Brothers for Life </a:t>
            </a:r>
            <a:r>
              <a:rPr lang="en-US" sz="1800" dirty="0" err="1"/>
              <a:t>programme</a:t>
            </a:r>
            <a:r>
              <a:rPr lang="en-US" sz="1800" dirty="0"/>
              <a:t> in South Africa, featured women in a hair salon discussing the benefits of the procedure. </a:t>
            </a:r>
          </a:p>
          <a:p>
            <a:r>
              <a:rPr lang="en-US" sz="1800" dirty="0"/>
              <a:t>Running from February 2015 to July 2016, the campaign used television, radio, billboards, and posters to promote discussions between men and women about MMC, as well as the use of condoms by men after circumcision. </a:t>
            </a:r>
          </a:p>
          <a:p>
            <a:r>
              <a:rPr lang="en-US" sz="1800" dirty="0"/>
              <a:t>The results of an evaluation of the impact of the campaign and its recommendations are described in this </a:t>
            </a:r>
            <a:r>
              <a:rPr lang="en-US" sz="1800" dirty="0">
                <a:hlinkClick r:id="rId3"/>
              </a:rPr>
              <a:t>report.</a:t>
            </a:r>
            <a:endParaRPr lang="en-US" sz="1800" dirty="0"/>
          </a:p>
        </p:txBody>
      </p:sp>
      <p:sp>
        <p:nvSpPr>
          <p:cNvPr id="9" name="TextBox 8"/>
          <p:cNvSpPr txBox="1"/>
          <p:nvPr/>
        </p:nvSpPr>
        <p:spPr>
          <a:xfrm>
            <a:off x="6911117" y="5844467"/>
            <a:ext cx="2911365" cy="367862"/>
          </a:xfrm>
          <a:prstGeom prst="rect">
            <a:avLst/>
          </a:prstGeom>
          <a:noFill/>
        </p:spPr>
        <p:txBody>
          <a:bodyPr wrap="square" rtlCol="0">
            <a:spAutoFit/>
          </a:bodyPr>
          <a:lstStyle/>
          <a:p>
            <a:pPr algn="ctr"/>
            <a:r>
              <a:rPr lang="en-US" dirty="0"/>
              <a:t>Click screen to watch! </a:t>
            </a:r>
          </a:p>
        </p:txBody>
      </p:sp>
      <p:grpSp>
        <p:nvGrpSpPr>
          <p:cNvPr id="10" name="Group 9"/>
          <p:cNvGrpSpPr>
            <a:grpSpLocks noChangeAspect="1"/>
          </p:cNvGrpSpPr>
          <p:nvPr/>
        </p:nvGrpSpPr>
        <p:grpSpPr>
          <a:xfrm>
            <a:off x="11383852" y="5724195"/>
            <a:ext cx="625379" cy="900657"/>
            <a:chOff x="8188518" y="296629"/>
            <a:chExt cx="2754031" cy="3966301"/>
          </a:xfrm>
        </p:grpSpPr>
        <p:pic>
          <p:nvPicPr>
            <p:cNvPr id="11"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2" name="Rectangle 11"/>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8k0wWqtHLyA"/>
          <p:cNvPicPr>
            <a:picLocks noRot="1" noChangeAspect="1"/>
          </p:cNvPicPr>
          <p:nvPr>
            <a:videoFile r:link="rId1"/>
          </p:nvPr>
        </p:nvPicPr>
        <p:blipFill>
          <a:blip r:embed="rId5"/>
          <a:stretch>
            <a:fillRect/>
          </a:stretch>
        </p:blipFill>
        <p:spPr>
          <a:xfrm>
            <a:off x="5118840" y="2190513"/>
            <a:ext cx="6495918" cy="3653954"/>
          </a:xfrm>
          <a:prstGeom prst="rect">
            <a:avLst/>
          </a:prstGeom>
        </p:spPr>
      </p:pic>
    </p:spTree>
    <p:extLst>
      <p:ext uri="{BB962C8B-B14F-4D97-AF65-F5344CB8AC3E}">
        <p14:creationId xmlns:p14="http://schemas.microsoft.com/office/powerpoint/2010/main" val="397015297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Education and Counselling (IEC)</a:t>
            </a:r>
          </a:p>
        </p:txBody>
      </p:sp>
      <p:sp>
        <p:nvSpPr>
          <p:cNvPr id="3" name="Content Placeholder 2"/>
          <p:cNvSpPr>
            <a:spLocks noGrp="1"/>
          </p:cNvSpPr>
          <p:nvPr>
            <p:ph idx="1"/>
          </p:nvPr>
        </p:nvSpPr>
        <p:spPr/>
        <p:txBody>
          <a:bodyPr/>
          <a:lstStyle/>
          <a:p>
            <a:r>
              <a:rPr lang="en-US" dirty="0"/>
              <a:t>If funds permit, IEC materials should be developed for different target audiences (e.g., for youth 15-19, young men 20-24, 25-30, married men, couples)</a:t>
            </a:r>
          </a:p>
          <a:p>
            <a:pPr marL="0" indent="0">
              <a:buNone/>
            </a:pPr>
            <a:endParaRPr lang="en-US" dirty="0"/>
          </a:p>
          <a:p>
            <a:r>
              <a:rPr lang="en-US" dirty="0"/>
              <a:t>IEC materials should convey the key messages for the target audience</a:t>
            </a:r>
          </a:p>
        </p:txBody>
      </p:sp>
      <p:grpSp>
        <p:nvGrpSpPr>
          <p:cNvPr id="5" name="Group 4"/>
          <p:cNvGrpSpPr>
            <a:grpSpLocks noChangeAspect="1"/>
          </p:cNvGrpSpPr>
          <p:nvPr/>
        </p:nvGrpSpPr>
        <p:grpSpPr>
          <a:xfrm>
            <a:off x="11383852" y="5724195"/>
            <a:ext cx="625379" cy="900657"/>
            <a:chOff x="8188518" y="296629"/>
            <a:chExt cx="2754031" cy="3966301"/>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18713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VMMC IEC Materials</a:t>
            </a:r>
          </a:p>
        </p:txBody>
      </p:sp>
      <p:pic>
        <p:nvPicPr>
          <p:cNvPr id="7" name="Picture 6"/>
          <p:cNvPicPr>
            <a:picLocks noChangeAspect="1"/>
          </p:cNvPicPr>
          <p:nvPr/>
        </p:nvPicPr>
        <p:blipFill>
          <a:blip r:embed="rId3"/>
          <a:stretch>
            <a:fillRect/>
          </a:stretch>
        </p:blipFill>
        <p:spPr>
          <a:xfrm>
            <a:off x="7227951" y="2072370"/>
            <a:ext cx="2211572" cy="3205792"/>
          </a:xfrm>
          <a:prstGeom prst="rect">
            <a:avLst/>
          </a:prstGeom>
        </p:spPr>
      </p:pic>
      <p:pic>
        <p:nvPicPr>
          <p:cNvPr id="8" name="Picture 7"/>
          <p:cNvPicPr>
            <a:picLocks noChangeAspect="1"/>
          </p:cNvPicPr>
          <p:nvPr/>
        </p:nvPicPr>
        <p:blipFill>
          <a:blip r:embed="rId4"/>
          <a:stretch>
            <a:fillRect/>
          </a:stretch>
        </p:blipFill>
        <p:spPr>
          <a:xfrm>
            <a:off x="9617794" y="2072370"/>
            <a:ext cx="2376857" cy="3384000"/>
          </a:xfrm>
          <a:prstGeom prst="rect">
            <a:avLst/>
          </a:prstGeom>
        </p:spPr>
      </p:pic>
      <p:pic>
        <p:nvPicPr>
          <p:cNvPr id="9" name="Picture 8"/>
          <p:cNvPicPr>
            <a:picLocks noChangeAspect="1"/>
          </p:cNvPicPr>
          <p:nvPr/>
        </p:nvPicPr>
        <p:blipFill>
          <a:blip r:embed="rId5"/>
          <a:stretch>
            <a:fillRect/>
          </a:stretch>
        </p:blipFill>
        <p:spPr>
          <a:xfrm>
            <a:off x="4895212" y="2072370"/>
            <a:ext cx="2243603" cy="3175864"/>
          </a:xfrm>
          <a:prstGeom prst="rect">
            <a:avLst/>
          </a:prstGeom>
        </p:spPr>
      </p:pic>
      <p:pic>
        <p:nvPicPr>
          <p:cNvPr id="10" name="Picture 9"/>
          <p:cNvPicPr>
            <a:picLocks noChangeAspect="1"/>
          </p:cNvPicPr>
          <p:nvPr/>
        </p:nvPicPr>
        <p:blipFill>
          <a:blip r:embed="rId6"/>
          <a:stretch>
            <a:fillRect/>
          </a:stretch>
        </p:blipFill>
        <p:spPr>
          <a:xfrm>
            <a:off x="2558794" y="2117456"/>
            <a:ext cx="2158147" cy="3085691"/>
          </a:xfrm>
          <a:prstGeom prst="rect">
            <a:avLst/>
          </a:prstGeom>
        </p:spPr>
      </p:pic>
      <p:pic>
        <p:nvPicPr>
          <p:cNvPr id="11" name="Picture 10"/>
          <p:cNvPicPr>
            <a:picLocks noChangeAspect="1"/>
          </p:cNvPicPr>
          <p:nvPr/>
        </p:nvPicPr>
        <p:blipFill>
          <a:blip r:embed="rId7"/>
          <a:stretch>
            <a:fillRect/>
          </a:stretch>
        </p:blipFill>
        <p:spPr>
          <a:xfrm>
            <a:off x="175104" y="2072370"/>
            <a:ext cx="2182382" cy="3111770"/>
          </a:xfrm>
          <a:prstGeom prst="rect">
            <a:avLst/>
          </a:prstGeom>
        </p:spPr>
      </p:pic>
      <p:sp>
        <p:nvSpPr>
          <p:cNvPr id="3" name="TextBox 2"/>
          <p:cNvSpPr txBox="1"/>
          <p:nvPr/>
        </p:nvSpPr>
        <p:spPr>
          <a:xfrm>
            <a:off x="1473996" y="5659844"/>
            <a:ext cx="9244008" cy="400110"/>
          </a:xfrm>
          <a:prstGeom prst="rect">
            <a:avLst/>
          </a:prstGeom>
          <a:noFill/>
        </p:spPr>
        <p:txBody>
          <a:bodyPr wrap="square" rtlCol="0">
            <a:spAutoFit/>
          </a:bodyPr>
          <a:lstStyle/>
          <a:p>
            <a:pPr algn="ctr"/>
            <a:r>
              <a:rPr lang="en-US" sz="2000" dirty="0"/>
              <a:t>For more examples of IEC materials, visit the </a:t>
            </a:r>
            <a:r>
              <a:rPr lang="en-US" sz="2000" dirty="0">
                <a:hlinkClick r:id="rId8"/>
              </a:rPr>
              <a:t>VMMC Clearinghouse Resource Library </a:t>
            </a:r>
            <a:endParaRPr lang="en-US" sz="2000" dirty="0"/>
          </a:p>
        </p:txBody>
      </p:sp>
      <p:grpSp>
        <p:nvGrpSpPr>
          <p:cNvPr id="13" name="Group 12"/>
          <p:cNvGrpSpPr>
            <a:grpSpLocks noChangeAspect="1"/>
          </p:cNvGrpSpPr>
          <p:nvPr/>
        </p:nvGrpSpPr>
        <p:grpSpPr>
          <a:xfrm>
            <a:off x="11383852" y="5724195"/>
            <a:ext cx="625379" cy="900657"/>
            <a:chOff x="8188518" y="296629"/>
            <a:chExt cx="2754031" cy="3966301"/>
          </a:xfrm>
        </p:grpSpPr>
        <p:pic>
          <p:nvPicPr>
            <p:cNvPr id="14" name="Content Placeholder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5" name="Rectangle 14"/>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13837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Partnerships</a:t>
            </a:r>
          </a:p>
        </p:txBody>
      </p:sp>
      <p:sp>
        <p:nvSpPr>
          <p:cNvPr id="3" name="Content Placeholder 2"/>
          <p:cNvSpPr>
            <a:spLocks noGrp="1"/>
          </p:cNvSpPr>
          <p:nvPr>
            <p:ph idx="1"/>
          </p:nvPr>
        </p:nvSpPr>
        <p:spPr/>
        <p:txBody>
          <a:bodyPr/>
          <a:lstStyle/>
          <a:p>
            <a:r>
              <a:rPr lang="en-US" dirty="0"/>
              <a:t>Partnerships are essential to VMMC programs in order to achieve MC targets so that HIV epidemic control can be attained </a:t>
            </a:r>
          </a:p>
          <a:p>
            <a:r>
              <a:rPr lang="en-US" dirty="0"/>
              <a:t>Engaging the private sector in VMMC has helped to tackle issues of privacy, long queues, and crowded waiting areas at public facilities</a:t>
            </a:r>
          </a:p>
          <a:p>
            <a:r>
              <a:rPr lang="en-US" dirty="0"/>
              <a:t>Public-private partnerships (PPP) have also resulted in national level VMMC advocacy campaigns</a:t>
            </a:r>
          </a:p>
          <a:p>
            <a:r>
              <a:rPr lang="en-US" dirty="0"/>
              <a:t>Workplace partnerships have enabled VMMC programs to use workplace clinics for MC procedures during certain time points, and have led to policy changes such as time off work for employees to recover from MC</a:t>
            </a:r>
          </a:p>
        </p:txBody>
      </p:sp>
      <p:grpSp>
        <p:nvGrpSpPr>
          <p:cNvPr id="5" name="Group 4"/>
          <p:cNvGrpSpPr>
            <a:grpSpLocks noChangeAspect="1"/>
          </p:cNvGrpSpPr>
          <p:nvPr/>
        </p:nvGrpSpPr>
        <p:grpSpPr>
          <a:xfrm>
            <a:off x="11383852" y="5724195"/>
            <a:ext cx="625379" cy="900657"/>
            <a:chOff x="8188518" y="296629"/>
            <a:chExt cx="2754031" cy="3966301"/>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37577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sz="half" idx="4294967295"/>
          </p:nvPr>
        </p:nvSpPr>
        <p:spPr>
          <a:xfrm>
            <a:off x="3454400" y="2058581"/>
            <a:ext cx="8737600" cy="6111875"/>
          </a:xfrm>
        </p:spPr>
        <p:txBody>
          <a:bodyPr>
            <a:normAutofit fontScale="25000" lnSpcReduction="20000"/>
          </a:bodyPr>
          <a:lstStyle/>
          <a:p>
            <a:pPr marL="107950" indent="-107950">
              <a:buFont typeface="Arial" panose="020B0604020202020204" pitchFamily="34" charset="0"/>
              <a:buChar char="•"/>
            </a:pPr>
            <a:r>
              <a:rPr lang="en-US" sz="6400" dirty="0"/>
              <a:t>In rural villages like </a:t>
            </a:r>
            <a:r>
              <a:rPr lang="en-US" sz="6400" dirty="0" err="1"/>
              <a:t>Kasoli</a:t>
            </a:r>
            <a:r>
              <a:rPr lang="en-US" sz="6400" dirty="0"/>
              <a:t> in Tanzania, people depend on agriculture for their livelihoods, and working at the cotton ginnery is a respected and rare employment opportunity </a:t>
            </a:r>
          </a:p>
          <a:p>
            <a:pPr marL="107950" indent="-107950">
              <a:buFont typeface="Arial" panose="020B0604020202020204" pitchFamily="34" charset="0"/>
              <a:buChar char="•"/>
            </a:pPr>
            <a:r>
              <a:rPr lang="en-US" sz="6400" dirty="0"/>
              <a:t>In 2016, </a:t>
            </a:r>
            <a:r>
              <a:rPr lang="en-US" sz="6400" dirty="0" err="1"/>
              <a:t>IntraHealth</a:t>
            </a:r>
            <a:r>
              <a:rPr lang="en-US" sz="6400" dirty="0"/>
              <a:t> International-Tanzania engaged owners of the Alliance Cotton Ginnery to provide MC services among their employees and men in the surrounding community, in collaboration with the Council Health Management team (CHMT) and the ward and village/hamlet leaders; the MC team worked closely with the ginnery owners, management, and employees to plan for service delivery and sharing of resources </a:t>
            </a:r>
          </a:p>
          <a:p>
            <a:pPr marL="107950" indent="-107950">
              <a:buFont typeface="Arial" panose="020B0604020202020204" pitchFamily="34" charset="0"/>
              <a:buChar char="•"/>
            </a:pPr>
            <a:r>
              <a:rPr lang="en-US" sz="6400" dirty="0"/>
              <a:t>The cotton ginnery authorities led mobilizing of employees and surrounding communities; the ginnery provided space for delivering MC services within their complex</a:t>
            </a:r>
          </a:p>
          <a:p>
            <a:pPr marL="107950" indent="-107950">
              <a:buFont typeface="Arial" panose="020B0604020202020204" pitchFamily="34" charset="0"/>
              <a:buChar char="•"/>
            </a:pPr>
            <a:r>
              <a:rPr lang="en-US" sz="6400" dirty="0"/>
              <a:t>Employees were granted a 5-day paid leave to undergo the MC procedure and recover without docking their payments  </a:t>
            </a:r>
          </a:p>
          <a:p>
            <a:pPr marL="107950" indent="-107950">
              <a:buFont typeface="Arial" panose="020B0604020202020204" pitchFamily="34" charset="0"/>
              <a:buChar char="•"/>
            </a:pPr>
            <a:r>
              <a:rPr lang="en-US" sz="6400" dirty="0"/>
              <a:t>Over the course of 3 weeks, 1,926 men were circumcised and tested for HIV, of which 30 were adult male ginnery staff, representing 80% of the factory’s employees </a:t>
            </a:r>
          </a:p>
          <a:p>
            <a:pPr marL="107950" indent="-107950">
              <a:buFont typeface="Arial" panose="020B0604020202020204" pitchFamily="34" charset="0"/>
              <a:buChar char="•"/>
            </a:pPr>
            <a:r>
              <a:rPr lang="en-US" sz="6400" dirty="0"/>
              <a:t>Through this partnership, the cotton ginnery strengthened its relationship and positive reputation with the surrounding communities and goodwill among its employees; the employees benefited by getting a free MC while receiving their daily payments </a:t>
            </a:r>
          </a:p>
          <a:p>
            <a:pPr marL="107950" indent="-107950">
              <a:buFont typeface="Arial" panose="020B0604020202020204" pitchFamily="34" charset="0"/>
              <a:buChar char="•"/>
            </a:pPr>
            <a:r>
              <a:rPr lang="en-US" sz="6400" dirty="0"/>
              <a:t>The success of this partnership can be attributed to careful identification of an opportunity for </a:t>
            </a:r>
            <a:br>
              <a:rPr lang="en-US" sz="6400" dirty="0"/>
            </a:br>
            <a:r>
              <a:rPr lang="en-US" sz="6400" dirty="0"/>
              <a:t>mutual benefit, careful service planning, sharing and planning for resource contribution, </a:t>
            </a:r>
            <a:br>
              <a:rPr lang="en-US" sz="6400" dirty="0"/>
            </a:br>
            <a:r>
              <a:rPr lang="en-US" sz="6400" dirty="0"/>
              <a:t>and involving district and community leaders.</a:t>
            </a:r>
          </a:p>
          <a:p>
            <a:pPr marL="107950" indent="-107950">
              <a:buFont typeface="Arial" panose="020B0604020202020204" pitchFamily="34" charset="0"/>
              <a:buChar char="•"/>
            </a:pPr>
            <a:r>
              <a:rPr lang="en-US" sz="6400" dirty="0"/>
              <a:t>This model is now being expanded to other disciplines such as laborers on sugar and tea </a:t>
            </a:r>
            <a:br>
              <a:rPr lang="en-US" sz="6400" dirty="0"/>
            </a:br>
            <a:r>
              <a:rPr lang="en-US" sz="6400" dirty="0"/>
              <a:t>plantations, miners, and fisherman, and motorcycle “</a:t>
            </a:r>
            <a:r>
              <a:rPr lang="en-US" sz="6400" dirty="0" err="1"/>
              <a:t>bodaboda</a:t>
            </a:r>
            <a:r>
              <a:rPr lang="en-US" sz="6400" dirty="0"/>
              <a:t>” riders</a:t>
            </a:r>
          </a:p>
        </p:txBody>
      </p:sp>
      <p:sp>
        <p:nvSpPr>
          <p:cNvPr id="2" name="Title 1"/>
          <p:cNvSpPr>
            <a:spLocks noGrp="1"/>
          </p:cNvSpPr>
          <p:nvPr>
            <p:ph type="title"/>
          </p:nvPr>
        </p:nvSpPr>
        <p:spPr>
          <a:xfrm>
            <a:off x="838200" y="179149"/>
            <a:ext cx="10515600" cy="1325563"/>
          </a:xfrm>
        </p:spPr>
        <p:txBody>
          <a:bodyPr>
            <a:normAutofit/>
          </a:bodyPr>
          <a:lstStyle/>
          <a:p>
            <a:r>
              <a:rPr lang="en-US" dirty="0"/>
              <a:t>Case Study: Partnering with Private Employers on Provision of MC Services </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2415" y="2027238"/>
            <a:ext cx="3050116" cy="4575175"/>
          </a:xfrm>
        </p:spPr>
      </p:pic>
      <p:grpSp>
        <p:nvGrpSpPr>
          <p:cNvPr id="8" name="Group 7"/>
          <p:cNvGrpSpPr>
            <a:grpSpLocks noChangeAspect="1"/>
          </p:cNvGrpSpPr>
          <p:nvPr/>
        </p:nvGrpSpPr>
        <p:grpSpPr>
          <a:xfrm>
            <a:off x="11383852" y="5724195"/>
            <a:ext cx="625379" cy="900657"/>
            <a:chOff x="8188518" y="296629"/>
            <a:chExt cx="2754031" cy="3966301"/>
          </a:xfrm>
        </p:grpSpPr>
        <p:pic>
          <p:nvPicPr>
            <p:cNvPr id="9"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0" name="Rectangle 9"/>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89907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Referrals </a:t>
            </a:r>
          </a:p>
        </p:txBody>
      </p:sp>
      <p:sp>
        <p:nvSpPr>
          <p:cNvPr id="3" name="Content Placeholder 2"/>
          <p:cNvSpPr>
            <a:spLocks noGrp="1"/>
          </p:cNvSpPr>
          <p:nvPr>
            <p:ph idx="1"/>
          </p:nvPr>
        </p:nvSpPr>
        <p:spPr/>
        <p:txBody>
          <a:bodyPr>
            <a:normAutofit fontScale="92500"/>
          </a:bodyPr>
          <a:lstStyle/>
          <a:p>
            <a:r>
              <a:rPr lang="en-US" dirty="0"/>
              <a:t>VMMC programs can leverage other health service programs to facilitate referral of HIV negative males to VMMC</a:t>
            </a:r>
          </a:p>
          <a:p>
            <a:pPr marL="0" indent="0">
              <a:buNone/>
            </a:pPr>
            <a:endParaRPr lang="en-US" sz="1300" dirty="0"/>
          </a:p>
          <a:p>
            <a:r>
              <a:rPr lang="en-US" dirty="0"/>
              <a:t>Examples of two-way referral systems between VMMC and other health services could be:</a:t>
            </a:r>
          </a:p>
          <a:p>
            <a:pPr lvl="1"/>
            <a:r>
              <a:rPr lang="en-US" dirty="0"/>
              <a:t>From HTS, STI clinics, or OPD-TB to VMMC for high-risk HIV negative males </a:t>
            </a:r>
          </a:p>
          <a:p>
            <a:pPr lvl="1"/>
            <a:r>
              <a:rPr lang="en-US" dirty="0"/>
              <a:t>From ANC to VMMC for men with expecting partners or recently post-partum</a:t>
            </a:r>
          </a:p>
          <a:p>
            <a:pPr lvl="1"/>
            <a:r>
              <a:rPr lang="en-US" dirty="0"/>
              <a:t>From VMMC to ART clinic for HIV positive males identified in VMMC clinic </a:t>
            </a:r>
          </a:p>
          <a:p>
            <a:pPr lvl="1"/>
            <a:r>
              <a:rPr lang="en-US" dirty="0"/>
              <a:t>From VMMC to PrEP for high risk HIV negative men who have been circumcised </a:t>
            </a:r>
          </a:p>
          <a:p>
            <a:pPr lvl="1"/>
            <a:endParaRPr lang="en-US" sz="1300" dirty="0"/>
          </a:p>
          <a:p>
            <a:r>
              <a:rPr lang="en-US" dirty="0"/>
              <a:t>Creating an active referral system is recommended to track and follow-up with men who have not reported to VMMC site</a:t>
            </a:r>
          </a:p>
        </p:txBody>
      </p:sp>
      <p:grpSp>
        <p:nvGrpSpPr>
          <p:cNvPr id="5" name="Group 4"/>
          <p:cNvGrpSpPr>
            <a:grpSpLocks noChangeAspect="1"/>
          </p:cNvGrpSpPr>
          <p:nvPr/>
        </p:nvGrpSpPr>
        <p:grpSpPr>
          <a:xfrm>
            <a:off x="11383852" y="5724195"/>
            <a:ext cx="625379" cy="900657"/>
            <a:chOff x="8188518" y="296629"/>
            <a:chExt cx="2754031" cy="3966301"/>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846889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095" y="285145"/>
            <a:ext cx="11012863" cy="971183"/>
          </a:xfrm>
        </p:spPr>
        <p:txBody>
          <a:bodyPr>
            <a:noAutofit/>
          </a:bodyPr>
          <a:lstStyle/>
          <a:p>
            <a:r>
              <a:rPr lang="en-US" dirty="0"/>
              <a:t>Example of VMMC Referral from Other </a:t>
            </a:r>
            <a:br>
              <a:rPr lang="en-US" dirty="0"/>
            </a:br>
            <a:r>
              <a:rPr lang="en-US" dirty="0"/>
              <a:t>Health Services</a:t>
            </a:r>
          </a:p>
        </p:txBody>
      </p:sp>
      <p:sp>
        <p:nvSpPr>
          <p:cNvPr id="3" name="Content Placeholder 2"/>
          <p:cNvSpPr>
            <a:spLocks noGrp="1"/>
          </p:cNvSpPr>
          <p:nvPr>
            <p:ph idx="1"/>
          </p:nvPr>
        </p:nvSpPr>
        <p:spPr>
          <a:xfrm rot="10800000" flipV="1">
            <a:off x="534095" y="1786225"/>
            <a:ext cx="4502854" cy="2223682"/>
          </a:xfrm>
        </p:spPr>
        <p:txBody>
          <a:bodyPr>
            <a:noAutofit/>
          </a:bodyPr>
          <a:lstStyle/>
          <a:p>
            <a:pPr marL="0" indent="0">
              <a:buNone/>
            </a:pPr>
            <a:r>
              <a:rPr lang="en-US" sz="2000" dirty="0"/>
              <a:t>Jhpiego-Malawi orients providers from other service points in the health facility on VMMC so they can initiate referrals among eligible patients to VMMC services. </a:t>
            </a:r>
          </a:p>
          <a:p>
            <a:pPr marL="0" indent="0">
              <a:buNone/>
            </a:pPr>
            <a:r>
              <a:rPr lang="en-US" sz="2000" dirty="0"/>
              <a:t>These are nurses, clinicians working in other services points in the health facility like ANC, OPD, STI clinic etc</a:t>
            </a:r>
            <a:r>
              <a:rPr lang="en-US" sz="2400" dirty="0"/>
              <a:t>. </a:t>
            </a:r>
            <a:endParaRPr lang="en-US" sz="2200" dirty="0"/>
          </a:p>
          <a:p>
            <a:pPr marL="0" indent="0">
              <a:buNone/>
            </a:pPr>
            <a:endParaRPr lang="en-US" sz="2400" dirty="0"/>
          </a:p>
        </p:txBody>
      </p:sp>
      <p:pic>
        <p:nvPicPr>
          <p:cNvPr id="4" name="Picture 3"/>
          <p:cNvPicPr>
            <a:picLocks noChangeAspect="1"/>
          </p:cNvPicPr>
          <p:nvPr/>
        </p:nvPicPr>
        <p:blipFill>
          <a:blip r:embed="rId3"/>
          <a:stretch>
            <a:fillRect/>
          </a:stretch>
        </p:blipFill>
        <p:spPr>
          <a:xfrm>
            <a:off x="7985540" y="1786225"/>
            <a:ext cx="2893805" cy="3211250"/>
          </a:xfrm>
          <a:prstGeom prst="rect">
            <a:avLst/>
          </a:prstGeom>
          <a:ln>
            <a:solidFill>
              <a:schemeClr val="accent1"/>
            </a:solidFill>
          </a:ln>
          <a:effectLst>
            <a:outerShdw blurRad="50800" dist="50800" dir="5400000" algn="ctr" rotWithShape="0">
              <a:schemeClr val="tx1"/>
            </a:outerShdw>
          </a:effectLst>
        </p:spPr>
      </p:pic>
      <p:graphicFrame>
        <p:nvGraphicFramePr>
          <p:cNvPr id="6" name="Content Placeholder 3"/>
          <p:cNvGraphicFramePr>
            <a:graphicFrameLocks/>
          </p:cNvGraphicFramePr>
          <p:nvPr>
            <p:extLst>
              <p:ext uri="{D42A27DB-BD31-4B8C-83A1-F6EECF244321}">
                <p14:modId xmlns:p14="http://schemas.microsoft.com/office/powerpoint/2010/main" val="3292533367"/>
              </p:ext>
            </p:extLst>
          </p:nvPr>
        </p:nvGraphicFramePr>
        <p:xfrm>
          <a:off x="4227084" y="1773739"/>
          <a:ext cx="4338084" cy="24287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Chart 6"/>
          <p:cNvGraphicFramePr>
            <a:graphicFrameLocks/>
          </p:cNvGraphicFramePr>
          <p:nvPr>
            <p:extLst>
              <p:ext uri="{D42A27DB-BD31-4B8C-83A1-F6EECF244321}">
                <p14:modId xmlns:p14="http://schemas.microsoft.com/office/powerpoint/2010/main" val="1734018027"/>
              </p:ext>
            </p:extLst>
          </p:nvPr>
        </p:nvGraphicFramePr>
        <p:xfrm>
          <a:off x="534095" y="4285068"/>
          <a:ext cx="6652260" cy="2374116"/>
        </p:xfrm>
        <a:graphic>
          <a:graphicData uri="http://schemas.openxmlformats.org/drawingml/2006/chart">
            <c:chart xmlns:c="http://schemas.openxmlformats.org/drawingml/2006/chart" xmlns:r="http://schemas.openxmlformats.org/officeDocument/2006/relationships" r:id="rId9"/>
          </a:graphicData>
        </a:graphic>
      </p:graphicFrame>
      <p:sp>
        <p:nvSpPr>
          <p:cNvPr id="5" name="TextBox 4"/>
          <p:cNvSpPr txBox="1"/>
          <p:nvPr/>
        </p:nvSpPr>
        <p:spPr>
          <a:xfrm>
            <a:off x="7577873" y="5077924"/>
            <a:ext cx="3699488" cy="1754326"/>
          </a:xfrm>
          <a:prstGeom prst="rect">
            <a:avLst/>
          </a:prstGeom>
          <a:noFill/>
        </p:spPr>
        <p:txBody>
          <a:bodyPr wrap="square" rtlCol="0">
            <a:spAutoFit/>
          </a:bodyPr>
          <a:lstStyle/>
          <a:p>
            <a:pPr algn="ctr"/>
            <a:r>
              <a:rPr lang="en-US" dirty="0"/>
              <a:t>Referral forms are given to clients and a duplicate remains at the referring site. This is an effective way of having patients attending others services at the facility have access to VMMC information and services.</a:t>
            </a:r>
          </a:p>
        </p:txBody>
      </p:sp>
      <p:grpSp>
        <p:nvGrpSpPr>
          <p:cNvPr id="8" name="Group 7"/>
          <p:cNvGrpSpPr>
            <a:grpSpLocks noChangeAspect="1"/>
          </p:cNvGrpSpPr>
          <p:nvPr/>
        </p:nvGrpSpPr>
        <p:grpSpPr>
          <a:xfrm>
            <a:off x="11383852" y="5724195"/>
            <a:ext cx="625379" cy="900657"/>
            <a:chOff x="8188518" y="296629"/>
            <a:chExt cx="2754031" cy="3966301"/>
          </a:xfrm>
        </p:grpSpPr>
        <p:pic>
          <p:nvPicPr>
            <p:cNvPr id="9" name="Content Placeholder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10" name="Rectangle 9"/>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29828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dirty="0"/>
              <a:t>Knowledge</a:t>
            </a:r>
            <a:r>
              <a:rPr lang="en-US" dirty="0"/>
              <a:t> </a:t>
            </a:r>
            <a:r>
              <a:rPr lang="en-US" b="0" dirty="0"/>
              <a:t>Check</a:t>
            </a:r>
            <a:r>
              <a:rPr lang="en-US" dirty="0"/>
              <a:t> </a:t>
            </a:r>
          </a:p>
        </p:txBody>
      </p:sp>
    </p:spTree>
    <p:extLst>
      <p:ext uri="{BB962C8B-B14F-4D97-AF65-F5344CB8AC3E}">
        <p14:creationId xmlns:p14="http://schemas.microsoft.com/office/powerpoint/2010/main" val="17549211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TRUE or FALSE? </a:t>
            </a:r>
          </a:p>
        </p:txBody>
      </p:sp>
      <p:sp>
        <p:nvSpPr>
          <p:cNvPr id="3" name="Content Placeholder 2"/>
          <p:cNvSpPr>
            <a:spLocks noGrp="1"/>
          </p:cNvSpPr>
          <p:nvPr>
            <p:ph idx="1"/>
          </p:nvPr>
        </p:nvSpPr>
        <p:spPr/>
        <p:txBody>
          <a:bodyPr>
            <a:normAutofit/>
          </a:bodyPr>
          <a:lstStyle/>
          <a:p>
            <a:pPr marL="0" indent="0">
              <a:buNone/>
            </a:pPr>
            <a:r>
              <a:rPr lang="en-US" dirty="0"/>
              <a:t>Implementing only one demand creation approach will result in an effective VMMC program.</a:t>
            </a:r>
          </a:p>
          <a:p>
            <a:endParaRPr lang="en-US" dirty="0"/>
          </a:p>
        </p:txBody>
      </p:sp>
      <p:sp>
        <p:nvSpPr>
          <p:cNvPr id="4" name="Content Placeholder 6"/>
          <p:cNvSpPr txBox="1">
            <a:spLocks/>
          </p:cNvSpPr>
          <p:nvPr/>
        </p:nvSpPr>
        <p:spPr>
          <a:xfrm>
            <a:off x="1502481" y="3434876"/>
            <a:ext cx="3689498" cy="723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dirty="0"/>
              <a:t>TRUE</a:t>
            </a:r>
          </a:p>
        </p:txBody>
      </p:sp>
      <p:sp>
        <p:nvSpPr>
          <p:cNvPr id="5" name="TextBox 4"/>
          <p:cNvSpPr txBox="1"/>
          <p:nvPr/>
        </p:nvSpPr>
        <p:spPr>
          <a:xfrm>
            <a:off x="6226629" y="3237551"/>
            <a:ext cx="4006123" cy="2585323"/>
          </a:xfrm>
          <a:prstGeom prst="rect">
            <a:avLst/>
          </a:prstGeom>
          <a:noFill/>
          <a:ln w="38100">
            <a:solidFill>
              <a:srgbClr val="C00000"/>
            </a:solidFill>
            <a:prstDash val="sysDot"/>
          </a:ln>
        </p:spPr>
        <p:txBody>
          <a:bodyPr wrap="square" rtlCol="0">
            <a:spAutoFit/>
          </a:bodyPr>
          <a:lstStyle/>
          <a:p>
            <a:endParaRPr lang="en-US" dirty="0"/>
          </a:p>
          <a:p>
            <a:endParaRPr lang="en-US" dirty="0"/>
          </a:p>
          <a:p>
            <a:endParaRPr lang="en-US" dirty="0"/>
          </a:p>
          <a:p>
            <a:endParaRPr lang="en-US" dirty="0"/>
          </a:p>
          <a:p>
            <a:endParaRPr lang="en-US" dirty="0"/>
          </a:p>
          <a:p>
            <a:r>
              <a:rPr lang="en-US" b="1" dirty="0"/>
              <a:t>False</a:t>
            </a:r>
            <a:r>
              <a:rPr lang="en-US" dirty="0"/>
              <a:t>. A combination of demand creation approaches is needed for an effective VMMC program. </a:t>
            </a:r>
          </a:p>
          <a:p>
            <a:endParaRPr lang="en-US" dirty="0"/>
          </a:p>
        </p:txBody>
      </p:sp>
      <p:sp>
        <p:nvSpPr>
          <p:cNvPr id="6" name="Content Placeholder 6"/>
          <p:cNvSpPr txBox="1">
            <a:spLocks/>
          </p:cNvSpPr>
          <p:nvPr/>
        </p:nvSpPr>
        <p:spPr>
          <a:xfrm>
            <a:off x="6384941" y="3434876"/>
            <a:ext cx="3689498" cy="723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dirty="0"/>
              <a:t>FALSE</a:t>
            </a:r>
          </a:p>
        </p:txBody>
      </p:sp>
    </p:spTree>
    <p:extLst>
      <p:ext uri="{BB962C8B-B14F-4D97-AF65-F5344CB8AC3E}">
        <p14:creationId xmlns:p14="http://schemas.microsoft.com/office/powerpoint/2010/main" val="243936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Considerations for Implementation</a:t>
            </a:r>
          </a:p>
        </p:txBody>
      </p:sp>
      <p:sp>
        <p:nvSpPr>
          <p:cNvPr id="3" name="Content Placeholder 2"/>
          <p:cNvSpPr>
            <a:spLocks noGrp="1"/>
          </p:cNvSpPr>
          <p:nvPr>
            <p:ph idx="1"/>
          </p:nvPr>
        </p:nvSpPr>
        <p:spPr/>
        <p:txBody>
          <a:bodyPr>
            <a:normAutofit/>
          </a:bodyPr>
          <a:lstStyle/>
          <a:p>
            <a:pPr lvl="0"/>
            <a:r>
              <a:rPr lang="en-US" dirty="0"/>
              <a:t>Ensure that supply matches demand. </a:t>
            </a:r>
          </a:p>
          <a:p>
            <a:pPr lvl="1"/>
            <a:r>
              <a:rPr lang="en-US" dirty="0"/>
              <a:t>Coordination between demand creation and service delivery is critical. This can be done through regular meetings and sharing reports.</a:t>
            </a:r>
          </a:p>
          <a:p>
            <a:pPr lvl="1"/>
            <a:r>
              <a:rPr lang="en-US" dirty="0"/>
              <a:t>Mapping VMMC sites to ensure that demand creation activities are focused around the site catchment areas.</a:t>
            </a:r>
          </a:p>
          <a:p>
            <a:pPr lvl="1"/>
            <a:r>
              <a:rPr lang="en-US" dirty="0"/>
              <a:t>Geographic information systems (GIS) have also been used to map where high numbers of uncircumcised men are. Programs should consider intensifying demand creation interventions in these areas.</a:t>
            </a:r>
          </a:p>
          <a:p>
            <a:pPr lvl="1"/>
            <a:r>
              <a:rPr lang="en-US" dirty="0"/>
              <a:t>DC activities are intensified during campaign periods to match with enhanced service delivery.</a:t>
            </a:r>
          </a:p>
          <a:p>
            <a:pPr marL="0" indent="0">
              <a:buNone/>
            </a:pPr>
            <a:endParaRPr lang="en-US" sz="2000" dirty="0"/>
          </a:p>
        </p:txBody>
      </p:sp>
      <p:grpSp>
        <p:nvGrpSpPr>
          <p:cNvPr id="5" name="Group 4"/>
          <p:cNvGrpSpPr>
            <a:grpSpLocks noChangeAspect="1"/>
          </p:cNvGrpSpPr>
          <p:nvPr/>
        </p:nvGrpSpPr>
        <p:grpSpPr>
          <a:xfrm>
            <a:off x="11383852" y="5724195"/>
            <a:ext cx="625379" cy="900657"/>
            <a:chOff x="8188518" y="296629"/>
            <a:chExt cx="2754031" cy="3966301"/>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0477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 ≠ Demand</a:t>
            </a:r>
          </a:p>
        </p:txBody>
      </p:sp>
      <p:sp>
        <p:nvSpPr>
          <p:cNvPr id="3" name="Content Placeholder 2"/>
          <p:cNvSpPr>
            <a:spLocks noGrp="1"/>
          </p:cNvSpPr>
          <p:nvPr>
            <p:ph idx="1"/>
          </p:nvPr>
        </p:nvSpPr>
        <p:spPr/>
        <p:txBody>
          <a:bodyPr/>
          <a:lstStyle/>
          <a:p>
            <a:r>
              <a:rPr lang="en-US" dirty="0"/>
              <a:t>Availability of a high quality service does not assure uptake</a:t>
            </a:r>
          </a:p>
          <a:p>
            <a:r>
              <a:rPr lang="en-US" dirty="0"/>
              <a:t>Target populations must:</a:t>
            </a:r>
          </a:p>
          <a:p>
            <a:pPr lvl="1"/>
            <a:r>
              <a:rPr lang="en-US" b="1" dirty="0"/>
              <a:t>Know</a:t>
            </a:r>
            <a:r>
              <a:rPr lang="en-US" dirty="0"/>
              <a:t> about it</a:t>
            </a:r>
          </a:p>
          <a:p>
            <a:pPr lvl="1"/>
            <a:r>
              <a:rPr lang="en-US" b="1" dirty="0"/>
              <a:t>Understand</a:t>
            </a:r>
            <a:r>
              <a:rPr lang="en-US" dirty="0"/>
              <a:t> it</a:t>
            </a:r>
          </a:p>
          <a:p>
            <a:pPr lvl="1"/>
            <a:r>
              <a:rPr lang="en-US" b="1" dirty="0"/>
              <a:t>Accept</a:t>
            </a:r>
            <a:r>
              <a:rPr lang="en-US" dirty="0"/>
              <a:t> it</a:t>
            </a:r>
          </a:p>
          <a:p>
            <a:pPr lvl="1"/>
            <a:r>
              <a:rPr lang="en-US" b="1" dirty="0"/>
              <a:t>Want</a:t>
            </a:r>
            <a:r>
              <a:rPr lang="en-US" dirty="0"/>
              <a:t> it</a:t>
            </a:r>
          </a:p>
          <a:p>
            <a:r>
              <a:rPr lang="en-US" dirty="0"/>
              <a:t>How do we get there?</a:t>
            </a:r>
          </a:p>
        </p:txBody>
      </p:sp>
    </p:spTree>
    <p:extLst>
      <p:ext uri="{BB962C8B-B14F-4D97-AF65-F5344CB8AC3E}">
        <p14:creationId xmlns:p14="http://schemas.microsoft.com/office/powerpoint/2010/main" val="42451279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Considerations for Implementation</a:t>
            </a:r>
          </a:p>
        </p:txBody>
      </p:sp>
      <p:sp>
        <p:nvSpPr>
          <p:cNvPr id="3" name="Content Placeholder 2"/>
          <p:cNvSpPr>
            <a:spLocks noGrp="1"/>
          </p:cNvSpPr>
          <p:nvPr>
            <p:ph idx="1"/>
          </p:nvPr>
        </p:nvSpPr>
        <p:spPr/>
        <p:txBody>
          <a:bodyPr>
            <a:normAutofit/>
          </a:bodyPr>
          <a:lstStyle/>
          <a:p>
            <a:pPr lvl="0"/>
            <a:r>
              <a:rPr lang="en-US" dirty="0"/>
              <a:t>Demand creation services should start at least 2 weeks prior to service delivery and maintained throughout the service delivery period.</a:t>
            </a:r>
          </a:p>
          <a:p>
            <a:pPr lvl="0"/>
            <a:endParaRPr lang="en-US" dirty="0"/>
          </a:p>
          <a:p>
            <a:pPr lvl="0"/>
            <a:r>
              <a:rPr lang="en-US" dirty="0"/>
              <a:t>Ensure adequate funding and resources:</a:t>
            </a:r>
          </a:p>
          <a:p>
            <a:pPr lvl="1"/>
            <a:r>
              <a:rPr lang="en-US" sz="2000" dirty="0"/>
              <a:t>Is the capacity there? </a:t>
            </a:r>
          </a:p>
          <a:p>
            <a:pPr lvl="1"/>
            <a:r>
              <a:rPr lang="en-US" sz="2000" dirty="0"/>
              <a:t>Are the mobilisers well-trained? Consider refresher trainings also.</a:t>
            </a:r>
          </a:p>
          <a:p>
            <a:pPr lvl="1"/>
            <a:r>
              <a:rPr lang="en-US" sz="2000" dirty="0"/>
              <a:t>Is the effort going to be worth the projected impact?</a:t>
            </a:r>
          </a:p>
          <a:p>
            <a:pPr lvl="1"/>
            <a:r>
              <a:rPr lang="en-US" sz="2000" dirty="0"/>
              <a:t>Is the intervention sustainable? Ensure that the effort is worth the projected impact.</a:t>
            </a:r>
          </a:p>
          <a:p>
            <a:pPr marL="0" indent="0">
              <a:buNone/>
            </a:pPr>
            <a:endParaRPr lang="en-US" sz="2000" dirty="0"/>
          </a:p>
        </p:txBody>
      </p:sp>
      <p:grpSp>
        <p:nvGrpSpPr>
          <p:cNvPr id="5" name="Group 4"/>
          <p:cNvGrpSpPr>
            <a:grpSpLocks noChangeAspect="1"/>
          </p:cNvGrpSpPr>
          <p:nvPr/>
        </p:nvGrpSpPr>
        <p:grpSpPr>
          <a:xfrm>
            <a:off x="11383852" y="5724195"/>
            <a:ext cx="625379" cy="900657"/>
            <a:chOff x="8188518" y="296629"/>
            <a:chExt cx="2754031" cy="3966301"/>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489014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Considerations for Implementation</a:t>
            </a:r>
          </a:p>
        </p:txBody>
      </p:sp>
      <p:sp>
        <p:nvSpPr>
          <p:cNvPr id="3" name="Content Placeholder 2"/>
          <p:cNvSpPr>
            <a:spLocks noGrp="1"/>
          </p:cNvSpPr>
          <p:nvPr>
            <p:ph idx="1"/>
          </p:nvPr>
        </p:nvSpPr>
        <p:spPr/>
        <p:txBody>
          <a:bodyPr>
            <a:normAutofit lnSpcReduction="10000"/>
          </a:bodyPr>
          <a:lstStyle/>
          <a:p>
            <a:r>
              <a:rPr lang="en-US" dirty="0"/>
              <a:t>Continue engagement with MOH and other key stakeholders, and provide regular updates and support </a:t>
            </a:r>
          </a:p>
          <a:p>
            <a:endParaRPr lang="en-US" dirty="0"/>
          </a:p>
          <a:p>
            <a:r>
              <a:rPr lang="en-US" dirty="0"/>
              <a:t>Continuously monitor to check if the different approaches and channels are yielding positive results</a:t>
            </a:r>
          </a:p>
          <a:p>
            <a:pPr marL="0" indent="0">
              <a:buNone/>
            </a:pPr>
            <a:endParaRPr lang="en-US" dirty="0"/>
          </a:p>
          <a:p>
            <a:r>
              <a:rPr lang="en-US" dirty="0"/>
              <a:t>Set up dynamic communication with service delivery team to quickly identify gaps (e.g., WhatsApp group)</a:t>
            </a:r>
          </a:p>
          <a:p>
            <a:endParaRPr lang="en-US" dirty="0"/>
          </a:p>
          <a:p>
            <a:r>
              <a:rPr lang="en-US" dirty="0"/>
              <a:t>Access service delivery data, regularly</a:t>
            </a:r>
          </a:p>
        </p:txBody>
      </p:sp>
      <p:grpSp>
        <p:nvGrpSpPr>
          <p:cNvPr id="5" name="Group 4"/>
          <p:cNvGrpSpPr>
            <a:grpSpLocks noChangeAspect="1"/>
          </p:cNvGrpSpPr>
          <p:nvPr/>
        </p:nvGrpSpPr>
        <p:grpSpPr>
          <a:xfrm>
            <a:off x="11383852" y="5724195"/>
            <a:ext cx="625379" cy="900657"/>
            <a:chOff x="8188518" y="296629"/>
            <a:chExt cx="2754031" cy="3966301"/>
          </a:xfrm>
        </p:grpSpPr>
        <p:pic>
          <p:nvPicPr>
            <p:cNvPr id="6"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314003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dirty="0"/>
              <a:t>Monitoring</a:t>
            </a:r>
          </a:p>
        </p:txBody>
      </p:sp>
    </p:spTree>
    <p:extLst>
      <p:ext uri="{BB962C8B-B14F-4D97-AF65-F5344CB8AC3E}">
        <p14:creationId xmlns:p14="http://schemas.microsoft.com/office/powerpoint/2010/main" val="5264599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Monitoring</a:t>
            </a:r>
          </a:p>
        </p:txBody>
      </p:sp>
      <p:sp>
        <p:nvSpPr>
          <p:cNvPr id="5" name="Content Placeholder 4"/>
          <p:cNvSpPr>
            <a:spLocks noGrp="1"/>
          </p:cNvSpPr>
          <p:nvPr>
            <p:ph idx="1"/>
          </p:nvPr>
        </p:nvSpPr>
        <p:spPr/>
        <p:txBody>
          <a:bodyPr>
            <a:normAutofit lnSpcReduction="10000"/>
          </a:bodyPr>
          <a:lstStyle/>
          <a:p>
            <a:r>
              <a:rPr lang="en-US" dirty="0"/>
              <a:t>Monitoring is the routine collection and measurement of program data</a:t>
            </a:r>
          </a:p>
          <a:p>
            <a:r>
              <a:rPr lang="en-US" dirty="0"/>
              <a:t>Ongoing collection and assessment of program data helps to make timely corrections and modifications to the implementation of demand creation activities to reach program objectives</a:t>
            </a:r>
          </a:p>
          <a:p>
            <a:r>
              <a:rPr lang="en-US" dirty="0"/>
              <a:t>Monitoring helps to:</a:t>
            </a:r>
          </a:p>
          <a:p>
            <a:pPr lvl="1"/>
            <a:r>
              <a:rPr lang="en-US" dirty="0"/>
              <a:t>Determine the extent to which the messages reach the target audience</a:t>
            </a:r>
          </a:p>
          <a:p>
            <a:pPr lvl="1"/>
            <a:r>
              <a:rPr lang="en-US" dirty="0"/>
              <a:t>Track progress of demand creation activities, ensuring that activities are implemented as planned</a:t>
            </a:r>
          </a:p>
          <a:p>
            <a:pPr lvl="1"/>
            <a:r>
              <a:rPr lang="en-US" dirty="0"/>
              <a:t>Monitor number of MCs performed</a:t>
            </a:r>
          </a:p>
          <a:p>
            <a:r>
              <a:rPr lang="en-US" dirty="0"/>
              <a:t>Monitoring provides the information you need to guide real-time adjustments</a:t>
            </a:r>
          </a:p>
          <a:p>
            <a:endParaRPr lang="en-US" dirty="0"/>
          </a:p>
        </p:txBody>
      </p:sp>
      <p:grpSp>
        <p:nvGrpSpPr>
          <p:cNvPr id="7" name="Group 6"/>
          <p:cNvGrpSpPr>
            <a:grpSpLocks noChangeAspect="1"/>
          </p:cNvGrpSpPr>
          <p:nvPr/>
        </p:nvGrpSpPr>
        <p:grpSpPr>
          <a:xfrm>
            <a:off x="11383852" y="5724195"/>
            <a:ext cx="625379" cy="900657"/>
            <a:chOff x="8188518" y="296629"/>
            <a:chExt cx="2754031" cy="3966301"/>
          </a:xfrm>
        </p:grpSpPr>
        <p:pic>
          <p:nvPicPr>
            <p:cNvPr id="8"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9" name="Rectangle 8"/>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569490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Monitoring</a:t>
            </a:r>
          </a:p>
        </p:txBody>
      </p:sp>
      <p:sp>
        <p:nvSpPr>
          <p:cNvPr id="3" name="Content Placeholder 2"/>
          <p:cNvSpPr>
            <a:spLocks noGrp="1"/>
          </p:cNvSpPr>
          <p:nvPr>
            <p:ph idx="1"/>
          </p:nvPr>
        </p:nvSpPr>
        <p:spPr/>
        <p:txBody>
          <a:bodyPr>
            <a:normAutofit fontScale="70000" lnSpcReduction="20000"/>
          </a:bodyPr>
          <a:lstStyle/>
          <a:p>
            <a:r>
              <a:rPr lang="en-US" dirty="0"/>
              <a:t>Routine monitoring of the demand creation activities will help to determine which approaches are working best and intensify on those approaches.</a:t>
            </a:r>
          </a:p>
          <a:p>
            <a:r>
              <a:rPr lang="en-US" dirty="0"/>
              <a:t>It also helps to determine if the numbers are fluctuating – depending on different factors – and helps to adjust accordingly.</a:t>
            </a:r>
          </a:p>
          <a:p>
            <a:r>
              <a:rPr lang="en-US" dirty="0"/>
              <a:t>Use key performance indicators to assess what approaches are working a specific district:</a:t>
            </a:r>
          </a:p>
          <a:p>
            <a:pPr lvl="1"/>
            <a:r>
              <a:rPr lang="en-US" dirty="0"/>
              <a:t># of clients reached</a:t>
            </a:r>
          </a:p>
          <a:p>
            <a:pPr lvl="1"/>
            <a:r>
              <a:rPr lang="en-US" dirty="0"/>
              <a:t># of client referred</a:t>
            </a:r>
          </a:p>
          <a:p>
            <a:pPr lvl="1"/>
            <a:r>
              <a:rPr lang="en-US" dirty="0"/>
              <a:t># of client circumcised</a:t>
            </a:r>
          </a:p>
          <a:p>
            <a:pPr lvl="1"/>
            <a:r>
              <a:rPr lang="en-US" dirty="0"/>
              <a:t>% of clients in the priority age band: 15-29</a:t>
            </a:r>
          </a:p>
          <a:p>
            <a:r>
              <a:rPr lang="en-US" dirty="0"/>
              <a:t>Set appropriate targets and assess weekly/monthly achievement against the set target. </a:t>
            </a:r>
          </a:p>
          <a:p>
            <a:r>
              <a:rPr lang="en-US" dirty="0"/>
              <a:t>If at all possible, collecting these indicators for a short period before the intervention to establish a baseline makes it much clearer whether it is working after introduction</a:t>
            </a:r>
          </a:p>
          <a:p>
            <a:r>
              <a:rPr lang="en-US" dirty="0"/>
              <a:t>Monitoring the performance of demand creation activities against the cost is also important. </a:t>
            </a:r>
          </a:p>
          <a:p>
            <a:pPr lvl="1"/>
            <a:r>
              <a:rPr lang="en-US" dirty="0"/>
              <a:t>Where is your money working hardest? </a:t>
            </a:r>
          </a:p>
          <a:p>
            <a:pPr lvl="1"/>
            <a:r>
              <a:rPr lang="en-US" dirty="0"/>
              <a:t>What activities are resulting in greatest uptake of MC and how much do those activities cost? </a:t>
            </a:r>
            <a:endParaRPr lang="en-US" sz="1600" dirty="0"/>
          </a:p>
          <a:p>
            <a:r>
              <a:rPr lang="en-US" dirty="0"/>
              <a:t>Monitoring should occur on a regular basis: weekly/monthly/quarterly intervals</a:t>
            </a:r>
          </a:p>
        </p:txBody>
      </p:sp>
      <p:grpSp>
        <p:nvGrpSpPr>
          <p:cNvPr id="5" name="Group 4"/>
          <p:cNvGrpSpPr>
            <a:grpSpLocks noChangeAspect="1"/>
          </p:cNvGrpSpPr>
          <p:nvPr/>
        </p:nvGrpSpPr>
        <p:grpSpPr>
          <a:xfrm>
            <a:off x="11383852" y="5724195"/>
            <a:ext cx="625379" cy="900657"/>
            <a:chOff x="8188518" y="296629"/>
            <a:chExt cx="2754031" cy="3966301"/>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571597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Monitoring Tool (Dashboard)</a:t>
            </a:r>
          </a:p>
        </p:txBody>
      </p:sp>
      <p:sp>
        <p:nvSpPr>
          <p:cNvPr id="3" name="Content Placeholder 2"/>
          <p:cNvSpPr>
            <a:spLocks noGrp="1"/>
          </p:cNvSpPr>
          <p:nvPr>
            <p:ph idx="1"/>
          </p:nvPr>
        </p:nvSpPr>
        <p:spPr/>
        <p:txBody>
          <a:bodyPr/>
          <a:lstStyle/>
          <a:p>
            <a:endParaRPr lang="en-US" dirty="0"/>
          </a:p>
        </p:txBody>
      </p:sp>
      <p:pic>
        <p:nvPicPr>
          <p:cNvPr id="6" name="Picture 5"/>
          <p:cNvPicPr>
            <a:picLocks noChangeAspect="1"/>
          </p:cNvPicPr>
          <p:nvPr/>
        </p:nvPicPr>
        <p:blipFill>
          <a:blip r:embed="rId3"/>
          <a:stretch>
            <a:fillRect/>
          </a:stretch>
        </p:blipFill>
        <p:spPr>
          <a:xfrm>
            <a:off x="647386" y="1457328"/>
            <a:ext cx="10897227" cy="5275589"/>
          </a:xfrm>
          <a:prstGeom prst="rect">
            <a:avLst/>
          </a:prstGeom>
        </p:spPr>
      </p:pic>
      <p:grpSp>
        <p:nvGrpSpPr>
          <p:cNvPr id="5" name="Group 4"/>
          <p:cNvGrpSpPr>
            <a:grpSpLocks noChangeAspect="1"/>
          </p:cNvGrpSpPr>
          <p:nvPr/>
        </p:nvGrpSpPr>
        <p:grpSpPr>
          <a:xfrm>
            <a:off x="11383852" y="5724195"/>
            <a:ext cx="625379" cy="900657"/>
            <a:chOff x="8188518" y="296629"/>
            <a:chExt cx="2754031" cy="3966301"/>
          </a:xfrm>
        </p:grpSpPr>
        <p:pic>
          <p:nvPicPr>
            <p:cNvPr id="7"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8" name="Rectangle 7"/>
            <p:cNvSpPr/>
            <p:nvPr/>
          </p:nvSpPr>
          <p:spPr>
            <a:xfrm rot="9750529">
              <a:off x="9226832" y="296629"/>
              <a:ext cx="1715717" cy="29347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839639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dirty="0"/>
              <a:t>Knowledge Check</a:t>
            </a:r>
          </a:p>
        </p:txBody>
      </p:sp>
    </p:spTree>
    <p:extLst>
      <p:ext uri="{BB962C8B-B14F-4D97-AF65-F5344CB8AC3E}">
        <p14:creationId xmlns:p14="http://schemas.microsoft.com/office/powerpoint/2010/main" val="32747251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63651"/>
            <a:ext cx="10515600" cy="1325563"/>
          </a:xfrm>
        </p:spPr>
        <p:txBody>
          <a:bodyPr/>
          <a:lstStyle/>
          <a:p>
            <a:r>
              <a:rPr lang="en-US" dirty="0"/>
              <a:t>Monitoring is an essential part of VMMC demand creation because it helps to: </a:t>
            </a:r>
          </a:p>
        </p:txBody>
      </p:sp>
      <p:sp>
        <p:nvSpPr>
          <p:cNvPr id="6" name="Content Placeholder 6"/>
          <p:cNvSpPr txBox="1">
            <a:spLocks/>
          </p:cNvSpPr>
          <p:nvPr/>
        </p:nvSpPr>
        <p:spPr>
          <a:xfrm>
            <a:off x="1219429" y="1944592"/>
            <a:ext cx="9368360" cy="876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dirty="0"/>
              <a:t>A. Determine the extent to which the messages reach the target audience</a:t>
            </a:r>
          </a:p>
        </p:txBody>
      </p:sp>
      <p:sp>
        <p:nvSpPr>
          <p:cNvPr id="7" name="Content Placeholder 6"/>
          <p:cNvSpPr txBox="1">
            <a:spLocks/>
          </p:cNvSpPr>
          <p:nvPr/>
        </p:nvSpPr>
        <p:spPr>
          <a:xfrm>
            <a:off x="1219429" y="3074564"/>
            <a:ext cx="9368360" cy="1123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dirty="0"/>
              <a:t>B. Track progress of demand creation activities, ensuring that activities are implemented as planned</a:t>
            </a:r>
          </a:p>
        </p:txBody>
      </p:sp>
      <p:sp>
        <p:nvSpPr>
          <p:cNvPr id="8" name="Content Placeholder 6"/>
          <p:cNvSpPr txBox="1">
            <a:spLocks/>
          </p:cNvSpPr>
          <p:nvPr/>
        </p:nvSpPr>
        <p:spPr>
          <a:xfrm>
            <a:off x="1219429" y="4583534"/>
            <a:ext cx="9368360" cy="7606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en-US" dirty="0"/>
              <a:t>C. Allows for dynamic change of demand creation strategies, as needed. </a:t>
            </a:r>
          </a:p>
        </p:txBody>
      </p:sp>
      <p:sp>
        <p:nvSpPr>
          <p:cNvPr id="9" name="Content Placeholder 6"/>
          <p:cNvSpPr txBox="1">
            <a:spLocks/>
          </p:cNvSpPr>
          <p:nvPr/>
        </p:nvSpPr>
        <p:spPr>
          <a:xfrm>
            <a:off x="1219429" y="5691984"/>
            <a:ext cx="9368360" cy="723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en-US" dirty="0"/>
              <a:t>D. All of the above </a:t>
            </a:r>
          </a:p>
        </p:txBody>
      </p:sp>
      <p:sp>
        <p:nvSpPr>
          <p:cNvPr id="10" name="TextBox 9"/>
          <p:cNvSpPr txBox="1"/>
          <p:nvPr/>
        </p:nvSpPr>
        <p:spPr>
          <a:xfrm>
            <a:off x="1010653" y="5534525"/>
            <a:ext cx="9822298" cy="1070811"/>
          </a:xfrm>
          <a:prstGeom prst="rect">
            <a:avLst/>
          </a:prstGeom>
          <a:noFill/>
          <a:ln w="38100">
            <a:solidFill>
              <a:srgbClr val="C00000"/>
            </a:solidFill>
            <a:prstDash val="sysDot"/>
          </a:ln>
        </p:spPr>
        <p:txBody>
          <a:bodyPr wrap="square" rtlCol="0">
            <a:spAutoFit/>
          </a:bodyPr>
          <a:lstStyle/>
          <a:p>
            <a:endParaRPr lang="en-US" dirty="0"/>
          </a:p>
        </p:txBody>
      </p:sp>
    </p:spTree>
    <p:extLst>
      <p:ext uri="{BB962C8B-B14F-4D97-AF65-F5344CB8AC3E}">
        <p14:creationId xmlns:p14="http://schemas.microsoft.com/office/powerpoint/2010/main" val="274306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dirty="0"/>
              <a:t>Step 5: Evaluation and </a:t>
            </a:r>
            <a:br>
              <a:rPr lang="en-US" b="0" dirty="0"/>
            </a:br>
            <a:r>
              <a:rPr lang="en-US" b="0" dirty="0" err="1"/>
              <a:t>Replanning</a:t>
            </a:r>
            <a:endParaRPr lang="en-US" b="0" dirty="0"/>
          </a:p>
        </p:txBody>
      </p:sp>
      <p:grpSp>
        <p:nvGrpSpPr>
          <p:cNvPr id="6" name="Group 5"/>
          <p:cNvGrpSpPr/>
          <p:nvPr/>
        </p:nvGrpSpPr>
        <p:grpSpPr>
          <a:xfrm>
            <a:off x="8188518" y="709448"/>
            <a:ext cx="2686433" cy="3553482"/>
            <a:chOff x="8188518" y="709448"/>
            <a:chExt cx="2686433" cy="3553482"/>
          </a:xfrm>
        </p:grpSpPr>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8" name="Rectangle 7"/>
            <p:cNvSpPr/>
            <p:nvPr/>
          </p:nvSpPr>
          <p:spPr>
            <a:xfrm rot="10800000">
              <a:off x="8621343" y="2486189"/>
              <a:ext cx="1436176" cy="109415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547528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a:t>
            </a:r>
          </a:p>
        </p:txBody>
      </p:sp>
      <p:sp>
        <p:nvSpPr>
          <p:cNvPr id="3" name="Content Placeholder 2"/>
          <p:cNvSpPr>
            <a:spLocks noGrp="1"/>
          </p:cNvSpPr>
          <p:nvPr>
            <p:ph idx="1"/>
          </p:nvPr>
        </p:nvSpPr>
        <p:spPr/>
        <p:txBody>
          <a:bodyPr>
            <a:noAutofit/>
          </a:bodyPr>
          <a:lstStyle/>
          <a:p>
            <a:r>
              <a:rPr lang="en-US" dirty="0"/>
              <a:t>Evaluation measures how well the VMMC program is achieving its objectives</a:t>
            </a:r>
          </a:p>
          <a:p>
            <a:endParaRPr lang="en-US" sz="1100" dirty="0"/>
          </a:p>
          <a:p>
            <a:r>
              <a:rPr lang="en-US" dirty="0"/>
              <a:t>Evaluation can help determine if the VMMC demand creation activity was effective at reaching the target audiences and motivating them to seek VMMC or encourage others to do so </a:t>
            </a:r>
          </a:p>
          <a:p>
            <a:endParaRPr lang="en-US" sz="1100" dirty="0"/>
          </a:p>
          <a:p>
            <a:r>
              <a:rPr lang="en-US" dirty="0"/>
              <a:t>Evaluation can also show which communication activities, channels, and messages worked best </a:t>
            </a:r>
          </a:p>
          <a:p>
            <a:endParaRPr lang="en-US" sz="1100" dirty="0"/>
          </a:p>
          <a:p>
            <a:r>
              <a:rPr lang="en-US" dirty="0"/>
              <a:t>An evaluation requires a study design and measurement over time </a:t>
            </a:r>
          </a:p>
          <a:p>
            <a:pPr marL="457200" lvl="1" indent="0">
              <a:buNone/>
            </a:pPr>
            <a:endParaRPr lang="en-US" dirty="0"/>
          </a:p>
        </p:txBody>
      </p:sp>
      <p:grpSp>
        <p:nvGrpSpPr>
          <p:cNvPr id="5" name="Group 4"/>
          <p:cNvGrpSpPr>
            <a:grpSpLocks noChangeAspect="1"/>
          </p:cNvGrpSpPr>
          <p:nvPr/>
        </p:nvGrpSpPr>
        <p:grpSpPr>
          <a:xfrm>
            <a:off x="11383852" y="5817937"/>
            <a:ext cx="610029" cy="806915"/>
            <a:chOff x="8188518" y="709448"/>
            <a:chExt cx="2686433" cy="3553482"/>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18" y="709448"/>
              <a:ext cx="2686433" cy="3553482"/>
            </a:xfrm>
            <a:prstGeom prst="rect">
              <a:avLst/>
            </a:prstGeom>
          </p:spPr>
        </p:pic>
        <p:sp>
          <p:nvSpPr>
            <p:cNvPr id="7" name="Rectangle 6"/>
            <p:cNvSpPr/>
            <p:nvPr/>
          </p:nvSpPr>
          <p:spPr>
            <a:xfrm rot="10800000">
              <a:off x="8715954" y="2486187"/>
              <a:ext cx="1208375" cy="109704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16148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17146</TotalTime>
  <Words>9935</Words>
  <Application>Microsoft Office PowerPoint</Application>
  <PresentationFormat>Widescreen</PresentationFormat>
  <Paragraphs>946</Paragraphs>
  <Slides>109</Slides>
  <Notes>32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109</vt:i4>
      </vt:variant>
    </vt:vector>
  </HeadingPairs>
  <TitlesOfParts>
    <vt:vector size="116" baseType="lpstr">
      <vt:lpstr>Arial</vt:lpstr>
      <vt:lpstr>Arial Black</vt:lpstr>
      <vt:lpstr>Calibri</vt:lpstr>
      <vt:lpstr>Calibri Light</vt:lpstr>
      <vt:lpstr>Footlight MT Light</vt:lpstr>
      <vt:lpstr>msgothic</vt:lpstr>
      <vt:lpstr>Office Theme</vt:lpstr>
      <vt:lpstr> Demand Creation 101  for  Voluntary Medical Male Circumcision</vt:lpstr>
      <vt:lpstr>Acronyms</vt:lpstr>
      <vt:lpstr>Purpose and Objective of this  Orientation Package</vt:lpstr>
      <vt:lpstr>Intended Audience</vt:lpstr>
      <vt:lpstr>Outline</vt:lpstr>
      <vt:lpstr>VMMC Background</vt:lpstr>
      <vt:lpstr>VMMC Background</vt:lpstr>
      <vt:lpstr>Understanding Demand Creation</vt:lpstr>
      <vt:lpstr>Access ≠ Demand</vt:lpstr>
      <vt:lpstr>What is Demand Creation?</vt:lpstr>
      <vt:lpstr>What is Demand Creation?</vt:lpstr>
      <vt:lpstr>Aims of Demand Creation for VMMC</vt:lpstr>
      <vt:lpstr>Common Barriers to VMMC</vt:lpstr>
      <vt:lpstr>VMMC Motivators</vt:lpstr>
      <vt:lpstr>Knowledge Check</vt:lpstr>
      <vt:lpstr>Why do we conduct demand creation services for VMMC?  </vt:lpstr>
      <vt:lpstr>Designing Demand Creation Programs</vt:lpstr>
      <vt:lpstr>Designing Demand Creation Programs</vt:lpstr>
      <vt:lpstr>The P-Process</vt:lpstr>
      <vt:lpstr>The P-Process</vt:lpstr>
      <vt:lpstr>Step 1: Analysis</vt:lpstr>
      <vt:lpstr>Situation Analysis</vt:lpstr>
      <vt:lpstr>Situation Analysis</vt:lpstr>
      <vt:lpstr>Situation Analysis</vt:lpstr>
      <vt:lpstr>Audience Analysis</vt:lpstr>
      <vt:lpstr>Primary and Secondary Audiences for VMMC</vt:lpstr>
      <vt:lpstr>Audience Segmentation</vt:lpstr>
      <vt:lpstr>Audience Segmentation</vt:lpstr>
      <vt:lpstr>Developing an Audience Profile</vt:lpstr>
      <vt:lpstr>Segment Prioritization: Seven Segments </vt:lpstr>
      <vt:lpstr>Example of Audience Profile – Zambia</vt:lpstr>
      <vt:lpstr>Knowledge Check</vt:lpstr>
      <vt:lpstr>TRUE or FALSE? </vt:lpstr>
      <vt:lpstr>Step 2: Strategic Design</vt:lpstr>
      <vt:lpstr>Strategic Design</vt:lpstr>
      <vt:lpstr>Applying Conceptual Framework Models in VMMC Demand Creation Programs</vt:lpstr>
      <vt:lpstr>Applying Conceptual Framework</vt:lpstr>
      <vt:lpstr>User‐Centric Behavioral Framework for Voluntary Medical Male Circumcision</vt:lpstr>
      <vt:lpstr>User‐Centric Behavioral Framework for Voluntary Medical Male Circumcision</vt:lpstr>
      <vt:lpstr>Examples of Barriers Faced in “Preparation” Stage for MC </vt:lpstr>
      <vt:lpstr>PowerPoint Presentation</vt:lpstr>
      <vt:lpstr>Additional Theories and Guidance to Inform Strategic Demand Creation Design</vt:lpstr>
      <vt:lpstr>Knowledge Check</vt:lpstr>
      <vt:lpstr>The user-centric VMMC behavioral model is a combination of which two theories? </vt:lpstr>
      <vt:lpstr>Step 3: Development and  Testing</vt:lpstr>
      <vt:lpstr>Developing Demand Creation Materials</vt:lpstr>
      <vt:lpstr>Select Channels</vt:lpstr>
      <vt:lpstr>Develop Messages</vt:lpstr>
      <vt:lpstr>Develop Messages</vt:lpstr>
      <vt:lpstr>Develop Messages</vt:lpstr>
      <vt:lpstr>Draft Creative Brief</vt:lpstr>
      <vt:lpstr>Creative Team</vt:lpstr>
      <vt:lpstr>Creative Team – Possible Membership</vt:lpstr>
      <vt:lpstr>Sample Creative Brief Elements</vt:lpstr>
      <vt:lpstr>Prototype Ideas (similar to “Concept Testing”)</vt:lpstr>
      <vt:lpstr>Prototype Ideas</vt:lpstr>
      <vt:lpstr>Develop Materials</vt:lpstr>
      <vt:lpstr>Pretest Materials</vt:lpstr>
      <vt:lpstr>Prototyping versus Pretesting</vt:lpstr>
      <vt:lpstr>Material Production and Dissemination Plan</vt:lpstr>
      <vt:lpstr>Knowledge Check</vt:lpstr>
      <vt:lpstr>If a man is not interested in the HIV protective benefits of MC, which two of these messages could you share with him to convince him to go for MC?</vt:lpstr>
      <vt:lpstr>Step 4: Implementing  and Monitoring Demand  Creation Approaches</vt:lpstr>
      <vt:lpstr>VMMC Demand Creation Approaches</vt:lpstr>
      <vt:lpstr>Demand Creation Approaches</vt:lpstr>
      <vt:lpstr>Example of how these approaches can be  applied in socio ecological model</vt:lpstr>
      <vt:lpstr>Advocacy</vt:lpstr>
      <vt:lpstr>Case Study: A Village Chief Inspires His Community to Fight HIV</vt:lpstr>
      <vt:lpstr>Community Mobilization</vt:lpstr>
      <vt:lpstr>Community Mobilization  </vt:lpstr>
      <vt:lpstr>Case Study: Community Mobilization  through Rural Soccer Galas </vt:lpstr>
      <vt:lpstr>Entertainment Education </vt:lpstr>
      <vt:lpstr>Example of Entertainment Education</vt:lpstr>
      <vt:lpstr>Interpersonal Communication (IPC)</vt:lpstr>
      <vt:lpstr>Interpersonal Communication (IPC)</vt:lpstr>
      <vt:lpstr>Example of Segmented IPC Charts from Zambia</vt:lpstr>
      <vt:lpstr>Information and Communication Technologies</vt:lpstr>
      <vt:lpstr>Example from South Africa on Use of SMS  and Social Media for Appointment Booking </vt:lpstr>
      <vt:lpstr>Mass and Community-Based Media</vt:lpstr>
      <vt:lpstr>Brothers4Life “Zing” MMC Campaign</vt:lpstr>
      <vt:lpstr>Information Education and Counselling (IEC)</vt:lpstr>
      <vt:lpstr>Examples of VMMC IEC Materials</vt:lpstr>
      <vt:lpstr>Partnerships</vt:lpstr>
      <vt:lpstr>Case Study: Partnering with Private Employers on Provision of MC Services </vt:lpstr>
      <vt:lpstr>Referrals </vt:lpstr>
      <vt:lpstr>Example of VMMC Referral from Other  Health Services</vt:lpstr>
      <vt:lpstr>Knowledge Check </vt:lpstr>
      <vt:lpstr>TRUE or FALSE? </vt:lpstr>
      <vt:lpstr>Considerations for Implementation</vt:lpstr>
      <vt:lpstr>Considerations for Implementation</vt:lpstr>
      <vt:lpstr>Considerations for Implementation</vt:lpstr>
      <vt:lpstr>Monitoring</vt:lpstr>
      <vt:lpstr>Monitoring</vt:lpstr>
      <vt:lpstr>Monitoring</vt:lpstr>
      <vt:lpstr>Example of Monitoring Tool (Dashboard)</vt:lpstr>
      <vt:lpstr>Knowledge Check</vt:lpstr>
      <vt:lpstr>Monitoring is an essential part of VMMC demand creation because it helps to: </vt:lpstr>
      <vt:lpstr>Step 5: Evaluation and  Replanning</vt:lpstr>
      <vt:lpstr>Evaluation </vt:lpstr>
      <vt:lpstr>Evaluation Types</vt:lpstr>
      <vt:lpstr>Evaluation Types</vt:lpstr>
      <vt:lpstr>Evaluation Tips</vt:lpstr>
      <vt:lpstr>Innovations in Demand Creation to Drive Scale of Medical Male Circumcision</vt:lpstr>
      <vt:lpstr>Summary </vt:lpstr>
      <vt:lpstr>References and Resources</vt:lpstr>
      <vt:lpstr>References and Resources</vt:lpstr>
      <vt:lpstr>References and Resources </vt:lpstr>
      <vt:lpstr>Contributors &amp; Acknowledgments</vt:lpstr>
      <vt:lpstr>Thank you!</vt:lpstr>
    </vt:vector>
  </TitlesOfParts>
  <Company>Centers for Disease Control and Prevention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Curriculum for VMMC Demand Generation</dc:title>
  <dc:creator>Msungama, Wezi (CDC/CGH/DGHT)</dc:creator>
  <cp:lastModifiedBy>Catey Laube</cp:lastModifiedBy>
  <cp:revision>613</cp:revision>
  <cp:lastPrinted>2018-07-02T14:29:17Z</cp:lastPrinted>
  <dcterms:created xsi:type="dcterms:W3CDTF">2018-05-23T18:06:38Z</dcterms:created>
  <dcterms:modified xsi:type="dcterms:W3CDTF">2020-01-09T13:17:52Z</dcterms:modified>
</cp:coreProperties>
</file>