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4"/>
    <p:sldMasterId id="2147483675" r:id="rId5"/>
    <p:sldMasterId id="2147483679" r:id="rId6"/>
    <p:sldMasterId id="2147483683" r:id="rId7"/>
    <p:sldMasterId id="2147483701" r:id="rId8"/>
  </p:sldMasterIdLst>
  <p:notesMasterIdLst>
    <p:notesMasterId r:id="rId27"/>
  </p:notesMasterIdLst>
  <p:sldIdLst>
    <p:sldId id="3061" r:id="rId9"/>
    <p:sldId id="1054" r:id="rId10"/>
    <p:sldId id="2145706636" r:id="rId11"/>
    <p:sldId id="3029" r:id="rId12"/>
    <p:sldId id="2145706633" r:id="rId13"/>
    <p:sldId id="2145706634" r:id="rId14"/>
    <p:sldId id="3017" r:id="rId15"/>
    <p:sldId id="4668" r:id="rId16"/>
    <p:sldId id="3007" r:id="rId17"/>
    <p:sldId id="3006" r:id="rId18"/>
    <p:sldId id="2145706632" r:id="rId19"/>
    <p:sldId id="3064" r:id="rId20"/>
    <p:sldId id="2145706635" r:id="rId21"/>
    <p:sldId id="3015" r:id="rId22"/>
    <p:sldId id="3033" r:id="rId23"/>
    <p:sldId id="3013" r:id="rId24"/>
    <p:sldId id="3012" r:id="rId25"/>
    <p:sldId id="395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66BF258-53D7-02F7-CCB0-2F51CAEFD399}" name="WAGAN, Hege" initials="WH" userId="S::waganh@unaids.org::7340ac5f-7f0c-4fc7-8502-d894729e1d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0EE8E2-549B-46AE-BB34-2ABD7020F803}" v="21" dt="2022-06-16T11:08:45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775" autoAdjust="0"/>
  </p:normalViewPr>
  <p:slideViewPr>
    <p:cSldViewPr snapToGrid="0">
      <p:cViewPr varScale="1">
        <p:scale>
          <a:sx n="97" d="100"/>
          <a:sy n="97" d="100"/>
        </p:scale>
        <p:origin x="19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1854F-01E6-41CA-A2B3-32BB729BC348}" type="datetimeFigureOut">
              <a:rPr lang="en-US" smtClean="0"/>
              <a:t>18/07/2024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AF6D7-C26E-4622-84B1-8A0423461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Together with the 10-10-10 targets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AF6D7-C26E-4622-84B1-8A04234614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73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AF6D7-C26E-4622-84B1-8A04234614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10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AF6D7-C26E-4622-84B1-8A04234614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35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AF6D7-C26E-4622-84B1-8A04234614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51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AF6D7-C26E-4622-84B1-8A04234614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AF6D7-C26E-4622-84B1-8A04234614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02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AF6D7-C26E-4622-84B1-8A04234614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77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AF6D7-C26E-4622-84B1-8A04234614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55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AF6D7-C26E-4622-84B1-8A04234614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9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3A1766-E57E-47D5-A9CE-A384317C834F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831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Recognize Jane and Elona for the slide: </a:t>
            </a:r>
          </a:p>
          <a:p>
            <a:r>
              <a:rPr lang="en-US" dirty="0"/>
              <a:t>Kazak, A. E. (2006). </a:t>
            </a:r>
            <a:r>
              <a:rPr lang="en-US" i="1" dirty="0"/>
              <a:t>Pediatric Psychosocial Preventative Health Model (PPPHM): Research, practice, and collaboration in pediatric family systems medicine. Families, Systems, &amp; Health, 24(4), 381–395.</a:t>
            </a:r>
            <a:r>
              <a:rPr lang="en-US" dirty="0"/>
              <a:t> doi:10.1037/1091-7527.24.4.381 </a:t>
            </a:r>
          </a:p>
          <a:p>
            <a:endParaRPr lang="en-US" dirty="0"/>
          </a:p>
          <a:p>
            <a:r>
              <a:rPr lang="en-GB" dirty="0"/>
              <a:t>Mandic, Sandra; </a:t>
            </a:r>
            <a:r>
              <a:rPr lang="en-GB" dirty="0" err="1"/>
              <a:t>Bengoechea</a:t>
            </a:r>
            <a:r>
              <a:rPr lang="en-GB" dirty="0"/>
              <a:t>, Enrique García; Coppell, </a:t>
            </a:r>
            <a:r>
              <a:rPr lang="en-GB" dirty="0" err="1"/>
              <a:t>KirstenJ</a:t>
            </a:r>
            <a:r>
              <a:rPr lang="en-GB" dirty="0"/>
              <a:t>.; Spence, </a:t>
            </a:r>
            <a:r>
              <a:rPr lang="en-GB" dirty="0" err="1"/>
              <a:t>JohnC</a:t>
            </a:r>
            <a:r>
              <a:rPr lang="en-GB" dirty="0"/>
              <a:t>. (2017). </a:t>
            </a:r>
            <a:r>
              <a:rPr lang="en-GB" i="1" dirty="0"/>
              <a:t>Clustering of (Un)Healthy </a:t>
            </a:r>
            <a:r>
              <a:rPr lang="en-GB" i="1" dirty="0" err="1"/>
              <a:t>Behaviors</a:t>
            </a:r>
            <a:r>
              <a:rPr lang="en-GB" i="1" dirty="0"/>
              <a:t> in Adolescents from Dunedin, New Zealand. American Journal of Health </a:t>
            </a:r>
            <a:r>
              <a:rPr lang="en-GB" i="1" dirty="0" err="1"/>
              <a:t>Behavior</a:t>
            </a:r>
            <a:r>
              <a:rPr lang="en-GB" i="1" dirty="0"/>
              <a:t>, 41(3), 266–275. </a:t>
            </a:r>
            <a:r>
              <a:rPr lang="en-GB" dirty="0"/>
              <a:t>doi:10.5993/AJHB.41.3.6  </a:t>
            </a:r>
            <a:endParaRPr lang="en-US" dirty="0"/>
          </a:p>
          <a:p>
            <a:endParaRPr lang="en-US" dirty="0"/>
          </a:p>
          <a:p>
            <a:r>
              <a:rPr lang="en-US" dirty="0"/>
              <a:t>https://pubmed.ncbi.nlm.nih.gov/28376971/</a:t>
            </a:r>
          </a:p>
          <a:p>
            <a:endParaRPr lang="en-US" dirty="0"/>
          </a:p>
          <a:p>
            <a:r>
              <a:rPr lang="en-GB" dirty="0"/>
              <a:t>https://twitter.com/Pers_Care/status/1306130917589647362/photo/1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FE4ECE-E5C9-2743-8453-557A49F34F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533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51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3F377C-9049-4EEF-87A5-752735F42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94BCFC-9CDE-44E1-A675-275A9818A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D498D-2F81-46BF-9B74-9214D56B0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D6E0D-3FF9-4426-A09B-E52ACA31E5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798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7D10-7892-4116-A9F1-824F99E9B666}" type="datetimeFigureOut">
              <a:rPr lang="en-US" smtClean="0"/>
              <a:t>18/07/2024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DB82-46B2-4D63-B410-9C87AF17A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43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Title of Presentation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62D93A-3BA0-8848-BFA3-D7046C1B55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3pPr marL="361950" indent="-36195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noProof="0" dirty="0" err="1"/>
              <a:t>Textmaster</a:t>
            </a:r>
            <a:endParaRPr lang="en-US" noProof="0" dirty="0"/>
          </a:p>
          <a:p>
            <a:pPr lvl="1"/>
            <a:r>
              <a:rPr lang="en-US" noProof="0" dirty="0"/>
              <a:t>Second Layer</a:t>
            </a:r>
          </a:p>
          <a:p>
            <a:pPr lvl="2"/>
            <a:r>
              <a:rPr lang="en-US" noProof="0" dirty="0"/>
              <a:t>Third Layer</a:t>
            </a:r>
          </a:p>
          <a:p>
            <a:pPr lvl="3"/>
            <a:r>
              <a:rPr lang="en-US" noProof="0" dirty="0"/>
              <a:t>Fourth Layer</a:t>
            </a:r>
          </a:p>
          <a:p>
            <a:pPr lvl="4"/>
            <a:r>
              <a:rPr lang="en-US" noProof="0" dirty="0"/>
              <a:t>Fifth Layer</a:t>
            </a:r>
          </a:p>
          <a:p>
            <a:pPr lvl="5"/>
            <a:r>
              <a:rPr lang="en-US" noProof="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58690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69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C63C66DC-666C-4C0B-B57C-478E431BBF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7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97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680895-A57A-4042-AC93-EDEB300A0DB4}"/>
              </a:ext>
            </a:extLst>
          </p:cNvPr>
          <p:cNvSpPr/>
          <p:nvPr userDrawn="1"/>
        </p:nvSpPr>
        <p:spPr>
          <a:xfrm>
            <a:off x="0" y="6110288"/>
            <a:ext cx="9144000" cy="747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53F707E9-D5A4-45BF-AF3B-986B1F0320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1463" y="5935663"/>
            <a:ext cx="12525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895904-A51F-464E-9963-FD5908B5560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87325" y="6396038"/>
            <a:ext cx="33591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100" dirty="0">
                <a:solidFill>
                  <a:srgbClr val="000000"/>
                </a:solidFill>
                <a:cs typeface="Arial" panose="020B0604020202020204" pitchFamily="34" charset="0"/>
              </a:rPr>
              <a:t>Global HIV Prevention Coalition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822" y="215094"/>
            <a:ext cx="8462356" cy="817577"/>
          </a:xfrm>
        </p:spPr>
        <p:txBody>
          <a:bodyPr>
            <a:normAutofit/>
          </a:bodyPr>
          <a:lstStyle>
            <a:lvl1pPr>
              <a:defRPr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822" y="1363287"/>
            <a:ext cx="8462356" cy="463850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1858E5-A638-4CCE-9D54-A41357A90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939DE31-9062-486B-A790-06E36A096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A8DB0F5-EC77-45B9-8680-1D618CB1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SzPct val="25000"/>
              <a:defRPr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/>
            </a:pPr>
            <a:fld id="{5E8FDD4C-DCAD-4FF1-84E1-B1C966C77D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48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14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C63C66DC-666C-4C0B-B57C-478E431BBF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577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693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680895-A57A-4042-AC93-EDEB300A0DB4}"/>
              </a:ext>
            </a:extLst>
          </p:cNvPr>
          <p:cNvSpPr/>
          <p:nvPr userDrawn="1"/>
        </p:nvSpPr>
        <p:spPr>
          <a:xfrm>
            <a:off x="0" y="6110288"/>
            <a:ext cx="9144000" cy="747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53F707E9-D5A4-45BF-AF3B-986B1F0320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1464" y="5935667"/>
            <a:ext cx="12525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895904-A51F-464E-9963-FD5908B5560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87326" y="6396038"/>
            <a:ext cx="33591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696" dirty="0">
                <a:solidFill>
                  <a:srgbClr val="000000"/>
                </a:solidFill>
                <a:cs typeface="Arial" panose="020B0604020202020204" pitchFamily="34" charset="0"/>
              </a:rPr>
              <a:t>Global HIV Prevention Coalition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824" y="215098"/>
            <a:ext cx="8462356" cy="817577"/>
          </a:xfrm>
        </p:spPr>
        <p:txBody>
          <a:bodyPr>
            <a:normAutofit/>
          </a:bodyPr>
          <a:lstStyle>
            <a:lvl1pPr>
              <a:defRPr sz="1519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824" y="1363287"/>
            <a:ext cx="8462356" cy="4638502"/>
          </a:xfrm>
        </p:spPr>
        <p:txBody>
          <a:bodyPr/>
          <a:lstStyle>
            <a:lvl1pPr marL="217004" indent="-217004">
              <a:buFont typeface="Arial" panose="020B0604020202020204" pitchFamily="34" charset="0"/>
              <a:buChar char="•"/>
              <a:defRPr sz="12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3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1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88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88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1858E5-A638-4CCE-9D54-A41357A90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939DE31-9062-486B-A790-06E36A096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A8DB0F5-EC77-45B9-8680-1D618CB1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SzPct val="25000"/>
              <a:defRPr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/>
            </a:pPr>
            <a:fld id="{5E8FDD4C-DCAD-4FF1-84E1-B1C966C77D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701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6D849-556F-4637-980E-C20FE030C6D9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360044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13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C63C66DC-666C-4C0B-B57C-478E431BBF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7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37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>
            <a:extLst>
              <a:ext uri="{FF2B5EF4-FFF2-40B4-BE49-F238E27FC236}">
                <a16:creationId xmlns:a16="http://schemas.microsoft.com/office/drawing/2014/main" id="{CE65342D-2AB9-49D5-ADCB-A6D714D51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29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29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57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87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715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96" indent="-2571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59" indent="-21433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22" indent="-1714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51" indent="-1714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80" indent="-1714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109" indent="-171465" algn="l" defTabSz="685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38" indent="-171465" algn="l" defTabSz="685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966" indent="-171465" algn="l" defTabSz="685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897" indent="-171465" algn="l" defTabSz="685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29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57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87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15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45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72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503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432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EDEAE35-7355-4440-BA2A-A9D763578A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BAE4259-5D7D-4A23-9913-89833214BE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DC88C-2B8D-4CDC-A966-9587D2BDDD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91000D2-CAE6-49BE-96C6-F30C6E83F6DC}" type="datetimeFigureOut">
              <a:rPr lang="en-US"/>
              <a:pPr>
                <a:defRPr/>
              </a:pPr>
              <a:t>18/07/2024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2902A-B6D5-42B7-AF46-49A1A85F7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180EB-3F04-4851-B6A8-BF58094DC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213543E-7578-49FA-A272-369487A2D2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6">
            <a:extLst>
              <a:ext uri="{FF2B5EF4-FFF2-40B4-BE49-F238E27FC236}">
                <a16:creationId xmlns:a16="http://schemas.microsoft.com/office/drawing/2014/main" id="{F491E23E-FB95-4F20-BEAB-26A64D12654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18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EDEAE35-7355-4440-BA2A-A9D763578A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BAE4259-5D7D-4A23-9913-89833214BE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DC88C-2B8D-4CDC-A966-9587D2BDDD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6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2902A-B6D5-42B7-AF46-49A1A85F7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76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180EB-3F04-4851-B6A8-BF58094DC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6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213543E-7578-49FA-A272-369487A2D2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6">
            <a:extLst>
              <a:ext uri="{FF2B5EF4-FFF2-40B4-BE49-F238E27FC236}">
                <a16:creationId xmlns:a16="http://schemas.microsoft.com/office/drawing/2014/main" id="{F491E23E-FB95-4F20-BEAB-26A64D1265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23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705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8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85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85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85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85">
          <a:solidFill>
            <a:schemeClr val="tx1"/>
          </a:solidFill>
          <a:latin typeface="Calibri" charset="0"/>
        </a:defRPr>
      </a:lvl5pPr>
      <a:lvl6pPr marL="289339" algn="ctr" rtl="0" fontAlgn="base">
        <a:spcBef>
          <a:spcPct val="0"/>
        </a:spcBef>
        <a:spcAft>
          <a:spcPct val="0"/>
        </a:spcAft>
        <a:defRPr sz="2785">
          <a:solidFill>
            <a:schemeClr val="tx1"/>
          </a:solidFill>
          <a:latin typeface="Calibri" charset="0"/>
        </a:defRPr>
      </a:lvl6pPr>
      <a:lvl7pPr marL="578678" algn="ctr" rtl="0" fontAlgn="base">
        <a:spcBef>
          <a:spcPct val="0"/>
        </a:spcBef>
        <a:spcAft>
          <a:spcPct val="0"/>
        </a:spcAft>
        <a:defRPr sz="2785">
          <a:solidFill>
            <a:schemeClr val="tx1"/>
          </a:solidFill>
          <a:latin typeface="Calibri" charset="0"/>
        </a:defRPr>
      </a:lvl7pPr>
      <a:lvl8pPr marL="868017" algn="ctr" rtl="0" fontAlgn="base">
        <a:spcBef>
          <a:spcPct val="0"/>
        </a:spcBef>
        <a:spcAft>
          <a:spcPct val="0"/>
        </a:spcAft>
        <a:defRPr sz="2785">
          <a:solidFill>
            <a:schemeClr val="tx1"/>
          </a:solidFill>
          <a:latin typeface="Calibri" charset="0"/>
        </a:defRPr>
      </a:lvl8pPr>
      <a:lvl9pPr marL="1157356" algn="ctr" rtl="0" fontAlgn="base">
        <a:spcBef>
          <a:spcPct val="0"/>
        </a:spcBef>
        <a:spcAft>
          <a:spcPct val="0"/>
        </a:spcAft>
        <a:defRPr sz="2785">
          <a:solidFill>
            <a:schemeClr val="tx1"/>
          </a:solidFill>
          <a:latin typeface="Calibri" charset="0"/>
        </a:defRPr>
      </a:lvl9pPr>
    </p:titleStyle>
    <p:bodyStyle>
      <a:lvl1pPr marL="217004" indent="-21700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70176" indent="-18083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723347" indent="-14467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3pPr>
      <a:lvl4pPr marL="1012687" indent="-14467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302026" indent="-14467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591364" indent="-144670" algn="l" defTabSz="5786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880704" indent="-144670" algn="l" defTabSz="5786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170043" indent="-144670" algn="l" defTabSz="5786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459382" indent="-144670" algn="l" defTabSz="5786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8678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1pPr>
      <a:lvl2pPr marL="289339" algn="l" defTabSz="578678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2pPr>
      <a:lvl3pPr marL="578678" algn="l" defTabSz="578678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3pPr>
      <a:lvl4pPr marL="868017" algn="l" defTabSz="578678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4pPr>
      <a:lvl5pPr marL="1157356" algn="l" defTabSz="578678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5pPr>
      <a:lvl6pPr marL="1446695" algn="l" defTabSz="578678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6pPr>
      <a:lvl7pPr marL="1736034" algn="l" defTabSz="578678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7pPr>
      <a:lvl8pPr marL="2025374" algn="l" defTabSz="578678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8pPr>
      <a:lvl9pPr marL="2314712" algn="l" defTabSz="578678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EDEAE35-7355-4440-BA2A-A9D763578A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BAE4259-5D7D-4A23-9913-89833214BE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DC88C-2B8D-4CDC-A966-9587D2BDDD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91000D2-CAE6-49BE-96C6-F30C6E83F6DC}" type="datetimeFigureOut">
              <a:rPr lang="en-US"/>
              <a:pPr>
                <a:defRPr/>
              </a:pPr>
              <a:t>18/07/2024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2902A-B6D5-42B7-AF46-49A1A85F7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180EB-3F04-4851-B6A8-BF58094DC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213543E-7578-49FA-A272-369487A2D2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6">
            <a:extLst>
              <a:ext uri="{FF2B5EF4-FFF2-40B4-BE49-F238E27FC236}">
                <a16:creationId xmlns:a16="http://schemas.microsoft.com/office/drawing/2014/main" id="{F491E23E-FB95-4F20-BEAB-26A64D1265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95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  <p:sldLayoutId id="2147483687" r:id="rId3"/>
    <p:sldLayoutId id="2147483688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24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5pPr>
      <a:lvl6pPr marL="342929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6pPr>
      <a:lvl7pPr marL="685857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7pPr>
      <a:lvl8pPr marL="1028787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8pPr>
      <a:lvl9pPr marL="1371715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9pPr>
    </p:titleStyle>
    <p:bodyStyle>
      <a:lvl1pPr marL="257196" indent="-2571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59" indent="-21433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22" indent="-1714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51" indent="-1714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80" indent="-1714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109" indent="-171465" algn="l" defTabSz="685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38" indent="-171465" algn="l" defTabSz="685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966" indent="-171465" algn="l" defTabSz="685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897" indent="-171465" algn="l" defTabSz="685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29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57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87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15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45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72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503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432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wp-content/uploads/2019/01/shared-decision-making-summary-guide-v1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hivpreventioncoalition.unaids.org/resource/practical-guidance-for-implementing-comprehensive-hiv-and-hcv-programmes-with-people-who-inject-drugs/" TargetMode="External"/><Relationship Id="rId3" Type="http://schemas.openxmlformats.org/officeDocument/2006/relationships/hyperlink" Target="https://hivpreventioncoalition.unaids.org/resource/decision-making-aide-for-investments-into-hiv-prevention-programmes-among-adolescent-girls-and-young-women/" TargetMode="External"/><Relationship Id="rId7" Type="http://schemas.openxmlformats.org/officeDocument/2006/relationships/hyperlink" Target="https://hivpreventioncoalition.unaids.org/resource/practical-guidance-for-implementing-comprehensive-hiv-and-sti-programmes-with-transgender-people/" TargetMode="External"/><Relationship Id="rId12" Type="http://schemas.openxmlformats.org/officeDocument/2006/relationships/hyperlink" Target="https://hivpreventioncoalition.unaids.org/resources/" TargetMode="External"/><Relationship Id="rId2" Type="http://schemas.openxmlformats.org/officeDocument/2006/relationships/hyperlink" Target="https://hivpreventioncoalition.unaids.org/resource/hiv-prevention-among-adolescent-girls-and-young-women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ivpreventioncoalition.unaids.org/resource/practical-guidance-for-comprehensive-hiv-sti-programmes-with-sex-workers/" TargetMode="External"/><Relationship Id="rId11" Type="http://schemas.openxmlformats.org/officeDocument/2006/relationships/hyperlink" Target="https://www.who.int/publications/i/item/9789240039797" TargetMode="External"/><Relationship Id="rId5" Type="http://schemas.openxmlformats.org/officeDocument/2006/relationships/hyperlink" Target="https://hivpreventioncoalition.unaids.org/resource/hiv-prevention-self-assessment-tool-psat/" TargetMode="External"/><Relationship Id="rId10" Type="http://schemas.openxmlformats.org/officeDocument/2006/relationships/hyperlink" Target="https://www.who.int/publications/i/item/preventing-hiv-through-safe-voluntary-medical-male-circumcision-for-adolescent-boys-and-men-in-generalized-hiv-epidemics-policy-brief" TargetMode="External"/><Relationship Id="rId4" Type="http://schemas.openxmlformats.org/officeDocument/2006/relationships/hyperlink" Target="https://hivpreventioncoalition.unaids.org/resource/preventing-hiv-and-other-stis-among-women-and-girls-using-contraceptive-services-in-contexts-with-high-hiv-incidence-june-2020/" TargetMode="External"/><Relationship Id="rId9" Type="http://schemas.openxmlformats.org/officeDocument/2006/relationships/hyperlink" Target="https://www.who.int/publications/i/item/preventing-hiv-through-safe-voluntary-medical-male-circumcision-for-adolescent-boys-and-men-in-generalized-hiv-epidemics-guidelin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aids.org/en/topics/education-plu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hyperlink" Target="https://www.unaids.org/sites/default/files/media_asset/UNAIDS_HIV_prevention_among_adolescent_girls_and_young_women.pdf" TargetMode="Externa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C55A65FE-82B0-4C8F-9282-B6646BE122D7}"/>
              </a:ext>
            </a:extLst>
          </p:cNvPr>
          <p:cNvSpPr txBox="1">
            <a:spLocks/>
          </p:cNvSpPr>
          <p:nvPr/>
        </p:nvSpPr>
        <p:spPr bwMode="auto">
          <a:xfrm>
            <a:off x="577262" y="189764"/>
            <a:ext cx="4257674" cy="34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cs typeface="Arial" panose="020B0604020202020204" pitchFamily="34" charset="0"/>
              </a:rPr>
              <a:t>Adolescent girls and young women programming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dirty="0"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cs typeface="Arial" panose="020B0604020202020204" pitchFamily="34" charset="0"/>
              </a:rPr>
              <a:t>Evidence, global guidance and tools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dirty="0"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dirty="0">
                <a:cs typeface="Arial" panose="020B0604020202020204" pitchFamily="34" charset="0"/>
              </a:rPr>
              <a:t>Hege </a:t>
            </a:r>
            <a:r>
              <a:rPr lang="en-US" altLang="en-US" sz="1600" dirty="0" err="1">
                <a:cs typeface="Arial" panose="020B0604020202020204" pitchFamily="34" charset="0"/>
              </a:rPr>
              <a:t>Wagan,</a:t>
            </a:r>
            <a:r>
              <a:rPr lang="en-US" altLang="en-US" sz="1600" dirty="0">
                <a:cs typeface="Arial" panose="020B0604020202020204" pitchFamily="34" charset="0"/>
              </a:rPr>
              <a:t> Senior Adviser UNAIDS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3FE81B-3178-4C70-A854-C3CEA5884779}"/>
              </a:ext>
            </a:extLst>
          </p:cNvPr>
          <p:cNvCxnSpPr/>
          <p:nvPr/>
        </p:nvCxnSpPr>
        <p:spPr>
          <a:xfrm>
            <a:off x="1771650" y="1708547"/>
            <a:ext cx="22621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1CB723-2B94-4533-844B-33B0B9D7463F}"/>
              </a:ext>
            </a:extLst>
          </p:cNvPr>
          <p:cNvCxnSpPr/>
          <p:nvPr/>
        </p:nvCxnSpPr>
        <p:spPr>
          <a:xfrm>
            <a:off x="1771650" y="4367213"/>
            <a:ext cx="22621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49" name="Text Placeholder 6">
            <a:extLst>
              <a:ext uri="{FF2B5EF4-FFF2-40B4-BE49-F238E27FC236}">
                <a16:creationId xmlns:a16="http://schemas.microsoft.com/office/drawing/2014/main" id="{CC8856FF-4CC8-4973-A376-6C20CFC7E9A7}"/>
              </a:ext>
            </a:extLst>
          </p:cNvPr>
          <p:cNvSpPr txBox="1">
            <a:spLocks/>
          </p:cNvSpPr>
          <p:nvPr/>
        </p:nvSpPr>
        <p:spPr bwMode="auto">
          <a:xfrm>
            <a:off x="1771649" y="3248467"/>
            <a:ext cx="2452688" cy="40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altLang="en-US" sz="825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4CDDCB-BC42-485B-AEAC-EAEF6212F3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48"/>
          <a:stretch/>
        </p:blipFill>
        <p:spPr>
          <a:xfrm>
            <a:off x="5187862" y="-35092"/>
            <a:ext cx="3898988" cy="58968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77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5929" y="759525"/>
            <a:ext cx="2003604" cy="398246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Condoms</a:t>
            </a:r>
          </a:p>
        </p:txBody>
      </p:sp>
      <p:sp>
        <p:nvSpPr>
          <p:cNvPr id="9" name="Rectangle 8"/>
          <p:cNvSpPr/>
          <p:nvPr/>
        </p:nvSpPr>
        <p:spPr>
          <a:xfrm>
            <a:off x="855929" y="1240301"/>
            <a:ext cx="2003604" cy="464282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School-based prevention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(in context of comprehensive sexuality education)</a:t>
            </a:r>
          </a:p>
        </p:txBody>
      </p:sp>
      <p:sp>
        <p:nvSpPr>
          <p:cNvPr id="10" name="Rectangle 9"/>
          <p:cNvSpPr/>
          <p:nvPr/>
        </p:nvSpPr>
        <p:spPr>
          <a:xfrm>
            <a:off x="855929" y="1809675"/>
            <a:ext cx="2003604" cy="398246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Interpersonal communication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5929" y="2313013"/>
            <a:ext cx="2003604" cy="398246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Pre-exposure prophylaxis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5929" y="2816351"/>
            <a:ext cx="2003604" cy="398246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HTS, ART, VMMC for men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5929" y="6379561"/>
            <a:ext cx="2003604" cy="398246"/>
          </a:xfrm>
          <a:prstGeom prst="rect">
            <a:avLst/>
          </a:prstGeom>
          <a:solidFill>
            <a:srgbClr val="61D6FF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Enhanced leadership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6643" y="3332450"/>
            <a:ext cx="2003604" cy="398246"/>
          </a:xfrm>
          <a:prstGeom prst="rect">
            <a:avLst/>
          </a:prstGeom>
          <a:solidFill>
            <a:srgbClr val="61D6FF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Policy, legal change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5929" y="3843289"/>
            <a:ext cx="2003604" cy="398246"/>
          </a:xfrm>
          <a:prstGeom prst="rect">
            <a:avLst/>
          </a:prstGeom>
          <a:solidFill>
            <a:srgbClr val="61D6FF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Community mobilization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5929" y="4346629"/>
            <a:ext cx="2003604" cy="398246"/>
          </a:xfrm>
          <a:prstGeom prst="rect">
            <a:avLst/>
          </a:prstGeom>
          <a:solidFill>
            <a:srgbClr val="61D6FF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Multi- and new media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5929" y="4841337"/>
            <a:ext cx="2003604" cy="398246"/>
          </a:xfrm>
          <a:prstGeom prst="rect">
            <a:avLst/>
          </a:prstGeom>
          <a:solidFill>
            <a:srgbClr val="61D6FF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Cash transfers / incentives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5929" y="5353303"/>
            <a:ext cx="2003604" cy="398246"/>
          </a:xfrm>
          <a:prstGeom prst="rect">
            <a:avLst/>
          </a:prstGeom>
          <a:solidFill>
            <a:srgbClr val="61D6FF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Gender norms &amp; GBV prevention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5929" y="5867314"/>
            <a:ext cx="2003604" cy="398246"/>
          </a:xfrm>
          <a:prstGeom prst="rect">
            <a:avLst/>
          </a:prstGeom>
          <a:solidFill>
            <a:srgbClr val="61D6FF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Sexual and reproductive health and rights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0427" y="424313"/>
            <a:ext cx="1676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Menu options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956936" y="1773992"/>
            <a:ext cx="2412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Core prevention programs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-911394" y="4813366"/>
            <a:ext cx="2319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Policy &amp; structural action</a:t>
            </a:r>
          </a:p>
        </p:txBody>
      </p:sp>
      <p:sp>
        <p:nvSpPr>
          <p:cNvPr id="22" name="Left Brace 21"/>
          <p:cNvSpPr/>
          <p:nvPr/>
        </p:nvSpPr>
        <p:spPr>
          <a:xfrm>
            <a:off x="512442" y="719711"/>
            <a:ext cx="173358" cy="2477634"/>
          </a:xfrm>
          <a:prstGeom prst="lef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Left Brace 24"/>
          <p:cNvSpPr/>
          <p:nvPr/>
        </p:nvSpPr>
        <p:spPr>
          <a:xfrm>
            <a:off x="512442" y="3319689"/>
            <a:ext cx="173358" cy="3401026"/>
          </a:xfrm>
          <a:prstGeom prst="lef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89851" y="1194643"/>
            <a:ext cx="1518249" cy="75609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Norms, know how, skills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618657" y="5378137"/>
            <a:ext cx="1518249" cy="7771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Structural factors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625101" y="3157318"/>
            <a:ext cx="1518249" cy="72860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Biological factors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08963" y="1934341"/>
            <a:ext cx="1822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Support choices of young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women who have agency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53242" y="6188280"/>
            <a:ext cx="1681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Enhance agency among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young women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18908" y="3929050"/>
            <a:ext cx="1533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Reduce susceptibility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and transmissibility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53242" y="75544"/>
            <a:ext cx="1603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Dimension of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change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92936" y="75544"/>
            <a:ext cx="1849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HIV prevention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outcomes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46019" y="229432"/>
            <a:ext cx="922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Impact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734793" y="916577"/>
            <a:ext cx="1681723" cy="75609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Fewer partners/ more partner choice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(less risky partners)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744697" y="2374833"/>
            <a:ext cx="1681723" cy="75609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Safer sex negotiation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(condom use)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776720" y="3642115"/>
            <a:ext cx="1681723" cy="119922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Consistent use of ARVs for prevention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(ART,U=U,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PEP)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776720" y="5478535"/>
            <a:ext cx="1681723" cy="75609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men go for HIV/health services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(HTS/ART &amp; VMMC)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011745" y="1697878"/>
            <a:ext cx="990594" cy="1615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Reduced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HIV incidence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043768" y="3980636"/>
            <a:ext cx="990594" cy="1735774"/>
          </a:xfrm>
          <a:prstGeom prst="rect">
            <a:avLst/>
          </a:prstGeom>
          <a:solidFill>
            <a:srgbClr val="87BF61"/>
          </a:solidFill>
          <a:ln w="190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Synergistic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effects on education, GBV,  gender norms, SRHR </a:t>
            </a:r>
          </a:p>
        </p:txBody>
      </p:sp>
      <p:cxnSp>
        <p:nvCxnSpPr>
          <p:cNvPr id="42" name="Elbow Connector 41"/>
          <p:cNvCxnSpPr>
            <a:stCxn id="7" idx="3"/>
            <a:endCxn id="24" idx="1"/>
          </p:cNvCxnSpPr>
          <p:nvPr/>
        </p:nvCxnSpPr>
        <p:spPr>
          <a:xfrm>
            <a:off x="2859533" y="958648"/>
            <a:ext cx="730318" cy="614040"/>
          </a:xfrm>
          <a:prstGeom prst="bentConnector3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0" idx="3"/>
            <a:endCxn id="28" idx="1"/>
          </p:cNvCxnSpPr>
          <p:nvPr/>
        </p:nvCxnSpPr>
        <p:spPr>
          <a:xfrm>
            <a:off x="2859533" y="2008798"/>
            <a:ext cx="765568" cy="1512821"/>
          </a:xfrm>
          <a:prstGeom prst="bentConnector3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27" idx="1"/>
            <a:endCxn id="14" idx="3"/>
          </p:cNvCxnSpPr>
          <p:nvPr/>
        </p:nvCxnSpPr>
        <p:spPr>
          <a:xfrm rot="10800000">
            <a:off x="2850247" y="3531573"/>
            <a:ext cx="768410" cy="223511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13" idx="3"/>
            <a:endCxn id="27" idx="1"/>
          </p:cNvCxnSpPr>
          <p:nvPr/>
        </p:nvCxnSpPr>
        <p:spPr>
          <a:xfrm flipV="1">
            <a:off x="2859533" y="5766687"/>
            <a:ext cx="759124" cy="811997"/>
          </a:xfrm>
          <a:prstGeom prst="bentConnector3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2" idx="3"/>
            <a:endCxn id="27" idx="1"/>
          </p:cNvCxnSpPr>
          <p:nvPr/>
        </p:nvCxnSpPr>
        <p:spPr>
          <a:xfrm>
            <a:off x="2859533" y="3015474"/>
            <a:ext cx="759124" cy="2751213"/>
          </a:xfrm>
          <a:prstGeom prst="bentConnector3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27" idx="1"/>
            <a:endCxn id="11" idx="3"/>
          </p:cNvCxnSpPr>
          <p:nvPr/>
        </p:nvCxnSpPr>
        <p:spPr>
          <a:xfrm rot="10800000">
            <a:off x="2859533" y="2512137"/>
            <a:ext cx="759124" cy="325455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9" idx="3"/>
            <a:endCxn id="27" idx="1"/>
          </p:cNvCxnSpPr>
          <p:nvPr/>
        </p:nvCxnSpPr>
        <p:spPr>
          <a:xfrm>
            <a:off x="2859533" y="1472442"/>
            <a:ext cx="759124" cy="4294245"/>
          </a:xfrm>
          <a:prstGeom prst="bentConnector3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20" idx="3"/>
            <a:endCxn id="28" idx="1"/>
          </p:cNvCxnSpPr>
          <p:nvPr/>
        </p:nvCxnSpPr>
        <p:spPr>
          <a:xfrm flipV="1">
            <a:off x="2859533" y="3521619"/>
            <a:ext cx="765568" cy="2544818"/>
          </a:xfrm>
          <a:prstGeom prst="bentConnector3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19" idx="3"/>
            <a:endCxn id="28" idx="1"/>
          </p:cNvCxnSpPr>
          <p:nvPr/>
        </p:nvCxnSpPr>
        <p:spPr>
          <a:xfrm flipV="1">
            <a:off x="2859533" y="3521619"/>
            <a:ext cx="765568" cy="2030807"/>
          </a:xfrm>
          <a:prstGeom prst="bentConnector3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18" idx="3"/>
            <a:endCxn id="28" idx="1"/>
          </p:cNvCxnSpPr>
          <p:nvPr/>
        </p:nvCxnSpPr>
        <p:spPr>
          <a:xfrm flipV="1">
            <a:off x="2859533" y="3521619"/>
            <a:ext cx="765568" cy="1518841"/>
          </a:xfrm>
          <a:prstGeom prst="bentConnector3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16" idx="3"/>
            <a:endCxn id="28" idx="1"/>
          </p:cNvCxnSpPr>
          <p:nvPr/>
        </p:nvCxnSpPr>
        <p:spPr>
          <a:xfrm flipV="1">
            <a:off x="2859533" y="3521619"/>
            <a:ext cx="765568" cy="1024133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15" idx="3"/>
            <a:endCxn id="28" idx="1"/>
          </p:cNvCxnSpPr>
          <p:nvPr/>
        </p:nvCxnSpPr>
        <p:spPr>
          <a:xfrm flipV="1">
            <a:off x="2859533" y="3521619"/>
            <a:ext cx="765568" cy="520793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24" idx="3"/>
            <a:endCxn id="39" idx="1"/>
          </p:cNvCxnSpPr>
          <p:nvPr/>
        </p:nvCxnSpPr>
        <p:spPr>
          <a:xfrm>
            <a:off x="5108100" y="1572688"/>
            <a:ext cx="668620" cy="4283892"/>
          </a:xfrm>
          <a:prstGeom prst="bentConnector3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>
            <a:stCxn id="27" idx="3"/>
            <a:endCxn id="37" idx="1"/>
          </p:cNvCxnSpPr>
          <p:nvPr/>
        </p:nvCxnSpPr>
        <p:spPr>
          <a:xfrm flipV="1">
            <a:off x="5136906" y="2752878"/>
            <a:ext cx="607791" cy="3013809"/>
          </a:xfrm>
          <a:prstGeom prst="bentConnector3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/>
          <p:cNvCxnSpPr>
            <a:cxnSpLocks/>
            <a:stCxn id="24" idx="3"/>
            <a:endCxn id="38" idx="1"/>
          </p:cNvCxnSpPr>
          <p:nvPr/>
        </p:nvCxnSpPr>
        <p:spPr>
          <a:xfrm>
            <a:off x="5108100" y="1572688"/>
            <a:ext cx="668620" cy="2669038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/>
          <p:cNvCxnSpPr>
            <a:stCxn id="28" idx="3"/>
            <a:endCxn id="36" idx="1"/>
          </p:cNvCxnSpPr>
          <p:nvPr/>
        </p:nvCxnSpPr>
        <p:spPr>
          <a:xfrm flipV="1">
            <a:off x="5143350" y="1294622"/>
            <a:ext cx="591443" cy="2226997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/>
          <p:cNvCxnSpPr>
            <a:stCxn id="36" idx="3"/>
            <a:endCxn id="41" idx="1"/>
          </p:cNvCxnSpPr>
          <p:nvPr/>
        </p:nvCxnSpPr>
        <p:spPr>
          <a:xfrm>
            <a:off x="7416516" y="1294622"/>
            <a:ext cx="627252" cy="355390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/>
          <p:cNvCxnSpPr>
            <a:stCxn id="39" idx="3"/>
            <a:endCxn id="40" idx="1"/>
          </p:cNvCxnSpPr>
          <p:nvPr/>
        </p:nvCxnSpPr>
        <p:spPr>
          <a:xfrm flipV="1">
            <a:off x="7458443" y="2505431"/>
            <a:ext cx="553302" cy="3351149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lbow Connector 106"/>
          <p:cNvCxnSpPr>
            <a:cxnSpLocks/>
            <a:stCxn id="38" idx="3"/>
            <a:endCxn id="40" idx="1"/>
          </p:cNvCxnSpPr>
          <p:nvPr/>
        </p:nvCxnSpPr>
        <p:spPr>
          <a:xfrm flipV="1">
            <a:off x="7458443" y="2505431"/>
            <a:ext cx="553302" cy="1736295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lbow Connector 109"/>
          <p:cNvCxnSpPr>
            <a:stCxn id="37" idx="3"/>
            <a:endCxn id="41" idx="1"/>
          </p:cNvCxnSpPr>
          <p:nvPr/>
        </p:nvCxnSpPr>
        <p:spPr>
          <a:xfrm>
            <a:off x="7426420" y="2752878"/>
            <a:ext cx="617348" cy="2095645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/>
          <p:nvPr/>
        </p:nvCxnSpPr>
        <p:spPr>
          <a:xfrm>
            <a:off x="5143350" y="5752790"/>
            <a:ext cx="3428847" cy="9150"/>
          </a:xfrm>
          <a:prstGeom prst="bentConnector4">
            <a:avLst>
              <a:gd name="adj1" fmla="val 9065"/>
              <a:gd name="adj2" fmla="val 9197803"/>
            </a:avLst>
          </a:prstGeom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-1770" y="-20971"/>
            <a:ext cx="2443756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63CDF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Options MENU</a:t>
            </a:r>
          </a:p>
        </p:txBody>
      </p:sp>
    </p:spTree>
    <p:extLst>
      <p:ext uri="{BB962C8B-B14F-4D97-AF65-F5344CB8AC3E}">
        <p14:creationId xmlns:p14="http://schemas.microsoft.com/office/powerpoint/2010/main" val="44318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2360846" y="1571253"/>
            <a:ext cx="5591483" cy="3850066"/>
          </a:xfrm>
          <a:prstGeom prst="triangle">
            <a:avLst>
              <a:gd name="adj" fmla="val 50000"/>
            </a:avLst>
          </a:prstGeom>
          <a:solidFill>
            <a:srgbClr val="0B4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3325944" y="3943291"/>
            <a:ext cx="3661288" cy="1415845"/>
          </a:xfrm>
          <a:prstGeom prst="trapezoid">
            <a:avLst>
              <a:gd name="adj" fmla="val 58594"/>
            </a:avLst>
          </a:prstGeom>
          <a:solidFill>
            <a:srgbClr val="0B4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>
                <a:solidFill>
                  <a:prstClr val="white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Whole population</a:t>
            </a:r>
          </a:p>
          <a:p>
            <a:pPr algn="ctr" defTabSz="685800">
              <a:defRPr/>
            </a:pPr>
            <a:r>
              <a:rPr lang="en-US" sz="1350">
                <a:solidFill>
                  <a:prstClr val="white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100%</a:t>
            </a:r>
            <a:endParaRPr lang="en-GB" sz="1350">
              <a:solidFill>
                <a:prstClr val="white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3465316" y="1719236"/>
            <a:ext cx="3382544" cy="2355186"/>
          </a:xfrm>
          <a:prstGeom prst="triangle">
            <a:avLst>
              <a:gd name="adj" fmla="val 50111"/>
            </a:avLst>
          </a:prstGeom>
          <a:solidFill>
            <a:srgbClr val="FDA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b="1">
              <a:solidFill>
                <a:prstClr val="black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algn="ctr" defTabSz="685800">
              <a:defRPr/>
            </a:pPr>
            <a:endParaRPr lang="en-US" sz="1350" b="1">
              <a:solidFill>
                <a:prstClr val="black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algn="ctr" defTabSz="685800">
              <a:defRPr/>
            </a:pPr>
            <a:r>
              <a:rPr lang="en-US" sz="1350">
                <a:solidFill>
                  <a:prstClr val="black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Individuals with acute distress</a:t>
            </a:r>
            <a:endParaRPr lang="en-GB" sz="1350">
              <a:solidFill>
                <a:prstClr val="black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040069" y="4492170"/>
            <a:ext cx="1025935" cy="0"/>
          </a:xfrm>
          <a:prstGeom prst="straightConnector1">
            <a:avLst/>
          </a:prstGeom>
          <a:ln w="57150">
            <a:solidFill>
              <a:srgbClr val="0B46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51837" y="4249796"/>
            <a:ext cx="14951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u="sng">
                <a:solidFill>
                  <a:prstClr val="black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Universal:</a:t>
            </a:r>
          </a:p>
          <a:p>
            <a:pPr defTabSz="685800">
              <a:defRPr/>
            </a:pPr>
            <a:r>
              <a:rPr lang="en-US" sz="1350">
                <a:solidFill>
                  <a:prstClr val="black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General support</a:t>
            </a:r>
            <a:endParaRPr lang="en-GB" sz="1350">
              <a:solidFill>
                <a:prstClr val="black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5729" y="3134992"/>
            <a:ext cx="209242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u="sng" dirty="0">
                <a:solidFill>
                  <a:prstClr val="black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Targeted:</a:t>
            </a:r>
          </a:p>
          <a:p>
            <a:pPr defTabSz="685800">
              <a:defRPr/>
            </a:pPr>
            <a:r>
              <a:rPr lang="en-US" sz="1350" dirty="0">
                <a:solidFill>
                  <a:prstClr val="black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Services specific to distress</a:t>
            </a:r>
            <a:endParaRPr lang="en-GB" sz="1350" dirty="0">
              <a:solidFill>
                <a:prstClr val="black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958155" y="3373815"/>
            <a:ext cx="1018778" cy="12227"/>
          </a:xfrm>
          <a:prstGeom prst="straightConnector1">
            <a:avLst/>
          </a:prstGeom>
          <a:ln w="57150">
            <a:solidFill>
              <a:srgbClr val="FDA9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65728" y="2362886"/>
            <a:ext cx="2092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u="sng" dirty="0">
                <a:solidFill>
                  <a:prstClr val="black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Differentiated:</a:t>
            </a:r>
          </a:p>
          <a:p>
            <a:pPr defTabSz="685800">
              <a:defRPr/>
            </a:pPr>
            <a:r>
              <a:rPr lang="en-US" sz="1350" dirty="0">
                <a:solidFill>
                  <a:prstClr val="black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Integrated &amp; personalized combination of services</a:t>
            </a:r>
            <a:endParaRPr lang="en-GB" sz="1350" dirty="0">
              <a:solidFill>
                <a:prstClr val="black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 flipV="1">
            <a:off x="2958155" y="2692271"/>
            <a:ext cx="1674523" cy="132280"/>
          </a:xfrm>
          <a:prstGeom prst="straightConnector1">
            <a:avLst/>
          </a:prstGeom>
          <a:ln w="57150">
            <a:solidFill>
              <a:srgbClr val="00AF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12"/>
          <p:cNvSpPr/>
          <p:nvPr/>
        </p:nvSpPr>
        <p:spPr>
          <a:xfrm>
            <a:off x="4164103" y="1805778"/>
            <a:ext cx="1984970" cy="1571588"/>
          </a:xfrm>
          <a:prstGeom prst="triangle">
            <a:avLst>
              <a:gd name="adj" fmla="val 49032"/>
            </a:avLst>
          </a:prstGeom>
          <a:solidFill>
            <a:srgbClr val="00A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0569">
              <a:defRPr/>
            </a:pPr>
            <a:r>
              <a:rPr lang="en-US" sz="1350">
                <a:solidFill>
                  <a:prstClr val="white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Individuals with multiple adversities</a:t>
            </a:r>
            <a:endParaRPr lang="en-GB" sz="1350">
              <a:solidFill>
                <a:prstClr val="white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15" name="Up Arrow 14"/>
          <p:cNvSpPr/>
          <p:nvPr/>
        </p:nvSpPr>
        <p:spPr>
          <a:xfrm rot="2156086">
            <a:off x="3258226" y="1485617"/>
            <a:ext cx="345600" cy="4168800"/>
          </a:xfrm>
          <a:prstGeom prst="up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>
              <a:defRPr/>
            </a:pPr>
            <a:r>
              <a:rPr lang="en-US" sz="1350">
                <a:solidFill>
                  <a:prstClr val="black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Increasing complexity of needs</a:t>
            </a:r>
          </a:p>
        </p:txBody>
      </p:sp>
      <p:sp>
        <p:nvSpPr>
          <p:cNvPr id="16" name="Left-Right Arrow 15"/>
          <p:cNvSpPr/>
          <p:nvPr/>
        </p:nvSpPr>
        <p:spPr>
          <a:xfrm rot="3252350">
            <a:off x="4774047" y="3395562"/>
            <a:ext cx="4169743" cy="344399"/>
          </a:xfrm>
          <a:prstGeom prst="left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>
                <a:solidFill>
                  <a:prstClr val="black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People move as their wellbeing changes</a:t>
            </a:r>
            <a:endParaRPr lang="en-GB" sz="1350">
              <a:solidFill>
                <a:prstClr val="black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7510" y="1311764"/>
            <a:ext cx="2172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b="1" dirty="0">
                <a:solidFill>
                  <a:prstClr val="black"/>
                </a:solidFill>
                <a:latin typeface="Raavi" panose="020B0502040204020203" pitchFamily="34" charset="0"/>
                <a:ea typeface="Roboto Condensed Light" panose="02000000000000000000" pitchFamily="2" charset="0"/>
                <a:cs typeface="Raavi" panose="020B0502040204020203" pitchFamily="34" charset="0"/>
              </a:rPr>
              <a:t>Target population</a:t>
            </a:r>
            <a:endParaRPr lang="en-GB" b="1" dirty="0">
              <a:solidFill>
                <a:prstClr val="black"/>
              </a:solidFill>
              <a:latin typeface="Raavi" panose="020B0502040204020203" pitchFamily="34" charset="0"/>
              <a:ea typeface="Roboto Condensed Light" panose="02000000000000000000" pitchFamily="2" charset="0"/>
              <a:cs typeface="Raav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681119"/>
            <a:ext cx="9449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900">
                <a:solidFill>
                  <a:prstClr val="white">
                    <a:lumMod val="65000"/>
                  </a:prst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Adapted by Rudgard  W.  from NHS England's Comprehensive Model for </a:t>
            </a:r>
            <a:r>
              <a:rPr lang="en-US" sz="900" err="1">
                <a:solidFill>
                  <a:prstClr val="white">
                    <a:lumMod val="65000"/>
                  </a:prst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Personalised</a:t>
            </a:r>
            <a:r>
              <a:rPr lang="en-US" sz="900">
                <a:solidFill>
                  <a:prstClr val="white">
                    <a:lumMod val="65000"/>
                  </a:prst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Care: </a:t>
            </a:r>
            <a:r>
              <a:rPr lang="en-US" sz="900">
                <a:solidFill>
                  <a:prstClr val="white">
                    <a:lumMod val="65000"/>
                  </a:prst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hlinkClick r:id="rId3"/>
              </a:rPr>
              <a:t>https://www.england.nhs.uk/wp-content/uploads/2019/01/shared-decision-making-summary-guide-v1.pdf</a:t>
            </a:r>
            <a:r>
              <a:rPr lang="en-US" sz="900">
                <a:solidFill>
                  <a:prstClr val="white">
                    <a:lumMod val="65000"/>
                  </a:prst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endParaRPr lang="en-GB" sz="900">
              <a:solidFill>
                <a:prstClr val="white">
                  <a:lumMod val="65000"/>
                </a:prst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DEC5249-3B3C-3E0C-49AC-5B93F65242B0}"/>
              </a:ext>
            </a:extLst>
          </p:cNvPr>
          <p:cNvCxnSpPr>
            <a:cxnSpLocks/>
          </p:cNvCxnSpPr>
          <p:nvPr/>
        </p:nvCxnSpPr>
        <p:spPr>
          <a:xfrm flipH="1">
            <a:off x="0" y="5577251"/>
            <a:ext cx="890162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56">
            <a:extLst>
              <a:ext uri="{FF2B5EF4-FFF2-40B4-BE49-F238E27FC236}">
                <a16:creationId xmlns:a16="http://schemas.microsoft.com/office/drawing/2014/main" id="{C405B9C7-E969-4525-820E-CD06449B3F65}"/>
              </a:ext>
            </a:extLst>
          </p:cNvPr>
          <p:cNvSpPr txBox="1">
            <a:spLocks/>
          </p:cNvSpPr>
          <p:nvPr/>
        </p:nvSpPr>
        <p:spPr>
          <a:xfrm>
            <a:off x="164388" y="198902"/>
            <a:ext cx="10438718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j-cs"/>
              </a:rPr>
              <a:t>DELIVERING PACKAGES</a:t>
            </a:r>
          </a:p>
        </p:txBody>
      </p:sp>
    </p:spTree>
    <p:extLst>
      <p:ext uri="{BB962C8B-B14F-4D97-AF65-F5344CB8AC3E}">
        <p14:creationId xmlns:p14="http://schemas.microsoft.com/office/powerpoint/2010/main" val="3195026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6E18B-3346-41F8-852B-45390FF048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0350" y="0"/>
            <a:ext cx="8883650" cy="112553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A99A"/>
                </a:solidFill>
              </a:rPr>
              <a:t>Population size estimates </a:t>
            </a:r>
            <a:br>
              <a:rPr lang="en-US" sz="2400" b="1" dirty="0">
                <a:solidFill>
                  <a:srgbClr val="00A99A"/>
                </a:solidFill>
              </a:rPr>
            </a:br>
            <a:r>
              <a:rPr lang="en-US" sz="2400" b="1" dirty="0">
                <a:solidFill>
                  <a:srgbClr val="00A99A"/>
                </a:solidFill>
              </a:rPr>
              <a:t>of adolescent girls, young women and other populations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F6423-99D3-4F72-91FE-AB671BE11FE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9113" y="992188"/>
            <a:ext cx="8624887" cy="5865812"/>
          </a:xfrm>
        </p:spPr>
        <p:txBody>
          <a:bodyPr/>
          <a:lstStyle/>
          <a:p>
            <a:r>
              <a:rPr lang="en-US" sz="2000" dirty="0"/>
              <a:t>New global targets disaggregated key populations and young people and adults (by sex, age, location and behaviors)</a:t>
            </a:r>
          </a:p>
          <a:p>
            <a:pPr marL="289339" lvl="1" indent="0">
              <a:buNone/>
            </a:pPr>
            <a:endParaRPr lang="en-US" sz="1600" dirty="0"/>
          </a:p>
          <a:p>
            <a:r>
              <a:rPr lang="en-US" sz="2000" dirty="0"/>
              <a:t>Guidance exist for population size estimates for key populations, </a:t>
            </a:r>
            <a:r>
              <a:rPr lang="en-US" sz="2000" b="1" dirty="0"/>
              <a:t>but not for young women and other priority populations. 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The approach introduce sub-national estimates, which integrate different dimensions (</a:t>
            </a:r>
            <a:r>
              <a:rPr lang="en-US" sz="2000" dirty="0"/>
              <a:t>sex, age, location, </a:t>
            </a:r>
            <a:r>
              <a:rPr lang="en-US" sz="2000" b="1" dirty="0" err="1"/>
              <a:t>behaviours</a:t>
            </a:r>
            <a:r>
              <a:rPr lang="en-US" sz="2000" b="1" dirty="0"/>
              <a:t>)</a:t>
            </a:r>
          </a:p>
          <a:p>
            <a:pPr lvl="1"/>
            <a:r>
              <a:rPr lang="en-US" sz="1800" dirty="0"/>
              <a:t>Current version focuses on young women 15-29</a:t>
            </a:r>
          </a:p>
          <a:p>
            <a:pPr lvl="1"/>
            <a:r>
              <a:rPr lang="en-US" sz="1800" dirty="0"/>
              <a:t>For use in context of broader HIV risk analysis</a:t>
            </a:r>
          </a:p>
          <a:p>
            <a:pPr marL="0" indent="0">
              <a:buNone/>
            </a:pPr>
            <a:endParaRPr lang="en-US" sz="1350" dirty="0"/>
          </a:p>
          <a:p>
            <a:r>
              <a:rPr lang="en-US" sz="2000" b="1" dirty="0"/>
              <a:t>Estimate the “denominator</a:t>
            </a:r>
            <a:r>
              <a:rPr lang="en-US" sz="2000" dirty="0"/>
              <a:t>” </a:t>
            </a:r>
            <a:r>
              <a:rPr lang="en-US" sz="1600" dirty="0"/>
              <a:t>– number of </a:t>
            </a:r>
          </a:p>
          <a:p>
            <a:pPr marL="0" indent="0">
              <a:buNone/>
            </a:pPr>
            <a:r>
              <a:rPr lang="en-US" sz="1600" dirty="0"/>
              <a:t>AGYW at higher risk of acquiring HIV who need intensified </a:t>
            </a:r>
          </a:p>
          <a:p>
            <a:pPr marL="0" indent="0">
              <a:buNone/>
            </a:pPr>
            <a:r>
              <a:rPr lang="en-US" sz="1600" dirty="0"/>
              <a:t>HIV prevention </a:t>
            </a:r>
            <a:r>
              <a:rPr lang="en-US" sz="1600" dirty="0" err="1"/>
              <a:t>programmes</a:t>
            </a:r>
            <a:endParaRPr lang="en-US" sz="1600" dirty="0"/>
          </a:p>
          <a:p>
            <a:r>
              <a:rPr lang="en-US" sz="2000" b="1" dirty="0"/>
              <a:t>Sub-national population sizes estimates </a:t>
            </a:r>
          </a:p>
          <a:p>
            <a:pPr marL="0" indent="0">
              <a:buNone/>
            </a:pPr>
            <a:r>
              <a:rPr lang="en-US" sz="2000" b="1" dirty="0"/>
              <a:t>as an entry point for setting targets</a:t>
            </a:r>
          </a:p>
          <a:p>
            <a:pPr marL="0" indent="0">
              <a:buNone/>
            </a:pPr>
            <a:endParaRPr lang="en-US" sz="2000" b="1" dirty="0"/>
          </a:p>
          <a:p>
            <a:endParaRPr lang="en-US" sz="1350" dirty="0"/>
          </a:p>
          <a:p>
            <a:pPr lvl="1"/>
            <a:endParaRPr lang="en-US" sz="1200" dirty="0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EC403F4B-311A-4822-A57D-A94C25F1E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161" y="4505900"/>
            <a:ext cx="3408840" cy="235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8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44A35-9893-44AA-BFC8-3998B11C7F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273050"/>
            <a:ext cx="9144000" cy="20320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A99A"/>
                </a:solidFill>
              </a:rPr>
              <a:t>Need for differentiated application; </a:t>
            </a:r>
            <a:r>
              <a:rPr lang="en-US" b="1" dirty="0">
                <a:solidFill>
                  <a:srgbClr val="00A99A"/>
                </a:solidFill>
              </a:rPr>
              <a:t>Decision-making aide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6F327-F5FF-412F-B4A7-C2CD7BD5952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85913"/>
            <a:ext cx="2552700" cy="44164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flower&#10;&#10;Description automatically generated">
            <a:extLst>
              <a:ext uri="{FF2B5EF4-FFF2-40B4-BE49-F238E27FC236}">
                <a16:creationId xmlns:a16="http://schemas.microsoft.com/office/drawing/2014/main" id="{26532B79-DF36-4F86-950D-DD4B165E62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15" y="2216323"/>
            <a:ext cx="1554654" cy="21591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DB5FF6-98BF-36B3-FD02-931828525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640" y="1343870"/>
            <a:ext cx="7333764" cy="431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16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44A35-9893-44AA-BFC8-3998B11C7F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2750"/>
            <a:ext cx="2759075" cy="1046163"/>
          </a:xfrm>
        </p:spPr>
        <p:txBody>
          <a:bodyPr>
            <a:noAutofit/>
          </a:bodyPr>
          <a:lstStyle/>
          <a:p>
            <a:r>
              <a:rPr lang="en-US" sz="2000" b="1" dirty="0"/>
              <a:t>A focused approach to HIV integration in contraceptive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6F327-F5FF-412F-B4A7-C2CD7BD5952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85913"/>
            <a:ext cx="2759075" cy="2109787"/>
          </a:xfrm>
        </p:spPr>
        <p:txBody>
          <a:bodyPr/>
          <a:lstStyle/>
          <a:p>
            <a:r>
              <a:rPr lang="en-US" sz="1800" dirty="0"/>
              <a:t>Strengthened HIV prevention using family planning platforms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Improving access where women 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08F3CA-F1C2-477F-80BB-0C749389AD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86"/>
          <a:stretch/>
        </p:blipFill>
        <p:spPr>
          <a:xfrm>
            <a:off x="3444001" y="0"/>
            <a:ext cx="5699999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6683AD-6E26-452D-A070-BB4227B85B15}"/>
              </a:ext>
            </a:extLst>
          </p:cNvPr>
          <p:cNvSpPr txBox="1"/>
          <p:nvPr/>
        </p:nvSpPr>
        <p:spPr>
          <a:xfrm>
            <a:off x="973480" y="563245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Do not cite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E00A6B-3609-4393-8B98-44F514B1C4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398" y="3782728"/>
            <a:ext cx="1949273" cy="25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07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2904C-C450-4729-AE37-1F3179C68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FDD4C-DCAD-4FF1-84E1-B1C966C77D37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454D31-1FBE-4BA7-9BD9-FDBE75736BF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98425"/>
            <a:ext cx="8461375" cy="18684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A93669-C292-4376-8ECF-3D1511C49CF7}"/>
              </a:ext>
            </a:extLst>
          </p:cNvPr>
          <p:cNvSpPr txBox="1"/>
          <p:nvPr/>
        </p:nvSpPr>
        <p:spPr>
          <a:xfrm>
            <a:off x="225425" y="2782669"/>
            <a:ext cx="83315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Assessments at national and decentralized level, includes management system, </a:t>
            </a:r>
            <a:r>
              <a:rPr lang="en-US" sz="2400" dirty="0" err="1"/>
              <a:t>programme</a:t>
            </a:r>
            <a:r>
              <a:rPr lang="en-US" sz="2400" dirty="0"/>
              <a:t> components, M&amp;E system, integration aspects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Support to implement the assessment at national and decentralized level is available</a:t>
            </a:r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622108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802D36B-81AC-4D60-B36D-F2E410D98D6E}"/>
              </a:ext>
            </a:extLst>
          </p:cNvPr>
          <p:cNvSpPr txBox="1"/>
          <p:nvPr/>
        </p:nvSpPr>
        <p:spPr>
          <a:xfrm>
            <a:off x="149201" y="5524050"/>
            <a:ext cx="4153246" cy="1277273"/>
          </a:xfrm>
          <a:prstGeom prst="rect">
            <a:avLst/>
          </a:prstGeom>
          <a:solidFill>
            <a:srgbClr val="89C44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285750" indent="-285750" algn="ctr">
              <a:buFont typeface="Arial" panose="020B0604020202020204" pitchFamily="34" charset="0"/>
              <a:buChar char="•"/>
              <a:defRPr sz="1200" b="1"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CH" sz="1100" b="1" i="0" u="none" strike="noStrike" kern="1200" cap="none" spc="0" normalizeH="0" baseline="0" noProof="1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H" sz="1100" b="1" i="0" u="none" strike="noStrike" kern="1200" cap="none" spc="0" normalizeH="0" baseline="0" noProof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Dedicated HIV prevention campaigns </a:t>
            </a:r>
            <a:br>
              <a:rPr kumimoji="0" lang="fr-CH" sz="1100" b="1" i="0" u="none" strike="noStrike" kern="1200" cap="none" spc="0" normalizeH="0" baseline="0" noProof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</a:br>
            <a:r>
              <a:rPr kumimoji="0" lang="fr-CH" sz="1100" b="1" i="0" u="none" strike="noStrike" kern="1200" cap="none" spc="0" normalizeH="0" baseline="0" noProof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(prevention knowledge, risk perception, self-efficacy, prevention methods, skills, GBV) with referrals/links to services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H" sz="1100" b="1" i="0" u="none" strike="noStrike" kern="1200" cap="none" spc="0" normalizeH="0" baseline="0" noProof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(Accelerated) </a:t>
            </a:r>
            <a:r>
              <a:rPr kumimoji="0" lang="fr-CH" sz="11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Comprehensive sexuality education</a:t>
            </a:r>
            <a:br>
              <a:rPr kumimoji="0" lang="fr-CH" sz="11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</a:br>
            <a:r>
              <a:rPr kumimoji="0" lang="fr-CH" sz="12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 </a:t>
            </a:r>
            <a:endParaRPr kumimoji="0" lang="fr-CH" sz="8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5F02F716-73DE-4076-AF9C-71FF1FE46C17}"/>
              </a:ext>
            </a:extLst>
          </p:cNvPr>
          <p:cNvSpPr/>
          <p:nvPr/>
        </p:nvSpPr>
        <p:spPr>
          <a:xfrm>
            <a:off x="2024522" y="909182"/>
            <a:ext cx="5078524" cy="689291"/>
          </a:xfrm>
          <a:prstGeom prst="round2Same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                </a:t>
            </a:r>
            <a:r>
              <a:rPr kumimoji="0" lang="fr-CH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Health</a:t>
            </a:r>
            <a:r>
              <a:rPr kumimoji="0" lang="fr-CH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 sector platforms </a:t>
            </a:r>
            <a:endParaRPr kumimoji="0" lang="fr-CH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		(facilities, mobile services)</a:t>
            </a:r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82FB6171-F40D-4F78-9624-730B460F730C}"/>
              </a:ext>
            </a:extLst>
          </p:cNvPr>
          <p:cNvSpPr/>
          <p:nvPr/>
        </p:nvSpPr>
        <p:spPr>
          <a:xfrm>
            <a:off x="157827" y="4875210"/>
            <a:ext cx="4144620" cy="689987"/>
          </a:xfrm>
          <a:prstGeom prst="round2Same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	       </a:t>
            </a:r>
            <a:r>
              <a:rPr kumimoji="0" lang="fr-CH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Education platforms </a:t>
            </a:r>
            <a:br>
              <a:rPr kumimoji="0" lang="fr-CH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</a:br>
            <a:r>
              <a:rPr kumimoji="0" lang="fr-CH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                (schools, universities)</a:t>
            </a:r>
            <a:endParaRPr kumimoji="0" lang="fr-CH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F08F1CF5-8DA5-436B-B605-90223B75AAB4}"/>
              </a:ext>
            </a:extLst>
          </p:cNvPr>
          <p:cNvSpPr/>
          <p:nvPr/>
        </p:nvSpPr>
        <p:spPr>
          <a:xfrm>
            <a:off x="4876575" y="4869817"/>
            <a:ext cx="4139258" cy="695380"/>
          </a:xfrm>
          <a:prstGeom prst="round2Same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     </a:t>
            </a:r>
            <a:r>
              <a:rPr kumimoji="0" lang="fr-CH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Community platforms</a:t>
            </a:r>
            <a:br>
              <a:rPr kumimoji="0" lang="fr-CH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</a:br>
            <a:r>
              <a:rPr kumimoji="0" lang="fr-CH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     (lead NGO/</a:t>
            </a:r>
            <a:r>
              <a:rPr kumimoji="0" lang="fr-CH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CSOs</a:t>
            </a:r>
            <a:r>
              <a:rPr kumimoji="0" lang="fr-CH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)</a:t>
            </a:r>
            <a:endParaRPr kumimoji="0" lang="fr-CH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D63307-8856-4F6C-B9A1-087FC6C306C8}"/>
              </a:ext>
            </a:extLst>
          </p:cNvPr>
          <p:cNvSpPr txBox="1"/>
          <p:nvPr/>
        </p:nvSpPr>
        <p:spPr>
          <a:xfrm>
            <a:off x="2024477" y="1598215"/>
            <a:ext cx="5076192" cy="92333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Youth-friendly services (trained providers, conducive hours, …)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Access to SRH/</a:t>
            </a:r>
            <a:r>
              <a:rPr kumimoji="0" lang="en-ZA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HIV services (incl. HIV/STI risk assessment, condoms, VMMC, HTS/ART, PEP, PrEP, </a:t>
            </a:r>
            <a:r>
              <a:rPr kumimoji="0" lang="en-ZA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GBV, cervical cancer screening, HPV vaccine…)</a:t>
            </a:r>
            <a:endParaRPr kumimoji="0" lang="en-ZA" sz="11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Integration of HIV into</a:t>
            </a:r>
            <a:r>
              <a:rPr kumimoji="0" lang="en-ZA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 family planning &amp; STI services,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0999D7-DAA4-4743-90B8-A7EF937C2EAF}"/>
              </a:ext>
            </a:extLst>
          </p:cNvPr>
          <p:cNvSpPr txBox="1"/>
          <p:nvPr/>
        </p:nvSpPr>
        <p:spPr>
          <a:xfrm>
            <a:off x="4876575" y="5565033"/>
            <a:ext cx="4139258" cy="1261884"/>
          </a:xfrm>
          <a:prstGeom prst="rect">
            <a:avLst/>
          </a:prstGeom>
          <a:solidFill>
            <a:srgbClr val="E2722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285750" indent="-285750" algn="ctr">
              <a:buFont typeface="Arial" panose="020B0604020202020204" pitchFamily="34" charset="0"/>
              <a:buChar char="•"/>
              <a:defRPr sz="1200" b="1"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H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Community </a:t>
            </a:r>
            <a:r>
              <a:rPr kumimoji="0" lang="fr-CH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mobilization</a:t>
            </a:r>
            <a:r>
              <a:rPr kumimoji="0" lang="fr-CH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 &amp; </a:t>
            </a:r>
            <a:r>
              <a:rPr kumimoji="0" lang="fr-CH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interpersonal</a:t>
            </a:r>
            <a:r>
              <a:rPr kumimoji="0" lang="fr-CH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 communication on basic HIV prevention knowledge, risk perception and on </a:t>
            </a:r>
            <a:r>
              <a:rPr kumimoji="0" lang="fr-CH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transforming</a:t>
            </a:r>
            <a:r>
              <a:rPr kumimoji="0" lang="fr-CH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 HIV </a:t>
            </a:r>
            <a:r>
              <a:rPr kumimoji="0" lang="fr-CH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related</a:t>
            </a:r>
            <a:r>
              <a:rPr kumimoji="0" lang="fr-CH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 </a:t>
            </a:r>
            <a:r>
              <a:rPr kumimoji="0" lang="fr-CH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community</a:t>
            </a:r>
            <a:r>
              <a:rPr kumimoji="0" lang="fr-CH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 &amp; gender norms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H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Community-based demand generation and outreach HIV </a:t>
            </a:r>
            <a:r>
              <a:rPr kumimoji="0" lang="fr-CH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prevention</a:t>
            </a:r>
            <a:r>
              <a:rPr kumimoji="0" lang="fr-CH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 services (condoms, self-tests for </a:t>
            </a:r>
            <a:r>
              <a:rPr kumimoji="0" lang="fr-CH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young</a:t>
            </a:r>
            <a:r>
              <a:rPr kumimoji="0" lang="fr-CH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 </a:t>
            </a:r>
            <a:r>
              <a:rPr kumimoji="0" lang="fr-CH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women</a:t>
            </a:r>
            <a:r>
              <a:rPr kumimoji="0" lang="fr-CH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 &amp; male </a:t>
            </a:r>
            <a:r>
              <a:rPr kumimoji="0" lang="fr-CH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partners</a:t>
            </a:r>
            <a:r>
              <a:rPr kumimoji="0" lang="fr-CH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H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Active PrEP </a:t>
            </a:r>
            <a:r>
              <a:rPr kumimoji="0" lang="fr-CH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demand</a:t>
            </a:r>
            <a:r>
              <a:rPr kumimoji="0" lang="fr-CH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 </a:t>
            </a:r>
            <a:r>
              <a:rPr kumimoji="0" lang="fr-CH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generation</a:t>
            </a:r>
            <a:r>
              <a:rPr kumimoji="0" lang="fr-CH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 (for </a:t>
            </a:r>
            <a:r>
              <a:rPr kumimoji="0" lang="fr-CH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young</a:t>
            </a:r>
            <a:r>
              <a:rPr kumimoji="0" lang="fr-CH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 </a:t>
            </a:r>
            <a:r>
              <a:rPr kumimoji="0" lang="fr-CH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women</a:t>
            </a:r>
            <a:r>
              <a:rPr kumimoji="0" lang="fr-CH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 at </a:t>
            </a:r>
            <a:r>
              <a:rPr kumimoji="0" lang="fr-CH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highest</a:t>
            </a:r>
            <a:r>
              <a:rPr kumimoji="0" lang="fr-CH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 </a:t>
            </a:r>
            <a:r>
              <a:rPr kumimoji="0" lang="fr-CH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risk</a:t>
            </a:r>
            <a:r>
              <a:rPr kumimoji="0" lang="fr-CH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189967-2129-4575-B50C-63690993C9C3}"/>
              </a:ext>
            </a:extLst>
          </p:cNvPr>
          <p:cNvSpPr/>
          <p:nvPr/>
        </p:nvSpPr>
        <p:spPr>
          <a:xfrm>
            <a:off x="7872017" y="3000720"/>
            <a:ext cx="1238936" cy="1547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800" b="1" i="0" u="none" strike="noStrike" kern="1200" cap="all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Legend: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H" sz="8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Yellow font </a:t>
            </a:r>
            <a:r>
              <a:rPr kumimoji="0" lang="fr-CH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  primary focus of HIV funding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H" sz="8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White font … </a:t>
            </a:r>
            <a:r>
              <a:rPr kumimoji="0" lang="fr-CH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complementary health &amp; development funding (potentially with contribution of HIV funding)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7D5F67-8E6B-4700-9F40-44F781A49820}"/>
              </a:ext>
            </a:extLst>
          </p:cNvPr>
          <p:cNvSpPr txBox="1"/>
          <p:nvPr/>
        </p:nvSpPr>
        <p:spPr>
          <a:xfrm>
            <a:off x="2341702" y="2719923"/>
            <a:ext cx="4441742" cy="201788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rtlCol="0">
            <a:noAutofit/>
          </a:bodyPr>
          <a:lstStyle>
            <a:defPPr>
              <a:defRPr lang="en-US"/>
            </a:defPPr>
            <a:lvl1pPr marL="285750" indent="-285750" algn="ctr">
              <a:buFont typeface="Arial" panose="020B0604020202020204" pitchFamily="34" charset="0"/>
              <a:buChar char="•"/>
              <a:defRPr sz="1200" b="1"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H" sz="18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Sub-national AIDS office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H" sz="1100" b="1" i="0" u="none" strike="noStrike" kern="1200" cap="none" spc="0" normalizeH="0" baseline="0" noProof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Makes it happen (leadership, financing)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H" sz="1100" b="1" i="0" u="none" strike="noStrike" kern="1200" cap="none" spc="0" normalizeH="0" baseline="0" noProof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Convenes monthly progress review  (all platforms)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H" sz="1100" b="1" i="0" u="none" strike="noStrike" kern="1200" cap="none" spc="0" normalizeH="0" baseline="0" noProof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Follows through on problem-solving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H" sz="1100" b="1" i="0" u="none" strike="noStrike" kern="1200" cap="none" spc="0" normalizeH="0" baseline="0" noProof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Involves other sectors as needed </a:t>
            </a:r>
            <a:r>
              <a:rPr kumimoji="0" lang="fr-CH" sz="11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(e.g. social &amp; economic support, empowerment, keep girls in school, …)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A181955-206B-4516-B6A0-532FACDE0EC7}"/>
              </a:ext>
            </a:extLst>
          </p:cNvPr>
          <p:cNvSpPr/>
          <p:nvPr/>
        </p:nvSpPr>
        <p:spPr>
          <a:xfrm>
            <a:off x="378736" y="5032107"/>
            <a:ext cx="626149" cy="3818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ID4096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Graphic 30" descr="End">
            <a:extLst>
              <a:ext uri="{FF2B5EF4-FFF2-40B4-BE49-F238E27FC236}">
                <a16:creationId xmlns:a16="http://schemas.microsoft.com/office/drawing/2014/main" id="{750A74A6-75C3-40D5-A41E-8A16805089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5340"/>
          <a:stretch/>
        </p:blipFill>
        <p:spPr>
          <a:xfrm>
            <a:off x="2970139" y="2985988"/>
            <a:ext cx="337586" cy="458225"/>
          </a:xfrm>
          <a:prstGeom prst="rect">
            <a:avLst/>
          </a:prstGeom>
        </p:spPr>
      </p:pic>
      <p:pic>
        <p:nvPicPr>
          <p:cNvPr id="33" name="Graphic 32" descr="Hospital">
            <a:extLst>
              <a:ext uri="{FF2B5EF4-FFF2-40B4-BE49-F238E27FC236}">
                <a16:creationId xmlns:a16="http://schemas.microsoft.com/office/drawing/2014/main" id="{F12593AD-647E-4C47-BF5D-5BE45A78B6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2315"/>
          <a:stretch/>
        </p:blipFill>
        <p:spPr>
          <a:xfrm>
            <a:off x="2172420" y="851893"/>
            <a:ext cx="1063174" cy="613289"/>
          </a:xfrm>
          <a:prstGeom prst="rect">
            <a:avLst/>
          </a:prstGeom>
        </p:spPr>
      </p:pic>
      <p:pic>
        <p:nvPicPr>
          <p:cNvPr id="35" name="Graphic 34" descr="Group success">
            <a:extLst>
              <a:ext uri="{FF2B5EF4-FFF2-40B4-BE49-F238E27FC236}">
                <a16:creationId xmlns:a16="http://schemas.microsoft.com/office/drawing/2014/main" id="{52BEF2CB-B71A-43E3-9FFF-5F4B5447898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0244" y="4917800"/>
            <a:ext cx="682534" cy="682534"/>
          </a:xfrm>
          <a:prstGeom prst="rect">
            <a:avLst/>
          </a:prstGeom>
        </p:spPr>
      </p:pic>
      <p:pic>
        <p:nvPicPr>
          <p:cNvPr id="37" name="Graphic 36" descr="Teacher">
            <a:extLst>
              <a:ext uri="{FF2B5EF4-FFF2-40B4-BE49-F238E27FC236}">
                <a16:creationId xmlns:a16="http://schemas.microsoft.com/office/drawing/2014/main" id="{BDE83CC0-0026-4925-9D40-D66054DA89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0065" y="4801867"/>
            <a:ext cx="914400" cy="914400"/>
          </a:xfrm>
          <a:prstGeom prst="rect">
            <a:avLst/>
          </a:prstGeom>
        </p:spPr>
      </p:pic>
      <p:pic>
        <p:nvPicPr>
          <p:cNvPr id="39" name="Picture 38" descr="A close up of a sign&#10;&#10;Description automatically generated">
            <a:extLst>
              <a:ext uri="{FF2B5EF4-FFF2-40B4-BE49-F238E27FC236}">
                <a16:creationId xmlns:a16="http://schemas.microsoft.com/office/drawing/2014/main" id="{7D56FA2F-D107-417B-9FD9-F72115088B0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92" t="11497" r="22096" b="24587"/>
          <a:stretch/>
        </p:blipFill>
        <p:spPr>
          <a:xfrm>
            <a:off x="765203" y="5042409"/>
            <a:ext cx="239535" cy="380743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51DCDF6-0603-4A63-88BA-16C30FDDC671}"/>
              </a:ext>
            </a:extLst>
          </p:cNvPr>
          <p:cNvSpPr/>
          <p:nvPr/>
        </p:nvSpPr>
        <p:spPr>
          <a:xfrm>
            <a:off x="164402" y="909183"/>
            <a:ext cx="1668542" cy="382862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vert270"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b="1" i="0" u="none" strike="noStrike" kern="1200" cap="none" spc="0" normalizeH="0" baseline="0" noProof="0" dirty="0">
                <a:ln>
                  <a:noFill/>
                </a:ln>
                <a:solidFill>
                  <a:srgbClr val="00A99A"/>
                </a:solidFill>
                <a:effectLst/>
                <a:uLnTx/>
                <a:uFillTx/>
                <a:latin typeface="Arial Nova Cond" panose="020B0506020202020204" pitchFamily="34" charset="0"/>
                <a:ea typeface="ＭＳ Ｐゴシック" panose="020B0600070205080204" pitchFamily="34" charset="-128"/>
                <a:cs typeface="+mn-cs"/>
              </a:rPr>
              <a:t>National (new) media platforms supporting demand generation and normative change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H" b="1" dirty="0">
              <a:solidFill>
                <a:srgbClr val="00A99A"/>
              </a:solidFill>
              <a:latin typeface="Arial Nova Cond" panose="020B0506020202020204" pitchFamily="34" charset="0"/>
              <a:ea typeface="ＭＳ Ｐゴシック" panose="020B0600070205080204" pitchFamily="34" charset="-128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H" sz="1400" b="1" i="0" u="none" strike="noStrike" kern="1200" cap="none" spc="0" normalizeH="0" baseline="0" noProof="0" dirty="0">
              <a:ln>
                <a:noFill/>
              </a:ln>
              <a:solidFill>
                <a:srgbClr val="00A99A"/>
              </a:solidFill>
              <a:effectLst/>
              <a:uLnTx/>
              <a:uFillTx/>
              <a:latin typeface="Arial Nova Cond" panose="020B0506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E450FFF-00DA-42EE-B0CB-EC07FDD616B9}"/>
              </a:ext>
            </a:extLst>
          </p:cNvPr>
          <p:cNvCxnSpPr>
            <a:cxnSpLocks/>
            <a:stCxn id="9" idx="2"/>
            <a:endCxn id="23" idx="0"/>
          </p:cNvCxnSpPr>
          <p:nvPr/>
        </p:nvCxnSpPr>
        <p:spPr>
          <a:xfrm>
            <a:off x="4562573" y="2521545"/>
            <a:ext cx="0" cy="1983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CE080E9-FC86-46A7-9A63-5CF144C14D13}"/>
              </a:ext>
            </a:extLst>
          </p:cNvPr>
          <p:cNvCxnSpPr>
            <a:cxnSpLocks/>
          </p:cNvCxnSpPr>
          <p:nvPr/>
        </p:nvCxnSpPr>
        <p:spPr>
          <a:xfrm>
            <a:off x="4302447" y="6162687"/>
            <a:ext cx="57412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F5DEDAF-DEE2-4982-931F-3C336EA7400F}"/>
              </a:ext>
            </a:extLst>
          </p:cNvPr>
          <p:cNvCxnSpPr>
            <a:cxnSpLocks/>
          </p:cNvCxnSpPr>
          <p:nvPr/>
        </p:nvCxnSpPr>
        <p:spPr>
          <a:xfrm flipV="1">
            <a:off x="1206030" y="2544773"/>
            <a:ext cx="1521517" cy="23250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AC9FA2B-C502-4270-B91F-A7627B68EAB7}"/>
              </a:ext>
            </a:extLst>
          </p:cNvPr>
          <p:cNvCxnSpPr>
            <a:cxnSpLocks/>
          </p:cNvCxnSpPr>
          <p:nvPr/>
        </p:nvCxnSpPr>
        <p:spPr>
          <a:xfrm flipH="1" flipV="1">
            <a:off x="6316006" y="2521545"/>
            <a:ext cx="1634590" cy="23131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F969345-E7F4-448B-8F0B-AE84445E4AC9}"/>
              </a:ext>
            </a:extLst>
          </p:cNvPr>
          <p:cNvCxnSpPr>
            <a:cxnSpLocks/>
            <a:stCxn id="5" idx="3"/>
            <a:endCxn id="23" idx="3"/>
          </p:cNvCxnSpPr>
          <p:nvPr/>
        </p:nvCxnSpPr>
        <p:spPr>
          <a:xfrm flipV="1">
            <a:off x="2230137" y="4442296"/>
            <a:ext cx="762043" cy="4329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ACA8FE53-92F0-4207-8B13-D276D6BFAA5C}"/>
              </a:ext>
            </a:extLst>
          </p:cNvPr>
          <p:cNvCxnSpPr>
            <a:cxnSpLocks/>
            <a:stCxn id="6" idx="3"/>
            <a:endCxn id="23" idx="5"/>
          </p:cNvCxnSpPr>
          <p:nvPr/>
        </p:nvCxnSpPr>
        <p:spPr>
          <a:xfrm flipH="1" flipV="1">
            <a:off x="6132966" y="4442296"/>
            <a:ext cx="813238" cy="4275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193AF9D8-E826-4AEF-9EB6-9D5080CE7382}"/>
              </a:ext>
            </a:extLst>
          </p:cNvPr>
          <p:cNvCxnSpPr>
            <a:cxnSpLocks/>
          </p:cNvCxnSpPr>
          <p:nvPr/>
        </p:nvCxnSpPr>
        <p:spPr>
          <a:xfrm>
            <a:off x="1860927" y="2897420"/>
            <a:ext cx="341226" cy="8078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>
            <a:extLst>
              <a:ext uri="{FF2B5EF4-FFF2-40B4-BE49-F238E27FC236}">
                <a16:creationId xmlns:a16="http://schemas.microsoft.com/office/drawing/2014/main" id="{AE8B3E41-62E5-4879-BC92-682C6636A1F6}"/>
              </a:ext>
            </a:extLst>
          </p:cNvPr>
          <p:cNvSpPr txBox="1">
            <a:spLocks/>
          </p:cNvSpPr>
          <p:nvPr/>
        </p:nvSpPr>
        <p:spPr>
          <a:xfrm>
            <a:off x="-33808" y="151764"/>
            <a:ext cx="9246638" cy="817577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Cond" panose="020B0506020202020204" pitchFamily="34" charset="0"/>
                <a:ea typeface="+mj-ea"/>
                <a:cs typeface="+mj-cs"/>
              </a:rPr>
              <a:t>Delivery platforms for </a:t>
            </a:r>
            <a:r>
              <a:rPr kumimoji="0" lang="fr-CH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Cond" panose="020B0506020202020204" pitchFamily="34" charset="0"/>
                <a:ea typeface="+mj-ea"/>
                <a:cs typeface="+mj-cs"/>
              </a:rPr>
              <a:t>scaling</a:t>
            </a: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Cond" panose="020B0506020202020204" pitchFamily="34" charset="0"/>
                <a:ea typeface="+mj-ea"/>
                <a:cs typeface="+mj-cs"/>
              </a:rPr>
              <a:t> up programs for adolescent girls, </a:t>
            </a:r>
            <a:r>
              <a:rPr kumimoji="0" lang="fr-CH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Cond" panose="020B0506020202020204" pitchFamily="34" charset="0"/>
                <a:ea typeface="+mj-ea"/>
                <a:cs typeface="+mj-cs"/>
              </a:rPr>
              <a:t>young</a:t>
            </a: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Cond" panose="020B0506020202020204" pitchFamily="34" charset="0"/>
                <a:ea typeface="+mj-ea"/>
                <a:cs typeface="+mj-cs"/>
              </a:rPr>
              <a:t> </a:t>
            </a:r>
            <a:r>
              <a:rPr kumimoji="0" lang="fr-CH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Cond" panose="020B0506020202020204" pitchFamily="34" charset="0"/>
                <a:ea typeface="+mj-ea"/>
                <a:cs typeface="+mj-cs"/>
              </a:rPr>
              <a:t>women</a:t>
            </a: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Cond" panose="020B0506020202020204" pitchFamily="34" charset="0"/>
                <a:ea typeface="+mj-ea"/>
                <a:cs typeface="+mj-cs"/>
              </a:rPr>
              <a:t> and men in settings </a:t>
            </a:r>
            <a:r>
              <a:rPr kumimoji="0" lang="fr-CH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Cond" panose="020B0506020202020204" pitchFamily="34" charset="0"/>
                <a:ea typeface="+mj-ea"/>
                <a:cs typeface="+mj-cs"/>
              </a:rPr>
              <a:t>with</a:t>
            </a: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Cond" panose="020B0506020202020204" pitchFamily="34" charset="0"/>
                <a:ea typeface="+mj-ea"/>
                <a:cs typeface="+mj-cs"/>
              </a:rPr>
              <a:t> high HIV incidence: </a:t>
            </a:r>
            <a:b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Cond" panose="020B0506020202020204" pitchFamily="34" charset="0"/>
                <a:ea typeface="+mj-ea"/>
                <a:cs typeface="+mj-cs"/>
              </a:rPr>
            </a:br>
            <a:endParaRPr kumimoji="0" lang="LID4096" sz="2400" b="1" i="0" u="none" strike="noStrike" kern="1200" cap="none" spc="0" normalizeH="0" baseline="0" noProof="0" dirty="0">
              <a:ln>
                <a:noFill/>
              </a:ln>
              <a:solidFill>
                <a:srgbClr val="00A99A">
                  <a:lumMod val="75000"/>
                </a:srgbClr>
              </a:solidFill>
              <a:effectLst/>
              <a:uLnTx/>
              <a:uFillTx/>
              <a:latin typeface="Arial Nova Cond" panose="020B0506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4257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5F9EA-335C-446D-AD3A-7E6C533B26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53463" cy="1404937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/>
            </a:br>
            <a:r>
              <a:rPr lang="en-US" sz="3100" b="1" dirty="0">
                <a:solidFill>
                  <a:srgbClr val="00A99A"/>
                </a:solidFill>
              </a:rPr>
              <a:t>Data informed multicomponent prevention programmes</a:t>
            </a:r>
            <a:br>
              <a:rPr lang="en-US" sz="3100" b="1" dirty="0">
                <a:solidFill>
                  <a:srgbClr val="00A99A"/>
                </a:solidFill>
              </a:rPr>
            </a:br>
            <a:r>
              <a:rPr lang="en-US" sz="3100" b="1" dirty="0" err="1">
                <a:solidFill>
                  <a:srgbClr val="00A99A"/>
                </a:solidFill>
              </a:rPr>
              <a:t>Decentralised</a:t>
            </a:r>
            <a:r>
              <a:rPr lang="en-US" sz="3100" b="1" dirty="0">
                <a:solidFill>
                  <a:srgbClr val="00A99A"/>
                </a:solidFill>
              </a:rPr>
              <a:t> and accountable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8BADB-A927-4690-95F8-7E73B6031BF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906588"/>
            <a:ext cx="7697788" cy="4022725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Combination prevention package for AGYW and male partners (AYP) with </a:t>
            </a:r>
            <a:r>
              <a:rPr lang="en-US" sz="2800" b="1" dirty="0"/>
              <a:t>AGYW engaged throughout</a:t>
            </a:r>
            <a:r>
              <a:rPr lang="en-US" sz="2800" dirty="0"/>
              <a:t>.</a:t>
            </a:r>
          </a:p>
          <a:p>
            <a:r>
              <a:rPr lang="en-US" sz="2800" dirty="0"/>
              <a:t>Increase precision prevention </a:t>
            </a:r>
            <a:r>
              <a:rPr lang="en-US" sz="2800" dirty="0" err="1"/>
              <a:t>programme</a:t>
            </a:r>
            <a:r>
              <a:rPr lang="en-US" sz="2800" dirty="0"/>
              <a:t>  coverage in highest-incidence locations and among the most at risk and vulnerable populations </a:t>
            </a:r>
          </a:p>
          <a:p>
            <a:r>
              <a:rPr lang="en-GB" sz="2800" b="1" dirty="0">
                <a:solidFill>
                  <a:schemeClr val="tx1"/>
                </a:solidFill>
              </a:rPr>
              <a:t>Reinforce HIV prevention leadership </a:t>
            </a:r>
            <a:r>
              <a:rPr lang="en-GB" sz="2800" dirty="0">
                <a:solidFill>
                  <a:schemeClr val="tx1"/>
                </a:solidFill>
              </a:rPr>
              <a:t>institutions to facilitate multisectoral collaboration, oversight, and management of national HIV prevention responses</a:t>
            </a:r>
          </a:p>
          <a:p>
            <a:r>
              <a:rPr lang="en-GB" sz="2800" dirty="0">
                <a:solidFill>
                  <a:schemeClr val="tx1"/>
                </a:solidFill>
              </a:rPr>
              <a:t>Strengthen </a:t>
            </a:r>
            <a:r>
              <a:rPr lang="en-GB" sz="2800" b="1" dirty="0">
                <a:solidFill>
                  <a:schemeClr val="tx1"/>
                </a:solidFill>
              </a:rPr>
              <a:t>programme monitoring and evaluation </a:t>
            </a:r>
            <a:endParaRPr lang="en-US" sz="2800" b="1" dirty="0">
              <a:solidFill>
                <a:schemeClr val="tx1"/>
              </a:solidFill>
            </a:endParaRPr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303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D7A98-EF96-4A5D-A1F7-93A353EDC0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3713" y="84138"/>
            <a:ext cx="8650287" cy="765175"/>
          </a:xfrm>
        </p:spPr>
        <p:txBody>
          <a:bodyPr>
            <a:normAutofit/>
          </a:bodyPr>
          <a:lstStyle/>
          <a:p>
            <a:r>
              <a:rPr lang="en-US" sz="2400" dirty="0"/>
              <a:t>Selected key resources for AGYW and their male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4D13C-ACA5-4BB6-8840-746F7FAA376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5263" y="957263"/>
            <a:ext cx="8948737" cy="5816600"/>
          </a:xfrm>
          <a:solidFill>
            <a:schemeClr val="bg1"/>
          </a:solidFill>
        </p:spPr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u="sng" dirty="0">
                <a:latin typeface="+mn-lt"/>
                <a:ea typeface="Times New Roman" panose="02020603050405020304" pitchFamily="18" charset="0"/>
              </a:rPr>
              <a:t>Adolescent girls and young women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+mn-lt"/>
                <a:hlinkClick r:id="rId2"/>
              </a:rPr>
              <a:t>HIV prevention among adolescent girls and young women, July 2016 – </a:t>
            </a:r>
            <a:r>
              <a:rPr lang="en-US" sz="1200" dirty="0" err="1">
                <a:latin typeface="+mn-lt"/>
                <a:hlinkClick r:id="rId2"/>
              </a:rPr>
              <a:t>Unaids</a:t>
            </a:r>
            <a:endParaRPr lang="en-US" sz="1200" b="1" u="sng" dirty="0">
              <a:latin typeface="+mn-lt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+mn-lt"/>
                <a:hlinkClick r:id="rId3"/>
              </a:rPr>
              <a:t>Decision-making Aide for Investments into HIV Prevention </a:t>
            </a:r>
            <a:r>
              <a:rPr lang="en-US" sz="1200" dirty="0" err="1">
                <a:latin typeface="+mn-lt"/>
                <a:hlinkClick r:id="rId3"/>
              </a:rPr>
              <a:t>Programmes</a:t>
            </a:r>
            <a:r>
              <a:rPr lang="en-US" sz="1200" dirty="0">
                <a:latin typeface="+mn-lt"/>
                <a:hlinkClick r:id="rId3"/>
              </a:rPr>
              <a:t> among Adolescent Girls and Young Women – </a:t>
            </a:r>
            <a:r>
              <a:rPr lang="en-US" sz="1200" dirty="0" err="1">
                <a:latin typeface="+mn-lt"/>
                <a:hlinkClick r:id="rId3"/>
              </a:rPr>
              <a:t>Unaids</a:t>
            </a:r>
            <a:endParaRPr lang="en-US" sz="12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+mn-lt"/>
                <a:hlinkClick r:id="rId4"/>
              </a:rPr>
              <a:t>Preventing HIV and other STIs among women and girls using contraceptive services in contexts with high HIV incidence, June 2020 – </a:t>
            </a:r>
            <a:r>
              <a:rPr lang="en-US" sz="1200" dirty="0" err="1">
                <a:latin typeface="+mn-lt"/>
                <a:hlinkClick r:id="rId4"/>
              </a:rPr>
              <a:t>Unaids</a:t>
            </a:r>
            <a:endParaRPr lang="en-US" sz="12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+mn-lt"/>
                <a:ea typeface="Times New Roman" panose="02020603050405020304" pitchFamily="18" charset="0"/>
              </a:rPr>
              <a:t>AGYW </a:t>
            </a:r>
            <a:r>
              <a:rPr lang="en-US" sz="1200" dirty="0" err="1">
                <a:latin typeface="+mn-lt"/>
                <a:ea typeface="Times New Roman" panose="02020603050405020304" pitchFamily="18" charset="0"/>
              </a:rPr>
              <a:t>Programme</a:t>
            </a:r>
            <a:r>
              <a:rPr lang="en-US" sz="1200" dirty="0">
                <a:latin typeface="+mn-lt"/>
                <a:ea typeface="Times New Roman" panose="02020603050405020304" pitchFamily="18" charset="0"/>
              </a:rPr>
              <a:t> Self Assessment: </a:t>
            </a:r>
            <a:r>
              <a:rPr lang="en-US" sz="1100" dirty="0">
                <a:hlinkClick r:id="rId5"/>
              </a:rPr>
              <a:t>Five HIV Prevention Self-Assessment Tools (PSATs) – </a:t>
            </a:r>
            <a:r>
              <a:rPr lang="en-US" sz="1100" dirty="0" err="1">
                <a:hlinkClick r:id="rId5"/>
              </a:rPr>
              <a:t>Unaids</a:t>
            </a:r>
            <a:endParaRPr lang="en-US" sz="1200" dirty="0">
              <a:latin typeface="+mn-lt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u="sng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u="sng" dirty="0">
                <a:effectLst/>
                <a:latin typeface="+mn-lt"/>
                <a:ea typeface="Times New Roman" panose="02020603050405020304" pitchFamily="18" charset="0"/>
              </a:rPr>
              <a:t>Key populations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+mn-lt"/>
                <a:hlinkClick r:id="rId6"/>
              </a:rPr>
              <a:t>Practical guidance for comprehensive HIV/STI </a:t>
            </a:r>
            <a:r>
              <a:rPr lang="en-US" sz="1200" dirty="0" err="1">
                <a:latin typeface="+mn-lt"/>
                <a:hlinkClick r:id="rId6"/>
              </a:rPr>
              <a:t>programmes</a:t>
            </a:r>
            <a:r>
              <a:rPr lang="en-US" sz="1200" dirty="0">
                <a:latin typeface="+mn-lt"/>
                <a:hlinkClick r:id="rId6"/>
              </a:rPr>
              <a:t> with sex workers, October 2013 – </a:t>
            </a:r>
            <a:r>
              <a:rPr lang="en-US" sz="1200" dirty="0" err="1">
                <a:latin typeface="+mn-lt"/>
                <a:hlinkClick r:id="rId6"/>
              </a:rPr>
              <a:t>Unaids</a:t>
            </a:r>
            <a:endParaRPr lang="en-US" sz="12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+mn-lt"/>
                <a:hlinkClick r:id="rId7"/>
              </a:rPr>
              <a:t>Practical guidance for implementing comprehensive HIV and STI </a:t>
            </a:r>
            <a:r>
              <a:rPr lang="en-US" sz="1200" dirty="0" err="1">
                <a:latin typeface="+mn-lt"/>
                <a:hlinkClick r:id="rId7"/>
              </a:rPr>
              <a:t>programmes</a:t>
            </a:r>
            <a:r>
              <a:rPr lang="en-US" sz="1200" dirty="0">
                <a:latin typeface="+mn-lt"/>
                <a:hlinkClick r:id="rId7"/>
              </a:rPr>
              <a:t> with Transgender People, April 2016 – </a:t>
            </a:r>
            <a:r>
              <a:rPr lang="en-US" sz="1200" dirty="0" err="1">
                <a:latin typeface="+mn-lt"/>
                <a:hlinkClick r:id="rId7"/>
              </a:rPr>
              <a:t>Unaids</a:t>
            </a:r>
            <a:endParaRPr lang="en-US" sz="1200" b="1" u="sng" dirty="0">
              <a:latin typeface="+mn-lt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+mn-lt"/>
                <a:hlinkClick r:id="rId8"/>
              </a:rPr>
              <a:t>Practical guidance for implementing comprehensive HIV and HCV </a:t>
            </a:r>
            <a:r>
              <a:rPr lang="en-US" sz="1200" dirty="0" err="1">
                <a:latin typeface="+mn-lt"/>
                <a:hlinkClick r:id="rId8"/>
              </a:rPr>
              <a:t>programmes</a:t>
            </a:r>
            <a:r>
              <a:rPr lang="en-US" sz="1200" dirty="0">
                <a:latin typeface="+mn-lt"/>
                <a:hlinkClick r:id="rId8"/>
              </a:rPr>
              <a:t> with People Who Inject Drugs, May 2017 – </a:t>
            </a:r>
            <a:r>
              <a:rPr lang="en-US" sz="1200" dirty="0" err="1">
                <a:latin typeface="+mn-lt"/>
                <a:hlinkClick r:id="rId8"/>
              </a:rPr>
              <a:t>Unaids</a:t>
            </a:r>
            <a:endParaRPr lang="en-US" sz="1200" b="1" u="sng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u="sng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u="sng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u="sng" dirty="0">
                <a:effectLst/>
                <a:latin typeface="+mn-lt"/>
                <a:ea typeface="Times New Roman" panose="02020603050405020304" pitchFamily="18" charset="0"/>
              </a:rPr>
              <a:t>VMMC/Men and Boys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u="sng" dirty="0">
                <a:solidFill>
                  <a:srgbClr val="0563C1"/>
                </a:solidFill>
                <a:effectLst/>
                <a:latin typeface="+mn-lt"/>
                <a:ea typeface="Times New Roman" panose="02020603050405020304" pitchFamily="18" charset="0"/>
                <a:hlinkClick r:id="rId9"/>
              </a:rPr>
              <a:t>Updated VMMC guidelines and recommendations including annexes</a:t>
            </a:r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endParaRPr lang="en-US" sz="1200" dirty="0">
              <a:effectLst/>
              <a:latin typeface="+mn-lt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u="sng" dirty="0">
                <a:solidFill>
                  <a:srgbClr val="0563C1"/>
                </a:solidFill>
                <a:effectLst/>
                <a:latin typeface="+mn-lt"/>
                <a:ea typeface="Times New Roman" panose="02020603050405020304" pitchFamily="18" charset="0"/>
                <a:hlinkClick r:id="rId10"/>
              </a:rPr>
              <a:t>VMMC policy brief</a:t>
            </a:r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endParaRPr lang="en-US" sz="1200" dirty="0">
              <a:effectLst/>
              <a:latin typeface="+mn-lt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+mn-lt"/>
                <a:ea typeface="Calibri" panose="020F0502020204030204" pitchFamily="34" charset="0"/>
              </a:rPr>
              <a:t>Enhancing uptake of voluntary medical male circumcision among adolescent boys and men at higher risk for HIV: evidence and case studies available </a:t>
            </a:r>
            <a:r>
              <a:rPr lang="en-US" sz="1200" u="sng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hlinkClick r:id="rId11"/>
              </a:rPr>
              <a:t>here</a:t>
            </a:r>
            <a:r>
              <a:rPr lang="en-US" sz="1200" dirty="0">
                <a:effectLst/>
                <a:latin typeface="+mn-lt"/>
                <a:ea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US" sz="1200" dirty="0">
              <a:latin typeface="+mn-lt"/>
            </a:endParaRPr>
          </a:p>
          <a:p>
            <a:pPr marL="0" indent="0">
              <a:buNone/>
            </a:pPr>
            <a:r>
              <a:rPr lang="en-US" sz="1800" b="1" dirty="0">
                <a:latin typeface="+mn-lt"/>
              </a:rPr>
              <a:t>For more examples and resources see: </a:t>
            </a:r>
            <a:r>
              <a:rPr lang="en-US" sz="1800" b="1" dirty="0">
                <a:latin typeface="+mn-lt"/>
                <a:hlinkClick r:id="rId12"/>
              </a:rPr>
              <a:t>https://hivpreventioncoalition.unaids.org/resources/</a:t>
            </a:r>
            <a:r>
              <a:rPr lang="en-US" sz="1800" b="1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6001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7C01EFC-CB7A-4FBA-840A-578293A7F0D4}"/>
              </a:ext>
            </a:extLst>
          </p:cNvPr>
          <p:cNvGrpSpPr/>
          <p:nvPr/>
        </p:nvGrpSpPr>
        <p:grpSpPr>
          <a:xfrm>
            <a:off x="-1492525" y="731660"/>
            <a:ext cx="10823338" cy="5222541"/>
            <a:chOff x="365760" y="1051560"/>
            <a:chExt cx="11430000" cy="5577840"/>
          </a:xfrm>
        </p:grpSpPr>
        <p:sp>
          <p:nvSpPr>
            <p:cNvPr id="41" name="Content Placeholder 2">
              <a:extLst>
                <a:ext uri="{FF2B5EF4-FFF2-40B4-BE49-F238E27FC236}">
                  <a16:creationId xmlns:a16="http://schemas.microsoft.com/office/drawing/2014/main" id="{21DC7FF3-E42E-4EBC-AA79-12746504A00C}"/>
                </a:ext>
              </a:extLst>
            </p:cNvPr>
            <p:cNvSpPr txBox="1">
              <a:spLocks/>
            </p:cNvSpPr>
            <p:nvPr/>
          </p:nvSpPr>
          <p:spPr>
            <a:xfrm>
              <a:off x="365760" y="1051560"/>
              <a:ext cx="11430000" cy="475488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14350">
                <a:lnSpc>
                  <a:spcPct val="100000"/>
                </a:lnSpc>
                <a:spcBef>
                  <a:spcPts val="0"/>
                </a:spcBef>
                <a:defRPr/>
              </a:pPr>
              <a:endParaRPr lang="en-GB" sz="1350" dirty="0">
                <a:solidFill>
                  <a:prstClr val="black"/>
                </a:solidFill>
              </a:endParaRP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4EDA9598-5000-4208-9F9D-2AF9E6814B58}"/>
                </a:ext>
              </a:extLst>
            </p:cNvPr>
            <p:cNvGrpSpPr/>
            <p:nvPr/>
          </p:nvGrpSpPr>
          <p:grpSpPr>
            <a:xfrm>
              <a:off x="2743200" y="1600200"/>
              <a:ext cx="5090195" cy="5029200"/>
              <a:chOff x="2971800" y="1600200"/>
              <a:chExt cx="5090195" cy="5029200"/>
            </a:xfrm>
          </p:grpSpPr>
          <p:sp>
            <p:nvSpPr>
              <p:cNvPr id="7" name="object 15">
                <a:extLst>
                  <a:ext uri="{FF2B5EF4-FFF2-40B4-BE49-F238E27FC236}">
                    <a16:creationId xmlns:a16="http://schemas.microsoft.com/office/drawing/2014/main" id="{9E1A2A4A-7F8D-41F1-BE90-0A391BF9B6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71800" y="1600200"/>
                <a:ext cx="5090195" cy="502920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defTabSz="514350">
                  <a:defRPr/>
                </a:pPr>
                <a:endParaRPr sz="1200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2" name="object 17">
                <a:extLst>
                  <a:ext uri="{FF2B5EF4-FFF2-40B4-BE49-F238E27FC236}">
                    <a16:creationId xmlns:a16="http://schemas.microsoft.com/office/drawing/2014/main" id="{FF0EB07B-BC57-4BA5-AB09-966C109249B9}"/>
                  </a:ext>
                </a:extLst>
              </p:cNvPr>
              <p:cNvSpPr txBox="1"/>
              <p:nvPr/>
            </p:nvSpPr>
            <p:spPr>
              <a:xfrm>
                <a:off x="3268136" y="2944368"/>
                <a:ext cx="561975" cy="203380"/>
              </a:xfrm>
              <a:prstGeom prst="rect">
                <a:avLst/>
              </a:prstGeom>
            </p:spPr>
            <p:txBody>
              <a:bodyPr vert="horz" wrap="square" lIns="0" tIns="8930" rIns="0" bIns="0" rtlCol="0">
                <a:spAutoFit/>
              </a:bodyPr>
              <a:lstStyle/>
              <a:p>
                <a:pPr marL="7144" defTabSz="514350">
                  <a:spcBef>
                    <a:spcPts val="71"/>
                  </a:spcBef>
                  <a:defRPr/>
                </a:pPr>
                <a:r>
                  <a:rPr sz="1013" b="1" spc="-141">
                    <a:solidFill>
                      <a:srgbClr val="FFFFFF"/>
                    </a:solidFill>
                    <a:latin typeface="Arial" panose="020B0604020202020204"/>
                    <a:cs typeface="Trebuchet MS"/>
                  </a:rPr>
                  <a:t>1</a:t>
                </a:r>
                <a:r>
                  <a:rPr sz="1013" b="1" spc="28">
                    <a:solidFill>
                      <a:srgbClr val="FFFFFF"/>
                    </a:solidFill>
                    <a:latin typeface="Arial" panose="020B0604020202020204"/>
                    <a:cs typeface="Trebuchet MS"/>
                  </a:rPr>
                  <a:t>0</a:t>
                </a:r>
                <a:r>
                  <a:rPr sz="1013" spc="104">
                    <a:solidFill>
                      <a:srgbClr val="FFFFFF"/>
                    </a:solidFill>
                    <a:latin typeface="Arial" panose="020B0604020202020204"/>
                    <a:cs typeface="Calibri"/>
                  </a:rPr>
                  <a:t>%</a:t>
                </a:r>
                <a:endParaRPr sz="1013">
                  <a:solidFill>
                    <a:prstClr val="black"/>
                  </a:solidFill>
                  <a:latin typeface="Arial" panose="020B0604020202020204"/>
                  <a:cs typeface="Calibri"/>
                </a:endParaRPr>
              </a:p>
            </p:txBody>
          </p:sp>
          <p:sp>
            <p:nvSpPr>
              <p:cNvPr id="43" name="object 20">
                <a:extLst>
                  <a:ext uri="{FF2B5EF4-FFF2-40B4-BE49-F238E27FC236}">
                    <a16:creationId xmlns:a16="http://schemas.microsoft.com/office/drawing/2014/main" id="{E476D1AF-65ED-42EE-906B-44B5ADB3FC22}"/>
                  </a:ext>
                </a:extLst>
              </p:cNvPr>
              <p:cNvSpPr txBox="1"/>
              <p:nvPr/>
            </p:nvSpPr>
            <p:spPr>
              <a:xfrm>
                <a:off x="3063571" y="3758184"/>
                <a:ext cx="561975" cy="203380"/>
              </a:xfrm>
              <a:prstGeom prst="rect">
                <a:avLst/>
              </a:prstGeom>
            </p:spPr>
            <p:txBody>
              <a:bodyPr vert="horz" wrap="square" lIns="0" tIns="8930" rIns="0" bIns="0" rtlCol="0">
                <a:spAutoFit/>
              </a:bodyPr>
              <a:lstStyle/>
              <a:p>
                <a:pPr marL="7144" defTabSz="514350">
                  <a:spcBef>
                    <a:spcPts val="71"/>
                  </a:spcBef>
                  <a:defRPr/>
                </a:pPr>
                <a:r>
                  <a:rPr sz="1013" b="1" spc="-141">
                    <a:solidFill>
                      <a:srgbClr val="FFFFFF"/>
                    </a:solidFill>
                    <a:latin typeface="Arial" panose="020B0604020202020204"/>
                    <a:cs typeface="Trebuchet MS"/>
                  </a:rPr>
                  <a:t>1</a:t>
                </a:r>
                <a:r>
                  <a:rPr sz="1013" b="1" spc="28">
                    <a:solidFill>
                      <a:srgbClr val="FFFFFF"/>
                    </a:solidFill>
                    <a:latin typeface="Arial" panose="020B0604020202020204"/>
                    <a:cs typeface="Trebuchet MS"/>
                  </a:rPr>
                  <a:t>0</a:t>
                </a:r>
                <a:r>
                  <a:rPr sz="1013" spc="104">
                    <a:solidFill>
                      <a:srgbClr val="FFFFFF"/>
                    </a:solidFill>
                    <a:latin typeface="Arial" panose="020B0604020202020204"/>
                    <a:cs typeface="Calibri"/>
                  </a:rPr>
                  <a:t>%</a:t>
                </a:r>
                <a:endParaRPr sz="1013">
                  <a:solidFill>
                    <a:prstClr val="black"/>
                  </a:solidFill>
                  <a:latin typeface="Arial" panose="020B0604020202020204"/>
                  <a:cs typeface="Calibri"/>
                </a:endParaRPr>
              </a:p>
            </p:txBody>
          </p:sp>
          <p:sp>
            <p:nvSpPr>
              <p:cNvPr id="44" name="object 23">
                <a:extLst>
                  <a:ext uri="{FF2B5EF4-FFF2-40B4-BE49-F238E27FC236}">
                    <a16:creationId xmlns:a16="http://schemas.microsoft.com/office/drawing/2014/main" id="{855001EF-111C-4684-9471-768A6E796BCF}"/>
                  </a:ext>
                </a:extLst>
              </p:cNvPr>
              <p:cNvSpPr txBox="1"/>
              <p:nvPr/>
            </p:nvSpPr>
            <p:spPr>
              <a:xfrm>
                <a:off x="3149122" y="4572000"/>
                <a:ext cx="561975" cy="203380"/>
              </a:xfrm>
              <a:prstGeom prst="rect">
                <a:avLst/>
              </a:prstGeom>
            </p:spPr>
            <p:txBody>
              <a:bodyPr vert="horz" wrap="square" lIns="0" tIns="8930" rIns="0" bIns="0" rtlCol="0">
                <a:spAutoFit/>
              </a:bodyPr>
              <a:lstStyle/>
              <a:p>
                <a:pPr marL="7144" defTabSz="514350">
                  <a:spcBef>
                    <a:spcPts val="71"/>
                  </a:spcBef>
                  <a:defRPr/>
                </a:pPr>
                <a:r>
                  <a:rPr sz="1013" b="1" spc="-141">
                    <a:solidFill>
                      <a:srgbClr val="FFFFFF"/>
                    </a:solidFill>
                    <a:latin typeface="Arial" panose="020B0604020202020204"/>
                    <a:cs typeface="Trebuchet MS"/>
                  </a:rPr>
                  <a:t>1</a:t>
                </a:r>
                <a:r>
                  <a:rPr sz="1013" b="1" spc="28">
                    <a:solidFill>
                      <a:srgbClr val="FFFFFF"/>
                    </a:solidFill>
                    <a:latin typeface="Arial" panose="020B0604020202020204"/>
                    <a:cs typeface="Trebuchet MS"/>
                  </a:rPr>
                  <a:t>0</a:t>
                </a:r>
                <a:r>
                  <a:rPr sz="1013" spc="104">
                    <a:solidFill>
                      <a:srgbClr val="FFFFFF"/>
                    </a:solidFill>
                    <a:latin typeface="Arial" panose="020B0604020202020204"/>
                    <a:cs typeface="Calibri"/>
                  </a:rPr>
                  <a:t>%</a:t>
                </a:r>
                <a:endParaRPr sz="1013">
                  <a:solidFill>
                    <a:prstClr val="black"/>
                  </a:solidFill>
                  <a:latin typeface="Arial" panose="020B0604020202020204"/>
                  <a:cs typeface="Calibri"/>
                </a:endParaRPr>
              </a:p>
            </p:txBody>
          </p:sp>
          <p:sp>
            <p:nvSpPr>
              <p:cNvPr id="45" name="object 25">
                <a:extLst>
                  <a:ext uri="{FF2B5EF4-FFF2-40B4-BE49-F238E27FC236}">
                    <a16:creationId xmlns:a16="http://schemas.microsoft.com/office/drawing/2014/main" id="{587BC093-802F-482D-BE2E-B396274A35C0}"/>
                  </a:ext>
                </a:extLst>
              </p:cNvPr>
              <p:cNvSpPr txBox="1"/>
              <p:nvPr/>
            </p:nvSpPr>
            <p:spPr>
              <a:xfrm>
                <a:off x="4933253" y="3757163"/>
                <a:ext cx="1043845" cy="485428"/>
              </a:xfrm>
              <a:prstGeom prst="rect">
                <a:avLst/>
              </a:prstGeom>
            </p:spPr>
            <p:txBody>
              <a:bodyPr vert="horz" wrap="square" lIns="0" tIns="5715" rIns="0" bIns="0" rtlCol="0">
                <a:spAutoFit/>
              </a:bodyPr>
              <a:lstStyle/>
              <a:p>
                <a:pPr marR="2858" algn="ctr" defTabSz="514350">
                  <a:lnSpc>
                    <a:spcPts val="619"/>
                  </a:lnSpc>
                  <a:defRPr/>
                </a:pPr>
                <a:r>
                  <a:rPr sz="788" b="1" spc="-6" dirty="0">
                    <a:solidFill>
                      <a:srgbClr val="E31836"/>
                    </a:solidFill>
                    <a:latin typeface="Arial Narrow" panose="020B0606020202030204" pitchFamily="34" charset="0"/>
                    <a:cs typeface="Calibri"/>
                  </a:rPr>
                  <a:t>PEOPLE </a:t>
                </a:r>
                <a:r>
                  <a:rPr sz="788" b="1" spc="-6" dirty="0">
                    <a:solidFill>
                      <a:srgbClr val="231F20"/>
                    </a:solidFill>
                    <a:latin typeface="Arial Narrow" panose="020B0606020202030204" pitchFamily="34" charset="0"/>
                    <a:cs typeface="Calibri"/>
                  </a:rPr>
                  <a:t>LIVING WITH HIV AND</a:t>
                </a:r>
                <a:r>
                  <a:rPr lang="fr-CH" sz="788" b="1" spc="-6" dirty="0">
                    <a:solidFill>
                      <a:srgbClr val="231F20"/>
                    </a:solidFill>
                    <a:latin typeface="Arial Narrow" panose="020B0606020202030204" pitchFamily="34" charset="0"/>
                    <a:cs typeface="Calibri"/>
                  </a:rPr>
                  <a:t> COMMUNITIES AT </a:t>
                </a:r>
                <a:r>
                  <a:rPr sz="788" b="1" spc="-6" dirty="0">
                    <a:solidFill>
                      <a:srgbClr val="231F20"/>
                    </a:solidFill>
                    <a:latin typeface="Arial Narrow" panose="020B0606020202030204" pitchFamily="34" charset="0"/>
                    <a:cs typeface="Calibri"/>
                  </a:rPr>
                  <a:t>RISK </a:t>
                </a:r>
                <a:r>
                  <a:rPr sz="788" b="1" spc="-6" dirty="0">
                    <a:solidFill>
                      <a:srgbClr val="E31836"/>
                    </a:solidFill>
                    <a:latin typeface="Arial Narrow" panose="020B0606020202030204" pitchFamily="34" charset="0"/>
                    <a:cs typeface="Calibri"/>
                  </a:rPr>
                  <a:t>AT THE  CENTRE</a:t>
                </a:r>
                <a:endParaRPr sz="788" b="1" spc="-6" dirty="0">
                  <a:solidFill>
                    <a:prstClr val="black"/>
                  </a:solidFill>
                  <a:latin typeface="Arial Narrow" panose="020B0606020202030204" pitchFamily="34" charset="0"/>
                  <a:cs typeface="Calibri"/>
                </a:endParaRPr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055C9645-6CAE-40FD-A60A-FA42B3604055}"/>
                  </a:ext>
                </a:extLst>
              </p:cNvPr>
              <p:cNvGrpSpPr/>
              <p:nvPr/>
            </p:nvGrpSpPr>
            <p:grpSpPr>
              <a:xfrm>
                <a:off x="5062143" y="2739385"/>
                <a:ext cx="777240" cy="468890"/>
                <a:chOff x="4050567" y="2968551"/>
                <a:chExt cx="777240" cy="468890"/>
              </a:xfrm>
            </p:grpSpPr>
            <p:sp>
              <p:nvSpPr>
                <p:cNvPr id="47" name="object 26">
                  <a:extLst>
                    <a:ext uri="{FF2B5EF4-FFF2-40B4-BE49-F238E27FC236}">
                      <a16:creationId xmlns:a16="http://schemas.microsoft.com/office/drawing/2014/main" id="{4294265B-54A7-448D-A8E8-E70C417389BB}"/>
                    </a:ext>
                  </a:extLst>
                </p:cNvPr>
                <p:cNvSpPr txBox="1"/>
                <p:nvPr/>
              </p:nvSpPr>
              <p:spPr>
                <a:xfrm>
                  <a:off x="4187887" y="2968551"/>
                  <a:ext cx="518159" cy="170461"/>
                </a:xfrm>
                <a:prstGeom prst="rect">
                  <a:avLst/>
                </a:prstGeom>
              </p:spPr>
              <p:txBody>
                <a:bodyPr vert="horz" wrap="square" lIns="0" tIns="8216" rIns="0" bIns="0" rtlCol="0">
                  <a:spAutoFit/>
                </a:bodyPr>
                <a:lstStyle/>
                <a:p>
                  <a:pPr marL="7144" algn="ctr" defTabSz="514350">
                    <a:spcBef>
                      <a:spcPts val="65"/>
                    </a:spcBef>
                    <a:defRPr/>
                  </a:pPr>
                  <a:r>
                    <a:rPr sz="844" b="1">
                      <a:solidFill>
                        <a:srgbClr val="FFFFFF"/>
                      </a:solidFill>
                      <a:latin typeface="Arial" panose="020B0604020202020204"/>
                      <a:cs typeface="Calibri"/>
                    </a:rPr>
                    <a:t>95</a:t>
                  </a:r>
                  <a:r>
                    <a:rPr sz="844">
                      <a:solidFill>
                        <a:srgbClr val="FFFFFF"/>
                      </a:solidFill>
                      <a:latin typeface="Arial" panose="020B0604020202020204"/>
                      <a:cs typeface="Calibri"/>
                    </a:rPr>
                    <a:t>%</a:t>
                  </a:r>
                  <a:endParaRPr sz="844">
                    <a:solidFill>
                      <a:prstClr val="black"/>
                    </a:solidFill>
                    <a:latin typeface="Arial" panose="020B0604020202020204"/>
                    <a:cs typeface="Calibri"/>
                  </a:endParaRPr>
                </a:p>
              </p:txBody>
            </p:sp>
            <p:sp>
              <p:nvSpPr>
                <p:cNvPr id="48" name="object 27">
                  <a:extLst>
                    <a:ext uri="{FF2B5EF4-FFF2-40B4-BE49-F238E27FC236}">
                      <a16:creationId xmlns:a16="http://schemas.microsoft.com/office/drawing/2014/main" id="{9AEEE05D-BCC4-47F9-A778-E6F076676FDD}"/>
                    </a:ext>
                  </a:extLst>
                </p:cNvPr>
                <p:cNvSpPr txBox="1"/>
                <p:nvPr/>
              </p:nvSpPr>
              <p:spPr>
                <a:xfrm>
                  <a:off x="4050567" y="3182112"/>
                  <a:ext cx="777240" cy="255329"/>
                </a:xfrm>
                <a:prstGeom prst="rect">
                  <a:avLst/>
                </a:prstGeom>
              </p:spPr>
              <p:txBody>
                <a:bodyPr vert="horz" wrap="square" lIns="0" tIns="12859" rIns="0" bIns="0" rtlCol="0">
                  <a:spAutoFit/>
                </a:bodyPr>
                <a:lstStyle/>
                <a:p>
                  <a:pPr marR="2858" algn="ctr" defTabSz="514350">
                    <a:lnSpc>
                      <a:spcPct val="80000"/>
                    </a:lnSpc>
                    <a:defRPr/>
                  </a:pPr>
                  <a:r>
                    <a:rPr sz="788" dirty="0">
                      <a:solidFill>
                        <a:srgbClr val="FFFFFF"/>
                      </a:solidFill>
                      <a:latin typeface="Arial Narrow" panose="020B0606020202030204" pitchFamily="34" charset="0"/>
                    </a:rPr>
                    <a:t>use combination  prevention</a:t>
                  </a: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43DA9FC5-3236-442F-A29B-E197C18E9221}"/>
                  </a:ext>
                </a:extLst>
              </p:cNvPr>
              <p:cNvGrpSpPr/>
              <p:nvPr/>
            </p:nvGrpSpPr>
            <p:grpSpPr>
              <a:xfrm>
                <a:off x="5060194" y="4822342"/>
                <a:ext cx="777240" cy="457909"/>
                <a:chOff x="4048407" y="4769354"/>
                <a:chExt cx="777240" cy="457909"/>
              </a:xfrm>
            </p:grpSpPr>
            <p:sp>
              <p:nvSpPr>
                <p:cNvPr id="50" name="object 28">
                  <a:extLst>
                    <a:ext uri="{FF2B5EF4-FFF2-40B4-BE49-F238E27FC236}">
                      <a16:creationId xmlns:a16="http://schemas.microsoft.com/office/drawing/2014/main" id="{CE91B12B-4EF8-4C83-8566-215C85039764}"/>
                    </a:ext>
                  </a:extLst>
                </p:cNvPr>
                <p:cNvSpPr txBox="1"/>
                <p:nvPr/>
              </p:nvSpPr>
              <p:spPr>
                <a:xfrm>
                  <a:off x="4186183" y="4769354"/>
                  <a:ext cx="518159" cy="170461"/>
                </a:xfrm>
                <a:prstGeom prst="rect">
                  <a:avLst/>
                </a:prstGeom>
              </p:spPr>
              <p:txBody>
                <a:bodyPr vert="horz" wrap="square" lIns="0" tIns="8216" rIns="0" bIns="0" rtlCol="0">
                  <a:spAutoFit/>
                </a:bodyPr>
                <a:lstStyle/>
                <a:p>
                  <a:pPr marL="7144" algn="ctr" defTabSz="514350">
                    <a:spcBef>
                      <a:spcPts val="65"/>
                    </a:spcBef>
                    <a:defRPr/>
                  </a:pPr>
                  <a:r>
                    <a:rPr sz="844" b="1">
                      <a:solidFill>
                        <a:srgbClr val="FFFFFF"/>
                      </a:solidFill>
                      <a:latin typeface="Arial" panose="020B0604020202020204"/>
                      <a:cs typeface="Calibri"/>
                    </a:rPr>
                    <a:t>95</a:t>
                  </a:r>
                  <a:r>
                    <a:rPr sz="844">
                      <a:solidFill>
                        <a:srgbClr val="FFFFFF"/>
                      </a:solidFill>
                      <a:latin typeface="Arial" panose="020B0604020202020204"/>
                      <a:cs typeface="Calibri"/>
                    </a:rPr>
                    <a:t>%</a:t>
                  </a:r>
                  <a:endParaRPr sz="844">
                    <a:solidFill>
                      <a:prstClr val="black"/>
                    </a:solidFill>
                    <a:latin typeface="Arial" panose="020B0604020202020204"/>
                    <a:cs typeface="Calibri"/>
                  </a:endParaRPr>
                </a:p>
              </p:txBody>
            </p:sp>
            <p:sp>
              <p:nvSpPr>
                <p:cNvPr id="51" name="object 29">
                  <a:extLst>
                    <a:ext uri="{FF2B5EF4-FFF2-40B4-BE49-F238E27FC236}">
                      <a16:creationId xmlns:a16="http://schemas.microsoft.com/office/drawing/2014/main" id="{B4081367-B847-4E92-A9DA-292BB24E83F6}"/>
                    </a:ext>
                  </a:extLst>
                </p:cNvPr>
                <p:cNvSpPr txBox="1"/>
                <p:nvPr/>
              </p:nvSpPr>
              <p:spPr>
                <a:xfrm>
                  <a:off x="4048407" y="4983480"/>
                  <a:ext cx="777240" cy="243783"/>
                </a:xfrm>
                <a:prstGeom prst="rect">
                  <a:avLst/>
                </a:prstGeom>
              </p:spPr>
              <p:txBody>
                <a:bodyPr vert="horz" wrap="square" lIns="0" tIns="12859" rIns="0" bIns="0" rtlCol="0">
                  <a:spAutoFit/>
                </a:bodyPr>
                <a:lstStyle>
                  <a:defPPr>
                    <a:defRPr lang="LID4096"/>
                  </a:defPPr>
                  <a:lvl1pPr marR="5080" lvl="0" algn="ctr" fontAlgn="auto">
                    <a:lnSpc>
                      <a:spcPts val="900"/>
                    </a:lnSpc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800" b="0" i="0" u="none" strike="noStrike" cap="none" normalizeH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cs typeface="Gill Sans MT"/>
                    </a:defRPr>
                  </a:lvl1pPr>
                </a:lstStyle>
                <a:p>
                  <a:pPr marR="2858" defTabSz="514350">
                    <a:lnSpc>
                      <a:spcPct val="80000"/>
                    </a:lnSpc>
                    <a:defRPr/>
                  </a:pPr>
                  <a:r>
                    <a:rPr sz="750" dirty="0">
                      <a:cs typeface="+mn-cs"/>
                    </a:rPr>
                    <a:t>on treatment are virally suppressed</a:t>
                  </a:r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2FCE2B6-6F30-4CFC-91BE-1D51A68871B2}"/>
                  </a:ext>
                </a:extLst>
              </p:cNvPr>
              <p:cNvGrpSpPr/>
              <p:nvPr/>
            </p:nvGrpSpPr>
            <p:grpSpPr>
              <a:xfrm>
                <a:off x="6001786" y="4256717"/>
                <a:ext cx="744582" cy="566969"/>
                <a:chOff x="4858645" y="4316977"/>
                <a:chExt cx="744582" cy="566969"/>
              </a:xfrm>
            </p:grpSpPr>
            <p:sp>
              <p:nvSpPr>
                <p:cNvPr id="53" name="object 30">
                  <a:extLst>
                    <a:ext uri="{FF2B5EF4-FFF2-40B4-BE49-F238E27FC236}">
                      <a16:creationId xmlns:a16="http://schemas.microsoft.com/office/drawing/2014/main" id="{32E9A4F7-3BD5-42C3-8FE0-749442CFECBC}"/>
                    </a:ext>
                  </a:extLst>
                </p:cNvPr>
                <p:cNvSpPr txBox="1"/>
                <p:nvPr/>
              </p:nvSpPr>
              <p:spPr>
                <a:xfrm>
                  <a:off x="4973404" y="4316977"/>
                  <a:ext cx="518158" cy="170461"/>
                </a:xfrm>
                <a:prstGeom prst="rect">
                  <a:avLst/>
                </a:prstGeom>
              </p:spPr>
              <p:txBody>
                <a:bodyPr vert="horz" wrap="square" lIns="0" tIns="8216" rIns="0" bIns="0" rtlCol="0">
                  <a:spAutoFit/>
                </a:bodyPr>
                <a:lstStyle/>
                <a:p>
                  <a:pPr marL="7144" algn="ctr" defTabSz="514350">
                    <a:spcBef>
                      <a:spcPts val="65"/>
                    </a:spcBef>
                    <a:defRPr/>
                  </a:pPr>
                  <a:r>
                    <a:rPr sz="844" b="1">
                      <a:solidFill>
                        <a:srgbClr val="FFFFFF"/>
                      </a:solidFill>
                      <a:latin typeface="Arial" panose="020B0604020202020204"/>
                      <a:cs typeface="Calibri"/>
                    </a:rPr>
                    <a:t>95</a:t>
                  </a:r>
                  <a:r>
                    <a:rPr sz="844">
                      <a:solidFill>
                        <a:srgbClr val="FFFFFF"/>
                      </a:solidFill>
                      <a:latin typeface="Arial" panose="020B0604020202020204"/>
                      <a:cs typeface="Calibri"/>
                    </a:rPr>
                    <a:t>%</a:t>
                  </a:r>
                  <a:endParaRPr sz="844">
                    <a:solidFill>
                      <a:prstClr val="black"/>
                    </a:solidFill>
                    <a:latin typeface="Arial" panose="020B0604020202020204"/>
                    <a:cs typeface="Calibri"/>
                  </a:endParaRPr>
                </a:p>
              </p:txBody>
            </p:sp>
            <p:sp>
              <p:nvSpPr>
                <p:cNvPr id="54" name="object 31">
                  <a:extLst>
                    <a:ext uri="{FF2B5EF4-FFF2-40B4-BE49-F238E27FC236}">
                      <a16:creationId xmlns:a16="http://schemas.microsoft.com/office/drawing/2014/main" id="{6BBEEB04-9609-4140-9311-E29F245CECA6}"/>
                    </a:ext>
                  </a:extLst>
                </p:cNvPr>
                <p:cNvSpPr txBox="1"/>
                <p:nvPr/>
              </p:nvSpPr>
              <p:spPr>
                <a:xfrm>
                  <a:off x="4858645" y="4526280"/>
                  <a:ext cx="744582" cy="357666"/>
                </a:xfrm>
                <a:prstGeom prst="rect">
                  <a:avLst/>
                </a:prstGeom>
              </p:spPr>
              <p:txBody>
                <a:bodyPr vert="horz" wrap="square" lIns="0" tIns="12859" rIns="0" bIns="0" rtlCol="0">
                  <a:spAutoFit/>
                </a:bodyPr>
                <a:lstStyle>
                  <a:defPPr>
                    <a:defRPr lang="LID4096"/>
                  </a:defPPr>
                  <a:lvl1pPr marR="5080" lvl="0" algn="ctr" fontAlgn="auto">
                    <a:lnSpc>
                      <a:spcPts val="900"/>
                    </a:lnSpc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800">
                      <a:solidFill>
                        <a:srgbClr val="FFFFFF"/>
                      </a:solidFill>
                      <a:latin typeface="Arial Narrow" panose="020B0606020202030204" pitchFamily="34" charset="0"/>
                    </a:defRPr>
                  </a:lvl1pPr>
                </a:lstStyle>
                <a:p>
                  <a:pPr marR="2858" defTabSz="514350">
                    <a:lnSpc>
                      <a:spcPct val="80000"/>
                    </a:lnSpc>
                    <a:defRPr/>
                  </a:pPr>
                  <a:r>
                    <a:rPr sz="750" dirty="0"/>
                    <a:t>of PLHIV who know their status initiate treatment</a:t>
                  </a:r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1B869F15-0909-4A9F-BEC3-4D853159DEF1}"/>
                  </a:ext>
                </a:extLst>
              </p:cNvPr>
              <p:cNvGrpSpPr/>
              <p:nvPr/>
            </p:nvGrpSpPr>
            <p:grpSpPr>
              <a:xfrm>
                <a:off x="4144149" y="4212109"/>
                <a:ext cx="805954" cy="680015"/>
                <a:chOff x="3253883" y="4281238"/>
                <a:chExt cx="805954" cy="680015"/>
              </a:xfrm>
            </p:grpSpPr>
            <p:sp>
              <p:nvSpPr>
                <p:cNvPr id="56" name="object 32">
                  <a:extLst>
                    <a:ext uri="{FF2B5EF4-FFF2-40B4-BE49-F238E27FC236}">
                      <a16:creationId xmlns:a16="http://schemas.microsoft.com/office/drawing/2014/main" id="{83FE5A1F-6F5F-4967-B2DF-D3275A46D26A}"/>
                    </a:ext>
                  </a:extLst>
                </p:cNvPr>
                <p:cNvSpPr txBox="1"/>
                <p:nvPr/>
              </p:nvSpPr>
              <p:spPr>
                <a:xfrm>
                  <a:off x="3393016" y="4281238"/>
                  <a:ext cx="518160" cy="170461"/>
                </a:xfrm>
                <a:prstGeom prst="rect">
                  <a:avLst/>
                </a:prstGeom>
              </p:spPr>
              <p:txBody>
                <a:bodyPr vert="horz" wrap="square" lIns="0" tIns="8216" rIns="0" bIns="0" rtlCol="0">
                  <a:spAutoFit/>
                </a:bodyPr>
                <a:lstStyle/>
                <a:p>
                  <a:pPr marL="7144" algn="ctr" defTabSz="514350">
                    <a:spcBef>
                      <a:spcPts val="65"/>
                    </a:spcBef>
                    <a:defRPr/>
                  </a:pPr>
                  <a:r>
                    <a:rPr sz="844" b="1">
                      <a:solidFill>
                        <a:srgbClr val="FFFFFF"/>
                      </a:solidFill>
                      <a:latin typeface="Arial" panose="020B0604020202020204"/>
                      <a:cs typeface="Calibri"/>
                    </a:rPr>
                    <a:t>95</a:t>
                  </a:r>
                  <a:r>
                    <a:rPr sz="844">
                      <a:solidFill>
                        <a:srgbClr val="FFFFFF"/>
                      </a:solidFill>
                      <a:latin typeface="Arial" panose="020B0604020202020204"/>
                      <a:cs typeface="Calibri"/>
                    </a:rPr>
                    <a:t>%</a:t>
                  </a:r>
                  <a:endParaRPr sz="844">
                    <a:solidFill>
                      <a:prstClr val="black"/>
                    </a:solidFill>
                    <a:latin typeface="Arial" panose="020B0604020202020204"/>
                    <a:cs typeface="Calibri"/>
                  </a:endParaRPr>
                </a:p>
              </p:txBody>
            </p:sp>
            <p:sp>
              <p:nvSpPr>
                <p:cNvPr id="57" name="object 33">
                  <a:extLst>
                    <a:ext uri="{FF2B5EF4-FFF2-40B4-BE49-F238E27FC236}">
                      <a16:creationId xmlns:a16="http://schemas.microsoft.com/office/drawing/2014/main" id="{5119B2D3-DAC9-4AE8-8329-3D2E799F0E70}"/>
                    </a:ext>
                  </a:extLst>
                </p:cNvPr>
                <p:cNvSpPr txBox="1"/>
                <p:nvPr/>
              </p:nvSpPr>
              <p:spPr>
                <a:xfrm>
                  <a:off x="3253883" y="4489704"/>
                  <a:ext cx="805954" cy="471549"/>
                </a:xfrm>
                <a:prstGeom prst="rect">
                  <a:avLst/>
                </a:prstGeom>
              </p:spPr>
              <p:txBody>
                <a:bodyPr vert="horz" wrap="square" lIns="0" tIns="12859" rIns="0" bIns="0" rtlCol="0">
                  <a:spAutoFit/>
                </a:bodyPr>
                <a:lstStyle>
                  <a:defPPr>
                    <a:defRPr lang="LID4096"/>
                  </a:defPPr>
                  <a:lvl1pPr marR="5080" lvl="0" algn="ctr" fontAlgn="auto">
                    <a:lnSpc>
                      <a:spcPts val="800"/>
                    </a:lnSpc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800" b="0" i="0" u="none" strike="noStrike" cap="none" normalizeH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cs typeface="Gill Sans MT"/>
                    </a:defRPr>
                  </a:lvl1pPr>
                </a:lstStyle>
                <a:p>
                  <a:pPr marR="2858" defTabSz="514350">
                    <a:lnSpc>
                      <a:spcPct val="80000"/>
                    </a:lnSpc>
                    <a:defRPr/>
                  </a:pPr>
                  <a:r>
                    <a:rPr sz="750" dirty="0">
                      <a:cs typeface="+mn-cs"/>
                    </a:rPr>
                    <a:t>coverage of</a:t>
                  </a:r>
                  <a:r>
                    <a:rPr lang="fr-CH" sz="750" dirty="0">
                      <a:cs typeface="+mn-cs"/>
                    </a:rPr>
                    <a:t> </a:t>
                  </a:r>
                </a:p>
                <a:p>
                  <a:pPr marR="2858" defTabSz="514350">
                    <a:lnSpc>
                      <a:spcPct val="80000"/>
                    </a:lnSpc>
                    <a:defRPr/>
                  </a:pPr>
                  <a:r>
                    <a:rPr sz="750" dirty="0">
                      <a:cs typeface="+mn-cs"/>
                    </a:rPr>
                    <a:t>services for eliminating</a:t>
                  </a:r>
                  <a:r>
                    <a:rPr lang="fr-CH" sz="750" dirty="0">
                      <a:cs typeface="+mn-cs"/>
                    </a:rPr>
                    <a:t> </a:t>
                  </a:r>
                  <a:r>
                    <a:rPr sz="750" dirty="0">
                      <a:cs typeface="+mn-cs"/>
                    </a:rPr>
                    <a:t>vertical</a:t>
                  </a:r>
                  <a:r>
                    <a:rPr lang="fr-CH" sz="750" dirty="0">
                      <a:cs typeface="+mn-cs"/>
                    </a:rPr>
                    <a:t> </a:t>
                  </a:r>
                </a:p>
                <a:p>
                  <a:pPr marR="2858" defTabSz="514350">
                    <a:lnSpc>
                      <a:spcPct val="80000"/>
                    </a:lnSpc>
                    <a:defRPr/>
                  </a:pPr>
                  <a:r>
                    <a:rPr sz="750" dirty="0">
                      <a:cs typeface="+mn-cs"/>
                    </a:rPr>
                    <a:t>transmission</a:t>
                  </a:r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4A25B25E-B0FD-426A-9831-B22913CA6788}"/>
                  </a:ext>
                </a:extLst>
              </p:cNvPr>
              <p:cNvGrpSpPr/>
              <p:nvPr/>
            </p:nvGrpSpPr>
            <p:grpSpPr>
              <a:xfrm>
                <a:off x="5999437" y="3244970"/>
                <a:ext cx="744582" cy="461822"/>
                <a:chOff x="4858645" y="3405387"/>
                <a:chExt cx="744582" cy="461822"/>
              </a:xfrm>
            </p:grpSpPr>
            <p:sp>
              <p:nvSpPr>
                <p:cNvPr id="59" name="object 34">
                  <a:extLst>
                    <a:ext uri="{FF2B5EF4-FFF2-40B4-BE49-F238E27FC236}">
                      <a16:creationId xmlns:a16="http://schemas.microsoft.com/office/drawing/2014/main" id="{4076EB36-167B-47BB-A93F-B29C73146DC3}"/>
                    </a:ext>
                  </a:extLst>
                </p:cNvPr>
                <p:cNvSpPr txBox="1"/>
                <p:nvPr/>
              </p:nvSpPr>
              <p:spPr>
                <a:xfrm>
                  <a:off x="4980274" y="3405387"/>
                  <a:ext cx="518158" cy="170461"/>
                </a:xfrm>
                <a:prstGeom prst="rect">
                  <a:avLst/>
                </a:prstGeom>
              </p:spPr>
              <p:txBody>
                <a:bodyPr vert="horz" wrap="square" lIns="0" tIns="8216" rIns="0" bIns="0" rtlCol="0">
                  <a:spAutoFit/>
                </a:bodyPr>
                <a:lstStyle/>
                <a:p>
                  <a:pPr marL="7144" algn="ctr" defTabSz="514350">
                    <a:spcBef>
                      <a:spcPts val="65"/>
                    </a:spcBef>
                    <a:defRPr/>
                  </a:pPr>
                  <a:r>
                    <a:rPr sz="844" b="1">
                      <a:solidFill>
                        <a:srgbClr val="FFFFFF"/>
                      </a:solidFill>
                      <a:latin typeface="Arial" panose="020B0604020202020204"/>
                      <a:cs typeface="Calibri"/>
                    </a:rPr>
                    <a:t>95</a:t>
                  </a:r>
                  <a:r>
                    <a:rPr sz="844">
                      <a:solidFill>
                        <a:srgbClr val="FFFFFF"/>
                      </a:solidFill>
                      <a:latin typeface="Arial" panose="020B0604020202020204"/>
                      <a:cs typeface="Calibri"/>
                    </a:rPr>
                    <a:t>%</a:t>
                  </a:r>
                  <a:endParaRPr sz="844">
                    <a:solidFill>
                      <a:prstClr val="black"/>
                    </a:solidFill>
                    <a:latin typeface="Arial" panose="020B0604020202020204"/>
                    <a:cs typeface="Calibri"/>
                  </a:endParaRPr>
                </a:p>
              </p:txBody>
            </p:sp>
            <p:sp>
              <p:nvSpPr>
                <p:cNvPr id="60" name="object 35">
                  <a:extLst>
                    <a:ext uri="{FF2B5EF4-FFF2-40B4-BE49-F238E27FC236}">
                      <a16:creationId xmlns:a16="http://schemas.microsoft.com/office/drawing/2014/main" id="{F6BE94A1-962A-4EC3-8766-359795E27F10}"/>
                    </a:ext>
                  </a:extLst>
                </p:cNvPr>
                <p:cNvSpPr txBox="1"/>
                <p:nvPr/>
              </p:nvSpPr>
              <p:spPr>
                <a:xfrm>
                  <a:off x="4858645" y="3611880"/>
                  <a:ext cx="744582" cy="255329"/>
                </a:xfrm>
                <a:prstGeom prst="rect">
                  <a:avLst/>
                </a:prstGeom>
              </p:spPr>
              <p:txBody>
                <a:bodyPr vert="horz" wrap="square" lIns="0" tIns="12859" rIns="0" bIns="0" rtlCol="0">
                  <a:spAutoFit/>
                </a:bodyPr>
                <a:lstStyle>
                  <a:defPPr>
                    <a:defRPr lang="LID4096"/>
                  </a:defPPr>
                  <a:lvl1pPr marR="5080" lvl="0" algn="ctr" fontAlgn="auto">
                    <a:lnSpc>
                      <a:spcPts val="900"/>
                    </a:lnSpc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800">
                      <a:solidFill>
                        <a:srgbClr val="FFFFFF"/>
                      </a:solidFill>
                      <a:latin typeface="Arial Narrow" panose="020B0606020202030204" pitchFamily="34" charset="0"/>
                    </a:defRPr>
                  </a:lvl1pPr>
                </a:lstStyle>
                <a:p>
                  <a:pPr marR="2858" defTabSz="514350">
                    <a:lnSpc>
                      <a:spcPct val="80000"/>
                    </a:lnSpc>
                    <a:defRPr/>
                  </a:pPr>
                  <a:r>
                    <a:rPr sz="788" dirty="0"/>
                    <a:t>of PLHIV know </a:t>
                  </a:r>
                  <a:endParaRPr lang="fr-CH" sz="788" dirty="0"/>
                </a:p>
                <a:p>
                  <a:pPr marR="2858" defTabSz="514350">
                    <a:lnSpc>
                      <a:spcPct val="80000"/>
                    </a:lnSpc>
                    <a:defRPr/>
                  </a:pPr>
                  <a:r>
                    <a:rPr sz="788" dirty="0"/>
                    <a:t>their HIV status</a:t>
                  </a:r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5505DC41-1780-43D4-B16C-BE8973CE1B36}"/>
                  </a:ext>
                </a:extLst>
              </p:cNvPr>
              <p:cNvGrpSpPr/>
              <p:nvPr/>
            </p:nvGrpSpPr>
            <p:grpSpPr>
              <a:xfrm>
                <a:off x="4148418" y="3120134"/>
                <a:ext cx="801685" cy="680233"/>
                <a:chOff x="3258408" y="3335619"/>
                <a:chExt cx="801685" cy="680233"/>
              </a:xfrm>
            </p:grpSpPr>
            <p:sp>
              <p:nvSpPr>
                <p:cNvPr id="62" name="object 36">
                  <a:extLst>
                    <a:ext uri="{FF2B5EF4-FFF2-40B4-BE49-F238E27FC236}">
                      <a16:creationId xmlns:a16="http://schemas.microsoft.com/office/drawing/2014/main" id="{8A0929C8-8645-4D2D-AF85-D2CA03E05E6B}"/>
                    </a:ext>
                  </a:extLst>
                </p:cNvPr>
                <p:cNvSpPr txBox="1"/>
                <p:nvPr/>
              </p:nvSpPr>
              <p:spPr>
                <a:xfrm>
                  <a:off x="3390156" y="3335619"/>
                  <a:ext cx="518158" cy="170461"/>
                </a:xfrm>
                <a:prstGeom prst="rect">
                  <a:avLst/>
                </a:prstGeom>
              </p:spPr>
              <p:txBody>
                <a:bodyPr vert="horz" wrap="square" lIns="0" tIns="8216" rIns="0" bIns="0" rtlCol="0">
                  <a:spAutoFit/>
                </a:bodyPr>
                <a:lstStyle/>
                <a:p>
                  <a:pPr marL="7144" algn="ctr" defTabSz="514350">
                    <a:spcBef>
                      <a:spcPts val="65"/>
                    </a:spcBef>
                    <a:defRPr/>
                  </a:pPr>
                  <a:r>
                    <a:rPr sz="844" b="1">
                      <a:solidFill>
                        <a:srgbClr val="FFFFFF"/>
                      </a:solidFill>
                      <a:latin typeface="Arial" panose="020B0604020202020204"/>
                      <a:cs typeface="Calibri"/>
                    </a:rPr>
                    <a:t>95</a:t>
                  </a:r>
                  <a:r>
                    <a:rPr sz="844">
                      <a:solidFill>
                        <a:srgbClr val="FFFFFF"/>
                      </a:solidFill>
                      <a:latin typeface="Arial" panose="020B0604020202020204"/>
                      <a:cs typeface="Calibri"/>
                    </a:rPr>
                    <a:t>%</a:t>
                  </a:r>
                  <a:endParaRPr sz="844">
                    <a:solidFill>
                      <a:prstClr val="black"/>
                    </a:solidFill>
                    <a:latin typeface="Arial" panose="020B0604020202020204"/>
                    <a:cs typeface="Calibri"/>
                  </a:endParaRPr>
                </a:p>
              </p:txBody>
            </p:sp>
            <p:sp>
              <p:nvSpPr>
                <p:cNvPr id="63" name="object 37">
                  <a:extLst>
                    <a:ext uri="{FF2B5EF4-FFF2-40B4-BE49-F238E27FC236}">
                      <a16:creationId xmlns:a16="http://schemas.microsoft.com/office/drawing/2014/main" id="{58F61686-A6FC-4B0C-84E7-286BD9A8925A}"/>
                    </a:ext>
                  </a:extLst>
                </p:cNvPr>
                <p:cNvSpPr txBox="1"/>
                <p:nvPr/>
              </p:nvSpPr>
              <p:spPr>
                <a:xfrm>
                  <a:off x="3258408" y="3544304"/>
                  <a:ext cx="801685" cy="471548"/>
                </a:xfrm>
                <a:prstGeom prst="rect">
                  <a:avLst/>
                </a:prstGeom>
              </p:spPr>
              <p:txBody>
                <a:bodyPr vert="horz" wrap="square" lIns="0" tIns="12859" rIns="0" bIns="0" rtlCol="0">
                  <a:spAutoFit/>
                </a:bodyPr>
                <a:lstStyle>
                  <a:defPPr>
                    <a:defRPr lang="LID4096"/>
                  </a:defPPr>
                  <a:lvl1pPr marR="5080" lvl="0" algn="ctr" fontAlgn="auto">
                    <a:lnSpc>
                      <a:spcPts val="900"/>
                    </a:lnSpc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800" b="0" i="0" u="none" strike="noStrike" cap="none" normalizeH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cs typeface="Gill Sans MT"/>
                    </a:defRPr>
                  </a:lvl1pPr>
                </a:lstStyle>
                <a:p>
                  <a:pPr marR="2858" defTabSz="514350">
                    <a:lnSpc>
                      <a:spcPct val="80000"/>
                    </a:lnSpc>
                    <a:defRPr/>
                  </a:pPr>
                  <a:r>
                    <a:rPr lang="en-US" sz="750" dirty="0">
                      <a:cs typeface="+mn-cs"/>
                    </a:rPr>
                    <a:t>of w</a:t>
                  </a:r>
                  <a:r>
                    <a:rPr sz="750" dirty="0">
                      <a:cs typeface="+mn-cs"/>
                    </a:rPr>
                    <a:t>omen access HIV </a:t>
                  </a:r>
                  <a:r>
                    <a:rPr lang="en-GB" sz="750" dirty="0">
                      <a:cs typeface="+mn-cs"/>
                    </a:rPr>
                    <a:t>a</a:t>
                  </a:r>
                  <a:r>
                    <a:rPr sz="750" dirty="0" err="1">
                      <a:cs typeface="+mn-cs"/>
                    </a:rPr>
                    <a:t>nd</a:t>
                  </a:r>
                  <a:r>
                    <a:rPr sz="750" dirty="0">
                      <a:cs typeface="+mn-cs"/>
                    </a:rPr>
                    <a:t> sexual and reproductive health services</a:t>
                  </a:r>
                </a:p>
              </p:txBody>
            </p:sp>
          </p:grpSp>
          <p:sp>
            <p:nvSpPr>
              <p:cNvPr id="64" name="object 40">
                <a:extLst>
                  <a:ext uri="{FF2B5EF4-FFF2-40B4-BE49-F238E27FC236}">
                    <a16:creationId xmlns:a16="http://schemas.microsoft.com/office/drawing/2014/main" id="{1833841E-CCA7-46C5-9E22-8EE7927C2456}"/>
                  </a:ext>
                </a:extLst>
              </p:cNvPr>
              <p:cNvSpPr txBox="1"/>
              <p:nvPr/>
            </p:nvSpPr>
            <p:spPr>
              <a:xfrm>
                <a:off x="7199846" y="2944368"/>
                <a:ext cx="605155" cy="201155"/>
              </a:xfrm>
              <a:prstGeom prst="rect">
                <a:avLst/>
              </a:prstGeom>
            </p:spPr>
            <p:txBody>
              <a:bodyPr vert="horz" wrap="square" lIns="0" tIns="7144" rIns="0" bIns="0" rtlCol="0">
                <a:spAutoFit/>
              </a:bodyPr>
              <a:lstStyle/>
              <a:p>
                <a:pPr marL="7144" defTabSz="514350">
                  <a:spcBef>
                    <a:spcPts val="56"/>
                  </a:spcBef>
                  <a:defRPr/>
                </a:pPr>
                <a:r>
                  <a:rPr sz="1013" b="1" spc="8">
                    <a:solidFill>
                      <a:srgbClr val="FFFFFF"/>
                    </a:solidFill>
                    <a:latin typeface="Arial" panose="020B0604020202020204"/>
                    <a:cs typeface="Trebuchet MS"/>
                  </a:rPr>
                  <a:t>90</a:t>
                </a:r>
                <a:r>
                  <a:rPr sz="1013" spc="104">
                    <a:solidFill>
                      <a:srgbClr val="FFFFFF"/>
                    </a:solidFill>
                    <a:latin typeface="Arial" panose="020B0604020202020204"/>
                    <a:cs typeface="Calibri"/>
                  </a:rPr>
                  <a:t>%</a:t>
                </a:r>
                <a:endParaRPr sz="1013">
                  <a:solidFill>
                    <a:prstClr val="black"/>
                  </a:solidFill>
                  <a:latin typeface="Arial" panose="020B0604020202020204"/>
                  <a:cs typeface="Calibri"/>
                </a:endParaRPr>
              </a:p>
            </p:txBody>
          </p:sp>
          <p:sp>
            <p:nvSpPr>
              <p:cNvPr id="65" name="object 38">
                <a:extLst>
                  <a:ext uri="{FF2B5EF4-FFF2-40B4-BE49-F238E27FC236}">
                    <a16:creationId xmlns:a16="http://schemas.microsoft.com/office/drawing/2014/main" id="{405AA6F6-8C8B-407D-8FC5-3691DD64F25D}"/>
                  </a:ext>
                </a:extLst>
              </p:cNvPr>
              <p:cNvSpPr txBox="1"/>
              <p:nvPr/>
            </p:nvSpPr>
            <p:spPr>
              <a:xfrm>
                <a:off x="7091280" y="3216127"/>
                <a:ext cx="629698" cy="79472"/>
              </a:xfrm>
              <a:prstGeom prst="rect">
                <a:avLst/>
              </a:prstGeom>
            </p:spPr>
            <p:txBody>
              <a:bodyPr vert="horz" wrap="none" lIns="0" tIns="6787" rIns="0" bIns="0" rtlCol="0">
                <a:spAutoFit/>
              </a:bodyPr>
              <a:lstStyle/>
              <a:p>
                <a:pPr marR="2858" algn="r" defTabSz="514350">
                  <a:lnSpc>
                    <a:spcPts val="394"/>
                  </a:lnSpc>
                  <a:spcBef>
                    <a:spcPts val="53"/>
                  </a:spcBef>
                  <a:defRPr/>
                </a:pPr>
                <a:r>
                  <a:rPr sz="675" b="1">
                    <a:solidFill>
                      <a:srgbClr val="FFFFFF"/>
                    </a:solidFill>
                    <a:latin typeface="Arial Narrow" panose="020B0606020202030204" pitchFamily="34" charset="0"/>
                  </a:rPr>
                  <a:t>of people living</a:t>
                </a:r>
                <a:endParaRPr lang="en-US" sz="675" b="1">
                  <a:solidFill>
                    <a:srgbClr val="FFFFFF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66" name="object 38">
                <a:extLst>
                  <a:ext uri="{FF2B5EF4-FFF2-40B4-BE49-F238E27FC236}">
                    <a16:creationId xmlns:a16="http://schemas.microsoft.com/office/drawing/2014/main" id="{FE974ACF-935C-4125-ADEA-A3C4D1179851}"/>
                  </a:ext>
                </a:extLst>
              </p:cNvPr>
              <p:cNvSpPr txBox="1"/>
              <p:nvPr/>
            </p:nvSpPr>
            <p:spPr>
              <a:xfrm>
                <a:off x="7245224" y="3334999"/>
                <a:ext cx="515735" cy="79472"/>
              </a:xfrm>
              <a:prstGeom prst="rect">
                <a:avLst/>
              </a:prstGeom>
            </p:spPr>
            <p:txBody>
              <a:bodyPr vert="horz" wrap="none" lIns="0" tIns="6787" rIns="0" bIns="0" rtlCol="0">
                <a:spAutoFit/>
              </a:bodyPr>
              <a:lstStyle/>
              <a:p>
                <a:pPr marR="2858" algn="r" defTabSz="514350">
                  <a:lnSpc>
                    <a:spcPts val="394"/>
                  </a:lnSpc>
                  <a:spcBef>
                    <a:spcPts val="53"/>
                  </a:spcBef>
                  <a:defRPr/>
                </a:pPr>
                <a:r>
                  <a:rPr sz="675" b="1">
                    <a:solidFill>
                      <a:srgbClr val="FFFFFF"/>
                    </a:solidFill>
                    <a:latin typeface="Arial Narrow" panose="020B0606020202030204" pitchFamily="34" charset="0"/>
                  </a:rPr>
                  <a:t>with HIV and</a:t>
                </a:r>
                <a:endParaRPr lang="fr-CH" sz="675" b="1">
                  <a:solidFill>
                    <a:srgbClr val="FFFFFF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67" name="object 38">
                <a:extLst>
                  <a:ext uri="{FF2B5EF4-FFF2-40B4-BE49-F238E27FC236}">
                    <a16:creationId xmlns:a16="http://schemas.microsoft.com/office/drawing/2014/main" id="{5996F941-C4CF-42BE-8850-8034D61E3B44}"/>
                  </a:ext>
                </a:extLst>
              </p:cNvPr>
              <p:cNvSpPr txBox="1"/>
              <p:nvPr/>
            </p:nvSpPr>
            <p:spPr>
              <a:xfrm>
                <a:off x="7085142" y="3444727"/>
                <a:ext cx="708895" cy="79472"/>
              </a:xfrm>
              <a:prstGeom prst="rect">
                <a:avLst/>
              </a:prstGeom>
            </p:spPr>
            <p:txBody>
              <a:bodyPr vert="horz" wrap="none" lIns="0" tIns="6787" rIns="0" bIns="0" rtlCol="0">
                <a:spAutoFit/>
              </a:bodyPr>
              <a:lstStyle/>
              <a:p>
                <a:pPr marR="2858" algn="r" defTabSz="514350">
                  <a:lnSpc>
                    <a:spcPts val="394"/>
                  </a:lnSpc>
                  <a:defRPr/>
                </a:pPr>
                <a:r>
                  <a:rPr lang="en-US" sz="675" b="1">
                    <a:solidFill>
                      <a:srgbClr val="FFFFFF"/>
                    </a:solidFill>
                    <a:latin typeface="Arial Narrow" panose="020B0606020202030204" pitchFamily="34" charset="0"/>
                  </a:rPr>
                  <a:t>people at risk are</a:t>
                </a:r>
              </a:p>
            </p:txBody>
          </p:sp>
          <p:sp>
            <p:nvSpPr>
              <p:cNvPr id="68" name="object 38">
                <a:extLst>
                  <a:ext uri="{FF2B5EF4-FFF2-40B4-BE49-F238E27FC236}">
                    <a16:creationId xmlns:a16="http://schemas.microsoft.com/office/drawing/2014/main" id="{37BE0EBD-79DA-40A3-949E-5BF344C338B6}"/>
                  </a:ext>
                </a:extLst>
              </p:cNvPr>
              <p:cNvSpPr txBox="1"/>
              <p:nvPr/>
            </p:nvSpPr>
            <p:spPr>
              <a:xfrm>
                <a:off x="7464817" y="3554455"/>
                <a:ext cx="355414" cy="79472"/>
              </a:xfrm>
              <a:prstGeom prst="rect">
                <a:avLst/>
              </a:prstGeom>
            </p:spPr>
            <p:txBody>
              <a:bodyPr vert="horz" wrap="none" lIns="0" tIns="6787" rIns="0" bIns="0" rtlCol="0">
                <a:spAutoFit/>
              </a:bodyPr>
              <a:lstStyle/>
              <a:p>
                <a:pPr marR="2858" algn="r" defTabSz="514350">
                  <a:lnSpc>
                    <a:spcPts val="394"/>
                  </a:lnSpc>
                  <a:spcBef>
                    <a:spcPts val="53"/>
                  </a:spcBef>
                  <a:defRPr/>
                </a:pPr>
                <a:r>
                  <a:rPr lang="en-US" sz="675" b="1">
                    <a:solidFill>
                      <a:srgbClr val="FFFFFF"/>
                    </a:solidFill>
                    <a:latin typeface="Arial Narrow" panose="020B0606020202030204" pitchFamily="34" charset="0"/>
                  </a:rPr>
                  <a:t>linked to</a:t>
                </a:r>
              </a:p>
            </p:txBody>
          </p:sp>
          <p:sp>
            <p:nvSpPr>
              <p:cNvPr id="69" name="object 38">
                <a:extLst>
                  <a:ext uri="{FF2B5EF4-FFF2-40B4-BE49-F238E27FC236}">
                    <a16:creationId xmlns:a16="http://schemas.microsoft.com/office/drawing/2014/main" id="{89923902-2018-4FDB-B376-CC9938CE988B}"/>
                  </a:ext>
                </a:extLst>
              </p:cNvPr>
              <p:cNvSpPr txBox="1"/>
              <p:nvPr/>
            </p:nvSpPr>
            <p:spPr>
              <a:xfrm>
                <a:off x="7214477" y="3664183"/>
                <a:ext cx="620041" cy="79472"/>
              </a:xfrm>
              <a:prstGeom prst="rect">
                <a:avLst/>
              </a:prstGeom>
            </p:spPr>
            <p:txBody>
              <a:bodyPr vert="horz" wrap="none" lIns="0" tIns="6787" rIns="0" bIns="0" rtlCol="0">
                <a:spAutoFit/>
              </a:bodyPr>
              <a:lstStyle/>
              <a:p>
                <a:pPr marR="2858" algn="r" defTabSz="514350">
                  <a:lnSpc>
                    <a:spcPts val="394"/>
                  </a:lnSpc>
                  <a:defRPr/>
                </a:pPr>
                <a:r>
                  <a:rPr lang="en-US" sz="675" b="1">
                    <a:solidFill>
                      <a:srgbClr val="FFFFFF"/>
                    </a:solidFill>
                    <a:latin typeface="Arial Narrow" panose="020B0606020202030204" pitchFamily="34" charset="0"/>
                  </a:rPr>
                  <a:t>people-</a:t>
                </a:r>
                <a:r>
                  <a:rPr lang="en-US" sz="675" b="1" err="1">
                    <a:solidFill>
                      <a:srgbClr val="FFFFFF"/>
                    </a:solidFill>
                    <a:latin typeface="Arial Narrow" panose="020B0606020202030204" pitchFamily="34" charset="0"/>
                  </a:rPr>
                  <a:t>centred</a:t>
                </a:r>
                <a:endParaRPr lang="en-US" sz="675" b="1">
                  <a:solidFill>
                    <a:srgbClr val="FFFFFF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70" name="object 38">
                <a:extLst>
                  <a:ext uri="{FF2B5EF4-FFF2-40B4-BE49-F238E27FC236}">
                    <a16:creationId xmlns:a16="http://schemas.microsoft.com/office/drawing/2014/main" id="{88B772C9-FAD2-400A-81FB-5B3474965542}"/>
                  </a:ext>
                </a:extLst>
              </p:cNvPr>
              <p:cNvSpPr txBox="1"/>
              <p:nvPr/>
            </p:nvSpPr>
            <p:spPr>
              <a:xfrm>
                <a:off x="7693778" y="3773911"/>
                <a:ext cx="156460" cy="79472"/>
              </a:xfrm>
              <a:prstGeom prst="rect">
                <a:avLst/>
              </a:prstGeom>
            </p:spPr>
            <p:txBody>
              <a:bodyPr vert="horz" wrap="none" lIns="0" tIns="6787" rIns="0" bIns="0" rtlCol="0">
                <a:spAutoFit/>
              </a:bodyPr>
              <a:lstStyle/>
              <a:p>
                <a:pPr marR="2858" algn="r" defTabSz="514350">
                  <a:lnSpc>
                    <a:spcPts val="394"/>
                  </a:lnSpc>
                  <a:defRPr/>
                </a:pPr>
                <a:r>
                  <a:rPr lang="en-US" sz="675" b="1">
                    <a:solidFill>
                      <a:srgbClr val="FFFFFF"/>
                    </a:solidFill>
                    <a:latin typeface="Arial Narrow" panose="020B0606020202030204" pitchFamily="34" charset="0"/>
                  </a:rPr>
                  <a:t>and</a:t>
                </a:r>
              </a:p>
            </p:txBody>
          </p:sp>
          <p:sp>
            <p:nvSpPr>
              <p:cNvPr id="71" name="object 38">
                <a:extLst>
                  <a:ext uri="{FF2B5EF4-FFF2-40B4-BE49-F238E27FC236}">
                    <a16:creationId xmlns:a16="http://schemas.microsoft.com/office/drawing/2014/main" id="{20E274B6-B116-43F8-A39D-24F5D9DC1CEC}"/>
                  </a:ext>
                </a:extLst>
              </p:cNvPr>
              <p:cNvSpPr txBox="1"/>
              <p:nvPr/>
            </p:nvSpPr>
            <p:spPr>
              <a:xfrm>
                <a:off x="7203375" y="3883638"/>
                <a:ext cx="660605" cy="79472"/>
              </a:xfrm>
              <a:prstGeom prst="rect">
                <a:avLst/>
              </a:prstGeom>
            </p:spPr>
            <p:txBody>
              <a:bodyPr vert="horz" wrap="none" lIns="0" tIns="6787" rIns="0" bIns="0" rtlCol="0">
                <a:spAutoFit/>
              </a:bodyPr>
              <a:lstStyle/>
              <a:p>
                <a:pPr marR="2858" algn="r" defTabSz="514350">
                  <a:lnSpc>
                    <a:spcPts val="394"/>
                  </a:lnSpc>
                  <a:defRPr/>
                </a:pPr>
                <a:r>
                  <a:rPr lang="en-US" sz="675" b="1">
                    <a:solidFill>
                      <a:srgbClr val="FFFFFF"/>
                    </a:solidFill>
                    <a:latin typeface="Arial Narrow" panose="020B0606020202030204" pitchFamily="34" charset="0"/>
                  </a:rPr>
                  <a:t>context-specific</a:t>
                </a:r>
              </a:p>
            </p:txBody>
          </p:sp>
          <p:sp>
            <p:nvSpPr>
              <p:cNvPr id="72" name="object 38">
                <a:extLst>
                  <a:ext uri="{FF2B5EF4-FFF2-40B4-BE49-F238E27FC236}">
                    <a16:creationId xmlns:a16="http://schemas.microsoft.com/office/drawing/2014/main" id="{C9027CDC-FAA9-4FFA-B0A1-AECE9CEE7972}"/>
                  </a:ext>
                </a:extLst>
              </p:cNvPr>
              <p:cNvSpPr txBox="1"/>
              <p:nvPr/>
            </p:nvSpPr>
            <p:spPr>
              <a:xfrm>
                <a:off x="7446159" y="3993367"/>
                <a:ext cx="419156" cy="79472"/>
              </a:xfrm>
              <a:prstGeom prst="rect">
                <a:avLst/>
              </a:prstGeom>
            </p:spPr>
            <p:txBody>
              <a:bodyPr vert="horz" wrap="none" lIns="0" tIns="6787" rIns="0" bIns="0" rtlCol="0">
                <a:spAutoFit/>
              </a:bodyPr>
              <a:lstStyle/>
              <a:p>
                <a:pPr marR="2858" indent="-47149" algn="r" defTabSz="514350">
                  <a:lnSpc>
                    <a:spcPts val="394"/>
                  </a:lnSpc>
                  <a:defRPr/>
                </a:pPr>
                <a:r>
                  <a:rPr lang="en-US" sz="675" b="1">
                    <a:solidFill>
                      <a:srgbClr val="FFFFFF"/>
                    </a:solidFill>
                    <a:latin typeface="Arial Narrow" panose="020B0606020202030204" pitchFamily="34" charset="0"/>
                  </a:rPr>
                  <a:t>integrated</a:t>
                </a:r>
              </a:p>
            </p:txBody>
          </p:sp>
          <p:sp>
            <p:nvSpPr>
              <p:cNvPr id="73" name="object 38">
                <a:extLst>
                  <a:ext uri="{FF2B5EF4-FFF2-40B4-BE49-F238E27FC236}">
                    <a16:creationId xmlns:a16="http://schemas.microsoft.com/office/drawing/2014/main" id="{D6AA427E-4EF8-4FF7-B270-880CFB9A181E}"/>
                  </a:ext>
                </a:extLst>
              </p:cNvPr>
              <p:cNvSpPr txBox="1"/>
              <p:nvPr/>
            </p:nvSpPr>
            <p:spPr>
              <a:xfrm>
                <a:off x="7518338" y="4098683"/>
                <a:ext cx="349618" cy="79472"/>
              </a:xfrm>
              <a:prstGeom prst="rect">
                <a:avLst/>
              </a:prstGeom>
            </p:spPr>
            <p:txBody>
              <a:bodyPr vert="horz" wrap="none" lIns="0" tIns="6787" rIns="0" bIns="0" rtlCol="0">
                <a:spAutoFit/>
              </a:bodyPr>
              <a:lstStyle/>
              <a:p>
                <a:pPr marR="2858" algn="r" defTabSz="514350">
                  <a:lnSpc>
                    <a:spcPts val="394"/>
                  </a:lnSpc>
                  <a:spcBef>
                    <a:spcPts val="53"/>
                  </a:spcBef>
                  <a:defRPr/>
                </a:pPr>
                <a:r>
                  <a:rPr lang="en-US" sz="675" b="1">
                    <a:solidFill>
                      <a:srgbClr val="FFFFFF"/>
                    </a:solidFill>
                    <a:latin typeface="Arial Narrow" panose="020B0606020202030204" pitchFamily="34" charset="0"/>
                  </a:rPr>
                  <a:t>services</a:t>
                </a:r>
              </a:p>
            </p:txBody>
          </p:sp>
          <p:sp>
            <p:nvSpPr>
              <p:cNvPr id="74" name="object 16">
                <a:extLst>
                  <a:ext uri="{FF2B5EF4-FFF2-40B4-BE49-F238E27FC236}">
                    <a16:creationId xmlns:a16="http://schemas.microsoft.com/office/drawing/2014/main" id="{2E5C53E6-1768-454C-9B15-CC4C6E2F79F9}"/>
                  </a:ext>
                </a:extLst>
              </p:cNvPr>
              <p:cNvSpPr txBox="1"/>
              <p:nvPr/>
            </p:nvSpPr>
            <p:spPr>
              <a:xfrm>
                <a:off x="3388928" y="2877799"/>
                <a:ext cx="405634" cy="80808"/>
              </a:xfrm>
              <a:prstGeom prst="rect">
                <a:avLst/>
              </a:prstGeom>
            </p:spPr>
            <p:txBody>
              <a:bodyPr vert="horz" wrap="none" lIns="0" tIns="7859" rIns="0" bIns="0" rtlCol="0">
                <a:spAutoFit/>
              </a:bodyPr>
              <a:lstStyle/>
              <a:p>
                <a:pPr marR="2858" defTabSz="514350">
                  <a:lnSpc>
                    <a:spcPts val="394"/>
                  </a:lnSpc>
                  <a:spcBef>
                    <a:spcPts val="53"/>
                  </a:spcBef>
                  <a:defRPr/>
                </a:pPr>
                <a:r>
                  <a:rPr sz="675" b="1" dirty="0">
                    <a:solidFill>
                      <a:srgbClr val="FFFFFF"/>
                    </a:solidFill>
                    <a:latin typeface="Arial Narrow" panose="020B0606020202030204" pitchFamily="34" charset="0"/>
                  </a:rPr>
                  <a:t>Less than</a:t>
                </a:r>
              </a:p>
            </p:txBody>
          </p:sp>
          <p:sp>
            <p:nvSpPr>
              <p:cNvPr id="75" name="object 18">
                <a:extLst>
                  <a:ext uri="{FF2B5EF4-FFF2-40B4-BE49-F238E27FC236}">
                    <a16:creationId xmlns:a16="http://schemas.microsoft.com/office/drawing/2014/main" id="{E07C59E9-4EA0-40A7-BF94-9668413195D3}"/>
                  </a:ext>
                </a:extLst>
              </p:cNvPr>
              <p:cNvSpPr txBox="1"/>
              <p:nvPr/>
            </p:nvSpPr>
            <p:spPr>
              <a:xfrm>
                <a:off x="3217982" y="3215064"/>
                <a:ext cx="714688" cy="79472"/>
              </a:xfrm>
              <a:prstGeom prst="rect">
                <a:avLst/>
              </a:prstGeom>
            </p:spPr>
            <p:txBody>
              <a:bodyPr vert="horz" wrap="none" lIns="0" tIns="6787" rIns="0" bIns="0" rtlCol="0">
                <a:spAutoFit/>
              </a:bodyPr>
              <a:lstStyle/>
              <a:p>
                <a:pPr marR="2858" defTabSz="514350">
                  <a:lnSpc>
                    <a:spcPts val="394"/>
                  </a:lnSpc>
                  <a:defRPr/>
                </a:pPr>
                <a:r>
                  <a:rPr sz="675" b="1" dirty="0">
                    <a:solidFill>
                      <a:srgbClr val="FFFFFF"/>
                    </a:solidFill>
                    <a:latin typeface="Arial Narrow" panose="020B0606020202030204" pitchFamily="34" charset="0"/>
                  </a:rPr>
                  <a:t>of countries have</a:t>
                </a:r>
              </a:p>
            </p:txBody>
          </p:sp>
          <p:sp>
            <p:nvSpPr>
              <p:cNvPr id="76" name="object 18">
                <a:extLst>
                  <a:ext uri="{FF2B5EF4-FFF2-40B4-BE49-F238E27FC236}">
                    <a16:creationId xmlns:a16="http://schemas.microsoft.com/office/drawing/2014/main" id="{3E4912FE-42C6-4777-B19A-274560221E8D}"/>
                  </a:ext>
                </a:extLst>
              </p:cNvPr>
              <p:cNvSpPr txBox="1"/>
              <p:nvPr/>
            </p:nvSpPr>
            <p:spPr>
              <a:xfrm>
                <a:off x="3184875" y="3325236"/>
                <a:ext cx="540845" cy="79472"/>
              </a:xfrm>
              <a:prstGeom prst="rect">
                <a:avLst/>
              </a:prstGeom>
            </p:spPr>
            <p:txBody>
              <a:bodyPr vert="horz" wrap="none" lIns="0" tIns="6787" rIns="0" bIns="0" rtlCol="0">
                <a:spAutoFit/>
              </a:bodyPr>
              <a:lstStyle/>
              <a:p>
                <a:pPr marR="2858" defTabSz="514350">
                  <a:lnSpc>
                    <a:spcPts val="394"/>
                  </a:lnSpc>
                  <a:defRPr/>
                </a:pPr>
                <a:r>
                  <a:rPr sz="675" b="1" dirty="0">
                    <a:solidFill>
                      <a:srgbClr val="FFFFFF"/>
                    </a:solidFill>
                    <a:latin typeface="Arial Narrow" panose="020B0606020202030204" pitchFamily="34" charset="0"/>
                  </a:rPr>
                  <a:t>punitive laws</a:t>
                </a:r>
              </a:p>
            </p:txBody>
          </p:sp>
          <p:sp>
            <p:nvSpPr>
              <p:cNvPr id="77" name="object 18">
                <a:extLst>
                  <a:ext uri="{FF2B5EF4-FFF2-40B4-BE49-F238E27FC236}">
                    <a16:creationId xmlns:a16="http://schemas.microsoft.com/office/drawing/2014/main" id="{E8E82452-2E69-4F90-9D55-7D1CC3F9F87C}"/>
                  </a:ext>
                </a:extLst>
              </p:cNvPr>
              <p:cNvSpPr txBox="1"/>
              <p:nvPr/>
            </p:nvSpPr>
            <p:spPr>
              <a:xfrm>
                <a:off x="3147672" y="3434964"/>
                <a:ext cx="498351" cy="79472"/>
              </a:xfrm>
              <a:prstGeom prst="rect">
                <a:avLst/>
              </a:prstGeom>
            </p:spPr>
            <p:txBody>
              <a:bodyPr vert="horz" wrap="none" lIns="0" tIns="6787" rIns="0" bIns="0" rtlCol="0">
                <a:spAutoFit/>
              </a:bodyPr>
              <a:lstStyle/>
              <a:p>
                <a:pPr marR="2858" defTabSz="514350">
                  <a:lnSpc>
                    <a:spcPts val="394"/>
                  </a:lnSpc>
                  <a:defRPr/>
                </a:pPr>
                <a:r>
                  <a:rPr sz="675" b="1">
                    <a:solidFill>
                      <a:srgbClr val="FFFFFF"/>
                    </a:solidFill>
                    <a:latin typeface="Arial Narrow" panose="020B0606020202030204" pitchFamily="34" charset="0"/>
                  </a:rPr>
                  <a:t>and policies</a:t>
                </a:r>
              </a:p>
            </p:txBody>
          </p:sp>
          <p:sp>
            <p:nvSpPr>
              <p:cNvPr id="79" name="object 19">
                <a:extLst>
                  <a:ext uri="{FF2B5EF4-FFF2-40B4-BE49-F238E27FC236}">
                    <a16:creationId xmlns:a16="http://schemas.microsoft.com/office/drawing/2014/main" id="{C5D9E57B-0D69-41AB-97A8-5E33D92A1503}"/>
                  </a:ext>
                </a:extLst>
              </p:cNvPr>
              <p:cNvSpPr txBox="1"/>
              <p:nvPr/>
            </p:nvSpPr>
            <p:spPr>
              <a:xfrm>
                <a:off x="3109000" y="3691615"/>
                <a:ext cx="392113" cy="80965"/>
              </a:xfrm>
              <a:prstGeom prst="rect">
                <a:avLst/>
              </a:prstGeom>
            </p:spPr>
            <p:txBody>
              <a:bodyPr vert="horz" wrap="none" lIns="0" tIns="7859" rIns="0" bIns="0" rtlCol="0">
                <a:spAutoFit/>
              </a:bodyPr>
              <a:lstStyle>
                <a:defPPr>
                  <a:defRPr lang="LID4096"/>
                </a:defPPr>
                <a:lvl1pPr marR="5080" indent="0" fontAlgn="auto">
                  <a:lnSpc>
                    <a:spcPts val="7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lvl1pPr>
              </a:lstStyle>
              <a:p>
                <a:pPr marR="2858" defTabSz="514350">
                  <a:lnSpc>
                    <a:spcPts val="394"/>
                  </a:lnSpc>
                  <a:spcBef>
                    <a:spcPts val="53"/>
                  </a:spcBef>
                  <a:defRPr/>
                </a:pPr>
                <a:r>
                  <a:rPr sz="675" dirty="0">
                    <a:solidFill>
                      <a:srgbClr val="FFFFFF"/>
                    </a:solidFill>
                  </a:rPr>
                  <a:t>Less</a:t>
                </a:r>
                <a:r>
                  <a:rPr sz="675" b="0" dirty="0">
                    <a:solidFill>
                      <a:srgbClr val="FFFFFF"/>
                    </a:solidFill>
                  </a:rPr>
                  <a:t> than</a:t>
                </a:r>
              </a:p>
            </p:txBody>
          </p:sp>
          <p:sp>
            <p:nvSpPr>
              <p:cNvPr id="80" name="object 21">
                <a:extLst>
                  <a:ext uri="{FF2B5EF4-FFF2-40B4-BE49-F238E27FC236}">
                    <a16:creationId xmlns:a16="http://schemas.microsoft.com/office/drawing/2014/main" id="{17795239-744B-4861-91FA-ABF128AB048E}"/>
                  </a:ext>
                </a:extLst>
              </p:cNvPr>
              <p:cNvSpPr txBox="1"/>
              <p:nvPr/>
            </p:nvSpPr>
            <p:spPr>
              <a:xfrm>
                <a:off x="3078541" y="4036013"/>
                <a:ext cx="453924" cy="80808"/>
              </a:xfrm>
              <a:prstGeom prst="rect">
                <a:avLst/>
              </a:prstGeom>
            </p:spPr>
            <p:txBody>
              <a:bodyPr vert="horz" wrap="none" lIns="0" tIns="7859" rIns="0" bIns="0" rtlCol="0">
                <a:spAutoFit/>
              </a:bodyPr>
              <a:lstStyle>
                <a:defPPr>
                  <a:defRPr lang="LID4096"/>
                </a:defPPr>
                <a:lvl1pPr marR="5080" indent="0" fontAlgn="auto">
                  <a:lnSpc>
                    <a:spcPts val="7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1">
                    <a:latin typeface="Arial Narrow" panose="020B0606020202030204" pitchFamily="34" charset="0"/>
                  </a:defRPr>
                </a:lvl1pPr>
              </a:lstStyle>
              <a:p>
                <a:pPr marR="2858" defTabSz="514350">
                  <a:lnSpc>
                    <a:spcPts val="394"/>
                  </a:lnSpc>
                  <a:spcBef>
                    <a:spcPts val="53"/>
                  </a:spcBef>
                  <a:defRPr/>
                </a:pPr>
                <a:r>
                  <a:rPr sz="675">
                    <a:solidFill>
                      <a:srgbClr val="FFFFFF"/>
                    </a:solidFill>
                  </a:rPr>
                  <a:t>experience</a:t>
                </a:r>
              </a:p>
            </p:txBody>
          </p:sp>
          <p:sp>
            <p:nvSpPr>
              <p:cNvPr id="81" name="object 21">
                <a:extLst>
                  <a:ext uri="{FF2B5EF4-FFF2-40B4-BE49-F238E27FC236}">
                    <a16:creationId xmlns:a16="http://schemas.microsoft.com/office/drawing/2014/main" id="{699D9427-1836-4675-834D-9D80F1607F1A}"/>
                  </a:ext>
                </a:extLst>
              </p:cNvPr>
              <p:cNvSpPr txBox="1"/>
              <p:nvPr/>
            </p:nvSpPr>
            <p:spPr>
              <a:xfrm>
                <a:off x="3082828" y="4139672"/>
                <a:ext cx="455856" cy="80808"/>
              </a:xfrm>
              <a:prstGeom prst="rect">
                <a:avLst/>
              </a:prstGeom>
            </p:spPr>
            <p:txBody>
              <a:bodyPr vert="horz" wrap="none" lIns="0" tIns="7859" rIns="0" bIns="0" rtlCol="0">
                <a:spAutoFit/>
              </a:bodyPr>
              <a:lstStyle>
                <a:defPPr>
                  <a:defRPr lang="LID4096"/>
                </a:defPPr>
                <a:lvl1pPr marR="5080" indent="0" fontAlgn="auto">
                  <a:lnSpc>
                    <a:spcPts val="7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1">
                    <a:latin typeface="Arial Narrow" panose="020B0606020202030204" pitchFamily="34" charset="0"/>
                  </a:defRPr>
                </a:lvl1pPr>
              </a:lstStyle>
              <a:p>
                <a:pPr marR="2858" defTabSz="514350">
                  <a:lnSpc>
                    <a:spcPts val="394"/>
                  </a:lnSpc>
                  <a:spcBef>
                    <a:spcPts val="53"/>
                  </a:spcBef>
                  <a:defRPr/>
                </a:pPr>
                <a:r>
                  <a:rPr sz="675">
                    <a:solidFill>
                      <a:srgbClr val="FFFFFF"/>
                    </a:solidFill>
                  </a:rPr>
                  <a:t>stigma and</a:t>
                </a:r>
              </a:p>
            </p:txBody>
          </p:sp>
          <p:sp>
            <p:nvSpPr>
              <p:cNvPr id="82" name="object 21">
                <a:extLst>
                  <a:ext uri="{FF2B5EF4-FFF2-40B4-BE49-F238E27FC236}">
                    <a16:creationId xmlns:a16="http://schemas.microsoft.com/office/drawing/2014/main" id="{3A111D61-4C27-48F0-AE90-AC92ED5FE8B8}"/>
                  </a:ext>
                </a:extLst>
              </p:cNvPr>
              <p:cNvSpPr txBox="1"/>
              <p:nvPr/>
            </p:nvSpPr>
            <p:spPr>
              <a:xfrm>
                <a:off x="3093300" y="4249399"/>
                <a:ext cx="587204" cy="80808"/>
              </a:xfrm>
              <a:prstGeom prst="rect">
                <a:avLst/>
              </a:prstGeom>
            </p:spPr>
            <p:txBody>
              <a:bodyPr vert="horz" wrap="none" lIns="0" tIns="7859" rIns="0" bIns="0" rtlCol="0">
                <a:spAutoFit/>
              </a:bodyPr>
              <a:lstStyle>
                <a:defPPr>
                  <a:defRPr lang="LID4096"/>
                </a:defPPr>
                <a:lvl1pPr marR="5080" indent="0" fontAlgn="auto">
                  <a:lnSpc>
                    <a:spcPts val="7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1">
                    <a:latin typeface="Arial Narrow" panose="020B0606020202030204" pitchFamily="34" charset="0"/>
                  </a:defRPr>
                </a:lvl1pPr>
              </a:lstStyle>
              <a:p>
                <a:pPr marR="2858" defTabSz="514350">
                  <a:lnSpc>
                    <a:spcPts val="394"/>
                  </a:lnSpc>
                  <a:spcBef>
                    <a:spcPts val="53"/>
                  </a:spcBef>
                  <a:defRPr/>
                </a:pPr>
                <a:r>
                  <a:rPr sz="675">
                    <a:solidFill>
                      <a:srgbClr val="FFFFFF"/>
                    </a:solidFill>
                  </a:rPr>
                  <a:t>discrimination</a:t>
                </a:r>
              </a:p>
            </p:txBody>
          </p:sp>
          <p:sp>
            <p:nvSpPr>
              <p:cNvPr id="84" name="object 22">
                <a:extLst>
                  <a:ext uri="{FF2B5EF4-FFF2-40B4-BE49-F238E27FC236}">
                    <a16:creationId xmlns:a16="http://schemas.microsoft.com/office/drawing/2014/main" id="{62F1D00B-9D7A-4254-83E7-FEFF1C673734}"/>
                  </a:ext>
                </a:extLst>
              </p:cNvPr>
              <p:cNvSpPr txBox="1"/>
              <p:nvPr/>
            </p:nvSpPr>
            <p:spPr>
              <a:xfrm>
                <a:off x="3141081" y="4514575"/>
                <a:ext cx="405634" cy="80808"/>
              </a:xfrm>
              <a:prstGeom prst="rect">
                <a:avLst/>
              </a:prstGeom>
            </p:spPr>
            <p:txBody>
              <a:bodyPr vert="horz" wrap="none" lIns="0" tIns="7859" rIns="0" bIns="0" rtlCol="0">
                <a:spAutoFit/>
              </a:bodyPr>
              <a:lstStyle>
                <a:defPPr>
                  <a:defRPr lang="LID4096"/>
                </a:defPPr>
                <a:lvl1pPr marR="5080" indent="0" fontAlgn="auto">
                  <a:lnSpc>
                    <a:spcPts val="7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1">
                    <a:latin typeface="Arial Narrow" panose="020B0606020202030204" pitchFamily="34" charset="0"/>
                  </a:defRPr>
                </a:lvl1pPr>
              </a:lstStyle>
              <a:p>
                <a:pPr marR="2858" defTabSz="514350">
                  <a:lnSpc>
                    <a:spcPts val="394"/>
                  </a:lnSpc>
                  <a:spcBef>
                    <a:spcPts val="53"/>
                  </a:spcBef>
                  <a:defRPr/>
                </a:pPr>
                <a:r>
                  <a:rPr sz="675">
                    <a:solidFill>
                      <a:srgbClr val="FFFFFF"/>
                    </a:solidFill>
                  </a:rPr>
                  <a:t>Less than</a:t>
                </a:r>
              </a:p>
            </p:txBody>
          </p:sp>
          <p:sp>
            <p:nvSpPr>
              <p:cNvPr id="85" name="object 24">
                <a:extLst>
                  <a:ext uri="{FF2B5EF4-FFF2-40B4-BE49-F238E27FC236}">
                    <a16:creationId xmlns:a16="http://schemas.microsoft.com/office/drawing/2014/main" id="{B8A61A3D-96BF-45F4-B688-EA6E17E2D298}"/>
                  </a:ext>
                </a:extLst>
              </p:cNvPr>
              <p:cNvSpPr txBox="1"/>
              <p:nvPr/>
            </p:nvSpPr>
            <p:spPr>
              <a:xfrm>
                <a:off x="3239972" y="4847867"/>
                <a:ext cx="450061" cy="79472"/>
              </a:xfrm>
              <a:prstGeom prst="rect">
                <a:avLst/>
              </a:prstGeom>
            </p:spPr>
            <p:txBody>
              <a:bodyPr vert="horz" wrap="none" lIns="0" tIns="6787" rIns="0" bIns="0" rtlCol="0">
                <a:spAutoFit/>
              </a:bodyPr>
              <a:lstStyle/>
              <a:p>
                <a:pPr defTabSz="514350">
                  <a:lnSpc>
                    <a:spcPts val="371"/>
                  </a:lnSpc>
                  <a:spcBef>
                    <a:spcPts val="53"/>
                  </a:spcBef>
                  <a:defRPr/>
                </a:pPr>
                <a:r>
                  <a:rPr sz="675" b="1">
                    <a:solidFill>
                      <a:srgbClr val="FFFFFF"/>
                    </a:solidFill>
                    <a:latin typeface="Arial Narrow" panose="020B0606020202030204" pitchFamily="34" charset="0"/>
                  </a:rPr>
                  <a:t>experience</a:t>
                </a:r>
              </a:p>
            </p:txBody>
          </p:sp>
          <p:sp>
            <p:nvSpPr>
              <p:cNvPr id="86" name="object 24">
                <a:extLst>
                  <a:ext uri="{FF2B5EF4-FFF2-40B4-BE49-F238E27FC236}">
                    <a16:creationId xmlns:a16="http://schemas.microsoft.com/office/drawing/2014/main" id="{B222BA7F-C158-4632-8386-8879352EFB73}"/>
                  </a:ext>
                </a:extLst>
              </p:cNvPr>
              <p:cNvSpPr txBox="1"/>
              <p:nvPr/>
            </p:nvSpPr>
            <p:spPr>
              <a:xfrm>
                <a:off x="3288785" y="4963248"/>
                <a:ext cx="712758" cy="79472"/>
              </a:xfrm>
              <a:prstGeom prst="rect">
                <a:avLst/>
              </a:prstGeom>
            </p:spPr>
            <p:txBody>
              <a:bodyPr vert="horz" wrap="none" lIns="0" tIns="6787" rIns="0" bIns="0" rtlCol="0">
                <a:spAutoFit/>
              </a:bodyPr>
              <a:lstStyle/>
              <a:p>
                <a:pPr marR="2858" defTabSz="514350">
                  <a:lnSpc>
                    <a:spcPts val="371"/>
                  </a:lnSpc>
                  <a:spcBef>
                    <a:spcPts val="11"/>
                  </a:spcBef>
                  <a:defRPr/>
                </a:pPr>
                <a:r>
                  <a:rPr sz="675" b="1">
                    <a:solidFill>
                      <a:srgbClr val="FFFFFF"/>
                    </a:solidFill>
                    <a:latin typeface="Arial Narrow" panose="020B0606020202030204" pitchFamily="34" charset="0"/>
                  </a:rPr>
                  <a:t>gender inequality</a:t>
                </a:r>
              </a:p>
            </p:txBody>
          </p:sp>
          <p:sp>
            <p:nvSpPr>
              <p:cNvPr id="87" name="object 24">
                <a:extLst>
                  <a:ext uri="{FF2B5EF4-FFF2-40B4-BE49-F238E27FC236}">
                    <a16:creationId xmlns:a16="http://schemas.microsoft.com/office/drawing/2014/main" id="{85206B8A-E5D1-4A7F-A5ED-423633CBAABB}"/>
                  </a:ext>
                </a:extLst>
              </p:cNvPr>
              <p:cNvSpPr txBox="1"/>
              <p:nvPr/>
            </p:nvSpPr>
            <p:spPr>
              <a:xfrm>
                <a:off x="3334568" y="5072976"/>
                <a:ext cx="519598" cy="79472"/>
              </a:xfrm>
              <a:prstGeom prst="rect">
                <a:avLst/>
              </a:prstGeom>
            </p:spPr>
            <p:txBody>
              <a:bodyPr vert="horz" wrap="none" lIns="0" tIns="6787" rIns="0" bIns="0" rtlCol="0">
                <a:spAutoFit/>
              </a:bodyPr>
              <a:lstStyle/>
              <a:p>
                <a:pPr defTabSz="514350">
                  <a:lnSpc>
                    <a:spcPts val="371"/>
                  </a:lnSpc>
                  <a:spcBef>
                    <a:spcPts val="53"/>
                  </a:spcBef>
                  <a:defRPr/>
                </a:pPr>
                <a:r>
                  <a:rPr sz="675" b="1">
                    <a:solidFill>
                      <a:srgbClr val="FFFFFF"/>
                    </a:solidFill>
                    <a:latin typeface="Arial Narrow" panose="020B0606020202030204" pitchFamily="34" charset="0"/>
                  </a:rPr>
                  <a:t>and violence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A6213A3-1C17-4491-95E4-F419D39B58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3450" y="315530"/>
            <a:ext cx="7923212" cy="612775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A99A"/>
                </a:solidFill>
              </a:rPr>
              <a:t>Global AIDS Strategy 2021-2026 sets out new targets </a:t>
            </a:r>
            <a:br>
              <a:rPr lang="en-US" sz="2400" b="1" dirty="0">
                <a:solidFill>
                  <a:srgbClr val="00A99A"/>
                </a:solidFill>
              </a:rPr>
            </a:br>
            <a:r>
              <a:rPr lang="en-US" sz="2400" b="1" dirty="0">
                <a:solidFill>
                  <a:srgbClr val="00A99A"/>
                </a:solidFill>
              </a:rPr>
              <a:t>including for combination HIV prevention &amp; SRH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C22DCFE-97B6-413D-BFFF-D353D0EE2004}"/>
              </a:ext>
            </a:extLst>
          </p:cNvPr>
          <p:cNvSpPr txBox="1"/>
          <p:nvPr/>
        </p:nvSpPr>
        <p:spPr>
          <a:xfrm>
            <a:off x="6135163" y="2110881"/>
            <a:ext cx="2577560" cy="337784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rtl="0" fontAlgn="base"/>
            <a:r>
              <a:rPr lang="en-GB" sz="2000" b="1" dirty="0">
                <a:solidFill>
                  <a:srgbClr val="FFFFFF"/>
                </a:solidFill>
                <a:latin typeface="Calibri" panose="020F0502020204030204" pitchFamily="34" charset="0"/>
              </a:rPr>
              <a:t>Reduce new HIV infections to under </a:t>
            </a:r>
            <a:br>
              <a:rPr lang="en-GB" sz="2000" b="1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GB" sz="2000" b="1" dirty="0">
                <a:solidFill>
                  <a:srgbClr val="FFFFFF"/>
                </a:solidFill>
                <a:latin typeface="Calibri" panose="020F0502020204030204" pitchFamily="34" charset="0"/>
              </a:rPr>
              <a:t>370 000 by 2025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20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rtl="0" fontAlgn="base"/>
            <a:endParaRPr lang="en-US" sz="2000" b="1" i="1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rtl="0" fontAlgn="base"/>
            <a:r>
              <a:rPr lang="en-GB" sz="2000" b="1" i="1" dirty="0">
                <a:solidFill>
                  <a:srgbClr val="FFFFFF"/>
                </a:solidFill>
                <a:latin typeface="Calibri" panose="020F0502020204030204" pitchFamily="34" charset="0"/>
              </a:rPr>
              <a:t>Including new HIV infections among adolescent girls and young women to below 50 000</a:t>
            </a:r>
          </a:p>
          <a:p>
            <a:pPr algn="ctr" rtl="0" fontAlgn="base"/>
            <a:endParaRPr lang="en-GB" sz="2000" b="1" i="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 rtl="0" fontAlgn="base"/>
            <a:r>
              <a:rPr lang="en-GB" sz="1350" i="1" dirty="0">
                <a:solidFill>
                  <a:srgbClr val="FFFFFF"/>
                </a:solidFill>
                <a:latin typeface="Calibri" panose="020F0502020204030204" pitchFamily="34" charset="0"/>
              </a:rPr>
              <a:t>  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1350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416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502193-4496-40A4-8193-E2144899A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A99A"/>
                </a:solidFill>
                <a:latin typeface="+mj-lt"/>
              </a:rPr>
              <a:t>Adolescent girls and young women</a:t>
            </a:r>
            <a:endParaRPr lang="en-CH" sz="2400" b="1" dirty="0">
              <a:solidFill>
                <a:srgbClr val="00A99A"/>
              </a:solidFill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53F32A-19C0-471F-A246-B1AA873FF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820" y="1032675"/>
            <a:ext cx="8462360" cy="5516406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333333"/>
                </a:solidFill>
                <a:effectLst/>
                <a:latin typeface="AvenirLTStd-Book"/>
              </a:rPr>
              <a:t>Every week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venirLTStd-Book"/>
              </a:rPr>
              <a:t>, around 4000 young women aged 15–24 years become infected with HIV. 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AvenirLTStd-Book"/>
              </a:rPr>
              <a:t>And 3100 of these are in Sub-Saharan Africa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AvenirLTStd-Book"/>
              </a:rPr>
              <a:t>In sub-Saharan Africa, women and girls accounted for 62% of all new HIV infections in 2023.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333333"/>
                </a:solidFill>
                <a:effectLst/>
                <a:latin typeface="AvenirLTStd-Book"/>
              </a:rPr>
              <a:t>HIV incidence rate among adolescent girls and young women is more than three times that among adolescent boys and young men in at least 22 countries in sub-Saharan Africa.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venirLTStd-Book"/>
              </a:rPr>
              <a:t> </a:t>
            </a:r>
          </a:p>
          <a:p>
            <a:pPr marL="457200" lvl="1" indent="0" algn="l">
              <a:buNone/>
            </a:pPr>
            <a:endParaRPr lang="en-US" sz="2000" b="0" i="0" dirty="0">
              <a:solidFill>
                <a:srgbClr val="333333"/>
              </a:solidFill>
              <a:effectLst/>
              <a:latin typeface="AvenirLTStd-Book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333333"/>
                </a:solidFill>
                <a:effectLst/>
                <a:latin typeface="AvenirLTStd-Book"/>
              </a:rPr>
              <a:t>Globally, about 1 in 3 (approximately 30%) of women have experienced physical and/or sexual violence by an intimate partner or sexual violence by a non-partner at some point in their lives. </a:t>
            </a:r>
            <a:endParaRPr lang="en-US" sz="2000" b="0" i="0" dirty="0">
              <a:solidFill>
                <a:srgbClr val="333333"/>
              </a:solidFill>
              <a:effectLst/>
              <a:latin typeface="AvenirLTStd-Book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AvenirLTStd-Book"/>
              </a:rPr>
              <a:t>In some regions, women who have experienced physical or sexual intimate partner violence are 1.5 times more likely to acquire HIV than women who have not experienced such violence.</a:t>
            </a:r>
          </a:p>
          <a:p>
            <a:endParaRPr lang="en-CH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9E1732-E8E9-4B75-9189-3659E383D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6D849-556F-4637-980E-C20FE030C6D9}" type="slidenum">
              <a:rPr lang="aa-ET" smtClean="0"/>
              <a:t>3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678155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77EDA6-AC28-4652-B5E7-F9A3B82E7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6D849-556F-4637-980E-C20FE030C6D9}" type="slidenum">
              <a:rPr lang="aa-ET" smtClean="0"/>
              <a:t>4</a:t>
            </a:fld>
            <a:endParaRPr lang="aa-E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731B3F-CD65-4AD4-83F1-2264BB80921C}"/>
              </a:ext>
            </a:extLst>
          </p:cNvPr>
          <p:cNvSpPr txBox="1"/>
          <p:nvPr/>
        </p:nvSpPr>
        <p:spPr>
          <a:xfrm>
            <a:off x="628363" y="136521"/>
            <a:ext cx="8058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A99A"/>
                </a:solidFill>
              </a:rPr>
              <a:t>Encouraging but insufficient declines in the number of new infections among AGYW</a:t>
            </a:r>
            <a:endParaRPr lang="en-CH" sz="2800" b="1" dirty="0">
              <a:solidFill>
                <a:srgbClr val="00A99A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E26F50-AF4D-33E4-ED21-4FD4F452B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685" y="1259402"/>
            <a:ext cx="5899354" cy="52795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DE51F7-34F7-CDA8-0D6A-48FB4099568E}"/>
              </a:ext>
            </a:extLst>
          </p:cNvPr>
          <p:cNvSpPr txBox="1"/>
          <p:nvPr/>
        </p:nvSpPr>
        <p:spPr>
          <a:xfrm>
            <a:off x="363794" y="5550127"/>
            <a:ext cx="4034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Source</a:t>
            </a:r>
            <a:r>
              <a:rPr lang="en-CH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Further analysis of UNAIDS epidemiological estimates, 2024</a:t>
            </a:r>
            <a:endParaRPr lang="en-CH" sz="1200" i="1" dirty="0"/>
          </a:p>
        </p:txBody>
      </p:sp>
    </p:spTree>
    <p:extLst>
      <p:ext uri="{BB962C8B-B14F-4D97-AF65-F5344CB8AC3E}">
        <p14:creationId xmlns:p14="http://schemas.microsoft.com/office/powerpoint/2010/main" val="3556459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799198-2BEE-496D-A102-EA93F0F649C6}"/>
              </a:ext>
            </a:extLst>
          </p:cNvPr>
          <p:cNvSpPr txBox="1"/>
          <p:nvPr/>
        </p:nvSpPr>
        <p:spPr>
          <a:xfrm>
            <a:off x="182879" y="80021"/>
            <a:ext cx="8826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solidFill>
                  <a:srgbClr val="00A99A"/>
                </a:solidFill>
                <a:latin typeface="+mj-lt"/>
                <a:ea typeface="+mj-ea"/>
                <a:cs typeface="Arial" panose="020B0604020202020204" pitchFamily="34" charset="0"/>
              </a:rPr>
              <a:t>AGYW </a:t>
            </a:r>
            <a:r>
              <a:rPr lang="fr-CH" sz="2400" b="1" dirty="0" err="1">
                <a:solidFill>
                  <a:srgbClr val="00A99A"/>
                </a:solidFill>
                <a:latin typeface="+mj-lt"/>
                <a:ea typeface="+mj-ea"/>
                <a:cs typeface="Arial" panose="020B0604020202020204" pitchFamily="34" charset="0"/>
              </a:rPr>
              <a:t>thematic</a:t>
            </a:r>
            <a:r>
              <a:rPr lang="fr-CH" sz="2400" b="1" dirty="0">
                <a:solidFill>
                  <a:srgbClr val="00A99A"/>
                </a:solidFill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fr-CH" sz="2400" b="1" dirty="0" err="1">
                <a:solidFill>
                  <a:srgbClr val="00A99A"/>
                </a:solidFill>
                <a:latin typeface="+mj-lt"/>
                <a:ea typeface="+mj-ea"/>
                <a:cs typeface="Arial" panose="020B0604020202020204" pitchFamily="34" charset="0"/>
              </a:rPr>
              <a:t>summary</a:t>
            </a:r>
            <a:r>
              <a:rPr lang="fr-CH" sz="2400" b="1" dirty="0">
                <a:solidFill>
                  <a:srgbClr val="00A99A"/>
                </a:solidFill>
                <a:latin typeface="+mj-lt"/>
                <a:ea typeface="+mj-ea"/>
                <a:cs typeface="Arial" panose="020B0604020202020204" pitchFamily="34" charset="0"/>
              </a:rPr>
              <a:t>: </a:t>
            </a:r>
            <a:r>
              <a:rPr lang="fr-CH" sz="2400" b="1" dirty="0" err="1">
                <a:solidFill>
                  <a:srgbClr val="00A99A"/>
                </a:solidFill>
                <a:latin typeface="+mj-lt"/>
                <a:ea typeface="+mj-ea"/>
                <a:cs typeface="Arial" panose="020B0604020202020204" pitchFamily="34" charset="0"/>
              </a:rPr>
              <a:t>Despite</a:t>
            </a:r>
            <a:r>
              <a:rPr lang="fr-CH" sz="2400" b="1" dirty="0">
                <a:solidFill>
                  <a:srgbClr val="00A99A"/>
                </a:solidFill>
                <a:latin typeface="+mj-lt"/>
                <a:ea typeface="+mj-ea"/>
                <a:cs typeface="Arial" panose="020B0604020202020204" pitchFamily="34" charset="0"/>
              </a:rPr>
              <a:t> good </a:t>
            </a:r>
            <a:r>
              <a:rPr lang="fr-CH" sz="2400" b="1" dirty="0" err="1">
                <a:solidFill>
                  <a:srgbClr val="00A99A"/>
                </a:solidFill>
                <a:latin typeface="+mj-lt"/>
                <a:ea typeface="+mj-ea"/>
                <a:cs typeface="Arial" panose="020B0604020202020204" pitchFamily="34" charset="0"/>
              </a:rPr>
              <a:t>examples</a:t>
            </a:r>
            <a:r>
              <a:rPr lang="fr-CH" sz="2400" b="1" dirty="0">
                <a:solidFill>
                  <a:srgbClr val="00A99A"/>
                </a:solidFill>
                <a:latin typeface="+mj-lt"/>
                <a:ea typeface="+mj-ea"/>
                <a:cs typeface="Arial" panose="020B0604020202020204" pitchFamily="34" charset="0"/>
              </a:rPr>
              <a:t>, major gaps in </a:t>
            </a:r>
            <a:r>
              <a:rPr lang="fr-CH" sz="2400" b="1" dirty="0" err="1">
                <a:solidFill>
                  <a:srgbClr val="00A99A"/>
                </a:solidFill>
                <a:latin typeface="+mj-lt"/>
                <a:ea typeface="+mj-ea"/>
                <a:cs typeface="Arial" panose="020B0604020202020204" pitchFamily="34" charset="0"/>
              </a:rPr>
              <a:t>prevention</a:t>
            </a:r>
            <a:r>
              <a:rPr lang="fr-CH" sz="2400" b="1" dirty="0">
                <a:solidFill>
                  <a:srgbClr val="00A99A"/>
                </a:solidFill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fr-CH" sz="2400" b="1" dirty="0" err="1">
                <a:solidFill>
                  <a:srgbClr val="00A99A"/>
                </a:solidFill>
                <a:latin typeface="+mj-lt"/>
                <a:ea typeface="+mj-ea"/>
                <a:cs typeface="Arial" panose="020B0604020202020204" pitchFamily="34" charset="0"/>
              </a:rPr>
              <a:t>among</a:t>
            </a:r>
            <a:r>
              <a:rPr lang="fr-CH" sz="2400" b="1" dirty="0">
                <a:solidFill>
                  <a:srgbClr val="00A99A"/>
                </a:solidFill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fr-CH" sz="2400" b="1" dirty="0" err="1">
                <a:solidFill>
                  <a:srgbClr val="00A99A"/>
                </a:solidFill>
                <a:latin typeface="+mj-lt"/>
                <a:ea typeface="+mj-ea"/>
                <a:cs typeface="Arial" panose="020B0604020202020204" pitchFamily="34" charset="0"/>
              </a:rPr>
              <a:t>young</a:t>
            </a:r>
            <a:r>
              <a:rPr lang="fr-CH" sz="2400" b="1" dirty="0">
                <a:solidFill>
                  <a:srgbClr val="00A99A"/>
                </a:solidFill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fr-CH" sz="2400" b="1" dirty="0" err="1">
                <a:solidFill>
                  <a:srgbClr val="00A99A"/>
                </a:solidFill>
                <a:latin typeface="+mj-lt"/>
                <a:ea typeface="+mj-ea"/>
                <a:cs typeface="Arial" panose="020B0604020202020204" pitchFamily="34" charset="0"/>
              </a:rPr>
              <a:t>women</a:t>
            </a:r>
            <a:r>
              <a:rPr lang="fr-CH" sz="2400" b="1" dirty="0">
                <a:solidFill>
                  <a:srgbClr val="00A99A"/>
                </a:solidFill>
                <a:latin typeface="+mj-lt"/>
                <a:ea typeface="+mj-ea"/>
                <a:cs typeface="Arial" panose="020B0604020202020204" pitchFamily="34" charset="0"/>
              </a:rPr>
              <a:t> (</a:t>
            </a:r>
            <a:r>
              <a:rPr lang="fr-CH" sz="2400" b="1" dirty="0" err="1">
                <a:solidFill>
                  <a:srgbClr val="00A99A"/>
                </a:solidFill>
                <a:latin typeface="+mj-lt"/>
                <a:ea typeface="+mj-ea"/>
                <a:cs typeface="Arial" panose="020B0604020202020204" pitchFamily="34" charset="0"/>
              </a:rPr>
              <a:t>based</a:t>
            </a:r>
            <a:r>
              <a:rPr lang="fr-CH" sz="2400" b="1" dirty="0">
                <a:solidFill>
                  <a:srgbClr val="00A99A"/>
                </a:solidFill>
                <a:latin typeface="+mj-lt"/>
                <a:ea typeface="+mj-ea"/>
                <a:cs typeface="Arial" panose="020B0604020202020204" pitchFamily="34" charset="0"/>
              </a:rPr>
              <a:t> on 2023 GPC report)</a:t>
            </a:r>
            <a:endParaRPr lang="en-CH" sz="2400" b="1" dirty="0">
              <a:solidFill>
                <a:srgbClr val="00A99A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2AB96E25-5DA4-CCFD-163E-90CD717357E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06207413"/>
              </p:ext>
            </p:extLst>
          </p:nvPr>
        </p:nvGraphicFramePr>
        <p:xfrm>
          <a:off x="344129" y="1127535"/>
          <a:ext cx="8156448" cy="5084074"/>
        </p:xfrm>
        <a:graphic>
          <a:graphicData uri="http://schemas.openxmlformats.org/drawingml/2006/table">
            <a:tbl>
              <a:tblPr/>
              <a:tblGrid>
                <a:gridCol w="1371623">
                  <a:extLst>
                    <a:ext uri="{9D8B030D-6E8A-4147-A177-3AD203B41FA5}">
                      <a16:colId xmlns:a16="http://schemas.microsoft.com/office/drawing/2014/main" val="2374752756"/>
                    </a:ext>
                  </a:extLst>
                </a:gridCol>
                <a:gridCol w="1329742">
                  <a:extLst>
                    <a:ext uri="{9D8B030D-6E8A-4147-A177-3AD203B41FA5}">
                      <a16:colId xmlns:a16="http://schemas.microsoft.com/office/drawing/2014/main" val="1189150097"/>
                    </a:ext>
                  </a:extLst>
                </a:gridCol>
                <a:gridCol w="1413505">
                  <a:extLst>
                    <a:ext uri="{9D8B030D-6E8A-4147-A177-3AD203B41FA5}">
                      <a16:colId xmlns:a16="http://schemas.microsoft.com/office/drawing/2014/main" val="2303060643"/>
                    </a:ext>
                  </a:extLst>
                </a:gridCol>
                <a:gridCol w="1863733">
                  <a:extLst>
                    <a:ext uri="{9D8B030D-6E8A-4147-A177-3AD203B41FA5}">
                      <a16:colId xmlns:a16="http://schemas.microsoft.com/office/drawing/2014/main" val="1329720284"/>
                    </a:ext>
                  </a:extLst>
                </a:gridCol>
                <a:gridCol w="2177845">
                  <a:extLst>
                    <a:ext uri="{9D8B030D-6E8A-4147-A177-3AD203B41FA5}">
                      <a16:colId xmlns:a16="http://schemas.microsoft.com/office/drawing/2014/main" val="1594167652"/>
                    </a:ext>
                  </a:extLst>
                </a:gridCol>
              </a:tblGrid>
              <a:tr h="862899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ptos" panose="020B0004020202020204" pitchFamily="34" charset="0"/>
                        </a:rPr>
                        <a:t>Indicator</a:t>
                      </a:r>
                    </a:p>
                  </a:txBody>
                  <a:tcPr marL="4544" marR="4544" marT="4544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ptos" panose="020B0004020202020204" pitchFamily="34" charset="0"/>
                        </a:rPr>
                        <a:t>Condom use with non-regular partners (young women, 15–24 years)</a:t>
                      </a:r>
                    </a:p>
                  </a:txBody>
                  <a:tcPr marL="4544" marR="4544" marT="4544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ptos" panose="020B0004020202020204" pitchFamily="34" charset="0"/>
                        </a:rPr>
                        <a:t>Condom use with non-regular partners (young men, 15–24 years, %)</a:t>
                      </a:r>
                    </a:p>
                  </a:txBody>
                  <a:tcPr marL="4544" marR="4544" marT="4544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ptos" panose="020B0004020202020204" pitchFamily="34" charset="0"/>
                        </a:rPr>
                        <a:t>% of priority districts (administrative areas) with dedicated programmes for young women &amp; male partners (full package)</a:t>
                      </a:r>
                    </a:p>
                  </a:txBody>
                  <a:tcPr marL="4544" marR="4544" marT="4544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ptos" panose="020B0004020202020204" pitchFamily="34" charset="0"/>
                        </a:rPr>
                        <a:t>% of adolescent girls and young women in high HIV incidence communities reached with a comprehensive package of prevention intervention</a:t>
                      </a:r>
                    </a:p>
                  </a:txBody>
                  <a:tcPr marL="4544" marR="4544" marT="4544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065383"/>
                  </a:ext>
                </a:extLst>
              </a:tr>
              <a:tr h="16940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Angola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31837"/>
                          </a:highlight>
                          <a:latin typeface="Aptos Narrow" panose="020B0004020202020204" pitchFamily="34" charset="0"/>
                        </a:rPr>
                        <a:t>31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31837"/>
                          </a:highlight>
                          <a:latin typeface="Aptos Narrow" panose="020B0004020202020204" pitchFamily="34" charset="0"/>
                        </a:rPr>
                        <a:t>46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Aptos Narrow" panose="020B0004020202020204" pitchFamily="34" charset="0"/>
                        </a:rPr>
                        <a:t>id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Aptos Narrow" panose="020B0004020202020204" pitchFamily="34" charset="0"/>
                        </a:rPr>
                        <a:t>id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187279"/>
                  </a:ext>
                </a:extLst>
              </a:tr>
              <a:tr h="16940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Botswana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Aptos Narrow" panose="020B0004020202020204" pitchFamily="34" charset="0"/>
                        </a:rPr>
                        <a:t>id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Aptos Narrow" panose="020B0004020202020204" pitchFamily="34" charset="0"/>
                        </a:rPr>
                        <a:t>id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9900"/>
                          </a:highlight>
                          <a:latin typeface="Aptos Narrow" panose="020B0004020202020204" pitchFamily="34" charset="0"/>
                        </a:rPr>
                        <a:t>56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31837"/>
                          </a:highlight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023622"/>
                  </a:ext>
                </a:extLst>
              </a:tr>
              <a:tr h="16940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Cameroon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31837"/>
                          </a:highlight>
                          <a:latin typeface="Aptos Narrow" panose="020B0004020202020204" pitchFamily="34" charset="0"/>
                        </a:rPr>
                        <a:t>50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9E659"/>
                          </a:highlight>
                          <a:latin typeface="Aptos Narrow" panose="020B0004020202020204" pitchFamily="34" charset="0"/>
                        </a:rPr>
                        <a:t>65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Aptos Narrow" panose="020B0004020202020204" pitchFamily="34" charset="0"/>
                        </a:rPr>
                        <a:t>id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31837"/>
                          </a:highlight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847402"/>
                  </a:ext>
                </a:extLst>
              </a:tr>
              <a:tr h="16940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Central African Republic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Aptos Narrow" panose="020B0004020202020204" pitchFamily="34" charset="0"/>
                        </a:rPr>
                        <a:t>id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Aptos Narrow" panose="020B0004020202020204" pitchFamily="34" charset="0"/>
                        </a:rPr>
                        <a:t>id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Aptos Narrow" panose="020B0004020202020204" pitchFamily="34" charset="0"/>
                        </a:rPr>
                        <a:t>id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Aptos Narrow" panose="020B0004020202020204" pitchFamily="34" charset="0"/>
                        </a:rPr>
                        <a:t>id 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627092"/>
                  </a:ext>
                </a:extLst>
              </a:tr>
              <a:tr h="16940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Congo 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31837"/>
                          </a:highlight>
                          <a:latin typeface="Aptos Narrow" panose="020B0004020202020204" pitchFamily="34" charset="0"/>
                        </a:rPr>
                        <a:t>45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9E659"/>
                          </a:highlight>
                          <a:latin typeface="Aptos Narrow" panose="020B0004020202020204" pitchFamily="34" charset="0"/>
                        </a:rPr>
                        <a:t>66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Aptos Narrow" panose="020B0004020202020204" pitchFamily="34" charset="0"/>
                        </a:rPr>
                        <a:t>id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Aptos Narrow" panose="020B0004020202020204" pitchFamily="34" charset="0"/>
                        </a:rPr>
                        <a:t>id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187611"/>
                  </a:ext>
                </a:extLst>
              </a:tr>
              <a:tr h="16940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Cote d'Ivoire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31837"/>
                          </a:highlight>
                          <a:latin typeface="Aptos Narrow" panose="020B0004020202020204" pitchFamily="34" charset="0"/>
                        </a:rPr>
                        <a:t>42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9E659"/>
                          </a:highlight>
                          <a:latin typeface="Aptos Narrow" panose="020B0004020202020204" pitchFamily="34" charset="0"/>
                        </a:rPr>
                        <a:t>67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Aptos Narrow" panose="020B0004020202020204" pitchFamily="34" charset="0"/>
                        </a:rPr>
                        <a:t>id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Aptos Narrow" panose="020B0004020202020204" pitchFamily="34" charset="0"/>
                        </a:rPr>
                        <a:t>id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928706"/>
                  </a:ext>
                </a:extLst>
              </a:tr>
              <a:tr h="16940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DRC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31837"/>
                          </a:highlight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31837"/>
                          </a:highlight>
                          <a:latin typeface="Aptos Narrow" panose="020B0004020202020204" pitchFamily="34" charset="0"/>
                        </a:rPr>
                        <a:t>33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Aptos Narrow" panose="020B0004020202020204" pitchFamily="34" charset="0"/>
                        </a:rPr>
                        <a:t>id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Aptos Narrow" panose="020B0004020202020204" pitchFamily="34" charset="0"/>
                        </a:rPr>
                        <a:t>id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413746"/>
                  </a:ext>
                </a:extLst>
              </a:tr>
              <a:tr h="16940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Eswatini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9900"/>
                          </a:highlight>
                          <a:latin typeface="Aptos Narrow" panose="020B0004020202020204" pitchFamily="34" charset="0"/>
                        </a:rPr>
                        <a:t>55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9E659"/>
                          </a:highlight>
                          <a:latin typeface="Aptos Narrow" panose="020B0004020202020204" pitchFamily="34" charset="0"/>
                        </a:rPr>
                        <a:t>74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ptos Narrow" panose="020B0004020202020204" pitchFamily="34" charset="0"/>
                        </a:rPr>
                        <a:t>80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B050"/>
                          </a:highlight>
                          <a:latin typeface="Aptos Narrow" panose="020B0004020202020204" pitchFamily="34" charset="0"/>
                        </a:rPr>
                        <a:t>100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856011"/>
                  </a:ext>
                </a:extLst>
              </a:tr>
              <a:tr h="16940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Ethiopia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31837"/>
                          </a:highlight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9900"/>
                          </a:highlight>
                          <a:latin typeface="Aptos Narrow" panose="020B0004020202020204" pitchFamily="34" charset="0"/>
                        </a:rPr>
                        <a:t>51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Aptos Narrow" panose="020B0004020202020204" pitchFamily="34" charset="0"/>
                        </a:rPr>
                        <a:t>id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31837"/>
                          </a:highlight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558747"/>
                  </a:ext>
                </a:extLst>
              </a:tr>
              <a:tr h="16940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Ghana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31837"/>
                          </a:highlight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31837"/>
                          </a:highlight>
                          <a:latin typeface="Aptos Narrow" panose="020B0004020202020204" pitchFamily="34" charset="0"/>
                        </a:rPr>
                        <a:t>44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31837"/>
                          </a:highlight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Aptos Narrow" panose="020B0004020202020204" pitchFamily="34" charset="0"/>
                        </a:rPr>
                        <a:t>id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95844"/>
                  </a:ext>
                </a:extLst>
              </a:tr>
              <a:tr h="16940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Kenya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31837"/>
                          </a:highlight>
                          <a:latin typeface="Aptos Narrow" panose="020B0004020202020204" pitchFamily="34" charset="0"/>
                        </a:rPr>
                        <a:t>43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9E659"/>
                          </a:highlight>
                          <a:latin typeface="Aptos Narrow" panose="020B0004020202020204" pitchFamily="34" charset="0"/>
                        </a:rPr>
                        <a:t>70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B050"/>
                          </a:highlight>
                          <a:latin typeface="Aptos Narrow" panose="020B0004020202020204" pitchFamily="34" charset="0"/>
                        </a:rPr>
                        <a:t>100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31837"/>
                          </a:highlight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416670"/>
                  </a:ext>
                </a:extLst>
              </a:tr>
              <a:tr h="16940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Lesotho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ptos Narrow" panose="020B0004020202020204" pitchFamily="34" charset="0"/>
                        </a:rPr>
                        <a:t>84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ptos Narrow" panose="020B0004020202020204" pitchFamily="34" charset="0"/>
                        </a:rPr>
                        <a:t>83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ptos Narrow" panose="020B0004020202020204" pitchFamily="34" charset="0"/>
                        </a:rPr>
                        <a:t>90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31837"/>
                          </a:highlight>
                          <a:latin typeface="Aptos Narrow" panose="020B0004020202020204" pitchFamily="34" charset="0"/>
                        </a:rPr>
                        <a:t>34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144464"/>
                  </a:ext>
                </a:extLst>
              </a:tr>
              <a:tr h="16940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Malawi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9900"/>
                          </a:highlight>
                          <a:latin typeface="Aptos Narrow" panose="020B0004020202020204" pitchFamily="34" charset="0"/>
                        </a:rPr>
                        <a:t>53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9E659"/>
                          </a:highlight>
                          <a:latin typeface="Aptos Narrow" panose="020B0004020202020204" pitchFamily="34" charset="0"/>
                        </a:rPr>
                        <a:t>73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Aptos Narrow" panose="020B0004020202020204" pitchFamily="34" charset="0"/>
                        </a:rPr>
                        <a:t>id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31837"/>
                          </a:highlight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137424"/>
                  </a:ext>
                </a:extLst>
              </a:tr>
              <a:tr h="16940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Mozambique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9900"/>
                          </a:highlight>
                          <a:latin typeface="Aptos Narrow" panose="020B0004020202020204" pitchFamily="34" charset="0"/>
                        </a:rPr>
                        <a:t>51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31837"/>
                          </a:highlight>
                          <a:latin typeface="Aptos Narrow" panose="020B0004020202020204" pitchFamily="34" charset="0"/>
                        </a:rPr>
                        <a:t>48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31837"/>
                          </a:highlight>
                          <a:latin typeface="Aptos Narrow" panose="020B0004020202020204" pitchFamily="34" charset="0"/>
                        </a:rPr>
                        <a:t>33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31837"/>
                          </a:highlight>
                          <a:latin typeface="Aptos Narrow" panose="020B0004020202020204" pitchFamily="34" charset="0"/>
                        </a:rPr>
                        <a:t>46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190631"/>
                  </a:ext>
                </a:extLst>
              </a:tr>
              <a:tr h="16940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Namibia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9E659"/>
                          </a:highlight>
                          <a:latin typeface="Aptos Narrow" panose="020B0004020202020204" pitchFamily="34" charset="0"/>
                        </a:rPr>
                        <a:t>68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ptos Narrow" panose="020B0004020202020204" pitchFamily="34" charset="0"/>
                        </a:rPr>
                        <a:t>84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31837"/>
                          </a:highlight>
                          <a:latin typeface="Aptos Narrow" panose="020B0004020202020204" pitchFamily="34" charset="0"/>
                        </a:rPr>
                        <a:t>42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31837"/>
                          </a:highlight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369441"/>
                  </a:ext>
                </a:extLst>
              </a:tr>
              <a:tr h="16940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Nigeria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31837"/>
                          </a:highlight>
                          <a:latin typeface="Aptos Narrow" panose="020B0004020202020204" pitchFamily="34" charset="0"/>
                        </a:rPr>
                        <a:t>38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9E659"/>
                          </a:highlight>
                          <a:latin typeface="Aptos Narrow" panose="020B0004020202020204" pitchFamily="34" charset="0"/>
                        </a:rPr>
                        <a:t>62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Aptos Narrow" panose="020B0004020202020204" pitchFamily="34" charset="0"/>
                        </a:rPr>
                        <a:t>id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Aptos Narrow" panose="020B0004020202020204" pitchFamily="34" charset="0"/>
                        </a:rPr>
                        <a:t>id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568746"/>
                  </a:ext>
                </a:extLst>
              </a:tr>
              <a:tr h="16940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Papua New Guinea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31837"/>
                          </a:highlight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31837"/>
                          </a:highlight>
                          <a:latin typeface="Aptos Narrow" panose="020B0004020202020204" pitchFamily="34" charset="0"/>
                        </a:rPr>
                        <a:t>31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Aptos Narrow" panose="020B0004020202020204" pitchFamily="34" charset="0"/>
                        </a:rPr>
                        <a:t>id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Aptos Narrow" panose="020B0004020202020204" pitchFamily="34" charset="0"/>
                        </a:rPr>
                        <a:t>id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454841"/>
                  </a:ext>
                </a:extLst>
              </a:tr>
              <a:tr h="16940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Rwanda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31837"/>
                          </a:highlight>
                          <a:latin typeface="Aptos Narrow" panose="020B0004020202020204" pitchFamily="34" charset="0"/>
                        </a:rPr>
                        <a:t>46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ptos Narrow" panose="020B0004020202020204" pitchFamily="34" charset="0"/>
                        </a:rPr>
                        <a:t>78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Aptos Narrow" panose="020B0004020202020204" pitchFamily="34" charset="0"/>
                        </a:rPr>
                        <a:t>id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31837"/>
                          </a:highlight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921673"/>
                  </a:ext>
                </a:extLst>
              </a:tr>
              <a:tr h="16940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South Africa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9E659"/>
                          </a:highlight>
                          <a:latin typeface="Aptos Narrow" panose="020B0004020202020204" pitchFamily="34" charset="0"/>
                        </a:rPr>
                        <a:t>61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9E659"/>
                          </a:highlight>
                          <a:latin typeface="Aptos Narrow" panose="020B0004020202020204" pitchFamily="34" charset="0"/>
                        </a:rPr>
                        <a:t>73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31837"/>
                          </a:highlight>
                          <a:latin typeface="Aptos Narrow" panose="020B0004020202020204" pitchFamily="34" charset="0"/>
                        </a:rPr>
                        <a:t>50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31837"/>
                          </a:highlight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243008"/>
                  </a:ext>
                </a:extLst>
              </a:tr>
              <a:tr h="16940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South Sudan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Aptos Narrow" panose="020B0004020202020204" pitchFamily="34" charset="0"/>
                        </a:rPr>
                        <a:t>id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Aptos Narrow" panose="020B0004020202020204" pitchFamily="34" charset="0"/>
                        </a:rPr>
                        <a:t>id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Aptos Narrow" panose="020B0004020202020204" pitchFamily="34" charset="0"/>
                        </a:rPr>
                        <a:t>id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Aptos Narrow" panose="020B0004020202020204" pitchFamily="34" charset="0"/>
                        </a:rPr>
                        <a:t>id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965522"/>
                  </a:ext>
                </a:extLst>
              </a:tr>
              <a:tr h="16940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Uganda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31837"/>
                          </a:highlight>
                          <a:latin typeface="Aptos Narrow" panose="020B0004020202020204" pitchFamily="34" charset="0"/>
                        </a:rPr>
                        <a:t>43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9900"/>
                          </a:highlight>
                          <a:latin typeface="Aptos Narrow" panose="020B0004020202020204" pitchFamily="34" charset="0"/>
                        </a:rPr>
                        <a:t>57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31837"/>
                          </a:highlight>
                          <a:latin typeface="Aptos Narrow" panose="020B0004020202020204" pitchFamily="34" charset="0"/>
                        </a:rPr>
                        <a:t>38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31837"/>
                          </a:highlight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09946"/>
                  </a:ext>
                </a:extLst>
              </a:tr>
              <a:tr h="324883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United Republic of Tanzania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Aptos Narrow" panose="020B0004020202020204" pitchFamily="34" charset="0"/>
                        </a:rPr>
                        <a:t>id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Aptos Narrow" panose="020B0004020202020204" pitchFamily="34" charset="0"/>
                        </a:rPr>
                        <a:t>id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Aptos Narrow" panose="020B0004020202020204" pitchFamily="34" charset="0"/>
                        </a:rPr>
                        <a:t>id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9E659"/>
                          </a:highlight>
                          <a:latin typeface="Aptos Narrow" panose="020B0004020202020204" pitchFamily="34" charset="0"/>
                        </a:rPr>
                        <a:t>61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074202"/>
                  </a:ext>
                </a:extLst>
              </a:tr>
              <a:tr h="16940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Zambia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31837"/>
                          </a:highlight>
                          <a:latin typeface="Aptos Narrow" panose="020B0004020202020204" pitchFamily="34" charset="0"/>
                        </a:rPr>
                        <a:t>34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31837"/>
                          </a:highlight>
                          <a:latin typeface="Aptos Narrow" panose="020B0004020202020204" pitchFamily="34" charset="0"/>
                        </a:rPr>
                        <a:t>49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31837"/>
                          </a:highlight>
                          <a:latin typeface="Aptos Narrow" panose="020B0004020202020204" pitchFamily="34" charset="0"/>
                        </a:rPr>
                        <a:t>28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31837"/>
                          </a:highlight>
                          <a:latin typeface="Aptos Narrow" panose="020B0004020202020204" pitchFamily="34" charset="0"/>
                        </a:rPr>
                        <a:t>37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547964"/>
                  </a:ext>
                </a:extLst>
              </a:tr>
              <a:tr h="16940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Zimbabwe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9900"/>
                          </a:highlight>
                          <a:latin typeface="Aptos Narrow" panose="020B0004020202020204" pitchFamily="34" charset="0"/>
                        </a:rPr>
                        <a:t>54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ptos Narrow" panose="020B0004020202020204" pitchFamily="34" charset="0"/>
                        </a:rPr>
                        <a:t>81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ptos Narrow" panose="020B0004020202020204" pitchFamily="34" charset="0"/>
                        </a:rPr>
                        <a:t>89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E31837"/>
                          </a:highlight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049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830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799198-2BEE-496D-A102-EA93F0F649C6}"/>
              </a:ext>
            </a:extLst>
          </p:cNvPr>
          <p:cNvSpPr txBox="1"/>
          <p:nvPr/>
        </p:nvSpPr>
        <p:spPr>
          <a:xfrm>
            <a:off x="182879" y="80021"/>
            <a:ext cx="8826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solidFill>
                  <a:srgbClr val="00A99A"/>
                </a:solidFill>
                <a:latin typeface="+mj-lt"/>
                <a:ea typeface="+mj-ea"/>
                <a:cs typeface="Arial" panose="020B0604020202020204" pitchFamily="34" charset="0"/>
              </a:rPr>
              <a:t>AGYW </a:t>
            </a:r>
            <a:r>
              <a:rPr lang="fr-CH" sz="2400" b="1" dirty="0" err="1">
                <a:solidFill>
                  <a:srgbClr val="00A99A"/>
                </a:solidFill>
                <a:latin typeface="+mj-lt"/>
                <a:ea typeface="+mj-ea"/>
                <a:cs typeface="Arial" panose="020B0604020202020204" pitchFamily="34" charset="0"/>
              </a:rPr>
              <a:t>thematic</a:t>
            </a:r>
            <a:r>
              <a:rPr lang="fr-CH" sz="2400" b="1" dirty="0">
                <a:solidFill>
                  <a:srgbClr val="00A99A"/>
                </a:solidFill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fr-CH" sz="2400" b="1" dirty="0" err="1">
                <a:solidFill>
                  <a:srgbClr val="00A99A"/>
                </a:solidFill>
                <a:latin typeface="+mj-lt"/>
                <a:ea typeface="+mj-ea"/>
                <a:cs typeface="Arial" panose="020B0604020202020204" pitchFamily="34" charset="0"/>
              </a:rPr>
              <a:t>summary</a:t>
            </a:r>
            <a:r>
              <a:rPr lang="fr-CH" sz="2400" b="1" dirty="0">
                <a:solidFill>
                  <a:srgbClr val="00A99A"/>
                </a:solidFill>
                <a:latin typeface="+mj-lt"/>
                <a:ea typeface="+mj-ea"/>
                <a:cs typeface="Arial" panose="020B0604020202020204" pitchFamily="34" charset="0"/>
              </a:rPr>
              <a:t>: </a:t>
            </a:r>
            <a:r>
              <a:rPr lang="fr-CH" sz="2400" b="1" dirty="0" err="1">
                <a:solidFill>
                  <a:srgbClr val="00A99A"/>
                </a:solidFill>
                <a:latin typeface="+mj-lt"/>
                <a:ea typeface="+mj-ea"/>
                <a:cs typeface="Arial" panose="020B0604020202020204" pitchFamily="34" charset="0"/>
              </a:rPr>
              <a:t>Despite</a:t>
            </a:r>
            <a:r>
              <a:rPr lang="fr-CH" sz="2400" b="1" dirty="0">
                <a:solidFill>
                  <a:srgbClr val="00A99A"/>
                </a:solidFill>
                <a:latin typeface="+mj-lt"/>
                <a:ea typeface="+mj-ea"/>
                <a:cs typeface="Arial" panose="020B0604020202020204" pitchFamily="34" charset="0"/>
              </a:rPr>
              <a:t> good </a:t>
            </a:r>
            <a:r>
              <a:rPr lang="fr-CH" sz="2400" b="1" dirty="0" err="1">
                <a:solidFill>
                  <a:srgbClr val="00A99A"/>
                </a:solidFill>
                <a:latin typeface="+mj-lt"/>
                <a:ea typeface="+mj-ea"/>
                <a:cs typeface="Arial" panose="020B0604020202020204" pitchFamily="34" charset="0"/>
              </a:rPr>
              <a:t>examples</a:t>
            </a:r>
            <a:r>
              <a:rPr lang="fr-CH" sz="2400" b="1" dirty="0">
                <a:solidFill>
                  <a:srgbClr val="00A99A"/>
                </a:solidFill>
                <a:latin typeface="+mj-lt"/>
                <a:ea typeface="+mj-ea"/>
                <a:cs typeface="Arial" panose="020B0604020202020204" pitchFamily="34" charset="0"/>
              </a:rPr>
              <a:t>, major gaps in </a:t>
            </a:r>
            <a:r>
              <a:rPr lang="fr-CH" sz="2400" b="1" dirty="0" err="1">
                <a:solidFill>
                  <a:srgbClr val="00A99A"/>
                </a:solidFill>
                <a:latin typeface="+mj-lt"/>
                <a:ea typeface="+mj-ea"/>
                <a:cs typeface="Arial" panose="020B0604020202020204" pitchFamily="34" charset="0"/>
              </a:rPr>
              <a:t>prevention</a:t>
            </a:r>
            <a:r>
              <a:rPr lang="fr-CH" sz="2400" b="1" dirty="0">
                <a:solidFill>
                  <a:srgbClr val="00A99A"/>
                </a:solidFill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fr-CH" sz="2400" b="1" dirty="0" err="1">
                <a:solidFill>
                  <a:srgbClr val="00A99A"/>
                </a:solidFill>
                <a:latin typeface="+mj-lt"/>
                <a:ea typeface="+mj-ea"/>
                <a:cs typeface="Arial" panose="020B0604020202020204" pitchFamily="34" charset="0"/>
              </a:rPr>
              <a:t>among</a:t>
            </a:r>
            <a:r>
              <a:rPr lang="fr-CH" sz="2400" b="1" dirty="0">
                <a:solidFill>
                  <a:srgbClr val="00A99A"/>
                </a:solidFill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fr-CH" sz="2400" b="1" dirty="0" err="1">
                <a:solidFill>
                  <a:srgbClr val="00A99A"/>
                </a:solidFill>
                <a:latin typeface="+mj-lt"/>
                <a:ea typeface="+mj-ea"/>
                <a:cs typeface="Arial" panose="020B0604020202020204" pitchFamily="34" charset="0"/>
              </a:rPr>
              <a:t>young</a:t>
            </a:r>
            <a:r>
              <a:rPr lang="fr-CH" sz="2400" b="1" dirty="0">
                <a:solidFill>
                  <a:srgbClr val="00A99A"/>
                </a:solidFill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fr-CH" sz="2400" b="1" dirty="0" err="1">
                <a:solidFill>
                  <a:srgbClr val="00A99A"/>
                </a:solidFill>
                <a:latin typeface="+mj-lt"/>
                <a:ea typeface="+mj-ea"/>
                <a:cs typeface="Arial" panose="020B0604020202020204" pitchFamily="34" charset="0"/>
              </a:rPr>
              <a:t>women</a:t>
            </a:r>
            <a:r>
              <a:rPr lang="fr-CH" sz="2400" b="1" dirty="0">
                <a:solidFill>
                  <a:srgbClr val="00A99A"/>
                </a:solidFill>
                <a:latin typeface="+mj-lt"/>
                <a:ea typeface="+mj-ea"/>
                <a:cs typeface="Arial" panose="020B0604020202020204" pitchFamily="34" charset="0"/>
              </a:rPr>
              <a:t> (</a:t>
            </a:r>
            <a:r>
              <a:rPr lang="fr-CH" sz="2400" b="1" dirty="0" err="1">
                <a:solidFill>
                  <a:srgbClr val="00A99A"/>
                </a:solidFill>
                <a:latin typeface="+mj-lt"/>
                <a:ea typeface="+mj-ea"/>
                <a:cs typeface="Arial" panose="020B0604020202020204" pitchFamily="34" charset="0"/>
              </a:rPr>
              <a:t>based</a:t>
            </a:r>
            <a:r>
              <a:rPr lang="fr-CH" sz="2400" b="1" dirty="0">
                <a:solidFill>
                  <a:srgbClr val="00A99A"/>
                </a:solidFill>
                <a:latin typeface="+mj-lt"/>
                <a:ea typeface="+mj-ea"/>
                <a:cs typeface="Arial" panose="020B0604020202020204" pitchFamily="34" charset="0"/>
              </a:rPr>
              <a:t> on 2023 GPC report)</a:t>
            </a:r>
            <a:endParaRPr lang="en-CH" sz="2400" b="1" dirty="0">
              <a:solidFill>
                <a:srgbClr val="00A99A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3BECF5B-DDF8-65FB-E9B7-78B46D58AE8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14632" y="1206807"/>
            <a:ext cx="8193088" cy="4722813"/>
          </a:xfrm>
        </p:spPr>
      </p:pic>
    </p:spTree>
    <p:extLst>
      <p:ext uri="{BB962C8B-B14F-4D97-AF65-F5344CB8AC3E}">
        <p14:creationId xmlns:p14="http://schemas.microsoft.com/office/powerpoint/2010/main" val="106533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3525"/>
            <a:ext cx="8461375" cy="81756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A99A"/>
                </a:solidFill>
              </a:rPr>
              <a:t>HIV prevention among adolescent girls </a:t>
            </a:r>
            <a:br>
              <a:rPr lang="en-US" sz="2400" b="1" dirty="0">
                <a:solidFill>
                  <a:srgbClr val="00A99A"/>
                </a:solidFill>
              </a:rPr>
            </a:br>
            <a:r>
              <a:rPr lang="en-US" sz="2400" b="1" dirty="0">
                <a:solidFill>
                  <a:srgbClr val="00A99A"/>
                </a:solidFill>
              </a:rPr>
              <a:t>and young women &amp; male partners: what have we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16038"/>
            <a:ext cx="8461375" cy="5173662"/>
          </a:xfrm>
        </p:spPr>
        <p:txBody>
          <a:bodyPr>
            <a:normAutofit/>
          </a:bodyPr>
          <a:lstStyle/>
          <a:p>
            <a:r>
              <a:rPr lang="en-US" sz="1800" dirty="0"/>
              <a:t>Need for more systematic approach to prioritization &amp; programming</a:t>
            </a:r>
          </a:p>
          <a:p>
            <a:pPr marL="382588" lvl="1" indent="-182563" ea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0C8BE"/>
              </a:buClr>
              <a:buFont typeface="Calibri" panose="020F0502020204030204" pitchFamily="34" charset="0"/>
              <a:buChar char="◦"/>
              <a:defRPr/>
            </a:pPr>
            <a:r>
              <a:rPr lang="en-US" altLang="en-US" sz="1600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Based on HIV incidence estimates, vary intensity of </a:t>
            </a:r>
            <a:r>
              <a:rPr lang="en-US" altLang="en-US" sz="1600" dirty="0" err="1">
                <a:solidFill>
                  <a:srgbClr val="404040"/>
                </a:solidFill>
                <a:ea typeface="ＭＳ Ｐゴシック" panose="020B0600070205080204" pitchFamily="34" charset="-128"/>
              </a:rPr>
              <a:t>programmes</a:t>
            </a:r>
            <a:r>
              <a:rPr lang="en-US" altLang="en-US" sz="1600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 in locations with different levels of HIV incidence</a:t>
            </a:r>
          </a:p>
          <a:p>
            <a:r>
              <a:rPr lang="en-US" sz="1800" dirty="0"/>
              <a:t>Proposed action was often small scale without focus (rather than scaled based on clear focus)</a:t>
            </a:r>
          </a:p>
          <a:p>
            <a:pPr lvl="1"/>
            <a:r>
              <a:rPr lang="en-US" sz="1600" b="1" dirty="0"/>
              <a:t>Overly focused on contextual issues, rather than effective HIV prevention</a:t>
            </a:r>
          </a:p>
          <a:p>
            <a:pPr lvl="1"/>
            <a:r>
              <a:rPr lang="en-US" sz="1600" b="1" dirty="0"/>
              <a:t>Missed opportunities in reaching women already using contraceptive services</a:t>
            </a:r>
          </a:p>
          <a:p>
            <a:endParaRPr lang="en-US" sz="1800" dirty="0"/>
          </a:p>
          <a:p>
            <a:r>
              <a:rPr lang="en-US" sz="1800" dirty="0"/>
              <a:t>Define clear theory of change (which outcomes in terms of prevention </a:t>
            </a:r>
            <a:r>
              <a:rPr lang="en-US" sz="1800" dirty="0" err="1"/>
              <a:t>behaviours</a:t>
            </a:r>
            <a:r>
              <a:rPr lang="en-US" sz="1800" dirty="0"/>
              <a:t> will lead to reduced HIV incidence). Accompanied by </a:t>
            </a:r>
            <a:r>
              <a:rPr lang="en-US" sz="1800" dirty="0" err="1"/>
              <a:t>programme</a:t>
            </a:r>
            <a:r>
              <a:rPr lang="en-US" sz="1800" dirty="0"/>
              <a:t> monitoring</a:t>
            </a:r>
          </a:p>
          <a:p>
            <a:endParaRPr lang="en-US" sz="1800" dirty="0"/>
          </a:p>
          <a:p>
            <a:r>
              <a:rPr lang="en-US" sz="1800" dirty="0"/>
              <a:t>Define a </a:t>
            </a:r>
            <a:r>
              <a:rPr lang="en-US" sz="1800" b="1" dirty="0" err="1"/>
              <a:t>programme</a:t>
            </a:r>
            <a:r>
              <a:rPr lang="en-US" sz="1800" b="1" dirty="0"/>
              <a:t> model </a:t>
            </a:r>
            <a:r>
              <a:rPr lang="en-US" sz="1800" dirty="0"/>
              <a:t>that is viable &amp; scalable in high-incidence locations: It’s not about biomedical vs. behavioral vs. structural, but an implementable mix of different </a:t>
            </a:r>
            <a:r>
              <a:rPr lang="en-US" sz="1800" dirty="0" err="1"/>
              <a:t>programme</a:t>
            </a:r>
            <a:r>
              <a:rPr lang="en-US" sz="1800" dirty="0"/>
              <a:t> elements</a:t>
            </a:r>
          </a:p>
          <a:p>
            <a:r>
              <a:rPr lang="en-US" sz="1800" b="1" dirty="0"/>
              <a:t>Ensure coordination and stewardship </a:t>
            </a:r>
          </a:p>
          <a:p>
            <a:r>
              <a:rPr lang="en-US" sz="1800" b="1" dirty="0"/>
              <a:t>Engage AGYW throughout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07709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3525"/>
            <a:ext cx="8561388" cy="81756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A99A"/>
                </a:solidFill>
              </a:rPr>
              <a:t>Education Plus, SRHR/HIV integration,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27138"/>
            <a:ext cx="8461375" cy="5114925"/>
          </a:xfrm>
        </p:spPr>
        <p:txBody>
          <a:bodyPr>
            <a:normAutofit/>
          </a:bodyPr>
          <a:lstStyle/>
          <a:p>
            <a:r>
              <a:rPr lang="en-US" b="1" dirty="0"/>
              <a:t>SRHR/HIV: GF SI, Together 4 SRHR (SSA)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>
                <a:hlinkClick r:id="rId3"/>
              </a:rPr>
              <a:t>Education Plus- </a:t>
            </a:r>
            <a:r>
              <a:rPr lang="en-US" dirty="0"/>
              <a:t>high-level political </a:t>
            </a:r>
            <a:r>
              <a:rPr lang="en-US" b="1" dirty="0"/>
              <a:t>advocacy drive</a:t>
            </a:r>
            <a:r>
              <a:rPr lang="en-US" dirty="0"/>
              <a:t> to accelerate actions and </a:t>
            </a:r>
            <a:r>
              <a:rPr lang="en-US" b="1" dirty="0"/>
              <a:t>investments to prevent HIV among AGYW</a:t>
            </a:r>
            <a:r>
              <a:rPr lang="en-US" dirty="0"/>
              <a:t> in </a:t>
            </a:r>
            <a:r>
              <a:rPr lang="en-US" b="1" dirty="0"/>
              <a:t>sub-Saharan Africa</a:t>
            </a:r>
            <a:r>
              <a:rPr lang="en-US" dirty="0"/>
              <a:t>—</a:t>
            </a:r>
            <a:r>
              <a:rPr lang="en-US" b="1" u="sng" dirty="0"/>
              <a:t>with secondary education as the strategic entry point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000" dirty="0"/>
              <a:t>High level policy advocacy, Young </a:t>
            </a:r>
            <a:r>
              <a:rPr lang="en-US" sz="2000" dirty="0" err="1"/>
              <a:t>womens</a:t>
            </a:r>
            <a:r>
              <a:rPr lang="en-US" sz="2000" dirty="0"/>
              <a:t> leadership pillar, Think tank, data hub (Generate novel high-impact data projections and visuals), multi media communication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34922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8461375" cy="81915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A99A"/>
                </a:solidFill>
              </a:rPr>
              <a:t>Guidance and tools: Location-population-age - </a:t>
            </a:r>
            <a:r>
              <a:rPr lang="en-US" sz="2400" b="1" dirty="0" err="1">
                <a:solidFill>
                  <a:srgbClr val="00A99A"/>
                </a:solidFill>
              </a:rPr>
              <a:t>behavioural</a:t>
            </a:r>
            <a:r>
              <a:rPr lang="en-US" sz="2400" b="1" dirty="0">
                <a:solidFill>
                  <a:srgbClr val="00A99A"/>
                </a:solidFill>
              </a:rPr>
              <a:t> categories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D0913A7-A0DC-41AB-9CFC-C7D684841A8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7642225" y="3163888"/>
            <a:ext cx="1501775" cy="2139950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3457947E-3EAC-4C45-8A8B-85A5344682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3595" y="3123893"/>
            <a:ext cx="1655791" cy="2007111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picture containing flower&#10;&#10;Description automatically generated">
            <a:extLst>
              <a:ext uri="{FF2B5EF4-FFF2-40B4-BE49-F238E27FC236}">
                <a16:creationId xmlns:a16="http://schemas.microsoft.com/office/drawing/2014/main" id="{D71678CE-E6F2-41D3-B71C-DB40CBA12C1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733" y="3123893"/>
            <a:ext cx="1464899" cy="20345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09A3C7-D430-4525-AA00-28F9A4D1EFF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0979" y="3071105"/>
            <a:ext cx="1617280" cy="21400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56F221-CD50-4DA1-BB30-8247E683F3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256" y="5461501"/>
            <a:ext cx="5352376" cy="118140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1D73BF4-023B-41FE-8617-841987F5E664}"/>
              </a:ext>
            </a:extLst>
          </p:cNvPr>
          <p:cNvSpPr/>
          <p:nvPr/>
        </p:nvSpPr>
        <p:spPr>
          <a:xfrm>
            <a:off x="6013341" y="5367313"/>
            <a:ext cx="2789837" cy="1369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GB" sz="1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User Guide for Priority Population size estimation</a:t>
            </a:r>
            <a:endParaRPr lang="en-US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92FA63-3B82-4BE7-8FA8-D68BC10077A0}"/>
              </a:ext>
            </a:extLst>
          </p:cNvPr>
          <p:cNvSpPr txBox="1"/>
          <p:nvPr/>
        </p:nvSpPr>
        <p:spPr>
          <a:xfrm>
            <a:off x="413886" y="1286906"/>
            <a:ext cx="820072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Programming guidance on HIV prevention among adolescent girls &amp; young women (2016)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Decision-making aide for investments into HIV prevention </a:t>
            </a:r>
            <a:r>
              <a:rPr lang="en-US" sz="1400" dirty="0" err="1"/>
              <a:t>programmes</a:t>
            </a:r>
            <a:r>
              <a:rPr lang="en-US" sz="1400" dirty="0"/>
              <a:t> (2020)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Preventing HIV and other STIs among women using contraceptive services (2020)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Review of risk assessment tools (2021)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Prevention Self Assessment Tool (PSAT) for AGYW (2022)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Operational aid on developing population size estimates of adolescent girls, young women &amp; men at higher risk of HIV </a:t>
            </a:r>
            <a:r>
              <a:rPr lang="en-US" sz="1400" b="1" dirty="0"/>
              <a:t>(UPCOMING)</a:t>
            </a:r>
          </a:p>
          <a:p>
            <a:endParaRPr lang="en-CH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6AF496-DB0B-46A4-BA08-FED9B1CEE71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504" y="3126763"/>
            <a:ext cx="1617280" cy="2069218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35953126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Custom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Custom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6_Custom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61800B445E064B979B48EED3E10F6A" ma:contentTypeVersion="13" ma:contentTypeDescription="Create a new document." ma:contentTypeScope="" ma:versionID="bff141b88fb69cb1f199c95036bb851e">
  <xsd:schema xmlns:xsd="http://www.w3.org/2001/XMLSchema" xmlns:xs="http://www.w3.org/2001/XMLSchema" xmlns:p="http://schemas.microsoft.com/office/2006/metadata/properties" xmlns:ns3="86af7eb4-79cb-477f-9187-511af10cc129" xmlns:ns4="11a479a1-e4ef-487b-8021-9d051191c13a" targetNamespace="http://schemas.microsoft.com/office/2006/metadata/properties" ma:root="true" ma:fieldsID="03bd7f838d54761c8015337566919d1d" ns3:_="" ns4:_="">
    <xsd:import namespace="86af7eb4-79cb-477f-9187-511af10cc129"/>
    <xsd:import namespace="11a479a1-e4ef-487b-8021-9d051191c1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af7eb4-79cb-477f-9187-511af10cc1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a479a1-e4ef-487b-8021-9d051191c13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E9DF08-1F01-4362-85E7-6F3D42898FA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5000349-C9FA-421E-8364-9DDD49B1A0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24B758-2A05-439F-9A5C-76A0F47490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af7eb4-79cb-477f-9187-511af10cc129"/>
    <ds:schemaRef ds:uri="11a479a1-e4ef-487b-8021-9d051191c1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11323</TotalTime>
  <Words>2020</Words>
  <Application>Microsoft Office PowerPoint</Application>
  <PresentationFormat>On-screen Show (4:3)</PresentationFormat>
  <Paragraphs>375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ＭＳ Ｐゴシック</vt:lpstr>
      <vt:lpstr>Aptos</vt:lpstr>
      <vt:lpstr>Aptos Narrow</vt:lpstr>
      <vt:lpstr>Arial</vt:lpstr>
      <vt:lpstr>Arial Narrow</vt:lpstr>
      <vt:lpstr>Arial Nova Cond</vt:lpstr>
      <vt:lpstr>AvenirLTStd-Book</vt:lpstr>
      <vt:lpstr>Calibri</vt:lpstr>
      <vt:lpstr>Raavi</vt:lpstr>
      <vt:lpstr>Roboto Condensed Light</vt:lpstr>
      <vt:lpstr>Segoe UI</vt:lpstr>
      <vt:lpstr>Symbol</vt:lpstr>
      <vt:lpstr>3_Custom Design</vt:lpstr>
      <vt:lpstr>10_Custom Design</vt:lpstr>
      <vt:lpstr>7_Custom Design</vt:lpstr>
      <vt:lpstr>16_Custom Design</vt:lpstr>
      <vt:lpstr>1_Custom Design</vt:lpstr>
      <vt:lpstr>PowerPoint Presentation</vt:lpstr>
      <vt:lpstr>Global AIDS Strategy 2021-2026 sets out new targets  including for combination HIV prevention &amp; SRH</vt:lpstr>
      <vt:lpstr>Adolescent girls and young women</vt:lpstr>
      <vt:lpstr>PowerPoint Presentation</vt:lpstr>
      <vt:lpstr>PowerPoint Presentation</vt:lpstr>
      <vt:lpstr>PowerPoint Presentation</vt:lpstr>
      <vt:lpstr>HIV prevention among adolescent girls  and young women &amp; male partners: what have we learned</vt:lpstr>
      <vt:lpstr>Education Plus, SRHR/HIV integration,</vt:lpstr>
      <vt:lpstr>Guidance and tools: Location-population-age - behavioural categories</vt:lpstr>
      <vt:lpstr>PowerPoint Presentation</vt:lpstr>
      <vt:lpstr>PowerPoint Presentation</vt:lpstr>
      <vt:lpstr>Population size estimates  of adolescent girls, young women and other populations</vt:lpstr>
      <vt:lpstr>Need for differentiated application; Decision-making aide</vt:lpstr>
      <vt:lpstr>A focused approach to HIV integration in contraceptive services</vt:lpstr>
      <vt:lpstr>PowerPoint Presentation</vt:lpstr>
      <vt:lpstr>PowerPoint Presentation</vt:lpstr>
      <vt:lpstr> Data informed multicomponent prevention programmes Decentralised and accountable </vt:lpstr>
      <vt:lpstr>Selected key resources for AGYW and their male partners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BENEDIKT, Clemens</dc:creator>
  <cp:lastModifiedBy>BYARUHANGA, Buyinza Gloria</cp:lastModifiedBy>
  <cp:revision>7</cp:revision>
  <dcterms:created xsi:type="dcterms:W3CDTF">2020-08-07T14:29:18Z</dcterms:created>
  <dcterms:modified xsi:type="dcterms:W3CDTF">2024-07-18T09:23:27Z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0x010100D161800B445E064B979B48EED3E10F6A</vt:lpwstr>
  </property>
</Properties>
</file>