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5"/>
    <p:sldMasterId id="2147483793" r:id="rId6"/>
    <p:sldMasterId id="2147483826" r:id="rId7"/>
    <p:sldMasterId id="2147483828" r:id="rId8"/>
    <p:sldMasterId id="2147484268" r:id="rId9"/>
    <p:sldMasterId id="2147484267" r:id="rId10"/>
    <p:sldMasterId id="2147484269" r:id="rId11"/>
    <p:sldMasterId id="2147484270" r:id="rId12"/>
    <p:sldMasterId id="2147484272" r:id="rId13"/>
    <p:sldMasterId id="2147484273" r:id="rId14"/>
    <p:sldMasterId id="2147484274" r:id="rId15"/>
    <p:sldMasterId id="2147484275" r:id="rId16"/>
  </p:sldMasterIdLst>
  <p:notesMasterIdLst>
    <p:notesMasterId r:id="rId46"/>
  </p:notesMasterIdLst>
  <p:sldIdLst>
    <p:sldId id="261" r:id="rId17"/>
    <p:sldId id="374" r:id="rId18"/>
    <p:sldId id="1151" r:id="rId19"/>
    <p:sldId id="1147" r:id="rId20"/>
    <p:sldId id="1149" r:id="rId21"/>
    <p:sldId id="979" r:id="rId22"/>
    <p:sldId id="939" r:id="rId23"/>
    <p:sldId id="358" r:id="rId24"/>
    <p:sldId id="377" r:id="rId25"/>
    <p:sldId id="359" r:id="rId26"/>
    <p:sldId id="378" r:id="rId27"/>
    <p:sldId id="419" r:id="rId28"/>
    <p:sldId id="300" r:id="rId29"/>
    <p:sldId id="1153" r:id="rId30"/>
    <p:sldId id="336" r:id="rId31"/>
    <p:sldId id="338" r:id="rId32"/>
    <p:sldId id="293" r:id="rId33"/>
    <p:sldId id="260" r:id="rId34"/>
    <p:sldId id="1148" r:id="rId35"/>
    <p:sldId id="350" r:id="rId36"/>
    <p:sldId id="259" r:id="rId37"/>
    <p:sldId id="420" r:id="rId38"/>
    <p:sldId id="323" r:id="rId39"/>
    <p:sldId id="379" r:id="rId40"/>
    <p:sldId id="275" r:id="rId41"/>
    <p:sldId id="448" r:id="rId42"/>
    <p:sldId id="343" r:id="rId43"/>
    <p:sldId id="1154" r:id="rId44"/>
    <p:sldId id="366" r:id="rId45"/>
  </p:sldIdLst>
  <p:sldSz cx="9144000" cy="6858000" type="screen4x3"/>
  <p:notesSz cx="6808788" cy="9940925"/>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1">
          <p15:clr>
            <a:srgbClr val="A4A3A4"/>
          </p15:clr>
        </p15:guide>
        <p15:guide id="2" orient="horz" pos="4075">
          <p15:clr>
            <a:srgbClr val="A4A3A4"/>
          </p15:clr>
        </p15:guide>
        <p15:guide id="3" pos="2880">
          <p15:clr>
            <a:srgbClr val="A4A3A4"/>
          </p15:clr>
        </p15:guide>
        <p15:guide id="4" pos="2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C8BE"/>
    <a:srgbClr val="FFFFCC"/>
    <a:srgbClr val="89C443"/>
    <a:srgbClr val="02AEF0"/>
    <a:srgbClr val="0092D2"/>
    <a:srgbClr val="0092CF"/>
    <a:srgbClr val="E27222"/>
    <a:srgbClr val="6FB433"/>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33" autoAdjust="0"/>
    <p:restoredTop sz="83106" autoAdjust="0"/>
  </p:normalViewPr>
  <p:slideViewPr>
    <p:cSldViewPr snapToGrid="0" snapToObjects="1">
      <p:cViewPr varScale="1">
        <p:scale>
          <a:sx n="74" d="100"/>
          <a:sy n="74" d="100"/>
        </p:scale>
        <p:origin x="168" y="600"/>
      </p:cViewPr>
      <p:guideLst>
        <p:guide orient="horz" pos="2161"/>
        <p:guide orient="horz" pos="4075"/>
        <p:guide pos="2880"/>
        <p:guide pos="26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3.xml"/><Relationship Id="rId11" Type="http://schemas.openxmlformats.org/officeDocument/2006/relationships/slideMaster" Target="slideMasters/slideMaster7.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notesMaster" Target="notesMasters/notesMaster1.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83FAC0-2F12-487A-A436-DD40D4C31F95}"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D01CA969-433E-4AE1-B3A6-239FCC508355}">
      <dgm:prSet phldrT="[Text]" custT="1"/>
      <dgm:spPr>
        <a:ln>
          <a:solidFill>
            <a:schemeClr val="tx1"/>
          </a:solidFill>
        </a:ln>
      </dgm:spPr>
      <dgm:t>
        <a:bodyPr/>
        <a:lstStyle/>
        <a:p>
          <a:r>
            <a:rPr lang="en-US" sz="1800" b="0" dirty="0">
              <a:solidFill>
                <a:schemeClr val="bg2"/>
              </a:solidFill>
            </a:rPr>
            <a:t>Empower         </a:t>
          </a:r>
          <a:r>
            <a:rPr lang="en-US" sz="2200" b="1" dirty="0">
              <a:solidFill>
                <a:schemeClr val="bg2"/>
              </a:solidFill>
            </a:rPr>
            <a:t>Girls &amp; Young Women          </a:t>
          </a:r>
          <a:r>
            <a:rPr lang="en-US" sz="1800" b="0" dirty="0">
              <a:solidFill>
                <a:schemeClr val="bg2"/>
              </a:solidFill>
            </a:rPr>
            <a:t>and reduce risk </a:t>
          </a:r>
        </a:p>
      </dgm:t>
    </dgm:pt>
    <dgm:pt modelId="{874719AD-8367-43BE-9CDC-114A9ABD186D}" type="parTrans" cxnId="{91FCBF51-761C-4E69-95A4-36F2DCBE177B}">
      <dgm:prSet/>
      <dgm:spPr/>
      <dgm:t>
        <a:bodyPr/>
        <a:lstStyle/>
        <a:p>
          <a:endParaRPr lang="en-US"/>
        </a:p>
      </dgm:t>
    </dgm:pt>
    <dgm:pt modelId="{7D76C888-21A4-47CB-BCFB-B65BD725AF33}" type="sibTrans" cxnId="{91FCBF51-761C-4E69-95A4-36F2DCBE177B}">
      <dgm:prSet/>
      <dgm:spPr/>
      <dgm:t>
        <a:bodyPr/>
        <a:lstStyle/>
        <a:p>
          <a:endParaRPr lang="en-US"/>
        </a:p>
      </dgm:t>
    </dgm:pt>
    <dgm:pt modelId="{5EB0ADAE-EF7F-4578-9AEF-CEB58AB1E851}">
      <dgm:prSet phldrT="[Text]" custT="1"/>
      <dgm:spPr>
        <a:solidFill>
          <a:schemeClr val="accent3"/>
        </a:solidFill>
        <a:ln>
          <a:solidFill>
            <a:schemeClr val="tx1"/>
          </a:solidFill>
        </a:ln>
      </dgm:spPr>
      <dgm:t>
        <a:bodyPr/>
        <a:lstStyle/>
        <a:p>
          <a:r>
            <a:rPr lang="en-US" sz="1600" b="0" dirty="0">
              <a:latin typeface="Abadi MT Condensed Extra Bold"/>
            </a:rPr>
            <a:t>Mobilize </a:t>
          </a:r>
          <a:r>
            <a:rPr lang="en-US" sz="1600" b="1" dirty="0">
              <a:latin typeface="Abadi MT Condensed Extra Bold"/>
            </a:rPr>
            <a:t>Communities</a:t>
          </a:r>
          <a:r>
            <a:rPr lang="en-US" sz="1600" b="0" dirty="0">
              <a:latin typeface="Abadi MT Condensed Extra Bold"/>
            </a:rPr>
            <a:t> for change</a:t>
          </a:r>
        </a:p>
      </dgm:t>
    </dgm:pt>
    <dgm:pt modelId="{E21DEAFE-ED49-4ED9-B3D9-27EF8C643FDB}" type="parTrans" cxnId="{1EB24B2E-63A2-43DA-9A11-D3AC482BF7B4}">
      <dgm:prSet/>
      <dgm:spPr>
        <a:ln>
          <a:solidFill>
            <a:schemeClr val="tx1"/>
          </a:solidFill>
        </a:ln>
      </dgm:spPr>
      <dgm:t>
        <a:bodyPr/>
        <a:lstStyle/>
        <a:p>
          <a:endParaRPr lang="en-US"/>
        </a:p>
      </dgm:t>
    </dgm:pt>
    <dgm:pt modelId="{DAF90914-B680-4AD0-B3A1-778C6D54C179}" type="sibTrans" cxnId="{1EB24B2E-63A2-43DA-9A11-D3AC482BF7B4}">
      <dgm:prSet/>
      <dgm:spPr/>
      <dgm:t>
        <a:bodyPr/>
        <a:lstStyle/>
        <a:p>
          <a:endParaRPr lang="en-US"/>
        </a:p>
      </dgm:t>
    </dgm:pt>
    <dgm:pt modelId="{479F6C98-42DC-42F9-8634-9FC3F25FD7DF}">
      <dgm:prSet phldrT="[Text]" custT="1"/>
      <dgm:spPr>
        <a:solidFill>
          <a:schemeClr val="accent2"/>
        </a:solidFill>
        <a:ln>
          <a:solidFill>
            <a:schemeClr val="tx1"/>
          </a:solidFill>
        </a:ln>
      </dgm:spPr>
      <dgm:t>
        <a:bodyPr/>
        <a:lstStyle/>
        <a:p>
          <a:r>
            <a:rPr lang="en-US" sz="1800" dirty="0">
              <a:latin typeface="Abadi MT Condensed Extra Bold"/>
            </a:rPr>
            <a:t>Reduce Risk of </a:t>
          </a:r>
          <a:r>
            <a:rPr lang="en-US" sz="2200" b="1" dirty="0">
              <a:latin typeface="Abadi MT Condensed Extra Bold"/>
            </a:rPr>
            <a:t>Sex Partners</a:t>
          </a:r>
        </a:p>
      </dgm:t>
    </dgm:pt>
    <dgm:pt modelId="{2AF70E76-8348-4760-94BF-699F4D4D2EBF}" type="parTrans" cxnId="{7FC97FBF-AD45-42DB-9B1A-87C9911A192F}">
      <dgm:prSet/>
      <dgm:spPr>
        <a:ln>
          <a:solidFill>
            <a:schemeClr val="tx1"/>
          </a:solidFill>
        </a:ln>
      </dgm:spPr>
      <dgm:t>
        <a:bodyPr/>
        <a:lstStyle/>
        <a:p>
          <a:endParaRPr lang="en-US"/>
        </a:p>
      </dgm:t>
    </dgm:pt>
    <dgm:pt modelId="{C2CFB025-E44D-4797-8CFB-1C19E68412B1}" type="sibTrans" cxnId="{7FC97FBF-AD45-42DB-9B1A-87C9911A192F}">
      <dgm:prSet/>
      <dgm:spPr/>
      <dgm:t>
        <a:bodyPr/>
        <a:lstStyle/>
        <a:p>
          <a:endParaRPr lang="en-US"/>
        </a:p>
      </dgm:t>
    </dgm:pt>
    <dgm:pt modelId="{2A626F31-9CBC-4C2A-8F56-418A6DB749BC}">
      <dgm:prSet phldrT="[Text]" custT="1"/>
      <dgm:spPr>
        <a:solidFill>
          <a:schemeClr val="accent6"/>
        </a:solidFill>
        <a:ln>
          <a:solidFill>
            <a:schemeClr val="tx1"/>
          </a:solidFill>
        </a:ln>
      </dgm:spPr>
      <dgm:t>
        <a:bodyPr/>
        <a:lstStyle/>
        <a:p>
          <a:r>
            <a:rPr lang="en-US" sz="1800" dirty="0">
              <a:latin typeface="Abadi MT Condensed Extra Bold"/>
            </a:rPr>
            <a:t>Strengthen</a:t>
          </a:r>
          <a:r>
            <a:rPr lang="en-US" sz="2000" dirty="0">
              <a:latin typeface="Abadi MT Condensed Extra Bold"/>
            </a:rPr>
            <a:t> </a:t>
          </a:r>
          <a:r>
            <a:rPr lang="en-US" sz="2200" b="1" dirty="0">
              <a:latin typeface="Abadi MT Condensed Extra Bold"/>
            </a:rPr>
            <a:t>Families</a:t>
          </a:r>
        </a:p>
      </dgm:t>
    </dgm:pt>
    <dgm:pt modelId="{322AF6AA-A43C-4805-AEF5-04823AF6F1AC}" type="parTrans" cxnId="{F9CB153D-8B48-4393-A0FF-22FC2E6768C0}">
      <dgm:prSet/>
      <dgm:spPr>
        <a:ln>
          <a:solidFill>
            <a:schemeClr val="tx1"/>
          </a:solidFill>
        </a:ln>
      </dgm:spPr>
      <dgm:t>
        <a:bodyPr/>
        <a:lstStyle/>
        <a:p>
          <a:endParaRPr lang="en-US"/>
        </a:p>
      </dgm:t>
    </dgm:pt>
    <dgm:pt modelId="{1E28328D-4BEB-48A3-807D-B14D02AEBB97}" type="sibTrans" cxnId="{F9CB153D-8B48-4393-A0FF-22FC2E6768C0}">
      <dgm:prSet/>
      <dgm:spPr/>
      <dgm:t>
        <a:bodyPr/>
        <a:lstStyle/>
        <a:p>
          <a:endParaRPr lang="en-US"/>
        </a:p>
      </dgm:t>
    </dgm:pt>
    <dgm:pt modelId="{EADBF7C4-9DDF-4CD6-A9A9-896CEC4F8C6F}">
      <dgm:prSet custScaleX="199581" custScaleY="189476" custRadScaleRad="129905"/>
      <dgm:spPr/>
      <dgm:t>
        <a:bodyPr/>
        <a:lstStyle/>
        <a:p>
          <a:endParaRPr lang="en-US"/>
        </a:p>
      </dgm:t>
    </dgm:pt>
    <dgm:pt modelId="{9470E786-FB4A-464D-8003-E70B2816090D}" type="parTrans" cxnId="{0884C969-B618-432D-AF89-9A1436ED85DA}">
      <dgm:prSet/>
      <dgm:spPr>
        <a:ln>
          <a:solidFill>
            <a:schemeClr val="tx1"/>
          </a:solidFill>
        </a:ln>
      </dgm:spPr>
      <dgm:t>
        <a:bodyPr/>
        <a:lstStyle/>
        <a:p>
          <a:endParaRPr lang="en-US"/>
        </a:p>
      </dgm:t>
    </dgm:pt>
    <dgm:pt modelId="{19BEC253-5165-43C4-AA8A-EF83350723FE}" type="sibTrans" cxnId="{0884C969-B618-432D-AF89-9A1436ED85DA}">
      <dgm:prSet/>
      <dgm:spPr/>
      <dgm:t>
        <a:bodyPr/>
        <a:lstStyle/>
        <a:p>
          <a:endParaRPr lang="en-US"/>
        </a:p>
      </dgm:t>
    </dgm:pt>
    <dgm:pt modelId="{C9F70985-0641-4950-B485-A3A991085E7A}">
      <dgm:prSet custScaleX="199581" custScaleY="189476" custRadScaleRad="78258" custRadScaleInc="-601"/>
      <dgm:spPr/>
      <dgm:t>
        <a:bodyPr/>
        <a:lstStyle/>
        <a:p>
          <a:endParaRPr lang="en-US"/>
        </a:p>
      </dgm:t>
    </dgm:pt>
    <dgm:pt modelId="{59021C19-983B-4F75-9693-81F303399DC2}" type="parTrans" cxnId="{62ECA731-50F5-4A42-969A-4261E7ED50B3}">
      <dgm:prSet/>
      <dgm:spPr>
        <a:ln>
          <a:solidFill>
            <a:schemeClr val="tx1"/>
          </a:solidFill>
        </a:ln>
      </dgm:spPr>
      <dgm:t>
        <a:bodyPr/>
        <a:lstStyle/>
        <a:p>
          <a:endParaRPr lang="en-US"/>
        </a:p>
      </dgm:t>
    </dgm:pt>
    <dgm:pt modelId="{8AFCD722-958F-42FE-9408-2D1258F570A8}" type="sibTrans" cxnId="{62ECA731-50F5-4A42-969A-4261E7ED50B3}">
      <dgm:prSet/>
      <dgm:spPr/>
      <dgm:t>
        <a:bodyPr/>
        <a:lstStyle/>
        <a:p>
          <a:endParaRPr lang="en-US"/>
        </a:p>
      </dgm:t>
    </dgm:pt>
    <dgm:pt modelId="{ED9F5CBB-0D74-419A-89EA-A1CE0E41844D}" type="pres">
      <dgm:prSet presAssocID="{A783FAC0-2F12-487A-A436-DD40D4C31F95}" presName="Name0" presStyleCnt="0">
        <dgm:presLayoutVars>
          <dgm:chMax val="1"/>
          <dgm:chPref val="1"/>
          <dgm:dir/>
          <dgm:animOne val="branch"/>
          <dgm:animLvl val="lvl"/>
        </dgm:presLayoutVars>
      </dgm:prSet>
      <dgm:spPr/>
    </dgm:pt>
    <dgm:pt modelId="{CA02B27E-8FAF-46D5-A383-EB0BDE5EB6D5}" type="pres">
      <dgm:prSet presAssocID="{D01CA969-433E-4AE1-B3A6-239FCC508355}" presName="singleCycle" presStyleCnt="0"/>
      <dgm:spPr/>
    </dgm:pt>
    <dgm:pt modelId="{80BE41B5-138F-4956-98A4-14410BEBCF5D}" type="pres">
      <dgm:prSet presAssocID="{D01CA969-433E-4AE1-B3A6-239FCC508355}" presName="singleCenter" presStyleLbl="node1" presStyleIdx="0" presStyleCnt="4" custScaleX="159109" custScaleY="159109" custLinFactNeighborX="-241" custLinFactNeighborY="15529">
        <dgm:presLayoutVars>
          <dgm:chMax val="7"/>
          <dgm:chPref val="7"/>
        </dgm:presLayoutVars>
      </dgm:prSet>
      <dgm:spPr/>
    </dgm:pt>
    <dgm:pt modelId="{3238CC9A-336D-4909-BA69-42C6292591B2}" type="pres">
      <dgm:prSet presAssocID="{E21DEAFE-ED49-4ED9-B3D9-27EF8C643FDB}" presName="Name56" presStyleLbl="parChTrans1D2" presStyleIdx="0" presStyleCnt="3"/>
      <dgm:spPr/>
    </dgm:pt>
    <dgm:pt modelId="{A503D4C3-2A42-40D0-A91E-BB2FC8E44558}" type="pres">
      <dgm:prSet presAssocID="{5EB0ADAE-EF7F-4578-9AEF-CEB58AB1E851}" presName="text0" presStyleLbl="node1" presStyleIdx="1" presStyleCnt="4" custScaleX="199581" custScaleY="189476" custRadScaleRad="78258" custRadScaleInc="-601">
        <dgm:presLayoutVars>
          <dgm:bulletEnabled val="1"/>
        </dgm:presLayoutVars>
      </dgm:prSet>
      <dgm:spPr/>
    </dgm:pt>
    <dgm:pt modelId="{EC15AEA7-CFB2-447B-B79B-B0D9D9E02758}" type="pres">
      <dgm:prSet presAssocID="{322AF6AA-A43C-4805-AEF5-04823AF6F1AC}" presName="Name56" presStyleLbl="parChTrans1D2" presStyleIdx="1" presStyleCnt="3"/>
      <dgm:spPr/>
    </dgm:pt>
    <dgm:pt modelId="{58CE14EE-49A9-4505-BEF7-0CB39252EB1C}" type="pres">
      <dgm:prSet presAssocID="{2A626F31-9CBC-4C2A-8F56-418A6DB749BC}" presName="text0" presStyleLbl="node1" presStyleIdx="2" presStyleCnt="4" custScaleX="199581" custScaleY="188213" custRadScaleRad="113031" custRadScaleInc="-52254">
        <dgm:presLayoutVars>
          <dgm:bulletEnabled val="1"/>
        </dgm:presLayoutVars>
      </dgm:prSet>
      <dgm:spPr/>
    </dgm:pt>
    <dgm:pt modelId="{0DCC38E1-1B72-4A13-9965-41BAC7E05EC7}" type="pres">
      <dgm:prSet presAssocID="{2AF70E76-8348-4760-94BF-699F4D4D2EBF}" presName="Name56" presStyleLbl="parChTrans1D2" presStyleIdx="2" presStyleCnt="3"/>
      <dgm:spPr/>
    </dgm:pt>
    <dgm:pt modelId="{0AB25C79-1194-466D-82D2-6EDEF73F88E3}" type="pres">
      <dgm:prSet presAssocID="{479F6C98-42DC-42F9-8634-9FC3F25FD7DF}" presName="text0" presStyleLbl="node1" presStyleIdx="3" presStyleCnt="4" custScaleX="193265" custScaleY="183160" custRadScaleRad="112238" custRadScaleInc="50483">
        <dgm:presLayoutVars>
          <dgm:bulletEnabled val="1"/>
        </dgm:presLayoutVars>
      </dgm:prSet>
      <dgm:spPr/>
    </dgm:pt>
  </dgm:ptLst>
  <dgm:cxnLst>
    <dgm:cxn modelId="{92F8B602-C144-41A2-8B97-8D1F77A03BCC}" type="presOf" srcId="{322AF6AA-A43C-4805-AEF5-04823AF6F1AC}" destId="{EC15AEA7-CFB2-447B-B79B-B0D9D9E02758}" srcOrd="0" destOrd="0" presId="urn:microsoft.com/office/officeart/2008/layout/RadialCluster"/>
    <dgm:cxn modelId="{C652251B-D104-4D22-8395-74093EC1E86B}" type="presOf" srcId="{E21DEAFE-ED49-4ED9-B3D9-27EF8C643FDB}" destId="{3238CC9A-336D-4909-BA69-42C6292591B2}" srcOrd="0" destOrd="0" presId="urn:microsoft.com/office/officeart/2008/layout/RadialCluster"/>
    <dgm:cxn modelId="{1EB24B2E-63A2-43DA-9A11-D3AC482BF7B4}" srcId="{D01CA969-433E-4AE1-B3A6-239FCC508355}" destId="{5EB0ADAE-EF7F-4578-9AEF-CEB58AB1E851}" srcOrd="0" destOrd="0" parTransId="{E21DEAFE-ED49-4ED9-B3D9-27EF8C643FDB}" sibTransId="{DAF90914-B680-4AD0-B3A1-778C6D54C179}"/>
    <dgm:cxn modelId="{62ECA731-50F5-4A42-969A-4261E7ED50B3}" srcId="{A783FAC0-2F12-487A-A436-DD40D4C31F95}" destId="{C9F70985-0641-4950-B485-A3A991085E7A}" srcOrd="2" destOrd="0" parTransId="{59021C19-983B-4F75-9693-81F303399DC2}" sibTransId="{8AFCD722-958F-42FE-9408-2D1258F570A8}"/>
    <dgm:cxn modelId="{7B40CC31-D120-4E75-9D6F-D03AB0102E16}" type="presOf" srcId="{D01CA969-433E-4AE1-B3A6-239FCC508355}" destId="{80BE41B5-138F-4956-98A4-14410BEBCF5D}" srcOrd="0" destOrd="0" presId="urn:microsoft.com/office/officeart/2008/layout/RadialCluster"/>
    <dgm:cxn modelId="{F9CB153D-8B48-4393-A0FF-22FC2E6768C0}" srcId="{D01CA969-433E-4AE1-B3A6-239FCC508355}" destId="{2A626F31-9CBC-4C2A-8F56-418A6DB749BC}" srcOrd="1" destOrd="0" parTransId="{322AF6AA-A43C-4805-AEF5-04823AF6F1AC}" sibTransId="{1E28328D-4BEB-48A3-807D-B14D02AEBB97}"/>
    <dgm:cxn modelId="{91FCBF51-761C-4E69-95A4-36F2DCBE177B}" srcId="{A783FAC0-2F12-487A-A436-DD40D4C31F95}" destId="{D01CA969-433E-4AE1-B3A6-239FCC508355}" srcOrd="0" destOrd="0" parTransId="{874719AD-8367-43BE-9CDC-114A9ABD186D}" sibTransId="{7D76C888-21A4-47CB-BCFB-B65BD725AF33}"/>
    <dgm:cxn modelId="{0884C969-B618-432D-AF89-9A1436ED85DA}" srcId="{A783FAC0-2F12-487A-A436-DD40D4C31F95}" destId="{EADBF7C4-9DDF-4CD6-A9A9-896CEC4F8C6F}" srcOrd="1" destOrd="0" parTransId="{9470E786-FB4A-464D-8003-E70B2816090D}" sibTransId="{19BEC253-5165-43C4-AA8A-EF83350723FE}"/>
    <dgm:cxn modelId="{3FBBCD70-CD29-44C1-9617-FABCE554E044}" type="presOf" srcId="{479F6C98-42DC-42F9-8634-9FC3F25FD7DF}" destId="{0AB25C79-1194-466D-82D2-6EDEF73F88E3}" srcOrd="0" destOrd="0" presId="urn:microsoft.com/office/officeart/2008/layout/RadialCluster"/>
    <dgm:cxn modelId="{7FC97FBF-AD45-42DB-9B1A-87C9911A192F}" srcId="{D01CA969-433E-4AE1-B3A6-239FCC508355}" destId="{479F6C98-42DC-42F9-8634-9FC3F25FD7DF}" srcOrd="2" destOrd="0" parTransId="{2AF70E76-8348-4760-94BF-699F4D4D2EBF}" sibTransId="{C2CFB025-E44D-4797-8CFB-1C19E68412B1}"/>
    <dgm:cxn modelId="{F362DDC3-DC35-43AE-9A85-0705BD10AC47}" type="presOf" srcId="{5EB0ADAE-EF7F-4578-9AEF-CEB58AB1E851}" destId="{A503D4C3-2A42-40D0-A91E-BB2FC8E44558}" srcOrd="0" destOrd="0" presId="urn:microsoft.com/office/officeart/2008/layout/RadialCluster"/>
    <dgm:cxn modelId="{19E4F3CB-991F-497D-AAA0-EC442948F436}" type="presOf" srcId="{2A626F31-9CBC-4C2A-8F56-418A6DB749BC}" destId="{58CE14EE-49A9-4505-BEF7-0CB39252EB1C}" srcOrd="0" destOrd="0" presId="urn:microsoft.com/office/officeart/2008/layout/RadialCluster"/>
    <dgm:cxn modelId="{999D83D2-83EF-4E80-9B58-6135C1A295C2}" type="presOf" srcId="{2AF70E76-8348-4760-94BF-699F4D4D2EBF}" destId="{0DCC38E1-1B72-4A13-9965-41BAC7E05EC7}" srcOrd="0" destOrd="0" presId="urn:microsoft.com/office/officeart/2008/layout/RadialCluster"/>
    <dgm:cxn modelId="{D5E5F2DC-4FAA-4904-AB41-009EB07DD806}" type="presOf" srcId="{A783FAC0-2F12-487A-A436-DD40D4C31F95}" destId="{ED9F5CBB-0D74-419A-89EA-A1CE0E41844D}" srcOrd="0" destOrd="0" presId="urn:microsoft.com/office/officeart/2008/layout/RadialCluster"/>
    <dgm:cxn modelId="{4926FC6D-5FBF-4254-AE4A-17B2BF7A83FF}" type="presParOf" srcId="{ED9F5CBB-0D74-419A-89EA-A1CE0E41844D}" destId="{CA02B27E-8FAF-46D5-A383-EB0BDE5EB6D5}" srcOrd="0" destOrd="0" presId="urn:microsoft.com/office/officeart/2008/layout/RadialCluster"/>
    <dgm:cxn modelId="{CD66DB74-8516-4484-AA73-58890DD1F549}" type="presParOf" srcId="{CA02B27E-8FAF-46D5-A383-EB0BDE5EB6D5}" destId="{80BE41B5-138F-4956-98A4-14410BEBCF5D}" srcOrd="0" destOrd="0" presId="urn:microsoft.com/office/officeart/2008/layout/RadialCluster"/>
    <dgm:cxn modelId="{5C99B845-F4C2-4463-8B5D-80074F4B1601}" type="presParOf" srcId="{CA02B27E-8FAF-46D5-A383-EB0BDE5EB6D5}" destId="{3238CC9A-336D-4909-BA69-42C6292591B2}" srcOrd="1" destOrd="0" presId="urn:microsoft.com/office/officeart/2008/layout/RadialCluster"/>
    <dgm:cxn modelId="{9A062DE8-1031-4EFB-B009-A335AC36419D}" type="presParOf" srcId="{CA02B27E-8FAF-46D5-A383-EB0BDE5EB6D5}" destId="{A503D4C3-2A42-40D0-A91E-BB2FC8E44558}" srcOrd="2" destOrd="0" presId="urn:microsoft.com/office/officeart/2008/layout/RadialCluster"/>
    <dgm:cxn modelId="{B5C755F8-C0DB-4287-A615-1A33AEDE0371}" type="presParOf" srcId="{CA02B27E-8FAF-46D5-A383-EB0BDE5EB6D5}" destId="{EC15AEA7-CFB2-447B-B79B-B0D9D9E02758}" srcOrd="3" destOrd="0" presId="urn:microsoft.com/office/officeart/2008/layout/RadialCluster"/>
    <dgm:cxn modelId="{7BA80C12-0875-480B-AAE8-1C5712D12C31}" type="presParOf" srcId="{CA02B27E-8FAF-46D5-A383-EB0BDE5EB6D5}" destId="{58CE14EE-49A9-4505-BEF7-0CB39252EB1C}" srcOrd="4" destOrd="0" presId="urn:microsoft.com/office/officeart/2008/layout/RadialCluster"/>
    <dgm:cxn modelId="{C49A0A87-B4D2-4C81-A4E4-16FF18F8D7A7}" type="presParOf" srcId="{CA02B27E-8FAF-46D5-A383-EB0BDE5EB6D5}" destId="{0DCC38E1-1B72-4A13-9965-41BAC7E05EC7}" srcOrd="5" destOrd="0" presId="urn:microsoft.com/office/officeart/2008/layout/RadialCluster"/>
    <dgm:cxn modelId="{CA1A68F5-ADE0-458F-AF78-D33242C0F4C4}" type="presParOf" srcId="{CA02B27E-8FAF-46D5-A383-EB0BDE5EB6D5}" destId="{0AB25C79-1194-466D-82D2-6EDEF73F88E3}"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E41B5-138F-4956-98A4-14410BEBCF5D}">
      <dsp:nvSpPr>
        <dsp:cNvPr id="0" name=""/>
        <dsp:cNvSpPr/>
      </dsp:nvSpPr>
      <dsp:spPr>
        <a:xfrm>
          <a:off x="2046462" y="2379101"/>
          <a:ext cx="2182339" cy="2182339"/>
        </a:xfrm>
        <a:prstGeom prst="round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2"/>
              </a:solidFill>
            </a:rPr>
            <a:t>Empower         </a:t>
          </a:r>
          <a:r>
            <a:rPr lang="en-US" sz="2200" b="1" kern="1200" dirty="0">
              <a:solidFill>
                <a:schemeClr val="bg2"/>
              </a:solidFill>
            </a:rPr>
            <a:t>Girls &amp; Young Women          </a:t>
          </a:r>
          <a:r>
            <a:rPr lang="en-US" sz="1800" b="0" kern="1200" dirty="0">
              <a:solidFill>
                <a:schemeClr val="bg2"/>
              </a:solidFill>
            </a:rPr>
            <a:t>and reduce risk </a:t>
          </a:r>
        </a:p>
      </dsp:txBody>
      <dsp:txXfrm>
        <a:off x="2152995" y="2485634"/>
        <a:ext cx="1969273" cy="1969273"/>
      </dsp:txXfrm>
    </dsp:sp>
    <dsp:sp modelId="{3238CC9A-336D-4909-BA69-42C6292591B2}">
      <dsp:nvSpPr>
        <dsp:cNvPr id="0" name=""/>
        <dsp:cNvSpPr/>
      </dsp:nvSpPr>
      <dsp:spPr>
        <a:xfrm rot="16199669">
          <a:off x="2966553" y="2208144"/>
          <a:ext cx="341914" cy="0"/>
        </a:xfrm>
        <a:custGeom>
          <a:avLst/>
          <a:gdLst/>
          <a:ahLst/>
          <a:cxnLst/>
          <a:rect l="0" t="0" r="0" b="0"/>
          <a:pathLst>
            <a:path>
              <a:moveTo>
                <a:pt x="0" y="0"/>
              </a:moveTo>
              <a:lnTo>
                <a:pt x="341914"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503D4C3-2A42-40D0-A91E-BB2FC8E44558}">
      <dsp:nvSpPr>
        <dsp:cNvPr id="0" name=""/>
        <dsp:cNvSpPr/>
      </dsp:nvSpPr>
      <dsp:spPr>
        <a:xfrm>
          <a:off x="2220363" y="295956"/>
          <a:ext cx="1834093" cy="1741231"/>
        </a:xfrm>
        <a:prstGeom prst="roundRect">
          <a:avLst/>
        </a:prstGeom>
        <a:solidFill>
          <a:schemeClr val="accent3"/>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badi MT Condensed Extra Bold"/>
            </a:rPr>
            <a:t>Mobilize </a:t>
          </a:r>
          <a:r>
            <a:rPr lang="en-US" sz="1600" b="1" kern="1200" dirty="0">
              <a:latin typeface="Abadi MT Condensed Extra Bold"/>
            </a:rPr>
            <a:t>Communities</a:t>
          </a:r>
          <a:r>
            <a:rPr lang="en-US" sz="1600" b="0" kern="1200" dirty="0">
              <a:latin typeface="Abadi MT Condensed Extra Bold"/>
            </a:rPr>
            <a:t> for change</a:t>
          </a:r>
        </a:p>
      </dsp:txBody>
      <dsp:txXfrm>
        <a:off x="2305363" y="380956"/>
        <a:ext cx="1664093" cy="1571231"/>
      </dsp:txXfrm>
    </dsp:sp>
    <dsp:sp modelId="{EC15AEA7-CFB2-447B-B79B-B0D9D9E02758}">
      <dsp:nvSpPr>
        <dsp:cNvPr id="0" name=""/>
        <dsp:cNvSpPr/>
      </dsp:nvSpPr>
      <dsp:spPr>
        <a:xfrm rot="20556845">
          <a:off x="4222536" y="3087642"/>
          <a:ext cx="274233" cy="0"/>
        </a:xfrm>
        <a:custGeom>
          <a:avLst/>
          <a:gdLst/>
          <a:ahLst/>
          <a:cxnLst/>
          <a:rect l="0" t="0" r="0" b="0"/>
          <a:pathLst>
            <a:path>
              <a:moveTo>
                <a:pt x="0" y="0"/>
              </a:moveTo>
              <a:lnTo>
                <a:pt x="274233"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8CE14EE-49A9-4505-BEF7-0CB39252EB1C}">
      <dsp:nvSpPr>
        <dsp:cNvPr id="0" name=""/>
        <dsp:cNvSpPr/>
      </dsp:nvSpPr>
      <dsp:spPr>
        <a:xfrm>
          <a:off x="4490506" y="1894721"/>
          <a:ext cx="1834093" cy="1729624"/>
        </a:xfrm>
        <a:prstGeom prst="roundRect">
          <a:avLst/>
        </a:prstGeom>
        <a:solidFill>
          <a:schemeClr val="accent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badi MT Condensed Extra Bold"/>
            </a:rPr>
            <a:t>Strengthen</a:t>
          </a:r>
          <a:r>
            <a:rPr lang="en-US" sz="2000" kern="1200" dirty="0">
              <a:latin typeface="Abadi MT Condensed Extra Bold"/>
            </a:rPr>
            <a:t> </a:t>
          </a:r>
          <a:r>
            <a:rPr lang="en-US" sz="2200" b="1" kern="1200" dirty="0">
              <a:latin typeface="Abadi MT Condensed Extra Bold"/>
            </a:rPr>
            <a:t>Families</a:t>
          </a:r>
        </a:p>
      </dsp:txBody>
      <dsp:txXfrm>
        <a:off x="4574939" y="1979154"/>
        <a:ext cx="1665227" cy="1560758"/>
      </dsp:txXfrm>
    </dsp:sp>
    <dsp:sp modelId="{0DCC38E1-1B72-4A13-9965-41BAC7E05EC7}">
      <dsp:nvSpPr>
        <dsp:cNvPr id="0" name=""/>
        <dsp:cNvSpPr/>
      </dsp:nvSpPr>
      <dsp:spPr>
        <a:xfrm rot="11790166">
          <a:off x="1770242" y="3106938"/>
          <a:ext cx="282028" cy="0"/>
        </a:xfrm>
        <a:custGeom>
          <a:avLst/>
          <a:gdLst/>
          <a:ahLst/>
          <a:cxnLst/>
          <a:rect l="0" t="0" r="0" b="0"/>
          <a:pathLst>
            <a:path>
              <a:moveTo>
                <a:pt x="0" y="0"/>
              </a:moveTo>
              <a:lnTo>
                <a:pt x="282028"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0AB25C79-1194-466D-82D2-6EDEF73F88E3}">
      <dsp:nvSpPr>
        <dsp:cNvPr id="0" name=""/>
        <dsp:cNvSpPr/>
      </dsp:nvSpPr>
      <dsp:spPr>
        <a:xfrm>
          <a:off x="0" y="1962195"/>
          <a:ext cx="1776051" cy="1683189"/>
        </a:xfrm>
        <a:prstGeom prst="roundRect">
          <a:avLst/>
        </a:prstGeom>
        <a:solidFill>
          <a:schemeClr val="accent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badi MT Condensed Extra Bold"/>
            </a:rPr>
            <a:t>Reduce Risk of </a:t>
          </a:r>
          <a:r>
            <a:rPr lang="en-US" sz="2200" b="1" kern="1200" dirty="0">
              <a:latin typeface="Abadi MT Condensed Extra Bold"/>
            </a:rPr>
            <a:t>Sex Partners</a:t>
          </a:r>
        </a:p>
      </dsp:txBody>
      <dsp:txXfrm>
        <a:off x="82167" y="2044362"/>
        <a:ext cx="1611717" cy="1518855"/>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D75C4C20-113A-44B7-A789-05633FC93A1B}" type="datetimeFigureOut">
              <a:rPr lang="en-CH" smtClean="0"/>
              <a:t>7/11/24</a:t>
            </a:fld>
            <a:endParaRPr lang="en-CH"/>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E93A1766-E57E-47D5-A9CE-A384317C834F}" type="slidenum">
              <a:rPr lang="en-CH" smtClean="0"/>
              <a:t>‹#›</a:t>
            </a:fld>
            <a:endParaRPr lang="en-CH"/>
          </a:p>
        </p:txBody>
      </p:sp>
    </p:spTree>
    <p:extLst>
      <p:ext uri="{BB962C8B-B14F-4D97-AF65-F5344CB8AC3E}">
        <p14:creationId xmlns:p14="http://schemas.microsoft.com/office/powerpoint/2010/main" val="2299400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unaids.org/fr/resources/documents/2014/20140505_JC2543_gender-assessment"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theglobalfund.org/documents/core/infonotes/Core_AdolescentGirlsAndYoungWomen_TechnicalBrief_en/" TargetMode="External"/><Relationship Id="rId4" Type="http://schemas.openxmlformats.org/officeDocument/2006/relationships/hyperlink" Target="http://www.unaids.org/es/resources/documents/2014/20140505_JC2543_gender-assessmen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E93A1766-E57E-47D5-A9CE-A384317C834F}" type="slidenum">
              <a:rPr lang="en-CH" smtClean="0"/>
              <a:t>1</a:t>
            </a:fld>
            <a:endParaRPr lang="en-CH"/>
          </a:p>
        </p:txBody>
      </p:sp>
    </p:spTree>
    <p:extLst>
      <p:ext uri="{BB962C8B-B14F-4D97-AF65-F5344CB8AC3E}">
        <p14:creationId xmlns:p14="http://schemas.microsoft.com/office/powerpoint/2010/main" val="2908132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75995" y="5133470"/>
            <a:ext cx="5407942" cy="4863287"/>
          </a:xfrm>
          <a:prstGeom prst="rect">
            <a:avLst/>
          </a:prstGeom>
        </p:spPr>
        <p:txBody>
          <a:bodyPr lIns="91425" tIns="91425" rIns="91425" bIns="91425" anchor="t" anchorCtr="0">
            <a:noAutofit/>
          </a:bodyPr>
          <a:lstStyle/>
          <a:p>
            <a:pPr lvl="0"/>
            <a:endParaRPr lang="en-CH"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Overall there seems to be good geographic alignment of donor funded partners programmes with HIV incidence locations, with key partners complementing each other in the selection of districts, </a:t>
            </a:r>
            <a:r>
              <a:rPr lang="en-GB" sz="1200" b="1" kern="1200" dirty="0">
                <a:solidFill>
                  <a:schemeClr val="tx1"/>
                </a:solidFill>
                <a:effectLst/>
                <a:latin typeface="+mn-lt"/>
                <a:ea typeface="+mn-ea"/>
                <a:cs typeface="+mn-cs"/>
              </a:rPr>
              <a:t>but there is still a wide range in coverage of national programmes (between 10 and 100 % of high incidence districts covered). </a:t>
            </a:r>
          </a:p>
          <a:p>
            <a:pPr lvl="0"/>
            <a:endParaRPr lang="en-CH"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 some countries like Uganda and Zimbabwe, geographic coverage of programmes is not fully aligned with areas with highest estimated incidence.)</a:t>
            </a:r>
            <a:endParaRPr lang="en-CH" sz="1200" kern="1200" dirty="0">
              <a:solidFill>
                <a:schemeClr val="tx1"/>
              </a:solidFill>
              <a:effectLst/>
              <a:latin typeface="+mn-lt"/>
              <a:ea typeface="+mn-ea"/>
              <a:cs typeface="+mn-cs"/>
            </a:endParaRPr>
          </a:p>
          <a:p>
            <a:pPr lvl="0">
              <a:spcBef>
                <a:spcPts val="0"/>
              </a:spcBef>
              <a:buNone/>
            </a:pPr>
            <a:endParaRPr lang="fr-CH" dirty="0"/>
          </a:p>
          <a:p>
            <a:pPr lvl="0"/>
            <a:r>
              <a:rPr lang="fr-CH" dirty="0"/>
              <a:t>BUT: </a:t>
            </a:r>
            <a:r>
              <a:rPr lang="en-GB" sz="1200" kern="1200" dirty="0">
                <a:solidFill>
                  <a:schemeClr val="tx1"/>
                </a:solidFill>
                <a:effectLst/>
                <a:latin typeface="+mn-lt"/>
                <a:ea typeface="+mn-ea"/>
                <a:cs typeface="+mn-cs"/>
              </a:rPr>
              <a:t>It is only partially clear whether and to what extent </a:t>
            </a:r>
            <a:r>
              <a:rPr lang="en-GB" sz="1200" b="1" kern="1200" dirty="0">
                <a:solidFill>
                  <a:schemeClr val="tx1"/>
                </a:solidFill>
                <a:effectLst/>
                <a:latin typeface="+mn-lt"/>
                <a:ea typeface="+mn-ea"/>
                <a:cs typeface="+mn-cs"/>
              </a:rPr>
              <a:t>current programme intensity is aligned to incidence levels</a:t>
            </a:r>
            <a:r>
              <a:rPr lang="en-GB" sz="1200" kern="1200" dirty="0">
                <a:solidFill>
                  <a:schemeClr val="tx1"/>
                </a:solidFill>
                <a:effectLst/>
                <a:latin typeface="+mn-lt"/>
                <a:ea typeface="+mn-ea"/>
                <a:cs typeface="+mn-cs"/>
              </a:rPr>
              <a:t>.</a:t>
            </a:r>
            <a:endParaRPr lang="en-CH" sz="1200" kern="1200" dirty="0">
              <a:solidFill>
                <a:schemeClr val="tx1"/>
              </a:solidFill>
              <a:effectLst/>
              <a:latin typeface="+mn-lt"/>
              <a:ea typeface="+mn-ea"/>
              <a:cs typeface="+mn-cs"/>
            </a:endParaRP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Investing in the highest burden districts will be key to ensure maximum efficiency</a:t>
            </a:r>
            <a:endParaRPr lang="en-CH" sz="1200" b="1" kern="1200" dirty="0">
              <a:solidFill>
                <a:schemeClr val="tx1"/>
              </a:solidFill>
              <a:effectLst/>
              <a:latin typeface="+mn-lt"/>
              <a:ea typeface="+mn-ea"/>
              <a:cs typeface="+mn-cs"/>
            </a:endParaRPr>
          </a:p>
          <a:p>
            <a:pPr lvl="0">
              <a:spcBef>
                <a:spcPts val="0"/>
              </a:spcBef>
              <a:buNone/>
            </a:pPr>
            <a:endParaRPr dirty="0"/>
          </a:p>
        </p:txBody>
      </p:sp>
      <p:sp>
        <p:nvSpPr>
          <p:cNvPr id="358" name="Shape 358"/>
          <p:cNvSpPr>
            <a:spLocks noGrp="1" noRot="1" noChangeAspect="1"/>
          </p:cNvSpPr>
          <p:nvPr>
            <p:ph type="sldImg" idx="2"/>
          </p:nvPr>
        </p:nvSpPr>
        <p:spPr>
          <a:xfrm>
            <a:off x="677863" y="811213"/>
            <a:ext cx="5403850" cy="4052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1DB5D73-131B-436D-8A30-F3910E3CBB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4747C86-7AD4-4D0A-95D7-6CCAF7CDA568}"/>
              </a:ext>
            </a:extLst>
          </p:cNvPr>
          <p:cNvSpPr>
            <a:spLocks noGrp="1"/>
          </p:cNvSpPr>
          <p:nvPr>
            <p:ph type="body" idx="1"/>
          </p:nvPr>
        </p:nvSpPr>
        <p:spPr/>
        <p:txBody>
          <a:bodyPr/>
          <a:lstStyle/>
          <a:p>
            <a:pPr>
              <a:defRPr/>
            </a:pPr>
            <a:r>
              <a:rPr lang="en-US" b="1" dirty="0">
                <a:ea typeface="+mn-ea"/>
              </a:rPr>
              <a:t>WHO/UNAIDS (2016) Tool for strengthening gender-sensitive national HIV and Sexual and Reproductive Health Monitoring and Evaluation systems:</a:t>
            </a:r>
            <a:endParaRPr lang="en-US" dirty="0">
              <a:ea typeface="+mn-ea"/>
            </a:endParaRPr>
          </a:p>
          <a:p>
            <a:pPr>
              <a:defRPr/>
            </a:pPr>
            <a:r>
              <a:rPr lang="en-US" dirty="0"/>
              <a:t>The tool provides guidance to conduct a three-stage process to gender analysis: </a:t>
            </a:r>
          </a:p>
          <a:p>
            <a:pPr marL="228646" indent="-228646">
              <a:buFontTx/>
              <a:buAutoNum type="alphaLcParenR"/>
              <a:defRPr/>
            </a:pPr>
            <a:r>
              <a:rPr lang="en-US" dirty="0"/>
              <a:t>a descriptive analysis of disaggregated data; </a:t>
            </a:r>
          </a:p>
          <a:p>
            <a:pPr marL="228646" indent="-228646">
              <a:buFontTx/>
              <a:buAutoNum type="alphaLcParenR"/>
              <a:defRPr/>
            </a:pPr>
            <a:r>
              <a:rPr lang="en-US" dirty="0" err="1"/>
              <a:t>analysing</a:t>
            </a:r>
            <a:r>
              <a:rPr lang="en-US" dirty="0"/>
              <a:t> these data over time and in relation to norms; and </a:t>
            </a:r>
          </a:p>
          <a:p>
            <a:pPr marL="228646" indent="-228646">
              <a:buFontTx/>
              <a:buAutoNum type="alphaLcParenR"/>
              <a:defRPr/>
            </a:pPr>
            <a:r>
              <a:rPr lang="en-US" dirty="0"/>
              <a:t>c) interpreting data with reference to the broader sociocultural, economic and political context.</a:t>
            </a:r>
          </a:p>
          <a:p>
            <a:pPr>
              <a:defRPr/>
            </a:pPr>
            <a:r>
              <a:rPr lang="en-US" dirty="0"/>
              <a:t>http://apps.who.int/iris/bitstream/10665/251903/1/9789241510370-eng.pdf?ua=1</a:t>
            </a:r>
          </a:p>
          <a:p>
            <a:pPr>
              <a:defRPr/>
            </a:pPr>
            <a:endParaRPr lang="en-GB" dirty="0"/>
          </a:p>
          <a:p>
            <a:pPr>
              <a:defRPr/>
            </a:pPr>
            <a:r>
              <a:rPr lang="en-GB" b="1" dirty="0"/>
              <a:t>HIV Gender Assessment tool (2013):</a:t>
            </a:r>
          </a:p>
          <a:p>
            <a:pPr>
              <a:buFont typeface="+mj-lt"/>
              <a:buNone/>
              <a:defRPr/>
            </a:pPr>
            <a:r>
              <a:rPr lang="en-GB" dirty="0">
                <a:ea typeface="ＭＳ Ｐゴシック" pitchFamily="34" charset="-128"/>
              </a:rPr>
              <a:t>English:</a:t>
            </a:r>
          </a:p>
          <a:p>
            <a:pPr>
              <a:buFont typeface="+mj-lt"/>
              <a:buNone/>
              <a:defRPr/>
            </a:pPr>
            <a:r>
              <a:rPr lang="en-GB" dirty="0">
                <a:ea typeface="ＭＳ Ｐゴシック" pitchFamily="34" charset="-128"/>
              </a:rPr>
              <a:t>http://www.unaids.org/sites/default/files/media_asset/JC2543_gender-assessment_en.pdf</a:t>
            </a:r>
          </a:p>
          <a:p>
            <a:pPr>
              <a:buFont typeface="+mj-lt"/>
              <a:buNone/>
              <a:defRPr/>
            </a:pPr>
            <a:r>
              <a:rPr lang="en-GB" dirty="0">
                <a:ea typeface="ＭＳ Ｐゴシック" pitchFamily="34" charset="-128"/>
              </a:rPr>
              <a:t>French:</a:t>
            </a:r>
          </a:p>
          <a:p>
            <a:pPr>
              <a:defRPr/>
            </a:pPr>
            <a:r>
              <a:rPr lang="en-US" dirty="0">
                <a:ea typeface="+mn-ea"/>
                <a:hlinkClick r:id="rId3"/>
              </a:rPr>
              <a:t>http://www.unaids.org/fr/resources/documents/2014/20140505_JC2543_gender-assessment</a:t>
            </a:r>
            <a:br>
              <a:rPr lang="en-US" dirty="0">
                <a:ea typeface="+mn-ea"/>
              </a:rPr>
            </a:br>
            <a:r>
              <a:rPr lang="en-US" dirty="0">
                <a:ea typeface="+mn-ea"/>
              </a:rPr>
              <a:t>Spanish:</a:t>
            </a:r>
          </a:p>
          <a:p>
            <a:pPr>
              <a:defRPr/>
            </a:pPr>
            <a:r>
              <a:rPr lang="en-US" dirty="0">
                <a:ea typeface="+mn-ea"/>
                <a:hlinkClick r:id="rId4"/>
              </a:rPr>
              <a:t>http://www.unaids.org/es/resources/documents/2014/20140505_JC2543_gender-assessment</a:t>
            </a:r>
            <a:endParaRPr lang="en-US" dirty="0">
              <a:ea typeface="+mn-ea"/>
            </a:endParaRPr>
          </a:p>
          <a:p>
            <a:pPr>
              <a:defRPr/>
            </a:pPr>
            <a:endParaRPr lang="en-GB" dirty="0">
              <a:ea typeface="+mn-ea"/>
            </a:endParaRPr>
          </a:p>
          <a:p>
            <a:pPr>
              <a:defRPr/>
            </a:pPr>
            <a:r>
              <a:rPr lang="en-GB" b="1" dirty="0">
                <a:ea typeface="+mn-ea"/>
              </a:rPr>
              <a:t>Stop TB/UNAIDS: HIV/TB Gender assessment tool (2016) </a:t>
            </a:r>
            <a:r>
              <a:rPr lang="en-GB" dirty="0">
                <a:ea typeface="+mn-ea"/>
              </a:rPr>
              <a:t>: http://www.stoptb.org/assets/documents/resources/publications/acsm/Gender_Assessment_Tool_TB_HIV_UNAIDS_FINAL_2016%20ENG.pdf</a:t>
            </a:r>
          </a:p>
          <a:p>
            <a:pPr>
              <a:defRPr/>
            </a:pPr>
            <a:endParaRPr lang="en-GB" dirty="0">
              <a:ea typeface="+mn-ea"/>
            </a:endParaRPr>
          </a:p>
          <a:p>
            <a:pPr>
              <a:defRPr/>
            </a:pPr>
            <a:endParaRPr lang="en-US" dirty="0">
              <a:ea typeface="+mn-ea"/>
            </a:endParaRPr>
          </a:p>
          <a:p>
            <a:pPr>
              <a:defRPr/>
            </a:pPr>
            <a:r>
              <a:rPr lang="en-US" dirty="0">
                <a:ea typeface="+mn-ea"/>
              </a:rPr>
              <a:t>Other tools/briefs:</a:t>
            </a:r>
          </a:p>
          <a:p>
            <a:pPr eaLnBrk="1" fontAlgn="auto" hangingPunct="1">
              <a:spcBef>
                <a:spcPts val="0"/>
              </a:spcBef>
              <a:spcAft>
                <a:spcPts val="0"/>
              </a:spcAft>
              <a:defRPr/>
            </a:pPr>
            <a:r>
              <a:rPr lang="en-GB" b="1" dirty="0"/>
              <a:t>16 ideas for addressing VAW in the context of the HIV epidemic  </a:t>
            </a:r>
            <a:r>
              <a:rPr lang="en-GB" dirty="0"/>
              <a:t>(2013) (WHO/UNAIDS) http://apps.who.int/iris/bitstream/10665/95156/1/9789241506533_eng.pdf</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ALIVHE Framework</a:t>
            </a:r>
          </a:p>
          <a:p>
            <a:pPr eaLnBrk="1" fontAlgn="auto" hangingPunct="1">
              <a:spcBef>
                <a:spcPts val="0"/>
              </a:spcBef>
              <a:spcAft>
                <a:spcPts val="0"/>
              </a:spcAft>
              <a:defRPr/>
            </a:pPr>
            <a:endParaRPr lang="en-US" b="1" dirty="0">
              <a:ea typeface="+mn-ea"/>
            </a:endParaRPr>
          </a:p>
          <a:p>
            <a:pPr eaLnBrk="1" fontAlgn="auto" hangingPunct="1">
              <a:spcBef>
                <a:spcPts val="0"/>
              </a:spcBef>
              <a:spcAft>
                <a:spcPts val="0"/>
              </a:spcAft>
              <a:defRPr/>
            </a:pPr>
            <a:r>
              <a:rPr lang="en-US" b="1" dirty="0">
                <a:ea typeface="+mn-ea"/>
              </a:rPr>
              <a:t>Global Fund Technical Brief : Adolescent Girls and Young Women in High HIV Burden Settings (2017)</a:t>
            </a:r>
            <a:r>
              <a:rPr lang="en-US" dirty="0">
                <a:ea typeface="+mn-ea"/>
                <a:hlinkClick r:id="rId5"/>
              </a:rPr>
              <a:t> http://www.theglobalfund.org/documents/core/infonotes/Core_AdolescentGirlsAndYoungWomen_TechnicalBrief_en/</a:t>
            </a:r>
            <a:endParaRPr lang="en-US" b="1" dirty="0">
              <a:ea typeface="+mn-ea"/>
            </a:endParaRPr>
          </a:p>
          <a:p>
            <a:pPr eaLnBrk="1" fontAlgn="auto" hangingPunct="1">
              <a:spcBef>
                <a:spcPts val="0"/>
              </a:spcBef>
              <a:spcAft>
                <a:spcPts val="0"/>
              </a:spcAft>
              <a:defRPr/>
            </a:pPr>
            <a:endParaRPr lang="en-US" dirty="0">
              <a:ea typeface="+mn-ea"/>
            </a:endParaRPr>
          </a:p>
          <a:p>
            <a:pPr>
              <a:defRPr/>
            </a:pPr>
            <a:r>
              <a:rPr lang="en-US" dirty="0">
                <a:ea typeface="+mn-ea"/>
              </a:rPr>
              <a:t>Checklist for Integrating Gender into the Processes and Mechanisms of the Global Fund to Fight AIDS, TB and Malaria http://files.unaids.org/en/media/unaids/contentassets/documents/unaidspublication/2014/JC2543_gender-assessment_en.pdf </a:t>
            </a:r>
          </a:p>
          <a:p>
            <a:pPr>
              <a:defRPr/>
            </a:pPr>
            <a:endParaRPr lang="en-US" dirty="0">
              <a:ea typeface="+mn-ea"/>
            </a:endParaRPr>
          </a:p>
          <a:p>
            <a:pPr>
              <a:defRPr/>
            </a:pPr>
            <a:r>
              <a:rPr lang="en-US" b="1" dirty="0">
                <a:ea typeface="+mn-ea"/>
              </a:rPr>
              <a:t>HIV prevention: Biomedical, </a:t>
            </a:r>
            <a:r>
              <a:rPr lang="en-US" b="1" dirty="0" err="1">
                <a:ea typeface="+mn-ea"/>
              </a:rPr>
              <a:t>Behavioural</a:t>
            </a:r>
            <a:r>
              <a:rPr lang="en-US" b="1" dirty="0">
                <a:ea typeface="+mn-ea"/>
              </a:rPr>
              <a:t>, Structural</a:t>
            </a:r>
          </a:p>
          <a:p>
            <a:pPr>
              <a:defRPr/>
            </a:pPr>
            <a:r>
              <a:rPr lang="en-US" dirty="0"/>
              <a:t>Condom promotion and distribution.</a:t>
            </a:r>
            <a:endParaRPr lang="en-GB" dirty="0"/>
          </a:p>
          <a:p>
            <a:pPr>
              <a:defRPr/>
            </a:pPr>
            <a:r>
              <a:rPr lang="en-US" dirty="0"/>
              <a:t>School based HIV prevention --including comprehensive sexuality education that engages boys on addressing harmful masculinities.</a:t>
            </a:r>
            <a:endParaRPr lang="en-GB" dirty="0"/>
          </a:p>
          <a:p>
            <a:pPr>
              <a:defRPr/>
            </a:pPr>
            <a:r>
              <a:rPr lang="en-US" dirty="0"/>
              <a:t>Keeping girls in school, including secondary school. </a:t>
            </a:r>
            <a:endParaRPr lang="en-GB" dirty="0"/>
          </a:p>
          <a:p>
            <a:pPr>
              <a:defRPr/>
            </a:pPr>
            <a:r>
              <a:rPr lang="en-US" dirty="0"/>
              <a:t>Cash transfer and social grants.  These have shown promising effects in lower HIV and STIs prevalence.</a:t>
            </a:r>
            <a:endParaRPr lang="en-GB" dirty="0"/>
          </a:p>
          <a:p>
            <a:pPr>
              <a:defRPr/>
            </a:pPr>
            <a:r>
              <a:rPr lang="en-US" dirty="0"/>
              <a:t>Removing legal or policy barriers to adolescents’ use of services for HIV and sexual and reproductive health.  </a:t>
            </a:r>
            <a:endParaRPr lang="en-GB" dirty="0"/>
          </a:p>
          <a:p>
            <a:pPr>
              <a:defRPr/>
            </a:pPr>
            <a:r>
              <a:rPr lang="en-US" dirty="0"/>
              <a:t>Adopt and support for policies on non-discriminatory and youth-friendly service provision in health facilities.</a:t>
            </a:r>
            <a:endParaRPr lang="en-GB" dirty="0"/>
          </a:p>
          <a:p>
            <a:pPr>
              <a:defRPr/>
            </a:pPr>
            <a:r>
              <a:rPr lang="en-US" dirty="0"/>
              <a:t>Integration of HIV with sexual and reproductive health services and gender based violence </a:t>
            </a:r>
            <a:r>
              <a:rPr lang="en-US" dirty="0" err="1"/>
              <a:t>programmes</a:t>
            </a:r>
            <a:r>
              <a:rPr lang="en-US" dirty="0"/>
              <a:t>; that address the multiple needs young women and girls have. </a:t>
            </a:r>
            <a:endParaRPr lang="en-GB" dirty="0"/>
          </a:p>
          <a:p>
            <a:pPr>
              <a:defRPr/>
            </a:pPr>
            <a:endParaRPr lang="en-US" dirty="0">
              <a:ea typeface="+mn-ea"/>
            </a:endParaRPr>
          </a:p>
        </p:txBody>
      </p:sp>
      <p:sp>
        <p:nvSpPr>
          <p:cNvPr id="38916" name="Slide Number Placeholder 3">
            <a:extLst>
              <a:ext uri="{FF2B5EF4-FFF2-40B4-BE49-F238E27FC236}">
                <a16:creationId xmlns:a16="http://schemas.microsoft.com/office/drawing/2014/main" id="{6B9C00F7-2360-47FC-9255-16A613D39E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DB152F-83D6-4BED-A681-D2AD8A269268}" type="slidenum">
              <a:rPr lang="en-US" altLang="en-US" smtClean="0"/>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E93A1766-E57E-47D5-A9CE-A384317C834F}" type="slidenum">
              <a:rPr lang="en-CH" smtClean="0"/>
              <a:t>13</a:t>
            </a:fld>
            <a:endParaRPr lang="en-CH"/>
          </a:p>
        </p:txBody>
      </p:sp>
    </p:spTree>
    <p:extLst>
      <p:ext uri="{BB962C8B-B14F-4D97-AF65-F5344CB8AC3E}">
        <p14:creationId xmlns:p14="http://schemas.microsoft.com/office/powerpoint/2010/main" val="1364389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DFA2AF6F-E914-49D3-99D5-D5F4643C0D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E6B11CCB-CACD-4388-9FB4-3B892B33E9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H" altLang="en-CH"/>
          </a:p>
        </p:txBody>
      </p:sp>
      <p:sp>
        <p:nvSpPr>
          <p:cNvPr id="54276" name="Slide Number Placeholder 3">
            <a:extLst>
              <a:ext uri="{FF2B5EF4-FFF2-40B4-BE49-F238E27FC236}">
                <a16:creationId xmlns:a16="http://schemas.microsoft.com/office/drawing/2014/main" id="{CA7DD095-3EDF-41D9-8CAF-643EFDD1D3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F6A673B-906E-43B6-A822-DBDE316A97A8}" type="slidenum">
              <a:rPr lang="en-US" altLang="en-CH" smtClean="0"/>
              <a:pPr/>
              <a:t>14</a:t>
            </a:fld>
            <a:endParaRPr lang="en-US" altLang="en-CH"/>
          </a:p>
        </p:txBody>
      </p:sp>
    </p:spTree>
    <p:extLst>
      <p:ext uri="{BB962C8B-B14F-4D97-AF65-F5344CB8AC3E}">
        <p14:creationId xmlns:p14="http://schemas.microsoft.com/office/powerpoint/2010/main" val="288421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7E3FB75C-C6E6-4190-BF06-295DE2C5386E}" type="slidenum">
              <a:rPr lang="en-US" smtClean="0"/>
              <a:t>15</a:t>
            </a:fld>
            <a:endParaRPr lang="en-US"/>
          </a:p>
        </p:txBody>
      </p:sp>
    </p:spTree>
    <p:extLst>
      <p:ext uri="{BB962C8B-B14F-4D97-AF65-F5344CB8AC3E}">
        <p14:creationId xmlns:p14="http://schemas.microsoft.com/office/powerpoint/2010/main" val="1812281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Always combine behavioural, biomedical and structural interventions </a:t>
            </a:r>
          </a:p>
          <a:p>
            <a:endParaRPr lang="en-GB" sz="1200" dirty="0"/>
          </a:p>
          <a:p>
            <a:r>
              <a:rPr lang="en-GB" sz="1200" dirty="0"/>
              <a:t>Targeted at specific subgroup, based on risk analysis  </a:t>
            </a:r>
          </a:p>
          <a:p>
            <a:endParaRPr lang="en-GB" sz="1200" dirty="0"/>
          </a:p>
          <a:p>
            <a:r>
              <a:rPr lang="en-GB" sz="1200" dirty="0"/>
              <a:t>Ideally with unique identifier, e.g. same girl or young women is exposed to multiple interventions, e.g. </a:t>
            </a:r>
          </a:p>
          <a:p>
            <a:endParaRPr lang="en-CH" dirty="0"/>
          </a:p>
        </p:txBody>
      </p:sp>
      <p:sp>
        <p:nvSpPr>
          <p:cNvPr id="4" name="Slide Number Placeholder 3"/>
          <p:cNvSpPr>
            <a:spLocks noGrp="1"/>
          </p:cNvSpPr>
          <p:nvPr>
            <p:ph type="sldNum" sz="quarter" idx="5"/>
          </p:nvPr>
        </p:nvSpPr>
        <p:spPr/>
        <p:txBody>
          <a:bodyPr/>
          <a:lstStyle/>
          <a:p>
            <a:fld id="{E93A1766-E57E-47D5-A9CE-A384317C834F}" type="slidenum">
              <a:rPr lang="en-CH" smtClean="0"/>
              <a:t>16</a:t>
            </a:fld>
            <a:endParaRPr lang="en-CH"/>
          </a:p>
        </p:txBody>
      </p:sp>
    </p:spTree>
    <p:extLst>
      <p:ext uri="{BB962C8B-B14F-4D97-AF65-F5344CB8AC3E}">
        <p14:creationId xmlns:p14="http://schemas.microsoft.com/office/powerpoint/2010/main" val="3969831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56738" y="9442154"/>
            <a:ext cx="2950476" cy="497046"/>
          </a:xfrm>
          <a:prstGeom prst="rect">
            <a:avLst/>
          </a:prstGeom>
        </p:spPr>
        <p:txBody>
          <a:bodyPr lIns="91426" tIns="45713" rIns="91426" bIns="45713"/>
          <a:lstStyle/>
          <a:p>
            <a:fld id="{57AB541F-36D0-4020-99FC-94B4CD19DB29}" type="slidenum">
              <a:rPr lang="en-US" smtClean="0">
                <a:solidFill>
                  <a:prstClr val="black"/>
                </a:solidFill>
                <a:latin typeface="Calibri"/>
              </a:rPr>
              <a:pPr/>
              <a:t>17</a:t>
            </a:fld>
            <a:endParaRPr lang="en-US" dirty="0">
              <a:solidFill>
                <a:prstClr val="black"/>
              </a:solidFill>
              <a:latin typeface="Calibri"/>
            </a:endParaRPr>
          </a:p>
        </p:txBody>
      </p:sp>
    </p:spTree>
    <p:extLst>
      <p:ext uri="{BB962C8B-B14F-4D97-AF65-F5344CB8AC3E}">
        <p14:creationId xmlns:p14="http://schemas.microsoft.com/office/powerpoint/2010/main" val="3500758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Standard health facility and school-based service platforms providing basic Sexual and Reproductive Health (SRH) and HIV prevention services and comprehensive sexuality education (CSE) </a:t>
            </a:r>
            <a:r>
              <a:rPr lang="en-GB" sz="1200" dirty="0"/>
              <a:t>should be available country-wide but may not necessarily be HIV donor funded. </a:t>
            </a:r>
          </a:p>
          <a:p>
            <a:pPr marL="0" indent="0">
              <a:buNone/>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 high-HIV incidence settings, an expanded and intensified HIV prevention package for AGYWs should be delivered through community-based approaches</a:t>
            </a:r>
            <a:r>
              <a:rPr lang="en-US" sz="1200" kern="1200" dirty="0">
                <a:solidFill>
                  <a:schemeClr val="tx1"/>
                </a:solidFill>
                <a:effectLst/>
                <a:latin typeface="+mn-lt"/>
                <a:ea typeface="+mn-ea"/>
                <a:cs typeface="+mn-cs"/>
              </a:rPr>
              <a:t>, and</a:t>
            </a:r>
            <a:r>
              <a:rPr lang="en-US"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include peer outreach, community action like SASA or Stepping Stones, condom distribution, and HIV testing and referrals. In extremely high incidence settings, and supported by additional risk assessment and profiling, this should be complemented with </a:t>
            </a:r>
            <a:r>
              <a:rPr lang="en-GB" sz="1200" kern="1200" dirty="0" err="1">
                <a:solidFill>
                  <a:schemeClr val="tx1"/>
                </a:solidFill>
                <a:effectLst/>
                <a:latin typeface="+mn-lt"/>
                <a:ea typeface="+mn-ea"/>
                <a:cs typeface="+mn-cs"/>
              </a:rPr>
              <a:t>PrEP</a:t>
            </a:r>
            <a:r>
              <a:rPr lang="en-GB" sz="1200" kern="1200" dirty="0">
                <a:solidFill>
                  <a:schemeClr val="tx1"/>
                </a:solidFill>
                <a:effectLst/>
                <a:latin typeface="+mn-lt"/>
                <a:ea typeface="+mn-ea"/>
                <a:cs typeface="+mn-cs"/>
              </a:rPr>
              <a:t> delivery at community level and additional economic empowerment. </a:t>
            </a:r>
            <a:endParaRPr lang="en-CH" sz="1200" kern="1200" dirty="0">
              <a:solidFill>
                <a:schemeClr val="tx1"/>
              </a:solidFill>
              <a:effectLst/>
              <a:latin typeface="+mn-lt"/>
              <a:ea typeface="+mn-ea"/>
              <a:cs typeface="+mn-cs"/>
            </a:endParaRPr>
          </a:p>
          <a:p>
            <a:endParaRPr lang="en-CH" dirty="0"/>
          </a:p>
        </p:txBody>
      </p:sp>
      <p:sp>
        <p:nvSpPr>
          <p:cNvPr id="4" name="Slide Number Placeholder 3"/>
          <p:cNvSpPr>
            <a:spLocks noGrp="1"/>
          </p:cNvSpPr>
          <p:nvPr>
            <p:ph type="sldNum" sz="quarter" idx="5"/>
          </p:nvPr>
        </p:nvSpPr>
        <p:spPr/>
        <p:txBody>
          <a:bodyPr/>
          <a:lstStyle/>
          <a:p>
            <a:fld id="{E93A1766-E57E-47D5-A9CE-A384317C834F}" type="slidenum">
              <a:rPr lang="en-CH" smtClean="0"/>
              <a:t>18</a:t>
            </a:fld>
            <a:endParaRPr lang="en-CH"/>
          </a:p>
        </p:txBody>
      </p:sp>
    </p:spTree>
    <p:extLst>
      <p:ext uri="{BB962C8B-B14F-4D97-AF65-F5344CB8AC3E}">
        <p14:creationId xmlns:p14="http://schemas.microsoft.com/office/powerpoint/2010/main" val="2458173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In high-HIV incidence settings, an expanded and intensified HIV prevention package for AGYWs should be delivered through community-based approaches. </a:t>
            </a:r>
            <a:endParaRPr lang="en-US" dirty="0"/>
          </a:p>
          <a:p>
            <a:pPr marL="0" indent="0">
              <a:buNone/>
            </a:pPr>
            <a:endParaRPr lang="en-US" dirty="0"/>
          </a:p>
          <a:p>
            <a:pPr marL="0" indent="0">
              <a:buNone/>
            </a:pPr>
            <a:r>
              <a:rPr lang="en-US" dirty="0"/>
              <a:t>This should </a:t>
            </a:r>
            <a:r>
              <a:rPr lang="en-GB" dirty="0"/>
              <a:t>include peer outreach, community action like SASA or Stepping Stones, condom distribution, and HIV testing and referrals. </a:t>
            </a:r>
          </a:p>
          <a:p>
            <a:pPr marL="0" indent="0">
              <a:buNone/>
            </a:pPr>
            <a:endParaRPr lang="en-GB" dirty="0"/>
          </a:p>
          <a:p>
            <a:pPr marL="0" indent="0">
              <a:buNone/>
            </a:pPr>
            <a:r>
              <a:rPr lang="en-GB" dirty="0"/>
              <a:t>In extremely high incidence settings, and supported by additional risk assessment and profiling, this should be complemented with </a:t>
            </a:r>
            <a:r>
              <a:rPr lang="en-GB" dirty="0" err="1"/>
              <a:t>PrEP</a:t>
            </a:r>
            <a:r>
              <a:rPr lang="en-GB" dirty="0"/>
              <a:t> delivery at community level and additional economic empowerment. </a:t>
            </a:r>
            <a:endParaRPr lang="en-CH" dirty="0"/>
          </a:p>
          <a:p>
            <a:pPr marL="0" indent="0">
              <a:buNone/>
            </a:pPr>
            <a:endParaRPr lang="en-GB" dirty="0"/>
          </a:p>
          <a:p>
            <a:pPr marL="0" indent="0">
              <a:buNone/>
            </a:pPr>
            <a:r>
              <a:rPr lang="en-GB" dirty="0"/>
              <a:t>Social and behaviour change programmes though not sufficient on their own to halt epidemics, </a:t>
            </a:r>
            <a:r>
              <a:rPr lang="en-GB" b="1" dirty="0"/>
              <a:t>not providing SBC programmes, entails a risk of reducing communication about HIV in severely affected communities. </a:t>
            </a:r>
          </a:p>
          <a:p>
            <a:endParaRPr lang="en-CH" dirty="0"/>
          </a:p>
        </p:txBody>
      </p:sp>
      <p:sp>
        <p:nvSpPr>
          <p:cNvPr id="4" name="Slide Number Placeholder 3"/>
          <p:cNvSpPr>
            <a:spLocks noGrp="1"/>
          </p:cNvSpPr>
          <p:nvPr>
            <p:ph type="sldNum" sz="quarter" idx="5"/>
          </p:nvPr>
        </p:nvSpPr>
        <p:spPr/>
        <p:txBody>
          <a:bodyPr/>
          <a:lstStyle/>
          <a:p>
            <a:fld id="{E93A1766-E57E-47D5-A9CE-A384317C834F}" type="slidenum">
              <a:rPr lang="en-CH" smtClean="0"/>
              <a:t>19</a:t>
            </a:fld>
            <a:endParaRPr lang="en-CH"/>
          </a:p>
        </p:txBody>
      </p:sp>
    </p:spTree>
    <p:extLst>
      <p:ext uri="{BB962C8B-B14F-4D97-AF65-F5344CB8AC3E}">
        <p14:creationId xmlns:p14="http://schemas.microsoft.com/office/powerpoint/2010/main" val="3204058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200" i="1" dirty="0" err="1"/>
              <a:t>Impactful</a:t>
            </a:r>
            <a:r>
              <a:rPr lang="fr-CH" sz="1200" i="1" dirty="0"/>
              <a:t>, </a:t>
            </a:r>
            <a:r>
              <a:rPr lang="fr-CH" sz="1200" i="1" dirty="0" err="1"/>
              <a:t>achieve</a:t>
            </a:r>
            <a:r>
              <a:rPr lang="fr-CH" sz="1200" i="1" dirty="0"/>
              <a:t> </a:t>
            </a:r>
            <a:r>
              <a:rPr lang="fr-CH" sz="1200" i="1" dirty="0" err="1"/>
              <a:t>scale</a:t>
            </a:r>
            <a:r>
              <a:rPr lang="fr-CH" sz="1200" i="1" dirty="0"/>
              <a:t>, </a:t>
            </a:r>
            <a:r>
              <a:rPr lang="fr-CH" sz="1200" i="1" dirty="0" err="1"/>
              <a:t>deliver</a:t>
            </a:r>
            <a:r>
              <a:rPr lang="fr-CH" sz="1200" i="1" dirty="0"/>
              <a:t> </a:t>
            </a:r>
            <a:r>
              <a:rPr lang="fr-CH" sz="1200" i="1" dirty="0" err="1"/>
              <a:t>quality</a:t>
            </a:r>
            <a:r>
              <a:rPr lang="fr-CH" sz="1200" i="1" dirty="0"/>
              <a:t> services, have unique </a:t>
            </a:r>
            <a:r>
              <a:rPr lang="fr-CH" sz="1200" i="1" dirty="0" err="1"/>
              <a:t>reach</a:t>
            </a:r>
            <a:r>
              <a:rPr lang="fr-CH" sz="1200" i="1" dirty="0"/>
              <a:t>, flexible and </a:t>
            </a:r>
            <a:r>
              <a:rPr lang="fr-CH" sz="1200" i="1" dirty="0" err="1"/>
              <a:t>cost</a:t>
            </a:r>
            <a:r>
              <a:rPr lang="fr-CH" sz="1200" i="1" dirty="0"/>
              <a:t> effective.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Stronger together: From health and community systems to systems for health</a:t>
            </a:r>
          </a:p>
          <a:p>
            <a:endParaRPr lang="fr-CH" dirty="0"/>
          </a:p>
          <a:p>
            <a:r>
              <a:rPr lang="en-GB" dirty="0"/>
              <a:t>The World Bank found that investments in communities have improved knowledge, increased service uptake and decreased HIV incidence </a:t>
            </a:r>
          </a:p>
          <a:p>
            <a:r>
              <a:rPr lang="fr-CH" i="1" dirty="0" err="1"/>
              <a:t>Achieve</a:t>
            </a:r>
            <a:r>
              <a:rPr lang="fr-CH" i="1" dirty="0"/>
              <a:t> </a:t>
            </a:r>
            <a:r>
              <a:rPr lang="fr-CH" i="1" dirty="0" err="1"/>
              <a:t>scale</a:t>
            </a:r>
            <a:endParaRPr lang="fr-CH" i="1" dirty="0"/>
          </a:p>
          <a:p>
            <a:r>
              <a:rPr lang="en-GB" dirty="0"/>
              <a:t>The AIDS Service Organisation (TASO) has provided services for more than 200 000 people living with HIV.</a:t>
            </a:r>
          </a:p>
          <a:p>
            <a:r>
              <a:rPr lang="fr-CH" i="1" dirty="0" err="1"/>
              <a:t>Deliver</a:t>
            </a:r>
            <a:r>
              <a:rPr lang="fr-CH" i="1" dirty="0"/>
              <a:t> </a:t>
            </a:r>
            <a:r>
              <a:rPr lang="fr-CH" i="1" dirty="0" err="1"/>
              <a:t>quality</a:t>
            </a:r>
            <a:r>
              <a:rPr lang="fr-CH" i="1" dirty="0"/>
              <a:t> services</a:t>
            </a:r>
          </a:p>
          <a:p>
            <a:r>
              <a:rPr lang="en-GB" dirty="0"/>
              <a:t>The application of models by Médecins Sans </a:t>
            </a:r>
            <a:r>
              <a:rPr lang="fr-CH" dirty="0"/>
              <a:t>Frontières of </a:t>
            </a:r>
            <a:r>
              <a:rPr lang="fr-CH" dirty="0" err="1"/>
              <a:t>community-based</a:t>
            </a:r>
            <a:r>
              <a:rPr lang="fr-CH" dirty="0"/>
              <a:t> ART</a:t>
            </a:r>
            <a:r>
              <a:rPr lang="en-GB" dirty="0"/>
              <a:t>delivery demonstrate improved adherence o treatment regimens, resulting in fewer treatment failures and increased access </a:t>
            </a:r>
            <a:r>
              <a:rPr lang="en-GB" i="1" dirty="0"/>
              <a:t>(8).</a:t>
            </a:r>
          </a:p>
          <a:p>
            <a:r>
              <a:rPr lang="fr-CH" i="1" dirty="0"/>
              <a:t>Have unique </a:t>
            </a:r>
            <a:r>
              <a:rPr lang="fr-CH" i="1" dirty="0" err="1"/>
              <a:t>reach</a:t>
            </a:r>
            <a:endParaRPr lang="fr-CH" i="1" dirty="0"/>
          </a:p>
          <a:p>
            <a:r>
              <a:rPr lang="en-GB" dirty="0"/>
              <a:t>In many settings, community-based responses may be the only way to reach key population.</a:t>
            </a:r>
          </a:p>
          <a:p>
            <a:r>
              <a:rPr lang="fr-CH" i="1" dirty="0"/>
              <a:t>Flexible</a:t>
            </a:r>
          </a:p>
          <a:p>
            <a:r>
              <a:rPr lang="en-GB" dirty="0"/>
              <a:t>Community-based responses can directly support public health systems or provide stand-alone </a:t>
            </a:r>
            <a:r>
              <a:rPr lang="fr-CH" dirty="0"/>
              <a:t>services.</a:t>
            </a:r>
          </a:p>
          <a:p>
            <a:r>
              <a:rPr lang="fr-CH" i="1" dirty="0" err="1"/>
              <a:t>Cost</a:t>
            </a:r>
            <a:r>
              <a:rPr lang="fr-CH" i="1" dirty="0"/>
              <a:t>-effective</a:t>
            </a:r>
          </a:p>
          <a:p>
            <a:r>
              <a:rPr lang="en-GB" dirty="0"/>
              <a:t>World Bank and other studies show the cost </a:t>
            </a:r>
            <a:r>
              <a:rPr lang="fr-CH" dirty="0" err="1"/>
              <a:t>effectiveness</a:t>
            </a:r>
            <a:r>
              <a:rPr lang="fr-CH" dirty="0"/>
              <a:t> of </a:t>
            </a:r>
            <a:r>
              <a:rPr lang="fr-CH" dirty="0" err="1"/>
              <a:t>community-based</a:t>
            </a:r>
            <a:r>
              <a:rPr lang="fr-CH" dirty="0"/>
              <a:t> </a:t>
            </a:r>
            <a:r>
              <a:rPr lang="fr-CH" dirty="0" err="1"/>
              <a:t>response</a:t>
            </a:r>
            <a:endParaRPr lang="en-CH" dirty="0"/>
          </a:p>
        </p:txBody>
      </p:sp>
      <p:sp>
        <p:nvSpPr>
          <p:cNvPr id="4" name="Slide Number Placeholder 3"/>
          <p:cNvSpPr>
            <a:spLocks noGrp="1"/>
          </p:cNvSpPr>
          <p:nvPr>
            <p:ph type="sldNum" sz="quarter" idx="5"/>
          </p:nvPr>
        </p:nvSpPr>
        <p:spPr/>
        <p:txBody>
          <a:bodyPr/>
          <a:lstStyle/>
          <a:p>
            <a:pPr>
              <a:defRPr/>
            </a:pPr>
            <a:fld id="{7C4BAB3F-6F8D-4B5A-8818-D1F0D1E639A9}" type="slidenum">
              <a:rPr lang="en-CH" smtClean="0"/>
              <a:pPr>
                <a:defRPr/>
              </a:pPr>
              <a:t>20</a:t>
            </a:fld>
            <a:endParaRPr lang="en-CH"/>
          </a:p>
        </p:txBody>
      </p:sp>
    </p:spTree>
    <p:extLst>
      <p:ext uri="{BB962C8B-B14F-4D97-AF65-F5344CB8AC3E}">
        <p14:creationId xmlns:p14="http://schemas.microsoft.com/office/powerpoint/2010/main" val="363801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E93A1766-E57E-47D5-A9CE-A384317C834F}" type="slidenum">
              <a:rPr lang="en-CH" smtClean="0"/>
              <a:t>2</a:t>
            </a:fld>
            <a:endParaRPr lang="en-CH"/>
          </a:p>
        </p:txBody>
      </p:sp>
    </p:spTree>
    <p:extLst>
      <p:ext uri="{BB962C8B-B14F-4D97-AF65-F5344CB8AC3E}">
        <p14:creationId xmlns:p14="http://schemas.microsoft.com/office/powerpoint/2010/main" val="1187173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Map investments/coverage from other sectors like education, broader SRH investments, major initiatives on GBV, child marriage and social protection starting with the high, very high and extremely high incidence locations</a:t>
            </a:r>
            <a:endParaRPr lang="en-CH" dirty="0"/>
          </a:p>
        </p:txBody>
      </p:sp>
      <p:sp>
        <p:nvSpPr>
          <p:cNvPr id="4" name="Slide Number Placeholder 3"/>
          <p:cNvSpPr>
            <a:spLocks noGrp="1"/>
          </p:cNvSpPr>
          <p:nvPr>
            <p:ph type="sldNum" sz="quarter" idx="5"/>
          </p:nvPr>
        </p:nvSpPr>
        <p:spPr/>
        <p:txBody>
          <a:bodyPr/>
          <a:lstStyle/>
          <a:p>
            <a:fld id="{E93A1766-E57E-47D5-A9CE-A384317C834F}" type="slidenum">
              <a:rPr lang="en-CH" smtClean="0"/>
              <a:t>21</a:t>
            </a:fld>
            <a:endParaRPr lang="en-CH"/>
          </a:p>
        </p:txBody>
      </p:sp>
    </p:spTree>
    <p:extLst>
      <p:ext uri="{BB962C8B-B14F-4D97-AF65-F5344CB8AC3E}">
        <p14:creationId xmlns:p14="http://schemas.microsoft.com/office/powerpoint/2010/main" val="3056377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E93A1766-E57E-47D5-A9CE-A384317C834F}" type="slidenum">
              <a:rPr lang="en-CH" smtClean="0"/>
              <a:t>22</a:t>
            </a:fld>
            <a:endParaRPr lang="en-CH"/>
          </a:p>
        </p:txBody>
      </p:sp>
    </p:spTree>
    <p:extLst>
      <p:ext uri="{BB962C8B-B14F-4D97-AF65-F5344CB8AC3E}">
        <p14:creationId xmlns:p14="http://schemas.microsoft.com/office/powerpoint/2010/main" val="1226161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E93A1766-E57E-47D5-A9CE-A384317C834F}" type="slidenum">
              <a:rPr lang="en-CH" smtClean="0"/>
              <a:t>23</a:t>
            </a:fld>
            <a:endParaRPr lang="en-CH"/>
          </a:p>
        </p:txBody>
      </p:sp>
    </p:spTree>
    <p:extLst>
      <p:ext uri="{BB962C8B-B14F-4D97-AF65-F5344CB8AC3E}">
        <p14:creationId xmlns:p14="http://schemas.microsoft.com/office/powerpoint/2010/main" val="2884429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E93A1766-E57E-47D5-A9CE-A384317C834F}" type="slidenum">
              <a:rPr lang="en-CH" smtClean="0"/>
              <a:t>24</a:t>
            </a:fld>
            <a:endParaRPr lang="en-CH"/>
          </a:p>
        </p:txBody>
      </p:sp>
    </p:spTree>
    <p:extLst>
      <p:ext uri="{BB962C8B-B14F-4D97-AF65-F5344CB8AC3E}">
        <p14:creationId xmlns:p14="http://schemas.microsoft.com/office/powerpoint/2010/main" val="1216162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E93A1766-E57E-47D5-A9CE-A384317C834F}" type="slidenum">
              <a:rPr lang="en-CH" smtClean="0"/>
              <a:t>25</a:t>
            </a:fld>
            <a:endParaRPr lang="en-CH"/>
          </a:p>
        </p:txBody>
      </p:sp>
    </p:spTree>
    <p:extLst>
      <p:ext uri="{BB962C8B-B14F-4D97-AF65-F5344CB8AC3E}">
        <p14:creationId xmlns:p14="http://schemas.microsoft.com/office/powerpoint/2010/main" val="2230774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This </a:t>
            </a:r>
            <a:r>
              <a:rPr lang="fr-CH" dirty="0" err="1"/>
              <a:t>is</a:t>
            </a:r>
            <a:r>
              <a:rPr lang="fr-CH" dirty="0"/>
              <a:t> a mapping </a:t>
            </a:r>
            <a:r>
              <a:rPr lang="fr-CH" dirty="0" err="1"/>
              <a:t>done</a:t>
            </a:r>
            <a:r>
              <a:rPr lang="fr-CH" dirty="0"/>
              <a:t> by Global </a:t>
            </a:r>
            <a:r>
              <a:rPr lang="fr-CH" dirty="0" err="1"/>
              <a:t>Fund</a:t>
            </a:r>
            <a:r>
              <a:rPr lang="fr-CH" dirty="0"/>
              <a:t> </a:t>
            </a:r>
            <a:r>
              <a:rPr lang="fr-CH" dirty="0" err="1"/>
              <a:t>showing</a:t>
            </a:r>
            <a:r>
              <a:rPr lang="fr-CH" dirty="0"/>
              <a:t> the </a:t>
            </a:r>
            <a:r>
              <a:rPr lang="fr-CH" dirty="0" err="1"/>
              <a:t>biomedical</a:t>
            </a:r>
            <a:r>
              <a:rPr lang="fr-CH" dirty="0"/>
              <a:t>, </a:t>
            </a:r>
            <a:r>
              <a:rPr lang="fr-CH" dirty="0" err="1"/>
              <a:t>behavioural</a:t>
            </a:r>
            <a:r>
              <a:rPr lang="fr-CH" dirty="0"/>
              <a:t> and structural interventions </a:t>
            </a:r>
            <a:r>
              <a:rPr lang="fr-CH" dirty="0" err="1"/>
              <a:t>included</a:t>
            </a:r>
            <a:r>
              <a:rPr lang="fr-CH" dirty="0"/>
              <a:t> in the </a:t>
            </a:r>
            <a:r>
              <a:rPr lang="fr-CH" dirty="0" err="1"/>
              <a:t>catalytic</a:t>
            </a:r>
            <a:r>
              <a:rPr lang="fr-CH" dirty="0"/>
              <a:t> </a:t>
            </a:r>
            <a:r>
              <a:rPr lang="fr-CH" dirty="0" err="1"/>
              <a:t>fund</a:t>
            </a:r>
            <a:r>
              <a:rPr lang="fr-CH" dirty="0"/>
              <a:t> for AGYW. </a:t>
            </a:r>
          </a:p>
          <a:p>
            <a:r>
              <a:rPr lang="fr-CH" dirty="0"/>
              <a:t>This </a:t>
            </a:r>
            <a:r>
              <a:rPr lang="fr-CH" dirty="0" err="1"/>
              <a:t>is</a:t>
            </a:r>
            <a:r>
              <a:rPr lang="fr-CH" dirty="0"/>
              <a:t> to </a:t>
            </a:r>
            <a:r>
              <a:rPr lang="fr-CH" dirty="0" err="1"/>
              <a:t>indicate</a:t>
            </a:r>
            <a:r>
              <a:rPr lang="fr-CH" dirty="0"/>
              <a:t> </a:t>
            </a:r>
            <a:r>
              <a:rPr lang="fr-CH" dirty="0" err="1"/>
              <a:t>that</a:t>
            </a:r>
            <a:r>
              <a:rPr lang="fr-CH" dirty="0"/>
              <a:t> </a:t>
            </a:r>
            <a:r>
              <a:rPr lang="fr-CH" dirty="0" err="1"/>
              <a:t>additional</a:t>
            </a:r>
            <a:r>
              <a:rPr lang="fr-CH" dirty="0"/>
              <a:t> </a:t>
            </a:r>
            <a:r>
              <a:rPr lang="fr-CH" dirty="0" err="1"/>
              <a:t>funding</a:t>
            </a:r>
            <a:r>
              <a:rPr lang="fr-CH" dirty="0"/>
              <a:t> </a:t>
            </a:r>
            <a:r>
              <a:rPr lang="fr-CH" dirty="0" err="1"/>
              <a:t>is</a:t>
            </a:r>
            <a:r>
              <a:rPr lang="fr-CH" dirty="0"/>
              <a:t> </a:t>
            </a:r>
            <a:r>
              <a:rPr lang="fr-CH" dirty="0" err="1"/>
              <a:t>going</a:t>
            </a:r>
            <a:r>
              <a:rPr lang="fr-CH" dirty="0"/>
              <a:t> </a:t>
            </a:r>
            <a:r>
              <a:rPr lang="fr-CH" dirty="0" err="1"/>
              <a:t>into</a:t>
            </a:r>
            <a:r>
              <a:rPr lang="fr-CH" dirty="0"/>
              <a:t> </a:t>
            </a:r>
            <a:r>
              <a:rPr lang="fr-CH" dirty="0" err="1"/>
              <a:t>programming</a:t>
            </a:r>
            <a:r>
              <a:rPr lang="fr-CH" dirty="0"/>
              <a:t> for AGYW, but </a:t>
            </a:r>
            <a:r>
              <a:rPr lang="fr-CH" dirty="0" err="1"/>
              <a:t>there</a:t>
            </a:r>
            <a:r>
              <a:rPr lang="fr-CH" dirty="0"/>
              <a:t> </a:t>
            </a:r>
            <a:r>
              <a:rPr lang="fr-CH" dirty="0" err="1"/>
              <a:t>is</a:t>
            </a:r>
            <a:r>
              <a:rPr lang="fr-CH" dirty="0"/>
              <a:t> </a:t>
            </a:r>
            <a:r>
              <a:rPr lang="fr-CH" dirty="0" err="1"/>
              <a:t>still</a:t>
            </a:r>
            <a:r>
              <a:rPr lang="fr-CH" dirty="0"/>
              <a:t> a challenge in </a:t>
            </a:r>
            <a:r>
              <a:rPr lang="fr-CH" dirty="0" err="1"/>
              <a:t>terms</a:t>
            </a:r>
            <a:r>
              <a:rPr lang="fr-CH" dirty="0"/>
              <a:t> of </a:t>
            </a:r>
            <a:r>
              <a:rPr lang="fr-CH" dirty="0" err="1"/>
              <a:t>ensuring</a:t>
            </a:r>
            <a:r>
              <a:rPr lang="fr-CH" dirty="0"/>
              <a:t> </a:t>
            </a:r>
            <a:r>
              <a:rPr lang="fr-CH" dirty="0" err="1"/>
              <a:t>that</a:t>
            </a:r>
            <a:r>
              <a:rPr lang="fr-CH" dirty="0"/>
              <a:t> a </a:t>
            </a:r>
            <a:r>
              <a:rPr lang="fr-CH" dirty="0" err="1"/>
              <a:t>comprehensive</a:t>
            </a:r>
            <a:r>
              <a:rPr lang="fr-CH" dirty="0"/>
              <a:t> package in </a:t>
            </a:r>
            <a:r>
              <a:rPr lang="fr-CH" dirty="0" err="1"/>
              <a:t>defined</a:t>
            </a:r>
            <a:r>
              <a:rPr lang="fr-CH" dirty="0"/>
              <a:t> areas and for </a:t>
            </a:r>
            <a:r>
              <a:rPr lang="fr-CH" dirty="0" err="1"/>
              <a:t>specific</a:t>
            </a:r>
            <a:r>
              <a:rPr lang="fr-CH" dirty="0"/>
              <a:t> populations at the right </a:t>
            </a:r>
            <a:r>
              <a:rPr lang="fr-CH" dirty="0" err="1"/>
              <a:t>intensity</a:t>
            </a:r>
            <a:r>
              <a:rPr lang="fr-CH" dirty="0"/>
              <a:t>, as </a:t>
            </a:r>
            <a:r>
              <a:rPr lang="fr-CH" dirty="0" err="1"/>
              <a:t>it</a:t>
            </a:r>
            <a:r>
              <a:rPr lang="fr-CH" dirty="0"/>
              <a:t> </a:t>
            </a:r>
            <a:r>
              <a:rPr lang="fr-CH" dirty="0" err="1"/>
              <a:t>does</a:t>
            </a:r>
            <a:r>
              <a:rPr lang="fr-CH" dirty="0"/>
              <a:t> not </a:t>
            </a:r>
            <a:r>
              <a:rPr lang="fr-CH" dirty="0" err="1"/>
              <a:t>seem</a:t>
            </a:r>
            <a:r>
              <a:rPr lang="fr-CH" dirty="0"/>
              <a:t> to </a:t>
            </a:r>
            <a:r>
              <a:rPr lang="fr-CH" dirty="0" err="1"/>
              <a:t>add</a:t>
            </a:r>
            <a:r>
              <a:rPr lang="fr-CH" dirty="0"/>
              <a:t> up to the </a:t>
            </a:r>
            <a:r>
              <a:rPr lang="fr-CH" dirty="0" err="1"/>
              <a:t>recommended</a:t>
            </a:r>
            <a:r>
              <a:rPr lang="fr-CH" dirty="0"/>
              <a:t> package in </a:t>
            </a:r>
            <a:r>
              <a:rPr lang="fr-CH" dirty="0" err="1"/>
              <a:t>several</a:t>
            </a:r>
            <a:r>
              <a:rPr lang="fr-CH" dirty="0"/>
              <a:t> countries. </a:t>
            </a:r>
            <a:endParaRPr lang="en-CH" dirty="0"/>
          </a:p>
        </p:txBody>
      </p:sp>
      <p:sp>
        <p:nvSpPr>
          <p:cNvPr id="4" name="Slide Number Placeholder 3"/>
          <p:cNvSpPr>
            <a:spLocks noGrp="1"/>
          </p:cNvSpPr>
          <p:nvPr>
            <p:ph type="sldNum" sz="quarter" idx="5"/>
          </p:nvPr>
        </p:nvSpPr>
        <p:spPr/>
        <p:txBody>
          <a:bodyPr/>
          <a:lstStyle/>
          <a:p>
            <a:fld id="{E93A1766-E57E-47D5-A9CE-A384317C834F}" type="slidenum">
              <a:rPr lang="en-CH" smtClean="0"/>
              <a:t>26</a:t>
            </a:fld>
            <a:endParaRPr lang="en-CH"/>
          </a:p>
        </p:txBody>
      </p:sp>
    </p:spTree>
    <p:extLst>
      <p:ext uri="{BB962C8B-B14F-4D97-AF65-F5344CB8AC3E}">
        <p14:creationId xmlns:p14="http://schemas.microsoft.com/office/powerpoint/2010/main" val="3178861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E93A1766-E57E-47D5-A9CE-A384317C834F}" type="slidenum">
              <a:rPr lang="en-CH" smtClean="0"/>
              <a:t>27</a:t>
            </a:fld>
            <a:endParaRPr lang="en-CH"/>
          </a:p>
        </p:txBody>
      </p:sp>
    </p:spTree>
    <p:extLst>
      <p:ext uri="{BB962C8B-B14F-4D97-AF65-F5344CB8AC3E}">
        <p14:creationId xmlns:p14="http://schemas.microsoft.com/office/powerpoint/2010/main" val="1437406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E93A1766-E57E-47D5-A9CE-A384317C834F}" type="slidenum">
              <a:rPr lang="en-CH" smtClean="0"/>
              <a:t>28</a:t>
            </a:fld>
            <a:endParaRPr lang="en-CH"/>
          </a:p>
        </p:txBody>
      </p:sp>
    </p:spTree>
    <p:extLst>
      <p:ext uri="{BB962C8B-B14F-4D97-AF65-F5344CB8AC3E}">
        <p14:creationId xmlns:p14="http://schemas.microsoft.com/office/powerpoint/2010/main" val="4246074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E93A1766-E57E-47D5-A9CE-A384317C834F}" type="slidenum">
              <a:rPr lang="en-CH" smtClean="0"/>
              <a:t>29</a:t>
            </a:fld>
            <a:endParaRPr lang="en-CH"/>
          </a:p>
        </p:txBody>
      </p:sp>
    </p:spTree>
    <p:extLst>
      <p:ext uri="{BB962C8B-B14F-4D97-AF65-F5344CB8AC3E}">
        <p14:creationId xmlns:p14="http://schemas.microsoft.com/office/powerpoint/2010/main" val="374277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43864B0-CD0A-4435-8BF2-4E0A7B9D6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C0BB6EB2-3C98-433D-869C-98B6D69480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332187B7-EDAD-4B1E-BC32-AB90987DD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539C75-1691-452C-BE30-04E82B9865EE}" type="slidenum">
              <a:rPr lang="en-US" altLang="en-US" smtClean="0">
                <a:latin typeface="Arial" panose="020B0604020202020204" pitchFamily="34" charset="0"/>
              </a:rPr>
              <a:pPr>
                <a:spcBef>
                  <a:spcPct val="0"/>
                </a:spcBef>
              </a:pPr>
              <a:t>3</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363"/>
              </a:spcBef>
              <a:buFontTx/>
              <a:buChar char="●"/>
            </a:pPr>
            <a:r>
              <a:rPr lang="en-GB" altLang="en-CH" dirty="0"/>
              <a:t> </a:t>
            </a:r>
            <a:r>
              <a:rPr lang="en-GB" altLang="en-CH" dirty="0">
                <a:solidFill>
                  <a:srgbClr val="000000"/>
                </a:solidFill>
                <a:cs typeface="Calibri" panose="020F0502020204030204" pitchFamily="34" charset="0"/>
                <a:sym typeface="Calibri" panose="020F0502020204030204" pitchFamily="34" charset="0"/>
              </a:rPr>
              <a:t>In sub-Saharan Africa, adolescent girls and young women (aged 15–24 years) bear the brunt of HIV prevention shortcomings, accounting for one in four HIV infections in 2017 despite being just 10% of the population.</a:t>
            </a:r>
          </a:p>
          <a:p>
            <a:pPr eaLnBrk="1" hangingPunct="1">
              <a:spcBef>
                <a:spcPts val="363"/>
              </a:spcBef>
              <a:buFontTx/>
              <a:buNone/>
            </a:pPr>
            <a:r>
              <a:rPr lang="en-GB" altLang="en-CH" dirty="0">
                <a:solidFill>
                  <a:srgbClr val="000000"/>
                </a:solidFill>
                <a:cs typeface="Calibri" panose="020F0502020204030204" pitchFamily="34" charset="0"/>
                <a:sym typeface="Calibri" panose="020F0502020204030204" pitchFamily="34" charset="0"/>
              </a:rPr>
              <a:t>In many regions, physiological vulnerabilities to HIV are compounded by gender inequalities and gender-based violence, limiting the ability of young women and girls to benefit from HIV and sexual and reproductive health services.</a:t>
            </a:r>
          </a:p>
          <a:p>
            <a:r>
              <a:rPr lang="en-GB" altLang="en-CH" dirty="0">
                <a:solidFill>
                  <a:srgbClr val="000000"/>
                </a:solidFill>
                <a:cs typeface="Calibri" panose="020F0502020204030204" pitchFamily="34" charset="0"/>
                <a:sym typeface="Calibri" panose="020F0502020204030204" pitchFamily="34" charset="0"/>
              </a:rPr>
              <a:t> </a:t>
            </a:r>
            <a:r>
              <a:rPr lang="en-GB" altLang="en-CH" b="1" dirty="0">
                <a:solidFill>
                  <a:srgbClr val="000000"/>
                </a:solidFill>
                <a:cs typeface="Calibri" panose="020F0502020204030204" pitchFamily="34" charset="0"/>
                <a:sym typeface="Calibri" panose="020F0502020204030204" pitchFamily="34" charset="0"/>
              </a:rPr>
              <a:t>This figure shows that For every three new infections among young men (aged 15–24 years) in eastern</a:t>
            </a:r>
          </a:p>
          <a:p>
            <a:r>
              <a:rPr lang="en-GB" altLang="en-CH" b="1" dirty="0">
                <a:solidFill>
                  <a:srgbClr val="000000"/>
                </a:solidFill>
                <a:cs typeface="Calibri" panose="020F0502020204030204" pitchFamily="34" charset="0"/>
                <a:sym typeface="Calibri" panose="020F0502020204030204" pitchFamily="34" charset="0"/>
              </a:rPr>
              <a:t>and southern Africa, there were seven new infections among young women of the same age. </a:t>
            </a:r>
          </a:p>
          <a:p>
            <a:r>
              <a:rPr lang="en-GB" altLang="en-CH" dirty="0">
                <a:solidFill>
                  <a:srgbClr val="000000"/>
                </a:solidFill>
                <a:cs typeface="Calibri" panose="020F0502020204030204" pitchFamily="34" charset="0"/>
                <a:sym typeface="Calibri" panose="020F0502020204030204" pitchFamily="34" charset="0"/>
              </a:rPr>
              <a:t>In western and central Africa, for every three new infections among young men (aged 15–24 years), there were five new infections among young women of the same age.</a:t>
            </a:r>
          </a:p>
          <a:p>
            <a:endParaRPr lang="en-GB" altLang="en-CH" dirty="0">
              <a:solidFill>
                <a:srgbClr val="000000"/>
              </a:solidFill>
              <a:cs typeface="Calibri" panose="020F0502020204030204" pitchFamily="34" charset="0"/>
              <a:sym typeface="Calibri" panose="020F0502020204030204" pitchFamily="34" charset="0"/>
            </a:endParaRPr>
          </a:p>
          <a:p>
            <a:r>
              <a:rPr lang="en-GB" dirty="0"/>
              <a:t>The fact that adolescent girls and young women are substantially affected by the HIV epidemic is partially due to </a:t>
            </a:r>
            <a:r>
              <a:rPr lang="en-GB" b="1" dirty="0"/>
              <a:t>gender roles prevalent </a:t>
            </a:r>
            <a:r>
              <a:rPr lang="en-GB" dirty="0"/>
              <a:t>in society, to </a:t>
            </a:r>
            <a:r>
              <a:rPr lang="en-GB" b="1" dirty="0"/>
              <a:t>social norms </a:t>
            </a:r>
            <a:r>
              <a:rPr lang="en-GB" dirty="0"/>
              <a:t>that affect them, and to their </a:t>
            </a:r>
            <a:r>
              <a:rPr lang="en-GB" b="1" dirty="0"/>
              <a:t>limited access to education and resources</a:t>
            </a:r>
            <a:r>
              <a:rPr lang="en-GB" dirty="0"/>
              <a:t>, all of which prevent adolescent girls and young women from making essential decisions about their health and lives. </a:t>
            </a:r>
          </a:p>
          <a:p>
            <a:endParaRPr lang="en-GB" dirty="0"/>
          </a:p>
          <a:p>
            <a:r>
              <a:rPr lang="en-GB" b="1" dirty="0"/>
              <a:t>Harmful laws and practices </a:t>
            </a:r>
            <a:r>
              <a:rPr lang="en-GB" dirty="0"/>
              <a:t>in relation to early marriage, </a:t>
            </a:r>
            <a:r>
              <a:rPr lang="en-GB" b="1" dirty="0"/>
              <a:t>early pregnancy </a:t>
            </a:r>
            <a:r>
              <a:rPr lang="en-GB" dirty="0"/>
              <a:t>and lack of </a:t>
            </a:r>
            <a:r>
              <a:rPr lang="en-GB" b="1" dirty="0"/>
              <a:t>access to confidential sexual and reproductive health </a:t>
            </a:r>
            <a:r>
              <a:rPr lang="en-GB" dirty="0"/>
              <a:t>services prevent adolescent girls and young women from obtaining essential HIV prevention information and services. </a:t>
            </a:r>
          </a:p>
          <a:p>
            <a:endParaRPr lang="en-GB" dirty="0"/>
          </a:p>
          <a:p>
            <a:r>
              <a:rPr lang="en-GB" dirty="0"/>
              <a:t>Respect for adolescent autonomy and decision-making, </a:t>
            </a:r>
            <a:r>
              <a:rPr lang="en-GB" b="1" dirty="0"/>
              <a:t>providing empowerment, and changing gender norms and laws </a:t>
            </a:r>
            <a:r>
              <a:rPr lang="en-GB" dirty="0"/>
              <a:t>can enhance access to—and ability to use— HIV prevention services among adolescent girls and young women</a:t>
            </a:r>
            <a:endParaRPr lang="en-CH" dirty="0"/>
          </a:p>
          <a:p>
            <a:endParaRPr lang="en-CH" dirty="0"/>
          </a:p>
        </p:txBody>
      </p:sp>
      <p:sp>
        <p:nvSpPr>
          <p:cNvPr id="4" name="Slide Number Placeholder 3"/>
          <p:cNvSpPr>
            <a:spLocks noGrp="1"/>
          </p:cNvSpPr>
          <p:nvPr>
            <p:ph type="sldNum" sz="quarter" idx="5"/>
          </p:nvPr>
        </p:nvSpPr>
        <p:spPr/>
        <p:txBody>
          <a:bodyPr/>
          <a:lstStyle/>
          <a:p>
            <a:fld id="{E93A1766-E57E-47D5-A9CE-A384317C834F}" type="slidenum">
              <a:rPr lang="en-CH" smtClean="0"/>
              <a:t>4</a:t>
            </a:fld>
            <a:endParaRPr lang="en-CH"/>
          </a:p>
        </p:txBody>
      </p:sp>
    </p:spTree>
    <p:extLst>
      <p:ext uri="{BB962C8B-B14F-4D97-AF65-F5344CB8AC3E}">
        <p14:creationId xmlns:p14="http://schemas.microsoft.com/office/powerpoint/2010/main" val="629409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023CEB3-C09D-41F2-8716-60FCCA5F3C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0ABB7E5F-F404-4ADC-AC4F-B35E228A95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H" altLang="en-CH"/>
          </a:p>
        </p:txBody>
      </p:sp>
      <p:sp>
        <p:nvSpPr>
          <p:cNvPr id="48132" name="Slide Number Placeholder 3">
            <a:extLst>
              <a:ext uri="{FF2B5EF4-FFF2-40B4-BE49-F238E27FC236}">
                <a16:creationId xmlns:a16="http://schemas.microsoft.com/office/drawing/2014/main" id="{078ACFFB-6592-4F51-A621-E3C25553EC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08C22F8-18DE-487D-92D8-9B180A0FEC5C}" type="slidenum">
              <a:rPr lang="en-US" altLang="en-CH" smtClean="0"/>
              <a:pPr/>
              <a:t>5</a:t>
            </a:fld>
            <a:endParaRPr lang="en-US" altLang="en-CH"/>
          </a:p>
        </p:txBody>
      </p:sp>
    </p:spTree>
    <p:extLst>
      <p:ext uri="{BB962C8B-B14F-4D97-AF65-F5344CB8AC3E}">
        <p14:creationId xmlns:p14="http://schemas.microsoft.com/office/powerpoint/2010/main" val="1060206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E93A1766-E57E-47D5-A9CE-A384317C834F}" type="slidenum">
              <a:rPr lang="en-CH" smtClean="0"/>
              <a:t>6</a:t>
            </a:fld>
            <a:endParaRPr lang="en-CH"/>
          </a:p>
        </p:txBody>
      </p:sp>
    </p:spTree>
    <p:extLst>
      <p:ext uri="{BB962C8B-B14F-4D97-AF65-F5344CB8AC3E}">
        <p14:creationId xmlns:p14="http://schemas.microsoft.com/office/powerpoint/2010/main" val="222391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E93A1766-E57E-47D5-A9CE-A384317C834F}" type="slidenum">
              <a:rPr lang="en-CH" smtClean="0"/>
              <a:t>8</a:t>
            </a:fld>
            <a:endParaRPr lang="en-CH"/>
          </a:p>
        </p:txBody>
      </p:sp>
    </p:spTree>
    <p:extLst>
      <p:ext uri="{BB962C8B-B14F-4D97-AF65-F5344CB8AC3E}">
        <p14:creationId xmlns:p14="http://schemas.microsoft.com/office/powerpoint/2010/main" val="2746826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E93A1766-E57E-47D5-A9CE-A384317C834F}" type="slidenum">
              <a:rPr lang="en-CH" smtClean="0"/>
              <a:t>9</a:t>
            </a:fld>
            <a:endParaRPr lang="en-CH"/>
          </a:p>
        </p:txBody>
      </p:sp>
    </p:spTree>
    <p:extLst>
      <p:ext uri="{BB962C8B-B14F-4D97-AF65-F5344CB8AC3E}">
        <p14:creationId xmlns:p14="http://schemas.microsoft.com/office/powerpoint/2010/main" val="409310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75995" y="5133470"/>
            <a:ext cx="5407942" cy="4863287"/>
          </a:xfrm>
          <a:prstGeom prst="rect">
            <a:avLst/>
          </a:prstGeom>
        </p:spPr>
        <p:txBody>
          <a:bodyPr lIns="91425" tIns="91425" rIns="91425" bIns="91425" anchor="t" anchorCtr="0">
            <a:noAutofit/>
          </a:bodyPr>
          <a:lstStyle/>
          <a:p>
            <a:pPr lvl="0">
              <a:spcBef>
                <a:spcPts val="0"/>
              </a:spcBef>
              <a:buNone/>
            </a:pPr>
            <a:endParaRPr/>
          </a:p>
        </p:txBody>
      </p:sp>
      <p:sp>
        <p:nvSpPr>
          <p:cNvPr id="337" name="Shape 337"/>
          <p:cNvSpPr>
            <a:spLocks noGrp="1" noRot="1" noChangeAspect="1"/>
          </p:cNvSpPr>
          <p:nvPr>
            <p:ph type="sldImg" idx="2"/>
          </p:nvPr>
        </p:nvSpPr>
        <p:spPr>
          <a:xfrm>
            <a:off x="677863" y="811213"/>
            <a:ext cx="5403850" cy="40528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63C66DC-666C-4C0B-B57C-478E431BBF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133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03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23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80895-A57A-4042-AC93-EDEB300A0DB4}"/>
              </a:ext>
            </a:extLst>
          </p:cNvPr>
          <p:cNvSpPr/>
          <p:nvPr userDrawn="1"/>
        </p:nvSpPr>
        <p:spPr>
          <a:xfrm>
            <a:off x="0" y="6110288"/>
            <a:ext cx="9144000" cy="74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1">
            <a:extLst>
              <a:ext uri="{FF2B5EF4-FFF2-40B4-BE49-F238E27FC236}">
                <a16:creationId xmlns:a16="http://schemas.microsoft.com/office/drawing/2014/main" id="{53F707E9-D5A4-45BF-AF3B-986B1F0320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1463" y="5935663"/>
            <a:ext cx="12525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6">
            <a:extLst>
              <a:ext uri="{FF2B5EF4-FFF2-40B4-BE49-F238E27FC236}">
                <a16:creationId xmlns:a16="http://schemas.microsoft.com/office/drawing/2014/main" id="{16895904-A51F-464E-9963-FD5908B5560E}"/>
              </a:ext>
            </a:extLst>
          </p:cNvPr>
          <p:cNvSpPr txBox="1">
            <a:spLocks/>
          </p:cNvSpPr>
          <p:nvPr userDrawn="1"/>
        </p:nvSpPr>
        <p:spPr bwMode="auto">
          <a:xfrm>
            <a:off x="187325" y="6396038"/>
            <a:ext cx="33591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defRPr/>
            </a:pPr>
            <a:r>
              <a:rPr lang="en-US" altLang="en-US" sz="1100" dirty="0">
                <a:solidFill>
                  <a:srgbClr val="000000"/>
                </a:solidFill>
                <a:cs typeface="Arial" panose="020B0604020202020204" pitchFamily="34" charset="0"/>
              </a:rPr>
              <a:t>Global HIV Prevention Coalition</a:t>
            </a:r>
          </a:p>
        </p:txBody>
      </p:sp>
      <p:sp>
        <p:nvSpPr>
          <p:cNvPr id="2" name="Title 1"/>
          <p:cNvSpPr>
            <a:spLocks noGrp="1"/>
          </p:cNvSpPr>
          <p:nvPr>
            <p:ph type="title"/>
          </p:nvPr>
        </p:nvSpPr>
        <p:spPr>
          <a:xfrm>
            <a:off x="340822" y="215094"/>
            <a:ext cx="8462356" cy="817577"/>
          </a:xfrm>
        </p:spPr>
        <p:txBody>
          <a:bodyPr>
            <a:normAutofit/>
          </a:bodyPr>
          <a:lstStyle>
            <a:lvl1pPr>
              <a:defRPr sz="2400" b="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40822" y="1363287"/>
            <a:ext cx="8462356" cy="4638502"/>
          </a:xfrm>
        </p:spPr>
        <p:txBody>
          <a:bodyPr/>
          <a:lstStyle>
            <a:lvl1pPr marL="342900" indent="-3429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600">
                <a:solidFill>
                  <a:schemeClr val="tx1"/>
                </a:solidFill>
                <a:latin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391858E5-A638-4CCE-9D54-A41357A901A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939DE31-9062-486B-A790-06E36A09677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A8DB0F5-EC77-45B9-8680-1D618CB179ED}"/>
              </a:ext>
            </a:extLst>
          </p:cNvPr>
          <p:cNvSpPr>
            <a:spLocks noGrp="1"/>
          </p:cNvSpPr>
          <p:nvPr>
            <p:ph type="sldNum" sz="quarter" idx="12"/>
          </p:nvPr>
        </p:nvSpPr>
        <p:spPr/>
        <p:txBody>
          <a:bodyPr/>
          <a:lstStyle>
            <a:lvl1pPr>
              <a:buSzPct val="25000"/>
              <a:defRPr smtClean="0">
                <a:solidFill>
                  <a:srgbClr val="888888"/>
                </a:solidFill>
                <a:latin typeface="Calibri"/>
                <a:ea typeface="Calibri"/>
                <a:cs typeface="Calibri"/>
                <a:sym typeface="Calibri"/>
              </a:defRPr>
            </a:lvl1pPr>
          </a:lstStyle>
          <a:p>
            <a:pPr>
              <a:defRPr/>
            </a:pPr>
            <a:fld id="{5E8FDD4C-DCAD-4FF1-84E1-B1C966C77D37}" type="slidenum">
              <a:rPr lang="en-GB"/>
              <a:pPr>
                <a:defRPr/>
              </a:pPr>
              <a:t>‹#›</a:t>
            </a:fld>
            <a:endParaRPr lang="en-GB"/>
          </a:p>
        </p:txBody>
      </p:sp>
    </p:spTree>
    <p:extLst>
      <p:ext uri="{BB962C8B-B14F-4D97-AF65-F5344CB8AC3E}">
        <p14:creationId xmlns:p14="http://schemas.microsoft.com/office/powerpoint/2010/main" val="93752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69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75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0DADB-EA5E-4E9B-A6F9-8281A7A8C581}" type="datetimeFigureOut">
              <a:rPr lang="en-GB" smtClean="0">
                <a:solidFill>
                  <a:prstClr val="black">
                    <a:tint val="75000"/>
                  </a:prstClr>
                </a:solidFill>
              </a:rPr>
              <a:pPr/>
              <a:t>11/07/2024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680BA3A-AE43-4E5D-805C-7D6C8B1C28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936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60912" y="1727200"/>
            <a:ext cx="7554955" cy="4398964"/>
          </a:xfr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100">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p:cNvSpPr>
            <a:spLocks noGrp="1"/>
          </p:cNvSpPr>
          <p:nvPr>
            <p:ph type="title"/>
          </p:nvPr>
        </p:nvSpPr>
        <p:spPr>
          <a:xfrm>
            <a:off x="2589130" y="694457"/>
            <a:ext cx="5826737" cy="356081"/>
          </a:xfrm>
          <a:prstGeom prst="rect">
            <a:avLst/>
          </a:prstGeom>
        </p:spPr>
        <p:txBody>
          <a:bodyPr vert="horz" lIns="0" tIns="0" rIns="0" bIns="0" rtlCol="0" anchor="t" anchorCtr="0">
            <a:normAutofit/>
          </a:bodyPr>
          <a:lstStyle>
            <a:lvl1pPr>
              <a:defRPr>
                <a:latin typeface="Arial"/>
                <a:cs typeface="Arial"/>
              </a:defRPr>
            </a:lvl1pPr>
          </a:lstStyle>
          <a:p>
            <a:r>
              <a:rPr lang="en-GB"/>
              <a:t>Click to edit Master title style</a:t>
            </a:r>
            <a:endParaRPr lang="en-US"/>
          </a:p>
        </p:txBody>
      </p:sp>
      <p:sp>
        <p:nvSpPr>
          <p:cNvPr id="10" name="Subtitle 2"/>
          <p:cNvSpPr>
            <a:spLocks noGrp="1"/>
          </p:cNvSpPr>
          <p:nvPr>
            <p:ph type="subTitle" idx="13"/>
          </p:nvPr>
        </p:nvSpPr>
        <p:spPr>
          <a:xfrm>
            <a:off x="2589131" y="1093156"/>
            <a:ext cx="5826736" cy="307227"/>
          </a:xfrm>
        </p:spPr>
        <p:txBody>
          <a:bodyPr lIns="0" tIns="0" rIns="0" bIns="0" anchor="t" anchorCtr="0">
            <a:normAutofit/>
          </a:bodyPr>
          <a:lstStyle>
            <a:lvl1pPr marL="0" indent="0" algn="l">
              <a:spcBef>
                <a:spcPts val="0"/>
              </a:spcBef>
              <a:buNone/>
              <a:defRPr sz="1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9" name="Picture 8"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437" y="146296"/>
            <a:ext cx="1743695" cy="1238318"/>
          </a:xfrm>
          <a:prstGeom prst="rect">
            <a:avLst/>
          </a:prstGeom>
        </p:spPr>
      </p:pic>
      <p:cxnSp>
        <p:nvCxnSpPr>
          <p:cNvPr id="12" name="Straight Connector 11"/>
          <p:cNvCxnSpPr/>
          <p:nvPr userDrawn="1"/>
        </p:nvCxnSpPr>
        <p:spPr>
          <a:xfrm>
            <a:off x="860912" y="1514141"/>
            <a:ext cx="755495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7" descr="definitionL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79350"/>
            <a:ext cx="9144000" cy="278650"/>
          </a:xfrm>
          <a:prstGeom prst="rect">
            <a:avLst/>
          </a:prstGeom>
        </p:spPr>
      </p:pic>
    </p:spTree>
    <p:extLst>
      <p:ext uri="{BB962C8B-B14F-4D97-AF65-F5344CB8AC3E}">
        <p14:creationId xmlns:p14="http://schemas.microsoft.com/office/powerpoint/2010/main" val="3604032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59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CF4511-848B-4FF6-8A6E-3EFA3436632C}"/>
              </a:ext>
            </a:extLst>
          </p:cNvPr>
          <p:cNvSpPr/>
          <p:nvPr userDrawn="1"/>
        </p:nvSpPr>
        <p:spPr>
          <a:xfrm>
            <a:off x="0" y="6110288"/>
            <a:ext cx="9144000" cy="74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 name="Picture 1">
            <a:extLst>
              <a:ext uri="{FF2B5EF4-FFF2-40B4-BE49-F238E27FC236}">
                <a16:creationId xmlns:a16="http://schemas.microsoft.com/office/drawing/2014/main" id="{84CF7D1F-6983-4221-801D-459CF13DB0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1463" y="5935663"/>
            <a:ext cx="12525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
            <a:extLst>
              <a:ext uri="{FF2B5EF4-FFF2-40B4-BE49-F238E27FC236}">
                <a16:creationId xmlns:a16="http://schemas.microsoft.com/office/drawing/2014/main" id="{4328471A-B239-46E4-BC13-1D0C2FCE727E}"/>
              </a:ext>
            </a:extLst>
          </p:cNvPr>
          <p:cNvSpPr txBox="1">
            <a:spLocks/>
          </p:cNvSpPr>
          <p:nvPr userDrawn="1"/>
        </p:nvSpPr>
        <p:spPr bwMode="auto">
          <a:xfrm>
            <a:off x="187325" y="6396038"/>
            <a:ext cx="33591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defRPr/>
            </a:pPr>
            <a:r>
              <a:rPr lang="en-US" altLang="en-US" sz="1100" dirty="0">
                <a:solidFill>
                  <a:srgbClr val="000000"/>
                </a:solidFill>
                <a:cs typeface="Arial" panose="020B0604020202020204" pitchFamily="34" charset="0"/>
              </a:rPr>
              <a:t>Global HIV Prevention Coalition</a:t>
            </a:r>
          </a:p>
        </p:txBody>
      </p:sp>
    </p:spTree>
    <p:extLst>
      <p:ext uri="{BB962C8B-B14F-4D97-AF65-F5344CB8AC3E}">
        <p14:creationId xmlns:p14="http://schemas.microsoft.com/office/powerpoint/2010/main" val="1719072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034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7/11/24</a:t>
            </a:fld>
            <a:endParaRPr lang="en-US"/>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213543E-7578-49FA-A272-369487A2D224}" type="slidenum">
              <a:rPr lang="en-US" altLang="en-US"/>
              <a:pPr>
                <a:defRPr/>
              </a:pPr>
              <a:t>‹#›</a:t>
            </a:fld>
            <a:endParaRPr lang="en-US" altLang="en-US"/>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9" r:id="rId1"/>
    <p:sldLayoutId id="2147483881" r:id="rId2"/>
    <p:sldLayoutId id="2147483882" r:id="rId3"/>
    <p:sldLayoutId id="2147483885" r:id="rId4"/>
    <p:sldLayoutId id="2147483887" r:id="rId5"/>
    <p:sldLayoutId id="2147484276" r:id="rId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70C8BE"/>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8537CAC-E9A0-442A-B5A9-BBA633025F7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830BC48-41C2-43C5-9C67-46FD0804BB1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5832FF5-8149-4710-9C71-360AA8DF078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D28C828B-5669-4C09-9C91-0D50229B0189}" type="datetimeFigureOut">
              <a:rPr lang="en-US"/>
              <a:pPr>
                <a:defRPr/>
              </a:pPr>
              <a:t>7/11/24</a:t>
            </a:fld>
            <a:endParaRPr lang="en-US"/>
          </a:p>
        </p:txBody>
      </p:sp>
      <p:sp>
        <p:nvSpPr>
          <p:cNvPr id="5" name="Footer Placeholder 4">
            <a:extLst>
              <a:ext uri="{FF2B5EF4-FFF2-40B4-BE49-F238E27FC236}">
                <a16:creationId xmlns:a16="http://schemas.microsoft.com/office/drawing/2014/main" id="{957D962B-DB45-4D3A-BE50-890D4C72F44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B2E9AC40-B92D-4FC5-98EC-A94BB5EEF5F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ED70D9A-6B6D-48A4-888F-CED33FC02544}" type="slidenum">
              <a:rPr lang="en-US" altLang="en-CH"/>
              <a:pPr>
                <a:defRPr/>
              </a:pPr>
              <a:t>‹#›</a:t>
            </a:fld>
            <a:endParaRPr lang="en-US" altLang="en-CH"/>
          </a:p>
        </p:txBody>
      </p:sp>
      <p:pic>
        <p:nvPicPr>
          <p:cNvPr id="1031" name="Picture 6">
            <a:extLst>
              <a:ext uri="{FF2B5EF4-FFF2-40B4-BE49-F238E27FC236}">
                <a16:creationId xmlns:a16="http://schemas.microsoft.com/office/drawing/2014/main" id="{48172AB9-7460-4DEF-B95F-D63AFBC06C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70C8BE"/>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8537CAC-E9A0-442A-B5A9-BBA633025F7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830BC48-41C2-43C5-9C67-46FD0804BB1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5832FF5-8149-4710-9C71-360AA8DF078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D28C828B-5669-4C09-9C91-0D50229B0189}" type="datetimeFigureOut">
              <a:rPr lang="en-US"/>
              <a:pPr>
                <a:defRPr/>
              </a:pPr>
              <a:t>7/11/24</a:t>
            </a:fld>
            <a:endParaRPr lang="en-US"/>
          </a:p>
        </p:txBody>
      </p:sp>
      <p:sp>
        <p:nvSpPr>
          <p:cNvPr id="5" name="Footer Placeholder 4">
            <a:extLst>
              <a:ext uri="{FF2B5EF4-FFF2-40B4-BE49-F238E27FC236}">
                <a16:creationId xmlns:a16="http://schemas.microsoft.com/office/drawing/2014/main" id="{957D962B-DB45-4D3A-BE50-890D4C72F44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B2E9AC40-B92D-4FC5-98EC-A94BB5EEF5F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ED70D9A-6B6D-48A4-888F-CED33FC02544}" type="slidenum">
              <a:rPr lang="en-US" altLang="en-CH"/>
              <a:pPr>
                <a:defRPr/>
              </a:pPr>
              <a:t>‹#›</a:t>
            </a:fld>
            <a:endParaRPr lang="en-US" altLang="en-CH"/>
          </a:p>
        </p:txBody>
      </p:sp>
      <p:pic>
        <p:nvPicPr>
          <p:cNvPr id="1031" name="Picture 6">
            <a:extLst>
              <a:ext uri="{FF2B5EF4-FFF2-40B4-BE49-F238E27FC236}">
                <a16:creationId xmlns:a16="http://schemas.microsoft.com/office/drawing/2014/main" id="{48172AB9-7460-4DEF-B95F-D63AFBC06C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70C8BE"/>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8537CAC-E9A0-442A-B5A9-BBA633025F7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830BC48-41C2-43C5-9C67-46FD0804BB1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5832FF5-8149-4710-9C71-360AA8DF078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D28C828B-5669-4C09-9C91-0D50229B0189}" type="datetimeFigureOut">
              <a:rPr lang="en-US"/>
              <a:pPr>
                <a:defRPr/>
              </a:pPr>
              <a:t>7/11/24</a:t>
            </a:fld>
            <a:endParaRPr lang="en-US"/>
          </a:p>
        </p:txBody>
      </p:sp>
      <p:sp>
        <p:nvSpPr>
          <p:cNvPr id="5" name="Footer Placeholder 4">
            <a:extLst>
              <a:ext uri="{FF2B5EF4-FFF2-40B4-BE49-F238E27FC236}">
                <a16:creationId xmlns:a16="http://schemas.microsoft.com/office/drawing/2014/main" id="{957D962B-DB45-4D3A-BE50-890D4C72F44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B2E9AC40-B92D-4FC5-98EC-A94BB5EEF5F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ED70D9A-6B6D-48A4-888F-CED33FC02544}" type="slidenum">
              <a:rPr lang="en-US" altLang="en-CH"/>
              <a:pPr>
                <a:defRPr/>
              </a:pPr>
              <a:t>‹#›</a:t>
            </a:fld>
            <a:endParaRPr lang="en-US" altLang="en-CH"/>
          </a:p>
        </p:txBody>
      </p:sp>
      <p:pic>
        <p:nvPicPr>
          <p:cNvPr id="1031" name="Picture 6">
            <a:extLst>
              <a:ext uri="{FF2B5EF4-FFF2-40B4-BE49-F238E27FC236}">
                <a16:creationId xmlns:a16="http://schemas.microsoft.com/office/drawing/2014/main" id="{48172AB9-7460-4DEF-B95F-D63AFBC06C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6" r:id="rId1"/>
    <p:sldLayoutId id="2147483886"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C69B68-3976-479D-BAAE-07B9681E31EB}"/>
              </a:ext>
            </a:extLst>
          </p:cNvPr>
          <p:cNvSpPr/>
          <p:nvPr userDrawn="1"/>
        </p:nvSpPr>
        <p:spPr>
          <a:xfrm>
            <a:off x="0" y="0"/>
            <a:ext cx="4572000" cy="6858000"/>
          </a:xfrm>
          <a:prstGeom prst="rect">
            <a:avLst/>
          </a:prstGeom>
          <a:solidFill>
            <a:srgbClr val="70C8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87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CE65342D-2AB9-49D5-ADCB-A6D714D510F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70C8BE"/>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8537CAC-E9A0-442A-B5A9-BBA633025F7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830BC48-41C2-43C5-9C67-46FD0804BB1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5832FF5-8149-4710-9C71-360AA8DF078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D28C828B-5669-4C09-9C91-0D50229B0189}" type="datetimeFigureOut">
              <a:rPr lang="en-US"/>
              <a:pPr>
                <a:defRPr/>
              </a:pPr>
              <a:t>7/11/24</a:t>
            </a:fld>
            <a:endParaRPr lang="en-US"/>
          </a:p>
        </p:txBody>
      </p:sp>
      <p:sp>
        <p:nvSpPr>
          <p:cNvPr id="5" name="Footer Placeholder 4">
            <a:extLst>
              <a:ext uri="{FF2B5EF4-FFF2-40B4-BE49-F238E27FC236}">
                <a16:creationId xmlns:a16="http://schemas.microsoft.com/office/drawing/2014/main" id="{957D962B-DB45-4D3A-BE50-890D4C72F44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B2E9AC40-B92D-4FC5-98EC-A94BB5EEF5F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ED70D9A-6B6D-48A4-888F-CED33FC02544}" type="slidenum">
              <a:rPr lang="en-US" altLang="en-CH"/>
              <a:pPr>
                <a:defRPr/>
              </a:pPr>
              <a:t>‹#›</a:t>
            </a:fld>
            <a:endParaRPr lang="en-US" altLang="en-CH"/>
          </a:p>
        </p:txBody>
      </p:sp>
      <p:pic>
        <p:nvPicPr>
          <p:cNvPr id="1031" name="Picture 6">
            <a:extLst>
              <a:ext uri="{FF2B5EF4-FFF2-40B4-BE49-F238E27FC236}">
                <a16:creationId xmlns:a16="http://schemas.microsoft.com/office/drawing/2014/main" id="{48172AB9-7460-4DEF-B95F-D63AFBC06C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70C8BE"/>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8537CAC-E9A0-442A-B5A9-BBA633025F7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830BC48-41C2-43C5-9C67-46FD0804BB1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5832FF5-8149-4710-9C71-360AA8DF078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D28C828B-5669-4C09-9C91-0D50229B0189}" type="datetimeFigureOut">
              <a:rPr lang="en-US"/>
              <a:pPr>
                <a:defRPr/>
              </a:pPr>
              <a:t>7/11/24</a:t>
            </a:fld>
            <a:endParaRPr lang="en-US"/>
          </a:p>
        </p:txBody>
      </p:sp>
      <p:sp>
        <p:nvSpPr>
          <p:cNvPr id="5" name="Footer Placeholder 4">
            <a:extLst>
              <a:ext uri="{FF2B5EF4-FFF2-40B4-BE49-F238E27FC236}">
                <a16:creationId xmlns:a16="http://schemas.microsoft.com/office/drawing/2014/main" id="{957D962B-DB45-4D3A-BE50-890D4C72F44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B2E9AC40-B92D-4FC5-98EC-A94BB5EEF5F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ED70D9A-6B6D-48A4-888F-CED33FC02544}" type="slidenum">
              <a:rPr lang="en-US" altLang="en-CH"/>
              <a:pPr>
                <a:defRPr/>
              </a:pPr>
              <a:t>‹#›</a:t>
            </a:fld>
            <a:endParaRPr lang="en-US" altLang="en-CH"/>
          </a:p>
        </p:txBody>
      </p:sp>
      <p:pic>
        <p:nvPicPr>
          <p:cNvPr id="1031" name="Picture 6">
            <a:extLst>
              <a:ext uri="{FF2B5EF4-FFF2-40B4-BE49-F238E27FC236}">
                <a16:creationId xmlns:a16="http://schemas.microsoft.com/office/drawing/2014/main" id="{48172AB9-7460-4DEF-B95F-D63AFBC06C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70C8BE"/>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8537CAC-E9A0-442A-B5A9-BBA633025F7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830BC48-41C2-43C5-9C67-46FD0804BB1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5832FF5-8149-4710-9C71-360AA8DF078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D28C828B-5669-4C09-9C91-0D50229B0189}" type="datetimeFigureOut">
              <a:rPr lang="en-US"/>
              <a:pPr>
                <a:defRPr/>
              </a:pPr>
              <a:t>7/11/24</a:t>
            </a:fld>
            <a:endParaRPr lang="en-US"/>
          </a:p>
        </p:txBody>
      </p:sp>
      <p:sp>
        <p:nvSpPr>
          <p:cNvPr id="5" name="Footer Placeholder 4">
            <a:extLst>
              <a:ext uri="{FF2B5EF4-FFF2-40B4-BE49-F238E27FC236}">
                <a16:creationId xmlns:a16="http://schemas.microsoft.com/office/drawing/2014/main" id="{957D962B-DB45-4D3A-BE50-890D4C72F44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B2E9AC40-B92D-4FC5-98EC-A94BB5EEF5F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ED70D9A-6B6D-48A4-888F-CED33FC02544}" type="slidenum">
              <a:rPr lang="en-US" altLang="en-CH"/>
              <a:pPr>
                <a:defRPr/>
              </a:pPr>
              <a:t>‹#›</a:t>
            </a:fld>
            <a:endParaRPr lang="en-US" altLang="en-CH"/>
          </a:p>
        </p:txBody>
      </p:sp>
      <p:pic>
        <p:nvPicPr>
          <p:cNvPr id="1031" name="Picture 6">
            <a:extLst>
              <a:ext uri="{FF2B5EF4-FFF2-40B4-BE49-F238E27FC236}">
                <a16:creationId xmlns:a16="http://schemas.microsoft.com/office/drawing/2014/main" id="{48172AB9-7460-4DEF-B95F-D63AFBC06CE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6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70C8BE"/>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8537CAC-E9A0-442A-B5A9-BBA633025F7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830BC48-41C2-43C5-9C67-46FD0804BB1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5832FF5-8149-4710-9C71-360AA8DF078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D28C828B-5669-4C09-9C91-0D50229B0189}" type="datetimeFigureOut">
              <a:rPr lang="en-US"/>
              <a:pPr>
                <a:defRPr/>
              </a:pPr>
              <a:t>7/11/24</a:t>
            </a:fld>
            <a:endParaRPr lang="en-US"/>
          </a:p>
        </p:txBody>
      </p:sp>
      <p:sp>
        <p:nvSpPr>
          <p:cNvPr id="5" name="Footer Placeholder 4">
            <a:extLst>
              <a:ext uri="{FF2B5EF4-FFF2-40B4-BE49-F238E27FC236}">
                <a16:creationId xmlns:a16="http://schemas.microsoft.com/office/drawing/2014/main" id="{957D962B-DB45-4D3A-BE50-890D4C72F44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B2E9AC40-B92D-4FC5-98EC-A94BB5EEF5F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ED70D9A-6B6D-48A4-888F-CED33FC02544}" type="slidenum">
              <a:rPr lang="en-US" altLang="en-CH"/>
              <a:pPr>
                <a:defRPr/>
              </a:pPr>
              <a:t>‹#›</a:t>
            </a:fld>
            <a:endParaRPr lang="en-US" altLang="en-CH"/>
          </a:p>
        </p:txBody>
      </p:sp>
      <p:pic>
        <p:nvPicPr>
          <p:cNvPr id="1031" name="Picture 6">
            <a:extLst>
              <a:ext uri="{FF2B5EF4-FFF2-40B4-BE49-F238E27FC236}">
                <a16:creationId xmlns:a16="http://schemas.microsoft.com/office/drawing/2014/main" id="{48172AB9-7460-4DEF-B95F-D63AFBC06C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70C8BE"/>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8537CAC-E9A0-442A-B5A9-BBA633025F7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830BC48-41C2-43C5-9C67-46FD0804BB1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5832FF5-8149-4710-9C71-360AA8DF078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D28C828B-5669-4C09-9C91-0D50229B0189}" type="datetimeFigureOut">
              <a:rPr lang="en-US"/>
              <a:pPr>
                <a:defRPr/>
              </a:pPr>
              <a:t>7/11/24</a:t>
            </a:fld>
            <a:endParaRPr lang="en-US"/>
          </a:p>
        </p:txBody>
      </p:sp>
      <p:sp>
        <p:nvSpPr>
          <p:cNvPr id="5" name="Footer Placeholder 4">
            <a:extLst>
              <a:ext uri="{FF2B5EF4-FFF2-40B4-BE49-F238E27FC236}">
                <a16:creationId xmlns:a16="http://schemas.microsoft.com/office/drawing/2014/main" id="{957D962B-DB45-4D3A-BE50-890D4C72F44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B2E9AC40-B92D-4FC5-98EC-A94BB5EEF5F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ED70D9A-6B6D-48A4-888F-CED33FC02544}" type="slidenum">
              <a:rPr lang="en-US" altLang="en-CH"/>
              <a:pPr>
                <a:defRPr/>
              </a:pPr>
              <a:t>‹#›</a:t>
            </a:fld>
            <a:endParaRPr lang="en-US" altLang="en-CH"/>
          </a:p>
        </p:txBody>
      </p:sp>
      <p:pic>
        <p:nvPicPr>
          <p:cNvPr id="1031" name="Picture 6">
            <a:extLst>
              <a:ext uri="{FF2B5EF4-FFF2-40B4-BE49-F238E27FC236}">
                <a16:creationId xmlns:a16="http://schemas.microsoft.com/office/drawing/2014/main" id="{48172AB9-7460-4DEF-B95F-D63AFBC06C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Technical%20Brief%20on%20Adolescent%20Girls%20and%20Young%20Women%20in%20High%20HIV%20Burden%20Setting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6">
            <a:extLst>
              <a:ext uri="{FF2B5EF4-FFF2-40B4-BE49-F238E27FC236}">
                <a16:creationId xmlns:a16="http://schemas.microsoft.com/office/drawing/2014/main" id="{F7E6B8E4-9BA6-4333-9888-496396FB91F4}"/>
              </a:ext>
            </a:extLst>
          </p:cNvPr>
          <p:cNvSpPr txBox="1">
            <a:spLocks/>
          </p:cNvSpPr>
          <p:nvPr/>
        </p:nvSpPr>
        <p:spPr bwMode="auto">
          <a:xfrm>
            <a:off x="546100" y="404813"/>
            <a:ext cx="336073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dirty="0">
                <a:solidFill>
                  <a:srgbClr val="000000"/>
                </a:solidFill>
                <a:cs typeface="Arial" panose="020B0604020202020204" pitchFamily="34" charset="0"/>
              </a:rPr>
              <a:t>Global Prevention Coalition </a:t>
            </a:r>
          </a:p>
        </p:txBody>
      </p:sp>
      <p:sp>
        <p:nvSpPr>
          <p:cNvPr id="7171" name="Title 1">
            <a:extLst>
              <a:ext uri="{FF2B5EF4-FFF2-40B4-BE49-F238E27FC236}">
                <a16:creationId xmlns:a16="http://schemas.microsoft.com/office/drawing/2014/main" id="{6DD961BC-D51D-4851-96CD-985A73BA748E}"/>
              </a:ext>
            </a:extLst>
          </p:cNvPr>
          <p:cNvSpPr txBox="1">
            <a:spLocks/>
          </p:cNvSpPr>
          <p:nvPr/>
        </p:nvSpPr>
        <p:spPr bwMode="auto">
          <a:xfrm>
            <a:off x="546100" y="746125"/>
            <a:ext cx="8385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3600" dirty="0">
                <a:solidFill>
                  <a:srgbClr val="000000"/>
                </a:solidFill>
                <a:cs typeface="Arial" panose="020B0604020202020204" pitchFamily="34" charset="0"/>
              </a:rPr>
              <a:t>SESSION 07:</a:t>
            </a:r>
          </a:p>
          <a:p>
            <a:r>
              <a:rPr lang="en-US" b="1" dirty="0"/>
              <a:t>Adolescent girls, young women and their male partners in high-incidence communities</a:t>
            </a:r>
            <a:endParaRPr lang="en-CH" dirty="0"/>
          </a:p>
          <a:p>
            <a:pPr eaLnBrk="1" hangingPunct="1">
              <a:lnSpc>
                <a:spcPct val="90000"/>
              </a:lnSpc>
            </a:pPr>
            <a:endParaRPr lang="en-US" altLang="en-US" sz="3600" dirty="0">
              <a:solidFill>
                <a:srgbClr val="000000"/>
              </a:solidFill>
              <a:cs typeface="Arial" panose="020B0604020202020204" pitchFamily="34" charset="0"/>
            </a:endParaRPr>
          </a:p>
        </p:txBody>
      </p:sp>
      <p:sp>
        <p:nvSpPr>
          <p:cNvPr id="7172" name="Text Placeholder 6">
            <a:extLst>
              <a:ext uri="{FF2B5EF4-FFF2-40B4-BE49-F238E27FC236}">
                <a16:creationId xmlns:a16="http://schemas.microsoft.com/office/drawing/2014/main" id="{BD1C33C7-96F9-4A4C-A70D-036C6EA04026}"/>
              </a:ext>
            </a:extLst>
          </p:cNvPr>
          <p:cNvSpPr txBox="1">
            <a:spLocks/>
          </p:cNvSpPr>
          <p:nvPr/>
        </p:nvSpPr>
        <p:spPr bwMode="auto">
          <a:xfrm>
            <a:off x="546100" y="2882900"/>
            <a:ext cx="69532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b="1" dirty="0">
                <a:solidFill>
                  <a:srgbClr val="000000"/>
                </a:solidFill>
                <a:cs typeface="Arial" panose="020B0604020202020204" pitchFamily="34" charset="0"/>
              </a:rPr>
              <a:t>NAME</a:t>
            </a:r>
          </a:p>
        </p:txBody>
      </p:sp>
      <p:sp>
        <p:nvSpPr>
          <p:cNvPr id="7173" name="Text Placeholder 6">
            <a:extLst>
              <a:ext uri="{FF2B5EF4-FFF2-40B4-BE49-F238E27FC236}">
                <a16:creationId xmlns:a16="http://schemas.microsoft.com/office/drawing/2014/main" id="{05EE0FBB-5360-447B-9D63-D3EE34B438C8}"/>
              </a:ext>
            </a:extLst>
          </p:cNvPr>
          <p:cNvSpPr txBox="1">
            <a:spLocks/>
          </p:cNvSpPr>
          <p:nvPr/>
        </p:nvSpPr>
        <p:spPr bwMode="auto">
          <a:xfrm>
            <a:off x="546099" y="2408721"/>
            <a:ext cx="8385175" cy="47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400" b="1">
                <a:solidFill>
                  <a:srgbClr val="70C8BE"/>
                </a:solidFill>
                <a:cs typeface="Arial" panose="020B0604020202020204" pitchFamily="34" charset="0"/>
              </a:rPr>
              <a:t>Sub-title</a:t>
            </a:r>
            <a:endParaRPr lang="en-US" altLang="en-US" sz="1400" b="1" dirty="0">
              <a:solidFill>
                <a:srgbClr val="70C8BE"/>
              </a:solidFill>
              <a:cs typeface="Arial" panose="020B0604020202020204" pitchFamily="34" charset="0"/>
            </a:endParaRPr>
          </a:p>
        </p:txBody>
      </p:sp>
      <p:pic>
        <p:nvPicPr>
          <p:cNvPr id="7174" name="Picture 1">
            <a:extLst>
              <a:ext uri="{FF2B5EF4-FFF2-40B4-BE49-F238E27FC236}">
                <a16:creationId xmlns:a16="http://schemas.microsoft.com/office/drawing/2014/main" id="{B4CA4B5E-4B7F-4137-B20E-7C92FF612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675" y="2882900"/>
            <a:ext cx="5394325"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0" y="216000"/>
            <a:ext cx="9144000" cy="830996"/>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Arial"/>
              <a:buNone/>
            </a:pPr>
            <a:r>
              <a:rPr lang="en-GB" sz="2400" b="1" i="0" u="none" strike="noStrike" cap="none" dirty="0">
                <a:solidFill>
                  <a:schemeClr val="dk1"/>
                </a:solidFill>
                <a:latin typeface="Arial"/>
                <a:ea typeface="Arial"/>
                <a:cs typeface="Arial"/>
                <a:sym typeface="Arial"/>
              </a:rPr>
              <a:t>Sub-national HIV incidence (%) among young women </a:t>
            </a:r>
            <a:br>
              <a:rPr lang="en-GB" sz="2400" b="1" i="0" u="none" strike="noStrike" cap="none" dirty="0">
                <a:solidFill>
                  <a:schemeClr val="dk1"/>
                </a:solidFill>
                <a:latin typeface="Arial"/>
                <a:ea typeface="Arial"/>
                <a:cs typeface="Arial"/>
                <a:sym typeface="Arial"/>
              </a:rPr>
            </a:br>
            <a:r>
              <a:rPr lang="en-GB" sz="2400" b="1" i="0" u="none" strike="noStrike" cap="none" dirty="0">
                <a:solidFill>
                  <a:schemeClr val="dk1"/>
                </a:solidFill>
                <a:latin typeface="Arial"/>
                <a:ea typeface="Arial"/>
                <a:cs typeface="Arial"/>
                <a:sym typeface="Arial"/>
              </a:rPr>
              <a:t>in Mozambique, 2015</a:t>
            </a:r>
          </a:p>
        </p:txBody>
      </p:sp>
      <p:grpSp>
        <p:nvGrpSpPr>
          <p:cNvPr id="340" name="Shape 340"/>
          <p:cNvGrpSpPr/>
          <p:nvPr/>
        </p:nvGrpSpPr>
        <p:grpSpPr>
          <a:xfrm>
            <a:off x="1547663" y="1404000"/>
            <a:ext cx="6007643" cy="4113232"/>
            <a:chOff x="1349999" y="1404000"/>
            <a:chExt cx="6007643" cy="4113232"/>
          </a:xfrm>
        </p:grpSpPr>
        <p:pic>
          <p:nvPicPr>
            <p:cNvPr id="341" name="Shape 341"/>
            <p:cNvPicPr preferRelativeResize="0"/>
            <p:nvPr/>
          </p:nvPicPr>
          <p:blipFill rotWithShape="1">
            <a:blip r:embed="rId3">
              <a:alphaModFix/>
            </a:blip>
            <a:srcRect l="27581" t="9470" r="31085" b="3122"/>
            <a:stretch/>
          </p:blipFill>
          <p:spPr>
            <a:xfrm>
              <a:off x="1350000" y="1917232"/>
              <a:ext cx="2407650" cy="3600000"/>
            </a:xfrm>
            <a:prstGeom prst="rect">
              <a:avLst/>
            </a:prstGeom>
            <a:noFill/>
            <a:ln>
              <a:noFill/>
            </a:ln>
          </p:spPr>
        </p:pic>
        <p:pic>
          <p:nvPicPr>
            <p:cNvPr id="342" name="Shape 342"/>
            <p:cNvPicPr preferRelativeResize="0"/>
            <p:nvPr/>
          </p:nvPicPr>
          <p:blipFill rotWithShape="1">
            <a:blip r:embed="rId4">
              <a:alphaModFix/>
            </a:blip>
            <a:srcRect l="27559" t="9465" r="31103" b="3127"/>
            <a:stretch/>
          </p:blipFill>
          <p:spPr>
            <a:xfrm>
              <a:off x="4950000" y="1917232"/>
              <a:ext cx="2407643" cy="3600000"/>
            </a:xfrm>
            <a:prstGeom prst="rect">
              <a:avLst/>
            </a:prstGeom>
            <a:noFill/>
            <a:ln>
              <a:noFill/>
            </a:ln>
          </p:spPr>
        </p:pic>
        <p:grpSp>
          <p:nvGrpSpPr>
            <p:cNvPr id="343" name="Shape 343"/>
            <p:cNvGrpSpPr/>
            <p:nvPr/>
          </p:nvGrpSpPr>
          <p:grpSpPr>
            <a:xfrm>
              <a:off x="1349999" y="1404000"/>
              <a:ext cx="2375999" cy="414000"/>
              <a:chOff x="1367695" y="1368016"/>
              <a:chExt cx="2375999" cy="414000"/>
            </a:xfrm>
          </p:grpSpPr>
          <p:sp>
            <p:nvSpPr>
              <p:cNvPr id="344" name="Shape 344"/>
              <p:cNvSpPr txBox="1"/>
              <p:nvPr/>
            </p:nvSpPr>
            <p:spPr>
              <a:xfrm>
                <a:off x="1547695" y="1368016"/>
                <a:ext cx="2052167" cy="360226"/>
              </a:xfrm>
              <a:prstGeom prst="rect">
                <a:avLst/>
              </a:prstGeom>
              <a:noFill/>
              <a:ln>
                <a:noFill/>
              </a:ln>
            </p:spPr>
            <p:txBody>
              <a:bodyPr lIns="91425" tIns="45700" rIns="91425" bIns="45700" anchor="t" anchorCtr="0">
                <a:noAutofit/>
              </a:bodyPr>
              <a:lstStyle/>
              <a:p>
                <a:pPr marL="0" marR="0" lvl="0" indent="0" algn="ctr" rtl="0">
                  <a:lnSpc>
                    <a:spcPct val="143750"/>
                  </a:lnSpc>
                  <a:spcBef>
                    <a:spcPts val="0"/>
                  </a:spcBef>
                  <a:buClr>
                    <a:srgbClr val="262626"/>
                  </a:buClr>
                  <a:buSzPct val="25000"/>
                  <a:buFont typeface="Arial"/>
                  <a:buNone/>
                </a:pPr>
                <a:r>
                  <a:rPr lang="en-GB" sz="1600" b="1">
                    <a:solidFill>
                      <a:srgbClr val="262626"/>
                    </a:solidFill>
                    <a:latin typeface="Arial"/>
                    <a:ea typeface="Arial"/>
                    <a:cs typeface="Arial"/>
                    <a:sym typeface="Arial"/>
                  </a:rPr>
                  <a:t>(15–19 years old)</a:t>
                </a:r>
              </a:p>
            </p:txBody>
          </p:sp>
          <p:cxnSp>
            <p:nvCxnSpPr>
              <p:cNvPr id="345" name="Shape 345"/>
              <p:cNvCxnSpPr/>
              <p:nvPr/>
            </p:nvCxnSpPr>
            <p:spPr>
              <a:xfrm>
                <a:off x="1367695" y="1782016"/>
                <a:ext cx="2375999" cy="0"/>
              </a:xfrm>
              <a:prstGeom prst="straightConnector1">
                <a:avLst/>
              </a:prstGeom>
              <a:noFill/>
              <a:ln w="9525" cap="rnd" cmpd="sng">
                <a:solidFill>
                  <a:srgbClr val="262626"/>
                </a:solidFill>
                <a:prstDash val="solid"/>
                <a:round/>
                <a:headEnd type="none" w="med" len="med"/>
                <a:tailEnd type="none" w="med" len="med"/>
              </a:ln>
            </p:spPr>
          </p:cxnSp>
        </p:grpSp>
        <p:grpSp>
          <p:nvGrpSpPr>
            <p:cNvPr id="346" name="Shape 346"/>
            <p:cNvGrpSpPr/>
            <p:nvPr/>
          </p:nvGrpSpPr>
          <p:grpSpPr>
            <a:xfrm>
              <a:off x="4950000" y="1404000"/>
              <a:ext cx="2375999" cy="414000"/>
              <a:chOff x="5004048" y="1368016"/>
              <a:chExt cx="2375999" cy="414000"/>
            </a:xfrm>
          </p:grpSpPr>
          <p:sp>
            <p:nvSpPr>
              <p:cNvPr id="347" name="Shape 347"/>
              <p:cNvSpPr txBox="1"/>
              <p:nvPr/>
            </p:nvSpPr>
            <p:spPr>
              <a:xfrm>
                <a:off x="5129551" y="1368016"/>
                <a:ext cx="2052167" cy="360226"/>
              </a:xfrm>
              <a:prstGeom prst="rect">
                <a:avLst/>
              </a:prstGeom>
              <a:noFill/>
              <a:ln>
                <a:noFill/>
              </a:ln>
            </p:spPr>
            <p:txBody>
              <a:bodyPr lIns="91425" tIns="45700" rIns="91425" bIns="45700" anchor="t" anchorCtr="0">
                <a:noAutofit/>
              </a:bodyPr>
              <a:lstStyle/>
              <a:p>
                <a:pPr marL="0" marR="0" lvl="0" indent="0" algn="ctr" rtl="0">
                  <a:lnSpc>
                    <a:spcPct val="143750"/>
                  </a:lnSpc>
                  <a:spcBef>
                    <a:spcPts val="0"/>
                  </a:spcBef>
                  <a:buClr>
                    <a:srgbClr val="262626"/>
                  </a:buClr>
                  <a:buSzPct val="25000"/>
                  <a:buFont typeface="Arial"/>
                  <a:buNone/>
                </a:pPr>
                <a:r>
                  <a:rPr lang="en-GB" sz="1600" b="1">
                    <a:solidFill>
                      <a:srgbClr val="262626"/>
                    </a:solidFill>
                    <a:latin typeface="Arial"/>
                    <a:ea typeface="Arial"/>
                    <a:cs typeface="Arial"/>
                    <a:sym typeface="Arial"/>
                  </a:rPr>
                  <a:t>(20–24 years old)</a:t>
                </a:r>
              </a:p>
            </p:txBody>
          </p:sp>
          <p:cxnSp>
            <p:nvCxnSpPr>
              <p:cNvPr id="348" name="Shape 348"/>
              <p:cNvCxnSpPr/>
              <p:nvPr/>
            </p:nvCxnSpPr>
            <p:spPr>
              <a:xfrm>
                <a:off x="5004048" y="1782016"/>
                <a:ext cx="2375999" cy="0"/>
              </a:xfrm>
              <a:prstGeom prst="straightConnector1">
                <a:avLst/>
              </a:prstGeom>
              <a:noFill/>
              <a:ln w="9525" cap="rnd" cmpd="sng">
                <a:solidFill>
                  <a:srgbClr val="262626"/>
                </a:solidFill>
                <a:prstDash val="solid"/>
                <a:round/>
                <a:headEnd type="none" w="med" len="med"/>
                <a:tailEnd type="none" w="med" len="med"/>
              </a:ln>
            </p:spPr>
          </p:cxnSp>
        </p:grpSp>
      </p:grpSp>
      <p:sp>
        <p:nvSpPr>
          <p:cNvPr id="349" name="Shape 349"/>
          <p:cNvSpPr txBox="1"/>
          <p:nvPr/>
        </p:nvSpPr>
        <p:spPr>
          <a:xfrm>
            <a:off x="2611858" y="5805264"/>
            <a:ext cx="1259999" cy="184666"/>
          </a:xfrm>
          <a:prstGeom prst="rect">
            <a:avLst/>
          </a:prstGeom>
          <a:noFill/>
          <a:ln>
            <a:noFill/>
          </a:ln>
        </p:spPr>
        <p:txBody>
          <a:bodyPr lIns="0" tIns="0" rIns="0" bIns="0" anchor="t" anchorCtr="0">
            <a:noAutofit/>
          </a:bodyPr>
          <a:lstStyle/>
          <a:p>
            <a:pPr marL="0" marR="0" lvl="0" indent="0" algn="l" rtl="0">
              <a:spcBef>
                <a:spcPts val="0"/>
              </a:spcBef>
              <a:buSzPct val="25000"/>
              <a:buNone/>
            </a:pPr>
            <a:r>
              <a:rPr lang="en-GB" sz="1200">
                <a:solidFill>
                  <a:srgbClr val="3F3F3F"/>
                </a:solidFill>
                <a:latin typeface="Arial"/>
                <a:ea typeface="Arial"/>
                <a:cs typeface="Arial"/>
                <a:sym typeface="Arial"/>
              </a:rPr>
              <a:t>HIV incidence (%)</a:t>
            </a:r>
          </a:p>
        </p:txBody>
      </p:sp>
      <p:sp>
        <p:nvSpPr>
          <p:cNvPr id="350" name="Shape 350"/>
          <p:cNvSpPr/>
          <p:nvPr/>
        </p:nvSpPr>
        <p:spPr>
          <a:xfrm>
            <a:off x="2611858" y="6248080"/>
            <a:ext cx="144000" cy="89999"/>
          </a:xfrm>
          <a:prstGeom prst="rect">
            <a:avLst/>
          </a:prstGeom>
          <a:solidFill>
            <a:srgbClr val="FD8D3C"/>
          </a:solidFill>
          <a:ln w="9525" cap="flat" cmpd="sng">
            <a:solidFill>
              <a:srgbClr val="D3D3D3"/>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351" name="Shape 351"/>
          <p:cNvSpPr txBox="1"/>
          <p:nvPr/>
        </p:nvSpPr>
        <p:spPr>
          <a:xfrm>
            <a:off x="2879000" y="6048064"/>
            <a:ext cx="748603" cy="320601"/>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GB" sz="1000">
                <a:solidFill>
                  <a:srgbClr val="3F3F3F"/>
                </a:solidFill>
                <a:latin typeface="Arial"/>
                <a:ea typeface="Arial"/>
                <a:cs typeface="Arial"/>
                <a:sym typeface="Arial"/>
              </a:rPr>
              <a:t>1.50 – 1.99%</a:t>
            </a:r>
          </a:p>
          <a:p>
            <a:pPr marL="0" marR="0" lvl="0" indent="0" algn="l" rtl="0">
              <a:spcBef>
                <a:spcPts val="100"/>
              </a:spcBef>
              <a:spcAft>
                <a:spcPts val="0"/>
              </a:spcAft>
              <a:buSzPct val="25000"/>
              <a:buNone/>
            </a:pPr>
            <a:r>
              <a:rPr lang="en-GB" sz="1000">
                <a:solidFill>
                  <a:srgbClr val="3F3F3F"/>
                </a:solidFill>
                <a:latin typeface="Arial"/>
                <a:ea typeface="Arial"/>
                <a:cs typeface="Arial"/>
                <a:sym typeface="Arial"/>
              </a:rPr>
              <a:t>1.00 – 1.49%</a:t>
            </a:r>
          </a:p>
        </p:txBody>
      </p:sp>
      <p:sp>
        <p:nvSpPr>
          <p:cNvPr id="352" name="Shape 352"/>
          <p:cNvSpPr/>
          <p:nvPr/>
        </p:nvSpPr>
        <p:spPr>
          <a:xfrm>
            <a:off x="2611858" y="6082480"/>
            <a:ext cx="144000" cy="89999"/>
          </a:xfrm>
          <a:prstGeom prst="rect">
            <a:avLst/>
          </a:prstGeom>
          <a:solidFill>
            <a:srgbClr val="F03B20"/>
          </a:solidFill>
          <a:ln w="9525" cap="flat" cmpd="sng">
            <a:solidFill>
              <a:srgbClr val="D3D3D3"/>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353" name="Shape 353"/>
          <p:cNvSpPr/>
          <p:nvPr/>
        </p:nvSpPr>
        <p:spPr>
          <a:xfrm>
            <a:off x="4123921" y="6248080"/>
            <a:ext cx="144000" cy="89999"/>
          </a:xfrm>
          <a:prstGeom prst="rect">
            <a:avLst/>
          </a:prstGeom>
          <a:solidFill>
            <a:srgbClr val="FFFFB2"/>
          </a:solidFill>
          <a:ln w="9525" cap="flat" cmpd="sng">
            <a:solidFill>
              <a:srgbClr val="D3D3D3"/>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354" name="Shape 354"/>
          <p:cNvSpPr txBox="1"/>
          <p:nvPr/>
        </p:nvSpPr>
        <p:spPr>
          <a:xfrm>
            <a:off x="4391064" y="6048064"/>
            <a:ext cx="748603" cy="320601"/>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GB" sz="1000">
                <a:solidFill>
                  <a:srgbClr val="262626"/>
                </a:solidFill>
                <a:latin typeface="Arial"/>
                <a:ea typeface="Arial"/>
                <a:cs typeface="Arial"/>
                <a:sym typeface="Arial"/>
              </a:rPr>
              <a:t>0.50 – 0.99%</a:t>
            </a:r>
          </a:p>
          <a:p>
            <a:pPr marL="0" marR="0" lvl="0" indent="0" algn="l" rtl="0">
              <a:spcBef>
                <a:spcPts val="100"/>
              </a:spcBef>
              <a:spcAft>
                <a:spcPts val="0"/>
              </a:spcAft>
              <a:buSzPct val="25000"/>
              <a:buNone/>
            </a:pPr>
            <a:r>
              <a:rPr lang="en-GB" sz="1000">
                <a:solidFill>
                  <a:srgbClr val="262626"/>
                </a:solidFill>
                <a:latin typeface="Arial"/>
                <a:ea typeface="Arial"/>
                <a:cs typeface="Arial"/>
                <a:sym typeface="Arial"/>
              </a:rPr>
              <a:t>&lt; 0.50%</a:t>
            </a:r>
          </a:p>
        </p:txBody>
      </p:sp>
      <p:sp>
        <p:nvSpPr>
          <p:cNvPr id="355" name="Shape 355"/>
          <p:cNvSpPr/>
          <p:nvPr/>
        </p:nvSpPr>
        <p:spPr>
          <a:xfrm>
            <a:off x="4123921" y="6082480"/>
            <a:ext cx="144000" cy="89999"/>
          </a:xfrm>
          <a:prstGeom prst="rect">
            <a:avLst/>
          </a:prstGeom>
          <a:solidFill>
            <a:srgbClr val="FECC5C"/>
          </a:solidFill>
          <a:ln w="9525" cap="flat" cmpd="sng">
            <a:solidFill>
              <a:srgbClr val="D3D3D3"/>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31979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Shape 360"/>
          <p:cNvPicPr preferRelativeResize="0"/>
          <p:nvPr/>
        </p:nvPicPr>
        <p:blipFill rotWithShape="1">
          <a:blip r:embed="rId3">
            <a:alphaModFix/>
          </a:blip>
          <a:srcRect l="5910" r="-5909"/>
          <a:stretch/>
        </p:blipFill>
        <p:spPr>
          <a:xfrm>
            <a:off x="0" y="396000"/>
            <a:ext cx="9144000" cy="6466245"/>
          </a:xfrm>
          <a:prstGeom prst="rect">
            <a:avLst/>
          </a:prstGeom>
          <a:noFill/>
          <a:ln>
            <a:noFill/>
          </a:ln>
        </p:spPr>
      </p:pic>
      <p:sp>
        <p:nvSpPr>
          <p:cNvPr id="361" name="Shape 361"/>
          <p:cNvSpPr/>
          <p:nvPr/>
        </p:nvSpPr>
        <p:spPr>
          <a:xfrm>
            <a:off x="1907703" y="404663"/>
            <a:ext cx="540000" cy="179999"/>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362" name="Shape 362"/>
          <p:cNvSpPr txBox="1"/>
          <p:nvPr/>
        </p:nvSpPr>
        <p:spPr>
          <a:xfrm>
            <a:off x="1" y="0"/>
            <a:ext cx="9144000" cy="758606"/>
          </a:xfrm>
          <a:prstGeom prst="rect">
            <a:avLst/>
          </a:prstGeom>
          <a:solidFill>
            <a:schemeClr val="tx2"/>
          </a:solidFill>
          <a:ln>
            <a:noFill/>
          </a:ln>
        </p:spPr>
        <p:txBody>
          <a:bodyPr lIns="91425" tIns="45700" rIns="91425" bIns="45700" anchor="t" anchorCtr="0">
            <a:noAutofit/>
          </a:bodyPr>
          <a:lstStyle/>
          <a:p>
            <a:pPr marL="0" marR="0" lvl="0" indent="0" algn="l" rtl="0">
              <a:spcBef>
                <a:spcPts val="0"/>
              </a:spcBef>
              <a:buSzPct val="25000"/>
              <a:buNone/>
            </a:pPr>
            <a:r>
              <a:rPr lang="en-GB" sz="2000" b="1" dirty="0">
                <a:solidFill>
                  <a:schemeClr val="bg1"/>
                </a:solidFill>
                <a:latin typeface="Arial"/>
                <a:ea typeface="Arial"/>
                <a:cs typeface="Arial"/>
                <a:sym typeface="Arial"/>
              </a:rPr>
              <a:t>	Current coverage of programs </a:t>
            </a:r>
          </a:p>
          <a:p>
            <a:pPr marL="0" marR="0" lvl="0" indent="0" algn="l" rtl="0">
              <a:spcBef>
                <a:spcPts val="0"/>
              </a:spcBef>
              <a:buSzPct val="25000"/>
              <a:buNone/>
            </a:pPr>
            <a:r>
              <a:rPr lang="en-GB" sz="2000" b="1" dirty="0">
                <a:solidFill>
                  <a:schemeClr val="bg1"/>
                </a:solidFill>
                <a:latin typeface="Arial"/>
                <a:ea typeface="Arial"/>
                <a:cs typeface="Arial"/>
                <a:sym typeface="Arial"/>
              </a:rPr>
              <a:t>	for adolescent girls and young women, Mozambique</a:t>
            </a:r>
          </a:p>
        </p:txBody>
      </p:sp>
      <p:sp>
        <p:nvSpPr>
          <p:cNvPr id="363" name="Shape 363"/>
          <p:cNvSpPr txBox="1"/>
          <p:nvPr/>
        </p:nvSpPr>
        <p:spPr>
          <a:xfrm>
            <a:off x="360000" y="6480000"/>
            <a:ext cx="623889"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000">
                <a:solidFill>
                  <a:srgbClr val="000000"/>
                </a:solidFill>
                <a:latin typeface="Arial"/>
                <a:ea typeface="Arial"/>
                <a:cs typeface="Arial"/>
                <a:sym typeface="Arial"/>
              </a:rPr>
              <a:t>Source:</a:t>
            </a:r>
          </a:p>
        </p:txBody>
      </p:sp>
      <p:sp>
        <p:nvSpPr>
          <p:cNvPr id="364" name="Shape 364"/>
          <p:cNvSpPr txBox="1"/>
          <p:nvPr/>
        </p:nvSpPr>
        <p:spPr>
          <a:xfrm>
            <a:off x="4211960" y="4112685"/>
            <a:ext cx="4800806" cy="162057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GB" sz="1200" b="1" dirty="0">
                <a:solidFill>
                  <a:srgbClr val="000000"/>
                </a:solidFill>
                <a:latin typeface="Arial"/>
                <a:ea typeface="Arial"/>
                <a:cs typeface="Arial"/>
                <a:sym typeface="Arial"/>
              </a:rPr>
              <a:t>Funding:</a:t>
            </a:r>
          </a:p>
          <a:p>
            <a:pPr marL="0" marR="0" lvl="0" indent="0" algn="l" rtl="0">
              <a:lnSpc>
                <a:spcPct val="133333"/>
              </a:lnSpc>
              <a:spcBef>
                <a:spcPts val="400"/>
              </a:spcBef>
              <a:buSzPct val="25000"/>
              <a:buNone/>
            </a:pPr>
            <a:r>
              <a:rPr lang="en-GB" sz="1200" b="1" dirty="0">
                <a:solidFill>
                  <a:srgbClr val="000000"/>
                </a:solidFill>
                <a:latin typeface="Arial"/>
                <a:ea typeface="Arial"/>
                <a:cs typeface="Arial"/>
                <a:sym typeface="Arial"/>
              </a:rPr>
              <a:t>	</a:t>
            </a:r>
            <a:r>
              <a:rPr lang="en-GB" sz="1200" dirty="0">
                <a:solidFill>
                  <a:srgbClr val="000000"/>
                </a:solidFill>
                <a:latin typeface="Arial"/>
                <a:ea typeface="Arial"/>
                <a:cs typeface="Arial"/>
                <a:sym typeface="Arial"/>
              </a:rPr>
              <a:t>DREAMS</a:t>
            </a:r>
          </a:p>
          <a:p>
            <a:pPr marL="0" marR="0" lvl="0" indent="0" algn="l" rtl="0">
              <a:lnSpc>
                <a:spcPct val="133333"/>
              </a:lnSpc>
              <a:spcBef>
                <a:spcPts val="0"/>
              </a:spcBef>
              <a:buSzPct val="25000"/>
              <a:buNone/>
            </a:pPr>
            <a:r>
              <a:rPr lang="en-GB" sz="1200" dirty="0">
                <a:solidFill>
                  <a:srgbClr val="000000"/>
                </a:solidFill>
                <a:latin typeface="Arial"/>
                <a:ea typeface="Arial"/>
                <a:cs typeface="Arial"/>
                <a:sym typeface="Arial"/>
              </a:rPr>
              <a:t>	The Global Fund</a:t>
            </a:r>
          </a:p>
          <a:p>
            <a:pPr marL="0" marR="0" lvl="0" indent="0" algn="l" rtl="0">
              <a:lnSpc>
                <a:spcPct val="133333"/>
              </a:lnSpc>
              <a:spcBef>
                <a:spcPts val="0"/>
              </a:spcBef>
              <a:buSzPct val="25000"/>
              <a:buNone/>
            </a:pPr>
            <a:r>
              <a:rPr lang="en-GB" sz="1200" dirty="0">
                <a:solidFill>
                  <a:srgbClr val="000000"/>
                </a:solidFill>
                <a:latin typeface="Arial"/>
                <a:ea typeface="Arial"/>
                <a:cs typeface="Arial"/>
                <a:sym typeface="Arial"/>
              </a:rPr>
              <a:t>	DREAMS* and the Global Fund</a:t>
            </a:r>
          </a:p>
          <a:p>
            <a:pPr marL="0" marR="0" lvl="0" indent="0" algn="l" rtl="0">
              <a:lnSpc>
                <a:spcPct val="133333"/>
              </a:lnSpc>
              <a:spcBef>
                <a:spcPts val="0"/>
              </a:spcBef>
              <a:buSzPct val="25000"/>
              <a:buNone/>
            </a:pPr>
            <a:r>
              <a:rPr lang="en-GB" sz="1200" dirty="0">
                <a:solidFill>
                  <a:srgbClr val="000000"/>
                </a:solidFill>
                <a:latin typeface="Arial"/>
                <a:ea typeface="Arial"/>
                <a:cs typeface="Arial"/>
                <a:sym typeface="Arial"/>
              </a:rPr>
              <a:t>	National government</a:t>
            </a:r>
          </a:p>
          <a:p>
            <a:pPr marL="0" marR="0" lvl="0" indent="0" algn="l" rtl="0">
              <a:lnSpc>
                <a:spcPct val="133333"/>
              </a:lnSpc>
              <a:spcBef>
                <a:spcPts val="0"/>
              </a:spcBef>
              <a:buSzPct val="25000"/>
              <a:buNone/>
            </a:pPr>
            <a:r>
              <a:rPr lang="en-GB" sz="1200" dirty="0">
                <a:solidFill>
                  <a:srgbClr val="000000"/>
                </a:solidFill>
                <a:latin typeface="Arial"/>
                <a:ea typeface="Arial"/>
                <a:cs typeface="Arial"/>
                <a:sym typeface="Arial"/>
              </a:rPr>
              <a:t>	National government and the Global Fund</a:t>
            </a:r>
          </a:p>
          <a:p>
            <a:pPr marL="0" marR="0" lvl="0" indent="0" algn="l" rtl="0">
              <a:lnSpc>
                <a:spcPct val="133333"/>
              </a:lnSpc>
              <a:spcBef>
                <a:spcPts val="0"/>
              </a:spcBef>
              <a:buSzPct val="25000"/>
              <a:buNone/>
            </a:pPr>
            <a:r>
              <a:rPr lang="en-GB" sz="1200" dirty="0">
                <a:solidFill>
                  <a:srgbClr val="000000"/>
                </a:solidFill>
                <a:latin typeface="Arial"/>
                <a:ea typeface="Arial"/>
                <a:cs typeface="Arial"/>
                <a:sym typeface="Arial"/>
              </a:rPr>
              <a:t>	</a:t>
            </a:r>
            <a:endParaRPr sz="1200" dirty="0">
              <a:solidFill>
                <a:srgbClr val="000000"/>
              </a:solidFill>
              <a:latin typeface="Arial"/>
              <a:ea typeface="Arial"/>
              <a:cs typeface="Arial"/>
              <a:sym typeface="Arial"/>
            </a:endParaRPr>
          </a:p>
        </p:txBody>
      </p:sp>
      <p:sp>
        <p:nvSpPr>
          <p:cNvPr id="365" name="Shape 365"/>
          <p:cNvSpPr/>
          <p:nvPr/>
        </p:nvSpPr>
        <p:spPr>
          <a:xfrm>
            <a:off x="4212227" y="4422164"/>
            <a:ext cx="431999" cy="125999"/>
          </a:xfrm>
          <a:prstGeom prst="rect">
            <a:avLst/>
          </a:prstGeom>
          <a:solidFill>
            <a:srgbClr val="FFFF3D"/>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366" name="Shape 366"/>
          <p:cNvSpPr/>
          <p:nvPr/>
        </p:nvSpPr>
        <p:spPr>
          <a:xfrm>
            <a:off x="4203636" y="4613227"/>
            <a:ext cx="431999" cy="125999"/>
          </a:xfrm>
          <a:prstGeom prst="rect">
            <a:avLst/>
          </a:prstGeom>
          <a:solidFill>
            <a:srgbClr val="FCD5B4"/>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367" name="Shape 367"/>
          <p:cNvSpPr/>
          <p:nvPr/>
        </p:nvSpPr>
        <p:spPr>
          <a:xfrm>
            <a:off x="4212227" y="4808148"/>
            <a:ext cx="431999" cy="125999"/>
          </a:xfrm>
          <a:prstGeom prst="rect">
            <a:avLst/>
          </a:prstGeom>
          <a:solidFill>
            <a:srgbClr val="8C3FC5"/>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368" name="Shape 368"/>
          <p:cNvSpPr/>
          <p:nvPr/>
        </p:nvSpPr>
        <p:spPr>
          <a:xfrm>
            <a:off x="4211960" y="4995563"/>
            <a:ext cx="431999" cy="125999"/>
          </a:xfrm>
          <a:prstGeom prst="rect">
            <a:avLst/>
          </a:prstGeom>
          <a:solidFill>
            <a:srgbClr val="34B21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369" name="Shape 369"/>
          <p:cNvSpPr/>
          <p:nvPr/>
        </p:nvSpPr>
        <p:spPr>
          <a:xfrm>
            <a:off x="4224123" y="5179880"/>
            <a:ext cx="431999" cy="125999"/>
          </a:xfrm>
          <a:prstGeom prst="rect">
            <a:avLst/>
          </a:prstGeom>
          <a:solidFill>
            <a:srgbClr val="F17DFB"/>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370" name="Shape 370"/>
          <p:cNvSpPr/>
          <p:nvPr/>
        </p:nvSpPr>
        <p:spPr>
          <a:xfrm>
            <a:off x="4224123" y="5445223"/>
            <a:ext cx="431999" cy="125999"/>
          </a:xfrm>
          <a:prstGeom prst="rect">
            <a:avLst/>
          </a:prstGeom>
          <a:solidFill>
            <a:srgbClr val="74272C"/>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371" name="Shape 371"/>
          <p:cNvSpPr/>
          <p:nvPr/>
        </p:nvSpPr>
        <p:spPr>
          <a:xfrm>
            <a:off x="2177703" y="5295426"/>
            <a:ext cx="1284605" cy="1184573"/>
          </a:xfrm>
          <a:prstGeom prst="ellipse">
            <a:avLst/>
          </a:prstGeom>
          <a:noFill/>
          <a:ln w="254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1">
              <a:solidFill>
                <a:schemeClr val="lt1"/>
              </a:solidFill>
              <a:latin typeface="Calibri"/>
              <a:ea typeface="Calibri"/>
              <a:cs typeface="Calibri"/>
              <a:sym typeface="Calibri"/>
            </a:endParaRPr>
          </a:p>
        </p:txBody>
      </p:sp>
      <p:sp>
        <p:nvSpPr>
          <p:cNvPr id="372" name="Shape 372"/>
          <p:cNvSpPr txBox="1"/>
          <p:nvPr/>
        </p:nvSpPr>
        <p:spPr>
          <a:xfrm>
            <a:off x="4211960" y="5887712"/>
            <a:ext cx="3456383"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800" b="1">
                <a:solidFill>
                  <a:srgbClr val="FF0000"/>
                </a:solidFill>
                <a:latin typeface="Calibri"/>
                <a:ea typeface="Calibri"/>
                <a:cs typeface="Calibri"/>
                <a:sym typeface="Calibri"/>
              </a:rPr>
              <a:t>Proposed priority area for comprehensive  women and girls prevention coverage </a:t>
            </a:r>
          </a:p>
        </p:txBody>
      </p:sp>
      <p:cxnSp>
        <p:nvCxnSpPr>
          <p:cNvPr id="373" name="Shape 373"/>
          <p:cNvCxnSpPr/>
          <p:nvPr/>
        </p:nvCxnSpPr>
        <p:spPr>
          <a:xfrm rot="10800000">
            <a:off x="3563888" y="6021287"/>
            <a:ext cx="504056" cy="458712"/>
          </a:xfrm>
          <a:prstGeom prst="straightConnector1">
            <a:avLst/>
          </a:prstGeom>
          <a:noFill/>
          <a:ln w="19050"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33520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F23F37E-2C31-4B8B-AF86-B097A41FEEF0}"/>
              </a:ext>
            </a:extLst>
          </p:cNvPr>
          <p:cNvSpPr>
            <a:spLocks noGrp="1" noChangeArrowheads="1"/>
          </p:cNvSpPr>
          <p:nvPr>
            <p:ph type="title"/>
          </p:nvPr>
        </p:nvSpPr>
        <p:spPr bwMode="auto">
          <a:xfrm>
            <a:off x="0" y="269875"/>
            <a:ext cx="857885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altLang="en-US" sz="3200" b="1" dirty="0">
                <a:solidFill>
                  <a:schemeClr val="tx2"/>
                </a:solidFill>
                <a:ea typeface="ＭＳ Ｐゴシック" panose="020B0600070205080204" pitchFamily="34" charset="-128"/>
              </a:rPr>
              <a:t>Gender responsive tools available:</a:t>
            </a:r>
            <a:endParaRPr lang="en-US" altLang="en-US" sz="3200" b="1" dirty="0">
              <a:solidFill>
                <a:schemeClr val="tx2"/>
              </a:solidFill>
              <a:ea typeface="ＭＳ Ｐゴシック" panose="020B0600070205080204" pitchFamily="34" charset="-128"/>
            </a:endParaRPr>
          </a:p>
        </p:txBody>
      </p:sp>
      <p:pic>
        <p:nvPicPr>
          <p:cNvPr id="37891" name="Picture 14" descr="C:\Users\grayw\Desktop\genderassessmenttool.png">
            <a:extLst>
              <a:ext uri="{FF2B5EF4-FFF2-40B4-BE49-F238E27FC236}">
                <a16:creationId xmlns:a16="http://schemas.microsoft.com/office/drawing/2014/main" id="{1994BF41-469F-4986-974A-1102AC221C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9613" y="2781300"/>
            <a:ext cx="1968500" cy="276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a:extLst>
              <a:ext uri="{FF2B5EF4-FFF2-40B4-BE49-F238E27FC236}">
                <a16:creationId xmlns:a16="http://schemas.microsoft.com/office/drawing/2014/main" id="{81F2E70E-2D6D-4AB0-BAED-587FD1E80B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52513"/>
            <a:ext cx="1944687" cy="275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3" name="Picture 3">
            <a:extLst>
              <a:ext uri="{FF2B5EF4-FFF2-40B4-BE49-F238E27FC236}">
                <a16:creationId xmlns:a16="http://schemas.microsoft.com/office/drawing/2014/main" id="{02ABBBF7-485F-4422-9A7B-2059B3EC9F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1938" y="4048919"/>
            <a:ext cx="1944688" cy="27924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7894" name="Picture 4">
            <a:extLst>
              <a:ext uri="{FF2B5EF4-FFF2-40B4-BE49-F238E27FC236}">
                <a16:creationId xmlns:a16="http://schemas.microsoft.com/office/drawing/2014/main" id="{77E82B57-7A4F-42BC-9F13-5A8A3C0B62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3838" y="1844675"/>
            <a:ext cx="1854200" cy="25923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ight Arrow 4">
            <a:extLst>
              <a:ext uri="{FF2B5EF4-FFF2-40B4-BE49-F238E27FC236}">
                <a16:creationId xmlns:a16="http://schemas.microsoft.com/office/drawing/2014/main" id="{E47B19EE-B952-4F02-A6BA-97E5250F9671}"/>
              </a:ext>
            </a:extLst>
          </p:cNvPr>
          <p:cNvSpPr/>
          <p:nvPr/>
        </p:nvSpPr>
        <p:spPr>
          <a:xfrm>
            <a:off x="5827713" y="2143125"/>
            <a:ext cx="474662"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896" name="TextBox 5">
            <a:extLst>
              <a:ext uri="{FF2B5EF4-FFF2-40B4-BE49-F238E27FC236}">
                <a16:creationId xmlns:a16="http://schemas.microsoft.com/office/drawing/2014/main" id="{BD3A093F-5759-4BFA-A8A4-6388509C0404}"/>
              </a:ext>
            </a:extLst>
          </p:cNvPr>
          <p:cNvSpPr txBox="1">
            <a:spLocks noChangeArrowheads="1"/>
          </p:cNvSpPr>
          <p:nvPr/>
        </p:nvSpPr>
        <p:spPr bwMode="auto">
          <a:xfrm>
            <a:off x="2224088" y="1412875"/>
            <a:ext cx="26003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a:t>Strengthening the gender sensitive HIV and SRHR M&amp;E </a:t>
            </a:r>
            <a:r>
              <a:rPr lang="en-GB" altLang="en-US" sz="1400" b="1"/>
              <a:t>Systems</a:t>
            </a:r>
            <a:endParaRPr lang="en-US" altLang="en-US" sz="1400" b="1"/>
          </a:p>
        </p:txBody>
      </p:sp>
      <p:sp>
        <p:nvSpPr>
          <p:cNvPr id="37897" name="TextBox 6">
            <a:extLst>
              <a:ext uri="{FF2B5EF4-FFF2-40B4-BE49-F238E27FC236}">
                <a16:creationId xmlns:a16="http://schemas.microsoft.com/office/drawing/2014/main" id="{54A74473-0777-420D-BE18-AF2BAF63205D}"/>
              </a:ext>
            </a:extLst>
          </p:cNvPr>
          <p:cNvSpPr txBox="1">
            <a:spLocks noChangeArrowheads="1"/>
          </p:cNvSpPr>
          <p:nvPr/>
        </p:nvSpPr>
        <p:spPr bwMode="auto">
          <a:xfrm>
            <a:off x="2695575" y="2449513"/>
            <a:ext cx="2500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t>Assessing your HIV response</a:t>
            </a:r>
            <a:endParaRPr lang="en-US" altLang="en-US" sz="1600" b="1"/>
          </a:p>
        </p:txBody>
      </p:sp>
      <p:sp>
        <p:nvSpPr>
          <p:cNvPr id="37898" name="TextBox 8">
            <a:extLst>
              <a:ext uri="{FF2B5EF4-FFF2-40B4-BE49-F238E27FC236}">
                <a16:creationId xmlns:a16="http://schemas.microsoft.com/office/drawing/2014/main" id="{04BD8A8D-B8A1-4796-A67B-2504C1D5C5C6}"/>
              </a:ext>
            </a:extLst>
          </p:cNvPr>
          <p:cNvSpPr txBox="1">
            <a:spLocks noChangeArrowheads="1"/>
          </p:cNvSpPr>
          <p:nvPr/>
        </p:nvSpPr>
        <p:spPr bwMode="auto">
          <a:xfrm>
            <a:off x="4071938" y="3644900"/>
            <a:ext cx="2501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a:t>Develop </a:t>
            </a:r>
            <a:r>
              <a:rPr lang="en-GB" altLang="en-US" sz="1600" b="1"/>
              <a:t>Programmes</a:t>
            </a:r>
            <a:endParaRPr lang="en-US" altLang="en-US" sz="1600" b="1"/>
          </a:p>
        </p:txBody>
      </p:sp>
      <p:sp>
        <p:nvSpPr>
          <p:cNvPr id="37899" name="TextBox 9">
            <a:extLst>
              <a:ext uri="{FF2B5EF4-FFF2-40B4-BE49-F238E27FC236}">
                <a16:creationId xmlns:a16="http://schemas.microsoft.com/office/drawing/2014/main" id="{4483A0A7-8FE9-47A5-BE9B-CD60395AEC09}"/>
              </a:ext>
            </a:extLst>
          </p:cNvPr>
          <p:cNvSpPr txBox="1">
            <a:spLocks noChangeArrowheads="1"/>
          </p:cNvSpPr>
          <p:nvPr/>
        </p:nvSpPr>
        <p:spPr bwMode="auto">
          <a:xfrm>
            <a:off x="7092950" y="1484313"/>
            <a:ext cx="1800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200">
                <a:hlinkClick r:id="rId7" action="ppaction://hlinkfile"/>
              </a:rPr>
              <a:t>All referred to in</a:t>
            </a:r>
            <a:r>
              <a:rPr lang="en-GB" altLang="en-US" sz="1200"/>
              <a:t>:</a:t>
            </a:r>
            <a:endParaRPr lang="en-US" altLang="en-US" sz="1200"/>
          </a:p>
        </p:txBody>
      </p:sp>
      <p:sp>
        <p:nvSpPr>
          <p:cNvPr id="2" name="Oval 1">
            <a:extLst>
              <a:ext uri="{FF2B5EF4-FFF2-40B4-BE49-F238E27FC236}">
                <a16:creationId xmlns:a16="http://schemas.microsoft.com/office/drawing/2014/main" id="{C0C8ECFD-4211-4231-A627-0686AA4C5CCE}"/>
              </a:ext>
            </a:extLst>
          </p:cNvPr>
          <p:cNvSpPr/>
          <p:nvPr/>
        </p:nvSpPr>
        <p:spPr>
          <a:xfrm>
            <a:off x="3761942" y="4090915"/>
            <a:ext cx="2867891" cy="28488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740" y="374074"/>
            <a:ext cx="4787548" cy="1075750"/>
          </a:xfrm>
        </p:spPr>
        <p:txBody>
          <a:bodyPr>
            <a:noAutofit/>
          </a:bodyPr>
          <a:lstStyle/>
          <a:p>
            <a:br>
              <a:rPr lang="en-US" sz="3200" b="1" dirty="0">
                <a:solidFill>
                  <a:schemeClr val="tx2"/>
                </a:solidFill>
                <a:ea typeface="+mn-ea"/>
              </a:rPr>
            </a:br>
            <a:r>
              <a:rPr lang="en-US" sz="3200" b="1" dirty="0">
                <a:solidFill>
                  <a:schemeClr val="tx2"/>
                </a:solidFill>
                <a:ea typeface="+mn-ea"/>
              </a:rPr>
              <a:t>UNAIDS guidance</a:t>
            </a:r>
            <a:br>
              <a:rPr lang="en-US" sz="3200" b="1" dirty="0">
                <a:solidFill>
                  <a:schemeClr val="tx2"/>
                </a:solidFill>
                <a:ea typeface="+mn-ea"/>
              </a:rPr>
            </a:br>
            <a:r>
              <a:rPr lang="en-US" sz="3200" b="1" dirty="0">
                <a:solidFill>
                  <a:schemeClr val="tx2"/>
                </a:solidFill>
                <a:ea typeface="+mn-ea"/>
              </a:rPr>
              <a:t>for programming</a:t>
            </a:r>
          </a:p>
        </p:txBody>
      </p:sp>
      <p:sp>
        <p:nvSpPr>
          <p:cNvPr id="3" name="Content Placeholder 2"/>
          <p:cNvSpPr>
            <a:spLocks noGrp="1"/>
          </p:cNvSpPr>
          <p:nvPr>
            <p:ph idx="1"/>
          </p:nvPr>
        </p:nvSpPr>
        <p:spPr>
          <a:xfrm>
            <a:off x="399739" y="1941846"/>
            <a:ext cx="4787548" cy="4097549"/>
          </a:xfrm>
          <a:solidFill>
            <a:schemeClr val="bg1"/>
          </a:solidFill>
        </p:spPr>
        <p:txBody>
          <a:bodyPr>
            <a:normAutofit/>
          </a:bodyPr>
          <a:lstStyle/>
          <a:p>
            <a:pPr marL="0" indent="0">
              <a:buNone/>
            </a:pPr>
            <a:r>
              <a:rPr lang="en-GB" sz="2400" b="1" dirty="0">
                <a:solidFill>
                  <a:srgbClr val="0DB7BB"/>
                </a:solidFill>
              </a:rPr>
              <a:t>Why this gu</a:t>
            </a:r>
            <a:r>
              <a:rPr lang="en-GB" sz="2400" b="1" dirty="0">
                <a:solidFill>
                  <a:schemeClr val="tx2"/>
                </a:solidFill>
              </a:rPr>
              <a:t>idan</a:t>
            </a:r>
            <a:r>
              <a:rPr lang="en-GB" sz="2400" b="1" dirty="0">
                <a:solidFill>
                  <a:srgbClr val="0DB7BB"/>
                </a:solidFill>
              </a:rPr>
              <a:t>ce?</a:t>
            </a:r>
            <a:endParaRPr lang="en-US" sz="2400" dirty="0"/>
          </a:p>
          <a:p>
            <a:r>
              <a:rPr lang="en-GB" sz="2400" dirty="0"/>
              <a:t>Complex field, but sufficient evidence</a:t>
            </a:r>
          </a:p>
          <a:p>
            <a:endParaRPr lang="en-GB" sz="2400" dirty="0"/>
          </a:p>
          <a:p>
            <a:r>
              <a:rPr lang="en-GB" sz="2400" dirty="0"/>
              <a:t>No other UN guidance specifically on HIV prevention</a:t>
            </a:r>
          </a:p>
          <a:p>
            <a:endParaRPr lang="en-GB" sz="2400" dirty="0"/>
          </a:p>
          <a:p>
            <a:r>
              <a:rPr lang="en-GB" sz="2400" b="1" dirty="0"/>
              <a:t>Options menu</a:t>
            </a:r>
            <a:r>
              <a:rPr lang="en-GB" sz="2400" dirty="0"/>
              <a:t> rather than blueprint</a:t>
            </a:r>
          </a:p>
          <a:p>
            <a:endParaRPr lang="en-US" sz="2800" dirty="0"/>
          </a:p>
        </p:txBody>
      </p:sp>
      <p:pic>
        <p:nvPicPr>
          <p:cNvPr id="4" name="Picture 3"/>
          <p:cNvPicPr>
            <a:picLocks noChangeAspect="1"/>
          </p:cNvPicPr>
          <p:nvPr/>
        </p:nvPicPr>
        <p:blipFill>
          <a:blip r:embed="rId3"/>
          <a:stretch>
            <a:fillRect/>
          </a:stretch>
        </p:blipFill>
        <p:spPr>
          <a:xfrm>
            <a:off x="5360012" y="556367"/>
            <a:ext cx="3783987" cy="5483028"/>
          </a:xfrm>
          <a:prstGeom prst="rect">
            <a:avLst/>
          </a:prstGeom>
          <a:ln>
            <a:solidFill>
              <a:schemeClr val="tx1"/>
            </a:solidFill>
          </a:ln>
        </p:spPr>
      </p:pic>
    </p:spTree>
    <p:extLst>
      <p:ext uri="{BB962C8B-B14F-4D97-AF65-F5344CB8AC3E}">
        <p14:creationId xmlns:p14="http://schemas.microsoft.com/office/powerpoint/2010/main" val="7570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EB17D8B5-8688-4B6E-8933-43072A6F7685}"/>
              </a:ext>
            </a:extLst>
          </p:cNvPr>
          <p:cNvSpPr txBox="1">
            <a:spLocks/>
          </p:cNvSpPr>
          <p:nvPr/>
        </p:nvSpPr>
        <p:spPr bwMode="auto">
          <a:xfrm>
            <a:off x="685800" y="760413"/>
            <a:ext cx="7772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429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429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429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429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429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429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429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429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3138"/>
              </a:lnSpc>
              <a:spcBef>
                <a:spcPct val="0"/>
              </a:spcBef>
              <a:buFont typeface="Arial" panose="020B0604020202020204" pitchFamily="34" charset="0"/>
              <a:buNone/>
            </a:pPr>
            <a:r>
              <a:rPr lang="en-US" altLang="en-CH" sz="4000" b="1" dirty="0">
                <a:solidFill>
                  <a:schemeClr val="bg1"/>
                </a:solidFill>
                <a:latin typeface="Arial" panose="020B0604020202020204" pitchFamily="34" charset="0"/>
                <a:cs typeface="Arial" panose="020B0604020202020204" pitchFamily="34" charset="0"/>
              </a:rPr>
              <a:t>HIV PREVENTION IS A RIGHT</a:t>
            </a:r>
          </a:p>
        </p:txBody>
      </p:sp>
      <p:sp>
        <p:nvSpPr>
          <p:cNvPr id="53251" name="TextBox 6">
            <a:extLst>
              <a:ext uri="{FF2B5EF4-FFF2-40B4-BE49-F238E27FC236}">
                <a16:creationId xmlns:a16="http://schemas.microsoft.com/office/drawing/2014/main" id="{59C24ADE-AA49-4D47-9891-0B03A2D1DBCF}"/>
              </a:ext>
            </a:extLst>
          </p:cNvPr>
          <p:cNvSpPr txBox="1">
            <a:spLocks noChangeArrowheads="1"/>
          </p:cNvSpPr>
          <p:nvPr/>
        </p:nvSpPr>
        <p:spPr bwMode="auto">
          <a:xfrm>
            <a:off x="636588" y="1481138"/>
            <a:ext cx="77724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SzPct val="25000"/>
              <a:buFont typeface="Arial" panose="020B0604020202020204" pitchFamily="34" charset="0"/>
              <a:buNone/>
            </a:pPr>
            <a:r>
              <a:rPr lang="en-US" altLang="en-CH" dirty="0">
                <a:solidFill>
                  <a:srgbClr val="000000"/>
                </a:solidFill>
                <a:latin typeface="Arial" panose="020B0604020202020204" pitchFamily="34" charset="0"/>
                <a:cs typeface="Arial" panose="020B0604020202020204" pitchFamily="34" charset="0"/>
                <a:sym typeface="Arial" panose="020B0604020202020204" pitchFamily="34" charset="0"/>
              </a:rPr>
              <a:t>Fulfilling this right begins with providing</a:t>
            </a:r>
          </a:p>
          <a:p>
            <a:pPr>
              <a:lnSpc>
                <a:spcPct val="150000"/>
              </a:lnSpc>
              <a:spcBef>
                <a:spcPct val="0"/>
              </a:spcBef>
              <a:buSzPct val="25000"/>
              <a:buFont typeface="Arial" panose="020B0604020202020204" pitchFamily="34" charset="0"/>
              <a:buNone/>
            </a:pPr>
            <a:r>
              <a:rPr lang="en-US" altLang="en-CH" dirty="0">
                <a:solidFill>
                  <a:srgbClr val="000000"/>
                </a:solidFill>
                <a:latin typeface="Arial" panose="020B0604020202020204" pitchFamily="34" charset="0"/>
                <a:cs typeface="Arial" panose="020B0604020202020204" pitchFamily="34" charset="0"/>
                <a:sym typeface="Arial" panose="020B0604020202020204" pitchFamily="34" charset="0"/>
              </a:rPr>
              <a:t>people who are at increased risk of HIV</a:t>
            </a:r>
          </a:p>
          <a:p>
            <a:pPr>
              <a:lnSpc>
                <a:spcPct val="150000"/>
              </a:lnSpc>
              <a:spcBef>
                <a:spcPct val="0"/>
              </a:spcBef>
              <a:buSzPct val="25000"/>
              <a:buFont typeface="Arial" panose="020B0604020202020204" pitchFamily="34" charset="0"/>
              <a:buNone/>
            </a:pPr>
            <a:r>
              <a:rPr lang="en-US" altLang="en-CH" dirty="0">
                <a:solidFill>
                  <a:srgbClr val="000000"/>
                </a:solidFill>
                <a:latin typeface="Arial" panose="020B0604020202020204" pitchFamily="34" charset="0"/>
                <a:cs typeface="Arial" panose="020B0604020202020204" pitchFamily="34" charset="0"/>
                <a:sym typeface="Arial" panose="020B0604020202020204" pitchFamily="34" charset="0"/>
              </a:rPr>
              <a:t>infection with unhindered access to education and information and effective prevention and treatment services.</a:t>
            </a:r>
          </a:p>
          <a:p>
            <a:pPr>
              <a:spcBef>
                <a:spcPct val="0"/>
              </a:spcBef>
              <a:buSzPct val="25000"/>
              <a:buFont typeface="Arial" panose="020B0604020202020204" pitchFamily="34" charset="0"/>
              <a:buNone/>
            </a:pPr>
            <a:endParaRPr lang="en-US" altLang="en-CH" sz="18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ct val="0"/>
              </a:spcBef>
              <a:buSzPct val="25000"/>
              <a:buFont typeface="Arial" panose="020B0604020202020204" pitchFamily="34" charset="0"/>
              <a:buNone/>
            </a:pPr>
            <a:endParaRPr lang="en-US" altLang="en-CH" sz="18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ct val="0"/>
              </a:spcBef>
              <a:buSzPct val="25000"/>
              <a:buFont typeface="Arial" panose="020B0604020202020204" pitchFamily="34" charset="0"/>
              <a:buNone/>
            </a:pPr>
            <a:r>
              <a:rPr lang="en-US" altLang="en-CH" sz="1800" dirty="0">
                <a:solidFill>
                  <a:srgbClr val="000000"/>
                </a:solidFill>
                <a:latin typeface="Arial" panose="020B0604020202020204" pitchFamily="34" charset="0"/>
                <a:cs typeface="Arial" panose="020B0604020202020204" pitchFamily="34" charset="0"/>
                <a:sym typeface="Arial" panose="020B0604020202020204" pitchFamily="34" charset="0"/>
              </a:rPr>
              <a:t> </a:t>
            </a:r>
            <a:endParaRPr lang="en-US" altLang="en-US"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2601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rgbClr val="0DB7BB"/>
                </a:solidFill>
              </a:rPr>
              <a:t>Key factors associated with HIV risk among young women and their partners</a:t>
            </a:r>
          </a:p>
        </p:txBody>
      </p:sp>
      <p:sp>
        <p:nvSpPr>
          <p:cNvPr id="3" name="Content Placeholder 2"/>
          <p:cNvSpPr>
            <a:spLocks noGrp="1"/>
          </p:cNvSpPr>
          <p:nvPr>
            <p:ph idx="1"/>
          </p:nvPr>
        </p:nvSpPr>
        <p:spPr>
          <a:xfrm>
            <a:off x="457200" y="1714499"/>
            <a:ext cx="8462356" cy="3512127"/>
          </a:xfrm>
        </p:spPr>
        <p:txBody>
          <a:bodyPr numCol="3">
            <a:normAutofit fontScale="77500" lnSpcReduction="20000"/>
          </a:bodyPr>
          <a:lstStyle/>
          <a:p>
            <a:pPr marL="0" indent="0">
              <a:buNone/>
            </a:pPr>
            <a:r>
              <a:rPr lang="en-US" b="1" dirty="0"/>
              <a:t>Behavioral</a:t>
            </a:r>
          </a:p>
          <a:p>
            <a:r>
              <a:rPr lang="en-US" dirty="0"/>
              <a:t>Age-disparate sex</a:t>
            </a:r>
          </a:p>
          <a:p>
            <a:r>
              <a:rPr lang="en-US" dirty="0"/>
              <a:t>Multiple partnerships</a:t>
            </a:r>
          </a:p>
          <a:p>
            <a:r>
              <a:rPr lang="en-US" dirty="0"/>
              <a:t>Sex work and sexual exploitation</a:t>
            </a:r>
          </a:p>
          <a:p>
            <a:r>
              <a:rPr lang="en-US" dirty="0"/>
              <a:t>Transactional sex</a:t>
            </a:r>
          </a:p>
          <a:p>
            <a:r>
              <a:rPr lang="en-US" dirty="0"/>
              <a:t>Early sexual debut</a:t>
            </a:r>
          </a:p>
          <a:p>
            <a:r>
              <a:rPr lang="en-US" dirty="0"/>
              <a:t>Gaps in knowledge and limited personalized risk perception</a:t>
            </a:r>
          </a:p>
          <a:p>
            <a:pPr marL="0" indent="0">
              <a:buNone/>
            </a:pPr>
            <a:endParaRPr lang="en-US" dirty="0"/>
          </a:p>
          <a:p>
            <a:pPr marL="0" indent="0">
              <a:buNone/>
            </a:pPr>
            <a:endParaRPr lang="en-US" dirty="0"/>
          </a:p>
          <a:p>
            <a:pPr marL="0" indent="0">
              <a:buNone/>
            </a:pPr>
            <a:endParaRPr lang="en-US" dirty="0"/>
          </a:p>
          <a:p>
            <a:pPr marL="0" indent="0">
              <a:buNone/>
            </a:pPr>
            <a:endParaRPr lang="en-US" sz="2200" dirty="0"/>
          </a:p>
          <a:p>
            <a:pPr marL="0" indent="0">
              <a:buNone/>
            </a:pPr>
            <a:r>
              <a:rPr lang="en-US" sz="2200" b="1" dirty="0"/>
              <a:t>Biological</a:t>
            </a:r>
          </a:p>
          <a:p>
            <a:r>
              <a:rPr lang="en-US" sz="2200" dirty="0"/>
              <a:t>Biological susceptibility      of women</a:t>
            </a:r>
          </a:p>
          <a:p>
            <a:r>
              <a:rPr lang="en-US" sz="2200" dirty="0"/>
              <a:t>Biological susceptibility of adolescent girls</a:t>
            </a:r>
          </a:p>
          <a:p>
            <a:r>
              <a:rPr lang="en-US" sz="2200" dirty="0"/>
              <a:t>High HIV viral load among male partners</a:t>
            </a:r>
          </a:p>
          <a:p>
            <a:r>
              <a:rPr lang="en-US" sz="2200" dirty="0"/>
              <a:t>Low prevalence of male circumcision</a:t>
            </a:r>
          </a:p>
          <a:p>
            <a:r>
              <a:rPr lang="en-US" sz="2200" dirty="0"/>
              <a:t>Harmful practices </a:t>
            </a:r>
            <a:br>
              <a:rPr lang="en-US" sz="2200" dirty="0"/>
            </a:br>
            <a:r>
              <a:rPr lang="en-US" sz="2200" dirty="0"/>
              <a:t>(</a:t>
            </a:r>
            <a:r>
              <a:rPr lang="en-US" sz="2200" dirty="0" err="1"/>
              <a:t>eg</a:t>
            </a:r>
            <a:r>
              <a:rPr lang="en-US" sz="2200" dirty="0"/>
              <a:t>. intra-vaginal)</a:t>
            </a:r>
          </a:p>
          <a:p>
            <a:r>
              <a:rPr lang="en-US" sz="2200" dirty="0"/>
              <a:t>Other infections</a:t>
            </a:r>
          </a:p>
          <a:p>
            <a:endParaRPr lang="en-US" sz="2200" dirty="0"/>
          </a:p>
          <a:p>
            <a:endParaRPr lang="en-US" sz="2200" dirty="0"/>
          </a:p>
          <a:p>
            <a:pPr marL="0" indent="0">
              <a:buNone/>
            </a:pPr>
            <a:r>
              <a:rPr lang="en-US" sz="2200" b="1" dirty="0"/>
              <a:t>Structural factors</a:t>
            </a:r>
          </a:p>
          <a:p>
            <a:r>
              <a:rPr lang="en-US" sz="2200" dirty="0"/>
              <a:t>Harmful social and </a:t>
            </a:r>
            <a:r>
              <a:rPr lang="en-US" sz="2100" dirty="0"/>
              <a:t>gender norms</a:t>
            </a:r>
          </a:p>
          <a:p>
            <a:r>
              <a:rPr lang="en-US" sz="2100" dirty="0"/>
              <a:t>Low secondary school attendance</a:t>
            </a:r>
          </a:p>
          <a:p>
            <a:r>
              <a:rPr lang="en-GB" sz="2100" dirty="0"/>
              <a:t>Lack of economic empowerment</a:t>
            </a:r>
            <a:endParaRPr lang="en-US" sz="2100" dirty="0"/>
          </a:p>
          <a:p>
            <a:r>
              <a:rPr lang="en-US" sz="2100" dirty="0" err="1"/>
              <a:t>Labour</a:t>
            </a:r>
            <a:r>
              <a:rPr lang="en-US" sz="2100" dirty="0"/>
              <a:t> migration and spousal separation</a:t>
            </a:r>
          </a:p>
          <a:p>
            <a:r>
              <a:rPr lang="en-US" sz="2100" dirty="0"/>
              <a:t>Barriers to SRH services</a:t>
            </a:r>
          </a:p>
          <a:p>
            <a:r>
              <a:rPr lang="en-US" sz="2100" dirty="0" err="1"/>
              <a:t>Orphanhood</a:t>
            </a:r>
            <a:endParaRPr lang="en-US" sz="2100" dirty="0"/>
          </a:p>
          <a:p>
            <a:r>
              <a:rPr lang="en-US" sz="2100" dirty="0"/>
              <a:t>Child sexual abuse</a:t>
            </a:r>
          </a:p>
          <a:p>
            <a:r>
              <a:rPr lang="en-US" sz="2100" dirty="0"/>
              <a:t>Gender-based violence </a:t>
            </a:r>
            <a:r>
              <a:rPr lang="en-US" sz="2100" dirty="0" err="1"/>
              <a:t>incl</a:t>
            </a:r>
            <a:r>
              <a:rPr lang="en-US" sz="2100" dirty="0"/>
              <a:t> early marriage</a:t>
            </a:r>
          </a:p>
          <a:p>
            <a:r>
              <a:rPr lang="en-US" sz="2100" dirty="0"/>
              <a:t>Marriage patterns</a:t>
            </a:r>
          </a:p>
        </p:txBody>
      </p:sp>
      <p:sp>
        <p:nvSpPr>
          <p:cNvPr id="4" name="TextBox 3"/>
          <p:cNvSpPr txBox="1"/>
          <p:nvPr/>
        </p:nvSpPr>
        <p:spPr>
          <a:xfrm>
            <a:off x="457200" y="5559136"/>
            <a:ext cx="8678110" cy="523220"/>
          </a:xfrm>
          <a:prstGeom prst="rect">
            <a:avLst/>
          </a:prstGeom>
          <a:noFill/>
        </p:spPr>
        <p:txBody>
          <a:bodyPr wrap="square" rtlCol="0">
            <a:spAutoFit/>
          </a:bodyPr>
          <a:lstStyle/>
          <a:p>
            <a:r>
              <a:rPr lang="en-US" sz="2800" b="1" dirty="0">
                <a:solidFill>
                  <a:srgbClr val="0DB7BB"/>
                </a:solidFill>
                <a:latin typeface="+mj-lt"/>
                <a:ea typeface="+mj-ea"/>
                <a:cs typeface="+mj-cs"/>
              </a:rPr>
              <a:t>Analyze at country-level and sub national level</a:t>
            </a:r>
          </a:p>
        </p:txBody>
      </p:sp>
    </p:spTree>
    <p:extLst>
      <p:ext uri="{BB962C8B-B14F-4D97-AF65-F5344CB8AC3E}">
        <p14:creationId xmlns:p14="http://schemas.microsoft.com/office/powerpoint/2010/main" val="2850896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5929" y="759525"/>
            <a:ext cx="2003604" cy="398246"/>
          </a:xfrm>
          <a:prstGeom prst="rect">
            <a:avLst/>
          </a:prstGeom>
          <a:solidFill>
            <a:srgbClr val="00B0F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prstClr val="white"/>
                </a:solidFill>
              </a:rPr>
              <a:t>Condoms</a:t>
            </a:r>
          </a:p>
        </p:txBody>
      </p:sp>
      <p:sp>
        <p:nvSpPr>
          <p:cNvPr id="9" name="Rectangle 8"/>
          <p:cNvSpPr/>
          <p:nvPr/>
        </p:nvSpPr>
        <p:spPr>
          <a:xfrm>
            <a:off x="855929" y="1240301"/>
            <a:ext cx="2003604" cy="464282"/>
          </a:xfrm>
          <a:prstGeom prst="rect">
            <a:avLst/>
          </a:prstGeom>
          <a:solidFill>
            <a:srgbClr val="00B0F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prstClr val="white"/>
                </a:solidFill>
              </a:rPr>
              <a:t>School-based prevention</a:t>
            </a:r>
            <a:br>
              <a:rPr lang="en-US" sz="1400" b="1" dirty="0">
                <a:solidFill>
                  <a:prstClr val="white"/>
                </a:solidFill>
              </a:rPr>
            </a:br>
            <a:r>
              <a:rPr lang="en-US" sz="1200" dirty="0">
                <a:solidFill>
                  <a:prstClr val="white"/>
                </a:solidFill>
              </a:rPr>
              <a:t> </a:t>
            </a:r>
            <a:r>
              <a:rPr lang="en-US" sz="900" dirty="0">
                <a:solidFill>
                  <a:prstClr val="white"/>
                </a:solidFill>
              </a:rPr>
              <a:t>(in context of comprehensive sexuality education)</a:t>
            </a:r>
          </a:p>
        </p:txBody>
      </p:sp>
      <p:sp>
        <p:nvSpPr>
          <p:cNvPr id="10" name="Rectangle 9"/>
          <p:cNvSpPr/>
          <p:nvPr/>
        </p:nvSpPr>
        <p:spPr>
          <a:xfrm>
            <a:off x="855929" y="1809675"/>
            <a:ext cx="2003604" cy="398246"/>
          </a:xfrm>
          <a:prstGeom prst="rect">
            <a:avLst/>
          </a:prstGeom>
          <a:solidFill>
            <a:srgbClr val="00B0F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prstClr val="white"/>
                </a:solidFill>
              </a:rPr>
              <a:t>Interpersonal communication</a:t>
            </a:r>
            <a:endParaRPr lang="en-US" sz="1300" dirty="0">
              <a:solidFill>
                <a:prstClr val="white"/>
              </a:solidFill>
            </a:endParaRPr>
          </a:p>
        </p:txBody>
      </p:sp>
      <p:sp>
        <p:nvSpPr>
          <p:cNvPr id="11" name="Rectangle 10"/>
          <p:cNvSpPr/>
          <p:nvPr/>
        </p:nvSpPr>
        <p:spPr>
          <a:xfrm>
            <a:off x="855929" y="2313013"/>
            <a:ext cx="2003604" cy="398246"/>
          </a:xfrm>
          <a:prstGeom prst="rect">
            <a:avLst/>
          </a:prstGeom>
          <a:solidFill>
            <a:srgbClr val="00B0F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prstClr val="white"/>
                </a:solidFill>
              </a:rPr>
              <a:t>Pre-exposure prophylaxis</a:t>
            </a:r>
            <a:endParaRPr lang="en-US" sz="1300" dirty="0">
              <a:solidFill>
                <a:prstClr val="white"/>
              </a:solidFill>
            </a:endParaRPr>
          </a:p>
        </p:txBody>
      </p:sp>
      <p:sp>
        <p:nvSpPr>
          <p:cNvPr id="12" name="Rectangle 11"/>
          <p:cNvSpPr/>
          <p:nvPr/>
        </p:nvSpPr>
        <p:spPr>
          <a:xfrm>
            <a:off x="855929" y="2816351"/>
            <a:ext cx="2003604" cy="398246"/>
          </a:xfrm>
          <a:prstGeom prst="rect">
            <a:avLst/>
          </a:prstGeom>
          <a:solidFill>
            <a:srgbClr val="00B0F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prstClr val="white"/>
                </a:solidFill>
              </a:rPr>
              <a:t>HTS, ART, VMMC for men</a:t>
            </a:r>
            <a:endParaRPr lang="en-US" sz="1300" dirty="0">
              <a:solidFill>
                <a:prstClr val="white"/>
              </a:solidFill>
            </a:endParaRPr>
          </a:p>
        </p:txBody>
      </p:sp>
      <p:sp>
        <p:nvSpPr>
          <p:cNvPr id="13" name="Rectangle 12"/>
          <p:cNvSpPr/>
          <p:nvPr/>
        </p:nvSpPr>
        <p:spPr>
          <a:xfrm>
            <a:off x="855929" y="6379561"/>
            <a:ext cx="2003604" cy="398246"/>
          </a:xfrm>
          <a:prstGeom prst="rect">
            <a:avLst/>
          </a:prstGeom>
          <a:solidFill>
            <a:srgbClr val="61D6F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prstClr val="white"/>
                </a:solidFill>
              </a:rPr>
              <a:t>Enhanced leadership</a:t>
            </a:r>
            <a:endParaRPr lang="en-US" sz="1300" dirty="0">
              <a:solidFill>
                <a:prstClr val="white"/>
              </a:solidFill>
            </a:endParaRPr>
          </a:p>
        </p:txBody>
      </p:sp>
      <p:sp>
        <p:nvSpPr>
          <p:cNvPr id="14" name="Rectangle 13"/>
          <p:cNvSpPr/>
          <p:nvPr/>
        </p:nvSpPr>
        <p:spPr>
          <a:xfrm>
            <a:off x="846643" y="3332450"/>
            <a:ext cx="2003604" cy="398246"/>
          </a:xfrm>
          <a:prstGeom prst="rect">
            <a:avLst/>
          </a:prstGeom>
          <a:solidFill>
            <a:srgbClr val="61D6F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prstClr val="white"/>
                </a:solidFill>
              </a:rPr>
              <a:t>Policy, legal change</a:t>
            </a:r>
            <a:endParaRPr lang="en-US" sz="1300" dirty="0">
              <a:solidFill>
                <a:prstClr val="white"/>
              </a:solidFill>
            </a:endParaRPr>
          </a:p>
        </p:txBody>
      </p:sp>
      <p:sp>
        <p:nvSpPr>
          <p:cNvPr id="15" name="Rectangle 14"/>
          <p:cNvSpPr/>
          <p:nvPr/>
        </p:nvSpPr>
        <p:spPr>
          <a:xfrm>
            <a:off x="855929" y="3843289"/>
            <a:ext cx="2003604" cy="398246"/>
          </a:xfrm>
          <a:prstGeom prst="rect">
            <a:avLst/>
          </a:prstGeom>
          <a:solidFill>
            <a:srgbClr val="61D6F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prstClr val="white"/>
                </a:solidFill>
              </a:rPr>
              <a:t>Community mobilization</a:t>
            </a:r>
            <a:endParaRPr lang="en-US" sz="1300" dirty="0">
              <a:solidFill>
                <a:prstClr val="white"/>
              </a:solidFill>
            </a:endParaRPr>
          </a:p>
        </p:txBody>
      </p:sp>
      <p:sp>
        <p:nvSpPr>
          <p:cNvPr id="16" name="Rectangle 15"/>
          <p:cNvSpPr/>
          <p:nvPr/>
        </p:nvSpPr>
        <p:spPr>
          <a:xfrm>
            <a:off x="855929" y="4346629"/>
            <a:ext cx="2003604" cy="398246"/>
          </a:xfrm>
          <a:prstGeom prst="rect">
            <a:avLst/>
          </a:prstGeom>
          <a:solidFill>
            <a:srgbClr val="61D6F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prstClr val="white"/>
                </a:solidFill>
              </a:rPr>
              <a:t>Multi- and new media</a:t>
            </a:r>
            <a:endParaRPr lang="en-US" sz="1300" dirty="0">
              <a:solidFill>
                <a:prstClr val="white"/>
              </a:solidFill>
            </a:endParaRPr>
          </a:p>
        </p:txBody>
      </p:sp>
      <p:sp>
        <p:nvSpPr>
          <p:cNvPr id="18" name="Rectangle 17"/>
          <p:cNvSpPr/>
          <p:nvPr/>
        </p:nvSpPr>
        <p:spPr>
          <a:xfrm>
            <a:off x="855929" y="4841337"/>
            <a:ext cx="2003604" cy="398246"/>
          </a:xfrm>
          <a:prstGeom prst="rect">
            <a:avLst/>
          </a:prstGeom>
          <a:solidFill>
            <a:srgbClr val="61D6F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prstClr val="white"/>
                </a:solidFill>
              </a:rPr>
              <a:t>Cash transfers / incentives</a:t>
            </a:r>
            <a:endParaRPr lang="en-US" sz="1300" dirty="0">
              <a:solidFill>
                <a:prstClr val="white"/>
              </a:solidFill>
            </a:endParaRPr>
          </a:p>
        </p:txBody>
      </p:sp>
      <p:sp>
        <p:nvSpPr>
          <p:cNvPr id="19" name="Rectangle 18"/>
          <p:cNvSpPr/>
          <p:nvPr/>
        </p:nvSpPr>
        <p:spPr>
          <a:xfrm>
            <a:off x="855929" y="5353303"/>
            <a:ext cx="2003604" cy="398246"/>
          </a:xfrm>
          <a:prstGeom prst="rect">
            <a:avLst/>
          </a:prstGeom>
          <a:solidFill>
            <a:srgbClr val="61D6F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prstClr val="white"/>
                </a:solidFill>
              </a:rPr>
              <a:t>Gender norms &amp; GBV prevention</a:t>
            </a:r>
            <a:endParaRPr lang="en-US" sz="1300" dirty="0">
              <a:solidFill>
                <a:prstClr val="white"/>
              </a:solidFill>
            </a:endParaRPr>
          </a:p>
        </p:txBody>
      </p:sp>
      <p:sp>
        <p:nvSpPr>
          <p:cNvPr id="20" name="Rectangle 19"/>
          <p:cNvSpPr/>
          <p:nvPr/>
        </p:nvSpPr>
        <p:spPr>
          <a:xfrm>
            <a:off x="855929" y="5867314"/>
            <a:ext cx="2003604" cy="398246"/>
          </a:xfrm>
          <a:prstGeom prst="rect">
            <a:avLst/>
          </a:prstGeom>
          <a:solidFill>
            <a:srgbClr val="61D6F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prstClr val="white"/>
                </a:solidFill>
              </a:rPr>
              <a:t>Sexual and reproductive health and rights</a:t>
            </a:r>
          </a:p>
        </p:txBody>
      </p:sp>
      <p:sp>
        <p:nvSpPr>
          <p:cNvPr id="8" name="TextBox 7"/>
          <p:cNvSpPr txBox="1"/>
          <p:nvPr/>
        </p:nvSpPr>
        <p:spPr>
          <a:xfrm>
            <a:off x="1010427" y="424313"/>
            <a:ext cx="1676036" cy="400110"/>
          </a:xfrm>
          <a:prstGeom prst="rect">
            <a:avLst/>
          </a:prstGeom>
          <a:noFill/>
        </p:spPr>
        <p:txBody>
          <a:bodyPr wrap="none" rtlCol="0">
            <a:spAutoFit/>
          </a:bodyPr>
          <a:lstStyle/>
          <a:p>
            <a:r>
              <a:rPr lang="en-US" sz="2000" b="1" dirty="0">
                <a:solidFill>
                  <a:prstClr val="black"/>
                </a:solidFill>
              </a:rPr>
              <a:t>Menu options</a:t>
            </a:r>
          </a:p>
        </p:txBody>
      </p:sp>
      <p:sp>
        <p:nvSpPr>
          <p:cNvPr id="21" name="TextBox 20"/>
          <p:cNvSpPr txBox="1"/>
          <p:nvPr/>
        </p:nvSpPr>
        <p:spPr>
          <a:xfrm rot="16200000">
            <a:off x="-956936" y="1773992"/>
            <a:ext cx="2412392" cy="338554"/>
          </a:xfrm>
          <a:prstGeom prst="rect">
            <a:avLst/>
          </a:prstGeom>
          <a:noFill/>
        </p:spPr>
        <p:txBody>
          <a:bodyPr wrap="none" rtlCol="0">
            <a:spAutoFit/>
          </a:bodyPr>
          <a:lstStyle/>
          <a:p>
            <a:r>
              <a:rPr lang="en-US" sz="1600" b="1" dirty="0">
                <a:solidFill>
                  <a:prstClr val="black"/>
                </a:solidFill>
              </a:rPr>
              <a:t>Core prevention programs</a:t>
            </a:r>
          </a:p>
        </p:txBody>
      </p:sp>
      <p:sp>
        <p:nvSpPr>
          <p:cNvPr id="23" name="TextBox 22"/>
          <p:cNvSpPr txBox="1"/>
          <p:nvPr/>
        </p:nvSpPr>
        <p:spPr>
          <a:xfrm rot="16200000">
            <a:off x="-911394" y="4813366"/>
            <a:ext cx="2319353" cy="338554"/>
          </a:xfrm>
          <a:prstGeom prst="rect">
            <a:avLst/>
          </a:prstGeom>
          <a:noFill/>
        </p:spPr>
        <p:txBody>
          <a:bodyPr wrap="none" rtlCol="0">
            <a:spAutoFit/>
          </a:bodyPr>
          <a:lstStyle/>
          <a:p>
            <a:r>
              <a:rPr lang="en-US" sz="1600" b="1" dirty="0">
                <a:solidFill>
                  <a:prstClr val="black"/>
                </a:solidFill>
              </a:rPr>
              <a:t>Policy &amp; structural action</a:t>
            </a:r>
          </a:p>
        </p:txBody>
      </p:sp>
      <p:sp>
        <p:nvSpPr>
          <p:cNvPr id="22" name="Left Brace 21"/>
          <p:cNvSpPr/>
          <p:nvPr/>
        </p:nvSpPr>
        <p:spPr>
          <a:xfrm>
            <a:off x="512442" y="719711"/>
            <a:ext cx="173358" cy="2477634"/>
          </a:xfrm>
          <a:prstGeom prst="leftBrac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5" name="Left Brace 24"/>
          <p:cNvSpPr/>
          <p:nvPr/>
        </p:nvSpPr>
        <p:spPr>
          <a:xfrm>
            <a:off x="512442" y="3319689"/>
            <a:ext cx="173358" cy="3401026"/>
          </a:xfrm>
          <a:prstGeom prst="leftBrac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4" name="Rectangle 23"/>
          <p:cNvSpPr/>
          <p:nvPr/>
        </p:nvSpPr>
        <p:spPr>
          <a:xfrm>
            <a:off x="3589851" y="1194643"/>
            <a:ext cx="1518249" cy="756090"/>
          </a:xfrm>
          <a:prstGeom prst="rect">
            <a:avLst/>
          </a:prstGeom>
          <a:ln>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solidFill>
                  <a:prstClr val="white"/>
                </a:solidFill>
              </a:rPr>
              <a:t>Norms, know how, skills</a:t>
            </a:r>
          </a:p>
        </p:txBody>
      </p:sp>
      <p:sp>
        <p:nvSpPr>
          <p:cNvPr id="27" name="Rectangle 26"/>
          <p:cNvSpPr/>
          <p:nvPr/>
        </p:nvSpPr>
        <p:spPr>
          <a:xfrm>
            <a:off x="3618657" y="5378137"/>
            <a:ext cx="1518249" cy="777100"/>
          </a:xfrm>
          <a:prstGeom prst="rect">
            <a:avLst/>
          </a:prstGeom>
          <a:ln>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solidFill>
                  <a:prstClr val="white"/>
                </a:solidFill>
              </a:rPr>
              <a:t>Structural factors</a:t>
            </a:r>
          </a:p>
        </p:txBody>
      </p:sp>
      <p:sp>
        <p:nvSpPr>
          <p:cNvPr id="28" name="Rectangle 27"/>
          <p:cNvSpPr/>
          <p:nvPr/>
        </p:nvSpPr>
        <p:spPr>
          <a:xfrm>
            <a:off x="3625101" y="3157318"/>
            <a:ext cx="1518249" cy="728602"/>
          </a:xfrm>
          <a:prstGeom prst="rect">
            <a:avLst/>
          </a:prstGeom>
          <a:ln>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solidFill>
                  <a:prstClr val="white"/>
                </a:solidFill>
              </a:rPr>
              <a:t>Biological factors</a:t>
            </a:r>
          </a:p>
        </p:txBody>
      </p:sp>
      <p:sp>
        <p:nvSpPr>
          <p:cNvPr id="26" name="TextBox 25"/>
          <p:cNvSpPr txBox="1"/>
          <p:nvPr/>
        </p:nvSpPr>
        <p:spPr>
          <a:xfrm>
            <a:off x="3408963" y="1934341"/>
            <a:ext cx="1822871" cy="461665"/>
          </a:xfrm>
          <a:prstGeom prst="rect">
            <a:avLst/>
          </a:prstGeom>
          <a:noFill/>
        </p:spPr>
        <p:txBody>
          <a:bodyPr wrap="none" rtlCol="0">
            <a:spAutoFit/>
          </a:bodyPr>
          <a:lstStyle/>
          <a:p>
            <a:pPr algn="ctr"/>
            <a:r>
              <a:rPr lang="en-US" sz="1200" b="1" dirty="0">
                <a:solidFill>
                  <a:srgbClr val="ED7D31">
                    <a:lumMod val="75000"/>
                  </a:srgbClr>
                </a:solidFill>
              </a:rPr>
              <a:t>Support choices of young</a:t>
            </a:r>
          </a:p>
          <a:p>
            <a:pPr algn="ctr"/>
            <a:r>
              <a:rPr lang="en-US" sz="1200" b="1" dirty="0">
                <a:solidFill>
                  <a:srgbClr val="ED7D31">
                    <a:lumMod val="75000"/>
                  </a:srgbClr>
                </a:solidFill>
              </a:rPr>
              <a:t>women who have agency</a:t>
            </a:r>
          </a:p>
        </p:txBody>
      </p:sp>
      <p:sp>
        <p:nvSpPr>
          <p:cNvPr id="30" name="TextBox 29"/>
          <p:cNvSpPr txBox="1"/>
          <p:nvPr/>
        </p:nvSpPr>
        <p:spPr>
          <a:xfrm>
            <a:off x="3553242" y="6188280"/>
            <a:ext cx="1681807" cy="461665"/>
          </a:xfrm>
          <a:prstGeom prst="rect">
            <a:avLst/>
          </a:prstGeom>
          <a:noFill/>
        </p:spPr>
        <p:txBody>
          <a:bodyPr wrap="none" rtlCol="0">
            <a:spAutoFit/>
          </a:bodyPr>
          <a:lstStyle/>
          <a:p>
            <a:pPr algn="ctr"/>
            <a:r>
              <a:rPr lang="en-US" sz="1200" b="1" dirty="0">
                <a:solidFill>
                  <a:srgbClr val="ED7D31">
                    <a:lumMod val="75000"/>
                  </a:srgbClr>
                </a:solidFill>
              </a:rPr>
              <a:t>Enhance agency among</a:t>
            </a:r>
            <a:br>
              <a:rPr lang="en-US" sz="1200" b="1" dirty="0">
                <a:solidFill>
                  <a:srgbClr val="ED7D31">
                    <a:lumMod val="75000"/>
                  </a:srgbClr>
                </a:solidFill>
              </a:rPr>
            </a:br>
            <a:r>
              <a:rPr lang="en-US" sz="1200" b="1" dirty="0">
                <a:solidFill>
                  <a:srgbClr val="ED7D31">
                    <a:lumMod val="75000"/>
                  </a:srgbClr>
                </a:solidFill>
              </a:rPr>
              <a:t>young women</a:t>
            </a:r>
          </a:p>
        </p:txBody>
      </p:sp>
      <p:sp>
        <p:nvSpPr>
          <p:cNvPr id="31" name="TextBox 30"/>
          <p:cNvSpPr txBox="1"/>
          <p:nvPr/>
        </p:nvSpPr>
        <p:spPr>
          <a:xfrm>
            <a:off x="3618908" y="3929050"/>
            <a:ext cx="1533176" cy="461665"/>
          </a:xfrm>
          <a:prstGeom prst="rect">
            <a:avLst/>
          </a:prstGeom>
          <a:noFill/>
        </p:spPr>
        <p:txBody>
          <a:bodyPr wrap="none" rtlCol="0">
            <a:spAutoFit/>
          </a:bodyPr>
          <a:lstStyle/>
          <a:p>
            <a:pPr algn="ctr"/>
            <a:r>
              <a:rPr lang="en-US" sz="1200" b="1" dirty="0">
                <a:solidFill>
                  <a:srgbClr val="ED7D31">
                    <a:lumMod val="75000"/>
                  </a:srgbClr>
                </a:solidFill>
              </a:rPr>
              <a:t>Reduce susceptibility</a:t>
            </a:r>
            <a:br>
              <a:rPr lang="en-US" sz="1200" b="1" dirty="0">
                <a:solidFill>
                  <a:srgbClr val="ED7D31">
                    <a:lumMod val="75000"/>
                  </a:srgbClr>
                </a:solidFill>
              </a:rPr>
            </a:br>
            <a:r>
              <a:rPr lang="en-US" sz="1200" b="1" dirty="0">
                <a:solidFill>
                  <a:srgbClr val="ED7D31">
                    <a:lumMod val="75000"/>
                  </a:srgbClr>
                </a:solidFill>
              </a:rPr>
              <a:t>and transmissibility</a:t>
            </a:r>
          </a:p>
        </p:txBody>
      </p:sp>
      <p:sp>
        <p:nvSpPr>
          <p:cNvPr id="32" name="TextBox 31"/>
          <p:cNvSpPr txBox="1"/>
          <p:nvPr/>
        </p:nvSpPr>
        <p:spPr>
          <a:xfrm>
            <a:off x="3553242" y="75544"/>
            <a:ext cx="1603324" cy="707886"/>
          </a:xfrm>
          <a:prstGeom prst="rect">
            <a:avLst/>
          </a:prstGeom>
          <a:noFill/>
        </p:spPr>
        <p:txBody>
          <a:bodyPr wrap="none" rtlCol="0">
            <a:spAutoFit/>
          </a:bodyPr>
          <a:lstStyle/>
          <a:p>
            <a:pPr algn="ctr"/>
            <a:r>
              <a:rPr lang="en-US" sz="2000" b="1" dirty="0">
                <a:solidFill>
                  <a:prstClr val="black"/>
                </a:solidFill>
              </a:rPr>
              <a:t>Dimension of</a:t>
            </a:r>
            <a:br>
              <a:rPr lang="en-US" sz="2000" b="1" dirty="0">
                <a:solidFill>
                  <a:prstClr val="black"/>
                </a:solidFill>
              </a:rPr>
            </a:br>
            <a:r>
              <a:rPr lang="en-US" sz="2000" b="1" dirty="0">
                <a:solidFill>
                  <a:prstClr val="black"/>
                </a:solidFill>
              </a:rPr>
              <a:t>change</a:t>
            </a:r>
          </a:p>
        </p:txBody>
      </p:sp>
      <p:sp>
        <p:nvSpPr>
          <p:cNvPr id="33" name="TextBox 32"/>
          <p:cNvSpPr txBox="1"/>
          <p:nvPr/>
        </p:nvSpPr>
        <p:spPr>
          <a:xfrm>
            <a:off x="5692936" y="75544"/>
            <a:ext cx="1849289" cy="707886"/>
          </a:xfrm>
          <a:prstGeom prst="rect">
            <a:avLst/>
          </a:prstGeom>
          <a:noFill/>
        </p:spPr>
        <p:txBody>
          <a:bodyPr wrap="none" rtlCol="0">
            <a:spAutoFit/>
          </a:bodyPr>
          <a:lstStyle/>
          <a:p>
            <a:pPr algn="ctr"/>
            <a:r>
              <a:rPr lang="en-US" sz="2000" b="1" dirty="0">
                <a:solidFill>
                  <a:prstClr val="black"/>
                </a:solidFill>
              </a:rPr>
              <a:t>HIV prevention </a:t>
            </a:r>
          </a:p>
          <a:p>
            <a:pPr algn="ctr"/>
            <a:r>
              <a:rPr lang="en-US" sz="2000" b="1" dirty="0">
                <a:solidFill>
                  <a:prstClr val="black"/>
                </a:solidFill>
              </a:rPr>
              <a:t>outcomes</a:t>
            </a:r>
          </a:p>
        </p:txBody>
      </p:sp>
      <p:sp>
        <p:nvSpPr>
          <p:cNvPr id="34" name="TextBox 33"/>
          <p:cNvSpPr txBox="1"/>
          <p:nvPr/>
        </p:nvSpPr>
        <p:spPr>
          <a:xfrm>
            <a:off x="8046019" y="229432"/>
            <a:ext cx="922047" cy="400110"/>
          </a:xfrm>
          <a:prstGeom prst="rect">
            <a:avLst/>
          </a:prstGeom>
          <a:noFill/>
        </p:spPr>
        <p:txBody>
          <a:bodyPr wrap="none" rtlCol="0">
            <a:spAutoFit/>
          </a:bodyPr>
          <a:lstStyle/>
          <a:p>
            <a:r>
              <a:rPr lang="en-US" sz="2000" b="1" dirty="0">
                <a:solidFill>
                  <a:prstClr val="black"/>
                </a:solidFill>
              </a:rPr>
              <a:t>Impact</a:t>
            </a:r>
          </a:p>
        </p:txBody>
      </p:sp>
      <p:sp>
        <p:nvSpPr>
          <p:cNvPr id="36" name="Rectangle 35"/>
          <p:cNvSpPr/>
          <p:nvPr/>
        </p:nvSpPr>
        <p:spPr>
          <a:xfrm>
            <a:off x="5734793" y="916577"/>
            <a:ext cx="1681723" cy="756090"/>
          </a:xfrm>
          <a:prstGeom prst="rect">
            <a:avLst/>
          </a:prstGeom>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b="1" dirty="0">
                <a:solidFill>
                  <a:prstClr val="white"/>
                </a:solidFill>
              </a:rPr>
              <a:t>Fewer partners/ more partner choice</a:t>
            </a:r>
            <a:br>
              <a:rPr lang="en-US" sz="1400" b="1" dirty="0">
                <a:solidFill>
                  <a:prstClr val="white"/>
                </a:solidFill>
              </a:rPr>
            </a:br>
            <a:r>
              <a:rPr lang="en-US" sz="1400" b="1" i="1" dirty="0">
                <a:solidFill>
                  <a:prstClr val="white"/>
                </a:solidFill>
              </a:rPr>
              <a:t>(less risky partners)</a:t>
            </a:r>
          </a:p>
        </p:txBody>
      </p:sp>
      <p:sp>
        <p:nvSpPr>
          <p:cNvPr id="37" name="Rectangle 36"/>
          <p:cNvSpPr/>
          <p:nvPr/>
        </p:nvSpPr>
        <p:spPr>
          <a:xfrm>
            <a:off x="5744697" y="2374833"/>
            <a:ext cx="1681723" cy="756090"/>
          </a:xfrm>
          <a:prstGeom prst="rect">
            <a:avLst/>
          </a:prstGeom>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b="1" dirty="0">
                <a:solidFill>
                  <a:prstClr val="white"/>
                </a:solidFill>
              </a:rPr>
              <a:t>Safer sex negotiation </a:t>
            </a:r>
            <a:r>
              <a:rPr lang="en-US" sz="1400" b="1" i="1" dirty="0">
                <a:solidFill>
                  <a:prstClr val="white"/>
                </a:solidFill>
              </a:rPr>
              <a:t>(condom use)</a:t>
            </a:r>
          </a:p>
        </p:txBody>
      </p:sp>
      <p:sp>
        <p:nvSpPr>
          <p:cNvPr id="38" name="Rectangle 37"/>
          <p:cNvSpPr/>
          <p:nvPr/>
        </p:nvSpPr>
        <p:spPr>
          <a:xfrm>
            <a:off x="5776720" y="3970511"/>
            <a:ext cx="1681723" cy="756090"/>
          </a:xfrm>
          <a:prstGeom prst="rect">
            <a:avLst/>
          </a:prstGeom>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b="1" dirty="0">
                <a:solidFill>
                  <a:prstClr val="white"/>
                </a:solidFill>
              </a:rPr>
              <a:t>Consistent use of ARVs for prevention </a:t>
            </a:r>
            <a:r>
              <a:rPr lang="en-US" sz="1400" b="1" i="1" dirty="0">
                <a:solidFill>
                  <a:prstClr val="white"/>
                </a:solidFill>
              </a:rPr>
              <a:t>(ART, </a:t>
            </a:r>
            <a:r>
              <a:rPr lang="en-US" sz="1400" b="1" i="1" dirty="0" err="1">
                <a:solidFill>
                  <a:prstClr val="white"/>
                </a:solidFill>
              </a:rPr>
              <a:t>PrEP</a:t>
            </a:r>
            <a:r>
              <a:rPr lang="en-US" sz="1400" b="1" i="1" dirty="0">
                <a:solidFill>
                  <a:prstClr val="white"/>
                </a:solidFill>
              </a:rPr>
              <a:t>, PEP)</a:t>
            </a:r>
          </a:p>
        </p:txBody>
      </p:sp>
      <p:sp>
        <p:nvSpPr>
          <p:cNvPr id="39" name="Rectangle 38"/>
          <p:cNvSpPr/>
          <p:nvPr/>
        </p:nvSpPr>
        <p:spPr>
          <a:xfrm>
            <a:off x="5776720" y="5478535"/>
            <a:ext cx="1681723" cy="756090"/>
          </a:xfrm>
          <a:prstGeom prst="rect">
            <a:avLst/>
          </a:prstGeom>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b="1" dirty="0">
                <a:solidFill>
                  <a:prstClr val="white"/>
                </a:solidFill>
              </a:rPr>
              <a:t>More men go for HIV/health services </a:t>
            </a:r>
            <a:r>
              <a:rPr lang="en-US" sz="1400" b="1" i="1" dirty="0">
                <a:solidFill>
                  <a:prstClr val="white"/>
                </a:solidFill>
              </a:rPr>
              <a:t>(HTS/ART &amp; VMMC)</a:t>
            </a:r>
          </a:p>
        </p:txBody>
      </p:sp>
      <p:sp>
        <p:nvSpPr>
          <p:cNvPr id="40" name="Rectangle 39"/>
          <p:cNvSpPr/>
          <p:nvPr/>
        </p:nvSpPr>
        <p:spPr>
          <a:xfrm>
            <a:off x="8011745" y="1697878"/>
            <a:ext cx="990594" cy="1615106"/>
          </a:xfrm>
          <a:prstGeom prst="rect">
            <a:avLst/>
          </a:prstGeom>
          <a:solidFill>
            <a:schemeClr val="accent1"/>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a:solidFill>
                  <a:prstClr val="white"/>
                </a:solidFill>
              </a:rPr>
              <a:t>Reduced</a:t>
            </a:r>
          </a:p>
          <a:p>
            <a:pPr algn="ctr"/>
            <a:r>
              <a:rPr lang="en-US" sz="1400" b="1" dirty="0">
                <a:solidFill>
                  <a:prstClr val="white"/>
                </a:solidFill>
              </a:rPr>
              <a:t>HIV incidence</a:t>
            </a:r>
          </a:p>
        </p:txBody>
      </p:sp>
      <p:sp>
        <p:nvSpPr>
          <p:cNvPr id="41" name="Rectangle 40"/>
          <p:cNvSpPr/>
          <p:nvPr/>
        </p:nvSpPr>
        <p:spPr>
          <a:xfrm>
            <a:off x="8043768" y="3980636"/>
            <a:ext cx="990594" cy="1735774"/>
          </a:xfrm>
          <a:prstGeom prst="rect">
            <a:avLst/>
          </a:prstGeom>
          <a:solidFill>
            <a:srgbClr val="87BF61"/>
          </a:solidFill>
          <a:ln w="19050">
            <a:solidFill>
              <a:schemeClr val="accent5">
                <a:lumMod val="75000"/>
              </a:schemeClr>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a:solidFill>
                  <a:prstClr val="white"/>
                </a:solidFill>
              </a:rPr>
              <a:t>Synergistic</a:t>
            </a:r>
          </a:p>
          <a:p>
            <a:pPr algn="ctr"/>
            <a:r>
              <a:rPr lang="en-US" sz="1400" b="1" dirty="0">
                <a:solidFill>
                  <a:prstClr val="white"/>
                </a:solidFill>
              </a:rPr>
              <a:t>effects on education, GBV,  gender norms, SRHR </a:t>
            </a:r>
          </a:p>
        </p:txBody>
      </p:sp>
      <p:cxnSp>
        <p:nvCxnSpPr>
          <p:cNvPr id="42" name="Elbow Connector 41"/>
          <p:cNvCxnSpPr>
            <a:stCxn id="7" idx="3"/>
            <a:endCxn id="24" idx="1"/>
          </p:cNvCxnSpPr>
          <p:nvPr/>
        </p:nvCxnSpPr>
        <p:spPr>
          <a:xfrm>
            <a:off x="2859533" y="958648"/>
            <a:ext cx="730318" cy="614040"/>
          </a:xfrm>
          <a:prstGeom prst="bentConnector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0" idx="3"/>
            <a:endCxn id="28" idx="1"/>
          </p:cNvCxnSpPr>
          <p:nvPr/>
        </p:nvCxnSpPr>
        <p:spPr>
          <a:xfrm>
            <a:off x="2859533" y="2008798"/>
            <a:ext cx="765568" cy="1512821"/>
          </a:xfrm>
          <a:prstGeom prst="bentConnector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27" idx="1"/>
            <a:endCxn id="14" idx="3"/>
          </p:cNvCxnSpPr>
          <p:nvPr/>
        </p:nvCxnSpPr>
        <p:spPr>
          <a:xfrm rot="10800000">
            <a:off x="2850247" y="3531573"/>
            <a:ext cx="768410" cy="2235114"/>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3" idx="3"/>
            <a:endCxn id="27" idx="1"/>
          </p:cNvCxnSpPr>
          <p:nvPr/>
        </p:nvCxnSpPr>
        <p:spPr>
          <a:xfrm flipV="1">
            <a:off x="2859533" y="5766687"/>
            <a:ext cx="759124" cy="811997"/>
          </a:xfrm>
          <a:prstGeom prst="bentConnector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12" idx="3"/>
            <a:endCxn id="27" idx="1"/>
          </p:cNvCxnSpPr>
          <p:nvPr/>
        </p:nvCxnSpPr>
        <p:spPr>
          <a:xfrm>
            <a:off x="2859533" y="3015474"/>
            <a:ext cx="759124" cy="2751213"/>
          </a:xfrm>
          <a:prstGeom prst="bentConnector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27" idx="1"/>
            <a:endCxn id="11" idx="3"/>
          </p:cNvCxnSpPr>
          <p:nvPr/>
        </p:nvCxnSpPr>
        <p:spPr>
          <a:xfrm rot="10800000">
            <a:off x="2859533" y="2512137"/>
            <a:ext cx="759124" cy="3254551"/>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9" idx="3"/>
            <a:endCxn id="27" idx="1"/>
          </p:cNvCxnSpPr>
          <p:nvPr/>
        </p:nvCxnSpPr>
        <p:spPr>
          <a:xfrm>
            <a:off x="2859533" y="1472442"/>
            <a:ext cx="759124" cy="4294245"/>
          </a:xfrm>
          <a:prstGeom prst="bentConnector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20" idx="3"/>
            <a:endCxn id="28" idx="1"/>
          </p:cNvCxnSpPr>
          <p:nvPr/>
        </p:nvCxnSpPr>
        <p:spPr>
          <a:xfrm flipV="1">
            <a:off x="2859533" y="3521619"/>
            <a:ext cx="765568" cy="2544818"/>
          </a:xfrm>
          <a:prstGeom prst="bentConnector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19" idx="3"/>
            <a:endCxn id="28" idx="1"/>
          </p:cNvCxnSpPr>
          <p:nvPr/>
        </p:nvCxnSpPr>
        <p:spPr>
          <a:xfrm flipV="1">
            <a:off x="2859533" y="3521619"/>
            <a:ext cx="765568" cy="2030807"/>
          </a:xfrm>
          <a:prstGeom prst="bentConnector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18" idx="3"/>
            <a:endCxn id="28" idx="1"/>
          </p:cNvCxnSpPr>
          <p:nvPr/>
        </p:nvCxnSpPr>
        <p:spPr>
          <a:xfrm flipV="1">
            <a:off x="2859533" y="3521619"/>
            <a:ext cx="765568" cy="1518841"/>
          </a:xfrm>
          <a:prstGeom prst="bentConnector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16" idx="3"/>
            <a:endCxn id="28" idx="1"/>
          </p:cNvCxnSpPr>
          <p:nvPr/>
        </p:nvCxnSpPr>
        <p:spPr>
          <a:xfrm flipV="1">
            <a:off x="2859533" y="3521619"/>
            <a:ext cx="765568" cy="1024133"/>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15" idx="3"/>
            <a:endCxn id="28" idx="1"/>
          </p:cNvCxnSpPr>
          <p:nvPr/>
        </p:nvCxnSpPr>
        <p:spPr>
          <a:xfrm flipV="1">
            <a:off x="2859533" y="3521619"/>
            <a:ext cx="765568" cy="520793"/>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24" idx="3"/>
            <a:endCxn id="39" idx="1"/>
          </p:cNvCxnSpPr>
          <p:nvPr/>
        </p:nvCxnSpPr>
        <p:spPr>
          <a:xfrm>
            <a:off x="5108100" y="1572688"/>
            <a:ext cx="668620" cy="4283892"/>
          </a:xfrm>
          <a:prstGeom prst="bentConnector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27" idx="3"/>
            <a:endCxn id="37" idx="1"/>
          </p:cNvCxnSpPr>
          <p:nvPr/>
        </p:nvCxnSpPr>
        <p:spPr>
          <a:xfrm flipV="1">
            <a:off x="5136906" y="2752878"/>
            <a:ext cx="607791" cy="3013809"/>
          </a:xfrm>
          <a:prstGeom prst="bentConnector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24" idx="3"/>
            <a:endCxn id="38" idx="1"/>
          </p:cNvCxnSpPr>
          <p:nvPr/>
        </p:nvCxnSpPr>
        <p:spPr>
          <a:xfrm>
            <a:off x="5108100" y="1572688"/>
            <a:ext cx="668620" cy="2775868"/>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Elbow Connector 96"/>
          <p:cNvCxnSpPr>
            <a:stCxn id="28" idx="3"/>
            <a:endCxn id="36" idx="1"/>
          </p:cNvCxnSpPr>
          <p:nvPr/>
        </p:nvCxnSpPr>
        <p:spPr>
          <a:xfrm flipV="1">
            <a:off x="5143350" y="1294622"/>
            <a:ext cx="591443" cy="2226997"/>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Elbow Connector 100"/>
          <p:cNvCxnSpPr>
            <a:stCxn id="36" idx="3"/>
            <a:endCxn id="41" idx="1"/>
          </p:cNvCxnSpPr>
          <p:nvPr/>
        </p:nvCxnSpPr>
        <p:spPr>
          <a:xfrm>
            <a:off x="7416516" y="1294622"/>
            <a:ext cx="627252" cy="3553901"/>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stCxn id="39" idx="3"/>
            <a:endCxn id="40" idx="1"/>
          </p:cNvCxnSpPr>
          <p:nvPr/>
        </p:nvCxnSpPr>
        <p:spPr>
          <a:xfrm flipV="1">
            <a:off x="7458443" y="2505431"/>
            <a:ext cx="553302" cy="3351149"/>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Elbow Connector 106"/>
          <p:cNvCxnSpPr>
            <a:stCxn id="38" idx="3"/>
            <a:endCxn id="40" idx="1"/>
          </p:cNvCxnSpPr>
          <p:nvPr/>
        </p:nvCxnSpPr>
        <p:spPr>
          <a:xfrm flipV="1">
            <a:off x="7458443" y="2505431"/>
            <a:ext cx="553302" cy="1843125"/>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37" idx="3"/>
            <a:endCxn id="41" idx="1"/>
          </p:cNvCxnSpPr>
          <p:nvPr/>
        </p:nvCxnSpPr>
        <p:spPr>
          <a:xfrm>
            <a:off x="7426420" y="2752878"/>
            <a:ext cx="617348" cy="2095645"/>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p:nvPr/>
        </p:nvCxnSpPr>
        <p:spPr>
          <a:xfrm>
            <a:off x="5143350" y="5752790"/>
            <a:ext cx="3428847" cy="9150"/>
          </a:xfrm>
          <a:prstGeom prst="bentConnector4">
            <a:avLst>
              <a:gd name="adj1" fmla="val 9065"/>
              <a:gd name="adj2" fmla="val 9197803"/>
            </a:avLst>
          </a:prstGeom>
          <a:ln w="285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770" y="-20971"/>
            <a:ext cx="1894301" cy="400110"/>
          </a:xfrm>
          <a:prstGeom prst="rect">
            <a:avLst/>
          </a:prstGeom>
          <a:solidFill>
            <a:schemeClr val="accent5">
              <a:lumMod val="40000"/>
              <a:lumOff val="60000"/>
            </a:schemeClr>
          </a:solidFill>
          <a:ln>
            <a:solidFill>
              <a:schemeClr val="accent5">
                <a:lumMod val="40000"/>
                <a:lumOff val="60000"/>
              </a:schemeClr>
            </a:solidFill>
          </a:ln>
        </p:spPr>
        <p:txBody>
          <a:bodyPr wrap="none" rtlCol="0">
            <a:spAutoFit/>
          </a:bodyPr>
          <a:lstStyle/>
          <a:p>
            <a:r>
              <a:rPr lang="en-US" sz="2000" b="1" cap="all" dirty="0">
                <a:solidFill>
                  <a:schemeClr val="accent5">
                    <a:lumMod val="50000"/>
                  </a:schemeClr>
                </a:solidFill>
              </a:rPr>
              <a:t>Options MENU</a:t>
            </a:r>
          </a:p>
        </p:txBody>
      </p:sp>
    </p:spTree>
    <p:extLst>
      <p:ext uri="{BB962C8B-B14F-4D97-AF65-F5344CB8AC3E}">
        <p14:creationId xmlns:p14="http://schemas.microsoft.com/office/powerpoint/2010/main" val="1065883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488" y="271420"/>
            <a:ext cx="8025912" cy="584775"/>
          </a:xfrm>
          <a:prstGeom prst="rect">
            <a:avLst/>
          </a:prstGeom>
          <a:noFill/>
        </p:spPr>
        <p:txBody>
          <a:bodyPr wrap="square" rtlCol="0">
            <a:spAutoFit/>
          </a:bodyPr>
          <a:lstStyle/>
          <a:p>
            <a:pPr algn="ctr" hangingPunct="1">
              <a:spcBef>
                <a:spcPct val="0"/>
              </a:spcBef>
            </a:pPr>
            <a:r>
              <a:rPr lang="en-US" sz="3200" b="1" kern="1200" dirty="0">
                <a:solidFill>
                  <a:srgbClr val="2D2D8A">
                    <a:lumMod val="75000"/>
                  </a:srgbClr>
                </a:solidFill>
                <a:latin typeface="Abadi MT Condensed Extra Bold"/>
                <a:ea typeface="+mn-ea"/>
                <a:cs typeface="Arial" panose="020B0604020202020204" pitchFamily="34" charset="0"/>
              </a:rPr>
              <a:t>The Core Package</a:t>
            </a:r>
          </a:p>
        </p:txBody>
      </p:sp>
      <p:grpSp>
        <p:nvGrpSpPr>
          <p:cNvPr id="27" name="Group 26"/>
          <p:cNvGrpSpPr/>
          <p:nvPr/>
        </p:nvGrpSpPr>
        <p:grpSpPr>
          <a:xfrm>
            <a:off x="228600" y="762002"/>
            <a:ext cx="8534400" cy="5780200"/>
            <a:chOff x="533400" y="914400"/>
            <a:chExt cx="8534400" cy="5780200"/>
          </a:xfrm>
        </p:grpSpPr>
        <p:sp>
          <p:nvSpPr>
            <p:cNvPr id="28" name="Content Placeholder 2"/>
            <p:cNvSpPr txBox="1">
              <a:spLocks/>
            </p:cNvSpPr>
            <p:nvPr/>
          </p:nvSpPr>
          <p:spPr>
            <a:xfrm>
              <a:off x="533400" y="1981200"/>
              <a:ext cx="7696200" cy="3886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spcAft>
                  <a:spcPts val="1200"/>
                </a:spcAft>
                <a:buFont typeface="Arial" panose="020B0604020202020204" pitchFamily="34" charset="0"/>
                <a:buNone/>
              </a:pPr>
              <a:endParaRPr lang="en-US" sz="3600" dirty="0">
                <a:solidFill>
                  <a:srgbClr val="000000"/>
                </a:solidFill>
                <a:latin typeface="Cambria" panose="02040503050406030204" pitchFamily="18" charset="0"/>
              </a:endParaRPr>
            </a:p>
            <a:p>
              <a:endParaRPr lang="en-US" dirty="0">
                <a:solidFill>
                  <a:srgbClr val="000000"/>
                </a:solidFill>
                <a:latin typeface="Cambria" panose="02040503050406030204" pitchFamily="18" charset="0"/>
              </a:endParaRPr>
            </a:p>
          </p:txBody>
        </p:sp>
        <p:graphicFrame>
          <p:nvGraphicFramePr>
            <p:cNvPr id="29" name="Diagram 28"/>
            <p:cNvGraphicFramePr/>
            <p:nvPr/>
          </p:nvGraphicFramePr>
          <p:xfrm>
            <a:off x="1600200" y="914400"/>
            <a:ext cx="6324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Text Box 2"/>
            <p:cNvSpPr txBox="1">
              <a:spLocks noChangeArrowheads="1"/>
            </p:cNvSpPr>
            <p:nvPr/>
          </p:nvSpPr>
          <p:spPr bwMode="auto">
            <a:xfrm>
              <a:off x="1611817" y="1667476"/>
              <a:ext cx="1847273" cy="457200"/>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algn="ctr" hangingPunct="1">
                <a:defRPr/>
              </a:pPr>
              <a:r>
                <a:rPr lang="en-US" sz="1100" b="1" dirty="0">
                  <a:solidFill>
                    <a:sysClr val="windowText" lastClr="000000"/>
                  </a:solidFill>
                  <a:latin typeface="Abadi MT Condensed Extra Bold"/>
                  <a:ea typeface="+mn-ea"/>
                  <a:cs typeface="+mn-cs"/>
                </a:rPr>
                <a:t>Community Mobilization &amp; Norms Change</a:t>
              </a:r>
            </a:p>
          </p:txBody>
        </p:sp>
        <p:sp>
          <p:nvSpPr>
            <p:cNvPr id="31" name="Text Box 2"/>
            <p:cNvSpPr txBox="1">
              <a:spLocks noChangeArrowheads="1"/>
            </p:cNvSpPr>
            <p:nvPr/>
          </p:nvSpPr>
          <p:spPr bwMode="auto">
            <a:xfrm>
              <a:off x="6003925" y="1667476"/>
              <a:ext cx="1219200" cy="457200"/>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algn="ctr" hangingPunct="1">
                <a:defRPr/>
              </a:pPr>
              <a:r>
                <a:rPr lang="en-US" sz="1100" b="1" dirty="0">
                  <a:solidFill>
                    <a:sysClr val="windowText" lastClr="000000"/>
                  </a:solidFill>
                  <a:latin typeface="Abadi MT Condensed Extra Bold"/>
                  <a:ea typeface="+mn-ea"/>
                  <a:cs typeface="+mn-cs"/>
                </a:rPr>
                <a:t>School-Based</a:t>
              </a:r>
            </a:p>
            <a:p>
              <a:pPr algn="ctr" hangingPunct="1">
                <a:defRPr/>
              </a:pPr>
              <a:r>
                <a:rPr lang="en-US" sz="1100" b="1" dirty="0">
                  <a:solidFill>
                    <a:sysClr val="windowText" lastClr="000000"/>
                  </a:solidFill>
                  <a:latin typeface="Abadi MT Condensed Extra Bold"/>
                  <a:ea typeface="+mn-ea"/>
                  <a:cs typeface="+mn-cs"/>
                </a:rPr>
                <a:t>Interventions</a:t>
              </a:r>
            </a:p>
          </p:txBody>
        </p:sp>
        <p:cxnSp>
          <p:nvCxnSpPr>
            <p:cNvPr id="32" name="Straight Connector 31"/>
            <p:cNvCxnSpPr/>
            <p:nvPr/>
          </p:nvCxnSpPr>
          <p:spPr>
            <a:xfrm>
              <a:off x="3459090" y="1828800"/>
              <a:ext cx="35091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638800" y="1828800"/>
              <a:ext cx="36512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Box 2"/>
            <p:cNvSpPr txBox="1">
              <a:spLocks noChangeArrowheads="1"/>
            </p:cNvSpPr>
            <p:nvPr/>
          </p:nvSpPr>
          <p:spPr bwMode="auto">
            <a:xfrm>
              <a:off x="762000" y="5014481"/>
              <a:ext cx="2438399" cy="624319"/>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algn="ctr" hangingPunct="1">
                <a:defRPr/>
              </a:pPr>
              <a:r>
                <a:rPr lang="en-US" sz="1100" b="1" dirty="0">
                  <a:solidFill>
                    <a:sysClr val="windowText" lastClr="000000"/>
                  </a:solidFill>
                  <a:latin typeface="Abadi MT Condensed Extra Bold"/>
                  <a:ea typeface="+mn-ea"/>
                  <a:cs typeface="+mn-cs"/>
                </a:rPr>
                <a:t>Characterization of male partners to target highly effective interventions (ART, VMMC)</a:t>
              </a:r>
            </a:p>
          </p:txBody>
        </p:sp>
        <p:sp>
          <p:nvSpPr>
            <p:cNvPr id="35" name="Text Box 2"/>
            <p:cNvSpPr txBox="1">
              <a:spLocks noChangeArrowheads="1"/>
            </p:cNvSpPr>
            <p:nvPr/>
          </p:nvSpPr>
          <p:spPr bwMode="auto">
            <a:xfrm>
              <a:off x="1365250" y="5867400"/>
              <a:ext cx="2749550" cy="827200"/>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algn="ctr" hangingPunct="1">
                <a:defRPr/>
              </a:pPr>
              <a:r>
                <a:rPr lang="en-US" sz="1100" b="1" dirty="0">
                  <a:solidFill>
                    <a:schemeClr val="tx2"/>
                  </a:solidFill>
                  <a:latin typeface="Abadi MT Condensed Extra Bold"/>
                  <a:ea typeface="+mn-ea"/>
                  <a:cs typeface="+mn-cs"/>
                </a:rPr>
                <a:t>Youth-friendly sexual and reproductive health care (Condoms, HTC, PrEP, Contraceptive Mix, Post-violence care) </a:t>
              </a:r>
            </a:p>
          </p:txBody>
        </p:sp>
        <p:sp>
          <p:nvSpPr>
            <p:cNvPr id="36" name="Text Box 2"/>
            <p:cNvSpPr txBox="1">
              <a:spLocks noChangeArrowheads="1"/>
            </p:cNvSpPr>
            <p:nvPr/>
          </p:nvSpPr>
          <p:spPr bwMode="auto">
            <a:xfrm>
              <a:off x="5715000" y="5494482"/>
              <a:ext cx="1600200" cy="1200118"/>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algn="ctr" hangingPunct="1"/>
              <a:r>
                <a:rPr lang="en-US" sz="1100" b="1" dirty="0">
                  <a:solidFill>
                    <a:schemeClr val="tx2"/>
                  </a:solidFill>
                  <a:latin typeface="Abadi MT Condensed Extra Bold"/>
                  <a:ea typeface="+mn-ea"/>
                  <a:cs typeface="+mn-cs"/>
                </a:rPr>
                <a:t>Social Protection </a:t>
              </a:r>
            </a:p>
            <a:p>
              <a:pPr algn="ctr" hangingPunct="1"/>
              <a:r>
                <a:rPr lang="en-US" sz="1100" b="1" dirty="0">
                  <a:solidFill>
                    <a:schemeClr val="tx2"/>
                  </a:solidFill>
                  <a:latin typeface="Abadi MT Condensed Extra Bold"/>
                  <a:ea typeface="+mn-ea"/>
                  <a:cs typeface="+mn-cs"/>
                </a:rPr>
                <a:t>(Cash Transfers, Education Subsidies, Combination </a:t>
              </a:r>
            </a:p>
            <a:p>
              <a:pPr algn="ctr" hangingPunct="1"/>
              <a:r>
                <a:rPr lang="en-US" sz="1100" b="1" dirty="0">
                  <a:solidFill>
                    <a:schemeClr val="tx2"/>
                  </a:solidFill>
                  <a:latin typeface="Abadi MT Condensed Extra Bold"/>
                  <a:ea typeface="+mn-ea"/>
                  <a:cs typeface="+mn-cs"/>
                </a:rPr>
                <a:t>Socio-Economic Approaches)</a:t>
              </a:r>
            </a:p>
            <a:p>
              <a:pPr algn="ctr" hangingPunct="1">
                <a:defRPr/>
              </a:pPr>
              <a:endParaRPr lang="en-US" dirty="0">
                <a:solidFill>
                  <a:sysClr val="windowText" lastClr="000000"/>
                </a:solidFill>
                <a:latin typeface="Calibri"/>
                <a:ea typeface="+mn-ea"/>
                <a:cs typeface="+mn-cs"/>
              </a:endParaRPr>
            </a:p>
          </p:txBody>
        </p:sp>
        <p:sp>
          <p:nvSpPr>
            <p:cNvPr id="37" name="Text Box 2"/>
            <p:cNvSpPr txBox="1">
              <a:spLocks noChangeArrowheads="1"/>
            </p:cNvSpPr>
            <p:nvPr/>
          </p:nvSpPr>
          <p:spPr bwMode="auto">
            <a:xfrm>
              <a:off x="7962900" y="2277918"/>
              <a:ext cx="1104900" cy="693882"/>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algn="ctr" hangingPunct="1">
                <a:defRPr/>
              </a:pPr>
              <a:r>
                <a:rPr lang="en-US" sz="1100" b="1" dirty="0">
                  <a:solidFill>
                    <a:schemeClr val="tx2"/>
                  </a:solidFill>
                  <a:latin typeface="Abadi MT Condensed Extra Bold"/>
                  <a:ea typeface="+mn-ea"/>
                  <a:cs typeface="+mn-cs"/>
                </a:rPr>
                <a:t>Parenting/ caregiver Programs</a:t>
              </a:r>
              <a:endParaRPr lang="en-US" sz="1100" dirty="0">
                <a:solidFill>
                  <a:schemeClr val="tx2"/>
                </a:solidFill>
                <a:latin typeface="Abadi MT Condensed Extra Bold"/>
                <a:ea typeface="+mn-ea"/>
                <a:cs typeface="+mn-cs"/>
              </a:endParaRPr>
            </a:p>
          </p:txBody>
        </p:sp>
        <p:cxnSp>
          <p:nvCxnSpPr>
            <p:cNvPr id="38" name="Straight Connector 37"/>
            <p:cNvCxnSpPr/>
            <p:nvPr/>
          </p:nvCxnSpPr>
          <p:spPr>
            <a:xfrm flipV="1">
              <a:off x="2535454" y="4572001"/>
              <a:ext cx="0" cy="44248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276600" y="5494482"/>
              <a:ext cx="637888" cy="37291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6" idx="0"/>
            </p:cNvCxnSpPr>
            <p:nvPr/>
          </p:nvCxnSpPr>
          <p:spPr>
            <a:xfrm flipH="1">
              <a:off x="6515100" y="4522067"/>
              <a:ext cx="114300" cy="97241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593590" y="2438400"/>
              <a:ext cx="369310" cy="39023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2422525" y="2124676"/>
              <a:ext cx="0" cy="7709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638800" y="2124676"/>
              <a:ext cx="457200" cy="12281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821362" y="4876511"/>
              <a:ext cx="182563" cy="61797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 Box 2"/>
            <p:cNvSpPr txBox="1">
              <a:spLocks noChangeArrowheads="1"/>
            </p:cNvSpPr>
            <p:nvPr/>
          </p:nvSpPr>
          <p:spPr bwMode="auto">
            <a:xfrm>
              <a:off x="4343400" y="5867400"/>
              <a:ext cx="1219200" cy="457200"/>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algn="ctr" hangingPunct="1">
                <a:defRPr/>
              </a:pPr>
              <a:r>
                <a:rPr lang="en-US" sz="1100" b="1" dirty="0">
                  <a:solidFill>
                    <a:schemeClr val="tx2"/>
                  </a:solidFill>
                  <a:latin typeface="Abadi MT Condensed Extra Bold"/>
                  <a:ea typeface="+mn-ea"/>
                  <a:cs typeface="+mn-cs"/>
                </a:rPr>
                <a:t>Social Asset Building</a:t>
              </a:r>
            </a:p>
          </p:txBody>
        </p:sp>
        <p:cxnSp>
          <p:nvCxnSpPr>
            <p:cNvPr id="46" name="Straight Connector 45"/>
            <p:cNvCxnSpPr/>
            <p:nvPr/>
          </p:nvCxnSpPr>
          <p:spPr>
            <a:xfrm>
              <a:off x="4953000" y="5486400"/>
              <a:ext cx="0" cy="37291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3" name="Picture 3"/>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7756137" y="4338012"/>
            <a:ext cx="908825" cy="1605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desireeadaway.com/wp-content/uploads/2010/11/girleffect_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4652" y="437532"/>
            <a:ext cx="1200150" cy="1306146"/>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71120" y="2143760"/>
            <a:ext cx="1230386" cy="807724"/>
            <a:chOff x="557061" y="2286000"/>
            <a:chExt cx="1735259" cy="807724"/>
          </a:xfrm>
        </p:grpSpPr>
        <p:sp>
          <p:nvSpPr>
            <p:cNvPr id="26" name="TextBox 25"/>
            <p:cNvSpPr txBox="1"/>
            <p:nvPr/>
          </p:nvSpPr>
          <p:spPr>
            <a:xfrm>
              <a:off x="557061" y="2286000"/>
              <a:ext cx="1387622" cy="646331"/>
            </a:xfrm>
            <a:prstGeom prst="rect">
              <a:avLst/>
            </a:prstGeom>
            <a:noFill/>
            <a:ln>
              <a:solidFill>
                <a:schemeClr val="tx2"/>
              </a:solidFill>
            </a:ln>
          </p:spPr>
          <p:txBody>
            <a:bodyPr wrap="square" rtlCol="0">
              <a:spAutoFit/>
            </a:bodyPr>
            <a:lstStyle/>
            <a:p>
              <a:pPr algn="ctr" defTabSz="914400"/>
              <a:r>
                <a:rPr lang="en-US" sz="1200" b="1" dirty="0"/>
                <a:t>Additive Funding VMMC </a:t>
              </a:r>
            </a:p>
          </p:txBody>
        </p:sp>
        <p:cxnSp>
          <p:nvCxnSpPr>
            <p:cNvPr id="47" name="Straight Connector 46"/>
            <p:cNvCxnSpPr/>
            <p:nvPr/>
          </p:nvCxnSpPr>
          <p:spPr>
            <a:xfrm flipH="1" flipV="1">
              <a:off x="1952350" y="2731086"/>
              <a:ext cx="339970" cy="362638"/>
            </a:xfrm>
            <a:prstGeom prst="line">
              <a:avLst/>
            </a:prstGeom>
            <a:ln w="19050"/>
          </p:spPr>
          <p:style>
            <a:lnRef idx="2">
              <a:schemeClr val="dk1"/>
            </a:lnRef>
            <a:fillRef idx="0">
              <a:schemeClr val="dk1"/>
            </a:fillRef>
            <a:effectRef idx="1">
              <a:schemeClr val="dk1"/>
            </a:effectRef>
            <a:fontRef idx="minor">
              <a:schemeClr val="tx1"/>
            </a:fontRef>
          </p:style>
        </p:cxnSp>
      </p:grpSp>
      <p:grpSp>
        <p:nvGrpSpPr>
          <p:cNvPr id="48" name="Group 47"/>
          <p:cNvGrpSpPr/>
          <p:nvPr/>
        </p:nvGrpSpPr>
        <p:grpSpPr>
          <a:xfrm>
            <a:off x="49559" y="3378199"/>
            <a:ext cx="1245842" cy="830997"/>
            <a:chOff x="593582" y="3669154"/>
            <a:chExt cx="1779001" cy="830997"/>
          </a:xfrm>
        </p:grpSpPr>
        <p:sp>
          <p:nvSpPr>
            <p:cNvPr id="49" name="TextBox 48"/>
            <p:cNvSpPr txBox="1"/>
            <p:nvPr/>
          </p:nvSpPr>
          <p:spPr>
            <a:xfrm>
              <a:off x="593582" y="3669154"/>
              <a:ext cx="1353235" cy="830997"/>
            </a:xfrm>
            <a:prstGeom prst="rect">
              <a:avLst/>
            </a:prstGeom>
            <a:noFill/>
            <a:ln>
              <a:solidFill>
                <a:schemeClr val="tx2"/>
              </a:solidFill>
            </a:ln>
          </p:spPr>
          <p:txBody>
            <a:bodyPr wrap="square" rtlCol="0">
              <a:spAutoFit/>
            </a:bodyPr>
            <a:lstStyle/>
            <a:p>
              <a:pPr algn="ctr" defTabSz="914400"/>
              <a:r>
                <a:rPr lang="en-US" sz="1200" b="1" dirty="0"/>
                <a:t>Additive Funding </a:t>
              </a:r>
            </a:p>
            <a:p>
              <a:pPr algn="ctr" defTabSz="914400"/>
              <a:r>
                <a:rPr lang="en-US" sz="1200" b="1" dirty="0"/>
                <a:t>TX for Men</a:t>
              </a:r>
            </a:p>
          </p:txBody>
        </p:sp>
        <p:cxnSp>
          <p:nvCxnSpPr>
            <p:cNvPr id="50" name="Straight Connector 49"/>
            <p:cNvCxnSpPr/>
            <p:nvPr/>
          </p:nvCxnSpPr>
          <p:spPr>
            <a:xfrm flipH="1">
              <a:off x="1946817" y="3669154"/>
              <a:ext cx="425766" cy="208964"/>
            </a:xfrm>
            <a:prstGeom prst="line">
              <a:avLst/>
            </a:prstGeom>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87192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44388"/>
          </a:xfrm>
          <a:solidFill>
            <a:schemeClr val="tx2"/>
          </a:solidFill>
        </p:spPr>
        <p:txBody>
          <a:bodyPr>
            <a:normAutofit fontScale="90000"/>
          </a:bodyPr>
          <a:lstStyle/>
          <a:p>
            <a:pPr algn="ctr"/>
            <a:r>
              <a:rPr lang="en-US" sz="2000" b="1" dirty="0">
                <a:solidFill>
                  <a:schemeClr val="bg1"/>
                </a:solidFill>
                <a:latin typeface="+mn-lt"/>
              </a:rPr>
              <a:t>Platforms and basic packages </a:t>
            </a:r>
            <a:br>
              <a:rPr lang="en-US" sz="2000" b="1" dirty="0">
                <a:solidFill>
                  <a:schemeClr val="bg1"/>
                </a:solidFill>
                <a:latin typeface="+mn-lt"/>
              </a:rPr>
            </a:br>
            <a:r>
              <a:rPr lang="en-US" sz="2000" b="1" dirty="0">
                <a:solidFill>
                  <a:schemeClr val="bg1"/>
                </a:solidFill>
                <a:latin typeface="+mn-lt"/>
              </a:rPr>
              <a:t>for HIV prevention in high incidence locations</a:t>
            </a:r>
          </a:p>
        </p:txBody>
      </p:sp>
      <p:graphicFrame>
        <p:nvGraphicFramePr>
          <p:cNvPr id="4" name="Table 3"/>
          <p:cNvGraphicFramePr>
            <a:graphicFrameLocks noGrp="1"/>
          </p:cNvGraphicFramePr>
          <p:nvPr>
            <p:extLst>
              <p:ext uri="{D42A27DB-BD31-4B8C-83A1-F6EECF244321}">
                <p14:modId xmlns:p14="http://schemas.microsoft.com/office/powerpoint/2010/main" val="269482261"/>
              </p:ext>
            </p:extLst>
          </p:nvPr>
        </p:nvGraphicFramePr>
        <p:xfrm>
          <a:off x="0" y="644389"/>
          <a:ext cx="9144000" cy="6431280"/>
        </p:xfrm>
        <a:graphic>
          <a:graphicData uri="http://schemas.openxmlformats.org/drawingml/2006/table">
            <a:tbl>
              <a:tblPr firstRow="1" bandRow="1">
                <a:tableStyleId>{6E25E649-3F16-4E02-A733-19D2CDBF48F0}</a:tableStyleId>
              </a:tblPr>
              <a:tblGrid>
                <a:gridCol w="1246909">
                  <a:extLst>
                    <a:ext uri="{9D8B030D-6E8A-4147-A177-3AD203B41FA5}">
                      <a16:colId xmlns:a16="http://schemas.microsoft.com/office/drawing/2014/main" val="20000"/>
                    </a:ext>
                  </a:extLst>
                </a:gridCol>
                <a:gridCol w="5122718">
                  <a:extLst>
                    <a:ext uri="{9D8B030D-6E8A-4147-A177-3AD203B41FA5}">
                      <a16:colId xmlns:a16="http://schemas.microsoft.com/office/drawing/2014/main" val="20001"/>
                    </a:ext>
                  </a:extLst>
                </a:gridCol>
                <a:gridCol w="2774373">
                  <a:extLst>
                    <a:ext uri="{9D8B030D-6E8A-4147-A177-3AD203B41FA5}">
                      <a16:colId xmlns:a16="http://schemas.microsoft.com/office/drawing/2014/main" val="20002"/>
                    </a:ext>
                  </a:extLst>
                </a:gridCol>
              </a:tblGrid>
              <a:tr h="285650">
                <a:tc>
                  <a:txBody>
                    <a:bodyPr/>
                    <a:lstStyle/>
                    <a:p>
                      <a:r>
                        <a:rPr lang="en-US" sz="1400" dirty="0"/>
                        <a:t>Locations</a:t>
                      </a:r>
                    </a:p>
                  </a:txBody>
                  <a:tcPr>
                    <a:solidFill>
                      <a:schemeClr val="tx1"/>
                    </a:solidFill>
                  </a:tcPr>
                </a:tc>
                <a:tc>
                  <a:txBody>
                    <a:bodyPr/>
                    <a:lstStyle/>
                    <a:p>
                      <a:r>
                        <a:rPr lang="en-US" sz="1400" dirty="0"/>
                        <a:t>Components</a:t>
                      </a:r>
                    </a:p>
                  </a:txBody>
                  <a:tcPr>
                    <a:solidFill>
                      <a:schemeClr val="tx1"/>
                    </a:solidFill>
                  </a:tcPr>
                </a:tc>
                <a:tc>
                  <a:txBody>
                    <a:bodyPr/>
                    <a:lstStyle/>
                    <a:p>
                      <a:r>
                        <a:rPr lang="en-US" sz="1400" dirty="0"/>
                        <a:t>Priority</a:t>
                      </a:r>
                      <a:r>
                        <a:rPr lang="en-US" sz="1400" baseline="0" dirty="0"/>
                        <a:t> populations</a:t>
                      </a:r>
                      <a:endParaRPr lang="en-US" sz="1400" dirty="0"/>
                    </a:p>
                  </a:txBody>
                  <a:tcPr>
                    <a:solidFill>
                      <a:schemeClr val="tx1"/>
                    </a:solidFill>
                  </a:tcPr>
                </a:tc>
                <a:extLst>
                  <a:ext uri="{0D108BD9-81ED-4DB2-BD59-A6C34878D82A}">
                    <a16:rowId xmlns:a16="http://schemas.microsoft.com/office/drawing/2014/main" val="10000"/>
                  </a:ext>
                </a:extLst>
              </a:tr>
              <a:tr h="2485152">
                <a:tc>
                  <a:txBody>
                    <a:bodyPr/>
                    <a:lstStyle/>
                    <a:p>
                      <a:pPr algn="l"/>
                      <a:r>
                        <a:rPr lang="en-US" sz="1400" dirty="0"/>
                        <a:t>All</a:t>
                      </a:r>
                      <a:r>
                        <a:rPr lang="en-US" sz="1400" baseline="0" dirty="0"/>
                        <a:t> locations including low and medium incidence settings (0.0 – 0.3)</a:t>
                      </a:r>
                      <a:endParaRPr lang="en-US" sz="1400" dirty="0"/>
                    </a:p>
                  </a:txBody>
                  <a:tcPr/>
                </a:tc>
                <a:tc>
                  <a:txBody>
                    <a:bodyPr/>
                    <a:lstStyle/>
                    <a:p>
                      <a:pPr marL="0" indent="0">
                        <a:buFont typeface="Arial" panose="020B0604020202020204" pitchFamily="34" charset="0"/>
                        <a:buNone/>
                      </a:pPr>
                      <a:r>
                        <a:rPr lang="en-US" sz="1400" b="1" dirty="0"/>
                        <a:t>Delivered on a facility-based and school-based platform</a:t>
                      </a:r>
                    </a:p>
                    <a:p>
                      <a:pPr marL="285750" indent="-285750">
                        <a:buFont typeface="Arial" panose="020B0604020202020204" pitchFamily="34" charset="0"/>
                        <a:buChar char="•"/>
                      </a:pPr>
                      <a:r>
                        <a:rPr lang="en-US" sz="1400" dirty="0"/>
                        <a:t>Access to SRH services (contraception, maternal health, GBV, STIs …)</a:t>
                      </a:r>
                    </a:p>
                    <a:p>
                      <a:pPr marL="285750" indent="-285750">
                        <a:buFont typeface="Arial" panose="020B0604020202020204" pitchFamily="34" charset="0"/>
                        <a:buChar char="•"/>
                      </a:pPr>
                      <a:r>
                        <a:rPr lang="en-US" sz="1400" dirty="0"/>
                        <a:t>Access to basic HIV services (HIV testing, ART, condoms, VMMC &amp; related counselling)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National-level HIV communications (SBCC</a:t>
                      </a:r>
                      <a:r>
                        <a:rPr lang="en-US" sz="1400" baseline="0" dirty="0"/>
                        <a:t>/ demand generation through information materials, social marketing, electronic &amp; new media …)</a:t>
                      </a:r>
                      <a:endParaRPr lang="en-US" sz="1400" dirty="0"/>
                    </a:p>
                    <a:p>
                      <a:pPr marL="285750" indent="-285750">
                        <a:buFont typeface="Arial" panose="020B0604020202020204" pitchFamily="34" charset="0"/>
                        <a:buChar char="•"/>
                      </a:pPr>
                      <a:r>
                        <a:rPr lang="en-US" sz="1400" dirty="0"/>
                        <a:t>Access to primary and secondary education including comprehensive sexuality education </a:t>
                      </a:r>
                    </a:p>
                    <a:p>
                      <a:pPr marL="285750" indent="-285750">
                        <a:buFont typeface="Arial" panose="020B0604020202020204" pitchFamily="34" charset="0"/>
                        <a:buChar char="•"/>
                      </a:pPr>
                      <a:r>
                        <a:rPr lang="en-US" sz="1400" dirty="0"/>
                        <a:t>Youth-friendly</a:t>
                      </a:r>
                      <a:r>
                        <a:rPr lang="en-US" sz="1400" baseline="0" dirty="0"/>
                        <a:t> </a:t>
                      </a:r>
                      <a:r>
                        <a:rPr lang="en-US" sz="1400" dirty="0"/>
                        <a:t>health systems</a:t>
                      </a:r>
                    </a:p>
                    <a:p>
                      <a:pPr marL="0" indent="0">
                        <a:buFont typeface="Arial" panose="020B0604020202020204" pitchFamily="34" charset="0"/>
                        <a:buNone/>
                      </a:pPr>
                      <a:r>
                        <a:rPr lang="en-US" sz="1400" i="1" dirty="0"/>
                        <a:t>Only</a:t>
                      </a:r>
                      <a:r>
                        <a:rPr lang="en-US" sz="1400" i="1" baseline="0" dirty="0"/>
                        <a:t> partially funded from HIV response budget</a:t>
                      </a:r>
                      <a:endParaRPr lang="en-US" sz="1400" i="1" dirty="0"/>
                    </a:p>
                  </a:txBody>
                  <a:tcPr/>
                </a:tc>
                <a:tc>
                  <a:txBody>
                    <a:bodyPr/>
                    <a:lstStyle/>
                    <a:p>
                      <a:pPr marL="0" indent="0">
                        <a:buFont typeface="Arial" panose="020B0604020202020204" pitchFamily="34" charset="0"/>
                        <a:buNone/>
                      </a:pPr>
                      <a:endParaRPr lang="en-US" sz="1400" dirty="0"/>
                    </a:p>
                    <a:p>
                      <a:pPr marL="285750" indent="-285750">
                        <a:buFont typeface="Arial" panose="020B0604020202020204" pitchFamily="34" charset="0"/>
                        <a:buChar char="•"/>
                      </a:pPr>
                      <a:r>
                        <a:rPr lang="en-US" sz="1400" baseline="0" dirty="0"/>
                        <a:t>Population of reproductive age</a:t>
                      </a:r>
                    </a:p>
                    <a:p>
                      <a:pPr marL="285750" indent="-285750">
                        <a:buFont typeface="Arial" panose="020B0604020202020204" pitchFamily="34" charset="0"/>
                        <a:buChar char="•"/>
                      </a:pPr>
                      <a:endParaRPr lang="en-US" sz="1400" baseline="0" dirty="0"/>
                    </a:p>
                    <a:p>
                      <a:pPr marL="285750" indent="-285750">
                        <a:buFont typeface="Arial" panose="020B0604020202020204" pitchFamily="34" charset="0"/>
                        <a:buChar char="•"/>
                      </a:pPr>
                      <a:r>
                        <a:rPr lang="en-US" sz="1400" baseline="0" dirty="0"/>
                        <a:t>PLHIV and people who seek prevention services</a:t>
                      </a:r>
                    </a:p>
                    <a:p>
                      <a:pPr marL="285750" indent="-285750">
                        <a:buFont typeface="Arial" panose="020B0604020202020204" pitchFamily="34" charset="0"/>
                        <a:buChar char="•"/>
                      </a:pPr>
                      <a:r>
                        <a:rPr lang="en-US" sz="1400" baseline="0" dirty="0"/>
                        <a:t>Defined priority populations for specific themes/ services</a:t>
                      </a:r>
                    </a:p>
                    <a:p>
                      <a:pPr marL="285750" indent="-285750">
                        <a:buFont typeface="Arial" panose="020B0604020202020204" pitchFamily="34" charset="0"/>
                        <a:buChar char="•"/>
                      </a:pPr>
                      <a:endParaRPr lang="en-US" sz="1400" baseline="0" dirty="0"/>
                    </a:p>
                    <a:p>
                      <a:pPr marL="285750" indent="-285750">
                        <a:buFont typeface="Arial" panose="020B0604020202020204" pitchFamily="34" charset="0"/>
                        <a:buChar char="•"/>
                      </a:pPr>
                      <a:r>
                        <a:rPr lang="en-US" sz="1400" baseline="0" dirty="0"/>
                        <a:t>Adolescents in and out-of-school</a:t>
                      </a:r>
                    </a:p>
                    <a:p>
                      <a:pPr marL="285750" indent="-285750">
                        <a:buFont typeface="Arial" panose="020B0604020202020204" pitchFamily="34" charset="0"/>
                        <a:buChar char="•"/>
                      </a:pPr>
                      <a:r>
                        <a:rPr lang="en-US" sz="1400" baseline="0"/>
                        <a:t>Young </a:t>
                      </a:r>
                      <a:r>
                        <a:rPr lang="en-US" sz="1400" baseline="0" dirty="0"/>
                        <a:t>people</a:t>
                      </a:r>
                      <a:endParaRPr lang="en-US" sz="1400" dirty="0"/>
                    </a:p>
                  </a:txBody>
                  <a:tcPr/>
                </a:tc>
                <a:extLst>
                  <a:ext uri="{0D108BD9-81ED-4DB2-BD59-A6C34878D82A}">
                    <a16:rowId xmlns:a16="http://schemas.microsoft.com/office/drawing/2014/main" val="10001"/>
                  </a:ext>
                </a:extLst>
              </a:tr>
              <a:tr h="1685333">
                <a:tc>
                  <a:txBody>
                    <a:bodyPr/>
                    <a:lstStyle/>
                    <a:p>
                      <a:pPr algn="l"/>
                      <a:r>
                        <a:rPr lang="en-US" sz="1400" dirty="0"/>
                        <a:t>High incidence</a:t>
                      </a:r>
                      <a:r>
                        <a:rPr lang="en-US" sz="1400" baseline="0" dirty="0"/>
                        <a:t> (0.3-1.0)</a:t>
                      </a:r>
                    </a:p>
                    <a:p>
                      <a:pPr algn="l"/>
                      <a:r>
                        <a:rPr lang="en-US" sz="1200" i="1" baseline="0" dirty="0">
                          <a:solidFill>
                            <a:srgbClr val="008080"/>
                          </a:solidFill>
                        </a:rPr>
                        <a:t>(in addition to the above)</a:t>
                      </a:r>
                      <a:endParaRPr lang="en-US" sz="1200" i="1" dirty="0">
                        <a:solidFill>
                          <a:srgbClr val="008080"/>
                        </a:solidFill>
                      </a:endParaRPr>
                    </a:p>
                  </a:txBody>
                  <a:tcPr/>
                </a:tc>
                <a:tc>
                  <a:txBody>
                    <a:bodyPr/>
                    <a:lstStyle/>
                    <a:p>
                      <a:pPr marL="0" indent="0">
                        <a:buFont typeface="Arial" panose="020B0604020202020204" pitchFamily="34" charset="0"/>
                        <a:buNone/>
                      </a:pPr>
                      <a:r>
                        <a:rPr lang="en-US" sz="1400" b="1" dirty="0"/>
                        <a:t>Delivered</a:t>
                      </a:r>
                      <a:r>
                        <a:rPr lang="en-US" sz="1400" b="1" baseline="0" dirty="0"/>
                        <a:t> through community and other non-health platforms</a:t>
                      </a:r>
                      <a:r>
                        <a:rPr lang="en-US" sz="1400" baseline="0" dirty="0"/>
                        <a:t>:</a:t>
                      </a:r>
                      <a:endParaRPr lang="en-US" sz="1400" dirty="0"/>
                    </a:p>
                    <a:p>
                      <a:pPr marL="285750" indent="-285750">
                        <a:buFont typeface="Arial" panose="020B0604020202020204" pitchFamily="34" charset="0"/>
                        <a:buChar char="•"/>
                      </a:pPr>
                      <a:r>
                        <a:rPr lang="en-US" sz="1400" dirty="0"/>
                        <a:t>I</a:t>
                      </a:r>
                      <a:r>
                        <a:rPr lang="en-US" sz="1400" baseline="0" dirty="0"/>
                        <a:t>nterpersonal </a:t>
                      </a:r>
                      <a:r>
                        <a:rPr lang="en-US" sz="1400" dirty="0"/>
                        <a:t>HIV prevention</a:t>
                      </a:r>
                      <a:r>
                        <a:rPr lang="en-US" sz="1400" baseline="0" dirty="0"/>
                        <a:t> (structured interventions: </a:t>
                      </a:r>
                      <a:r>
                        <a:rPr lang="en-US" sz="1400" baseline="0" dirty="0" err="1"/>
                        <a:t>eg</a:t>
                      </a:r>
                      <a:r>
                        <a:rPr lang="en-US" sz="1400" baseline="0" dirty="0"/>
                        <a:t> Stepping Stones, SASA!, demand generation for services)</a:t>
                      </a:r>
                    </a:p>
                    <a:p>
                      <a:pPr marL="285750" indent="-285750">
                        <a:buFont typeface="Arial" panose="020B0604020202020204" pitchFamily="34" charset="0"/>
                        <a:buChar char="•"/>
                      </a:pPr>
                      <a:r>
                        <a:rPr lang="en-US" sz="1400" baseline="0" dirty="0"/>
                        <a:t>Outreach services (condom distribution, HTS including prevention counselling, very focused </a:t>
                      </a:r>
                      <a:r>
                        <a:rPr lang="en-US" sz="1400" baseline="0" dirty="0" err="1"/>
                        <a:t>PrEP</a:t>
                      </a:r>
                      <a:r>
                        <a:rPr lang="en-US" sz="1400" baseline="0" dirty="0"/>
                        <a:t>,)</a:t>
                      </a:r>
                    </a:p>
                    <a:p>
                      <a:pPr marL="285750" indent="-285750">
                        <a:buFont typeface="Arial" panose="020B0604020202020204" pitchFamily="34" charset="0"/>
                        <a:buChar char="•"/>
                      </a:pPr>
                      <a:r>
                        <a:rPr lang="en-US" sz="1400" baseline="0" dirty="0"/>
                        <a:t>Selected social support (</a:t>
                      </a:r>
                      <a:r>
                        <a:rPr lang="en-US" sz="1400" baseline="0" dirty="0" err="1"/>
                        <a:t>eg</a:t>
                      </a:r>
                      <a:r>
                        <a:rPr lang="en-US" sz="1400" baseline="0" dirty="0"/>
                        <a:t>. keeping girls in schools, economic empowerment)</a:t>
                      </a:r>
                    </a:p>
                    <a:p>
                      <a:pPr marL="0" indent="0">
                        <a:buFont typeface="Arial" panose="020B0604020202020204" pitchFamily="34" charset="0"/>
                        <a:buNone/>
                      </a:pPr>
                      <a:r>
                        <a:rPr lang="en-US" sz="1400" i="1" baseline="0" dirty="0"/>
                        <a:t>Mostly funded from HIV response budget (except social support)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baseline="0" dirty="0"/>
                        <a:t>Analyze risk profiles and focus on adolescent girls, young women and male partners </a:t>
                      </a:r>
                      <a:r>
                        <a:rPr lang="en-US" sz="1400" b="1" u="sng" baseline="0" dirty="0"/>
                        <a:t>at high risk </a:t>
                      </a:r>
                      <a:endParaRPr lang="en-US" sz="1400" b="1"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u="sng" dirty="0"/>
                    </a:p>
                  </a:txBody>
                  <a:tcPr/>
                </a:tc>
                <a:extLst>
                  <a:ext uri="{0D108BD9-81ED-4DB2-BD59-A6C34878D82A}">
                    <a16:rowId xmlns:a16="http://schemas.microsoft.com/office/drawing/2014/main" val="10002"/>
                  </a:ext>
                </a:extLst>
              </a:tr>
              <a:tr h="497736">
                <a:tc>
                  <a:txBody>
                    <a:bodyPr/>
                    <a:lstStyle/>
                    <a:p>
                      <a:pPr algn="l"/>
                      <a:r>
                        <a:rPr lang="en-US" sz="1400" dirty="0"/>
                        <a:t>Very high incidence</a:t>
                      </a:r>
                      <a:r>
                        <a:rPr lang="en-US" sz="1400" baseline="0" dirty="0"/>
                        <a:t> (1.0-2.0)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Same</a:t>
                      </a:r>
                      <a:r>
                        <a:rPr lang="en-US" sz="1400" baseline="0" dirty="0"/>
                        <a:t> as above</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Same</a:t>
                      </a:r>
                      <a:r>
                        <a:rPr lang="en-US" sz="1400" baseline="0" dirty="0"/>
                        <a:t> as above but with expanded coverage</a:t>
                      </a:r>
                      <a:endParaRPr lang="en-US" sz="1400" dirty="0"/>
                    </a:p>
                  </a:txBody>
                  <a:tcPr/>
                </a:tc>
                <a:extLst>
                  <a:ext uri="{0D108BD9-81ED-4DB2-BD59-A6C34878D82A}">
                    <a16:rowId xmlns:a16="http://schemas.microsoft.com/office/drawing/2014/main" val="10003"/>
                  </a:ext>
                </a:extLst>
              </a:tr>
              <a:tr h="885514">
                <a:tc>
                  <a:txBody>
                    <a:bodyPr/>
                    <a:lstStyle/>
                    <a:p>
                      <a:pPr algn="l"/>
                      <a:r>
                        <a:rPr lang="en-US" sz="1400" dirty="0"/>
                        <a:t>Extremely</a:t>
                      </a:r>
                      <a:r>
                        <a:rPr lang="en-US" sz="1400" baseline="0" dirty="0"/>
                        <a:t> high incidence (2.0+)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Same</a:t>
                      </a:r>
                      <a:r>
                        <a:rPr lang="en-US" sz="1400" baseline="0" dirty="0"/>
                        <a:t> as above</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t>All or virtually all adolescent girls, young women and male partners </a:t>
                      </a:r>
                      <a:r>
                        <a:rPr lang="en-US" sz="1400" u="sng" baseline="0" dirty="0"/>
                        <a:t>within the high-incidence location/ district</a:t>
                      </a:r>
                      <a:endParaRPr lang="en-US" sz="1400" u="sng"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39466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520D-6B1E-43EE-B27E-20813CFB2762}"/>
              </a:ext>
            </a:extLst>
          </p:cNvPr>
          <p:cNvSpPr>
            <a:spLocks noGrp="1"/>
          </p:cNvSpPr>
          <p:nvPr>
            <p:ph type="title"/>
          </p:nvPr>
        </p:nvSpPr>
        <p:spPr>
          <a:xfrm>
            <a:off x="194310" y="215094"/>
            <a:ext cx="8840258" cy="962196"/>
          </a:xfrm>
        </p:spPr>
        <p:txBody>
          <a:bodyPr>
            <a:normAutofit/>
          </a:bodyPr>
          <a:lstStyle/>
          <a:p>
            <a:r>
              <a:rPr lang="fr-CH" b="1" dirty="0"/>
              <a:t>Community </a:t>
            </a:r>
            <a:r>
              <a:rPr lang="fr-CH" b="1" dirty="0" err="1"/>
              <a:t>based</a:t>
            </a:r>
            <a:r>
              <a:rPr lang="fr-CH" b="1" dirty="0"/>
              <a:t> programmes</a:t>
            </a:r>
            <a:br>
              <a:rPr lang="fr-CH" b="1" dirty="0"/>
            </a:br>
            <a:r>
              <a:rPr lang="fr-CH" b="1" dirty="0"/>
              <a:t>-</a:t>
            </a:r>
            <a:r>
              <a:rPr lang="fr-CH" sz="2200" b="1" dirty="0" err="1"/>
              <a:t>intensify</a:t>
            </a:r>
            <a:r>
              <a:rPr lang="fr-CH" sz="2200" b="1" dirty="0"/>
              <a:t> </a:t>
            </a:r>
            <a:r>
              <a:rPr lang="fr-CH" sz="2200" b="1" dirty="0" err="1"/>
              <a:t>prevention</a:t>
            </a:r>
            <a:r>
              <a:rPr lang="fr-CH" sz="2200" b="1" dirty="0"/>
              <a:t> packages in high HIV incidence settings</a:t>
            </a:r>
            <a:endParaRPr lang="en-CH" sz="2200" dirty="0"/>
          </a:p>
        </p:txBody>
      </p:sp>
      <p:sp>
        <p:nvSpPr>
          <p:cNvPr id="4" name="Rectangle 3">
            <a:extLst>
              <a:ext uri="{FF2B5EF4-FFF2-40B4-BE49-F238E27FC236}">
                <a16:creationId xmlns:a16="http://schemas.microsoft.com/office/drawing/2014/main" id="{3939C75E-D68F-43C4-A0BC-43DB9E91C39B}"/>
              </a:ext>
            </a:extLst>
          </p:cNvPr>
          <p:cNvSpPr/>
          <p:nvPr/>
        </p:nvSpPr>
        <p:spPr>
          <a:xfrm>
            <a:off x="340822" y="1305342"/>
            <a:ext cx="4539788" cy="5262979"/>
          </a:xfrm>
          <a:prstGeom prst="rect">
            <a:avLst/>
          </a:prstGeom>
        </p:spPr>
        <p:txBody>
          <a:bodyPr wrap="square">
            <a:spAutoFit/>
          </a:bodyPr>
          <a:lstStyle/>
          <a:p>
            <a:pPr marL="0" indent="0">
              <a:buNone/>
            </a:pPr>
            <a:endParaRPr lang="en-GB" dirty="0"/>
          </a:p>
          <a:p>
            <a:pPr marL="0" indent="0">
              <a:buNone/>
            </a:pPr>
            <a:r>
              <a:rPr lang="en-GB" sz="2000" dirty="0"/>
              <a:t>Involve a combination of different face-to-face activities—including advocacy, communication and training activities—</a:t>
            </a:r>
            <a:r>
              <a:rPr lang="en-GB" sz="2000" b="1" dirty="0"/>
              <a:t>that address multiple outcomes, including knowledge, risk perception, gender norms, violence, skills, sexual behaviours and HIV service demand.</a:t>
            </a:r>
          </a:p>
          <a:p>
            <a:pPr marL="0" indent="0">
              <a:buNone/>
            </a:pPr>
            <a:endParaRPr lang="en-GB" sz="2000" b="1" dirty="0"/>
          </a:p>
          <a:p>
            <a:pPr marL="0" indent="0">
              <a:buNone/>
            </a:pPr>
            <a:r>
              <a:rPr lang="en-GB" sz="2000" b="1" dirty="0"/>
              <a:t>Key to transform communication programmes, </a:t>
            </a:r>
            <a:r>
              <a:rPr lang="en-GB" sz="2000" dirty="0"/>
              <a:t>rebuilding them around evidence informed models and linking young women and their partners—</a:t>
            </a:r>
            <a:r>
              <a:rPr lang="en-GB" sz="2000" b="1" dirty="0"/>
              <a:t>through demand generation</a:t>
            </a:r>
            <a:r>
              <a:rPr lang="en-GB" sz="2000" dirty="0"/>
              <a:t>— to HIV services</a:t>
            </a:r>
            <a:r>
              <a:rPr lang="en-GB" dirty="0"/>
              <a:t>. </a:t>
            </a:r>
          </a:p>
          <a:p>
            <a:pPr marL="0" indent="0">
              <a:buNone/>
            </a:pPr>
            <a:endParaRPr lang="en-CH" dirty="0"/>
          </a:p>
        </p:txBody>
      </p:sp>
      <p:pic>
        <p:nvPicPr>
          <p:cNvPr id="5" name="Picture 3">
            <a:extLst>
              <a:ext uri="{FF2B5EF4-FFF2-40B4-BE49-F238E27FC236}">
                <a16:creationId xmlns:a16="http://schemas.microsoft.com/office/drawing/2014/main" id="{A206A90A-C141-48A1-B422-6D8D825CDEB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55134" y="1177290"/>
            <a:ext cx="4279434" cy="529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29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8A92CE45-C2F4-420F-8672-1581D2472B18}"/>
              </a:ext>
            </a:extLst>
          </p:cNvPr>
          <p:cNvSpPr txBox="1">
            <a:spLocks/>
          </p:cNvSpPr>
          <p:nvPr/>
        </p:nvSpPr>
        <p:spPr bwMode="auto">
          <a:xfrm>
            <a:off x="363538" y="288925"/>
            <a:ext cx="7772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70C8BE"/>
                </a:solidFill>
                <a:latin typeface="Arial" panose="020B0604020202020204" pitchFamily="34" charset="0"/>
                <a:cs typeface="Arial" panose="020B0604020202020204" pitchFamily="34" charset="0"/>
              </a:rPr>
              <a:t>Overview </a:t>
            </a:r>
          </a:p>
        </p:txBody>
      </p:sp>
      <p:sp>
        <p:nvSpPr>
          <p:cNvPr id="8195" name="TextBox 6">
            <a:extLst>
              <a:ext uri="{FF2B5EF4-FFF2-40B4-BE49-F238E27FC236}">
                <a16:creationId xmlns:a16="http://schemas.microsoft.com/office/drawing/2014/main" id="{58B72DEC-DE1C-4964-84EA-F6D5EE5FF48D}"/>
              </a:ext>
            </a:extLst>
          </p:cNvPr>
          <p:cNvSpPr txBox="1">
            <a:spLocks noChangeArrowheads="1"/>
          </p:cNvSpPr>
          <p:nvPr/>
        </p:nvSpPr>
        <p:spPr bwMode="auto">
          <a:xfrm>
            <a:off x="485458" y="2268855"/>
            <a:ext cx="6969125" cy="3195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200"/>
              </a:lnSpc>
              <a:spcBef>
                <a:spcPct val="0"/>
              </a:spcBef>
            </a:pPr>
            <a:r>
              <a:rPr lang="en-US" altLang="en-US" sz="2000" dirty="0">
                <a:solidFill>
                  <a:srgbClr val="000000"/>
                </a:solidFill>
                <a:latin typeface="Arial" panose="020B0604020202020204" pitchFamily="34" charset="0"/>
                <a:cs typeface="Arial" panose="020B0604020202020204" pitchFamily="34" charset="0"/>
              </a:rPr>
              <a:t>Brief epi </a:t>
            </a:r>
          </a:p>
          <a:p>
            <a:pPr marL="0" indent="0" eaLnBrk="1" hangingPunct="1">
              <a:lnSpc>
                <a:spcPts val="2200"/>
              </a:lnSpc>
              <a:spcBef>
                <a:spcPct val="0"/>
              </a:spcBef>
              <a:buNone/>
            </a:pPr>
            <a:endParaRPr lang="en-US" altLang="en-US" sz="2000" dirty="0">
              <a:solidFill>
                <a:srgbClr val="000000"/>
              </a:solidFill>
              <a:latin typeface="Arial" panose="020B0604020202020204" pitchFamily="34" charset="0"/>
              <a:cs typeface="Arial" panose="020B0604020202020204" pitchFamily="34" charset="0"/>
            </a:endParaRPr>
          </a:p>
          <a:p>
            <a:pPr eaLnBrk="1" hangingPunct="1">
              <a:lnSpc>
                <a:spcPts val="2200"/>
              </a:lnSpc>
              <a:spcBef>
                <a:spcPct val="0"/>
              </a:spcBef>
            </a:pPr>
            <a:r>
              <a:rPr lang="en-US" altLang="en-US" sz="2000" dirty="0">
                <a:solidFill>
                  <a:srgbClr val="000000"/>
                </a:solidFill>
                <a:latin typeface="Arial" panose="020B0604020202020204" pitchFamily="34" charset="0"/>
                <a:cs typeface="Arial" panose="020B0604020202020204" pitchFamily="34" charset="0"/>
              </a:rPr>
              <a:t>Priority issues</a:t>
            </a:r>
          </a:p>
          <a:p>
            <a:pPr eaLnBrk="1" hangingPunct="1">
              <a:lnSpc>
                <a:spcPts val="2200"/>
              </a:lnSpc>
              <a:spcBef>
                <a:spcPct val="0"/>
              </a:spcBef>
            </a:pPr>
            <a:endParaRPr lang="en-US" altLang="en-US" sz="2000" dirty="0">
              <a:solidFill>
                <a:srgbClr val="000000"/>
              </a:solidFill>
              <a:latin typeface="Arial" panose="020B0604020202020204" pitchFamily="34" charset="0"/>
              <a:cs typeface="Arial" panose="020B0604020202020204" pitchFamily="34" charset="0"/>
            </a:endParaRPr>
          </a:p>
          <a:p>
            <a:pPr eaLnBrk="1" hangingPunct="1">
              <a:lnSpc>
                <a:spcPts val="2200"/>
              </a:lnSpc>
              <a:spcBef>
                <a:spcPct val="0"/>
              </a:spcBef>
            </a:pPr>
            <a:r>
              <a:rPr lang="en-US" altLang="en-US" sz="2000" dirty="0">
                <a:solidFill>
                  <a:srgbClr val="000000"/>
                </a:solidFill>
                <a:latin typeface="Arial" panose="020B0604020202020204" pitchFamily="34" charset="0"/>
                <a:cs typeface="Arial" panose="020B0604020202020204" pitchFamily="34" charset="0"/>
              </a:rPr>
              <a:t>Guidance on AGYW programming</a:t>
            </a:r>
          </a:p>
          <a:p>
            <a:pPr marL="0" indent="0" eaLnBrk="1" hangingPunct="1">
              <a:lnSpc>
                <a:spcPts val="2200"/>
              </a:lnSpc>
              <a:spcBef>
                <a:spcPct val="0"/>
              </a:spcBef>
              <a:buNone/>
            </a:pPr>
            <a:endParaRPr lang="en-US" altLang="en-US" sz="2000" dirty="0">
              <a:solidFill>
                <a:srgbClr val="000000"/>
              </a:solidFill>
              <a:latin typeface="Arial" panose="020B0604020202020204" pitchFamily="34" charset="0"/>
              <a:cs typeface="Arial" panose="020B0604020202020204" pitchFamily="34" charset="0"/>
            </a:endParaRPr>
          </a:p>
          <a:p>
            <a:pPr eaLnBrk="1" hangingPunct="1">
              <a:lnSpc>
                <a:spcPts val="2200"/>
              </a:lnSpc>
              <a:spcBef>
                <a:spcPct val="0"/>
              </a:spcBef>
            </a:pPr>
            <a:r>
              <a:rPr lang="en-US" altLang="en-US" sz="2000" dirty="0">
                <a:solidFill>
                  <a:srgbClr val="000000"/>
                </a:solidFill>
                <a:latin typeface="Arial" panose="020B0604020202020204" pitchFamily="34" charset="0"/>
                <a:cs typeface="Arial" panose="020B0604020202020204" pitchFamily="34" charset="0"/>
              </a:rPr>
              <a:t>Status of implementation and good practices</a:t>
            </a:r>
          </a:p>
          <a:p>
            <a:pPr eaLnBrk="1" hangingPunct="1">
              <a:lnSpc>
                <a:spcPts val="2200"/>
              </a:lnSpc>
              <a:spcBef>
                <a:spcPct val="0"/>
              </a:spcBef>
            </a:pPr>
            <a:endParaRPr lang="en-US" altLang="en-US" sz="2000" dirty="0">
              <a:solidFill>
                <a:srgbClr val="000000"/>
              </a:solidFill>
              <a:latin typeface="Arial" panose="020B0604020202020204" pitchFamily="34" charset="0"/>
              <a:cs typeface="Arial" panose="020B0604020202020204" pitchFamily="34" charset="0"/>
            </a:endParaRPr>
          </a:p>
          <a:p>
            <a:pPr eaLnBrk="1" hangingPunct="1">
              <a:lnSpc>
                <a:spcPts val="2200"/>
              </a:lnSpc>
              <a:spcBef>
                <a:spcPct val="0"/>
              </a:spcBef>
            </a:pPr>
            <a:r>
              <a:rPr lang="en-US" altLang="en-US" sz="2000" dirty="0">
                <a:solidFill>
                  <a:srgbClr val="000000"/>
                </a:solidFill>
                <a:latin typeface="Arial" panose="020B0604020202020204" pitchFamily="34" charset="0"/>
                <a:cs typeface="Arial" panose="020B0604020202020204" pitchFamily="34" charset="0"/>
              </a:rPr>
              <a:t>Questions and discussions</a:t>
            </a:r>
          </a:p>
          <a:p>
            <a:pPr eaLnBrk="1" hangingPunct="1">
              <a:lnSpc>
                <a:spcPts val="2200"/>
              </a:lnSpc>
              <a:spcBef>
                <a:spcPct val="0"/>
              </a:spcBef>
            </a:pPr>
            <a:endParaRPr lang="en-US" altLang="en-US" sz="2000" dirty="0">
              <a:solidFill>
                <a:srgbClr val="000000"/>
              </a:solidFill>
              <a:latin typeface="Arial" panose="020B0604020202020204" pitchFamily="34" charset="0"/>
              <a:cs typeface="Arial" panose="020B0604020202020204" pitchFamily="34" charset="0"/>
            </a:endParaRPr>
          </a:p>
          <a:p>
            <a:pPr eaLnBrk="1" hangingPunct="1">
              <a:lnSpc>
                <a:spcPts val="2200"/>
              </a:lnSpc>
              <a:spcBef>
                <a:spcPct val="0"/>
              </a:spcBef>
            </a:pPr>
            <a:endParaRPr lang="en-US" altLang="en-US" sz="2000"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1883C4-078D-4855-A9C1-B46370A941D4}"/>
              </a:ext>
            </a:extLst>
          </p:cNvPr>
          <p:cNvSpPr/>
          <p:nvPr/>
        </p:nvSpPr>
        <p:spPr>
          <a:xfrm>
            <a:off x="470263" y="1058090"/>
            <a:ext cx="8203474" cy="3323987"/>
          </a:xfrm>
          <a:prstGeom prst="rect">
            <a:avLst/>
          </a:prstGeom>
        </p:spPr>
        <p:txBody>
          <a:bodyPr wrap="square">
            <a:spAutoFit/>
          </a:bodyPr>
          <a:lstStyle/>
          <a:p>
            <a:r>
              <a:rPr lang="fr-CH" sz="2400" dirty="0"/>
              <a:t>Delivery of </a:t>
            </a:r>
            <a:r>
              <a:rPr lang="fr-CH" sz="2400" dirty="0" err="1"/>
              <a:t>comprehensive</a:t>
            </a:r>
            <a:r>
              <a:rPr lang="fr-CH" sz="2400" dirty="0"/>
              <a:t> packages for </a:t>
            </a:r>
            <a:r>
              <a:rPr lang="fr-CH" sz="2400" dirty="0" err="1"/>
              <a:t>prevention</a:t>
            </a:r>
            <a:r>
              <a:rPr lang="fr-CH" sz="2400" dirty="0"/>
              <a:t>, </a:t>
            </a:r>
            <a:r>
              <a:rPr lang="fr-CH" sz="2400" dirty="0" err="1"/>
              <a:t>ensuring</a:t>
            </a:r>
            <a:r>
              <a:rPr lang="fr-CH" sz="2400" dirty="0"/>
              <a:t> </a:t>
            </a:r>
            <a:r>
              <a:rPr lang="fr-CH" sz="2400" dirty="0" err="1"/>
              <a:t>coverage</a:t>
            </a:r>
            <a:r>
              <a:rPr lang="fr-CH" sz="2400" dirty="0"/>
              <a:t>, </a:t>
            </a:r>
            <a:r>
              <a:rPr lang="fr-CH" sz="2400" dirty="0" err="1"/>
              <a:t>intensity</a:t>
            </a:r>
            <a:r>
              <a:rPr lang="fr-CH" sz="2400" dirty="0"/>
              <a:t> and </a:t>
            </a:r>
            <a:r>
              <a:rPr lang="fr-CH" sz="2400" dirty="0" err="1"/>
              <a:t>quality</a:t>
            </a:r>
            <a:r>
              <a:rPr lang="fr-CH" sz="2400" dirty="0"/>
              <a:t>. </a:t>
            </a:r>
            <a:endParaRPr lang="en-CH" sz="2400" dirty="0"/>
          </a:p>
          <a:p>
            <a:endParaRPr lang="en-GB" sz="2400" dirty="0"/>
          </a:p>
          <a:p>
            <a:r>
              <a:rPr lang="en-GB" sz="2400" dirty="0"/>
              <a:t>Map and document AGYW programmes implemented by different stakeholders/implementing partners in selected sites to better understand </a:t>
            </a:r>
            <a:r>
              <a:rPr lang="en-GB" sz="2400" b="1" dirty="0"/>
              <a:t>which delivery systems are successful with reaching AGYW with recommended packages. </a:t>
            </a:r>
          </a:p>
          <a:p>
            <a:endParaRPr lang="en-CH" dirty="0"/>
          </a:p>
        </p:txBody>
      </p:sp>
      <p:sp>
        <p:nvSpPr>
          <p:cNvPr id="3" name="TextBox 2">
            <a:extLst>
              <a:ext uri="{FF2B5EF4-FFF2-40B4-BE49-F238E27FC236}">
                <a16:creationId xmlns:a16="http://schemas.microsoft.com/office/drawing/2014/main" id="{86A9E12B-B1F8-45A9-9384-75C0C9D30815}"/>
              </a:ext>
            </a:extLst>
          </p:cNvPr>
          <p:cNvSpPr txBox="1"/>
          <p:nvPr/>
        </p:nvSpPr>
        <p:spPr>
          <a:xfrm>
            <a:off x="470263" y="457200"/>
            <a:ext cx="7903028" cy="523220"/>
          </a:xfrm>
          <a:prstGeom prst="rect">
            <a:avLst/>
          </a:prstGeom>
          <a:noFill/>
        </p:spPr>
        <p:txBody>
          <a:bodyPr wrap="square" rtlCol="0">
            <a:spAutoFit/>
          </a:bodyPr>
          <a:lstStyle/>
          <a:p>
            <a:r>
              <a:rPr lang="fr-CH" sz="2800" b="1" dirty="0">
                <a:solidFill>
                  <a:schemeClr val="tx2"/>
                </a:solidFill>
              </a:rPr>
              <a:t>Community </a:t>
            </a:r>
            <a:r>
              <a:rPr lang="fr-CH" sz="2800" b="1" dirty="0" err="1">
                <a:solidFill>
                  <a:schemeClr val="tx2"/>
                </a:solidFill>
              </a:rPr>
              <a:t>response</a:t>
            </a:r>
            <a:r>
              <a:rPr lang="fr-CH" sz="2800" b="1" dirty="0">
                <a:solidFill>
                  <a:schemeClr val="tx2"/>
                </a:solidFill>
              </a:rPr>
              <a:t> </a:t>
            </a:r>
            <a:r>
              <a:rPr lang="fr-CH" sz="2800" b="1" dirty="0" err="1">
                <a:solidFill>
                  <a:schemeClr val="tx2"/>
                </a:solidFill>
              </a:rPr>
              <a:t>deliver</a:t>
            </a:r>
            <a:endParaRPr lang="en-CH" sz="2800" b="1" dirty="0">
              <a:solidFill>
                <a:schemeClr val="tx2"/>
              </a:solidFill>
            </a:endParaRPr>
          </a:p>
        </p:txBody>
      </p:sp>
      <p:pic>
        <p:nvPicPr>
          <p:cNvPr id="4" name="Picture 3">
            <a:extLst>
              <a:ext uri="{FF2B5EF4-FFF2-40B4-BE49-F238E27FC236}">
                <a16:creationId xmlns:a16="http://schemas.microsoft.com/office/drawing/2014/main" id="{CE0B892C-26C9-4816-90FA-EF543D895721}"/>
              </a:ext>
            </a:extLst>
          </p:cNvPr>
          <p:cNvPicPr>
            <a:picLocks noChangeAspect="1"/>
          </p:cNvPicPr>
          <p:nvPr/>
        </p:nvPicPr>
        <p:blipFill>
          <a:blip r:embed="rId3"/>
          <a:stretch>
            <a:fillRect/>
          </a:stretch>
        </p:blipFill>
        <p:spPr>
          <a:xfrm>
            <a:off x="3061063" y="4000500"/>
            <a:ext cx="5740037" cy="2616200"/>
          </a:xfrm>
          <a:prstGeom prst="rect">
            <a:avLst/>
          </a:prstGeom>
        </p:spPr>
      </p:pic>
    </p:spTree>
    <p:extLst>
      <p:ext uri="{BB962C8B-B14F-4D97-AF65-F5344CB8AC3E}">
        <p14:creationId xmlns:p14="http://schemas.microsoft.com/office/powerpoint/2010/main" val="2228004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5555"/>
          </a:xfrm>
          <a:solidFill>
            <a:schemeClr val="tx2"/>
          </a:solidFill>
        </p:spPr>
        <p:txBody>
          <a:bodyPr>
            <a:normAutofit fontScale="90000"/>
          </a:bodyPr>
          <a:lstStyle/>
          <a:p>
            <a:pPr algn="ctr"/>
            <a:r>
              <a:rPr lang="en-US" sz="2800" b="1" dirty="0">
                <a:solidFill>
                  <a:schemeClr val="bg1"/>
                </a:solidFill>
                <a:latin typeface="+mn-lt"/>
              </a:rPr>
              <a:t>How can geographical prioritization and </a:t>
            </a:r>
            <a:r>
              <a:rPr lang="en-US" sz="2800" b="1" dirty="0" err="1">
                <a:solidFill>
                  <a:schemeClr val="bg1"/>
                </a:solidFill>
                <a:latin typeface="+mn-lt"/>
              </a:rPr>
              <a:t>programme</a:t>
            </a:r>
            <a:r>
              <a:rPr lang="en-US" sz="2800" b="1" dirty="0">
                <a:solidFill>
                  <a:schemeClr val="bg1"/>
                </a:solidFill>
                <a:latin typeface="+mn-lt"/>
              </a:rPr>
              <a:t> packages be established, coordinated and scaled up between partners at country level?</a:t>
            </a:r>
          </a:p>
        </p:txBody>
      </p:sp>
      <p:sp>
        <p:nvSpPr>
          <p:cNvPr id="3" name="Content Placeholder 2"/>
          <p:cNvSpPr>
            <a:spLocks noGrp="1"/>
          </p:cNvSpPr>
          <p:nvPr>
            <p:ph idx="1"/>
          </p:nvPr>
        </p:nvSpPr>
        <p:spPr>
          <a:xfrm>
            <a:off x="367914" y="1330036"/>
            <a:ext cx="8264644" cy="5017454"/>
          </a:xfrm>
        </p:spPr>
        <p:txBody>
          <a:bodyPr>
            <a:noAutofit/>
          </a:bodyPr>
          <a:lstStyle/>
          <a:p>
            <a:r>
              <a:rPr lang="en-US" sz="1600" dirty="0"/>
              <a:t>Country stakeholder dialogue on the currently available estimates, any additional data and the implications for programming</a:t>
            </a:r>
          </a:p>
          <a:p>
            <a:r>
              <a:rPr lang="en-US" sz="1600" dirty="0"/>
              <a:t>Developing more granular mapping of high, very high and extremely high HIV incidence locations (incl hotspots)</a:t>
            </a:r>
          </a:p>
          <a:p>
            <a:r>
              <a:rPr lang="en-US" sz="1600" dirty="0"/>
              <a:t>Update and refine tables of </a:t>
            </a:r>
            <a:r>
              <a:rPr lang="en-US" sz="1600" dirty="0" err="1"/>
              <a:t>programme</a:t>
            </a:r>
            <a:r>
              <a:rPr lang="en-US" sz="1600" dirty="0"/>
              <a:t> coverage of sub-national areas with HIV prevention programmes for adolescent girls, young women and male partners</a:t>
            </a:r>
          </a:p>
          <a:p>
            <a:pPr lvl="1"/>
            <a:r>
              <a:rPr lang="en-US" sz="1600" b="1" dirty="0"/>
              <a:t>which components </a:t>
            </a:r>
            <a:r>
              <a:rPr lang="en-US" sz="1600" dirty="0"/>
              <a:t>of the package are currently covered</a:t>
            </a:r>
          </a:p>
          <a:p>
            <a:pPr lvl="1"/>
            <a:r>
              <a:rPr lang="en-US" sz="1600" b="1" dirty="0"/>
              <a:t>which sub-populations </a:t>
            </a:r>
            <a:r>
              <a:rPr lang="en-US" sz="1600" dirty="0"/>
              <a:t>are covered (AGYW 10-29 by age, men 20-34)</a:t>
            </a:r>
          </a:p>
          <a:p>
            <a:pPr lvl="1"/>
            <a:r>
              <a:rPr lang="en-US" sz="1600" b="1" dirty="0"/>
              <a:t>who covers &amp; funds </a:t>
            </a:r>
            <a:r>
              <a:rPr lang="en-US" sz="1600" dirty="0"/>
              <a:t>which components and which sub-populations (government, PEPFAR, GF, bi-lateral, civil society)</a:t>
            </a:r>
          </a:p>
          <a:p>
            <a:r>
              <a:rPr lang="en-US" sz="1600" dirty="0"/>
              <a:t>Identify overlaps in coverage and gaps to be covered</a:t>
            </a:r>
          </a:p>
          <a:p>
            <a:r>
              <a:rPr lang="en-US" sz="1600" dirty="0"/>
              <a:t>At country-level, develop a consensus estimate of the number of adolescent girls, young women and male partners at high risk (to be reached)</a:t>
            </a:r>
          </a:p>
          <a:p>
            <a:r>
              <a:rPr lang="en-GB" sz="1600" b="1" dirty="0"/>
              <a:t>Map investments/coverage from other sectors like education, broader SRH investments, major initiatives on GBV, child marriage and social protection starting with the high, very high and extremely high incidence locations</a:t>
            </a:r>
            <a:endParaRPr lang="en-US" sz="2000" dirty="0"/>
          </a:p>
          <a:p>
            <a:endParaRPr lang="en-US" sz="2000" dirty="0"/>
          </a:p>
          <a:p>
            <a:pPr marL="0" indent="0">
              <a:buNone/>
            </a:pPr>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1268011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A77C62-3F05-4A4D-B8F4-38183F33C7D0}"/>
              </a:ext>
            </a:extLst>
          </p:cNvPr>
          <p:cNvSpPr txBox="1"/>
          <p:nvPr/>
        </p:nvSpPr>
        <p:spPr>
          <a:xfrm>
            <a:off x="1278082" y="1007918"/>
            <a:ext cx="7865918" cy="461665"/>
          </a:xfrm>
          <a:prstGeom prst="rect">
            <a:avLst/>
          </a:prstGeom>
          <a:noFill/>
        </p:spPr>
        <p:txBody>
          <a:bodyPr wrap="square" rtlCol="0">
            <a:spAutoFit/>
          </a:bodyPr>
          <a:lstStyle/>
          <a:p>
            <a:r>
              <a:rPr lang="fr-CH" sz="2400" b="1" dirty="0" err="1">
                <a:solidFill>
                  <a:schemeClr val="bg1"/>
                </a:solidFill>
              </a:rPr>
              <a:t>Tracking</a:t>
            </a:r>
            <a:r>
              <a:rPr lang="fr-CH" sz="2400" b="1" dirty="0">
                <a:solidFill>
                  <a:schemeClr val="bg1"/>
                </a:solidFill>
              </a:rPr>
              <a:t> </a:t>
            </a:r>
            <a:r>
              <a:rPr lang="fr-CH" sz="2400" b="1" dirty="0" err="1">
                <a:solidFill>
                  <a:schemeClr val="bg1"/>
                </a:solidFill>
              </a:rPr>
              <a:t>progress</a:t>
            </a:r>
            <a:r>
              <a:rPr lang="fr-CH" sz="2400" b="1" dirty="0">
                <a:solidFill>
                  <a:schemeClr val="bg1"/>
                </a:solidFill>
              </a:rPr>
              <a:t> and </a:t>
            </a:r>
            <a:r>
              <a:rPr lang="fr-CH" sz="2400" b="1" dirty="0" err="1">
                <a:solidFill>
                  <a:schemeClr val="bg1"/>
                </a:solidFill>
              </a:rPr>
              <a:t>ensuring</a:t>
            </a:r>
            <a:r>
              <a:rPr lang="fr-CH" sz="2400" b="1" dirty="0">
                <a:solidFill>
                  <a:schemeClr val="bg1"/>
                </a:solidFill>
              </a:rPr>
              <a:t> </a:t>
            </a:r>
            <a:r>
              <a:rPr lang="fr-CH" sz="2400" b="1" dirty="0" err="1">
                <a:solidFill>
                  <a:schemeClr val="bg1"/>
                </a:solidFill>
              </a:rPr>
              <a:t>accountability</a:t>
            </a:r>
            <a:endParaRPr lang="en-CH" sz="2400" b="1" dirty="0">
              <a:solidFill>
                <a:schemeClr val="bg1"/>
              </a:solidFill>
            </a:endParaRPr>
          </a:p>
        </p:txBody>
      </p:sp>
    </p:spTree>
    <p:extLst>
      <p:ext uri="{BB962C8B-B14F-4D97-AF65-F5344CB8AC3E}">
        <p14:creationId xmlns:p14="http://schemas.microsoft.com/office/powerpoint/2010/main" val="501742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93" y="0"/>
            <a:ext cx="8016096" cy="785004"/>
          </a:xfrm>
        </p:spPr>
        <p:txBody>
          <a:bodyPr>
            <a:noAutofit/>
          </a:bodyPr>
          <a:lstStyle/>
          <a:p>
            <a:pPr algn="ctr"/>
            <a:r>
              <a:rPr lang="en-US" sz="3200" b="1" dirty="0">
                <a:latin typeface="+mn-lt"/>
              </a:rPr>
              <a:t>Thematic sheet</a:t>
            </a:r>
            <a:endParaRPr lang="en-US" sz="3200" b="1" dirty="0">
              <a:solidFill>
                <a:schemeClr val="accent2"/>
              </a:solidFill>
              <a:latin typeface="+mn-lt"/>
            </a:endParaRP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stretch>
            <a:fillRect/>
          </a:stretch>
        </p:blipFill>
        <p:spPr>
          <a:xfrm>
            <a:off x="69800" y="1285335"/>
            <a:ext cx="9050119" cy="4492010"/>
          </a:xfrm>
          <a:prstGeom prst="rect">
            <a:avLst/>
          </a:prstGeom>
          <a:solidFill>
            <a:schemeClr val="bg1"/>
          </a:solidFill>
        </p:spPr>
      </p:pic>
    </p:spTree>
    <p:extLst>
      <p:ext uri="{BB962C8B-B14F-4D97-AF65-F5344CB8AC3E}">
        <p14:creationId xmlns:p14="http://schemas.microsoft.com/office/powerpoint/2010/main" val="96552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0E092F-2881-436E-A5C1-B25A36C3ED90}"/>
              </a:ext>
            </a:extLst>
          </p:cNvPr>
          <p:cNvSpPr txBox="1"/>
          <p:nvPr/>
        </p:nvSpPr>
        <p:spPr>
          <a:xfrm>
            <a:off x="436418" y="1070264"/>
            <a:ext cx="8198427" cy="461665"/>
          </a:xfrm>
          <a:prstGeom prst="rect">
            <a:avLst/>
          </a:prstGeom>
          <a:noFill/>
        </p:spPr>
        <p:txBody>
          <a:bodyPr wrap="square" rtlCol="0">
            <a:spAutoFit/>
          </a:bodyPr>
          <a:lstStyle/>
          <a:p>
            <a:r>
              <a:rPr lang="fr-CH" sz="2400" b="1" dirty="0" err="1">
                <a:solidFill>
                  <a:schemeClr val="bg1"/>
                </a:solidFill>
              </a:rPr>
              <a:t>Status</a:t>
            </a:r>
            <a:r>
              <a:rPr lang="fr-CH" sz="2400" b="1" dirty="0">
                <a:solidFill>
                  <a:schemeClr val="bg1"/>
                </a:solidFill>
              </a:rPr>
              <a:t> of </a:t>
            </a:r>
            <a:r>
              <a:rPr lang="fr-CH" sz="2400" b="1" dirty="0" err="1">
                <a:solidFill>
                  <a:schemeClr val="bg1"/>
                </a:solidFill>
              </a:rPr>
              <a:t>implementation</a:t>
            </a:r>
            <a:r>
              <a:rPr lang="fr-CH" sz="2400" b="1" dirty="0">
                <a:solidFill>
                  <a:schemeClr val="bg1"/>
                </a:solidFill>
              </a:rPr>
              <a:t> and good practices</a:t>
            </a:r>
            <a:endParaRPr lang="en-CH" sz="2400" b="1" dirty="0">
              <a:solidFill>
                <a:schemeClr val="bg1"/>
              </a:solidFill>
            </a:endParaRPr>
          </a:p>
        </p:txBody>
      </p:sp>
    </p:spTree>
    <p:extLst>
      <p:ext uri="{BB962C8B-B14F-4D97-AF65-F5344CB8AC3E}">
        <p14:creationId xmlns:p14="http://schemas.microsoft.com/office/powerpoint/2010/main" val="2783340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492A7FD-3E13-42E2-8E88-6AC9D230BC26}"/>
              </a:ext>
            </a:extLst>
          </p:cNvPr>
          <p:cNvSpPr txBox="1">
            <a:spLocks/>
          </p:cNvSpPr>
          <p:nvPr/>
        </p:nvSpPr>
        <p:spPr bwMode="auto">
          <a:xfrm>
            <a:off x="0" y="120650"/>
            <a:ext cx="9242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rgbClr val="70C8BE"/>
                </a:solidFill>
                <a:latin typeface="Arial" panose="020B0604020202020204" pitchFamily="34" charset="0"/>
                <a:cs typeface="Arial" panose="020B0604020202020204" pitchFamily="34" charset="0"/>
              </a:rPr>
              <a:t> </a:t>
            </a:r>
            <a:r>
              <a:rPr lang="en-US" altLang="en-US" sz="2400" b="1" dirty="0">
                <a:solidFill>
                  <a:schemeClr val="bg1"/>
                </a:solidFill>
                <a:latin typeface="Arial" panose="020B0604020202020204" pitchFamily="34" charset="0"/>
                <a:cs typeface="Arial" panose="020B0604020202020204" pitchFamily="34" charset="0"/>
              </a:rPr>
              <a:t>Geographic locations and </a:t>
            </a:r>
            <a:r>
              <a:rPr lang="en-US" altLang="en-US" sz="2400" b="1" dirty="0" err="1">
                <a:solidFill>
                  <a:schemeClr val="bg1"/>
                </a:solidFill>
                <a:latin typeface="Arial" panose="020B0604020202020204" pitchFamily="34" charset="0"/>
                <a:cs typeface="Arial" panose="020B0604020202020204" pitchFamily="34" charset="0"/>
              </a:rPr>
              <a:t>programme</a:t>
            </a:r>
            <a:r>
              <a:rPr lang="en-US" altLang="en-US" sz="2400" b="1" dirty="0">
                <a:solidFill>
                  <a:schemeClr val="bg1"/>
                </a:solidFill>
                <a:latin typeface="Arial" panose="020B0604020202020204" pitchFamily="34" charset="0"/>
                <a:cs typeface="Arial" panose="020B0604020202020204" pitchFamily="34" charset="0"/>
              </a:rPr>
              <a:t> packages for AGYW</a:t>
            </a:r>
            <a:r>
              <a:rPr lang="en-US" altLang="en-US" sz="2400" b="1" dirty="0">
                <a:solidFill>
                  <a:srgbClr val="70C8BE"/>
                </a:solidFill>
                <a:latin typeface="Arial" panose="020B0604020202020204" pitchFamily="34" charset="0"/>
                <a:cs typeface="Arial" panose="020B0604020202020204" pitchFamily="34" charset="0"/>
              </a:rPr>
              <a:t>– </a:t>
            </a:r>
            <a:r>
              <a:rPr lang="en-US" altLang="en-US" sz="2400" dirty="0">
                <a:solidFill>
                  <a:srgbClr val="70C8BE"/>
                </a:solidFill>
                <a:latin typeface="Arial" panose="020B0604020202020204" pitchFamily="34" charset="0"/>
                <a:cs typeface="Arial" panose="020B0604020202020204" pitchFamily="34" charset="0"/>
              </a:rPr>
              <a:t>young women &amp; partners (GPC Action 5)</a:t>
            </a:r>
          </a:p>
        </p:txBody>
      </p:sp>
      <p:graphicFrame>
        <p:nvGraphicFramePr>
          <p:cNvPr id="2" name="Table 1">
            <a:extLst>
              <a:ext uri="{FF2B5EF4-FFF2-40B4-BE49-F238E27FC236}">
                <a16:creationId xmlns:a16="http://schemas.microsoft.com/office/drawing/2014/main" id="{A005C3F3-692D-406E-89C7-DE102595C10E}"/>
              </a:ext>
            </a:extLst>
          </p:cNvPr>
          <p:cNvGraphicFramePr>
            <a:graphicFrameLocks noGrp="1"/>
          </p:cNvGraphicFramePr>
          <p:nvPr/>
        </p:nvGraphicFramePr>
        <p:xfrm>
          <a:off x="0" y="644525"/>
          <a:ext cx="9144000" cy="6213468"/>
        </p:xfrm>
        <a:graphic>
          <a:graphicData uri="http://schemas.openxmlformats.org/drawingml/2006/table">
            <a:tbl>
              <a:tblPr/>
              <a:tblGrid>
                <a:gridCol w="1402672">
                  <a:extLst>
                    <a:ext uri="{9D8B030D-6E8A-4147-A177-3AD203B41FA5}">
                      <a16:colId xmlns:a16="http://schemas.microsoft.com/office/drawing/2014/main" val="2736067771"/>
                    </a:ext>
                  </a:extLst>
                </a:gridCol>
                <a:gridCol w="3968318">
                  <a:extLst>
                    <a:ext uri="{9D8B030D-6E8A-4147-A177-3AD203B41FA5}">
                      <a16:colId xmlns:a16="http://schemas.microsoft.com/office/drawing/2014/main" val="2928311019"/>
                    </a:ext>
                  </a:extLst>
                </a:gridCol>
                <a:gridCol w="3773010">
                  <a:extLst>
                    <a:ext uri="{9D8B030D-6E8A-4147-A177-3AD203B41FA5}">
                      <a16:colId xmlns:a16="http://schemas.microsoft.com/office/drawing/2014/main" val="3708812642"/>
                    </a:ext>
                  </a:extLst>
                </a:gridCol>
              </a:tblGrid>
              <a:tr h="427737">
                <a:tc>
                  <a:txBody>
                    <a:bodyPr/>
                    <a:lstStyle/>
                    <a:p>
                      <a:pPr algn="ctr" rtl="0" fontAlgn="ctr"/>
                      <a:r>
                        <a:rPr lang="en-GB" sz="1400" b="1" i="0" u="none" strike="noStrike">
                          <a:solidFill>
                            <a:srgbClr val="FFFFFF"/>
                          </a:solidFill>
                          <a:effectLst/>
                          <a:latin typeface="Calibri" panose="020F0502020204030204" pitchFamily="34" charset="0"/>
                        </a:rPr>
                        <a:t>Country</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00B0F0"/>
                    </a:solidFill>
                  </a:tcPr>
                </a:tc>
                <a:tc>
                  <a:txBody>
                    <a:bodyPr/>
                    <a:lstStyle/>
                    <a:p>
                      <a:pPr algn="ctr" fontAlgn="ctr"/>
                      <a:r>
                        <a:rPr lang="en-GB" sz="1400" b="1" i="0" u="none" strike="noStrike">
                          <a:solidFill>
                            <a:srgbClr val="FFFFFF"/>
                          </a:solidFill>
                          <a:effectLst/>
                          <a:latin typeface="Calibri" panose="020F0502020204030204" pitchFamily="34" charset="0"/>
                        </a:rPr>
                        <a:t>Geographical locations / population size estimates AGYW (5c)</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00B0F0"/>
                    </a:solidFill>
                  </a:tcPr>
                </a:tc>
                <a:tc>
                  <a:txBody>
                    <a:bodyPr/>
                    <a:lstStyle/>
                    <a:p>
                      <a:pPr algn="ctr" fontAlgn="ctr"/>
                      <a:r>
                        <a:rPr lang="en-GB" sz="1400" b="1" i="0" u="none" strike="noStrike">
                          <a:solidFill>
                            <a:srgbClr val="FFFFFF"/>
                          </a:solidFill>
                          <a:effectLst/>
                          <a:latin typeface="Calibri" panose="020F0502020204030204" pitchFamily="34" charset="0"/>
                        </a:rPr>
                        <a:t>Defined service packages for specific groups of AGYW (5d)</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00B0F0"/>
                    </a:solidFill>
                  </a:tcPr>
                </a:tc>
                <a:extLst>
                  <a:ext uri="{0D108BD9-81ED-4DB2-BD59-A6C34878D82A}">
                    <a16:rowId xmlns:a16="http://schemas.microsoft.com/office/drawing/2014/main" val="2852160577"/>
                  </a:ext>
                </a:extLst>
              </a:tr>
              <a:tr h="214359">
                <a:tc>
                  <a:txBody>
                    <a:bodyPr/>
                    <a:lstStyle/>
                    <a:p>
                      <a:pPr algn="ctr" rtl="0" fontAlgn="ctr"/>
                      <a:r>
                        <a:rPr lang="en-GB" sz="1400" b="1" i="0" u="none" strike="noStrike" dirty="0">
                          <a:solidFill>
                            <a:srgbClr val="000000"/>
                          </a:solidFill>
                          <a:effectLst/>
                          <a:latin typeface="Calibri" panose="020F0502020204030204" pitchFamily="34" charset="0"/>
                        </a:rPr>
                        <a:t>Angola</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t"/>
                      <a:r>
                        <a:rPr lang="en-GB" sz="1400" b="0" i="0" u="none" strike="noStrike">
                          <a:solidFill>
                            <a:srgbClr val="000000"/>
                          </a:solidFill>
                          <a:effectLst/>
                          <a:latin typeface="Calibri" panose="020F0502020204030204" pitchFamily="34" charset="0"/>
                        </a:rPr>
                        <a:t>Mapping based on DHS done globally</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tc>
                  <a:txBody>
                    <a:bodyPr/>
                    <a:lstStyle/>
                    <a:p>
                      <a:pPr algn="ctr" fontAlgn="t"/>
                      <a:r>
                        <a:rPr lang="en-GB" sz="1400" b="0" i="0" u="none" strike="noStrike" dirty="0">
                          <a:solidFill>
                            <a:srgbClr val="000000"/>
                          </a:solidFill>
                          <a:effectLst/>
                          <a:latin typeface="Calibri" panose="020F0502020204030204" pitchFamily="34" charset="0"/>
                        </a:rPr>
                        <a:t>No defined packages for AGYW</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4B084"/>
                    </a:solidFill>
                  </a:tcPr>
                </a:tc>
                <a:extLst>
                  <a:ext uri="{0D108BD9-81ED-4DB2-BD59-A6C34878D82A}">
                    <a16:rowId xmlns:a16="http://schemas.microsoft.com/office/drawing/2014/main" val="3499649827"/>
                  </a:ext>
                </a:extLst>
              </a:tr>
              <a:tr h="214359">
                <a:tc>
                  <a:txBody>
                    <a:bodyPr/>
                    <a:lstStyle/>
                    <a:p>
                      <a:pPr algn="ctr" rtl="0" fontAlgn="ctr"/>
                      <a:r>
                        <a:rPr lang="en-GB" sz="1400" b="1" i="0" u="none" strike="noStrike" dirty="0">
                          <a:solidFill>
                            <a:srgbClr val="000000"/>
                          </a:solidFill>
                          <a:effectLst/>
                          <a:latin typeface="Calibri" panose="020F0502020204030204" pitchFamily="34" charset="0"/>
                        </a:rPr>
                        <a:t>Brazil</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t"/>
                      <a:r>
                        <a:rPr lang="en-GB" sz="1400" b="0" i="0" u="none" strike="noStrike">
                          <a:solidFill>
                            <a:srgbClr val="000000"/>
                          </a:solidFill>
                          <a:effectLst/>
                          <a:latin typeface="Calibri" panose="020F0502020204030204" pitchFamily="34" charset="0"/>
                        </a:rPr>
                        <a:t>Not applicable</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2F2F2"/>
                    </a:solidFill>
                  </a:tcPr>
                </a:tc>
                <a:tc>
                  <a:txBody>
                    <a:bodyPr/>
                    <a:lstStyle/>
                    <a:p>
                      <a:pPr algn="ctr" fontAlgn="t"/>
                      <a:r>
                        <a:rPr lang="en-GB" sz="1400" b="0" i="0" u="none" strike="noStrike">
                          <a:solidFill>
                            <a:srgbClr val="000000"/>
                          </a:solidFill>
                          <a:effectLst/>
                          <a:latin typeface="Calibri" panose="020F0502020204030204" pitchFamily="34" charset="0"/>
                        </a:rPr>
                        <a:t>Not applicable</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2F2F2"/>
                    </a:solidFill>
                  </a:tcPr>
                </a:tc>
                <a:extLst>
                  <a:ext uri="{0D108BD9-81ED-4DB2-BD59-A6C34878D82A}">
                    <a16:rowId xmlns:a16="http://schemas.microsoft.com/office/drawing/2014/main" val="73976914"/>
                  </a:ext>
                </a:extLst>
              </a:tr>
              <a:tr h="214359">
                <a:tc>
                  <a:txBody>
                    <a:bodyPr/>
                    <a:lstStyle/>
                    <a:p>
                      <a:pPr algn="ctr" rtl="0" fontAlgn="ctr"/>
                      <a:r>
                        <a:rPr lang="en-GB" sz="1400" b="1" i="0" u="none" strike="noStrike" dirty="0">
                          <a:solidFill>
                            <a:srgbClr val="000000"/>
                          </a:solidFill>
                          <a:effectLst/>
                          <a:latin typeface="Calibri" panose="020F0502020204030204" pitchFamily="34" charset="0"/>
                        </a:rPr>
                        <a:t>Cameroon</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000000"/>
                          </a:solidFill>
                          <a:effectLst/>
                          <a:latin typeface="Calibri" panose="020F0502020204030204" pitchFamily="34" charset="0"/>
                        </a:rPr>
                        <a:t>Mapping based on global epi estimates</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tc>
                  <a:txBody>
                    <a:bodyPr/>
                    <a:lstStyle/>
                    <a:p>
                      <a:pPr algn="ctr" fontAlgn="ctr"/>
                      <a:r>
                        <a:rPr lang="en-GB" sz="1400" b="0" i="0" u="none" strike="noStrike">
                          <a:solidFill>
                            <a:srgbClr val="000000"/>
                          </a:solidFill>
                          <a:effectLst/>
                          <a:latin typeface="Calibri" panose="020F0502020204030204" pitchFamily="34" charset="0"/>
                        </a:rPr>
                        <a:t>Yes, but not shared</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extLst>
                  <a:ext uri="{0D108BD9-81ED-4DB2-BD59-A6C34878D82A}">
                    <a16:rowId xmlns:a16="http://schemas.microsoft.com/office/drawing/2014/main" val="2428225133"/>
                  </a:ext>
                </a:extLst>
              </a:tr>
              <a:tr h="214359">
                <a:tc>
                  <a:txBody>
                    <a:bodyPr/>
                    <a:lstStyle/>
                    <a:p>
                      <a:pPr algn="ctr" rtl="0" fontAlgn="ctr"/>
                      <a:r>
                        <a:rPr lang="en-GB" sz="1400" b="1" i="0" u="none" strike="noStrike" dirty="0">
                          <a:solidFill>
                            <a:srgbClr val="000000"/>
                          </a:solidFill>
                          <a:effectLst/>
                          <a:latin typeface="Calibri" panose="020F0502020204030204" pitchFamily="34" charset="0"/>
                        </a:rPr>
                        <a:t>China</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000000"/>
                          </a:solidFill>
                          <a:effectLst/>
                          <a:latin typeface="Calibri" panose="020F0502020204030204" pitchFamily="34" charset="0"/>
                        </a:rPr>
                        <a:t>Not applicable</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2F2F2"/>
                    </a:solidFill>
                  </a:tcPr>
                </a:tc>
                <a:tc>
                  <a:txBody>
                    <a:bodyPr/>
                    <a:lstStyle/>
                    <a:p>
                      <a:pPr algn="ctr" fontAlgn="t"/>
                      <a:r>
                        <a:rPr lang="en-GB" sz="1400" b="0" i="0" u="none" strike="noStrike" dirty="0">
                          <a:solidFill>
                            <a:srgbClr val="000000"/>
                          </a:solidFill>
                          <a:effectLst/>
                          <a:latin typeface="Calibri" panose="020F0502020204030204" pitchFamily="34" charset="0"/>
                        </a:rPr>
                        <a:t>Not applicable</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2F2F2"/>
                    </a:solidFill>
                  </a:tcPr>
                </a:tc>
                <a:extLst>
                  <a:ext uri="{0D108BD9-81ED-4DB2-BD59-A6C34878D82A}">
                    <a16:rowId xmlns:a16="http://schemas.microsoft.com/office/drawing/2014/main" val="810641239"/>
                  </a:ext>
                </a:extLst>
              </a:tr>
              <a:tr h="214359">
                <a:tc>
                  <a:txBody>
                    <a:bodyPr/>
                    <a:lstStyle/>
                    <a:p>
                      <a:pPr algn="ctr" rtl="0" fontAlgn="ctr"/>
                      <a:r>
                        <a:rPr lang="en-GB" sz="1400" b="1" i="0" u="none" strike="noStrike" dirty="0">
                          <a:solidFill>
                            <a:srgbClr val="000000"/>
                          </a:solidFill>
                          <a:effectLst/>
                          <a:latin typeface="Calibri" panose="020F0502020204030204" pitchFamily="34" charset="0"/>
                        </a:rPr>
                        <a:t>Cote d-Ivoire</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000000"/>
                          </a:solidFill>
                          <a:effectLst/>
                          <a:latin typeface="Calibri" panose="020F0502020204030204" pitchFamily="34" charset="0"/>
                        </a:rPr>
                        <a:t>Mapping based on global epi estimates</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CC"/>
                    </a:solidFill>
                  </a:tcPr>
                </a:tc>
                <a:tc>
                  <a:txBody>
                    <a:bodyPr/>
                    <a:lstStyle/>
                    <a:p>
                      <a:pPr algn="ctr" fontAlgn="ctr"/>
                      <a:r>
                        <a:rPr lang="en-GB" sz="1400" b="0" i="0" u="none" strike="noStrike">
                          <a:solidFill>
                            <a:srgbClr val="000000"/>
                          </a:solidFill>
                          <a:effectLst/>
                          <a:latin typeface="Calibri" panose="020F0502020204030204" pitchFamily="34" charset="0"/>
                        </a:rPr>
                        <a:t>Yes, but not shared</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extLst>
                  <a:ext uri="{0D108BD9-81ED-4DB2-BD59-A6C34878D82A}">
                    <a16:rowId xmlns:a16="http://schemas.microsoft.com/office/drawing/2014/main" val="65540924"/>
                  </a:ext>
                </a:extLst>
              </a:tr>
              <a:tr h="427737">
                <a:tc>
                  <a:txBody>
                    <a:bodyPr/>
                    <a:lstStyle/>
                    <a:p>
                      <a:pPr algn="ctr" rtl="0" fontAlgn="ctr"/>
                      <a:r>
                        <a:rPr lang="en-GB" sz="1400" b="1" i="0" u="none" strike="noStrike" dirty="0">
                          <a:solidFill>
                            <a:srgbClr val="000000"/>
                          </a:solidFill>
                          <a:effectLst/>
                          <a:latin typeface="Calibri" panose="020F0502020204030204" pitchFamily="34" charset="0"/>
                        </a:rPr>
                        <a:t>DRC</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000000"/>
                          </a:solidFill>
                          <a:effectLst/>
                          <a:latin typeface="Calibri" panose="020F0502020204030204" pitchFamily="34" charset="0"/>
                        </a:rPr>
                        <a:t>Mapping based on global epi estimates showed no high incidence areas</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tc>
                  <a:txBody>
                    <a:bodyPr/>
                    <a:lstStyle/>
                    <a:p>
                      <a:pPr algn="ctr" fontAlgn="ctr"/>
                      <a:r>
                        <a:rPr lang="en-GB" sz="1400" b="0" i="0" u="none" strike="noStrike" dirty="0">
                          <a:solidFill>
                            <a:srgbClr val="000000"/>
                          </a:solidFill>
                          <a:effectLst/>
                          <a:latin typeface="Calibri" panose="020F0502020204030204" pitchFamily="34" charset="0"/>
                        </a:rPr>
                        <a:t>Yes, but not shared</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extLst>
                  <a:ext uri="{0D108BD9-81ED-4DB2-BD59-A6C34878D82A}">
                    <a16:rowId xmlns:a16="http://schemas.microsoft.com/office/drawing/2014/main" val="423082309"/>
                  </a:ext>
                </a:extLst>
              </a:tr>
              <a:tr h="214359">
                <a:tc>
                  <a:txBody>
                    <a:bodyPr/>
                    <a:lstStyle/>
                    <a:p>
                      <a:pPr algn="ctr" rtl="0" fontAlgn="ctr"/>
                      <a:r>
                        <a:rPr lang="en-GB" sz="1400" b="1" i="0" u="none" strike="noStrike" dirty="0" err="1">
                          <a:solidFill>
                            <a:srgbClr val="000000"/>
                          </a:solidFill>
                          <a:effectLst/>
                          <a:latin typeface="Calibri" panose="020F0502020204030204" pitchFamily="34" charset="0"/>
                        </a:rPr>
                        <a:t>Eswatini</a:t>
                      </a:r>
                      <a:endParaRPr lang="en-GB" sz="1400" b="1" i="0" u="none" strike="noStrike" dirty="0">
                        <a:solidFill>
                          <a:srgbClr val="000000"/>
                        </a:solidFill>
                        <a:effectLst/>
                        <a:latin typeface="Calibri" panose="020F0502020204030204" pitchFamily="34" charset="0"/>
                      </a:endParaRP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t"/>
                      <a:r>
                        <a:rPr lang="en-GB" sz="1400" b="0" i="0" u="none" strike="noStrike" dirty="0">
                          <a:solidFill>
                            <a:srgbClr val="000000"/>
                          </a:solidFill>
                          <a:effectLst/>
                          <a:latin typeface="Calibri" panose="020F0502020204030204" pitchFamily="34" charset="0"/>
                        </a:rPr>
                        <a:t>Mapping based on global epi estimates</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tc>
                  <a:txBody>
                    <a:bodyPr/>
                    <a:lstStyle/>
                    <a:p>
                      <a:pPr algn="ctr" fontAlgn="t"/>
                      <a:r>
                        <a:rPr lang="en-GB" sz="1400" b="0" i="0" u="none" strike="noStrike" dirty="0">
                          <a:solidFill>
                            <a:srgbClr val="000000"/>
                          </a:solidFill>
                          <a:effectLst/>
                          <a:latin typeface="Calibri" panose="020F0502020204030204" pitchFamily="34" charset="0"/>
                        </a:rPr>
                        <a:t>Yes, document available</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C6E0B4"/>
                    </a:solidFill>
                  </a:tcPr>
                </a:tc>
                <a:extLst>
                  <a:ext uri="{0D108BD9-81ED-4DB2-BD59-A6C34878D82A}">
                    <a16:rowId xmlns:a16="http://schemas.microsoft.com/office/drawing/2014/main" val="3603897122"/>
                  </a:ext>
                </a:extLst>
              </a:tr>
              <a:tr h="214359">
                <a:tc>
                  <a:txBody>
                    <a:bodyPr/>
                    <a:lstStyle/>
                    <a:p>
                      <a:pPr algn="ctr" rtl="0" fontAlgn="ctr"/>
                      <a:r>
                        <a:rPr lang="en-GB" sz="1400" b="1" i="0" u="none" strike="noStrike" dirty="0">
                          <a:solidFill>
                            <a:srgbClr val="000000"/>
                          </a:solidFill>
                          <a:effectLst/>
                          <a:latin typeface="Calibri" panose="020F0502020204030204" pitchFamily="34" charset="0"/>
                        </a:rPr>
                        <a:t>Ethiopia</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t"/>
                      <a:r>
                        <a:rPr lang="en-GB" sz="1400" b="0" i="0" u="none" strike="noStrike" dirty="0">
                          <a:solidFill>
                            <a:srgbClr val="000000"/>
                          </a:solidFill>
                          <a:effectLst/>
                          <a:latin typeface="Calibri" panose="020F0502020204030204" pitchFamily="34" charset="0"/>
                        </a:rPr>
                        <a:t>Mapping based on global epi estimates</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tc>
                  <a:txBody>
                    <a:bodyPr/>
                    <a:lstStyle/>
                    <a:p>
                      <a:pPr algn="ctr" fontAlgn="t"/>
                      <a:r>
                        <a:rPr lang="en-GB" sz="1400" b="0" i="0" u="none" strike="noStrike" dirty="0">
                          <a:solidFill>
                            <a:srgbClr val="000000"/>
                          </a:solidFill>
                          <a:effectLst/>
                          <a:latin typeface="Calibri" panose="020F0502020204030204" pitchFamily="34" charset="0"/>
                        </a:rPr>
                        <a:t> Plans to define packages</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4B084"/>
                    </a:solidFill>
                  </a:tcPr>
                </a:tc>
                <a:extLst>
                  <a:ext uri="{0D108BD9-81ED-4DB2-BD59-A6C34878D82A}">
                    <a16:rowId xmlns:a16="http://schemas.microsoft.com/office/drawing/2014/main" val="3466571616"/>
                  </a:ext>
                </a:extLst>
              </a:tr>
              <a:tr h="427737">
                <a:tc>
                  <a:txBody>
                    <a:bodyPr/>
                    <a:lstStyle/>
                    <a:p>
                      <a:pPr algn="ctr" rtl="0" fontAlgn="ctr"/>
                      <a:r>
                        <a:rPr lang="en-GB" sz="1400" b="1" i="0" u="none" strike="noStrike" dirty="0">
                          <a:solidFill>
                            <a:srgbClr val="000000"/>
                          </a:solidFill>
                          <a:effectLst/>
                          <a:latin typeface="Calibri" panose="020F0502020204030204" pitchFamily="34" charset="0"/>
                        </a:rPr>
                        <a:t>Ghana</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000000"/>
                          </a:solidFill>
                          <a:effectLst/>
                          <a:latin typeface="Calibri" panose="020F0502020204030204" pitchFamily="34" charset="0"/>
                        </a:rPr>
                        <a:t>Mapping based on global epi estimates showed no high incidence areas</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tc>
                  <a:txBody>
                    <a:bodyPr/>
                    <a:lstStyle/>
                    <a:p>
                      <a:pPr algn="ctr" fontAlgn="ctr"/>
                      <a:r>
                        <a:rPr lang="en-GB" sz="1400" b="0" i="0" u="none" strike="noStrike" dirty="0">
                          <a:solidFill>
                            <a:srgbClr val="000000"/>
                          </a:solidFill>
                          <a:effectLst/>
                          <a:latin typeface="Calibri" panose="020F0502020204030204" pitchFamily="34" charset="0"/>
                        </a:rPr>
                        <a:t>Not applicable</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E6E6"/>
                    </a:solidFill>
                  </a:tcPr>
                </a:tc>
                <a:extLst>
                  <a:ext uri="{0D108BD9-81ED-4DB2-BD59-A6C34878D82A}">
                    <a16:rowId xmlns:a16="http://schemas.microsoft.com/office/drawing/2014/main" val="922360277"/>
                  </a:ext>
                </a:extLst>
              </a:tr>
              <a:tr h="214359">
                <a:tc>
                  <a:txBody>
                    <a:bodyPr/>
                    <a:lstStyle/>
                    <a:p>
                      <a:pPr algn="ctr" rtl="0" fontAlgn="ctr"/>
                      <a:r>
                        <a:rPr lang="en-GB" sz="1400" b="1" i="0" u="none" strike="noStrike" dirty="0">
                          <a:solidFill>
                            <a:srgbClr val="000000"/>
                          </a:solidFill>
                          <a:effectLst/>
                          <a:latin typeface="Calibri" panose="020F0502020204030204" pitchFamily="34" charset="0"/>
                        </a:rPr>
                        <a:t>India</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000000"/>
                          </a:solidFill>
                          <a:effectLst/>
                          <a:latin typeface="Calibri" panose="020F0502020204030204" pitchFamily="34" charset="0"/>
                        </a:rPr>
                        <a:t>Not applicable</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E6E6"/>
                    </a:solidFill>
                  </a:tcPr>
                </a:tc>
                <a:tc>
                  <a:txBody>
                    <a:bodyPr/>
                    <a:lstStyle/>
                    <a:p>
                      <a:pPr algn="ctr" fontAlgn="ctr"/>
                      <a:r>
                        <a:rPr lang="en-GB" sz="1400" b="0" i="0" u="none" strike="noStrike">
                          <a:solidFill>
                            <a:srgbClr val="000000"/>
                          </a:solidFill>
                          <a:effectLst/>
                          <a:latin typeface="Calibri" panose="020F0502020204030204" pitchFamily="34" charset="0"/>
                        </a:rPr>
                        <a:t>Yes, but not shared</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extLst>
                  <a:ext uri="{0D108BD9-81ED-4DB2-BD59-A6C34878D82A}">
                    <a16:rowId xmlns:a16="http://schemas.microsoft.com/office/drawing/2014/main" val="986400485"/>
                  </a:ext>
                </a:extLst>
              </a:tr>
              <a:tr h="214359">
                <a:tc>
                  <a:txBody>
                    <a:bodyPr/>
                    <a:lstStyle/>
                    <a:p>
                      <a:pPr algn="ctr" rtl="0" fontAlgn="ctr"/>
                      <a:r>
                        <a:rPr lang="en-GB" sz="1400" b="1" i="0" u="none" strike="noStrike" dirty="0">
                          <a:solidFill>
                            <a:srgbClr val="000000"/>
                          </a:solidFill>
                          <a:effectLst/>
                          <a:latin typeface="Calibri" panose="020F0502020204030204" pitchFamily="34" charset="0"/>
                        </a:rPr>
                        <a:t>Indonesia</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000000"/>
                          </a:solidFill>
                          <a:effectLst/>
                          <a:latin typeface="Calibri" panose="020F0502020204030204" pitchFamily="34" charset="0"/>
                        </a:rPr>
                        <a:t>Not applicable</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E6E6"/>
                    </a:solidFill>
                  </a:tcPr>
                </a:tc>
                <a:tc>
                  <a:txBody>
                    <a:bodyPr/>
                    <a:lstStyle/>
                    <a:p>
                      <a:pPr algn="ctr" fontAlgn="ctr"/>
                      <a:r>
                        <a:rPr lang="en-GB" sz="1400" b="0" i="0" u="none" strike="noStrike" dirty="0">
                          <a:solidFill>
                            <a:srgbClr val="000000"/>
                          </a:solidFill>
                          <a:effectLst/>
                          <a:latin typeface="Calibri" panose="020F0502020204030204" pitchFamily="34" charset="0"/>
                        </a:rPr>
                        <a:t>Not applicable</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E6E6"/>
                    </a:solidFill>
                  </a:tcPr>
                </a:tc>
                <a:extLst>
                  <a:ext uri="{0D108BD9-81ED-4DB2-BD59-A6C34878D82A}">
                    <a16:rowId xmlns:a16="http://schemas.microsoft.com/office/drawing/2014/main" val="346862882"/>
                  </a:ext>
                </a:extLst>
              </a:tr>
              <a:tr h="214359">
                <a:tc>
                  <a:txBody>
                    <a:bodyPr/>
                    <a:lstStyle/>
                    <a:p>
                      <a:pPr algn="ctr" rtl="0" fontAlgn="ctr"/>
                      <a:r>
                        <a:rPr lang="en-GB" sz="1400" b="1" i="0" u="none" strike="noStrike">
                          <a:solidFill>
                            <a:srgbClr val="000000"/>
                          </a:solidFill>
                          <a:effectLst/>
                          <a:latin typeface="Calibri" panose="020F0502020204030204" pitchFamily="34" charset="0"/>
                        </a:rPr>
                        <a:t>Kenya</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t"/>
                      <a:r>
                        <a:rPr lang="en-GB" sz="1400" b="0" i="0" u="none" strike="noStrike" dirty="0">
                          <a:solidFill>
                            <a:srgbClr val="000000"/>
                          </a:solidFill>
                          <a:effectLst/>
                          <a:latin typeface="Calibri" panose="020F0502020204030204" pitchFamily="34" charset="0"/>
                        </a:rPr>
                        <a:t>Full mapping and geographically diversified strategy</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C6E0B4"/>
                    </a:solidFill>
                  </a:tcPr>
                </a:tc>
                <a:tc>
                  <a:txBody>
                    <a:bodyPr/>
                    <a:lstStyle/>
                    <a:p>
                      <a:pPr algn="ctr" fontAlgn="t"/>
                      <a:r>
                        <a:rPr lang="en-GB" sz="1400" b="0" i="0" u="none" strike="noStrike">
                          <a:solidFill>
                            <a:srgbClr val="000000"/>
                          </a:solidFill>
                          <a:effectLst/>
                          <a:latin typeface="Calibri" panose="020F0502020204030204" pitchFamily="34" charset="0"/>
                        </a:rPr>
                        <a:t>Yes</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C6E0B4"/>
                    </a:solidFill>
                  </a:tcPr>
                </a:tc>
                <a:extLst>
                  <a:ext uri="{0D108BD9-81ED-4DB2-BD59-A6C34878D82A}">
                    <a16:rowId xmlns:a16="http://schemas.microsoft.com/office/drawing/2014/main" val="2697991498"/>
                  </a:ext>
                </a:extLst>
              </a:tr>
              <a:tr h="214359">
                <a:tc>
                  <a:txBody>
                    <a:bodyPr/>
                    <a:lstStyle/>
                    <a:p>
                      <a:pPr algn="ctr" rtl="0" fontAlgn="ctr"/>
                      <a:r>
                        <a:rPr lang="en-GB" sz="1400" b="1" i="0" u="none" strike="noStrike">
                          <a:solidFill>
                            <a:srgbClr val="000000"/>
                          </a:solidFill>
                          <a:effectLst/>
                          <a:latin typeface="Calibri" panose="020F0502020204030204" pitchFamily="34" charset="0"/>
                        </a:rPr>
                        <a:t>Lesotho</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t"/>
                      <a:r>
                        <a:rPr lang="en-GB" sz="1400" b="0" i="0" u="none" strike="noStrike" dirty="0">
                          <a:solidFill>
                            <a:srgbClr val="000000"/>
                          </a:solidFill>
                          <a:effectLst/>
                          <a:latin typeface="Calibri" panose="020F0502020204030204" pitchFamily="34" charset="0"/>
                        </a:rPr>
                        <a:t>Full mapping and geographically diversified strategy</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C6E0B4"/>
                    </a:solidFill>
                  </a:tcPr>
                </a:tc>
                <a:tc>
                  <a:txBody>
                    <a:bodyPr/>
                    <a:lstStyle/>
                    <a:p>
                      <a:pPr algn="ctr" fontAlgn="t"/>
                      <a:r>
                        <a:rPr lang="en-GB" sz="1400" b="0" i="0" u="none" strike="noStrike">
                          <a:solidFill>
                            <a:srgbClr val="000000"/>
                          </a:solidFill>
                          <a:effectLst/>
                          <a:latin typeface="Calibri" panose="020F0502020204030204" pitchFamily="34" charset="0"/>
                        </a:rPr>
                        <a:t>Yes, but not shared</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extLst>
                  <a:ext uri="{0D108BD9-81ED-4DB2-BD59-A6C34878D82A}">
                    <a16:rowId xmlns:a16="http://schemas.microsoft.com/office/drawing/2014/main" val="2338382463"/>
                  </a:ext>
                </a:extLst>
              </a:tr>
              <a:tr h="214359">
                <a:tc>
                  <a:txBody>
                    <a:bodyPr/>
                    <a:lstStyle/>
                    <a:p>
                      <a:pPr algn="ctr" rtl="0" fontAlgn="ctr"/>
                      <a:r>
                        <a:rPr lang="en-GB" sz="1400" b="1" i="0" u="none" strike="noStrike">
                          <a:solidFill>
                            <a:srgbClr val="000000"/>
                          </a:solidFill>
                          <a:effectLst/>
                          <a:latin typeface="Calibri" panose="020F0502020204030204" pitchFamily="34" charset="0"/>
                        </a:rPr>
                        <a:t>Malawi</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t"/>
                      <a:r>
                        <a:rPr lang="en-GB" sz="1400" b="0" i="0" u="none" strike="noStrike" dirty="0">
                          <a:solidFill>
                            <a:srgbClr val="000000"/>
                          </a:solidFill>
                          <a:effectLst/>
                          <a:latin typeface="Calibri" panose="020F0502020204030204" pitchFamily="34" charset="0"/>
                        </a:rPr>
                        <a:t>Mapping based on global epi estimates</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tc>
                  <a:txBody>
                    <a:bodyPr/>
                    <a:lstStyle/>
                    <a:p>
                      <a:pPr algn="ctr" fontAlgn="t"/>
                      <a:r>
                        <a:rPr lang="en-GB" sz="1400" b="0" i="0" u="none" strike="noStrike">
                          <a:solidFill>
                            <a:srgbClr val="000000"/>
                          </a:solidFill>
                          <a:effectLst/>
                          <a:latin typeface="Calibri" panose="020F0502020204030204" pitchFamily="34" charset="0"/>
                        </a:rPr>
                        <a:t>In draft, incl in National Prevention Strategy</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extLst>
                  <a:ext uri="{0D108BD9-81ED-4DB2-BD59-A6C34878D82A}">
                    <a16:rowId xmlns:a16="http://schemas.microsoft.com/office/drawing/2014/main" val="2160463740"/>
                  </a:ext>
                </a:extLst>
              </a:tr>
              <a:tr h="214359">
                <a:tc>
                  <a:txBody>
                    <a:bodyPr/>
                    <a:lstStyle/>
                    <a:p>
                      <a:pPr algn="ctr" rtl="0" fontAlgn="ctr"/>
                      <a:r>
                        <a:rPr lang="en-GB" sz="1400" b="1" i="0" u="none" strike="noStrike" dirty="0">
                          <a:solidFill>
                            <a:srgbClr val="000000"/>
                          </a:solidFill>
                          <a:effectLst/>
                          <a:latin typeface="Calibri" panose="020F0502020204030204" pitchFamily="34" charset="0"/>
                        </a:rPr>
                        <a:t>Mexico</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000000"/>
                          </a:solidFill>
                          <a:effectLst/>
                          <a:latin typeface="Calibri" panose="020F0502020204030204" pitchFamily="34" charset="0"/>
                        </a:rPr>
                        <a:t>Not applicable</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2F2F2"/>
                    </a:solidFill>
                  </a:tcPr>
                </a:tc>
                <a:tc>
                  <a:txBody>
                    <a:bodyPr/>
                    <a:lstStyle/>
                    <a:p>
                      <a:pPr algn="ctr" fontAlgn="ctr"/>
                      <a:r>
                        <a:rPr lang="en-GB" sz="1400" b="0" i="0" u="none" strike="noStrike">
                          <a:solidFill>
                            <a:srgbClr val="000000"/>
                          </a:solidFill>
                          <a:effectLst/>
                          <a:latin typeface="Calibri" panose="020F0502020204030204" pitchFamily="34" charset="0"/>
                        </a:rPr>
                        <a:t>Not applicable</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2F2F2"/>
                    </a:solidFill>
                  </a:tcPr>
                </a:tc>
                <a:extLst>
                  <a:ext uri="{0D108BD9-81ED-4DB2-BD59-A6C34878D82A}">
                    <a16:rowId xmlns:a16="http://schemas.microsoft.com/office/drawing/2014/main" val="3527883177"/>
                  </a:ext>
                </a:extLst>
              </a:tr>
              <a:tr h="214359">
                <a:tc>
                  <a:txBody>
                    <a:bodyPr/>
                    <a:lstStyle/>
                    <a:p>
                      <a:pPr algn="ctr" rtl="0" fontAlgn="ctr"/>
                      <a:r>
                        <a:rPr lang="en-GB" sz="1400" b="1" i="0" u="none" strike="noStrike">
                          <a:solidFill>
                            <a:srgbClr val="000000"/>
                          </a:solidFill>
                          <a:effectLst/>
                          <a:latin typeface="Calibri" panose="020F0502020204030204" pitchFamily="34" charset="0"/>
                        </a:rPr>
                        <a:t>Mozambique</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t"/>
                      <a:r>
                        <a:rPr lang="en-GB" sz="1400" b="0" i="0" u="none" strike="noStrike" dirty="0">
                          <a:solidFill>
                            <a:srgbClr val="000000"/>
                          </a:solidFill>
                          <a:effectLst/>
                          <a:latin typeface="Calibri" panose="020F0502020204030204" pitchFamily="34" charset="0"/>
                        </a:rPr>
                        <a:t>Mapping based on global epi estimates</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tc>
                  <a:txBody>
                    <a:bodyPr/>
                    <a:lstStyle/>
                    <a:p>
                      <a:pPr algn="ctr" fontAlgn="t"/>
                      <a:r>
                        <a:rPr lang="en-GB" sz="1400" b="0" i="0" u="none" strike="noStrike">
                          <a:solidFill>
                            <a:srgbClr val="000000"/>
                          </a:solidFill>
                          <a:effectLst/>
                          <a:latin typeface="Calibri" panose="020F0502020204030204" pitchFamily="34" charset="0"/>
                        </a:rPr>
                        <a:t>No</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4B084"/>
                    </a:solidFill>
                  </a:tcPr>
                </a:tc>
                <a:extLst>
                  <a:ext uri="{0D108BD9-81ED-4DB2-BD59-A6C34878D82A}">
                    <a16:rowId xmlns:a16="http://schemas.microsoft.com/office/drawing/2014/main" val="4207851414"/>
                  </a:ext>
                </a:extLst>
              </a:tr>
              <a:tr h="214359">
                <a:tc>
                  <a:txBody>
                    <a:bodyPr/>
                    <a:lstStyle/>
                    <a:p>
                      <a:pPr algn="ctr" rtl="0" fontAlgn="ctr"/>
                      <a:r>
                        <a:rPr lang="en-GB" sz="1400" b="1" i="0" u="none" strike="noStrike" dirty="0">
                          <a:solidFill>
                            <a:srgbClr val="000000"/>
                          </a:solidFill>
                          <a:effectLst/>
                          <a:latin typeface="Calibri" panose="020F0502020204030204" pitchFamily="34" charset="0"/>
                        </a:rPr>
                        <a:t>Namibia</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t"/>
                      <a:r>
                        <a:rPr lang="en-GB" sz="1400" b="0" i="0" u="none" strike="noStrike" dirty="0">
                          <a:solidFill>
                            <a:srgbClr val="000000"/>
                          </a:solidFill>
                          <a:effectLst/>
                          <a:latin typeface="Calibri" panose="020F0502020204030204" pitchFamily="34" charset="0"/>
                        </a:rPr>
                        <a:t>Mapping based on global epi estimates</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tc>
                  <a:txBody>
                    <a:bodyPr/>
                    <a:lstStyle/>
                    <a:p>
                      <a:pPr algn="ctr" fontAlgn="t"/>
                      <a:r>
                        <a:rPr lang="en-GB" sz="1400" b="0" i="0" u="none" strike="noStrike">
                          <a:solidFill>
                            <a:srgbClr val="000000"/>
                          </a:solidFill>
                          <a:effectLst/>
                          <a:latin typeface="Calibri" panose="020F0502020204030204" pitchFamily="34" charset="0"/>
                        </a:rPr>
                        <a:t>Yes, but still to be made available </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extLst>
                  <a:ext uri="{0D108BD9-81ED-4DB2-BD59-A6C34878D82A}">
                    <a16:rowId xmlns:a16="http://schemas.microsoft.com/office/drawing/2014/main" val="2545259589"/>
                  </a:ext>
                </a:extLst>
              </a:tr>
              <a:tr h="214359">
                <a:tc>
                  <a:txBody>
                    <a:bodyPr/>
                    <a:lstStyle/>
                    <a:p>
                      <a:pPr algn="ctr" rtl="0" fontAlgn="ctr"/>
                      <a:r>
                        <a:rPr lang="en-GB" sz="1400" b="1" i="0" u="none" strike="noStrike">
                          <a:solidFill>
                            <a:srgbClr val="000000"/>
                          </a:solidFill>
                          <a:effectLst/>
                          <a:latin typeface="Calibri" panose="020F0502020204030204" pitchFamily="34" charset="0"/>
                        </a:rPr>
                        <a:t>Nigeria</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t"/>
                      <a:r>
                        <a:rPr lang="en-GB" sz="1400" b="0" i="0" u="none" strike="noStrike" dirty="0">
                          <a:solidFill>
                            <a:srgbClr val="000000"/>
                          </a:solidFill>
                          <a:effectLst/>
                          <a:latin typeface="Calibri" panose="020F0502020204030204" pitchFamily="34" charset="0"/>
                        </a:rPr>
                        <a:t>Mapping based on global epi estimates</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tc>
                  <a:txBody>
                    <a:bodyPr/>
                    <a:lstStyle/>
                    <a:p>
                      <a:pPr algn="ctr" fontAlgn="t"/>
                      <a:r>
                        <a:rPr lang="en-GB" sz="1400" b="0" i="0" u="none" strike="noStrike">
                          <a:solidFill>
                            <a:srgbClr val="000000"/>
                          </a:solidFill>
                          <a:effectLst/>
                          <a:latin typeface="Calibri" panose="020F0502020204030204" pitchFamily="34" charset="0"/>
                        </a:rPr>
                        <a:t>Yes, but not made available</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extLst>
                  <a:ext uri="{0D108BD9-81ED-4DB2-BD59-A6C34878D82A}">
                    <a16:rowId xmlns:a16="http://schemas.microsoft.com/office/drawing/2014/main" val="4284404075"/>
                  </a:ext>
                </a:extLst>
              </a:tr>
              <a:tr h="214359">
                <a:tc>
                  <a:txBody>
                    <a:bodyPr/>
                    <a:lstStyle/>
                    <a:p>
                      <a:pPr algn="ctr" rtl="0" fontAlgn="ctr"/>
                      <a:r>
                        <a:rPr lang="en-GB" sz="1400" b="1" i="0" u="none" strike="noStrike" dirty="0">
                          <a:solidFill>
                            <a:srgbClr val="000000"/>
                          </a:solidFill>
                          <a:effectLst/>
                          <a:latin typeface="Calibri" panose="020F0502020204030204" pitchFamily="34" charset="0"/>
                        </a:rPr>
                        <a:t>Pakistan</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t"/>
                      <a:r>
                        <a:rPr lang="en-GB" sz="1400" b="0" i="0" u="none" strike="noStrike" dirty="0">
                          <a:solidFill>
                            <a:srgbClr val="000000"/>
                          </a:solidFill>
                          <a:effectLst/>
                          <a:latin typeface="Calibri" panose="020F0502020204030204" pitchFamily="34" charset="0"/>
                        </a:rPr>
                        <a:t>Not applicable</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E6E6"/>
                    </a:solidFill>
                  </a:tcPr>
                </a:tc>
                <a:tc>
                  <a:txBody>
                    <a:bodyPr/>
                    <a:lstStyle/>
                    <a:p>
                      <a:pPr algn="ctr" fontAlgn="t"/>
                      <a:r>
                        <a:rPr lang="en-GB" sz="1400" b="0" i="0" u="none" strike="noStrike">
                          <a:solidFill>
                            <a:srgbClr val="000000"/>
                          </a:solidFill>
                          <a:effectLst/>
                          <a:latin typeface="Calibri" panose="020F0502020204030204" pitchFamily="34" charset="0"/>
                        </a:rPr>
                        <a:t>Not applicable</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E6E6"/>
                    </a:solidFill>
                  </a:tcPr>
                </a:tc>
                <a:extLst>
                  <a:ext uri="{0D108BD9-81ED-4DB2-BD59-A6C34878D82A}">
                    <a16:rowId xmlns:a16="http://schemas.microsoft.com/office/drawing/2014/main" val="1297954156"/>
                  </a:ext>
                </a:extLst>
              </a:tr>
              <a:tr h="214359">
                <a:tc>
                  <a:txBody>
                    <a:bodyPr/>
                    <a:lstStyle/>
                    <a:p>
                      <a:pPr algn="ctr" rtl="0" fontAlgn="ctr"/>
                      <a:r>
                        <a:rPr lang="en-GB" sz="1400" b="1" i="0" u="none" strike="noStrike" dirty="0">
                          <a:solidFill>
                            <a:srgbClr val="000000"/>
                          </a:solidFill>
                          <a:effectLst/>
                          <a:latin typeface="Calibri" panose="020F0502020204030204" pitchFamily="34" charset="0"/>
                        </a:rPr>
                        <a:t>South Africa</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t"/>
                      <a:r>
                        <a:rPr lang="en-GB" sz="1400" b="0" i="0" u="none" strike="noStrike" dirty="0">
                          <a:solidFill>
                            <a:srgbClr val="000000"/>
                          </a:solidFill>
                          <a:effectLst/>
                          <a:latin typeface="Calibri" panose="020F0502020204030204" pitchFamily="34" charset="0"/>
                        </a:rPr>
                        <a:t>Full mapping and geographically diversified strategy</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C6E0B4"/>
                    </a:solidFill>
                  </a:tcPr>
                </a:tc>
                <a:tc>
                  <a:txBody>
                    <a:bodyPr/>
                    <a:lstStyle/>
                    <a:p>
                      <a:pPr algn="ctr" fontAlgn="t"/>
                      <a:r>
                        <a:rPr lang="en-GB" sz="1400" b="0" i="0" u="none" strike="noStrike">
                          <a:solidFill>
                            <a:srgbClr val="000000"/>
                          </a:solidFill>
                          <a:effectLst/>
                          <a:latin typeface="Calibri" panose="020F0502020204030204" pitchFamily="34" charset="0"/>
                        </a:rPr>
                        <a:t>Yes</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C6E0B4"/>
                    </a:solidFill>
                  </a:tcPr>
                </a:tc>
                <a:extLst>
                  <a:ext uri="{0D108BD9-81ED-4DB2-BD59-A6C34878D82A}">
                    <a16:rowId xmlns:a16="http://schemas.microsoft.com/office/drawing/2014/main" val="4265539017"/>
                  </a:ext>
                </a:extLst>
              </a:tr>
              <a:tr h="214359">
                <a:tc>
                  <a:txBody>
                    <a:bodyPr/>
                    <a:lstStyle/>
                    <a:p>
                      <a:pPr algn="ctr" rtl="0" fontAlgn="ctr"/>
                      <a:r>
                        <a:rPr lang="en-GB" sz="1400" b="1" i="0" u="none" strike="noStrike" dirty="0">
                          <a:solidFill>
                            <a:srgbClr val="000000"/>
                          </a:solidFill>
                          <a:effectLst/>
                          <a:latin typeface="Calibri" panose="020F0502020204030204" pitchFamily="34" charset="0"/>
                        </a:rPr>
                        <a:t>Tanzania</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t"/>
                      <a:r>
                        <a:rPr lang="en-GB" sz="1400" b="0" i="0" u="none" strike="noStrike" dirty="0">
                          <a:solidFill>
                            <a:srgbClr val="000000"/>
                          </a:solidFill>
                          <a:effectLst/>
                          <a:latin typeface="Calibri" panose="020F0502020204030204" pitchFamily="34" charset="0"/>
                        </a:rPr>
                        <a:t>Mapping based on global epi estimates</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tc>
                  <a:txBody>
                    <a:bodyPr/>
                    <a:lstStyle/>
                    <a:p>
                      <a:pPr algn="ctr" fontAlgn="t"/>
                      <a:r>
                        <a:rPr lang="en-GB" sz="1400" b="0" i="0" u="none" strike="noStrike">
                          <a:solidFill>
                            <a:srgbClr val="000000"/>
                          </a:solidFill>
                          <a:effectLst/>
                          <a:latin typeface="Calibri" panose="020F0502020204030204" pitchFamily="34" charset="0"/>
                        </a:rPr>
                        <a:t>Yes, but not shared</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extLst>
                  <a:ext uri="{0D108BD9-81ED-4DB2-BD59-A6C34878D82A}">
                    <a16:rowId xmlns:a16="http://schemas.microsoft.com/office/drawing/2014/main" val="2723851125"/>
                  </a:ext>
                </a:extLst>
              </a:tr>
              <a:tr h="214359">
                <a:tc>
                  <a:txBody>
                    <a:bodyPr/>
                    <a:lstStyle/>
                    <a:p>
                      <a:pPr algn="ctr" rtl="0" fontAlgn="ctr"/>
                      <a:r>
                        <a:rPr lang="en-GB" sz="1400" b="1" i="0" u="none" strike="noStrike" dirty="0">
                          <a:solidFill>
                            <a:srgbClr val="000000"/>
                          </a:solidFill>
                          <a:effectLst/>
                          <a:latin typeface="Calibri" panose="020F0502020204030204" pitchFamily="34" charset="0"/>
                        </a:rPr>
                        <a:t>Uganda</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t"/>
                      <a:r>
                        <a:rPr lang="en-GB" sz="1400" b="0" i="0" u="none" strike="noStrike" dirty="0">
                          <a:solidFill>
                            <a:srgbClr val="000000"/>
                          </a:solidFill>
                          <a:effectLst/>
                          <a:latin typeface="Calibri" panose="020F0502020204030204" pitchFamily="34" charset="0"/>
                        </a:rPr>
                        <a:t>Mapping based on global epi estimates</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tc>
                  <a:txBody>
                    <a:bodyPr/>
                    <a:lstStyle/>
                    <a:p>
                      <a:pPr algn="ctr" fontAlgn="t"/>
                      <a:r>
                        <a:rPr lang="en-GB" sz="1400" b="0" i="0" u="none" strike="noStrike">
                          <a:solidFill>
                            <a:srgbClr val="000000"/>
                          </a:solidFill>
                          <a:effectLst/>
                          <a:latin typeface="Calibri" panose="020F0502020204030204" pitchFamily="34" charset="0"/>
                        </a:rPr>
                        <a:t>Yes, but not shared</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extLst>
                  <a:ext uri="{0D108BD9-81ED-4DB2-BD59-A6C34878D82A}">
                    <a16:rowId xmlns:a16="http://schemas.microsoft.com/office/drawing/2014/main" val="597339019"/>
                  </a:ext>
                </a:extLst>
              </a:tr>
              <a:tr h="214359">
                <a:tc>
                  <a:txBody>
                    <a:bodyPr/>
                    <a:lstStyle/>
                    <a:p>
                      <a:pPr algn="ctr" rtl="0" fontAlgn="ctr"/>
                      <a:r>
                        <a:rPr lang="en-GB" sz="1400" b="1" i="0" u="none" strike="noStrike" dirty="0">
                          <a:solidFill>
                            <a:srgbClr val="000000"/>
                          </a:solidFill>
                          <a:effectLst/>
                          <a:latin typeface="Calibri" panose="020F0502020204030204" pitchFamily="34" charset="0"/>
                        </a:rPr>
                        <a:t>Ukraine</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000000"/>
                          </a:solidFill>
                          <a:effectLst/>
                          <a:latin typeface="Calibri" panose="020F0502020204030204" pitchFamily="34" charset="0"/>
                        </a:rPr>
                        <a:t>Not applicable</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E6E6"/>
                    </a:solidFill>
                  </a:tcPr>
                </a:tc>
                <a:tc>
                  <a:txBody>
                    <a:bodyPr/>
                    <a:lstStyle/>
                    <a:p>
                      <a:pPr algn="ctr" fontAlgn="ctr"/>
                      <a:r>
                        <a:rPr lang="en-GB" sz="1400" b="0" i="0" u="none" strike="noStrike">
                          <a:solidFill>
                            <a:srgbClr val="000000"/>
                          </a:solidFill>
                          <a:effectLst/>
                          <a:latin typeface="Calibri" panose="020F0502020204030204" pitchFamily="34" charset="0"/>
                        </a:rPr>
                        <a:t>Not applicable</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E6E6"/>
                    </a:solidFill>
                  </a:tcPr>
                </a:tc>
                <a:extLst>
                  <a:ext uri="{0D108BD9-81ED-4DB2-BD59-A6C34878D82A}">
                    <a16:rowId xmlns:a16="http://schemas.microsoft.com/office/drawing/2014/main" val="456485821"/>
                  </a:ext>
                </a:extLst>
              </a:tr>
              <a:tr h="214359">
                <a:tc>
                  <a:txBody>
                    <a:bodyPr/>
                    <a:lstStyle/>
                    <a:p>
                      <a:pPr algn="ctr" rtl="0" fontAlgn="ctr"/>
                      <a:r>
                        <a:rPr lang="en-GB" sz="1400" b="1" i="0" u="none" strike="noStrike" dirty="0">
                          <a:solidFill>
                            <a:srgbClr val="000000"/>
                          </a:solidFill>
                          <a:effectLst/>
                          <a:latin typeface="Calibri" panose="020F0502020204030204" pitchFamily="34" charset="0"/>
                        </a:rPr>
                        <a:t>Zambia</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t"/>
                      <a:r>
                        <a:rPr lang="en-GB" sz="1400" b="0" i="0" u="none" strike="noStrike" dirty="0">
                          <a:solidFill>
                            <a:srgbClr val="000000"/>
                          </a:solidFill>
                          <a:effectLst/>
                          <a:latin typeface="Calibri" panose="020F0502020204030204" pitchFamily="34" charset="0"/>
                        </a:rPr>
                        <a:t>Mapping based on global epi estimates</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tc>
                  <a:txBody>
                    <a:bodyPr/>
                    <a:lstStyle/>
                    <a:p>
                      <a:pPr algn="ctr" fontAlgn="t"/>
                      <a:r>
                        <a:rPr lang="en-GB" sz="1400" b="0" i="0" u="none" strike="noStrike">
                          <a:solidFill>
                            <a:srgbClr val="000000"/>
                          </a:solidFill>
                          <a:effectLst/>
                          <a:latin typeface="Calibri" panose="020F0502020204030204" pitchFamily="34" charset="0"/>
                        </a:rPr>
                        <a:t>Yes</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C6E0B4"/>
                    </a:solidFill>
                  </a:tcPr>
                </a:tc>
                <a:extLst>
                  <a:ext uri="{0D108BD9-81ED-4DB2-BD59-A6C34878D82A}">
                    <a16:rowId xmlns:a16="http://schemas.microsoft.com/office/drawing/2014/main" val="2242773509"/>
                  </a:ext>
                </a:extLst>
              </a:tr>
              <a:tr h="214359">
                <a:tc>
                  <a:txBody>
                    <a:bodyPr/>
                    <a:lstStyle/>
                    <a:p>
                      <a:pPr algn="ctr" rtl="0" fontAlgn="ctr"/>
                      <a:r>
                        <a:rPr lang="en-GB" sz="1400" b="1" i="0" u="none" strike="noStrike" dirty="0">
                          <a:solidFill>
                            <a:srgbClr val="000000"/>
                          </a:solidFill>
                          <a:effectLst/>
                          <a:latin typeface="Calibri" panose="020F0502020204030204" pitchFamily="34" charset="0"/>
                        </a:rPr>
                        <a:t>Zimbabwe</a:t>
                      </a:r>
                    </a:p>
                  </a:txBody>
                  <a:tcPr marL="982" marR="982" marT="982"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FFF"/>
                    </a:solidFill>
                  </a:tcPr>
                </a:tc>
                <a:tc>
                  <a:txBody>
                    <a:bodyPr/>
                    <a:lstStyle/>
                    <a:p>
                      <a:pPr algn="ctr" fontAlgn="t"/>
                      <a:r>
                        <a:rPr lang="en-GB" sz="1400" b="0" i="0" u="none" strike="noStrike" dirty="0">
                          <a:solidFill>
                            <a:srgbClr val="000000"/>
                          </a:solidFill>
                          <a:effectLst/>
                          <a:latin typeface="Calibri" panose="020F0502020204030204" pitchFamily="34" charset="0"/>
                        </a:rPr>
                        <a:t>Mapping based on global epi estimates</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tc>
                  <a:txBody>
                    <a:bodyPr/>
                    <a:lstStyle/>
                    <a:p>
                      <a:pPr algn="ctr" fontAlgn="t"/>
                      <a:r>
                        <a:rPr lang="en-GB" sz="1400" b="0" i="0" u="none" strike="noStrike" dirty="0">
                          <a:solidFill>
                            <a:srgbClr val="000000"/>
                          </a:solidFill>
                          <a:effectLst/>
                          <a:latin typeface="Calibri" panose="020F0502020204030204" pitchFamily="34" charset="0"/>
                        </a:rPr>
                        <a:t>Yes but not shared</a:t>
                      </a:r>
                    </a:p>
                  </a:txBody>
                  <a:tcPr marL="982" marR="982" marT="982" marB="0">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FFF2CC"/>
                    </a:solidFill>
                  </a:tcPr>
                </a:tc>
                <a:extLst>
                  <a:ext uri="{0D108BD9-81ED-4DB2-BD59-A6C34878D82A}">
                    <a16:rowId xmlns:a16="http://schemas.microsoft.com/office/drawing/2014/main" val="1641166992"/>
                  </a:ext>
                </a:extLst>
              </a:tr>
            </a:tbl>
          </a:graphicData>
        </a:graphic>
      </p:graphicFrame>
    </p:spTree>
    <p:extLst>
      <p:ext uri="{BB962C8B-B14F-4D97-AF65-F5344CB8AC3E}">
        <p14:creationId xmlns:p14="http://schemas.microsoft.com/office/powerpoint/2010/main" val="1647079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0797" y="415636"/>
            <a:ext cx="8736806" cy="808662"/>
          </a:xfrm>
          <a:prstGeom prst="rect">
            <a:avLst/>
          </a:prstGeom>
        </p:spPr>
        <p:txBody>
          <a:bodyPr vert="horz" lIns="68580" tIns="34290" rIns="68580" bIns="34290" rtlCol="0" anchor="ctr">
            <a:noAutofit/>
          </a:bodyPr>
          <a:lstStyle/>
          <a:p>
            <a:pPr algn="ctr">
              <a:lnSpc>
                <a:spcPct val="90000"/>
              </a:lnSpc>
              <a:spcBef>
                <a:spcPct val="0"/>
              </a:spcBef>
            </a:pPr>
            <a:r>
              <a:rPr lang="en-GB" b="1" dirty="0">
                <a:solidFill>
                  <a:prstClr val="black"/>
                </a:solidFill>
                <a:latin typeface="Arial" panose="020B0604020202020204" pitchFamily="34" charset="0"/>
                <a:cs typeface="Arial" panose="020B0604020202020204" pitchFamily="34" charset="0"/>
              </a:rPr>
              <a:t>Global Fund AGYW interventions- Summary Investments (2018-2020) </a:t>
            </a:r>
          </a:p>
          <a:p>
            <a:pPr algn="ctr">
              <a:lnSpc>
                <a:spcPct val="90000"/>
              </a:lnSpc>
              <a:spcBef>
                <a:spcPct val="0"/>
              </a:spcBef>
            </a:pPr>
            <a:r>
              <a:rPr lang="en-GB" b="1" dirty="0">
                <a:solidFill>
                  <a:prstClr val="black"/>
                </a:solidFill>
                <a:latin typeface="Arial" panose="020B0604020202020204" pitchFamily="34" charset="0"/>
                <a:cs typeface="Arial" panose="020B0604020202020204" pitchFamily="34" charset="0"/>
              </a:rPr>
              <a:t>11 Countries</a:t>
            </a:r>
          </a:p>
        </p:txBody>
      </p:sp>
      <p:pic>
        <p:nvPicPr>
          <p:cNvPr id="2" name="Picture 1"/>
          <p:cNvPicPr>
            <a:picLocks noChangeAspect="1"/>
          </p:cNvPicPr>
          <p:nvPr/>
        </p:nvPicPr>
        <p:blipFill>
          <a:blip r:embed="rId3"/>
          <a:stretch>
            <a:fillRect/>
          </a:stretch>
        </p:blipFill>
        <p:spPr>
          <a:xfrm>
            <a:off x="-26951" y="1224298"/>
            <a:ext cx="9170951" cy="4776452"/>
          </a:xfrm>
          <a:prstGeom prst="rect">
            <a:avLst/>
          </a:prstGeom>
        </p:spPr>
      </p:pic>
    </p:spTree>
    <p:extLst>
      <p:ext uri="{BB962C8B-B14F-4D97-AF65-F5344CB8AC3E}">
        <p14:creationId xmlns:p14="http://schemas.microsoft.com/office/powerpoint/2010/main" val="1225809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E55A3B9-C012-458E-A7F0-B8FF1B560135}"/>
              </a:ext>
            </a:extLst>
          </p:cNvPr>
          <p:cNvGraphicFramePr>
            <a:graphicFrameLocks noGrp="1"/>
          </p:cNvGraphicFramePr>
          <p:nvPr>
            <p:extLst>
              <p:ext uri="{D42A27DB-BD31-4B8C-83A1-F6EECF244321}">
                <p14:modId xmlns:p14="http://schemas.microsoft.com/office/powerpoint/2010/main" val="3359298464"/>
              </p:ext>
            </p:extLst>
          </p:nvPr>
        </p:nvGraphicFramePr>
        <p:xfrm>
          <a:off x="0" y="1035050"/>
          <a:ext cx="9043988" cy="5923197"/>
        </p:xfrm>
        <a:graphic>
          <a:graphicData uri="http://schemas.openxmlformats.org/drawingml/2006/table">
            <a:tbl>
              <a:tblPr firstRow="1" firstCol="1" bandRow="1">
                <a:tableStyleId>{5C22544A-7EE6-4342-B048-85BDC9FD1C3A}</a:tableStyleId>
              </a:tblPr>
              <a:tblGrid>
                <a:gridCol w="1225374">
                  <a:extLst>
                    <a:ext uri="{9D8B030D-6E8A-4147-A177-3AD203B41FA5}">
                      <a16:colId xmlns:a16="http://schemas.microsoft.com/office/drawing/2014/main" val="3568980130"/>
                    </a:ext>
                  </a:extLst>
                </a:gridCol>
                <a:gridCol w="2002663">
                  <a:extLst>
                    <a:ext uri="{9D8B030D-6E8A-4147-A177-3AD203B41FA5}">
                      <a16:colId xmlns:a16="http://schemas.microsoft.com/office/drawing/2014/main" val="3341786285"/>
                    </a:ext>
                  </a:extLst>
                </a:gridCol>
                <a:gridCol w="1197940">
                  <a:extLst>
                    <a:ext uri="{9D8B030D-6E8A-4147-A177-3AD203B41FA5}">
                      <a16:colId xmlns:a16="http://schemas.microsoft.com/office/drawing/2014/main" val="1088578544"/>
                    </a:ext>
                  </a:extLst>
                </a:gridCol>
                <a:gridCol w="2231277">
                  <a:extLst>
                    <a:ext uri="{9D8B030D-6E8A-4147-A177-3AD203B41FA5}">
                      <a16:colId xmlns:a16="http://schemas.microsoft.com/office/drawing/2014/main" val="250925498"/>
                    </a:ext>
                  </a:extLst>
                </a:gridCol>
                <a:gridCol w="2386734">
                  <a:extLst>
                    <a:ext uri="{9D8B030D-6E8A-4147-A177-3AD203B41FA5}">
                      <a16:colId xmlns:a16="http://schemas.microsoft.com/office/drawing/2014/main" val="3173700855"/>
                    </a:ext>
                  </a:extLst>
                </a:gridCol>
              </a:tblGrid>
              <a:tr h="224457">
                <a:tc>
                  <a:txBody>
                    <a:bodyPr/>
                    <a:lstStyle/>
                    <a:p>
                      <a:pPr algn="ctr">
                        <a:lnSpc>
                          <a:spcPct val="115000"/>
                        </a:lnSpc>
                        <a:spcAft>
                          <a:spcPts val="0"/>
                        </a:spcAft>
                      </a:pPr>
                      <a:r>
                        <a:rPr lang="en-GB" sz="1400" b="1" dirty="0">
                          <a:solidFill>
                            <a:schemeClr val="tx1"/>
                          </a:solidFill>
                          <a:effectLst/>
                          <a:latin typeface="Arial" panose="020B0604020202020204" pitchFamily="34" charset="0"/>
                          <a:cs typeface="Arial" panose="020B0604020202020204" pitchFamily="34" charset="0"/>
                        </a:rPr>
                        <a:t>Age Group</a:t>
                      </a:r>
                      <a:endParaRPr lang="en-CH"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54" marR="41054" marT="0" marB="0"/>
                </a:tc>
                <a:tc gridSpan="2">
                  <a:txBody>
                    <a:bodyPr/>
                    <a:lstStyle/>
                    <a:p>
                      <a:pPr algn="ctr">
                        <a:lnSpc>
                          <a:spcPct val="115000"/>
                        </a:lnSpc>
                        <a:spcAft>
                          <a:spcPts val="0"/>
                        </a:spcAft>
                      </a:pPr>
                      <a:r>
                        <a:rPr lang="en-GB" sz="1400" b="1" dirty="0">
                          <a:solidFill>
                            <a:schemeClr val="tx1"/>
                          </a:solidFill>
                          <a:effectLst/>
                          <a:latin typeface="Arial" panose="020B0604020202020204" pitchFamily="34" charset="0"/>
                          <a:cs typeface="Arial" panose="020B0604020202020204" pitchFamily="34" charset="0"/>
                        </a:rPr>
                        <a:t>Biomedical</a:t>
                      </a:r>
                      <a:endParaRPr lang="en-CH"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54" marR="41054" marT="0" marB="0"/>
                </a:tc>
                <a:tc hMerge="1">
                  <a:txBody>
                    <a:bodyPr/>
                    <a:lstStyle/>
                    <a:p>
                      <a:pPr algn="l">
                        <a:lnSpc>
                          <a:spcPct val="115000"/>
                        </a:lnSpc>
                        <a:spcAft>
                          <a:spcPts val="0"/>
                        </a:spcAft>
                      </a:pPr>
                      <a:endParaRPr lang="en-CH"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54" marR="41054" marT="0" marB="0"/>
                </a:tc>
                <a:tc>
                  <a:txBody>
                    <a:bodyPr/>
                    <a:lstStyle/>
                    <a:p>
                      <a:pPr algn="ctr">
                        <a:lnSpc>
                          <a:spcPct val="115000"/>
                        </a:lnSpc>
                        <a:spcAft>
                          <a:spcPts val="0"/>
                        </a:spcAft>
                      </a:pPr>
                      <a:r>
                        <a:rPr lang="en-GB" sz="1400" b="1" dirty="0">
                          <a:solidFill>
                            <a:schemeClr val="tx1"/>
                          </a:solidFill>
                          <a:effectLst/>
                          <a:latin typeface="Arial" panose="020B0604020202020204" pitchFamily="34" charset="0"/>
                          <a:cs typeface="Arial" panose="020B0604020202020204" pitchFamily="34" charset="0"/>
                        </a:rPr>
                        <a:t>Behavioural </a:t>
                      </a:r>
                      <a:endParaRPr lang="en-CH"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54" marR="41054" marT="0" marB="0"/>
                </a:tc>
                <a:tc>
                  <a:txBody>
                    <a:bodyPr/>
                    <a:lstStyle/>
                    <a:p>
                      <a:pPr algn="ctr">
                        <a:lnSpc>
                          <a:spcPct val="115000"/>
                        </a:lnSpc>
                        <a:spcAft>
                          <a:spcPts val="0"/>
                        </a:spcAft>
                      </a:pPr>
                      <a:r>
                        <a:rPr lang="en-GB" sz="1400" b="1" dirty="0">
                          <a:solidFill>
                            <a:schemeClr val="tx1"/>
                          </a:solidFill>
                          <a:effectLst/>
                          <a:latin typeface="Arial" panose="020B0604020202020204" pitchFamily="34" charset="0"/>
                          <a:cs typeface="Arial" panose="020B0604020202020204" pitchFamily="34" charset="0"/>
                        </a:rPr>
                        <a:t>Structural </a:t>
                      </a:r>
                      <a:endParaRPr lang="en-CH"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54" marR="41054" marT="0" marB="0"/>
                </a:tc>
                <a:extLst>
                  <a:ext uri="{0D108BD9-81ED-4DB2-BD59-A6C34878D82A}">
                    <a16:rowId xmlns:a16="http://schemas.microsoft.com/office/drawing/2014/main" val="2238988362"/>
                  </a:ext>
                </a:extLst>
              </a:tr>
              <a:tr h="246534">
                <a:tc>
                  <a:txBody>
                    <a:bodyPr/>
                    <a:lstStyle/>
                    <a:p>
                      <a:pPr algn="l">
                        <a:lnSpc>
                          <a:spcPct val="115000"/>
                        </a:lnSpc>
                        <a:spcAft>
                          <a:spcPts val="0"/>
                        </a:spcAft>
                      </a:pPr>
                      <a:r>
                        <a:rPr lang="en-GB" sz="1400" dirty="0">
                          <a:solidFill>
                            <a:schemeClr val="tx1"/>
                          </a:solidFill>
                          <a:effectLst/>
                          <a:latin typeface="Arial" panose="020B0604020202020204" pitchFamily="34" charset="0"/>
                          <a:cs typeface="Arial" panose="020B0604020202020204" pitchFamily="34" charset="0"/>
                        </a:rPr>
                        <a:t> </a:t>
                      </a:r>
                      <a:endParaRPr lang="en-CH"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54" marR="41054" marT="0" marB="0"/>
                </a:tc>
                <a:tc>
                  <a:txBody>
                    <a:bodyPr/>
                    <a:lstStyle/>
                    <a:p>
                      <a:pPr algn="l">
                        <a:lnSpc>
                          <a:spcPct val="115000"/>
                        </a:lnSpc>
                        <a:spcAft>
                          <a:spcPts val="0"/>
                        </a:spcAft>
                      </a:pPr>
                      <a:r>
                        <a:rPr lang="en-GB" sz="1400" b="1" dirty="0">
                          <a:effectLst/>
                          <a:latin typeface="Arial" panose="020B0604020202020204" pitchFamily="34" charset="0"/>
                          <a:cs typeface="Arial" panose="020B0604020202020204" pitchFamily="34" charset="0"/>
                        </a:rPr>
                        <a:t>Community Level </a:t>
                      </a:r>
                    </a:p>
                  </a:txBody>
                  <a:tcPr marL="41054" marR="41054" marT="0" marB="0"/>
                </a:tc>
                <a:tc>
                  <a:txBody>
                    <a:bodyPr/>
                    <a:lstStyle/>
                    <a:p>
                      <a:pPr algn="l">
                        <a:lnSpc>
                          <a:spcPct val="115000"/>
                        </a:lnSpc>
                        <a:spcAft>
                          <a:spcPts val="0"/>
                        </a:spcAft>
                      </a:pPr>
                      <a:r>
                        <a:rPr lang="en-GB" sz="1400" b="1" dirty="0">
                          <a:effectLst/>
                          <a:latin typeface="Arial" panose="020B0604020202020204" pitchFamily="34" charset="0"/>
                          <a:cs typeface="Arial" panose="020B0604020202020204" pitchFamily="34" charset="0"/>
                        </a:rPr>
                        <a:t>Facility Level</a:t>
                      </a:r>
                      <a:endParaRPr lang="en-CH" sz="1400" b="1" dirty="0">
                        <a:effectLst/>
                        <a:latin typeface="Arial" panose="020B0604020202020204" pitchFamily="34" charset="0"/>
                        <a:ea typeface="Calibri" panose="020F0502020204030204" pitchFamily="34" charset="0"/>
                        <a:cs typeface="Arial" panose="020B0604020202020204" pitchFamily="34" charset="0"/>
                      </a:endParaRPr>
                    </a:p>
                  </a:txBody>
                  <a:tcPr marL="41054" marR="41054" marT="0" marB="0"/>
                </a:tc>
                <a:tc gridSpan="2">
                  <a:txBody>
                    <a:bodyPr/>
                    <a:lstStyle/>
                    <a:p>
                      <a:pPr algn="ctr">
                        <a:lnSpc>
                          <a:spcPct val="115000"/>
                        </a:lnSpc>
                        <a:spcAft>
                          <a:spcPts val="0"/>
                        </a:spcAft>
                      </a:pPr>
                      <a:r>
                        <a:rPr lang="en-GB" sz="1400" b="1" dirty="0">
                          <a:effectLst/>
                          <a:latin typeface="Arial" panose="020B0604020202020204" pitchFamily="34" charset="0"/>
                          <a:cs typeface="Arial" panose="020B0604020202020204" pitchFamily="34" charset="0"/>
                        </a:rPr>
                        <a:t> Community</a:t>
                      </a:r>
                      <a:endParaRPr lang="en-CH" sz="1400" b="1" dirty="0">
                        <a:effectLst/>
                        <a:latin typeface="Arial" panose="020B0604020202020204" pitchFamily="34" charset="0"/>
                        <a:ea typeface="Calibri" panose="020F0502020204030204" pitchFamily="34" charset="0"/>
                        <a:cs typeface="Arial" panose="020B0604020202020204" pitchFamily="34" charset="0"/>
                      </a:endParaRPr>
                    </a:p>
                  </a:txBody>
                  <a:tcPr marL="41054" marR="41054" marT="0" marB="0"/>
                </a:tc>
                <a:tc hMerge="1">
                  <a:txBody>
                    <a:bodyPr/>
                    <a:lstStyle/>
                    <a:p>
                      <a:pPr algn="l">
                        <a:lnSpc>
                          <a:spcPct val="115000"/>
                        </a:lnSpc>
                        <a:spcAft>
                          <a:spcPts val="0"/>
                        </a:spcAft>
                      </a:pPr>
                      <a:endParaRPr lang="en-CH" sz="1400" b="1" dirty="0">
                        <a:effectLst/>
                        <a:latin typeface="Arial" panose="020B0604020202020204" pitchFamily="34" charset="0"/>
                        <a:ea typeface="Calibri" panose="020F0502020204030204" pitchFamily="34" charset="0"/>
                        <a:cs typeface="Arial" panose="020B0604020202020204" pitchFamily="34" charset="0"/>
                      </a:endParaRPr>
                    </a:p>
                  </a:txBody>
                  <a:tcPr marL="41054" marR="41054" marT="0" marB="0"/>
                </a:tc>
                <a:extLst>
                  <a:ext uri="{0D108BD9-81ED-4DB2-BD59-A6C34878D82A}">
                    <a16:rowId xmlns:a16="http://schemas.microsoft.com/office/drawing/2014/main" val="2648086063"/>
                  </a:ext>
                </a:extLst>
              </a:tr>
              <a:tr h="1575390">
                <a:tc>
                  <a:txBody>
                    <a:bodyPr/>
                    <a:lstStyle/>
                    <a:p>
                      <a:pPr algn="l">
                        <a:lnSpc>
                          <a:spcPct val="115000"/>
                        </a:lnSpc>
                        <a:spcAft>
                          <a:spcPts val="0"/>
                        </a:spcAft>
                      </a:pPr>
                      <a:r>
                        <a:rPr lang="en-GB" sz="1400" dirty="0">
                          <a:solidFill>
                            <a:schemeClr val="tx1"/>
                          </a:solidFill>
                          <a:effectLst/>
                          <a:latin typeface="Arial" panose="020B0604020202020204" pitchFamily="34" charset="0"/>
                          <a:cs typeface="Arial" panose="020B0604020202020204" pitchFamily="34" charset="0"/>
                        </a:rPr>
                        <a:t>10-14</a:t>
                      </a:r>
                      <a:endParaRPr lang="en-CH"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54" marR="41054" marT="0" marB="0"/>
                </a:tc>
                <a:tc>
                  <a:txBody>
                    <a:bodyPr/>
                    <a:lstStyle/>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SRH education clubs in schools, </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HTC </a:t>
                      </a:r>
                      <a:endParaRPr lang="en-CH" sz="1300" dirty="0">
                        <a:effectLst/>
                        <a:latin typeface="Arial" panose="020B0604020202020204" pitchFamily="34" charset="0"/>
                        <a:ea typeface="Calibri" panose="020F0502020204030204" pitchFamily="34" charset="0"/>
                        <a:cs typeface="Arial" panose="020B0604020202020204" pitchFamily="34" charset="0"/>
                      </a:endParaRPr>
                    </a:p>
                  </a:txBody>
                  <a:tcPr marL="41054" marR="41054" marT="0" marB="0"/>
                </a:tc>
                <a:tc>
                  <a:txBody>
                    <a:bodyPr/>
                    <a:lstStyle/>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HTC</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VMMC</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PEP </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Post Rape Care, </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PrEP for high risk</a:t>
                      </a:r>
                      <a:endParaRPr lang="en-CH" sz="1300" dirty="0">
                        <a:effectLst/>
                        <a:latin typeface="Arial" panose="020B0604020202020204" pitchFamily="34" charset="0"/>
                        <a:ea typeface="Calibri" panose="020F0502020204030204" pitchFamily="34" charset="0"/>
                        <a:cs typeface="Arial" panose="020B0604020202020204" pitchFamily="34" charset="0"/>
                      </a:endParaRPr>
                    </a:p>
                  </a:txBody>
                  <a:tcPr marL="41054" marR="41054" marT="0" marB="0"/>
                </a:tc>
                <a:tc>
                  <a:txBody>
                    <a:bodyPr/>
                    <a:lstStyle/>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Life skills training e.g., Stepping stones, Creating Futures</a:t>
                      </a:r>
                      <a:endParaRPr lang="en-CH" sz="1300" dirty="0">
                        <a:effectLst/>
                        <a:latin typeface="Arial" panose="020B0604020202020204" pitchFamily="34" charset="0"/>
                        <a:ea typeface="Calibri" panose="020F0502020204030204" pitchFamily="34" charset="0"/>
                        <a:cs typeface="Arial" panose="020B0604020202020204" pitchFamily="34" charset="0"/>
                      </a:endParaRPr>
                    </a:p>
                  </a:txBody>
                  <a:tcPr marL="41054" marR="41054" marT="0" marB="0"/>
                </a:tc>
                <a:tc>
                  <a:txBody>
                    <a:bodyPr/>
                    <a:lstStyle/>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Programmes to keep girls in school;</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GBV reduction;</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SRH education at school;</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Social protection.</a:t>
                      </a:r>
                    </a:p>
                    <a:p>
                      <a:pPr marL="0" indent="0" algn="l">
                        <a:lnSpc>
                          <a:spcPct val="115000"/>
                        </a:lnSpc>
                        <a:spcAft>
                          <a:spcPts val="0"/>
                        </a:spcAft>
                        <a:buFont typeface="Arial" panose="020B0604020202020204" pitchFamily="34" charset="0"/>
                        <a:buNone/>
                      </a:pPr>
                      <a:endParaRPr lang="en-CH" sz="1300" dirty="0">
                        <a:effectLst/>
                        <a:latin typeface="Arial" panose="020B0604020202020204" pitchFamily="34" charset="0"/>
                        <a:ea typeface="Calibri" panose="020F0502020204030204" pitchFamily="34" charset="0"/>
                        <a:cs typeface="Arial" panose="020B0604020202020204" pitchFamily="34" charset="0"/>
                      </a:endParaRPr>
                    </a:p>
                  </a:txBody>
                  <a:tcPr marL="41054" marR="41054" marT="0" marB="0"/>
                </a:tc>
                <a:extLst>
                  <a:ext uri="{0D108BD9-81ED-4DB2-BD59-A6C34878D82A}">
                    <a16:rowId xmlns:a16="http://schemas.microsoft.com/office/drawing/2014/main" val="1280033941"/>
                  </a:ext>
                </a:extLst>
              </a:tr>
              <a:tr h="1575390">
                <a:tc>
                  <a:txBody>
                    <a:bodyPr/>
                    <a:lstStyle/>
                    <a:p>
                      <a:pPr algn="l">
                        <a:lnSpc>
                          <a:spcPct val="115000"/>
                        </a:lnSpc>
                        <a:spcAft>
                          <a:spcPts val="0"/>
                        </a:spcAft>
                      </a:pPr>
                      <a:r>
                        <a:rPr lang="en-GB" sz="1400" dirty="0">
                          <a:solidFill>
                            <a:schemeClr val="tx1"/>
                          </a:solidFill>
                          <a:effectLst/>
                          <a:latin typeface="Arial" panose="020B0604020202020204" pitchFamily="34" charset="0"/>
                          <a:cs typeface="Arial" panose="020B0604020202020204" pitchFamily="34" charset="0"/>
                        </a:rPr>
                        <a:t>15-19</a:t>
                      </a:r>
                      <a:endParaRPr lang="en-CH"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54" marR="41054" marT="0" marB="0"/>
                </a:tc>
                <a:tc>
                  <a:txBody>
                    <a:bodyPr/>
                    <a:lstStyle/>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SRH education clubs in schools,</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HTC </a:t>
                      </a:r>
                      <a:endParaRPr lang="en-CH" sz="1300" dirty="0">
                        <a:effectLst/>
                        <a:latin typeface="Arial" panose="020B0604020202020204" pitchFamily="34" charset="0"/>
                        <a:ea typeface="Calibri" panose="020F0502020204030204" pitchFamily="34" charset="0"/>
                        <a:cs typeface="Arial" panose="020B0604020202020204" pitchFamily="34" charset="0"/>
                      </a:endParaRPr>
                    </a:p>
                  </a:txBody>
                  <a:tcPr marL="41054" marR="41054" marT="0" marB="0"/>
                </a:tc>
                <a:tc>
                  <a:txBody>
                    <a:bodyPr/>
                    <a:lstStyle/>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HTC</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VMMC</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PEP</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Post Rape Care</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PrEP for high risk</a:t>
                      </a:r>
                      <a:endParaRPr lang="en-CH" sz="1300" dirty="0">
                        <a:effectLst/>
                        <a:latin typeface="Arial" panose="020B0604020202020204" pitchFamily="34" charset="0"/>
                        <a:ea typeface="Calibri" panose="020F0502020204030204" pitchFamily="34" charset="0"/>
                        <a:cs typeface="Arial" panose="020B0604020202020204" pitchFamily="34" charset="0"/>
                      </a:endParaRPr>
                    </a:p>
                  </a:txBody>
                  <a:tcPr marL="41054" marR="41054" marT="0" marB="0"/>
                </a:tc>
                <a:tc>
                  <a:txBody>
                    <a:bodyPr/>
                    <a:lstStyle/>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Life skills training e.g., Stepping stones, Creating Futures</a:t>
                      </a:r>
                      <a:endParaRPr lang="en-CH" sz="1300" dirty="0">
                        <a:effectLst/>
                        <a:latin typeface="Arial" panose="020B0604020202020204" pitchFamily="34" charset="0"/>
                        <a:ea typeface="Calibri" panose="020F0502020204030204" pitchFamily="34" charset="0"/>
                        <a:cs typeface="Arial" panose="020B0604020202020204" pitchFamily="34" charset="0"/>
                      </a:endParaRPr>
                    </a:p>
                  </a:txBody>
                  <a:tcPr marL="41054" marR="41054" marT="0" marB="0"/>
                </a:tc>
                <a:tc>
                  <a:txBody>
                    <a:bodyPr/>
                    <a:lstStyle/>
                    <a:p>
                      <a:pPr marL="285750" indent="-285750" algn="l">
                        <a:lnSpc>
                          <a:spcPct val="115000"/>
                        </a:lnSpc>
                        <a:spcAft>
                          <a:spcPts val="0"/>
                        </a:spcAft>
                        <a:buFont typeface="Arial" panose="020B0604020202020204" pitchFamily="34" charset="0"/>
                        <a:buChar char="•"/>
                      </a:pPr>
                      <a:r>
                        <a:rPr lang="en-US" sz="1300" dirty="0" err="1">
                          <a:effectLst/>
                          <a:latin typeface="Arial" panose="020B0604020202020204" pitchFamily="34" charset="0"/>
                          <a:cs typeface="Arial" panose="020B0604020202020204" pitchFamily="34" charset="0"/>
                        </a:rPr>
                        <a:t>Programmes</a:t>
                      </a:r>
                      <a:r>
                        <a:rPr lang="en-US" sz="1300" dirty="0">
                          <a:effectLst/>
                          <a:latin typeface="Arial" panose="020B0604020202020204" pitchFamily="34" charset="0"/>
                          <a:cs typeface="Arial" panose="020B0604020202020204" pitchFamily="34" charset="0"/>
                        </a:rPr>
                        <a:t> to keep girls in school;</a:t>
                      </a:r>
                    </a:p>
                    <a:p>
                      <a:pPr marL="285750" indent="-285750" algn="l">
                        <a:lnSpc>
                          <a:spcPct val="115000"/>
                        </a:lnSpc>
                        <a:spcAft>
                          <a:spcPts val="0"/>
                        </a:spcAft>
                        <a:buFont typeface="Arial" panose="020B0604020202020204" pitchFamily="34" charset="0"/>
                        <a:buChar char="•"/>
                      </a:pPr>
                      <a:r>
                        <a:rPr lang="en-US" sz="1300" dirty="0">
                          <a:effectLst/>
                          <a:latin typeface="Arial" panose="020B0604020202020204" pitchFamily="34" charset="0"/>
                          <a:cs typeface="Arial" panose="020B0604020202020204" pitchFamily="34" charset="0"/>
                        </a:rPr>
                        <a:t>GBV reduction;</a:t>
                      </a:r>
                    </a:p>
                    <a:p>
                      <a:pPr marL="285750" indent="-285750" algn="l">
                        <a:lnSpc>
                          <a:spcPct val="115000"/>
                        </a:lnSpc>
                        <a:spcAft>
                          <a:spcPts val="0"/>
                        </a:spcAft>
                        <a:buFont typeface="Arial" panose="020B0604020202020204" pitchFamily="34" charset="0"/>
                        <a:buChar char="•"/>
                      </a:pPr>
                      <a:r>
                        <a:rPr lang="en-US" sz="1300" dirty="0">
                          <a:effectLst/>
                          <a:latin typeface="Arial" panose="020B0604020202020204" pitchFamily="34" charset="0"/>
                          <a:cs typeface="Arial" panose="020B0604020202020204" pitchFamily="34" charset="0"/>
                        </a:rPr>
                        <a:t>SRH education at school;</a:t>
                      </a:r>
                    </a:p>
                    <a:p>
                      <a:pPr marL="285750" indent="-285750" algn="l">
                        <a:lnSpc>
                          <a:spcPct val="115000"/>
                        </a:lnSpc>
                        <a:spcAft>
                          <a:spcPts val="0"/>
                        </a:spcAft>
                        <a:buFont typeface="Arial" panose="020B0604020202020204" pitchFamily="34" charset="0"/>
                        <a:buChar char="•"/>
                      </a:pPr>
                      <a:r>
                        <a:rPr lang="en-US" sz="1300" dirty="0">
                          <a:effectLst/>
                          <a:latin typeface="Arial" panose="020B0604020202020204" pitchFamily="34" charset="0"/>
                          <a:cs typeface="Arial" panose="020B0604020202020204" pitchFamily="34" charset="0"/>
                        </a:rPr>
                        <a:t>Social protection.</a:t>
                      </a:r>
                    </a:p>
                  </a:txBody>
                  <a:tcPr marL="41054" marR="41054" marT="0" marB="0"/>
                </a:tc>
                <a:extLst>
                  <a:ext uri="{0D108BD9-81ED-4DB2-BD59-A6C34878D82A}">
                    <a16:rowId xmlns:a16="http://schemas.microsoft.com/office/drawing/2014/main" val="2358443067"/>
                  </a:ext>
                </a:extLst>
              </a:tr>
              <a:tr h="2301192">
                <a:tc>
                  <a:txBody>
                    <a:bodyPr/>
                    <a:lstStyle/>
                    <a:p>
                      <a:pPr algn="l">
                        <a:lnSpc>
                          <a:spcPct val="115000"/>
                        </a:lnSpc>
                        <a:spcAft>
                          <a:spcPts val="0"/>
                        </a:spcAft>
                      </a:pPr>
                      <a:r>
                        <a:rPr lang="en-GB" sz="1400" dirty="0">
                          <a:solidFill>
                            <a:schemeClr val="tx1"/>
                          </a:solidFill>
                          <a:effectLst/>
                          <a:latin typeface="Arial" panose="020B0604020202020204" pitchFamily="34" charset="0"/>
                          <a:cs typeface="Arial" panose="020B0604020202020204" pitchFamily="34" charset="0"/>
                        </a:rPr>
                        <a:t>Young Women at Risk (15-24 Years)</a:t>
                      </a:r>
                      <a:endParaRPr lang="en-CH"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1054" marR="41054" marT="0" marB="0"/>
                </a:tc>
                <a:tc>
                  <a:txBody>
                    <a:bodyPr/>
                    <a:lstStyle/>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Condoms - female and male </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Family Planning</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Emergency contraception, </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HTC</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STI screening and treatment</a:t>
                      </a:r>
                      <a:endParaRPr lang="en-CH" sz="1300" dirty="0">
                        <a:effectLst/>
                        <a:latin typeface="Arial" panose="020B0604020202020204" pitchFamily="34" charset="0"/>
                        <a:cs typeface="Arial" panose="020B0604020202020204" pitchFamily="34" charset="0"/>
                      </a:endParaRPr>
                    </a:p>
                    <a:p>
                      <a:pPr algn="l">
                        <a:lnSpc>
                          <a:spcPct val="115000"/>
                        </a:lnSpc>
                        <a:spcAft>
                          <a:spcPts val="0"/>
                        </a:spcAft>
                      </a:pPr>
                      <a:r>
                        <a:rPr lang="en-GB" sz="1300" dirty="0">
                          <a:effectLst/>
                          <a:latin typeface="Arial" panose="020B0604020202020204" pitchFamily="34" charset="0"/>
                          <a:cs typeface="Arial" panose="020B0604020202020204" pitchFamily="34" charset="0"/>
                        </a:rPr>
                        <a:t> </a:t>
                      </a:r>
                      <a:endParaRPr lang="en-CH" sz="1300" dirty="0">
                        <a:effectLst/>
                        <a:latin typeface="Arial" panose="020B0604020202020204" pitchFamily="34" charset="0"/>
                        <a:ea typeface="Calibri" panose="020F0502020204030204" pitchFamily="34" charset="0"/>
                        <a:cs typeface="Arial" panose="020B0604020202020204" pitchFamily="34" charset="0"/>
                      </a:endParaRPr>
                    </a:p>
                  </a:txBody>
                  <a:tcPr marL="41054" marR="41054" marT="0" marB="0"/>
                </a:tc>
                <a:tc>
                  <a:txBody>
                    <a:bodyPr/>
                    <a:lstStyle/>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PEP</a:t>
                      </a:r>
                    </a:p>
                    <a:p>
                      <a:pPr marL="285750" indent="-285750" algn="l">
                        <a:lnSpc>
                          <a:spcPct val="115000"/>
                        </a:lnSpc>
                        <a:spcAft>
                          <a:spcPts val="0"/>
                        </a:spcAft>
                        <a:buFont typeface="Arial" panose="020B0604020202020204" pitchFamily="34" charset="0"/>
                        <a:buChar char="•"/>
                      </a:pPr>
                      <a:r>
                        <a:rPr lang="en-GB" sz="1300" dirty="0" err="1">
                          <a:effectLst/>
                          <a:latin typeface="Arial" panose="020B0604020202020204" pitchFamily="34" charset="0"/>
                          <a:cs typeface="Arial" panose="020B0604020202020204" pitchFamily="34" charset="0"/>
                        </a:rPr>
                        <a:t>eMTCT</a:t>
                      </a:r>
                      <a:endParaRPr lang="en-GB" sz="1300" dirty="0">
                        <a:effectLst/>
                        <a:latin typeface="Arial" panose="020B0604020202020204" pitchFamily="34" charset="0"/>
                        <a:cs typeface="Arial" panose="020B0604020202020204" pitchFamily="34" charset="0"/>
                      </a:endParaRP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PrEP</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Post Rape Care</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VMMC</a:t>
                      </a:r>
                    </a:p>
                  </a:txBody>
                  <a:tcPr marL="41054" marR="41054" marT="0" marB="0"/>
                </a:tc>
                <a:tc>
                  <a:txBody>
                    <a:bodyPr/>
                    <a:lstStyle/>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Evidence Informed Behavioural interventions-e.g., Health Choices,</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Positive health dignity and prevention,</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Promoting Condom use, </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Partner HTC </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Build social assets</a:t>
                      </a:r>
                      <a:endParaRPr lang="en-CH" sz="1300" dirty="0">
                        <a:effectLst/>
                        <a:latin typeface="Arial" panose="020B0604020202020204" pitchFamily="34" charset="0"/>
                        <a:ea typeface="Calibri" panose="020F0502020204030204" pitchFamily="34" charset="0"/>
                        <a:cs typeface="Arial" panose="020B0604020202020204" pitchFamily="34" charset="0"/>
                      </a:endParaRPr>
                    </a:p>
                  </a:txBody>
                  <a:tcPr marL="41054" marR="41054" marT="0" marB="0"/>
                </a:tc>
                <a:tc>
                  <a:txBody>
                    <a:bodyPr/>
                    <a:lstStyle/>
                    <a:p>
                      <a:pPr marL="285750" indent="-285750" algn="l">
                        <a:lnSpc>
                          <a:spcPct val="115000"/>
                        </a:lnSpc>
                        <a:spcAft>
                          <a:spcPts val="0"/>
                        </a:spcAft>
                        <a:buFont typeface="Arial" panose="020B0604020202020204" pitchFamily="34" charset="0"/>
                        <a:buChar char="•"/>
                      </a:pPr>
                      <a:r>
                        <a:rPr lang="en-US" sz="1300" dirty="0" err="1">
                          <a:effectLst/>
                          <a:latin typeface="Arial" panose="020B0604020202020204" pitchFamily="34" charset="0"/>
                          <a:cs typeface="Arial" panose="020B0604020202020204" pitchFamily="34" charset="0"/>
                        </a:rPr>
                        <a:t>Programmes</a:t>
                      </a:r>
                      <a:r>
                        <a:rPr lang="en-US" sz="1300" dirty="0">
                          <a:effectLst/>
                          <a:latin typeface="Arial" panose="020B0604020202020204" pitchFamily="34" charset="0"/>
                          <a:cs typeface="Arial" panose="020B0604020202020204" pitchFamily="34" charset="0"/>
                        </a:rPr>
                        <a:t> to keep girls in school;</a:t>
                      </a:r>
                    </a:p>
                    <a:p>
                      <a:pPr marL="285750" indent="-285750" algn="l">
                        <a:lnSpc>
                          <a:spcPct val="115000"/>
                        </a:lnSpc>
                        <a:spcAft>
                          <a:spcPts val="0"/>
                        </a:spcAft>
                        <a:buFont typeface="Arial" panose="020B0604020202020204" pitchFamily="34" charset="0"/>
                        <a:buChar char="•"/>
                      </a:pPr>
                      <a:r>
                        <a:rPr lang="en-US" sz="1300" dirty="0">
                          <a:effectLst/>
                          <a:latin typeface="Arial" panose="020B0604020202020204" pitchFamily="34" charset="0"/>
                          <a:cs typeface="Arial" panose="020B0604020202020204" pitchFamily="34" charset="0"/>
                        </a:rPr>
                        <a:t>GBV reduction;</a:t>
                      </a:r>
                    </a:p>
                    <a:p>
                      <a:pPr marL="285750" indent="-285750" algn="l">
                        <a:lnSpc>
                          <a:spcPct val="115000"/>
                        </a:lnSpc>
                        <a:spcAft>
                          <a:spcPts val="0"/>
                        </a:spcAft>
                        <a:buFont typeface="Arial" panose="020B0604020202020204" pitchFamily="34" charset="0"/>
                        <a:buChar char="•"/>
                      </a:pPr>
                      <a:r>
                        <a:rPr lang="en-US" sz="1300" dirty="0">
                          <a:effectLst/>
                          <a:latin typeface="Arial" panose="020B0604020202020204" pitchFamily="34" charset="0"/>
                          <a:cs typeface="Arial" panose="020B0604020202020204" pitchFamily="34" charset="0"/>
                        </a:rPr>
                        <a:t>SRH education at school;</a:t>
                      </a:r>
                    </a:p>
                    <a:p>
                      <a:pPr marL="285750" indent="-285750" algn="l">
                        <a:lnSpc>
                          <a:spcPct val="115000"/>
                        </a:lnSpc>
                        <a:spcAft>
                          <a:spcPts val="0"/>
                        </a:spcAft>
                        <a:buFont typeface="Arial" panose="020B0604020202020204" pitchFamily="34" charset="0"/>
                        <a:buChar char="•"/>
                      </a:pPr>
                      <a:r>
                        <a:rPr lang="en-US" sz="1300" dirty="0">
                          <a:effectLst/>
                          <a:latin typeface="Arial" panose="020B0604020202020204" pitchFamily="34" charset="0"/>
                          <a:cs typeface="Arial" panose="020B0604020202020204" pitchFamily="34" charset="0"/>
                        </a:rPr>
                        <a:t>Social protection.</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Economic empowerment e.g. IMAGE;</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cs typeface="Arial" panose="020B0604020202020204" pitchFamily="34" charset="0"/>
                        </a:rPr>
                        <a:t>Social asset building. </a:t>
                      </a:r>
                    </a:p>
                    <a:p>
                      <a:pPr marL="285750" indent="-285750" algn="l">
                        <a:lnSpc>
                          <a:spcPct val="115000"/>
                        </a:lnSpc>
                        <a:spcAft>
                          <a:spcPts val="0"/>
                        </a:spcAft>
                        <a:buFont typeface="Arial" panose="020B0604020202020204" pitchFamily="34" charset="0"/>
                        <a:buChar char="•"/>
                      </a:pPr>
                      <a:r>
                        <a:rPr lang="en-GB" sz="1300" dirty="0">
                          <a:effectLst/>
                          <a:latin typeface="Arial" panose="020B0604020202020204" pitchFamily="34" charset="0"/>
                          <a:ea typeface="Calibri" panose="020F0502020204030204" pitchFamily="34" charset="0"/>
                          <a:cs typeface="Arial" panose="020B0604020202020204" pitchFamily="34" charset="0"/>
                        </a:rPr>
                        <a:t>Parental programs.</a:t>
                      </a:r>
                      <a:endParaRPr lang="en-CH" sz="1300" dirty="0">
                        <a:effectLst/>
                        <a:latin typeface="Arial" panose="020B0604020202020204" pitchFamily="34" charset="0"/>
                        <a:ea typeface="Calibri" panose="020F0502020204030204" pitchFamily="34" charset="0"/>
                        <a:cs typeface="Arial" panose="020B0604020202020204" pitchFamily="34" charset="0"/>
                      </a:endParaRPr>
                    </a:p>
                  </a:txBody>
                  <a:tcPr marL="41054" marR="41054" marT="0" marB="0"/>
                </a:tc>
                <a:extLst>
                  <a:ext uri="{0D108BD9-81ED-4DB2-BD59-A6C34878D82A}">
                    <a16:rowId xmlns:a16="http://schemas.microsoft.com/office/drawing/2014/main" val="4251012061"/>
                  </a:ext>
                </a:extLst>
              </a:tr>
            </a:tbl>
          </a:graphicData>
        </a:graphic>
      </p:graphicFrame>
      <p:sp>
        <p:nvSpPr>
          <p:cNvPr id="19495" name="Title 1">
            <a:extLst>
              <a:ext uri="{FF2B5EF4-FFF2-40B4-BE49-F238E27FC236}">
                <a16:creationId xmlns:a16="http://schemas.microsoft.com/office/drawing/2014/main" id="{7A2F9C06-7903-4F65-A23D-43A59A5E08E9}"/>
              </a:ext>
            </a:extLst>
          </p:cNvPr>
          <p:cNvSpPr txBox="1">
            <a:spLocks/>
          </p:cNvSpPr>
          <p:nvPr/>
        </p:nvSpPr>
        <p:spPr bwMode="auto">
          <a:xfrm>
            <a:off x="363538" y="82550"/>
            <a:ext cx="8285162"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20000"/>
              </a:spcBef>
            </a:pPr>
            <a:r>
              <a:rPr lang="en-US" altLang="en-US" sz="2400" b="1" dirty="0">
                <a:solidFill>
                  <a:schemeClr val="bg1"/>
                </a:solidFill>
                <a:cs typeface="Arial" panose="020B0604020202020204" pitchFamily="34" charset="0"/>
              </a:rPr>
              <a:t>Kenya Adolescent Girls and Young Women Combination Prevention Standard of Care Package</a:t>
            </a:r>
          </a:p>
          <a:p>
            <a:pPr algn="ctr">
              <a:spcBef>
                <a:spcPct val="20000"/>
              </a:spcBef>
            </a:pPr>
            <a:endParaRPr lang="en-US" altLang="en-US" sz="2400" b="1" dirty="0">
              <a:cs typeface="Arial" panose="020B0604020202020204" pitchFamily="34" charset="0"/>
            </a:endParaRPr>
          </a:p>
        </p:txBody>
      </p:sp>
      <p:sp>
        <p:nvSpPr>
          <p:cNvPr id="3" name="Oval 2">
            <a:extLst>
              <a:ext uri="{FF2B5EF4-FFF2-40B4-BE49-F238E27FC236}">
                <a16:creationId xmlns:a16="http://schemas.microsoft.com/office/drawing/2014/main" id="{8D5B9317-C1EF-497A-BE7E-7285846FE901}"/>
              </a:ext>
            </a:extLst>
          </p:cNvPr>
          <p:cNvSpPr/>
          <p:nvPr/>
        </p:nvSpPr>
        <p:spPr>
          <a:xfrm>
            <a:off x="1080656" y="1267690"/>
            <a:ext cx="2109354" cy="2701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Oval 4">
            <a:extLst>
              <a:ext uri="{FF2B5EF4-FFF2-40B4-BE49-F238E27FC236}">
                <a16:creationId xmlns:a16="http://schemas.microsoft.com/office/drawing/2014/main" id="{6936F5F6-3932-4B06-8547-4070FAF2395A}"/>
              </a:ext>
            </a:extLst>
          </p:cNvPr>
          <p:cNvSpPr/>
          <p:nvPr/>
        </p:nvSpPr>
        <p:spPr>
          <a:xfrm>
            <a:off x="5860472" y="1267690"/>
            <a:ext cx="2202871" cy="2701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Oval 3">
            <a:extLst>
              <a:ext uri="{FF2B5EF4-FFF2-40B4-BE49-F238E27FC236}">
                <a16:creationId xmlns:a16="http://schemas.microsoft.com/office/drawing/2014/main" id="{50DBB868-DCE7-49C1-A6FC-FE24283BB883}"/>
              </a:ext>
            </a:extLst>
          </p:cNvPr>
          <p:cNvSpPr/>
          <p:nvPr/>
        </p:nvSpPr>
        <p:spPr>
          <a:xfrm>
            <a:off x="4187536" y="4282887"/>
            <a:ext cx="4783715" cy="2575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 away messages</a:t>
            </a:r>
          </a:p>
        </p:txBody>
      </p:sp>
      <p:sp>
        <p:nvSpPr>
          <p:cNvPr id="3" name="Content Placeholder 2"/>
          <p:cNvSpPr>
            <a:spLocks noGrp="1"/>
          </p:cNvSpPr>
          <p:nvPr>
            <p:ph idx="1"/>
          </p:nvPr>
        </p:nvSpPr>
        <p:spPr/>
        <p:txBody>
          <a:bodyPr>
            <a:normAutofit fontScale="92500" lnSpcReduction="10000"/>
          </a:bodyPr>
          <a:lstStyle/>
          <a:p>
            <a:r>
              <a:rPr lang="en-US" sz="2400" b="1" dirty="0"/>
              <a:t>Enhance leadership and coordination of AGYW </a:t>
            </a:r>
            <a:r>
              <a:rPr lang="en-US" sz="2400" b="1" dirty="0" err="1"/>
              <a:t>programmes</a:t>
            </a:r>
            <a:r>
              <a:rPr lang="en-US" sz="2400" b="1" dirty="0"/>
              <a:t> and delivery platforms</a:t>
            </a:r>
          </a:p>
          <a:p>
            <a:r>
              <a:rPr lang="en-US" sz="2400" b="1" dirty="0"/>
              <a:t>Youth and CSO engagement </a:t>
            </a:r>
          </a:p>
          <a:p>
            <a:r>
              <a:rPr lang="en-US" sz="2400" dirty="0"/>
              <a:t>Sharpen geo-spatial analysis of HIV incidence settings for AGYW &amp; male partners</a:t>
            </a:r>
          </a:p>
          <a:p>
            <a:r>
              <a:rPr lang="en-US" sz="2400" dirty="0"/>
              <a:t>Improve targeting to ensure we reach the most vulnerable AGYW and their male partners</a:t>
            </a:r>
          </a:p>
          <a:p>
            <a:r>
              <a:rPr lang="en-US" sz="2400" b="1" dirty="0"/>
              <a:t>Definition of national (rather than project) packages </a:t>
            </a:r>
          </a:p>
          <a:p>
            <a:pPr marL="0" indent="0">
              <a:buNone/>
            </a:pPr>
            <a:r>
              <a:rPr lang="en-US" sz="2400" b="1" dirty="0"/>
              <a:t>	</a:t>
            </a:r>
            <a:r>
              <a:rPr lang="en-US" sz="2200" dirty="0"/>
              <a:t>Basic national SRH/HIV program packages, CSE (nation-wide)</a:t>
            </a:r>
          </a:p>
          <a:p>
            <a:pPr marL="457200" lvl="1" indent="0">
              <a:buNone/>
            </a:pPr>
            <a:r>
              <a:rPr lang="en-US" sz="2200" dirty="0"/>
              <a:t>	</a:t>
            </a:r>
            <a:r>
              <a:rPr lang="en-US" sz="2200" b="1" dirty="0">
                <a:solidFill>
                  <a:srgbClr val="FF0000"/>
                </a:solidFill>
              </a:rPr>
              <a:t>Intensified actions in high-HIV incidence settings</a:t>
            </a:r>
          </a:p>
          <a:p>
            <a:r>
              <a:rPr lang="en-US" sz="2400" b="1" dirty="0"/>
              <a:t>Measurement of </a:t>
            </a:r>
            <a:r>
              <a:rPr lang="en-US" sz="2400" b="1" dirty="0" err="1"/>
              <a:t>programme</a:t>
            </a:r>
            <a:r>
              <a:rPr lang="en-US" sz="2400" b="1" dirty="0"/>
              <a:t> coverage</a:t>
            </a:r>
          </a:p>
          <a:p>
            <a:pPr lvl="1"/>
            <a:r>
              <a:rPr lang="en-US" sz="2200" dirty="0"/>
              <a:t>Tracking proportion of young women reached with specific packages</a:t>
            </a:r>
            <a:endParaRPr lang="en-US" sz="2400" dirty="0"/>
          </a:p>
        </p:txBody>
      </p:sp>
    </p:spTree>
    <p:extLst>
      <p:ext uri="{BB962C8B-B14F-4D97-AF65-F5344CB8AC3E}">
        <p14:creationId xmlns:p14="http://schemas.microsoft.com/office/powerpoint/2010/main" val="2775690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C011E-7E2C-4731-880D-BA80FE8D1EE2}"/>
              </a:ext>
            </a:extLst>
          </p:cNvPr>
          <p:cNvSpPr>
            <a:spLocks noGrp="1"/>
          </p:cNvSpPr>
          <p:nvPr>
            <p:ph type="title"/>
          </p:nvPr>
        </p:nvSpPr>
        <p:spPr>
          <a:xfrm>
            <a:off x="205740" y="308611"/>
            <a:ext cx="8688878" cy="3258256"/>
          </a:xfrm>
        </p:spPr>
        <p:txBody>
          <a:bodyPr>
            <a:normAutofit/>
          </a:bodyPr>
          <a:lstStyle/>
          <a:p>
            <a:pPr algn="l"/>
            <a:r>
              <a:rPr lang="fr-CH" sz="4800" b="1" dirty="0" err="1"/>
              <a:t>Thank</a:t>
            </a:r>
            <a:r>
              <a:rPr lang="fr-CH" sz="4800" b="1" dirty="0"/>
              <a:t> </a:t>
            </a:r>
            <a:r>
              <a:rPr lang="fr-CH" sz="4800" b="1" dirty="0" err="1"/>
              <a:t>you</a:t>
            </a:r>
            <a:r>
              <a:rPr lang="fr-CH" sz="4800" b="1" dirty="0"/>
              <a:t>!</a:t>
            </a:r>
            <a:endParaRPr lang="en-GB" sz="4800" b="1" dirty="0"/>
          </a:p>
        </p:txBody>
      </p:sp>
      <p:pic>
        <p:nvPicPr>
          <p:cNvPr id="3" name="Picture 3" descr="C:\Users\waganh\Google Drive\Advocacy\What Women Want\Feb 28_4-2.png">
            <a:extLst>
              <a:ext uri="{FF2B5EF4-FFF2-40B4-BE49-F238E27FC236}">
                <a16:creationId xmlns:a16="http://schemas.microsoft.com/office/drawing/2014/main" id="{8D33855E-C5A8-4A50-A9A6-81288F2D4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456" y="2065654"/>
            <a:ext cx="4571162" cy="448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065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FD1214FE-75A2-44D6-86F0-5E4C3896F815}"/>
              </a:ext>
            </a:extLst>
          </p:cNvPr>
          <p:cNvSpPr txBox="1">
            <a:spLocks/>
          </p:cNvSpPr>
          <p:nvPr/>
        </p:nvSpPr>
        <p:spPr bwMode="auto">
          <a:xfrm>
            <a:off x="455613" y="1477963"/>
            <a:ext cx="77724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dirty="0">
                <a:solidFill>
                  <a:schemeClr val="bg1"/>
                </a:solidFill>
                <a:latin typeface="Arial" panose="020B0604020202020204" pitchFamily="34" charset="0"/>
                <a:cs typeface="Arial" panose="020B0604020202020204" pitchFamily="34" charset="0"/>
              </a:rPr>
              <a:t>HIV prevention is about empowerment, choices, and protection </a:t>
            </a:r>
          </a:p>
          <a:p>
            <a:pPr algn="ctr" eaLnBrk="1" hangingPunct="1">
              <a:spcBef>
                <a:spcPct val="0"/>
              </a:spcBef>
              <a:buFontTx/>
              <a:buNone/>
            </a:pPr>
            <a:endParaRPr lang="en-US" altLang="en-US" sz="4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78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id="{E7EBA870-E15F-44BB-BAD6-BE4A8AAFA086}"/>
              </a:ext>
            </a:extLst>
          </p:cNvPr>
          <p:cNvGrpSpPr>
            <a:grpSpLocks/>
          </p:cNvGrpSpPr>
          <p:nvPr/>
        </p:nvGrpSpPr>
        <p:grpSpPr bwMode="auto">
          <a:xfrm>
            <a:off x="169863" y="837407"/>
            <a:ext cx="8805862" cy="5668962"/>
            <a:chOff x="0" y="180000"/>
            <a:chExt cx="9907200" cy="6377811"/>
          </a:xfrm>
        </p:grpSpPr>
        <p:sp>
          <p:nvSpPr>
            <p:cNvPr id="4" name="TextBox 3">
              <a:extLst>
                <a:ext uri="{FF2B5EF4-FFF2-40B4-BE49-F238E27FC236}">
                  <a16:creationId xmlns:a16="http://schemas.microsoft.com/office/drawing/2014/main" id="{5EED4D95-1110-4123-9A32-6740C42F8622}"/>
                </a:ext>
              </a:extLst>
            </p:cNvPr>
            <p:cNvSpPr txBox="1"/>
            <p:nvPr/>
          </p:nvSpPr>
          <p:spPr>
            <a:xfrm>
              <a:off x="0" y="180000"/>
              <a:ext cx="9907200" cy="534014"/>
            </a:xfrm>
            <a:prstGeom prst="rect">
              <a:avLst/>
            </a:prstGeom>
            <a:noFill/>
          </p:spPr>
          <p:txBody>
            <a:bodyPr>
              <a:spAutoFit/>
            </a:bodyPr>
            <a:lstStyle>
              <a:defPPr>
                <a:defRPr lang="en-US"/>
              </a:defPPr>
              <a:lvl1pPr>
                <a:defRPr sz="2400" b="1"/>
              </a:lvl1pPr>
            </a:lstStyle>
            <a:p>
              <a:pPr algn="ctr">
                <a:defRPr/>
              </a:pPr>
              <a:r>
                <a:rPr lang="en-US" sz="2489" dirty="0">
                  <a:solidFill>
                    <a:schemeClr val="tx2"/>
                  </a:solidFill>
                </a:rPr>
                <a:t>Young women at high risk of HIV</a:t>
              </a:r>
            </a:p>
          </p:txBody>
        </p:sp>
        <p:sp>
          <p:nvSpPr>
            <p:cNvPr id="5" name="Rectangle 4">
              <a:extLst>
                <a:ext uri="{FF2B5EF4-FFF2-40B4-BE49-F238E27FC236}">
                  <a16:creationId xmlns:a16="http://schemas.microsoft.com/office/drawing/2014/main" id="{3B19880D-0453-4C39-8BD9-2906CE786466}"/>
                </a:ext>
              </a:extLst>
            </p:cNvPr>
            <p:cNvSpPr/>
            <p:nvPr/>
          </p:nvSpPr>
          <p:spPr>
            <a:xfrm>
              <a:off x="0" y="6300627"/>
              <a:ext cx="9907200" cy="257184"/>
            </a:xfrm>
            <a:prstGeom prst="rect">
              <a:avLst/>
            </a:prstGeom>
          </p:spPr>
          <p:txBody>
            <a:bodyPr lIns="960000" rIns="160000">
              <a:spAutoFit/>
            </a:bodyPr>
            <a:lstStyle/>
            <a:p>
              <a:pPr>
                <a:defRPr/>
              </a:pPr>
              <a:r>
                <a:rPr lang="en-US" sz="889" dirty="0">
                  <a:solidFill>
                    <a:prstClr val="black"/>
                  </a:solidFill>
                  <a:latin typeface="Arial Nova" panose="020B0504020202020204" pitchFamily="34" charset="0"/>
                  <a:ea typeface="+mn-ea"/>
                </a:rPr>
                <a:t>Source</a:t>
              </a:r>
              <a:r>
                <a:rPr lang="en-US" sz="889" dirty="0">
                  <a:solidFill>
                    <a:prstClr val="black"/>
                  </a:solidFill>
                  <a:latin typeface="Arial Nova" panose="020B0504020202020204" pitchFamily="34" charset="0"/>
                </a:rPr>
                <a:t>: UNAIDS 2018 estimates.</a:t>
              </a:r>
              <a:endParaRPr lang="en-US" sz="889" dirty="0">
                <a:solidFill>
                  <a:prstClr val="black"/>
                </a:solidFill>
                <a:latin typeface="Arial Nova" panose="020B0504020202020204" pitchFamily="34" charset="0"/>
                <a:ea typeface="+mn-ea"/>
              </a:endParaRPr>
            </a:p>
          </p:txBody>
        </p:sp>
        <p:sp>
          <p:nvSpPr>
            <p:cNvPr id="6" name="Rectangle 5">
              <a:extLst>
                <a:ext uri="{FF2B5EF4-FFF2-40B4-BE49-F238E27FC236}">
                  <a16:creationId xmlns:a16="http://schemas.microsoft.com/office/drawing/2014/main" id="{BB70C5F8-66CA-42A4-9E2B-30870DB25237}"/>
                </a:ext>
              </a:extLst>
            </p:cNvPr>
            <p:cNvSpPr/>
            <p:nvPr/>
          </p:nvSpPr>
          <p:spPr>
            <a:xfrm>
              <a:off x="0" y="1439131"/>
              <a:ext cx="9907200" cy="727148"/>
            </a:xfrm>
            <a:prstGeom prst="rect">
              <a:avLst/>
            </a:prstGeom>
          </p:spPr>
          <p:txBody>
            <a:bodyPr lIns="960000" rIns="256000">
              <a:spAutoFit/>
            </a:bodyPr>
            <a:lstStyle/>
            <a:p>
              <a:pPr>
                <a:defRPr/>
              </a:pPr>
              <a:r>
                <a:rPr lang="en-US" i="1" dirty="0">
                  <a:latin typeface="Arial Nova Light" panose="020B0304020202020204" pitchFamily="34" charset="0"/>
                </a:rPr>
                <a:t>Number of new HIV infections among young people (aged 15–24 years), by sex, eastern and southern Africa and western and central Africa, 2000–2017</a:t>
              </a:r>
              <a:endParaRPr lang="en-GB" i="1" dirty="0">
                <a:latin typeface="Arial Nova Light" panose="020B0304020202020204" pitchFamily="34" charset="0"/>
              </a:endParaRPr>
            </a:p>
          </p:txBody>
        </p:sp>
        <p:grpSp>
          <p:nvGrpSpPr>
            <p:cNvPr id="7" name="Group 5">
              <a:extLst>
                <a:ext uri="{FF2B5EF4-FFF2-40B4-BE49-F238E27FC236}">
                  <a16:creationId xmlns:a16="http://schemas.microsoft.com/office/drawing/2014/main" id="{34781A83-F193-4FFC-AB4E-B5631C4478C1}"/>
                </a:ext>
              </a:extLst>
            </p:cNvPr>
            <p:cNvGrpSpPr>
              <a:grpSpLocks/>
            </p:cNvGrpSpPr>
            <p:nvPr/>
          </p:nvGrpSpPr>
          <p:grpSpPr bwMode="auto">
            <a:xfrm>
              <a:off x="0" y="2160000"/>
              <a:ext cx="9813600" cy="3617396"/>
              <a:chOff x="0" y="2160000"/>
              <a:chExt cx="9813600" cy="3617396"/>
            </a:xfrm>
          </p:grpSpPr>
          <p:sp>
            <p:nvSpPr>
              <p:cNvPr id="8" name="Rectangle 7">
                <a:extLst>
                  <a:ext uri="{FF2B5EF4-FFF2-40B4-BE49-F238E27FC236}">
                    <a16:creationId xmlns:a16="http://schemas.microsoft.com/office/drawing/2014/main" id="{D22FF654-5CC1-452D-8194-C3E5355FCC4A}"/>
                  </a:ext>
                </a:extLst>
              </p:cNvPr>
              <p:cNvSpPr/>
              <p:nvPr/>
            </p:nvSpPr>
            <p:spPr>
              <a:xfrm>
                <a:off x="0" y="2160675"/>
                <a:ext cx="4859832" cy="289332"/>
              </a:xfrm>
              <a:prstGeom prst="rect">
                <a:avLst/>
              </a:prstGeom>
            </p:spPr>
            <p:txBody>
              <a:bodyPr lIns="960000" rIns="256000">
                <a:spAutoFit/>
              </a:bodyPr>
              <a:lstStyle/>
              <a:p>
                <a:pPr algn="ctr">
                  <a:defRPr/>
                </a:pPr>
                <a:r>
                  <a:rPr lang="en-US" sz="1067" dirty="0">
                    <a:latin typeface="Arial Nova Light" panose="020B0304020202020204" pitchFamily="34" charset="0"/>
                    <a:ea typeface="+mn-ea"/>
                  </a:rPr>
                  <a:t>Eastern and southern Africa</a:t>
                </a:r>
                <a:endParaRPr lang="en-GB" sz="1067" dirty="0">
                  <a:latin typeface="Arial Nova Light" panose="020B0304020202020204" pitchFamily="34" charset="0"/>
                  <a:ea typeface="+mn-ea"/>
                </a:endParaRPr>
              </a:p>
            </p:txBody>
          </p:sp>
          <p:grpSp>
            <p:nvGrpSpPr>
              <p:cNvPr id="9" name="Group 4">
                <a:extLst>
                  <a:ext uri="{FF2B5EF4-FFF2-40B4-BE49-F238E27FC236}">
                    <a16:creationId xmlns:a16="http://schemas.microsoft.com/office/drawing/2014/main" id="{9E0F4DDB-5AC1-43CB-9214-8B756C1EBE7C}"/>
                  </a:ext>
                </a:extLst>
              </p:cNvPr>
              <p:cNvGrpSpPr>
                <a:grpSpLocks/>
              </p:cNvGrpSpPr>
              <p:nvPr/>
            </p:nvGrpSpPr>
            <p:grpSpPr bwMode="auto">
              <a:xfrm>
                <a:off x="4268924" y="5562000"/>
                <a:ext cx="901250" cy="215396"/>
                <a:chOff x="3960000" y="5562000"/>
                <a:chExt cx="901250" cy="215396"/>
              </a:xfrm>
            </p:grpSpPr>
            <p:sp>
              <p:nvSpPr>
                <p:cNvPr id="52" name="object 13">
                  <a:extLst>
                    <a:ext uri="{FF2B5EF4-FFF2-40B4-BE49-F238E27FC236}">
                      <a16:creationId xmlns:a16="http://schemas.microsoft.com/office/drawing/2014/main" id="{8D1E422A-A304-4A2E-9ABE-DFA15AFFB363}"/>
                    </a:ext>
                  </a:extLst>
                </p:cNvPr>
                <p:cNvSpPr txBox="1"/>
                <p:nvPr/>
              </p:nvSpPr>
              <p:spPr>
                <a:xfrm>
                  <a:off x="4193699" y="5561221"/>
                  <a:ext cx="667982" cy="216107"/>
                </a:xfrm>
                <a:prstGeom prst="rect">
                  <a:avLst/>
                </a:prstGeom>
              </p:spPr>
              <p:txBody>
                <a:bodyPr wrap="none" lIns="0" tIns="0" rIns="0" bIns="0">
                  <a:spAutoFit/>
                </a:bodyPr>
                <a:lstStyle>
                  <a:defPPr>
                    <a:defRPr lang="en-US"/>
                  </a:defPPr>
                  <a:lvl1pPr marL="12700">
                    <a:lnSpc>
                      <a:spcPct val="100000"/>
                    </a:lnSpc>
                    <a:spcBef>
                      <a:spcPts val="500"/>
                    </a:spcBef>
                    <a:tabLst>
                      <a:tab pos="239395" algn="l"/>
                    </a:tabLst>
                    <a:defRPr sz="800" b="0" spc="-10">
                      <a:latin typeface="Arial Nova" panose="020B0504020202020204" pitchFamily="34" charset="0"/>
                      <a:cs typeface="Avenir LT 35 Light"/>
                    </a:defRPr>
                  </a:lvl1pPr>
                </a:lstStyle>
                <a:p>
                  <a:pPr>
                    <a:defRPr/>
                  </a:pPr>
                  <a:r>
                    <a:rPr lang="en-GB" sz="1244" dirty="0">
                      <a:solidFill>
                        <a:prstClr val="black"/>
                      </a:solidFill>
                      <a:ea typeface="+mn-ea"/>
                    </a:rPr>
                    <a:t>Females</a:t>
                  </a:r>
                  <a:endParaRPr sz="933" dirty="0">
                    <a:solidFill>
                      <a:prstClr val="black"/>
                    </a:solidFill>
                    <a:ea typeface="+mn-ea"/>
                  </a:endParaRPr>
                </a:p>
              </p:txBody>
            </p:sp>
            <p:sp>
              <p:nvSpPr>
                <p:cNvPr id="53" name="object 14">
                  <a:extLst>
                    <a:ext uri="{FF2B5EF4-FFF2-40B4-BE49-F238E27FC236}">
                      <a16:creationId xmlns:a16="http://schemas.microsoft.com/office/drawing/2014/main" id="{BB36961C-44B3-4981-A873-36DFA0516822}"/>
                    </a:ext>
                  </a:extLst>
                </p:cNvPr>
                <p:cNvSpPr>
                  <a:spLocks/>
                </p:cNvSpPr>
                <p:nvPr/>
              </p:nvSpPr>
              <p:spPr bwMode="auto">
                <a:xfrm>
                  <a:off x="3960000" y="5634000"/>
                  <a:ext cx="180000" cy="0"/>
                </a:xfrm>
                <a:custGeom>
                  <a:avLst/>
                  <a:gdLst>
                    <a:gd name="T0" fmla="*/ 72745 w 73025"/>
                    <a:gd name="T1" fmla="*/ 0 w 73025"/>
                  </a:gdLst>
                  <a:ahLst/>
                  <a:cxnLst>
                    <a:cxn ang="0">
                      <a:pos x="T0" y="0"/>
                    </a:cxn>
                    <a:cxn ang="0">
                      <a:pos x="T1" y="0"/>
                    </a:cxn>
                  </a:cxnLst>
                  <a:rect l="0" t="0" r="r" b="b"/>
                  <a:pathLst>
                    <a:path w="73025">
                      <a:moveTo>
                        <a:pt x="72745" y="0"/>
                      </a:moveTo>
                      <a:lnTo>
                        <a:pt x="0" y="0"/>
                      </a:lnTo>
                    </a:path>
                  </a:pathLst>
                </a:custGeom>
                <a:noFill/>
                <a:ln w="31750">
                  <a:solidFill>
                    <a:srgbClr val="F78E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H"/>
                </a:p>
              </p:txBody>
            </p:sp>
          </p:grpSp>
          <p:grpSp>
            <p:nvGrpSpPr>
              <p:cNvPr id="10" name="Group 3">
                <a:extLst>
                  <a:ext uri="{FF2B5EF4-FFF2-40B4-BE49-F238E27FC236}">
                    <a16:creationId xmlns:a16="http://schemas.microsoft.com/office/drawing/2014/main" id="{2E048F2C-AAC8-4129-90BC-B8B9BEA62A81}"/>
                  </a:ext>
                </a:extLst>
              </p:cNvPr>
              <p:cNvGrpSpPr>
                <a:grpSpLocks/>
              </p:cNvGrpSpPr>
              <p:nvPr/>
            </p:nvGrpSpPr>
            <p:grpSpPr bwMode="auto">
              <a:xfrm>
                <a:off x="5348924" y="5562000"/>
                <a:ext cx="708288" cy="215396"/>
                <a:chOff x="5220000" y="5562000"/>
                <a:chExt cx="708288" cy="215396"/>
              </a:xfrm>
            </p:grpSpPr>
            <p:sp>
              <p:nvSpPr>
                <p:cNvPr id="50" name="object 15">
                  <a:extLst>
                    <a:ext uri="{FF2B5EF4-FFF2-40B4-BE49-F238E27FC236}">
                      <a16:creationId xmlns:a16="http://schemas.microsoft.com/office/drawing/2014/main" id="{E79C49B7-C48B-4873-87CC-930420D6F4AC}"/>
                    </a:ext>
                  </a:extLst>
                </p:cNvPr>
                <p:cNvSpPr txBox="1"/>
                <p:nvPr/>
              </p:nvSpPr>
              <p:spPr>
                <a:xfrm>
                  <a:off x="5454257" y="5561221"/>
                  <a:ext cx="475088" cy="216107"/>
                </a:xfrm>
                <a:prstGeom prst="rect">
                  <a:avLst/>
                </a:prstGeom>
              </p:spPr>
              <p:txBody>
                <a:bodyPr wrap="none" lIns="0" tIns="0" rIns="0" bIns="0">
                  <a:spAutoFit/>
                </a:bodyPr>
                <a:lstStyle>
                  <a:defPPr>
                    <a:defRPr lang="en-US"/>
                  </a:defPPr>
                  <a:lvl1pPr marL="12700">
                    <a:lnSpc>
                      <a:spcPct val="100000"/>
                    </a:lnSpc>
                    <a:spcBef>
                      <a:spcPts val="500"/>
                    </a:spcBef>
                    <a:tabLst>
                      <a:tab pos="239395" algn="l"/>
                    </a:tabLst>
                    <a:defRPr sz="800" b="0" spc="-10">
                      <a:latin typeface="Arial Nova" panose="020B0504020202020204" pitchFamily="34" charset="0"/>
                      <a:cs typeface="Avenir LT 35 Light"/>
                    </a:defRPr>
                  </a:lvl1pPr>
                </a:lstStyle>
                <a:p>
                  <a:pPr>
                    <a:defRPr/>
                  </a:pPr>
                  <a:r>
                    <a:rPr lang="en-GB" sz="1244" dirty="0">
                      <a:solidFill>
                        <a:prstClr val="black"/>
                      </a:solidFill>
                      <a:ea typeface="+mn-ea"/>
                    </a:rPr>
                    <a:t>Males</a:t>
                  </a:r>
                  <a:endParaRPr dirty="0">
                    <a:solidFill>
                      <a:prstClr val="black"/>
                    </a:solidFill>
                    <a:ea typeface="+mn-ea"/>
                  </a:endParaRPr>
                </a:p>
              </p:txBody>
            </p:sp>
            <p:sp>
              <p:nvSpPr>
                <p:cNvPr id="51" name="object 16">
                  <a:extLst>
                    <a:ext uri="{FF2B5EF4-FFF2-40B4-BE49-F238E27FC236}">
                      <a16:creationId xmlns:a16="http://schemas.microsoft.com/office/drawing/2014/main" id="{9EF900E5-FD1B-4540-A88E-7A1C37CC4E5C}"/>
                    </a:ext>
                  </a:extLst>
                </p:cNvPr>
                <p:cNvSpPr>
                  <a:spLocks/>
                </p:cNvSpPr>
                <p:nvPr/>
              </p:nvSpPr>
              <p:spPr bwMode="auto">
                <a:xfrm>
                  <a:off x="5220000" y="5634000"/>
                  <a:ext cx="180000" cy="0"/>
                </a:xfrm>
                <a:custGeom>
                  <a:avLst/>
                  <a:gdLst>
                    <a:gd name="T0" fmla="*/ 72745 w 73025"/>
                    <a:gd name="T1" fmla="*/ 0 w 73025"/>
                  </a:gdLst>
                  <a:ahLst/>
                  <a:cxnLst>
                    <a:cxn ang="0">
                      <a:pos x="T0" y="0"/>
                    </a:cxn>
                    <a:cxn ang="0">
                      <a:pos x="T1" y="0"/>
                    </a:cxn>
                  </a:cxnLst>
                  <a:rect l="0" t="0" r="r" b="b"/>
                  <a:pathLst>
                    <a:path w="73025">
                      <a:moveTo>
                        <a:pt x="72745" y="0"/>
                      </a:moveTo>
                      <a:lnTo>
                        <a:pt x="0" y="0"/>
                      </a:lnTo>
                    </a:path>
                  </a:pathLst>
                </a:custGeom>
                <a:noFill/>
                <a:ln w="31750">
                  <a:solidFill>
                    <a:srgbClr val="07BCC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H"/>
                </a:p>
              </p:txBody>
            </p:sp>
          </p:grpSp>
          <p:sp>
            <p:nvSpPr>
              <p:cNvPr id="11" name="Rectangle 10">
                <a:extLst>
                  <a:ext uri="{FF2B5EF4-FFF2-40B4-BE49-F238E27FC236}">
                    <a16:creationId xmlns:a16="http://schemas.microsoft.com/office/drawing/2014/main" id="{6DF28A5C-0D58-47BA-BB69-188EDAC89F74}"/>
                  </a:ext>
                </a:extLst>
              </p:cNvPr>
              <p:cNvSpPr/>
              <p:nvPr/>
            </p:nvSpPr>
            <p:spPr>
              <a:xfrm>
                <a:off x="4954493" y="2160675"/>
                <a:ext cx="4859832" cy="289332"/>
              </a:xfrm>
              <a:prstGeom prst="rect">
                <a:avLst/>
              </a:prstGeom>
            </p:spPr>
            <p:txBody>
              <a:bodyPr lIns="480000" rIns="256000">
                <a:spAutoFit/>
              </a:bodyPr>
              <a:lstStyle/>
              <a:p>
                <a:pPr algn="ctr">
                  <a:defRPr/>
                </a:pPr>
                <a:r>
                  <a:rPr lang="en-US" sz="1067" dirty="0">
                    <a:latin typeface="Arial Nova Light" panose="020B0304020202020204" pitchFamily="34" charset="0"/>
                    <a:ea typeface="+mn-ea"/>
                  </a:rPr>
                  <a:t>Western and Central Africa</a:t>
                </a:r>
                <a:endParaRPr lang="en-GB" sz="1067" dirty="0">
                  <a:latin typeface="Arial Nova Light" panose="020B0304020202020204" pitchFamily="34" charset="0"/>
                  <a:ea typeface="+mn-ea"/>
                </a:endParaRPr>
              </a:p>
            </p:txBody>
          </p:sp>
          <p:grpSp>
            <p:nvGrpSpPr>
              <p:cNvPr id="12" name="Group 1">
                <a:extLst>
                  <a:ext uri="{FF2B5EF4-FFF2-40B4-BE49-F238E27FC236}">
                    <a16:creationId xmlns:a16="http://schemas.microsoft.com/office/drawing/2014/main" id="{0603A9A7-E38B-4F7C-80F4-4B8A390AF4F6}"/>
                  </a:ext>
                </a:extLst>
              </p:cNvPr>
              <p:cNvGrpSpPr>
                <a:grpSpLocks/>
              </p:cNvGrpSpPr>
              <p:nvPr/>
            </p:nvGrpSpPr>
            <p:grpSpPr bwMode="auto">
              <a:xfrm>
                <a:off x="1080000" y="2574000"/>
                <a:ext cx="3216232" cy="2739633"/>
                <a:chOff x="1004457" y="2669255"/>
                <a:chExt cx="3216232" cy="2739633"/>
              </a:xfrm>
            </p:grpSpPr>
            <p:sp>
              <p:nvSpPr>
                <p:cNvPr id="32" name="object 2">
                  <a:extLst>
                    <a:ext uri="{FF2B5EF4-FFF2-40B4-BE49-F238E27FC236}">
                      <a16:creationId xmlns:a16="http://schemas.microsoft.com/office/drawing/2014/main" id="{8840D55C-9C6A-43DA-8A9C-311BF211F1C7}"/>
                    </a:ext>
                  </a:extLst>
                </p:cNvPr>
                <p:cNvSpPr txBox="1"/>
                <p:nvPr/>
              </p:nvSpPr>
              <p:spPr>
                <a:xfrm>
                  <a:off x="1194336" y="2670282"/>
                  <a:ext cx="283982" cy="196460"/>
                </a:xfrm>
                <a:prstGeom prst="rect">
                  <a:avLst/>
                </a:prstGeom>
              </p:spPr>
              <p:txBody>
                <a:bodyPr lIns="0" tIns="11289" rIns="0" bIns="0">
                  <a:spAutoFit/>
                </a:bodyPr>
                <a:lstStyle/>
                <a:p>
                  <a:pPr marL="11289" algn="r">
                    <a:spcBef>
                      <a:spcPts val="89"/>
                    </a:spcBef>
                    <a:defRPr/>
                  </a:pPr>
                  <a:r>
                    <a:rPr sz="533" dirty="0">
                      <a:latin typeface="Arial Nova" panose="020B0504020202020204" pitchFamily="34" charset="0"/>
                      <a:cs typeface="Avenir LT 35 Light"/>
                    </a:rPr>
                    <a:t>500</a:t>
                  </a:r>
                  <a:r>
                    <a:rPr sz="533" spc="-58" dirty="0">
                      <a:latin typeface="Arial Nova" panose="020B0504020202020204" pitchFamily="34" charset="0"/>
                      <a:cs typeface="Avenir LT 35 Light"/>
                    </a:rPr>
                    <a:t> </a:t>
                  </a:r>
                  <a:r>
                    <a:rPr sz="533" dirty="0">
                      <a:latin typeface="Arial Nova" panose="020B0504020202020204" pitchFamily="34" charset="0"/>
                      <a:cs typeface="Avenir LT 35 Light"/>
                    </a:rPr>
                    <a:t>000</a:t>
                  </a:r>
                  <a:endParaRPr sz="533">
                    <a:latin typeface="Arial Nova" panose="020B0504020202020204" pitchFamily="34" charset="0"/>
                    <a:cs typeface="Avenir LT 35 Light"/>
                  </a:endParaRPr>
                </a:p>
              </p:txBody>
            </p:sp>
            <p:sp>
              <p:nvSpPr>
                <p:cNvPr id="33" name="object 3">
                  <a:extLst>
                    <a:ext uri="{FF2B5EF4-FFF2-40B4-BE49-F238E27FC236}">
                      <a16:creationId xmlns:a16="http://schemas.microsoft.com/office/drawing/2014/main" id="{BC0B8CFB-DD7F-4623-8C51-9E734673A062}"/>
                    </a:ext>
                  </a:extLst>
                </p:cNvPr>
                <p:cNvSpPr txBox="1"/>
                <p:nvPr/>
              </p:nvSpPr>
              <p:spPr>
                <a:xfrm>
                  <a:off x="1194336" y="3120355"/>
                  <a:ext cx="283982" cy="198247"/>
                </a:xfrm>
                <a:prstGeom prst="rect">
                  <a:avLst/>
                </a:prstGeom>
              </p:spPr>
              <p:txBody>
                <a:bodyPr lIns="0" tIns="11289" rIns="0" bIns="0">
                  <a:spAutoFit/>
                </a:bodyPr>
                <a:lstStyle/>
                <a:p>
                  <a:pPr marL="11289" algn="r">
                    <a:spcBef>
                      <a:spcPts val="89"/>
                    </a:spcBef>
                    <a:defRPr/>
                  </a:pPr>
                  <a:r>
                    <a:rPr sz="533" dirty="0">
                      <a:latin typeface="Arial Nova" panose="020B0504020202020204" pitchFamily="34" charset="0"/>
                      <a:cs typeface="Avenir LT 35 Light"/>
                    </a:rPr>
                    <a:t>400</a:t>
                  </a:r>
                  <a:r>
                    <a:rPr sz="533" spc="-58" dirty="0">
                      <a:latin typeface="Arial Nova" panose="020B0504020202020204" pitchFamily="34" charset="0"/>
                      <a:cs typeface="Avenir LT 35 Light"/>
                    </a:rPr>
                    <a:t> </a:t>
                  </a:r>
                  <a:r>
                    <a:rPr sz="533" dirty="0">
                      <a:latin typeface="Arial Nova" panose="020B0504020202020204" pitchFamily="34" charset="0"/>
                      <a:cs typeface="Avenir LT 35 Light"/>
                    </a:rPr>
                    <a:t>000</a:t>
                  </a:r>
                  <a:endParaRPr sz="533">
                    <a:latin typeface="Arial Nova" panose="020B0504020202020204" pitchFamily="34" charset="0"/>
                    <a:cs typeface="Avenir LT 35 Light"/>
                  </a:endParaRPr>
                </a:p>
              </p:txBody>
            </p:sp>
            <p:sp>
              <p:nvSpPr>
                <p:cNvPr id="34" name="object 4">
                  <a:extLst>
                    <a:ext uri="{FF2B5EF4-FFF2-40B4-BE49-F238E27FC236}">
                      <a16:creationId xmlns:a16="http://schemas.microsoft.com/office/drawing/2014/main" id="{52BEC040-FBC1-4F43-85B9-7248146ADD65}"/>
                    </a:ext>
                  </a:extLst>
                </p:cNvPr>
                <p:cNvSpPr txBox="1"/>
                <p:nvPr/>
              </p:nvSpPr>
              <p:spPr>
                <a:xfrm>
                  <a:off x="1194336" y="3572214"/>
                  <a:ext cx="283982" cy="196460"/>
                </a:xfrm>
                <a:prstGeom prst="rect">
                  <a:avLst/>
                </a:prstGeom>
              </p:spPr>
              <p:txBody>
                <a:bodyPr lIns="0" tIns="11289" rIns="0" bIns="0">
                  <a:spAutoFit/>
                </a:bodyPr>
                <a:lstStyle/>
                <a:p>
                  <a:pPr marL="11289" algn="r">
                    <a:spcBef>
                      <a:spcPts val="89"/>
                    </a:spcBef>
                    <a:defRPr/>
                  </a:pPr>
                  <a:r>
                    <a:rPr sz="533" dirty="0">
                      <a:latin typeface="Arial Nova" panose="020B0504020202020204" pitchFamily="34" charset="0"/>
                      <a:cs typeface="Avenir LT 35 Light"/>
                    </a:rPr>
                    <a:t>300</a:t>
                  </a:r>
                  <a:r>
                    <a:rPr sz="533" spc="-58" dirty="0">
                      <a:latin typeface="Arial Nova" panose="020B0504020202020204" pitchFamily="34" charset="0"/>
                      <a:cs typeface="Avenir LT 35 Light"/>
                    </a:rPr>
                    <a:t> </a:t>
                  </a:r>
                  <a:r>
                    <a:rPr sz="533" dirty="0">
                      <a:latin typeface="Arial Nova" panose="020B0504020202020204" pitchFamily="34" charset="0"/>
                      <a:cs typeface="Avenir LT 35 Light"/>
                    </a:rPr>
                    <a:t>000</a:t>
                  </a:r>
                  <a:endParaRPr sz="533">
                    <a:latin typeface="Arial Nova" panose="020B0504020202020204" pitchFamily="34" charset="0"/>
                    <a:cs typeface="Avenir LT 35 Light"/>
                  </a:endParaRPr>
                </a:p>
              </p:txBody>
            </p:sp>
            <p:sp>
              <p:nvSpPr>
                <p:cNvPr id="35" name="object 5">
                  <a:extLst>
                    <a:ext uri="{FF2B5EF4-FFF2-40B4-BE49-F238E27FC236}">
                      <a16:creationId xmlns:a16="http://schemas.microsoft.com/office/drawing/2014/main" id="{E1B0632E-340A-443E-AE5C-257E47809D0F}"/>
                    </a:ext>
                  </a:extLst>
                </p:cNvPr>
                <p:cNvSpPr txBox="1"/>
                <p:nvPr/>
              </p:nvSpPr>
              <p:spPr>
                <a:xfrm>
                  <a:off x="1194336" y="4022286"/>
                  <a:ext cx="283982" cy="198246"/>
                </a:xfrm>
                <a:prstGeom prst="rect">
                  <a:avLst/>
                </a:prstGeom>
              </p:spPr>
              <p:txBody>
                <a:bodyPr lIns="0" tIns="11289" rIns="0" bIns="0">
                  <a:spAutoFit/>
                </a:bodyPr>
                <a:lstStyle/>
                <a:p>
                  <a:pPr marL="11289" algn="r">
                    <a:spcBef>
                      <a:spcPts val="89"/>
                    </a:spcBef>
                    <a:defRPr/>
                  </a:pPr>
                  <a:r>
                    <a:rPr sz="533" dirty="0">
                      <a:latin typeface="Arial Nova" panose="020B0504020202020204" pitchFamily="34" charset="0"/>
                      <a:cs typeface="Avenir LT 35 Light"/>
                    </a:rPr>
                    <a:t>200</a:t>
                  </a:r>
                  <a:r>
                    <a:rPr sz="533" spc="-58" dirty="0">
                      <a:latin typeface="Arial Nova" panose="020B0504020202020204" pitchFamily="34" charset="0"/>
                      <a:cs typeface="Avenir LT 35 Light"/>
                    </a:rPr>
                    <a:t> </a:t>
                  </a:r>
                  <a:r>
                    <a:rPr sz="533" dirty="0">
                      <a:latin typeface="Arial Nova" panose="020B0504020202020204" pitchFamily="34" charset="0"/>
                      <a:cs typeface="Avenir LT 35 Light"/>
                    </a:rPr>
                    <a:t>000</a:t>
                  </a:r>
                  <a:endParaRPr sz="533">
                    <a:latin typeface="Arial Nova" panose="020B0504020202020204" pitchFamily="34" charset="0"/>
                    <a:cs typeface="Avenir LT 35 Light"/>
                  </a:endParaRPr>
                </a:p>
              </p:txBody>
            </p:sp>
            <p:sp>
              <p:nvSpPr>
                <p:cNvPr id="36" name="object 6">
                  <a:extLst>
                    <a:ext uri="{FF2B5EF4-FFF2-40B4-BE49-F238E27FC236}">
                      <a16:creationId xmlns:a16="http://schemas.microsoft.com/office/drawing/2014/main" id="{7AB1B5FA-095F-4F2C-A3C7-002DEA41832A}"/>
                    </a:ext>
                  </a:extLst>
                </p:cNvPr>
                <p:cNvSpPr txBox="1"/>
                <p:nvPr/>
              </p:nvSpPr>
              <p:spPr>
                <a:xfrm>
                  <a:off x="1194336" y="2895318"/>
                  <a:ext cx="283982" cy="198247"/>
                </a:xfrm>
                <a:prstGeom prst="rect">
                  <a:avLst/>
                </a:prstGeom>
              </p:spPr>
              <p:txBody>
                <a:bodyPr lIns="0" tIns="11289" rIns="0" bIns="0">
                  <a:spAutoFit/>
                </a:bodyPr>
                <a:lstStyle/>
                <a:p>
                  <a:pPr marL="11289" algn="r">
                    <a:spcBef>
                      <a:spcPts val="89"/>
                    </a:spcBef>
                    <a:defRPr/>
                  </a:pPr>
                  <a:r>
                    <a:rPr sz="533" dirty="0">
                      <a:latin typeface="Arial Nova" panose="020B0504020202020204" pitchFamily="34" charset="0"/>
                      <a:cs typeface="Avenir LT 35 Light"/>
                    </a:rPr>
                    <a:t>450</a:t>
                  </a:r>
                  <a:r>
                    <a:rPr sz="533" spc="-58" dirty="0">
                      <a:latin typeface="Arial Nova" panose="020B0504020202020204" pitchFamily="34" charset="0"/>
                      <a:cs typeface="Avenir LT 35 Light"/>
                    </a:rPr>
                    <a:t> </a:t>
                  </a:r>
                  <a:r>
                    <a:rPr sz="533" dirty="0">
                      <a:latin typeface="Arial Nova" panose="020B0504020202020204" pitchFamily="34" charset="0"/>
                      <a:cs typeface="Avenir LT 35 Light"/>
                    </a:rPr>
                    <a:t>000</a:t>
                  </a:r>
                  <a:endParaRPr sz="533">
                    <a:latin typeface="Arial Nova" panose="020B0504020202020204" pitchFamily="34" charset="0"/>
                    <a:cs typeface="Avenir LT 35 Light"/>
                  </a:endParaRPr>
                </a:p>
              </p:txBody>
            </p:sp>
            <p:sp>
              <p:nvSpPr>
                <p:cNvPr id="37" name="object 7">
                  <a:extLst>
                    <a:ext uri="{FF2B5EF4-FFF2-40B4-BE49-F238E27FC236}">
                      <a16:creationId xmlns:a16="http://schemas.microsoft.com/office/drawing/2014/main" id="{71D95BD1-4239-4F5E-AAC5-5DEA6FA31873}"/>
                    </a:ext>
                  </a:extLst>
                </p:cNvPr>
                <p:cNvSpPr txBox="1"/>
                <p:nvPr/>
              </p:nvSpPr>
              <p:spPr>
                <a:xfrm>
                  <a:off x="1194336" y="3347177"/>
                  <a:ext cx="283982" cy="196460"/>
                </a:xfrm>
                <a:prstGeom prst="rect">
                  <a:avLst/>
                </a:prstGeom>
              </p:spPr>
              <p:txBody>
                <a:bodyPr lIns="0" tIns="11289" rIns="0" bIns="0">
                  <a:spAutoFit/>
                </a:bodyPr>
                <a:lstStyle/>
                <a:p>
                  <a:pPr marL="11289" algn="r">
                    <a:spcBef>
                      <a:spcPts val="89"/>
                    </a:spcBef>
                    <a:defRPr/>
                  </a:pPr>
                  <a:r>
                    <a:rPr sz="533" dirty="0">
                      <a:latin typeface="Arial Nova" panose="020B0504020202020204" pitchFamily="34" charset="0"/>
                      <a:cs typeface="Avenir LT 35 Light"/>
                    </a:rPr>
                    <a:t>350</a:t>
                  </a:r>
                  <a:r>
                    <a:rPr sz="533" spc="-58" dirty="0">
                      <a:latin typeface="Arial Nova" panose="020B0504020202020204" pitchFamily="34" charset="0"/>
                      <a:cs typeface="Avenir LT 35 Light"/>
                    </a:rPr>
                    <a:t> </a:t>
                  </a:r>
                  <a:r>
                    <a:rPr sz="533" dirty="0">
                      <a:latin typeface="Arial Nova" panose="020B0504020202020204" pitchFamily="34" charset="0"/>
                      <a:cs typeface="Avenir LT 35 Light"/>
                    </a:rPr>
                    <a:t>000</a:t>
                  </a:r>
                </a:p>
              </p:txBody>
            </p:sp>
            <p:sp>
              <p:nvSpPr>
                <p:cNvPr id="38" name="object 8">
                  <a:extLst>
                    <a:ext uri="{FF2B5EF4-FFF2-40B4-BE49-F238E27FC236}">
                      <a16:creationId xmlns:a16="http://schemas.microsoft.com/office/drawing/2014/main" id="{EDF4593F-4E9D-4454-8CE6-88243D889E35}"/>
                    </a:ext>
                  </a:extLst>
                </p:cNvPr>
                <p:cNvSpPr txBox="1"/>
                <p:nvPr/>
              </p:nvSpPr>
              <p:spPr>
                <a:xfrm>
                  <a:off x="1194336" y="3797250"/>
                  <a:ext cx="283982" cy="198246"/>
                </a:xfrm>
                <a:prstGeom prst="rect">
                  <a:avLst/>
                </a:prstGeom>
              </p:spPr>
              <p:txBody>
                <a:bodyPr lIns="0" tIns="11289" rIns="0" bIns="0">
                  <a:spAutoFit/>
                </a:bodyPr>
                <a:lstStyle/>
                <a:p>
                  <a:pPr marL="11289" algn="r">
                    <a:spcBef>
                      <a:spcPts val="89"/>
                    </a:spcBef>
                    <a:defRPr/>
                  </a:pPr>
                  <a:r>
                    <a:rPr sz="533" dirty="0">
                      <a:latin typeface="Arial Nova" panose="020B0504020202020204" pitchFamily="34" charset="0"/>
                      <a:cs typeface="Avenir LT 35 Light"/>
                    </a:rPr>
                    <a:t>250</a:t>
                  </a:r>
                  <a:r>
                    <a:rPr sz="533" spc="-58" dirty="0">
                      <a:latin typeface="Arial Nova" panose="020B0504020202020204" pitchFamily="34" charset="0"/>
                      <a:cs typeface="Avenir LT 35 Light"/>
                    </a:rPr>
                    <a:t> </a:t>
                  </a:r>
                  <a:r>
                    <a:rPr sz="533" dirty="0">
                      <a:latin typeface="Arial Nova" panose="020B0504020202020204" pitchFamily="34" charset="0"/>
                      <a:cs typeface="Avenir LT 35 Light"/>
                    </a:rPr>
                    <a:t>000</a:t>
                  </a:r>
                  <a:endParaRPr sz="533">
                    <a:latin typeface="Arial Nova" panose="020B0504020202020204" pitchFamily="34" charset="0"/>
                    <a:cs typeface="Avenir LT 35 Light"/>
                  </a:endParaRPr>
                </a:p>
              </p:txBody>
            </p:sp>
            <p:sp>
              <p:nvSpPr>
                <p:cNvPr id="39" name="object 9">
                  <a:extLst>
                    <a:ext uri="{FF2B5EF4-FFF2-40B4-BE49-F238E27FC236}">
                      <a16:creationId xmlns:a16="http://schemas.microsoft.com/office/drawing/2014/main" id="{030A63C5-7AE8-4430-B21E-F00858915AC6}"/>
                    </a:ext>
                  </a:extLst>
                </p:cNvPr>
                <p:cNvSpPr txBox="1"/>
                <p:nvPr/>
              </p:nvSpPr>
              <p:spPr>
                <a:xfrm>
                  <a:off x="1194336" y="4247322"/>
                  <a:ext cx="283982" cy="198246"/>
                </a:xfrm>
                <a:prstGeom prst="rect">
                  <a:avLst/>
                </a:prstGeom>
              </p:spPr>
              <p:txBody>
                <a:bodyPr lIns="0" tIns="11289" rIns="0" bIns="0">
                  <a:spAutoFit/>
                </a:bodyPr>
                <a:lstStyle/>
                <a:p>
                  <a:pPr marL="11289" algn="r">
                    <a:spcBef>
                      <a:spcPts val="89"/>
                    </a:spcBef>
                    <a:defRPr/>
                  </a:pPr>
                  <a:r>
                    <a:rPr sz="533" dirty="0">
                      <a:latin typeface="Arial Nova" panose="020B0504020202020204" pitchFamily="34" charset="0"/>
                      <a:cs typeface="Avenir LT 35 Light"/>
                    </a:rPr>
                    <a:t>150</a:t>
                  </a:r>
                  <a:r>
                    <a:rPr sz="533" spc="-58" dirty="0">
                      <a:latin typeface="Arial Nova" panose="020B0504020202020204" pitchFamily="34" charset="0"/>
                      <a:cs typeface="Avenir LT 35 Light"/>
                    </a:rPr>
                    <a:t> </a:t>
                  </a:r>
                  <a:r>
                    <a:rPr sz="533" dirty="0">
                      <a:latin typeface="Arial Nova" panose="020B0504020202020204" pitchFamily="34" charset="0"/>
                      <a:cs typeface="Avenir LT 35 Light"/>
                    </a:rPr>
                    <a:t>000</a:t>
                  </a:r>
                  <a:endParaRPr sz="533">
                    <a:latin typeface="Arial Nova" panose="020B0504020202020204" pitchFamily="34" charset="0"/>
                    <a:cs typeface="Avenir LT 35 Light"/>
                  </a:endParaRPr>
                </a:p>
              </p:txBody>
            </p:sp>
            <p:sp>
              <p:nvSpPr>
                <p:cNvPr id="40" name="object 10">
                  <a:extLst>
                    <a:ext uri="{FF2B5EF4-FFF2-40B4-BE49-F238E27FC236}">
                      <a16:creationId xmlns:a16="http://schemas.microsoft.com/office/drawing/2014/main" id="{91874429-34B0-46A6-90AC-9E4E8F4DC433}"/>
                    </a:ext>
                  </a:extLst>
                </p:cNvPr>
                <p:cNvSpPr txBox="1"/>
                <p:nvPr/>
              </p:nvSpPr>
              <p:spPr>
                <a:xfrm>
                  <a:off x="1194336" y="4474144"/>
                  <a:ext cx="283982" cy="196460"/>
                </a:xfrm>
                <a:prstGeom prst="rect">
                  <a:avLst/>
                </a:prstGeom>
              </p:spPr>
              <p:txBody>
                <a:bodyPr lIns="0" tIns="11289" rIns="0" bIns="0">
                  <a:spAutoFit/>
                </a:bodyPr>
                <a:lstStyle/>
                <a:p>
                  <a:pPr marL="11289" algn="r">
                    <a:spcBef>
                      <a:spcPts val="89"/>
                    </a:spcBef>
                    <a:defRPr/>
                  </a:pPr>
                  <a:r>
                    <a:rPr sz="533" dirty="0">
                      <a:latin typeface="Arial Nova" panose="020B0504020202020204" pitchFamily="34" charset="0"/>
                      <a:cs typeface="Avenir LT 35 Light"/>
                    </a:rPr>
                    <a:t>100</a:t>
                  </a:r>
                  <a:r>
                    <a:rPr sz="533" spc="-58" dirty="0">
                      <a:latin typeface="Arial Nova" panose="020B0504020202020204" pitchFamily="34" charset="0"/>
                      <a:cs typeface="Avenir LT 35 Light"/>
                    </a:rPr>
                    <a:t> </a:t>
                  </a:r>
                  <a:r>
                    <a:rPr sz="533" dirty="0">
                      <a:latin typeface="Arial Nova" panose="020B0504020202020204" pitchFamily="34" charset="0"/>
                      <a:cs typeface="Avenir LT 35 Light"/>
                    </a:rPr>
                    <a:t>000</a:t>
                  </a:r>
                  <a:endParaRPr sz="533">
                    <a:latin typeface="Arial Nova" panose="020B0504020202020204" pitchFamily="34" charset="0"/>
                    <a:cs typeface="Avenir LT 35 Light"/>
                  </a:endParaRPr>
                </a:p>
              </p:txBody>
            </p:sp>
            <p:sp>
              <p:nvSpPr>
                <p:cNvPr id="41" name="object 11">
                  <a:extLst>
                    <a:ext uri="{FF2B5EF4-FFF2-40B4-BE49-F238E27FC236}">
                      <a16:creationId xmlns:a16="http://schemas.microsoft.com/office/drawing/2014/main" id="{F3D7CD9D-AA7B-4132-B172-672E0F6F415D}"/>
                    </a:ext>
                  </a:extLst>
                </p:cNvPr>
                <p:cNvSpPr txBox="1"/>
                <p:nvPr/>
              </p:nvSpPr>
              <p:spPr>
                <a:xfrm>
                  <a:off x="1235416" y="4699180"/>
                  <a:ext cx="242902" cy="105375"/>
                </a:xfrm>
                <a:prstGeom prst="rect">
                  <a:avLst/>
                </a:prstGeom>
              </p:spPr>
              <p:txBody>
                <a:bodyPr lIns="0" tIns="11289" rIns="0" bIns="0">
                  <a:spAutoFit/>
                </a:bodyPr>
                <a:lstStyle/>
                <a:p>
                  <a:pPr marL="11289" algn="r">
                    <a:spcBef>
                      <a:spcPts val="89"/>
                    </a:spcBef>
                    <a:defRPr/>
                  </a:pPr>
                  <a:r>
                    <a:rPr sz="533" dirty="0">
                      <a:latin typeface="Arial Nova" panose="020B0504020202020204" pitchFamily="34" charset="0"/>
                      <a:cs typeface="Avenir LT 35 Light"/>
                    </a:rPr>
                    <a:t>50</a:t>
                  </a:r>
                  <a:r>
                    <a:rPr sz="533" spc="-53" dirty="0">
                      <a:latin typeface="Arial Nova" panose="020B0504020202020204" pitchFamily="34" charset="0"/>
                      <a:cs typeface="Avenir LT 35 Light"/>
                    </a:rPr>
                    <a:t> </a:t>
                  </a:r>
                  <a:r>
                    <a:rPr sz="533" dirty="0">
                      <a:latin typeface="Arial Nova" panose="020B0504020202020204" pitchFamily="34" charset="0"/>
                      <a:cs typeface="Avenir LT 35 Light"/>
                    </a:rPr>
                    <a:t>000</a:t>
                  </a:r>
                  <a:endParaRPr sz="533">
                    <a:latin typeface="Arial Nova" panose="020B0504020202020204" pitchFamily="34" charset="0"/>
                    <a:cs typeface="Avenir LT 35 Light"/>
                  </a:endParaRPr>
                </a:p>
              </p:txBody>
            </p:sp>
            <p:sp>
              <p:nvSpPr>
                <p:cNvPr id="42" name="object 12">
                  <a:extLst>
                    <a:ext uri="{FF2B5EF4-FFF2-40B4-BE49-F238E27FC236}">
                      <a16:creationId xmlns:a16="http://schemas.microsoft.com/office/drawing/2014/main" id="{B14B48AC-BE6A-4C47-B307-0B0368D07677}"/>
                    </a:ext>
                  </a:extLst>
                </p:cNvPr>
                <p:cNvSpPr txBox="1"/>
                <p:nvPr/>
              </p:nvSpPr>
              <p:spPr>
                <a:xfrm>
                  <a:off x="1412234" y="4924216"/>
                  <a:ext cx="66084" cy="105375"/>
                </a:xfrm>
                <a:prstGeom prst="rect">
                  <a:avLst/>
                </a:prstGeom>
              </p:spPr>
              <p:txBody>
                <a:bodyPr lIns="0" tIns="11289" rIns="0" bIns="0">
                  <a:spAutoFit/>
                </a:bodyPr>
                <a:lstStyle/>
                <a:p>
                  <a:pPr marL="11289" algn="r">
                    <a:spcBef>
                      <a:spcPts val="89"/>
                    </a:spcBef>
                    <a:defRPr/>
                  </a:pPr>
                  <a:r>
                    <a:rPr sz="533" dirty="0">
                      <a:latin typeface="Arial Nova" panose="020B0504020202020204" pitchFamily="34" charset="0"/>
                      <a:cs typeface="Avenir LT 35 Light"/>
                    </a:rPr>
                    <a:t>0</a:t>
                  </a:r>
                  <a:endParaRPr sz="533">
                    <a:latin typeface="Arial Nova" panose="020B0504020202020204" pitchFamily="34" charset="0"/>
                    <a:cs typeface="Avenir LT 35 Light"/>
                  </a:endParaRPr>
                </a:p>
              </p:txBody>
            </p:sp>
            <p:sp>
              <p:nvSpPr>
                <p:cNvPr id="43" name="object 13">
                  <a:extLst>
                    <a:ext uri="{FF2B5EF4-FFF2-40B4-BE49-F238E27FC236}">
                      <a16:creationId xmlns:a16="http://schemas.microsoft.com/office/drawing/2014/main" id="{A442DC01-0414-4ECA-B1AD-2499B2E2C066}"/>
                    </a:ext>
                  </a:extLst>
                </p:cNvPr>
                <p:cNvSpPr txBox="1"/>
                <p:nvPr/>
              </p:nvSpPr>
              <p:spPr>
                <a:xfrm>
                  <a:off x="1578956" y="5099749"/>
                  <a:ext cx="2641733" cy="309139"/>
                </a:xfrm>
                <a:prstGeom prst="rect">
                  <a:avLst/>
                </a:prstGeom>
              </p:spPr>
              <p:txBody>
                <a:bodyPr vert="vert270" lIns="0" tIns="11289" rIns="0" bIns="0">
                  <a:spAutoFit/>
                </a:bodyPr>
                <a:lstStyle/>
                <a:p>
                  <a:pPr marL="11289" algn="r">
                    <a:spcBef>
                      <a:spcPts val="89"/>
                    </a:spcBef>
                    <a:defRPr/>
                  </a:pPr>
                  <a:r>
                    <a:rPr sz="533" spc="-9" dirty="0">
                      <a:latin typeface="Arial Nova" panose="020B0504020202020204" pitchFamily="34" charset="0"/>
                      <a:cs typeface="Avenir LT 35 Light"/>
                    </a:rPr>
                    <a:t>2000</a:t>
                  </a:r>
                  <a:endParaRPr sz="533" dirty="0">
                    <a:latin typeface="Arial Nova" panose="020B0504020202020204" pitchFamily="34" charset="0"/>
                    <a:cs typeface="Avenir LT 35 Light"/>
                  </a:endParaRPr>
                </a:p>
                <a:p>
                  <a:pPr marL="11289" algn="r">
                    <a:spcBef>
                      <a:spcPts val="382"/>
                    </a:spcBef>
                    <a:defRPr/>
                  </a:pPr>
                  <a:r>
                    <a:rPr sz="533" spc="-9" dirty="0">
                      <a:latin typeface="Arial Nova" panose="020B0504020202020204" pitchFamily="34" charset="0"/>
                      <a:cs typeface="Avenir LT 35 Light"/>
                    </a:rPr>
                    <a:t>2001</a:t>
                  </a:r>
                  <a:endParaRPr sz="533" dirty="0">
                    <a:latin typeface="Arial Nova" panose="020B0504020202020204" pitchFamily="34" charset="0"/>
                    <a:cs typeface="Avenir LT 35 Light"/>
                  </a:endParaRPr>
                </a:p>
                <a:p>
                  <a:pPr marL="11289" algn="r">
                    <a:spcBef>
                      <a:spcPts val="382"/>
                    </a:spcBef>
                    <a:defRPr/>
                  </a:pPr>
                  <a:r>
                    <a:rPr sz="533" spc="-9" dirty="0">
                      <a:latin typeface="Arial Nova" panose="020B0504020202020204" pitchFamily="34" charset="0"/>
                      <a:cs typeface="Avenir LT 35 Light"/>
                    </a:rPr>
                    <a:t>2002</a:t>
                  </a:r>
                  <a:endParaRPr sz="533" dirty="0">
                    <a:latin typeface="Arial Nova" panose="020B0504020202020204" pitchFamily="34" charset="0"/>
                    <a:cs typeface="Avenir LT 35 Light"/>
                  </a:endParaRPr>
                </a:p>
                <a:p>
                  <a:pPr marL="11289" algn="r">
                    <a:spcBef>
                      <a:spcPts val="382"/>
                    </a:spcBef>
                    <a:defRPr/>
                  </a:pPr>
                  <a:r>
                    <a:rPr sz="533" spc="-9" dirty="0">
                      <a:latin typeface="Arial Nova" panose="020B0504020202020204" pitchFamily="34" charset="0"/>
                      <a:cs typeface="Avenir LT 35 Light"/>
                    </a:rPr>
                    <a:t>2003</a:t>
                  </a:r>
                  <a:endParaRPr sz="533" dirty="0">
                    <a:latin typeface="Arial Nova" panose="020B0504020202020204" pitchFamily="34" charset="0"/>
                    <a:cs typeface="Avenir LT 35 Light"/>
                  </a:endParaRPr>
                </a:p>
                <a:p>
                  <a:pPr marL="11289" algn="r">
                    <a:spcBef>
                      <a:spcPts val="382"/>
                    </a:spcBef>
                    <a:defRPr/>
                  </a:pPr>
                  <a:r>
                    <a:rPr sz="533" spc="-9" dirty="0">
                      <a:latin typeface="Arial Nova" panose="020B0504020202020204" pitchFamily="34" charset="0"/>
                      <a:cs typeface="Avenir LT 35 Light"/>
                    </a:rPr>
                    <a:t>2004</a:t>
                  </a:r>
                  <a:endParaRPr sz="533" dirty="0">
                    <a:latin typeface="Arial Nova" panose="020B0504020202020204" pitchFamily="34" charset="0"/>
                    <a:cs typeface="Avenir LT 35 Light"/>
                  </a:endParaRPr>
                </a:p>
                <a:p>
                  <a:pPr marL="11853" algn="r">
                    <a:spcBef>
                      <a:spcPts val="382"/>
                    </a:spcBef>
                    <a:defRPr/>
                  </a:pPr>
                  <a:r>
                    <a:rPr sz="533" spc="-9" dirty="0">
                      <a:latin typeface="Arial Nova" panose="020B0504020202020204" pitchFamily="34" charset="0"/>
                      <a:cs typeface="Avenir LT 35 Light"/>
                    </a:rPr>
                    <a:t>2005</a:t>
                  </a:r>
                  <a:endParaRPr sz="533" dirty="0">
                    <a:latin typeface="Arial Nova" panose="020B0504020202020204" pitchFamily="34" charset="0"/>
                    <a:cs typeface="Avenir LT 35 Light"/>
                  </a:endParaRPr>
                </a:p>
                <a:p>
                  <a:pPr marL="11853" algn="r">
                    <a:spcBef>
                      <a:spcPts val="382"/>
                    </a:spcBef>
                    <a:defRPr/>
                  </a:pPr>
                  <a:r>
                    <a:rPr sz="533" spc="-9" dirty="0">
                      <a:latin typeface="Arial Nova" panose="020B0504020202020204" pitchFamily="34" charset="0"/>
                      <a:cs typeface="Avenir LT 35 Light"/>
                    </a:rPr>
                    <a:t>2006</a:t>
                  </a:r>
                  <a:endParaRPr sz="533" dirty="0">
                    <a:latin typeface="Arial Nova" panose="020B0504020202020204" pitchFamily="34" charset="0"/>
                    <a:cs typeface="Avenir LT 35 Light"/>
                  </a:endParaRPr>
                </a:p>
                <a:p>
                  <a:pPr marL="11853" algn="r">
                    <a:spcBef>
                      <a:spcPts val="382"/>
                    </a:spcBef>
                    <a:defRPr/>
                  </a:pPr>
                  <a:r>
                    <a:rPr sz="533" spc="-9" dirty="0">
                      <a:latin typeface="Arial Nova" panose="020B0504020202020204" pitchFamily="34" charset="0"/>
                      <a:cs typeface="Avenir LT 35 Light"/>
                    </a:rPr>
                    <a:t>2007</a:t>
                  </a:r>
                  <a:endParaRPr sz="533" dirty="0">
                    <a:latin typeface="Arial Nova" panose="020B0504020202020204" pitchFamily="34" charset="0"/>
                    <a:cs typeface="Avenir LT 35 Light"/>
                  </a:endParaRPr>
                </a:p>
                <a:p>
                  <a:pPr marL="11853" algn="r">
                    <a:spcBef>
                      <a:spcPts val="382"/>
                    </a:spcBef>
                    <a:defRPr/>
                  </a:pPr>
                  <a:r>
                    <a:rPr sz="533" spc="-9" dirty="0">
                      <a:latin typeface="Arial Nova" panose="020B0504020202020204" pitchFamily="34" charset="0"/>
                      <a:cs typeface="Avenir LT 35 Light"/>
                    </a:rPr>
                    <a:t>2008</a:t>
                  </a:r>
                  <a:endParaRPr sz="533" dirty="0">
                    <a:latin typeface="Arial Nova" panose="020B0504020202020204" pitchFamily="34" charset="0"/>
                    <a:cs typeface="Avenir LT 35 Light"/>
                  </a:endParaRPr>
                </a:p>
                <a:p>
                  <a:pPr marL="11853" algn="r">
                    <a:spcBef>
                      <a:spcPts val="386"/>
                    </a:spcBef>
                    <a:defRPr/>
                  </a:pPr>
                  <a:r>
                    <a:rPr sz="533" spc="-9" dirty="0">
                      <a:latin typeface="Arial Nova" panose="020B0504020202020204" pitchFamily="34" charset="0"/>
                      <a:cs typeface="Avenir LT 35 Light"/>
                    </a:rPr>
                    <a:t>2009</a:t>
                  </a:r>
                  <a:endParaRPr sz="533" dirty="0">
                    <a:latin typeface="Arial Nova" panose="020B0504020202020204" pitchFamily="34" charset="0"/>
                    <a:cs typeface="Avenir LT 35 Light"/>
                  </a:endParaRPr>
                </a:p>
                <a:p>
                  <a:pPr marL="11853" algn="r">
                    <a:spcBef>
                      <a:spcPts val="378"/>
                    </a:spcBef>
                    <a:defRPr/>
                  </a:pPr>
                  <a:r>
                    <a:rPr sz="533" spc="-9" dirty="0">
                      <a:latin typeface="Arial Nova" panose="020B0504020202020204" pitchFamily="34" charset="0"/>
                      <a:cs typeface="Avenir LT 35 Light"/>
                    </a:rPr>
                    <a:t>2010</a:t>
                  </a:r>
                  <a:endParaRPr sz="533" dirty="0">
                    <a:latin typeface="Arial Nova" panose="020B0504020202020204" pitchFamily="34" charset="0"/>
                    <a:cs typeface="Avenir LT 35 Light"/>
                  </a:endParaRPr>
                </a:p>
                <a:p>
                  <a:pPr marL="11853" algn="r">
                    <a:spcBef>
                      <a:spcPts val="386"/>
                    </a:spcBef>
                    <a:defRPr/>
                  </a:pPr>
                  <a:r>
                    <a:rPr sz="533" spc="-9" dirty="0">
                      <a:latin typeface="Arial Nova" panose="020B0504020202020204" pitchFamily="34" charset="0"/>
                      <a:cs typeface="Avenir LT 35 Light"/>
                    </a:rPr>
                    <a:t>2011</a:t>
                  </a:r>
                  <a:endParaRPr sz="533" dirty="0">
                    <a:latin typeface="Arial Nova" panose="020B0504020202020204" pitchFamily="34" charset="0"/>
                    <a:cs typeface="Avenir LT 35 Light"/>
                  </a:endParaRPr>
                </a:p>
                <a:p>
                  <a:pPr marL="11853" algn="r">
                    <a:spcBef>
                      <a:spcPts val="382"/>
                    </a:spcBef>
                    <a:defRPr/>
                  </a:pPr>
                  <a:r>
                    <a:rPr sz="533" spc="-9" dirty="0">
                      <a:latin typeface="Arial Nova" panose="020B0504020202020204" pitchFamily="34" charset="0"/>
                      <a:cs typeface="Avenir LT 35 Light"/>
                    </a:rPr>
                    <a:t>2012</a:t>
                  </a:r>
                  <a:endParaRPr sz="533" dirty="0">
                    <a:latin typeface="Arial Nova" panose="020B0504020202020204" pitchFamily="34" charset="0"/>
                    <a:cs typeface="Avenir LT 35 Light"/>
                  </a:endParaRPr>
                </a:p>
                <a:p>
                  <a:pPr marL="11853" algn="r">
                    <a:spcBef>
                      <a:spcPts val="382"/>
                    </a:spcBef>
                    <a:defRPr/>
                  </a:pPr>
                  <a:r>
                    <a:rPr sz="533" spc="-9" dirty="0">
                      <a:latin typeface="Arial Nova" panose="020B0504020202020204" pitchFamily="34" charset="0"/>
                      <a:cs typeface="Avenir LT 35 Light"/>
                    </a:rPr>
                    <a:t>2013</a:t>
                  </a:r>
                  <a:endParaRPr sz="533" dirty="0">
                    <a:latin typeface="Arial Nova" panose="020B0504020202020204" pitchFamily="34" charset="0"/>
                    <a:cs typeface="Avenir LT 35 Light"/>
                  </a:endParaRPr>
                </a:p>
                <a:p>
                  <a:pPr marL="11853" algn="r">
                    <a:spcBef>
                      <a:spcPts val="382"/>
                    </a:spcBef>
                    <a:defRPr/>
                  </a:pPr>
                  <a:r>
                    <a:rPr sz="533" spc="-9" dirty="0">
                      <a:latin typeface="Arial Nova" panose="020B0504020202020204" pitchFamily="34" charset="0"/>
                      <a:cs typeface="Avenir LT 35 Light"/>
                    </a:rPr>
                    <a:t>2014</a:t>
                  </a:r>
                  <a:endParaRPr sz="533" dirty="0">
                    <a:latin typeface="Arial Nova" panose="020B0504020202020204" pitchFamily="34" charset="0"/>
                    <a:cs typeface="Avenir LT 35 Light"/>
                  </a:endParaRPr>
                </a:p>
                <a:p>
                  <a:pPr marL="11853" algn="r">
                    <a:spcBef>
                      <a:spcPts val="382"/>
                    </a:spcBef>
                    <a:defRPr/>
                  </a:pPr>
                  <a:r>
                    <a:rPr sz="533" spc="-9" dirty="0">
                      <a:latin typeface="Arial Nova" panose="020B0504020202020204" pitchFamily="34" charset="0"/>
                      <a:cs typeface="Avenir LT 35 Light"/>
                    </a:rPr>
                    <a:t>2015</a:t>
                  </a:r>
                  <a:endParaRPr sz="533" dirty="0">
                    <a:latin typeface="Arial Nova" panose="020B0504020202020204" pitchFamily="34" charset="0"/>
                    <a:cs typeface="Avenir LT 35 Light"/>
                  </a:endParaRPr>
                </a:p>
                <a:p>
                  <a:pPr marL="11853" algn="r">
                    <a:spcBef>
                      <a:spcPts val="382"/>
                    </a:spcBef>
                    <a:defRPr/>
                  </a:pPr>
                  <a:r>
                    <a:rPr sz="533" spc="-9" dirty="0">
                      <a:latin typeface="Arial Nova" panose="020B0504020202020204" pitchFamily="34" charset="0"/>
                      <a:cs typeface="Avenir LT 35 Light"/>
                    </a:rPr>
                    <a:t>2016</a:t>
                  </a:r>
                  <a:endParaRPr sz="533" dirty="0">
                    <a:latin typeface="Arial Nova" panose="020B0504020202020204" pitchFamily="34" charset="0"/>
                    <a:cs typeface="Avenir LT 35 Light"/>
                  </a:endParaRPr>
                </a:p>
                <a:p>
                  <a:pPr marL="11853" algn="r">
                    <a:spcBef>
                      <a:spcPts val="382"/>
                    </a:spcBef>
                    <a:defRPr/>
                  </a:pPr>
                  <a:r>
                    <a:rPr sz="533" spc="-9" dirty="0">
                      <a:latin typeface="Arial Nova" panose="020B0504020202020204" pitchFamily="34" charset="0"/>
                      <a:cs typeface="Avenir LT 35 Light"/>
                    </a:rPr>
                    <a:t>2017</a:t>
                  </a:r>
                  <a:endParaRPr sz="533" dirty="0">
                    <a:latin typeface="Arial Nova" panose="020B0504020202020204" pitchFamily="34" charset="0"/>
                    <a:cs typeface="Avenir LT 35 Light"/>
                  </a:endParaRPr>
                </a:p>
              </p:txBody>
            </p:sp>
            <p:sp>
              <p:nvSpPr>
                <p:cNvPr id="44" name="object 14">
                  <a:extLst>
                    <a:ext uri="{FF2B5EF4-FFF2-40B4-BE49-F238E27FC236}">
                      <a16:creationId xmlns:a16="http://schemas.microsoft.com/office/drawing/2014/main" id="{80413015-FCD4-46ED-BB65-B3BC804608DF}"/>
                    </a:ext>
                  </a:extLst>
                </p:cNvPr>
                <p:cNvSpPr>
                  <a:spLocks/>
                </p:cNvSpPr>
                <p:nvPr/>
              </p:nvSpPr>
              <p:spPr bwMode="auto">
                <a:xfrm>
                  <a:off x="1569463" y="2712515"/>
                  <a:ext cx="2632710" cy="2284730"/>
                </a:xfrm>
                <a:custGeom>
                  <a:avLst/>
                  <a:gdLst>
                    <a:gd name="T0" fmla="*/ 0 w 2632710"/>
                    <a:gd name="T1" fmla="*/ 0 h 2284729"/>
                    <a:gd name="T2" fmla="*/ 0 w 2632710"/>
                    <a:gd name="T3" fmla="*/ 2284183 h 2284729"/>
                    <a:gd name="T4" fmla="*/ 2632227 w 2632710"/>
                    <a:gd name="T5" fmla="*/ 2284183 h 2284729"/>
                  </a:gdLst>
                  <a:ahLst/>
                  <a:cxnLst>
                    <a:cxn ang="0">
                      <a:pos x="T0" y="T1"/>
                    </a:cxn>
                    <a:cxn ang="0">
                      <a:pos x="T2" y="T3"/>
                    </a:cxn>
                    <a:cxn ang="0">
                      <a:pos x="T4" y="T5"/>
                    </a:cxn>
                  </a:cxnLst>
                  <a:rect l="0" t="0" r="r" b="b"/>
                  <a:pathLst>
                    <a:path w="2632710" h="2284729">
                      <a:moveTo>
                        <a:pt x="0" y="0"/>
                      </a:moveTo>
                      <a:lnTo>
                        <a:pt x="0" y="2284183"/>
                      </a:lnTo>
                      <a:lnTo>
                        <a:pt x="2632227" y="2284183"/>
                      </a:lnTo>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H"/>
                </a:p>
              </p:txBody>
            </p:sp>
            <p:sp>
              <p:nvSpPr>
                <p:cNvPr id="45" name="object 15">
                  <a:extLst>
                    <a:ext uri="{FF2B5EF4-FFF2-40B4-BE49-F238E27FC236}">
                      <a16:creationId xmlns:a16="http://schemas.microsoft.com/office/drawing/2014/main" id="{AD73D583-89F0-400A-88DC-1871F579C207}"/>
                    </a:ext>
                  </a:extLst>
                </p:cNvPr>
                <p:cNvSpPr txBox="1"/>
                <p:nvPr/>
              </p:nvSpPr>
              <p:spPr>
                <a:xfrm>
                  <a:off x="1004457" y="3329237"/>
                  <a:ext cx="92261" cy="1038226"/>
                </a:xfrm>
                <a:prstGeom prst="rect">
                  <a:avLst/>
                </a:prstGeom>
              </p:spPr>
              <p:txBody>
                <a:bodyPr vert="vert270" lIns="0" tIns="11289" rIns="0" bIns="0">
                  <a:spAutoFit/>
                </a:bodyPr>
                <a:lstStyle>
                  <a:defPPr>
                    <a:defRPr lang="en-US"/>
                  </a:defPPr>
                  <a:lvl1pPr marL="12700" marR="0" lvl="0" indent="0" defTabSz="914400" fontAlgn="auto">
                    <a:lnSpc>
                      <a:spcPct val="100000"/>
                    </a:lnSpc>
                    <a:spcBef>
                      <a:spcPts val="100"/>
                    </a:spcBef>
                    <a:spcAft>
                      <a:spcPts val="0"/>
                    </a:spcAft>
                    <a:buClrTx/>
                    <a:buSzTx/>
                    <a:buFontTx/>
                    <a:buNone/>
                    <a:tabLst/>
                    <a:defRPr kumimoji="0" sz="900" b="0" i="0" u="none" strike="noStrike" cap="none" spc="-10" normalizeH="0" baseline="0">
                      <a:ln>
                        <a:noFill/>
                      </a:ln>
                      <a:solidFill>
                        <a:srgbClr val="231F20"/>
                      </a:solidFill>
                      <a:effectLst/>
                      <a:uLnTx/>
                      <a:uFillTx/>
                      <a:latin typeface="Arial Nova" panose="020B0504020202020204" pitchFamily="34" charset="0"/>
                      <a:cs typeface="Avenir LT 35 Light"/>
                    </a:defRPr>
                  </a:lvl1pPr>
                </a:lstStyle>
                <a:p>
                  <a:pPr>
                    <a:defRPr/>
                  </a:pPr>
                  <a:r>
                    <a:rPr sz="533" dirty="0"/>
                    <a:t>Number of new HIV infections</a:t>
                  </a:r>
                </a:p>
              </p:txBody>
            </p:sp>
            <p:sp>
              <p:nvSpPr>
                <p:cNvPr id="46" name="object 16">
                  <a:extLst>
                    <a:ext uri="{FF2B5EF4-FFF2-40B4-BE49-F238E27FC236}">
                      <a16:creationId xmlns:a16="http://schemas.microsoft.com/office/drawing/2014/main" id="{E05BF3B5-2FA5-4BB6-B5C2-7768DCE06232}"/>
                    </a:ext>
                  </a:extLst>
                </p:cNvPr>
                <p:cNvSpPr>
                  <a:spLocks/>
                </p:cNvSpPr>
                <p:nvPr/>
              </p:nvSpPr>
              <p:spPr bwMode="auto">
                <a:xfrm>
                  <a:off x="1641240" y="2844486"/>
                  <a:ext cx="2486025" cy="1633220"/>
                </a:xfrm>
                <a:custGeom>
                  <a:avLst/>
                  <a:gdLst>
                    <a:gd name="T0" fmla="*/ 2486025 w 2486025"/>
                    <a:gd name="T1" fmla="*/ 1404124 h 1633220"/>
                    <a:gd name="T2" fmla="*/ 1115377 w 2486025"/>
                    <a:gd name="T3" fmla="*/ 1404124 h 1633220"/>
                    <a:gd name="T4" fmla="*/ 1422488 w 2486025"/>
                    <a:gd name="T5" fmla="*/ 1434579 h 1633220"/>
                    <a:gd name="T6" fmla="*/ 1933308 w 2486025"/>
                    <a:gd name="T7" fmla="*/ 1518869 h 1633220"/>
                    <a:gd name="T8" fmla="*/ 2221547 w 2486025"/>
                    <a:gd name="T9" fmla="*/ 1587068 h 1633220"/>
                    <a:gd name="T10" fmla="*/ 2486025 w 2486025"/>
                    <a:gd name="T11" fmla="*/ 1633181 h 1633220"/>
                    <a:gd name="T12" fmla="*/ 2486025 w 2486025"/>
                    <a:gd name="T13" fmla="*/ 1404124 h 1633220"/>
                    <a:gd name="T14" fmla="*/ 0 w 2486025"/>
                    <a:gd name="T15" fmla="*/ 0 h 1633220"/>
                    <a:gd name="T16" fmla="*/ 0 w 2486025"/>
                    <a:gd name="T17" fmla="*/ 1244892 h 1633220"/>
                    <a:gd name="T18" fmla="*/ 266255 w 2486025"/>
                    <a:gd name="T19" fmla="*/ 1356614 h 1633220"/>
                    <a:gd name="T20" fmla="*/ 556768 w 2486025"/>
                    <a:gd name="T21" fmla="*/ 1390256 h 1633220"/>
                    <a:gd name="T22" fmla="*/ 813003 w 2486025"/>
                    <a:gd name="T23" fmla="*/ 1409446 h 1633220"/>
                    <a:gd name="T24" fmla="*/ 1115377 w 2486025"/>
                    <a:gd name="T25" fmla="*/ 1404124 h 1633220"/>
                    <a:gd name="T26" fmla="*/ 2486025 w 2486025"/>
                    <a:gd name="T27" fmla="*/ 1404124 h 1633220"/>
                    <a:gd name="T28" fmla="*/ 2486025 w 2486025"/>
                    <a:gd name="T29" fmla="*/ 907872 h 1633220"/>
                    <a:gd name="T30" fmla="*/ 2256142 w 2486025"/>
                    <a:gd name="T31" fmla="*/ 790651 h 1633220"/>
                    <a:gd name="T32" fmla="*/ 2071839 w 2486025"/>
                    <a:gd name="T33" fmla="*/ 686079 h 1633220"/>
                    <a:gd name="T34" fmla="*/ 1894471 w 2486025"/>
                    <a:gd name="T35" fmla="*/ 612025 h 1633220"/>
                    <a:gd name="T36" fmla="*/ 1615833 w 2486025"/>
                    <a:gd name="T37" fmla="*/ 506526 h 1633220"/>
                    <a:gd name="T38" fmla="*/ 1315707 w 2486025"/>
                    <a:gd name="T39" fmla="*/ 386803 h 1633220"/>
                    <a:gd name="T40" fmla="*/ 791718 w 2486025"/>
                    <a:gd name="T41" fmla="*/ 351523 h 1633220"/>
                    <a:gd name="T42" fmla="*/ 553097 w 2486025"/>
                    <a:gd name="T43" fmla="*/ 318922 h 1633220"/>
                    <a:gd name="T44" fmla="*/ 266179 w 2486025"/>
                    <a:gd name="T45" fmla="*/ 231063 h 1633220"/>
                    <a:gd name="T46" fmla="*/ 0 w 2486025"/>
                    <a:gd name="T47" fmla="*/ 0 h 1633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86025" h="1633220">
                      <a:moveTo>
                        <a:pt x="2486025" y="1404124"/>
                      </a:moveTo>
                      <a:lnTo>
                        <a:pt x="1115377" y="1404124"/>
                      </a:lnTo>
                      <a:lnTo>
                        <a:pt x="1422488" y="1434579"/>
                      </a:lnTo>
                      <a:lnTo>
                        <a:pt x="1933308" y="1518869"/>
                      </a:lnTo>
                      <a:lnTo>
                        <a:pt x="2221547" y="1587068"/>
                      </a:lnTo>
                      <a:lnTo>
                        <a:pt x="2486025" y="1633181"/>
                      </a:lnTo>
                      <a:lnTo>
                        <a:pt x="2486025" y="1404124"/>
                      </a:lnTo>
                      <a:close/>
                    </a:path>
                    <a:path w="2486025" h="1633220">
                      <a:moveTo>
                        <a:pt x="0" y="0"/>
                      </a:moveTo>
                      <a:lnTo>
                        <a:pt x="0" y="1244892"/>
                      </a:lnTo>
                      <a:lnTo>
                        <a:pt x="266255" y="1356614"/>
                      </a:lnTo>
                      <a:lnTo>
                        <a:pt x="556768" y="1390256"/>
                      </a:lnTo>
                      <a:lnTo>
                        <a:pt x="813003" y="1409446"/>
                      </a:lnTo>
                      <a:lnTo>
                        <a:pt x="1115377" y="1404124"/>
                      </a:lnTo>
                      <a:lnTo>
                        <a:pt x="2486025" y="1404124"/>
                      </a:lnTo>
                      <a:lnTo>
                        <a:pt x="2486025" y="907872"/>
                      </a:lnTo>
                      <a:lnTo>
                        <a:pt x="2256142" y="790651"/>
                      </a:lnTo>
                      <a:lnTo>
                        <a:pt x="2071839" y="686079"/>
                      </a:lnTo>
                      <a:lnTo>
                        <a:pt x="1894471" y="612025"/>
                      </a:lnTo>
                      <a:lnTo>
                        <a:pt x="1615833" y="506526"/>
                      </a:lnTo>
                      <a:lnTo>
                        <a:pt x="1315707" y="386803"/>
                      </a:lnTo>
                      <a:lnTo>
                        <a:pt x="791718" y="351523"/>
                      </a:lnTo>
                      <a:lnTo>
                        <a:pt x="553097" y="318922"/>
                      </a:lnTo>
                      <a:lnTo>
                        <a:pt x="266179" y="231063"/>
                      </a:lnTo>
                      <a:lnTo>
                        <a:pt x="0" y="0"/>
                      </a:lnTo>
                      <a:close/>
                    </a:path>
                  </a:pathLst>
                </a:custGeom>
                <a:solidFill>
                  <a:srgbClr val="F78E20">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CH"/>
                </a:p>
              </p:txBody>
            </p:sp>
            <p:sp>
              <p:nvSpPr>
                <p:cNvPr id="47" name="object 17">
                  <a:extLst>
                    <a:ext uri="{FF2B5EF4-FFF2-40B4-BE49-F238E27FC236}">
                      <a16:creationId xmlns:a16="http://schemas.microsoft.com/office/drawing/2014/main" id="{D421DA2B-9712-4326-9AF2-3CD01E74E7CD}"/>
                    </a:ext>
                  </a:extLst>
                </p:cNvPr>
                <p:cNvSpPr>
                  <a:spLocks/>
                </p:cNvSpPr>
                <p:nvPr/>
              </p:nvSpPr>
              <p:spPr bwMode="auto">
                <a:xfrm>
                  <a:off x="1641241" y="3431326"/>
                  <a:ext cx="2486025" cy="668020"/>
                </a:xfrm>
                <a:custGeom>
                  <a:avLst/>
                  <a:gdLst>
                    <a:gd name="T0" fmla="*/ 0 w 2486025"/>
                    <a:gd name="T1" fmla="*/ 0 h 668020"/>
                    <a:gd name="T2" fmla="*/ 147637 w 2486025"/>
                    <a:gd name="T3" fmla="*/ 120116 h 668020"/>
                    <a:gd name="T4" fmla="*/ 406285 w 2486025"/>
                    <a:gd name="T5" fmla="*/ 200139 h 668020"/>
                    <a:gd name="T6" fmla="*/ 739292 w 2486025"/>
                    <a:gd name="T7" fmla="*/ 239166 h 668020"/>
                    <a:gd name="T8" fmla="*/ 1014094 w 2486025"/>
                    <a:gd name="T9" fmla="*/ 255333 h 668020"/>
                    <a:gd name="T10" fmla="*/ 1200391 w 2486025"/>
                    <a:gd name="T11" fmla="*/ 263347 h 668020"/>
                    <a:gd name="T12" fmla="*/ 1321231 w 2486025"/>
                    <a:gd name="T13" fmla="*/ 277418 h 668020"/>
                    <a:gd name="T14" fmla="*/ 1556943 w 2486025"/>
                    <a:gd name="T15" fmla="*/ 333895 h 668020"/>
                    <a:gd name="T16" fmla="*/ 1744764 w 2486025"/>
                    <a:gd name="T17" fmla="*/ 404355 h 668020"/>
                    <a:gd name="T18" fmla="*/ 1965464 w 2486025"/>
                    <a:gd name="T19" fmla="*/ 466725 h 668020"/>
                    <a:gd name="T20" fmla="*/ 2242769 w 2486025"/>
                    <a:gd name="T21" fmla="*/ 568769 h 668020"/>
                    <a:gd name="T22" fmla="*/ 2486025 w 2486025"/>
                    <a:gd name="T23" fmla="*/ 667778 h 668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6025" h="668020">
                      <a:moveTo>
                        <a:pt x="0" y="0"/>
                      </a:moveTo>
                      <a:lnTo>
                        <a:pt x="147637" y="120116"/>
                      </a:lnTo>
                      <a:lnTo>
                        <a:pt x="406285" y="200139"/>
                      </a:lnTo>
                      <a:lnTo>
                        <a:pt x="739292" y="239166"/>
                      </a:lnTo>
                      <a:lnTo>
                        <a:pt x="1014094" y="255333"/>
                      </a:lnTo>
                      <a:lnTo>
                        <a:pt x="1200391" y="263347"/>
                      </a:lnTo>
                      <a:lnTo>
                        <a:pt x="1321231" y="277418"/>
                      </a:lnTo>
                      <a:lnTo>
                        <a:pt x="1556943" y="333895"/>
                      </a:lnTo>
                      <a:lnTo>
                        <a:pt x="1744764" y="404355"/>
                      </a:lnTo>
                      <a:lnTo>
                        <a:pt x="1965464" y="466725"/>
                      </a:lnTo>
                      <a:lnTo>
                        <a:pt x="2242769" y="568769"/>
                      </a:lnTo>
                      <a:lnTo>
                        <a:pt x="2486025" y="667778"/>
                      </a:lnTo>
                    </a:path>
                  </a:pathLst>
                </a:custGeom>
                <a:noFill/>
                <a:ln w="31750">
                  <a:solidFill>
                    <a:srgbClr val="F78E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H"/>
                </a:p>
              </p:txBody>
            </p:sp>
            <p:sp>
              <p:nvSpPr>
                <p:cNvPr id="48" name="object 18">
                  <a:extLst>
                    <a:ext uri="{FF2B5EF4-FFF2-40B4-BE49-F238E27FC236}">
                      <a16:creationId xmlns:a16="http://schemas.microsoft.com/office/drawing/2014/main" id="{C3FD07E0-6EA4-4FBB-AB7D-5F116B83F88E}"/>
                    </a:ext>
                  </a:extLst>
                </p:cNvPr>
                <p:cNvSpPr>
                  <a:spLocks/>
                </p:cNvSpPr>
                <p:nvPr/>
              </p:nvSpPr>
              <p:spPr bwMode="auto">
                <a:xfrm>
                  <a:off x="1641238" y="3977199"/>
                  <a:ext cx="2486025" cy="929640"/>
                </a:xfrm>
                <a:custGeom>
                  <a:avLst/>
                  <a:gdLst>
                    <a:gd name="T0" fmla="*/ 266 w 2486025"/>
                    <a:gd name="T1" fmla="*/ 0 h 929640"/>
                    <a:gd name="T2" fmla="*/ 0 w 2486025"/>
                    <a:gd name="T3" fmla="*/ 871512 h 929640"/>
                    <a:gd name="T4" fmla="*/ 553618 w 2486025"/>
                    <a:gd name="T5" fmla="*/ 887056 h 929640"/>
                    <a:gd name="T6" fmla="*/ 813638 w 2486025"/>
                    <a:gd name="T7" fmla="*/ 889342 h 929640"/>
                    <a:gd name="T8" fmla="*/ 1096314 w 2486025"/>
                    <a:gd name="T9" fmla="*/ 889342 h 929640"/>
                    <a:gd name="T10" fmla="*/ 1650225 w 2486025"/>
                    <a:gd name="T11" fmla="*/ 899312 h 929640"/>
                    <a:gd name="T12" fmla="*/ 1921484 w 2486025"/>
                    <a:gd name="T13" fmla="*/ 909281 h 929640"/>
                    <a:gd name="T14" fmla="*/ 2124964 w 2486025"/>
                    <a:gd name="T15" fmla="*/ 914679 h 929640"/>
                    <a:gd name="T16" fmla="*/ 2339632 w 2486025"/>
                    <a:gd name="T17" fmla="*/ 929233 h 929640"/>
                    <a:gd name="T18" fmla="*/ 2486025 w 2486025"/>
                    <a:gd name="T19" fmla="*/ 928420 h 929640"/>
                    <a:gd name="T20" fmla="*/ 2486025 w 2486025"/>
                    <a:gd name="T21" fmla="*/ 443534 h 929640"/>
                    <a:gd name="T22" fmla="*/ 1894611 w 2486025"/>
                    <a:gd name="T23" fmla="*/ 275412 h 929640"/>
                    <a:gd name="T24" fmla="*/ 1707121 w 2486025"/>
                    <a:gd name="T25" fmla="*/ 255879 h 929640"/>
                    <a:gd name="T26" fmla="*/ 1472209 w 2486025"/>
                    <a:gd name="T27" fmla="*/ 195160 h 929640"/>
                    <a:gd name="T28" fmla="*/ 1208629 w 2486025"/>
                    <a:gd name="T29" fmla="*/ 154698 h 929640"/>
                    <a:gd name="T30" fmla="*/ 886002 w 2486025"/>
                    <a:gd name="T31" fmla="*/ 154698 h 929640"/>
                    <a:gd name="T32" fmla="*/ 587451 w 2486025"/>
                    <a:gd name="T33" fmla="*/ 141795 h 929640"/>
                    <a:gd name="T34" fmla="*/ 284721 w 2486025"/>
                    <a:gd name="T35" fmla="*/ 105016 h 929640"/>
                    <a:gd name="T36" fmla="*/ 266 w 2486025"/>
                    <a:gd name="T37" fmla="*/ 0 h 929640"/>
                    <a:gd name="T38" fmla="*/ 1172641 w 2486025"/>
                    <a:gd name="T39" fmla="*/ 149174 h 929640"/>
                    <a:gd name="T40" fmla="*/ 886002 w 2486025"/>
                    <a:gd name="T41" fmla="*/ 154698 h 929640"/>
                    <a:gd name="T42" fmla="*/ 1208629 w 2486025"/>
                    <a:gd name="T43" fmla="*/ 154698 h 929640"/>
                    <a:gd name="T44" fmla="*/ 1172641 w 2486025"/>
                    <a:gd name="T45" fmla="*/ 149174 h 929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6025" h="929640">
                      <a:moveTo>
                        <a:pt x="266" y="0"/>
                      </a:moveTo>
                      <a:lnTo>
                        <a:pt x="0" y="871512"/>
                      </a:lnTo>
                      <a:lnTo>
                        <a:pt x="553618" y="887056"/>
                      </a:lnTo>
                      <a:lnTo>
                        <a:pt x="813638" y="889342"/>
                      </a:lnTo>
                      <a:lnTo>
                        <a:pt x="1096314" y="889342"/>
                      </a:lnTo>
                      <a:lnTo>
                        <a:pt x="1650225" y="899312"/>
                      </a:lnTo>
                      <a:lnTo>
                        <a:pt x="1921484" y="909281"/>
                      </a:lnTo>
                      <a:lnTo>
                        <a:pt x="2124964" y="914679"/>
                      </a:lnTo>
                      <a:lnTo>
                        <a:pt x="2339632" y="929233"/>
                      </a:lnTo>
                      <a:lnTo>
                        <a:pt x="2486025" y="928420"/>
                      </a:lnTo>
                      <a:lnTo>
                        <a:pt x="2486025" y="443534"/>
                      </a:lnTo>
                      <a:lnTo>
                        <a:pt x="1894611" y="275412"/>
                      </a:lnTo>
                      <a:lnTo>
                        <a:pt x="1707121" y="255879"/>
                      </a:lnTo>
                      <a:lnTo>
                        <a:pt x="1472209" y="195160"/>
                      </a:lnTo>
                      <a:lnTo>
                        <a:pt x="1208629" y="154698"/>
                      </a:lnTo>
                      <a:lnTo>
                        <a:pt x="886002" y="154698"/>
                      </a:lnTo>
                      <a:lnTo>
                        <a:pt x="587451" y="141795"/>
                      </a:lnTo>
                      <a:lnTo>
                        <a:pt x="284721" y="105016"/>
                      </a:lnTo>
                      <a:lnTo>
                        <a:pt x="266" y="0"/>
                      </a:lnTo>
                      <a:close/>
                    </a:path>
                    <a:path w="2486025" h="929640">
                      <a:moveTo>
                        <a:pt x="1172641" y="149174"/>
                      </a:moveTo>
                      <a:lnTo>
                        <a:pt x="886002" y="154698"/>
                      </a:lnTo>
                      <a:lnTo>
                        <a:pt x="1208629" y="154698"/>
                      </a:lnTo>
                      <a:lnTo>
                        <a:pt x="1172641" y="149174"/>
                      </a:lnTo>
                      <a:close/>
                    </a:path>
                  </a:pathLst>
                </a:custGeom>
                <a:solidFill>
                  <a:srgbClr val="07BCC1">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CH"/>
                </a:p>
              </p:txBody>
            </p:sp>
            <p:sp>
              <p:nvSpPr>
                <p:cNvPr id="49" name="object 19">
                  <a:extLst>
                    <a:ext uri="{FF2B5EF4-FFF2-40B4-BE49-F238E27FC236}">
                      <a16:creationId xmlns:a16="http://schemas.microsoft.com/office/drawing/2014/main" id="{7EA31504-E306-41C8-8AF5-ADCC7250D306}"/>
                    </a:ext>
                  </a:extLst>
                </p:cNvPr>
                <p:cNvSpPr>
                  <a:spLocks/>
                </p:cNvSpPr>
                <p:nvPr/>
              </p:nvSpPr>
              <p:spPr bwMode="auto">
                <a:xfrm>
                  <a:off x="1641241" y="4278504"/>
                  <a:ext cx="2486025" cy="330200"/>
                </a:xfrm>
                <a:custGeom>
                  <a:avLst/>
                  <a:gdLst>
                    <a:gd name="T0" fmla="*/ 0 w 2486025"/>
                    <a:gd name="T1" fmla="*/ 0 h 330200"/>
                    <a:gd name="T2" fmla="*/ 221221 w 2486025"/>
                    <a:gd name="T3" fmla="*/ 56680 h 330200"/>
                    <a:gd name="T4" fmla="*/ 443509 w 2486025"/>
                    <a:gd name="T5" fmla="*/ 89801 h 330200"/>
                    <a:gd name="T6" fmla="*/ 627138 w 2486025"/>
                    <a:gd name="T7" fmla="*/ 100837 h 330200"/>
                    <a:gd name="T8" fmla="*/ 875207 w 2486025"/>
                    <a:gd name="T9" fmla="*/ 111874 h 330200"/>
                    <a:gd name="T10" fmla="*/ 1155484 w 2486025"/>
                    <a:gd name="T11" fmla="*/ 111874 h 330200"/>
                    <a:gd name="T12" fmla="*/ 1474431 w 2486025"/>
                    <a:gd name="T13" fmla="*/ 147751 h 330200"/>
                    <a:gd name="T14" fmla="*/ 1738604 w 2486025"/>
                    <a:gd name="T15" fmla="*/ 199174 h 330200"/>
                    <a:gd name="T16" fmla="*/ 1938350 w 2486025"/>
                    <a:gd name="T17" fmla="*/ 199174 h 330200"/>
                    <a:gd name="T18" fmla="*/ 2087503 w 2486025"/>
                    <a:gd name="T19" fmla="*/ 239601 h 330200"/>
                    <a:gd name="T20" fmla="*/ 2165075 w 2486025"/>
                    <a:gd name="T21" fmla="*/ 260081 h 330200"/>
                    <a:gd name="T22" fmla="*/ 2196134 w 2486025"/>
                    <a:gd name="T23" fmla="*/ 266920 h 330200"/>
                    <a:gd name="T24" fmla="*/ 2205748 w 2486025"/>
                    <a:gd name="T25" fmla="*/ 266420 h 330200"/>
                    <a:gd name="T26" fmla="*/ 2253613 w 2486025"/>
                    <a:gd name="T27" fmla="*/ 275175 h 330200"/>
                    <a:gd name="T28" fmla="*/ 2349506 w 2486025"/>
                    <a:gd name="T29" fmla="*/ 297124 h 330200"/>
                    <a:gd name="T30" fmla="*/ 2443589 w 2486025"/>
                    <a:gd name="T31" fmla="*/ 319589 h 330200"/>
                    <a:gd name="T32" fmla="*/ 2486025 w 2486025"/>
                    <a:gd name="T33" fmla="*/ 329895 h 330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6025" h="330200">
                      <a:moveTo>
                        <a:pt x="0" y="0"/>
                      </a:moveTo>
                      <a:lnTo>
                        <a:pt x="221221" y="56680"/>
                      </a:lnTo>
                      <a:lnTo>
                        <a:pt x="443509" y="89801"/>
                      </a:lnTo>
                      <a:lnTo>
                        <a:pt x="627138" y="100837"/>
                      </a:lnTo>
                      <a:lnTo>
                        <a:pt x="875207" y="111874"/>
                      </a:lnTo>
                      <a:lnTo>
                        <a:pt x="1155484" y="111874"/>
                      </a:lnTo>
                      <a:lnTo>
                        <a:pt x="1474431" y="147751"/>
                      </a:lnTo>
                      <a:lnTo>
                        <a:pt x="1738604" y="199174"/>
                      </a:lnTo>
                      <a:lnTo>
                        <a:pt x="1938350" y="199174"/>
                      </a:lnTo>
                      <a:lnTo>
                        <a:pt x="2087503" y="239601"/>
                      </a:lnTo>
                      <a:lnTo>
                        <a:pt x="2165075" y="260081"/>
                      </a:lnTo>
                      <a:lnTo>
                        <a:pt x="2196134" y="266920"/>
                      </a:lnTo>
                      <a:lnTo>
                        <a:pt x="2205748" y="266420"/>
                      </a:lnTo>
                      <a:lnTo>
                        <a:pt x="2253613" y="275175"/>
                      </a:lnTo>
                      <a:lnTo>
                        <a:pt x="2349506" y="297124"/>
                      </a:lnTo>
                      <a:lnTo>
                        <a:pt x="2443589" y="319589"/>
                      </a:lnTo>
                      <a:lnTo>
                        <a:pt x="2486025" y="329895"/>
                      </a:lnTo>
                    </a:path>
                  </a:pathLst>
                </a:custGeom>
                <a:noFill/>
                <a:ln w="31750">
                  <a:solidFill>
                    <a:srgbClr val="07BCC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H"/>
                </a:p>
              </p:txBody>
            </p:sp>
          </p:grpSp>
          <p:grpSp>
            <p:nvGrpSpPr>
              <p:cNvPr id="13" name="Group 2">
                <a:extLst>
                  <a:ext uri="{FF2B5EF4-FFF2-40B4-BE49-F238E27FC236}">
                    <a16:creationId xmlns:a16="http://schemas.microsoft.com/office/drawing/2014/main" id="{AEC7743F-6C42-49BE-ADEE-ED011A8534EB}"/>
                  </a:ext>
                </a:extLst>
              </p:cNvPr>
              <p:cNvGrpSpPr>
                <a:grpSpLocks/>
              </p:cNvGrpSpPr>
              <p:nvPr/>
            </p:nvGrpSpPr>
            <p:grpSpPr bwMode="auto">
              <a:xfrm>
                <a:off x="5508000" y="2574000"/>
                <a:ext cx="3210812" cy="2700077"/>
                <a:chOff x="5533924" y="2661274"/>
                <a:chExt cx="3210812" cy="2700077"/>
              </a:xfrm>
            </p:grpSpPr>
            <p:sp>
              <p:nvSpPr>
                <p:cNvPr id="14" name="object 20">
                  <a:extLst>
                    <a:ext uri="{FF2B5EF4-FFF2-40B4-BE49-F238E27FC236}">
                      <a16:creationId xmlns:a16="http://schemas.microsoft.com/office/drawing/2014/main" id="{5463B3E0-5091-4EA9-846F-4A20EA8B8D91}"/>
                    </a:ext>
                  </a:extLst>
                </p:cNvPr>
                <p:cNvSpPr txBox="1"/>
                <p:nvPr/>
              </p:nvSpPr>
              <p:spPr>
                <a:xfrm>
                  <a:off x="5718054" y="2662301"/>
                  <a:ext cx="283982" cy="196460"/>
                </a:xfrm>
                <a:prstGeom prst="rect">
                  <a:avLst/>
                </a:prstGeom>
              </p:spPr>
              <p:txBody>
                <a:bodyPr lIns="0" tIns="11289" rIns="0" bIns="0">
                  <a:spAutoFit/>
                </a:bodyPr>
                <a:lstStyle/>
                <a:p>
                  <a:pPr marL="11289">
                    <a:spcBef>
                      <a:spcPts val="89"/>
                    </a:spcBef>
                    <a:defRPr/>
                  </a:pPr>
                  <a:r>
                    <a:rPr sz="533" dirty="0">
                      <a:latin typeface="Arial Nova" panose="020B0504020202020204" pitchFamily="34" charset="0"/>
                      <a:cs typeface="Avenir LT 35 Light"/>
                    </a:rPr>
                    <a:t>500</a:t>
                  </a:r>
                  <a:r>
                    <a:rPr sz="533" spc="-58" dirty="0">
                      <a:latin typeface="Arial Nova" panose="020B0504020202020204" pitchFamily="34" charset="0"/>
                      <a:cs typeface="Avenir LT 35 Light"/>
                    </a:rPr>
                    <a:t> </a:t>
                  </a:r>
                  <a:r>
                    <a:rPr sz="533" dirty="0">
                      <a:latin typeface="Arial Nova" panose="020B0504020202020204" pitchFamily="34" charset="0"/>
                      <a:cs typeface="Avenir LT 35 Light"/>
                    </a:rPr>
                    <a:t>000</a:t>
                  </a:r>
                  <a:endParaRPr sz="533">
                    <a:latin typeface="Arial Nova" panose="020B0504020202020204" pitchFamily="34" charset="0"/>
                    <a:cs typeface="Avenir LT 35 Light"/>
                  </a:endParaRPr>
                </a:p>
              </p:txBody>
            </p:sp>
            <p:sp>
              <p:nvSpPr>
                <p:cNvPr id="15" name="object 21">
                  <a:extLst>
                    <a:ext uri="{FF2B5EF4-FFF2-40B4-BE49-F238E27FC236}">
                      <a16:creationId xmlns:a16="http://schemas.microsoft.com/office/drawing/2014/main" id="{E57142C0-CD70-432D-8C12-91D7DE287EAB}"/>
                    </a:ext>
                  </a:extLst>
                </p:cNvPr>
                <p:cNvSpPr txBox="1"/>
                <p:nvPr/>
              </p:nvSpPr>
              <p:spPr>
                <a:xfrm>
                  <a:off x="5718054" y="3112373"/>
                  <a:ext cx="283982" cy="198247"/>
                </a:xfrm>
                <a:prstGeom prst="rect">
                  <a:avLst/>
                </a:prstGeom>
              </p:spPr>
              <p:txBody>
                <a:bodyPr lIns="0" tIns="11289" rIns="0" bIns="0">
                  <a:spAutoFit/>
                </a:bodyPr>
                <a:lstStyle/>
                <a:p>
                  <a:pPr marL="11289">
                    <a:spcBef>
                      <a:spcPts val="89"/>
                    </a:spcBef>
                    <a:defRPr/>
                  </a:pPr>
                  <a:r>
                    <a:rPr sz="533" dirty="0">
                      <a:latin typeface="Arial Nova" panose="020B0504020202020204" pitchFamily="34" charset="0"/>
                      <a:cs typeface="Avenir LT 35 Light"/>
                    </a:rPr>
                    <a:t>400</a:t>
                  </a:r>
                  <a:r>
                    <a:rPr sz="533" spc="-58" dirty="0">
                      <a:latin typeface="Arial Nova" panose="020B0504020202020204" pitchFamily="34" charset="0"/>
                      <a:cs typeface="Avenir LT 35 Light"/>
                    </a:rPr>
                    <a:t> </a:t>
                  </a:r>
                  <a:r>
                    <a:rPr sz="533" dirty="0">
                      <a:latin typeface="Arial Nova" panose="020B0504020202020204" pitchFamily="34" charset="0"/>
                      <a:cs typeface="Avenir LT 35 Light"/>
                    </a:rPr>
                    <a:t>000</a:t>
                  </a:r>
                  <a:endParaRPr sz="533">
                    <a:latin typeface="Arial Nova" panose="020B0504020202020204" pitchFamily="34" charset="0"/>
                    <a:cs typeface="Avenir LT 35 Light"/>
                  </a:endParaRPr>
                </a:p>
              </p:txBody>
            </p:sp>
            <p:sp>
              <p:nvSpPr>
                <p:cNvPr id="16" name="object 22">
                  <a:extLst>
                    <a:ext uri="{FF2B5EF4-FFF2-40B4-BE49-F238E27FC236}">
                      <a16:creationId xmlns:a16="http://schemas.microsoft.com/office/drawing/2014/main" id="{E9A64869-1746-4695-8EA1-B263D68C97D6}"/>
                    </a:ext>
                  </a:extLst>
                </p:cNvPr>
                <p:cNvSpPr txBox="1"/>
                <p:nvPr/>
              </p:nvSpPr>
              <p:spPr>
                <a:xfrm>
                  <a:off x="5718054" y="3564232"/>
                  <a:ext cx="283982" cy="196460"/>
                </a:xfrm>
                <a:prstGeom prst="rect">
                  <a:avLst/>
                </a:prstGeom>
              </p:spPr>
              <p:txBody>
                <a:bodyPr lIns="0" tIns="11289" rIns="0" bIns="0">
                  <a:spAutoFit/>
                </a:bodyPr>
                <a:lstStyle/>
                <a:p>
                  <a:pPr marL="11289">
                    <a:spcBef>
                      <a:spcPts val="89"/>
                    </a:spcBef>
                    <a:defRPr/>
                  </a:pPr>
                  <a:r>
                    <a:rPr sz="533" dirty="0">
                      <a:latin typeface="Arial Nova" panose="020B0504020202020204" pitchFamily="34" charset="0"/>
                      <a:cs typeface="Avenir LT 35 Light"/>
                    </a:rPr>
                    <a:t>300</a:t>
                  </a:r>
                  <a:r>
                    <a:rPr sz="533" spc="-58" dirty="0">
                      <a:latin typeface="Arial Nova" panose="020B0504020202020204" pitchFamily="34" charset="0"/>
                      <a:cs typeface="Avenir LT 35 Light"/>
                    </a:rPr>
                    <a:t> </a:t>
                  </a:r>
                  <a:r>
                    <a:rPr sz="533" dirty="0">
                      <a:latin typeface="Arial Nova" panose="020B0504020202020204" pitchFamily="34" charset="0"/>
                      <a:cs typeface="Avenir LT 35 Light"/>
                    </a:rPr>
                    <a:t>000</a:t>
                  </a:r>
                  <a:endParaRPr sz="533">
                    <a:latin typeface="Arial Nova" panose="020B0504020202020204" pitchFamily="34" charset="0"/>
                    <a:cs typeface="Avenir LT 35 Light"/>
                  </a:endParaRPr>
                </a:p>
              </p:txBody>
            </p:sp>
            <p:sp>
              <p:nvSpPr>
                <p:cNvPr id="17" name="object 23">
                  <a:extLst>
                    <a:ext uri="{FF2B5EF4-FFF2-40B4-BE49-F238E27FC236}">
                      <a16:creationId xmlns:a16="http://schemas.microsoft.com/office/drawing/2014/main" id="{43BD9ED0-2CC7-4799-AAE2-73A702487C6B}"/>
                    </a:ext>
                  </a:extLst>
                </p:cNvPr>
                <p:cNvSpPr txBox="1"/>
                <p:nvPr/>
              </p:nvSpPr>
              <p:spPr>
                <a:xfrm>
                  <a:off x="5718054" y="4014305"/>
                  <a:ext cx="283982" cy="198246"/>
                </a:xfrm>
                <a:prstGeom prst="rect">
                  <a:avLst/>
                </a:prstGeom>
              </p:spPr>
              <p:txBody>
                <a:bodyPr lIns="0" tIns="11289" rIns="0" bIns="0">
                  <a:spAutoFit/>
                </a:bodyPr>
                <a:lstStyle/>
                <a:p>
                  <a:pPr marL="11289">
                    <a:spcBef>
                      <a:spcPts val="89"/>
                    </a:spcBef>
                    <a:defRPr/>
                  </a:pPr>
                  <a:r>
                    <a:rPr sz="533" dirty="0">
                      <a:latin typeface="Arial Nova" panose="020B0504020202020204" pitchFamily="34" charset="0"/>
                      <a:cs typeface="Avenir LT 35 Light"/>
                    </a:rPr>
                    <a:t>200</a:t>
                  </a:r>
                  <a:r>
                    <a:rPr sz="533" spc="-58" dirty="0">
                      <a:latin typeface="Arial Nova" panose="020B0504020202020204" pitchFamily="34" charset="0"/>
                      <a:cs typeface="Avenir LT 35 Light"/>
                    </a:rPr>
                    <a:t> </a:t>
                  </a:r>
                  <a:r>
                    <a:rPr sz="533" dirty="0">
                      <a:latin typeface="Arial Nova" panose="020B0504020202020204" pitchFamily="34" charset="0"/>
                      <a:cs typeface="Avenir LT 35 Light"/>
                    </a:rPr>
                    <a:t>000</a:t>
                  </a:r>
                  <a:endParaRPr sz="533">
                    <a:latin typeface="Arial Nova" panose="020B0504020202020204" pitchFamily="34" charset="0"/>
                    <a:cs typeface="Avenir LT 35 Light"/>
                  </a:endParaRPr>
                </a:p>
              </p:txBody>
            </p:sp>
            <p:sp>
              <p:nvSpPr>
                <p:cNvPr id="18" name="object 24">
                  <a:extLst>
                    <a:ext uri="{FF2B5EF4-FFF2-40B4-BE49-F238E27FC236}">
                      <a16:creationId xmlns:a16="http://schemas.microsoft.com/office/drawing/2014/main" id="{C5A26E8B-7F3B-4EF8-A247-3B8BA633F768}"/>
                    </a:ext>
                  </a:extLst>
                </p:cNvPr>
                <p:cNvSpPr txBox="1"/>
                <p:nvPr/>
              </p:nvSpPr>
              <p:spPr>
                <a:xfrm>
                  <a:off x="5718054" y="2887337"/>
                  <a:ext cx="283982" cy="198247"/>
                </a:xfrm>
                <a:prstGeom prst="rect">
                  <a:avLst/>
                </a:prstGeom>
              </p:spPr>
              <p:txBody>
                <a:bodyPr lIns="0" tIns="11289" rIns="0" bIns="0">
                  <a:spAutoFit/>
                </a:bodyPr>
                <a:lstStyle/>
                <a:p>
                  <a:pPr marL="11289">
                    <a:spcBef>
                      <a:spcPts val="89"/>
                    </a:spcBef>
                    <a:defRPr/>
                  </a:pPr>
                  <a:r>
                    <a:rPr sz="533" dirty="0">
                      <a:latin typeface="Arial Nova" panose="020B0504020202020204" pitchFamily="34" charset="0"/>
                      <a:cs typeface="Avenir LT 35 Light"/>
                    </a:rPr>
                    <a:t>450</a:t>
                  </a:r>
                  <a:r>
                    <a:rPr sz="533" spc="-58" dirty="0">
                      <a:latin typeface="Arial Nova" panose="020B0504020202020204" pitchFamily="34" charset="0"/>
                      <a:cs typeface="Avenir LT 35 Light"/>
                    </a:rPr>
                    <a:t> </a:t>
                  </a:r>
                  <a:r>
                    <a:rPr sz="533" dirty="0">
                      <a:latin typeface="Arial Nova" panose="020B0504020202020204" pitchFamily="34" charset="0"/>
                      <a:cs typeface="Avenir LT 35 Light"/>
                    </a:rPr>
                    <a:t>000</a:t>
                  </a:r>
                  <a:endParaRPr sz="533">
                    <a:latin typeface="Arial Nova" panose="020B0504020202020204" pitchFamily="34" charset="0"/>
                    <a:cs typeface="Avenir LT 35 Light"/>
                  </a:endParaRPr>
                </a:p>
              </p:txBody>
            </p:sp>
            <p:sp>
              <p:nvSpPr>
                <p:cNvPr id="19" name="object 25">
                  <a:extLst>
                    <a:ext uri="{FF2B5EF4-FFF2-40B4-BE49-F238E27FC236}">
                      <a16:creationId xmlns:a16="http://schemas.microsoft.com/office/drawing/2014/main" id="{D11AC409-CE2E-4CA6-8004-6D5A8DF12BAB}"/>
                    </a:ext>
                  </a:extLst>
                </p:cNvPr>
                <p:cNvSpPr txBox="1"/>
                <p:nvPr/>
              </p:nvSpPr>
              <p:spPr>
                <a:xfrm>
                  <a:off x="5718054" y="3339196"/>
                  <a:ext cx="283982" cy="196460"/>
                </a:xfrm>
                <a:prstGeom prst="rect">
                  <a:avLst/>
                </a:prstGeom>
              </p:spPr>
              <p:txBody>
                <a:bodyPr lIns="0" tIns="11289" rIns="0" bIns="0">
                  <a:spAutoFit/>
                </a:bodyPr>
                <a:lstStyle/>
                <a:p>
                  <a:pPr marL="11289">
                    <a:spcBef>
                      <a:spcPts val="89"/>
                    </a:spcBef>
                    <a:defRPr/>
                  </a:pPr>
                  <a:r>
                    <a:rPr sz="533" dirty="0">
                      <a:latin typeface="Arial Nova" panose="020B0504020202020204" pitchFamily="34" charset="0"/>
                      <a:cs typeface="Avenir LT 35 Light"/>
                    </a:rPr>
                    <a:t>350</a:t>
                  </a:r>
                  <a:r>
                    <a:rPr sz="533" spc="-58" dirty="0">
                      <a:latin typeface="Arial Nova" panose="020B0504020202020204" pitchFamily="34" charset="0"/>
                      <a:cs typeface="Avenir LT 35 Light"/>
                    </a:rPr>
                    <a:t> </a:t>
                  </a:r>
                  <a:r>
                    <a:rPr sz="533" dirty="0">
                      <a:latin typeface="Arial Nova" panose="020B0504020202020204" pitchFamily="34" charset="0"/>
                      <a:cs typeface="Avenir LT 35 Light"/>
                    </a:rPr>
                    <a:t>000</a:t>
                  </a:r>
                  <a:endParaRPr sz="533">
                    <a:latin typeface="Arial Nova" panose="020B0504020202020204" pitchFamily="34" charset="0"/>
                    <a:cs typeface="Avenir LT 35 Light"/>
                  </a:endParaRPr>
                </a:p>
              </p:txBody>
            </p:sp>
            <p:sp>
              <p:nvSpPr>
                <p:cNvPr id="20" name="object 26">
                  <a:extLst>
                    <a:ext uri="{FF2B5EF4-FFF2-40B4-BE49-F238E27FC236}">
                      <a16:creationId xmlns:a16="http://schemas.microsoft.com/office/drawing/2014/main" id="{0B14C8CC-CDE5-4197-8C35-8AF76F8302F6}"/>
                    </a:ext>
                  </a:extLst>
                </p:cNvPr>
                <p:cNvSpPr txBox="1"/>
                <p:nvPr/>
              </p:nvSpPr>
              <p:spPr>
                <a:xfrm>
                  <a:off x="5718054" y="3789268"/>
                  <a:ext cx="283982" cy="198246"/>
                </a:xfrm>
                <a:prstGeom prst="rect">
                  <a:avLst/>
                </a:prstGeom>
              </p:spPr>
              <p:txBody>
                <a:bodyPr lIns="0" tIns="11289" rIns="0" bIns="0">
                  <a:spAutoFit/>
                </a:bodyPr>
                <a:lstStyle/>
                <a:p>
                  <a:pPr marL="11289">
                    <a:spcBef>
                      <a:spcPts val="89"/>
                    </a:spcBef>
                    <a:defRPr/>
                  </a:pPr>
                  <a:r>
                    <a:rPr sz="533" dirty="0">
                      <a:latin typeface="Arial Nova" panose="020B0504020202020204" pitchFamily="34" charset="0"/>
                      <a:cs typeface="Avenir LT 35 Light"/>
                    </a:rPr>
                    <a:t>250</a:t>
                  </a:r>
                  <a:r>
                    <a:rPr sz="533" spc="-58" dirty="0">
                      <a:latin typeface="Arial Nova" panose="020B0504020202020204" pitchFamily="34" charset="0"/>
                      <a:cs typeface="Avenir LT 35 Light"/>
                    </a:rPr>
                    <a:t> </a:t>
                  </a:r>
                  <a:r>
                    <a:rPr sz="533" dirty="0">
                      <a:latin typeface="Arial Nova" panose="020B0504020202020204" pitchFamily="34" charset="0"/>
                      <a:cs typeface="Avenir LT 35 Light"/>
                    </a:rPr>
                    <a:t>000</a:t>
                  </a:r>
                </a:p>
              </p:txBody>
            </p:sp>
            <p:sp>
              <p:nvSpPr>
                <p:cNvPr id="21" name="object 27">
                  <a:extLst>
                    <a:ext uri="{FF2B5EF4-FFF2-40B4-BE49-F238E27FC236}">
                      <a16:creationId xmlns:a16="http://schemas.microsoft.com/office/drawing/2014/main" id="{20631050-AAAD-4134-947A-8E8BB187D5EC}"/>
                    </a:ext>
                  </a:extLst>
                </p:cNvPr>
                <p:cNvSpPr txBox="1"/>
                <p:nvPr/>
              </p:nvSpPr>
              <p:spPr>
                <a:xfrm>
                  <a:off x="5718054" y="4241126"/>
                  <a:ext cx="283982" cy="196460"/>
                </a:xfrm>
                <a:prstGeom prst="rect">
                  <a:avLst/>
                </a:prstGeom>
              </p:spPr>
              <p:txBody>
                <a:bodyPr lIns="0" tIns="11289" rIns="0" bIns="0">
                  <a:spAutoFit/>
                </a:bodyPr>
                <a:lstStyle/>
                <a:p>
                  <a:pPr marL="11289">
                    <a:spcBef>
                      <a:spcPts val="89"/>
                    </a:spcBef>
                    <a:defRPr/>
                  </a:pPr>
                  <a:r>
                    <a:rPr sz="533" dirty="0">
                      <a:latin typeface="Arial Nova" panose="020B0504020202020204" pitchFamily="34" charset="0"/>
                      <a:cs typeface="Avenir LT 35 Light"/>
                    </a:rPr>
                    <a:t>150</a:t>
                  </a:r>
                  <a:r>
                    <a:rPr sz="533" spc="-58" dirty="0">
                      <a:latin typeface="Arial Nova" panose="020B0504020202020204" pitchFamily="34" charset="0"/>
                      <a:cs typeface="Avenir LT 35 Light"/>
                    </a:rPr>
                    <a:t> </a:t>
                  </a:r>
                  <a:r>
                    <a:rPr sz="533" dirty="0">
                      <a:latin typeface="Arial Nova" panose="020B0504020202020204" pitchFamily="34" charset="0"/>
                      <a:cs typeface="Avenir LT 35 Light"/>
                    </a:rPr>
                    <a:t>000</a:t>
                  </a:r>
                  <a:endParaRPr sz="533">
                    <a:latin typeface="Arial Nova" panose="020B0504020202020204" pitchFamily="34" charset="0"/>
                    <a:cs typeface="Avenir LT 35 Light"/>
                  </a:endParaRPr>
                </a:p>
              </p:txBody>
            </p:sp>
            <p:sp>
              <p:nvSpPr>
                <p:cNvPr id="22" name="object 28">
                  <a:extLst>
                    <a:ext uri="{FF2B5EF4-FFF2-40B4-BE49-F238E27FC236}">
                      <a16:creationId xmlns:a16="http://schemas.microsoft.com/office/drawing/2014/main" id="{643BBDF1-7E3C-4997-B242-F111BDACF706}"/>
                    </a:ext>
                  </a:extLst>
                </p:cNvPr>
                <p:cNvSpPr txBox="1"/>
                <p:nvPr/>
              </p:nvSpPr>
              <p:spPr>
                <a:xfrm>
                  <a:off x="5718054" y="4466162"/>
                  <a:ext cx="283982" cy="196460"/>
                </a:xfrm>
                <a:prstGeom prst="rect">
                  <a:avLst/>
                </a:prstGeom>
              </p:spPr>
              <p:txBody>
                <a:bodyPr lIns="0" tIns="11289" rIns="0" bIns="0">
                  <a:spAutoFit/>
                </a:bodyPr>
                <a:lstStyle/>
                <a:p>
                  <a:pPr marL="11289">
                    <a:spcBef>
                      <a:spcPts val="89"/>
                    </a:spcBef>
                    <a:defRPr/>
                  </a:pPr>
                  <a:r>
                    <a:rPr sz="533" dirty="0">
                      <a:latin typeface="Arial Nova" panose="020B0504020202020204" pitchFamily="34" charset="0"/>
                      <a:cs typeface="Avenir LT 35 Light"/>
                    </a:rPr>
                    <a:t>100</a:t>
                  </a:r>
                  <a:r>
                    <a:rPr sz="533" spc="-58" dirty="0">
                      <a:latin typeface="Arial Nova" panose="020B0504020202020204" pitchFamily="34" charset="0"/>
                      <a:cs typeface="Avenir LT 35 Light"/>
                    </a:rPr>
                    <a:t> </a:t>
                  </a:r>
                  <a:r>
                    <a:rPr sz="533" dirty="0">
                      <a:latin typeface="Arial Nova" panose="020B0504020202020204" pitchFamily="34" charset="0"/>
                      <a:cs typeface="Avenir LT 35 Light"/>
                    </a:rPr>
                    <a:t>000</a:t>
                  </a:r>
                  <a:endParaRPr sz="533">
                    <a:latin typeface="Arial Nova" panose="020B0504020202020204" pitchFamily="34" charset="0"/>
                    <a:cs typeface="Avenir LT 35 Light"/>
                  </a:endParaRPr>
                </a:p>
              </p:txBody>
            </p:sp>
            <p:sp>
              <p:nvSpPr>
                <p:cNvPr id="23" name="object 29">
                  <a:extLst>
                    <a:ext uri="{FF2B5EF4-FFF2-40B4-BE49-F238E27FC236}">
                      <a16:creationId xmlns:a16="http://schemas.microsoft.com/office/drawing/2014/main" id="{4D9B28E5-E384-48B0-9991-DDB69D577035}"/>
                    </a:ext>
                  </a:extLst>
                </p:cNvPr>
                <p:cNvSpPr txBox="1"/>
                <p:nvPr/>
              </p:nvSpPr>
              <p:spPr>
                <a:xfrm>
                  <a:off x="5757347" y="4691198"/>
                  <a:ext cx="244689" cy="105375"/>
                </a:xfrm>
                <a:prstGeom prst="rect">
                  <a:avLst/>
                </a:prstGeom>
              </p:spPr>
              <p:txBody>
                <a:bodyPr lIns="0" tIns="11289" rIns="0" bIns="0">
                  <a:spAutoFit/>
                </a:bodyPr>
                <a:lstStyle/>
                <a:p>
                  <a:pPr marL="11289">
                    <a:spcBef>
                      <a:spcPts val="89"/>
                    </a:spcBef>
                    <a:defRPr/>
                  </a:pPr>
                  <a:r>
                    <a:rPr sz="533" dirty="0">
                      <a:latin typeface="Arial Nova" panose="020B0504020202020204" pitchFamily="34" charset="0"/>
                      <a:cs typeface="Avenir LT 35 Light"/>
                    </a:rPr>
                    <a:t>50</a:t>
                  </a:r>
                  <a:r>
                    <a:rPr sz="533" spc="-53" dirty="0">
                      <a:latin typeface="Arial Nova" panose="020B0504020202020204" pitchFamily="34" charset="0"/>
                      <a:cs typeface="Avenir LT 35 Light"/>
                    </a:rPr>
                    <a:t> </a:t>
                  </a:r>
                  <a:r>
                    <a:rPr sz="533" dirty="0">
                      <a:latin typeface="Arial Nova" panose="020B0504020202020204" pitchFamily="34" charset="0"/>
                      <a:cs typeface="Avenir LT 35 Light"/>
                    </a:rPr>
                    <a:t>000</a:t>
                  </a:r>
                  <a:endParaRPr sz="533">
                    <a:latin typeface="Arial Nova" panose="020B0504020202020204" pitchFamily="34" charset="0"/>
                    <a:cs typeface="Avenir LT 35 Light"/>
                  </a:endParaRPr>
                </a:p>
              </p:txBody>
            </p:sp>
            <p:sp>
              <p:nvSpPr>
                <p:cNvPr id="24" name="object 30">
                  <a:extLst>
                    <a:ext uri="{FF2B5EF4-FFF2-40B4-BE49-F238E27FC236}">
                      <a16:creationId xmlns:a16="http://schemas.microsoft.com/office/drawing/2014/main" id="{FADED430-6D96-49C0-9634-C8F3501DA9BD}"/>
                    </a:ext>
                  </a:extLst>
                </p:cNvPr>
                <p:cNvSpPr txBox="1"/>
                <p:nvPr/>
              </p:nvSpPr>
              <p:spPr>
                <a:xfrm>
                  <a:off x="5935952" y="4916235"/>
                  <a:ext cx="66084" cy="105375"/>
                </a:xfrm>
                <a:prstGeom prst="rect">
                  <a:avLst/>
                </a:prstGeom>
              </p:spPr>
              <p:txBody>
                <a:bodyPr lIns="0" tIns="11289" rIns="0" bIns="0">
                  <a:spAutoFit/>
                </a:bodyPr>
                <a:lstStyle/>
                <a:p>
                  <a:pPr marL="11289">
                    <a:spcBef>
                      <a:spcPts val="89"/>
                    </a:spcBef>
                    <a:defRPr/>
                  </a:pPr>
                  <a:r>
                    <a:rPr sz="533" dirty="0">
                      <a:latin typeface="Arial Nova" panose="020B0504020202020204" pitchFamily="34" charset="0"/>
                      <a:cs typeface="Avenir LT 35 Light"/>
                    </a:rPr>
                    <a:t>0</a:t>
                  </a:r>
                  <a:endParaRPr sz="533">
                    <a:latin typeface="Arial Nova" panose="020B0504020202020204" pitchFamily="34" charset="0"/>
                    <a:cs typeface="Avenir LT 35 Light"/>
                  </a:endParaRPr>
                </a:p>
              </p:txBody>
            </p:sp>
            <p:sp>
              <p:nvSpPr>
                <p:cNvPr id="25" name="object 31">
                  <a:extLst>
                    <a:ext uri="{FF2B5EF4-FFF2-40B4-BE49-F238E27FC236}">
                      <a16:creationId xmlns:a16="http://schemas.microsoft.com/office/drawing/2014/main" id="{DA9996C5-E908-4E1B-9FB7-790D0F117019}"/>
                    </a:ext>
                  </a:extLst>
                </p:cNvPr>
                <p:cNvSpPr txBox="1"/>
                <p:nvPr/>
              </p:nvSpPr>
              <p:spPr>
                <a:xfrm>
                  <a:off x="6103003" y="5091754"/>
                  <a:ext cx="2641733" cy="269597"/>
                </a:xfrm>
                <a:prstGeom prst="rect">
                  <a:avLst/>
                </a:prstGeom>
              </p:spPr>
              <p:txBody>
                <a:bodyPr vert="vert270" lIns="0" tIns="11289" rIns="0" bIns="0">
                  <a:spAutoFit/>
                </a:bodyPr>
                <a:lstStyle/>
                <a:p>
                  <a:pPr marL="11289" algn="r">
                    <a:spcBef>
                      <a:spcPts val="89"/>
                    </a:spcBef>
                    <a:defRPr/>
                  </a:pPr>
                  <a:r>
                    <a:rPr sz="533" spc="-9" dirty="0">
                      <a:latin typeface="Arial Nova" panose="020B0504020202020204" pitchFamily="34" charset="0"/>
                      <a:cs typeface="Avenir LT 35 Light"/>
                    </a:rPr>
                    <a:t>2000</a:t>
                  </a:r>
                  <a:endParaRPr sz="533" dirty="0">
                    <a:latin typeface="Arial Nova" panose="020B0504020202020204" pitchFamily="34" charset="0"/>
                    <a:cs typeface="Avenir LT 35 Light"/>
                  </a:endParaRPr>
                </a:p>
                <a:p>
                  <a:pPr marL="11289" algn="r">
                    <a:spcBef>
                      <a:spcPts val="382"/>
                    </a:spcBef>
                    <a:defRPr/>
                  </a:pPr>
                  <a:r>
                    <a:rPr sz="533" spc="-9" dirty="0">
                      <a:latin typeface="Arial Nova" panose="020B0504020202020204" pitchFamily="34" charset="0"/>
                      <a:cs typeface="Avenir LT 35 Light"/>
                    </a:rPr>
                    <a:t>2001</a:t>
                  </a:r>
                  <a:endParaRPr sz="533" dirty="0">
                    <a:latin typeface="Arial Nova" panose="020B0504020202020204" pitchFamily="34" charset="0"/>
                    <a:cs typeface="Avenir LT 35 Light"/>
                  </a:endParaRPr>
                </a:p>
                <a:p>
                  <a:pPr marL="11289" algn="r">
                    <a:spcBef>
                      <a:spcPts val="382"/>
                    </a:spcBef>
                    <a:defRPr/>
                  </a:pPr>
                  <a:r>
                    <a:rPr sz="533" spc="-9" dirty="0">
                      <a:latin typeface="Arial Nova" panose="020B0504020202020204" pitchFamily="34" charset="0"/>
                      <a:cs typeface="Avenir LT 35 Light"/>
                    </a:rPr>
                    <a:t>2002</a:t>
                  </a:r>
                  <a:endParaRPr sz="533" dirty="0">
                    <a:latin typeface="Arial Nova" panose="020B0504020202020204" pitchFamily="34" charset="0"/>
                    <a:cs typeface="Avenir LT 35 Light"/>
                  </a:endParaRPr>
                </a:p>
                <a:p>
                  <a:pPr marL="11289" algn="r">
                    <a:spcBef>
                      <a:spcPts val="382"/>
                    </a:spcBef>
                    <a:defRPr/>
                  </a:pPr>
                  <a:r>
                    <a:rPr sz="533" spc="-9" dirty="0">
                      <a:latin typeface="Arial Nova" panose="020B0504020202020204" pitchFamily="34" charset="0"/>
                      <a:cs typeface="Avenir LT 35 Light"/>
                    </a:rPr>
                    <a:t>2003</a:t>
                  </a:r>
                  <a:endParaRPr sz="533" dirty="0">
                    <a:latin typeface="Arial Nova" panose="020B0504020202020204" pitchFamily="34" charset="0"/>
                    <a:cs typeface="Avenir LT 35 Light"/>
                  </a:endParaRPr>
                </a:p>
                <a:p>
                  <a:pPr marL="11289" algn="r">
                    <a:spcBef>
                      <a:spcPts val="382"/>
                    </a:spcBef>
                    <a:defRPr/>
                  </a:pPr>
                  <a:r>
                    <a:rPr sz="533" spc="-9" dirty="0">
                      <a:latin typeface="Arial Nova" panose="020B0504020202020204" pitchFamily="34" charset="0"/>
                      <a:cs typeface="Avenir LT 35 Light"/>
                    </a:rPr>
                    <a:t>2004</a:t>
                  </a:r>
                  <a:endParaRPr sz="533" dirty="0">
                    <a:latin typeface="Arial Nova" panose="020B0504020202020204" pitchFamily="34" charset="0"/>
                    <a:cs typeface="Avenir LT 35 Light"/>
                  </a:endParaRPr>
                </a:p>
                <a:p>
                  <a:pPr marL="11853" algn="r">
                    <a:spcBef>
                      <a:spcPts val="382"/>
                    </a:spcBef>
                    <a:defRPr/>
                  </a:pPr>
                  <a:r>
                    <a:rPr sz="533" spc="-9" dirty="0">
                      <a:latin typeface="Arial Nova" panose="020B0504020202020204" pitchFamily="34" charset="0"/>
                      <a:cs typeface="Avenir LT 35 Light"/>
                    </a:rPr>
                    <a:t>2005</a:t>
                  </a:r>
                  <a:endParaRPr sz="533" dirty="0">
                    <a:latin typeface="Arial Nova" panose="020B0504020202020204" pitchFamily="34" charset="0"/>
                    <a:cs typeface="Avenir LT 35 Light"/>
                  </a:endParaRPr>
                </a:p>
                <a:p>
                  <a:pPr marL="11853" algn="r">
                    <a:spcBef>
                      <a:spcPts val="382"/>
                    </a:spcBef>
                    <a:defRPr/>
                  </a:pPr>
                  <a:r>
                    <a:rPr sz="533" spc="-9" dirty="0">
                      <a:latin typeface="Arial Nova" panose="020B0504020202020204" pitchFamily="34" charset="0"/>
                      <a:cs typeface="Avenir LT 35 Light"/>
                    </a:rPr>
                    <a:t>2006</a:t>
                  </a:r>
                  <a:endParaRPr sz="533" dirty="0">
                    <a:latin typeface="Arial Nova" panose="020B0504020202020204" pitchFamily="34" charset="0"/>
                    <a:cs typeface="Avenir LT 35 Light"/>
                  </a:endParaRPr>
                </a:p>
                <a:p>
                  <a:pPr marL="11853" algn="r">
                    <a:spcBef>
                      <a:spcPts val="382"/>
                    </a:spcBef>
                    <a:defRPr/>
                  </a:pPr>
                  <a:r>
                    <a:rPr sz="533" spc="-9" dirty="0">
                      <a:latin typeface="Arial Nova" panose="020B0504020202020204" pitchFamily="34" charset="0"/>
                      <a:cs typeface="Avenir LT 35 Light"/>
                    </a:rPr>
                    <a:t>2007</a:t>
                  </a:r>
                  <a:endParaRPr sz="533" dirty="0">
                    <a:latin typeface="Arial Nova" panose="020B0504020202020204" pitchFamily="34" charset="0"/>
                    <a:cs typeface="Avenir LT 35 Light"/>
                  </a:endParaRPr>
                </a:p>
                <a:p>
                  <a:pPr marL="11853" algn="r">
                    <a:spcBef>
                      <a:spcPts val="382"/>
                    </a:spcBef>
                    <a:defRPr/>
                  </a:pPr>
                  <a:r>
                    <a:rPr sz="533" spc="-9" dirty="0">
                      <a:latin typeface="Arial Nova" panose="020B0504020202020204" pitchFamily="34" charset="0"/>
                      <a:cs typeface="Avenir LT 35 Light"/>
                    </a:rPr>
                    <a:t>2008</a:t>
                  </a:r>
                  <a:endParaRPr sz="533" dirty="0">
                    <a:latin typeface="Arial Nova" panose="020B0504020202020204" pitchFamily="34" charset="0"/>
                    <a:cs typeface="Avenir LT 35 Light"/>
                  </a:endParaRPr>
                </a:p>
                <a:p>
                  <a:pPr marL="11853" algn="r">
                    <a:spcBef>
                      <a:spcPts val="386"/>
                    </a:spcBef>
                    <a:defRPr/>
                  </a:pPr>
                  <a:r>
                    <a:rPr sz="533" spc="-9" dirty="0">
                      <a:latin typeface="Arial Nova" panose="020B0504020202020204" pitchFamily="34" charset="0"/>
                      <a:cs typeface="Avenir LT 35 Light"/>
                    </a:rPr>
                    <a:t>2009</a:t>
                  </a:r>
                  <a:endParaRPr sz="533" dirty="0">
                    <a:latin typeface="Arial Nova" panose="020B0504020202020204" pitchFamily="34" charset="0"/>
                    <a:cs typeface="Avenir LT 35 Light"/>
                  </a:endParaRPr>
                </a:p>
                <a:p>
                  <a:pPr marL="11853" algn="r">
                    <a:spcBef>
                      <a:spcPts val="378"/>
                    </a:spcBef>
                    <a:defRPr/>
                  </a:pPr>
                  <a:r>
                    <a:rPr sz="533" spc="-9" dirty="0">
                      <a:latin typeface="Arial Nova" panose="020B0504020202020204" pitchFamily="34" charset="0"/>
                      <a:cs typeface="Avenir LT 35 Light"/>
                    </a:rPr>
                    <a:t>2010</a:t>
                  </a:r>
                  <a:endParaRPr sz="533" dirty="0">
                    <a:latin typeface="Arial Nova" panose="020B0504020202020204" pitchFamily="34" charset="0"/>
                    <a:cs typeface="Avenir LT 35 Light"/>
                  </a:endParaRPr>
                </a:p>
                <a:p>
                  <a:pPr marL="11853" algn="r">
                    <a:spcBef>
                      <a:spcPts val="386"/>
                    </a:spcBef>
                    <a:defRPr/>
                  </a:pPr>
                  <a:r>
                    <a:rPr sz="533" spc="-9" dirty="0">
                      <a:latin typeface="Arial Nova" panose="020B0504020202020204" pitchFamily="34" charset="0"/>
                      <a:cs typeface="Avenir LT 35 Light"/>
                    </a:rPr>
                    <a:t>2011</a:t>
                  </a:r>
                  <a:endParaRPr sz="533" dirty="0">
                    <a:latin typeface="Arial Nova" panose="020B0504020202020204" pitchFamily="34" charset="0"/>
                    <a:cs typeface="Avenir LT 35 Light"/>
                  </a:endParaRPr>
                </a:p>
                <a:p>
                  <a:pPr marL="11853" algn="r">
                    <a:spcBef>
                      <a:spcPts val="382"/>
                    </a:spcBef>
                    <a:defRPr/>
                  </a:pPr>
                  <a:r>
                    <a:rPr sz="533" spc="-9" dirty="0">
                      <a:latin typeface="Arial Nova" panose="020B0504020202020204" pitchFamily="34" charset="0"/>
                      <a:cs typeface="Avenir LT 35 Light"/>
                    </a:rPr>
                    <a:t>2012</a:t>
                  </a:r>
                  <a:endParaRPr sz="533" dirty="0">
                    <a:latin typeface="Arial Nova" panose="020B0504020202020204" pitchFamily="34" charset="0"/>
                    <a:cs typeface="Avenir LT 35 Light"/>
                  </a:endParaRPr>
                </a:p>
                <a:p>
                  <a:pPr marL="11853" algn="r">
                    <a:spcBef>
                      <a:spcPts val="382"/>
                    </a:spcBef>
                    <a:defRPr/>
                  </a:pPr>
                  <a:r>
                    <a:rPr sz="533" spc="-9" dirty="0">
                      <a:latin typeface="Arial Nova" panose="020B0504020202020204" pitchFamily="34" charset="0"/>
                      <a:cs typeface="Avenir LT 35 Light"/>
                    </a:rPr>
                    <a:t>2013</a:t>
                  </a:r>
                  <a:endParaRPr sz="533" dirty="0">
                    <a:latin typeface="Arial Nova" panose="020B0504020202020204" pitchFamily="34" charset="0"/>
                    <a:cs typeface="Avenir LT 35 Light"/>
                  </a:endParaRPr>
                </a:p>
                <a:p>
                  <a:pPr marL="11853" algn="r">
                    <a:spcBef>
                      <a:spcPts val="382"/>
                    </a:spcBef>
                    <a:defRPr/>
                  </a:pPr>
                  <a:r>
                    <a:rPr sz="533" spc="-9" dirty="0">
                      <a:latin typeface="Arial Nova" panose="020B0504020202020204" pitchFamily="34" charset="0"/>
                      <a:cs typeface="Avenir LT 35 Light"/>
                    </a:rPr>
                    <a:t>2014</a:t>
                  </a:r>
                  <a:endParaRPr sz="533" dirty="0">
                    <a:latin typeface="Arial Nova" panose="020B0504020202020204" pitchFamily="34" charset="0"/>
                    <a:cs typeface="Avenir LT 35 Light"/>
                  </a:endParaRPr>
                </a:p>
                <a:p>
                  <a:pPr marL="11853" algn="r">
                    <a:spcBef>
                      <a:spcPts val="382"/>
                    </a:spcBef>
                    <a:defRPr/>
                  </a:pPr>
                  <a:r>
                    <a:rPr sz="533" spc="-9" dirty="0">
                      <a:latin typeface="Arial Nova" panose="020B0504020202020204" pitchFamily="34" charset="0"/>
                      <a:cs typeface="Avenir LT 35 Light"/>
                    </a:rPr>
                    <a:t>2015</a:t>
                  </a:r>
                  <a:endParaRPr sz="533" dirty="0">
                    <a:latin typeface="Arial Nova" panose="020B0504020202020204" pitchFamily="34" charset="0"/>
                    <a:cs typeface="Avenir LT 35 Light"/>
                  </a:endParaRPr>
                </a:p>
                <a:p>
                  <a:pPr marL="11853" algn="r">
                    <a:spcBef>
                      <a:spcPts val="382"/>
                    </a:spcBef>
                    <a:defRPr/>
                  </a:pPr>
                  <a:r>
                    <a:rPr sz="533" spc="-9" dirty="0">
                      <a:latin typeface="Arial Nova" panose="020B0504020202020204" pitchFamily="34" charset="0"/>
                      <a:cs typeface="Avenir LT 35 Light"/>
                    </a:rPr>
                    <a:t>2016</a:t>
                  </a:r>
                  <a:endParaRPr sz="533" dirty="0">
                    <a:latin typeface="Arial Nova" panose="020B0504020202020204" pitchFamily="34" charset="0"/>
                    <a:cs typeface="Avenir LT 35 Light"/>
                  </a:endParaRPr>
                </a:p>
                <a:p>
                  <a:pPr marL="11853" algn="r">
                    <a:spcBef>
                      <a:spcPts val="382"/>
                    </a:spcBef>
                    <a:defRPr/>
                  </a:pPr>
                  <a:r>
                    <a:rPr sz="533" spc="-9" dirty="0">
                      <a:latin typeface="Arial Nova" panose="020B0504020202020204" pitchFamily="34" charset="0"/>
                      <a:cs typeface="Avenir LT 35 Light"/>
                    </a:rPr>
                    <a:t>2017</a:t>
                  </a:r>
                  <a:endParaRPr sz="533" dirty="0">
                    <a:latin typeface="Arial Nova" panose="020B0504020202020204" pitchFamily="34" charset="0"/>
                    <a:cs typeface="Avenir LT 35 Light"/>
                  </a:endParaRPr>
                </a:p>
              </p:txBody>
            </p:sp>
            <p:sp>
              <p:nvSpPr>
                <p:cNvPr id="26" name="object 32">
                  <a:extLst>
                    <a:ext uri="{FF2B5EF4-FFF2-40B4-BE49-F238E27FC236}">
                      <a16:creationId xmlns:a16="http://schemas.microsoft.com/office/drawing/2014/main" id="{4D6B841C-7CC6-401D-BAB0-130AA066B5F5}"/>
                    </a:ext>
                  </a:extLst>
                </p:cNvPr>
                <p:cNvSpPr>
                  <a:spLocks/>
                </p:cNvSpPr>
                <p:nvPr/>
              </p:nvSpPr>
              <p:spPr bwMode="auto">
                <a:xfrm>
                  <a:off x="6093510" y="2704520"/>
                  <a:ext cx="2632710" cy="2284730"/>
                </a:xfrm>
                <a:custGeom>
                  <a:avLst/>
                  <a:gdLst>
                    <a:gd name="T0" fmla="*/ 0 w 2632709"/>
                    <a:gd name="T1" fmla="*/ 0 h 2284729"/>
                    <a:gd name="T2" fmla="*/ 0 w 2632709"/>
                    <a:gd name="T3" fmla="*/ 2284183 h 2284729"/>
                    <a:gd name="T4" fmla="*/ 2632227 w 2632709"/>
                    <a:gd name="T5" fmla="*/ 2284183 h 2284729"/>
                  </a:gdLst>
                  <a:ahLst/>
                  <a:cxnLst>
                    <a:cxn ang="0">
                      <a:pos x="T0" y="T1"/>
                    </a:cxn>
                    <a:cxn ang="0">
                      <a:pos x="T2" y="T3"/>
                    </a:cxn>
                    <a:cxn ang="0">
                      <a:pos x="T4" y="T5"/>
                    </a:cxn>
                  </a:cxnLst>
                  <a:rect l="0" t="0" r="r" b="b"/>
                  <a:pathLst>
                    <a:path w="2632709" h="2284729">
                      <a:moveTo>
                        <a:pt x="0" y="0"/>
                      </a:moveTo>
                      <a:lnTo>
                        <a:pt x="0" y="2284183"/>
                      </a:lnTo>
                      <a:lnTo>
                        <a:pt x="2632227" y="2284183"/>
                      </a:lnTo>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H"/>
                </a:p>
              </p:txBody>
            </p:sp>
            <p:sp>
              <p:nvSpPr>
                <p:cNvPr id="27" name="object 33">
                  <a:extLst>
                    <a:ext uri="{FF2B5EF4-FFF2-40B4-BE49-F238E27FC236}">
                      <a16:creationId xmlns:a16="http://schemas.microsoft.com/office/drawing/2014/main" id="{2FE7E964-F6FE-4E08-B5CD-4F1326409CCD}"/>
                    </a:ext>
                  </a:extLst>
                </p:cNvPr>
                <p:cNvSpPr txBox="1"/>
                <p:nvPr/>
              </p:nvSpPr>
              <p:spPr>
                <a:xfrm>
                  <a:off x="5533924" y="3322536"/>
                  <a:ext cx="92261" cy="1038224"/>
                </a:xfrm>
                <a:prstGeom prst="rect">
                  <a:avLst/>
                </a:prstGeom>
              </p:spPr>
              <p:txBody>
                <a:bodyPr vert="vert270" lIns="0" tIns="11289" rIns="0" bIns="0">
                  <a:spAutoFit/>
                </a:bodyPr>
                <a:lstStyle>
                  <a:defPPr>
                    <a:defRPr lang="en-US"/>
                  </a:defPPr>
                  <a:lvl1pPr marL="12700" marR="0" lvl="0" indent="0" defTabSz="914400" fontAlgn="auto">
                    <a:lnSpc>
                      <a:spcPct val="100000"/>
                    </a:lnSpc>
                    <a:spcBef>
                      <a:spcPts val="100"/>
                    </a:spcBef>
                    <a:spcAft>
                      <a:spcPts val="0"/>
                    </a:spcAft>
                    <a:buClrTx/>
                    <a:buSzTx/>
                    <a:buFontTx/>
                    <a:buNone/>
                    <a:tabLst/>
                    <a:defRPr kumimoji="0" sz="900" b="0" i="0" u="none" strike="noStrike" cap="none" spc="-10" normalizeH="0" baseline="0">
                      <a:ln>
                        <a:noFill/>
                      </a:ln>
                      <a:solidFill>
                        <a:srgbClr val="231F20"/>
                      </a:solidFill>
                      <a:effectLst/>
                      <a:uLnTx/>
                      <a:uFillTx/>
                      <a:latin typeface="Arial Nova" panose="020B0504020202020204" pitchFamily="34" charset="0"/>
                      <a:cs typeface="Avenir LT 35 Light"/>
                    </a:defRPr>
                  </a:lvl1pPr>
                </a:lstStyle>
                <a:p>
                  <a:pPr>
                    <a:defRPr/>
                  </a:pPr>
                  <a:r>
                    <a:rPr sz="533" dirty="0"/>
                    <a:t>Number of new HIV infections</a:t>
                  </a:r>
                </a:p>
              </p:txBody>
            </p:sp>
            <p:sp>
              <p:nvSpPr>
                <p:cNvPr id="28" name="object 34">
                  <a:extLst>
                    <a:ext uri="{FF2B5EF4-FFF2-40B4-BE49-F238E27FC236}">
                      <a16:creationId xmlns:a16="http://schemas.microsoft.com/office/drawing/2014/main" id="{1B260840-FC3D-4558-A66A-C6C2018543DB}"/>
                    </a:ext>
                  </a:extLst>
                </p:cNvPr>
                <p:cNvSpPr>
                  <a:spLocks/>
                </p:cNvSpPr>
                <p:nvPr/>
              </p:nvSpPr>
              <p:spPr bwMode="auto">
                <a:xfrm>
                  <a:off x="6161286" y="3956311"/>
                  <a:ext cx="2490470" cy="859790"/>
                </a:xfrm>
                <a:custGeom>
                  <a:avLst/>
                  <a:gdLst>
                    <a:gd name="T0" fmla="*/ 2490012 w 2490470"/>
                    <a:gd name="T1" fmla="*/ 846747 h 859790"/>
                    <a:gd name="T2" fmla="*/ 1819668 w 2490470"/>
                    <a:gd name="T3" fmla="*/ 846747 h 859790"/>
                    <a:gd name="T4" fmla="*/ 2175065 w 2490470"/>
                    <a:gd name="T5" fmla="*/ 856678 h 859790"/>
                    <a:gd name="T6" fmla="*/ 2490012 w 2490470"/>
                    <a:gd name="T7" fmla="*/ 859205 h 859790"/>
                    <a:gd name="T8" fmla="*/ 2490012 w 2490470"/>
                    <a:gd name="T9" fmla="*/ 846747 h 859790"/>
                    <a:gd name="T10" fmla="*/ 0 w 2490470"/>
                    <a:gd name="T11" fmla="*/ 0 h 859790"/>
                    <a:gd name="T12" fmla="*/ 0 w 2490470"/>
                    <a:gd name="T13" fmla="*/ 736625 h 859790"/>
                    <a:gd name="T14" fmla="*/ 412369 w 2490470"/>
                    <a:gd name="T15" fmla="*/ 782713 h 859790"/>
                    <a:gd name="T16" fmla="*/ 702005 w 2490470"/>
                    <a:gd name="T17" fmla="*/ 824953 h 859790"/>
                    <a:gd name="T18" fmla="*/ 992784 w 2490470"/>
                    <a:gd name="T19" fmla="*/ 834885 h 859790"/>
                    <a:gd name="T20" fmla="*/ 1251216 w 2490470"/>
                    <a:gd name="T21" fmla="*/ 836815 h 859790"/>
                    <a:gd name="T22" fmla="*/ 1503057 w 2490470"/>
                    <a:gd name="T23" fmla="*/ 856678 h 859790"/>
                    <a:gd name="T24" fmla="*/ 1819668 w 2490470"/>
                    <a:gd name="T25" fmla="*/ 846747 h 859790"/>
                    <a:gd name="T26" fmla="*/ 2490012 w 2490470"/>
                    <a:gd name="T27" fmla="*/ 846747 h 859790"/>
                    <a:gd name="T28" fmla="*/ 2490012 w 2490470"/>
                    <a:gd name="T29" fmla="*/ 409714 h 859790"/>
                    <a:gd name="T30" fmla="*/ 2274785 w 2490470"/>
                    <a:gd name="T31" fmla="*/ 399808 h 859790"/>
                    <a:gd name="T32" fmla="*/ 2080945 w 2490470"/>
                    <a:gd name="T33" fmla="*/ 399808 h 859790"/>
                    <a:gd name="T34" fmla="*/ 1887258 w 2490470"/>
                    <a:gd name="T35" fmla="*/ 389534 h 859790"/>
                    <a:gd name="T36" fmla="*/ 1551393 w 2490470"/>
                    <a:gd name="T37" fmla="*/ 379945 h 859790"/>
                    <a:gd name="T38" fmla="*/ 1280604 w 2490470"/>
                    <a:gd name="T39" fmla="*/ 357936 h 859790"/>
                    <a:gd name="T40" fmla="*/ 932738 w 2490470"/>
                    <a:gd name="T41" fmla="*/ 318008 h 859790"/>
                    <a:gd name="T42" fmla="*/ 614019 w 2490470"/>
                    <a:gd name="T43" fmla="*/ 238315 h 859790"/>
                    <a:gd name="T44" fmla="*/ 326390 w 2490470"/>
                    <a:gd name="T45" fmla="*/ 123545 h 859790"/>
                    <a:gd name="T46" fmla="*/ 0 w 2490470"/>
                    <a:gd name="T47" fmla="*/ 0 h 859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90470" h="859790">
                      <a:moveTo>
                        <a:pt x="2490012" y="846747"/>
                      </a:moveTo>
                      <a:lnTo>
                        <a:pt x="1819668" y="846747"/>
                      </a:lnTo>
                      <a:lnTo>
                        <a:pt x="2175065" y="856678"/>
                      </a:lnTo>
                      <a:lnTo>
                        <a:pt x="2490012" y="859205"/>
                      </a:lnTo>
                      <a:lnTo>
                        <a:pt x="2490012" y="846747"/>
                      </a:lnTo>
                      <a:close/>
                    </a:path>
                    <a:path w="2490470" h="859790">
                      <a:moveTo>
                        <a:pt x="0" y="0"/>
                      </a:moveTo>
                      <a:lnTo>
                        <a:pt x="0" y="736625"/>
                      </a:lnTo>
                      <a:lnTo>
                        <a:pt x="412369" y="782713"/>
                      </a:lnTo>
                      <a:lnTo>
                        <a:pt x="702005" y="824953"/>
                      </a:lnTo>
                      <a:lnTo>
                        <a:pt x="992784" y="834885"/>
                      </a:lnTo>
                      <a:lnTo>
                        <a:pt x="1251216" y="836815"/>
                      </a:lnTo>
                      <a:lnTo>
                        <a:pt x="1503057" y="856678"/>
                      </a:lnTo>
                      <a:lnTo>
                        <a:pt x="1819668" y="846747"/>
                      </a:lnTo>
                      <a:lnTo>
                        <a:pt x="2490012" y="846747"/>
                      </a:lnTo>
                      <a:lnTo>
                        <a:pt x="2490012" y="409714"/>
                      </a:lnTo>
                      <a:lnTo>
                        <a:pt x="2274785" y="399808"/>
                      </a:lnTo>
                      <a:lnTo>
                        <a:pt x="2080945" y="399808"/>
                      </a:lnTo>
                      <a:lnTo>
                        <a:pt x="1887258" y="389534"/>
                      </a:lnTo>
                      <a:lnTo>
                        <a:pt x="1551393" y="379945"/>
                      </a:lnTo>
                      <a:lnTo>
                        <a:pt x="1280604" y="357936"/>
                      </a:lnTo>
                      <a:lnTo>
                        <a:pt x="932738" y="318008"/>
                      </a:lnTo>
                      <a:lnTo>
                        <a:pt x="614019" y="238315"/>
                      </a:lnTo>
                      <a:lnTo>
                        <a:pt x="326390" y="123545"/>
                      </a:lnTo>
                      <a:lnTo>
                        <a:pt x="0" y="0"/>
                      </a:lnTo>
                      <a:close/>
                    </a:path>
                  </a:pathLst>
                </a:custGeom>
                <a:solidFill>
                  <a:srgbClr val="F78E20">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CH"/>
                </a:p>
              </p:txBody>
            </p:sp>
            <p:sp>
              <p:nvSpPr>
                <p:cNvPr id="29" name="object 35">
                  <a:extLst>
                    <a:ext uri="{FF2B5EF4-FFF2-40B4-BE49-F238E27FC236}">
                      <a16:creationId xmlns:a16="http://schemas.microsoft.com/office/drawing/2014/main" id="{C8C35859-1EF2-4F27-8B0D-E0529D50AE2F}"/>
                    </a:ext>
                  </a:extLst>
                </p:cNvPr>
                <p:cNvSpPr>
                  <a:spLocks/>
                </p:cNvSpPr>
                <p:nvPr/>
              </p:nvSpPr>
              <p:spPr bwMode="auto">
                <a:xfrm>
                  <a:off x="6165281" y="4366038"/>
                  <a:ext cx="2486025" cy="248920"/>
                </a:xfrm>
                <a:custGeom>
                  <a:avLst/>
                  <a:gdLst>
                    <a:gd name="T0" fmla="*/ 0 w 2486025"/>
                    <a:gd name="T1" fmla="*/ 0 h 248920"/>
                    <a:gd name="T2" fmla="*/ 247650 w 2486025"/>
                    <a:gd name="T3" fmla="*/ 62115 h 248920"/>
                    <a:gd name="T4" fmla="*/ 464997 w 2486025"/>
                    <a:gd name="T5" fmla="*/ 124155 h 248920"/>
                    <a:gd name="T6" fmla="*/ 670102 w 2486025"/>
                    <a:gd name="T7" fmla="*/ 136817 h 248920"/>
                    <a:gd name="T8" fmla="*/ 854913 w 2486025"/>
                    <a:gd name="T9" fmla="*/ 184823 h 248920"/>
                    <a:gd name="T10" fmla="*/ 1105674 w 2486025"/>
                    <a:gd name="T11" fmla="*/ 204609 h 248920"/>
                    <a:gd name="T12" fmla="*/ 1341767 w 2486025"/>
                    <a:gd name="T13" fmla="*/ 220840 h 248920"/>
                    <a:gd name="T14" fmla="*/ 1634020 w 2486025"/>
                    <a:gd name="T15" fmla="*/ 228434 h 248920"/>
                    <a:gd name="T16" fmla="*/ 1870075 w 2486025"/>
                    <a:gd name="T17" fmla="*/ 248310 h 248920"/>
                    <a:gd name="T18" fmla="*/ 2193925 w 2486025"/>
                    <a:gd name="T19" fmla="*/ 236423 h 248920"/>
                    <a:gd name="T20" fmla="*/ 2486025 w 2486025"/>
                    <a:gd name="T21" fmla="*/ 248310 h 248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6025" h="248920">
                      <a:moveTo>
                        <a:pt x="0" y="0"/>
                      </a:moveTo>
                      <a:lnTo>
                        <a:pt x="247650" y="62115"/>
                      </a:lnTo>
                      <a:lnTo>
                        <a:pt x="464997" y="124155"/>
                      </a:lnTo>
                      <a:lnTo>
                        <a:pt x="670102" y="136817"/>
                      </a:lnTo>
                      <a:lnTo>
                        <a:pt x="854913" y="184823"/>
                      </a:lnTo>
                      <a:lnTo>
                        <a:pt x="1105674" y="204609"/>
                      </a:lnTo>
                      <a:lnTo>
                        <a:pt x="1341767" y="220840"/>
                      </a:lnTo>
                      <a:lnTo>
                        <a:pt x="1634020" y="228434"/>
                      </a:lnTo>
                      <a:lnTo>
                        <a:pt x="1870075" y="248310"/>
                      </a:lnTo>
                      <a:lnTo>
                        <a:pt x="2193925" y="236423"/>
                      </a:lnTo>
                      <a:lnTo>
                        <a:pt x="2486025" y="248310"/>
                      </a:lnTo>
                    </a:path>
                  </a:pathLst>
                </a:custGeom>
                <a:noFill/>
                <a:ln w="31750">
                  <a:solidFill>
                    <a:srgbClr val="F78E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H"/>
                </a:p>
              </p:txBody>
            </p:sp>
            <p:sp>
              <p:nvSpPr>
                <p:cNvPr id="30" name="object 36">
                  <a:extLst>
                    <a:ext uri="{FF2B5EF4-FFF2-40B4-BE49-F238E27FC236}">
                      <a16:creationId xmlns:a16="http://schemas.microsoft.com/office/drawing/2014/main" id="{C92D113A-1209-443E-A896-A2A884A15F0B}"/>
                    </a:ext>
                  </a:extLst>
                </p:cNvPr>
                <p:cNvSpPr>
                  <a:spLocks/>
                </p:cNvSpPr>
                <p:nvPr/>
              </p:nvSpPr>
              <p:spPr bwMode="auto">
                <a:xfrm>
                  <a:off x="6161288" y="4294402"/>
                  <a:ext cx="2490470" cy="647700"/>
                </a:xfrm>
                <a:custGeom>
                  <a:avLst/>
                  <a:gdLst>
                    <a:gd name="T0" fmla="*/ 0 w 2490470"/>
                    <a:gd name="T1" fmla="*/ 0 h 647700"/>
                    <a:gd name="T2" fmla="*/ 0 w 2490470"/>
                    <a:gd name="T3" fmla="*/ 617905 h 647700"/>
                    <a:gd name="T4" fmla="*/ 386816 w 2490470"/>
                    <a:gd name="T5" fmla="*/ 627682 h 647700"/>
                    <a:gd name="T6" fmla="*/ 400329 w 2490470"/>
                    <a:gd name="T7" fmla="*/ 627837 h 647700"/>
                    <a:gd name="T8" fmla="*/ 1039901 w 2490470"/>
                    <a:gd name="T9" fmla="*/ 647699 h 647700"/>
                    <a:gd name="T10" fmla="*/ 2490012 w 2490470"/>
                    <a:gd name="T11" fmla="*/ 647699 h 647700"/>
                    <a:gd name="T12" fmla="*/ 2490012 w 2490470"/>
                    <a:gd name="T13" fmla="*/ 290144 h 647700"/>
                    <a:gd name="T14" fmla="*/ 2215197 w 2490470"/>
                    <a:gd name="T15" fmla="*/ 290144 h 647700"/>
                    <a:gd name="T16" fmla="*/ 1930869 w 2490470"/>
                    <a:gd name="T17" fmla="*/ 270281 h 647700"/>
                    <a:gd name="T18" fmla="*/ 1646567 w 2490470"/>
                    <a:gd name="T19" fmla="*/ 270281 h 647700"/>
                    <a:gd name="T20" fmla="*/ 1356029 w 2490470"/>
                    <a:gd name="T21" fmla="*/ 263359 h 647700"/>
                    <a:gd name="T22" fmla="*/ 1033144 w 2490470"/>
                    <a:gd name="T23" fmla="*/ 250418 h 647700"/>
                    <a:gd name="T24" fmla="*/ 814565 w 2490470"/>
                    <a:gd name="T25" fmla="*/ 217779 h 647700"/>
                    <a:gd name="T26" fmla="*/ 557245 w 2490470"/>
                    <a:gd name="T27" fmla="*/ 162222 h 647700"/>
                    <a:gd name="T28" fmla="*/ 164249 w 2490470"/>
                    <a:gd name="T29" fmla="*/ 54394 h 647700"/>
                    <a:gd name="T30" fmla="*/ 0 w 2490470"/>
                    <a:gd name="T31" fmla="*/ 0 h 647700"/>
                    <a:gd name="T32" fmla="*/ 2490012 w 2490470"/>
                    <a:gd name="T33" fmla="*/ 282574 h 647700"/>
                    <a:gd name="T34" fmla="*/ 2215197 w 2490470"/>
                    <a:gd name="T35" fmla="*/ 290144 h 647700"/>
                    <a:gd name="T36" fmla="*/ 2490012 w 2490470"/>
                    <a:gd name="T37" fmla="*/ 290144 h 647700"/>
                    <a:gd name="T38" fmla="*/ 2490012 w 2490470"/>
                    <a:gd name="T39" fmla="*/ 282574 h 647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0470" h="647700">
                      <a:moveTo>
                        <a:pt x="0" y="0"/>
                      </a:moveTo>
                      <a:lnTo>
                        <a:pt x="0" y="617905"/>
                      </a:lnTo>
                      <a:lnTo>
                        <a:pt x="386816" y="627682"/>
                      </a:lnTo>
                      <a:lnTo>
                        <a:pt x="400329" y="627837"/>
                      </a:lnTo>
                      <a:lnTo>
                        <a:pt x="1039901" y="647699"/>
                      </a:lnTo>
                      <a:lnTo>
                        <a:pt x="2490012" y="647699"/>
                      </a:lnTo>
                      <a:lnTo>
                        <a:pt x="2490012" y="290144"/>
                      </a:lnTo>
                      <a:lnTo>
                        <a:pt x="2215197" y="290144"/>
                      </a:lnTo>
                      <a:lnTo>
                        <a:pt x="1930869" y="270281"/>
                      </a:lnTo>
                      <a:lnTo>
                        <a:pt x="1646567" y="270281"/>
                      </a:lnTo>
                      <a:lnTo>
                        <a:pt x="1356029" y="263359"/>
                      </a:lnTo>
                      <a:lnTo>
                        <a:pt x="1033144" y="250418"/>
                      </a:lnTo>
                      <a:lnTo>
                        <a:pt x="814565" y="217779"/>
                      </a:lnTo>
                      <a:lnTo>
                        <a:pt x="557245" y="162222"/>
                      </a:lnTo>
                      <a:lnTo>
                        <a:pt x="164249" y="54394"/>
                      </a:lnTo>
                      <a:lnTo>
                        <a:pt x="0" y="0"/>
                      </a:lnTo>
                      <a:close/>
                    </a:path>
                    <a:path w="2490470" h="647700">
                      <a:moveTo>
                        <a:pt x="2490012" y="282574"/>
                      </a:moveTo>
                      <a:lnTo>
                        <a:pt x="2215197" y="290144"/>
                      </a:lnTo>
                      <a:lnTo>
                        <a:pt x="2490012" y="290144"/>
                      </a:lnTo>
                      <a:lnTo>
                        <a:pt x="2490012" y="282574"/>
                      </a:lnTo>
                      <a:close/>
                    </a:path>
                  </a:pathLst>
                </a:custGeom>
                <a:solidFill>
                  <a:srgbClr val="07BCC1">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CH"/>
                </a:p>
              </p:txBody>
            </p:sp>
            <p:sp>
              <p:nvSpPr>
                <p:cNvPr id="31" name="object 37">
                  <a:extLst>
                    <a:ext uri="{FF2B5EF4-FFF2-40B4-BE49-F238E27FC236}">
                      <a16:creationId xmlns:a16="http://schemas.microsoft.com/office/drawing/2014/main" id="{3A8C2949-9CF0-437F-8856-3DD29B25F7F7}"/>
                    </a:ext>
                  </a:extLst>
                </p:cNvPr>
                <p:cNvSpPr>
                  <a:spLocks/>
                </p:cNvSpPr>
                <p:nvPr/>
              </p:nvSpPr>
              <p:spPr bwMode="auto">
                <a:xfrm>
                  <a:off x="6167725" y="4594476"/>
                  <a:ext cx="2484120" cy="159385"/>
                </a:xfrm>
                <a:custGeom>
                  <a:avLst/>
                  <a:gdLst>
                    <a:gd name="T0" fmla="*/ 0 w 2484120"/>
                    <a:gd name="T1" fmla="*/ 0 h 159384"/>
                    <a:gd name="T2" fmla="*/ 232067 w 2484120"/>
                    <a:gd name="T3" fmla="*/ 41478 h 159384"/>
                    <a:gd name="T4" fmla="*/ 505561 w 2484120"/>
                    <a:gd name="T5" fmla="*/ 102069 h 159384"/>
                    <a:gd name="T6" fmla="*/ 729767 w 2484120"/>
                    <a:gd name="T7" fmla="*/ 110121 h 159384"/>
                    <a:gd name="T8" fmla="*/ 924661 w 2484120"/>
                    <a:gd name="T9" fmla="*/ 138036 h 159384"/>
                    <a:gd name="T10" fmla="*/ 1162786 w 2484120"/>
                    <a:gd name="T11" fmla="*/ 151866 h 159384"/>
                    <a:gd name="T12" fmla="*/ 1339329 w 2484120"/>
                    <a:gd name="T13" fmla="*/ 151307 h 159384"/>
                    <a:gd name="T14" fmla="*/ 1699361 w 2484120"/>
                    <a:gd name="T15" fmla="*/ 157403 h 159384"/>
                    <a:gd name="T16" fmla="*/ 2119579 w 2484120"/>
                    <a:gd name="T17" fmla="*/ 157403 h 159384"/>
                    <a:gd name="T18" fmla="*/ 2483586 w 2484120"/>
                    <a:gd name="T19" fmla="*/ 158915 h 159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4120" h="159384">
                      <a:moveTo>
                        <a:pt x="0" y="0"/>
                      </a:moveTo>
                      <a:lnTo>
                        <a:pt x="232067" y="41478"/>
                      </a:lnTo>
                      <a:lnTo>
                        <a:pt x="505561" y="102069"/>
                      </a:lnTo>
                      <a:lnTo>
                        <a:pt x="729767" y="110121"/>
                      </a:lnTo>
                      <a:lnTo>
                        <a:pt x="924661" y="138036"/>
                      </a:lnTo>
                      <a:lnTo>
                        <a:pt x="1162786" y="151866"/>
                      </a:lnTo>
                      <a:lnTo>
                        <a:pt x="1339329" y="151307"/>
                      </a:lnTo>
                      <a:lnTo>
                        <a:pt x="1699361" y="157403"/>
                      </a:lnTo>
                      <a:lnTo>
                        <a:pt x="2119579" y="157403"/>
                      </a:lnTo>
                      <a:lnTo>
                        <a:pt x="2483586" y="158915"/>
                      </a:lnTo>
                    </a:path>
                  </a:pathLst>
                </a:custGeom>
                <a:noFill/>
                <a:ln w="31750">
                  <a:solidFill>
                    <a:srgbClr val="07BCC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H"/>
                </a:p>
              </p:txBody>
            </p:sp>
          </p:grpSp>
        </p:grpSp>
      </p:grpSp>
    </p:spTree>
    <p:extLst>
      <p:ext uri="{BB962C8B-B14F-4D97-AF65-F5344CB8AC3E}">
        <p14:creationId xmlns:p14="http://schemas.microsoft.com/office/powerpoint/2010/main" val="190023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0D500FCE-7ABB-4990-A623-80DE4DB5642C}"/>
              </a:ext>
            </a:extLst>
          </p:cNvPr>
          <p:cNvSpPr>
            <a:spLocks noGrp="1"/>
          </p:cNvSpPr>
          <p:nvPr>
            <p:ph type="title"/>
          </p:nvPr>
        </p:nvSpPr>
        <p:spPr/>
        <p:txBody>
          <a:bodyPr>
            <a:normAutofit fontScale="90000"/>
          </a:bodyPr>
          <a:lstStyle/>
          <a:p>
            <a:br>
              <a:rPr lang="en-US" sz="2800" b="1" i="1" dirty="0">
                <a:solidFill>
                  <a:schemeClr val="tx2"/>
                </a:solidFill>
              </a:rPr>
            </a:br>
            <a:br>
              <a:rPr lang="en-US" sz="2800" b="1" i="1" dirty="0">
                <a:solidFill>
                  <a:schemeClr val="tx2"/>
                </a:solidFill>
              </a:rPr>
            </a:br>
            <a:r>
              <a:rPr lang="en-US" sz="2800" b="1" i="1" dirty="0">
                <a:solidFill>
                  <a:schemeClr val="tx2"/>
                </a:solidFill>
              </a:rPr>
              <a:t>Countries with age of consent laws to access sexual and reproductive health services</a:t>
            </a:r>
            <a:br>
              <a:rPr lang="en-GB" sz="2800" b="1" i="1" dirty="0">
                <a:solidFill>
                  <a:schemeClr val="tx2"/>
                </a:solidFill>
              </a:rPr>
            </a:br>
            <a:br>
              <a:rPr lang="en-GB" altLang="en-CH" dirty="0"/>
            </a:br>
            <a:endParaRPr lang="en-CH" altLang="en-CH" dirty="0"/>
          </a:p>
        </p:txBody>
      </p:sp>
      <p:pic>
        <p:nvPicPr>
          <p:cNvPr id="47107" name="Content Placeholder 3">
            <a:extLst>
              <a:ext uri="{FF2B5EF4-FFF2-40B4-BE49-F238E27FC236}">
                <a16:creationId xmlns:a16="http://schemas.microsoft.com/office/drawing/2014/main" id="{23159934-865D-4FE1-A20B-A64C5B0149F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7813" y="1531938"/>
            <a:ext cx="8408987" cy="4435475"/>
          </a:xfrm>
        </p:spPr>
      </p:pic>
    </p:spTree>
    <p:extLst>
      <p:ext uri="{BB962C8B-B14F-4D97-AF65-F5344CB8AC3E}">
        <p14:creationId xmlns:p14="http://schemas.microsoft.com/office/powerpoint/2010/main" val="2859620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2595E8F-5FBF-4E71-BB5E-18AB6895EE7E}"/>
              </a:ext>
            </a:extLst>
          </p:cNvPr>
          <p:cNvGrpSpPr/>
          <p:nvPr/>
        </p:nvGrpSpPr>
        <p:grpSpPr>
          <a:xfrm>
            <a:off x="0" y="326080"/>
            <a:ext cx="8949690" cy="5944793"/>
            <a:chOff x="0" y="67504"/>
            <a:chExt cx="9979200" cy="6440192"/>
          </a:xfrm>
        </p:grpSpPr>
        <p:sp>
          <p:nvSpPr>
            <p:cNvPr id="5" name="Rectangle 4">
              <a:extLst>
                <a:ext uri="{FF2B5EF4-FFF2-40B4-BE49-F238E27FC236}">
                  <a16:creationId xmlns:a16="http://schemas.microsoft.com/office/drawing/2014/main" id="{850DA532-1DEF-4569-B716-4F34A4663D75}"/>
                </a:ext>
              </a:extLst>
            </p:cNvPr>
            <p:cNvSpPr/>
            <p:nvPr/>
          </p:nvSpPr>
          <p:spPr>
            <a:xfrm>
              <a:off x="0" y="6300000"/>
              <a:ext cx="9907200" cy="207696"/>
            </a:xfrm>
            <a:prstGeom prst="rect">
              <a:avLst/>
            </a:prstGeom>
          </p:spPr>
          <p:txBody>
            <a:bodyPr lIns="996923" rIns="166154">
              <a:spAutoFit/>
            </a:bodyPr>
            <a:lstStyle/>
            <a:p>
              <a:pPr defTabSz="844083">
                <a:defRPr/>
              </a:pPr>
              <a:r>
                <a:rPr lang="en-US" sz="646" dirty="0">
                  <a:solidFill>
                    <a:prstClr val="black"/>
                  </a:solidFill>
                  <a:latin typeface="Arial Nova" panose="020B0504020202020204" pitchFamily="34" charset="0"/>
                  <a:ea typeface="+mn-ea"/>
                </a:rPr>
                <a:t>Source: </a:t>
              </a:r>
              <a:r>
                <a:rPr lang="en-US" sz="646" dirty="0">
                  <a:solidFill>
                    <a:prstClr val="black"/>
                  </a:solidFill>
                  <a:latin typeface="Arial Nova" panose="020B0504020202020204" pitchFamily="34" charset="0"/>
                </a:rPr>
                <a:t>Population-based surveys, 2012–2017.</a:t>
              </a:r>
              <a:endParaRPr lang="en-US" sz="646" dirty="0">
                <a:solidFill>
                  <a:prstClr val="black"/>
                </a:solidFill>
                <a:latin typeface="Arial Nova" panose="020B0504020202020204" pitchFamily="34" charset="0"/>
                <a:ea typeface="+mn-ea"/>
              </a:endParaRPr>
            </a:p>
          </p:txBody>
        </p:sp>
        <p:grpSp>
          <p:nvGrpSpPr>
            <p:cNvPr id="2" name="Group 1">
              <a:extLst>
                <a:ext uri="{FF2B5EF4-FFF2-40B4-BE49-F238E27FC236}">
                  <a16:creationId xmlns:a16="http://schemas.microsoft.com/office/drawing/2014/main" id="{A734E91D-13BC-417D-8E67-B5E5B41D5EC9}"/>
                </a:ext>
              </a:extLst>
            </p:cNvPr>
            <p:cNvGrpSpPr/>
            <p:nvPr/>
          </p:nvGrpSpPr>
          <p:grpSpPr>
            <a:xfrm>
              <a:off x="989798" y="2051994"/>
              <a:ext cx="7362404" cy="3850902"/>
              <a:chOff x="989798" y="1979994"/>
              <a:chExt cx="7362404" cy="3850902"/>
            </a:xfrm>
          </p:grpSpPr>
          <p:sp>
            <p:nvSpPr>
              <p:cNvPr id="29" name="object 23">
                <a:extLst>
                  <a:ext uri="{FF2B5EF4-FFF2-40B4-BE49-F238E27FC236}">
                    <a16:creationId xmlns:a16="http://schemas.microsoft.com/office/drawing/2014/main" id="{3523749A-9EF3-427E-8F94-B2894B3F6A01}"/>
                  </a:ext>
                </a:extLst>
              </p:cNvPr>
              <p:cNvSpPr/>
              <p:nvPr/>
            </p:nvSpPr>
            <p:spPr>
              <a:xfrm>
                <a:off x="1440202" y="2044234"/>
                <a:ext cx="6912000" cy="1775642"/>
              </a:xfrm>
              <a:custGeom>
                <a:avLst/>
                <a:gdLst/>
                <a:ahLst/>
                <a:cxnLst/>
                <a:rect l="l" t="t" r="r" b="b"/>
                <a:pathLst>
                  <a:path w="6146165" h="1515745">
                    <a:moveTo>
                      <a:pt x="0" y="0"/>
                    </a:moveTo>
                    <a:lnTo>
                      <a:pt x="0" y="1515643"/>
                    </a:lnTo>
                    <a:lnTo>
                      <a:pt x="6146076" y="1515643"/>
                    </a:lnTo>
                  </a:path>
                </a:pathLst>
              </a:custGeom>
              <a:ln w="3175">
                <a:solidFill>
                  <a:srgbClr val="231F20"/>
                </a:solidFill>
              </a:ln>
            </p:spPr>
            <p:txBody>
              <a:bodyPr wrap="square" lIns="0" tIns="0" rIns="0" bIns="0" rtlCol="0"/>
              <a:lstStyle/>
              <a:p>
                <a:endParaRPr/>
              </a:p>
            </p:txBody>
          </p:sp>
          <p:sp>
            <p:nvSpPr>
              <p:cNvPr id="31" name="bk object 17">
                <a:extLst>
                  <a:ext uri="{FF2B5EF4-FFF2-40B4-BE49-F238E27FC236}">
                    <a16:creationId xmlns:a16="http://schemas.microsoft.com/office/drawing/2014/main" id="{C6345E93-D4A7-47A6-8145-D4404D4A82B2}"/>
                  </a:ext>
                </a:extLst>
              </p:cNvPr>
              <p:cNvSpPr/>
              <p:nvPr/>
            </p:nvSpPr>
            <p:spPr>
              <a:xfrm>
                <a:off x="1530000" y="2685600"/>
                <a:ext cx="108000" cy="1134417"/>
              </a:xfrm>
              <a:custGeom>
                <a:avLst/>
                <a:gdLst/>
                <a:ahLst/>
                <a:cxnLst/>
                <a:rect l="l" t="t" r="r" b="b"/>
                <a:pathLst>
                  <a:path w="72390" h="968375">
                    <a:moveTo>
                      <a:pt x="0" y="967943"/>
                    </a:moveTo>
                    <a:lnTo>
                      <a:pt x="71996" y="967943"/>
                    </a:lnTo>
                    <a:lnTo>
                      <a:pt x="71996" y="0"/>
                    </a:lnTo>
                    <a:lnTo>
                      <a:pt x="0" y="0"/>
                    </a:lnTo>
                    <a:lnTo>
                      <a:pt x="0" y="967943"/>
                    </a:lnTo>
                    <a:close/>
                  </a:path>
                </a:pathLst>
              </a:custGeom>
              <a:solidFill>
                <a:srgbClr val="78A7B7"/>
              </a:solidFill>
              <a:ln w="3175">
                <a:noFill/>
              </a:ln>
            </p:spPr>
            <p:txBody>
              <a:bodyPr wrap="square" lIns="0" tIns="0" rIns="0" bIns="0" rtlCol="0"/>
              <a:lstStyle/>
              <a:p>
                <a:endParaRPr/>
              </a:p>
            </p:txBody>
          </p:sp>
          <p:sp>
            <p:nvSpPr>
              <p:cNvPr id="63" name="bk object 17">
                <a:extLst>
                  <a:ext uri="{FF2B5EF4-FFF2-40B4-BE49-F238E27FC236}">
                    <a16:creationId xmlns:a16="http://schemas.microsoft.com/office/drawing/2014/main" id="{31CA2985-D652-4AC9-B70A-0CB3A4EB75CD}"/>
                  </a:ext>
                </a:extLst>
              </p:cNvPr>
              <p:cNvSpPr/>
              <p:nvPr/>
            </p:nvSpPr>
            <p:spPr>
              <a:xfrm>
                <a:off x="1962000" y="2696400"/>
                <a:ext cx="108000" cy="1123200"/>
              </a:xfrm>
              <a:custGeom>
                <a:avLst/>
                <a:gdLst/>
                <a:ahLst/>
                <a:cxnLst/>
                <a:rect l="l" t="t" r="r" b="b"/>
                <a:pathLst>
                  <a:path w="72390" h="968375">
                    <a:moveTo>
                      <a:pt x="0" y="967943"/>
                    </a:moveTo>
                    <a:lnTo>
                      <a:pt x="71996" y="967943"/>
                    </a:lnTo>
                    <a:lnTo>
                      <a:pt x="71996" y="0"/>
                    </a:lnTo>
                    <a:lnTo>
                      <a:pt x="0" y="0"/>
                    </a:lnTo>
                    <a:lnTo>
                      <a:pt x="0" y="967943"/>
                    </a:lnTo>
                    <a:close/>
                  </a:path>
                </a:pathLst>
              </a:custGeom>
              <a:solidFill>
                <a:srgbClr val="78A7B7"/>
              </a:solidFill>
              <a:ln w="3175">
                <a:noFill/>
              </a:ln>
            </p:spPr>
            <p:txBody>
              <a:bodyPr wrap="square" lIns="0" tIns="0" rIns="0" bIns="0" rtlCol="0"/>
              <a:lstStyle/>
              <a:p>
                <a:endParaRPr/>
              </a:p>
            </p:txBody>
          </p:sp>
          <p:sp>
            <p:nvSpPr>
              <p:cNvPr id="65" name="bk object 17">
                <a:extLst>
                  <a:ext uri="{FF2B5EF4-FFF2-40B4-BE49-F238E27FC236}">
                    <a16:creationId xmlns:a16="http://schemas.microsoft.com/office/drawing/2014/main" id="{0E160AB5-065A-4C5A-BA37-D5DD031C735C}"/>
                  </a:ext>
                </a:extLst>
              </p:cNvPr>
              <p:cNvSpPr/>
              <p:nvPr/>
            </p:nvSpPr>
            <p:spPr>
              <a:xfrm>
                <a:off x="2394000" y="2919600"/>
                <a:ext cx="108000" cy="900000"/>
              </a:xfrm>
              <a:custGeom>
                <a:avLst/>
                <a:gdLst/>
                <a:ahLst/>
                <a:cxnLst/>
                <a:rect l="l" t="t" r="r" b="b"/>
                <a:pathLst>
                  <a:path w="72390" h="968375">
                    <a:moveTo>
                      <a:pt x="0" y="967943"/>
                    </a:moveTo>
                    <a:lnTo>
                      <a:pt x="71996" y="967943"/>
                    </a:lnTo>
                    <a:lnTo>
                      <a:pt x="71996" y="0"/>
                    </a:lnTo>
                    <a:lnTo>
                      <a:pt x="0" y="0"/>
                    </a:lnTo>
                    <a:lnTo>
                      <a:pt x="0" y="967943"/>
                    </a:lnTo>
                    <a:close/>
                  </a:path>
                </a:pathLst>
              </a:custGeom>
              <a:solidFill>
                <a:srgbClr val="78A7B7"/>
              </a:solidFill>
              <a:ln w="3175">
                <a:noFill/>
              </a:ln>
            </p:spPr>
            <p:txBody>
              <a:bodyPr wrap="square" lIns="0" tIns="0" rIns="0" bIns="0" rtlCol="0"/>
              <a:lstStyle/>
              <a:p>
                <a:endParaRPr/>
              </a:p>
            </p:txBody>
          </p:sp>
          <p:sp>
            <p:nvSpPr>
              <p:cNvPr id="67" name="bk object 17">
                <a:extLst>
                  <a:ext uri="{FF2B5EF4-FFF2-40B4-BE49-F238E27FC236}">
                    <a16:creationId xmlns:a16="http://schemas.microsoft.com/office/drawing/2014/main" id="{40C71486-4D4C-4EDB-B72C-130B384A55D5}"/>
                  </a:ext>
                </a:extLst>
              </p:cNvPr>
              <p:cNvSpPr/>
              <p:nvPr/>
            </p:nvSpPr>
            <p:spPr>
              <a:xfrm>
                <a:off x="2826000" y="2930400"/>
                <a:ext cx="108000" cy="889200"/>
              </a:xfrm>
              <a:custGeom>
                <a:avLst/>
                <a:gdLst/>
                <a:ahLst/>
                <a:cxnLst/>
                <a:rect l="l" t="t" r="r" b="b"/>
                <a:pathLst>
                  <a:path w="72390" h="968375">
                    <a:moveTo>
                      <a:pt x="0" y="967943"/>
                    </a:moveTo>
                    <a:lnTo>
                      <a:pt x="71996" y="967943"/>
                    </a:lnTo>
                    <a:lnTo>
                      <a:pt x="71996" y="0"/>
                    </a:lnTo>
                    <a:lnTo>
                      <a:pt x="0" y="0"/>
                    </a:lnTo>
                    <a:lnTo>
                      <a:pt x="0" y="967943"/>
                    </a:lnTo>
                    <a:close/>
                  </a:path>
                </a:pathLst>
              </a:custGeom>
              <a:solidFill>
                <a:srgbClr val="78A7B7"/>
              </a:solidFill>
              <a:ln w="3175">
                <a:noFill/>
              </a:ln>
            </p:spPr>
            <p:txBody>
              <a:bodyPr wrap="square" lIns="0" tIns="0" rIns="0" bIns="0" rtlCol="0"/>
              <a:lstStyle/>
              <a:p>
                <a:endParaRPr/>
              </a:p>
            </p:txBody>
          </p:sp>
          <p:sp>
            <p:nvSpPr>
              <p:cNvPr id="30" name="bk object 16">
                <a:extLst>
                  <a:ext uri="{FF2B5EF4-FFF2-40B4-BE49-F238E27FC236}">
                    <a16:creationId xmlns:a16="http://schemas.microsoft.com/office/drawing/2014/main" id="{4E5BED3E-D108-4151-A434-5B52DA0A3311}"/>
                  </a:ext>
                </a:extLst>
              </p:cNvPr>
              <p:cNvSpPr/>
              <p:nvPr/>
            </p:nvSpPr>
            <p:spPr>
              <a:xfrm>
                <a:off x="1656000" y="2685600"/>
                <a:ext cx="108000" cy="1134417"/>
              </a:xfrm>
              <a:custGeom>
                <a:avLst/>
                <a:gdLst/>
                <a:ahLst/>
                <a:cxnLst/>
                <a:rect l="l" t="t" r="r" b="b"/>
                <a:pathLst>
                  <a:path w="72390" h="968375">
                    <a:moveTo>
                      <a:pt x="0" y="967943"/>
                    </a:moveTo>
                    <a:lnTo>
                      <a:pt x="72009" y="967943"/>
                    </a:lnTo>
                    <a:lnTo>
                      <a:pt x="72009" y="0"/>
                    </a:lnTo>
                    <a:lnTo>
                      <a:pt x="0" y="0"/>
                    </a:lnTo>
                    <a:lnTo>
                      <a:pt x="0" y="967943"/>
                    </a:lnTo>
                    <a:close/>
                  </a:path>
                </a:pathLst>
              </a:custGeom>
              <a:solidFill>
                <a:srgbClr val="F78E20"/>
              </a:solidFill>
              <a:ln w="3175">
                <a:noFill/>
              </a:ln>
            </p:spPr>
            <p:txBody>
              <a:bodyPr wrap="square" lIns="0" tIns="0" rIns="0" bIns="0" rtlCol="0"/>
              <a:lstStyle/>
              <a:p>
                <a:endParaRPr/>
              </a:p>
            </p:txBody>
          </p:sp>
          <p:sp>
            <p:nvSpPr>
              <p:cNvPr id="62" name="bk object 16">
                <a:extLst>
                  <a:ext uri="{FF2B5EF4-FFF2-40B4-BE49-F238E27FC236}">
                    <a16:creationId xmlns:a16="http://schemas.microsoft.com/office/drawing/2014/main" id="{5385F57E-C581-4DA3-84C6-226FED42F8CA}"/>
                  </a:ext>
                </a:extLst>
              </p:cNvPr>
              <p:cNvSpPr/>
              <p:nvPr/>
            </p:nvSpPr>
            <p:spPr>
              <a:xfrm>
                <a:off x="2088000" y="3002400"/>
                <a:ext cx="108000" cy="817200"/>
              </a:xfrm>
              <a:custGeom>
                <a:avLst/>
                <a:gdLst/>
                <a:ahLst/>
                <a:cxnLst/>
                <a:rect l="l" t="t" r="r" b="b"/>
                <a:pathLst>
                  <a:path w="72390" h="968375">
                    <a:moveTo>
                      <a:pt x="0" y="967943"/>
                    </a:moveTo>
                    <a:lnTo>
                      <a:pt x="72009" y="967943"/>
                    </a:lnTo>
                    <a:lnTo>
                      <a:pt x="72009" y="0"/>
                    </a:lnTo>
                    <a:lnTo>
                      <a:pt x="0" y="0"/>
                    </a:lnTo>
                    <a:lnTo>
                      <a:pt x="0" y="967943"/>
                    </a:lnTo>
                    <a:close/>
                  </a:path>
                </a:pathLst>
              </a:custGeom>
              <a:solidFill>
                <a:srgbClr val="F78E20"/>
              </a:solidFill>
              <a:ln w="3175">
                <a:noFill/>
              </a:ln>
            </p:spPr>
            <p:txBody>
              <a:bodyPr wrap="square" lIns="0" tIns="0" rIns="0" bIns="0" rtlCol="0"/>
              <a:lstStyle/>
              <a:p>
                <a:endParaRPr/>
              </a:p>
            </p:txBody>
          </p:sp>
          <p:sp>
            <p:nvSpPr>
              <p:cNvPr id="64" name="bk object 16">
                <a:extLst>
                  <a:ext uri="{FF2B5EF4-FFF2-40B4-BE49-F238E27FC236}">
                    <a16:creationId xmlns:a16="http://schemas.microsoft.com/office/drawing/2014/main" id="{D96EF8A9-FF32-4F6D-B291-72E408B721EA}"/>
                  </a:ext>
                </a:extLst>
              </p:cNvPr>
              <p:cNvSpPr/>
              <p:nvPr/>
            </p:nvSpPr>
            <p:spPr>
              <a:xfrm>
                <a:off x="2520000" y="2736000"/>
                <a:ext cx="108000" cy="1083600"/>
              </a:xfrm>
              <a:custGeom>
                <a:avLst/>
                <a:gdLst/>
                <a:ahLst/>
                <a:cxnLst/>
                <a:rect l="l" t="t" r="r" b="b"/>
                <a:pathLst>
                  <a:path w="72390" h="968375">
                    <a:moveTo>
                      <a:pt x="0" y="967943"/>
                    </a:moveTo>
                    <a:lnTo>
                      <a:pt x="72009" y="967943"/>
                    </a:lnTo>
                    <a:lnTo>
                      <a:pt x="72009" y="0"/>
                    </a:lnTo>
                    <a:lnTo>
                      <a:pt x="0" y="0"/>
                    </a:lnTo>
                    <a:lnTo>
                      <a:pt x="0" y="967943"/>
                    </a:lnTo>
                    <a:close/>
                  </a:path>
                </a:pathLst>
              </a:custGeom>
              <a:solidFill>
                <a:srgbClr val="F78E20"/>
              </a:solidFill>
              <a:ln w="3175">
                <a:noFill/>
              </a:ln>
            </p:spPr>
            <p:txBody>
              <a:bodyPr wrap="square" lIns="0" tIns="0" rIns="0" bIns="0" rtlCol="0"/>
              <a:lstStyle/>
              <a:p>
                <a:endParaRPr/>
              </a:p>
            </p:txBody>
          </p:sp>
          <p:sp>
            <p:nvSpPr>
              <p:cNvPr id="66" name="bk object 16">
                <a:extLst>
                  <a:ext uri="{FF2B5EF4-FFF2-40B4-BE49-F238E27FC236}">
                    <a16:creationId xmlns:a16="http://schemas.microsoft.com/office/drawing/2014/main" id="{6854F6D8-5264-4F79-B81F-6F9E339A21E6}"/>
                  </a:ext>
                </a:extLst>
              </p:cNvPr>
              <p:cNvSpPr/>
              <p:nvPr/>
            </p:nvSpPr>
            <p:spPr>
              <a:xfrm>
                <a:off x="2952000" y="2959200"/>
                <a:ext cx="108000" cy="860400"/>
              </a:xfrm>
              <a:custGeom>
                <a:avLst/>
                <a:gdLst/>
                <a:ahLst/>
                <a:cxnLst/>
                <a:rect l="l" t="t" r="r" b="b"/>
                <a:pathLst>
                  <a:path w="72390" h="968375">
                    <a:moveTo>
                      <a:pt x="0" y="967943"/>
                    </a:moveTo>
                    <a:lnTo>
                      <a:pt x="72009" y="967943"/>
                    </a:lnTo>
                    <a:lnTo>
                      <a:pt x="72009" y="0"/>
                    </a:lnTo>
                    <a:lnTo>
                      <a:pt x="0" y="0"/>
                    </a:lnTo>
                    <a:lnTo>
                      <a:pt x="0" y="967943"/>
                    </a:lnTo>
                    <a:close/>
                  </a:path>
                </a:pathLst>
              </a:custGeom>
              <a:solidFill>
                <a:srgbClr val="F78E20"/>
              </a:solidFill>
              <a:ln w="3175">
                <a:noFill/>
              </a:ln>
            </p:spPr>
            <p:txBody>
              <a:bodyPr wrap="square" lIns="0" tIns="0" rIns="0" bIns="0" rtlCol="0"/>
              <a:lstStyle/>
              <a:p>
                <a:endParaRPr/>
              </a:p>
            </p:txBody>
          </p:sp>
          <p:sp>
            <p:nvSpPr>
              <p:cNvPr id="99" name="bk object 17">
                <a:extLst>
                  <a:ext uri="{FF2B5EF4-FFF2-40B4-BE49-F238E27FC236}">
                    <a16:creationId xmlns:a16="http://schemas.microsoft.com/office/drawing/2014/main" id="{202D670C-2720-45E6-9603-2EFD10F98398}"/>
                  </a:ext>
                </a:extLst>
              </p:cNvPr>
              <p:cNvSpPr/>
              <p:nvPr/>
            </p:nvSpPr>
            <p:spPr>
              <a:xfrm>
                <a:off x="3258000" y="2995200"/>
                <a:ext cx="108000" cy="824400"/>
              </a:xfrm>
              <a:custGeom>
                <a:avLst/>
                <a:gdLst/>
                <a:ahLst/>
                <a:cxnLst/>
                <a:rect l="l" t="t" r="r" b="b"/>
                <a:pathLst>
                  <a:path w="72390" h="968375">
                    <a:moveTo>
                      <a:pt x="0" y="967943"/>
                    </a:moveTo>
                    <a:lnTo>
                      <a:pt x="71996" y="967943"/>
                    </a:lnTo>
                    <a:lnTo>
                      <a:pt x="71996" y="0"/>
                    </a:lnTo>
                    <a:lnTo>
                      <a:pt x="0" y="0"/>
                    </a:lnTo>
                    <a:lnTo>
                      <a:pt x="0" y="967943"/>
                    </a:lnTo>
                    <a:close/>
                  </a:path>
                </a:pathLst>
              </a:custGeom>
              <a:solidFill>
                <a:srgbClr val="78A7B7"/>
              </a:solidFill>
              <a:ln w="3175">
                <a:noFill/>
              </a:ln>
            </p:spPr>
            <p:txBody>
              <a:bodyPr wrap="square" lIns="0" tIns="0" rIns="0" bIns="0" rtlCol="0"/>
              <a:lstStyle/>
              <a:p>
                <a:endParaRPr/>
              </a:p>
            </p:txBody>
          </p:sp>
          <p:sp>
            <p:nvSpPr>
              <p:cNvPr id="100" name="bk object 17">
                <a:extLst>
                  <a:ext uri="{FF2B5EF4-FFF2-40B4-BE49-F238E27FC236}">
                    <a16:creationId xmlns:a16="http://schemas.microsoft.com/office/drawing/2014/main" id="{973ABB99-B2F7-42A9-BCC2-8D33408E0697}"/>
                  </a:ext>
                </a:extLst>
              </p:cNvPr>
              <p:cNvSpPr/>
              <p:nvPr/>
            </p:nvSpPr>
            <p:spPr>
              <a:xfrm>
                <a:off x="3690000" y="2995200"/>
                <a:ext cx="108000" cy="824400"/>
              </a:xfrm>
              <a:custGeom>
                <a:avLst/>
                <a:gdLst/>
                <a:ahLst/>
                <a:cxnLst/>
                <a:rect l="l" t="t" r="r" b="b"/>
                <a:pathLst>
                  <a:path w="72390" h="968375">
                    <a:moveTo>
                      <a:pt x="0" y="967943"/>
                    </a:moveTo>
                    <a:lnTo>
                      <a:pt x="71996" y="967943"/>
                    </a:lnTo>
                    <a:lnTo>
                      <a:pt x="71996" y="0"/>
                    </a:lnTo>
                    <a:lnTo>
                      <a:pt x="0" y="0"/>
                    </a:lnTo>
                    <a:lnTo>
                      <a:pt x="0" y="967943"/>
                    </a:lnTo>
                    <a:close/>
                  </a:path>
                </a:pathLst>
              </a:custGeom>
              <a:solidFill>
                <a:srgbClr val="78A7B7"/>
              </a:solidFill>
              <a:ln w="3175">
                <a:noFill/>
              </a:ln>
            </p:spPr>
            <p:txBody>
              <a:bodyPr wrap="square" lIns="0" tIns="0" rIns="0" bIns="0" rtlCol="0"/>
              <a:lstStyle/>
              <a:p>
                <a:endParaRPr/>
              </a:p>
            </p:txBody>
          </p:sp>
          <p:sp>
            <p:nvSpPr>
              <p:cNvPr id="101" name="bk object 17">
                <a:extLst>
                  <a:ext uri="{FF2B5EF4-FFF2-40B4-BE49-F238E27FC236}">
                    <a16:creationId xmlns:a16="http://schemas.microsoft.com/office/drawing/2014/main" id="{B3D9F6D8-81F9-42D0-9FDA-896485C39F04}"/>
                  </a:ext>
                </a:extLst>
              </p:cNvPr>
              <p:cNvSpPr/>
              <p:nvPr/>
            </p:nvSpPr>
            <p:spPr>
              <a:xfrm>
                <a:off x="4122000" y="3006000"/>
                <a:ext cx="108000" cy="813600"/>
              </a:xfrm>
              <a:custGeom>
                <a:avLst/>
                <a:gdLst/>
                <a:ahLst/>
                <a:cxnLst/>
                <a:rect l="l" t="t" r="r" b="b"/>
                <a:pathLst>
                  <a:path w="72390" h="968375">
                    <a:moveTo>
                      <a:pt x="0" y="967943"/>
                    </a:moveTo>
                    <a:lnTo>
                      <a:pt x="71996" y="967943"/>
                    </a:lnTo>
                    <a:lnTo>
                      <a:pt x="71996" y="0"/>
                    </a:lnTo>
                    <a:lnTo>
                      <a:pt x="0" y="0"/>
                    </a:lnTo>
                    <a:lnTo>
                      <a:pt x="0" y="967943"/>
                    </a:lnTo>
                    <a:close/>
                  </a:path>
                </a:pathLst>
              </a:custGeom>
              <a:solidFill>
                <a:srgbClr val="78A7B7"/>
              </a:solidFill>
              <a:ln w="3175">
                <a:noFill/>
              </a:ln>
            </p:spPr>
            <p:txBody>
              <a:bodyPr wrap="square" lIns="0" tIns="0" rIns="0" bIns="0" rtlCol="0"/>
              <a:lstStyle/>
              <a:p>
                <a:endParaRPr dirty="0"/>
              </a:p>
            </p:txBody>
          </p:sp>
          <p:sp>
            <p:nvSpPr>
              <p:cNvPr id="102" name="bk object 17">
                <a:extLst>
                  <a:ext uri="{FF2B5EF4-FFF2-40B4-BE49-F238E27FC236}">
                    <a16:creationId xmlns:a16="http://schemas.microsoft.com/office/drawing/2014/main" id="{7850C979-0E40-49D0-B514-8134C05F5A17}"/>
                  </a:ext>
                </a:extLst>
              </p:cNvPr>
              <p:cNvSpPr/>
              <p:nvPr/>
            </p:nvSpPr>
            <p:spPr>
              <a:xfrm>
                <a:off x="4554000" y="3034800"/>
                <a:ext cx="108000" cy="784800"/>
              </a:xfrm>
              <a:custGeom>
                <a:avLst/>
                <a:gdLst/>
                <a:ahLst/>
                <a:cxnLst/>
                <a:rect l="l" t="t" r="r" b="b"/>
                <a:pathLst>
                  <a:path w="72390" h="968375">
                    <a:moveTo>
                      <a:pt x="0" y="967943"/>
                    </a:moveTo>
                    <a:lnTo>
                      <a:pt x="71996" y="967943"/>
                    </a:lnTo>
                    <a:lnTo>
                      <a:pt x="71996" y="0"/>
                    </a:lnTo>
                    <a:lnTo>
                      <a:pt x="0" y="0"/>
                    </a:lnTo>
                    <a:lnTo>
                      <a:pt x="0" y="967943"/>
                    </a:lnTo>
                    <a:close/>
                  </a:path>
                </a:pathLst>
              </a:custGeom>
              <a:solidFill>
                <a:srgbClr val="78A7B7"/>
              </a:solidFill>
              <a:ln w="3175">
                <a:noFill/>
              </a:ln>
            </p:spPr>
            <p:txBody>
              <a:bodyPr wrap="square" lIns="0" tIns="0" rIns="0" bIns="0" rtlCol="0"/>
              <a:lstStyle/>
              <a:p>
                <a:endParaRPr/>
              </a:p>
            </p:txBody>
          </p:sp>
          <p:sp>
            <p:nvSpPr>
              <p:cNvPr id="103" name="bk object 16">
                <a:extLst>
                  <a:ext uri="{FF2B5EF4-FFF2-40B4-BE49-F238E27FC236}">
                    <a16:creationId xmlns:a16="http://schemas.microsoft.com/office/drawing/2014/main" id="{C004E127-FB5A-4C08-A374-EEA3366E65E6}"/>
                  </a:ext>
                </a:extLst>
              </p:cNvPr>
              <p:cNvSpPr/>
              <p:nvPr/>
            </p:nvSpPr>
            <p:spPr>
              <a:xfrm>
                <a:off x="3384000" y="3114000"/>
                <a:ext cx="108000" cy="705600"/>
              </a:xfrm>
              <a:custGeom>
                <a:avLst/>
                <a:gdLst/>
                <a:ahLst/>
                <a:cxnLst/>
                <a:rect l="l" t="t" r="r" b="b"/>
                <a:pathLst>
                  <a:path w="72390" h="968375">
                    <a:moveTo>
                      <a:pt x="0" y="967943"/>
                    </a:moveTo>
                    <a:lnTo>
                      <a:pt x="72009" y="967943"/>
                    </a:lnTo>
                    <a:lnTo>
                      <a:pt x="72009" y="0"/>
                    </a:lnTo>
                    <a:lnTo>
                      <a:pt x="0" y="0"/>
                    </a:lnTo>
                    <a:lnTo>
                      <a:pt x="0" y="967943"/>
                    </a:lnTo>
                    <a:close/>
                  </a:path>
                </a:pathLst>
              </a:custGeom>
              <a:solidFill>
                <a:srgbClr val="F78E20"/>
              </a:solidFill>
              <a:ln w="3175">
                <a:noFill/>
              </a:ln>
            </p:spPr>
            <p:txBody>
              <a:bodyPr wrap="square" lIns="0" tIns="0" rIns="0" bIns="0" rtlCol="0"/>
              <a:lstStyle/>
              <a:p>
                <a:endParaRPr/>
              </a:p>
            </p:txBody>
          </p:sp>
          <p:sp>
            <p:nvSpPr>
              <p:cNvPr id="104" name="bk object 16">
                <a:extLst>
                  <a:ext uri="{FF2B5EF4-FFF2-40B4-BE49-F238E27FC236}">
                    <a16:creationId xmlns:a16="http://schemas.microsoft.com/office/drawing/2014/main" id="{3C318AA5-954A-447F-8C7C-2999991C1E0C}"/>
                  </a:ext>
                </a:extLst>
              </p:cNvPr>
              <p:cNvSpPr/>
              <p:nvPr/>
            </p:nvSpPr>
            <p:spPr>
              <a:xfrm>
                <a:off x="3816000" y="3092400"/>
                <a:ext cx="108000" cy="727200"/>
              </a:xfrm>
              <a:custGeom>
                <a:avLst/>
                <a:gdLst/>
                <a:ahLst/>
                <a:cxnLst/>
                <a:rect l="l" t="t" r="r" b="b"/>
                <a:pathLst>
                  <a:path w="72390" h="968375">
                    <a:moveTo>
                      <a:pt x="0" y="967943"/>
                    </a:moveTo>
                    <a:lnTo>
                      <a:pt x="72009" y="967943"/>
                    </a:lnTo>
                    <a:lnTo>
                      <a:pt x="72009" y="0"/>
                    </a:lnTo>
                    <a:lnTo>
                      <a:pt x="0" y="0"/>
                    </a:lnTo>
                    <a:lnTo>
                      <a:pt x="0" y="967943"/>
                    </a:lnTo>
                    <a:close/>
                  </a:path>
                </a:pathLst>
              </a:custGeom>
              <a:solidFill>
                <a:srgbClr val="F78E20"/>
              </a:solidFill>
              <a:ln w="3175">
                <a:noFill/>
              </a:ln>
            </p:spPr>
            <p:txBody>
              <a:bodyPr wrap="square" lIns="0" tIns="0" rIns="0" bIns="0" rtlCol="0"/>
              <a:lstStyle/>
              <a:p>
                <a:endParaRPr/>
              </a:p>
            </p:txBody>
          </p:sp>
          <p:sp>
            <p:nvSpPr>
              <p:cNvPr id="105" name="bk object 16">
                <a:extLst>
                  <a:ext uri="{FF2B5EF4-FFF2-40B4-BE49-F238E27FC236}">
                    <a16:creationId xmlns:a16="http://schemas.microsoft.com/office/drawing/2014/main" id="{D24E0066-8848-4D52-86EA-C20A0AD42D81}"/>
                  </a:ext>
                </a:extLst>
              </p:cNvPr>
              <p:cNvSpPr/>
              <p:nvPr/>
            </p:nvSpPr>
            <p:spPr>
              <a:xfrm>
                <a:off x="4248000" y="3006000"/>
                <a:ext cx="108000" cy="813600"/>
              </a:xfrm>
              <a:custGeom>
                <a:avLst/>
                <a:gdLst/>
                <a:ahLst/>
                <a:cxnLst/>
                <a:rect l="l" t="t" r="r" b="b"/>
                <a:pathLst>
                  <a:path w="72390" h="968375">
                    <a:moveTo>
                      <a:pt x="0" y="967943"/>
                    </a:moveTo>
                    <a:lnTo>
                      <a:pt x="72009" y="967943"/>
                    </a:lnTo>
                    <a:lnTo>
                      <a:pt x="72009" y="0"/>
                    </a:lnTo>
                    <a:lnTo>
                      <a:pt x="0" y="0"/>
                    </a:lnTo>
                    <a:lnTo>
                      <a:pt x="0" y="967943"/>
                    </a:lnTo>
                    <a:close/>
                  </a:path>
                </a:pathLst>
              </a:custGeom>
              <a:solidFill>
                <a:srgbClr val="F78E20"/>
              </a:solidFill>
              <a:ln w="3175">
                <a:noFill/>
              </a:ln>
            </p:spPr>
            <p:txBody>
              <a:bodyPr wrap="square" lIns="0" tIns="0" rIns="0" bIns="0" rtlCol="0"/>
              <a:lstStyle/>
              <a:p>
                <a:endParaRPr/>
              </a:p>
            </p:txBody>
          </p:sp>
          <p:sp>
            <p:nvSpPr>
              <p:cNvPr id="106" name="bk object 16">
                <a:extLst>
                  <a:ext uri="{FF2B5EF4-FFF2-40B4-BE49-F238E27FC236}">
                    <a16:creationId xmlns:a16="http://schemas.microsoft.com/office/drawing/2014/main" id="{25264566-0C47-4737-9A90-84AF97CA4C7D}"/>
                  </a:ext>
                </a:extLst>
              </p:cNvPr>
              <p:cNvSpPr/>
              <p:nvPr/>
            </p:nvSpPr>
            <p:spPr>
              <a:xfrm>
                <a:off x="4680000" y="3016800"/>
                <a:ext cx="108000" cy="802800"/>
              </a:xfrm>
              <a:custGeom>
                <a:avLst/>
                <a:gdLst/>
                <a:ahLst/>
                <a:cxnLst/>
                <a:rect l="l" t="t" r="r" b="b"/>
                <a:pathLst>
                  <a:path w="72390" h="968375">
                    <a:moveTo>
                      <a:pt x="0" y="967943"/>
                    </a:moveTo>
                    <a:lnTo>
                      <a:pt x="72009" y="967943"/>
                    </a:lnTo>
                    <a:lnTo>
                      <a:pt x="72009" y="0"/>
                    </a:lnTo>
                    <a:lnTo>
                      <a:pt x="0" y="0"/>
                    </a:lnTo>
                    <a:lnTo>
                      <a:pt x="0" y="967943"/>
                    </a:lnTo>
                    <a:close/>
                  </a:path>
                </a:pathLst>
              </a:custGeom>
              <a:solidFill>
                <a:srgbClr val="F78E20"/>
              </a:solidFill>
              <a:ln w="3175">
                <a:noFill/>
              </a:ln>
            </p:spPr>
            <p:txBody>
              <a:bodyPr wrap="square" lIns="0" tIns="0" rIns="0" bIns="0" rtlCol="0"/>
              <a:lstStyle/>
              <a:p>
                <a:endParaRPr/>
              </a:p>
            </p:txBody>
          </p:sp>
          <p:sp>
            <p:nvSpPr>
              <p:cNvPr id="108" name="bk object 17">
                <a:extLst>
                  <a:ext uri="{FF2B5EF4-FFF2-40B4-BE49-F238E27FC236}">
                    <a16:creationId xmlns:a16="http://schemas.microsoft.com/office/drawing/2014/main" id="{5C855BF8-FF08-43AE-B570-2BB3322F3E8C}"/>
                  </a:ext>
                </a:extLst>
              </p:cNvPr>
              <p:cNvSpPr/>
              <p:nvPr/>
            </p:nvSpPr>
            <p:spPr>
              <a:xfrm>
                <a:off x="4986000" y="3045600"/>
                <a:ext cx="108000" cy="774000"/>
              </a:xfrm>
              <a:custGeom>
                <a:avLst/>
                <a:gdLst/>
                <a:ahLst/>
                <a:cxnLst/>
                <a:rect l="l" t="t" r="r" b="b"/>
                <a:pathLst>
                  <a:path w="72390" h="968375">
                    <a:moveTo>
                      <a:pt x="0" y="967943"/>
                    </a:moveTo>
                    <a:lnTo>
                      <a:pt x="71996" y="967943"/>
                    </a:lnTo>
                    <a:lnTo>
                      <a:pt x="71996" y="0"/>
                    </a:lnTo>
                    <a:lnTo>
                      <a:pt x="0" y="0"/>
                    </a:lnTo>
                    <a:lnTo>
                      <a:pt x="0" y="967943"/>
                    </a:lnTo>
                    <a:close/>
                  </a:path>
                </a:pathLst>
              </a:custGeom>
              <a:solidFill>
                <a:srgbClr val="78A7B7"/>
              </a:solidFill>
              <a:ln w="3175">
                <a:noFill/>
              </a:ln>
            </p:spPr>
            <p:txBody>
              <a:bodyPr wrap="square" lIns="0" tIns="0" rIns="0" bIns="0" rtlCol="0"/>
              <a:lstStyle/>
              <a:p>
                <a:endParaRPr/>
              </a:p>
            </p:txBody>
          </p:sp>
          <p:sp>
            <p:nvSpPr>
              <p:cNvPr id="109" name="bk object 17">
                <a:extLst>
                  <a:ext uri="{FF2B5EF4-FFF2-40B4-BE49-F238E27FC236}">
                    <a16:creationId xmlns:a16="http://schemas.microsoft.com/office/drawing/2014/main" id="{A5A43EE3-193F-4FE0-86A5-9D910F38ECC7}"/>
                  </a:ext>
                </a:extLst>
              </p:cNvPr>
              <p:cNvSpPr/>
              <p:nvPr/>
            </p:nvSpPr>
            <p:spPr>
              <a:xfrm>
                <a:off x="5418000" y="3132000"/>
                <a:ext cx="108000" cy="687600"/>
              </a:xfrm>
              <a:custGeom>
                <a:avLst/>
                <a:gdLst/>
                <a:ahLst/>
                <a:cxnLst/>
                <a:rect l="l" t="t" r="r" b="b"/>
                <a:pathLst>
                  <a:path w="72390" h="968375">
                    <a:moveTo>
                      <a:pt x="0" y="967943"/>
                    </a:moveTo>
                    <a:lnTo>
                      <a:pt x="71996" y="967943"/>
                    </a:lnTo>
                    <a:lnTo>
                      <a:pt x="71996" y="0"/>
                    </a:lnTo>
                    <a:lnTo>
                      <a:pt x="0" y="0"/>
                    </a:lnTo>
                    <a:lnTo>
                      <a:pt x="0" y="967943"/>
                    </a:lnTo>
                    <a:close/>
                  </a:path>
                </a:pathLst>
              </a:custGeom>
              <a:solidFill>
                <a:srgbClr val="78A7B7"/>
              </a:solidFill>
              <a:ln w="3175">
                <a:noFill/>
              </a:ln>
            </p:spPr>
            <p:txBody>
              <a:bodyPr wrap="square" lIns="0" tIns="0" rIns="0" bIns="0" rtlCol="0"/>
              <a:lstStyle/>
              <a:p>
                <a:endParaRPr/>
              </a:p>
            </p:txBody>
          </p:sp>
          <p:sp>
            <p:nvSpPr>
              <p:cNvPr id="110" name="bk object 17">
                <a:extLst>
                  <a:ext uri="{FF2B5EF4-FFF2-40B4-BE49-F238E27FC236}">
                    <a16:creationId xmlns:a16="http://schemas.microsoft.com/office/drawing/2014/main" id="{A3FB251D-1A12-43A8-8ED0-0DCB3910B8B0}"/>
                  </a:ext>
                </a:extLst>
              </p:cNvPr>
              <p:cNvSpPr/>
              <p:nvPr/>
            </p:nvSpPr>
            <p:spPr>
              <a:xfrm>
                <a:off x="5850000" y="3265200"/>
                <a:ext cx="108000" cy="554400"/>
              </a:xfrm>
              <a:custGeom>
                <a:avLst/>
                <a:gdLst/>
                <a:ahLst/>
                <a:cxnLst/>
                <a:rect l="l" t="t" r="r" b="b"/>
                <a:pathLst>
                  <a:path w="72390" h="968375">
                    <a:moveTo>
                      <a:pt x="0" y="967943"/>
                    </a:moveTo>
                    <a:lnTo>
                      <a:pt x="71996" y="967943"/>
                    </a:lnTo>
                    <a:lnTo>
                      <a:pt x="71996" y="0"/>
                    </a:lnTo>
                    <a:lnTo>
                      <a:pt x="0" y="0"/>
                    </a:lnTo>
                    <a:lnTo>
                      <a:pt x="0" y="967943"/>
                    </a:lnTo>
                    <a:close/>
                  </a:path>
                </a:pathLst>
              </a:custGeom>
              <a:solidFill>
                <a:srgbClr val="78A7B7"/>
              </a:solidFill>
              <a:ln w="3175">
                <a:noFill/>
              </a:ln>
            </p:spPr>
            <p:txBody>
              <a:bodyPr wrap="square" lIns="0" tIns="0" rIns="0" bIns="0" rtlCol="0"/>
              <a:lstStyle/>
              <a:p>
                <a:endParaRPr/>
              </a:p>
            </p:txBody>
          </p:sp>
          <p:sp>
            <p:nvSpPr>
              <p:cNvPr id="111" name="bk object 17">
                <a:extLst>
                  <a:ext uri="{FF2B5EF4-FFF2-40B4-BE49-F238E27FC236}">
                    <a16:creationId xmlns:a16="http://schemas.microsoft.com/office/drawing/2014/main" id="{5DB72502-6C13-4682-BD23-9540F5604942}"/>
                  </a:ext>
                </a:extLst>
              </p:cNvPr>
              <p:cNvSpPr/>
              <p:nvPr/>
            </p:nvSpPr>
            <p:spPr>
              <a:xfrm>
                <a:off x="6282000" y="3276000"/>
                <a:ext cx="108000" cy="543600"/>
              </a:xfrm>
              <a:custGeom>
                <a:avLst/>
                <a:gdLst/>
                <a:ahLst/>
                <a:cxnLst/>
                <a:rect l="l" t="t" r="r" b="b"/>
                <a:pathLst>
                  <a:path w="72390" h="968375">
                    <a:moveTo>
                      <a:pt x="0" y="967943"/>
                    </a:moveTo>
                    <a:lnTo>
                      <a:pt x="71996" y="967943"/>
                    </a:lnTo>
                    <a:lnTo>
                      <a:pt x="71996" y="0"/>
                    </a:lnTo>
                    <a:lnTo>
                      <a:pt x="0" y="0"/>
                    </a:lnTo>
                    <a:lnTo>
                      <a:pt x="0" y="967943"/>
                    </a:lnTo>
                    <a:close/>
                  </a:path>
                </a:pathLst>
              </a:custGeom>
              <a:solidFill>
                <a:srgbClr val="78A7B7"/>
              </a:solidFill>
              <a:ln w="3175">
                <a:noFill/>
              </a:ln>
            </p:spPr>
            <p:txBody>
              <a:bodyPr wrap="square" lIns="0" tIns="0" rIns="0" bIns="0" rtlCol="0"/>
              <a:lstStyle/>
              <a:p>
                <a:endParaRPr/>
              </a:p>
            </p:txBody>
          </p:sp>
          <p:sp>
            <p:nvSpPr>
              <p:cNvPr id="112" name="bk object 16">
                <a:extLst>
                  <a:ext uri="{FF2B5EF4-FFF2-40B4-BE49-F238E27FC236}">
                    <a16:creationId xmlns:a16="http://schemas.microsoft.com/office/drawing/2014/main" id="{2F78A6C8-92E1-40C5-B3C1-5E72592957A6}"/>
                  </a:ext>
                </a:extLst>
              </p:cNvPr>
              <p:cNvSpPr/>
              <p:nvPr/>
            </p:nvSpPr>
            <p:spPr>
              <a:xfrm>
                <a:off x="5112000" y="3103200"/>
                <a:ext cx="108000" cy="716400"/>
              </a:xfrm>
              <a:custGeom>
                <a:avLst/>
                <a:gdLst/>
                <a:ahLst/>
                <a:cxnLst/>
                <a:rect l="l" t="t" r="r" b="b"/>
                <a:pathLst>
                  <a:path w="72390" h="968375">
                    <a:moveTo>
                      <a:pt x="0" y="967943"/>
                    </a:moveTo>
                    <a:lnTo>
                      <a:pt x="72009" y="967943"/>
                    </a:lnTo>
                    <a:lnTo>
                      <a:pt x="72009" y="0"/>
                    </a:lnTo>
                    <a:lnTo>
                      <a:pt x="0" y="0"/>
                    </a:lnTo>
                    <a:lnTo>
                      <a:pt x="0" y="967943"/>
                    </a:lnTo>
                    <a:close/>
                  </a:path>
                </a:pathLst>
              </a:custGeom>
              <a:solidFill>
                <a:srgbClr val="F78E20"/>
              </a:solidFill>
              <a:ln w="3175">
                <a:noFill/>
              </a:ln>
            </p:spPr>
            <p:txBody>
              <a:bodyPr wrap="square" lIns="0" tIns="0" rIns="0" bIns="0" rtlCol="0"/>
              <a:lstStyle/>
              <a:p>
                <a:endParaRPr/>
              </a:p>
            </p:txBody>
          </p:sp>
          <p:sp>
            <p:nvSpPr>
              <p:cNvPr id="113" name="bk object 16">
                <a:extLst>
                  <a:ext uri="{FF2B5EF4-FFF2-40B4-BE49-F238E27FC236}">
                    <a16:creationId xmlns:a16="http://schemas.microsoft.com/office/drawing/2014/main" id="{EE500C96-271C-4417-860E-5AE9ECF9428D}"/>
                  </a:ext>
                </a:extLst>
              </p:cNvPr>
              <p:cNvSpPr/>
              <p:nvPr/>
            </p:nvSpPr>
            <p:spPr>
              <a:xfrm>
                <a:off x="5544000" y="3394800"/>
                <a:ext cx="108000" cy="424800"/>
              </a:xfrm>
              <a:custGeom>
                <a:avLst/>
                <a:gdLst/>
                <a:ahLst/>
                <a:cxnLst/>
                <a:rect l="l" t="t" r="r" b="b"/>
                <a:pathLst>
                  <a:path w="72390" h="968375">
                    <a:moveTo>
                      <a:pt x="0" y="967943"/>
                    </a:moveTo>
                    <a:lnTo>
                      <a:pt x="72009" y="967943"/>
                    </a:lnTo>
                    <a:lnTo>
                      <a:pt x="72009" y="0"/>
                    </a:lnTo>
                    <a:lnTo>
                      <a:pt x="0" y="0"/>
                    </a:lnTo>
                    <a:lnTo>
                      <a:pt x="0" y="967943"/>
                    </a:lnTo>
                    <a:close/>
                  </a:path>
                </a:pathLst>
              </a:custGeom>
              <a:solidFill>
                <a:srgbClr val="F78E20"/>
              </a:solidFill>
              <a:ln w="3175">
                <a:noFill/>
              </a:ln>
            </p:spPr>
            <p:txBody>
              <a:bodyPr wrap="square" lIns="0" tIns="0" rIns="0" bIns="0" rtlCol="0"/>
              <a:lstStyle/>
              <a:p>
                <a:endParaRPr/>
              </a:p>
            </p:txBody>
          </p:sp>
          <p:sp>
            <p:nvSpPr>
              <p:cNvPr id="114" name="bk object 16">
                <a:extLst>
                  <a:ext uri="{FF2B5EF4-FFF2-40B4-BE49-F238E27FC236}">
                    <a16:creationId xmlns:a16="http://schemas.microsoft.com/office/drawing/2014/main" id="{A45B0449-5303-4434-B52C-C954511C179F}"/>
                  </a:ext>
                </a:extLst>
              </p:cNvPr>
              <p:cNvSpPr/>
              <p:nvPr/>
            </p:nvSpPr>
            <p:spPr>
              <a:xfrm>
                <a:off x="5976000" y="3247200"/>
                <a:ext cx="108000" cy="572400"/>
              </a:xfrm>
              <a:custGeom>
                <a:avLst/>
                <a:gdLst/>
                <a:ahLst/>
                <a:cxnLst/>
                <a:rect l="l" t="t" r="r" b="b"/>
                <a:pathLst>
                  <a:path w="72390" h="968375">
                    <a:moveTo>
                      <a:pt x="0" y="967943"/>
                    </a:moveTo>
                    <a:lnTo>
                      <a:pt x="72009" y="967943"/>
                    </a:lnTo>
                    <a:lnTo>
                      <a:pt x="72009" y="0"/>
                    </a:lnTo>
                    <a:lnTo>
                      <a:pt x="0" y="0"/>
                    </a:lnTo>
                    <a:lnTo>
                      <a:pt x="0" y="967943"/>
                    </a:lnTo>
                    <a:close/>
                  </a:path>
                </a:pathLst>
              </a:custGeom>
              <a:solidFill>
                <a:srgbClr val="F78E20"/>
              </a:solidFill>
              <a:ln w="3175">
                <a:noFill/>
              </a:ln>
            </p:spPr>
            <p:txBody>
              <a:bodyPr wrap="square" lIns="0" tIns="0" rIns="0" bIns="0" rtlCol="0"/>
              <a:lstStyle/>
              <a:p>
                <a:endParaRPr/>
              </a:p>
            </p:txBody>
          </p:sp>
          <p:sp>
            <p:nvSpPr>
              <p:cNvPr id="115" name="bk object 16">
                <a:extLst>
                  <a:ext uri="{FF2B5EF4-FFF2-40B4-BE49-F238E27FC236}">
                    <a16:creationId xmlns:a16="http://schemas.microsoft.com/office/drawing/2014/main" id="{E6F2B288-BE31-4F51-8595-5DCC80AADF39}"/>
                  </a:ext>
                </a:extLst>
              </p:cNvPr>
              <p:cNvSpPr/>
              <p:nvPr/>
            </p:nvSpPr>
            <p:spPr>
              <a:xfrm>
                <a:off x="6408000" y="3160800"/>
                <a:ext cx="108000" cy="658800"/>
              </a:xfrm>
              <a:custGeom>
                <a:avLst/>
                <a:gdLst/>
                <a:ahLst/>
                <a:cxnLst/>
                <a:rect l="l" t="t" r="r" b="b"/>
                <a:pathLst>
                  <a:path w="72390" h="968375">
                    <a:moveTo>
                      <a:pt x="0" y="967943"/>
                    </a:moveTo>
                    <a:lnTo>
                      <a:pt x="72009" y="967943"/>
                    </a:lnTo>
                    <a:lnTo>
                      <a:pt x="72009" y="0"/>
                    </a:lnTo>
                    <a:lnTo>
                      <a:pt x="0" y="0"/>
                    </a:lnTo>
                    <a:lnTo>
                      <a:pt x="0" y="967943"/>
                    </a:lnTo>
                    <a:close/>
                  </a:path>
                </a:pathLst>
              </a:custGeom>
              <a:solidFill>
                <a:srgbClr val="F78E20"/>
              </a:solidFill>
              <a:ln w="3175">
                <a:noFill/>
              </a:ln>
            </p:spPr>
            <p:txBody>
              <a:bodyPr wrap="square" lIns="0" tIns="0" rIns="0" bIns="0" rtlCol="0"/>
              <a:lstStyle/>
              <a:p>
                <a:endParaRPr/>
              </a:p>
            </p:txBody>
          </p:sp>
          <p:sp>
            <p:nvSpPr>
              <p:cNvPr id="117" name="bk object 17">
                <a:extLst>
                  <a:ext uri="{FF2B5EF4-FFF2-40B4-BE49-F238E27FC236}">
                    <a16:creationId xmlns:a16="http://schemas.microsoft.com/office/drawing/2014/main" id="{F883218D-6B19-4711-991D-03A7C55DDEF1}"/>
                  </a:ext>
                </a:extLst>
              </p:cNvPr>
              <p:cNvSpPr/>
              <p:nvPr/>
            </p:nvSpPr>
            <p:spPr>
              <a:xfrm>
                <a:off x="6714000" y="3286800"/>
                <a:ext cx="108000" cy="532800"/>
              </a:xfrm>
              <a:custGeom>
                <a:avLst/>
                <a:gdLst/>
                <a:ahLst/>
                <a:cxnLst/>
                <a:rect l="l" t="t" r="r" b="b"/>
                <a:pathLst>
                  <a:path w="72390" h="968375">
                    <a:moveTo>
                      <a:pt x="0" y="967943"/>
                    </a:moveTo>
                    <a:lnTo>
                      <a:pt x="71996" y="967943"/>
                    </a:lnTo>
                    <a:lnTo>
                      <a:pt x="71996" y="0"/>
                    </a:lnTo>
                    <a:lnTo>
                      <a:pt x="0" y="0"/>
                    </a:lnTo>
                    <a:lnTo>
                      <a:pt x="0" y="967943"/>
                    </a:lnTo>
                    <a:close/>
                  </a:path>
                </a:pathLst>
              </a:custGeom>
              <a:solidFill>
                <a:srgbClr val="78A7B7"/>
              </a:solidFill>
              <a:ln w="3175">
                <a:noFill/>
              </a:ln>
            </p:spPr>
            <p:txBody>
              <a:bodyPr wrap="square" lIns="0" tIns="0" rIns="0" bIns="0" rtlCol="0"/>
              <a:lstStyle/>
              <a:p>
                <a:endParaRPr/>
              </a:p>
            </p:txBody>
          </p:sp>
          <p:sp>
            <p:nvSpPr>
              <p:cNvPr id="118" name="bk object 17">
                <a:extLst>
                  <a:ext uri="{FF2B5EF4-FFF2-40B4-BE49-F238E27FC236}">
                    <a16:creationId xmlns:a16="http://schemas.microsoft.com/office/drawing/2014/main" id="{B5F075D7-39CE-400E-8112-1661B89FA731}"/>
                  </a:ext>
                </a:extLst>
              </p:cNvPr>
              <p:cNvSpPr/>
              <p:nvPr/>
            </p:nvSpPr>
            <p:spPr>
              <a:xfrm>
                <a:off x="7146000" y="3373200"/>
                <a:ext cx="108000" cy="446400"/>
              </a:xfrm>
              <a:custGeom>
                <a:avLst/>
                <a:gdLst/>
                <a:ahLst/>
                <a:cxnLst/>
                <a:rect l="l" t="t" r="r" b="b"/>
                <a:pathLst>
                  <a:path w="72390" h="968375">
                    <a:moveTo>
                      <a:pt x="0" y="967943"/>
                    </a:moveTo>
                    <a:lnTo>
                      <a:pt x="71996" y="967943"/>
                    </a:lnTo>
                    <a:lnTo>
                      <a:pt x="71996" y="0"/>
                    </a:lnTo>
                    <a:lnTo>
                      <a:pt x="0" y="0"/>
                    </a:lnTo>
                    <a:lnTo>
                      <a:pt x="0" y="967943"/>
                    </a:lnTo>
                    <a:close/>
                  </a:path>
                </a:pathLst>
              </a:custGeom>
              <a:solidFill>
                <a:srgbClr val="78A7B7"/>
              </a:solidFill>
              <a:ln w="3175">
                <a:noFill/>
              </a:ln>
            </p:spPr>
            <p:txBody>
              <a:bodyPr wrap="square" lIns="0" tIns="0" rIns="0" bIns="0" rtlCol="0"/>
              <a:lstStyle/>
              <a:p>
                <a:endParaRPr/>
              </a:p>
            </p:txBody>
          </p:sp>
          <p:sp>
            <p:nvSpPr>
              <p:cNvPr id="119" name="bk object 17">
                <a:extLst>
                  <a:ext uri="{FF2B5EF4-FFF2-40B4-BE49-F238E27FC236}">
                    <a16:creationId xmlns:a16="http://schemas.microsoft.com/office/drawing/2014/main" id="{B63240FF-C11F-4508-AF06-69A638C714FD}"/>
                  </a:ext>
                </a:extLst>
              </p:cNvPr>
              <p:cNvSpPr/>
              <p:nvPr/>
            </p:nvSpPr>
            <p:spPr>
              <a:xfrm>
                <a:off x="7578000" y="3402000"/>
                <a:ext cx="108000" cy="417600"/>
              </a:xfrm>
              <a:custGeom>
                <a:avLst/>
                <a:gdLst/>
                <a:ahLst/>
                <a:cxnLst/>
                <a:rect l="l" t="t" r="r" b="b"/>
                <a:pathLst>
                  <a:path w="72390" h="968375">
                    <a:moveTo>
                      <a:pt x="0" y="967943"/>
                    </a:moveTo>
                    <a:lnTo>
                      <a:pt x="71996" y="967943"/>
                    </a:lnTo>
                    <a:lnTo>
                      <a:pt x="71996" y="0"/>
                    </a:lnTo>
                    <a:lnTo>
                      <a:pt x="0" y="0"/>
                    </a:lnTo>
                    <a:lnTo>
                      <a:pt x="0" y="967943"/>
                    </a:lnTo>
                    <a:close/>
                  </a:path>
                </a:pathLst>
              </a:custGeom>
              <a:solidFill>
                <a:srgbClr val="78A7B7"/>
              </a:solidFill>
              <a:ln w="3175">
                <a:noFill/>
              </a:ln>
            </p:spPr>
            <p:txBody>
              <a:bodyPr wrap="square" lIns="0" tIns="0" rIns="0" bIns="0" rtlCol="0"/>
              <a:lstStyle/>
              <a:p>
                <a:endParaRPr/>
              </a:p>
            </p:txBody>
          </p:sp>
          <p:sp>
            <p:nvSpPr>
              <p:cNvPr id="120" name="bk object 17">
                <a:extLst>
                  <a:ext uri="{FF2B5EF4-FFF2-40B4-BE49-F238E27FC236}">
                    <a16:creationId xmlns:a16="http://schemas.microsoft.com/office/drawing/2014/main" id="{6A15AC52-BC92-4E08-846C-66FABDA56E9D}"/>
                  </a:ext>
                </a:extLst>
              </p:cNvPr>
              <p:cNvSpPr/>
              <p:nvPr/>
            </p:nvSpPr>
            <p:spPr>
              <a:xfrm>
                <a:off x="8010000" y="3412800"/>
                <a:ext cx="108000" cy="406800"/>
              </a:xfrm>
              <a:custGeom>
                <a:avLst/>
                <a:gdLst/>
                <a:ahLst/>
                <a:cxnLst/>
                <a:rect l="l" t="t" r="r" b="b"/>
                <a:pathLst>
                  <a:path w="72390" h="968375">
                    <a:moveTo>
                      <a:pt x="0" y="967943"/>
                    </a:moveTo>
                    <a:lnTo>
                      <a:pt x="71996" y="967943"/>
                    </a:lnTo>
                    <a:lnTo>
                      <a:pt x="71996" y="0"/>
                    </a:lnTo>
                    <a:lnTo>
                      <a:pt x="0" y="0"/>
                    </a:lnTo>
                    <a:lnTo>
                      <a:pt x="0" y="967943"/>
                    </a:lnTo>
                    <a:close/>
                  </a:path>
                </a:pathLst>
              </a:custGeom>
              <a:solidFill>
                <a:srgbClr val="78A7B7"/>
              </a:solidFill>
              <a:ln w="3175">
                <a:noFill/>
              </a:ln>
            </p:spPr>
            <p:txBody>
              <a:bodyPr wrap="square" lIns="0" tIns="0" rIns="0" bIns="0" rtlCol="0"/>
              <a:lstStyle/>
              <a:p>
                <a:endParaRPr/>
              </a:p>
            </p:txBody>
          </p:sp>
          <p:sp>
            <p:nvSpPr>
              <p:cNvPr id="121" name="bk object 16">
                <a:extLst>
                  <a:ext uri="{FF2B5EF4-FFF2-40B4-BE49-F238E27FC236}">
                    <a16:creationId xmlns:a16="http://schemas.microsoft.com/office/drawing/2014/main" id="{D4A35F87-0524-4F58-8F7F-0E432886E042}"/>
                  </a:ext>
                </a:extLst>
              </p:cNvPr>
              <p:cNvSpPr/>
              <p:nvPr/>
            </p:nvSpPr>
            <p:spPr>
              <a:xfrm>
                <a:off x="6840000" y="3276000"/>
                <a:ext cx="108000" cy="543600"/>
              </a:xfrm>
              <a:custGeom>
                <a:avLst/>
                <a:gdLst/>
                <a:ahLst/>
                <a:cxnLst/>
                <a:rect l="l" t="t" r="r" b="b"/>
                <a:pathLst>
                  <a:path w="72390" h="968375">
                    <a:moveTo>
                      <a:pt x="0" y="967943"/>
                    </a:moveTo>
                    <a:lnTo>
                      <a:pt x="72009" y="967943"/>
                    </a:lnTo>
                    <a:lnTo>
                      <a:pt x="72009" y="0"/>
                    </a:lnTo>
                    <a:lnTo>
                      <a:pt x="0" y="0"/>
                    </a:lnTo>
                    <a:lnTo>
                      <a:pt x="0" y="967943"/>
                    </a:lnTo>
                    <a:close/>
                  </a:path>
                </a:pathLst>
              </a:custGeom>
              <a:solidFill>
                <a:srgbClr val="F78E20"/>
              </a:solidFill>
              <a:ln w="3175">
                <a:noFill/>
              </a:ln>
            </p:spPr>
            <p:txBody>
              <a:bodyPr wrap="square" lIns="0" tIns="0" rIns="0" bIns="0" rtlCol="0"/>
              <a:lstStyle/>
              <a:p>
                <a:endParaRPr/>
              </a:p>
            </p:txBody>
          </p:sp>
          <p:sp>
            <p:nvSpPr>
              <p:cNvPr id="122" name="bk object 16">
                <a:extLst>
                  <a:ext uri="{FF2B5EF4-FFF2-40B4-BE49-F238E27FC236}">
                    <a16:creationId xmlns:a16="http://schemas.microsoft.com/office/drawing/2014/main" id="{6A9261E6-5250-4E78-B688-8245E1E107AF}"/>
                  </a:ext>
                </a:extLst>
              </p:cNvPr>
              <p:cNvSpPr/>
              <p:nvPr/>
            </p:nvSpPr>
            <p:spPr>
              <a:xfrm>
                <a:off x="7272000" y="3423600"/>
                <a:ext cx="108000" cy="396000"/>
              </a:xfrm>
              <a:custGeom>
                <a:avLst/>
                <a:gdLst/>
                <a:ahLst/>
                <a:cxnLst/>
                <a:rect l="l" t="t" r="r" b="b"/>
                <a:pathLst>
                  <a:path w="72390" h="968375">
                    <a:moveTo>
                      <a:pt x="0" y="967943"/>
                    </a:moveTo>
                    <a:lnTo>
                      <a:pt x="72009" y="967943"/>
                    </a:lnTo>
                    <a:lnTo>
                      <a:pt x="72009" y="0"/>
                    </a:lnTo>
                    <a:lnTo>
                      <a:pt x="0" y="0"/>
                    </a:lnTo>
                    <a:lnTo>
                      <a:pt x="0" y="967943"/>
                    </a:lnTo>
                    <a:close/>
                  </a:path>
                </a:pathLst>
              </a:custGeom>
              <a:solidFill>
                <a:srgbClr val="F78E20"/>
              </a:solidFill>
              <a:ln w="3175">
                <a:noFill/>
              </a:ln>
            </p:spPr>
            <p:txBody>
              <a:bodyPr wrap="square" lIns="0" tIns="0" rIns="0" bIns="0" rtlCol="0"/>
              <a:lstStyle/>
              <a:p>
                <a:endParaRPr/>
              </a:p>
            </p:txBody>
          </p:sp>
          <p:sp>
            <p:nvSpPr>
              <p:cNvPr id="123" name="bk object 16">
                <a:extLst>
                  <a:ext uri="{FF2B5EF4-FFF2-40B4-BE49-F238E27FC236}">
                    <a16:creationId xmlns:a16="http://schemas.microsoft.com/office/drawing/2014/main" id="{6F0E8B77-50ED-45B6-BCE6-533C0761EF2B}"/>
                  </a:ext>
                </a:extLst>
              </p:cNvPr>
              <p:cNvSpPr/>
              <p:nvPr/>
            </p:nvSpPr>
            <p:spPr>
              <a:xfrm>
                <a:off x="7704000" y="3488400"/>
                <a:ext cx="108000" cy="331200"/>
              </a:xfrm>
              <a:custGeom>
                <a:avLst/>
                <a:gdLst/>
                <a:ahLst/>
                <a:cxnLst/>
                <a:rect l="l" t="t" r="r" b="b"/>
                <a:pathLst>
                  <a:path w="72390" h="968375">
                    <a:moveTo>
                      <a:pt x="0" y="967943"/>
                    </a:moveTo>
                    <a:lnTo>
                      <a:pt x="72009" y="967943"/>
                    </a:lnTo>
                    <a:lnTo>
                      <a:pt x="72009" y="0"/>
                    </a:lnTo>
                    <a:lnTo>
                      <a:pt x="0" y="0"/>
                    </a:lnTo>
                    <a:lnTo>
                      <a:pt x="0" y="967943"/>
                    </a:lnTo>
                    <a:close/>
                  </a:path>
                </a:pathLst>
              </a:custGeom>
              <a:solidFill>
                <a:srgbClr val="F78E20"/>
              </a:solidFill>
              <a:ln w="3175">
                <a:noFill/>
              </a:ln>
            </p:spPr>
            <p:txBody>
              <a:bodyPr wrap="square" lIns="0" tIns="0" rIns="0" bIns="0" rtlCol="0"/>
              <a:lstStyle/>
              <a:p>
                <a:endParaRPr/>
              </a:p>
            </p:txBody>
          </p:sp>
          <p:sp>
            <p:nvSpPr>
              <p:cNvPr id="124" name="bk object 16">
                <a:extLst>
                  <a:ext uri="{FF2B5EF4-FFF2-40B4-BE49-F238E27FC236}">
                    <a16:creationId xmlns:a16="http://schemas.microsoft.com/office/drawing/2014/main" id="{2204875B-CDD4-4C81-BF46-7729EE96A5A5}"/>
                  </a:ext>
                </a:extLst>
              </p:cNvPr>
              <p:cNvSpPr/>
              <p:nvPr/>
            </p:nvSpPr>
            <p:spPr>
              <a:xfrm>
                <a:off x="8136000" y="3373200"/>
                <a:ext cx="108000" cy="446400"/>
              </a:xfrm>
              <a:custGeom>
                <a:avLst/>
                <a:gdLst/>
                <a:ahLst/>
                <a:cxnLst/>
                <a:rect l="l" t="t" r="r" b="b"/>
                <a:pathLst>
                  <a:path w="72390" h="968375">
                    <a:moveTo>
                      <a:pt x="0" y="967943"/>
                    </a:moveTo>
                    <a:lnTo>
                      <a:pt x="72009" y="967943"/>
                    </a:lnTo>
                    <a:lnTo>
                      <a:pt x="72009" y="0"/>
                    </a:lnTo>
                    <a:lnTo>
                      <a:pt x="0" y="0"/>
                    </a:lnTo>
                    <a:lnTo>
                      <a:pt x="0" y="967943"/>
                    </a:lnTo>
                    <a:close/>
                  </a:path>
                </a:pathLst>
              </a:custGeom>
              <a:solidFill>
                <a:srgbClr val="F78E20"/>
              </a:solidFill>
              <a:ln w="3175">
                <a:noFill/>
              </a:ln>
            </p:spPr>
            <p:txBody>
              <a:bodyPr wrap="square" lIns="0" tIns="0" rIns="0" bIns="0" rtlCol="0"/>
              <a:lstStyle/>
              <a:p>
                <a:endParaRPr/>
              </a:p>
            </p:txBody>
          </p:sp>
          <p:sp>
            <p:nvSpPr>
              <p:cNvPr id="160" name="TextBox 159">
                <a:extLst>
                  <a:ext uri="{FF2B5EF4-FFF2-40B4-BE49-F238E27FC236}">
                    <a16:creationId xmlns:a16="http://schemas.microsoft.com/office/drawing/2014/main" id="{A33B9249-3F7E-424B-94A8-0E9D71854BEE}"/>
                  </a:ext>
                </a:extLst>
              </p:cNvPr>
              <p:cNvSpPr txBox="1"/>
              <p:nvPr/>
            </p:nvSpPr>
            <p:spPr>
              <a:xfrm>
                <a:off x="1568342" y="3924000"/>
                <a:ext cx="138511" cy="409836"/>
              </a:xfrm>
              <a:prstGeom prst="rect">
                <a:avLst/>
              </a:prstGeom>
              <a:noFill/>
            </p:spPr>
            <p:txBody>
              <a:bodyPr vert="vert270" wrap="none" lIns="0" tIns="0" rIns="0" bIns="0" rtlCol="0">
                <a:spAutoFit/>
              </a:bodyPr>
              <a:lstStyle/>
              <a:p>
                <a:pPr algn="r"/>
                <a:r>
                  <a:rPr lang="en-GB" sz="831" dirty="0">
                    <a:latin typeface="Arial Nova" panose="020B0504020202020204" pitchFamily="34" charset="0"/>
                  </a:rPr>
                  <a:t>Rwanda</a:t>
                </a:r>
              </a:p>
            </p:txBody>
          </p:sp>
          <p:sp>
            <p:nvSpPr>
              <p:cNvPr id="161" name="TextBox 160">
                <a:extLst>
                  <a:ext uri="{FF2B5EF4-FFF2-40B4-BE49-F238E27FC236}">
                    <a16:creationId xmlns:a16="http://schemas.microsoft.com/office/drawing/2014/main" id="{7106A7E0-92FF-44C9-A696-C3D086514AB0}"/>
                  </a:ext>
                </a:extLst>
              </p:cNvPr>
              <p:cNvSpPr txBox="1"/>
              <p:nvPr/>
            </p:nvSpPr>
            <p:spPr>
              <a:xfrm>
                <a:off x="2865599" y="3924000"/>
                <a:ext cx="138511" cy="418518"/>
              </a:xfrm>
              <a:prstGeom prst="rect">
                <a:avLst/>
              </a:prstGeom>
              <a:noFill/>
            </p:spPr>
            <p:txBody>
              <a:bodyPr vert="vert270" wrap="none" lIns="0" tIns="0" rIns="0" bIns="0" rtlCol="0">
                <a:spAutoFit/>
              </a:bodyPr>
              <a:lstStyle/>
              <a:p>
                <a:pPr algn="r"/>
                <a:r>
                  <a:rPr lang="en-GB" sz="831" dirty="0" err="1">
                    <a:latin typeface="Arial Nova" panose="020B0504020202020204" pitchFamily="34" charset="0"/>
                  </a:rPr>
                  <a:t>Eswatini</a:t>
                </a:r>
                <a:endParaRPr lang="en-GB" sz="831" dirty="0">
                  <a:latin typeface="Arial Nova" panose="020B0504020202020204" pitchFamily="34" charset="0"/>
                </a:endParaRPr>
              </a:p>
            </p:txBody>
          </p:sp>
          <p:sp>
            <p:nvSpPr>
              <p:cNvPr id="162" name="TextBox 161">
                <a:extLst>
                  <a:ext uri="{FF2B5EF4-FFF2-40B4-BE49-F238E27FC236}">
                    <a16:creationId xmlns:a16="http://schemas.microsoft.com/office/drawing/2014/main" id="{025065A7-4DD6-4BF4-B6AE-207912EE7557}"/>
                  </a:ext>
                </a:extLst>
              </p:cNvPr>
              <p:cNvSpPr txBox="1"/>
              <p:nvPr/>
            </p:nvSpPr>
            <p:spPr>
              <a:xfrm>
                <a:off x="3729600" y="3924000"/>
                <a:ext cx="138511" cy="378577"/>
              </a:xfrm>
              <a:prstGeom prst="rect">
                <a:avLst/>
              </a:prstGeom>
              <a:noFill/>
            </p:spPr>
            <p:txBody>
              <a:bodyPr vert="vert270" wrap="none" lIns="0" tIns="0" rIns="0" bIns="0" rtlCol="0">
                <a:spAutoFit/>
              </a:bodyPr>
              <a:lstStyle/>
              <a:p>
                <a:pPr algn="r"/>
                <a:r>
                  <a:rPr lang="en-GB" sz="831" dirty="0">
                    <a:latin typeface="Arial Nova" panose="020B0504020202020204" pitchFamily="34" charset="0"/>
                  </a:rPr>
                  <a:t>Zambia</a:t>
                </a:r>
              </a:p>
            </p:txBody>
          </p:sp>
          <p:sp>
            <p:nvSpPr>
              <p:cNvPr id="163" name="TextBox 162">
                <a:extLst>
                  <a:ext uri="{FF2B5EF4-FFF2-40B4-BE49-F238E27FC236}">
                    <a16:creationId xmlns:a16="http://schemas.microsoft.com/office/drawing/2014/main" id="{75E1EC5A-9C16-41AF-B507-76B26803B952}"/>
                  </a:ext>
                </a:extLst>
              </p:cNvPr>
              <p:cNvSpPr txBox="1"/>
              <p:nvPr/>
            </p:nvSpPr>
            <p:spPr>
              <a:xfrm>
                <a:off x="3247200" y="3924000"/>
                <a:ext cx="250068" cy="809249"/>
              </a:xfrm>
              <a:prstGeom prst="rect">
                <a:avLst/>
              </a:prstGeom>
              <a:noFill/>
            </p:spPr>
            <p:txBody>
              <a:bodyPr vert="vert270" wrap="none" lIns="0" tIns="0" rIns="0" bIns="0" rtlCol="0">
                <a:spAutoFit/>
              </a:bodyPr>
              <a:lstStyle/>
              <a:p>
                <a:pPr algn="r">
                  <a:lnSpc>
                    <a:spcPts val="923"/>
                  </a:lnSpc>
                </a:pPr>
                <a:r>
                  <a:rPr lang="en-GB" sz="831" dirty="0">
                    <a:latin typeface="Arial Nova" panose="020B0504020202020204" pitchFamily="34" charset="0"/>
                  </a:rPr>
                  <a:t>United Republic</a:t>
                </a:r>
              </a:p>
              <a:p>
                <a:pPr algn="r">
                  <a:lnSpc>
                    <a:spcPts val="923"/>
                  </a:lnSpc>
                </a:pPr>
                <a:r>
                  <a:rPr lang="en-GB" sz="831" dirty="0">
                    <a:latin typeface="Arial Nova" panose="020B0504020202020204" pitchFamily="34" charset="0"/>
                  </a:rPr>
                  <a:t>of Tanzania</a:t>
                </a:r>
              </a:p>
            </p:txBody>
          </p:sp>
          <p:sp>
            <p:nvSpPr>
              <p:cNvPr id="164" name="TextBox 163">
                <a:extLst>
                  <a:ext uri="{FF2B5EF4-FFF2-40B4-BE49-F238E27FC236}">
                    <a16:creationId xmlns:a16="http://schemas.microsoft.com/office/drawing/2014/main" id="{F1D96D09-812E-4289-9E65-C46D1B5DC321}"/>
                  </a:ext>
                </a:extLst>
              </p:cNvPr>
              <p:cNvSpPr txBox="1"/>
              <p:nvPr/>
            </p:nvSpPr>
            <p:spPr>
              <a:xfrm>
                <a:off x="4161600" y="3924000"/>
                <a:ext cx="138511" cy="529659"/>
              </a:xfrm>
              <a:prstGeom prst="rect">
                <a:avLst/>
              </a:prstGeom>
              <a:noFill/>
            </p:spPr>
            <p:txBody>
              <a:bodyPr vert="vert270" wrap="none" lIns="0" tIns="0" rIns="0" bIns="0" rtlCol="0">
                <a:spAutoFit/>
              </a:bodyPr>
              <a:lstStyle/>
              <a:p>
                <a:pPr algn="r"/>
                <a:r>
                  <a:rPr lang="en-GB" sz="831" dirty="0">
                    <a:latin typeface="Arial Nova" panose="020B0504020202020204" pitchFamily="34" charset="0"/>
                  </a:rPr>
                  <a:t>Zimbabwe</a:t>
                </a:r>
              </a:p>
            </p:txBody>
          </p:sp>
          <p:sp>
            <p:nvSpPr>
              <p:cNvPr id="165" name="TextBox 164">
                <a:extLst>
                  <a:ext uri="{FF2B5EF4-FFF2-40B4-BE49-F238E27FC236}">
                    <a16:creationId xmlns:a16="http://schemas.microsoft.com/office/drawing/2014/main" id="{0694A6C9-4ECA-4461-BFC2-225CB1DF5D29}"/>
                  </a:ext>
                </a:extLst>
              </p:cNvPr>
              <p:cNvSpPr txBox="1"/>
              <p:nvPr/>
            </p:nvSpPr>
            <p:spPr>
              <a:xfrm>
                <a:off x="5025600" y="3924000"/>
                <a:ext cx="138511" cy="354264"/>
              </a:xfrm>
              <a:prstGeom prst="rect">
                <a:avLst/>
              </a:prstGeom>
              <a:noFill/>
            </p:spPr>
            <p:txBody>
              <a:bodyPr vert="vert270" wrap="none" lIns="0" tIns="0" rIns="0" bIns="0" rtlCol="0">
                <a:spAutoFit/>
              </a:bodyPr>
              <a:lstStyle/>
              <a:p>
                <a:pPr algn="r"/>
                <a:r>
                  <a:rPr lang="en-GB" sz="831" dirty="0">
                    <a:latin typeface="Arial Nova" panose="020B0504020202020204" pitchFamily="34" charset="0"/>
                  </a:rPr>
                  <a:t>Malawi</a:t>
                </a:r>
              </a:p>
            </p:txBody>
          </p:sp>
          <p:sp>
            <p:nvSpPr>
              <p:cNvPr id="166" name="TextBox 165">
                <a:extLst>
                  <a:ext uri="{FF2B5EF4-FFF2-40B4-BE49-F238E27FC236}">
                    <a16:creationId xmlns:a16="http://schemas.microsoft.com/office/drawing/2014/main" id="{03B01433-1F27-4D04-984E-5E1EB6BA47DC}"/>
                  </a:ext>
                </a:extLst>
              </p:cNvPr>
              <p:cNvSpPr txBox="1"/>
              <p:nvPr/>
            </p:nvSpPr>
            <p:spPr>
              <a:xfrm>
                <a:off x="4593600" y="3924000"/>
                <a:ext cx="138511" cy="397679"/>
              </a:xfrm>
              <a:prstGeom prst="rect">
                <a:avLst/>
              </a:prstGeom>
              <a:noFill/>
            </p:spPr>
            <p:txBody>
              <a:bodyPr vert="vert270" wrap="none" lIns="0" tIns="0" rIns="0" bIns="0" rtlCol="0">
                <a:spAutoFit/>
              </a:bodyPr>
              <a:lstStyle/>
              <a:p>
                <a:pPr algn="r"/>
                <a:r>
                  <a:rPr lang="en-GB" sz="831" dirty="0">
                    <a:latin typeface="Arial Nova" panose="020B0504020202020204" pitchFamily="34" charset="0"/>
                  </a:rPr>
                  <a:t>Uganda</a:t>
                </a:r>
              </a:p>
            </p:txBody>
          </p:sp>
          <p:sp>
            <p:nvSpPr>
              <p:cNvPr id="167" name="TextBox 166">
                <a:extLst>
                  <a:ext uri="{FF2B5EF4-FFF2-40B4-BE49-F238E27FC236}">
                    <a16:creationId xmlns:a16="http://schemas.microsoft.com/office/drawing/2014/main" id="{85A9D6B8-7005-41A2-92CC-9346E13BB791}"/>
                  </a:ext>
                </a:extLst>
              </p:cNvPr>
              <p:cNvSpPr txBox="1"/>
              <p:nvPr/>
            </p:nvSpPr>
            <p:spPr>
              <a:xfrm>
                <a:off x="5457600" y="3924000"/>
                <a:ext cx="138511" cy="409836"/>
              </a:xfrm>
              <a:prstGeom prst="rect">
                <a:avLst/>
              </a:prstGeom>
              <a:noFill/>
            </p:spPr>
            <p:txBody>
              <a:bodyPr vert="vert270" wrap="none" lIns="0" tIns="0" rIns="0" bIns="0" rtlCol="0">
                <a:spAutoFit/>
              </a:bodyPr>
              <a:lstStyle/>
              <a:p>
                <a:pPr algn="r"/>
                <a:r>
                  <a:rPr lang="en-GB" sz="831" dirty="0">
                    <a:latin typeface="Arial Nova" panose="020B0504020202020204" pitchFamily="34" charset="0"/>
                  </a:rPr>
                  <a:t>Ethiopia</a:t>
                </a:r>
              </a:p>
            </p:txBody>
          </p:sp>
          <p:sp>
            <p:nvSpPr>
              <p:cNvPr id="168" name="TextBox 167">
                <a:extLst>
                  <a:ext uri="{FF2B5EF4-FFF2-40B4-BE49-F238E27FC236}">
                    <a16:creationId xmlns:a16="http://schemas.microsoft.com/office/drawing/2014/main" id="{A95217D7-13C6-47FF-85B8-518D79865549}"/>
                  </a:ext>
                </a:extLst>
              </p:cNvPr>
              <p:cNvSpPr txBox="1"/>
              <p:nvPr/>
            </p:nvSpPr>
            <p:spPr>
              <a:xfrm>
                <a:off x="6321600" y="3924000"/>
                <a:ext cx="138511" cy="408098"/>
              </a:xfrm>
              <a:prstGeom prst="rect">
                <a:avLst/>
              </a:prstGeom>
              <a:noFill/>
            </p:spPr>
            <p:txBody>
              <a:bodyPr vert="vert270" wrap="none" lIns="0" tIns="0" rIns="0" bIns="0" rtlCol="0">
                <a:spAutoFit/>
              </a:bodyPr>
              <a:lstStyle/>
              <a:p>
                <a:pPr algn="r"/>
                <a:r>
                  <a:rPr lang="en-GB" sz="831" dirty="0">
                    <a:latin typeface="Arial Nova" panose="020B0504020202020204" pitchFamily="34" charset="0"/>
                  </a:rPr>
                  <a:t>Lesotho</a:t>
                </a:r>
              </a:p>
            </p:txBody>
          </p:sp>
          <p:sp>
            <p:nvSpPr>
              <p:cNvPr id="169" name="TextBox 168">
                <a:extLst>
                  <a:ext uri="{FF2B5EF4-FFF2-40B4-BE49-F238E27FC236}">
                    <a16:creationId xmlns:a16="http://schemas.microsoft.com/office/drawing/2014/main" id="{C89F3313-5E28-454C-AE62-129341078124}"/>
                  </a:ext>
                </a:extLst>
              </p:cNvPr>
              <p:cNvSpPr txBox="1"/>
              <p:nvPr/>
            </p:nvSpPr>
            <p:spPr>
              <a:xfrm>
                <a:off x="5889600" y="3924000"/>
                <a:ext cx="138511" cy="357737"/>
              </a:xfrm>
              <a:prstGeom prst="rect">
                <a:avLst/>
              </a:prstGeom>
              <a:noFill/>
            </p:spPr>
            <p:txBody>
              <a:bodyPr vert="vert270" wrap="none" lIns="0" tIns="0" rIns="0" bIns="0" rtlCol="0">
                <a:spAutoFit/>
              </a:bodyPr>
              <a:lstStyle/>
              <a:p>
                <a:pPr algn="r"/>
                <a:r>
                  <a:rPr lang="en-GB" sz="831" dirty="0">
                    <a:latin typeface="Arial Nova" panose="020B0504020202020204" pitchFamily="34" charset="0"/>
                  </a:rPr>
                  <a:t>Angola</a:t>
                </a:r>
              </a:p>
            </p:txBody>
          </p:sp>
          <p:sp>
            <p:nvSpPr>
              <p:cNvPr id="170" name="TextBox 169">
                <a:extLst>
                  <a:ext uri="{FF2B5EF4-FFF2-40B4-BE49-F238E27FC236}">
                    <a16:creationId xmlns:a16="http://schemas.microsoft.com/office/drawing/2014/main" id="{956F4DAD-0FA9-409A-B3C2-5A63B7EC1B52}"/>
                  </a:ext>
                </a:extLst>
              </p:cNvPr>
              <p:cNvSpPr txBox="1"/>
              <p:nvPr/>
            </p:nvSpPr>
            <p:spPr>
              <a:xfrm>
                <a:off x="6753600" y="3924000"/>
                <a:ext cx="138511" cy="658167"/>
              </a:xfrm>
              <a:prstGeom prst="rect">
                <a:avLst/>
              </a:prstGeom>
              <a:noFill/>
            </p:spPr>
            <p:txBody>
              <a:bodyPr vert="vert270" wrap="none" lIns="0" tIns="0" rIns="0" bIns="0" rtlCol="0">
                <a:spAutoFit/>
              </a:bodyPr>
              <a:lstStyle/>
              <a:p>
                <a:pPr algn="r"/>
                <a:r>
                  <a:rPr lang="en-GB" sz="831" dirty="0">
                    <a:latin typeface="Arial Nova" panose="020B0504020202020204" pitchFamily="34" charset="0"/>
                  </a:rPr>
                  <a:t>Mozambique</a:t>
                </a:r>
              </a:p>
            </p:txBody>
          </p:sp>
          <p:sp>
            <p:nvSpPr>
              <p:cNvPr id="171" name="TextBox 170">
                <a:extLst>
                  <a:ext uri="{FF2B5EF4-FFF2-40B4-BE49-F238E27FC236}">
                    <a16:creationId xmlns:a16="http://schemas.microsoft.com/office/drawing/2014/main" id="{B2FD48FC-78BA-4866-9865-05E37AD82764}"/>
                  </a:ext>
                </a:extLst>
              </p:cNvPr>
              <p:cNvSpPr txBox="1"/>
              <p:nvPr/>
            </p:nvSpPr>
            <p:spPr>
              <a:xfrm>
                <a:off x="7185600" y="3924000"/>
                <a:ext cx="138511" cy="630382"/>
              </a:xfrm>
              <a:prstGeom prst="rect">
                <a:avLst/>
              </a:prstGeom>
              <a:noFill/>
            </p:spPr>
            <p:txBody>
              <a:bodyPr vert="vert270" wrap="none" lIns="0" tIns="0" rIns="0" bIns="0" rtlCol="0">
                <a:spAutoFit/>
              </a:bodyPr>
              <a:lstStyle/>
              <a:p>
                <a:pPr algn="r"/>
                <a:r>
                  <a:rPr lang="en-GB" sz="831" dirty="0">
                    <a:latin typeface="Arial Nova" panose="020B0504020202020204" pitchFamily="34" charset="0"/>
                  </a:rPr>
                  <a:t>Madagascar</a:t>
                </a:r>
              </a:p>
            </p:txBody>
          </p:sp>
          <p:sp>
            <p:nvSpPr>
              <p:cNvPr id="173" name="TextBox 172">
                <a:extLst>
                  <a:ext uri="{FF2B5EF4-FFF2-40B4-BE49-F238E27FC236}">
                    <a16:creationId xmlns:a16="http://schemas.microsoft.com/office/drawing/2014/main" id="{BE4DC771-5799-4556-A5CB-345666FC5D34}"/>
                  </a:ext>
                </a:extLst>
              </p:cNvPr>
              <p:cNvSpPr txBox="1"/>
              <p:nvPr/>
            </p:nvSpPr>
            <p:spPr>
              <a:xfrm>
                <a:off x="7617600" y="3924000"/>
                <a:ext cx="138511" cy="470615"/>
              </a:xfrm>
              <a:prstGeom prst="rect">
                <a:avLst/>
              </a:prstGeom>
              <a:noFill/>
            </p:spPr>
            <p:txBody>
              <a:bodyPr vert="vert270" wrap="none" lIns="0" tIns="0" rIns="0" bIns="0" rtlCol="0">
                <a:spAutoFit/>
              </a:bodyPr>
              <a:lstStyle/>
              <a:p>
                <a:pPr algn="r"/>
                <a:r>
                  <a:rPr lang="en-GB" sz="831" dirty="0">
                    <a:latin typeface="Arial Nova" panose="020B0504020202020204" pitchFamily="34" charset="0"/>
                  </a:rPr>
                  <a:t>Comoros</a:t>
                </a:r>
              </a:p>
            </p:txBody>
          </p:sp>
          <p:sp>
            <p:nvSpPr>
              <p:cNvPr id="174" name="TextBox 173">
                <a:extLst>
                  <a:ext uri="{FF2B5EF4-FFF2-40B4-BE49-F238E27FC236}">
                    <a16:creationId xmlns:a16="http://schemas.microsoft.com/office/drawing/2014/main" id="{E3D5D7D7-88EC-4A4B-A2AB-0052CB9A5BDB}"/>
                  </a:ext>
                </a:extLst>
              </p:cNvPr>
              <p:cNvSpPr txBox="1"/>
              <p:nvPr/>
            </p:nvSpPr>
            <p:spPr>
              <a:xfrm>
                <a:off x="8049600" y="3924000"/>
                <a:ext cx="138511" cy="677270"/>
              </a:xfrm>
              <a:prstGeom prst="rect">
                <a:avLst/>
              </a:prstGeom>
              <a:noFill/>
            </p:spPr>
            <p:txBody>
              <a:bodyPr vert="vert270" wrap="none" lIns="0" tIns="0" rIns="0" bIns="0" rtlCol="0">
                <a:spAutoFit/>
              </a:bodyPr>
              <a:lstStyle/>
              <a:p>
                <a:pPr algn="r"/>
                <a:r>
                  <a:rPr lang="en-GB" sz="831" dirty="0">
                    <a:latin typeface="Arial Nova" panose="020B0504020202020204" pitchFamily="34" charset="0"/>
                  </a:rPr>
                  <a:t>South Africa*</a:t>
                </a:r>
              </a:p>
            </p:txBody>
          </p:sp>
          <p:sp>
            <p:nvSpPr>
              <p:cNvPr id="175" name="TextBox 174">
                <a:extLst>
                  <a:ext uri="{FF2B5EF4-FFF2-40B4-BE49-F238E27FC236}">
                    <a16:creationId xmlns:a16="http://schemas.microsoft.com/office/drawing/2014/main" id="{1D6EB564-00A9-4D31-9878-AFFD9733A8C0}"/>
                  </a:ext>
                </a:extLst>
              </p:cNvPr>
              <p:cNvSpPr txBox="1"/>
              <p:nvPr/>
            </p:nvSpPr>
            <p:spPr>
              <a:xfrm>
                <a:off x="2433600" y="3924000"/>
                <a:ext cx="138511" cy="418518"/>
              </a:xfrm>
              <a:prstGeom prst="rect">
                <a:avLst/>
              </a:prstGeom>
              <a:noFill/>
            </p:spPr>
            <p:txBody>
              <a:bodyPr vert="vert270" wrap="none" lIns="0" tIns="0" rIns="0" bIns="0" rtlCol="0">
                <a:spAutoFit/>
              </a:bodyPr>
              <a:lstStyle/>
              <a:p>
                <a:pPr algn="r"/>
                <a:r>
                  <a:rPr lang="en-GB" sz="831" dirty="0">
                    <a:latin typeface="Arial Nova" panose="020B0504020202020204" pitchFamily="34" charset="0"/>
                  </a:rPr>
                  <a:t>Namibia</a:t>
                </a:r>
              </a:p>
            </p:txBody>
          </p:sp>
          <p:sp>
            <p:nvSpPr>
              <p:cNvPr id="176" name="TextBox 175">
                <a:extLst>
                  <a:ext uri="{FF2B5EF4-FFF2-40B4-BE49-F238E27FC236}">
                    <a16:creationId xmlns:a16="http://schemas.microsoft.com/office/drawing/2014/main" id="{73D71DD4-2238-43B0-A931-D7D046C26D23}"/>
                  </a:ext>
                </a:extLst>
              </p:cNvPr>
              <p:cNvSpPr txBox="1"/>
              <p:nvPr/>
            </p:nvSpPr>
            <p:spPr>
              <a:xfrm>
                <a:off x="2001600" y="3924000"/>
                <a:ext cx="138511" cy="317796"/>
              </a:xfrm>
              <a:prstGeom prst="rect">
                <a:avLst/>
              </a:prstGeom>
              <a:noFill/>
            </p:spPr>
            <p:txBody>
              <a:bodyPr vert="vert270" wrap="none" lIns="0" tIns="0" rIns="0" bIns="0" rtlCol="0">
                <a:spAutoFit/>
              </a:bodyPr>
              <a:lstStyle/>
              <a:p>
                <a:pPr algn="r"/>
                <a:r>
                  <a:rPr lang="en-GB" sz="831" dirty="0">
                    <a:latin typeface="Arial Nova" panose="020B0504020202020204" pitchFamily="34" charset="0"/>
                  </a:rPr>
                  <a:t>Kenya</a:t>
                </a:r>
              </a:p>
            </p:txBody>
          </p:sp>
          <p:sp>
            <p:nvSpPr>
              <p:cNvPr id="212" name="object 6">
                <a:extLst>
                  <a:ext uri="{FF2B5EF4-FFF2-40B4-BE49-F238E27FC236}">
                    <a16:creationId xmlns:a16="http://schemas.microsoft.com/office/drawing/2014/main" id="{F394A9D8-6CB1-48F5-BC1C-8B73E35A04AD}"/>
                  </a:ext>
                </a:extLst>
              </p:cNvPr>
              <p:cNvSpPr txBox="1"/>
              <p:nvPr/>
            </p:nvSpPr>
            <p:spPr>
              <a:xfrm>
                <a:off x="989798" y="2683679"/>
                <a:ext cx="138511" cy="493441"/>
              </a:xfrm>
              <a:prstGeom prst="rect">
                <a:avLst/>
              </a:prstGeom>
            </p:spPr>
            <p:txBody>
              <a:bodyPr vert="vert270" wrap="square" lIns="0" tIns="11723" rIns="0" bIns="0" rtlCol="0">
                <a:spAutoFit/>
              </a:bodyPr>
              <a:lstStyle/>
              <a:p>
                <a:pPr marL="11723">
                  <a:spcBef>
                    <a:spcPts val="92"/>
                  </a:spcBef>
                </a:pPr>
                <a:r>
                  <a:rPr sz="831" dirty="0">
                    <a:solidFill>
                      <a:srgbClr val="231F20"/>
                    </a:solidFill>
                    <a:latin typeface="Arial Nova" panose="020B0504020202020204" pitchFamily="34" charset="0"/>
                    <a:cs typeface="Avenir LT 35 Light"/>
                  </a:rPr>
                  <a:t>Per</a:t>
                </a:r>
                <a:r>
                  <a:rPr sz="831" spc="-60" dirty="0">
                    <a:solidFill>
                      <a:srgbClr val="231F20"/>
                    </a:solidFill>
                    <a:latin typeface="Arial Nova" panose="020B0504020202020204" pitchFamily="34" charset="0"/>
                    <a:cs typeface="Avenir LT 35 Light"/>
                  </a:rPr>
                  <a:t> </a:t>
                </a:r>
                <a:r>
                  <a:rPr sz="831" dirty="0">
                    <a:solidFill>
                      <a:srgbClr val="231F20"/>
                    </a:solidFill>
                    <a:latin typeface="Arial Nova" panose="020B0504020202020204" pitchFamily="34" charset="0"/>
                    <a:cs typeface="Avenir LT 35 Light"/>
                  </a:rPr>
                  <a:t>cent</a:t>
                </a:r>
                <a:endParaRPr sz="831" dirty="0">
                  <a:latin typeface="Arial Nova" panose="020B0504020202020204" pitchFamily="34" charset="0"/>
                  <a:cs typeface="Avenir LT 35 Light"/>
                </a:endParaRPr>
              </a:p>
            </p:txBody>
          </p:sp>
          <p:sp>
            <p:nvSpPr>
              <p:cNvPr id="213" name="object 5">
                <a:extLst>
                  <a:ext uri="{FF2B5EF4-FFF2-40B4-BE49-F238E27FC236}">
                    <a16:creationId xmlns:a16="http://schemas.microsoft.com/office/drawing/2014/main" id="{5FBFB812-0B8E-4A52-9B8C-94CCA1B77A65}"/>
                  </a:ext>
                </a:extLst>
              </p:cNvPr>
              <p:cNvSpPr txBox="1"/>
              <p:nvPr/>
            </p:nvSpPr>
            <p:spPr>
              <a:xfrm>
                <a:off x="1020222" y="1979994"/>
                <a:ext cx="337188" cy="138511"/>
              </a:xfrm>
              <a:prstGeom prst="rect">
                <a:avLst/>
              </a:prstGeom>
            </p:spPr>
            <p:txBody>
              <a:bodyPr vert="horz" wrap="square" lIns="0" tIns="0" rIns="0" bIns="0" rtlCol="0" anchor="ctr" anchorCtr="0">
                <a:spAutoFit/>
              </a:bodyPr>
              <a:lstStyle/>
              <a:p>
                <a:pPr algn="r">
                  <a:spcBef>
                    <a:spcPts val="291"/>
                  </a:spcBef>
                </a:pPr>
                <a:r>
                  <a:rPr sz="831" dirty="0">
                    <a:solidFill>
                      <a:srgbClr val="231F20"/>
                    </a:solidFill>
                    <a:latin typeface="Arial Nova" panose="020B0504020202020204" pitchFamily="34" charset="0"/>
                    <a:cs typeface="Avenir LT 35 Light"/>
                  </a:rPr>
                  <a:t>100</a:t>
                </a:r>
                <a:endParaRPr sz="831" dirty="0">
                  <a:latin typeface="Arial Nova" panose="020B0504020202020204" pitchFamily="34" charset="0"/>
                  <a:cs typeface="Avenir LT 35 Light"/>
                </a:endParaRPr>
              </a:p>
            </p:txBody>
          </p:sp>
          <p:sp>
            <p:nvSpPr>
              <p:cNvPr id="214" name="object 5">
                <a:extLst>
                  <a:ext uri="{FF2B5EF4-FFF2-40B4-BE49-F238E27FC236}">
                    <a16:creationId xmlns:a16="http://schemas.microsoft.com/office/drawing/2014/main" id="{A9A4260B-442A-49E8-BC38-4ECFC539C2A8}"/>
                  </a:ext>
                </a:extLst>
              </p:cNvPr>
              <p:cNvSpPr txBox="1"/>
              <p:nvPr/>
            </p:nvSpPr>
            <p:spPr>
              <a:xfrm>
                <a:off x="1193890" y="3751194"/>
                <a:ext cx="164465" cy="138511"/>
              </a:xfrm>
              <a:prstGeom prst="rect">
                <a:avLst/>
              </a:prstGeom>
            </p:spPr>
            <p:txBody>
              <a:bodyPr vert="horz" wrap="square" lIns="0" tIns="0" rIns="0" bIns="0" rtlCol="0" anchor="ctr" anchorCtr="0">
                <a:spAutoFit/>
              </a:bodyPr>
              <a:lstStyle/>
              <a:p>
                <a:pPr algn="r">
                  <a:spcBef>
                    <a:spcPts val="291"/>
                  </a:spcBef>
                </a:pPr>
                <a:r>
                  <a:rPr sz="831" dirty="0">
                    <a:solidFill>
                      <a:srgbClr val="231F20"/>
                    </a:solidFill>
                    <a:latin typeface="Arial Nova" panose="020B0504020202020204" pitchFamily="34" charset="0"/>
                    <a:cs typeface="Avenir LT 35 Light"/>
                  </a:rPr>
                  <a:t>0</a:t>
                </a:r>
                <a:endParaRPr sz="831" dirty="0">
                  <a:latin typeface="Arial Nova" panose="020B0504020202020204" pitchFamily="34" charset="0"/>
                  <a:cs typeface="Avenir LT 35 Light"/>
                </a:endParaRPr>
              </a:p>
            </p:txBody>
          </p:sp>
          <p:sp>
            <p:nvSpPr>
              <p:cNvPr id="215" name="object 5">
                <a:extLst>
                  <a:ext uri="{FF2B5EF4-FFF2-40B4-BE49-F238E27FC236}">
                    <a16:creationId xmlns:a16="http://schemas.microsoft.com/office/drawing/2014/main" id="{A9E21963-3BF8-4DE8-8467-99A5911BAE4C}"/>
                  </a:ext>
                </a:extLst>
              </p:cNvPr>
              <p:cNvSpPr txBox="1"/>
              <p:nvPr/>
            </p:nvSpPr>
            <p:spPr>
              <a:xfrm>
                <a:off x="1193890" y="2156394"/>
                <a:ext cx="164465" cy="138511"/>
              </a:xfrm>
              <a:prstGeom prst="rect">
                <a:avLst/>
              </a:prstGeom>
            </p:spPr>
            <p:txBody>
              <a:bodyPr vert="horz" wrap="square" lIns="0" tIns="0" rIns="0" bIns="0" rtlCol="0" anchor="ctr" anchorCtr="0">
                <a:spAutoFit/>
              </a:bodyPr>
              <a:lstStyle/>
              <a:p>
                <a:pPr algn="r">
                  <a:spcBef>
                    <a:spcPts val="291"/>
                  </a:spcBef>
                </a:pPr>
                <a:r>
                  <a:rPr lang="en-GB" sz="831" dirty="0">
                    <a:solidFill>
                      <a:srgbClr val="231F20"/>
                    </a:solidFill>
                    <a:latin typeface="Arial Nova" panose="020B0504020202020204" pitchFamily="34" charset="0"/>
                    <a:cs typeface="Avenir LT 35 Light"/>
                  </a:rPr>
                  <a:t>9</a:t>
                </a:r>
                <a:r>
                  <a:rPr sz="831" dirty="0">
                    <a:solidFill>
                      <a:srgbClr val="231F20"/>
                    </a:solidFill>
                    <a:latin typeface="Arial Nova" panose="020B0504020202020204" pitchFamily="34" charset="0"/>
                    <a:cs typeface="Avenir LT 35 Light"/>
                  </a:rPr>
                  <a:t>0</a:t>
                </a:r>
                <a:endParaRPr sz="831" dirty="0">
                  <a:latin typeface="Arial Nova" panose="020B0504020202020204" pitchFamily="34" charset="0"/>
                  <a:cs typeface="Avenir LT 35 Light"/>
                </a:endParaRPr>
              </a:p>
            </p:txBody>
          </p:sp>
          <p:sp>
            <p:nvSpPr>
              <p:cNvPr id="216" name="object 5">
                <a:extLst>
                  <a:ext uri="{FF2B5EF4-FFF2-40B4-BE49-F238E27FC236}">
                    <a16:creationId xmlns:a16="http://schemas.microsoft.com/office/drawing/2014/main" id="{6593CE84-D4EE-4A1E-8B34-AC4D12B8F795}"/>
                  </a:ext>
                </a:extLst>
              </p:cNvPr>
              <p:cNvSpPr txBox="1"/>
              <p:nvPr/>
            </p:nvSpPr>
            <p:spPr>
              <a:xfrm>
                <a:off x="1193890" y="2333800"/>
                <a:ext cx="164465" cy="138511"/>
              </a:xfrm>
              <a:prstGeom prst="rect">
                <a:avLst/>
              </a:prstGeom>
            </p:spPr>
            <p:txBody>
              <a:bodyPr vert="horz" wrap="square" lIns="0" tIns="0" rIns="0" bIns="0" rtlCol="0" anchor="ctr" anchorCtr="0">
                <a:spAutoFit/>
              </a:bodyPr>
              <a:lstStyle/>
              <a:p>
                <a:pPr algn="r">
                  <a:spcBef>
                    <a:spcPts val="291"/>
                  </a:spcBef>
                </a:pPr>
                <a:r>
                  <a:rPr lang="en-GB" sz="831" dirty="0">
                    <a:solidFill>
                      <a:srgbClr val="231F20"/>
                    </a:solidFill>
                    <a:latin typeface="Arial Nova" panose="020B0504020202020204" pitchFamily="34" charset="0"/>
                    <a:cs typeface="Avenir LT 35 Light"/>
                  </a:rPr>
                  <a:t>8</a:t>
                </a:r>
                <a:r>
                  <a:rPr sz="831" dirty="0">
                    <a:solidFill>
                      <a:srgbClr val="231F20"/>
                    </a:solidFill>
                    <a:latin typeface="Arial Nova" panose="020B0504020202020204" pitchFamily="34" charset="0"/>
                    <a:cs typeface="Avenir LT 35 Light"/>
                  </a:rPr>
                  <a:t>0</a:t>
                </a:r>
                <a:endParaRPr sz="831" dirty="0">
                  <a:latin typeface="Arial Nova" panose="020B0504020202020204" pitchFamily="34" charset="0"/>
                  <a:cs typeface="Avenir LT 35 Light"/>
                </a:endParaRPr>
              </a:p>
            </p:txBody>
          </p:sp>
          <p:sp>
            <p:nvSpPr>
              <p:cNvPr id="217" name="object 5">
                <a:extLst>
                  <a:ext uri="{FF2B5EF4-FFF2-40B4-BE49-F238E27FC236}">
                    <a16:creationId xmlns:a16="http://schemas.microsoft.com/office/drawing/2014/main" id="{4F5316C0-9899-4E70-9632-D2C8722B14E3}"/>
                  </a:ext>
                </a:extLst>
              </p:cNvPr>
              <p:cNvSpPr txBox="1"/>
              <p:nvPr/>
            </p:nvSpPr>
            <p:spPr>
              <a:xfrm>
                <a:off x="1193890" y="3574794"/>
                <a:ext cx="164465" cy="138511"/>
              </a:xfrm>
              <a:prstGeom prst="rect">
                <a:avLst/>
              </a:prstGeom>
            </p:spPr>
            <p:txBody>
              <a:bodyPr vert="horz" wrap="square" lIns="0" tIns="0" rIns="0" bIns="0" rtlCol="0" anchor="ctr" anchorCtr="0">
                <a:spAutoFit/>
              </a:bodyPr>
              <a:lstStyle/>
              <a:p>
                <a:pPr algn="r">
                  <a:spcBef>
                    <a:spcPts val="291"/>
                  </a:spcBef>
                </a:pPr>
                <a:r>
                  <a:rPr lang="en-GB" sz="831" dirty="0">
                    <a:solidFill>
                      <a:srgbClr val="231F20"/>
                    </a:solidFill>
                    <a:latin typeface="Arial Nova" panose="020B0504020202020204" pitchFamily="34" charset="0"/>
                    <a:cs typeface="Avenir LT 35 Light"/>
                  </a:rPr>
                  <a:t>1</a:t>
                </a:r>
                <a:r>
                  <a:rPr sz="831" dirty="0">
                    <a:solidFill>
                      <a:srgbClr val="231F20"/>
                    </a:solidFill>
                    <a:latin typeface="Arial Nova" panose="020B0504020202020204" pitchFamily="34" charset="0"/>
                    <a:cs typeface="Avenir LT 35 Light"/>
                  </a:rPr>
                  <a:t>0</a:t>
                </a:r>
                <a:endParaRPr sz="831" dirty="0">
                  <a:latin typeface="Arial Nova" panose="020B0504020202020204" pitchFamily="34" charset="0"/>
                  <a:cs typeface="Avenir LT 35 Light"/>
                </a:endParaRPr>
              </a:p>
            </p:txBody>
          </p:sp>
          <p:sp>
            <p:nvSpPr>
              <p:cNvPr id="218" name="object 5">
                <a:extLst>
                  <a:ext uri="{FF2B5EF4-FFF2-40B4-BE49-F238E27FC236}">
                    <a16:creationId xmlns:a16="http://schemas.microsoft.com/office/drawing/2014/main" id="{CC91917A-C50D-4687-8592-89C89759B085}"/>
                  </a:ext>
                </a:extLst>
              </p:cNvPr>
              <p:cNvSpPr txBox="1"/>
              <p:nvPr/>
            </p:nvSpPr>
            <p:spPr>
              <a:xfrm>
                <a:off x="1193890" y="2512795"/>
                <a:ext cx="164465" cy="138511"/>
              </a:xfrm>
              <a:prstGeom prst="rect">
                <a:avLst/>
              </a:prstGeom>
            </p:spPr>
            <p:txBody>
              <a:bodyPr vert="horz" wrap="square" lIns="0" tIns="0" rIns="0" bIns="0" rtlCol="0" anchor="ctr" anchorCtr="0">
                <a:spAutoFit/>
              </a:bodyPr>
              <a:lstStyle/>
              <a:p>
                <a:pPr algn="r">
                  <a:spcBef>
                    <a:spcPts val="291"/>
                  </a:spcBef>
                </a:pPr>
                <a:r>
                  <a:rPr lang="en-GB" sz="831" dirty="0">
                    <a:solidFill>
                      <a:srgbClr val="231F20"/>
                    </a:solidFill>
                    <a:latin typeface="Arial Nova" panose="020B0504020202020204" pitchFamily="34" charset="0"/>
                    <a:cs typeface="Avenir LT 35 Light"/>
                  </a:rPr>
                  <a:t>7</a:t>
                </a:r>
                <a:r>
                  <a:rPr sz="831" dirty="0">
                    <a:solidFill>
                      <a:srgbClr val="231F20"/>
                    </a:solidFill>
                    <a:latin typeface="Arial Nova" panose="020B0504020202020204" pitchFamily="34" charset="0"/>
                    <a:cs typeface="Avenir LT 35 Light"/>
                  </a:rPr>
                  <a:t>0</a:t>
                </a:r>
                <a:endParaRPr sz="831" dirty="0">
                  <a:latin typeface="Arial Nova" panose="020B0504020202020204" pitchFamily="34" charset="0"/>
                  <a:cs typeface="Avenir LT 35 Light"/>
                </a:endParaRPr>
              </a:p>
            </p:txBody>
          </p:sp>
          <p:sp>
            <p:nvSpPr>
              <p:cNvPr id="219" name="object 5">
                <a:extLst>
                  <a:ext uri="{FF2B5EF4-FFF2-40B4-BE49-F238E27FC236}">
                    <a16:creationId xmlns:a16="http://schemas.microsoft.com/office/drawing/2014/main" id="{A63C9092-8E63-4748-B44A-7576C1471413}"/>
                  </a:ext>
                </a:extLst>
              </p:cNvPr>
              <p:cNvSpPr txBox="1"/>
              <p:nvPr/>
            </p:nvSpPr>
            <p:spPr>
              <a:xfrm>
                <a:off x="1193890" y="3398395"/>
                <a:ext cx="164465" cy="138511"/>
              </a:xfrm>
              <a:prstGeom prst="rect">
                <a:avLst/>
              </a:prstGeom>
            </p:spPr>
            <p:txBody>
              <a:bodyPr vert="horz" wrap="square" lIns="0" tIns="0" rIns="0" bIns="0" rtlCol="0" anchor="ctr" anchorCtr="0">
                <a:spAutoFit/>
              </a:bodyPr>
              <a:lstStyle/>
              <a:p>
                <a:pPr algn="r">
                  <a:spcBef>
                    <a:spcPts val="291"/>
                  </a:spcBef>
                </a:pPr>
                <a:r>
                  <a:rPr lang="en-GB" sz="831" dirty="0">
                    <a:solidFill>
                      <a:srgbClr val="231F20"/>
                    </a:solidFill>
                    <a:latin typeface="Arial Nova" panose="020B0504020202020204" pitchFamily="34" charset="0"/>
                    <a:cs typeface="Avenir LT 35 Light"/>
                  </a:rPr>
                  <a:t>2</a:t>
                </a:r>
                <a:r>
                  <a:rPr sz="831" dirty="0">
                    <a:solidFill>
                      <a:srgbClr val="231F20"/>
                    </a:solidFill>
                    <a:latin typeface="Arial Nova" panose="020B0504020202020204" pitchFamily="34" charset="0"/>
                    <a:cs typeface="Avenir LT 35 Light"/>
                  </a:rPr>
                  <a:t>0</a:t>
                </a:r>
                <a:endParaRPr sz="831" dirty="0">
                  <a:latin typeface="Arial Nova" panose="020B0504020202020204" pitchFamily="34" charset="0"/>
                  <a:cs typeface="Avenir LT 35 Light"/>
                </a:endParaRPr>
              </a:p>
            </p:txBody>
          </p:sp>
          <p:sp>
            <p:nvSpPr>
              <p:cNvPr id="220" name="object 5">
                <a:extLst>
                  <a:ext uri="{FF2B5EF4-FFF2-40B4-BE49-F238E27FC236}">
                    <a16:creationId xmlns:a16="http://schemas.microsoft.com/office/drawing/2014/main" id="{2BDD7584-5010-4951-A1A8-BF8BEA7E52B0}"/>
                  </a:ext>
                </a:extLst>
              </p:cNvPr>
              <p:cNvSpPr txBox="1"/>
              <p:nvPr/>
            </p:nvSpPr>
            <p:spPr>
              <a:xfrm>
                <a:off x="1193890" y="2689194"/>
                <a:ext cx="164465" cy="138511"/>
              </a:xfrm>
              <a:prstGeom prst="rect">
                <a:avLst/>
              </a:prstGeom>
            </p:spPr>
            <p:txBody>
              <a:bodyPr vert="horz" wrap="square" lIns="0" tIns="0" rIns="0" bIns="0" rtlCol="0" anchor="ctr" anchorCtr="0">
                <a:spAutoFit/>
              </a:bodyPr>
              <a:lstStyle/>
              <a:p>
                <a:pPr algn="r">
                  <a:spcBef>
                    <a:spcPts val="291"/>
                  </a:spcBef>
                </a:pPr>
                <a:r>
                  <a:rPr lang="en-GB" sz="831" dirty="0">
                    <a:solidFill>
                      <a:srgbClr val="231F20"/>
                    </a:solidFill>
                    <a:latin typeface="Arial Nova" panose="020B0504020202020204" pitchFamily="34" charset="0"/>
                    <a:cs typeface="Avenir LT 35 Light"/>
                  </a:rPr>
                  <a:t>6</a:t>
                </a:r>
                <a:r>
                  <a:rPr sz="831" dirty="0">
                    <a:solidFill>
                      <a:srgbClr val="231F20"/>
                    </a:solidFill>
                    <a:latin typeface="Arial Nova" panose="020B0504020202020204" pitchFamily="34" charset="0"/>
                    <a:cs typeface="Avenir LT 35 Light"/>
                  </a:rPr>
                  <a:t>0</a:t>
                </a:r>
                <a:endParaRPr sz="831" dirty="0">
                  <a:latin typeface="Arial Nova" panose="020B0504020202020204" pitchFamily="34" charset="0"/>
                  <a:cs typeface="Avenir LT 35 Light"/>
                </a:endParaRPr>
              </a:p>
            </p:txBody>
          </p:sp>
          <p:sp>
            <p:nvSpPr>
              <p:cNvPr id="221" name="object 5">
                <a:extLst>
                  <a:ext uri="{FF2B5EF4-FFF2-40B4-BE49-F238E27FC236}">
                    <a16:creationId xmlns:a16="http://schemas.microsoft.com/office/drawing/2014/main" id="{D565E713-C00B-4A27-BB9F-BD8AE9465F97}"/>
                  </a:ext>
                </a:extLst>
              </p:cNvPr>
              <p:cNvSpPr txBox="1"/>
              <p:nvPr/>
            </p:nvSpPr>
            <p:spPr>
              <a:xfrm>
                <a:off x="1193890" y="3218395"/>
                <a:ext cx="164465" cy="138511"/>
              </a:xfrm>
              <a:prstGeom prst="rect">
                <a:avLst/>
              </a:prstGeom>
            </p:spPr>
            <p:txBody>
              <a:bodyPr vert="horz" wrap="square" lIns="0" tIns="0" rIns="0" bIns="0" rtlCol="0" anchor="ctr" anchorCtr="0">
                <a:spAutoFit/>
              </a:bodyPr>
              <a:lstStyle/>
              <a:p>
                <a:pPr algn="r">
                  <a:spcBef>
                    <a:spcPts val="291"/>
                  </a:spcBef>
                </a:pPr>
                <a:r>
                  <a:rPr lang="en-GB" sz="831" dirty="0">
                    <a:solidFill>
                      <a:srgbClr val="231F20"/>
                    </a:solidFill>
                    <a:latin typeface="Arial Nova" panose="020B0504020202020204" pitchFamily="34" charset="0"/>
                    <a:cs typeface="Avenir LT 35 Light"/>
                  </a:rPr>
                  <a:t>3</a:t>
                </a:r>
                <a:r>
                  <a:rPr sz="831" dirty="0">
                    <a:solidFill>
                      <a:srgbClr val="231F20"/>
                    </a:solidFill>
                    <a:latin typeface="Arial Nova" panose="020B0504020202020204" pitchFamily="34" charset="0"/>
                    <a:cs typeface="Avenir LT 35 Light"/>
                  </a:rPr>
                  <a:t>0</a:t>
                </a:r>
                <a:endParaRPr sz="831" dirty="0">
                  <a:latin typeface="Arial Nova" panose="020B0504020202020204" pitchFamily="34" charset="0"/>
                  <a:cs typeface="Avenir LT 35 Light"/>
                </a:endParaRPr>
              </a:p>
            </p:txBody>
          </p:sp>
          <p:sp>
            <p:nvSpPr>
              <p:cNvPr id="222" name="object 5">
                <a:extLst>
                  <a:ext uri="{FF2B5EF4-FFF2-40B4-BE49-F238E27FC236}">
                    <a16:creationId xmlns:a16="http://schemas.microsoft.com/office/drawing/2014/main" id="{70076D95-69AD-4B67-AD5E-6F1363D324E7}"/>
                  </a:ext>
                </a:extLst>
              </p:cNvPr>
              <p:cNvSpPr txBox="1"/>
              <p:nvPr/>
            </p:nvSpPr>
            <p:spPr>
              <a:xfrm>
                <a:off x="1193890" y="2865594"/>
                <a:ext cx="164465" cy="138511"/>
              </a:xfrm>
              <a:prstGeom prst="rect">
                <a:avLst/>
              </a:prstGeom>
            </p:spPr>
            <p:txBody>
              <a:bodyPr vert="horz" wrap="square" lIns="0" tIns="0" rIns="0" bIns="0" rtlCol="0" anchor="ctr" anchorCtr="0">
                <a:spAutoFit/>
              </a:bodyPr>
              <a:lstStyle/>
              <a:p>
                <a:pPr algn="r">
                  <a:spcBef>
                    <a:spcPts val="291"/>
                  </a:spcBef>
                </a:pPr>
                <a:r>
                  <a:rPr lang="en-GB" sz="831" dirty="0">
                    <a:solidFill>
                      <a:srgbClr val="231F20"/>
                    </a:solidFill>
                    <a:latin typeface="Arial Nova" panose="020B0504020202020204" pitchFamily="34" charset="0"/>
                    <a:cs typeface="Avenir LT 35 Light"/>
                  </a:rPr>
                  <a:t>5</a:t>
                </a:r>
                <a:r>
                  <a:rPr sz="831" dirty="0">
                    <a:solidFill>
                      <a:srgbClr val="231F20"/>
                    </a:solidFill>
                    <a:latin typeface="Arial Nova" panose="020B0504020202020204" pitchFamily="34" charset="0"/>
                    <a:cs typeface="Avenir LT 35 Light"/>
                  </a:rPr>
                  <a:t>0</a:t>
                </a:r>
                <a:endParaRPr sz="831" dirty="0">
                  <a:latin typeface="Arial Nova" panose="020B0504020202020204" pitchFamily="34" charset="0"/>
                  <a:cs typeface="Avenir LT 35 Light"/>
                </a:endParaRPr>
              </a:p>
            </p:txBody>
          </p:sp>
          <p:sp>
            <p:nvSpPr>
              <p:cNvPr id="223" name="object 5">
                <a:extLst>
                  <a:ext uri="{FF2B5EF4-FFF2-40B4-BE49-F238E27FC236}">
                    <a16:creationId xmlns:a16="http://schemas.microsoft.com/office/drawing/2014/main" id="{E9A5B969-1453-45DB-87B3-24D69BFD18FB}"/>
                  </a:ext>
                </a:extLst>
              </p:cNvPr>
              <p:cNvSpPr txBox="1"/>
              <p:nvPr/>
            </p:nvSpPr>
            <p:spPr>
              <a:xfrm>
                <a:off x="1193890" y="3041994"/>
                <a:ext cx="164465" cy="138511"/>
              </a:xfrm>
              <a:prstGeom prst="rect">
                <a:avLst/>
              </a:prstGeom>
            </p:spPr>
            <p:txBody>
              <a:bodyPr vert="horz" wrap="square" lIns="0" tIns="0" rIns="0" bIns="0" rtlCol="0" anchor="ctr" anchorCtr="0">
                <a:spAutoFit/>
              </a:bodyPr>
              <a:lstStyle/>
              <a:p>
                <a:pPr algn="r">
                  <a:spcBef>
                    <a:spcPts val="291"/>
                  </a:spcBef>
                </a:pPr>
                <a:r>
                  <a:rPr lang="en-GB" sz="831" dirty="0">
                    <a:solidFill>
                      <a:srgbClr val="231F20"/>
                    </a:solidFill>
                    <a:latin typeface="Arial Nova" panose="020B0504020202020204" pitchFamily="34" charset="0"/>
                    <a:cs typeface="Avenir LT 35 Light"/>
                  </a:rPr>
                  <a:t>4</a:t>
                </a:r>
                <a:r>
                  <a:rPr sz="831" dirty="0">
                    <a:solidFill>
                      <a:srgbClr val="231F20"/>
                    </a:solidFill>
                    <a:latin typeface="Arial Nova" panose="020B0504020202020204" pitchFamily="34" charset="0"/>
                    <a:cs typeface="Avenir LT 35 Light"/>
                  </a:rPr>
                  <a:t>0</a:t>
                </a:r>
                <a:endParaRPr sz="831" dirty="0">
                  <a:latin typeface="Arial Nova" panose="020B0504020202020204" pitchFamily="34" charset="0"/>
                  <a:cs typeface="Avenir LT 35 Light"/>
                </a:endParaRPr>
              </a:p>
            </p:txBody>
          </p:sp>
          <p:sp>
            <p:nvSpPr>
              <p:cNvPr id="26" name="object 20">
                <a:extLst>
                  <a:ext uri="{FF2B5EF4-FFF2-40B4-BE49-F238E27FC236}">
                    <a16:creationId xmlns:a16="http://schemas.microsoft.com/office/drawing/2014/main" id="{E64C9E0F-894A-4A0C-8262-5B50A7F9C61F}"/>
                  </a:ext>
                </a:extLst>
              </p:cNvPr>
              <p:cNvSpPr>
                <a:spLocks noChangeAspect="1"/>
              </p:cNvSpPr>
              <p:nvPr/>
            </p:nvSpPr>
            <p:spPr>
              <a:xfrm>
                <a:off x="1620000" y="5097600"/>
                <a:ext cx="108000" cy="108000"/>
              </a:xfrm>
              <a:custGeom>
                <a:avLst/>
                <a:gdLst/>
                <a:ahLst/>
                <a:cxnLst/>
                <a:rect l="l" t="t" r="r" b="b"/>
                <a:pathLst>
                  <a:path w="73025" h="73025">
                    <a:moveTo>
                      <a:pt x="0" y="72745"/>
                    </a:moveTo>
                    <a:lnTo>
                      <a:pt x="72745" y="72745"/>
                    </a:lnTo>
                    <a:lnTo>
                      <a:pt x="72745" y="0"/>
                    </a:lnTo>
                    <a:lnTo>
                      <a:pt x="0" y="0"/>
                    </a:lnTo>
                    <a:lnTo>
                      <a:pt x="0" y="72745"/>
                    </a:lnTo>
                    <a:close/>
                  </a:path>
                </a:pathLst>
              </a:custGeom>
              <a:solidFill>
                <a:srgbClr val="78A7B7"/>
              </a:solidFill>
            </p:spPr>
            <p:txBody>
              <a:bodyPr wrap="square" lIns="0" tIns="0" rIns="0" bIns="0" rtlCol="0"/>
              <a:lstStyle/>
              <a:p>
                <a:endParaRPr/>
              </a:p>
            </p:txBody>
          </p:sp>
          <p:sp>
            <p:nvSpPr>
              <p:cNvPr id="27" name="object 21">
                <a:extLst>
                  <a:ext uri="{FF2B5EF4-FFF2-40B4-BE49-F238E27FC236}">
                    <a16:creationId xmlns:a16="http://schemas.microsoft.com/office/drawing/2014/main" id="{B0A220D1-62EA-4F97-9D93-98FE69399D11}"/>
                  </a:ext>
                </a:extLst>
              </p:cNvPr>
              <p:cNvSpPr txBox="1"/>
              <p:nvPr/>
            </p:nvSpPr>
            <p:spPr>
              <a:xfrm>
                <a:off x="1782000" y="5076000"/>
                <a:ext cx="577450" cy="143068"/>
              </a:xfrm>
              <a:prstGeom prst="rect">
                <a:avLst/>
              </a:prstGeom>
            </p:spPr>
            <p:txBody>
              <a:bodyPr vert="horz" wrap="none" lIns="0" tIns="11723" rIns="0" bIns="0" rtlCol="0">
                <a:spAutoFit/>
              </a:bodyPr>
              <a:lstStyle/>
              <a:p>
                <a:pPr>
                  <a:lnSpc>
                    <a:spcPts val="1015"/>
                  </a:lnSpc>
                  <a:tabLst>
                    <a:tab pos="802465" algn="l"/>
                  </a:tabLst>
                </a:pPr>
                <a:r>
                  <a:rPr sz="831" spc="-9" dirty="0">
                    <a:solidFill>
                      <a:srgbClr val="231F20"/>
                    </a:solidFill>
                    <a:latin typeface="Arial Nova" panose="020B0504020202020204" pitchFamily="34" charset="0"/>
                    <a:cs typeface="Avenir LT 35 Light"/>
                  </a:rPr>
                  <a:t>Young men</a:t>
                </a:r>
                <a:endParaRPr sz="831" dirty="0">
                  <a:latin typeface="Arial Nova" panose="020B0504020202020204" pitchFamily="34" charset="0"/>
                  <a:cs typeface="Avenir LT 35 Light"/>
                </a:endParaRPr>
              </a:p>
            </p:txBody>
          </p:sp>
          <p:sp>
            <p:nvSpPr>
              <p:cNvPr id="28" name="object 22">
                <a:extLst>
                  <a:ext uri="{FF2B5EF4-FFF2-40B4-BE49-F238E27FC236}">
                    <a16:creationId xmlns:a16="http://schemas.microsoft.com/office/drawing/2014/main" id="{4729DAFE-E47A-44A7-A015-9A17B01E8D68}"/>
                  </a:ext>
                </a:extLst>
              </p:cNvPr>
              <p:cNvSpPr>
                <a:spLocks noChangeAspect="1"/>
              </p:cNvSpPr>
              <p:nvPr/>
            </p:nvSpPr>
            <p:spPr>
              <a:xfrm>
                <a:off x="1620000" y="5331600"/>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F78E20"/>
              </a:solidFill>
            </p:spPr>
            <p:txBody>
              <a:bodyPr wrap="square" lIns="0" tIns="0" rIns="0" bIns="0" rtlCol="0"/>
              <a:lstStyle/>
              <a:p>
                <a:endParaRPr/>
              </a:p>
            </p:txBody>
          </p:sp>
          <p:sp>
            <p:nvSpPr>
              <p:cNvPr id="224" name="Rectangle 223">
                <a:extLst>
                  <a:ext uri="{FF2B5EF4-FFF2-40B4-BE49-F238E27FC236}">
                    <a16:creationId xmlns:a16="http://schemas.microsoft.com/office/drawing/2014/main" id="{70657FD1-74C9-4C33-9A2E-19B7B86AD760}"/>
                  </a:ext>
                </a:extLst>
              </p:cNvPr>
              <p:cNvSpPr/>
              <p:nvPr/>
            </p:nvSpPr>
            <p:spPr>
              <a:xfrm>
                <a:off x="1782000" y="5310000"/>
                <a:ext cx="722558" cy="143068"/>
              </a:xfrm>
              <a:prstGeom prst="rect">
                <a:avLst/>
              </a:prstGeom>
            </p:spPr>
            <p:txBody>
              <a:bodyPr vert="horz" wrap="none" lIns="0" tIns="11723" rIns="0" bIns="0" rtlCol="0">
                <a:spAutoFit/>
              </a:bodyPr>
              <a:lstStyle/>
              <a:p>
                <a:pPr>
                  <a:lnSpc>
                    <a:spcPts val="1015"/>
                  </a:lnSpc>
                  <a:tabLst>
                    <a:tab pos="802465" algn="l"/>
                  </a:tabLst>
                </a:pPr>
                <a:r>
                  <a:rPr lang="en-US" sz="831" spc="-9" dirty="0">
                    <a:solidFill>
                      <a:srgbClr val="231F20"/>
                    </a:solidFill>
                    <a:latin typeface="Arial Nova" panose="020B0504020202020204" pitchFamily="34" charset="0"/>
                  </a:rPr>
                  <a:t>Young women</a:t>
                </a:r>
              </a:p>
            </p:txBody>
          </p:sp>
          <p:sp>
            <p:nvSpPr>
              <p:cNvPr id="225" name="Rectangle 224">
                <a:extLst>
                  <a:ext uri="{FF2B5EF4-FFF2-40B4-BE49-F238E27FC236}">
                    <a16:creationId xmlns:a16="http://schemas.microsoft.com/office/drawing/2014/main" id="{8A6C71ED-1CF1-4909-A0E4-E5DB026D313C}"/>
                  </a:ext>
                </a:extLst>
              </p:cNvPr>
              <p:cNvSpPr/>
              <p:nvPr/>
            </p:nvSpPr>
            <p:spPr>
              <a:xfrm>
                <a:off x="1710000" y="5623200"/>
                <a:ext cx="5112000" cy="207696"/>
              </a:xfrm>
              <a:prstGeom prst="rect">
                <a:avLst/>
              </a:prstGeom>
            </p:spPr>
            <p:txBody>
              <a:bodyPr wrap="square">
                <a:spAutoFit/>
              </a:bodyPr>
              <a:lstStyle/>
              <a:p>
                <a:pPr marL="11723"/>
                <a:r>
                  <a:rPr lang="en-US" sz="646" dirty="0">
                    <a:solidFill>
                      <a:srgbClr val="231F20"/>
                    </a:solidFill>
                    <a:latin typeface="Arial Nova" panose="020B0504020202020204" pitchFamily="34" charset="0"/>
                    <a:cs typeface="Avenir LT 35 Light"/>
                  </a:rPr>
                  <a:t>* The survey in South Africa used </a:t>
                </a:r>
                <a:r>
                  <a:rPr lang="en-US" sz="646" spc="-5" dirty="0">
                    <a:solidFill>
                      <a:srgbClr val="231F20"/>
                    </a:solidFill>
                    <a:latin typeface="Arial Nova" panose="020B0504020202020204" pitchFamily="34" charset="0"/>
                    <a:cs typeface="Avenir LT 35 Light"/>
                  </a:rPr>
                  <a:t>different wording </a:t>
                </a:r>
                <a:r>
                  <a:rPr lang="en-US" sz="646" dirty="0">
                    <a:solidFill>
                      <a:srgbClr val="231F20"/>
                    </a:solidFill>
                    <a:latin typeface="Arial Nova" panose="020B0504020202020204" pitchFamily="34" charset="0"/>
                    <a:cs typeface="Avenir LT 35 Light"/>
                  </a:rPr>
                  <a:t>and included an additional</a:t>
                </a:r>
                <a:r>
                  <a:rPr lang="en-US" sz="646" spc="-51" dirty="0">
                    <a:solidFill>
                      <a:srgbClr val="231F20"/>
                    </a:solidFill>
                    <a:latin typeface="Arial Nova" panose="020B0504020202020204" pitchFamily="34" charset="0"/>
                    <a:cs typeface="Avenir LT 35 Light"/>
                  </a:rPr>
                  <a:t> </a:t>
                </a:r>
                <a:r>
                  <a:rPr lang="en-US" sz="646" dirty="0">
                    <a:solidFill>
                      <a:srgbClr val="231F20"/>
                    </a:solidFill>
                    <a:latin typeface="Arial Nova" panose="020B0504020202020204" pitchFamily="34" charset="0"/>
                    <a:cs typeface="Avenir LT 35 Light"/>
                  </a:rPr>
                  <a:t>question.</a:t>
                </a:r>
                <a:endParaRPr lang="en-US" sz="646" dirty="0">
                  <a:latin typeface="Arial Nova" panose="020B0504020202020204" pitchFamily="34" charset="0"/>
                  <a:cs typeface="Avenir LT 35 Light"/>
                </a:endParaRPr>
              </a:p>
            </p:txBody>
          </p:sp>
        </p:grpSp>
        <p:sp>
          <p:nvSpPr>
            <p:cNvPr id="72" name="Rectangle 71">
              <a:extLst>
                <a:ext uri="{FF2B5EF4-FFF2-40B4-BE49-F238E27FC236}">
                  <a16:creationId xmlns:a16="http://schemas.microsoft.com/office/drawing/2014/main" id="{D010FF39-4FF0-4D12-8C7A-7AB08CE4B598}"/>
                </a:ext>
              </a:extLst>
            </p:cNvPr>
            <p:cNvSpPr/>
            <p:nvPr/>
          </p:nvSpPr>
          <p:spPr>
            <a:xfrm>
              <a:off x="72000" y="67504"/>
              <a:ext cx="9907200" cy="1300356"/>
            </a:xfrm>
            <a:prstGeom prst="rect">
              <a:avLst/>
            </a:prstGeom>
          </p:spPr>
          <p:txBody>
            <a:bodyPr wrap="square" lIns="996923" rIns="265846">
              <a:spAutoFit/>
            </a:bodyPr>
            <a:lstStyle/>
            <a:p>
              <a:pPr defTabSz="844083">
                <a:defRPr/>
              </a:pPr>
              <a:r>
                <a:rPr lang="en-US" sz="2400" i="1" dirty="0">
                  <a:solidFill>
                    <a:schemeClr val="tx2"/>
                  </a:solidFill>
                  <a:latin typeface="+mn-lt"/>
                </a:rPr>
                <a:t>Percentage of young people (aged 15–24 years) who had correct and comprehensive knowledge about HIV, </a:t>
              </a:r>
            </a:p>
            <a:p>
              <a:pPr defTabSz="844083">
                <a:defRPr/>
              </a:pPr>
              <a:r>
                <a:rPr lang="en-US" sz="2400" i="1" dirty="0">
                  <a:solidFill>
                    <a:schemeClr val="tx2"/>
                  </a:solidFill>
                  <a:latin typeface="+mn-lt"/>
                </a:rPr>
                <a:t>eastern and southern Africa, 2012–2017</a:t>
              </a:r>
              <a:endParaRPr lang="en-GB" sz="2400" i="1" dirty="0">
                <a:solidFill>
                  <a:schemeClr val="tx2"/>
                </a:solidFill>
                <a:latin typeface="+mn-lt"/>
              </a:endParaRPr>
            </a:p>
          </p:txBody>
        </p:sp>
        <p:sp>
          <p:nvSpPr>
            <p:cNvPr id="73" name="TextBox 72">
              <a:extLst>
                <a:ext uri="{FF2B5EF4-FFF2-40B4-BE49-F238E27FC236}">
                  <a16:creationId xmlns:a16="http://schemas.microsoft.com/office/drawing/2014/main" id="{FD1898E2-3D4D-4C80-9F5F-72C5B2C072B0}"/>
                </a:ext>
              </a:extLst>
            </p:cNvPr>
            <p:cNvSpPr txBox="1"/>
            <p:nvPr/>
          </p:nvSpPr>
          <p:spPr>
            <a:xfrm>
              <a:off x="0" y="356121"/>
              <a:ext cx="9907200" cy="530978"/>
            </a:xfrm>
            <a:prstGeom prst="rect">
              <a:avLst/>
            </a:prstGeom>
            <a:noFill/>
          </p:spPr>
          <p:txBody>
            <a:bodyPr wrap="square" rtlCol="0" anchor="ctr">
              <a:spAutoFit/>
            </a:bodyPr>
            <a:lstStyle>
              <a:defPPr>
                <a:defRPr lang="en-US"/>
              </a:defPPr>
              <a:lvl1pPr>
                <a:defRPr sz="2400" b="1"/>
              </a:lvl1pPr>
            </a:lstStyle>
            <a:p>
              <a:pPr algn="ctr" defTabSz="844083" eaLnBrk="1" fontAlgn="auto" hangingPunct="1">
                <a:spcBef>
                  <a:spcPts val="0"/>
                </a:spcBef>
                <a:spcAft>
                  <a:spcPts val="0"/>
                </a:spcAft>
                <a:defRPr/>
              </a:pPr>
              <a:endParaRPr lang="en-US" sz="2585" dirty="0">
                <a:solidFill>
                  <a:prstClr val="white"/>
                </a:solidFill>
                <a:latin typeface="Arial"/>
                <a:ea typeface="+mn-ea"/>
              </a:endParaRPr>
            </a:p>
          </p:txBody>
        </p:sp>
      </p:grpSp>
      <p:cxnSp>
        <p:nvCxnSpPr>
          <p:cNvPr id="6" name="Straight Connector 5">
            <a:extLst>
              <a:ext uri="{FF2B5EF4-FFF2-40B4-BE49-F238E27FC236}">
                <a16:creationId xmlns:a16="http://schemas.microsoft.com/office/drawing/2014/main" id="{3CB85C5C-34E0-4C88-AC8E-C022C5BF091F}"/>
              </a:ext>
            </a:extLst>
          </p:cNvPr>
          <p:cNvCxnSpPr>
            <a:cxnSpLocks/>
          </p:cNvCxnSpPr>
          <p:nvPr/>
        </p:nvCxnSpPr>
        <p:spPr>
          <a:xfrm>
            <a:off x="1412308" y="3025246"/>
            <a:ext cx="6297418" cy="99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015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EF321F-08CF-4D18-AD5B-141FDCA5AF4E}"/>
              </a:ext>
            </a:extLst>
          </p:cNvPr>
          <p:cNvSpPr txBox="1"/>
          <p:nvPr/>
        </p:nvSpPr>
        <p:spPr>
          <a:xfrm>
            <a:off x="594360" y="102870"/>
            <a:ext cx="8286750" cy="5909310"/>
          </a:xfrm>
          <a:prstGeom prst="rect">
            <a:avLst/>
          </a:prstGeom>
          <a:noFill/>
        </p:spPr>
        <p:txBody>
          <a:bodyPr wrap="square" rtlCol="0">
            <a:spAutoFit/>
          </a:bodyPr>
          <a:lstStyle/>
          <a:p>
            <a:r>
              <a:rPr lang="fr-CH" sz="2400" dirty="0">
                <a:solidFill>
                  <a:schemeClr val="bg1"/>
                </a:solidFill>
              </a:rPr>
              <a:t>The issues</a:t>
            </a:r>
          </a:p>
          <a:p>
            <a:endParaRPr lang="fr-CH" sz="2400" dirty="0">
              <a:solidFill>
                <a:schemeClr val="bg1"/>
              </a:solidFill>
            </a:endParaRPr>
          </a:p>
          <a:p>
            <a:pPr marL="285750" indent="-285750">
              <a:buFont typeface="Arial" panose="020B0604020202020204" pitchFamily="34" charset="0"/>
              <a:buChar char="•"/>
            </a:pPr>
            <a:r>
              <a:rPr lang="fr-CH" sz="2400" dirty="0">
                <a:solidFill>
                  <a:schemeClr val="bg1"/>
                </a:solidFill>
              </a:rPr>
              <a:t>Coordination </a:t>
            </a:r>
            <a:r>
              <a:rPr lang="fr-CH" sz="2400" dirty="0" err="1">
                <a:solidFill>
                  <a:schemeClr val="bg1"/>
                </a:solidFill>
              </a:rPr>
              <a:t>is</a:t>
            </a:r>
            <a:r>
              <a:rPr lang="fr-CH" sz="2400" dirty="0">
                <a:solidFill>
                  <a:schemeClr val="bg1"/>
                </a:solidFill>
              </a:rPr>
              <a:t> </a:t>
            </a:r>
            <a:r>
              <a:rPr lang="fr-CH" sz="2400" dirty="0" err="1">
                <a:solidFill>
                  <a:schemeClr val="bg1"/>
                </a:solidFill>
              </a:rPr>
              <a:t>challenging</a:t>
            </a:r>
            <a:r>
              <a:rPr lang="fr-CH" sz="2400" dirty="0">
                <a:solidFill>
                  <a:schemeClr val="bg1"/>
                </a:solidFill>
              </a:rPr>
              <a:t>  and </a:t>
            </a:r>
            <a:r>
              <a:rPr lang="fr-CH" sz="2400" dirty="0" err="1">
                <a:solidFill>
                  <a:schemeClr val="bg1"/>
                </a:solidFill>
              </a:rPr>
              <a:t>sub</a:t>
            </a:r>
            <a:r>
              <a:rPr lang="fr-CH" sz="2400" dirty="0">
                <a:solidFill>
                  <a:schemeClr val="bg1"/>
                </a:solidFill>
              </a:rPr>
              <a:t> optimal </a:t>
            </a:r>
          </a:p>
          <a:p>
            <a:endParaRPr lang="fr-CH" sz="2400" dirty="0">
              <a:solidFill>
                <a:schemeClr val="bg1"/>
              </a:solidFill>
            </a:endParaRPr>
          </a:p>
          <a:p>
            <a:pPr marL="285750" indent="-285750">
              <a:buFont typeface="Arial" panose="020B0604020202020204" pitchFamily="34" charset="0"/>
              <a:buChar char="•"/>
            </a:pPr>
            <a:r>
              <a:rPr lang="fr-CH" sz="2400" dirty="0">
                <a:solidFill>
                  <a:schemeClr val="bg1"/>
                </a:solidFill>
              </a:rPr>
              <a:t>Geographic </a:t>
            </a:r>
            <a:r>
              <a:rPr lang="fr-CH" sz="2400" dirty="0" err="1">
                <a:solidFill>
                  <a:schemeClr val="bg1"/>
                </a:solidFill>
              </a:rPr>
              <a:t>prioritisation</a:t>
            </a:r>
            <a:r>
              <a:rPr lang="fr-CH" sz="2400" dirty="0">
                <a:solidFill>
                  <a:schemeClr val="bg1"/>
                </a:solidFill>
              </a:rPr>
              <a:t> </a:t>
            </a:r>
            <a:r>
              <a:rPr lang="fr-CH" sz="2400" dirty="0" err="1">
                <a:solidFill>
                  <a:schemeClr val="bg1"/>
                </a:solidFill>
              </a:rPr>
              <a:t>is</a:t>
            </a:r>
            <a:r>
              <a:rPr lang="fr-CH" sz="2400" dirty="0">
                <a:solidFill>
                  <a:schemeClr val="bg1"/>
                </a:solidFill>
              </a:rPr>
              <a:t> </a:t>
            </a:r>
            <a:r>
              <a:rPr lang="fr-CH" sz="2400" dirty="0" err="1">
                <a:solidFill>
                  <a:schemeClr val="bg1"/>
                </a:solidFill>
              </a:rPr>
              <a:t>improving</a:t>
            </a:r>
            <a:r>
              <a:rPr lang="fr-CH" sz="2400" dirty="0">
                <a:solidFill>
                  <a:schemeClr val="bg1"/>
                </a:solidFill>
              </a:rPr>
              <a:t>, but </a:t>
            </a:r>
            <a:r>
              <a:rPr lang="fr-CH" sz="2400" dirty="0" err="1">
                <a:solidFill>
                  <a:schemeClr val="bg1"/>
                </a:solidFill>
              </a:rPr>
              <a:t>need</a:t>
            </a:r>
            <a:r>
              <a:rPr lang="fr-CH" sz="2400" dirty="0">
                <a:solidFill>
                  <a:schemeClr val="bg1"/>
                </a:solidFill>
              </a:rPr>
              <a:t> </a:t>
            </a:r>
            <a:r>
              <a:rPr lang="fr-CH" sz="2400" dirty="0" err="1">
                <a:solidFill>
                  <a:schemeClr val="bg1"/>
                </a:solidFill>
              </a:rPr>
              <a:t>further</a:t>
            </a:r>
            <a:r>
              <a:rPr lang="fr-CH" sz="2400" dirty="0">
                <a:solidFill>
                  <a:schemeClr val="bg1"/>
                </a:solidFill>
              </a:rPr>
              <a:t> engagement at local </a:t>
            </a:r>
            <a:r>
              <a:rPr lang="fr-CH" sz="2400" dirty="0" err="1">
                <a:solidFill>
                  <a:schemeClr val="bg1"/>
                </a:solidFill>
              </a:rPr>
              <a:t>level</a:t>
            </a:r>
            <a:r>
              <a:rPr lang="fr-CH" sz="2400" dirty="0">
                <a:solidFill>
                  <a:schemeClr val="bg1"/>
                </a:solidFill>
              </a:rPr>
              <a:t>. </a:t>
            </a:r>
          </a:p>
          <a:p>
            <a:pPr marL="285750" indent="-285750">
              <a:buFont typeface="Arial" panose="020B0604020202020204" pitchFamily="34" charset="0"/>
              <a:buChar char="•"/>
            </a:pPr>
            <a:endParaRPr lang="fr-CH" sz="2400" dirty="0">
              <a:solidFill>
                <a:schemeClr val="bg1"/>
              </a:solidFill>
            </a:endParaRPr>
          </a:p>
          <a:p>
            <a:pPr marL="285750" indent="-285750">
              <a:buFont typeface="Arial" panose="020B0604020202020204" pitchFamily="34" charset="0"/>
              <a:buChar char="•"/>
            </a:pPr>
            <a:r>
              <a:rPr lang="fr-CH" sz="2400" dirty="0" err="1">
                <a:solidFill>
                  <a:schemeClr val="bg1"/>
                </a:solidFill>
              </a:rPr>
              <a:t>Missing</a:t>
            </a:r>
            <a:r>
              <a:rPr lang="fr-CH" sz="2400" dirty="0">
                <a:solidFill>
                  <a:schemeClr val="bg1"/>
                </a:solidFill>
              </a:rPr>
              <a:t> the </a:t>
            </a:r>
            <a:r>
              <a:rPr lang="fr-CH" sz="2400" dirty="0" err="1">
                <a:solidFill>
                  <a:schemeClr val="bg1"/>
                </a:solidFill>
              </a:rPr>
              <a:t>most</a:t>
            </a:r>
            <a:r>
              <a:rPr lang="fr-CH" sz="2400" dirty="0">
                <a:solidFill>
                  <a:schemeClr val="bg1"/>
                </a:solidFill>
              </a:rPr>
              <a:t> at </a:t>
            </a:r>
            <a:r>
              <a:rPr lang="fr-CH" sz="2400" dirty="0" err="1">
                <a:solidFill>
                  <a:schemeClr val="bg1"/>
                </a:solidFill>
              </a:rPr>
              <a:t>risk</a:t>
            </a:r>
            <a:r>
              <a:rPr lang="fr-CH" sz="2400" dirty="0">
                <a:solidFill>
                  <a:schemeClr val="bg1"/>
                </a:solidFill>
              </a:rPr>
              <a:t> and </a:t>
            </a:r>
            <a:r>
              <a:rPr lang="fr-CH" sz="2400" dirty="0" err="1">
                <a:solidFill>
                  <a:schemeClr val="bg1"/>
                </a:solidFill>
              </a:rPr>
              <a:t>vulnerable</a:t>
            </a:r>
            <a:r>
              <a:rPr lang="fr-CH" sz="2400" dirty="0">
                <a:solidFill>
                  <a:schemeClr val="bg1"/>
                </a:solidFill>
              </a:rPr>
              <a:t> girls</a:t>
            </a:r>
          </a:p>
          <a:p>
            <a:pPr marL="285750" indent="-285750">
              <a:buFont typeface="Arial" panose="020B0604020202020204" pitchFamily="34" charset="0"/>
              <a:buChar char="•"/>
            </a:pPr>
            <a:endParaRPr lang="fr-CH" sz="2400" dirty="0">
              <a:solidFill>
                <a:schemeClr val="bg1"/>
              </a:solidFill>
            </a:endParaRPr>
          </a:p>
          <a:p>
            <a:pPr marL="285750" indent="-285750">
              <a:buFont typeface="Arial" panose="020B0604020202020204" pitchFamily="34" charset="0"/>
              <a:buChar char="•"/>
            </a:pPr>
            <a:r>
              <a:rPr lang="fr-CH" sz="2400" dirty="0" err="1">
                <a:solidFill>
                  <a:schemeClr val="bg1"/>
                </a:solidFill>
              </a:rPr>
              <a:t>Lack</a:t>
            </a:r>
            <a:r>
              <a:rPr lang="fr-CH" sz="2400" dirty="0">
                <a:solidFill>
                  <a:schemeClr val="bg1"/>
                </a:solidFill>
              </a:rPr>
              <a:t> of standard packages </a:t>
            </a:r>
          </a:p>
          <a:p>
            <a:pPr marL="285750" indent="-285750">
              <a:buFont typeface="Arial" panose="020B0604020202020204" pitchFamily="34" charset="0"/>
              <a:buChar char="•"/>
            </a:pPr>
            <a:endParaRPr lang="fr-CH" sz="2400" dirty="0">
              <a:solidFill>
                <a:schemeClr val="bg1"/>
              </a:solidFill>
            </a:endParaRPr>
          </a:p>
          <a:p>
            <a:pPr marL="285750" indent="-285750">
              <a:buFont typeface="Arial" panose="020B0604020202020204" pitchFamily="34" charset="0"/>
              <a:buChar char="•"/>
            </a:pPr>
            <a:r>
              <a:rPr lang="fr-CH" sz="2400" dirty="0">
                <a:solidFill>
                  <a:schemeClr val="bg1"/>
                </a:solidFill>
              </a:rPr>
              <a:t>Delivery platforms have not been </a:t>
            </a:r>
            <a:r>
              <a:rPr lang="fr-CH" sz="2400" dirty="0" err="1">
                <a:solidFill>
                  <a:schemeClr val="bg1"/>
                </a:solidFill>
              </a:rPr>
              <a:t>articulated</a:t>
            </a:r>
            <a:r>
              <a:rPr lang="fr-CH" sz="2400" dirty="0">
                <a:solidFill>
                  <a:schemeClr val="bg1"/>
                </a:solidFill>
              </a:rPr>
              <a:t> in </a:t>
            </a:r>
            <a:r>
              <a:rPr lang="fr-CH" sz="2400" dirty="0" err="1">
                <a:solidFill>
                  <a:schemeClr val="bg1"/>
                </a:solidFill>
              </a:rPr>
              <a:t>most</a:t>
            </a:r>
            <a:r>
              <a:rPr lang="fr-CH" sz="2400" dirty="0">
                <a:solidFill>
                  <a:schemeClr val="bg1"/>
                </a:solidFill>
              </a:rPr>
              <a:t> countries and engagement of civil society </a:t>
            </a:r>
          </a:p>
          <a:p>
            <a:pPr marL="285750" indent="-285750">
              <a:buFont typeface="Arial" panose="020B0604020202020204" pitchFamily="34" charset="0"/>
              <a:buChar char="•"/>
            </a:pPr>
            <a:endParaRPr lang="fr-CH" sz="2400" dirty="0">
              <a:solidFill>
                <a:schemeClr val="bg1"/>
              </a:solidFill>
            </a:endParaRPr>
          </a:p>
          <a:p>
            <a:pPr marL="285750" indent="-285750">
              <a:buFont typeface="Arial" panose="020B0604020202020204" pitchFamily="34" charset="0"/>
              <a:buChar char="•"/>
            </a:pPr>
            <a:r>
              <a:rPr lang="fr-CH" sz="2400" dirty="0" err="1">
                <a:solidFill>
                  <a:schemeClr val="bg1"/>
                </a:solidFill>
              </a:rPr>
              <a:t>Lack</a:t>
            </a:r>
            <a:r>
              <a:rPr lang="fr-CH" sz="2400" dirty="0">
                <a:solidFill>
                  <a:schemeClr val="bg1"/>
                </a:solidFill>
              </a:rPr>
              <a:t> programme </a:t>
            </a:r>
            <a:r>
              <a:rPr lang="fr-CH" sz="2400" dirty="0" err="1">
                <a:solidFill>
                  <a:schemeClr val="bg1"/>
                </a:solidFill>
              </a:rPr>
              <a:t>coverage</a:t>
            </a:r>
            <a:r>
              <a:rPr lang="fr-CH" sz="2400" dirty="0">
                <a:solidFill>
                  <a:schemeClr val="bg1"/>
                </a:solidFill>
              </a:rPr>
              <a:t> </a:t>
            </a:r>
            <a:r>
              <a:rPr lang="fr-CH" sz="2400" dirty="0" err="1">
                <a:solidFill>
                  <a:schemeClr val="bg1"/>
                </a:solidFill>
              </a:rPr>
              <a:t>indicators</a:t>
            </a:r>
            <a:r>
              <a:rPr lang="fr-CH" sz="2400" dirty="0">
                <a:solidFill>
                  <a:schemeClr val="bg1"/>
                </a:solidFill>
              </a:rPr>
              <a:t> and monitoring</a:t>
            </a:r>
          </a:p>
          <a:p>
            <a:endParaRPr lang="en-CH" dirty="0"/>
          </a:p>
        </p:txBody>
      </p:sp>
    </p:spTree>
    <p:extLst>
      <p:ext uri="{BB962C8B-B14F-4D97-AF65-F5344CB8AC3E}">
        <p14:creationId xmlns:p14="http://schemas.microsoft.com/office/powerpoint/2010/main" val="1253402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06" y="52900"/>
            <a:ext cx="9144001" cy="539381"/>
          </a:xfrm>
        </p:spPr>
        <p:txBody>
          <a:bodyPr>
            <a:noAutofit/>
          </a:bodyPr>
          <a:lstStyle/>
          <a:p>
            <a:r>
              <a:rPr lang="en-US" dirty="0"/>
              <a:t>Where are the young women we need to reach? </a:t>
            </a:r>
            <a:r>
              <a:rPr lang="en-GB" dirty="0"/>
              <a:t>Sub-national top priority areas for HIV prevention among young women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44473900"/>
              </p:ext>
            </p:extLst>
          </p:nvPr>
        </p:nvGraphicFramePr>
        <p:xfrm>
          <a:off x="1" y="661516"/>
          <a:ext cx="9144001" cy="6196482"/>
        </p:xfrm>
        <a:graphic>
          <a:graphicData uri="http://schemas.openxmlformats.org/drawingml/2006/table">
            <a:tbl>
              <a:tblPr firstRow="1" bandRow="1">
                <a:tableStyleId>{5940675A-B579-460E-94D1-54222C63F5DA}</a:tableStyleId>
              </a:tblPr>
              <a:tblGrid>
                <a:gridCol w="1177447">
                  <a:extLst>
                    <a:ext uri="{9D8B030D-6E8A-4147-A177-3AD203B41FA5}">
                      <a16:colId xmlns:a16="http://schemas.microsoft.com/office/drawing/2014/main" val="20000"/>
                    </a:ext>
                  </a:extLst>
                </a:gridCol>
                <a:gridCol w="4359057">
                  <a:extLst>
                    <a:ext uri="{9D8B030D-6E8A-4147-A177-3AD203B41FA5}">
                      <a16:colId xmlns:a16="http://schemas.microsoft.com/office/drawing/2014/main" val="20001"/>
                    </a:ext>
                  </a:extLst>
                </a:gridCol>
                <a:gridCol w="1847707">
                  <a:extLst>
                    <a:ext uri="{9D8B030D-6E8A-4147-A177-3AD203B41FA5}">
                      <a16:colId xmlns:a16="http://schemas.microsoft.com/office/drawing/2014/main" val="20002"/>
                    </a:ext>
                  </a:extLst>
                </a:gridCol>
                <a:gridCol w="1759790">
                  <a:extLst>
                    <a:ext uri="{9D8B030D-6E8A-4147-A177-3AD203B41FA5}">
                      <a16:colId xmlns:a16="http://schemas.microsoft.com/office/drawing/2014/main" val="20003"/>
                    </a:ext>
                  </a:extLst>
                </a:gridCol>
              </a:tblGrid>
              <a:tr h="424476">
                <a:tc>
                  <a:txBody>
                    <a:bodyPr/>
                    <a:lstStyle/>
                    <a:p>
                      <a:pPr>
                        <a:lnSpc>
                          <a:spcPct val="80000"/>
                        </a:lnSpc>
                      </a:pPr>
                      <a:r>
                        <a:rPr lang="en-GB" sz="1300" b="1" dirty="0"/>
                        <a:t>Country</a:t>
                      </a:r>
                      <a:endParaRPr lang="en-US" sz="1300" b="1" dirty="0"/>
                    </a:p>
                  </a:txBody>
                  <a:tcPr>
                    <a:solidFill>
                      <a:schemeClr val="accent5">
                        <a:lumMod val="20000"/>
                        <a:lumOff val="80000"/>
                      </a:schemeClr>
                    </a:solidFill>
                  </a:tcPr>
                </a:tc>
                <a:tc>
                  <a:txBody>
                    <a:bodyPr/>
                    <a:lstStyle/>
                    <a:p>
                      <a:pPr>
                        <a:lnSpc>
                          <a:spcPct val="80000"/>
                        </a:lnSpc>
                      </a:pPr>
                      <a:r>
                        <a:rPr lang="en-GB" sz="1300" b="1" dirty="0"/>
                        <a:t>High </a:t>
                      </a:r>
                      <a:r>
                        <a:rPr lang="en-GB" sz="1300" b="1"/>
                        <a:t>incidence (0.3-1.0)</a:t>
                      </a:r>
                      <a:endParaRPr lang="en-US" sz="1300" b="1" dirty="0"/>
                    </a:p>
                  </a:txBody>
                  <a:tcPr>
                    <a:solidFill>
                      <a:schemeClr val="accent5">
                        <a:lumMod val="20000"/>
                        <a:lumOff val="80000"/>
                      </a:schemeClr>
                    </a:solidFill>
                  </a:tcPr>
                </a:tc>
                <a:tc>
                  <a:txBody>
                    <a:bodyPr/>
                    <a:lstStyle/>
                    <a:p>
                      <a:pPr>
                        <a:lnSpc>
                          <a:spcPct val="80000"/>
                        </a:lnSpc>
                      </a:pPr>
                      <a:r>
                        <a:rPr lang="en-GB" sz="1300" b="1" dirty="0"/>
                        <a:t>Very high incidence </a:t>
                      </a:r>
                      <a:r>
                        <a:rPr lang="en-GB" sz="1300" b="1"/>
                        <a:t>(1.0-2.0)</a:t>
                      </a:r>
                      <a:endParaRPr lang="en-US" sz="1300" b="1" dirty="0"/>
                    </a:p>
                  </a:txBody>
                  <a:tcPr>
                    <a:solidFill>
                      <a:schemeClr val="accent5">
                        <a:lumMod val="20000"/>
                        <a:lumOff val="80000"/>
                      </a:schemeClr>
                    </a:solidFill>
                  </a:tcPr>
                </a:tc>
                <a:tc>
                  <a:txBody>
                    <a:bodyPr/>
                    <a:lstStyle/>
                    <a:p>
                      <a:pPr>
                        <a:lnSpc>
                          <a:spcPct val="80000"/>
                        </a:lnSpc>
                      </a:pPr>
                      <a:r>
                        <a:rPr lang="en-GB" sz="1300" b="1" dirty="0"/>
                        <a:t>Extremely high incidence (2+)</a:t>
                      </a:r>
                      <a:endParaRPr lang="en-US" sz="1300" b="1" dirty="0"/>
                    </a:p>
                  </a:txBody>
                  <a:tcPr>
                    <a:solidFill>
                      <a:schemeClr val="accent5">
                        <a:lumMod val="20000"/>
                        <a:lumOff val="80000"/>
                      </a:schemeClr>
                    </a:solidFill>
                  </a:tcPr>
                </a:tc>
                <a:extLst>
                  <a:ext uri="{0D108BD9-81ED-4DB2-BD59-A6C34878D82A}">
                    <a16:rowId xmlns:a16="http://schemas.microsoft.com/office/drawing/2014/main" val="10000"/>
                  </a:ext>
                </a:extLst>
              </a:tr>
              <a:tr h="424476">
                <a:tc>
                  <a:txBody>
                    <a:bodyPr/>
                    <a:lstStyle/>
                    <a:p>
                      <a:pPr algn="ctr">
                        <a:lnSpc>
                          <a:spcPct val="80000"/>
                        </a:lnSpc>
                      </a:pPr>
                      <a:r>
                        <a:rPr lang="en-GB" sz="1300" b="1" dirty="0"/>
                        <a:t>South Africa*)</a:t>
                      </a:r>
                      <a:endParaRPr lang="en-US" sz="1300" b="1" dirty="0"/>
                    </a:p>
                  </a:txBody>
                  <a:tcPr anchor="ctr">
                    <a:solidFill>
                      <a:schemeClr val="bg1"/>
                    </a:solidFill>
                  </a:tcPr>
                </a:tc>
                <a:tc>
                  <a:txBody>
                    <a:bodyPr/>
                    <a:lstStyle/>
                    <a:p>
                      <a:pPr>
                        <a:lnSpc>
                          <a:spcPct val="80000"/>
                        </a:lnSpc>
                      </a:pPr>
                      <a:r>
                        <a:rPr lang="en-GB" sz="1300" b="1" dirty="0"/>
                        <a:t>Western Cape,</a:t>
                      </a:r>
                      <a:r>
                        <a:rPr lang="en-GB" sz="1300" b="1" baseline="0" dirty="0"/>
                        <a:t> Northern Cape</a:t>
                      </a:r>
                      <a:endParaRPr lang="en-US" sz="1300" b="1" dirty="0"/>
                    </a:p>
                  </a:txBody>
                  <a:tcPr>
                    <a:solidFill>
                      <a:srgbClr val="FFF467"/>
                    </a:solidFill>
                  </a:tcPr>
                </a:tc>
                <a:tc>
                  <a:txBody>
                    <a:bodyPr/>
                    <a:lstStyle/>
                    <a:p>
                      <a:pPr>
                        <a:lnSpc>
                          <a:spcPct val="80000"/>
                        </a:lnSpc>
                      </a:pPr>
                      <a:r>
                        <a:rPr lang="en-GB" sz="1300" b="1" dirty="0"/>
                        <a:t>Limpopo</a:t>
                      </a:r>
                      <a:endParaRPr lang="en-US" sz="1300" b="1" dirty="0"/>
                    </a:p>
                  </a:txBody>
                  <a:tcPr>
                    <a:solidFill>
                      <a:srgbClr val="FFC000"/>
                    </a:solidFill>
                  </a:tcPr>
                </a:tc>
                <a:tc>
                  <a:txBody>
                    <a:bodyPr/>
                    <a:lstStyle/>
                    <a:p>
                      <a:pPr>
                        <a:lnSpc>
                          <a:spcPct val="80000"/>
                        </a:lnSpc>
                      </a:pPr>
                      <a:r>
                        <a:rPr lang="en-GB" sz="1300" b="1" dirty="0"/>
                        <a:t>KZN,</a:t>
                      </a:r>
                      <a:r>
                        <a:rPr lang="en-GB" sz="1300" b="1" baseline="0" dirty="0"/>
                        <a:t> EC,  MP, FS, NW, GP, </a:t>
                      </a:r>
                      <a:endParaRPr lang="en-US" sz="1300" b="1" dirty="0"/>
                    </a:p>
                  </a:txBody>
                  <a:tcPr>
                    <a:solidFill>
                      <a:srgbClr val="FF9900"/>
                    </a:solidFill>
                  </a:tcPr>
                </a:tc>
                <a:extLst>
                  <a:ext uri="{0D108BD9-81ED-4DB2-BD59-A6C34878D82A}">
                    <a16:rowId xmlns:a16="http://schemas.microsoft.com/office/drawing/2014/main" val="10001"/>
                  </a:ext>
                </a:extLst>
              </a:tr>
              <a:tr h="424476">
                <a:tc>
                  <a:txBody>
                    <a:bodyPr/>
                    <a:lstStyle/>
                    <a:p>
                      <a:pPr algn="ctr">
                        <a:lnSpc>
                          <a:spcPct val="80000"/>
                        </a:lnSpc>
                      </a:pPr>
                      <a:r>
                        <a:rPr lang="en-GB" sz="1300" b="1" dirty="0"/>
                        <a:t>Nigeria</a:t>
                      </a:r>
                      <a:endParaRPr lang="en-US" sz="1300" b="1" dirty="0"/>
                    </a:p>
                  </a:txBody>
                  <a:tcPr anchor="ctr">
                    <a:solidFill>
                      <a:schemeClr val="bg1"/>
                    </a:solidFill>
                  </a:tcPr>
                </a:tc>
                <a:tc>
                  <a:txBody>
                    <a:bodyPr/>
                    <a:lstStyle/>
                    <a:p>
                      <a:pPr>
                        <a:lnSpc>
                          <a:spcPct val="80000"/>
                        </a:lnSpc>
                      </a:pPr>
                      <a:r>
                        <a:rPr lang="en-GB" sz="1300" b="1" dirty="0" err="1"/>
                        <a:t>Bayelsa</a:t>
                      </a:r>
                      <a:r>
                        <a:rPr lang="en-GB" sz="1300" b="1" dirty="0"/>
                        <a:t>, Benue, </a:t>
                      </a:r>
                      <a:r>
                        <a:rPr lang="en-GB" sz="1300" b="1" dirty="0" err="1"/>
                        <a:t>Ebonyi</a:t>
                      </a:r>
                      <a:r>
                        <a:rPr lang="en-GB" sz="1300" b="1" dirty="0"/>
                        <a:t>,</a:t>
                      </a:r>
                      <a:r>
                        <a:rPr lang="en-GB" sz="1300" b="1" baseline="0" dirty="0"/>
                        <a:t> Edo, Imo, Lagos, Ondo, Oyo, </a:t>
                      </a:r>
                      <a:r>
                        <a:rPr lang="en-GB" sz="1300" b="1" baseline="0" dirty="0" err="1"/>
                        <a:t>Sokoto</a:t>
                      </a:r>
                      <a:r>
                        <a:rPr lang="en-GB" sz="1300" b="1" baseline="0" dirty="0"/>
                        <a:t>, </a:t>
                      </a:r>
                      <a:r>
                        <a:rPr lang="en-GB" sz="1300" b="1" baseline="0" dirty="0" err="1"/>
                        <a:t>Tarabe</a:t>
                      </a:r>
                      <a:endParaRPr lang="en-US" sz="1300" b="1" dirty="0"/>
                    </a:p>
                  </a:txBody>
                  <a:tcPr>
                    <a:solidFill>
                      <a:srgbClr val="FFF467"/>
                    </a:solidFill>
                  </a:tcPr>
                </a:tc>
                <a:tc>
                  <a:txBody>
                    <a:bodyPr/>
                    <a:lstStyle/>
                    <a:p>
                      <a:pPr>
                        <a:lnSpc>
                          <a:spcPct val="80000"/>
                        </a:lnSpc>
                      </a:pPr>
                      <a:r>
                        <a:rPr lang="en-GB" sz="1300" b="1" dirty="0" err="1"/>
                        <a:t>Akwa</a:t>
                      </a:r>
                      <a:r>
                        <a:rPr lang="en-GB" sz="1300" b="1" dirty="0"/>
                        <a:t>-Ibom,</a:t>
                      </a:r>
                      <a:r>
                        <a:rPr lang="en-GB" sz="1300" b="1" baseline="0" dirty="0"/>
                        <a:t> </a:t>
                      </a:r>
                      <a:r>
                        <a:rPr lang="en-GB" sz="1300" b="1" baseline="0" dirty="0" err="1"/>
                        <a:t>Nasarawa</a:t>
                      </a:r>
                      <a:endParaRPr lang="en-US" sz="1300" b="1" dirty="0"/>
                    </a:p>
                  </a:txBody>
                  <a:tcPr>
                    <a:solidFill>
                      <a:srgbClr val="FFC000"/>
                    </a:solidFill>
                  </a:tcPr>
                </a:tc>
                <a:tc>
                  <a:txBody>
                    <a:bodyPr/>
                    <a:lstStyle/>
                    <a:p>
                      <a:pPr>
                        <a:lnSpc>
                          <a:spcPct val="80000"/>
                        </a:lnSpc>
                      </a:pPr>
                      <a:endParaRPr lang="en-US" sz="1300" b="1" dirty="0"/>
                    </a:p>
                  </a:txBody>
                  <a:tcPr>
                    <a:solidFill>
                      <a:srgbClr val="FF9900"/>
                    </a:solidFill>
                  </a:tcPr>
                </a:tc>
                <a:extLst>
                  <a:ext uri="{0D108BD9-81ED-4DB2-BD59-A6C34878D82A}">
                    <a16:rowId xmlns:a16="http://schemas.microsoft.com/office/drawing/2014/main" val="10002"/>
                  </a:ext>
                </a:extLst>
              </a:tr>
              <a:tr h="424476">
                <a:tc>
                  <a:txBody>
                    <a:bodyPr/>
                    <a:lstStyle/>
                    <a:p>
                      <a:pPr algn="ctr">
                        <a:lnSpc>
                          <a:spcPct val="80000"/>
                        </a:lnSpc>
                      </a:pPr>
                      <a:r>
                        <a:rPr lang="en-GB" sz="1300" b="1" dirty="0"/>
                        <a:t>Mozambique</a:t>
                      </a:r>
                      <a:endParaRPr lang="en-US" sz="1300" b="1" dirty="0"/>
                    </a:p>
                  </a:txBody>
                  <a:tcPr anchor="ctr">
                    <a:solidFill>
                      <a:schemeClr val="bg1"/>
                    </a:solidFill>
                  </a:tcPr>
                </a:tc>
                <a:tc>
                  <a:txBody>
                    <a:bodyPr/>
                    <a:lstStyle/>
                    <a:p>
                      <a:pPr>
                        <a:lnSpc>
                          <a:spcPct val="80000"/>
                        </a:lnSpc>
                      </a:pPr>
                      <a:r>
                        <a:rPr lang="en-GB" sz="1300" b="1" dirty="0" err="1"/>
                        <a:t>Inhambane</a:t>
                      </a:r>
                      <a:r>
                        <a:rPr lang="en-GB" sz="1300" b="1" dirty="0"/>
                        <a:t>, </a:t>
                      </a:r>
                      <a:r>
                        <a:rPr lang="en-GB" sz="1300" b="1" dirty="0" err="1"/>
                        <a:t>Manica</a:t>
                      </a:r>
                      <a:r>
                        <a:rPr lang="en-GB" sz="1300" b="1" dirty="0"/>
                        <a:t>, Maputo </a:t>
                      </a:r>
                      <a:r>
                        <a:rPr lang="en-GB" sz="1300" b="1" dirty="0" err="1"/>
                        <a:t>Cidade</a:t>
                      </a:r>
                      <a:r>
                        <a:rPr lang="en-GB" sz="1300" b="1" dirty="0"/>
                        <a:t>, </a:t>
                      </a:r>
                      <a:r>
                        <a:rPr lang="en-GB" sz="1300" b="1" dirty="0" err="1"/>
                        <a:t>Niassa</a:t>
                      </a:r>
                      <a:r>
                        <a:rPr lang="en-GB" sz="1300" b="1" dirty="0"/>
                        <a:t>, </a:t>
                      </a:r>
                      <a:r>
                        <a:rPr lang="en-GB" sz="1300" b="1" dirty="0" err="1"/>
                        <a:t>Sofala</a:t>
                      </a:r>
                      <a:r>
                        <a:rPr lang="en-GB" sz="1300" b="1" dirty="0"/>
                        <a:t>, </a:t>
                      </a:r>
                      <a:r>
                        <a:rPr lang="en-GB" sz="1300" b="1" dirty="0" err="1"/>
                        <a:t>Zambezia</a:t>
                      </a:r>
                      <a:endParaRPr lang="en-US" sz="1300" b="1" dirty="0"/>
                    </a:p>
                  </a:txBody>
                  <a:tcPr>
                    <a:solidFill>
                      <a:srgbClr val="FFF467"/>
                    </a:solidFill>
                  </a:tcPr>
                </a:tc>
                <a:tc>
                  <a:txBody>
                    <a:bodyPr/>
                    <a:lstStyle/>
                    <a:p>
                      <a:pPr>
                        <a:lnSpc>
                          <a:spcPct val="80000"/>
                        </a:lnSpc>
                      </a:pPr>
                      <a:r>
                        <a:rPr lang="en-GB" sz="1300" b="1" dirty="0"/>
                        <a:t>Cabo Delgado, Gaza, Maputo </a:t>
                      </a:r>
                      <a:r>
                        <a:rPr lang="en-GB" sz="1300" b="1" dirty="0" err="1"/>
                        <a:t>Provincia</a:t>
                      </a:r>
                      <a:endParaRPr lang="en-US" sz="1300" b="1" dirty="0"/>
                    </a:p>
                  </a:txBody>
                  <a:tcPr>
                    <a:solidFill>
                      <a:srgbClr val="FFC000"/>
                    </a:solidFill>
                  </a:tcPr>
                </a:tc>
                <a:tc>
                  <a:txBody>
                    <a:bodyPr/>
                    <a:lstStyle/>
                    <a:p>
                      <a:pPr>
                        <a:lnSpc>
                          <a:spcPct val="80000"/>
                        </a:lnSpc>
                      </a:pPr>
                      <a:endParaRPr lang="en-US" sz="1300" b="1" dirty="0"/>
                    </a:p>
                  </a:txBody>
                  <a:tcPr>
                    <a:solidFill>
                      <a:srgbClr val="FF9900"/>
                    </a:solidFill>
                  </a:tcPr>
                </a:tc>
                <a:extLst>
                  <a:ext uri="{0D108BD9-81ED-4DB2-BD59-A6C34878D82A}">
                    <a16:rowId xmlns:a16="http://schemas.microsoft.com/office/drawing/2014/main" val="10003"/>
                  </a:ext>
                </a:extLst>
              </a:tr>
              <a:tr h="261326">
                <a:tc>
                  <a:txBody>
                    <a:bodyPr/>
                    <a:lstStyle/>
                    <a:p>
                      <a:pPr algn="ctr">
                        <a:lnSpc>
                          <a:spcPct val="80000"/>
                        </a:lnSpc>
                      </a:pPr>
                      <a:r>
                        <a:rPr lang="en-GB" sz="1300" b="1" dirty="0"/>
                        <a:t>Kenya*)</a:t>
                      </a:r>
                      <a:endParaRPr lang="en-US" sz="1300" b="1" dirty="0"/>
                    </a:p>
                  </a:txBody>
                  <a:tcPr anchor="ctr">
                    <a:solidFill>
                      <a:schemeClr val="bg1"/>
                    </a:solidFill>
                  </a:tcPr>
                </a:tc>
                <a:tc>
                  <a:txBody>
                    <a:bodyPr/>
                    <a:lstStyle/>
                    <a:p>
                      <a:pPr>
                        <a:lnSpc>
                          <a:spcPct val="80000"/>
                        </a:lnSpc>
                      </a:pPr>
                      <a:r>
                        <a:rPr lang="en-GB" sz="1300" b="1" dirty="0"/>
                        <a:t>Rift Valley</a:t>
                      </a:r>
                      <a:endParaRPr lang="en-US" sz="1300" b="1" dirty="0"/>
                    </a:p>
                  </a:txBody>
                  <a:tcPr>
                    <a:solidFill>
                      <a:srgbClr val="FFF467"/>
                    </a:solidFill>
                  </a:tcPr>
                </a:tc>
                <a:tc>
                  <a:txBody>
                    <a:bodyPr/>
                    <a:lstStyle/>
                    <a:p>
                      <a:pPr>
                        <a:lnSpc>
                          <a:spcPct val="80000"/>
                        </a:lnSpc>
                      </a:pPr>
                      <a:r>
                        <a:rPr lang="en-GB" sz="1300" b="1" dirty="0"/>
                        <a:t>Nyanza</a:t>
                      </a:r>
                      <a:endParaRPr lang="en-US" sz="1300" b="1" dirty="0"/>
                    </a:p>
                  </a:txBody>
                  <a:tcPr>
                    <a:solidFill>
                      <a:srgbClr val="FFC000"/>
                    </a:solidFill>
                  </a:tcPr>
                </a:tc>
                <a:tc>
                  <a:txBody>
                    <a:bodyPr/>
                    <a:lstStyle/>
                    <a:p>
                      <a:pPr>
                        <a:lnSpc>
                          <a:spcPct val="80000"/>
                        </a:lnSpc>
                      </a:pPr>
                      <a:endParaRPr lang="en-US" sz="1300" b="1" dirty="0"/>
                    </a:p>
                  </a:txBody>
                  <a:tcPr>
                    <a:solidFill>
                      <a:srgbClr val="FF9900"/>
                    </a:solidFill>
                  </a:tcPr>
                </a:tc>
                <a:extLst>
                  <a:ext uri="{0D108BD9-81ED-4DB2-BD59-A6C34878D82A}">
                    <a16:rowId xmlns:a16="http://schemas.microsoft.com/office/drawing/2014/main" val="10004"/>
                  </a:ext>
                </a:extLst>
              </a:tr>
              <a:tr h="424476">
                <a:tc>
                  <a:txBody>
                    <a:bodyPr/>
                    <a:lstStyle/>
                    <a:p>
                      <a:pPr algn="ctr">
                        <a:lnSpc>
                          <a:spcPct val="80000"/>
                        </a:lnSpc>
                      </a:pPr>
                      <a:r>
                        <a:rPr lang="en-GB" sz="1300" b="1" dirty="0"/>
                        <a:t>Zambia</a:t>
                      </a:r>
                      <a:endParaRPr lang="en-US" sz="1300" b="1" dirty="0"/>
                    </a:p>
                  </a:txBody>
                  <a:tcPr anchor="ctr">
                    <a:solidFill>
                      <a:schemeClr val="bg1"/>
                    </a:solidFill>
                  </a:tcPr>
                </a:tc>
                <a:tc>
                  <a:txBody>
                    <a:bodyPr/>
                    <a:lstStyle/>
                    <a:p>
                      <a:pPr>
                        <a:lnSpc>
                          <a:spcPct val="80000"/>
                        </a:lnSpc>
                      </a:pPr>
                      <a:r>
                        <a:rPr lang="en-GB" sz="1300" b="1" dirty="0"/>
                        <a:t>Eastern, </a:t>
                      </a:r>
                      <a:r>
                        <a:rPr lang="en-GB" sz="1300" b="1" dirty="0" err="1"/>
                        <a:t>Luapula</a:t>
                      </a:r>
                      <a:r>
                        <a:rPr lang="en-GB" sz="1300" b="1" dirty="0"/>
                        <a:t>, </a:t>
                      </a:r>
                      <a:r>
                        <a:rPr lang="en-GB" sz="1300" b="1" dirty="0" err="1"/>
                        <a:t>Muchinga</a:t>
                      </a:r>
                      <a:r>
                        <a:rPr lang="en-GB" sz="1300" b="1" dirty="0"/>
                        <a:t>,</a:t>
                      </a:r>
                      <a:r>
                        <a:rPr lang="en-GB" sz="1300" b="1" baseline="0" dirty="0"/>
                        <a:t> North Western, Northern</a:t>
                      </a:r>
                      <a:endParaRPr lang="en-US" sz="1300" b="1" dirty="0"/>
                    </a:p>
                  </a:txBody>
                  <a:tcPr>
                    <a:solidFill>
                      <a:srgbClr val="FFF467"/>
                    </a:solidFill>
                  </a:tcPr>
                </a:tc>
                <a:tc>
                  <a:txBody>
                    <a:bodyPr/>
                    <a:lstStyle/>
                    <a:p>
                      <a:pPr>
                        <a:lnSpc>
                          <a:spcPct val="80000"/>
                        </a:lnSpc>
                      </a:pPr>
                      <a:r>
                        <a:rPr lang="en-GB" sz="1300" b="1" dirty="0" err="1"/>
                        <a:t>Copperbelt</a:t>
                      </a:r>
                      <a:r>
                        <a:rPr lang="en-GB" sz="1300" b="1" dirty="0"/>
                        <a:t>,</a:t>
                      </a:r>
                      <a:r>
                        <a:rPr lang="en-GB" sz="1300" b="1" baseline="0" dirty="0"/>
                        <a:t> Lusaka, Southern, Western</a:t>
                      </a:r>
                      <a:endParaRPr lang="en-US" sz="1300" b="1" dirty="0"/>
                    </a:p>
                  </a:txBody>
                  <a:tcPr>
                    <a:solidFill>
                      <a:srgbClr val="FFC000"/>
                    </a:solidFill>
                  </a:tcPr>
                </a:tc>
                <a:tc>
                  <a:txBody>
                    <a:bodyPr/>
                    <a:lstStyle/>
                    <a:p>
                      <a:pPr>
                        <a:lnSpc>
                          <a:spcPct val="80000"/>
                        </a:lnSpc>
                      </a:pPr>
                      <a:endParaRPr lang="en-US" sz="1300" b="1" dirty="0"/>
                    </a:p>
                  </a:txBody>
                  <a:tcPr>
                    <a:solidFill>
                      <a:srgbClr val="FF9900"/>
                    </a:solidFill>
                  </a:tcPr>
                </a:tc>
                <a:extLst>
                  <a:ext uri="{0D108BD9-81ED-4DB2-BD59-A6C34878D82A}">
                    <a16:rowId xmlns:a16="http://schemas.microsoft.com/office/drawing/2014/main" val="10005"/>
                  </a:ext>
                </a:extLst>
              </a:tr>
              <a:tr h="261326">
                <a:tc>
                  <a:txBody>
                    <a:bodyPr/>
                    <a:lstStyle/>
                    <a:p>
                      <a:pPr algn="ctr">
                        <a:lnSpc>
                          <a:spcPct val="80000"/>
                        </a:lnSpc>
                      </a:pPr>
                      <a:r>
                        <a:rPr lang="en-GB" sz="1300" b="1" dirty="0"/>
                        <a:t>Uganda</a:t>
                      </a:r>
                      <a:endParaRPr lang="en-US" sz="1300" b="1" dirty="0"/>
                    </a:p>
                  </a:txBody>
                  <a:tcPr anchor="ctr">
                    <a:solidFill>
                      <a:schemeClr val="bg1"/>
                    </a:solidFill>
                  </a:tcPr>
                </a:tc>
                <a:tc>
                  <a:txBody>
                    <a:bodyPr/>
                    <a:lstStyle/>
                    <a:p>
                      <a:pPr>
                        <a:lnSpc>
                          <a:spcPct val="80000"/>
                        </a:lnSpc>
                      </a:pPr>
                      <a:r>
                        <a:rPr lang="en-GB" sz="1300" b="1" dirty="0"/>
                        <a:t>Mid Eastern, South Western</a:t>
                      </a:r>
                      <a:endParaRPr lang="en-US" sz="1300" b="1" dirty="0"/>
                    </a:p>
                  </a:txBody>
                  <a:tcPr>
                    <a:solidFill>
                      <a:srgbClr val="FFF467"/>
                    </a:solidFill>
                  </a:tcPr>
                </a:tc>
                <a:tc>
                  <a:txBody>
                    <a:bodyPr/>
                    <a:lstStyle/>
                    <a:p>
                      <a:pPr>
                        <a:lnSpc>
                          <a:spcPct val="80000"/>
                        </a:lnSpc>
                      </a:pPr>
                      <a:r>
                        <a:rPr lang="en-GB" sz="1300" b="1" dirty="0"/>
                        <a:t>East Central</a:t>
                      </a:r>
                      <a:endParaRPr lang="en-US" sz="1300" b="1" dirty="0"/>
                    </a:p>
                  </a:txBody>
                  <a:tcPr>
                    <a:solidFill>
                      <a:srgbClr val="FFC000"/>
                    </a:solidFill>
                  </a:tcPr>
                </a:tc>
                <a:tc>
                  <a:txBody>
                    <a:bodyPr/>
                    <a:lstStyle/>
                    <a:p>
                      <a:pPr>
                        <a:lnSpc>
                          <a:spcPct val="80000"/>
                        </a:lnSpc>
                      </a:pPr>
                      <a:endParaRPr lang="en-US" sz="1300" b="1" dirty="0"/>
                    </a:p>
                  </a:txBody>
                  <a:tcPr>
                    <a:solidFill>
                      <a:srgbClr val="FF9900"/>
                    </a:solidFill>
                  </a:tcPr>
                </a:tc>
                <a:extLst>
                  <a:ext uri="{0D108BD9-81ED-4DB2-BD59-A6C34878D82A}">
                    <a16:rowId xmlns:a16="http://schemas.microsoft.com/office/drawing/2014/main" val="10006"/>
                  </a:ext>
                </a:extLst>
              </a:tr>
              <a:tr h="424476">
                <a:tc>
                  <a:txBody>
                    <a:bodyPr/>
                    <a:lstStyle/>
                    <a:p>
                      <a:pPr algn="ctr">
                        <a:lnSpc>
                          <a:spcPct val="80000"/>
                        </a:lnSpc>
                      </a:pPr>
                      <a:r>
                        <a:rPr lang="en-GB" sz="1300" b="1" dirty="0"/>
                        <a:t>Zimbabwe</a:t>
                      </a:r>
                      <a:endParaRPr lang="en-US" sz="1300" b="1" dirty="0"/>
                    </a:p>
                  </a:txBody>
                  <a:tcPr anchor="ctr">
                    <a:solidFill>
                      <a:schemeClr val="bg1"/>
                    </a:solidFill>
                  </a:tcPr>
                </a:tc>
                <a:tc>
                  <a:txBody>
                    <a:bodyPr/>
                    <a:lstStyle/>
                    <a:p>
                      <a:pPr>
                        <a:lnSpc>
                          <a:spcPct val="80000"/>
                        </a:lnSpc>
                      </a:pPr>
                      <a:r>
                        <a:rPr lang="en-GB" sz="1300" b="1" dirty="0"/>
                        <a:t>Bulawayo, Harare, </a:t>
                      </a:r>
                      <a:r>
                        <a:rPr lang="en-GB" sz="1300" b="1" dirty="0" err="1"/>
                        <a:t>Manicaland</a:t>
                      </a:r>
                      <a:r>
                        <a:rPr lang="en-GB" sz="1300" b="1" baseline="0" dirty="0"/>
                        <a:t>, Mashonaland Central / East /West, </a:t>
                      </a:r>
                      <a:r>
                        <a:rPr lang="en-GB" sz="1300" b="1" baseline="0" dirty="0" err="1"/>
                        <a:t>Masvingo</a:t>
                      </a:r>
                      <a:r>
                        <a:rPr lang="en-GB" sz="1300" b="1" baseline="0" dirty="0"/>
                        <a:t>, Midlands</a:t>
                      </a:r>
                      <a:endParaRPr lang="en-US" sz="1300" b="1" dirty="0"/>
                    </a:p>
                  </a:txBody>
                  <a:tcPr>
                    <a:solidFill>
                      <a:srgbClr val="FFF467"/>
                    </a:solidFill>
                  </a:tcPr>
                </a:tc>
                <a:tc>
                  <a:txBody>
                    <a:bodyPr/>
                    <a:lstStyle/>
                    <a:p>
                      <a:pPr>
                        <a:lnSpc>
                          <a:spcPct val="80000"/>
                        </a:lnSpc>
                      </a:pPr>
                      <a:r>
                        <a:rPr lang="en-GB" sz="1300" b="1" dirty="0" err="1"/>
                        <a:t>Matebeleland</a:t>
                      </a:r>
                      <a:r>
                        <a:rPr lang="en-GB" sz="1300" b="1" baseline="0" dirty="0"/>
                        <a:t> North / South</a:t>
                      </a:r>
                      <a:endParaRPr lang="en-US" sz="1300" b="1" dirty="0"/>
                    </a:p>
                  </a:txBody>
                  <a:tcPr>
                    <a:solidFill>
                      <a:srgbClr val="FFC000"/>
                    </a:solidFill>
                  </a:tcPr>
                </a:tc>
                <a:tc>
                  <a:txBody>
                    <a:bodyPr/>
                    <a:lstStyle/>
                    <a:p>
                      <a:pPr>
                        <a:lnSpc>
                          <a:spcPct val="80000"/>
                        </a:lnSpc>
                      </a:pPr>
                      <a:endParaRPr lang="en-US" sz="1300" b="1" dirty="0"/>
                    </a:p>
                  </a:txBody>
                  <a:tcPr>
                    <a:solidFill>
                      <a:srgbClr val="FF9900"/>
                    </a:solidFill>
                  </a:tcPr>
                </a:tc>
                <a:extLst>
                  <a:ext uri="{0D108BD9-81ED-4DB2-BD59-A6C34878D82A}">
                    <a16:rowId xmlns:a16="http://schemas.microsoft.com/office/drawing/2014/main" val="10007"/>
                  </a:ext>
                </a:extLst>
              </a:tr>
              <a:tr h="261326">
                <a:tc>
                  <a:txBody>
                    <a:bodyPr/>
                    <a:lstStyle/>
                    <a:p>
                      <a:pPr algn="ctr">
                        <a:lnSpc>
                          <a:spcPct val="80000"/>
                        </a:lnSpc>
                      </a:pPr>
                      <a:r>
                        <a:rPr lang="en-GB" sz="1300" b="1" dirty="0"/>
                        <a:t>Malawi*)</a:t>
                      </a:r>
                      <a:endParaRPr lang="en-US" sz="1300" b="1" dirty="0"/>
                    </a:p>
                  </a:txBody>
                  <a:tcPr anchor="ctr">
                    <a:solidFill>
                      <a:schemeClr val="bg1"/>
                    </a:solidFill>
                  </a:tcPr>
                </a:tc>
                <a:tc>
                  <a:txBody>
                    <a:bodyPr/>
                    <a:lstStyle/>
                    <a:p>
                      <a:pPr>
                        <a:lnSpc>
                          <a:spcPct val="80000"/>
                        </a:lnSpc>
                      </a:pPr>
                      <a:r>
                        <a:rPr lang="en-GB" sz="1300" b="1" dirty="0"/>
                        <a:t>Southern region</a:t>
                      </a:r>
                      <a:endParaRPr lang="en-US" sz="1300" b="1" dirty="0"/>
                    </a:p>
                  </a:txBody>
                  <a:tcPr>
                    <a:solidFill>
                      <a:srgbClr val="FFF467"/>
                    </a:solidFill>
                  </a:tcPr>
                </a:tc>
                <a:tc>
                  <a:txBody>
                    <a:bodyPr/>
                    <a:lstStyle/>
                    <a:p>
                      <a:pPr>
                        <a:lnSpc>
                          <a:spcPct val="80000"/>
                        </a:lnSpc>
                      </a:pPr>
                      <a:endParaRPr lang="en-US" sz="1300" b="1" dirty="0"/>
                    </a:p>
                  </a:txBody>
                  <a:tcPr>
                    <a:solidFill>
                      <a:srgbClr val="FFC000"/>
                    </a:solidFill>
                  </a:tcPr>
                </a:tc>
                <a:tc>
                  <a:txBody>
                    <a:bodyPr/>
                    <a:lstStyle/>
                    <a:p>
                      <a:pPr>
                        <a:lnSpc>
                          <a:spcPct val="80000"/>
                        </a:lnSpc>
                      </a:pPr>
                      <a:endParaRPr lang="en-US" sz="1300" b="1" dirty="0"/>
                    </a:p>
                  </a:txBody>
                  <a:tcPr>
                    <a:solidFill>
                      <a:srgbClr val="FF9900"/>
                    </a:solidFill>
                  </a:tcPr>
                </a:tc>
                <a:extLst>
                  <a:ext uri="{0D108BD9-81ED-4DB2-BD59-A6C34878D82A}">
                    <a16:rowId xmlns:a16="http://schemas.microsoft.com/office/drawing/2014/main" val="10008"/>
                  </a:ext>
                </a:extLst>
              </a:tr>
              <a:tr h="261326">
                <a:tc>
                  <a:txBody>
                    <a:bodyPr/>
                    <a:lstStyle/>
                    <a:p>
                      <a:pPr algn="ctr">
                        <a:lnSpc>
                          <a:spcPct val="80000"/>
                        </a:lnSpc>
                      </a:pPr>
                      <a:r>
                        <a:rPr lang="en-GB" sz="1300" b="1" dirty="0"/>
                        <a:t>Cameroon</a:t>
                      </a:r>
                      <a:endParaRPr lang="en-US" sz="1300" b="1" dirty="0"/>
                    </a:p>
                  </a:txBody>
                  <a:tcPr anchor="ctr">
                    <a:solidFill>
                      <a:schemeClr val="bg1"/>
                    </a:solidFill>
                  </a:tcPr>
                </a:tc>
                <a:tc>
                  <a:txBody>
                    <a:bodyPr/>
                    <a:lstStyle/>
                    <a:p>
                      <a:pPr>
                        <a:lnSpc>
                          <a:spcPct val="80000"/>
                        </a:lnSpc>
                      </a:pPr>
                      <a:r>
                        <a:rPr lang="en-GB" sz="1300" b="1" dirty="0"/>
                        <a:t>Centre, Douala, Est, Nord </a:t>
                      </a:r>
                      <a:r>
                        <a:rPr lang="en-GB" sz="1300" b="1" dirty="0" err="1"/>
                        <a:t>Ouest</a:t>
                      </a:r>
                      <a:r>
                        <a:rPr lang="en-GB" sz="1300" b="1" dirty="0"/>
                        <a:t>, </a:t>
                      </a:r>
                      <a:r>
                        <a:rPr lang="en-GB" sz="1300" b="1" dirty="0" err="1"/>
                        <a:t>Sud</a:t>
                      </a:r>
                      <a:r>
                        <a:rPr lang="en-GB" sz="1300" b="1" dirty="0"/>
                        <a:t>, </a:t>
                      </a:r>
                      <a:r>
                        <a:rPr lang="en-GB" sz="1300" b="1" dirty="0" err="1"/>
                        <a:t>Sud</a:t>
                      </a:r>
                      <a:r>
                        <a:rPr lang="en-GB" sz="1300" b="1" dirty="0"/>
                        <a:t> </a:t>
                      </a:r>
                      <a:r>
                        <a:rPr lang="en-GB" sz="1300" b="1" dirty="0" err="1"/>
                        <a:t>Ouest</a:t>
                      </a:r>
                      <a:r>
                        <a:rPr lang="en-GB" sz="1300" b="1" dirty="0"/>
                        <a:t>, Yaoundé</a:t>
                      </a:r>
                      <a:endParaRPr lang="en-US" sz="1300" b="1" dirty="0"/>
                    </a:p>
                  </a:txBody>
                  <a:tcPr>
                    <a:solidFill>
                      <a:srgbClr val="FFF467"/>
                    </a:solidFill>
                  </a:tcPr>
                </a:tc>
                <a:tc>
                  <a:txBody>
                    <a:bodyPr/>
                    <a:lstStyle/>
                    <a:p>
                      <a:pPr>
                        <a:lnSpc>
                          <a:spcPct val="80000"/>
                        </a:lnSpc>
                      </a:pPr>
                      <a:endParaRPr lang="en-US" sz="1300" b="1" dirty="0"/>
                    </a:p>
                  </a:txBody>
                  <a:tcPr>
                    <a:solidFill>
                      <a:srgbClr val="FFC000"/>
                    </a:solidFill>
                  </a:tcPr>
                </a:tc>
                <a:tc>
                  <a:txBody>
                    <a:bodyPr/>
                    <a:lstStyle/>
                    <a:p>
                      <a:pPr>
                        <a:lnSpc>
                          <a:spcPct val="80000"/>
                        </a:lnSpc>
                      </a:pPr>
                      <a:endParaRPr lang="en-US" sz="1300" b="1" dirty="0"/>
                    </a:p>
                  </a:txBody>
                  <a:tcPr>
                    <a:solidFill>
                      <a:srgbClr val="FF9900"/>
                    </a:solidFill>
                  </a:tcPr>
                </a:tc>
                <a:extLst>
                  <a:ext uri="{0D108BD9-81ED-4DB2-BD59-A6C34878D82A}">
                    <a16:rowId xmlns:a16="http://schemas.microsoft.com/office/drawing/2014/main" val="10009"/>
                  </a:ext>
                </a:extLst>
              </a:tr>
              <a:tr h="261326">
                <a:tc>
                  <a:txBody>
                    <a:bodyPr/>
                    <a:lstStyle/>
                    <a:p>
                      <a:pPr algn="ctr">
                        <a:lnSpc>
                          <a:spcPct val="80000"/>
                        </a:lnSpc>
                      </a:pPr>
                      <a:r>
                        <a:rPr lang="en-GB" sz="1300" b="1" dirty="0"/>
                        <a:t>Ethiopia</a:t>
                      </a:r>
                      <a:endParaRPr lang="en-US" sz="1300" b="1" dirty="0"/>
                    </a:p>
                  </a:txBody>
                  <a:tcPr anchor="ctr">
                    <a:solidFill>
                      <a:schemeClr val="bg1"/>
                    </a:solidFill>
                  </a:tcPr>
                </a:tc>
                <a:tc>
                  <a:txBody>
                    <a:bodyPr/>
                    <a:lstStyle/>
                    <a:p>
                      <a:pPr>
                        <a:lnSpc>
                          <a:spcPct val="80000"/>
                        </a:lnSpc>
                      </a:pPr>
                      <a:r>
                        <a:rPr lang="en-GB" sz="1300" b="1" dirty="0" err="1"/>
                        <a:t>Gambela</a:t>
                      </a:r>
                      <a:endParaRPr lang="en-US" sz="1300" b="1" dirty="0"/>
                    </a:p>
                  </a:txBody>
                  <a:tcPr>
                    <a:solidFill>
                      <a:srgbClr val="FFF467"/>
                    </a:solidFill>
                  </a:tcPr>
                </a:tc>
                <a:tc>
                  <a:txBody>
                    <a:bodyPr/>
                    <a:lstStyle/>
                    <a:p>
                      <a:pPr>
                        <a:lnSpc>
                          <a:spcPct val="80000"/>
                        </a:lnSpc>
                      </a:pPr>
                      <a:endParaRPr lang="en-US" sz="1300" b="1" dirty="0"/>
                    </a:p>
                  </a:txBody>
                  <a:tcPr>
                    <a:solidFill>
                      <a:srgbClr val="FFC000"/>
                    </a:solidFill>
                  </a:tcPr>
                </a:tc>
                <a:tc>
                  <a:txBody>
                    <a:bodyPr/>
                    <a:lstStyle/>
                    <a:p>
                      <a:pPr>
                        <a:lnSpc>
                          <a:spcPct val="80000"/>
                        </a:lnSpc>
                      </a:pPr>
                      <a:endParaRPr lang="en-US" sz="1300" b="1" dirty="0"/>
                    </a:p>
                  </a:txBody>
                  <a:tcPr>
                    <a:solidFill>
                      <a:srgbClr val="FF9900"/>
                    </a:solidFill>
                  </a:tcPr>
                </a:tc>
                <a:extLst>
                  <a:ext uri="{0D108BD9-81ED-4DB2-BD59-A6C34878D82A}">
                    <a16:rowId xmlns:a16="http://schemas.microsoft.com/office/drawing/2014/main" val="10010"/>
                  </a:ext>
                </a:extLst>
              </a:tr>
              <a:tr h="285590">
                <a:tc>
                  <a:txBody>
                    <a:bodyPr/>
                    <a:lstStyle/>
                    <a:p>
                      <a:pPr algn="ctr">
                        <a:lnSpc>
                          <a:spcPct val="80000"/>
                        </a:lnSpc>
                      </a:pPr>
                      <a:r>
                        <a:rPr lang="en-GB" sz="1300" b="1" dirty="0"/>
                        <a:t>Cote d’Ivoire</a:t>
                      </a:r>
                      <a:endParaRPr lang="en-US" sz="1300" b="1" dirty="0"/>
                    </a:p>
                  </a:txBody>
                  <a:tcPr anchor="ctr">
                    <a:solidFill>
                      <a:schemeClr val="bg1"/>
                    </a:solidFill>
                  </a:tcPr>
                </a:tc>
                <a:tc>
                  <a:txBody>
                    <a:bodyPr/>
                    <a:lstStyle/>
                    <a:p>
                      <a:pPr>
                        <a:lnSpc>
                          <a:spcPct val="80000"/>
                        </a:lnSpc>
                      </a:pPr>
                      <a:r>
                        <a:rPr lang="en-GB" sz="1300" b="1" dirty="0"/>
                        <a:t>Centre-North, Sud-Ouest</a:t>
                      </a:r>
                      <a:endParaRPr lang="en-US" sz="1300" b="1" dirty="0"/>
                    </a:p>
                  </a:txBody>
                  <a:tcPr>
                    <a:solidFill>
                      <a:srgbClr val="FFF467"/>
                    </a:solidFill>
                  </a:tcPr>
                </a:tc>
                <a:tc>
                  <a:txBody>
                    <a:bodyPr/>
                    <a:lstStyle/>
                    <a:p>
                      <a:pPr>
                        <a:lnSpc>
                          <a:spcPct val="80000"/>
                        </a:lnSpc>
                      </a:pPr>
                      <a:endParaRPr lang="en-US" sz="1300" b="1" dirty="0"/>
                    </a:p>
                  </a:txBody>
                  <a:tcPr>
                    <a:solidFill>
                      <a:srgbClr val="FFC000"/>
                    </a:solidFill>
                  </a:tcPr>
                </a:tc>
                <a:tc>
                  <a:txBody>
                    <a:bodyPr/>
                    <a:lstStyle/>
                    <a:p>
                      <a:pPr>
                        <a:lnSpc>
                          <a:spcPct val="80000"/>
                        </a:lnSpc>
                      </a:pPr>
                      <a:endParaRPr lang="en-US" sz="1300" b="1" dirty="0"/>
                    </a:p>
                  </a:txBody>
                  <a:tcPr>
                    <a:solidFill>
                      <a:srgbClr val="FF9900"/>
                    </a:solidFill>
                  </a:tcPr>
                </a:tc>
                <a:extLst>
                  <a:ext uri="{0D108BD9-81ED-4DB2-BD59-A6C34878D82A}">
                    <a16:rowId xmlns:a16="http://schemas.microsoft.com/office/drawing/2014/main" val="10011"/>
                  </a:ext>
                </a:extLst>
              </a:tr>
              <a:tr h="424476">
                <a:tc>
                  <a:txBody>
                    <a:bodyPr/>
                    <a:lstStyle/>
                    <a:p>
                      <a:pPr algn="ctr">
                        <a:lnSpc>
                          <a:spcPct val="80000"/>
                        </a:lnSpc>
                      </a:pPr>
                      <a:r>
                        <a:rPr lang="en-GB" sz="1300" b="1" dirty="0"/>
                        <a:t>Namibia</a:t>
                      </a:r>
                      <a:endParaRPr lang="en-US" sz="1300" b="1" dirty="0"/>
                    </a:p>
                  </a:txBody>
                  <a:tcPr anchor="ctr">
                    <a:solidFill>
                      <a:schemeClr val="bg1"/>
                    </a:solidFill>
                  </a:tcPr>
                </a:tc>
                <a:tc>
                  <a:txBody>
                    <a:bodyPr/>
                    <a:lstStyle/>
                    <a:p>
                      <a:pPr>
                        <a:lnSpc>
                          <a:spcPct val="80000"/>
                        </a:lnSpc>
                      </a:pPr>
                      <a:r>
                        <a:rPr lang="en-GB" sz="1300" b="1" dirty="0" err="1"/>
                        <a:t>Hardap</a:t>
                      </a:r>
                      <a:r>
                        <a:rPr lang="en-GB" sz="1300" b="1" dirty="0"/>
                        <a:t>, </a:t>
                      </a:r>
                      <a:r>
                        <a:rPr lang="en-GB" sz="1300" b="1" dirty="0" err="1"/>
                        <a:t>Karas</a:t>
                      </a:r>
                      <a:r>
                        <a:rPr lang="en-GB" sz="1300" b="1" dirty="0"/>
                        <a:t>, </a:t>
                      </a:r>
                      <a:r>
                        <a:rPr lang="en-GB" sz="1300" b="1" dirty="0" err="1"/>
                        <a:t>Kavango</a:t>
                      </a:r>
                      <a:r>
                        <a:rPr lang="en-GB" sz="1300" b="1" dirty="0"/>
                        <a:t>, Kunene, </a:t>
                      </a:r>
                      <a:r>
                        <a:rPr lang="en-GB" sz="1300" b="1" dirty="0" err="1"/>
                        <a:t>Ohangwena</a:t>
                      </a:r>
                      <a:r>
                        <a:rPr lang="en-GB" sz="1300" b="1" dirty="0"/>
                        <a:t>, Omaheke, </a:t>
                      </a:r>
                      <a:r>
                        <a:rPr lang="en-GB" sz="1300" b="1" dirty="0" err="1"/>
                        <a:t>Omusati</a:t>
                      </a:r>
                      <a:r>
                        <a:rPr lang="en-GB" sz="1300" b="1" dirty="0"/>
                        <a:t>, </a:t>
                      </a:r>
                      <a:r>
                        <a:rPr lang="en-GB" sz="1300" b="1" dirty="0" err="1"/>
                        <a:t>Oshikoto</a:t>
                      </a:r>
                      <a:r>
                        <a:rPr lang="en-GB" sz="1300" b="1" dirty="0"/>
                        <a:t>, </a:t>
                      </a:r>
                      <a:r>
                        <a:rPr lang="en-GB" sz="1300" b="1" dirty="0" err="1"/>
                        <a:t>Otjozondjupa</a:t>
                      </a:r>
                      <a:endParaRPr lang="en-US" sz="1300" b="1" dirty="0"/>
                    </a:p>
                  </a:txBody>
                  <a:tcPr>
                    <a:solidFill>
                      <a:srgbClr val="FFF467"/>
                    </a:solidFill>
                  </a:tcPr>
                </a:tc>
                <a:tc>
                  <a:txBody>
                    <a:bodyPr/>
                    <a:lstStyle/>
                    <a:p>
                      <a:pPr>
                        <a:lnSpc>
                          <a:spcPct val="80000"/>
                        </a:lnSpc>
                      </a:pPr>
                      <a:r>
                        <a:rPr lang="en-GB" sz="1300" b="1" dirty="0" err="1"/>
                        <a:t>Erongo</a:t>
                      </a:r>
                      <a:r>
                        <a:rPr lang="en-GB" sz="1300" b="1" dirty="0"/>
                        <a:t>, </a:t>
                      </a:r>
                      <a:r>
                        <a:rPr lang="en-GB" sz="1300" b="1" dirty="0" err="1"/>
                        <a:t>Khomas</a:t>
                      </a:r>
                      <a:r>
                        <a:rPr lang="en-GB" sz="1300" b="1" dirty="0"/>
                        <a:t>, Oshana, Zambezi</a:t>
                      </a:r>
                      <a:endParaRPr lang="en-US" sz="1300" b="1" dirty="0"/>
                    </a:p>
                  </a:txBody>
                  <a:tcPr>
                    <a:solidFill>
                      <a:srgbClr val="FFC000"/>
                    </a:solidFill>
                  </a:tcPr>
                </a:tc>
                <a:tc>
                  <a:txBody>
                    <a:bodyPr/>
                    <a:lstStyle/>
                    <a:p>
                      <a:pPr>
                        <a:lnSpc>
                          <a:spcPct val="80000"/>
                        </a:lnSpc>
                      </a:pPr>
                      <a:endParaRPr lang="en-US" sz="1300" b="1" dirty="0"/>
                    </a:p>
                  </a:txBody>
                  <a:tcPr>
                    <a:solidFill>
                      <a:srgbClr val="FF9900"/>
                    </a:solidFill>
                  </a:tcPr>
                </a:tc>
                <a:extLst>
                  <a:ext uri="{0D108BD9-81ED-4DB2-BD59-A6C34878D82A}">
                    <a16:rowId xmlns:a16="http://schemas.microsoft.com/office/drawing/2014/main" val="10012"/>
                  </a:ext>
                </a:extLst>
              </a:tr>
              <a:tr h="424476">
                <a:tc>
                  <a:txBody>
                    <a:bodyPr/>
                    <a:lstStyle/>
                    <a:p>
                      <a:pPr algn="ctr">
                        <a:lnSpc>
                          <a:spcPct val="80000"/>
                        </a:lnSpc>
                      </a:pPr>
                      <a:r>
                        <a:rPr lang="en-GB" sz="1300" b="1" dirty="0"/>
                        <a:t>Swaziland</a:t>
                      </a:r>
                      <a:endParaRPr lang="en-US" sz="1300" b="1" dirty="0"/>
                    </a:p>
                  </a:txBody>
                  <a:tcPr anchor="ctr">
                    <a:solidFill>
                      <a:schemeClr val="bg1"/>
                    </a:solidFill>
                  </a:tcPr>
                </a:tc>
                <a:tc>
                  <a:txBody>
                    <a:bodyPr/>
                    <a:lstStyle/>
                    <a:p>
                      <a:pPr>
                        <a:lnSpc>
                          <a:spcPct val="80000"/>
                        </a:lnSpc>
                      </a:pPr>
                      <a:endParaRPr lang="en-US" sz="1300" b="1" dirty="0"/>
                    </a:p>
                  </a:txBody>
                  <a:tcPr>
                    <a:solidFill>
                      <a:srgbClr val="FFF467"/>
                    </a:solidFill>
                  </a:tcPr>
                </a:tc>
                <a:tc>
                  <a:txBody>
                    <a:bodyPr/>
                    <a:lstStyle/>
                    <a:p>
                      <a:pPr>
                        <a:lnSpc>
                          <a:spcPct val="80000"/>
                        </a:lnSpc>
                      </a:pPr>
                      <a:r>
                        <a:rPr lang="en-GB" sz="1300" b="1" dirty="0" err="1"/>
                        <a:t>Hhohho</a:t>
                      </a:r>
                      <a:endParaRPr lang="en-US" sz="1300" b="1" dirty="0"/>
                    </a:p>
                  </a:txBody>
                  <a:tcPr>
                    <a:solidFill>
                      <a:srgbClr val="FFC000"/>
                    </a:solidFill>
                  </a:tcPr>
                </a:tc>
                <a:tc>
                  <a:txBody>
                    <a:bodyPr/>
                    <a:lstStyle/>
                    <a:p>
                      <a:pPr>
                        <a:lnSpc>
                          <a:spcPct val="80000"/>
                        </a:lnSpc>
                      </a:pPr>
                      <a:r>
                        <a:rPr lang="en-GB" sz="1300" b="1" dirty="0" err="1"/>
                        <a:t>Manzini</a:t>
                      </a:r>
                      <a:r>
                        <a:rPr lang="en-GB" sz="1300" b="1" dirty="0"/>
                        <a:t>, </a:t>
                      </a:r>
                      <a:r>
                        <a:rPr lang="en-GB" sz="1300" b="1" dirty="0" err="1"/>
                        <a:t>Shiselweni</a:t>
                      </a:r>
                      <a:r>
                        <a:rPr lang="en-GB" sz="1300" b="1" dirty="0"/>
                        <a:t>, </a:t>
                      </a:r>
                      <a:r>
                        <a:rPr lang="en-GB" sz="1300" b="1" dirty="0" err="1"/>
                        <a:t>Lubombo</a:t>
                      </a:r>
                      <a:endParaRPr lang="en-US" sz="1300" b="1" dirty="0"/>
                    </a:p>
                  </a:txBody>
                  <a:tcPr>
                    <a:solidFill>
                      <a:srgbClr val="FF9900"/>
                    </a:solidFill>
                  </a:tcPr>
                </a:tc>
                <a:extLst>
                  <a:ext uri="{0D108BD9-81ED-4DB2-BD59-A6C34878D82A}">
                    <a16:rowId xmlns:a16="http://schemas.microsoft.com/office/drawing/2014/main" val="10013"/>
                  </a:ext>
                </a:extLst>
              </a:tr>
              <a:tr h="261326">
                <a:tc gridSpan="4">
                  <a:txBody>
                    <a:bodyPr/>
                    <a:lstStyle/>
                    <a:p>
                      <a:pPr algn="l">
                        <a:lnSpc>
                          <a:spcPct val="80000"/>
                        </a:lnSpc>
                      </a:pPr>
                      <a:r>
                        <a:rPr lang="en-US" sz="1300" b="1" dirty="0"/>
                        <a:t>Countries</a:t>
                      </a:r>
                      <a:r>
                        <a:rPr lang="en-US" sz="1300" b="1" baseline="0" dirty="0"/>
                        <a:t> with no sub-national HIV incidence estimates available (determined based on sub-national HIV prevalence as a proxy)</a:t>
                      </a:r>
                      <a:endParaRPr lang="en-US" sz="1300" b="1" dirty="0"/>
                    </a:p>
                  </a:txBody>
                  <a:tcPr anchor="ctr">
                    <a:solidFill>
                      <a:schemeClr val="bg1"/>
                    </a:solidFill>
                  </a:tcPr>
                </a:tc>
                <a:tc hMerge="1">
                  <a:txBody>
                    <a:bodyPr/>
                    <a:lstStyle/>
                    <a:p>
                      <a:pPr>
                        <a:lnSpc>
                          <a:spcPct val="80000"/>
                        </a:lnSpc>
                      </a:pPr>
                      <a:endParaRPr lang="en-US" sz="1300" b="1" dirty="0"/>
                    </a:p>
                  </a:txBody>
                  <a:tcPr>
                    <a:solidFill>
                      <a:srgbClr val="FFF467"/>
                    </a:solidFill>
                  </a:tcPr>
                </a:tc>
                <a:tc hMerge="1">
                  <a:txBody>
                    <a:bodyPr/>
                    <a:lstStyle/>
                    <a:p>
                      <a:pPr>
                        <a:lnSpc>
                          <a:spcPct val="80000"/>
                        </a:lnSpc>
                      </a:pPr>
                      <a:endParaRPr lang="en-US" sz="1300" b="1" dirty="0"/>
                    </a:p>
                  </a:txBody>
                  <a:tcPr>
                    <a:solidFill>
                      <a:srgbClr val="FFC000"/>
                    </a:solidFill>
                  </a:tcPr>
                </a:tc>
                <a:tc hMerge="1">
                  <a:txBody>
                    <a:bodyPr/>
                    <a:lstStyle/>
                    <a:p>
                      <a:pPr>
                        <a:lnSpc>
                          <a:spcPct val="80000"/>
                        </a:lnSpc>
                      </a:pPr>
                      <a:endParaRPr lang="en-US" sz="1300" b="1" dirty="0"/>
                    </a:p>
                  </a:txBody>
                  <a:tcPr>
                    <a:solidFill>
                      <a:srgbClr val="FF9900"/>
                    </a:solidFill>
                  </a:tcPr>
                </a:tc>
                <a:extLst>
                  <a:ext uri="{0D108BD9-81ED-4DB2-BD59-A6C34878D82A}">
                    <a16:rowId xmlns:a16="http://schemas.microsoft.com/office/drawing/2014/main" val="10014"/>
                  </a:ext>
                </a:extLst>
              </a:tr>
              <a:tr h="261326">
                <a:tc>
                  <a:txBody>
                    <a:bodyPr/>
                    <a:lstStyle/>
                    <a:p>
                      <a:pPr algn="ctr">
                        <a:lnSpc>
                          <a:spcPct val="80000"/>
                        </a:lnSpc>
                      </a:pPr>
                      <a:r>
                        <a:rPr lang="en-US" sz="1300" b="1" dirty="0"/>
                        <a:t>Angola</a:t>
                      </a:r>
                    </a:p>
                  </a:txBody>
                  <a:tcPr anchor="ctr">
                    <a:solidFill>
                      <a:schemeClr val="bg1"/>
                    </a:solidFill>
                  </a:tcPr>
                </a:tc>
                <a:tc>
                  <a:txBody>
                    <a:bodyPr/>
                    <a:lstStyle/>
                    <a:p>
                      <a:pPr>
                        <a:lnSpc>
                          <a:spcPct val="80000"/>
                        </a:lnSpc>
                      </a:pPr>
                      <a:r>
                        <a:rPr lang="en-US" sz="1300" b="1" dirty="0" err="1"/>
                        <a:t>Cuando</a:t>
                      </a:r>
                      <a:r>
                        <a:rPr lang="en-US" sz="1300" b="1" dirty="0"/>
                        <a:t> </a:t>
                      </a:r>
                      <a:r>
                        <a:rPr lang="en-US" sz="1300" b="1" dirty="0" err="1"/>
                        <a:t>Cubango</a:t>
                      </a:r>
                      <a:r>
                        <a:rPr lang="en-US" sz="1300" b="1" dirty="0"/>
                        <a:t>, </a:t>
                      </a:r>
                      <a:r>
                        <a:rPr lang="en-US" sz="1300" b="1" dirty="0" err="1"/>
                        <a:t>Cubene</a:t>
                      </a:r>
                      <a:endParaRPr lang="en-US" sz="1300" b="1" dirty="0"/>
                    </a:p>
                  </a:txBody>
                  <a:tcPr>
                    <a:solidFill>
                      <a:srgbClr val="FFF467"/>
                    </a:solidFill>
                  </a:tcPr>
                </a:tc>
                <a:tc>
                  <a:txBody>
                    <a:bodyPr/>
                    <a:lstStyle/>
                    <a:p>
                      <a:pPr>
                        <a:lnSpc>
                          <a:spcPct val="80000"/>
                        </a:lnSpc>
                      </a:pPr>
                      <a:endParaRPr lang="en-US" sz="1300" b="1" dirty="0"/>
                    </a:p>
                  </a:txBody>
                  <a:tcPr>
                    <a:solidFill>
                      <a:srgbClr val="FFC000"/>
                    </a:solidFill>
                  </a:tcPr>
                </a:tc>
                <a:tc>
                  <a:txBody>
                    <a:bodyPr/>
                    <a:lstStyle/>
                    <a:p>
                      <a:pPr>
                        <a:lnSpc>
                          <a:spcPct val="80000"/>
                        </a:lnSpc>
                      </a:pPr>
                      <a:endParaRPr lang="en-US" sz="1300" b="1" dirty="0"/>
                    </a:p>
                  </a:txBody>
                  <a:tcPr>
                    <a:solidFill>
                      <a:srgbClr val="FF9900"/>
                    </a:solidFill>
                  </a:tcPr>
                </a:tc>
                <a:extLst>
                  <a:ext uri="{0D108BD9-81ED-4DB2-BD59-A6C34878D82A}">
                    <a16:rowId xmlns:a16="http://schemas.microsoft.com/office/drawing/2014/main" val="10015"/>
                  </a:ext>
                </a:extLst>
              </a:tr>
              <a:tr h="261326">
                <a:tc>
                  <a:txBody>
                    <a:bodyPr/>
                    <a:lstStyle/>
                    <a:p>
                      <a:pPr algn="ctr">
                        <a:lnSpc>
                          <a:spcPct val="80000"/>
                        </a:lnSpc>
                      </a:pPr>
                      <a:r>
                        <a:rPr lang="en-US" sz="1300" b="1" dirty="0"/>
                        <a:t>Lesotho</a:t>
                      </a:r>
                    </a:p>
                  </a:txBody>
                  <a:tcPr anchor="ctr">
                    <a:solidFill>
                      <a:schemeClr val="bg1"/>
                    </a:solidFill>
                  </a:tcPr>
                </a:tc>
                <a:tc>
                  <a:txBody>
                    <a:bodyPr/>
                    <a:lstStyle/>
                    <a:p>
                      <a:pPr>
                        <a:lnSpc>
                          <a:spcPct val="80000"/>
                        </a:lnSpc>
                      </a:pPr>
                      <a:endParaRPr lang="en-US" sz="1300" b="1" dirty="0"/>
                    </a:p>
                  </a:txBody>
                  <a:tcPr>
                    <a:solidFill>
                      <a:srgbClr val="FFF467"/>
                    </a:solidFill>
                  </a:tcPr>
                </a:tc>
                <a:tc>
                  <a:txBody>
                    <a:bodyPr/>
                    <a:lstStyle/>
                    <a:p>
                      <a:pPr>
                        <a:lnSpc>
                          <a:spcPct val="80000"/>
                        </a:lnSpc>
                      </a:pPr>
                      <a:endParaRPr lang="en-US" sz="1300" b="1" dirty="0"/>
                    </a:p>
                  </a:txBody>
                  <a:tcPr>
                    <a:solidFill>
                      <a:srgbClr val="FFC000"/>
                    </a:solidFill>
                  </a:tcPr>
                </a:tc>
                <a:tc>
                  <a:txBody>
                    <a:bodyPr/>
                    <a:lstStyle/>
                    <a:p>
                      <a:pPr>
                        <a:lnSpc>
                          <a:spcPct val="80000"/>
                        </a:lnSpc>
                      </a:pPr>
                      <a:endParaRPr lang="en-US" sz="1300" b="1" dirty="0"/>
                    </a:p>
                  </a:txBody>
                  <a:tcPr>
                    <a:solidFill>
                      <a:srgbClr val="FF9900"/>
                    </a:solidFill>
                  </a:tcPr>
                </a:tc>
                <a:extLst>
                  <a:ext uri="{0D108BD9-81ED-4DB2-BD59-A6C34878D82A}">
                    <a16:rowId xmlns:a16="http://schemas.microsoft.com/office/drawing/2014/main" val="10016"/>
                  </a:ext>
                </a:extLst>
              </a:tr>
              <a:tr h="424476">
                <a:tc>
                  <a:txBody>
                    <a:bodyPr/>
                    <a:lstStyle/>
                    <a:p>
                      <a:pPr algn="ctr">
                        <a:lnSpc>
                          <a:spcPct val="80000"/>
                        </a:lnSpc>
                      </a:pPr>
                      <a:r>
                        <a:rPr lang="en-US" sz="1300" b="1" dirty="0"/>
                        <a:t>Tanzania</a:t>
                      </a:r>
                    </a:p>
                  </a:txBody>
                  <a:tcPr anchor="ctr">
                    <a:solidFill>
                      <a:schemeClr val="bg1"/>
                    </a:solidFill>
                  </a:tcPr>
                </a:tc>
                <a:tc>
                  <a:txBody>
                    <a:bodyPr/>
                    <a:lstStyle/>
                    <a:p>
                      <a:pPr>
                        <a:lnSpc>
                          <a:spcPct val="80000"/>
                        </a:lnSpc>
                      </a:pPr>
                      <a:r>
                        <a:rPr lang="en-US" sz="1300" b="1" dirty="0" err="1"/>
                        <a:t>Tabora</a:t>
                      </a:r>
                      <a:r>
                        <a:rPr lang="en-US" sz="1300" b="1" dirty="0"/>
                        <a:t>, </a:t>
                      </a:r>
                      <a:r>
                        <a:rPr lang="en-US" sz="1300" b="1" dirty="0" err="1"/>
                        <a:t>Shinyanga</a:t>
                      </a:r>
                      <a:r>
                        <a:rPr lang="en-US" sz="1300" b="1" dirty="0"/>
                        <a:t>, Mbeya, Iringa, </a:t>
                      </a:r>
                      <a:r>
                        <a:rPr lang="en-US" sz="1300" b="1" dirty="0" err="1"/>
                        <a:t>Rukwa</a:t>
                      </a:r>
                      <a:r>
                        <a:rPr lang="en-US" sz="1300" b="1" dirty="0"/>
                        <a:t>, Dar es Salaam, </a:t>
                      </a:r>
                      <a:r>
                        <a:rPr lang="en-US" sz="1300" b="1" dirty="0" err="1"/>
                        <a:t>Pwani</a:t>
                      </a:r>
                      <a:r>
                        <a:rPr lang="en-US" sz="1300" b="1" dirty="0"/>
                        <a:t>, Ruvuma, </a:t>
                      </a:r>
                      <a:r>
                        <a:rPr lang="en-US" sz="1300" b="1" dirty="0" err="1"/>
                        <a:t>Katavi</a:t>
                      </a:r>
                      <a:endParaRPr lang="en-US" sz="1300" b="1" dirty="0"/>
                    </a:p>
                  </a:txBody>
                  <a:tcPr>
                    <a:solidFill>
                      <a:srgbClr val="FFF467"/>
                    </a:solidFill>
                  </a:tcPr>
                </a:tc>
                <a:tc>
                  <a:txBody>
                    <a:bodyPr/>
                    <a:lstStyle/>
                    <a:p>
                      <a:pPr>
                        <a:lnSpc>
                          <a:spcPct val="80000"/>
                        </a:lnSpc>
                      </a:pPr>
                      <a:r>
                        <a:rPr lang="en-US" sz="1300" b="1" dirty="0" err="1"/>
                        <a:t>Njombe</a:t>
                      </a:r>
                      <a:endParaRPr lang="en-US" sz="1300" b="1" dirty="0"/>
                    </a:p>
                  </a:txBody>
                  <a:tcPr>
                    <a:solidFill>
                      <a:srgbClr val="FFC000"/>
                    </a:solidFill>
                  </a:tcPr>
                </a:tc>
                <a:tc>
                  <a:txBody>
                    <a:bodyPr/>
                    <a:lstStyle/>
                    <a:p>
                      <a:pPr>
                        <a:lnSpc>
                          <a:spcPct val="80000"/>
                        </a:lnSpc>
                      </a:pPr>
                      <a:endParaRPr lang="en-US" sz="1300" b="1" dirty="0"/>
                    </a:p>
                  </a:txBody>
                  <a:tcPr>
                    <a:solidFill>
                      <a:srgbClr val="FF9900"/>
                    </a:solidFill>
                  </a:tcPr>
                </a:tc>
                <a:extLst>
                  <a:ext uri="{0D108BD9-81ED-4DB2-BD59-A6C34878D82A}">
                    <a16:rowId xmlns:a16="http://schemas.microsoft.com/office/drawing/2014/main" val="10017"/>
                  </a:ext>
                </a:extLst>
              </a:tr>
            </a:tbl>
          </a:graphicData>
        </a:graphic>
      </p:graphicFrame>
      <p:sp>
        <p:nvSpPr>
          <p:cNvPr id="5" name="TextBox 4"/>
          <p:cNvSpPr txBox="1"/>
          <p:nvPr/>
        </p:nvSpPr>
        <p:spPr>
          <a:xfrm>
            <a:off x="241599" y="6514680"/>
            <a:ext cx="8755694" cy="258532"/>
          </a:xfrm>
          <a:prstGeom prst="rect">
            <a:avLst/>
          </a:prstGeom>
          <a:noFill/>
        </p:spPr>
        <p:txBody>
          <a:bodyPr wrap="square" rtlCol="0">
            <a:spAutoFit/>
          </a:bodyPr>
          <a:lstStyle/>
          <a:p>
            <a:pPr>
              <a:lnSpc>
                <a:spcPct val="90000"/>
              </a:lnSpc>
            </a:pPr>
            <a:r>
              <a:rPr lang="en-GB" sz="1200" b="1" dirty="0">
                <a:solidFill>
                  <a:schemeClr val="bg1"/>
                </a:solidFill>
              </a:rPr>
              <a:t>No high-incidence districts: DR Congo, Ghana	*) Country already has more detailed district estimates in place</a:t>
            </a:r>
            <a:endParaRPr lang="en-US" sz="1200" b="1" dirty="0">
              <a:solidFill>
                <a:schemeClr val="bg1"/>
              </a:solidFill>
            </a:endParaRPr>
          </a:p>
        </p:txBody>
      </p:sp>
    </p:spTree>
    <p:extLst>
      <p:ext uri="{BB962C8B-B14F-4D97-AF65-F5344CB8AC3E}">
        <p14:creationId xmlns:p14="http://schemas.microsoft.com/office/powerpoint/2010/main" val="3167799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784976" cy="1143000"/>
          </a:xfrm>
        </p:spPr>
        <p:txBody>
          <a:bodyPr>
            <a:noAutofit/>
          </a:bodyPr>
          <a:lstStyle/>
          <a:p>
            <a:r>
              <a:rPr lang="en-US" sz="2800" b="1" dirty="0">
                <a:solidFill>
                  <a:srgbClr val="0DB7BB"/>
                </a:solidFill>
              </a:rPr>
              <a:t>Subnational focus </a:t>
            </a:r>
            <a:br>
              <a:rPr lang="en-US" sz="2800" b="1" dirty="0">
                <a:solidFill>
                  <a:srgbClr val="0DB7BB"/>
                </a:solidFill>
              </a:rPr>
            </a:br>
            <a:r>
              <a:rPr lang="en-US" sz="2000" b="1" dirty="0">
                <a:solidFill>
                  <a:srgbClr val="0DB7BB"/>
                </a:solidFill>
              </a:rPr>
              <a:t>HIV incidence among young women in southern and eastern Africa</a:t>
            </a:r>
          </a:p>
        </p:txBody>
      </p:sp>
      <p:pic>
        <p:nvPicPr>
          <p:cNvPr id="3074"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395536" y="1556792"/>
            <a:ext cx="8158392" cy="493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48486"/>
      </p:ext>
    </p:extLst>
  </p:cSld>
  <p:clrMapOvr>
    <a:masterClrMapping/>
  </p:clrMapOvr>
</p:sld>
</file>

<file path=ppt/theme/theme1.xml><?xml version="1.0" encoding="utf-8"?>
<a:theme xmlns:a="http://schemas.openxmlformats.org/drawingml/2006/main" name="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89a5d24-e63c-4465-a015-6b329758452c">
      <UserInfo>
        <DisplayName>MAGAMBO, Caroline</DisplayName>
        <AccountId>201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30D78025E67C4897BD5E9AAA676762" ma:contentTypeVersion="4" ma:contentTypeDescription="Create a new document." ma:contentTypeScope="" ma:versionID="8ad5acf3cd40be96480a38fd7501f8f2">
  <xsd:schema xmlns:xsd="http://www.w3.org/2001/XMLSchema" xmlns:xs="http://www.w3.org/2001/XMLSchema" xmlns:p="http://schemas.microsoft.com/office/2006/metadata/properties" xmlns:ns2="e5f2f21d-0168-4e39-b632-af7653226ed9" xmlns:ns3="289a5d24-e63c-4465-a015-6b329758452c" targetNamespace="http://schemas.microsoft.com/office/2006/metadata/properties" ma:root="true" ma:fieldsID="177bf6353f5fad34f429c44600e7257d" ns2:_="" ns3:_="">
    <xsd:import namespace="e5f2f21d-0168-4e39-b632-af7653226ed9"/>
    <xsd:import namespace="289a5d24-e63c-4465-a015-6b329758452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f2f21d-0168-4e39-b632-af7653226e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9a5d24-e63c-4465-a015-6b329758452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884C0704-B004-42CB-BA79-CE9FF9EC1909}">
  <ds:schemaRefs>
    <ds:schemaRef ds:uri="http://schemas.microsoft.com/sharepoint/v3/contenttype/forms"/>
  </ds:schemaRefs>
</ds:datastoreItem>
</file>

<file path=customXml/itemProps2.xml><?xml version="1.0" encoding="utf-8"?>
<ds:datastoreItem xmlns:ds="http://schemas.openxmlformats.org/officeDocument/2006/customXml" ds:itemID="{09D6458F-B221-4894-A338-734ECCA75385}">
  <ds:schemaRefs>
    <ds:schemaRef ds:uri="http://schemas.microsoft.com/office/2006/documentManagement/types"/>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6034ea42-cc56-4b5c-b72b-8ca3661c6ee8"/>
    <ds:schemaRef ds:uri="edfd19dc-4016-4162-a190-567a1724d054"/>
    <ds:schemaRef ds:uri="http://www.w3.org/XML/1998/namespace"/>
    <ds:schemaRef ds:uri="http://purl.org/dc/terms/"/>
    <ds:schemaRef ds:uri="289a5d24-e63c-4465-a015-6b329758452c"/>
  </ds:schemaRefs>
</ds:datastoreItem>
</file>

<file path=customXml/itemProps3.xml><?xml version="1.0" encoding="utf-8"?>
<ds:datastoreItem xmlns:ds="http://schemas.openxmlformats.org/officeDocument/2006/customXml" ds:itemID="{0F7CB934-4EEB-48A1-87F4-11D8DE08C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f2f21d-0168-4e39-b632-af7653226ed9"/>
    <ds:schemaRef ds:uri="289a5d24-e63c-4465-a015-6b32975845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625020D-00A6-453F-8CB3-FCE41AC2C42B}">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7286</TotalTime>
  <Words>3800</Words>
  <Application>Microsoft Macintosh PowerPoint</Application>
  <PresentationFormat>On-screen Show (4:3)</PresentationFormat>
  <Paragraphs>626</Paragraphs>
  <Slides>29</Slides>
  <Notes>28</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29</vt:i4>
      </vt:variant>
    </vt:vector>
  </HeadingPairs>
  <TitlesOfParts>
    <vt:vector size="48" baseType="lpstr">
      <vt:lpstr>ＭＳ Ｐゴシック</vt:lpstr>
      <vt:lpstr>Abadi MT Condensed Extra Bold</vt:lpstr>
      <vt:lpstr>Arial</vt:lpstr>
      <vt:lpstr>Arial Nova</vt:lpstr>
      <vt:lpstr>Arial Nova Light</vt:lpstr>
      <vt:lpstr>Calibri</vt:lpstr>
      <vt:lpstr>Cambria</vt:lpstr>
      <vt:lpstr>Custom Design</vt:lpstr>
      <vt:lpstr>1_Custom Design</vt:lpstr>
      <vt:lpstr>2_Custom Design</vt:lpstr>
      <vt:lpstr>3_Custom Design</vt:lpstr>
      <vt:lpstr>Custom Design</vt:lpstr>
      <vt:lpstr>Custom Design</vt:lpstr>
      <vt:lpstr>Custom Design</vt:lpstr>
      <vt:lpstr>Custom Design</vt:lpstr>
      <vt:lpstr>Custom Design</vt:lpstr>
      <vt:lpstr>Custom Design</vt:lpstr>
      <vt:lpstr>Custom Design</vt:lpstr>
      <vt:lpstr>Custom Design</vt:lpstr>
      <vt:lpstr>PowerPoint Presentation</vt:lpstr>
      <vt:lpstr>PowerPoint Presentation</vt:lpstr>
      <vt:lpstr>PowerPoint Presentation</vt:lpstr>
      <vt:lpstr>PowerPoint Presentation</vt:lpstr>
      <vt:lpstr>  Countries with age of consent laws to access sexual and reproductive health services  </vt:lpstr>
      <vt:lpstr>PowerPoint Presentation</vt:lpstr>
      <vt:lpstr>PowerPoint Presentation</vt:lpstr>
      <vt:lpstr>Where are the young women we need to reach? Sub-national top priority areas for HIV prevention among young women</vt:lpstr>
      <vt:lpstr>Subnational focus  HIV incidence among young women in southern and eastern Africa</vt:lpstr>
      <vt:lpstr>Sub-national HIV incidence (%) among young women  in Mozambique, 2015</vt:lpstr>
      <vt:lpstr>PowerPoint Presentation</vt:lpstr>
      <vt:lpstr>Gender responsive tools available:</vt:lpstr>
      <vt:lpstr> UNAIDS guidance for programming</vt:lpstr>
      <vt:lpstr>PowerPoint Presentation</vt:lpstr>
      <vt:lpstr>Key factors associated with HIV risk among young women and their partners</vt:lpstr>
      <vt:lpstr>PowerPoint Presentation</vt:lpstr>
      <vt:lpstr>PowerPoint Presentation</vt:lpstr>
      <vt:lpstr>Platforms and basic packages  for HIV prevention in high incidence locations</vt:lpstr>
      <vt:lpstr>Community based programmes -intensify prevention packages in high HIV incidence settings</vt:lpstr>
      <vt:lpstr>PowerPoint Presentation</vt:lpstr>
      <vt:lpstr>How can geographical prioritization and programme packages be established, coordinated and scaled up between partners at country level?</vt:lpstr>
      <vt:lpstr>PowerPoint Presentation</vt:lpstr>
      <vt:lpstr>Thematic sheet</vt:lpstr>
      <vt:lpstr>PowerPoint Presentation</vt:lpstr>
      <vt:lpstr>PowerPoint Presentation</vt:lpstr>
      <vt:lpstr>PowerPoint Presentation</vt:lpstr>
      <vt:lpstr>PowerPoint Presentation</vt:lpstr>
      <vt:lpstr>Take away messages</vt:lpstr>
      <vt:lpstr>Thank you!</vt:lpstr>
    </vt:vector>
  </TitlesOfParts>
  <Company>studiovertex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in 24 point Arial regular</dc:title>
  <dc:creator>Michael Lindsay</dc:creator>
  <cp:lastModifiedBy>Review</cp:lastModifiedBy>
  <cp:revision>159</cp:revision>
  <cp:lastPrinted>2018-09-25T06:43:04Z</cp:lastPrinted>
  <dcterms:created xsi:type="dcterms:W3CDTF">2011-11-29T17:23:10Z</dcterms:created>
  <dcterms:modified xsi:type="dcterms:W3CDTF">2024-07-11T22:54:57Z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UNAIDS Institutional Archive</vt:lpwstr>
  </property>
  <property fmtid="{D5CDD505-2E9C-101B-9397-08002B2CF9AE}" pid="3" name="display_urn:schemas-microsoft-com:office:office#Author">
    <vt:lpwstr>GOUIRAN, Nathalie</vt:lpwstr>
  </property>
  <property fmtid="{D5CDD505-2E9C-101B-9397-08002B2CF9AE}" pid="4" name="display_urn:schemas-microsoft-com:office:office#SharedWithUsers">
    <vt:lpwstr>MAGAMBO, Caroline</vt:lpwstr>
  </property>
  <property fmtid="{D5CDD505-2E9C-101B-9397-08002B2CF9AE}" pid="5" name="SharedWithUsers">
    <vt:lpwstr>201;#MAGAMBO, Caroline</vt:lpwstr>
  </property>
  <property fmtid="{D5CDD505-2E9C-101B-9397-08002B2CF9AE}" pid="6" name="ContentTypeId">
    <vt:lpwstr>0x010100A930D78025E67C4897BD5E9AAA676762</vt:lpwstr>
  </property>
</Properties>
</file>