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4"/>
    <p:sldMasterId id="2147483793" r:id="rId5"/>
    <p:sldMasterId id="2147483826" r:id="rId6"/>
    <p:sldMasterId id="2147483828" r:id="rId7"/>
  </p:sldMasterIdLst>
  <p:notesMasterIdLst>
    <p:notesMasterId r:id="rId85"/>
  </p:notesMasterIdLst>
  <p:sldIdLst>
    <p:sldId id="1491" r:id="rId8"/>
    <p:sldId id="1487" r:id="rId9"/>
    <p:sldId id="277" r:id="rId10"/>
    <p:sldId id="278" r:id="rId11"/>
    <p:sldId id="258" r:id="rId12"/>
    <p:sldId id="266" r:id="rId13"/>
    <p:sldId id="282" r:id="rId14"/>
    <p:sldId id="267" r:id="rId15"/>
    <p:sldId id="275" r:id="rId16"/>
    <p:sldId id="269" r:id="rId17"/>
    <p:sldId id="272" r:id="rId18"/>
    <p:sldId id="274" r:id="rId19"/>
    <p:sldId id="276" r:id="rId20"/>
    <p:sldId id="279" r:id="rId21"/>
    <p:sldId id="318" r:id="rId22"/>
    <p:sldId id="1494" r:id="rId23"/>
    <p:sldId id="281" r:id="rId24"/>
    <p:sldId id="263" r:id="rId25"/>
    <p:sldId id="284" r:id="rId26"/>
    <p:sldId id="285" r:id="rId27"/>
    <p:sldId id="287" r:id="rId28"/>
    <p:sldId id="286" r:id="rId29"/>
    <p:sldId id="288" r:id="rId30"/>
    <p:sldId id="289" r:id="rId31"/>
    <p:sldId id="290" r:id="rId32"/>
    <p:sldId id="291" r:id="rId33"/>
    <p:sldId id="319" r:id="rId34"/>
    <p:sldId id="321" r:id="rId35"/>
    <p:sldId id="329" r:id="rId36"/>
    <p:sldId id="320" r:id="rId37"/>
    <p:sldId id="322" r:id="rId38"/>
    <p:sldId id="334" r:id="rId39"/>
    <p:sldId id="324" r:id="rId40"/>
    <p:sldId id="331" r:id="rId41"/>
    <p:sldId id="333" r:id="rId42"/>
    <p:sldId id="325" r:id="rId43"/>
    <p:sldId id="326" r:id="rId44"/>
    <p:sldId id="1432" r:id="rId45"/>
    <p:sldId id="1433" r:id="rId46"/>
    <p:sldId id="313" r:id="rId47"/>
    <p:sldId id="1465" r:id="rId48"/>
    <p:sldId id="1466" r:id="rId49"/>
    <p:sldId id="1384" r:id="rId50"/>
    <p:sldId id="1383" r:id="rId51"/>
    <p:sldId id="1452" r:id="rId52"/>
    <p:sldId id="1453" r:id="rId53"/>
    <p:sldId id="1454" r:id="rId54"/>
    <p:sldId id="1471" r:id="rId55"/>
    <p:sldId id="1473" r:id="rId56"/>
    <p:sldId id="1467" r:id="rId57"/>
    <p:sldId id="1469" r:id="rId58"/>
    <p:sldId id="1468" r:id="rId59"/>
    <p:sldId id="1459" r:id="rId60"/>
    <p:sldId id="1401" r:id="rId61"/>
    <p:sldId id="1396" r:id="rId62"/>
    <p:sldId id="1404" r:id="rId63"/>
    <p:sldId id="1405" r:id="rId64"/>
    <p:sldId id="1475" r:id="rId65"/>
    <p:sldId id="1476" r:id="rId66"/>
    <p:sldId id="1477" r:id="rId67"/>
    <p:sldId id="1479" r:id="rId68"/>
    <p:sldId id="1480" r:id="rId69"/>
    <p:sldId id="1485" r:id="rId70"/>
    <p:sldId id="1486" r:id="rId71"/>
    <p:sldId id="1481" r:id="rId72"/>
    <p:sldId id="1421" r:id="rId73"/>
    <p:sldId id="1414" r:id="rId74"/>
    <p:sldId id="1422" r:id="rId75"/>
    <p:sldId id="1423" r:id="rId76"/>
    <p:sldId id="1424" r:id="rId77"/>
    <p:sldId id="1482" r:id="rId78"/>
    <p:sldId id="1426" r:id="rId79"/>
    <p:sldId id="1427" r:id="rId80"/>
    <p:sldId id="1428" r:id="rId81"/>
    <p:sldId id="1429" r:id="rId82"/>
    <p:sldId id="1430" r:id="rId83"/>
    <p:sldId id="1495" r:id="rId8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orient="horz" pos="4075">
          <p15:clr>
            <a:srgbClr val="A4A3A4"/>
          </p15:clr>
        </p15:guide>
        <p15:guide id="3" pos="2880">
          <p15:clr>
            <a:srgbClr val="A4A3A4"/>
          </p15:clr>
        </p15:guide>
        <p15:guide id="4" pos="26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17EDDC-50A6-69F1-9697-5969A39AF98D}" name="CHINTU, Namwinga Towela" initials="CNT" userId="S::ChintuN@unaids.org::02f8f8c7-5788-431b-9564-6bb470f4b5d1"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222"/>
    <a:srgbClr val="63CDF6"/>
    <a:srgbClr val="70C8BE"/>
    <a:srgbClr val="89C443"/>
    <a:srgbClr val="02AEF0"/>
    <a:srgbClr val="0092D2"/>
    <a:srgbClr val="0092CF"/>
    <a:srgbClr val="6FB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3"/>
    <p:restoredTop sz="74830"/>
  </p:normalViewPr>
  <p:slideViewPr>
    <p:cSldViewPr snapToGrid="0" snapToObjects="1">
      <p:cViewPr varScale="1">
        <p:scale>
          <a:sx n="47" d="100"/>
          <a:sy n="47" d="100"/>
        </p:scale>
        <p:origin x="1952" y="44"/>
      </p:cViewPr>
      <p:guideLst>
        <p:guide orient="horz" pos="2161"/>
        <p:guide orient="horz" pos="4075"/>
        <p:guide pos="2880"/>
        <p:guide pos="26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tableStyles" Target="tableStyle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microsoft.com/office/2018/10/relationships/authors" Target="author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Users\beth\Downloads\Malawi%20CNET%20Tool%20V5.0-2023-2027-20%20February%202023.xlsm"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12721055516412"/>
          <c:y val="0.13631099801519561"/>
          <c:w val="0.38882382385422321"/>
          <c:h val="0.80849464188624309"/>
        </c:manualLayout>
      </c:layout>
      <c:barChart>
        <c:barDir val="bar"/>
        <c:grouping val="clustered"/>
        <c:varyColors val="0"/>
        <c:ser>
          <c:idx val="0"/>
          <c:order val="0"/>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5912-AE42-AB13-F50D03E42A4C}"/>
              </c:ext>
            </c:extLst>
          </c:dPt>
          <c:dPt>
            <c:idx val="6"/>
            <c:invertIfNegative val="0"/>
            <c:bubble3D val="0"/>
            <c:spPr>
              <a:solidFill>
                <a:srgbClr val="00B050"/>
              </a:solidFill>
              <a:ln>
                <a:noFill/>
              </a:ln>
              <a:effectLst/>
            </c:spPr>
            <c:extLst>
              <c:ext xmlns:c16="http://schemas.microsoft.com/office/drawing/2014/chart" uri="{C3380CC4-5D6E-409C-BE32-E72D297353CC}">
                <c16:uniqueId val="{00000003-5912-AE42-AB13-F50D03E42A4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 Condom Availability'!$A$47:$B$53</c:f>
              <c:multiLvlStrCache>
                <c:ptCount val="7"/>
                <c:lvl>
                  <c:pt idx="0">
                    <c:v>35% condom use scenario</c:v>
                  </c:pt>
                  <c:pt idx="1">
                    <c:v>60% condom use scenario</c:v>
                  </c:pt>
                  <c:pt idx="2">
                    <c:v>75% condom use scenario</c:v>
                  </c:pt>
                  <c:pt idx="3">
                    <c:v>90% condom use scenario</c:v>
                  </c:pt>
                  <c:pt idx="5">
                    <c:v>Condom availabilty baseline (country reporting)</c:v>
                  </c:pt>
                  <c:pt idx="6">
                    <c:v>Condom availability baseline estimate (consumption)</c:v>
                  </c:pt>
                </c:lvl>
                <c:lvl>
                  <c:pt idx="0">
                    <c:v>Condom Need Estimate 2022</c:v>
                  </c:pt>
                  <c:pt idx="4">
                    <c:v>BASELINE 2022</c:v>
                  </c:pt>
                </c:lvl>
              </c:multiLvlStrCache>
            </c:multiLvlStrRef>
          </c:cat>
          <c:val>
            <c:numRef>
              <c:f>'1. Condom Availability'!$C$47:$C$53</c:f>
              <c:numCache>
                <c:formatCode>#,##0</c:formatCode>
                <c:ptCount val="7"/>
                <c:pt idx="0">
                  <c:v>51368667.348800853</c:v>
                </c:pt>
                <c:pt idx="1">
                  <c:v>80781678.386128023</c:v>
                </c:pt>
                <c:pt idx="2">
                  <c:v>98429485.008524328</c:v>
                </c:pt>
                <c:pt idx="3">
                  <c:v>113971075.63092063</c:v>
                </c:pt>
                <c:pt idx="5">
                  <c:v>95326146.315789476</c:v>
                </c:pt>
                <c:pt idx="6">
                  <c:v>76942961.276584059</c:v>
                </c:pt>
              </c:numCache>
            </c:numRef>
          </c:val>
          <c:extLst>
            <c:ext xmlns:c16="http://schemas.microsoft.com/office/drawing/2014/chart" uri="{C3380CC4-5D6E-409C-BE32-E72D297353CC}">
              <c16:uniqueId val="{00000004-5912-AE42-AB13-F50D03E42A4C}"/>
            </c:ext>
          </c:extLst>
        </c:ser>
        <c:dLbls>
          <c:showLegendKey val="0"/>
          <c:showVal val="0"/>
          <c:showCatName val="0"/>
          <c:showSerName val="0"/>
          <c:showPercent val="0"/>
          <c:showBubbleSize val="0"/>
        </c:dLbls>
        <c:gapWidth val="60"/>
        <c:axId val="1137596328"/>
        <c:axId val="1137605512"/>
      </c:barChart>
      <c:catAx>
        <c:axId val="1137596328"/>
        <c:scaling>
          <c:orientation val="minMax"/>
        </c:scaling>
        <c:delete val="0"/>
        <c:axPos val="l"/>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137605512"/>
        <c:crosses val="autoZero"/>
        <c:auto val="1"/>
        <c:lblAlgn val="ctr"/>
        <c:lblOffset val="100"/>
        <c:noMultiLvlLbl val="0"/>
      </c:catAx>
      <c:valAx>
        <c:axId val="1137605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7596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BF899-981A-DB4F-A097-E41D601224AE}" type="doc">
      <dgm:prSet loTypeId="urn:microsoft.com/office/officeart/2005/8/layout/hList6" loCatId="" qsTypeId="urn:microsoft.com/office/officeart/2005/8/quickstyle/simple4" qsCatId="simple" csTypeId="urn:microsoft.com/office/officeart/2005/8/colors/accent1_5" csCatId="accent1" phldr="1"/>
      <dgm:spPr/>
      <dgm:t>
        <a:bodyPr/>
        <a:lstStyle/>
        <a:p>
          <a:endParaRPr lang="en-GB"/>
        </a:p>
      </dgm:t>
    </dgm:pt>
    <dgm:pt modelId="{47F99BFC-79F1-7A48-BBD5-20BC961D538C}">
      <dgm:prSet phldrT="[Text]"/>
      <dgm:spPr/>
      <dgm:t>
        <a:bodyPr/>
        <a:lstStyle/>
        <a:p>
          <a:pPr marL="0">
            <a:buNone/>
          </a:pPr>
          <a:r>
            <a:rPr lang="en-GB" sz="2200" b="1" dirty="0"/>
            <a:t>Section One</a:t>
          </a:r>
        </a:p>
        <a:p>
          <a:pPr marL="0">
            <a:buNone/>
          </a:pPr>
          <a:endParaRPr lang="en-GB" sz="2200" dirty="0"/>
        </a:p>
      </dgm:t>
    </dgm:pt>
    <dgm:pt modelId="{A5867F74-088E-7547-830A-338034E7C3ED}" type="parTrans" cxnId="{C1E885B2-21BE-7A4E-BDDF-4B24FC458CDC}">
      <dgm:prSet/>
      <dgm:spPr/>
      <dgm:t>
        <a:bodyPr/>
        <a:lstStyle/>
        <a:p>
          <a:endParaRPr lang="en-GB"/>
        </a:p>
      </dgm:t>
    </dgm:pt>
    <dgm:pt modelId="{246ABEA3-5758-DE4D-A346-AA7D1CFCCCB8}" type="sibTrans" cxnId="{C1E885B2-21BE-7A4E-BDDF-4B24FC458CDC}">
      <dgm:prSet/>
      <dgm:spPr/>
      <dgm:t>
        <a:bodyPr/>
        <a:lstStyle/>
        <a:p>
          <a:endParaRPr lang="en-GB"/>
        </a:p>
      </dgm:t>
    </dgm:pt>
    <dgm:pt modelId="{79728E58-87A8-744F-90BB-4E0206F3FE80}">
      <dgm:prSet phldrT="[Text]" custT="1"/>
      <dgm:spPr/>
      <dgm:t>
        <a:bodyPr/>
        <a:lstStyle/>
        <a:p>
          <a:pPr marL="142875" indent="0">
            <a:buNone/>
            <a:tabLst/>
          </a:pPr>
          <a:r>
            <a:rPr lang="en-US" sz="1800" dirty="0">
              <a:effectLst/>
              <a:ea typeface="Times New Roman" panose="02020603050405020304" pitchFamily="18" charset="0"/>
            </a:rPr>
            <a:t>Understanding </a:t>
          </a:r>
          <a:r>
            <a:rPr lang="en-SZ" sz="1800" dirty="0">
              <a:effectLst/>
              <a:ea typeface="Times New Roman" panose="02020603050405020304" pitchFamily="18" charset="0"/>
            </a:rPr>
            <a:t>CNET </a:t>
          </a:r>
          <a:r>
            <a:rPr lang="en-US" sz="1800" dirty="0">
              <a:effectLst/>
              <a:ea typeface="Times New Roman" panose="02020603050405020304" pitchFamily="18" charset="0"/>
            </a:rPr>
            <a:t>Principles and Building Blocks</a:t>
          </a:r>
          <a:r>
            <a:rPr lang="en-SZ" sz="1800" dirty="0">
              <a:effectLst/>
              <a:ea typeface="Times New Roman" panose="02020603050405020304" pitchFamily="18" charset="0"/>
            </a:rPr>
            <a:t> </a:t>
          </a:r>
          <a:endParaRPr lang="en-GB" sz="1800" dirty="0"/>
        </a:p>
      </dgm:t>
    </dgm:pt>
    <dgm:pt modelId="{8284DB63-2F31-E743-94A9-B3640013437A}" type="parTrans" cxnId="{AF7C6B84-9D60-1F47-B1C9-1227A4D5A651}">
      <dgm:prSet/>
      <dgm:spPr/>
      <dgm:t>
        <a:bodyPr/>
        <a:lstStyle/>
        <a:p>
          <a:endParaRPr lang="en-GB"/>
        </a:p>
      </dgm:t>
    </dgm:pt>
    <dgm:pt modelId="{8A09700B-3E97-2443-BEBD-16DBFDC6C8D3}" type="sibTrans" cxnId="{AF7C6B84-9D60-1F47-B1C9-1227A4D5A651}">
      <dgm:prSet/>
      <dgm:spPr/>
      <dgm:t>
        <a:bodyPr/>
        <a:lstStyle/>
        <a:p>
          <a:endParaRPr lang="en-GB"/>
        </a:p>
      </dgm:t>
    </dgm:pt>
    <dgm:pt modelId="{11EE904F-938C-C54B-AEE8-7994C47C1469}">
      <dgm:prSet phldrT="[Text]"/>
      <dgm:spPr/>
      <dgm:t>
        <a:bodyPr/>
        <a:lstStyle/>
        <a:p>
          <a:pPr marL="0">
            <a:buNone/>
          </a:pPr>
          <a:r>
            <a:rPr lang="en-GB" sz="2200" b="1" dirty="0"/>
            <a:t>Section Two </a:t>
          </a:r>
        </a:p>
        <a:p>
          <a:pPr marL="0">
            <a:buNone/>
          </a:pPr>
          <a:endParaRPr lang="en-GB" sz="2200" dirty="0"/>
        </a:p>
      </dgm:t>
    </dgm:pt>
    <dgm:pt modelId="{82BA2EF9-3AFE-CD48-872B-B161BDA712E0}" type="parTrans" cxnId="{309A7E47-0ECF-D14A-985C-825AEC2B5C82}">
      <dgm:prSet/>
      <dgm:spPr/>
      <dgm:t>
        <a:bodyPr/>
        <a:lstStyle/>
        <a:p>
          <a:endParaRPr lang="en-GB"/>
        </a:p>
      </dgm:t>
    </dgm:pt>
    <dgm:pt modelId="{E6026044-93C9-AA4A-B3D3-97BBE0B9CB32}" type="sibTrans" cxnId="{309A7E47-0ECF-D14A-985C-825AEC2B5C82}">
      <dgm:prSet/>
      <dgm:spPr/>
      <dgm:t>
        <a:bodyPr/>
        <a:lstStyle/>
        <a:p>
          <a:endParaRPr lang="en-GB"/>
        </a:p>
      </dgm:t>
    </dgm:pt>
    <dgm:pt modelId="{49C59232-9730-CB45-BCF3-7BA7BE345AF7}">
      <dgm:prSet phldrT="[Text]" custT="1"/>
      <dgm:spPr/>
      <dgm:t>
        <a:bodyPr/>
        <a:lstStyle/>
        <a:p>
          <a:pPr marL="142875" indent="0">
            <a:buNone/>
            <a:tabLst/>
          </a:pPr>
          <a:r>
            <a:rPr lang="en-SZ" sz="1800" dirty="0">
              <a:effectLst/>
              <a:ea typeface="Times New Roman" panose="02020603050405020304" pitchFamily="18" charset="0"/>
            </a:rPr>
            <a:t>Using the CNET To Develop Estimates Step by Step </a:t>
          </a:r>
          <a:endParaRPr lang="en-GB" sz="1800" dirty="0"/>
        </a:p>
      </dgm:t>
    </dgm:pt>
    <dgm:pt modelId="{664464A7-659F-C846-B8C7-E11288A478AF}" type="parTrans" cxnId="{1F392800-E77F-4649-A1D3-49167382FDC2}">
      <dgm:prSet/>
      <dgm:spPr/>
      <dgm:t>
        <a:bodyPr/>
        <a:lstStyle/>
        <a:p>
          <a:endParaRPr lang="en-GB"/>
        </a:p>
      </dgm:t>
    </dgm:pt>
    <dgm:pt modelId="{4897F175-8768-7444-9A90-0A390106B57C}" type="sibTrans" cxnId="{1F392800-E77F-4649-A1D3-49167382FDC2}">
      <dgm:prSet/>
      <dgm:spPr/>
      <dgm:t>
        <a:bodyPr/>
        <a:lstStyle/>
        <a:p>
          <a:endParaRPr lang="en-GB"/>
        </a:p>
      </dgm:t>
    </dgm:pt>
    <dgm:pt modelId="{EC694A4D-8814-E545-857A-2C873CF96FE1}">
      <dgm:prSet phldrT="[Text]"/>
      <dgm:spPr/>
      <dgm:t>
        <a:bodyPr/>
        <a:lstStyle/>
        <a:p>
          <a:pPr marL="0"/>
          <a:r>
            <a:rPr lang="en-GB" sz="2200" b="1" dirty="0"/>
            <a:t>Section Three</a:t>
          </a:r>
        </a:p>
        <a:p>
          <a:pPr marL="0"/>
          <a:endParaRPr lang="en-GB" sz="2200" dirty="0"/>
        </a:p>
      </dgm:t>
    </dgm:pt>
    <dgm:pt modelId="{D61A9EF3-517E-9D42-8D72-7F7EB4E4E26E}" type="parTrans" cxnId="{72E3763B-F387-2A4B-BEE5-C5F5F7DA600A}">
      <dgm:prSet/>
      <dgm:spPr/>
      <dgm:t>
        <a:bodyPr/>
        <a:lstStyle/>
        <a:p>
          <a:endParaRPr lang="en-GB"/>
        </a:p>
      </dgm:t>
    </dgm:pt>
    <dgm:pt modelId="{8B5A468C-3797-7F4B-8F0E-66AE6887BAE7}" type="sibTrans" cxnId="{72E3763B-F387-2A4B-BEE5-C5F5F7DA600A}">
      <dgm:prSet/>
      <dgm:spPr/>
      <dgm:t>
        <a:bodyPr/>
        <a:lstStyle/>
        <a:p>
          <a:endParaRPr lang="en-GB"/>
        </a:p>
      </dgm:t>
    </dgm:pt>
    <dgm:pt modelId="{B4ED7A73-A730-7B41-B989-627F19995E95}">
      <dgm:prSet phldrT="[Text]" custT="1"/>
      <dgm:spPr/>
      <dgm:t>
        <a:bodyPr/>
        <a:lstStyle/>
        <a:p>
          <a:pPr marL="187325" indent="0">
            <a:buNone/>
            <a:tabLst/>
          </a:pPr>
          <a:r>
            <a:rPr lang="en-SZ" sz="1800" dirty="0">
              <a:ea typeface="Times New Roman" panose="02020603050405020304" pitchFamily="18" charset="0"/>
            </a:rPr>
            <a:t>A Roadmap for The CNET Process: Beyond Quantification to Dialogue For People Centred Programs </a:t>
          </a:r>
          <a:endParaRPr lang="en-GB" sz="1800" dirty="0"/>
        </a:p>
      </dgm:t>
    </dgm:pt>
    <dgm:pt modelId="{C4D3732C-173A-6B44-8ECA-677676848178}" type="parTrans" cxnId="{270360B0-E054-A442-B7D4-1DCAE964A076}">
      <dgm:prSet/>
      <dgm:spPr/>
      <dgm:t>
        <a:bodyPr/>
        <a:lstStyle/>
        <a:p>
          <a:endParaRPr lang="en-GB"/>
        </a:p>
      </dgm:t>
    </dgm:pt>
    <dgm:pt modelId="{122FA77B-A9CA-2042-880B-838C553C0476}" type="sibTrans" cxnId="{270360B0-E054-A442-B7D4-1DCAE964A076}">
      <dgm:prSet/>
      <dgm:spPr/>
      <dgm:t>
        <a:bodyPr/>
        <a:lstStyle/>
        <a:p>
          <a:endParaRPr lang="en-GB"/>
        </a:p>
      </dgm:t>
    </dgm:pt>
    <dgm:pt modelId="{A8D012D0-AA41-CE49-881D-AAD8216D174F}">
      <dgm:prSet custT="1"/>
      <dgm:spPr/>
      <dgm:t>
        <a:bodyPr/>
        <a:lstStyle/>
        <a:p>
          <a:pPr marL="0">
            <a:buNone/>
          </a:pPr>
          <a:r>
            <a:rPr lang="en-GB" sz="2200" b="1" dirty="0"/>
            <a:t>Section Four </a:t>
          </a:r>
        </a:p>
        <a:p>
          <a:pPr marL="0">
            <a:buNone/>
          </a:pPr>
          <a:endParaRPr lang="en-GB" sz="1800" dirty="0"/>
        </a:p>
      </dgm:t>
    </dgm:pt>
    <dgm:pt modelId="{A2F6E368-E164-AA43-8886-B1B304B3CD24}" type="parTrans" cxnId="{62CB9760-30C9-AD44-8346-EB76D756B85D}">
      <dgm:prSet/>
      <dgm:spPr/>
      <dgm:t>
        <a:bodyPr/>
        <a:lstStyle/>
        <a:p>
          <a:endParaRPr lang="en-GB"/>
        </a:p>
      </dgm:t>
    </dgm:pt>
    <dgm:pt modelId="{72978995-7511-B743-BFB2-CE743093D2D5}" type="sibTrans" cxnId="{62CB9760-30C9-AD44-8346-EB76D756B85D}">
      <dgm:prSet/>
      <dgm:spPr/>
      <dgm:t>
        <a:bodyPr/>
        <a:lstStyle/>
        <a:p>
          <a:endParaRPr lang="en-GB"/>
        </a:p>
      </dgm:t>
    </dgm:pt>
    <dgm:pt modelId="{0C90CF75-C6A1-2A4E-B596-044995004D9C}">
      <dgm:prSet custT="1"/>
      <dgm:spPr/>
      <dgm:t>
        <a:bodyPr/>
        <a:lstStyle/>
        <a:p>
          <a:pPr marL="187325" indent="0">
            <a:buNone/>
            <a:tabLst/>
          </a:pPr>
          <a:r>
            <a:rPr lang="en-GB" sz="1800" dirty="0">
              <a:effectLst/>
              <a:ea typeface="Times New Roman" panose="02020603050405020304" pitchFamily="18" charset="0"/>
            </a:rPr>
            <a:t>Optimizing CNET Use for People Centred Programs: Key Resources for Facilitation, Technical Assistance and Support </a:t>
          </a:r>
          <a:endParaRPr lang="en-GB" sz="1800" dirty="0"/>
        </a:p>
      </dgm:t>
    </dgm:pt>
    <dgm:pt modelId="{4683118F-F656-E448-9584-2FAE1480A8EF}" type="parTrans" cxnId="{1B118A70-B1F6-CD4E-80EA-37D1610F36B6}">
      <dgm:prSet/>
      <dgm:spPr/>
      <dgm:t>
        <a:bodyPr/>
        <a:lstStyle/>
        <a:p>
          <a:endParaRPr lang="en-GB"/>
        </a:p>
      </dgm:t>
    </dgm:pt>
    <dgm:pt modelId="{225A75DA-7F2A-C843-B207-4F7D7B896936}" type="sibTrans" cxnId="{1B118A70-B1F6-CD4E-80EA-37D1610F36B6}">
      <dgm:prSet/>
      <dgm:spPr/>
      <dgm:t>
        <a:bodyPr/>
        <a:lstStyle/>
        <a:p>
          <a:endParaRPr lang="en-GB"/>
        </a:p>
      </dgm:t>
    </dgm:pt>
    <dgm:pt modelId="{D9BB4CDD-925F-3747-BCCC-7EAC80B291D3}" type="pres">
      <dgm:prSet presAssocID="{11CBF899-981A-DB4F-A097-E41D601224AE}" presName="Name0" presStyleCnt="0">
        <dgm:presLayoutVars>
          <dgm:dir/>
          <dgm:resizeHandles val="exact"/>
        </dgm:presLayoutVars>
      </dgm:prSet>
      <dgm:spPr/>
    </dgm:pt>
    <dgm:pt modelId="{C7B6F197-B928-504D-B9BC-8EB18534A113}" type="pres">
      <dgm:prSet presAssocID="{47F99BFC-79F1-7A48-BBD5-20BC961D538C}" presName="node" presStyleLbl="node1" presStyleIdx="0" presStyleCnt="4" custLinFactX="-20866" custLinFactNeighborX="-100000">
        <dgm:presLayoutVars>
          <dgm:bulletEnabled val="1"/>
        </dgm:presLayoutVars>
      </dgm:prSet>
      <dgm:spPr/>
    </dgm:pt>
    <dgm:pt modelId="{89B5E48D-9BF6-404F-8EC1-997865EA0D72}" type="pres">
      <dgm:prSet presAssocID="{246ABEA3-5758-DE4D-A346-AA7D1CFCCCB8}" presName="sibTrans" presStyleCnt="0"/>
      <dgm:spPr/>
    </dgm:pt>
    <dgm:pt modelId="{8C202447-8778-114D-95CE-B68088214EF6}" type="pres">
      <dgm:prSet presAssocID="{11EE904F-938C-C54B-AEE8-7994C47C1469}" presName="node" presStyleLbl="node1" presStyleIdx="1" presStyleCnt="4">
        <dgm:presLayoutVars>
          <dgm:bulletEnabled val="1"/>
        </dgm:presLayoutVars>
      </dgm:prSet>
      <dgm:spPr/>
    </dgm:pt>
    <dgm:pt modelId="{2B04D03A-5864-F041-941A-FE0967B04147}" type="pres">
      <dgm:prSet presAssocID="{E6026044-93C9-AA4A-B3D3-97BBE0B9CB32}" presName="sibTrans" presStyleCnt="0"/>
      <dgm:spPr/>
    </dgm:pt>
    <dgm:pt modelId="{032773A8-3572-7144-91B6-70D20446D208}" type="pres">
      <dgm:prSet presAssocID="{EC694A4D-8814-E545-857A-2C873CF96FE1}" presName="node" presStyleLbl="node1" presStyleIdx="2" presStyleCnt="4">
        <dgm:presLayoutVars>
          <dgm:bulletEnabled val="1"/>
        </dgm:presLayoutVars>
      </dgm:prSet>
      <dgm:spPr/>
    </dgm:pt>
    <dgm:pt modelId="{509B862F-9C04-F540-9BED-28C01B04AF82}" type="pres">
      <dgm:prSet presAssocID="{8B5A468C-3797-7F4B-8F0E-66AE6887BAE7}" presName="sibTrans" presStyleCnt="0"/>
      <dgm:spPr/>
    </dgm:pt>
    <dgm:pt modelId="{F0723F54-A9EC-3840-85E7-7B1E8610663E}" type="pres">
      <dgm:prSet presAssocID="{A8D012D0-AA41-CE49-881D-AAD8216D174F}" presName="node" presStyleLbl="node1" presStyleIdx="3" presStyleCnt="4">
        <dgm:presLayoutVars>
          <dgm:bulletEnabled val="1"/>
        </dgm:presLayoutVars>
      </dgm:prSet>
      <dgm:spPr/>
    </dgm:pt>
  </dgm:ptLst>
  <dgm:cxnLst>
    <dgm:cxn modelId="{1F392800-E77F-4649-A1D3-49167382FDC2}" srcId="{11EE904F-938C-C54B-AEE8-7994C47C1469}" destId="{49C59232-9730-CB45-BCF3-7BA7BE345AF7}" srcOrd="0" destOrd="0" parTransId="{664464A7-659F-C846-B8C7-E11288A478AF}" sibTransId="{4897F175-8768-7444-9A90-0A390106B57C}"/>
    <dgm:cxn modelId="{5A013616-65A9-4842-9EFB-4AE8A9A3D85F}" type="presOf" srcId="{EC694A4D-8814-E545-857A-2C873CF96FE1}" destId="{032773A8-3572-7144-91B6-70D20446D208}" srcOrd="0" destOrd="0" presId="urn:microsoft.com/office/officeart/2005/8/layout/hList6"/>
    <dgm:cxn modelId="{72E3763B-F387-2A4B-BEE5-C5F5F7DA600A}" srcId="{11CBF899-981A-DB4F-A097-E41D601224AE}" destId="{EC694A4D-8814-E545-857A-2C873CF96FE1}" srcOrd="2" destOrd="0" parTransId="{D61A9EF3-517E-9D42-8D72-7F7EB4E4E26E}" sibTransId="{8B5A468C-3797-7F4B-8F0E-66AE6887BAE7}"/>
    <dgm:cxn modelId="{62CB9760-30C9-AD44-8346-EB76D756B85D}" srcId="{11CBF899-981A-DB4F-A097-E41D601224AE}" destId="{A8D012D0-AA41-CE49-881D-AAD8216D174F}" srcOrd="3" destOrd="0" parTransId="{A2F6E368-E164-AA43-8886-B1B304B3CD24}" sibTransId="{72978995-7511-B743-BFB2-CE743093D2D5}"/>
    <dgm:cxn modelId="{275A4741-E6C2-7B4C-A14A-391FCCC6CFDB}" type="presOf" srcId="{47F99BFC-79F1-7A48-BBD5-20BC961D538C}" destId="{C7B6F197-B928-504D-B9BC-8EB18534A113}" srcOrd="0" destOrd="0" presId="urn:microsoft.com/office/officeart/2005/8/layout/hList6"/>
    <dgm:cxn modelId="{6CD6D841-DA68-284A-B12B-C726CD81ED07}" type="presOf" srcId="{A8D012D0-AA41-CE49-881D-AAD8216D174F}" destId="{F0723F54-A9EC-3840-85E7-7B1E8610663E}" srcOrd="0" destOrd="0" presId="urn:microsoft.com/office/officeart/2005/8/layout/hList6"/>
    <dgm:cxn modelId="{4832B665-DE0E-F847-86B1-C6D4A627D2A8}" type="presOf" srcId="{79728E58-87A8-744F-90BB-4E0206F3FE80}" destId="{C7B6F197-B928-504D-B9BC-8EB18534A113}" srcOrd="0" destOrd="1" presId="urn:microsoft.com/office/officeart/2005/8/layout/hList6"/>
    <dgm:cxn modelId="{309A7E47-0ECF-D14A-985C-825AEC2B5C82}" srcId="{11CBF899-981A-DB4F-A097-E41D601224AE}" destId="{11EE904F-938C-C54B-AEE8-7994C47C1469}" srcOrd="1" destOrd="0" parTransId="{82BA2EF9-3AFE-CD48-872B-B161BDA712E0}" sibTransId="{E6026044-93C9-AA4A-B3D3-97BBE0B9CB32}"/>
    <dgm:cxn modelId="{1B118A70-B1F6-CD4E-80EA-37D1610F36B6}" srcId="{A8D012D0-AA41-CE49-881D-AAD8216D174F}" destId="{0C90CF75-C6A1-2A4E-B596-044995004D9C}" srcOrd="0" destOrd="0" parTransId="{4683118F-F656-E448-9584-2FAE1480A8EF}" sibTransId="{225A75DA-7F2A-C843-B207-4F7D7B896936}"/>
    <dgm:cxn modelId="{79753F72-9629-614B-89E3-C3703CB7495A}" type="presOf" srcId="{11EE904F-938C-C54B-AEE8-7994C47C1469}" destId="{8C202447-8778-114D-95CE-B68088214EF6}" srcOrd="0" destOrd="0" presId="urn:microsoft.com/office/officeart/2005/8/layout/hList6"/>
    <dgm:cxn modelId="{F48BA153-FA54-FC45-8AAC-74A735AD9455}" type="presOf" srcId="{B4ED7A73-A730-7B41-B989-627F19995E95}" destId="{032773A8-3572-7144-91B6-70D20446D208}" srcOrd="0" destOrd="1" presId="urn:microsoft.com/office/officeart/2005/8/layout/hList6"/>
    <dgm:cxn modelId="{AF7C6B84-9D60-1F47-B1C9-1227A4D5A651}" srcId="{47F99BFC-79F1-7A48-BBD5-20BC961D538C}" destId="{79728E58-87A8-744F-90BB-4E0206F3FE80}" srcOrd="0" destOrd="0" parTransId="{8284DB63-2F31-E743-94A9-B3640013437A}" sibTransId="{8A09700B-3E97-2443-BEBD-16DBFDC6C8D3}"/>
    <dgm:cxn modelId="{F1BAFF9D-CCD2-3D4C-9F7D-A4B02CE36B47}" type="presOf" srcId="{0C90CF75-C6A1-2A4E-B596-044995004D9C}" destId="{F0723F54-A9EC-3840-85E7-7B1E8610663E}" srcOrd="0" destOrd="1" presId="urn:microsoft.com/office/officeart/2005/8/layout/hList6"/>
    <dgm:cxn modelId="{270360B0-E054-A442-B7D4-1DCAE964A076}" srcId="{EC694A4D-8814-E545-857A-2C873CF96FE1}" destId="{B4ED7A73-A730-7B41-B989-627F19995E95}" srcOrd="0" destOrd="0" parTransId="{C4D3732C-173A-6B44-8ECA-677676848178}" sibTransId="{122FA77B-A9CA-2042-880B-838C553C0476}"/>
    <dgm:cxn modelId="{C1E885B2-21BE-7A4E-BDDF-4B24FC458CDC}" srcId="{11CBF899-981A-DB4F-A097-E41D601224AE}" destId="{47F99BFC-79F1-7A48-BBD5-20BC961D538C}" srcOrd="0" destOrd="0" parTransId="{A5867F74-088E-7547-830A-338034E7C3ED}" sibTransId="{246ABEA3-5758-DE4D-A346-AA7D1CFCCCB8}"/>
    <dgm:cxn modelId="{3FD09DD8-D8E6-A74C-96E2-A34EE4CD00AA}" type="presOf" srcId="{49C59232-9730-CB45-BCF3-7BA7BE345AF7}" destId="{8C202447-8778-114D-95CE-B68088214EF6}" srcOrd="0" destOrd="1" presId="urn:microsoft.com/office/officeart/2005/8/layout/hList6"/>
    <dgm:cxn modelId="{0CD613E6-36C1-6A44-9FDA-B700B2D3B133}" type="presOf" srcId="{11CBF899-981A-DB4F-A097-E41D601224AE}" destId="{D9BB4CDD-925F-3747-BCCC-7EAC80B291D3}" srcOrd="0" destOrd="0" presId="urn:microsoft.com/office/officeart/2005/8/layout/hList6"/>
    <dgm:cxn modelId="{D63BD505-CAE0-8843-8E48-C46E18E37B37}" type="presParOf" srcId="{D9BB4CDD-925F-3747-BCCC-7EAC80B291D3}" destId="{C7B6F197-B928-504D-B9BC-8EB18534A113}" srcOrd="0" destOrd="0" presId="urn:microsoft.com/office/officeart/2005/8/layout/hList6"/>
    <dgm:cxn modelId="{87A80CF6-1422-9A46-A3A4-3369ED4D0079}" type="presParOf" srcId="{D9BB4CDD-925F-3747-BCCC-7EAC80B291D3}" destId="{89B5E48D-9BF6-404F-8EC1-997865EA0D72}" srcOrd="1" destOrd="0" presId="urn:microsoft.com/office/officeart/2005/8/layout/hList6"/>
    <dgm:cxn modelId="{FE29328B-EFC6-7B4F-9E2E-9CB515F150C3}" type="presParOf" srcId="{D9BB4CDD-925F-3747-BCCC-7EAC80B291D3}" destId="{8C202447-8778-114D-95CE-B68088214EF6}" srcOrd="2" destOrd="0" presId="urn:microsoft.com/office/officeart/2005/8/layout/hList6"/>
    <dgm:cxn modelId="{D9020E2B-BF81-8E4E-8F18-623439716615}" type="presParOf" srcId="{D9BB4CDD-925F-3747-BCCC-7EAC80B291D3}" destId="{2B04D03A-5864-F041-941A-FE0967B04147}" srcOrd="3" destOrd="0" presId="urn:microsoft.com/office/officeart/2005/8/layout/hList6"/>
    <dgm:cxn modelId="{11FA068F-102C-DA40-9468-5842F025FE0F}" type="presParOf" srcId="{D9BB4CDD-925F-3747-BCCC-7EAC80B291D3}" destId="{032773A8-3572-7144-91B6-70D20446D208}" srcOrd="4" destOrd="0" presId="urn:microsoft.com/office/officeart/2005/8/layout/hList6"/>
    <dgm:cxn modelId="{86F583C8-C7B1-474A-BAFC-D57E5CF16763}" type="presParOf" srcId="{D9BB4CDD-925F-3747-BCCC-7EAC80B291D3}" destId="{509B862F-9C04-F540-9BED-28C01B04AF82}" srcOrd="5" destOrd="0" presId="urn:microsoft.com/office/officeart/2005/8/layout/hList6"/>
    <dgm:cxn modelId="{C80CCB36-1CB5-7449-8EE0-61680F6427CF}" type="presParOf" srcId="{D9BB4CDD-925F-3747-BCCC-7EAC80B291D3}" destId="{F0723F54-A9EC-3840-85E7-7B1E8610663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A93FC-A202-4C97-89E4-576F858C5CE4}"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n-GB"/>
        </a:p>
      </dgm:t>
    </dgm:pt>
    <dgm:pt modelId="{44C9CA0A-5D1C-4872-A59D-FA97AD51D1B0}">
      <dgm:prSet phldrT="[Text]" custT="1"/>
      <dgm:spPr>
        <a:solidFill>
          <a:schemeClr val="accent5">
            <a:lumMod val="75000"/>
          </a:schemeClr>
        </a:solidFill>
      </dgm:spPr>
      <dgm:t>
        <a:bodyPr/>
        <a:lstStyle/>
        <a:p>
          <a:r>
            <a:rPr lang="en-GB" sz="1400" b="0" dirty="0"/>
            <a:t>Poor quantification  </a:t>
          </a:r>
        </a:p>
      </dgm:t>
    </dgm:pt>
    <dgm:pt modelId="{313BCD0D-DDDC-4BA9-A0F2-28D7E0482338}" type="parTrans" cxnId="{CAD8B312-16EC-42E1-8455-C03C97BC5587}">
      <dgm:prSet/>
      <dgm:spPr/>
      <dgm:t>
        <a:bodyPr/>
        <a:lstStyle/>
        <a:p>
          <a:endParaRPr lang="en-GB"/>
        </a:p>
      </dgm:t>
    </dgm:pt>
    <dgm:pt modelId="{5400C9AF-B9D2-4FDB-87E9-8BC4E7A99315}" type="sibTrans" cxnId="{CAD8B312-16EC-42E1-8455-C03C97BC5587}">
      <dgm:prSet/>
      <dgm:spPr/>
      <dgm:t>
        <a:bodyPr/>
        <a:lstStyle/>
        <a:p>
          <a:endParaRPr lang="en-GB"/>
        </a:p>
      </dgm:t>
    </dgm:pt>
    <dgm:pt modelId="{10F093E6-9492-454F-B11E-255C3BCFF840}">
      <dgm:prSet custT="1"/>
      <dgm:spPr>
        <a:solidFill>
          <a:schemeClr val="accent5">
            <a:lumMod val="75000"/>
          </a:schemeClr>
        </a:solidFill>
      </dgm:spPr>
      <dgm:t>
        <a:bodyPr/>
        <a:lstStyle/>
        <a:p>
          <a:r>
            <a:rPr lang="en-GB" sz="1400" b="0" dirty="0"/>
            <a:t>Decreased use </a:t>
          </a:r>
        </a:p>
      </dgm:t>
    </dgm:pt>
    <dgm:pt modelId="{7514F72C-C4B6-4662-91F6-1640D68C9144}" type="parTrans" cxnId="{927423D8-089D-491B-934A-CE2DF2787C4B}">
      <dgm:prSet/>
      <dgm:spPr/>
      <dgm:t>
        <a:bodyPr/>
        <a:lstStyle/>
        <a:p>
          <a:endParaRPr lang="en-GB"/>
        </a:p>
      </dgm:t>
    </dgm:pt>
    <dgm:pt modelId="{2E425B15-42DF-4AC9-8C66-0DBC8E6D495C}" type="sibTrans" cxnId="{927423D8-089D-491B-934A-CE2DF2787C4B}">
      <dgm:prSet/>
      <dgm:spPr/>
      <dgm:t>
        <a:bodyPr/>
        <a:lstStyle/>
        <a:p>
          <a:endParaRPr lang="en-GB"/>
        </a:p>
      </dgm:t>
    </dgm:pt>
    <dgm:pt modelId="{C6BF79B1-E8EA-024C-B6C8-747D385B86A6}">
      <dgm:prSet phldrT="[Text]" custT="1"/>
      <dgm:spPr>
        <a:solidFill>
          <a:schemeClr val="accent5">
            <a:lumMod val="75000"/>
          </a:schemeClr>
        </a:solidFill>
      </dgm:spPr>
      <dgm:t>
        <a:bodyPr/>
        <a:lstStyle/>
        <a:p>
          <a:r>
            <a:rPr lang="en-GB" sz="1400" b="0" dirty="0"/>
            <a:t>Supply chain issues</a:t>
          </a:r>
        </a:p>
      </dgm:t>
    </dgm:pt>
    <dgm:pt modelId="{22BEA952-73D4-6849-AE5E-9D44A8EDEE2F}" type="parTrans" cxnId="{7D30C3A6-E581-9C48-8856-80704A20A8AC}">
      <dgm:prSet/>
      <dgm:spPr/>
      <dgm:t>
        <a:bodyPr/>
        <a:lstStyle/>
        <a:p>
          <a:endParaRPr lang="en-GB"/>
        </a:p>
      </dgm:t>
    </dgm:pt>
    <dgm:pt modelId="{F063AD1C-46B4-184B-9773-394BF7E94F83}" type="sibTrans" cxnId="{7D30C3A6-E581-9C48-8856-80704A20A8AC}">
      <dgm:prSet/>
      <dgm:spPr/>
      <dgm:t>
        <a:bodyPr/>
        <a:lstStyle/>
        <a:p>
          <a:endParaRPr lang="en-GB"/>
        </a:p>
      </dgm:t>
    </dgm:pt>
    <dgm:pt modelId="{89C3F24C-29BF-5F4D-B276-E533F16F442D}">
      <dgm:prSet custT="1"/>
      <dgm:spPr>
        <a:solidFill>
          <a:schemeClr val="accent5">
            <a:lumMod val="75000"/>
          </a:schemeClr>
        </a:solidFill>
      </dgm:spPr>
      <dgm:t>
        <a:bodyPr/>
        <a:lstStyle/>
        <a:p>
          <a:r>
            <a:rPr lang="en-GB" sz="1400" b="0" dirty="0"/>
            <a:t>Lack of resources/</a:t>
          </a:r>
        </a:p>
        <a:p>
          <a:r>
            <a:rPr lang="en-GB" sz="1400" b="0" dirty="0"/>
            <a:t>prioritization</a:t>
          </a:r>
        </a:p>
      </dgm:t>
    </dgm:pt>
    <dgm:pt modelId="{602CE1F5-DDBD-F149-9A2A-E299BC1A18C7}" type="parTrans" cxnId="{8028BAFE-456B-B74D-90F6-AFAFE3BF1E45}">
      <dgm:prSet/>
      <dgm:spPr/>
      <dgm:t>
        <a:bodyPr/>
        <a:lstStyle/>
        <a:p>
          <a:endParaRPr lang="en-GB"/>
        </a:p>
      </dgm:t>
    </dgm:pt>
    <dgm:pt modelId="{2C57E35F-0E83-E14A-9F00-E0EDD3F58BC5}" type="sibTrans" cxnId="{8028BAFE-456B-B74D-90F6-AFAFE3BF1E45}">
      <dgm:prSet/>
      <dgm:spPr/>
      <dgm:t>
        <a:bodyPr/>
        <a:lstStyle/>
        <a:p>
          <a:endParaRPr lang="en-GB"/>
        </a:p>
      </dgm:t>
    </dgm:pt>
    <dgm:pt modelId="{4C226B22-FFC3-D945-B5FE-BF11847C0C1E}">
      <dgm:prSet custT="1"/>
      <dgm:spPr>
        <a:solidFill>
          <a:schemeClr val="accent5">
            <a:lumMod val="75000"/>
          </a:schemeClr>
        </a:solidFill>
      </dgm:spPr>
      <dgm:t>
        <a:bodyPr/>
        <a:lstStyle/>
        <a:p>
          <a:r>
            <a:rPr lang="en-GB" sz="1400" b="0" dirty="0"/>
            <a:t>Wastage</a:t>
          </a:r>
        </a:p>
      </dgm:t>
    </dgm:pt>
    <dgm:pt modelId="{D34F52F8-676E-694C-99DE-878F9AA6DEB9}" type="parTrans" cxnId="{A9512633-E25F-424D-8564-9A4A3A1603EC}">
      <dgm:prSet/>
      <dgm:spPr/>
      <dgm:t>
        <a:bodyPr/>
        <a:lstStyle/>
        <a:p>
          <a:endParaRPr lang="en-GB"/>
        </a:p>
      </dgm:t>
    </dgm:pt>
    <dgm:pt modelId="{155D0849-655E-E34B-90EB-A89FB339AF8D}" type="sibTrans" cxnId="{A9512633-E25F-424D-8564-9A4A3A1603EC}">
      <dgm:prSet/>
      <dgm:spPr/>
      <dgm:t>
        <a:bodyPr/>
        <a:lstStyle/>
        <a:p>
          <a:endParaRPr lang="en-GB"/>
        </a:p>
      </dgm:t>
    </dgm:pt>
    <dgm:pt modelId="{D2F3C119-F4C9-604E-B413-32AE89884BA9}">
      <dgm:prSet custT="1"/>
      <dgm:spPr>
        <a:solidFill>
          <a:schemeClr val="accent5">
            <a:lumMod val="75000"/>
          </a:schemeClr>
        </a:solidFill>
      </dgm:spPr>
      <dgm:t>
        <a:bodyPr/>
        <a:lstStyle/>
        <a:p>
          <a:r>
            <a:rPr lang="en-GB" sz="1400" b="0" dirty="0"/>
            <a:t>Decreased demand/ stigma</a:t>
          </a:r>
        </a:p>
      </dgm:t>
    </dgm:pt>
    <dgm:pt modelId="{5C2A9738-1CD8-954C-A30A-9217B9D67AD2}" type="parTrans" cxnId="{3DECFA3F-07F9-3147-9D94-21083AE250BA}">
      <dgm:prSet/>
      <dgm:spPr/>
      <dgm:t>
        <a:bodyPr/>
        <a:lstStyle/>
        <a:p>
          <a:endParaRPr lang="en-GB"/>
        </a:p>
      </dgm:t>
    </dgm:pt>
    <dgm:pt modelId="{0D77D827-D1ED-824E-AD6C-4BF9918ABD6E}" type="sibTrans" cxnId="{3DECFA3F-07F9-3147-9D94-21083AE250BA}">
      <dgm:prSet/>
      <dgm:spPr/>
      <dgm:t>
        <a:bodyPr/>
        <a:lstStyle/>
        <a:p>
          <a:endParaRPr lang="en-GB"/>
        </a:p>
      </dgm:t>
    </dgm:pt>
    <dgm:pt modelId="{74D66D82-17B9-A24C-90BB-6F216489100C}">
      <dgm:prSet custT="1"/>
      <dgm:spPr>
        <a:solidFill>
          <a:schemeClr val="accent5">
            <a:lumMod val="75000"/>
          </a:schemeClr>
        </a:solidFill>
      </dgm:spPr>
      <dgm:t>
        <a:bodyPr/>
        <a:lstStyle/>
        <a:p>
          <a:r>
            <a:rPr lang="en-GB" sz="1400" b="0" dirty="0"/>
            <a:t>Shortages and stockouts</a:t>
          </a:r>
        </a:p>
      </dgm:t>
    </dgm:pt>
    <dgm:pt modelId="{56C88AE0-87D3-BD47-958C-E8B94ED9643B}" type="parTrans" cxnId="{2777EC49-7A37-EC40-94A0-8911F5185CA4}">
      <dgm:prSet/>
      <dgm:spPr/>
      <dgm:t>
        <a:bodyPr/>
        <a:lstStyle/>
        <a:p>
          <a:endParaRPr lang="en-GB"/>
        </a:p>
      </dgm:t>
    </dgm:pt>
    <dgm:pt modelId="{6BC62123-4D19-5944-B76E-91F425541D69}" type="sibTrans" cxnId="{2777EC49-7A37-EC40-94A0-8911F5185CA4}">
      <dgm:prSet/>
      <dgm:spPr/>
      <dgm:t>
        <a:bodyPr/>
        <a:lstStyle/>
        <a:p>
          <a:endParaRPr lang="en-GB"/>
        </a:p>
      </dgm:t>
    </dgm:pt>
    <dgm:pt modelId="{ED9F5E77-B0B8-A444-B814-E8FC6E433DFE}">
      <dgm:prSet custT="1"/>
      <dgm:spPr>
        <a:solidFill>
          <a:schemeClr val="accent5">
            <a:lumMod val="75000"/>
          </a:schemeClr>
        </a:solidFill>
      </dgm:spPr>
      <dgm:t>
        <a:bodyPr/>
        <a:lstStyle/>
        <a:p>
          <a:r>
            <a:rPr lang="en-GB" sz="1400" b="0" dirty="0"/>
            <a:t>Lack of access</a:t>
          </a:r>
        </a:p>
      </dgm:t>
    </dgm:pt>
    <dgm:pt modelId="{B4D0ACA4-FA82-3E47-BCFD-0A5B0CF84810}" type="parTrans" cxnId="{1A6BE9D2-232A-D645-A8D5-32FEFD450C4E}">
      <dgm:prSet/>
      <dgm:spPr/>
      <dgm:t>
        <a:bodyPr/>
        <a:lstStyle/>
        <a:p>
          <a:endParaRPr lang="en-GB"/>
        </a:p>
      </dgm:t>
    </dgm:pt>
    <dgm:pt modelId="{C3FB86AC-BF36-8046-A431-CB62F0CDCD51}" type="sibTrans" cxnId="{1A6BE9D2-232A-D645-A8D5-32FEFD450C4E}">
      <dgm:prSet/>
      <dgm:spPr/>
      <dgm:t>
        <a:bodyPr/>
        <a:lstStyle/>
        <a:p>
          <a:endParaRPr lang="en-GB"/>
        </a:p>
      </dgm:t>
    </dgm:pt>
    <dgm:pt modelId="{9EF9AEAA-BFDC-40D2-9222-D303670F921D}" type="pres">
      <dgm:prSet presAssocID="{3AFA93FC-A202-4C97-89E4-576F858C5CE4}" presName="cycle" presStyleCnt="0">
        <dgm:presLayoutVars>
          <dgm:dir/>
          <dgm:resizeHandles val="exact"/>
        </dgm:presLayoutVars>
      </dgm:prSet>
      <dgm:spPr/>
    </dgm:pt>
    <dgm:pt modelId="{1AFAB9B2-D8B6-4552-B38E-17A4E406966E}" type="pres">
      <dgm:prSet presAssocID="{44C9CA0A-5D1C-4872-A59D-FA97AD51D1B0}" presName="node" presStyleLbl="node1" presStyleIdx="0" presStyleCnt="8" custScaleX="140249" custScaleY="111086">
        <dgm:presLayoutVars>
          <dgm:bulletEnabled val="1"/>
        </dgm:presLayoutVars>
      </dgm:prSet>
      <dgm:spPr>
        <a:prstGeom prst="flowChartConnector">
          <a:avLst/>
        </a:prstGeom>
      </dgm:spPr>
    </dgm:pt>
    <dgm:pt modelId="{AEFD9812-A544-463D-A5BF-82E3DCA98A82}" type="pres">
      <dgm:prSet presAssocID="{5400C9AF-B9D2-4FDB-87E9-8BC4E7A99315}" presName="sibTrans" presStyleLbl="sibTrans2D1" presStyleIdx="0" presStyleCnt="8"/>
      <dgm:spPr/>
    </dgm:pt>
    <dgm:pt modelId="{A868E254-B05D-4ED0-89CD-75C313A267B2}" type="pres">
      <dgm:prSet presAssocID="{5400C9AF-B9D2-4FDB-87E9-8BC4E7A99315}" presName="connectorText" presStyleLbl="sibTrans2D1" presStyleIdx="0" presStyleCnt="8"/>
      <dgm:spPr/>
    </dgm:pt>
    <dgm:pt modelId="{34C99ADF-A591-6841-B8D5-78F8290C3F56}" type="pres">
      <dgm:prSet presAssocID="{C6BF79B1-E8EA-024C-B6C8-747D385B86A6}" presName="node" presStyleLbl="node1" presStyleIdx="1" presStyleCnt="8" custScaleX="132657" custScaleY="111086">
        <dgm:presLayoutVars>
          <dgm:bulletEnabled val="1"/>
        </dgm:presLayoutVars>
      </dgm:prSet>
      <dgm:spPr/>
    </dgm:pt>
    <dgm:pt modelId="{847BEAE8-E9BE-EF48-ACF7-9B7D71A0121C}" type="pres">
      <dgm:prSet presAssocID="{F063AD1C-46B4-184B-9773-394BF7E94F83}" presName="sibTrans" presStyleLbl="sibTrans2D1" presStyleIdx="1" presStyleCnt="8"/>
      <dgm:spPr/>
    </dgm:pt>
    <dgm:pt modelId="{751F177B-9CE3-F744-A719-FDE200698604}" type="pres">
      <dgm:prSet presAssocID="{F063AD1C-46B4-184B-9773-394BF7E94F83}" presName="connectorText" presStyleLbl="sibTrans2D1" presStyleIdx="1" presStyleCnt="8"/>
      <dgm:spPr/>
    </dgm:pt>
    <dgm:pt modelId="{E316AFAA-04F9-2840-AEFF-AAC77E87B61F}" type="pres">
      <dgm:prSet presAssocID="{74D66D82-17B9-A24C-90BB-6F216489100C}" presName="node" presStyleLbl="node1" presStyleIdx="2" presStyleCnt="8" custScaleX="132657" custScaleY="111086">
        <dgm:presLayoutVars>
          <dgm:bulletEnabled val="1"/>
        </dgm:presLayoutVars>
      </dgm:prSet>
      <dgm:spPr/>
    </dgm:pt>
    <dgm:pt modelId="{6E15C97E-7E31-954E-812C-C4A2B1EB46DC}" type="pres">
      <dgm:prSet presAssocID="{6BC62123-4D19-5944-B76E-91F425541D69}" presName="sibTrans" presStyleLbl="sibTrans2D1" presStyleIdx="2" presStyleCnt="8"/>
      <dgm:spPr/>
    </dgm:pt>
    <dgm:pt modelId="{BA552856-F420-EA4A-87DD-4C11D7F07D6D}" type="pres">
      <dgm:prSet presAssocID="{6BC62123-4D19-5944-B76E-91F425541D69}" presName="connectorText" presStyleLbl="sibTrans2D1" presStyleIdx="2" presStyleCnt="8"/>
      <dgm:spPr/>
    </dgm:pt>
    <dgm:pt modelId="{F2F69539-43CA-1C4C-A75F-AC4AA5921A3B}" type="pres">
      <dgm:prSet presAssocID="{ED9F5E77-B0B8-A444-B814-E8FC6E433DFE}" presName="node" presStyleLbl="node1" presStyleIdx="3" presStyleCnt="8" custScaleX="132657" custScaleY="111086">
        <dgm:presLayoutVars>
          <dgm:bulletEnabled val="1"/>
        </dgm:presLayoutVars>
      </dgm:prSet>
      <dgm:spPr/>
    </dgm:pt>
    <dgm:pt modelId="{A07409C8-BAA8-BA4A-BCA9-A666E4DEF255}" type="pres">
      <dgm:prSet presAssocID="{C3FB86AC-BF36-8046-A431-CB62F0CDCD51}" presName="sibTrans" presStyleLbl="sibTrans2D1" presStyleIdx="3" presStyleCnt="8"/>
      <dgm:spPr/>
    </dgm:pt>
    <dgm:pt modelId="{79E134F5-848B-7442-96A5-8598155BEE18}" type="pres">
      <dgm:prSet presAssocID="{C3FB86AC-BF36-8046-A431-CB62F0CDCD51}" presName="connectorText" presStyleLbl="sibTrans2D1" presStyleIdx="3" presStyleCnt="8"/>
      <dgm:spPr/>
    </dgm:pt>
    <dgm:pt modelId="{4424ECE0-0211-4EDD-AD8D-953E86B3A753}" type="pres">
      <dgm:prSet presAssocID="{10F093E6-9492-454F-B11E-255C3BCFF840}" presName="node" presStyleLbl="node1" presStyleIdx="4" presStyleCnt="8" custScaleX="132657" custScaleY="111086">
        <dgm:presLayoutVars>
          <dgm:bulletEnabled val="1"/>
        </dgm:presLayoutVars>
      </dgm:prSet>
      <dgm:spPr/>
    </dgm:pt>
    <dgm:pt modelId="{C7566522-758B-4E74-9DFA-C3E81823802A}" type="pres">
      <dgm:prSet presAssocID="{2E425B15-42DF-4AC9-8C66-0DBC8E6D495C}" presName="sibTrans" presStyleLbl="sibTrans2D1" presStyleIdx="4" presStyleCnt="8"/>
      <dgm:spPr/>
    </dgm:pt>
    <dgm:pt modelId="{89844748-C964-403B-8DB6-AB80E0A5BEFB}" type="pres">
      <dgm:prSet presAssocID="{2E425B15-42DF-4AC9-8C66-0DBC8E6D495C}" presName="connectorText" presStyleLbl="sibTrans2D1" presStyleIdx="4" presStyleCnt="8"/>
      <dgm:spPr/>
    </dgm:pt>
    <dgm:pt modelId="{9CA8EAF0-2E13-7444-ACC5-BDEB12FE5A58}" type="pres">
      <dgm:prSet presAssocID="{D2F3C119-F4C9-604E-B413-32AE89884BA9}" presName="node" presStyleLbl="node1" presStyleIdx="5" presStyleCnt="8" custScaleX="134153" custScaleY="111086">
        <dgm:presLayoutVars>
          <dgm:bulletEnabled val="1"/>
        </dgm:presLayoutVars>
      </dgm:prSet>
      <dgm:spPr/>
    </dgm:pt>
    <dgm:pt modelId="{22AC4D7C-C100-8744-9F78-E5D9CAB9DDCE}" type="pres">
      <dgm:prSet presAssocID="{0D77D827-D1ED-824E-AD6C-4BF9918ABD6E}" presName="sibTrans" presStyleLbl="sibTrans2D1" presStyleIdx="5" presStyleCnt="8"/>
      <dgm:spPr/>
    </dgm:pt>
    <dgm:pt modelId="{2F606640-7CC5-CD4A-A7EC-8D00EB56F559}" type="pres">
      <dgm:prSet presAssocID="{0D77D827-D1ED-824E-AD6C-4BF9918ABD6E}" presName="connectorText" presStyleLbl="sibTrans2D1" presStyleIdx="5" presStyleCnt="8"/>
      <dgm:spPr/>
    </dgm:pt>
    <dgm:pt modelId="{3790470B-6002-E449-A207-7F4C1232EA1A}" type="pres">
      <dgm:prSet presAssocID="{4C226B22-FFC3-D945-B5FE-BF11847C0C1E}" presName="node" presStyleLbl="node1" presStyleIdx="6" presStyleCnt="8" custScaleX="132657" custScaleY="111086">
        <dgm:presLayoutVars>
          <dgm:bulletEnabled val="1"/>
        </dgm:presLayoutVars>
      </dgm:prSet>
      <dgm:spPr/>
    </dgm:pt>
    <dgm:pt modelId="{C1891DD6-DD71-2144-B3D5-882DD8105FAA}" type="pres">
      <dgm:prSet presAssocID="{155D0849-655E-E34B-90EB-A89FB339AF8D}" presName="sibTrans" presStyleLbl="sibTrans2D1" presStyleIdx="6" presStyleCnt="8"/>
      <dgm:spPr/>
    </dgm:pt>
    <dgm:pt modelId="{81188D64-048D-1644-81B7-C9ECCC049B5F}" type="pres">
      <dgm:prSet presAssocID="{155D0849-655E-E34B-90EB-A89FB339AF8D}" presName="connectorText" presStyleLbl="sibTrans2D1" presStyleIdx="6" presStyleCnt="8"/>
      <dgm:spPr/>
    </dgm:pt>
    <dgm:pt modelId="{F906027C-3DA0-6C49-9C89-AE267D9DB536}" type="pres">
      <dgm:prSet presAssocID="{89C3F24C-29BF-5F4D-B276-E533F16F442D}" presName="node" presStyleLbl="node1" presStyleIdx="7" presStyleCnt="8" custScaleX="132657" custScaleY="111086">
        <dgm:presLayoutVars>
          <dgm:bulletEnabled val="1"/>
        </dgm:presLayoutVars>
      </dgm:prSet>
      <dgm:spPr/>
    </dgm:pt>
    <dgm:pt modelId="{6819784E-41E9-7D40-9940-E804D612C7F3}" type="pres">
      <dgm:prSet presAssocID="{2C57E35F-0E83-E14A-9F00-E0EDD3F58BC5}" presName="sibTrans" presStyleLbl="sibTrans2D1" presStyleIdx="7" presStyleCnt="8"/>
      <dgm:spPr/>
    </dgm:pt>
    <dgm:pt modelId="{4CCB7865-4723-4041-9802-C2C474E457A6}" type="pres">
      <dgm:prSet presAssocID="{2C57E35F-0E83-E14A-9F00-E0EDD3F58BC5}" presName="connectorText" presStyleLbl="sibTrans2D1" presStyleIdx="7" presStyleCnt="8"/>
      <dgm:spPr/>
    </dgm:pt>
  </dgm:ptLst>
  <dgm:cxnLst>
    <dgm:cxn modelId="{7A44A802-98EB-483B-8D06-9F06BA0EB823}" type="presOf" srcId="{44C9CA0A-5D1C-4872-A59D-FA97AD51D1B0}" destId="{1AFAB9B2-D8B6-4552-B38E-17A4E406966E}" srcOrd="0" destOrd="0" presId="urn:microsoft.com/office/officeart/2005/8/layout/cycle2"/>
    <dgm:cxn modelId="{F647790B-27C9-A247-B744-06080CA55E60}" type="presOf" srcId="{C3FB86AC-BF36-8046-A431-CB62F0CDCD51}" destId="{A07409C8-BAA8-BA4A-BCA9-A666E4DEF255}" srcOrd="0" destOrd="0" presId="urn:microsoft.com/office/officeart/2005/8/layout/cycle2"/>
    <dgm:cxn modelId="{F2523D0E-5EAF-5247-B849-BD4223DAA365}" type="presOf" srcId="{F063AD1C-46B4-184B-9773-394BF7E94F83}" destId="{847BEAE8-E9BE-EF48-ACF7-9B7D71A0121C}" srcOrd="0" destOrd="0" presId="urn:microsoft.com/office/officeart/2005/8/layout/cycle2"/>
    <dgm:cxn modelId="{CAD8B312-16EC-42E1-8455-C03C97BC5587}" srcId="{3AFA93FC-A202-4C97-89E4-576F858C5CE4}" destId="{44C9CA0A-5D1C-4872-A59D-FA97AD51D1B0}" srcOrd="0" destOrd="0" parTransId="{313BCD0D-DDDC-4BA9-A0F2-28D7E0482338}" sibTransId="{5400C9AF-B9D2-4FDB-87E9-8BC4E7A99315}"/>
    <dgm:cxn modelId="{59CF131F-F92F-3A43-8073-7AA8A404490B}" type="presOf" srcId="{2C57E35F-0E83-E14A-9F00-E0EDD3F58BC5}" destId="{6819784E-41E9-7D40-9940-E804D612C7F3}" srcOrd="0" destOrd="0" presId="urn:microsoft.com/office/officeart/2005/8/layout/cycle2"/>
    <dgm:cxn modelId="{BFC59B1F-6695-4C45-8755-0657BE567854}" type="presOf" srcId="{5400C9AF-B9D2-4FDB-87E9-8BC4E7A99315}" destId="{AEFD9812-A544-463D-A5BF-82E3DCA98A82}" srcOrd="0" destOrd="0" presId="urn:microsoft.com/office/officeart/2005/8/layout/cycle2"/>
    <dgm:cxn modelId="{7D227A20-831A-0E4F-815D-DC8BDD04AD3F}" type="presOf" srcId="{0D77D827-D1ED-824E-AD6C-4BF9918ABD6E}" destId="{22AC4D7C-C100-8744-9F78-E5D9CAB9DDCE}" srcOrd="0" destOrd="0" presId="urn:microsoft.com/office/officeart/2005/8/layout/cycle2"/>
    <dgm:cxn modelId="{8468FF23-CE4F-AC43-9F06-2F0D0133179D}" type="presOf" srcId="{155D0849-655E-E34B-90EB-A89FB339AF8D}" destId="{81188D64-048D-1644-81B7-C9ECCC049B5F}" srcOrd="1" destOrd="0" presId="urn:microsoft.com/office/officeart/2005/8/layout/cycle2"/>
    <dgm:cxn modelId="{884D1224-270F-584C-92A5-BB83DBCC73D6}" type="presOf" srcId="{74D66D82-17B9-A24C-90BB-6F216489100C}" destId="{E316AFAA-04F9-2840-AEFF-AAC77E87B61F}" srcOrd="0" destOrd="0" presId="urn:microsoft.com/office/officeart/2005/8/layout/cycle2"/>
    <dgm:cxn modelId="{A9512633-E25F-424D-8564-9A4A3A1603EC}" srcId="{3AFA93FC-A202-4C97-89E4-576F858C5CE4}" destId="{4C226B22-FFC3-D945-B5FE-BF11847C0C1E}" srcOrd="6" destOrd="0" parTransId="{D34F52F8-676E-694C-99DE-878F9AA6DEB9}" sibTransId="{155D0849-655E-E34B-90EB-A89FB339AF8D}"/>
    <dgm:cxn modelId="{E2C79239-C5FC-8B4A-9ACE-B29C87D44D12}" type="presOf" srcId="{F063AD1C-46B4-184B-9773-394BF7E94F83}" destId="{751F177B-9CE3-F744-A719-FDE200698604}" srcOrd="1" destOrd="0" presId="urn:microsoft.com/office/officeart/2005/8/layout/cycle2"/>
    <dgm:cxn modelId="{E7CB953A-2C2B-4E19-BEA3-CDBD62109A81}" type="presOf" srcId="{10F093E6-9492-454F-B11E-255C3BCFF840}" destId="{4424ECE0-0211-4EDD-AD8D-953E86B3A753}" srcOrd="0" destOrd="0" presId="urn:microsoft.com/office/officeart/2005/8/layout/cycle2"/>
    <dgm:cxn modelId="{7F76013C-A429-430F-B322-7660CE0CA505}" type="presOf" srcId="{3AFA93FC-A202-4C97-89E4-576F858C5CE4}" destId="{9EF9AEAA-BFDC-40D2-9222-D303670F921D}" srcOrd="0" destOrd="0" presId="urn:microsoft.com/office/officeart/2005/8/layout/cycle2"/>
    <dgm:cxn modelId="{28FCDC3F-9240-49E9-920E-DC920180871A}" type="presOf" srcId="{2E425B15-42DF-4AC9-8C66-0DBC8E6D495C}" destId="{C7566522-758B-4E74-9DFA-C3E81823802A}" srcOrd="0" destOrd="0" presId="urn:microsoft.com/office/officeart/2005/8/layout/cycle2"/>
    <dgm:cxn modelId="{3DECFA3F-07F9-3147-9D94-21083AE250BA}" srcId="{3AFA93FC-A202-4C97-89E4-576F858C5CE4}" destId="{D2F3C119-F4C9-604E-B413-32AE89884BA9}" srcOrd="5" destOrd="0" parTransId="{5C2A9738-1CD8-954C-A30A-9217B9D67AD2}" sibTransId="{0D77D827-D1ED-824E-AD6C-4BF9918ABD6E}"/>
    <dgm:cxn modelId="{F1C4D65E-6EDD-814B-86DE-3D9E270705BD}" type="presOf" srcId="{6BC62123-4D19-5944-B76E-91F425541D69}" destId="{BA552856-F420-EA4A-87DD-4C11D7F07D6D}" srcOrd="1" destOrd="0" presId="urn:microsoft.com/office/officeart/2005/8/layout/cycle2"/>
    <dgm:cxn modelId="{9E7EFA43-21F4-ED44-9035-534B74A83AD0}" type="presOf" srcId="{0D77D827-D1ED-824E-AD6C-4BF9918ABD6E}" destId="{2F606640-7CC5-CD4A-A7EC-8D00EB56F559}" srcOrd="1" destOrd="0" presId="urn:microsoft.com/office/officeart/2005/8/layout/cycle2"/>
    <dgm:cxn modelId="{E0237666-5099-48B7-8EBA-BC5812C1599C}" type="presOf" srcId="{2E425B15-42DF-4AC9-8C66-0DBC8E6D495C}" destId="{89844748-C964-403B-8DB6-AB80E0A5BEFB}" srcOrd="1" destOrd="0" presId="urn:microsoft.com/office/officeart/2005/8/layout/cycle2"/>
    <dgm:cxn modelId="{FC3E0569-3E88-D840-9C1C-ED6226CFD9DB}" type="presOf" srcId="{ED9F5E77-B0B8-A444-B814-E8FC6E433DFE}" destId="{F2F69539-43CA-1C4C-A75F-AC4AA5921A3B}" srcOrd="0" destOrd="0" presId="urn:microsoft.com/office/officeart/2005/8/layout/cycle2"/>
    <dgm:cxn modelId="{2777EC49-7A37-EC40-94A0-8911F5185CA4}" srcId="{3AFA93FC-A202-4C97-89E4-576F858C5CE4}" destId="{74D66D82-17B9-A24C-90BB-6F216489100C}" srcOrd="2" destOrd="0" parTransId="{56C88AE0-87D3-BD47-958C-E8B94ED9643B}" sibTransId="{6BC62123-4D19-5944-B76E-91F425541D69}"/>
    <dgm:cxn modelId="{E80CD198-B477-DB46-B3A9-BAF109582BB3}" type="presOf" srcId="{4C226B22-FFC3-D945-B5FE-BF11847C0C1E}" destId="{3790470B-6002-E449-A207-7F4C1232EA1A}" srcOrd="0" destOrd="0" presId="urn:microsoft.com/office/officeart/2005/8/layout/cycle2"/>
    <dgm:cxn modelId="{F4E5C79E-C73E-8F4D-9EEE-8732FD133E24}" type="presOf" srcId="{89C3F24C-29BF-5F4D-B276-E533F16F442D}" destId="{F906027C-3DA0-6C49-9C89-AE267D9DB536}" srcOrd="0" destOrd="0" presId="urn:microsoft.com/office/officeart/2005/8/layout/cycle2"/>
    <dgm:cxn modelId="{2E321BA3-8D6A-D94B-9314-C8E0C14B040C}" type="presOf" srcId="{C3FB86AC-BF36-8046-A431-CB62F0CDCD51}" destId="{79E134F5-848B-7442-96A5-8598155BEE18}" srcOrd="1" destOrd="0" presId="urn:microsoft.com/office/officeart/2005/8/layout/cycle2"/>
    <dgm:cxn modelId="{7D30C3A6-E581-9C48-8856-80704A20A8AC}" srcId="{3AFA93FC-A202-4C97-89E4-576F858C5CE4}" destId="{C6BF79B1-E8EA-024C-B6C8-747D385B86A6}" srcOrd="1" destOrd="0" parTransId="{22BEA952-73D4-6849-AE5E-9D44A8EDEE2F}" sibTransId="{F063AD1C-46B4-184B-9773-394BF7E94F83}"/>
    <dgm:cxn modelId="{28BBACA9-384C-504B-B927-1443331A7A4D}" type="presOf" srcId="{155D0849-655E-E34B-90EB-A89FB339AF8D}" destId="{C1891DD6-DD71-2144-B3D5-882DD8105FAA}" srcOrd="0" destOrd="0" presId="urn:microsoft.com/office/officeart/2005/8/layout/cycle2"/>
    <dgm:cxn modelId="{363EF6B6-2EAD-4DD3-930F-6184AECE30A3}" type="presOf" srcId="{5400C9AF-B9D2-4FDB-87E9-8BC4E7A99315}" destId="{A868E254-B05D-4ED0-89CD-75C313A267B2}" srcOrd="1" destOrd="0" presId="urn:microsoft.com/office/officeart/2005/8/layout/cycle2"/>
    <dgm:cxn modelId="{DE0376C4-DF07-1443-B792-33424FE60F71}" type="presOf" srcId="{6BC62123-4D19-5944-B76E-91F425541D69}" destId="{6E15C97E-7E31-954E-812C-C4A2B1EB46DC}" srcOrd="0" destOrd="0" presId="urn:microsoft.com/office/officeart/2005/8/layout/cycle2"/>
    <dgm:cxn modelId="{6A763ED0-F0B3-1946-BDEF-37531263A2BD}" type="presOf" srcId="{C6BF79B1-E8EA-024C-B6C8-747D385B86A6}" destId="{34C99ADF-A591-6841-B8D5-78F8290C3F56}" srcOrd="0" destOrd="0" presId="urn:microsoft.com/office/officeart/2005/8/layout/cycle2"/>
    <dgm:cxn modelId="{1A6BE9D2-232A-D645-A8D5-32FEFD450C4E}" srcId="{3AFA93FC-A202-4C97-89E4-576F858C5CE4}" destId="{ED9F5E77-B0B8-A444-B814-E8FC6E433DFE}" srcOrd="3" destOrd="0" parTransId="{B4D0ACA4-FA82-3E47-BCFD-0A5B0CF84810}" sibTransId="{C3FB86AC-BF36-8046-A431-CB62F0CDCD51}"/>
    <dgm:cxn modelId="{927423D8-089D-491B-934A-CE2DF2787C4B}" srcId="{3AFA93FC-A202-4C97-89E4-576F858C5CE4}" destId="{10F093E6-9492-454F-B11E-255C3BCFF840}" srcOrd="4" destOrd="0" parTransId="{7514F72C-C4B6-4662-91F6-1640D68C9144}" sibTransId="{2E425B15-42DF-4AC9-8C66-0DBC8E6D495C}"/>
    <dgm:cxn modelId="{A80552E7-7D06-214B-A6BD-A009AB2871B0}" type="presOf" srcId="{2C57E35F-0E83-E14A-9F00-E0EDD3F58BC5}" destId="{4CCB7865-4723-4041-9802-C2C474E457A6}" srcOrd="1" destOrd="0" presId="urn:microsoft.com/office/officeart/2005/8/layout/cycle2"/>
    <dgm:cxn modelId="{19F46FEE-74F0-884B-AA7F-9A7430633BD1}" type="presOf" srcId="{D2F3C119-F4C9-604E-B413-32AE89884BA9}" destId="{9CA8EAF0-2E13-7444-ACC5-BDEB12FE5A58}" srcOrd="0" destOrd="0" presId="urn:microsoft.com/office/officeart/2005/8/layout/cycle2"/>
    <dgm:cxn modelId="{8028BAFE-456B-B74D-90F6-AFAFE3BF1E45}" srcId="{3AFA93FC-A202-4C97-89E4-576F858C5CE4}" destId="{89C3F24C-29BF-5F4D-B276-E533F16F442D}" srcOrd="7" destOrd="0" parTransId="{602CE1F5-DDBD-F149-9A2A-E299BC1A18C7}" sibTransId="{2C57E35F-0E83-E14A-9F00-E0EDD3F58BC5}"/>
    <dgm:cxn modelId="{9A68865F-8FD6-49FF-B9CC-F0720AE93ABB}" type="presParOf" srcId="{9EF9AEAA-BFDC-40D2-9222-D303670F921D}" destId="{1AFAB9B2-D8B6-4552-B38E-17A4E406966E}" srcOrd="0" destOrd="0" presId="urn:microsoft.com/office/officeart/2005/8/layout/cycle2"/>
    <dgm:cxn modelId="{CB81DBAE-A571-4E1A-B5E8-EC56EC92DDEB}" type="presParOf" srcId="{9EF9AEAA-BFDC-40D2-9222-D303670F921D}" destId="{AEFD9812-A544-463D-A5BF-82E3DCA98A82}" srcOrd="1" destOrd="0" presId="urn:microsoft.com/office/officeart/2005/8/layout/cycle2"/>
    <dgm:cxn modelId="{00906FA8-EE8D-42EC-B94D-FD6DE1C52BBE}" type="presParOf" srcId="{AEFD9812-A544-463D-A5BF-82E3DCA98A82}" destId="{A868E254-B05D-4ED0-89CD-75C313A267B2}" srcOrd="0" destOrd="0" presId="urn:microsoft.com/office/officeart/2005/8/layout/cycle2"/>
    <dgm:cxn modelId="{5D45FE71-767C-AF40-BCED-7F7A015E9262}" type="presParOf" srcId="{9EF9AEAA-BFDC-40D2-9222-D303670F921D}" destId="{34C99ADF-A591-6841-B8D5-78F8290C3F56}" srcOrd="2" destOrd="0" presId="urn:microsoft.com/office/officeart/2005/8/layout/cycle2"/>
    <dgm:cxn modelId="{4BBD3FF4-938E-CC4E-AFD3-B376C0D5DDD2}" type="presParOf" srcId="{9EF9AEAA-BFDC-40D2-9222-D303670F921D}" destId="{847BEAE8-E9BE-EF48-ACF7-9B7D71A0121C}" srcOrd="3" destOrd="0" presId="urn:microsoft.com/office/officeart/2005/8/layout/cycle2"/>
    <dgm:cxn modelId="{2D2B4A7F-6B1B-0F43-933F-9CA998765F94}" type="presParOf" srcId="{847BEAE8-E9BE-EF48-ACF7-9B7D71A0121C}" destId="{751F177B-9CE3-F744-A719-FDE200698604}" srcOrd="0" destOrd="0" presId="urn:microsoft.com/office/officeart/2005/8/layout/cycle2"/>
    <dgm:cxn modelId="{CC5514A9-6BB8-C843-92F1-57CDC846D90D}" type="presParOf" srcId="{9EF9AEAA-BFDC-40D2-9222-D303670F921D}" destId="{E316AFAA-04F9-2840-AEFF-AAC77E87B61F}" srcOrd="4" destOrd="0" presId="urn:microsoft.com/office/officeart/2005/8/layout/cycle2"/>
    <dgm:cxn modelId="{CEAF9F95-CE95-6740-B414-75CC0523D2A8}" type="presParOf" srcId="{9EF9AEAA-BFDC-40D2-9222-D303670F921D}" destId="{6E15C97E-7E31-954E-812C-C4A2B1EB46DC}" srcOrd="5" destOrd="0" presId="urn:microsoft.com/office/officeart/2005/8/layout/cycle2"/>
    <dgm:cxn modelId="{F4FD3E2E-DCC0-2F49-8B9D-250E1BCC1E0A}" type="presParOf" srcId="{6E15C97E-7E31-954E-812C-C4A2B1EB46DC}" destId="{BA552856-F420-EA4A-87DD-4C11D7F07D6D}" srcOrd="0" destOrd="0" presId="urn:microsoft.com/office/officeart/2005/8/layout/cycle2"/>
    <dgm:cxn modelId="{11419E8D-55A7-AE41-97F4-3A41F5EFFD9E}" type="presParOf" srcId="{9EF9AEAA-BFDC-40D2-9222-D303670F921D}" destId="{F2F69539-43CA-1C4C-A75F-AC4AA5921A3B}" srcOrd="6" destOrd="0" presId="urn:microsoft.com/office/officeart/2005/8/layout/cycle2"/>
    <dgm:cxn modelId="{51A9B9AD-CBAB-6E45-A2CF-4BCBA68936F2}" type="presParOf" srcId="{9EF9AEAA-BFDC-40D2-9222-D303670F921D}" destId="{A07409C8-BAA8-BA4A-BCA9-A666E4DEF255}" srcOrd="7" destOrd="0" presId="urn:microsoft.com/office/officeart/2005/8/layout/cycle2"/>
    <dgm:cxn modelId="{0F8704D8-1956-3B49-8198-FA5E1DA27C7D}" type="presParOf" srcId="{A07409C8-BAA8-BA4A-BCA9-A666E4DEF255}" destId="{79E134F5-848B-7442-96A5-8598155BEE18}" srcOrd="0" destOrd="0" presId="urn:microsoft.com/office/officeart/2005/8/layout/cycle2"/>
    <dgm:cxn modelId="{96692A8F-7D99-4024-9461-3148454720BF}" type="presParOf" srcId="{9EF9AEAA-BFDC-40D2-9222-D303670F921D}" destId="{4424ECE0-0211-4EDD-AD8D-953E86B3A753}" srcOrd="8" destOrd="0" presId="urn:microsoft.com/office/officeart/2005/8/layout/cycle2"/>
    <dgm:cxn modelId="{F2616E54-781E-4744-9EBF-B6D0745E5D39}" type="presParOf" srcId="{9EF9AEAA-BFDC-40D2-9222-D303670F921D}" destId="{C7566522-758B-4E74-9DFA-C3E81823802A}" srcOrd="9" destOrd="0" presId="urn:microsoft.com/office/officeart/2005/8/layout/cycle2"/>
    <dgm:cxn modelId="{9FFED2CD-49D8-4605-BFCB-A40F99DDC833}" type="presParOf" srcId="{C7566522-758B-4E74-9DFA-C3E81823802A}" destId="{89844748-C964-403B-8DB6-AB80E0A5BEFB}" srcOrd="0" destOrd="0" presId="urn:microsoft.com/office/officeart/2005/8/layout/cycle2"/>
    <dgm:cxn modelId="{9384AEBC-2B8F-0E42-981F-D8772B3ADC1C}" type="presParOf" srcId="{9EF9AEAA-BFDC-40D2-9222-D303670F921D}" destId="{9CA8EAF0-2E13-7444-ACC5-BDEB12FE5A58}" srcOrd="10" destOrd="0" presId="urn:microsoft.com/office/officeart/2005/8/layout/cycle2"/>
    <dgm:cxn modelId="{1CBEB64E-6CB3-854A-AEDE-4EA10BD0AD7F}" type="presParOf" srcId="{9EF9AEAA-BFDC-40D2-9222-D303670F921D}" destId="{22AC4D7C-C100-8744-9F78-E5D9CAB9DDCE}" srcOrd="11" destOrd="0" presId="urn:microsoft.com/office/officeart/2005/8/layout/cycle2"/>
    <dgm:cxn modelId="{EF88E441-D261-2A40-B821-F1B374301258}" type="presParOf" srcId="{22AC4D7C-C100-8744-9F78-E5D9CAB9DDCE}" destId="{2F606640-7CC5-CD4A-A7EC-8D00EB56F559}" srcOrd="0" destOrd="0" presId="urn:microsoft.com/office/officeart/2005/8/layout/cycle2"/>
    <dgm:cxn modelId="{97572B90-F811-B244-91E9-C66B5B19021A}" type="presParOf" srcId="{9EF9AEAA-BFDC-40D2-9222-D303670F921D}" destId="{3790470B-6002-E449-A207-7F4C1232EA1A}" srcOrd="12" destOrd="0" presId="urn:microsoft.com/office/officeart/2005/8/layout/cycle2"/>
    <dgm:cxn modelId="{2DC83F74-26F9-9144-A301-A2CA355F2E6C}" type="presParOf" srcId="{9EF9AEAA-BFDC-40D2-9222-D303670F921D}" destId="{C1891DD6-DD71-2144-B3D5-882DD8105FAA}" srcOrd="13" destOrd="0" presId="urn:microsoft.com/office/officeart/2005/8/layout/cycle2"/>
    <dgm:cxn modelId="{55622529-A13B-4643-9686-79E863D8D971}" type="presParOf" srcId="{C1891DD6-DD71-2144-B3D5-882DD8105FAA}" destId="{81188D64-048D-1644-81B7-C9ECCC049B5F}" srcOrd="0" destOrd="0" presId="urn:microsoft.com/office/officeart/2005/8/layout/cycle2"/>
    <dgm:cxn modelId="{1879D677-B62B-8E45-8744-5A445E382FE3}" type="presParOf" srcId="{9EF9AEAA-BFDC-40D2-9222-D303670F921D}" destId="{F906027C-3DA0-6C49-9C89-AE267D9DB536}" srcOrd="14" destOrd="0" presId="urn:microsoft.com/office/officeart/2005/8/layout/cycle2"/>
    <dgm:cxn modelId="{993B5CC2-3575-7549-B804-135AF448573E}" type="presParOf" srcId="{9EF9AEAA-BFDC-40D2-9222-D303670F921D}" destId="{6819784E-41E9-7D40-9940-E804D612C7F3}" srcOrd="15" destOrd="0" presId="urn:microsoft.com/office/officeart/2005/8/layout/cycle2"/>
    <dgm:cxn modelId="{16B55EBB-5054-154B-BEC4-1B23F243F207}" type="presParOf" srcId="{6819784E-41E9-7D40-9940-E804D612C7F3}" destId="{4CCB7865-4723-4041-9802-C2C474E457A6}" srcOrd="0" destOrd="0" presId="urn:microsoft.com/office/officeart/2005/8/layout/cycle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2383B3-8980-7E42-AF86-81661D6BBECC}"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en-GB"/>
        </a:p>
      </dgm:t>
    </dgm:pt>
    <dgm:pt modelId="{0F9498AA-2317-9E48-B09B-D7E9E3BE3F2E}">
      <dgm:prSet phldrT="[Text]" custT="1"/>
      <dgm:spPr/>
      <dgm:t>
        <a:bodyPr/>
        <a:lstStyle/>
        <a:p>
          <a:r>
            <a:rPr lang="en-GB" sz="1800" b="1" dirty="0">
              <a:solidFill>
                <a:schemeClr val="accent5"/>
              </a:solidFill>
              <a:latin typeface="Arial" panose="020B0604020202020204" pitchFamily="34" charset="0"/>
              <a:cs typeface="Arial" panose="020B0604020202020204" pitchFamily="34" charset="0"/>
            </a:rPr>
            <a:t>Use Population Lens</a:t>
          </a:r>
        </a:p>
      </dgm:t>
    </dgm:pt>
    <dgm:pt modelId="{435E599F-35A3-384C-891F-8E8B1CA24AC5}" type="parTrans" cxnId="{5AFB03DC-FAAF-3441-98EA-FCC86191A62A}">
      <dgm:prSet/>
      <dgm:spPr/>
      <dgm:t>
        <a:bodyPr/>
        <a:lstStyle/>
        <a:p>
          <a:endParaRPr lang="en-GB"/>
        </a:p>
      </dgm:t>
    </dgm:pt>
    <dgm:pt modelId="{350C20EF-9EEE-834E-8C60-B084778265D7}" type="sibTrans" cxnId="{5AFB03DC-FAAF-3441-98EA-FCC86191A62A}">
      <dgm:prSet/>
      <dgm:spPr/>
      <dgm:t>
        <a:bodyPr/>
        <a:lstStyle/>
        <a:p>
          <a:endParaRPr lang="en-GB"/>
        </a:p>
      </dgm:t>
    </dgm:pt>
    <dgm:pt modelId="{1F8F20E4-8E3B-8B4E-BB83-A43C32C7B6E9}">
      <dgm:prSet phldrT="[Text]" custT="1"/>
      <dgm:spPr/>
      <dgm:t>
        <a:bodyPr/>
        <a:lstStyle/>
        <a:p>
          <a:r>
            <a:rPr lang="en-GB" sz="1800" b="1" dirty="0">
              <a:solidFill>
                <a:schemeClr val="accent5"/>
              </a:solidFill>
              <a:latin typeface="Arial" panose="020B0604020202020204" pitchFamily="34" charset="0"/>
              <a:cs typeface="Arial" panose="020B0604020202020204" pitchFamily="34" charset="0"/>
            </a:rPr>
            <a:t>Differentiate Distribution Channels and Services</a:t>
          </a:r>
        </a:p>
      </dgm:t>
    </dgm:pt>
    <dgm:pt modelId="{44E57D99-734C-EA4C-8CD2-D82AD76FE0D3}" type="parTrans" cxnId="{88B5BFCB-4775-3F45-8334-E4B103EB9A3F}">
      <dgm:prSet/>
      <dgm:spPr/>
      <dgm:t>
        <a:bodyPr/>
        <a:lstStyle/>
        <a:p>
          <a:endParaRPr lang="en-GB"/>
        </a:p>
      </dgm:t>
    </dgm:pt>
    <dgm:pt modelId="{D61E960A-5E7D-EE49-B966-A8155F9D2D76}" type="sibTrans" cxnId="{88B5BFCB-4775-3F45-8334-E4B103EB9A3F}">
      <dgm:prSet/>
      <dgm:spPr/>
      <dgm:t>
        <a:bodyPr/>
        <a:lstStyle/>
        <a:p>
          <a:endParaRPr lang="en-GB"/>
        </a:p>
      </dgm:t>
    </dgm:pt>
    <dgm:pt modelId="{F2839365-8479-2840-AFE2-B942DB81A5E0}">
      <dgm:prSet phldrT="[Text]" custT="1"/>
      <dgm:spPr/>
      <dgm:t>
        <a:bodyPr/>
        <a:lstStyle/>
        <a:p>
          <a:r>
            <a:rPr lang="en-GB" sz="1800" b="1" dirty="0">
              <a:solidFill>
                <a:schemeClr val="accent5"/>
              </a:solidFill>
              <a:latin typeface="Arial" panose="020B0604020202020204" pitchFamily="34" charset="0"/>
              <a:cs typeface="Arial" panose="020B0604020202020204" pitchFamily="34" charset="0"/>
            </a:rPr>
            <a:t>Expand Total Market Approaches</a:t>
          </a:r>
        </a:p>
      </dgm:t>
    </dgm:pt>
    <dgm:pt modelId="{5609DD5A-6542-6146-B69E-BE55698A340A}" type="parTrans" cxnId="{82B9B4EB-3B41-C142-B0A1-8E5A148423E3}">
      <dgm:prSet/>
      <dgm:spPr/>
      <dgm:t>
        <a:bodyPr/>
        <a:lstStyle/>
        <a:p>
          <a:endParaRPr lang="en-GB"/>
        </a:p>
      </dgm:t>
    </dgm:pt>
    <dgm:pt modelId="{0F22983C-1FAC-0048-AA46-0C9933FBEB97}" type="sibTrans" cxnId="{82B9B4EB-3B41-C142-B0A1-8E5A148423E3}">
      <dgm:prSet/>
      <dgm:spPr/>
      <dgm:t>
        <a:bodyPr/>
        <a:lstStyle/>
        <a:p>
          <a:endParaRPr lang="en-GB"/>
        </a:p>
      </dgm:t>
    </dgm:pt>
    <dgm:pt modelId="{CD0EE23A-4726-334D-9CD5-A5A75CCA2E04}">
      <dgm:prSet custT="1"/>
      <dgm:spPr/>
      <dgm:t>
        <a:bodyPr/>
        <a:lstStyle/>
        <a:p>
          <a:r>
            <a:rPr lang="en-GB" sz="1800" b="1" dirty="0">
              <a:solidFill>
                <a:schemeClr val="accent5"/>
              </a:solidFill>
              <a:latin typeface="Arial" panose="020B0604020202020204" pitchFamily="34" charset="0"/>
              <a:cs typeface="Arial" panose="020B0604020202020204" pitchFamily="34" charset="0"/>
            </a:rPr>
            <a:t>Strengthen Community Driven Approaches</a:t>
          </a:r>
        </a:p>
      </dgm:t>
    </dgm:pt>
    <dgm:pt modelId="{A75B98B2-FF3A-F341-93F7-ED154F731532}" type="parTrans" cxnId="{DE6CABCF-DC87-3E4E-BA08-D92B5217C2A5}">
      <dgm:prSet/>
      <dgm:spPr/>
      <dgm:t>
        <a:bodyPr/>
        <a:lstStyle/>
        <a:p>
          <a:endParaRPr lang="en-GB"/>
        </a:p>
      </dgm:t>
    </dgm:pt>
    <dgm:pt modelId="{57228FFD-8BF8-EB49-818C-369EFD98307B}" type="sibTrans" cxnId="{DE6CABCF-DC87-3E4E-BA08-D92B5217C2A5}">
      <dgm:prSet/>
      <dgm:spPr/>
      <dgm:t>
        <a:bodyPr/>
        <a:lstStyle/>
        <a:p>
          <a:endParaRPr lang="en-GB"/>
        </a:p>
      </dgm:t>
    </dgm:pt>
    <dgm:pt modelId="{0A14B87E-1BA1-CC44-A051-B4519401BF78}" type="pres">
      <dgm:prSet presAssocID="{922383B3-8980-7E42-AF86-81661D6BBECC}" presName="Name0" presStyleCnt="0">
        <dgm:presLayoutVars>
          <dgm:dir/>
          <dgm:resizeHandles val="exact"/>
        </dgm:presLayoutVars>
      </dgm:prSet>
      <dgm:spPr/>
    </dgm:pt>
    <dgm:pt modelId="{045DAEB9-ECDA-224A-9DFD-46D566570FFF}" type="pres">
      <dgm:prSet presAssocID="{922383B3-8980-7E42-AF86-81661D6BBECC}" presName="arrow" presStyleLbl="bgShp" presStyleIdx="0" presStyleCnt="1"/>
      <dgm:spPr/>
    </dgm:pt>
    <dgm:pt modelId="{9FD30D63-8E78-D348-A740-A87733DB7EEF}" type="pres">
      <dgm:prSet presAssocID="{922383B3-8980-7E42-AF86-81661D6BBECC}" presName="points" presStyleCnt="0"/>
      <dgm:spPr/>
    </dgm:pt>
    <dgm:pt modelId="{2D019E50-F752-7E4F-8CCE-1772850B214D}" type="pres">
      <dgm:prSet presAssocID="{0F9498AA-2317-9E48-B09B-D7E9E3BE3F2E}" presName="compositeA" presStyleCnt="0"/>
      <dgm:spPr/>
    </dgm:pt>
    <dgm:pt modelId="{76131868-D4FC-C64E-A459-2231E35B00A6}" type="pres">
      <dgm:prSet presAssocID="{0F9498AA-2317-9E48-B09B-D7E9E3BE3F2E}" presName="textA" presStyleLbl="revTx" presStyleIdx="0" presStyleCnt="4" custScaleX="186906" custLinFactNeighborX="7427">
        <dgm:presLayoutVars>
          <dgm:bulletEnabled val="1"/>
        </dgm:presLayoutVars>
      </dgm:prSet>
      <dgm:spPr/>
    </dgm:pt>
    <dgm:pt modelId="{A59DB4A3-FF09-334A-9404-8ABABB5CDBDA}" type="pres">
      <dgm:prSet presAssocID="{0F9498AA-2317-9E48-B09B-D7E9E3BE3F2E}" presName="circleA" presStyleLbl="node1" presStyleIdx="0" presStyleCnt="4"/>
      <dgm:spPr/>
    </dgm:pt>
    <dgm:pt modelId="{8C7EDBB5-A690-5045-930C-F40BCAFB32B5}" type="pres">
      <dgm:prSet presAssocID="{0F9498AA-2317-9E48-B09B-D7E9E3BE3F2E}" presName="spaceA" presStyleCnt="0"/>
      <dgm:spPr/>
    </dgm:pt>
    <dgm:pt modelId="{1F750B33-66E6-8B4C-94CE-38CB517C7F9F}" type="pres">
      <dgm:prSet presAssocID="{350C20EF-9EEE-834E-8C60-B084778265D7}" presName="space" presStyleCnt="0"/>
      <dgm:spPr/>
    </dgm:pt>
    <dgm:pt modelId="{1B522A24-8D48-924A-9FBC-15AC539D8459}" type="pres">
      <dgm:prSet presAssocID="{1F8F20E4-8E3B-8B4E-BB83-A43C32C7B6E9}" presName="compositeB" presStyleCnt="0"/>
      <dgm:spPr/>
    </dgm:pt>
    <dgm:pt modelId="{5F5A09CE-F8BE-674B-9BCE-F69479CB759D}" type="pres">
      <dgm:prSet presAssocID="{1F8F20E4-8E3B-8B4E-BB83-A43C32C7B6E9}" presName="textB" presStyleLbl="revTx" presStyleIdx="1" presStyleCnt="4" custScaleX="216163">
        <dgm:presLayoutVars>
          <dgm:bulletEnabled val="1"/>
        </dgm:presLayoutVars>
      </dgm:prSet>
      <dgm:spPr/>
    </dgm:pt>
    <dgm:pt modelId="{698DC349-0E50-CF4F-BACC-5E67F00963F9}" type="pres">
      <dgm:prSet presAssocID="{1F8F20E4-8E3B-8B4E-BB83-A43C32C7B6E9}" presName="circleB" presStyleLbl="node1" presStyleIdx="1" presStyleCnt="4"/>
      <dgm:spPr/>
    </dgm:pt>
    <dgm:pt modelId="{504982CC-D470-1F48-87BB-5563C819A209}" type="pres">
      <dgm:prSet presAssocID="{1F8F20E4-8E3B-8B4E-BB83-A43C32C7B6E9}" presName="spaceB" presStyleCnt="0"/>
      <dgm:spPr/>
    </dgm:pt>
    <dgm:pt modelId="{84A5AC31-2852-DA47-AC39-781FD6FAED13}" type="pres">
      <dgm:prSet presAssocID="{D61E960A-5E7D-EE49-B966-A8155F9D2D76}" presName="space" presStyleCnt="0"/>
      <dgm:spPr/>
    </dgm:pt>
    <dgm:pt modelId="{AF55E032-2542-DA45-AB8F-049BE1F5040D}" type="pres">
      <dgm:prSet presAssocID="{CD0EE23A-4726-334D-9CD5-A5A75CCA2E04}" presName="compositeA" presStyleCnt="0"/>
      <dgm:spPr/>
    </dgm:pt>
    <dgm:pt modelId="{F699CB16-2D14-544D-AF04-B1D80F488531}" type="pres">
      <dgm:prSet presAssocID="{CD0EE23A-4726-334D-9CD5-A5A75CCA2E04}" presName="textA" presStyleLbl="revTx" presStyleIdx="2" presStyleCnt="4" custScaleX="191784">
        <dgm:presLayoutVars>
          <dgm:bulletEnabled val="1"/>
        </dgm:presLayoutVars>
      </dgm:prSet>
      <dgm:spPr/>
    </dgm:pt>
    <dgm:pt modelId="{00B64059-F6A3-B149-A33E-269CAD0C4BDF}" type="pres">
      <dgm:prSet presAssocID="{CD0EE23A-4726-334D-9CD5-A5A75CCA2E04}" presName="circleA" presStyleLbl="node1" presStyleIdx="2" presStyleCnt="4"/>
      <dgm:spPr/>
    </dgm:pt>
    <dgm:pt modelId="{999D923F-3A77-AD4E-91D2-72989285E586}" type="pres">
      <dgm:prSet presAssocID="{CD0EE23A-4726-334D-9CD5-A5A75CCA2E04}" presName="spaceA" presStyleCnt="0"/>
      <dgm:spPr/>
    </dgm:pt>
    <dgm:pt modelId="{BF17108A-BF1B-0840-822A-80DEB414F830}" type="pres">
      <dgm:prSet presAssocID="{57228FFD-8BF8-EB49-818C-369EFD98307B}" presName="space" presStyleCnt="0"/>
      <dgm:spPr/>
    </dgm:pt>
    <dgm:pt modelId="{46AACC76-7DB1-CD4E-A70E-93F873D211C2}" type="pres">
      <dgm:prSet presAssocID="{F2839365-8479-2840-AFE2-B942DB81A5E0}" presName="compositeB" presStyleCnt="0"/>
      <dgm:spPr/>
    </dgm:pt>
    <dgm:pt modelId="{247A2A4B-20D8-854C-AB6E-E7F92CFC91C3}" type="pres">
      <dgm:prSet presAssocID="{F2839365-8479-2840-AFE2-B942DB81A5E0}" presName="textB" presStyleLbl="revTx" presStyleIdx="3" presStyleCnt="4" custScaleX="174339" custLinFactNeighborX="-28990" custLinFactNeighborY="559">
        <dgm:presLayoutVars>
          <dgm:bulletEnabled val="1"/>
        </dgm:presLayoutVars>
      </dgm:prSet>
      <dgm:spPr/>
    </dgm:pt>
    <dgm:pt modelId="{17A4C6BE-8B77-4F40-949F-D37C13A836A8}" type="pres">
      <dgm:prSet presAssocID="{F2839365-8479-2840-AFE2-B942DB81A5E0}" presName="circleB" presStyleLbl="node1" presStyleIdx="3" presStyleCnt="4"/>
      <dgm:spPr/>
    </dgm:pt>
    <dgm:pt modelId="{55D04A70-303B-9241-B62F-2E205E07130D}" type="pres">
      <dgm:prSet presAssocID="{F2839365-8479-2840-AFE2-B942DB81A5E0}" presName="spaceB" presStyleCnt="0"/>
      <dgm:spPr/>
    </dgm:pt>
  </dgm:ptLst>
  <dgm:cxnLst>
    <dgm:cxn modelId="{162BE827-5557-0E4A-87EA-0C2CAB157C8D}" type="presOf" srcId="{F2839365-8479-2840-AFE2-B942DB81A5E0}" destId="{247A2A4B-20D8-854C-AB6E-E7F92CFC91C3}" srcOrd="0" destOrd="0" presId="urn:microsoft.com/office/officeart/2005/8/layout/hProcess11"/>
    <dgm:cxn modelId="{66972077-20D5-2343-B672-E460992F8C86}" type="presOf" srcId="{CD0EE23A-4726-334D-9CD5-A5A75CCA2E04}" destId="{F699CB16-2D14-544D-AF04-B1D80F488531}" srcOrd="0" destOrd="0" presId="urn:microsoft.com/office/officeart/2005/8/layout/hProcess11"/>
    <dgm:cxn modelId="{B9AB208F-185C-F547-A354-61A452D18DDE}" type="presOf" srcId="{922383B3-8980-7E42-AF86-81661D6BBECC}" destId="{0A14B87E-1BA1-CC44-A051-B4519401BF78}" srcOrd="0" destOrd="0" presId="urn:microsoft.com/office/officeart/2005/8/layout/hProcess11"/>
    <dgm:cxn modelId="{2250A9A5-C28E-194B-9CCB-67D47D7F4B0D}" type="presOf" srcId="{1F8F20E4-8E3B-8B4E-BB83-A43C32C7B6E9}" destId="{5F5A09CE-F8BE-674B-9BCE-F69479CB759D}" srcOrd="0" destOrd="0" presId="urn:microsoft.com/office/officeart/2005/8/layout/hProcess11"/>
    <dgm:cxn modelId="{88B5BFCB-4775-3F45-8334-E4B103EB9A3F}" srcId="{922383B3-8980-7E42-AF86-81661D6BBECC}" destId="{1F8F20E4-8E3B-8B4E-BB83-A43C32C7B6E9}" srcOrd="1" destOrd="0" parTransId="{44E57D99-734C-EA4C-8CD2-D82AD76FE0D3}" sibTransId="{D61E960A-5E7D-EE49-B966-A8155F9D2D76}"/>
    <dgm:cxn modelId="{DE6CABCF-DC87-3E4E-BA08-D92B5217C2A5}" srcId="{922383B3-8980-7E42-AF86-81661D6BBECC}" destId="{CD0EE23A-4726-334D-9CD5-A5A75CCA2E04}" srcOrd="2" destOrd="0" parTransId="{A75B98B2-FF3A-F341-93F7-ED154F731532}" sibTransId="{57228FFD-8BF8-EB49-818C-369EFD98307B}"/>
    <dgm:cxn modelId="{5AFB03DC-FAAF-3441-98EA-FCC86191A62A}" srcId="{922383B3-8980-7E42-AF86-81661D6BBECC}" destId="{0F9498AA-2317-9E48-B09B-D7E9E3BE3F2E}" srcOrd="0" destOrd="0" parTransId="{435E599F-35A3-384C-891F-8E8B1CA24AC5}" sibTransId="{350C20EF-9EEE-834E-8C60-B084778265D7}"/>
    <dgm:cxn modelId="{920EAEEB-E79E-2C44-8294-3D77C58D174E}" type="presOf" srcId="{0F9498AA-2317-9E48-B09B-D7E9E3BE3F2E}" destId="{76131868-D4FC-C64E-A459-2231E35B00A6}" srcOrd="0" destOrd="0" presId="urn:microsoft.com/office/officeart/2005/8/layout/hProcess11"/>
    <dgm:cxn modelId="{82B9B4EB-3B41-C142-B0A1-8E5A148423E3}" srcId="{922383B3-8980-7E42-AF86-81661D6BBECC}" destId="{F2839365-8479-2840-AFE2-B942DB81A5E0}" srcOrd="3" destOrd="0" parTransId="{5609DD5A-6542-6146-B69E-BE55698A340A}" sibTransId="{0F22983C-1FAC-0048-AA46-0C9933FBEB97}"/>
    <dgm:cxn modelId="{38BBC04E-3F5D-A24E-B30C-3918BD1464F3}" type="presParOf" srcId="{0A14B87E-1BA1-CC44-A051-B4519401BF78}" destId="{045DAEB9-ECDA-224A-9DFD-46D566570FFF}" srcOrd="0" destOrd="0" presId="urn:microsoft.com/office/officeart/2005/8/layout/hProcess11"/>
    <dgm:cxn modelId="{2304CC39-B5DD-2347-84A3-BA7D52469122}" type="presParOf" srcId="{0A14B87E-1BA1-CC44-A051-B4519401BF78}" destId="{9FD30D63-8E78-D348-A740-A87733DB7EEF}" srcOrd="1" destOrd="0" presId="urn:microsoft.com/office/officeart/2005/8/layout/hProcess11"/>
    <dgm:cxn modelId="{42087A75-FDED-0847-A9DD-3807FD0790CA}" type="presParOf" srcId="{9FD30D63-8E78-D348-A740-A87733DB7EEF}" destId="{2D019E50-F752-7E4F-8CCE-1772850B214D}" srcOrd="0" destOrd="0" presId="urn:microsoft.com/office/officeart/2005/8/layout/hProcess11"/>
    <dgm:cxn modelId="{00B1BA44-AB36-6242-903F-4DC0B35468D6}" type="presParOf" srcId="{2D019E50-F752-7E4F-8CCE-1772850B214D}" destId="{76131868-D4FC-C64E-A459-2231E35B00A6}" srcOrd="0" destOrd="0" presId="urn:microsoft.com/office/officeart/2005/8/layout/hProcess11"/>
    <dgm:cxn modelId="{D0C60B86-8D1F-8943-AF88-BBB5406EE25E}" type="presParOf" srcId="{2D019E50-F752-7E4F-8CCE-1772850B214D}" destId="{A59DB4A3-FF09-334A-9404-8ABABB5CDBDA}" srcOrd="1" destOrd="0" presId="urn:microsoft.com/office/officeart/2005/8/layout/hProcess11"/>
    <dgm:cxn modelId="{DF821408-226E-0040-A604-8A5183C28C8E}" type="presParOf" srcId="{2D019E50-F752-7E4F-8CCE-1772850B214D}" destId="{8C7EDBB5-A690-5045-930C-F40BCAFB32B5}" srcOrd="2" destOrd="0" presId="urn:microsoft.com/office/officeart/2005/8/layout/hProcess11"/>
    <dgm:cxn modelId="{B11F3690-4FC6-714B-8CED-A4F312487B74}" type="presParOf" srcId="{9FD30D63-8E78-D348-A740-A87733DB7EEF}" destId="{1F750B33-66E6-8B4C-94CE-38CB517C7F9F}" srcOrd="1" destOrd="0" presId="urn:microsoft.com/office/officeart/2005/8/layout/hProcess11"/>
    <dgm:cxn modelId="{63F5AC34-72B1-434C-9F94-42D44B78EF62}" type="presParOf" srcId="{9FD30D63-8E78-D348-A740-A87733DB7EEF}" destId="{1B522A24-8D48-924A-9FBC-15AC539D8459}" srcOrd="2" destOrd="0" presId="urn:microsoft.com/office/officeart/2005/8/layout/hProcess11"/>
    <dgm:cxn modelId="{B7034178-CE93-264D-92D0-8B962BF4D3F6}" type="presParOf" srcId="{1B522A24-8D48-924A-9FBC-15AC539D8459}" destId="{5F5A09CE-F8BE-674B-9BCE-F69479CB759D}" srcOrd="0" destOrd="0" presId="urn:microsoft.com/office/officeart/2005/8/layout/hProcess11"/>
    <dgm:cxn modelId="{98D81DB1-1EBF-2346-9A2A-F778810BD61C}" type="presParOf" srcId="{1B522A24-8D48-924A-9FBC-15AC539D8459}" destId="{698DC349-0E50-CF4F-BACC-5E67F00963F9}" srcOrd="1" destOrd="0" presId="urn:microsoft.com/office/officeart/2005/8/layout/hProcess11"/>
    <dgm:cxn modelId="{EE6279AD-B252-614D-916C-838ADED9FD67}" type="presParOf" srcId="{1B522A24-8D48-924A-9FBC-15AC539D8459}" destId="{504982CC-D470-1F48-87BB-5563C819A209}" srcOrd="2" destOrd="0" presId="urn:microsoft.com/office/officeart/2005/8/layout/hProcess11"/>
    <dgm:cxn modelId="{DE918710-024F-D645-8E75-5F4856E39D43}" type="presParOf" srcId="{9FD30D63-8E78-D348-A740-A87733DB7EEF}" destId="{84A5AC31-2852-DA47-AC39-781FD6FAED13}" srcOrd="3" destOrd="0" presId="urn:microsoft.com/office/officeart/2005/8/layout/hProcess11"/>
    <dgm:cxn modelId="{E917F19F-0C15-F541-A469-9DEC74C26BCB}" type="presParOf" srcId="{9FD30D63-8E78-D348-A740-A87733DB7EEF}" destId="{AF55E032-2542-DA45-AB8F-049BE1F5040D}" srcOrd="4" destOrd="0" presId="urn:microsoft.com/office/officeart/2005/8/layout/hProcess11"/>
    <dgm:cxn modelId="{5BB077BE-98F3-124F-84D0-2C96A4A239BF}" type="presParOf" srcId="{AF55E032-2542-DA45-AB8F-049BE1F5040D}" destId="{F699CB16-2D14-544D-AF04-B1D80F488531}" srcOrd="0" destOrd="0" presId="urn:microsoft.com/office/officeart/2005/8/layout/hProcess11"/>
    <dgm:cxn modelId="{52A3A7CC-AB8B-9C43-8E83-BBAAB8E2FEF3}" type="presParOf" srcId="{AF55E032-2542-DA45-AB8F-049BE1F5040D}" destId="{00B64059-F6A3-B149-A33E-269CAD0C4BDF}" srcOrd="1" destOrd="0" presId="urn:microsoft.com/office/officeart/2005/8/layout/hProcess11"/>
    <dgm:cxn modelId="{DA1A13FF-C481-E04C-821A-EC1FFBD3B229}" type="presParOf" srcId="{AF55E032-2542-DA45-AB8F-049BE1F5040D}" destId="{999D923F-3A77-AD4E-91D2-72989285E586}" srcOrd="2" destOrd="0" presId="urn:microsoft.com/office/officeart/2005/8/layout/hProcess11"/>
    <dgm:cxn modelId="{D3F6A415-5057-824B-BB41-3D7F2C0EF216}" type="presParOf" srcId="{9FD30D63-8E78-D348-A740-A87733DB7EEF}" destId="{BF17108A-BF1B-0840-822A-80DEB414F830}" srcOrd="5" destOrd="0" presId="urn:microsoft.com/office/officeart/2005/8/layout/hProcess11"/>
    <dgm:cxn modelId="{6073597F-0967-F44C-9957-BA2E20A9F7D8}" type="presParOf" srcId="{9FD30D63-8E78-D348-A740-A87733DB7EEF}" destId="{46AACC76-7DB1-CD4E-A70E-93F873D211C2}" srcOrd="6" destOrd="0" presId="urn:microsoft.com/office/officeart/2005/8/layout/hProcess11"/>
    <dgm:cxn modelId="{72390FDE-E509-E740-A464-85CC476BDDF6}" type="presParOf" srcId="{46AACC76-7DB1-CD4E-A70E-93F873D211C2}" destId="{247A2A4B-20D8-854C-AB6E-E7F92CFC91C3}" srcOrd="0" destOrd="0" presId="urn:microsoft.com/office/officeart/2005/8/layout/hProcess11"/>
    <dgm:cxn modelId="{2DC18517-A3C4-AD40-B2E3-402A1224C88E}" type="presParOf" srcId="{46AACC76-7DB1-CD4E-A70E-93F873D211C2}" destId="{17A4C6BE-8B77-4F40-949F-D37C13A836A8}" srcOrd="1" destOrd="0" presId="urn:microsoft.com/office/officeart/2005/8/layout/hProcess11"/>
    <dgm:cxn modelId="{2D9A56B6-9248-E349-86A7-CBD2F3F643CF}" type="presParOf" srcId="{46AACC76-7DB1-CD4E-A70E-93F873D211C2}" destId="{55D04A70-303B-9241-B62F-2E205E07130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DF80DC-A38B-C34B-BA89-8498C1EC12F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A26513A9-3BAD-604E-B6D3-ED3AC6D84C58}">
      <dgm:prSet phldrT="[Text]" custT="1"/>
      <dgm:spPr/>
      <dgm:t>
        <a:bodyPr/>
        <a:lstStyle/>
        <a:p>
          <a:r>
            <a:rPr lang="en-GB" sz="1600" b="1" dirty="0"/>
            <a:t>Preloaded Data                                                          </a:t>
          </a:r>
          <a:r>
            <a:rPr lang="en-GB" sz="1400" dirty="0"/>
            <a:t>(global databases, expert assumptions)  </a:t>
          </a:r>
        </a:p>
      </dgm:t>
    </dgm:pt>
    <dgm:pt modelId="{8070E74E-7F1F-9A40-A922-16F847F97BD6}" type="parTrans" cxnId="{4BC1955C-286F-CC4C-9C89-DD60D7515F3A}">
      <dgm:prSet/>
      <dgm:spPr/>
      <dgm:t>
        <a:bodyPr/>
        <a:lstStyle/>
        <a:p>
          <a:endParaRPr lang="en-GB"/>
        </a:p>
      </dgm:t>
    </dgm:pt>
    <dgm:pt modelId="{445735F0-FFF1-964F-B118-E2716FBB8B4B}" type="sibTrans" cxnId="{4BC1955C-286F-CC4C-9C89-DD60D7515F3A}">
      <dgm:prSet/>
      <dgm:spPr/>
      <dgm:t>
        <a:bodyPr/>
        <a:lstStyle/>
        <a:p>
          <a:endParaRPr lang="en-GB"/>
        </a:p>
      </dgm:t>
    </dgm:pt>
    <dgm:pt modelId="{0132CB45-E18A-F546-865C-E1BAAAF8DDB8}">
      <dgm:prSet phldrT="[Text]" custT="1"/>
      <dgm:spPr/>
      <dgm:t>
        <a:bodyPr/>
        <a:lstStyle/>
        <a:p>
          <a:r>
            <a:rPr lang="en-GB" sz="1600" b="1" dirty="0"/>
            <a:t>Automated Calculation Estimate                          </a:t>
          </a:r>
          <a:r>
            <a:rPr lang="en-GB" sz="1400" dirty="0"/>
            <a:t>(formula and default scenario) </a:t>
          </a:r>
        </a:p>
      </dgm:t>
    </dgm:pt>
    <dgm:pt modelId="{DF696D02-17C9-1D4F-8134-26CAB1C14C79}" type="parTrans" cxnId="{71680841-55E9-B64D-AB38-8DCFFB028D88}">
      <dgm:prSet/>
      <dgm:spPr/>
      <dgm:t>
        <a:bodyPr/>
        <a:lstStyle/>
        <a:p>
          <a:endParaRPr lang="en-GB"/>
        </a:p>
      </dgm:t>
    </dgm:pt>
    <dgm:pt modelId="{99CFF8B4-4FAD-DB4C-AEAF-02D5EEE6611D}" type="sibTrans" cxnId="{71680841-55E9-B64D-AB38-8DCFFB028D88}">
      <dgm:prSet/>
      <dgm:spPr/>
      <dgm:t>
        <a:bodyPr/>
        <a:lstStyle/>
        <a:p>
          <a:endParaRPr lang="en-GB"/>
        </a:p>
      </dgm:t>
    </dgm:pt>
    <dgm:pt modelId="{11BAC2E9-223E-A947-9A96-D2B93C4A4535}">
      <dgm:prSet phldrT="[Text]" custT="1"/>
      <dgm:spPr/>
      <dgm:t>
        <a:bodyPr/>
        <a:lstStyle/>
        <a:p>
          <a:r>
            <a:rPr lang="en-GB" sz="1600" b="1" dirty="0"/>
            <a:t>Interactive Sheets for Users                                  </a:t>
          </a:r>
          <a:r>
            <a:rPr lang="en-GB" sz="1400" dirty="0"/>
            <a:t>(data, key inputs on formula, decisions)</a:t>
          </a:r>
        </a:p>
      </dgm:t>
    </dgm:pt>
    <dgm:pt modelId="{88DEDB55-AC6D-A749-83E7-A3F44F7CC2E4}" type="parTrans" cxnId="{E6B579BC-3701-4B42-8C58-ABD3FABBDE30}">
      <dgm:prSet/>
      <dgm:spPr/>
      <dgm:t>
        <a:bodyPr/>
        <a:lstStyle/>
        <a:p>
          <a:endParaRPr lang="en-GB"/>
        </a:p>
      </dgm:t>
    </dgm:pt>
    <dgm:pt modelId="{179463A1-2044-6846-9A54-02FF80F2CBF8}" type="sibTrans" cxnId="{E6B579BC-3701-4B42-8C58-ABD3FABBDE30}">
      <dgm:prSet/>
      <dgm:spPr/>
      <dgm:t>
        <a:bodyPr/>
        <a:lstStyle/>
        <a:p>
          <a:endParaRPr lang="en-GB"/>
        </a:p>
      </dgm:t>
    </dgm:pt>
    <dgm:pt modelId="{6FC3641A-E417-C941-A0CC-DCCB6CDFDEC5}">
      <dgm:prSet phldrT="[Text]" custT="1"/>
      <dgm:spPr/>
      <dgm:t>
        <a:bodyPr/>
        <a:lstStyle/>
        <a:p>
          <a:r>
            <a:rPr lang="en-GB" sz="1600" b="1" dirty="0"/>
            <a:t>Outputs</a:t>
          </a:r>
          <a:r>
            <a:rPr lang="en-GB" sz="1600" dirty="0"/>
            <a:t>   </a:t>
          </a:r>
          <a:r>
            <a:rPr lang="en-GB" sz="1400" dirty="0"/>
            <a:t>                                                         (estimate tables and graphs)</a:t>
          </a:r>
        </a:p>
      </dgm:t>
    </dgm:pt>
    <dgm:pt modelId="{3228F573-59FC-834B-89FA-B849B5D99C7E}" type="parTrans" cxnId="{2472578A-6934-4E40-8E1C-584AC796D5A8}">
      <dgm:prSet/>
      <dgm:spPr/>
      <dgm:t>
        <a:bodyPr/>
        <a:lstStyle/>
        <a:p>
          <a:endParaRPr lang="en-GB"/>
        </a:p>
      </dgm:t>
    </dgm:pt>
    <dgm:pt modelId="{E96917F8-6360-6D47-A668-210A9DC05DD8}" type="sibTrans" cxnId="{2472578A-6934-4E40-8E1C-584AC796D5A8}">
      <dgm:prSet/>
      <dgm:spPr/>
      <dgm:t>
        <a:bodyPr/>
        <a:lstStyle/>
        <a:p>
          <a:endParaRPr lang="en-GB"/>
        </a:p>
      </dgm:t>
    </dgm:pt>
    <dgm:pt modelId="{1089CFEA-2B4A-044D-86B8-B34E6F5F0B59}" type="pres">
      <dgm:prSet presAssocID="{60DF80DC-A38B-C34B-BA89-8498C1EC12FC}" presName="linear" presStyleCnt="0">
        <dgm:presLayoutVars>
          <dgm:dir/>
          <dgm:animLvl val="lvl"/>
          <dgm:resizeHandles val="exact"/>
        </dgm:presLayoutVars>
      </dgm:prSet>
      <dgm:spPr/>
    </dgm:pt>
    <dgm:pt modelId="{F835DE22-0407-B04C-BBBB-354FAC5D1980}" type="pres">
      <dgm:prSet presAssocID="{A26513A9-3BAD-604E-B6D3-ED3AC6D84C58}" presName="parentLin" presStyleCnt="0"/>
      <dgm:spPr/>
    </dgm:pt>
    <dgm:pt modelId="{9DE3263F-8F9A-DA48-8850-7E3A53A0F2C5}" type="pres">
      <dgm:prSet presAssocID="{A26513A9-3BAD-604E-B6D3-ED3AC6D84C58}" presName="parentLeftMargin" presStyleLbl="node1" presStyleIdx="0" presStyleCnt="4"/>
      <dgm:spPr/>
    </dgm:pt>
    <dgm:pt modelId="{050437AF-BAAB-A246-8D2F-9BF6364AE0A4}" type="pres">
      <dgm:prSet presAssocID="{A26513A9-3BAD-604E-B6D3-ED3AC6D84C58}" presName="parentText" presStyleLbl="node1" presStyleIdx="0" presStyleCnt="4">
        <dgm:presLayoutVars>
          <dgm:chMax val="0"/>
          <dgm:bulletEnabled val="1"/>
        </dgm:presLayoutVars>
      </dgm:prSet>
      <dgm:spPr/>
    </dgm:pt>
    <dgm:pt modelId="{E188CE89-B8D0-7C43-AD64-A3F2DF9CE498}" type="pres">
      <dgm:prSet presAssocID="{A26513A9-3BAD-604E-B6D3-ED3AC6D84C58}" presName="negativeSpace" presStyleCnt="0"/>
      <dgm:spPr/>
    </dgm:pt>
    <dgm:pt modelId="{595FF3DC-58CC-FD46-A024-43855FF4A7F6}" type="pres">
      <dgm:prSet presAssocID="{A26513A9-3BAD-604E-B6D3-ED3AC6D84C58}" presName="childText" presStyleLbl="conFgAcc1" presStyleIdx="0" presStyleCnt="4">
        <dgm:presLayoutVars>
          <dgm:bulletEnabled val="1"/>
        </dgm:presLayoutVars>
      </dgm:prSet>
      <dgm:spPr/>
    </dgm:pt>
    <dgm:pt modelId="{00E0C4DE-BCC0-524B-BFCA-0DC7A908CE10}" type="pres">
      <dgm:prSet presAssocID="{445735F0-FFF1-964F-B118-E2716FBB8B4B}" presName="spaceBetweenRectangles" presStyleCnt="0"/>
      <dgm:spPr/>
    </dgm:pt>
    <dgm:pt modelId="{ABDE9CA6-1622-6A45-8D7D-B4D09F7DB7DD}" type="pres">
      <dgm:prSet presAssocID="{0132CB45-E18A-F546-865C-E1BAAAF8DDB8}" presName="parentLin" presStyleCnt="0"/>
      <dgm:spPr/>
    </dgm:pt>
    <dgm:pt modelId="{2137D80B-948B-9B43-966B-829B7B794A2D}" type="pres">
      <dgm:prSet presAssocID="{0132CB45-E18A-F546-865C-E1BAAAF8DDB8}" presName="parentLeftMargin" presStyleLbl="node1" presStyleIdx="0" presStyleCnt="4"/>
      <dgm:spPr/>
    </dgm:pt>
    <dgm:pt modelId="{DB1F1A09-F077-3C4E-8743-E20B8EE703E9}" type="pres">
      <dgm:prSet presAssocID="{0132CB45-E18A-F546-865C-E1BAAAF8DDB8}" presName="parentText" presStyleLbl="node1" presStyleIdx="1" presStyleCnt="4">
        <dgm:presLayoutVars>
          <dgm:chMax val="0"/>
          <dgm:bulletEnabled val="1"/>
        </dgm:presLayoutVars>
      </dgm:prSet>
      <dgm:spPr/>
    </dgm:pt>
    <dgm:pt modelId="{0B3BAABA-C808-F540-BCA3-A88402694413}" type="pres">
      <dgm:prSet presAssocID="{0132CB45-E18A-F546-865C-E1BAAAF8DDB8}" presName="negativeSpace" presStyleCnt="0"/>
      <dgm:spPr/>
    </dgm:pt>
    <dgm:pt modelId="{3907DD4E-85A9-5142-BD16-C9B28860F45A}" type="pres">
      <dgm:prSet presAssocID="{0132CB45-E18A-F546-865C-E1BAAAF8DDB8}" presName="childText" presStyleLbl="conFgAcc1" presStyleIdx="1" presStyleCnt="4" custLinFactNeighborX="1355" custLinFactNeighborY="24083">
        <dgm:presLayoutVars>
          <dgm:bulletEnabled val="1"/>
        </dgm:presLayoutVars>
      </dgm:prSet>
      <dgm:spPr/>
    </dgm:pt>
    <dgm:pt modelId="{DDAB57F3-98BD-FF48-9BD7-EF327EA88CF7}" type="pres">
      <dgm:prSet presAssocID="{99CFF8B4-4FAD-DB4C-AEAF-02D5EEE6611D}" presName="spaceBetweenRectangles" presStyleCnt="0"/>
      <dgm:spPr/>
    </dgm:pt>
    <dgm:pt modelId="{9B1E5743-39A1-2A42-930F-44569955976D}" type="pres">
      <dgm:prSet presAssocID="{11BAC2E9-223E-A947-9A96-D2B93C4A4535}" presName="parentLin" presStyleCnt="0"/>
      <dgm:spPr/>
    </dgm:pt>
    <dgm:pt modelId="{28B9577C-729B-A042-848B-6393B82A60D7}" type="pres">
      <dgm:prSet presAssocID="{11BAC2E9-223E-A947-9A96-D2B93C4A4535}" presName="parentLeftMargin" presStyleLbl="node1" presStyleIdx="1" presStyleCnt="4"/>
      <dgm:spPr/>
    </dgm:pt>
    <dgm:pt modelId="{E51C4267-4CDC-6344-8F92-6942F1AA70D1}" type="pres">
      <dgm:prSet presAssocID="{11BAC2E9-223E-A947-9A96-D2B93C4A4535}" presName="parentText" presStyleLbl="node1" presStyleIdx="2" presStyleCnt="4">
        <dgm:presLayoutVars>
          <dgm:chMax val="0"/>
          <dgm:bulletEnabled val="1"/>
        </dgm:presLayoutVars>
      </dgm:prSet>
      <dgm:spPr/>
    </dgm:pt>
    <dgm:pt modelId="{82552C52-8602-7D4B-85F7-EB848714A6D9}" type="pres">
      <dgm:prSet presAssocID="{11BAC2E9-223E-A947-9A96-D2B93C4A4535}" presName="negativeSpace" presStyleCnt="0"/>
      <dgm:spPr/>
    </dgm:pt>
    <dgm:pt modelId="{57FFD5D5-F415-CA43-A8CE-81D4EE6A3E36}" type="pres">
      <dgm:prSet presAssocID="{11BAC2E9-223E-A947-9A96-D2B93C4A4535}" presName="childText" presStyleLbl="conFgAcc1" presStyleIdx="2" presStyleCnt="4">
        <dgm:presLayoutVars>
          <dgm:bulletEnabled val="1"/>
        </dgm:presLayoutVars>
      </dgm:prSet>
      <dgm:spPr/>
    </dgm:pt>
    <dgm:pt modelId="{ABF647D8-7173-1142-B913-3E835E639050}" type="pres">
      <dgm:prSet presAssocID="{179463A1-2044-6846-9A54-02FF80F2CBF8}" presName="spaceBetweenRectangles" presStyleCnt="0"/>
      <dgm:spPr/>
    </dgm:pt>
    <dgm:pt modelId="{3A32C91F-D30E-6B4B-AC4F-3A518C5E0BBE}" type="pres">
      <dgm:prSet presAssocID="{6FC3641A-E417-C941-A0CC-DCCB6CDFDEC5}" presName="parentLin" presStyleCnt="0"/>
      <dgm:spPr/>
    </dgm:pt>
    <dgm:pt modelId="{BC57E03B-1E22-D446-8596-E9999EDE4413}" type="pres">
      <dgm:prSet presAssocID="{6FC3641A-E417-C941-A0CC-DCCB6CDFDEC5}" presName="parentLeftMargin" presStyleLbl="node1" presStyleIdx="2" presStyleCnt="4"/>
      <dgm:spPr/>
    </dgm:pt>
    <dgm:pt modelId="{0DCF7959-F1F9-5C41-87F9-DA58DD58FF73}" type="pres">
      <dgm:prSet presAssocID="{6FC3641A-E417-C941-A0CC-DCCB6CDFDEC5}" presName="parentText" presStyleLbl="node1" presStyleIdx="3" presStyleCnt="4">
        <dgm:presLayoutVars>
          <dgm:chMax val="0"/>
          <dgm:bulletEnabled val="1"/>
        </dgm:presLayoutVars>
      </dgm:prSet>
      <dgm:spPr/>
    </dgm:pt>
    <dgm:pt modelId="{0DA04A83-5E53-6444-9D0C-248BE92B6412}" type="pres">
      <dgm:prSet presAssocID="{6FC3641A-E417-C941-A0CC-DCCB6CDFDEC5}" presName="negativeSpace" presStyleCnt="0"/>
      <dgm:spPr/>
    </dgm:pt>
    <dgm:pt modelId="{5152F57A-11F7-8048-AC62-4E925E26C6B2}" type="pres">
      <dgm:prSet presAssocID="{6FC3641A-E417-C941-A0CC-DCCB6CDFDEC5}" presName="childText" presStyleLbl="conFgAcc1" presStyleIdx="3" presStyleCnt="4">
        <dgm:presLayoutVars>
          <dgm:bulletEnabled val="1"/>
        </dgm:presLayoutVars>
      </dgm:prSet>
      <dgm:spPr/>
    </dgm:pt>
  </dgm:ptLst>
  <dgm:cxnLst>
    <dgm:cxn modelId="{694B105B-73EE-2D46-B12B-9852632535B9}" type="presOf" srcId="{6FC3641A-E417-C941-A0CC-DCCB6CDFDEC5}" destId="{BC57E03B-1E22-D446-8596-E9999EDE4413}" srcOrd="0" destOrd="0" presId="urn:microsoft.com/office/officeart/2005/8/layout/list1"/>
    <dgm:cxn modelId="{4BC1955C-286F-CC4C-9C89-DD60D7515F3A}" srcId="{60DF80DC-A38B-C34B-BA89-8498C1EC12FC}" destId="{A26513A9-3BAD-604E-B6D3-ED3AC6D84C58}" srcOrd="0" destOrd="0" parTransId="{8070E74E-7F1F-9A40-A922-16F847F97BD6}" sibTransId="{445735F0-FFF1-964F-B118-E2716FBB8B4B}"/>
    <dgm:cxn modelId="{71680841-55E9-B64D-AB38-8DCFFB028D88}" srcId="{60DF80DC-A38B-C34B-BA89-8498C1EC12FC}" destId="{0132CB45-E18A-F546-865C-E1BAAAF8DDB8}" srcOrd="1" destOrd="0" parTransId="{DF696D02-17C9-1D4F-8134-26CAB1C14C79}" sibTransId="{99CFF8B4-4FAD-DB4C-AEAF-02D5EEE6611D}"/>
    <dgm:cxn modelId="{EF986663-D72A-1D41-A5D4-CA3ECB7331E4}" type="presOf" srcId="{6FC3641A-E417-C941-A0CC-DCCB6CDFDEC5}" destId="{0DCF7959-F1F9-5C41-87F9-DA58DD58FF73}" srcOrd="1" destOrd="0" presId="urn:microsoft.com/office/officeart/2005/8/layout/list1"/>
    <dgm:cxn modelId="{C3F9DD45-D0F6-DF43-A0A2-925F8AE5D443}" type="presOf" srcId="{11BAC2E9-223E-A947-9A96-D2B93C4A4535}" destId="{28B9577C-729B-A042-848B-6393B82A60D7}" srcOrd="0" destOrd="0" presId="urn:microsoft.com/office/officeart/2005/8/layout/list1"/>
    <dgm:cxn modelId="{5E93317E-BA40-B14B-A263-6E17C8F89246}" type="presOf" srcId="{0132CB45-E18A-F546-865C-E1BAAAF8DDB8}" destId="{2137D80B-948B-9B43-966B-829B7B794A2D}" srcOrd="0" destOrd="0" presId="urn:microsoft.com/office/officeart/2005/8/layout/list1"/>
    <dgm:cxn modelId="{2472578A-6934-4E40-8E1C-584AC796D5A8}" srcId="{60DF80DC-A38B-C34B-BA89-8498C1EC12FC}" destId="{6FC3641A-E417-C941-A0CC-DCCB6CDFDEC5}" srcOrd="3" destOrd="0" parTransId="{3228F573-59FC-834B-89FA-B849B5D99C7E}" sibTransId="{E96917F8-6360-6D47-A668-210A9DC05DD8}"/>
    <dgm:cxn modelId="{C35B5FA0-61AC-AE4B-9AE4-9557BA6CB4E7}" type="presOf" srcId="{A26513A9-3BAD-604E-B6D3-ED3AC6D84C58}" destId="{050437AF-BAAB-A246-8D2F-9BF6364AE0A4}" srcOrd="1" destOrd="0" presId="urn:microsoft.com/office/officeart/2005/8/layout/list1"/>
    <dgm:cxn modelId="{62564AA5-D688-4246-9ACA-501F95A0DE26}" type="presOf" srcId="{11BAC2E9-223E-A947-9A96-D2B93C4A4535}" destId="{E51C4267-4CDC-6344-8F92-6942F1AA70D1}" srcOrd="1" destOrd="0" presId="urn:microsoft.com/office/officeart/2005/8/layout/list1"/>
    <dgm:cxn modelId="{108155B6-154C-2845-B61B-9BAD9A1E7127}" type="presOf" srcId="{A26513A9-3BAD-604E-B6D3-ED3AC6D84C58}" destId="{9DE3263F-8F9A-DA48-8850-7E3A53A0F2C5}" srcOrd="0" destOrd="0" presId="urn:microsoft.com/office/officeart/2005/8/layout/list1"/>
    <dgm:cxn modelId="{E6B579BC-3701-4B42-8C58-ABD3FABBDE30}" srcId="{60DF80DC-A38B-C34B-BA89-8498C1EC12FC}" destId="{11BAC2E9-223E-A947-9A96-D2B93C4A4535}" srcOrd="2" destOrd="0" parTransId="{88DEDB55-AC6D-A749-83E7-A3F44F7CC2E4}" sibTransId="{179463A1-2044-6846-9A54-02FF80F2CBF8}"/>
    <dgm:cxn modelId="{0194BFC9-655C-2040-B5E6-477CFF5B44B3}" type="presOf" srcId="{0132CB45-E18A-F546-865C-E1BAAAF8DDB8}" destId="{DB1F1A09-F077-3C4E-8743-E20B8EE703E9}" srcOrd="1" destOrd="0" presId="urn:microsoft.com/office/officeart/2005/8/layout/list1"/>
    <dgm:cxn modelId="{88693DE3-6C3F-8C41-AC1C-1F8DAA211C95}" type="presOf" srcId="{60DF80DC-A38B-C34B-BA89-8498C1EC12FC}" destId="{1089CFEA-2B4A-044D-86B8-B34E6F5F0B59}" srcOrd="0" destOrd="0" presId="urn:microsoft.com/office/officeart/2005/8/layout/list1"/>
    <dgm:cxn modelId="{932368F3-D9A4-1549-B6C9-C1EECAC6F58C}" type="presParOf" srcId="{1089CFEA-2B4A-044D-86B8-B34E6F5F0B59}" destId="{F835DE22-0407-B04C-BBBB-354FAC5D1980}" srcOrd="0" destOrd="0" presId="urn:microsoft.com/office/officeart/2005/8/layout/list1"/>
    <dgm:cxn modelId="{293E2772-4C90-8844-B626-375CFCBB2C5D}" type="presParOf" srcId="{F835DE22-0407-B04C-BBBB-354FAC5D1980}" destId="{9DE3263F-8F9A-DA48-8850-7E3A53A0F2C5}" srcOrd="0" destOrd="0" presId="urn:microsoft.com/office/officeart/2005/8/layout/list1"/>
    <dgm:cxn modelId="{8BEFBAFC-5997-034A-8E05-C1AAF999F653}" type="presParOf" srcId="{F835DE22-0407-B04C-BBBB-354FAC5D1980}" destId="{050437AF-BAAB-A246-8D2F-9BF6364AE0A4}" srcOrd="1" destOrd="0" presId="urn:microsoft.com/office/officeart/2005/8/layout/list1"/>
    <dgm:cxn modelId="{7B2050D0-0CDF-C34A-8997-7B16CAA77203}" type="presParOf" srcId="{1089CFEA-2B4A-044D-86B8-B34E6F5F0B59}" destId="{E188CE89-B8D0-7C43-AD64-A3F2DF9CE498}" srcOrd="1" destOrd="0" presId="urn:microsoft.com/office/officeart/2005/8/layout/list1"/>
    <dgm:cxn modelId="{AB51E80A-196A-2A4C-ABDD-D24A60E85E18}" type="presParOf" srcId="{1089CFEA-2B4A-044D-86B8-B34E6F5F0B59}" destId="{595FF3DC-58CC-FD46-A024-43855FF4A7F6}" srcOrd="2" destOrd="0" presId="urn:microsoft.com/office/officeart/2005/8/layout/list1"/>
    <dgm:cxn modelId="{A18974D5-2B71-4746-86E5-8FB019F38C9E}" type="presParOf" srcId="{1089CFEA-2B4A-044D-86B8-B34E6F5F0B59}" destId="{00E0C4DE-BCC0-524B-BFCA-0DC7A908CE10}" srcOrd="3" destOrd="0" presId="urn:microsoft.com/office/officeart/2005/8/layout/list1"/>
    <dgm:cxn modelId="{6A0E2EC7-C3FE-C24C-A774-9F0827DEB009}" type="presParOf" srcId="{1089CFEA-2B4A-044D-86B8-B34E6F5F0B59}" destId="{ABDE9CA6-1622-6A45-8D7D-B4D09F7DB7DD}" srcOrd="4" destOrd="0" presId="urn:microsoft.com/office/officeart/2005/8/layout/list1"/>
    <dgm:cxn modelId="{49756E69-9C03-0B46-877A-DE10F3BC91AF}" type="presParOf" srcId="{ABDE9CA6-1622-6A45-8D7D-B4D09F7DB7DD}" destId="{2137D80B-948B-9B43-966B-829B7B794A2D}" srcOrd="0" destOrd="0" presId="urn:microsoft.com/office/officeart/2005/8/layout/list1"/>
    <dgm:cxn modelId="{FA0D1651-F42D-7F46-8C72-AFF3AA247DA5}" type="presParOf" srcId="{ABDE9CA6-1622-6A45-8D7D-B4D09F7DB7DD}" destId="{DB1F1A09-F077-3C4E-8743-E20B8EE703E9}" srcOrd="1" destOrd="0" presId="urn:microsoft.com/office/officeart/2005/8/layout/list1"/>
    <dgm:cxn modelId="{B85D2653-5828-9741-9A90-E9F04B1ECD44}" type="presParOf" srcId="{1089CFEA-2B4A-044D-86B8-B34E6F5F0B59}" destId="{0B3BAABA-C808-F540-BCA3-A88402694413}" srcOrd="5" destOrd="0" presId="urn:microsoft.com/office/officeart/2005/8/layout/list1"/>
    <dgm:cxn modelId="{D6375DC0-F129-B44B-A9AB-23D2DF25A52C}" type="presParOf" srcId="{1089CFEA-2B4A-044D-86B8-B34E6F5F0B59}" destId="{3907DD4E-85A9-5142-BD16-C9B28860F45A}" srcOrd="6" destOrd="0" presId="urn:microsoft.com/office/officeart/2005/8/layout/list1"/>
    <dgm:cxn modelId="{60A34A8D-A4B1-F944-B003-8F4240AA1361}" type="presParOf" srcId="{1089CFEA-2B4A-044D-86B8-B34E6F5F0B59}" destId="{DDAB57F3-98BD-FF48-9BD7-EF327EA88CF7}" srcOrd="7" destOrd="0" presId="urn:microsoft.com/office/officeart/2005/8/layout/list1"/>
    <dgm:cxn modelId="{3776D9E7-6989-8F41-8AFA-FB2875A14391}" type="presParOf" srcId="{1089CFEA-2B4A-044D-86B8-B34E6F5F0B59}" destId="{9B1E5743-39A1-2A42-930F-44569955976D}" srcOrd="8" destOrd="0" presId="urn:microsoft.com/office/officeart/2005/8/layout/list1"/>
    <dgm:cxn modelId="{58D5E967-8413-9445-AF31-87CECC182E59}" type="presParOf" srcId="{9B1E5743-39A1-2A42-930F-44569955976D}" destId="{28B9577C-729B-A042-848B-6393B82A60D7}" srcOrd="0" destOrd="0" presId="urn:microsoft.com/office/officeart/2005/8/layout/list1"/>
    <dgm:cxn modelId="{15C70211-6047-8F44-B236-623E594A65C5}" type="presParOf" srcId="{9B1E5743-39A1-2A42-930F-44569955976D}" destId="{E51C4267-4CDC-6344-8F92-6942F1AA70D1}" srcOrd="1" destOrd="0" presId="urn:microsoft.com/office/officeart/2005/8/layout/list1"/>
    <dgm:cxn modelId="{AD79620F-4783-DD44-A975-7F90612312BA}" type="presParOf" srcId="{1089CFEA-2B4A-044D-86B8-B34E6F5F0B59}" destId="{82552C52-8602-7D4B-85F7-EB848714A6D9}" srcOrd="9" destOrd="0" presId="urn:microsoft.com/office/officeart/2005/8/layout/list1"/>
    <dgm:cxn modelId="{35E8686E-FD8D-C64A-BA49-B6311E112BA3}" type="presParOf" srcId="{1089CFEA-2B4A-044D-86B8-B34E6F5F0B59}" destId="{57FFD5D5-F415-CA43-A8CE-81D4EE6A3E36}" srcOrd="10" destOrd="0" presId="urn:microsoft.com/office/officeart/2005/8/layout/list1"/>
    <dgm:cxn modelId="{B1ED3235-7099-EE47-9282-9E8789636133}" type="presParOf" srcId="{1089CFEA-2B4A-044D-86B8-B34E6F5F0B59}" destId="{ABF647D8-7173-1142-B913-3E835E639050}" srcOrd="11" destOrd="0" presId="urn:microsoft.com/office/officeart/2005/8/layout/list1"/>
    <dgm:cxn modelId="{7944C2B7-89D4-524B-8308-1559E803471F}" type="presParOf" srcId="{1089CFEA-2B4A-044D-86B8-B34E6F5F0B59}" destId="{3A32C91F-D30E-6B4B-AC4F-3A518C5E0BBE}" srcOrd="12" destOrd="0" presId="urn:microsoft.com/office/officeart/2005/8/layout/list1"/>
    <dgm:cxn modelId="{AE9831D7-79E4-344F-AFBE-6EBE8DAC1E7B}" type="presParOf" srcId="{3A32C91F-D30E-6B4B-AC4F-3A518C5E0BBE}" destId="{BC57E03B-1E22-D446-8596-E9999EDE4413}" srcOrd="0" destOrd="0" presId="urn:microsoft.com/office/officeart/2005/8/layout/list1"/>
    <dgm:cxn modelId="{A5767AEC-6CA6-DD4E-AB7B-7098FB243678}" type="presParOf" srcId="{3A32C91F-D30E-6B4B-AC4F-3A518C5E0BBE}" destId="{0DCF7959-F1F9-5C41-87F9-DA58DD58FF73}" srcOrd="1" destOrd="0" presId="urn:microsoft.com/office/officeart/2005/8/layout/list1"/>
    <dgm:cxn modelId="{4B18E89D-A2DE-DC49-9A69-8B7D8297B731}" type="presParOf" srcId="{1089CFEA-2B4A-044D-86B8-B34E6F5F0B59}" destId="{0DA04A83-5E53-6444-9D0C-248BE92B6412}" srcOrd="13" destOrd="0" presId="urn:microsoft.com/office/officeart/2005/8/layout/list1"/>
    <dgm:cxn modelId="{F37D8A58-EF00-2E46-AF7A-B9AE92E6C4B3}" type="presParOf" srcId="{1089CFEA-2B4A-044D-86B8-B34E6F5F0B59}" destId="{5152F57A-11F7-8048-AC62-4E925E26C6B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61D326-BC4F-ED43-84F4-D0FF4D942B70}"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GB"/>
        </a:p>
      </dgm:t>
    </dgm:pt>
    <dgm:pt modelId="{7451B54B-68F8-A347-AA3D-93163DB978DC}">
      <dgm:prSet phldrT="[Text]" custT="1"/>
      <dgm:spPr>
        <a:solidFill>
          <a:srgbClr val="005493"/>
        </a:solidFill>
      </dgm:spPr>
      <dgm:t>
        <a:bodyPr/>
        <a:lstStyle/>
        <a:p>
          <a:r>
            <a:rPr lang="en-GB" sz="1400" dirty="0"/>
            <a:t>Getting Started </a:t>
          </a:r>
        </a:p>
      </dgm:t>
    </dgm:pt>
    <dgm:pt modelId="{4C421816-E62B-1F4C-AD23-2B3CAE998FF2}" type="parTrans" cxnId="{A1149283-EE83-C147-AE41-C838CC4E1B0E}">
      <dgm:prSet/>
      <dgm:spPr/>
      <dgm:t>
        <a:bodyPr/>
        <a:lstStyle/>
        <a:p>
          <a:endParaRPr lang="en-GB"/>
        </a:p>
      </dgm:t>
    </dgm:pt>
    <dgm:pt modelId="{62B6FBD2-D9BA-124D-A33E-5CF84FFC784A}" type="sibTrans" cxnId="{A1149283-EE83-C147-AE41-C838CC4E1B0E}">
      <dgm:prSet/>
      <dgm:spPr>
        <a:solidFill>
          <a:srgbClr val="005493"/>
        </a:solidFill>
      </dgm:spPr>
      <dgm:t>
        <a:bodyPr/>
        <a:lstStyle/>
        <a:p>
          <a:endParaRPr lang="en-GB"/>
        </a:p>
      </dgm:t>
    </dgm:pt>
    <dgm:pt modelId="{CE60E83A-F3AB-2B48-B362-FC96B4B51BE4}">
      <dgm:prSet custT="1"/>
      <dgm:spPr>
        <a:solidFill>
          <a:srgbClr val="005493">
            <a:alpha val="67000"/>
          </a:srgbClr>
        </a:solidFill>
      </dgm:spPr>
      <dgm:t>
        <a:bodyPr/>
        <a:lstStyle/>
        <a:p>
          <a:r>
            <a:rPr lang="en-GB" sz="1400" dirty="0"/>
            <a:t>Convene  stakeholder launch meeting  for CNET process &amp; landscape analysis </a:t>
          </a:r>
        </a:p>
      </dgm:t>
    </dgm:pt>
    <dgm:pt modelId="{EE0CDA03-670B-254C-919B-0B6330355F7A}" type="parTrans" cxnId="{F34ED410-145A-D347-8DF7-EDECE5A4E1B2}">
      <dgm:prSet/>
      <dgm:spPr/>
      <dgm:t>
        <a:bodyPr/>
        <a:lstStyle/>
        <a:p>
          <a:endParaRPr lang="en-GB"/>
        </a:p>
      </dgm:t>
    </dgm:pt>
    <dgm:pt modelId="{F26A6929-15CF-E445-BC72-C61BA9F81A37}" type="sibTrans" cxnId="{F34ED410-145A-D347-8DF7-EDECE5A4E1B2}">
      <dgm:prSet/>
      <dgm:spPr>
        <a:solidFill>
          <a:srgbClr val="005493"/>
        </a:solidFill>
      </dgm:spPr>
      <dgm:t>
        <a:bodyPr/>
        <a:lstStyle/>
        <a:p>
          <a:endParaRPr lang="en-GB"/>
        </a:p>
      </dgm:t>
    </dgm:pt>
    <dgm:pt modelId="{9C96A47D-73EF-9846-A99C-A4509E281373}">
      <dgm:prSet custT="1"/>
      <dgm:spPr>
        <a:solidFill>
          <a:srgbClr val="005493">
            <a:alpha val="66744"/>
          </a:srgbClr>
        </a:solidFill>
      </dgm:spPr>
      <dgm:t>
        <a:bodyPr/>
        <a:lstStyle/>
        <a:p>
          <a:r>
            <a:rPr lang="en-GB" sz="1400" dirty="0"/>
            <a:t>Conduct stakeholder review meeting  </a:t>
          </a:r>
        </a:p>
      </dgm:t>
    </dgm:pt>
    <dgm:pt modelId="{46E67926-CB94-034C-A683-20E792D712B6}" type="parTrans" cxnId="{6A3AFC68-8C25-CC4E-8671-1700878DFEB9}">
      <dgm:prSet/>
      <dgm:spPr/>
      <dgm:t>
        <a:bodyPr/>
        <a:lstStyle/>
        <a:p>
          <a:endParaRPr lang="en-GB"/>
        </a:p>
      </dgm:t>
    </dgm:pt>
    <dgm:pt modelId="{E2FE7477-6A5E-F54B-9089-7E4292A73CA3}" type="sibTrans" cxnId="{6A3AFC68-8C25-CC4E-8671-1700878DFEB9}">
      <dgm:prSet/>
      <dgm:spPr>
        <a:solidFill>
          <a:srgbClr val="005493"/>
        </a:solidFill>
      </dgm:spPr>
      <dgm:t>
        <a:bodyPr/>
        <a:lstStyle/>
        <a:p>
          <a:endParaRPr lang="en-GB"/>
        </a:p>
      </dgm:t>
    </dgm:pt>
    <dgm:pt modelId="{C2467D8F-8D16-3A4F-87B5-077E46746E9E}">
      <dgm:prSet custT="1"/>
      <dgm:spPr>
        <a:solidFill>
          <a:srgbClr val="005493">
            <a:alpha val="67068"/>
          </a:srgbClr>
        </a:solidFill>
      </dgm:spPr>
      <dgm:t>
        <a:bodyPr/>
        <a:lstStyle/>
        <a:p>
          <a:r>
            <a:rPr lang="en-GB" sz="1400" dirty="0"/>
            <a:t>Conduct final stakeholder validation meeting  </a:t>
          </a:r>
        </a:p>
      </dgm:t>
    </dgm:pt>
    <dgm:pt modelId="{CB2AB893-8ECA-9744-BD6F-6676B6855266}" type="parTrans" cxnId="{44C27E56-6138-F944-883D-BACE2E93B36F}">
      <dgm:prSet/>
      <dgm:spPr/>
      <dgm:t>
        <a:bodyPr/>
        <a:lstStyle/>
        <a:p>
          <a:endParaRPr lang="en-GB"/>
        </a:p>
      </dgm:t>
    </dgm:pt>
    <dgm:pt modelId="{98CC3AF5-BD1D-A941-B8FF-1F1215EED507}" type="sibTrans" cxnId="{44C27E56-6138-F944-883D-BACE2E93B36F}">
      <dgm:prSet/>
      <dgm:spPr>
        <a:solidFill>
          <a:srgbClr val="005493"/>
        </a:solidFill>
      </dgm:spPr>
      <dgm:t>
        <a:bodyPr/>
        <a:lstStyle/>
        <a:p>
          <a:endParaRPr lang="en-GB"/>
        </a:p>
      </dgm:t>
    </dgm:pt>
    <dgm:pt modelId="{A7BC1BD0-29AE-184F-96CD-1B3B9580B8FB}">
      <dgm:prSet custT="1"/>
      <dgm:spPr>
        <a:solidFill>
          <a:srgbClr val="C00000"/>
        </a:solidFill>
      </dgm:spPr>
      <dgm:t>
        <a:bodyPr/>
        <a:lstStyle/>
        <a:p>
          <a:r>
            <a:rPr lang="en-GB" sz="1400" dirty="0"/>
            <a:t>Utilize CNET results and institutionalize CNET process for review and refinements </a:t>
          </a:r>
        </a:p>
      </dgm:t>
    </dgm:pt>
    <dgm:pt modelId="{44F07944-F198-A24D-8CD8-72D11CEA60D5}" type="parTrans" cxnId="{4764C134-855B-9544-BB63-383788B1C54A}">
      <dgm:prSet/>
      <dgm:spPr/>
      <dgm:t>
        <a:bodyPr/>
        <a:lstStyle/>
        <a:p>
          <a:endParaRPr lang="en-GB"/>
        </a:p>
      </dgm:t>
    </dgm:pt>
    <dgm:pt modelId="{3BA3C344-CCCC-5441-AF3B-80DCC84B6BDF}" type="sibTrans" cxnId="{4764C134-855B-9544-BB63-383788B1C54A}">
      <dgm:prSet/>
      <dgm:spPr/>
      <dgm:t>
        <a:bodyPr/>
        <a:lstStyle/>
        <a:p>
          <a:endParaRPr lang="en-GB"/>
        </a:p>
      </dgm:t>
    </dgm:pt>
    <dgm:pt modelId="{CC3C8012-D2CF-484F-8A8A-FC50BFE3C93F}">
      <dgm:prSet custT="1"/>
      <dgm:spPr>
        <a:solidFill>
          <a:srgbClr val="005493"/>
        </a:solidFill>
      </dgm:spPr>
      <dgm:t>
        <a:bodyPr/>
        <a:lstStyle/>
        <a:p>
          <a:r>
            <a:rPr lang="en-GB" sz="1400" dirty="0"/>
            <a:t>Develop draft estimate using the CNET </a:t>
          </a:r>
        </a:p>
      </dgm:t>
    </dgm:pt>
    <dgm:pt modelId="{E3D19920-10C6-F744-9367-3AACB66F8F93}" type="parTrans" cxnId="{E3BEF57D-CE54-3343-809A-659B14CC11AC}">
      <dgm:prSet/>
      <dgm:spPr/>
      <dgm:t>
        <a:bodyPr/>
        <a:lstStyle/>
        <a:p>
          <a:endParaRPr lang="en-GB"/>
        </a:p>
      </dgm:t>
    </dgm:pt>
    <dgm:pt modelId="{BD8517C7-76E6-1F49-9B05-2E68FCB521D6}" type="sibTrans" cxnId="{E3BEF57D-CE54-3343-809A-659B14CC11AC}">
      <dgm:prSet/>
      <dgm:spPr>
        <a:solidFill>
          <a:srgbClr val="005493"/>
        </a:solidFill>
      </dgm:spPr>
      <dgm:t>
        <a:bodyPr/>
        <a:lstStyle/>
        <a:p>
          <a:endParaRPr lang="en-GB"/>
        </a:p>
      </dgm:t>
    </dgm:pt>
    <dgm:pt modelId="{D2FFB4F7-4892-F247-9195-528C91AD7EFC}">
      <dgm:prSet custT="1"/>
      <dgm:spPr>
        <a:solidFill>
          <a:srgbClr val="005493"/>
        </a:solidFill>
      </dgm:spPr>
      <dgm:t>
        <a:bodyPr/>
        <a:lstStyle/>
        <a:p>
          <a:r>
            <a:rPr lang="en-GB" sz="1400" dirty="0"/>
            <a:t>Finalize estimate and report </a:t>
          </a:r>
        </a:p>
      </dgm:t>
    </dgm:pt>
    <dgm:pt modelId="{3B5BE7C1-9E39-D04B-BBAD-15C7A0A741FB}" type="parTrans" cxnId="{137E7397-51A6-F74C-AB79-CB71EF77CD53}">
      <dgm:prSet/>
      <dgm:spPr/>
      <dgm:t>
        <a:bodyPr/>
        <a:lstStyle/>
        <a:p>
          <a:endParaRPr lang="en-GB"/>
        </a:p>
      </dgm:t>
    </dgm:pt>
    <dgm:pt modelId="{6DB7B16C-D2FA-4147-B300-98345532E009}" type="sibTrans" cxnId="{137E7397-51A6-F74C-AB79-CB71EF77CD53}">
      <dgm:prSet/>
      <dgm:spPr>
        <a:solidFill>
          <a:srgbClr val="005493"/>
        </a:solidFill>
      </dgm:spPr>
      <dgm:t>
        <a:bodyPr/>
        <a:lstStyle/>
        <a:p>
          <a:endParaRPr lang="en-GB"/>
        </a:p>
      </dgm:t>
    </dgm:pt>
    <dgm:pt modelId="{4A2BFCEE-6424-4346-9743-77812831C3D4}" type="pres">
      <dgm:prSet presAssocID="{A061D326-BC4F-ED43-84F4-D0FF4D942B70}" presName="Name0" presStyleCnt="0">
        <dgm:presLayoutVars>
          <dgm:dir/>
          <dgm:resizeHandles val="exact"/>
        </dgm:presLayoutVars>
      </dgm:prSet>
      <dgm:spPr/>
    </dgm:pt>
    <dgm:pt modelId="{D5CC0746-DECB-B14A-B634-17579B37C6A1}" type="pres">
      <dgm:prSet presAssocID="{7451B54B-68F8-A347-AA3D-93163DB978DC}" presName="node" presStyleLbl="node1" presStyleIdx="0" presStyleCnt="7">
        <dgm:presLayoutVars>
          <dgm:bulletEnabled val="1"/>
        </dgm:presLayoutVars>
      </dgm:prSet>
      <dgm:spPr/>
    </dgm:pt>
    <dgm:pt modelId="{EB6DD44B-4802-2D49-B8A7-186303758EC6}" type="pres">
      <dgm:prSet presAssocID="{62B6FBD2-D9BA-124D-A33E-5CF84FFC784A}" presName="sibTrans" presStyleLbl="sibTrans2D1" presStyleIdx="0" presStyleCnt="6"/>
      <dgm:spPr/>
    </dgm:pt>
    <dgm:pt modelId="{714E2A74-609B-A946-9ECC-9CA9D1547144}" type="pres">
      <dgm:prSet presAssocID="{62B6FBD2-D9BA-124D-A33E-5CF84FFC784A}" presName="connectorText" presStyleLbl="sibTrans2D1" presStyleIdx="0" presStyleCnt="6"/>
      <dgm:spPr/>
    </dgm:pt>
    <dgm:pt modelId="{A2B8E6AD-72C6-634D-9BC1-1A065529347C}" type="pres">
      <dgm:prSet presAssocID="{CE60E83A-F3AB-2B48-B362-FC96B4B51BE4}" presName="node" presStyleLbl="node1" presStyleIdx="1" presStyleCnt="7" custScaleX="124816">
        <dgm:presLayoutVars>
          <dgm:bulletEnabled val="1"/>
        </dgm:presLayoutVars>
      </dgm:prSet>
      <dgm:spPr/>
    </dgm:pt>
    <dgm:pt modelId="{EF61A1DF-F9B3-4D43-ADCE-C9E64CB8393E}" type="pres">
      <dgm:prSet presAssocID="{F26A6929-15CF-E445-BC72-C61BA9F81A37}" presName="sibTrans" presStyleLbl="sibTrans2D1" presStyleIdx="1" presStyleCnt="6"/>
      <dgm:spPr/>
    </dgm:pt>
    <dgm:pt modelId="{6E301569-71EE-464F-8024-0ECF921B2669}" type="pres">
      <dgm:prSet presAssocID="{F26A6929-15CF-E445-BC72-C61BA9F81A37}" presName="connectorText" presStyleLbl="sibTrans2D1" presStyleIdx="1" presStyleCnt="6"/>
      <dgm:spPr/>
    </dgm:pt>
    <dgm:pt modelId="{59D6F2F3-AAC7-E844-BEFA-67C40F04B5AB}" type="pres">
      <dgm:prSet presAssocID="{CC3C8012-D2CF-484F-8A8A-FC50BFE3C93F}" presName="node" presStyleLbl="node1" presStyleIdx="2" presStyleCnt="7">
        <dgm:presLayoutVars>
          <dgm:bulletEnabled val="1"/>
        </dgm:presLayoutVars>
      </dgm:prSet>
      <dgm:spPr/>
    </dgm:pt>
    <dgm:pt modelId="{B251F17F-EDFA-734F-8C54-85F1D8AD5A36}" type="pres">
      <dgm:prSet presAssocID="{BD8517C7-76E6-1F49-9B05-2E68FCB521D6}" presName="sibTrans" presStyleLbl="sibTrans2D1" presStyleIdx="2" presStyleCnt="6"/>
      <dgm:spPr/>
    </dgm:pt>
    <dgm:pt modelId="{1E1F21AA-1397-1B41-921E-D2FD368A541B}" type="pres">
      <dgm:prSet presAssocID="{BD8517C7-76E6-1F49-9B05-2E68FCB521D6}" presName="connectorText" presStyleLbl="sibTrans2D1" presStyleIdx="2" presStyleCnt="6"/>
      <dgm:spPr/>
    </dgm:pt>
    <dgm:pt modelId="{2CF59C27-1881-3145-90AE-61EDB9C5D910}" type="pres">
      <dgm:prSet presAssocID="{9C96A47D-73EF-9846-A99C-A4509E281373}" presName="node" presStyleLbl="node1" presStyleIdx="3" presStyleCnt="7" custScaleX="120071">
        <dgm:presLayoutVars>
          <dgm:bulletEnabled val="1"/>
        </dgm:presLayoutVars>
      </dgm:prSet>
      <dgm:spPr/>
    </dgm:pt>
    <dgm:pt modelId="{D411A2AE-82BB-7D44-93C2-B1402B4DDC8A}" type="pres">
      <dgm:prSet presAssocID="{E2FE7477-6A5E-F54B-9089-7E4292A73CA3}" presName="sibTrans" presStyleLbl="sibTrans2D1" presStyleIdx="3" presStyleCnt="6"/>
      <dgm:spPr/>
    </dgm:pt>
    <dgm:pt modelId="{EBBC72EC-502E-BB43-9C04-B2823090048E}" type="pres">
      <dgm:prSet presAssocID="{E2FE7477-6A5E-F54B-9089-7E4292A73CA3}" presName="connectorText" presStyleLbl="sibTrans2D1" presStyleIdx="3" presStyleCnt="6"/>
      <dgm:spPr/>
    </dgm:pt>
    <dgm:pt modelId="{CB337892-D355-DB48-8404-ED37E125FE36}" type="pres">
      <dgm:prSet presAssocID="{D2FFB4F7-4892-F247-9195-528C91AD7EFC}" presName="node" presStyleLbl="node1" presStyleIdx="4" presStyleCnt="7">
        <dgm:presLayoutVars>
          <dgm:bulletEnabled val="1"/>
        </dgm:presLayoutVars>
      </dgm:prSet>
      <dgm:spPr/>
    </dgm:pt>
    <dgm:pt modelId="{8D062299-A4D2-9141-8009-2585D148732C}" type="pres">
      <dgm:prSet presAssocID="{6DB7B16C-D2FA-4147-B300-98345532E009}" presName="sibTrans" presStyleLbl="sibTrans2D1" presStyleIdx="4" presStyleCnt="6"/>
      <dgm:spPr/>
    </dgm:pt>
    <dgm:pt modelId="{36F664EE-C4F1-F347-A9B3-6C6AC5CC4A36}" type="pres">
      <dgm:prSet presAssocID="{6DB7B16C-D2FA-4147-B300-98345532E009}" presName="connectorText" presStyleLbl="sibTrans2D1" presStyleIdx="4" presStyleCnt="6"/>
      <dgm:spPr/>
    </dgm:pt>
    <dgm:pt modelId="{55D78C1A-638E-A445-8E0A-EBD35B594DD6}" type="pres">
      <dgm:prSet presAssocID="{C2467D8F-8D16-3A4F-87B5-077E46746E9E}" presName="node" presStyleLbl="node1" presStyleIdx="5" presStyleCnt="7" custScaleX="120602">
        <dgm:presLayoutVars>
          <dgm:bulletEnabled val="1"/>
        </dgm:presLayoutVars>
      </dgm:prSet>
      <dgm:spPr/>
    </dgm:pt>
    <dgm:pt modelId="{990F5BD2-E20A-E445-9B3F-4E2A6F1DECE6}" type="pres">
      <dgm:prSet presAssocID="{98CC3AF5-BD1D-A941-B8FF-1F1215EED507}" presName="sibTrans" presStyleLbl="sibTrans2D1" presStyleIdx="5" presStyleCnt="6"/>
      <dgm:spPr/>
    </dgm:pt>
    <dgm:pt modelId="{1931211F-CB63-DD40-9AE7-BA7434336B17}" type="pres">
      <dgm:prSet presAssocID="{98CC3AF5-BD1D-A941-B8FF-1F1215EED507}" presName="connectorText" presStyleLbl="sibTrans2D1" presStyleIdx="5" presStyleCnt="6"/>
      <dgm:spPr/>
    </dgm:pt>
    <dgm:pt modelId="{CA06CD39-511E-EC4E-88A3-1BA50997D278}" type="pres">
      <dgm:prSet presAssocID="{A7BC1BD0-29AE-184F-96CD-1B3B9580B8FB}" presName="node" presStyleLbl="node1" presStyleIdx="6" presStyleCnt="7" custScaleX="153710">
        <dgm:presLayoutVars>
          <dgm:bulletEnabled val="1"/>
        </dgm:presLayoutVars>
      </dgm:prSet>
      <dgm:spPr/>
    </dgm:pt>
  </dgm:ptLst>
  <dgm:cxnLst>
    <dgm:cxn modelId="{5AC1B006-BA4C-2746-938B-1678E37473FB}" type="presOf" srcId="{C2467D8F-8D16-3A4F-87B5-077E46746E9E}" destId="{55D78C1A-638E-A445-8E0A-EBD35B594DD6}" srcOrd="0" destOrd="0" presId="urn:microsoft.com/office/officeart/2005/8/layout/process1"/>
    <dgm:cxn modelId="{C0DB630D-C8EB-294E-85F6-EFA10110A655}" type="presOf" srcId="{62B6FBD2-D9BA-124D-A33E-5CF84FFC784A}" destId="{714E2A74-609B-A946-9ECC-9CA9D1547144}" srcOrd="1" destOrd="0" presId="urn:microsoft.com/office/officeart/2005/8/layout/process1"/>
    <dgm:cxn modelId="{F34ED410-145A-D347-8DF7-EDECE5A4E1B2}" srcId="{A061D326-BC4F-ED43-84F4-D0FF4D942B70}" destId="{CE60E83A-F3AB-2B48-B362-FC96B4B51BE4}" srcOrd="1" destOrd="0" parTransId="{EE0CDA03-670B-254C-919B-0B6330355F7A}" sibTransId="{F26A6929-15CF-E445-BC72-C61BA9F81A37}"/>
    <dgm:cxn modelId="{D6998D11-6106-624C-B97C-FE5195696C34}" type="presOf" srcId="{F26A6929-15CF-E445-BC72-C61BA9F81A37}" destId="{6E301569-71EE-464F-8024-0ECF921B2669}" srcOrd="1" destOrd="0" presId="urn:microsoft.com/office/officeart/2005/8/layout/process1"/>
    <dgm:cxn modelId="{61A58A16-7582-4D4C-B502-5234FE6244A6}" type="presOf" srcId="{A061D326-BC4F-ED43-84F4-D0FF4D942B70}" destId="{4A2BFCEE-6424-4346-9743-77812831C3D4}" srcOrd="0" destOrd="0" presId="urn:microsoft.com/office/officeart/2005/8/layout/process1"/>
    <dgm:cxn modelId="{34F60D1E-9C5D-EC4F-BE6F-21EB1852793F}" type="presOf" srcId="{62B6FBD2-D9BA-124D-A33E-5CF84FFC784A}" destId="{EB6DD44B-4802-2D49-B8A7-186303758EC6}" srcOrd="0" destOrd="0" presId="urn:microsoft.com/office/officeart/2005/8/layout/process1"/>
    <dgm:cxn modelId="{80FB6521-1C8D-C848-9EFC-12DCC525197B}" type="presOf" srcId="{6DB7B16C-D2FA-4147-B300-98345532E009}" destId="{8D062299-A4D2-9141-8009-2585D148732C}" srcOrd="0" destOrd="0" presId="urn:microsoft.com/office/officeart/2005/8/layout/process1"/>
    <dgm:cxn modelId="{BF307123-FD7C-6040-8CC3-1D678314ADBD}" type="presOf" srcId="{6DB7B16C-D2FA-4147-B300-98345532E009}" destId="{36F664EE-C4F1-F347-A9B3-6C6AC5CC4A36}" srcOrd="1" destOrd="0" presId="urn:microsoft.com/office/officeart/2005/8/layout/process1"/>
    <dgm:cxn modelId="{B738E42B-890C-A148-B179-3EDC78E0751E}" type="presOf" srcId="{BD8517C7-76E6-1F49-9B05-2E68FCB521D6}" destId="{1E1F21AA-1397-1B41-921E-D2FD368A541B}" srcOrd="1" destOrd="0" presId="urn:microsoft.com/office/officeart/2005/8/layout/process1"/>
    <dgm:cxn modelId="{4764C134-855B-9544-BB63-383788B1C54A}" srcId="{A061D326-BC4F-ED43-84F4-D0FF4D942B70}" destId="{A7BC1BD0-29AE-184F-96CD-1B3B9580B8FB}" srcOrd="6" destOrd="0" parTransId="{44F07944-F198-A24D-8CD8-72D11CEA60D5}" sibTransId="{3BA3C344-CCCC-5441-AF3B-80DCC84B6BDF}"/>
    <dgm:cxn modelId="{BDE5A160-7E99-7345-B9BF-4CA7D23AEF72}" type="presOf" srcId="{CE60E83A-F3AB-2B48-B362-FC96B4B51BE4}" destId="{A2B8E6AD-72C6-634D-9BC1-1A065529347C}" srcOrd="0" destOrd="0" presId="urn:microsoft.com/office/officeart/2005/8/layout/process1"/>
    <dgm:cxn modelId="{6A3AFC68-8C25-CC4E-8671-1700878DFEB9}" srcId="{A061D326-BC4F-ED43-84F4-D0FF4D942B70}" destId="{9C96A47D-73EF-9846-A99C-A4509E281373}" srcOrd="3" destOrd="0" parTransId="{46E67926-CB94-034C-A683-20E792D712B6}" sibTransId="{E2FE7477-6A5E-F54B-9089-7E4292A73CA3}"/>
    <dgm:cxn modelId="{A4C3EB4C-EE27-0241-8F23-45C0B3F6EEE2}" type="presOf" srcId="{CC3C8012-D2CF-484F-8A8A-FC50BFE3C93F}" destId="{59D6F2F3-AAC7-E844-BEFA-67C40F04B5AB}" srcOrd="0" destOrd="0" presId="urn:microsoft.com/office/officeart/2005/8/layout/process1"/>
    <dgm:cxn modelId="{C9CF6C4D-5F59-4244-A56C-E7399FABB0A4}" type="presOf" srcId="{7451B54B-68F8-A347-AA3D-93163DB978DC}" destId="{D5CC0746-DECB-B14A-B634-17579B37C6A1}" srcOrd="0" destOrd="0" presId="urn:microsoft.com/office/officeart/2005/8/layout/process1"/>
    <dgm:cxn modelId="{44C27E56-6138-F944-883D-BACE2E93B36F}" srcId="{A061D326-BC4F-ED43-84F4-D0FF4D942B70}" destId="{C2467D8F-8D16-3A4F-87B5-077E46746E9E}" srcOrd="5" destOrd="0" parTransId="{CB2AB893-8ECA-9744-BD6F-6676B6855266}" sibTransId="{98CC3AF5-BD1D-A941-B8FF-1F1215EED507}"/>
    <dgm:cxn modelId="{B681A159-FEA2-C84B-98C0-E14B5E6D3235}" type="presOf" srcId="{E2FE7477-6A5E-F54B-9089-7E4292A73CA3}" destId="{D411A2AE-82BB-7D44-93C2-B1402B4DDC8A}" srcOrd="0" destOrd="0" presId="urn:microsoft.com/office/officeart/2005/8/layout/process1"/>
    <dgm:cxn modelId="{BFA7A17B-C9BB-6043-A861-2716D76B599D}" type="presOf" srcId="{98CC3AF5-BD1D-A941-B8FF-1F1215EED507}" destId="{990F5BD2-E20A-E445-9B3F-4E2A6F1DECE6}" srcOrd="0" destOrd="0" presId="urn:microsoft.com/office/officeart/2005/8/layout/process1"/>
    <dgm:cxn modelId="{244E5A7C-01F6-AB43-A158-E2B7D6227C81}" type="presOf" srcId="{F26A6929-15CF-E445-BC72-C61BA9F81A37}" destId="{EF61A1DF-F9B3-4D43-ADCE-C9E64CB8393E}" srcOrd="0" destOrd="0" presId="urn:microsoft.com/office/officeart/2005/8/layout/process1"/>
    <dgm:cxn modelId="{E3BEF57D-CE54-3343-809A-659B14CC11AC}" srcId="{A061D326-BC4F-ED43-84F4-D0FF4D942B70}" destId="{CC3C8012-D2CF-484F-8A8A-FC50BFE3C93F}" srcOrd="2" destOrd="0" parTransId="{E3D19920-10C6-F744-9367-3AACB66F8F93}" sibTransId="{BD8517C7-76E6-1F49-9B05-2E68FCB521D6}"/>
    <dgm:cxn modelId="{A1149283-EE83-C147-AE41-C838CC4E1B0E}" srcId="{A061D326-BC4F-ED43-84F4-D0FF4D942B70}" destId="{7451B54B-68F8-A347-AA3D-93163DB978DC}" srcOrd="0" destOrd="0" parTransId="{4C421816-E62B-1F4C-AD23-2B3CAE998FF2}" sibTransId="{62B6FBD2-D9BA-124D-A33E-5CF84FFC784A}"/>
    <dgm:cxn modelId="{137E7397-51A6-F74C-AB79-CB71EF77CD53}" srcId="{A061D326-BC4F-ED43-84F4-D0FF4D942B70}" destId="{D2FFB4F7-4892-F247-9195-528C91AD7EFC}" srcOrd="4" destOrd="0" parTransId="{3B5BE7C1-9E39-D04B-BBAD-15C7A0A741FB}" sibTransId="{6DB7B16C-D2FA-4147-B300-98345532E009}"/>
    <dgm:cxn modelId="{D6AA3E98-08D4-0B4A-8729-D80E09AC6F8B}" type="presOf" srcId="{9C96A47D-73EF-9846-A99C-A4509E281373}" destId="{2CF59C27-1881-3145-90AE-61EDB9C5D910}" srcOrd="0" destOrd="0" presId="urn:microsoft.com/office/officeart/2005/8/layout/process1"/>
    <dgm:cxn modelId="{DB5748AA-2B0B-B944-A722-6E17ABC1E336}" type="presOf" srcId="{D2FFB4F7-4892-F247-9195-528C91AD7EFC}" destId="{CB337892-D355-DB48-8404-ED37E125FE36}" srcOrd="0" destOrd="0" presId="urn:microsoft.com/office/officeart/2005/8/layout/process1"/>
    <dgm:cxn modelId="{921538AE-392C-044A-A4E0-EE4F62EA7264}" type="presOf" srcId="{98CC3AF5-BD1D-A941-B8FF-1F1215EED507}" destId="{1931211F-CB63-DD40-9AE7-BA7434336B17}" srcOrd="1" destOrd="0" presId="urn:microsoft.com/office/officeart/2005/8/layout/process1"/>
    <dgm:cxn modelId="{A40D29B4-D092-0246-891C-30CC91BBA867}" type="presOf" srcId="{BD8517C7-76E6-1F49-9B05-2E68FCB521D6}" destId="{B251F17F-EDFA-734F-8C54-85F1D8AD5A36}" srcOrd="0" destOrd="0" presId="urn:microsoft.com/office/officeart/2005/8/layout/process1"/>
    <dgm:cxn modelId="{D9966DC6-BF8D-084D-98E3-BC7A4A0DA4FD}" type="presOf" srcId="{A7BC1BD0-29AE-184F-96CD-1B3B9580B8FB}" destId="{CA06CD39-511E-EC4E-88A3-1BA50997D278}" srcOrd="0" destOrd="0" presId="urn:microsoft.com/office/officeart/2005/8/layout/process1"/>
    <dgm:cxn modelId="{921E1CE3-460C-2B4D-A5DA-D908EE45393A}" type="presOf" srcId="{E2FE7477-6A5E-F54B-9089-7E4292A73CA3}" destId="{EBBC72EC-502E-BB43-9C04-B2823090048E}" srcOrd="1" destOrd="0" presId="urn:microsoft.com/office/officeart/2005/8/layout/process1"/>
    <dgm:cxn modelId="{A9857D18-3863-5F43-8C77-50855AF74114}" type="presParOf" srcId="{4A2BFCEE-6424-4346-9743-77812831C3D4}" destId="{D5CC0746-DECB-B14A-B634-17579B37C6A1}" srcOrd="0" destOrd="0" presId="urn:microsoft.com/office/officeart/2005/8/layout/process1"/>
    <dgm:cxn modelId="{974985E3-F77C-0348-BDDF-16D1D5FACEE7}" type="presParOf" srcId="{4A2BFCEE-6424-4346-9743-77812831C3D4}" destId="{EB6DD44B-4802-2D49-B8A7-186303758EC6}" srcOrd="1" destOrd="0" presId="urn:microsoft.com/office/officeart/2005/8/layout/process1"/>
    <dgm:cxn modelId="{D64E352F-BD67-4D4B-BF08-39707306971A}" type="presParOf" srcId="{EB6DD44B-4802-2D49-B8A7-186303758EC6}" destId="{714E2A74-609B-A946-9ECC-9CA9D1547144}" srcOrd="0" destOrd="0" presId="urn:microsoft.com/office/officeart/2005/8/layout/process1"/>
    <dgm:cxn modelId="{E4807887-88BC-8949-80CC-8F21BBC935B0}" type="presParOf" srcId="{4A2BFCEE-6424-4346-9743-77812831C3D4}" destId="{A2B8E6AD-72C6-634D-9BC1-1A065529347C}" srcOrd="2" destOrd="0" presId="urn:microsoft.com/office/officeart/2005/8/layout/process1"/>
    <dgm:cxn modelId="{17812A39-6F03-EF4E-8C6C-C7D13D933D5E}" type="presParOf" srcId="{4A2BFCEE-6424-4346-9743-77812831C3D4}" destId="{EF61A1DF-F9B3-4D43-ADCE-C9E64CB8393E}" srcOrd="3" destOrd="0" presId="urn:microsoft.com/office/officeart/2005/8/layout/process1"/>
    <dgm:cxn modelId="{74F2C32C-F4E9-124C-9B08-4AE670D43D5D}" type="presParOf" srcId="{EF61A1DF-F9B3-4D43-ADCE-C9E64CB8393E}" destId="{6E301569-71EE-464F-8024-0ECF921B2669}" srcOrd="0" destOrd="0" presId="urn:microsoft.com/office/officeart/2005/8/layout/process1"/>
    <dgm:cxn modelId="{80368C39-F259-4545-9FBC-CC562A204BB5}" type="presParOf" srcId="{4A2BFCEE-6424-4346-9743-77812831C3D4}" destId="{59D6F2F3-AAC7-E844-BEFA-67C40F04B5AB}" srcOrd="4" destOrd="0" presId="urn:microsoft.com/office/officeart/2005/8/layout/process1"/>
    <dgm:cxn modelId="{B2183EC4-7973-0F4F-B079-D8B0D7556C8B}" type="presParOf" srcId="{4A2BFCEE-6424-4346-9743-77812831C3D4}" destId="{B251F17F-EDFA-734F-8C54-85F1D8AD5A36}" srcOrd="5" destOrd="0" presId="urn:microsoft.com/office/officeart/2005/8/layout/process1"/>
    <dgm:cxn modelId="{7109DB1D-FABE-C04F-9E92-8C309832F010}" type="presParOf" srcId="{B251F17F-EDFA-734F-8C54-85F1D8AD5A36}" destId="{1E1F21AA-1397-1B41-921E-D2FD368A541B}" srcOrd="0" destOrd="0" presId="urn:microsoft.com/office/officeart/2005/8/layout/process1"/>
    <dgm:cxn modelId="{50AD86A9-8273-DA43-B6BE-8306A4E4E938}" type="presParOf" srcId="{4A2BFCEE-6424-4346-9743-77812831C3D4}" destId="{2CF59C27-1881-3145-90AE-61EDB9C5D910}" srcOrd="6" destOrd="0" presId="urn:microsoft.com/office/officeart/2005/8/layout/process1"/>
    <dgm:cxn modelId="{EA0C1588-F5C9-1140-9EC4-EE8877982D06}" type="presParOf" srcId="{4A2BFCEE-6424-4346-9743-77812831C3D4}" destId="{D411A2AE-82BB-7D44-93C2-B1402B4DDC8A}" srcOrd="7" destOrd="0" presId="urn:microsoft.com/office/officeart/2005/8/layout/process1"/>
    <dgm:cxn modelId="{03CE1F25-D3D5-7449-AB75-19236F745BA3}" type="presParOf" srcId="{D411A2AE-82BB-7D44-93C2-B1402B4DDC8A}" destId="{EBBC72EC-502E-BB43-9C04-B2823090048E}" srcOrd="0" destOrd="0" presId="urn:microsoft.com/office/officeart/2005/8/layout/process1"/>
    <dgm:cxn modelId="{36F59201-C2E9-5D49-9EFA-6B931AB1959A}" type="presParOf" srcId="{4A2BFCEE-6424-4346-9743-77812831C3D4}" destId="{CB337892-D355-DB48-8404-ED37E125FE36}" srcOrd="8" destOrd="0" presId="urn:microsoft.com/office/officeart/2005/8/layout/process1"/>
    <dgm:cxn modelId="{5C223321-383D-1F4C-A488-6E9764D02926}" type="presParOf" srcId="{4A2BFCEE-6424-4346-9743-77812831C3D4}" destId="{8D062299-A4D2-9141-8009-2585D148732C}" srcOrd="9" destOrd="0" presId="urn:microsoft.com/office/officeart/2005/8/layout/process1"/>
    <dgm:cxn modelId="{B20991D8-BD11-D34C-8468-978BCB4B368D}" type="presParOf" srcId="{8D062299-A4D2-9141-8009-2585D148732C}" destId="{36F664EE-C4F1-F347-A9B3-6C6AC5CC4A36}" srcOrd="0" destOrd="0" presId="urn:microsoft.com/office/officeart/2005/8/layout/process1"/>
    <dgm:cxn modelId="{03A87622-FF29-2449-88AF-C46CA097A3C6}" type="presParOf" srcId="{4A2BFCEE-6424-4346-9743-77812831C3D4}" destId="{55D78C1A-638E-A445-8E0A-EBD35B594DD6}" srcOrd="10" destOrd="0" presId="urn:microsoft.com/office/officeart/2005/8/layout/process1"/>
    <dgm:cxn modelId="{085FDDBF-5745-FB40-91E8-C007E4C8B8CD}" type="presParOf" srcId="{4A2BFCEE-6424-4346-9743-77812831C3D4}" destId="{990F5BD2-E20A-E445-9B3F-4E2A6F1DECE6}" srcOrd="11" destOrd="0" presId="urn:microsoft.com/office/officeart/2005/8/layout/process1"/>
    <dgm:cxn modelId="{B18B074B-D7FB-204D-9CDB-5F57EDEC1C68}" type="presParOf" srcId="{990F5BD2-E20A-E445-9B3F-4E2A6F1DECE6}" destId="{1931211F-CB63-DD40-9AE7-BA7434336B17}" srcOrd="0" destOrd="0" presId="urn:microsoft.com/office/officeart/2005/8/layout/process1"/>
    <dgm:cxn modelId="{DC36F6E5-D335-6044-AFF7-4F249690BC00}" type="presParOf" srcId="{4A2BFCEE-6424-4346-9743-77812831C3D4}" destId="{CA06CD39-511E-EC4E-88A3-1BA50997D278}"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928EC6-3A97-3D4E-932D-C94E62F4DCB5}"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GB"/>
        </a:p>
      </dgm:t>
    </dgm:pt>
    <dgm:pt modelId="{8D5B7B43-F7D4-DE4A-9DB4-741588B8DCBA}">
      <dgm:prSet phldrT="[Text]" custT="1"/>
      <dgm:spPr/>
      <dgm:t>
        <a:bodyPr/>
        <a:lstStyle/>
        <a:p>
          <a:r>
            <a:rPr lang="en-GB" sz="1100" dirty="0"/>
            <a:t>Set up Country Dashboard </a:t>
          </a:r>
        </a:p>
      </dgm:t>
    </dgm:pt>
    <dgm:pt modelId="{6AEEB9E3-EDB2-3B40-B6C1-74AF60A14B37}" type="parTrans" cxnId="{EB2063A6-FA85-634B-AC52-1850B61BE170}">
      <dgm:prSet/>
      <dgm:spPr/>
      <dgm:t>
        <a:bodyPr/>
        <a:lstStyle/>
        <a:p>
          <a:endParaRPr lang="en-GB"/>
        </a:p>
      </dgm:t>
    </dgm:pt>
    <dgm:pt modelId="{34B01049-A4FB-964F-A519-CC6B18A2C5B6}" type="sibTrans" cxnId="{EB2063A6-FA85-634B-AC52-1850B61BE170}">
      <dgm:prSet/>
      <dgm:spPr/>
      <dgm:t>
        <a:bodyPr/>
        <a:lstStyle/>
        <a:p>
          <a:endParaRPr lang="en-GB"/>
        </a:p>
      </dgm:t>
    </dgm:pt>
    <dgm:pt modelId="{ADC79E11-5A7A-0C42-BB0A-36797A440366}">
      <dgm:prSet phldrT="[Text]" custT="1"/>
      <dgm:spPr/>
      <dgm:t>
        <a:bodyPr/>
        <a:lstStyle/>
        <a:p>
          <a:r>
            <a:rPr lang="en-GB" sz="1100" dirty="0"/>
            <a:t>Confirm populations using checklist </a:t>
          </a:r>
        </a:p>
      </dgm:t>
    </dgm:pt>
    <dgm:pt modelId="{939FCA0D-2ADE-8B49-9D9C-E4E75F46149E}" type="parTrans" cxnId="{E24041F2-0CBB-254C-A614-C48109F7AACE}">
      <dgm:prSet/>
      <dgm:spPr/>
      <dgm:t>
        <a:bodyPr/>
        <a:lstStyle/>
        <a:p>
          <a:endParaRPr lang="en-GB"/>
        </a:p>
      </dgm:t>
    </dgm:pt>
    <dgm:pt modelId="{E624B364-D8A5-1248-B61C-EC0CA2552E12}" type="sibTrans" cxnId="{E24041F2-0CBB-254C-A614-C48109F7AACE}">
      <dgm:prSet/>
      <dgm:spPr/>
      <dgm:t>
        <a:bodyPr/>
        <a:lstStyle/>
        <a:p>
          <a:endParaRPr lang="en-GB"/>
        </a:p>
      </dgm:t>
    </dgm:pt>
    <dgm:pt modelId="{F0E58C71-AA95-864E-8A70-2DA632C8C40E}">
      <dgm:prSet phldrT="[Text]" custT="1"/>
      <dgm:spPr/>
      <dgm:t>
        <a:bodyPr/>
        <a:lstStyle/>
        <a:p>
          <a:r>
            <a:rPr lang="en-GB" sz="1100" dirty="0"/>
            <a:t>Determine baseline for current condom availability</a:t>
          </a:r>
        </a:p>
        <a:p>
          <a:r>
            <a:rPr lang="en-GB" sz="1200" dirty="0"/>
            <a:t> </a:t>
          </a:r>
        </a:p>
      </dgm:t>
    </dgm:pt>
    <dgm:pt modelId="{04EE7069-E115-014E-888A-1A691804EC12}" type="parTrans" cxnId="{4D7409C2-F134-D547-A43F-D7D3BD15153A}">
      <dgm:prSet/>
      <dgm:spPr/>
      <dgm:t>
        <a:bodyPr/>
        <a:lstStyle/>
        <a:p>
          <a:endParaRPr lang="en-GB"/>
        </a:p>
      </dgm:t>
    </dgm:pt>
    <dgm:pt modelId="{145CE6C2-4FEB-984F-B4C1-FC8E2CC9993D}" type="sibTrans" cxnId="{4D7409C2-F134-D547-A43F-D7D3BD15153A}">
      <dgm:prSet/>
      <dgm:spPr/>
      <dgm:t>
        <a:bodyPr/>
        <a:lstStyle/>
        <a:p>
          <a:endParaRPr lang="en-GB"/>
        </a:p>
      </dgm:t>
    </dgm:pt>
    <dgm:pt modelId="{60E8E19C-AF9C-764E-A553-F6F3E39DAB43}">
      <dgm:prSet custT="1"/>
      <dgm:spPr/>
      <dgm:t>
        <a:bodyPr/>
        <a:lstStyle/>
        <a:p>
          <a:r>
            <a:rPr lang="en-GB" sz="1100" dirty="0"/>
            <a:t>Validate population size estimates and condom use data</a:t>
          </a:r>
        </a:p>
      </dgm:t>
    </dgm:pt>
    <dgm:pt modelId="{02F287F5-2142-1F4E-9023-866B4EFB8EC9}" type="parTrans" cxnId="{9EDD4E7E-6B9A-BD46-8F3D-4E723F2367C4}">
      <dgm:prSet/>
      <dgm:spPr/>
      <dgm:t>
        <a:bodyPr/>
        <a:lstStyle/>
        <a:p>
          <a:endParaRPr lang="en-GB"/>
        </a:p>
      </dgm:t>
    </dgm:pt>
    <dgm:pt modelId="{966D3329-1023-6945-B1D9-51A7DB878C1A}" type="sibTrans" cxnId="{9EDD4E7E-6B9A-BD46-8F3D-4E723F2367C4}">
      <dgm:prSet/>
      <dgm:spPr/>
      <dgm:t>
        <a:bodyPr/>
        <a:lstStyle/>
        <a:p>
          <a:endParaRPr lang="en-GB"/>
        </a:p>
      </dgm:t>
    </dgm:pt>
    <dgm:pt modelId="{CE30D2F0-B90A-BD4A-B30A-DA6D2E22B28A}">
      <dgm:prSet custT="1"/>
      <dgm:spPr/>
      <dgm:t>
        <a:bodyPr/>
        <a:lstStyle/>
        <a:p>
          <a:r>
            <a:rPr lang="en-GB" sz="1100" dirty="0"/>
            <a:t>Develop condom needs estimate*</a:t>
          </a:r>
        </a:p>
      </dgm:t>
    </dgm:pt>
    <dgm:pt modelId="{1DE5F799-A79C-2D42-AD08-6E2896943D7F}" type="parTrans" cxnId="{E3D9D7F4-25B9-2046-82E3-9BC8E65E7D43}">
      <dgm:prSet/>
      <dgm:spPr/>
      <dgm:t>
        <a:bodyPr/>
        <a:lstStyle/>
        <a:p>
          <a:endParaRPr lang="en-GB"/>
        </a:p>
      </dgm:t>
    </dgm:pt>
    <dgm:pt modelId="{C4BB51CF-65DE-C548-A0D5-8142729872D1}" type="sibTrans" cxnId="{E3D9D7F4-25B9-2046-82E3-9BC8E65E7D43}">
      <dgm:prSet/>
      <dgm:spPr/>
      <dgm:t>
        <a:bodyPr/>
        <a:lstStyle/>
        <a:p>
          <a:endParaRPr lang="en-GB"/>
        </a:p>
      </dgm:t>
    </dgm:pt>
    <dgm:pt modelId="{90895961-6755-544E-ACCF-E0E148768655}">
      <dgm:prSet custT="1"/>
      <dgm:spPr/>
      <dgm:t>
        <a:bodyPr/>
        <a:lstStyle/>
        <a:p>
          <a:r>
            <a:rPr lang="en-GB" sz="1100" dirty="0"/>
            <a:t>Determine female condom, lubricant and specialty condom needs</a:t>
          </a:r>
          <a:r>
            <a:rPr lang="en-GB" sz="1200" dirty="0"/>
            <a:t>. </a:t>
          </a:r>
        </a:p>
      </dgm:t>
    </dgm:pt>
    <dgm:pt modelId="{286BE4BC-5FE9-DD4F-9645-F201FA22D6C7}" type="parTrans" cxnId="{1963FEA2-5D34-FB40-A97D-01DF601C01C1}">
      <dgm:prSet/>
      <dgm:spPr/>
      <dgm:t>
        <a:bodyPr/>
        <a:lstStyle/>
        <a:p>
          <a:endParaRPr lang="en-GB"/>
        </a:p>
      </dgm:t>
    </dgm:pt>
    <dgm:pt modelId="{694451CD-D5F2-A044-8041-EB65C8188EB5}" type="sibTrans" cxnId="{1963FEA2-5D34-FB40-A97D-01DF601C01C1}">
      <dgm:prSet/>
      <dgm:spPr/>
      <dgm:t>
        <a:bodyPr/>
        <a:lstStyle/>
        <a:p>
          <a:endParaRPr lang="en-GB"/>
        </a:p>
      </dgm:t>
    </dgm:pt>
    <dgm:pt modelId="{66009F4C-C318-CE4C-8C4D-076D1B7461D9}">
      <dgm:prSet custT="1"/>
      <dgm:spPr/>
      <dgm:t>
        <a:bodyPr/>
        <a:lstStyle/>
        <a:p>
          <a:r>
            <a:rPr lang="en-GB" sz="1100" dirty="0"/>
            <a:t> Establish TMA targets including free condom distribution by population. </a:t>
          </a:r>
        </a:p>
      </dgm:t>
    </dgm:pt>
    <dgm:pt modelId="{F2C659FB-0793-4E40-9C51-8F57E4351631}" type="parTrans" cxnId="{6FA94BD4-7064-5A47-8A70-10961D585377}">
      <dgm:prSet/>
      <dgm:spPr/>
      <dgm:t>
        <a:bodyPr/>
        <a:lstStyle/>
        <a:p>
          <a:endParaRPr lang="en-GB"/>
        </a:p>
      </dgm:t>
    </dgm:pt>
    <dgm:pt modelId="{81541C6C-023D-EF45-BC5D-5DA32C9CCF83}" type="sibTrans" cxnId="{6FA94BD4-7064-5A47-8A70-10961D585377}">
      <dgm:prSet/>
      <dgm:spPr/>
      <dgm:t>
        <a:bodyPr/>
        <a:lstStyle/>
        <a:p>
          <a:endParaRPr lang="en-GB"/>
        </a:p>
      </dgm:t>
    </dgm:pt>
    <dgm:pt modelId="{78B89AFE-66FB-304C-9B4E-92CBA79D8BD2}">
      <dgm:prSet custT="1"/>
      <dgm:spPr/>
      <dgm:t>
        <a:bodyPr/>
        <a:lstStyle/>
        <a:p>
          <a:r>
            <a:rPr lang="en-GB" sz="1100" dirty="0"/>
            <a:t>Identify resource needs based on commodity costs. </a:t>
          </a:r>
        </a:p>
      </dgm:t>
    </dgm:pt>
    <dgm:pt modelId="{9C71A2C5-CA95-E94E-97C8-D2B0E455F218}" type="parTrans" cxnId="{41CBB9DC-ED2C-984F-9C91-2D73059884F6}">
      <dgm:prSet/>
      <dgm:spPr/>
      <dgm:t>
        <a:bodyPr/>
        <a:lstStyle/>
        <a:p>
          <a:endParaRPr lang="en-GB"/>
        </a:p>
      </dgm:t>
    </dgm:pt>
    <dgm:pt modelId="{18ED1901-CC81-144C-88D6-3874B6FC4EC7}" type="sibTrans" cxnId="{41CBB9DC-ED2C-984F-9C91-2D73059884F6}">
      <dgm:prSet/>
      <dgm:spPr/>
      <dgm:t>
        <a:bodyPr/>
        <a:lstStyle/>
        <a:p>
          <a:endParaRPr lang="en-GB"/>
        </a:p>
      </dgm:t>
    </dgm:pt>
    <dgm:pt modelId="{AF14DD62-F819-0C44-80B8-DFA0374A91B2}" type="pres">
      <dgm:prSet presAssocID="{A7928EC6-3A97-3D4E-932D-C94E62F4DCB5}" presName="rootnode" presStyleCnt="0">
        <dgm:presLayoutVars>
          <dgm:chMax/>
          <dgm:chPref/>
          <dgm:dir/>
          <dgm:animLvl val="lvl"/>
        </dgm:presLayoutVars>
      </dgm:prSet>
      <dgm:spPr/>
    </dgm:pt>
    <dgm:pt modelId="{B30C0899-BE6E-744D-B6F3-E6AE41578888}" type="pres">
      <dgm:prSet presAssocID="{8D5B7B43-F7D4-DE4A-9DB4-741588B8DCBA}" presName="composite" presStyleCnt="0"/>
      <dgm:spPr/>
    </dgm:pt>
    <dgm:pt modelId="{618E7997-549A-3F41-BE64-FABB253FAD03}" type="pres">
      <dgm:prSet presAssocID="{8D5B7B43-F7D4-DE4A-9DB4-741588B8DCBA}" presName="LShape" presStyleLbl="alignNode1" presStyleIdx="0" presStyleCnt="15"/>
      <dgm:spPr/>
    </dgm:pt>
    <dgm:pt modelId="{CCC87438-7639-0741-8E99-67F638A27FB9}" type="pres">
      <dgm:prSet presAssocID="{8D5B7B43-F7D4-DE4A-9DB4-741588B8DCBA}" presName="ParentText" presStyleLbl="revTx" presStyleIdx="0" presStyleCnt="8">
        <dgm:presLayoutVars>
          <dgm:chMax val="0"/>
          <dgm:chPref val="0"/>
          <dgm:bulletEnabled val="1"/>
        </dgm:presLayoutVars>
      </dgm:prSet>
      <dgm:spPr/>
    </dgm:pt>
    <dgm:pt modelId="{D141A6A5-2097-E94B-9FC4-13971B7EECC8}" type="pres">
      <dgm:prSet presAssocID="{8D5B7B43-F7D4-DE4A-9DB4-741588B8DCBA}" presName="Triangle" presStyleLbl="alignNode1" presStyleIdx="1" presStyleCnt="15"/>
      <dgm:spPr/>
    </dgm:pt>
    <dgm:pt modelId="{F361D55E-2F4D-EF42-9A76-5A775FE63E91}" type="pres">
      <dgm:prSet presAssocID="{34B01049-A4FB-964F-A519-CC6B18A2C5B6}" presName="sibTrans" presStyleCnt="0"/>
      <dgm:spPr/>
    </dgm:pt>
    <dgm:pt modelId="{6D3F5864-12F9-8B48-BE2E-A1AE0700C6EB}" type="pres">
      <dgm:prSet presAssocID="{34B01049-A4FB-964F-A519-CC6B18A2C5B6}" presName="space" presStyleCnt="0"/>
      <dgm:spPr/>
    </dgm:pt>
    <dgm:pt modelId="{BA594FBD-19FB-174E-A161-C9192EEBBA82}" type="pres">
      <dgm:prSet presAssocID="{ADC79E11-5A7A-0C42-BB0A-36797A440366}" presName="composite" presStyleCnt="0"/>
      <dgm:spPr/>
    </dgm:pt>
    <dgm:pt modelId="{87BBB594-BB38-E047-B2AC-E0606F0E00CB}" type="pres">
      <dgm:prSet presAssocID="{ADC79E11-5A7A-0C42-BB0A-36797A440366}" presName="LShape" presStyleLbl="alignNode1" presStyleIdx="2" presStyleCnt="15"/>
      <dgm:spPr/>
    </dgm:pt>
    <dgm:pt modelId="{EA04BB73-1588-784E-AD42-E52017772F57}" type="pres">
      <dgm:prSet presAssocID="{ADC79E11-5A7A-0C42-BB0A-36797A440366}" presName="ParentText" presStyleLbl="revTx" presStyleIdx="1" presStyleCnt="8" custLinFactNeighborX="5418" custLinFactNeighborY="883">
        <dgm:presLayoutVars>
          <dgm:chMax val="0"/>
          <dgm:chPref val="0"/>
          <dgm:bulletEnabled val="1"/>
        </dgm:presLayoutVars>
      </dgm:prSet>
      <dgm:spPr/>
    </dgm:pt>
    <dgm:pt modelId="{DB4A6198-4F8E-7347-8433-8B672DF53842}" type="pres">
      <dgm:prSet presAssocID="{ADC79E11-5A7A-0C42-BB0A-36797A440366}" presName="Triangle" presStyleLbl="alignNode1" presStyleIdx="3" presStyleCnt="15"/>
      <dgm:spPr/>
    </dgm:pt>
    <dgm:pt modelId="{C9B45378-5857-E647-859D-76A605AA7CF6}" type="pres">
      <dgm:prSet presAssocID="{E624B364-D8A5-1248-B61C-EC0CA2552E12}" presName="sibTrans" presStyleCnt="0"/>
      <dgm:spPr/>
    </dgm:pt>
    <dgm:pt modelId="{5E8D8D33-3695-E64A-A5A2-3DE5362AC267}" type="pres">
      <dgm:prSet presAssocID="{E624B364-D8A5-1248-B61C-EC0CA2552E12}" presName="space" presStyleCnt="0"/>
      <dgm:spPr/>
    </dgm:pt>
    <dgm:pt modelId="{C4F58826-7BCB-0949-BC69-EB59C9D0B105}" type="pres">
      <dgm:prSet presAssocID="{F0E58C71-AA95-864E-8A70-2DA632C8C40E}" presName="composite" presStyleCnt="0"/>
      <dgm:spPr/>
    </dgm:pt>
    <dgm:pt modelId="{DE608227-08A1-7043-AA70-318B05F47422}" type="pres">
      <dgm:prSet presAssocID="{F0E58C71-AA95-864E-8A70-2DA632C8C40E}" presName="LShape" presStyleLbl="alignNode1" presStyleIdx="4" presStyleCnt="15"/>
      <dgm:spPr/>
    </dgm:pt>
    <dgm:pt modelId="{D319D127-04EC-4C49-8210-4E233332B059}" type="pres">
      <dgm:prSet presAssocID="{F0E58C71-AA95-864E-8A70-2DA632C8C40E}" presName="ParentText" presStyleLbl="revTx" presStyleIdx="2" presStyleCnt="8" custLinFactNeighborX="6965">
        <dgm:presLayoutVars>
          <dgm:chMax val="0"/>
          <dgm:chPref val="0"/>
          <dgm:bulletEnabled val="1"/>
        </dgm:presLayoutVars>
      </dgm:prSet>
      <dgm:spPr/>
    </dgm:pt>
    <dgm:pt modelId="{1D43BBE0-8132-444C-934C-B9CEAB46D53A}" type="pres">
      <dgm:prSet presAssocID="{F0E58C71-AA95-864E-8A70-2DA632C8C40E}" presName="Triangle" presStyleLbl="alignNode1" presStyleIdx="5" presStyleCnt="15"/>
      <dgm:spPr/>
    </dgm:pt>
    <dgm:pt modelId="{7017A36E-C482-3E47-94BA-F0CCD671829C}" type="pres">
      <dgm:prSet presAssocID="{145CE6C2-4FEB-984F-B4C1-FC8E2CC9993D}" presName="sibTrans" presStyleCnt="0"/>
      <dgm:spPr/>
    </dgm:pt>
    <dgm:pt modelId="{0F97EC8E-23D1-0A46-BA70-1BD2C30E52F4}" type="pres">
      <dgm:prSet presAssocID="{145CE6C2-4FEB-984F-B4C1-FC8E2CC9993D}" presName="space" presStyleCnt="0"/>
      <dgm:spPr/>
    </dgm:pt>
    <dgm:pt modelId="{D4D7D160-7F5A-3A4A-A97F-2E4E31ADE72B}" type="pres">
      <dgm:prSet presAssocID="{60E8E19C-AF9C-764E-A553-F6F3E39DAB43}" presName="composite" presStyleCnt="0"/>
      <dgm:spPr/>
    </dgm:pt>
    <dgm:pt modelId="{2A125EAE-04E6-1E4D-8FBB-5088AFB0DE9B}" type="pres">
      <dgm:prSet presAssocID="{60E8E19C-AF9C-764E-A553-F6F3E39DAB43}" presName="LShape" presStyleLbl="alignNode1" presStyleIdx="6" presStyleCnt="15"/>
      <dgm:spPr/>
    </dgm:pt>
    <dgm:pt modelId="{AB6EE495-BD01-D842-9A4E-960CFE1A8DEF}" type="pres">
      <dgm:prSet presAssocID="{60E8E19C-AF9C-764E-A553-F6F3E39DAB43}" presName="ParentText" presStyleLbl="revTx" presStyleIdx="3" presStyleCnt="8" custLinFactNeighborX="6966">
        <dgm:presLayoutVars>
          <dgm:chMax val="0"/>
          <dgm:chPref val="0"/>
          <dgm:bulletEnabled val="1"/>
        </dgm:presLayoutVars>
      </dgm:prSet>
      <dgm:spPr/>
    </dgm:pt>
    <dgm:pt modelId="{41FA87A8-60E0-7340-9151-90AC813B3C69}" type="pres">
      <dgm:prSet presAssocID="{60E8E19C-AF9C-764E-A553-F6F3E39DAB43}" presName="Triangle" presStyleLbl="alignNode1" presStyleIdx="7" presStyleCnt="15"/>
      <dgm:spPr/>
    </dgm:pt>
    <dgm:pt modelId="{A9151670-F9B6-2C4F-A31F-9E98F2D7C638}" type="pres">
      <dgm:prSet presAssocID="{966D3329-1023-6945-B1D9-51A7DB878C1A}" presName="sibTrans" presStyleCnt="0"/>
      <dgm:spPr/>
    </dgm:pt>
    <dgm:pt modelId="{84B3F8BD-B66B-5540-8503-1D10BB47152D}" type="pres">
      <dgm:prSet presAssocID="{966D3329-1023-6945-B1D9-51A7DB878C1A}" presName="space" presStyleCnt="0"/>
      <dgm:spPr/>
    </dgm:pt>
    <dgm:pt modelId="{1A87B864-4AEF-CE4B-89E9-BC7267DE4B35}" type="pres">
      <dgm:prSet presAssocID="{CE30D2F0-B90A-BD4A-B30A-DA6D2E22B28A}" presName="composite" presStyleCnt="0"/>
      <dgm:spPr/>
    </dgm:pt>
    <dgm:pt modelId="{DEE3E65C-4794-2C48-AC11-699E09B4571A}" type="pres">
      <dgm:prSet presAssocID="{CE30D2F0-B90A-BD4A-B30A-DA6D2E22B28A}" presName="LShape" presStyleLbl="alignNode1" presStyleIdx="8" presStyleCnt="15"/>
      <dgm:spPr/>
    </dgm:pt>
    <dgm:pt modelId="{2F020BF0-F0CD-0E47-93D4-53978AC66C5A}" type="pres">
      <dgm:prSet presAssocID="{CE30D2F0-B90A-BD4A-B30A-DA6D2E22B28A}" presName="ParentText" presStyleLbl="revTx" presStyleIdx="4" presStyleCnt="8" custLinFactNeighborX="4644">
        <dgm:presLayoutVars>
          <dgm:chMax val="0"/>
          <dgm:chPref val="0"/>
          <dgm:bulletEnabled val="1"/>
        </dgm:presLayoutVars>
      </dgm:prSet>
      <dgm:spPr/>
    </dgm:pt>
    <dgm:pt modelId="{49DD9D55-58CA-6540-B3A4-CBDCE2CEFA5E}" type="pres">
      <dgm:prSet presAssocID="{CE30D2F0-B90A-BD4A-B30A-DA6D2E22B28A}" presName="Triangle" presStyleLbl="alignNode1" presStyleIdx="9" presStyleCnt="15"/>
      <dgm:spPr/>
    </dgm:pt>
    <dgm:pt modelId="{EB5F76FD-6E4C-E540-9366-401344A034ED}" type="pres">
      <dgm:prSet presAssocID="{C4BB51CF-65DE-C548-A0D5-8142729872D1}" presName="sibTrans" presStyleCnt="0"/>
      <dgm:spPr/>
    </dgm:pt>
    <dgm:pt modelId="{70E16A3E-795C-6A48-8B19-8903F590BB0A}" type="pres">
      <dgm:prSet presAssocID="{C4BB51CF-65DE-C548-A0D5-8142729872D1}" presName="space" presStyleCnt="0"/>
      <dgm:spPr/>
    </dgm:pt>
    <dgm:pt modelId="{C5E42412-0471-B748-994B-1AC2756D7921}" type="pres">
      <dgm:prSet presAssocID="{90895961-6755-544E-ACCF-E0E148768655}" presName="composite" presStyleCnt="0"/>
      <dgm:spPr/>
    </dgm:pt>
    <dgm:pt modelId="{261E802F-5750-FC46-B1FB-85DEE43FE356}" type="pres">
      <dgm:prSet presAssocID="{90895961-6755-544E-ACCF-E0E148768655}" presName="LShape" presStyleLbl="alignNode1" presStyleIdx="10" presStyleCnt="15"/>
      <dgm:spPr/>
    </dgm:pt>
    <dgm:pt modelId="{6DF83047-CB3C-7F47-90B3-8791AB833DFF}" type="pres">
      <dgm:prSet presAssocID="{90895961-6755-544E-ACCF-E0E148768655}" presName="ParentText" presStyleLbl="revTx" presStyleIdx="5" presStyleCnt="8" custLinFactNeighborX="6192">
        <dgm:presLayoutVars>
          <dgm:chMax val="0"/>
          <dgm:chPref val="0"/>
          <dgm:bulletEnabled val="1"/>
        </dgm:presLayoutVars>
      </dgm:prSet>
      <dgm:spPr/>
    </dgm:pt>
    <dgm:pt modelId="{59D5D048-6A4C-7341-9171-F5440DB2C5FB}" type="pres">
      <dgm:prSet presAssocID="{90895961-6755-544E-ACCF-E0E148768655}" presName="Triangle" presStyleLbl="alignNode1" presStyleIdx="11" presStyleCnt="15"/>
      <dgm:spPr/>
    </dgm:pt>
    <dgm:pt modelId="{70F20A2C-550A-A345-AA8E-F0E1984672F6}" type="pres">
      <dgm:prSet presAssocID="{694451CD-D5F2-A044-8041-EB65C8188EB5}" presName="sibTrans" presStyleCnt="0"/>
      <dgm:spPr/>
    </dgm:pt>
    <dgm:pt modelId="{27EB1A28-2FA9-B046-84ED-4D7DB01E3FC3}" type="pres">
      <dgm:prSet presAssocID="{694451CD-D5F2-A044-8041-EB65C8188EB5}" presName="space" presStyleCnt="0"/>
      <dgm:spPr/>
    </dgm:pt>
    <dgm:pt modelId="{0913F4C4-885D-A443-B94F-B8D0E6D12643}" type="pres">
      <dgm:prSet presAssocID="{66009F4C-C318-CE4C-8C4D-076D1B7461D9}" presName="composite" presStyleCnt="0"/>
      <dgm:spPr/>
    </dgm:pt>
    <dgm:pt modelId="{9D718013-BFFB-DB41-82D9-1C9479E7E2CF}" type="pres">
      <dgm:prSet presAssocID="{66009F4C-C318-CE4C-8C4D-076D1B7461D9}" presName="LShape" presStyleLbl="alignNode1" presStyleIdx="12" presStyleCnt="15"/>
      <dgm:spPr/>
    </dgm:pt>
    <dgm:pt modelId="{61C7AAEB-B68B-E240-8E3F-860E27FE82CD}" type="pres">
      <dgm:prSet presAssocID="{66009F4C-C318-CE4C-8C4D-076D1B7461D9}" presName="ParentText" presStyleLbl="revTx" presStyleIdx="6" presStyleCnt="8" custLinFactNeighborX="6192">
        <dgm:presLayoutVars>
          <dgm:chMax val="0"/>
          <dgm:chPref val="0"/>
          <dgm:bulletEnabled val="1"/>
        </dgm:presLayoutVars>
      </dgm:prSet>
      <dgm:spPr/>
    </dgm:pt>
    <dgm:pt modelId="{53087C7A-B317-E94E-AE46-24D2D97C0935}" type="pres">
      <dgm:prSet presAssocID="{66009F4C-C318-CE4C-8C4D-076D1B7461D9}" presName="Triangle" presStyleLbl="alignNode1" presStyleIdx="13" presStyleCnt="15"/>
      <dgm:spPr/>
    </dgm:pt>
    <dgm:pt modelId="{04CCDA2C-5CD5-4249-8B46-2B6A1D51A2F7}" type="pres">
      <dgm:prSet presAssocID="{81541C6C-023D-EF45-BC5D-5DA32C9CCF83}" presName="sibTrans" presStyleCnt="0"/>
      <dgm:spPr/>
    </dgm:pt>
    <dgm:pt modelId="{0FEF7340-8F00-9A4C-9FB5-53533C13ACB7}" type="pres">
      <dgm:prSet presAssocID="{81541C6C-023D-EF45-BC5D-5DA32C9CCF83}" presName="space" presStyleCnt="0"/>
      <dgm:spPr/>
    </dgm:pt>
    <dgm:pt modelId="{04013E1C-4AA5-0D41-AD3A-0A0DFF4FE816}" type="pres">
      <dgm:prSet presAssocID="{78B89AFE-66FB-304C-9B4E-92CBA79D8BD2}" presName="composite" presStyleCnt="0"/>
      <dgm:spPr/>
    </dgm:pt>
    <dgm:pt modelId="{32935888-AC1A-F44A-B5F7-3CEA9EFFF23F}" type="pres">
      <dgm:prSet presAssocID="{78B89AFE-66FB-304C-9B4E-92CBA79D8BD2}" presName="LShape" presStyleLbl="alignNode1" presStyleIdx="14" presStyleCnt="15"/>
      <dgm:spPr/>
    </dgm:pt>
    <dgm:pt modelId="{334DD7CA-B66B-1243-9F7F-B3351F17DD78}" type="pres">
      <dgm:prSet presAssocID="{78B89AFE-66FB-304C-9B4E-92CBA79D8BD2}" presName="ParentText" presStyleLbl="revTx" presStyleIdx="7" presStyleCnt="8" custLinFactNeighborX="865">
        <dgm:presLayoutVars>
          <dgm:chMax val="0"/>
          <dgm:chPref val="0"/>
          <dgm:bulletEnabled val="1"/>
        </dgm:presLayoutVars>
      </dgm:prSet>
      <dgm:spPr/>
    </dgm:pt>
  </dgm:ptLst>
  <dgm:cxnLst>
    <dgm:cxn modelId="{C82D8917-EC83-EA44-813D-3D1C4B574A5B}" type="presOf" srcId="{60E8E19C-AF9C-764E-A553-F6F3E39DAB43}" destId="{AB6EE495-BD01-D842-9A4E-960CFE1A8DEF}" srcOrd="0" destOrd="0" presId="urn:microsoft.com/office/officeart/2009/3/layout/StepUpProcess"/>
    <dgm:cxn modelId="{8BA3B340-D00B-5F47-954A-4E485D4C5EE6}" type="presOf" srcId="{A7928EC6-3A97-3D4E-932D-C94E62F4DCB5}" destId="{AF14DD62-F819-0C44-80B8-DFA0374A91B2}" srcOrd="0" destOrd="0" presId="urn:microsoft.com/office/officeart/2009/3/layout/StepUpProcess"/>
    <dgm:cxn modelId="{F38ABD6E-3174-3E4E-9237-C6157248F095}" type="presOf" srcId="{78B89AFE-66FB-304C-9B4E-92CBA79D8BD2}" destId="{334DD7CA-B66B-1243-9F7F-B3351F17DD78}" srcOrd="0" destOrd="0" presId="urn:microsoft.com/office/officeart/2009/3/layout/StepUpProcess"/>
    <dgm:cxn modelId="{179E5875-23E9-404D-8BFB-B054245596DD}" type="presOf" srcId="{CE30D2F0-B90A-BD4A-B30A-DA6D2E22B28A}" destId="{2F020BF0-F0CD-0E47-93D4-53978AC66C5A}" srcOrd="0" destOrd="0" presId="urn:microsoft.com/office/officeart/2009/3/layout/StepUpProcess"/>
    <dgm:cxn modelId="{40549D7C-70D0-3249-8A06-A357148B168B}" type="presOf" srcId="{90895961-6755-544E-ACCF-E0E148768655}" destId="{6DF83047-CB3C-7F47-90B3-8791AB833DFF}" srcOrd="0" destOrd="0" presId="urn:microsoft.com/office/officeart/2009/3/layout/StepUpProcess"/>
    <dgm:cxn modelId="{9EDD4E7E-6B9A-BD46-8F3D-4E723F2367C4}" srcId="{A7928EC6-3A97-3D4E-932D-C94E62F4DCB5}" destId="{60E8E19C-AF9C-764E-A553-F6F3E39DAB43}" srcOrd="3" destOrd="0" parTransId="{02F287F5-2142-1F4E-9023-866B4EFB8EC9}" sibTransId="{966D3329-1023-6945-B1D9-51A7DB878C1A}"/>
    <dgm:cxn modelId="{042F9C81-24DF-0749-A664-A6312E40AF19}" type="presOf" srcId="{66009F4C-C318-CE4C-8C4D-076D1B7461D9}" destId="{61C7AAEB-B68B-E240-8E3F-860E27FE82CD}" srcOrd="0" destOrd="0" presId="urn:microsoft.com/office/officeart/2009/3/layout/StepUpProcess"/>
    <dgm:cxn modelId="{D0C51F83-59C7-B54E-8F17-897396CC2FC4}" type="presOf" srcId="{ADC79E11-5A7A-0C42-BB0A-36797A440366}" destId="{EA04BB73-1588-784E-AD42-E52017772F57}" srcOrd="0" destOrd="0" presId="urn:microsoft.com/office/officeart/2009/3/layout/StepUpProcess"/>
    <dgm:cxn modelId="{1963FEA2-5D34-FB40-A97D-01DF601C01C1}" srcId="{A7928EC6-3A97-3D4E-932D-C94E62F4DCB5}" destId="{90895961-6755-544E-ACCF-E0E148768655}" srcOrd="5" destOrd="0" parTransId="{286BE4BC-5FE9-DD4F-9645-F201FA22D6C7}" sibTransId="{694451CD-D5F2-A044-8041-EB65C8188EB5}"/>
    <dgm:cxn modelId="{EB2063A6-FA85-634B-AC52-1850B61BE170}" srcId="{A7928EC6-3A97-3D4E-932D-C94E62F4DCB5}" destId="{8D5B7B43-F7D4-DE4A-9DB4-741588B8DCBA}" srcOrd="0" destOrd="0" parTransId="{6AEEB9E3-EDB2-3B40-B6C1-74AF60A14B37}" sibTransId="{34B01049-A4FB-964F-A519-CC6B18A2C5B6}"/>
    <dgm:cxn modelId="{FF5D0EB9-C1DD-3249-9F25-0D2393CC6A36}" type="presOf" srcId="{F0E58C71-AA95-864E-8A70-2DA632C8C40E}" destId="{D319D127-04EC-4C49-8210-4E233332B059}" srcOrd="0" destOrd="0" presId="urn:microsoft.com/office/officeart/2009/3/layout/StepUpProcess"/>
    <dgm:cxn modelId="{4D7409C2-F134-D547-A43F-D7D3BD15153A}" srcId="{A7928EC6-3A97-3D4E-932D-C94E62F4DCB5}" destId="{F0E58C71-AA95-864E-8A70-2DA632C8C40E}" srcOrd="2" destOrd="0" parTransId="{04EE7069-E115-014E-888A-1A691804EC12}" sibTransId="{145CE6C2-4FEB-984F-B4C1-FC8E2CC9993D}"/>
    <dgm:cxn modelId="{6FA94BD4-7064-5A47-8A70-10961D585377}" srcId="{A7928EC6-3A97-3D4E-932D-C94E62F4DCB5}" destId="{66009F4C-C318-CE4C-8C4D-076D1B7461D9}" srcOrd="6" destOrd="0" parTransId="{F2C659FB-0793-4E40-9C51-8F57E4351631}" sibTransId="{81541C6C-023D-EF45-BC5D-5DA32C9CCF83}"/>
    <dgm:cxn modelId="{41CBB9DC-ED2C-984F-9C91-2D73059884F6}" srcId="{A7928EC6-3A97-3D4E-932D-C94E62F4DCB5}" destId="{78B89AFE-66FB-304C-9B4E-92CBA79D8BD2}" srcOrd="7" destOrd="0" parTransId="{9C71A2C5-CA95-E94E-97C8-D2B0E455F218}" sibTransId="{18ED1901-CC81-144C-88D6-3874B6FC4EC7}"/>
    <dgm:cxn modelId="{E24041F2-0CBB-254C-A614-C48109F7AACE}" srcId="{A7928EC6-3A97-3D4E-932D-C94E62F4DCB5}" destId="{ADC79E11-5A7A-0C42-BB0A-36797A440366}" srcOrd="1" destOrd="0" parTransId="{939FCA0D-2ADE-8B49-9D9C-E4E75F46149E}" sibTransId="{E624B364-D8A5-1248-B61C-EC0CA2552E12}"/>
    <dgm:cxn modelId="{E3D9D7F4-25B9-2046-82E3-9BC8E65E7D43}" srcId="{A7928EC6-3A97-3D4E-932D-C94E62F4DCB5}" destId="{CE30D2F0-B90A-BD4A-B30A-DA6D2E22B28A}" srcOrd="4" destOrd="0" parTransId="{1DE5F799-A79C-2D42-AD08-6E2896943D7F}" sibTransId="{C4BB51CF-65DE-C548-A0D5-8142729872D1}"/>
    <dgm:cxn modelId="{B31E58F7-6D34-8D48-9A4B-E9078E27AE7C}" type="presOf" srcId="{8D5B7B43-F7D4-DE4A-9DB4-741588B8DCBA}" destId="{CCC87438-7639-0741-8E99-67F638A27FB9}" srcOrd="0" destOrd="0" presId="urn:microsoft.com/office/officeart/2009/3/layout/StepUpProcess"/>
    <dgm:cxn modelId="{9438A74F-7417-864F-AF4F-8D672A320102}" type="presParOf" srcId="{AF14DD62-F819-0C44-80B8-DFA0374A91B2}" destId="{B30C0899-BE6E-744D-B6F3-E6AE41578888}" srcOrd="0" destOrd="0" presId="urn:microsoft.com/office/officeart/2009/3/layout/StepUpProcess"/>
    <dgm:cxn modelId="{A69AE137-44D3-A24B-B473-D0655E5C543D}" type="presParOf" srcId="{B30C0899-BE6E-744D-B6F3-E6AE41578888}" destId="{618E7997-549A-3F41-BE64-FABB253FAD03}" srcOrd="0" destOrd="0" presId="urn:microsoft.com/office/officeart/2009/3/layout/StepUpProcess"/>
    <dgm:cxn modelId="{9AEC9A34-177A-5B4A-9138-71B1D8F05436}" type="presParOf" srcId="{B30C0899-BE6E-744D-B6F3-E6AE41578888}" destId="{CCC87438-7639-0741-8E99-67F638A27FB9}" srcOrd="1" destOrd="0" presId="urn:microsoft.com/office/officeart/2009/3/layout/StepUpProcess"/>
    <dgm:cxn modelId="{95065C0C-255A-7342-8E61-9A05EA35990A}" type="presParOf" srcId="{B30C0899-BE6E-744D-B6F3-E6AE41578888}" destId="{D141A6A5-2097-E94B-9FC4-13971B7EECC8}" srcOrd="2" destOrd="0" presId="urn:microsoft.com/office/officeart/2009/3/layout/StepUpProcess"/>
    <dgm:cxn modelId="{A4B44ED8-A798-9247-BF34-5457AD84BC92}" type="presParOf" srcId="{AF14DD62-F819-0C44-80B8-DFA0374A91B2}" destId="{F361D55E-2F4D-EF42-9A76-5A775FE63E91}" srcOrd="1" destOrd="0" presId="urn:microsoft.com/office/officeart/2009/3/layout/StepUpProcess"/>
    <dgm:cxn modelId="{B783765B-7748-1447-B322-9C79D392A60D}" type="presParOf" srcId="{F361D55E-2F4D-EF42-9A76-5A775FE63E91}" destId="{6D3F5864-12F9-8B48-BE2E-A1AE0700C6EB}" srcOrd="0" destOrd="0" presId="urn:microsoft.com/office/officeart/2009/3/layout/StepUpProcess"/>
    <dgm:cxn modelId="{319BFC59-0F42-F440-B725-CB4EDF1F89CF}" type="presParOf" srcId="{AF14DD62-F819-0C44-80B8-DFA0374A91B2}" destId="{BA594FBD-19FB-174E-A161-C9192EEBBA82}" srcOrd="2" destOrd="0" presId="urn:microsoft.com/office/officeart/2009/3/layout/StepUpProcess"/>
    <dgm:cxn modelId="{870D3D9B-45B9-544B-90A5-57A3A3425533}" type="presParOf" srcId="{BA594FBD-19FB-174E-A161-C9192EEBBA82}" destId="{87BBB594-BB38-E047-B2AC-E0606F0E00CB}" srcOrd="0" destOrd="0" presId="urn:microsoft.com/office/officeart/2009/3/layout/StepUpProcess"/>
    <dgm:cxn modelId="{BFF8C744-6D6A-DB4D-AE74-2E7657002DDA}" type="presParOf" srcId="{BA594FBD-19FB-174E-A161-C9192EEBBA82}" destId="{EA04BB73-1588-784E-AD42-E52017772F57}" srcOrd="1" destOrd="0" presId="urn:microsoft.com/office/officeart/2009/3/layout/StepUpProcess"/>
    <dgm:cxn modelId="{FEDB0AA7-4AE4-E14B-AE96-E8F06ED696BA}" type="presParOf" srcId="{BA594FBD-19FB-174E-A161-C9192EEBBA82}" destId="{DB4A6198-4F8E-7347-8433-8B672DF53842}" srcOrd="2" destOrd="0" presId="urn:microsoft.com/office/officeart/2009/3/layout/StepUpProcess"/>
    <dgm:cxn modelId="{6A003674-6AA0-7E4B-BFE8-D86AFD403C71}" type="presParOf" srcId="{AF14DD62-F819-0C44-80B8-DFA0374A91B2}" destId="{C9B45378-5857-E647-859D-76A605AA7CF6}" srcOrd="3" destOrd="0" presId="urn:microsoft.com/office/officeart/2009/3/layout/StepUpProcess"/>
    <dgm:cxn modelId="{B50E8951-AAC7-714F-BC39-538FAC13B61B}" type="presParOf" srcId="{C9B45378-5857-E647-859D-76A605AA7CF6}" destId="{5E8D8D33-3695-E64A-A5A2-3DE5362AC267}" srcOrd="0" destOrd="0" presId="urn:microsoft.com/office/officeart/2009/3/layout/StepUpProcess"/>
    <dgm:cxn modelId="{687B1789-16E8-F245-814B-2EA8E8079343}" type="presParOf" srcId="{AF14DD62-F819-0C44-80B8-DFA0374A91B2}" destId="{C4F58826-7BCB-0949-BC69-EB59C9D0B105}" srcOrd="4" destOrd="0" presId="urn:microsoft.com/office/officeart/2009/3/layout/StepUpProcess"/>
    <dgm:cxn modelId="{247C874C-9AA3-A047-BD33-09663FD50452}" type="presParOf" srcId="{C4F58826-7BCB-0949-BC69-EB59C9D0B105}" destId="{DE608227-08A1-7043-AA70-318B05F47422}" srcOrd="0" destOrd="0" presId="urn:microsoft.com/office/officeart/2009/3/layout/StepUpProcess"/>
    <dgm:cxn modelId="{733639AC-629C-E24A-94A8-BF4F10D79572}" type="presParOf" srcId="{C4F58826-7BCB-0949-BC69-EB59C9D0B105}" destId="{D319D127-04EC-4C49-8210-4E233332B059}" srcOrd="1" destOrd="0" presId="urn:microsoft.com/office/officeart/2009/3/layout/StepUpProcess"/>
    <dgm:cxn modelId="{FED52F9B-04BA-5F4E-B4C9-FC0E8AD396D3}" type="presParOf" srcId="{C4F58826-7BCB-0949-BC69-EB59C9D0B105}" destId="{1D43BBE0-8132-444C-934C-B9CEAB46D53A}" srcOrd="2" destOrd="0" presId="urn:microsoft.com/office/officeart/2009/3/layout/StepUpProcess"/>
    <dgm:cxn modelId="{19904043-7AA1-B94B-ACE3-31DB74EE6ACB}" type="presParOf" srcId="{AF14DD62-F819-0C44-80B8-DFA0374A91B2}" destId="{7017A36E-C482-3E47-94BA-F0CCD671829C}" srcOrd="5" destOrd="0" presId="urn:microsoft.com/office/officeart/2009/3/layout/StepUpProcess"/>
    <dgm:cxn modelId="{64F83A46-B990-BA4E-A52F-6376098456EC}" type="presParOf" srcId="{7017A36E-C482-3E47-94BA-F0CCD671829C}" destId="{0F97EC8E-23D1-0A46-BA70-1BD2C30E52F4}" srcOrd="0" destOrd="0" presId="urn:microsoft.com/office/officeart/2009/3/layout/StepUpProcess"/>
    <dgm:cxn modelId="{34847A66-85C5-F743-A3E9-4B475B8DCCC5}" type="presParOf" srcId="{AF14DD62-F819-0C44-80B8-DFA0374A91B2}" destId="{D4D7D160-7F5A-3A4A-A97F-2E4E31ADE72B}" srcOrd="6" destOrd="0" presId="urn:microsoft.com/office/officeart/2009/3/layout/StepUpProcess"/>
    <dgm:cxn modelId="{6F947543-4B7F-4B41-8C6F-C51780553742}" type="presParOf" srcId="{D4D7D160-7F5A-3A4A-A97F-2E4E31ADE72B}" destId="{2A125EAE-04E6-1E4D-8FBB-5088AFB0DE9B}" srcOrd="0" destOrd="0" presId="urn:microsoft.com/office/officeart/2009/3/layout/StepUpProcess"/>
    <dgm:cxn modelId="{A6B1C4EE-E25B-A14F-9277-03192753CDD5}" type="presParOf" srcId="{D4D7D160-7F5A-3A4A-A97F-2E4E31ADE72B}" destId="{AB6EE495-BD01-D842-9A4E-960CFE1A8DEF}" srcOrd="1" destOrd="0" presId="urn:microsoft.com/office/officeart/2009/3/layout/StepUpProcess"/>
    <dgm:cxn modelId="{B67EEF22-C787-CB40-9D7D-186D4AB31F7C}" type="presParOf" srcId="{D4D7D160-7F5A-3A4A-A97F-2E4E31ADE72B}" destId="{41FA87A8-60E0-7340-9151-90AC813B3C69}" srcOrd="2" destOrd="0" presId="urn:microsoft.com/office/officeart/2009/3/layout/StepUpProcess"/>
    <dgm:cxn modelId="{30A21AA4-0A85-6348-A54E-11593D33D21E}" type="presParOf" srcId="{AF14DD62-F819-0C44-80B8-DFA0374A91B2}" destId="{A9151670-F9B6-2C4F-A31F-9E98F2D7C638}" srcOrd="7" destOrd="0" presId="urn:microsoft.com/office/officeart/2009/3/layout/StepUpProcess"/>
    <dgm:cxn modelId="{B08510CB-1473-1A41-BB04-70DF60F50A26}" type="presParOf" srcId="{A9151670-F9B6-2C4F-A31F-9E98F2D7C638}" destId="{84B3F8BD-B66B-5540-8503-1D10BB47152D}" srcOrd="0" destOrd="0" presId="urn:microsoft.com/office/officeart/2009/3/layout/StepUpProcess"/>
    <dgm:cxn modelId="{1337819B-16FD-B240-AB70-25A3E2B529C8}" type="presParOf" srcId="{AF14DD62-F819-0C44-80B8-DFA0374A91B2}" destId="{1A87B864-4AEF-CE4B-89E9-BC7267DE4B35}" srcOrd="8" destOrd="0" presId="urn:microsoft.com/office/officeart/2009/3/layout/StepUpProcess"/>
    <dgm:cxn modelId="{85195E27-7936-6E46-8FC0-D872BC130C34}" type="presParOf" srcId="{1A87B864-4AEF-CE4B-89E9-BC7267DE4B35}" destId="{DEE3E65C-4794-2C48-AC11-699E09B4571A}" srcOrd="0" destOrd="0" presId="urn:microsoft.com/office/officeart/2009/3/layout/StepUpProcess"/>
    <dgm:cxn modelId="{37EDBE82-CA77-6F49-9282-01A358915798}" type="presParOf" srcId="{1A87B864-4AEF-CE4B-89E9-BC7267DE4B35}" destId="{2F020BF0-F0CD-0E47-93D4-53978AC66C5A}" srcOrd="1" destOrd="0" presId="urn:microsoft.com/office/officeart/2009/3/layout/StepUpProcess"/>
    <dgm:cxn modelId="{16D9CCBE-7EFE-F148-92AC-43A41034A6A2}" type="presParOf" srcId="{1A87B864-4AEF-CE4B-89E9-BC7267DE4B35}" destId="{49DD9D55-58CA-6540-B3A4-CBDCE2CEFA5E}" srcOrd="2" destOrd="0" presId="urn:microsoft.com/office/officeart/2009/3/layout/StepUpProcess"/>
    <dgm:cxn modelId="{7420CB49-381F-CD4F-80B2-E38C33F9CAA3}" type="presParOf" srcId="{AF14DD62-F819-0C44-80B8-DFA0374A91B2}" destId="{EB5F76FD-6E4C-E540-9366-401344A034ED}" srcOrd="9" destOrd="0" presId="urn:microsoft.com/office/officeart/2009/3/layout/StepUpProcess"/>
    <dgm:cxn modelId="{708CDBAD-8845-964C-AF7C-5093DDFD58F1}" type="presParOf" srcId="{EB5F76FD-6E4C-E540-9366-401344A034ED}" destId="{70E16A3E-795C-6A48-8B19-8903F590BB0A}" srcOrd="0" destOrd="0" presId="urn:microsoft.com/office/officeart/2009/3/layout/StepUpProcess"/>
    <dgm:cxn modelId="{5EE078BD-7510-BA48-A0C3-06D44C49EDAB}" type="presParOf" srcId="{AF14DD62-F819-0C44-80B8-DFA0374A91B2}" destId="{C5E42412-0471-B748-994B-1AC2756D7921}" srcOrd="10" destOrd="0" presId="urn:microsoft.com/office/officeart/2009/3/layout/StepUpProcess"/>
    <dgm:cxn modelId="{3F35B705-097A-E641-BE13-F9D4110F70A8}" type="presParOf" srcId="{C5E42412-0471-B748-994B-1AC2756D7921}" destId="{261E802F-5750-FC46-B1FB-85DEE43FE356}" srcOrd="0" destOrd="0" presId="urn:microsoft.com/office/officeart/2009/3/layout/StepUpProcess"/>
    <dgm:cxn modelId="{953D832D-675A-CA47-AE7F-125904383C5A}" type="presParOf" srcId="{C5E42412-0471-B748-994B-1AC2756D7921}" destId="{6DF83047-CB3C-7F47-90B3-8791AB833DFF}" srcOrd="1" destOrd="0" presId="urn:microsoft.com/office/officeart/2009/3/layout/StepUpProcess"/>
    <dgm:cxn modelId="{7CA544D8-2BCC-4945-947C-1C4F69434388}" type="presParOf" srcId="{C5E42412-0471-B748-994B-1AC2756D7921}" destId="{59D5D048-6A4C-7341-9171-F5440DB2C5FB}" srcOrd="2" destOrd="0" presId="urn:microsoft.com/office/officeart/2009/3/layout/StepUpProcess"/>
    <dgm:cxn modelId="{08F22F77-7F33-214C-A1F0-D887E6CA4E49}" type="presParOf" srcId="{AF14DD62-F819-0C44-80B8-DFA0374A91B2}" destId="{70F20A2C-550A-A345-AA8E-F0E1984672F6}" srcOrd="11" destOrd="0" presId="urn:microsoft.com/office/officeart/2009/3/layout/StepUpProcess"/>
    <dgm:cxn modelId="{D94ED14C-4453-634E-9C82-4F27273A1F58}" type="presParOf" srcId="{70F20A2C-550A-A345-AA8E-F0E1984672F6}" destId="{27EB1A28-2FA9-B046-84ED-4D7DB01E3FC3}" srcOrd="0" destOrd="0" presId="urn:microsoft.com/office/officeart/2009/3/layout/StepUpProcess"/>
    <dgm:cxn modelId="{4C045268-2349-3D4D-A928-3B99316C53A7}" type="presParOf" srcId="{AF14DD62-F819-0C44-80B8-DFA0374A91B2}" destId="{0913F4C4-885D-A443-B94F-B8D0E6D12643}" srcOrd="12" destOrd="0" presId="urn:microsoft.com/office/officeart/2009/3/layout/StepUpProcess"/>
    <dgm:cxn modelId="{64672302-F548-D848-98F9-6783488FAC1B}" type="presParOf" srcId="{0913F4C4-885D-A443-B94F-B8D0E6D12643}" destId="{9D718013-BFFB-DB41-82D9-1C9479E7E2CF}" srcOrd="0" destOrd="0" presId="urn:microsoft.com/office/officeart/2009/3/layout/StepUpProcess"/>
    <dgm:cxn modelId="{3CBC41AA-119C-6F4D-8E86-679676EED01C}" type="presParOf" srcId="{0913F4C4-885D-A443-B94F-B8D0E6D12643}" destId="{61C7AAEB-B68B-E240-8E3F-860E27FE82CD}" srcOrd="1" destOrd="0" presId="urn:microsoft.com/office/officeart/2009/3/layout/StepUpProcess"/>
    <dgm:cxn modelId="{306013C4-16C9-2643-93A8-FD0B8B3C3EBC}" type="presParOf" srcId="{0913F4C4-885D-A443-B94F-B8D0E6D12643}" destId="{53087C7A-B317-E94E-AE46-24D2D97C0935}" srcOrd="2" destOrd="0" presId="urn:microsoft.com/office/officeart/2009/3/layout/StepUpProcess"/>
    <dgm:cxn modelId="{C87F861E-4970-2044-9294-4C189A9056C6}" type="presParOf" srcId="{AF14DD62-F819-0C44-80B8-DFA0374A91B2}" destId="{04CCDA2C-5CD5-4249-8B46-2B6A1D51A2F7}" srcOrd="13" destOrd="0" presId="urn:microsoft.com/office/officeart/2009/3/layout/StepUpProcess"/>
    <dgm:cxn modelId="{B3929A7F-EC30-4B4B-893B-B56C391EE543}" type="presParOf" srcId="{04CCDA2C-5CD5-4249-8B46-2B6A1D51A2F7}" destId="{0FEF7340-8F00-9A4C-9FB5-53533C13ACB7}" srcOrd="0" destOrd="0" presId="urn:microsoft.com/office/officeart/2009/3/layout/StepUpProcess"/>
    <dgm:cxn modelId="{A210C30C-E411-A543-BBF9-2ECD85C6BE83}" type="presParOf" srcId="{AF14DD62-F819-0C44-80B8-DFA0374A91B2}" destId="{04013E1C-4AA5-0D41-AD3A-0A0DFF4FE816}" srcOrd="14" destOrd="0" presId="urn:microsoft.com/office/officeart/2009/3/layout/StepUpProcess"/>
    <dgm:cxn modelId="{8DB14C18-4FB6-A04B-B32E-6483A0E5FDAA}" type="presParOf" srcId="{04013E1C-4AA5-0D41-AD3A-0A0DFF4FE816}" destId="{32935888-AC1A-F44A-B5F7-3CEA9EFFF23F}" srcOrd="0" destOrd="0" presId="urn:microsoft.com/office/officeart/2009/3/layout/StepUpProcess"/>
    <dgm:cxn modelId="{6D06A11F-BF76-FB44-9DC4-D2F686C0ECA8}" type="presParOf" srcId="{04013E1C-4AA5-0D41-AD3A-0A0DFF4FE816}" destId="{334DD7CA-B66B-1243-9F7F-B3351F17DD7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860591-F65D-4D30-AB07-835DEEC85A5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GB"/>
        </a:p>
      </dgm:t>
    </dgm:pt>
    <dgm:pt modelId="{C1F8A55A-D9AB-499B-A5A9-C12F482B6E9C}">
      <dgm:prSet phldrT="[Text]" custT="1"/>
      <dgm:spPr>
        <a:solidFill>
          <a:schemeClr val="accent5">
            <a:lumMod val="75000"/>
          </a:schemeClr>
        </a:solidFill>
      </dgm:spPr>
      <dgm:t>
        <a:bodyPr/>
        <a:lstStyle/>
        <a:p>
          <a:r>
            <a:rPr lang="en-GB" sz="2000" b="1" dirty="0">
              <a:solidFill>
                <a:schemeClr val="bg1"/>
              </a:solidFill>
            </a:rPr>
            <a:t>CNET </a:t>
          </a:r>
        </a:p>
      </dgm:t>
    </dgm:pt>
    <dgm:pt modelId="{CD09EB66-81DE-4299-8CD5-3EBA194A3E79}" type="parTrans" cxnId="{3CE71A7F-1834-423E-9DA2-CB6024239C66}">
      <dgm:prSet/>
      <dgm:spPr/>
      <dgm:t>
        <a:bodyPr/>
        <a:lstStyle/>
        <a:p>
          <a:endParaRPr lang="en-GB"/>
        </a:p>
      </dgm:t>
    </dgm:pt>
    <dgm:pt modelId="{1078ED56-3CBC-4EB0-BFEA-6A93B9510DA9}" type="sibTrans" cxnId="{3CE71A7F-1834-423E-9DA2-CB6024239C66}">
      <dgm:prSet/>
      <dgm:spPr/>
      <dgm:t>
        <a:bodyPr/>
        <a:lstStyle/>
        <a:p>
          <a:endParaRPr lang="en-GB"/>
        </a:p>
      </dgm:t>
    </dgm:pt>
    <dgm:pt modelId="{5E7E6A90-ADED-48D5-A37D-BAFDE49634CA}">
      <dgm:prSet phldrT="[Text]"/>
      <dgm:spPr>
        <a:solidFill>
          <a:schemeClr val="bg1">
            <a:lumMod val="95000"/>
          </a:schemeClr>
        </a:solidFill>
      </dgm:spPr>
      <dgm:t>
        <a:bodyPr/>
        <a:lstStyle/>
        <a:p>
          <a:r>
            <a:rPr lang="en-GB" dirty="0"/>
            <a:t>Intro sheets</a:t>
          </a:r>
        </a:p>
      </dgm:t>
    </dgm:pt>
    <dgm:pt modelId="{22DBA876-5CD2-4FFD-8940-976ACE9ECB4C}" type="parTrans" cxnId="{DAF63CA4-4559-4576-9B23-743BBF592B52}">
      <dgm:prSet/>
      <dgm:spPr/>
      <dgm:t>
        <a:bodyPr/>
        <a:lstStyle/>
        <a:p>
          <a:endParaRPr lang="en-GB"/>
        </a:p>
      </dgm:t>
    </dgm:pt>
    <dgm:pt modelId="{5D3E965B-95BC-4500-8CDB-B024C85268DB}" type="sibTrans" cxnId="{DAF63CA4-4559-4576-9B23-743BBF592B52}">
      <dgm:prSet/>
      <dgm:spPr/>
      <dgm:t>
        <a:bodyPr/>
        <a:lstStyle/>
        <a:p>
          <a:endParaRPr lang="en-GB"/>
        </a:p>
      </dgm:t>
    </dgm:pt>
    <dgm:pt modelId="{F8710ABC-DE4D-4797-9623-469C2D9B15EF}">
      <dgm:prSet phldrT="[Text]"/>
      <dgm:spPr>
        <a:solidFill>
          <a:schemeClr val="bg1">
            <a:lumMod val="95000"/>
          </a:schemeClr>
        </a:solidFill>
      </dgm:spPr>
      <dgm:t>
        <a:bodyPr/>
        <a:lstStyle/>
        <a:p>
          <a:r>
            <a:rPr lang="en-GB" dirty="0"/>
            <a:t>Condom Needs Estimates</a:t>
          </a:r>
        </a:p>
      </dgm:t>
    </dgm:pt>
    <dgm:pt modelId="{39AE31D9-57B7-4AF4-8012-E44CD960C7B0}" type="parTrans" cxnId="{14B29C73-A34B-4914-873B-D92B6D96B396}">
      <dgm:prSet/>
      <dgm:spPr/>
      <dgm:t>
        <a:bodyPr/>
        <a:lstStyle/>
        <a:p>
          <a:endParaRPr lang="en-GB"/>
        </a:p>
      </dgm:t>
    </dgm:pt>
    <dgm:pt modelId="{100E4BA3-9D1F-4930-8D84-441AD2183706}" type="sibTrans" cxnId="{14B29C73-A34B-4914-873B-D92B6D96B396}">
      <dgm:prSet/>
      <dgm:spPr/>
      <dgm:t>
        <a:bodyPr/>
        <a:lstStyle/>
        <a:p>
          <a:endParaRPr lang="en-GB"/>
        </a:p>
      </dgm:t>
    </dgm:pt>
    <dgm:pt modelId="{3F74F631-AC7F-4BE8-AFF2-98EADF2EACAD}">
      <dgm:prSet/>
      <dgm:spPr>
        <a:solidFill>
          <a:schemeClr val="bg1">
            <a:lumMod val="95000"/>
          </a:schemeClr>
        </a:solidFill>
      </dgm:spPr>
      <dgm:t>
        <a:bodyPr/>
        <a:lstStyle/>
        <a:p>
          <a:r>
            <a:rPr lang="en-GB" dirty="0"/>
            <a:t>Databases</a:t>
          </a:r>
        </a:p>
      </dgm:t>
    </dgm:pt>
    <dgm:pt modelId="{57C975EF-E1D8-483C-B06E-B4FA6575CFF8}" type="parTrans" cxnId="{579A4714-370B-402C-AD24-B6912BD54229}">
      <dgm:prSet/>
      <dgm:spPr/>
      <dgm:t>
        <a:bodyPr/>
        <a:lstStyle/>
        <a:p>
          <a:endParaRPr lang="en-GB"/>
        </a:p>
      </dgm:t>
    </dgm:pt>
    <dgm:pt modelId="{3E0E663E-9A96-4E05-A05D-097477EF17DE}" type="sibTrans" cxnId="{579A4714-370B-402C-AD24-B6912BD54229}">
      <dgm:prSet/>
      <dgm:spPr/>
      <dgm:t>
        <a:bodyPr/>
        <a:lstStyle/>
        <a:p>
          <a:endParaRPr lang="en-GB"/>
        </a:p>
      </dgm:t>
    </dgm:pt>
    <dgm:pt modelId="{510BC8E6-D7BC-4BF2-AA6B-0F315CB97C77}">
      <dgm:prSet/>
      <dgm:spPr/>
      <dgm:t>
        <a:bodyPr/>
        <a:lstStyle/>
        <a:p>
          <a:r>
            <a:rPr lang="en-GB" dirty="0">
              <a:solidFill>
                <a:srgbClr val="C00000"/>
              </a:solidFill>
            </a:rPr>
            <a:t>Condom availability (1)</a:t>
          </a:r>
        </a:p>
      </dgm:t>
    </dgm:pt>
    <dgm:pt modelId="{CB115BD3-B136-4219-9DBC-4F80B3C9C185}" type="parTrans" cxnId="{2599F03E-918F-451E-AEB6-BBE17CDF109B}">
      <dgm:prSet/>
      <dgm:spPr/>
      <dgm:t>
        <a:bodyPr/>
        <a:lstStyle/>
        <a:p>
          <a:endParaRPr lang="en-GB"/>
        </a:p>
      </dgm:t>
    </dgm:pt>
    <dgm:pt modelId="{2DE8F95E-7109-434B-9B16-124F63111929}" type="sibTrans" cxnId="{2599F03E-918F-451E-AEB6-BBE17CDF109B}">
      <dgm:prSet/>
      <dgm:spPr/>
      <dgm:t>
        <a:bodyPr/>
        <a:lstStyle/>
        <a:p>
          <a:endParaRPr lang="en-GB"/>
        </a:p>
      </dgm:t>
    </dgm:pt>
    <dgm:pt modelId="{9F558BA6-6597-4520-AD4B-C0F5366011E0}">
      <dgm:prSet/>
      <dgm:spPr/>
      <dgm:t>
        <a:bodyPr/>
        <a:lstStyle/>
        <a:p>
          <a:r>
            <a:rPr lang="en-GB" dirty="0">
              <a:solidFill>
                <a:srgbClr val="C00000"/>
              </a:solidFill>
            </a:rPr>
            <a:t>Demographics (2)</a:t>
          </a:r>
        </a:p>
      </dgm:t>
    </dgm:pt>
    <dgm:pt modelId="{C957F0B7-899D-499A-9E63-7A2145FDFFEC}" type="parTrans" cxnId="{CABAAF8D-4280-453A-9019-3AF975E6D868}">
      <dgm:prSet/>
      <dgm:spPr/>
      <dgm:t>
        <a:bodyPr/>
        <a:lstStyle/>
        <a:p>
          <a:endParaRPr lang="en-GB"/>
        </a:p>
      </dgm:t>
    </dgm:pt>
    <dgm:pt modelId="{C28B0845-A5F9-4175-B469-9D0522855EF0}" type="sibTrans" cxnId="{CABAAF8D-4280-453A-9019-3AF975E6D868}">
      <dgm:prSet/>
      <dgm:spPr/>
      <dgm:t>
        <a:bodyPr/>
        <a:lstStyle/>
        <a:p>
          <a:endParaRPr lang="en-GB"/>
        </a:p>
      </dgm:t>
    </dgm:pt>
    <dgm:pt modelId="{39A1E83A-DF06-434D-983C-29BB2FFF555A}">
      <dgm:prSet/>
      <dgm:spPr/>
      <dgm:t>
        <a:bodyPr/>
        <a:lstStyle/>
        <a:p>
          <a:r>
            <a:rPr lang="en-GB" dirty="0">
              <a:solidFill>
                <a:srgbClr val="C00000"/>
              </a:solidFill>
            </a:rPr>
            <a:t>Condom requirements need estimate (3)</a:t>
          </a:r>
        </a:p>
      </dgm:t>
    </dgm:pt>
    <dgm:pt modelId="{EA98509A-B541-4A92-A272-5C42F2321A22}" type="parTrans" cxnId="{B45E25D2-3ED5-4A28-AEF8-4851AD95994E}">
      <dgm:prSet/>
      <dgm:spPr/>
      <dgm:t>
        <a:bodyPr/>
        <a:lstStyle/>
        <a:p>
          <a:endParaRPr lang="en-GB"/>
        </a:p>
      </dgm:t>
    </dgm:pt>
    <dgm:pt modelId="{12F9C56F-85DC-4DAB-8BB7-4DC65C17E00A}" type="sibTrans" cxnId="{B45E25D2-3ED5-4A28-AEF8-4851AD95994E}">
      <dgm:prSet/>
      <dgm:spPr/>
      <dgm:t>
        <a:bodyPr/>
        <a:lstStyle/>
        <a:p>
          <a:endParaRPr lang="en-GB"/>
        </a:p>
      </dgm:t>
    </dgm:pt>
    <dgm:pt modelId="{47DC8EE9-9F37-43C1-BD1D-BA5E715CB61E}">
      <dgm:prSet/>
      <dgm:spPr>
        <a:solidFill>
          <a:schemeClr val="bg1">
            <a:lumMod val="95000"/>
          </a:schemeClr>
        </a:solidFill>
      </dgm:spPr>
      <dgm:t>
        <a:bodyPr/>
        <a:lstStyle/>
        <a:p>
          <a:r>
            <a:rPr lang="en-GB" dirty="0"/>
            <a:t>Total Market Approach</a:t>
          </a:r>
        </a:p>
      </dgm:t>
    </dgm:pt>
    <dgm:pt modelId="{BCBDB71A-EBB0-49B2-BE95-3AFAD5E74080}" type="parTrans" cxnId="{2868199F-5548-42C5-B980-52B3BAB0FA67}">
      <dgm:prSet/>
      <dgm:spPr/>
      <dgm:t>
        <a:bodyPr/>
        <a:lstStyle/>
        <a:p>
          <a:endParaRPr lang="en-GB"/>
        </a:p>
      </dgm:t>
    </dgm:pt>
    <dgm:pt modelId="{E50A26DB-81C3-4C83-93B5-6C880BE660F9}" type="sibTrans" cxnId="{2868199F-5548-42C5-B980-52B3BAB0FA67}">
      <dgm:prSet/>
      <dgm:spPr/>
      <dgm:t>
        <a:bodyPr/>
        <a:lstStyle/>
        <a:p>
          <a:endParaRPr lang="en-GB"/>
        </a:p>
      </dgm:t>
    </dgm:pt>
    <dgm:pt modelId="{E2A7B9BE-3BFF-49C9-8F52-E32DD3620FEE}">
      <dgm:prSet/>
      <dgm:spPr>
        <a:solidFill>
          <a:schemeClr val="bg1">
            <a:lumMod val="95000"/>
          </a:schemeClr>
        </a:solidFill>
      </dgm:spPr>
      <dgm:t>
        <a:bodyPr/>
        <a:lstStyle/>
        <a:p>
          <a:r>
            <a:rPr lang="en-GB" dirty="0"/>
            <a:t>Commodity Costs</a:t>
          </a:r>
        </a:p>
      </dgm:t>
    </dgm:pt>
    <dgm:pt modelId="{42686D6A-5704-40FD-A8C6-E7F2F9CEDB12}" type="parTrans" cxnId="{FC3D5BF4-EF4B-4230-AEFD-72A21B3E0968}">
      <dgm:prSet/>
      <dgm:spPr/>
      <dgm:t>
        <a:bodyPr/>
        <a:lstStyle/>
        <a:p>
          <a:endParaRPr lang="en-GB"/>
        </a:p>
      </dgm:t>
    </dgm:pt>
    <dgm:pt modelId="{29AE0DD9-0FFD-4AA5-A975-5E8708C452F4}" type="sibTrans" cxnId="{FC3D5BF4-EF4B-4230-AEFD-72A21B3E0968}">
      <dgm:prSet/>
      <dgm:spPr/>
      <dgm:t>
        <a:bodyPr/>
        <a:lstStyle/>
        <a:p>
          <a:endParaRPr lang="en-GB"/>
        </a:p>
      </dgm:t>
    </dgm:pt>
    <dgm:pt modelId="{56D076E7-9FC2-4286-A6D9-5E627393765F}">
      <dgm:prSet/>
      <dgm:spPr/>
      <dgm:t>
        <a:bodyPr/>
        <a:lstStyle/>
        <a:p>
          <a:r>
            <a:rPr lang="en-GB" dirty="0">
              <a:solidFill>
                <a:srgbClr val="C00000"/>
              </a:solidFill>
            </a:rPr>
            <a:t>Free Condoms (3c) </a:t>
          </a:r>
        </a:p>
      </dgm:t>
    </dgm:pt>
    <dgm:pt modelId="{E46CC068-A734-4BAC-AF3A-1233C4A4760F}" type="parTrans" cxnId="{265F42DF-A09E-4083-8701-20B080BF89F9}">
      <dgm:prSet/>
      <dgm:spPr/>
      <dgm:t>
        <a:bodyPr/>
        <a:lstStyle/>
        <a:p>
          <a:endParaRPr lang="en-GB"/>
        </a:p>
      </dgm:t>
    </dgm:pt>
    <dgm:pt modelId="{64E88688-D4AE-485A-8DB7-E6AD9B9FC06B}" type="sibTrans" cxnId="{265F42DF-A09E-4083-8701-20B080BF89F9}">
      <dgm:prSet/>
      <dgm:spPr/>
      <dgm:t>
        <a:bodyPr/>
        <a:lstStyle/>
        <a:p>
          <a:endParaRPr lang="en-GB"/>
        </a:p>
      </dgm:t>
    </dgm:pt>
    <dgm:pt modelId="{85AE7C5B-F591-4FDB-860A-A605169D5A7F}">
      <dgm:prSet/>
      <dgm:spPr/>
      <dgm:t>
        <a:bodyPr/>
        <a:lstStyle/>
        <a:p>
          <a:r>
            <a:rPr lang="en-GB" dirty="0">
              <a:solidFill>
                <a:srgbClr val="C00000"/>
              </a:solidFill>
            </a:rPr>
            <a:t>TMA (4)</a:t>
          </a:r>
        </a:p>
      </dgm:t>
    </dgm:pt>
    <dgm:pt modelId="{F15D5F0D-7885-44CF-B5E5-2C8C84B565A6}" type="parTrans" cxnId="{E4A53CB1-586F-4A5B-B350-D6B6B4737FA8}">
      <dgm:prSet/>
      <dgm:spPr/>
      <dgm:t>
        <a:bodyPr/>
        <a:lstStyle/>
        <a:p>
          <a:endParaRPr lang="en-GB"/>
        </a:p>
      </dgm:t>
    </dgm:pt>
    <dgm:pt modelId="{E6EA2A61-10E9-4C75-A7B9-F2E88459F871}" type="sibTrans" cxnId="{E4A53CB1-586F-4A5B-B350-D6B6B4737FA8}">
      <dgm:prSet/>
      <dgm:spPr/>
      <dgm:t>
        <a:bodyPr/>
        <a:lstStyle/>
        <a:p>
          <a:endParaRPr lang="en-GB"/>
        </a:p>
      </dgm:t>
    </dgm:pt>
    <dgm:pt modelId="{DF85303E-EDF5-4D42-A793-43F92C839A52}">
      <dgm:prSet/>
      <dgm:spPr/>
      <dgm:t>
        <a:bodyPr/>
        <a:lstStyle/>
        <a:p>
          <a:r>
            <a:rPr lang="en-GB" dirty="0"/>
            <a:t>Cover (A)</a:t>
          </a:r>
        </a:p>
      </dgm:t>
    </dgm:pt>
    <dgm:pt modelId="{9F0F60AB-D1B2-4E14-A2C7-8B1F4AB0EABE}" type="parTrans" cxnId="{CF0CB3DB-D492-4639-B7C9-414E740038CB}">
      <dgm:prSet/>
      <dgm:spPr/>
      <dgm:t>
        <a:bodyPr/>
        <a:lstStyle/>
        <a:p>
          <a:endParaRPr lang="en-GB"/>
        </a:p>
      </dgm:t>
    </dgm:pt>
    <dgm:pt modelId="{2B86E3AE-FA75-45E4-859D-8689AAA2C05F}" type="sibTrans" cxnId="{CF0CB3DB-D492-4639-B7C9-414E740038CB}">
      <dgm:prSet/>
      <dgm:spPr/>
      <dgm:t>
        <a:bodyPr/>
        <a:lstStyle/>
        <a:p>
          <a:endParaRPr lang="en-GB"/>
        </a:p>
      </dgm:t>
    </dgm:pt>
    <dgm:pt modelId="{CC67EE15-B648-4472-BA1D-A7D54ADE01CE}">
      <dgm:prSet/>
      <dgm:spPr/>
      <dgm:t>
        <a:bodyPr/>
        <a:lstStyle/>
        <a:p>
          <a:r>
            <a:rPr lang="en-GB" dirty="0"/>
            <a:t>Instructions (B)</a:t>
          </a:r>
        </a:p>
      </dgm:t>
    </dgm:pt>
    <dgm:pt modelId="{28F787B5-9F7E-42E9-B90F-8C9E994F0737}" type="parTrans" cxnId="{616A3B4A-0C0E-422C-A640-875961BA3B31}">
      <dgm:prSet/>
      <dgm:spPr/>
      <dgm:t>
        <a:bodyPr/>
        <a:lstStyle/>
        <a:p>
          <a:endParaRPr lang="en-GB"/>
        </a:p>
      </dgm:t>
    </dgm:pt>
    <dgm:pt modelId="{9EEBE63C-5E85-45FA-9E9D-7FEB6EA86A58}" type="sibTrans" cxnId="{616A3B4A-0C0E-422C-A640-875961BA3B31}">
      <dgm:prSet/>
      <dgm:spPr/>
      <dgm:t>
        <a:bodyPr/>
        <a:lstStyle/>
        <a:p>
          <a:endParaRPr lang="en-GB"/>
        </a:p>
      </dgm:t>
    </dgm:pt>
    <dgm:pt modelId="{61679D5C-8F8B-4137-AB25-09F99683BE79}">
      <dgm:prSet/>
      <dgm:spPr/>
      <dgm:t>
        <a:bodyPr/>
        <a:lstStyle/>
        <a:p>
          <a:r>
            <a:rPr lang="en-GB" dirty="0">
              <a:solidFill>
                <a:srgbClr val="C00000"/>
              </a:solidFill>
            </a:rPr>
            <a:t>Dashboard (C)</a:t>
          </a:r>
        </a:p>
      </dgm:t>
    </dgm:pt>
    <dgm:pt modelId="{8A228D8F-90A9-47C1-B6C7-5ED2A0EF7A71}" type="parTrans" cxnId="{C62C620A-BC0E-48A1-ABD1-09CD09DF85EF}">
      <dgm:prSet/>
      <dgm:spPr/>
      <dgm:t>
        <a:bodyPr/>
        <a:lstStyle/>
        <a:p>
          <a:endParaRPr lang="en-GB"/>
        </a:p>
      </dgm:t>
    </dgm:pt>
    <dgm:pt modelId="{62E8A8FE-18FB-41CA-B65A-651128EE7855}" type="sibTrans" cxnId="{C62C620A-BC0E-48A1-ABD1-09CD09DF85EF}">
      <dgm:prSet/>
      <dgm:spPr/>
      <dgm:t>
        <a:bodyPr/>
        <a:lstStyle/>
        <a:p>
          <a:endParaRPr lang="en-GB"/>
        </a:p>
      </dgm:t>
    </dgm:pt>
    <dgm:pt modelId="{E27B0BEC-7A72-4D3C-9B19-5070B0492AB4}">
      <dgm:prSet/>
      <dgm:spPr/>
      <dgm:t>
        <a:bodyPr/>
        <a:lstStyle/>
        <a:p>
          <a:r>
            <a:rPr lang="en-GB" dirty="0"/>
            <a:t>Unit costs (5)</a:t>
          </a:r>
          <a:endParaRPr lang="en-BE" dirty="0"/>
        </a:p>
      </dgm:t>
    </dgm:pt>
    <dgm:pt modelId="{0A5ABE2B-8B7A-49EA-8630-CB7999F2C65F}" type="parTrans" cxnId="{2DAF7EAB-66FA-4463-AA54-5097E23A5310}">
      <dgm:prSet/>
      <dgm:spPr/>
      <dgm:t>
        <a:bodyPr/>
        <a:lstStyle/>
        <a:p>
          <a:endParaRPr lang="en-GB"/>
        </a:p>
      </dgm:t>
    </dgm:pt>
    <dgm:pt modelId="{490C984E-8251-44C4-A39A-E91FC9624A5E}" type="sibTrans" cxnId="{2DAF7EAB-66FA-4463-AA54-5097E23A5310}">
      <dgm:prSet/>
      <dgm:spPr/>
      <dgm:t>
        <a:bodyPr/>
        <a:lstStyle/>
        <a:p>
          <a:endParaRPr lang="en-GB"/>
        </a:p>
      </dgm:t>
    </dgm:pt>
    <dgm:pt modelId="{120D664F-E63A-4F1C-B246-A287252A5FD2}">
      <dgm:prSet/>
      <dgm:spPr/>
      <dgm:t>
        <a:bodyPr/>
        <a:lstStyle/>
        <a:p>
          <a:r>
            <a:rPr lang="en-GB" dirty="0"/>
            <a:t>Commodity cost estimates (6)</a:t>
          </a:r>
        </a:p>
      </dgm:t>
    </dgm:pt>
    <dgm:pt modelId="{0CE53306-FD7B-4893-BC3E-E4AD15A78FC2}" type="parTrans" cxnId="{30018428-B40B-46DA-8089-5A41EED507A1}">
      <dgm:prSet/>
      <dgm:spPr/>
      <dgm:t>
        <a:bodyPr/>
        <a:lstStyle/>
        <a:p>
          <a:endParaRPr lang="en-GB"/>
        </a:p>
      </dgm:t>
    </dgm:pt>
    <dgm:pt modelId="{ACDC13C4-7B7A-4A1C-9CA1-5A423B12CE2E}" type="sibTrans" cxnId="{30018428-B40B-46DA-8089-5A41EED507A1}">
      <dgm:prSet/>
      <dgm:spPr/>
      <dgm:t>
        <a:bodyPr/>
        <a:lstStyle/>
        <a:p>
          <a:endParaRPr lang="en-GB"/>
        </a:p>
      </dgm:t>
    </dgm:pt>
    <dgm:pt modelId="{879970A9-8EA2-4F7D-9F23-98143F4F253B}">
      <dgm:prSet/>
      <dgm:spPr/>
      <dgm:t>
        <a:bodyPr/>
        <a:lstStyle/>
        <a:p>
          <a:r>
            <a:rPr lang="en-GB" dirty="0"/>
            <a:t>14 sheets</a:t>
          </a:r>
        </a:p>
      </dgm:t>
    </dgm:pt>
    <dgm:pt modelId="{638DC83A-102E-4955-BF4D-92860CAC1FBC}" type="parTrans" cxnId="{2A847B4F-EEF4-40EB-B1FC-B9C4BDE84136}">
      <dgm:prSet/>
      <dgm:spPr/>
      <dgm:t>
        <a:bodyPr/>
        <a:lstStyle/>
        <a:p>
          <a:endParaRPr lang="en-GB"/>
        </a:p>
      </dgm:t>
    </dgm:pt>
    <dgm:pt modelId="{8C058872-DBEB-4909-95C2-5412E8028BEC}" type="sibTrans" cxnId="{2A847B4F-EEF4-40EB-B1FC-B9C4BDE84136}">
      <dgm:prSet/>
      <dgm:spPr/>
      <dgm:t>
        <a:bodyPr/>
        <a:lstStyle/>
        <a:p>
          <a:endParaRPr lang="en-GB"/>
        </a:p>
      </dgm:t>
    </dgm:pt>
    <dgm:pt modelId="{294BE584-07E1-4BCA-9B52-3469E9228E0B}">
      <dgm:prSet/>
      <dgm:spPr/>
      <dgm:t>
        <a:bodyPr/>
        <a:lstStyle/>
        <a:p>
          <a:r>
            <a:rPr lang="en-GB" dirty="0"/>
            <a:t>Target populations (D)</a:t>
          </a:r>
        </a:p>
      </dgm:t>
    </dgm:pt>
    <dgm:pt modelId="{842C881A-B0C5-40EF-AF45-CC8B27C5EA60}" type="parTrans" cxnId="{44CC9F66-0285-478A-BF5A-8D89970E9B20}">
      <dgm:prSet/>
      <dgm:spPr/>
      <dgm:t>
        <a:bodyPr/>
        <a:lstStyle/>
        <a:p>
          <a:endParaRPr lang="en-GB"/>
        </a:p>
      </dgm:t>
    </dgm:pt>
    <dgm:pt modelId="{2BC49AA6-14C1-4C01-A29E-C068652278DF}" type="sibTrans" cxnId="{44CC9F66-0285-478A-BF5A-8D89970E9B20}">
      <dgm:prSet/>
      <dgm:spPr/>
      <dgm:t>
        <a:bodyPr/>
        <a:lstStyle/>
        <a:p>
          <a:endParaRPr lang="en-GB"/>
        </a:p>
      </dgm:t>
    </dgm:pt>
    <dgm:pt modelId="{6B1D9CCC-77FF-4EBC-B4EA-D02B7C50A7CA}">
      <dgm:prSet/>
      <dgm:spPr/>
      <dgm:t>
        <a:bodyPr/>
        <a:lstStyle/>
        <a:p>
          <a:r>
            <a:rPr lang="en-GB" dirty="0"/>
            <a:t>Alternative scenarios (3a)</a:t>
          </a:r>
        </a:p>
      </dgm:t>
    </dgm:pt>
    <dgm:pt modelId="{6B95614C-6D65-4170-9D00-BA1248581F89}" type="parTrans" cxnId="{719C0495-31A9-4DEA-8A77-50AEC08B8F7B}">
      <dgm:prSet/>
      <dgm:spPr/>
      <dgm:t>
        <a:bodyPr/>
        <a:lstStyle/>
        <a:p>
          <a:endParaRPr lang="en-CH"/>
        </a:p>
      </dgm:t>
    </dgm:pt>
    <dgm:pt modelId="{7C2F509A-7247-4568-A003-F423CC11BEC2}" type="sibTrans" cxnId="{719C0495-31A9-4DEA-8A77-50AEC08B8F7B}">
      <dgm:prSet/>
      <dgm:spPr/>
      <dgm:t>
        <a:bodyPr/>
        <a:lstStyle/>
        <a:p>
          <a:endParaRPr lang="en-CH"/>
        </a:p>
      </dgm:t>
    </dgm:pt>
    <dgm:pt modelId="{9D37E880-7830-431E-8410-5ED26A284DA6}">
      <dgm:prSet/>
      <dgm:spPr/>
      <dgm:t>
        <a:bodyPr/>
        <a:lstStyle/>
        <a:p>
          <a:r>
            <a:rPr lang="en-GB" dirty="0">
              <a:solidFill>
                <a:srgbClr val="C00000"/>
              </a:solidFill>
            </a:rPr>
            <a:t>FC, </a:t>
          </a:r>
          <a:r>
            <a:rPr lang="en-GB" dirty="0" err="1">
              <a:solidFill>
                <a:srgbClr val="C00000"/>
              </a:solidFill>
            </a:rPr>
            <a:t>SpecC</a:t>
          </a:r>
          <a:r>
            <a:rPr lang="en-GB" dirty="0">
              <a:solidFill>
                <a:srgbClr val="C00000"/>
              </a:solidFill>
            </a:rPr>
            <a:t>, Lube (3b)</a:t>
          </a:r>
        </a:p>
      </dgm:t>
    </dgm:pt>
    <dgm:pt modelId="{975B3C36-B02F-4FBB-89F5-6511A88D0D6B}" type="parTrans" cxnId="{BA5284B7-60CA-4874-B074-1E899AFEDCB7}">
      <dgm:prSet/>
      <dgm:spPr/>
      <dgm:t>
        <a:bodyPr/>
        <a:lstStyle/>
        <a:p>
          <a:endParaRPr lang="en-GB"/>
        </a:p>
      </dgm:t>
    </dgm:pt>
    <dgm:pt modelId="{BE75340B-B7F5-432D-8E98-964352AC496C}" type="sibTrans" cxnId="{BA5284B7-60CA-4874-B074-1E899AFEDCB7}">
      <dgm:prSet/>
      <dgm:spPr/>
      <dgm:t>
        <a:bodyPr/>
        <a:lstStyle/>
        <a:p>
          <a:endParaRPr lang="en-GB"/>
        </a:p>
      </dgm:t>
    </dgm:pt>
    <dgm:pt modelId="{D2B75F4F-2872-4EB6-81F1-F1F327D59F66}" type="pres">
      <dgm:prSet presAssocID="{DF860591-F65D-4D30-AB07-835DEEC85A58}" presName="hierChild1" presStyleCnt="0">
        <dgm:presLayoutVars>
          <dgm:orgChart val="1"/>
          <dgm:chPref val="1"/>
          <dgm:dir/>
          <dgm:animOne val="branch"/>
          <dgm:animLvl val="lvl"/>
          <dgm:resizeHandles/>
        </dgm:presLayoutVars>
      </dgm:prSet>
      <dgm:spPr/>
    </dgm:pt>
    <dgm:pt modelId="{54A493CF-F66C-494B-A0FF-E32FFE4C78E9}" type="pres">
      <dgm:prSet presAssocID="{C1F8A55A-D9AB-499B-A5A9-C12F482B6E9C}" presName="hierRoot1" presStyleCnt="0">
        <dgm:presLayoutVars>
          <dgm:hierBranch val="init"/>
        </dgm:presLayoutVars>
      </dgm:prSet>
      <dgm:spPr/>
    </dgm:pt>
    <dgm:pt modelId="{37866E85-35CB-4F43-9948-DA0FC4F52C97}" type="pres">
      <dgm:prSet presAssocID="{C1F8A55A-D9AB-499B-A5A9-C12F482B6E9C}" presName="rootComposite1" presStyleCnt="0"/>
      <dgm:spPr/>
    </dgm:pt>
    <dgm:pt modelId="{242BE994-7C95-48BA-AFB7-84ACB9ECCA34}" type="pres">
      <dgm:prSet presAssocID="{C1F8A55A-D9AB-499B-A5A9-C12F482B6E9C}" presName="rootText1" presStyleLbl="node0" presStyleIdx="0" presStyleCnt="1" custScaleX="200127">
        <dgm:presLayoutVars>
          <dgm:chPref val="3"/>
        </dgm:presLayoutVars>
      </dgm:prSet>
      <dgm:spPr/>
    </dgm:pt>
    <dgm:pt modelId="{49029D25-6696-466F-AD9B-8237BFE90198}" type="pres">
      <dgm:prSet presAssocID="{C1F8A55A-D9AB-499B-A5A9-C12F482B6E9C}" presName="rootConnector1" presStyleLbl="node1" presStyleIdx="0" presStyleCnt="0"/>
      <dgm:spPr/>
    </dgm:pt>
    <dgm:pt modelId="{B09BB26B-A5F8-4BC0-8CF6-F9851358506B}" type="pres">
      <dgm:prSet presAssocID="{C1F8A55A-D9AB-499B-A5A9-C12F482B6E9C}" presName="hierChild2" presStyleCnt="0"/>
      <dgm:spPr/>
    </dgm:pt>
    <dgm:pt modelId="{FA1E5C20-DE51-449D-8B94-3C6F28666F25}" type="pres">
      <dgm:prSet presAssocID="{22DBA876-5CD2-4FFD-8940-976ACE9ECB4C}" presName="Name37" presStyleLbl="parChTrans1D2" presStyleIdx="0" presStyleCnt="5"/>
      <dgm:spPr/>
    </dgm:pt>
    <dgm:pt modelId="{D08D79E9-55E9-47A7-9BFF-EAFCAED66F6D}" type="pres">
      <dgm:prSet presAssocID="{5E7E6A90-ADED-48D5-A37D-BAFDE49634CA}" presName="hierRoot2" presStyleCnt="0">
        <dgm:presLayoutVars>
          <dgm:hierBranch val="init"/>
        </dgm:presLayoutVars>
      </dgm:prSet>
      <dgm:spPr/>
    </dgm:pt>
    <dgm:pt modelId="{E61D058C-5149-4852-859E-E63878D03BF0}" type="pres">
      <dgm:prSet presAssocID="{5E7E6A90-ADED-48D5-A37D-BAFDE49634CA}" presName="rootComposite" presStyleCnt="0"/>
      <dgm:spPr/>
    </dgm:pt>
    <dgm:pt modelId="{58ABC5D5-AA2D-4E7A-BFE2-22AB83FDCF0B}" type="pres">
      <dgm:prSet presAssocID="{5E7E6A90-ADED-48D5-A37D-BAFDE49634CA}" presName="rootText" presStyleLbl="node2" presStyleIdx="0" presStyleCnt="5">
        <dgm:presLayoutVars>
          <dgm:chPref val="3"/>
        </dgm:presLayoutVars>
      </dgm:prSet>
      <dgm:spPr/>
    </dgm:pt>
    <dgm:pt modelId="{94423814-3A42-40D6-9988-140E38F261E3}" type="pres">
      <dgm:prSet presAssocID="{5E7E6A90-ADED-48D5-A37D-BAFDE49634CA}" presName="rootConnector" presStyleLbl="node2" presStyleIdx="0" presStyleCnt="5"/>
      <dgm:spPr/>
    </dgm:pt>
    <dgm:pt modelId="{40E9D825-867C-4568-B319-E49121A4204D}" type="pres">
      <dgm:prSet presAssocID="{5E7E6A90-ADED-48D5-A37D-BAFDE49634CA}" presName="hierChild4" presStyleCnt="0"/>
      <dgm:spPr/>
    </dgm:pt>
    <dgm:pt modelId="{D659A798-1415-4091-91A5-F46B13DF85E5}" type="pres">
      <dgm:prSet presAssocID="{9F0F60AB-D1B2-4E14-A2C7-8B1F4AB0EABE}" presName="Name37" presStyleLbl="parChTrans1D3" presStyleIdx="0" presStyleCnt="14"/>
      <dgm:spPr/>
    </dgm:pt>
    <dgm:pt modelId="{2DF2C8D8-FB91-4D06-AB3D-DEFF5BCDDC85}" type="pres">
      <dgm:prSet presAssocID="{DF85303E-EDF5-4D42-A793-43F92C839A52}" presName="hierRoot2" presStyleCnt="0">
        <dgm:presLayoutVars>
          <dgm:hierBranch val="init"/>
        </dgm:presLayoutVars>
      </dgm:prSet>
      <dgm:spPr/>
    </dgm:pt>
    <dgm:pt modelId="{ABFCAC15-CE38-4DDA-BDA7-9AB86D3E2D96}" type="pres">
      <dgm:prSet presAssocID="{DF85303E-EDF5-4D42-A793-43F92C839A52}" presName="rootComposite" presStyleCnt="0"/>
      <dgm:spPr/>
    </dgm:pt>
    <dgm:pt modelId="{32362B19-5A05-480D-86A1-2DF406AFCD7B}" type="pres">
      <dgm:prSet presAssocID="{DF85303E-EDF5-4D42-A793-43F92C839A52}" presName="rootText" presStyleLbl="node3" presStyleIdx="0" presStyleCnt="14">
        <dgm:presLayoutVars>
          <dgm:chPref val="3"/>
        </dgm:presLayoutVars>
      </dgm:prSet>
      <dgm:spPr/>
    </dgm:pt>
    <dgm:pt modelId="{50B00741-650A-46D4-BBA5-BB866CE28E88}" type="pres">
      <dgm:prSet presAssocID="{DF85303E-EDF5-4D42-A793-43F92C839A52}" presName="rootConnector" presStyleLbl="node3" presStyleIdx="0" presStyleCnt="14"/>
      <dgm:spPr/>
    </dgm:pt>
    <dgm:pt modelId="{C954AF3B-016D-4930-917F-763C9A3F75F3}" type="pres">
      <dgm:prSet presAssocID="{DF85303E-EDF5-4D42-A793-43F92C839A52}" presName="hierChild4" presStyleCnt="0"/>
      <dgm:spPr/>
    </dgm:pt>
    <dgm:pt modelId="{1E4287A3-E5A0-4193-AAC6-C2282CD5B612}" type="pres">
      <dgm:prSet presAssocID="{DF85303E-EDF5-4D42-A793-43F92C839A52}" presName="hierChild5" presStyleCnt="0"/>
      <dgm:spPr/>
    </dgm:pt>
    <dgm:pt modelId="{2AB45FBB-D7C9-447A-A65B-190922EC388E}" type="pres">
      <dgm:prSet presAssocID="{28F787B5-9F7E-42E9-B90F-8C9E994F0737}" presName="Name37" presStyleLbl="parChTrans1D3" presStyleIdx="1" presStyleCnt="14"/>
      <dgm:spPr/>
    </dgm:pt>
    <dgm:pt modelId="{A105ACDF-489D-4BFB-8E80-C656EC10CC1A}" type="pres">
      <dgm:prSet presAssocID="{CC67EE15-B648-4472-BA1D-A7D54ADE01CE}" presName="hierRoot2" presStyleCnt="0">
        <dgm:presLayoutVars>
          <dgm:hierBranch val="init"/>
        </dgm:presLayoutVars>
      </dgm:prSet>
      <dgm:spPr/>
    </dgm:pt>
    <dgm:pt modelId="{BB5B1EC6-9C7D-4FDD-99C1-840EC4E19045}" type="pres">
      <dgm:prSet presAssocID="{CC67EE15-B648-4472-BA1D-A7D54ADE01CE}" presName="rootComposite" presStyleCnt="0"/>
      <dgm:spPr/>
    </dgm:pt>
    <dgm:pt modelId="{84DDDDD4-31C9-46DF-9F0A-A589148C2109}" type="pres">
      <dgm:prSet presAssocID="{CC67EE15-B648-4472-BA1D-A7D54ADE01CE}" presName="rootText" presStyleLbl="node3" presStyleIdx="1" presStyleCnt="14">
        <dgm:presLayoutVars>
          <dgm:chPref val="3"/>
        </dgm:presLayoutVars>
      </dgm:prSet>
      <dgm:spPr/>
    </dgm:pt>
    <dgm:pt modelId="{271AE25D-9B3E-451C-9EC8-CA9C8591A216}" type="pres">
      <dgm:prSet presAssocID="{CC67EE15-B648-4472-BA1D-A7D54ADE01CE}" presName="rootConnector" presStyleLbl="node3" presStyleIdx="1" presStyleCnt="14"/>
      <dgm:spPr/>
    </dgm:pt>
    <dgm:pt modelId="{8BA621DB-B8CB-473E-B2CA-BC768245FDB8}" type="pres">
      <dgm:prSet presAssocID="{CC67EE15-B648-4472-BA1D-A7D54ADE01CE}" presName="hierChild4" presStyleCnt="0"/>
      <dgm:spPr/>
    </dgm:pt>
    <dgm:pt modelId="{DCE2CCBC-0988-4272-A00E-A600971DA0BE}" type="pres">
      <dgm:prSet presAssocID="{CC67EE15-B648-4472-BA1D-A7D54ADE01CE}" presName="hierChild5" presStyleCnt="0"/>
      <dgm:spPr/>
    </dgm:pt>
    <dgm:pt modelId="{127CEFE1-6214-4919-BFDE-C3C89FA40F8A}" type="pres">
      <dgm:prSet presAssocID="{8A228D8F-90A9-47C1-B6C7-5ED2A0EF7A71}" presName="Name37" presStyleLbl="parChTrans1D3" presStyleIdx="2" presStyleCnt="14"/>
      <dgm:spPr/>
    </dgm:pt>
    <dgm:pt modelId="{A162AF6B-8638-4ACB-BA37-F731E18AB2D3}" type="pres">
      <dgm:prSet presAssocID="{61679D5C-8F8B-4137-AB25-09F99683BE79}" presName="hierRoot2" presStyleCnt="0">
        <dgm:presLayoutVars>
          <dgm:hierBranch val="init"/>
        </dgm:presLayoutVars>
      </dgm:prSet>
      <dgm:spPr/>
    </dgm:pt>
    <dgm:pt modelId="{29930A6F-839B-4004-86EE-6454E4F56D7C}" type="pres">
      <dgm:prSet presAssocID="{61679D5C-8F8B-4137-AB25-09F99683BE79}" presName="rootComposite" presStyleCnt="0"/>
      <dgm:spPr/>
    </dgm:pt>
    <dgm:pt modelId="{9A3D0D0E-4848-4C5C-8D08-56389B66052C}" type="pres">
      <dgm:prSet presAssocID="{61679D5C-8F8B-4137-AB25-09F99683BE79}" presName="rootText" presStyleLbl="node3" presStyleIdx="2" presStyleCnt="14">
        <dgm:presLayoutVars>
          <dgm:chPref val="3"/>
        </dgm:presLayoutVars>
      </dgm:prSet>
      <dgm:spPr/>
    </dgm:pt>
    <dgm:pt modelId="{7FF5536B-1F09-4F64-9299-9A2D29DF092B}" type="pres">
      <dgm:prSet presAssocID="{61679D5C-8F8B-4137-AB25-09F99683BE79}" presName="rootConnector" presStyleLbl="node3" presStyleIdx="2" presStyleCnt="14"/>
      <dgm:spPr/>
    </dgm:pt>
    <dgm:pt modelId="{71EB82CB-CC61-4ADF-896D-D6A61ADFF3E2}" type="pres">
      <dgm:prSet presAssocID="{61679D5C-8F8B-4137-AB25-09F99683BE79}" presName="hierChild4" presStyleCnt="0"/>
      <dgm:spPr/>
    </dgm:pt>
    <dgm:pt modelId="{E7A45531-8C46-4C73-B7D4-E4DEA118B458}" type="pres">
      <dgm:prSet presAssocID="{61679D5C-8F8B-4137-AB25-09F99683BE79}" presName="hierChild5" presStyleCnt="0"/>
      <dgm:spPr/>
    </dgm:pt>
    <dgm:pt modelId="{17C392F5-7FDA-4DD5-ABD6-9A68A6CEEDA1}" type="pres">
      <dgm:prSet presAssocID="{842C881A-B0C5-40EF-AF45-CC8B27C5EA60}" presName="Name37" presStyleLbl="parChTrans1D3" presStyleIdx="3" presStyleCnt="14"/>
      <dgm:spPr/>
    </dgm:pt>
    <dgm:pt modelId="{61D03016-7744-40CB-8B8D-6615B6492AA3}" type="pres">
      <dgm:prSet presAssocID="{294BE584-07E1-4BCA-9B52-3469E9228E0B}" presName="hierRoot2" presStyleCnt="0">
        <dgm:presLayoutVars>
          <dgm:hierBranch val="init"/>
        </dgm:presLayoutVars>
      </dgm:prSet>
      <dgm:spPr/>
    </dgm:pt>
    <dgm:pt modelId="{1B0BA8C7-64EB-4F1F-A7D5-42F46750DC72}" type="pres">
      <dgm:prSet presAssocID="{294BE584-07E1-4BCA-9B52-3469E9228E0B}" presName="rootComposite" presStyleCnt="0"/>
      <dgm:spPr/>
    </dgm:pt>
    <dgm:pt modelId="{897D021A-52AB-4057-AB10-5E05EE4C6371}" type="pres">
      <dgm:prSet presAssocID="{294BE584-07E1-4BCA-9B52-3469E9228E0B}" presName="rootText" presStyleLbl="node3" presStyleIdx="3" presStyleCnt="14">
        <dgm:presLayoutVars>
          <dgm:chPref val="3"/>
        </dgm:presLayoutVars>
      </dgm:prSet>
      <dgm:spPr/>
    </dgm:pt>
    <dgm:pt modelId="{C40736E2-9F34-46A0-A483-0C4454D9951E}" type="pres">
      <dgm:prSet presAssocID="{294BE584-07E1-4BCA-9B52-3469E9228E0B}" presName="rootConnector" presStyleLbl="node3" presStyleIdx="3" presStyleCnt="14"/>
      <dgm:spPr/>
    </dgm:pt>
    <dgm:pt modelId="{1FD51C92-6DD5-49BB-BFCE-AD8545CB2B2E}" type="pres">
      <dgm:prSet presAssocID="{294BE584-07E1-4BCA-9B52-3469E9228E0B}" presName="hierChild4" presStyleCnt="0"/>
      <dgm:spPr/>
    </dgm:pt>
    <dgm:pt modelId="{67A75563-0964-4B05-A6BD-5BAB0A06905D}" type="pres">
      <dgm:prSet presAssocID="{294BE584-07E1-4BCA-9B52-3469E9228E0B}" presName="hierChild5" presStyleCnt="0"/>
      <dgm:spPr/>
    </dgm:pt>
    <dgm:pt modelId="{FB58B329-3B94-47FE-BA81-3E9C0D9E5540}" type="pres">
      <dgm:prSet presAssocID="{5E7E6A90-ADED-48D5-A37D-BAFDE49634CA}" presName="hierChild5" presStyleCnt="0"/>
      <dgm:spPr/>
    </dgm:pt>
    <dgm:pt modelId="{A5DF4A43-6895-49A5-888D-60F95756C630}" type="pres">
      <dgm:prSet presAssocID="{39AE31D9-57B7-4AF4-8012-E44CD960C7B0}" presName="Name37" presStyleLbl="parChTrans1D2" presStyleIdx="1" presStyleCnt="5"/>
      <dgm:spPr/>
    </dgm:pt>
    <dgm:pt modelId="{0395774B-2898-4567-AC19-5CF2109EF4CE}" type="pres">
      <dgm:prSet presAssocID="{F8710ABC-DE4D-4797-9623-469C2D9B15EF}" presName="hierRoot2" presStyleCnt="0">
        <dgm:presLayoutVars>
          <dgm:hierBranch val="init"/>
        </dgm:presLayoutVars>
      </dgm:prSet>
      <dgm:spPr/>
    </dgm:pt>
    <dgm:pt modelId="{C60B4382-D2D2-4522-92FF-C06469806BA6}" type="pres">
      <dgm:prSet presAssocID="{F8710ABC-DE4D-4797-9623-469C2D9B15EF}" presName="rootComposite" presStyleCnt="0"/>
      <dgm:spPr/>
    </dgm:pt>
    <dgm:pt modelId="{22876C94-F0AF-42F0-B0FB-83C2F6940613}" type="pres">
      <dgm:prSet presAssocID="{F8710ABC-DE4D-4797-9623-469C2D9B15EF}" presName="rootText" presStyleLbl="node2" presStyleIdx="1" presStyleCnt="5">
        <dgm:presLayoutVars>
          <dgm:chPref val="3"/>
        </dgm:presLayoutVars>
      </dgm:prSet>
      <dgm:spPr/>
    </dgm:pt>
    <dgm:pt modelId="{D94E4AEB-8562-4EC8-A1D4-9092CF66F837}" type="pres">
      <dgm:prSet presAssocID="{F8710ABC-DE4D-4797-9623-469C2D9B15EF}" presName="rootConnector" presStyleLbl="node2" presStyleIdx="1" presStyleCnt="5"/>
      <dgm:spPr/>
    </dgm:pt>
    <dgm:pt modelId="{190B84CB-B16B-40D4-91CD-1F225A28E6B5}" type="pres">
      <dgm:prSet presAssocID="{F8710ABC-DE4D-4797-9623-469C2D9B15EF}" presName="hierChild4" presStyleCnt="0"/>
      <dgm:spPr/>
    </dgm:pt>
    <dgm:pt modelId="{7534BB99-DFFC-4804-B169-FBB58D5AE89C}" type="pres">
      <dgm:prSet presAssocID="{CB115BD3-B136-4219-9DBC-4F80B3C9C185}" presName="Name37" presStyleLbl="parChTrans1D3" presStyleIdx="4" presStyleCnt="14"/>
      <dgm:spPr/>
    </dgm:pt>
    <dgm:pt modelId="{15F5968A-8556-4AD9-ABFE-712BE55BA58C}" type="pres">
      <dgm:prSet presAssocID="{510BC8E6-D7BC-4BF2-AA6B-0F315CB97C77}" presName="hierRoot2" presStyleCnt="0">
        <dgm:presLayoutVars>
          <dgm:hierBranch val="init"/>
        </dgm:presLayoutVars>
      </dgm:prSet>
      <dgm:spPr/>
    </dgm:pt>
    <dgm:pt modelId="{5CDA806D-07B5-43DA-88FF-2E09CDB2386E}" type="pres">
      <dgm:prSet presAssocID="{510BC8E6-D7BC-4BF2-AA6B-0F315CB97C77}" presName="rootComposite" presStyleCnt="0"/>
      <dgm:spPr/>
    </dgm:pt>
    <dgm:pt modelId="{AE171102-0183-4D41-BA85-3B0EF2E19CA9}" type="pres">
      <dgm:prSet presAssocID="{510BC8E6-D7BC-4BF2-AA6B-0F315CB97C77}" presName="rootText" presStyleLbl="node3" presStyleIdx="4" presStyleCnt="14">
        <dgm:presLayoutVars>
          <dgm:chPref val="3"/>
        </dgm:presLayoutVars>
      </dgm:prSet>
      <dgm:spPr/>
    </dgm:pt>
    <dgm:pt modelId="{6C09AB16-BDCA-4639-827B-1E433059A503}" type="pres">
      <dgm:prSet presAssocID="{510BC8E6-D7BC-4BF2-AA6B-0F315CB97C77}" presName="rootConnector" presStyleLbl="node3" presStyleIdx="4" presStyleCnt="14"/>
      <dgm:spPr/>
    </dgm:pt>
    <dgm:pt modelId="{E868F431-FF9D-4056-802C-2AA91B126B55}" type="pres">
      <dgm:prSet presAssocID="{510BC8E6-D7BC-4BF2-AA6B-0F315CB97C77}" presName="hierChild4" presStyleCnt="0"/>
      <dgm:spPr/>
    </dgm:pt>
    <dgm:pt modelId="{BD265722-BCBC-4C22-9741-117720F47981}" type="pres">
      <dgm:prSet presAssocID="{510BC8E6-D7BC-4BF2-AA6B-0F315CB97C77}" presName="hierChild5" presStyleCnt="0"/>
      <dgm:spPr/>
    </dgm:pt>
    <dgm:pt modelId="{8A9CCDBA-8A29-4958-A82A-9056850AF0DD}" type="pres">
      <dgm:prSet presAssocID="{C957F0B7-899D-499A-9E63-7A2145FDFFEC}" presName="Name37" presStyleLbl="parChTrans1D3" presStyleIdx="5" presStyleCnt="14"/>
      <dgm:spPr/>
    </dgm:pt>
    <dgm:pt modelId="{662031FB-6C0B-4280-8D3C-9AC0135A857E}" type="pres">
      <dgm:prSet presAssocID="{9F558BA6-6597-4520-AD4B-C0F5366011E0}" presName="hierRoot2" presStyleCnt="0">
        <dgm:presLayoutVars>
          <dgm:hierBranch val="init"/>
        </dgm:presLayoutVars>
      </dgm:prSet>
      <dgm:spPr/>
    </dgm:pt>
    <dgm:pt modelId="{4AA968E4-43DF-4EB9-9E86-55157B35DCC7}" type="pres">
      <dgm:prSet presAssocID="{9F558BA6-6597-4520-AD4B-C0F5366011E0}" presName="rootComposite" presStyleCnt="0"/>
      <dgm:spPr/>
    </dgm:pt>
    <dgm:pt modelId="{21A21DFE-3231-41CA-8387-71AEE5E838DD}" type="pres">
      <dgm:prSet presAssocID="{9F558BA6-6597-4520-AD4B-C0F5366011E0}" presName="rootText" presStyleLbl="node3" presStyleIdx="5" presStyleCnt="14">
        <dgm:presLayoutVars>
          <dgm:chPref val="3"/>
        </dgm:presLayoutVars>
      </dgm:prSet>
      <dgm:spPr/>
    </dgm:pt>
    <dgm:pt modelId="{DA640F93-A182-49A8-AF4E-B9F042ACC692}" type="pres">
      <dgm:prSet presAssocID="{9F558BA6-6597-4520-AD4B-C0F5366011E0}" presName="rootConnector" presStyleLbl="node3" presStyleIdx="5" presStyleCnt="14"/>
      <dgm:spPr/>
    </dgm:pt>
    <dgm:pt modelId="{C1856AC2-361C-47B4-9BBD-CB86B59BF34B}" type="pres">
      <dgm:prSet presAssocID="{9F558BA6-6597-4520-AD4B-C0F5366011E0}" presName="hierChild4" presStyleCnt="0"/>
      <dgm:spPr/>
    </dgm:pt>
    <dgm:pt modelId="{174ADB14-F97B-403C-B161-477011B4ABE7}" type="pres">
      <dgm:prSet presAssocID="{9F558BA6-6597-4520-AD4B-C0F5366011E0}" presName="hierChild5" presStyleCnt="0"/>
      <dgm:spPr/>
    </dgm:pt>
    <dgm:pt modelId="{1989436B-58A7-4949-B99D-81969FA3E69B}" type="pres">
      <dgm:prSet presAssocID="{EA98509A-B541-4A92-A272-5C42F2321A22}" presName="Name37" presStyleLbl="parChTrans1D3" presStyleIdx="6" presStyleCnt="14"/>
      <dgm:spPr/>
    </dgm:pt>
    <dgm:pt modelId="{2C875BCC-6AE2-4332-AF46-82BD73CBFA6E}" type="pres">
      <dgm:prSet presAssocID="{39A1E83A-DF06-434D-983C-29BB2FFF555A}" presName="hierRoot2" presStyleCnt="0">
        <dgm:presLayoutVars>
          <dgm:hierBranch val="init"/>
        </dgm:presLayoutVars>
      </dgm:prSet>
      <dgm:spPr/>
    </dgm:pt>
    <dgm:pt modelId="{ADB630C4-C568-4E61-BC02-3DE3AFBE0230}" type="pres">
      <dgm:prSet presAssocID="{39A1E83A-DF06-434D-983C-29BB2FFF555A}" presName="rootComposite" presStyleCnt="0"/>
      <dgm:spPr/>
    </dgm:pt>
    <dgm:pt modelId="{972CE4A3-D9D9-49E4-B883-803E11D5FD3E}" type="pres">
      <dgm:prSet presAssocID="{39A1E83A-DF06-434D-983C-29BB2FFF555A}" presName="rootText" presStyleLbl="node3" presStyleIdx="6" presStyleCnt="14">
        <dgm:presLayoutVars>
          <dgm:chPref val="3"/>
        </dgm:presLayoutVars>
      </dgm:prSet>
      <dgm:spPr/>
    </dgm:pt>
    <dgm:pt modelId="{C77184F2-04C9-4FD7-8651-A346A8FE7087}" type="pres">
      <dgm:prSet presAssocID="{39A1E83A-DF06-434D-983C-29BB2FFF555A}" presName="rootConnector" presStyleLbl="node3" presStyleIdx="6" presStyleCnt="14"/>
      <dgm:spPr/>
    </dgm:pt>
    <dgm:pt modelId="{44600972-1CC1-44B2-A58F-993287F4D1DC}" type="pres">
      <dgm:prSet presAssocID="{39A1E83A-DF06-434D-983C-29BB2FFF555A}" presName="hierChild4" presStyleCnt="0"/>
      <dgm:spPr/>
    </dgm:pt>
    <dgm:pt modelId="{0130227E-C754-438B-B331-7D8F4907DF19}" type="pres">
      <dgm:prSet presAssocID="{39A1E83A-DF06-434D-983C-29BB2FFF555A}" presName="hierChild5" presStyleCnt="0"/>
      <dgm:spPr/>
    </dgm:pt>
    <dgm:pt modelId="{7F8BA7E5-BBA2-4C3A-B07F-60D3AFAF1440}" type="pres">
      <dgm:prSet presAssocID="{6B95614C-6D65-4170-9D00-BA1248581F89}" presName="Name37" presStyleLbl="parChTrans1D3" presStyleIdx="7" presStyleCnt="14"/>
      <dgm:spPr/>
    </dgm:pt>
    <dgm:pt modelId="{C62E45ED-71A3-4E3A-87CE-9D3B22B930AB}" type="pres">
      <dgm:prSet presAssocID="{6B1D9CCC-77FF-4EBC-B4EA-D02B7C50A7CA}" presName="hierRoot2" presStyleCnt="0">
        <dgm:presLayoutVars>
          <dgm:hierBranch val="init"/>
        </dgm:presLayoutVars>
      </dgm:prSet>
      <dgm:spPr/>
    </dgm:pt>
    <dgm:pt modelId="{180F0C82-C950-4A1C-A1AF-50AEC48D0F9B}" type="pres">
      <dgm:prSet presAssocID="{6B1D9CCC-77FF-4EBC-B4EA-D02B7C50A7CA}" presName="rootComposite" presStyleCnt="0"/>
      <dgm:spPr/>
    </dgm:pt>
    <dgm:pt modelId="{25A92502-12E6-42B3-A2AC-0106AF9C3DA9}" type="pres">
      <dgm:prSet presAssocID="{6B1D9CCC-77FF-4EBC-B4EA-D02B7C50A7CA}" presName="rootText" presStyleLbl="node3" presStyleIdx="7" presStyleCnt="14" custLinFactNeighborY="4878">
        <dgm:presLayoutVars>
          <dgm:chPref val="3"/>
        </dgm:presLayoutVars>
      </dgm:prSet>
      <dgm:spPr/>
    </dgm:pt>
    <dgm:pt modelId="{3334D76C-55EF-4BA1-8DF3-F48FC8BE96AA}" type="pres">
      <dgm:prSet presAssocID="{6B1D9CCC-77FF-4EBC-B4EA-D02B7C50A7CA}" presName="rootConnector" presStyleLbl="node3" presStyleIdx="7" presStyleCnt="14"/>
      <dgm:spPr/>
    </dgm:pt>
    <dgm:pt modelId="{850811C7-4DB7-4420-BF03-7414C40D4B31}" type="pres">
      <dgm:prSet presAssocID="{6B1D9CCC-77FF-4EBC-B4EA-D02B7C50A7CA}" presName="hierChild4" presStyleCnt="0"/>
      <dgm:spPr/>
    </dgm:pt>
    <dgm:pt modelId="{D34E0B1B-CFCF-44AA-8A13-7215F3D1EE45}" type="pres">
      <dgm:prSet presAssocID="{6B1D9CCC-77FF-4EBC-B4EA-D02B7C50A7CA}" presName="hierChild5" presStyleCnt="0"/>
      <dgm:spPr/>
    </dgm:pt>
    <dgm:pt modelId="{D5B88880-1904-402C-BFDA-D6C8C061908E}" type="pres">
      <dgm:prSet presAssocID="{975B3C36-B02F-4FBB-89F5-6511A88D0D6B}" presName="Name37" presStyleLbl="parChTrans1D3" presStyleIdx="8" presStyleCnt="14"/>
      <dgm:spPr/>
    </dgm:pt>
    <dgm:pt modelId="{30FBB2CB-1786-4926-92EC-D3AF82EA6C61}" type="pres">
      <dgm:prSet presAssocID="{9D37E880-7830-431E-8410-5ED26A284DA6}" presName="hierRoot2" presStyleCnt="0">
        <dgm:presLayoutVars>
          <dgm:hierBranch val="init"/>
        </dgm:presLayoutVars>
      </dgm:prSet>
      <dgm:spPr/>
    </dgm:pt>
    <dgm:pt modelId="{9AB80512-FA86-4366-8A95-030187B769E8}" type="pres">
      <dgm:prSet presAssocID="{9D37E880-7830-431E-8410-5ED26A284DA6}" presName="rootComposite" presStyleCnt="0"/>
      <dgm:spPr/>
    </dgm:pt>
    <dgm:pt modelId="{DD7013C9-A03D-4984-A71D-AC740267A063}" type="pres">
      <dgm:prSet presAssocID="{9D37E880-7830-431E-8410-5ED26A284DA6}" presName="rootText" presStyleLbl="node3" presStyleIdx="8" presStyleCnt="14">
        <dgm:presLayoutVars>
          <dgm:chPref val="3"/>
        </dgm:presLayoutVars>
      </dgm:prSet>
      <dgm:spPr/>
    </dgm:pt>
    <dgm:pt modelId="{1501E56E-AEB1-475F-84B9-53DBA3C5D754}" type="pres">
      <dgm:prSet presAssocID="{9D37E880-7830-431E-8410-5ED26A284DA6}" presName="rootConnector" presStyleLbl="node3" presStyleIdx="8" presStyleCnt="14"/>
      <dgm:spPr/>
    </dgm:pt>
    <dgm:pt modelId="{69BF3692-670A-4AC7-9442-A993C608C002}" type="pres">
      <dgm:prSet presAssocID="{9D37E880-7830-431E-8410-5ED26A284DA6}" presName="hierChild4" presStyleCnt="0"/>
      <dgm:spPr/>
    </dgm:pt>
    <dgm:pt modelId="{5337DD00-E363-427E-B98B-6050B8F13FCC}" type="pres">
      <dgm:prSet presAssocID="{9D37E880-7830-431E-8410-5ED26A284DA6}" presName="hierChild5" presStyleCnt="0"/>
      <dgm:spPr/>
    </dgm:pt>
    <dgm:pt modelId="{11DF8715-EF33-4746-9E18-DDD3A8319F50}" type="pres">
      <dgm:prSet presAssocID="{F8710ABC-DE4D-4797-9623-469C2D9B15EF}" presName="hierChild5" presStyleCnt="0"/>
      <dgm:spPr/>
    </dgm:pt>
    <dgm:pt modelId="{3AA85169-4A84-4FC6-810F-2142AB0EE2D0}" type="pres">
      <dgm:prSet presAssocID="{BCBDB71A-EBB0-49B2-BE95-3AFAD5E74080}" presName="Name37" presStyleLbl="parChTrans1D2" presStyleIdx="2" presStyleCnt="5"/>
      <dgm:spPr/>
    </dgm:pt>
    <dgm:pt modelId="{F53855EF-C815-416F-AEB8-02D4982D6511}" type="pres">
      <dgm:prSet presAssocID="{47DC8EE9-9F37-43C1-BD1D-BA5E715CB61E}" presName="hierRoot2" presStyleCnt="0">
        <dgm:presLayoutVars>
          <dgm:hierBranch val="init"/>
        </dgm:presLayoutVars>
      </dgm:prSet>
      <dgm:spPr/>
    </dgm:pt>
    <dgm:pt modelId="{8B5A4E49-844E-443C-ADBE-1197FAB5D8D7}" type="pres">
      <dgm:prSet presAssocID="{47DC8EE9-9F37-43C1-BD1D-BA5E715CB61E}" presName="rootComposite" presStyleCnt="0"/>
      <dgm:spPr/>
    </dgm:pt>
    <dgm:pt modelId="{489077A6-CA64-4F6D-8490-77DC797AF8CD}" type="pres">
      <dgm:prSet presAssocID="{47DC8EE9-9F37-43C1-BD1D-BA5E715CB61E}" presName="rootText" presStyleLbl="node2" presStyleIdx="2" presStyleCnt="5">
        <dgm:presLayoutVars>
          <dgm:chPref val="3"/>
        </dgm:presLayoutVars>
      </dgm:prSet>
      <dgm:spPr/>
    </dgm:pt>
    <dgm:pt modelId="{416F53FF-2D48-4755-9A02-0A290A63993B}" type="pres">
      <dgm:prSet presAssocID="{47DC8EE9-9F37-43C1-BD1D-BA5E715CB61E}" presName="rootConnector" presStyleLbl="node2" presStyleIdx="2" presStyleCnt="5"/>
      <dgm:spPr/>
    </dgm:pt>
    <dgm:pt modelId="{E1885953-7089-41D8-BEE7-FBB457880570}" type="pres">
      <dgm:prSet presAssocID="{47DC8EE9-9F37-43C1-BD1D-BA5E715CB61E}" presName="hierChild4" presStyleCnt="0"/>
      <dgm:spPr/>
    </dgm:pt>
    <dgm:pt modelId="{743BA692-48FB-4326-B434-BA7C0A1F0421}" type="pres">
      <dgm:prSet presAssocID="{E46CC068-A734-4BAC-AF3A-1233C4A4760F}" presName="Name37" presStyleLbl="parChTrans1D3" presStyleIdx="9" presStyleCnt="14"/>
      <dgm:spPr/>
    </dgm:pt>
    <dgm:pt modelId="{98C1218E-E5F1-4F42-B218-F21E383CD93F}" type="pres">
      <dgm:prSet presAssocID="{56D076E7-9FC2-4286-A6D9-5E627393765F}" presName="hierRoot2" presStyleCnt="0">
        <dgm:presLayoutVars>
          <dgm:hierBranch val="init"/>
        </dgm:presLayoutVars>
      </dgm:prSet>
      <dgm:spPr/>
    </dgm:pt>
    <dgm:pt modelId="{FF4FC5C2-672C-4276-AB50-001083D4D052}" type="pres">
      <dgm:prSet presAssocID="{56D076E7-9FC2-4286-A6D9-5E627393765F}" presName="rootComposite" presStyleCnt="0"/>
      <dgm:spPr/>
    </dgm:pt>
    <dgm:pt modelId="{7432D5C4-B8CB-48EA-BFBA-4B547D474F88}" type="pres">
      <dgm:prSet presAssocID="{56D076E7-9FC2-4286-A6D9-5E627393765F}" presName="rootText" presStyleLbl="node3" presStyleIdx="9" presStyleCnt="14">
        <dgm:presLayoutVars>
          <dgm:chPref val="3"/>
        </dgm:presLayoutVars>
      </dgm:prSet>
      <dgm:spPr/>
    </dgm:pt>
    <dgm:pt modelId="{C4CBEA3C-E224-4C58-9CF6-51EF30DD5D2E}" type="pres">
      <dgm:prSet presAssocID="{56D076E7-9FC2-4286-A6D9-5E627393765F}" presName="rootConnector" presStyleLbl="node3" presStyleIdx="9" presStyleCnt="14"/>
      <dgm:spPr/>
    </dgm:pt>
    <dgm:pt modelId="{9B31C52F-76CA-49FF-ACC7-8D80939A3F96}" type="pres">
      <dgm:prSet presAssocID="{56D076E7-9FC2-4286-A6D9-5E627393765F}" presName="hierChild4" presStyleCnt="0"/>
      <dgm:spPr/>
    </dgm:pt>
    <dgm:pt modelId="{80C3B3DF-A07F-4DD6-A340-61939D2B739E}" type="pres">
      <dgm:prSet presAssocID="{56D076E7-9FC2-4286-A6D9-5E627393765F}" presName="hierChild5" presStyleCnt="0"/>
      <dgm:spPr/>
    </dgm:pt>
    <dgm:pt modelId="{C306AE71-5C32-403F-9168-462193794EB6}" type="pres">
      <dgm:prSet presAssocID="{F15D5F0D-7885-44CF-B5E5-2C8C84B565A6}" presName="Name37" presStyleLbl="parChTrans1D3" presStyleIdx="10" presStyleCnt="14"/>
      <dgm:spPr/>
    </dgm:pt>
    <dgm:pt modelId="{72FCFD44-F999-40AC-95C6-7EF6A8680E8B}" type="pres">
      <dgm:prSet presAssocID="{85AE7C5B-F591-4FDB-860A-A605169D5A7F}" presName="hierRoot2" presStyleCnt="0">
        <dgm:presLayoutVars>
          <dgm:hierBranch val="init"/>
        </dgm:presLayoutVars>
      </dgm:prSet>
      <dgm:spPr/>
    </dgm:pt>
    <dgm:pt modelId="{38C091B1-86E7-40DE-AC29-2F7FC99DBEFE}" type="pres">
      <dgm:prSet presAssocID="{85AE7C5B-F591-4FDB-860A-A605169D5A7F}" presName="rootComposite" presStyleCnt="0"/>
      <dgm:spPr/>
    </dgm:pt>
    <dgm:pt modelId="{9B1A1909-C57E-4D86-AFE7-F697429518B3}" type="pres">
      <dgm:prSet presAssocID="{85AE7C5B-F591-4FDB-860A-A605169D5A7F}" presName="rootText" presStyleLbl="node3" presStyleIdx="10" presStyleCnt="14">
        <dgm:presLayoutVars>
          <dgm:chPref val="3"/>
        </dgm:presLayoutVars>
      </dgm:prSet>
      <dgm:spPr/>
    </dgm:pt>
    <dgm:pt modelId="{48399024-64DE-43C3-B639-005402C66359}" type="pres">
      <dgm:prSet presAssocID="{85AE7C5B-F591-4FDB-860A-A605169D5A7F}" presName="rootConnector" presStyleLbl="node3" presStyleIdx="10" presStyleCnt="14"/>
      <dgm:spPr/>
    </dgm:pt>
    <dgm:pt modelId="{52250108-6CF7-4053-9532-99A42AD5F777}" type="pres">
      <dgm:prSet presAssocID="{85AE7C5B-F591-4FDB-860A-A605169D5A7F}" presName="hierChild4" presStyleCnt="0"/>
      <dgm:spPr/>
    </dgm:pt>
    <dgm:pt modelId="{4BC71ABC-A870-4767-B071-AF203B212EE2}" type="pres">
      <dgm:prSet presAssocID="{85AE7C5B-F591-4FDB-860A-A605169D5A7F}" presName="hierChild5" presStyleCnt="0"/>
      <dgm:spPr/>
    </dgm:pt>
    <dgm:pt modelId="{9761A81C-BC44-42F9-900C-57F91A88D0D2}" type="pres">
      <dgm:prSet presAssocID="{47DC8EE9-9F37-43C1-BD1D-BA5E715CB61E}" presName="hierChild5" presStyleCnt="0"/>
      <dgm:spPr/>
    </dgm:pt>
    <dgm:pt modelId="{7F9D4BD9-C9CB-4D37-A6A1-CEAAF8AD4D2B}" type="pres">
      <dgm:prSet presAssocID="{42686D6A-5704-40FD-A8C6-E7F2F9CEDB12}" presName="Name37" presStyleLbl="parChTrans1D2" presStyleIdx="3" presStyleCnt="5"/>
      <dgm:spPr/>
    </dgm:pt>
    <dgm:pt modelId="{7E99F502-551B-445E-BDB1-076EDD8066ED}" type="pres">
      <dgm:prSet presAssocID="{E2A7B9BE-3BFF-49C9-8F52-E32DD3620FEE}" presName="hierRoot2" presStyleCnt="0">
        <dgm:presLayoutVars>
          <dgm:hierBranch val="init"/>
        </dgm:presLayoutVars>
      </dgm:prSet>
      <dgm:spPr/>
    </dgm:pt>
    <dgm:pt modelId="{35F12C23-D310-40BA-9035-6143C7CE49C8}" type="pres">
      <dgm:prSet presAssocID="{E2A7B9BE-3BFF-49C9-8F52-E32DD3620FEE}" presName="rootComposite" presStyleCnt="0"/>
      <dgm:spPr/>
    </dgm:pt>
    <dgm:pt modelId="{71330931-A102-4FE7-A33B-02464F8F60B0}" type="pres">
      <dgm:prSet presAssocID="{E2A7B9BE-3BFF-49C9-8F52-E32DD3620FEE}" presName="rootText" presStyleLbl="node2" presStyleIdx="3" presStyleCnt="5">
        <dgm:presLayoutVars>
          <dgm:chPref val="3"/>
        </dgm:presLayoutVars>
      </dgm:prSet>
      <dgm:spPr/>
    </dgm:pt>
    <dgm:pt modelId="{75331F08-A509-4B9C-905C-53F5F79E35FD}" type="pres">
      <dgm:prSet presAssocID="{E2A7B9BE-3BFF-49C9-8F52-E32DD3620FEE}" presName="rootConnector" presStyleLbl="node2" presStyleIdx="3" presStyleCnt="5"/>
      <dgm:spPr/>
    </dgm:pt>
    <dgm:pt modelId="{0D45AA38-7E31-47E7-A848-08C81FC02726}" type="pres">
      <dgm:prSet presAssocID="{E2A7B9BE-3BFF-49C9-8F52-E32DD3620FEE}" presName="hierChild4" presStyleCnt="0"/>
      <dgm:spPr/>
    </dgm:pt>
    <dgm:pt modelId="{D7C10F20-64B8-4B34-94DB-63B45CE6FE75}" type="pres">
      <dgm:prSet presAssocID="{0A5ABE2B-8B7A-49EA-8630-CB7999F2C65F}" presName="Name37" presStyleLbl="parChTrans1D3" presStyleIdx="11" presStyleCnt="14"/>
      <dgm:spPr/>
    </dgm:pt>
    <dgm:pt modelId="{E80A7D9A-A398-48A7-A4E7-8CDA09109353}" type="pres">
      <dgm:prSet presAssocID="{E27B0BEC-7A72-4D3C-9B19-5070B0492AB4}" presName="hierRoot2" presStyleCnt="0">
        <dgm:presLayoutVars>
          <dgm:hierBranch val="init"/>
        </dgm:presLayoutVars>
      </dgm:prSet>
      <dgm:spPr/>
    </dgm:pt>
    <dgm:pt modelId="{82BB8C29-D310-4207-84F5-6390E9BB9117}" type="pres">
      <dgm:prSet presAssocID="{E27B0BEC-7A72-4D3C-9B19-5070B0492AB4}" presName="rootComposite" presStyleCnt="0"/>
      <dgm:spPr/>
    </dgm:pt>
    <dgm:pt modelId="{BDB0361D-AE9A-4303-9DBC-3A47A603E1C3}" type="pres">
      <dgm:prSet presAssocID="{E27B0BEC-7A72-4D3C-9B19-5070B0492AB4}" presName="rootText" presStyleLbl="node3" presStyleIdx="11" presStyleCnt="14">
        <dgm:presLayoutVars>
          <dgm:chPref val="3"/>
        </dgm:presLayoutVars>
      </dgm:prSet>
      <dgm:spPr/>
    </dgm:pt>
    <dgm:pt modelId="{F549C183-0174-41B4-B090-ACA028AE1505}" type="pres">
      <dgm:prSet presAssocID="{E27B0BEC-7A72-4D3C-9B19-5070B0492AB4}" presName="rootConnector" presStyleLbl="node3" presStyleIdx="11" presStyleCnt="14"/>
      <dgm:spPr/>
    </dgm:pt>
    <dgm:pt modelId="{C53709A8-212C-4984-9D56-15493DBA054E}" type="pres">
      <dgm:prSet presAssocID="{E27B0BEC-7A72-4D3C-9B19-5070B0492AB4}" presName="hierChild4" presStyleCnt="0"/>
      <dgm:spPr/>
    </dgm:pt>
    <dgm:pt modelId="{34DB02D0-7C52-4DC3-86E1-AB93092236FB}" type="pres">
      <dgm:prSet presAssocID="{E27B0BEC-7A72-4D3C-9B19-5070B0492AB4}" presName="hierChild5" presStyleCnt="0"/>
      <dgm:spPr/>
    </dgm:pt>
    <dgm:pt modelId="{ADCE498E-BB44-4B91-9D0C-E96FDA7CCCB4}" type="pres">
      <dgm:prSet presAssocID="{0CE53306-FD7B-4893-BC3E-E4AD15A78FC2}" presName="Name37" presStyleLbl="parChTrans1D3" presStyleIdx="12" presStyleCnt="14"/>
      <dgm:spPr/>
    </dgm:pt>
    <dgm:pt modelId="{56D16344-0006-4F42-8AF8-59E0643EB38C}" type="pres">
      <dgm:prSet presAssocID="{120D664F-E63A-4F1C-B246-A287252A5FD2}" presName="hierRoot2" presStyleCnt="0">
        <dgm:presLayoutVars>
          <dgm:hierBranch val="init"/>
        </dgm:presLayoutVars>
      </dgm:prSet>
      <dgm:spPr/>
    </dgm:pt>
    <dgm:pt modelId="{4F420A5F-9000-4CF9-B39C-7D6CBAF59F53}" type="pres">
      <dgm:prSet presAssocID="{120D664F-E63A-4F1C-B246-A287252A5FD2}" presName="rootComposite" presStyleCnt="0"/>
      <dgm:spPr/>
    </dgm:pt>
    <dgm:pt modelId="{0B1D0BBA-8805-4C82-8E48-A424DFD0E6DA}" type="pres">
      <dgm:prSet presAssocID="{120D664F-E63A-4F1C-B246-A287252A5FD2}" presName="rootText" presStyleLbl="node3" presStyleIdx="12" presStyleCnt="14">
        <dgm:presLayoutVars>
          <dgm:chPref val="3"/>
        </dgm:presLayoutVars>
      </dgm:prSet>
      <dgm:spPr/>
    </dgm:pt>
    <dgm:pt modelId="{BEE50D6E-C0BC-4286-8708-465BDB920DFC}" type="pres">
      <dgm:prSet presAssocID="{120D664F-E63A-4F1C-B246-A287252A5FD2}" presName="rootConnector" presStyleLbl="node3" presStyleIdx="12" presStyleCnt="14"/>
      <dgm:spPr/>
    </dgm:pt>
    <dgm:pt modelId="{2CED1511-95F5-463A-92F8-BC13402588CC}" type="pres">
      <dgm:prSet presAssocID="{120D664F-E63A-4F1C-B246-A287252A5FD2}" presName="hierChild4" presStyleCnt="0"/>
      <dgm:spPr/>
    </dgm:pt>
    <dgm:pt modelId="{EAF481B1-A5E8-4FB3-A776-E490D1E30CEF}" type="pres">
      <dgm:prSet presAssocID="{120D664F-E63A-4F1C-B246-A287252A5FD2}" presName="hierChild5" presStyleCnt="0"/>
      <dgm:spPr/>
    </dgm:pt>
    <dgm:pt modelId="{8BF586D1-18F8-42CA-8256-F1041931E5BB}" type="pres">
      <dgm:prSet presAssocID="{E2A7B9BE-3BFF-49C9-8F52-E32DD3620FEE}" presName="hierChild5" presStyleCnt="0"/>
      <dgm:spPr/>
    </dgm:pt>
    <dgm:pt modelId="{A08E0207-A0A5-49A1-8144-8A2C0DFBB05D}" type="pres">
      <dgm:prSet presAssocID="{57C975EF-E1D8-483C-B06E-B4FA6575CFF8}" presName="Name37" presStyleLbl="parChTrans1D2" presStyleIdx="4" presStyleCnt="5"/>
      <dgm:spPr/>
    </dgm:pt>
    <dgm:pt modelId="{E0B69DD2-7075-497F-AE89-0F4411D5982E}" type="pres">
      <dgm:prSet presAssocID="{3F74F631-AC7F-4BE8-AFF2-98EADF2EACAD}" presName="hierRoot2" presStyleCnt="0">
        <dgm:presLayoutVars>
          <dgm:hierBranch val="init"/>
        </dgm:presLayoutVars>
      </dgm:prSet>
      <dgm:spPr/>
    </dgm:pt>
    <dgm:pt modelId="{7620A53A-3E96-446D-A351-A0EA0C96176D}" type="pres">
      <dgm:prSet presAssocID="{3F74F631-AC7F-4BE8-AFF2-98EADF2EACAD}" presName="rootComposite" presStyleCnt="0"/>
      <dgm:spPr/>
    </dgm:pt>
    <dgm:pt modelId="{52A7756A-40F6-4E48-9B66-D9E268E15D47}" type="pres">
      <dgm:prSet presAssocID="{3F74F631-AC7F-4BE8-AFF2-98EADF2EACAD}" presName="rootText" presStyleLbl="node2" presStyleIdx="4" presStyleCnt="5">
        <dgm:presLayoutVars>
          <dgm:chPref val="3"/>
        </dgm:presLayoutVars>
      </dgm:prSet>
      <dgm:spPr/>
    </dgm:pt>
    <dgm:pt modelId="{2B8B171B-FD28-4881-9AFF-C1841657D702}" type="pres">
      <dgm:prSet presAssocID="{3F74F631-AC7F-4BE8-AFF2-98EADF2EACAD}" presName="rootConnector" presStyleLbl="node2" presStyleIdx="4" presStyleCnt="5"/>
      <dgm:spPr/>
    </dgm:pt>
    <dgm:pt modelId="{C596EE34-F322-473F-9BD6-3737E812A826}" type="pres">
      <dgm:prSet presAssocID="{3F74F631-AC7F-4BE8-AFF2-98EADF2EACAD}" presName="hierChild4" presStyleCnt="0"/>
      <dgm:spPr/>
    </dgm:pt>
    <dgm:pt modelId="{4EB47812-ABF0-4362-8C09-08E9A3603344}" type="pres">
      <dgm:prSet presAssocID="{638DC83A-102E-4955-BF4D-92860CAC1FBC}" presName="Name37" presStyleLbl="parChTrans1D3" presStyleIdx="13" presStyleCnt="14"/>
      <dgm:spPr/>
    </dgm:pt>
    <dgm:pt modelId="{46D14559-74A9-4EE8-9698-476D141CC637}" type="pres">
      <dgm:prSet presAssocID="{879970A9-8EA2-4F7D-9F23-98143F4F253B}" presName="hierRoot2" presStyleCnt="0">
        <dgm:presLayoutVars>
          <dgm:hierBranch val="init"/>
        </dgm:presLayoutVars>
      </dgm:prSet>
      <dgm:spPr/>
    </dgm:pt>
    <dgm:pt modelId="{2B6EA8BF-89E0-4BFD-92DD-7BD29C5098F5}" type="pres">
      <dgm:prSet presAssocID="{879970A9-8EA2-4F7D-9F23-98143F4F253B}" presName="rootComposite" presStyleCnt="0"/>
      <dgm:spPr/>
    </dgm:pt>
    <dgm:pt modelId="{637E4C84-9BBA-4391-8030-A62730E3E917}" type="pres">
      <dgm:prSet presAssocID="{879970A9-8EA2-4F7D-9F23-98143F4F253B}" presName="rootText" presStyleLbl="node3" presStyleIdx="13" presStyleCnt="14">
        <dgm:presLayoutVars>
          <dgm:chPref val="3"/>
        </dgm:presLayoutVars>
      </dgm:prSet>
      <dgm:spPr/>
    </dgm:pt>
    <dgm:pt modelId="{6E94BE68-99C6-4101-B1A2-6E500059CDF7}" type="pres">
      <dgm:prSet presAssocID="{879970A9-8EA2-4F7D-9F23-98143F4F253B}" presName="rootConnector" presStyleLbl="node3" presStyleIdx="13" presStyleCnt="14"/>
      <dgm:spPr/>
    </dgm:pt>
    <dgm:pt modelId="{5204B246-9B0B-4639-A422-49C85225221E}" type="pres">
      <dgm:prSet presAssocID="{879970A9-8EA2-4F7D-9F23-98143F4F253B}" presName="hierChild4" presStyleCnt="0"/>
      <dgm:spPr/>
    </dgm:pt>
    <dgm:pt modelId="{912A84F8-CFDB-4720-BCA2-0906E8FFBE4C}" type="pres">
      <dgm:prSet presAssocID="{879970A9-8EA2-4F7D-9F23-98143F4F253B}" presName="hierChild5" presStyleCnt="0"/>
      <dgm:spPr/>
    </dgm:pt>
    <dgm:pt modelId="{1C4C66DA-26D1-497C-B612-8FDDFACD478C}" type="pres">
      <dgm:prSet presAssocID="{3F74F631-AC7F-4BE8-AFF2-98EADF2EACAD}" presName="hierChild5" presStyleCnt="0"/>
      <dgm:spPr/>
    </dgm:pt>
    <dgm:pt modelId="{A76514F5-CEE7-40E4-8F86-F2E8464EBED6}" type="pres">
      <dgm:prSet presAssocID="{C1F8A55A-D9AB-499B-A5A9-C12F482B6E9C}" presName="hierChild3" presStyleCnt="0"/>
      <dgm:spPr/>
    </dgm:pt>
  </dgm:ptLst>
  <dgm:cxnLst>
    <dgm:cxn modelId="{7D0A6D06-A99C-4404-9EA7-E16C541FD61A}" type="presOf" srcId="{85AE7C5B-F591-4FDB-860A-A605169D5A7F}" destId="{48399024-64DE-43C3-B639-005402C66359}" srcOrd="1" destOrd="0" presId="urn:microsoft.com/office/officeart/2005/8/layout/orgChart1"/>
    <dgm:cxn modelId="{0B5A3C09-EF3E-4421-903E-318EB80F9E96}" type="presOf" srcId="{9D37E880-7830-431E-8410-5ED26A284DA6}" destId="{1501E56E-AEB1-475F-84B9-53DBA3C5D754}" srcOrd="1" destOrd="0" presId="urn:microsoft.com/office/officeart/2005/8/layout/orgChart1"/>
    <dgm:cxn modelId="{C62C620A-BC0E-48A1-ABD1-09CD09DF85EF}" srcId="{5E7E6A90-ADED-48D5-A37D-BAFDE49634CA}" destId="{61679D5C-8F8B-4137-AB25-09F99683BE79}" srcOrd="2" destOrd="0" parTransId="{8A228D8F-90A9-47C1-B6C7-5ED2A0EF7A71}" sibTransId="{62E8A8FE-18FB-41CA-B65A-651128EE7855}"/>
    <dgm:cxn modelId="{9955A912-4CAC-45B7-904A-3D8C3684BC37}" type="presOf" srcId="{56D076E7-9FC2-4286-A6D9-5E627393765F}" destId="{7432D5C4-B8CB-48EA-BFBA-4B547D474F88}" srcOrd="0" destOrd="0" presId="urn:microsoft.com/office/officeart/2005/8/layout/orgChart1"/>
    <dgm:cxn modelId="{214AB312-4847-4123-A854-110C2FE6B524}" type="presOf" srcId="{E2A7B9BE-3BFF-49C9-8F52-E32DD3620FEE}" destId="{75331F08-A509-4B9C-905C-53F5F79E35FD}" srcOrd="1" destOrd="0" presId="urn:microsoft.com/office/officeart/2005/8/layout/orgChart1"/>
    <dgm:cxn modelId="{579A4714-370B-402C-AD24-B6912BD54229}" srcId="{C1F8A55A-D9AB-499B-A5A9-C12F482B6E9C}" destId="{3F74F631-AC7F-4BE8-AFF2-98EADF2EACAD}" srcOrd="4" destOrd="0" parTransId="{57C975EF-E1D8-483C-B06E-B4FA6575CFF8}" sibTransId="{3E0E663E-9A96-4E05-A05D-097477EF17DE}"/>
    <dgm:cxn modelId="{9895A516-713A-43C7-BB0D-3D3928A338AF}" type="presOf" srcId="{E2A7B9BE-3BFF-49C9-8F52-E32DD3620FEE}" destId="{71330931-A102-4FE7-A33B-02464F8F60B0}" srcOrd="0" destOrd="0" presId="urn:microsoft.com/office/officeart/2005/8/layout/orgChart1"/>
    <dgm:cxn modelId="{BDDF701A-49C8-4E3C-8259-148D8D01C033}" type="presOf" srcId="{9D37E880-7830-431E-8410-5ED26A284DA6}" destId="{DD7013C9-A03D-4984-A71D-AC740267A063}" srcOrd="0" destOrd="0" presId="urn:microsoft.com/office/officeart/2005/8/layout/orgChart1"/>
    <dgm:cxn modelId="{34444721-3EAE-4700-AD9C-CE9621EEE897}" type="presOf" srcId="{C1F8A55A-D9AB-499B-A5A9-C12F482B6E9C}" destId="{49029D25-6696-466F-AD9B-8237BFE90198}" srcOrd="1" destOrd="0" presId="urn:microsoft.com/office/officeart/2005/8/layout/orgChart1"/>
    <dgm:cxn modelId="{E150A027-C49F-4744-A5A7-F9B8B688FD42}" type="presOf" srcId="{47DC8EE9-9F37-43C1-BD1D-BA5E715CB61E}" destId="{416F53FF-2D48-4755-9A02-0A290A63993B}" srcOrd="1" destOrd="0" presId="urn:microsoft.com/office/officeart/2005/8/layout/orgChart1"/>
    <dgm:cxn modelId="{DE5EBC27-F42B-4797-BC95-4E5928C5B959}" type="presOf" srcId="{0CE53306-FD7B-4893-BC3E-E4AD15A78FC2}" destId="{ADCE498E-BB44-4B91-9D0C-E96FDA7CCCB4}" srcOrd="0" destOrd="0" presId="urn:microsoft.com/office/officeart/2005/8/layout/orgChart1"/>
    <dgm:cxn modelId="{51642E28-9675-4260-BC5F-3CF5265C8312}" type="presOf" srcId="{85AE7C5B-F591-4FDB-860A-A605169D5A7F}" destId="{9B1A1909-C57E-4D86-AFE7-F697429518B3}" srcOrd="0" destOrd="0" presId="urn:microsoft.com/office/officeart/2005/8/layout/orgChart1"/>
    <dgm:cxn modelId="{30018428-B40B-46DA-8089-5A41EED507A1}" srcId="{E2A7B9BE-3BFF-49C9-8F52-E32DD3620FEE}" destId="{120D664F-E63A-4F1C-B246-A287252A5FD2}" srcOrd="1" destOrd="0" parTransId="{0CE53306-FD7B-4893-BC3E-E4AD15A78FC2}" sibTransId="{ACDC13C4-7B7A-4A1C-9CA1-5A423B12CE2E}"/>
    <dgm:cxn modelId="{C12EFD28-C1FA-4248-AEE5-5619F79431C2}" type="presOf" srcId="{510BC8E6-D7BC-4BF2-AA6B-0F315CB97C77}" destId="{AE171102-0183-4D41-BA85-3B0EF2E19CA9}" srcOrd="0" destOrd="0" presId="urn:microsoft.com/office/officeart/2005/8/layout/orgChart1"/>
    <dgm:cxn modelId="{DFEDE032-F6A5-4A0C-90FF-BDBD863022D7}" type="presOf" srcId="{120D664F-E63A-4F1C-B246-A287252A5FD2}" destId="{0B1D0BBA-8805-4C82-8E48-A424DFD0E6DA}" srcOrd="0" destOrd="0" presId="urn:microsoft.com/office/officeart/2005/8/layout/orgChart1"/>
    <dgm:cxn modelId="{4AF65234-2800-4173-9F5B-E647D9DDBA76}" type="presOf" srcId="{6B1D9CCC-77FF-4EBC-B4EA-D02B7C50A7CA}" destId="{25A92502-12E6-42B3-A2AC-0106AF9C3DA9}" srcOrd="0" destOrd="0" presId="urn:microsoft.com/office/officeart/2005/8/layout/orgChart1"/>
    <dgm:cxn modelId="{7DAA0837-83AE-4CE9-8B62-37594F6560FF}" type="presOf" srcId="{57C975EF-E1D8-483C-B06E-B4FA6575CFF8}" destId="{A08E0207-A0A5-49A1-8144-8A2C0DFBB05D}" srcOrd="0" destOrd="0" presId="urn:microsoft.com/office/officeart/2005/8/layout/orgChart1"/>
    <dgm:cxn modelId="{CDAFB139-5694-4E48-91C7-824071ABA741}" type="presOf" srcId="{CB115BD3-B136-4219-9DBC-4F80B3C9C185}" destId="{7534BB99-DFFC-4804-B169-FBB58D5AE89C}" srcOrd="0" destOrd="0" presId="urn:microsoft.com/office/officeart/2005/8/layout/orgChart1"/>
    <dgm:cxn modelId="{2599F03E-918F-451E-AEB6-BBE17CDF109B}" srcId="{F8710ABC-DE4D-4797-9623-469C2D9B15EF}" destId="{510BC8E6-D7BC-4BF2-AA6B-0F315CB97C77}" srcOrd="0" destOrd="0" parTransId="{CB115BD3-B136-4219-9DBC-4F80B3C9C185}" sibTransId="{2DE8F95E-7109-434B-9B16-124F63111929}"/>
    <dgm:cxn modelId="{75B0063F-97EC-4127-9822-74A7AE4E6881}" type="presOf" srcId="{5E7E6A90-ADED-48D5-A37D-BAFDE49634CA}" destId="{58ABC5D5-AA2D-4E7A-BFE2-22AB83FDCF0B}" srcOrd="0" destOrd="0" presId="urn:microsoft.com/office/officeart/2005/8/layout/orgChart1"/>
    <dgm:cxn modelId="{A515EA3F-2D63-4728-8ECF-992A98CB87B8}" type="presOf" srcId="{CC67EE15-B648-4472-BA1D-A7D54ADE01CE}" destId="{84DDDDD4-31C9-46DF-9F0A-A589148C2109}" srcOrd="0" destOrd="0" presId="urn:microsoft.com/office/officeart/2005/8/layout/orgChart1"/>
    <dgm:cxn modelId="{73489B40-EBE5-4D12-90D8-0D1EB6FB0D05}" type="presOf" srcId="{6B1D9CCC-77FF-4EBC-B4EA-D02B7C50A7CA}" destId="{3334D76C-55EF-4BA1-8DF3-F48FC8BE96AA}" srcOrd="1" destOrd="0" presId="urn:microsoft.com/office/officeart/2005/8/layout/orgChart1"/>
    <dgm:cxn modelId="{7EE5C540-07C5-42B2-AF4E-875F0B6604B2}" type="presOf" srcId="{61679D5C-8F8B-4137-AB25-09F99683BE79}" destId="{7FF5536B-1F09-4F64-9299-9A2D29DF092B}" srcOrd="1" destOrd="0" presId="urn:microsoft.com/office/officeart/2005/8/layout/orgChart1"/>
    <dgm:cxn modelId="{F2901E62-A767-4FF1-86E8-8CED9EB9EF0E}" type="presOf" srcId="{9F558BA6-6597-4520-AD4B-C0F5366011E0}" destId="{DA640F93-A182-49A8-AF4E-B9F042ACC692}" srcOrd="1" destOrd="0" presId="urn:microsoft.com/office/officeart/2005/8/layout/orgChart1"/>
    <dgm:cxn modelId="{18866F65-7830-47F9-87EB-2DB1A6ED02FB}" type="presOf" srcId="{39A1E83A-DF06-434D-983C-29BB2FFF555A}" destId="{C77184F2-04C9-4FD7-8651-A346A8FE7087}" srcOrd="1" destOrd="0" presId="urn:microsoft.com/office/officeart/2005/8/layout/orgChart1"/>
    <dgm:cxn modelId="{48973566-8C85-4CDE-9258-01D1084B2AAF}" type="presOf" srcId="{879970A9-8EA2-4F7D-9F23-98143F4F253B}" destId="{6E94BE68-99C6-4101-B1A2-6E500059CDF7}" srcOrd="1" destOrd="0" presId="urn:microsoft.com/office/officeart/2005/8/layout/orgChart1"/>
    <dgm:cxn modelId="{44CC9F66-0285-478A-BF5A-8D89970E9B20}" srcId="{5E7E6A90-ADED-48D5-A37D-BAFDE49634CA}" destId="{294BE584-07E1-4BCA-9B52-3469E9228E0B}" srcOrd="3" destOrd="0" parTransId="{842C881A-B0C5-40EF-AF45-CC8B27C5EA60}" sibTransId="{2BC49AA6-14C1-4C01-A29E-C068652278DF}"/>
    <dgm:cxn modelId="{E828EC46-D7A9-4D8A-8844-DBBE312BDE74}" type="presOf" srcId="{3F74F631-AC7F-4BE8-AFF2-98EADF2EACAD}" destId="{52A7756A-40F6-4E48-9B66-D9E268E15D47}" srcOrd="0" destOrd="0" presId="urn:microsoft.com/office/officeart/2005/8/layout/orgChart1"/>
    <dgm:cxn modelId="{41580069-EC1D-40A6-B168-C217F5CA4929}" type="presOf" srcId="{F8710ABC-DE4D-4797-9623-469C2D9B15EF}" destId="{22876C94-F0AF-42F0-B0FB-83C2F6940613}" srcOrd="0" destOrd="0" presId="urn:microsoft.com/office/officeart/2005/8/layout/orgChart1"/>
    <dgm:cxn modelId="{616A3B4A-0C0E-422C-A640-875961BA3B31}" srcId="{5E7E6A90-ADED-48D5-A37D-BAFDE49634CA}" destId="{CC67EE15-B648-4472-BA1D-A7D54ADE01CE}" srcOrd="1" destOrd="0" parTransId="{28F787B5-9F7E-42E9-B90F-8C9E994F0737}" sibTransId="{9EEBE63C-5E85-45FA-9E9D-7FEB6EA86A58}"/>
    <dgm:cxn modelId="{D8876E6D-832B-44C3-BF29-B49DF435B377}" type="presOf" srcId="{CC67EE15-B648-4472-BA1D-A7D54ADE01CE}" destId="{271AE25D-9B3E-451C-9EC8-CA9C8591A216}" srcOrd="1" destOrd="0" presId="urn:microsoft.com/office/officeart/2005/8/layout/orgChart1"/>
    <dgm:cxn modelId="{5754866E-5940-462C-80DB-00EB8E7146E4}" type="presOf" srcId="{842C881A-B0C5-40EF-AF45-CC8B27C5EA60}" destId="{17C392F5-7FDA-4DD5-ABD6-9A68A6CEEDA1}" srcOrd="0" destOrd="0" presId="urn:microsoft.com/office/officeart/2005/8/layout/orgChart1"/>
    <dgm:cxn modelId="{3EE02A6F-9751-469E-AA49-92C2029EA7E6}" type="presOf" srcId="{0A5ABE2B-8B7A-49EA-8630-CB7999F2C65F}" destId="{D7C10F20-64B8-4B34-94DB-63B45CE6FE75}" srcOrd="0" destOrd="0" presId="urn:microsoft.com/office/officeart/2005/8/layout/orgChart1"/>
    <dgm:cxn modelId="{2A847B4F-EEF4-40EB-B1FC-B9C4BDE84136}" srcId="{3F74F631-AC7F-4BE8-AFF2-98EADF2EACAD}" destId="{879970A9-8EA2-4F7D-9F23-98143F4F253B}" srcOrd="0" destOrd="0" parTransId="{638DC83A-102E-4955-BF4D-92860CAC1FBC}" sibTransId="{8C058872-DBEB-4909-95C2-5412E8028BEC}"/>
    <dgm:cxn modelId="{933FDB4F-8CED-4F30-8D7E-BA2FC613C1EF}" type="presOf" srcId="{F8710ABC-DE4D-4797-9623-469C2D9B15EF}" destId="{D94E4AEB-8562-4EC8-A1D4-9092CF66F837}" srcOrd="1" destOrd="0" presId="urn:microsoft.com/office/officeart/2005/8/layout/orgChart1"/>
    <dgm:cxn modelId="{32A49450-CC49-46C0-BB0C-C7D152F6B604}" type="presOf" srcId="{9F558BA6-6597-4520-AD4B-C0F5366011E0}" destId="{21A21DFE-3231-41CA-8387-71AEE5E838DD}" srcOrd="0" destOrd="0" presId="urn:microsoft.com/office/officeart/2005/8/layout/orgChart1"/>
    <dgm:cxn modelId="{14B29C73-A34B-4914-873B-D92B6D96B396}" srcId="{C1F8A55A-D9AB-499B-A5A9-C12F482B6E9C}" destId="{F8710ABC-DE4D-4797-9623-469C2D9B15EF}" srcOrd="1" destOrd="0" parTransId="{39AE31D9-57B7-4AF4-8012-E44CD960C7B0}" sibTransId="{100E4BA3-9D1F-4930-8D84-441AD2183706}"/>
    <dgm:cxn modelId="{EA316475-27C5-4DB1-85C7-F737A23181D6}" type="presOf" srcId="{C957F0B7-899D-499A-9E63-7A2145FDFFEC}" destId="{8A9CCDBA-8A29-4958-A82A-9056850AF0DD}" srcOrd="0" destOrd="0" presId="urn:microsoft.com/office/officeart/2005/8/layout/orgChart1"/>
    <dgm:cxn modelId="{59AF6076-359E-48D0-A6AF-123CA2EF39BF}" type="presOf" srcId="{638DC83A-102E-4955-BF4D-92860CAC1FBC}" destId="{4EB47812-ABF0-4362-8C09-08E9A3603344}" srcOrd="0" destOrd="0" presId="urn:microsoft.com/office/officeart/2005/8/layout/orgChart1"/>
    <dgm:cxn modelId="{AF26FF76-6C0D-4880-AA99-3237C8D5206D}" type="presOf" srcId="{E46CC068-A734-4BAC-AF3A-1233C4A4760F}" destId="{743BA692-48FB-4326-B434-BA7C0A1F0421}" srcOrd="0" destOrd="0" presId="urn:microsoft.com/office/officeart/2005/8/layout/orgChart1"/>
    <dgm:cxn modelId="{C2DEC077-0732-4BE4-BAF1-37E9EA923F78}" type="presOf" srcId="{120D664F-E63A-4F1C-B246-A287252A5FD2}" destId="{BEE50D6E-C0BC-4286-8708-465BDB920DFC}" srcOrd="1" destOrd="0" presId="urn:microsoft.com/office/officeart/2005/8/layout/orgChart1"/>
    <dgm:cxn modelId="{94AA7679-812E-49D8-86FA-BE83F2CD1235}" type="presOf" srcId="{F15D5F0D-7885-44CF-B5E5-2C8C84B565A6}" destId="{C306AE71-5C32-403F-9168-462193794EB6}" srcOrd="0" destOrd="0" presId="urn:microsoft.com/office/officeart/2005/8/layout/orgChart1"/>
    <dgm:cxn modelId="{4B5D5A7B-8E6A-472E-805A-0A39AF12FF7D}" type="presOf" srcId="{DF85303E-EDF5-4D42-A793-43F92C839A52}" destId="{32362B19-5A05-480D-86A1-2DF406AFCD7B}" srcOrd="0" destOrd="0" presId="urn:microsoft.com/office/officeart/2005/8/layout/orgChart1"/>
    <dgm:cxn modelId="{F28C0B7C-89BE-4022-B93D-4592A730F69B}" type="presOf" srcId="{39AE31D9-57B7-4AF4-8012-E44CD960C7B0}" destId="{A5DF4A43-6895-49A5-888D-60F95756C630}" srcOrd="0" destOrd="0" presId="urn:microsoft.com/office/officeart/2005/8/layout/orgChart1"/>
    <dgm:cxn modelId="{5279397D-80AA-40A9-97F7-8B58BDF3D3D0}" type="presOf" srcId="{22DBA876-5CD2-4FFD-8940-976ACE9ECB4C}" destId="{FA1E5C20-DE51-449D-8B94-3C6F28666F25}" srcOrd="0" destOrd="0" presId="urn:microsoft.com/office/officeart/2005/8/layout/orgChart1"/>
    <dgm:cxn modelId="{3CE71A7F-1834-423E-9DA2-CB6024239C66}" srcId="{DF860591-F65D-4D30-AB07-835DEEC85A58}" destId="{C1F8A55A-D9AB-499B-A5A9-C12F482B6E9C}" srcOrd="0" destOrd="0" parTransId="{CD09EB66-81DE-4299-8CD5-3EBA194A3E79}" sibTransId="{1078ED56-3CBC-4EB0-BFEA-6A93B9510DA9}"/>
    <dgm:cxn modelId="{CABAAF8D-4280-453A-9019-3AF975E6D868}" srcId="{F8710ABC-DE4D-4797-9623-469C2D9B15EF}" destId="{9F558BA6-6597-4520-AD4B-C0F5366011E0}" srcOrd="1" destOrd="0" parTransId="{C957F0B7-899D-499A-9E63-7A2145FDFFEC}" sibTransId="{C28B0845-A5F9-4175-B469-9D0522855EF0}"/>
    <dgm:cxn modelId="{B1B55891-7681-4524-BBED-051BDD2A4081}" type="presOf" srcId="{C1F8A55A-D9AB-499B-A5A9-C12F482B6E9C}" destId="{242BE994-7C95-48BA-AFB7-84ACB9ECCA34}" srcOrd="0" destOrd="0" presId="urn:microsoft.com/office/officeart/2005/8/layout/orgChart1"/>
    <dgm:cxn modelId="{A1176E92-BF26-4B1B-93F2-FB1B2A8865AB}" type="presOf" srcId="{8A228D8F-90A9-47C1-B6C7-5ED2A0EF7A71}" destId="{127CEFE1-6214-4919-BFDE-C3C89FA40F8A}" srcOrd="0" destOrd="0" presId="urn:microsoft.com/office/officeart/2005/8/layout/orgChart1"/>
    <dgm:cxn modelId="{719C0495-31A9-4DEA-8A77-50AEC08B8F7B}" srcId="{F8710ABC-DE4D-4797-9623-469C2D9B15EF}" destId="{6B1D9CCC-77FF-4EBC-B4EA-D02B7C50A7CA}" srcOrd="3" destOrd="0" parTransId="{6B95614C-6D65-4170-9D00-BA1248581F89}" sibTransId="{7C2F509A-7247-4568-A003-F423CC11BEC2}"/>
    <dgm:cxn modelId="{63F41D9A-7938-44EC-8484-B1EF436DFF3D}" type="presOf" srcId="{BCBDB71A-EBB0-49B2-BE95-3AFAD5E74080}" destId="{3AA85169-4A84-4FC6-810F-2142AB0EE2D0}" srcOrd="0" destOrd="0" presId="urn:microsoft.com/office/officeart/2005/8/layout/orgChart1"/>
    <dgm:cxn modelId="{E8DAF49B-5533-43B2-AFE1-F3160B02DB9D}" type="presOf" srcId="{DF85303E-EDF5-4D42-A793-43F92C839A52}" destId="{50B00741-650A-46D4-BBA5-BB866CE28E88}" srcOrd="1" destOrd="0" presId="urn:microsoft.com/office/officeart/2005/8/layout/orgChart1"/>
    <dgm:cxn modelId="{CFB5019C-3801-4F54-9150-1D3F0996801B}" type="presOf" srcId="{294BE584-07E1-4BCA-9B52-3469E9228E0B}" destId="{897D021A-52AB-4057-AB10-5E05EE4C6371}" srcOrd="0" destOrd="0" presId="urn:microsoft.com/office/officeart/2005/8/layout/orgChart1"/>
    <dgm:cxn modelId="{2868199F-5548-42C5-B980-52B3BAB0FA67}" srcId="{C1F8A55A-D9AB-499B-A5A9-C12F482B6E9C}" destId="{47DC8EE9-9F37-43C1-BD1D-BA5E715CB61E}" srcOrd="2" destOrd="0" parTransId="{BCBDB71A-EBB0-49B2-BE95-3AFAD5E74080}" sibTransId="{E50A26DB-81C3-4C83-93B5-6C880BE660F9}"/>
    <dgm:cxn modelId="{C9B122A2-3F57-4590-A95A-FD9B81BAECB5}" type="presOf" srcId="{56D076E7-9FC2-4286-A6D9-5E627393765F}" destId="{C4CBEA3C-E224-4C58-9CF6-51EF30DD5D2E}" srcOrd="1" destOrd="0" presId="urn:microsoft.com/office/officeart/2005/8/layout/orgChart1"/>
    <dgm:cxn modelId="{BA21D3A2-0379-4430-B5D8-7C194454FFC6}" type="presOf" srcId="{510BC8E6-D7BC-4BF2-AA6B-0F315CB97C77}" destId="{6C09AB16-BDCA-4639-827B-1E433059A503}" srcOrd="1" destOrd="0" presId="urn:microsoft.com/office/officeart/2005/8/layout/orgChart1"/>
    <dgm:cxn modelId="{DAF63CA4-4559-4576-9B23-743BBF592B52}" srcId="{C1F8A55A-D9AB-499B-A5A9-C12F482B6E9C}" destId="{5E7E6A90-ADED-48D5-A37D-BAFDE49634CA}" srcOrd="0" destOrd="0" parTransId="{22DBA876-5CD2-4FFD-8940-976ACE9ECB4C}" sibTransId="{5D3E965B-95BC-4500-8CDB-B024C85268DB}"/>
    <dgm:cxn modelId="{E471A3A4-0B8B-4CD0-A4C3-C9D83C118140}" type="presOf" srcId="{DF860591-F65D-4D30-AB07-835DEEC85A58}" destId="{D2B75F4F-2872-4EB6-81F1-F1F327D59F66}" srcOrd="0" destOrd="0" presId="urn:microsoft.com/office/officeart/2005/8/layout/orgChart1"/>
    <dgm:cxn modelId="{BA3C25A5-8433-417D-9B95-4F9766F3F0D6}" type="presOf" srcId="{EA98509A-B541-4A92-A272-5C42F2321A22}" destId="{1989436B-58A7-4949-B99D-81969FA3E69B}" srcOrd="0" destOrd="0" presId="urn:microsoft.com/office/officeart/2005/8/layout/orgChart1"/>
    <dgm:cxn modelId="{0938F6A9-36FA-4184-B8A8-AB70EA6820D6}" type="presOf" srcId="{47DC8EE9-9F37-43C1-BD1D-BA5E715CB61E}" destId="{489077A6-CA64-4F6D-8490-77DC797AF8CD}" srcOrd="0" destOrd="0" presId="urn:microsoft.com/office/officeart/2005/8/layout/orgChart1"/>
    <dgm:cxn modelId="{2DAF7EAB-66FA-4463-AA54-5097E23A5310}" srcId="{E2A7B9BE-3BFF-49C9-8F52-E32DD3620FEE}" destId="{E27B0BEC-7A72-4D3C-9B19-5070B0492AB4}" srcOrd="0" destOrd="0" parTransId="{0A5ABE2B-8B7A-49EA-8630-CB7999F2C65F}" sibTransId="{490C984E-8251-44C4-A39A-E91FC9624A5E}"/>
    <dgm:cxn modelId="{E4A53CB1-586F-4A5B-B350-D6B6B4737FA8}" srcId="{47DC8EE9-9F37-43C1-BD1D-BA5E715CB61E}" destId="{85AE7C5B-F591-4FDB-860A-A605169D5A7F}" srcOrd="1" destOrd="0" parTransId="{F15D5F0D-7885-44CF-B5E5-2C8C84B565A6}" sibTransId="{E6EA2A61-10E9-4C75-A7B9-F2E88459F871}"/>
    <dgm:cxn modelId="{82571DB2-BECB-41BC-A540-309653A638F8}" type="presOf" srcId="{5E7E6A90-ADED-48D5-A37D-BAFDE49634CA}" destId="{94423814-3A42-40D6-9988-140E38F261E3}" srcOrd="1" destOrd="0" presId="urn:microsoft.com/office/officeart/2005/8/layout/orgChart1"/>
    <dgm:cxn modelId="{BA5284B7-60CA-4874-B074-1E899AFEDCB7}" srcId="{F8710ABC-DE4D-4797-9623-469C2D9B15EF}" destId="{9D37E880-7830-431E-8410-5ED26A284DA6}" srcOrd="4" destOrd="0" parTransId="{975B3C36-B02F-4FBB-89F5-6511A88D0D6B}" sibTransId="{BE75340B-B7F5-432D-8E98-964352AC496C}"/>
    <dgm:cxn modelId="{7610E7C1-8C24-4854-A8F5-390072D557F8}" type="presOf" srcId="{975B3C36-B02F-4FBB-89F5-6511A88D0D6B}" destId="{D5B88880-1904-402C-BFDA-D6C8C061908E}" srcOrd="0" destOrd="0" presId="urn:microsoft.com/office/officeart/2005/8/layout/orgChart1"/>
    <dgm:cxn modelId="{8A3BD4C6-BB99-4E91-A6EE-581E3B86A5EC}" type="presOf" srcId="{879970A9-8EA2-4F7D-9F23-98143F4F253B}" destId="{637E4C84-9BBA-4391-8030-A62730E3E917}" srcOrd="0" destOrd="0" presId="urn:microsoft.com/office/officeart/2005/8/layout/orgChart1"/>
    <dgm:cxn modelId="{977291C8-3C2E-44CE-8275-990DDC1E84B8}" type="presOf" srcId="{39A1E83A-DF06-434D-983C-29BB2FFF555A}" destId="{972CE4A3-D9D9-49E4-B883-803E11D5FD3E}" srcOrd="0" destOrd="0" presId="urn:microsoft.com/office/officeart/2005/8/layout/orgChart1"/>
    <dgm:cxn modelId="{C87550CD-A4D8-4E0A-BE6C-D370AD41313B}" type="presOf" srcId="{61679D5C-8F8B-4137-AB25-09F99683BE79}" destId="{9A3D0D0E-4848-4C5C-8D08-56389B66052C}" srcOrd="0" destOrd="0" presId="urn:microsoft.com/office/officeart/2005/8/layout/orgChart1"/>
    <dgm:cxn modelId="{B45E25D2-3ED5-4A28-AEF8-4851AD95994E}" srcId="{F8710ABC-DE4D-4797-9623-469C2D9B15EF}" destId="{39A1E83A-DF06-434D-983C-29BB2FFF555A}" srcOrd="2" destOrd="0" parTransId="{EA98509A-B541-4A92-A272-5C42F2321A22}" sibTransId="{12F9C56F-85DC-4DAB-8BB7-4DC65C17E00A}"/>
    <dgm:cxn modelId="{1E64D0D2-B151-4887-B43A-1FBF97A9EABC}" type="presOf" srcId="{3F74F631-AC7F-4BE8-AFF2-98EADF2EACAD}" destId="{2B8B171B-FD28-4881-9AFF-C1841657D702}" srcOrd="1" destOrd="0" presId="urn:microsoft.com/office/officeart/2005/8/layout/orgChart1"/>
    <dgm:cxn modelId="{C04549D5-575A-48C7-8299-EA5B9959BCF7}" type="presOf" srcId="{E27B0BEC-7A72-4D3C-9B19-5070B0492AB4}" destId="{BDB0361D-AE9A-4303-9DBC-3A47A603E1C3}" srcOrd="0" destOrd="0" presId="urn:microsoft.com/office/officeart/2005/8/layout/orgChart1"/>
    <dgm:cxn modelId="{6DED40D8-6B4A-4C46-A54F-58FB37DD243A}" type="presOf" srcId="{E27B0BEC-7A72-4D3C-9B19-5070B0492AB4}" destId="{F549C183-0174-41B4-B090-ACA028AE1505}" srcOrd="1" destOrd="0" presId="urn:microsoft.com/office/officeart/2005/8/layout/orgChart1"/>
    <dgm:cxn modelId="{A5742ED9-7245-40D6-89F5-4B8D92B9D24D}" type="presOf" srcId="{6B95614C-6D65-4170-9D00-BA1248581F89}" destId="{7F8BA7E5-BBA2-4C3A-B07F-60D3AFAF1440}" srcOrd="0" destOrd="0" presId="urn:microsoft.com/office/officeart/2005/8/layout/orgChart1"/>
    <dgm:cxn modelId="{DE5560DA-3D7F-4175-89FD-E07064F482BE}" type="presOf" srcId="{42686D6A-5704-40FD-A8C6-E7F2F9CEDB12}" destId="{7F9D4BD9-C9CB-4D37-A6A1-CEAAF8AD4D2B}" srcOrd="0" destOrd="0" presId="urn:microsoft.com/office/officeart/2005/8/layout/orgChart1"/>
    <dgm:cxn modelId="{44986ADA-A7E2-49A9-B388-D8F41A7494E2}" type="presOf" srcId="{9F0F60AB-D1B2-4E14-A2C7-8B1F4AB0EABE}" destId="{D659A798-1415-4091-91A5-F46B13DF85E5}" srcOrd="0" destOrd="0" presId="urn:microsoft.com/office/officeart/2005/8/layout/orgChart1"/>
    <dgm:cxn modelId="{CF0CB3DB-D492-4639-B7C9-414E740038CB}" srcId="{5E7E6A90-ADED-48D5-A37D-BAFDE49634CA}" destId="{DF85303E-EDF5-4D42-A793-43F92C839A52}" srcOrd="0" destOrd="0" parTransId="{9F0F60AB-D1B2-4E14-A2C7-8B1F4AB0EABE}" sibTransId="{2B86E3AE-FA75-45E4-859D-8689AAA2C05F}"/>
    <dgm:cxn modelId="{265F42DF-A09E-4083-8701-20B080BF89F9}" srcId="{47DC8EE9-9F37-43C1-BD1D-BA5E715CB61E}" destId="{56D076E7-9FC2-4286-A6D9-5E627393765F}" srcOrd="0" destOrd="0" parTransId="{E46CC068-A734-4BAC-AF3A-1233C4A4760F}" sibTransId="{64E88688-D4AE-485A-8DB7-E6AD9B9FC06B}"/>
    <dgm:cxn modelId="{2A1671EC-2860-4503-B805-2EED9C5F286B}" type="presOf" srcId="{294BE584-07E1-4BCA-9B52-3469E9228E0B}" destId="{C40736E2-9F34-46A0-A483-0C4454D9951E}" srcOrd="1" destOrd="0" presId="urn:microsoft.com/office/officeart/2005/8/layout/orgChart1"/>
    <dgm:cxn modelId="{FC3D5BF4-EF4B-4230-AEFD-72A21B3E0968}" srcId="{C1F8A55A-D9AB-499B-A5A9-C12F482B6E9C}" destId="{E2A7B9BE-3BFF-49C9-8F52-E32DD3620FEE}" srcOrd="3" destOrd="0" parTransId="{42686D6A-5704-40FD-A8C6-E7F2F9CEDB12}" sibTransId="{29AE0DD9-0FFD-4AA5-A975-5E8708C452F4}"/>
    <dgm:cxn modelId="{68220FF7-C194-4FC5-9A04-3A3558E47D22}" type="presOf" srcId="{28F787B5-9F7E-42E9-B90F-8C9E994F0737}" destId="{2AB45FBB-D7C9-447A-A65B-190922EC388E}" srcOrd="0" destOrd="0" presId="urn:microsoft.com/office/officeart/2005/8/layout/orgChart1"/>
    <dgm:cxn modelId="{57A6A08F-7755-4F60-986B-B963CA472B02}" type="presParOf" srcId="{D2B75F4F-2872-4EB6-81F1-F1F327D59F66}" destId="{54A493CF-F66C-494B-A0FF-E32FFE4C78E9}" srcOrd="0" destOrd="0" presId="urn:microsoft.com/office/officeart/2005/8/layout/orgChart1"/>
    <dgm:cxn modelId="{30870429-2CEB-4F0C-BF98-5FE35A985EE6}" type="presParOf" srcId="{54A493CF-F66C-494B-A0FF-E32FFE4C78E9}" destId="{37866E85-35CB-4F43-9948-DA0FC4F52C97}" srcOrd="0" destOrd="0" presId="urn:microsoft.com/office/officeart/2005/8/layout/orgChart1"/>
    <dgm:cxn modelId="{F56F26AA-A968-475E-B297-D42BB56CB345}" type="presParOf" srcId="{37866E85-35CB-4F43-9948-DA0FC4F52C97}" destId="{242BE994-7C95-48BA-AFB7-84ACB9ECCA34}" srcOrd="0" destOrd="0" presId="urn:microsoft.com/office/officeart/2005/8/layout/orgChart1"/>
    <dgm:cxn modelId="{758BB9DE-87CA-4329-A5CC-6D48114C5D7F}" type="presParOf" srcId="{37866E85-35CB-4F43-9948-DA0FC4F52C97}" destId="{49029D25-6696-466F-AD9B-8237BFE90198}" srcOrd="1" destOrd="0" presId="urn:microsoft.com/office/officeart/2005/8/layout/orgChart1"/>
    <dgm:cxn modelId="{FBFBBAB9-E9AA-4B5B-AE0A-36A6ED47FC74}" type="presParOf" srcId="{54A493CF-F66C-494B-A0FF-E32FFE4C78E9}" destId="{B09BB26B-A5F8-4BC0-8CF6-F9851358506B}" srcOrd="1" destOrd="0" presId="urn:microsoft.com/office/officeart/2005/8/layout/orgChart1"/>
    <dgm:cxn modelId="{AAD04935-F7F1-4C78-AE07-E1B8A802AE4B}" type="presParOf" srcId="{B09BB26B-A5F8-4BC0-8CF6-F9851358506B}" destId="{FA1E5C20-DE51-449D-8B94-3C6F28666F25}" srcOrd="0" destOrd="0" presId="urn:microsoft.com/office/officeart/2005/8/layout/orgChart1"/>
    <dgm:cxn modelId="{20F882A0-DAFE-4DFD-A183-5515AE8EFF2A}" type="presParOf" srcId="{B09BB26B-A5F8-4BC0-8CF6-F9851358506B}" destId="{D08D79E9-55E9-47A7-9BFF-EAFCAED66F6D}" srcOrd="1" destOrd="0" presId="urn:microsoft.com/office/officeart/2005/8/layout/orgChart1"/>
    <dgm:cxn modelId="{3C1630DC-02C1-4D8B-A7AE-629C74FE052A}" type="presParOf" srcId="{D08D79E9-55E9-47A7-9BFF-EAFCAED66F6D}" destId="{E61D058C-5149-4852-859E-E63878D03BF0}" srcOrd="0" destOrd="0" presId="urn:microsoft.com/office/officeart/2005/8/layout/orgChart1"/>
    <dgm:cxn modelId="{1F69B408-5C91-4A4F-87DF-A07A6B2E4C5C}" type="presParOf" srcId="{E61D058C-5149-4852-859E-E63878D03BF0}" destId="{58ABC5D5-AA2D-4E7A-BFE2-22AB83FDCF0B}" srcOrd="0" destOrd="0" presId="urn:microsoft.com/office/officeart/2005/8/layout/orgChart1"/>
    <dgm:cxn modelId="{14C3EB5C-3FD1-4F5D-9D1B-458D563DEC4A}" type="presParOf" srcId="{E61D058C-5149-4852-859E-E63878D03BF0}" destId="{94423814-3A42-40D6-9988-140E38F261E3}" srcOrd="1" destOrd="0" presId="urn:microsoft.com/office/officeart/2005/8/layout/orgChart1"/>
    <dgm:cxn modelId="{80346826-1392-4530-848E-E06987F28FF0}" type="presParOf" srcId="{D08D79E9-55E9-47A7-9BFF-EAFCAED66F6D}" destId="{40E9D825-867C-4568-B319-E49121A4204D}" srcOrd="1" destOrd="0" presId="urn:microsoft.com/office/officeart/2005/8/layout/orgChart1"/>
    <dgm:cxn modelId="{56933106-6ECA-4A49-A87F-0AAA5C697D4F}" type="presParOf" srcId="{40E9D825-867C-4568-B319-E49121A4204D}" destId="{D659A798-1415-4091-91A5-F46B13DF85E5}" srcOrd="0" destOrd="0" presId="urn:microsoft.com/office/officeart/2005/8/layout/orgChart1"/>
    <dgm:cxn modelId="{DCC90D47-3DB7-4D9F-B043-EB13E7840469}" type="presParOf" srcId="{40E9D825-867C-4568-B319-E49121A4204D}" destId="{2DF2C8D8-FB91-4D06-AB3D-DEFF5BCDDC85}" srcOrd="1" destOrd="0" presId="urn:microsoft.com/office/officeart/2005/8/layout/orgChart1"/>
    <dgm:cxn modelId="{5E3782D3-54B4-4D28-BF2D-1F35024E1B89}" type="presParOf" srcId="{2DF2C8D8-FB91-4D06-AB3D-DEFF5BCDDC85}" destId="{ABFCAC15-CE38-4DDA-BDA7-9AB86D3E2D96}" srcOrd="0" destOrd="0" presId="urn:microsoft.com/office/officeart/2005/8/layout/orgChart1"/>
    <dgm:cxn modelId="{70C9341E-0607-46A9-92E4-284BF6238924}" type="presParOf" srcId="{ABFCAC15-CE38-4DDA-BDA7-9AB86D3E2D96}" destId="{32362B19-5A05-480D-86A1-2DF406AFCD7B}" srcOrd="0" destOrd="0" presId="urn:microsoft.com/office/officeart/2005/8/layout/orgChart1"/>
    <dgm:cxn modelId="{F0B1156A-9AA1-4905-B22D-53EFC95E841C}" type="presParOf" srcId="{ABFCAC15-CE38-4DDA-BDA7-9AB86D3E2D96}" destId="{50B00741-650A-46D4-BBA5-BB866CE28E88}" srcOrd="1" destOrd="0" presId="urn:microsoft.com/office/officeart/2005/8/layout/orgChart1"/>
    <dgm:cxn modelId="{C6C98367-76FE-46D9-935D-E5D3BA8D11A8}" type="presParOf" srcId="{2DF2C8D8-FB91-4D06-AB3D-DEFF5BCDDC85}" destId="{C954AF3B-016D-4930-917F-763C9A3F75F3}" srcOrd="1" destOrd="0" presId="urn:microsoft.com/office/officeart/2005/8/layout/orgChart1"/>
    <dgm:cxn modelId="{82968CD4-C361-456F-A514-11790DD8FED7}" type="presParOf" srcId="{2DF2C8D8-FB91-4D06-AB3D-DEFF5BCDDC85}" destId="{1E4287A3-E5A0-4193-AAC6-C2282CD5B612}" srcOrd="2" destOrd="0" presId="urn:microsoft.com/office/officeart/2005/8/layout/orgChart1"/>
    <dgm:cxn modelId="{B05339D1-186C-4708-8B29-405741866371}" type="presParOf" srcId="{40E9D825-867C-4568-B319-E49121A4204D}" destId="{2AB45FBB-D7C9-447A-A65B-190922EC388E}" srcOrd="2" destOrd="0" presId="urn:microsoft.com/office/officeart/2005/8/layout/orgChart1"/>
    <dgm:cxn modelId="{A4DEF84D-5147-4DE1-BE95-F9CD735B8FC6}" type="presParOf" srcId="{40E9D825-867C-4568-B319-E49121A4204D}" destId="{A105ACDF-489D-4BFB-8E80-C656EC10CC1A}" srcOrd="3" destOrd="0" presId="urn:microsoft.com/office/officeart/2005/8/layout/orgChart1"/>
    <dgm:cxn modelId="{1B65C267-DD70-4529-B2F4-BC47B0D9D53E}" type="presParOf" srcId="{A105ACDF-489D-4BFB-8E80-C656EC10CC1A}" destId="{BB5B1EC6-9C7D-4FDD-99C1-840EC4E19045}" srcOrd="0" destOrd="0" presId="urn:microsoft.com/office/officeart/2005/8/layout/orgChart1"/>
    <dgm:cxn modelId="{01940728-A215-4297-B612-13EB2C7C299A}" type="presParOf" srcId="{BB5B1EC6-9C7D-4FDD-99C1-840EC4E19045}" destId="{84DDDDD4-31C9-46DF-9F0A-A589148C2109}" srcOrd="0" destOrd="0" presId="urn:microsoft.com/office/officeart/2005/8/layout/orgChart1"/>
    <dgm:cxn modelId="{FEE4DEB5-052B-4A60-AD1B-AECA98F60754}" type="presParOf" srcId="{BB5B1EC6-9C7D-4FDD-99C1-840EC4E19045}" destId="{271AE25D-9B3E-451C-9EC8-CA9C8591A216}" srcOrd="1" destOrd="0" presId="urn:microsoft.com/office/officeart/2005/8/layout/orgChart1"/>
    <dgm:cxn modelId="{3333FCBA-58DE-441B-964E-5D9D88D8D033}" type="presParOf" srcId="{A105ACDF-489D-4BFB-8E80-C656EC10CC1A}" destId="{8BA621DB-B8CB-473E-B2CA-BC768245FDB8}" srcOrd="1" destOrd="0" presId="urn:microsoft.com/office/officeart/2005/8/layout/orgChart1"/>
    <dgm:cxn modelId="{3E7813F7-4AC7-431A-B841-B818BF7A0240}" type="presParOf" srcId="{A105ACDF-489D-4BFB-8E80-C656EC10CC1A}" destId="{DCE2CCBC-0988-4272-A00E-A600971DA0BE}" srcOrd="2" destOrd="0" presId="urn:microsoft.com/office/officeart/2005/8/layout/orgChart1"/>
    <dgm:cxn modelId="{80F688DA-331F-479B-8203-2AC275DFFEE4}" type="presParOf" srcId="{40E9D825-867C-4568-B319-E49121A4204D}" destId="{127CEFE1-6214-4919-BFDE-C3C89FA40F8A}" srcOrd="4" destOrd="0" presId="urn:microsoft.com/office/officeart/2005/8/layout/orgChart1"/>
    <dgm:cxn modelId="{A08725E9-44F6-4C90-9BBA-34C1637240A8}" type="presParOf" srcId="{40E9D825-867C-4568-B319-E49121A4204D}" destId="{A162AF6B-8638-4ACB-BA37-F731E18AB2D3}" srcOrd="5" destOrd="0" presId="urn:microsoft.com/office/officeart/2005/8/layout/orgChart1"/>
    <dgm:cxn modelId="{A596EBEE-F1F3-492A-BB12-325F8B9F6EDC}" type="presParOf" srcId="{A162AF6B-8638-4ACB-BA37-F731E18AB2D3}" destId="{29930A6F-839B-4004-86EE-6454E4F56D7C}" srcOrd="0" destOrd="0" presId="urn:microsoft.com/office/officeart/2005/8/layout/orgChart1"/>
    <dgm:cxn modelId="{231BFBA3-A88C-4B33-9F76-CEE6E50CF107}" type="presParOf" srcId="{29930A6F-839B-4004-86EE-6454E4F56D7C}" destId="{9A3D0D0E-4848-4C5C-8D08-56389B66052C}" srcOrd="0" destOrd="0" presId="urn:microsoft.com/office/officeart/2005/8/layout/orgChart1"/>
    <dgm:cxn modelId="{67ED5950-9C41-4F0A-8B7B-E7227E308424}" type="presParOf" srcId="{29930A6F-839B-4004-86EE-6454E4F56D7C}" destId="{7FF5536B-1F09-4F64-9299-9A2D29DF092B}" srcOrd="1" destOrd="0" presId="urn:microsoft.com/office/officeart/2005/8/layout/orgChart1"/>
    <dgm:cxn modelId="{BC7DD889-E5FC-4C6A-91CC-A6D6E2A8CE19}" type="presParOf" srcId="{A162AF6B-8638-4ACB-BA37-F731E18AB2D3}" destId="{71EB82CB-CC61-4ADF-896D-D6A61ADFF3E2}" srcOrd="1" destOrd="0" presId="urn:microsoft.com/office/officeart/2005/8/layout/orgChart1"/>
    <dgm:cxn modelId="{43AE8390-41B1-4016-9065-B5CEBE5ED676}" type="presParOf" srcId="{A162AF6B-8638-4ACB-BA37-F731E18AB2D3}" destId="{E7A45531-8C46-4C73-B7D4-E4DEA118B458}" srcOrd="2" destOrd="0" presId="urn:microsoft.com/office/officeart/2005/8/layout/orgChart1"/>
    <dgm:cxn modelId="{B6982A69-6AA7-446A-B38D-7E59D252578C}" type="presParOf" srcId="{40E9D825-867C-4568-B319-E49121A4204D}" destId="{17C392F5-7FDA-4DD5-ABD6-9A68A6CEEDA1}" srcOrd="6" destOrd="0" presId="urn:microsoft.com/office/officeart/2005/8/layout/orgChart1"/>
    <dgm:cxn modelId="{BBE39168-A06C-49DE-8110-80A03EE53042}" type="presParOf" srcId="{40E9D825-867C-4568-B319-E49121A4204D}" destId="{61D03016-7744-40CB-8B8D-6615B6492AA3}" srcOrd="7" destOrd="0" presId="urn:microsoft.com/office/officeart/2005/8/layout/orgChart1"/>
    <dgm:cxn modelId="{FCABBA6C-A2FA-45D6-A491-74194FCEEEDD}" type="presParOf" srcId="{61D03016-7744-40CB-8B8D-6615B6492AA3}" destId="{1B0BA8C7-64EB-4F1F-A7D5-42F46750DC72}" srcOrd="0" destOrd="0" presId="urn:microsoft.com/office/officeart/2005/8/layout/orgChart1"/>
    <dgm:cxn modelId="{1BF5A698-105E-41FB-A2A1-8DC2CE66D262}" type="presParOf" srcId="{1B0BA8C7-64EB-4F1F-A7D5-42F46750DC72}" destId="{897D021A-52AB-4057-AB10-5E05EE4C6371}" srcOrd="0" destOrd="0" presId="urn:microsoft.com/office/officeart/2005/8/layout/orgChart1"/>
    <dgm:cxn modelId="{0F2D04FB-289E-4039-A1B3-D31570E53DD0}" type="presParOf" srcId="{1B0BA8C7-64EB-4F1F-A7D5-42F46750DC72}" destId="{C40736E2-9F34-46A0-A483-0C4454D9951E}" srcOrd="1" destOrd="0" presId="urn:microsoft.com/office/officeart/2005/8/layout/orgChart1"/>
    <dgm:cxn modelId="{9268A9D7-A3FD-4263-99D4-DB28A504DBE4}" type="presParOf" srcId="{61D03016-7744-40CB-8B8D-6615B6492AA3}" destId="{1FD51C92-6DD5-49BB-BFCE-AD8545CB2B2E}" srcOrd="1" destOrd="0" presId="urn:microsoft.com/office/officeart/2005/8/layout/orgChart1"/>
    <dgm:cxn modelId="{E9EF4544-B4EF-4758-9F29-2CD2CAF104FE}" type="presParOf" srcId="{61D03016-7744-40CB-8B8D-6615B6492AA3}" destId="{67A75563-0964-4B05-A6BD-5BAB0A06905D}" srcOrd="2" destOrd="0" presId="urn:microsoft.com/office/officeart/2005/8/layout/orgChart1"/>
    <dgm:cxn modelId="{08959CBC-F807-4FFC-B13E-469E5B3D775E}" type="presParOf" srcId="{D08D79E9-55E9-47A7-9BFF-EAFCAED66F6D}" destId="{FB58B329-3B94-47FE-BA81-3E9C0D9E5540}" srcOrd="2" destOrd="0" presId="urn:microsoft.com/office/officeart/2005/8/layout/orgChart1"/>
    <dgm:cxn modelId="{030214A4-104D-41CF-89EF-01F9C72A4520}" type="presParOf" srcId="{B09BB26B-A5F8-4BC0-8CF6-F9851358506B}" destId="{A5DF4A43-6895-49A5-888D-60F95756C630}" srcOrd="2" destOrd="0" presId="urn:microsoft.com/office/officeart/2005/8/layout/orgChart1"/>
    <dgm:cxn modelId="{2E351266-677A-47BD-814D-F08E7A8C281F}" type="presParOf" srcId="{B09BB26B-A5F8-4BC0-8CF6-F9851358506B}" destId="{0395774B-2898-4567-AC19-5CF2109EF4CE}" srcOrd="3" destOrd="0" presId="urn:microsoft.com/office/officeart/2005/8/layout/orgChart1"/>
    <dgm:cxn modelId="{EFD3BE7B-D24D-4A63-8DFC-AAC5FA721646}" type="presParOf" srcId="{0395774B-2898-4567-AC19-5CF2109EF4CE}" destId="{C60B4382-D2D2-4522-92FF-C06469806BA6}" srcOrd="0" destOrd="0" presId="urn:microsoft.com/office/officeart/2005/8/layout/orgChart1"/>
    <dgm:cxn modelId="{27727987-0C1C-45A9-901A-3D6688EA8F7E}" type="presParOf" srcId="{C60B4382-D2D2-4522-92FF-C06469806BA6}" destId="{22876C94-F0AF-42F0-B0FB-83C2F6940613}" srcOrd="0" destOrd="0" presId="urn:microsoft.com/office/officeart/2005/8/layout/orgChart1"/>
    <dgm:cxn modelId="{E41E1230-011E-42C6-9763-94738673F3DD}" type="presParOf" srcId="{C60B4382-D2D2-4522-92FF-C06469806BA6}" destId="{D94E4AEB-8562-4EC8-A1D4-9092CF66F837}" srcOrd="1" destOrd="0" presId="urn:microsoft.com/office/officeart/2005/8/layout/orgChart1"/>
    <dgm:cxn modelId="{09A5B55E-2A5B-44A9-9237-3549D32FA74C}" type="presParOf" srcId="{0395774B-2898-4567-AC19-5CF2109EF4CE}" destId="{190B84CB-B16B-40D4-91CD-1F225A28E6B5}" srcOrd="1" destOrd="0" presId="urn:microsoft.com/office/officeart/2005/8/layout/orgChart1"/>
    <dgm:cxn modelId="{8B7DA216-D496-45E8-AD1D-E1CB7F9602C4}" type="presParOf" srcId="{190B84CB-B16B-40D4-91CD-1F225A28E6B5}" destId="{7534BB99-DFFC-4804-B169-FBB58D5AE89C}" srcOrd="0" destOrd="0" presId="urn:microsoft.com/office/officeart/2005/8/layout/orgChart1"/>
    <dgm:cxn modelId="{46D07E9D-5798-4062-8A85-FD717BA67E7A}" type="presParOf" srcId="{190B84CB-B16B-40D4-91CD-1F225A28E6B5}" destId="{15F5968A-8556-4AD9-ABFE-712BE55BA58C}" srcOrd="1" destOrd="0" presId="urn:microsoft.com/office/officeart/2005/8/layout/orgChart1"/>
    <dgm:cxn modelId="{2D1EA5F5-6591-491E-83AD-3072D14ED568}" type="presParOf" srcId="{15F5968A-8556-4AD9-ABFE-712BE55BA58C}" destId="{5CDA806D-07B5-43DA-88FF-2E09CDB2386E}" srcOrd="0" destOrd="0" presId="urn:microsoft.com/office/officeart/2005/8/layout/orgChart1"/>
    <dgm:cxn modelId="{FAA95FD9-0692-477C-BB33-791BC469E80D}" type="presParOf" srcId="{5CDA806D-07B5-43DA-88FF-2E09CDB2386E}" destId="{AE171102-0183-4D41-BA85-3B0EF2E19CA9}" srcOrd="0" destOrd="0" presId="urn:microsoft.com/office/officeart/2005/8/layout/orgChart1"/>
    <dgm:cxn modelId="{A9031FBD-E138-495B-ACEC-A48F7DCC0073}" type="presParOf" srcId="{5CDA806D-07B5-43DA-88FF-2E09CDB2386E}" destId="{6C09AB16-BDCA-4639-827B-1E433059A503}" srcOrd="1" destOrd="0" presId="urn:microsoft.com/office/officeart/2005/8/layout/orgChart1"/>
    <dgm:cxn modelId="{29445B8D-8D11-491D-BA4A-3E0ABEF03B04}" type="presParOf" srcId="{15F5968A-8556-4AD9-ABFE-712BE55BA58C}" destId="{E868F431-FF9D-4056-802C-2AA91B126B55}" srcOrd="1" destOrd="0" presId="urn:microsoft.com/office/officeart/2005/8/layout/orgChart1"/>
    <dgm:cxn modelId="{8347EDFE-9569-4A70-BD5A-85EF8BFF04EF}" type="presParOf" srcId="{15F5968A-8556-4AD9-ABFE-712BE55BA58C}" destId="{BD265722-BCBC-4C22-9741-117720F47981}" srcOrd="2" destOrd="0" presId="urn:microsoft.com/office/officeart/2005/8/layout/orgChart1"/>
    <dgm:cxn modelId="{B1602455-00B9-4BC5-8C82-9F47858EA50B}" type="presParOf" srcId="{190B84CB-B16B-40D4-91CD-1F225A28E6B5}" destId="{8A9CCDBA-8A29-4958-A82A-9056850AF0DD}" srcOrd="2" destOrd="0" presId="urn:microsoft.com/office/officeart/2005/8/layout/orgChart1"/>
    <dgm:cxn modelId="{2424ED0F-39F7-4011-8ECE-195511ADD25D}" type="presParOf" srcId="{190B84CB-B16B-40D4-91CD-1F225A28E6B5}" destId="{662031FB-6C0B-4280-8D3C-9AC0135A857E}" srcOrd="3" destOrd="0" presId="urn:microsoft.com/office/officeart/2005/8/layout/orgChart1"/>
    <dgm:cxn modelId="{863726C9-AF7D-4538-9538-E044052B8DA2}" type="presParOf" srcId="{662031FB-6C0B-4280-8D3C-9AC0135A857E}" destId="{4AA968E4-43DF-4EB9-9E86-55157B35DCC7}" srcOrd="0" destOrd="0" presId="urn:microsoft.com/office/officeart/2005/8/layout/orgChart1"/>
    <dgm:cxn modelId="{E3FC717E-20E4-44BC-BEB4-9F51CA7D2228}" type="presParOf" srcId="{4AA968E4-43DF-4EB9-9E86-55157B35DCC7}" destId="{21A21DFE-3231-41CA-8387-71AEE5E838DD}" srcOrd="0" destOrd="0" presId="urn:microsoft.com/office/officeart/2005/8/layout/orgChart1"/>
    <dgm:cxn modelId="{81BA6560-2FD4-45BC-BC9B-D485CDEA2845}" type="presParOf" srcId="{4AA968E4-43DF-4EB9-9E86-55157B35DCC7}" destId="{DA640F93-A182-49A8-AF4E-B9F042ACC692}" srcOrd="1" destOrd="0" presId="urn:microsoft.com/office/officeart/2005/8/layout/orgChart1"/>
    <dgm:cxn modelId="{CDEA2EBD-9F11-4F17-9F48-16C5F5CF227B}" type="presParOf" srcId="{662031FB-6C0B-4280-8D3C-9AC0135A857E}" destId="{C1856AC2-361C-47B4-9BBD-CB86B59BF34B}" srcOrd="1" destOrd="0" presId="urn:microsoft.com/office/officeart/2005/8/layout/orgChart1"/>
    <dgm:cxn modelId="{85135B53-76E5-4810-9507-A9E6ACF47B5C}" type="presParOf" srcId="{662031FB-6C0B-4280-8D3C-9AC0135A857E}" destId="{174ADB14-F97B-403C-B161-477011B4ABE7}" srcOrd="2" destOrd="0" presId="urn:microsoft.com/office/officeart/2005/8/layout/orgChart1"/>
    <dgm:cxn modelId="{BB5E0662-1D80-49BD-A956-8BEFA80C034B}" type="presParOf" srcId="{190B84CB-B16B-40D4-91CD-1F225A28E6B5}" destId="{1989436B-58A7-4949-B99D-81969FA3E69B}" srcOrd="4" destOrd="0" presId="urn:microsoft.com/office/officeart/2005/8/layout/orgChart1"/>
    <dgm:cxn modelId="{F0B2BA52-942C-4195-A5A6-61706A68647A}" type="presParOf" srcId="{190B84CB-B16B-40D4-91CD-1F225A28E6B5}" destId="{2C875BCC-6AE2-4332-AF46-82BD73CBFA6E}" srcOrd="5" destOrd="0" presId="urn:microsoft.com/office/officeart/2005/8/layout/orgChart1"/>
    <dgm:cxn modelId="{FE1DCAAD-2603-4577-B9B5-4FEEB755B937}" type="presParOf" srcId="{2C875BCC-6AE2-4332-AF46-82BD73CBFA6E}" destId="{ADB630C4-C568-4E61-BC02-3DE3AFBE0230}" srcOrd="0" destOrd="0" presId="urn:microsoft.com/office/officeart/2005/8/layout/orgChart1"/>
    <dgm:cxn modelId="{A26149EB-B2DA-44EA-B60B-71DF1CF6371F}" type="presParOf" srcId="{ADB630C4-C568-4E61-BC02-3DE3AFBE0230}" destId="{972CE4A3-D9D9-49E4-B883-803E11D5FD3E}" srcOrd="0" destOrd="0" presId="urn:microsoft.com/office/officeart/2005/8/layout/orgChart1"/>
    <dgm:cxn modelId="{9D15FC84-7892-4384-8BE1-C7E39AF3F6F5}" type="presParOf" srcId="{ADB630C4-C568-4E61-BC02-3DE3AFBE0230}" destId="{C77184F2-04C9-4FD7-8651-A346A8FE7087}" srcOrd="1" destOrd="0" presId="urn:microsoft.com/office/officeart/2005/8/layout/orgChart1"/>
    <dgm:cxn modelId="{FF8BB90D-8E54-4E5C-AC35-9548DB831DB1}" type="presParOf" srcId="{2C875BCC-6AE2-4332-AF46-82BD73CBFA6E}" destId="{44600972-1CC1-44B2-A58F-993287F4D1DC}" srcOrd="1" destOrd="0" presId="urn:microsoft.com/office/officeart/2005/8/layout/orgChart1"/>
    <dgm:cxn modelId="{306E0F20-8493-40AC-B6A0-ABE59E6A4666}" type="presParOf" srcId="{2C875BCC-6AE2-4332-AF46-82BD73CBFA6E}" destId="{0130227E-C754-438B-B331-7D8F4907DF19}" srcOrd="2" destOrd="0" presId="urn:microsoft.com/office/officeart/2005/8/layout/orgChart1"/>
    <dgm:cxn modelId="{283AD723-24C7-4588-98DE-BCC45CE393EE}" type="presParOf" srcId="{190B84CB-B16B-40D4-91CD-1F225A28E6B5}" destId="{7F8BA7E5-BBA2-4C3A-B07F-60D3AFAF1440}" srcOrd="6" destOrd="0" presId="urn:microsoft.com/office/officeart/2005/8/layout/orgChart1"/>
    <dgm:cxn modelId="{D1DC8E67-B175-47F9-A721-EA995310A1EA}" type="presParOf" srcId="{190B84CB-B16B-40D4-91CD-1F225A28E6B5}" destId="{C62E45ED-71A3-4E3A-87CE-9D3B22B930AB}" srcOrd="7" destOrd="0" presId="urn:microsoft.com/office/officeart/2005/8/layout/orgChart1"/>
    <dgm:cxn modelId="{FDDFF05C-22E9-43EE-805B-4B5EC4D507BB}" type="presParOf" srcId="{C62E45ED-71A3-4E3A-87CE-9D3B22B930AB}" destId="{180F0C82-C950-4A1C-A1AF-50AEC48D0F9B}" srcOrd="0" destOrd="0" presId="urn:microsoft.com/office/officeart/2005/8/layout/orgChart1"/>
    <dgm:cxn modelId="{14D598D8-91C9-4543-89A6-02C9F99B07E8}" type="presParOf" srcId="{180F0C82-C950-4A1C-A1AF-50AEC48D0F9B}" destId="{25A92502-12E6-42B3-A2AC-0106AF9C3DA9}" srcOrd="0" destOrd="0" presId="urn:microsoft.com/office/officeart/2005/8/layout/orgChart1"/>
    <dgm:cxn modelId="{E7B01C36-7B01-4C3E-BA1E-BFF9F2C9D14A}" type="presParOf" srcId="{180F0C82-C950-4A1C-A1AF-50AEC48D0F9B}" destId="{3334D76C-55EF-4BA1-8DF3-F48FC8BE96AA}" srcOrd="1" destOrd="0" presId="urn:microsoft.com/office/officeart/2005/8/layout/orgChart1"/>
    <dgm:cxn modelId="{444F11B3-60C5-4ACF-82BF-AAB02223C04A}" type="presParOf" srcId="{C62E45ED-71A3-4E3A-87CE-9D3B22B930AB}" destId="{850811C7-4DB7-4420-BF03-7414C40D4B31}" srcOrd="1" destOrd="0" presId="urn:microsoft.com/office/officeart/2005/8/layout/orgChart1"/>
    <dgm:cxn modelId="{E9A9B219-1727-4CEB-8251-47CDE0323ED3}" type="presParOf" srcId="{C62E45ED-71A3-4E3A-87CE-9D3B22B930AB}" destId="{D34E0B1B-CFCF-44AA-8A13-7215F3D1EE45}" srcOrd="2" destOrd="0" presId="urn:microsoft.com/office/officeart/2005/8/layout/orgChart1"/>
    <dgm:cxn modelId="{65EFC1A3-EAAD-44EB-A8AA-5C8BA8DCBE65}" type="presParOf" srcId="{190B84CB-B16B-40D4-91CD-1F225A28E6B5}" destId="{D5B88880-1904-402C-BFDA-D6C8C061908E}" srcOrd="8" destOrd="0" presId="urn:microsoft.com/office/officeart/2005/8/layout/orgChart1"/>
    <dgm:cxn modelId="{D69812A6-5B8B-4481-8779-3070AD4612F0}" type="presParOf" srcId="{190B84CB-B16B-40D4-91CD-1F225A28E6B5}" destId="{30FBB2CB-1786-4926-92EC-D3AF82EA6C61}" srcOrd="9" destOrd="0" presId="urn:microsoft.com/office/officeart/2005/8/layout/orgChart1"/>
    <dgm:cxn modelId="{A1BB3CE9-AB5E-4BE9-8437-EBD842BDFAED}" type="presParOf" srcId="{30FBB2CB-1786-4926-92EC-D3AF82EA6C61}" destId="{9AB80512-FA86-4366-8A95-030187B769E8}" srcOrd="0" destOrd="0" presId="urn:microsoft.com/office/officeart/2005/8/layout/orgChart1"/>
    <dgm:cxn modelId="{4EA5F522-9ED6-4FAC-A5B1-BB6C773DDF21}" type="presParOf" srcId="{9AB80512-FA86-4366-8A95-030187B769E8}" destId="{DD7013C9-A03D-4984-A71D-AC740267A063}" srcOrd="0" destOrd="0" presId="urn:microsoft.com/office/officeart/2005/8/layout/orgChart1"/>
    <dgm:cxn modelId="{71D72F4E-32F1-47E7-97F8-B07B3AEE9BC1}" type="presParOf" srcId="{9AB80512-FA86-4366-8A95-030187B769E8}" destId="{1501E56E-AEB1-475F-84B9-53DBA3C5D754}" srcOrd="1" destOrd="0" presId="urn:microsoft.com/office/officeart/2005/8/layout/orgChart1"/>
    <dgm:cxn modelId="{5028B305-79A8-4A55-A9C7-F1274CD17395}" type="presParOf" srcId="{30FBB2CB-1786-4926-92EC-D3AF82EA6C61}" destId="{69BF3692-670A-4AC7-9442-A993C608C002}" srcOrd="1" destOrd="0" presId="urn:microsoft.com/office/officeart/2005/8/layout/orgChart1"/>
    <dgm:cxn modelId="{E75C2FC3-B095-435C-A7AB-8BE19D2FEE88}" type="presParOf" srcId="{30FBB2CB-1786-4926-92EC-D3AF82EA6C61}" destId="{5337DD00-E363-427E-B98B-6050B8F13FCC}" srcOrd="2" destOrd="0" presId="urn:microsoft.com/office/officeart/2005/8/layout/orgChart1"/>
    <dgm:cxn modelId="{FA1FB765-2780-43DA-8169-DFABE97F2E8D}" type="presParOf" srcId="{0395774B-2898-4567-AC19-5CF2109EF4CE}" destId="{11DF8715-EF33-4746-9E18-DDD3A8319F50}" srcOrd="2" destOrd="0" presId="urn:microsoft.com/office/officeart/2005/8/layout/orgChart1"/>
    <dgm:cxn modelId="{196A109C-52B3-4A1A-9343-8D54B01324E9}" type="presParOf" srcId="{B09BB26B-A5F8-4BC0-8CF6-F9851358506B}" destId="{3AA85169-4A84-4FC6-810F-2142AB0EE2D0}" srcOrd="4" destOrd="0" presId="urn:microsoft.com/office/officeart/2005/8/layout/orgChart1"/>
    <dgm:cxn modelId="{6B2BB80A-A13F-4EDD-95D8-7CD1F9C07D52}" type="presParOf" srcId="{B09BB26B-A5F8-4BC0-8CF6-F9851358506B}" destId="{F53855EF-C815-416F-AEB8-02D4982D6511}" srcOrd="5" destOrd="0" presId="urn:microsoft.com/office/officeart/2005/8/layout/orgChart1"/>
    <dgm:cxn modelId="{2890D873-571D-44BA-A06C-E910BC9965B7}" type="presParOf" srcId="{F53855EF-C815-416F-AEB8-02D4982D6511}" destId="{8B5A4E49-844E-443C-ADBE-1197FAB5D8D7}" srcOrd="0" destOrd="0" presId="urn:microsoft.com/office/officeart/2005/8/layout/orgChart1"/>
    <dgm:cxn modelId="{C650C4AA-4273-4225-997C-6C89367713C1}" type="presParOf" srcId="{8B5A4E49-844E-443C-ADBE-1197FAB5D8D7}" destId="{489077A6-CA64-4F6D-8490-77DC797AF8CD}" srcOrd="0" destOrd="0" presId="urn:microsoft.com/office/officeart/2005/8/layout/orgChart1"/>
    <dgm:cxn modelId="{FE652979-913E-4A3E-9C97-0E21DC31FCF6}" type="presParOf" srcId="{8B5A4E49-844E-443C-ADBE-1197FAB5D8D7}" destId="{416F53FF-2D48-4755-9A02-0A290A63993B}" srcOrd="1" destOrd="0" presId="urn:microsoft.com/office/officeart/2005/8/layout/orgChart1"/>
    <dgm:cxn modelId="{4EE09EE5-EA67-48E3-99C4-4C870626CFDF}" type="presParOf" srcId="{F53855EF-C815-416F-AEB8-02D4982D6511}" destId="{E1885953-7089-41D8-BEE7-FBB457880570}" srcOrd="1" destOrd="0" presId="urn:microsoft.com/office/officeart/2005/8/layout/orgChart1"/>
    <dgm:cxn modelId="{9E0D870B-3920-43F4-B51B-119279B1332C}" type="presParOf" srcId="{E1885953-7089-41D8-BEE7-FBB457880570}" destId="{743BA692-48FB-4326-B434-BA7C0A1F0421}" srcOrd="0" destOrd="0" presId="urn:microsoft.com/office/officeart/2005/8/layout/orgChart1"/>
    <dgm:cxn modelId="{AF953186-D12E-47AF-B1E7-914CBECAEC9E}" type="presParOf" srcId="{E1885953-7089-41D8-BEE7-FBB457880570}" destId="{98C1218E-E5F1-4F42-B218-F21E383CD93F}" srcOrd="1" destOrd="0" presId="urn:microsoft.com/office/officeart/2005/8/layout/orgChart1"/>
    <dgm:cxn modelId="{F666D39A-BF7B-47AB-A07A-D3233CD3C1C5}" type="presParOf" srcId="{98C1218E-E5F1-4F42-B218-F21E383CD93F}" destId="{FF4FC5C2-672C-4276-AB50-001083D4D052}" srcOrd="0" destOrd="0" presId="urn:microsoft.com/office/officeart/2005/8/layout/orgChart1"/>
    <dgm:cxn modelId="{2218EE25-8E47-4302-B41E-1E11F65D0023}" type="presParOf" srcId="{FF4FC5C2-672C-4276-AB50-001083D4D052}" destId="{7432D5C4-B8CB-48EA-BFBA-4B547D474F88}" srcOrd="0" destOrd="0" presId="urn:microsoft.com/office/officeart/2005/8/layout/orgChart1"/>
    <dgm:cxn modelId="{F5BF6E3B-38B1-4B2F-A975-89F0802B12FD}" type="presParOf" srcId="{FF4FC5C2-672C-4276-AB50-001083D4D052}" destId="{C4CBEA3C-E224-4C58-9CF6-51EF30DD5D2E}" srcOrd="1" destOrd="0" presId="urn:microsoft.com/office/officeart/2005/8/layout/orgChart1"/>
    <dgm:cxn modelId="{12207BD2-3A69-495F-92B8-05D03B0A4F9D}" type="presParOf" srcId="{98C1218E-E5F1-4F42-B218-F21E383CD93F}" destId="{9B31C52F-76CA-49FF-ACC7-8D80939A3F96}" srcOrd="1" destOrd="0" presId="urn:microsoft.com/office/officeart/2005/8/layout/orgChart1"/>
    <dgm:cxn modelId="{00F6B892-FAE4-4C3F-AC8E-DBFA5CC59BF2}" type="presParOf" srcId="{98C1218E-E5F1-4F42-B218-F21E383CD93F}" destId="{80C3B3DF-A07F-4DD6-A340-61939D2B739E}" srcOrd="2" destOrd="0" presId="urn:microsoft.com/office/officeart/2005/8/layout/orgChart1"/>
    <dgm:cxn modelId="{C517EB01-07EB-481E-A774-45D9D7993040}" type="presParOf" srcId="{E1885953-7089-41D8-BEE7-FBB457880570}" destId="{C306AE71-5C32-403F-9168-462193794EB6}" srcOrd="2" destOrd="0" presId="urn:microsoft.com/office/officeart/2005/8/layout/orgChart1"/>
    <dgm:cxn modelId="{5A4F2F0B-E9C8-49E0-9AB2-24AFDB0574F9}" type="presParOf" srcId="{E1885953-7089-41D8-BEE7-FBB457880570}" destId="{72FCFD44-F999-40AC-95C6-7EF6A8680E8B}" srcOrd="3" destOrd="0" presId="urn:microsoft.com/office/officeart/2005/8/layout/orgChart1"/>
    <dgm:cxn modelId="{0C4B4688-97DA-4AC3-9C5D-8D8A3DDBBC6B}" type="presParOf" srcId="{72FCFD44-F999-40AC-95C6-7EF6A8680E8B}" destId="{38C091B1-86E7-40DE-AC29-2F7FC99DBEFE}" srcOrd="0" destOrd="0" presId="urn:microsoft.com/office/officeart/2005/8/layout/orgChart1"/>
    <dgm:cxn modelId="{7AD60DB6-87FF-4DFC-BBE9-284A90D8BE4F}" type="presParOf" srcId="{38C091B1-86E7-40DE-AC29-2F7FC99DBEFE}" destId="{9B1A1909-C57E-4D86-AFE7-F697429518B3}" srcOrd="0" destOrd="0" presId="urn:microsoft.com/office/officeart/2005/8/layout/orgChart1"/>
    <dgm:cxn modelId="{F69EF28C-D9BC-4727-B73C-2822EBCF54CF}" type="presParOf" srcId="{38C091B1-86E7-40DE-AC29-2F7FC99DBEFE}" destId="{48399024-64DE-43C3-B639-005402C66359}" srcOrd="1" destOrd="0" presId="urn:microsoft.com/office/officeart/2005/8/layout/orgChart1"/>
    <dgm:cxn modelId="{F52560C7-26FB-4E95-B302-427EA6BD0112}" type="presParOf" srcId="{72FCFD44-F999-40AC-95C6-7EF6A8680E8B}" destId="{52250108-6CF7-4053-9532-99A42AD5F777}" srcOrd="1" destOrd="0" presId="urn:microsoft.com/office/officeart/2005/8/layout/orgChart1"/>
    <dgm:cxn modelId="{EF3F57DC-17F6-4C26-8C7B-A81A85480348}" type="presParOf" srcId="{72FCFD44-F999-40AC-95C6-7EF6A8680E8B}" destId="{4BC71ABC-A870-4767-B071-AF203B212EE2}" srcOrd="2" destOrd="0" presId="urn:microsoft.com/office/officeart/2005/8/layout/orgChart1"/>
    <dgm:cxn modelId="{FDBB5262-3A11-43D0-8CB7-CBCE0454DCAE}" type="presParOf" srcId="{F53855EF-C815-416F-AEB8-02D4982D6511}" destId="{9761A81C-BC44-42F9-900C-57F91A88D0D2}" srcOrd="2" destOrd="0" presId="urn:microsoft.com/office/officeart/2005/8/layout/orgChart1"/>
    <dgm:cxn modelId="{8A84190D-AA2A-4AFC-8E1F-9B868C4213E1}" type="presParOf" srcId="{B09BB26B-A5F8-4BC0-8CF6-F9851358506B}" destId="{7F9D4BD9-C9CB-4D37-A6A1-CEAAF8AD4D2B}" srcOrd="6" destOrd="0" presId="urn:microsoft.com/office/officeart/2005/8/layout/orgChart1"/>
    <dgm:cxn modelId="{0128643B-7A66-4167-A7EA-95E2591BE146}" type="presParOf" srcId="{B09BB26B-A5F8-4BC0-8CF6-F9851358506B}" destId="{7E99F502-551B-445E-BDB1-076EDD8066ED}" srcOrd="7" destOrd="0" presId="urn:microsoft.com/office/officeart/2005/8/layout/orgChart1"/>
    <dgm:cxn modelId="{31FD1398-44F9-42F8-9FDF-976F7C79A58B}" type="presParOf" srcId="{7E99F502-551B-445E-BDB1-076EDD8066ED}" destId="{35F12C23-D310-40BA-9035-6143C7CE49C8}" srcOrd="0" destOrd="0" presId="urn:microsoft.com/office/officeart/2005/8/layout/orgChart1"/>
    <dgm:cxn modelId="{8B9DA287-D668-48F6-9DDF-17C49F438132}" type="presParOf" srcId="{35F12C23-D310-40BA-9035-6143C7CE49C8}" destId="{71330931-A102-4FE7-A33B-02464F8F60B0}" srcOrd="0" destOrd="0" presId="urn:microsoft.com/office/officeart/2005/8/layout/orgChart1"/>
    <dgm:cxn modelId="{B9CE5A55-CCE4-451A-A461-F2487A74105F}" type="presParOf" srcId="{35F12C23-D310-40BA-9035-6143C7CE49C8}" destId="{75331F08-A509-4B9C-905C-53F5F79E35FD}" srcOrd="1" destOrd="0" presId="urn:microsoft.com/office/officeart/2005/8/layout/orgChart1"/>
    <dgm:cxn modelId="{3D57F738-7478-4482-A8A6-5648503193BB}" type="presParOf" srcId="{7E99F502-551B-445E-BDB1-076EDD8066ED}" destId="{0D45AA38-7E31-47E7-A848-08C81FC02726}" srcOrd="1" destOrd="0" presId="urn:microsoft.com/office/officeart/2005/8/layout/orgChart1"/>
    <dgm:cxn modelId="{BD980CBA-B9AB-402D-A713-32F1011D3DDC}" type="presParOf" srcId="{0D45AA38-7E31-47E7-A848-08C81FC02726}" destId="{D7C10F20-64B8-4B34-94DB-63B45CE6FE75}" srcOrd="0" destOrd="0" presId="urn:microsoft.com/office/officeart/2005/8/layout/orgChart1"/>
    <dgm:cxn modelId="{C0739EF1-2E12-4932-9DD6-49411A5B91D6}" type="presParOf" srcId="{0D45AA38-7E31-47E7-A848-08C81FC02726}" destId="{E80A7D9A-A398-48A7-A4E7-8CDA09109353}" srcOrd="1" destOrd="0" presId="urn:microsoft.com/office/officeart/2005/8/layout/orgChart1"/>
    <dgm:cxn modelId="{584701E2-847C-4272-A62B-3051CBB7041D}" type="presParOf" srcId="{E80A7D9A-A398-48A7-A4E7-8CDA09109353}" destId="{82BB8C29-D310-4207-84F5-6390E9BB9117}" srcOrd="0" destOrd="0" presId="urn:microsoft.com/office/officeart/2005/8/layout/orgChart1"/>
    <dgm:cxn modelId="{6E051486-555B-45FB-B42B-92E597F2F6C8}" type="presParOf" srcId="{82BB8C29-D310-4207-84F5-6390E9BB9117}" destId="{BDB0361D-AE9A-4303-9DBC-3A47A603E1C3}" srcOrd="0" destOrd="0" presId="urn:microsoft.com/office/officeart/2005/8/layout/orgChart1"/>
    <dgm:cxn modelId="{AF9D821B-E01E-465C-8723-FE4487D0CA25}" type="presParOf" srcId="{82BB8C29-D310-4207-84F5-6390E9BB9117}" destId="{F549C183-0174-41B4-B090-ACA028AE1505}" srcOrd="1" destOrd="0" presId="urn:microsoft.com/office/officeart/2005/8/layout/orgChart1"/>
    <dgm:cxn modelId="{1D67156C-BD17-4041-B5CD-A60408F91EB9}" type="presParOf" srcId="{E80A7D9A-A398-48A7-A4E7-8CDA09109353}" destId="{C53709A8-212C-4984-9D56-15493DBA054E}" srcOrd="1" destOrd="0" presId="urn:microsoft.com/office/officeart/2005/8/layout/orgChart1"/>
    <dgm:cxn modelId="{4B606046-24A0-46F4-880B-FBB598CE55F9}" type="presParOf" srcId="{E80A7D9A-A398-48A7-A4E7-8CDA09109353}" destId="{34DB02D0-7C52-4DC3-86E1-AB93092236FB}" srcOrd="2" destOrd="0" presId="urn:microsoft.com/office/officeart/2005/8/layout/orgChart1"/>
    <dgm:cxn modelId="{8E1D55B6-9B0B-47FA-AA84-69F9A08D3033}" type="presParOf" srcId="{0D45AA38-7E31-47E7-A848-08C81FC02726}" destId="{ADCE498E-BB44-4B91-9D0C-E96FDA7CCCB4}" srcOrd="2" destOrd="0" presId="urn:microsoft.com/office/officeart/2005/8/layout/orgChart1"/>
    <dgm:cxn modelId="{54592352-B47C-4041-8178-C735212388C1}" type="presParOf" srcId="{0D45AA38-7E31-47E7-A848-08C81FC02726}" destId="{56D16344-0006-4F42-8AF8-59E0643EB38C}" srcOrd="3" destOrd="0" presId="urn:microsoft.com/office/officeart/2005/8/layout/orgChart1"/>
    <dgm:cxn modelId="{FF208B36-0D7A-4836-AAF8-4D3C35F79329}" type="presParOf" srcId="{56D16344-0006-4F42-8AF8-59E0643EB38C}" destId="{4F420A5F-9000-4CF9-B39C-7D6CBAF59F53}" srcOrd="0" destOrd="0" presId="urn:microsoft.com/office/officeart/2005/8/layout/orgChart1"/>
    <dgm:cxn modelId="{9782B6E6-49F9-4A1E-9F84-143CBDC0C8E7}" type="presParOf" srcId="{4F420A5F-9000-4CF9-B39C-7D6CBAF59F53}" destId="{0B1D0BBA-8805-4C82-8E48-A424DFD0E6DA}" srcOrd="0" destOrd="0" presId="urn:microsoft.com/office/officeart/2005/8/layout/orgChart1"/>
    <dgm:cxn modelId="{DF6E4446-AE0F-4A09-A6C6-F6314C270A3A}" type="presParOf" srcId="{4F420A5F-9000-4CF9-B39C-7D6CBAF59F53}" destId="{BEE50D6E-C0BC-4286-8708-465BDB920DFC}" srcOrd="1" destOrd="0" presId="urn:microsoft.com/office/officeart/2005/8/layout/orgChart1"/>
    <dgm:cxn modelId="{B038A451-60DB-410B-929E-A933DB2154D8}" type="presParOf" srcId="{56D16344-0006-4F42-8AF8-59E0643EB38C}" destId="{2CED1511-95F5-463A-92F8-BC13402588CC}" srcOrd="1" destOrd="0" presId="urn:microsoft.com/office/officeart/2005/8/layout/orgChart1"/>
    <dgm:cxn modelId="{C85E7B09-8884-4FDA-9D47-607F4EE9396B}" type="presParOf" srcId="{56D16344-0006-4F42-8AF8-59E0643EB38C}" destId="{EAF481B1-A5E8-4FB3-A776-E490D1E30CEF}" srcOrd="2" destOrd="0" presId="urn:microsoft.com/office/officeart/2005/8/layout/orgChart1"/>
    <dgm:cxn modelId="{3E29ABF1-23AC-49B6-A75A-71985913DB7F}" type="presParOf" srcId="{7E99F502-551B-445E-BDB1-076EDD8066ED}" destId="{8BF586D1-18F8-42CA-8256-F1041931E5BB}" srcOrd="2" destOrd="0" presId="urn:microsoft.com/office/officeart/2005/8/layout/orgChart1"/>
    <dgm:cxn modelId="{3163FDEB-AE4F-484F-8B03-F829E0972167}" type="presParOf" srcId="{B09BB26B-A5F8-4BC0-8CF6-F9851358506B}" destId="{A08E0207-A0A5-49A1-8144-8A2C0DFBB05D}" srcOrd="8" destOrd="0" presId="urn:microsoft.com/office/officeart/2005/8/layout/orgChart1"/>
    <dgm:cxn modelId="{DBF11517-2371-45A7-88A1-96CE4FD91F41}" type="presParOf" srcId="{B09BB26B-A5F8-4BC0-8CF6-F9851358506B}" destId="{E0B69DD2-7075-497F-AE89-0F4411D5982E}" srcOrd="9" destOrd="0" presId="urn:microsoft.com/office/officeart/2005/8/layout/orgChart1"/>
    <dgm:cxn modelId="{7DF7577F-A226-4A2C-9942-73FF4FD8774A}" type="presParOf" srcId="{E0B69DD2-7075-497F-AE89-0F4411D5982E}" destId="{7620A53A-3E96-446D-A351-A0EA0C96176D}" srcOrd="0" destOrd="0" presId="urn:microsoft.com/office/officeart/2005/8/layout/orgChart1"/>
    <dgm:cxn modelId="{F985AC10-0990-4EA5-87E3-826941074466}" type="presParOf" srcId="{7620A53A-3E96-446D-A351-A0EA0C96176D}" destId="{52A7756A-40F6-4E48-9B66-D9E268E15D47}" srcOrd="0" destOrd="0" presId="urn:microsoft.com/office/officeart/2005/8/layout/orgChart1"/>
    <dgm:cxn modelId="{D307B117-2AEB-4F13-8529-D0127F0D6989}" type="presParOf" srcId="{7620A53A-3E96-446D-A351-A0EA0C96176D}" destId="{2B8B171B-FD28-4881-9AFF-C1841657D702}" srcOrd="1" destOrd="0" presId="urn:microsoft.com/office/officeart/2005/8/layout/orgChart1"/>
    <dgm:cxn modelId="{6A1AEC2D-FAAB-4C94-8B4D-4F6699390C3A}" type="presParOf" srcId="{E0B69DD2-7075-497F-AE89-0F4411D5982E}" destId="{C596EE34-F322-473F-9BD6-3737E812A826}" srcOrd="1" destOrd="0" presId="urn:microsoft.com/office/officeart/2005/8/layout/orgChart1"/>
    <dgm:cxn modelId="{0625B40A-4E81-46F0-A297-CD30AF15F75E}" type="presParOf" srcId="{C596EE34-F322-473F-9BD6-3737E812A826}" destId="{4EB47812-ABF0-4362-8C09-08E9A3603344}" srcOrd="0" destOrd="0" presId="urn:microsoft.com/office/officeart/2005/8/layout/orgChart1"/>
    <dgm:cxn modelId="{617C6097-ADBD-4CB3-B73D-02CBC5D86EFB}" type="presParOf" srcId="{C596EE34-F322-473F-9BD6-3737E812A826}" destId="{46D14559-74A9-4EE8-9698-476D141CC637}" srcOrd="1" destOrd="0" presId="urn:microsoft.com/office/officeart/2005/8/layout/orgChart1"/>
    <dgm:cxn modelId="{50730B0D-959F-4F70-B62A-79720D7BC066}" type="presParOf" srcId="{46D14559-74A9-4EE8-9698-476D141CC637}" destId="{2B6EA8BF-89E0-4BFD-92DD-7BD29C5098F5}" srcOrd="0" destOrd="0" presId="urn:microsoft.com/office/officeart/2005/8/layout/orgChart1"/>
    <dgm:cxn modelId="{B9AB2964-C6D0-4F1F-985D-7DF4B0F02BED}" type="presParOf" srcId="{2B6EA8BF-89E0-4BFD-92DD-7BD29C5098F5}" destId="{637E4C84-9BBA-4391-8030-A62730E3E917}" srcOrd="0" destOrd="0" presId="urn:microsoft.com/office/officeart/2005/8/layout/orgChart1"/>
    <dgm:cxn modelId="{E74013A8-4071-4CC9-926D-0ECC65B268BE}" type="presParOf" srcId="{2B6EA8BF-89E0-4BFD-92DD-7BD29C5098F5}" destId="{6E94BE68-99C6-4101-B1A2-6E500059CDF7}" srcOrd="1" destOrd="0" presId="urn:microsoft.com/office/officeart/2005/8/layout/orgChart1"/>
    <dgm:cxn modelId="{C06B7352-8410-4616-A725-413F76CBC6A0}" type="presParOf" srcId="{46D14559-74A9-4EE8-9698-476D141CC637}" destId="{5204B246-9B0B-4639-A422-49C85225221E}" srcOrd="1" destOrd="0" presId="urn:microsoft.com/office/officeart/2005/8/layout/orgChart1"/>
    <dgm:cxn modelId="{0FB6F3EA-3AA0-4AB5-9FC7-E75BCBEEAC58}" type="presParOf" srcId="{46D14559-74A9-4EE8-9698-476D141CC637}" destId="{912A84F8-CFDB-4720-BCA2-0906E8FFBE4C}" srcOrd="2" destOrd="0" presId="urn:microsoft.com/office/officeart/2005/8/layout/orgChart1"/>
    <dgm:cxn modelId="{6F7C0820-921D-4310-A344-25F68B0716C7}" type="presParOf" srcId="{E0B69DD2-7075-497F-AE89-0F4411D5982E}" destId="{1C4C66DA-26D1-497C-B612-8FDDFACD478C}" srcOrd="2" destOrd="0" presId="urn:microsoft.com/office/officeart/2005/8/layout/orgChart1"/>
    <dgm:cxn modelId="{2F2018AE-84A4-4A45-AA4A-A73D2DF59DEB}" type="presParOf" srcId="{54A493CF-F66C-494B-A0FF-E32FFE4C78E9}" destId="{A76514F5-CEE7-40E4-8F86-F2E8464EBED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143180-0607-FF44-A483-B83D4D00AE94}" type="doc">
      <dgm:prSet loTypeId="urn:microsoft.com/office/officeart/2005/8/layout/pyramid1" loCatId="" qsTypeId="urn:microsoft.com/office/officeart/2005/8/quickstyle/simple2" qsCatId="simple" csTypeId="urn:microsoft.com/office/officeart/2005/8/colors/colorful4" csCatId="colorful" phldr="1"/>
      <dgm:spPr/>
    </dgm:pt>
    <dgm:pt modelId="{ADD7B5FE-F5DF-F448-B9E0-BED929C3945F}">
      <dgm:prSet phldrT="[Text]" custT="1"/>
      <dgm:spPr>
        <a:solidFill>
          <a:srgbClr val="FFC000"/>
        </a:solidFill>
      </dgm:spPr>
      <dgm:t>
        <a:bodyPr/>
        <a:lstStyle/>
        <a:p>
          <a:endParaRPr lang="en-US" sz="1600" dirty="0"/>
        </a:p>
        <a:p>
          <a:endParaRPr lang="en-US" sz="1600" dirty="0"/>
        </a:p>
        <a:p>
          <a:r>
            <a:rPr lang="en-US" sz="1600" b="1" dirty="0"/>
            <a:t>Private </a:t>
          </a:r>
        </a:p>
        <a:p>
          <a:r>
            <a:rPr lang="en-US" sz="1600" b="1" dirty="0"/>
            <a:t>Sector </a:t>
          </a:r>
        </a:p>
        <a:p>
          <a:r>
            <a:rPr lang="en-US" sz="1600" b="1" dirty="0"/>
            <a:t>(full priced)</a:t>
          </a:r>
        </a:p>
      </dgm:t>
    </dgm:pt>
    <dgm:pt modelId="{54BAE2C5-DA29-2149-AC37-2203956F1A26}" type="parTrans" cxnId="{798BCFCB-550C-9D4E-BCF6-25DD1E9C76F5}">
      <dgm:prSet/>
      <dgm:spPr/>
      <dgm:t>
        <a:bodyPr/>
        <a:lstStyle/>
        <a:p>
          <a:endParaRPr lang="en-US"/>
        </a:p>
      </dgm:t>
    </dgm:pt>
    <dgm:pt modelId="{C608FF4E-BC27-4843-BCBF-8177DF4EA745}" type="sibTrans" cxnId="{798BCFCB-550C-9D4E-BCF6-25DD1E9C76F5}">
      <dgm:prSet/>
      <dgm:spPr/>
      <dgm:t>
        <a:bodyPr/>
        <a:lstStyle/>
        <a:p>
          <a:endParaRPr lang="en-US"/>
        </a:p>
      </dgm:t>
    </dgm:pt>
    <dgm:pt modelId="{46737DD8-A163-714A-89E5-08CEDB1B96AD}">
      <dgm:prSet phldrT="[Text]" custT="1"/>
      <dgm:spPr>
        <a:solidFill>
          <a:srgbClr val="5BADAC"/>
        </a:solidFill>
      </dgm:spPr>
      <dgm:t>
        <a:bodyPr/>
        <a:lstStyle/>
        <a:p>
          <a:r>
            <a:rPr lang="en-US" sz="1600" b="1" dirty="0">
              <a:solidFill>
                <a:schemeClr val="bg1"/>
              </a:solidFill>
            </a:rPr>
            <a:t>Social Marketing (Subsidized)</a:t>
          </a:r>
        </a:p>
      </dgm:t>
    </dgm:pt>
    <dgm:pt modelId="{E7F1AEDF-5114-3045-9225-38FEE6EB8889}" type="parTrans" cxnId="{40674A3A-41E6-564A-AF20-4B2294C24090}">
      <dgm:prSet/>
      <dgm:spPr/>
      <dgm:t>
        <a:bodyPr/>
        <a:lstStyle/>
        <a:p>
          <a:endParaRPr lang="en-US"/>
        </a:p>
      </dgm:t>
    </dgm:pt>
    <dgm:pt modelId="{8D46E17F-A041-BC4D-97DD-5CDA966B0A4B}" type="sibTrans" cxnId="{40674A3A-41E6-564A-AF20-4B2294C24090}">
      <dgm:prSet/>
      <dgm:spPr/>
      <dgm:t>
        <a:bodyPr/>
        <a:lstStyle/>
        <a:p>
          <a:endParaRPr lang="en-US"/>
        </a:p>
      </dgm:t>
    </dgm:pt>
    <dgm:pt modelId="{8021E662-3C2F-904A-A474-3B833D256E2F}">
      <dgm:prSet phldrT="[Text]" custT="1"/>
      <dgm:spPr>
        <a:solidFill>
          <a:srgbClr val="16406C"/>
        </a:solidFill>
      </dgm:spPr>
      <dgm:t>
        <a:bodyPr/>
        <a:lstStyle/>
        <a:p>
          <a:r>
            <a:rPr lang="en-US" sz="1600" b="1" dirty="0">
              <a:solidFill>
                <a:schemeClr val="bg1"/>
              </a:solidFill>
            </a:rPr>
            <a:t>Public Sector (Free)</a:t>
          </a:r>
        </a:p>
      </dgm:t>
    </dgm:pt>
    <dgm:pt modelId="{213A27D4-9275-364C-BE0D-5061D8F31259}" type="parTrans" cxnId="{EDD3B0B2-EB0E-0644-9981-3C4467D6AC34}">
      <dgm:prSet/>
      <dgm:spPr/>
      <dgm:t>
        <a:bodyPr/>
        <a:lstStyle/>
        <a:p>
          <a:endParaRPr lang="en-US"/>
        </a:p>
      </dgm:t>
    </dgm:pt>
    <dgm:pt modelId="{8FF56B3E-A727-B54F-9E86-B12699442CF3}" type="sibTrans" cxnId="{EDD3B0B2-EB0E-0644-9981-3C4467D6AC34}">
      <dgm:prSet/>
      <dgm:spPr/>
      <dgm:t>
        <a:bodyPr/>
        <a:lstStyle/>
        <a:p>
          <a:endParaRPr lang="en-US"/>
        </a:p>
      </dgm:t>
    </dgm:pt>
    <dgm:pt modelId="{9D98A1BB-C48A-1A4A-99B7-4422D8C6BE3D}" type="pres">
      <dgm:prSet presAssocID="{AA143180-0607-FF44-A483-B83D4D00AE94}" presName="Name0" presStyleCnt="0">
        <dgm:presLayoutVars>
          <dgm:dir/>
          <dgm:animLvl val="lvl"/>
          <dgm:resizeHandles val="exact"/>
        </dgm:presLayoutVars>
      </dgm:prSet>
      <dgm:spPr/>
    </dgm:pt>
    <dgm:pt modelId="{0DCF091C-A27F-1741-8B5D-E539DC8D831E}" type="pres">
      <dgm:prSet presAssocID="{ADD7B5FE-F5DF-F448-B9E0-BED929C3945F}" presName="Name8" presStyleCnt="0"/>
      <dgm:spPr/>
    </dgm:pt>
    <dgm:pt modelId="{7826FFEA-5FCF-5D44-BC05-7C43A77D64D0}" type="pres">
      <dgm:prSet presAssocID="{ADD7B5FE-F5DF-F448-B9E0-BED929C3945F}" presName="level" presStyleLbl="node1" presStyleIdx="0" presStyleCnt="3" custScaleY="128708">
        <dgm:presLayoutVars>
          <dgm:chMax val="1"/>
          <dgm:bulletEnabled val="1"/>
        </dgm:presLayoutVars>
      </dgm:prSet>
      <dgm:spPr/>
    </dgm:pt>
    <dgm:pt modelId="{A095E1D2-D62E-3A44-AF98-F9F1DCAC50D9}" type="pres">
      <dgm:prSet presAssocID="{ADD7B5FE-F5DF-F448-B9E0-BED929C3945F}" presName="levelTx" presStyleLbl="revTx" presStyleIdx="0" presStyleCnt="0">
        <dgm:presLayoutVars>
          <dgm:chMax val="1"/>
          <dgm:bulletEnabled val="1"/>
        </dgm:presLayoutVars>
      </dgm:prSet>
      <dgm:spPr/>
    </dgm:pt>
    <dgm:pt modelId="{07D2D1E7-3DEE-A640-9DF3-622966BBC9BD}" type="pres">
      <dgm:prSet presAssocID="{46737DD8-A163-714A-89E5-08CEDB1B96AD}" presName="Name8" presStyleCnt="0"/>
      <dgm:spPr/>
    </dgm:pt>
    <dgm:pt modelId="{794569DE-70F6-4740-8EDA-5CF1606EA0FB}" type="pres">
      <dgm:prSet presAssocID="{46737DD8-A163-714A-89E5-08CEDB1B96AD}" presName="level" presStyleLbl="node1" presStyleIdx="1" presStyleCnt="3">
        <dgm:presLayoutVars>
          <dgm:chMax val="1"/>
          <dgm:bulletEnabled val="1"/>
        </dgm:presLayoutVars>
      </dgm:prSet>
      <dgm:spPr/>
    </dgm:pt>
    <dgm:pt modelId="{845788B2-EAB1-CA4C-A775-A30FBAB64FF3}" type="pres">
      <dgm:prSet presAssocID="{46737DD8-A163-714A-89E5-08CEDB1B96AD}" presName="levelTx" presStyleLbl="revTx" presStyleIdx="0" presStyleCnt="0">
        <dgm:presLayoutVars>
          <dgm:chMax val="1"/>
          <dgm:bulletEnabled val="1"/>
        </dgm:presLayoutVars>
      </dgm:prSet>
      <dgm:spPr/>
    </dgm:pt>
    <dgm:pt modelId="{4E15F3EF-D500-9E48-BF2B-66CC5D4F5AA3}" type="pres">
      <dgm:prSet presAssocID="{8021E662-3C2F-904A-A474-3B833D256E2F}" presName="Name8" presStyleCnt="0"/>
      <dgm:spPr/>
    </dgm:pt>
    <dgm:pt modelId="{96DD71C2-34C5-0342-B8C7-25A7F324E7F5}" type="pres">
      <dgm:prSet presAssocID="{8021E662-3C2F-904A-A474-3B833D256E2F}" presName="level" presStyleLbl="node1" presStyleIdx="2" presStyleCnt="3">
        <dgm:presLayoutVars>
          <dgm:chMax val="1"/>
          <dgm:bulletEnabled val="1"/>
        </dgm:presLayoutVars>
      </dgm:prSet>
      <dgm:spPr/>
    </dgm:pt>
    <dgm:pt modelId="{863F3E84-328C-6C4D-B3FD-8162F2988AF7}" type="pres">
      <dgm:prSet presAssocID="{8021E662-3C2F-904A-A474-3B833D256E2F}" presName="levelTx" presStyleLbl="revTx" presStyleIdx="0" presStyleCnt="0">
        <dgm:presLayoutVars>
          <dgm:chMax val="1"/>
          <dgm:bulletEnabled val="1"/>
        </dgm:presLayoutVars>
      </dgm:prSet>
      <dgm:spPr/>
    </dgm:pt>
  </dgm:ptLst>
  <dgm:cxnLst>
    <dgm:cxn modelId="{CF411105-874F-476D-8565-629F1B7EC8E3}" type="presOf" srcId="{AA143180-0607-FF44-A483-B83D4D00AE94}" destId="{9D98A1BB-C48A-1A4A-99B7-4422D8C6BE3D}" srcOrd="0" destOrd="0" presId="urn:microsoft.com/office/officeart/2005/8/layout/pyramid1"/>
    <dgm:cxn modelId="{40674A3A-41E6-564A-AF20-4B2294C24090}" srcId="{AA143180-0607-FF44-A483-B83D4D00AE94}" destId="{46737DD8-A163-714A-89E5-08CEDB1B96AD}" srcOrd="1" destOrd="0" parTransId="{E7F1AEDF-5114-3045-9225-38FEE6EB8889}" sibTransId="{8D46E17F-A041-BC4D-97DD-5CDA966B0A4B}"/>
    <dgm:cxn modelId="{0D015D82-C917-417E-B768-BF4594F0AE87}" type="presOf" srcId="{ADD7B5FE-F5DF-F448-B9E0-BED929C3945F}" destId="{7826FFEA-5FCF-5D44-BC05-7C43A77D64D0}" srcOrd="0" destOrd="0" presId="urn:microsoft.com/office/officeart/2005/8/layout/pyramid1"/>
    <dgm:cxn modelId="{146E2B85-50E6-4E3B-BE24-771FD62EEA0D}" type="presOf" srcId="{8021E662-3C2F-904A-A474-3B833D256E2F}" destId="{96DD71C2-34C5-0342-B8C7-25A7F324E7F5}" srcOrd="0" destOrd="0" presId="urn:microsoft.com/office/officeart/2005/8/layout/pyramid1"/>
    <dgm:cxn modelId="{D6AF6987-B8EB-445B-A69C-3ADFE50B95E9}" type="presOf" srcId="{46737DD8-A163-714A-89E5-08CEDB1B96AD}" destId="{794569DE-70F6-4740-8EDA-5CF1606EA0FB}" srcOrd="0" destOrd="0" presId="urn:microsoft.com/office/officeart/2005/8/layout/pyramid1"/>
    <dgm:cxn modelId="{F08B5A9B-E263-4997-BFCC-9F7D79BC6B5A}" type="presOf" srcId="{8021E662-3C2F-904A-A474-3B833D256E2F}" destId="{863F3E84-328C-6C4D-B3FD-8162F2988AF7}" srcOrd="1" destOrd="0" presId="urn:microsoft.com/office/officeart/2005/8/layout/pyramid1"/>
    <dgm:cxn modelId="{EDD3B0B2-EB0E-0644-9981-3C4467D6AC34}" srcId="{AA143180-0607-FF44-A483-B83D4D00AE94}" destId="{8021E662-3C2F-904A-A474-3B833D256E2F}" srcOrd="2" destOrd="0" parTransId="{213A27D4-9275-364C-BE0D-5061D8F31259}" sibTransId="{8FF56B3E-A727-B54F-9E86-B12699442CF3}"/>
    <dgm:cxn modelId="{D19E0DB5-4266-42B0-B6BE-F1096DAD3B2E}" type="presOf" srcId="{46737DD8-A163-714A-89E5-08CEDB1B96AD}" destId="{845788B2-EAB1-CA4C-A775-A30FBAB64FF3}" srcOrd="1" destOrd="0" presId="urn:microsoft.com/office/officeart/2005/8/layout/pyramid1"/>
    <dgm:cxn modelId="{93999ABB-E2C4-4646-960B-0D123BBF0CD5}" type="presOf" srcId="{ADD7B5FE-F5DF-F448-B9E0-BED929C3945F}" destId="{A095E1D2-D62E-3A44-AF98-F9F1DCAC50D9}" srcOrd="1" destOrd="0" presId="urn:microsoft.com/office/officeart/2005/8/layout/pyramid1"/>
    <dgm:cxn modelId="{798BCFCB-550C-9D4E-BCF6-25DD1E9C76F5}" srcId="{AA143180-0607-FF44-A483-B83D4D00AE94}" destId="{ADD7B5FE-F5DF-F448-B9E0-BED929C3945F}" srcOrd="0" destOrd="0" parTransId="{54BAE2C5-DA29-2149-AC37-2203956F1A26}" sibTransId="{C608FF4E-BC27-4843-BCBF-8177DF4EA745}"/>
    <dgm:cxn modelId="{2E14A46B-044E-4FCE-B2D7-29AC6553D4BF}" type="presParOf" srcId="{9D98A1BB-C48A-1A4A-99B7-4422D8C6BE3D}" destId="{0DCF091C-A27F-1741-8B5D-E539DC8D831E}" srcOrd="0" destOrd="0" presId="urn:microsoft.com/office/officeart/2005/8/layout/pyramid1"/>
    <dgm:cxn modelId="{4BC466D5-4D15-4853-A001-34C812629C22}" type="presParOf" srcId="{0DCF091C-A27F-1741-8B5D-E539DC8D831E}" destId="{7826FFEA-5FCF-5D44-BC05-7C43A77D64D0}" srcOrd="0" destOrd="0" presId="urn:microsoft.com/office/officeart/2005/8/layout/pyramid1"/>
    <dgm:cxn modelId="{1CC25818-2388-45D3-A5B5-B3F143713776}" type="presParOf" srcId="{0DCF091C-A27F-1741-8B5D-E539DC8D831E}" destId="{A095E1D2-D62E-3A44-AF98-F9F1DCAC50D9}" srcOrd="1" destOrd="0" presId="urn:microsoft.com/office/officeart/2005/8/layout/pyramid1"/>
    <dgm:cxn modelId="{CAA0D1C9-0291-4B09-BB8D-6288B7C97025}" type="presParOf" srcId="{9D98A1BB-C48A-1A4A-99B7-4422D8C6BE3D}" destId="{07D2D1E7-3DEE-A640-9DF3-622966BBC9BD}" srcOrd="1" destOrd="0" presId="urn:microsoft.com/office/officeart/2005/8/layout/pyramid1"/>
    <dgm:cxn modelId="{2716D4D2-772A-449E-9B06-E3826451B96A}" type="presParOf" srcId="{07D2D1E7-3DEE-A640-9DF3-622966BBC9BD}" destId="{794569DE-70F6-4740-8EDA-5CF1606EA0FB}" srcOrd="0" destOrd="0" presId="urn:microsoft.com/office/officeart/2005/8/layout/pyramid1"/>
    <dgm:cxn modelId="{9BB5CACC-3E4A-482B-AAF8-C435CE410B90}" type="presParOf" srcId="{07D2D1E7-3DEE-A640-9DF3-622966BBC9BD}" destId="{845788B2-EAB1-CA4C-A775-A30FBAB64FF3}" srcOrd="1" destOrd="0" presId="urn:microsoft.com/office/officeart/2005/8/layout/pyramid1"/>
    <dgm:cxn modelId="{5FD775CC-1ED7-4764-A0DF-907C657E3833}" type="presParOf" srcId="{9D98A1BB-C48A-1A4A-99B7-4422D8C6BE3D}" destId="{4E15F3EF-D500-9E48-BF2B-66CC5D4F5AA3}" srcOrd="2" destOrd="0" presId="urn:microsoft.com/office/officeart/2005/8/layout/pyramid1"/>
    <dgm:cxn modelId="{CCC6A843-83E9-4801-B612-503DDB004371}" type="presParOf" srcId="{4E15F3EF-D500-9E48-BF2B-66CC5D4F5AA3}" destId="{96DD71C2-34C5-0342-B8C7-25A7F324E7F5}" srcOrd="0" destOrd="0" presId="urn:microsoft.com/office/officeart/2005/8/layout/pyramid1"/>
    <dgm:cxn modelId="{3BC534E1-B85A-4BC4-BE3D-375386CCB90F}" type="presParOf" srcId="{4E15F3EF-D500-9E48-BF2B-66CC5D4F5AA3}" destId="{863F3E84-328C-6C4D-B3FD-8162F2988AF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61D326-BC4F-ED43-84F4-D0FF4D942B70}"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GB"/>
        </a:p>
      </dgm:t>
    </dgm:pt>
    <dgm:pt modelId="{7451B54B-68F8-A347-AA3D-93163DB978DC}">
      <dgm:prSet phldrT="[Text]" custT="1"/>
      <dgm:spPr>
        <a:solidFill>
          <a:srgbClr val="005493"/>
        </a:solidFill>
      </dgm:spPr>
      <dgm:t>
        <a:bodyPr/>
        <a:lstStyle/>
        <a:p>
          <a:r>
            <a:rPr lang="en-GB" sz="1400" dirty="0"/>
            <a:t>Getting Started </a:t>
          </a:r>
        </a:p>
      </dgm:t>
    </dgm:pt>
    <dgm:pt modelId="{4C421816-E62B-1F4C-AD23-2B3CAE998FF2}" type="parTrans" cxnId="{A1149283-EE83-C147-AE41-C838CC4E1B0E}">
      <dgm:prSet/>
      <dgm:spPr/>
      <dgm:t>
        <a:bodyPr/>
        <a:lstStyle/>
        <a:p>
          <a:endParaRPr lang="en-GB"/>
        </a:p>
      </dgm:t>
    </dgm:pt>
    <dgm:pt modelId="{62B6FBD2-D9BA-124D-A33E-5CF84FFC784A}" type="sibTrans" cxnId="{A1149283-EE83-C147-AE41-C838CC4E1B0E}">
      <dgm:prSet/>
      <dgm:spPr>
        <a:solidFill>
          <a:srgbClr val="005493"/>
        </a:solidFill>
      </dgm:spPr>
      <dgm:t>
        <a:bodyPr/>
        <a:lstStyle/>
        <a:p>
          <a:endParaRPr lang="en-GB"/>
        </a:p>
      </dgm:t>
    </dgm:pt>
    <dgm:pt modelId="{CE60E83A-F3AB-2B48-B362-FC96B4B51BE4}">
      <dgm:prSet custT="1"/>
      <dgm:spPr>
        <a:solidFill>
          <a:srgbClr val="005493">
            <a:alpha val="67000"/>
          </a:srgbClr>
        </a:solidFill>
      </dgm:spPr>
      <dgm:t>
        <a:bodyPr/>
        <a:lstStyle/>
        <a:p>
          <a:r>
            <a:rPr lang="en-GB" sz="1400" dirty="0"/>
            <a:t>Convene  stakeholder launch meeting  for CNET process &amp; landscape analysis </a:t>
          </a:r>
        </a:p>
      </dgm:t>
    </dgm:pt>
    <dgm:pt modelId="{EE0CDA03-670B-254C-919B-0B6330355F7A}" type="parTrans" cxnId="{F34ED410-145A-D347-8DF7-EDECE5A4E1B2}">
      <dgm:prSet/>
      <dgm:spPr/>
      <dgm:t>
        <a:bodyPr/>
        <a:lstStyle/>
        <a:p>
          <a:endParaRPr lang="en-GB"/>
        </a:p>
      </dgm:t>
    </dgm:pt>
    <dgm:pt modelId="{F26A6929-15CF-E445-BC72-C61BA9F81A37}" type="sibTrans" cxnId="{F34ED410-145A-D347-8DF7-EDECE5A4E1B2}">
      <dgm:prSet/>
      <dgm:spPr>
        <a:solidFill>
          <a:srgbClr val="005493"/>
        </a:solidFill>
      </dgm:spPr>
      <dgm:t>
        <a:bodyPr/>
        <a:lstStyle/>
        <a:p>
          <a:endParaRPr lang="en-GB"/>
        </a:p>
      </dgm:t>
    </dgm:pt>
    <dgm:pt modelId="{9C96A47D-73EF-9846-A99C-A4509E281373}">
      <dgm:prSet custT="1"/>
      <dgm:spPr>
        <a:solidFill>
          <a:srgbClr val="005493">
            <a:alpha val="66744"/>
          </a:srgbClr>
        </a:solidFill>
      </dgm:spPr>
      <dgm:t>
        <a:bodyPr/>
        <a:lstStyle/>
        <a:p>
          <a:r>
            <a:rPr lang="en-GB" sz="1400" dirty="0"/>
            <a:t>Conduct stakeholder review meeting  </a:t>
          </a:r>
        </a:p>
      </dgm:t>
    </dgm:pt>
    <dgm:pt modelId="{46E67926-CB94-034C-A683-20E792D712B6}" type="parTrans" cxnId="{6A3AFC68-8C25-CC4E-8671-1700878DFEB9}">
      <dgm:prSet/>
      <dgm:spPr/>
      <dgm:t>
        <a:bodyPr/>
        <a:lstStyle/>
        <a:p>
          <a:endParaRPr lang="en-GB"/>
        </a:p>
      </dgm:t>
    </dgm:pt>
    <dgm:pt modelId="{E2FE7477-6A5E-F54B-9089-7E4292A73CA3}" type="sibTrans" cxnId="{6A3AFC68-8C25-CC4E-8671-1700878DFEB9}">
      <dgm:prSet/>
      <dgm:spPr>
        <a:solidFill>
          <a:srgbClr val="005493"/>
        </a:solidFill>
      </dgm:spPr>
      <dgm:t>
        <a:bodyPr/>
        <a:lstStyle/>
        <a:p>
          <a:endParaRPr lang="en-GB"/>
        </a:p>
      </dgm:t>
    </dgm:pt>
    <dgm:pt modelId="{C2467D8F-8D16-3A4F-87B5-077E46746E9E}">
      <dgm:prSet custT="1"/>
      <dgm:spPr>
        <a:solidFill>
          <a:srgbClr val="005493">
            <a:alpha val="67068"/>
          </a:srgbClr>
        </a:solidFill>
      </dgm:spPr>
      <dgm:t>
        <a:bodyPr/>
        <a:lstStyle/>
        <a:p>
          <a:r>
            <a:rPr lang="en-GB" sz="1400" dirty="0"/>
            <a:t>Conduct final stakeholder validation meeting  </a:t>
          </a:r>
        </a:p>
      </dgm:t>
    </dgm:pt>
    <dgm:pt modelId="{CB2AB893-8ECA-9744-BD6F-6676B6855266}" type="parTrans" cxnId="{44C27E56-6138-F944-883D-BACE2E93B36F}">
      <dgm:prSet/>
      <dgm:spPr/>
      <dgm:t>
        <a:bodyPr/>
        <a:lstStyle/>
        <a:p>
          <a:endParaRPr lang="en-GB"/>
        </a:p>
      </dgm:t>
    </dgm:pt>
    <dgm:pt modelId="{98CC3AF5-BD1D-A941-B8FF-1F1215EED507}" type="sibTrans" cxnId="{44C27E56-6138-F944-883D-BACE2E93B36F}">
      <dgm:prSet/>
      <dgm:spPr>
        <a:solidFill>
          <a:srgbClr val="005493"/>
        </a:solidFill>
      </dgm:spPr>
      <dgm:t>
        <a:bodyPr/>
        <a:lstStyle/>
        <a:p>
          <a:endParaRPr lang="en-GB"/>
        </a:p>
      </dgm:t>
    </dgm:pt>
    <dgm:pt modelId="{A7BC1BD0-29AE-184F-96CD-1B3B9580B8FB}">
      <dgm:prSet custT="1"/>
      <dgm:spPr>
        <a:solidFill>
          <a:srgbClr val="C00000"/>
        </a:solidFill>
      </dgm:spPr>
      <dgm:t>
        <a:bodyPr/>
        <a:lstStyle/>
        <a:p>
          <a:r>
            <a:rPr lang="en-GB" sz="1400" dirty="0"/>
            <a:t>Utilize CNET results and institutionalize CNET process for review and refinements </a:t>
          </a:r>
        </a:p>
      </dgm:t>
    </dgm:pt>
    <dgm:pt modelId="{44F07944-F198-A24D-8CD8-72D11CEA60D5}" type="parTrans" cxnId="{4764C134-855B-9544-BB63-383788B1C54A}">
      <dgm:prSet/>
      <dgm:spPr/>
      <dgm:t>
        <a:bodyPr/>
        <a:lstStyle/>
        <a:p>
          <a:endParaRPr lang="en-GB"/>
        </a:p>
      </dgm:t>
    </dgm:pt>
    <dgm:pt modelId="{3BA3C344-CCCC-5441-AF3B-80DCC84B6BDF}" type="sibTrans" cxnId="{4764C134-855B-9544-BB63-383788B1C54A}">
      <dgm:prSet/>
      <dgm:spPr/>
      <dgm:t>
        <a:bodyPr/>
        <a:lstStyle/>
        <a:p>
          <a:endParaRPr lang="en-GB"/>
        </a:p>
      </dgm:t>
    </dgm:pt>
    <dgm:pt modelId="{CC3C8012-D2CF-484F-8A8A-FC50BFE3C93F}">
      <dgm:prSet custT="1"/>
      <dgm:spPr>
        <a:solidFill>
          <a:srgbClr val="005493"/>
        </a:solidFill>
      </dgm:spPr>
      <dgm:t>
        <a:bodyPr/>
        <a:lstStyle/>
        <a:p>
          <a:r>
            <a:rPr lang="en-GB" sz="1400" dirty="0"/>
            <a:t>Develop draft estimate using the CNET </a:t>
          </a:r>
        </a:p>
      </dgm:t>
    </dgm:pt>
    <dgm:pt modelId="{E3D19920-10C6-F744-9367-3AACB66F8F93}" type="parTrans" cxnId="{E3BEF57D-CE54-3343-809A-659B14CC11AC}">
      <dgm:prSet/>
      <dgm:spPr/>
      <dgm:t>
        <a:bodyPr/>
        <a:lstStyle/>
        <a:p>
          <a:endParaRPr lang="en-GB"/>
        </a:p>
      </dgm:t>
    </dgm:pt>
    <dgm:pt modelId="{BD8517C7-76E6-1F49-9B05-2E68FCB521D6}" type="sibTrans" cxnId="{E3BEF57D-CE54-3343-809A-659B14CC11AC}">
      <dgm:prSet/>
      <dgm:spPr>
        <a:solidFill>
          <a:srgbClr val="005493"/>
        </a:solidFill>
      </dgm:spPr>
      <dgm:t>
        <a:bodyPr/>
        <a:lstStyle/>
        <a:p>
          <a:endParaRPr lang="en-GB"/>
        </a:p>
      </dgm:t>
    </dgm:pt>
    <dgm:pt modelId="{D2FFB4F7-4892-F247-9195-528C91AD7EFC}">
      <dgm:prSet custT="1"/>
      <dgm:spPr>
        <a:solidFill>
          <a:srgbClr val="005493"/>
        </a:solidFill>
      </dgm:spPr>
      <dgm:t>
        <a:bodyPr/>
        <a:lstStyle/>
        <a:p>
          <a:r>
            <a:rPr lang="en-GB" sz="1400" dirty="0"/>
            <a:t>Finalize estimate and report </a:t>
          </a:r>
        </a:p>
      </dgm:t>
    </dgm:pt>
    <dgm:pt modelId="{3B5BE7C1-9E39-D04B-BBAD-15C7A0A741FB}" type="parTrans" cxnId="{137E7397-51A6-F74C-AB79-CB71EF77CD53}">
      <dgm:prSet/>
      <dgm:spPr/>
      <dgm:t>
        <a:bodyPr/>
        <a:lstStyle/>
        <a:p>
          <a:endParaRPr lang="en-GB"/>
        </a:p>
      </dgm:t>
    </dgm:pt>
    <dgm:pt modelId="{6DB7B16C-D2FA-4147-B300-98345532E009}" type="sibTrans" cxnId="{137E7397-51A6-F74C-AB79-CB71EF77CD53}">
      <dgm:prSet/>
      <dgm:spPr>
        <a:solidFill>
          <a:srgbClr val="005493"/>
        </a:solidFill>
      </dgm:spPr>
      <dgm:t>
        <a:bodyPr/>
        <a:lstStyle/>
        <a:p>
          <a:endParaRPr lang="en-GB"/>
        </a:p>
      </dgm:t>
    </dgm:pt>
    <dgm:pt modelId="{4A2BFCEE-6424-4346-9743-77812831C3D4}" type="pres">
      <dgm:prSet presAssocID="{A061D326-BC4F-ED43-84F4-D0FF4D942B70}" presName="Name0" presStyleCnt="0">
        <dgm:presLayoutVars>
          <dgm:dir/>
          <dgm:resizeHandles val="exact"/>
        </dgm:presLayoutVars>
      </dgm:prSet>
      <dgm:spPr/>
    </dgm:pt>
    <dgm:pt modelId="{D5CC0746-DECB-B14A-B634-17579B37C6A1}" type="pres">
      <dgm:prSet presAssocID="{7451B54B-68F8-A347-AA3D-93163DB978DC}" presName="node" presStyleLbl="node1" presStyleIdx="0" presStyleCnt="7">
        <dgm:presLayoutVars>
          <dgm:bulletEnabled val="1"/>
        </dgm:presLayoutVars>
      </dgm:prSet>
      <dgm:spPr/>
    </dgm:pt>
    <dgm:pt modelId="{EB6DD44B-4802-2D49-B8A7-186303758EC6}" type="pres">
      <dgm:prSet presAssocID="{62B6FBD2-D9BA-124D-A33E-5CF84FFC784A}" presName="sibTrans" presStyleLbl="sibTrans2D1" presStyleIdx="0" presStyleCnt="6"/>
      <dgm:spPr/>
    </dgm:pt>
    <dgm:pt modelId="{714E2A74-609B-A946-9ECC-9CA9D1547144}" type="pres">
      <dgm:prSet presAssocID="{62B6FBD2-D9BA-124D-A33E-5CF84FFC784A}" presName="connectorText" presStyleLbl="sibTrans2D1" presStyleIdx="0" presStyleCnt="6"/>
      <dgm:spPr/>
    </dgm:pt>
    <dgm:pt modelId="{A2B8E6AD-72C6-634D-9BC1-1A065529347C}" type="pres">
      <dgm:prSet presAssocID="{CE60E83A-F3AB-2B48-B362-FC96B4B51BE4}" presName="node" presStyleLbl="node1" presStyleIdx="1" presStyleCnt="7" custScaleX="124816">
        <dgm:presLayoutVars>
          <dgm:bulletEnabled val="1"/>
        </dgm:presLayoutVars>
      </dgm:prSet>
      <dgm:spPr/>
    </dgm:pt>
    <dgm:pt modelId="{EF61A1DF-F9B3-4D43-ADCE-C9E64CB8393E}" type="pres">
      <dgm:prSet presAssocID="{F26A6929-15CF-E445-BC72-C61BA9F81A37}" presName="sibTrans" presStyleLbl="sibTrans2D1" presStyleIdx="1" presStyleCnt="6"/>
      <dgm:spPr/>
    </dgm:pt>
    <dgm:pt modelId="{6E301569-71EE-464F-8024-0ECF921B2669}" type="pres">
      <dgm:prSet presAssocID="{F26A6929-15CF-E445-BC72-C61BA9F81A37}" presName="connectorText" presStyleLbl="sibTrans2D1" presStyleIdx="1" presStyleCnt="6"/>
      <dgm:spPr/>
    </dgm:pt>
    <dgm:pt modelId="{59D6F2F3-AAC7-E844-BEFA-67C40F04B5AB}" type="pres">
      <dgm:prSet presAssocID="{CC3C8012-D2CF-484F-8A8A-FC50BFE3C93F}" presName="node" presStyleLbl="node1" presStyleIdx="2" presStyleCnt="7">
        <dgm:presLayoutVars>
          <dgm:bulletEnabled val="1"/>
        </dgm:presLayoutVars>
      </dgm:prSet>
      <dgm:spPr/>
    </dgm:pt>
    <dgm:pt modelId="{B251F17F-EDFA-734F-8C54-85F1D8AD5A36}" type="pres">
      <dgm:prSet presAssocID="{BD8517C7-76E6-1F49-9B05-2E68FCB521D6}" presName="sibTrans" presStyleLbl="sibTrans2D1" presStyleIdx="2" presStyleCnt="6"/>
      <dgm:spPr/>
    </dgm:pt>
    <dgm:pt modelId="{1E1F21AA-1397-1B41-921E-D2FD368A541B}" type="pres">
      <dgm:prSet presAssocID="{BD8517C7-76E6-1F49-9B05-2E68FCB521D6}" presName="connectorText" presStyleLbl="sibTrans2D1" presStyleIdx="2" presStyleCnt="6"/>
      <dgm:spPr/>
    </dgm:pt>
    <dgm:pt modelId="{2CF59C27-1881-3145-90AE-61EDB9C5D910}" type="pres">
      <dgm:prSet presAssocID="{9C96A47D-73EF-9846-A99C-A4509E281373}" presName="node" presStyleLbl="node1" presStyleIdx="3" presStyleCnt="7" custScaleX="120071">
        <dgm:presLayoutVars>
          <dgm:bulletEnabled val="1"/>
        </dgm:presLayoutVars>
      </dgm:prSet>
      <dgm:spPr/>
    </dgm:pt>
    <dgm:pt modelId="{D411A2AE-82BB-7D44-93C2-B1402B4DDC8A}" type="pres">
      <dgm:prSet presAssocID="{E2FE7477-6A5E-F54B-9089-7E4292A73CA3}" presName="sibTrans" presStyleLbl="sibTrans2D1" presStyleIdx="3" presStyleCnt="6"/>
      <dgm:spPr/>
    </dgm:pt>
    <dgm:pt modelId="{EBBC72EC-502E-BB43-9C04-B2823090048E}" type="pres">
      <dgm:prSet presAssocID="{E2FE7477-6A5E-F54B-9089-7E4292A73CA3}" presName="connectorText" presStyleLbl="sibTrans2D1" presStyleIdx="3" presStyleCnt="6"/>
      <dgm:spPr/>
    </dgm:pt>
    <dgm:pt modelId="{CB337892-D355-DB48-8404-ED37E125FE36}" type="pres">
      <dgm:prSet presAssocID="{D2FFB4F7-4892-F247-9195-528C91AD7EFC}" presName="node" presStyleLbl="node1" presStyleIdx="4" presStyleCnt="7">
        <dgm:presLayoutVars>
          <dgm:bulletEnabled val="1"/>
        </dgm:presLayoutVars>
      </dgm:prSet>
      <dgm:spPr/>
    </dgm:pt>
    <dgm:pt modelId="{8D062299-A4D2-9141-8009-2585D148732C}" type="pres">
      <dgm:prSet presAssocID="{6DB7B16C-D2FA-4147-B300-98345532E009}" presName="sibTrans" presStyleLbl="sibTrans2D1" presStyleIdx="4" presStyleCnt="6"/>
      <dgm:spPr/>
    </dgm:pt>
    <dgm:pt modelId="{36F664EE-C4F1-F347-A9B3-6C6AC5CC4A36}" type="pres">
      <dgm:prSet presAssocID="{6DB7B16C-D2FA-4147-B300-98345532E009}" presName="connectorText" presStyleLbl="sibTrans2D1" presStyleIdx="4" presStyleCnt="6"/>
      <dgm:spPr/>
    </dgm:pt>
    <dgm:pt modelId="{55D78C1A-638E-A445-8E0A-EBD35B594DD6}" type="pres">
      <dgm:prSet presAssocID="{C2467D8F-8D16-3A4F-87B5-077E46746E9E}" presName="node" presStyleLbl="node1" presStyleIdx="5" presStyleCnt="7" custScaleX="120602">
        <dgm:presLayoutVars>
          <dgm:bulletEnabled val="1"/>
        </dgm:presLayoutVars>
      </dgm:prSet>
      <dgm:spPr/>
    </dgm:pt>
    <dgm:pt modelId="{990F5BD2-E20A-E445-9B3F-4E2A6F1DECE6}" type="pres">
      <dgm:prSet presAssocID="{98CC3AF5-BD1D-A941-B8FF-1F1215EED507}" presName="sibTrans" presStyleLbl="sibTrans2D1" presStyleIdx="5" presStyleCnt="6"/>
      <dgm:spPr/>
    </dgm:pt>
    <dgm:pt modelId="{1931211F-CB63-DD40-9AE7-BA7434336B17}" type="pres">
      <dgm:prSet presAssocID="{98CC3AF5-BD1D-A941-B8FF-1F1215EED507}" presName="connectorText" presStyleLbl="sibTrans2D1" presStyleIdx="5" presStyleCnt="6"/>
      <dgm:spPr/>
    </dgm:pt>
    <dgm:pt modelId="{CA06CD39-511E-EC4E-88A3-1BA50997D278}" type="pres">
      <dgm:prSet presAssocID="{A7BC1BD0-29AE-184F-96CD-1B3B9580B8FB}" presName="node" presStyleLbl="node1" presStyleIdx="6" presStyleCnt="7" custScaleX="153710">
        <dgm:presLayoutVars>
          <dgm:bulletEnabled val="1"/>
        </dgm:presLayoutVars>
      </dgm:prSet>
      <dgm:spPr/>
    </dgm:pt>
  </dgm:ptLst>
  <dgm:cxnLst>
    <dgm:cxn modelId="{5AC1B006-BA4C-2746-938B-1678E37473FB}" type="presOf" srcId="{C2467D8F-8D16-3A4F-87B5-077E46746E9E}" destId="{55D78C1A-638E-A445-8E0A-EBD35B594DD6}" srcOrd="0" destOrd="0" presId="urn:microsoft.com/office/officeart/2005/8/layout/process1"/>
    <dgm:cxn modelId="{C0DB630D-C8EB-294E-85F6-EFA10110A655}" type="presOf" srcId="{62B6FBD2-D9BA-124D-A33E-5CF84FFC784A}" destId="{714E2A74-609B-A946-9ECC-9CA9D1547144}" srcOrd="1" destOrd="0" presId="urn:microsoft.com/office/officeart/2005/8/layout/process1"/>
    <dgm:cxn modelId="{F34ED410-145A-D347-8DF7-EDECE5A4E1B2}" srcId="{A061D326-BC4F-ED43-84F4-D0FF4D942B70}" destId="{CE60E83A-F3AB-2B48-B362-FC96B4B51BE4}" srcOrd="1" destOrd="0" parTransId="{EE0CDA03-670B-254C-919B-0B6330355F7A}" sibTransId="{F26A6929-15CF-E445-BC72-C61BA9F81A37}"/>
    <dgm:cxn modelId="{D6998D11-6106-624C-B97C-FE5195696C34}" type="presOf" srcId="{F26A6929-15CF-E445-BC72-C61BA9F81A37}" destId="{6E301569-71EE-464F-8024-0ECF921B2669}" srcOrd="1" destOrd="0" presId="urn:microsoft.com/office/officeart/2005/8/layout/process1"/>
    <dgm:cxn modelId="{61A58A16-7582-4D4C-B502-5234FE6244A6}" type="presOf" srcId="{A061D326-BC4F-ED43-84F4-D0FF4D942B70}" destId="{4A2BFCEE-6424-4346-9743-77812831C3D4}" srcOrd="0" destOrd="0" presId="urn:microsoft.com/office/officeart/2005/8/layout/process1"/>
    <dgm:cxn modelId="{34F60D1E-9C5D-EC4F-BE6F-21EB1852793F}" type="presOf" srcId="{62B6FBD2-D9BA-124D-A33E-5CF84FFC784A}" destId="{EB6DD44B-4802-2D49-B8A7-186303758EC6}" srcOrd="0" destOrd="0" presId="urn:microsoft.com/office/officeart/2005/8/layout/process1"/>
    <dgm:cxn modelId="{80FB6521-1C8D-C848-9EFC-12DCC525197B}" type="presOf" srcId="{6DB7B16C-D2FA-4147-B300-98345532E009}" destId="{8D062299-A4D2-9141-8009-2585D148732C}" srcOrd="0" destOrd="0" presId="urn:microsoft.com/office/officeart/2005/8/layout/process1"/>
    <dgm:cxn modelId="{BF307123-FD7C-6040-8CC3-1D678314ADBD}" type="presOf" srcId="{6DB7B16C-D2FA-4147-B300-98345532E009}" destId="{36F664EE-C4F1-F347-A9B3-6C6AC5CC4A36}" srcOrd="1" destOrd="0" presId="urn:microsoft.com/office/officeart/2005/8/layout/process1"/>
    <dgm:cxn modelId="{B738E42B-890C-A148-B179-3EDC78E0751E}" type="presOf" srcId="{BD8517C7-76E6-1F49-9B05-2E68FCB521D6}" destId="{1E1F21AA-1397-1B41-921E-D2FD368A541B}" srcOrd="1" destOrd="0" presId="urn:microsoft.com/office/officeart/2005/8/layout/process1"/>
    <dgm:cxn modelId="{4764C134-855B-9544-BB63-383788B1C54A}" srcId="{A061D326-BC4F-ED43-84F4-D0FF4D942B70}" destId="{A7BC1BD0-29AE-184F-96CD-1B3B9580B8FB}" srcOrd="6" destOrd="0" parTransId="{44F07944-F198-A24D-8CD8-72D11CEA60D5}" sibTransId="{3BA3C344-CCCC-5441-AF3B-80DCC84B6BDF}"/>
    <dgm:cxn modelId="{BDE5A160-7E99-7345-B9BF-4CA7D23AEF72}" type="presOf" srcId="{CE60E83A-F3AB-2B48-B362-FC96B4B51BE4}" destId="{A2B8E6AD-72C6-634D-9BC1-1A065529347C}" srcOrd="0" destOrd="0" presId="urn:microsoft.com/office/officeart/2005/8/layout/process1"/>
    <dgm:cxn modelId="{6A3AFC68-8C25-CC4E-8671-1700878DFEB9}" srcId="{A061D326-BC4F-ED43-84F4-D0FF4D942B70}" destId="{9C96A47D-73EF-9846-A99C-A4509E281373}" srcOrd="3" destOrd="0" parTransId="{46E67926-CB94-034C-A683-20E792D712B6}" sibTransId="{E2FE7477-6A5E-F54B-9089-7E4292A73CA3}"/>
    <dgm:cxn modelId="{A4C3EB4C-EE27-0241-8F23-45C0B3F6EEE2}" type="presOf" srcId="{CC3C8012-D2CF-484F-8A8A-FC50BFE3C93F}" destId="{59D6F2F3-AAC7-E844-BEFA-67C40F04B5AB}" srcOrd="0" destOrd="0" presId="urn:microsoft.com/office/officeart/2005/8/layout/process1"/>
    <dgm:cxn modelId="{C9CF6C4D-5F59-4244-A56C-E7399FABB0A4}" type="presOf" srcId="{7451B54B-68F8-A347-AA3D-93163DB978DC}" destId="{D5CC0746-DECB-B14A-B634-17579B37C6A1}" srcOrd="0" destOrd="0" presId="urn:microsoft.com/office/officeart/2005/8/layout/process1"/>
    <dgm:cxn modelId="{44C27E56-6138-F944-883D-BACE2E93B36F}" srcId="{A061D326-BC4F-ED43-84F4-D0FF4D942B70}" destId="{C2467D8F-8D16-3A4F-87B5-077E46746E9E}" srcOrd="5" destOrd="0" parTransId="{CB2AB893-8ECA-9744-BD6F-6676B6855266}" sibTransId="{98CC3AF5-BD1D-A941-B8FF-1F1215EED507}"/>
    <dgm:cxn modelId="{B681A159-FEA2-C84B-98C0-E14B5E6D3235}" type="presOf" srcId="{E2FE7477-6A5E-F54B-9089-7E4292A73CA3}" destId="{D411A2AE-82BB-7D44-93C2-B1402B4DDC8A}" srcOrd="0" destOrd="0" presId="urn:microsoft.com/office/officeart/2005/8/layout/process1"/>
    <dgm:cxn modelId="{BFA7A17B-C9BB-6043-A861-2716D76B599D}" type="presOf" srcId="{98CC3AF5-BD1D-A941-B8FF-1F1215EED507}" destId="{990F5BD2-E20A-E445-9B3F-4E2A6F1DECE6}" srcOrd="0" destOrd="0" presId="urn:microsoft.com/office/officeart/2005/8/layout/process1"/>
    <dgm:cxn modelId="{244E5A7C-01F6-AB43-A158-E2B7D6227C81}" type="presOf" srcId="{F26A6929-15CF-E445-BC72-C61BA9F81A37}" destId="{EF61A1DF-F9B3-4D43-ADCE-C9E64CB8393E}" srcOrd="0" destOrd="0" presId="urn:microsoft.com/office/officeart/2005/8/layout/process1"/>
    <dgm:cxn modelId="{E3BEF57D-CE54-3343-809A-659B14CC11AC}" srcId="{A061D326-BC4F-ED43-84F4-D0FF4D942B70}" destId="{CC3C8012-D2CF-484F-8A8A-FC50BFE3C93F}" srcOrd="2" destOrd="0" parTransId="{E3D19920-10C6-F744-9367-3AACB66F8F93}" sibTransId="{BD8517C7-76E6-1F49-9B05-2E68FCB521D6}"/>
    <dgm:cxn modelId="{A1149283-EE83-C147-AE41-C838CC4E1B0E}" srcId="{A061D326-BC4F-ED43-84F4-D0FF4D942B70}" destId="{7451B54B-68F8-A347-AA3D-93163DB978DC}" srcOrd="0" destOrd="0" parTransId="{4C421816-E62B-1F4C-AD23-2B3CAE998FF2}" sibTransId="{62B6FBD2-D9BA-124D-A33E-5CF84FFC784A}"/>
    <dgm:cxn modelId="{137E7397-51A6-F74C-AB79-CB71EF77CD53}" srcId="{A061D326-BC4F-ED43-84F4-D0FF4D942B70}" destId="{D2FFB4F7-4892-F247-9195-528C91AD7EFC}" srcOrd="4" destOrd="0" parTransId="{3B5BE7C1-9E39-D04B-BBAD-15C7A0A741FB}" sibTransId="{6DB7B16C-D2FA-4147-B300-98345532E009}"/>
    <dgm:cxn modelId="{D6AA3E98-08D4-0B4A-8729-D80E09AC6F8B}" type="presOf" srcId="{9C96A47D-73EF-9846-A99C-A4509E281373}" destId="{2CF59C27-1881-3145-90AE-61EDB9C5D910}" srcOrd="0" destOrd="0" presId="urn:microsoft.com/office/officeart/2005/8/layout/process1"/>
    <dgm:cxn modelId="{DB5748AA-2B0B-B944-A722-6E17ABC1E336}" type="presOf" srcId="{D2FFB4F7-4892-F247-9195-528C91AD7EFC}" destId="{CB337892-D355-DB48-8404-ED37E125FE36}" srcOrd="0" destOrd="0" presId="urn:microsoft.com/office/officeart/2005/8/layout/process1"/>
    <dgm:cxn modelId="{921538AE-392C-044A-A4E0-EE4F62EA7264}" type="presOf" srcId="{98CC3AF5-BD1D-A941-B8FF-1F1215EED507}" destId="{1931211F-CB63-DD40-9AE7-BA7434336B17}" srcOrd="1" destOrd="0" presId="urn:microsoft.com/office/officeart/2005/8/layout/process1"/>
    <dgm:cxn modelId="{A40D29B4-D092-0246-891C-30CC91BBA867}" type="presOf" srcId="{BD8517C7-76E6-1F49-9B05-2E68FCB521D6}" destId="{B251F17F-EDFA-734F-8C54-85F1D8AD5A36}" srcOrd="0" destOrd="0" presId="urn:microsoft.com/office/officeart/2005/8/layout/process1"/>
    <dgm:cxn modelId="{D9966DC6-BF8D-084D-98E3-BC7A4A0DA4FD}" type="presOf" srcId="{A7BC1BD0-29AE-184F-96CD-1B3B9580B8FB}" destId="{CA06CD39-511E-EC4E-88A3-1BA50997D278}" srcOrd="0" destOrd="0" presId="urn:microsoft.com/office/officeart/2005/8/layout/process1"/>
    <dgm:cxn modelId="{921E1CE3-460C-2B4D-A5DA-D908EE45393A}" type="presOf" srcId="{E2FE7477-6A5E-F54B-9089-7E4292A73CA3}" destId="{EBBC72EC-502E-BB43-9C04-B2823090048E}" srcOrd="1" destOrd="0" presId="urn:microsoft.com/office/officeart/2005/8/layout/process1"/>
    <dgm:cxn modelId="{A9857D18-3863-5F43-8C77-50855AF74114}" type="presParOf" srcId="{4A2BFCEE-6424-4346-9743-77812831C3D4}" destId="{D5CC0746-DECB-B14A-B634-17579B37C6A1}" srcOrd="0" destOrd="0" presId="urn:microsoft.com/office/officeart/2005/8/layout/process1"/>
    <dgm:cxn modelId="{974985E3-F77C-0348-BDDF-16D1D5FACEE7}" type="presParOf" srcId="{4A2BFCEE-6424-4346-9743-77812831C3D4}" destId="{EB6DD44B-4802-2D49-B8A7-186303758EC6}" srcOrd="1" destOrd="0" presId="urn:microsoft.com/office/officeart/2005/8/layout/process1"/>
    <dgm:cxn modelId="{D64E352F-BD67-4D4B-BF08-39707306971A}" type="presParOf" srcId="{EB6DD44B-4802-2D49-B8A7-186303758EC6}" destId="{714E2A74-609B-A946-9ECC-9CA9D1547144}" srcOrd="0" destOrd="0" presId="urn:microsoft.com/office/officeart/2005/8/layout/process1"/>
    <dgm:cxn modelId="{E4807887-88BC-8949-80CC-8F21BBC935B0}" type="presParOf" srcId="{4A2BFCEE-6424-4346-9743-77812831C3D4}" destId="{A2B8E6AD-72C6-634D-9BC1-1A065529347C}" srcOrd="2" destOrd="0" presId="urn:microsoft.com/office/officeart/2005/8/layout/process1"/>
    <dgm:cxn modelId="{17812A39-6F03-EF4E-8C6C-C7D13D933D5E}" type="presParOf" srcId="{4A2BFCEE-6424-4346-9743-77812831C3D4}" destId="{EF61A1DF-F9B3-4D43-ADCE-C9E64CB8393E}" srcOrd="3" destOrd="0" presId="urn:microsoft.com/office/officeart/2005/8/layout/process1"/>
    <dgm:cxn modelId="{74F2C32C-F4E9-124C-9B08-4AE670D43D5D}" type="presParOf" srcId="{EF61A1DF-F9B3-4D43-ADCE-C9E64CB8393E}" destId="{6E301569-71EE-464F-8024-0ECF921B2669}" srcOrd="0" destOrd="0" presId="urn:microsoft.com/office/officeart/2005/8/layout/process1"/>
    <dgm:cxn modelId="{80368C39-F259-4545-9FBC-CC562A204BB5}" type="presParOf" srcId="{4A2BFCEE-6424-4346-9743-77812831C3D4}" destId="{59D6F2F3-AAC7-E844-BEFA-67C40F04B5AB}" srcOrd="4" destOrd="0" presId="urn:microsoft.com/office/officeart/2005/8/layout/process1"/>
    <dgm:cxn modelId="{B2183EC4-7973-0F4F-B079-D8B0D7556C8B}" type="presParOf" srcId="{4A2BFCEE-6424-4346-9743-77812831C3D4}" destId="{B251F17F-EDFA-734F-8C54-85F1D8AD5A36}" srcOrd="5" destOrd="0" presId="urn:microsoft.com/office/officeart/2005/8/layout/process1"/>
    <dgm:cxn modelId="{7109DB1D-FABE-C04F-9E92-8C309832F010}" type="presParOf" srcId="{B251F17F-EDFA-734F-8C54-85F1D8AD5A36}" destId="{1E1F21AA-1397-1B41-921E-D2FD368A541B}" srcOrd="0" destOrd="0" presId="urn:microsoft.com/office/officeart/2005/8/layout/process1"/>
    <dgm:cxn modelId="{50AD86A9-8273-DA43-B6BE-8306A4E4E938}" type="presParOf" srcId="{4A2BFCEE-6424-4346-9743-77812831C3D4}" destId="{2CF59C27-1881-3145-90AE-61EDB9C5D910}" srcOrd="6" destOrd="0" presId="urn:microsoft.com/office/officeart/2005/8/layout/process1"/>
    <dgm:cxn modelId="{EA0C1588-F5C9-1140-9EC4-EE8877982D06}" type="presParOf" srcId="{4A2BFCEE-6424-4346-9743-77812831C3D4}" destId="{D411A2AE-82BB-7D44-93C2-B1402B4DDC8A}" srcOrd="7" destOrd="0" presId="urn:microsoft.com/office/officeart/2005/8/layout/process1"/>
    <dgm:cxn modelId="{03CE1F25-D3D5-7449-AB75-19236F745BA3}" type="presParOf" srcId="{D411A2AE-82BB-7D44-93C2-B1402B4DDC8A}" destId="{EBBC72EC-502E-BB43-9C04-B2823090048E}" srcOrd="0" destOrd="0" presId="urn:microsoft.com/office/officeart/2005/8/layout/process1"/>
    <dgm:cxn modelId="{36F59201-C2E9-5D49-9EFA-6B931AB1959A}" type="presParOf" srcId="{4A2BFCEE-6424-4346-9743-77812831C3D4}" destId="{CB337892-D355-DB48-8404-ED37E125FE36}" srcOrd="8" destOrd="0" presId="urn:microsoft.com/office/officeart/2005/8/layout/process1"/>
    <dgm:cxn modelId="{5C223321-383D-1F4C-A488-6E9764D02926}" type="presParOf" srcId="{4A2BFCEE-6424-4346-9743-77812831C3D4}" destId="{8D062299-A4D2-9141-8009-2585D148732C}" srcOrd="9" destOrd="0" presId="urn:microsoft.com/office/officeart/2005/8/layout/process1"/>
    <dgm:cxn modelId="{B20991D8-BD11-D34C-8468-978BCB4B368D}" type="presParOf" srcId="{8D062299-A4D2-9141-8009-2585D148732C}" destId="{36F664EE-C4F1-F347-A9B3-6C6AC5CC4A36}" srcOrd="0" destOrd="0" presId="urn:microsoft.com/office/officeart/2005/8/layout/process1"/>
    <dgm:cxn modelId="{03A87622-FF29-2449-88AF-C46CA097A3C6}" type="presParOf" srcId="{4A2BFCEE-6424-4346-9743-77812831C3D4}" destId="{55D78C1A-638E-A445-8E0A-EBD35B594DD6}" srcOrd="10" destOrd="0" presId="urn:microsoft.com/office/officeart/2005/8/layout/process1"/>
    <dgm:cxn modelId="{085FDDBF-5745-FB40-91E8-C007E4C8B8CD}" type="presParOf" srcId="{4A2BFCEE-6424-4346-9743-77812831C3D4}" destId="{990F5BD2-E20A-E445-9B3F-4E2A6F1DECE6}" srcOrd="11" destOrd="0" presId="urn:microsoft.com/office/officeart/2005/8/layout/process1"/>
    <dgm:cxn modelId="{B18B074B-D7FB-204D-9CDB-5F57EDEC1C68}" type="presParOf" srcId="{990F5BD2-E20A-E445-9B3F-4E2A6F1DECE6}" destId="{1931211F-CB63-DD40-9AE7-BA7434336B17}" srcOrd="0" destOrd="0" presId="urn:microsoft.com/office/officeart/2005/8/layout/process1"/>
    <dgm:cxn modelId="{DC36F6E5-D335-6044-AFF7-4F249690BC00}" type="presParOf" srcId="{4A2BFCEE-6424-4346-9743-77812831C3D4}" destId="{CA06CD39-511E-EC4E-88A3-1BA50997D278}"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6F197-B928-504D-B9BC-8EB18534A113}">
      <dsp:nvSpPr>
        <dsp:cNvPr id="0" name=""/>
        <dsp:cNvSpPr/>
      </dsp:nvSpPr>
      <dsp:spPr>
        <a:xfrm rot="16200000">
          <a:off x="-1289581" y="1289581"/>
          <a:ext cx="4648197" cy="2069035"/>
        </a:xfrm>
        <a:prstGeom prst="flowChartManualOperati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977900">
            <a:lnSpc>
              <a:spcPct val="90000"/>
            </a:lnSpc>
            <a:spcBef>
              <a:spcPct val="0"/>
            </a:spcBef>
            <a:spcAft>
              <a:spcPct val="35000"/>
            </a:spcAft>
            <a:buNone/>
          </a:pPr>
          <a:r>
            <a:rPr lang="en-GB" sz="2200" b="1" kern="1200" dirty="0"/>
            <a:t>Section One</a:t>
          </a:r>
        </a:p>
        <a:p>
          <a:pPr marL="0" lvl="0" indent="0" algn="l" defTabSz="977900">
            <a:lnSpc>
              <a:spcPct val="90000"/>
            </a:lnSpc>
            <a:spcBef>
              <a:spcPct val="0"/>
            </a:spcBef>
            <a:spcAft>
              <a:spcPct val="35000"/>
            </a:spcAft>
            <a:buNone/>
          </a:pPr>
          <a:endParaRPr lang="en-GB" sz="2200" kern="1200" dirty="0"/>
        </a:p>
        <a:p>
          <a:pPr marL="142875" lvl="1" indent="0" algn="l" defTabSz="800100">
            <a:lnSpc>
              <a:spcPct val="90000"/>
            </a:lnSpc>
            <a:spcBef>
              <a:spcPct val="0"/>
            </a:spcBef>
            <a:spcAft>
              <a:spcPct val="15000"/>
            </a:spcAft>
            <a:buNone/>
            <a:tabLst/>
          </a:pPr>
          <a:r>
            <a:rPr lang="en-US" sz="1800" kern="1200" dirty="0">
              <a:effectLst/>
              <a:ea typeface="Times New Roman" panose="02020603050405020304" pitchFamily="18" charset="0"/>
            </a:rPr>
            <a:t>Understanding </a:t>
          </a:r>
          <a:r>
            <a:rPr lang="en-SZ" sz="1800" kern="1200" dirty="0">
              <a:effectLst/>
              <a:ea typeface="Times New Roman" panose="02020603050405020304" pitchFamily="18" charset="0"/>
            </a:rPr>
            <a:t>CNET </a:t>
          </a:r>
          <a:r>
            <a:rPr lang="en-US" sz="1800" kern="1200" dirty="0">
              <a:effectLst/>
              <a:ea typeface="Times New Roman" panose="02020603050405020304" pitchFamily="18" charset="0"/>
            </a:rPr>
            <a:t>Principles and Building Blocks</a:t>
          </a:r>
          <a:r>
            <a:rPr lang="en-SZ" sz="1800" kern="1200" dirty="0">
              <a:effectLst/>
              <a:ea typeface="Times New Roman" panose="02020603050405020304" pitchFamily="18" charset="0"/>
            </a:rPr>
            <a:t> </a:t>
          </a:r>
          <a:endParaRPr lang="en-GB" sz="1800" kern="1200" dirty="0"/>
        </a:p>
      </dsp:txBody>
      <dsp:txXfrm rot="5400000">
        <a:off x="0" y="929639"/>
        <a:ext cx="2069035" cy="2788919"/>
      </dsp:txXfrm>
    </dsp:sp>
    <dsp:sp modelId="{8C202447-8778-114D-95CE-B68088214EF6}">
      <dsp:nvSpPr>
        <dsp:cNvPr id="0" name=""/>
        <dsp:cNvSpPr/>
      </dsp:nvSpPr>
      <dsp:spPr>
        <a:xfrm rot="16200000">
          <a:off x="936741" y="1289581"/>
          <a:ext cx="4648197" cy="2069035"/>
        </a:xfrm>
        <a:prstGeom prst="flowChartManualOperati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977900">
            <a:lnSpc>
              <a:spcPct val="90000"/>
            </a:lnSpc>
            <a:spcBef>
              <a:spcPct val="0"/>
            </a:spcBef>
            <a:spcAft>
              <a:spcPct val="35000"/>
            </a:spcAft>
            <a:buNone/>
          </a:pPr>
          <a:r>
            <a:rPr lang="en-GB" sz="2200" b="1" kern="1200" dirty="0"/>
            <a:t>Section Two </a:t>
          </a:r>
        </a:p>
        <a:p>
          <a:pPr marL="0" lvl="0" indent="0" algn="l" defTabSz="977900">
            <a:lnSpc>
              <a:spcPct val="90000"/>
            </a:lnSpc>
            <a:spcBef>
              <a:spcPct val="0"/>
            </a:spcBef>
            <a:spcAft>
              <a:spcPct val="35000"/>
            </a:spcAft>
            <a:buNone/>
          </a:pPr>
          <a:endParaRPr lang="en-GB" sz="2200" kern="1200" dirty="0"/>
        </a:p>
        <a:p>
          <a:pPr marL="142875" lvl="1" indent="0" algn="l" defTabSz="800100">
            <a:lnSpc>
              <a:spcPct val="90000"/>
            </a:lnSpc>
            <a:spcBef>
              <a:spcPct val="0"/>
            </a:spcBef>
            <a:spcAft>
              <a:spcPct val="15000"/>
            </a:spcAft>
            <a:buNone/>
            <a:tabLst/>
          </a:pPr>
          <a:r>
            <a:rPr lang="en-SZ" sz="1800" kern="1200" dirty="0">
              <a:effectLst/>
              <a:ea typeface="Times New Roman" panose="02020603050405020304" pitchFamily="18" charset="0"/>
            </a:rPr>
            <a:t>Using the CNET To Develop Estimates Step by Step </a:t>
          </a:r>
          <a:endParaRPr lang="en-GB" sz="1800" kern="1200" dirty="0"/>
        </a:p>
      </dsp:txBody>
      <dsp:txXfrm rot="5400000">
        <a:off x="2226322" y="929639"/>
        <a:ext cx="2069035" cy="2788919"/>
      </dsp:txXfrm>
    </dsp:sp>
    <dsp:sp modelId="{032773A8-3572-7144-91B6-70D20446D208}">
      <dsp:nvSpPr>
        <dsp:cNvPr id="0" name=""/>
        <dsp:cNvSpPr/>
      </dsp:nvSpPr>
      <dsp:spPr>
        <a:xfrm rot="16200000">
          <a:off x="3160954" y="1289581"/>
          <a:ext cx="4648197" cy="2069035"/>
        </a:xfrm>
        <a:prstGeom prst="flowChartManualOperati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977900">
            <a:lnSpc>
              <a:spcPct val="90000"/>
            </a:lnSpc>
            <a:spcBef>
              <a:spcPct val="0"/>
            </a:spcBef>
            <a:spcAft>
              <a:spcPct val="35000"/>
            </a:spcAft>
            <a:buNone/>
          </a:pPr>
          <a:r>
            <a:rPr lang="en-GB" sz="2200" b="1" kern="1200" dirty="0"/>
            <a:t>Section Three</a:t>
          </a:r>
        </a:p>
        <a:p>
          <a:pPr marL="0" lvl="0" indent="0" algn="l" defTabSz="977900">
            <a:lnSpc>
              <a:spcPct val="90000"/>
            </a:lnSpc>
            <a:spcBef>
              <a:spcPct val="0"/>
            </a:spcBef>
            <a:spcAft>
              <a:spcPct val="35000"/>
            </a:spcAft>
            <a:buNone/>
          </a:pPr>
          <a:endParaRPr lang="en-GB" sz="2200" kern="1200" dirty="0"/>
        </a:p>
        <a:p>
          <a:pPr marL="187325" lvl="1" indent="0" algn="l" defTabSz="800100">
            <a:lnSpc>
              <a:spcPct val="90000"/>
            </a:lnSpc>
            <a:spcBef>
              <a:spcPct val="0"/>
            </a:spcBef>
            <a:spcAft>
              <a:spcPct val="15000"/>
            </a:spcAft>
            <a:buNone/>
            <a:tabLst/>
          </a:pPr>
          <a:r>
            <a:rPr lang="en-SZ" sz="1800" kern="1200" dirty="0">
              <a:ea typeface="Times New Roman" panose="02020603050405020304" pitchFamily="18" charset="0"/>
            </a:rPr>
            <a:t>A Roadmap for The CNET Process: Beyond Quantification to Dialogue For People Centred Programs </a:t>
          </a:r>
          <a:endParaRPr lang="en-GB" sz="1800" kern="1200" dirty="0"/>
        </a:p>
      </dsp:txBody>
      <dsp:txXfrm rot="5400000">
        <a:off x="4450535" y="929639"/>
        <a:ext cx="2069035" cy="2788919"/>
      </dsp:txXfrm>
    </dsp:sp>
    <dsp:sp modelId="{F0723F54-A9EC-3840-85E7-7B1E8610663E}">
      <dsp:nvSpPr>
        <dsp:cNvPr id="0" name=""/>
        <dsp:cNvSpPr/>
      </dsp:nvSpPr>
      <dsp:spPr>
        <a:xfrm rot="16200000">
          <a:off x="5385168" y="1289581"/>
          <a:ext cx="4648197" cy="2069035"/>
        </a:xfrm>
        <a:prstGeom prst="flowChartManualOperati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977900">
            <a:lnSpc>
              <a:spcPct val="90000"/>
            </a:lnSpc>
            <a:spcBef>
              <a:spcPct val="0"/>
            </a:spcBef>
            <a:spcAft>
              <a:spcPct val="35000"/>
            </a:spcAft>
            <a:buNone/>
          </a:pPr>
          <a:r>
            <a:rPr lang="en-GB" sz="2200" b="1" kern="1200" dirty="0"/>
            <a:t>Section Four </a:t>
          </a:r>
        </a:p>
        <a:p>
          <a:pPr marL="0" lvl="0" indent="0" algn="l" defTabSz="977900">
            <a:lnSpc>
              <a:spcPct val="90000"/>
            </a:lnSpc>
            <a:spcBef>
              <a:spcPct val="0"/>
            </a:spcBef>
            <a:spcAft>
              <a:spcPct val="35000"/>
            </a:spcAft>
            <a:buNone/>
          </a:pPr>
          <a:endParaRPr lang="en-GB" sz="1800" kern="1200" dirty="0"/>
        </a:p>
        <a:p>
          <a:pPr marL="187325" lvl="1" indent="0" algn="l" defTabSz="800100">
            <a:lnSpc>
              <a:spcPct val="90000"/>
            </a:lnSpc>
            <a:spcBef>
              <a:spcPct val="0"/>
            </a:spcBef>
            <a:spcAft>
              <a:spcPct val="15000"/>
            </a:spcAft>
            <a:buNone/>
            <a:tabLst/>
          </a:pPr>
          <a:r>
            <a:rPr lang="en-GB" sz="1800" kern="1200" dirty="0">
              <a:effectLst/>
              <a:ea typeface="Times New Roman" panose="02020603050405020304" pitchFamily="18" charset="0"/>
            </a:rPr>
            <a:t>Optimizing CNET Use for People Centred Programs: Key Resources for Facilitation, Technical Assistance and Support </a:t>
          </a:r>
          <a:endParaRPr lang="en-GB" sz="1800" kern="1200" dirty="0"/>
        </a:p>
      </dsp:txBody>
      <dsp:txXfrm rot="5400000">
        <a:off x="6674749" y="929639"/>
        <a:ext cx="2069035" cy="2788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AB9B2-D8B6-4552-B38E-17A4E406966E}">
      <dsp:nvSpPr>
        <dsp:cNvPr id="0" name=""/>
        <dsp:cNvSpPr/>
      </dsp:nvSpPr>
      <dsp:spPr>
        <a:xfrm>
          <a:off x="2139958" y="-57162"/>
          <a:ext cx="1489511" cy="1179786"/>
        </a:xfrm>
        <a:prstGeom prst="flowChartConnector">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Poor quantification  </a:t>
          </a:r>
        </a:p>
      </dsp:txBody>
      <dsp:txXfrm>
        <a:off x="2358092" y="115614"/>
        <a:ext cx="1053243" cy="834234"/>
      </dsp:txXfrm>
    </dsp:sp>
    <dsp:sp modelId="{AEFD9812-A544-463D-A5BF-82E3DCA98A82}">
      <dsp:nvSpPr>
        <dsp:cNvPr id="0" name=""/>
        <dsp:cNvSpPr/>
      </dsp:nvSpPr>
      <dsp:spPr>
        <a:xfrm rot="1350000">
          <a:off x="3580966" y="663666"/>
          <a:ext cx="105062" cy="3584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582166" y="729323"/>
        <a:ext cx="73543" cy="215065"/>
      </dsp:txXfrm>
    </dsp:sp>
    <dsp:sp modelId="{34C99ADF-A591-6841-B8D5-78F8290C3F56}">
      <dsp:nvSpPr>
        <dsp:cNvPr id="0" name=""/>
        <dsp:cNvSpPr/>
      </dsp:nvSpPr>
      <dsp:spPr>
        <a:xfrm>
          <a:off x="3654791" y="553603"/>
          <a:ext cx="1408881" cy="1179786"/>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Supply chain issues</a:t>
          </a:r>
        </a:p>
      </dsp:txBody>
      <dsp:txXfrm>
        <a:off x="3861117" y="726379"/>
        <a:ext cx="996229" cy="834234"/>
      </dsp:txXfrm>
    </dsp:sp>
    <dsp:sp modelId="{847BEAE8-E9BE-EF48-ACF7-9B7D71A0121C}">
      <dsp:nvSpPr>
        <dsp:cNvPr id="0" name=""/>
        <dsp:cNvSpPr/>
      </dsp:nvSpPr>
      <dsp:spPr>
        <a:xfrm rot="4050000">
          <a:off x="4559153" y="1696136"/>
          <a:ext cx="206451" cy="358441"/>
        </a:xfrm>
        <a:prstGeom prst="rightArrow">
          <a:avLst>
            <a:gd name="adj1" fmla="val 60000"/>
            <a:gd name="adj2" fmla="val 50000"/>
          </a:avLst>
        </a:prstGeom>
        <a:solidFill>
          <a:schemeClr val="accent4">
            <a:hueOff val="95384"/>
            <a:satOff val="-946"/>
            <a:lumOff val="-2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4578270" y="1739214"/>
        <a:ext cx="144516" cy="215065"/>
      </dsp:txXfrm>
    </dsp:sp>
    <dsp:sp modelId="{E316AFAA-04F9-2840-AEFF-AAC77E87B61F}">
      <dsp:nvSpPr>
        <dsp:cNvPr id="0" name=""/>
        <dsp:cNvSpPr/>
      </dsp:nvSpPr>
      <dsp:spPr>
        <a:xfrm>
          <a:off x="4265556" y="2028121"/>
          <a:ext cx="1408881" cy="1179786"/>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Shortages and stockouts</a:t>
          </a:r>
        </a:p>
      </dsp:txBody>
      <dsp:txXfrm>
        <a:off x="4471882" y="2200897"/>
        <a:ext cx="996229" cy="834234"/>
      </dsp:txXfrm>
    </dsp:sp>
    <dsp:sp modelId="{6E15C97E-7E31-954E-812C-C4A2B1EB46DC}">
      <dsp:nvSpPr>
        <dsp:cNvPr id="0" name=""/>
        <dsp:cNvSpPr/>
      </dsp:nvSpPr>
      <dsp:spPr>
        <a:xfrm rot="6750000">
          <a:off x="4563625" y="3170654"/>
          <a:ext cx="206451" cy="358441"/>
        </a:xfrm>
        <a:prstGeom prst="rightArrow">
          <a:avLst>
            <a:gd name="adj1" fmla="val 60000"/>
            <a:gd name="adj2" fmla="val 50000"/>
          </a:avLst>
        </a:prstGeom>
        <a:solidFill>
          <a:schemeClr val="accent4">
            <a:hueOff val="190769"/>
            <a:satOff val="-1892"/>
            <a:lumOff val="-5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4606443" y="3213732"/>
        <a:ext cx="144516" cy="215065"/>
      </dsp:txXfrm>
    </dsp:sp>
    <dsp:sp modelId="{F2F69539-43CA-1C4C-A75F-AC4AA5921A3B}">
      <dsp:nvSpPr>
        <dsp:cNvPr id="0" name=""/>
        <dsp:cNvSpPr/>
      </dsp:nvSpPr>
      <dsp:spPr>
        <a:xfrm>
          <a:off x="3654791" y="3502639"/>
          <a:ext cx="1408881" cy="1179786"/>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Lack of access</a:t>
          </a:r>
        </a:p>
      </dsp:txBody>
      <dsp:txXfrm>
        <a:off x="3861117" y="3675415"/>
        <a:ext cx="996229" cy="834234"/>
      </dsp:txXfrm>
    </dsp:sp>
    <dsp:sp modelId="{A07409C8-BAA8-BA4A-BCA9-A666E4DEF255}">
      <dsp:nvSpPr>
        <dsp:cNvPr id="0" name=""/>
        <dsp:cNvSpPr/>
      </dsp:nvSpPr>
      <dsp:spPr>
        <a:xfrm rot="9450000">
          <a:off x="3564430" y="4217379"/>
          <a:ext cx="121436" cy="358441"/>
        </a:xfrm>
        <a:prstGeom prst="rightArrow">
          <a:avLst>
            <a:gd name="adj1" fmla="val 60000"/>
            <a:gd name="adj2" fmla="val 50000"/>
          </a:avLst>
        </a:prstGeom>
        <a:solidFill>
          <a:schemeClr val="accent4">
            <a:hueOff val="286153"/>
            <a:satOff val="-2838"/>
            <a:lumOff val="-8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3599474" y="4282096"/>
        <a:ext cx="85005" cy="215065"/>
      </dsp:txXfrm>
    </dsp:sp>
    <dsp:sp modelId="{4424ECE0-0211-4EDD-AD8D-953E86B3A753}">
      <dsp:nvSpPr>
        <dsp:cNvPr id="0" name=""/>
        <dsp:cNvSpPr/>
      </dsp:nvSpPr>
      <dsp:spPr>
        <a:xfrm>
          <a:off x="2180273" y="4113404"/>
          <a:ext cx="1408881" cy="1179786"/>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Decreased use </a:t>
          </a:r>
        </a:p>
      </dsp:txBody>
      <dsp:txXfrm>
        <a:off x="2386599" y="4286180"/>
        <a:ext cx="996229" cy="834234"/>
      </dsp:txXfrm>
    </dsp:sp>
    <dsp:sp modelId="{C7566522-758B-4E74-9DFA-C3E81823802A}">
      <dsp:nvSpPr>
        <dsp:cNvPr id="0" name=""/>
        <dsp:cNvSpPr/>
      </dsp:nvSpPr>
      <dsp:spPr>
        <a:xfrm rot="12150000">
          <a:off x="2094312" y="4221155"/>
          <a:ext cx="118165" cy="358441"/>
        </a:xfrm>
        <a:prstGeom prst="rightArrow">
          <a:avLst>
            <a:gd name="adj1" fmla="val 60000"/>
            <a:gd name="adj2" fmla="val 50000"/>
          </a:avLst>
        </a:prstGeom>
        <a:solidFill>
          <a:schemeClr val="accent4">
            <a:hueOff val="381538"/>
            <a:satOff val="-3783"/>
            <a:lumOff val="-11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2128412" y="4299626"/>
        <a:ext cx="82716" cy="215065"/>
      </dsp:txXfrm>
    </dsp:sp>
    <dsp:sp modelId="{9CA8EAF0-2E13-7444-ACC5-BDEB12FE5A58}">
      <dsp:nvSpPr>
        <dsp:cNvPr id="0" name=""/>
        <dsp:cNvSpPr/>
      </dsp:nvSpPr>
      <dsp:spPr>
        <a:xfrm>
          <a:off x="697811" y="3502639"/>
          <a:ext cx="1424769" cy="1179786"/>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Decreased demand/ stigma</a:t>
          </a:r>
        </a:p>
      </dsp:txBody>
      <dsp:txXfrm>
        <a:off x="906464" y="3675415"/>
        <a:ext cx="1007463" cy="834234"/>
      </dsp:txXfrm>
    </dsp:sp>
    <dsp:sp modelId="{22AC4D7C-C100-8744-9F78-E5D9CAB9DDCE}">
      <dsp:nvSpPr>
        <dsp:cNvPr id="0" name=""/>
        <dsp:cNvSpPr/>
      </dsp:nvSpPr>
      <dsp:spPr>
        <a:xfrm rot="14850000">
          <a:off x="1003872" y="3181108"/>
          <a:ext cx="206069" cy="358441"/>
        </a:xfrm>
        <a:prstGeom prst="rightArrow">
          <a:avLst>
            <a:gd name="adj1" fmla="val 60000"/>
            <a:gd name="adj2" fmla="val 50000"/>
          </a:avLst>
        </a:prstGeom>
        <a:solidFill>
          <a:schemeClr val="accent4">
            <a:hueOff val="476922"/>
            <a:satOff val="-4729"/>
            <a:lumOff val="-14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1046611" y="3281354"/>
        <a:ext cx="144248" cy="215065"/>
      </dsp:txXfrm>
    </dsp:sp>
    <dsp:sp modelId="{3790470B-6002-E449-A207-7F4C1232EA1A}">
      <dsp:nvSpPr>
        <dsp:cNvPr id="0" name=""/>
        <dsp:cNvSpPr/>
      </dsp:nvSpPr>
      <dsp:spPr>
        <a:xfrm>
          <a:off x="94990" y="2028121"/>
          <a:ext cx="1408881" cy="1179786"/>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Wastage</a:t>
          </a:r>
        </a:p>
      </dsp:txBody>
      <dsp:txXfrm>
        <a:off x="301316" y="2200897"/>
        <a:ext cx="996229" cy="834234"/>
      </dsp:txXfrm>
    </dsp:sp>
    <dsp:sp modelId="{C1891DD6-DD71-2144-B3D5-882DD8105FAA}">
      <dsp:nvSpPr>
        <dsp:cNvPr id="0" name=""/>
        <dsp:cNvSpPr/>
      </dsp:nvSpPr>
      <dsp:spPr>
        <a:xfrm rot="17550000">
          <a:off x="999351" y="1706933"/>
          <a:ext cx="206451" cy="358441"/>
        </a:xfrm>
        <a:prstGeom prst="rightArrow">
          <a:avLst>
            <a:gd name="adj1" fmla="val 60000"/>
            <a:gd name="adj2" fmla="val 50000"/>
          </a:avLst>
        </a:prstGeom>
        <a:solidFill>
          <a:schemeClr val="accent4">
            <a:hueOff val="572307"/>
            <a:satOff val="-5675"/>
            <a:lumOff val="-16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018468" y="1807231"/>
        <a:ext cx="144516" cy="215065"/>
      </dsp:txXfrm>
    </dsp:sp>
    <dsp:sp modelId="{F906027C-3DA0-6C49-9C89-AE267D9DB536}">
      <dsp:nvSpPr>
        <dsp:cNvPr id="0" name=""/>
        <dsp:cNvSpPr/>
      </dsp:nvSpPr>
      <dsp:spPr>
        <a:xfrm>
          <a:off x="705755" y="553603"/>
          <a:ext cx="1408881" cy="1179786"/>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Lack of resources/</a:t>
          </a:r>
        </a:p>
        <a:p>
          <a:pPr marL="0" lvl="0" indent="0" algn="ctr" defTabSz="622300">
            <a:lnSpc>
              <a:spcPct val="90000"/>
            </a:lnSpc>
            <a:spcBef>
              <a:spcPct val="0"/>
            </a:spcBef>
            <a:spcAft>
              <a:spcPct val="35000"/>
            </a:spcAft>
            <a:buNone/>
          </a:pPr>
          <a:r>
            <a:rPr lang="en-GB" sz="1400" b="0" kern="1200" dirty="0"/>
            <a:t>prioritization</a:t>
          </a:r>
        </a:p>
      </dsp:txBody>
      <dsp:txXfrm>
        <a:off x="912081" y="726379"/>
        <a:ext cx="996229" cy="834234"/>
      </dsp:txXfrm>
    </dsp:sp>
    <dsp:sp modelId="{6819784E-41E9-7D40-9940-E804D612C7F3}">
      <dsp:nvSpPr>
        <dsp:cNvPr id="0" name=""/>
        <dsp:cNvSpPr/>
      </dsp:nvSpPr>
      <dsp:spPr>
        <a:xfrm rot="20250000">
          <a:off x="2077905" y="665942"/>
          <a:ext cx="105062" cy="358441"/>
        </a:xfrm>
        <a:prstGeom prst="rightArrow">
          <a:avLst>
            <a:gd name="adj1" fmla="val 60000"/>
            <a:gd name="adj2" fmla="val 50000"/>
          </a:avLst>
        </a:prstGeom>
        <a:solidFill>
          <a:schemeClr val="accent4">
            <a:hueOff val="667691"/>
            <a:satOff val="-6621"/>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2079105" y="743661"/>
        <a:ext cx="73543" cy="215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DAEB9-ECDA-224A-9DFD-46D566570FFF}">
      <dsp:nvSpPr>
        <dsp:cNvPr id="0" name=""/>
        <dsp:cNvSpPr/>
      </dsp:nvSpPr>
      <dsp:spPr>
        <a:xfrm>
          <a:off x="0" y="1705323"/>
          <a:ext cx="8784770" cy="227376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131868-D4FC-C64E-A459-2231E35B00A6}">
      <dsp:nvSpPr>
        <dsp:cNvPr id="0" name=""/>
        <dsp:cNvSpPr/>
      </dsp:nvSpPr>
      <dsp:spPr>
        <a:xfrm>
          <a:off x="77263" y="0"/>
          <a:ext cx="1883244" cy="227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GB" sz="1800" b="1" kern="1200" dirty="0">
              <a:solidFill>
                <a:schemeClr val="accent5"/>
              </a:solidFill>
              <a:latin typeface="Arial" panose="020B0604020202020204" pitchFamily="34" charset="0"/>
              <a:cs typeface="Arial" panose="020B0604020202020204" pitchFamily="34" charset="0"/>
            </a:rPr>
            <a:t>Use Population Lens</a:t>
          </a:r>
        </a:p>
      </dsp:txBody>
      <dsp:txXfrm>
        <a:off x="77263" y="0"/>
        <a:ext cx="1883244" cy="2273764"/>
      </dsp:txXfrm>
    </dsp:sp>
    <dsp:sp modelId="{A59DB4A3-FF09-334A-9404-8ABABB5CDBDA}">
      <dsp:nvSpPr>
        <dsp:cNvPr id="0" name=""/>
        <dsp:cNvSpPr/>
      </dsp:nvSpPr>
      <dsp:spPr>
        <a:xfrm>
          <a:off x="659831" y="2557984"/>
          <a:ext cx="568441" cy="5684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5A09CE-F8BE-674B-9BCE-F69479CB759D}">
      <dsp:nvSpPr>
        <dsp:cNvPr id="0" name=""/>
        <dsp:cNvSpPr/>
      </dsp:nvSpPr>
      <dsp:spPr>
        <a:xfrm>
          <a:off x="1936053" y="3410646"/>
          <a:ext cx="2178034" cy="227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b="1" kern="1200" dirty="0">
              <a:solidFill>
                <a:schemeClr val="accent5"/>
              </a:solidFill>
              <a:latin typeface="Arial" panose="020B0604020202020204" pitchFamily="34" charset="0"/>
              <a:cs typeface="Arial" panose="020B0604020202020204" pitchFamily="34" charset="0"/>
            </a:rPr>
            <a:t>Differentiate Distribution Channels and Services</a:t>
          </a:r>
        </a:p>
      </dsp:txBody>
      <dsp:txXfrm>
        <a:off x="1936053" y="3410646"/>
        <a:ext cx="2178034" cy="2273764"/>
      </dsp:txXfrm>
    </dsp:sp>
    <dsp:sp modelId="{698DC349-0E50-CF4F-BACC-5E67F00963F9}">
      <dsp:nvSpPr>
        <dsp:cNvPr id="0" name=""/>
        <dsp:cNvSpPr/>
      </dsp:nvSpPr>
      <dsp:spPr>
        <a:xfrm>
          <a:off x="2740850" y="2557984"/>
          <a:ext cx="568441" cy="5684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99CB16-2D14-544D-AF04-B1D80F488531}">
      <dsp:nvSpPr>
        <dsp:cNvPr id="0" name=""/>
        <dsp:cNvSpPr/>
      </dsp:nvSpPr>
      <dsp:spPr>
        <a:xfrm>
          <a:off x="4164468" y="0"/>
          <a:ext cx="1932394" cy="227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GB" sz="1800" b="1" kern="1200" dirty="0">
              <a:solidFill>
                <a:schemeClr val="accent5"/>
              </a:solidFill>
              <a:latin typeface="Arial" panose="020B0604020202020204" pitchFamily="34" charset="0"/>
              <a:cs typeface="Arial" panose="020B0604020202020204" pitchFamily="34" charset="0"/>
            </a:rPr>
            <a:t>Strengthen Community Driven Approaches</a:t>
          </a:r>
        </a:p>
      </dsp:txBody>
      <dsp:txXfrm>
        <a:off x="4164468" y="0"/>
        <a:ext cx="1932394" cy="2273764"/>
      </dsp:txXfrm>
    </dsp:sp>
    <dsp:sp modelId="{00B64059-F6A3-B149-A33E-269CAD0C4BDF}">
      <dsp:nvSpPr>
        <dsp:cNvPr id="0" name=""/>
        <dsp:cNvSpPr/>
      </dsp:nvSpPr>
      <dsp:spPr>
        <a:xfrm>
          <a:off x="4846444" y="2557984"/>
          <a:ext cx="568441" cy="5684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7A2A4B-20D8-854C-AB6E-E7F92CFC91C3}">
      <dsp:nvSpPr>
        <dsp:cNvPr id="0" name=""/>
        <dsp:cNvSpPr/>
      </dsp:nvSpPr>
      <dsp:spPr>
        <a:xfrm>
          <a:off x="5855142" y="3410646"/>
          <a:ext cx="1756620" cy="2273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b="1" kern="1200" dirty="0">
              <a:solidFill>
                <a:schemeClr val="accent5"/>
              </a:solidFill>
              <a:latin typeface="Arial" panose="020B0604020202020204" pitchFamily="34" charset="0"/>
              <a:cs typeface="Arial" panose="020B0604020202020204" pitchFamily="34" charset="0"/>
            </a:rPr>
            <a:t>Expand Total Market Approaches</a:t>
          </a:r>
        </a:p>
      </dsp:txBody>
      <dsp:txXfrm>
        <a:off x="5855142" y="3410646"/>
        <a:ext cx="1756620" cy="2273764"/>
      </dsp:txXfrm>
    </dsp:sp>
    <dsp:sp modelId="{17A4C6BE-8B77-4F40-949F-D37C13A836A8}">
      <dsp:nvSpPr>
        <dsp:cNvPr id="0" name=""/>
        <dsp:cNvSpPr/>
      </dsp:nvSpPr>
      <dsp:spPr>
        <a:xfrm>
          <a:off x="6741332" y="2557984"/>
          <a:ext cx="568441" cy="5684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FF3DC-58CC-FD46-A024-43855FF4A7F6}">
      <dsp:nvSpPr>
        <dsp:cNvPr id="0" name=""/>
        <dsp:cNvSpPr/>
      </dsp:nvSpPr>
      <dsp:spPr>
        <a:xfrm>
          <a:off x="0" y="447428"/>
          <a:ext cx="5192485" cy="756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0437AF-BAAB-A246-8D2F-9BF6364AE0A4}">
      <dsp:nvSpPr>
        <dsp:cNvPr id="0" name=""/>
        <dsp:cNvSpPr/>
      </dsp:nvSpPr>
      <dsp:spPr>
        <a:xfrm>
          <a:off x="259624" y="4628"/>
          <a:ext cx="3634739" cy="88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384" tIns="0" rIns="137384" bIns="0" numCol="1" spcCol="1270" anchor="ctr" anchorCtr="0">
          <a:noAutofit/>
        </a:bodyPr>
        <a:lstStyle/>
        <a:p>
          <a:pPr marL="0" lvl="0" indent="0" algn="l" defTabSz="711200">
            <a:lnSpc>
              <a:spcPct val="90000"/>
            </a:lnSpc>
            <a:spcBef>
              <a:spcPct val="0"/>
            </a:spcBef>
            <a:spcAft>
              <a:spcPct val="35000"/>
            </a:spcAft>
            <a:buNone/>
          </a:pPr>
          <a:r>
            <a:rPr lang="en-GB" sz="1600" b="1" kern="1200" dirty="0"/>
            <a:t>Preloaded Data                                                          </a:t>
          </a:r>
          <a:r>
            <a:rPr lang="en-GB" sz="1400" kern="1200" dirty="0"/>
            <a:t>(global databases, expert assumptions)  </a:t>
          </a:r>
        </a:p>
      </dsp:txBody>
      <dsp:txXfrm>
        <a:off x="302855" y="47859"/>
        <a:ext cx="3548277" cy="799138"/>
      </dsp:txXfrm>
    </dsp:sp>
    <dsp:sp modelId="{3907DD4E-85A9-5142-BD16-C9B28860F45A}">
      <dsp:nvSpPr>
        <dsp:cNvPr id="0" name=""/>
        <dsp:cNvSpPr/>
      </dsp:nvSpPr>
      <dsp:spPr>
        <a:xfrm>
          <a:off x="0" y="1847242"/>
          <a:ext cx="5192485" cy="756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1F1A09-F077-3C4E-8743-E20B8EE703E9}">
      <dsp:nvSpPr>
        <dsp:cNvPr id="0" name=""/>
        <dsp:cNvSpPr/>
      </dsp:nvSpPr>
      <dsp:spPr>
        <a:xfrm>
          <a:off x="259624" y="1365428"/>
          <a:ext cx="3634739" cy="885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384" tIns="0" rIns="137384" bIns="0" numCol="1" spcCol="1270" anchor="ctr" anchorCtr="0">
          <a:noAutofit/>
        </a:bodyPr>
        <a:lstStyle/>
        <a:p>
          <a:pPr marL="0" lvl="0" indent="0" algn="l" defTabSz="711200">
            <a:lnSpc>
              <a:spcPct val="90000"/>
            </a:lnSpc>
            <a:spcBef>
              <a:spcPct val="0"/>
            </a:spcBef>
            <a:spcAft>
              <a:spcPct val="35000"/>
            </a:spcAft>
            <a:buNone/>
          </a:pPr>
          <a:r>
            <a:rPr lang="en-GB" sz="1600" b="1" kern="1200" dirty="0"/>
            <a:t>Automated Calculation Estimate                          </a:t>
          </a:r>
          <a:r>
            <a:rPr lang="en-GB" sz="1400" kern="1200" dirty="0"/>
            <a:t>(formula and default scenario) </a:t>
          </a:r>
        </a:p>
      </dsp:txBody>
      <dsp:txXfrm>
        <a:off x="302855" y="1408659"/>
        <a:ext cx="3548277" cy="799138"/>
      </dsp:txXfrm>
    </dsp:sp>
    <dsp:sp modelId="{57FFD5D5-F415-CA43-A8CE-81D4EE6A3E36}">
      <dsp:nvSpPr>
        <dsp:cNvPr id="0" name=""/>
        <dsp:cNvSpPr/>
      </dsp:nvSpPr>
      <dsp:spPr>
        <a:xfrm>
          <a:off x="0" y="3169028"/>
          <a:ext cx="5192485" cy="756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1C4267-4CDC-6344-8F92-6942F1AA70D1}">
      <dsp:nvSpPr>
        <dsp:cNvPr id="0" name=""/>
        <dsp:cNvSpPr/>
      </dsp:nvSpPr>
      <dsp:spPr>
        <a:xfrm>
          <a:off x="259624" y="2726228"/>
          <a:ext cx="3634739" cy="885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384" tIns="0" rIns="137384" bIns="0" numCol="1" spcCol="1270" anchor="ctr" anchorCtr="0">
          <a:noAutofit/>
        </a:bodyPr>
        <a:lstStyle/>
        <a:p>
          <a:pPr marL="0" lvl="0" indent="0" algn="l" defTabSz="711200">
            <a:lnSpc>
              <a:spcPct val="90000"/>
            </a:lnSpc>
            <a:spcBef>
              <a:spcPct val="0"/>
            </a:spcBef>
            <a:spcAft>
              <a:spcPct val="35000"/>
            </a:spcAft>
            <a:buNone/>
          </a:pPr>
          <a:r>
            <a:rPr lang="en-GB" sz="1600" b="1" kern="1200" dirty="0"/>
            <a:t>Interactive Sheets for Users                                  </a:t>
          </a:r>
          <a:r>
            <a:rPr lang="en-GB" sz="1400" kern="1200" dirty="0"/>
            <a:t>(data, key inputs on formula, decisions)</a:t>
          </a:r>
        </a:p>
      </dsp:txBody>
      <dsp:txXfrm>
        <a:off x="302855" y="2769459"/>
        <a:ext cx="3548277" cy="799138"/>
      </dsp:txXfrm>
    </dsp:sp>
    <dsp:sp modelId="{5152F57A-11F7-8048-AC62-4E925E26C6B2}">
      <dsp:nvSpPr>
        <dsp:cNvPr id="0" name=""/>
        <dsp:cNvSpPr/>
      </dsp:nvSpPr>
      <dsp:spPr>
        <a:xfrm>
          <a:off x="0" y="4529828"/>
          <a:ext cx="5192485" cy="756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CF7959-F1F9-5C41-87F9-DA58DD58FF73}">
      <dsp:nvSpPr>
        <dsp:cNvPr id="0" name=""/>
        <dsp:cNvSpPr/>
      </dsp:nvSpPr>
      <dsp:spPr>
        <a:xfrm>
          <a:off x="259624" y="4087028"/>
          <a:ext cx="3634739" cy="885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384" tIns="0" rIns="137384" bIns="0" numCol="1" spcCol="1270" anchor="ctr" anchorCtr="0">
          <a:noAutofit/>
        </a:bodyPr>
        <a:lstStyle/>
        <a:p>
          <a:pPr marL="0" lvl="0" indent="0" algn="l" defTabSz="711200">
            <a:lnSpc>
              <a:spcPct val="90000"/>
            </a:lnSpc>
            <a:spcBef>
              <a:spcPct val="0"/>
            </a:spcBef>
            <a:spcAft>
              <a:spcPct val="35000"/>
            </a:spcAft>
            <a:buNone/>
          </a:pPr>
          <a:r>
            <a:rPr lang="en-GB" sz="1600" b="1" kern="1200" dirty="0"/>
            <a:t>Outputs</a:t>
          </a:r>
          <a:r>
            <a:rPr lang="en-GB" sz="1600" kern="1200" dirty="0"/>
            <a:t>   </a:t>
          </a:r>
          <a:r>
            <a:rPr lang="en-GB" sz="1400" kern="1200" dirty="0"/>
            <a:t>                                                         (estimate tables and graphs)</a:t>
          </a:r>
        </a:p>
      </dsp:txBody>
      <dsp:txXfrm>
        <a:off x="302855" y="4130259"/>
        <a:ext cx="3548277" cy="79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C0746-DECB-B14A-B634-17579B37C6A1}">
      <dsp:nvSpPr>
        <dsp:cNvPr id="0" name=""/>
        <dsp:cNvSpPr/>
      </dsp:nvSpPr>
      <dsp:spPr>
        <a:xfrm>
          <a:off x="6910" y="813800"/>
          <a:ext cx="861610" cy="1749408"/>
        </a:xfrm>
        <a:prstGeom prst="roundRect">
          <a:avLst>
            <a:gd name="adj" fmla="val 10000"/>
          </a:avLst>
        </a:prstGeom>
        <a:solidFill>
          <a:srgbClr val="0054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Getting Started </a:t>
          </a:r>
        </a:p>
      </dsp:txBody>
      <dsp:txXfrm>
        <a:off x="32146" y="839036"/>
        <a:ext cx="811138" cy="1698936"/>
      </dsp:txXfrm>
    </dsp:sp>
    <dsp:sp modelId="{EB6DD44B-4802-2D49-B8A7-186303758EC6}">
      <dsp:nvSpPr>
        <dsp:cNvPr id="0" name=""/>
        <dsp:cNvSpPr/>
      </dsp:nvSpPr>
      <dsp:spPr>
        <a:xfrm>
          <a:off x="954682" y="1581665"/>
          <a:ext cx="182661" cy="213679"/>
        </a:xfrm>
        <a:prstGeom prst="rightArrow">
          <a:avLst>
            <a:gd name="adj1" fmla="val 60000"/>
            <a:gd name="adj2" fmla="val 50000"/>
          </a:avLst>
        </a:prstGeom>
        <a:solidFill>
          <a:srgbClr val="00549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954682" y="1624401"/>
        <a:ext cx="127863" cy="128207"/>
      </dsp:txXfrm>
    </dsp:sp>
    <dsp:sp modelId="{A2B8E6AD-72C6-634D-9BC1-1A065529347C}">
      <dsp:nvSpPr>
        <dsp:cNvPr id="0" name=""/>
        <dsp:cNvSpPr/>
      </dsp:nvSpPr>
      <dsp:spPr>
        <a:xfrm>
          <a:off x="1213165" y="813800"/>
          <a:ext cx="1075428" cy="1749408"/>
        </a:xfrm>
        <a:prstGeom prst="roundRect">
          <a:avLst>
            <a:gd name="adj" fmla="val 10000"/>
          </a:avLst>
        </a:prstGeom>
        <a:solidFill>
          <a:srgbClr val="005493">
            <a:alpha val="67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Convene  stakeholder launch meeting  for CNET process &amp; landscape analysis </a:t>
          </a:r>
        </a:p>
      </dsp:txBody>
      <dsp:txXfrm>
        <a:off x="1244663" y="845298"/>
        <a:ext cx="1012432" cy="1686412"/>
      </dsp:txXfrm>
    </dsp:sp>
    <dsp:sp modelId="{EF61A1DF-F9B3-4D43-ADCE-C9E64CB8393E}">
      <dsp:nvSpPr>
        <dsp:cNvPr id="0" name=""/>
        <dsp:cNvSpPr/>
      </dsp:nvSpPr>
      <dsp:spPr>
        <a:xfrm>
          <a:off x="2374755" y="1581665"/>
          <a:ext cx="182661" cy="213679"/>
        </a:xfrm>
        <a:prstGeom prst="rightArrow">
          <a:avLst>
            <a:gd name="adj1" fmla="val 60000"/>
            <a:gd name="adj2" fmla="val 50000"/>
          </a:avLst>
        </a:prstGeom>
        <a:solidFill>
          <a:srgbClr val="00549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374755" y="1624401"/>
        <a:ext cx="127863" cy="128207"/>
      </dsp:txXfrm>
    </dsp:sp>
    <dsp:sp modelId="{59D6F2F3-AAC7-E844-BEFA-67C40F04B5AB}">
      <dsp:nvSpPr>
        <dsp:cNvPr id="0" name=""/>
        <dsp:cNvSpPr/>
      </dsp:nvSpPr>
      <dsp:spPr>
        <a:xfrm>
          <a:off x="2633238" y="813800"/>
          <a:ext cx="861610" cy="1749408"/>
        </a:xfrm>
        <a:prstGeom prst="roundRect">
          <a:avLst>
            <a:gd name="adj" fmla="val 10000"/>
          </a:avLst>
        </a:prstGeom>
        <a:solidFill>
          <a:srgbClr val="0054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Develop draft estimate using the CNET </a:t>
          </a:r>
        </a:p>
      </dsp:txBody>
      <dsp:txXfrm>
        <a:off x="2658474" y="839036"/>
        <a:ext cx="811138" cy="1698936"/>
      </dsp:txXfrm>
    </dsp:sp>
    <dsp:sp modelId="{B251F17F-EDFA-734F-8C54-85F1D8AD5A36}">
      <dsp:nvSpPr>
        <dsp:cNvPr id="0" name=""/>
        <dsp:cNvSpPr/>
      </dsp:nvSpPr>
      <dsp:spPr>
        <a:xfrm>
          <a:off x="3581010" y="1581665"/>
          <a:ext cx="182661" cy="213679"/>
        </a:xfrm>
        <a:prstGeom prst="rightArrow">
          <a:avLst>
            <a:gd name="adj1" fmla="val 60000"/>
            <a:gd name="adj2" fmla="val 50000"/>
          </a:avLst>
        </a:prstGeom>
        <a:solidFill>
          <a:srgbClr val="00549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3581010" y="1624401"/>
        <a:ext cx="127863" cy="128207"/>
      </dsp:txXfrm>
    </dsp:sp>
    <dsp:sp modelId="{2CF59C27-1881-3145-90AE-61EDB9C5D910}">
      <dsp:nvSpPr>
        <dsp:cNvPr id="0" name=""/>
        <dsp:cNvSpPr/>
      </dsp:nvSpPr>
      <dsp:spPr>
        <a:xfrm>
          <a:off x="3839493" y="813800"/>
          <a:ext cx="1034544" cy="1749408"/>
        </a:xfrm>
        <a:prstGeom prst="roundRect">
          <a:avLst>
            <a:gd name="adj" fmla="val 10000"/>
          </a:avLst>
        </a:prstGeom>
        <a:solidFill>
          <a:srgbClr val="005493">
            <a:alpha val="6674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Conduct stakeholder review meeting  </a:t>
          </a:r>
        </a:p>
      </dsp:txBody>
      <dsp:txXfrm>
        <a:off x="3869794" y="844101"/>
        <a:ext cx="973942" cy="1688806"/>
      </dsp:txXfrm>
    </dsp:sp>
    <dsp:sp modelId="{D411A2AE-82BB-7D44-93C2-B1402B4DDC8A}">
      <dsp:nvSpPr>
        <dsp:cNvPr id="0" name=""/>
        <dsp:cNvSpPr/>
      </dsp:nvSpPr>
      <dsp:spPr>
        <a:xfrm>
          <a:off x="4960199" y="1581665"/>
          <a:ext cx="182661" cy="213679"/>
        </a:xfrm>
        <a:prstGeom prst="rightArrow">
          <a:avLst>
            <a:gd name="adj1" fmla="val 60000"/>
            <a:gd name="adj2" fmla="val 50000"/>
          </a:avLst>
        </a:prstGeom>
        <a:solidFill>
          <a:srgbClr val="00549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960199" y="1624401"/>
        <a:ext cx="127863" cy="128207"/>
      </dsp:txXfrm>
    </dsp:sp>
    <dsp:sp modelId="{CB337892-D355-DB48-8404-ED37E125FE36}">
      <dsp:nvSpPr>
        <dsp:cNvPr id="0" name=""/>
        <dsp:cNvSpPr/>
      </dsp:nvSpPr>
      <dsp:spPr>
        <a:xfrm>
          <a:off x="5218682" y="813800"/>
          <a:ext cx="861610" cy="1749408"/>
        </a:xfrm>
        <a:prstGeom prst="roundRect">
          <a:avLst>
            <a:gd name="adj" fmla="val 10000"/>
          </a:avLst>
        </a:prstGeom>
        <a:solidFill>
          <a:srgbClr val="0054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Finalize estimate and report </a:t>
          </a:r>
        </a:p>
      </dsp:txBody>
      <dsp:txXfrm>
        <a:off x="5243918" y="839036"/>
        <a:ext cx="811138" cy="1698936"/>
      </dsp:txXfrm>
    </dsp:sp>
    <dsp:sp modelId="{8D062299-A4D2-9141-8009-2585D148732C}">
      <dsp:nvSpPr>
        <dsp:cNvPr id="0" name=""/>
        <dsp:cNvSpPr/>
      </dsp:nvSpPr>
      <dsp:spPr>
        <a:xfrm>
          <a:off x="6166454" y="1581665"/>
          <a:ext cx="182661" cy="213679"/>
        </a:xfrm>
        <a:prstGeom prst="rightArrow">
          <a:avLst>
            <a:gd name="adj1" fmla="val 60000"/>
            <a:gd name="adj2" fmla="val 50000"/>
          </a:avLst>
        </a:prstGeom>
        <a:solidFill>
          <a:srgbClr val="00549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6166454" y="1624401"/>
        <a:ext cx="127863" cy="128207"/>
      </dsp:txXfrm>
    </dsp:sp>
    <dsp:sp modelId="{55D78C1A-638E-A445-8E0A-EBD35B594DD6}">
      <dsp:nvSpPr>
        <dsp:cNvPr id="0" name=""/>
        <dsp:cNvSpPr/>
      </dsp:nvSpPr>
      <dsp:spPr>
        <a:xfrm>
          <a:off x="6424938" y="813800"/>
          <a:ext cx="1039119" cy="1749408"/>
        </a:xfrm>
        <a:prstGeom prst="roundRect">
          <a:avLst>
            <a:gd name="adj" fmla="val 10000"/>
          </a:avLst>
        </a:prstGeom>
        <a:solidFill>
          <a:srgbClr val="005493">
            <a:alpha val="67068"/>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Conduct final stakeholder validation meeting  </a:t>
          </a:r>
        </a:p>
      </dsp:txBody>
      <dsp:txXfrm>
        <a:off x="6455373" y="844235"/>
        <a:ext cx="978249" cy="1688538"/>
      </dsp:txXfrm>
    </dsp:sp>
    <dsp:sp modelId="{990F5BD2-E20A-E445-9B3F-4E2A6F1DECE6}">
      <dsp:nvSpPr>
        <dsp:cNvPr id="0" name=""/>
        <dsp:cNvSpPr/>
      </dsp:nvSpPr>
      <dsp:spPr>
        <a:xfrm>
          <a:off x="7550219" y="1581665"/>
          <a:ext cx="182661" cy="213679"/>
        </a:xfrm>
        <a:prstGeom prst="rightArrow">
          <a:avLst>
            <a:gd name="adj1" fmla="val 60000"/>
            <a:gd name="adj2" fmla="val 50000"/>
          </a:avLst>
        </a:prstGeom>
        <a:solidFill>
          <a:srgbClr val="00549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7550219" y="1624401"/>
        <a:ext cx="127863" cy="128207"/>
      </dsp:txXfrm>
    </dsp:sp>
    <dsp:sp modelId="{CA06CD39-511E-EC4E-88A3-1BA50997D278}">
      <dsp:nvSpPr>
        <dsp:cNvPr id="0" name=""/>
        <dsp:cNvSpPr/>
      </dsp:nvSpPr>
      <dsp:spPr>
        <a:xfrm>
          <a:off x="7808702" y="813800"/>
          <a:ext cx="1324382" cy="174940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Utilize CNET results and institutionalize CNET process for review and refinements </a:t>
          </a:r>
        </a:p>
      </dsp:txBody>
      <dsp:txXfrm>
        <a:off x="7847492" y="852590"/>
        <a:ext cx="1246802" cy="16718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E7997-549A-3F41-BE64-FABB253FAD03}">
      <dsp:nvSpPr>
        <dsp:cNvPr id="0" name=""/>
        <dsp:cNvSpPr/>
      </dsp:nvSpPr>
      <dsp:spPr>
        <a:xfrm rot="5400000">
          <a:off x="212350" y="2695376"/>
          <a:ext cx="628343" cy="104554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C87438-7639-0741-8E99-67F638A27FB9}">
      <dsp:nvSpPr>
        <dsp:cNvPr id="0" name=""/>
        <dsp:cNvSpPr/>
      </dsp:nvSpPr>
      <dsp:spPr>
        <a:xfrm>
          <a:off x="107464" y="3007770"/>
          <a:ext cx="943927" cy="82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Set up Country Dashboard </a:t>
          </a:r>
        </a:p>
      </dsp:txBody>
      <dsp:txXfrm>
        <a:off x="107464" y="3007770"/>
        <a:ext cx="943927" cy="827407"/>
      </dsp:txXfrm>
    </dsp:sp>
    <dsp:sp modelId="{D141A6A5-2097-E94B-9FC4-13971B7EECC8}">
      <dsp:nvSpPr>
        <dsp:cNvPr id="0" name=""/>
        <dsp:cNvSpPr/>
      </dsp:nvSpPr>
      <dsp:spPr>
        <a:xfrm>
          <a:off x="873292" y="2618402"/>
          <a:ext cx="178099" cy="1780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BBB594-BB38-E047-B2AC-E0606F0E00CB}">
      <dsp:nvSpPr>
        <dsp:cNvPr id="0" name=""/>
        <dsp:cNvSpPr/>
      </dsp:nvSpPr>
      <dsp:spPr>
        <a:xfrm rot="5400000">
          <a:off x="1367902" y="2409434"/>
          <a:ext cx="628343" cy="104554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04BB73-1588-784E-AD42-E52017772F57}">
      <dsp:nvSpPr>
        <dsp:cNvPr id="0" name=""/>
        <dsp:cNvSpPr/>
      </dsp:nvSpPr>
      <dsp:spPr>
        <a:xfrm>
          <a:off x="1314158" y="2729134"/>
          <a:ext cx="943927" cy="82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Confirm populations using checklist </a:t>
          </a:r>
        </a:p>
      </dsp:txBody>
      <dsp:txXfrm>
        <a:off x="1314158" y="2729134"/>
        <a:ext cx="943927" cy="827407"/>
      </dsp:txXfrm>
    </dsp:sp>
    <dsp:sp modelId="{DB4A6198-4F8E-7347-8433-8B672DF53842}">
      <dsp:nvSpPr>
        <dsp:cNvPr id="0" name=""/>
        <dsp:cNvSpPr/>
      </dsp:nvSpPr>
      <dsp:spPr>
        <a:xfrm>
          <a:off x="2028844" y="2332459"/>
          <a:ext cx="178099" cy="1780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08227-08A1-7043-AA70-318B05F47422}">
      <dsp:nvSpPr>
        <dsp:cNvPr id="0" name=""/>
        <dsp:cNvSpPr/>
      </dsp:nvSpPr>
      <dsp:spPr>
        <a:xfrm rot="5400000">
          <a:off x="2523453" y="2123491"/>
          <a:ext cx="628343" cy="104554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9D127-04EC-4C49-8210-4E233332B059}">
      <dsp:nvSpPr>
        <dsp:cNvPr id="0" name=""/>
        <dsp:cNvSpPr/>
      </dsp:nvSpPr>
      <dsp:spPr>
        <a:xfrm>
          <a:off x="2484312" y="2435885"/>
          <a:ext cx="943927" cy="82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Determine baseline for current condom availability</a:t>
          </a:r>
        </a:p>
        <a:p>
          <a:pPr marL="0" lvl="0" indent="0" algn="l" defTabSz="488950">
            <a:lnSpc>
              <a:spcPct val="90000"/>
            </a:lnSpc>
            <a:spcBef>
              <a:spcPct val="0"/>
            </a:spcBef>
            <a:spcAft>
              <a:spcPct val="35000"/>
            </a:spcAft>
            <a:buNone/>
          </a:pPr>
          <a:r>
            <a:rPr lang="en-GB" sz="1200" kern="1200" dirty="0"/>
            <a:t> </a:t>
          </a:r>
        </a:p>
      </dsp:txBody>
      <dsp:txXfrm>
        <a:off x="2484312" y="2435885"/>
        <a:ext cx="943927" cy="827407"/>
      </dsp:txXfrm>
    </dsp:sp>
    <dsp:sp modelId="{1D43BBE0-8132-444C-934C-B9CEAB46D53A}">
      <dsp:nvSpPr>
        <dsp:cNvPr id="0" name=""/>
        <dsp:cNvSpPr/>
      </dsp:nvSpPr>
      <dsp:spPr>
        <a:xfrm>
          <a:off x="3184395" y="2046517"/>
          <a:ext cx="178099" cy="1780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25EAE-04E6-1E4D-8FBB-5088AFB0DE9B}">
      <dsp:nvSpPr>
        <dsp:cNvPr id="0" name=""/>
        <dsp:cNvSpPr/>
      </dsp:nvSpPr>
      <dsp:spPr>
        <a:xfrm rot="5400000">
          <a:off x="3679005" y="1837549"/>
          <a:ext cx="628343" cy="104554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EE495-BD01-D842-9A4E-960CFE1A8DEF}">
      <dsp:nvSpPr>
        <dsp:cNvPr id="0" name=""/>
        <dsp:cNvSpPr/>
      </dsp:nvSpPr>
      <dsp:spPr>
        <a:xfrm>
          <a:off x="3639873" y="2149943"/>
          <a:ext cx="943927" cy="82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Validate population size estimates and condom use data</a:t>
          </a:r>
        </a:p>
      </dsp:txBody>
      <dsp:txXfrm>
        <a:off x="3639873" y="2149943"/>
        <a:ext cx="943927" cy="827407"/>
      </dsp:txXfrm>
    </dsp:sp>
    <dsp:sp modelId="{41FA87A8-60E0-7340-9151-90AC813B3C69}">
      <dsp:nvSpPr>
        <dsp:cNvPr id="0" name=""/>
        <dsp:cNvSpPr/>
      </dsp:nvSpPr>
      <dsp:spPr>
        <a:xfrm>
          <a:off x="4339946" y="1760575"/>
          <a:ext cx="178099" cy="1780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3E65C-4794-2C48-AC11-699E09B4571A}">
      <dsp:nvSpPr>
        <dsp:cNvPr id="0" name=""/>
        <dsp:cNvSpPr/>
      </dsp:nvSpPr>
      <dsp:spPr>
        <a:xfrm rot="5400000">
          <a:off x="4834556" y="1551607"/>
          <a:ext cx="628343" cy="104554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020BF0-F0CD-0E47-93D4-53978AC66C5A}">
      <dsp:nvSpPr>
        <dsp:cNvPr id="0" name=""/>
        <dsp:cNvSpPr/>
      </dsp:nvSpPr>
      <dsp:spPr>
        <a:xfrm>
          <a:off x="4773506" y="1864001"/>
          <a:ext cx="943927" cy="82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Develop condom needs estimate*</a:t>
          </a:r>
        </a:p>
      </dsp:txBody>
      <dsp:txXfrm>
        <a:off x="4773506" y="1864001"/>
        <a:ext cx="943927" cy="827407"/>
      </dsp:txXfrm>
    </dsp:sp>
    <dsp:sp modelId="{49DD9D55-58CA-6540-B3A4-CBDCE2CEFA5E}">
      <dsp:nvSpPr>
        <dsp:cNvPr id="0" name=""/>
        <dsp:cNvSpPr/>
      </dsp:nvSpPr>
      <dsp:spPr>
        <a:xfrm>
          <a:off x="5495498" y="1474632"/>
          <a:ext cx="178099" cy="1780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E802F-5750-FC46-B1FB-85DEE43FE356}">
      <dsp:nvSpPr>
        <dsp:cNvPr id="0" name=""/>
        <dsp:cNvSpPr/>
      </dsp:nvSpPr>
      <dsp:spPr>
        <a:xfrm rot="5400000">
          <a:off x="5990107" y="1265664"/>
          <a:ext cx="628343" cy="104554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83047-CB3C-7F47-90B3-8791AB833DFF}">
      <dsp:nvSpPr>
        <dsp:cNvPr id="0" name=""/>
        <dsp:cNvSpPr/>
      </dsp:nvSpPr>
      <dsp:spPr>
        <a:xfrm>
          <a:off x="5943669" y="1578058"/>
          <a:ext cx="943927" cy="82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Determine female condom, lubricant and specialty condom needs</a:t>
          </a:r>
          <a:r>
            <a:rPr lang="en-GB" sz="1200" kern="1200" dirty="0"/>
            <a:t>. </a:t>
          </a:r>
        </a:p>
      </dsp:txBody>
      <dsp:txXfrm>
        <a:off x="5943669" y="1578058"/>
        <a:ext cx="943927" cy="827407"/>
      </dsp:txXfrm>
    </dsp:sp>
    <dsp:sp modelId="{59D5D048-6A4C-7341-9171-F5440DB2C5FB}">
      <dsp:nvSpPr>
        <dsp:cNvPr id="0" name=""/>
        <dsp:cNvSpPr/>
      </dsp:nvSpPr>
      <dsp:spPr>
        <a:xfrm>
          <a:off x="6651049" y="1188690"/>
          <a:ext cx="178099" cy="1780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718013-BFFB-DB41-82D9-1C9479E7E2CF}">
      <dsp:nvSpPr>
        <dsp:cNvPr id="0" name=""/>
        <dsp:cNvSpPr/>
      </dsp:nvSpPr>
      <dsp:spPr>
        <a:xfrm rot="5400000">
          <a:off x="7145659" y="979722"/>
          <a:ext cx="628343" cy="104554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C7AAEB-B68B-E240-8E3F-860E27FE82CD}">
      <dsp:nvSpPr>
        <dsp:cNvPr id="0" name=""/>
        <dsp:cNvSpPr/>
      </dsp:nvSpPr>
      <dsp:spPr>
        <a:xfrm>
          <a:off x="7099221" y="1292116"/>
          <a:ext cx="943927" cy="82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 Establish TMA targets including free condom distribution by population. </a:t>
          </a:r>
        </a:p>
      </dsp:txBody>
      <dsp:txXfrm>
        <a:off x="7099221" y="1292116"/>
        <a:ext cx="943927" cy="827407"/>
      </dsp:txXfrm>
    </dsp:sp>
    <dsp:sp modelId="{53087C7A-B317-E94E-AE46-24D2D97C0935}">
      <dsp:nvSpPr>
        <dsp:cNvPr id="0" name=""/>
        <dsp:cNvSpPr/>
      </dsp:nvSpPr>
      <dsp:spPr>
        <a:xfrm>
          <a:off x="7806601" y="902748"/>
          <a:ext cx="178099" cy="17809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35888-AC1A-F44A-B5F7-3CEA9EFFF23F}">
      <dsp:nvSpPr>
        <dsp:cNvPr id="0" name=""/>
        <dsp:cNvSpPr/>
      </dsp:nvSpPr>
      <dsp:spPr>
        <a:xfrm rot="5400000">
          <a:off x="8301210" y="693780"/>
          <a:ext cx="628343" cy="104554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DD7CA-B66B-1243-9F7F-B3351F17DD78}">
      <dsp:nvSpPr>
        <dsp:cNvPr id="0" name=""/>
        <dsp:cNvSpPr/>
      </dsp:nvSpPr>
      <dsp:spPr>
        <a:xfrm>
          <a:off x="8200072" y="1006173"/>
          <a:ext cx="943927" cy="827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Identify resource needs based on commodity costs. </a:t>
          </a:r>
        </a:p>
      </dsp:txBody>
      <dsp:txXfrm>
        <a:off x="8200072" y="1006173"/>
        <a:ext cx="943927" cy="8274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47812-ABF0-4362-8C09-08E9A3603344}">
      <dsp:nvSpPr>
        <dsp:cNvPr id="0" name=""/>
        <dsp:cNvSpPr/>
      </dsp:nvSpPr>
      <dsp:spPr>
        <a:xfrm>
          <a:off x="8362767" y="1663271"/>
          <a:ext cx="206139" cy="632160"/>
        </a:xfrm>
        <a:custGeom>
          <a:avLst/>
          <a:gdLst/>
          <a:ahLst/>
          <a:cxnLst/>
          <a:rect l="0" t="0" r="0" b="0"/>
          <a:pathLst>
            <a:path>
              <a:moveTo>
                <a:pt x="0" y="0"/>
              </a:moveTo>
              <a:lnTo>
                <a:pt x="0" y="632160"/>
              </a:lnTo>
              <a:lnTo>
                <a:pt x="206139" y="63216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8E0207-A0A5-49A1-8144-8A2C0DFBB05D}">
      <dsp:nvSpPr>
        <dsp:cNvPr id="0" name=""/>
        <dsp:cNvSpPr/>
      </dsp:nvSpPr>
      <dsp:spPr>
        <a:xfrm>
          <a:off x="5586759" y="687545"/>
          <a:ext cx="3325712" cy="288594"/>
        </a:xfrm>
        <a:custGeom>
          <a:avLst/>
          <a:gdLst/>
          <a:ahLst/>
          <a:cxnLst/>
          <a:rect l="0" t="0" r="0" b="0"/>
          <a:pathLst>
            <a:path>
              <a:moveTo>
                <a:pt x="0" y="0"/>
              </a:moveTo>
              <a:lnTo>
                <a:pt x="0" y="144297"/>
              </a:lnTo>
              <a:lnTo>
                <a:pt x="3325712" y="144297"/>
              </a:lnTo>
              <a:lnTo>
                <a:pt x="3325712" y="28859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CE498E-BB44-4B91-9D0C-E96FDA7CCCB4}">
      <dsp:nvSpPr>
        <dsp:cNvPr id="0" name=""/>
        <dsp:cNvSpPr/>
      </dsp:nvSpPr>
      <dsp:spPr>
        <a:xfrm>
          <a:off x="6699911" y="1663271"/>
          <a:ext cx="206139" cy="1607885"/>
        </a:xfrm>
        <a:custGeom>
          <a:avLst/>
          <a:gdLst/>
          <a:ahLst/>
          <a:cxnLst/>
          <a:rect l="0" t="0" r="0" b="0"/>
          <a:pathLst>
            <a:path>
              <a:moveTo>
                <a:pt x="0" y="0"/>
              </a:moveTo>
              <a:lnTo>
                <a:pt x="0" y="1607885"/>
              </a:lnTo>
              <a:lnTo>
                <a:pt x="206139" y="160788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C10F20-64B8-4B34-94DB-63B45CE6FE75}">
      <dsp:nvSpPr>
        <dsp:cNvPr id="0" name=""/>
        <dsp:cNvSpPr/>
      </dsp:nvSpPr>
      <dsp:spPr>
        <a:xfrm>
          <a:off x="6699911" y="1663271"/>
          <a:ext cx="206139" cy="632160"/>
        </a:xfrm>
        <a:custGeom>
          <a:avLst/>
          <a:gdLst/>
          <a:ahLst/>
          <a:cxnLst/>
          <a:rect l="0" t="0" r="0" b="0"/>
          <a:pathLst>
            <a:path>
              <a:moveTo>
                <a:pt x="0" y="0"/>
              </a:moveTo>
              <a:lnTo>
                <a:pt x="0" y="632160"/>
              </a:lnTo>
              <a:lnTo>
                <a:pt x="206139" y="63216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9D4BD9-C9CB-4D37-A6A1-CEAAF8AD4D2B}">
      <dsp:nvSpPr>
        <dsp:cNvPr id="0" name=""/>
        <dsp:cNvSpPr/>
      </dsp:nvSpPr>
      <dsp:spPr>
        <a:xfrm>
          <a:off x="5586759" y="687545"/>
          <a:ext cx="1662856" cy="288594"/>
        </a:xfrm>
        <a:custGeom>
          <a:avLst/>
          <a:gdLst/>
          <a:ahLst/>
          <a:cxnLst/>
          <a:rect l="0" t="0" r="0" b="0"/>
          <a:pathLst>
            <a:path>
              <a:moveTo>
                <a:pt x="0" y="0"/>
              </a:moveTo>
              <a:lnTo>
                <a:pt x="0" y="144297"/>
              </a:lnTo>
              <a:lnTo>
                <a:pt x="1662856" y="144297"/>
              </a:lnTo>
              <a:lnTo>
                <a:pt x="1662856" y="28859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06AE71-5C32-403F-9168-462193794EB6}">
      <dsp:nvSpPr>
        <dsp:cNvPr id="0" name=""/>
        <dsp:cNvSpPr/>
      </dsp:nvSpPr>
      <dsp:spPr>
        <a:xfrm>
          <a:off x="5037054" y="1663271"/>
          <a:ext cx="206139" cy="1607885"/>
        </a:xfrm>
        <a:custGeom>
          <a:avLst/>
          <a:gdLst/>
          <a:ahLst/>
          <a:cxnLst/>
          <a:rect l="0" t="0" r="0" b="0"/>
          <a:pathLst>
            <a:path>
              <a:moveTo>
                <a:pt x="0" y="0"/>
              </a:moveTo>
              <a:lnTo>
                <a:pt x="0" y="1607885"/>
              </a:lnTo>
              <a:lnTo>
                <a:pt x="206139" y="160788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3BA692-48FB-4326-B434-BA7C0A1F0421}">
      <dsp:nvSpPr>
        <dsp:cNvPr id="0" name=""/>
        <dsp:cNvSpPr/>
      </dsp:nvSpPr>
      <dsp:spPr>
        <a:xfrm>
          <a:off x="5037054" y="1663271"/>
          <a:ext cx="206139" cy="632160"/>
        </a:xfrm>
        <a:custGeom>
          <a:avLst/>
          <a:gdLst/>
          <a:ahLst/>
          <a:cxnLst/>
          <a:rect l="0" t="0" r="0" b="0"/>
          <a:pathLst>
            <a:path>
              <a:moveTo>
                <a:pt x="0" y="0"/>
              </a:moveTo>
              <a:lnTo>
                <a:pt x="0" y="632160"/>
              </a:lnTo>
              <a:lnTo>
                <a:pt x="206139" y="63216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85169-4A84-4FC6-810F-2142AB0EE2D0}">
      <dsp:nvSpPr>
        <dsp:cNvPr id="0" name=""/>
        <dsp:cNvSpPr/>
      </dsp:nvSpPr>
      <dsp:spPr>
        <a:xfrm>
          <a:off x="5541039" y="687545"/>
          <a:ext cx="91440" cy="288594"/>
        </a:xfrm>
        <a:custGeom>
          <a:avLst/>
          <a:gdLst/>
          <a:ahLst/>
          <a:cxnLst/>
          <a:rect l="0" t="0" r="0" b="0"/>
          <a:pathLst>
            <a:path>
              <a:moveTo>
                <a:pt x="45720" y="0"/>
              </a:moveTo>
              <a:lnTo>
                <a:pt x="45720" y="28859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B88880-1904-402C-BFDA-D6C8C061908E}">
      <dsp:nvSpPr>
        <dsp:cNvPr id="0" name=""/>
        <dsp:cNvSpPr/>
      </dsp:nvSpPr>
      <dsp:spPr>
        <a:xfrm>
          <a:off x="3374198" y="1663271"/>
          <a:ext cx="206139" cy="4535062"/>
        </a:xfrm>
        <a:custGeom>
          <a:avLst/>
          <a:gdLst/>
          <a:ahLst/>
          <a:cxnLst/>
          <a:rect l="0" t="0" r="0" b="0"/>
          <a:pathLst>
            <a:path>
              <a:moveTo>
                <a:pt x="0" y="0"/>
              </a:moveTo>
              <a:lnTo>
                <a:pt x="0" y="4535062"/>
              </a:lnTo>
              <a:lnTo>
                <a:pt x="206139" y="453506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8BA7E5-BBA2-4C3A-B07F-60D3AFAF1440}">
      <dsp:nvSpPr>
        <dsp:cNvPr id="0" name=""/>
        <dsp:cNvSpPr/>
      </dsp:nvSpPr>
      <dsp:spPr>
        <a:xfrm>
          <a:off x="3374198" y="1663271"/>
          <a:ext cx="206139" cy="3592855"/>
        </a:xfrm>
        <a:custGeom>
          <a:avLst/>
          <a:gdLst/>
          <a:ahLst/>
          <a:cxnLst/>
          <a:rect l="0" t="0" r="0" b="0"/>
          <a:pathLst>
            <a:path>
              <a:moveTo>
                <a:pt x="0" y="0"/>
              </a:moveTo>
              <a:lnTo>
                <a:pt x="0" y="3592855"/>
              </a:lnTo>
              <a:lnTo>
                <a:pt x="206139" y="359285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89436B-58A7-4949-B99D-81969FA3E69B}">
      <dsp:nvSpPr>
        <dsp:cNvPr id="0" name=""/>
        <dsp:cNvSpPr/>
      </dsp:nvSpPr>
      <dsp:spPr>
        <a:xfrm>
          <a:off x="3374198" y="1663271"/>
          <a:ext cx="206139" cy="2583611"/>
        </a:xfrm>
        <a:custGeom>
          <a:avLst/>
          <a:gdLst/>
          <a:ahLst/>
          <a:cxnLst/>
          <a:rect l="0" t="0" r="0" b="0"/>
          <a:pathLst>
            <a:path>
              <a:moveTo>
                <a:pt x="0" y="0"/>
              </a:moveTo>
              <a:lnTo>
                <a:pt x="0" y="2583611"/>
              </a:lnTo>
              <a:lnTo>
                <a:pt x="206139" y="258361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9CCDBA-8A29-4958-A82A-9056850AF0DD}">
      <dsp:nvSpPr>
        <dsp:cNvPr id="0" name=""/>
        <dsp:cNvSpPr/>
      </dsp:nvSpPr>
      <dsp:spPr>
        <a:xfrm>
          <a:off x="3374198" y="1663271"/>
          <a:ext cx="206139" cy="1607885"/>
        </a:xfrm>
        <a:custGeom>
          <a:avLst/>
          <a:gdLst/>
          <a:ahLst/>
          <a:cxnLst/>
          <a:rect l="0" t="0" r="0" b="0"/>
          <a:pathLst>
            <a:path>
              <a:moveTo>
                <a:pt x="0" y="0"/>
              </a:moveTo>
              <a:lnTo>
                <a:pt x="0" y="1607885"/>
              </a:lnTo>
              <a:lnTo>
                <a:pt x="206139" y="160788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34BB99-DFFC-4804-B169-FBB58D5AE89C}">
      <dsp:nvSpPr>
        <dsp:cNvPr id="0" name=""/>
        <dsp:cNvSpPr/>
      </dsp:nvSpPr>
      <dsp:spPr>
        <a:xfrm>
          <a:off x="3374198" y="1663271"/>
          <a:ext cx="206139" cy="632160"/>
        </a:xfrm>
        <a:custGeom>
          <a:avLst/>
          <a:gdLst/>
          <a:ahLst/>
          <a:cxnLst/>
          <a:rect l="0" t="0" r="0" b="0"/>
          <a:pathLst>
            <a:path>
              <a:moveTo>
                <a:pt x="0" y="0"/>
              </a:moveTo>
              <a:lnTo>
                <a:pt x="0" y="632160"/>
              </a:lnTo>
              <a:lnTo>
                <a:pt x="206139" y="63216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DF4A43-6895-49A5-888D-60F95756C630}">
      <dsp:nvSpPr>
        <dsp:cNvPr id="0" name=""/>
        <dsp:cNvSpPr/>
      </dsp:nvSpPr>
      <dsp:spPr>
        <a:xfrm>
          <a:off x="3923902" y="687545"/>
          <a:ext cx="1662856" cy="288594"/>
        </a:xfrm>
        <a:custGeom>
          <a:avLst/>
          <a:gdLst/>
          <a:ahLst/>
          <a:cxnLst/>
          <a:rect l="0" t="0" r="0" b="0"/>
          <a:pathLst>
            <a:path>
              <a:moveTo>
                <a:pt x="1662856" y="0"/>
              </a:moveTo>
              <a:lnTo>
                <a:pt x="1662856" y="144297"/>
              </a:lnTo>
              <a:lnTo>
                <a:pt x="0" y="144297"/>
              </a:lnTo>
              <a:lnTo>
                <a:pt x="0" y="28859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C392F5-7FDA-4DD5-ABD6-9A68A6CEEDA1}">
      <dsp:nvSpPr>
        <dsp:cNvPr id="0" name=""/>
        <dsp:cNvSpPr/>
      </dsp:nvSpPr>
      <dsp:spPr>
        <a:xfrm>
          <a:off x="1711342" y="1663271"/>
          <a:ext cx="206139" cy="3559337"/>
        </a:xfrm>
        <a:custGeom>
          <a:avLst/>
          <a:gdLst/>
          <a:ahLst/>
          <a:cxnLst/>
          <a:rect l="0" t="0" r="0" b="0"/>
          <a:pathLst>
            <a:path>
              <a:moveTo>
                <a:pt x="0" y="0"/>
              </a:moveTo>
              <a:lnTo>
                <a:pt x="0" y="3559337"/>
              </a:lnTo>
              <a:lnTo>
                <a:pt x="206139" y="3559337"/>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7CEFE1-6214-4919-BFDE-C3C89FA40F8A}">
      <dsp:nvSpPr>
        <dsp:cNvPr id="0" name=""/>
        <dsp:cNvSpPr/>
      </dsp:nvSpPr>
      <dsp:spPr>
        <a:xfrm>
          <a:off x="1711342" y="1663271"/>
          <a:ext cx="206139" cy="2583611"/>
        </a:xfrm>
        <a:custGeom>
          <a:avLst/>
          <a:gdLst/>
          <a:ahLst/>
          <a:cxnLst/>
          <a:rect l="0" t="0" r="0" b="0"/>
          <a:pathLst>
            <a:path>
              <a:moveTo>
                <a:pt x="0" y="0"/>
              </a:moveTo>
              <a:lnTo>
                <a:pt x="0" y="2583611"/>
              </a:lnTo>
              <a:lnTo>
                <a:pt x="206139" y="258361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B45FBB-D7C9-447A-A65B-190922EC388E}">
      <dsp:nvSpPr>
        <dsp:cNvPr id="0" name=""/>
        <dsp:cNvSpPr/>
      </dsp:nvSpPr>
      <dsp:spPr>
        <a:xfrm>
          <a:off x="1711342" y="1663271"/>
          <a:ext cx="206139" cy="1607885"/>
        </a:xfrm>
        <a:custGeom>
          <a:avLst/>
          <a:gdLst/>
          <a:ahLst/>
          <a:cxnLst/>
          <a:rect l="0" t="0" r="0" b="0"/>
          <a:pathLst>
            <a:path>
              <a:moveTo>
                <a:pt x="0" y="0"/>
              </a:moveTo>
              <a:lnTo>
                <a:pt x="0" y="1607885"/>
              </a:lnTo>
              <a:lnTo>
                <a:pt x="206139" y="160788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59A798-1415-4091-91A5-F46B13DF85E5}">
      <dsp:nvSpPr>
        <dsp:cNvPr id="0" name=""/>
        <dsp:cNvSpPr/>
      </dsp:nvSpPr>
      <dsp:spPr>
        <a:xfrm>
          <a:off x="1711342" y="1663271"/>
          <a:ext cx="206139" cy="632160"/>
        </a:xfrm>
        <a:custGeom>
          <a:avLst/>
          <a:gdLst/>
          <a:ahLst/>
          <a:cxnLst/>
          <a:rect l="0" t="0" r="0" b="0"/>
          <a:pathLst>
            <a:path>
              <a:moveTo>
                <a:pt x="0" y="0"/>
              </a:moveTo>
              <a:lnTo>
                <a:pt x="0" y="632160"/>
              </a:lnTo>
              <a:lnTo>
                <a:pt x="206139" y="63216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E5C20-DE51-449D-8B94-3C6F28666F25}">
      <dsp:nvSpPr>
        <dsp:cNvPr id="0" name=""/>
        <dsp:cNvSpPr/>
      </dsp:nvSpPr>
      <dsp:spPr>
        <a:xfrm>
          <a:off x="2261046" y="687545"/>
          <a:ext cx="3325712" cy="288594"/>
        </a:xfrm>
        <a:custGeom>
          <a:avLst/>
          <a:gdLst/>
          <a:ahLst/>
          <a:cxnLst/>
          <a:rect l="0" t="0" r="0" b="0"/>
          <a:pathLst>
            <a:path>
              <a:moveTo>
                <a:pt x="3325712" y="0"/>
              </a:moveTo>
              <a:lnTo>
                <a:pt x="3325712" y="144297"/>
              </a:lnTo>
              <a:lnTo>
                <a:pt x="0" y="144297"/>
              </a:lnTo>
              <a:lnTo>
                <a:pt x="0" y="28859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2BE994-7C95-48BA-AFB7-84ACB9ECCA34}">
      <dsp:nvSpPr>
        <dsp:cNvPr id="0" name=""/>
        <dsp:cNvSpPr/>
      </dsp:nvSpPr>
      <dsp:spPr>
        <a:xfrm>
          <a:off x="4211625" y="414"/>
          <a:ext cx="2750268" cy="687130"/>
        </a:xfrm>
        <a:prstGeom prst="rect">
          <a:avLst/>
        </a:prstGeom>
        <a:solidFill>
          <a:schemeClr val="accent5">
            <a:lumMod val="7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rPr>
            <a:t>CNET </a:t>
          </a:r>
        </a:p>
      </dsp:txBody>
      <dsp:txXfrm>
        <a:off x="4211625" y="414"/>
        <a:ext cx="2750268" cy="687130"/>
      </dsp:txXfrm>
    </dsp:sp>
    <dsp:sp modelId="{58ABC5D5-AA2D-4E7A-BFE2-22AB83FDCF0B}">
      <dsp:nvSpPr>
        <dsp:cNvPr id="0" name=""/>
        <dsp:cNvSpPr/>
      </dsp:nvSpPr>
      <dsp:spPr>
        <a:xfrm>
          <a:off x="1573915" y="976140"/>
          <a:ext cx="1374261" cy="687130"/>
        </a:xfrm>
        <a:prstGeom prst="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Intro sheets</a:t>
          </a:r>
        </a:p>
      </dsp:txBody>
      <dsp:txXfrm>
        <a:off x="1573915" y="976140"/>
        <a:ext cx="1374261" cy="687130"/>
      </dsp:txXfrm>
    </dsp:sp>
    <dsp:sp modelId="{32362B19-5A05-480D-86A1-2DF406AFCD7B}">
      <dsp:nvSpPr>
        <dsp:cNvPr id="0" name=""/>
        <dsp:cNvSpPr/>
      </dsp:nvSpPr>
      <dsp:spPr>
        <a:xfrm>
          <a:off x="1917481" y="1951866"/>
          <a:ext cx="1374261" cy="6871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Cover (A)</a:t>
          </a:r>
        </a:p>
      </dsp:txBody>
      <dsp:txXfrm>
        <a:off x="1917481" y="1951866"/>
        <a:ext cx="1374261" cy="687130"/>
      </dsp:txXfrm>
    </dsp:sp>
    <dsp:sp modelId="{84DDDDD4-31C9-46DF-9F0A-A589148C2109}">
      <dsp:nvSpPr>
        <dsp:cNvPr id="0" name=""/>
        <dsp:cNvSpPr/>
      </dsp:nvSpPr>
      <dsp:spPr>
        <a:xfrm>
          <a:off x="1917481" y="2927591"/>
          <a:ext cx="1374261" cy="6871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Instructions (B)</a:t>
          </a:r>
        </a:p>
      </dsp:txBody>
      <dsp:txXfrm>
        <a:off x="1917481" y="2927591"/>
        <a:ext cx="1374261" cy="687130"/>
      </dsp:txXfrm>
    </dsp:sp>
    <dsp:sp modelId="{9A3D0D0E-4848-4C5C-8D08-56389B66052C}">
      <dsp:nvSpPr>
        <dsp:cNvPr id="0" name=""/>
        <dsp:cNvSpPr/>
      </dsp:nvSpPr>
      <dsp:spPr>
        <a:xfrm>
          <a:off x="1917481" y="3903317"/>
          <a:ext cx="1374261" cy="6871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C00000"/>
              </a:solidFill>
            </a:rPr>
            <a:t>Dashboard (C)</a:t>
          </a:r>
        </a:p>
      </dsp:txBody>
      <dsp:txXfrm>
        <a:off x="1917481" y="3903317"/>
        <a:ext cx="1374261" cy="687130"/>
      </dsp:txXfrm>
    </dsp:sp>
    <dsp:sp modelId="{897D021A-52AB-4057-AB10-5E05EE4C6371}">
      <dsp:nvSpPr>
        <dsp:cNvPr id="0" name=""/>
        <dsp:cNvSpPr/>
      </dsp:nvSpPr>
      <dsp:spPr>
        <a:xfrm>
          <a:off x="1917481" y="4879042"/>
          <a:ext cx="1374261" cy="6871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Target populations (D)</a:t>
          </a:r>
        </a:p>
      </dsp:txBody>
      <dsp:txXfrm>
        <a:off x="1917481" y="4879042"/>
        <a:ext cx="1374261" cy="687130"/>
      </dsp:txXfrm>
    </dsp:sp>
    <dsp:sp modelId="{22876C94-F0AF-42F0-B0FB-83C2F6940613}">
      <dsp:nvSpPr>
        <dsp:cNvPr id="0" name=""/>
        <dsp:cNvSpPr/>
      </dsp:nvSpPr>
      <dsp:spPr>
        <a:xfrm>
          <a:off x="3236772" y="976140"/>
          <a:ext cx="1374261" cy="687130"/>
        </a:xfrm>
        <a:prstGeom prst="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Condom Needs Estimates</a:t>
          </a:r>
        </a:p>
      </dsp:txBody>
      <dsp:txXfrm>
        <a:off x="3236772" y="976140"/>
        <a:ext cx="1374261" cy="687130"/>
      </dsp:txXfrm>
    </dsp:sp>
    <dsp:sp modelId="{AE171102-0183-4D41-BA85-3B0EF2E19CA9}">
      <dsp:nvSpPr>
        <dsp:cNvPr id="0" name=""/>
        <dsp:cNvSpPr/>
      </dsp:nvSpPr>
      <dsp:spPr>
        <a:xfrm>
          <a:off x="3580337" y="1951866"/>
          <a:ext cx="1374261" cy="6871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C00000"/>
              </a:solidFill>
            </a:rPr>
            <a:t>Condom availability (1)</a:t>
          </a:r>
        </a:p>
      </dsp:txBody>
      <dsp:txXfrm>
        <a:off x="3580337" y="1951866"/>
        <a:ext cx="1374261" cy="687130"/>
      </dsp:txXfrm>
    </dsp:sp>
    <dsp:sp modelId="{21A21DFE-3231-41CA-8387-71AEE5E838DD}">
      <dsp:nvSpPr>
        <dsp:cNvPr id="0" name=""/>
        <dsp:cNvSpPr/>
      </dsp:nvSpPr>
      <dsp:spPr>
        <a:xfrm>
          <a:off x="3580337" y="2927591"/>
          <a:ext cx="1374261" cy="6871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C00000"/>
              </a:solidFill>
            </a:rPr>
            <a:t>Demographics (2)</a:t>
          </a:r>
        </a:p>
      </dsp:txBody>
      <dsp:txXfrm>
        <a:off x="3580337" y="2927591"/>
        <a:ext cx="1374261" cy="687130"/>
      </dsp:txXfrm>
    </dsp:sp>
    <dsp:sp modelId="{972CE4A3-D9D9-49E4-B883-803E11D5FD3E}">
      <dsp:nvSpPr>
        <dsp:cNvPr id="0" name=""/>
        <dsp:cNvSpPr/>
      </dsp:nvSpPr>
      <dsp:spPr>
        <a:xfrm>
          <a:off x="3580337" y="3903317"/>
          <a:ext cx="1374261" cy="6871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C00000"/>
              </a:solidFill>
            </a:rPr>
            <a:t>Condom requirements need estimate (3)</a:t>
          </a:r>
        </a:p>
      </dsp:txBody>
      <dsp:txXfrm>
        <a:off x="3580337" y="3903317"/>
        <a:ext cx="1374261" cy="687130"/>
      </dsp:txXfrm>
    </dsp:sp>
    <dsp:sp modelId="{25A92502-12E6-42B3-A2AC-0106AF9C3DA9}">
      <dsp:nvSpPr>
        <dsp:cNvPr id="0" name=""/>
        <dsp:cNvSpPr/>
      </dsp:nvSpPr>
      <dsp:spPr>
        <a:xfrm>
          <a:off x="3580337" y="4912561"/>
          <a:ext cx="1374261" cy="6871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Alternative scenarios (3a)</a:t>
          </a:r>
        </a:p>
      </dsp:txBody>
      <dsp:txXfrm>
        <a:off x="3580337" y="4912561"/>
        <a:ext cx="1374261" cy="687130"/>
      </dsp:txXfrm>
    </dsp:sp>
    <dsp:sp modelId="{DD7013C9-A03D-4984-A71D-AC740267A063}">
      <dsp:nvSpPr>
        <dsp:cNvPr id="0" name=""/>
        <dsp:cNvSpPr/>
      </dsp:nvSpPr>
      <dsp:spPr>
        <a:xfrm>
          <a:off x="3580337" y="5854768"/>
          <a:ext cx="1374261" cy="6871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C00000"/>
              </a:solidFill>
            </a:rPr>
            <a:t>FC, </a:t>
          </a:r>
          <a:r>
            <a:rPr lang="en-GB" sz="1400" kern="1200" dirty="0" err="1">
              <a:solidFill>
                <a:srgbClr val="C00000"/>
              </a:solidFill>
            </a:rPr>
            <a:t>SpecC</a:t>
          </a:r>
          <a:r>
            <a:rPr lang="en-GB" sz="1400" kern="1200" dirty="0">
              <a:solidFill>
                <a:srgbClr val="C00000"/>
              </a:solidFill>
            </a:rPr>
            <a:t>, Lube (3b)</a:t>
          </a:r>
        </a:p>
      </dsp:txBody>
      <dsp:txXfrm>
        <a:off x="3580337" y="5854768"/>
        <a:ext cx="1374261" cy="687130"/>
      </dsp:txXfrm>
    </dsp:sp>
    <dsp:sp modelId="{489077A6-CA64-4F6D-8490-77DC797AF8CD}">
      <dsp:nvSpPr>
        <dsp:cNvPr id="0" name=""/>
        <dsp:cNvSpPr/>
      </dsp:nvSpPr>
      <dsp:spPr>
        <a:xfrm>
          <a:off x="4899628" y="976140"/>
          <a:ext cx="1374261" cy="687130"/>
        </a:xfrm>
        <a:prstGeom prst="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Total Market Approach</a:t>
          </a:r>
        </a:p>
      </dsp:txBody>
      <dsp:txXfrm>
        <a:off x="4899628" y="976140"/>
        <a:ext cx="1374261" cy="687130"/>
      </dsp:txXfrm>
    </dsp:sp>
    <dsp:sp modelId="{7432D5C4-B8CB-48EA-BFBA-4B547D474F88}">
      <dsp:nvSpPr>
        <dsp:cNvPr id="0" name=""/>
        <dsp:cNvSpPr/>
      </dsp:nvSpPr>
      <dsp:spPr>
        <a:xfrm>
          <a:off x="5243193" y="1951866"/>
          <a:ext cx="1374261" cy="6871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C00000"/>
              </a:solidFill>
            </a:rPr>
            <a:t>Free Condoms (3c) </a:t>
          </a:r>
        </a:p>
      </dsp:txBody>
      <dsp:txXfrm>
        <a:off x="5243193" y="1951866"/>
        <a:ext cx="1374261" cy="687130"/>
      </dsp:txXfrm>
    </dsp:sp>
    <dsp:sp modelId="{9B1A1909-C57E-4D86-AFE7-F697429518B3}">
      <dsp:nvSpPr>
        <dsp:cNvPr id="0" name=""/>
        <dsp:cNvSpPr/>
      </dsp:nvSpPr>
      <dsp:spPr>
        <a:xfrm>
          <a:off x="5243193" y="2927591"/>
          <a:ext cx="1374261" cy="6871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C00000"/>
              </a:solidFill>
            </a:rPr>
            <a:t>TMA (4)</a:t>
          </a:r>
        </a:p>
      </dsp:txBody>
      <dsp:txXfrm>
        <a:off x="5243193" y="2927591"/>
        <a:ext cx="1374261" cy="687130"/>
      </dsp:txXfrm>
    </dsp:sp>
    <dsp:sp modelId="{71330931-A102-4FE7-A33B-02464F8F60B0}">
      <dsp:nvSpPr>
        <dsp:cNvPr id="0" name=""/>
        <dsp:cNvSpPr/>
      </dsp:nvSpPr>
      <dsp:spPr>
        <a:xfrm>
          <a:off x="6562484" y="976140"/>
          <a:ext cx="1374261" cy="687130"/>
        </a:xfrm>
        <a:prstGeom prst="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Commodity Costs</a:t>
          </a:r>
        </a:p>
      </dsp:txBody>
      <dsp:txXfrm>
        <a:off x="6562484" y="976140"/>
        <a:ext cx="1374261" cy="687130"/>
      </dsp:txXfrm>
    </dsp:sp>
    <dsp:sp modelId="{BDB0361D-AE9A-4303-9DBC-3A47A603E1C3}">
      <dsp:nvSpPr>
        <dsp:cNvPr id="0" name=""/>
        <dsp:cNvSpPr/>
      </dsp:nvSpPr>
      <dsp:spPr>
        <a:xfrm>
          <a:off x="6906050" y="1951866"/>
          <a:ext cx="1374261" cy="6871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Unit costs (5)</a:t>
          </a:r>
          <a:endParaRPr lang="en-BE" sz="1400" kern="1200" dirty="0"/>
        </a:p>
      </dsp:txBody>
      <dsp:txXfrm>
        <a:off x="6906050" y="1951866"/>
        <a:ext cx="1374261" cy="687130"/>
      </dsp:txXfrm>
    </dsp:sp>
    <dsp:sp modelId="{0B1D0BBA-8805-4C82-8E48-A424DFD0E6DA}">
      <dsp:nvSpPr>
        <dsp:cNvPr id="0" name=""/>
        <dsp:cNvSpPr/>
      </dsp:nvSpPr>
      <dsp:spPr>
        <a:xfrm>
          <a:off x="6906050" y="2927591"/>
          <a:ext cx="1374261" cy="6871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Commodity cost estimates (6)</a:t>
          </a:r>
        </a:p>
      </dsp:txBody>
      <dsp:txXfrm>
        <a:off x="6906050" y="2927591"/>
        <a:ext cx="1374261" cy="687130"/>
      </dsp:txXfrm>
    </dsp:sp>
    <dsp:sp modelId="{52A7756A-40F6-4E48-9B66-D9E268E15D47}">
      <dsp:nvSpPr>
        <dsp:cNvPr id="0" name=""/>
        <dsp:cNvSpPr/>
      </dsp:nvSpPr>
      <dsp:spPr>
        <a:xfrm>
          <a:off x="8225341" y="976140"/>
          <a:ext cx="1374261" cy="687130"/>
        </a:xfrm>
        <a:prstGeom prst="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Databases</a:t>
          </a:r>
        </a:p>
      </dsp:txBody>
      <dsp:txXfrm>
        <a:off x="8225341" y="976140"/>
        <a:ext cx="1374261" cy="687130"/>
      </dsp:txXfrm>
    </dsp:sp>
    <dsp:sp modelId="{637E4C84-9BBA-4391-8030-A62730E3E917}">
      <dsp:nvSpPr>
        <dsp:cNvPr id="0" name=""/>
        <dsp:cNvSpPr/>
      </dsp:nvSpPr>
      <dsp:spPr>
        <a:xfrm>
          <a:off x="8568906" y="1951866"/>
          <a:ext cx="1374261" cy="6871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14 sheets</a:t>
          </a:r>
        </a:p>
      </dsp:txBody>
      <dsp:txXfrm>
        <a:off x="8568906" y="1951866"/>
        <a:ext cx="1374261" cy="6871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6FFEA-5FCF-5D44-BC05-7C43A77D64D0}">
      <dsp:nvSpPr>
        <dsp:cNvPr id="0" name=""/>
        <dsp:cNvSpPr/>
      </dsp:nvSpPr>
      <dsp:spPr>
        <a:xfrm>
          <a:off x="1256052" y="0"/>
          <a:ext cx="1616640" cy="1775093"/>
        </a:xfrm>
        <a:prstGeom prst="trapezoid">
          <a:avLst>
            <a:gd name="adj" fmla="val 50000"/>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b="1" kern="1200" dirty="0"/>
            <a:t>Private </a:t>
          </a:r>
        </a:p>
        <a:p>
          <a:pPr marL="0" lvl="0" indent="0" algn="ctr" defTabSz="711200">
            <a:lnSpc>
              <a:spcPct val="90000"/>
            </a:lnSpc>
            <a:spcBef>
              <a:spcPct val="0"/>
            </a:spcBef>
            <a:spcAft>
              <a:spcPct val="35000"/>
            </a:spcAft>
            <a:buNone/>
          </a:pPr>
          <a:r>
            <a:rPr lang="en-US" sz="1600" b="1" kern="1200" dirty="0"/>
            <a:t>Sector </a:t>
          </a:r>
        </a:p>
        <a:p>
          <a:pPr marL="0" lvl="0" indent="0" algn="ctr" defTabSz="711200">
            <a:lnSpc>
              <a:spcPct val="90000"/>
            </a:lnSpc>
            <a:spcBef>
              <a:spcPct val="0"/>
            </a:spcBef>
            <a:spcAft>
              <a:spcPct val="35000"/>
            </a:spcAft>
            <a:buNone/>
          </a:pPr>
          <a:r>
            <a:rPr lang="en-US" sz="1600" b="1" kern="1200" dirty="0"/>
            <a:t>(full priced)</a:t>
          </a:r>
        </a:p>
      </dsp:txBody>
      <dsp:txXfrm>
        <a:off x="1256052" y="0"/>
        <a:ext cx="1616640" cy="1775093"/>
      </dsp:txXfrm>
    </dsp:sp>
    <dsp:sp modelId="{794569DE-70F6-4740-8EDA-5CF1606EA0FB}">
      <dsp:nvSpPr>
        <dsp:cNvPr id="0" name=""/>
        <dsp:cNvSpPr/>
      </dsp:nvSpPr>
      <dsp:spPr>
        <a:xfrm>
          <a:off x="628026" y="1775093"/>
          <a:ext cx="2872692" cy="1379162"/>
        </a:xfrm>
        <a:prstGeom prst="trapezoid">
          <a:avLst>
            <a:gd name="adj" fmla="val 45537"/>
          </a:avLst>
        </a:prstGeom>
        <a:solidFill>
          <a:srgbClr val="5BADA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Social Marketing (Subsidized)</a:t>
          </a:r>
        </a:p>
      </dsp:txBody>
      <dsp:txXfrm>
        <a:off x="1130747" y="1775093"/>
        <a:ext cx="1867250" cy="1379162"/>
      </dsp:txXfrm>
    </dsp:sp>
    <dsp:sp modelId="{96DD71C2-34C5-0342-B8C7-25A7F324E7F5}">
      <dsp:nvSpPr>
        <dsp:cNvPr id="0" name=""/>
        <dsp:cNvSpPr/>
      </dsp:nvSpPr>
      <dsp:spPr>
        <a:xfrm>
          <a:off x="0" y="3154256"/>
          <a:ext cx="4128745" cy="1379162"/>
        </a:xfrm>
        <a:prstGeom prst="trapezoid">
          <a:avLst>
            <a:gd name="adj" fmla="val 45537"/>
          </a:avLst>
        </a:prstGeom>
        <a:solidFill>
          <a:srgbClr val="16406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Public Sector (Free)</a:t>
          </a:r>
        </a:p>
      </dsp:txBody>
      <dsp:txXfrm>
        <a:off x="722530" y="3154256"/>
        <a:ext cx="2683684" cy="13791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C0746-DECB-B14A-B634-17579B37C6A1}">
      <dsp:nvSpPr>
        <dsp:cNvPr id="0" name=""/>
        <dsp:cNvSpPr/>
      </dsp:nvSpPr>
      <dsp:spPr>
        <a:xfrm>
          <a:off x="6910" y="813800"/>
          <a:ext cx="861610" cy="1749408"/>
        </a:xfrm>
        <a:prstGeom prst="roundRect">
          <a:avLst>
            <a:gd name="adj" fmla="val 10000"/>
          </a:avLst>
        </a:prstGeom>
        <a:solidFill>
          <a:srgbClr val="0054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Getting Started </a:t>
          </a:r>
        </a:p>
      </dsp:txBody>
      <dsp:txXfrm>
        <a:off x="32146" y="839036"/>
        <a:ext cx="811138" cy="1698936"/>
      </dsp:txXfrm>
    </dsp:sp>
    <dsp:sp modelId="{EB6DD44B-4802-2D49-B8A7-186303758EC6}">
      <dsp:nvSpPr>
        <dsp:cNvPr id="0" name=""/>
        <dsp:cNvSpPr/>
      </dsp:nvSpPr>
      <dsp:spPr>
        <a:xfrm>
          <a:off x="954682" y="1581665"/>
          <a:ext cx="182661" cy="213679"/>
        </a:xfrm>
        <a:prstGeom prst="rightArrow">
          <a:avLst>
            <a:gd name="adj1" fmla="val 60000"/>
            <a:gd name="adj2" fmla="val 50000"/>
          </a:avLst>
        </a:prstGeom>
        <a:solidFill>
          <a:srgbClr val="00549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954682" y="1624401"/>
        <a:ext cx="127863" cy="128207"/>
      </dsp:txXfrm>
    </dsp:sp>
    <dsp:sp modelId="{A2B8E6AD-72C6-634D-9BC1-1A065529347C}">
      <dsp:nvSpPr>
        <dsp:cNvPr id="0" name=""/>
        <dsp:cNvSpPr/>
      </dsp:nvSpPr>
      <dsp:spPr>
        <a:xfrm>
          <a:off x="1213165" y="813800"/>
          <a:ext cx="1075428" cy="1749408"/>
        </a:xfrm>
        <a:prstGeom prst="roundRect">
          <a:avLst>
            <a:gd name="adj" fmla="val 10000"/>
          </a:avLst>
        </a:prstGeom>
        <a:solidFill>
          <a:srgbClr val="005493">
            <a:alpha val="67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Convene  stakeholder launch meeting  for CNET process &amp; landscape analysis </a:t>
          </a:r>
        </a:p>
      </dsp:txBody>
      <dsp:txXfrm>
        <a:off x="1244663" y="845298"/>
        <a:ext cx="1012432" cy="1686412"/>
      </dsp:txXfrm>
    </dsp:sp>
    <dsp:sp modelId="{EF61A1DF-F9B3-4D43-ADCE-C9E64CB8393E}">
      <dsp:nvSpPr>
        <dsp:cNvPr id="0" name=""/>
        <dsp:cNvSpPr/>
      </dsp:nvSpPr>
      <dsp:spPr>
        <a:xfrm>
          <a:off x="2374755" y="1581665"/>
          <a:ext cx="182661" cy="213679"/>
        </a:xfrm>
        <a:prstGeom prst="rightArrow">
          <a:avLst>
            <a:gd name="adj1" fmla="val 60000"/>
            <a:gd name="adj2" fmla="val 50000"/>
          </a:avLst>
        </a:prstGeom>
        <a:solidFill>
          <a:srgbClr val="00549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374755" y="1624401"/>
        <a:ext cx="127863" cy="128207"/>
      </dsp:txXfrm>
    </dsp:sp>
    <dsp:sp modelId="{59D6F2F3-AAC7-E844-BEFA-67C40F04B5AB}">
      <dsp:nvSpPr>
        <dsp:cNvPr id="0" name=""/>
        <dsp:cNvSpPr/>
      </dsp:nvSpPr>
      <dsp:spPr>
        <a:xfrm>
          <a:off x="2633238" y="813800"/>
          <a:ext cx="861610" cy="1749408"/>
        </a:xfrm>
        <a:prstGeom prst="roundRect">
          <a:avLst>
            <a:gd name="adj" fmla="val 10000"/>
          </a:avLst>
        </a:prstGeom>
        <a:solidFill>
          <a:srgbClr val="0054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Develop draft estimate using the CNET </a:t>
          </a:r>
        </a:p>
      </dsp:txBody>
      <dsp:txXfrm>
        <a:off x="2658474" y="839036"/>
        <a:ext cx="811138" cy="1698936"/>
      </dsp:txXfrm>
    </dsp:sp>
    <dsp:sp modelId="{B251F17F-EDFA-734F-8C54-85F1D8AD5A36}">
      <dsp:nvSpPr>
        <dsp:cNvPr id="0" name=""/>
        <dsp:cNvSpPr/>
      </dsp:nvSpPr>
      <dsp:spPr>
        <a:xfrm>
          <a:off x="3581010" y="1581665"/>
          <a:ext cx="182661" cy="213679"/>
        </a:xfrm>
        <a:prstGeom prst="rightArrow">
          <a:avLst>
            <a:gd name="adj1" fmla="val 60000"/>
            <a:gd name="adj2" fmla="val 50000"/>
          </a:avLst>
        </a:prstGeom>
        <a:solidFill>
          <a:srgbClr val="00549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3581010" y="1624401"/>
        <a:ext cx="127863" cy="128207"/>
      </dsp:txXfrm>
    </dsp:sp>
    <dsp:sp modelId="{2CF59C27-1881-3145-90AE-61EDB9C5D910}">
      <dsp:nvSpPr>
        <dsp:cNvPr id="0" name=""/>
        <dsp:cNvSpPr/>
      </dsp:nvSpPr>
      <dsp:spPr>
        <a:xfrm>
          <a:off x="3839493" y="813800"/>
          <a:ext cx="1034544" cy="1749408"/>
        </a:xfrm>
        <a:prstGeom prst="roundRect">
          <a:avLst>
            <a:gd name="adj" fmla="val 10000"/>
          </a:avLst>
        </a:prstGeom>
        <a:solidFill>
          <a:srgbClr val="005493">
            <a:alpha val="6674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Conduct stakeholder review meeting  </a:t>
          </a:r>
        </a:p>
      </dsp:txBody>
      <dsp:txXfrm>
        <a:off x="3869794" y="844101"/>
        <a:ext cx="973942" cy="1688806"/>
      </dsp:txXfrm>
    </dsp:sp>
    <dsp:sp modelId="{D411A2AE-82BB-7D44-93C2-B1402B4DDC8A}">
      <dsp:nvSpPr>
        <dsp:cNvPr id="0" name=""/>
        <dsp:cNvSpPr/>
      </dsp:nvSpPr>
      <dsp:spPr>
        <a:xfrm>
          <a:off x="4960199" y="1581665"/>
          <a:ext cx="182661" cy="213679"/>
        </a:xfrm>
        <a:prstGeom prst="rightArrow">
          <a:avLst>
            <a:gd name="adj1" fmla="val 60000"/>
            <a:gd name="adj2" fmla="val 50000"/>
          </a:avLst>
        </a:prstGeom>
        <a:solidFill>
          <a:srgbClr val="00549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960199" y="1624401"/>
        <a:ext cx="127863" cy="128207"/>
      </dsp:txXfrm>
    </dsp:sp>
    <dsp:sp modelId="{CB337892-D355-DB48-8404-ED37E125FE36}">
      <dsp:nvSpPr>
        <dsp:cNvPr id="0" name=""/>
        <dsp:cNvSpPr/>
      </dsp:nvSpPr>
      <dsp:spPr>
        <a:xfrm>
          <a:off x="5218682" y="813800"/>
          <a:ext cx="861610" cy="1749408"/>
        </a:xfrm>
        <a:prstGeom prst="roundRect">
          <a:avLst>
            <a:gd name="adj" fmla="val 10000"/>
          </a:avLst>
        </a:prstGeom>
        <a:solidFill>
          <a:srgbClr val="0054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Finalize estimate and report </a:t>
          </a:r>
        </a:p>
      </dsp:txBody>
      <dsp:txXfrm>
        <a:off x="5243918" y="839036"/>
        <a:ext cx="811138" cy="1698936"/>
      </dsp:txXfrm>
    </dsp:sp>
    <dsp:sp modelId="{8D062299-A4D2-9141-8009-2585D148732C}">
      <dsp:nvSpPr>
        <dsp:cNvPr id="0" name=""/>
        <dsp:cNvSpPr/>
      </dsp:nvSpPr>
      <dsp:spPr>
        <a:xfrm>
          <a:off x="6166454" y="1581665"/>
          <a:ext cx="182661" cy="213679"/>
        </a:xfrm>
        <a:prstGeom prst="rightArrow">
          <a:avLst>
            <a:gd name="adj1" fmla="val 60000"/>
            <a:gd name="adj2" fmla="val 50000"/>
          </a:avLst>
        </a:prstGeom>
        <a:solidFill>
          <a:srgbClr val="00549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6166454" y="1624401"/>
        <a:ext cx="127863" cy="128207"/>
      </dsp:txXfrm>
    </dsp:sp>
    <dsp:sp modelId="{55D78C1A-638E-A445-8E0A-EBD35B594DD6}">
      <dsp:nvSpPr>
        <dsp:cNvPr id="0" name=""/>
        <dsp:cNvSpPr/>
      </dsp:nvSpPr>
      <dsp:spPr>
        <a:xfrm>
          <a:off x="6424938" y="813800"/>
          <a:ext cx="1039119" cy="1749408"/>
        </a:xfrm>
        <a:prstGeom prst="roundRect">
          <a:avLst>
            <a:gd name="adj" fmla="val 10000"/>
          </a:avLst>
        </a:prstGeom>
        <a:solidFill>
          <a:srgbClr val="005493">
            <a:alpha val="67068"/>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Conduct final stakeholder validation meeting  </a:t>
          </a:r>
        </a:p>
      </dsp:txBody>
      <dsp:txXfrm>
        <a:off x="6455373" y="844235"/>
        <a:ext cx="978249" cy="1688538"/>
      </dsp:txXfrm>
    </dsp:sp>
    <dsp:sp modelId="{990F5BD2-E20A-E445-9B3F-4E2A6F1DECE6}">
      <dsp:nvSpPr>
        <dsp:cNvPr id="0" name=""/>
        <dsp:cNvSpPr/>
      </dsp:nvSpPr>
      <dsp:spPr>
        <a:xfrm>
          <a:off x="7550219" y="1581665"/>
          <a:ext cx="182661" cy="213679"/>
        </a:xfrm>
        <a:prstGeom prst="rightArrow">
          <a:avLst>
            <a:gd name="adj1" fmla="val 60000"/>
            <a:gd name="adj2" fmla="val 50000"/>
          </a:avLst>
        </a:prstGeom>
        <a:solidFill>
          <a:srgbClr val="00549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7550219" y="1624401"/>
        <a:ext cx="127863" cy="128207"/>
      </dsp:txXfrm>
    </dsp:sp>
    <dsp:sp modelId="{CA06CD39-511E-EC4E-88A3-1BA50997D278}">
      <dsp:nvSpPr>
        <dsp:cNvPr id="0" name=""/>
        <dsp:cNvSpPr/>
      </dsp:nvSpPr>
      <dsp:spPr>
        <a:xfrm>
          <a:off x="7808702" y="813800"/>
          <a:ext cx="1324382" cy="174940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Utilize CNET results and institutionalize CNET process for review and refinements </a:t>
          </a:r>
        </a:p>
      </dsp:txBody>
      <dsp:txXfrm>
        <a:off x="7847492" y="852590"/>
        <a:ext cx="1246802" cy="167182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0.53202</cdr:x>
      <cdr:y>0.27431</cdr:y>
    </cdr:from>
    <cdr:to>
      <cdr:x>0.53309</cdr:x>
      <cdr:y>0.96443</cdr:y>
    </cdr:to>
    <cdr:cxnSp macro="">
      <cdr:nvCxnSpPr>
        <cdr:cNvPr id="3" name="Straight Connector 2">
          <a:extLst xmlns:a="http://schemas.openxmlformats.org/drawingml/2006/main">
            <a:ext uri="{FF2B5EF4-FFF2-40B4-BE49-F238E27FC236}">
              <a16:creationId xmlns:a16="http://schemas.microsoft.com/office/drawing/2014/main" id="{6D318BCE-9F6F-CC5C-8C30-93F8F31181AC}"/>
            </a:ext>
          </a:extLst>
        </cdr:cNvPr>
        <cdr:cNvCxnSpPr/>
      </cdr:nvCxnSpPr>
      <cdr:spPr>
        <a:xfrm xmlns:a="http://schemas.openxmlformats.org/drawingml/2006/main">
          <a:off x="3165245" y="1516957"/>
          <a:ext cx="6350" cy="3816350"/>
        </a:xfrm>
        <a:prstGeom xmlns:a="http://schemas.openxmlformats.org/drawingml/2006/main" prst="line">
          <a:avLst/>
        </a:prstGeom>
        <a:ln xmlns:a="http://schemas.openxmlformats.org/drawingml/2006/main" w="15875">
          <a:solidFill>
            <a:schemeClr val="accent2"/>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0.69589</cdr:x>
      <cdr:y>0.16076</cdr:y>
    </cdr:from>
    <cdr:to>
      <cdr:x>0.69746</cdr:x>
      <cdr:y>0.95524</cdr:y>
    </cdr:to>
    <cdr:cxnSp macro="">
      <cdr:nvCxnSpPr>
        <cdr:cNvPr id="4" name="Straight Connector 3">
          <a:extLst xmlns:a="http://schemas.openxmlformats.org/drawingml/2006/main">
            <a:ext uri="{FF2B5EF4-FFF2-40B4-BE49-F238E27FC236}">
              <a16:creationId xmlns:a16="http://schemas.microsoft.com/office/drawing/2014/main" id="{E19D81CB-50EF-F489-DEDB-DB118C5055A4}"/>
            </a:ext>
          </a:extLst>
        </cdr:cNvPr>
        <cdr:cNvCxnSpPr/>
      </cdr:nvCxnSpPr>
      <cdr:spPr>
        <a:xfrm xmlns:a="http://schemas.openxmlformats.org/drawingml/2006/main">
          <a:off x="4140200" y="889000"/>
          <a:ext cx="9295" cy="4393507"/>
        </a:xfrm>
        <a:prstGeom xmlns:a="http://schemas.openxmlformats.org/drawingml/2006/main" prst="line">
          <a:avLst/>
        </a:prstGeom>
        <a:ln xmlns:a="http://schemas.openxmlformats.org/drawingml/2006/main" w="15875">
          <a:solidFill>
            <a:srgbClr val="00B05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32377-FDC1-D840-94D3-105686B8FA5A}" type="datetimeFigureOut">
              <a:rPr lang="en-SZ" smtClean="0"/>
              <a:t>01/11/2024</a:t>
            </a:fld>
            <a:endParaRPr lang="en-S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B3FBE-3319-454C-AB7D-DA8170F6026F}" type="slidenum">
              <a:rPr lang="en-SZ" smtClean="0"/>
              <a:t>‹#›</a:t>
            </a:fld>
            <a:endParaRPr lang="en-SZ"/>
          </a:p>
        </p:txBody>
      </p:sp>
    </p:spTree>
    <p:extLst>
      <p:ext uri="{BB962C8B-B14F-4D97-AF65-F5344CB8AC3E}">
        <p14:creationId xmlns:p14="http://schemas.microsoft.com/office/powerpoint/2010/main" val="2889663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hivpreventioncoalition.unaids.org/resource/condom-needs-and-resource-requirement-estimation-too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applewebdata://28C321C8-9FDC-4C65-B7E9-505B4CE75C24/#Step5"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applewebdata://246938A4-FF8D-4A7E-825E-3F05F41DCF42/#Condom_Program_Review"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applewebdata://246938A4-FF8D-4A7E-825E-3F05F41DCF42/#Step7"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1</a:t>
            </a:fld>
            <a:endParaRPr lang="en-SZ"/>
          </a:p>
        </p:txBody>
      </p:sp>
    </p:spTree>
    <p:extLst>
      <p:ext uri="{BB962C8B-B14F-4D97-AF65-F5344CB8AC3E}">
        <p14:creationId xmlns:p14="http://schemas.microsoft.com/office/powerpoint/2010/main" val="2943894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sz="1200" b="1" dirty="0">
                <a:solidFill>
                  <a:schemeClr val="accent2"/>
                </a:solidFill>
              </a:rPr>
              <a:t>CNET operationalizes UNAIDS global vision.  It introduces </a:t>
            </a:r>
            <a:r>
              <a:rPr lang="en-SZ" dirty="0"/>
              <a:t> a globally accepted standardized methodology which is data driven and evidence based, population specific, participatory and interactive. </a:t>
            </a:r>
          </a:p>
          <a:p>
            <a:endParaRPr lang="en-SZ" dirty="0"/>
          </a:p>
          <a:p>
            <a:r>
              <a:rPr lang="en-SZ" sz="1200" b="1" dirty="0">
                <a:solidFill>
                  <a:srgbClr val="44546A"/>
                </a:solidFill>
                <a:effectLst/>
                <a:latin typeface="Calibri" panose="020F0502020204030204" pitchFamily="34" charset="0"/>
                <a:ea typeface="Times New Roman" panose="02020603050405020304" pitchFamily="18" charset="0"/>
              </a:rPr>
              <a:t>There are four key building blocks. </a:t>
            </a:r>
          </a:p>
          <a:p>
            <a:pPr marL="342900" lvl="0" indent="-342900">
              <a:buClr>
                <a:srgbClr val="44546A"/>
              </a:buClr>
              <a:buFont typeface="+mj-lt"/>
              <a:buAutoNum type="arabicPeriod"/>
            </a:pPr>
            <a:endParaRPr lang="en-SZ" sz="1200" b="1" dirty="0">
              <a:solidFill>
                <a:srgbClr val="44546A"/>
              </a:solidFill>
              <a:effectLst/>
              <a:latin typeface="Calibri" panose="020F0502020204030204" pitchFamily="34" charset="0"/>
              <a:ea typeface="Times New Roman" panose="02020603050405020304" pitchFamily="18" charset="0"/>
            </a:endParaRPr>
          </a:p>
          <a:p>
            <a:pPr marL="342900" lvl="0" indent="-342900">
              <a:buClr>
                <a:srgbClr val="44546A"/>
              </a:buClr>
              <a:buFont typeface="+mj-lt"/>
              <a:buAutoNum type="arabicPeriod"/>
            </a:pPr>
            <a:r>
              <a:rPr lang="en-SZ" sz="1200" b="1" dirty="0">
                <a:solidFill>
                  <a:srgbClr val="44546A"/>
                </a:solidFill>
                <a:effectLst/>
                <a:latin typeface="Calibri" panose="020F0502020204030204" pitchFamily="34" charset="0"/>
                <a:ea typeface="Times New Roman" panose="02020603050405020304" pitchFamily="18" charset="0"/>
              </a:rPr>
              <a:t>Preloaded Data:</a:t>
            </a:r>
            <a:r>
              <a:rPr lang="en-SZ" sz="1200" dirty="0">
                <a:solidFill>
                  <a:srgbClr val="000000"/>
                </a:solidFill>
                <a:effectLst/>
                <a:latin typeface="Calibri" panose="020F0502020204030204" pitchFamily="34" charset="0"/>
                <a:ea typeface="Times New Roman" panose="02020603050405020304" pitchFamily="18" charset="0"/>
              </a:rPr>
              <a:t> based on global databases, national validated data and expert assumptions. </a:t>
            </a:r>
            <a:endParaRPr lang="en-SZ" sz="1200" dirty="0">
              <a:effectLst/>
              <a:latin typeface="Times New Roman" panose="02020603050405020304" pitchFamily="18" charset="0"/>
              <a:ea typeface="Times New Roman" panose="02020603050405020304" pitchFamily="18" charset="0"/>
            </a:endParaRPr>
          </a:p>
          <a:p>
            <a:pPr marL="342900" lvl="0" indent="-342900">
              <a:buClr>
                <a:srgbClr val="44546A"/>
              </a:buClr>
              <a:buFont typeface="+mj-lt"/>
              <a:buAutoNum type="arabicPeriod"/>
            </a:pPr>
            <a:r>
              <a:rPr lang="en-SZ" sz="1200" b="1" dirty="0">
                <a:solidFill>
                  <a:srgbClr val="44546A"/>
                </a:solidFill>
                <a:effectLst/>
                <a:latin typeface="Calibri" panose="020F0502020204030204" pitchFamily="34" charset="0"/>
                <a:ea typeface="Times New Roman" panose="02020603050405020304" pitchFamily="18" charset="0"/>
              </a:rPr>
              <a:t>Automated Calculation Estimate</a:t>
            </a:r>
            <a:r>
              <a:rPr lang="en-SZ" sz="1200" dirty="0">
                <a:solidFill>
                  <a:srgbClr val="44546A"/>
                </a:solidFill>
                <a:effectLst/>
                <a:latin typeface="Calibri" panose="020F0502020204030204" pitchFamily="34" charset="0"/>
                <a:ea typeface="Times New Roman" panose="02020603050405020304" pitchFamily="18" charset="0"/>
              </a:rPr>
              <a:t>: </a:t>
            </a:r>
            <a:r>
              <a:rPr lang="en-SZ" sz="1200" dirty="0">
                <a:effectLst/>
                <a:latin typeface="Calibri" panose="020F0502020204030204" pitchFamily="34" charset="0"/>
                <a:ea typeface="Times New Roman" panose="02020603050405020304" pitchFamily="18" charset="0"/>
              </a:rPr>
              <a:t>uses a formula to develop estimates and provides default scenarios </a:t>
            </a:r>
            <a:r>
              <a:rPr lang="en-GB" sz="1200" dirty="0">
                <a:solidFill>
                  <a:srgbClr val="000000"/>
                </a:solidFill>
                <a:effectLst/>
                <a:latin typeface="Calibri" panose="020F0502020204030204" pitchFamily="34" charset="0"/>
                <a:ea typeface="Times New Roman" panose="02020603050405020304" pitchFamily="18" charset="0"/>
              </a:rPr>
              <a:t>for priority populations selected.</a:t>
            </a:r>
            <a:r>
              <a:rPr lang="en-GB" sz="1200" b="1" dirty="0">
                <a:solidFill>
                  <a:srgbClr val="E8A013"/>
                </a:solidFill>
                <a:effectLst/>
                <a:latin typeface="Calibri" panose="020F0502020204030204" pitchFamily="34" charset="0"/>
                <a:ea typeface="Times New Roman" panose="02020603050405020304" pitchFamily="18" charset="0"/>
              </a:rPr>
              <a:t>   </a:t>
            </a:r>
            <a:endParaRPr lang="en-SZ" sz="1200" dirty="0">
              <a:effectLst/>
              <a:latin typeface="Times New Roman" panose="02020603050405020304" pitchFamily="18" charset="0"/>
              <a:ea typeface="Times New Roman" panose="02020603050405020304" pitchFamily="18" charset="0"/>
            </a:endParaRPr>
          </a:p>
          <a:p>
            <a:pPr marL="342900" lvl="0" indent="-342900">
              <a:buClr>
                <a:srgbClr val="44546A"/>
              </a:buClr>
              <a:buFont typeface="+mj-lt"/>
              <a:buAutoNum type="arabicPeriod"/>
            </a:pPr>
            <a:r>
              <a:rPr lang="en-SZ" sz="1200" b="1" dirty="0">
                <a:solidFill>
                  <a:srgbClr val="44546A"/>
                </a:solidFill>
                <a:effectLst/>
                <a:latin typeface="Calibri" panose="020F0502020204030204" pitchFamily="34" charset="0"/>
                <a:ea typeface="Times New Roman" panose="02020603050405020304" pitchFamily="18" charset="0"/>
              </a:rPr>
              <a:t>Interactive Sheets for Users: </a:t>
            </a:r>
            <a:r>
              <a:rPr lang="en-SZ" sz="1200" dirty="0">
                <a:solidFill>
                  <a:srgbClr val="44546A"/>
                </a:solidFill>
                <a:effectLst/>
                <a:latin typeface="Calibri" panose="020F0502020204030204" pitchFamily="34" charset="0"/>
                <a:ea typeface="Times New Roman" panose="02020603050405020304" pitchFamily="18" charset="0"/>
              </a:rPr>
              <a:t> </a:t>
            </a:r>
            <a:r>
              <a:rPr lang="en-SZ" sz="1200" dirty="0">
                <a:solidFill>
                  <a:srgbClr val="000000"/>
                </a:solidFill>
                <a:effectLst/>
                <a:latin typeface="Calibri" panose="020F0502020204030204" pitchFamily="34" charset="0"/>
                <a:ea typeface="Times New Roman" panose="02020603050405020304" pitchFamily="18" charset="0"/>
              </a:rPr>
              <a:t>allow the user to review and modify data used, provide inputs on formula, and shape final estimates based on different scenarios. </a:t>
            </a:r>
            <a:endParaRPr lang="en-SZ" sz="1200" dirty="0">
              <a:effectLst/>
              <a:latin typeface="Times New Roman" panose="02020603050405020304" pitchFamily="18" charset="0"/>
              <a:ea typeface="Times New Roman" panose="02020603050405020304" pitchFamily="18" charset="0"/>
            </a:endParaRPr>
          </a:p>
          <a:p>
            <a:pPr marL="342900" lvl="0" indent="-342900">
              <a:buClr>
                <a:srgbClr val="44546A"/>
              </a:buClr>
              <a:buFont typeface="+mj-lt"/>
              <a:buAutoNum type="arabicPeriod"/>
            </a:pPr>
            <a:r>
              <a:rPr lang="en-SZ" sz="1200" b="1" dirty="0">
                <a:solidFill>
                  <a:srgbClr val="44546A"/>
                </a:solidFill>
                <a:effectLst/>
                <a:latin typeface="Calibri" panose="020F0502020204030204" pitchFamily="34" charset="0"/>
                <a:ea typeface="Times New Roman" panose="02020603050405020304" pitchFamily="18" charset="0"/>
              </a:rPr>
              <a:t>Outputs: </a:t>
            </a:r>
            <a:r>
              <a:rPr lang="en-SZ" sz="1200" dirty="0">
                <a:solidFill>
                  <a:srgbClr val="000000"/>
                </a:solidFill>
                <a:effectLst/>
                <a:latin typeface="Calibri" panose="020F0502020204030204" pitchFamily="34" charset="0"/>
                <a:ea typeface="Times New Roman" panose="02020603050405020304" pitchFamily="18" charset="0"/>
              </a:rPr>
              <a:t>provides estimate tables and graphs which can be used for presentations, reports, and funding applications.</a:t>
            </a:r>
            <a:endParaRPr lang="en-SZ" sz="1200" dirty="0">
              <a:effectLst/>
              <a:latin typeface="Times New Roman" panose="02020603050405020304" pitchFamily="18" charset="0"/>
              <a:ea typeface="Times New Roman" panose="02020603050405020304" pitchFamily="18" charset="0"/>
            </a:endParaRPr>
          </a:p>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12</a:t>
            </a:fld>
            <a:endParaRPr lang="en-SZ"/>
          </a:p>
        </p:txBody>
      </p:sp>
    </p:spTree>
    <p:extLst>
      <p:ext uri="{BB962C8B-B14F-4D97-AF65-F5344CB8AC3E}">
        <p14:creationId xmlns:p14="http://schemas.microsoft.com/office/powerpoint/2010/main" val="429409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 </a:t>
            </a:r>
          </a:p>
        </p:txBody>
      </p:sp>
      <p:sp>
        <p:nvSpPr>
          <p:cNvPr id="4" name="Slide Number Placeholder 3"/>
          <p:cNvSpPr>
            <a:spLocks noGrp="1"/>
          </p:cNvSpPr>
          <p:nvPr>
            <p:ph type="sldNum" sz="quarter" idx="5"/>
          </p:nvPr>
        </p:nvSpPr>
        <p:spPr/>
        <p:txBody>
          <a:bodyPr/>
          <a:lstStyle/>
          <a:p>
            <a:fld id="{4AEB3FBE-3319-454C-AB7D-DA8170F6026F}" type="slidenum">
              <a:rPr lang="en-SZ" smtClean="0"/>
              <a:t>13</a:t>
            </a:fld>
            <a:endParaRPr lang="en-SZ"/>
          </a:p>
        </p:txBody>
      </p:sp>
    </p:spTree>
    <p:extLst>
      <p:ext uri="{BB962C8B-B14F-4D97-AF65-F5344CB8AC3E}">
        <p14:creationId xmlns:p14="http://schemas.microsoft.com/office/powerpoint/2010/main" val="140901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CNET uses preloaded validated data sourced from population census, DHS/AIS, IBSS, SPECTRUM, Key population size estimates, etc.</a:t>
            </a:r>
          </a:p>
          <a:p>
            <a:r>
              <a:rPr lang="en-GB" sz="1200" dirty="0"/>
              <a:t>In case of missing data, the tool proposes literature based “expert vetted” sub-regional proxies and default values</a:t>
            </a:r>
          </a:p>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14</a:t>
            </a:fld>
            <a:endParaRPr lang="en-SZ"/>
          </a:p>
        </p:txBody>
      </p:sp>
    </p:spTree>
    <p:extLst>
      <p:ext uri="{BB962C8B-B14F-4D97-AF65-F5344CB8AC3E}">
        <p14:creationId xmlns:p14="http://schemas.microsoft.com/office/powerpoint/2010/main" val="1367776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See the User Guide for details on all the data sources available within the databases provided, as well as links to the dat sites.</a:t>
            </a:r>
          </a:p>
        </p:txBody>
      </p:sp>
      <p:sp>
        <p:nvSpPr>
          <p:cNvPr id="4" name="Slide Number Placeholder 3"/>
          <p:cNvSpPr>
            <a:spLocks noGrp="1"/>
          </p:cNvSpPr>
          <p:nvPr>
            <p:ph type="sldNum" sz="quarter" idx="5"/>
          </p:nvPr>
        </p:nvSpPr>
        <p:spPr/>
        <p:txBody>
          <a:bodyPr/>
          <a:lstStyle/>
          <a:p>
            <a:fld id="{4AEB3FBE-3319-454C-AB7D-DA8170F6026F}" type="slidenum">
              <a:rPr lang="en-SZ" smtClean="0"/>
              <a:t>15</a:t>
            </a:fld>
            <a:endParaRPr lang="en-SZ"/>
          </a:p>
        </p:txBody>
      </p:sp>
    </p:spTree>
    <p:extLst>
      <p:ext uri="{BB962C8B-B14F-4D97-AF65-F5344CB8AC3E}">
        <p14:creationId xmlns:p14="http://schemas.microsoft.com/office/powerpoint/2010/main" val="1526267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Stakeholder engagement throughout  the estimate development is key to the tool’s effectiveness.  See the User Guide Section Three on details on each of the seven roadmap steps.   </a:t>
            </a:r>
          </a:p>
        </p:txBody>
      </p:sp>
      <p:sp>
        <p:nvSpPr>
          <p:cNvPr id="4" name="Slide Number Placeholder 3"/>
          <p:cNvSpPr>
            <a:spLocks noGrp="1"/>
          </p:cNvSpPr>
          <p:nvPr>
            <p:ph type="sldNum" sz="quarter" idx="5"/>
          </p:nvPr>
        </p:nvSpPr>
        <p:spPr/>
        <p:txBody>
          <a:bodyPr/>
          <a:lstStyle/>
          <a:p>
            <a:fld id="{4AEB3FBE-3319-454C-AB7D-DA8170F6026F}" type="slidenum">
              <a:rPr lang="en-SZ" smtClean="0"/>
              <a:t>16</a:t>
            </a:fld>
            <a:endParaRPr lang="en-SZ"/>
          </a:p>
        </p:txBody>
      </p:sp>
    </p:spTree>
    <p:extLst>
      <p:ext uri="{BB962C8B-B14F-4D97-AF65-F5344CB8AC3E}">
        <p14:creationId xmlns:p14="http://schemas.microsoft.com/office/powerpoint/2010/main" val="306891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17</a:t>
            </a:fld>
            <a:endParaRPr lang="en-SZ"/>
          </a:p>
        </p:txBody>
      </p:sp>
    </p:spTree>
    <p:extLst>
      <p:ext uri="{BB962C8B-B14F-4D97-AF65-F5344CB8AC3E}">
        <p14:creationId xmlns:p14="http://schemas.microsoft.com/office/powerpoint/2010/main" val="931655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Z" dirty="0"/>
              <a:t>Section Two of the User Guide outlines each step for estimate development.  It explains the architecture of the tool, provides guidance principles and each step in detail from set up, priority population confirmation for estimate development, baseline data, validation of population data provided on the demographic health sheet, the estimate and break down of condom types, sectors and resources. </a:t>
            </a:r>
          </a:p>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19</a:t>
            </a:fld>
            <a:endParaRPr lang="en-SZ"/>
          </a:p>
        </p:txBody>
      </p:sp>
    </p:spTree>
    <p:extLst>
      <p:ext uri="{BB962C8B-B14F-4D97-AF65-F5344CB8AC3E}">
        <p14:creationId xmlns:p14="http://schemas.microsoft.com/office/powerpoint/2010/main" val="1038374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rPr>
              <a:t>The Condom Needs Estimation Tool </a:t>
            </a:r>
            <a:r>
              <a:rPr lang="en-SZ" sz="1800" dirty="0">
                <a:solidFill>
                  <a:srgbClr val="000000"/>
                </a:solidFill>
                <a:effectLst/>
                <a:latin typeface="Calibri" panose="020F0502020204030204" pitchFamily="34" charset="0"/>
                <a:ea typeface="Times New Roman" panose="02020603050405020304" pitchFamily="18" charset="0"/>
              </a:rPr>
              <a:t>is structured in a </a:t>
            </a:r>
            <a:r>
              <a:rPr lang="en-SZ" sz="1800" b="1" dirty="0">
                <a:solidFill>
                  <a:srgbClr val="000000"/>
                </a:solidFill>
                <a:effectLst/>
                <a:latin typeface="Calibri" panose="020F0502020204030204" pitchFamily="34" charset="0"/>
                <a:ea typeface="Times New Roman" panose="02020603050405020304" pitchFamily="18" charset="0"/>
              </a:rPr>
              <a:t>Microsoft</a:t>
            </a:r>
            <a:r>
              <a:rPr lang="en-US" sz="1800" b="1" dirty="0">
                <a:solidFill>
                  <a:srgbClr val="000000"/>
                </a:solidFill>
                <a:effectLst/>
                <a:latin typeface="Calibri" panose="020F0502020204030204" pitchFamily="34" charset="0"/>
                <a:ea typeface="Times New Roman" panose="02020603050405020304" pitchFamily="18" charset="0"/>
              </a:rPr>
              <a:t> Office</a:t>
            </a:r>
            <a:r>
              <a:rPr lang="en-SZ" sz="1800" b="1" dirty="0">
                <a:solidFill>
                  <a:srgbClr val="000000"/>
                </a:solidFill>
                <a:effectLst/>
                <a:latin typeface="Calibri" panose="020F0502020204030204" pitchFamily="34" charset="0"/>
                <a:ea typeface="Times New Roman" panose="02020603050405020304" pitchFamily="18" charset="0"/>
              </a:rPr>
              <a:t> 365</a:t>
            </a:r>
            <a:r>
              <a:rPr lang="en-US" sz="1800" b="1" dirty="0">
                <a:solidFill>
                  <a:srgbClr val="000000"/>
                </a:solidFill>
                <a:effectLst/>
                <a:latin typeface="Calibri" panose="020F0502020204030204" pitchFamily="34" charset="0"/>
                <a:ea typeface="Times New Roman" panose="02020603050405020304" pitchFamily="18" charset="0"/>
              </a:rPr>
              <a:t> for E</a:t>
            </a:r>
            <a:r>
              <a:rPr lang="en-SZ" sz="1800" b="1" dirty="0">
                <a:solidFill>
                  <a:srgbClr val="000000"/>
                </a:solidFill>
                <a:effectLst/>
                <a:latin typeface="Calibri" panose="020F0502020204030204" pitchFamily="34" charset="0"/>
                <a:ea typeface="Times New Roman" panose="02020603050405020304" pitchFamily="18" charset="0"/>
              </a:rPr>
              <a:t>xcel</a:t>
            </a:r>
            <a:r>
              <a:rPr lang="en-SZ" sz="1800" dirty="0">
                <a:solidFill>
                  <a:srgbClr val="000000"/>
                </a:solidFill>
                <a:effectLst/>
                <a:latin typeface="Calibri" panose="020F0502020204030204" pitchFamily="34" charset="0"/>
                <a:ea typeface="Times New Roman" panose="02020603050405020304" pitchFamily="18" charset="0"/>
              </a:rPr>
              <a:t> sheet </a:t>
            </a:r>
            <a:r>
              <a:rPr lang="en-US" sz="1800" dirty="0">
                <a:solidFill>
                  <a:srgbClr val="000000"/>
                </a:solidFill>
                <a:effectLst/>
                <a:latin typeface="Calibri" panose="020F0502020204030204" pitchFamily="34" charset="0"/>
                <a:ea typeface="Times New Roman" panose="02020603050405020304" pitchFamily="18" charset="0"/>
              </a:rPr>
              <a:t>which can be downloaded </a:t>
            </a:r>
            <a:r>
              <a:rPr lang="en-SZ" sz="1800" dirty="0">
                <a:solidFill>
                  <a:srgbClr val="000000"/>
                </a:solidFill>
                <a:effectLst/>
                <a:latin typeface="Calibri" panose="020F0502020204030204" pitchFamily="34" charset="0"/>
                <a:ea typeface="Times New Roman" panose="02020603050405020304" pitchFamily="18" charset="0"/>
              </a:rPr>
              <a:t>from</a:t>
            </a:r>
            <a:r>
              <a:rPr lang="en-US" sz="1800" dirty="0">
                <a:solidFill>
                  <a:srgbClr val="000000"/>
                </a:solidFill>
                <a:effectLst/>
                <a:latin typeface="Calibri" panose="020F0502020204030204" pitchFamily="34" charset="0"/>
                <a:ea typeface="Times New Roman" panose="02020603050405020304" pitchFamily="18" charset="0"/>
              </a:rPr>
              <a:t> the UNAIDs website.  It has </a:t>
            </a:r>
            <a:r>
              <a:rPr lang="en-SZ" sz="1800" b="1" dirty="0">
                <a:solidFill>
                  <a:srgbClr val="000000"/>
                </a:solidFill>
                <a:effectLst/>
                <a:latin typeface="Calibri" panose="020F0502020204030204" pitchFamily="34" charset="0"/>
                <a:ea typeface="Times New Roman" panose="02020603050405020304" pitchFamily="18" charset="0"/>
              </a:rPr>
              <a:t>five main sections and subsections</a:t>
            </a:r>
            <a:r>
              <a:rPr lang="en-US" sz="1800" b="1" dirty="0">
                <a:solidFill>
                  <a:srgbClr val="000000"/>
                </a:solidFill>
                <a:effectLst/>
                <a:latin typeface="Calibri" panose="020F0502020204030204" pitchFamily="34" charset="0"/>
                <a:ea typeface="Times New Roman" panose="02020603050405020304" pitchFamily="18" charset="0"/>
              </a:rPr>
              <a:t> as shown.</a:t>
            </a:r>
            <a:endParaRPr lang="en-SZ"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SZ" sz="1800" dirty="0">
                <a:solidFill>
                  <a:srgbClr val="000000"/>
                </a:solidFill>
                <a:effectLst/>
                <a:latin typeface="Calibri" panose="020F0502020204030204" pitchFamily="34" charset="0"/>
                <a:ea typeface="Times New Roman" panose="02020603050405020304" pitchFamily="18" charset="0"/>
              </a:rPr>
              <a:t>Intro</a:t>
            </a:r>
            <a:r>
              <a:rPr lang="en-US" sz="1800" dirty="0">
                <a:solidFill>
                  <a:srgbClr val="000000"/>
                </a:solidFill>
                <a:effectLst/>
                <a:latin typeface="Calibri" panose="020F0502020204030204" pitchFamily="34" charset="0"/>
                <a:ea typeface="Times New Roman" panose="02020603050405020304" pitchFamily="18" charset="0"/>
              </a:rPr>
              <a:t> Sheets</a:t>
            </a:r>
            <a:endParaRPr lang="en-SZ"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SZ" sz="1800" dirty="0">
                <a:solidFill>
                  <a:srgbClr val="000000"/>
                </a:solidFill>
                <a:effectLst/>
                <a:latin typeface="Calibri" panose="020F0502020204030204" pitchFamily="34" charset="0"/>
                <a:ea typeface="Times New Roman" panose="02020603050405020304" pitchFamily="18" charset="0"/>
              </a:rPr>
              <a:t>Condom </a:t>
            </a:r>
            <a:r>
              <a:rPr lang="en-US" sz="1800" dirty="0">
                <a:solidFill>
                  <a:srgbClr val="000000"/>
                </a:solidFill>
                <a:effectLst/>
                <a:latin typeface="Calibri" panose="020F0502020204030204" pitchFamily="34" charset="0"/>
                <a:ea typeface="Times New Roman" panose="02020603050405020304" pitchFamily="18" charset="0"/>
              </a:rPr>
              <a:t>N</a:t>
            </a:r>
            <a:r>
              <a:rPr lang="en-SZ" sz="1800" dirty="0">
                <a:solidFill>
                  <a:srgbClr val="000000"/>
                </a:solidFill>
                <a:effectLst/>
                <a:latin typeface="Calibri" panose="020F0502020204030204" pitchFamily="34" charset="0"/>
                <a:ea typeface="Times New Roman" panose="02020603050405020304" pitchFamily="18" charset="0"/>
              </a:rPr>
              <a:t>eeds </a:t>
            </a:r>
            <a:r>
              <a:rPr lang="en-US" sz="1800" dirty="0">
                <a:solidFill>
                  <a:srgbClr val="000000"/>
                </a:solidFill>
                <a:effectLst/>
                <a:latin typeface="Calibri" panose="020F0502020204030204" pitchFamily="34" charset="0"/>
                <a:ea typeface="Times New Roman" panose="02020603050405020304" pitchFamily="18" charset="0"/>
              </a:rPr>
              <a:t>E</a:t>
            </a:r>
            <a:r>
              <a:rPr lang="en-SZ" sz="1800" dirty="0">
                <a:solidFill>
                  <a:srgbClr val="000000"/>
                </a:solidFill>
                <a:effectLst/>
                <a:latin typeface="Calibri" panose="020F0502020204030204" pitchFamily="34" charset="0"/>
                <a:ea typeface="Times New Roman" panose="02020603050405020304" pitchFamily="18" charset="0"/>
              </a:rPr>
              <a:t>stimates</a:t>
            </a:r>
            <a:endParaRPr lang="en-SZ"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SZ" sz="1800" dirty="0">
                <a:solidFill>
                  <a:srgbClr val="000000"/>
                </a:solidFill>
                <a:effectLst/>
                <a:latin typeface="Calibri" panose="020F0502020204030204" pitchFamily="34" charset="0"/>
                <a:ea typeface="Times New Roman" panose="02020603050405020304" pitchFamily="18" charset="0"/>
              </a:rPr>
              <a:t>Total Market Approach</a:t>
            </a:r>
            <a:endParaRPr lang="en-SZ"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SZ" sz="1800" dirty="0">
                <a:solidFill>
                  <a:srgbClr val="000000"/>
                </a:solidFill>
                <a:effectLst/>
                <a:latin typeface="Calibri" panose="020F0502020204030204" pitchFamily="34" charset="0"/>
                <a:ea typeface="Times New Roman" panose="02020603050405020304" pitchFamily="18" charset="0"/>
              </a:rPr>
              <a:t>Commodity Costs</a:t>
            </a:r>
            <a:endParaRPr lang="en-SZ"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SZ" sz="1800" dirty="0">
                <a:solidFill>
                  <a:srgbClr val="000000"/>
                </a:solidFill>
                <a:effectLst/>
                <a:latin typeface="Calibri" panose="020F0502020204030204" pitchFamily="34" charset="0"/>
                <a:ea typeface="Times New Roman" panose="02020603050405020304" pitchFamily="18" charset="0"/>
              </a:rPr>
              <a:t>Databases</a:t>
            </a:r>
            <a:endParaRPr lang="en-SZ" sz="1800" dirty="0">
              <a:effectLst/>
              <a:latin typeface="Times New Roman" panose="02020603050405020304" pitchFamily="18" charset="0"/>
              <a:ea typeface="Times New Roman" panose="02020603050405020304" pitchFamily="18" charset="0"/>
            </a:endParaRPr>
          </a:p>
          <a:p>
            <a:endParaRPr lang="en-SZ" sz="1800" b="1" dirty="0">
              <a:solidFill>
                <a:srgbClr val="000000"/>
              </a:solidFill>
              <a:effectLst/>
              <a:latin typeface="Calibri" panose="020F0502020204030204" pitchFamily="34" charset="0"/>
              <a:ea typeface="Times New Roman" panose="02020603050405020304" pitchFamily="18" charset="0"/>
            </a:endParaRPr>
          </a:p>
          <a:p>
            <a:r>
              <a:rPr lang="en-SZ" sz="1800" dirty="0">
                <a:solidFill>
                  <a:srgbClr val="000000"/>
                </a:solidFill>
                <a:effectLst/>
                <a:latin typeface="Calibri" panose="020F0502020204030204" pitchFamily="34" charset="0"/>
                <a:ea typeface="Times New Roman" panose="02020603050405020304" pitchFamily="18" charset="0"/>
              </a:rPr>
              <a:t>The most up to date CNET can be downloaded from the UNAIDs website (</a:t>
            </a:r>
            <a:r>
              <a:rPr lang="en-SZ" sz="1800" u="sng" dirty="0">
                <a:solidFill>
                  <a:srgbClr val="0563C1"/>
                </a:solidFill>
                <a:effectLst/>
                <a:latin typeface="Calibri" panose="020F0502020204030204" pitchFamily="34" charset="0"/>
                <a:ea typeface="Times New Roman" panose="02020603050405020304" pitchFamily="18" charset="0"/>
                <a:hlinkClick r:id="rId3"/>
              </a:rPr>
              <a:t>https://hivpreventioncoalition.unaids.org/resource/condom-needs-and-resource-requirement-estimation-tool/</a:t>
            </a:r>
            <a:r>
              <a:rPr lang="en-SZ" sz="1800" dirty="0">
                <a:solidFill>
                  <a:srgbClr val="000000"/>
                </a:solidFill>
                <a:effectLst/>
                <a:latin typeface="Calibri" panose="020F0502020204030204" pitchFamily="34" charset="0"/>
                <a:ea typeface="Times New Roman" panose="02020603050405020304" pitchFamily="18" charset="0"/>
              </a:rPr>
              <a:t>).  </a:t>
            </a:r>
            <a:endParaRPr lang="en-SZ"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EB3FBE-3319-454C-AB7D-DA8170F6026F}" type="slidenum">
              <a:rPr lang="en-SZ" smtClean="0"/>
              <a:t>20</a:t>
            </a:fld>
            <a:endParaRPr lang="en-SZ"/>
          </a:p>
        </p:txBody>
      </p:sp>
    </p:spTree>
    <p:extLst>
      <p:ext uri="{BB962C8B-B14F-4D97-AF65-F5344CB8AC3E}">
        <p14:creationId xmlns:p14="http://schemas.microsoft.com/office/powerpoint/2010/main" val="750235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spcAft>
                <a:spcPts val="600"/>
              </a:spcAft>
              <a:buFont typeface="Wingdings 2" pitchFamily="2" charset="2"/>
              <a:buChar char=""/>
            </a:pPr>
            <a:r>
              <a:rPr lang="en-US"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The </a:t>
            </a:r>
            <a:r>
              <a:rPr lang="en-SZ"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CNET is designed to be interactive so that every country adapts </a:t>
            </a:r>
            <a:r>
              <a:rPr lang="en-US"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it</a:t>
            </a:r>
            <a:r>
              <a:rPr lang="en-SZ"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 to its country context and needs. </a:t>
            </a:r>
            <a:endParaRPr lang="en-SZ" sz="1100" dirty="0">
              <a:latin typeface="Arial" panose="020B0604020202020204" pitchFamily="34" charset="0"/>
              <a:ea typeface="Times New Roman" panose="02020603050405020304" pitchFamily="18" charset="0"/>
              <a:cs typeface="Arial" panose="020B0604020202020204" pitchFamily="34" charset="0"/>
            </a:endParaRPr>
          </a:p>
          <a:p>
            <a:pPr defTabSz="914400">
              <a:spcAft>
                <a:spcPts val="600"/>
              </a:spcAft>
              <a:buFont typeface="Wingdings 2" pitchFamily="2" charset="2"/>
              <a:buChar char=""/>
            </a:pPr>
            <a:r>
              <a:rPr lang="en-SZ"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Start with well-defined at-risk and vulnerable populations</a:t>
            </a:r>
            <a:r>
              <a:rPr lang="en-S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(based at data) with higher risk for HIV, STIs, and unwanted pregnancy and can use condoms to protect themselves.   Countries can add and change population groups but should base their decisions on evidence-based data. It is important to delineate groups as much as possible to avoid overlap and duplication. Be realistic about the average number of sex acts per year and know your population definitions. </a:t>
            </a:r>
            <a:endParaRPr lang="en-SZ" sz="1100" dirty="0">
              <a:latin typeface="Arial" panose="020B0604020202020204" pitchFamily="34" charset="0"/>
              <a:ea typeface="Times New Roman" panose="02020603050405020304" pitchFamily="18" charset="0"/>
              <a:cs typeface="Arial" panose="020B0604020202020204" pitchFamily="34" charset="0"/>
            </a:endParaRPr>
          </a:p>
          <a:p>
            <a:pPr defTabSz="914400">
              <a:spcAft>
                <a:spcPts val="600"/>
              </a:spcAft>
              <a:buFont typeface="Wingdings 2" pitchFamily="2" charset="2"/>
              <a:buChar char=""/>
            </a:pPr>
            <a:r>
              <a:rPr lang="en-SZ"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Use robust data</a:t>
            </a:r>
            <a:r>
              <a:rPr lang="en-S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(validated or best possible) to inform estimates.  Even if you use country based qualitative data and local experts, you should provide references and rationale in your documentation.  </a:t>
            </a:r>
            <a:endParaRPr lang="en-SZ" sz="1100" dirty="0">
              <a:latin typeface="Arial" panose="020B0604020202020204" pitchFamily="34" charset="0"/>
              <a:ea typeface="Times New Roman" panose="02020603050405020304" pitchFamily="18" charset="0"/>
              <a:cs typeface="Arial" panose="020B0604020202020204" pitchFamily="34" charset="0"/>
            </a:endParaRPr>
          </a:p>
          <a:p>
            <a:pPr defTabSz="914400">
              <a:spcAft>
                <a:spcPts val="600"/>
              </a:spcAft>
              <a:buFont typeface="Wingdings 2" pitchFamily="2" charset="2"/>
              <a:buChar char=""/>
            </a:pPr>
            <a:r>
              <a:rPr lang="en-SZ"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Make sure you have participation or review by stakeholders to validate data sources used</a:t>
            </a:r>
            <a:r>
              <a:rPr lang="en-S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in particular, representatives of the priority populations highlighted in </a:t>
            </a:r>
            <a:r>
              <a:rPr 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the </a:t>
            </a:r>
            <a:r>
              <a:rPr lang="en-S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CNET.  Often key in-depth discussions don’t happen beyond checking the box on participation.  Without real engagement, condom programs will fail to achieve the outcomes needed to reach targets.  </a:t>
            </a:r>
            <a:endParaRPr lang="en-SZ" sz="1100" dirty="0">
              <a:latin typeface="Arial" panose="020B0604020202020204" pitchFamily="34" charset="0"/>
              <a:ea typeface="Times New Roman" panose="02020603050405020304" pitchFamily="18" charset="0"/>
              <a:cs typeface="Arial" panose="020B0604020202020204" pitchFamily="34" charset="0"/>
            </a:endParaRPr>
          </a:p>
          <a:p>
            <a:pPr defTabSz="914400">
              <a:spcAft>
                <a:spcPts val="600"/>
              </a:spcAft>
              <a:buFont typeface="Wingdings 2" pitchFamily="2" charset="2"/>
              <a:buChar char=""/>
            </a:pPr>
            <a:r>
              <a:rPr lang="en-SZ"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Own your targets</a:t>
            </a:r>
            <a:r>
              <a:rPr lang="en-S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Understand why you set them based on priority populations’ needs, ability to grow demand, and capacity.</a:t>
            </a:r>
            <a:endParaRPr lang="en-SZ" sz="1100" dirty="0">
              <a:latin typeface="Arial" panose="020B0604020202020204" pitchFamily="34" charset="0"/>
              <a:ea typeface="Times New Roman" panose="02020603050405020304" pitchFamily="18" charset="0"/>
              <a:cs typeface="Arial" panose="020B0604020202020204" pitchFamily="34" charset="0"/>
            </a:endParaRPr>
          </a:p>
          <a:p>
            <a:pPr defTabSz="914400">
              <a:spcAft>
                <a:spcPts val="600"/>
              </a:spcAft>
              <a:buFont typeface="Wingdings 2" pitchFamily="2" charset="2"/>
              <a:buChar char=""/>
            </a:pPr>
            <a:r>
              <a:rPr lang="en-SZ"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Be conservative</a:t>
            </a:r>
            <a:r>
              <a:rPr lang="en-S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Learn from best practices in country and in the region.  Build your understanding of what is needed and check progress overtime. </a:t>
            </a:r>
            <a:endParaRPr lang="en-SZ" sz="1100" dirty="0">
              <a:latin typeface="Arial" panose="020B0604020202020204" pitchFamily="34" charset="0"/>
              <a:ea typeface="Times New Roman" panose="02020603050405020304" pitchFamily="18" charset="0"/>
              <a:cs typeface="Arial" panose="020B0604020202020204" pitchFamily="34" charset="0"/>
            </a:endParaRPr>
          </a:p>
          <a:p>
            <a:pPr defTabSz="914400">
              <a:spcAft>
                <a:spcPts val="600"/>
              </a:spcAft>
              <a:buFont typeface="Wingdings 2" pitchFamily="2" charset="2"/>
              <a:buChar char=""/>
            </a:pPr>
            <a:r>
              <a:rPr lang="en-SZ"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Understand that these are estimates</a:t>
            </a:r>
            <a:r>
              <a:rPr lang="en-S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Accept a certain level of uncertainty.  </a:t>
            </a:r>
            <a:r>
              <a:rPr 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The </a:t>
            </a:r>
            <a:r>
              <a:rPr lang="en-S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CNET may propose robust data due to its perceived coherence but there are a lot of checks and balances to consider.   Beware of false precision from using a “data” tool and work with any uncertainty around estimates made.  The tool has limitations so be prepared to address data gaps, monitor progress and revise targets as needed.   </a:t>
            </a:r>
            <a:endParaRPr lang="en-SZ" sz="1100" dirty="0">
              <a:latin typeface="Arial" panose="020B0604020202020204" pitchFamily="34" charset="0"/>
              <a:ea typeface="Times New Roman" panose="02020603050405020304" pitchFamily="18" charset="0"/>
              <a:cs typeface="Arial" panose="020B0604020202020204" pitchFamily="34" charset="0"/>
            </a:endParaRPr>
          </a:p>
          <a:p>
            <a:pPr algn="just" defTabSz="914400">
              <a:spcAft>
                <a:spcPts val="600"/>
              </a:spcAft>
              <a:buFont typeface="Wingdings 2" pitchFamily="2" charset="2"/>
              <a:buChar char=""/>
            </a:pPr>
            <a:r>
              <a:rPr lang="en-SZ" sz="1100" b="1" dirty="0">
                <a:solidFill>
                  <a:srgbClr val="000000"/>
                </a:solidFill>
                <a:latin typeface="Arial" panose="020B0604020202020204" pitchFamily="34" charset="0"/>
                <a:ea typeface="Times New Roman" panose="02020603050405020304" pitchFamily="18" charset="0"/>
                <a:cs typeface="Arial" panose="020B0604020202020204" pitchFamily="34" charset="0"/>
              </a:rPr>
              <a:t>Remember:</a:t>
            </a:r>
            <a:r>
              <a:rPr lang="en-S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You can validate and shape your program’s quantification using the tool.  But no process is perfect, and the most important action is to insist on stakeholder review of assumptions around sex, frequency, and targets. </a:t>
            </a:r>
            <a:r>
              <a:rPr 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The </a:t>
            </a:r>
            <a:r>
              <a:rPr lang="en-SZ"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CNET is an excellent tool, used by many countries, but the tool is also improving with feedback and country experience.  Be assured you can control every element of it.   Everything can be checked, changed and validated based on country inputs.    </a:t>
            </a:r>
            <a:endParaRPr lang="en-SZ" sz="1100" dirty="0">
              <a:latin typeface="Arial" panose="020B0604020202020204" pitchFamily="34" charset="0"/>
              <a:ea typeface="Times New Roman" panose="02020603050405020304" pitchFamily="18" charset="0"/>
              <a:cs typeface="Arial" panose="020B0604020202020204" pitchFamily="34" charset="0"/>
            </a:endParaRPr>
          </a:p>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21</a:t>
            </a:fld>
            <a:endParaRPr lang="en-SZ"/>
          </a:p>
        </p:txBody>
      </p:sp>
    </p:spTree>
    <p:extLst>
      <p:ext uri="{BB962C8B-B14F-4D97-AF65-F5344CB8AC3E}">
        <p14:creationId xmlns:p14="http://schemas.microsoft.com/office/powerpoint/2010/main" val="2502699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The user guide – section three, outlines a detailed roadmap for determing country specific objectives and processes, including roles and responsibilities, timlines, planning, and budget.  A task team should be established for management and data entry.  They will determine data sources availa</a:t>
            </a:r>
            <a:r>
              <a:rPr lang="en-GB" dirty="0"/>
              <a:t>bl</a:t>
            </a:r>
            <a:r>
              <a:rPr lang="en-SZ" dirty="0"/>
              <a:t>e and key stakeholders  - including community members and population representatives for consultation and validation meetings. </a:t>
            </a:r>
          </a:p>
          <a:p>
            <a:endParaRPr lang="en-SZ" dirty="0"/>
          </a:p>
          <a:p>
            <a:r>
              <a:rPr lang="en-SZ" dirty="0"/>
              <a:t>A country landscape analysis is an important first step to understand the status of the country program, bottlenecks as well as priorities (see the roadmap for details) </a:t>
            </a:r>
          </a:p>
        </p:txBody>
      </p:sp>
      <p:sp>
        <p:nvSpPr>
          <p:cNvPr id="4" name="Slide Number Placeholder 3"/>
          <p:cNvSpPr>
            <a:spLocks noGrp="1"/>
          </p:cNvSpPr>
          <p:nvPr>
            <p:ph type="sldNum" sz="quarter" idx="5"/>
          </p:nvPr>
        </p:nvSpPr>
        <p:spPr/>
        <p:txBody>
          <a:bodyPr/>
          <a:lstStyle/>
          <a:p>
            <a:fld id="{4AEB3FBE-3319-454C-AB7D-DA8170F6026F}" type="slidenum">
              <a:rPr lang="en-SZ" smtClean="0"/>
              <a:t>22</a:t>
            </a:fld>
            <a:endParaRPr lang="en-SZ"/>
          </a:p>
        </p:txBody>
      </p:sp>
    </p:spTree>
    <p:extLst>
      <p:ext uri="{BB962C8B-B14F-4D97-AF65-F5344CB8AC3E}">
        <p14:creationId xmlns:p14="http://schemas.microsoft.com/office/powerpoint/2010/main" val="30437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2</a:t>
            </a:fld>
            <a:endParaRPr lang="en-SZ"/>
          </a:p>
        </p:txBody>
      </p:sp>
    </p:spTree>
    <p:extLst>
      <p:ext uri="{BB962C8B-B14F-4D97-AF65-F5344CB8AC3E}">
        <p14:creationId xmlns:p14="http://schemas.microsoft.com/office/powerpoint/2010/main" val="2344104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4325" lvl="0" indent="-314325" algn="just">
              <a:buFont typeface="Arial" panose="020B0604020202020204" pitchFamily="34" charset="0"/>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Step 1 is to set up the country dashboard. </a:t>
            </a:r>
          </a:p>
          <a:p>
            <a:pPr marL="314325" lvl="0" indent="-314325" algn="just">
              <a:buFont typeface="Arial" panose="020B0604020202020204" pitchFamily="34" charset="0"/>
              <a:buChar char="•"/>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314325" lvl="0" indent="-314325" algn="just">
              <a:buFont typeface="Arial" panose="020B0604020202020204" pitchFamily="34" charset="0"/>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Use a computer which has Excel 365 Office software.</a:t>
            </a:r>
            <a:endParaRPr lang="en-SZ" sz="1200" dirty="0">
              <a:effectLst/>
              <a:latin typeface="Calibri" panose="020F0502020204030204" pitchFamily="34" charset="0"/>
              <a:ea typeface="Times New Roman" panose="02020603050405020304" pitchFamily="18" charset="0"/>
              <a:cs typeface="Calibri" panose="020F0502020204030204" pitchFamily="34" charset="0"/>
            </a:endParaRPr>
          </a:p>
          <a:p>
            <a:pPr marL="314325" lvl="0" indent="-314325" algn="just">
              <a:buFont typeface="Arial" panose="020B0604020202020204" pitchFamily="34" charset="0"/>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Always check to make sure you have the latest version of the tool.</a:t>
            </a:r>
          </a:p>
          <a:p>
            <a:pPr marL="342900" lvl="0" indent="-342900">
              <a:buFont typeface="Wingdings 2" pitchFamily="2" charset="2"/>
              <a:buChar char=""/>
            </a:pPr>
            <a:r>
              <a:rPr lang="en-US" sz="1200" dirty="0">
                <a:solidFill>
                  <a:srgbClr val="44546A"/>
                </a:solidFill>
                <a:effectLst/>
                <a:latin typeface="Calibri" panose="020F0502020204030204" pitchFamily="34" charset="0"/>
                <a:ea typeface="Times New Roman" panose="02020603050405020304" pitchFamily="18" charset="0"/>
              </a:rPr>
              <a:t>Set up of the model is key to bring up global country data for team review, validation, or updates.</a:t>
            </a:r>
            <a:endParaRPr lang="en-SZ" sz="1200" dirty="0">
              <a:effectLst/>
              <a:latin typeface="Times New Roman" panose="02020603050405020304" pitchFamily="18" charset="0"/>
              <a:ea typeface="Times New Roman" panose="02020603050405020304" pitchFamily="18" charset="0"/>
            </a:endParaRPr>
          </a:p>
          <a:p>
            <a:pPr marL="342900" lvl="0" indent="-342900">
              <a:buFont typeface="Wingdings 2" pitchFamily="2" charset="2"/>
              <a:buChar char=""/>
            </a:pPr>
            <a:r>
              <a:rPr lang="en-US" sz="1200" dirty="0">
                <a:solidFill>
                  <a:srgbClr val="44546A"/>
                </a:solidFill>
                <a:effectLst/>
                <a:latin typeface="Calibri" panose="020F0502020204030204" pitchFamily="34" charset="0"/>
                <a:ea typeface="Times New Roman" panose="02020603050405020304" pitchFamily="18" charset="0"/>
              </a:rPr>
              <a:t>The default start year is 2022 - 2027.  While default data is based on global databases, teams should review and reference latest data and sources for condom availability and demographics.      </a:t>
            </a:r>
            <a:endParaRPr lang="en-SZ" sz="1200" dirty="0">
              <a:effectLst/>
              <a:latin typeface="Times New Roman" panose="02020603050405020304" pitchFamily="18" charset="0"/>
              <a:ea typeface="Times New Roman" panose="02020603050405020304" pitchFamily="18" charset="0"/>
            </a:endParaRPr>
          </a:p>
          <a:p>
            <a:pPr marL="342900" lvl="0" indent="-342900">
              <a:buFont typeface="Wingdings 2" pitchFamily="2" charset="2"/>
              <a:buChar char=""/>
            </a:pPr>
            <a:r>
              <a:rPr lang="en-US" sz="1200" dirty="0">
                <a:solidFill>
                  <a:srgbClr val="44546A"/>
                </a:solidFill>
                <a:effectLst/>
                <a:latin typeface="Calibri" panose="020F0502020204030204" pitchFamily="34" charset="0"/>
                <a:ea typeface="Times New Roman" panose="02020603050405020304" pitchFamily="18" charset="0"/>
              </a:rPr>
              <a:t>While it is good to have a master sheet, it is good to have backup copies in case files become corrupted.  Always save your work.  </a:t>
            </a:r>
            <a:endParaRPr lang="en-US" sz="1200" dirty="0">
              <a:latin typeface="Calibri" panose="020F0502020204030204" pitchFamily="34" charset="0"/>
              <a:ea typeface="Times New Roman" panose="02020603050405020304" pitchFamily="18" charset="0"/>
              <a:cs typeface="Calibri" panose="020F0502020204030204" pitchFamily="34" charset="0"/>
            </a:endParaRPr>
          </a:p>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23</a:t>
            </a:fld>
            <a:endParaRPr lang="en-SZ"/>
          </a:p>
        </p:txBody>
      </p:sp>
    </p:spTree>
    <p:extLst>
      <p:ext uri="{BB962C8B-B14F-4D97-AF65-F5344CB8AC3E}">
        <p14:creationId xmlns:p14="http://schemas.microsoft.com/office/powerpoint/2010/main" val="3381736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Be familiar with default data sources and links available in the tool.  </a:t>
            </a:r>
          </a:p>
          <a:p>
            <a:endParaRPr lang="en-SZ" dirty="0"/>
          </a:p>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24</a:t>
            </a:fld>
            <a:endParaRPr lang="en-SZ"/>
          </a:p>
        </p:txBody>
      </p:sp>
    </p:spTree>
    <p:extLst>
      <p:ext uri="{BB962C8B-B14F-4D97-AF65-F5344CB8AC3E}">
        <p14:creationId xmlns:p14="http://schemas.microsoft.com/office/powerpoint/2010/main" val="2288193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For each sub population, there is population size calculations (based on census), baseline condom coverage (source,), target coverage for 2027, annual sex acts, wastage, condom consumption, and allocated amounts based on targets set.   A gap analysis is also provided based on baseline condom consumption versus need. </a:t>
            </a: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a:t>
            </a:r>
            <a:r>
              <a:rPr lang="en-US" sz="1100" dirty="0">
                <a:solidFill>
                  <a:srgbClr val="000000"/>
                </a:solidFill>
                <a:effectLst/>
                <a:latin typeface="Calibri" panose="020F0502020204030204" pitchFamily="34" charset="0"/>
                <a:ea typeface="Times New Roman" panose="02020603050405020304" pitchFamily="18" charset="0"/>
              </a:rPr>
              <a:t>lobal databases provide defaults for</a:t>
            </a:r>
            <a:endParaRPr lang="en-SZ" sz="1200" dirty="0">
              <a:effectLst/>
              <a:latin typeface="Times New Roman" panose="02020603050405020304" pitchFamily="18" charset="0"/>
              <a:ea typeface="Times New Roman" panose="02020603050405020304" pitchFamily="18" charset="0"/>
            </a:endParaRPr>
          </a:p>
          <a:p>
            <a:pPr marL="742950" lvl="1" indent="-285750">
              <a:buFont typeface="Calibri" panose="020F0502020204030204" pitchFamily="34" charset="0"/>
              <a:buChar char="-"/>
            </a:pPr>
            <a:r>
              <a:rPr lang="en-US" sz="1100" dirty="0">
                <a:solidFill>
                  <a:srgbClr val="000000"/>
                </a:solidFill>
                <a:effectLst/>
                <a:latin typeface="Calibri" panose="020F0502020204030204" pitchFamily="34" charset="0"/>
                <a:ea typeface="Times New Roman" panose="02020603050405020304" pitchFamily="18" charset="0"/>
              </a:rPr>
              <a:t>population size calculations (sourced from Demographic sheet - census)</a:t>
            </a:r>
            <a:endParaRPr lang="en-SZ" sz="1200" dirty="0">
              <a:effectLst/>
              <a:latin typeface="Times New Roman" panose="02020603050405020304" pitchFamily="18" charset="0"/>
              <a:ea typeface="Times New Roman" panose="02020603050405020304" pitchFamily="18" charset="0"/>
            </a:endParaRPr>
          </a:p>
          <a:p>
            <a:pPr marL="742950" lvl="1" indent="-285750">
              <a:buFont typeface="Calibri" panose="020F0502020204030204" pitchFamily="34" charset="0"/>
              <a:buChar char="-"/>
            </a:pPr>
            <a:r>
              <a:rPr lang="en-US" sz="1100" dirty="0">
                <a:solidFill>
                  <a:srgbClr val="000000"/>
                </a:solidFill>
                <a:effectLst/>
                <a:latin typeface="Calibri" panose="020F0502020204030204" pitchFamily="34" charset="0"/>
                <a:ea typeface="Times New Roman" panose="02020603050405020304" pitchFamily="18" charset="0"/>
              </a:rPr>
              <a:t>Baseline condom consumption (sourced from Demographic sheet - DHS), </a:t>
            </a:r>
            <a:endParaRPr lang="en-SZ" sz="1200" dirty="0">
              <a:effectLst/>
              <a:latin typeface="Times New Roman" panose="02020603050405020304" pitchFamily="18" charset="0"/>
              <a:ea typeface="Times New Roman" panose="02020603050405020304" pitchFamily="18" charset="0"/>
            </a:endParaRPr>
          </a:p>
          <a:p>
            <a:pPr marL="742950" lvl="1" indent="-285750">
              <a:buFont typeface="Calibri" panose="020F0502020204030204" pitchFamily="34" charset="0"/>
              <a:buChar char="-"/>
            </a:pPr>
            <a:r>
              <a:rPr lang="en-SZ" sz="1100" dirty="0">
                <a:solidFill>
                  <a:srgbClr val="000000"/>
                </a:solidFill>
                <a:effectLst/>
                <a:latin typeface="Calibri" panose="020F0502020204030204" pitchFamily="34" charset="0"/>
                <a:ea typeface="Times New Roman" panose="02020603050405020304" pitchFamily="18" charset="0"/>
              </a:rPr>
              <a:t> </a:t>
            </a:r>
            <a:r>
              <a:rPr lang="en-US" sz="1100" dirty="0">
                <a:solidFill>
                  <a:srgbClr val="000000"/>
                </a:solidFill>
                <a:effectLst/>
                <a:latin typeface="Calibri" panose="020F0502020204030204" pitchFamily="34" charset="0"/>
                <a:ea typeface="Times New Roman" panose="02020603050405020304" pitchFamily="18" charset="0"/>
              </a:rPr>
              <a:t>five-year target coverage, annual sex acts requiring protection (expert assumptions), and projected wastage (expert assumptions).  </a:t>
            </a:r>
            <a:endParaRPr lang="en-SZ"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Z" sz="1200" dirty="0">
              <a:latin typeface="Arial" panose="020B0604020202020204" pitchFamily="34" charset="0"/>
              <a:ea typeface="Times New Roman" panose="02020603050405020304" pitchFamily="18" charset="0"/>
              <a:cs typeface="Arial" panose="020B0604020202020204" pitchFamily="34" charset="0"/>
            </a:endParaRPr>
          </a:p>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25</a:t>
            </a:fld>
            <a:endParaRPr lang="en-SZ"/>
          </a:p>
        </p:txBody>
      </p:sp>
    </p:spTree>
    <p:extLst>
      <p:ext uri="{BB962C8B-B14F-4D97-AF65-F5344CB8AC3E}">
        <p14:creationId xmlns:p14="http://schemas.microsoft.com/office/powerpoint/2010/main" val="551743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The task team can use the data collection checklist provided in the user guide to pull together country specific information needed to populate the tool for stakeholder review and validation. </a:t>
            </a:r>
          </a:p>
        </p:txBody>
      </p:sp>
      <p:sp>
        <p:nvSpPr>
          <p:cNvPr id="4" name="Slide Number Placeholder 3"/>
          <p:cNvSpPr>
            <a:spLocks noGrp="1"/>
          </p:cNvSpPr>
          <p:nvPr>
            <p:ph type="sldNum" sz="quarter" idx="5"/>
          </p:nvPr>
        </p:nvSpPr>
        <p:spPr/>
        <p:txBody>
          <a:bodyPr/>
          <a:lstStyle/>
          <a:p>
            <a:fld id="{4AEB3FBE-3319-454C-AB7D-DA8170F6026F}" type="slidenum">
              <a:rPr lang="en-SZ" smtClean="0"/>
              <a:t>26</a:t>
            </a:fld>
            <a:endParaRPr lang="en-SZ"/>
          </a:p>
        </p:txBody>
      </p:sp>
    </p:spTree>
    <p:extLst>
      <p:ext uri="{BB962C8B-B14F-4D97-AF65-F5344CB8AC3E}">
        <p14:creationId xmlns:p14="http://schemas.microsoft.com/office/powerpoint/2010/main" val="731585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Step 2 is to confirm the priority populations for estimate development using the checklist provided in</a:t>
            </a:r>
            <a:r>
              <a:rPr lang="en-GB" dirty="0"/>
              <a:t> t</a:t>
            </a:r>
            <a:r>
              <a:rPr lang="en-SZ" dirty="0"/>
              <a:t>he user guide. </a:t>
            </a:r>
          </a:p>
        </p:txBody>
      </p:sp>
      <p:sp>
        <p:nvSpPr>
          <p:cNvPr id="4" name="Slide Number Placeholder 3"/>
          <p:cNvSpPr>
            <a:spLocks noGrp="1"/>
          </p:cNvSpPr>
          <p:nvPr>
            <p:ph type="sldNum" sz="quarter" idx="5"/>
          </p:nvPr>
        </p:nvSpPr>
        <p:spPr/>
        <p:txBody>
          <a:bodyPr/>
          <a:lstStyle/>
          <a:p>
            <a:fld id="{4AEB3FBE-3319-454C-AB7D-DA8170F6026F}" type="slidenum">
              <a:rPr lang="en-SZ" smtClean="0"/>
              <a:t>27</a:t>
            </a:fld>
            <a:endParaRPr lang="en-SZ"/>
          </a:p>
        </p:txBody>
      </p:sp>
    </p:spTree>
    <p:extLst>
      <p:ext uri="{BB962C8B-B14F-4D97-AF65-F5344CB8AC3E}">
        <p14:creationId xmlns:p14="http://schemas.microsoft.com/office/powerpoint/2010/main" val="479407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CNET default populations are based on risk….</a:t>
            </a:r>
          </a:p>
        </p:txBody>
      </p:sp>
      <p:sp>
        <p:nvSpPr>
          <p:cNvPr id="4" name="Slide Number Placeholder 3"/>
          <p:cNvSpPr>
            <a:spLocks noGrp="1"/>
          </p:cNvSpPr>
          <p:nvPr>
            <p:ph type="sldNum" sz="quarter" idx="5"/>
          </p:nvPr>
        </p:nvSpPr>
        <p:spPr/>
        <p:txBody>
          <a:bodyPr/>
          <a:lstStyle/>
          <a:p>
            <a:fld id="{4AEB3FBE-3319-454C-AB7D-DA8170F6026F}" type="slidenum">
              <a:rPr lang="en-SZ" smtClean="0"/>
              <a:t>28</a:t>
            </a:fld>
            <a:endParaRPr lang="en-SZ"/>
          </a:p>
        </p:txBody>
      </p:sp>
    </p:spTree>
    <p:extLst>
      <p:ext uri="{BB962C8B-B14F-4D97-AF65-F5344CB8AC3E}">
        <p14:creationId xmlns:p14="http://schemas.microsoft.com/office/powerpoint/2010/main" val="1233776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Stakeholder meetings will identify all populations who need condoms.  </a:t>
            </a:r>
            <a:r>
              <a:rPr lang="en-GB" dirty="0"/>
              <a:t>C</a:t>
            </a:r>
            <a:r>
              <a:rPr lang="en-SZ" dirty="0"/>
              <a:t>ountries often have many questions about who to include.  See the user guide for this section as well as the FAQs in the back to determine if and when you need to include other populations. </a:t>
            </a:r>
          </a:p>
        </p:txBody>
      </p:sp>
      <p:sp>
        <p:nvSpPr>
          <p:cNvPr id="4" name="Slide Number Placeholder 3"/>
          <p:cNvSpPr>
            <a:spLocks noGrp="1"/>
          </p:cNvSpPr>
          <p:nvPr>
            <p:ph type="sldNum" sz="quarter" idx="5"/>
          </p:nvPr>
        </p:nvSpPr>
        <p:spPr/>
        <p:txBody>
          <a:bodyPr/>
          <a:lstStyle/>
          <a:p>
            <a:fld id="{4AEB3FBE-3319-454C-AB7D-DA8170F6026F}" type="slidenum">
              <a:rPr lang="en-SZ" smtClean="0"/>
              <a:t>29</a:t>
            </a:fld>
            <a:endParaRPr lang="en-SZ"/>
          </a:p>
        </p:txBody>
      </p:sp>
    </p:spTree>
    <p:extLst>
      <p:ext uri="{BB962C8B-B14F-4D97-AF65-F5344CB8AC3E}">
        <p14:creationId xmlns:p14="http://schemas.microsoft.com/office/powerpoint/2010/main" val="575915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Keep in mind the following key takeaways. </a:t>
            </a:r>
          </a:p>
        </p:txBody>
      </p:sp>
      <p:sp>
        <p:nvSpPr>
          <p:cNvPr id="4" name="Slide Number Placeholder 3"/>
          <p:cNvSpPr>
            <a:spLocks noGrp="1"/>
          </p:cNvSpPr>
          <p:nvPr>
            <p:ph type="sldNum" sz="quarter" idx="5"/>
          </p:nvPr>
        </p:nvSpPr>
        <p:spPr/>
        <p:txBody>
          <a:bodyPr/>
          <a:lstStyle/>
          <a:p>
            <a:fld id="{4AEB3FBE-3319-454C-AB7D-DA8170F6026F}" type="slidenum">
              <a:rPr lang="en-SZ" smtClean="0"/>
              <a:t>30</a:t>
            </a:fld>
            <a:endParaRPr lang="en-SZ"/>
          </a:p>
        </p:txBody>
      </p:sp>
    </p:spTree>
    <p:extLst>
      <p:ext uri="{BB962C8B-B14F-4D97-AF65-F5344CB8AC3E}">
        <p14:creationId xmlns:p14="http://schemas.microsoft.com/office/powerpoint/2010/main" val="1730780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Step three will determine baseline for current condom availability.</a:t>
            </a:r>
          </a:p>
        </p:txBody>
      </p:sp>
      <p:sp>
        <p:nvSpPr>
          <p:cNvPr id="4" name="Slide Number Placeholder 3"/>
          <p:cNvSpPr>
            <a:spLocks noGrp="1"/>
          </p:cNvSpPr>
          <p:nvPr>
            <p:ph type="sldNum" sz="quarter" idx="5"/>
          </p:nvPr>
        </p:nvSpPr>
        <p:spPr/>
        <p:txBody>
          <a:bodyPr/>
          <a:lstStyle/>
          <a:p>
            <a:fld id="{4AEB3FBE-3319-454C-AB7D-DA8170F6026F}" type="slidenum">
              <a:rPr lang="en-SZ" smtClean="0"/>
              <a:t>31</a:t>
            </a:fld>
            <a:endParaRPr lang="en-SZ"/>
          </a:p>
        </p:txBody>
      </p:sp>
    </p:spTree>
    <p:extLst>
      <p:ext uri="{BB962C8B-B14F-4D97-AF65-F5344CB8AC3E}">
        <p14:creationId xmlns:p14="http://schemas.microsoft.com/office/powerpoint/2010/main" val="2210409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Baseline on condom availability provides countries with a starting place…..</a:t>
            </a:r>
          </a:p>
        </p:txBody>
      </p:sp>
      <p:sp>
        <p:nvSpPr>
          <p:cNvPr id="4" name="Slide Number Placeholder 3"/>
          <p:cNvSpPr>
            <a:spLocks noGrp="1"/>
          </p:cNvSpPr>
          <p:nvPr>
            <p:ph type="sldNum" sz="quarter" idx="5"/>
          </p:nvPr>
        </p:nvSpPr>
        <p:spPr/>
        <p:txBody>
          <a:bodyPr/>
          <a:lstStyle/>
          <a:p>
            <a:fld id="{4AEB3FBE-3319-454C-AB7D-DA8170F6026F}" type="slidenum">
              <a:rPr lang="en-SZ" smtClean="0"/>
              <a:t>32</a:t>
            </a:fld>
            <a:endParaRPr lang="en-SZ"/>
          </a:p>
        </p:txBody>
      </p:sp>
    </p:spTree>
    <p:extLst>
      <p:ext uri="{BB962C8B-B14F-4D97-AF65-F5344CB8AC3E}">
        <p14:creationId xmlns:p14="http://schemas.microsoft.com/office/powerpoint/2010/main" val="636445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3</a:t>
            </a:fld>
            <a:endParaRPr lang="en-SZ"/>
          </a:p>
        </p:txBody>
      </p:sp>
    </p:spTree>
    <p:extLst>
      <p:ext uri="{BB962C8B-B14F-4D97-AF65-F5344CB8AC3E}">
        <p14:creationId xmlns:p14="http://schemas.microsoft.com/office/powerpoint/2010/main" val="2241804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Update the number of condoms available in country and distributed for free, through sociall marketed programs and private sector.  </a:t>
            </a:r>
          </a:p>
          <a:p>
            <a:endParaRPr lang="en-SZ" dirty="0"/>
          </a:p>
          <a:p>
            <a:r>
              <a:rPr lang="en-SZ" dirty="0"/>
              <a:t>Know and agree on terminology as well as data sources available. </a:t>
            </a:r>
          </a:p>
        </p:txBody>
      </p:sp>
      <p:sp>
        <p:nvSpPr>
          <p:cNvPr id="4" name="Slide Number Placeholder 3"/>
          <p:cNvSpPr>
            <a:spLocks noGrp="1"/>
          </p:cNvSpPr>
          <p:nvPr>
            <p:ph type="sldNum" sz="quarter" idx="5"/>
          </p:nvPr>
        </p:nvSpPr>
        <p:spPr/>
        <p:txBody>
          <a:bodyPr/>
          <a:lstStyle/>
          <a:p>
            <a:fld id="{4AEB3FBE-3319-454C-AB7D-DA8170F6026F}" type="slidenum">
              <a:rPr lang="en-SZ" smtClean="0"/>
              <a:t>33</a:t>
            </a:fld>
            <a:endParaRPr lang="en-SZ"/>
          </a:p>
        </p:txBody>
      </p:sp>
    </p:spTree>
    <p:extLst>
      <p:ext uri="{BB962C8B-B14F-4D97-AF65-F5344CB8AC3E}">
        <p14:creationId xmlns:p14="http://schemas.microsoft.com/office/powerpoint/2010/main" val="314142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
            </a:r>
            <a:r>
              <a:rPr lang="en-SZ" dirty="0"/>
              <a:t>hile global database information is provided, countries will always have better data than the defaults provided. </a:t>
            </a:r>
          </a:p>
        </p:txBody>
      </p:sp>
      <p:sp>
        <p:nvSpPr>
          <p:cNvPr id="4" name="Slide Number Placeholder 3"/>
          <p:cNvSpPr>
            <a:spLocks noGrp="1"/>
          </p:cNvSpPr>
          <p:nvPr>
            <p:ph type="sldNum" sz="quarter" idx="5"/>
          </p:nvPr>
        </p:nvSpPr>
        <p:spPr/>
        <p:txBody>
          <a:bodyPr/>
          <a:lstStyle/>
          <a:p>
            <a:fld id="{4AEB3FBE-3319-454C-AB7D-DA8170F6026F}" type="slidenum">
              <a:rPr lang="en-SZ" smtClean="0"/>
              <a:t>34</a:t>
            </a:fld>
            <a:endParaRPr lang="en-SZ"/>
          </a:p>
        </p:txBody>
      </p:sp>
    </p:spTree>
    <p:extLst>
      <p:ext uri="{BB962C8B-B14F-4D97-AF65-F5344CB8AC3E}">
        <p14:creationId xmlns:p14="http://schemas.microsoft.com/office/powerpoint/2010/main" val="3078797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37</a:t>
            </a:fld>
            <a:endParaRPr lang="en-SZ"/>
          </a:p>
        </p:txBody>
      </p:sp>
    </p:spTree>
    <p:extLst>
      <p:ext uri="{BB962C8B-B14F-4D97-AF65-F5344CB8AC3E}">
        <p14:creationId xmlns:p14="http://schemas.microsoft.com/office/powerpoint/2010/main" val="1131265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38</a:t>
            </a:fld>
            <a:endParaRPr lang="en-SZ"/>
          </a:p>
        </p:txBody>
      </p:sp>
    </p:spTree>
    <p:extLst>
      <p:ext uri="{BB962C8B-B14F-4D97-AF65-F5344CB8AC3E}">
        <p14:creationId xmlns:p14="http://schemas.microsoft.com/office/powerpoint/2010/main" val="2902957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For each indicator, the data sources are provided to facilitate review, revision or validation.    </a:t>
            </a:r>
          </a:p>
        </p:txBody>
      </p:sp>
      <p:sp>
        <p:nvSpPr>
          <p:cNvPr id="4" name="Slide Number Placeholder 3"/>
          <p:cNvSpPr>
            <a:spLocks noGrp="1"/>
          </p:cNvSpPr>
          <p:nvPr>
            <p:ph type="sldNum" sz="quarter" idx="5"/>
          </p:nvPr>
        </p:nvSpPr>
        <p:spPr/>
        <p:txBody>
          <a:bodyPr/>
          <a:lstStyle/>
          <a:p>
            <a:fld id="{07F104AD-8187-FC4C-A3A0-EC7A1CA6266B}" type="slidenum">
              <a:rPr lang="en-SZ" smtClean="0"/>
              <a:t>40</a:t>
            </a:fld>
            <a:endParaRPr lang="en-SZ"/>
          </a:p>
        </p:txBody>
      </p:sp>
    </p:spTree>
    <p:extLst>
      <p:ext uri="{BB962C8B-B14F-4D97-AF65-F5344CB8AC3E}">
        <p14:creationId xmlns:p14="http://schemas.microsoft.com/office/powerpoint/2010/main" val="4207728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Z" dirty="0"/>
          </a:p>
        </p:txBody>
      </p:sp>
      <p:sp>
        <p:nvSpPr>
          <p:cNvPr id="4" name="Slide Number Placeholder 3"/>
          <p:cNvSpPr>
            <a:spLocks noGrp="1"/>
          </p:cNvSpPr>
          <p:nvPr>
            <p:ph type="sldNum" sz="quarter" idx="5"/>
          </p:nvPr>
        </p:nvSpPr>
        <p:spPr/>
        <p:txBody>
          <a:bodyPr/>
          <a:lstStyle/>
          <a:p>
            <a:fld id="{07F104AD-8187-FC4C-A3A0-EC7A1CA6266B}" type="slidenum">
              <a:rPr lang="en-SZ" smtClean="0"/>
              <a:t>41</a:t>
            </a:fld>
            <a:endParaRPr lang="en-SZ"/>
          </a:p>
        </p:txBody>
      </p:sp>
    </p:spTree>
    <p:extLst>
      <p:ext uri="{BB962C8B-B14F-4D97-AF65-F5344CB8AC3E}">
        <p14:creationId xmlns:p14="http://schemas.microsoft.com/office/powerpoint/2010/main" val="790702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Z" dirty="0"/>
          </a:p>
        </p:txBody>
      </p:sp>
      <p:sp>
        <p:nvSpPr>
          <p:cNvPr id="4" name="Slide Number Placeholder 3"/>
          <p:cNvSpPr>
            <a:spLocks noGrp="1"/>
          </p:cNvSpPr>
          <p:nvPr>
            <p:ph type="sldNum" sz="quarter" idx="5"/>
          </p:nvPr>
        </p:nvSpPr>
        <p:spPr/>
        <p:txBody>
          <a:bodyPr/>
          <a:lstStyle/>
          <a:p>
            <a:fld id="{07F104AD-8187-FC4C-A3A0-EC7A1CA6266B}" type="slidenum">
              <a:rPr lang="en-SZ" smtClean="0"/>
              <a:t>42</a:t>
            </a:fld>
            <a:endParaRPr lang="en-SZ"/>
          </a:p>
        </p:txBody>
      </p:sp>
    </p:spTree>
    <p:extLst>
      <p:ext uri="{BB962C8B-B14F-4D97-AF65-F5344CB8AC3E}">
        <p14:creationId xmlns:p14="http://schemas.microsoft.com/office/powerpoint/2010/main" val="2924299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C00000"/>
                </a:solidFill>
                <a:effectLst/>
                <a:latin typeface="Calibri" panose="020F0502020204030204" pitchFamily="34" charset="0"/>
                <a:ea typeface="Times New Roman" panose="02020603050405020304" pitchFamily="18" charset="0"/>
              </a:rPr>
              <a:t>Remember:  Changing data points can lead to false precision.  Most data changes made by countries will not be game changers for the overall condom estimates.   </a:t>
            </a:r>
            <a:endParaRPr lang="en-SZ" sz="1200" dirty="0">
              <a:effectLst/>
              <a:latin typeface="Times New Roman" panose="02020603050405020304" pitchFamily="18" charset="0"/>
              <a:ea typeface="Times New Roman" panose="02020603050405020304" pitchFamily="18" charset="0"/>
            </a:endParaRPr>
          </a:p>
          <a:p>
            <a:endParaRPr lang="en-SZ" dirty="0"/>
          </a:p>
        </p:txBody>
      </p:sp>
      <p:sp>
        <p:nvSpPr>
          <p:cNvPr id="4" name="Slide Number Placeholder 3"/>
          <p:cNvSpPr>
            <a:spLocks noGrp="1"/>
          </p:cNvSpPr>
          <p:nvPr>
            <p:ph type="sldNum" sz="quarter" idx="5"/>
          </p:nvPr>
        </p:nvSpPr>
        <p:spPr/>
        <p:txBody>
          <a:bodyPr/>
          <a:lstStyle/>
          <a:p>
            <a:fld id="{07F104AD-8187-FC4C-A3A0-EC7A1CA6266B}" type="slidenum">
              <a:rPr lang="en-SZ" smtClean="0"/>
              <a:t>44</a:t>
            </a:fld>
            <a:endParaRPr lang="en-SZ"/>
          </a:p>
        </p:txBody>
      </p:sp>
    </p:spTree>
    <p:extLst>
      <p:ext uri="{BB962C8B-B14F-4D97-AF65-F5344CB8AC3E}">
        <p14:creationId xmlns:p14="http://schemas.microsoft.com/office/powerpoint/2010/main" val="1479006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Z" dirty="0"/>
          </a:p>
        </p:txBody>
      </p:sp>
      <p:sp>
        <p:nvSpPr>
          <p:cNvPr id="4" name="Slide Number Placeholder 3"/>
          <p:cNvSpPr>
            <a:spLocks noGrp="1"/>
          </p:cNvSpPr>
          <p:nvPr>
            <p:ph type="sldNum" sz="quarter" idx="5"/>
          </p:nvPr>
        </p:nvSpPr>
        <p:spPr/>
        <p:txBody>
          <a:bodyPr/>
          <a:lstStyle/>
          <a:p>
            <a:fld id="{07F104AD-8187-FC4C-A3A0-EC7A1CA6266B}" type="slidenum">
              <a:rPr lang="en-SZ" smtClean="0"/>
              <a:t>45</a:t>
            </a:fld>
            <a:endParaRPr lang="en-SZ"/>
          </a:p>
        </p:txBody>
      </p:sp>
    </p:spTree>
    <p:extLst>
      <p:ext uri="{BB962C8B-B14F-4D97-AF65-F5344CB8AC3E}">
        <p14:creationId xmlns:p14="http://schemas.microsoft.com/office/powerpoint/2010/main" val="2741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SZ" dirty="0"/>
              <a:t>The condom requirement sheet has the most tasks. </a:t>
            </a:r>
          </a:p>
        </p:txBody>
      </p:sp>
      <p:sp>
        <p:nvSpPr>
          <p:cNvPr id="4" name="Slide Number Placeholder 3"/>
          <p:cNvSpPr>
            <a:spLocks noGrp="1"/>
          </p:cNvSpPr>
          <p:nvPr>
            <p:ph type="sldNum" sz="quarter" idx="5"/>
          </p:nvPr>
        </p:nvSpPr>
        <p:spPr/>
        <p:txBody>
          <a:bodyPr/>
          <a:lstStyle/>
          <a:p>
            <a:fld id="{07F104AD-8187-FC4C-A3A0-EC7A1CA6266B}" type="slidenum">
              <a:rPr lang="en-SZ" smtClean="0"/>
              <a:t>46</a:t>
            </a:fld>
            <a:endParaRPr lang="en-SZ"/>
          </a:p>
        </p:txBody>
      </p:sp>
    </p:spTree>
    <p:extLst>
      <p:ext uri="{BB962C8B-B14F-4D97-AF65-F5344CB8AC3E}">
        <p14:creationId xmlns:p14="http://schemas.microsoft.com/office/powerpoint/2010/main" val="99519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5</a:t>
            </a:fld>
            <a:endParaRPr lang="en-SZ"/>
          </a:p>
        </p:txBody>
      </p:sp>
    </p:spTree>
    <p:extLst>
      <p:ext uri="{BB962C8B-B14F-4D97-AF65-F5344CB8AC3E}">
        <p14:creationId xmlns:p14="http://schemas.microsoft.com/office/powerpoint/2010/main" val="3184495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SZ" dirty="0"/>
              <a:t>The first task is to understand the assumptions behind the defaults used for condom estimate calculations and how the sheets work together.</a:t>
            </a:r>
          </a:p>
        </p:txBody>
      </p:sp>
      <p:sp>
        <p:nvSpPr>
          <p:cNvPr id="4" name="Slide Number Placeholder 3"/>
          <p:cNvSpPr>
            <a:spLocks noGrp="1"/>
          </p:cNvSpPr>
          <p:nvPr>
            <p:ph type="sldNum" sz="quarter" idx="5"/>
          </p:nvPr>
        </p:nvSpPr>
        <p:spPr/>
        <p:txBody>
          <a:bodyPr/>
          <a:lstStyle/>
          <a:p>
            <a:fld id="{07F104AD-8187-FC4C-A3A0-EC7A1CA6266B}" type="slidenum">
              <a:rPr lang="en-SZ" smtClean="0"/>
              <a:t>47</a:t>
            </a:fld>
            <a:endParaRPr lang="en-SZ"/>
          </a:p>
        </p:txBody>
      </p:sp>
    </p:spTree>
    <p:extLst>
      <p:ext uri="{BB962C8B-B14F-4D97-AF65-F5344CB8AC3E}">
        <p14:creationId xmlns:p14="http://schemas.microsoft.com/office/powerpoint/2010/main" val="3751902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lvl="0" indent="-342900">
              <a:buFont typeface="Wingdings 2" pitchFamily="2" charset="2"/>
              <a:buChar char=""/>
            </a:pPr>
            <a:r>
              <a:rPr lang="en-SZ" sz="1200" dirty="0">
                <a:effectLst/>
              </a:rPr>
              <a:t>Modification of number of sex acts should be based on dialogue</a:t>
            </a:r>
            <a:r>
              <a:rPr lang="en-US" sz="1200" dirty="0">
                <a:effectLst/>
              </a:rPr>
              <a:t> but backed by data. The discussion during the condom review meeting should challenge assumptions around sex acts for specific populations using the graph/slide provided.</a:t>
            </a:r>
            <a:endParaRPr lang="en-SZ" sz="1200" dirty="0">
              <a:effectLst/>
            </a:endParaRPr>
          </a:p>
          <a:p>
            <a:pPr marL="342900" marR="0" lvl="0" indent="-342900" algn="l" defTabSz="914400" rtl="0" eaLnBrk="1" fontAlgn="auto" latinLnBrk="0" hangingPunct="1">
              <a:lnSpc>
                <a:spcPct val="100000"/>
              </a:lnSpc>
              <a:spcBef>
                <a:spcPts val="0"/>
              </a:spcBef>
              <a:spcAft>
                <a:spcPts val="0"/>
              </a:spcAft>
              <a:buClrTx/>
              <a:buSzTx/>
              <a:buFont typeface="Wingdings 2" pitchFamily="2" charset="2"/>
              <a:buChar char=""/>
              <a:tabLst/>
              <a:defRPr/>
            </a:pPr>
            <a:r>
              <a:rPr lang="en-SZ" sz="1200" dirty="0">
                <a:effectLst/>
              </a:rPr>
              <a:t>Countries should see if there is better data available to justify increases or decreases and/or validate it with specific beneficiary groups. </a:t>
            </a:r>
            <a:r>
              <a:rPr lang="en-US" sz="1200" dirty="0">
                <a:effectLst/>
              </a:rPr>
              <a:t>Review the assumptions around default sex acts  by population in Section 2 under </a:t>
            </a:r>
            <a:r>
              <a:rPr lang="en-US" sz="1200" u="sng" dirty="0">
                <a:effectLst/>
                <a:hlinkClick r:id="rId3"/>
              </a:rPr>
              <a:t>the condom requirements</a:t>
            </a:r>
            <a:r>
              <a:rPr lang="en-US" sz="1200" dirty="0">
                <a:effectLst/>
              </a:rPr>
              <a:t> sheet and modify as needed. </a:t>
            </a:r>
            <a:endParaRPr lang="en-S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Wingdings 2" pitchFamily="2" charset="2"/>
              <a:buChar char=""/>
            </a:pPr>
            <a:endParaRPr lang="en-S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SZ" dirty="0"/>
          </a:p>
        </p:txBody>
      </p:sp>
      <p:sp>
        <p:nvSpPr>
          <p:cNvPr id="4" name="Slide Number Placeholder 3"/>
          <p:cNvSpPr>
            <a:spLocks noGrp="1"/>
          </p:cNvSpPr>
          <p:nvPr>
            <p:ph type="sldNum" sz="quarter" idx="5"/>
          </p:nvPr>
        </p:nvSpPr>
        <p:spPr/>
        <p:txBody>
          <a:bodyPr/>
          <a:lstStyle/>
          <a:p>
            <a:fld id="{07F104AD-8187-FC4C-A3A0-EC7A1CA6266B}" type="slidenum">
              <a:rPr lang="en-SZ" smtClean="0"/>
              <a:t>48</a:t>
            </a:fld>
            <a:endParaRPr lang="en-SZ"/>
          </a:p>
        </p:txBody>
      </p:sp>
    </p:spTree>
    <p:extLst>
      <p:ext uri="{BB962C8B-B14F-4D97-AF65-F5344CB8AC3E}">
        <p14:creationId xmlns:p14="http://schemas.microsoft.com/office/powerpoint/2010/main" val="3923117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Z" dirty="0"/>
          </a:p>
        </p:txBody>
      </p:sp>
      <p:sp>
        <p:nvSpPr>
          <p:cNvPr id="4" name="Slide Number Placeholder 3"/>
          <p:cNvSpPr>
            <a:spLocks noGrp="1"/>
          </p:cNvSpPr>
          <p:nvPr>
            <p:ph type="sldNum" sz="quarter" idx="5"/>
          </p:nvPr>
        </p:nvSpPr>
        <p:spPr/>
        <p:txBody>
          <a:bodyPr/>
          <a:lstStyle/>
          <a:p>
            <a:fld id="{07F104AD-8187-FC4C-A3A0-EC7A1CA6266B}" type="slidenum">
              <a:rPr lang="en-SZ" smtClean="0"/>
              <a:t>49</a:t>
            </a:fld>
            <a:endParaRPr lang="en-SZ"/>
          </a:p>
        </p:txBody>
      </p:sp>
    </p:spTree>
    <p:extLst>
      <p:ext uri="{BB962C8B-B14F-4D97-AF65-F5344CB8AC3E}">
        <p14:creationId xmlns:p14="http://schemas.microsoft.com/office/powerpoint/2010/main" val="4160508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The user guide includes key questions to help countries develop their targets based on country priorities, population need, demand interventions in place, and overall capacity for expansion. </a:t>
            </a:r>
          </a:p>
        </p:txBody>
      </p:sp>
      <p:sp>
        <p:nvSpPr>
          <p:cNvPr id="4" name="Slide Number Placeholder 3"/>
          <p:cNvSpPr>
            <a:spLocks noGrp="1"/>
          </p:cNvSpPr>
          <p:nvPr>
            <p:ph type="sldNum" sz="quarter" idx="5"/>
          </p:nvPr>
        </p:nvSpPr>
        <p:spPr/>
        <p:txBody>
          <a:bodyPr/>
          <a:lstStyle/>
          <a:p>
            <a:fld id="{4AEB3FBE-3319-454C-AB7D-DA8170F6026F}" type="slidenum">
              <a:rPr lang="en-SZ" smtClean="0"/>
              <a:t>50</a:t>
            </a:fld>
            <a:endParaRPr lang="en-SZ"/>
          </a:p>
        </p:txBody>
      </p:sp>
    </p:spTree>
    <p:extLst>
      <p:ext uri="{BB962C8B-B14F-4D97-AF65-F5344CB8AC3E}">
        <p14:creationId xmlns:p14="http://schemas.microsoft.com/office/powerpoint/2010/main" val="24329383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Times New Roman" panose="02020603050405020304" pitchFamily="18" charset="0"/>
              </a:rPr>
              <a:t>It is recommended to stay</a:t>
            </a:r>
            <a:r>
              <a:rPr lang="en-SZ" sz="1200" dirty="0">
                <a:effectLst/>
                <a:latin typeface="Calibri" panose="020F0502020204030204" pitchFamily="34" charset="0"/>
                <a:ea typeface="Times New Roman" panose="02020603050405020304" pitchFamily="18" charset="0"/>
              </a:rPr>
              <a:t> between 60-90%, based on the Global Fund’s ambitious targets</a:t>
            </a:r>
            <a:r>
              <a:rPr lang="en-US" sz="1200" dirty="0">
                <a:effectLst/>
                <a:latin typeface="Calibri" panose="020F0502020204030204" pitchFamily="34" charset="0"/>
                <a:ea typeface="Times New Roman" panose="02020603050405020304" pitchFamily="18" charset="0"/>
              </a:rPr>
              <a:t>, however, every target requires investment on programs. </a:t>
            </a:r>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51</a:t>
            </a:fld>
            <a:endParaRPr lang="en-SZ"/>
          </a:p>
        </p:txBody>
      </p:sp>
    </p:spTree>
    <p:extLst>
      <p:ext uri="{BB962C8B-B14F-4D97-AF65-F5344CB8AC3E}">
        <p14:creationId xmlns:p14="http://schemas.microsoft.com/office/powerpoint/2010/main" val="3490707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Review and modification of average sex acts by priority population is an important discussion based on evidence. </a:t>
            </a:r>
          </a:p>
        </p:txBody>
      </p:sp>
      <p:sp>
        <p:nvSpPr>
          <p:cNvPr id="4" name="Slide Number Placeholder 3"/>
          <p:cNvSpPr>
            <a:spLocks noGrp="1"/>
          </p:cNvSpPr>
          <p:nvPr>
            <p:ph type="sldNum" sz="quarter" idx="5"/>
          </p:nvPr>
        </p:nvSpPr>
        <p:spPr/>
        <p:txBody>
          <a:bodyPr/>
          <a:lstStyle/>
          <a:p>
            <a:fld id="{4AEB3FBE-3319-454C-AB7D-DA8170F6026F}" type="slidenum">
              <a:rPr lang="en-SZ" smtClean="0"/>
              <a:t>52</a:t>
            </a:fld>
            <a:endParaRPr lang="en-SZ"/>
          </a:p>
        </p:txBody>
      </p:sp>
    </p:spTree>
    <p:extLst>
      <p:ext uri="{BB962C8B-B14F-4D97-AF65-F5344CB8AC3E}">
        <p14:creationId xmlns:p14="http://schemas.microsoft.com/office/powerpoint/2010/main" val="3327821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SZ" dirty="0"/>
              <a:t>There are tips included to address areas with less data (like wastage) with examples and links to more information in section 4.</a:t>
            </a:r>
          </a:p>
          <a:p>
            <a:endParaRPr lang="en-SZ" dirty="0"/>
          </a:p>
          <a:p>
            <a:r>
              <a:rPr lang="en-SZ" dirty="0"/>
              <a:t>The aim is to encourage countries to look more closely at wastage by population  - as well as encourage them to discuss how to reduce wastage over time </a:t>
            </a:r>
          </a:p>
          <a:p>
            <a:endParaRPr lang="en-SZ" dirty="0"/>
          </a:p>
          <a:p>
            <a:r>
              <a:rPr lang="en-SZ" dirty="0"/>
              <a:t>Country examples are alos included in the guide. </a:t>
            </a:r>
          </a:p>
        </p:txBody>
      </p:sp>
      <p:sp>
        <p:nvSpPr>
          <p:cNvPr id="4" name="Slide Number Placeholder 3"/>
          <p:cNvSpPr>
            <a:spLocks noGrp="1"/>
          </p:cNvSpPr>
          <p:nvPr>
            <p:ph type="sldNum" sz="quarter" idx="5"/>
          </p:nvPr>
        </p:nvSpPr>
        <p:spPr/>
        <p:txBody>
          <a:bodyPr/>
          <a:lstStyle/>
          <a:p>
            <a:fld id="{07F104AD-8187-FC4C-A3A0-EC7A1CA6266B}" type="slidenum">
              <a:rPr lang="en-SZ" smtClean="0"/>
              <a:t>53</a:t>
            </a:fld>
            <a:endParaRPr lang="en-SZ"/>
          </a:p>
        </p:txBody>
      </p:sp>
    </p:spTree>
    <p:extLst>
      <p:ext uri="{BB962C8B-B14F-4D97-AF65-F5344CB8AC3E}">
        <p14:creationId xmlns:p14="http://schemas.microsoft.com/office/powerpoint/2010/main" val="25433328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The condom requirement worksheet provides other helpful references to compare target scenarios.</a:t>
            </a:r>
          </a:p>
        </p:txBody>
      </p:sp>
      <p:sp>
        <p:nvSpPr>
          <p:cNvPr id="4" name="Slide Number Placeholder 3"/>
          <p:cNvSpPr>
            <a:spLocks noGrp="1"/>
          </p:cNvSpPr>
          <p:nvPr>
            <p:ph type="sldNum" sz="quarter" idx="5"/>
          </p:nvPr>
        </p:nvSpPr>
        <p:spPr/>
        <p:txBody>
          <a:bodyPr/>
          <a:lstStyle/>
          <a:p>
            <a:fld id="{4AEB3FBE-3319-454C-AB7D-DA8170F6026F}" type="slidenum">
              <a:rPr lang="en-SZ" smtClean="0"/>
              <a:t>54</a:t>
            </a:fld>
            <a:endParaRPr lang="en-SZ"/>
          </a:p>
        </p:txBody>
      </p:sp>
    </p:spTree>
    <p:extLst>
      <p:ext uri="{BB962C8B-B14F-4D97-AF65-F5344CB8AC3E}">
        <p14:creationId xmlns:p14="http://schemas.microsoft.com/office/powerpoint/2010/main" val="17619354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Key takeaways are provided ….</a:t>
            </a:r>
          </a:p>
        </p:txBody>
      </p:sp>
      <p:sp>
        <p:nvSpPr>
          <p:cNvPr id="4" name="Slide Number Placeholder 3"/>
          <p:cNvSpPr>
            <a:spLocks noGrp="1"/>
          </p:cNvSpPr>
          <p:nvPr>
            <p:ph type="sldNum" sz="quarter" idx="5"/>
          </p:nvPr>
        </p:nvSpPr>
        <p:spPr/>
        <p:txBody>
          <a:bodyPr/>
          <a:lstStyle/>
          <a:p>
            <a:fld id="{07F104AD-8187-FC4C-A3A0-EC7A1CA6266B}" type="slidenum">
              <a:rPr lang="en-SZ" smtClean="0"/>
              <a:t>55</a:t>
            </a:fld>
            <a:endParaRPr lang="en-SZ"/>
          </a:p>
        </p:txBody>
      </p:sp>
    </p:spTree>
    <p:extLst>
      <p:ext uri="{BB962C8B-B14F-4D97-AF65-F5344CB8AC3E}">
        <p14:creationId xmlns:p14="http://schemas.microsoft.com/office/powerpoint/2010/main" val="26300639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Times New Roman" panose="02020603050405020304" pitchFamily="18" charset="0"/>
              </a:rPr>
              <a:t>Condom preferences differ by population and can determine future demand and use</a:t>
            </a:r>
            <a:r>
              <a:rPr lang="en-SZ" sz="1800" b="1" dirty="0">
                <a:effectLst/>
                <a:latin typeface="Calibri" panose="020F0502020204030204" pitchFamily="34" charset="0"/>
                <a:ea typeface="Times New Roman" panose="02020603050405020304" pitchFamily="18" charset="0"/>
              </a:rPr>
              <a:t>.  </a:t>
            </a:r>
            <a:r>
              <a:rPr lang="en-US" sz="1800" b="1" dirty="0">
                <a:effectLst/>
                <a:latin typeface="Calibri" panose="020F0502020204030204" pitchFamily="34" charset="0"/>
                <a:ea typeface="Times New Roman" panose="02020603050405020304" pitchFamily="18" charset="0"/>
              </a:rPr>
              <a:t>The </a:t>
            </a:r>
            <a:r>
              <a:rPr lang="en-SZ" sz="1800" b="1" dirty="0">
                <a:solidFill>
                  <a:srgbClr val="000000"/>
                </a:solidFill>
                <a:effectLst/>
                <a:latin typeface="Calibri" panose="020F0502020204030204" pitchFamily="34" charset="0"/>
                <a:ea typeface="Times New Roman" panose="02020603050405020304" pitchFamily="18" charset="0"/>
              </a:rPr>
              <a:t>Female and Specialty Condoms + Lubricants (Tab 3B) worksheet</a:t>
            </a:r>
            <a:r>
              <a:rPr lang="en-SZ" sz="1800"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guides country teams to allocate </a:t>
            </a:r>
            <a:r>
              <a:rPr lang="en-SZ" sz="1800" dirty="0">
                <a:effectLst/>
                <a:latin typeface="Calibri" panose="020F0502020204030204" pitchFamily="34" charset="0"/>
                <a:ea typeface="Times New Roman" panose="02020603050405020304" pitchFamily="18" charset="0"/>
              </a:rPr>
              <a:t>specific types of condoms (female, specialty) as well as lubricant needs </a:t>
            </a:r>
            <a:r>
              <a:rPr lang="en-US" sz="1800" dirty="0">
                <a:effectLst/>
                <a:latin typeface="Calibri" panose="020F0502020204030204" pitchFamily="34" charset="0"/>
                <a:ea typeface="Times New Roman" panose="02020603050405020304" pitchFamily="18" charset="0"/>
              </a:rPr>
              <a:t>by </a:t>
            </a:r>
            <a:r>
              <a:rPr lang="en-SZ" sz="1800" dirty="0">
                <a:effectLst/>
                <a:latin typeface="Calibri" panose="020F0502020204030204" pitchFamily="34" charset="0"/>
                <a:ea typeface="Times New Roman" panose="02020603050405020304" pitchFamily="18" charset="0"/>
              </a:rPr>
              <a:t>population</a:t>
            </a:r>
            <a:r>
              <a:rPr lang="en-US" sz="1800" dirty="0">
                <a:effectLst/>
                <a:latin typeface="Calibri" panose="020F0502020204030204" pitchFamily="34" charset="0"/>
                <a:ea typeface="Times New Roman" panose="02020603050405020304" pitchFamily="18" charset="0"/>
              </a:rPr>
              <a:t> group</a:t>
            </a:r>
            <a:r>
              <a:rPr lang="en-SZ" sz="1800" dirty="0">
                <a:effectLst/>
                <a:latin typeface="Calibri" panose="020F0502020204030204" pitchFamily="34" charset="0"/>
                <a:ea typeface="Times New Roman" panose="02020603050405020304" pitchFamily="18" charset="0"/>
              </a:rPr>
              <a:t>.  </a:t>
            </a:r>
            <a:r>
              <a:rPr lang="en-SZ" sz="1800" dirty="0">
                <a:solidFill>
                  <a:srgbClr val="000000"/>
                </a:solidFill>
                <a:effectLst/>
                <a:latin typeface="Calibri" panose="020F0502020204030204" pitchFamily="34" charset="0"/>
                <a:ea typeface="Times New Roman" panose="02020603050405020304" pitchFamily="18" charset="0"/>
              </a:rPr>
              <a:t> The default provided in the tool is </a:t>
            </a:r>
            <a:r>
              <a:rPr lang="en-SZ" sz="1800" b="1" dirty="0">
                <a:solidFill>
                  <a:srgbClr val="000000"/>
                </a:solidFill>
                <a:effectLst/>
                <a:latin typeface="Calibri" panose="020F0502020204030204" pitchFamily="34" charset="0"/>
                <a:ea typeface="Times New Roman" panose="02020603050405020304" pitchFamily="18" charset="0"/>
              </a:rPr>
              <a:t>5%</a:t>
            </a:r>
            <a:r>
              <a:rPr lang="en-SZ" sz="1800" dirty="0">
                <a:solidFill>
                  <a:srgbClr val="000000"/>
                </a:solidFill>
                <a:effectLst/>
                <a:latin typeface="Calibri" panose="020F0502020204030204" pitchFamily="34" charset="0"/>
                <a:ea typeface="Times New Roman" panose="02020603050405020304" pitchFamily="18" charset="0"/>
              </a:rPr>
              <a:t> for female condoms, specialty condoms and lubricant across populations groups (see table on top), however countries need to find a percentage that suits them.   Country task teams will need to </a:t>
            </a:r>
            <a:r>
              <a:rPr lang="en-SZ" sz="1800" b="1" dirty="0">
                <a:solidFill>
                  <a:srgbClr val="000000"/>
                </a:solidFill>
                <a:effectLst/>
                <a:latin typeface="Calibri" panose="020F0502020204030204" pitchFamily="34" charset="0"/>
                <a:ea typeface="Times New Roman" panose="02020603050405020304" pitchFamily="18" charset="0"/>
              </a:rPr>
              <a:t>LOOK AT THIS SECTION CAREFULLY</a:t>
            </a:r>
            <a:r>
              <a:rPr lang="en-SZ" sz="1800" dirty="0">
                <a:solidFill>
                  <a:srgbClr val="000000"/>
                </a:solidFill>
                <a:effectLst/>
                <a:latin typeface="Calibri" panose="020F0502020204030204" pitchFamily="34" charset="0"/>
                <a:ea typeface="Times New Roman" panose="02020603050405020304" pitchFamily="18" charset="0"/>
              </a:rPr>
              <a:t>.  </a:t>
            </a:r>
            <a:endParaRPr lang="en-SZ" sz="1800" dirty="0">
              <a:effectLst/>
              <a:latin typeface="Times New Roman" panose="02020603050405020304" pitchFamily="18" charset="0"/>
              <a:ea typeface="Times New Roman" panose="02020603050405020304" pitchFamily="18" charset="0"/>
            </a:endParaRPr>
          </a:p>
          <a:p>
            <a:endParaRPr lang="en-SZ" dirty="0"/>
          </a:p>
        </p:txBody>
      </p:sp>
      <p:sp>
        <p:nvSpPr>
          <p:cNvPr id="4" name="Slide Number Placeholder 3"/>
          <p:cNvSpPr>
            <a:spLocks noGrp="1"/>
          </p:cNvSpPr>
          <p:nvPr>
            <p:ph type="sldNum" sz="quarter" idx="5"/>
          </p:nvPr>
        </p:nvSpPr>
        <p:spPr/>
        <p:txBody>
          <a:bodyPr/>
          <a:lstStyle/>
          <a:p>
            <a:fld id="{07F104AD-8187-FC4C-A3A0-EC7A1CA6266B}" type="slidenum">
              <a:rPr lang="en-SZ" smtClean="0"/>
              <a:t>56</a:t>
            </a:fld>
            <a:endParaRPr lang="en-SZ"/>
          </a:p>
        </p:txBody>
      </p:sp>
    </p:spTree>
    <p:extLst>
      <p:ext uri="{BB962C8B-B14F-4D97-AF65-F5344CB8AC3E}">
        <p14:creationId xmlns:p14="http://schemas.microsoft.com/office/powerpoint/2010/main" val="291495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dirty="0"/>
              <a:t>The CNET allows countries, in partnership with key stakeholders and communities and informed by data, to:</a:t>
            </a:r>
          </a:p>
          <a:p>
            <a:pPr marL="0" indent="0">
              <a:buNone/>
            </a:pPr>
            <a:r>
              <a:rPr lang="en-GB" sz="1800" dirty="0"/>
              <a:t> Identify </a:t>
            </a:r>
            <a:r>
              <a:rPr lang="en-GB" sz="1800" b="1" dirty="0"/>
              <a:t>Priority populations </a:t>
            </a:r>
            <a:r>
              <a:rPr lang="en-GB" sz="1800" dirty="0"/>
              <a:t>for condom programming</a:t>
            </a:r>
          </a:p>
          <a:p>
            <a:pPr lvl="1">
              <a:buFont typeface="Courier New" panose="02070309020205020404" pitchFamily="49" charset="0"/>
              <a:buChar char="o"/>
            </a:pPr>
            <a:r>
              <a:rPr lang="en-GB" sz="1800" dirty="0"/>
              <a:t>Review and validate </a:t>
            </a:r>
            <a:r>
              <a:rPr lang="en-GB" sz="1800" b="1" dirty="0"/>
              <a:t>condom availability </a:t>
            </a:r>
            <a:r>
              <a:rPr lang="en-GB" sz="1800" dirty="0"/>
              <a:t>baseline</a:t>
            </a:r>
          </a:p>
          <a:p>
            <a:pPr lvl="1">
              <a:buFont typeface="Courier New" panose="02070309020205020404" pitchFamily="49" charset="0"/>
              <a:buChar char="o"/>
            </a:pPr>
            <a:r>
              <a:rPr lang="en-GB" sz="1800" dirty="0"/>
              <a:t>Review and validate </a:t>
            </a:r>
            <a:r>
              <a:rPr lang="en-GB" sz="1800" b="1" dirty="0"/>
              <a:t>condom use </a:t>
            </a:r>
            <a:r>
              <a:rPr lang="en-GB" sz="1800" dirty="0"/>
              <a:t>baselines </a:t>
            </a:r>
          </a:p>
          <a:p>
            <a:pPr lvl="1">
              <a:buFont typeface="Courier New" panose="02070309020205020404" pitchFamily="49" charset="0"/>
              <a:buChar char="o"/>
            </a:pPr>
            <a:r>
              <a:rPr lang="en-GB" sz="1800" dirty="0"/>
              <a:t>Set </a:t>
            </a:r>
            <a:r>
              <a:rPr lang="en-GB" sz="1800" b="1" dirty="0"/>
              <a:t>Condom use targets </a:t>
            </a:r>
            <a:r>
              <a:rPr lang="en-GB" sz="1800" dirty="0"/>
              <a:t>for each priority population </a:t>
            </a:r>
          </a:p>
          <a:p>
            <a:pPr lvl="1">
              <a:buFont typeface="Courier New" panose="02070309020205020404" pitchFamily="49" charset="0"/>
              <a:buChar char="o"/>
            </a:pPr>
            <a:r>
              <a:rPr lang="en-GB" sz="1800" dirty="0"/>
              <a:t>Estimate condom needs for each priority population </a:t>
            </a:r>
            <a:r>
              <a:rPr lang="en-BE" sz="1800"/>
              <a:t>and </a:t>
            </a:r>
            <a:r>
              <a:rPr lang="en-GB" sz="1800" dirty="0"/>
              <a:t>total (national) condom need</a:t>
            </a:r>
            <a:r>
              <a:rPr lang="en-BE" sz="1800"/>
              <a:t> </a:t>
            </a:r>
            <a:endParaRPr lang="en-GB" sz="1800" dirty="0"/>
          </a:p>
          <a:p>
            <a:pPr lvl="2">
              <a:buFont typeface="Courier New" panose="02070309020205020404" pitchFamily="49" charset="0"/>
              <a:buChar char="o"/>
            </a:pPr>
            <a:r>
              <a:rPr lang="en-GB" sz="1400" dirty="0"/>
              <a:t>Estimate Male, Female and Special</a:t>
            </a:r>
            <a:r>
              <a:rPr lang="en-BE" sz="1400"/>
              <a:t>ty</a:t>
            </a:r>
            <a:r>
              <a:rPr lang="en-GB" sz="1400" dirty="0"/>
              <a:t> condom needs</a:t>
            </a:r>
          </a:p>
          <a:p>
            <a:pPr lvl="2">
              <a:buFont typeface="Courier New" panose="02070309020205020404" pitchFamily="49" charset="0"/>
              <a:buChar char="o"/>
            </a:pPr>
            <a:r>
              <a:rPr lang="en-GB" sz="1400" dirty="0"/>
              <a:t>Estimate extra Lubricant needs</a:t>
            </a:r>
          </a:p>
          <a:p>
            <a:pPr lvl="2">
              <a:buFont typeface="Courier New" panose="02070309020205020404" pitchFamily="49" charset="0"/>
              <a:buChar char="o"/>
            </a:pPr>
            <a:r>
              <a:rPr lang="en-GB" sz="1400" dirty="0"/>
              <a:t>Estimate Free condom needs</a:t>
            </a:r>
          </a:p>
          <a:p>
            <a:pPr lvl="1">
              <a:buFont typeface="Courier New" panose="02070309020205020404" pitchFamily="49" charset="0"/>
              <a:buChar char="o"/>
            </a:pPr>
            <a:r>
              <a:rPr lang="en-GB" sz="1800" dirty="0"/>
              <a:t>Develop condom Total Market (TMA) scenario</a:t>
            </a:r>
            <a:endParaRPr lang="en-BE" sz="1800"/>
          </a:p>
          <a:p>
            <a:pPr lvl="2">
              <a:buFont typeface="Courier New" panose="02070309020205020404" pitchFamily="49" charset="0"/>
              <a:buChar char="o"/>
            </a:pPr>
            <a:r>
              <a:rPr lang="en-GB" sz="1400" dirty="0"/>
              <a:t> </a:t>
            </a:r>
            <a:r>
              <a:rPr lang="en-BE" sz="1400"/>
              <a:t>Public </a:t>
            </a:r>
            <a:r>
              <a:rPr lang="en-GB" sz="1400" dirty="0"/>
              <a:t>Free distribution, Social marketing non-profit sales, Private sector for-profit sales.</a:t>
            </a:r>
          </a:p>
          <a:p>
            <a:pPr lvl="1">
              <a:buFont typeface="Courier New" panose="02070309020205020404" pitchFamily="49" charset="0"/>
              <a:buChar char="o"/>
            </a:pPr>
            <a:r>
              <a:rPr lang="en-GB" sz="1800" dirty="0"/>
              <a:t>Estimate Commodity procurement costs </a:t>
            </a:r>
            <a:endParaRPr lang="en-BE" sz="1800"/>
          </a:p>
          <a:p>
            <a:pPr lvl="2">
              <a:buFont typeface="Courier New" panose="02070309020205020404" pitchFamily="49" charset="0"/>
              <a:buChar char="o"/>
            </a:pPr>
            <a:r>
              <a:rPr lang="en-BE" sz="1400"/>
              <a:t>B</a:t>
            </a:r>
            <a:r>
              <a:rPr lang="en-GB" sz="1400" dirty="0" err="1"/>
              <a:t>ased</a:t>
            </a:r>
            <a:r>
              <a:rPr lang="en-GB" sz="1400" dirty="0"/>
              <a:t> on </a:t>
            </a:r>
            <a:r>
              <a:rPr lang="en-BE" sz="1400"/>
              <a:t>unit-costs source from </a:t>
            </a:r>
            <a:r>
              <a:rPr lang="en-GB" sz="1400" dirty="0"/>
              <a:t>the UNFPA procurement facility catalogue and price-list</a:t>
            </a:r>
          </a:p>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6</a:t>
            </a:fld>
            <a:endParaRPr lang="en-SZ"/>
          </a:p>
        </p:txBody>
      </p:sp>
    </p:spTree>
    <p:extLst>
      <p:ext uri="{BB962C8B-B14F-4D97-AF65-F5344CB8AC3E}">
        <p14:creationId xmlns:p14="http://schemas.microsoft.com/office/powerpoint/2010/main" val="42473946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Baseline data from the condom availability worksheet provides a starting place for review and revision.  </a:t>
            </a:r>
          </a:p>
        </p:txBody>
      </p:sp>
      <p:sp>
        <p:nvSpPr>
          <p:cNvPr id="4" name="Slide Number Placeholder 3"/>
          <p:cNvSpPr>
            <a:spLocks noGrp="1"/>
          </p:cNvSpPr>
          <p:nvPr>
            <p:ph type="sldNum" sz="quarter" idx="5"/>
          </p:nvPr>
        </p:nvSpPr>
        <p:spPr/>
        <p:txBody>
          <a:bodyPr/>
          <a:lstStyle/>
          <a:p>
            <a:fld id="{07F104AD-8187-FC4C-A3A0-EC7A1CA6266B}" type="slidenum">
              <a:rPr lang="en-SZ" smtClean="0"/>
              <a:t>57</a:t>
            </a:fld>
            <a:endParaRPr lang="en-SZ"/>
          </a:p>
        </p:txBody>
      </p:sp>
    </p:spTree>
    <p:extLst>
      <p:ext uri="{BB962C8B-B14F-4D97-AF65-F5344CB8AC3E}">
        <p14:creationId xmlns:p14="http://schemas.microsoft.com/office/powerpoint/2010/main" val="29713214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Key tips are provided to guide analysis. </a:t>
            </a:r>
          </a:p>
        </p:txBody>
      </p:sp>
      <p:sp>
        <p:nvSpPr>
          <p:cNvPr id="4" name="Slide Number Placeholder 3"/>
          <p:cNvSpPr>
            <a:spLocks noGrp="1"/>
          </p:cNvSpPr>
          <p:nvPr>
            <p:ph type="sldNum" sz="quarter" idx="5"/>
          </p:nvPr>
        </p:nvSpPr>
        <p:spPr/>
        <p:txBody>
          <a:bodyPr/>
          <a:lstStyle/>
          <a:p>
            <a:fld id="{07F104AD-8187-FC4C-A3A0-EC7A1CA6266B}" type="slidenum">
              <a:rPr lang="en-SZ" smtClean="0"/>
              <a:t>58</a:t>
            </a:fld>
            <a:endParaRPr lang="en-SZ"/>
          </a:p>
        </p:txBody>
      </p:sp>
    </p:spTree>
    <p:extLst>
      <p:ext uri="{BB962C8B-B14F-4D97-AF65-F5344CB8AC3E}">
        <p14:creationId xmlns:p14="http://schemas.microsoft.com/office/powerpoint/2010/main" val="741914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The graphs can facilitate discussion around feasible increases and implications for targets.</a:t>
            </a:r>
          </a:p>
        </p:txBody>
      </p:sp>
      <p:sp>
        <p:nvSpPr>
          <p:cNvPr id="4" name="Slide Number Placeholder 3"/>
          <p:cNvSpPr>
            <a:spLocks noGrp="1"/>
          </p:cNvSpPr>
          <p:nvPr>
            <p:ph type="sldNum" sz="quarter" idx="5"/>
          </p:nvPr>
        </p:nvSpPr>
        <p:spPr/>
        <p:txBody>
          <a:bodyPr/>
          <a:lstStyle/>
          <a:p>
            <a:fld id="{07F104AD-8187-FC4C-A3A0-EC7A1CA6266B}" type="slidenum">
              <a:rPr lang="en-SZ" smtClean="0"/>
              <a:t>59</a:t>
            </a:fld>
            <a:endParaRPr lang="en-SZ"/>
          </a:p>
        </p:txBody>
      </p:sp>
    </p:spTree>
    <p:extLst>
      <p:ext uri="{BB962C8B-B14F-4D97-AF65-F5344CB8AC3E}">
        <p14:creationId xmlns:p14="http://schemas.microsoft.com/office/powerpoint/2010/main" val="2673025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Implications for potential increases should be discussed with stakeholders during consultaiton meetings for each population group. </a:t>
            </a:r>
          </a:p>
        </p:txBody>
      </p:sp>
      <p:sp>
        <p:nvSpPr>
          <p:cNvPr id="4" name="Slide Number Placeholder 3"/>
          <p:cNvSpPr>
            <a:spLocks noGrp="1"/>
          </p:cNvSpPr>
          <p:nvPr>
            <p:ph type="sldNum" sz="quarter" idx="5"/>
          </p:nvPr>
        </p:nvSpPr>
        <p:spPr/>
        <p:txBody>
          <a:bodyPr/>
          <a:lstStyle/>
          <a:p>
            <a:fld id="{07F104AD-8187-FC4C-A3A0-EC7A1CA6266B}" type="slidenum">
              <a:rPr lang="en-SZ" smtClean="0"/>
              <a:t>60</a:t>
            </a:fld>
            <a:endParaRPr lang="en-SZ"/>
          </a:p>
        </p:txBody>
      </p:sp>
    </p:spTree>
    <p:extLst>
      <p:ext uri="{BB962C8B-B14F-4D97-AF65-F5344CB8AC3E}">
        <p14:creationId xmlns:p14="http://schemas.microsoft.com/office/powerpoint/2010/main" val="28816794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Key takeaways to consider…..</a:t>
            </a:r>
          </a:p>
        </p:txBody>
      </p:sp>
      <p:sp>
        <p:nvSpPr>
          <p:cNvPr id="4" name="Slide Number Placeholder 3"/>
          <p:cNvSpPr>
            <a:spLocks noGrp="1"/>
          </p:cNvSpPr>
          <p:nvPr>
            <p:ph type="sldNum" sz="quarter" idx="5"/>
          </p:nvPr>
        </p:nvSpPr>
        <p:spPr/>
        <p:txBody>
          <a:bodyPr/>
          <a:lstStyle/>
          <a:p>
            <a:fld id="{07F104AD-8187-FC4C-A3A0-EC7A1CA6266B}" type="slidenum">
              <a:rPr lang="en-SZ" smtClean="0"/>
              <a:t>61</a:t>
            </a:fld>
            <a:endParaRPr lang="en-SZ"/>
          </a:p>
        </p:txBody>
      </p:sp>
    </p:spTree>
    <p:extLst>
      <p:ext uri="{BB962C8B-B14F-4D97-AF65-F5344CB8AC3E}">
        <p14:creationId xmlns:p14="http://schemas.microsoft.com/office/powerpoint/2010/main" val="3255367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Wingdings 2" pitchFamily="2" charset="2"/>
              <a:buChar char=""/>
            </a:pPr>
            <a:r>
              <a:rPr lang="en-US" sz="1200" i="1" dirty="0">
                <a:solidFill>
                  <a:srgbClr val="000000"/>
                </a:solidFill>
                <a:effectLst/>
                <a:latin typeface="Calibri" panose="020F0502020204030204" pitchFamily="34" charset="0"/>
                <a:ea typeface="Times New Roman" panose="02020603050405020304" pitchFamily="18" charset="0"/>
              </a:rPr>
              <a:t>Segmentation increases the effectiveness</a:t>
            </a:r>
            <a:r>
              <a:rPr lang="en-US" sz="1200" dirty="0">
                <a:solidFill>
                  <a:srgbClr val="000000"/>
                </a:solidFill>
                <a:effectLst/>
                <a:latin typeface="Calibri" panose="020F0502020204030204" pitchFamily="34" charset="0"/>
                <a:ea typeface="Times New Roman" panose="02020603050405020304" pitchFamily="18" charset="0"/>
              </a:rPr>
              <a:t> of the national  condom program and reduces wastage.  Not everyone needs a free condom or wants them.  </a:t>
            </a:r>
            <a:endParaRPr lang="en-SZ" sz="1200" dirty="0">
              <a:effectLst/>
              <a:latin typeface="Times New Roman" panose="02020603050405020304" pitchFamily="18" charset="0"/>
              <a:ea typeface="Times New Roman" panose="02020603050405020304" pitchFamily="18" charset="0"/>
            </a:endParaRPr>
          </a:p>
          <a:p>
            <a:pPr marL="342900" lvl="0" indent="-342900">
              <a:buFont typeface="Wingdings 2" pitchFamily="2" charset="2"/>
              <a:buChar char=""/>
            </a:pPr>
            <a:r>
              <a:rPr lang="en-US" sz="1200" dirty="0">
                <a:solidFill>
                  <a:srgbClr val="000000"/>
                </a:solidFill>
                <a:effectLst/>
                <a:latin typeface="Calibri" panose="020F0502020204030204" pitchFamily="34" charset="0"/>
                <a:ea typeface="Times New Roman" panose="02020603050405020304" pitchFamily="18" charset="0"/>
              </a:rPr>
              <a:t>There are </a:t>
            </a:r>
            <a:r>
              <a:rPr lang="en-US" sz="1200" i="1" dirty="0">
                <a:solidFill>
                  <a:srgbClr val="000000"/>
                </a:solidFill>
                <a:effectLst/>
                <a:latin typeface="Calibri" panose="020F0502020204030204" pitchFamily="34" charset="0"/>
                <a:ea typeface="Times New Roman" panose="02020603050405020304" pitchFamily="18" charset="0"/>
              </a:rPr>
              <a:t>population segments</a:t>
            </a:r>
            <a:r>
              <a:rPr lang="en-US" sz="1200" dirty="0">
                <a:solidFill>
                  <a:srgbClr val="000000"/>
                </a:solidFill>
                <a:effectLst/>
                <a:latin typeface="Calibri" panose="020F0502020204030204" pitchFamily="34" charset="0"/>
                <a:ea typeface="Times New Roman" panose="02020603050405020304" pitchFamily="18" charset="0"/>
              </a:rPr>
              <a:t> who have a demand for higher end condoms and are </a:t>
            </a:r>
            <a:r>
              <a:rPr lang="en-US" sz="1200" i="1" dirty="0">
                <a:solidFill>
                  <a:srgbClr val="000000"/>
                </a:solidFill>
                <a:effectLst/>
                <a:latin typeface="Calibri" panose="020F0502020204030204" pitchFamily="34" charset="0"/>
                <a:ea typeface="Times New Roman" panose="02020603050405020304" pitchFamily="18" charset="0"/>
              </a:rPr>
              <a:t>willing to pay</a:t>
            </a:r>
            <a:r>
              <a:rPr lang="en-US" sz="1200" dirty="0">
                <a:solidFill>
                  <a:srgbClr val="000000"/>
                </a:solidFill>
                <a:effectLst/>
                <a:latin typeface="Calibri" panose="020F0502020204030204" pitchFamily="34" charset="0"/>
                <a:ea typeface="Times New Roman" panose="02020603050405020304" pitchFamily="18" charset="0"/>
              </a:rPr>
              <a:t> for a condom with a brand/life style choice they want to be associated with as well as condom qualities that are appealing. </a:t>
            </a:r>
            <a:endParaRPr lang="en-SZ" sz="1200" dirty="0">
              <a:effectLst/>
              <a:latin typeface="Times New Roman" panose="02020603050405020304" pitchFamily="18" charset="0"/>
              <a:ea typeface="Times New Roman" panose="02020603050405020304" pitchFamily="18" charset="0"/>
            </a:endParaRPr>
          </a:p>
          <a:p>
            <a:pPr marL="342900" lvl="0" indent="-342900">
              <a:buFont typeface="Wingdings 2" pitchFamily="2" charset="2"/>
              <a:buChar char=""/>
            </a:pPr>
            <a:r>
              <a:rPr lang="en-US" sz="1200" dirty="0">
                <a:solidFill>
                  <a:srgbClr val="000000"/>
                </a:solidFill>
                <a:effectLst/>
                <a:latin typeface="Calibri" panose="020F0502020204030204" pitchFamily="34" charset="0"/>
                <a:ea typeface="Times New Roman" panose="02020603050405020304" pitchFamily="18" charset="0"/>
              </a:rPr>
              <a:t>Social marketing organizations play an </a:t>
            </a:r>
            <a:r>
              <a:rPr lang="en-US" sz="1200" i="1" dirty="0">
                <a:solidFill>
                  <a:srgbClr val="000000"/>
                </a:solidFill>
                <a:effectLst/>
                <a:latin typeface="Calibri" panose="020F0502020204030204" pitchFamily="34" charset="0"/>
                <a:ea typeface="Times New Roman" panose="02020603050405020304" pitchFamily="18" charset="0"/>
              </a:rPr>
              <a:t>instrumental role in creating demand</a:t>
            </a:r>
            <a:r>
              <a:rPr lang="en-US" sz="1200" dirty="0">
                <a:solidFill>
                  <a:srgbClr val="000000"/>
                </a:solidFill>
                <a:effectLst/>
                <a:latin typeface="Calibri" panose="020F0502020204030204" pitchFamily="34" charset="0"/>
                <a:ea typeface="Times New Roman" panose="02020603050405020304" pitchFamily="18" charset="0"/>
              </a:rPr>
              <a:t> for condoms across sectors, and populations and reducing stigma around condom use.  Their use of market research provides key insights into population preferences and effective demand creation strategies.</a:t>
            </a:r>
            <a:endParaRPr lang="en-SZ" sz="1200" dirty="0">
              <a:effectLst/>
              <a:latin typeface="Times New Roman" panose="02020603050405020304" pitchFamily="18" charset="0"/>
              <a:ea typeface="Times New Roman" panose="02020603050405020304" pitchFamily="18" charset="0"/>
            </a:endParaRPr>
          </a:p>
          <a:p>
            <a:pPr marL="342900" lvl="0" indent="-342900">
              <a:buFont typeface="Wingdings 2" pitchFamily="2" charset="2"/>
              <a:buChar char=""/>
            </a:pPr>
            <a:r>
              <a:rPr lang="en-US" sz="1200" dirty="0">
                <a:solidFill>
                  <a:srgbClr val="000000"/>
                </a:solidFill>
                <a:effectLst/>
                <a:latin typeface="Calibri" panose="020F0502020204030204" pitchFamily="34" charset="0"/>
                <a:ea typeface="Times New Roman" panose="02020603050405020304" pitchFamily="18" charset="0"/>
              </a:rPr>
              <a:t>SMOs and commercial sectors also use distribution points that are much closer to where populations are and want to access condoms. </a:t>
            </a:r>
          </a:p>
          <a:p>
            <a:pPr marL="342900" lvl="0" indent="-342900">
              <a:buFont typeface="Wingdings 2" pitchFamily="2" charset="2"/>
              <a:buChar char=""/>
            </a:pPr>
            <a:r>
              <a:rPr lang="en-US" sz="1200" dirty="0">
                <a:effectLst/>
                <a:latin typeface="Calibri" panose="020F0502020204030204" pitchFamily="34" charset="0"/>
                <a:ea typeface="Times New Roman" panose="02020603050405020304" pitchFamily="18" charset="0"/>
              </a:rPr>
              <a:t>Greater attention to different populations’ needs, preferences, and willingness/ability to pay for condoms can reduce costs to the national program to focus spending on innovative demand creation, expanded distribution/access and cost recovery</a:t>
            </a:r>
            <a:endParaRPr lang="en-SZ" sz="1200" dirty="0">
              <a:effectLst/>
              <a:latin typeface="Times New Roman" panose="02020603050405020304" pitchFamily="18" charset="0"/>
              <a:ea typeface="Times New Roman" panose="02020603050405020304" pitchFamily="18" charset="0"/>
            </a:endParaRPr>
          </a:p>
          <a:p>
            <a:endParaRPr lang="en-SZ" dirty="0"/>
          </a:p>
        </p:txBody>
      </p:sp>
      <p:sp>
        <p:nvSpPr>
          <p:cNvPr id="4" name="Slide Number Placeholder 3"/>
          <p:cNvSpPr>
            <a:spLocks noGrp="1"/>
          </p:cNvSpPr>
          <p:nvPr>
            <p:ph type="sldNum" sz="quarter" idx="5"/>
          </p:nvPr>
        </p:nvSpPr>
        <p:spPr/>
        <p:txBody>
          <a:bodyPr/>
          <a:lstStyle/>
          <a:p>
            <a:fld id="{07F104AD-8187-FC4C-A3A0-EC7A1CA6266B}" type="slidenum">
              <a:rPr lang="en-SZ" smtClean="0"/>
              <a:t>62</a:t>
            </a:fld>
            <a:endParaRPr lang="en-SZ"/>
          </a:p>
        </p:txBody>
      </p:sp>
    </p:spTree>
    <p:extLst>
      <p:ext uri="{BB962C8B-B14F-4D97-AF65-F5344CB8AC3E}">
        <p14:creationId xmlns:p14="http://schemas.microsoft.com/office/powerpoint/2010/main" val="36415844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Z" dirty="0">
                <a:ea typeface="Times New Roman" panose="02020603050405020304" pitchFamily="18" charset="0"/>
                <a:cs typeface="Arial" panose="020B0604020202020204" pitchFamily="34" charset="0"/>
              </a:rPr>
              <a:t>On this sheet country teams can set m</a:t>
            </a:r>
            <a:r>
              <a:rPr lang="en-SZ" dirty="0">
                <a:effectLst/>
                <a:ea typeface="Times New Roman" panose="02020603050405020304" pitchFamily="18" charset="0"/>
                <a:cs typeface="Arial" panose="020B0604020202020204" pitchFamily="34" charset="0"/>
              </a:rPr>
              <a:t>arket share targets for each population based on country data, dialogue, and potential for new program approaches.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Z" dirty="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Z" dirty="0">
                <a:effectLst/>
                <a:ea typeface="Times New Roman" panose="02020603050405020304" pitchFamily="18" charset="0"/>
                <a:cs typeface="Arial" panose="020B0604020202020204" pitchFamily="34" charset="0"/>
              </a:rPr>
              <a:t> Teams also determine different population needs and access to female condoms, lubricant, and specialty condoms, identify commodity targets, appropriate channels, and further data needs to understand population preference.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Z" dirty="0">
              <a:effectLs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Z" dirty="0">
              <a:effectLst/>
              <a:ea typeface="Times New Roman" panose="02020603050405020304" pitchFamily="18" charset="0"/>
              <a:cs typeface="Arial" panose="020B0604020202020204" pitchFamily="34" charset="0"/>
            </a:endParaRPr>
          </a:p>
          <a:p>
            <a:endParaRPr lang="en-SZ" dirty="0"/>
          </a:p>
        </p:txBody>
      </p:sp>
      <p:sp>
        <p:nvSpPr>
          <p:cNvPr id="4" name="Slide Number Placeholder 3"/>
          <p:cNvSpPr>
            <a:spLocks noGrp="1"/>
          </p:cNvSpPr>
          <p:nvPr>
            <p:ph type="sldNum" sz="quarter" idx="5"/>
          </p:nvPr>
        </p:nvSpPr>
        <p:spPr/>
        <p:txBody>
          <a:bodyPr/>
          <a:lstStyle/>
          <a:p>
            <a:fld id="{07F104AD-8187-FC4C-A3A0-EC7A1CA6266B}" type="slidenum">
              <a:rPr lang="en-SZ" smtClean="0"/>
              <a:t>63</a:t>
            </a:fld>
            <a:endParaRPr lang="en-SZ"/>
          </a:p>
        </p:txBody>
      </p:sp>
    </p:spTree>
    <p:extLst>
      <p:ext uri="{BB962C8B-B14F-4D97-AF65-F5344CB8AC3E}">
        <p14:creationId xmlns:p14="http://schemas.microsoft.com/office/powerpoint/2010/main" val="34274102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0"/>
              </a:spcBef>
              <a:spcAft>
                <a:spcPts val="2200"/>
              </a:spcAft>
              <a:buFont typeface="Wingdings 2" pitchFamily="2" charset="2"/>
              <a:buChar char=""/>
            </a:pPr>
            <a:r>
              <a:rPr lang="en-US" sz="12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All stakeholders should understand the benefits of the TMA to improve market segmentation for strategic program decisions as part of the condom review process using slides provided. </a:t>
            </a:r>
            <a:endParaRPr lang="en-SZ" sz="12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0"/>
              </a:spcBef>
              <a:spcAft>
                <a:spcPts val="2200"/>
              </a:spcAft>
              <a:buFont typeface="Wingdings 2" pitchFamily="2" charset="2"/>
              <a:buChar char=""/>
            </a:pPr>
            <a:r>
              <a:rPr lang="en-US" sz="12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The </a:t>
            </a:r>
            <a:r>
              <a:rPr lang="en-US" sz="1200" u="sng"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landscape analysis</a:t>
            </a:r>
            <a:r>
              <a:rPr lang="en-US" sz="12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 provides a useful starting point to understand condom availability and which populations are being reached by different market sectors with different condom products and distribution points as part of the CNET baseline.</a:t>
            </a:r>
            <a:endParaRPr lang="en-SZ" sz="12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0"/>
              </a:spcBef>
              <a:spcAft>
                <a:spcPts val="2200"/>
              </a:spcAft>
              <a:buFont typeface="Wingdings 2" pitchFamily="2" charset="2"/>
              <a:buChar char=""/>
            </a:pPr>
            <a:r>
              <a:rPr lang="en-US" sz="12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It is also important for private sector to share their challenges/bottlenecks and to encourage their active engagement in the process to address their market needs and future reporting. </a:t>
            </a:r>
            <a:endParaRPr lang="en-SZ" sz="12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0"/>
              </a:spcBef>
              <a:spcAft>
                <a:spcPts val="2200"/>
              </a:spcAft>
              <a:buFont typeface="Wingdings 2" pitchFamily="2" charset="2"/>
              <a:buChar char=""/>
            </a:pPr>
            <a:r>
              <a:rPr lang="en-US" sz="12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Target setting around the TMA requires active engagement around population specific preferences, willingness to pay, and well-segmented distribution points as well as broader discussions around demand creation.  See </a:t>
            </a:r>
            <a:r>
              <a:rPr lang="en-US" sz="1200" u="sng"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Step 7</a:t>
            </a:r>
            <a:r>
              <a:rPr lang="en-US" sz="12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 in the user guide  for recommended guidance around target allocations. </a:t>
            </a:r>
            <a:endParaRPr lang="en-SZ" sz="12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64</a:t>
            </a:fld>
            <a:endParaRPr lang="en-SZ"/>
          </a:p>
        </p:txBody>
      </p:sp>
    </p:spTree>
    <p:extLst>
      <p:ext uri="{BB962C8B-B14F-4D97-AF65-F5344CB8AC3E}">
        <p14:creationId xmlns:p14="http://schemas.microsoft.com/office/powerpoint/2010/main" val="10823106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The first priority is to determine who needs free condoms.  The landscape analysis should be a starting place to review current condom distribution efforts and effectiveness. </a:t>
            </a:r>
          </a:p>
        </p:txBody>
      </p:sp>
      <p:sp>
        <p:nvSpPr>
          <p:cNvPr id="4" name="Slide Number Placeholder 3"/>
          <p:cNvSpPr>
            <a:spLocks noGrp="1"/>
          </p:cNvSpPr>
          <p:nvPr>
            <p:ph type="sldNum" sz="quarter" idx="5"/>
          </p:nvPr>
        </p:nvSpPr>
        <p:spPr/>
        <p:txBody>
          <a:bodyPr/>
          <a:lstStyle/>
          <a:p>
            <a:fld id="{07F104AD-8187-FC4C-A3A0-EC7A1CA6266B}" type="slidenum">
              <a:rPr lang="en-SZ" smtClean="0"/>
              <a:t>65</a:t>
            </a:fld>
            <a:endParaRPr lang="en-SZ"/>
          </a:p>
        </p:txBody>
      </p:sp>
    </p:spTree>
    <p:extLst>
      <p:ext uri="{BB962C8B-B14F-4D97-AF65-F5344CB8AC3E}">
        <p14:creationId xmlns:p14="http://schemas.microsoft.com/office/powerpoint/2010/main" val="39806982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Free condoms need to be available and accessible to populations who are at high risk, can’t afford to pay, or face barriers to access condoms. </a:t>
            </a:r>
          </a:p>
        </p:txBody>
      </p:sp>
      <p:sp>
        <p:nvSpPr>
          <p:cNvPr id="4" name="Slide Number Placeholder 3"/>
          <p:cNvSpPr>
            <a:spLocks noGrp="1"/>
          </p:cNvSpPr>
          <p:nvPr>
            <p:ph type="sldNum" sz="quarter" idx="5"/>
          </p:nvPr>
        </p:nvSpPr>
        <p:spPr/>
        <p:txBody>
          <a:bodyPr/>
          <a:lstStyle/>
          <a:p>
            <a:fld id="{4AEB3FBE-3319-454C-AB7D-DA8170F6026F}" type="slidenum">
              <a:rPr lang="en-SZ" smtClean="0"/>
              <a:t>66</a:t>
            </a:fld>
            <a:endParaRPr lang="en-SZ"/>
          </a:p>
        </p:txBody>
      </p:sp>
    </p:spTree>
    <p:extLst>
      <p:ext uri="{BB962C8B-B14F-4D97-AF65-F5344CB8AC3E}">
        <p14:creationId xmlns:p14="http://schemas.microsoft.com/office/powerpoint/2010/main" val="270699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solidFill>
                  <a:srgbClr val="000000"/>
                </a:solidFill>
                <a:effectLst/>
                <a:latin typeface="Calibri" panose="020F0502020204030204" pitchFamily="34" charset="0"/>
                <a:ea typeface="Times New Roman" panose="02020603050405020304" pitchFamily="18" charset="0"/>
              </a:rPr>
              <a:t>The CNET</a:t>
            </a:r>
            <a:r>
              <a:rPr lang="en-SZ" sz="1800" dirty="0">
                <a:solidFill>
                  <a:srgbClr val="000000"/>
                </a:solidFill>
                <a:effectLst/>
                <a:latin typeface="Calibri" panose="020F0502020204030204" pitchFamily="34" charset="0"/>
                <a:ea typeface="Times New Roman" panose="02020603050405020304" pitchFamily="18" charset="0"/>
              </a:rPr>
              <a:t> user-friendly guide </a:t>
            </a:r>
            <a:r>
              <a:rPr lang="en-US" sz="1800" dirty="0">
                <a:solidFill>
                  <a:srgbClr val="000000"/>
                </a:solidFill>
                <a:effectLst/>
                <a:latin typeface="Calibri" panose="020F0502020204030204" pitchFamily="34" charset="0"/>
                <a:ea typeface="Times New Roman" panose="02020603050405020304" pitchFamily="18" charset="0"/>
              </a:rPr>
              <a:t>was developed by the UNAIDS Global Prevention Coalition as a </a:t>
            </a:r>
            <a:r>
              <a:rPr lang="en-SZ" sz="1800" dirty="0">
                <a:solidFill>
                  <a:srgbClr val="000000"/>
                </a:solidFill>
                <a:effectLst/>
                <a:latin typeface="Calibri" panose="020F0502020204030204" pitchFamily="34" charset="0"/>
                <a:ea typeface="Times New Roman" panose="02020603050405020304" pitchFamily="18" charset="0"/>
              </a:rPr>
              <a:t>companion to the updated CNET (excel document) found on the UNAIDS website.  It respon</a:t>
            </a:r>
            <a:r>
              <a:rPr lang="en-US" sz="1800" dirty="0">
                <a:solidFill>
                  <a:srgbClr val="000000"/>
                </a:solidFill>
                <a:effectLst/>
                <a:latin typeface="Calibri" panose="020F0502020204030204" pitchFamily="34" charset="0"/>
                <a:ea typeface="Times New Roman" panose="02020603050405020304" pitchFamily="18" charset="0"/>
              </a:rPr>
              <a:t>ds</a:t>
            </a:r>
            <a:r>
              <a:rPr lang="en-SZ" sz="1800" dirty="0">
                <a:solidFill>
                  <a:srgbClr val="000000"/>
                </a:solidFill>
                <a:effectLst/>
                <a:latin typeface="Calibri" panose="020F0502020204030204" pitchFamily="34" charset="0"/>
                <a:ea typeface="Times New Roman" panose="02020603050405020304" pitchFamily="18" charset="0"/>
              </a:rPr>
              <a:t> to </a:t>
            </a:r>
            <a:r>
              <a:rPr lang="en-US" sz="1800" dirty="0">
                <a:solidFill>
                  <a:srgbClr val="000000"/>
                </a:solidFill>
                <a:effectLst/>
                <a:latin typeface="Calibri" panose="020F0502020204030204" pitchFamily="34" charset="0"/>
                <a:ea typeface="Times New Roman" panose="02020603050405020304" pitchFamily="18" charset="0"/>
              </a:rPr>
              <a:t>the need for an internationally recognized standard for more effective condom quantification processes to fast-track progress to global targets as well as  </a:t>
            </a:r>
            <a:r>
              <a:rPr lang="en-SZ" sz="1800" dirty="0">
                <a:solidFill>
                  <a:srgbClr val="000000"/>
                </a:solidFill>
                <a:effectLst/>
                <a:latin typeface="Calibri" panose="020F0502020204030204" pitchFamily="34" charset="0"/>
                <a:ea typeface="Times New Roman" panose="02020603050405020304" pitchFamily="18" charset="0"/>
              </a:rPr>
              <a:t>country demand for a step by step approach to navigating </a:t>
            </a:r>
            <a:r>
              <a:rPr lang="en-US" sz="1800" dirty="0">
                <a:solidFill>
                  <a:srgbClr val="000000"/>
                </a:solidFill>
                <a:effectLst/>
                <a:latin typeface="Calibri" panose="020F0502020204030204" pitchFamily="34" charset="0"/>
                <a:ea typeface="Times New Roman" panose="02020603050405020304" pitchFamily="18" charset="0"/>
              </a:rPr>
              <a:t>the tool as well as</a:t>
            </a:r>
            <a:r>
              <a:rPr lang="en-SZ" sz="1800" dirty="0">
                <a:solidFill>
                  <a:srgbClr val="000000"/>
                </a:solidFill>
                <a:effectLst/>
                <a:latin typeface="Calibri" panose="020F0502020204030204" pitchFamily="34" charset="0"/>
                <a:ea typeface="Times New Roman" panose="02020603050405020304" pitchFamily="18" charset="0"/>
              </a:rPr>
              <a:t> incountry introduction and process.  </a:t>
            </a:r>
            <a:endParaRPr lang="en-SZ" sz="1800" dirty="0">
              <a:effectLst/>
              <a:latin typeface="Times New Roman" panose="02020603050405020304" pitchFamily="18" charset="0"/>
              <a:ea typeface="Times New Roman" panose="02020603050405020304" pitchFamily="18" charset="0"/>
            </a:endParaRPr>
          </a:p>
          <a:p>
            <a:pPr algn="just"/>
            <a:r>
              <a:rPr lang="en-SZ" sz="1800" dirty="0">
                <a:solidFill>
                  <a:srgbClr val="000000"/>
                </a:solidFill>
                <a:effectLst/>
                <a:latin typeface="Calibri" panose="020F0502020204030204" pitchFamily="34" charset="0"/>
                <a:ea typeface="Times New Roman" panose="02020603050405020304" pitchFamily="18" charset="0"/>
              </a:rPr>
              <a:t> </a:t>
            </a:r>
            <a:endParaRPr lang="en-SZ"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alibri" panose="020F0502020204030204" pitchFamily="34" charset="0"/>
                <a:ea typeface="Times New Roman" panose="02020603050405020304" pitchFamily="18" charset="0"/>
              </a:rPr>
              <a:t>The guide </a:t>
            </a:r>
            <a:r>
              <a:rPr lang="en-SZ" sz="1800" dirty="0">
                <a:solidFill>
                  <a:srgbClr val="000000"/>
                </a:solidFill>
                <a:effectLst/>
                <a:latin typeface="Calibri" panose="020F0502020204030204" pitchFamily="34" charset="0"/>
                <a:ea typeface="Times New Roman" panose="02020603050405020304" pitchFamily="18" charset="0"/>
              </a:rPr>
              <a:t>is a result of </a:t>
            </a:r>
            <a:r>
              <a:rPr lang="en-US" sz="1800" dirty="0">
                <a:solidFill>
                  <a:srgbClr val="000000"/>
                </a:solidFill>
                <a:effectLst/>
                <a:latin typeface="Calibri" panose="020F0502020204030204" pitchFamily="34" charset="0"/>
                <a:ea typeface="Times New Roman" panose="02020603050405020304" pitchFamily="18" charset="0"/>
              </a:rPr>
              <a:t>expert consultation and review and includes country experiences </a:t>
            </a:r>
            <a:r>
              <a:rPr lang="en-SZ" sz="1800" dirty="0">
                <a:solidFill>
                  <a:srgbClr val="000000"/>
                </a:solidFill>
                <a:effectLst/>
                <a:latin typeface="Calibri" panose="020F0502020204030204" pitchFamily="34" charset="0"/>
                <a:ea typeface="Times New Roman" panose="02020603050405020304" pitchFamily="18" charset="0"/>
              </a:rPr>
              <a:t>of </a:t>
            </a:r>
            <a:r>
              <a:rPr lang="en-US" sz="1800" dirty="0">
                <a:solidFill>
                  <a:srgbClr val="000000"/>
                </a:solidFill>
                <a:effectLst/>
                <a:latin typeface="Calibri" panose="020F0502020204030204" pitchFamily="34" charset="0"/>
                <a:ea typeface="Times New Roman" panose="02020603050405020304" pitchFamily="18" charset="0"/>
              </a:rPr>
              <a:t>the </a:t>
            </a:r>
            <a:r>
              <a:rPr lang="en-SZ" sz="1800" dirty="0">
                <a:solidFill>
                  <a:srgbClr val="000000"/>
                </a:solidFill>
                <a:effectLst/>
                <a:latin typeface="Calibri" panose="020F0502020204030204" pitchFamily="34" charset="0"/>
                <a:ea typeface="Times New Roman" panose="02020603050405020304" pitchFamily="18" charset="0"/>
              </a:rPr>
              <a:t>CNET use in country</a:t>
            </a:r>
            <a:r>
              <a:rPr lang="en-US" sz="1800" dirty="0">
                <a:solidFill>
                  <a:srgbClr val="000000"/>
                </a:solidFill>
                <a:effectLst/>
                <a:latin typeface="Calibri" panose="020F0502020204030204" pitchFamily="34" charset="0"/>
                <a:ea typeface="Times New Roman" panose="02020603050405020304" pitchFamily="18" charset="0"/>
              </a:rPr>
              <a:t>.  It was also pretested as part of a country process to develop estimates.      </a:t>
            </a:r>
            <a:endParaRPr lang="en-SZ" sz="1800" dirty="0">
              <a:effectLst/>
              <a:latin typeface="Times New Roman" panose="02020603050405020304" pitchFamily="18" charset="0"/>
              <a:ea typeface="Times New Roman" panose="02020603050405020304" pitchFamily="18" charset="0"/>
            </a:endParaRPr>
          </a:p>
          <a:p>
            <a:r>
              <a:rPr lang="en-SZ" sz="1800" dirty="0">
                <a:solidFill>
                  <a:srgbClr val="000000"/>
                </a:solidFill>
                <a:effectLst/>
                <a:latin typeface="Calibri" panose="020F0502020204030204" pitchFamily="34" charset="0"/>
                <a:ea typeface="Times New Roman" panose="02020603050405020304" pitchFamily="18" charset="0"/>
              </a:rPr>
              <a:t> https://hivpreventioncoalition.unaids.org/resource/condom-needs-and-resource-requirement-estimation-tool/.</a:t>
            </a:r>
            <a:endParaRPr lang="en-SZ" sz="1800" dirty="0">
              <a:effectLst/>
              <a:latin typeface="Times New Roman" panose="02020603050405020304" pitchFamily="18" charset="0"/>
              <a:ea typeface="Times New Roman" panose="02020603050405020304" pitchFamily="18" charset="0"/>
            </a:endParaRPr>
          </a:p>
          <a:p>
            <a:r>
              <a:rPr lang="en-SZ" sz="1800" dirty="0">
                <a:effectLst/>
                <a:latin typeface="Times New Roman" panose="02020603050405020304" pitchFamily="18" charset="0"/>
                <a:ea typeface="Times New Roman" panose="02020603050405020304" pitchFamily="18" charset="0"/>
              </a:rPr>
              <a:t> </a:t>
            </a:r>
          </a:p>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7</a:t>
            </a:fld>
            <a:endParaRPr lang="en-SZ"/>
          </a:p>
        </p:txBody>
      </p:sp>
    </p:spTree>
    <p:extLst>
      <p:ext uri="{BB962C8B-B14F-4D97-AF65-F5344CB8AC3E}">
        <p14:creationId xmlns:p14="http://schemas.microsoft.com/office/powerpoint/2010/main" val="30757243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Once population specific decisions have been made about priorities for free condom distribution, the TMA sheet helps countries finalize on the social marketed and private sector market share allocations.</a:t>
            </a:r>
          </a:p>
        </p:txBody>
      </p:sp>
      <p:sp>
        <p:nvSpPr>
          <p:cNvPr id="4" name="Slide Number Placeholder 3"/>
          <p:cNvSpPr>
            <a:spLocks noGrp="1"/>
          </p:cNvSpPr>
          <p:nvPr>
            <p:ph type="sldNum" sz="quarter" idx="5"/>
          </p:nvPr>
        </p:nvSpPr>
        <p:spPr/>
        <p:txBody>
          <a:bodyPr/>
          <a:lstStyle/>
          <a:p>
            <a:fld id="{07F104AD-8187-FC4C-A3A0-EC7A1CA6266B}" type="slidenum">
              <a:rPr lang="en-SZ" smtClean="0"/>
              <a:t>67</a:t>
            </a:fld>
            <a:endParaRPr lang="en-SZ"/>
          </a:p>
        </p:txBody>
      </p:sp>
    </p:spTree>
    <p:extLst>
      <p:ext uri="{BB962C8B-B14F-4D97-AF65-F5344CB8AC3E}">
        <p14:creationId xmlns:p14="http://schemas.microsoft.com/office/powerpoint/2010/main" val="2478988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sz="1800" dirty="0">
                <a:solidFill>
                  <a:srgbClr val="000000"/>
                </a:solidFill>
                <a:effectLst/>
                <a:latin typeface="Calibri" panose="020F0502020204030204" pitchFamily="34" charset="0"/>
                <a:ea typeface="Times New Roman" panose="02020603050405020304" pitchFamily="18" charset="0"/>
              </a:rPr>
              <a:t>On the same worksheet, you can manipulate baseline and targets for different types of condom products by </a:t>
            </a:r>
            <a:r>
              <a:rPr lang="en-SZ" sz="1800" u="sng" dirty="0">
                <a:solidFill>
                  <a:srgbClr val="000000"/>
                </a:solidFill>
                <a:effectLst/>
                <a:latin typeface="Calibri" panose="020F0502020204030204" pitchFamily="34" charset="0"/>
                <a:ea typeface="Times New Roman" panose="02020603050405020304" pitchFamily="18" charset="0"/>
              </a:rPr>
              <a:t>population group</a:t>
            </a:r>
            <a:r>
              <a:rPr lang="en-SZ" sz="1800" dirty="0">
                <a:solidFill>
                  <a:srgbClr val="000000"/>
                </a:solidFill>
                <a:effectLst/>
                <a:latin typeface="Calibri" panose="020F0502020204030204" pitchFamily="34" charset="0"/>
                <a:ea typeface="Times New Roman" panose="02020603050405020304" pitchFamily="18" charset="0"/>
              </a:rPr>
              <a:t>.  </a:t>
            </a:r>
            <a:r>
              <a:rPr lang="en-SZ" sz="1800" dirty="0">
                <a:effectLst/>
                <a:latin typeface="Calibri" panose="020F0502020204030204" pitchFamily="34" charset="0"/>
                <a:ea typeface="Times New Roman" panose="02020603050405020304" pitchFamily="18" charset="0"/>
              </a:rPr>
              <a:t>Most countries do not have insights into what population groups want in terms of condoms and channels</a:t>
            </a:r>
            <a:r>
              <a:rPr lang="en-SZ" sz="1800" b="1" dirty="0">
                <a:effectLst/>
                <a:latin typeface="Calibri" panose="020F0502020204030204" pitchFamily="34" charset="0"/>
                <a:ea typeface="Times New Roman" panose="02020603050405020304" pitchFamily="18" charset="0"/>
              </a:rPr>
              <a:t>. </a:t>
            </a:r>
            <a:r>
              <a:rPr lang="en-SZ" sz="1800" dirty="0">
                <a:effectLst/>
                <a:latin typeface="Calibri" panose="020F0502020204030204" pitchFamily="34" charset="0"/>
                <a:ea typeface="Times New Roman" panose="02020603050405020304" pitchFamily="18" charset="0"/>
              </a:rPr>
              <a:t> While SMOs do market research on their specific condom markets, it is not always adapted to the national level but </a:t>
            </a:r>
            <a:r>
              <a:rPr lang="en-US" sz="1800" dirty="0">
                <a:effectLst/>
                <a:latin typeface="Calibri" panose="020F0502020204030204" pitchFamily="34" charset="0"/>
                <a:ea typeface="Times New Roman" panose="02020603050405020304" pitchFamily="18" charset="0"/>
              </a:rPr>
              <a:t>provides </a:t>
            </a:r>
            <a:r>
              <a:rPr lang="en-SZ" sz="1800" dirty="0">
                <a:effectLst/>
                <a:latin typeface="Calibri" panose="020F0502020204030204" pitchFamily="34" charset="0"/>
                <a:ea typeface="Times New Roman" panose="02020603050405020304" pitchFamily="18" charset="0"/>
              </a:rPr>
              <a:t>an important starting place.  </a:t>
            </a:r>
            <a:r>
              <a:rPr lang="en-SZ" sz="1800" i="1" dirty="0">
                <a:effectLst/>
                <a:latin typeface="Calibri" panose="020F0502020204030204" pitchFamily="34" charset="0"/>
                <a:ea typeface="Times New Roman" panose="02020603050405020304" pitchFamily="18" charset="0"/>
              </a:rPr>
              <a:t>Stakeholder meetings should</a:t>
            </a:r>
            <a:r>
              <a:rPr lang="en-SZ" sz="1800" i="1" dirty="0">
                <a:solidFill>
                  <a:srgbClr val="000000"/>
                </a:solidFill>
                <a:effectLst/>
                <a:latin typeface="Calibri" panose="020F0502020204030204" pitchFamily="34" charset="0"/>
                <a:ea typeface="Times New Roman" panose="02020603050405020304" pitchFamily="18" charset="0"/>
              </a:rPr>
              <a:t> provide guidance for estimates, as well as define action points for further investigation.</a:t>
            </a:r>
            <a:r>
              <a:rPr lang="en-SZ" sz="1800" dirty="0">
                <a:solidFill>
                  <a:srgbClr val="000000"/>
                </a:solidFill>
                <a:effectLst/>
                <a:latin typeface="Calibri" panose="020F0502020204030204" pitchFamily="34" charset="0"/>
                <a:ea typeface="Times New Roman" panose="02020603050405020304" pitchFamily="18" charset="0"/>
              </a:rPr>
              <a:t> </a:t>
            </a:r>
            <a:endParaRPr lang="en-SZ" dirty="0"/>
          </a:p>
        </p:txBody>
      </p:sp>
      <p:sp>
        <p:nvSpPr>
          <p:cNvPr id="4" name="Slide Number Placeholder 3"/>
          <p:cNvSpPr>
            <a:spLocks noGrp="1"/>
          </p:cNvSpPr>
          <p:nvPr>
            <p:ph type="sldNum" sz="quarter" idx="5"/>
          </p:nvPr>
        </p:nvSpPr>
        <p:spPr/>
        <p:txBody>
          <a:bodyPr/>
          <a:lstStyle/>
          <a:p>
            <a:fld id="{07F104AD-8187-FC4C-A3A0-EC7A1CA6266B}" type="slidenum">
              <a:rPr lang="en-SZ" smtClean="0"/>
              <a:t>68</a:t>
            </a:fld>
            <a:endParaRPr lang="en-SZ"/>
          </a:p>
        </p:txBody>
      </p:sp>
    </p:spTree>
    <p:extLst>
      <p:ext uri="{BB962C8B-B14F-4D97-AF65-F5344CB8AC3E}">
        <p14:creationId xmlns:p14="http://schemas.microsoft.com/office/powerpoint/2010/main" val="26212652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Graphs help facilitate discussion on </a:t>
            </a:r>
            <a:r>
              <a:rPr lang="en-GB" dirty="0" err="1"/>
              <a:t>wh</a:t>
            </a:r>
            <a:r>
              <a:rPr lang="en-SZ" dirty="0"/>
              <a:t>ich populations are being reached by which sector condoms…</a:t>
            </a:r>
          </a:p>
        </p:txBody>
      </p:sp>
      <p:sp>
        <p:nvSpPr>
          <p:cNvPr id="4" name="Slide Number Placeholder 3"/>
          <p:cNvSpPr>
            <a:spLocks noGrp="1"/>
          </p:cNvSpPr>
          <p:nvPr>
            <p:ph type="sldNum" sz="quarter" idx="5"/>
          </p:nvPr>
        </p:nvSpPr>
        <p:spPr/>
        <p:txBody>
          <a:bodyPr/>
          <a:lstStyle/>
          <a:p>
            <a:fld id="{4AEB3FBE-3319-454C-AB7D-DA8170F6026F}" type="slidenum">
              <a:rPr lang="en-SZ" smtClean="0"/>
              <a:t>69</a:t>
            </a:fld>
            <a:endParaRPr lang="en-SZ"/>
          </a:p>
        </p:txBody>
      </p:sp>
    </p:spTree>
    <p:extLst>
      <p:ext uri="{BB962C8B-B14F-4D97-AF65-F5344CB8AC3E}">
        <p14:creationId xmlns:p14="http://schemas.microsoft.com/office/powerpoint/2010/main" val="34842318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solidFill>
                  <a:srgbClr val="222222"/>
                </a:solidFill>
                <a:effectLst/>
                <a:latin typeface="Calibri" panose="020F0502020204030204" pitchFamily="34" charset="0"/>
                <a:ea typeface="Times New Roman" panose="02020603050405020304" pitchFamily="18" charset="0"/>
              </a:rPr>
              <a:t>Tips for Determining TMA target allocations </a:t>
            </a:r>
            <a:endParaRPr lang="en-SZ" sz="1200" dirty="0">
              <a:effectLst/>
              <a:latin typeface="Times New Roman" panose="02020603050405020304" pitchFamily="18" charset="0"/>
              <a:ea typeface="Times New Roman" panose="02020603050405020304" pitchFamily="18" charset="0"/>
            </a:endParaRPr>
          </a:p>
          <a:p>
            <a:pPr marL="342900" lvl="0" indent="-342900">
              <a:tabLst>
                <a:tab pos="228600" algn="l"/>
              </a:tabLst>
            </a:pPr>
            <a:r>
              <a:rPr lang="en-GB" sz="1000" b="1" dirty="0">
                <a:solidFill>
                  <a:srgbClr val="000000"/>
                </a:solidFill>
                <a:effectLst/>
                <a:latin typeface="Calibri" panose="020F0502020204030204" pitchFamily="34" charset="0"/>
                <a:ea typeface="Times New Roman" panose="02020603050405020304" pitchFamily="18" charset="0"/>
              </a:rPr>
              <a:t>Determine the extent that “the cost” of paying for condoms is an important barrier for accessing and using condoms for priority populations- especially for the most vulnerable and poorest (PLHIV, KP, YP etc),</a:t>
            </a:r>
            <a:r>
              <a:rPr lang="en-GB" sz="1000" dirty="0">
                <a:solidFill>
                  <a:srgbClr val="000000"/>
                </a:solidFill>
                <a:effectLst/>
                <a:latin typeface="Calibri" panose="020F0502020204030204" pitchFamily="34" charset="0"/>
                <a:ea typeface="Times New Roman" panose="02020603050405020304" pitchFamily="18" charset="0"/>
              </a:rPr>
              <a:t>. (Sheet 3c Free Condoms)</a:t>
            </a:r>
            <a:endParaRPr lang="en-SZ" sz="1200" dirty="0">
              <a:effectLst/>
              <a:latin typeface="Times New Roman" panose="02020603050405020304" pitchFamily="18" charset="0"/>
              <a:ea typeface="Times New Roman" panose="02020603050405020304" pitchFamily="18" charset="0"/>
            </a:endParaRPr>
          </a:p>
          <a:p>
            <a:pPr marL="228600"/>
            <a:r>
              <a:rPr lang="en-GB" sz="1000" b="1" dirty="0">
                <a:effectLst/>
                <a:latin typeface="Calibri" panose="020F0502020204030204" pitchFamily="34" charset="0"/>
                <a:ea typeface="Times New Roman" panose="02020603050405020304" pitchFamily="18" charset="0"/>
              </a:rPr>
              <a:t> </a:t>
            </a:r>
            <a:endParaRPr lang="en-SZ" sz="1200" dirty="0">
              <a:effectLst/>
              <a:latin typeface="Times New Roman" panose="02020603050405020304" pitchFamily="18" charset="0"/>
              <a:ea typeface="Times New Roman" panose="02020603050405020304" pitchFamily="18" charset="0"/>
            </a:endParaRPr>
          </a:p>
          <a:p>
            <a:pPr marL="342900" lvl="0" indent="-342900">
              <a:buFont typeface="+mj-lt"/>
              <a:buAutoNum type="alphaLcParenR"/>
            </a:pPr>
            <a:r>
              <a:rPr lang="en-US" sz="1000" b="1" dirty="0">
                <a:solidFill>
                  <a:srgbClr val="000000"/>
                </a:solidFill>
                <a:effectLst/>
                <a:latin typeface="Calibri" panose="020F0502020204030204" pitchFamily="34" charset="0"/>
                <a:ea typeface="Times New Roman" panose="02020603050405020304" pitchFamily="18" charset="0"/>
              </a:rPr>
              <a:t>Use the stakeholder condom landscape analysis</a:t>
            </a:r>
            <a:r>
              <a:rPr lang="en-US" sz="1000" dirty="0">
                <a:solidFill>
                  <a:srgbClr val="000000"/>
                </a:solidFill>
                <a:effectLst/>
                <a:latin typeface="Calibri" panose="020F0502020204030204" pitchFamily="34" charset="0"/>
                <a:ea typeface="Times New Roman" panose="02020603050405020304" pitchFamily="18" charset="0"/>
              </a:rPr>
              <a:t> to understand current condom market segments, pricing,  distribution points and populations reached.  </a:t>
            </a:r>
            <a:endParaRPr lang="en-SZ" sz="1200" dirty="0">
              <a:effectLst/>
              <a:latin typeface="Times New Roman" panose="02020603050405020304" pitchFamily="18" charset="0"/>
              <a:ea typeface="Times New Roman" panose="02020603050405020304" pitchFamily="18" charset="0"/>
            </a:endParaRPr>
          </a:p>
          <a:p>
            <a:pPr marL="228600"/>
            <a:r>
              <a:rPr lang="en-SZ" sz="1000" b="1" dirty="0">
                <a:effectLst/>
                <a:latin typeface="Calibri" panose="020F0502020204030204" pitchFamily="34" charset="0"/>
                <a:ea typeface="Times New Roman" panose="02020603050405020304" pitchFamily="18" charset="0"/>
              </a:rPr>
              <a:t> </a:t>
            </a:r>
            <a:endParaRPr lang="en-SZ" sz="1200" dirty="0">
              <a:effectLst/>
              <a:latin typeface="Times New Roman" panose="02020603050405020304" pitchFamily="18" charset="0"/>
              <a:ea typeface="Times New Roman" panose="02020603050405020304" pitchFamily="18" charset="0"/>
            </a:endParaRPr>
          </a:p>
          <a:p>
            <a:pPr marL="342900" lvl="0" indent="-342900">
              <a:buFont typeface="+mj-lt"/>
              <a:buAutoNum type="alphaLcParenR"/>
            </a:pPr>
            <a:r>
              <a:rPr lang="en-US" sz="1000" b="1" dirty="0">
                <a:solidFill>
                  <a:srgbClr val="000000"/>
                </a:solidFill>
                <a:effectLst/>
                <a:latin typeface="Calibri" panose="020F0502020204030204" pitchFamily="34" charset="0"/>
                <a:ea typeface="Times New Roman" panose="02020603050405020304" pitchFamily="18" charset="0"/>
              </a:rPr>
              <a:t>Segment populations by their ability to pay using data sources:  </a:t>
            </a:r>
            <a:r>
              <a:rPr lang="en-SZ" sz="1000" dirty="0">
                <a:solidFill>
                  <a:srgbClr val="000000"/>
                </a:solidFill>
                <a:effectLst/>
                <a:latin typeface="Calibri" panose="020F0502020204030204" pitchFamily="34" charset="0"/>
                <a:ea typeface="Times New Roman" panose="02020603050405020304" pitchFamily="18" charset="0"/>
              </a:rPr>
              <a:t>Estimate in your overall population </a:t>
            </a:r>
            <a:r>
              <a:rPr lang="en-US" sz="1000" dirty="0">
                <a:solidFill>
                  <a:srgbClr val="000000"/>
                </a:solidFill>
                <a:effectLst/>
                <a:latin typeface="Calibri" panose="020F0502020204030204" pitchFamily="34" charset="0"/>
                <a:ea typeface="Times New Roman" panose="02020603050405020304" pitchFamily="18" charset="0"/>
              </a:rPr>
              <a:t>to understand </a:t>
            </a:r>
            <a:r>
              <a:rPr lang="en-SZ" sz="1000" dirty="0">
                <a:solidFill>
                  <a:srgbClr val="000000"/>
                </a:solidFill>
                <a:effectLst/>
                <a:latin typeface="Calibri" panose="020F0502020204030204" pitchFamily="34" charset="0"/>
                <a:ea typeface="Times New Roman" panose="02020603050405020304" pitchFamily="18" charset="0"/>
              </a:rPr>
              <a:t>which proportion of the pop fits into category that could be expected to pay for condoms</a:t>
            </a:r>
            <a:r>
              <a:rPr lang="en-US" sz="1000" dirty="0">
                <a:solidFill>
                  <a:srgbClr val="000000"/>
                </a:solidFill>
                <a:effectLst/>
                <a:latin typeface="Calibri" panose="020F0502020204030204" pitchFamily="34" charset="0"/>
                <a:ea typeface="Times New Roman" panose="02020603050405020304" pitchFamily="18" charset="0"/>
              </a:rPr>
              <a:t>. </a:t>
            </a:r>
            <a:endParaRPr lang="en-SZ" sz="1200" dirty="0">
              <a:effectLst/>
              <a:latin typeface="Times New Roman" panose="02020603050405020304" pitchFamily="18" charset="0"/>
              <a:ea typeface="Times New Roman" panose="02020603050405020304" pitchFamily="18" charset="0"/>
            </a:endParaRPr>
          </a:p>
          <a:p>
            <a:pPr marL="742950" lvl="1" indent="-285750">
              <a:buFont typeface="Wingdings 2" pitchFamily="2" charset="2"/>
              <a:buChar char=""/>
            </a:pPr>
            <a:r>
              <a:rPr lang="en-US" sz="1000" dirty="0">
                <a:solidFill>
                  <a:srgbClr val="000000"/>
                </a:solidFill>
                <a:effectLst/>
                <a:latin typeface="Calibri" panose="020F0502020204030204" pitchFamily="34" charset="0"/>
                <a:ea typeface="Times New Roman" panose="02020603050405020304" pitchFamily="18" charset="0"/>
              </a:rPr>
              <a:t>To benchmark free condom distribution: Use the </a:t>
            </a:r>
            <a:r>
              <a:rPr lang="en-SZ" sz="1000" dirty="0">
                <a:solidFill>
                  <a:srgbClr val="000000"/>
                </a:solidFill>
                <a:effectLst/>
                <a:latin typeface="Calibri" panose="020F0502020204030204" pitchFamily="34" charset="0"/>
                <a:ea typeface="Times New Roman" panose="02020603050405020304" pitchFamily="18" charset="0"/>
              </a:rPr>
              <a:t>DHS</a:t>
            </a:r>
            <a:r>
              <a:rPr lang="en-US" sz="1000" dirty="0">
                <a:solidFill>
                  <a:srgbClr val="000000"/>
                </a:solidFill>
                <a:effectLst/>
                <a:latin typeface="Calibri" panose="020F0502020204030204" pitchFamily="34" charset="0"/>
                <a:ea typeface="Times New Roman" panose="02020603050405020304" pitchFamily="18" charset="0"/>
              </a:rPr>
              <a:t> Stat compiler to segment priority populations using the </a:t>
            </a:r>
            <a:r>
              <a:rPr lang="en-SZ" sz="1000" dirty="0">
                <a:solidFill>
                  <a:srgbClr val="000000"/>
                </a:solidFill>
                <a:effectLst/>
                <a:latin typeface="Calibri" panose="020F0502020204030204" pitchFamily="34" charset="0"/>
                <a:ea typeface="Times New Roman" panose="02020603050405020304" pitchFamily="18" charset="0"/>
              </a:rPr>
              <a:t>standard quintile of wealth – 1-5) Bottom two categories would be impacted by ability to pay</a:t>
            </a:r>
            <a:r>
              <a:rPr lang="en-US" sz="1000" dirty="0">
                <a:solidFill>
                  <a:srgbClr val="000000"/>
                </a:solidFill>
                <a:effectLst/>
                <a:latin typeface="Calibri" panose="020F0502020204030204" pitchFamily="34" charset="0"/>
                <a:ea typeface="Times New Roman" panose="02020603050405020304" pitchFamily="18" charset="0"/>
              </a:rPr>
              <a:t>.  Assume that in SSA, a minimum of 50% public sector distribution. </a:t>
            </a:r>
            <a:endParaRPr lang="en-SZ" sz="1200" dirty="0">
              <a:effectLst/>
              <a:latin typeface="Times New Roman" panose="02020603050405020304" pitchFamily="18" charset="0"/>
              <a:ea typeface="Times New Roman" panose="02020603050405020304" pitchFamily="18" charset="0"/>
            </a:endParaRPr>
          </a:p>
          <a:p>
            <a:pPr marL="742950" lvl="1" indent="-285750">
              <a:buFont typeface="Wingdings 2" pitchFamily="2" charset="2"/>
              <a:buChar char=""/>
            </a:pPr>
            <a:r>
              <a:rPr lang="en-US" sz="1000" dirty="0">
                <a:solidFill>
                  <a:srgbClr val="000000"/>
                </a:solidFill>
                <a:effectLst/>
                <a:latin typeface="Calibri" panose="020F0502020204030204" pitchFamily="34" charset="0"/>
                <a:ea typeface="Times New Roman" panose="02020603050405020304" pitchFamily="18" charset="0"/>
              </a:rPr>
              <a:t>To b</a:t>
            </a:r>
            <a:r>
              <a:rPr lang="en-SZ" sz="1000" dirty="0">
                <a:solidFill>
                  <a:srgbClr val="000000"/>
                </a:solidFill>
                <a:effectLst/>
                <a:latin typeface="Calibri" panose="020F0502020204030204" pitchFamily="34" charset="0"/>
                <a:ea typeface="Times New Roman" panose="02020603050405020304" pitchFamily="18" charset="0"/>
              </a:rPr>
              <a:t>enchmark for SM/Private Sector – </a:t>
            </a:r>
            <a:r>
              <a:rPr lang="en-US" sz="1000" dirty="0">
                <a:solidFill>
                  <a:srgbClr val="000000"/>
                </a:solidFill>
                <a:effectLst/>
                <a:latin typeface="Calibri" panose="020F0502020204030204" pitchFamily="34" charset="0"/>
                <a:ea typeface="Times New Roman" panose="02020603050405020304" pitchFamily="18" charset="0"/>
              </a:rPr>
              <a:t>assume that private and social market sectors should aim for top two quintile of the population.   </a:t>
            </a:r>
            <a:endParaRPr lang="en-SZ" sz="1200" dirty="0">
              <a:effectLst/>
              <a:latin typeface="Times New Roman" panose="02020603050405020304" pitchFamily="18" charset="0"/>
              <a:ea typeface="Times New Roman" panose="02020603050405020304" pitchFamily="18" charset="0"/>
            </a:endParaRPr>
          </a:p>
          <a:p>
            <a:pPr marL="742950" lvl="1" indent="-285750">
              <a:buFont typeface="Wingdings 2" pitchFamily="2" charset="2"/>
              <a:buChar char=""/>
            </a:pPr>
            <a:r>
              <a:rPr lang="en-GB" sz="1000" dirty="0">
                <a:solidFill>
                  <a:srgbClr val="000000"/>
                </a:solidFill>
                <a:effectLst/>
                <a:latin typeface="Calibri" panose="020F0502020204030204" pitchFamily="34" charset="0"/>
                <a:ea typeface="Times New Roman" panose="02020603050405020304" pitchFamily="18" charset="0"/>
              </a:rPr>
              <a:t>Assume </a:t>
            </a:r>
            <a:r>
              <a:rPr lang="en-SZ" sz="1000" dirty="0">
                <a:solidFill>
                  <a:srgbClr val="000000"/>
                </a:solidFill>
                <a:effectLst/>
                <a:latin typeface="Calibri" panose="020F0502020204030204" pitchFamily="34" charset="0"/>
                <a:ea typeface="Times New Roman" panose="02020603050405020304" pitchFamily="18" charset="0"/>
              </a:rPr>
              <a:t>20-30% pop   </a:t>
            </a:r>
            <a:r>
              <a:rPr lang="en-US" sz="1000" dirty="0">
                <a:solidFill>
                  <a:srgbClr val="000000"/>
                </a:solidFill>
                <a:effectLst/>
                <a:latin typeface="Calibri" panose="020F0502020204030204" pitchFamily="34" charset="0"/>
                <a:ea typeface="Times New Roman" panose="02020603050405020304" pitchFamily="18" charset="0"/>
              </a:rPr>
              <a:t>as a</a:t>
            </a:r>
            <a:r>
              <a:rPr lang="en-SZ" sz="1000" dirty="0">
                <a:solidFill>
                  <a:srgbClr val="000000"/>
                </a:solidFill>
                <a:effectLst/>
                <a:latin typeface="Calibri" panose="020F0502020204030204" pitchFamily="34" charset="0"/>
                <a:ea typeface="Times New Roman" panose="02020603050405020304" pitchFamily="18" charset="0"/>
              </a:rPr>
              <a:t> threshold to decide </a:t>
            </a:r>
            <a:r>
              <a:rPr lang="en-US" sz="1000" dirty="0">
                <a:solidFill>
                  <a:srgbClr val="000000"/>
                </a:solidFill>
                <a:effectLst/>
                <a:latin typeface="Calibri" panose="020F0502020204030204" pitchFamily="34" charset="0"/>
                <a:ea typeface="Times New Roman" panose="02020603050405020304" pitchFamily="18" charset="0"/>
              </a:rPr>
              <a:t>populations who might be</a:t>
            </a:r>
            <a:r>
              <a:rPr lang="en-SZ" sz="1000" dirty="0">
                <a:solidFill>
                  <a:srgbClr val="000000"/>
                </a:solidFill>
                <a:effectLst/>
                <a:latin typeface="Calibri" panose="020F0502020204030204" pitchFamily="34" charset="0"/>
                <a:ea typeface="Times New Roman" panose="02020603050405020304" pitchFamily="18" charset="0"/>
              </a:rPr>
              <a:t> able</a:t>
            </a:r>
            <a:r>
              <a:rPr lang="en-US" sz="1000" dirty="0">
                <a:solidFill>
                  <a:srgbClr val="000000"/>
                </a:solidFill>
                <a:effectLst/>
                <a:latin typeface="Calibri" panose="020F0502020204030204" pitchFamily="34" charset="0"/>
                <a:ea typeface="Times New Roman" panose="02020603050405020304" pitchFamily="18" charset="0"/>
              </a:rPr>
              <a:t> and </a:t>
            </a:r>
            <a:r>
              <a:rPr lang="en-SZ" sz="1000" dirty="0">
                <a:solidFill>
                  <a:srgbClr val="000000"/>
                </a:solidFill>
                <a:effectLst/>
                <a:latin typeface="Calibri" panose="020F0502020204030204" pitchFamily="34" charset="0"/>
                <a:ea typeface="Times New Roman" panose="02020603050405020304" pitchFamily="18" charset="0"/>
              </a:rPr>
              <a:t>willing to pay</a:t>
            </a:r>
            <a:r>
              <a:rPr lang="en-US" sz="1000" dirty="0">
                <a:solidFill>
                  <a:srgbClr val="000000"/>
                </a:solidFill>
                <a:effectLst/>
                <a:latin typeface="Calibri" panose="020F0502020204030204" pitchFamily="34" charset="0"/>
                <a:ea typeface="Times New Roman" panose="02020603050405020304" pitchFamily="18" charset="0"/>
              </a:rPr>
              <a:t> – with targets set based on market price variations. </a:t>
            </a:r>
            <a:endParaRPr lang="en-SZ" sz="1200" dirty="0">
              <a:effectLst/>
              <a:latin typeface="Times New Roman" panose="02020603050405020304" pitchFamily="18" charset="0"/>
              <a:ea typeface="Times New Roman" panose="02020603050405020304" pitchFamily="18" charset="0"/>
            </a:endParaRPr>
          </a:p>
          <a:p>
            <a:pPr marL="914400"/>
            <a:r>
              <a:rPr lang="en-US" sz="1000" dirty="0">
                <a:effectLst/>
                <a:latin typeface="Calibri" panose="020F0502020204030204" pitchFamily="34" charset="0"/>
                <a:ea typeface="Times New Roman" panose="02020603050405020304" pitchFamily="18" charset="0"/>
              </a:rPr>
              <a:t> </a:t>
            </a:r>
            <a:endParaRPr lang="en-SZ" sz="1200" dirty="0">
              <a:effectLst/>
              <a:latin typeface="Times New Roman" panose="02020603050405020304" pitchFamily="18" charset="0"/>
              <a:ea typeface="Times New Roman" panose="02020603050405020304" pitchFamily="18" charset="0"/>
            </a:endParaRPr>
          </a:p>
          <a:p>
            <a:pPr marL="342900" lvl="0" indent="-342900">
              <a:tabLst>
                <a:tab pos="228600" algn="l"/>
              </a:tabLst>
            </a:pPr>
            <a:r>
              <a:rPr lang="en-GB" sz="1000" b="1" dirty="0">
                <a:solidFill>
                  <a:srgbClr val="000000"/>
                </a:solidFill>
                <a:effectLst/>
                <a:latin typeface="Calibri" panose="020F0502020204030204" pitchFamily="34" charset="0"/>
                <a:ea typeface="Times New Roman" panose="02020603050405020304" pitchFamily="18" charset="0"/>
              </a:rPr>
              <a:t>Consider the maturity and size of your condom social marketing programme and its capacity to scale up towards the 70% market share.</a:t>
            </a:r>
            <a:r>
              <a:rPr lang="en-GB" sz="1000" dirty="0">
                <a:solidFill>
                  <a:srgbClr val="000000"/>
                </a:solidFill>
                <a:effectLst/>
                <a:latin typeface="Calibri" panose="020F0502020204030204" pitchFamily="34" charset="0"/>
                <a:ea typeface="Times New Roman" panose="02020603050405020304" pitchFamily="18" charset="0"/>
              </a:rPr>
              <a:t> It is unlikely that you are going the scale up the programme beyond 5% per year unless you make massive investment in capacity (expanded distribution points) and condom promotion. </a:t>
            </a:r>
            <a:endParaRPr lang="en-SZ" sz="1200" dirty="0">
              <a:effectLst/>
              <a:latin typeface="Times New Roman" panose="02020603050405020304" pitchFamily="18" charset="0"/>
              <a:ea typeface="Times New Roman" panose="02020603050405020304" pitchFamily="18" charset="0"/>
            </a:endParaRPr>
          </a:p>
          <a:p>
            <a:pPr marL="228600"/>
            <a:r>
              <a:rPr lang="en-SZ" sz="1000" dirty="0">
                <a:solidFill>
                  <a:srgbClr val="222222"/>
                </a:solidFill>
                <a:effectLst/>
                <a:latin typeface="Calibri" panose="020F0502020204030204" pitchFamily="34" charset="0"/>
                <a:ea typeface="Times New Roman" panose="02020603050405020304" pitchFamily="18" charset="0"/>
              </a:rPr>
              <a:t> </a:t>
            </a:r>
            <a:endParaRPr lang="en-SZ" sz="1200" dirty="0">
              <a:effectLst/>
              <a:latin typeface="Times New Roman" panose="02020603050405020304" pitchFamily="18" charset="0"/>
              <a:ea typeface="Times New Roman" panose="02020603050405020304" pitchFamily="18" charset="0"/>
            </a:endParaRPr>
          </a:p>
          <a:p>
            <a:pPr marL="342900" lvl="0" indent="-342900">
              <a:tabLst>
                <a:tab pos="228600" algn="l"/>
              </a:tabLst>
            </a:pPr>
            <a:r>
              <a:rPr lang="en-US" sz="1000" b="1" dirty="0">
                <a:solidFill>
                  <a:srgbClr val="222222"/>
                </a:solidFill>
                <a:effectLst/>
                <a:latin typeface="Calibri" panose="020F0502020204030204" pitchFamily="34" charset="0"/>
                <a:ea typeface="Times New Roman" panose="02020603050405020304" pitchFamily="18" charset="0"/>
              </a:rPr>
              <a:t>Explore the potential to provide some socially marketed condoms at subsidized prices.  </a:t>
            </a:r>
            <a:r>
              <a:rPr lang="en-US" sz="1000" dirty="0">
                <a:solidFill>
                  <a:srgbClr val="222222"/>
                </a:solidFill>
                <a:effectLst/>
                <a:latin typeface="Calibri" panose="020F0502020204030204" pitchFamily="34" charset="0"/>
                <a:ea typeface="Times New Roman" panose="02020603050405020304" pitchFamily="18" charset="0"/>
              </a:rPr>
              <a:t>While most</a:t>
            </a:r>
            <a:r>
              <a:rPr lang="en-SZ" sz="1000" dirty="0">
                <a:solidFill>
                  <a:srgbClr val="222222"/>
                </a:solidFill>
                <a:effectLst/>
                <a:latin typeface="Calibri" panose="020F0502020204030204" pitchFamily="34" charset="0"/>
                <a:ea typeface="Times New Roman" panose="02020603050405020304" pitchFamily="18" charset="0"/>
              </a:rPr>
              <a:t> SM condoms are now working on a cost-recovery basis (including marketing and programming costs)</a:t>
            </a:r>
            <a:r>
              <a:rPr lang="en-US" sz="1000" dirty="0">
                <a:solidFill>
                  <a:srgbClr val="222222"/>
                </a:solidFill>
                <a:effectLst/>
                <a:latin typeface="Calibri" panose="020F0502020204030204" pitchFamily="34" charset="0"/>
                <a:ea typeface="Times New Roman" panose="02020603050405020304" pitchFamily="18" charset="0"/>
              </a:rPr>
              <a:t>, there is a missed opportunity to create demand and value for condoms for the wider population.   Segmentation is key. M</a:t>
            </a:r>
            <a:r>
              <a:rPr lang="en-SZ" sz="1000" dirty="0">
                <a:solidFill>
                  <a:srgbClr val="222222"/>
                </a:solidFill>
                <a:effectLst/>
                <a:latin typeface="Calibri" panose="020F0502020204030204" pitchFamily="34" charset="0"/>
                <a:ea typeface="Times New Roman" panose="02020603050405020304" pitchFamily="18" charset="0"/>
              </a:rPr>
              <a:t>ature CSM programmes </a:t>
            </a:r>
            <a:r>
              <a:rPr lang="en-US" sz="1000" dirty="0">
                <a:solidFill>
                  <a:srgbClr val="222222"/>
                </a:solidFill>
                <a:effectLst/>
                <a:latin typeface="Calibri" panose="020F0502020204030204" pitchFamily="34" charset="0"/>
                <a:ea typeface="Times New Roman" panose="02020603050405020304" pitchFamily="18" charset="0"/>
              </a:rPr>
              <a:t>can focus on reaching the </a:t>
            </a:r>
            <a:r>
              <a:rPr lang="en-SZ" sz="1000" dirty="0">
                <a:solidFill>
                  <a:srgbClr val="222222"/>
                </a:solidFill>
                <a:effectLst/>
                <a:latin typeface="Calibri" panose="020F0502020204030204" pitchFamily="34" charset="0"/>
                <a:ea typeface="Times New Roman" panose="02020603050405020304" pitchFamily="18" charset="0"/>
              </a:rPr>
              <a:t>middle-class clients, </a:t>
            </a:r>
            <a:r>
              <a:rPr lang="en-US" sz="1000" dirty="0">
                <a:solidFill>
                  <a:srgbClr val="222222"/>
                </a:solidFill>
                <a:effectLst/>
                <a:latin typeface="Calibri" panose="020F0502020204030204" pitchFamily="34" charset="0"/>
                <a:ea typeface="Times New Roman" panose="02020603050405020304" pitchFamily="18" charset="0"/>
              </a:rPr>
              <a:t>but subsidized condoms need to reach out more to those most</a:t>
            </a:r>
            <a:r>
              <a:rPr lang="en-SZ" sz="1000" dirty="0">
                <a:solidFill>
                  <a:srgbClr val="222222"/>
                </a:solidFill>
                <a:effectLst/>
                <a:latin typeface="Calibri" panose="020F0502020204030204" pitchFamily="34" charset="0"/>
                <a:ea typeface="Times New Roman" panose="02020603050405020304" pitchFamily="18" charset="0"/>
              </a:rPr>
              <a:t> vulnerable. </a:t>
            </a:r>
            <a:r>
              <a:rPr lang="en-US" sz="1000" dirty="0">
                <a:solidFill>
                  <a:srgbClr val="222222"/>
                </a:solidFill>
                <a:effectLst/>
                <a:latin typeface="Calibri" panose="020F0502020204030204" pitchFamily="34" charset="0"/>
                <a:ea typeface="Times New Roman" panose="02020603050405020304" pitchFamily="18" charset="0"/>
              </a:rPr>
              <a:t>Determine the extent in which</a:t>
            </a:r>
            <a:r>
              <a:rPr lang="en-SZ" sz="1000" dirty="0">
                <a:solidFill>
                  <a:srgbClr val="222222"/>
                </a:solidFill>
                <a:effectLst/>
                <a:latin typeface="Calibri" panose="020F0502020204030204" pitchFamily="34" charset="0"/>
                <a:ea typeface="Times New Roman" panose="02020603050405020304" pitchFamily="18" charset="0"/>
              </a:rPr>
              <a:t> CSM can again start working with subsidised prices </a:t>
            </a:r>
            <a:r>
              <a:rPr lang="en-US" sz="1000" dirty="0">
                <a:solidFill>
                  <a:srgbClr val="222222"/>
                </a:solidFill>
                <a:effectLst/>
                <a:latin typeface="Calibri" panose="020F0502020204030204" pitchFamily="34" charset="0"/>
                <a:ea typeface="Times New Roman" panose="02020603050405020304" pitchFamily="18" charset="0"/>
              </a:rPr>
              <a:t>through </a:t>
            </a:r>
            <a:r>
              <a:rPr lang="en-SZ" sz="1000" dirty="0">
                <a:solidFill>
                  <a:srgbClr val="222222"/>
                </a:solidFill>
                <a:effectLst/>
                <a:latin typeface="Calibri" panose="020F0502020204030204" pitchFamily="34" charset="0"/>
                <a:ea typeface="Times New Roman" panose="02020603050405020304" pitchFamily="18" charset="0"/>
              </a:rPr>
              <a:t>differentiated products</a:t>
            </a:r>
            <a:r>
              <a:rPr lang="en-US" sz="1000" dirty="0">
                <a:solidFill>
                  <a:srgbClr val="222222"/>
                </a:solidFill>
                <a:effectLst/>
                <a:latin typeface="Calibri" panose="020F0502020204030204" pitchFamily="34" charset="0"/>
                <a:ea typeface="Times New Roman" panose="02020603050405020304" pitchFamily="18" charset="0"/>
              </a:rPr>
              <a:t>. </a:t>
            </a:r>
            <a:r>
              <a:rPr lang="en-US" sz="1000" dirty="0" err="1">
                <a:solidFill>
                  <a:srgbClr val="222222"/>
                </a:solidFill>
                <a:effectLst/>
                <a:latin typeface="Calibri" panose="020F0502020204030204" pitchFamily="34" charset="0"/>
                <a:ea typeface="Times New Roman" panose="02020603050405020304" pitchFamily="18" charset="0"/>
              </a:rPr>
              <a:t>Fo</a:t>
            </a:r>
            <a:r>
              <a:rPr lang="en-SZ" sz="1000" dirty="0">
                <a:solidFill>
                  <a:srgbClr val="222222"/>
                </a:solidFill>
                <a:effectLst/>
                <a:latin typeface="Calibri" panose="020F0502020204030204" pitchFamily="34" charset="0"/>
                <a:ea typeface="Times New Roman" panose="02020603050405020304" pitchFamily="18" charset="0"/>
              </a:rPr>
              <a:t>r example, a “luxury condom”</a:t>
            </a:r>
            <a:r>
              <a:rPr lang="en-US" sz="1000" dirty="0">
                <a:solidFill>
                  <a:srgbClr val="222222"/>
                </a:solidFill>
                <a:effectLst/>
                <a:latin typeface="Calibri" panose="020F0502020204030204" pitchFamily="34" charset="0"/>
                <a:ea typeface="Times New Roman" panose="02020603050405020304" pitchFamily="18" charset="0"/>
              </a:rPr>
              <a:t> could be sold</a:t>
            </a:r>
            <a:r>
              <a:rPr lang="en-SZ" sz="1000" dirty="0">
                <a:solidFill>
                  <a:srgbClr val="222222"/>
                </a:solidFill>
                <a:effectLst/>
                <a:latin typeface="Calibri" panose="020F0502020204030204" pitchFamily="34" charset="0"/>
                <a:ea typeface="Times New Roman" panose="02020603050405020304" pitchFamily="18" charset="0"/>
              </a:rPr>
              <a:t> at cost-recovery rates and </a:t>
            </a:r>
            <a:r>
              <a:rPr lang="en-US" sz="1000" dirty="0">
                <a:solidFill>
                  <a:srgbClr val="222222"/>
                </a:solidFill>
                <a:effectLst/>
                <a:latin typeface="Calibri" panose="020F0502020204030204" pitchFamily="34" charset="0"/>
                <a:ea typeface="Times New Roman" panose="02020603050405020304" pitchFamily="18" charset="0"/>
              </a:rPr>
              <a:t>a </a:t>
            </a:r>
            <a:r>
              <a:rPr lang="en-SZ" sz="1000" dirty="0">
                <a:solidFill>
                  <a:srgbClr val="222222"/>
                </a:solidFill>
                <a:effectLst/>
                <a:latin typeface="Calibri" panose="020F0502020204030204" pitchFamily="34" charset="0"/>
                <a:ea typeface="Times New Roman" panose="02020603050405020304" pitchFamily="18" charset="0"/>
              </a:rPr>
              <a:t>“plainer” condom at subsidised rates.  </a:t>
            </a:r>
            <a:endParaRPr lang="en-SZ" sz="1200" dirty="0">
              <a:effectLst/>
              <a:latin typeface="Times New Roman" panose="02020603050405020304" pitchFamily="18" charset="0"/>
              <a:ea typeface="Times New Roman" panose="02020603050405020304" pitchFamily="18" charset="0"/>
            </a:endParaRPr>
          </a:p>
          <a:p>
            <a:r>
              <a:rPr lang="en-SZ" sz="1000" dirty="0">
                <a:solidFill>
                  <a:srgbClr val="222222"/>
                </a:solidFill>
                <a:effectLst/>
                <a:latin typeface="Calibri" panose="020F0502020204030204" pitchFamily="34" charset="0"/>
                <a:ea typeface="Times New Roman" panose="02020603050405020304" pitchFamily="18" charset="0"/>
              </a:rPr>
              <a:t> </a:t>
            </a:r>
            <a:endParaRPr lang="en-SZ" sz="1200" dirty="0">
              <a:effectLst/>
              <a:latin typeface="Times New Roman" panose="02020603050405020304" pitchFamily="18" charset="0"/>
              <a:ea typeface="Times New Roman" panose="02020603050405020304" pitchFamily="18" charset="0"/>
            </a:endParaRPr>
          </a:p>
          <a:p>
            <a:pPr marL="342900" lvl="0" indent="-342900">
              <a:tabLst>
                <a:tab pos="228600" algn="l"/>
              </a:tabLst>
            </a:pPr>
            <a:r>
              <a:rPr lang="en-US" sz="1000" dirty="0">
                <a:solidFill>
                  <a:srgbClr val="222222"/>
                </a:solidFill>
                <a:effectLst/>
                <a:latin typeface="Calibri" panose="020F0502020204030204" pitchFamily="34" charset="0"/>
                <a:ea typeface="Times New Roman" panose="02020603050405020304" pitchFamily="18" charset="0"/>
              </a:rPr>
              <a:t>M</a:t>
            </a:r>
            <a:r>
              <a:rPr lang="en-US" sz="1000" b="1" dirty="0">
                <a:solidFill>
                  <a:srgbClr val="222222"/>
                </a:solidFill>
                <a:effectLst/>
                <a:latin typeface="Calibri" panose="020F0502020204030204" pitchFamily="34" charset="0"/>
                <a:ea typeface="Times New Roman" panose="02020603050405020304" pitchFamily="18" charset="0"/>
              </a:rPr>
              <a:t>ake sure that the </a:t>
            </a:r>
            <a:r>
              <a:rPr lang="en-SZ" sz="1000" b="1" dirty="0">
                <a:solidFill>
                  <a:srgbClr val="222222"/>
                </a:solidFill>
                <a:effectLst/>
                <a:latin typeface="Calibri" panose="020F0502020204030204" pitchFamily="34" charset="0"/>
                <a:ea typeface="Times New Roman" panose="02020603050405020304" pitchFamily="18" charset="0"/>
              </a:rPr>
              <a:t>private sector sales and SM condoms are not pushed out of the condom market</a:t>
            </a:r>
            <a:r>
              <a:rPr lang="en-SZ" sz="1000" dirty="0">
                <a:solidFill>
                  <a:srgbClr val="222222"/>
                </a:solidFill>
                <a:effectLst/>
                <a:latin typeface="Calibri" panose="020F0502020204030204" pitchFamily="34" charset="0"/>
                <a:ea typeface="Times New Roman" panose="02020603050405020304" pitchFamily="18" charset="0"/>
              </a:rPr>
              <a:t> because of flooding the market with free condoms. </a:t>
            </a:r>
            <a:r>
              <a:rPr lang="en-US" sz="1000" dirty="0">
                <a:solidFill>
                  <a:srgbClr val="222222"/>
                </a:solidFill>
                <a:effectLst/>
                <a:latin typeface="Calibri" panose="020F0502020204030204" pitchFamily="34" charset="0"/>
                <a:ea typeface="Times New Roman" panose="02020603050405020304" pitchFamily="18" charset="0"/>
              </a:rPr>
              <a:t>It is </a:t>
            </a:r>
            <a:r>
              <a:rPr lang="en-SZ" sz="1000" dirty="0">
                <a:solidFill>
                  <a:srgbClr val="222222"/>
                </a:solidFill>
                <a:effectLst/>
                <a:latin typeface="Calibri" panose="020F0502020204030204" pitchFamily="34" charset="0"/>
                <a:ea typeface="Times New Roman" panose="02020603050405020304" pitchFamily="18" charset="0"/>
              </a:rPr>
              <a:t>important to have all actors around the table and to discuss this and come to some agreements based on targeted/differentiated distribution/sales, stratification of beneficiaries/clients, geographic coordination, differentiation of products etc.  </a:t>
            </a:r>
            <a:endParaRPr lang="en-SZ" sz="1200" dirty="0">
              <a:effectLst/>
              <a:latin typeface="Times New Roman" panose="02020603050405020304" pitchFamily="18" charset="0"/>
              <a:ea typeface="Times New Roman" panose="02020603050405020304" pitchFamily="18" charset="0"/>
            </a:endParaRPr>
          </a:p>
          <a:p>
            <a:endParaRPr lang="en-SZ" dirty="0"/>
          </a:p>
        </p:txBody>
      </p:sp>
      <p:sp>
        <p:nvSpPr>
          <p:cNvPr id="4" name="Slide Number Placeholder 3"/>
          <p:cNvSpPr>
            <a:spLocks noGrp="1"/>
          </p:cNvSpPr>
          <p:nvPr>
            <p:ph type="sldNum" sz="quarter" idx="5"/>
          </p:nvPr>
        </p:nvSpPr>
        <p:spPr/>
        <p:txBody>
          <a:bodyPr/>
          <a:lstStyle/>
          <a:p>
            <a:fld id="{07F104AD-8187-FC4C-A3A0-EC7A1CA6266B}" type="slidenum">
              <a:rPr lang="en-SZ" smtClean="0"/>
              <a:t>70</a:t>
            </a:fld>
            <a:endParaRPr lang="en-SZ"/>
          </a:p>
        </p:txBody>
      </p:sp>
    </p:spTree>
    <p:extLst>
      <p:ext uri="{BB962C8B-B14F-4D97-AF65-F5344CB8AC3E}">
        <p14:creationId xmlns:p14="http://schemas.microsoft.com/office/powerpoint/2010/main" val="4961933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For example, you can segment populations by their ability to pay using country DHS data sources on wealth. </a:t>
            </a:r>
          </a:p>
        </p:txBody>
      </p:sp>
      <p:sp>
        <p:nvSpPr>
          <p:cNvPr id="4" name="Slide Number Placeholder 3"/>
          <p:cNvSpPr>
            <a:spLocks noGrp="1"/>
          </p:cNvSpPr>
          <p:nvPr>
            <p:ph type="sldNum" sz="quarter" idx="5"/>
          </p:nvPr>
        </p:nvSpPr>
        <p:spPr/>
        <p:txBody>
          <a:bodyPr/>
          <a:lstStyle/>
          <a:p>
            <a:fld id="{07F104AD-8187-FC4C-A3A0-EC7A1CA6266B}" type="slidenum">
              <a:rPr lang="en-SZ" smtClean="0"/>
              <a:t>71</a:t>
            </a:fld>
            <a:endParaRPr lang="en-SZ"/>
          </a:p>
        </p:txBody>
      </p:sp>
    </p:spTree>
    <p:extLst>
      <p:ext uri="{BB962C8B-B14F-4D97-AF65-F5344CB8AC3E}">
        <p14:creationId xmlns:p14="http://schemas.microsoft.com/office/powerpoint/2010/main" val="35756520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Key takeways are highligted….</a:t>
            </a:r>
          </a:p>
        </p:txBody>
      </p:sp>
      <p:sp>
        <p:nvSpPr>
          <p:cNvPr id="4" name="Slide Number Placeholder 3"/>
          <p:cNvSpPr>
            <a:spLocks noGrp="1"/>
          </p:cNvSpPr>
          <p:nvPr>
            <p:ph type="sldNum" sz="quarter" idx="5"/>
          </p:nvPr>
        </p:nvSpPr>
        <p:spPr/>
        <p:txBody>
          <a:bodyPr/>
          <a:lstStyle/>
          <a:p>
            <a:fld id="{4AEB3FBE-3319-454C-AB7D-DA8170F6026F}" type="slidenum">
              <a:rPr lang="en-SZ" smtClean="0"/>
              <a:t>72</a:t>
            </a:fld>
            <a:endParaRPr lang="en-SZ"/>
          </a:p>
        </p:txBody>
      </p:sp>
    </p:spTree>
    <p:extLst>
      <p:ext uri="{BB962C8B-B14F-4D97-AF65-F5344CB8AC3E}">
        <p14:creationId xmlns:p14="http://schemas.microsoft.com/office/powerpoint/2010/main" val="25274096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Z" sz="1200" i="1" dirty="0">
                <a:effectLst/>
                <a:latin typeface="Calibri" panose="020F0502020204030204" pitchFamily="34" charset="0"/>
                <a:ea typeface="Times New Roman" panose="02020603050405020304" pitchFamily="18" charset="0"/>
              </a:rPr>
              <a:t>Condom Unit Costs Sheet (5)</a:t>
            </a:r>
            <a:r>
              <a:rPr lang="en-SZ" sz="1200" dirty="0">
                <a:effectLst/>
                <a:latin typeface="Calibri" panose="020F0502020204030204" pitchFamily="34" charset="0"/>
                <a:ea typeface="Times New Roman" panose="02020603050405020304" pitchFamily="18" charset="0"/>
              </a:rPr>
              <a:t> – is a reference sheet that provides UNFPA standard costs for each commodity.</a:t>
            </a:r>
            <a:endParaRPr lang="en-SZ" dirty="0"/>
          </a:p>
          <a:p>
            <a:endParaRPr lang="en-SZ" dirty="0"/>
          </a:p>
        </p:txBody>
      </p:sp>
      <p:sp>
        <p:nvSpPr>
          <p:cNvPr id="4" name="Slide Number Placeholder 3"/>
          <p:cNvSpPr>
            <a:spLocks noGrp="1"/>
          </p:cNvSpPr>
          <p:nvPr>
            <p:ph type="sldNum" sz="quarter" idx="5"/>
          </p:nvPr>
        </p:nvSpPr>
        <p:spPr/>
        <p:txBody>
          <a:bodyPr/>
          <a:lstStyle/>
          <a:p>
            <a:fld id="{07F104AD-8187-FC4C-A3A0-EC7A1CA6266B}" type="slidenum">
              <a:rPr lang="en-SZ" smtClean="0"/>
              <a:t>73</a:t>
            </a:fld>
            <a:endParaRPr lang="en-SZ"/>
          </a:p>
        </p:txBody>
      </p:sp>
    </p:spTree>
    <p:extLst>
      <p:ext uri="{BB962C8B-B14F-4D97-AF65-F5344CB8AC3E}">
        <p14:creationId xmlns:p14="http://schemas.microsoft.com/office/powerpoint/2010/main" val="11218249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Country teams should review the cost estimates for commoditties provided to determine budget implications of targets set by population.  You can look at commodity costs by year, TMA pillar, type of commodity, or population. </a:t>
            </a:r>
          </a:p>
        </p:txBody>
      </p:sp>
      <p:sp>
        <p:nvSpPr>
          <p:cNvPr id="4" name="Slide Number Placeholder 3"/>
          <p:cNvSpPr>
            <a:spLocks noGrp="1"/>
          </p:cNvSpPr>
          <p:nvPr>
            <p:ph type="sldNum" sz="quarter" idx="5"/>
          </p:nvPr>
        </p:nvSpPr>
        <p:spPr/>
        <p:txBody>
          <a:bodyPr/>
          <a:lstStyle/>
          <a:p>
            <a:fld id="{4AEB3FBE-3319-454C-AB7D-DA8170F6026F}" type="slidenum">
              <a:rPr lang="en-SZ" smtClean="0"/>
              <a:t>74</a:t>
            </a:fld>
            <a:endParaRPr lang="en-SZ"/>
          </a:p>
        </p:txBody>
      </p:sp>
    </p:spTree>
    <p:extLst>
      <p:ext uri="{BB962C8B-B14F-4D97-AF65-F5344CB8AC3E}">
        <p14:creationId xmlns:p14="http://schemas.microsoft.com/office/powerpoint/2010/main" val="6973760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Remember the costing provided is for commodities only.  You still need to consider costs for expansion including demand creation, alternative distribution models, supply chain management, coordination and M&amp;E.</a:t>
            </a:r>
          </a:p>
          <a:p>
            <a:endParaRPr lang="en-SZ" dirty="0"/>
          </a:p>
          <a:p>
            <a:r>
              <a:rPr lang="en-SZ" dirty="0"/>
              <a:t>This is a sobering process.  If you can’t afford the program, you need to go back to stakeholders for prioritzation, make decisions around additional donor support available, or revise population specific targets or wastage rates.  Remember you should always prioritize condoms for populations most in need first. </a:t>
            </a:r>
          </a:p>
        </p:txBody>
      </p:sp>
      <p:sp>
        <p:nvSpPr>
          <p:cNvPr id="4" name="Slide Number Placeholder 3"/>
          <p:cNvSpPr>
            <a:spLocks noGrp="1"/>
          </p:cNvSpPr>
          <p:nvPr>
            <p:ph type="sldNum" sz="quarter" idx="5"/>
          </p:nvPr>
        </p:nvSpPr>
        <p:spPr/>
        <p:txBody>
          <a:bodyPr/>
          <a:lstStyle/>
          <a:p>
            <a:fld id="{07F104AD-8187-FC4C-A3A0-EC7A1CA6266B}" type="slidenum">
              <a:rPr lang="en-SZ" smtClean="0"/>
              <a:t>75</a:t>
            </a:fld>
            <a:endParaRPr lang="en-SZ"/>
          </a:p>
        </p:txBody>
      </p:sp>
    </p:spTree>
    <p:extLst>
      <p:ext uri="{BB962C8B-B14F-4D97-AF65-F5344CB8AC3E}">
        <p14:creationId xmlns:p14="http://schemas.microsoft.com/office/powerpoint/2010/main" val="16890706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Key takeways highlighted include…..</a:t>
            </a:r>
          </a:p>
        </p:txBody>
      </p:sp>
      <p:sp>
        <p:nvSpPr>
          <p:cNvPr id="4" name="Slide Number Placeholder 3"/>
          <p:cNvSpPr>
            <a:spLocks noGrp="1"/>
          </p:cNvSpPr>
          <p:nvPr>
            <p:ph type="sldNum" sz="quarter" idx="5"/>
          </p:nvPr>
        </p:nvSpPr>
        <p:spPr/>
        <p:txBody>
          <a:bodyPr/>
          <a:lstStyle/>
          <a:p>
            <a:fld id="{4AEB3FBE-3319-454C-AB7D-DA8170F6026F}" type="slidenum">
              <a:rPr lang="en-SZ" smtClean="0"/>
              <a:t>76</a:t>
            </a:fld>
            <a:endParaRPr lang="en-SZ"/>
          </a:p>
        </p:txBody>
      </p:sp>
    </p:spTree>
    <p:extLst>
      <p:ext uri="{BB962C8B-B14F-4D97-AF65-F5344CB8AC3E}">
        <p14:creationId xmlns:p14="http://schemas.microsoft.com/office/powerpoint/2010/main" val="35426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8</a:t>
            </a:fld>
            <a:endParaRPr lang="en-SZ"/>
          </a:p>
        </p:txBody>
      </p:sp>
    </p:spTree>
    <p:extLst>
      <p:ext uri="{BB962C8B-B14F-4D97-AF65-F5344CB8AC3E}">
        <p14:creationId xmlns:p14="http://schemas.microsoft.com/office/powerpoint/2010/main" val="19422979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Z" dirty="0"/>
              <a:t>Section three of the user guide outlines a detailed roadmap to ensure a participatory process for development, review, and most importantly, utilization of the CNET results.  </a:t>
            </a:r>
          </a:p>
          <a:p>
            <a:endParaRPr lang="en-SZ" dirty="0"/>
          </a:p>
          <a:p>
            <a:r>
              <a:rPr lang="en-SZ" dirty="0"/>
              <a:t>Once estimates are developed, countries should present findings and action points documented to strengthen the effectiveness of planning, implementation and coordination.  There should also be specific plans to institutionalize CNET use through stakeholder’s routine review of progress towards targets, and problem solving</a:t>
            </a:r>
          </a:p>
          <a:p>
            <a:endParaRPr lang="en-SZ" dirty="0"/>
          </a:p>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77</a:t>
            </a:fld>
            <a:endParaRPr lang="en-SZ"/>
          </a:p>
        </p:txBody>
      </p:sp>
    </p:spTree>
    <p:extLst>
      <p:ext uri="{BB962C8B-B14F-4D97-AF65-F5344CB8AC3E}">
        <p14:creationId xmlns:p14="http://schemas.microsoft.com/office/powerpoint/2010/main" val="3604349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highlight>
                  <a:srgbClr val="FFFF00"/>
                </a:highlight>
              </a:rPr>
              <a:t>No standardised approach, countries use various practices:</a:t>
            </a:r>
          </a:p>
          <a:p>
            <a:r>
              <a:rPr lang="en-GB" sz="1200" dirty="0"/>
              <a:t>General Population (</a:t>
            </a:r>
            <a:r>
              <a:rPr lang="en-BE" sz="1200"/>
              <a:t># </a:t>
            </a:r>
            <a:r>
              <a:rPr lang="en-GB" sz="1200" dirty="0"/>
              <a:t>condoms per man/year</a:t>
            </a:r>
            <a:r>
              <a:rPr lang="en-BE" sz="1200"/>
              <a:t> – all men in population</a:t>
            </a:r>
            <a:r>
              <a:rPr lang="en-GB" sz="1200" dirty="0"/>
              <a:t>)</a:t>
            </a:r>
          </a:p>
          <a:p>
            <a:r>
              <a:rPr lang="en-GB" sz="1200" dirty="0"/>
              <a:t>Historical (same as last year + population growth)</a:t>
            </a:r>
          </a:p>
          <a:p>
            <a:r>
              <a:rPr lang="en-GB" sz="1200" dirty="0"/>
              <a:t>Budget driven (what can we buy)</a:t>
            </a:r>
          </a:p>
          <a:p>
            <a:r>
              <a:rPr lang="en-GB" sz="1200" dirty="0"/>
              <a:t>Capacity based</a:t>
            </a:r>
            <a:r>
              <a:rPr lang="en-BE" sz="1200"/>
              <a:t> (what can we store, transport, distribute)</a:t>
            </a:r>
            <a:endParaRPr lang="en-GB" sz="1200" dirty="0"/>
          </a:p>
          <a:p>
            <a:r>
              <a:rPr lang="en-GB" sz="1200" dirty="0"/>
              <a:t>Demand based (based on past condom usage rates)</a:t>
            </a:r>
          </a:p>
          <a:p>
            <a:r>
              <a:rPr lang="en-GB" sz="1200" dirty="0"/>
              <a:t>Part of FP commodity needs estimates</a:t>
            </a:r>
            <a:r>
              <a:rPr lang="en-BE" sz="1200"/>
              <a:t>, CYP-methodology </a:t>
            </a:r>
            <a:r>
              <a:rPr lang="en-GB" sz="1200" dirty="0"/>
              <a:t>(bias towards FP)</a:t>
            </a:r>
            <a:r>
              <a:rPr lang="en-BE" sz="1200"/>
              <a:t> </a:t>
            </a:r>
            <a:endParaRPr lang="en-GB" sz="1200" dirty="0"/>
          </a:p>
          <a:p>
            <a:r>
              <a:rPr lang="en-GB" sz="1200" dirty="0"/>
              <a:t>Focussed on people with non-regular/multiple partners</a:t>
            </a:r>
            <a:r>
              <a:rPr lang="en-BE" sz="1200"/>
              <a:t> (w.a. KPs &amp; PLHIV)</a:t>
            </a:r>
            <a:endParaRPr lang="en-GB" sz="1200" dirty="0"/>
          </a:p>
          <a:p>
            <a:r>
              <a:rPr lang="en-GB" sz="1200" dirty="0"/>
              <a:t>PSI – “Total Universe of Need” approach </a:t>
            </a:r>
            <a:r>
              <a:rPr lang="en-BE" sz="1200"/>
              <a:t>– theoretical need</a:t>
            </a:r>
            <a:endParaRPr lang="en-GB" sz="1200" dirty="0"/>
          </a:p>
          <a:p>
            <a:r>
              <a:rPr lang="en-GB" sz="1200" dirty="0"/>
              <a:t>…</a:t>
            </a:r>
          </a:p>
          <a:p>
            <a:r>
              <a:rPr lang="en-BE" sz="1200"/>
              <a:t>M</a:t>
            </a:r>
            <a:r>
              <a:rPr lang="en-GB" sz="1200" dirty="0"/>
              <a:t>ix of the above</a:t>
            </a:r>
          </a:p>
          <a:p>
            <a:r>
              <a:rPr lang="en-GB" sz="1200" dirty="0"/>
              <a:t>…</a:t>
            </a:r>
          </a:p>
          <a:p>
            <a:r>
              <a:rPr lang="en-GB" sz="1200" dirty="0"/>
              <a:t>Does not give us a good idea of condoms needed for HIV, STI &amp; FP and does not take in account specific needs of People at Higher Risk and limited concern about the public health need &amp; impacts</a:t>
            </a:r>
            <a:endParaRPr lang="en-BE" sz="1200"/>
          </a:p>
          <a:p>
            <a:r>
              <a:rPr lang="en-BE" sz="1200"/>
              <a:t>In the hands of experts – limited stakeholder engagement</a:t>
            </a:r>
            <a:endParaRPr lang="en-GB" sz="1200" dirty="0"/>
          </a:p>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10</a:t>
            </a:fld>
            <a:endParaRPr lang="en-SZ"/>
          </a:p>
        </p:txBody>
      </p:sp>
    </p:spTree>
    <p:extLst>
      <p:ext uri="{BB962C8B-B14F-4D97-AF65-F5344CB8AC3E}">
        <p14:creationId xmlns:p14="http://schemas.microsoft.com/office/powerpoint/2010/main" val="4175512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endParaRPr lang="en-SZ" dirty="0"/>
          </a:p>
        </p:txBody>
      </p:sp>
      <p:sp>
        <p:nvSpPr>
          <p:cNvPr id="4" name="Slide Number Placeholder 3"/>
          <p:cNvSpPr>
            <a:spLocks noGrp="1"/>
          </p:cNvSpPr>
          <p:nvPr>
            <p:ph type="sldNum" sz="quarter" idx="5"/>
          </p:nvPr>
        </p:nvSpPr>
        <p:spPr/>
        <p:txBody>
          <a:bodyPr/>
          <a:lstStyle/>
          <a:p>
            <a:fld id="{4AEB3FBE-3319-454C-AB7D-DA8170F6026F}" type="slidenum">
              <a:rPr lang="en-SZ" smtClean="0"/>
              <a:t>11</a:t>
            </a:fld>
            <a:endParaRPr lang="en-SZ"/>
          </a:p>
        </p:txBody>
      </p:sp>
    </p:spTree>
    <p:extLst>
      <p:ext uri="{BB962C8B-B14F-4D97-AF65-F5344CB8AC3E}">
        <p14:creationId xmlns:p14="http://schemas.microsoft.com/office/powerpoint/2010/main" val="98003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21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34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25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2677A9B-4D1D-4D80-912C-24570140A650}"/>
              </a:ext>
            </a:extLst>
          </p:cNvPr>
          <p:cNvSpPr/>
          <p:nvPr/>
        </p:nvSpPr>
        <p:spPr>
          <a:xfrm>
            <a:off x="249807" y="7127"/>
            <a:ext cx="8366760" cy="1443987"/>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620139" y="138513"/>
            <a:ext cx="7626096" cy="1179576"/>
          </a:xfrm>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836676" y="2478024"/>
            <a:ext cx="370332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4759452" y="2478024"/>
            <a:ext cx="370332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836676" y="6356351"/>
            <a:ext cx="2057400" cy="365125"/>
          </a:xfrm>
        </p:spPr>
        <p:txBody>
          <a:bodyPr/>
          <a:lstStyle/>
          <a:p>
            <a:fld id="{02AC24A9-CCB6-4F8D-B8DB-C2F3692CFA5A}" type="datetimeFigureOut">
              <a:rPr lang="en-US" smtClean="0"/>
              <a:t>1/11/2024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6405372" y="6356351"/>
            <a:ext cx="20574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560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727B71-B4B6-4823-80A1-68C40B475118}"/>
              </a:ext>
            </a:extLst>
          </p:cNvPr>
          <p:cNvSpPr/>
          <p:nvPr/>
        </p:nvSpPr>
        <p:spPr>
          <a:xfrm>
            <a:off x="223034" y="99202"/>
            <a:ext cx="8366760" cy="1361851"/>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638155" y="136525"/>
            <a:ext cx="7626096" cy="1179576"/>
          </a:xfrm>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836676" y="2478024"/>
            <a:ext cx="7626096"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836676" y="6356351"/>
            <a:ext cx="2057400" cy="365125"/>
          </a:xfrm>
        </p:spPr>
        <p:txBody>
          <a:bodyPr/>
          <a:lstStyle/>
          <a:p>
            <a:fld id="{02AC24A9-CCB6-4F8D-B8DB-C2F3692CFA5A}" type="datetimeFigureOut">
              <a:rPr lang="en-US" smtClean="0"/>
              <a:t>1/11/2024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6405372" y="6356351"/>
            <a:ext cx="20574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086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31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4791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C5803E-2B91-4003-9DB1-C33E3BD4BE6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72ACB12-BF68-400E-BDFD-51ACAE47CAF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98ACF50-C990-435E-B065-AF7EF55292B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F70EE3D2-A8F7-4C50-B9CD-ED453239BC73}" type="datetimeFigureOut">
              <a:rPr lang="en-US"/>
              <a:pPr>
                <a:defRPr/>
              </a:pPr>
              <a:t>1/11/2024</a:t>
            </a:fld>
            <a:endParaRPr lang="en-US"/>
          </a:p>
        </p:txBody>
      </p:sp>
      <p:sp>
        <p:nvSpPr>
          <p:cNvPr id="5" name="Footer Placeholder 4">
            <a:extLst>
              <a:ext uri="{FF2B5EF4-FFF2-40B4-BE49-F238E27FC236}">
                <a16:creationId xmlns:a16="http://schemas.microsoft.com/office/drawing/2014/main" id="{5C1B5DEA-78E8-4AF5-B1C8-0522E9049FF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6AD5223E-8173-4BCA-9CCE-0BB0449DB0E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B2C3BC5-1476-42CF-B783-BD9E9D1AA606}" type="slidenum">
              <a:rPr lang="en-US" altLang="en-US"/>
              <a:pPr/>
              <a:t>‹#›</a:t>
            </a:fld>
            <a:endParaRPr lang="en-US" altLang="en-US"/>
          </a:p>
        </p:txBody>
      </p:sp>
      <p:pic>
        <p:nvPicPr>
          <p:cNvPr id="1031" name="Picture 2" descr="A picture containing bird&#10;&#10;Description automatically generated">
            <a:extLst>
              <a:ext uri="{FF2B5EF4-FFF2-40B4-BE49-F238E27FC236}">
                <a16:creationId xmlns:a16="http://schemas.microsoft.com/office/drawing/2014/main" id="{53AD89D2-4569-47F4-A55E-2A80683F160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4" r:id="rId1"/>
    <p:sldLayoutId id="2147483866"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0" r:id="rId1"/>
    <p:sldLayoutId id="2147483867" r:id="rId2"/>
    <p:sldLayoutId id="2147483868"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EADE2-6339-487B-92D5-F8E96402EBE6}"/>
              </a:ext>
            </a:extLst>
          </p:cNvPr>
          <p:cNvSpPr/>
          <p:nvPr userDrawn="1"/>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H" dirty="0"/>
              <a:t>                              </a:t>
            </a:r>
            <a:endParaRPr lang="en-US" dirty="0"/>
          </a:p>
        </p:txBody>
      </p:sp>
    </p:spTree>
  </p:cSld>
  <p:clrMap bg1="lt1" tx1="dk1" bg2="lt2" tx2="dk2" accent1="accent1" accent2="accent2" accent3="accent3" accent4="accent4" accent5="accent5" accent6="accent6" hlink="hlink" folHlink="folHlink"/>
  <p:sldLayoutIdLst>
    <p:sldLayoutId id="214748386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044A4D-C4AD-44BA-9649-75DC543430F7}"/>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6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applewebdata://95380A56-E8DD-418E-B814-C17D055F13D3/#CNET_TOR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applewebdata://D9706634-28DB-4FAD-93FE-690A8989FFE2/#Population_Checklis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applewebdata://4C1756DB-A90D-4D88-8667-52FC4613BC8F/#Landscape_analysis"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8" Type="http://schemas.openxmlformats.org/officeDocument/2006/relationships/hyperlink" Target="https://aidsinfo.unaids.org/" TargetMode="External"/><Relationship Id="rId3" Type="http://schemas.openxmlformats.org/officeDocument/2006/relationships/hyperlink" Target="https://population.un.org/wpp/" TargetMode="External"/><Relationship Id="rId7" Type="http://schemas.openxmlformats.org/officeDocument/2006/relationships/hyperlink" Target="https://www.dktinternational.org/contraceptive-social-marketing-statistics/"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lawsandpolicies.unaids.org/" TargetMode="External"/><Relationship Id="rId5" Type="http://schemas.openxmlformats.org/officeDocument/2006/relationships/hyperlink" Target="https://www.un.org/development/desa/pd/data/world-contraceptive-use" TargetMode="External"/><Relationship Id="rId4" Type="http://schemas.openxmlformats.org/officeDocument/2006/relationships/hyperlink" Target="https://www.statcompiler.com/en/"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Data_Links"/><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hyperlink" Target="#Population_Checklist"/></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hyperlink" Target="applewebdata://230438A2-C072-4AD6-ADD1-407C738C2F5C/#Condom_Program_Review"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applewebdata://3F359C1C-80BE-4324-980D-6451EC8F83D9/#wastage"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3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35.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hyperlink" Target="applewebdata://9AF612BE-EA69-429D-AFE0-59656A1563FF/#Landscape_analysis"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43.emf"/></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6">
            <a:extLst>
              <a:ext uri="{FF2B5EF4-FFF2-40B4-BE49-F238E27FC236}">
                <a16:creationId xmlns:a16="http://schemas.microsoft.com/office/drawing/2014/main" id="{E1DFFC7E-37AE-416D-9AF6-5268D7312E37}"/>
              </a:ext>
            </a:extLst>
          </p:cNvPr>
          <p:cNvSpPr txBox="1">
            <a:spLocks/>
          </p:cNvSpPr>
          <p:nvPr/>
        </p:nvSpPr>
        <p:spPr bwMode="auto">
          <a:xfrm>
            <a:off x="546100" y="404813"/>
            <a:ext cx="293528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dirty="0">
                <a:solidFill>
                  <a:srgbClr val="000000"/>
                </a:solidFill>
                <a:cs typeface="Arial" panose="020B0604020202020204" pitchFamily="34" charset="0"/>
              </a:rPr>
              <a:t>UNAIDS | May  2023</a:t>
            </a:r>
          </a:p>
        </p:txBody>
      </p:sp>
      <p:sp>
        <p:nvSpPr>
          <p:cNvPr id="6147" name="Title 1">
            <a:extLst>
              <a:ext uri="{FF2B5EF4-FFF2-40B4-BE49-F238E27FC236}">
                <a16:creationId xmlns:a16="http://schemas.microsoft.com/office/drawing/2014/main" id="{E5F73A87-48FC-483E-9F7C-92ECA4CB8BFD}"/>
              </a:ext>
            </a:extLst>
          </p:cNvPr>
          <p:cNvSpPr txBox="1">
            <a:spLocks/>
          </p:cNvSpPr>
          <p:nvPr/>
        </p:nvSpPr>
        <p:spPr bwMode="auto">
          <a:xfrm>
            <a:off x="546100" y="942975"/>
            <a:ext cx="8051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SZ" sz="3600" dirty="0"/>
              <a:t>Condom Estimations: From Commodities to a People’s Lens </a:t>
            </a:r>
          </a:p>
        </p:txBody>
      </p:sp>
      <p:sp>
        <p:nvSpPr>
          <p:cNvPr id="6148" name="Text Placeholder 6">
            <a:extLst>
              <a:ext uri="{FF2B5EF4-FFF2-40B4-BE49-F238E27FC236}">
                <a16:creationId xmlns:a16="http://schemas.microsoft.com/office/drawing/2014/main" id="{9DF47557-6ADB-4000-A82A-523437C2CFA2}"/>
              </a:ext>
            </a:extLst>
          </p:cNvPr>
          <p:cNvSpPr txBox="1">
            <a:spLocks/>
          </p:cNvSpPr>
          <p:nvPr/>
        </p:nvSpPr>
        <p:spPr bwMode="auto">
          <a:xfrm>
            <a:off x="546100" y="2670175"/>
            <a:ext cx="69532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endParaRPr lang="en-US" altLang="en-US" sz="1100" b="1" dirty="0">
              <a:solidFill>
                <a:srgbClr val="000000"/>
              </a:solidFill>
              <a:cs typeface="Arial" panose="020B0604020202020204" pitchFamily="34" charset="0"/>
            </a:endParaRPr>
          </a:p>
        </p:txBody>
      </p:sp>
      <p:sp>
        <p:nvSpPr>
          <p:cNvPr id="6149" name="Text Placeholder 6">
            <a:extLst>
              <a:ext uri="{FF2B5EF4-FFF2-40B4-BE49-F238E27FC236}">
                <a16:creationId xmlns:a16="http://schemas.microsoft.com/office/drawing/2014/main" id="{C0CB9054-DC68-45D2-8DEE-C6BE9E888156}"/>
              </a:ext>
            </a:extLst>
          </p:cNvPr>
          <p:cNvSpPr txBox="1">
            <a:spLocks/>
          </p:cNvSpPr>
          <p:nvPr/>
        </p:nvSpPr>
        <p:spPr bwMode="auto">
          <a:xfrm>
            <a:off x="674687" y="2255838"/>
            <a:ext cx="69532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SZ" sz="1400" dirty="0"/>
              <a:t>A Slide Deck Companion to the Condom Needs Estimation Tool (CNET) for People Centred Condom Programs: A User Guide</a:t>
            </a:r>
          </a:p>
        </p:txBody>
      </p:sp>
      <p:pic>
        <p:nvPicPr>
          <p:cNvPr id="6150" name="Picture 7">
            <a:extLst>
              <a:ext uri="{FF2B5EF4-FFF2-40B4-BE49-F238E27FC236}">
                <a16:creationId xmlns:a16="http://schemas.microsoft.com/office/drawing/2014/main" id="{A7A4357E-7174-4C11-AD67-AE4A63D78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89288"/>
            <a:ext cx="9144000" cy="369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5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612DAA-5351-2AAF-14E9-48EB749DC4E7}"/>
              </a:ext>
            </a:extLst>
          </p:cNvPr>
          <p:cNvSpPr txBox="1"/>
          <p:nvPr/>
        </p:nvSpPr>
        <p:spPr>
          <a:xfrm>
            <a:off x="119742" y="220924"/>
            <a:ext cx="8904515" cy="369332"/>
          </a:xfrm>
          <a:prstGeom prst="rect">
            <a:avLst/>
          </a:prstGeom>
          <a:noFill/>
        </p:spPr>
        <p:txBody>
          <a:bodyPr wrap="square">
            <a:spAutoFit/>
          </a:bodyPr>
          <a:lstStyle/>
          <a:p>
            <a:r>
              <a:rPr lang="en-US" sz="1800" b="1" dirty="0">
                <a:solidFill>
                  <a:schemeClr val="accent2"/>
                </a:solidFill>
                <a:effectLst/>
                <a:ea typeface="Times New Roman" panose="02020603050405020304" pitchFamily="18" charset="0"/>
                <a:cs typeface="Arial" panose="020B0604020202020204" pitchFamily="34" charset="0"/>
              </a:rPr>
              <a:t>Fact 3:  </a:t>
            </a:r>
            <a:r>
              <a:rPr lang="en-SZ" sz="1800" b="1" dirty="0">
                <a:solidFill>
                  <a:schemeClr val="accent2"/>
                </a:solidFill>
                <a:effectLst/>
                <a:ea typeface="Times New Roman" panose="02020603050405020304" pitchFamily="18" charset="0"/>
                <a:cs typeface="Arial" panose="020B0604020202020204" pitchFamily="34" charset="0"/>
              </a:rPr>
              <a:t>Condom Quantification Processes Are Delinked from Program Priorities</a:t>
            </a:r>
            <a:endParaRPr lang="en-SZ" dirty="0">
              <a:solidFill>
                <a:schemeClr val="accent2"/>
              </a:solidFill>
              <a:cs typeface="Arial" panose="020B0604020202020204" pitchFamily="34" charset="0"/>
            </a:endParaRPr>
          </a:p>
        </p:txBody>
      </p:sp>
      <p:sp>
        <p:nvSpPr>
          <p:cNvPr id="5" name="TextBox 4">
            <a:extLst>
              <a:ext uri="{FF2B5EF4-FFF2-40B4-BE49-F238E27FC236}">
                <a16:creationId xmlns:a16="http://schemas.microsoft.com/office/drawing/2014/main" id="{3B5BE1E4-71E6-9FC3-164A-F98576BE255C}"/>
              </a:ext>
            </a:extLst>
          </p:cNvPr>
          <p:cNvSpPr txBox="1"/>
          <p:nvPr/>
        </p:nvSpPr>
        <p:spPr>
          <a:xfrm>
            <a:off x="119742" y="914399"/>
            <a:ext cx="3456215" cy="5652830"/>
          </a:xfrm>
          <a:prstGeom prst="rect">
            <a:avLst/>
          </a:prstGeom>
          <a:noFill/>
        </p:spPr>
        <p:txBody>
          <a:bodyPr wrap="square">
            <a:spAutoFit/>
          </a:bodyPr>
          <a:lstStyle/>
          <a:p>
            <a:pPr marL="285750" indent="-285750">
              <a:spcBef>
                <a:spcPts val="0"/>
              </a:spcBef>
              <a:spcAft>
                <a:spcPts val="2200"/>
              </a:spcAft>
              <a:buFont typeface="Arial" panose="020B0604020202020204" pitchFamily="34" charset="0"/>
              <a:buChar char="•"/>
            </a:pPr>
            <a:r>
              <a:rPr lang="en-GB" sz="1800" dirty="0">
                <a:cs typeface="Arial" panose="020B0604020202020204" pitchFamily="34" charset="0"/>
              </a:rPr>
              <a:t>I</a:t>
            </a:r>
            <a:r>
              <a:rPr lang="en-SZ" sz="1800" dirty="0">
                <a:cs typeface="Arial" panose="020B0604020202020204" pitchFamily="34" charset="0"/>
              </a:rPr>
              <a:t>nadequate or incomplete data about populations served.</a:t>
            </a:r>
          </a:p>
          <a:p>
            <a:pPr marL="285750" indent="-285750">
              <a:spcBef>
                <a:spcPts val="0"/>
              </a:spcBef>
              <a:spcAft>
                <a:spcPts val="2200"/>
              </a:spcAft>
              <a:buFont typeface="Arial" panose="020B0604020202020204" pitchFamily="34" charset="0"/>
              <a:buChar char="•"/>
            </a:pPr>
            <a:r>
              <a:rPr lang="en-GB" sz="1800" dirty="0">
                <a:cs typeface="Arial" panose="020B0604020202020204" pitchFamily="34" charset="0"/>
              </a:rPr>
              <a:t>N</a:t>
            </a:r>
            <a:r>
              <a:rPr lang="en-SZ" sz="1800" dirty="0">
                <a:cs typeface="Arial" panose="020B0604020202020204" pitchFamily="34" charset="0"/>
              </a:rPr>
              <a:t>o standardized methodology</a:t>
            </a:r>
            <a:r>
              <a:rPr lang="en-GB" sz="1800" dirty="0">
                <a:effectLst/>
                <a:ea typeface="Times New Roman" panose="02020603050405020304" pitchFamily="18" charset="0"/>
                <a:cs typeface="Arial" panose="020B0604020202020204" pitchFamily="34" charset="0"/>
              </a:rPr>
              <a:t> to estimate condom needs</a:t>
            </a:r>
            <a:r>
              <a:rPr lang="en-US" sz="1800" dirty="0">
                <a:effectLst/>
                <a:ea typeface="Times New Roman" panose="02020603050405020304" pitchFamily="18" charset="0"/>
                <a:cs typeface="Arial" panose="020B0604020202020204" pitchFamily="34" charset="0"/>
              </a:rPr>
              <a:t>.</a:t>
            </a:r>
            <a:endParaRPr lang="en-SZ" sz="1800" dirty="0">
              <a:cs typeface="Arial" panose="020B0604020202020204" pitchFamily="34" charset="0"/>
            </a:endParaRPr>
          </a:p>
          <a:p>
            <a:pPr marL="285750" indent="-285750">
              <a:spcBef>
                <a:spcPts val="0"/>
              </a:spcBef>
              <a:spcAft>
                <a:spcPts val="2200"/>
              </a:spcAft>
              <a:buFont typeface="Arial" panose="020B0604020202020204" pitchFamily="34" charset="0"/>
              <a:buChar char="•"/>
            </a:pPr>
            <a:r>
              <a:rPr lang="en-SZ" sz="1800" dirty="0">
                <a:effectLst/>
                <a:ea typeface="Times New Roman" panose="02020603050405020304" pitchFamily="18" charset="0"/>
                <a:cs typeface="Arial" panose="020B0604020202020204" pitchFamily="34" charset="0"/>
              </a:rPr>
              <a:t>Lack knowledge of TMA.</a:t>
            </a:r>
            <a:endParaRPr lang="en-SZ" sz="1800" dirty="0">
              <a:cs typeface="Arial" panose="020B0604020202020204" pitchFamily="34" charset="0"/>
            </a:endParaRPr>
          </a:p>
          <a:p>
            <a:pPr marL="285750" indent="-285750">
              <a:spcBef>
                <a:spcPts val="0"/>
              </a:spcBef>
              <a:spcAft>
                <a:spcPts val="2200"/>
              </a:spcAft>
              <a:buFont typeface="Arial" panose="020B0604020202020204" pitchFamily="34" charset="0"/>
              <a:buChar char="•"/>
            </a:pPr>
            <a:r>
              <a:rPr lang="en-SZ" sz="1800" dirty="0">
                <a:effectLst/>
                <a:ea typeface="Times New Roman" panose="02020603050405020304" pitchFamily="18" charset="0"/>
                <a:cs typeface="Arial" panose="020B0604020202020204" pitchFamily="34" charset="0"/>
              </a:rPr>
              <a:t>Overquantify and underquantify condom needs leading to wastage, low access, or funds not going into other aspects of program needed like demand creation.</a:t>
            </a:r>
          </a:p>
          <a:p>
            <a:pPr marL="285750" indent="-285750">
              <a:spcBef>
                <a:spcPts val="0"/>
              </a:spcBef>
              <a:spcAft>
                <a:spcPts val="2200"/>
              </a:spcAft>
              <a:buFont typeface="Arial" panose="020B0604020202020204" pitchFamily="34" charset="0"/>
              <a:buChar char="•"/>
            </a:pPr>
            <a:r>
              <a:rPr lang="en-SZ" sz="1800" dirty="0">
                <a:cs typeface="Arial" panose="020B0604020202020204" pitchFamily="34" charset="0"/>
              </a:rPr>
              <a:t>Weak government stewardship</a:t>
            </a:r>
          </a:p>
        </p:txBody>
      </p:sp>
      <p:graphicFrame>
        <p:nvGraphicFramePr>
          <p:cNvPr id="6" name="Content Placeholder 4">
            <a:extLst>
              <a:ext uri="{FF2B5EF4-FFF2-40B4-BE49-F238E27FC236}">
                <a16:creationId xmlns:a16="http://schemas.microsoft.com/office/drawing/2014/main" id="{A441C1B6-D81A-6BC2-20B0-E7B3DF22F17A}"/>
              </a:ext>
            </a:extLst>
          </p:cNvPr>
          <p:cNvGraphicFramePr>
            <a:graphicFrameLocks/>
          </p:cNvGraphicFramePr>
          <p:nvPr>
            <p:extLst>
              <p:ext uri="{D42A27DB-BD31-4B8C-83A1-F6EECF244321}">
                <p14:modId xmlns:p14="http://schemas.microsoft.com/office/powerpoint/2010/main" val="3803354029"/>
              </p:ext>
            </p:extLst>
          </p:nvPr>
        </p:nvGraphicFramePr>
        <p:xfrm>
          <a:off x="3254829" y="1122799"/>
          <a:ext cx="5769428" cy="5236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72E2D33D-49BF-3DFD-7063-56B6A4DCCC69}"/>
              </a:ext>
            </a:extLst>
          </p:cNvPr>
          <p:cNvSpPr txBox="1"/>
          <p:nvPr/>
        </p:nvSpPr>
        <p:spPr>
          <a:xfrm>
            <a:off x="4626428" y="3154206"/>
            <a:ext cx="3026229" cy="923330"/>
          </a:xfrm>
          <a:prstGeom prst="rect">
            <a:avLst/>
          </a:prstGeom>
          <a:noFill/>
        </p:spPr>
        <p:txBody>
          <a:bodyPr wrap="square">
            <a:spAutoFit/>
          </a:bodyPr>
          <a:lstStyle/>
          <a:p>
            <a:pPr algn="ctr"/>
            <a:r>
              <a:rPr lang="en-US" sz="1800" b="1" dirty="0">
                <a:solidFill>
                  <a:schemeClr val="accent2"/>
                </a:solidFill>
                <a:effectLst/>
                <a:ea typeface="Times New Roman" panose="02020603050405020304" pitchFamily="18" charset="0"/>
                <a:cs typeface="Arial" panose="020B0604020202020204" pitchFamily="34" charset="0"/>
              </a:rPr>
              <a:t>Condoms are at the center of the prevention crisis.</a:t>
            </a:r>
            <a:endParaRPr lang="en-SZ" dirty="0">
              <a:solidFill>
                <a:schemeClr val="accent2"/>
              </a:solidFill>
              <a:cs typeface="Arial" panose="020B0604020202020204" pitchFamily="34" charset="0"/>
            </a:endParaRPr>
          </a:p>
        </p:txBody>
      </p:sp>
    </p:spTree>
    <p:extLst>
      <p:ext uri="{BB962C8B-B14F-4D97-AF65-F5344CB8AC3E}">
        <p14:creationId xmlns:p14="http://schemas.microsoft.com/office/powerpoint/2010/main" val="121312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A36C5B-9664-0B63-BBAD-ABE18B652695}"/>
              </a:ext>
            </a:extLst>
          </p:cNvPr>
          <p:cNvSpPr/>
          <p:nvPr/>
        </p:nvSpPr>
        <p:spPr>
          <a:xfrm>
            <a:off x="457200" y="5448782"/>
            <a:ext cx="7893050" cy="44000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graphicFrame>
        <p:nvGraphicFramePr>
          <p:cNvPr id="2" name="Content Placeholder 6">
            <a:extLst>
              <a:ext uri="{FF2B5EF4-FFF2-40B4-BE49-F238E27FC236}">
                <a16:creationId xmlns:a16="http://schemas.microsoft.com/office/drawing/2014/main" id="{C8274212-CA3F-CDF7-1610-50052622F8BB}"/>
              </a:ext>
            </a:extLst>
          </p:cNvPr>
          <p:cNvGraphicFramePr>
            <a:graphicFrameLocks/>
          </p:cNvGraphicFramePr>
          <p:nvPr>
            <p:extLst>
              <p:ext uri="{D42A27DB-BD31-4B8C-83A1-F6EECF244321}">
                <p14:modId xmlns:p14="http://schemas.microsoft.com/office/powerpoint/2010/main" val="2249660890"/>
              </p:ext>
            </p:extLst>
          </p:nvPr>
        </p:nvGraphicFramePr>
        <p:xfrm>
          <a:off x="179615" y="123985"/>
          <a:ext cx="8784770" cy="5684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70303B6-0154-B9D5-BD29-EA47ACBB3941}"/>
              </a:ext>
            </a:extLst>
          </p:cNvPr>
          <p:cNvSpPr txBox="1"/>
          <p:nvPr/>
        </p:nvSpPr>
        <p:spPr>
          <a:xfrm>
            <a:off x="130629" y="411620"/>
            <a:ext cx="7173686" cy="461665"/>
          </a:xfrm>
          <a:prstGeom prst="rect">
            <a:avLst/>
          </a:prstGeom>
          <a:noFill/>
        </p:spPr>
        <p:txBody>
          <a:bodyPr wrap="square">
            <a:spAutoFit/>
          </a:bodyPr>
          <a:lstStyle/>
          <a:p>
            <a:r>
              <a:rPr lang="en-SZ" sz="2400" b="1" dirty="0">
                <a:solidFill>
                  <a:schemeClr val="accent2"/>
                </a:solidFill>
              </a:rPr>
              <a:t>A New Generation of Condom Programs….</a:t>
            </a:r>
          </a:p>
        </p:txBody>
      </p:sp>
      <p:sp>
        <p:nvSpPr>
          <p:cNvPr id="7" name="Rectangle 6">
            <a:extLst>
              <a:ext uri="{FF2B5EF4-FFF2-40B4-BE49-F238E27FC236}">
                <a16:creationId xmlns:a16="http://schemas.microsoft.com/office/drawing/2014/main" id="{170FB83F-20AA-23A4-F98F-5482731D7B1C}"/>
              </a:ext>
            </a:extLst>
          </p:cNvPr>
          <p:cNvSpPr/>
          <p:nvPr/>
        </p:nvSpPr>
        <p:spPr>
          <a:xfrm>
            <a:off x="654050" y="4904842"/>
            <a:ext cx="7518400" cy="44000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sp>
        <p:nvSpPr>
          <p:cNvPr id="6" name="TextBox 5">
            <a:extLst>
              <a:ext uri="{FF2B5EF4-FFF2-40B4-BE49-F238E27FC236}">
                <a16:creationId xmlns:a16="http://schemas.microsoft.com/office/drawing/2014/main" id="{78CF78A2-B574-15AC-AC35-059377882FC8}"/>
              </a:ext>
            </a:extLst>
          </p:cNvPr>
          <p:cNvSpPr txBox="1"/>
          <p:nvPr/>
        </p:nvSpPr>
        <p:spPr>
          <a:xfrm>
            <a:off x="793750" y="4975514"/>
            <a:ext cx="7239000" cy="923330"/>
          </a:xfrm>
          <a:prstGeom prst="rect">
            <a:avLst/>
          </a:prstGeom>
          <a:noFill/>
        </p:spPr>
        <p:txBody>
          <a:bodyPr wrap="square" rtlCol="0">
            <a:spAutoFit/>
          </a:bodyPr>
          <a:lstStyle/>
          <a:p>
            <a:pPr algn="ctr"/>
            <a:r>
              <a:rPr lang="en-SZ" b="1" dirty="0">
                <a:solidFill>
                  <a:schemeClr val="accent5">
                    <a:lumMod val="75000"/>
                  </a:schemeClr>
                </a:solidFill>
              </a:rPr>
              <a:t>Evidence Informed and Data Driven </a:t>
            </a:r>
          </a:p>
          <a:p>
            <a:pPr algn="ctr"/>
            <a:endParaRPr lang="en-SZ" b="1" dirty="0">
              <a:solidFill>
                <a:schemeClr val="accent5">
                  <a:lumMod val="75000"/>
                </a:schemeClr>
              </a:solidFill>
            </a:endParaRPr>
          </a:p>
          <a:p>
            <a:pPr algn="ctr"/>
            <a:r>
              <a:rPr lang="en-SZ" b="1" dirty="0">
                <a:solidFill>
                  <a:schemeClr val="accent5">
                    <a:lumMod val="75000"/>
                  </a:schemeClr>
                </a:solidFill>
              </a:rPr>
              <a:t>Strong Government Stewardship</a:t>
            </a:r>
          </a:p>
        </p:txBody>
      </p:sp>
    </p:spTree>
    <p:extLst>
      <p:ext uri="{BB962C8B-B14F-4D97-AF65-F5344CB8AC3E}">
        <p14:creationId xmlns:p14="http://schemas.microsoft.com/office/powerpoint/2010/main" val="340492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95FA8D-2527-2778-C819-A05AE34167AB}"/>
              </a:ext>
            </a:extLst>
          </p:cNvPr>
          <p:cNvSpPr txBox="1"/>
          <p:nvPr/>
        </p:nvSpPr>
        <p:spPr>
          <a:xfrm>
            <a:off x="60498" y="67509"/>
            <a:ext cx="7173686" cy="461665"/>
          </a:xfrm>
          <a:prstGeom prst="rect">
            <a:avLst/>
          </a:prstGeom>
          <a:noFill/>
        </p:spPr>
        <p:txBody>
          <a:bodyPr wrap="square">
            <a:spAutoFit/>
          </a:bodyPr>
          <a:lstStyle/>
          <a:p>
            <a:r>
              <a:rPr lang="en-SZ" sz="2400" b="1" dirty="0">
                <a:solidFill>
                  <a:schemeClr val="accent2"/>
                </a:solidFill>
              </a:rPr>
              <a:t>The CNET Building Blocks </a:t>
            </a:r>
          </a:p>
        </p:txBody>
      </p:sp>
      <p:graphicFrame>
        <p:nvGraphicFramePr>
          <p:cNvPr id="6" name="Content Placeholder 3">
            <a:extLst>
              <a:ext uri="{FF2B5EF4-FFF2-40B4-BE49-F238E27FC236}">
                <a16:creationId xmlns:a16="http://schemas.microsoft.com/office/drawing/2014/main" id="{2E601264-C755-4662-04E1-F8CF7E476AD2}"/>
              </a:ext>
            </a:extLst>
          </p:cNvPr>
          <p:cNvGraphicFramePr>
            <a:graphicFrameLocks/>
          </p:cNvGraphicFramePr>
          <p:nvPr>
            <p:extLst>
              <p:ext uri="{D42A27DB-BD31-4B8C-83A1-F6EECF244321}">
                <p14:modId xmlns:p14="http://schemas.microsoft.com/office/powerpoint/2010/main" val="3289590111"/>
              </p:ext>
            </p:extLst>
          </p:nvPr>
        </p:nvGraphicFramePr>
        <p:xfrm>
          <a:off x="3647341" y="795097"/>
          <a:ext cx="5192485" cy="5290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FB3BA33-1B06-335C-24CB-9C23B4A8AAA3}"/>
              </a:ext>
            </a:extLst>
          </p:cNvPr>
          <p:cNvSpPr txBox="1"/>
          <p:nvPr/>
        </p:nvSpPr>
        <p:spPr>
          <a:xfrm>
            <a:off x="217715" y="2447349"/>
            <a:ext cx="2971427" cy="1785104"/>
          </a:xfrm>
          <a:prstGeom prst="rect">
            <a:avLst/>
          </a:prstGeom>
          <a:noFill/>
        </p:spPr>
        <p:txBody>
          <a:bodyPr wrap="square" rtlCol="0">
            <a:spAutoFit/>
          </a:bodyPr>
          <a:lstStyle/>
          <a:p>
            <a:r>
              <a:rPr lang="en-GB" sz="2000" b="1" dirty="0"/>
              <a:t>Process </a:t>
            </a:r>
            <a:r>
              <a:rPr lang="en-GB" sz="2000" dirty="0"/>
              <a:t> </a:t>
            </a:r>
            <a:r>
              <a:rPr lang="en-GB" dirty="0"/>
              <a:t>                                                       participatory </a:t>
            </a:r>
          </a:p>
          <a:p>
            <a:r>
              <a:rPr lang="en-GB" dirty="0"/>
              <a:t>interrogative</a:t>
            </a:r>
          </a:p>
          <a:p>
            <a:r>
              <a:rPr lang="en-GB" dirty="0"/>
              <a:t>a </a:t>
            </a:r>
            <a:r>
              <a:rPr lang="en-GB" b="1" dirty="0">
                <a:solidFill>
                  <a:schemeClr val="tx1">
                    <a:lumMod val="50000"/>
                    <a:lumOff val="50000"/>
                  </a:schemeClr>
                </a:solidFill>
              </a:rPr>
              <a:t>bridge to strengthen</a:t>
            </a:r>
          </a:p>
          <a:p>
            <a:r>
              <a:rPr lang="en-GB" b="1" dirty="0">
                <a:solidFill>
                  <a:schemeClr val="tx1">
                    <a:lumMod val="50000"/>
                    <a:lumOff val="50000"/>
                  </a:schemeClr>
                </a:solidFill>
              </a:rPr>
              <a:t>policy &amp; programs</a:t>
            </a:r>
            <a:endParaRPr lang="en-GB" dirty="0">
              <a:solidFill>
                <a:schemeClr val="tx1">
                  <a:lumMod val="50000"/>
                  <a:lumOff val="50000"/>
                </a:schemeClr>
              </a:solidFill>
            </a:endParaRPr>
          </a:p>
          <a:p>
            <a:endParaRPr lang="en-SZ" dirty="0"/>
          </a:p>
        </p:txBody>
      </p:sp>
      <p:sp>
        <p:nvSpPr>
          <p:cNvPr id="8" name="Left Bracket 7">
            <a:extLst>
              <a:ext uri="{FF2B5EF4-FFF2-40B4-BE49-F238E27FC236}">
                <a16:creationId xmlns:a16="http://schemas.microsoft.com/office/drawing/2014/main" id="{610431F5-8372-0C82-FDF9-BCE2F64B31A7}"/>
              </a:ext>
            </a:extLst>
          </p:cNvPr>
          <p:cNvSpPr/>
          <p:nvPr/>
        </p:nvSpPr>
        <p:spPr>
          <a:xfrm>
            <a:off x="3189142" y="617815"/>
            <a:ext cx="458199" cy="5645020"/>
          </a:xfrm>
          <a:prstGeom prst="leftBracket">
            <a:avLst/>
          </a:prstGeom>
          <a:ln w="28575">
            <a:solidFill>
              <a:schemeClr val="tx2">
                <a:lumMod val="75000"/>
                <a:lumOff val="25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SZ"/>
          </a:p>
        </p:txBody>
      </p:sp>
    </p:spTree>
    <p:extLst>
      <p:ext uri="{BB962C8B-B14F-4D97-AF65-F5344CB8AC3E}">
        <p14:creationId xmlns:p14="http://schemas.microsoft.com/office/powerpoint/2010/main" val="180436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873D41B-9569-E64D-C33F-B19271E805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36" y="766465"/>
            <a:ext cx="8991128" cy="5057510"/>
          </a:xfrm>
          <a:prstGeom prst="rect">
            <a:avLst/>
          </a:prstGeom>
        </p:spPr>
      </p:pic>
      <p:sp>
        <p:nvSpPr>
          <p:cNvPr id="5" name="TextBox 4">
            <a:extLst>
              <a:ext uri="{FF2B5EF4-FFF2-40B4-BE49-F238E27FC236}">
                <a16:creationId xmlns:a16="http://schemas.microsoft.com/office/drawing/2014/main" id="{D25A1CB4-0826-6CB5-5DF1-021A7D370E89}"/>
              </a:ext>
            </a:extLst>
          </p:cNvPr>
          <p:cNvSpPr txBox="1"/>
          <p:nvPr/>
        </p:nvSpPr>
        <p:spPr>
          <a:xfrm>
            <a:off x="108857" y="304800"/>
            <a:ext cx="4713514" cy="461665"/>
          </a:xfrm>
          <a:prstGeom prst="rect">
            <a:avLst/>
          </a:prstGeom>
          <a:noFill/>
        </p:spPr>
        <p:txBody>
          <a:bodyPr wrap="square" rtlCol="0">
            <a:spAutoFit/>
          </a:bodyPr>
          <a:lstStyle/>
          <a:p>
            <a:r>
              <a:rPr lang="en-SZ" sz="2400" b="1" dirty="0">
                <a:solidFill>
                  <a:schemeClr val="accent2"/>
                </a:solidFill>
              </a:rPr>
              <a:t>The Way the CNET Works </a:t>
            </a:r>
          </a:p>
        </p:txBody>
      </p:sp>
    </p:spTree>
    <p:extLst>
      <p:ext uri="{BB962C8B-B14F-4D97-AF65-F5344CB8AC3E}">
        <p14:creationId xmlns:p14="http://schemas.microsoft.com/office/powerpoint/2010/main" val="335818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1A3E6BD-BFE3-B415-F1D5-8E1FB6552C6B}"/>
              </a:ext>
            </a:extLst>
          </p:cNvPr>
          <p:cNvSpPr>
            <a:spLocks noChangeArrowheads="1"/>
          </p:cNvSpPr>
          <p:nvPr/>
        </p:nvSpPr>
        <p:spPr bwMode="auto">
          <a:xfrm>
            <a:off x="0" y="743668"/>
            <a:ext cx="8619914" cy="537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177" tIns="40589" rIns="81177" bIns="40589" numCol="1" anchor="ctr" anchorCtr="0" compatLnSpc="1">
            <a:prstTxWarp prst="textNoShape">
              <a:avLst/>
            </a:prstTxWarp>
            <a:spAutoFit/>
          </a:bodyPr>
          <a:lstStyle>
            <a:lvl1pPr eaLnBrk="0" fontAlgn="base" hangingPunct="0">
              <a:spcBef>
                <a:spcPct val="0"/>
              </a:spcBef>
              <a:spcAft>
                <a:spcPct val="0"/>
              </a:spcAft>
              <a:tabLst>
                <a:tab pos="492125" algn="l"/>
              </a:tabLst>
              <a:defRPr>
                <a:solidFill>
                  <a:schemeClr val="tx1"/>
                </a:solidFill>
                <a:latin typeface="Arial" panose="020B0604020202020204" pitchFamily="34" charset="0"/>
              </a:defRPr>
            </a:lvl1pPr>
            <a:lvl2pPr eaLnBrk="0" fontAlgn="base" hangingPunct="0">
              <a:spcBef>
                <a:spcPct val="0"/>
              </a:spcBef>
              <a:spcAft>
                <a:spcPct val="0"/>
              </a:spcAft>
              <a:tabLst>
                <a:tab pos="492125" algn="l"/>
              </a:tabLst>
              <a:defRPr>
                <a:solidFill>
                  <a:schemeClr val="tx1"/>
                </a:solidFill>
                <a:latin typeface="Arial" panose="020B0604020202020204" pitchFamily="34" charset="0"/>
              </a:defRPr>
            </a:lvl2pPr>
            <a:lvl3pPr eaLnBrk="0" fontAlgn="base" hangingPunct="0">
              <a:spcBef>
                <a:spcPct val="0"/>
              </a:spcBef>
              <a:spcAft>
                <a:spcPct val="0"/>
              </a:spcAft>
              <a:tabLst>
                <a:tab pos="492125" algn="l"/>
              </a:tabLst>
              <a:defRPr>
                <a:solidFill>
                  <a:schemeClr val="tx1"/>
                </a:solidFill>
                <a:latin typeface="Arial" panose="020B0604020202020204" pitchFamily="34" charset="0"/>
              </a:defRPr>
            </a:lvl3pPr>
            <a:lvl4pPr eaLnBrk="0" fontAlgn="base" hangingPunct="0">
              <a:spcBef>
                <a:spcPct val="0"/>
              </a:spcBef>
              <a:spcAft>
                <a:spcPct val="0"/>
              </a:spcAft>
              <a:tabLst>
                <a:tab pos="492125" algn="l"/>
              </a:tabLst>
              <a:defRPr>
                <a:solidFill>
                  <a:schemeClr val="tx1"/>
                </a:solidFill>
                <a:latin typeface="Arial" panose="020B0604020202020204" pitchFamily="34" charset="0"/>
              </a:defRPr>
            </a:lvl4pPr>
            <a:lvl5pPr eaLnBrk="0" fontAlgn="base" hangingPunct="0">
              <a:spcBef>
                <a:spcPct val="0"/>
              </a:spcBef>
              <a:spcAft>
                <a:spcPct val="0"/>
              </a:spcAft>
              <a:tabLst>
                <a:tab pos="492125" algn="l"/>
              </a:tabLst>
              <a:defRPr>
                <a:solidFill>
                  <a:schemeClr val="tx1"/>
                </a:solidFill>
                <a:latin typeface="Arial" panose="020B0604020202020204" pitchFamily="34" charset="0"/>
              </a:defRPr>
            </a:lvl5pPr>
            <a:lvl6pPr eaLnBrk="0" fontAlgn="base" hangingPunct="0">
              <a:spcBef>
                <a:spcPct val="0"/>
              </a:spcBef>
              <a:spcAft>
                <a:spcPct val="0"/>
              </a:spcAft>
              <a:tabLst>
                <a:tab pos="492125" algn="l"/>
              </a:tabLst>
              <a:defRPr>
                <a:solidFill>
                  <a:schemeClr val="tx1"/>
                </a:solidFill>
                <a:latin typeface="Arial" panose="020B0604020202020204" pitchFamily="34" charset="0"/>
              </a:defRPr>
            </a:lvl6pPr>
            <a:lvl7pPr eaLnBrk="0" fontAlgn="base" hangingPunct="0">
              <a:spcBef>
                <a:spcPct val="0"/>
              </a:spcBef>
              <a:spcAft>
                <a:spcPct val="0"/>
              </a:spcAft>
              <a:tabLst>
                <a:tab pos="492125" algn="l"/>
              </a:tabLst>
              <a:defRPr>
                <a:solidFill>
                  <a:schemeClr val="tx1"/>
                </a:solidFill>
                <a:latin typeface="Arial" panose="020B0604020202020204" pitchFamily="34" charset="0"/>
              </a:defRPr>
            </a:lvl7pPr>
            <a:lvl8pPr eaLnBrk="0" fontAlgn="base" hangingPunct="0">
              <a:spcBef>
                <a:spcPct val="0"/>
              </a:spcBef>
              <a:spcAft>
                <a:spcPct val="0"/>
              </a:spcAft>
              <a:tabLst>
                <a:tab pos="492125" algn="l"/>
              </a:tabLst>
              <a:defRPr>
                <a:solidFill>
                  <a:schemeClr val="tx1"/>
                </a:solidFill>
                <a:latin typeface="Arial" panose="020B0604020202020204" pitchFamily="34" charset="0"/>
              </a:defRPr>
            </a:lvl8pPr>
            <a:lvl9pPr eaLnBrk="0" fontAlgn="base" hangingPunct="0">
              <a:spcBef>
                <a:spcPct val="0"/>
              </a:spcBef>
              <a:spcAft>
                <a:spcPct val="0"/>
              </a:spcAft>
              <a:tabLst>
                <a:tab pos="492125" algn="l"/>
              </a:tabLst>
              <a:defRPr>
                <a:solidFill>
                  <a:schemeClr val="tx1"/>
                </a:solidFill>
                <a:latin typeface="Arial" panose="020B0604020202020204" pitchFamily="34" charset="0"/>
              </a:defRPr>
            </a:lvl9pPr>
          </a:lstStyle>
          <a:p>
            <a:pPr algn="ctr" defTabSz="811753">
              <a:tabLst>
                <a:tab pos="436880" algn="l"/>
              </a:tabLst>
            </a:pPr>
            <a:r>
              <a:rPr lang="en-GB" altLang="en-SZ" b="1" dirty="0">
                <a:solidFill>
                  <a:srgbClr val="000000"/>
                </a:solidFill>
                <a:ea typeface="Times New Roman" panose="02020603050405020304" pitchFamily="18" charset="0"/>
                <a:cs typeface="Arial" panose="020B0604020202020204" pitchFamily="34" charset="0"/>
              </a:rPr>
              <a:t>Condom Need =</a:t>
            </a:r>
            <a:r>
              <a:rPr lang="en-GB" altLang="en-SZ" dirty="0">
                <a:solidFill>
                  <a:srgbClr val="000000"/>
                </a:solidFill>
                <a:ea typeface="Times New Roman" panose="02020603050405020304" pitchFamily="18" charset="0"/>
                <a:cs typeface="Arial" panose="020B0604020202020204" pitchFamily="34" charset="0"/>
              </a:rPr>
              <a:t> </a:t>
            </a:r>
            <a:r>
              <a:rPr lang="en-GB" altLang="en-SZ" b="1" dirty="0">
                <a:solidFill>
                  <a:srgbClr val="000000"/>
                </a:solidFill>
                <a:ea typeface="Times New Roman" panose="02020603050405020304" pitchFamily="18" charset="0"/>
                <a:cs typeface="Arial" panose="020B0604020202020204" pitchFamily="34" charset="0"/>
                <a:sym typeface="Symbol" pitchFamily="2" charset="2"/>
              </a:rPr>
              <a:t></a:t>
            </a:r>
            <a:r>
              <a:rPr lang="en-GB" altLang="en-SZ" b="1" dirty="0">
                <a:solidFill>
                  <a:srgbClr val="000000"/>
                </a:solidFill>
                <a:ea typeface="Times New Roman" panose="02020603050405020304" pitchFamily="18" charset="0"/>
                <a:cs typeface="Arial" panose="020B0604020202020204" pitchFamily="34" charset="0"/>
              </a:rPr>
              <a:t> Needs Of All Priority Populations</a:t>
            </a:r>
          </a:p>
          <a:p>
            <a:pPr algn="ctr" defTabSz="811753">
              <a:tabLst>
                <a:tab pos="436880" algn="l"/>
              </a:tabLst>
            </a:pPr>
            <a:endParaRPr lang="en-GB" altLang="en-SZ" dirty="0">
              <a:cs typeface="Arial" panose="020B0604020202020204" pitchFamily="34" charset="0"/>
              <a:sym typeface="Symbol" pitchFamily="2" charset="2"/>
            </a:endParaRPr>
          </a:p>
          <a:p>
            <a:pPr algn="ctr" defTabSz="811753">
              <a:tabLst>
                <a:tab pos="436880" algn="l"/>
              </a:tabLst>
            </a:pPr>
            <a:r>
              <a:rPr lang="en-GB" altLang="en-SZ" b="1" dirty="0">
                <a:solidFill>
                  <a:schemeClr val="accent2"/>
                </a:solidFill>
                <a:ea typeface="Times New Roman" panose="02020603050405020304" pitchFamily="18" charset="0"/>
                <a:cs typeface="Arial" panose="020B0604020202020204" pitchFamily="34" charset="0"/>
                <a:sym typeface="Symbol" pitchFamily="2" charset="2"/>
              </a:rPr>
              <a:t>      [(Population size </a:t>
            </a:r>
            <a:r>
              <a:rPr lang="en-GB" altLang="en-SZ" b="1" dirty="0">
                <a:solidFill>
                  <a:schemeClr val="accent5">
                    <a:lumMod val="75000"/>
                  </a:schemeClr>
                </a:solidFill>
                <a:ea typeface="Times New Roman" panose="02020603050405020304" pitchFamily="18" charset="0"/>
                <a:cs typeface="Arial" panose="020B0604020202020204" pitchFamily="34" charset="0"/>
                <a:sym typeface="Symbol" pitchFamily="2" charset="2"/>
              </a:rPr>
              <a:t>X</a:t>
            </a:r>
            <a:r>
              <a:rPr lang="en-GB" altLang="en-SZ" b="1" dirty="0">
                <a:solidFill>
                  <a:schemeClr val="accent2"/>
                </a:solidFill>
                <a:ea typeface="Times New Roman" panose="02020603050405020304" pitchFamily="18" charset="0"/>
                <a:cs typeface="Arial" panose="020B0604020202020204" pitchFamily="34" charset="0"/>
                <a:sym typeface="Symbol" pitchFamily="2" charset="2"/>
              </a:rPr>
              <a:t> number of sexual acts in a year  </a:t>
            </a:r>
            <a:r>
              <a:rPr lang="en-GB" altLang="en-SZ" b="1" dirty="0">
                <a:solidFill>
                  <a:schemeClr val="accent5">
                    <a:lumMod val="75000"/>
                  </a:schemeClr>
                </a:solidFill>
                <a:ea typeface="Times New Roman" panose="02020603050405020304" pitchFamily="18" charset="0"/>
                <a:cs typeface="Arial" panose="020B0604020202020204" pitchFamily="34" charset="0"/>
                <a:sym typeface="Symbol" pitchFamily="2" charset="2"/>
              </a:rPr>
              <a:t>X</a:t>
            </a:r>
            <a:r>
              <a:rPr lang="en-GB" altLang="en-SZ" b="1" dirty="0">
                <a:solidFill>
                  <a:schemeClr val="accent2"/>
                </a:solidFill>
                <a:ea typeface="Times New Roman" panose="02020603050405020304" pitchFamily="18" charset="0"/>
                <a:cs typeface="Arial" panose="020B0604020202020204" pitchFamily="34" charset="0"/>
                <a:sym typeface="Symbol" pitchFamily="2" charset="2"/>
              </a:rPr>
              <a:t> condom use target(%)) + % wastage)] =</a:t>
            </a:r>
          </a:p>
          <a:p>
            <a:pPr algn="ctr" defTabSz="811753">
              <a:tabLst>
                <a:tab pos="436880" algn="l"/>
              </a:tabLst>
            </a:pPr>
            <a:endParaRPr lang="en-GB" altLang="en-SZ" sz="2130" dirty="0">
              <a:solidFill>
                <a:schemeClr val="accent2"/>
              </a:solidFill>
              <a:cs typeface="Arial" panose="020B0604020202020204" pitchFamily="34" charset="0"/>
              <a:sym typeface="Symbol" pitchFamily="2" charset="2"/>
            </a:endParaRPr>
          </a:p>
          <a:p>
            <a:pPr marL="1073150" indent="-271463" defTabSz="811753">
              <a:buFont typeface="Symbol" pitchFamily="2" charset="2"/>
              <a:buChar char="å"/>
              <a:tabLst>
                <a:tab pos="436563" algn="l"/>
              </a:tabLst>
            </a:pPr>
            <a:r>
              <a:rPr lang="en-GB" altLang="en-SZ" b="1" dirty="0">
                <a:solidFill>
                  <a:schemeClr val="accent2"/>
                </a:solidFill>
                <a:ea typeface="Times New Roman" panose="02020603050405020304" pitchFamily="18" charset="0"/>
                <a:cs typeface="Arial" panose="020B0604020202020204" pitchFamily="34" charset="0"/>
                <a:sym typeface="Symbol" pitchFamily="2" charset="2"/>
              </a:rPr>
              <a:t>Sum of needs estimate for each priority populations for condom programming.</a:t>
            </a:r>
          </a:p>
          <a:p>
            <a:pPr marL="304408" indent="-304408" defTabSz="811753">
              <a:buFont typeface="Symbol" pitchFamily="2" charset="2"/>
              <a:buChar char="å"/>
              <a:tabLst>
                <a:tab pos="436880" algn="l"/>
              </a:tabLst>
            </a:pPr>
            <a:endParaRPr lang="en-GB" altLang="en-SZ" b="1" dirty="0">
              <a:cs typeface="Arial" panose="020B0604020202020204" pitchFamily="34" charset="0"/>
              <a:sym typeface="Symbol" pitchFamily="2" charset="2"/>
            </a:endParaRPr>
          </a:p>
          <a:p>
            <a:pPr marL="1247775" lvl="2" indent="-446088" defTabSz="811753">
              <a:buFontTx/>
              <a:buAutoNum type="arabicParenR"/>
              <a:tabLst>
                <a:tab pos="436563" algn="l"/>
                <a:tab pos="792163" algn="l"/>
              </a:tabLst>
            </a:pPr>
            <a:r>
              <a:rPr lang="en-GB" altLang="en-SZ" b="1" dirty="0">
                <a:solidFill>
                  <a:schemeClr val="accent4">
                    <a:lumMod val="75000"/>
                  </a:schemeClr>
                </a:solidFill>
                <a:ea typeface="Times New Roman" panose="02020603050405020304" pitchFamily="18" charset="0"/>
                <a:cs typeface="Arial" panose="020B0604020202020204" pitchFamily="34" charset="0"/>
                <a:sym typeface="Symbol" pitchFamily="2" charset="2"/>
              </a:rPr>
              <a:t>Population size:</a:t>
            </a:r>
            <a:r>
              <a:rPr lang="en-GB" altLang="en-SZ" dirty="0">
                <a:solidFill>
                  <a:schemeClr val="accent4">
                    <a:lumMod val="75000"/>
                  </a:schemeClr>
                </a:solidFill>
                <a:ea typeface="Times New Roman" panose="02020603050405020304" pitchFamily="18" charset="0"/>
                <a:cs typeface="Arial" panose="020B0604020202020204" pitchFamily="34" charset="0"/>
                <a:sym typeface="Symbol" pitchFamily="2" charset="2"/>
              </a:rPr>
              <a:t> </a:t>
            </a:r>
            <a:r>
              <a:rPr lang="en-GB" altLang="en-SZ" dirty="0">
                <a:solidFill>
                  <a:srgbClr val="000000"/>
                </a:solidFill>
                <a:ea typeface="Times New Roman" panose="02020603050405020304" pitchFamily="18" charset="0"/>
                <a:cs typeface="Arial" panose="020B0604020202020204" pitchFamily="34" charset="0"/>
                <a:sym typeface="Symbol" pitchFamily="2" charset="2"/>
              </a:rPr>
              <a:t>estimate for the priority populations # (data   preloaded) for validation.</a:t>
            </a:r>
            <a:endParaRPr lang="en-GB" altLang="en-SZ" dirty="0">
              <a:cs typeface="Arial" panose="020B0604020202020204" pitchFamily="34" charset="0"/>
              <a:sym typeface="Symbol" pitchFamily="2" charset="2"/>
            </a:endParaRPr>
          </a:p>
          <a:p>
            <a:pPr marL="1247775" lvl="2" indent="-446088" defTabSz="811753">
              <a:buFontTx/>
              <a:buAutoNum type="arabicParenR"/>
              <a:tabLst>
                <a:tab pos="436563" algn="l"/>
              </a:tabLst>
            </a:pPr>
            <a:r>
              <a:rPr lang="en-GB" altLang="en-SZ" b="1" dirty="0">
                <a:solidFill>
                  <a:schemeClr val="accent4">
                    <a:lumMod val="75000"/>
                  </a:schemeClr>
                </a:solidFill>
                <a:ea typeface="Times New Roman" panose="02020603050405020304" pitchFamily="18" charset="0"/>
                <a:cs typeface="Arial" panose="020B0604020202020204" pitchFamily="34" charset="0"/>
                <a:sym typeface="Symbol" pitchFamily="2" charset="2"/>
              </a:rPr>
              <a:t>Number of sexual acts per year:</a:t>
            </a:r>
            <a:r>
              <a:rPr lang="en-GB" altLang="en-SZ" dirty="0">
                <a:solidFill>
                  <a:schemeClr val="accent4">
                    <a:lumMod val="75000"/>
                  </a:schemeClr>
                </a:solidFill>
                <a:ea typeface="Times New Roman" panose="02020603050405020304" pitchFamily="18" charset="0"/>
                <a:cs typeface="Arial" panose="020B0604020202020204" pitchFamily="34" charset="0"/>
                <a:sym typeface="Symbol" pitchFamily="2" charset="2"/>
              </a:rPr>
              <a:t> </a:t>
            </a:r>
            <a:r>
              <a:rPr lang="en-GB" altLang="en-SZ" dirty="0">
                <a:solidFill>
                  <a:srgbClr val="44546A"/>
                </a:solidFill>
                <a:ea typeface="Times New Roman" panose="02020603050405020304" pitchFamily="18" charset="0"/>
                <a:cs typeface="Arial" panose="020B0604020202020204" pitchFamily="34" charset="0"/>
                <a:sym typeface="Symbol" pitchFamily="2" charset="2"/>
              </a:rPr>
              <a:t># (</a:t>
            </a:r>
            <a:r>
              <a:rPr lang="en-GB" altLang="en-SZ" dirty="0">
                <a:solidFill>
                  <a:srgbClr val="000000"/>
                </a:solidFill>
                <a:ea typeface="Times New Roman" panose="02020603050405020304" pitchFamily="18" charset="0"/>
                <a:cs typeface="Arial" panose="020B0604020202020204" pitchFamily="34" charset="0"/>
                <a:sym typeface="Symbol" pitchFamily="2" charset="2"/>
              </a:rPr>
              <a:t>default values provided by population).  </a:t>
            </a:r>
            <a:endParaRPr lang="en-GB" altLang="en-SZ" dirty="0">
              <a:cs typeface="Arial" panose="020B0604020202020204" pitchFamily="34" charset="0"/>
              <a:sym typeface="Symbol" pitchFamily="2" charset="2"/>
            </a:endParaRPr>
          </a:p>
          <a:p>
            <a:pPr marL="1247775" lvl="2" indent="-446088">
              <a:buFontTx/>
              <a:buAutoNum type="arabicParenR"/>
              <a:tabLst>
                <a:tab pos="436563" algn="l"/>
              </a:tabLst>
            </a:pPr>
            <a:r>
              <a:rPr lang="en-GB" altLang="en-SZ" b="1" dirty="0">
                <a:solidFill>
                  <a:schemeClr val="accent4">
                    <a:lumMod val="75000"/>
                  </a:schemeClr>
                </a:solidFill>
                <a:ea typeface="Times New Roman" panose="02020603050405020304" pitchFamily="18" charset="0"/>
                <a:cs typeface="Arial" panose="020B0604020202020204" pitchFamily="34" charset="0"/>
                <a:sym typeface="Symbol" pitchFamily="2" charset="2"/>
              </a:rPr>
              <a:t>Condom use coverage</a:t>
            </a:r>
            <a:r>
              <a:rPr lang="en-GB" altLang="en-SZ" b="1" dirty="0">
                <a:solidFill>
                  <a:schemeClr val="accent2"/>
                </a:solidFill>
                <a:ea typeface="Times New Roman" panose="02020603050405020304" pitchFamily="18" charset="0"/>
                <a:cs typeface="Arial" panose="020B0604020202020204" pitchFamily="34" charset="0"/>
                <a:sym typeface="Symbol" pitchFamily="2" charset="2"/>
              </a:rPr>
              <a:t>:</a:t>
            </a:r>
            <a:r>
              <a:rPr lang="en-GB" altLang="en-SZ" dirty="0">
                <a:solidFill>
                  <a:schemeClr val="accent2"/>
                </a:solidFill>
                <a:ea typeface="Times New Roman" panose="02020603050405020304" pitchFamily="18" charset="0"/>
                <a:cs typeface="Arial" panose="020B0604020202020204" pitchFamily="34" charset="0"/>
                <a:sym typeface="Symbol" pitchFamily="2" charset="2"/>
              </a:rPr>
              <a:t> </a:t>
            </a:r>
            <a:r>
              <a:rPr lang="en-GB" altLang="en-SZ" dirty="0">
                <a:solidFill>
                  <a:srgbClr val="000000"/>
                </a:solidFill>
                <a:ea typeface="Times New Roman" panose="02020603050405020304" pitchFamily="18" charset="0"/>
                <a:cs typeface="Arial" panose="020B0604020202020204" pitchFamily="34" charset="0"/>
                <a:sym typeface="Symbol" pitchFamily="2" charset="2"/>
              </a:rPr>
              <a:t>user defined condom use targets % (default values proposed by the CNET)</a:t>
            </a:r>
            <a:endParaRPr lang="en-GB" altLang="en-SZ" dirty="0">
              <a:solidFill>
                <a:srgbClr val="44546A"/>
              </a:solidFill>
              <a:ea typeface="Times New Roman" panose="02020603050405020304" pitchFamily="18" charset="0"/>
              <a:cs typeface="Arial" panose="020B0604020202020204" pitchFamily="34" charset="0"/>
            </a:endParaRPr>
          </a:p>
          <a:p>
            <a:pPr marL="1290638" lvl="2" indent="-488950">
              <a:tabLst>
                <a:tab pos="436563" algn="l"/>
                <a:tab pos="1236663" algn="l"/>
              </a:tabLst>
            </a:pPr>
            <a:r>
              <a:rPr lang="en-GB" altLang="en-SZ" b="1" dirty="0">
                <a:solidFill>
                  <a:schemeClr val="accent4">
                    <a:lumMod val="75000"/>
                  </a:schemeClr>
                </a:solidFill>
                <a:ea typeface="Times New Roman" panose="02020603050405020304" pitchFamily="18" charset="0"/>
                <a:cs typeface="Arial" panose="020B0604020202020204" pitchFamily="34" charset="0"/>
              </a:rPr>
              <a:t>4)    Condom wastage</a:t>
            </a:r>
            <a:r>
              <a:rPr lang="en-GB" altLang="en-SZ" dirty="0">
                <a:solidFill>
                  <a:schemeClr val="accent4">
                    <a:lumMod val="75000"/>
                  </a:schemeClr>
                </a:solidFill>
                <a:ea typeface="Times New Roman" panose="02020603050405020304" pitchFamily="18" charset="0"/>
                <a:cs typeface="Arial" panose="020B0604020202020204" pitchFamily="34" charset="0"/>
              </a:rPr>
              <a:t>: </a:t>
            </a:r>
            <a:r>
              <a:rPr lang="en-GB" altLang="en-SZ" dirty="0">
                <a:solidFill>
                  <a:srgbClr val="000000"/>
                </a:solidFill>
                <a:ea typeface="Times New Roman" panose="02020603050405020304" pitchFamily="18" charset="0"/>
                <a:cs typeface="Arial" panose="020B0604020202020204" pitchFamily="34" charset="0"/>
              </a:rPr>
              <a:t>as a percentage of the product of (2)x(3)x(4) (default value 20%)</a:t>
            </a:r>
            <a:endParaRPr lang="en-GB" altLang="en-SZ" dirty="0">
              <a:cs typeface="Arial" panose="020B0604020202020204" pitchFamily="34" charset="0"/>
            </a:endParaRPr>
          </a:p>
          <a:p>
            <a:pPr marL="811753" lvl="2" defTabSz="811753">
              <a:tabLst>
                <a:tab pos="436880" algn="l"/>
              </a:tabLst>
            </a:pPr>
            <a:endParaRPr lang="en-GB" altLang="en-SZ" sz="2130" b="1"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Symbol" pitchFamily="2" charset="2"/>
            </a:endParaRPr>
          </a:p>
          <a:p>
            <a:pPr marL="811753" lvl="2" defTabSz="811753">
              <a:buFontTx/>
              <a:buAutoNum type="arabicParenR"/>
              <a:tabLst>
                <a:tab pos="436880" algn="l"/>
              </a:tabLst>
            </a:pPr>
            <a:endParaRPr lang="en-GB" altLang="en-SZ" sz="2130" b="1" dirty="0">
              <a:cs typeface="Calibri" panose="020F0502020204030204" pitchFamily="34" charset="0"/>
              <a:sym typeface="Symbol" pitchFamily="2" charset="2"/>
            </a:endParaRPr>
          </a:p>
          <a:p>
            <a:pPr defTabSz="811753">
              <a:tabLst>
                <a:tab pos="436880" algn="l"/>
              </a:tabLst>
            </a:pPr>
            <a:endParaRPr lang="en-GB" altLang="en-SZ" sz="977" b="1"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Symbol" pitchFamily="2" charset="2"/>
            </a:endParaRPr>
          </a:p>
        </p:txBody>
      </p:sp>
      <p:sp>
        <p:nvSpPr>
          <p:cNvPr id="3" name="TextBox 2">
            <a:extLst>
              <a:ext uri="{FF2B5EF4-FFF2-40B4-BE49-F238E27FC236}">
                <a16:creationId xmlns:a16="http://schemas.microsoft.com/office/drawing/2014/main" id="{51579901-21A0-9A3E-559E-2BE9A6FAE7E8}"/>
              </a:ext>
            </a:extLst>
          </p:cNvPr>
          <p:cNvSpPr txBox="1"/>
          <p:nvPr/>
        </p:nvSpPr>
        <p:spPr>
          <a:xfrm>
            <a:off x="217715" y="70171"/>
            <a:ext cx="7173686" cy="461665"/>
          </a:xfrm>
          <a:prstGeom prst="rect">
            <a:avLst/>
          </a:prstGeom>
          <a:noFill/>
        </p:spPr>
        <p:txBody>
          <a:bodyPr wrap="square">
            <a:spAutoFit/>
          </a:bodyPr>
          <a:lstStyle/>
          <a:p>
            <a:r>
              <a:rPr lang="en-SZ" sz="2400" b="1" dirty="0">
                <a:solidFill>
                  <a:schemeClr val="accent2"/>
                </a:solidFill>
              </a:rPr>
              <a:t>The CNET Formula Unpacked</a:t>
            </a:r>
          </a:p>
        </p:txBody>
      </p:sp>
      <p:sp>
        <p:nvSpPr>
          <p:cNvPr id="4" name="Text Box 6">
            <a:extLst>
              <a:ext uri="{FF2B5EF4-FFF2-40B4-BE49-F238E27FC236}">
                <a16:creationId xmlns:a16="http://schemas.microsoft.com/office/drawing/2014/main" id="{2BC1D18E-1FC5-33AF-D742-53699E4B466E}"/>
              </a:ext>
            </a:extLst>
          </p:cNvPr>
          <p:cNvSpPr txBox="1">
            <a:spLocks noChangeArrowheads="1"/>
          </p:cNvSpPr>
          <p:nvPr/>
        </p:nvSpPr>
        <p:spPr bwMode="auto">
          <a:xfrm>
            <a:off x="391887" y="5453505"/>
            <a:ext cx="8432708" cy="1321652"/>
          </a:xfrm>
          <a:prstGeom prst="rect">
            <a:avLst/>
          </a:prstGeom>
          <a:solidFill>
            <a:schemeClr val="accent1">
              <a:lumMod val="20000"/>
              <a:lumOff val="80000"/>
            </a:schemeClr>
          </a:solidFill>
          <a:ln w="6350">
            <a:solidFill>
              <a:srgbClr val="000000"/>
            </a:solidFill>
            <a:miter lim="800000"/>
            <a:headEnd/>
            <a:tailEnd/>
          </a:ln>
        </p:spPr>
        <p:txBody>
          <a:bodyPr vert="horz" wrap="square" lIns="81177" tIns="40589" rIns="81177" bIns="40589" numCol="1" anchor="t" anchorCtr="0" compatLnSpc="1">
            <a:prstTxWarp prst="textNoShape">
              <a:avLst/>
            </a:prstTxWarp>
          </a:bodyPr>
          <a:lstStyle/>
          <a:p>
            <a:pPr defTabSz="811753" eaLnBrk="0" fontAlgn="base" hangingPunct="0">
              <a:spcBef>
                <a:spcPct val="0"/>
              </a:spcBef>
              <a:spcAft>
                <a:spcPct val="0"/>
              </a:spcAft>
            </a:pPr>
            <a:r>
              <a:rPr lang="en-SZ" altLang="en-SZ" sz="1598" b="1" dirty="0">
                <a:solidFill>
                  <a:srgbClr val="000000"/>
                </a:solidFill>
                <a:latin typeface="Calibri" panose="020F0502020204030204" pitchFamily="34" charset="0"/>
                <a:ea typeface="Times New Roman" panose="02020603050405020304" pitchFamily="18" charset="0"/>
              </a:rPr>
              <a:t>Applying the estimate to sex workers </a:t>
            </a:r>
            <a:r>
              <a:rPr lang="en-US" altLang="en-SZ" sz="1598" b="1" dirty="0">
                <a:solidFill>
                  <a:srgbClr val="000000"/>
                </a:solidFill>
                <a:latin typeface="Calibri" panose="020F0502020204030204" pitchFamily="34" charset="0"/>
                <a:ea typeface="Times New Roman" panose="02020603050405020304" pitchFamily="18" charset="0"/>
              </a:rPr>
              <a:t>as example: </a:t>
            </a:r>
          </a:p>
          <a:p>
            <a:pPr defTabSz="811753" eaLnBrk="0" fontAlgn="base" hangingPunct="0">
              <a:spcBef>
                <a:spcPct val="0"/>
              </a:spcBef>
              <a:spcAft>
                <a:spcPct val="0"/>
              </a:spcAft>
            </a:pPr>
            <a:endParaRPr lang="en-US" altLang="en-SZ" sz="1598" dirty="0"/>
          </a:p>
          <a:p>
            <a:pPr defTabSz="811753" eaLnBrk="0" fontAlgn="base" hangingPunct="0">
              <a:spcBef>
                <a:spcPct val="0"/>
              </a:spcBef>
              <a:spcAft>
                <a:spcPct val="0"/>
              </a:spcAft>
            </a:pPr>
            <a:r>
              <a:rPr lang="en-US" altLang="en-SZ" sz="1598" dirty="0">
                <a:solidFill>
                  <a:srgbClr val="000000"/>
                </a:solidFill>
                <a:latin typeface="Calibri" panose="020F0502020204030204" pitchFamily="34" charset="0"/>
                <a:ea typeface="Times New Roman" panose="02020603050405020304" pitchFamily="18" charset="0"/>
              </a:rPr>
              <a:t>100,000 (FSW) x 450 (avg sex acts per year) x 95% (targeted condom use coverage for 5 years) =  (42,750,000) + 5% wastage (condoms not used). </a:t>
            </a:r>
            <a:endParaRPr lang="en-US" altLang="en-SZ" sz="1598" dirty="0"/>
          </a:p>
          <a:p>
            <a:pPr defTabSz="811753" eaLnBrk="0" fontAlgn="base" hangingPunct="0">
              <a:spcBef>
                <a:spcPct val="0"/>
              </a:spcBef>
              <a:spcAft>
                <a:spcPct val="0"/>
              </a:spcAft>
            </a:pPr>
            <a:r>
              <a:rPr lang="en-US" altLang="en-SZ" sz="1598" b="1" dirty="0">
                <a:solidFill>
                  <a:srgbClr val="000000"/>
                </a:solidFill>
                <a:latin typeface="Calibri" panose="020F0502020204030204" pitchFamily="34" charset="0"/>
                <a:ea typeface="Times New Roman" panose="02020603050405020304" pitchFamily="18" charset="0"/>
              </a:rPr>
              <a:t>Total condom need = 44,887,500</a:t>
            </a:r>
            <a:endParaRPr lang="en-US" altLang="en-SZ" sz="1598" dirty="0">
              <a:latin typeface="Arial" panose="020B0604020202020204" pitchFamily="34" charset="0"/>
            </a:endParaRPr>
          </a:p>
        </p:txBody>
      </p:sp>
    </p:spTree>
    <p:extLst>
      <p:ext uri="{BB962C8B-B14F-4D97-AF65-F5344CB8AC3E}">
        <p14:creationId xmlns:p14="http://schemas.microsoft.com/office/powerpoint/2010/main" val="1999422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BB8288-E481-F6A5-6E2B-5800110C7E18}"/>
              </a:ext>
            </a:extLst>
          </p:cNvPr>
          <p:cNvSpPr txBox="1"/>
          <p:nvPr/>
        </p:nvSpPr>
        <p:spPr>
          <a:xfrm>
            <a:off x="141514" y="295420"/>
            <a:ext cx="8860971" cy="1138773"/>
          </a:xfrm>
          <a:prstGeom prst="rect">
            <a:avLst/>
          </a:prstGeom>
          <a:noFill/>
        </p:spPr>
        <p:txBody>
          <a:bodyPr wrap="square">
            <a:spAutoFit/>
          </a:bodyPr>
          <a:lstStyle/>
          <a:p>
            <a:pPr>
              <a:buSzPts val="1400"/>
            </a:pPr>
            <a:r>
              <a:rPr lang="en-SZ" sz="2400" dirty="0">
                <a:solidFill>
                  <a:schemeClr val="accent2"/>
                </a:solidFill>
              </a:rPr>
              <a:t>Default Data and Sources From Global Databases Provide a Starting Place for Country Review and Revision As Needed</a:t>
            </a:r>
          </a:p>
          <a:p>
            <a:pPr lvl="0">
              <a:buSzPts val="1400"/>
            </a:pPr>
            <a:endParaRPr lang="en-SZ" sz="2000" dirty="0">
              <a:effectLst/>
              <a:ea typeface="Times New Roman" panose="02020603050405020304" pitchFamily="18" charset="0"/>
              <a:cs typeface="Arial" panose="020B0604020202020204" pitchFamily="34" charset="0"/>
            </a:endParaRPr>
          </a:p>
        </p:txBody>
      </p:sp>
      <p:graphicFrame>
        <p:nvGraphicFramePr>
          <p:cNvPr id="4" name="Table 4">
            <a:extLst>
              <a:ext uri="{FF2B5EF4-FFF2-40B4-BE49-F238E27FC236}">
                <a16:creationId xmlns:a16="http://schemas.microsoft.com/office/drawing/2014/main" id="{CBD24BC2-1A0F-9BCD-2E3B-C5E50CF9E988}"/>
              </a:ext>
            </a:extLst>
          </p:cNvPr>
          <p:cNvGraphicFramePr>
            <a:graphicFrameLocks/>
          </p:cNvGraphicFramePr>
          <p:nvPr>
            <p:extLst>
              <p:ext uri="{D42A27DB-BD31-4B8C-83A1-F6EECF244321}">
                <p14:modId xmlns:p14="http://schemas.microsoft.com/office/powerpoint/2010/main" val="1958949153"/>
              </p:ext>
            </p:extLst>
          </p:nvPr>
        </p:nvGraphicFramePr>
        <p:xfrm>
          <a:off x="359228" y="1357993"/>
          <a:ext cx="8175172" cy="4641420"/>
        </p:xfrm>
        <a:graphic>
          <a:graphicData uri="http://schemas.openxmlformats.org/drawingml/2006/table">
            <a:tbl>
              <a:tblPr firstRow="1" bandRow="1">
                <a:tableStyleId>{69012ECD-51FC-41F1-AA8D-1B2483CD663E}</a:tableStyleId>
              </a:tblPr>
              <a:tblGrid>
                <a:gridCol w="4188790">
                  <a:extLst>
                    <a:ext uri="{9D8B030D-6E8A-4147-A177-3AD203B41FA5}">
                      <a16:colId xmlns:a16="http://schemas.microsoft.com/office/drawing/2014/main" val="3477219779"/>
                    </a:ext>
                  </a:extLst>
                </a:gridCol>
                <a:gridCol w="3986382">
                  <a:extLst>
                    <a:ext uri="{9D8B030D-6E8A-4147-A177-3AD203B41FA5}">
                      <a16:colId xmlns:a16="http://schemas.microsoft.com/office/drawing/2014/main" val="4180071354"/>
                    </a:ext>
                  </a:extLst>
                </a:gridCol>
              </a:tblGrid>
              <a:tr h="412876">
                <a:tc>
                  <a:txBody>
                    <a:bodyPr/>
                    <a:lstStyle/>
                    <a:p>
                      <a:r>
                        <a:rPr lang="en-SZ" sz="1400" dirty="0"/>
                        <a:t>Default Data</a:t>
                      </a:r>
                    </a:p>
                  </a:txBody>
                  <a:tcPr marL="66062" marR="66062" marT="33031" marB="33031"/>
                </a:tc>
                <a:tc>
                  <a:txBody>
                    <a:bodyPr/>
                    <a:lstStyle/>
                    <a:p>
                      <a:r>
                        <a:rPr lang="en-SZ" sz="1400" dirty="0"/>
                        <a:t>Default Data Sources</a:t>
                      </a:r>
                    </a:p>
                  </a:txBody>
                  <a:tcPr marL="66062" marR="66062" marT="33031" marB="33031"/>
                </a:tc>
                <a:extLst>
                  <a:ext uri="{0D108BD9-81ED-4DB2-BD59-A6C34878D82A}">
                    <a16:rowId xmlns:a16="http://schemas.microsoft.com/office/drawing/2014/main" val="1570108248"/>
                  </a:ext>
                </a:extLst>
              </a:tr>
              <a:tr h="1007165">
                <a:tc>
                  <a:txBody>
                    <a:bodyPr/>
                    <a:lstStyle/>
                    <a:p>
                      <a:r>
                        <a:rPr lang="en-SZ" sz="1600" dirty="0"/>
                        <a:t>Population size estimates and behavior</a:t>
                      </a:r>
                    </a:p>
                  </a:txBody>
                  <a:tcPr marL="66062" marR="66062" marT="33031" marB="33031"/>
                </a:tc>
                <a:tc>
                  <a:txBody>
                    <a:bodyPr/>
                    <a:lstStyle/>
                    <a:p>
                      <a:r>
                        <a:rPr lang="en-SZ" sz="1600" dirty="0"/>
                        <a:t>UNDP Census</a:t>
                      </a:r>
                    </a:p>
                    <a:p>
                      <a:r>
                        <a:rPr lang="en-SZ" sz="1600" dirty="0"/>
                        <a:t>DHS (Statcompiler) </a:t>
                      </a:r>
                    </a:p>
                    <a:p>
                      <a:r>
                        <a:rPr lang="en-SZ" sz="1600" dirty="0"/>
                        <a:t>KP Atlas and expert assumptions</a:t>
                      </a:r>
                    </a:p>
                    <a:p>
                      <a:r>
                        <a:rPr lang="en-SZ" sz="1600" dirty="0"/>
                        <a:t>UNAIDS Spectrum Data</a:t>
                      </a:r>
                    </a:p>
                  </a:txBody>
                  <a:tcPr marL="66062" marR="66062" marT="33031" marB="33031"/>
                </a:tc>
                <a:extLst>
                  <a:ext uri="{0D108BD9-81ED-4DB2-BD59-A6C34878D82A}">
                    <a16:rowId xmlns:a16="http://schemas.microsoft.com/office/drawing/2014/main" val="1385559303"/>
                  </a:ext>
                </a:extLst>
              </a:tr>
              <a:tr h="1007165">
                <a:tc>
                  <a:txBody>
                    <a:bodyPr/>
                    <a:lstStyle/>
                    <a:p>
                      <a:r>
                        <a:rPr lang="en-SZ" sz="1600" dirty="0"/>
                        <a:t>Country condom availability and condom use baseline (by population)</a:t>
                      </a:r>
                    </a:p>
                  </a:txBody>
                  <a:tcPr marL="66062" marR="66062" marT="33031" marB="33031"/>
                </a:tc>
                <a:tc>
                  <a:txBody>
                    <a:bodyPr/>
                    <a:lstStyle/>
                    <a:p>
                      <a:r>
                        <a:rPr lang="en-SZ" sz="1600" dirty="0"/>
                        <a:t>DHS</a:t>
                      </a:r>
                    </a:p>
                    <a:p>
                      <a:r>
                        <a:rPr lang="en-SZ" sz="1600" dirty="0"/>
                        <a:t>KP regional proxy, IBBS/KP Atlas</a:t>
                      </a:r>
                    </a:p>
                    <a:p>
                      <a:r>
                        <a:rPr lang="en-SZ" sz="1600" dirty="0"/>
                        <a:t>GAM/UNAIDS Spectrum</a:t>
                      </a:r>
                    </a:p>
                    <a:p>
                      <a:r>
                        <a:rPr lang="en-SZ" sz="1600" dirty="0"/>
                        <a:t>DKT and Rhex commodities </a:t>
                      </a:r>
                    </a:p>
                  </a:txBody>
                  <a:tcPr marL="66062" marR="66062" marT="33031" marB="33031"/>
                </a:tc>
                <a:extLst>
                  <a:ext uri="{0D108BD9-81ED-4DB2-BD59-A6C34878D82A}">
                    <a16:rowId xmlns:a16="http://schemas.microsoft.com/office/drawing/2014/main" val="3239488127"/>
                  </a:ext>
                </a:extLst>
              </a:tr>
              <a:tr h="1226114">
                <a:tc>
                  <a:txBody>
                    <a:bodyPr/>
                    <a:lstStyle/>
                    <a:p>
                      <a:r>
                        <a:rPr lang="en-SZ" sz="1600" dirty="0"/>
                        <a:t>Sexual frequency </a:t>
                      </a:r>
                    </a:p>
                  </a:txBody>
                  <a:tcPr marL="66062" marR="66062" marT="33031" marB="33031"/>
                </a:tc>
                <a:tc>
                  <a:txBody>
                    <a:bodyPr/>
                    <a:lstStyle/>
                    <a:p>
                      <a:r>
                        <a:rPr lang="en-SZ" sz="1600" b="1" dirty="0"/>
                        <a:t>Literature/Expert assumptions:</a:t>
                      </a:r>
                    </a:p>
                    <a:p>
                      <a:r>
                        <a:rPr lang="en-SZ" sz="1600" dirty="0"/>
                        <a:t>Stover (1009, 2000, 2011, 2022):  </a:t>
                      </a:r>
                      <a:r>
                        <a:rPr lang="en-SZ" sz="1600" kern="1200" dirty="0">
                          <a:solidFill>
                            <a:schemeClr val="tx1"/>
                          </a:solidFill>
                          <a:effectLst/>
                          <a:latin typeface="+mn-lt"/>
                          <a:ea typeface="+mn-ea"/>
                          <a:cs typeface="+mn-cs"/>
                        </a:rPr>
                        <a:t>FP standard (CYP 120/y) as basis.</a:t>
                      </a:r>
                      <a:endParaRPr lang="en-SZ" sz="1600" dirty="0"/>
                    </a:p>
                    <a:p>
                      <a:r>
                        <a:rPr lang="en-SZ" sz="1600" dirty="0"/>
                        <a:t>Expert assumptions for SW informed by IBBS</a:t>
                      </a:r>
                    </a:p>
                  </a:txBody>
                  <a:tcPr marL="66062" marR="66062" marT="33031" marB="33031"/>
                </a:tc>
                <a:extLst>
                  <a:ext uri="{0D108BD9-81ED-4DB2-BD59-A6C34878D82A}">
                    <a16:rowId xmlns:a16="http://schemas.microsoft.com/office/drawing/2014/main" val="3350159937"/>
                  </a:ext>
                </a:extLst>
              </a:tr>
              <a:tr h="350318">
                <a:tc>
                  <a:txBody>
                    <a:bodyPr/>
                    <a:lstStyle/>
                    <a:p>
                      <a:r>
                        <a:rPr lang="en-SZ" sz="1600" dirty="0"/>
                        <a:t>Wastage (20%)</a:t>
                      </a:r>
                    </a:p>
                  </a:txBody>
                  <a:tcPr marL="66062" marR="66062" marT="33031" marB="33031"/>
                </a:tc>
                <a:tc>
                  <a:txBody>
                    <a:bodyPr/>
                    <a:lstStyle/>
                    <a:p>
                      <a:r>
                        <a:rPr lang="en-SZ" sz="1600" dirty="0"/>
                        <a:t>Stover (cf 1997, 2000). </a:t>
                      </a:r>
                    </a:p>
                  </a:txBody>
                  <a:tcPr marL="66062" marR="66062" marT="33031" marB="33031"/>
                </a:tc>
                <a:extLst>
                  <a:ext uri="{0D108BD9-81ED-4DB2-BD59-A6C34878D82A}">
                    <a16:rowId xmlns:a16="http://schemas.microsoft.com/office/drawing/2014/main" val="1140658363"/>
                  </a:ext>
                </a:extLst>
              </a:tr>
              <a:tr h="569268">
                <a:tc>
                  <a:txBody>
                    <a:bodyPr/>
                    <a:lstStyle/>
                    <a:p>
                      <a:r>
                        <a:rPr lang="en-SZ" sz="1600" dirty="0"/>
                        <a:t>Targets (95%)</a:t>
                      </a:r>
                    </a:p>
                  </a:txBody>
                  <a:tcPr marL="66062" marR="66062" marT="33031" marB="33031"/>
                </a:tc>
                <a:tc>
                  <a:txBody>
                    <a:bodyPr/>
                    <a:lstStyle/>
                    <a:p>
                      <a:r>
                        <a:rPr lang="en-SZ" sz="1600" dirty="0"/>
                        <a:t>Aligned to UNAIDS 2020-2025 targets.</a:t>
                      </a:r>
                    </a:p>
                  </a:txBody>
                  <a:tcPr marL="66062" marR="66062" marT="33031" marB="33031"/>
                </a:tc>
                <a:extLst>
                  <a:ext uri="{0D108BD9-81ED-4DB2-BD59-A6C34878D82A}">
                    <a16:rowId xmlns:a16="http://schemas.microsoft.com/office/drawing/2014/main" val="3526398722"/>
                  </a:ext>
                </a:extLst>
              </a:tr>
            </a:tbl>
          </a:graphicData>
        </a:graphic>
      </p:graphicFrame>
      <p:sp>
        <p:nvSpPr>
          <p:cNvPr id="5" name="Title 1">
            <a:extLst>
              <a:ext uri="{FF2B5EF4-FFF2-40B4-BE49-F238E27FC236}">
                <a16:creationId xmlns:a16="http://schemas.microsoft.com/office/drawing/2014/main" id="{CC6E870D-0375-467C-21B1-3D99CFCF4543}"/>
              </a:ext>
            </a:extLst>
          </p:cNvPr>
          <p:cNvSpPr txBox="1">
            <a:spLocks/>
          </p:cNvSpPr>
          <p:nvPr/>
        </p:nvSpPr>
        <p:spPr>
          <a:xfrm>
            <a:off x="-95826" y="1731645"/>
            <a:ext cx="2773711" cy="3394710"/>
          </a:xfr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defTabSz="914400"/>
            <a:endParaRPr lang="en-SZ" sz="2100" dirty="0"/>
          </a:p>
        </p:txBody>
      </p:sp>
    </p:spTree>
    <p:extLst>
      <p:ext uri="{BB962C8B-B14F-4D97-AF65-F5344CB8AC3E}">
        <p14:creationId xmlns:p14="http://schemas.microsoft.com/office/powerpoint/2010/main" val="898393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FF2B9D-A264-D12D-0F02-36A08B3CED89}"/>
              </a:ext>
            </a:extLst>
          </p:cNvPr>
          <p:cNvSpPr txBox="1"/>
          <p:nvPr/>
        </p:nvSpPr>
        <p:spPr>
          <a:xfrm>
            <a:off x="311601" y="217090"/>
            <a:ext cx="8654143" cy="1200329"/>
          </a:xfrm>
          <a:prstGeom prst="rect">
            <a:avLst/>
          </a:prstGeom>
          <a:noFill/>
        </p:spPr>
        <p:txBody>
          <a:bodyPr wrap="square">
            <a:spAutoFit/>
          </a:bodyPr>
          <a:lstStyle/>
          <a:p>
            <a:r>
              <a:rPr lang="en-SZ" sz="2400" b="1" dirty="0">
                <a:solidFill>
                  <a:schemeClr val="accent2"/>
                </a:solidFill>
              </a:rPr>
              <a:t>Stakeholder engagement in the development, review and validation of targets for program use is key to the CNET </a:t>
            </a:r>
            <a:r>
              <a:rPr lang="en-US" sz="2400" b="1" dirty="0">
                <a:solidFill>
                  <a:schemeClr val="accent2"/>
                </a:solidFill>
              </a:rPr>
              <a:t>effectiveness.</a:t>
            </a:r>
            <a:endParaRPr lang="en-SZ" sz="2400" b="1" dirty="0">
              <a:solidFill>
                <a:schemeClr val="accent2"/>
              </a:solidFill>
            </a:endParaRPr>
          </a:p>
        </p:txBody>
      </p:sp>
      <p:sp>
        <p:nvSpPr>
          <p:cNvPr id="5" name="TextBox 4">
            <a:extLst>
              <a:ext uri="{FF2B5EF4-FFF2-40B4-BE49-F238E27FC236}">
                <a16:creationId xmlns:a16="http://schemas.microsoft.com/office/drawing/2014/main" id="{32EF21A4-FDA0-28C2-4086-8A7496397E14}"/>
              </a:ext>
            </a:extLst>
          </p:cNvPr>
          <p:cNvSpPr txBox="1"/>
          <p:nvPr/>
        </p:nvSpPr>
        <p:spPr>
          <a:xfrm>
            <a:off x="1627414" y="2157591"/>
            <a:ext cx="5889171" cy="369332"/>
          </a:xfrm>
          <a:prstGeom prst="rect">
            <a:avLst/>
          </a:prstGeom>
          <a:noFill/>
        </p:spPr>
        <p:txBody>
          <a:bodyPr wrap="square" rtlCol="0">
            <a:spAutoFit/>
          </a:bodyPr>
          <a:lstStyle/>
          <a:p>
            <a:r>
              <a:rPr lang="en-SZ" b="1" dirty="0"/>
              <a:t>The Recommended Roadmap for the CNET Process</a:t>
            </a:r>
          </a:p>
        </p:txBody>
      </p:sp>
      <p:graphicFrame>
        <p:nvGraphicFramePr>
          <p:cNvPr id="8" name="Content Placeholder 3">
            <a:extLst>
              <a:ext uri="{FF2B5EF4-FFF2-40B4-BE49-F238E27FC236}">
                <a16:creationId xmlns:a16="http://schemas.microsoft.com/office/drawing/2014/main" id="{490211C5-91AB-8F01-022D-2386BB568803}"/>
              </a:ext>
            </a:extLst>
          </p:cNvPr>
          <p:cNvGraphicFramePr>
            <a:graphicFrameLocks/>
          </p:cNvGraphicFramePr>
          <p:nvPr>
            <p:extLst>
              <p:ext uri="{D42A27DB-BD31-4B8C-83A1-F6EECF244321}">
                <p14:modId xmlns:p14="http://schemas.microsoft.com/office/powerpoint/2010/main" val="819832466"/>
              </p:ext>
            </p:extLst>
          </p:nvPr>
        </p:nvGraphicFramePr>
        <p:xfrm>
          <a:off x="4005" y="2523728"/>
          <a:ext cx="9139995" cy="3377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468A3533-5DA6-6016-E2E1-B31F1DDC2395}"/>
              </a:ext>
            </a:extLst>
          </p:cNvPr>
          <p:cNvSpPr txBox="1"/>
          <p:nvPr/>
        </p:nvSpPr>
        <p:spPr>
          <a:xfrm>
            <a:off x="189137" y="2823224"/>
            <a:ext cx="244929" cy="369332"/>
          </a:xfrm>
          <a:prstGeom prst="rect">
            <a:avLst/>
          </a:prstGeom>
          <a:noFill/>
        </p:spPr>
        <p:txBody>
          <a:bodyPr wrap="square" rtlCol="0">
            <a:spAutoFit/>
          </a:bodyPr>
          <a:lstStyle/>
          <a:p>
            <a:r>
              <a:rPr lang="en-SZ" b="1" dirty="0">
                <a:solidFill>
                  <a:schemeClr val="accent5">
                    <a:lumMod val="50000"/>
                  </a:schemeClr>
                </a:solidFill>
              </a:rPr>
              <a:t>1</a:t>
            </a:r>
          </a:p>
        </p:txBody>
      </p:sp>
      <p:pic>
        <p:nvPicPr>
          <p:cNvPr id="12" name="Picture 11">
            <a:extLst>
              <a:ext uri="{FF2B5EF4-FFF2-40B4-BE49-F238E27FC236}">
                <a16:creationId xmlns:a16="http://schemas.microsoft.com/office/drawing/2014/main" id="{FD054253-96D9-EC96-2A72-53E71F8373BC}"/>
              </a:ext>
            </a:extLst>
          </p:cNvPr>
          <p:cNvPicPr>
            <a:picLocks noChangeAspect="1"/>
          </p:cNvPicPr>
          <p:nvPr/>
        </p:nvPicPr>
        <p:blipFill>
          <a:blip r:embed="rId8"/>
          <a:stretch>
            <a:fillRect/>
          </a:stretch>
        </p:blipFill>
        <p:spPr>
          <a:xfrm>
            <a:off x="4438650" y="3263900"/>
            <a:ext cx="266700" cy="330200"/>
          </a:xfrm>
          <a:prstGeom prst="rect">
            <a:avLst/>
          </a:prstGeom>
        </p:spPr>
      </p:pic>
      <p:sp>
        <p:nvSpPr>
          <p:cNvPr id="17" name="TextBox 16">
            <a:extLst>
              <a:ext uri="{FF2B5EF4-FFF2-40B4-BE49-F238E27FC236}">
                <a16:creationId xmlns:a16="http://schemas.microsoft.com/office/drawing/2014/main" id="{8FB2B691-E687-BDC4-377E-143880D2B053}"/>
              </a:ext>
            </a:extLst>
          </p:cNvPr>
          <p:cNvSpPr txBox="1"/>
          <p:nvPr/>
        </p:nvSpPr>
        <p:spPr>
          <a:xfrm>
            <a:off x="1641019" y="2823224"/>
            <a:ext cx="244929" cy="369332"/>
          </a:xfrm>
          <a:prstGeom prst="rect">
            <a:avLst/>
          </a:prstGeom>
          <a:noFill/>
        </p:spPr>
        <p:txBody>
          <a:bodyPr wrap="square" rtlCol="0">
            <a:spAutoFit/>
          </a:bodyPr>
          <a:lstStyle/>
          <a:p>
            <a:r>
              <a:rPr lang="en-SZ" b="1" dirty="0"/>
              <a:t>2</a:t>
            </a:r>
          </a:p>
        </p:txBody>
      </p:sp>
      <p:sp>
        <p:nvSpPr>
          <p:cNvPr id="18" name="TextBox 17">
            <a:extLst>
              <a:ext uri="{FF2B5EF4-FFF2-40B4-BE49-F238E27FC236}">
                <a16:creationId xmlns:a16="http://schemas.microsoft.com/office/drawing/2014/main" id="{D2F18FDE-9BC9-AEA9-BB47-13E3077F97C5}"/>
              </a:ext>
            </a:extLst>
          </p:cNvPr>
          <p:cNvSpPr txBox="1"/>
          <p:nvPr/>
        </p:nvSpPr>
        <p:spPr>
          <a:xfrm>
            <a:off x="2887433" y="2823225"/>
            <a:ext cx="500063" cy="369332"/>
          </a:xfrm>
          <a:prstGeom prst="rect">
            <a:avLst/>
          </a:prstGeom>
          <a:noFill/>
        </p:spPr>
        <p:txBody>
          <a:bodyPr wrap="square" rtlCol="0">
            <a:spAutoFit/>
          </a:bodyPr>
          <a:lstStyle/>
          <a:p>
            <a:r>
              <a:rPr lang="en-SZ" b="1" dirty="0">
                <a:solidFill>
                  <a:schemeClr val="accent5">
                    <a:lumMod val="50000"/>
                  </a:schemeClr>
                </a:solidFill>
              </a:rPr>
              <a:t>3</a:t>
            </a:r>
          </a:p>
        </p:txBody>
      </p:sp>
      <p:sp>
        <p:nvSpPr>
          <p:cNvPr id="19" name="TextBox 18">
            <a:extLst>
              <a:ext uri="{FF2B5EF4-FFF2-40B4-BE49-F238E27FC236}">
                <a16:creationId xmlns:a16="http://schemas.microsoft.com/office/drawing/2014/main" id="{B5D68B9B-C28A-1301-1B13-E6243320709B}"/>
              </a:ext>
            </a:extLst>
          </p:cNvPr>
          <p:cNvSpPr txBox="1"/>
          <p:nvPr/>
        </p:nvSpPr>
        <p:spPr>
          <a:xfrm>
            <a:off x="4187936" y="2800299"/>
            <a:ext cx="461962" cy="369332"/>
          </a:xfrm>
          <a:prstGeom prst="rect">
            <a:avLst/>
          </a:prstGeom>
          <a:noFill/>
        </p:spPr>
        <p:txBody>
          <a:bodyPr wrap="square" rtlCol="0">
            <a:spAutoFit/>
          </a:bodyPr>
          <a:lstStyle/>
          <a:p>
            <a:r>
              <a:rPr lang="en-SZ" b="1" dirty="0">
                <a:solidFill>
                  <a:schemeClr val="accent5">
                    <a:lumMod val="50000"/>
                  </a:schemeClr>
                </a:solidFill>
              </a:rPr>
              <a:t>4</a:t>
            </a:r>
          </a:p>
        </p:txBody>
      </p:sp>
      <p:sp>
        <p:nvSpPr>
          <p:cNvPr id="20" name="TextBox 19">
            <a:extLst>
              <a:ext uri="{FF2B5EF4-FFF2-40B4-BE49-F238E27FC236}">
                <a16:creationId xmlns:a16="http://schemas.microsoft.com/office/drawing/2014/main" id="{E6129843-BC68-3490-2CC1-FE9DE783DDB0}"/>
              </a:ext>
            </a:extLst>
          </p:cNvPr>
          <p:cNvSpPr txBox="1"/>
          <p:nvPr/>
        </p:nvSpPr>
        <p:spPr>
          <a:xfrm>
            <a:off x="5523137" y="2823225"/>
            <a:ext cx="514350" cy="369332"/>
          </a:xfrm>
          <a:prstGeom prst="rect">
            <a:avLst/>
          </a:prstGeom>
          <a:noFill/>
        </p:spPr>
        <p:txBody>
          <a:bodyPr wrap="square" rtlCol="0">
            <a:spAutoFit/>
          </a:bodyPr>
          <a:lstStyle/>
          <a:p>
            <a:r>
              <a:rPr lang="en-SZ" b="1" dirty="0">
                <a:solidFill>
                  <a:schemeClr val="accent5">
                    <a:lumMod val="50000"/>
                  </a:schemeClr>
                </a:solidFill>
              </a:rPr>
              <a:t>5</a:t>
            </a:r>
          </a:p>
        </p:txBody>
      </p:sp>
      <p:sp>
        <p:nvSpPr>
          <p:cNvPr id="21" name="TextBox 20">
            <a:extLst>
              <a:ext uri="{FF2B5EF4-FFF2-40B4-BE49-F238E27FC236}">
                <a16:creationId xmlns:a16="http://schemas.microsoft.com/office/drawing/2014/main" id="{CD4160D3-A06A-C13A-1C5C-E0325321B963}"/>
              </a:ext>
            </a:extLst>
          </p:cNvPr>
          <p:cNvSpPr txBox="1"/>
          <p:nvPr/>
        </p:nvSpPr>
        <p:spPr>
          <a:xfrm>
            <a:off x="6819557" y="2823224"/>
            <a:ext cx="285750" cy="369332"/>
          </a:xfrm>
          <a:prstGeom prst="rect">
            <a:avLst/>
          </a:prstGeom>
          <a:noFill/>
        </p:spPr>
        <p:txBody>
          <a:bodyPr wrap="square" rtlCol="0">
            <a:spAutoFit/>
          </a:bodyPr>
          <a:lstStyle/>
          <a:p>
            <a:r>
              <a:rPr lang="en-SZ" b="1" dirty="0">
                <a:solidFill>
                  <a:schemeClr val="accent5">
                    <a:lumMod val="50000"/>
                  </a:schemeClr>
                </a:solidFill>
              </a:rPr>
              <a:t>6</a:t>
            </a:r>
          </a:p>
        </p:txBody>
      </p:sp>
      <p:sp>
        <p:nvSpPr>
          <p:cNvPr id="22" name="TextBox 21">
            <a:extLst>
              <a:ext uri="{FF2B5EF4-FFF2-40B4-BE49-F238E27FC236}">
                <a16:creationId xmlns:a16="http://schemas.microsoft.com/office/drawing/2014/main" id="{56100CBD-A4EC-F90A-7A6E-E03BC0DE7209}"/>
              </a:ext>
            </a:extLst>
          </p:cNvPr>
          <p:cNvSpPr txBox="1"/>
          <p:nvPr/>
        </p:nvSpPr>
        <p:spPr>
          <a:xfrm>
            <a:off x="8268450" y="2800299"/>
            <a:ext cx="500062" cy="369332"/>
          </a:xfrm>
          <a:prstGeom prst="rect">
            <a:avLst/>
          </a:prstGeom>
          <a:noFill/>
        </p:spPr>
        <p:txBody>
          <a:bodyPr wrap="square" rtlCol="0">
            <a:spAutoFit/>
          </a:bodyPr>
          <a:lstStyle/>
          <a:p>
            <a:r>
              <a:rPr lang="en-SZ" b="1" dirty="0">
                <a:solidFill>
                  <a:schemeClr val="accent5">
                    <a:lumMod val="50000"/>
                  </a:schemeClr>
                </a:solidFill>
              </a:rPr>
              <a:t>7</a:t>
            </a:r>
          </a:p>
        </p:txBody>
      </p:sp>
    </p:spTree>
    <p:extLst>
      <p:ext uri="{BB962C8B-B14F-4D97-AF65-F5344CB8AC3E}">
        <p14:creationId xmlns:p14="http://schemas.microsoft.com/office/powerpoint/2010/main" val="1641578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4A85-6EDD-6071-F0A1-0AFFFFFE2B69}"/>
              </a:ext>
            </a:extLst>
          </p:cNvPr>
          <p:cNvSpPr txBox="1">
            <a:spLocks/>
          </p:cNvSpPr>
          <p:nvPr/>
        </p:nvSpPr>
        <p:spPr>
          <a:xfrm>
            <a:off x="-1382485" y="251843"/>
            <a:ext cx="9026861" cy="529667"/>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defTabSz="914400"/>
            <a:r>
              <a:rPr lang="en-SZ" sz="2400" b="1" dirty="0">
                <a:solidFill>
                  <a:schemeClr val="accent2"/>
                </a:solidFill>
                <a:latin typeface="Arial" panose="020B0604020202020204" pitchFamily="34" charset="0"/>
                <a:cs typeface="Arial" panose="020B0604020202020204" pitchFamily="34" charset="0"/>
              </a:rPr>
              <a:t>Different Country Approaches and Needs</a:t>
            </a:r>
          </a:p>
        </p:txBody>
      </p:sp>
      <p:sp>
        <p:nvSpPr>
          <p:cNvPr id="4" name="TextBox 3">
            <a:extLst>
              <a:ext uri="{FF2B5EF4-FFF2-40B4-BE49-F238E27FC236}">
                <a16:creationId xmlns:a16="http://schemas.microsoft.com/office/drawing/2014/main" id="{EC1668B4-589C-F036-B534-A25CB9C1177B}"/>
              </a:ext>
            </a:extLst>
          </p:cNvPr>
          <p:cNvSpPr txBox="1"/>
          <p:nvPr/>
        </p:nvSpPr>
        <p:spPr>
          <a:xfrm>
            <a:off x="114301" y="781510"/>
            <a:ext cx="8839197" cy="646331"/>
          </a:xfrm>
          <a:prstGeom prst="rect">
            <a:avLst/>
          </a:prstGeom>
          <a:noFill/>
        </p:spPr>
        <p:txBody>
          <a:bodyPr wrap="square">
            <a:spAutoFit/>
          </a:bodyPr>
          <a:lstStyle/>
          <a:p>
            <a:pPr algn="ctr"/>
            <a:r>
              <a:rPr lang="en-SZ" sz="1800" i="1" dirty="0">
                <a:latin typeface="Calibri" panose="020F0502020204030204" pitchFamily="34" charset="0"/>
                <a:ea typeface="Times New Roman" panose="02020603050405020304" pitchFamily="18" charset="0"/>
              </a:rPr>
              <a:t>Every country adapts the CNET to their country needs and requirements. Countries don’t have to use all its features or all at once.</a:t>
            </a:r>
            <a:endParaRPr lang="en-SZ" sz="1800" dirty="0">
              <a:latin typeface="Times New Roman" panose="02020603050405020304" pitchFamily="18" charset="0"/>
              <a:ea typeface="Times New Roman" panose="02020603050405020304" pitchFamily="18" charset="0"/>
            </a:endParaRPr>
          </a:p>
        </p:txBody>
      </p:sp>
      <p:sp>
        <p:nvSpPr>
          <p:cNvPr id="5" name="Content Placeholder 5">
            <a:extLst>
              <a:ext uri="{FF2B5EF4-FFF2-40B4-BE49-F238E27FC236}">
                <a16:creationId xmlns:a16="http://schemas.microsoft.com/office/drawing/2014/main" id="{0F305C45-0AE9-0E98-769E-57B5F762E91C}"/>
              </a:ext>
            </a:extLst>
          </p:cNvPr>
          <p:cNvSpPr txBox="1">
            <a:spLocks/>
          </p:cNvSpPr>
          <p:nvPr/>
        </p:nvSpPr>
        <p:spPr>
          <a:xfrm>
            <a:off x="5702207" y="1634873"/>
            <a:ext cx="3251291" cy="3644698"/>
          </a:xfrm>
          <a:prstGeom prst="rect">
            <a:avLst/>
          </a:prstGeom>
          <a:solidFill>
            <a:schemeClr val="accent1">
              <a:lumMod val="20000"/>
              <a:lumOff val="80000"/>
            </a:schemeClr>
          </a:solidFill>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400">
              <a:buFont typeface="Arial" panose="020B0604020202020204" pitchFamily="34" charset="0"/>
              <a:buNone/>
            </a:pPr>
            <a:endParaRPr lang="en-SZ" sz="1598" b="1" i="1" dirty="0">
              <a:latin typeface="Arial Narrow" panose="020B0604020202020204" pitchFamily="34" charset="0"/>
              <a:ea typeface="Times New Roman" panose="02020603050405020304" pitchFamily="18" charset="0"/>
              <a:cs typeface="Arial Narrow" panose="020B0604020202020204" pitchFamily="34" charset="0"/>
            </a:endParaRPr>
          </a:p>
          <a:p>
            <a:pPr marL="0" indent="0" algn="ctr" defTabSz="914400">
              <a:buFont typeface="Arial" panose="020B0604020202020204" pitchFamily="34" charset="0"/>
              <a:buNone/>
            </a:pPr>
            <a:r>
              <a:rPr lang="en-SZ" sz="1598" b="1" i="1" dirty="0">
                <a:solidFill>
                  <a:srgbClr val="44546A"/>
                </a:solidFill>
                <a:latin typeface="Arial Narrow" panose="020B0604020202020204" pitchFamily="34" charset="0"/>
                <a:ea typeface="Times New Roman" panose="02020603050405020304" pitchFamily="18" charset="0"/>
                <a:cs typeface="Arial Narrow" panose="020B0604020202020204" pitchFamily="34" charset="0"/>
              </a:rPr>
              <a:t>The CNET brought different players from maternal newborn and child health, family planning  and HIV together and helped us to use accurate demographic data to link to population needs.  It was an effective advocacy tool to develop our national strategy, operational plan, with increased targets.  It also showed us what we still need to do to deepen participation, understanding and use  - of other aspects like TMA.</a:t>
            </a:r>
            <a:r>
              <a:rPr lang="en-US" sz="1598" b="1" i="1" dirty="0">
                <a:solidFill>
                  <a:srgbClr val="44546A"/>
                </a:solidFill>
                <a:latin typeface="Arial Narrow" panose="020B0604020202020204" pitchFamily="34" charset="0"/>
                <a:ea typeface="Times New Roman" panose="02020603050405020304" pitchFamily="18" charset="0"/>
                <a:cs typeface="Arial Narrow" panose="020B0604020202020204" pitchFamily="34" charset="0"/>
              </a:rPr>
              <a:t>   Rwanda</a:t>
            </a:r>
            <a:endParaRPr lang="en-SZ" sz="1598" b="1" i="1" dirty="0">
              <a:latin typeface="Arial Narrow" panose="020B0604020202020204" pitchFamily="34" charset="0"/>
              <a:ea typeface="Times New Roman" panose="02020603050405020304" pitchFamily="18" charset="0"/>
              <a:cs typeface="Arial Narrow" panose="020B0604020202020204" pitchFamily="34" charset="0"/>
            </a:endParaRPr>
          </a:p>
          <a:p>
            <a:pPr defTabSz="914400"/>
            <a:endParaRPr lang="en-SZ" dirty="0"/>
          </a:p>
        </p:txBody>
      </p:sp>
      <p:sp>
        <p:nvSpPr>
          <p:cNvPr id="6" name="Content Placeholder 4">
            <a:extLst>
              <a:ext uri="{FF2B5EF4-FFF2-40B4-BE49-F238E27FC236}">
                <a16:creationId xmlns:a16="http://schemas.microsoft.com/office/drawing/2014/main" id="{A66203AB-7DEB-3BDC-3B2E-347424FB05BC}"/>
              </a:ext>
            </a:extLst>
          </p:cNvPr>
          <p:cNvSpPr txBox="1">
            <a:spLocks/>
          </p:cNvSpPr>
          <p:nvPr/>
        </p:nvSpPr>
        <p:spPr>
          <a:xfrm>
            <a:off x="190501" y="1529441"/>
            <a:ext cx="5511705" cy="3279542"/>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a:spcBef>
                <a:spcPts val="0"/>
              </a:spcBef>
              <a:spcAft>
                <a:spcPts val="2200"/>
              </a:spcAft>
            </a:pPr>
            <a:r>
              <a:rPr lang="en-SZ"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Provide countries with </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data or </a:t>
            </a:r>
            <a:r>
              <a:rPr lang="en-SZ"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program gaps a starting point. </a:t>
            </a:r>
            <a:r>
              <a:rPr lang="en-US" sz="1800" dirty="0">
                <a:latin typeface="Arial" panose="020B0604020202020204" pitchFamily="34" charset="0"/>
                <a:ea typeface="Times New Roman" panose="02020603050405020304" pitchFamily="18" charset="0"/>
                <a:cs typeface="Arial" panose="020B0604020202020204" pitchFamily="34" charset="0"/>
              </a:rPr>
              <a:t> </a:t>
            </a:r>
          </a:p>
          <a:p>
            <a:pPr defTabSz="914400">
              <a:spcBef>
                <a:spcPts val="354"/>
              </a:spcBef>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Offer mature programs a tool </a:t>
            </a:r>
            <a:r>
              <a:rPr lang="en-SZ"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for validation/refinement of their condom data and programs .</a:t>
            </a:r>
          </a:p>
          <a:p>
            <a:pPr defTabSz="914400">
              <a:spcBef>
                <a:spcPts val="354"/>
              </a:spcBef>
            </a:pPr>
            <a:r>
              <a:rPr lang="en-SZ" sz="1800" dirty="0">
                <a:latin typeface="Arial" panose="020B0604020202020204" pitchFamily="34" charset="0"/>
                <a:ea typeface="Times New Roman" panose="02020603050405020304" pitchFamily="18" charset="0"/>
                <a:cs typeface="Arial" panose="020B0604020202020204" pitchFamily="34" charset="0"/>
              </a:rPr>
              <a:t>Better understand specific population needs and market share for advocacy.</a:t>
            </a:r>
          </a:p>
          <a:p>
            <a:pPr defTabSz="914400">
              <a:spcBef>
                <a:spcPts val="354"/>
              </a:spcBef>
            </a:pPr>
            <a:endParaRPr lang="en-SZ" sz="1800" dirty="0">
              <a:latin typeface="Arial" panose="020B0604020202020204" pitchFamily="34" charset="0"/>
              <a:ea typeface="Times New Roman" panose="02020603050405020304" pitchFamily="18" charset="0"/>
              <a:cs typeface="Arial" panose="020B0604020202020204" pitchFamily="34" charset="0"/>
            </a:endParaRPr>
          </a:p>
          <a:p>
            <a:pPr defTabSz="914400">
              <a:spcBef>
                <a:spcPts val="354"/>
              </a:spcBef>
            </a:pPr>
            <a:r>
              <a:rPr lang="en-SZ" sz="1800" dirty="0">
                <a:latin typeface="Arial" panose="020B0604020202020204" pitchFamily="34" charset="0"/>
                <a:ea typeface="Times New Roman" panose="02020603050405020304" pitchFamily="18" charset="0"/>
                <a:cs typeface="Arial" panose="020B0604020202020204" pitchFamily="34" charset="0"/>
              </a:rPr>
              <a:t>Countries then use the CNET to:  </a:t>
            </a:r>
            <a:r>
              <a:rPr lang="en-GB" sz="1800" b="1"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p>
          <a:p>
            <a:pPr lvl="1" defTabSz="914400">
              <a:spcBef>
                <a:spcPts val="0"/>
              </a:spcBef>
              <a:spcAft>
                <a:spcPts val="1000"/>
              </a:spcAft>
            </a:pPr>
            <a:r>
              <a:rPr lang="en-GB" sz="1400" dirty="0">
                <a:latin typeface="Arial" panose="020B0604020202020204" pitchFamily="34" charset="0"/>
                <a:ea typeface="Times New Roman" panose="02020603050405020304" pitchFamily="18" charset="0"/>
                <a:cs typeface="Arial" panose="020B0604020202020204" pitchFamily="34" charset="0"/>
              </a:rPr>
              <a:t>Develop condom requirements by population group. </a:t>
            </a:r>
          </a:p>
          <a:p>
            <a:pPr lvl="1" defTabSz="914400">
              <a:spcBef>
                <a:spcPts val="0"/>
              </a:spcBef>
              <a:spcAft>
                <a:spcPts val="1000"/>
              </a:spcAft>
            </a:pPr>
            <a:r>
              <a:rPr lang="en-GB" sz="1400" dirty="0">
                <a:latin typeface="Arial" panose="020B0604020202020204" pitchFamily="34" charset="0"/>
                <a:ea typeface="Times New Roman" panose="02020603050405020304" pitchFamily="18" charset="0"/>
                <a:cs typeface="Arial" panose="020B0604020202020204" pitchFamily="34" charset="0"/>
              </a:rPr>
              <a:t>Understand and expand TMA.</a:t>
            </a:r>
          </a:p>
          <a:p>
            <a:pPr lvl="1" defTabSz="914400">
              <a:spcBef>
                <a:spcPts val="0"/>
              </a:spcBef>
              <a:spcAft>
                <a:spcPts val="1000"/>
              </a:spcAft>
            </a:pPr>
            <a:r>
              <a:rPr lang="en-GB" sz="1400" dirty="0">
                <a:latin typeface="Arial" panose="020B0604020202020204" pitchFamily="34" charset="0"/>
                <a:ea typeface="Times New Roman" panose="02020603050405020304" pitchFamily="18" charset="0"/>
                <a:cs typeface="Arial" panose="020B0604020202020204" pitchFamily="34" charset="0"/>
              </a:rPr>
              <a:t>Use commodity costs provided to benchmark budget needs for resource mobilization: </a:t>
            </a:r>
          </a:p>
          <a:p>
            <a:pPr lvl="1" defTabSz="914400">
              <a:spcBef>
                <a:spcPts val="0"/>
              </a:spcBef>
              <a:spcAft>
                <a:spcPts val="1000"/>
              </a:spcAft>
            </a:pPr>
            <a:r>
              <a:rPr lang="en-GB" sz="1400" dirty="0">
                <a:latin typeface="Arial" panose="020B0604020202020204" pitchFamily="34" charset="0"/>
                <a:ea typeface="Times New Roman" panose="02020603050405020304" pitchFamily="18" charset="0"/>
                <a:cs typeface="Arial" panose="020B0604020202020204" pitchFamily="34" charset="0"/>
              </a:rPr>
              <a:t>Adapt the CNET features (with support from advance users) to fine tune program approaches where data is available.</a:t>
            </a:r>
            <a:endParaRPr lang="en-GB" sz="1400" dirty="0">
              <a:solidFill>
                <a:schemeClr val="tx2"/>
              </a:solidFill>
              <a:latin typeface="Calibri" panose="020F0502020204030204" pitchFamily="34" charset="0"/>
              <a:ea typeface="Times New Roman" panose="02020603050405020304" pitchFamily="18" charset="0"/>
            </a:endParaRPr>
          </a:p>
          <a:p>
            <a:pPr defTabSz="914400"/>
            <a:endParaRPr lang="en-SZ" dirty="0">
              <a:solidFill>
                <a:schemeClr val="tx2"/>
              </a:solidFill>
            </a:endParaRPr>
          </a:p>
        </p:txBody>
      </p:sp>
    </p:spTree>
    <p:extLst>
      <p:ext uri="{BB962C8B-B14F-4D97-AF65-F5344CB8AC3E}">
        <p14:creationId xmlns:p14="http://schemas.microsoft.com/office/powerpoint/2010/main" val="3166428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E070A8D-A91C-4FD4-B6DB-71EDE184DB7E}"/>
              </a:ext>
            </a:extLst>
          </p:cNvPr>
          <p:cNvSpPr txBox="1">
            <a:spLocks/>
          </p:cNvSpPr>
          <p:nvPr/>
        </p:nvSpPr>
        <p:spPr bwMode="auto">
          <a:xfrm>
            <a:off x="523875" y="1450749"/>
            <a:ext cx="8435068"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indent="-285750">
              <a:spcBef>
                <a:spcPts val="400"/>
              </a:spcBef>
            </a:pPr>
            <a:r>
              <a:rPr lang="en-SZ" sz="2400" b="1" dirty="0">
                <a:solidFill>
                  <a:schemeClr val="bg1"/>
                </a:solidFill>
                <a:latin typeface="Arial" panose="020B0604020202020204" pitchFamily="34" charset="0"/>
                <a:cs typeface="Arial" panose="020B0604020202020204" pitchFamily="34" charset="0"/>
              </a:rPr>
              <a:t>Using the CNET to Develop Draft Estimates for Review</a:t>
            </a:r>
          </a:p>
          <a:p>
            <a:pPr marL="285750" indent="-285750">
              <a:spcBef>
                <a:spcPts val="400"/>
              </a:spcBef>
            </a:pPr>
            <a:r>
              <a:rPr lang="en-SZ" sz="2400" b="1" dirty="0">
                <a:solidFill>
                  <a:schemeClr val="bg1"/>
                </a:solidFill>
                <a:latin typeface="Arial" panose="020B0604020202020204" pitchFamily="34" charset="0"/>
                <a:cs typeface="Arial" panose="020B0604020202020204" pitchFamily="34" charset="0"/>
              </a:rPr>
              <a:t> and Validation</a:t>
            </a:r>
            <a:r>
              <a:rPr lang="en-SZ" sz="3200" dirty="0">
                <a:latin typeface="Arial" panose="020B0604020202020204" pitchFamily="34" charset="0"/>
                <a:cs typeface="Arial" panose="020B0604020202020204" pitchFamily="34" charset="0"/>
              </a:rPr>
              <a:t>.</a:t>
            </a:r>
          </a:p>
        </p:txBody>
      </p:sp>
      <p:sp>
        <p:nvSpPr>
          <p:cNvPr id="8195" name="Title 1">
            <a:extLst>
              <a:ext uri="{FF2B5EF4-FFF2-40B4-BE49-F238E27FC236}">
                <a16:creationId xmlns:a16="http://schemas.microsoft.com/office/drawing/2014/main" id="{96FCDED4-237B-4925-A839-E0A17A20F434}"/>
              </a:ext>
            </a:extLst>
          </p:cNvPr>
          <p:cNvSpPr txBox="1">
            <a:spLocks/>
          </p:cNvSpPr>
          <p:nvPr/>
        </p:nvSpPr>
        <p:spPr bwMode="auto">
          <a:xfrm>
            <a:off x="523875" y="2713945"/>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solidFill>
                  <a:schemeClr val="bg1"/>
                </a:solidFill>
                <a:cs typeface="Arial" panose="020B0604020202020204" pitchFamily="34" charset="0"/>
              </a:rPr>
              <a:t>Objectives for Stakeholder Review </a:t>
            </a:r>
          </a:p>
          <a:p>
            <a:pPr eaLnBrk="1" hangingPunct="1"/>
            <a:endParaRPr lang="en-US" altLang="en-US" dirty="0">
              <a:solidFill>
                <a:schemeClr val="bg1"/>
              </a:solidFill>
              <a:cs typeface="Arial" panose="020B0604020202020204" pitchFamily="34" charset="0"/>
            </a:endParaRPr>
          </a:p>
        </p:txBody>
      </p:sp>
    </p:spTree>
    <p:extLst>
      <p:ext uri="{BB962C8B-B14F-4D97-AF65-F5344CB8AC3E}">
        <p14:creationId xmlns:p14="http://schemas.microsoft.com/office/powerpoint/2010/main" val="595050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893C4EB8-5465-7C8A-C8A8-D67AF479FCDF}"/>
              </a:ext>
            </a:extLst>
          </p:cNvPr>
          <p:cNvGraphicFramePr>
            <a:graphicFrameLocks/>
          </p:cNvGraphicFramePr>
          <p:nvPr>
            <p:extLst>
              <p:ext uri="{D42A27DB-BD31-4B8C-83A1-F6EECF244321}">
                <p14:modId xmlns:p14="http://schemas.microsoft.com/office/powerpoint/2010/main" val="3500104525"/>
              </p:ext>
            </p:extLst>
          </p:nvPr>
        </p:nvGraphicFramePr>
        <p:xfrm>
          <a:off x="0" y="1075410"/>
          <a:ext cx="9144000" cy="4737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307CBEF-E3F3-325B-769D-69C2CA8D8318}"/>
              </a:ext>
            </a:extLst>
          </p:cNvPr>
          <p:cNvSpPr txBox="1"/>
          <p:nvPr/>
        </p:nvSpPr>
        <p:spPr>
          <a:xfrm>
            <a:off x="76846" y="4611679"/>
            <a:ext cx="1292203" cy="215315"/>
          </a:xfrm>
          <a:prstGeom prst="rect">
            <a:avLst/>
          </a:prstGeom>
          <a:noFill/>
        </p:spPr>
        <p:txBody>
          <a:bodyPr wrap="square" rtlCol="0">
            <a:spAutoFit/>
          </a:bodyPr>
          <a:lstStyle/>
          <a:p>
            <a:r>
              <a:rPr lang="en-SZ" sz="799" b="1" dirty="0">
                <a:solidFill>
                  <a:schemeClr val="accent1"/>
                </a:solidFill>
              </a:rPr>
              <a:t>Sheet: </a:t>
            </a:r>
            <a:r>
              <a:rPr lang="en-SZ" sz="799" dirty="0">
                <a:solidFill>
                  <a:schemeClr val="accent1"/>
                </a:solidFill>
              </a:rPr>
              <a:t>Intro (3)</a:t>
            </a:r>
          </a:p>
        </p:txBody>
      </p:sp>
      <p:sp>
        <p:nvSpPr>
          <p:cNvPr id="4" name="TextBox 3">
            <a:extLst>
              <a:ext uri="{FF2B5EF4-FFF2-40B4-BE49-F238E27FC236}">
                <a16:creationId xmlns:a16="http://schemas.microsoft.com/office/drawing/2014/main" id="{FB1A72C0-303D-5C59-6795-E28FC9B77840}"/>
              </a:ext>
            </a:extLst>
          </p:cNvPr>
          <p:cNvSpPr txBox="1"/>
          <p:nvPr/>
        </p:nvSpPr>
        <p:spPr>
          <a:xfrm>
            <a:off x="1250676" y="4504021"/>
            <a:ext cx="1292203" cy="215315"/>
          </a:xfrm>
          <a:prstGeom prst="rect">
            <a:avLst/>
          </a:prstGeom>
          <a:noFill/>
        </p:spPr>
        <p:txBody>
          <a:bodyPr wrap="square" rtlCol="0">
            <a:spAutoFit/>
          </a:bodyPr>
          <a:lstStyle/>
          <a:p>
            <a:r>
              <a:rPr lang="en-SZ" sz="799" b="1" dirty="0">
                <a:solidFill>
                  <a:schemeClr val="accent1"/>
                </a:solidFill>
              </a:rPr>
              <a:t>Sheet: </a:t>
            </a:r>
            <a:r>
              <a:rPr lang="en-SZ" sz="799" dirty="0">
                <a:solidFill>
                  <a:schemeClr val="accent1"/>
                </a:solidFill>
              </a:rPr>
              <a:t>Intro (4)</a:t>
            </a:r>
          </a:p>
        </p:txBody>
      </p:sp>
      <p:sp>
        <p:nvSpPr>
          <p:cNvPr id="5" name="TextBox 4">
            <a:extLst>
              <a:ext uri="{FF2B5EF4-FFF2-40B4-BE49-F238E27FC236}">
                <a16:creationId xmlns:a16="http://schemas.microsoft.com/office/drawing/2014/main" id="{2ECF7281-5172-B752-6624-F07FDF322E5D}"/>
              </a:ext>
            </a:extLst>
          </p:cNvPr>
          <p:cNvSpPr txBox="1"/>
          <p:nvPr/>
        </p:nvSpPr>
        <p:spPr>
          <a:xfrm>
            <a:off x="2424783" y="4381038"/>
            <a:ext cx="1343041" cy="338298"/>
          </a:xfrm>
          <a:prstGeom prst="rect">
            <a:avLst/>
          </a:prstGeom>
          <a:noFill/>
        </p:spPr>
        <p:txBody>
          <a:bodyPr wrap="square" rtlCol="0">
            <a:spAutoFit/>
          </a:bodyPr>
          <a:lstStyle/>
          <a:p>
            <a:r>
              <a:rPr lang="en-SZ" sz="799" b="1" dirty="0">
                <a:solidFill>
                  <a:schemeClr val="accent1"/>
                </a:solidFill>
              </a:rPr>
              <a:t>Sheet: </a:t>
            </a:r>
            <a:r>
              <a:rPr lang="en-SZ" sz="799" dirty="0">
                <a:solidFill>
                  <a:schemeClr val="accent1"/>
                </a:solidFill>
              </a:rPr>
              <a:t>Condom Availability (1)</a:t>
            </a:r>
          </a:p>
        </p:txBody>
      </p:sp>
      <p:sp>
        <p:nvSpPr>
          <p:cNvPr id="6" name="TextBox 5">
            <a:extLst>
              <a:ext uri="{FF2B5EF4-FFF2-40B4-BE49-F238E27FC236}">
                <a16:creationId xmlns:a16="http://schemas.microsoft.com/office/drawing/2014/main" id="{BC3E4185-CA7D-39F0-6B0E-BD5174F182AA}"/>
              </a:ext>
            </a:extLst>
          </p:cNvPr>
          <p:cNvSpPr txBox="1"/>
          <p:nvPr/>
        </p:nvSpPr>
        <p:spPr>
          <a:xfrm>
            <a:off x="3506580" y="4182591"/>
            <a:ext cx="1101114" cy="461280"/>
          </a:xfrm>
          <a:prstGeom prst="rect">
            <a:avLst/>
          </a:prstGeom>
          <a:noFill/>
        </p:spPr>
        <p:txBody>
          <a:bodyPr wrap="square" rtlCol="0">
            <a:spAutoFit/>
          </a:bodyPr>
          <a:lstStyle/>
          <a:p>
            <a:r>
              <a:rPr lang="en-SZ" sz="799" b="1" dirty="0">
                <a:solidFill>
                  <a:schemeClr val="accent1"/>
                </a:solidFill>
              </a:rPr>
              <a:t>Sheet:</a:t>
            </a:r>
            <a:r>
              <a:rPr lang="en-SZ" sz="799" dirty="0">
                <a:solidFill>
                  <a:schemeClr val="accent1"/>
                </a:solidFill>
              </a:rPr>
              <a:t> Demographic Data (2)</a:t>
            </a:r>
          </a:p>
        </p:txBody>
      </p:sp>
      <p:sp>
        <p:nvSpPr>
          <p:cNvPr id="7" name="TextBox 6">
            <a:extLst>
              <a:ext uri="{FF2B5EF4-FFF2-40B4-BE49-F238E27FC236}">
                <a16:creationId xmlns:a16="http://schemas.microsoft.com/office/drawing/2014/main" id="{412BDCED-01EB-2315-7FFC-7B99D1E94235}"/>
              </a:ext>
            </a:extLst>
          </p:cNvPr>
          <p:cNvSpPr txBox="1"/>
          <p:nvPr/>
        </p:nvSpPr>
        <p:spPr>
          <a:xfrm>
            <a:off x="4731525" y="3784647"/>
            <a:ext cx="981800" cy="707245"/>
          </a:xfrm>
          <a:prstGeom prst="rect">
            <a:avLst/>
          </a:prstGeom>
          <a:noFill/>
        </p:spPr>
        <p:txBody>
          <a:bodyPr wrap="square" rtlCol="0">
            <a:spAutoFit/>
          </a:bodyPr>
          <a:lstStyle/>
          <a:p>
            <a:r>
              <a:rPr lang="en-SZ" sz="799" b="1" dirty="0">
                <a:solidFill>
                  <a:schemeClr val="accent1"/>
                </a:solidFill>
              </a:rPr>
              <a:t>Sheet: </a:t>
            </a:r>
            <a:r>
              <a:rPr lang="en-SZ" sz="799" dirty="0">
                <a:solidFill>
                  <a:schemeClr val="accent1"/>
                </a:solidFill>
              </a:rPr>
              <a:t>Condom Requirements  (3) and Alternative Scenarios (3a) </a:t>
            </a:r>
          </a:p>
        </p:txBody>
      </p:sp>
      <p:sp>
        <p:nvSpPr>
          <p:cNvPr id="8" name="TextBox 7">
            <a:extLst>
              <a:ext uri="{FF2B5EF4-FFF2-40B4-BE49-F238E27FC236}">
                <a16:creationId xmlns:a16="http://schemas.microsoft.com/office/drawing/2014/main" id="{643D1B63-E0F0-8177-C6C7-2E0A73995809}"/>
              </a:ext>
            </a:extLst>
          </p:cNvPr>
          <p:cNvSpPr txBox="1"/>
          <p:nvPr/>
        </p:nvSpPr>
        <p:spPr>
          <a:xfrm>
            <a:off x="5929803" y="3877310"/>
            <a:ext cx="1159446" cy="461280"/>
          </a:xfrm>
          <a:prstGeom prst="rect">
            <a:avLst/>
          </a:prstGeom>
          <a:noFill/>
        </p:spPr>
        <p:txBody>
          <a:bodyPr wrap="square" rtlCol="0">
            <a:spAutoFit/>
          </a:bodyPr>
          <a:lstStyle/>
          <a:p>
            <a:r>
              <a:rPr lang="en-SZ" sz="799" b="1" dirty="0">
                <a:solidFill>
                  <a:schemeClr val="accent1"/>
                </a:solidFill>
              </a:rPr>
              <a:t>Sheet: </a:t>
            </a:r>
            <a:r>
              <a:rPr lang="en-SZ" sz="799" dirty="0">
                <a:solidFill>
                  <a:schemeClr val="accent1"/>
                </a:solidFill>
              </a:rPr>
              <a:t>Female Condoms and Lubricant (3b)</a:t>
            </a:r>
          </a:p>
        </p:txBody>
      </p:sp>
      <p:sp>
        <p:nvSpPr>
          <p:cNvPr id="9" name="TextBox 8">
            <a:extLst>
              <a:ext uri="{FF2B5EF4-FFF2-40B4-BE49-F238E27FC236}">
                <a16:creationId xmlns:a16="http://schemas.microsoft.com/office/drawing/2014/main" id="{B7FA0898-167E-6E0E-963C-CA782E242A2E}"/>
              </a:ext>
            </a:extLst>
          </p:cNvPr>
          <p:cNvSpPr txBox="1"/>
          <p:nvPr/>
        </p:nvSpPr>
        <p:spPr>
          <a:xfrm>
            <a:off x="8145439" y="2954749"/>
            <a:ext cx="998561" cy="584263"/>
          </a:xfrm>
          <a:prstGeom prst="rect">
            <a:avLst/>
          </a:prstGeom>
          <a:noFill/>
        </p:spPr>
        <p:txBody>
          <a:bodyPr wrap="square" rtlCol="0">
            <a:spAutoFit/>
          </a:bodyPr>
          <a:lstStyle/>
          <a:p>
            <a:r>
              <a:rPr lang="en-SZ" sz="799" b="1" dirty="0">
                <a:solidFill>
                  <a:schemeClr val="accent1"/>
                </a:solidFill>
              </a:rPr>
              <a:t>Sheet: </a:t>
            </a:r>
            <a:r>
              <a:rPr lang="en-SZ" sz="799" dirty="0">
                <a:solidFill>
                  <a:schemeClr val="accent1"/>
                </a:solidFill>
              </a:rPr>
              <a:t>Condom Unit Cost (5) and Results-Commodities (6) </a:t>
            </a:r>
          </a:p>
        </p:txBody>
      </p:sp>
      <p:sp>
        <p:nvSpPr>
          <p:cNvPr id="10" name="TextBox 9">
            <a:extLst>
              <a:ext uri="{FF2B5EF4-FFF2-40B4-BE49-F238E27FC236}">
                <a16:creationId xmlns:a16="http://schemas.microsoft.com/office/drawing/2014/main" id="{CCBAC3F0-8918-DF59-A596-3B63B8678BD7}"/>
              </a:ext>
            </a:extLst>
          </p:cNvPr>
          <p:cNvSpPr txBox="1"/>
          <p:nvPr/>
        </p:nvSpPr>
        <p:spPr>
          <a:xfrm>
            <a:off x="6945672" y="3585179"/>
            <a:ext cx="1615251" cy="338298"/>
          </a:xfrm>
          <a:prstGeom prst="rect">
            <a:avLst/>
          </a:prstGeom>
          <a:noFill/>
        </p:spPr>
        <p:txBody>
          <a:bodyPr wrap="square" rtlCol="0">
            <a:spAutoFit/>
          </a:bodyPr>
          <a:lstStyle/>
          <a:p>
            <a:r>
              <a:rPr lang="en-SZ" sz="799" b="1" dirty="0">
                <a:solidFill>
                  <a:schemeClr val="accent1"/>
                </a:solidFill>
              </a:rPr>
              <a:t>Sheet</a:t>
            </a:r>
            <a:r>
              <a:rPr lang="en-SZ" sz="799" dirty="0">
                <a:solidFill>
                  <a:schemeClr val="accent1"/>
                </a:solidFill>
              </a:rPr>
              <a:t>: Free Condoms (3c) and Condom Distribution- TMA (4)</a:t>
            </a:r>
          </a:p>
        </p:txBody>
      </p:sp>
      <p:sp>
        <p:nvSpPr>
          <p:cNvPr id="11" name="TextBox 10">
            <a:extLst>
              <a:ext uri="{FF2B5EF4-FFF2-40B4-BE49-F238E27FC236}">
                <a16:creationId xmlns:a16="http://schemas.microsoft.com/office/drawing/2014/main" id="{CDE0DAE8-0B57-8EE5-36CC-4EAD227FF621}"/>
              </a:ext>
            </a:extLst>
          </p:cNvPr>
          <p:cNvSpPr txBox="1"/>
          <p:nvPr/>
        </p:nvSpPr>
        <p:spPr>
          <a:xfrm>
            <a:off x="273251" y="5082545"/>
            <a:ext cx="8668885" cy="474874"/>
          </a:xfrm>
          <a:prstGeom prst="rect">
            <a:avLst/>
          </a:prstGeom>
          <a:noFill/>
        </p:spPr>
        <p:txBody>
          <a:bodyPr wrap="square" rtlCol="0">
            <a:spAutoFit/>
          </a:bodyPr>
          <a:lstStyle/>
          <a:p>
            <a:r>
              <a:rPr lang="en-SZ" sz="1243" dirty="0"/>
              <a:t>* Gap analysis: the condom availability graph, condom requirement, and alternative scenario should inform estimates and program/policy decisions. </a:t>
            </a:r>
          </a:p>
        </p:txBody>
      </p:sp>
      <p:sp>
        <p:nvSpPr>
          <p:cNvPr id="12" name="TextBox 11">
            <a:extLst>
              <a:ext uri="{FF2B5EF4-FFF2-40B4-BE49-F238E27FC236}">
                <a16:creationId xmlns:a16="http://schemas.microsoft.com/office/drawing/2014/main" id="{FF52A1AA-A343-F2B6-C7CA-F4B14C08C594}"/>
              </a:ext>
            </a:extLst>
          </p:cNvPr>
          <p:cNvSpPr txBox="1"/>
          <p:nvPr/>
        </p:nvSpPr>
        <p:spPr>
          <a:xfrm>
            <a:off x="76846" y="1273729"/>
            <a:ext cx="8510558" cy="338234"/>
          </a:xfrm>
          <a:prstGeom prst="rect">
            <a:avLst/>
          </a:prstGeom>
          <a:solidFill>
            <a:schemeClr val="bg1">
              <a:lumMod val="95000"/>
            </a:schemeClr>
          </a:solidFill>
        </p:spPr>
        <p:txBody>
          <a:bodyPr wrap="square" rtlCol="0">
            <a:spAutoFit/>
          </a:bodyPr>
          <a:lstStyle/>
          <a:p>
            <a:r>
              <a:rPr lang="en-SZ" sz="1598" dirty="0"/>
              <a:t>Resource people and consultations can be included throughout this process.</a:t>
            </a:r>
          </a:p>
        </p:txBody>
      </p:sp>
      <p:sp>
        <p:nvSpPr>
          <p:cNvPr id="14" name="TextBox 13">
            <a:extLst>
              <a:ext uri="{FF2B5EF4-FFF2-40B4-BE49-F238E27FC236}">
                <a16:creationId xmlns:a16="http://schemas.microsoft.com/office/drawing/2014/main" id="{AB2BD32B-C4AD-0C5B-FB07-CB4B3B8D595F}"/>
              </a:ext>
            </a:extLst>
          </p:cNvPr>
          <p:cNvSpPr txBox="1"/>
          <p:nvPr/>
        </p:nvSpPr>
        <p:spPr>
          <a:xfrm>
            <a:off x="159525" y="187180"/>
            <a:ext cx="8178932" cy="830997"/>
          </a:xfrm>
          <a:prstGeom prst="rect">
            <a:avLst/>
          </a:prstGeom>
          <a:noFill/>
        </p:spPr>
        <p:txBody>
          <a:bodyPr wrap="square">
            <a:spAutoFit/>
          </a:bodyPr>
          <a:lstStyle/>
          <a:p>
            <a:r>
              <a:rPr lang="en-SZ" sz="2400" b="1" dirty="0">
                <a:solidFill>
                  <a:schemeClr val="accent2"/>
                </a:solidFill>
              </a:rPr>
              <a:t>Section Two:  Use the CNET to Develop Estimates Step by Step </a:t>
            </a:r>
          </a:p>
        </p:txBody>
      </p:sp>
    </p:spTree>
    <p:extLst>
      <p:ext uri="{BB962C8B-B14F-4D97-AF65-F5344CB8AC3E}">
        <p14:creationId xmlns:p14="http://schemas.microsoft.com/office/powerpoint/2010/main" val="200757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B9AA-626E-AB59-789D-6DAC225ED34F}"/>
              </a:ext>
            </a:extLst>
          </p:cNvPr>
          <p:cNvSpPr txBox="1">
            <a:spLocks/>
          </p:cNvSpPr>
          <p:nvPr/>
        </p:nvSpPr>
        <p:spPr bwMode="auto">
          <a:xfrm>
            <a:off x="219076" y="561490"/>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SZ" altLang="en-US" sz="2400" b="1" dirty="0">
                <a:solidFill>
                  <a:schemeClr val="accent2"/>
                </a:solidFill>
                <a:latin typeface="Arial" panose="020B0604020202020204" pitchFamily="34" charset="0"/>
                <a:cs typeface="Arial" panose="020B0604020202020204" pitchFamily="34" charset="0"/>
              </a:rPr>
              <a:t>Overview of the CNET User Guide Slide Deck</a:t>
            </a:r>
            <a:endParaRPr lang="en-US" altLang="en-US" sz="2400" b="1" dirty="0">
              <a:solidFill>
                <a:schemeClr val="accent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C046E8B-A261-8502-DDB8-606D4C4BDF9A}"/>
              </a:ext>
            </a:extLst>
          </p:cNvPr>
          <p:cNvSpPr txBox="1"/>
          <p:nvPr/>
        </p:nvSpPr>
        <p:spPr>
          <a:xfrm>
            <a:off x="-177800" y="1414462"/>
            <a:ext cx="3838137" cy="3975447"/>
          </a:xfrm>
          <a:prstGeom prst="rect">
            <a:avLst/>
          </a:prstGeom>
          <a:noFill/>
        </p:spPr>
        <p:txBody>
          <a:bodyPr wrap="square">
            <a:spAutoFit/>
          </a:bodyPr>
          <a:lstStyle/>
          <a:p>
            <a:pPr marL="405876">
              <a:lnSpc>
                <a:spcPct val="100000"/>
              </a:lnSpc>
            </a:pPr>
            <a:endParaRPr lang="en-US" dirty="0">
              <a:effectLst/>
              <a:ea typeface="Times New Roman" panose="02020603050405020304" pitchFamily="18" charset="0"/>
            </a:endParaRPr>
          </a:p>
          <a:p>
            <a:pPr marL="405876">
              <a:lnSpc>
                <a:spcPct val="100000"/>
              </a:lnSpc>
              <a:spcAft>
                <a:spcPts val="2200"/>
              </a:spcAft>
            </a:pPr>
            <a:r>
              <a:rPr lang="en-SZ" dirty="0">
                <a:effectLst/>
                <a:ea typeface="Times New Roman" panose="02020603050405020304" pitchFamily="18" charset="0"/>
              </a:rPr>
              <a:t>The Condom Needs Estimation Tool (CNET) Slide Deck is a companion to the excel tool found on the UNAID website   and the User Guide. </a:t>
            </a:r>
          </a:p>
          <a:p>
            <a:pPr marL="405876">
              <a:lnSpc>
                <a:spcPct val="100000"/>
              </a:lnSpc>
              <a:spcAft>
                <a:spcPts val="2200"/>
              </a:spcAft>
            </a:pPr>
            <a:r>
              <a:rPr lang="en-SZ" dirty="0">
                <a:effectLst/>
                <a:ea typeface="Times New Roman" panose="02020603050405020304" pitchFamily="18" charset="0"/>
              </a:rPr>
              <a:t> It is intended to support country teams and facilitators navigate through a participatory process which engages stakeholders in the development of condom estimates for program use.  </a:t>
            </a:r>
          </a:p>
        </p:txBody>
      </p:sp>
      <p:pic>
        <p:nvPicPr>
          <p:cNvPr id="4" name="Picture 3" descr="Graphical user interface, text, application, email&#10;&#10;Description automatically generated">
            <a:extLst>
              <a:ext uri="{FF2B5EF4-FFF2-40B4-BE49-F238E27FC236}">
                <a16:creationId xmlns:a16="http://schemas.microsoft.com/office/drawing/2014/main" id="{28D9DBE6-01D4-0263-12C2-37ED81C47ACF}"/>
              </a:ext>
            </a:extLst>
          </p:cNvPr>
          <p:cNvPicPr>
            <a:picLocks noChangeAspect="1"/>
          </p:cNvPicPr>
          <p:nvPr/>
        </p:nvPicPr>
        <p:blipFill rotWithShape="1">
          <a:blip r:embed="rId3"/>
          <a:srcRect r="32353"/>
          <a:stretch/>
        </p:blipFill>
        <p:spPr>
          <a:xfrm>
            <a:off x="3660337" y="1542637"/>
            <a:ext cx="5261183" cy="3968062"/>
          </a:xfrm>
          <a:prstGeom prst="rect">
            <a:avLst/>
          </a:prstGeom>
        </p:spPr>
      </p:pic>
    </p:spTree>
    <p:extLst>
      <p:ext uri="{BB962C8B-B14F-4D97-AF65-F5344CB8AC3E}">
        <p14:creationId xmlns:p14="http://schemas.microsoft.com/office/powerpoint/2010/main" val="1170509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6688331-8257-A6D6-110A-667C6BBA5196}"/>
              </a:ext>
            </a:extLst>
          </p:cNvPr>
          <p:cNvGraphicFramePr>
            <a:graphicFrameLocks/>
          </p:cNvGraphicFramePr>
          <p:nvPr>
            <p:extLst>
              <p:ext uri="{D42A27DB-BD31-4B8C-83A1-F6EECF244321}">
                <p14:modId xmlns:p14="http://schemas.microsoft.com/office/powerpoint/2010/main" val="3207113495"/>
              </p:ext>
            </p:extLst>
          </p:nvPr>
        </p:nvGraphicFramePr>
        <p:xfrm>
          <a:off x="-914399" y="157843"/>
          <a:ext cx="11517084" cy="6542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1993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049EE90-EB20-0942-B594-56B757710ED0}"/>
              </a:ext>
            </a:extLst>
          </p:cNvPr>
          <p:cNvSpPr txBox="1">
            <a:spLocks/>
          </p:cNvSpPr>
          <p:nvPr/>
        </p:nvSpPr>
        <p:spPr>
          <a:xfrm>
            <a:off x="0" y="750044"/>
            <a:ext cx="9144000" cy="6020870"/>
          </a:xfrm>
          <a:prstGeom prst="rect">
            <a:avLst/>
          </a:prstGeom>
          <a:solidFill>
            <a:schemeClr val="accent1">
              <a:lumMod val="20000"/>
              <a:lumOff val="80000"/>
            </a:schemeClr>
          </a:solidFill>
        </p:spPr>
        <p:txBody>
          <a:bodyPr>
            <a:normAutofit fontScale="2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a:lnSpc>
                <a:spcPct val="120000"/>
              </a:lnSpc>
              <a:spcBef>
                <a:spcPts val="0"/>
              </a:spcBef>
              <a:spcAft>
                <a:spcPts val="2200"/>
              </a:spcAft>
              <a:buFont typeface="Wingdings 2" pitchFamily="2" charset="2"/>
              <a:buChar char=""/>
            </a:pPr>
            <a:r>
              <a:rPr lang="en-US" sz="6400" b="1" dirty="0">
                <a:solidFill>
                  <a:srgbClr val="000000"/>
                </a:solidFill>
                <a:latin typeface="Arial" panose="020B0604020202020204" pitchFamily="34" charset="0"/>
                <a:ea typeface="Times New Roman" panose="02020603050405020304" pitchFamily="18" charset="0"/>
                <a:cs typeface="Arial" panose="020B0604020202020204" pitchFamily="34" charset="0"/>
              </a:rPr>
              <a:t>The </a:t>
            </a:r>
            <a:r>
              <a:rPr lang="en-SZ" sz="6400" b="1" dirty="0">
                <a:solidFill>
                  <a:srgbClr val="000000"/>
                </a:solidFill>
                <a:latin typeface="Arial" panose="020B0604020202020204" pitchFamily="34" charset="0"/>
                <a:ea typeface="Times New Roman" panose="02020603050405020304" pitchFamily="18" charset="0"/>
                <a:cs typeface="Arial" panose="020B0604020202020204" pitchFamily="34" charset="0"/>
              </a:rPr>
              <a:t>CNET is designed to be interactive so that every country adapts </a:t>
            </a:r>
            <a:r>
              <a:rPr lang="en-US" sz="6400" b="1" dirty="0">
                <a:solidFill>
                  <a:srgbClr val="000000"/>
                </a:solidFill>
                <a:latin typeface="Arial" panose="020B0604020202020204" pitchFamily="34" charset="0"/>
                <a:ea typeface="Times New Roman" panose="02020603050405020304" pitchFamily="18" charset="0"/>
                <a:cs typeface="Arial" panose="020B0604020202020204" pitchFamily="34" charset="0"/>
              </a:rPr>
              <a:t>it</a:t>
            </a:r>
            <a:r>
              <a:rPr lang="en-SZ" sz="6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to its country context and needs. </a:t>
            </a:r>
            <a:endParaRPr lang="en-SZ" sz="6400" dirty="0">
              <a:latin typeface="Arial" panose="020B0604020202020204" pitchFamily="34" charset="0"/>
              <a:ea typeface="Times New Roman" panose="02020603050405020304" pitchFamily="18" charset="0"/>
              <a:cs typeface="Arial" panose="020B0604020202020204" pitchFamily="34" charset="0"/>
            </a:endParaRPr>
          </a:p>
          <a:p>
            <a:pPr defTabSz="914400">
              <a:lnSpc>
                <a:spcPct val="120000"/>
              </a:lnSpc>
              <a:spcBef>
                <a:spcPts val="0"/>
              </a:spcBef>
              <a:spcAft>
                <a:spcPts val="2200"/>
              </a:spcAft>
              <a:buFont typeface="Wingdings 2" pitchFamily="2" charset="2"/>
              <a:buChar char=""/>
            </a:pPr>
            <a:r>
              <a:rPr lang="en-SZ" sz="6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Start with well-defined at-risk and vulnerable populations</a:t>
            </a:r>
            <a:r>
              <a:rPr lang="en-SZ" sz="6400" dirty="0">
                <a:solidFill>
                  <a:srgbClr val="000000"/>
                </a:solidFill>
                <a:latin typeface="Arial" panose="020B0604020202020204" pitchFamily="34" charset="0"/>
                <a:ea typeface="Times New Roman" panose="02020603050405020304" pitchFamily="18" charset="0"/>
                <a:cs typeface="Arial" panose="020B0604020202020204" pitchFamily="34" charset="0"/>
              </a:rPr>
              <a:t> (based at data) with higher risk for HIV, STIs, and unwanted pregnancy and can use condoms to protect themselves.  </a:t>
            </a:r>
          </a:p>
          <a:p>
            <a:pPr defTabSz="914400">
              <a:lnSpc>
                <a:spcPct val="120000"/>
              </a:lnSpc>
              <a:spcBef>
                <a:spcPts val="0"/>
              </a:spcBef>
              <a:spcAft>
                <a:spcPts val="2200"/>
              </a:spcAft>
              <a:buFont typeface="Wingdings 2" pitchFamily="2" charset="2"/>
              <a:buChar char=""/>
            </a:pPr>
            <a:r>
              <a:rPr lang="en-SZ" sz="6400" b="1" dirty="0">
                <a:solidFill>
                  <a:srgbClr val="000000"/>
                </a:solidFill>
                <a:latin typeface="Arial" panose="020B0604020202020204" pitchFamily="34" charset="0"/>
                <a:ea typeface="Times New Roman" panose="02020603050405020304" pitchFamily="18" charset="0"/>
                <a:cs typeface="Arial" panose="020B0604020202020204" pitchFamily="34" charset="0"/>
              </a:rPr>
              <a:t>Use robust data</a:t>
            </a:r>
            <a:r>
              <a:rPr lang="en-SZ" sz="6400" dirty="0">
                <a:solidFill>
                  <a:srgbClr val="000000"/>
                </a:solidFill>
                <a:latin typeface="Arial" panose="020B0604020202020204" pitchFamily="34" charset="0"/>
                <a:ea typeface="Times New Roman" panose="02020603050405020304" pitchFamily="18" charset="0"/>
                <a:cs typeface="Arial" panose="020B0604020202020204" pitchFamily="34" charset="0"/>
              </a:rPr>
              <a:t> (validated or best possible) to inform estimates. </a:t>
            </a:r>
          </a:p>
          <a:p>
            <a:pPr defTabSz="914400">
              <a:lnSpc>
                <a:spcPct val="120000"/>
              </a:lnSpc>
              <a:spcBef>
                <a:spcPts val="0"/>
              </a:spcBef>
              <a:spcAft>
                <a:spcPts val="2200"/>
              </a:spcAft>
              <a:buFont typeface="Wingdings 2" pitchFamily="2" charset="2"/>
              <a:buChar char=""/>
            </a:pPr>
            <a:r>
              <a:rPr lang="en-SZ" sz="6400" b="1" dirty="0">
                <a:solidFill>
                  <a:srgbClr val="000000"/>
                </a:solidFill>
                <a:latin typeface="Arial" panose="020B0604020202020204" pitchFamily="34" charset="0"/>
                <a:ea typeface="Times New Roman" panose="02020603050405020304" pitchFamily="18" charset="0"/>
                <a:cs typeface="Arial" panose="020B0604020202020204" pitchFamily="34" charset="0"/>
              </a:rPr>
              <a:t>Make sure you have participation or review by stakeholders to validate data sources used</a:t>
            </a:r>
            <a:r>
              <a:rPr lang="en-SZ" sz="6400" dirty="0">
                <a:solidFill>
                  <a:srgbClr val="000000"/>
                </a:solidFill>
                <a:latin typeface="Arial" panose="020B0604020202020204" pitchFamily="34" charset="0"/>
                <a:ea typeface="Times New Roman" panose="02020603050405020304" pitchFamily="18" charset="0"/>
                <a:cs typeface="Arial" panose="020B0604020202020204" pitchFamily="34" charset="0"/>
              </a:rPr>
              <a:t> including representatives of priority populations. Without real engagement, condom programs will fail to achieve the outcomes needed to reach targets.  </a:t>
            </a:r>
            <a:endParaRPr lang="en-SZ" sz="6400" dirty="0">
              <a:latin typeface="Arial" panose="020B0604020202020204" pitchFamily="34" charset="0"/>
              <a:ea typeface="Times New Roman" panose="02020603050405020304" pitchFamily="18" charset="0"/>
              <a:cs typeface="Arial" panose="020B0604020202020204" pitchFamily="34" charset="0"/>
            </a:endParaRPr>
          </a:p>
          <a:p>
            <a:pPr defTabSz="914400">
              <a:lnSpc>
                <a:spcPct val="120000"/>
              </a:lnSpc>
              <a:spcBef>
                <a:spcPts val="0"/>
              </a:spcBef>
              <a:spcAft>
                <a:spcPts val="2200"/>
              </a:spcAft>
              <a:buFont typeface="Wingdings 2" pitchFamily="2" charset="2"/>
              <a:buChar char=""/>
            </a:pPr>
            <a:r>
              <a:rPr lang="en-SZ" sz="6400" b="1" dirty="0">
                <a:solidFill>
                  <a:srgbClr val="000000"/>
                </a:solidFill>
                <a:latin typeface="Arial" panose="020B0604020202020204" pitchFamily="34" charset="0"/>
                <a:ea typeface="Times New Roman" panose="02020603050405020304" pitchFamily="18" charset="0"/>
                <a:cs typeface="Arial" panose="020B0604020202020204" pitchFamily="34" charset="0"/>
              </a:rPr>
              <a:t>Own your targets</a:t>
            </a:r>
            <a:r>
              <a:rPr lang="en-SZ" sz="6400" dirty="0">
                <a:solidFill>
                  <a:srgbClr val="000000"/>
                </a:solidFill>
                <a:latin typeface="Arial" panose="020B0604020202020204" pitchFamily="34" charset="0"/>
                <a:ea typeface="Times New Roman" panose="02020603050405020304" pitchFamily="18" charset="0"/>
                <a:cs typeface="Arial" panose="020B0604020202020204" pitchFamily="34" charset="0"/>
              </a:rPr>
              <a:t>: Understand why you set them based on priority populations’ needs, ability to grow demand and capacity.</a:t>
            </a:r>
            <a:endParaRPr lang="en-SZ" sz="6400" dirty="0">
              <a:latin typeface="Arial" panose="020B0604020202020204" pitchFamily="34" charset="0"/>
              <a:ea typeface="Times New Roman" panose="02020603050405020304" pitchFamily="18" charset="0"/>
              <a:cs typeface="Arial" panose="020B0604020202020204" pitchFamily="34" charset="0"/>
            </a:endParaRPr>
          </a:p>
          <a:p>
            <a:pPr defTabSz="914400">
              <a:lnSpc>
                <a:spcPct val="120000"/>
              </a:lnSpc>
              <a:spcBef>
                <a:spcPts val="0"/>
              </a:spcBef>
              <a:spcAft>
                <a:spcPts val="2200"/>
              </a:spcAft>
              <a:buFont typeface="Wingdings 2" pitchFamily="2" charset="2"/>
              <a:buChar char=""/>
            </a:pPr>
            <a:r>
              <a:rPr lang="en-SZ" sz="6400" b="1" dirty="0">
                <a:solidFill>
                  <a:srgbClr val="000000"/>
                </a:solidFill>
                <a:latin typeface="Arial" panose="020B0604020202020204" pitchFamily="34" charset="0"/>
                <a:ea typeface="Times New Roman" panose="02020603050405020304" pitchFamily="18" charset="0"/>
                <a:cs typeface="Arial" panose="020B0604020202020204" pitchFamily="34" charset="0"/>
              </a:rPr>
              <a:t>Be conservative</a:t>
            </a:r>
            <a:r>
              <a:rPr lang="en-SZ" sz="6400" dirty="0">
                <a:solidFill>
                  <a:srgbClr val="000000"/>
                </a:solidFill>
                <a:latin typeface="Arial" panose="020B0604020202020204" pitchFamily="34" charset="0"/>
                <a:ea typeface="Times New Roman" panose="02020603050405020304" pitchFamily="18" charset="0"/>
                <a:cs typeface="Arial" panose="020B0604020202020204" pitchFamily="34" charset="0"/>
              </a:rPr>
              <a:t>: Learn from best practices in country and in the region.  Build your understanding of what is needed and check progress overtime. </a:t>
            </a:r>
            <a:endParaRPr lang="en-SZ" sz="6400" dirty="0">
              <a:latin typeface="Arial" panose="020B0604020202020204" pitchFamily="34" charset="0"/>
              <a:ea typeface="Times New Roman" panose="02020603050405020304" pitchFamily="18" charset="0"/>
              <a:cs typeface="Arial" panose="020B0604020202020204" pitchFamily="34" charset="0"/>
            </a:endParaRPr>
          </a:p>
          <a:p>
            <a:pPr defTabSz="914400">
              <a:lnSpc>
                <a:spcPct val="120000"/>
              </a:lnSpc>
              <a:spcBef>
                <a:spcPts val="0"/>
              </a:spcBef>
              <a:spcAft>
                <a:spcPts val="2200"/>
              </a:spcAft>
              <a:buFont typeface="Wingdings 2" pitchFamily="2" charset="2"/>
              <a:buChar char=""/>
            </a:pPr>
            <a:r>
              <a:rPr lang="en-SZ" sz="6400" b="1" dirty="0">
                <a:solidFill>
                  <a:srgbClr val="000000"/>
                </a:solidFill>
                <a:latin typeface="Arial" panose="020B0604020202020204" pitchFamily="34" charset="0"/>
                <a:ea typeface="Times New Roman" panose="02020603050405020304" pitchFamily="18" charset="0"/>
                <a:cs typeface="Arial" panose="020B0604020202020204" pitchFamily="34" charset="0"/>
              </a:rPr>
              <a:t>Understand that these are estimates</a:t>
            </a:r>
            <a:r>
              <a:rPr lang="en-SZ" sz="6400" dirty="0">
                <a:solidFill>
                  <a:srgbClr val="000000"/>
                </a:solidFill>
                <a:latin typeface="Arial" panose="020B0604020202020204" pitchFamily="34" charset="0"/>
                <a:ea typeface="Times New Roman" panose="02020603050405020304" pitchFamily="18" charset="0"/>
                <a:cs typeface="Arial" panose="020B0604020202020204" pitchFamily="34" charset="0"/>
              </a:rPr>
              <a:t>:  Accept a certain level of uncertainty.  The tool has limitations so be prepared to address data gaps, monitor progress and revise targets as needed.   </a:t>
            </a:r>
            <a:endParaRPr lang="en-SZ" sz="6400" dirty="0">
              <a:latin typeface="Arial" panose="020B0604020202020204" pitchFamily="34" charset="0"/>
              <a:ea typeface="Times New Roman" panose="02020603050405020304" pitchFamily="18" charset="0"/>
              <a:cs typeface="Arial" panose="020B0604020202020204" pitchFamily="34" charset="0"/>
            </a:endParaRPr>
          </a:p>
          <a:p>
            <a:pPr algn="just" defTabSz="914400">
              <a:lnSpc>
                <a:spcPct val="120000"/>
              </a:lnSpc>
              <a:spcBef>
                <a:spcPts val="0"/>
              </a:spcBef>
              <a:spcAft>
                <a:spcPts val="2200"/>
              </a:spcAft>
              <a:buFont typeface="Wingdings 2" pitchFamily="2" charset="2"/>
              <a:buChar char=""/>
            </a:pPr>
            <a:r>
              <a:rPr lang="en-SZ" sz="6400" b="1" dirty="0">
                <a:solidFill>
                  <a:srgbClr val="000000"/>
                </a:solidFill>
                <a:latin typeface="Arial" panose="020B0604020202020204" pitchFamily="34" charset="0"/>
                <a:ea typeface="Times New Roman" panose="02020603050405020304" pitchFamily="18" charset="0"/>
                <a:cs typeface="Arial" panose="020B0604020202020204" pitchFamily="34" charset="0"/>
              </a:rPr>
              <a:t>Remember:</a:t>
            </a:r>
            <a:r>
              <a:rPr lang="en-SZ" sz="6400" dirty="0">
                <a:solidFill>
                  <a:srgbClr val="000000"/>
                </a:solidFill>
                <a:latin typeface="Arial" panose="020B0604020202020204" pitchFamily="34" charset="0"/>
                <a:ea typeface="Times New Roman" panose="02020603050405020304" pitchFamily="18" charset="0"/>
                <a:cs typeface="Arial" panose="020B0604020202020204" pitchFamily="34" charset="0"/>
              </a:rPr>
              <a:t>  Everything can be checked, changed and validated based on country inputs.    </a:t>
            </a:r>
            <a:endParaRPr lang="en-SZ" sz="6400" dirty="0">
              <a:latin typeface="Arial" panose="020B0604020202020204" pitchFamily="34" charset="0"/>
              <a:ea typeface="Times New Roman" panose="02020603050405020304" pitchFamily="18" charset="0"/>
              <a:cs typeface="Arial" panose="020B0604020202020204" pitchFamily="34" charset="0"/>
            </a:endParaRPr>
          </a:p>
          <a:p>
            <a:pPr defTabSz="914400"/>
            <a:endParaRPr lang="en-SZ" dirty="0"/>
          </a:p>
        </p:txBody>
      </p:sp>
      <p:sp>
        <p:nvSpPr>
          <p:cNvPr id="3" name="TextBox 2">
            <a:extLst>
              <a:ext uri="{FF2B5EF4-FFF2-40B4-BE49-F238E27FC236}">
                <a16:creationId xmlns:a16="http://schemas.microsoft.com/office/drawing/2014/main" id="{D6E79E41-8333-6B7A-2A7A-2B1288B8EFFD}"/>
              </a:ext>
            </a:extLst>
          </p:cNvPr>
          <p:cNvSpPr txBox="1"/>
          <p:nvPr/>
        </p:nvSpPr>
        <p:spPr>
          <a:xfrm>
            <a:off x="159525" y="187180"/>
            <a:ext cx="8178932" cy="461665"/>
          </a:xfrm>
          <a:prstGeom prst="rect">
            <a:avLst/>
          </a:prstGeom>
          <a:noFill/>
        </p:spPr>
        <p:txBody>
          <a:bodyPr wrap="square">
            <a:spAutoFit/>
          </a:bodyPr>
          <a:lstStyle/>
          <a:p>
            <a:r>
              <a:rPr lang="en-SZ" sz="2400" b="1" dirty="0">
                <a:solidFill>
                  <a:schemeClr val="accent2"/>
                </a:solidFill>
              </a:rPr>
              <a:t>Guiding Principles to the CNET Use </a:t>
            </a:r>
          </a:p>
        </p:txBody>
      </p:sp>
    </p:spTree>
    <p:extLst>
      <p:ext uri="{BB962C8B-B14F-4D97-AF65-F5344CB8AC3E}">
        <p14:creationId xmlns:p14="http://schemas.microsoft.com/office/powerpoint/2010/main" val="376557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A5DAF-09DE-AF17-B98A-05C55272FE74}"/>
              </a:ext>
            </a:extLst>
          </p:cNvPr>
          <p:cNvSpPr txBox="1"/>
          <p:nvPr/>
        </p:nvSpPr>
        <p:spPr>
          <a:xfrm>
            <a:off x="907077" y="1433582"/>
            <a:ext cx="6640286" cy="3990836"/>
          </a:xfrm>
          <a:prstGeom prst="rect">
            <a:avLst/>
          </a:prstGeom>
          <a:noFill/>
        </p:spPr>
        <p:txBody>
          <a:bodyPr wrap="square">
            <a:spAutoFit/>
          </a:bodyPr>
          <a:lstStyle/>
          <a:p>
            <a:pPr marL="285750" indent="-285750">
              <a:spcAft>
                <a:spcPts val="2200"/>
              </a:spcAft>
              <a:buFont typeface="Arial" panose="020B0604020202020204" pitchFamily="34" charset="0"/>
              <a:buChar char="•"/>
            </a:pPr>
            <a:r>
              <a:rPr lang="en-SZ" dirty="0"/>
              <a:t>Identify country objectives for the CNET use.</a:t>
            </a:r>
          </a:p>
          <a:p>
            <a:pPr marL="285750" indent="-285750">
              <a:spcAft>
                <a:spcPts val="2200"/>
              </a:spcAft>
              <a:buFont typeface="Arial" panose="020B0604020202020204" pitchFamily="34" charset="0"/>
              <a:buChar char="•"/>
            </a:pPr>
            <a:r>
              <a:rPr lang="en-SZ" dirty="0"/>
              <a:t>Determine CNET process for consultation and decision-making.  (ie. roles/responsibilities, timeline, plan, and budget) </a:t>
            </a:r>
          </a:p>
          <a:p>
            <a:pPr marL="285750" indent="-285750">
              <a:spcAft>
                <a:spcPts val="2200"/>
              </a:spcAft>
              <a:buFont typeface="Arial" panose="020B0604020202020204" pitchFamily="34" charset="0"/>
              <a:buChar char="•"/>
            </a:pPr>
            <a:r>
              <a:rPr lang="en-SZ" dirty="0"/>
              <a:t>Convene task team for management and data entry.</a:t>
            </a:r>
          </a:p>
          <a:p>
            <a:pPr marL="285750" indent="-285750">
              <a:spcAft>
                <a:spcPts val="2200"/>
              </a:spcAft>
              <a:buFont typeface="Arial" panose="020B0604020202020204" pitchFamily="34" charset="0"/>
              <a:buChar char="•"/>
            </a:pPr>
            <a:r>
              <a:rPr lang="en-SZ" dirty="0"/>
              <a:t>Determine data sources available (population size, HIV status, unmet need for contraceptives, risk factors, baseline condom use)</a:t>
            </a:r>
          </a:p>
          <a:p>
            <a:pPr marL="285750" indent="-285750">
              <a:spcAft>
                <a:spcPts val="2200"/>
              </a:spcAft>
              <a:buFont typeface="Arial" panose="020B0604020202020204" pitchFamily="34" charset="0"/>
              <a:buChar char="•"/>
            </a:pPr>
            <a:r>
              <a:rPr lang="en-SZ" dirty="0"/>
              <a:t>Engage key stakeholders for consultation and validation meetings. </a:t>
            </a:r>
          </a:p>
        </p:txBody>
      </p:sp>
      <p:sp>
        <p:nvSpPr>
          <p:cNvPr id="4" name="TextBox 3">
            <a:extLst>
              <a:ext uri="{FF2B5EF4-FFF2-40B4-BE49-F238E27FC236}">
                <a16:creationId xmlns:a16="http://schemas.microsoft.com/office/drawing/2014/main" id="{E94357A2-5A31-1074-75EC-ED5054FB2B4B}"/>
              </a:ext>
            </a:extLst>
          </p:cNvPr>
          <p:cNvSpPr txBox="1"/>
          <p:nvPr/>
        </p:nvSpPr>
        <p:spPr>
          <a:xfrm>
            <a:off x="137754" y="481094"/>
            <a:ext cx="8178932" cy="461665"/>
          </a:xfrm>
          <a:prstGeom prst="rect">
            <a:avLst/>
          </a:prstGeom>
          <a:noFill/>
        </p:spPr>
        <p:txBody>
          <a:bodyPr wrap="square">
            <a:spAutoFit/>
          </a:bodyPr>
          <a:lstStyle/>
          <a:p>
            <a:r>
              <a:rPr lang="en-SZ" sz="2400" b="1" dirty="0">
                <a:solidFill>
                  <a:schemeClr val="accent2"/>
                </a:solidFill>
              </a:rPr>
              <a:t>Preparation for the CNET Use </a:t>
            </a:r>
          </a:p>
        </p:txBody>
      </p:sp>
    </p:spTree>
    <p:extLst>
      <p:ext uri="{BB962C8B-B14F-4D97-AF65-F5344CB8AC3E}">
        <p14:creationId xmlns:p14="http://schemas.microsoft.com/office/powerpoint/2010/main" val="3776388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258E6-D4DF-5B57-7EFE-60350BB4766C}"/>
              </a:ext>
            </a:extLst>
          </p:cNvPr>
          <p:cNvSpPr txBox="1">
            <a:spLocks/>
          </p:cNvSpPr>
          <p:nvPr/>
        </p:nvSpPr>
        <p:spPr>
          <a:xfrm>
            <a:off x="-1678949" y="169820"/>
            <a:ext cx="10168128" cy="1179576"/>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defTabSz="914400"/>
            <a:r>
              <a:rPr lang="en-SZ" sz="24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Step 1: </a:t>
            </a:r>
            <a:r>
              <a:rPr lang="en-SZ" sz="2400" b="1" dirty="0">
                <a:latin typeface="Arial" panose="020B0604020202020204" pitchFamily="34" charset="0"/>
                <a:cs typeface="Arial" panose="020B0604020202020204" pitchFamily="34" charset="0"/>
              </a:rPr>
              <a:t>Setting up the Country Dashboard </a:t>
            </a:r>
            <a:r>
              <a:rPr lang="en-SZ" sz="2400" b="1" dirty="0">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p>
          <a:p>
            <a:pPr defTabSz="914400"/>
            <a:r>
              <a:rPr lang="en-SZ" sz="1800" b="1" dirty="0">
                <a:solidFill>
                  <a:srgbClr val="FFC000"/>
                </a:solidFill>
                <a:latin typeface="Calibri" panose="020F0502020204030204" pitchFamily="34" charset="0"/>
                <a:ea typeface="Times New Roman" panose="02020603050405020304" pitchFamily="18" charset="0"/>
              </a:rPr>
              <a:t>                                                   </a:t>
            </a:r>
            <a:r>
              <a:rPr lang="en-SZ" sz="1800" b="1" dirty="0">
                <a:solidFill>
                  <a:srgbClr val="ACB9CA"/>
                </a:solidFill>
                <a:effectLst/>
                <a:latin typeface="Calibri" panose="020F0502020204030204" pitchFamily="34" charset="0"/>
                <a:ea typeface="Times New Roman" panose="02020603050405020304" pitchFamily="18" charset="0"/>
              </a:rPr>
              <a:t>Sheet: Intro (</a:t>
            </a:r>
            <a:r>
              <a:rPr lang="en-US" sz="1800" b="1" dirty="0">
                <a:solidFill>
                  <a:srgbClr val="ACB9CA"/>
                </a:solidFill>
                <a:effectLst/>
                <a:latin typeface="Calibri" panose="020F0502020204030204" pitchFamily="34" charset="0"/>
                <a:ea typeface="Times New Roman" panose="02020603050405020304" pitchFamily="18" charset="0"/>
              </a:rPr>
              <a:t>C</a:t>
            </a:r>
            <a:r>
              <a:rPr lang="en-SZ" sz="1800" b="1" dirty="0">
                <a:solidFill>
                  <a:srgbClr val="ACB9CA"/>
                </a:solidFill>
                <a:effectLst/>
                <a:latin typeface="Calibri" panose="020F0502020204030204" pitchFamily="34" charset="0"/>
                <a:ea typeface="Times New Roman" panose="02020603050405020304" pitchFamily="18" charset="0"/>
              </a:rPr>
              <a:t>)</a:t>
            </a:r>
            <a:r>
              <a:rPr lang="en-US" sz="1800" b="1" dirty="0">
                <a:solidFill>
                  <a:srgbClr val="ACB9CA"/>
                </a:solidFill>
                <a:effectLst/>
                <a:latin typeface="Calibri" panose="020F0502020204030204" pitchFamily="34" charset="0"/>
                <a:ea typeface="Times New Roman" panose="02020603050405020304" pitchFamily="18" charset="0"/>
              </a:rPr>
              <a:t>, Condom Requirement Sheet (3),  Database Index (11)</a:t>
            </a:r>
            <a:r>
              <a:rPr lang="en-SZ" sz="2400" dirty="0">
                <a:latin typeface="Arial" panose="020B0604020202020204" pitchFamily="34" charset="0"/>
                <a:cs typeface="Arial" panose="020B0604020202020204" pitchFamily="34" charset="0"/>
              </a:rPr>
              <a:t> </a:t>
            </a:r>
          </a:p>
        </p:txBody>
      </p:sp>
      <p:pic>
        <p:nvPicPr>
          <p:cNvPr id="4" name="Content Placeholder 7" descr="Graphical user interface, text, application, email&#10;&#10;Description automatically generated">
            <a:extLst>
              <a:ext uri="{FF2B5EF4-FFF2-40B4-BE49-F238E27FC236}">
                <a16:creationId xmlns:a16="http://schemas.microsoft.com/office/drawing/2014/main" id="{D74AF103-2346-651D-97C1-596A36FEA6D7}"/>
              </a:ext>
            </a:extLst>
          </p:cNvPr>
          <p:cNvPicPr>
            <a:picLocks noChangeAspect="1"/>
          </p:cNvPicPr>
          <p:nvPr/>
        </p:nvPicPr>
        <p:blipFill rotWithShape="1">
          <a:blip r:embed="rId3"/>
          <a:srcRect l="1113"/>
          <a:stretch/>
        </p:blipFill>
        <p:spPr>
          <a:xfrm>
            <a:off x="2284965" y="1349396"/>
            <a:ext cx="6761064" cy="5250177"/>
          </a:xfrm>
          <a:prstGeom prst="rect">
            <a:avLst/>
          </a:prstGeom>
        </p:spPr>
      </p:pic>
      <p:sp>
        <p:nvSpPr>
          <p:cNvPr id="6" name="TextBox 5">
            <a:extLst>
              <a:ext uri="{FF2B5EF4-FFF2-40B4-BE49-F238E27FC236}">
                <a16:creationId xmlns:a16="http://schemas.microsoft.com/office/drawing/2014/main" id="{FA67AF29-013B-46CB-B823-60A52221FD52}"/>
              </a:ext>
            </a:extLst>
          </p:cNvPr>
          <p:cNvSpPr txBox="1"/>
          <p:nvPr/>
        </p:nvSpPr>
        <p:spPr>
          <a:xfrm>
            <a:off x="0" y="3304574"/>
            <a:ext cx="2382936" cy="3144451"/>
          </a:xfrm>
          <a:prstGeom prst="rect">
            <a:avLst/>
          </a:prstGeom>
          <a:solidFill>
            <a:schemeClr val="accent1">
              <a:lumMod val="20000"/>
              <a:lumOff val="80000"/>
            </a:schemeClr>
          </a:solidFill>
        </p:spPr>
        <p:txBody>
          <a:bodyPr wrap="square">
            <a:spAutoFit/>
          </a:bodyPr>
          <a:lstStyle/>
          <a:p>
            <a:pPr marL="342900" indent="-342900" defTabSz="914400">
              <a:spcBef>
                <a:spcPts val="0"/>
              </a:spcBef>
              <a:spcAft>
                <a:spcPts val="2200"/>
              </a:spcAft>
              <a:buSzPts val="1400"/>
              <a:buFont typeface="+mj-lt"/>
              <a:buAutoNum type="arabicPeriod"/>
            </a:pPr>
            <a:r>
              <a:rPr lang="en-SZ" dirty="0">
                <a:solidFill>
                  <a:srgbClr val="44546A"/>
                </a:solidFill>
                <a:latin typeface="Arial" panose="020B0604020202020204" pitchFamily="34" charset="0"/>
                <a:ea typeface="Times New Roman" panose="02020603050405020304" pitchFamily="18" charset="0"/>
                <a:cs typeface="Arial" panose="020B0604020202020204" pitchFamily="34" charset="0"/>
              </a:rPr>
              <a:t>Download </a:t>
            </a:r>
            <a:r>
              <a:rPr lang="en-US" dirty="0">
                <a:solidFill>
                  <a:srgbClr val="44546A"/>
                </a:solidFill>
                <a:latin typeface="Arial" panose="020B0604020202020204" pitchFamily="34" charset="0"/>
                <a:ea typeface="Times New Roman" panose="02020603050405020304" pitchFamily="18" charset="0"/>
                <a:cs typeface="Arial" panose="020B0604020202020204" pitchFamily="34" charset="0"/>
              </a:rPr>
              <a:t>the </a:t>
            </a:r>
            <a:r>
              <a:rPr lang="en-SZ" dirty="0">
                <a:solidFill>
                  <a:srgbClr val="44546A"/>
                </a:solidFill>
                <a:latin typeface="Arial" panose="020B0604020202020204" pitchFamily="34" charset="0"/>
                <a:ea typeface="Times New Roman" panose="02020603050405020304" pitchFamily="18" charset="0"/>
                <a:cs typeface="Arial" panose="020B0604020202020204" pitchFamily="34" charset="0"/>
              </a:rPr>
              <a:t>latest version of </a:t>
            </a:r>
            <a:r>
              <a:rPr lang="en-US" dirty="0">
                <a:solidFill>
                  <a:srgbClr val="44546A"/>
                </a:solidFill>
                <a:latin typeface="Arial" panose="020B0604020202020204" pitchFamily="34" charset="0"/>
                <a:ea typeface="Times New Roman" panose="02020603050405020304" pitchFamily="18" charset="0"/>
                <a:cs typeface="Arial" panose="020B0604020202020204" pitchFamily="34" charset="0"/>
              </a:rPr>
              <a:t>the </a:t>
            </a:r>
            <a:r>
              <a:rPr lang="en-SZ" dirty="0">
                <a:solidFill>
                  <a:srgbClr val="44546A"/>
                </a:solidFill>
                <a:latin typeface="Arial" panose="020B0604020202020204" pitchFamily="34" charset="0"/>
                <a:ea typeface="Times New Roman" panose="02020603050405020304" pitchFamily="18" charset="0"/>
                <a:cs typeface="Arial" panose="020B0604020202020204" pitchFamily="34" charset="0"/>
              </a:rPr>
              <a:t>CNET as </a:t>
            </a:r>
            <a:r>
              <a:rPr lang="en-US" dirty="0">
                <a:solidFill>
                  <a:srgbClr val="44546A"/>
                </a:solidFill>
                <a:latin typeface="Arial" panose="020B0604020202020204" pitchFamily="34" charset="0"/>
                <a:ea typeface="Times New Roman" panose="02020603050405020304" pitchFamily="18" charset="0"/>
                <a:cs typeface="Arial" panose="020B0604020202020204" pitchFamily="34" charset="0"/>
              </a:rPr>
              <a:t>a </a:t>
            </a:r>
            <a:r>
              <a:rPr lang="en-SZ" dirty="0">
                <a:solidFill>
                  <a:srgbClr val="44546A"/>
                </a:solidFill>
                <a:latin typeface="Arial" panose="020B0604020202020204" pitchFamily="34" charset="0"/>
                <a:ea typeface="Times New Roman" panose="02020603050405020304" pitchFamily="18" charset="0"/>
                <a:cs typeface="Arial" panose="020B0604020202020204" pitchFamily="34" charset="0"/>
              </a:rPr>
              <a:t>master copy from the UNAID website.</a:t>
            </a:r>
            <a:endParaRPr lang="en-SZ" dirty="0">
              <a:latin typeface="Arial" panose="020B0604020202020204" pitchFamily="34" charset="0"/>
              <a:ea typeface="Times New Roman" panose="02020603050405020304" pitchFamily="18" charset="0"/>
              <a:cs typeface="Arial" panose="020B0604020202020204" pitchFamily="34" charset="0"/>
            </a:endParaRPr>
          </a:p>
          <a:p>
            <a:pPr marL="342900" indent="-342900" defTabSz="914400">
              <a:spcBef>
                <a:spcPts val="0"/>
              </a:spcBef>
              <a:spcAft>
                <a:spcPts val="2200"/>
              </a:spcAft>
              <a:buSzPts val="1400"/>
              <a:buFont typeface="+mj-lt"/>
              <a:buAutoNum type="arabicPeriod"/>
            </a:pPr>
            <a:r>
              <a:rPr lang="en-SZ" dirty="0">
                <a:solidFill>
                  <a:srgbClr val="44546A"/>
                </a:solidFill>
                <a:latin typeface="Arial" panose="020B0604020202020204" pitchFamily="34" charset="0"/>
                <a:ea typeface="Times New Roman" panose="02020603050405020304" pitchFamily="18" charset="0"/>
                <a:cs typeface="Arial" panose="020B0604020202020204" pitchFamily="34" charset="0"/>
              </a:rPr>
              <a:t>Set up country data and language on the  Dashboard Tab.</a:t>
            </a:r>
          </a:p>
        </p:txBody>
      </p:sp>
      <p:sp>
        <p:nvSpPr>
          <p:cNvPr id="7" name="TextBox 6">
            <a:extLst>
              <a:ext uri="{FF2B5EF4-FFF2-40B4-BE49-F238E27FC236}">
                <a16:creationId xmlns:a16="http://schemas.microsoft.com/office/drawing/2014/main" id="{D92E37A1-F8B0-9E9E-D146-57C233CED169}"/>
              </a:ext>
            </a:extLst>
          </p:cNvPr>
          <p:cNvSpPr txBox="1"/>
          <p:nvPr/>
        </p:nvSpPr>
        <p:spPr>
          <a:xfrm>
            <a:off x="97971" y="2784694"/>
            <a:ext cx="1870664" cy="369332"/>
          </a:xfrm>
          <a:prstGeom prst="rect">
            <a:avLst/>
          </a:prstGeom>
          <a:noFill/>
        </p:spPr>
        <p:txBody>
          <a:bodyPr wrap="square" rtlCol="0">
            <a:spAutoFit/>
          </a:bodyPr>
          <a:lstStyle/>
          <a:p>
            <a:r>
              <a:rPr lang="en-SZ" b="1" dirty="0">
                <a:solidFill>
                  <a:schemeClr val="accent5">
                    <a:lumMod val="50000"/>
                  </a:schemeClr>
                </a:solidFill>
              </a:rPr>
              <a:t>Key Tasks: </a:t>
            </a:r>
          </a:p>
        </p:txBody>
      </p:sp>
    </p:spTree>
    <p:extLst>
      <p:ext uri="{BB962C8B-B14F-4D97-AF65-F5344CB8AC3E}">
        <p14:creationId xmlns:p14="http://schemas.microsoft.com/office/powerpoint/2010/main" val="233277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0">
            <a:extLst>
              <a:ext uri="{FF2B5EF4-FFF2-40B4-BE49-F238E27FC236}">
                <a16:creationId xmlns:a16="http://schemas.microsoft.com/office/drawing/2014/main" id="{D04BCA9F-93A7-F051-88EB-316228DEB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404" y="670372"/>
            <a:ext cx="3907971" cy="17072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ED0D3C-14BA-1759-1E8C-0707F06B5868}"/>
              </a:ext>
            </a:extLst>
          </p:cNvPr>
          <p:cNvSpPr txBox="1"/>
          <p:nvPr/>
        </p:nvSpPr>
        <p:spPr>
          <a:xfrm>
            <a:off x="113625" y="884968"/>
            <a:ext cx="3907971" cy="1077218"/>
          </a:xfrm>
          <a:prstGeom prst="rect">
            <a:avLst/>
          </a:prstGeom>
          <a:noFill/>
        </p:spPr>
        <p:txBody>
          <a:bodyPr wrap="square">
            <a:spAutoFit/>
          </a:bodyPr>
          <a:lstStyle/>
          <a:p>
            <a:pPr eaLnBrk="0" fontAlgn="base" hangingPunct="0">
              <a:lnSpc>
                <a:spcPct val="100000"/>
              </a:lnSpc>
              <a:spcBef>
                <a:spcPct val="0"/>
              </a:spcBef>
              <a:spcAft>
                <a:spcPct val="0"/>
              </a:spcAft>
            </a:pPr>
            <a:r>
              <a:rPr lang="en-SZ" altLang="en-SZ" sz="1600" dirty="0">
                <a:ea typeface="Times New Roman" panose="02020603050405020304" pitchFamily="18" charset="0"/>
                <a:cs typeface="Arial" panose="020B0604020202020204" pitchFamily="34" charset="0"/>
              </a:rPr>
              <a:t>The </a:t>
            </a:r>
            <a:r>
              <a:rPr lang="en-US" altLang="en-SZ" sz="1600" dirty="0">
                <a:ea typeface="Times New Roman" panose="02020603050405020304" pitchFamily="18" charset="0"/>
                <a:cs typeface="Arial" panose="020B0604020202020204" pitchFamily="34" charset="0"/>
              </a:rPr>
              <a:t>summary table on the right of the dashboard sheet shows highlighted data sources used for the default calculations used for all the tabs. </a:t>
            </a:r>
          </a:p>
        </p:txBody>
      </p:sp>
      <p:sp>
        <p:nvSpPr>
          <p:cNvPr id="8" name="TextBox 7">
            <a:extLst>
              <a:ext uri="{FF2B5EF4-FFF2-40B4-BE49-F238E27FC236}">
                <a16:creationId xmlns:a16="http://schemas.microsoft.com/office/drawing/2014/main" id="{39821A3F-9503-A750-F22F-408D2E0609C0}"/>
              </a:ext>
            </a:extLst>
          </p:cNvPr>
          <p:cNvSpPr txBox="1"/>
          <p:nvPr/>
        </p:nvSpPr>
        <p:spPr>
          <a:xfrm>
            <a:off x="113625" y="244780"/>
            <a:ext cx="8240487" cy="369332"/>
          </a:xfrm>
          <a:prstGeom prst="rect">
            <a:avLst/>
          </a:prstGeom>
          <a:noFill/>
        </p:spPr>
        <p:txBody>
          <a:bodyPr wrap="square">
            <a:spAutoFit/>
          </a:bodyPr>
          <a:lstStyle/>
          <a:p>
            <a:pPr defTabSz="914400">
              <a:spcBef>
                <a:spcPts val="0"/>
              </a:spcBef>
              <a:spcAft>
                <a:spcPts val="2200"/>
              </a:spcAft>
              <a:buSzPts val="1400"/>
            </a:pPr>
            <a:r>
              <a:rPr lang="en-US" b="1" dirty="0">
                <a:solidFill>
                  <a:srgbClr val="44546A"/>
                </a:solidFill>
                <a:ea typeface="Times New Roman" panose="02020603050405020304" pitchFamily="18" charset="0"/>
                <a:cs typeface="Arial" panose="020B0604020202020204" pitchFamily="34" charset="0"/>
              </a:rPr>
              <a:t>3. Be familiar with </a:t>
            </a:r>
            <a:r>
              <a:rPr lang="en-US" b="1" dirty="0">
                <a:solidFill>
                  <a:schemeClr val="accent5">
                    <a:lumMod val="50000"/>
                  </a:schemeClr>
                </a:solidFill>
                <a:ea typeface="Times New Roman" panose="02020603050405020304" pitchFamily="18" charset="0"/>
                <a:cs typeface="Arial" panose="020B0604020202020204" pitchFamily="34" charset="0"/>
              </a:rPr>
              <a:t>default data sources </a:t>
            </a:r>
            <a:r>
              <a:rPr lang="en-US" b="1" dirty="0">
                <a:solidFill>
                  <a:srgbClr val="44546A"/>
                </a:solidFill>
                <a:ea typeface="Times New Roman" panose="02020603050405020304" pitchFamily="18" charset="0"/>
                <a:cs typeface="Arial" panose="020B0604020202020204" pitchFamily="34" charset="0"/>
              </a:rPr>
              <a:t>and links available in the tool.</a:t>
            </a:r>
          </a:p>
        </p:txBody>
      </p:sp>
      <p:sp>
        <p:nvSpPr>
          <p:cNvPr id="9" name="Right Arrow 8">
            <a:extLst>
              <a:ext uri="{FF2B5EF4-FFF2-40B4-BE49-F238E27FC236}">
                <a16:creationId xmlns:a16="http://schemas.microsoft.com/office/drawing/2014/main" id="{8759F03F-0FD3-9A05-FDD2-C4574244DB63}"/>
              </a:ext>
            </a:extLst>
          </p:cNvPr>
          <p:cNvSpPr/>
          <p:nvPr/>
        </p:nvSpPr>
        <p:spPr>
          <a:xfrm>
            <a:off x="4178531" y="1112728"/>
            <a:ext cx="463318" cy="4572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pic>
        <p:nvPicPr>
          <p:cNvPr id="10" name="Content Placeholder 7">
            <a:extLst>
              <a:ext uri="{FF2B5EF4-FFF2-40B4-BE49-F238E27FC236}">
                <a16:creationId xmlns:a16="http://schemas.microsoft.com/office/drawing/2014/main" id="{1A3E726D-AA58-F451-8E47-552051F5E8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9143" y="2377621"/>
            <a:ext cx="6109788" cy="2738870"/>
          </a:xfrm>
          <a:prstGeom prst="rect">
            <a:avLst/>
          </a:prstGeom>
        </p:spPr>
      </p:pic>
      <p:graphicFrame>
        <p:nvGraphicFramePr>
          <p:cNvPr id="11" name="Table 10">
            <a:extLst>
              <a:ext uri="{FF2B5EF4-FFF2-40B4-BE49-F238E27FC236}">
                <a16:creationId xmlns:a16="http://schemas.microsoft.com/office/drawing/2014/main" id="{F98E4520-3836-CE60-A469-946B80ECB951}"/>
              </a:ext>
            </a:extLst>
          </p:cNvPr>
          <p:cNvGraphicFramePr>
            <a:graphicFrameLocks noGrp="1"/>
          </p:cNvGraphicFramePr>
          <p:nvPr>
            <p:extLst>
              <p:ext uri="{D42A27DB-BD31-4B8C-83A1-F6EECF244321}">
                <p14:modId xmlns:p14="http://schemas.microsoft.com/office/powerpoint/2010/main" val="2226977715"/>
              </p:ext>
            </p:extLst>
          </p:nvPr>
        </p:nvGraphicFramePr>
        <p:xfrm>
          <a:off x="5917523" y="5238201"/>
          <a:ext cx="3023274" cy="884112"/>
        </p:xfrm>
        <a:graphic>
          <a:graphicData uri="http://schemas.openxmlformats.org/drawingml/2006/table">
            <a:tbl>
              <a:tblPr firstRow="1" firstCol="1" bandRow="1">
                <a:tableStyleId>{5C22544A-7EE6-4342-B048-85BDC9FD1C3A}</a:tableStyleId>
              </a:tblPr>
              <a:tblGrid>
                <a:gridCol w="3023274">
                  <a:extLst>
                    <a:ext uri="{9D8B030D-6E8A-4147-A177-3AD203B41FA5}">
                      <a16:colId xmlns:a16="http://schemas.microsoft.com/office/drawing/2014/main" val="930685537"/>
                    </a:ext>
                  </a:extLst>
                </a:gridCol>
              </a:tblGrid>
              <a:tr h="255684">
                <a:tc>
                  <a:txBody>
                    <a:bodyPr/>
                    <a:lstStyle/>
                    <a:p>
                      <a:r>
                        <a:rPr lang="en-SZ" sz="1400" dirty="0">
                          <a:effectLst/>
                        </a:rPr>
                        <a:t>Insufficient </a:t>
                      </a:r>
                      <a:r>
                        <a:rPr lang="en-US" sz="1400" dirty="0">
                          <a:effectLst/>
                        </a:rPr>
                        <a:t>d</a:t>
                      </a:r>
                      <a:r>
                        <a:rPr lang="en-SZ" sz="1400" dirty="0">
                          <a:effectLst/>
                        </a:rPr>
                        <a:t>ata</a:t>
                      </a:r>
                      <a:endParaRPr lang="en-S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solidFill>
                      <a:srgbClr val="C00000"/>
                    </a:solidFill>
                  </a:tcPr>
                </a:tc>
                <a:extLst>
                  <a:ext uri="{0D108BD9-81ED-4DB2-BD59-A6C34878D82A}">
                    <a16:rowId xmlns:a16="http://schemas.microsoft.com/office/drawing/2014/main" val="3844368730"/>
                  </a:ext>
                </a:extLst>
              </a:tr>
              <a:tr h="314214">
                <a:tc>
                  <a:txBody>
                    <a:bodyPr/>
                    <a:lstStyle/>
                    <a:p>
                      <a:r>
                        <a:rPr lang="en-SZ" sz="1400" dirty="0">
                          <a:effectLst/>
                        </a:rPr>
                        <a:t>Only partial dataset available</a:t>
                      </a:r>
                      <a:endParaRPr lang="en-S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solidFill>
                      <a:srgbClr val="FFD579"/>
                    </a:solidFill>
                  </a:tcPr>
                </a:tc>
                <a:extLst>
                  <a:ext uri="{0D108BD9-81ED-4DB2-BD59-A6C34878D82A}">
                    <a16:rowId xmlns:a16="http://schemas.microsoft.com/office/drawing/2014/main" val="3024768117"/>
                  </a:ext>
                </a:extLst>
              </a:tr>
              <a:tr h="314214">
                <a:tc>
                  <a:txBody>
                    <a:bodyPr/>
                    <a:lstStyle/>
                    <a:p>
                      <a:r>
                        <a:rPr lang="en-SZ" sz="1400" dirty="0">
                          <a:effectLst/>
                        </a:rPr>
                        <a:t>Full dataset available</a:t>
                      </a:r>
                      <a:endParaRPr lang="en-S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solidFill>
                      <a:schemeClr val="accent3"/>
                    </a:solidFill>
                  </a:tcPr>
                </a:tc>
                <a:extLst>
                  <a:ext uri="{0D108BD9-81ED-4DB2-BD59-A6C34878D82A}">
                    <a16:rowId xmlns:a16="http://schemas.microsoft.com/office/drawing/2014/main" val="2889592892"/>
                  </a:ext>
                </a:extLst>
              </a:tr>
            </a:tbl>
          </a:graphicData>
        </a:graphic>
      </p:graphicFrame>
      <p:sp>
        <p:nvSpPr>
          <p:cNvPr id="15" name="TextBox 14">
            <a:extLst>
              <a:ext uri="{FF2B5EF4-FFF2-40B4-BE49-F238E27FC236}">
                <a16:creationId xmlns:a16="http://schemas.microsoft.com/office/drawing/2014/main" id="{95B30D79-83B6-B1C2-4819-9376AAE412E8}"/>
              </a:ext>
            </a:extLst>
          </p:cNvPr>
          <p:cNvSpPr txBox="1"/>
          <p:nvPr/>
        </p:nvSpPr>
        <p:spPr>
          <a:xfrm>
            <a:off x="95069" y="2524409"/>
            <a:ext cx="2041071" cy="2062103"/>
          </a:xfrm>
          <a:prstGeom prst="rect">
            <a:avLst/>
          </a:prstGeom>
          <a:noFill/>
        </p:spPr>
        <p:txBody>
          <a:bodyPr wrap="square">
            <a:spAutoFit/>
          </a:bodyPr>
          <a:lstStyle/>
          <a:p>
            <a:pPr eaLnBrk="0" fontAlgn="base" hangingPunct="0">
              <a:lnSpc>
                <a:spcPct val="100000"/>
              </a:lnSpc>
              <a:spcBef>
                <a:spcPct val="0"/>
              </a:spcBef>
              <a:spcAft>
                <a:spcPct val="0"/>
              </a:spcAft>
            </a:pPr>
            <a:r>
              <a:rPr lang="en-US" altLang="en-SZ" sz="1600" dirty="0">
                <a:solidFill>
                  <a:schemeClr val="accent2">
                    <a:lumMod val="75000"/>
                  </a:schemeClr>
                </a:solidFill>
                <a:cs typeface="Arial" panose="020B0604020202020204" pitchFamily="34" charset="0"/>
              </a:rPr>
              <a:t>Helpful Links: </a:t>
            </a:r>
          </a:p>
          <a:p>
            <a:pPr eaLnBrk="0" fontAlgn="base" hangingPunct="0">
              <a:lnSpc>
                <a:spcPct val="100000"/>
              </a:lnSpc>
              <a:spcBef>
                <a:spcPct val="0"/>
              </a:spcBef>
              <a:spcAft>
                <a:spcPct val="0"/>
              </a:spcAft>
            </a:pPr>
            <a:endParaRPr lang="en-US" altLang="en-SZ" sz="1600" dirty="0">
              <a:solidFill>
                <a:schemeClr val="accent2">
                  <a:lumMod val="75000"/>
                </a:schemeClr>
              </a:solidFill>
              <a:cs typeface="Arial" panose="020B0604020202020204" pitchFamily="34" charset="0"/>
            </a:endParaRPr>
          </a:p>
          <a:p>
            <a:pPr eaLnBrk="0" fontAlgn="base" hangingPunct="0">
              <a:lnSpc>
                <a:spcPct val="100000"/>
              </a:lnSpc>
              <a:spcBef>
                <a:spcPct val="0"/>
              </a:spcBef>
              <a:spcAft>
                <a:spcPct val="0"/>
              </a:spcAft>
            </a:pPr>
            <a:r>
              <a:rPr lang="en-US" altLang="en-SZ" sz="1600" dirty="0">
                <a:solidFill>
                  <a:srgbClr val="000000"/>
                </a:solidFill>
                <a:ea typeface="Times New Roman" panose="02020603050405020304" pitchFamily="18" charset="0"/>
                <a:cs typeface="Arial" panose="020B0604020202020204" pitchFamily="34" charset="0"/>
              </a:rPr>
              <a:t>Full datasets are available if you scroll right to the green tabs.  Data links are also provided. </a:t>
            </a:r>
          </a:p>
        </p:txBody>
      </p:sp>
      <p:sp>
        <p:nvSpPr>
          <p:cNvPr id="17" name="TextBox 16">
            <a:extLst>
              <a:ext uri="{FF2B5EF4-FFF2-40B4-BE49-F238E27FC236}">
                <a16:creationId xmlns:a16="http://schemas.microsoft.com/office/drawing/2014/main" id="{6B40841D-0BEA-DC37-9299-F0B5C3A8BD53}"/>
              </a:ext>
            </a:extLst>
          </p:cNvPr>
          <p:cNvSpPr txBox="1"/>
          <p:nvPr/>
        </p:nvSpPr>
        <p:spPr>
          <a:xfrm>
            <a:off x="95069" y="5264458"/>
            <a:ext cx="5008779" cy="830997"/>
          </a:xfrm>
          <a:prstGeom prst="rect">
            <a:avLst/>
          </a:prstGeom>
          <a:noFill/>
        </p:spPr>
        <p:txBody>
          <a:bodyPr wrap="square">
            <a:spAutoFit/>
          </a:bodyPr>
          <a:lstStyle/>
          <a:p>
            <a:pPr eaLnBrk="0" fontAlgn="base" hangingPunct="0">
              <a:lnSpc>
                <a:spcPct val="100000"/>
              </a:lnSpc>
              <a:spcBef>
                <a:spcPct val="0"/>
              </a:spcBef>
              <a:spcAft>
                <a:spcPct val="0"/>
              </a:spcAft>
            </a:pPr>
            <a:r>
              <a:rPr kumimoji="0" lang="en-US" altLang="en-SZ" sz="1600" b="0"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Country teams can also check the Data Availability tab to quickly review the status of country “default” data available and used in the tool.  </a:t>
            </a:r>
          </a:p>
        </p:txBody>
      </p:sp>
      <p:sp>
        <p:nvSpPr>
          <p:cNvPr id="19" name="TextBox 18">
            <a:extLst>
              <a:ext uri="{FF2B5EF4-FFF2-40B4-BE49-F238E27FC236}">
                <a16:creationId xmlns:a16="http://schemas.microsoft.com/office/drawing/2014/main" id="{75E8AC9F-1345-5886-6F79-48624D107E3E}"/>
              </a:ext>
            </a:extLst>
          </p:cNvPr>
          <p:cNvSpPr txBox="1"/>
          <p:nvPr/>
        </p:nvSpPr>
        <p:spPr>
          <a:xfrm>
            <a:off x="75573" y="6049003"/>
            <a:ext cx="8845728" cy="830997"/>
          </a:xfrm>
          <a:prstGeom prst="rect">
            <a:avLst/>
          </a:prstGeom>
          <a:noFill/>
        </p:spPr>
        <p:txBody>
          <a:bodyPr wrap="square">
            <a:spAutoFit/>
          </a:bodyPr>
          <a:lstStyle/>
          <a:p>
            <a:pPr marL="285750" lvl="0" indent="-285750" eaLnBrk="0" fontAlgn="base" hangingPunct="0">
              <a:lnSpc>
                <a:spcPct val="100000"/>
              </a:lnSpc>
              <a:spcBef>
                <a:spcPct val="0"/>
              </a:spcBef>
              <a:spcAft>
                <a:spcPct val="0"/>
              </a:spcAft>
              <a:buFont typeface="Arial" panose="020B0604020202020204" pitchFamily="34" charset="0"/>
              <a:buChar char="•"/>
            </a:pPr>
            <a:endParaRPr lang="en-US" altLang="en-SZ" sz="1600" dirty="0">
              <a:solidFill>
                <a:schemeClr val="accent2">
                  <a:lumMod val="60000"/>
                  <a:lumOff val="40000"/>
                </a:schemeClr>
              </a:solidFill>
              <a:ea typeface="Times New Roman" panose="02020603050405020304" pitchFamily="18" charset="0"/>
              <a:cs typeface="Arial" panose="020B0604020202020204" pitchFamily="34" charset="0"/>
            </a:endParaRPr>
          </a:p>
          <a:p>
            <a:pPr lvl="0" eaLnBrk="0" fontAlgn="base" hangingPunct="0">
              <a:lnSpc>
                <a:spcPct val="100000"/>
              </a:lnSpc>
              <a:spcBef>
                <a:spcPct val="0"/>
              </a:spcBef>
              <a:spcAft>
                <a:spcPct val="0"/>
              </a:spcAft>
            </a:pPr>
            <a:r>
              <a:rPr lang="en-US" altLang="en-SZ" sz="1600" dirty="0">
                <a:solidFill>
                  <a:schemeClr val="accent2">
                    <a:lumMod val="60000"/>
                    <a:lumOff val="40000"/>
                  </a:schemeClr>
                </a:solidFill>
                <a:ea typeface="Times New Roman" panose="02020603050405020304" pitchFamily="18" charset="0"/>
                <a:cs typeface="Arial" panose="020B0604020202020204" pitchFamily="34" charset="0"/>
              </a:rPr>
              <a:t>The Demographics Sheet (2) provides detail on all data sources used for indicators by row for country review and updates.</a:t>
            </a:r>
          </a:p>
        </p:txBody>
      </p:sp>
      <p:sp>
        <p:nvSpPr>
          <p:cNvPr id="20" name="Right Arrow 19">
            <a:extLst>
              <a:ext uri="{FF2B5EF4-FFF2-40B4-BE49-F238E27FC236}">
                <a16:creationId xmlns:a16="http://schemas.microsoft.com/office/drawing/2014/main" id="{A14E2F51-ACE5-4899-6876-5E9EE3A17552}"/>
              </a:ext>
            </a:extLst>
          </p:cNvPr>
          <p:cNvSpPr/>
          <p:nvPr/>
        </p:nvSpPr>
        <p:spPr>
          <a:xfrm>
            <a:off x="2067610" y="3424677"/>
            <a:ext cx="463318" cy="4572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spTree>
    <p:extLst>
      <p:ext uri="{BB962C8B-B14F-4D97-AF65-F5344CB8AC3E}">
        <p14:creationId xmlns:p14="http://schemas.microsoft.com/office/powerpoint/2010/main" val="157242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599EBD-5D92-42E2-0433-0F658A6D6FC0}"/>
              </a:ext>
            </a:extLst>
          </p:cNvPr>
          <p:cNvSpPr txBox="1"/>
          <p:nvPr/>
        </p:nvSpPr>
        <p:spPr>
          <a:xfrm>
            <a:off x="191176" y="177219"/>
            <a:ext cx="8952823" cy="646331"/>
          </a:xfrm>
          <a:prstGeom prst="rect">
            <a:avLst/>
          </a:prstGeom>
          <a:noFill/>
        </p:spPr>
        <p:txBody>
          <a:bodyPr wrap="square">
            <a:spAutoFit/>
          </a:bodyPr>
          <a:lstStyle/>
          <a:p>
            <a:pPr defTabSz="914400">
              <a:spcBef>
                <a:spcPts val="0"/>
              </a:spcBef>
              <a:spcAft>
                <a:spcPts val="2200"/>
              </a:spcAft>
              <a:buSzPts val="1400"/>
            </a:pPr>
            <a:r>
              <a:rPr lang="en-US" sz="1800" b="1" dirty="0">
                <a:solidFill>
                  <a:srgbClr val="44546A"/>
                </a:solidFill>
                <a:latin typeface="Arial" panose="020B0604020202020204" pitchFamily="34" charset="0"/>
                <a:ea typeface="Times New Roman" panose="02020603050405020304" pitchFamily="18" charset="0"/>
                <a:cs typeface="Arial" panose="020B0604020202020204" pitchFamily="34" charset="0"/>
              </a:rPr>
              <a:t>4. Review condom requirement sheet to understand how data is used to develop condom estimates.</a:t>
            </a:r>
          </a:p>
        </p:txBody>
      </p:sp>
      <p:pic>
        <p:nvPicPr>
          <p:cNvPr id="3" name="Picture 216" descr="Table&#10;&#10;Description automatically generated">
            <a:extLst>
              <a:ext uri="{FF2B5EF4-FFF2-40B4-BE49-F238E27FC236}">
                <a16:creationId xmlns:a16="http://schemas.microsoft.com/office/drawing/2014/main" id="{89508146-B2DD-ACDA-4E88-70EDF9D28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248" y="2286001"/>
            <a:ext cx="8656677" cy="362334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DD38DBAD-4E53-7436-A913-7CDA0D3ECCDA}"/>
              </a:ext>
            </a:extLst>
          </p:cNvPr>
          <p:cNvSpPr txBox="1">
            <a:spLocks/>
          </p:cNvSpPr>
          <p:nvPr/>
        </p:nvSpPr>
        <p:spPr>
          <a:xfrm>
            <a:off x="355091" y="1201345"/>
            <a:ext cx="8433818" cy="812512"/>
          </a:xfrm>
          <a:prstGeom prst="rect">
            <a:avLst/>
          </a:prstGeom>
          <a:solidFill>
            <a:schemeClr val="accent1">
              <a:lumMod val="20000"/>
              <a:lumOff val="80000"/>
            </a:schemeClr>
          </a:solidFill>
        </p:spPr>
        <p:txBody>
          <a:bodyPr>
            <a:normAutofit fontScale="9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a:lnSpc>
                <a:spcPct val="110000"/>
              </a:lnSpc>
              <a:spcBef>
                <a:spcPts val="0"/>
              </a:spcBef>
              <a:spcAft>
                <a:spcPts val="2200"/>
              </a:spcAft>
              <a:buNone/>
            </a:pPr>
            <a:r>
              <a:rPr lang="en-US" altLang="en-SZ"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The Condom Requirement Sheet is the heart of the tool where country target estimates are reviewed, refined and validated based on data (default or revised) and stakeholder inputs. </a:t>
            </a:r>
          </a:p>
          <a:p>
            <a:pPr marL="0" indent="0" defTabSz="914400">
              <a:buNone/>
            </a:pPr>
            <a:endParaRPr lang="en-SZ" dirty="0"/>
          </a:p>
        </p:txBody>
      </p:sp>
      <p:sp>
        <p:nvSpPr>
          <p:cNvPr id="10" name="TextBox 9">
            <a:extLst>
              <a:ext uri="{FF2B5EF4-FFF2-40B4-BE49-F238E27FC236}">
                <a16:creationId xmlns:a16="http://schemas.microsoft.com/office/drawing/2014/main" id="{79662D3A-B3A3-87F4-BBBE-2AA107E39141}"/>
              </a:ext>
            </a:extLst>
          </p:cNvPr>
          <p:cNvSpPr txBox="1"/>
          <p:nvPr/>
        </p:nvSpPr>
        <p:spPr>
          <a:xfrm>
            <a:off x="339248" y="6105289"/>
            <a:ext cx="8804751" cy="861774"/>
          </a:xfrm>
          <a:prstGeom prst="rect">
            <a:avLst/>
          </a:prstGeom>
          <a:noFill/>
        </p:spPr>
        <p:txBody>
          <a:bodyPr wrap="square">
            <a:spAutoFit/>
          </a:bodyPr>
          <a:lstStyle/>
          <a:p>
            <a:pPr lvl="0">
              <a:buClr>
                <a:srgbClr val="000000"/>
              </a:buClr>
            </a:pPr>
            <a:r>
              <a:rPr lang="en-US" sz="1600" b="1" dirty="0">
                <a:solidFill>
                  <a:schemeClr val="accent5">
                    <a:lumMod val="75000"/>
                  </a:schemeClr>
                </a:solidFill>
                <a:effectLst/>
                <a:ea typeface="Times New Roman" panose="02020603050405020304" pitchFamily="18" charset="0"/>
                <a:cs typeface="Arial" panose="020B0604020202020204" pitchFamily="34" charset="0"/>
              </a:rPr>
              <a:t>All the cells in blue have defaults provided based on global data and expert assumptions.  Country review, revision or validation will be reflected in </a:t>
            </a:r>
            <a:r>
              <a:rPr lang="en-US" sz="1600" b="1" dirty="0">
                <a:solidFill>
                  <a:srgbClr val="FFC000"/>
                </a:solidFill>
                <a:effectLst/>
                <a:ea typeface="Times New Roman" panose="02020603050405020304" pitchFamily="18" charset="0"/>
                <a:cs typeface="Arial" panose="020B0604020202020204" pitchFamily="34" charset="0"/>
              </a:rPr>
              <a:t>orange. </a:t>
            </a:r>
            <a:endParaRPr lang="en-SZ" sz="1600" dirty="0">
              <a:solidFill>
                <a:srgbClr val="FFC000"/>
              </a:solidFill>
              <a:effectLst/>
              <a:ea typeface="Times New Roman" panose="02020603050405020304" pitchFamily="18" charset="0"/>
              <a:cs typeface="Arial" panose="020B0604020202020204" pitchFamily="34" charset="0"/>
            </a:endParaRPr>
          </a:p>
          <a:p>
            <a:pPr lvl="0">
              <a:buClr>
                <a:srgbClr val="000000"/>
              </a:buClr>
            </a:pPr>
            <a:endParaRPr lang="en-SZ" dirty="0"/>
          </a:p>
        </p:txBody>
      </p:sp>
    </p:spTree>
    <p:extLst>
      <p:ext uri="{BB962C8B-B14F-4D97-AF65-F5344CB8AC3E}">
        <p14:creationId xmlns:p14="http://schemas.microsoft.com/office/powerpoint/2010/main" val="871119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BB8288-E481-F6A5-6E2B-5800110C7E18}"/>
              </a:ext>
            </a:extLst>
          </p:cNvPr>
          <p:cNvSpPr txBox="1"/>
          <p:nvPr/>
        </p:nvSpPr>
        <p:spPr>
          <a:xfrm>
            <a:off x="141514" y="289449"/>
            <a:ext cx="8860971" cy="646331"/>
          </a:xfrm>
          <a:prstGeom prst="rect">
            <a:avLst/>
          </a:prstGeom>
          <a:noFill/>
        </p:spPr>
        <p:txBody>
          <a:bodyPr wrap="square">
            <a:spAutoFit/>
          </a:bodyPr>
          <a:lstStyle/>
          <a:p>
            <a:pPr lvl="0">
              <a:buSzPts val="1400"/>
            </a:pPr>
            <a:r>
              <a:rPr lang="en-US" sz="1800" b="1" dirty="0">
                <a:solidFill>
                  <a:srgbClr val="44546A"/>
                </a:solidFill>
                <a:effectLst/>
                <a:ea typeface="Times New Roman" panose="02020603050405020304" pitchFamily="18" charset="0"/>
                <a:cs typeface="Arial" panose="020B0604020202020204" pitchFamily="34" charset="0"/>
              </a:rPr>
              <a:t>5.  Have updated country data sources ready for review/validation of the default data (</a:t>
            </a:r>
            <a:r>
              <a:rPr lang="en-US" sz="1800" b="1" u="sng" dirty="0">
                <a:solidFill>
                  <a:srgbClr val="0563C1"/>
                </a:solidFill>
                <a:effectLst/>
                <a:ea typeface="Times New Roman" panose="02020603050405020304" pitchFamily="18" charset="0"/>
                <a:cs typeface="Arial" panose="020B0604020202020204" pitchFamily="34" charset="0"/>
                <a:hlinkClick r:id="rId3"/>
              </a:rPr>
              <a:t>Data collection checklist</a:t>
            </a:r>
            <a:r>
              <a:rPr lang="en-US" sz="1800" b="1" dirty="0">
                <a:solidFill>
                  <a:srgbClr val="44546A"/>
                </a:solidFill>
                <a:effectLst/>
                <a:ea typeface="Times New Roman" panose="02020603050405020304" pitchFamily="18" charset="0"/>
                <a:cs typeface="Arial" panose="020B0604020202020204" pitchFamily="34" charset="0"/>
              </a:rPr>
              <a:t>).</a:t>
            </a:r>
            <a:endParaRPr lang="en-SZ" sz="2000" dirty="0">
              <a:effectLst/>
              <a:ea typeface="Times New Roman" panose="02020603050405020304" pitchFamily="18" charset="0"/>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599816E4-0CD9-B966-1B87-1854AC50B0EB}"/>
              </a:ext>
            </a:extLst>
          </p:cNvPr>
          <p:cNvGraphicFramePr>
            <a:graphicFrameLocks/>
          </p:cNvGraphicFramePr>
          <p:nvPr>
            <p:extLst>
              <p:ext uri="{D42A27DB-BD31-4B8C-83A1-F6EECF244321}">
                <p14:modId xmlns:p14="http://schemas.microsoft.com/office/powerpoint/2010/main" val="2628692336"/>
              </p:ext>
            </p:extLst>
          </p:nvPr>
        </p:nvGraphicFramePr>
        <p:xfrm>
          <a:off x="227377" y="1724894"/>
          <a:ext cx="8579166" cy="4953740"/>
        </p:xfrm>
        <a:graphic>
          <a:graphicData uri="http://schemas.openxmlformats.org/drawingml/2006/table">
            <a:tbl>
              <a:tblPr firstRow="1" firstCol="1" bandRow="1">
                <a:noFill/>
                <a:tableStyleId>{5C22544A-7EE6-4342-B048-85BDC9FD1C3A}</a:tableStyleId>
              </a:tblPr>
              <a:tblGrid>
                <a:gridCol w="3153553">
                  <a:extLst>
                    <a:ext uri="{9D8B030D-6E8A-4147-A177-3AD203B41FA5}">
                      <a16:colId xmlns:a16="http://schemas.microsoft.com/office/drawing/2014/main" val="1844880007"/>
                    </a:ext>
                  </a:extLst>
                </a:gridCol>
                <a:gridCol w="3014103">
                  <a:extLst>
                    <a:ext uri="{9D8B030D-6E8A-4147-A177-3AD203B41FA5}">
                      <a16:colId xmlns:a16="http://schemas.microsoft.com/office/drawing/2014/main" val="1275715638"/>
                    </a:ext>
                  </a:extLst>
                </a:gridCol>
                <a:gridCol w="2411510">
                  <a:extLst>
                    <a:ext uri="{9D8B030D-6E8A-4147-A177-3AD203B41FA5}">
                      <a16:colId xmlns:a16="http://schemas.microsoft.com/office/drawing/2014/main" val="4023741091"/>
                    </a:ext>
                  </a:extLst>
                </a:gridCol>
              </a:tblGrid>
              <a:tr h="346220">
                <a:tc>
                  <a:txBody>
                    <a:bodyPr/>
                    <a:lstStyle/>
                    <a:p>
                      <a:r>
                        <a:rPr lang="en-SZ" sz="1400" b="0" cap="all" spc="150" dirty="0">
                          <a:solidFill>
                            <a:schemeClr val="lt1"/>
                          </a:solidFill>
                          <a:effectLst/>
                          <a:latin typeface="Arial" panose="020B0604020202020204" pitchFamily="34" charset="0"/>
                          <a:cs typeface="Arial" panose="020B0604020202020204" pitchFamily="34" charset="0"/>
                        </a:rPr>
                        <a:t>Data Needs</a:t>
                      </a:r>
                      <a:endParaRPr lang="en-SZ" sz="1400" b="0" cap="all" spc="15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89990" marR="89990" marT="89990" marB="89990">
                    <a:lnL w="12700" cmpd="sng">
                      <a:noFill/>
                    </a:lnL>
                    <a:lnR w="12700" cmpd="sng">
                      <a:noFill/>
                    </a:lnR>
                    <a:lnT w="12700" cmpd="sng">
                      <a:noFill/>
                    </a:lnT>
                    <a:lnB w="38100" cmpd="sng">
                      <a:noFill/>
                    </a:lnB>
                    <a:solidFill>
                      <a:schemeClr val="accent5"/>
                    </a:solidFill>
                  </a:tcPr>
                </a:tc>
                <a:tc>
                  <a:txBody>
                    <a:bodyPr/>
                    <a:lstStyle/>
                    <a:p>
                      <a:r>
                        <a:rPr lang="en-SZ" sz="1400" b="0" cap="all" spc="150" dirty="0">
                          <a:solidFill>
                            <a:schemeClr val="lt1"/>
                          </a:solidFill>
                          <a:effectLst/>
                          <a:latin typeface="Arial" panose="020B0604020202020204" pitchFamily="34" charset="0"/>
                          <a:cs typeface="Arial" panose="020B0604020202020204" pitchFamily="34" charset="0"/>
                        </a:rPr>
                        <a:t>Data Sources</a:t>
                      </a:r>
                      <a:endParaRPr lang="en-SZ" sz="1400" b="0" cap="all" spc="15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89990" marR="89990" marT="89990" marB="89990">
                    <a:lnL w="12700" cmpd="sng">
                      <a:noFill/>
                    </a:lnL>
                    <a:lnR w="12700" cmpd="sng">
                      <a:noFill/>
                    </a:lnR>
                    <a:lnT w="12700" cmpd="sng">
                      <a:noFill/>
                    </a:lnT>
                    <a:lnB w="38100" cmpd="sng">
                      <a:noFill/>
                    </a:lnB>
                    <a:solidFill>
                      <a:schemeClr val="accent5"/>
                    </a:solidFill>
                  </a:tcPr>
                </a:tc>
                <a:tc>
                  <a:txBody>
                    <a:bodyPr/>
                    <a:lstStyle/>
                    <a:p>
                      <a:r>
                        <a:rPr lang="en-SZ" sz="1400" b="0" cap="all" spc="150" dirty="0">
                          <a:solidFill>
                            <a:schemeClr val="lt1"/>
                          </a:solidFill>
                          <a:effectLst/>
                          <a:latin typeface="Arial" panose="020B0604020202020204" pitchFamily="34" charset="0"/>
                          <a:cs typeface="Arial" panose="020B0604020202020204" pitchFamily="34" charset="0"/>
                        </a:rPr>
                        <a:t>Reference Sheets for Inputs</a:t>
                      </a:r>
                      <a:endParaRPr lang="en-SZ" sz="1400" b="0" cap="all" spc="150" dirty="0">
                        <a:solidFill>
                          <a:schemeClr val="lt1"/>
                        </a:solidFill>
                        <a:effectLst/>
                        <a:latin typeface="Arial" panose="020B0604020202020204" pitchFamily="34" charset="0"/>
                        <a:ea typeface="Times New Roman" panose="02020603050405020304" pitchFamily="18" charset="0"/>
                        <a:cs typeface="Arial" panose="020B0604020202020204" pitchFamily="34" charset="0"/>
                      </a:endParaRPr>
                    </a:p>
                  </a:txBody>
                  <a:tcPr marL="89990" marR="89990" marT="89990" marB="89990">
                    <a:lnL w="12700" cmpd="sng">
                      <a:noFill/>
                    </a:lnL>
                    <a:lnR w="12700" cmpd="sng">
                      <a:noFill/>
                    </a:lnR>
                    <a:lnT w="12700" cmpd="sng">
                      <a:noFill/>
                    </a:lnT>
                    <a:lnB w="38100" cmpd="sng">
                      <a:noFill/>
                    </a:lnB>
                    <a:solidFill>
                      <a:schemeClr val="accent5"/>
                    </a:solidFill>
                  </a:tcPr>
                </a:tc>
                <a:extLst>
                  <a:ext uri="{0D108BD9-81ED-4DB2-BD59-A6C34878D82A}">
                    <a16:rowId xmlns:a16="http://schemas.microsoft.com/office/drawing/2014/main" val="2067101902"/>
                  </a:ext>
                </a:extLst>
              </a:tr>
              <a:tr h="1089973">
                <a:tc>
                  <a:txBody>
                    <a:bodyPr/>
                    <a:lstStyle/>
                    <a:p>
                      <a:r>
                        <a:rPr lang="en-SZ" sz="1400" b="1" cap="none" spc="0" dirty="0">
                          <a:solidFill>
                            <a:schemeClr val="tx1"/>
                          </a:solidFill>
                          <a:effectLst/>
                          <a:latin typeface="Arial" panose="020B0604020202020204" pitchFamily="34" charset="0"/>
                          <a:cs typeface="Arial" panose="020B0604020202020204" pitchFamily="34" charset="0"/>
                        </a:rPr>
                        <a:t>Latest demographic and behavioral data by population.</a:t>
                      </a:r>
                    </a:p>
                    <a:p>
                      <a:r>
                        <a:rPr lang="en-SZ" sz="1400" b="1" cap="none" spc="0" dirty="0">
                          <a:solidFill>
                            <a:schemeClr val="tx1"/>
                          </a:solidFill>
                          <a:effectLst/>
                          <a:latin typeface="Arial" panose="020B0604020202020204" pitchFamily="34" charset="0"/>
                          <a:cs typeface="Arial" panose="020B0604020202020204" pitchFamily="34" charset="0"/>
                        </a:rPr>
                        <a:t> </a:t>
                      </a:r>
                      <a:endParaRPr lang="en-SZ" sz="1400" b="1" cap="none" spc="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9990" marR="89990" marT="89990" marB="89990">
                    <a:lnL w="12700" cmpd="sng">
                      <a:noFill/>
                      <a:prstDash val="solid"/>
                    </a:lnL>
                    <a:lnR w="12700" cmpd="sng">
                      <a:noFill/>
                      <a:prstDash val="solid"/>
                    </a:lnR>
                    <a:lnT w="38100" cmpd="sng">
                      <a:noFill/>
                    </a:lnT>
                    <a:lnB w="12700" cmpd="sng">
                      <a:noFill/>
                      <a:prstDash val="solid"/>
                    </a:lnB>
                    <a:noFill/>
                  </a:tcPr>
                </a:tc>
                <a:tc>
                  <a:txBody>
                    <a:bodyPr/>
                    <a:lstStyle/>
                    <a:p>
                      <a:pPr marL="342900" lvl="0" indent="-342900">
                        <a:buFont typeface="Wingdings 2" pitchFamily="2" charset="2"/>
                        <a:buChar char=""/>
                      </a:pPr>
                      <a:r>
                        <a:rPr lang="en-SZ" sz="1400" cap="none" spc="0" dirty="0">
                          <a:solidFill>
                            <a:schemeClr val="tx1"/>
                          </a:solidFill>
                          <a:effectLst/>
                          <a:latin typeface="Arial" panose="020B0604020202020204" pitchFamily="34" charset="0"/>
                          <a:cs typeface="Arial" panose="020B0604020202020204" pitchFamily="34" charset="0"/>
                        </a:rPr>
                        <a:t>Recent DHS</a:t>
                      </a:r>
                    </a:p>
                    <a:p>
                      <a:pPr marL="342900" lvl="0" indent="-342900">
                        <a:buFont typeface="Wingdings 2" pitchFamily="2" charset="2"/>
                        <a:buChar char=""/>
                      </a:pPr>
                      <a:r>
                        <a:rPr lang="en-SZ" sz="1400" cap="none" spc="0" dirty="0">
                          <a:solidFill>
                            <a:schemeClr val="tx1"/>
                          </a:solidFill>
                          <a:effectLst/>
                          <a:latin typeface="Arial" panose="020B0604020202020204" pitchFamily="34" charset="0"/>
                          <a:cs typeface="Arial" panose="020B0604020202020204" pitchFamily="34" charset="0"/>
                        </a:rPr>
                        <a:t>Recent MICS</a:t>
                      </a:r>
                    </a:p>
                    <a:p>
                      <a:pPr marL="342900" lvl="0" indent="-342900">
                        <a:buFont typeface="Wingdings 2" pitchFamily="2" charset="2"/>
                        <a:buChar char=""/>
                      </a:pPr>
                      <a:r>
                        <a:rPr lang="en-SZ" sz="1400" cap="none" spc="0" dirty="0">
                          <a:solidFill>
                            <a:schemeClr val="tx1"/>
                          </a:solidFill>
                          <a:effectLst/>
                          <a:latin typeface="Arial" panose="020B0604020202020204" pitchFamily="34" charset="0"/>
                          <a:cs typeface="Arial" panose="020B0604020202020204" pitchFamily="34" charset="0"/>
                        </a:rPr>
                        <a:t>IBBS Survey</a:t>
                      </a:r>
                    </a:p>
                    <a:p>
                      <a:pPr marL="342900" lvl="0" indent="-342900">
                        <a:buFont typeface="Wingdings 2" pitchFamily="2" charset="2"/>
                        <a:buChar char=""/>
                      </a:pPr>
                      <a:r>
                        <a:rPr lang="en-SZ" sz="1400" cap="none" spc="0" dirty="0">
                          <a:solidFill>
                            <a:schemeClr val="tx1"/>
                          </a:solidFill>
                          <a:effectLst/>
                          <a:latin typeface="Arial" panose="020B0604020202020204" pitchFamily="34" charset="0"/>
                          <a:cs typeface="Arial" panose="020B0604020202020204" pitchFamily="34" charset="0"/>
                        </a:rPr>
                        <a:t>Condom Market Research </a:t>
                      </a:r>
                    </a:p>
                    <a:p>
                      <a:r>
                        <a:rPr lang="en-SZ" sz="1400" cap="none" spc="0" dirty="0">
                          <a:solidFill>
                            <a:schemeClr val="tx1"/>
                          </a:solidFill>
                          <a:effectLst/>
                          <a:latin typeface="Arial" panose="020B0604020202020204" pitchFamily="34" charset="0"/>
                          <a:cs typeface="Arial" panose="020B0604020202020204" pitchFamily="34" charset="0"/>
                        </a:rPr>
                        <a:t> </a:t>
                      </a:r>
                      <a:endParaRPr lang="en-SZ" sz="1400" cap="none" spc="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9990" marR="89990" marT="89990" marB="89990">
                    <a:lnL w="12700" cmpd="sng">
                      <a:noFill/>
                      <a:prstDash val="solid"/>
                    </a:lnL>
                    <a:lnR w="12700" cmpd="sng">
                      <a:noFill/>
                      <a:prstDash val="solid"/>
                    </a:lnR>
                    <a:lnT w="38100" cmpd="sng">
                      <a:noFill/>
                    </a:lnT>
                    <a:lnB w="12700" cmpd="sng">
                      <a:noFill/>
                      <a:prstDash val="solid"/>
                    </a:lnB>
                    <a:noFill/>
                  </a:tcPr>
                </a:tc>
                <a:tc>
                  <a:txBody>
                    <a:bodyPr/>
                    <a:lstStyle/>
                    <a:p>
                      <a:pPr marL="342900" lvl="0" indent="-342900">
                        <a:buFont typeface="Wingdings 2" pitchFamily="2" charset="2"/>
                        <a:buChar char=""/>
                      </a:pPr>
                      <a:r>
                        <a:rPr lang="en-SZ" sz="1400" cap="none" spc="0" dirty="0">
                          <a:solidFill>
                            <a:schemeClr val="tx1"/>
                          </a:solidFill>
                          <a:effectLst/>
                          <a:latin typeface="Arial" panose="020B0604020202020204" pitchFamily="34" charset="0"/>
                          <a:cs typeface="Arial" panose="020B0604020202020204" pitchFamily="34" charset="0"/>
                        </a:rPr>
                        <a:t>Demographic worksheet</a:t>
                      </a:r>
                    </a:p>
                    <a:p>
                      <a:pPr marL="342900" lvl="0" indent="-342900">
                        <a:buFont typeface="Wingdings 2" pitchFamily="2" charset="2"/>
                        <a:buChar char=""/>
                      </a:pPr>
                      <a:r>
                        <a:rPr lang="en-SZ" sz="1400" cap="none" spc="0" dirty="0">
                          <a:solidFill>
                            <a:schemeClr val="tx1"/>
                          </a:solidFill>
                          <a:effectLst/>
                          <a:latin typeface="Arial" panose="020B0604020202020204" pitchFamily="34" charset="0"/>
                          <a:cs typeface="Arial" panose="020B0604020202020204" pitchFamily="34" charset="0"/>
                        </a:rPr>
                        <a:t>Condom requirement </a:t>
                      </a:r>
                    </a:p>
                    <a:p>
                      <a:pPr marL="342900" lvl="0" indent="-342900">
                        <a:buFont typeface="Wingdings 2" pitchFamily="2" charset="2"/>
                        <a:buChar char=""/>
                      </a:pPr>
                      <a:r>
                        <a:rPr lang="en-SZ" sz="1400" cap="none" spc="0" dirty="0">
                          <a:solidFill>
                            <a:schemeClr val="tx1"/>
                          </a:solidFill>
                          <a:effectLst/>
                          <a:latin typeface="Arial" panose="020B0604020202020204" pitchFamily="34" charset="0"/>
                          <a:cs typeface="Arial" panose="020B0604020202020204" pitchFamily="34" charset="0"/>
                        </a:rPr>
                        <a:t>TMA worksheets</a:t>
                      </a:r>
                      <a:endParaRPr lang="en-SZ" sz="1400" cap="none" spc="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9990" marR="89990" marT="89990" marB="89990">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263052027"/>
                  </a:ext>
                </a:extLst>
              </a:tr>
              <a:tr h="1089973">
                <a:tc>
                  <a:txBody>
                    <a:bodyPr/>
                    <a:lstStyle/>
                    <a:p>
                      <a:r>
                        <a:rPr lang="en-SZ" sz="1400" b="1" cap="none" spc="0" dirty="0">
                          <a:solidFill>
                            <a:schemeClr val="tx1"/>
                          </a:solidFill>
                          <a:effectLst/>
                          <a:latin typeface="Arial" panose="020B0604020202020204" pitchFamily="34" charset="0"/>
                          <a:cs typeface="Arial" panose="020B0604020202020204" pitchFamily="34" charset="0"/>
                        </a:rPr>
                        <a:t>Latest condom procurement, distribution, sales data by sector </a:t>
                      </a:r>
                    </a:p>
                    <a:p>
                      <a:pPr marL="342900" lvl="0" indent="-342900">
                        <a:buFont typeface="Wingdings 2" pitchFamily="2" charset="2"/>
                        <a:buChar char=""/>
                      </a:pPr>
                      <a:r>
                        <a:rPr lang="en-SZ" sz="1400" b="0" cap="none" spc="0" dirty="0">
                          <a:solidFill>
                            <a:schemeClr val="tx1"/>
                          </a:solidFill>
                          <a:effectLst/>
                          <a:latin typeface="Arial" panose="020B0604020202020204" pitchFamily="34" charset="0"/>
                          <a:cs typeface="Arial" panose="020B0604020202020204" pitchFamily="34" charset="0"/>
                        </a:rPr>
                        <a:t>Public-free </a:t>
                      </a:r>
                    </a:p>
                    <a:p>
                      <a:pPr marL="342900" lvl="0" indent="-342900">
                        <a:buFont typeface="Wingdings 2" pitchFamily="2" charset="2"/>
                        <a:buChar char=""/>
                      </a:pPr>
                      <a:r>
                        <a:rPr lang="en-SZ" sz="1400" b="0" cap="none" spc="0" dirty="0">
                          <a:solidFill>
                            <a:schemeClr val="tx1"/>
                          </a:solidFill>
                          <a:effectLst/>
                          <a:latin typeface="Arial" panose="020B0604020202020204" pitchFamily="34" charset="0"/>
                          <a:cs typeface="Arial" panose="020B0604020202020204" pitchFamily="34" charset="0"/>
                        </a:rPr>
                        <a:t>Socially marketed</a:t>
                      </a:r>
                    </a:p>
                    <a:p>
                      <a:pPr marL="342900" lvl="0" indent="-342900">
                        <a:buFont typeface="Wingdings 2" pitchFamily="2" charset="2"/>
                        <a:buChar char=""/>
                      </a:pPr>
                      <a:r>
                        <a:rPr lang="en-SZ" sz="1400" b="0" cap="none" spc="0" dirty="0">
                          <a:solidFill>
                            <a:schemeClr val="tx1"/>
                          </a:solidFill>
                          <a:effectLst/>
                          <a:latin typeface="Arial" panose="020B0604020202020204" pitchFamily="34" charset="0"/>
                          <a:cs typeface="Arial" panose="020B0604020202020204" pitchFamily="34" charset="0"/>
                        </a:rPr>
                        <a:t>Private sector (if available) </a:t>
                      </a:r>
                      <a:endParaRPr lang="en-SZ" sz="1400" b="0" cap="none" spc="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9990" marR="89990" marT="89990" marB="89990">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342900" lvl="0" indent="-342900">
                        <a:buFont typeface="Wingdings 2" pitchFamily="2" charset="2"/>
                        <a:buChar char=""/>
                      </a:pPr>
                      <a:r>
                        <a:rPr lang="en-SZ" sz="1400" cap="none" spc="0" dirty="0">
                          <a:solidFill>
                            <a:schemeClr val="tx1"/>
                          </a:solidFill>
                          <a:effectLst/>
                          <a:latin typeface="Arial" panose="020B0604020202020204" pitchFamily="34" charset="0"/>
                          <a:cs typeface="Arial" panose="020B0604020202020204" pitchFamily="34" charset="0"/>
                        </a:rPr>
                        <a:t>CMS</a:t>
                      </a:r>
                    </a:p>
                    <a:p>
                      <a:pPr marL="342900" lvl="0" indent="-342900">
                        <a:buFont typeface="Wingdings 2" pitchFamily="2" charset="2"/>
                        <a:buChar char=""/>
                      </a:pPr>
                      <a:r>
                        <a:rPr lang="en-SZ" sz="1400" cap="none" spc="0" dirty="0">
                          <a:solidFill>
                            <a:schemeClr val="tx1"/>
                          </a:solidFill>
                          <a:effectLst/>
                          <a:latin typeface="Arial" panose="020B0604020202020204" pitchFamily="34" charset="0"/>
                          <a:cs typeface="Arial" panose="020B0604020202020204" pitchFamily="34" charset="0"/>
                        </a:rPr>
                        <a:t>SMO reports</a:t>
                      </a:r>
                    </a:p>
                    <a:p>
                      <a:pPr marL="342900" lvl="0" indent="-342900">
                        <a:buFont typeface="Wingdings 2" pitchFamily="2" charset="2"/>
                        <a:buChar char=""/>
                      </a:pPr>
                      <a:r>
                        <a:rPr lang="en-SZ" sz="1400" cap="none" spc="0" dirty="0">
                          <a:solidFill>
                            <a:schemeClr val="tx1"/>
                          </a:solidFill>
                          <a:effectLst/>
                          <a:latin typeface="Arial" panose="020B0604020202020204" pitchFamily="34" charset="0"/>
                          <a:cs typeface="Arial" panose="020B0604020202020204" pitchFamily="34" charset="0"/>
                        </a:rPr>
                        <a:t>Pharmaceutical Council (inputs) </a:t>
                      </a:r>
                    </a:p>
                    <a:p>
                      <a:r>
                        <a:rPr lang="en-SZ" sz="1400" cap="none" spc="0" dirty="0">
                          <a:solidFill>
                            <a:schemeClr val="tx1"/>
                          </a:solidFill>
                          <a:effectLst/>
                          <a:latin typeface="Arial" panose="020B0604020202020204" pitchFamily="34" charset="0"/>
                          <a:cs typeface="Arial" panose="020B0604020202020204" pitchFamily="34" charset="0"/>
                        </a:rPr>
                        <a:t> </a:t>
                      </a:r>
                      <a:endParaRPr lang="en-SZ" sz="1400" cap="none" spc="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9990" marR="89990" marT="89990" marB="89990">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342900" lvl="0" indent="-342900">
                        <a:buFont typeface="Wingdings 2" pitchFamily="2" charset="2"/>
                        <a:buChar char=""/>
                      </a:pPr>
                      <a:r>
                        <a:rPr lang="en-SZ" sz="1400" cap="none" spc="0" dirty="0">
                          <a:solidFill>
                            <a:schemeClr val="tx1"/>
                          </a:solidFill>
                          <a:effectLst/>
                          <a:latin typeface="Arial" panose="020B0604020202020204" pitchFamily="34" charset="0"/>
                          <a:cs typeface="Arial" panose="020B0604020202020204" pitchFamily="34" charset="0"/>
                        </a:rPr>
                        <a:t>Condom availability worksheet</a:t>
                      </a:r>
                    </a:p>
                    <a:p>
                      <a:pPr marL="228600"/>
                      <a:r>
                        <a:rPr lang="en-SZ" sz="1400" cap="none" spc="0" dirty="0">
                          <a:solidFill>
                            <a:schemeClr val="tx1"/>
                          </a:solidFill>
                          <a:effectLst/>
                          <a:latin typeface="Arial" panose="020B0604020202020204" pitchFamily="34" charset="0"/>
                          <a:cs typeface="Arial" panose="020B0604020202020204" pitchFamily="34" charset="0"/>
                        </a:rPr>
                        <a:t> </a:t>
                      </a:r>
                      <a:endParaRPr lang="en-SZ" sz="1400" cap="none" spc="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9990" marR="89990" marT="89990" marB="89990">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3763595792"/>
                  </a:ext>
                </a:extLst>
              </a:tr>
              <a:tr h="907829">
                <a:tc>
                  <a:txBody>
                    <a:bodyPr/>
                    <a:lstStyle/>
                    <a:p>
                      <a:r>
                        <a:rPr lang="en-SZ" sz="1400" b="1" cap="none" spc="0" dirty="0">
                          <a:solidFill>
                            <a:schemeClr val="tx1"/>
                          </a:solidFill>
                          <a:effectLst/>
                          <a:latin typeface="Arial" panose="020B0604020202020204" pitchFamily="34" charset="0"/>
                          <a:cs typeface="Arial" panose="020B0604020202020204" pitchFamily="34" charset="0"/>
                        </a:rPr>
                        <a:t>Baseline for target setting (achievement and considerations for target setting) </a:t>
                      </a:r>
                      <a:endParaRPr lang="en-SZ" sz="1400" b="1" cap="none" spc="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9990" marR="89990" marT="89990" marB="89990">
                    <a:lnL w="12700" cmpd="sng">
                      <a:noFill/>
                      <a:prstDash val="solid"/>
                    </a:lnL>
                    <a:lnR w="12700" cmpd="sng">
                      <a:noFill/>
                      <a:prstDash val="solid"/>
                    </a:lnR>
                    <a:lnT w="12700" cmpd="sng">
                      <a:noFill/>
                      <a:prstDash val="solid"/>
                    </a:lnT>
                    <a:lnB w="12700" cmpd="sng">
                      <a:noFill/>
                      <a:prstDash val="solid"/>
                    </a:lnB>
                    <a:noFill/>
                  </a:tcPr>
                </a:tc>
                <a:tc>
                  <a:txBody>
                    <a:bodyPr/>
                    <a:lstStyle/>
                    <a:p>
                      <a:pPr marL="342900" lvl="0" indent="-342900">
                        <a:buFont typeface="Wingdings 2" pitchFamily="2" charset="2"/>
                        <a:buChar char=""/>
                      </a:pPr>
                      <a:r>
                        <a:rPr lang="en-SZ" sz="1400" cap="none" spc="0" dirty="0">
                          <a:solidFill>
                            <a:schemeClr val="tx1"/>
                          </a:solidFill>
                          <a:effectLst/>
                          <a:latin typeface="Arial" panose="020B0604020202020204" pitchFamily="34" charset="0"/>
                          <a:cs typeface="Arial" panose="020B0604020202020204" pitchFamily="34" charset="0"/>
                        </a:rPr>
                        <a:t>National HIV, Condom, or SRH strategies.</a:t>
                      </a:r>
                    </a:p>
                    <a:p>
                      <a:pPr marL="342900" lvl="0" indent="-342900">
                        <a:buFont typeface="Wingdings 2" pitchFamily="2" charset="2"/>
                        <a:buChar char=""/>
                      </a:pPr>
                      <a:r>
                        <a:rPr lang="en-SZ" sz="1400" cap="none" spc="0" dirty="0">
                          <a:solidFill>
                            <a:schemeClr val="tx1"/>
                          </a:solidFill>
                          <a:effectLst/>
                          <a:latin typeface="Arial" panose="020B0604020202020204" pitchFamily="34" charset="0"/>
                          <a:cs typeface="Arial" panose="020B0604020202020204" pitchFamily="34" charset="0"/>
                        </a:rPr>
                        <a:t>Population specific strategy documents </a:t>
                      </a:r>
                      <a:endParaRPr lang="en-SZ" sz="1400" cap="none" spc="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9990" marR="89990" marT="89990" marB="89990">
                    <a:lnL w="12700" cmpd="sng">
                      <a:noFill/>
                      <a:prstDash val="solid"/>
                    </a:lnL>
                    <a:lnR w="12700" cmpd="sng">
                      <a:noFill/>
                      <a:prstDash val="solid"/>
                    </a:lnR>
                    <a:lnT w="12700" cmpd="sng">
                      <a:noFill/>
                      <a:prstDash val="solid"/>
                    </a:lnT>
                    <a:lnB w="12700" cmpd="sng">
                      <a:noFill/>
                      <a:prstDash val="solid"/>
                    </a:lnB>
                    <a:noFill/>
                  </a:tcPr>
                </a:tc>
                <a:tc>
                  <a:txBody>
                    <a:bodyPr/>
                    <a:lstStyle/>
                    <a:p>
                      <a:pPr marL="342900" lvl="0" indent="-342900">
                        <a:buFont typeface="Wingdings 2" pitchFamily="2" charset="2"/>
                        <a:buChar char=""/>
                      </a:pPr>
                      <a:r>
                        <a:rPr lang="en-SZ" sz="1400" cap="none" spc="0">
                          <a:solidFill>
                            <a:schemeClr val="tx1"/>
                          </a:solidFill>
                          <a:effectLst/>
                          <a:latin typeface="Arial" panose="020B0604020202020204" pitchFamily="34" charset="0"/>
                          <a:cs typeface="Arial" panose="020B0604020202020204" pitchFamily="34" charset="0"/>
                        </a:rPr>
                        <a:t>Condom requirement worksheet</a:t>
                      </a:r>
                    </a:p>
                    <a:p>
                      <a:pPr marL="342900" lvl="0" indent="-342900">
                        <a:buFont typeface="Wingdings 2" pitchFamily="2" charset="2"/>
                        <a:buChar char=""/>
                      </a:pPr>
                      <a:r>
                        <a:rPr lang="en-SZ" sz="1400" cap="none" spc="0">
                          <a:solidFill>
                            <a:schemeClr val="tx1"/>
                          </a:solidFill>
                          <a:effectLst/>
                          <a:latin typeface="Arial" panose="020B0604020202020204" pitchFamily="34" charset="0"/>
                          <a:cs typeface="Arial" panose="020B0604020202020204" pitchFamily="34" charset="0"/>
                        </a:rPr>
                        <a:t>TMA worksheets</a:t>
                      </a:r>
                      <a:endParaRPr lang="en-SZ" sz="1400" cap="none" spc="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9990" marR="89990" marT="89990" marB="8999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98133038"/>
                  </a:ext>
                </a:extLst>
              </a:tr>
              <a:tr h="725686">
                <a:tc>
                  <a:txBody>
                    <a:bodyPr/>
                    <a:lstStyle/>
                    <a:p>
                      <a:r>
                        <a:rPr lang="en-SZ" sz="1400" b="1" cap="none" spc="0" dirty="0">
                          <a:solidFill>
                            <a:schemeClr val="tx1"/>
                          </a:solidFill>
                          <a:effectLst/>
                          <a:latin typeface="Arial" panose="020B0604020202020204" pitchFamily="34" charset="0"/>
                          <a:cs typeface="Arial" panose="020B0604020202020204" pitchFamily="34" charset="0"/>
                        </a:rPr>
                        <a:t>Baseline for costing scenarios (current donor investments for commodities and programs) </a:t>
                      </a:r>
                      <a:endParaRPr lang="en-SZ" sz="1400" b="1" cap="none" spc="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9990" marR="89990" marT="89990" marB="89990">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342900" lvl="0" indent="-342900">
                        <a:buFont typeface="Wingdings 2" pitchFamily="2" charset="2"/>
                        <a:buChar char=""/>
                      </a:pPr>
                      <a:r>
                        <a:rPr lang="en-SZ" sz="1400" cap="none" spc="0" dirty="0">
                          <a:solidFill>
                            <a:schemeClr val="tx1"/>
                          </a:solidFill>
                          <a:effectLst/>
                          <a:latin typeface="Arial" panose="020B0604020202020204" pitchFamily="34" charset="0"/>
                          <a:cs typeface="Arial" panose="020B0604020202020204" pitchFamily="34" charset="0"/>
                        </a:rPr>
                        <a:t>GF grants</a:t>
                      </a:r>
                    </a:p>
                    <a:p>
                      <a:pPr marL="342900" lvl="0" indent="-342900">
                        <a:buFont typeface="Wingdings 2" pitchFamily="2" charset="2"/>
                        <a:buChar char=""/>
                      </a:pPr>
                      <a:r>
                        <a:rPr lang="en-SZ" sz="1400" cap="none" spc="0" dirty="0">
                          <a:solidFill>
                            <a:schemeClr val="tx1"/>
                          </a:solidFill>
                          <a:effectLst/>
                          <a:latin typeface="Arial" panose="020B0604020202020204" pitchFamily="34" charset="0"/>
                          <a:cs typeface="Arial" panose="020B0604020202020204" pitchFamily="34" charset="0"/>
                        </a:rPr>
                        <a:t>Donor investments – commitments </a:t>
                      </a:r>
                      <a:endParaRPr lang="en-SZ" sz="1400" cap="none" spc="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9990" marR="89990" marT="89990" marB="89990">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r>
                        <a:rPr lang="en-SZ" sz="1400" cap="none" spc="0" dirty="0">
                          <a:solidFill>
                            <a:schemeClr val="tx1"/>
                          </a:solidFill>
                          <a:effectLst/>
                          <a:latin typeface="Arial" panose="020B0604020202020204" pitchFamily="34" charset="0"/>
                          <a:cs typeface="Arial" panose="020B0604020202020204" pitchFamily="34" charset="0"/>
                        </a:rPr>
                        <a:t>(inform final targets based on country budget and funding application) </a:t>
                      </a:r>
                      <a:endParaRPr lang="en-SZ" sz="1400" cap="none" spc="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9990" marR="89990" marT="89990" marB="89990">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3732964988"/>
                  </a:ext>
                </a:extLst>
              </a:tr>
            </a:tbl>
          </a:graphicData>
        </a:graphic>
      </p:graphicFrame>
      <p:sp>
        <p:nvSpPr>
          <p:cNvPr id="7" name="Title 1">
            <a:extLst>
              <a:ext uri="{FF2B5EF4-FFF2-40B4-BE49-F238E27FC236}">
                <a16:creationId xmlns:a16="http://schemas.microsoft.com/office/drawing/2014/main" id="{5E71B233-E228-0103-DBAB-3006EA18643F}"/>
              </a:ext>
            </a:extLst>
          </p:cNvPr>
          <p:cNvSpPr txBox="1">
            <a:spLocks/>
          </p:cNvSpPr>
          <p:nvPr/>
        </p:nvSpPr>
        <p:spPr>
          <a:xfrm>
            <a:off x="1577341" y="1090008"/>
            <a:ext cx="5989319" cy="651617"/>
          </a:xfrm>
        </p:spPr>
        <p:txBody>
          <a:bodyPr vert="horz" lIns="68580" tIns="34290" rIns="68580" bIns="34290"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defTabSz="914400"/>
            <a:r>
              <a:rPr lang="en-US" sz="1800" b="1" dirty="0">
                <a:solidFill>
                  <a:schemeClr val="accent2"/>
                </a:solidFill>
                <a:latin typeface="Arial" panose="020B0604020202020204" pitchFamily="34" charset="0"/>
                <a:cs typeface="Arial" panose="020B0604020202020204" pitchFamily="34" charset="0"/>
              </a:rPr>
              <a:t>Getting Prepared</a:t>
            </a:r>
          </a:p>
        </p:txBody>
      </p:sp>
    </p:spTree>
    <p:extLst>
      <p:ext uri="{BB962C8B-B14F-4D97-AF65-F5344CB8AC3E}">
        <p14:creationId xmlns:p14="http://schemas.microsoft.com/office/powerpoint/2010/main" val="1602787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DCF26DD5-51DF-8564-8455-25F82BE4114C}"/>
              </a:ext>
            </a:extLst>
          </p:cNvPr>
          <p:cNvSpPr txBox="1">
            <a:spLocks/>
          </p:cNvSpPr>
          <p:nvPr/>
        </p:nvSpPr>
        <p:spPr>
          <a:xfrm>
            <a:off x="21772" y="307732"/>
            <a:ext cx="8795658" cy="1047181"/>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marL="541338" indent="-369888" defTabSz="914400">
              <a:tabLst>
                <a:tab pos="574675" algn="l"/>
              </a:tabLst>
            </a:pPr>
            <a:r>
              <a:rPr lang="en-GB" sz="2500" b="1" dirty="0">
                <a:solidFill>
                  <a:srgbClr val="222222"/>
                </a:solidFill>
                <a:latin typeface="Arial" panose="020B0604020202020204" pitchFamily="34" charset="0"/>
                <a:cs typeface="Arial" panose="020B0604020202020204" pitchFamily="34" charset="0"/>
              </a:rPr>
              <a:t> </a:t>
            </a:r>
            <a:r>
              <a:rPr lang="en-SZ" sz="25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Step 2: </a:t>
            </a:r>
            <a:r>
              <a:rPr lang="en-SZ" sz="2500" b="1" dirty="0">
                <a:latin typeface="Arial" panose="020B0604020202020204" pitchFamily="34" charset="0"/>
                <a:cs typeface="Arial" panose="020B0604020202020204" pitchFamily="34" charset="0"/>
              </a:rPr>
              <a:t>Confirm Priority Populations Using the Checklist</a:t>
            </a:r>
            <a:r>
              <a:rPr lang="en-SZ" sz="1598" dirty="0">
                <a:solidFill>
                  <a:srgbClr val="ACB9CA"/>
                </a:solidFill>
                <a:latin typeface="Calibri" panose="020F0502020204030204" pitchFamily="34" charset="0"/>
                <a:ea typeface="Times New Roman" panose="02020603050405020304" pitchFamily="18" charset="0"/>
              </a:rPr>
              <a:t> </a:t>
            </a:r>
            <a:r>
              <a:rPr lang="en-SZ" sz="1800" b="1" dirty="0">
                <a:solidFill>
                  <a:srgbClr val="ACB9CA"/>
                </a:solidFill>
                <a:latin typeface="Calibri" panose="020F0502020204030204" pitchFamily="34" charset="0"/>
                <a:ea typeface="Times New Roman" panose="02020603050405020304" pitchFamily="18" charset="0"/>
              </a:rPr>
              <a:t>Sheet: Introduction (</a:t>
            </a:r>
            <a:r>
              <a:rPr lang="en-US" sz="1800" b="1" dirty="0">
                <a:solidFill>
                  <a:srgbClr val="ACB9CA"/>
                </a:solidFill>
                <a:latin typeface="Calibri" panose="020F0502020204030204" pitchFamily="34" charset="0"/>
                <a:ea typeface="Times New Roman" panose="02020603050405020304" pitchFamily="18" charset="0"/>
              </a:rPr>
              <a:t>D</a:t>
            </a:r>
            <a:r>
              <a:rPr lang="en-SZ" sz="1800" b="1" dirty="0">
                <a:solidFill>
                  <a:srgbClr val="ACB9CA"/>
                </a:solidFill>
                <a:latin typeface="Calibri" panose="020F0502020204030204" pitchFamily="34" charset="0"/>
                <a:ea typeface="Times New Roman" panose="02020603050405020304" pitchFamily="18" charset="0"/>
              </a:rPr>
              <a:t>) and </a:t>
            </a:r>
            <a:r>
              <a:rPr lang="en-US" sz="1800" b="1" dirty="0">
                <a:solidFill>
                  <a:srgbClr val="ACB9CA"/>
                </a:solidFill>
                <a:latin typeface="Calibri" panose="020F0502020204030204" pitchFamily="34" charset="0"/>
                <a:ea typeface="Times New Roman" panose="02020603050405020304" pitchFamily="18" charset="0"/>
              </a:rPr>
              <a:t>Priority Populations </a:t>
            </a:r>
            <a:r>
              <a:rPr lang="en-SZ" sz="1800" b="1" dirty="0">
                <a:solidFill>
                  <a:srgbClr val="ACB9CA"/>
                </a:solidFill>
                <a:latin typeface="Calibri" panose="020F0502020204030204" pitchFamily="34" charset="0"/>
                <a:ea typeface="Times New Roman" panose="02020603050405020304" pitchFamily="18" charset="0"/>
              </a:rPr>
              <a:t>Checklist (Annex)</a:t>
            </a:r>
            <a:endParaRPr lang="en-SZ" sz="1800" b="1" dirty="0"/>
          </a:p>
        </p:txBody>
      </p:sp>
      <p:pic>
        <p:nvPicPr>
          <p:cNvPr id="3" name="Content Placeholder 9" descr="Table&#10;&#10;Description automatically generated">
            <a:extLst>
              <a:ext uri="{FF2B5EF4-FFF2-40B4-BE49-F238E27FC236}">
                <a16:creationId xmlns:a16="http://schemas.microsoft.com/office/drawing/2014/main" id="{BFD1C1A3-8C25-9D1F-F1CA-FDEFE1958C1D}"/>
              </a:ext>
            </a:extLst>
          </p:cNvPr>
          <p:cNvPicPr>
            <a:picLocks noChangeAspect="1"/>
          </p:cNvPicPr>
          <p:nvPr/>
        </p:nvPicPr>
        <p:blipFill rotWithShape="1">
          <a:blip r:embed="rId3"/>
          <a:srcRect t="3477"/>
          <a:stretch/>
        </p:blipFill>
        <p:spPr>
          <a:xfrm>
            <a:off x="4191738" y="1407039"/>
            <a:ext cx="4625692" cy="4619638"/>
          </a:xfrm>
          <a:prstGeom prst="rect">
            <a:avLst/>
          </a:prstGeom>
          <a:ln>
            <a:solidFill>
              <a:schemeClr val="tx2"/>
            </a:solidFill>
          </a:ln>
        </p:spPr>
      </p:pic>
      <p:sp>
        <p:nvSpPr>
          <p:cNvPr id="4" name="Content Placeholder 7">
            <a:extLst>
              <a:ext uri="{FF2B5EF4-FFF2-40B4-BE49-F238E27FC236}">
                <a16:creationId xmlns:a16="http://schemas.microsoft.com/office/drawing/2014/main" id="{ACEBC53A-76A4-6EB4-6083-49DCCBEC5AA4}"/>
              </a:ext>
            </a:extLst>
          </p:cNvPr>
          <p:cNvSpPr txBox="1">
            <a:spLocks/>
          </p:cNvSpPr>
          <p:nvPr/>
        </p:nvSpPr>
        <p:spPr>
          <a:xfrm>
            <a:off x="326570" y="2385259"/>
            <a:ext cx="3690259" cy="3644900"/>
          </a:xfrm>
          <a:prstGeom prst="rect">
            <a:avLst/>
          </a:prstGeom>
          <a:solidFill>
            <a:schemeClr val="accent1">
              <a:lumMod val="20000"/>
              <a:lumOff val="80000"/>
            </a:schemeClr>
          </a:solidFill>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a:spcBef>
                <a:spcPts val="0"/>
              </a:spcBef>
              <a:spcAft>
                <a:spcPts val="2200"/>
              </a:spcAft>
              <a:buFont typeface="+mj-lt"/>
              <a:buAutoNum type="arabicPeriod"/>
            </a:pPr>
            <a:r>
              <a:rPr lang="en-SZ"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Review </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the </a:t>
            </a:r>
            <a:r>
              <a:rPr lang="en-SZ"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default priority populations included in the tool</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a:t>
            </a:r>
            <a:endParaRPr lang="en-SZ" sz="1800" dirty="0">
              <a:latin typeface="Arial" panose="020B0604020202020204" pitchFamily="34" charset="0"/>
              <a:ea typeface="Times New Roman" panose="02020603050405020304" pitchFamily="18" charset="0"/>
              <a:cs typeface="Arial" panose="020B0604020202020204" pitchFamily="34" charset="0"/>
            </a:endParaRPr>
          </a:p>
          <a:p>
            <a:pPr defTabSz="914400">
              <a:spcBef>
                <a:spcPts val="0"/>
              </a:spcBef>
              <a:spcAft>
                <a:spcPts val="2200"/>
              </a:spcAft>
              <a:buFont typeface="+mj-lt"/>
              <a:buAutoNum type="arabicPeriod"/>
            </a:pPr>
            <a:r>
              <a:rPr lang="en-US" sz="1800" u="sng"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4"/>
              </a:rPr>
              <a:t>Complete the priority population checklist</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 </a:t>
            </a:r>
            <a:r>
              <a:rPr lang="en-SZ"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to determine if additional priority populations should be added for estimate development.</a:t>
            </a:r>
            <a:endParaRPr lang="en-SZ" sz="1800" dirty="0">
              <a:latin typeface="Arial" panose="020B0604020202020204" pitchFamily="34" charset="0"/>
              <a:ea typeface="Times New Roman" panose="02020603050405020304" pitchFamily="18" charset="0"/>
              <a:cs typeface="Arial" panose="020B0604020202020204" pitchFamily="34" charset="0"/>
            </a:endParaRPr>
          </a:p>
          <a:p>
            <a:pPr marL="355583" defTabSz="914400">
              <a:spcBef>
                <a:spcPts val="0"/>
              </a:spcBef>
              <a:spcAft>
                <a:spcPts val="2200"/>
              </a:spcAft>
              <a:buFont typeface="+mj-lt"/>
              <a:buAutoNum type="arabicPeriod"/>
            </a:pPr>
            <a:r>
              <a:rPr lang="en-SZ"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Assess if TA is needed for further modification of the tool</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a:t>
            </a:r>
            <a:r>
              <a:rPr lang="en-SZ" sz="1800"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C76BED29-4F84-646E-1621-E9D333A2321C}"/>
              </a:ext>
            </a:extLst>
          </p:cNvPr>
          <p:cNvSpPr txBox="1"/>
          <p:nvPr/>
        </p:nvSpPr>
        <p:spPr>
          <a:xfrm>
            <a:off x="301035" y="1884178"/>
            <a:ext cx="1870664" cy="369332"/>
          </a:xfrm>
          <a:prstGeom prst="rect">
            <a:avLst/>
          </a:prstGeom>
          <a:noFill/>
        </p:spPr>
        <p:txBody>
          <a:bodyPr wrap="square" rtlCol="0">
            <a:spAutoFit/>
          </a:bodyPr>
          <a:lstStyle/>
          <a:p>
            <a:r>
              <a:rPr lang="en-SZ" b="1" dirty="0">
                <a:solidFill>
                  <a:schemeClr val="accent5">
                    <a:lumMod val="75000"/>
                  </a:schemeClr>
                </a:solidFill>
              </a:rPr>
              <a:t>Key Tasks</a:t>
            </a:r>
            <a:r>
              <a:rPr lang="en-SZ" b="1" dirty="0">
                <a:solidFill>
                  <a:schemeClr val="accent5">
                    <a:lumMod val="60000"/>
                    <a:lumOff val="40000"/>
                  </a:schemeClr>
                </a:solidFill>
              </a:rPr>
              <a:t>: </a:t>
            </a:r>
          </a:p>
        </p:txBody>
      </p:sp>
    </p:spTree>
    <p:extLst>
      <p:ext uri="{BB962C8B-B14F-4D97-AF65-F5344CB8AC3E}">
        <p14:creationId xmlns:p14="http://schemas.microsoft.com/office/powerpoint/2010/main" val="22842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A3A5A4-C754-3929-D149-8ABA9A06A6B8}"/>
              </a:ext>
            </a:extLst>
          </p:cNvPr>
          <p:cNvSpPr txBox="1"/>
          <p:nvPr/>
        </p:nvSpPr>
        <p:spPr>
          <a:xfrm>
            <a:off x="179614" y="753099"/>
            <a:ext cx="8784772" cy="5970865"/>
          </a:xfrm>
          <a:prstGeom prst="rect">
            <a:avLst/>
          </a:prstGeom>
          <a:noFill/>
        </p:spPr>
        <p:txBody>
          <a:bodyPr wrap="square">
            <a:spAutoFit/>
          </a:bodyPr>
          <a:lstStyle/>
          <a:p>
            <a:pPr marL="0" indent="0">
              <a:buNone/>
            </a:pPr>
            <a:r>
              <a:rPr lang="en-SZ" b="1" dirty="0">
                <a:solidFill>
                  <a:srgbClr val="44546A"/>
                </a:solidFill>
                <a:effectLst/>
                <a:ea typeface="Times New Roman" panose="02020603050405020304" pitchFamily="18" charset="0"/>
                <a:cs typeface="Arial" panose="020B0604020202020204" pitchFamily="34" charset="0"/>
              </a:rPr>
              <a:t>1. </a:t>
            </a:r>
            <a:r>
              <a:rPr lang="en-SZ" b="1" dirty="0">
                <a:solidFill>
                  <a:srgbClr val="44546A"/>
                </a:solidFill>
                <a:ea typeface="Times New Roman" panose="02020603050405020304" pitchFamily="18" charset="0"/>
                <a:cs typeface="Arial" panose="020B0604020202020204" pitchFamily="34" charset="0"/>
              </a:rPr>
              <a:t>Key</a:t>
            </a:r>
            <a:r>
              <a:rPr lang="en-SZ" b="1" dirty="0">
                <a:solidFill>
                  <a:srgbClr val="44546A"/>
                </a:solidFill>
                <a:effectLst/>
                <a:ea typeface="Times New Roman" panose="02020603050405020304" pitchFamily="18" charset="0"/>
                <a:cs typeface="Arial" panose="020B0604020202020204" pitchFamily="34" charset="0"/>
              </a:rPr>
              <a:t> populations: </a:t>
            </a:r>
            <a:endParaRPr lang="en-SZ" dirty="0">
              <a:effectLst/>
              <a:ea typeface="Times New Roman" panose="02020603050405020304" pitchFamily="18" charset="0"/>
              <a:cs typeface="Arial" panose="020B0604020202020204" pitchFamily="34" charset="0"/>
            </a:endParaRPr>
          </a:p>
          <a:p>
            <a:pPr marL="406400" lvl="1" indent="-222250">
              <a:spcBef>
                <a:spcPts val="400"/>
              </a:spcBef>
              <a:buFont typeface="Wingdings 2" pitchFamily="2" charset="2"/>
              <a:buChar char=""/>
            </a:pPr>
            <a:r>
              <a:rPr lang="en-SZ" sz="1600" dirty="0">
                <a:effectLst/>
                <a:ea typeface="Times New Roman" panose="02020603050405020304" pitchFamily="18" charset="0"/>
                <a:cs typeface="Arial" panose="020B0604020202020204" pitchFamily="34" charset="0"/>
              </a:rPr>
              <a:t>PLHIV couples </a:t>
            </a:r>
            <a:r>
              <a:rPr lang="en-GB" sz="1600" dirty="0"/>
              <a:t>(15-64) discordant &amp; concordant couples</a:t>
            </a:r>
            <a:endParaRPr lang="en-SZ" sz="1600" dirty="0">
              <a:effectLst/>
              <a:ea typeface="Times New Roman" panose="02020603050405020304" pitchFamily="18" charset="0"/>
              <a:cs typeface="Arial" panose="020B0604020202020204" pitchFamily="34" charset="0"/>
            </a:endParaRPr>
          </a:p>
          <a:p>
            <a:pPr marL="406400" lvl="1" indent="-222250">
              <a:spcBef>
                <a:spcPts val="400"/>
              </a:spcBef>
              <a:buFont typeface="Wingdings 2" pitchFamily="2" charset="2"/>
              <a:buChar char=""/>
            </a:pPr>
            <a:r>
              <a:rPr lang="en-SZ" sz="1600" dirty="0">
                <a:effectLst/>
                <a:ea typeface="Times New Roman" panose="02020603050405020304" pitchFamily="18" charset="0"/>
                <a:cs typeface="Arial" panose="020B0604020202020204" pitchFamily="34" charset="0"/>
              </a:rPr>
              <a:t>Sex workers </a:t>
            </a:r>
            <a:r>
              <a:rPr lang="en-GB" sz="1600" dirty="0"/>
              <a:t>(18-49) and their clients and regular partners </a:t>
            </a:r>
            <a:endParaRPr lang="en-SZ" sz="1600" dirty="0">
              <a:effectLst/>
              <a:ea typeface="Times New Roman" panose="02020603050405020304" pitchFamily="18" charset="0"/>
              <a:cs typeface="Arial" panose="020B0604020202020204" pitchFamily="34" charset="0"/>
            </a:endParaRPr>
          </a:p>
          <a:p>
            <a:pPr marL="406400" lvl="1" indent="-222250">
              <a:spcBef>
                <a:spcPts val="400"/>
              </a:spcBef>
              <a:buFont typeface="Wingdings 2" pitchFamily="2" charset="2"/>
              <a:buChar char=""/>
            </a:pPr>
            <a:r>
              <a:rPr lang="en-SZ" sz="1600" dirty="0">
                <a:effectLst/>
                <a:ea typeface="Times New Roman" panose="02020603050405020304" pitchFamily="18" charset="0"/>
                <a:cs typeface="Arial" panose="020B0604020202020204" pitchFamily="34" charset="0"/>
              </a:rPr>
              <a:t>MSM </a:t>
            </a:r>
            <a:r>
              <a:rPr lang="en-GB" sz="1600" dirty="0"/>
              <a:t>(15-64), regular and non-regular partners </a:t>
            </a:r>
          </a:p>
          <a:p>
            <a:pPr marL="406400" lvl="1" indent="-222250">
              <a:spcBef>
                <a:spcPts val="400"/>
              </a:spcBef>
              <a:buFont typeface="Wingdings 2" pitchFamily="2" charset="2"/>
              <a:buChar char=""/>
            </a:pPr>
            <a:endParaRPr lang="en-SZ" dirty="0">
              <a:effectLst/>
              <a:ea typeface="Times New Roman" panose="02020603050405020304" pitchFamily="18" charset="0"/>
              <a:cs typeface="Arial" panose="020B0604020202020204" pitchFamily="34" charset="0"/>
            </a:endParaRPr>
          </a:p>
          <a:p>
            <a:pPr marL="0" indent="0">
              <a:buNone/>
            </a:pPr>
            <a:r>
              <a:rPr lang="en-SZ" b="1" dirty="0">
                <a:solidFill>
                  <a:srgbClr val="44546A"/>
                </a:solidFill>
                <a:effectLst/>
                <a:ea typeface="Times New Roman" panose="02020603050405020304" pitchFamily="18" charset="0"/>
                <a:cs typeface="Arial" panose="020B0604020202020204" pitchFamily="34" charset="0"/>
              </a:rPr>
              <a:t>2. People who have sex with non-regular partners</a:t>
            </a:r>
            <a:endParaRPr lang="en-SZ" dirty="0">
              <a:effectLst/>
              <a:ea typeface="Times New Roman" panose="02020603050405020304" pitchFamily="18" charset="0"/>
              <a:cs typeface="Arial" panose="020B0604020202020204" pitchFamily="34" charset="0"/>
            </a:endParaRPr>
          </a:p>
          <a:p>
            <a:pPr marL="360363" lvl="0" indent="-176213">
              <a:spcBef>
                <a:spcPts val="400"/>
              </a:spcBef>
              <a:buFont typeface="Wingdings 2" pitchFamily="2" charset="2"/>
              <a:buChar char=""/>
              <a:tabLst>
                <a:tab pos="434975" algn="l"/>
              </a:tabLst>
            </a:pPr>
            <a:r>
              <a:rPr lang="en-SZ" sz="1600" dirty="0">
                <a:effectLst/>
                <a:ea typeface="Times New Roman" panose="02020603050405020304" pitchFamily="18" charset="0"/>
                <a:cs typeface="Arial" panose="020B0604020202020204" pitchFamily="34" charset="0"/>
              </a:rPr>
              <a:t>Young people (15-24)</a:t>
            </a:r>
          </a:p>
          <a:p>
            <a:pPr marL="360363" lvl="0" indent="-176213">
              <a:spcBef>
                <a:spcPts val="400"/>
              </a:spcBef>
              <a:buFont typeface="Wingdings 2" pitchFamily="2" charset="2"/>
              <a:buChar char=""/>
              <a:tabLst>
                <a:tab pos="434975" algn="l"/>
              </a:tabLst>
            </a:pPr>
            <a:r>
              <a:rPr lang="en-SZ" sz="1600" dirty="0">
                <a:effectLst/>
                <a:ea typeface="Times New Roman" panose="02020603050405020304" pitchFamily="18" charset="0"/>
                <a:cs typeface="Arial" panose="020B0604020202020204" pitchFamily="34" charset="0"/>
              </a:rPr>
              <a:t>Men and women (25-34)</a:t>
            </a:r>
          </a:p>
          <a:p>
            <a:pPr marL="360363" lvl="0" indent="-176213">
              <a:spcBef>
                <a:spcPts val="400"/>
              </a:spcBef>
              <a:buFont typeface="Wingdings 2" pitchFamily="2" charset="2"/>
              <a:buChar char=""/>
              <a:tabLst>
                <a:tab pos="434975" algn="l"/>
              </a:tabLst>
            </a:pPr>
            <a:r>
              <a:rPr lang="en-SZ" sz="1600" dirty="0">
                <a:ea typeface="Times New Roman" panose="02020603050405020304" pitchFamily="18" charset="0"/>
                <a:cs typeface="Arial" panose="020B0604020202020204" pitchFamily="34" charset="0"/>
              </a:rPr>
              <a:t>Men and women (35-49)</a:t>
            </a:r>
          </a:p>
          <a:p>
            <a:pPr marL="360363" lvl="0" indent="-176213">
              <a:spcBef>
                <a:spcPts val="400"/>
              </a:spcBef>
              <a:buFont typeface="Wingdings 2" pitchFamily="2" charset="2"/>
              <a:buChar char=""/>
              <a:tabLst>
                <a:tab pos="434975" algn="l"/>
              </a:tabLst>
            </a:pPr>
            <a:r>
              <a:rPr lang="en-SZ" sz="1600" dirty="0">
                <a:ea typeface="Times New Roman" panose="02020603050405020304" pitchFamily="18" charset="0"/>
                <a:cs typeface="Arial" panose="020B0604020202020204" pitchFamily="34" charset="0"/>
              </a:rPr>
              <a:t>Men and women (50-64)</a:t>
            </a:r>
          </a:p>
          <a:p>
            <a:pPr marL="184150" lvl="0">
              <a:spcBef>
                <a:spcPts val="400"/>
              </a:spcBef>
              <a:tabLst>
                <a:tab pos="434975" algn="l"/>
              </a:tabLst>
            </a:pPr>
            <a:endParaRPr lang="en-SZ" sz="1600" dirty="0">
              <a:effectLst/>
              <a:ea typeface="Times New Roman" panose="02020603050405020304" pitchFamily="18" charset="0"/>
              <a:cs typeface="Arial" panose="020B0604020202020204" pitchFamily="34" charset="0"/>
            </a:endParaRPr>
          </a:p>
          <a:p>
            <a:pPr marL="0" indent="0">
              <a:buNone/>
            </a:pPr>
            <a:r>
              <a:rPr lang="en-SZ" b="1" dirty="0">
                <a:solidFill>
                  <a:srgbClr val="44546A"/>
                </a:solidFill>
                <a:effectLst/>
                <a:ea typeface="Times New Roman" panose="02020603050405020304" pitchFamily="18" charset="0"/>
                <a:cs typeface="Arial" panose="020B0604020202020204" pitchFamily="34" charset="0"/>
              </a:rPr>
              <a:t>3. Couples using condoms for family planning</a:t>
            </a:r>
            <a:endParaRPr lang="en-SZ" dirty="0">
              <a:effectLst/>
              <a:ea typeface="Times New Roman" panose="02020603050405020304" pitchFamily="18" charset="0"/>
              <a:cs typeface="Arial" panose="020B0604020202020204" pitchFamily="34" charset="0"/>
            </a:endParaRPr>
          </a:p>
          <a:p>
            <a:pPr marL="406400" lvl="0" indent="-222250">
              <a:spcBef>
                <a:spcPts val="400"/>
              </a:spcBef>
              <a:buFont typeface="Wingdings 2" pitchFamily="2" charset="2"/>
              <a:buChar char=""/>
            </a:pPr>
            <a:r>
              <a:rPr lang="en-SZ" sz="1600" dirty="0">
                <a:effectLst/>
                <a:ea typeface="Times New Roman" panose="02020603050405020304" pitchFamily="18" charset="0"/>
                <a:cs typeface="Arial" panose="020B0604020202020204" pitchFamily="34" charset="0"/>
              </a:rPr>
              <a:t>Couples using condoms for FP (15-49 years)</a:t>
            </a:r>
          </a:p>
          <a:p>
            <a:pPr marL="406400" lvl="0" indent="-222250">
              <a:spcBef>
                <a:spcPts val="400"/>
              </a:spcBef>
              <a:buFont typeface="Wingdings 2" pitchFamily="2" charset="2"/>
              <a:buChar char=""/>
            </a:pPr>
            <a:r>
              <a:rPr lang="en-SZ" sz="1600" dirty="0">
                <a:effectLst/>
                <a:ea typeface="Times New Roman" panose="02020603050405020304" pitchFamily="18" charset="0"/>
                <a:cs typeface="Arial" panose="020B0604020202020204" pitchFamily="34" charset="0"/>
              </a:rPr>
              <a:t>Couples with unmet need for FP condoms</a:t>
            </a:r>
          </a:p>
          <a:p>
            <a:pPr marL="184150" lvl="0">
              <a:spcBef>
                <a:spcPts val="400"/>
              </a:spcBef>
            </a:pPr>
            <a:endParaRPr lang="en-SZ" sz="1600" dirty="0">
              <a:effectLst/>
              <a:ea typeface="Times New Roman" panose="02020603050405020304" pitchFamily="18" charset="0"/>
              <a:cs typeface="Arial" panose="020B0604020202020204" pitchFamily="34" charset="0"/>
            </a:endParaRPr>
          </a:p>
          <a:p>
            <a:pPr marL="0" indent="0">
              <a:buNone/>
            </a:pPr>
            <a:r>
              <a:rPr lang="en-SZ" b="1" dirty="0">
                <a:solidFill>
                  <a:srgbClr val="44546A"/>
                </a:solidFill>
                <a:effectLst/>
                <a:ea typeface="Times New Roman" panose="02020603050405020304" pitchFamily="18" charset="0"/>
                <a:cs typeface="Arial" panose="020B0604020202020204" pitchFamily="34" charset="0"/>
              </a:rPr>
              <a:t>4. Other key population and populations of high risk</a:t>
            </a:r>
            <a:r>
              <a:rPr lang="en-SZ" dirty="0">
                <a:solidFill>
                  <a:srgbClr val="44546A"/>
                </a:solidFill>
                <a:effectLst/>
                <a:ea typeface="Times New Roman" panose="02020603050405020304" pitchFamily="18" charset="0"/>
                <a:cs typeface="Arial" panose="020B0604020202020204" pitchFamily="34" charset="0"/>
              </a:rPr>
              <a:t> (with no assumptions included) </a:t>
            </a:r>
            <a:endParaRPr lang="en-SZ" dirty="0">
              <a:effectLst/>
              <a:ea typeface="Times New Roman" panose="02020603050405020304" pitchFamily="18" charset="0"/>
              <a:cs typeface="Arial" panose="020B0604020202020204" pitchFamily="34" charset="0"/>
            </a:endParaRPr>
          </a:p>
          <a:p>
            <a:pPr marL="406400" lvl="0" indent="-222250">
              <a:spcBef>
                <a:spcPts val="400"/>
              </a:spcBef>
              <a:buFont typeface="Wingdings 2" pitchFamily="2" charset="2"/>
              <a:buChar char=""/>
            </a:pPr>
            <a:r>
              <a:rPr lang="en-SZ" sz="1600" dirty="0">
                <a:effectLst/>
                <a:ea typeface="Times New Roman" panose="02020603050405020304" pitchFamily="18" charset="0"/>
                <a:cs typeface="Arial" panose="020B0604020202020204" pitchFamily="34" charset="0"/>
              </a:rPr>
              <a:t>People who inject drugs (15-64 years, regular and non-regular partners) </a:t>
            </a:r>
          </a:p>
          <a:p>
            <a:pPr marL="406400" lvl="0" indent="-222250">
              <a:spcBef>
                <a:spcPts val="400"/>
              </a:spcBef>
              <a:buFont typeface="Wingdings 2" pitchFamily="2" charset="2"/>
              <a:buChar char=""/>
            </a:pPr>
            <a:r>
              <a:rPr lang="en-SZ" sz="1600" dirty="0">
                <a:effectLst/>
                <a:ea typeface="Times New Roman" panose="02020603050405020304" pitchFamily="18" charset="0"/>
                <a:cs typeface="Arial" panose="020B0604020202020204" pitchFamily="34" charset="0"/>
              </a:rPr>
              <a:t>Transgender (15-64 years, regular and non-regular partners) </a:t>
            </a:r>
          </a:p>
          <a:p>
            <a:pPr marL="406400" lvl="0" indent="-222250">
              <a:spcBef>
                <a:spcPts val="400"/>
              </a:spcBef>
              <a:buFont typeface="Wingdings 2" pitchFamily="2" charset="2"/>
              <a:buChar char=""/>
            </a:pPr>
            <a:r>
              <a:rPr lang="en-SZ" sz="1600" dirty="0">
                <a:effectLst/>
                <a:ea typeface="Times New Roman" panose="02020603050405020304" pitchFamily="18" charset="0"/>
                <a:cs typeface="Arial" panose="020B0604020202020204" pitchFamily="34" charset="0"/>
              </a:rPr>
              <a:t>Other (</a:t>
            </a:r>
            <a:r>
              <a:rPr lang="en-SZ" sz="1600" i="1" dirty="0">
                <a:effectLst/>
                <a:ea typeface="Times New Roman" panose="02020603050405020304" pitchFamily="18" charset="0"/>
                <a:cs typeface="Arial" panose="020B0604020202020204" pitchFamily="34" charset="0"/>
              </a:rPr>
              <a:t>user-defined populations at higher risk country additions as needed</a:t>
            </a:r>
            <a:r>
              <a:rPr lang="en-SZ" sz="1600" dirty="0">
                <a:effectLst/>
                <a:ea typeface="Times New Roman" panose="02020603050405020304" pitchFamily="18" charset="0"/>
                <a:cs typeface="Arial" panose="020B0604020202020204" pitchFamily="34" charset="0"/>
              </a:rPr>
              <a:t>) </a:t>
            </a:r>
          </a:p>
        </p:txBody>
      </p:sp>
      <p:sp>
        <p:nvSpPr>
          <p:cNvPr id="5" name="TextBox 4">
            <a:extLst>
              <a:ext uri="{FF2B5EF4-FFF2-40B4-BE49-F238E27FC236}">
                <a16:creationId xmlns:a16="http://schemas.microsoft.com/office/drawing/2014/main" id="{633F3112-CBEA-DF40-1982-82D0C839F411}"/>
              </a:ext>
            </a:extLst>
          </p:cNvPr>
          <p:cNvSpPr txBox="1"/>
          <p:nvPr/>
        </p:nvSpPr>
        <p:spPr>
          <a:xfrm>
            <a:off x="261256" y="134036"/>
            <a:ext cx="8703129" cy="461665"/>
          </a:xfrm>
          <a:prstGeom prst="rect">
            <a:avLst/>
          </a:prstGeom>
          <a:noFill/>
        </p:spPr>
        <p:txBody>
          <a:bodyPr wrap="square">
            <a:spAutoFit/>
          </a:bodyPr>
          <a:lstStyle/>
          <a:p>
            <a:r>
              <a:rPr lang="en-SZ" sz="2400" b="1" dirty="0">
                <a:solidFill>
                  <a:schemeClr val="accent2"/>
                </a:solidFill>
              </a:rPr>
              <a:t>CNET default populations are based on risk.</a:t>
            </a:r>
          </a:p>
        </p:txBody>
      </p:sp>
    </p:spTree>
    <p:extLst>
      <p:ext uri="{BB962C8B-B14F-4D97-AF65-F5344CB8AC3E}">
        <p14:creationId xmlns:p14="http://schemas.microsoft.com/office/powerpoint/2010/main" val="2948805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5497F40-7AF1-668F-DB99-5639B6EA38D0}"/>
              </a:ext>
            </a:extLst>
          </p:cNvPr>
          <p:cNvGraphicFramePr>
            <a:graphicFrameLocks noGrp="1"/>
          </p:cNvGraphicFramePr>
          <p:nvPr>
            <p:extLst>
              <p:ext uri="{D42A27DB-BD31-4B8C-83A1-F6EECF244321}">
                <p14:modId xmlns:p14="http://schemas.microsoft.com/office/powerpoint/2010/main" val="1014427023"/>
              </p:ext>
            </p:extLst>
          </p:nvPr>
        </p:nvGraphicFramePr>
        <p:xfrm>
          <a:off x="204107" y="853440"/>
          <a:ext cx="8915400" cy="6004560"/>
        </p:xfrm>
        <a:graphic>
          <a:graphicData uri="http://schemas.openxmlformats.org/drawingml/2006/table">
            <a:tbl>
              <a:tblPr firstRow="1" bandRow="1">
                <a:tableStyleId>{5940675A-B579-460E-94D1-54222C63F5DA}</a:tableStyleId>
              </a:tblPr>
              <a:tblGrid>
                <a:gridCol w="3667729">
                  <a:extLst>
                    <a:ext uri="{9D8B030D-6E8A-4147-A177-3AD203B41FA5}">
                      <a16:colId xmlns:a16="http://schemas.microsoft.com/office/drawing/2014/main" val="4152220099"/>
                    </a:ext>
                  </a:extLst>
                </a:gridCol>
                <a:gridCol w="5247671">
                  <a:extLst>
                    <a:ext uri="{9D8B030D-6E8A-4147-A177-3AD203B41FA5}">
                      <a16:colId xmlns:a16="http://schemas.microsoft.com/office/drawing/2014/main" val="634585691"/>
                    </a:ext>
                  </a:extLst>
                </a:gridCol>
              </a:tblGrid>
              <a:tr h="813692">
                <a:tc>
                  <a:txBody>
                    <a:bodyPr/>
                    <a:lstStyle/>
                    <a:p>
                      <a:r>
                        <a:rPr lang="en-SZ" sz="1600" b="1" dirty="0">
                          <a:solidFill>
                            <a:schemeClr val="accent5">
                              <a:lumMod val="50000"/>
                            </a:schemeClr>
                          </a:solidFill>
                          <a:latin typeface="Calibri" panose="020F0502020204030204" pitchFamily="34" charset="0"/>
                          <a:ea typeface="Times New Roman" panose="02020603050405020304" pitchFamily="18" charset="0"/>
                        </a:rPr>
                        <a:t>Do we need to factor in condom needs for PLHIV who are stable on treatment? </a:t>
                      </a:r>
                      <a:endParaRPr lang="en-SZ" sz="1600" b="1" dirty="0">
                        <a:solidFill>
                          <a:schemeClr val="accent5">
                            <a:lumMod val="50000"/>
                          </a:schemeClr>
                        </a:solidFill>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Z" sz="1600" dirty="0">
                          <a:latin typeface="Calibri" panose="020F0502020204030204" pitchFamily="34" charset="0"/>
                          <a:ea typeface="Times New Roman" panose="02020603050405020304" pitchFamily="18" charset="0"/>
                        </a:rPr>
                        <a:t>Consider needs of PLHIV who are single need condoms, are new to treatment or  use condoms for STI prevention or FP. </a:t>
                      </a:r>
                    </a:p>
                    <a:p>
                      <a:pPr marL="0" marR="0" lvl="0" indent="0" algn="l" defTabSz="914400" rtl="0" eaLnBrk="1" fontAlgn="auto" latinLnBrk="0" hangingPunct="1">
                        <a:lnSpc>
                          <a:spcPct val="100000"/>
                        </a:lnSpc>
                        <a:spcBef>
                          <a:spcPts val="0"/>
                        </a:spcBef>
                        <a:spcAft>
                          <a:spcPts val="0"/>
                        </a:spcAft>
                        <a:buClrTx/>
                        <a:buSzTx/>
                        <a:buFontTx/>
                        <a:buNone/>
                        <a:tabLst/>
                        <a:defRPr/>
                      </a:pPr>
                      <a:r>
                        <a:rPr lang="en-SZ" sz="1600" dirty="0">
                          <a:latin typeface="Calibri" panose="020F0502020204030204" pitchFamily="34" charset="0"/>
                          <a:ea typeface="Times New Roman" panose="02020603050405020304" pitchFamily="18" charset="0"/>
                        </a:rPr>
                        <a:t>Consult with ART providers and PLHIV. </a:t>
                      </a:r>
                    </a:p>
                  </a:txBody>
                  <a:tcPr>
                    <a:solidFill>
                      <a:schemeClr val="accent5">
                        <a:lumMod val="20000"/>
                        <a:lumOff val="80000"/>
                      </a:schemeClr>
                    </a:solidFill>
                  </a:tcPr>
                </a:tc>
                <a:extLst>
                  <a:ext uri="{0D108BD9-81ED-4DB2-BD59-A6C34878D82A}">
                    <a16:rowId xmlns:a16="http://schemas.microsoft.com/office/drawing/2014/main" val="271620304"/>
                  </a:ext>
                </a:extLst>
              </a:tr>
              <a:tr h="572598">
                <a:tc>
                  <a:txBody>
                    <a:bodyPr/>
                    <a:lstStyle/>
                    <a:p>
                      <a:r>
                        <a:rPr lang="en-SZ" sz="1600" b="1" dirty="0">
                          <a:solidFill>
                            <a:schemeClr val="accent5">
                              <a:lumMod val="50000"/>
                            </a:schemeClr>
                          </a:solidFill>
                          <a:latin typeface="Calibri" panose="020F0502020204030204" pitchFamily="34" charset="0"/>
                          <a:ea typeface="Times New Roman" panose="02020603050405020304" pitchFamily="18" charset="0"/>
                        </a:rPr>
                        <a:t>How do we address the contributions of other prevention methods?</a:t>
                      </a:r>
                      <a:endParaRPr lang="en-SZ" sz="1600" b="1" dirty="0">
                        <a:solidFill>
                          <a:schemeClr val="accent5">
                            <a:lumMod val="50000"/>
                          </a:schemeClr>
                        </a:solidFill>
                      </a:endParaRPr>
                    </a:p>
                  </a:txBody>
                  <a:tcPr/>
                </a:tc>
                <a:tc>
                  <a:txBody>
                    <a:bodyPr/>
                    <a:lstStyle/>
                    <a:p>
                      <a:r>
                        <a:rPr lang="en-SZ" sz="1600" dirty="0"/>
                        <a:t>Coverage is key. </a:t>
                      </a:r>
                      <a:r>
                        <a:rPr lang="en-SZ" sz="1600" dirty="0">
                          <a:latin typeface="Calibri" panose="020F0502020204030204" pitchFamily="34" charset="0"/>
                          <a:ea typeface="Times New Roman" panose="02020603050405020304" pitchFamily="18" charset="0"/>
                        </a:rPr>
                        <a:t>Condoms are also always an option for STIs and family planning </a:t>
                      </a:r>
                      <a:endParaRPr lang="en-SZ" sz="1600" dirty="0"/>
                    </a:p>
                  </a:txBody>
                  <a:tcPr/>
                </a:tc>
                <a:extLst>
                  <a:ext uri="{0D108BD9-81ED-4DB2-BD59-A6C34878D82A}">
                    <a16:rowId xmlns:a16="http://schemas.microsoft.com/office/drawing/2014/main" val="3940700953"/>
                  </a:ext>
                </a:extLst>
              </a:tr>
              <a:tr h="572598">
                <a:tc>
                  <a:txBody>
                    <a:bodyPr/>
                    <a:lstStyle/>
                    <a:p>
                      <a:r>
                        <a:rPr lang="en-SZ" sz="1600" b="1" dirty="0">
                          <a:solidFill>
                            <a:schemeClr val="accent5">
                              <a:lumMod val="50000"/>
                            </a:schemeClr>
                          </a:solidFill>
                          <a:latin typeface="Calibri" panose="020F0502020204030204" pitchFamily="34" charset="0"/>
                          <a:ea typeface="Times New Roman" panose="02020603050405020304" pitchFamily="18" charset="0"/>
                        </a:rPr>
                        <a:t>How do we address subcategories of populations with non-regular partners?</a:t>
                      </a:r>
                      <a:endParaRPr lang="en-SZ" sz="1600" b="1" dirty="0">
                        <a:solidFill>
                          <a:schemeClr val="accent5">
                            <a:lumMod val="50000"/>
                          </a:schemeClr>
                        </a:solidFill>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Z" sz="1600" dirty="0">
                          <a:solidFill>
                            <a:srgbClr val="000000"/>
                          </a:solidFill>
                          <a:latin typeface="Calibri" panose="020F0502020204030204" pitchFamily="34" charset="0"/>
                          <a:ea typeface="Times New Roman" panose="02020603050405020304" pitchFamily="18" charset="0"/>
                        </a:rPr>
                        <a:t>If they are excluded in surveys, or population size and sex acts are high, then add.  Otherwise it may lead to double counting.</a:t>
                      </a:r>
                      <a:endParaRPr lang="en-SZ" sz="1600" dirty="0">
                        <a:latin typeface="Times New Roman" panose="02020603050405020304" pitchFamily="18" charset="0"/>
                        <a:ea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3348369517"/>
                  </a:ext>
                </a:extLst>
              </a:tr>
              <a:tr h="813692">
                <a:tc>
                  <a:txBody>
                    <a:bodyPr/>
                    <a:lstStyle/>
                    <a:p>
                      <a:r>
                        <a:rPr lang="en-SZ" sz="1600" b="1" dirty="0">
                          <a:solidFill>
                            <a:schemeClr val="accent5">
                              <a:lumMod val="50000"/>
                            </a:schemeClr>
                          </a:solidFill>
                          <a:latin typeface="Calibri" panose="020F0502020204030204" pitchFamily="34" charset="0"/>
                          <a:ea typeface="Times New Roman" panose="02020603050405020304" pitchFamily="18" charset="0"/>
                        </a:rPr>
                        <a:t>How do we consider different needs of MSM sex workers vs. MSM in stable relationships. </a:t>
                      </a:r>
                      <a:endParaRPr lang="en-SZ" sz="16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Z" sz="1600" dirty="0">
                          <a:latin typeface="Calibri" panose="020F0502020204030204" pitchFamily="34" charset="0"/>
                          <a:ea typeface="Times New Roman" panose="02020603050405020304" pitchFamily="18" charset="0"/>
                        </a:rPr>
                        <a:t>The default data for MSM sex acts is based on men in stable relationships.  If sex worker data is available and sizeable, it would be important to consider their needs separately. </a:t>
                      </a:r>
                      <a:endParaRPr lang="en-SZ" sz="1600" dirty="0">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val="599944063"/>
                  </a:ext>
                </a:extLst>
              </a:tr>
              <a:tr h="813692">
                <a:tc>
                  <a:txBody>
                    <a:bodyPr/>
                    <a:lstStyle/>
                    <a:p>
                      <a:r>
                        <a:rPr lang="en-SZ" sz="1600" b="1" dirty="0">
                          <a:solidFill>
                            <a:schemeClr val="accent5">
                              <a:lumMod val="50000"/>
                            </a:schemeClr>
                          </a:solidFill>
                          <a:latin typeface="Calibri" panose="020F0502020204030204" pitchFamily="34" charset="0"/>
                          <a:ea typeface="Times New Roman" panose="02020603050405020304" pitchFamily="18" charset="0"/>
                        </a:rPr>
                        <a:t>Migrants are not covered in population-based surveys nor are people in camps. </a:t>
                      </a:r>
                      <a:endParaRPr lang="en-SZ" sz="1600" b="1" dirty="0">
                        <a:solidFill>
                          <a:schemeClr val="accent5">
                            <a:lumMod val="50000"/>
                          </a:schemeClr>
                        </a:solidFill>
                      </a:endParaRPr>
                    </a:p>
                  </a:txBody>
                  <a:tcPr>
                    <a:solidFill>
                      <a:schemeClr val="accent5">
                        <a:lumMod val="20000"/>
                        <a:lumOff val="80000"/>
                      </a:schemeClr>
                    </a:solidFill>
                  </a:tcPr>
                </a:tc>
                <a:tc>
                  <a:txBody>
                    <a:bodyPr/>
                    <a:lstStyle/>
                    <a:p>
                      <a:r>
                        <a:rPr lang="en-SZ" sz="1600" dirty="0">
                          <a:solidFill>
                            <a:srgbClr val="000000"/>
                          </a:solidFill>
                          <a:latin typeface="Calibri" panose="020F0502020204030204" pitchFamily="34" charset="0"/>
                          <a:ea typeface="Times New Roman" panose="02020603050405020304" pitchFamily="18" charset="0"/>
                        </a:rPr>
                        <a:t>It is not difficult to do a separate issue as numbers are well monitored to figure out the amount of condoms you can provide. </a:t>
                      </a:r>
                      <a:endParaRPr lang="en-SZ" sz="1600" dirty="0"/>
                    </a:p>
                  </a:txBody>
                  <a:tcPr>
                    <a:solidFill>
                      <a:schemeClr val="accent5">
                        <a:lumMod val="20000"/>
                        <a:lumOff val="80000"/>
                      </a:schemeClr>
                    </a:solidFill>
                  </a:tcPr>
                </a:tc>
                <a:extLst>
                  <a:ext uri="{0D108BD9-81ED-4DB2-BD59-A6C34878D82A}">
                    <a16:rowId xmlns:a16="http://schemas.microsoft.com/office/drawing/2014/main" val="1274821923"/>
                  </a:ext>
                </a:extLst>
              </a:tr>
              <a:tr h="1054786">
                <a:tc>
                  <a:txBody>
                    <a:bodyPr/>
                    <a:lstStyle/>
                    <a:p>
                      <a:r>
                        <a:rPr lang="en-SZ" sz="1600" b="1" dirty="0">
                          <a:solidFill>
                            <a:schemeClr val="accent5">
                              <a:lumMod val="50000"/>
                            </a:schemeClr>
                          </a:solidFill>
                          <a:latin typeface="Calibri" panose="020F0502020204030204" pitchFamily="34" charset="0"/>
                          <a:ea typeface="Times New Roman" panose="02020603050405020304" pitchFamily="18" charset="0"/>
                        </a:rPr>
                        <a:t>Young people with non-regular partners: </a:t>
                      </a:r>
                      <a:endParaRPr lang="en-SZ" sz="1600" b="1" dirty="0">
                        <a:solidFill>
                          <a:schemeClr val="accent5">
                            <a:lumMod val="50000"/>
                          </a:schemeClr>
                        </a:solidFill>
                      </a:endParaRPr>
                    </a:p>
                  </a:txBody>
                  <a:tcPr/>
                </a:tc>
                <a:tc>
                  <a:txBody>
                    <a:bodyPr/>
                    <a:lstStyle/>
                    <a:p>
                      <a:r>
                        <a:rPr lang="en-SZ" sz="1600" dirty="0">
                          <a:latin typeface="Calibri" panose="020F0502020204030204" pitchFamily="34" charset="0"/>
                          <a:ea typeface="Times New Roman" panose="02020603050405020304" pitchFamily="18" charset="0"/>
                        </a:rPr>
                        <a:t>if you have high HIV prevalence in young people, countries may want to extend NR to all sexually active young people.  </a:t>
                      </a:r>
                      <a:r>
                        <a:rPr lang="en-SZ" sz="1600" i="1" dirty="0">
                          <a:latin typeface="Calibri" panose="020F0502020204030204" pitchFamily="34" charset="0"/>
                          <a:ea typeface="Times New Roman" panose="02020603050405020304" pitchFamily="18" charset="0"/>
                        </a:rPr>
                        <a:t>Young people are also taken into consideration in population size estimate (couples counted)</a:t>
                      </a:r>
                      <a:r>
                        <a:rPr lang="en-SZ" sz="1600" dirty="0">
                          <a:latin typeface="Calibri" panose="020F0502020204030204" pitchFamily="34" charset="0"/>
                          <a:ea typeface="Times New Roman" panose="02020603050405020304" pitchFamily="18" charset="0"/>
                        </a:rPr>
                        <a:t> </a:t>
                      </a:r>
                      <a:endParaRPr lang="en-SZ" sz="1600" dirty="0"/>
                    </a:p>
                  </a:txBody>
                  <a:tcPr/>
                </a:tc>
                <a:extLst>
                  <a:ext uri="{0D108BD9-81ED-4DB2-BD59-A6C34878D82A}">
                    <a16:rowId xmlns:a16="http://schemas.microsoft.com/office/drawing/2014/main" val="3799891645"/>
                  </a:ext>
                </a:extLst>
              </a:tr>
              <a:tr h="1054786">
                <a:tc>
                  <a:txBody>
                    <a:bodyPr/>
                    <a:lstStyle/>
                    <a:p>
                      <a:r>
                        <a:rPr lang="en-SZ" sz="1600" b="1" dirty="0">
                          <a:solidFill>
                            <a:schemeClr val="accent5">
                              <a:lumMod val="50000"/>
                            </a:schemeClr>
                          </a:solidFill>
                          <a:latin typeface="Calibri" panose="020F0502020204030204" pitchFamily="34" charset="0"/>
                          <a:ea typeface="Times New Roman" panose="02020603050405020304" pitchFamily="18" charset="0"/>
                        </a:rPr>
                        <a:t>People with STIs: </a:t>
                      </a:r>
                      <a:endParaRPr lang="en-SZ" sz="1600" b="1" dirty="0">
                        <a:solidFill>
                          <a:schemeClr val="accent5">
                            <a:lumMod val="50000"/>
                          </a:schemeClr>
                        </a:solidFill>
                      </a:endParaRPr>
                    </a:p>
                  </a:txBody>
                  <a:tcPr>
                    <a:solidFill>
                      <a:schemeClr val="accent5">
                        <a:lumMod val="20000"/>
                        <a:lumOff val="80000"/>
                      </a:schemeClr>
                    </a:solidFill>
                  </a:tcPr>
                </a:tc>
                <a:tc>
                  <a:txBody>
                    <a:bodyPr/>
                    <a:lstStyle/>
                    <a:p>
                      <a:r>
                        <a:rPr lang="en-SZ" sz="1600" dirty="0">
                          <a:latin typeface="Calibri" panose="020F0502020204030204" pitchFamily="34" charset="0"/>
                          <a:ea typeface="Times New Roman" panose="02020603050405020304" pitchFamily="18" charset="0"/>
                        </a:rPr>
                        <a:t>The assumption is that those who have non-regular partners, are more likely to have STIs. If the data is there (and the contribution is significant), you can add people with STIs as a separate group. </a:t>
                      </a:r>
                      <a:endParaRPr lang="en-SZ" sz="1600" dirty="0"/>
                    </a:p>
                  </a:txBody>
                  <a:tcPr>
                    <a:solidFill>
                      <a:schemeClr val="accent5">
                        <a:lumMod val="20000"/>
                        <a:lumOff val="80000"/>
                      </a:schemeClr>
                    </a:solidFill>
                  </a:tcPr>
                </a:tc>
                <a:extLst>
                  <a:ext uri="{0D108BD9-81ED-4DB2-BD59-A6C34878D82A}">
                    <a16:rowId xmlns:a16="http://schemas.microsoft.com/office/drawing/2014/main" val="3113752822"/>
                  </a:ext>
                </a:extLst>
              </a:tr>
            </a:tbl>
          </a:graphicData>
        </a:graphic>
      </p:graphicFrame>
      <p:sp>
        <p:nvSpPr>
          <p:cNvPr id="4" name="TextBox 3">
            <a:extLst>
              <a:ext uri="{FF2B5EF4-FFF2-40B4-BE49-F238E27FC236}">
                <a16:creationId xmlns:a16="http://schemas.microsoft.com/office/drawing/2014/main" id="{C3743515-EEEE-4210-0D2E-3A5B36E687B2}"/>
              </a:ext>
            </a:extLst>
          </p:cNvPr>
          <p:cNvSpPr txBox="1"/>
          <p:nvPr/>
        </p:nvSpPr>
        <p:spPr>
          <a:xfrm>
            <a:off x="204107" y="0"/>
            <a:ext cx="8504464" cy="830997"/>
          </a:xfrm>
          <a:prstGeom prst="rect">
            <a:avLst/>
          </a:prstGeom>
          <a:noFill/>
        </p:spPr>
        <p:txBody>
          <a:bodyPr wrap="square">
            <a:spAutoFit/>
          </a:bodyPr>
          <a:lstStyle/>
          <a:p>
            <a:r>
              <a:rPr lang="en-SZ" sz="24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Stakeholder meetings will identify all populations who need condoms.</a:t>
            </a:r>
          </a:p>
        </p:txBody>
      </p:sp>
    </p:spTree>
    <p:extLst>
      <p:ext uri="{BB962C8B-B14F-4D97-AF65-F5344CB8AC3E}">
        <p14:creationId xmlns:p14="http://schemas.microsoft.com/office/powerpoint/2010/main" val="158213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476A27-C60B-382F-AB55-3308529BE71C}"/>
              </a:ext>
            </a:extLst>
          </p:cNvPr>
          <p:cNvSpPr txBox="1"/>
          <p:nvPr/>
        </p:nvSpPr>
        <p:spPr>
          <a:xfrm>
            <a:off x="520472" y="1559591"/>
            <a:ext cx="7643814" cy="4267835"/>
          </a:xfrm>
          <a:prstGeom prst="rect">
            <a:avLst/>
          </a:prstGeom>
          <a:noFill/>
        </p:spPr>
        <p:txBody>
          <a:bodyPr wrap="square">
            <a:spAutoFit/>
          </a:bodyPr>
          <a:lstStyle/>
          <a:p>
            <a:pPr marL="405876">
              <a:lnSpc>
                <a:spcPct val="100000"/>
              </a:lnSpc>
            </a:pPr>
            <a:endParaRPr lang="en-US" dirty="0">
              <a:effectLst/>
              <a:ea typeface="Times New Roman" panose="02020603050405020304" pitchFamily="18" charset="0"/>
            </a:endParaRPr>
          </a:p>
          <a:p>
            <a:pPr marL="691626" indent="-285750">
              <a:lnSpc>
                <a:spcPct val="100000"/>
              </a:lnSpc>
              <a:spcAft>
                <a:spcPts val="2200"/>
              </a:spcAft>
              <a:buFont typeface="Arial" panose="020B0604020202020204" pitchFamily="34" charset="0"/>
              <a:buChar char="•"/>
            </a:pPr>
            <a:r>
              <a:rPr lang="en-US" dirty="0">
                <a:effectLst/>
                <a:ea typeface="Times New Roman" panose="02020603050405020304" pitchFamily="18" charset="0"/>
              </a:rPr>
              <a:t>Understand key principles and building blocks of the CNET and process.</a:t>
            </a:r>
            <a:endParaRPr lang="en-SZ" dirty="0">
              <a:effectLst/>
              <a:ea typeface="Times New Roman" panose="02020603050405020304" pitchFamily="18" charset="0"/>
            </a:endParaRPr>
          </a:p>
          <a:p>
            <a:pPr marL="691626" indent="-285750">
              <a:lnSpc>
                <a:spcPct val="100000"/>
              </a:lnSpc>
              <a:spcAft>
                <a:spcPts val="2200"/>
              </a:spcAft>
              <a:buFont typeface="Arial" panose="020B0604020202020204" pitchFamily="34" charset="0"/>
              <a:buChar char="•"/>
            </a:pPr>
            <a:r>
              <a:rPr lang="en-SZ" dirty="0">
                <a:effectLst/>
                <a:ea typeface="Times New Roman" panose="02020603050405020304" pitchFamily="18" charset="0"/>
              </a:rPr>
              <a:t>Develop data-driven condom estimates based on priority population’s needs.  </a:t>
            </a:r>
          </a:p>
          <a:p>
            <a:pPr marL="691626" indent="-285750">
              <a:lnSpc>
                <a:spcPct val="100000"/>
              </a:lnSpc>
              <a:spcAft>
                <a:spcPts val="2200"/>
              </a:spcAft>
              <a:buFont typeface="Arial" panose="020B0604020202020204" pitchFamily="34" charset="0"/>
              <a:buChar char="•"/>
            </a:pPr>
            <a:r>
              <a:rPr lang="en-SZ" dirty="0">
                <a:effectLst/>
                <a:ea typeface="Times New Roman" panose="02020603050405020304" pitchFamily="18" charset="0"/>
              </a:rPr>
              <a:t>Navigate through a recommended country-led process using the CNET.</a:t>
            </a:r>
          </a:p>
          <a:p>
            <a:pPr marL="691626" indent="-285750">
              <a:lnSpc>
                <a:spcPct val="100000"/>
              </a:lnSpc>
              <a:spcAft>
                <a:spcPts val="2200"/>
              </a:spcAft>
              <a:buFont typeface="Arial" panose="020B0604020202020204" pitchFamily="34" charset="0"/>
              <a:buChar char="•"/>
            </a:pPr>
            <a:r>
              <a:rPr lang="en-SZ" dirty="0">
                <a:effectLst/>
                <a:ea typeface="Times New Roman" panose="02020603050405020304" pitchFamily="18" charset="0"/>
              </a:rPr>
              <a:t>Use the estimates to identify next steps for program and policy directions.</a:t>
            </a:r>
          </a:p>
          <a:p>
            <a:pPr marL="691626" indent="-285750">
              <a:lnSpc>
                <a:spcPct val="100000"/>
              </a:lnSpc>
              <a:spcAft>
                <a:spcPts val="2200"/>
              </a:spcAft>
              <a:buFont typeface="Arial" panose="020B0604020202020204" pitchFamily="34" charset="0"/>
              <a:buChar char="•"/>
            </a:pPr>
            <a:r>
              <a:rPr lang="en-US" dirty="0">
                <a:effectLst/>
                <a:ea typeface="Times New Roman" panose="02020603050405020304" pitchFamily="18" charset="0"/>
              </a:rPr>
              <a:t>Determine when technical support is needed for c</a:t>
            </a:r>
            <a:r>
              <a:rPr lang="en-SZ" dirty="0">
                <a:effectLst/>
                <a:ea typeface="Times New Roman" panose="02020603050405020304" pitchFamily="18" charset="0"/>
              </a:rPr>
              <a:t>ustomization</a:t>
            </a:r>
            <a:r>
              <a:rPr lang="en-US" dirty="0">
                <a:effectLst/>
                <a:ea typeface="Times New Roman" panose="02020603050405020304" pitchFamily="18" charset="0"/>
              </a:rPr>
              <a:t> of the tool/adaptations for country use. </a:t>
            </a:r>
            <a:endParaRPr lang="en-SZ" dirty="0">
              <a:effectLst/>
              <a:ea typeface="Times New Roman" panose="02020603050405020304" pitchFamily="18" charset="0"/>
            </a:endParaRPr>
          </a:p>
        </p:txBody>
      </p:sp>
      <p:sp>
        <p:nvSpPr>
          <p:cNvPr id="4" name="Title 1">
            <a:extLst>
              <a:ext uri="{FF2B5EF4-FFF2-40B4-BE49-F238E27FC236}">
                <a16:creationId xmlns:a16="http://schemas.microsoft.com/office/drawing/2014/main" id="{40BCC375-DAF5-0E50-CA48-4503056ECF4F}"/>
              </a:ext>
            </a:extLst>
          </p:cNvPr>
          <p:cNvSpPr txBox="1">
            <a:spLocks/>
          </p:cNvSpPr>
          <p:nvPr/>
        </p:nvSpPr>
        <p:spPr bwMode="auto">
          <a:xfrm>
            <a:off x="391886" y="1030574"/>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SZ" sz="2400" b="1" dirty="0">
                <a:solidFill>
                  <a:schemeClr val="accent2"/>
                </a:solidFill>
                <a:latin typeface="Arial" panose="020B0604020202020204" pitchFamily="34" charset="0"/>
                <a:cs typeface="Arial" panose="020B0604020202020204" pitchFamily="34" charset="0"/>
              </a:rPr>
              <a:t>Objectives of the CNET User Guide</a:t>
            </a:r>
            <a:endParaRPr lang="en-US" altLang="en-US"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064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F7919B-67C8-C004-55DC-B0B8A85E62A4}"/>
              </a:ext>
            </a:extLst>
          </p:cNvPr>
          <p:cNvSpPr txBox="1"/>
          <p:nvPr/>
        </p:nvSpPr>
        <p:spPr>
          <a:xfrm>
            <a:off x="217714" y="1302053"/>
            <a:ext cx="4572000" cy="4544834"/>
          </a:xfrm>
          <a:prstGeom prst="rect">
            <a:avLst/>
          </a:prstGeom>
          <a:noFill/>
        </p:spPr>
        <p:txBody>
          <a:bodyPr wrap="square">
            <a:spAutoFit/>
          </a:bodyPr>
          <a:lstStyle/>
          <a:p>
            <a:pPr algn="just">
              <a:spcAft>
                <a:spcPts val="2200"/>
              </a:spcAft>
            </a:pPr>
            <a:r>
              <a:rPr lang="en-US" sz="1800" b="1" dirty="0">
                <a:solidFill>
                  <a:schemeClr val="accent2"/>
                </a:solidFill>
                <a:ea typeface="Times New Roman" panose="02020603050405020304" pitchFamily="18" charset="0"/>
                <a:cs typeface="Arial" panose="020B0604020202020204" pitchFamily="34" charset="0"/>
              </a:rPr>
              <a:t>Key Takeaways:</a:t>
            </a:r>
          </a:p>
          <a:p>
            <a:pPr marL="285750" indent="-285750" algn="just">
              <a:spcAft>
                <a:spcPts val="2200"/>
              </a:spcAft>
              <a:buFont typeface="Arial" panose="020B0604020202020204" pitchFamily="34" charset="0"/>
              <a:buChar char="•"/>
            </a:pPr>
            <a:r>
              <a:rPr lang="en-US" sz="1800" dirty="0">
                <a:solidFill>
                  <a:srgbClr val="44546A"/>
                </a:solidFill>
                <a:ea typeface="Times New Roman" panose="02020603050405020304" pitchFamily="18" charset="0"/>
                <a:cs typeface="Arial" panose="020B0604020202020204" pitchFamily="34" charset="0"/>
              </a:rPr>
              <a:t>Adding </a:t>
            </a:r>
            <a:r>
              <a:rPr lang="en-SZ" sz="1800" dirty="0">
                <a:solidFill>
                  <a:srgbClr val="44546A"/>
                </a:solidFill>
                <a:ea typeface="Times New Roman" panose="02020603050405020304" pitchFamily="18" charset="0"/>
                <a:cs typeface="Arial" panose="020B0604020202020204" pitchFamily="34" charset="0"/>
              </a:rPr>
              <a:t>populations to the CNET needs to be based on if they are excluded or if their size estimate and/or the number of sex acts is significant. </a:t>
            </a:r>
            <a:endParaRPr lang="en-SZ" sz="1800" dirty="0">
              <a:ea typeface="Times New Roman" panose="02020603050405020304" pitchFamily="18" charset="0"/>
              <a:cs typeface="Arial" panose="020B0604020202020204" pitchFamily="34" charset="0"/>
            </a:endParaRPr>
          </a:p>
          <a:p>
            <a:pPr marL="304408" indent="-304408" algn="just">
              <a:spcAft>
                <a:spcPts val="2200"/>
              </a:spcAft>
              <a:buFont typeface="Symbol" pitchFamily="2" charset="2"/>
              <a:buChar char=""/>
            </a:pPr>
            <a:r>
              <a:rPr lang="en-US" sz="1800" dirty="0">
                <a:solidFill>
                  <a:srgbClr val="44546A"/>
                </a:solidFill>
                <a:ea typeface="Times New Roman" panose="02020603050405020304" pitchFamily="18" charset="0"/>
                <a:cs typeface="Arial" panose="020B0604020202020204" pitchFamily="34" charset="0"/>
              </a:rPr>
              <a:t>Use the population checklist to review and justify decisions.  </a:t>
            </a:r>
            <a:endParaRPr lang="en-SZ" sz="1800" dirty="0">
              <a:ea typeface="Times New Roman" panose="02020603050405020304" pitchFamily="18" charset="0"/>
              <a:cs typeface="Arial" panose="020B0604020202020204" pitchFamily="34" charset="0"/>
            </a:endParaRPr>
          </a:p>
          <a:p>
            <a:pPr marL="304408" indent="-304408" algn="just">
              <a:spcAft>
                <a:spcPts val="2200"/>
              </a:spcAft>
              <a:buFont typeface="Symbol" pitchFamily="2" charset="2"/>
              <a:buChar char=""/>
            </a:pPr>
            <a:r>
              <a:rPr lang="en-SZ" sz="1800" dirty="0">
                <a:solidFill>
                  <a:srgbClr val="44546A"/>
                </a:solidFill>
                <a:ea typeface="Times New Roman" panose="02020603050405020304" pitchFamily="18" charset="0"/>
                <a:cs typeface="Arial" panose="020B0604020202020204" pitchFamily="34" charset="0"/>
              </a:rPr>
              <a:t>R</a:t>
            </a:r>
            <a:r>
              <a:rPr lang="en-GB" sz="1800" dirty="0">
                <a:solidFill>
                  <a:srgbClr val="44546A"/>
                </a:solidFill>
                <a:ea typeface="Times New Roman" panose="02020603050405020304" pitchFamily="18" charset="0"/>
                <a:cs typeface="Arial" panose="020B0604020202020204" pitchFamily="34" charset="0"/>
              </a:rPr>
              <a:t>e</a:t>
            </a:r>
            <a:r>
              <a:rPr lang="en-SZ" sz="1800" dirty="0">
                <a:solidFill>
                  <a:srgbClr val="44546A"/>
                </a:solidFill>
                <a:ea typeface="Times New Roman" panose="02020603050405020304" pitchFamily="18" charset="0"/>
                <a:cs typeface="Arial" panose="020B0604020202020204" pitchFamily="34" charset="0"/>
              </a:rPr>
              <a:t>member that resource estimate decisions are different from decisions for programming.  </a:t>
            </a:r>
          </a:p>
          <a:p>
            <a:pPr marL="304408" indent="-304408" algn="just">
              <a:spcAft>
                <a:spcPts val="2200"/>
              </a:spcAft>
              <a:buFont typeface="Symbol" pitchFamily="2" charset="2"/>
              <a:buChar char=""/>
            </a:pPr>
            <a:r>
              <a:rPr lang="en-GB" sz="1800" dirty="0">
                <a:solidFill>
                  <a:srgbClr val="44546A"/>
                </a:solidFill>
                <a:ea typeface="Times New Roman" panose="02020603050405020304" pitchFamily="18" charset="0"/>
                <a:cs typeface="Arial" panose="020B0604020202020204" pitchFamily="34" charset="0"/>
              </a:rPr>
              <a:t>Assess if UNAIDS TA is needed for further modification of the tool.</a:t>
            </a:r>
            <a:endParaRPr lang="en-SZ" sz="1800" dirty="0">
              <a:ea typeface="Times New Roman" panose="02020603050405020304" pitchFamily="18" charset="0"/>
              <a:cs typeface="Arial" panose="020B0604020202020204" pitchFamily="34" charset="0"/>
            </a:endParaRPr>
          </a:p>
        </p:txBody>
      </p:sp>
      <p:sp>
        <p:nvSpPr>
          <p:cNvPr id="4" name="Text Box 492">
            <a:extLst>
              <a:ext uri="{FF2B5EF4-FFF2-40B4-BE49-F238E27FC236}">
                <a16:creationId xmlns:a16="http://schemas.microsoft.com/office/drawing/2014/main" id="{53EC2BCF-F1F1-1C6B-E978-F66DCFFE5858}"/>
              </a:ext>
            </a:extLst>
          </p:cNvPr>
          <p:cNvSpPr txBox="1">
            <a:spLocks/>
          </p:cNvSpPr>
          <p:nvPr/>
        </p:nvSpPr>
        <p:spPr>
          <a:xfrm>
            <a:off x="4963886" y="1480155"/>
            <a:ext cx="3944678" cy="3436203"/>
          </a:xfrm>
          <a:prstGeom prst="rect">
            <a:avLst/>
          </a:prstGeom>
          <a:solidFill>
            <a:schemeClr val="accent1">
              <a:lumMod val="20000"/>
              <a:lumOff val="80000"/>
            </a:schemeClr>
          </a:solidFill>
          <a:ln w="6350">
            <a:solidFill>
              <a:prstClr val="black"/>
            </a:solidFill>
          </a:ln>
        </p:spPr>
        <p:txBody>
          <a:bodyPr rot="0" spcFirstLastPara="0" vert="horz" wrap="square" lIns="81177" tIns="40589" rIns="81177" bIns="40589"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a:buFont typeface="Arial" panose="020B0604020202020204" pitchFamily="34" charset="0"/>
              <a:buNone/>
            </a:pPr>
            <a:r>
              <a:rPr lang="en-SZ" sz="16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Criteria in the Priority Population Checklist Assesses:</a:t>
            </a:r>
          </a:p>
          <a:p>
            <a:pPr marL="0" indent="0" defTabSz="914400">
              <a:buFont typeface="Arial" panose="020B0604020202020204" pitchFamily="34" charset="0"/>
              <a:buNone/>
            </a:pPr>
            <a:endParaRPr lang="en-SZ" sz="1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defTabSz="914400"/>
            <a:r>
              <a:rPr lang="en-SZ"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Up to date country data </a:t>
            </a:r>
          </a:p>
          <a:p>
            <a:pPr defTabSz="914400"/>
            <a:r>
              <a:rPr lang="en-SZ"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Potential overlap or duplication </a:t>
            </a:r>
          </a:p>
          <a:p>
            <a:pPr defTabSz="914400"/>
            <a:r>
              <a:rPr lang="en-SZ"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Higher risk and vulnerability</a:t>
            </a:r>
          </a:p>
          <a:p>
            <a:pPr defTabSz="914400"/>
            <a:r>
              <a:rPr lang="en-SZ"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Significant population size and increased sex acts</a:t>
            </a:r>
          </a:p>
          <a:p>
            <a:pPr defTabSz="914400"/>
            <a:r>
              <a:rPr lang="en-SZ"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Existing or planned programs </a:t>
            </a:r>
          </a:p>
          <a:p>
            <a:pPr defTabSz="914400"/>
            <a:r>
              <a:rPr lang="en-SZ"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Value added     </a:t>
            </a:r>
          </a:p>
        </p:txBody>
      </p:sp>
      <p:sp>
        <p:nvSpPr>
          <p:cNvPr id="6" name="TextBox 5">
            <a:extLst>
              <a:ext uri="{FF2B5EF4-FFF2-40B4-BE49-F238E27FC236}">
                <a16:creationId xmlns:a16="http://schemas.microsoft.com/office/drawing/2014/main" id="{C4D402E2-5E61-631F-FFD3-29916DAC5223}"/>
              </a:ext>
            </a:extLst>
          </p:cNvPr>
          <p:cNvSpPr txBox="1"/>
          <p:nvPr/>
        </p:nvSpPr>
        <p:spPr>
          <a:xfrm>
            <a:off x="217714" y="341139"/>
            <a:ext cx="8850086" cy="646331"/>
          </a:xfrm>
          <a:prstGeom prst="rect">
            <a:avLst/>
          </a:prstGeom>
          <a:noFill/>
        </p:spPr>
        <p:txBody>
          <a:bodyPr wrap="square">
            <a:spAutoFit/>
          </a:bodyPr>
          <a:lstStyle/>
          <a:p>
            <a:r>
              <a:rPr lang="en-US" b="1" dirty="0">
                <a:solidFill>
                  <a:schemeClr val="accent5">
                    <a:lumMod val="50000"/>
                  </a:schemeClr>
                </a:solidFill>
                <a:ea typeface="Times New Roman" panose="02020603050405020304" pitchFamily="18" charset="0"/>
                <a:cs typeface="Arial" panose="020B0604020202020204" pitchFamily="34" charset="0"/>
              </a:rPr>
              <a:t>2. Complete the Priority Population Checklist  in the User Guide </a:t>
            </a:r>
            <a:r>
              <a:rPr lang="en-SZ" b="1" dirty="0">
                <a:solidFill>
                  <a:schemeClr val="accent5">
                    <a:lumMod val="50000"/>
                  </a:schemeClr>
                </a:solidFill>
                <a:ea typeface="Times New Roman" panose="02020603050405020304" pitchFamily="18" charset="0"/>
                <a:cs typeface="Arial" panose="020B0604020202020204" pitchFamily="34" charset="0"/>
              </a:rPr>
              <a:t>to determine if additional priority populations should be added for estimate development</a:t>
            </a:r>
            <a:endParaRPr lang="en-SZ" b="1" dirty="0">
              <a:solidFill>
                <a:schemeClr val="accent5">
                  <a:lumMod val="50000"/>
                </a:schemeClr>
              </a:solidFill>
              <a:cs typeface="Arial" panose="020B0604020202020204" pitchFamily="34" charset="0"/>
            </a:endParaRPr>
          </a:p>
        </p:txBody>
      </p:sp>
      <p:sp>
        <p:nvSpPr>
          <p:cNvPr id="7" name="TextBox 6">
            <a:extLst>
              <a:ext uri="{FF2B5EF4-FFF2-40B4-BE49-F238E27FC236}">
                <a16:creationId xmlns:a16="http://schemas.microsoft.com/office/drawing/2014/main" id="{4FE18C69-422A-8600-3D19-970DFBC15266}"/>
              </a:ext>
            </a:extLst>
          </p:cNvPr>
          <p:cNvSpPr txBox="1"/>
          <p:nvPr/>
        </p:nvSpPr>
        <p:spPr>
          <a:xfrm>
            <a:off x="4963886" y="5138057"/>
            <a:ext cx="3962400" cy="646331"/>
          </a:xfrm>
          <a:prstGeom prst="rect">
            <a:avLst/>
          </a:prstGeom>
          <a:noFill/>
        </p:spPr>
        <p:txBody>
          <a:bodyPr wrap="square" rtlCol="0">
            <a:spAutoFit/>
          </a:bodyPr>
          <a:lstStyle/>
          <a:p>
            <a:r>
              <a:rPr lang="en-SZ" dirty="0">
                <a:solidFill>
                  <a:schemeClr val="accent4"/>
                </a:solidFill>
              </a:rPr>
              <a:t>Refer to stakeholder discussions on confirmation of populations</a:t>
            </a:r>
          </a:p>
        </p:txBody>
      </p:sp>
    </p:spTree>
    <p:extLst>
      <p:ext uri="{BB962C8B-B14F-4D97-AF65-F5344CB8AC3E}">
        <p14:creationId xmlns:p14="http://schemas.microsoft.com/office/powerpoint/2010/main" val="1301885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C554F-ADAD-91D9-FB9E-982A701DE251}"/>
              </a:ext>
            </a:extLst>
          </p:cNvPr>
          <p:cNvSpPr txBox="1">
            <a:spLocks/>
          </p:cNvSpPr>
          <p:nvPr/>
        </p:nvSpPr>
        <p:spPr>
          <a:xfrm>
            <a:off x="103415" y="200915"/>
            <a:ext cx="8937170" cy="1047181"/>
          </a:xfrm>
          <a:prstGeom prst="rect">
            <a:avLst/>
          </a:prstGeom>
        </p:spPr>
        <p:txBody>
          <a:bodyPr vert="horz" lIns="81177" tIns="40589" rIns="81177" bIns="40589" rtlCol="0"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lgn="l" defTabSz="914400">
              <a:tabLst>
                <a:tab pos="173038" algn="l"/>
              </a:tabLst>
            </a:pPr>
            <a:r>
              <a:rPr lang="en-SZ" sz="25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Step 3:  </a:t>
            </a:r>
            <a:r>
              <a:rPr lang="en-US" sz="2500" b="1" dirty="0">
                <a:latin typeface="Arial" panose="020B0604020202020204" pitchFamily="34" charset="0"/>
                <a:cs typeface="Arial" panose="020B0604020202020204" pitchFamily="34" charset="0"/>
              </a:rPr>
              <a:t>Determine Baseline for Current Condom Availability </a:t>
            </a:r>
            <a:br>
              <a:rPr lang="en-US" sz="2841" dirty="0"/>
            </a:br>
            <a:r>
              <a:rPr lang="en-US" sz="2841" dirty="0"/>
              <a:t>               </a:t>
            </a:r>
            <a:r>
              <a:rPr lang="en-SZ" sz="1800" b="1" dirty="0">
                <a:solidFill>
                  <a:srgbClr val="ACB9CA"/>
                </a:solidFill>
                <a:latin typeface="Calibri" panose="020F0502020204030204" pitchFamily="34" charset="0"/>
                <a:ea typeface="Times New Roman" panose="02020603050405020304" pitchFamily="18" charset="0"/>
              </a:rPr>
              <a:t>Sheet: Condom Availability (1)</a:t>
            </a:r>
            <a:endParaRPr lang="en-US" sz="1800" b="1" dirty="0"/>
          </a:p>
        </p:txBody>
      </p:sp>
      <p:pic>
        <p:nvPicPr>
          <p:cNvPr id="3" name="Content Placeholder 24" descr="Graphical user interface, table&#10;&#10;Description automatically generated">
            <a:extLst>
              <a:ext uri="{FF2B5EF4-FFF2-40B4-BE49-F238E27FC236}">
                <a16:creationId xmlns:a16="http://schemas.microsoft.com/office/drawing/2014/main" id="{FF963C4B-C570-2426-7365-BCAB3411A4C2}"/>
              </a:ext>
            </a:extLst>
          </p:cNvPr>
          <p:cNvPicPr>
            <a:picLocks noChangeAspect="1"/>
          </p:cNvPicPr>
          <p:nvPr/>
        </p:nvPicPr>
        <p:blipFill rotWithShape="1">
          <a:blip r:embed="rId3"/>
          <a:srcRect l="3903" r="2555" b="2"/>
          <a:stretch/>
        </p:blipFill>
        <p:spPr>
          <a:xfrm>
            <a:off x="324846" y="1470270"/>
            <a:ext cx="8494307" cy="5186815"/>
          </a:xfrm>
          <a:prstGeom prst="rect">
            <a:avLst/>
          </a:prstGeom>
        </p:spPr>
      </p:pic>
    </p:spTree>
    <p:extLst>
      <p:ext uri="{BB962C8B-B14F-4D97-AF65-F5344CB8AC3E}">
        <p14:creationId xmlns:p14="http://schemas.microsoft.com/office/powerpoint/2010/main" val="548300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42073F-0D43-E315-D16E-138B84D7BDAE}"/>
              </a:ext>
            </a:extLst>
          </p:cNvPr>
          <p:cNvSpPr/>
          <p:nvPr/>
        </p:nvSpPr>
        <p:spPr>
          <a:xfrm>
            <a:off x="160490" y="3289592"/>
            <a:ext cx="8725046" cy="32255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sp>
        <p:nvSpPr>
          <p:cNvPr id="4" name="Rectangle 18">
            <a:extLst>
              <a:ext uri="{FF2B5EF4-FFF2-40B4-BE49-F238E27FC236}">
                <a16:creationId xmlns:a16="http://schemas.microsoft.com/office/drawing/2014/main" id="{43841579-C82D-2E9F-DA2B-1AAA960D2FB7}"/>
              </a:ext>
            </a:extLst>
          </p:cNvPr>
          <p:cNvSpPr>
            <a:spLocks noChangeArrowheads="1"/>
          </p:cNvSpPr>
          <p:nvPr/>
        </p:nvSpPr>
        <p:spPr bwMode="auto">
          <a:xfrm>
            <a:off x="-187854" y="3470169"/>
            <a:ext cx="9073390" cy="3302292"/>
          </a:xfrm>
          <a:prstGeom prst="rect">
            <a:avLst/>
          </a:prstGeom>
          <a:noFill/>
        </p:spPr>
        <p:txBody>
          <a:bodyPr vert="horz" lIns="81177" tIns="40589" rIns="81177" bIns="40589" numCol="1" rtlCol="0" anchor="ctr" anchorCtr="0" compatLnSpc="1">
            <a:prstTxWarp prst="textNoShape">
              <a:avLst/>
            </a:prstTxWarp>
            <a:normAutofit fontScale="775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800100" lvl="1" indent="-342900">
              <a:lnSpc>
                <a:spcPct val="110000"/>
              </a:lnSpc>
              <a:spcAft>
                <a:spcPts val="2200"/>
              </a:spcAft>
              <a:buFont typeface="+mj-lt"/>
              <a:buAutoNum type="arabicPeriod"/>
            </a:pPr>
            <a:r>
              <a:rPr lang="en-US" sz="2300" dirty="0">
                <a:solidFill>
                  <a:srgbClr val="44546A"/>
                </a:solidFill>
                <a:effectLst/>
                <a:ea typeface="Times New Roman" panose="02020603050405020304" pitchFamily="18" charset="0"/>
                <a:cs typeface="Arial" panose="020B0604020202020204" pitchFamily="34" charset="0"/>
              </a:rPr>
              <a:t>Update</a:t>
            </a:r>
            <a:r>
              <a:rPr lang="en-SZ" sz="2300" dirty="0">
                <a:solidFill>
                  <a:srgbClr val="44546A"/>
                </a:solidFill>
                <a:effectLst/>
                <a:ea typeface="Times New Roman" panose="02020603050405020304" pitchFamily="18" charset="0"/>
                <a:cs typeface="Arial" panose="020B0604020202020204" pitchFamily="34" charset="0"/>
              </a:rPr>
              <a:t> the number of male</a:t>
            </a:r>
            <a:r>
              <a:rPr lang="en-US" sz="2300" dirty="0">
                <a:solidFill>
                  <a:srgbClr val="44546A"/>
                </a:solidFill>
                <a:effectLst/>
                <a:ea typeface="Times New Roman" panose="02020603050405020304" pitchFamily="18" charset="0"/>
                <a:cs typeface="Arial" panose="020B0604020202020204" pitchFamily="34" charset="0"/>
              </a:rPr>
              <a:t>/female </a:t>
            </a:r>
            <a:r>
              <a:rPr lang="en-SZ" sz="2300" dirty="0">
                <a:solidFill>
                  <a:srgbClr val="44546A"/>
                </a:solidFill>
                <a:effectLst/>
                <a:ea typeface="Times New Roman" panose="02020603050405020304" pitchFamily="18" charset="0"/>
                <a:cs typeface="Arial" panose="020B0604020202020204" pitchFamily="34" charset="0"/>
              </a:rPr>
              <a:t>condoms available in country and distributed for free, through socially marketed programs and private sector. </a:t>
            </a:r>
            <a:endParaRPr lang="en-SZ" sz="2300" dirty="0">
              <a:effectLst/>
              <a:ea typeface="Times New Roman" panose="02020603050405020304" pitchFamily="18" charset="0"/>
              <a:cs typeface="Arial" panose="020B0604020202020204" pitchFamily="34" charset="0"/>
            </a:endParaRPr>
          </a:p>
          <a:p>
            <a:pPr marL="800100" lvl="1" indent="-342900">
              <a:lnSpc>
                <a:spcPct val="110000"/>
              </a:lnSpc>
              <a:spcAft>
                <a:spcPts val="2200"/>
              </a:spcAft>
              <a:buFont typeface="+mj-lt"/>
              <a:buAutoNum type="arabicPeriod"/>
            </a:pPr>
            <a:r>
              <a:rPr lang="en-US" sz="2300" dirty="0">
                <a:solidFill>
                  <a:srgbClr val="44546A"/>
                </a:solidFill>
                <a:effectLst/>
                <a:ea typeface="Times New Roman" panose="02020603050405020304" pitchFamily="18" charset="0"/>
                <a:cs typeface="Arial" panose="020B0604020202020204" pitchFamily="34" charset="0"/>
              </a:rPr>
              <a:t>Allocate the total number of </a:t>
            </a:r>
            <a:r>
              <a:rPr lang="en-SZ" sz="2300" dirty="0">
                <a:solidFill>
                  <a:srgbClr val="44546A"/>
                </a:solidFill>
                <a:effectLst/>
                <a:ea typeface="Times New Roman" panose="02020603050405020304" pitchFamily="18" charset="0"/>
                <a:cs typeface="Arial" panose="020B0604020202020204" pitchFamily="34" charset="0"/>
              </a:rPr>
              <a:t>female, specialty condoms</a:t>
            </a:r>
            <a:r>
              <a:rPr lang="en-US" sz="2300" dirty="0">
                <a:solidFill>
                  <a:srgbClr val="44546A"/>
                </a:solidFill>
                <a:effectLst/>
                <a:ea typeface="Times New Roman" panose="02020603050405020304" pitchFamily="18" charset="0"/>
                <a:cs typeface="Arial" panose="020B0604020202020204" pitchFamily="34" charset="0"/>
              </a:rPr>
              <a:t>,</a:t>
            </a:r>
            <a:r>
              <a:rPr lang="en-SZ" sz="2300" dirty="0">
                <a:solidFill>
                  <a:srgbClr val="44546A"/>
                </a:solidFill>
                <a:effectLst/>
                <a:ea typeface="Times New Roman" panose="02020603050405020304" pitchFamily="18" charset="0"/>
                <a:cs typeface="Arial" panose="020B0604020202020204" pitchFamily="34" charset="0"/>
              </a:rPr>
              <a:t> and lubricant provided. </a:t>
            </a:r>
            <a:endParaRPr lang="en-SZ" sz="2300" dirty="0">
              <a:effectLst/>
              <a:ea typeface="Times New Roman" panose="02020603050405020304" pitchFamily="18" charset="0"/>
              <a:cs typeface="Arial" panose="020B0604020202020204" pitchFamily="34" charset="0"/>
            </a:endParaRPr>
          </a:p>
          <a:p>
            <a:pPr marL="800100" lvl="1" indent="-342900">
              <a:lnSpc>
                <a:spcPct val="110000"/>
              </a:lnSpc>
              <a:spcAft>
                <a:spcPts val="2200"/>
              </a:spcAft>
              <a:buFont typeface="+mj-lt"/>
              <a:buAutoNum type="arabicPeriod"/>
            </a:pPr>
            <a:r>
              <a:rPr lang="en-SZ" sz="2300" dirty="0">
                <a:solidFill>
                  <a:srgbClr val="44546A"/>
                </a:solidFill>
                <a:effectLst/>
                <a:ea typeface="Times New Roman" panose="02020603050405020304" pitchFamily="18" charset="0"/>
                <a:cs typeface="Arial" panose="020B0604020202020204" pitchFamily="34" charset="0"/>
              </a:rPr>
              <a:t>Review and confirm if condom availability aligns with condom consumption data (based on DHS data). </a:t>
            </a:r>
          </a:p>
          <a:p>
            <a:pPr marL="800100" lvl="1" indent="-342900">
              <a:lnSpc>
                <a:spcPct val="110000"/>
              </a:lnSpc>
              <a:spcAft>
                <a:spcPts val="2200"/>
              </a:spcAft>
              <a:buFont typeface="+mj-lt"/>
              <a:buAutoNum type="arabicPeriod"/>
            </a:pPr>
            <a:r>
              <a:rPr lang="en-US" sz="2300" dirty="0">
                <a:solidFill>
                  <a:srgbClr val="44546A"/>
                </a:solidFill>
                <a:effectLst/>
                <a:ea typeface="Times New Roman" panose="02020603050405020304" pitchFamily="18" charset="0"/>
                <a:cs typeface="Arial" panose="020B0604020202020204" pitchFamily="34" charset="0"/>
              </a:rPr>
              <a:t>Use the </a:t>
            </a:r>
            <a:r>
              <a:rPr lang="en-US" sz="2300" u="sng" dirty="0">
                <a:solidFill>
                  <a:srgbClr val="000000"/>
                </a:solidFill>
                <a:effectLst/>
                <a:ea typeface="Times New Roman" panose="02020603050405020304" pitchFamily="18" charset="0"/>
                <a:cs typeface="Arial" panose="020B0604020202020204" pitchFamily="34" charset="0"/>
                <a:hlinkClick r:id="rId3"/>
              </a:rPr>
              <a:t>condom landscape analysis</a:t>
            </a:r>
            <a:r>
              <a:rPr lang="en-US" sz="2300" dirty="0">
                <a:solidFill>
                  <a:srgbClr val="44546A"/>
                </a:solidFill>
                <a:effectLst/>
                <a:ea typeface="Times New Roman" panose="02020603050405020304" pitchFamily="18" charset="0"/>
                <a:cs typeface="Arial" panose="020B0604020202020204" pitchFamily="34" charset="0"/>
              </a:rPr>
              <a:t> with key stakeholders</a:t>
            </a:r>
            <a:r>
              <a:rPr lang="en-SZ" sz="2300" dirty="0">
                <a:solidFill>
                  <a:srgbClr val="44546A"/>
                </a:solidFill>
                <a:effectLst/>
                <a:ea typeface="Times New Roman" panose="02020603050405020304" pitchFamily="18" charset="0"/>
                <a:cs typeface="Arial" panose="020B0604020202020204" pitchFamily="34" charset="0"/>
              </a:rPr>
              <a:t> to</a:t>
            </a:r>
            <a:r>
              <a:rPr lang="en-US" sz="2300" dirty="0">
                <a:solidFill>
                  <a:srgbClr val="44546A"/>
                </a:solidFill>
                <a:effectLst/>
                <a:ea typeface="Times New Roman" panose="02020603050405020304" pitchFamily="18" charset="0"/>
                <a:cs typeface="Arial" panose="020B0604020202020204" pitchFamily="34" charset="0"/>
              </a:rPr>
              <a:t> validate numbers, channels for distribution, and reporting to </a:t>
            </a:r>
            <a:r>
              <a:rPr lang="en-SZ" sz="2300" dirty="0">
                <a:solidFill>
                  <a:srgbClr val="44546A"/>
                </a:solidFill>
                <a:effectLst/>
                <a:ea typeface="Times New Roman" panose="02020603050405020304" pitchFamily="18" charset="0"/>
                <a:cs typeface="Arial" panose="020B0604020202020204" pitchFamily="34" charset="0"/>
              </a:rPr>
              <a:t>inform </a:t>
            </a:r>
            <a:r>
              <a:rPr lang="en-US" sz="2300" dirty="0">
                <a:solidFill>
                  <a:srgbClr val="44546A"/>
                </a:solidFill>
                <a:effectLst/>
                <a:ea typeface="Times New Roman" panose="02020603050405020304" pitchFamily="18" charset="0"/>
                <a:cs typeface="Arial" panose="020B0604020202020204" pitchFamily="34" charset="0"/>
              </a:rPr>
              <a:t>the </a:t>
            </a:r>
            <a:r>
              <a:rPr lang="en-SZ" sz="2300" dirty="0">
                <a:solidFill>
                  <a:srgbClr val="44546A"/>
                </a:solidFill>
                <a:effectLst/>
                <a:ea typeface="Times New Roman" panose="02020603050405020304" pitchFamily="18" charset="0"/>
                <a:cs typeface="Arial" panose="020B0604020202020204" pitchFamily="34" charset="0"/>
              </a:rPr>
              <a:t>gap analysis of condom needs vs. consumption for specific commodities and channels. </a:t>
            </a:r>
            <a:endParaRPr lang="en-SZ" sz="2300" dirty="0">
              <a:effectLst/>
              <a:ea typeface="Times New Roman" panose="02020603050405020304" pitchFamily="18" charset="0"/>
              <a:cs typeface="Arial" panose="020B0604020202020204" pitchFamily="34" charset="0"/>
            </a:endParaRPr>
          </a:p>
          <a:p>
            <a:pPr indent="-202938" eaLnBrk="1" hangingPunct="1">
              <a:spcAft>
                <a:spcPts val="533"/>
              </a:spcAft>
              <a:buFont typeface="Arial" panose="020B0604020202020204" pitchFamily="34" charset="0"/>
              <a:buChar char="•"/>
            </a:pPr>
            <a:endParaRPr lang="en-US" altLang="en-SZ" sz="1153" dirty="0">
              <a:latin typeface="+mn-lt"/>
            </a:endParaRPr>
          </a:p>
        </p:txBody>
      </p:sp>
      <p:sp>
        <p:nvSpPr>
          <p:cNvPr id="5" name="Content Placeholder 4">
            <a:extLst>
              <a:ext uri="{FF2B5EF4-FFF2-40B4-BE49-F238E27FC236}">
                <a16:creationId xmlns:a16="http://schemas.microsoft.com/office/drawing/2014/main" id="{F8409B24-FFD1-B79F-F9E4-45358A0BCFDF}"/>
              </a:ext>
            </a:extLst>
          </p:cNvPr>
          <p:cNvSpPr txBox="1">
            <a:spLocks/>
          </p:cNvSpPr>
          <p:nvPr/>
        </p:nvSpPr>
        <p:spPr>
          <a:xfrm>
            <a:off x="348344" y="507718"/>
            <a:ext cx="8725046" cy="4244265"/>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a:spcBef>
                <a:spcPts val="0"/>
              </a:spcBef>
              <a:spcAft>
                <a:spcPts val="2200"/>
              </a:spcAft>
              <a:buFont typeface="Arial" panose="020B0604020202020204" pitchFamily="34" charset="0"/>
              <a:buNone/>
            </a:pPr>
            <a:endParaRPr lang="en-SZ" sz="1800" dirty="0">
              <a:latin typeface="Arial" panose="020B0604020202020204" pitchFamily="34" charset="0"/>
              <a:cs typeface="Arial" panose="020B0604020202020204" pitchFamily="34" charset="0"/>
            </a:endParaRPr>
          </a:p>
          <a:p>
            <a:pPr defTabSz="914400">
              <a:spcBef>
                <a:spcPts val="0"/>
              </a:spcBef>
              <a:spcAft>
                <a:spcPts val="2200"/>
              </a:spcAft>
            </a:pPr>
            <a:r>
              <a:rPr lang="en-SZ" sz="1800" dirty="0">
                <a:latin typeface="Arial" panose="020B0604020202020204" pitchFamily="34" charset="0"/>
                <a:cs typeface="Arial" panose="020B0604020202020204" pitchFamily="34" charset="0"/>
              </a:rPr>
              <a:t>Determine current and potential market share of free, social marketed and private sector for target priority population groups and types of condoms used (for Step 6, 7)</a:t>
            </a:r>
          </a:p>
          <a:p>
            <a:pPr defTabSz="914400">
              <a:spcBef>
                <a:spcPts val="0"/>
              </a:spcBef>
              <a:spcAft>
                <a:spcPts val="2200"/>
              </a:spcAft>
            </a:pPr>
            <a:r>
              <a:rPr lang="en-SZ" sz="1800" dirty="0">
                <a:latin typeface="Arial" panose="020B0604020202020204" pitchFamily="34" charset="0"/>
                <a:cs typeface="Arial" panose="020B0604020202020204" pitchFamily="34" charset="0"/>
              </a:rPr>
              <a:t>Compare condom availability and condom use to understand program performance to assess gaps in reporting or potential wastage (for Step 5).</a:t>
            </a:r>
          </a:p>
        </p:txBody>
      </p:sp>
      <p:sp>
        <p:nvSpPr>
          <p:cNvPr id="7" name="TextBox 6">
            <a:extLst>
              <a:ext uri="{FF2B5EF4-FFF2-40B4-BE49-F238E27FC236}">
                <a16:creationId xmlns:a16="http://schemas.microsoft.com/office/drawing/2014/main" id="{A7A12461-89A0-9EED-30A7-8D62EC445B96}"/>
              </a:ext>
            </a:extLst>
          </p:cNvPr>
          <p:cNvSpPr txBox="1"/>
          <p:nvPr/>
        </p:nvSpPr>
        <p:spPr>
          <a:xfrm>
            <a:off x="250371" y="238411"/>
            <a:ext cx="8545285" cy="830997"/>
          </a:xfrm>
          <a:prstGeom prst="rect">
            <a:avLst/>
          </a:prstGeom>
          <a:noFill/>
        </p:spPr>
        <p:txBody>
          <a:bodyPr wrap="square">
            <a:spAutoFit/>
          </a:bodyPr>
          <a:lstStyle/>
          <a:p>
            <a:pPr marL="0" indent="0" defTabSz="914400">
              <a:buFont typeface="Arial" panose="020B0604020202020204" pitchFamily="34" charset="0"/>
              <a:buNone/>
            </a:pPr>
            <a:r>
              <a:rPr lang="en-SZ" sz="2400" b="1" dirty="0">
                <a:solidFill>
                  <a:schemeClr val="accent2"/>
                </a:solidFill>
              </a:rPr>
              <a:t>Baseline on condom availability provides countries with a starting place to…</a:t>
            </a:r>
          </a:p>
        </p:txBody>
      </p:sp>
      <p:sp>
        <p:nvSpPr>
          <p:cNvPr id="2" name="TextBox 1">
            <a:extLst>
              <a:ext uri="{FF2B5EF4-FFF2-40B4-BE49-F238E27FC236}">
                <a16:creationId xmlns:a16="http://schemas.microsoft.com/office/drawing/2014/main" id="{B383AFFA-D6AB-81C1-3D13-88C5BD415E19}"/>
              </a:ext>
            </a:extLst>
          </p:cNvPr>
          <p:cNvSpPr txBox="1"/>
          <p:nvPr/>
        </p:nvSpPr>
        <p:spPr>
          <a:xfrm>
            <a:off x="250371" y="2920260"/>
            <a:ext cx="1870664" cy="369332"/>
          </a:xfrm>
          <a:prstGeom prst="rect">
            <a:avLst/>
          </a:prstGeom>
          <a:noFill/>
        </p:spPr>
        <p:txBody>
          <a:bodyPr wrap="square" rtlCol="0">
            <a:spAutoFit/>
          </a:bodyPr>
          <a:lstStyle/>
          <a:p>
            <a:r>
              <a:rPr lang="en-SZ" b="1" dirty="0">
                <a:solidFill>
                  <a:schemeClr val="accent5">
                    <a:lumMod val="75000"/>
                  </a:schemeClr>
                </a:solidFill>
              </a:rPr>
              <a:t>Key Tasks</a:t>
            </a:r>
            <a:r>
              <a:rPr lang="en-SZ" b="1" dirty="0">
                <a:solidFill>
                  <a:schemeClr val="accent5">
                    <a:lumMod val="60000"/>
                    <a:lumOff val="40000"/>
                  </a:schemeClr>
                </a:solidFill>
              </a:rPr>
              <a:t>: </a:t>
            </a:r>
          </a:p>
        </p:txBody>
      </p:sp>
    </p:spTree>
    <p:extLst>
      <p:ext uri="{BB962C8B-B14F-4D97-AF65-F5344CB8AC3E}">
        <p14:creationId xmlns:p14="http://schemas.microsoft.com/office/powerpoint/2010/main" val="1798925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C49F0AF7-C050-3531-9DDF-8B8026E18B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917"/>
          <a:stretch/>
        </p:blipFill>
        <p:spPr bwMode="auto">
          <a:xfrm>
            <a:off x="0" y="3167743"/>
            <a:ext cx="5379736" cy="3690257"/>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22678F6E-B8BE-E0D3-35D9-4B75385406F6}"/>
              </a:ext>
            </a:extLst>
          </p:cNvPr>
          <p:cNvSpPr txBox="1"/>
          <p:nvPr/>
        </p:nvSpPr>
        <p:spPr>
          <a:xfrm>
            <a:off x="56730" y="-21771"/>
            <a:ext cx="9030539" cy="987450"/>
          </a:xfrm>
          <a:prstGeom prst="rect">
            <a:avLst/>
          </a:prstGeom>
          <a:noFill/>
        </p:spPr>
        <p:txBody>
          <a:bodyPr wrap="square">
            <a:spAutoFit/>
          </a:bodyPr>
          <a:lstStyle/>
          <a:p>
            <a:pPr marL="50734" eaLnBrk="1" hangingPunct="1">
              <a:spcAft>
                <a:spcPts val="533"/>
              </a:spcAft>
            </a:pPr>
            <a:endParaRPr lang="en-US" altLang="en-SZ" sz="1800" b="1" dirty="0">
              <a:cs typeface="Arial" panose="020B0604020202020204" pitchFamily="34" charset="0"/>
            </a:endParaRPr>
          </a:p>
          <a:p>
            <a:pPr marL="50735" eaLnBrk="1" hangingPunct="1">
              <a:spcAft>
                <a:spcPts val="533"/>
              </a:spcAft>
            </a:pPr>
            <a:r>
              <a:rPr lang="en-US" altLang="en-SZ" b="1" dirty="0">
                <a:solidFill>
                  <a:schemeClr val="accent5">
                    <a:lumMod val="50000"/>
                  </a:schemeClr>
                </a:solidFill>
                <a:cs typeface="Arial" panose="020B0604020202020204" pitchFamily="34" charset="0"/>
              </a:rPr>
              <a:t>1. Update the number of condoms available in country and distributed for free, socially marketed programs, private sector. </a:t>
            </a:r>
          </a:p>
        </p:txBody>
      </p:sp>
      <p:sp>
        <p:nvSpPr>
          <p:cNvPr id="8" name="Content Placeholder 3">
            <a:extLst>
              <a:ext uri="{FF2B5EF4-FFF2-40B4-BE49-F238E27FC236}">
                <a16:creationId xmlns:a16="http://schemas.microsoft.com/office/drawing/2014/main" id="{2C22AC4C-FA1A-B88F-9B16-DDC4B7B913C7}"/>
              </a:ext>
            </a:extLst>
          </p:cNvPr>
          <p:cNvSpPr txBox="1">
            <a:spLocks/>
          </p:cNvSpPr>
          <p:nvPr/>
        </p:nvSpPr>
        <p:spPr>
          <a:xfrm>
            <a:off x="5475538" y="1857841"/>
            <a:ext cx="3668462" cy="4858644"/>
          </a:xfrm>
          <a:prstGeom prst="rect">
            <a:avLst/>
          </a:prstGeom>
          <a:solidFill>
            <a:schemeClr val="tx2">
              <a:lumMod val="10000"/>
              <a:lumOff val="90000"/>
            </a:schemeClr>
          </a:solidFill>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a:spcBef>
                <a:spcPts val="0"/>
              </a:spcBef>
              <a:spcAft>
                <a:spcPts val="2200"/>
              </a:spcAft>
              <a:buFont typeface="Arial" panose="020B0604020202020204" pitchFamily="34" charset="0"/>
              <a:buNone/>
            </a:pPr>
            <a:r>
              <a:rPr lang="en-SZ" sz="1600" b="1" dirty="0">
                <a:solidFill>
                  <a:schemeClr val="accent5">
                    <a:lumMod val="50000"/>
                  </a:schemeClr>
                </a:solidFill>
                <a:latin typeface="Arial" panose="020B0604020202020204" pitchFamily="34" charset="0"/>
                <a:cs typeface="Arial" panose="020B0604020202020204" pitchFamily="34" charset="0"/>
              </a:rPr>
              <a:t>Free condoms: </a:t>
            </a:r>
            <a:r>
              <a:rPr lang="en-SZ" sz="1600" dirty="0">
                <a:solidFill>
                  <a:schemeClr val="accent5">
                    <a:lumMod val="50000"/>
                  </a:schemeClr>
                </a:solidFill>
                <a:latin typeface="Arial" panose="020B0604020202020204" pitchFamily="34" charset="0"/>
                <a:cs typeface="Arial" panose="020B0604020202020204" pitchFamily="34" charset="0"/>
              </a:rPr>
              <a:t>all male and female condoms distributed for free.</a:t>
            </a:r>
          </a:p>
          <a:p>
            <a:pPr marL="0" indent="0" defTabSz="914400">
              <a:spcBef>
                <a:spcPts val="0"/>
              </a:spcBef>
              <a:spcAft>
                <a:spcPts val="2200"/>
              </a:spcAft>
              <a:buFont typeface="Arial" panose="020B0604020202020204" pitchFamily="34" charset="0"/>
              <a:buNone/>
            </a:pPr>
            <a:r>
              <a:rPr lang="en-SZ" sz="1600" b="1" dirty="0">
                <a:solidFill>
                  <a:schemeClr val="accent5">
                    <a:lumMod val="50000"/>
                  </a:schemeClr>
                </a:solidFill>
                <a:latin typeface="Arial" panose="020B0604020202020204" pitchFamily="34" charset="0"/>
                <a:cs typeface="Arial" panose="020B0604020202020204" pitchFamily="34" charset="0"/>
              </a:rPr>
              <a:t>Social marketed condoms: </a:t>
            </a:r>
            <a:r>
              <a:rPr lang="en-SZ" sz="1600" dirty="0">
                <a:solidFill>
                  <a:schemeClr val="accent5">
                    <a:lumMod val="50000"/>
                  </a:schemeClr>
                </a:solidFill>
                <a:latin typeface="Arial" panose="020B0604020202020204" pitchFamily="34" charset="0"/>
                <a:cs typeface="Arial" panose="020B0604020202020204" pitchFamily="34" charset="0"/>
              </a:rPr>
              <a:t>all subsidized male and female branded condoms priced and sold to different population segments. (cost recovery condom programs are included here unless commodities are purchased privately).</a:t>
            </a:r>
          </a:p>
          <a:p>
            <a:pPr marL="0" indent="0" defTabSz="914400">
              <a:spcBef>
                <a:spcPts val="0"/>
              </a:spcBef>
              <a:spcAft>
                <a:spcPts val="2200"/>
              </a:spcAft>
              <a:buFont typeface="Arial" panose="020B0604020202020204" pitchFamily="34" charset="0"/>
              <a:buNone/>
            </a:pPr>
            <a:r>
              <a:rPr lang="en-SZ" sz="1600" b="1" dirty="0">
                <a:solidFill>
                  <a:schemeClr val="accent5">
                    <a:lumMod val="50000"/>
                  </a:schemeClr>
                </a:solidFill>
                <a:latin typeface="Arial" panose="020B0604020202020204" pitchFamily="34" charset="0"/>
                <a:cs typeface="Arial" panose="020B0604020202020204" pitchFamily="34" charset="0"/>
              </a:rPr>
              <a:t>Private sector condoms: </a:t>
            </a:r>
            <a:r>
              <a:rPr lang="en-SZ" sz="1600" dirty="0">
                <a:solidFill>
                  <a:schemeClr val="accent5">
                    <a:lumMod val="50000"/>
                  </a:schemeClr>
                </a:solidFill>
                <a:latin typeface="Arial" panose="020B0604020202020204" pitchFamily="34" charset="0"/>
                <a:cs typeface="Arial" panose="020B0604020202020204" pitchFamily="34" charset="0"/>
              </a:rPr>
              <a:t>commercial condoms sold by private sector for profit. </a:t>
            </a:r>
          </a:p>
          <a:p>
            <a:pPr marL="0" indent="0" defTabSz="914400">
              <a:spcBef>
                <a:spcPts val="0"/>
              </a:spcBef>
              <a:spcAft>
                <a:spcPts val="2200"/>
              </a:spcAft>
              <a:buFont typeface="Arial" panose="020B0604020202020204" pitchFamily="34" charset="0"/>
              <a:buNone/>
            </a:pPr>
            <a:r>
              <a:rPr lang="en-SZ" sz="1600" b="1" dirty="0">
                <a:solidFill>
                  <a:schemeClr val="accent5">
                    <a:lumMod val="50000"/>
                  </a:schemeClr>
                </a:solidFill>
                <a:latin typeface="Arial" panose="020B0604020202020204" pitchFamily="34" charset="0"/>
                <a:cs typeface="Arial" panose="020B0604020202020204" pitchFamily="34" charset="0"/>
              </a:rPr>
              <a:t>Speciality condoms: </a:t>
            </a:r>
            <a:r>
              <a:rPr lang="en-SZ" sz="1600" dirty="0">
                <a:solidFill>
                  <a:schemeClr val="accent5">
                    <a:lumMod val="50000"/>
                  </a:schemeClr>
                </a:solidFill>
                <a:latin typeface="Arial" panose="020B0604020202020204" pitchFamily="34" charset="0"/>
                <a:cs typeface="Arial" panose="020B0604020202020204" pitchFamily="34" charset="0"/>
              </a:rPr>
              <a:t>any male or female condoms that differ from the standard condom (size, color, smell, other features).</a:t>
            </a:r>
          </a:p>
        </p:txBody>
      </p:sp>
      <p:sp>
        <p:nvSpPr>
          <p:cNvPr id="11" name="Title 1">
            <a:extLst>
              <a:ext uri="{FF2B5EF4-FFF2-40B4-BE49-F238E27FC236}">
                <a16:creationId xmlns:a16="http://schemas.microsoft.com/office/drawing/2014/main" id="{4EE06608-C340-C3EB-24A5-734412D15B33}"/>
              </a:ext>
            </a:extLst>
          </p:cNvPr>
          <p:cNvSpPr txBox="1">
            <a:spLocks/>
          </p:cNvSpPr>
          <p:nvPr/>
        </p:nvSpPr>
        <p:spPr>
          <a:xfrm>
            <a:off x="143816" y="1180504"/>
            <a:ext cx="7471421" cy="452353"/>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lgn="l" defTabSz="914400"/>
            <a:r>
              <a:rPr lang="en-SZ" sz="1800" b="1" dirty="0">
                <a:solidFill>
                  <a:schemeClr val="accent2"/>
                </a:solidFill>
                <a:latin typeface="Arial" panose="020B0604020202020204" pitchFamily="34" charset="0"/>
                <a:cs typeface="Arial" panose="020B0604020202020204" pitchFamily="34" charset="0"/>
              </a:rPr>
              <a:t>Understand CNET Vocabulary and Agree on Sources Used </a:t>
            </a:r>
          </a:p>
        </p:txBody>
      </p:sp>
      <p:sp>
        <p:nvSpPr>
          <p:cNvPr id="13" name="TextBox 12">
            <a:extLst>
              <a:ext uri="{FF2B5EF4-FFF2-40B4-BE49-F238E27FC236}">
                <a16:creationId xmlns:a16="http://schemas.microsoft.com/office/drawing/2014/main" id="{F389E793-7E18-7103-A385-BDB85F2A6F51}"/>
              </a:ext>
            </a:extLst>
          </p:cNvPr>
          <p:cNvSpPr txBox="1"/>
          <p:nvPr/>
        </p:nvSpPr>
        <p:spPr>
          <a:xfrm>
            <a:off x="239485" y="2045321"/>
            <a:ext cx="4572000" cy="830997"/>
          </a:xfrm>
          <a:prstGeom prst="rect">
            <a:avLst/>
          </a:prstGeom>
          <a:noFill/>
        </p:spPr>
        <p:txBody>
          <a:bodyPr wrap="square">
            <a:spAutoFit/>
          </a:bodyPr>
          <a:lstStyle/>
          <a:p>
            <a:pPr marL="0" indent="0" defTabSz="914400">
              <a:spcBef>
                <a:spcPts val="0"/>
              </a:spcBef>
              <a:spcAft>
                <a:spcPts val="2200"/>
              </a:spcAft>
              <a:buNone/>
            </a:pPr>
            <a:r>
              <a:rPr lang="en-SZ" sz="1600" b="1" dirty="0">
                <a:solidFill>
                  <a:schemeClr val="accent5">
                    <a:lumMod val="50000"/>
                  </a:schemeClr>
                </a:solidFill>
                <a:latin typeface="Arial" panose="020B0604020202020204" pitchFamily="34" charset="0"/>
                <a:cs typeface="Arial" panose="020B0604020202020204" pitchFamily="34" charset="0"/>
              </a:rPr>
              <a:t>Condom availability: </a:t>
            </a:r>
            <a:r>
              <a:rPr lang="en-SZ" sz="1600" dirty="0">
                <a:solidFill>
                  <a:schemeClr val="accent5">
                    <a:lumMod val="50000"/>
                  </a:schemeClr>
                </a:solidFill>
                <a:latin typeface="Arial" panose="020B0604020202020204" pitchFamily="34" charset="0"/>
                <a:cs typeface="Arial" panose="020B0604020202020204" pitchFamily="34" charset="0"/>
              </a:rPr>
              <a:t>condoms that have left the central warehouse for distribution (all channels).</a:t>
            </a:r>
          </a:p>
        </p:txBody>
      </p:sp>
    </p:spTree>
    <p:extLst>
      <p:ext uri="{BB962C8B-B14F-4D97-AF65-F5344CB8AC3E}">
        <p14:creationId xmlns:p14="http://schemas.microsoft.com/office/powerpoint/2010/main" val="2771676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3B88-5AB7-1919-517F-0B2BEA2E81C4}"/>
              </a:ext>
            </a:extLst>
          </p:cNvPr>
          <p:cNvSpPr txBox="1">
            <a:spLocks/>
          </p:cNvSpPr>
          <p:nvPr/>
        </p:nvSpPr>
        <p:spPr>
          <a:xfrm>
            <a:off x="189901" y="399136"/>
            <a:ext cx="8764198" cy="59759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lgn="l" defTabSz="914400"/>
            <a:r>
              <a:rPr lang="en-SZ" sz="2400" b="1" dirty="0">
                <a:solidFill>
                  <a:schemeClr val="accent2"/>
                </a:solidFill>
                <a:latin typeface="Arial" panose="020B0604020202020204" pitchFamily="34" charset="0"/>
                <a:cs typeface="Arial" panose="020B0604020202020204" pitchFamily="34" charset="0"/>
              </a:rPr>
              <a:t>Countries will have better data than the default data provided</a:t>
            </a:r>
            <a:r>
              <a:rPr lang="en-SZ" sz="2400" b="1" dirty="0">
                <a:solidFill>
                  <a:schemeClr val="accent2"/>
                </a:solidFill>
              </a:rPr>
              <a:t>.</a:t>
            </a:r>
          </a:p>
        </p:txBody>
      </p:sp>
      <p:pic>
        <p:nvPicPr>
          <p:cNvPr id="4" name="Content Placeholder 5" descr="Graphical user interface, table&#10;&#10;Description automatically generated">
            <a:extLst>
              <a:ext uri="{FF2B5EF4-FFF2-40B4-BE49-F238E27FC236}">
                <a16:creationId xmlns:a16="http://schemas.microsoft.com/office/drawing/2014/main" id="{1F2E7C35-A99F-9B44-38B5-CBBB3D7FD6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434" t="56543" r="10218" b="2576"/>
          <a:stretch/>
        </p:blipFill>
        <p:spPr bwMode="auto">
          <a:xfrm>
            <a:off x="189901" y="2667000"/>
            <a:ext cx="8764198" cy="3791864"/>
          </a:xfrm>
          <a:prstGeom prst="rect">
            <a:avLst/>
          </a:prstGeom>
          <a:ln>
            <a:noFill/>
          </a:ln>
          <a:extLst>
            <a:ext uri="{53640926-AAD7-44D8-BBD7-CCE9431645EC}">
              <a14:shadowObscured xmlns:a14="http://schemas.microsoft.com/office/drawing/2010/main"/>
            </a:ext>
          </a:extLst>
        </p:spPr>
      </p:pic>
      <p:sp>
        <p:nvSpPr>
          <p:cNvPr id="5" name="Text Box 143">
            <a:extLst>
              <a:ext uri="{FF2B5EF4-FFF2-40B4-BE49-F238E27FC236}">
                <a16:creationId xmlns:a16="http://schemas.microsoft.com/office/drawing/2014/main" id="{96ECABF7-30E7-A9B0-6E0C-2DE408D61B12}"/>
              </a:ext>
            </a:extLst>
          </p:cNvPr>
          <p:cNvSpPr txBox="1"/>
          <p:nvPr/>
        </p:nvSpPr>
        <p:spPr>
          <a:xfrm>
            <a:off x="315686" y="1533605"/>
            <a:ext cx="8638413" cy="814231"/>
          </a:xfrm>
          <a:prstGeom prst="rect">
            <a:avLst/>
          </a:prstGeom>
          <a:solidFill>
            <a:schemeClr val="accent5">
              <a:lumMod val="20000"/>
              <a:lumOff val="80000"/>
            </a:schemeClr>
          </a:solidFill>
          <a:ln w="6350">
            <a:noFill/>
          </a:ln>
        </p:spPr>
        <p:txBody>
          <a:bodyPr rot="0" spcFirstLastPara="0" vert="horz" wrap="square" lIns="81177" tIns="40589" rIns="81177" bIns="40589" numCol="1" spcCol="0" rtlCol="0" fromWordArt="0" anchor="t" anchorCtr="0" forceAA="0" compatLnSpc="1">
            <a:prstTxWarp prst="textNoShape">
              <a:avLst/>
            </a:prstTxWarp>
            <a:noAutofit/>
          </a:bodyPr>
          <a:lstStyle/>
          <a:p>
            <a:r>
              <a:rPr lang="en-US" dirty="0">
                <a:solidFill>
                  <a:srgbClr val="000000"/>
                </a:solidFill>
                <a:ea typeface="Times New Roman" panose="02020603050405020304" pitchFamily="18" charset="0"/>
                <a:cs typeface="Arial" panose="020B0604020202020204" pitchFamily="34" charset="0"/>
              </a:rPr>
              <a:t>Country teams can update the numbers in the table together or </a:t>
            </a:r>
            <a:r>
              <a:rPr lang="en-SZ" dirty="0">
                <a:solidFill>
                  <a:srgbClr val="000000"/>
                </a:solidFill>
                <a:ea typeface="Times New Roman" panose="02020603050405020304" pitchFamily="18" charset="0"/>
                <a:cs typeface="Arial" panose="020B0604020202020204" pitchFamily="34" charset="0"/>
              </a:rPr>
              <a:t>create a new sheet </a:t>
            </a:r>
            <a:r>
              <a:rPr lang="en-US" dirty="0">
                <a:solidFill>
                  <a:srgbClr val="000000"/>
                </a:solidFill>
                <a:ea typeface="Times New Roman" panose="02020603050405020304" pitchFamily="18" charset="0"/>
                <a:cs typeface="Arial" panose="020B0604020202020204" pitchFamily="34" charset="0"/>
              </a:rPr>
              <a:t>copy to </a:t>
            </a:r>
            <a:r>
              <a:rPr lang="en-SZ" dirty="0">
                <a:solidFill>
                  <a:srgbClr val="000000"/>
                </a:solidFill>
                <a:ea typeface="Times New Roman" panose="02020603050405020304" pitchFamily="18" charset="0"/>
                <a:cs typeface="Arial" panose="020B0604020202020204" pitchFamily="34" charset="0"/>
              </a:rPr>
              <a:t>do </a:t>
            </a:r>
            <a:r>
              <a:rPr lang="en-US" dirty="0">
                <a:solidFill>
                  <a:srgbClr val="000000"/>
                </a:solidFill>
                <a:ea typeface="Times New Roman" panose="02020603050405020304" pitchFamily="18" charset="0"/>
                <a:cs typeface="Arial" panose="020B0604020202020204" pitchFamily="34" charset="0"/>
              </a:rPr>
              <a:t>calculations needed to revise the default numbers</a:t>
            </a:r>
            <a:r>
              <a:rPr lang="en-US" dirty="0">
                <a:solidFill>
                  <a:srgbClr val="000000"/>
                </a:solidFill>
                <a:latin typeface="Calibri" panose="020F0502020204030204" pitchFamily="34" charset="0"/>
                <a:ea typeface="Times New Roman" panose="02020603050405020304" pitchFamily="18" charset="0"/>
              </a:rPr>
              <a:t>. </a:t>
            </a:r>
            <a:endParaRPr lang="en-SZ"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7665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3B88-5AB7-1919-517F-0B2BEA2E81C4}"/>
              </a:ext>
            </a:extLst>
          </p:cNvPr>
          <p:cNvSpPr txBox="1">
            <a:spLocks/>
          </p:cNvSpPr>
          <p:nvPr/>
        </p:nvSpPr>
        <p:spPr>
          <a:xfrm>
            <a:off x="189901" y="191034"/>
            <a:ext cx="8764198" cy="597592"/>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lgn="l" defTabSz="914400"/>
            <a:r>
              <a:rPr lang="en-US" altLang="en-SZ" sz="1800" b="1" dirty="0">
                <a:solidFill>
                  <a:schemeClr val="accent5">
                    <a:lumMod val="50000"/>
                  </a:schemeClr>
                </a:solidFill>
                <a:latin typeface="Arial" panose="020B0604020202020204" pitchFamily="34" charset="0"/>
                <a:cs typeface="Arial" panose="020B0604020202020204" pitchFamily="34" charset="0"/>
              </a:rPr>
              <a:t>2. Allocate the number of female condom, lubricant and specialty condoms provided </a:t>
            </a:r>
          </a:p>
        </p:txBody>
      </p:sp>
      <p:sp>
        <p:nvSpPr>
          <p:cNvPr id="3" name="Rectangle 2">
            <a:extLst>
              <a:ext uri="{FF2B5EF4-FFF2-40B4-BE49-F238E27FC236}">
                <a16:creationId xmlns:a16="http://schemas.microsoft.com/office/drawing/2014/main" id="{F63F7676-CA15-65FF-AC33-5D228A5DA5D9}"/>
              </a:ext>
            </a:extLst>
          </p:cNvPr>
          <p:cNvSpPr>
            <a:spLocks noChangeArrowheads="1"/>
          </p:cNvSpPr>
          <p:nvPr/>
        </p:nvSpPr>
        <p:spPr bwMode="auto">
          <a:xfrm>
            <a:off x="189901" y="3211563"/>
            <a:ext cx="338197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en-SZ" b="1" dirty="0">
                <a:solidFill>
                  <a:schemeClr val="accent2"/>
                </a:solidFill>
                <a:latin typeface="Calibri" panose="020F0502020204030204" pitchFamily="34" charset="0"/>
                <a:ea typeface="Times New Roman" panose="02020603050405020304" pitchFamily="18" charset="0"/>
              </a:rPr>
              <a:t>Tip:  </a:t>
            </a:r>
            <a:r>
              <a:rPr lang="en-US" altLang="en-SZ" dirty="0">
                <a:solidFill>
                  <a:srgbClr val="000000"/>
                </a:solidFill>
                <a:latin typeface="Calibri" panose="020F0502020204030204" pitchFamily="34" charset="0"/>
                <a:ea typeface="Times New Roman" panose="02020603050405020304" pitchFamily="18" charset="0"/>
              </a:rPr>
              <a:t>Make sure you capture all sources of specialty condoms.  </a:t>
            </a:r>
          </a:p>
          <a:p>
            <a:endParaRPr lang="en-US" altLang="en-SZ" dirty="0">
              <a:solidFill>
                <a:srgbClr val="000000"/>
              </a:solidFill>
              <a:latin typeface="Calibri" panose="020F0502020204030204" pitchFamily="34" charset="0"/>
              <a:ea typeface="Times New Roman" panose="02020603050405020304" pitchFamily="18" charset="0"/>
            </a:endParaRPr>
          </a:p>
          <a:p>
            <a:r>
              <a:rPr lang="en-US" altLang="en-SZ" dirty="0">
                <a:solidFill>
                  <a:srgbClr val="000000"/>
                </a:solidFill>
                <a:latin typeface="Calibri" panose="020F0502020204030204" pitchFamily="34" charset="0"/>
                <a:ea typeface="Times New Roman" panose="02020603050405020304" pitchFamily="18" charset="0"/>
              </a:rPr>
              <a:t>While national reporting tools may not capture different types of condoms distributed, most social marketed and commercial sector condoms sold are likely to be specialty condoms.</a:t>
            </a:r>
            <a:endParaRPr lang="en-SZ" dirty="0"/>
          </a:p>
        </p:txBody>
      </p:sp>
      <p:sp>
        <p:nvSpPr>
          <p:cNvPr id="4" name="Text Box 139">
            <a:extLst>
              <a:ext uri="{FF2B5EF4-FFF2-40B4-BE49-F238E27FC236}">
                <a16:creationId xmlns:a16="http://schemas.microsoft.com/office/drawing/2014/main" id="{074D0EF5-BDC4-4350-27CE-237C6FEE9058}"/>
              </a:ext>
            </a:extLst>
          </p:cNvPr>
          <p:cNvSpPr txBox="1">
            <a:spLocks noChangeArrowheads="1"/>
          </p:cNvSpPr>
          <p:nvPr/>
        </p:nvSpPr>
        <p:spPr bwMode="auto">
          <a:xfrm>
            <a:off x="3571875" y="2942378"/>
            <a:ext cx="5382224" cy="3724588"/>
          </a:xfrm>
          <a:prstGeom prst="rect">
            <a:avLst/>
          </a:prstGeom>
          <a:solidFill>
            <a:srgbClr val="FFF2CC"/>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SZ" b="0" i="1" u="none" strike="noStrike" cap="none" normalizeH="0" baseline="0" dirty="0">
                <a:ln>
                  <a:noFill/>
                </a:ln>
                <a:solidFill>
                  <a:srgbClr val="44546A"/>
                </a:solidFill>
                <a:effectLst/>
                <a:latin typeface="Calibri" panose="020F0502020204030204" pitchFamily="34" charset="0"/>
                <a:ea typeface="Times New Roman" panose="02020603050405020304" pitchFamily="18" charset="0"/>
              </a:rPr>
              <a:t>Malawi identified multiple suppliers of a wide range of specialty condoms targeting different segments of the population at different prices as well as distributed for free. Because the reporting tools did not capture which brands were being distributed or where, it became an action point for potential revision.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SZ"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SZ" b="0" i="1" u="none" strike="noStrike" cap="none" normalizeH="0" baseline="0" dirty="0">
                <a:ln>
                  <a:noFill/>
                </a:ln>
                <a:solidFill>
                  <a:srgbClr val="44546A"/>
                </a:solidFill>
                <a:effectLst/>
                <a:latin typeface="Calibri" panose="020F0502020204030204" pitchFamily="34" charset="0"/>
                <a:ea typeface="Times New Roman" panose="02020603050405020304" pitchFamily="18" charset="0"/>
              </a:rPr>
              <a:t>Several countries were surprised to find that more condoms were being purchased by consumer segments then they initially thought and wanted to understand its impact on future programming.  Others realized that there was a gap between what was procured versus what was reported consumed with increased wastage. </a:t>
            </a:r>
            <a:endParaRPr kumimoji="0" lang="en-US" altLang="en-SZ"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SZ" b="0" i="0" u="none" strike="noStrike" cap="none" normalizeH="0" baseline="0" dirty="0">
              <a:ln>
                <a:noFill/>
              </a:ln>
              <a:solidFill>
                <a:schemeClr val="tx1"/>
              </a:solidFill>
              <a:effectLst/>
              <a:latin typeface="Arial" panose="020B0604020202020204" pitchFamily="34" charset="0"/>
            </a:endParaRPr>
          </a:p>
        </p:txBody>
      </p:sp>
      <p:pic>
        <p:nvPicPr>
          <p:cNvPr id="3078" name="Picture 813">
            <a:extLst>
              <a:ext uri="{FF2B5EF4-FFF2-40B4-BE49-F238E27FC236}">
                <a16:creationId xmlns:a16="http://schemas.microsoft.com/office/drawing/2014/main" id="{25588340-456E-7736-1AB9-77E0F2DFE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01" y="1588503"/>
            <a:ext cx="8053986" cy="12599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D7C0B802-9497-BC40-BA1E-8F3CAAB1100F}"/>
              </a:ext>
            </a:extLst>
          </p:cNvPr>
          <p:cNvSpPr>
            <a:spLocks noChangeArrowheads="1"/>
          </p:cNvSpPr>
          <p:nvPr/>
        </p:nvSpPr>
        <p:spPr bwMode="auto">
          <a:xfrm>
            <a:off x="0" y="92503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SZ"/>
          </a:p>
        </p:txBody>
      </p:sp>
      <p:sp>
        <p:nvSpPr>
          <p:cNvPr id="11" name="TextBox 10">
            <a:extLst>
              <a:ext uri="{FF2B5EF4-FFF2-40B4-BE49-F238E27FC236}">
                <a16:creationId xmlns:a16="http://schemas.microsoft.com/office/drawing/2014/main" id="{36963C5C-9136-8F3C-E2C4-A365292C28D7}"/>
              </a:ext>
            </a:extLst>
          </p:cNvPr>
          <p:cNvSpPr txBox="1"/>
          <p:nvPr/>
        </p:nvSpPr>
        <p:spPr>
          <a:xfrm>
            <a:off x="-1175738" y="942172"/>
            <a:ext cx="10319738" cy="646331"/>
          </a:xfrm>
          <a:prstGeom prst="rect">
            <a:avLst/>
          </a:prstGeom>
          <a:noFill/>
        </p:spPr>
        <p:txBody>
          <a:bodyPr wrap="square">
            <a:spAutoFit/>
          </a:bodyPr>
          <a:lstStyle/>
          <a:p>
            <a:pPr marL="1371600" marR="0" lvl="3" indent="0" algn="l" defTabSz="914400" rtl="0" eaLnBrk="0" fontAlgn="base" latinLnBrk="0" hangingPunct="0">
              <a:lnSpc>
                <a:spcPct val="100000"/>
              </a:lnSpc>
              <a:spcBef>
                <a:spcPct val="0"/>
              </a:spcBef>
              <a:spcAft>
                <a:spcPct val="0"/>
              </a:spcAft>
              <a:buClrTx/>
              <a:buSzTx/>
              <a:tabLst/>
            </a:pPr>
            <a:r>
              <a:rPr lang="en-SZ" altLang="en-SZ" b="1" dirty="0">
                <a:solidFill>
                  <a:schemeClr val="accent2"/>
                </a:solidFill>
                <a:latin typeface="Calibri" panose="020F0502020204030204" pitchFamily="34" charset="0"/>
                <a:ea typeface="Times New Roman" panose="02020603050405020304" pitchFamily="18" charset="0"/>
              </a:rPr>
              <a:t>Enter the </a:t>
            </a:r>
            <a:r>
              <a:rPr kumimoji="0" lang="en-US" altLang="en-SZ" b="1" i="0" u="sng" strike="noStrike" cap="none" normalizeH="0" baseline="0" dirty="0">
                <a:ln>
                  <a:noFill/>
                </a:ln>
                <a:solidFill>
                  <a:schemeClr val="accent2"/>
                </a:solidFill>
                <a:effectLst/>
                <a:latin typeface="Calibri" panose="020F0502020204030204" pitchFamily="34" charset="0"/>
                <a:ea typeface="Times New Roman" panose="02020603050405020304" pitchFamily="18" charset="0"/>
              </a:rPr>
              <a:t>total number </a:t>
            </a:r>
            <a:r>
              <a:rPr kumimoji="0" lang="en-US" altLang="en-SZ" b="1" i="0" u="none" strike="noStrike" cap="none" normalizeH="0" baseline="0" dirty="0">
                <a:ln>
                  <a:noFill/>
                </a:ln>
                <a:solidFill>
                  <a:schemeClr val="accent2"/>
                </a:solidFill>
                <a:effectLst/>
                <a:latin typeface="Calibri" panose="020F0502020204030204" pitchFamily="34" charset="0"/>
                <a:ea typeface="Times New Roman" panose="02020603050405020304" pitchFamily="18" charset="0"/>
              </a:rPr>
              <a:t>of female condoms, specialty condoms, as well as all lubricant distributed from all three sectors.</a:t>
            </a:r>
            <a:endParaRPr kumimoji="0" lang="en-US" altLang="en-SZ"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246899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9">
            <a:extLst>
              <a:ext uri="{FF2B5EF4-FFF2-40B4-BE49-F238E27FC236}">
                <a16:creationId xmlns:a16="http://schemas.microsoft.com/office/drawing/2014/main" id="{5F3BE5C8-4BFD-2A5B-E083-A7252E0B6800}"/>
              </a:ext>
            </a:extLst>
          </p:cNvPr>
          <p:cNvSpPr txBox="1">
            <a:spLocks/>
          </p:cNvSpPr>
          <p:nvPr/>
        </p:nvSpPr>
        <p:spPr>
          <a:xfrm>
            <a:off x="105002" y="1906537"/>
            <a:ext cx="3781198" cy="2635328"/>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a:spcBef>
                <a:spcPts val="0"/>
              </a:spcBef>
              <a:spcAft>
                <a:spcPts val="2200"/>
              </a:spcAft>
            </a:pPr>
            <a:r>
              <a:rPr lang="en-SZ" sz="1800" i="1" dirty="0">
                <a:latin typeface="Arial" panose="020B0604020202020204" pitchFamily="34" charset="0"/>
                <a:cs typeface="Arial" panose="020B0604020202020204" pitchFamily="34" charset="0"/>
              </a:rPr>
              <a:t>If condom availability is higher </a:t>
            </a:r>
            <a:r>
              <a:rPr lang="en-SZ" sz="1800" dirty="0">
                <a:latin typeface="Arial" panose="020B0604020202020204" pitchFamily="34" charset="0"/>
                <a:cs typeface="Arial" panose="020B0604020202020204" pitchFamily="34" charset="0"/>
              </a:rPr>
              <a:t>than reported consumption, there could be wastage</a:t>
            </a:r>
          </a:p>
          <a:p>
            <a:pPr defTabSz="914400">
              <a:spcBef>
                <a:spcPts val="0"/>
              </a:spcBef>
              <a:spcAft>
                <a:spcPts val="2200"/>
              </a:spcAft>
            </a:pPr>
            <a:r>
              <a:rPr lang="en-SZ" sz="1800" i="1" dirty="0">
                <a:latin typeface="Arial" panose="020B0604020202020204" pitchFamily="34" charset="0"/>
                <a:cs typeface="Arial" panose="020B0604020202020204" pitchFamily="34" charset="0"/>
              </a:rPr>
              <a:t>If condom consumption is higher </a:t>
            </a:r>
            <a:r>
              <a:rPr lang="en-SZ" sz="1800" dirty="0">
                <a:latin typeface="Arial" panose="020B0604020202020204" pitchFamily="34" charset="0"/>
                <a:cs typeface="Arial" panose="020B0604020202020204" pitchFamily="34" charset="0"/>
              </a:rPr>
              <a:t>than reported distribution, there could be more channels than captured  from reporting. </a:t>
            </a:r>
          </a:p>
          <a:p>
            <a:pPr defTabSz="914400">
              <a:spcBef>
                <a:spcPts val="0"/>
              </a:spcBef>
              <a:spcAft>
                <a:spcPts val="2200"/>
              </a:spcAft>
            </a:pPr>
            <a:r>
              <a:rPr lang="en-SZ" sz="1800" dirty="0">
                <a:latin typeface="Arial" panose="020B0604020202020204" pitchFamily="34" charset="0"/>
                <a:cs typeface="Arial" panose="020B0604020202020204" pitchFamily="34" charset="0"/>
              </a:rPr>
              <a:t>The needs estimate scenarios provided give a preliminary picture of country’s current program performance based on need. </a:t>
            </a:r>
          </a:p>
        </p:txBody>
      </p:sp>
      <p:sp>
        <p:nvSpPr>
          <p:cNvPr id="4" name="Text Placeholder 10">
            <a:extLst>
              <a:ext uri="{FF2B5EF4-FFF2-40B4-BE49-F238E27FC236}">
                <a16:creationId xmlns:a16="http://schemas.microsoft.com/office/drawing/2014/main" id="{3D781CF2-88D8-E0BD-C36A-370D256B97F7}"/>
              </a:ext>
            </a:extLst>
          </p:cNvPr>
          <p:cNvSpPr txBox="1">
            <a:spLocks/>
          </p:cNvSpPr>
          <p:nvPr/>
        </p:nvSpPr>
        <p:spPr>
          <a:xfrm>
            <a:off x="3912600" y="1042643"/>
            <a:ext cx="5126398" cy="731437"/>
          </a:xfrm>
          <a:prstGeom prst="rect">
            <a:avLst/>
          </a:prstGeom>
        </p:spPr>
        <p:txBody>
          <a:bodyPr>
            <a:normAutofit fontScale="47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a:lnSpc>
                <a:spcPct val="120000"/>
              </a:lnSpc>
              <a:spcBef>
                <a:spcPts val="0"/>
              </a:spcBef>
              <a:spcAft>
                <a:spcPts val="1200"/>
              </a:spcAft>
              <a:buNone/>
            </a:pPr>
            <a:r>
              <a:rPr lang="en-GB" b="1" dirty="0">
                <a:latin typeface="Calibri" panose="020F0502020204030204" pitchFamily="34" charset="0"/>
                <a:cs typeface="Calibri" panose="020F0502020204030204" pitchFamily="34" charset="0"/>
              </a:rPr>
              <a:t>Fig 1. Comparing Condom Availability baseline (reported data) with estimated condom consumption</a:t>
            </a:r>
            <a:r>
              <a:rPr lang="en-BE" b="1">
                <a:latin typeface="Calibri" panose="020F0502020204030204" pitchFamily="34" charset="0"/>
                <a:cs typeface="Calibri" panose="020F0502020204030204" pitchFamily="34" charset="0"/>
              </a:rPr>
              <a:t>/use for </a:t>
            </a:r>
            <a:r>
              <a:rPr lang="en-GB" b="1" dirty="0">
                <a:latin typeface="Calibri" panose="020F0502020204030204" pitchFamily="34" charset="0"/>
                <a:cs typeface="Calibri" panose="020F0502020204030204" pitchFamily="34" charset="0"/>
              </a:rPr>
              <a:t>baseline</a:t>
            </a:r>
            <a:r>
              <a:rPr lang="en-BE" b="1">
                <a:latin typeface="Calibri" panose="020F0502020204030204" pitchFamily="34" charset="0"/>
                <a:cs typeface="Calibri" panose="020F0502020204030204" pitchFamily="34" charset="0"/>
              </a:rPr>
              <a:t> year</a:t>
            </a:r>
            <a:endParaRPr lang="en-GB" b="1" dirty="0">
              <a:latin typeface="Calibri" panose="020F0502020204030204" pitchFamily="34" charset="0"/>
              <a:cs typeface="Calibri" panose="020F0502020204030204" pitchFamily="34" charset="0"/>
            </a:endParaRPr>
          </a:p>
          <a:p>
            <a:pPr defTabSz="914400"/>
            <a:endParaRPr lang="en-SZ" dirty="0"/>
          </a:p>
        </p:txBody>
      </p:sp>
      <p:graphicFrame>
        <p:nvGraphicFramePr>
          <p:cNvPr id="5" name="Content Placeholder 6">
            <a:extLst>
              <a:ext uri="{FF2B5EF4-FFF2-40B4-BE49-F238E27FC236}">
                <a16:creationId xmlns:a16="http://schemas.microsoft.com/office/drawing/2014/main" id="{9DADC592-9FB7-74E9-4C4D-7024C87F9CAE}"/>
              </a:ext>
            </a:extLst>
          </p:cNvPr>
          <p:cNvGraphicFramePr>
            <a:graphicFrameLocks/>
          </p:cNvGraphicFramePr>
          <p:nvPr>
            <p:extLst>
              <p:ext uri="{D42A27DB-BD31-4B8C-83A1-F6EECF244321}">
                <p14:modId xmlns:p14="http://schemas.microsoft.com/office/powerpoint/2010/main" val="4000211191"/>
              </p:ext>
            </p:extLst>
          </p:nvPr>
        </p:nvGraphicFramePr>
        <p:xfrm>
          <a:off x="3886201" y="1906537"/>
          <a:ext cx="5257799" cy="390882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a:extLst>
              <a:ext uri="{FF2B5EF4-FFF2-40B4-BE49-F238E27FC236}">
                <a16:creationId xmlns:a16="http://schemas.microsoft.com/office/drawing/2014/main" id="{23D2EE91-17DD-EB3C-7AC5-C43DCF692401}"/>
              </a:ext>
            </a:extLst>
          </p:cNvPr>
          <p:cNvSpPr txBox="1">
            <a:spLocks/>
          </p:cNvSpPr>
          <p:nvPr/>
        </p:nvSpPr>
        <p:spPr>
          <a:xfrm>
            <a:off x="105002" y="654979"/>
            <a:ext cx="4383548" cy="73143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4400"/>
            <a:endParaRPr lang="en-SZ" dirty="0"/>
          </a:p>
          <a:p>
            <a:pPr marL="0" indent="0" defTabSz="914400">
              <a:buNone/>
            </a:pPr>
            <a:r>
              <a:rPr lang="en-SZ" sz="1800" b="1" dirty="0">
                <a:solidFill>
                  <a:schemeClr val="accent2"/>
                </a:solidFill>
                <a:latin typeface="Arial" panose="020B0604020202020204" pitchFamily="34" charset="0"/>
                <a:cs typeface="Arial" panose="020B0604020202020204" pitchFamily="34" charset="0"/>
              </a:rPr>
              <a:t>Tips for Analysis </a:t>
            </a:r>
          </a:p>
        </p:txBody>
      </p:sp>
      <p:sp>
        <p:nvSpPr>
          <p:cNvPr id="8" name="TextBox 7">
            <a:extLst>
              <a:ext uri="{FF2B5EF4-FFF2-40B4-BE49-F238E27FC236}">
                <a16:creationId xmlns:a16="http://schemas.microsoft.com/office/drawing/2014/main" id="{A3F4150B-3894-CB4A-E610-F7FBD8E38417}"/>
              </a:ext>
            </a:extLst>
          </p:cNvPr>
          <p:cNvSpPr txBox="1"/>
          <p:nvPr/>
        </p:nvSpPr>
        <p:spPr>
          <a:xfrm>
            <a:off x="128701" y="199356"/>
            <a:ext cx="8886597" cy="646331"/>
          </a:xfrm>
          <a:prstGeom prst="rect">
            <a:avLst/>
          </a:prstGeom>
          <a:noFill/>
        </p:spPr>
        <p:txBody>
          <a:bodyPr wrap="square">
            <a:spAutoFit/>
          </a:bodyPr>
          <a:lstStyle/>
          <a:p>
            <a:pPr marL="50735" eaLnBrk="1" hangingPunct="1">
              <a:spcAft>
                <a:spcPts val="533"/>
              </a:spcAft>
            </a:pPr>
            <a:r>
              <a:rPr lang="en-US" altLang="en-SZ" sz="1800" b="1" dirty="0">
                <a:solidFill>
                  <a:schemeClr val="accent5">
                    <a:lumMod val="50000"/>
                  </a:schemeClr>
                </a:solidFill>
                <a:cs typeface="Arial" panose="020B0604020202020204" pitchFamily="34" charset="0"/>
              </a:rPr>
              <a:t>3. Review and confirm if condom availability aligns with condom consumption data (based on DHS data). </a:t>
            </a:r>
          </a:p>
        </p:txBody>
      </p:sp>
      <p:sp>
        <p:nvSpPr>
          <p:cNvPr id="9" name="Right Arrow 8">
            <a:extLst>
              <a:ext uri="{FF2B5EF4-FFF2-40B4-BE49-F238E27FC236}">
                <a16:creationId xmlns:a16="http://schemas.microsoft.com/office/drawing/2014/main" id="{090FBF1F-6C93-32E3-49BF-0A3496CED507}"/>
              </a:ext>
            </a:extLst>
          </p:cNvPr>
          <p:cNvSpPr/>
          <p:nvPr/>
        </p:nvSpPr>
        <p:spPr>
          <a:xfrm>
            <a:off x="3331029" y="2634343"/>
            <a:ext cx="446314" cy="51162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spTree>
    <p:extLst>
      <p:ext uri="{BB962C8B-B14F-4D97-AF65-F5344CB8AC3E}">
        <p14:creationId xmlns:p14="http://schemas.microsoft.com/office/powerpoint/2010/main" val="3434805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E4A0-1A2B-1CFC-4605-06A079B946A7}"/>
              </a:ext>
            </a:extLst>
          </p:cNvPr>
          <p:cNvSpPr txBox="1">
            <a:spLocks/>
          </p:cNvSpPr>
          <p:nvPr/>
        </p:nvSpPr>
        <p:spPr>
          <a:xfrm>
            <a:off x="2268370" y="439059"/>
            <a:ext cx="9026861" cy="1179576"/>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defTabSz="914400"/>
            <a:r>
              <a:rPr lang="en-SZ" sz="2400" b="1" dirty="0">
                <a:solidFill>
                  <a:schemeClr val="accent2"/>
                </a:solidFill>
                <a:latin typeface="Arial" panose="020B0604020202020204" pitchFamily="34" charset="0"/>
                <a:cs typeface="Arial" panose="020B0604020202020204" pitchFamily="34" charset="0"/>
              </a:rPr>
              <a:t>Key Takeaways</a:t>
            </a:r>
          </a:p>
        </p:txBody>
      </p:sp>
      <p:sp>
        <p:nvSpPr>
          <p:cNvPr id="3" name="Content Placeholder 6">
            <a:extLst>
              <a:ext uri="{FF2B5EF4-FFF2-40B4-BE49-F238E27FC236}">
                <a16:creationId xmlns:a16="http://schemas.microsoft.com/office/drawing/2014/main" id="{67015647-CDCD-4B6D-8D65-BE6206D10987}"/>
              </a:ext>
            </a:extLst>
          </p:cNvPr>
          <p:cNvSpPr txBox="1">
            <a:spLocks/>
          </p:cNvSpPr>
          <p:nvPr/>
        </p:nvSpPr>
        <p:spPr>
          <a:xfrm>
            <a:off x="4572000" y="1197429"/>
            <a:ext cx="4419600" cy="5540827"/>
          </a:xfrm>
          <a:prstGeom prst="rect">
            <a:avLst/>
          </a:prstGeom>
          <a:solidFill>
            <a:schemeClr val="accent1">
              <a:lumMod val="20000"/>
              <a:lumOff val="80000"/>
            </a:schemeClr>
          </a:solidFill>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04408" indent="-304408" defTabSz="914400">
              <a:spcBef>
                <a:spcPts val="0"/>
              </a:spcBef>
              <a:spcAft>
                <a:spcPts val="2200"/>
              </a:spcAft>
              <a:buFont typeface="Wingdings 2" pitchFamily="2" charset="2"/>
              <a:buChar char=""/>
            </a:pP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Countries will more updated data on condom and lubricant distribution then the defaults provided.  </a:t>
            </a:r>
            <a:endParaRPr lang="en-SZ" sz="1800" dirty="0">
              <a:latin typeface="Arial" panose="020B0604020202020204" pitchFamily="34" charset="0"/>
              <a:ea typeface="Times New Roman" panose="02020603050405020304" pitchFamily="18" charset="0"/>
              <a:cs typeface="Arial" panose="020B0604020202020204" pitchFamily="34" charset="0"/>
            </a:endParaRPr>
          </a:p>
          <a:p>
            <a:pPr marL="304408" indent="-304408" defTabSz="914400">
              <a:spcBef>
                <a:spcPts val="0"/>
              </a:spcBef>
              <a:spcAft>
                <a:spcPts val="2200"/>
              </a:spcAft>
              <a:buFont typeface="Wingdings 2" pitchFamily="2" charset="2"/>
              <a:buChar char=""/>
            </a:pP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Most countries experience challenges in getting good estimates for private sector distribution.</a:t>
            </a:r>
          </a:p>
          <a:p>
            <a:pPr marL="304408" indent="-304408" defTabSz="914400">
              <a:spcBef>
                <a:spcPts val="0"/>
              </a:spcBef>
              <a:spcAft>
                <a:spcPts val="2200"/>
              </a:spcAft>
              <a:buFont typeface="Wingdings 2" pitchFamily="2" charset="2"/>
              <a:buChar char=""/>
            </a:pP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Identify benefits for private sector to support national processes (</a:t>
            </a:r>
            <a:r>
              <a:rPr lang="en-US" sz="1800" dirty="0" err="1">
                <a:solidFill>
                  <a:srgbClr val="44546A"/>
                </a:solidFill>
                <a:latin typeface="Arial" panose="020B0604020202020204" pitchFamily="34" charset="0"/>
                <a:ea typeface="Times New Roman" panose="02020603050405020304" pitchFamily="18" charset="0"/>
                <a:cs typeface="Arial" panose="020B0604020202020204" pitchFamily="34" charset="0"/>
              </a:rPr>
              <a:t>ie</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  to grow their markets as part of TMA for specific segments of condom users).  </a:t>
            </a:r>
            <a:endParaRPr lang="en-SZ" sz="1800" dirty="0">
              <a:latin typeface="Arial" panose="020B0604020202020204" pitchFamily="34" charset="0"/>
              <a:ea typeface="Times New Roman" panose="02020603050405020304" pitchFamily="18" charset="0"/>
              <a:cs typeface="Arial" panose="020B0604020202020204" pitchFamily="34" charset="0"/>
            </a:endParaRPr>
          </a:p>
          <a:p>
            <a:pPr marL="304408" indent="-304408" defTabSz="914400">
              <a:spcBef>
                <a:spcPts val="0"/>
              </a:spcBef>
              <a:spcAft>
                <a:spcPts val="2200"/>
              </a:spcAft>
              <a:buFont typeface="Wingdings 2" pitchFamily="2" charset="2"/>
              <a:buChar char=""/>
            </a:pPr>
            <a:r>
              <a:rPr lang="en-US" sz="1800" b="1" dirty="0">
                <a:solidFill>
                  <a:srgbClr val="44546A"/>
                </a:solidFill>
                <a:latin typeface="Arial" panose="020B0604020202020204" pitchFamily="34" charset="0"/>
                <a:ea typeface="Times New Roman" panose="02020603050405020304" pitchFamily="18" charset="0"/>
                <a:cs typeface="Arial" panose="020B0604020202020204" pitchFamily="34" charset="0"/>
              </a:rPr>
              <a:t>You will revisit the condom availability sheet again when working through refinement of estimates and costing.  </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 </a:t>
            </a:r>
            <a:endParaRPr lang="en-SZ" sz="1800" dirty="0">
              <a:latin typeface="Arial" panose="020B0604020202020204" pitchFamily="34" charset="0"/>
              <a:ea typeface="Times New Roman" panose="02020603050405020304" pitchFamily="18" charset="0"/>
              <a:cs typeface="Arial" panose="020B0604020202020204" pitchFamily="34" charset="0"/>
            </a:endParaRPr>
          </a:p>
          <a:p>
            <a:pPr marL="0" indent="0" defTabSz="914400">
              <a:buNone/>
            </a:pPr>
            <a:endParaRPr lang="en-SZ" sz="16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417CE7A7-BA77-7305-8CFB-DFB185958416}"/>
              </a:ext>
            </a:extLst>
          </p:cNvPr>
          <p:cNvSpPr txBox="1">
            <a:spLocks/>
          </p:cNvSpPr>
          <p:nvPr/>
        </p:nvSpPr>
        <p:spPr>
          <a:xfrm>
            <a:off x="152400" y="674915"/>
            <a:ext cx="4419600" cy="5869280"/>
          </a:xfrm>
          <a:prstGeom prst="rect">
            <a:avLst/>
          </a:prstGeom>
        </p:spPr>
        <p:txBody>
          <a:bodyPr>
            <a:normAutofit fontScale="9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a:buFont typeface="Arial" panose="020B0604020202020204" pitchFamily="34" charset="0"/>
              <a:buNone/>
            </a:pPr>
            <a:r>
              <a:rPr lang="en-US" sz="2600" b="1" dirty="0">
                <a:solidFill>
                  <a:schemeClr val="accent4">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Country discussions may focus on:</a:t>
            </a:r>
          </a:p>
          <a:p>
            <a:pPr marL="0" indent="0" defTabSz="914400">
              <a:buFont typeface="Arial" panose="020B0604020202020204" pitchFamily="34" charset="0"/>
              <a:buNone/>
            </a:pPr>
            <a:endParaRPr lang="en-SZ" sz="1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defTabSz="914400">
              <a:lnSpc>
                <a:spcPct val="110000"/>
              </a:lnSpc>
              <a:spcBef>
                <a:spcPts val="0"/>
              </a:spcBef>
              <a:spcAft>
                <a:spcPts val="2200"/>
              </a:spcAft>
            </a:pPr>
            <a:r>
              <a:rPr lang="en-US" sz="1900" b="1" dirty="0">
                <a:solidFill>
                  <a:schemeClr val="accent4">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What data source do we use ? open LMIS or issued stock cards</a:t>
            </a:r>
            <a:endParaRPr lang="en-SZ" sz="1900" dirty="0">
              <a:solidFill>
                <a:schemeClr val="accent4">
                  <a:lumMod val="20000"/>
                  <a:lumOff val="80000"/>
                </a:schemeClr>
              </a:solidFill>
              <a:latin typeface="Arial" panose="020B0604020202020204" pitchFamily="34" charset="0"/>
              <a:ea typeface="Times New Roman" panose="02020603050405020304" pitchFamily="18" charset="0"/>
              <a:cs typeface="Arial" panose="020B0604020202020204" pitchFamily="34" charset="0"/>
            </a:endParaRPr>
          </a:p>
          <a:p>
            <a:pPr defTabSz="914400">
              <a:lnSpc>
                <a:spcPct val="110000"/>
              </a:lnSpc>
              <a:spcBef>
                <a:spcPts val="0"/>
              </a:spcBef>
              <a:spcAft>
                <a:spcPts val="2200"/>
              </a:spcAft>
            </a:pPr>
            <a:r>
              <a:rPr lang="en-US" sz="1900" b="1" dirty="0">
                <a:solidFill>
                  <a:schemeClr val="accent4">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Do we trust the numbers and comfortable to use them for baseline?</a:t>
            </a:r>
            <a:r>
              <a:rPr lang="en-SZ" sz="1900" dirty="0">
                <a:solidFill>
                  <a:schemeClr val="accent4">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 </a:t>
            </a:r>
            <a:r>
              <a:rPr lang="en-US" sz="1900" b="1" dirty="0">
                <a:solidFill>
                  <a:schemeClr val="accent4">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(Make sure you capture all specialty sources including those distributed for free ) </a:t>
            </a:r>
            <a:endParaRPr lang="en-SZ" sz="1900" dirty="0">
              <a:solidFill>
                <a:schemeClr val="accent4">
                  <a:lumMod val="20000"/>
                  <a:lumOff val="80000"/>
                </a:schemeClr>
              </a:solidFill>
              <a:latin typeface="Arial" panose="020B0604020202020204" pitchFamily="34" charset="0"/>
              <a:ea typeface="Times New Roman" panose="02020603050405020304" pitchFamily="18" charset="0"/>
              <a:cs typeface="Arial" panose="020B0604020202020204" pitchFamily="34" charset="0"/>
            </a:endParaRPr>
          </a:p>
          <a:p>
            <a:pPr defTabSz="914400">
              <a:lnSpc>
                <a:spcPct val="110000"/>
              </a:lnSpc>
              <a:spcBef>
                <a:spcPts val="0"/>
              </a:spcBef>
              <a:spcAft>
                <a:spcPts val="2200"/>
              </a:spcAft>
            </a:pPr>
            <a:r>
              <a:rPr lang="en-US" sz="1900" b="1" dirty="0">
                <a:solidFill>
                  <a:schemeClr val="accent4">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Are we comfortable with the validity of the  reporting tools and systems (what can we do?) </a:t>
            </a:r>
            <a:endParaRPr lang="en-SZ" sz="1900" dirty="0">
              <a:solidFill>
                <a:schemeClr val="accent4">
                  <a:lumMod val="20000"/>
                  <a:lumOff val="80000"/>
                </a:schemeClr>
              </a:solidFill>
              <a:latin typeface="Arial" panose="020B0604020202020204" pitchFamily="34" charset="0"/>
              <a:ea typeface="Times New Roman" panose="02020603050405020304" pitchFamily="18" charset="0"/>
              <a:cs typeface="Arial" panose="020B0604020202020204" pitchFamily="34" charset="0"/>
            </a:endParaRPr>
          </a:p>
          <a:p>
            <a:pPr defTabSz="914400">
              <a:lnSpc>
                <a:spcPct val="110000"/>
              </a:lnSpc>
              <a:spcBef>
                <a:spcPts val="0"/>
              </a:spcBef>
              <a:spcAft>
                <a:spcPts val="2200"/>
              </a:spcAft>
            </a:pPr>
            <a:r>
              <a:rPr lang="en-US" sz="1900" b="1" dirty="0">
                <a:solidFill>
                  <a:schemeClr val="accent4">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Note : the female, </a:t>
            </a:r>
            <a:r>
              <a:rPr lang="en-US" sz="1900" b="1" dirty="0" err="1">
                <a:solidFill>
                  <a:schemeClr val="accent4">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speciality</a:t>
            </a:r>
            <a:r>
              <a:rPr lang="en-US" sz="1900" b="1" dirty="0">
                <a:solidFill>
                  <a:schemeClr val="accent4">
                    <a:lumMod val="20000"/>
                    <a:lumOff val="80000"/>
                  </a:schemeClr>
                </a:solidFill>
                <a:latin typeface="Arial" panose="020B0604020202020204" pitchFamily="34" charset="0"/>
                <a:ea typeface="Times New Roman" panose="02020603050405020304" pitchFamily="18" charset="0"/>
                <a:cs typeface="Arial" panose="020B0604020202020204" pitchFamily="34" charset="0"/>
              </a:rPr>
              <a:t> and lubricant are important for baseline when making allocations for population specific needs for quantification.   </a:t>
            </a:r>
            <a:endParaRPr lang="en-SZ" sz="1900" dirty="0">
              <a:solidFill>
                <a:schemeClr val="accent4">
                  <a:lumMod val="20000"/>
                  <a:lumOff val="80000"/>
                </a:schemeClr>
              </a:solidFill>
              <a:latin typeface="Arial" panose="020B0604020202020204" pitchFamily="34" charset="0"/>
              <a:ea typeface="Times New Roman" panose="02020603050405020304" pitchFamily="18" charset="0"/>
              <a:cs typeface="Arial" panose="020B0604020202020204" pitchFamily="34" charset="0"/>
            </a:endParaRPr>
          </a:p>
          <a:p>
            <a:pPr defTabSz="914400"/>
            <a:endParaRPr lang="en-S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298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16F1-A365-C26C-6260-35E5B0BA6F91}"/>
              </a:ext>
            </a:extLst>
          </p:cNvPr>
          <p:cNvSpPr txBox="1">
            <a:spLocks/>
          </p:cNvSpPr>
          <p:nvPr/>
        </p:nvSpPr>
        <p:spPr>
          <a:xfrm>
            <a:off x="185447" y="113716"/>
            <a:ext cx="8681810" cy="884682"/>
          </a:xfr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marL="96838" indent="-87313" algn="l" defTabSz="914400"/>
            <a:r>
              <a:rPr lang="en-SZ" sz="24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Step 4: </a:t>
            </a:r>
            <a:r>
              <a:rPr lang="en-SZ" sz="2400" b="1" dirty="0">
                <a:latin typeface="Arial" panose="020B0604020202020204" pitchFamily="34" charset="0"/>
                <a:ea typeface="Times New Roman" panose="02020603050405020304" pitchFamily="18" charset="0"/>
                <a:cs typeface="Arial" panose="020B0604020202020204" pitchFamily="34" charset="0"/>
              </a:rPr>
              <a:t>V</a:t>
            </a:r>
            <a:r>
              <a:rPr lang="en-SZ" sz="2400" b="1" dirty="0">
                <a:latin typeface="Arial" panose="020B0604020202020204" pitchFamily="34" charset="0"/>
                <a:cs typeface="Arial" panose="020B0604020202020204" pitchFamily="34" charset="0"/>
              </a:rPr>
              <a:t>alidate Population Size Estimates and Condom</a:t>
            </a:r>
          </a:p>
          <a:p>
            <a:pPr marL="96838" indent="-87313" algn="l" defTabSz="914400"/>
            <a:r>
              <a:rPr lang="en-SZ" sz="2400" b="1" dirty="0">
                <a:latin typeface="Arial" panose="020B0604020202020204" pitchFamily="34" charset="0"/>
                <a:cs typeface="Arial" panose="020B0604020202020204" pitchFamily="34" charset="0"/>
              </a:rPr>
              <a:t>              Use Data</a:t>
            </a:r>
          </a:p>
          <a:p>
            <a:pPr marL="96838" indent="-87313" algn="l" defTabSz="914400"/>
            <a:r>
              <a:rPr lang="en-SZ" sz="2400" b="1" dirty="0">
                <a:solidFill>
                  <a:srgbClr val="ACB9CA"/>
                </a:solidFill>
                <a:latin typeface="Calibri" panose="020F0502020204030204" pitchFamily="34" charset="0"/>
                <a:ea typeface="Times New Roman" panose="02020603050405020304" pitchFamily="18" charset="0"/>
              </a:rPr>
              <a:t>                  </a:t>
            </a:r>
            <a:r>
              <a:rPr lang="en-SZ" sz="1800" b="1" dirty="0">
                <a:solidFill>
                  <a:srgbClr val="ACB9CA"/>
                </a:solidFill>
                <a:latin typeface="Arial" panose="020B0604020202020204" pitchFamily="34" charset="0"/>
                <a:ea typeface="Times New Roman" panose="02020603050405020304" pitchFamily="18" charset="0"/>
                <a:cs typeface="Arial" panose="020B0604020202020204" pitchFamily="34" charset="0"/>
              </a:rPr>
              <a:t>Sheet: Demographic Data (2)</a:t>
            </a:r>
            <a:endParaRPr lang="en-SZ" sz="18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920C286-9CC9-E00C-A782-017859AD3025}"/>
              </a:ext>
            </a:extLst>
          </p:cNvPr>
          <p:cNvSpPr/>
          <p:nvPr/>
        </p:nvSpPr>
        <p:spPr>
          <a:xfrm>
            <a:off x="87086" y="1640912"/>
            <a:ext cx="3291114" cy="510337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sp>
        <p:nvSpPr>
          <p:cNvPr id="3" name="Content Placeholder 2">
            <a:extLst>
              <a:ext uri="{FF2B5EF4-FFF2-40B4-BE49-F238E27FC236}">
                <a16:creationId xmlns:a16="http://schemas.microsoft.com/office/drawing/2014/main" id="{11B55FD8-157D-94C1-4A8F-4F96CE91BA3F}"/>
              </a:ext>
            </a:extLst>
          </p:cNvPr>
          <p:cNvSpPr txBox="1">
            <a:spLocks/>
          </p:cNvSpPr>
          <p:nvPr/>
        </p:nvSpPr>
        <p:spPr>
          <a:xfrm>
            <a:off x="87086" y="1640913"/>
            <a:ext cx="3552632" cy="2770632"/>
          </a:xfr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a:spcBef>
                <a:spcPts val="0"/>
              </a:spcBef>
              <a:spcAft>
                <a:spcPts val="1200"/>
              </a:spcAft>
              <a:buFont typeface="Arial" panose="020B0604020202020204" pitchFamily="34" charset="0"/>
              <a:buNone/>
            </a:pPr>
            <a:r>
              <a:rPr lang="en-SZ" sz="1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Key Demographic Data  on Populations– 113 data points.</a:t>
            </a:r>
            <a:endParaRPr lang="en-SZ"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600075" lvl="1" indent="-257175" defTabSz="914400">
              <a:spcBef>
                <a:spcPts val="0"/>
              </a:spcBef>
              <a:spcAft>
                <a:spcPts val="600"/>
              </a:spcAft>
              <a:buFont typeface="+mj-lt"/>
              <a:buAutoNum type="arabicPeriod"/>
              <a:tabLst>
                <a:tab pos="342900" algn="l"/>
              </a:tabLst>
            </a:pPr>
            <a:r>
              <a:rPr lang="en-SZ"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Population Data </a:t>
            </a:r>
            <a:r>
              <a:rPr lang="en-US"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2022</a:t>
            </a:r>
            <a:endParaRPr lang="en-SZ"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600075" lvl="1" indent="-257175" defTabSz="914400">
              <a:spcBef>
                <a:spcPts val="0"/>
              </a:spcBef>
              <a:spcAft>
                <a:spcPts val="600"/>
              </a:spcAft>
              <a:buFont typeface="+mj-lt"/>
              <a:buAutoNum type="arabicPeriod"/>
              <a:tabLst>
                <a:tab pos="342900" algn="l"/>
              </a:tabLst>
            </a:pPr>
            <a:r>
              <a:rPr lang="en-SZ"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Marital Status</a:t>
            </a:r>
          </a:p>
          <a:p>
            <a:pPr marL="600075" lvl="1" indent="-257175" defTabSz="914400">
              <a:spcBef>
                <a:spcPts val="0"/>
              </a:spcBef>
              <a:spcAft>
                <a:spcPts val="600"/>
              </a:spcAft>
              <a:buFont typeface="+mj-lt"/>
              <a:buAutoNum type="arabicPeriod"/>
              <a:tabLst>
                <a:tab pos="342900" algn="l"/>
              </a:tabLst>
            </a:pPr>
            <a:r>
              <a:rPr lang="en-SZ"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HIV and PLHIV (incl. ART coverage) </a:t>
            </a:r>
          </a:p>
          <a:p>
            <a:pPr marL="600075" lvl="1" indent="-257175" defTabSz="914400">
              <a:spcBef>
                <a:spcPts val="0"/>
              </a:spcBef>
              <a:spcAft>
                <a:spcPts val="600"/>
              </a:spcAft>
              <a:buFont typeface="+mj-lt"/>
              <a:buAutoNum type="arabicPeriod"/>
              <a:tabLst>
                <a:tab pos="342900" algn="l"/>
              </a:tabLst>
            </a:pPr>
            <a:r>
              <a:rPr lang="en-SZ"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Sexual Activity</a:t>
            </a:r>
          </a:p>
          <a:p>
            <a:pPr marL="600075" lvl="1" indent="-257175" defTabSz="914400">
              <a:spcBef>
                <a:spcPts val="0"/>
              </a:spcBef>
              <a:spcAft>
                <a:spcPts val="600"/>
              </a:spcAft>
              <a:buFont typeface="+mj-lt"/>
              <a:buAutoNum type="arabicPeriod"/>
              <a:tabLst>
                <a:tab pos="342900" algn="l"/>
              </a:tabLst>
            </a:pPr>
            <a:r>
              <a:rPr lang="en-SZ"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Higher Risk Sex (with non-marital, non- cohabitating partner)</a:t>
            </a:r>
          </a:p>
          <a:p>
            <a:pPr marL="600075" lvl="1" indent="-257175" defTabSz="914400">
              <a:spcBef>
                <a:spcPts val="0"/>
              </a:spcBef>
              <a:spcAft>
                <a:spcPts val="600"/>
              </a:spcAft>
              <a:buFont typeface="+mj-lt"/>
              <a:buAutoNum type="arabicPeriod"/>
              <a:tabLst>
                <a:tab pos="342900" algn="l"/>
              </a:tabLst>
            </a:pPr>
            <a:r>
              <a:rPr lang="en-SZ"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Family Planning</a:t>
            </a:r>
          </a:p>
          <a:p>
            <a:pPr marL="600075" lvl="1" indent="-257175" defTabSz="914400">
              <a:spcBef>
                <a:spcPts val="0"/>
              </a:spcBef>
              <a:spcAft>
                <a:spcPts val="600"/>
              </a:spcAft>
              <a:buFont typeface="+mj-lt"/>
              <a:buAutoNum type="arabicPeriod"/>
              <a:tabLst>
                <a:tab pos="342900" algn="l"/>
              </a:tabLst>
            </a:pPr>
            <a:r>
              <a:rPr lang="en-SZ"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Key Populations</a:t>
            </a:r>
          </a:p>
          <a:p>
            <a:pPr marL="600075" lvl="1" indent="-257175" defTabSz="914400">
              <a:spcBef>
                <a:spcPts val="0"/>
              </a:spcBef>
              <a:spcAft>
                <a:spcPts val="600"/>
              </a:spcAft>
              <a:buFont typeface="+mj-lt"/>
              <a:buAutoNum type="arabicPeriod"/>
              <a:tabLst>
                <a:tab pos="342900" algn="l"/>
              </a:tabLst>
            </a:pPr>
            <a:r>
              <a:rPr lang="en-SZ" sz="16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Condom Use Baseline</a:t>
            </a:r>
          </a:p>
          <a:p>
            <a:pPr marL="0" indent="0" defTabSz="914400">
              <a:buFont typeface="Arial" panose="020B0604020202020204" pitchFamily="34" charset="0"/>
              <a:buNone/>
            </a:pPr>
            <a:r>
              <a:rPr lang="en-SZ" sz="1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Data are for baseline year or most recent available from source.</a:t>
            </a:r>
            <a:endParaRPr lang="en-SZ"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pic>
        <p:nvPicPr>
          <p:cNvPr id="4" name="Content Placeholder 11" descr="Graphical user interface, table&#10;&#10;Description automatically generated">
            <a:extLst>
              <a:ext uri="{FF2B5EF4-FFF2-40B4-BE49-F238E27FC236}">
                <a16:creationId xmlns:a16="http://schemas.microsoft.com/office/drawing/2014/main" id="{0ACC84D6-1B62-7661-42FC-BD01803AB169}"/>
              </a:ext>
            </a:extLst>
          </p:cNvPr>
          <p:cNvPicPr>
            <a:picLocks noChangeAspect="1"/>
          </p:cNvPicPr>
          <p:nvPr/>
        </p:nvPicPr>
        <p:blipFill>
          <a:blip r:embed="rId3"/>
          <a:stretch>
            <a:fillRect/>
          </a:stretch>
        </p:blipFill>
        <p:spPr>
          <a:xfrm>
            <a:off x="3479430" y="1504227"/>
            <a:ext cx="5577484" cy="5240057"/>
          </a:xfrm>
          <a:prstGeom prst="rect">
            <a:avLst/>
          </a:prstGeom>
        </p:spPr>
      </p:pic>
    </p:spTree>
    <p:extLst>
      <p:ext uri="{BB962C8B-B14F-4D97-AF65-F5344CB8AC3E}">
        <p14:creationId xmlns:p14="http://schemas.microsoft.com/office/powerpoint/2010/main" val="2506566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987D340-F34B-37C4-5356-2E3CC40CC907}"/>
              </a:ext>
            </a:extLst>
          </p:cNvPr>
          <p:cNvSpPr txBox="1">
            <a:spLocks/>
          </p:cNvSpPr>
          <p:nvPr/>
        </p:nvSpPr>
        <p:spPr>
          <a:xfrm>
            <a:off x="283028" y="1469067"/>
            <a:ext cx="8577943" cy="2983190"/>
          </a:xfrm>
          <a:prstGeom prst="rect">
            <a:avLst/>
          </a:prstGeom>
          <a:solidFill>
            <a:schemeClr val="accent1">
              <a:lumMod val="20000"/>
              <a:lumOff val="80000"/>
            </a:schemeClr>
          </a:solidFill>
        </p:spPr>
        <p:txBody>
          <a:bodyPr vert="horz" lIns="68580" tIns="34290" rIns="68580" bIns="3429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SZ" sz="1800" b="1"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00000"/>
              </a:lnSpc>
              <a:spcBef>
                <a:spcPts val="0"/>
              </a:spcBef>
              <a:spcAft>
                <a:spcPts val="2200"/>
              </a:spcAft>
              <a:buFont typeface="+mj-lt"/>
              <a:buAutoNum type="arabicPeriod"/>
            </a:pPr>
            <a:r>
              <a:rPr lang="en-SZ" sz="1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Review key demographic and behavioral data provided for populations baseline. </a:t>
            </a:r>
          </a:p>
          <a:p>
            <a:pPr marL="342900" indent="-342900">
              <a:lnSpc>
                <a:spcPct val="100000"/>
              </a:lnSpc>
              <a:spcBef>
                <a:spcPts val="0"/>
              </a:spcBef>
              <a:spcAft>
                <a:spcPts val="2200"/>
              </a:spcAft>
              <a:buFont typeface="+mj-lt"/>
              <a:buAutoNum type="arabicPeriod"/>
            </a:pPr>
            <a:r>
              <a:rPr lang="en-SZ" sz="1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Revise data provided based on locally available updated data sources and change references.</a:t>
            </a:r>
          </a:p>
          <a:p>
            <a:pPr marL="342900" indent="-342900">
              <a:lnSpc>
                <a:spcPct val="100000"/>
              </a:lnSpc>
              <a:spcBef>
                <a:spcPts val="0"/>
              </a:spcBef>
              <a:spcAft>
                <a:spcPts val="2200"/>
              </a:spcAft>
              <a:buFont typeface="+mj-lt"/>
              <a:buAutoNum type="arabicPeriod"/>
            </a:pPr>
            <a:r>
              <a:rPr lang="en-SZ" sz="18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Populate up to two additional population groups if data is available (based on checklist)</a:t>
            </a:r>
          </a:p>
        </p:txBody>
      </p:sp>
      <p:sp>
        <p:nvSpPr>
          <p:cNvPr id="12" name="TextBox 11">
            <a:extLst>
              <a:ext uri="{FF2B5EF4-FFF2-40B4-BE49-F238E27FC236}">
                <a16:creationId xmlns:a16="http://schemas.microsoft.com/office/drawing/2014/main" id="{F86B945A-44AC-560D-F168-89D5955663C4}"/>
              </a:ext>
            </a:extLst>
          </p:cNvPr>
          <p:cNvSpPr txBox="1"/>
          <p:nvPr/>
        </p:nvSpPr>
        <p:spPr>
          <a:xfrm>
            <a:off x="283028" y="956128"/>
            <a:ext cx="1870664" cy="369332"/>
          </a:xfrm>
          <a:prstGeom prst="rect">
            <a:avLst/>
          </a:prstGeom>
          <a:noFill/>
        </p:spPr>
        <p:txBody>
          <a:bodyPr wrap="square" rtlCol="0">
            <a:spAutoFit/>
          </a:bodyPr>
          <a:lstStyle/>
          <a:p>
            <a:r>
              <a:rPr lang="en-SZ" b="1" dirty="0">
                <a:solidFill>
                  <a:schemeClr val="accent5">
                    <a:lumMod val="75000"/>
                  </a:schemeClr>
                </a:solidFill>
              </a:rPr>
              <a:t>Key Tasks</a:t>
            </a:r>
            <a:r>
              <a:rPr lang="en-SZ" b="1" dirty="0">
                <a:solidFill>
                  <a:schemeClr val="accent5">
                    <a:lumMod val="60000"/>
                    <a:lumOff val="40000"/>
                  </a:schemeClr>
                </a:solidFill>
              </a:rPr>
              <a:t>: </a:t>
            </a:r>
          </a:p>
        </p:txBody>
      </p:sp>
    </p:spTree>
    <p:extLst>
      <p:ext uri="{BB962C8B-B14F-4D97-AF65-F5344CB8AC3E}">
        <p14:creationId xmlns:p14="http://schemas.microsoft.com/office/powerpoint/2010/main" val="398178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7DB57943-03D8-0B6C-4C7B-75B2836CAC6B}"/>
              </a:ext>
            </a:extLst>
          </p:cNvPr>
          <p:cNvGraphicFramePr>
            <a:graphicFrameLocks/>
          </p:cNvGraphicFramePr>
          <p:nvPr>
            <p:extLst>
              <p:ext uri="{D42A27DB-BD31-4B8C-83A1-F6EECF244321}">
                <p14:modId xmlns:p14="http://schemas.microsoft.com/office/powerpoint/2010/main" val="3357402892"/>
              </p:ext>
            </p:extLst>
          </p:nvPr>
        </p:nvGraphicFramePr>
        <p:xfrm>
          <a:off x="199053" y="1360716"/>
          <a:ext cx="8745894" cy="4648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345EC67A-4D77-8B4A-5933-6D70CB6D1EA1}"/>
              </a:ext>
            </a:extLst>
          </p:cNvPr>
          <p:cNvSpPr txBox="1">
            <a:spLocks/>
          </p:cNvSpPr>
          <p:nvPr/>
        </p:nvSpPr>
        <p:spPr bwMode="auto">
          <a:xfrm>
            <a:off x="199053" y="387421"/>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SZ" sz="2400" b="1" dirty="0">
                <a:solidFill>
                  <a:schemeClr val="accent2"/>
                </a:solidFill>
                <a:latin typeface="Arial" panose="020B0604020202020204" pitchFamily="34" charset="0"/>
                <a:cs typeface="Arial" panose="020B0604020202020204" pitchFamily="34" charset="0"/>
              </a:rPr>
              <a:t>Four Key Sections to The CNET User Guide</a:t>
            </a:r>
            <a:endParaRPr lang="en-US" altLang="en-US" sz="24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27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C2E1-BDB8-5EAC-ED29-250B50D08DA4}"/>
              </a:ext>
            </a:extLst>
          </p:cNvPr>
          <p:cNvSpPr>
            <a:spLocks noGrp="1"/>
          </p:cNvSpPr>
          <p:nvPr>
            <p:ph type="title"/>
          </p:nvPr>
        </p:nvSpPr>
        <p:spPr>
          <a:xfrm>
            <a:off x="0" y="152618"/>
            <a:ext cx="9253060" cy="413439"/>
          </a:xfrm>
        </p:spPr>
        <p:txBody>
          <a:bodyPr>
            <a:normAutofit fontScale="90000"/>
          </a:bodyPr>
          <a:lstStyle/>
          <a:p>
            <a:pPr algn="l"/>
            <a:r>
              <a:rPr lang="en-SZ" sz="2000" b="1" dirty="0">
                <a:solidFill>
                  <a:schemeClr val="accent5">
                    <a:lumMod val="50000"/>
                  </a:schemeClr>
                </a:solidFill>
                <a:latin typeface="Arial" panose="020B0604020202020204" pitchFamily="34" charset="0"/>
                <a:cs typeface="Arial" panose="020B0604020202020204" pitchFamily="34" charset="0"/>
              </a:rPr>
              <a:t>1. </a:t>
            </a:r>
            <a:r>
              <a:rPr lang="en-SZ" sz="20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Review key demographic and behavioral data provided for populations baseline</a:t>
            </a:r>
            <a:r>
              <a:rPr lang="en-SZ"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a:t>
            </a:r>
            <a:br>
              <a:rPr lang="en-SZ" sz="24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br>
            <a:br>
              <a:rPr lang="en-SZ" sz="240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br>
            <a:r>
              <a:rPr lang="en-SZ" sz="2000" b="1" dirty="0">
                <a:solidFill>
                  <a:schemeClr val="accent2"/>
                </a:solidFill>
                <a:latin typeface="Arial" panose="020B0604020202020204" pitchFamily="34" charset="0"/>
                <a:cs typeface="Arial" panose="020B0604020202020204" pitchFamily="34" charset="0"/>
              </a:rPr>
              <a:t>Data Sources Used For Defaults and Updates Available.</a:t>
            </a:r>
          </a:p>
        </p:txBody>
      </p:sp>
      <p:graphicFrame>
        <p:nvGraphicFramePr>
          <p:cNvPr id="5" name="Content Placeholder 8">
            <a:extLst>
              <a:ext uri="{FF2B5EF4-FFF2-40B4-BE49-F238E27FC236}">
                <a16:creationId xmlns:a16="http://schemas.microsoft.com/office/drawing/2014/main" id="{BF741CFC-6D00-9C8F-E3AA-EFAA05E6CB1B}"/>
              </a:ext>
            </a:extLst>
          </p:cNvPr>
          <p:cNvGraphicFramePr>
            <a:graphicFrameLocks noGrp="1"/>
          </p:cNvGraphicFramePr>
          <p:nvPr>
            <p:ph sz="half" idx="1"/>
            <p:extLst>
              <p:ext uri="{D42A27DB-BD31-4B8C-83A1-F6EECF244321}">
                <p14:modId xmlns:p14="http://schemas.microsoft.com/office/powerpoint/2010/main" val="2523504482"/>
              </p:ext>
            </p:extLst>
          </p:nvPr>
        </p:nvGraphicFramePr>
        <p:xfrm>
          <a:off x="108857" y="1244544"/>
          <a:ext cx="8926285" cy="5460838"/>
        </p:xfrm>
        <a:graphic>
          <a:graphicData uri="http://schemas.openxmlformats.org/drawingml/2006/table">
            <a:tbl>
              <a:tblPr firstRow="1" firstCol="1" bandRow="1">
                <a:tableStyleId>{69012ECD-51FC-41F1-AA8D-1B2483CD663E}</a:tableStyleId>
              </a:tblPr>
              <a:tblGrid>
                <a:gridCol w="2601685">
                  <a:extLst>
                    <a:ext uri="{9D8B030D-6E8A-4147-A177-3AD203B41FA5}">
                      <a16:colId xmlns:a16="http://schemas.microsoft.com/office/drawing/2014/main" val="3673059490"/>
                    </a:ext>
                  </a:extLst>
                </a:gridCol>
                <a:gridCol w="4158096">
                  <a:extLst>
                    <a:ext uri="{9D8B030D-6E8A-4147-A177-3AD203B41FA5}">
                      <a16:colId xmlns:a16="http://schemas.microsoft.com/office/drawing/2014/main" val="3835186529"/>
                    </a:ext>
                  </a:extLst>
                </a:gridCol>
                <a:gridCol w="2166504">
                  <a:extLst>
                    <a:ext uri="{9D8B030D-6E8A-4147-A177-3AD203B41FA5}">
                      <a16:colId xmlns:a16="http://schemas.microsoft.com/office/drawing/2014/main" val="2005123057"/>
                    </a:ext>
                  </a:extLst>
                </a:gridCol>
              </a:tblGrid>
              <a:tr h="490702">
                <a:tc>
                  <a:txBody>
                    <a:bodyPr/>
                    <a:lstStyle/>
                    <a:p>
                      <a:pPr algn="ctr"/>
                      <a:r>
                        <a:rPr lang="en-SZ" sz="1600" dirty="0">
                          <a:solidFill>
                            <a:schemeClr val="bg1"/>
                          </a:solidFill>
                          <a:effectLst/>
                          <a:latin typeface="Arial" panose="020B0604020202020204" pitchFamily="34" charset="0"/>
                          <a:cs typeface="Arial" panose="020B0604020202020204" pitchFamily="34" charset="0"/>
                        </a:rPr>
                        <a:t>Indicators Captured </a:t>
                      </a:r>
                    </a:p>
                  </a:txBody>
                  <a:tcPr marL="38959" marR="38959" marT="0" marB="0" anchor="ctr">
                    <a:solidFill>
                      <a:schemeClr val="accent5"/>
                    </a:solidFill>
                  </a:tcPr>
                </a:tc>
                <a:tc>
                  <a:txBody>
                    <a:bodyPr/>
                    <a:lstStyle/>
                    <a:p>
                      <a:pPr algn="ctr"/>
                      <a:r>
                        <a:rPr lang="en-SZ" sz="1600" dirty="0">
                          <a:effectLst/>
                          <a:latin typeface="Arial" panose="020B0604020202020204" pitchFamily="34" charset="0"/>
                          <a:cs typeface="Arial" panose="020B0604020202020204" pitchFamily="34" charset="0"/>
                        </a:rPr>
                        <a:t>Global Database Source</a:t>
                      </a:r>
                      <a:endParaRPr lang="en-SZ" sz="16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nchor="ctr">
                    <a:solidFill>
                      <a:schemeClr val="accent5"/>
                    </a:solidFill>
                  </a:tcPr>
                </a:tc>
                <a:tc>
                  <a:txBody>
                    <a:bodyPr/>
                    <a:lstStyle/>
                    <a:p>
                      <a:pPr algn="ctr"/>
                      <a:r>
                        <a:rPr lang="en-SZ" sz="1600" dirty="0">
                          <a:effectLst/>
                          <a:latin typeface="Arial" panose="020B0604020202020204" pitchFamily="34" charset="0"/>
                          <a:cs typeface="Arial" panose="020B0604020202020204" pitchFamily="34" charset="0"/>
                        </a:rPr>
                        <a:t>Link</a:t>
                      </a:r>
                      <a:endParaRPr lang="en-SZ" sz="16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nchor="ctr">
                    <a:solidFill>
                      <a:schemeClr val="accent5"/>
                    </a:solidFill>
                  </a:tcPr>
                </a:tc>
                <a:extLst>
                  <a:ext uri="{0D108BD9-81ED-4DB2-BD59-A6C34878D82A}">
                    <a16:rowId xmlns:a16="http://schemas.microsoft.com/office/drawing/2014/main" val="416579575"/>
                  </a:ext>
                </a:extLst>
              </a:tr>
              <a:tr h="274615">
                <a:tc>
                  <a:txBody>
                    <a:bodyPr/>
                    <a:lstStyle/>
                    <a:p>
                      <a:pPr marL="0" indent="0">
                        <a:buFont typeface="+mj-lt"/>
                        <a:buNone/>
                      </a:pPr>
                      <a:r>
                        <a:rPr lang="en-SZ" sz="1300" u="none" dirty="0">
                          <a:solidFill>
                            <a:schemeClr val="accent5">
                              <a:lumMod val="75000"/>
                            </a:schemeClr>
                          </a:solidFill>
                          <a:effectLst/>
                          <a:latin typeface="Arial" panose="020B0604020202020204" pitchFamily="34" charset="0"/>
                          <a:cs typeface="Arial" panose="020B0604020202020204" pitchFamily="34" charset="0"/>
                        </a:rPr>
                        <a:t>1. Total Population</a:t>
                      </a:r>
                      <a:endParaRPr lang="en-SZ" sz="1300" u="none"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a:txBody>
                    <a:bodyPr/>
                    <a:lstStyle/>
                    <a:p>
                      <a:r>
                        <a:rPr lang="en-SZ" sz="1300" dirty="0">
                          <a:effectLst/>
                          <a:latin typeface="Arial" panose="020B0604020202020204" pitchFamily="34" charset="0"/>
                          <a:cs typeface="Arial" panose="020B0604020202020204" pitchFamily="34" charset="0"/>
                        </a:rPr>
                        <a:t>UNPD, Population Projections, Medium Variant, 2019 Revision</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rowSpan="3">
                  <a:txBody>
                    <a:bodyPr/>
                    <a:lstStyle/>
                    <a:p>
                      <a:pPr algn="ctr"/>
                      <a:r>
                        <a:rPr lang="en-SZ" sz="1300" dirty="0">
                          <a:effectLst/>
                          <a:latin typeface="Arial" panose="020B0604020202020204" pitchFamily="34" charset="0"/>
                          <a:cs typeface="Arial" panose="020B0604020202020204" pitchFamily="34" charset="0"/>
                          <a:hlinkClick r:id="rId3"/>
                        </a:rPr>
                        <a:t>https://population.un.org/wpp/</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nchor="ctr"/>
                </a:tc>
                <a:extLst>
                  <a:ext uri="{0D108BD9-81ED-4DB2-BD59-A6C34878D82A}">
                    <a16:rowId xmlns:a16="http://schemas.microsoft.com/office/drawing/2014/main" val="2445767243"/>
                  </a:ext>
                </a:extLst>
              </a:tr>
              <a:tr h="274615">
                <a:tc>
                  <a:txBody>
                    <a:bodyPr/>
                    <a:lstStyle/>
                    <a:p>
                      <a:pPr marL="0" indent="0">
                        <a:buFont typeface="+mj-lt"/>
                        <a:buNone/>
                      </a:pPr>
                      <a:r>
                        <a:rPr lang="en-SZ" sz="1300" u="none" dirty="0">
                          <a:solidFill>
                            <a:schemeClr val="accent5">
                              <a:lumMod val="75000"/>
                            </a:schemeClr>
                          </a:solidFill>
                          <a:effectLst/>
                          <a:latin typeface="Arial" panose="020B0604020202020204" pitchFamily="34" charset="0"/>
                          <a:cs typeface="Arial" panose="020B0604020202020204" pitchFamily="34" charset="0"/>
                        </a:rPr>
                        <a:t>2. Women By 5-year Age Groups</a:t>
                      </a:r>
                      <a:endParaRPr lang="en-SZ" sz="1300" u="none"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a:txBody>
                    <a:bodyPr/>
                    <a:lstStyle/>
                    <a:p>
                      <a:r>
                        <a:rPr lang="en-SZ" sz="1300" dirty="0">
                          <a:effectLst/>
                          <a:latin typeface="Arial" panose="020B0604020202020204" pitchFamily="34" charset="0"/>
                          <a:cs typeface="Arial" panose="020B0604020202020204" pitchFamily="34" charset="0"/>
                        </a:rPr>
                        <a:t>UNPD, Population Projections, Medium Variant, 2019 Revision</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vMerge="1">
                  <a:txBody>
                    <a:bodyPr/>
                    <a:lstStyle/>
                    <a:p>
                      <a:endParaRPr lang="en-SZ"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945" marR="51945" marT="0" marB="0" anchor="ctr"/>
                </a:tc>
                <a:extLst>
                  <a:ext uri="{0D108BD9-81ED-4DB2-BD59-A6C34878D82A}">
                    <a16:rowId xmlns:a16="http://schemas.microsoft.com/office/drawing/2014/main" val="3723021258"/>
                  </a:ext>
                </a:extLst>
              </a:tr>
              <a:tr h="274615">
                <a:tc>
                  <a:txBody>
                    <a:bodyPr/>
                    <a:lstStyle/>
                    <a:p>
                      <a:pPr marL="0" indent="0">
                        <a:buFont typeface="+mj-lt"/>
                        <a:buNone/>
                      </a:pPr>
                      <a:r>
                        <a:rPr lang="en-SZ" sz="1300" u="none" dirty="0">
                          <a:solidFill>
                            <a:schemeClr val="accent5">
                              <a:lumMod val="75000"/>
                            </a:schemeClr>
                          </a:solidFill>
                          <a:effectLst/>
                          <a:latin typeface="Arial" panose="020B0604020202020204" pitchFamily="34" charset="0"/>
                          <a:cs typeface="Arial" panose="020B0604020202020204" pitchFamily="34" charset="0"/>
                        </a:rPr>
                        <a:t>3. Men By 5-year Age Groups</a:t>
                      </a:r>
                      <a:endParaRPr lang="en-SZ" sz="1300" u="none"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a:txBody>
                    <a:bodyPr/>
                    <a:lstStyle/>
                    <a:p>
                      <a:r>
                        <a:rPr lang="en-SZ" sz="1300" dirty="0">
                          <a:effectLst/>
                          <a:latin typeface="Arial" panose="020B0604020202020204" pitchFamily="34" charset="0"/>
                          <a:cs typeface="Arial" panose="020B0604020202020204" pitchFamily="34" charset="0"/>
                        </a:rPr>
                        <a:t>UNPD, Population Projections, Medium Variant, 2019 Revision</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vMerge="1">
                  <a:txBody>
                    <a:bodyPr/>
                    <a:lstStyle/>
                    <a:p>
                      <a:endParaRPr lang="en-SZ"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945" marR="51945" marT="0" marB="0" anchor="ctr"/>
                </a:tc>
                <a:extLst>
                  <a:ext uri="{0D108BD9-81ED-4DB2-BD59-A6C34878D82A}">
                    <a16:rowId xmlns:a16="http://schemas.microsoft.com/office/drawing/2014/main" val="43466702"/>
                  </a:ext>
                </a:extLst>
              </a:tr>
              <a:tr h="269288">
                <a:tc>
                  <a:txBody>
                    <a:bodyPr/>
                    <a:lstStyle/>
                    <a:p>
                      <a:pPr marL="0" indent="0">
                        <a:buFont typeface="+mj-lt"/>
                        <a:buNone/>
                      </a:pPr>
                      <a:r>
                        <a:rPr lang="en-SZ" sz="1300" u="none" dirty="0">
                          <a:solidFill>
                            <a:schemeClr val="accent5">
                              <a:lumMod val="75000"/>
                            </a:schemeClr>
                          </a:solidFill>
                          <a:effectLst/>
                          <a:latin typeface="Arial" panose="020B0604020202020204" pitchFamily="34" charset="0"/>
                          <a:cs typeface="Arial" panose="020B0604020202020204" pitchFamily="34" charset="0"/>
                        </a:rPr>
                        <a:t>4. Marital Status</a:t>
                      </a:r>
                      <a:endParaRPr lang="en-SZ" sz="1300" u="none"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a:txBody>
                    <a:bodyPr/>
                    <a:lstStyle/>
                    <a:p>
                      <a:r>
                        <a:rPr lang="en-SZ" sz="1300" dirty="0">
                          <a:effectLst/>
                          <a:latin typeface="Arial" panose="020B0604020202020204" pitchFamily="34" charset="0"/>
                          <a:cs typeface="Arial" panose="020B0604020202020204" pitchFamily="34" charset="0"/>
                        </a:rPr>
                        <a:t>UNPD &amp; DHS StatComplier, last updated March 1 2021</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rowSpan="4">
                  <a:txBody>
                    <a:bodyPr/>
                    <a:lstStyle/>
                    <a:p>
                      <a:pPr algn="ctr"/>
                      <a:r>
                        <a:rPr lang="en-SZ" sz="1300" dirty="0">
                          <a:effectLst/>
                          <a:latin typeface="Arial" panose="020B0604020202020204" pitchFamily="34" charset="0"/>
                          <a:cs typeface="Arial" panose="020B0604020202020204" pitchFamily="34" charset="0"/>
                        </a:rPr>
                        <a:t> </a:t>
                      </a:r>
                      <a:r>
                        <a:rPr lang="en-SZ" sz="1300" dirty="0">
                          <a:effectLst/>
                          <a:latin typeface="Arial" panose="020B0604020202020204" pitchFamily="34" charset="0"/>
                          <a:cs typeface="Arial" panose="020B0604020202020204" pitchFamily="34" charset="0"/>
                          <a:hlinkClick r:id="rId4"/>
                        </a:rPr>
                        <a:t>https://www.statcompiler.com/en/</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nchor="ctr"/>
                </a:tc>
                <a:extLst>
                  <a:ext uri="{0D108BD9-81ED-4DB2-BD59-A6C34878D82A}">
                    <a16:rowId xmlns:a16="http://schemas.microsoft.com/office/drawing/2014/main" val="1372177943"/>
                  </a:ext>
                </a:extLst>
              </a:tr>
              <a:tr h="260859">
                <a:tc>
                  <a:txBody>
                    <a:bodyPr/>
                    <a:lstStyle/>
                    <a:p>
                      <a:pPr marL="0" indent="0">
                        <a:buFont typeface="+mj-lt"/>
                        <a:buNone/>
                      </a:pPr>
                      <a:r>
                        <a:rPr lang="en-SZ" sz="1300" u="none" dirty="0">
                          <a:solidFill>
                            <a:schemeClr val="accent5">
                              <a:lumMod val="75000"/>
                            </a:schemeClr>
                          </a:solidFill>
                          <a:effectLst/>
                          <a:latin typeface="Arial" panose="020B0604020202020204" pitchFamily="34" charset="0"/>
                          <a:cs typeface="Arial" panose="020B0604020202020204" pitchFamily="34" charset="0"/>
                        </a:rPr>
                        <a:t>5. Sexual Activity </a:t>
                      </a:r>
                      <a:endParaRPr lang="en-SZ" sz="1300" u="none"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a:txBody>
                    <a:bodyPr/>
                    <a:lstStyle/>
                    <a:p>
                      <a:r>
                        <a:rPr lang="en-SZ" sz="1300" dirty="0">
                          <a:effectLst/>
                          <a:latin typeface="Arial" panose="020B0604020202020204" pitchFamily="34" charset="0"/>
                          <a:cs typeface="Arial" panose="020B0604020202020204" pitchFamily="34" charset="0"/>
                        </a:rPr>
                        <a:t>DHS StatComplier, last updated March 1 2021</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vMerge="1">
                  <a:txBody>
                    <a:bodyPr/>
                    <a:lstStyle/>
                    <a:p>
                      <a:endParaRPr lang="en-SZ"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945" marR="51945" marT="0" marB="0" anchor="ctr"/>
                </a:tc>
                <a:extLst>
                  <a:ext uri="{0D108BD9-81ED-4DB2-BD59-A6C34878D82A}">
                    <a16:rowId xmlns:a16="http://schemas.microsoft.com/office/drawing/2014/main" val="3763481803"/>
                  </a:ext>
                </a:extLst>
              </a:tr>
              <a:tr h="169973">
                <a:tc>
                  <a:txBody>
                    <a:bodyPr/>
                    <a:lstStyle/>
                    <a:p>
                      <a:pPr marL="0" indent="0">
                        <a:buFont typeface="+mj-lt"/>
                        <a:buNone/>
                      </a:pPr>
                      <a:r>
                        <a:rPr lang="en-SZ" sz="1300" u="none" dirty="0">
                          <a:solidFill>
                            <a:schemeClr val="accent5">
                              <a:lumMod val="75000"/>
                            </a:schemeClr>
                          </a:solidFill>
                          <a:effectLst/>
                          <a:latin typeface="Arial" panose="020B0604020202020204" pitchFamily="34" charset="0"/>
                          <a:cs typeface="Arial" panose="020B0604020202020204" pitchFamily="34" charset="0"/>
                        </a:rPr>
                        <a:t>6. Higher Risk Sex </a:t>
                      </a:r>
                      <a:endParaRPr lang="en-SZ" sz="1300" u="none"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a:txBody>
                    <a:bodyPr/>
                    <a:lstStyle/>
                    <a:p>
                      <a:r>
                        <a:rPr lang="en-SZ" sz="1300" dirty="0">
                          <a:effectLst/>
                          <a:latin typeface="Arial" panose="020B0604020202020204" pitchFamily="34" charset="0"/>
                          <a:cs typeface="Arial" panose="020B0604020202020204" pitchFamily="34" charset="0"/>
                        </a:rPr>
                        <a:t>DHS StatComplier, last updated March 1 2021</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vMerge="1">
                  <a:txBody>
                    <a:bodyPr/>
                    <a:lstStyle/>
                    <a:p>
                      <a:endParaRPr lang="en-SZ"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945" marR="51945" marT="0" marB="0" anchor="ctr"/>
                </a:tc>
                <a:extLst>
                  <a:ext uri="{0D108BD9-81ED-4DB2-BD59-A6C34878D82A}">
                    <a16:rowId xmlns:a16="http://schemas.microsoft.com/office/drawing/2014/main" val="1802463691"/>
                  </a:ext>
                </a:extLst>
              </a:tr>
              <a:tr h="320040">
                <a:tc>
                  <a:txBody>
                    <a:bodyPr/>
                    <a:lstStyle/>
                    <a:p>
                      <a:pPr marL="0" indent="0">
                        <a:buFont typeface="+mj-lt"/>
                        <a:buNone/>
                      </a:pPr>
                      <a:r>
                        <a:rPr lang="en-SZ" sz="1300" u="none" dirty="0">
                          <a:solidFill>
                            <a:schemeClr val="accent5">
                              <a:lumMod val="75000"/>
                            </a:schemeClr>
                          </a:solidFill>
                          <a:effectLst/>
                          <a:latin typeface="Arial" panose="020B0604020202020204" pitchFamily="34" charset="0"/>
                          <a:cs typeface="Arial" panose="020B0604020202020204" pitchFamily="34" charset="0"/>
                        </a:rPr>
                        <a:t>7. Condom Use (Higher Risk Sex) </a:t>
                      </a:r>
                      <a:endParaRPr lang="en-SZ" sz="1300" u="none"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a:txBody>
                    <a:bodyPr/>
                    <a:lstStyle/>
                    <a:p>
                      <a:r>
                        <a:rPr lang="en-SZ" sz="1300" dirty="0">
                          <a:effectLst/>
                          <a:latin typeface="Arial" panose="020B0604020202020204" pitchFamily="34" charset="0"/>
                          <a:cs typeface="Arial" panose="020B0604020202020204" pitchFamily="34" charset="0"/>
                        </a:rPr>
                        <a:t>DHS StatComplier, last updated March 1 2021 &amp; AIDSInfo, last updated March 11 2019</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vMerge="1">
                  <a:txBody>
                    <a:bodyPr/>
                    <a:lstStyle/>
                    <a:p>
                      <a:endParaRPr lang="en-SZ"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945" marR="51945" marT="0" marB="0" anchor="ctr"/>
                </a:tc>
                <a:extLst>
                  <a:ext uri="{0D108BD9-81ED-4DB2-BD59-A6C34878D82A}">
                    <a16:rowId xmlns:a16="http://schemas.microsoft.com/office/drawing/2014/main" val="3831555747"/>
                  </a:ext>
                </a:extLst>
              </a:tr>
              <a:tr h="280456">
                <a:tc>
                  <a:txBody>
                    <a:bodyPr/>
                    <a:lstStyle/>
                    <a:p>
                      <a:pPr marL="0" indent="0">
                        <a:buFont typeface="+mj-lt"/>
                        <a:buNone/>
                      </a:pPr>
                      <a:r>
                        <a:rPr lang="en-SZ" sz="1300" u="none" dirty="0">
                          <a:solidFill>
                            <a:schemeClr val="accent5">
                              <a:lumMod val="75000"/>
                            </a:schemeClr>
                          </a:solidFill>
                          <a:effectLst/>
                          <a:latin typeface="Arial" panose="020B0604020202020204" pitchFamily="34" charset="0"/>
                          <a:cs typeface="Arial" panose="020B0604020202020204" pitchFamily="34" charset="0"/>
                        </a:rPr>
                        <a:t>8. Family Planning Condom Use </a:t>
                      </a:r>
                      <a:endParaRPr lang="en-SZ" sz="1300" u="none"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a:txBody>
                    <a:bodyPr/>
                    <a:lstStyle/>
                    <a:p>
                      <a:r>
                        <a:rPr lang="en-SZ" sz="1300" dirty="0">
                          <a:effectLst/>
                          <a:latin typeface="Arial" panose="020B0604020202020204" pitchFamily="34" charset="0"/>
                          <a:cs typeface="Arial" panose="020B0604020202020204" pitchFamily="34" charset="0"/>
                        </a:rPr>
                        <a:t>World Contraceptive Chart 2018</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a:txBody>
                    <a:bodyPr/>
                    <a:lstStyle/>
                    <a:p>
                      <a:pPr algn="ctr"/>
                      <a:r>
                        <a:rPr lang="en-SZ" sz="1300" dirty="0">
                          <a:effectLst/>
                          <a:latin typeface="Arial" panose="020B0604020202020204" pitchFamily="34" charset="0"/>
                          <a:cs typeface="Arial" panose="020B0604020202020204" pitchFamily="34" charset="0"/>
                          <a:hlinkClick r:id="rId5"/>
                        </a:rPr>
                        <a:t>https://www.un.org/development/desa/pd/data/world-contraceptive-use</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nchor="ctr"/>
                </a:tc>
                <a:extLst>
                  <a:ext uri="{0D108BD9-81ED-4DB2-BD59-A6C34878D82A}">
                    <a16:rowId xmlns:a16="http://schemas.microsoft.com/office/drawing/2014/main" val="681797465"/>
                  </a:ext>
                </a:extLst>
              </a:tr>
              <a:tr h="186971">
                <a:tc>
                  <a:txBody>
                    <a:bodyPr/>
                    <a:lstStyle/>
                    <a:p>
                      <a:pPr marL="0" indent="0">
                        <a:buFont typeface="+mj-lt"/>
                        <a:buNone/>
                      </a:pPr>
                      <a:r>
                        <a:rPr lang="en-SZ" sz="1300" u="none" dirty="0">
                          <a:solidFill>
                            <a:schemeClr val="accent5">
                              <a:lumMod val="75000"/>
                            </a:schemeClr>
                          </a:solidFill>
                          <a:effectLst/>
                          <a:latin typeface="Arial" panose="020B0604020202020204" pitchFamily="34" charset="0"/>
                          <a:cs typeface="Arial" panose="020B0604020202020204" pitchFamily="34" charset="0"/>
                        </a:rPr>
                        <a:t>9. People Living with HIV</a:t>
                      </a:r>
                      <a:endParaRPr lang="en-SZ" sz="1300" u="none"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a:txBody>
                    <a:bodyPr/>
                    <a:lstStyle/>
                    <a:p>
                      <a:r>
                        <a:rPr lang="en-SZ" sz="1300" dirty="0">
                          <a:effectLst/>
                          <a:latin typeface="Arial" panose="020B0604020202020204" pitchFamily="34" charset="0"/>
                          <a:cs typeface="Arial" panose="020B0604020202020204" pitchFamily="34" charset="0"/>
                        </a:rPr>
                        <a:t>DHS StatComplier, last updated March 11 2019</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rowSpan="2">
                  <a:txBody>
                    <a:bodyPr/>
                    <a:lstStyle/>
                    <a:p>
                      <a:pPr algn="ctr"/>
                      <a:r>
                        <a:rPr lang="en-SZ" sz="1300" dirty="0">
                          <a:effectLst/>
                          <a:latin typeface="Arial" panose="020B0604020202020204" pitchFamily="34" charset="0"/>
                          <a:cs typeface="Arial" panose="020B0604020202020204" pitchFamily="34" charset="0"/>
                        </a:rPr>
                        <a:t>   </a:t>
                      </a:r>
                      <a:r>
                        <a:rPr lang="en-SZ" sz="1300" dirty="0">
                          <a:effectLst/>
                          <a:latin typeface="Arial" panose="020B0604020202020204" pitchFamily="34" charset="0"/>
                          <a:cs typeface="Arial" panose="020B0604020202020204" pitchFamily="34" charset="0"/>
                          <a:hlinkClick r:id="rId4"/>
                        </a:rPr>
                        <a:t>https://www.statcompiler.com/en/</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nchor="ctr"/>
                </a:tc>
                <a:extLst>
                  <a:ext uri="{0D108BD9-81ED-4DB2-BD59-A6C34878D82A}">
                    <a16:rowId xmlns:a16="http://schemas.microsoft.com/office/drawing/2014/main" val="503584382"/>
                  </a:ext>
                </a:extLst>
              </a:tr>
              <a:tr h="279469">
                <a:tc>
                  <a:txBody>
                    <a:bodyPr/>
                    <a:lstStyle/>
                    <a:p>
                      <a:pPr marL="0" indent="0">
                        <a:buFont typeface="+mj-lt"/>
                        <a:buNone/>
                      </a:pPr>
                      <a:r>
                        <a:rPr lang="en-SZ" sz="1300" u="none" dirty="0">
                          <a:solidFill>
                            <a:schemeClr val="accent5">
                              <a:lumMod val="75000"/>
                            </a:schemeClr>
                          </a:solidFill>
                          <a:effectLst/>
                          <a:latin typeface="Arial" panose="020B0604020202020204" pitchFamily="34" charset="0"/>
                          <a:cs typeface="Arial" panose="020B0604020202020204" pitchFamily="34" charset="0"/>
                        </a:rPr>
                        <a:t>10. HIV Status of Couples</a:t>
                      </a:r>
                      <a:endParaRPr lang="en-SZ" sz="1300" u="none"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a:txBody>
                    <a:bodyPr/>
                    <a:lstStyle/>
                    <a:p>
                      <a:r>
                        <a:rPr lang="en-SZ" sz="1300" dirty="0">
                          <a:effectLst/>
                          <a:latin typeface="Arial" panose="020B0604020202020204" pitchFamily="34" charset="0"/>
                          <a:cs typeface="Arial" panose="020B0604020202020204" pitchFamily="34" charset="0"/>
                        </a:rPr>
                        <a:t>DHS StatComplier, last updated March 11 2019</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vMerge="1">
                  <a:txBody>
                    <a:bodyPr/>
                    <a:lstStyle/>
                    <a:p>
                      <a:endParaRPr lang="en-SZ"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945" marR="51945" marT="0" marB="0" anchor="ctr"/>
                </a:tc>
                <a:extLst>
                  <a:ext uri="{0D108BD9-81ED-4DB2-BD59-A6C34878D82A}">
                    <a16:rowId xmlns:a16="http://schemas.microsoft.com/office/drawing/2014/main" val="1484828583"/>
                  </a:ext>
                </a:extLst>
              </a:tr>
              <a:tr h="559837">
                <a:tc>
                  <a:txBody>
                    <a:bodyPr/>
                    <a:lstStyle/>
                    <a:p>
                      <a:pPr marL="0" indent="0">
                        <a:buFont typeface="+mj-lt"/>
                        <a:buNone/>
                      </a:pPr>
                      <a:r>
                        <a:rPr lang="en-SZ" sz="1300" u="none" dirty="0">
                          <a:solidFill>
                            <a:schemeClr val="accent5">
                              <a:lumMod val="75000"/>
                            </a:schemeClr>
                          </a:solidFill>
                          <a:effectLst/>
                          <a:latin typeface="Arial" panose="020B0604020202020204" pitchFamily="34" charset="0"/>
                          <a:cs typeface="Arial" panose="020B0604020202020204" pitchFamily="34" charset="0"/>
                        </a:rPr>
                        <a:t>11. Condom Availability</a:t>
                      </a:r>
                      <a:endParaRPr lang="en-SZ" sz="1300" u="none"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a:txBody>
                    <a:bodyPr/>
                    <a:lstStyle/>
                    <a:p>
                      <a:r>
                        <a:rPr lang="en-SZ" sz="1300" dirty="0">
                          <a:effectLst/>
                          <a:latin typeface="Arial" panose="020B0604020202020204" pitchFamily="34" charset="0"/>
                          <a:cs typeface="Arial" panose="020B0604020202020204" pitchFamily="34" charset="0"/>
                        </a:rPr>
                        <a:t>RH Interchange Database (Donor-Provided Condoms) and DKT Database (Social Marketing Condoms) as of Dec 31, 2017 and UNAIDS NCPI data, March 1, 2021</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a:txBody>
                    <a:bodyPr/>
                    <a:lstStyle/>
                    <a:p>
                      <a:pPr algn="ctr"/>
                      <a:r>
                        <a:rPr lang="en-SZ" sz="1300" dirty="0">
                          <a:effectLst/>
                          <a:latin typeface="Arial" panose="020B0604020202020204" pitchFamily="34" charset="0"/>
                          <a:cs typeface="Arial" panose="020B0604020202020204" pitchFamily="34" charset="0"/>
                          <a:hlinkClick r:id="rId6"/>
                        </a:rPr>
                        <a:t>http://lawsandpolicies.unaids.org/</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nchor="ctr"/>
                </a:tc>
                <a:extLst>
                  <a:ext uri="{0D108BD9-81ED-4DB2-BD59-A6C34878D82A}">
                    <a16:rowId xmlns:a16="http://schemas.microsoft.com/office/drawing/2014/main" val="1267021659"/>
                  </a:ext>
                </a:extLst>
              </a:tr>
              <a:tr h="280456">
                <a:tc>
                  <a:txBody>
                    <a:bodyPr/>
                    <a:lstStyle/>
                    <a:p>
                      <a:pPr marL="0" indent="0">
                        <a:buFont typeface="+mj-lt"/>
                        <a:buNone/>
                      </a:pPr>
                      <a:r>
                        <a:rPr lang="en-SZ" sz="1300" u="none" dirty="0">
                          <a:solidFill>
                            <a:schemeClr val="accent5">
                              <a:lumMod val="75000"/>
                            </a:schemeClr>
                          </a:solidFill>
                          <a:effectLst/>
                          <a:latin typeface="Arial" panose="020B0604020202020204" pitchFamily="34" charset="0"/>
                          <a:cs typeface="Arial" panose="020B0604020202020204" pitchFamily="34" charset="0"/>
                        </a:rPr>
                        <a:t>11b.  Social Marketing Condoms</a:t>
                      </a:r>
                      <a:endParaRPr lang="en-SZ" sz="1300" u="none"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a:txBody>
                    <a:bodyPr/>
                    <a:lstStyle/>
                    <a:p>
                      <a:r>
                        <a:rPr lang="en-SZ" sz="1300" dirty="0">
                          <a:effectLst/>
                          <a:latin typeface="Arial" panose="020B0604020202020204" pitchFamily="34" charset="0"/>
                          <a:cs typeface="Arial" panose="020B0604020202020204" pitchFamily="34" charset="0"/>
                        </a:rPr>
                        <a:t>DKT Database (Social Marketing Condoms) as of March 1, 2021</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a:txBody>
                    <a:bodyPr/>
                    <a:lstStyle/>
                    <a:p>
                      <a:pPr algn="ctr"/>
                      <a:r>
                        <a:rPr lang="en-SZ" sz="1300" dirty="0">
                          <a:effectLst/>
                          <a:latin typeface="Arial" panose="020B0604020202020204" pitchFamily="34" charset="0"/>
                          <a:cs typeface="Arial" panose="020B0604020202020204" pitchFamily="34" charset="0"/>
                          <a:hlinkClick r:id="rId7"/>
                        </a:rPr>
                        <a:t>https://www.dktinternational.org/contraceptive-social-marketing-statistics/</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nchor="ctr"/>
                </a:tc>
                <a:extLst>
                  <a:ext uri="{0D108BD9-81ED-4DB2-BD59-A6C34878D82A}">
                    <a16:rowId xmlns:a16="http://schemas.microsoft.com/office/drawing/2014/main" val="1284564122"/>
                  </a:ext>
                </a:extLst>
              </a:tr>
              <a:tr h="169973">
                <a:tc>
                  <a:txBody>
                    <a:bodyPr/>
                    <a:lstStyle/>
                    <a:p>
                      <a:pPr marL="0" indent="0">
                        <a:buFont typeface="+mj-lt"/>
                        <a:buNone/>
                      </a:pPr>
                      <a:r>
                        <a:rPr lang="en-SZ" sz="1300" u="none" dirty="0">
                          <a:solidFill>
                            <a:schemeClr val="accent5">
                              <a:lumMod val="75000"/>
                            </a:schemeClr>
                          </a:solidFill>
                          <a:effectLst/>
                          <a:latin typeface="Arial" panose="020B0604020202020204" pitchFamily="34" charset="0"/>
                          <a:cs typeface="Arial" panose="020B0604020202020204" pitchFamily="34" charset="0"/>
                        </a:rPr>
                        <a:t>12. HIV Viral Supression </a:t>
                      </a:r>
                      <a:endParaRPr lang="en-SZ" sz="1300" u="none"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a:txBody>
                    <a:bodyPr/>
                    <a:lstStyle/>
                    <a:p>
                      <a:r>
                        <a:rPr lang="en-SZ" sz="1300" dirty="0">
                          <a:effectLst/>
                          <a:latin typeface="Arial" panose="020B0604020202020204" pitchFamily="34" charset="0"/>
                          <a:cs typeface="Arial" panose="020B0604020202020204" pitchFamily="34" charset="0"/>
                        </a:rPr>
                        <a:t>AIDSInfo (Spectrum data) March 1, 2021</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rowSpan="2">
                  <a:txBody>
                    <a:bodyPr/>
                    <a:lstStyle/>
                    <a:p>
                      <a:pPr algn="ctr"/>
                      <a:r>
                        <a:rPr lang="en-SZ" sz="1300" dirty="0">
                          <a:effectLst/>
                          <a:latin typeface="Arial" panose="020B0604020202020204" pitchFamily="34" charset="0"/>
                          <a:cs typeface="Arial" panose="020B0604020202020204" pitchFamily="34" charset="0"/>
                          <a:hlinkClick r:id="rId8"/>
                        </a:rPr>
                        <a:t>https://aidsinfo.unaids.org/</a:t>
                      </a:r>
                    </a:p>
                    <a:p>
                      <a:pPr algn="ctr"/>
                      <a:r>
                        <a:rPr lang="en-SZ" sz="1300" dirty="0">
                          <a:effectLst/>
                          <a:latin typeface="Arial" panose="020B0604020202020204" pitchFamily="34" charset="0"/>
                          <a:cs typeface="Arial" panose="020B0604020202020204" pitchFamily="34" charset="0"/>
                        </a:rPr>
                        <a:t> </a:t>
                      </a:r>
                    </a:p>
                  </a:txBody>
                  <a:tcPr marL="38959" marR="38959" marT="0" marB="0" anchor="ctr"/>
                </a:tc>
                <a:extLst>
                  <a:ext uri="{0D108BD9-81ED-4DB2-BD59-A6C34878D82A}">
                    <a16:rowId xmlns:a16="http://schemas.microsoft.com/office/drawing/2014/main" val="890114198"/>
                  </a:ext>
                </a:extLst>
              </a:tr>
              <a:tr h="169973">
                <a:tc>
                  <a:txBody>
                    <a:bodyPr/>
                    <a:lstStyle/>
                    <a:p>
                      <a:pPr marL="0" indent="0">
                        <a:buFont typeface="+mj-lt"/>
                        <a:buNone/>
                      </a:pPr>
                      <a:r>
                        <a:rPr lang="en-SZ" sz="1300" u="none" dirty="0">
                          <a:solidFill>
                            <a:schemeClr val="accent5">
                              <a:lumMod val="75000"/>
                            </a:schemeClr>
                          </a:solidFill>
                          <a:effectLst/>
                          <a:latin typeface="Arial" panose="020B0604020202020204" pitchFamily="34" charset="0"/>
                          <a:cs typeface="Arial" panose="020B0604020202020204" pitchFamily="34" charset="0"/>
                        </a:rPr>
                        <a:t>13. Key Population Data </a:t>
                      </a:r>
                      <a:endParaRPr lang="en-SZ" sz="1300" u="none"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a:txBody>
                    <a:bodyPr/>
                    <a:lstStyle/>
                    <a:p>
                      <a:r>
                        <a:rPr lang="en-SZ" sz="1300" dirty="0">
                          <a:effectLst/>
                          <a:latin typeface="Arial" panose="020B0604020202020204" pitchFamily="34" charset="0"/>
                          <a:cs typeface="Arial" panose="020B0604020202020204" pitchFamily="34" charset="0"/>
                        </a:rPr>
                        <a:t>AIDSInfo (Spectrum data) March 1, 2021</a:t>
                      </a:r>
                      <a:endParaRPr lang="en-SZ" sz="1300" dirty="0">
                        <a:effectLst/>
                        <a:latin typeface="Arial" panose="020B0604020202020204" pitchFamily="34" charset="0"/>
                        <a:ea typeface="Times New Roman" panose="02020603050405020304" pitchFamily="18" charset="0"/>
                        <a:cs typeface="Arial" panose="020B0604020202020204" pitchFamily="34" charset="0"/>
                      </a:endParaRPr>
                    </a:p>
                  </a:txBody>
                  <a:tcPr marL="38959" marR="38959" marT="0" marB="0"/>
                </a:tc>
                <a:tc vMerge="1">
                  <a:txBody>
                    <a:bodyPr/>
                    <a:lstStyle/>
                    <a:p>
                      <a:r>
                        <a:rPr lang="en-SZ" sz="800" dirty="0">
                          <a:effectLst/>
                        </a:rPr>
                        <a:t> </a:t>
                      </a:r>
                      <a:endParaRPr lang="en-SZ"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945" marR="51945" marT="0" marB="0" anchor="ctr"/>
                </a:tc>
                <a:extLst>
                  <a:ext uri="{0D108BD9-81ED-4DB2-BD59-A6C34878D82A}">
                    <a16:rowId xmlns:a16="http://schemas.microsoft.com/office/drawing/2014/main" val="3788096824"/>
                  </a:ext>
                </a:extLst>
              </a:tr>
            </a:tbl>
          </a:graphicData>
        </a:graphic>
      </p:graphicFrame>
    </p:spTree>
    <p:extLst>
      <p:ext uri="{BB962C8B-B14F-4D97-AF65-F5344CB8AC3E}">
        <p14:creationId xmlns:p14="http://schemas.microsoft.com/office/powerpoint/2010/main" val="1759113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4691485-01AE-2E0A-85DD-7CDA2F16F6E4}"/>
              </a:ext>
            </a:extLst>
          </p:cNvPr>
          <p:cNvGraphicFramePr>
            <a:graphicFrameLocks noGrp="1"/>
          </p:cNvGraphicFramePr>
          <p:nvPr>
            <p:ph sz="half" idx="4294967295"/>
            <p:extLst>
              <p:ext uri="{D42A27DB-BD31-4B8C-83A1-F6EECF244321}">
                <p14:modId xmlns:p14="http://schemas.microsoft.com/office/powerpoint/2010/main" val="2369515088"/>
              </p:ext>
            </p:extLst>
          </p:nvPr>
        </p:nvGraphicFramePr>
        <p:xfrm>
          <a:off x="92527" y="335280"/>
          <a:ext cx="8909959" cy="5669280"/>
        </p:xfrm>
        <a:graphic>
          <a:graphicData uri="http://schemas.openxmlformats.org/drawingml/2006/table">
            <a:tbl>
              <a:tblPr firstRow="1" firstCol="1" bandRow="1">
                <a:tableStyleId>{69012ECD-51FC-41F1-AA8D-1B2483CD663E}</a:tableStyleId>
              </a:tblPr>
              <a:tblGrid>
                <a:gridCol w="1494696">
                  <a:extLst>
                    <a:ext uri="{9D8B030D-6E8A-4147-A177-3AD203B41FA5}">
                      <a16:colId xmlns:a16="http://schemas.microsoft.com/office/drawing/2014/main" val="2615205826"/>
                    </a:ext>
                  </a:extLst>
                </a:gridCol>
                <a:gridCol w="7415263">
                  <a:extLst>
                    <a:ext uri="{9D8B030D-6E8A-4147-A177-3AD203B41FA5}">
                      <a16:colId xmlns:a16="http://schemas.microsoft.com/office/drawing/2014/main" val="2445601787"/>
                    </a:ext>
                  </a:extLst>
                </a:gridCol>
              </a:tblGrid>
              <a:tr h="188292">
                <a:tc>
                  <a:txBody>
                    <a:bodyPr/>
                    <a:lstStyle/>
                    <a:p>
                      <a:pPr algn="ctr">
                        <a:tabLst>
                          <a:tab pos="540385" algn="l"/>
                        </a:tabLst>
                      </a:pPr>
                      <a:r>
                        <a:rPr lang="en-SZ" sz="1800" dirty="0">
                          <a:effectLst/>
                          <a:latin typeface="Arial" panose="020B0604020202020204" pitchFamily="34" charset="0"/>
                          <a:cs typeface="Arial" panose="020B0604020202020204" pitchFamily="34" charset="0"/>
                        </a:rPr>
                        <a:t>Section </a:t>
                      </a:r>
                      <a:endParaRPr lang="en-SZ" sz="1800" dirty="0">
                        <a:effectLst/>
                        <a:latin typeface="Arial" panose="020B0604020202020204" pitchFamily="34" charset="0"/>
                        <a:ea typeface="Times New Roman" panose="02020603050405020304" pitchFamily="18" charset="0"/>
                        <a:cs typeface="Arial" panose="020B0604020202020204" pitchFamily="34" charset="0"/>
                      </a:endParaRPr>
                    </a:p>
                  </a:txBody>
                  <a:tcPr marL="29685" marR="29685" marT="0" marB="0"/>
                </a:tc>
                <a:tc>
                  <a:txBody>
                    <a:bodyPr/>
                    <a:lstStyle/>
                    <a:p>
                      <a:pPr algn="ctr">
                        <a:tabLst>
                          <a:tab pos="540385" algn="l"/>
                        </a:tabLst>
                      </a:pPr>
                      <a:r>
                        <a:rPr lang="en-SZ" sz="1800" dirty="0">
                          <a:effectLst/>
                          <a:latin typeface="Arial" panose="020B0604020202020204" pitchFamily="34" charset="0"/>
                          <a:cs typeface="Arial" panose="020B0604020202020204" pitchFamily="34" charset="0"/>
                        </a:rPr>
                        <a:t>Description </a:t>
                      </a:r>
                    </a:p>
                  </a:txBody>
                  <a:tcPr marL="29685" marR="29685" marT="0" marB="0"/>
                </a:tc>
                <a:extLst>
                  <a:ext uri="{0D108BD9-81ED-4DB2-BD59-A6C34878D82A}">
                    <a16:rowId xmlns:a16="http://schemas.microsoft.com/office/drawing/2014/main" val="2525658297"/>
                  </a:ext>
                </a:extLst>
              </a:tr>
              <a:tr h="92838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0385" algn="l"/>
                        </a:tabLst>
                        <a:defRPr/>
                      </a:pPr>
                      <a:r>
                        <a:rPr lang="en-SZ" sz="1600" dirty="0">
                          <a:solidFill>
                            <a:schemeClr val="accent5">
                              <a:lumMod val="50000"/>
                            </a:schemeClr>
                          </a:solidFill>
                          <a:effectLst/>
                          <a:latin typeface="Arial" panose="020B0604020202020204" pitchFamily="34" charset="0"/>
                          <a:cs typeface="Arial" panose="020B0604020202020204" pitchFamily="34" charset="0"/>
                        </a:rPr>
                        <a:t>Population Estimates </a:t>
                      </a:r>
                    </a:p>
                    <a:p>
                      <a:pPr algn="l">
                        <a:tabLst>
                          <a:tab pos="540385" algn="l"/>
                        </a:tabLst>
                      </a:pPr>
                      <a:endParaRPr lang="en-SZ"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29685" marR="29685" marT="0" marB="0"/>
                </a:tc>
                <a:tc>
                  <a:txBody>
                    <a:bodyPr/>
                    <a:lstStyle/>
                    <a:p>
                      <a:pPr marL="171450" indent="-171450" algn="just">
                        <a:spcAft>
                          <a:spcPts val="1200"/>
                        </a:spcAft>
                        <a:buFont typeface="Arial" panose="020B0604020202020204" pitchFamily="34" charset="0"/>
                        <a:buChar char="•"/>
                        <a:tabLst>
                          <a:tab pos="540385" algn="l"/>
                        </a:tabLst>
                      </a:pPr>
                      <a:r>
                        <a:rPr lang="en-US" sz="1600" dirty="0">
                          <a:effectLst/>
                          <a:latin typeface="Arial" panose="020B0604020202020204" pitchFamily="34" charset="0"/>
                          <a:cs typeface="Arial" panose="020B0604020202020204" pitchFamily="34" charset="0"/>
                        </a:rPr>
                        <a:t>Population</a:t>
                      </a:r>
                      <a:r>
                        <a:rPr lang="en-SZ" sz="1600" dirty="0">
                          <a:effectLst/>
                          <a:latin typeface="Arial" panose="020B0604020202020204" pitchFamily="34" charset="0"/>
                          <a:cs typeface="Arial" panose="020B0604020202020204" pitchFamily="34" charset="0"/>
                        </a:rPr>
                        <a:t> size is the most important data factor </a:t>
                      </a:r>
                      <a:r>
                        <a:rPr lang="en-US" sz="1600" dirty="0">
                          <a:effectLst/>
                          <a:latin typeface="Arial" panose="020B0604020202020204" pitchFamily="34" charset="0"/>
                          <a:cs typeface="Arial" panose="020B0604020202020204" pitchFamily="34" charset="0"/>
                        </a:rPr>
                        <a:t>used </a:t>
                      </a:r>
                      <a:r>
                        <a:rPr lang="en-SZ" sz="1600" dirty="0">
                          <a:effectLst/>
                          <a:latin typeface="Arial" panose="020B0604020202020204" pitchFamily="34" charset="0"/>
                          <a:cs typeface="Arial" panose="020B0604020202020204" pitchFamily="34" charset="0"/>
                        </a:rPr>
                        <a:t>for overall estimates.</a:t>
                      </a:r>
                    </a:p>
                    <a:p>
                      <a:pPr marL="171450" indent="-171450" algn="just">
                        <a:spcAft>
                          <a:spcPts val="1200"/>
                        </a:spcAft>
                        <a:buFont typeface="Arial" panose="020B0604020202020204" pitchFamily="34" charset="0"/>
                        <a:buChar char="•"/>
                        <a:tabLst>
                          <a:tab pos="540385" algn="l"/>
                        </a:tabLst>
                      </a:pPr>
                      <a:r>
                        <a:rPr lang="en-GB" sz="1600" dirty="0">
                          <a:effectLst/>
                          <a:latin typeface="Arial" panose="020B0604020202020204" pitchFamily="34" charset="0"/>
                          <a:cs typeface="Arial" panose="020B0604020202020204" pitchFamily="34" charset="0"/>
                        </a:rPr>
                        <a:t>T</a:t>
                      </a:r>
                      <a:r>
                        <a:rPr lang="en-SZ" sz="1600" dirty="0">
                          <a:effectLst/>
                          <a:latin typeface="Arial" panose="020B0604020202020204" pitchFamily="34" charset="0"/>
                          <a:cs typeface="Arial" panose="020B0604020202020204" pitchFamily="34" charset="0"/>
                        </a:rPr>
                        <a:t>he defaults are </a:t>
                      </a:r>
                      <a:r>
                        <a:rPr lang="en-US" sz="1600" dirty="0">
                          <a:effectLst/>
                          <a:latin typeface="Arial" panose="020B0604020202020204" pitchFamily="34" charset="0"/>
                          <a:cs typeface="Arial" panose="020B0604020202020204" pitchFamily="34" charset="0"/>
                        </a:rPr>
                        <a:t>sourced from the </a:t>
                      </a:r>
                      <a:r>
                        <a:rPr lang="en-SZ" sz="1600" dirty="0">
                          <a:effectLst/>
                          <a:latin typeface="Arial" panose="020B0604020202020204" pitchFamily="34" charset="0"/>
                          <a:cs typeface="Arial" panose="020B0604020202020204" pitchFamily="34" charset="0"/>
                        </a:rPr>
                        <a:t>UNPD population projection which </a:t>
                      </a:r>
                      <a:r>
                        <a:rPr lang="en-US" sz="1600" dirty="0">
                          <a:effectLst/>
                          <a:latin typeface="Arial" panose="020B0604020202020204" pitchFamily="34" charset="0"/>
                          <a:cs typeface="Arial" panose="020B0604020202020204" pitchFamily="34" charset="0"/>
                        </a:rPr>
                        <a:t>is </a:t>
                      </a:r>
                      <a:r>
                        <a:rPr lang="en-SZ" sz="1600" dirty="0">
                          <a:effectLst/>
                          <a:latin typeface="Arial" panose="020B0604020202020204" pitchFamily="34" charset="0"/>
                          <a:cs typeface="Arial" panose="020B0604020202020204" pitchFamily="34" charset="0"/>
                        </a:rPr>
                        <a:t>updated regularly.</a:t>
                      </a:r>
                    </a:p>
                    <a:p>
                      <a:pPr marL="171450" indent="-171450" algn="just">
                        <a:spcAft>
                          <a:spcPts val="1200"/>
                        </a:spcAft>
                        <a:buFont typeface="Arial" panose="020B0604020202020204" pitchFamily="34" charset="0"/>
                        <a:buChar char="•"/>
                        <a:tabLst>
                          <a:tab pos="540385" algn="l"/>
                        </a:tabLst>
                      </a:pPr>
                      <a:r>
                        <a:rPr lang="en-SZ" sz="1600" dirty="0">
                          <a:effectLst/>
                          <a:latin typeface="Arial" panose="020B0604020202020204" pitchFamily="34" charset="0"/>
                          <a:cs typeface="Arial" panose="020B0604020202020204" pitchFamily="34" charset="0"/>
                        </a:rPr>
                        <a:t>  While countries may </a:t>
                      </a:r>
                      <a:r>
                        <a:rPr lang="en-US" sz="1600" dirty="0">
                          <a:effectLst/>
                          <a:latin typeface="Arial" panose="020B0604020202020204" pitchFamily="34" charset="0"/>
                          <a:cs typeface="Arial" panose="020B0604020202020204" pitchFamily="34" charset="0"/>
                        </a:rPr>
                        <a:t>prefer to </a:t>
                      </a:r>
                      <a:r>
                        <a:rPr lang="en-SZ" sz="1600" dirty="0">
                          <a:effectLst/>
                          <a:latin typeface="Arial" panose="020B0604020202020204" pitchFamily="34" charset="0"/>
                          <a:cs typeface="Arial" panose="020B0604020202020204" pitchFamily="34" charset="0"/>
                        </a:rPr>
                        <a:t>use data from their national census, the overall difference is small and not important to change. </a:t>
                      </a:r>
                    </a:p>
                    <a:p>
                      <a:pPr marL="171450" indent="-171450" algn="just">
                        <a:spcAft>
                          <a:spcPts val="1200"/>
                        </a:spcAft>
                        <a:buFont typeface="Arial" panose="020B0604020202020204" pitchFamily="34" charset="0"/>
                        <a:buChar char="•"/>
                        <a:tabLst>
                          <a:tab pos="540385" algn="l"/>
                        </a:tabLst>
                      </a:pPr>
                      <a:r>
                        <a:rPr lang="en-SZ" sz="1600" dirty="0">
                          <a:effectLst/>
                          <a:latin typeface="Arial" panose="020B0604020202020204" pitchFamily="34" charset="0"/>
                          <a:cs typeface="Arial" panose="020B0604020202020204" pitchFamily="34" charset="0"/>
                        </a:rPr>
                        <a:t>If the country census was conducted a long time ago, countries should review and update the cells provided</a:t>
                      </a:r>
                      <a:r>
                        <a:rPr lang="en-US" sz="1600" dirty="0">
                          <a:effectLst/>
                          <a:latin typeface="Arial" panose="020B0604020202020204" pitchFamily="34" charset="0"/>
                          <a:cs typeface="Arial" panose="020B0604020202020204" pitchFamily="34" charset="0"/>
                        </a:rPr>
                        <a:t>,</a:t>
                      </a:r>
                      <a:r>
                        <a:rPr lang="en-SZ" sz="1600" dirty="0">
                          <a:effectLst/>
                          <a:latin typeface="Arial" panose="020B0604020202020204" pitchFamily="34" charset="0"/>
                          <a:cs typeface="Arial" panose="020B0604020202020204" pitchFamily="34" charset="0"/>
                        </a:rPr>
                        <a:t> particularly if </a:t>
                      </a:r>
                      <a:r>
                        <a:rPr lang="en-US" sz="1600" dirty="0">
                          <a:effectLst/>
                          <a:latin typeface="Arial" panose="020B0604020202020204" pitchFamily="34" charset="0"/>
                          <a:cs typeface="Arial" panose="020B0604020202020204" pitchFamily="34" charset="0"/>
                        </a:rPr>
                        <a:t>the country’s most </a:t>
                      </a:r>
                      <a:r>
                        <a:rPr lang="en-SZ" sz="1600" dirty="0">
                          <a:effectLst/>
                          <a:latin typeface="Arial" panose="020B0604020202020204" pitchFamily="34" charset="0"/>
                          <a:cs typeface="Arial" panose="020B0604020202020204" pitchFamily="34" charset="0"/>
                        </a:rPr>
                        <a:t>recent data hasn’t been integrated into UNAIDS system.  </a:t>
                      </a:r>
                    </a:p>
                  </a:txBody>
                  <a:tcPr marL="29685" marR="29685" marT="0" marB="0"/>
                </a:tc>
                <a:extLst>
                  <a:ext uri="{0D108BD9-81ED-4DB2-BD59-A6C34878D82A}">
                    <a16:rowId xmlns:a16="http://schemas.microsoft.com/office/drawing/2014/main" val="1178517196"/>
                  </a:ext>
                </a:extLst>
              </a:tr>
              <a:tr h="320040">
                <a:tc>
                  <a:txBody>
                    <a:bodyPr/>
                    <a:lstStyle/>
                    <a:p>
                      <a:pPr algn="l">
                        <a:tabLst>
                          <a:tab pos="540385" algn="l"/>
                        </a:tabLst>
                      </a:pPr>
                      <a:r>
                        <a:rPr lang="en-SZ" sz="1600" dirty="0">
                          <a:solidFill>
                            <a:schemeClr val="accent5">
                              <a:lumMod val="50000"/>
                            </a:schemeClr>
                          </a:solidFill>
                          <a:effectLst/>
                          <a:latin typeface="Arial" panose="020B0604020202020204" pitchFamily="34" charset="0"/>
                          <a:cs typeface="Arial" panose="020B0604020202020204" pitchFamily="34" charset="0"/>
                        </a:rPr>
                        <a:t>Marital Estimates</a:t>
                      </a:r>
                      <a:endParaRPr lang="en-SZ"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29685" marR="29685" marT="0" marB="0"/>
                </a:tc>
                <a:tc>
                  <a:txBody>
                    <a:bodyPr/>
                    <a:lstStyle/>
                    <a:p>
                      <a:pPr marL="171450" indent="-171450" algn="just">
                        <a:spcAft>
                          <a:spcPts val="1200"/>
                        </a:spcAft>
                        <a:buFont typeface="Arial" panose="020B0604020202020204" pitchFamily="34" charset="0"/>
                        <a:buChar char="•"/>
                        <a:tabLst>
                          <a:tab pos="540385" algn="l"/>
                        </a:tabLst>
                      </a:pPr>
                      <a:r>
                        <a:rPr lang="en-US" sz="1600" dirty="0">
                          <a:effectLst/>
                          <a:latin typeface="Arial" panose="020B0604020202020204" pitchFamily="34" charset="0"/>
                          <a:cs typeface="Arial" panose="020B0604020202020204" pitchFamily="34" charset="0"/>
                        </a:rPr>
                        <a:t>S</a:t>
                      </a:r>
                      <a:r>
                        <a:rPr lang="en-SZ" sz="1600" dirty="0">
                          <a:effectLst/>
                          <a:latin typeface="Arial" panose="020B0604020202020204" pitchFamily="34" charset="0"/>
                          <a:cs typeface="Arial" panose="020B0604020202020204" pitchFamily="34" charset="0"/>
                        </a:rPr>
                        <a:t>ourced from </a:t>
                      </a:r>
                      <a:r>
                        <a:rPr lang="en-US" sz="1600" dirty="0">
                          <a:effectLst/>
                          <a:latin typeface="Arial" panose="020B0604020202020204" pitchFamily="34" charset="0"/>
                          <a:cs typeface="Arial" panose="020B0604020202020204" pitchFamily="34" charset="0"/>
                        </a:rPr>
                        <a:t>the </a:t>
                      </a:r>
                      <a:r>
                        <a:rPr lang="en-SZ" sz="1600" dirty="0">
                          <a:effectLst/>
                          <a:latin typeface="Arial" panose="020B0604020202020204" pitchFamily="34" charset="0"/>
                          <a:cs typeface="Arial" panose="020B0604020202020204" pitchFamily="34" charset="0"/>
                        </a:rPr>
                        <a:t>country</a:t>
                      </a:r>
                      <a:r>
                        <a:rPr lang="en-US" sz="1600" dirty="0">
                          <a:effectLst/>
                          <a:latin typeface="Arial" panose="020B0604020202020204" pitchFamily="34" charset="0"/>
                          <a:cs typeface="Arial" panose="020B0604020202020204" pitchFamily="34" charset="0"/>
                        </a:rPr>
                        <a:t>’s</a:t>
                      </a:r>
                      <a:r>
                        <a:rPr lang="en-SZ" sz="1600" dirty="0">
                          <a:effectLst/>
                          <a:latin typeface="Arial" panose="020B0604020202020204" pitchFamily="34" charset="0"/>
                          <a:cs typeface="Arial" panose="020B0604020202020204" pitchFamily="34" charset="0"/>
                        </a:rPr>
                        <a:t> DHS</a:t>
                      </a:r>
                      <a:r>
                        <a:rPr lang="en-US" sz="1600" dirty="0">
                          <a:effectLst/>
                          <a:latin typeface="Arial" panose="020B0604020202020204" pitchFamily="34" charset="0"/>
                          <a:cs typeface="Arial" panose="020B0604020202020204" pitchFamily="34" charset="0"/>
                        </a:rPr>
                        <a:t> provided</a:t>
                      </a:r>
                      <a:r>
                        <a:rPr lang="en-SZ" sz="1600" dirty="0">
                          <a:effectLst/>
                          <a:latin typeface="Arial" panose="020B0604020202020204" pitchFamily="34" charset="0"/>
                          <a:cs typeface="Arial" panose="020B0604020202020204" pitchFamily="34" charset="0"/>
                        </a:rPr>
                        <a:t> and used to calculate the size of family planning needs.</a:t>
                      </a:r>
                      <a:endParaRPr lang="en-SZ" sz="1600" dirty="0">
                        <a:effectLst/>
                        <a:latin typeface="Arial" panose="020B0604020202020204" pitchFamily="34" charset="0"/>
                        <a:ea typeface="Times New Roman" panose="02020603050405020304" pitchFamily="18" charset="0"/>
                        <a:cs typeface="Arial" panose="020B0604020202020204" pitchFamily="34" charset="0"/>
                      </a:endParaRPr>
                    </a:p>
                  </a:txBody>
                  <a:tcPr marL="29685" marR="29685" marT="0" marB="0"/>
                </a:tc>
                <a:extLst>
                  <a:ext uri="{0D108BD9-81ED-4DB2-BD59-A6C34878D82A}">
                    <a16:rowId xmlns:a16="http://schemas.microsoft.com/office/drawing/2014/main" val="2954829972"/>
                  </a:ext>
                </a:extLst>
              </a:tr>
              <a:tr h="320040">
                <a:tc>
                  <a:txBody>
                    <a:bodyPr/>
                    <a:lstStyle/>
                    <a:p>
                      <a:pPr algn="l">
                        <a:tabLst>
                          <a:tab pos="540385" algn="l"/>
                        </a:tabLst>
                      </a:pPr>
                      <a:r>
                        <a:rPr lang="en-SZ" sz="1600" dirty="0">
                          <a:solidFill>
                            <a:schemeClr val="accent5">
                              <a:lumMod val="50000"/>
                            </a:schemeClr>
                          </a:solidFill>
                          <a:effectLst/>
                          <a:latin typeface="Arial" panose="020B0604020202020204" pitchFamily="34" charset="0"/>
                          <a:cs typeface="Arial" panose="020B0604020202020204" pitchFamily="34" charset="0"/>
                        </a:rPr>
                        <a:t>HIV and PLHIV  </a:t>
                      </a:r>
                    </a:p>
                  </a:txBody>
                  <a:tcPr marL="29685" marR="29685" marT="0" marB="0"/>
                </a:tc>
                <a:tc>
                  <a:txBody>
                    <a:bodyPr/>
                    <a:lstStyle/>
                    <a:p>
                      <a:pPr marL="171450" indent="-171450" algn="just">
                        <a:spcAft>
                          <a:spcPts val="1200"/>
                        </a:spcAft>
                        <a:buFont typeface="Arial" panose="020B0604020202020204" pitchFamily="34" charset="0"/>
                        <a:buChar char="•"/>
                        <a:tabLst>
                          <a:tab pos="540385" algn="l"/>
                        </a:tabLst>
                      </a:pPr>
                      <a:r>
                        <a:rPr lang="en-SZ" sz="1600" dirty="0">
                          <a:effectLst/>
                          <a:latin typeface="Arial" panose="020B0604020202020204" pitchFamily="34" charset="0"/>
                          <a:cs typeface="Arial" panose="020B0604020202020204" pitchFamily="34" charset="0"/>
                        </a:rPr>
                        <a:t>Sourced from AIDS Spectrum data, DHS and tool calculations.  </a:t>
                      </a:r>
                    </a:p>
                    <a:p>
                      <a:pPr marL="171450" indent="-171450" algn="just">
                        <a:spcAft>
                          <a:spcPts val="1200"/>
                        </a:spcAft>
                        <a:buFont typeface="Arial" panose="020B0604020202020204" pitchFamily="34" charset="0"/>
                        <a:buChar char="•"/>
                        <a:tabLst>
                          <a:tab pos="540385" algn="l"/>
                        </a:tabLst>
                      </a:pPr>
                      <a:r>
                        <a:rPr lang="en-SZ" sz="1600" dirty="0">
                          <a:effectLst/>
                          <a:latin typeface="Arial" panose="020B0604020202020204" pitchFamily="34" charset="0"/>
                          <a:cs typeface="Arial" panose="020B0604020202020204" pitchFamily="34" charset="0"/>
                        </a:rPr>
                        <a:t>The data is used to calculate an estimate for discordant and concordant couples (highlighted in red)  </a:t>
                      </a:r>
                    </a:p>
                  </a:txBody>
                  <a:tcPr marL="29685" marR="29685" marT="0" marB="0"/>
                </a:tc>
                <a:extLst>
                  <a:ext uri="{0D108BD9-81ED-4DB2-BD59-A6C34878D82A}">
                    <a16:rowId xmlns:a16="http://schemas.microsoft.com/office/drawing/2014/main" val="1146361973"/>
                  </a:ext>
                </a:extLst>
              </a:tr>
              <a:tr h="320040">
                <a:tc>
                  <a:txBody>
                    <a:bodyPr/>
                    <a:lstStyle/>
                    <a:p>
                      <a:pPr algn="l">
                        <a:tabLst>
                          <a:tab pos="540385" algn="l"/>
                        </a:tabLst>
                      </a:pPr>
                      <a:r>
                        <a:rPr lang="en-SZ" sz="1600" dirty="0">
                          <a:solidFill>
                            <a:schemeClr val="accent5">
                              <a:lumMod val="50000"/>
                            </a:schemeClr>
                          </a:solidFill>
                          <a:effectLst/>
                          <a:latin typeface="Arial" panose="020B0604020202020204" pitchFamily="34" charset="0"/>
                          <a:cs typeface="Arial" panose="020B0604020202020204" pitchFamily="34" charset="0"/>
                        </a:rPr>
                        <a:t>Sexual Activity</a:t>
                      </a:r>
                      <a:endParaRPr lang="en-SZ"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29685" marR="29685" marT="0" marB="0"/>
                </a:tc>
                <a:tc>
                  <a:txBody>
                    <a:bodyPr/>
                    <a:lstStyle/>
                    <a:p>
                      <a:pPr marL="171450" marR="0" lvl="0" indent="-1714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540385" algn="l"/>
                        </a:tabLst>
                        <a:defRPr/>
                      </a:pPr>
                      <a:r>
                        <a:rPr lang="en-SZ" sz="1600" dirty="0">
                          <a:effectLst/>
                          <a:latin typeface="Arial" panose="020B0604020202020204" pitchFamily="34" charset="0"/>
                          <a:cs typeface="Arial" panose="020B0604020202020204" pitchFamily="34" charset="0"/>
                        </a:rPr>
                        <a:t>Sourced from general DHS based population reported data. </a:t>
                      </a:r>
                    </a:p>
                  </a:txBody>
                  <a:tcPr marL="29685" marR="29685" marT="0" marB="0"/>
                </a:tc>
                <a:extLst>
                  <a:ext uri="{0D108BD9-81ED-4DB2-BD59-A6C34878D82A}">
                    <a16:rowId xmlns:a16="http://schemas.microsoft.com/office/drawing/2014/main" val="252903970"/>
                  </a:ext>
                </a:extLst>
              </a:tr>
              <a:tr h="320040">
                <a:tc>
                  <a:txBody>
                    <a:bodyPr/>
                    <a:lstStyle/>
                    <a:p>
                      <a:pPr algn="l">
                        <a:tabLst>
                          <a:tab pos="540385" algn="l"/>
                        </a:tabLst>
                      </a:pPr>
                      <a:r>
                        <a:rPr lang="en-SZ" sz="1600" dirty="0">
                          <a:solidFill>
                            <a:schemeClr val="accent5">
                              <a:lumMod val="50000"/>
                            </a:schemeClr>
                          </a:solidFill>
                          <a:effectLst/>
                          <a:latin typeface="Arial" panose="020B0604020202020204" pitchFamily="34" charset="0"/>
                          <a:cs typeface="Arial" panose="020B0604020202020204" pitchFamily="34" charset="0"/>
                        </a:rPr>
                        <a:t>Higher Risk Sex</a:t>
                      </a:r>
                      <a:endParaRPr lang="en-SZ"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29685" marR="29685" marT="0" marB="0"/>
                </a:tc>
                <a:tc>
                  <a:txBody>
                    <a:bodyPr/>
                    <a:lstStyle/>
                    <a:p>
                      <a:pPr marL="171450" indent="-171450" algn="just">
                        <a:spcAft>
                          <a:spcPts val="1200"/>
                        </a:spcAft>
                        <a:buFont typeface="Arial" panose="020B0604020202020204" pitchFamily="34" charset="0"/>
                        <a:buChar char="•"/>
                        <a:tabLst>
                          <a:tab pos="540385" algn="l"/>
                        </a:tabLst>
                      </a:pPr>
                      <a:r>
                        <a:rPr lang="en-SZ" sz="1600" dirty="0">
                          <a:effectLst/>
                          <a:latin typeface="Arial" panose="020B0604020202020204" pitchFamily="34" charset="0"/>
                          <a:cs typeface="Arial" panose="020B0604020202020204" pitchFamily="34" charset="0"/>
                        </a:rPr>
                        <a:t>Based on a calculation of the average number of couples ( m/f) to estimate the number of  people with non-regular partners.  </a:t>
                      </a:r>
                    </a:p>
                    <a:p>
                      <a:pPr marL="171450" indent="-171450" algn="just">
                        <a:spcAft>
                          <a:spcPts val="1200"/>
                        </a:spcAft>
                        <a:buFont typeface="Arial" panose="020B0604020202020204" pitchFamily="34" charset="0"/>
                        <a:buChar char="•"/>
                        <a:tabLst>
                          <a:tab pos="540385" algn="l"/>
                        </a:tabLst>
                      </a:pPr>
                      <a:r>
                        <a:rPr lang="en-SZ" sz="1600" dirty="0">
                          <a:effectLst/>
                          <a:latin typeface="Arial" panose="020B0604020202020204" pitchFamily="34" charset="0"/>
                          <a:cs typeface="Arial" panose="020B0604020202020204" pitchFamily="34" charset="0"/>
                        </a:rPr>
                        <a:t>Note the number of M/F pairs engaging in sex with non-regular partner is highlighted in red and also adjusted for MSM by age.</a:t>
                      </a:r>
                    </a:p>
                  </a:txBody>
                  <a:tcPr marL="29685" marR="29685" marT="0" marB="0"/>
                </a:tc>
                <a:extLst>
                  <a:ext uri="{0D108BD9-81ED-4DB2-BD59-A6C34878D82A}">
                    <a16:rowId xmlns:a16="http://schemas.microsoft.com/office/drawing/2014/main" val="2871669073"/>
                  </a:ext>
                </a:extLst>
              </a:tr>
            </a:tbl>
          </a:graphicData>
        </a:graphic>
      </p:graphicFrame>
    </p:spTree>
    <p:extLst>
      <p:ext uri="{BB962C8B-B14F-4D97-AF65-F5344CB8AC3E}">
        <p14:creationId xmlns:p14="http://schemas.microsoft.com/office/powerpoint/2010/main" val="2044489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4691485-01AE-2E0A-85DD-7CDA2F16F6E4}"/>
              </a:ext>
            </a:extLst>
          </p:cNvPr>
          <p:cNvGraphicFramePr>
            <a:graphicFrameLocks noGrp="1"/>
          </p:cNvGraphicFramePr>
          <p:nvPr>
            <p:ph sz="half" idx="4294967295"/>
            <p:extLst>
              <p:ext uri="{D42A27DB-BD31-4B8C-83A1-F6EECF244321}">
                <p14:modId xmlns:p14="http://schemas.microsoft.com/office/powerpoint/2010/main" val="278851929"/>
              </p:ext>
            </p:extLst>
          </p:nvPr>
        </p:nvGraphicFramePr>
        <p:xfrm>
          <a:off x="141514" y="134127"/>
          <a:ext cx="8730343" cy="6809839"/>
        </p:xfrm>
        <a:graphic>
          <a:graphicData uri="http://schemas.openxmlformats.org/drawingml/2006/table">
            <a:tbl>
              <a:tblPr firstRow="1" firstCol="1" bandRow="1">
                <a:tableStyleId>{69012ECD-51FC-41F1-AA8D-1B2483CD663E}</a:tableStyleId>
              </a:tblPr>
              <a:tblGrid>
                <a:gridCol w="1328570">
                  <a:extLst>
                    <a:ext uri="{9D8B030D-6E8A-4147-A177-3AD203B41FA5}">
                      <a16:colId xmlns:a16="http://schemas.microsoft.com/office/drawing/2014/main" val="2615205826"/>
                    </a:ext>
                  </a:extLst>
                </a:gridCol>
                <a:gridCol w="7401773">
                  <a:extLst>
                    <a:ext uri="{9D8B030D-6E8A-4147-A177-3AD203B41FA5}">
                      <a16:colId xmlns:a16="http://schemas.microsoft.com/office/drawing/2014/main" val="2445601787"/>
                    </a:ext>
                  </a:extLst>
                </a:gridCol>
              </a:tblGrid>
              <a:tr h="287119">
                <a:tc>
                  <a:txBody>
                    <a:bodyPr/>
                    <a:lstStyle/>
                    <a:p>
                      <a:pPr algn="just">
                        <a:tabLst>
                          <a:tab pos="540385" algn="l"/>
                        </a:tabLst>
                      </a:pPr>
                      <a:r>
                        <a:rPr lang="en-SZ" sz="1800" dirty="0">
                          <a:effectLst/>
                          <a:latin typeface="Arial" panose="020B0604020202020204" pitchFamily="34" charset="0"/>
                          <a:cs typeface="Arial" panose="020B0604020202020204" pitchFamily="34" charset="0"/>
                        </a:rPr>
                        <a:t>Section </a:t>
                      </a:r>
                      <a:endParaRPr lang="en-SZ" sz="1800" dirty="0">
                        <a:effectLst/>
                        <a:latin typeface="Arial" panose="020B0604020202020204" pitchFamily="34" charset="0"/>
                        <a:ea typeface="Times New Roman" panose="02020603050405020304" pitchFamily="18" charset="0"/>
                        <a:cs typeface="Arial" panose="020B0604020202020204" pitchFamily="34" charset="0"/>
                      </a:endParaRPr>
                    </a:p>
                  </a:txBody>
                  <a:tcPr marL="29685" marR="29685" marT="0" marB="0"/>
                </a:tc>
                <a:tc>
                  <a:txBody>
                    <a:bodyPr/>
                    <a:lstStyle/>
                    <a:p>
                      <a:pPr algn="just">
                        <a:tabLst>
                          <a:tab pos="540385" algn="l"/>
                        </a:tabLst>
                      </a:pPr>
                      <a:r>
                        <a:rPr lang="en-SZ" sz="1800" dirty="0">
                          <a:effectLst/>
                          <a:latin typeface="Arial" panose="020B0604020202020204" pitchFamily="34" charset="0"/>
                          <a:cs typeface="Arial" panose="020B0604020202020204" pitchFamily="34" charset="0"/>
                        </a:rPr>
                        <a:t>Description </a:t>
                      </a:r>
                    </a:p>
                  </a:txBody>
                  <a:tcPr marL="29685" marR="29685" marT="0" marB="0"/>
                </a:tc>
                <a:extLst>
                  <a:ext uri="{0D108BD9-81ED-4DB2-BD59-A6C34878D82A}">
                    <a16:rowId xmlns:a16="http://schemas.microsoft.com/office/drawing/2014/main" val="2525658297"/>
                  </a:ext>
                </a:extLst>
              </a:tr>
              <a:tr h="800100">
                <a:tc>
                  <a:txBody>
                    <a:bodyPr/>
                    <a:lstStyle/>
                    <a:p>
                      <a:pPr algn="l">
                        <a:tabLst>
                          <a:tab pos="540385" algn="l"/>
                        </a:tabLst>
                      </a:pPr>
                      <a:r>
                        <a:rPr lang="en-SZ" sz="1600" dirty="0">
                          <a:solidFill>
                            <a:schemeClr val="accent5">
                              <a:lumMod val="50000"/>
                            </a:schemeClr>
                          </a:solidFill>
                          <a:effectLst/>
                          <a:latin typeface="Arial" panose="020B0604020202020204" pitchFamily="34" charset="0"/>
                          <a:cs typeface="Arial" panose="020B0604020202020204" pitchFamily="34" charset="0"/>
                        </a:rPr>
                        <a:t>Family Planning </a:t>
                      </a:r>
                      <a:endParaRPr lang="en-SZ"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29685" marR="29685" marT="0" marB="0"/>
                </a:tc>
                <a:tc>
                  <a:txBody>
                    <a:bodyPr/>
                    <a:lstStyle/>
                    <a:p>
                      <a:pPr marL="171450" indent="-171450" algn="just">
                        <a:spcAft>
                          <a:spcPts val="1200"/>
                        </a:spcAft>
                        <a:buFont typeface="Arial" panose="020B0604020202020204" pitchFamily="34" charset="0"/>
                        <a:buChar char="•"/>
                        <a:tabLst>
                          <a:tab pos="540385" algn="l"/>
                        </a:tabLst>
                      </a:pPr>
                      <a:r>
                        <a:rPr lang="en-SZ" sz="1600" dirty="0">
                          <a:effectLst/>
                          <a:latin typeface="Arial" panose="020B0604020202020204" pitchFamily="34" charset="0"/>
                          <a:cs typeface="Arial" panose="020B0604020202020204" pitchFamily="34" charset="0"/>
                        </a:rPr>
                        <a:t>Sourced from </a:t>
                      </a:r>
                      <a:r>
                        <a:rPr lang="en-US" sz="1600" dirty="0">
                          <a:effectLst/>
                          <a:latin typeface="Arial" panose="020B0604020202020204" pitchFamily="34" charset="0"/>
                          <a:cs typeface="Arial" panose="020B0604020202020204" pitchFamily="34" charset="0"/>
                        </a:rPr>
                        <a:t>the </a:t>
                      </a:r>
                      <a:r>
                        <a:rPr lang="en-SZ" sz="1600" dirty="0">
                          <a:effectLst/>
                          <a:latin typeface="Arial" panose="020B0604020202020204" pitchFamily="34" charset="0"/>
                          <a:cs typeface="Arial" panose="020B0604020202020204" pitchFamily="34" charset="0"/>
                        </a:rPr>
                        <a:t>country</a:t>
                      </a:r>
                      <a:r>
                        <a:rPr lang="en-US" sz="1600" dirty="0">
                          <a:effectLst/>
                          <a:latin typeface="Arial" panose="020B0604020202020204" pitchFamily="34" charset="0"/>
                          <a:cs typeface="Arial" panose="020B0604020202020204" pitchFamily="34" charset="0"/>
                        </a:rPr>
                        <a:t>’s</a:t>
                      </a:r>
                      <a:r>
                        <a:rPr lang="en-SZ" sz="1600" dirty="0">
                          <a:effectLst/>
                          <a:latin typeface="Arial" panose="020B0604020202020204" pitchFamily="34" charset="0"/>
                          <a:cs typeface="Arial" panose="020B0604020202020204" pitchFamily="34" charset="0"/>
                        </a:rPr>
                        <a:t> DHS or other data sources indicated to estimate the proportion of condom users among modern FP user (as </a:t>
                      </a:r>
                      <a:r>
                        <a:rPr lang="en-US" sz="1600" dirty="0">
                          <a:effectLst/>
                          <a:latin typeface="Arial" panose="020B0604020202020204" pitchFamily="34" charset="0"/>
                          <a:cs typeface="Arial" panose="020B0604020202020204" pitchFamily="34" charset="0"/>
                        </a:rPr>
                        <a:t>a </a:t>
                      </a:r>
                      <a:r>
                        <a:rPr lang="en-SZ" sz="1600" dirty="0">
                          <a:effectLst/>
                          <a:latin typeface="Arial" panose="020B0604020202020204" pitchFamily="34" charset="0"/>
                          <a:cs typeface="Arial" panose="020B0604020202020204" pitchFamily="34" charset="0"/>
                        </a:rPr>
                        <a:t>backup method).  </a:t>
                      </a:r>
                    </a:p>
                    <a:p>
                      <a:pPr marL="171450" indent="-171450" algn="just">
                        <a:spcAft>
                          <a:spcPts val="1200"/>
                        </a:spcAft>
                        <a:buFont typeface="Arial" panose="020B0604020202020204" pitchFamily="34" charset="0"/>
                        <a:buChar char="•"/>
                        <a:tabLst>
                          <a:tab pos="540385" algn="l"/>
                        </a:tabLst>
                      </a:pPr>
                      <a:r>
                        <a:rPr lang="en-SZ" sz="1600" dirty="0">
                          <a:effectLst/>
                          <a:latin typeface="Arial" panose="020B0604020202020204" pitchFamily="34" charset="0"/>
                          <a:cs typeface="Arial" panose="020B0604020202020204" pitchFamily="34" charset="0"/>
                        </a:rPr>
                        <a:t>Because there are no agreed country targets for FP (% satisfied with modern method and/or % unmet need), the targets for condom users in this category will remain the same as the baseline.  </a:t>
                      </a:r>
                    </a:p>
                    <a:p>
                      <a:pPr marL="171450" indent="-171450" algn="just">
                        <a:spcAft>
                          <a:spcPts val="1200"/>
                        </a:spcAft>
                        <a:buFont typeface="Arial" panose="020B0604020202020204" pitchFamily="34" charset="0"/>
                        <a:buChar char="•"/>
                        <a:tabLst>
                          <a:tab pos="540385" algn="l"/>
                        </a:tabLst>
                      </a:pPr>
                      <a:r>
                        <a:rPr lang="en-SZ" sz="1600" dirty="0">
                          <a:effectLst/>
                          <a:latin typeface="Arial" panose="020B0604020202020204" pitchFamily="34" charset="0"/>
                          <a:cs typeface="Arial" panose="020B0604020202020204" pitchFamily="34" charset="0"/>
                        </a:rPr>
                        <a:t>Countries have the option to set targets highlighted in green.    </a:t>
                      </a:r>
                    </a:p>
                  </a:txBody>
                  <a:tcPr marL="29685" marR="29685" marT="0" marB="0"/>
                </a:tc>
                <a:extLst>
                  <a:ext uri="{0D108BD9-81ED-4DB2-BD59-A6C34878D82A}">
                    <a16:rowId xmlns:a16="http://schemas.microsoft.com/office/drawing/2014/main" val="1673634191"/>
                  </a:ext>
                </a:extLst>
              </a:tr>
              <a:tr h="1392574">
                <a:tc>
                  <a:txBody>
                    <a:bodyPr/>
                    <a:lstStyle/>
                    <a:p>
                      <a:pPr algn="l">
                        <a:tabLst>
                          <a:tab pos="540385" algn="l"/>
                        </a:tabLst>
                      </a:pPr>
                      <a:r>
                        <a:rPr lang="en-SZ" sz="1600" dirty="0">
                          <a:solidFill>
                            <a:schemeClr val="accent5">
                              <a:lumMod val="50000"/>
                            </a:schemeClr>
                          </a:solidFill>
                          <a:effectLst/>
                          <a:latin typeface="Arial" panose="020B0604020202020204" pitchFamily="34" charset="0"/>
                          <a:cs typeface="Arial" panose="020B0604020202020204" pitchFamily="34" charset="0"/>
                        </a:rPr>
                        <a:t>Key Populations</a:t>
                      </a:r>
                      <a:endParaRPr lang="en-SZ"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29685" marR="29685" marT="0" marB="0"/>
                </a:tc>
                <a:tc>
                  <a:txBody>
                    <a:bodyPr/>
                    <a:lstStyle/>
                    <a:p>
                      <a:pPr marL="171450" indent="-171450" algn="just">
                        <a:spcAft>
                          <a:spcPts val="1200"/>
                        </a:spcAft>
                        <a:buFont typeface="Arial" panose="020B0604020202020204" pitchFamily="34" charset="0"/>
                        <a:buChar char="•"/>
                        <a:tabLst>
                          <a:tab pos="540385" algn="l"/>
                        </a:tabLst>
                      </a:pPr>
                      <a:r>
                        <a:rPr lang="en-SZ" sz="1600" dirty="0">
                          <a:effectLst/>
                          <a:latin typeface="Arial" panose="020B0604020202020204" pitchFamily="34" charset="0"/>
                          <a:cs typeface="Arial" panose="020B0604020202020204" pitchFamily="34" charset="0"/>
                        </a:rPr>
                        <a:t>Default estimates are based on default proportions of total population (1% SW and 1.5% for MSM) or may be adjusted to reflect latest global UNAIDs KP atlas data (in orange).   These will be used for calculation of estimates unless changed. </a:t>
                      </a:r>
                    </a:p>
                    <a:p>
                      <a:pPr marL="171450" indent="-171450" algn="just">
                        <a:spcAft>
                          <a:spcPts val="1200"/>
                        </a:spcAft>
                        <a:buFont typeface="Arial" panose="020B0604020202020204" pitchFamily="34" charset="0"/>
                        <a:buChar char="•"/>
                        <a:tabLst>
                          <a:tab pos="540385" algn="l"/>
                        </a:tabLst>
                      </a:pPr>
                      <a:r>
                        <a:rPr lang="en-SZ" sz="1600" dirty="0">
                          <a:effectLst/>
                          <a:latin typeface="Arial" panose="020B0604020202020204" pitchFamily="34" charset="0"/>
                          <a:cs typeface="Arial" panose="020B0604020202020204" pitchFamily="34" charset="0"/>
                        </a:rPr>
                        <a:t>Because the KP global estimate is incomplete with too many countries missing values, country teams should review and use country specific data if it available.  If you change the number, it will override the estimate provided.  </a:t>
                      </a:r>
                    </a:p>
                    <a:p>
                      <a:pPr marL="171450" indent="-171450" algn="just">
                        <a:spcAft>
                          <a:spcPts val="1200"/>
                        </a:spcAft>
                        <a:buFont typeface="Arial" panose="020B0604020202020204" pitchFamily="34" charset="0"/>
                        <a:buChar char="•"/>
                        <a:tabLst>
                          <a:tab pos="540385" algn="l"/>
                        </a:tabLst>
                      </a:pPr>
                      <a:r>
                        <a:rPr lang="en-SZ" sz="1600" dirty="0">
                          <a:effectLst/>
                          <a:latin typeface="Arial" panose="020B0604020202020204" pitchFamily="34" charset="0"/>
                          <a:cs typeface="Arial" panose="020B0604020202020204" pitchFamily="34" charset="0"/>
                        </a:rPr>
                        <a:t>PWID and TG and people with STIs are listed but size estimates are 0.  Countries can add country data if available.   Note</a:t>
                      </a:r>
                      <a:r>
                        <a:rPr lang="en-US" sz="1600" dirty="0">
                          <a:effectLst/>
                          <a:latin typeface="Arial" panose="020B0604020202020204" pitchFamily="34" charset="0"/>
                          <a:cs typeface="Arial" panose="020B0604020202020204" pitchFamily="34" charset="0"/>
                        </a:rPr>
                        <a:t>: P</a:t>
                      </a:r>
                      <a:r>
                        <a:rPr lang="en-SZ" sz="1600" dirty="0">
                          <a:effectLst/>
                          <a:latin typeface="Arial" panose="020B0604020202020204" pitchFamily="34" charset="0"/>
                          <a:cs typeface="Arial" panose="020B0604020202020204" pitchFamily="34" charset="0"/>
                        </a:rPr>
                        <a:t>eople with STIs should already be covered under people with NR and do not need to be a separate group unless there is data and clear indication of increased need. </a:t>
                      </a:r>
                    </a:p>
                    <a:p>
                      <a:pPr marL="171450" indent="-171450" algn="just">
                        <a:spcAft>
                          <a:spcPts val="1200"/>
                        </a:spcAft>
                        <a:buFont typeface="Arial" panose="020B0604020202020204" pitchFamily="34" charset="0"/>
                        <a:buChar char="•"/>
                        <a:tabLst>
                          <a:tab pos="540385" algn="l"/>
                        </a:tabLst>
                      </a:pPr>
                      <a:r>
                        <a:rPr lang="en-SZ" sz="1600" dirty="0">
                          <a:effectLst/>
                          <a:latin typeface="Arial" panose="020B0604020202020204" pitchFamily="34" charset="0"/>
                          <a:cs typeface="Arial" panose="020B0604020202020204" pitchFamily="34" charset="0"/>
                        </a:rPr>
                        <a:t>There is space for two additional population groups if needed and data sources are available (use checklist to ensure no double counting). </a:t>
                      </a:r>
                    </a:p>
                  </a:txBody>
                  <a:tcPr marL="29685" marR="29685" marT="0" marB="0"/>
                </a:tc>
                <a:extLst>
                  <a:ext uri="{0D108BD9-81ED-4DB2-BD59-A6C34878D82A}">
                    <a16:rowId xmlns:a16="http://schemas.microsoft.com/office/drawing/2014/main" val="1173847387"/>
                  </a:ext>
                </a:extLst>
              </a:tr>
              <a:tr h="594765">
                <a:tc>
                  <a:txBody>
                    <a:bodyPr/>
                    <a:lstStyle/>
                    <a:p>
                      <a:pPr algn="l">
                        <a:tabLst>
                          <a:tab pos="540385" algn="l"/>
                        </a:tabLst>
                      </a:pPr>
                      <a:r>
                        <a:rPr lang="en-SZ" sz="1600" dirty="0">
                          <a:solidFill>
                            <a:schemeClr val="accent5">
                              <a:lumMod val="50000"/>
                            </a:schemeClr>
                          </a:solidFill>
                          <a:effectLst/>
                          <a:latin typeface="Arial" panose="020B0604020202020204" pitchFamily="34" charset="0"/>
                          <a:cs typeface="Arial" panose="020B0604020202020204" pitchFamily="34" charset="0"/>
                        </a:rPr>
                        <a:t>Condom Use Baseline</a:t>
                      </a:r>
                      <a:r>
                        <a:rPr lang="en-SZ" sz="1600" dirty="0">
                          <a:solidFill>
                            <a:schemeClr val="accent5">
                              <a:lumMod val="50000"/>
                            </a:schemeClr>
                          </a:solidFill>
                          <a:effectLst/>
                          <a:highlight>
                            <a:srgbClr val="FFFF00"/>
                          </a:highlight>
                          <a:latin typeface="Arial" panose="020B0604020202020204" pitchFamily="34" charset="0"/>
                          <a:cs typeface="Arial" panose="020B0604020202020204" pitchFamily="34" charset="0"/>
                        </a:rPr>
                        <a:t> </a:t>
                      </a:r>
                      <a:endParaRPr lang="en-SZ" sz="16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29685" marR="29685" marT="0" marB="0"/>
                </a:tc>
                <a:tc>
                  <a:txBody>
                    <a:bodyPr/>
                    <a:lstStyle/>
                    <a:p>
                      <a:pPr marL="171450" indent="-171450" algn="just">
                        <a:spcAft>
                          <a:spcPts val="1200"/>
                        </a:spcAft>
                        <a:buFont typeface="Arial" panose="020B0604020202020204" pitchFamily="34" charset="0"/>
                        <a:buChar char="•"/>
                        <a:tabLst>
                          <a:tab pos="540385" algn="l"/>
                        </a:tabLst>
                      </a:pPr>
                      <a:r>
                        <a:rPr lang="en-SZ" sz="1600" dirty="0">
                          <a:effectLst/>
                          <a:latin typeface="Arial" panose="020B0604020202020204" pitchFamily="34" charset="0"/>
                          <a:cs typeface="Arial" panose="020B0604020202020204" pitchFamily="34" charset="0"/>
                        </a:rPr>
                        <a:t>Sourced from UNAIDS AIDS info, UNAIDS subregional proxy data, or KP </a:t>
                      </a:r>
                      <a:r>
                        <a:rPr lang="en-US" sz="1600" dirty="0">
                          <a:effectLst/>
                          <a:latin typeface="Arial" panose="020B0604020202020204" pitchFamily="34" charset="0"/>
                          <a:cs typeface="Arial" panose="020B0604020202020204" pitchFamily="34" charset="0"/>
                        </a:rPr>
                        <a:t>A</a:t>
                      </a:r>
                      <a:r>
                        <a:rPr lang="en-SZ" sz="1600" dirty="0">
                          <a:effectLst/>
                          <a:latin typeface="Arial" panose="020B0604020202020204" pitchFamily="34" charset="0"/>
                          <a:cs typeface="Arial" panose="020B0604020202020204" pitchFamily="34" charset="0"/>
                        </a:rPr>
                        <a:t>tlas. </a:t>
                      </a:r>
                    </a:p>
                    <a:p>
                      <a:pPr marL="171450" indent="-171450" algn="just">
                        <a:spcAft>
                          <a:spcPts val="1200"/>
                        </a:spcAft>
                        <a:buFont typeface="Arial" panose="020B0604020202020204" pitchFamily="34" charset="0"/>
                        <a:buChar char="•"/>
                        <a:tabLst>
                          <a:tab pos="540385" algn="l"/>
                        </a:tabLst>
                      </a:pPr>
                      <a:r>
                        <a:rPr lang="en-SZ" sz="1600" dirty="0">
                          <a:effectLst/>
                          <a:latin typeface="Arial" panose="020B0604020202020204" pitchFamily="34" charset="0"/>
                          <a:cs typeface="Arial" panose="020B0604020202020204" pitchFamily="34" charset="0"/>
                        </a:rPr>
                        <a:t>Countries should use </a:t>
                      </a:r>
                      <a:r>
                        <a:rPr lang="en-US" sz="1600" dirty="0">
                          <a:effectLst/>
                          <a:latin typeface="Arial" panose="020B0604020202020204" pitchFamily="34" charset="0"/>
                          <a:cs typeface="Arial" panose="020B0604020202020204" pitchFamily="34" charset="0"/>
                        </a:rPr>
                        <a:t>updated </a:t>
                      </a:r>
                      <a:r>
                        <a:rPr lang="en-SZ" sz="1600" dirty="0">
                          <a:effectLst/>
                          <a:latin typeface="Arial" panose="020B0604020202020204" pitchFamily="34" charset="0"/>
                          <a:cs typeface="Arial" panose="020B0604020202020204" pitchFamily="34" charset="0"/>
                        </a:rPr>
                        <a:t>country data if available.  If data is not available, use your best guess for specific population condom use baseline or the default provided. </a:t>
                      </a:r>
                    </a:p>
                  </a:txBody>
                  <a:tcPr marL="29685" marR="29685" marT="0" marB="0"/>
                </a:tc>
                <a:extLst>
                  <a:ext uri="{0D108BD9-81ED-4DB2-BD59-A6C34878D82A}">
                    <a16:rowId xmlns:a16="http://schemas.microsoft.com/office/drawing/2014/main" val="2479119449"/>
                  </a:ext>
                </a:extLst>
              </a:tr>
            </a:tbl>
          </a:graphicData>
        </a:graphic>
      </p:graphicFrame>
    </p:spTree>
    <p:extLst>
      <p:ext uri="{BB962C8B-B14F-4D97-AF65-F5344CB8AC3E}">
        <p14:creationId xmlns:p14="http://schemas.microsoft.com/office/powerpoint/2010/main" val="191622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93E75-E6CB-B496-36F3-43D42719CE07}"/>
              </a:ext>
            </a:extLst>
          </p:cNvPr>
          <p:cNvSpPr>
            <a:spLocks noGrp="1"/>
          </p:cNvSpPr>
          <p:nvPr>
            <p:ph type="title"/>
          </p:nvPr>
        </p:nvSpPr>
        <p:spPr>
          <a:xfrm>
            <a:off x="325920" y="669540"/>
            <a:ext cx="7626096" cy="884682"/>
          </a:xfrm>
        </p:spPr>
        <p:txBody>
          <a:bodyPr>
            <a:noAutofit/>
          </a:bodyPr>
          <a:lstStyle/>
          <a:p>
            <a:pPr algn="l"/>
            <a:r>
              <a:rPr lang="en-US" sz="18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Collect</a:t>
            </a:r>
            <a:r>
              <a:rPr lang="en-SZ" sz="18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 key data </a:t>
            </a:r>
            <a:r>
              <a:rPr lang="en-US" sz="18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for </a:t>
            </a:r>
            <a:r>
              <a:rPr lang="en-SZ" sz="18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entry in advance of the stakeholder launch meeting and/or make recommended changes based on stakeholder inputs. </a:t>
            </a:r>
            <a:endParaRPr lang="en-SZ" sz="1800" b="1" dirty="0">
              <a:solidFill>
                <a:schemeClr val="accent2"/>
              </a:solidFill>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612728A5-1ECE-EC36-E50B-3B88AE521000}"/>
              </a:ext>
            </a:extLst>
          </p:cNvPr>
          <p:cNvSpPr>
            <a:spLocks noGrp="1"/>
          </p:cNvSpPr>
          <p:nvPr>
            <p:ph sz="half" idx="1"/>
          </p:nvPr>
        </p:nvSpPr>
        <p:spPr>
          <a:xfrm>
            <a:off x="325920" y="4433444"/>
            <a:ext cx="7871896" cy="1513114"/>
          </a:xfrm>
        </p:spPr>
        <p:txBody>
          <a:bodyPr>
            <a:normAutofit fontScale="85000" lnSpcReduction="10000"/>
          </a:bodyPr>
          <a:lstStyle/>
          <a:p>
            <a:pPr marL="0" indent="0">
              <a:buNone/>
            </a:pPr>
            <a:r>
              <a:rPr lang="en-SZ" sz="2550" dirty="0">
                <a:latin typeface="Calibri" panose="020F0502020204030204" pitchFamily="34" charset="0"/>
                <a:cs typeface="Calibri" panose="020F0502020204030204" pitchFamily="34" charset="0"/>
              </a:rPr>
              <a:t>Key Tips: </a:t>
            </a:r>
            <a:r>
              <a:rPr lang="en-US" sz="2550" dirty="0">
                <a:solidFill>
                  <a:srgbClr val="44546A"/>
                </a:solidFill>
                <a:latin typeface="Calibri" panose="020F0502020204030204" pitchFamily="34" charset="0"/>
                <a:ea typeface="Times New Roman" panose="02020603050405020304" pitchFamily="18" charset="0"/>
                <a:cs typeface="Calibri" panose="020F0502020204030204" pitchFamily="34" charset="0"/>
              </a:rPr>
              <a:t>Countries who are interested in conducting subregional estimates can use the template provided and fill in subregional data, using shortcuts where provided to address data gaps. </a:t>
            </a:r>
            <a:endParaRPr lang="en-SZ" sz="255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SZ" dirty="0"/>
              <a:t> </a:t>
            </a:r>
          </a:p>
        </p:txBody>
      </p:sp>
      <p:pic>
        <p:nvPicPr>
          <p:cNvPr id="9" name="Content Placeholder 8">
            <a:extLst>
              <a:ext uri="{FF2B5EF4-FFF2-40B4-BE49-F238E27FC236}">
                <a16:creationId xmlns:a16="http://schemas.microsoft.com/office/drawing/2014/main" id="{081C6567-8BC3-35BD-F385-03D3D26D39FF}"/>
              </a:ext>
            </a:extLst>
          </p:cNvPr>
          <p:cNvPicPr>
            <a:picLocks noGrp="1" noChangeAspect="1"/>
          </p:cNvPicPr>
          <p:nvPr>
            <p:ph sz="half" idx="2"/>
          </p:nvPr>
        </p:nvPicPr>
        <p:blipFill>
          <a:blip r:embed="rId2"/>
          <a:stretch>
            <a:fillRect/>
          </a:stretch>
        </p:blipFill>
        <p:spPr>
          <a:xfrm>
            <a:off x="141513" y="1861457"/>
            <a:ext cx="8959283" cy="1957516"/>
          </a:xfrm>
          <a:prstGeom prst="rect">
            <a:avLst/>
          </a:prstGeom>
        </p:spPr>
      </p:pic>
    </p:spTree>
    <p:extLst>
      <p:ext uri="{BB962C8B-B14F-4D97-AF65-F5344CB8AC3E}">
        <p14:creationId xmlns:p14="http://schemas.microsoft.com/office/powerpoint/2010/main" val="2786410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A643-63A6-E5E5-7C12-7D4CEC89BA50}"/>
              </a:ext>
            </a:extLst>
          </p:cNvPr>
          <p:cNvSpPr>
            <a:spLocks noGrp="1"/>
          </p:cNvSpPr>
          <p:nvPr>
            <p:ph type="title"/>
          </p:nvPr>
        </p:nvSpPr>
        <p:spPr>
          <a:xfrm>
            <a:off x="247269" y="88900"/>
            <a:ext cx="7626096" cy="884682"/>
          </a:xfrm>
        </p:spPr>
        <p:txBody>
          <a:bodyPr>
            <a:normAutofit fontScale="90000"/>
          </a:bodyPr>
          <a:lstStyle/>
          <a:p>
            <a:pPr algn="l"/>
            <a:r>
              <a:rPr lang="en-US" sz="27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Key Takeaways </a:t>
            </a:r>
            <a:br>
              <a:rPr lang="en-SZ" sz="3300" dirty="0">
                <a:latin typeface="Times New Roman" panose="02020603050405020304" pitchFamily="18" charset="0"/>
                <a:ea typeface="Times New Roman" panose="02020603050405020304" pitchFamily="18" charset="0"/>
              </a:rPr>
            </a:br>
            <a:endParaRPr lang="en-SZ" dirty="0"/>
          </a:p>
        </p:txBody>
      </p:sp>
      <p:sp>
        <p:nvSpPr>
          <p:cNvPr id="4" name="Text Box 535">
            <a:extLst>
              <a:ext uri="{FF2B5EF4-FFF2-40B4-BE49-F238E27FC236}">
                <a16:creationId xmlns:a16="http://schemas.microsoft.com/office/drawing/2014/main" id="{38624B2E-2360-4111-9175-C6EC0F23D961}"/>
              </a:ext>
            </a:extLst>
          </p:cNvPr>
          <p:cNvSpPr txBox="1">
            <a:spLocks noGrp="1"/>
          </p:cNvSpPr>
          <p:nvPr>
            <p:ph idx="1"/>
          </p:nvPr>
        </p:nvSpPr>
        <p:spPr>
          <a:xfrm>
            <a:off x="247269" y="666041"/>
            <a:ext cx="8279348" cy="6103059"/>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184150" indent="-184150">
              <a:spcBef>
                <a:spcPts val="0"/>
              </a:spcBef>
              <a:spcAft>
                <a:spcPts val="2200"/>
              </a:spcAft>
            </a:pPr>
            <a:r>
              <a:rPr lang="en-US" sz="1800" b="1" dirty="0">
                <a:solidFill>
                  <a:srgbClr val="44546A"/>
                </a:solidFill>
                <a:latin typeface="Arial" panose="020B0604020202020204" pitchFamily="34" charset="0"/>
                <a:ea typeface="Times New Roman" panose="02020603050405020304" pitchFamily="18" charset="0"/>
                <a:cs typeface="Arial" panose="020B0604020202020204" pitchFamily="34" charset="0"/>
              </a:rPr>
              <a:t>No country has perfect data.  </a:t>
            </a:r>
          </a:p>
          <a:p>
            <a:pPr marL="584200" lvl="1" indent="-184150">
              <a:spcBef>
                <a:spcPts val="0"/>
              </a:spcBef>
              <a:spcAft>
                <a:spcPts val="1600"/>
              </a:spcAft>
            </a:pPr>
            <a:r>
              <a:rPr lang="en-US" sz="1600" dirty="0">
                <a:solidFill>
                  <a:srgbClr val="44546A"/>
                </a:solidFill>
                <a:latin typeface="Arial" panose="020B0604020202020204" pitchFamily="34" charset="0"/>
                <a:ea typeface="Times New Roman" panose="02020603050405020304" pitchFamily="18" charset="0"/>
                <a:cs typeface="Arial" panose="020B0604020202020204" pitchFamily="34" charset="0"/>
              </a:rPr>
              <a:t>Countries should update defaults where available but </a:t>
            </a:r>
            <a:r>
              <a:rPr lang="en-US" sz="1600" i="1" dirty="0">
                <a:solidFill>
                  <a:srgbClr val="44546A"/>
                </a:solidFill>
                <a:latin typeface="Arial" panose="020B0604020202020204" pitchFamily="34" charset="0"/>
                <a:ea typeface="Times New Roman" panose="02020603050405020304" pitchFamily="18" charset="0"/>
                <a:cs typeface="Arial" panose="020B0604020202020204" pitchFamily="34" charset="0"/>
              </a:rPr>
              <a:t>can trust</a:t>
            </a:r>
            <a:r>
              <a:rPr lang="en-US" sz="1600" dirty="0">
                <a:solidFill>
                  <a:srgbClr val="44546A"/>
                </a:solidFill>
                <a:latin typeface="Arial" panose="020B0604020202020204" pitchFamily="34" charset="0"/>
                <a:ea typeface="Times New Roman" panose="02020603050405020304" pitchFamily="18" charset="0"/>
                <a:cs typeface="Arial" panose="020B0604020202020204" pitchFamily="34" charset="0"/>
              </a:rPr>
              <a:t> the quality of default data provided.  </a:t>
            </a:r>
          </a:p>
          <a:p>
            <a:pPr marL="584200" lvl="1" indent="-184150">
              <a:spcBef>
                <a:spcPts val="0"/>
              </a:spcBef>
              <a:spcAft>
                <a:spcPts val="1600"/>
              </a:spcAft>
            </a:pPr>
            <a:r>
              <a:rPr lang="en-US" sz="1600" dirty="0">
                <a:solidFill>
                  <a:srgbClr val="44546A"/>
                </a:solidFill>
                <a:latin typeface="Arial" panose="020B0604020202020204" pitchFamily="34" charset="0"/>
                <a:ea typeface="Times New Roman" panose="02020603050405020304" pitchFamily="18" charset="0"/>
                <a:cs typeface="Arial" panose="020B0604020202020204" pitchFamily="34" charset="0"/>
              </a:rPr>
              <a:t>Review data and links provided to understand defaults provided  (</a:t>
            </a:r>
            <a:r>
              <a:rPr lang="en-US" sz="1600" u="sng"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3"/>
              </a:rPr>
              <a:t>database index tab</a:t>
            </a:r>
            <a:r>
              <a:rPr lang="en-US" sz="1600" dirty="0">
                <a:solidFill>
                  <a:srgbClr val="44546A"/>
                </a:solidFill>
                <a:latin typeface="Arial" panose="020B0604020202020204" pitchFamily="34" charset="0"/>
                <a:ea typeface="Times New Roman" panose="02020603050405020304" pitchFamily="18" charset="0"/>
                <a:cs typeface="Arial" panose="020B0604020202020204" pitchFamily="34" charset="0"/>
              </a:rPr>
              <a:t>).  </a:t>
            </a:r>
            <a:endParaRPr lang="en-SZ" sz="1600" dirty="0">
              <a:latin typeface="Arial" panose="020B0604020202020204" pitchFamily="34" charset="0"/>
              <a:ea typeface="Times New Roman" panose="02020603050405020304" pitchFamily="18" charset="0"/>
              <a:cs typeface="Arial" panose="020B0604020202020204" pitchFamily="34" charset="0"/>
            </a:endParaRPr>
          </a:p>
          <a:p>
            <a:pPr marL="584200" lvl="1" indent="-184150">
              <a:spcBef>
                <a:spcPts val="0"/>
              </a:spcBef>
              <a:spcAft>
                <a:spcPts val="1600"/>
              </a:spcAft>
            </a:pPr>
            <a:r>
              <a:rPr lang="en-US" sz="1600" dirty="0">
                <a:solidFill>
                  <a:srgbClr val="44546A"/>
                </a:solidFill>
                <a:latin typeface="Arial" panose="020B0604020202020204" pitchFamily="34" charset="0"/>
                <a:ea typeface="Times New Roman" panose="02020603050405020304" pitchFamily="18" charset="0"/>
                <a:cs typeface="Arial" panose="020B0604020202020204" pitchFamily="34" charset="0"/>
              </a:rPr>
              <a:t>Draw on stakeholder engagement throughout the process to use the best data available. </a:t>
            </a:r>
            <a:endParaRPr lang="en-SZ" sz="1600" dirty="0">
              <a:latin typeface="Arial" panose="020B0604020202020204" pitchFamily="34" charset="0"/>
              <a:ea typeface="Times New Roman" panose="02020603050405020304" pitchFamily="18" charset="0"/>
              <a:cs typeface="Arial" panose="020B0604020202020204" pitchFamily="34" charset="0"/>
            </a:endParaRPr>
          </a:p>
          <a:p>
            <a:pPr marL="171450" indent="-171450">
              <a:spcBef>
                <a:spcPts val="0"/>
              </a:spcBef>
              <a:spcAft>
                <a:spcPts val="2200"/>
              </a:spcAft>
            </a:pPr>
            <a:r>
              <a:rPr lang="en-US" sz="1800" b="1" dirty="0">
                <a:solidFill>
                  <a:srgbClr val="44546A"/>
                </a:solidFill>
                <a:latin typeface="Arial" panose="020B0604020202020204" pitchFamily="34" charset="0"/>
                <a:ea typeface="Times New Roman" panose="02020603050405020304" pitchFamily="18" charset="0"/>
                <a:cs typeface="Arial" panose="020B0604020202020204" pitchFamily="34" charset="0"/>
              </a:rPr>
              <a:t>Be consistent as possible with modifications.  </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If data sources are updated, </a:t>
            </a:r>
            <a:r>
              <a:rPr lang="en-US" sz="1800" u="sng" dirty="0">
                <a:solidFill>
                  <a:srgbClr val="44546A"/>
                </a:solidFill>
                <a:latin typeface="Arial" panose="020B0604020202020204" pitchFamily="34" charset="0"/>
                <a:ea typeface="Times New Roman" panose="02020603050405020304" pitchFamily="18" charset="0"/>
                <a:cs typeface="Arial" panose="020B0604020202020204" pitchFamily="34" charset="0"/>
              </a:rPr>
              <a:t>use the same data source for all of the fields in that section (</a:t>
            </a:r>
            <a:r>
              <a:rPr lang="en-US" sz="1800" u="sng" dirty="0" err="1">
                <a:solidFill>
                  <a:srgbClr val="44546A"/>
                </a:solidFill>
                <a:latin typeface="Arial" panose="020B0604020202020204" pitchFamily="34" charset="0"/>
                <a:ea typeface="Times New Roman" panose="02020603050405020304" pitchFamily="18" charset="0"/>
                <a:cs typeface="Arial" panose="020B0604020202020204" pitchFamily="34" charset="0"/>
              </a:rPr>
              <a:t>ie</a:t>
            </a:r>
            <a:r>
              <a:rPr lang="en-US" sz="1800" u="sng" dirty="0">
                <a:solidFill>
                  <a:srgbClr val="44546A"/>
                </a:solidFill>
                <a:latin typeface="Arial" panose="020B0604020202020204" pitchFamily="34" charset="0"/>
                <a:ea typeface="Times New Roman" panose="02020603050405020304" pitchFamily="18" charset="0"/>
                <a:cs typeface="Arial" panose="020B0604020202020204" pitchFamily="34" charset="0"/>
              </a:rPr>
              <a:t>. populations and high risk groups). </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Often updates made are minimal and won’t change the overall estimates (i.e. population growth).   </a:t>
            </a:r>
            <a:endParaRPr lang="en-SZ" sz="1800" dirty="0">
              <a:latin typeface="Arial" panose="020B0604020202020204" pitchFamily="34" charset="0"/>
              <a:ea typeface="Times New Roman" panose="02020603050405020304" pitchFamily="18" charset="0"/>
              <a:cs typeface="Arial" panose="020B0604020202020204" pitchFamily="34" charset="0"/>
            </a:endParaRPr>
          </a:p>
          <a:p>
            <a:pPr marL="171450" indent="-171450">
              <a:spcBef>
                <a:spcPts val="0"/>
              </a:spcBef>
              <a:spcAft>
                <a:spcPts val="2200"/>
              </a:spcAft>
            </a:pPr>
            <a:r>
              <a:rPr lang="en-US" sz="1800" b="1" dirty="0">
                <a:solidFill>
                  <a:srgbClr val="44546A"/>
                </a:solidFill>
                <a:latin typeface="Arial" panose="020B0604020202020204" pitchFamily="34" charset="0"/>
                <a:ea typeface="Times New Roman" panose="02020603050405020304" pitchFamily="18" charset="0"/>
                <a:cs typeface="Arial" panose="020B0604020202020204" pitchFamily="34" charset="0"/>
              </a:rPr>
              <a:t>KP population size estimates are important to update if possible</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 While default proportions are provided, these should be reviewed and updated based on the country’s most recent IBBS or use data links (</a:t>
            </a:r>
            <a:r>
              <a:rPr lang="en-US" sz="1800" dirty="0" err="1">
                <a:solidFill>
                  <a:srgbClr val="44546A"/>
                </a:solidFill>
                <a:latin typeface="Arial" panose="020B0604020202020204" pitchFamily="34" charset="0"/>
                <a:ea typeface="Times New Roman" panose="02020603050405020304" pitchFamily="18" charset="0"/>
                <a:cs typeface="Arial" panose="020B0604020202020204" pitchFamily="34" charset="0"/>
              </a:rPr>
              <a:t>ie</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 Global KP Atlas)   </a:t>
            </a:r>
            <a:endParaRPr lang="en-SZ" sz="1800" dirty="0">
              <a:latin typeface="Arial" panose="020B0604020202020204" pitchFamily="34" charset="0"/>
              <a:ea typeface="Times New Roman" panose="02020603050405020304" pitchFamily="18" charset="0"/>
              <a:cs typeface="Arial" panose="020B0604020202020204" pitchFamily="34" charset="0"/>
            </a:endParaRPr>
          </a:p>
          <a:p>
            <a:pPr marL="171450" indent="-171450">
              <a:spcBef>
                <a:spcPts val="0"/>
              </a:spcBef>
              <a:spcAft>
                <a:spcPts val="2200"/>
              </a:spcAft>
            </a:pPr>
            <a:r>
              <a:rPr lang="en-US" sz="1800" b="1" dirty="0">
                <a:solidFill>
                  <a:srgbClr val="44546A"/>
                </a:solidFill>
                <a:latin typeface="Arial" panose="020B0604020202020204" pitchFamily="34" charset="0"/>
                <a:ea typeface="Times New Roman" panose="02020603050405020304" pitchFamily="18" charset="0"/>
                <a:cs typeface="Arial" panose="020B0604020202020204" pitchFamily="34" charset="0"/>
              </a:rPr>
              <a:t>The completed </a:t>
            </a:r>
            <a:r>
              <a:rPr lang="en-US" sz="1800" b="1" u="sng"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4"/>
              </a:rPr>
              <a:t>population checklist</a:t>
            </a:r>
            <a:r>
              <a:rPr lang="en-US" sz="1800" b="1" dirty="0">
                <a:solidFill>
                  <a:srgbClr val="44546A"/>
                </a:solidFill>
                <a:latin typeface="Arial" panose="020B0604020202020204" pitchFamily="34" charset="0"/>
                <a:ea typeface="Times New Roman" panose="02020603050405020304" pitchFamily="18" charset="0"/>
                <a:cs typeface="Arial" panose="020B0604020202020204" pitchFamily="34" charset="0"/>
              </a:rPr>
              <a:t> (Step 2) should guide additional populations</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 to be included under the Demographic Sheet.</a:t>
            </a:r>
            <a:endParaRPr lang="en-SZ" sz="18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89923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7AB6-C278-06F9-6EDD-30FD26DDB16C}"/>
              </a:ext>
            </a:extLst>
          </p:cNvPr>
          <p:cNvSpPr>
            <a:spLocks noGrp="1"/>
          </p:cNvSpPr>
          <p:nvPr>
            <p:ph type="title"/>
          </p:nvPr>
        </p:nvSpPr>
        <p:spPr>
          <a:xfrm>
            <a:off x="381524" y="358900"/>
            <a:ext cx="8893105" cy="272472"/>
          </a:xfrm>
        </p:spPr>
        <p:txBody>
          <a:bodyPr>
            <a:noAutofit/>
          </a:bodyPr>
          <a:lstStyle/>
          <a:p>
            <a:pPr algn="l"/>
            <a:r>
              <a:rPr lang="en-SZ" sz="24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Step 5</a:t>
            </a:r>
            <a:r>
              <a:rPr lang="en-SZ" sz="2400" b="1" dirty="0">
                <a:solidFill>
                  <a:srgbClr val="FFC000"/>
                </a:solidFill>
                <a:latin typeface="Arial" panose="020B0604020202020204" pitchFamily="34" charset="0"/>
                <a:ea typeface="Times New Roman" panose="02020603050405020304" pitchFamily="18" charset="0"/>
                <a:cs typeface="Arial" panose="020B0604020202020204" pitchFamily="34" charset="0"/>
              </a:rPr>
              <a:t>: </a:t>
            </a:r>
            <a:r>
              <a:rPr lang="en-SZ" sz="2400" b="1" dirty="0">
                <a:solidFill>
                  <a:srgbClr val="44546A"/>
                </a:solidFill>
                <a:latin typeface="Arial" panose="020B0604020202020204" pitchFamily="34" charset="0"/>
                <a:ea typeface="Times New Roman" panose="02020603050405020304" pitchFamily="18" charset="0"/>
                <a:cs typeface="Arial" panose="020B0604020202020204" pitchFamily="34" charset="0"/>
              </a:rPr>
              <a:t>Develop the Condom Needs Estimate</a:t>
            </a:r>
            <a:br>
              <a:rPr lang="en-SZ" sz="1800" b="1" dirty="0">
                <a:latin typeface="+mn-lt"/>
                <a:ea typeface="Times New Roman" panose="02020603050405020304" pitchFamily="18" charset="0"/>
                <a:cs typeface="Arial" panose="020B0604020202020204" pitchFamily="34" charset="0"/>
              </a:rPr>
            </a:br>
            <a:r>
              <a:rPr lang="en-SZ" sz="1800" b="1" dirty="0">
                <a:latin typeface="+mn-lt"/>
                <a:ea typeface="Times New Roman" panose="02020603050405020304" pitchFamily="18" charset="0"/>
                <a:cs typeface="Arial" panose="020B0604020202020204" pitchFamily="34" charset="0"/>
              </a:rPr>
              <a:t>                     </a:t>
            </a:r>
            <a:r>
              <a:rPr lang="en-SZ" sz="1800" b="1" dirty="0">
                <a:solidFill>
                  <a:srgbClr val="ACB9CA"/>
                </a:solidFill>
                <a:latin typeface="+mn-lt"/>
                <a:ea typeface="Times New Roman" panose="02020603050405020304" pitchFamily="18" charset="0"/>
                <a:cs typeface="Arial" panose="020B0604020202020204" pitchFamily="34" charset="0"/>
              </a:rPr>
              <a:t>Sheet: Condom Requirements (3) and Alternative Scenarios (3a)</a:t>
            </a:r>
            <a:br>
              <a:rPr lang="en-SZ" sz="1800" b="1" dirty="0">
                <a:latin typeface="+mn-lt"/>
                <a:ea typeface="Times New Roman" panose="02020603050405020304" pitchFamily="18" charset="0"/>
                <a:cs typeface="Arial" panose="020B0604020202020204" pitchFamily="34" charset="0"/>
              </a:rPr>
            </a:br>
            <a:endParaRPr lang="en-SZ" sz="1800" b="1" dirty="0">
              <a:latin typeface="+mn-lt"/>
              <a:cs typeface="Arial" panose="020B0604020202020204" pitchFamily="34" charset="0"/>
            </a:endParaRPr>
          </a:p>
        </p:txBody>
      </p:sp>
      <p:pic>
        <p:nvPicPr>
          <p:cNvPr id="5" name="Content Placeholder 4" descr="Table&#10;&#10;Description automatically generated">
            <a:extLst>
              <a:ext uri="{FF2B5EF4-FFF2-40B4-BE49-F238E27FC236}">
                <a16:creationId xmlns:a16="http://schemas.microsoft.com/office/drawing/2014/main" id="{4B730E80-1FA4-79BD-787F-9AA2DF2DAD8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2634342"/>
            <a:ext cx="9086608" cy="4077827"/>
          </a:xfrm>
          <a:prstGeom prst="rect">
            <a:avLst/>
          </a:prstGeom>
        </p:spPr>
      </p:pic>
      <p:sp>
        <p:nvSpPr>
          <p:cNvPr id="6" name="TextBox 5">
            <a:extLst>
              <a:ext uri="{FF2B5EF4-FFF2-40B4-BE49-F238E27FC236}">
                <a16:creationId xmlns:a16="http://schemas.microsoft.com/office/drawing/2014/main" id="{73DD26B6-82C0-C515-20FA-AA454029CB4A}"/>
              </a:ext>
            </a:extLst>
          </p:cNvPr>
          <p:cNvSpPr txBox="1"/>
          <p:nvPr/>
        </p:nvSpPr>
        <p:spPr>
          <a:xfrm>
            <a:off x="381524" y="1524000"/>
            <a:ext cx="8153400" cy="646331"/>
          </a:xfrm>
          <a:prstGeom prst="rect">
            <a:avLst/>
          </a:prstGeom>
          <a:noFill/>
        </p:spPr>
        <p:txBody>
          <a:bodyPr wrap="square" rtlCol="0">
            <a:spAutoFit/>
          </a:bodyPr>
          <a:lstStyle/>
          <a:p>
            <a:r>
              <a:rPr lang="en-SZ" sz="1800" dirty="0">
                <a:solidFill>
                  <a:srgbClr val="44546A"/>
                </a:solidFill>
                <a:ea typeface="Times New Roman" panose="02020603050405020304" pitchFamily="18" charset="0"/>
              </a:rPr>
              <a:t>The Condom Requirement Tab</a:t>
            </a:r>
            <a:r>
              <a:rPr lang="en-US" sz="1800" dirty="0">
                <a:solidFill>
                  <a:srgbClr val="44546A"/>
                </a:solidFill>
                <a:ea typeface="Times New Roman" panose="02020603050405020304" pitchFamily="18" charset="0"/>
              </a:rPr>
              <a:t> </a:t>
            </a:r>
            <a:r>
              <a:rPr lang="en-SZ" sz="1800" dirty="0">
                <a:solidFill>
                  <a:srgbClr val="44546A"/>
                </a:solidFill>
                <a:ea typeface="Times New Roman" panose="02020603050405020304" pitchFamily="18" charset="0"/>
              </a:rPr>
              <a:t>is the hub where all adjustments/modifications made for condom baseline, target setting, and condom types can be reflected.</a:t>
            </a:r>
            <a:endParaRPr lang="en-SZ" dirty="0"/>
          </a:p>
        </p:txBody>
      </p:sp>
    </p:spTree>
    <p:extLst>
      <p:ext uri="{BB962C8B-B14F-4D97-AF65-F5344CB8AC3E}">
        <p14:creationId xmlns:p14="http://schemas.microsoft.com/office/powerpoint/2010/main" val="2822167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8AB60F-A73F-2F23-3372-11600E18DFD1}"/>
              </a:ext>
            </a:extLst>
          </p:cNvPr>
          <p:cNvSpPr/>
          <p:nvPr/>
        </p:nvSpPr>
        <p:spPr>
          <a:xfrm>
            <a:off x="168723" y="718457"/>
            <a:ext cx="8790220" cy="59544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sp>
        <p:nvSpPr>
          <p:cNvPr id="2" name="Title 1">
            <a:extLst>
              <a:ext uri="{FF2B5EF4-FFF2-40B4-BE49-F238E27FC236}">
                <a16:creationId xmlns:a16="http://schemas.microsoft.com/office/drawing/2014/main" id="{A5B301AF-3B32-1832-6747-09D3B3A5B848}"/>
              </a:ext>
            </a:extLst>
          </p:cNvPr>
          <p:cNvSpPr>
            <a:spLocks noGrp="1"/>
          </p:cNvSpPr>
          <p:nvPr>
            <p:ph type="title"/>
          </p:nvPr>
        </p:nvSpPr>
        <p:spPr>
          <a:xfrm>
            <a:off x="168723" y="185058"/>
            <a:ext cx="2030191" cy="351499"/>
          </a:xfrm>
        </p:spPr>
        <p:txBody>
          <a:bodyPr>
            <a:noAutofit/>
          </a:bodyPr>
          <a:lstStyle/>
          <a:p>
            <a:pPr algn="l"/>
            <a:r>
              <a:rPr lang="en-US" sz="24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Key Tasks </a:t>
            </a:r>
            <a:endParaRPr lang="en-SZ" sz="2400" b="1"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0E09F77-259A-0041-B5AC-CD550F785B0C}"/>
              </a:ext>
            </a:extLst>
          </p:cNvPr>
          <p:cNvSpPr>
            <a:spLocks noGrp="1"/>
          </p:cNvSpPr>
          <p:nvPr>
            <p:ph idx="1"/>
          </p:nvPr>
        </p:nvSpPr>
        <p:spPr>
          <a:xfrm>
            <a:off x="168723" y="761783"/>
            <a:ext cx="8790220" cy="4474245"/>
          </a:xfrm>
          <a:solidFill>
            <a:schemeClr val="accent1">
              <a:lumMod val="20000"/>
              <a:lumOff val="80000"/>
            </a:schemeClr>
          </a:solidFill>
        </p:spPr>
        <p:txBody>
          <a:bodyPr>
            <a:noAutofit/>
          </a:bodyPr>
          <a:lstStyle/>
          <a:p>
            <a:pPr>
              <a:lnSpc>
                <a:spcPct val="110000"/>
              </a:lnSpc>
              <a:spcBef>
                <a:spcPts val="0"/>
              </a:spcBef>
              <a:spcAft>
                <a:spcPts val="2200"/>
              </a:spcAft>
              <a:buFont typeface="+mj-lt"/>
              <a:buAutoNum type="arabicPeriod"/>
            </a:pPr>
            <a:r>
              <a:rPr lang="en-SZ"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Understand the assumptions behind the default numbers provided for each population’s targets, number of sex acts, and % wastage.</a:t>
            </a:r>
            <a:endParaRPr lang="en-SZ" sz="180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0"/>
              </a:spcBef>
              <a:spcAft>
                <a:spcPts val="2200"/>
              </a:spcAft>
              <a:buFont typeface="+mj-lt"/>
              <a:buAutoNum type="arabicPeriod"/>
            </a:pPr>
            <a:r>
              <a:rPr lang="en-SZ"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Review baseline condom consumption and conduct a gap analysis before you set your five-year condom use targets (202</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7</a:t>
            </a:r>
            <a:r>
              <a:rPr lang="en-SZ"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 ) for each population. </a:t>
            </a:r>
            <a:endParaRPr lang="en-SZ" sz="180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0"/>
              </a:spcBef>
              <a:spcAft>
                <a:spcPts val="2200"/>
              </a:spcAft>
              <a:buFont typeface="+mj-lt"/>
              <a:buAutoNum type="arabicPeriod"/>
            </a:pPr>
            <a:r>
              <a:rPr lang="en-SZ"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Refine and adjust targets based on review of alternative scenarios for five-year targets by population group and finalize after review of costs. </a:t>
            </a:r>
            <a:endParaRPr lang="en-SZ" sz="180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0"/>
              </a:spcBef>
              <a:spcAft>
                <a:spcPts val="2200"/>
              </a:spcAft>
              <a:buFont typeface="+mj-lt"/>
              <a:buAutoNum type="arabicPeriod"/>
            </a:pPr>
            <a:r>
              <a:rPr lang="en-SZ"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Review and modify the number of sex acts per year by population group based on data and stakeholder recommendation</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 to determine condom quantities needed for protection.</a:t>
            </a:r>
            <a:endParaRPr lang="en-SZ" sz="180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0"/>
              </a:spcBef>
              <a:spcAft>
                <a:spcPts val="2200"/>
              </a:spcAft>
              <a:buFont typeface="+mj-lt"/>
              <a:buAutoNum type="arabicPeriod"/>
            </a:pPr>
            <a:r>
              <a:rPr lang="en-SZ"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Review and modify the wastage % </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for each</a:t>
            </a:r>
            <a:r>
              <a:rPr lang="en-SZ"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 population group based on stakeholder consultation.</a:t>
            </a:r>
            <a:endParaRPr lang="en-SZ" sz="180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0"/>
              </a:spcBef>
              <a:spcAft>
                <a:spcPts val="2200"/>
              </a:spcAft>
              <a:buFont typeface="+mj-lt"/>
              <a:buAutoNum type="arabicPeriod"/>
            </a:pPr>
            <a:r>
              <a:rPr lang="en-SZ"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Understand other </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helpful references</a:t>
            </a:r>
            <a:r>
              <a:rPr lang="en-SZ"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 provided on the worksheet.  </a:t>
            </a:r>
            <a:endParaRPr lang="en-SZ" sz="180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0"/>
              </a:spcBef>
              <a:spcAft>
                <a:spcPts val="2200"/>
              </a:spcAft>
              <a:buFont typeface="+mj-lt"/>
              <a:buAutoNum type="arabicPeriod"/>
            </a:pPr>
            <a:r>
              <a:rPr lang="en-SZ"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Document key issues and revise targets with program implications for stakeholder review.</a:t>
            </a:r>
          </a:p>
          <a:p>
            <a:pPr marL="0" indent="0">
              <a:lnSpc>
                <a:spcPct val="110000"/>
              </a:lnSpc>
              <a:spcBef>
                <a:spcPts val="0"/>
              </a:spcBef>
              <a:spcAft>
                <a:spcPts val="2200"/>
              </a:spcAft>
              <a:buNone/>
            </a:pPr>
            <a:endParaRPr lang="en-SZ" sz="1800" dirty="0">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0"/>
              </a:spcBef>
              <a:spcAft>
                <a:spcPts val="2200"/>
              </a:spcAft>
            </a:pPr>
            <a:endParaRPr lang="en-SZ" sz="1800" dirty="0"/>
          </a:p>
        </p:txBody>
      </p:sp>
    </p:spTree>
    <p:extLst>
      <p:ext uri="{BB962C8B-B14F-4D97-AF65-F5344CB8AC3E}">
        <p14:creationId xmlns:p14="http://schemas.microsoft.com/office/powerpoint/2010/main" val="2197028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38B4-0320-433F-5285-52C1A74F3574}"/>
              </a:ext>
            </a:extLst>
          </p:cNvPr>
          <p:cNvSpPr>
            <a:spLocks noGrp="1"/>
          </p:cNvSpPr>
          <p:nvPr>
            <p:ph type="title"/>
          </p:nvPr>
        </p:nvSpPr>
        <p:spPr>
          <a:xfrm>
            <a:off x="167348" y="267547"/>
            <a:ext cx="8508566" cy="884682"/>
          </a:xfrm>
        </p:spPr>
        <p:txBody>
          <a:bodyPr>
            <a:normAutofit fontScale="90000"/>
          </a:bodyPr>
          <a:lstStyle/>
          <a:p>
            <a:pPr algn="l"/>
            <a:r>
              <a:rPr lang="en-SZ" sz="2000" b="1" dirty="0">
                <a:solidFill>
                  <a:schemeClr val="accent5">
                    <a:lumMod val="50000"/>
                  </a:schemeClr>
                </a:solidFill>
                <a:latin typeface="Arial" panose="020B0604020202020204" pitchFamily="34" charset="0"/>
                <a:cs typeface="Arial" panose="020B0604020202020204" pitchFamily="34" charset="0"/>
              </a:rPr>
              <a:t>1. </a:t>
            </a:r>
            <a:r>
              <a:rPr lang="en-SZ" sz="20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Understand the assumptions behind the default numbers provided for  </a:t>
            </a:r>
            <a:br>
              <a:rPr lang="en-SZ" sz="20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br>
            <a:r>
              <a:rPr lang="en-SZ" sz="20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each population’s targets, number of sex acts, and % </a:t>
            </a:r>
            <a:r>
              <a:rPr lang="en-SZ" sz="2000" b="1" dirty="0">
                <a:solidFill>
                  <a:schemeClr val="accent5">
                    <a:lumMod val="50000"/>
                  </a:schemeClr>
                </a:solidFill>
                <a:latin typeface="Calibri" panose="020F0502020204030204" pitchFamily="34" charset="0"/>
                <a:ea typeface="Times New Roman" panose="02020603050405020304" pitchFamily="18" charset="0"/>
              </a:rPr>
              <a:t>wastage.</a:t>
            </a:r>
            <a:br>
              <a:rPr lang="en-SZ" sz="2101" dirty="0">
                <a:latin typeface="Times New Roman" panose="02020603050405020304" pitchFamily="18" charset="0"/>
                <a:ea typeface="Times New Roman" panose="02020603050405020304" pitchFamily="18" charset="0"/>
              </a:rPr>
            </a:br>
            <a:endParaRPr lang="en-SZ" sz="2101" dirty="0"/>
          </a:p>
        </p:txBody>
      </p:sp>
      <p:pic>
        <p:nvPicPr>
          <p:cNvPr id="4" name="Content Placeholder 3" descr="Timeline&#10;&#10;Description automatically generated with medium confidence">
            <a:extLst>
              <a:ext uri="{FF2B5EF4-FFF2-40B4-BE49-F238E27FC236}">
                <a16:creationId xmlns:a16="http://schemas.microsoft.com/office/drawing/2014/main" id="{91BBBD65-328C-38A9-6CA8-0C8BED88496E}"/>
              </a:ext>
            </a:extLst>
          </p:cNvPr>
          <p:cNvPicPr>
            <a:picLocks noGrp="1" noChangeAspect="1"/>
          </p:cNvPicPr>
          <p:nvPr>
            <p:ph idx="1"/>
          </p:nvPr>
        </p:nvPicPr>
        <p:blipFill>
          <a:blip r:embed="rId3"/>
          <a:stretch>
            <a:fillRect/>
          </a:stretch>
        </p:blipFill>
        <p:spPr>
          <a:xfrm>
            <a:off x="167348" y="2442390"/>
            <a:ext cx="8725167" cy="1781270"/>
          </a:xfrm>
          <a:prstGeom prst="rect">
            <a:avLst/>
          </a:prstGeom>
        </p:spPr>
      </p:pic>
      <p:sp>
        <p:nvSpPr>
          <p:cNvPr id="5" name="TextBox 4">
            <a:extLst>
              <a:ext uri="{FF2B5EF4-FFF2-40B4-BE49-F238E27FC236}">
                <a16:creationId xmlns:a16="http://schemas.microsoft.com/office/drawing/2014/main" id="{B4424716-8CC5-B2E0-A9A1-9073B52CA8E1}"/>
              </a:ext>
            </a:extLst>
          </p:cNvPr>
          <p:cNvSpPr txBox="1"/>
          <p:nvPr/>
        </p:nvSpPr>
        <p:spPr>
          <a:xfrm>
            <a:off x="2416627" y="1364451"/>
            <a:ext cx="3124200" cy="584775"/>
          </a:xfrm>
          <a:prstGeom prst="rect">
            <a:avLst/>
          </a:prstGeom>
          <a:solidFill>
            <a:schemeClr val="accent1">
              <a:lumMod val="20000"/>
              <a:lumOff val="80000"/>
            </a:schemeClr>
          </a:solidFill>
        </p:spPr>
        <p:txBody>
          <a:bodyPr wrap="square" rtlCol="0">
            <a:spAutoFit/>
          </a:bodyPr>
          <a:lstStyle/>
          <a:p>
            <a:r>
              <a:rPr lang="en-SZ" sz="1600" dirty="0"/>
              <a:t>Demographic page inputs by population  </a:t>
            </a:r>
          </a:p>
        </p:txBody>
      </p:sp>
      <p:sp>
        <p:nvSpPr>
          <p:cNvPr id="6" name="Left Bracket 5">
            <a:extLst>
              <a:ext uri="{FF2B5EF4-FFF2-40B4-BE49-F238E27FC236}">
                <a16:creationId xmlns:a16="http://schemas.microsoft.com/office/drawing/2014/main" id="{C22D7291-AD1F-7149-96BF-5A6F49D46965}"/>
              </a:ext>
            </a:extLst>
          </p:cNvPr>
          <p:cNvSpPr/>
          <p:nvPr/>
        </p:nvSpPr>
        <p:spPr>
          <a:xfrm rot="5400000">
            <a:off x="3971253" y="1042372"/>
            <a:ext cx="250372" cy="231865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Z" sz="1350"/>
          </a:p>
        </p:txBody>
      </p:sp>
      <p:sp>
        <p:nvSpPr>
          <p:cNvPr id="3" name="Left Bracket 2">
            <a:extLst>
              <a:ext uri="{FF2B5EF4-FFF2-40B4-BE49-F238E27FC236}">
                <a16:creationId xmlns:a16="http://schemas.microsoft.com/office/drawing/2014/main" id="{DDE262A7-56B2-5E0B-8EAC-61C0B7FCA8B4}"/>
              </a:ext>
            </a:extLst>
          </p:cNvPr>
          <p:cNvSpPr/>
          <p:nvPr/>
        </p:nvSpPr>
        <p:spPr>
          <a:xfrm rot="16200000">
            <a:off x="6574970" y="3274630"/>
            <a:ext cx="250372" cy="231865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Z" sz="1350"/>
          </a:p>
        </p:txBody>
      </p:sp>
      <p:sp>
        <p:nvSpPr>
          <p:cNvPr id="7" name="TextBox 6">
            <a:extLst>
              <a:ext uri="{FF2B5EF4-FFF2-40B4-BE49-F238E27FC236}">
                <a16:creationId xmlns:a16="http://schemas.microsoft.com/office/drawing/2014/main" id="{9567FA4A-4A73-4A7A-32F8-85923752DC9A}"/>
              </a:ext>
            </a:extLst>
          </p:cNvPr>
          <p:cNvSpPr txBox="1"/>
          <p:nvPr/>
        </p:nvSpPr>
        <p:spPr>
          <a:xfrm>
            <a:off x="3365717" y="4688357"/>
            <a:ext cx="2960911" cy="584775"/>
          </a:xfrm>
          <a:prstGeom prst="rect">
            <a:avLst/>
          </a:prstGeom>
          <a:solidFill>
            <a:schemeClr val="accent4">
              <a:lumMod val="20000"/>
              <a:lumOff val="80000"/>
            </a:schemeClr>
          </a:solidFill>
        </p:spPr>
        <p:txBody>
          <a:bodyPr wrap="square" rtlCol="0">
            <a:spAutoFit/>
          </a:bodyPr>
          <a:lstStyle/>
          <a:p>
            <a:r>
              <a:rPr lang="en-SZ" sz="1600" dirty="0"/>
              <a:t>Global Fund recommends to set targets between 60-90% </a:t>
            </a:r>
          </a:p>
        </p:txBody>
      </p:sp>
      <p:sp>
        <p:nvSpPr>
          <p:cNvPr id="8" name="TextBox 7">
            <a:extLst>
              <a:ext uri="{FF2B5EF4-FFF2-40B4-BE49-F238E27FC236}">
                <a16:creationId xmlns:a16="http://schemas.microsoft.com/office/drawing/2014/main" id="{8267CB47-BECE-F04D-B25C-61B98C00FC10}"/>
              </a:ext>
            </a:extLst>
          </p:cNvPr>
          <p:cNvSpPr txBox="1"/>
          <p:nvPr/>
        </p:nvSpPr>
        <p:spPr>
          <a:xfrm>
            <a:off x="5382986" y="5493549"/>
            <a:ext cx="3124200" cy="830997"/>
          </a:xfrm>
          <a:prstGeom prst="rect">
            <a:avLst/>
          </a:prstGeom>
          <a:noFill/>
          <a:ln>
            <a:solidFill>
              <a:schemeClr val="accent5"/>
            </a:solidFill>
          </a:ln>
        </p:spPr>
        <p:txBody>
          <a:bodyPr wrap="square" rtlCol="0">
            <a:spAutoFit/>
          </a:bodyPr>
          <a:lstStyle/>
          <a:p>
            <a:r>
              <a:rPr lang="en-SZ" sz="1600" dirty="0"/>
              <a:t>Defaults are provided for annual average sex acts and wastage based on expert assumptions </a:t>
            </a:r>
          </a:p>
        </p:txBody>
      </p:sp>
      <p:sp>
        <p:nvSpPr>
          <p:cNvPr id="9" name="TextBox 8">
            <a:extLst>
              <a:ext uri="{FF2B5EF4-FFF2-40B4-BE49-F238E27FC236}">
                <a16:creationId xmlns:a16="http://schemas.microsoft.com/office/drawing/2014/main" id="{B8FAEEBA-7DCB-DCEA-9A9A-9F7F0396DCCE}"/>
              </a:ext>
            </a:extLst>
          </p:cNvPr>
          <p:cNvSpPr txBox="1"/>
          <p:nvPr/>
        </p:nvSpPr>
        <p:spPr>
          <a:xfrm>
            <a:off x="7196837" y="864374"/>
            <a:ext cx="1779815" cy="1323439"/>
          </a:xfrm>
          <a:prstGeom prst="rect">
            <a:avLst/>
          </a:prstGeom>
          <a:solidFill>
            <a:schemeClr val="accent2">
              <a:lumMod val="20000"/>
              <a:lumOff val="80000"/>
            </a:schemeClr>
          </a:solidFill>
        </p:spPr>
        <p:txBody>
          <a:bodyPr wrap="square" rtlCol="0">
            <a:spAutoFit/>
          </a:bodyPr>
          <a:lstStyle/>
          <a:p>
            <a:r>
              <a:rPr lang="en-SZ" sz="1600" dirty="0"/>
              <a:t>Baseline for condom used will change based on modifications made </a:t>
            </a:r>
          </a:p>
        </p:txBody>
      </p:sp>
    </p:spTree>
    <p:extLst>
      <p:ext uri="{BB962C8B-B14F-4D97-AF65-F5344CB8AC3E}">
        <p14:creationId xmlns:p14="http://schemas.microsoft.com/office/powerpoint/2010/main" val="2182048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23E0-ACE0-1EAD-8799-81C94E2FFEB0}"/>
              </a:ext>
            </a:extLst>
          </p:cNvPr>
          <p:cNvSpPr>
            <a:spLocks noGrp="1"/>
          </p:cNvSpPr>
          <p:nvPr>
            <p:ph type="title"/>
          </p:nvPr>
        </p:nvSpPr>
        <p:spPr>
          <a:xfrm>
            <a:off x="227508" y="237096"/>
            <a:ext cx="8744277" cy="558683"/>
          </a:xfrm>
        </p:spPr>
        <p:txBody>
          <a:bodyPr>
            <a:noAutofit/>
          </a:bodyPr>
          <a:lstStyle/>
          <a:p>
            <a:pPr algn="l"/>
            <a:r>
              <a:rPr lang="en-SZ" sz="2400" b="1" dirty="0">
                <a:solidFill>
                  <a:schemeClr val="accent2"/>
                </a:solidFill>
                <a:latin typeface="Arial" panose="020B0604020202020204" pitchFamily="34" charset="0"/>
                <a:cs typeface="Arial" panose="020B0604020202020204" pitchFamily="34" charset="0"/>
              </a:rPr>
              <a:t>Understanding </a:t>
            </a:r>
            <a:r>
              <a:rPr lang="en-SZ" sz="2400" b="1" i="1" dirty="0">
                <a:solidFill>
                  <a:schemeClr val="accent2"/>
                </a:solidFill>
                <a:latin typeface="Arial" panose="020B0604020202020204" pitchFamily="34" charset="0"/>
                <a:cs typeface="Arial" panose="020B0604020202020204" pitchFamily="34" charset="0"/>
              </a:rPr>
              <a:t>Average Annual </a:t>
            </a:r>
            <a:r>
              <a:rPr lang="en-SZ" sz="2400" b="1" dirty="0">
                <a:solidFill>
                  <a:schemeClr val="accent2"/>
                </a:solidFill>
                <a:latin typeface="Arial" panose="020B0604020202020204" pitchFamily="34" charset="0"/>
                <a:cs typeface="Arial" panose="020B0604020202020204" pitchFamily="34" charset="0"/>
              </a:rPr>
              <a:t>Sex Acts By Population </a:t>
            </a:r>
          </a:p>
        </p:txBody>
      </p:sp>
      <p:sp>
        <p:nvSpPr>
          <p:cNvPr id="12" name="Content Placeholder 11">
            <a:extLst>
              <a:ext uri="{FF2B5EF4-FFF2-40B4-BE49-F238E27FC236}">
                <a16:creationId xmlns:a16="http://schemas.microsoft.com/office/drawing/2014/main" id="{8EC449C4-3338-277F-D4D1-159A8478F576}"/>
              </a:ext>
            </a:extLst>
          </p:cNvPr>
          <p:cNvSpPr>
            <a:spLocks noGrp="1"/>
          </p:cNvSpPr>
          <p:nvPr>
            <p:ph sz="half" idx="1"/>
          </p:nvPr>
        </p:nvSpPr>
        <p:spPr>
          <a:xfrm>
            <a:off x="227508" y="967836"/>
            <a:ext cx="3266802" cy="725331"/>
          </a:xfrm>
          <a:ln>
            <a:solidFill>
              <a:schemeClr val="accent5"/>
            </a:solidFill>
          </a:ln>
        </p:spPr>
        <p:txBody>
          <a:bodyPr>
            <a:noAutofit/>
          </a:bodyPr>
          <a:lstStyle/>
          <a:p>
            <a:pPr marL="0" indent="0">
              <a:buNone/>
            </a:pPr>
            <a:r>
              <a:rPr lang="en-SZ" sz="1800" dirty="0">
                <a:solidFill>
                  <a:schemeClr val="accent5">
                    <a:lumMod val="50000"/>
                  </a:schemeClr>
                </a:solidFill>
                <a:latin typeface="Arial" panose="020B0604020202020204" pitchFamily="34" charset="0"/>
                <a:cs typeface="Arial" panose="020B0604020202020204" pitchFamily="34" charset="0"/>
              </a:rPr>
              <a:t>Sex acts are not aspirational targets!</a:t>
            </a:r>
            <a:endParaRPr lang="en-SZ"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SZ" sz="1800" dirty="0">
              <a:solidFill>
                <a:schemeClr val="accent5">
                  <a:lumMod val="50000"/>
                </a:schemeClr>
              </a:solidFill>
              <a:latin typeface="Arial" panose="020B0604020202020204" pitchFamily="34" charset="0"/>
              <a:cs typeface="Arial" panose="020B0604020202020204" pitchFamily="34" charset="0"/>
            </a:endParaRPr>
          </a:p>
        </p:txBody>
      </p:sp>
      <p:pic>
        <p:nvPicPr>
          <p:cNvPr id="11" name="Content Placeholder 10">
            <a:extLst>
              <a:ext uri="{FF2B5EF4-FFF2-40B4-BE49-F238E27FC236}">
                <a16:creationId xmlns:a16="http://schemas.microsoft.com/office/drawing/2014/main" id="{CA85782B-4A65-41E1-A41C-AD02ACB8257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3334488" y="1821925"/>
            <a:ext cx="5744199" cy="3425111"/>
          </a:xfrm>
          <a:prstGeom prst="rect">
            <a:avLst/>
          </a:prstGeom>
        </p:spPr>
      </p:pic>
      <p:sp>
        <p:nvSpPr>
          <p:cNvPr id="13" name="TextBox 12">
            <a:extLst>
              <a:ext uri="{FF2B5EF4-FFF2-40B4-BE49-F238E27FC236}">
                <a16:creationId xmlns:a16="http://schemas.microsoft.com/office/drawing/2014/main" id="{78A855EC-D70A-4DFA-B281-F371D1957DCB}"/>
              </a:ext>
            </a:extLst>
          </p:cNvPr>
          <p:cNvSpPr txBox="1"/>
          <p:nvPr/>
        </p:nvSpPr>
        <p:spPr>
          <a:xfrm>
            <a:off x="4419601" y="5698194"/>
            <a:ext cx="4485133" cy="1131079"/>
          </a:xfrm>
          <a:prstGeom prst="rect">
            <a:avLst/>
          </a:prstGeom>
          <a:noFill/>
        </p:spPr>
        <p:txBody>
          <a:bodyPr wrap="square" rtlCol="0">
            <a:spAutoFit/>
          </a:bodyPr>
          <a:lstStyle/>
          <a:p>
            <a:r>
              <a:rPr lang="en-SZ" b="1" dirty="0">
                <a:solidFill>
                  <a:schemeClr val="accent2"/>
                </a:solidFill>
                <a:ea typeface="Times New Roman" panose="02020603050405020304" pitchFamily="18" charset="0"/>
                <a:cs typeface="Arial" panose="020B0604020202020204" pitchFamily="34" charset="0"/>
              </a:rPr>
              <a:t>P</a:t>
            </a:r>
            <a:r>
              <a:rPr lang="fr-BE" b="1" dirty="0" err="1">
                <a:solidFill>
                  <a:schemeClr val="accent2"/>
                </a:solidFill>
                <a:ea typeface="Times New Roman" panose="02020603050405020304" pitchFamily="18" charset="0"/>
                <a:cs typeface="Arial" panose="020B0604020202020204" pitchFamily="34" charset="0"/>
              </a:rPr>
              <a:t>eople</a:t>
            </a:r>
            <a:r>
              <a:rPr lang="en-SZ" b="1" dirty="0">
                <a:solidFill>
                  <a:schemeClr val="accent2"/>
                </a:solidFill>
                <a:ea typeface="Times New Roman" panose="02020603050405020304" pitchFamily="18" charset="0"/>
                <a:cs typeface="Arial" panose="020B0604020202020204" pitchFamily="34" charset="0"/>
              </a:rPr>
              <a:t> with stable partner</a:t>
            </a:r>
            <a:r>
              <a:rPr lang="en-US" b="1" dirty="0">
                <a:solidFill>
                  <a:schemeClr val="accent2"/>
                </a:solidFill>
                <a:ea typeface="Times New Roman" panose="02020603050405020304" pitchFamily="18" charset="0"/>
                <a:cs typeface="Arial" panose="020B0604020202020204" pitchFamily="34" charset="0"/>
              </a:rPr>
              <a:t>s</a:t>
            </a:r>
            <a:r>
              <a:rPr lang="en-SZ" b="1" dirty="0">
                <a:solidFill>
                  <a:schemeClr val="accent2"/>
                </a:solidFill>
                <a:ea typeface="Times New Roman" panose="02020603050405020304" pitchFamily="18" charset="0"/>
                <a:cs typeface="Arial" panose="020B0604020202020204" pitchFamily="34" charset="0"/>
              </a:rPr>
              <a:t> tend to have more sex</a:t>
            </a:r>
            <a:r>
              <a:rPr lang="en-US" b="1" dirty="0">
                <a:solidFill>
                  <a:schemeClr val="accent2"/>
                </a:solidFill>
                <a:ea typeface="Times New Roman" panose="02020603050405020304" pitchFamily="18" charset="0"/>
                <a:cs typeface="Arial" panose="020B0604020202020204" pitchFamily="34" charset="0"/>
              </a:rPr>
              <a:t>.</a:t>
            </a:r>
          </a:p>
          <a:p>
            <a:endParaRPr lang="en-US" b="1" dirty="0">
              <a:solidFill>
                <a:schemeClr val="accent2"/>
              </a:solidFill>
              <a:ea typeface="Times New Roman" panose="02020603050405020304" pitchFamily="18" charset="0"/>
              <a:cs typeface="Arial" panose="020B0604020202020204" pitchFamily="34" charset="0"/>
            </a:endParaRPr>
          </a:p>
          <a:p>
            <a:endParaRPr lang="en-US" sz="135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ext Box 2">
            <a:extLst>
              <a:ext uri="{FF2B5EF4-FFF2-40B4-BE49-F238E27FC236}">
                <a16:creationId xmlns:a16="http://schemas.microsoft.com/office/drawing/2014/main" id="{B5F6B9AF-E663-F94E-19DF-5548DC2ABE00}"/>
              </a:ext>
            </a:extLst>
          </p:cNvPr>
          <p:cNvSpPr txBox="1"/>
          <p:nvPr/>
        </p:nvSpPr>
        <p:spPr>
          <a:xfrm>
            <a:off x="3788449" y="1159806"/>
            <a:ext cx="5116285" cy="149045"/>
          </a:xfrm>
          <a:prstGeom prst="rect">
            <a:avLst/>
          </a:prstGeom>
          <a:solidFill>
            <a:schemeClr val="lt1"/>
          </a:solidFill>
          <a:ln w="6350">
            <a:noFill/>
          </a:ln>
        </p:spPr>
        <p:txBody>
          <a:bodyPr rot="0" spcFirstLastPara="0" vert="horz" wrap="square" lIns="68580" tIns="34291" rIns="68580" bIns="34291" numCol="1" spcCol="0" rtlCol="0" fromWordArt="0" anchor="t" anchorCtr="0" forceAA="0" compatLnSpc="1">
            <a:prstTxWarp prst="textNoShape">
              <a:avLst/>
            </a:prstTxWarp>
            <a:noAutofit/>
          </a:bodyPr>
          <a:lstStyle/>
          <a:p>
            <a:r>
              <a:rPr lang="en-US" sz="1400" b="1" dirty="0">
                <a:ea typeface="Times New Roman" panose="02020603050405020304" pitchFamily="18" charset="0"/>
                <a:cs typeface="Arial" panose="020B0604020202020204" pitchFamily="34" charset="0"/>
              </a:rPr>
              <a:t>Graph: Who is Having More Sex? A Country Comparisons Of Sex With NR Partners </a:t>
            </a:r>
            <a:endParaRPr lang="en-SZ" sz="1400" dirty="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E4B9A554-B744-4946-47EE-2CF0770F514C}"/>
              </a:ext>
            </a:extLst>
          </p:cNvPr>
          <p:cNvSpPr txBox="1"/>
          <p:nvPr/>
        </p:nvSpPr>
        <p:spPr>
          <a:xfrm>
            <a:off x="227508" y="1818729"/>
            <a:ext cx="3006853" cy="4462760"/>
          </a:xfrm>
          <a:prstGeom prst="rect">
            <a:avLst/>
          </a:prstGeom>
          <a:solidFill>
            <a:schemeClr val="accent4">
              <a:lumMod val="20000"/>
              <a:lumOff val="80000"/>
            </a:schemeClr>
          </a:solidFill>
        </p:spPr>
        <p:txBody>
          <a:bodyPr wrap="square" rtlCol="0">
            <a:spAutoFit/>
          </a:bodyPr>
          <a:lstStyle/>
          <a:p>
            <a:pPr marL="285750" indent="-285750">
              <a:spcAft>
                <a:spcPts val="1200"/>
              </a:spcAft>
              <a:buFont typeface="Arial" panose="020B0604020202020204" pitchFamily="34" charset="0"/>
              <a:buChar char="•"/>
              <a:tabLst>
                <a:tab pos="171442" algn="l"/>
                <a:tab pos="342884" algn="l"/>
              </a:tabLst>
            </a:pPr>
            <a:r>
              <a:rPr lang="en-SZ" sz="1400" dirty="0">
                <a:latin typeface="Arial" panose="020B0604020202020204" pitchFamily="34" charset="0"/>
                <a:ea typeface="Times New Roman" panose="02020603050405020304" pitchFamily="18" charset="0"/>
                <a:cs typeface="Arial" panose="020B0604020202020204" pitchFamily="34" charset="0"/>
              </a:rPr>
              <a:t>Age and sex variations</a:t>
            </a:r>
          </a:p>
          <a:p>
            <a:pPr marL="285750" indent="-285750">
              <a:spcAft>
                <a:spcPts val="1200"/>
              </a:spcAft>
              <a:buFont typeface="Arial" panose="020B0604020202020204" pitchFamily="34" charset="0"/>
              <a:buChar char="•"/>
              <a:tabLst>
                <a:tab pos="171442" algn="l"/>
                <a:tab pos="342884" algn="l"/>
              </a:tabLst>
            </a:pPr>
            <a:r>
              <a:rPr lang="en-SZ" sz="1400" dirty="0">
                <a:latin typeface="Arial" panose="020B0604020202020204" pitchFamily="34" charset="0"/>
                <a:ea typeface="Times New Roman" panose="02020603050405020304" pitchFamily="18" charset="0"/>
                <a:cs typeface="Arial" panose="020B0604020202020204" pitchFamily="34" charset="0"/>
              </a:rPr>
              <a:t>Health</a:t>
            </a:r>
            <a:r>
              <a:rPr lang="en-US" sz="1400" dirty="0">
                <a:latin typeface="Arial" panose="020B0604020202020204" pitchFamily="34" charset="0"/>
                <a:ea typeface="Times New Roman" panose="02020603050405020304" pitchFamily="18" charset="0"/>
                <a:cs typeface="Arial" panose="020B0604020202020204" pitchFamily="34" charset="0"/>
              </a:rPr>
              <a:t> matters</a:t>
            </a:r>
            <a:r>
              <a:rPr lang="en-SZ" sz="1400" dirty="0">
                <a:latin typeface="Arial" panose="020B0604020202020204" pitchFamily="34" charset="0"/>
                <a:ea typeface="Times New Roman" panose="02020603050405020304" pitchFamily="18" charset="0"/>
                <a:cs typeface="Arial" panose="020B0604020202020204" pitchFamily="34" charset="0"/>
              </a:rPr>
              <a:t> (everyone gets sick!)</a:t>
            </a:r>
          </a:p>
          <a:p>
            <a:pPr marL="285750" indent="-285750">
              <a:spcAft>
                <a:spcPts val="1200"/>
              </a:spcAft>
              <a:buFont typeface="Arial" panose="020B0604020202020204" pitchFamily="34" charset="0"/>
              <a:buChar char="•"/>
              <a:tabLst>
                <a:tab pos="171442" algn="l"/>
                <a:tab pos="342884" algn="l"/>
              </a:tabLst>
            </a:pPr>
            <a:r>
              <a:rPr lang="en-SZ" sz="1400" dirty="0">
                <a:latin typeface="Arial" panose="020B0604020202020204" pitchFamily="34" charset="0"/>
                <a:ea typeface="Times New Roman" panose="02020603050405020304" pitchFamily="18" charset="0"/>
                <a:cs typeface="Arial" panose="020B0604020202020204" pitchFamily="34" charset="0"/>
              </a:rPr>
              <a:t>Stress</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SZ" sz="1400" dirty="0">
                <a:latin typeface="Arial" panose="020B0604020202020204" pitchFamily="34" charset="0"/>
                <a:ea typeface="Times New Roman" panose="02020603050405020304" pitchFamily="18" charset="0"/>
                <a:cs typeface="Arial" panose="020B0604020202020204" pitchFamily="34" charset="0"/>
              </a:rPr>
              <a:t>time</a:t>
            </a:r>
            <a:r>
              <a:rPr lang="en-US" sz="1400" dirty="0">
                <a:latin typeface="Arial" panose="020B0604020202020204" pitchFamily="34" charset="0"/>
                <a:ea typeface="Times New Roman" panose="02020603050405020304" pitchFamily="18" charset="0"/>
                <a:cs typeface="Arial" panose="020B0604020202020204" pitchFamily="34" charset="0"/>
              </a:rPr>
              <a:t>, and </a:t>
            </a:r>
            <a:r>
              <a:rPr lang="en-SZ" sz="1400" dirty="0">
                <a:latin typeface="Arial" panose="020B0604020202020204" pitchFamily="34" charset="0"/>
                <a:ea typeface="Times New Roman" panose="02020603050405020304" pitchFamily="18" charset="0"/>
                <a:cs typeface="Arial" panose="020B0604020202020204" pitchFamily="34" charset="0"/>
              </a:rPr>
              <a:t> mobility </a:t>
            </a:r>
          </a:p>
          <a:p>
            <a:pPr marL="285750" indent="-285750">
              <a:spcAft>
                <a:spcPts val="1200"/>
              </a:spcAft>
              <a:buFont typeface="Arial" panose="020B0604020202020204" pitchFamily="34" charset="0"/>
              <a:buChar char="•"/>
              <a:tabLst>
                <a:tab pos="171442" algn="l"/>
                <a:tab pos="342884" algn="l"/>
              </a:tabLst>
            </a:pPr>
            <a:r>
              <a:rPr lang="en-SZ" sz="1400" dirty="0">
                <a:latin typeface="Arial" panose="020B0604020202020204" pitchFamily="34" charset="0"/>
                <a:ea typeface="Times New Roman" panose="02020603050405020304" pitchFamily="18" charset="0"/>
                <a:cs typeface="Arial" panose="020B0604020202020204" pitchFamily="34" charset="0"/>
              </a:rPr>
              <a:t>Access to par</a:t>
            </a:r>
            <a:r>
              <a:rPr lang="fr-BE" sz="1400" dirty="0" err="1">
                <a:latin typeface="Arial" panose="020B0604020202020204" pitchFamily="34" charset="0"/>
                <a:ea typeface="Times New Roman" panose="02020603050405020304" pitchFamily="18" charset="0"/>
                <a:cs typeface="Arial" panose="020B0604020202020204" pitchFamily="34" charset="0"/>
              </a:rPr>
              <a:t>t</a:t>
            </a:r>
            <a:r>
              <a:rPr lang="en-SZ" sz="1400" dirty="0">
                <a:latin typeface="Arial" panose="020B0604020202020204" pitchFamily="34" charset="0"/>
                <a:ea typeface="Times New Roman" panose="02020603050405020304" pitchFamily="18" charset="0"/>
                <a:cs typeface="Arial" panose="020B0604020202020204" pitchFamily="34" charset="0"/>
              </a:rPr>
              <a:t>ner(s)</a:t>
            </a:r>
            <a:r>
              <a:rPr lang="en-US" sz="1400" dirty="0">
                <a:latin typeface="Arial" panose="020B0604020202020204" pitchFamily="34" charset="0"/>
                <a:ea typeface="Times New Roman" panose="02020603050405020304" pitchFamily="18" charset="0"/>
                <a:cs typeface="Arial" panose="020B0604020202020204" pitchFamily="34" charset="0"/>
              </a:rPr>
              <a:t>, o</a:t>
            </a:r>
            <a:r>
              <a:rPr lang="en-SZ" sz="1400" dirty="0">
                <a:latin typeface="Arial" panose="020B0604020202020204" pitchFamily="34" charset="0"/>
                <a:ea typeface="Times New Roman" panose="02020603050405020304" pitchFamily="18" charset="0"/>
                <a:cs typeface="Arial" panose="020B0604020202020204" pitchFamily="34" charset="0"/>
              </a:rPr>
              <a:t>ccasion</a:t>
            </a:r>
            <a:r>
              <a:rPr lang="en-US" sz="1400" dirty="0">
                <a:latin typeface="Arial" panose="020B0604020202020204" pitchFamily="34" charset="0"/>
                <a:ea typeface="Times New Roman" panose="02020603050405020304" pitchFamily="18" charset="0"/>
                <a:cs typeface="Arial" panose="020B0604020202020204" pitchFamily="34" charset="0"/>
              </a:rPr>
              <a:t>s  and place.</a:t>
            </a:r>
            <a:endParaRPr lang="en-SZ"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1200"/>
              </a:spcAft>
              <a:buFont typeface="Arial" panose="020B0604020202020204" pitchFamily="34" charset="0"/>
              <a:buChar char="•"/>
              <a:tabLst>
                <a:tab pos="171442" algn="l"/>
                <a:tab pos="342884" algn="l"/>
              </a:tabLst>
            </a:pPr>
            <a:r>
              <a:rPr lang="en-SZ" sz="1400" dirty="0">
                <a:latin typeface="Arial" panose="020B0604020202020204" pitchFamily="34" charset="0"/>
                <a:ea typeface="Times New Roman" panose="02020603050405020304" pitchFamily="18" charset="0"/>
                <a:cs typeface="Arial" panose="020B0604020202020204" pitchFamily="34" charset="0"/>
              </a:rPr>
              <a:t>Socio-cultural practices such as sex pre- &amp; post-partum, breastfeeding, menstru</a:t>
            </a:r>
            <a:r>
              <a:rPr lang="fr-BE" sz="1400" dirty="0">
                <a:latin typeface="Arial" panose="020B0604020202020204" pitchFamily="34" charset="0"/>
                <a:ea typeface="Times New Roman" panose="02020603050405020304" pitchFamily="18" charset="0"/>
                <a:cs typeface="Arial" panose="020B0604020202020204" pitchFamily="34" charset="0"/>
              </a:rPr>
              <a:t>a</a:t>
            </a:r>
            <a:r>
              <a:rPr lang="en-SZ" sz="1400" dirty="0">
                <a:latin typeface="Arial" panose="020B0604020202020204" pitchFamily="34" charset="0"/>
                <a:ea typeface="Times New Roman" panose="02020603050405020304" pitchFamily="18" charset="0"/>
                <a:cs typeface="Arial" panose="020B0604020202020204" pitchFamily="34" charset="0"/>
              </a:rPr>
              <a:t>tion</a:t>
            </a:r>
            <a:r>
              <a:rPr lang="en-US" sz="1400" dirty="0">
                <a:latin typeface="Arial" panose="020B0604020202020204" pitchFamily="34" charset="0"/>
                <a:ea typeface="Times New Roman" panose="02020603050405020304" pitchFamily="18" charset="0"/>
                <a:cs typeface="Arial" panose="020B0604020202020204" pitchFamily="34" charset="0"/>
              </a:rPr>
              <a:t>.</a:t>
            </a:r>
            <a:endParaRPr lang="en-SZ"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1200"/>
              </a:spcAft>
              <a:buFont typeface="Arial" panose="020B0604020202020204" pitchFamily="34" charset="0"/>
              <a:buChar char="•"/>
              <a:tabLst>
                <a:tab pos="171442" algn="l"/>
                <a:tab pos="342884" algn="l"/>
              </a:tabLst>
            </a:pPr>
            <a:r>
              <a:rPr lang="en-SZ" sz="1400" dirty="0">
                <a:latin typeface="Arial" panose="020B0604020202020204" pitchFamily="34" charset="0"/>
                <a:ea typeface="Times New Roman" panose="02020603050405020304" pitchFamily="18" charset="0"/>
                <a:cs typeface="Arial" panose="020B0604020202020204" pitchFamily="34" charset="0"/>
              </a:rPr>
              <a:t>Demographic structure (cities, male migration labour, etc)</a:t>
            </a:r>
            <a:r>
              <a:rPr lang="en-US" sz="1400" dirty="0">
                <a:latin typeface="Arial" panose="020B0604020202020204" pitchFamily="34" charset="0"/>
                <a:ea typeface="Times New Roman" panose="02020603050405020304" pitchFamily="18" charset="0"/>
                <a:cs typeface="Arial" panose="020B0604020202020204" pitchFamily="34" charset="0"/>
              </a:rPr>
              <a:t>.</a:t>
            </a:r>
          </a:p>
          <a:p>
            <a:pPr marL="285750" indent="-285750">
              <a:spcAft>
                <a:spcPts val="1200"/>
              </a:spcAft>
              <a:buFont typeface="Arial" panose="020B0604020202020204" pitchFamily="34" charset="0"/>
              <a:buChar char="•"/>
              <a:tabLst>
                <a:tab pos="171442" algn="l"/>
                <a:tab pos="342884" algn="l"/>
              </a:tabLst>
            </a:pPr>
            <a:r>
              <a:rPr lang="en-SZ" sz="1400" dirty="0">
                <a:latin typeface="Arial" panose="020B0604020202020204" pitchFamily="34" charset="0"/>
                <a:ea typeface="Times New Roman" panose="02020603050405020304" pitchFamily="18" charset="0"/>
                <a:cs typeface="Arial" panose="020B0604020202020204" pitchFamily="34" charset="0"/>
              </a:rPr>
              <a:t>General population range </a:t>
            </a:r>
            <a:r>
              <a:rPr lang="en-US" sz="1400" dirty="0">
                <a:latin typeface="Arial" panose="020B0604020202020204" pitchFamily="34" charset="0"/>
                <a:ea typeface="Times New Roman" panose="02020603050405020304" pitchFamily="18" charset="0"/>
                <a:cs typeface="Arial" panose="020B0604020202020204" pitchFamily="34" charset="0"/>
              </a:rPr>
              <a:t>for couple years of protection (CYP)  is </a:t>
            </a:r>
            <a:r>
              <a:rPr lang="en-SZ" sz="1400" dirty="0">
                <a:latin typeface="Arial" panose="020B0604020202020204" pitchFamily="34" charset="0"/>
                <a:ea typeface="Times New Roman" panose="02020603050405020304" pitchFamily="18" charset="0"/>
                <a:cs typeface="Arial" panose="020B0604020202020204" pitchFamily="34" charset="0"/>
              </a:rPr>
              <a:t>80 -140 leading </a:t>
            </a:r>
            <a:r>
              <a:rPr lang="en-US" sz="1400" dirty="0">
                <a:latin typeface="Arial" panose="020B0604020202020204" pitchFamily="34" charset="0"/>
                <a:ea typeface="Times New Roman" panose="02020603050405020304" pitchFamily="18" charset="0"/>
                <a:cs typeface="Arial" panose="020B0604020202020204" pitchFamily="34" charset="0"/>
              </a:rPr>
              <a:t>Stover (2020) </a:t>
            </a:r>
            <a:r>
              <a:rPr lang="en-SZ" sz="1400" dirty="0">
                <a:latin typeface="Arial" panose="020B0604020202020204" pitchFamily="34" charset="0"/>
                <a:ea typeface="Times New Roman" panose="02020603050405020304" pitchFamily="18" charset="0"/>
                <a:cs typeface="Arial" panose="020B0604020202020204" pitchFamily="34" charset="0"/>
              </a:rPr>
              <a:t>to recommend 100 for </a:t>
            </a:r>
            <a:r>
              <a:rPr lang="en-US" sz="1400" dirty="0">
                <a:latin typeface="Arial" panose="020B0604020202020204" pitchFamily="34" charset="0"/>
                <a:ea typeface="Times New Roman" panose="02020603050405020304" pitchFamily="18" charset="0"/>
                <a:cs typeface="Arial" panose="020B0604020202020204" pitchFamily="34" charset="0"/>
              </a:rPr>
              <a:t>calculating </a:t>
            </a:r>
            <a:r>
              <a:rPr lang="en-SZ" sz="1400" dirty="0">
                <a:latin typeface="Arial" panose="020B0604020202020204" pitchFamily="34" charset="0"/>
                <a:ea typeface="Times New Roman" panose="02020603050405020304" pitchFamily="18" charset="0"/>
                <a:cs typeface="Arial" panose="020B0604020202020204" pitchFamily="34" charset="0"/>
              </a:rPr>
              <a:t>FP</a:t>
            </a:r>
            <a:r>
              <a:rPr lang="en-US" sz="1400" dirty="0">
                <a:latin typeface="Arial" panose="020B0604020202020204" pitchFamily="34" charset="0"/>
                <a:ea typeface="Times New Roman" panose="02020603050405020304" pitchFamily="18" charset="0"/>
                <a:cs typeface="Arial" panose="020B0604020202020204" pitchFamily="34" charset="0"/>
              </a:rPr>
              <a:t> needs</a:t>
            </a:r>
            <a:r>
              <a:rPr lang="en-SZ" sz="1400" dirty="0">
                <a:ea typeface="Times New Roman" panose="02020603050405020304" pitchFamily="18" charset="0"/>
                <a:cs typeface="Arial" panose="020B0604020202020204" pitchFamily="34" charset="0"/>
              </a:rPr>
              <a:t>.</a:t>
            </a:r>
            <a:endParaRPr lang="en-SZ"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Up Arrow 4">
            <a:extLst>
              <a:ext uri="{FF2B5EF4-FFF2-40B4-BE49-F238E27FC236}">
                <a16:creationId xmlns:a16="http://schemas.microsoft.com/office/drawing/2014/main" id="{1949AC4E-C91A-BC45-A7E5-86B4F6CD2ABB}"/>
              </a:ext>
            </a:extLst>
          </p:cNvPr>
          <p:cNvSpPr/>
          <p:nvPr/>
        </p:nvSpPr>
        <p:spPr>
          <a:xfrm>
            <a:off x="5909641" y="5331161"/>
            <a:ext cx="600016" cy="348221"/>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spTree>
    <p:extLst>
      <p:ext uri="{BB962C8B-B14F-4D97-AF65-F5344CB8AC3E}">
        <p14:creationId xmlns:p14="http://schemas.microsoft.com/office/powerpoint/2010/main" val="2288503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962A-6872-DA3E-9CE5-321ECAA41DD7}"/>
              </a:ext>
            </a:extLst>
          </p:cNvPr>
          <p:cNvSpPr>
            <a:spLocks noGrp="1"/>
          </p:cNvSpPr>
          <p:nvPr>
            <p:ph type="title"/>
          </p:nvPr>
        </p:nvSpPr>
        <p:spPr>
          <a:xfrm>
            <a:off x="115214" y="222088"/>
            <a:ext cx="4072782" cy="629884"/>
          </a:xfrm>
        </p:spPr>
        <p:txBody>
          <a:bodyPr>
            <a:normAutofit/>
          </a:bodyPr>
          <a:lstStyle/>
          <a:p>
            <a:pPr algn="l"/>
            <a:r>
              <a:rPr lang="en-SZ" sz="2400" b="1" dirty="0">
                <a:solidFill>
                  <a:schemeClr val="accent2"/>
                </a:solidFill>
                <a:latin typeface="Arial" panose="020B0604020202020204" pitchFamily="34" charset="0"/>
                <a:cs typeface="Arial" panose="020B0604020202020204" pitchFamily="34" charset="0"/>
              </a:rPr>
              <a:t>Understanding Wastage</a:t>
            </a:r>
          </a:p>
        </p:txBody>
      </p:sp>
      <p:pic>
        <p:nvPicPr>
          <p:cNvPr id="7" name="Content Placeholder 6" descr="Chart, bar chart&#10;&#10;Description automatically generated">
            <a:extLst>
              <a:ext uri="{FF2B5EF4-FFF2-40B4-BE49-F238E27FC236}">
                <a16:creationId xmlns:a16="http://schemas.microsoft.com/office/drawing/2014/main" id="{27D52E53-56AC-0F6C-58E6-37E03004F32D}"/>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187996" y="1042749"/>
            <a:ext cx="4941403" cy="3181667"/>
          </a:xfrm>
          <a:prstGeom prst="rect">
            <a:avLst/>
          </a:prstGeom>
        </p:spPr>
      </p:pic>
      <p:sp>
        <p:nvSpPr>
          <p:cNvPr id="8" name="Rectangle 2">
            <a:extLst>
              <a:ext uri="{FF2B5EF4-FFF2-40B4-BE49-F238E27FC236}">
                <a16:creationId xmlns:a16="http://schemas.microsoft.com/office/drawing/2014/main" id="{B60ED5D9-DAEB-93F1-C27F-C3A2A47B829A}"/>
              </a:ext>
            </a:extLst>
          </p:cNvPr>
          <p:cNvSpPr>
            <a:spLocks noChangeArrowheads="1"/>
          </p:cNvSpPr>
          <p:nvPr/>
        </p:nvSpPr>
        <p:spPr bwMode="auto">
          <a:xfrm>
            <a:off x="115214" y="1001314"/>
            <a:ext cx="4290578" cy="467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685769">
              <a:tabLst>
                <a:tab pos="342884" algn="l"/>
              </a:tabLst>
            </a:pPr>
            <a:r>
              <a:rPr lang="en-SZ" altLang="en-SZ" sz="1600" b="1" dirty="0">
                <a:solidFill>
                  <a:srgbClr val="000000"/>
                </a:solidFill>
                <a:ea typeface="Times New Roman" panose="02020603050405020304" pitchFamily="18" charset="0"/>
                <a:cs typeface="Arial" panose="020B0604020202020204" pitchFamily="34" charset="0"/>
              </a:rPr>
              <a:t>Distribution factors :  </a:t>
            </a:r>
            <a:endParaRPr lang="en-SZ" altLang="en-SZ" sz="1600" dirty="0">
              <a:cs typeface="Arial" panose="020B0604020202020204" pitchFamily="34" charset="0"/>
            </a:endParaRPr>
          </a:p>
          <a:p>
            <a:pPr marL="285750" indent="-285750" defTabSz="685769">
              <a:spcAft>
                <a:spcPts val="1200"/>
              </a:spcAft>
              <a:buFont typeface="Arial" panose="020B0604020202020204" pitchFamily="34" charset="0"/>
              <a:buChar char="•"/>
              <a:tabLst>
                <a:tab pos="342884" algn="l"/>
              </a:tabLst>
            </a:pPr>
            <a:r>
              <a:rPr lang="en-SZ" altLang="en-SZ" sz="1400" dirty="0">
                <a:solidFill>
                  <a:srgbClr val="000000"/>
                </a:solidFill>
                <a:ea typeface="Times New Roman" panose="02020603050405020304" pitchFamily="18" charset="0"/>
                <a:cs typeface="Arial" panose="020B0604020202020204" pitchFamily="34" charset="0"/>
              </a:rPr>
              <a:t>Too many or too little condoms available due to shipping loss, warehouse storage/damage, or transport loss.</a:t>
            </a:r>
            <a:endParaRPr lang="en-SZ" altLang="en-SZ" sz="1400" dirty="0">
              <a:cs typeface="Arial" panose="020B0604020202020204" pitchFamily="34" charset="0"/>
            </a:endParaRPr>
          </a:p>
          <a:p>
            <a:pPr marL="285750" indent="-285750" defTabSz="685769">
              <a:spcAft>
                <a:spcPts val="1200"/>
              </a:spcAft>
              <a:buFont typeface="Arial" panose="020B0604020202020204" pitchFamily="34" charset="0"/>
              <a:buChar char="•"/>
              <a:tabLst>
                <a:tab pos="342884" algn="l"/>
              </a:tabLst>
            </a:pPr>
            <a:r>
              <a:rPr lang="en-SZ" altLang="en-SZ" sz="1400" dirty="0">
                <a:solidFill>
                  <a:srgbClr val="000000"/>
                </a:solidFill>
                <a:ea typeface="Times New Roman" panose="02020603050405020304" pitchFamily="18" charset="0"/>
                <a:cs typeface="Arial" panose="020B0604020202020204" pitchFamily="34" charset="0"/>
              </a:rPr>
              <a:t>Effectiveness of distribution channels used to reach people who actually need and use condoms.</a:t>
            </a:r>
          </a:p>
          <a:p>
            <a:pPr defTabSz="685769">
              <a:buFontTx/>
              <a:buChar char="•"/>
              <a:tabLst>
                <a:tab pos="342884" algn="l"/>
              </a:tabLst>
            </a:pPr>
            <a:endParaRPr lang="en-SZ" altLang="en-SZ" sz="1600" dirty="0">
              <a:cs typeface="Arial" panose="020B0604020202020204" pitchFamily="34" charset="0"/>
            </a:endParaRPr>
          </a:p>
          <a:p>
            <a:pPr defTabSz="685769">
              <a:tabLst>
                <a:tab pos="342884" algn="l"/>
              </a:tabLst>
            </a:pPr>
            <a:r>
              <a:rPr lang="en-SZ" altLang="en-SZ" sz="1600" b="1" dirty="0">
                <a:solidFill>
                  <a:srgbClr val="000000"/>
                </a:solidFill>
                <a:ea typeface="Times New Roman" panose="02020603050405020304" pitchFamily="18" charset="0"/>
                <a:cs typeface="Arial" panose="020B0604020202020204" pitchFamily="34" charset="0"/>
              </a:rPr>
              <a:t>User factors: </a:t>
            </a:r>
            <a:endParaRPr lang="en-SZ" altLang="en-SZ" sz="1600" dirty="0">
              <a:cs typeface="Arial" panose="020B0604020202020204" pitchFamily="34" charset="0"/>
            </a:endParaRPr>
          </a:p>
          <a:p>
            <a:pPr marL="285750" indent="-285750" defTabSz="685769">
              <a:spcAft>
                <a:spcPts val="1200"/>
              </a:spcAft>
              <a:buFont typeface="Arial" panose="020B0604020202020204" pitchFamily="34" charset="0"/>
              <a:buChar char="•"/>
              <a:tabLst>
                <a:tab pos="342884" algn="l"/>
              </a:tabLst>
            </a:pPr>
            <a:r>
              <a:rPr lang="en-SZ" altLang="en-SZ" sz="1400" dirty="0">
                <a:solidFill>
                  <a:srgbClr val="000000"/>
                </a:solidFill>
                <a:ea typeface="Times New Roman" panose="02020603050405020304" pitchFamily="18" charset="0"/>
                <a:cs typeface="Arial" panose="020B0604020202020204" pitchFamily="34" charset="0"/>
              </a:rPr>
              <a:t>Variations in access points for specific populations: i.e. frequent user (SW) vs occasional user.</a:t>
            </a:r>
          </a:p>
          <a:p>
            <a:pPr marL="285750" indent="-285750" defTabSz="685769">
              <a:spcAft>
                <a:spcPts val="1200"/>
              </a:spcAft>
              <a:buFont typeface="Arial" panose="020B0604020202020204" pitchFamily="34" charset="0"/>
              <a:buChar char="•"/>
              <a:tabLst>
                <a:tab pos="342884" algn="l"/>
              </a:tabLst>
            </a:pPr>
            <a:r>
              <a:rPr lang="en-GB" altLang="en-SZ" sz="1400" dirty="0">
                <a:solidFill>
                  <a:srgbClr val="000000"/>
                </a:solidFill>
                <a:ea typeface="Times New Roman" panose="02020603050405020304" pitchFamily="18" charset="0"/>
                <a:cs typeface="Arial" panose="020B0604020202020204" pitchFamily="34" charset="0"/>
              </a:rPr>
              <a:t>Poorly targeted condom programming - providing condoms to people who don’t need them or don’t use them (all). </a:t>
            </a:r>
            <a:endParaRPr lang="en-GB" altLang="en-SZ" sz="1400" dirty="0">
              <a:cs typeface="Arial" panose="020B0604020202020204" pitchFamily="34" charset="0"/>
            </a:endParaRPr>
          </a:p>
          <a:p>
            <a:pPr marL="285750" indent="-285750" defTabSz="685769">
              <a:spcAft>
                <a:spcPts val="1200"/>
              </a:spcAft>
              <a:buFont typeface="Arial" panose="020B0604020202020204" pitchFamily="34" charset="0"/>
              <a:buChar char="•"/>
              <a:tabLst>
                <a:tab pos="342884" algn="l"/>
              </a:tabLst>
            </a:pPr>
            <a:r>
              <a:rPr lang="en-GB" altLang="en-SZ" sz="1400" dirty="0">
                <a:solidFill>
                  <a:srgbClr val="000000"/>
                </a:solidFill>
                <a:ea typeface="Times New Roman" panose="02020603050405020304" pitchFamily="18" charset="0"/>
                <a:cs typeface="Arial" panose="020B0604020202020204" pitchFamily="34" charset="0"/>
              </a:rPr>
              <a:t>Condom failure/breakage</a:t>
            </a:r>
            <a:endParaRPr lang="en-GB" altLang="en-SZ" sz="1400" dirty="0">
              <a:cs typeface="Arial" panose="020B0604020202020204" pitchFamily="34" charset="0"/>
            </a:endParaRPr>
          </a:p>
          <a:p>
            <a:pPr defTabSz="685769">
              <a:buFontTx/>
              <a:buChar char="•"/>
              <a:tabLst>
                <a:tab pos="342884" algn="l"/>
              </a:tabLst>
            </a:pPr>
            <a:endParaRPr lang="en-SZ" altLang="en-SZ" sz="601" dirty="0"/>
          </a:p>
          <a:p>
            <a:pPr defTabSz="685769">
              <a:tabLst>
                <a:tab pos="342884" algn="l"/>
              </a:tabLst>
            </a:pPr>
            <a:endParaRPr lang="en-SZ" altLang="en-SZ" sz="1350" dirty="0"/>
          </a:p>
        </p:txBody>
      </p:sp>
      <p:sp>
        <p:nvSpPr>
          <p:cNvPr id="9" name="Text Box 631">
            <a:extLst>
              <a:ext uri="{FF2B5EF4-FFF2-40B4-BE49-F238E27FC236}">
                <a16:creationId xmlns:a16="http://schemas.microsoft.com/office/drawing/2014/main" id="{7B6C04D3-4676-6A22-8DBC-F8B907B87063}"/>
              </a:ext>
            </a:extLst>
          </p:cNvPr>
          <p:cNvSpPr txBox="1">
            <a:spLocks noChangeArrowheads="1"/>
          </p:cNvSpPr>
          <p:nvPr/>
        </p:nvSpPr>
        <p:spPr bwMode="auto">
          <a:xfrm>
            <a:off x="6315" y="5579654"/>
            <a:ext cx="9123083" cy="1278346"/>
          </a:xfrm>
          <a:prstGeom prst="rect">
            <a:avLst/>
          </a:prstGeom>
          <a:solidFill>
            <a:srgbClr val="FFF2CC"/>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685769">
              <a:tabLst>
                <a:tab pos="342884" algn="l"/>
              </a:tabLst>
            </a:pPr>
            <a:r>
              <a:rPr lang="en-GB" altLang="en-SZ" sz="1400" b="1" dirty="0">
                <a:solidFill>
                  <a:srgbClr val="000000"/>
                </a:solidFill>
                <a:ea typeface="Times New Roman" panose="02020603050405020304" pitchFamily="18" charset="0"/>
                <a:cs typeface="Arial" panose="020B0604020202020204" pitchFamily="34" charset="0"/>
              </a:rPr>
              <a:t>Teams need to discuss what is happening in their country and estimate wastage by population group</a:t>
            </a:r>
            <a:r>
              <a:rPr lang="en-GB" altLang="en-SZ" sz="1400" dirty="0">
                <a:solidFill>
                  <a:srgbClr val="000000"/>
                </a:solidFill>
                <a:ea typeface="Times New Roman" panose="02020603050405020304" pitchFamily="18" charset="0"/>
                <a:cs typeface="Arial" panose="020B0604020202020204" pitchFamily="34" charset="0"/>
              </a:rPr>
              <a:t>. </a:t>
            </a:r>
            <a:r>
              <a:rPr lang="en-GB" altLang="en-SZ" sz="1400" dirty="0">
                <a:ea typeface="Times New Roman" panose="02020603050405020304" pitchFamily="18" charset="0"/>
                <a:cs typeface="Arial" panose="020B0604020202020204" pitchFamily="34" charset="0"/>
              </a:rPr>
              <a:t>Some countries may have higher wastage due to flooding the market. </a:t>
            </a:r>
          </a:p>
          <a:p>
            <a:pPr defTabSz="685769">
              <a:tabLst>
                <a:tab pos="342884" algn="l"/>
              </a:tabLst>
            </a:pPr>
            <a:r>
              <a:rPr lang="en-GB" altLang="en-SZ" sz="1400" dirty="0">
                <a:ea typeface="Times New Roman" panose="02020603050405020304" pitchFamily="18" charset="0"/>
                <a:cs typeface="Arial" panose="020B0604020202020204" pitchFamily="34" charset="0"/>
              </a:rPr>
              <a:t> If programs are targeted to the right populations, wastage will go down. </a:t>
            </a:r>
          </a:p>
          <a:p>
            <a:pPr defTabSz="685769">
              <a:tabLst>
                <a:tab pos="342884" algn="l"/>
              </a:tabLst>
            </a:pPr>
            <a:endParaRPr lang="en-GB" altLang="en-SZ" sz="1400" dirty="0">
              <a:cs typeface="Arial" panose="020B0604020202020204" pitchFamily="34" charset="0"/>
            </a:endParaRPr>
          </a:p>
          <a:p>
            <a:pPr defTabSz="685769">
              <a:tabLst>
                <a:tab pos="342884" algn="l"/>
              </a:tabLst>
            </a:pPr>
            <a:r>
              <a:rPr lang="en-GB" altLang="en-SZ" sz="1400" b="1" dirty="0">
                <a:ea typeface="Times New Roman" panose="02020603050405020304" pitchFamily="18" charset="0"/>
                <a:cs typeface="Arial" panose="020B0604020202020204" pitchFamily="34" charset="0"/>
              </a:rPr>
              <a:t>Remember: You can manage wastage but don’t try to avoid wastage completely</a:t>
            </a:r>
            <a:r>
              <a:rPr lang="en-GB" altLang="en-SZ" sz="1400" dirty="0">
                <a:ea typeface="Times New Roman" panose="02020603050405020304" pitchFamily="18" charset="0"/>
                <a:cs typeface="Arial" panose="020B0604020202020204" pitchFamily="34" charset="0"/>
              </a:rPr>
              <a:t>.   </a:t>
            </a:r>
            <a:endParaRPr lang="en-GB" altLang="en-SZ" sz="1400" dirty="0">
              <a:cs typeface="Arial" panose="020B0604020202020204" pitchFamily="34" charset="0"/>
            </a:endParaRPr>
          </a:p>
          <a:p>
            <a:pPr defTabSz="685769">
              <a:tabLst>
                <a:tab pos="342884" algn="l"/>
              </a:tabLst>
            </a:pPr>
            <a:endParaRPr lang="en-GB" altLang="en-SZ" sz="1350" dirty="0"/>
          </a:p>
        </p:txBody>
      </p:sp>
      <p:sp>
        <p:nvSpPr>
          <p:cNvPr id="4" name="TextBox 3">
            <a:extLst>
              <a:ext uri="{FF2B5EF4-FFF2-40B4-BE49-F238E27FC236}">
                <a16:creationId xmlns:a16="http://schemas.microsoft.com/office/drawing/2014/main" id="{74D93897-C002-7374-57FA-E2943C9C360C}"/>
              </a:ext>
            </a:extLst>
          </p:cNvPr>
          <p:cNvSpPr txBox="1"/>
          <p:nvPr/>
        </p:nvSpPr>
        <p:spPr>
          <a:xfrm>
            <a:off x="4738210" y="4246105"/>
            <a:ext cx="4290576" cy="1077218"/>
          </a:xfrm>
          <a:prstGeom prst="rect">
            <a:avLst/>
          </a:prstGeom>
          <a:solidFill>
            <a:schemeClr val="accent2">
              <a:lumMod val="20000"/>
              <a:lumOff val="80000"/>
            </a:schemeClr>
          </a:solidFill>
        </p:spPr>
        <p:txBody>
          <a:bodyPr wrap="square">
            <a:spAutoFit/>
          </a:bodyPr>
          <a:lstStyle/>
          <a:p>
            <a:pPr defTabSz="685769">
              <a:tabLst>
                <a:tab pos="342884" algn="l"/>
              </a:tabLst>
            </a:pPr>
            <a:r>
              <a:rPr lang="en-GB" altLang="en-SZ" sz="1600" b="1" dirty="0">
                <a:solidFill>
                  <a:srgbClr val="000000"/>
                </a:solidFill>
                <a:latin typeface="Calibri" panose="020F0502020204030204" pitchFamily="34" charset="0"/>
                <a:ea typeface="Times New Roman" panose="02020603050405020304" pitchFamily="18" charset="0"/>
              </a:rPr>
              <a:t>Default wastage value in CNET for all populations is 20% of the total need: </a:t>
            </a:r>
            <a:r>
              <a:rPr lang="en-GB" altLang="en-SZ" sz="1600" dirty="0">
                <a:solidFill>
                  <a:srgbClr val="000000"/>
                </a:solidFill>
                <a:latin typeface="Calibri" panose="020F0502020204030204" pitchFamily="34" charset="0"/>
                <a:ea typeface="Times New Roman" panose="02020603050405020304" pitchFamily="18" charset="0"/>
              </a:rPr>
              <a:t>3% system wastage – 17% user wastage) - </a:t>
            </a:r>
            <a:r>
              <a:rPr lang="en-GB" altLang="en-SZ" sz="1600" dirty="0" err="1">
                <a:solidFill>
                  <a:srgbClr val="000000"/>
                </a:solidFill>
                <a:latin typeface="Calibri" panose="020F0502020204030204" pitchFamily="34" charset="0"/>
                <a:ea typeface="Times New Roman" panose="02020603050405020304" pitchFamily="18" charset="0"/>
              </a:rPr>
              <a:t>cf</a:t>
            </a:r>
            <a:r>
              <a:rPr lang="en-GB" altLang="en-SZ" sz="1600" dirty="0">
                <a:solidFill>
                  <a:srgbClr val="000000"/>
                </a:solidFill>
                <a:latin typeface="Calibri" panose="020F0502020204030204" pitchFamily="34" charset="0"/>
                <a:ea typeface="Times New Roman" panose="02020603050405020304" pitchFamily="18" charset="0"/>
              </a:rPr>
              <a:t> Stover 1997 &amp; 2000)</a:t>
            </a:r>
            <a:endParaRPr lang="en-GB" altLang="en-SZ" sz="1600" dirty="0"/>
          </a:p>
        </p:txBody>
      </p:sp>
      <p:sp>
        <p:nvSpPr>
          <p:cNvPr id="6" name="TextBox 5">
            <a:extLst>
              <a:ext uri="{FF2B5EF4-FFF2-40B4-BE49-F238E27FC236}">
                <a16:creationId xmlns:a16="http://schemas.microsoft.com/office/drawing/2014/main" id="{016A3064-9DF4-EDA2-B608-C9173820B6EF}"/>
              </a:ext>
            </a:extLst>
          </p:cNvPr>
          <p:cNvSpPr txBox="1"/>
          <p:nvPr/>
        </p:nvSpPr>
        <p:spPr>
          <a:xfrm>
            <a:off x="4561116" y="97731"/>
            <a:ext cx="4582884" cy="923330"/>
          </a:xfrm>
          <a:prstGeom prst="rect">
            <a:avLst/>
          </a:prstGeom>
          <a:noFill/>
        </p:spPr>
        <p:txBody>
          <a:bodyPr wrap="square">
            <a:spAutoFit/>
          </a:bodyPr>
          <a:lstStyle/>
          <a:p>
            <a:pPr defTabSz="685769">
              <a:tabLst>
                <a:tab pos="342884" algn="l"/>
              </a:tabLst>
            </a:pPr>
            <a:r>
              <a:rPr lang="en-GB" altLang="en-SZ" sz="1800" b="1" dirty="0">
                <a:latin typeface="Calibri" panose="020F0502020204030204" pitchFamily="34" charset="0"/>
                <a:ea typeface="Times New Roman" panose="02020603050405020304" pitchFamily="18" charset="0"/>
              </a:rPr>
              <a:t>Condom programs that are poorly targeted, end up in places and with people who don’t want them</a:t>
            </a:r>
            <a:endParaRPr lang="en-GB" altLang="en-SZ" sz="1800" dirty="0"/>
          </a:p>
        </p:txBody>
      </p:sp>
    </p:spTree>
    <p:extLst>
      <p:ext uri="{BB962C8B-B14F-4D97-AF65-F5344CB8AC3E}">
        <p14:creationId xmlns:p14="http://schemas.microsoft.com/office/powerpoint/2010/main" val="301424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E070A8D-A91C-4FD4-B6DB-71EDE184DB7E}"/>
              </a:ext>
            </a:extLst>
          </p:cNvPr>
          <p:cNvSpPr txBox="1">
            <a:spLocks/>
          </p:cNvSpPr>
          <p:nvPr/>
        </p:nvSpPr>
        <p:spPr bwMode="auto">
          <a:xfrm>
            <a:off x="523875" y="688522"/>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indent="-285750">
              <a:spcBef>
                <a:spcPts val="2200"/>
              </a:spcBef>
            </a:pPr>
            <a:r>
              <a:rPr lang="en-SZ" sz="2400" b="1" dirty="0">
                <a:solidFill>
                  <a:schemeClr val="bg1"/>
                </a:solidFill>
                <a:latin typeface="Arial" panose="020B0604020202020204" pitchFamily="34" charset="0"/>
                <a:cs typeface="Arial" panose="020B0604020202020204" pitchFamily="34" charset="0"/>
              </a:rPr>
              <a:t>Introduction to the CNET Process and Tool </a:t>
            </a:r>
          </a:p>
        </p:txBody>
      </p:sp>
      <p:pic>
        <p:nvPicPr>
          <p:cNvPr id="2" name="Content Placeholder 4">
            <a:extLst>
              <a:ext uri="{FF2B5EF4-FFF2-40B4-BE49-F238E27FC236}">
                <a16:creationId xmlns:a16="http://schemas.microsoft.com/office/drawing/2014/main" id="{619D5C79-C132-EE51-3EA8-4AE841BA6213}"/>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585" t="5151" r="2179" b="5296"/>
          <a:stretch/>
        </p:blipFill>
        <p:spPr bwMode="auto">
          <a:xfrm>
            <a:off x="-2" y="1596571"/>
            <a:ext cx="9144002" cy="5261429"/>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161D-75BF-8481-539F-25BE4D3DE267}"/>
              </a:ext>
            </a:extLst>
          </p:cNvPr>
          <p:cNvSpPr>
            <a:spLocks noGrp="1"/>
          </p:cNvSpPr>
          <p:nvPr>
            <p:ph type="title"/>
          </p:nvPr>
        </p:nvSpPr>
        <p:spPr>
          <a:xfrm>
            <a:off x="-326918" y="53203"/>
            <a:ext cx="7626096" cy="1179576"/>
          </a:xfrm>
        </p:spPr>
        <p:txBody>
          <a:bodyPr>
            <a:normAutofit/>
          </a:bodyPr>
          <a:lstStyle/>
          <a:p>
            <a:r>
              <a:rPr lang="en-SZ" sz="2400" b="1" dirty="0">
                <a:solidFill>
                  <a:schemeClr val="accent2"/>
                </a:solidFill>
                <a:latin typeface="Arial" panose="020B0604020202020204" pitchFamily="34" charset="0"/>
                <a:cs typeface="Arial" panose="020B0604020202020204" pitchFamily="34" charset="0"/>
              </a:rPr>
              <a:t>Key Questions for Target Setting Discussion</a:t>
            </a:r>
          </a:p>
        </p:txBody>
      </p:sp>
      <p:graphicFrame>
        <p:nvGraphicFramePr>
          <p:cNvPr id="5" name="Table 5">
            <a:extLst>
              <a:ext uri="{FF2B5EF4-FFF2-40B4-BE49-F238E27FC236}">
                <a16:creationId xmlns:a16="http://schemas.microsoft.com/office/drawing/2014/main" id="{ADC8D833-53C7-5C76-E931-CBE15CEEB172}"/>
              </a:ext>
            </a:extLst>
          </p:cNvPr>
          <p:cNvGraphicFramePr>
            <a:graphicFrameLocks noGrp="1"/>
          </p:cNvGraphicFramePr>
          <p:nvPr>
            <p:ph sz="half" idx="1"/>
            <p:extLst>
              <p:ext uri="{D42A27DB-BD31-4B8C-83A1-F6EECF244321}">
                <p14:modId xmlns:p14="http://schemas.microsoft.com/office/powerpoint/2010/main" val="2975953152"/>
              </p:ext>
            </p:extLst>
          </p:nvPr>
        </p:nvGraphicFramePr>
        <p:xfrm>
          <a:off x="233248" y="887323"/>
          <a:ext cx="8507981" cy="5791200"/>
        </p:xfrm>
        <a:graphic>
          <a:graphicData uri="http://schemas.openxmlformats.org/drawingml/2006/table">
            <a:tbl>
              <a:tblPr firstRow="1" bandRow="1">
                <a:tableStyleId>{5940675A-B579-460E-94D1-54222C63F5DA}</a:tableStyleId>
              </a:tblPr>
              <a:tblGrid>
                <a:gridCol w="1671752">
                  <a:extLst>
                    <a:ext uri="{9D8B030D-6E8A-4147-A177-3AD203B41FA5}">
                      <a16:colId xmlns:a16="http://schemas.microsoft.com/office/drawing/2014/main" val="2183049585"/>
                    </a:ext>
                  </a:extLst>
                </a:gridCol>
                <a:gridCol w="6836229">
                  <a:extLst>
                    <a:ext uri="{9D8B030D-6E8A-4147-A177-3AD203B41FA5}">
                      <a16:colId xmlns:a16="http://schemas.microsoft.com/office/drawing/2014/main" val="1737537618"/>
                    </a:ext>
                  </a:extLst>
                </a:gridCol>
              </a:tblGrid>
              <a:tr h="0">
                <a:tc>
                  <a:txBody>
                    <a:bodyPr/>
                    <a:lstStyle/>
                    <a:p>
                      <a:r>
                        <a:rPr lang="en-SZ" b="1" dirty="0">
                          <a:solidFill>
                            <a:schemeClr val="accent4">
                              <a:lumMod val="75000"/>
                            </a:schemeClr>
                          </a:solidFill>
                          <a:latin typeface="Arial" panose="020B0604020202020204" pitchFamily="34" charset="0"/>
                          <a:cs typeface="Arial" panose="020B0604020202020204" pitchFamily="34" charset="0"/>
                        </a:rPr>
                        <a:t>Targets </a:t>
                      </a:r>
                    </a:p>
                  </a:txBody>
                  <a:tcPr/>
                </a:tc>
                <a:tc>
                  <a: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b="1" dirty="0"/>
                        <a:t>How far has the country gone in meeting national targets?</a:t>
                      </a:r>
                    </a:p>
                  </a:txBody>
                  <a:tcPr/>
                </a:tc>
                <a:extLst>
                  <a:ext uri="{0D108BD9-81ED-4DB2-BD59-A6C34878D82A}">
                    <a16:rowId xmlns:a16="http://schemas.microsoft.com/office/drawing/2014/main" val="3448780365"/>
                  </a:ext>
                </a:extLst>
              </a:tr>
              <a:tr h="1281312">
                <a:tc>
                  <a:txBody>
                    <a:bodyPr/>
                    <a:lstStyle/>
                    <a:p>
                      <a:r>
                        <a:rPr lang="en-SZ" b="1" dirty="0">
                          <a:solidFill>
                            <a:schemeClr val="accent4">
                              <a:lumMod val="75000"/>
                            </a:schemeClr>
                          </a:solidFill>
                          <a:latin typeface="Arial" panose="020B0604020202020204" pitchFamily="34" charset="0"/>
                          <a:cs typeface="Arial" panose="020B0604020202020204" pitchFamily="34" charset="0"/>
                        </a:rPr>
                        <a:t>Priority Population Need</a:t>
                      </a:r>
                    </a:p>
                  </a:txBody>
                  <a:tcPr/>
                </a:tc>
                <a:tc>
                  <a:txBody>
                    <a:bodyPr/>
                    <a:lstStyle/>
                    <a:p>
                      <a:pPr marL="285750" indent="-285750">
                        <a:spcAft>
                          <a:spcPts val="1200"/>
                        </a:spcAft>
                        <a:buFont typeface="Arial" panose="020B0604020202020204" pitchFamily="34" charset="0"/>
                        <a:buChar char="•"/>
                      </a:pPr>
                      <a:r>
                        <a:rPr lang="en-US" sz="1600" b="1" dirty="0"/>
                        <a:t>Are there other prevention services provided that might reduce their need </a:t>
                      </a:r>
                      <a:r>
                        <a:rPr lang="en-US" sz="1600" dirty="0"/>
                        <a:t>for condoms for HIV?  - </a:t>
                      </a:r>
                      <a:r>
                        <a:rPr lang="en-US" sz="1600" dirty="0" err="1"/>
                        <a:t>PrEP</a:t>
                      </a:r>
                      <a:r>
                        <a:rPr lang="en-US" sz="1600" dirty="0"/>
                        <a:t>, VL suppression.</a:t>
                      </a:r>
                      <a:endParaRPr lang="en-SZ" sz="1600" dirty="0"/>
                    </a:p>
                    <a:p>
                      <a:pPr marL="285750" indent="-285750">
                        <a:spcAft>
                          <a:spcPts val="1200"/>
                        </a:spcAft>
                        <a:buFont typeface="Arial" panose="020B0604020202020204" pitchFamily="34" charset="0"/>
                        <a:buChar char="•"/>
                      </a:pPr>
                      <a:r>
                        <a:rPr lang="en-US" sz="1600" b="1" dirty="0"/>
                        <a:t>Are we seeing increases in HIV incidence, STI prevalence reported by subpopulations or unmet demand for contraceptives/teenage pregnancy</a:t>
                      </a:r>
                      <a:r>
                        <a:rPr lang="en-US" sz="1600" dirty="0"/>
                        <a:t>? Are there </a:t>
                      </a:r>
                      <a:r>
                        <a:rPr lang="en-US" sz="1600" b="1" dirty="0"/>
                        <a:t>geographic differences</a:t>
                      </a:r>
                      <a:r>
                        <a:rPr lang="en-US" sz="1600" dirty="0"/>
                        <a:t> to address? </a:t>
                      </a:r>
                      <a:endParaRPr lang="en-US" sz="1600" dirty="0">
                        <a:latin typeface="Calibri" panose="020F0502020204030204" pitchFamily="34" charset="0"/>
                        <a:ea typeface="Times New Roman" panose="02020603050405020304" pitchFamily="18" charset="0"/>
                      </a:endParaRPr>
                    </a:p>
                  </a:txBody>
                  <a:tcPr/>
                </a:tc>
                <a:extLst>
                  <a:ext uri="{0D108BD9-81ED-4DB2-BD59-A6C34878D82A}">
                    <a16:rowId xmlns:a16="http://schemas.microsoft.com/office/drawing/2014/main" val="1630400944"/>
                  </a:ext>
                </a:extLst>
              </a:tr>
              <a:tr h="1043554">
                <a:tc>
                  <a:txBody>
                    <a:bodyPr/>
                    <a:lstStyle/>
                    <a:p>
                      <a:r>
                        <a:rPr lang="en-SZ" b="1" dirty="0">
                          <a:solidFill>
                            <a:schemeClr val="accent4">
                              <a:lumMod val="75000"/>
                            </a:schemeClr>
                          </a:solidFill>
                          <a:latin typeface="Arial" panose="020B0604020202020204" pitchFamily="34" charset="0"/>
                          <a:cs typeface="Arial" panose="020B0604020202020204" pitchFamily="34" charset="0"/>
                        </a:rPr>
                        <a:t>Demand </a:t>
                      </a:r>
                    </a:p>
                  </a:txBody>
                  <a:tcPr/>
                </a:tc>
                <a:tc>
                  <a: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b="1" dirty="0">
                          <a:solidFill>
                            <a:srgbClr val="000000"/>
                          </a:solidFill>
                        </a:rPr>
                        <a:t>What programmatic interventions are currently in place </a:t>
                      </a:r>
                      <a:r>
                        <a:rPr lang="en-US" sz="1600" dirty="0">
                          <a:solidFill>
                            <a:srgbClr val="000000"/>
                          </a:solidFill>
                        </a:rPr>
                        <a:t>to create demand and facilitate access and consistent use of condoms among priority populations?   (You can use </a:t>
                      </a:r>
                      <a:r>
                        <a:rPr lang="en-US" sz="1600" u="sng" dirty="0">
                          <a:solidFill>
                            <a:srgbClr val="0563C1"/>
                          </a:solidFill>
                          <a:hlinkClick r:id="rId3"/>
                        </a:rPr>
                        <a:t>population specific program review worksheets</a:t>
                      </a:r>
                      <a:r>
                        <a:rPr lang="en-US" sz="1600" dirty="0">
                          <a:solidFill>
                            <a:srgbClr val="000000"/>
                          </a:solidFill>
                        </a:rPr>
                        <a:t> to assess) </a:t>
                      </a:r>
                      <a:endParaRPr lang="en-SZ" sz="1600" dirty="0"/>
                    </a:p>
                  </a:txBody>
                  <a:tcPr/>
                </a:tc>
                <a:extLst>
                  <a:ext uri="{0D108BD9-81ED-4DB2-BD59-A6C34878D82A}">
                    <a16:rowId xmlns:a16="http://schemas.microsoft.com/office/drawing/2014/main" val="499768085"/>
                  </a:ext>
                </a:extLst>
              </a:tr>
              <a:tr h="2343121">
                <a:tc>
                  <a:txBody>
                    <a:bodyPr/>
                    <a:lstStyle/>
                    <a:p>
                      <a:r>
                        <a:rPr lang="en-SZ" b="1" dirty="0">
                          <a:solidFill>
                            <a:schemeClr val="accent4">
                              <a:lumMod val="75000"/>
                            </a:schemeClr>
                          </a:solidFill>
                          <a:latin typeface="Arial" panose="020B0604020202020204" pitchFamily="34" charset="0"/>
                          <a:cs typeface="Arial" panose="020B0604020202020204" pitchFamily="34" charset="0"/>
                        </a:rPr>
                        <a:t>Capacity </a:t>
                      </a:r>
                    </a:p>
                  </a:txBody>
                  <a:tcPr/>
                </a:tc>
                <a:tc>
                  <a:txBody>
                    <a:bodyPr/>
                    <a:lstStyle/>
                    <a:p>
                      <a:pPr marL="285750" lvl="0" indent="-285750">
                        <a:spcAft>
                          <a:spcPts val="1200"/>
                        </a:spcAft>
                        <a:buSzPts val="1000"/>
                        <a:buFont typeface="Arial" panose="020B0604020202020204" pitchFamily="34" charset="0"/>
                        <a:buChar char="•"/>
                        <a:tabLst>
                          <a:tab pos="1193800" algn="l"/>
                        </a:tabLst>
                      </a:pPr>
                      <a:r>
                        <a:rPr lang="en-US" sz="1600" b="1" dirty="0">
                          <a:solidFill>
                            <a:srgbClr val="000000"/>
                          </a:solidFill>
                        </a:rPr>
                        <a:t>Is our budget going to increase</a:t>
                      </a:r>
                      <a:r>
                        <a:rPr lang="en-US" sz="1600" dirty="0">
                          <a:solidFill>
                            <a:srgbClr val="000000"/>
                          </a:solidFill>
                        </a:rPr>
                        <a:t>?</a:t>
                      </a:r>
                      <a:endParaRPr lang="en-SZ" sz="1600" dirty="0"/>
                    </a:p>
                    <a:p>
                      <a:pPr marL="285750" lvl="0" indent="-285750">
                        <a:spcAft>
                          <a:spcPts val="1200"/>
                        </a:spcAft>
                        <a:buSzPts val="1000"/>
                        <a:buFont typeface="Arial" panose="020B0604020202020204" pitchFamily="34" charset="0"/>
                        <a:buChar char="•"/>
                        <a:tabLst>
                          <a:tab pos="1193800" algn="l"/>
                        </a:tabLst>
                      </a:pPr>
                      <a:r>
                        <a:rPr lang="en-US" sz="1600" dirty="0">
                          <a:solidFill>
                            <a:srgbClr val="000000"/>
                          </a:solidFill>
                        </a:rPr>
                        <a:t>Do we have </a:t>
                      </a:r>
                      <a:r>
                        <a:rPr lang="en-US" sz="1600" b="1" dirty="0">
                          <a:solidFill>
                            <a:srgbClr val="000000"/>
                          </a:solidFill>
                        </a:rPr>
                        <a:t>plans to strengthen national </a:t>
                      </a:r>
                      <a:r>
                        <a:rPr lang="en-US" sz="1600" dirty="0">
                          <a:solidFill>
                            <a:srgbClr val="000000"/>
                          </a:solidFill>
                        </a:rPr>
                        <a:t>coverage and involve stakeholders?</a:t>
                      </a:r>
                      <a:endParaRPr lang="en-SZ" sz="1600" dirty="0"/>
                    </a:p>
                    <a:p>
                      <a:pPr marL="285750" lvl="0" indent="-285750">
                        <a:spcAft>
                          <a:spcPts val="1200"/>
                        </a:spcAft>
                        <a:buSzPts val="1000"/>
                        <a:buFont typeface="Arial" panose="020B0604020202020204" pitchFamily="34" charset="0"/>
                        <a:buChar char="•"/>
                        <a:tabLst>
                          <a:tab pos="1193800" algn="l"/>
                        </a:tabLst>
                      </a:pPr>
                      <a:r>
                        <a:rPr lang="en-US" sz="1600" dirty="0">
                          <a:solidFill>
                            <a:srgbClr val="000000"/>
                          </a:solidFill>
                        </a:rPr>
                        <a:t>Will you  </a:t>
                      </a:r>
                      <a:r>
                        <a:rPr lang="en-US" sz="1600" b="1" dirty="0">
                          <a:solidFill>
                            <a:srgbClr val="000000"/>
                          </a:solidFill>
                        </a:rPr>
                        <a:t>scale up/increase </a:t>
                      </a:r>
                      <a:r>
                        <a:rPr lang="en-US" sz="1600" dirty="0">
                          <a:solidFill>
                            <a:srgbClr val="000000"/>
                          </a:solidFill>
                        </a:rPr>
                        <a:t>the number of condom </a:t>
                      </a:r>
                      <a:r>
                        <a:rPr lang="en-US" sz="1600" b="1" dirty="0">
                          <a:solidFill>
                            <a:srgbClr val="000000"/>
                          </a:solidFill>
                        </a:rPr>
                        <a:t>distribution points</a:t>
                      </a:r>
                      <a:r>
                        <a:rPr lang="en-US" sz="1600" dirty="0">
                          <a:solidFill>
                            <a:srgbClr val="000000"/>
                          </a:solidFill>
                        </a:rPr>
                        <a:t>?</a:t>
                      </a:r>
                      <a:endParaRPr lang="en-SZ" sz="1600" dirty="0"/>
                    </a:p>
                    <a:p>
                      <a:pPr marL="285750" lvl="0" indent="-285750">
                        <a:spcAft>
                          <a:spcPts val="1200"/>
                        </a:spcAft>
                        <a:buSzPts val="1000"/>
                        <a:buFont typeface="Arial" panose="020B0604020202020204" pitchFamily="34" charset="0"/>
                        <a:buChar char="•"/>
                        <a:tabLst>
                          <a:tab pos="1193800" algn="l"/>
                        </a:tabLst>
                      </a:pPr>
                      <a:r>
                        <a:rPr lang="en-US" sz="1600" b="1" dirty="0">
                          <a:solidFill>
                            <a:srgbClr val="000000"/>
                          </a:solidFill>
                        </a:rPr>
                        <a:t>Will you invest in targeted condom promotion </a:t>
                      </a:r>
                      <a:r>
                        <a:rPr lang="en-US" sz="1600" dirty="0">
                          <a:solidFill>
                            <a:srgbClr val="000000"/>
                          </a:solidFill>
                        </a:rPr>
                        <a:t>for different priority population groups including point of distribution promotion?  (health facilities, shops, create visibility through condom promotion) </a:t>
                      </a:r>
                      <a:endParaRPr lang="en-SZ" sz="1600" dirty="0"/>
                    </a:p>
                    <a:p>
                      <a:pPr marL="285750" indent="-285750">
                        <a:spcAft>
                          <a:spcPts val="1200"/>
                        </a:spcAft>
                        <a:buFont typeface="Arial" panose="020B0604020202020204" pitchFamily="34" charset="0"/>
                        <a:buChar char="•"/>
                        <a:tabLst>
                          <a:tab pos="1193800" algn="l"/>
                        </a:tabLst>
                      </a:pPr>
                      <a:r>
                        <a:rPr lang="en-US" sz="1600" b="1" dirty="0">
                          <a:solidFill>
                            <a:srgbClr val="000000"/>
                          </a:solidFill>
                        </a:rPr>
                        <a:t>Do you have the capacity to invest in coordination and improved monitoring </a:t>
                      </a:r>
                      <a:r>
                        <a:rPr lang="en-US" sz="1600" dirty="0">
                          <a:solidFill>
                            <a:srgbClr val="000000"/>
                          </a:solidFill>
                        </a:rPr>
                        <a:t>(</a:t>
                      </a:r>
                      <a:r>
                        <a:rPr lang="en-US" sz="1600" dirty="0" err="1">
                          <a:solidFill>
                            <a:srgbClr val="000000"/>
                          </a:solidFill>
                        </a:rPr>
                        <a:t>ie</a:t>
                      </a:r>
                      <a:r>
                        <a:rPr lang="en-US" sz="1600" dirty="0">
                          <a:solidFill>
                            <a:srgbClr val="000000"/>
                          </a:solidFill>
                        </a:rPr>
                        <a:t>. improve reporting to capture condom information, condom dashboards) </a:t>
                      </a:r>
                      <a:endParaRPr lang="en-SZ" sz="1600" dirty="0"/>
                    </a:p>
                  </a:txBody>
                  <a:tcPr/>
                </a:tc>
                <a:extLst>
                  <a:ext uri="{0D108BD9-81ED-4DB2-BD59-A6C34878D82A}">
                    <a16:rowId xmlns:a16="http://schemas.microsoft.com/office/drawing/2014/main" val="2915215425"/>
                  </a:ext>
                </a:extLst>
              </a:tr>
            </a:tbl>
          </a:graphicData>
        </a:graphic>
      </p:graphicFrame>
    </p:spTree>
    <p:extLst>
      <p:ext uri="{BB962C8B-B14F-4D97-AF65-F5344CB8AC3E}">
        <p14:creationId xmlns:p14="http://schemas.microsoft.com/office/powerpoint/2010/main" val="3996762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bar chart&#10;&#10;Description automatically generated">
            <a:extLst>
              <a:ext uri="{FF2B5EF4-FFF2-40B4-BE49-F238E27FC236}">
                <a16:creationId xmlns:a16="http://schemas.microsoft.com/office/drawing/2014/main" id="{BCD7B8C3-CF2F-D3A3-B45F-AC5DD124FBDD}"/>
              </a:ext>
            </a:extLst>
          </p:cNvPr>
          <p:cNvPicPr>
            <a:picLocks noChangeAspect="1"/>
          </p:cNvPicPr>
          <p:nvPr/>
        </p:nvPicPr>
        <p:blipFill>
          <a:blip r:embed="rId3"/>
          <a:stretch>
            <a:fillRect/>
          </a:stretch>
        </p:blipFill>
        <p:spPr>
          <a:xfrm>
            <a:off x="121353" y="1551124"/>
            <a:ext cx="8010276" cy="5007555"/>
          </a:xfrm>
          <a:prstGeom prst="rect">
            <a:avLst/>
          </a:prstGeom>
        </p:spPr>
      </p:pic>
      <p:sp>
        <p:nvSpPr>
          <p:cNvPr id="6" name="Left Arrow 5">
            <a:extLst>
              <a:ext uri="{FF2B5EF4-FFF2-40B4-BE49-F238E27FC236}">
                <a16:creationId xmlns:a16="http://schemas.microsoft.com/office/drawing/2014/main" id="{D67C91D1-47DD-7010-F679-DE1F9F8D3E16}"/>
              </a:ext>
            </a:extLst>
          </p:cNvPr>
          <p:cNvSpPr/>
          <p:nvPr/>
        </p:nvSpPr>
        <p:spPr>
          <a:xfrm>
            <a:off x="5931262" y="3814731"/>
            <a:ext cx="670678" cy="33163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7" name="Text Box 481">
            <a:extLst>
              <a:ext uri="{FF2B5EF4-FFF2-40B4-BE49-F238E27FC236}">
                <a16:creationId xmlns:a16="http://schemas.microsoft.com/office/drawing/2014/main" id="{3D44B4EE-42AF-C186-D1EA-88B821AC92E6}"/>
              </a:ext>
            </a:extLst>
          </p:cNvPr>
          <p:cNvSpPr txBox="1"/>
          <p:nvPr/>
        </p:nvSpPr>
        <p:spPr>
          <a:xfrm>
            <a:off x="6391095" y="3396343"/>
            <a:ext cx="1936478" cy="957943"/>
          </a:xfrm>
          <a:prstGeom prst="rect">
            <a:avLst/>
          </a:prstGeom>
          <a:solidFill>
            <a:schemeClr val="accent5">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dirty="0">
                <a:effectLst/>
                <a:latin typeface="Calibri" panose="020F0502020204030204" pitchFamily="34" charset="0"/>
                <a:ea typeface="Times New Roman" panose="02020603050405020304" pitchFamily="18" charset="0"/>
              </a:rPr>
              <a:t>Will countries invest highly in programs to create demand among 50-64 for condom use ? </a:t>
            </a:r>
            <a:endParaRPr lang="en-SZ" sz="1400" dirty="0">
              <a:effectLst/>
              <a:latin typeface="Times New Roman" panose="02020603050405020304" pitchFamily="18" charset="0"/>
              <a:ea typeface="Times New Roman" panose="02020603050405020304" pitchFamily="18" charset="0"/>
            </a:endParaRPr>
          </a:p>
          <a:p>
            <a:r>
              <a:rPr lang="en-SZ" sz="1400" dirty="0">
                <a:effectLst/>
                <a:latin typeface="Times New Roman" panose="02020603050405020304" pitchFamily="18" charset="0"/>
                <a:ea typeface="Times New Roman" panose="02020603050405020304" pitchFamily="18" charset="0"/>
              </a:rPr>
              <a:t> </a:t>
            </a:r>
          </a:p>
        </p:txBody>
      </p:sp>
      <p:sp>
        <p:nvSpPr>
          <p:cNvPr id="10" name="TextBox 9">
            <a:extLst>
              <a:ext uri="{FF2B5EF4-FFF2-40B4-BE49-F238E27FC236}">
                <a16:creationId xmlns:a16="http://schemas.microsoft.com/office/drawing/2014/main" id="{FB975F89-88AB-35F2-B0C3-D11B19D7CF62}"/>
              </a:ext>
            </a:extLst>
          </p:cNvPr>
          <p:cNvSpPr txBox="1"/>
          <p:nvPr/>
        </p:nvSpPr>
        <p:spPr>
          <a:xfrm>
            <a:off x="293914" y="185057"/>
            <a:ext cx="7837715" cy="923330"/>
          </a:xfrm>
          <a:prstGeom prst="rect">
            <a:avLst/>
          </a:prstGeom>
          <a:noFill/>
        </p:spPr>
        <p:txBody>
          <a:bodyPr wrap="square" rtlCol="0">
            <a:spAutoFit/>
          </a:bodyPr>
          <a:lstStyle/>
          <a:p>
            <a:r>
              <a:rPr lang="en-US" sz="1800" b="1" dirty="0">
                <a:solidFill>
                  <a:schemeClr val="accent5">
                    <a:lumMod val="75000"/>
                  </a:schemeClr>
                </a:solidFill>
                <a:effectLst/>
                <a:ea typeface="Times New Roman" panose="02020603050405020304" pitchFamily="18" charset="0"/>
                <a:cs typeface="Arial" panose="020B0604020202020204" pitchFamily="34" charset="0"/>
              </a:rPr>
              <a:t>The Graph: Condom Needs Scenario </a:t>
            </a:r>
            <a:r>
              <a:rPr lang="en-US" sz="1800" dirty="0">
                <a:solidFill>
                  <a:schemeClr val="accent5">
                    <a:lumMod val="75000"/>
                  </a:schemeClr>
                </a:solidFill>
                <a:effectLst/>
                <a:ea typeface="Times New Roman" panose="02020603050405020304" pitchFamily="18" charset="0"/>
                <a:cs typeface="Arial" panose="020B0604020202020204" pitchFamily="34" charset="0"/>
              </a:rPr>
              <a:t>provides teams with a quick comparison of population specific </a:t>
            </a:r>
            <a:r>
              <a:rPr lang="en-SZ" sz="1800" dirty="0">
                <a:solidFill>
                  <a:schemeClr val="accent5">
                    <a:lumMod val="75000"/>
                  </a:schemeClr>
                </a:solidFill>
                <a:effectLst/>
                <a:ea typeface="Times New Roman" panose="02020603050405020304" pitchFamily="18" charset="0"/>
                <a:cs typeface="Arial" panose="020B0604020202020204" pitchFamily="34" charset="0"/>
              </a:rPr>
              <a:t>baseline </a:t>
            </a:r>
            <a:r>
              <a:rPr lang="en-US" sz="1800" dirty="0">
                <a:solidFill>
                  <a:schemeClr val="accent5">
                    <a:lumMod val="75000"/>
                  </a:schemeClr>
                </a:solidFill>
                <a:effectLst/>
                <a:ea typeface="Times New Roman" panose="02020603050405020304" pitchFamily="18" charset="0"/>
                <a:cs typeface="Arial" panose="020B0604020202020204" pitchFamily="34" charset="0"/>
              </a:rPr>
              <a:t>with draft condom use </a:t>
            </a:r>
            <a:r>
              <a:rPr lang="en-SZ" sz="1800" dirty="0">
                <a:solidFill>
                  <a:schemeClr val="accent5">
                    <a:lumMod val="75000"/>
                  </a:schemeClr>
                </a:solidFill>
                <a:effectLst/>
                <a:ea typeface="Times New Roman" panose="02020603050405020304" pitchFamily="18" charset="0"/>
                <a:cs typeface="Arial" panose="020B0604020202020204" pitchFamily="34" charset="0"/>
              </a:rPr>
              <a:t>targets</a:t>
            </a:r>
            <a:r>
              <a:rPr lang="en-US" sz="1800" dirty="0">
                <a:solidFill>
                  <a:schemeClr val="accent5">
                    <a:lumMod val="75000"/>
                  </a:schemeClr>
                </a:solidFill>
                <a:effectLst/>
                <a:ea typeface="Times New Roman" panose="02020603050405020304" pitchFamily="18" charset="0"/>
                <a:cs typeface="Arial" panose="020B0604020202020204" pitchFamily="34" charset="0"/>
              </a:rPr>
              <a:t> to facilitate analysis</a:t>
            </a:r>
            <a:r>
              <a:rPr lang="en-SZ" sz="1800" dirty="0">
                <a:solidFill>
                  <a:schemeClr val="accent5">
                    <a:lumMod val="75000"/>
                  </a:schemeClr>
                </a:solidFill>
                <a:effectLst/>
                <a:ea typeface="Times New Roman" panose="02020603050405020304" pitchFamily="18" charset="0"/>
                <a:cs typeface="Arial" panose="020B0604020202020204" pitchFamily="34" charset="0"/>
              </a:rPr>
              <a:t>.  </a:t>
            </a:r>
            <a:endParaRPr lang="en-SZ" dirty="0">
              <a:solidFill>
                <a:schemeClr val="accent5">
                  <a:lumMod val="75000"/>
                </a:schemeClr>
              </a:solidFill>
              <a:cs typeface="Arial" panose="020B0604020202020204" pitchFamily="34" charset="0"/>
            </a:endParaRPr>
          </a:p>
        </p:txBody>
      </p:sp>
      <p:sp>
        <p:nvSpPr>
          <p:cNvPr id="13" name="TextBox 12">
            <a:extLst>
              <a:ext uri="{FF2B5EF4-FFF2-40B4-BE49-F238E27FC236}">
                <a16:creationId xmlns:a16="http://schemas.microsoft.com/office/drawing/2014/main" id="{9425D72D-65BB-999E-33DD-5D49F390878F}"/>
              </a:ext>
            </a:extLst>
          </p:cNvPr>
          <p:cNvSpPr txBox="1"/>
          <p:nvPr/>
        </p:nvSpPr>
        <p:spPr>
          <a:xfrm>
            <a:off x="4963886" y="971965"/>
            <a:ext cx="3886200" cy="715581"/>
          </a:xfrm>
          <a:prstGeom prst="rect">
            <a:avLst/>
          </a:prstGeom>
          <a:solidFill>
            <a:schemeClr val="bg1">
              <a:lumMod val="95000"/>
            </a:schemeClr>
          </a:solidFill>
        </p:spPr>
        <p:txBody>
          <a:bodyPr wrap="square" rtlCol="0">
            <a:spAutoFit/>
          </a:bodyPr>
          <a:lstStyle/>
          <a:p>
            <a:r>
              <a:rPr lang="en-US" sz="1350" dirty="0">
                <a:latin typeface="Calibri" panose="020F0502020204030204" pitchFamily="34" charset="0"/>
                <a:ea typeface="Times New Roman" panose="02020603050405020304" pitchFamily="18" charset="0"/>
              </a:rPr>
              <a:t>It is recommended to stay</a:t>
            </a:r>
            <a:r>
              <a:rPr lang="en-SZ" sz="1350" dirty="0">
                <a:latin typeface="Calibri" panose="020F0502020204030204" pitchFamily="34" charset="0"/>
                <a:ea typeface="Times New Roman" panose="02020603050405020304" pitchFamily="18" charset="0"/>
              </a:rPr>
              <a:t> between 60-90%, based on the Global Fund’s ambitious targets</a:t>
            </a:r>
            <a:r>
              <a:rPr lang="en-US" sz="1350" dirty="0">
                <a:latin typeface="Calibri" panose="020F0502020204030204" pitchFamily="34" charset="0"/>
                <a:ea typeface="Times New Roman" panose="02020603050405020304" pitchFamily="18" charset="0"/>
              </a:rPr>
              <a:t>, however, every target requires investment on programs. </a:t>
            </a:r>
          </a:p>
        </p:txBody>
      </p:sp>
    </p:spTree>
    <p:extLst>
      <p:ext uri="{BB962C8B-B14F-4D97-AF65-F5344CB8AC3E}">
        <p14:creationId xmlns:p14="http://schemas.microsoft.com/office/powerpoint/2010/main" val="1469772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3257C4-59B3-7D9D-9373-0F980025963F}"/>
              </a:ext>
            </a:extLst>
          </p:cNvPr>
          <p:cNvSpPr txBox="1">
            <a:spLocks/>
          </p:cNvSpPr>
          <p:nvPr/>
        </p:nvSpPr>
        <p:spPr>
          <a:xfrm>
            <a:off x="193272" y="217714"/>
            <a:ext cx="8208176" cy="884682"/>
          </a:xfr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lgn="l" defTabSz="914400"/>
            <a:r>
              <a:rPr lang="en-SZ" sz="1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4. Review </a:t>
            </a:r>
            <a:r>
              <a:rPr kumimoji="0" lang="en-SZ" altLang="en-SZ" sz="1800" b="1" i="0" u="none" strike="noStrike" cap="none" normalizeH="0" baseline="0" dirty="0">
                <a:ln>
                  <a:noFill/>
                </a:ln>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and modify </a:t>
            </a:r>
            <a:r>
              <a:rPr kumimoji="0" lang="en-SZ" altLang="en-SZ" sz="1800" b="1" i="0" u="sng" strike="noStrike" cap="none" normalizeH="0" baseline="0" dirty="0">
                <a:ln>
                  <a:noFill/>
                </a:ln>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the number of sex acts per year by population group</a:t>
            </a:r>
            <a:r>
              <a:rPr kumimoji="0" lang="en-SZ" altLang="en-SZ" sz="1800" b="1" i="0" u="none" strike="noStrike" cap="none" normalizeH="0" baseline="0" dirty="0">
                <a:ln>
                  <a:noFill/>
                </a:ln>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 (Column F) based on data and stakeholder consultation</a:t>
            </a:r>
            <a:r>
              <a:rPr kumimoji="0" lang="en-US" altLang="en-SZ" sz="1800" b="1" i="0" u="none" strike="noStrike" cap="none" normalizeH="0" baseline="0" dirty="0">
                <a:ln>
                  <a:noFill/>
                </a:ln>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 to determine condom quantities needed for protection.  </a:t>
            </a:r>
            <a:endParaRPr kumimoji="0" lang="en-US" altLang="en-SZ" sz="1800" b="0" i="0" u="none" strike="noStrike" cap="none" normalizeH="0" baseline="0" dirty="0">
              <a:ln>
                <a:noFill/>
              </a:ln>
              <a:solidFill>
                <a:schemeClr val="accent5">
                  <a:lumMod val="50000"/>
                </a:schemeClr>
              </a:solidFill>
              <a:effectLst/>
              <a:latin typeface="Arial" panose="020B0604020202020204" pitchFamily="34" charset="0"/>
              <a:cs typeface="Arial" panose="020B0604020202020204" pitchFamily="34" charset="0"/>
            </a:endParaRPr>
          </a:p>
          <a:p>
            <a:pPr algn="l" defTabSz="914400"/>
            <a:br>
              <a:rPr lang="en-SZ" sz="1800" dirty="0">
                <a:latin typeface="Arial" panose="020B0604020202020204" pitchFamily="34" charset="0"/>
                <a:ea typeface="Times New Roman" panose="02020603050405020304" pitchFamily="18" charset="0"/>
                <a:cs typeface="Arial" panose="020B0604020202020204" pitchFamily="34" charset="0"/>
              </a:rPr>
            </a:br>
            <a:endParaRPr lang="en-SZ" sz="1800" dirty="0">
              <a:latin typeface="Arial" panose="020B0604020202020204" pitchFamily="34" charset="0"/>
              <a:cs typeface="Arial" panose="020B0604020202020204" pitchFamily="34" charset="0"/>
            </a:endParaRPr>
          </a:p>
        </p:txBody>
      </p:sp>
      <p:pic>
        <p:nvPicPr>
          <p:cNvPr id="3074" name="Picture 847" descr="Table, timeline&#10;&#10;Description automatically generated">
            <a:extLst>
              <a:ext uri="{FF2B5EF4-FFF2-40B4-BE49-F238E27FC236}">
                <a16:creationId xmlns:a16="http://schemas.microsoft.com/office/drawing/2014/main" id="{1478E9B9-FFEF-4CE1-02AF-686686B9C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122" y="1320110"/>
            <a:ext cx="4797828" cy="197748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76A4E683-9F7F-EAEF-CBDF-DD2545DED9E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SZ" altLang="en-SZ" sz="1800" b="0" i="0" u="none" strike="noStrike" cap="none" normalizeH="0" baseline="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D5DB7F26-E95C-F25D-D954-0A83BA8ADFFF}"/>
              </a:ext>
            </a:extLst>
          </p:cNvPr>
          <p:cNvSpPr>
            <a:spLocks noChangeArrowheads="1"/>
          </p:cNvSpPr>
          <p:nvPr/>
        </p:nvSpPr>
        <p:spPr bwMode="auto">
          <a:xfrm>
            <a:off x="4572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SZ"/>
          </a:p>
        </p:txBody>
      </p:sp>
      <p:sp>
        <p:nvSpPr>
          <p:cNvPr id="11" name="Text Box 217">
            <a:extLst>
              <a:ext uri="{FF2B5EF4-FFF2-40B4-BE49-F238E27FC236}">
                <a16:creationId xmlns:a16="http://schemas.microsoft.com/office/drawing/2014/main" id="{D2A55A3C-6039-2694-2EC5-4498BB5D02D9}"/>
              </a:ext>
            </a:extLst>
          </p:cNvPr>
          <p:cNvSpPr txBox="1">
            <a:spLocks/>
          </p:cNvSpPr>
          <p:nvPr/>
        </p:nvSpPr>
        <p:spPr>
          <a:xfrm>
            <a:off x="4200122" y="3560408"/>
            <a:ext cx="4750606" cy="3195992"/>
          </a:xfrm>
          <a:prstGeom prst="rect">
            <a:avLst/>
          </a:prstGeom>
          <a:solidFill>
            <a:schemeClr val="bg1">
              <a:lumMod val="95000"/>
            </a:schemeClr>
          </a:solidFill>
          <a:ln w="6350">
            <a:solidFill>
              <a:prstClr val="black"/>
            </a:solidFill>
          </a:ln>
        </p:spPr>
        <p:txBody>
          <a:bodyPr rot="0" spcFirstLastPara="0" vert="horz" wrap="square" lIns="68580" tIns="34290" rIns="68580" bIns="3429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400">
              <a:buFont typeface="Arial" panose="020B0604020202020204" pitchFamily="34" charset="0"/>
              <a:buNone/>
            </a:pPr>
            <a:r>
              <a:rPr lang="en-GB" sz="1800" b="1" i="1" dirty="0">
                <a:solidFill>
                  <a:srgbClr val="000000"/>
                </a:solidFill>
                <a:latin typeface="Calibri" panose="020F0502020204030204" pitchFamily="34" charset="0"/>
                <a:ea typeface="Times New Roman" panose="02020603050405020304" pitchFamily="18" charset="0"/>
              </a:rPr>
              <a:t>Frequency of sex</a:t>
            </a:r>
            <a:r>
              <a:rPr lang="en-GB" sz="1800" b="1" dirty="0">
                <a:solidFill>
                  <a:srgbClr val="000000"/>
                </a:solidFill>
                <a:latin typeface="Calibri" panose="020F0502020204030204" pitchFamily="34" charset="0"/>
                <a:ea typeface="Times New Roman" panose="02020603050405020304" pitchFamily="18" charset="0"/>
              </a:rPr>
              <a:t> can vary widely by population and </a:t>
            </a:r>
            <a:r>
              <a:rPr lang="en-US" sz="1800" b="1" dirty="0">
                <a:solidFill>
                  <a:srgbClr val="000000"/>
                </a:solidFill>
                <a:latin typeface="Calibri" panose="020F0502020204030204" pitchFamily="34" charset="0"/>
                <a:ea typeface="Times New Roman" panose="02020603050405020304" pitchFamily="18" charset="0"/>
              </a:rPr>
              <a:t>country.</a:t>
            </a:r>
            <a:endParaRPr lang="en-SZ" sz="1800" dirty="0">
              <a:latin typeface="Times New Roman" panose="02020603050405020304" pitchFamily="18" charset="0"/>
              <a:ea typeface="Times New Roman" panose="02020603050405020304" pitchFamily="18" charset="0"/>
            </a:endParaRPr>
          </a:p>
          <a:p>
            <a:pPr defTabSz="914400"/>
            <a:r>
              <a:rPr lang="en-GB" sz="1800" dirty="0">
                <a:solidFill>
                  <a:srgbClr val="000000"/>
                </a:solidFill>
                <a:latin typeface="Calibri" panose="020F0502020204030204" pitchFamily="34" charset="0"/>
                <a:ea typeface="Times New Roman" panose="02020603050405020304" pitchFamily="18" charset="0"/>
              </a:rPr>
              <a:t> Often country teams don’t take into consideration individual variation due to age, sex, location, and practical realities like sickness, tiredness, stress, or access.  </a:t>
            </a:r>
          </a:p>
          <a:p>
            <a:pPr defTabSz="914400"/>
            <a:r>
              <a:rPr lang="en-GB" sz="1800" dirty="0">
                <a:solidFill>
                  <a:srgbClr val="000000"/>
                </a:solidFill>
                <a:latin typeface="Calibri" panose="020F0502020204030204" pitchFamily="34" charset="0"/>
                <a:ea typeface="Times New Roman" panose="02020603050405020304" pitchFamily="18" charset="0"/>
              </a:rPr>
              <a:t>So, while sex workers have comparably higher number of sex acts which need protection, people who are in stable relationships are more likely to have sex than those who are non-regular non-cohabitating partners.</a:t>
            </a:r>
            <a:endParaRPr lang="en-SZ" sz="1800" dirty="0">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30EC9149-426C-60F6-8CCF-5C95A9C2F9CA}"/>
              </a:ext>
            </a:extLst>
          </p:cNvPr>
          <p:cNvSpPr txBox="1"/>
          <p:nvPr/>
        </p:nvSpPr>
        <p:spPr>
          <a:xfrm>
            <a:off x="146050" y="1344820"/>
            <a:ext cx="3896128" cy="4257576"/>
          </a:xfrm>
          <a:prstGeom prst="rect">
            <a:avLst/>
          </a:prstGeom>
          <a:solidFill>
            <a:schemeClr val="accent4">
              <a:lumMod val="20000"/>
              <a:lumOff val="80000"/>
            </a:schemeClr>
          </a:solidFill>
        </p:spPr>
        <p:txBody>
          <a:bodyPr wrap="square">
            <a:spAutoFit/>
          </a:bodyPr>
          <a:lstStyle/>
          <a:p>
            <a:pPr marL="342900" lvl="0" indent="-342900">
              <a:spcBef>
                <a:spcPts val="0"/>
              </a:spcBef>
              <a:spcAft>
                <a:spcPts val="2200"/>
              </a:spcAft>
              <a:buFont typeface="Wingdings 2" pitchFamily="2" charset="2"/>
              <a:buChar char=""/>
            </a:pPr>
            <a:r>
              <a:rPr lang="en-SZ" sz="1800" dirty="0">
                <a:effectLst/>
              </a:rPr>
              <a:t>Modification of number of sex acts should be based on dialogue</a:t>
            </a:r>
            <a:r>
              <a:rPr lang="en-US" sz="1800" dirty="0">
                <a:effectLst/>
              </a:rPr>
              <a:t> but backed by data. </a:t>
            </a:r>
          </a:p>
          <a:p>
            <a:pPr marL="342900" lvl="0" indent="-342900">
              <a:spcBef>
                <a:spcPts val="0"/>
              </a:spcBef>
              <a:spcAft>
                <a:spcPts val="2200"/>
              </a:spcAft>
              <a:buFont typeface="Wingdings 2" pitchFamily="2" charset="2"/>
              <a:buChar char=""/>
            </a:pPr>
            <a:r>
              <a:rPr lang="en-US" sz="1800" dirty="0">
                <a:effectLst/>
              </a:rPr>
              <a:t>The discussion during the condom review meeting should challenge assumptions around sex acts for specific populations using the graph/slide provided.</a:t>
            </a:r>
            <a:endParaRPr lang="en-SZ" sz="1800" dirty="0">
              <a:effectLst/>
            </a:endParaRPr>
          </a:p>
          <a:p>
            <a:pPr marL="342900" marR="0" lvl="0" indent="-342900" algn="l" defTabSz="914400" rtl="0" eaLnBrk="1" fontAlgn="auto" latinLnBrk="0" hangingPunct="1">
              <a:lnSpc>
                <a:spcPct val="100000"/>
              </a:lnSpc>
              <a:spcBef>
                <a:spcPts val="0"/>
              </a:spcBef>
              <a:spcAft>
                <a:spcPts val="2200"/>
              </a:spcAft>
              <a:buClrTx/>
              <a:buSzTx/>
              <a:buFont typeface="Wingdings 2" pitchFamily="2" charset="2"/>
              <a:buChar char=""/>
              <a:tabLst/>
              <a:defRPr/>
            </a:pPr>
            <a:r>
              <a:rPr lang="en-SZ" sz="1800" dirty="0">
                <a:effectLst/>
              </a:rPr>
              <a:t>Countries should see if there is better data available to justify increases or decreases and/or validate it with specific beneficiary groups. </a:t>
            </a:r>
          </a:p>
        </p:txBody>
      </p:sp>
    </p:spTree>
    <p:extLst>
      <p:ext uri="{BB962C8B-B14F-4D97-AF65-F5344CB8AC3E}">
        <p14:creationId xmlns:p14="http://schemas.microsoft.com/office/powerpoint/2010/main" val="1017956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41C17-372D-1DF9-4C07-1904856995F1}"/>
              </a:ext>
            </a:extLst>
          </p:cNvPr>
          <p:cNvSpPr>
            <a:spLocks noGrp="1"/>
          </p:cNvSpPr>
          <p:nvPr>
            <p:ph type="title"/>
          </p:nvPr>
        </p:nvSpPr>
        <p:spPr>
          <a:xfrm>
            <a:off x="228601" y="89763"/>
            <a:ext cx="7626096" cy="884682"/>
          </a:xfrm>
        </p:spPr>
        <p:txBody>
          <a:bodyPr>
            <a:normAutofit/>
          </a:bodyPr>
          <a:lstStyle/>
          <a:p>
            <a:pPr algn="l"/>
            <a:r>
              <a:rPr lang="en-SZ" sz="1800" b="1" dirty="0">
                <a:solidFill>
                  <a:srgbClr val="44546A"/>
                </a:solidFill>
                <a:latin typeface="Arial" panose="020B0604020202020204" pitchFamily="34" charset="0"/>
                <a:ea typeface="Times New Roman" panose="02020603050405020304" pitchFamily="18" charset="0"/>
                <a:cs typeface="Arial" panose="020B0604020202020204" pitchFamily="34" charset="0"/>
              </a:rPr>
              <a:t>5. Review and modify the wastage % </a:t>
            </a:r>
            <a:r>
              <a:rPr lang="en-US" sz="1800" b="1" dirty="0">
                <a:solidFill>
                  <a:srgbClr val="44546A"/>
                </a:solidFill>
                <a:latin typeface="Arial" panose="020B0604020202020204" pitchFamily="34" charset="0"/>
                <a:ea typeface="Times New Roman" panose="02020603050405020304" pitchFamily="18" charset="0"/>
                <a:cs typeface="Arial" panose="020B0604020202020204" pitchFamily="34" charset="0"/>
              </a:rPr>
              <a:t>for each</a:t>
            </a:r>
            <a:r>
              <a:rPr lang="en-SZ" sz="1800" b="1" dirty="0">
                <a:solidFill>
                  <a:srgbClr val="44546A"/>
                </a:solidFill>
                <a:latin typeface="Arial" panose="020B0604020202020204" pitchFamily="34" charset="0"/>
                <a:ea typeface="Times New Roman" panose="02020603050405020304" pitchFamily="18" charset="0"/>
                <a:cs typeface="Arial" panose="020B0604020202020204" pitchFamily="34" charset="0"/>
              </a:rPr>
              <a:t> population group based on stakeholder consultation.</a:t>
            </a:r>
            <a:endParaRPr lang="en-SZ" sz="1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19EDDD-54AE-58C0-6B02-4178826BFCAA}"/>
              </a:ext>
            </a:extLst>
          </p:cNvPr>
          <p:cNvSpPr>
            <a:spLocks noGrp="1"/>
          </p:cNvSpPr>
          <p:nvPr>
            <p:ph sz="half" idx="1"/>
          </p:nvPr>
        </p:nvSpPr>
        <p:spPr>
          <a:xfrm>
            <a:off x="228600" y="1603906"/>
            <a:ext cx="4613356" cy="4486006"/>
          </a:xfrm>
        </p:spPr>
        <p:txBody>
          <a:bodyPr>
            <a:normAutofit/>
          </a:bodyPr>
          <a:lstStyle/>
          <a:p>
            <a:pPr marL="257164" indent="-257164">
              <a:buFont typeface="Wingdings 2" pitchFamily="2" charset="2"/>
              <a:buChar char=""/>
            </a:pPr>
            <a:r>
              <a:rPr lang="en-US" sz="1650" dirty="0">
                <a:latin typeface="Arial" panose="020B0604020202020204" pitchFamily="34" charset="0"/>
                <a:ea typeface="Times New Roman" panose="02020603050405020304" pitchFamily="18" charset="0"/>
                <a:cs typeface="Arial" panose="020B0604020202020204" pitchFamily="34" charset="0"/>
              </a:rPr>
              <a:t>The wastage default (20%) is just a starting point.  </a:t>
            </a:r>
          </a:p>
          <a:p>
            <a:pPr marL="257164" indent="-257164">
              <a:buFont typeface="Wingdings 2" pitchFamily="2" charset="2"/>
              <a:buChar char=""/>
            </a:pPr>
            <a:r>
              <a:rPr lang="en-US" sz="1650" dirty="0">
                <a:latin typeface="Arial" panose="020B0604020202020204" pitchFamily="34" charset="0"/>
                <a:ea typeface="Times New Roman" panose="02020603050405020304" pitchFamily="18" charset="0"/>
                <a:cs typeface="Arial" panose="020B0604020202020204" pitchFamily="34" charset="0"/>
              </a:rPr>
              <a:t>Most countries won’t have good wastage info, which is why the default number based on expert assumptions is provided.   You can still manually change specific wastage rates by specific priority population (even if it is </a:t>
            </a:r>
            <a:r>
              <a:rPr lang="en-US" sz="1650" dirty="0">
                <a:solidFill>
                  <a:srgbClr val="ED7D31"/>
                </a:solidFill>
                <a:latin typeface="Arial" panose="020B0604020202020204" pitchFamily="34" charset="0"/>
                <a:ea typeface="Times New Roman" panose="02020603050405020304" pitchFamily="18" charset="0"/>
                <a:cs typeface="Arial" panose="020B0604020202020204" pitchFamily="34" charset="0"/>
              </a:rPr>
              <a:t>orange</a:t>
            </a:r>
            <a:r>
              <a:rPr lang="en-US" sz="1650" dirty="0">
                <a:latin typeface="Arial" panose="020B0604020202020204" pitchFamily="34" charset="0"/>
                <a:ea typeface="Times New Roman" panose="02020603050405020304" pitchFamily="18" charset="0"/>
                <a:cs typeface="Arial" panose="020B0604020202020204" pitchFamily="34" charset="0"/>
              </a:rPr>
              <a:t> </a:t>
            </a:r>
            <a:r>
              <a:rPr lang="en-US" sz="1650" dirty="0" err="1">
                <a:latin typeface="Arial" panose="020B0604020202020204" pitchFamily="34" charset="0"/>
                <a:ea typeface="Times New Roman" panose="02020603050405020304" pitchFamily="18" charset="0"/>
                <a:cs typeface="Arial" panose="020B0604020202020204" pitchFamily="34" charset="0"/>
              </a:rPr>
              <a:t>colour</a:t>
            </a:r>
            <a:r>
              <a:rPr lang="en-US" sz="1650" dirty="0">
                <a:latin typeface="Arial" panose="020B0604020202020204" pitchFamily="34" charset="0"/>
                <a:ea typeface="Times New Roman" panose="02020603050405020304" pitchFamily="18" charset="0"/>
                <a:cs typeface="Arial" panose="020B0604020202020204" pitchFamily="34" charset="0"/>
              </a:rPr>
              <a:t>).  </a:t>
            </a:r>
          </a:p>
          <a:p>
            <a:pPr marL="600048" lvl="1" indent="-257164">
              <a:buFont typeface="Wingdings 2" pitchFamily="2" charset="2"/>
              <a:buChar char=""/>
            </a:pPr>
            <a:r>
              <a:rPr lang="en-US" sz="1400" dirty="0">
                <a:latin typeface="Arial" panose="020B0604020202020204" pitchFamily="34" charset="0"/>
                <a:ea typeface="Times New Roman" panose="02020603050405020304" pitchFamily="18" charset="0"/>
                <a:cs typeface="Arial" panose="020B0604020202020204" pitchFamily="34" charset="0"/>
              </a:rPr>
              <a:t>FSWs are less likely to waste condoms. </a:t>
            </a:r>
          </a:p>
          <a:p>
            <a:pPr marL="600048" lvl="1" indent="-257164">
              <a:buFont typeface="Wingdings 2" pitchFamily="2" charset="2"/>
              <a:buChar char=""/>
            </a:pPr>
            <a:r>
              <a:rPr lang="en-US" sz="1400" dirty="0">
                <a:latin typeface="Arial" panose="020B0604020202020204" pitchFamily="34" charset="0"/>
                <a:ea typeface="Times New Roman" panose="02020603050405020304" pitchFamily="18" charset="0"/>
                <a:cs typeface="Arial" panose="020B0604020202020204" pitchFamily="34" charset="0"/>
              </a:rPr>
              <a:t>Population segments benefitting from social marketed/cost recovery condoms may have lower wastage rates than those populations receiving free public condoms. </a:t>
            </a:r>
            <a:endParaRPr lang="en-SZ" sz="1400" dirty="0">
              <a:latin typeface="Arial" panose="020B0604020202020204" pitchFamily="34" charset="0"/>
              <a:ea typeface="Times New Roman" panose="02020603050405020304" pitchFamily="18" charset="0"/>
              <a:cs typeface="Arial" panose="020B0604020202020204" pitchFamily="34" charset="0"/>
            </a:endParaRPr>
          </a:p>
          <a:p>
            <a:pPr marL="257164" indent="-257164">
              <a:buFont typeface="Wingdings 2" pitchFamily="2" charset="2"/>
              <a:buChar char=""/>
            </a:pPr>
            <a:r>
              <a:rPr lang="en-US" sz="1650" dirty="0">
                <a:latin typeface="Arial" panose="020B0604020202020204" pitchFamily="34" charset="0"/>
                <a:ea typeface="Times New Roman" panose="02020603050405020304" pitchFamily="18" charset="0"/>
                <a:cs typeface="Arial" panose="020B0604020202020204" pitchFamily="34" charset="0"/>
              </a:rPr>
              <a:t>For targets, as channels for distribution improve, wastage should decrease.    </a:t>
            </a:r>
            <a:endParaRPr lang="en-SZ" dirty="0">
              <a:latin typeface="Arial" panose="020B0604020202020204" pitchFamily="34" charset="0"/>
              <a:cs typeface="Arial" panose="020B0604020202020204" pitchFamily="34" charset="0"/>
            </a:endParaRPr>
          </a:p>
          <a:p>
            <a:pPr marL="0" indent="0">
              <a:buNone/>
            </a:pPr>
            <a:r>
              <a:rPr lang="en-US" sz="1350" i="1" dirty="0">
                <a:latin typeface="Arial" panose="020B0604020202020204" pitchFamily="34" charset="0"/>
                <a:ea typeface="Times New Roman" panose="02020603050405020304" pitchFamily="18" charset="0"/>
                <a:cs typeface="Arial" panose="020B0604020202020204" pitchFamily="34" charset="0"/>
              </a:rPr>
              <a:t>(See tips below or  </a:t>
            </a:r>
            <a:r>
              <a:rPr lang="en-US" sz="1350" i="1"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3"/>
              </a:rPr>
              <a:t>Understanding Wastage</a:t>
            </a:r>
            <a:r>
              <a:rPr lang="en-US" sz="1350" i="1" dirty="0">
                <a:latin typeface="Arial" panose="020B0604020202020204" pitchFamily="34" charset="0"/>
                <a:ea typeface="Times New Roman" panose="02020603050405020304" pitchFamily="18" charset="0"/>
                <a:cs typeface="Arial" panose="020B0604020202020204" pitchFamily="34" charset="0"/>
              </a:rPr>
              <a:t> for more details)</a:t>
            </a:r>
            <a:endParaRPr lang="en-SZ"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FC64D92-30D2-2517-7728-E3BF77B92FBC}"/>
              </a:ext>
            </a:extLst>
          </p:cNvPr>
          <p:cNvSpPr txBox="1"/>
          <p:nvPr/>
        </p:nvSpPr>
        <p:spPr>
          <a:xfrm>
            <a:off x="4841958" y="974445"/>
            <a:ext cx="4073442" cy="5470728"/>
          </a:xfrm>
          <a:prstGeom prst="rect">
            <a:avLst/>
          </a:prstGeom>
          <a:solidFill>
            <a:schemeClr val="accent1">
              <a:lumMod val="20000"/>
              <a:lumOff val="80000"/>
            </a:schemeClr>
          </a:solidFill>
        </p:spPr>
        <p:txBody>
          <a:bodyPr wrap="square" rtlCol="0">
            <a:spAutoFit/>
          </a:bodyPr>
          <a:lstStyle/>
          <a:p>
            <a:r>
              <a:rPr lang="en-GB" sz="1600" b="1" dirty="0">
                <a:solidFill>
                  <a:srgbClr val="000000"/>
                </a:solidFill>
                <a:ea typeface="Times New Roman" panose="02020603050405020304" pitchFamily="18" charset="0"/>
                <a:cs typeface="Arial" panose="020B0604020202020204" pitchFamily="34" charset="0"/>
              </a:rPr>
              <a:t>Country wastage % will vary:</a:t>
            </a:r>
            <a:endParaRPr lang="en-SZ" sz="1600" dirty="0">
              <a:ea typeface="Times New Roman" panose="02020603050405020304" pitchFamily="18" charset="0"/>
              <a:cs typeface="Arial" panose="020B0604020202020204" pitchFamily="34" charset="0"/>
            </a:endParaRPr>
          </a:p>
          <a:p>
            <a:r>
              <a:rPr lang="en-GB" sz="1600" dirty="0">
                <a:solidFill>
                  <a:srgbClr val="000000"/>
                </a:solidFill>
                <a:ea typeface="Times New Roman" panose="02020603050405020304" pitchFamily="18" charset="0"/>
                <a:cs typeface="Arial" panose="020B0604020202020204" pitchFamily="34" charset="0"/>
              </a:rPr>
              <a:t> </a:t>
            </a:r>
            <a:endParaRPr lang="en-SZ" sz="1600" dirty="0">
              <a:ea typeface="Times New Roman" panose="02020603050405020304" pitchFamily="18" charset="0"/>
              <a:cs typeface="Arial" panose="020B0604020202020204" pitchFamily="34" charset="0"/>
            </a:endParaRPr>
          </a:p>
          <a:p>
            <a:pPr marL="257164" indent="-257164">
              <a:buFont typeface="Wingdings 2" pitchFamily="2" charset="2"/>
              <a:buChar char=""/>
            </a:pPr>
            <a:r>
              <a:rPr lang="en-GB" sz="1600" b="1" i="1" dirty="0">
                <a:solidFill>
                  <a:srgbClr val="000000"/>
                </a:solidFill>
                <a:ea typeface="Times New Roman" panose="02020603050405020304" pitchFamily="18" charset="0"/>
                <a:cs typeface="Arial" panose="020B0604020202020204" pitchFamily="34" charset="0"/>
              </a:rPr>
              <a:t>In South Africa</a:t>
            </a:r>
            <a:r>
              <a:rPr lang="en-GB" sz="1600" i="1" dirty="0">
                <a:solidFill>
                  <a:srgbClr val="000000"/>
                </a:solidFill>
                <a:ea typeface="Times New Roman" panose="02020603050405020304" pitchFamily="18" charset="0"/>
                <a:cs typeface="Arial" panose="020B0604020202020204" pitchFamily="34" charset="0"/>
              </a:rPr>
              <a:t>, the team estimated 33% of their condoms were wastage due to lack of targeted distribution though it may have been higher. </a:t>
            </a:r>
            <a:endParaRPr lang="en-SZ" sz="1600" dirty="0">
              <a:ea typeface="Times New Roman" panose="02020603050405020304" pitchFamily="18" charset="0"/>
              <a:cs typeface="Arial" panose="020B0604020202020204" pitchFamily="34" charset="0"/>
            </a:endParaRPr>
          </a:p>
          <a:p>
            <a:pPr marL="257164" indent="-257164">
              <a:buFont typeface="Wingdings 2" pitchFamily="2" charset="2"/>
              <a:buChar char=""/>
            </a:pPr>
            <a:r>
              <a:rPr lang="en-GB" sz="1600" b="1" i="1" dirty="0">
                <a:solidFill>
                  <a:srgbClr val="000000"/>
                </a:solidFill>
                <a:ea typeface="Times New Roman" panose="02020603050405020304" pitchFamily="18" charset="0"/>
                <a:cs typeface="Arial" panose="020B0604020202020204" pitchFamily="34" charset="0"/>
              </a:rPr>
              <a:t>In Mozambique</a:t>
            </a:r>
            <a:r>
              <a:rPr lang="en-GB" sz="1600" i="1" dirty="0">
                <a:solidFill>
                  <a:srgbClr val="000000"/>
                </a:solidFill>
                <a:ea typeface="Times New Roman" panose="02020603050405020304" pitchFamily="18" charset="0"/>
                <a:cs typeface="Arial" panose="020B0604020202020204" pitchFamily="34" charset="0"/>
              </a:rPr>
              <a:t>, their program was largely driven by social marketing organizations, so the estimate for wastage was expected to be much lower. </a:t>
            </a:r>
            <a:endParaRPr lang="en-SZ" sz="1600" dirty="0">
              <a:ea typeface="Times New Roman" panose="02020603050405020304" pitchFamily="18" charset="0"/>
              <a:cs typeface="Arial" panose="020B0604020202020204" pitchFamily="34" charset="0"/>
            </a:endParaRPr>
          </a:p>
          <a:p>
            <a:pPr marL="257164" indent="-257164">
              <a:buFont typeface="Wingdings 2" pitchFamily="2" charset="2"/>
              <a:buChar char=""/>
            </a:pPr>
            <a:r>
              <a:rPr lang="en-GB" sz="1600" b="1" i="1" dirty="0">
                <a:solidFill>
                  <a:srgbClr val="000000"/>
                </a:solidFill>
                <a:ea typeface="Times New Roman" panose="02020603050405020304" pitchFamily="18" charset="0"/>
                <a:cs typeface="Arial" panose="020B0604020202020204" pitchFamily="34" charset="0"/>
              </a:rPr>
              <a:t>If the country faces a shortage of condoms</a:t>
            </a:r>
            <a:r>
              <a:rPr lang="en-GB" sz="1600" i="1" dirty="0">
                <a:solidFill>
                  <a:srgbClr val="000000"/>
                </a:solidFill>
                <a:ea typeface="Times New Roman" panose="02020603050405020304" pitchFamily="18" charset="0"/>
                <a:cs typeface="Arial" panose="020B0604020202020204" pitchFamily="34" charset="0"/>
              </a:rPr>
              <a:t>, wastage may be lower (particularly if monitoring systems allow for rapid redistribution at subnational level).</a:t>
            </a:r>
            <a:endParaRPr lang="en-SZ" sz="1600" dirty="0">
              <a:ea typeface="Times New Roman" panose="02020603050405020304" pitchFamily="18" charset="0"/>
              <a:cs typeface="Arial" panose="020B0604020202020204" pitchFamily="34" charset="0"/>
            </a:endParaRPr>
          </a:p>
          <a:p>
            <a:pPr marL="257164" indent="-257164">
              <a:buFont typeface="Wingdings 2" pitchFamily="2" charset="2"/>
              <a:buChar char=""/>
            </a:pPr>
            <a:r>
              <a:rPr lang="en-GB" sz="1600" b="1" i="1" dirty="0">
                <a:solidFill>
                  <a:srgbClr val="000000"/>
                </a:solidFill>
                <a:ea typeface="Times New Roman" panose="02020603050405020304" pitchFamily="18" charset="0"/>
                <a:cs typeface="Arial" panose="020B0604020202020204" pitchFamily="34" charset="0"/>
              </a:rPr>
              <a:t>If there is a robust monitoring system</a:t>
            </a:r>
            <a:r>
              <a:rPr lang="en-GB" sz="1600" i="1" dirty="0">
                <a:solidFill>
                  <a:srgbClr val="000000"/>
                </a:solidFill>
                <a:ea typeface="Times New Roman" panose="02020603050405020304" pitchFamily="18" charset="0"/>
                <a:cs typeface="Arial" panose="020B0604020202020204" pitchFamily="34" charset="0"/>
              </a:rPr>
              <a:t> in place to compensate for shortages and move condoms around based on geographic need, wastage might also be lower. </a:t>
            </a:r>
            <a:endParaRPr lang="en-SZ" sz="1600" dirty="0">
              <a:ea typeface="Times New Roman" panose="02020603050405020304" pitchFamily="18" charset="0"/>
              <a:cs typeface="Arial" panose="020B0604020202020204" pitchFamily="34" charset="0"/>
            </a:endParaRPr>
          </a:p>
          <a:p>
            <a:endParaRPr lang="en-SZ" sz="1350" dirty="0"/>
          </a:p>
        </p:txBody>
      </p:sp>
      <p:sp>
        <p:nvSpPr>
          <p:cNvPr id="4" name="TextBox 3">
            <a:extLst>
              <a:ext uri="{FF2B5EF4-FFF2-40B4-BE49-F238E27FC236}">
                <a16:creationId xmlns:a16="http://schemas.microsoft.com/office/drawing/2014/main" id="{4E9F0C79-9E3C-5401-B3CD-DF6B40DA20FF}"/>
              </a:ext>
            </a:extLst>
          </p:cNvPr>
          <p:cNvSpPr txBox="1"/>
          <p:nvPr/>
        </p:nvSpPr>
        <p:spPr>
          <a:xfrm>
            <a:off x="228601" y="1197429"/>
            <a:ext cx="3744685" cy="369332"/>
          </a:xfrm>
          <a:prstGeom prst="rect">
            <a:avLst/>
          </a:prstGeom>
          <a:noFill/>
        </p:spPr>
        <p:txBody>
          <a:bodyPr wrap="square" rtlCol="0">
            <a:spAutoFit/>
          </a:bodyPr>
          <a:lstStyle/>
          <a:p>
            <a:r>
              <a:rPr lang="en-SZ" b="1" dirty="0">
                <a:solidFill>
                  <a:schemeClr val="accent2"/>
                </a:solidFill>
              </a:rPr>
              <a:t>Tips for review and revision </a:t>
            </a:r>
          </a:p>
        </p:txBody>
      </p:sp>
    </p:spTree>
    <p:extLst>
      <p:ext uri="{BB962C8B-B14F-4D97-AF65-F5344CB8AC3E}">
        <p14:creationId xmlns:p14="http://schemas.microsoft.com/office/powerpoint/2010/main" val="3405062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8750-3F50-9256-5CD1-2FD75CF6513B}"/>
              </a:ext>
            </a:extLst>
          </p:cNvPr>
          <p:cNvSpPr>
            <a:spLocks noGrp="1"/>
          </p:cNvSpPr>
          <p:nvPr>
            <p:ph type="title"/>
          </p:nvPr>
        </p:nvSpPr>
        <p:spPr>
          <a:xfrm>
            <a:off x="215114" y="722400"/>
            <a:ext cx="8613761" cy="651617"/>
          </a:xfrm>
        </p:spPr>
        <p:txBody>
          <a:bodyPr vert="horz" lIns="68580" tIns="34290" rIns="68580" bIns="34290" rtlCol="0" anchor="ctr">
            <a:noAutofit/>
          </a:bodyPr>
          <a:lstStyle/>
          <a:p>
            <a:pPr algn="ctr"/>
            <a:r>
              <a:rPr lang="en-US" sz="1800" b="1" dirty="0">
                <a:solidFill>
                  <a:schemeClr val="accent2"/>
                </a:solidFill>
                <a:latin typeface="Arial" panose="020B0604020202020204" pitchFamily="34" charset="0"/>
                <a:cs typeface="Arial" panose="020B0604020202020204" pitchFamily="34" charset="0"/>
              </a:rPr>
              <a:t>Five Year Targets Are Produced for Each Population With Overall Target in </a:t>
            </a:r>
            <a:r>
              <a:rPr lang="en-US" sz="1800" b="1" dirty="0">
                <a:solidFill>
                  <a:schemeClr val="accent3">
                    <a:lumMod val="75000"/>
                  </a:schemeClr>
                </a:solidFill>
                <a:latin typeface="Arial" panose="020B0604020202020204" pitchFamily="34" charset="0"/>
                <a:cs typeface="Arial" panose="020B0604020202020204" pitchFamily="34" charset="0"/>
              </a:rPr>
              <a:t>Green</a:t>
            </a:r>
          </a:p>
        </p:txBody>
      </p:sp>
      <p:pic>
        <p:nvPicPr>
          <p:cNvPr id="5" name="Content Placeholder 4" descr="Table&#10;&#10;Description automatically generated">
            <a:extLst>
              <a:ext uri="{FF2B5EF4-FFF2-40B4-BE49-F238E27FC236}">
                <a16:creationId xmlns:a16="http://schemas.microsoft.com/office/drawing/2014/main" id="{E77F3640-91CB-4359-8946-DEDA87AB3DFB}"/>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tretch/>
        </p:blipFill>
        <p:spPr bwMode="auto">
          <a:xfrm>
            <a:off x="146451" y="1374017"/>
            <a:ext cx="8751085" cy="1531441"/>
          </a:xfrm>
          <a:prstGeom prst="rect">
            <a:avLst/>
          </a:prstGeom>
          <a:extLst>
            <a:ext uri="{53640926-AAD7-44D8-BBD7-CCE9431645EC}">
              <a14:shadowObscured xmlns:a14="http://schemas.microsoft.com/office/drawing/2010/main"/>
            </a:ext>
          </a:extLst>
        </p:spPr>
      </p:pic>
      <p:pic>
        <p:nvPicPr>
          <p:cNvPr id="6" name="Picture 5" descr="Table&#10;&#10;Description automatically generated">
            <a:extLst>
              <a:ext uri="{FF2B5EF4-FFF2-40B4-BE49-F238E27FC236}">
                <a16:creationId xmlns:a16="http://schemas.microsoft.com/office/drawing/2014/main" id="{4FF50608-5BDE-1200-7CB6-FB53C44CCBB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24"/>
          <a:stretch/>
        </p:blipFill>
        <p:spPr bwMode="auto">
          <a:xfrm>
            <a:off x="0" y="2886661"/>
            <a:ext cx="8153400" cy="221821"/>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1E617D59-8C69-63EE-7EE8-85C55CB864E8}"/>
              </a:ext>
            </a:extLst>
          </p:cNvPr>
          <p:cNvSpPr txBox="1"/>
          <p:nvPr/>
        </p:nvSpPr>
        <p:spPr>
          <a:xfrm>
            <a:off x="604304" y="3250217"/>
            <a:ext cx="8539696" cy="646331"/>
          </a:xfrm>
          <a:prstGeom prst="rect">
            <a:avLst/>
          </a:prstGeom>
          <a:noFill/>
        </p:spPr>
        <p:txBody>
          <a:bodyPr wrap="square" rtlCol="0">
            <a:spAutoFit/>
          </a:bodyPr>
          <a:lstStyle/>
          <a:p>
            <a:r>
              <a:rPr lang="en-SZ" dirty="0"/>
              <a:t>Baseline provided for start year with fixed 2-3% increase (based on population growth) each year. </a:t>
            </a:r>
          </a:p>
        </p:txBody>
      </p:sp>
      <p:sp>
        <p:nvSpPr>
          <p:cNvPr id="4" name="TextBox 3">
            <a:extLst>
              <a:ext uri="{FF2B5EF4-FFF2-40B4-BE49-F238E27FC236}">
                <a16:creationId xmlns:a16="http://schemas.microsoft.com/office/drawing/2014/main" id="{5FCC2A65-D0F5-F6C9-98C3-EE4FB4499BBB}"/>
              </a:ext>
            </a:extLst>
          </p:cNvPr>
          <p:cNvSpPr txBox="1"/>
          <p:nvPr/>
        </p:nvSpPr>
        <p:spPr>
          <a:xfrm>
            <a:off x="101600" y="206423"/>
            <a:ext cx="8864600" cy="373436"/>
          </a:xfrm>
          <a:prstGeom prst="rect">
            <a:avLst/>
          </a:prstGeom>
          <a:noFill/>
        </p:spPr>
        <p:txBody>
          <a:bodyPr wrap="square">
            <a:spAutoFit/>
          </a:bodyPr>
          <a:lstStyle/>
          <a:p>
            <a:pPr>
              <a:lnSpc>
                <a:spcPct val="110000"/>
              </a:lnSpc>
              <a:spcBef>
                <a:spcPts val="0"/>
              </a:spcBef>
              <a:spcAft>
                <a:spcPts val="2200"/>
              </a:spcAft>
            </a:pPr>
            <a:r>
              <a:rPr lang="en-SZ" sz="1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6. Understand other </a:t>
            </a:r>
            <a:r>
              <a:rPr lang="en-US" sz="1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helpful references</a:t>
            </a:r>
            <a:r>
              <a:rPr lang="en-SZ" sz="1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provided on the worksheet.  </a:t>
            </a:r>
          </a:p>
        </p:txBody>
      </p:sp>
      <p:pic>
        <p:nvPicPr>
          <p:cNvPr id="9" name="Content Placeholder 4" descr="Table&#10;&#10;Description automatically generated">
            <a:extLst>
              <a:ext uri="{FF2B5EF4-FFF2-40B4-BE49-F238E27FC236}">
                <a16:creationId xmlns:a16="http://schemas.microsoft.com/office/drawing/2014/main" id="{1123317B-3952-3E44-D947-080F3EAF01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3201" t="81470" r="22010" b="-1361"/>
          <a:stretch/>
        </p:blipFill>
        <p:spPr>
          <a:xfrm>
            <a:off x="-24250" y="4693219"/>
            <a:ext cx="8955164" cy="1459051"/>
          </a:xfrm>
          <a:prstGeom prst="rect">
            <a:avLst/>
          </a:prstGeom>
        </p:spPr>
      </p:pic>
      <p:sp>
        <p:nvSpPr>
          <p:cNvPr id="11" name="Down Arrow 10">
            <a:extLst>
              <a:ext uri="{FF2B5EF4-FFF2-40B4-BE49-F238E27FC236}">
                <a16:creationId xmlns:a16="http://schemas.microsoft.com/office/drawing/2014/main" id="{0A2B5E5A-CF68-3658-96C1-D66D0732A152}"/>
              </a:ext>
            </a:extLst>
          </p:cNvPr>
          <p:cNvSpPr/>
          <p:nvPr/>
        </p:nvSpPr>
        <p:spPr>
          <a:xfrm>
            <a:off x="3784600" y="3896548"/>
            <a:ext cx="1714500" cy="6119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spTree>
    <p:extLst>
      <p:ext uri="{BB962C8B-B14F-4D97-AF65-F5344CB8AC3E}">
        <p14:creationId xmlns:p14="http://schemas.microsoft.com/office/powerpoint/2010/main" val="6067065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93BF68-F6A1-D442-0DD0-F49EA4F9FA07}"/>
              </a:ext>
            </a:extLst>
          </p:cNvPr>
          <p:cNvSpPr>
            <a:spLocks noGrp="1"/>
          </p:cNvSpPr>
          <p:nvPr>
            <p:ph type="title"/>
          </p:nvPr>
        </p:nvSpPr>
        <p:spPr>
          <a:xfrm>
            <a:off x="382054" y="136525"/>
            <a:ext cx="7626096" cy="1179576"/>
          </a:xfrm>
        </p:spPr>
        <p:txBody>
          <a:bodyPr>
            <a:normAutofit/>
          </a:bodyPr>
          <a:lstStyle/>
          <a:p>
            <a:pPr algn="l"/>
            <a:r>
              <a:rPr lang="en-SZ" sz="2400" b="1" dirty="0">
                <a:solidFill>
                  <a:schemeClr val="accent2"/>
                </a:solidFill>
                <a:latin typeface="Arial" panose="020B0604020202020204" pitchFamily="34" charset="0"/>
                <a:cs typeface="Arial" panose="020B0604020202020204" pitchFamily="34" charset="0"/>
              </a:rPr>
              <a:t>Key Takeaways</a:t>
            </a:r>
          </a:p>
        </p:txBody>
      </p:sp>
      <p:sp>
        <p:nvSpPr>
          <p:cNvPr id="6" name="Content Placeholder 5">
            <a:extLst>
              <a:ext uri="{FF2B5EF4-FFF2-40B4-BE49-F238E27FC236}">
                <a16:creationId xmlns:a16="http://schemas.microsoft.com/office/drawing/2014/main" id="{4FE6FDA2-D655-9E41-2911-07C1AF2457B4}"/>
              </a:ext>
            </a:extLst>
          </p:cNvPr>
          <p:cNvSpPr>
            <a:spLocks noGrp="1"/>
          </p:cNvSpPr>
          <p:nvPr>
            <p:ph idx="1"/>
          </p:nvPr>
        </p:nvSpPr>
        <p:spPr>
          <a:xfrm>
            <a:off x="140460" y="586613"/>
            <a:ext cx="8621486" cy="3933267"/>
          </a:xfrm>
          <a:solidFill>
            <a:schemeClr val="accent1">
              <a:lumMod val="20000"/>
              <a:lumOff val="80000"/>
            </a:schemeClr>
          </a:solidFill>
        </p:spPr>
        <p:txBody>
          <a:bodyPr>
            <a:noAutofit/>
          </a:bodyPr>
          <a:lstStyle/>
          <a:p>
            <a:pPr marL="270272" indent="-259556">
              <a:spcBef>
                <a:spcPts val="0"/>
              </a:spcBef>
              <a:spcAft>
                <a:spcPts val="1800"/>
              </a:spcAft>
              <a:tabLst>
                <a:tab pos="226219" algn="l"/>
              </a:tabLst>
            </a:pPr>
            <a:r>
              <a:rPr lang="en-US" sz="1800" b="1" dirty="0">
                <a:solidFill>
                  <a:srgbClr val="44546A"/>
                </a:solidFill>
                <a:latin typeface="Arial" panose="020B0604020202020204" pitchFamily="34" charset="0"/>
                <a:ea typeface="Times New Roman" panose="02020603050405020304" pitchFamily="18" charset="0"/>
                <a:cs typeface="Arial" panose="020B0604020202020204" pitchFamily="34" charset="0"/>
              </a:rPr>
              <a:t>This worksheet is central to all decisions </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made on population specific targets and estimates based on need, demand, and capacity.  </a:t>
            </a:r>
          </a:p>
          <a:p>
            <a:pPr marL="270272" indent="-259556">
              <a:spcBef>
                <a:spcPts val="0"/>
              </a:spcBef>
              <a:spcAft>
                <a:spcPts val="1800"/>
              </a:spcAft>
              <a:tabLst>
                <a:tab pos="226219" algn="l"/>
              </a:tabLst>
            </a:pPr>
            <a:r>
              <a:rPr lang="en-US" sz="1800" b="1" dirty="0">
                <a:solidFill>
                  <a:srgbClr val="44546A"/>
                </a:solidFill>
                <a:latin typeface="Arial" panose="020B0604020202020204" pitchFamily="34" charset="0"/>
                <a:ea typeface="Times New Roman" panose="02020603050405020304" pitchFamily="18" charset="0"/>
                <a:cs typeface="Arial" panose="020B0604020202020204" pitchFamily="34" charset="0"/>
              </a:rPr>
              <a:t>You will refer to it throughout the review process </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to refine targets based on stakeholder review, validation, and funding portfolio and can use the graphs provided to visually compare baseline and targets.</a:t>
            </a:r>
            <a:endParaRPr lang="en-SZ" sz="1800" dirty="0">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1800"/>
              </a:spcAft>
              <a:buFont typeface="Times New Roman" panose="02020603050405020304" pitchFamily="18" charset="0"/>
              <a:buChar char="•"/>
              <a:tabLst>
                <a:tab pos="171450" algn="l"/>
              </a:tabLst>
            </a:pPr>
            <a:r>
              <a:rPr lang="en-US" sz="1800" b="1" dirty="0">
                <a:solidFill>
                  <a:srgbClr val="44546A"/>
                </a:solidFill>
                <a:latin typeface="Arial" panose="020B0604020202020204" pitchFamily="34" charset="0"/>
                <a:ea typeface="Times New Roman" panose="02020603050405020304" pitchFamily="18" charset="0"/>
                <a:cs typeface="Arial" panose="020B0604020202020204" pitchFamily="34" charset="0"/>
              </a:rPr>
              <a:t>You will not start from scratch in setting targets</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  Country teams should review baseline on reported condom use by population to understand gaps and can refer to condom availability worksheet to see where consumption aligns with availability.  </a:t>
            </a:r>
            <a:endParaRPr lang="en-SZ" sz="1800" dirty="0">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1800"/>
              </a:spcAft>
              <a:buFont typeface="Times New Roman" panose="02020603050405020304" pitchFamily="18" charset="0"/>
              <a:buChar char="•"/>
              <a:tabLst>
                <a:tab pos="171450" algn="l"/>
              </a:tabLst>
            </a:pPr>
            <a:r>
              <a:rPr lang="en-US" sz="1800" b="1" dirty="0">
                <a:solidFill>
                  <a:srgbClr val="44546A"/>
                </a:solidFill>
                <a:latin typeface="Arial" panose="020B0604020202020204" pitchFamily="34" charset="0"/>
                <a:ea typeface="Times New Roman" panose="02020603050405020304" pitchFamily="18" charset="0"/>
                <a:cs typeface="Arial" panose="020B0604020202020204" pitchFamily="34" charset="0"/>
              </a:rPr>
              <a:t>Every target has a program implication</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  Setting realistic targets calibrates need, demand, and most importantly, capacity.  Country teams can also use the checklist provided to determine targets based on review of current program data points but are encouraged to follow UN guidance on remaining within 60-90% (with most at risk requiring priority).  </a:t>
            </a:r>
            <a:r>
              <a:rPr lang="en-US" sz="1800" b="1" dirty="0">
                <a:solidFill>
                  <a:srgbClr val="44546A"/>
                </a:solidFill>
                <a:latin typeface="Arial" panose="020B0604020202020204" pitchFamily="34" charset="0"/>
                <a:ea typeface="Times New Roman" panose="02020603050405020304" pitchFamily="18" charset="0"/>
                <a:cs typeface="Arial" panose="020B0604020202020204" pitchFamily="34" charset="0"/>
              </a:rPr>
              <a:t>Capacity to expand the number of distribution points to reach priority populations with free or affordable condom products is key to achieving targets. </a:t>
            </a:r>
            <a:endParaRPr lang="en-SZ" sz="1800" b="1" dirty="0">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1800"/>
              </a:spcAft>
              <a:buFont typeface="Times New Roman" panose="02020603050405020304" pitchFamily="18" charset="0"/>
              <a:buChar char="•"/>
              <a:tabLst>
                <a:tab pos="171450" algn="l"/>
              </a:tabLst>
            </a:pPr>
            <a:r>
              <a:rPr lang="en-US" sz="1800" b="1" dirty="0">
                <a:solidFill>
                  <a:srgbClr val="44546A"/>
                </a:solidFill>
                <a:latin typeface="Arial" panose="020B0604020202020204" pitchFamily="34" charset="0"/>
                <a:ea typeface="Times New Roman" panose="02020603050405020304" pitchFamily="18" charset="0"/>
                <a:cs typeface="Arial" panose="020B0604020202020204" pitchFamily="34" charset="0"/>
              </a:rPr>
              <a:t>The summary table and alternative scenarios (sheet 3b) provides a useful reference </a:t>
            </a:r>
            <a:r>
              <a:rPr lang="en-US" sz="1800" dirty="0">
                <a:solidFill>
                  <a:srgbClr val="44546A"/>
                </a:solidFill>
                <a:latin typeface="Arial" panose="020B0604020202020204" pitchFamily="34" charset="0"/>
                <a:ea typeface="Times New Roman" panose="02020603050405020304" pitchFamily="18" charset="0"/>
                <a:cs typeface="Arial" panose="020B0604020202020204" pitchFamily="34" charset="0"/>
              </a:rPr>
              <a:t>for comparison of different target scenarios for country teams to explore. </a:t>
            </a:r>
            <a:endParaRPr lang="en-SZ" sz="18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58578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06ED-1006-721B-F3E9-0DA53453C4E9}"/>
              </a:ext>
            </a:extLst>
          </p:cNvPr>
          <p:cNvSpPr>
            <a:spLocks noGrp="1"/>
          </p:cNvSpPr>
          <p:nvPr>
            <p:ph type="title"/>
          </p:nvPr>
        </p:nvSpPr>
        <p:spPr>
          <a:xfrm>
            <a:off x="167667" y="290286"/>
            <a:ext cx="8851900" cy="884682"/>
          </a:xfrm>
        </p:spPr>
        <p:txBody>
          <a:bodyPr>
            <a:normAutofit/>
          </a:bodyPr>
          <a:lstStyle/>
          <a:p>
            <a:pPr marL="1155700" indent="-1155700" algn="l">
              <a:tabLst>
                <a:tab pos="1193800" algn="l"/>
              </a:tabLst>
            </a:pPr>
            <a:r>
              <a:rPr lang="en-SZ" sz="24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Step 6:  </a:t>
            </a:r>
            <a:r>
              <a:rPr lang="en-SZ" sz="2400" b="1" dirty="0">
                <a:solidFill>
                  <a:srgbClr val="44546A"/>
                </a:solidFill>
                <a:latin typeface="Arial" panose="020B0604020202020204" pitchFamily="34" charset="0"/>
                <a:ea typeface="Times New Roman" panose="02020603050405020304" pitchFamily="18" charset="0"/>
                <a:cs typeface="Arial" panose="020B0604020202020204" pitchFamily="34" charset="0"/>
              </a:rPr>
              <a:t>Determine female condoms, lubricant and specialty     condom needs</a:t>
            </a:r>
            <a:endParaRPr lang="en-SZ" sz="2400" dirty="0">
              <a:latin typeface="Arial" panose="020B0604020202020204" pitchFamily="34" charset="0"/>
              <a:cs typeface="Arial" panose="020B0604020202020204" pitchFamily="34" charset="0"/>
            </a:endParaRPr>
          </a:p>
        </p:txBody>
      </p:sp>
      <p:pic>
        <p:nvPicPr>
          <p:cNvPr id="4" name="Content Placeholder 3" descr="Table&#10;&#10;Description automatically generated">
            <a:extLst>
              <a:ext uri="{FF2B5EF4-FFF2-40B4-BE49-F238E27FC236}">
                <a16:creationId xmlns:a16="http://schemas.microsoft.com/office/drawing/2014/main" id="{011765E2-75D6-0F73-C1BE-85D0BF615185}"/>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2418"/>
          <a:stretch/>
        </p:blipFill>
        <p:spPr bwMode="auto">
          <a:xfrm>
            <a:off x="21617" y="3455601"/>
            <a:ext cx="9144000" cy="3299279"/>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FC8025E8-56B0-C53C-6411-EFC4D78015C3}"/>
              </a:ext>
            </a:extLst>
          </p:cNvPr>
          <p:cNvSpPr txBox="1"/>
          <p:nvPr/>
        </p:nvSpPr>
        <p:spPr>
          <a:xfrm>
            <a:off x="1402134" y="990302"/>
            <a:ext cx="7617433" cy="369332"/>
          </a:xfrm>
          <a:prstGeom prst="rect">
            <a:avLst/>
          </a:prstGeom>
          <a:noFill/>
        </p:spPr>
        <p:txBody>
          <a:bodyPr wrap="square">
            <a:spAutoFit/>
          </a:bodyPr>
          <a:lstStyle/>
          <a:p>
            <a:r>
              <a:rPr lang="en-SZ" sz="1800" b="1" dirty="0">
                <a:solidFill>
                  <a:srgbClr val="ACB9CA"/>
                </a:solidFill>
                <a:latin typeface="+mn-lt"/>
                <a:ea typeface="Times New Roman" panose="02020603050405020304" pitchFamily="18" charset="0"/>
              </a:rPr>
              <a:t>Sheet:  Female and Specialty Condoms + Lubricants (3b)  </a:t>
            </a:r>
            <a:endParaRPr lang="en-SZ" dirty="0"/>
          </a:p>
        </p:txBody>
      </p:sp>
      <p:sp>
        <p:nvSpPr>
          <p:cNvPr id="7" name="TextBox 6">
            <a:extLst>
              <a:ext uri="{FF2B5EF4-FFF2-40B4-BE49-F238E27FC236}">
                <a16:creationId xmlns:a16="http://schemas.microsoft.com/office/drawing/2014/main" id="{24073A56-A42B-5B6E-5C70-AE98F6107EF0}"/>
              </a:ext>
            </a:extLst>
          </p:cNvPr>
          <p:cNvSpPr txBox="1"/>
          <p:nvPr/>
        </p:nvSpPr>
        <p:spPr>
          <a:xfrm>
            <a:off x="167667" y="1668953"/>
            <a:ext cx="8851900" cy="1477328"/>
          </a:xfrm>
          <a:prstGeom prst="rect">
            <a:avLst/>
          </a:prstGeom>
          <a:noFill/>
        </p:spPr>
        <p:txBody>
          <a:bodyPr wrap="square">
            <a:spAutoFit/>
          </a:bodyPr>
          <a:lstStyle/>
          <a:p>
            <a:pPr algn="ctr"/>
            <a:r>
              <a:rPr lang="en-US" sz="1800" b="1" dirty="0">
                <a:solidFill>
                  <a:schemeClr val="accent5"/>
                </a:solidFill>
                <a:effectLst/>
                <a:ea typeface="Times New Roman" panose="02020603050405020304" pitchFamily="18" charset="0"/>
                <a:cs typeface="Arial" panose="020B0604020202020204" pitchFamily="34" charset="0"/>
              </a:rPr>
              <a:t>Condom preferences differ by population and can determine future demand and use</a:t>
            </a:r>
            <a:r>
              <a:rPr lang="en-SZ" sz="1800" b="1" dirty="0">
                <a:solidFill>
                  <a:schemeClr val="accent5"/>
                </a:solidFill>
                <a:effectLst/>
                <a:ea typeface="Times New Roman" panose="02020603050405020304" pitchFamily="18" charset="0"/>
                <a:cs typeface="Arial" panose="020B0604020202020204" pitchFamily="34" charset="0"/>
              </a:rPr>
              <a:t>. </a:t>
            </a:r>
          </a:p>
          <a:p>
            <a:endParaRPr lang="en-SZ" b="1" dirty="0">
              <a:solidFill>
                <a:schemeClr val="accent5"/>
              </a:solidFill>
              <a:ea typeface="Times New Roman" panose="02020603050405020304" pitchFamily="18" charset="0"/>
              <a:cs typeface="Arial" panose="020B0604020202020204" pitchFamily="34" charset="0"/>
            </a:endParaRPr>
          </a:p>
          <a:p>
            <a:r>
              <a:rPr lang="en-SZ" sz="1800" b="1" dirty="0">
                <a:effectLst/>
                <a:ea typeface="Times New Roman" panose="02020603050405020304" pitchFamily="18" charset="0"/>
                <a:cs typeface="Arial" panose="020B0604020202020204" pitchFamily="34" charset="0"/>
              </a:rPr>
              <a:t> </a:t>
            </a:r>
            <a:r>
              <a:rPr lang="en-US" sz="1800" b="1" dirty="0">
                <a:effectLst/>
                <a:ea typeface="Times New Roman" panose="02020603050405020304" pitchFamily="18" charset="0"/>
                <a:cs typeface="Arial" panose="020B0604020202020204" pitchFamily="34" charset="0"/>
              </a:rPr>
              <a:t>This sheet </a:t>
            </a:r>
            <a:r>
              <a:rPr lang="en-US" sz="1800" dirty="0">
                <a:effectLst/>
                <a:ea typeface="Times New Roman" panose="02020603050405020304" pitchFamily="18" charset="0"/>
                <a:cs typeface="Arial" panose="020B0604020202020204" pitchFamily="34" charset="0"/>
              </a:rPr>
              <a:t>guides country teams to allocate </a:t>
            </a:r>
            <a:r>
              <a:rPr lang="en-SZ" sz="1800" dirty="0">
                <a:effectLst/>
                <a:ea typeface="Times New Roman" panose="02020603050405020304" pitchFamily="18" charset="0"/>
                <a:cs typeface="Arial" panose="020B0604020202020204" pitchFamily="34" charset="0"/>
              </a:rPr>
              <a:t>specific types of condoms (female, specialty) as well as lubricant needs </a:t>
            </a:r>
            <a:r>
              <a:rPr lang="en-US" sz="1800" dirty="0">
                <a:effectLst/>
                <a:ea typeface="Times New Roman" panose="02020603050405020304" pitchFamily="18" charset="0"/>
                <a:cs typeface="Arial" panose="020B0604020202020204" pitchFamily="34" charset="0"/>
              </a:rPr>
              <a:t>by </a:t>
            </a:r>
            <a:r>
              <a:rPr lang="en-SZ" sz="1800" dirty="0">
                <a:effectLst/>
                <a:ea typeface="Times New Roman" panose="02020603050405020304" pitchFamily="18" charset="0"/>
                <a:cs typeface="Arial" panose="020B0604020202020204" pitchFamily="34" charset="0"/>
              </a:rPr>
              <a:t>population</a:t>
            </a:r>
            <a:r>
              <a:rPr lang="en-US" sz="1800" dirty="0">
                <a:effectLst/>
                <a:ea typeface="Times New Roman" panose="02020603050405020304" pitchFamily="18" charset="0"/>
                <a:cs typeface="Arial" panose="020B0604020202020204" pitchFamily="34" charset="0"/>
              </a:rPr>
              <a:t> group</a:t>
            </a:r>
            <a:r>
              <a:rPr lang="en-SZ" sz="1800" dirty="0">
                <a:effectLst/>
                <a:ea typeface="Times New Roman" panose="02020603050405020304" pitchFamily="18" charset="0"/>
                <a:cs typeface="Arial" panose="020B0604020202020204" pitchFamily="34" charset="0"/>
              </a:rPr>
              <a:t>. </a:t>
            </a:r>
            <a:endParaRPr lang="en-SZ" dirty="0">
              <a:cs typeface="Arial" panose="020B0604020202020204" pitchFamily="34" charset="0"/>
            </a:endParaRPr>
          </a:p>
        </p:txBody>
      </p:sp>
    </p:spTree>
    <p:extLst>
      <p:ext uri="{BB962C8B-B14F-4D97-AF65-F5344CB8AC3E}">
        <p14:creationId xmlns:p14="http://schemas.microsoft.com/office/powerpoint/2010/main" val="26440955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3ECFFA-D337-A429-7B8A-8AF6C0F2C6F4}"/>
              </a:ext>
            </a:extLst>
          </p:cNvPr>
          <p:cNvSpPr/>
          <p:nvPr/>
        </p:nvSpPr>
        <p:spPr>
          <a:xfrm>
            <a:off x="114300" y="3832015"/>
            <a:ext cx="8877300" cy="25180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sp>
        <p:nvSpPr>
          <p:cNvPr id="2" name="Title 1">
            <a:extLst>
              <a:ext uri="{FF2B5EF4-FFF2-40B4-BE49-F238E27FC236}">
                <a16:creationId xmlns:a16="http://schemas.microsoft.com/office/drawing/2014/main" id="{AB8E1F69-235E-6845-F0E0-E55D7D6D5BE4}"/>
              </a:ext>
            </a:extLst>
          </p:cNvPr>
          <p:cNvSpPr>
            <a:spLocks noGrp="1"/>
          </p:cNvSpPr>
          <p:nvPr>
            <p:ph type="title"/>
          </p:nvPr>
        </p:nvSpPr>
        <p:spPr>
          <a:xfrm>
            <a:off x="758952" y="371347"/>
            <a:ext cx="7626096" cy="987553"/>
          </a:xfrm>
        </p:spPr>
        <p:txBody>
          <a:bodyPr>
            <a:normAutofit/>
          </a:bodyPr>
          <a:lstStyle/>
          <a:p>
            <a:r>
              <a:rPr lang="en-US" sz="24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Baseline data from the Condom Availability worksheet provides a starting place</a:t>
            </a:r>
            <a:r>
              <a:rPr lang="en-SZ" sz="24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 </a:t>
            </a:r>
            <a:endParaRPr lang="en-SZ" sz="2400" b="1" dirty="0">
              <a:solidFill>
                <a:schemeClr val="accent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83D4CA2-D3F7-419E-107B-80B898660B83}"/>
              </a:ext>
            </a:extLst>
          </p:cNvPr>
          <p:cNvSpPr>
            <a:spLocks noGrp="1"/>
          </p:cNvSpPr>
          <p:nvPr>
            <p:ph sz="half" idx="1"/>
          </p:nvPr>
        </p:nvSpPr>
        <p:spPr>
          <a:xfrm>
            <a:off x="114300" y="3666915"/>
            <a:ext cx="8636000" cy="3089547"/>
          </a:xfrm>
          <a:solidFill>
            <a:schemeClr val="accent1">
              <a:lumMod val="20000"/>
              <a:lumOff val="80000"/>
            </a:schemeClr>
          </a:solidFill>
        </p:spPr>
        <p:txBody>
          <a:bodyPr>
            <a:normAutofit fontScale="70000" lnSpcReduction="20000"/>
          </a:bodyPr>
          <a:lstStyle/>
          <a:p>
            <a:pPr marL="514350" indent="-514350" algn="just">
              <a:spcBef>
                <a:spcPts val="450"/>
              </a:spcBef>
              <a:spcAft>
                <a:spcPts val="0"/>
              </a:spcAft>
              <a:buFont typeface="+mj-lt"/>
              <a:buAutoNum type="arabicPeriod"/>
            </a:pPr>
            <a:endParaRPr lang="en-SZ" sz="29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lnSpc>
                <a:spcPct val="120000"/>
              </a:lnSpc>
              <a:spcBef>
                <a:spcPts val="0"/>
              </a:spcBef>
              <a:spcAft>
                <a:spcPts val="2200"/>
              </a:spcAft>
              <a:buFont typeface="+mj-lt"/>
              <a:buAutoNum type="arabicPeriod"/>
            </a:pPr>
            <a:r>
              <a:rPr lang="en-SZ" sz="2600" dirty="0">
                <a:solidFill>
                  <a:srgbClr val="44546A"/>
                </a:solidFill>
                <a:effectLst/>
                <a:latin typeface="Arial" panose="020B0604020202020204" pitchFamily="34" charset="0"/>
                <a:ea typeface="Times New Roman" panose="02020603050405020304" pitchFamily="18" charset="0"/>
                <a:cs typeface="Arial" panose="020B0604020202020204" pitchFamily="34" charset="0"/>
              </a:rPr>
              <a:t>Use the baseline condom availability data to review and modify the % of female condoms, lubricant and specialty condoms needed by population.</a:t>
            </a:r>
            <a:endParaRPr lang="en-SZ" sz="2600" dirty="0">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lnSpc>
                <a:spcPct val="120000"/>
              </a:lnSpc>
              <a:spcBef>
                <a:spcPts val="0"/>
              </a:spcBef>
              <a:spcAft>
                <a:spcPts val="2200"/>
              </a:spcAft>
              <a:buFont typeface="+mj-lt"/>
              <a:buAutoNum type="arabicPeriod"/>
            </a:pPr>
            <a:r>
              <a:rPr lang="en-US" sz="2600" dirty="0">
                <a:solidFill>
                  <a:srgbClr val="44546A"/>
                </a:solidFill>
                <a:effectLst/>
                <a:latin typeface="Arial" panose="020B0604020202020204" pitchFamily="34" charset="0"/>
                <a:ea typeface="Times New Roman" panose="02020603050405020304" pitchFamily="18" charset="0"/>
                <a:cs typeface="Arial" panose="020B0604020202020204" pitchFamily="34" charset="0"/>
              </a:rPr>
              <a:t>Use graphs provided to guide analysis of population specific need, demand, and access to condom and lube products.  </a:t>
            </a:r>
            <a:endParaRPr lang="en-SZ" sz="2600" dirty="0">
              <a:effectLst/>
              <a:latin typeface="Arial" panose="020B0604020202020204" pitchFamily="34" charset="0"/>
              <a:ea typeface="Times New Roman" panose="02020603050405020304" pitchFamily="18" charset="0"/>
              <a:cs typeface="Arial" panose="020B0604020202020204" pitchFamily="34" charset="0"/>
            </a:endParaRPr>
          </a:p>
          <a:p>
            <a:pPr marL="514350" indent="-514350" algn="just">
              <a:lnSpc>
                <a:spcPct val="120000"/>
              </a:lnSpc>
              <a:spcBef>
                <a:spcPts val="0"/>
              </a:spcBef>
              <a:spcAft>
                <a:spcPts val="2200"/>
              </a:spcAft>
              <a:buFont typeface="+mj-lt"/>
              <a:buAutoNum type="arabicPeriod"/>
            </a:pPr>
            <a:r>
              <a:rPr lang="en-US" sz="2600" dirty="0">
                <a:solidFill>
                  <a:srgbClr val="44546A"/>
                </a:solidFill>
                <a:effectLst/>
                <a:latin typeface="Arial" panose="020B0604020202020204" pitchFamily="34" charset="0"/>
                <a:ea typeface="Times New Roman" panose="02020603050405020304" pitchFamily="18" charset="0"/>
                <a:cs typeface="Arial" panose="020B0604020202020204" pitchFamily="34" charset="0"/>
              </a:rPr>
              <a:t>Discuss implications of condom type allocations and distribution points to increase demand and use during stakeholder review.  </a:t>
            </a:r>
            <a:endParaRPr lang="en-SZ" sz="2600" dirty="0">
              <a:effectLst/>
              <a:latin typeface="Arial" panose="020B0604020202020204" pitchFamily="34" charset="0"/>
              <a:ea typeface="Times New Roman" panose="02020603050405020304" pitchFamily="18" charset="0"/>
              <a:cs typeface="Arial" panose="020B0604020202020204" pitchFamily="34" charset="0"/>
            </a:endParaRPr>
          </a:p>
          <a:p>
            <a:endParaRPr lang="en-SZ" dirty="0"/>
          </a:p>
        </p:txBody>
      </p:sp>
      <p:pic>
        <p:nvPicPr>
          <p:cNvPr id="7" name="Content Placeholder 6" descr="Table&#10;&#10;Description automatically generated">
            <a:extLst>
              <a:ext uri="{FF2B5EF4-FFF2-40B4-BE49-F238E27FC236}">
                <a16:creationId xmlns:a16="http://schemas.microsoft.com/office/drawing/2014/main" id="{62B3F6E8-C0D8-F777-ED53-A69E5943A29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0" y="1460100"/>
            <a:ext cx="8991600" cy="1140647"/>
          </a:xfrm>
          <a:prstGeom prst="rect">
            <a:avLst/>
          </a:prstGeom>
        </p:spPr>
      </p:pic>
      <p:sp>
        <p:nvSpPr>
          <p:cNvPr id="5" name="TextBox 4">
            <a:extLst>
              <a:ext uri="{FF2B5EF4-FFF2-40B4-BE49-F238E27FC236}">
                <a16:creationId xmlns:a16="http://schemas.microsoft.com/office/drawing/2014/main" id="{33169182-FFEB-FB6B-86EF-391894B3B455}"/>
              </a:ext>
            </a:extLst>
          </p:cNvPr>
          <p:cNvSpPr txBox="1"/>
          <p:nvPr/>
        </p:nvSpPr>
        <p:spPr>
          <a:xfrm>
            <a:off x="203200" y="3297583"/>
            <a:ext cx="1917700" cy="369332"/>
          </a:xfrm>
          <a:prstGeom prst="rect">
            <a:avLst/>
          </a:prstGeom>
          <a:noFill/>
        </p:spPr>
        <p:txBody>
          <a:bodyPr wrap="square" rtlCol="0">
            <a:spAutoFit/>
          </a:bodyPr>
          <a:lstStyle/>
          <a:p>
            <a:r>
              <a:rPr lang="en-SZ" b="1" dirty="0">
                <a:solidFill>
                  <a:schemeClr val="accent5">
                    <a:lumMod val="75000"/>
                  </a:schemeClr>
                </a:solidFill>
              </a:rPr>
              <a:t>Key Tasks</a:t>
            </a:r>
            <a:r>
              <a:rPr lang="en-SZ" b="1" dirty="0">
                <a:solidFill>
                  <a:schemeClr val="accent5">
                    <a:lumMod val="60000"/>
                    <a:lumOff val="40000"/>
                  </a:schemeClr>
                </a:solidFill>
              </a:rPr>
              <a:t>: </a:t>
            </a:r>
          </a:p>
        </p:txBody>
      </p:sp>
    </p:spTree>
    <p:extLst>
      <p:ext uri="{BB962C8B-B14F-4D97-AF65-F5344CB8AC3E}">
        <p14:creationId xmlns:p14="http://schemas.microsoft.com/office/powerpoint/2010/main" val="3508122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3548BB-1AAD-9820-6EBB-81F64074047A}"/>
              </a:ext>
            </a:extLst>
          </p:cNvPr>
          <p:cNvSpPr/>
          <p:nvPr/>
        </p:nvSpPr>
        <p:spPr>
          <a:xfrm>
            <a:off x="149245" y="1313360"/>
            <a:ext cx="4387943" cy="53386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sp>
        <p:nvSpPr>
          <p:cNvPr id="2" name="Title 1">
            <a:extLst>
              <a:ext uri="{FF2B5EF4-FFF2-40B4-BE49-F238E27FC236}">
                <a16:creationId xmlns:a16="http://schemas.microsoft.com/office/drawing/2014/main" id="{AB8E1F69-235E-6845-F0E0-E55D7D6D5BE4}"/>
              </a:ext>
            </a:extLst>
          </p:cNvPr>
          <p:cNvSpPr>
            <a:spLocks noGrp="1"/>
          </p:cNvSpPr>
          <p:nvPr>
            <p:ph type="title"/>
          </p:nvPr>
        </p:nvSpPr>
        <p:spPr>
          <a:xfrm>
            <a:off x="107308" y="169881"/>
            <a:ext cx="8947792" cy="1179576"/>
          </a:xfrm>
        </p:spPr>
        <p:txBody>
          <a:bodyPr>
            <a:normAutofit/>
          </a:bodyPr>
          <a:lstStyle/>
          <a:p>
            <a:pPr marL="314325" indent="-303213" algn="l">
              <a:spcAft>
                <a:spcPts val="400"/>
              </a:spcAft>
            </a:pPr>
            <a:r>
              <a:rPr lang="en-SZ" sz="18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1. Use the baseline condom availability data to review and modify the % of   female condoms, lubricant and specialty condoms needed by population</a:t>
            </a:r>
            <a:endParaRPr lang="en-SZ" sz="1800" dirty="0"/>
          </a:p>
        </p:txBody>
      </p:sp>
      <p:sp>
        <p:nvSpPr>
          <p:cNvPr id="4" name="Content Placeholder 3">
            <a:extLst>
              <a:ext uri="{FF2B5EF4-FFF2-40B4-BE49-F238E27FC236}">
                <a16:creationId xmlns:a16="http://schemas.microsoft.com/office/drawing/2014/main" id="{CD6B608F-BE13-515F-1132-CB256E8EDE57}"/>
              </a:ext>
            </a:extLst>
          </p:cNvPr>
          <p:cNvSpPr>
            <a:spLocks noGrp="1"/>
          </p:cNvSpPr>
          <p:nvPr>
            <p:ph sz="half" idx="1"/>
          </p:nvPr>
        </p:nvSpPr>
        <p:spPr>
          <a:xfrm>
            <a:off x="204999" y="1503909"/>
            <a:ext cx="4276433" cy="4957564"/>
          </a:xfrm>
          <a:solidFill>
            <a:schemeClr val="accent5">
              <a:lumMod val="20000"/>
              <a:lumOff val="80000"/>
            </a:schemeClr>
          </a:solidFill>
        </p:spPr>
        <p:txBody>
          <a:bodyPr>
            <a:normAutofit fontScale="25000" lnSpcReduction="20000"/>
          </a:bodyPr>
          <a:lstStyle/>
          <a:p>
            <a:pPr marL="0" indent="0">
              <a:lnSpc>
                <a:spcPct val="120000"/>
              </a:lnSpc>
              <a:spcBef>
                <a:spcPts val="0"/>
              </a:spcBef>
              <a:spcAft>
                <a:spcPts val="1000"/>
              </a:spcAft>
              <a:buNone/>
            </a:pPr>
            <a:r>
              <a:rPr lang="en-SZ" sz="6400" b="1" dirty="0">
                <a:solidFill>
                  <a:schemeClr val="accent5">
                    <a:lumMod val="50000"/>
                  </a:schemeClr>
                </a:solidFill>
                <a:latin typeface="Arial" panose="020B0604020202020204" pitchFamily="34" charset="0"/>
                <a:cs typeface="Arial" panose="020B0604020202020204" pitchFamily="34" charset="0"/>
              </a:rPr>
              <a:t>Female condom needs </a:t>
            </a:r>
            <a:r>
              <a:rPr lang="en-SZ" sz="6400" dirty="0">
                <a:solidFill>
                  <a:schemeClr val="accent5">
                    <a:lumMod val="50000"/>
                  </a:schemeClr>
                </a:solidFill>
                <a:latin typeface="Arial" panose="020B0604020202020204" pitchFamily="34" charset="0"/>
                <a:cs typeface="Arial" panose="020B0604020202020204" pitchFamily="34" charset="0"/>
              </a:rPr>
              <a:t>are specific:</a:t>
            </a:r>
          </a:p>
          <a:p>
            <a:pPr lvl="1">
              <a:lnSpc>
                <a:spcPct val="120000"/>
              </a:lnSpc>
              <a:spcBef>
                <a:spcPts val="0"/>
              </a:spcBef>
              <a:spcAft>
                <a:spcPts val="1000"/>
              </a:spcAft>
            </a:pPr>
            <a:r>
              <a:rPr lang="en-SZ" sz="6400" dirty="0">
                <a:solidFill>
                  <a:schemeClr val="accent5">
                    <a:lumMod val="50000"/>
                  </a:schemeClr>
                </a:solidFill>
                <a:latin typeface="Arial" panose="020B0604020202020204" pitchFamily="34" charset="0"/>
                <a:cs typeface="Arial" panose="020B0604020202020204" pitchFamily="34" charset="0"/>
              </a:rPr>
              <a:t>Not every subpopulation needs or wants female condoms. (ie. TG </a:t>
            </a:r>
            <a:r>
              <a:rPr lang="en-US" sz="64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or </a:t>
            </a:r>
            <a:r>
              <a:rPr lang="en-SZ" sz="64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MSM).</a:t>
            </a:r>
            <a:endParaRPr lang="en-SZ" sz="6400" dirty="0">
              <a:solidFill>
                <a:schemeClr val="accent5">
                  <a:lumMod val="50000"/>
                </a:schemeClr>
              </a:solidFill>
              <a:latin typeface="Arial" panose="020B0604020202020204" pitchFamily="34" charset="0"/>
              <a:cs typeface="Arial" panose="020B0604020202020204" pitchFamily="34" charset="0"/>
            </a:endParaRPr>
          </a:p>
          <a:p>
            <a:pPr lvl="1">
              <a:lnSpc>
                <a:spcPct val="120000"/>
              </a:lnSpc>
              <a:spcBef>
                <a:spcPts val="0"/>
              </a:spcBef>
              <a:spcAft>
                <a:spcPts val="1000"/>
              </a:spcAft>
            </a:pPr>
            <a:r>
              <a:rPr lang="en-SZ" sz="6400" dirty="0">
                <a:solidFill>
                  <a:schemeClr val="accent5">
                    <a:lumMod val="50000"/>
                  </a:schemeClr>
                </a:solidFill>
                <a:latin typeface="Arial" panose="020B0604020202020204" pitchFamily="34" charset="0"/>
                <a:cs typeface="Arial" panose="020B0604020202020204" pitchFamily="34" charset="0"/>
              </a:rPr>
              <a:t>(5%) default for female condoms is ambitious so consider current market demand and distribution strategies.</a:t>
            </a:r>
          </a:p>
          <a:p>
            <a:pPr marL="0" indent="0">
              <a:lnSpc>
                <a:spcPct val="120000"/>
              </a:lnSpc>
              <a:spcBef>
                <a:spcPts val="0"/>
              </a:spcBef>
              <a:spcAft>
                <a:spcPts val="1000"/>
              </a:spcAft>
              <a:buNone/>
            </a:pPr>
            <a:r>
              <a:rPr lang="en-SZ" sz="64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Lubricant</a:t>
            </a:r>
            <a:r>
              <a:rPr lang="en-SZ" sz="64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SZ" sz="64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use</a:t>
            </a:r>
            <a:r>
              <a:rPr lang="en-SZ" sz="64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is often targeted.</a:t>
            </a:r>
          </a:p>
          <a:p>
            <a:pPr marL="766763" lvl="1" indent="-366713">
              <a:lnSpc>
                <a:spcPct val="120000"/>
              </a:lnSpc>
              <a:spcBef>
                <a:spcPts val="0"/>
              </a:spcBef>
              <a:spcAft>
                <a:spcPts val="1000"/>
              </a:spcAft>
            </a:pPr>
            <a:r>
              <a:rPr lang="en-SZ" sz="64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Address key </a:t>
            </a:r>
            <a:r>
              <a:rPr lang="en-US" sz="64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population needs </a:t>
            </a:r>
            <a:r>
              <a:rPr lang="en-SZ" sz="64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first (25% default), and perhaps young people</a:t>
            </a:r>
            <a:r>
              <a:rPr lang="en-US" sz="64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a:t>
            </a:r>
            <a:r>
              <a:rPr lang="en-SZ" sz="64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before adjusting other groups (10% default). </a:t>
            </a:r>
          </a:p>
          <a:p>
            <a:pPr marL="0" indent="0">
              <a:lnSpc>
                <a:spcPct val="120000"/>
              </a:lnSpc>
              <a:spcBef>
                <a:spcPts val="0"/>
              </a:spcBef>
              <a:spcAft>
                <a:spcPts val="1000"/>
              </a:spcAft>
              <a:buNone/>
            </a:pPr>
            <a:r>
              <a:rPr lang="en-SZ" sz="6400" b="1" dirty="0">
                <a:solidFill>
                  <a:schemeClr val="accent5">
                    <a:lumMod val="50000"/>
                  </a:schemeClr>
                </a:solidFill>
                <a:latin typeface="Arial" panose="020B0604020202020204" pitchFamily="34" charset="0"/>
                <a:cs typeface="Arial" panose="020B0604020202020204" pitchFamily="34" charset="0"/>
              </a:rPr>
              <a:t>Specialty condoms </a:t>
            </a:r>
            <a:r>
              <a:rPr lang="en-SZ" sz="6400" dirty="0">
                <a:solidFill>
                  <a:schemeClr val="accent5">
                    <a:lumMod val="50000"/>
                  </a:schemeClr>
                </a:solidFill>
                <a:latin typeface="Arial" panose="020B0604020202020204" pitchFamily="34" charset="0"/>
                <a:cs typeface="Arial" panose="020B0604020202020204" pitchFamily="34" charset="0"/>
              </a:rPr>
              <a:t>are often distributed by  SMOs and private sector.  </a:t>
            </a:r>
          </a:p>
          <a:p>
            <a:pPr marL="766763" lvl="1" indent="-366713">
              <a:lnSpc>
                <a:spcPct val="120000"/>
              </a:lnSpc>
              <a:spcBef>
                <a:spcPts val="0"/>
              </a:spcBef>
              <a:spcAft>
                <a:spcPts val="1000"/>
              </a:spcAft>
            </a:pPr>
            <a:r>
              <a:rPr lang="en-SZ" sz="6000" dirty="0">
                <a:solidFill>
                  <a:schemeClr val="accent5">
                    <a:lumMod val="50000"/>
                  </a:schemeClr>
                </a:solidFill>
                <a:latin typeface="Arial" panose="020B0604020202020204" pitchFamily="34" charset="0"/>
                <a:cs typeface="Arial" panose="020B0604020202020204" pitchFamily="34" charset="0"/>
              </a:rPr>
              <a:t>Start with current market strategies to understand who is being reached and demand  (5%) default. </a:t>
            </a:r>
          </a:p>
          <a:p>
            <a:pPr marL="0" indent="0">
              <a:buNone/>
            </a:pPr>
            <a:endParaRPr lang="en-SZ" dirty="0">
              <a:solidFill>
                <a:srgbClr val="000000"/>
              </a:solidFill>
              <a:latin typeface="Calibri" panose="020F0502020204030204" pitchFamily="34" charset="0"/>
            </a:endParaRPr>
          </a:p>
          <a:p>
            <a:pPr marL="0" indent="0">
              <a:buNone/>
            </a:pPr>
            <a:endParaRPr lang="en-SZ" dirty="0"/>
          </a:p>
        </p:txBody>
      </p:sp>
      <p:pic>
        <p:nvPicPr>
          <p:cNvPr id="12" name="Content Placeholder 11" descr="A picture containing sweet, orange&#10;&#10;Description automatically generated">
            <a:extLst>
              <a:ext uri="{FF2B5EF4-FFF2-40B4-BE49-F238E27FC236}">
                <a16:creationId xmlns:a16="http://schemas.microsoft.com/office/drawing/2014/main" id="{6260BEFF-7A4E-E596-ECB1-12A2B3A585E9}"/>
              </a:ext>
            </a:extLst>
          </p:cNvPr>
          <p:cNvPicPr>
            <a:picLocks noGrp="1" noChangeAspect="1"/>
          </p:cNvPicPr>
          <p:nvPr>
            <p:ph sz="half" idx="2"/>
          </p:nvPr>
        </p:nvPicPr>
        <p:blipFill>
          <a:blip r:embed="rId3"/>
          <a:stretch>
            <a:fillRect/>
          </a:stretch>
        </p:blipFill>
        <p:spPr>
          <a:xfrm>
            <a:off x="4684905" y="2207079"/>
            <a:ext cx="4276433" cy="3214007"/>
          </a:xfrm>
        </p:spPr>
      </p:pic>
      <p:sp>
        <p:nvSpPr>
          <p:cNvPr id="13" name="TextBox 12">
            <a:extLst>
              <a:ext uri="{FF2B5EF4-FFF2-40B4-BE49-F238E27FC236}">
                <a16:creationId xmlns:a16="http://schemas.microsoft.com/office/drawing/2014/main" id="{DB130F9E-F766-BE7E-87D1-ADB775C89481}"/>
              </a:ext>
            </a:extLst>
          </p:cNvPr>
          <p:cNvSpPr txBox="1"/>
          <p:nvPr/>
        </p:nvSpPr>
        <p:spPr>
          <a:xfrm>
            <a:off x="5088571" y="4689697"/>
            <a:ext cx="4817927" cy="461665"/>
          </a:xfrm>
          <a:prstGeom prst="rect">
            <a:avLst/>
          </a:prstGeom>
          <a:noFill/>
        </p:spPr>
        <p:txBody>
          <a:bodyPr wrap="square" rtlCol="0">
            <a:spAutoFit/>
          </a:bodyPr>
          <a:lstStyle/>
          <a:p>
            <a:r>
              <a:rPr lang="en-SZ" sz="1200" dirty="0"/>
              <a:t>Source: Reproductive Health Supplies Coalition (</a:t>
            </a:r>
            <a:r>
              <a:rPr lang="en-GB" sz="1200" dirty="0"/>
              <a:t>https://</a:t>
            </a:r>
            <a:r>
              <a:rPr lang="en-GB" sz="1200" dirty="0" err="1"/>
              <a:t>unsplash.com</a:t>
            </a:r>
            <a:r>
              <a:rPr lang="en-GB" sz="1200" dirty="0"/>
              <a:t>/photos/WMLE8Pc_VwM)</a:t>
            </a:r>
            <a:r>
              <a:rPr lang="en-SZ" sz="1200" dirty="0"/>
              <a:t> </a:t>
            </a:r>
          </a:p>
        </p:txBody>
      </p:sp>
      <p:pic>
        <p:nvPicPr>
          <p:cNvPr id="3" name="Content Placeholder 11" descr="A picture containing sweet, orange&#10;&#10;Description automatically generated">
            <a:extLst>
              <a:ext uri="{FF2B5EF4-FFF2-40B4-BE49-F238E27FC236}">
                <a16:creationId xmlns:a16="http://schemas.microsoft.com/office/drawing/2014/main" id="{46179628-EA63-05B7-2EAF-73E5EE57EA66}"/>
              </a:ext>
            </a:extLst>
          </p:cNvPr>
          <p:cNvPicPr>
            <a:picLocks noChangeAspect="1"/>
          </p:cNvPicPr>
          <p:nvPr/>
        </p:nvPicPr>
        <p:blipFill>
          <a:blip r:embed="rId3"/>
          <a:stretch>
            <a:fillRect/>
          </a:stretch>
        </p:blipFill>
        <p:spPr>
          <a:xfrm>
            <a:off x="4433187" y="1671410"/>
            <a:ext cx="5701911" cy="4285343"/>
          </a:xfrm>
        </p:spPr>
      </p:pic>
      <p:pic>
        <p:nvPicPr>
          <p:cNvPr id="7" name="Picture 6">
            <a:extLst>
              <a:ext uri="{FF2B5EF4-FFF2-40B4-BE49-F238E27FC236}">
                <a16:creationId xmlns:a16="http://schemas.microsoft.com/office/drawing/2014/main" id="{AD4BA596-339D-57BD-02DC-B2FEEA2A4E68}"/>
              </a:ext>
            </a:extLst>
          </p:cNvPr>
          <p:cNvPicPr>
            <a:picLocks noChangeAspect="1"/>
          </p:cNvPicPr>
          <p:nvPr/>
        </p:nvPicPr>
        <p:blipFill>
          <a:blip r:embed="rId4"/>
          <a:stretch>
            <a:fillRect/>
          </a:stretch>
        </p:blipFill>
        <p:spPr>
          <a:xfrm>
            <a:off x="4731476" y="1303917"/>
            <a:ext cx="4282164" cy="3214007"/>
          </a:xfrm>
          <a:prstGeom prst="rect">
            <a:avLst/>
          </a:prstGeom>
        </p:spPr>
      </p:pic>
      <p:sp>
        <p:nvSpPr>
          <p:cNvPr id="9" name="TextBox 8">
            <a:extLst>
              <a:ext uri="{FF2B5EF4-FFF2-40B4-BE49-F238E27FC236}">
                <a16:creationId xmlns:a16="http://schemas.microsoft.com/office/drawing/2014/main" id="{9F392928-42ED-B00B-BDA9-9DBA071DBE75}"/>
              </a:ext>
            </a:extLst>
          </p:cNvPr>
          <p:cNvSpPr txBox="1"/>
          <p:nvPr/>
        </p:nvSpPr>
        <p:spPr>
          <a:xfrm>
            <a:off x="343533" y="919213"/>
            <a:ext cx="4089654" cy="394147"/>
          </a:xfrm>
          <a:prstGeom prst="rect">
            <a:avLst/>
          </a:prstGeom>
          <a:noFill/>
        </p:spPr>
        <p:txBody>
          <a:bodyPr wrap="square">
            <a:spAutoFit/>
          </a:bodyPr>
          <a:lstStyle/>
          <a:p>
            <a:pPr marL="0" indent="0">
              <a:lnSpc>
                <a:spcPct val="120000"/>
              </a:lnSpc>
              <a:spcBef>
                <a:spcPts val="0"/>
              </a:spcBef>
              <a:spcAft>
                <a:spcPts val="2200"/>
              </a:spcAft>
              <a:buNone/>
            </a:pPr>
            <a:r>
              <a:rPr lang="en-SZ" sz="18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Key Tips for Review </a:t>
            </a:r>
          </a:p>
        </p:txBody>
      </p:sp>
    </p:spTree>
    <p:extLst>
      <p:ext uri="{BB962C8B-B14F-4D97-AF65-F5344CB8AC3E}">
        <p14:creationId xmlns:p14="http://schemas.microsoft.com/office/powerpoint/2010/main" val="19515600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C8A0E3-4465-1702-698A-9AB2F1E99D02}"/>
              </a:ext>
            </a:extLst>
          </p:cNvPr>
          <p:cNvSpPr>
            <a:spLocks noGrp="1"/>
          </p:cNvSpPr>
          <p:nvPr>
            <p:ph type="title"/>
          </p:nvPr>
        </p:nvSpPr>
        <p:spPr>
          <a:xfrm>
            <a:off x="190500" y="205554"/>
            <a:ext cx="8637814" cy="1193850"/>
          </a:xfrm>
        </p:spPr>
        <p:txBody>
          <a:bodyPr>
            <a:normAutofit/>
          </a:bodyPr>
          <a:lstStyle/>
          <a:p>
            <a:pPr algn="l"/>
            <a:r>
              <a:rPr lang="en-US" sz="1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2. Use graphs provided to guide analysis of population specific need, </a:t>
            </a:r>
            <a:br>
              <a:rPr lang="en-US" sz="1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br>
            <a:r>
              <a:rPr lang="en-US" sz="1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demand, and access to condom and lube products</a:t>
            </a:r>
            <a:r>
              <a:rPr lang="en-SZ" sz="1800" dirty="0">
                <a:solidFill>
                  <a:schemeClr val="accent5">
                    <a:lumMod val="50000"/>
                  </a:schemeClr>
                </a:solidFill>
                <a:latin typeface="Arial" panose="020B0604020202020204" pitchFamily="34" charset="0"/>
                <a:cs typeface="Arial" panose="020B0604020202020204" pitchFamily="34" charset="0"/>
              </a:rPr>
              <a:t> </a:t>
            </a:r>
          </a:p>
        </p:txBody>
      </p:sp>
      <p:pic>
        <p:nvPicPr>
          <p:cNvPr id="7" name="Content Placeholder 6" descr="Chart, bar chart, waterfall chart&#10;&#10;Description automatically generated">
            <a:extLst>
              <a:ext uri="{FF2B5EF4-FFF2-40B4-BE49-F238E27FC236}">
                <a16:creationId xmlns:a16="http://schemas.microsoft.com/office/drawing/2014/main" id="{E9F38F88-7AC8-7996-33D2-EB791E104CFA}"/>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tretch/>
        </p:blipFill>
        <p:spPr>
          <a:xfrm>
            <a:off x="81663" y="1455591"/>
            <a:ext cx="6718167" cy="4630087"/>
          </a:xfrm>
          <a:prstGeom prst="rect">
            <a:avLst/>
          </a:prstGeom>
        </p:spPr>
      </p:pic>
      <p:pic>
        <p:nvPicPr>
          <p:cNvPr id="10" name="Picture 9">
            <a:extLst>
              <a:ext uri="{FF2B5EF4-FFF2-40B4-BE49-F238E27FC236}">
                <a16:creationId xmlns:a16="http://schemas.microsoft.com/office/drawing/2014/main" id="{7F91D49D-DE9D-9E19-9928-2163D84A7612}"/>
              </a:ext>
            </a:extLst>
          </p:cNvPr>
          <p:cNvPicPr>
            <a:picLocks noChangeAspect="1"/>
          </p:cNvPicPr>
          <p:nvPr/>
        </p:nvPicPr>
        <p:blipFill>
          <a:blip r:embed="rId4"/>
          <a:stretch>
            <a:fillRect/>
          </a:stretch>
        </p:blipFill>
        <p:spPr>
          <a:xfrm rot="5400000" flipH="1">
            <a:off x="6113998" y="4634985"/>
            <a:ext cx="587498" cy="359849"/>
          </a:xfrm>
          <a:prstGeom prst="rect">
            <a:avLst/>
          </a:prstGeom>
        </p:spPr>
      </p:pic>
      <p:sp>
        <p:nvSpPr>
          <p:cNvPr id="14" name="TextBox 13">
            <a:extLst>
              <a:ext uri="{FF2B5EF4-FFF2-40B4-BE49-F238E27FC236}">
                <a16:creationId xmlns:a16="http://schemas.microsoft.com/office/drawing/2014/main" id="{8F4E93AC-5FBA-287E-3FB2-306876FDB141}"/>
              </a:ext>
            </a:extLst>
          </p:cNvPr>
          <p:cNvSpPr txBox="1"/>
          <p:nvPr/>
        </p:nvSpPr>
        <p:spPr>
          <a:xfrm>
            <a:off x="6798107" y="3782496"/>
            <a:ext cx="2264230" cy="2062103"/>
          </a:xfrm>
          <a:prstGeom prst="rect">
            <a:avLst/>
          </a:prstGeom>
          <a:solidFill>
            <a:schemeClr val="accent1">
              <a:lumMod val="20000"/>
              <a:lumOff val="80000"/>
            </a:schemeClr>
          </a:solidFill>
        </p:spPr>
        <p:txBody>
          <a:bodyPr wrap="square" rtlCol="0">
            <a:spAutoFit/>
          </a:bodyPr>
          <a:lstStyle/>
          <a:p>
            <a:r>
              <a:rPr lang="en-SZ" sz="1600" dirty="0">
                <a:cs typeface="Arial" panose="020B0604020202020204" pitchFamily="34" charset="0"/>
              </a:rPr>
              <a:t>Comparison of baseline and target should facilitate discussion about feasible increases and  implications around expansion of distribution channels </a:t>
            </a:r>
          </a:p>
        </p:txBody>
      </p:sp>
      <p:sp>
        <p:nvSpPr>
          <p:cNvPr id="20" name="TextBox 19">
            <a:extLst>
              <a:ext uri="{FF2B5EF4-FFF2-40B4-BE49-F238E27FC236}">
                <a16:creationId xmlns:a16="http://schemas.microsoft.com/office/drawing/2014/main" id="{9237F91D-5DEA-7AB7-AA0B-5A3E8CB92002}"/>
              </a:ext>
            </a:extLst>
          </p:cNvPr>
          <p:cNvSpPr txBox="1"/>
          <p:nvPr/>
        </p:nvSpPr>
        <p:spPr>
          <a:xfrm>
            <a:off x="5665992" y="1150092"/>
            <a:ext cx="3396345" cy="1323439"/>
          </a:xfrm>
          <a:prstGeom prst="rect">
            <a:avLst/>
          </a:prstGeom>
          <a:solidFill>
            <a:schemeClr val="bg1">
              <a:lumMod val="95000"/>
            </a:schemeClr>
          </a:solidFill>
        </p:spPr>
        <p:txBody>
          <a:bodyPr wrap="square" rtlCol="0">
            <a:spAutoFit/>
          </a:bodyPr>
          <a:lstStyle/>
          <a:p>
            <a:r>
              <a:rPr lang="en-US" sz="1600" dirty="0">
                <a:solidFill>
                  <a:srgbClr val="000000"/>
                </a:solidFill>
                <a:ea typeface="Times New Roman" panose="02020603050405020304" pitchFamily="18" charset="0"/>
                <a:cs typeface="Arial" panose="020B0604020202020204" pitchFamily="34" charset="0"/>
              </a:rPr>
              <a:t>The graphs can highlight unintended increases or reductions in  condom needs or potential misallocation of condom need by population</a:t>
            </a:r>
            <a:endParaRPr lang="en-SZ" sz="1600" dirty="0">
              <a:cs typeface="Arial" panose="020B0604020202020204" pitchFamily="34" charset="0"/>
            </a:endParaRPr>
          </a:p>
        </p:txBody>
      </p:sp>
    </p:spTree>
    <p:extLst>
      <p:ext uri="{BB962C8B-B14F-4D97-AF65-F5344CB8AC3E}">
        <p14:creationId xmlns:p14="http://schemas.microsoft.com/office/powerpoint/2010/main" val="2080029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5EE4D1-F3AD-D102-E765-257795E441DE}"/>
              </a:ext>
            </a:extLst>
          </p:cNvPr>
          <p:cNvSpPr txBox="1"/>
          <p:nvPr/>
        </p:nvSpPr>
        <p:spPr>
          <a:xfrm>
            <a:off x="4693557" y="343892"/>
            <a:ext cx="4278086" cy="7048083"/>
          </a:xfrm>
          <a:prstGeom prst="rect">
            <a:avLst/>
          </a:prstGeom>
          <a:noFill/>
        </p:spPr>
        <p:txBody>
          <a:bodyPr wrap="square" rtlCol="0">
            <a:spAutoFit/>
          </a:bodyPr>
          <a:lstStyle/>
          <a:p>
            <a:pPr lvl="0">
              <a:spcAft>
                <a:spcPts val="2200"/>
              </a:spcAft>
              <a:buSzPts val="800"/>
            </a:pPr>
            <a:r>
              <a:rPr lang="en-SZ"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is targeted –</a:t>
            </a:r>
            <a:r>
              <a:rPr lang="en-SZ"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to</a:t>
            </a:r>
            <a:r>
              <a:rPr lang="en-SZ"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SZ"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risk priority populations for condom programs.</a:t>
            </a:r>
          </a:p>
          <a:p>
            <a:pPr lvl="0">
              <a:spcAft>
                <a:spcPts val="2200"/>
              </a:spcAft>
              <a:buSzPts val="800"/>
            </a:pPr>
            <a:r>
              <a:rPr lang="en-SZ"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SZ" b="1" dirty="0">
                <a:solidFill>
                  <a:srgbClr val="000000"/>
                </a:solidFill>
                <a:effectLst/>
                <a:latin typeface="Calibri" panose="020F0502020204030204" pitchFamily="34" charset="0"/>
                <a:ea typeface="Times New Roman" panose="02020603050405020304" pitchFamily="18" charset="0"/>
              </a:rPr>
              <a:t>It is evidence based</a:t>
            </a:r>
            <a:r>
              <a:rPr lang="en-SZ" dirty="0">
                <a:solidFill>
                  <a:srgbClr val="000000"/>
                </a:solidFill>
                <a:effectLst/>
                <a:latin typeface="Calibri" panose="020F0502020204030204" pitchFamily="34" charset="0"/>
                <a:ea typeface="Times New Roman" panose="02020603050405020304" pitchFamily="18" charset="0"/>
              </a:rPr>
              <a:t> – </a:t>
            </a:r>
            <a:r>
              <a:rPr lang="en-US" dirty="0">
                <a:solidFill>
                  <a:srgbClr val="000000"/>
                </a:solidFill>
                <a:effectLst/>
                <a:latin typeface="Calibri" panose="020F0502020204030204" pitchFamily="34" charset="0"/>
                <a:ea typeface="Times New Roman" panose="02020603050405020304" pitchFamily="18" charset="0"/>
              </a:rPr>
              <a:t>using verified country data </a:t>
            </a:r>
            <a:r>
              <a:rPr lang="en-SZ" dirty="0">
                <a:solidFill>
                  <a:srgbClr val="000000"/>
                </a:solidFill>
                <a:effectLst/>
                <a:latin typeface="Calibri" panose="020F0502020204030204" pitchFamily="34" charset="0"/>
                <a:ea typeface="Times New Roman" panose="02020603050405020304" pitchFamily="18" charset="0"/>
              </a:rPr>
              <a:t>and validated expert assumptions. </a:t>
            </a:r>
            <a:endParaRPr lang="en-SZ" dirty="0">
              <a:effectLst/>
              <a:latin typeface="Times New Roman" panose="02020603050405020304" pitchFamily="18" charset="0"/>
              <a:ea typeface="Times New Roman" panose="02020603050405020304" pitchFamily="18" charset="0"/>
            </a:endParaRPr>
          </a:p>
          <a:p>
            <a:pPr lvl="0" algn="just">
              <a:spcAft>
                <a:spcPts val="2200"/>
              </a:spcAft>
            </a:pPr>
            <a:r>
              <a:rPr lang="en-SZ" b="1" dirty="0">
                <a:solidFill>
                  <a:srgbClr val="000000"/>
                </a:solidFill>
                <a:effectLst/>
                <a:latin typeface="Calibri" panose="020F0502020204030204" pitchFamily="34" charset="0"/>
                <a:ea typeface="Times New Roman" panose="02020603050405020304" pitchFamily="18" charset="0"/>
              </a:rPr>
              <a:t>It is people centred</a:t>
            </a:r>
            <a:r>
              <a:rPr lang="en-SZ" dirty="0">
                <a:solidFill>
                  <a:srgbClr val="000000"/>
                </a:solidFill>
                <a:effectLst/>
                <a:latin typeface="Calibri" panose="020F0502020204030204" pitchFamily="34" charset="0"/>
                <a:ea typeface="Times New Roman" panose="02020603050405020304" pitchFamily="18" charset="0"/>
              </a:rPr>
              <a:t> </a:t>
            </a:r>
            <a:r>
              <a:rPr lang="en-US" dirty="0">
                <a:solidFill>
                  <a:srgbClr val="000000"/>
                </a:solidFill>
                <a:effectLst/>
                <a:latin typeface="Calibri" panose="020F0502020204030204" pitchFamily="34" charset="0"/>
                <a:ea typeface="Times New Roman" panose="02020603050405020304" pitchFamily="18" charset="0"/>
              </a:rPr>
              <a:t>– outlining a</a:t>
            </a:r>
            <a:r>
              <a:rPr lang="en-SZ" dirty="0">
                <a:solidFill>
                  <a:srgbClr val="000000"/>
                </a:solidFill>
                <a:effectLst/>
                <a:latin typeface="Calibri" panose="020F0502020204030204" pitchFamily="34" charset="0"/>
                <a:ea typeface="Times New Roman" panose="02020603050405020304" pitchFamily="18" charset="0"/>
              </a:rPr>
              <a:t> facilitated participatory process to engage stakeholders and </a:t>
            </a:r>
            <a:r>
              <a:rPr lang="en-US" dirty="0">
                <a:solidFill>
                  <a:srgbClr val="000000"/>
                </a:solidFill>
                <a:effectLst/>
                <a:latin typeface="Calibri" panose="020F0502020204030204" pitchFamily="34" charset="0"/>
                <a:ea typeface="Times New Roman" panose="02020603050405020304" pitchFamily="18" charset="0"/>
              </a:rPr>
              <a:t>target populations</a:t>
            </a:r>
            <a:r>
              <a:rPr lang="en-SZ" dirty="0">
                <a:solidFill>
                  <a:srgbClr val="000000"/>
                </a:solidFill>
                <a:effectLst/>
                <a:latin typeface="Calibri" panose="020F0502020204030204" pitchFamily="34" charset="0"/>
                <a:ea typeface="Times New Roman" panose="02020603050405020304" pitchFamily="18" charset="0"/>
              </a:rPr>
              <a:t>..</a:t>
            </a:r>
          </a:p>
          <a:p>
            <a:pPr lvl="0" algn="just">
              <a:spcAft>
                <a:spcPts val="2200"/>
              </a:spcAft>
            </a:pPr>
            <a:r>
              <a:rPr lang="en-SZ" b="1" dirty="0">
                <a:solidFill>
                  <a:srgbClr val="000000"/>
                </a:solidFill>
                <a:effectLst/>
                <a:latin typeface="Calibri" panose="020F0502020204030204" pitchFamily="34" charset="0"/>
                <a:ea typeface="Times New Roman" panose="02020603050405020304" pitchFamily="18" charset="0"/>
              </a:rPr>
              <a:t>It is equity focused</a:t>
            </a:r>
            <a:r>
              <a:rPr lang="en-SZ" dirty="0">
                <a:solidFill>
                  <a:srgbClr val="000000"/>
                </a:solidFill>
                <a:effectLst/>
                <a:latin typeface="Calibri" panose="020F0502020204030204" pitchFamily="34" charset="0"/>
                <a:ea typeface="Times New Roman" panose="02020603050405020304" pitchFamily="18" charset="0"/>
              </a:rPr>
              <a:t>– outlining a roadmap to ensure free condoms are provided while growing sustainable financing solutions through Total Market Approaches (TMA). </a:t>
            </a:r>
            <a:endParaRPr lang="en-SZ" dirty="0">
              <a:effectLst/>
              <a:latin typeface="Times New Roman" panose="02020603050405020304" pitchFamily="18" charset="0"/>
              <a:ea typeface="Times New Roman" panose="02020603050405020304" pitchFamily="18" charset="0"/>
            </a:endParaRPr>
          </a:p>
          <a:p>
            <a:pPr lvl="0" algn="just">
              <a:spcAft>
                <a:spcPts val="2200"/>
              </a:spcAft>
            </a:pPr>
            <a:r>
              <a:rPr lang="en-SZ" b="1" dirty="0">
                <a:solidFill>
                  <a:srgbClr val="000000"/>
                </a:solidFill>
                <a:effectLst/>
                <a:latin typeface="Calibri" panose="020F0502020204030204" pitchFamily="34" charset="0"/>
                <a:ea typeface="Times New Roman" panose="02020603050405020304" pitchFamily="18" charset="0"/>
              </a:rPr>
              <a:t>It is solution oriented</a:t>
            </a:r>
            <a:r>
              <a:rPr lang="en-SZ" dirty="0">
                <a:solidFill>
                  <a:srgbClr val="000000"/>
                </a:solidFill>
                <a:effectLst/>
                <a:latin typeface="Calibri" panose="020F0502020204030204" pitchFamily="34" charset="0"/>
                <a:ea typeface="Times New Roman" panose="02020603050405020304" pitchFamily="18" charset="0"/>
              </a:rPr>
              <a:t> – providing costed estimates and reports for procurement, resource mobilization, strategy development and program refinements. </a:t>
            </a:r>
          </a:p>
          <a:p>
            <a:pPr lvl="0" algn="just">
              <a:spcAft>
                <a:spcPts val="2200"/>
              </a:spcAft>
            </a:pPr>
            <a:r>
              <a:rPr lang="en-US" b="1" dirty="0">
                <a:solidFill>
                  <a:srgbClr val="000000"/>
                </a:solidFill>
                <a:effectLst/>
                <a:latin typeface="Calibri" panose="020F0502020204030204" pitchFamily="34" charset="0"/>
                <a:ea typeface="Times New Roman" panose="02020603050405020304" pitchFamily="18" charset="0"/>
              </a:rPr>
              <a:t>It is flexible </a:t>
            </a:r>
            <a:r>
              <a:rPr lang="en-SZ" dirty="0">
                <a:solidFill>
                  <a:srgbClr val="000000"/>
                </a:solidFill>
                <a:effectLst/>
                <a:latin typeface="Calibri" panose="020F0502020204030204" pitchFamily="34" charset="0"/>
                <a:ea typeface="Times New Roman" panose="02020603050405020304" pitchFamily="18" charset="0"/>
              </a:rPr>
              <a:t>–</a:t>
            </a:r>
            <a:r>
              <a:rPr lang="en-US" dirty="0">
                <a:solidFill>
                  <a:srgbClr val="000000"/>
                </a:solidFill>
                <a:effectLst/>
                <a:latin typeface="Calibri" panose="020F0502020204030204" pitchFamily="34" charset="0"/>
                <a:ea typeface="Times New Roman" panose="02020603050405020304" pitchFamily="18" charset="0"/>
              </a:rPr>
              <a:t> designed to meet country specific needs based on their objectives</a:t>
            </a:r>
            <a:r>
              <a:rPr lang="en-SZ" dirty="0">
                <a:solidFill>
                  <a:srgbClr val="000000"/>
                </a:solidFill>
                <a:effectLst/>
                <a:latin typeface="Calibri" panose="020F0502020204030204" pitchFamily="34" charset="0"/>
                <a:ea typeface="Times New Roman" panose="02020603050405020304" pitchFamily="18" charset="0"/>
              </a:rPr>
              <a:t>. </a:t>
            </a:r>
            <a:endParaRPr lang="en-SZ" dirty="0">
              <a:effectLst/>
              <a:latin typeface="Times New Roman" panose="02020603050405020304" pitchFamily="18" charset="0"/>
              <a:ea typeface="Times New Roman" panose="02020603050405020304" pitchFamily="18" charset="0"/>
            </a:endParaRPr>
          </a:p>
          <a:p>
            <a:endParaRPr lang="en-SZ" dirty="0"/>
          </a:p>
        </p:txBody>
      </p:sp>
      <p:sp>
        <p:nvSpPr>
          <p:cNvPr id="4" name="TextBox 3">
            <a:extLst>
              <a:ext uri="{FF2B5EF4-FFF2-40B4-BE49-F238E27FC236}">
                <a16:creationId xmlns:a16="http://schemas.microsoft.com/office/drawing/2014/main" id="{106D3CC3-B9FF-120E-EC22-A64EEE9E4925}"/>
              </a:ext>
            </a:extLst>
          </p:cNvPr>
          <p:cNvSpPr txBox="1"/>
          <p:nvPr/>
        </p:nvSpPr>
        <p:spPr>
          <a:xfrm>
            <a:off x="729344" y="684350"/>
            <a:ext cx="3548743" cy="1200329"/>
          </a:xfrm>
          <a:prstGeom prst="rect">
            <a:avLst/>
          </a:prstGeom>
          <a:noFill/>
        </p:spPr>
        <p:txBody>
          <a:bodyPr wrap="square" rtlCol="0">
            <a:spAutoFit/>
          </a:bodyPr>
          <a:lstStyle/>
          <a:p>
            <a:r>
              <a:rPr lang="en-SZ" sz="2400" b="1" dirty="0">
                <a:solidFill>
                  <a:schemeClr val="bg1"/>
                </a:solidFill>
              </a:rPr>
              <a:t>What is the Condom Needs Estimation Tool? </a:t>
            </a:r>
          </a:p>
        </p:txBody>
      </p:sp>
      <p:sp>
        <p:nvSpPr>
          <p:cNvPr id="5" name="TextBox 4">
            <a:extLst>
              <a:ext uri="{FF2B5EF4-FFF2-40B4-BE49-F238E27FC236}">
                <a16:creationId xmlns:a16="http://schemas.microsoft.com/office/drawing/2014/main" id="{4BBD30CB-DBBA-165A-91B8-39C16A68F04E}"/>
              </a:ext>
            </a:extLst>
          </p:cNvPr>
          <p:cNvSpPr txBox="1"/>
          <p:nvPr/>
        </p:nvSpPr>
        <p:spPr>
          <a:xfrm>
            <a:off x="631373" y="2326987"/>
            <a:ext cx="3243943" cy="2862322"/>
          </a:xfrm>
          <a:prstGeom prst="rect">
            <a:avLst/>
          </a:prstGeom>
          <a:noFill/>
        </p:spPr>
        <p:txBody>
          <a:bodyPr wrap="square" rtlCol="0">
            <a:spAutoFit/>
          </a:bodyPr>
          <a:lstStyle/>
          <a:p>
            <a:pPr marL="0" indent="0" algn="ctr">
              <a:buNone/>
            </a:pPr>
            <a:r>
              <a:rPr lang="en-GB" sz="1800" dirty="0">
                <a:solidFill>
                  <a:schemeClr val="bg1"/>
                </a:solidFill>
                <a:effectLst/>
                <a:ea typeface="Times New Roman" panose="02020603050405020304" pitchFamily="18" charset="0"/>
                <a:cs typeface="Arial" panose="020B0604020202020204" pitchFamily="34" charset="0"/>
              </a:rPr>
              <a:t>A people centred “condom needs estimation” methodology and process for data driven, population specific condom estimates and programs linked to condom use targets, equitable access, and wider prevention programming for public health impact.  </a:t>
            </a:r>
            <a:endParaRPr lang="en-SZ" sz="1800" dirty="0">
              <a:solidFill>
                <a:schemeClr val="bg1"/>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690214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C8A0E3-4465-1702-698A-9AB2F1E99D02}"/>
              </a:ext>
            </a:extLst>
          </p:cNvPr>
          <p:cNvSpPr>
            <a:spLocks noGrp="1"/>
          </p:cNvSpPr>
          <p:nvPr>
            <p:ph type="title"/>
          </p:nvPr>
        </p:nvSpPr>
        <p:spPr>
          <a:xfrm>
            <a:off x="183534" y="191613"/>
            <a:ext cx="8284376" cy="566018"/>
          </a:xfrm>
        </p:spPr>
        <p:txBody>
          <a:bodyPr>
            <a:normAutofit fontScale="90000"/>
          </a:bodyPr>
          <a:lstStyle/>
          <a:p>
            <a:pPr algn="l"/>
            <a:r>
              <a:rPr lang="en-US" sz="20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3.  Discuss implications of condom type allocations and distribution</a:t>
            </a:r>
            <a:br>
              <a:rPr lang="en-US" sz="20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points to increase demand and use during stakeholder review.</a:t>
            </a:r>
            <a:br>
              <a:rPr lang="en-US" sz="1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br>
            <a:br>
              <a:rPr lang="en-US" sz="1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br>
            <a:endParaRPr lang="en-SZ" sz="2000" b="1" dirty="0">
              <a:solidFill>
                <a:schemeClr val="accent2"/>
              </a:solidFill>
              <a:latin typeface="Arial" panose="020B0604020202020204" pitchFamily="34" charset="0"/>
              <a:cs typeface="Arial" panose="020B0604020202020204" pitchFamily="34" charset="0"/>
            </a:endParaRPr>
          </a:p>
        </p:txBody>
      </p:sp>
      <p:pic>
        <p:nvPicPr>
          <p:cNvPr id="8" name="Content Placeholder 7">
            <a:extLst>
              <a:ext uri="{FF2B5EF4-FFF2-40B4-BE49-F238E27FC236}">
                <a16:creationId xmlns:a16="http://schemas.microsoft.com/office/drawing/2014/main" id="{D415F140-4923-3AB2-E7FB-209B1E5D009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59202" y="2153353"/>
            <a:ext cx="5320206" cy="4174022"/>
          </a:xfrm>
          <a:prstGeom prst="rect">
            <a:avLst/>
          </a:prstGeom>
        </p:spPr>
      </p:pic>
      <p:pic>
        <p:nvPicPr>
          <p:cNvPr id="10" name="Picture 9">
            <a:extLst>
              <a:ext uri="{FF2B5EF4-FFF2-40B4-BE49-F238E27FC236}">
                <a16:creationId xmlns:a16="http://schemas.microsoft.com/office/drawing/2014/main" id="{7F91D49D-DE9D-9E19-9928-2163D84A7612}"/>
              </a:ext>
            </a:extLst>
          </p:cNvPr>
          <p:cNvPicPr>
            <a:picLocks noChangeAspect="1"/>
          </p:cNvPicPr>
          <p:nvPr/>
        </p:nvPicPr>
        <p:blipFill>
          <a:blip r:embed="rId4"/>
          <a:stretch>
            <a:fillRect/>
          </a:stretch>
        </p:blipFill>
        <p:spPr>
          <a:xfrm>
            <a:off x="7677708" y="5092701"/>
            <a:ext cx="515369" cy="274864"/>
          </a:xfrm>
          <a:prstGeom prst="rect">
            <a:avLst/>
          </a:prstGeom>
        </p:spPr>
      </p:pic>
      <p:sp>
        <p:nvSpPr>
          <p:cNvPr id="6" name="Rectangle 5">
            <a:extLst>
              <a:ext uri="{FF2B5EF4-FFF2-40B4-BE49-F238E27FC236}">
                <a16:creationId xmlns:a16="http://schemas.microsoft.com/office/drawing/2014/main" id="{043AF839-6C57-BE1B-F720-6FA38795EBDE}"/>
              </a:ext>
            </a:extLst>
          </p:cNvPr>
          <p:cNvSpPr/>
          <p:nvPr/>
        </p:nvSpPr>
        <p:spPr>
          <a:xfrm>
            <a:off x="183534" y="1600200"/>
            <a:ext cx="3588308" cy="4775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sp>
        <p:nvSpPr>
          <p:cNvPr id="3" name="Content Placeholder 2">
            <a:extLst>
              <a:ext uri="{FF2B5EF4-FFF2-40B4-BE49-F238E27FC236}">
                <a16:creationId xmlns:a16="http://schemas.microsoft.com/office/drawing/2014/main" id="{50061721-11B2-F857-A982-590250A8D3A7}"/>
              </a:ext>
            </a:extLst>
          </p:cNvPr>
          <p:cNvSpPr>
            <a:spLocks noGrp="1"/>
          </p:cNvSpPr>
          <p:nvPr>
            <p:ph sz="half" idx="1"/>
          </p:nvPr>
        </p:nvSpPr>
        <p:spPr>
          <a:xfrm>
            <a:off x="183534" y="2789759"/>
            <a:ext cx="3588308" cy="3952572"/>
          </a:xfrm>
        </p:spPr>
        <p:txBody>
          <a:bodyPr>
            <a:normAutofit fontScale="70000" lnSpcReduction="20000"/>
          </a:bodyPr>
          <a:lstStyle/>
          <a:p>
            <a:pPr lvl="0">
              <a:lnSpc>
                <a:spcPct val="120000"/>
              </a:lnSpc>
              <a:spcBef>
                <a:spcPts val="0"/>
              </a:spcBef>
              <a:spcAft>
                <a:spcPts val="220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Which population groups have the highest need and demand for different condom types and lubricant?</a:t>
            </a:r>
            <a:endParaRPr lang="en-SZ" sz="2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20000"/>
              </a:lnSpc>
              <a:spcBef>
                <a:spcPts val="0"/>
              </a:spcBef>
              <a:spcAft>
                <a:spcPts val="220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Which populations will be prioritized for free promotion and distribution? </a:t>
            </a:r>
            <a:endParaRPr lang="en-SZ" sz="2600" dirty="0">
              <a:effectLst/>
              <a:latin typeface="Arial" panose="020B0604020202020204" pitchFamily="34" charset="0"/>
              <a:ea typeface="Times New Roman" panose="02020603050405020304" pitchFamily="18" charset="0"/>
              <a:cs typeface="Arial" panose="020B0604020202020204" pitchFamily="34" charset="0"/>
            </a:endParaRPr>
          </a:p>
          <a:p>
            <a:pPr lvl="0">
              <a:lnSpc>
                <a:spcPct val="120000"/>
              </a:lnSpc>
              <a:spcBef>
                <a:spcPts val="0"/>
              </a:spcBef>
              <a:spcAft>
                <a:spcPts val="2200"/>
              </a:spcAft>
            </a:pPr>
            <a:r>
              <a:rPr lang="en-US" sz="2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channels will be used to promote and distribute these products?</a:t>
            </a:r>
            <a:endParaRPr lang="en-SZ" sz="2600" dirty="0">
              <a:effectLst/>
              <a:latin typeface="Arial" panose="020B0604020202020204" pitchFamily="34" charset="0"/>
              <a:ea typeface="Times New Roman" panose="02020603050405020304" pitchFamily="18" charset="0"/>
              <a:cs typeface="Arial" panose="020B0604020202020204" pitchFamily="34" charset="0"/>
            </a:endParaRPr>
          </a:p>
          <a:p>
            <a:endParaRPr lang="en-SZ" dirty="0"/>
          </a:p>
        </p:txBody>
      </p:sp>
      <p:sp>
        <p:nvSpPr>
          <p:cNvPr id="5" name="TextBox 4">
            <a:extLst>
              <a:ext uri="{FF2B5EF4-FFF2-40B4-BE49-F238E27FC236}">
                <a16:creationId xmlns:a16="http://schemas.microsoft.com/office/drawing/2014/main" id="{8906C4C7-CA49-17B7-9CE4-D7C94EF32B2A}"/>
              </a:ext>
            </a:extLst>
          </p:cNvPr>
          <p:cNvSpPr txBox="1"/>
          <p:nvPr/>
        </p:nvSpPr>
        <p:spPr>
          <a:xfrm>
            <a:off x="183534" y="1839997"/>
            <a:ext cx="3719890" cy="646331"/>
          </a:xfrm>
          <a:prstGeom prst="rect">
            <a:avLst/>
          </a:prstGeom>
          <a:noFill/>
        </p:spPr>
        <p:txBody>
          <a:bodyPr wrap="square">
            <a:spAutoFit/>
          </a:bodyPr>
          <a:lstStyle/>
          <a:p>
            <a:pPr marL="0" indent="0">
              <a:buNone/>
            </a:pPr>
            <a:r>
              <a:rPr lang="en-US" sz="18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Consider population specific needs:</a:t>
            </a:r>
            <a:endParaRPr lang="en-SZ"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67290724-27F8-9D27-592A-A8A5E4896577}"/>
              </a:ext>
            </a:extLst>
          </p:cNvPr>
          <p:cNvSpPr txBox="1"/>
          <p:nvPr/>
        </p:nvSpPr>
        <p:spPr>
          <a:xfrm>
            <a:off x="4325722" y="998648"/>
            <a:ext cx="4634744" cy="861774"/>
          </a:xfrm>
          <a:prstGeom prst="rect">
            <a:avLst/>
          </a:prstGeom>
          <a:noFill/>
        </p:spPr>
        <p:txBody>
          <a:bodyPr wrap="square">
            <a:spAutoFit/>
          </a:bodyPr>
          <a:lstStyle/>
          <a:p>
            <a:r>
              <a:rPr lang="en-US" sz="1600" dirty="0">
                <a:solidFill>
                  <a:schemeClr val="accent2"/>
                </a:solidFill>
                <a:latin typeface="Arial" panose="020B0604020202020204" pitchFamily="34" charset="0"/>
                <a:ea typeface="Times New Roman" panose="02020603050405020304" pitchFamily="18" charset="0"/>
                <a:cs typeface="Arial" panose="020B0604020202020204" pitchFamily="34" charset="0"/>
              </a:rPr>
              <a:t>Graphs can flag where to increase or decrease based on programmatic priorities and population preferences</a:t>
            </a:r>
            <a:r>
              <a:rPr lang="en-US" sz="18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a:t>
            </a:r>
            <a:endParaRPr lang="en-SZ" dirty="0"/>
          </a:p>
        </p:txBody>
      </p:sp>
    </p:spTree>
    <p:extLst>
      <p:ext uri="{BB962C8B-B14F-4D97-AF65-F5344CB8AC3E}">
        <p14:creationId xmlns:p14="http://schemas.microsoft.com/office/powerpoint/2010/main" val="3135969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93C9-B5A7-A370-C6DB-52FBCA6F9D39}"/>
              </a:ext>
            </a:extLst>
          </p:cNvPr>
          <p:cNvSpPr>
            <a:spLocks noGrp="1"/>
          </p:cNvSpPr>
          <p:nvPr>
            <p:ph type="title"/>
          </p:nvPr>
        </p:nvSpPr>
        <p:spPr>
          <a:xfrm>
            <a:off x="228601" y="392513"/>
            <a:ext cx="7626096" cy="788587"/>
          </a:xfrm>
        </p:spPr>
        <p:txBody>
          <a:bodyPr>
            <a:noAutofit/>
          </a:bodyPr>
          <a:lstStyle/>
          <a:p>
            <a:pPr algn="l"/>
            <a:r>
              <a:rPr lang="en-US" sz="24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Key Takeaways</a:t>
            </a:r>
            <a:endParaRPr lang="en-SZ" sz="2400" dirty="0">
              <a:solidFill>
                <a:schemeClr val="accent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E190A02-B436-63CF-F72D-37CE5889A967}"/>
              </a:ext>
            </a:extLst>
          </p:cNvPr>
          <p:cNvSpPr/>
          <p:nvPr/>
        </p:nvSpPr>
        <p:spPr>
          <a:xfrm>
            <a:off x="228601" y="1181100"/>
            <a:ext cx="8382000" cy="429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sp>
        <p:nvSpPr>
          <p:cNvPr id="4" name="Content Placeholder 3">
            <a:extLst>
              <a:ext uri="{FF2B5EF4-FFF2-40B4-BE49-F238E27FC236}">
                <a16:creationId xmlns:a16="http://schemas.microsoft.com/office/drawing/2014/main" id="{896FA7A9-5B61-46C0-9148-C5DFB2BF8475}"/>
              </a:ext>
            </a:extLst>
          </p:cNvPr>
          <p:cNvSpPr>
            <a:spLocks noGrp="1"/>
          </p:cNvSpPr>
          <p:nvPr>
            <p:ph sz="half" idx="2"/>
          </p:nvPr>
        </p:nvSpPr>
        <p:spPr>
          <a:xfrm>
            <a:off x="228601" y="1384300"/>
            <a:ext cx="8382000" cy="3159689"/>
          </a:xfrm>
          <a:solidFill>
            <a:schemeClr val="accent1">
              <a:lumMod val="20000"/>
              <a:lumOff val="80000"/>
            </a:schemeClr>
          </a:solidFill>
        </p:spPr>
        <p:txBody>
          <a:bodyPr>
            <a:noAutofit/>
          </a:bodyPr>
          <a:lstStyle/>
          <a:p>
            <a:pPr marL="257175" indent="-257175">
              <a:spcBef>
                <a:spcPts val="0"/>
              </a:spcBef>
              <a:spcAft>
                <a:spcPts val="2200"/>
              </a:spcAft>
              <a:buFont typeface="Wingdings 2" pitchFamily="2" charset="2"/>
              <a:buChar char=""/>
            </a:pPr>
            <a:r>
              <a:rPr lang="en-US" sz="18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Condom preferences differ by population and can determine future demand and use</a:t>
            </a:r>
            <a:r>
              <a:rPr lang="en-SZ" sz="18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This worksheet uses condom availability baseline to facilitate specific condom commodity allocations using baseline population’s current demand and use to reach country targets. </a:t>
            </a:r>
            <a:endParaRPr lang="en-SZ"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2200"/>
              </a:spcAft>
              <a:buFont typeface="Wingdings 2" pitchFamily="2" charset="2"/>
              <a:buChar char=""/>
            </a:pPr>
            <a:r>
              <a:rPr lang="en-US" sz="18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The defaults provided are NOT based on expert assumptions or data.  </a:t>
            </a:r>
            <a:r>
              <a:rPr lang="en-US"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Country teams need to draw on program and community perspectives to understand current program reach for specific condom products (female, specialty, and lubricant) by population for target setting.  Female condom never goes beyond 5%.</a:t>
            </a:r>
            <a:endParaRPr lang="en-SZ" sz="1800"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2200"/>
              </a:spcAft>
              <a:buFont typeface="Wingdings 2" pitchFamily="2" charset="2"/>
              <a:buChar char=""/>
            </a:pPr>
            <a:r>
              <a:rPr lang="en-US" sz="18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Allocations will</a:t>
            </a:r>
            <a:r>
              <a:rPr lang="en-US" sz="1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need </a:t>
            </a:r>
            <a:r>
              <a:rPr lang="en-US" sz="18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consider free distribution vs. social marketed or private sector (more on next step for TMA). </a:t>
            </a:r>
            <a:endParaRPr lang="en-SZ" sz="18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57729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098AC3-E357-C4CE-8052-67E28373FDFB}"/>
              </a:ext>
            </a:extLst>
          </p:cNvPr>
          <p:cNvSpPr/>
          <p:nvPr/>
        </p:nvSpPr>
        <p:spPr>
          <a:xfrm>
            <a:off x="113201" y="1207214"/>
            <a:ext cx="4768888" cy="52473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sp>
        <p:nvSpPr>
          <p:cNvPr id="14" name="Content Placeholder 13">
            <a:extLst>
              <a:ext uri="{FF2B5EF4-FFF2-40B4-BE49-F238E27FC236}">
                <a16:creationId xmlns:a16="http://schemas.microsoft.com/office/drawing/2014/main" id="{F3DE1975-DD48-1FEE-597D-0BA6CA99E6AA}"/>
              </a:ext>
            </a:extLst>
          </p:cNvPr>
          <p:cNvSpPr>
            <a:spLocks noGrp="1"/>
          </p:cNvSpPr>
          <p:nvPr>
            <p:ph sz="half" idx="1"/>
          </p:nvPr>
        </p:nvSpPr>
        <p:spPr>
          <a:xfrm>
            <a:off x="56614" y="1372791"/>
            <a:ext cx="4709115" cy="5368018"/>
          </a:xfrm>
        </p:spPr>
        <p:txBody>
          <a:bodyPr>
            <a:normAutofit fontScale="77500" lnSpcReduction="20000"/>
          </a:bodyPr>
          <a:lstStyle/>
          <a:p>
            <a:pPr marL="257175" indent="-257175">
              <a:lnSpc>
                <a:spcPct val="120000"/>
              </a:lnSpc>
              <a:spcBef>
                <a:spcPts val="0"/>
              </a:spcBef>
              <a:spcAft>
                <a:spcPts val="2200"/>
              </a:spcAft>
              <a:buFont typeface="Wingdings 2" pitchFamily="2" charset="2"/>
              <a:buChar char=""/>
            </a:pPr>
            <a:r>
              <a:rPr lang="en-US" sz="2300" b="1" i="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Segmentation increases the effectiveness</a:t>
            </a:r>
            <a:r>
              <a:rPr lang="en-US" sz="23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of the national condom program and reduces wastage. </a:t>
            </a:r>
          </a:p>
          <a:p>
            <a:pPr marL="257175" indent="-257175">
              <a:lnSpc>
                <a:spcPct val="120000"/>
              </a:lnSpc>
              <a:spcBef>
                <a:spcPts val="0"/>
              </a:spcBef>
              <a:spcAft>
                <a:spcPts val="2200"/>
              </a:spcAft>
              <a:buFont typeface="Wingdings 2" pitchFamily="2" charset="2"/>
              <a:buChar char=""/>
            </a:pPr>
            <a:r>
              <a:rPr lang="en-US" sz="23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There are </a:t>
            </a:r>
            <a:r>
              <a:rPr lang="en-US" sz="2300" b="1" i="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population segments</a:t>
            </a:r>
            <a:r>
              <a:rPr lang="en-US" sz="23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who have a demand for higher end condoms and are </a:t>
            </a:r>
            <a:r>
              <a:rPr lang="en-US" sz="2300" b="1" i="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willing to pay.</a:t>
            </a:r>
          </a:p>
          <a:p>
            <a:pPr marL="257175" indent="-257175">
              <a:lnSpc>
                <a:spcPct val="120000"/>
              </a:lnSpc>
              <a:spcBef>
                <a:spcPts val="0"/>
              </a:spcBef>
              <a:spcAft>
                <a:spcPts val="2200"/>
              </a:spcAft>
              <a:buFont typeface="Wingdings 2" pitchFamily="2" charset="2"/>
              <a:buChar char=""/>
            </a:pPr>
            <a:r>
              <a:rPr lang="en-US" sz="23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Social marketing organizations play an </a:t>
            </a:r>
            <a:r>
              <a:rPr lang="en-US" sz="2300" b="1" i="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instrumental role in creating demand</a:t>
            </a:r>
            <a:r>
              <a:rPr lang="en-US" sz="23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for condoms </a:t>
            </a:r>
            <a:r>
              <a:rPr lang="en-US" sz="23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across sectors, and populations and reducing stigma around condom use.  </a:t>
            </a:r>
          </a:p>
          <a:p>
            <a:pPr marL="257175" indent="-257175">
              <a:lnSpc>
                <a:spcPct val="120000"/>
              </a:lnSpc>
              <a:spcBef>
                <a:spcPts val="0"/>
              </a:spcBef>
              <a:spcAft>
                <a:spcPts val="2200"/>
              </a:spcAft>
              <a:buFont typeface="Wingdings 2" pitchFamily="2" charset="2"/>
              <a:buChar char=""/>
            </a:pPr>
            <a:r>
              <a:rPr lang="en-US" sz="23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TMA</a:t>
            </a:r>
            <a:r>
              <a:rPr lang="en-US" sz="23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23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can reduce costs to the national program </a:t>
            </a:r>
            <a:r>
              <a:rPr lang="en-US" sz="23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in order to focus spending on innovative demand creation, expanded distribution/access and cost recovery.</a:t>
            </a:r>
            <a:endParaRPr lang="en-SZ" sz="23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endParaRPr lang="en-SZ" dirty="0"/>
          </a:p>
        </p:txBody>
      </p:sp>
      <p:graphicFrame>
        <p:nvGraphicFramePr>
          <p:cNvPr id="6" name="Content Placeholder 5">
            <a:extLst>
              <a:ext uri="{FF2B5EF4-FFF2-40B4-BE49-F238E27FC236}">
                <a16:creationId xmlns:a16="http://schemas.microsoft.com/office/drawing/2014/main" id="{68317C80-C7C1-8BA7-A701-FD5DC2D836DF}"/>
              </a:ext>
            </a:extLst>
          </p:cNvPr>
          <p:cNvGraphicFramePr>
            <a:graphicFrameLocks noGrp="1"/>
          </p:cNvGraphicFramePr>
          <p:nvPr>
            <p:ph sz="half" idx="2"/>
            <p:extLst>
              <p:ext uri="{D42A27DB-BD31-4B8C-83A1-F6EECF244321}">
                <p14:modId xmlns:p14="http://schemas.microsoft.com/office/powerpoint/2010/main" val="896496936"/>
              </p:ext>
            </p:extLst>
          </p:nvPr>
        </p:nvGraphicFramePr>
        <p:xfrm>
          <a:off x="4938676" y="2098743"/>
          <a:ext cx="4128745" cy="4533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C14F883-CDAB-FCC4-3F7A-3C332E8951EB}"/>
              </a:ext>
            </a:extLst>
          </p:cNvPr>
          <p:cNvSpPr txBox="1"/>
          <p:nvPr/>
        </p:nvSpPr>
        <p:spPr>
          <a:xfrm>
            <a:off x="4785519" y="1096699"/>
            <a:ext cx="4281902" cy="830997"/>
          </a:xfrm>
          <a:prstGeom prst="rect">
            <a:avLst/>
          </a:prstGeom>
          <a:noFill/>
        </p:spPr>
        <p:txBody>
          <a:bodyPr wrap="square" rtlCol="0">
            <a:spAutoFit/>
          </a:bodyPr>
          <a:lstStyle/>
          <a:p>
            <a:pPr marL="171450"/>
            <a:r>
              <a:rPr lang="en-SZ" sz="1600" b="1" dirty="0">
                <a:solidFill>
                  <a:srgbClr val="000000"/>
                </a:solidFill>
                <a:latin typeface="Calibri" panose="020F0502020204030204" pitchFamily="34" charset="0"/>
                <a:ea typeface="Times New Roman" panose="02020603050405020304" pitchFamily="18" charset="0"/>
              </a:rPr>
              <a:t> </a:t>
            </a:r>
            <a:endParaRPr lang="en-SZ" sz="1600" dirty="0">
              <a:latin typeface="Times New Roman" panose="02020603050405020304" pitchFamily="18" charset="0"/>
              <a:ea typeface="Times New Roman" panose="02020603050405020304" pitchFamily="18" charset="0"/>
            </a:endParaRPr>
          </a:p>
          <a:p>
            <a:pPr marL="171450"/>
            <a:r>
              <a:rPr lang="en-SZ" sz="1600" b="1" i="1" dirty="0">
                <a:solidFill>
                  <a:srgbClr val="000000"/>
                </a:solidFill>
                <a:latin typeface="Calibri" panose="020F0502020204030204" pitchFamily="34" charset="0"/>
                <a:ea typeface="Times New Roman" panose="02020603050405020304" pitchFamily="18" charset="0"/>
              </a:rPr>
              <a:t>“A healthy market is one that is growing use, while decreasing reliance on external subsidy”</a:t>
            </a:r>
            <a:endParaRPr lang="en-SZ" sz="1600" b="1"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188F6B1C-1C41-5E92-0B33-AE50E6DBF597}"/>
              </a:ext>
            </a:extLst>
          </p:cNvPr>
          <p:cNvSpPr txBox="1"/>
          <p:nvPr/>
        </p:nvSpPr>
        <p:spPr>
          <a:xfrm>
            <a:off x="1151414" y="403456"/>
            <a:ext cx="6311282" cy="461665"/>
          </a:xfrm>
          <a:prstGeom prst="rect">
            <a:avLst/>
          </a:prstGeom>
          <a:noFill/>
        </p:spPr>
        <p:txBody>
          <a:bodyPr wrap="square">
            <a:spAutoFit/>
          </a:bodyPr>
          <a:lstStyle/>
          <a:p>
            <a:r>
              <a:rPr lang="en-SZ" sz="2400" b="1" dirty="0">
                <a:solidFill>
                  <a:schemeClr val="accent2"/>
                </a:solidFill>
                <a:latin typeface="Arial" panose="020B0604020202020204" pitchFamily="34" charset="0"/>
                <a:cs typeface="Arial" panose="020B0604020202020204" pitchFamily="34" charset="0"/>
              </a:rPr>
              <a:t>Why Do Total Market Approaches Matter?</a:t>
            </a:r>
            <a:endParaRPr lang="en-SZ" sz="2400" dirty="0"/>
          </a:p>
        </p:txBody>
      </p:sp>
    </p:spTree>
    <p:extLst>
      <p:ext uri="{BB962C8B-B14F-4D97-AF65-F5344CB8AC3E}">
        <p14:creationId xmlns:p14="http://schemas.microsoft.com/office/powerpoint/2010/main" val="18288675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75DE54-878E-9E5A-D9E0-95F8AEDAFAB6}"/>
              </a:ext>
            </a:extLst>
          </p:cNvPr>
          <p:cNvSpPr>
            <a:spLocks noGrp="1"/>
          </p:cNvSpPr>
          <p:nvPr>
            <p:ph type="title"/>
          </p:nvPr>
        </p:nvSpPr>
        <p:spPr>
          <a:xfrm>
            <a:off x="224852" y="261242"/>
            <a:ext cx="8694296" cy="884682"/>
          </a:xfrm>
        </p:spPr>
        <p:txBody>
          <a:bodyPr>
            <a:noAutofit/>
          </a:bodyPr>
          <a:lstStyle/>
          <a:p>
            <a:pPr marL="1035797" indent="-1035797" algn="l"/>
            <a:r>
              <a:rPr lang="en-SZ" sz="24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Step 7: </a:t>
            </a:r>
            <a:r>
              <a:rPr lang="en-SZ" sz="2400" b="1" dirty="0">
                <a:solidFill>
                  <a:srgbClr val="44546A"/>
                </a:solidFill>
                <a:latin typeface="Arial" panose="020B0604020202020204" pitchFamily="34" charset="0"/>
                <a:ea typeface="Times New Roman" panose="02020603050405020304" pitchFamily="18" charset="0"/>
                <a:cs typeface="Arial" panose="020B0604020202020204" pitchFamily="34" charset="0"/>
              </a:rPr>
              <a:t>Establish Total Market Approach (TMA) Targets Including Free Condom Distribution By Population.</a:t>
            </a:r>
            <a:r>
              <a:rPr lang="en-SZ" sz="2400" b="1" dirty="0">
                <a:solidFill>
                  <a:srgbClr val="ACB9CA"/>
                </a:solidFill>
                <a:latin typeface="Arial" panose="020B0604020202020204" pitchFamily="34" charset="0"/>
                <a:ea typeface="Times New Roman" panose="02020603050405020304" pitchFamily="18" charset="0"/>
                <a:cs typeface="Arial" panose="020B0604020202020204" pitchFamily="34" charset="0"/>
              </a:rPr>
              <a:t> </a:t>
            </a:r>
            <a:br>
              <a:rPr lang="en-SZ" sz="1350" dirty="0">
                <a:solidFill>
                  <a:srgbClr val="ACB9CA"/>
                </a:solidFill>
                <a:latin typeface="Calibri" panose="020F0502020204030204" pitchFamily="34" charset="0"/>
                <a:ea typeface="Times New Roman" panose="02020603050405020304" pitchFamily="18" charset="0"/>
              </a:rPr>
            </a:br>
            <a:r>
              <a:rPr lang="en-SZ" sz="1800" b="1" dirty="0">
                <a:solidFill>
                  <a:srgbClr val="ACB9CA"/>
                </a:solidFill>
                <a:latin typeface="+mn-lt"/>
                <a:ea typeface="Times New Roman" panose="02020603050405020304" pitchFamily="18" charset="0"/>
              </a:rPr>
              <a:t>Sheet: Free Condoms (3c) and Condom Distribution – TMA (4)</a:t>
            </a:r>
            <a:br>
              <a:rPr lang="en-SZ" sz="1800" b="1" dirty="0">
                <a:latin typeface="+mn-lt"/>
                <a:ea typeface="Times New Roman" panose="02020603050405020304" pitchFamily="18" charset="0"/>
              </a:rPr>
            </a:br>
            <a:endParaRPr lang="en-SZ" sz="1800" b="1" dirty="0">
              <a:latin typeface="+mn-lt"/>
            </a:endParaRPr>
          </a:p>
        </p:txBody>
      </p:sp>
      <p:pic>
        <p:nvPicPr>
          <p:cNvPr id="4" name="Picture 3" descr="Graphical user interface&#10;&#10;Description automatically generated">
            <a:extLst>
              <a:ext uri="{FF2B5EF4-FFF2-40B4-BE49-F238E27FC236}">
                <a16:creationId xmlns:a16="http://schemas.microsoft.com/office/drawing/2014/main" id="{39D636CE-4841-8A91-42D9-C6AC08D0DB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9" b="51615"/>
          <a:stretch/>
        </p:blipFill>
        <p:spPr bwMode="auto">
          <a:xfrm>
            <a:off x="3795366" y="3429000"/>
            <a:ext cx="5174463" cy="1383863"/>
          </a:xfrm>
          <a:prstGeom prst="rect">
            <a:avLst/>
          </a:prstGeom>
          <a:ln>
            <a:noFill/>
          </a:ln>
          <a:extLst>
            <a:ext uri="{53640926-AAD7-44D8-BBD7-CCE9431645EC}">
              <a14:shadowObscured xmlns:a14="http://schemas.microsoft.com/office/drawing/2010/main"/>
            </a:ext>
          </a:extLst>
        </p:spPr>
      </p:pic>
      <p:pic>
        <p:nvPicPr>
          <p:cNvPr id="2" name="Content Placeholder 7" descr="Table&#10;&#10;Description automatically generated with medium confidence">
            <a:extLst>
              <a:ext uri="{FF2B5EF4-FFF2-40B4-BE49-F238E27FC236}">
                <a16:creationId xmlns:a16="http://schemas.microsoft.com/office/drawing/2014/main" id="{C5A1A656-1642-F8D6-9575-A18F1E343BF2}"/>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l="620" t="5" r="6315" b="-6"/>
          <a:stretch/>
        </p:blipFill>
        <p:spPr bwMode="auto">
          <a:xfrm>
            <a:off x="3810000" y="1489716"/>
            <a:ext cx="5225144" cy="1377229"/>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987296D0-3765-2DFE-A745-63D5015E587F}"/>
              </a:ext>
            </a:extLst>
          </p:cNvPr>
          <p:cNvSpPr txBox="1"/>
          <p:nvPr/>
        </p:nvSpPr>
        <p:spPr>
          <a:xfrm>
            <a:off x="14634" y="1548780"/>
            <a:ext cx="3795366" cy="5186035"/>
          </a:xfrm>
          <a:prstGeom prst="rect">
            <a:avLst/>
          </a:prstGeom>
          <a:solidFill>
            <a:schemeClr val="accent1">
              <a:lumMod val="20000"/>
              <a:lumOff val="80000"/>
            </a:schemeClr>
          </a:solidFill>
        </p:spPr>
        <p:txBody>
          <a:bodyPr wrap="square" rtlCol="0">
            <a:spAutoFit/>
          </a:bodyPr>
          <a:lstStyle/>
          <a:p>
            <a:r>
              <a:rPr lang="en-US" sz="1600" dirty="0">
                <a:solidFill>
                  <a:schemeClr val="accent5">
                    <a:lumMod val="75000"/>
                  </a:schemeClr>
                </a:solidFill>
                <a:effectLst/>
                <a:ea typeface="Times New Roman" panose="02020603050405020304" pitchFamily="18" charset="0"/>
                <a:cs typeface="Arial" panose="020B0604020202020204" pitchFamily="34" charset="0"/>
              </a:rPr>
              <a:t>Once overall targets have been set and special condom product needs (female condoms, specialty, and lubricant) are identified, county teams need to determine how different condom products will be distributed to each population by sector.</a:t>
            </a:r>
          </a:p>
          <a:p>
            <a:pPr algn="ctr"/>
            <a:endParaRPr lang="en-SZ" sz="1350" dirty="0">
              <a:cs typeface="Arial" panose="020B0604020202020204" pitchFamily="34" charset="0"/>
            </a:endParaRPr>
          </a:p>
          <a:p>
            <a:pPr marL="285750" indent="-285750">
              <a:buFont typeface="Arial" panose="020B0604020202020204" pitchFamily="34" charset="0"/>
              <a:buChar char="•"/>
            </a:pPr>
            <a:r>
              <a:rPr lang="en-SZ" sz="1600" dirty="0">
                <a:solidFill>
                  <a:schemeClr val="accent5">
                    <a:lumMod val="75000"/>
                  </a:schemeClr>
                </a:solidFill>
              </a:rPr>
              <a:t>The Free Condom Distribution Sheet sets targets for distribution of free male and female condoms, lubricant and speciality to priority populations who need condoms but cannot afford to pay.</a:t>
            </a:r>
          </a:p>
          <a:p>
            <a:pPr marL="285750" indent="-285750">
              <a:buFont typeface="Arial" panose="020B0604020202020204" pitchFamily="34" charset="0"/>
              <a:buChar char="•"/>
            </a:pPr>
            <a:endParaRPr lang="en-SZ" sz="1600" dirty="0">
              <a:solidFill>
                <a:schemeClr val="accent5">
                  <a:lumMod val="75000"/>
                </a:schemeClr>
              </a:solidFill>
            </a:endParaRPr>
          </a:p>
          <a:p>
            <a:pPr marL="285750" indent="-285750">
              <a:buFont typeface="Arial" panose="020B0604020202020204" pitchFamily="34" charset="0"/>
              <a:buChar char="•"/>
            </a:pPr>
            <a:r>
              <a:rPr lang="en-SZ" sz="1600" dirty="0">
                <a:solidFill>
                  <a:schemeClr val="accent5">
                    <a:lumMod val="75000"/>
                  </a:schemeClr>
                </a:solidFill>
              </a:rPr>
              <a:t>The TMA Condom sheet then pulls it all together </a:t>
            </a:r>
            <a:r>
              <a:rPr lang="en-SZ" sz="1600" dirty="0">
                <a:solidFill>
                  <a:schemeClr val="accent5">
                    <a:lumMod val="75000"/>
                  </a:schemeClr>
                </a:solidFill>
                <a:ea typeface="Times New Roman" panose="02020603050405020304" pitchFamily="18" charset="0"/>
                <a:cs typeface="Arial" panose="020B0604020202020204" pitchFamily="34" charset="0"/>
              </a:rPr>
              <a:t>to m</a:t>
            </a:r>
            <a:r>
              <a:rPr lang="en-SZ" sz="1600" dirty="0">
                <a:solidFill>
                  <a:schemeClr val="accent5">
                    <a:lumMod val="75000"/>
                  </a:schemeClr>
                </a:solidFill>
                <a:effectLst/>
                <a:ea typeface="Times New Roman" panose="02020603050405020304" pitchFamily="18" charset="0"/>
                <a:cs typeface="Arial" panose="020B0604020202020204" pitchFamily="34" charset="0"/>
              </a:rPr>
              <a:t>arket share targets for each population based on country data, dialogue, and potential for new program approaches. </a:t>
            </a:r>
          </a:p>
          <a:p>
            <a:endParaRPr lang="en-SZ" sz="1350" dirty="0"/>
          </a:p>
        </p:txBody>
      </p:sp>
      <p:sp>
        <p:nvSpPr>
          <p:cNvPr id="3" name="Text Box 24">
            <a:extLst>
              <a:ext uri="{FF2B5EF4-FFF2-40B4-BE49-F238E27FC236}">
                <a16:creationId xmlns:a16="http://schemas.microsoft.com/office/drawing/2014/main" id="{F067009B-8B5C-BA56-CE1A-B0776CAD8F2C}"/>
              </a:ext>
            </a:extLst>
          </p:cNvPr>
          <p:cNvSpPr txBox="1"/>
          <p:nvPr/>
        </p:nvSpPr>
        <p:spPr>
          <a:xfrm>
            <a:off x="3795366" y="5058152"/>
            <a:ext cx="5123782" cy="1647447"/>
          </a:xfrm>
          <a:prstGeom prst="rect">
            <a:avLst/>
          </a:prstGeom>
          <a:solidFill>
            <a:schemeClr val="bg1">
              <a:lumMod val="95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SZ" sz="1600" dirty="0">
                <a:solidFill>
                  <a:srgbClr val="000000"/>
                </a:solidFill>
                <a:effectLst/>
                <a:ea typeface="Times New Roman" panose="02020603050405020304" pitchFamily="18" charset="0"/>
                <a:cs typeface="Arial" panose="020B0604020202020204" pitchFamily="34" charset="0"/>
              </a:rPr>
              <a:t>Some country teams seek to understand and influence the market share by population, strengthen access to condom of choice, build cost savings based on populations ability and willingness to pay, and ensure that free condoms/lube are targeted for those most vulnerable.</a:t>
            </a:r>
            <a:endParaRPr lang="en-SZ" sz="16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83008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A39A-D858-CE87-38B7-774C7F896170}"/>
              </a:ext>
            </a:extLst>
          </p:cNvPr>
          <p:cNvSpPr>
            <a:spLocks noGrp="1"/>
          </p:cNvSpPr>
          <p:nvPr>
            <p:ph type="title"/>
          </p:nvPr>
        </p:nvSpPr>
        <p:spPr>
          <a:xfrm>
            <a:off x="269855" y="322263"/>
            <a:ext cx="7626096" cy="604838"/>
          </a:xfrm>
        </p:spPr>
        <p:txBody>
          <a:bodyPr>
            <a:normAutofit/>
          </a:bodyPr>
          <a:lstStyle/>
          <a:p>
            <a:pPr algn="l"/>
            <a:r>
              <a:rPr lang="en-SZ" sz="2400" b="1" dirty="0">
                <a:solidFill>
                  <a:schemeClr val="accent5">
                    <a:lumMod val="50000"/>
                  </a:schemeClr>
                </a:solidFill>
                <a:latin typeface="Arial" panose="020B0604020202020204" pitchFamily="34" charset="0"/>
                <a:cs typeface="Arial" panose="020B0604020202020204" pitchFamily="34" charset="0"/>
              </a:rPr>
              <a:t>Key Tasks </a:t>
            </a:r>
          </a:p>
        </p:txBody>
      </p:sp>
      <p:sp>
        <p:nvSpPr>
          <p:cNvPr id="4" name="Rectangle 3">
            <a:extLst>
              <a:ext uri="{FF2B5EF4-FFF2-40B4-BE49-F238E27FC236}">
                <a16:creationId xmlns:a16="http://schemas.microsoft.com/office/drawing/2014/main" id="{0898A21C-A347-A578-6DCD-DE23E24C66E3}"/>
              </a:ext>
            </a:extLst>
          </p:cNvPr>
          <p:cNvSpPr/>
          <p:nvPr/>
        </p:nvSpPr>
        <p:spPr>
          <a:xfrm>
            <a:off x="269855" y="1231900"/>
            <a:ext cx="8124845" cy="3695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sp>
        <p:nvSpPr>
          <p:cNvPr id="3" name="Content Placeholder 2">
            <a:extLst>
              <a:ext uri="{FF2B5EF4-FFF2-40B4-BE49-F238E27FC236}">
                <a16:creationId xmlns:a16="http://schemas.microsoft.com/office/drawing/2014/main" id="{76495277-6227-6F84-4F69-7C7244B1C1BC}"/>
              </a:ext>
            </a:extLst>
          </p:cNvPr>
          <p:cNvSpPr>
            <a:spLocks noGrp="1"/>
          </p:cNvSpPr>
          <p:nvPr>
            <p:ph idx="1"/>
          </p:nvPr>
        </p:nvSpPr>
        <p:spPr>
          <a:xfrm>
            <a:off x="269855" y="1654874"/>
            <a:ext cx="7626096" cy="2891726"/>
          </a:xfrm>
        </p:spPr>
        <p:txBody>
          <a:bodyPr/>
          <a:lstStyle/>
          <a:p>
            <a:pPr marL="342900" lvl="0" indent="-342900" algn="just" fontAlgn="base">
              <a:spcBef>
                <a:spcPts val="0"/>
              </a:spcBef>
              <a:spcAft>
                <a:spcPts val="2200"/>
              </a:spcAft>
              <a:buFont typeface="+mj-lt"/>
              <a:buAutoNum type="arabicPeriod"/>
            </a:pPr>
            <a:r>
              <a:rPr lang="en-SZ" sz="1800" dirty="0">
                <a:solidFill>
                  <a:srgbClr val="44546A"/>
                </a:solidFill>
                <a:effectLst/>
                <a:latin typeface="Arial" panose="020B0604020202020204" pitchFamily="34" charset="0"/>
                <a:ea typeface="Times New Roman" panose="02020603050405020304" pitchFamily="18" charset="0"/>
                <a:cs typeface="Arial" panose="020B0604020202020204" pitchFamily="34" charset="0"/>
              </a:rPr>
              <a:t>Understand the current contribution of other sectors and benefits of using a TMA approach to refine understanding of population needs and preferences for condom products.</a:t>
            </a:r>
            <a:endParaRPr lang="en-SZ"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fontAlgn="base">
              <a:spcBef>
                <a:spcPts val="0"/>
              </a:spcBef>
              <a:spcAft>
                <a:spcPts val="2200"/>
              </a:spcAft>
              <a:buFont typeface="+mj-lt"/>
              <a:buAutoNum type="arabicPeriod"/>
            </a:pPr>
            <a:r>
              <a:rPr lang="en-SZ" sz="1800" dirty="0">
                <a:solidFill>
                  <a:srgbClr val="44546A"/>
                </a:solidFill>
                <a:effectLst/>
                <a:latin typeface="Arial" panose="020B0604020202020204" pitchFamily="34" charset="0"/>
                <a:ea typeface="Times New Roman" panose="02020603050405020304" pitchFamily="18" charset="0"/>
                <a:cs typeface="Arial" panose="020B0604020202020204" pitchFamily="34" charset="0"/>
              </a:rPr>
              <a:t>Use the baseline condom availability data to review and modify the % of free condoms for distribution by population (Sheet 3 c).  </a:t>
            </a:r>
            <a:endParaRPr lang="en-SZ"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fontAlgn="base">
              <a:spcBef>
                <a:spcPts val="0"/>
              </a:spcBef>
              <a:spcAft>
                <a:spcPts val="2200"/>
              </a:spcAft>
              <a:buFont typeface="+mj-lt"/>
              <a:buAutoNum type="arabicPeriod"/>
            </a:pPr>
            <a:r>
              <a:rPr lang="en-SZ" sz="1800" dirty="0">
                <a:solidFill>
                  <a:srgbClr val="44546A"/>
                </a:solidFill>
                <a:effectLst/>
                <a:latin typeface="Arial" panose="020B0604020202020204" pitchFamily="34" charset="0"/>
                <a:ea typeface="Times New Roman" panose="02020603050405020304" pitchFamily="18" charset="0"/>
                <a:cs typeface="Arial" panose="020B0604020202020204" pitchFamily="34" charset="0"/>
              </a:rPr>
              <a:t>Review and modify targets for free, socially marketed, and private condom products by population based on stakeholder guidance (Sheet 4). </a:t>
            </a:r>
            <a:endParaRPr lang="en-SZ" sz="1800" dirty="0">
              <a:effectLst/>
              <a:latin typeface="Arial" panose="020B0604020202020204" pitchFamily="34" charset="0"/>
              <a:ea typeface="Times New Roman" panose="02020603050405020304" pitchFamily="18" charset="0"/>
              <a:cs typeface="Arial" panose="020B0604020202020204" pitchFamily="34" charset="0"/>
            </a:endParaRPr>
          </a:p>
          <a:p>
            <a:endParaRPr lang="en-SZ" dirty="0"/>
          </a:p>
        </p:txBody>
      </p:sp>
    </p:spTree>
    <p:extLst>
      <p:ext uri="{BB962C8B-B14F-4D97-AF65-F5344CB8AC3E}">
        <p14:creationId xmlns:p14="http://schemas.microsoft.com/office/powerpoint/2010/main" val="25416842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73C691F-EFD3-1242-9466-263673217B24}"/>
              </a:ext>
            </a:extLst>
          </p:cNvPr>
          <p:cNvSpPr txBox="1"/>
          <p:nvPr/>
        </p:nvSpPr>
        <p:spPr>
          <a:xfrm>
            <a:off x="154396" y="1149392"/>
            <a:ext cx="8835208" cy="646331"/>
          </a:xfrm>
          <a:prstGeom prst="rect">
            <a:avLst/>
          </a:prstGeom>
          <a:noFill/>
        </p:spPr>
        <p:txBody>
          <a:bodyPr wrap="square">
            <a:spAutoFit/>
          </a:bodyPr>
          <a:lstStyle/>
          <a:p>
            <a:pPr marL="342900" lvl="0" indent="-342900" algn="just" fontAlgn="base">
              <a:spcBef>
                <a:spcPts val="600"/>
              </a:spcBef>
              <a:spcAft>
                <a:spcPts val="0"/>
              </a:spcAft>
              <a:buAutoNum type="arabicPeriod"/>
            </a:pPr>
            <a:r>
              <a:rPr lang="en-SZ" sz="1800" b="1" dirty="0">
                <a:solidFill>
                  <a:srgbClr val="44546A"/>
                </a:solidFill>
                <a:effectLst/>
                <a:ea typeface="Times New Roman" panose="02020603050405020304" pitchFamily="18" charset="0"/>
                <a:cs typeface="Arial" panose="020B0604020202020204" pitchFamily="34" charset="0"/>
              </a:rPr>
              <a:t>Use the baseline condom availability data on the Sheet: Free Condoms (3c)  to review and modify the % of free condoms for distribution by population.  </a:t>
            </a:r>
            <a:endParaRPr lang="en-SZ" b="1" dirty="0">
              <a:solidFill>
                <a:srgbClr val="44546A"/>
              </a:solidFill>
              <a:ea typeface="Times New Roman" panose="02020603050405020304" pitchFamily="18" charset="0"/>
              <a:cs typeface="Arial" panose="020B0604020202020204" pitchFamily="34" charset="0"/>
            </a:endParaRPr>
          </a:p>
        </p:txBody>
      </p:sp>
      <p:sp>
        <p:nvSpPr>
          <p:cNvPr id="5" name="Title 4">
            <a:extLst>
              <a:ext uri="{FF2B5EF4-FFF2-40B4-BE49-F238E27FC236}">
                <a16:creationId xmlns:a16="http://schemas.microsoft.com/office/drawing/2014/main" id="{7C75DE54-878E-9E5A-D9E0-95F8AEDAFAB6}"/>
              </a:ext>
            </a:extLst>
          </p:cNvPr>
          <p:cNvSpPr>
            <a:spLocks noGrp="1"/>
          </p:cNvSpPr>
          <p:nvPr>
            <p:ph type="title"/>
          </p:nvPr>
        </p:nvSpPr>
        <p:spPr>
          <a:xfrm>
            <a:off x="680302" y="146954"/>
            <a:ext cx="8092188" cy="884682"/>
          </a:xfrm>
        </p:spPr>
        <p:txBody>
          <a:bodyPr>
            <a:noAutofit/>
          </a:bodyPr>
          <a:lstStyle/>
          <a:p>
            <a:r>
              <a:rPr lang="en-SZ" sz="1800" b="1" i="1" dirty="0">
                <a:solidFill>
                  <a:schemeClr val="accent2"/>
                </a:solidFill>
                <a:latin typeface="Arial" panose="020B0604020202020204" pitchFamily="34" charset="0"/>
                <a:ea typeface="Times New Roman" panose="02020603050405020304" pitchFamily="18" charset="0"/>
                <a:cs typeface="Arial" panose="020B0604020202020204" pitchFamily="34" charset="0"/>
              </a:rPr>
              <a:t>“Free condoms should be made available to people at higher risk who cannot afford condoms from social marketing and private sector sales.” </a:t>
            </a:r>
            <a:br>
              <a:rPr lang="en-SZ" sz="1800" i="1" dirty="0">
                <a:solidFill>
                  <a:schemeClr val="accent2"/>
                </a:solidFill>
                <a:latin typeface="Arial" panose="020B0604020202020204" pitchFamily="34" charset="0"/>
                <a:ea typeface="Times New Roman" panose="02020603050405020304" pitchFamily="18" charset="0"/>
                <a:cs typeface="Arial" panose="020B0604020202020204" pitchFamily="34" charset="0"/>
              </a:rPr>
            </a:br>
            <a:r>
              <a:rPr lang="en-SZ" sz="1400" i="1" dirty="0">
                <a:solidFill>
                  <a:schemeClr val="accent2"/>
                </a:solidFill>
                <a:latin typeface="Arial" panose="020B0604020202020204" pitchFamily="34" charset="0"/>
                <a:ea typeface="Times New Roman" panose="02020603050405020304" pitchFamily="18" charset="0"/>
                <a:cs typeface="Arial" panose="020B0604020202020204" pitchFamily="34" charset="0"/>
              </a:rPr>
              <a:t>Rwanda CNET Findings</a:t>
            </a:r>
            <a:br>
              <a:rPr lang="en-SZ" sz="2400" dirty="0">
                <a:latin typeface="Times New Roman" panose="02020603050405020304" pitchFamily="18" charset="0"/>
                <a:ea typeface="Times New Roman" panose="02020603050405020304" pitchFamily="18" charset="0"/>
              </a:rPr>
            </a:br>
            <a:br>
              <a:rPr lang="en-SZ" sz="2400" dirty="0">
                <a:latin typeface="Times New Roman" panose="02020603050405020304" pitchFamily="18" charset="0"/>
                <a:ea typeface="Times New Roman" panose="02020603050405020304" pitchFamily="18" charset="0"/>
              </a:rPr>
            </a:br>
            <a:br>
              <a:rPr lang="en-SZ" sz="2400" dirty="0">
                <a:effectLst/>
                <a:ea typeface="Times New Roman" panose="02020603050405020304" pitchFamily="18" charset="0"/>
                <a:cs typeface="Arial" panose="020B0604020202020204" pitchFamily="34" charset="0"/>
              </a:rPr>
            </a:br>
            <a:endParaRPr lang="en-SZ" sz="2400" dirty="0"/>
          </a:p>
        </p:txBody>
      </p:sp>
      <p:pic>
        <p:nvPicPr>
          <p:cNvPr id="8" name="Content Placeholder 7" descr="Table&#10;&#10;Description automatically generated with medium confidence">
            <a:extLst>
              <a:ext uri="{FF2B5EF4-FFF2-40B4-BE49-F238E27FC236}">
                <a16:creationId xmlns:a16="http://schemas.microsoft.com/office/drawing/2014/main" id="{E0FB317E-D847-7D8B-D2F0-D17AD08A2A9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453" t="-1"/>
          <a:stretch/>
        </p:blipFill>
        <p:spPr bwMode="auto">
          <a:xfrm>
            <a:off x="154396" y="2031235"/>
            <a:ext cx="8835208" cy="248920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0C398012-5BCB-EE2B-007F-EB29D09D019F}"/>
              </a:ext>
            </a:extLst>
          </p:cNvPr>
          <p:cNvSpPr txBox="1"/>
          <p:nvPr/>
        </p:nvSpPr>
        <p:spPr>
          <a:xfrm>
            <a:off x="0" y="4755947"/>
            <a:ext cx="9144000" cy="2178994"/>
          </a:xfrm>
          <a:prstGeom prst="rect">
            <a:avLst/>
          </a:prstGeom>
          <a:noFill/>
        </p:spPr>
        <p:txBody>
          <a:bodyPr wrap="square">
            <a:spAutoFit/>
          </a:bodyPr>
          <a:lstStyle/>
          <a:p>
            <a:pPr marL="285750" indent="-285750">
              <a:lnSpc>
                <a:spcPct val="110000"/>
              </a:lnSpc>
              <a:spcBef>
                <a:spcPts val="0"/>
              </a:spcBef>
              <a:spcAft>
                <a:spcPts val="2200"/>
              </a:spcAft>
              <a:buFont typeface="Arial" panose="020B0604020202020204" pitchFamily="34" charset="0"/>
              <a:buChar char="•"/>
            </a:pPr>
            <a:r>
              <a:rPr lang="en-SZ"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Review the </a:t>
            </a:r>
            <a:r>
              <a:rPr lang="en-SZ" sz="1800"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4"/>
              </a:rPr>
              <a:t>landscape analysis</a:t>
            </a:r>
            <a:r>
              <a:rPr lang="en-SZ"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by population and identify what % of free condoms/lubricant will go to facility and community-based distribution to ensure access. </a:t>
            </a:r>
          </a:p>
          <a:p>
            <a:pPr marL="285750" indent="-285750">
              <a:lnSpc>
                <a:spcPct val="110000"/>
              </a:lnSpc>
              <a:spcBef>
                <a:spcPts val="0"/>
              </a:spcBef>
              <a:spcAft>
                <a:spcPts val="2200"/>
              </a:spcAft>
              <a:buFont typeface="Arial" panose="020B0604020202020204" pitchFamily="34" charset="0"/>
              <a:buChar char="•"/>
            </a:pPr>
            <a:r>
              <a:rPr lang="en-SZ"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This is particularly important when considering effective channels to reach key population groups and young people through peer educators, navigators, and mobile outreach.</a:t>
            </a:r>
            <a:endParaRPr lang="en-SZ" sz="18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8102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1BF3-7DDE-2AA1-C32E-680D8A2CFD40}"/>
              </a:ext>
            </a:extLst>
          </p:cNvPr>
          <p:cNvSpPr>
            <a:spLocks noGrp="1"/>
          </p:cNvSpPr>
          <p:nvPr>
            <p:ph type="title"/>
          </p:nvPr>
        </p:nvSpPr>
        <p:spPr>
          <a:xfrm>
            <a:off x="620139" y="138513"/>
            <a:ext cx="7626096" cy="585387"/>
          </a:xfrm>
        </p:spPr>
        <p:txBody>
          <a:bodyPr>
            <a:normAutofit/>
          </a:bodyPr>
          <a:lstStyle/>
          <a:p>
            <a:r>
              <a:rPr lang="en-SZ" sz="2400" b="1" dirty="0">
                <a:solidFill>
                  <a:schemeClr val="accent2"/>
                </a:solidFill>
                <a:latin typeface="Arial" panose="020B0604020202020204" pitchFamily="34" charset="0"/>
                <a:cs typeface="Arial" panose="020B0604020202020204" pitchFamily="34" charset="0"/>
              </a:rPr>
              <a:t>Who needs free condoms? </a:t>
            </a:r>
          </a:p>
        </p:txBody>
      </p:sp>
      <p:sp>
        <p:nvSpPr>
          <p:cNvPr id="8" name="Content Placeholder 7">
            <a:extLst>
              <a:ext uri="{FF2B5EF4-FFF2-40B4-BE49-F238E27FC236}">
                <a16:creationId xmlns:a16="http://schemas.microsoft.com/office/drawing/2014/main" id="{4512AD86-9E04-B65E-AC5D-34F7050B09ED}"/>
              </a:ext>
            </a:extLst>
          </p:cNvPr>
          <p:cNvSpPr>
            <a:spLocks noGrp="1"/>
          </p:cNvSpPr>
          <p:nvPr>
            <p:ph sz="half" idx="1"/>
          </p:nvPr>
        </p:nvSpPr>
        <p:spPr>
          <a:xfrm>
            <a:off x="51688" y="673101"/>
            <a:ext cx="3651516" cy="2882900"/>
          </a:xfrm>
        </p:spPr>
        <p:txBody>
          <a:bodyPr>
            <a:noAutofit/>
          </a:bodyPr>
          <a:lstStyle/>
          <a:p>
            <a:r>
              <a:rPr lang="en-US" sz="1800" dirty="0">
                <a:latin typeface="Arial" panose="020B0604020202020204" pitchFamily="34" charset="0"/>
                <a:ea typeface="Times New Roman" panose="02020603050405020304" pitchFamily="18" charset="0"/>
                <a:cs typeface="Arial" panose="020B0604020202020204" pitchFamily="34" charset="0"/>
              </a:rPr>
              <a:t>Populations who are at </a:t>
            </a:r>
            <a:r>
              <a:rPr lang="en-US" sz="1800" i="1" dirty="0">
                <a:latin typeface="Arial" panose="020B0604020202020204" pitchFamily="34" charset="0"/>
                <a:ea typeface="Times New Roman" panose="02020603050405020304" pitchFamily="18" charset="0"/>
                <a:cs typeface="Arial" panose="020B0604020202020204" pitchFamily="34" charset="0"/>
              </a:rPr>
              <a:t>high risk</a:t>
            </a:r>
            <a:r>
              <a:rPr lang="en-US" sz="1800" dirty="0">
                <a:latin typeface="Arial" panose="020B0604020202020204" pitchFamily="34" charset="0"/>
                <a:ea typeface="Times New Roman" panose="02020603050405020304" pitchFamily="18" charset="0"/>
                <a:cs typeface="Arial" panose="020B0604020202020204" pitchFamily="34" charset="0"/>
              </a:rPr>
              <a:t>, can’t afford to pay or face barriers to access condoms.  This includes:</a:t>
            </a:r>
            <a:endParaRPr lang="en-SZ" sz="1800" dirty="0">
              <a:latin typeface="Arial" panose="020B0604020202020204" pitchFamily="34" charset="0"/>
              <a:ea typeface="Times New Roman" panose="02020603050405020304" pitchFamily="18" charset="0"/>
              <a:cs typeface="Arial" panose="020B0604020202020204" pitchFamily="34" charset="0"/>
            </a:endParaRPr>
          </a:p>
          <a:p>
            <a:pPr marL="600075" lvl="1" indent="-257175">
              <a:buFont typeface="Calibri" panose="020F0502020204030204" pitchFamily="34" charset="0"/>
              <a:buChar char="-"/>
            </a:pPr>
            <a:r>
              <a:rPr lang="en-US" sz="16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Adolescents and young people</a:t>
            </a:r>
            <a:endParaRPr lang="en-SZ" sz="16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marL="600075" lvl="1" indent="-257175">
              <a:buFont typeface="Calibri" panose="020F0502020204030204" pitchFamily="34" charset="0"/>
              <a:buChar char="-"/>
            </a:pPr>
            <a:r>
              <a:rPr lang="en-US" sz="16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FSW, MSM, TG</a:t>
            </a:r>
            <a:endParaRPr lang="en-SZ" sz="16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marL="600075" lvl="1" indent="-257175">
              <a:buFont typeface="Calibri" panose="020F0502020204030204" pitchFamily="34" charset="0"/>
              <a:buChar char="-"/>
            </a:pPr>
            <a:r>
              <a:rPr lang="en-US" sz="16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People with STIs</a:t>
            </a:r>
            <a:endParaRPr lang="en-SZ" sz="16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marL="600075" lvl="1" indent="-257175">
              <a:buFont typeface="Calibri" panose="020F0502020204030204" pitchFamily="34" charset="0"/>
              <a:buChar char="-"/>
            </a:pPr>
            <a:r>
              <a:rPr lang="en-US" sz="16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Rural/poor populations (incl. PLHIV, couples who come for FP) </a:t>
            </a:r>
          </a:p>
        </p:txBody>
      </p:sp>
      <p:pic>
        <p:nvPicPr>
          <p:cNvPr id="10" name="Content Placeholder 9">
            <a:extLst>
              <a:ext uri="{FF2B5EF4-FFF2-40B4-BE49-F238E27FC236}">
                <a16:creationId xmlns:a16="http://schemas.microsoft.com/office/drawing/2014/main" id="{3C2B94BF-AEF4-F7D6-EE40-A36F7BA4C42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3856490" y="641595"/>
            <a:ext cx="5287510" cy="3151141"/>
          </a:xfrm>
          <a:prstGeom prst="rect">
            <a:avLst/>
          </a:prstGeom>
        </p:spPr>
      </p:pic>
      <p:sp>
        <p:nvSpPr>
          <p:cNvPr id="3" name="TextBox 2">
            <a:extLst>
              <a:ext uri="{FF2B5EF4-FFF2-40B4-BE49-F238E27FC236}">
                <a16:creationId xmlns:a16="http://schemas.microsoft.com/office/drawing/2014/main" id="{4EE90FBD-9E20-DAB9-F67F-07AE6F9838EE}"/>
              </a:ext>
            </a:extLst>
          </p:cNvPr>
          <p:cNvSpPr txBox="1"/>
          <p:nvPr/>
        </p:nvSpPr>
        <p:spPr>
          <a:xfrm>
            <a:off x="6224079" y="4580104"/>
            <a:ext cx="2693482" cy="2092881"/>
          </a:xfrm>
          <a:prstGeom prst="rect">
            <a:avLst/>
          </a:prstGeom>
          <a:solidFill>
            <a:schemeClr val="bg1">
              <a:lumMod val="95000"/>
            </a:schemeClr>
          </a:solidFill>
        </p:spPr>
        <p:txBody>
          <a:bodyPr wrap="square" rtlCol="0">
            <a:spAutoFit/>
          </a:bodyPr>
          <a:lstStyle/>
          <a:p>
            <a:r>
              <a:rPr lang="en-SZ"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Geographic differences will not be captured on quantification forms but could be part of calculations based on weighting due to population sizes.  </a:t>
            </a:r>
          </a:p>
          <a:p>
            <a:endParaRPr lang="en-SZ" dirty="0"/>
          </a:p>
        </p:txBody>
      </p:sp>
      <p:sp>
        <p:nvSpPr>
          <p:cNvPr id="5" name="TextBox 4">
            <a:extLst>
              <a:ext uri="{FF2B5EF4-FFF2-40B4-BE49-F238E27FC236}">
                <a16:creationId xmlns:a16="http://schemas.microsoft.com/office/drawing/2014/main" id="{4546A28E-B8E0-AAD2-4911-FEA7B801E123}"/>
              </a:ext>
            </a:extLst>
          </p:cNvPr>
          <p:cNvSpPr txBox="1"/>
          <p:nvPr/>
        </p:nvSpPr>
        <p:spPr>
          <a:xfrm>
            <a:off x="51688" y="4328754"/>
            <a:ext cx="6172391" cy="2595582"/>
          </a:xfrm>
          <a:prstGeom prst="rect">
            <a:avLst/>
          </a:prstGeom>
          <a:noFill/>
        </p:spPr>
        <p:txBody>
          <a:bodyPr wrap="square">
            <a:spAutoFit/>
          </a:bodyPr>
          <a:lstStyle/>
          <a:p>
            <a:pPr marL="285750" indent="-285750">
              <a:spcBef>
                <a:spcPts val="0"/>
              </a:spcBef>
              <a:spcAft>
                <a:spcPts val="2200"/>
              </a:spcAft>
              <a:buFont typeface="Arial" panose="020B0604020202020204" pitchFamily="34" charset="0"/>
              <a:buChar char="•"/>
            </a:pPr>
            <a:r>
              <a:rPr lang="en-SZ" sz="1800" dirty="0">
                <a:ea typeface="Times New Roman" panose="02020603050405020304" pitchFamily="18" charset="0"/>
                <a:cs typeface="Arial" panose="020B0604020202020204" pitchFamily="34" charset="0"/>
              </a:rPr>
              <a:t>Teams should review historical condom availability data as baseline. </a:t>
            </a:r>
          </a:p>
          <a:p>
            <a:pPr marL="285750" indent="-285750">
              <a:spcBef>
                <a:spcPts val="0"/>
              </a:spcBef>
              <a:spcAft>
                <a:spcPts val="2200"/>
              </a:spcAft>
              <a:buFont typeface="Arial" panose="020B0604020202020204" pitchFamily="34" charset="0"/>
              <a:buChar char="•"/>
            </a:pPr>
            <a:r>
              <a:rPr lang="en-US" dirty="0">
                <a:ea typeface="Times New Roman" panose="02020603050405020304" pitchFamily="18" charset="0"/>
                <a:cs typeface="Arial" panose="020B0604020202020204" pitchFamily="34" charset="0"/>
              </a:rPr>
              <a:t>Assess the effectiveness of distribution and promotion efforts through stakeholder landscape analysis/review.   </a:t>
            </a:r>
            <a:endParaRPr lang="en-SZ" dirty="0">
              <a:solidFill>
                <a:schemeClr val="accent2">
                  <a:lumMod val="75000"/>
                </a:schemeClr>
              </a:solidFill>
              <a:cs typeface="Arial" panose="020B0604020202020204" pitchFamily="34" charset="0"/>
            </a:endParaRPr>
          </a:p>
          <a:p>
            <a:pPr marL="285750" indent="-285750">
              <a:spcBef>
                <a:spcPts val="0"/>
              </a:spcBef>
              <a:spcAft>
                <a:spcPts val="2200"/>
              </a:spcAft>
              <a:buFont typeface="Arial" panose="020B0604020202020204" pitchFamily="34" charset="0"/>
              <a:buChar char="•"/>
            </a:pPr>
            <a:r>
              <a:rPr lang="en-SZ" sz="1800" dirty="0">
                <a:ea typeface="Times New Roman" panose="02020603050405020304" pitchFamily="18" charset="0"/>
                <a:cs typeface="Arial" panose="020B0604020202020204" pitchFamily="34" charset="0"/>
              </a:rPr>
              <a:t>Consult with programs and beneficiaries to understand condom/access preferences for targeted expansion of distribution points.  </a:t>
            </a:r>
          </a:p>
        </p:txBody>
      </p:sp>
      <p:sp>
        <p:nvSpPr>
          <p:cNvPr id="7" name="TextBox 6">
            <a:extLst>
              <a:ext uri="{FF2B5EF4-FFF2-40B4-BE49-F238E27FC236}">
                <a16:creationId xmlns:a16="http://schemas.microsoft.com/office/drawing/2014/main" id="{BDE2BAE4-D550-B93B-881D-8C3901F0B480}"/>
              </a:ext>
            </a:extLst>
          </p:cNvPr>
          <p:cNvSpPr txBox="1"/>
          <p:nvPr/>
        </p:nvSpPr>
        <p:spPr>
          <a:xfrm>
            <a:off x="51688" y="3877181"/>
            <a:ext cx="8965313" cy="369332"/>
          </a:xfrm>
          <a:prstGeom prst="rect">
            <a:avLst/>
          </a:prstGeom>
          <a:noFill/>
        </p:spPr>
        <p:txBody>
          <a:bodyPr wrap="square">
            <a:spAutoFit/>
          </a:bodyPr>
          <a:lstStyle/>
          <a:p>
            <a:pPr marL="0" indent="0">
              <a:spcBef>
                <a:spcPts val="0"/>
              </a:spcBef>
              <a:spcAft>
                <a:spcPts val="2200"/>
              </a:spcAft>
              <a:buNone/>
            </a:pPr>
            <a:r>
              <a:rPr lang="en-US" sz="1800" dirty="0">
                <a:solidFill>
                  <a:schemeClr val="accent2">
                    <a:lumMod val="75000"/>
                  </a:schemeClr>
                </a:solidFill>
                <a:ea typeface="Times New Roman" panose="02020603050405020304" pitchFamily="18" charset="0"/>
                <a:cs typeface="Arial" panose="020B0604020202020204" pitchFamily="34" charset="0"/>
              </a:rPr>
              <a:t>Remember: Making condoms available for free doesn’t mean that they are accessible.</a:t>
            </a:r>
          </a:p>
        </p:txBody>
      </p:sp>
    </p:spTree>
    <p:extLst>
      <p:ext uri="{BB962C8B-B14F-4D97-AF65-F5344CB8AC3E}">
        <p14:creationId xmlns:p14="http://schemas.microsoft.com/office/powerpoint/2010/main" val="32810843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75DE54-878E-9E5A-D9E0-95F8AEDAFAB6}"/>
              </a:ext>
            </a:extLst>
          </p:cNvPr>
          <p:cNvSpPr>
            <a:spLocks noGrp="1"/>
          </p:cNvSpPr>
          <p:nvPr>
            <p:ph type="title"/>
          </p:nvPr>
        </p:nvSpPr>
        <p:spPr>
          <a:xfrm>
            <a:off x="437005" y="196990"/>
            <a:ext cx="8092188" cy="884682"/>
          </a:xfrm>
        </p:spPr>
        <p:txBody>
          <a:bodyPr>
            <a:noAutofit/>
          </a:bodyPr>
          <a:lstStyle/>
          <a:p>
            <a:r>
              <a:rPr lang="en-SZ" sz="2100" b="1" i="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“We all talk about total market approach but are not held accountable.  This is the only tool that picks up private and socially marketed condoms which are critical for programming decisions”.      </a:t>
            </a:r>
            <a:r>
              <a:rPr lang="en-SZ" sz="2100" i="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Uganda</a:t>
            </a:r>
            <a:br>
              <a:rPr lang="en-SZ" sz="2400" dirty="0">
                <a:latin typeface="Calibri" panose="020F0502020204030204" pitchFamily="34" charset="0"/>
                <a:ea typeface="Times New Roman" panose="02020603050405020304" pitchFamily="18" charset="0"/>
                <a:cs typeface="Calibri" panose="020F0502020204030204" pitchFamily="34" charset="0"/>
              </a:rPr>
            </a:br>
            <a:br>
              <a:rPr lang="en-SZ" sz="2100" dirty="0">
                <a:ea typeface="Times New Roman" panose="02020603050405020304" pitchFamily="18" charset="0"/>
              </a:rPr>
            </a:br>
            <a:endParaRPr lang="en-SZ" sz="2100" dirty="0"/>
          </a:p>
        </p:txBody>
      </p:sp>
      <p:sp>
        <p:nvSpPr>
          <p:cNvPr id="3" name="Content Placeholder 2">
            <a:extLst>
              <a:ext uri="{FF2B5EF4-FFF2-40B4-BE49-F238E27FC236}">
                <a16:creationId xmlns:a16="http://schemas.microsoft.com/office/drawing/2014/main" id="{EAFA1CC9-6777-2582-EA06-47FE55439B3E}"/>
              </a:ext>
            </a:extLst>
          </p:cNvPr>
          <p:cNvSpPr>
            <a:spLocks noGrp="1"/>
          </p:cNvSpPr>
          <p:nvPr>
            <p:ph idx="1"/>
          </p:nvPr>
        </p:nvSpPr>
        <p:spPr>
          <a:xfrm>
            <a:off x="307403" y="1327728"/>
            <a:ext cx="8529193" cy="589972"/>
          </a:xfrm>
        </p:spPr>
        <p:txBody>
          <a:bodyPr>
            <a:noAutofit/>
          </a:bodyPr>
          <a:lstStyle/>
          <a:p>
            <a:pPr marL="0" indent="0">
              <a:buNone/>
            </a:pPr>
            <a:r>
              <a:rPr lang="en-SZ" sz="1600" i="1" dirty="0">
                <a:solidFill>
                  <a:srgbClr val="000000"/>
                </a:solidFill>
                <a:latin typeface="Arial" panose="020B0604020202020204" pitchFamily="34" charset="0"/>
                <a:ea typeface="Times New Roman" panose="02020603050405020304" pitchFamily="18" charset="0"/>
                <a:cs typeface="Arial" panose="020B0604020202020204" pitchFamily="34" charset="0"/>
              </a:rPr>
              <a:t>The Condom Distribution - TMA sheet (4)</a:t>
            </a:r>
            <a:r>
              <a:rPr lang="en-SZ"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SZ"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provides a total breakdown of baseline and targets for the three key condom sectors </a:t>
            </a:r>
          </a:p>
          <a:p>
            <a:pPr marL="257175" indent="-257175">
              <a:buFont typeface="Wingdings 2" pitchFamily="2" charset="2"/>
              <a:buChar char=""/>
            </a:pPr>
            <a:endParaRPr lang="en-SZ" sz="1200" dirty="0"/>
          </a:p>
        </p:txBody>
      </p:sp>
      <p:pic>
        <p:nvPicPr>
          <p:cNvPr id="4" name="Picture 3" descr="Graphical user interface&#10;&#10;Description automatically generated">
            <a:extLst>
              <a:ext uri="{FF2B5EF4-FFF2-40B4-BE49-F238E27FC236}">
                <a16:creationId xmlns:a16="http://schemas.microsoft.com/office/drawing/2014/main" id="{39D636CE-4841-8A91-42D9-C6AC08D0DB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9"/>
          <a:stretch/>
        </p:blipFill>
        <p:spPr bwMode="auto">
          <a:xfrm>
            <a:off x="2578095" y="2163756"/>
            <a:ext cx="6565905" cy="3752710"/>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38E0A643-54B8-8D5C-9404-37DE4DB43B99}"/>
              </a:ext>
            </a:extLst>
          </p:cNvPr>
          <p:cNvSpPr txBox="1"/>
          <p:nvPr/>
        </p:nvSpPr>
        <p:spPr>
          <a:xfrm>
            <a:off x="1" y="2976556"/>
            <a:ext cx="2362200" cy="2862322"/>
          </a:xfrm>
          <a:prstGeom prst="rect">
            <a:avLst/>
          </a:prstGeom>
          <a:solidFill>
            <a:schemeClr val="accent5">
              <a:lumMod val="20000"/>
              <a:lumOff val="80000"/>
            </a:schemeClr>
          </a:solidFill>
        </p:spPr>
        <p:txBody>
          <a:bodyPr wrap="square" rtlCol="0">
            <a:spAutoFit/>
          </a:bodyPr>
          <a:lstStyle/>
          <a:p>
            <a:r>
              <a:rPr lang="en-SZ" dirty="0">
                <a:solidFill>
                  <a:srgbClr val="000000"/>
                </a:solidFill>
                <a:ea typeface="Times New Roman" panose="02020603050405020304" pitchFamily="18" charset="0"/>
                <a:cs typeface="Arial" panose="020B0604020202020204" pitchFamily="34" charset="0"/>
              </a:rPr>
              <a:t>Country teams should define the future distribution pattern of the three sectors, by adjusting the targets based on their understanding of population specific condom needs and access.</a:t>
            </a:r>
            <a:endParaRPr lang="en-SZ" dirty="0">
              <a:cs typeface="Arial" panose="020B0604020202020204" pitchFamily="34" charset="0"/>
            </a:endParaRPr>
          </a:p>
        </p:txBody>
      </p:sp>
    </p:spTree>
    <p:extLst>
      <p:ext uri="{BB962C8B-B14F-4D97-AF65-F5344CB8AC3E}">
        <p14:creationId xmlns:p14="http://schemas.microsoft.com/office/powerpoint/2010/main" val="8520004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95F4A5-E95F-5EC7-653D-3559F44A1A54}"/>
              </a:ext>
            </a:extLst>
          </p:cNvPr>
          <p:cNvSpPr>
            <a:spLocks noGrp="1"/>
          </p:cNvSpPr>
          <p:nvPr>
            <p:ph type="title"/>
          </p:nvPr>
        </p:nvSpPr>
        <p:spPr>
          <a:xfrm>
            <a:off x="107730" y="1688"/>
            <a:ext cx="9163270" cy="1179576"/>
          </a:xfrm>
        </p:spPr>
        <p:txBody>
          <a:bodyPr>
            <a:normAutofit fontScale="90000"/>
          </a:bodyPr>
          <a:lstStyle/>
          <a:p>
            <a:pPr algn="l">
              <a:spcBef>
                <a:spcPts val="0"/>
              </a:spcBef>
            </a:pPr>
            <a:r>
              <a:rPr lang="en-SZ" sz="2000" b="1" dirty="0">
                <a:solidFill>
                  <a:srgbClr val="44546A"/>
                </a:solidFill>
                <a:effectLst/>
                <a:latin typeface="Arial" panose="020B0604020202020204" pitchFamily="34" charset="0"/>
                <a:ea typeface="Times New Roman" panose="02020603050405020304" pitchFamily="18" charset="0"/>
                <a:cs typeface="Arial" panose="020B0604020202020204" pitchFamily="34" charset="0"/>
              </a:rPr>
              <a:t>3.  Review and modify targets for free, socially marketed, and private sector condom products by</a:t>
            </a:r>
            <a:r>
              <a:rPr lang="en-SZ" sz="3200" b="1" dirty="0">
                <a:solidFill>
                  <a:srgbClr val="44546A"/>
                </a:solidFill>
                <a:effectLst/>
                <a:latin typeface="Arial" panose="020B0604020202020204" pitchFamily="34" charset="0"/>
                <a:ea typeface="Times New Roman" panose="02020603050405020304" pitchFamily="18" charset="0"/>
                <a:cs typeface="Arial" panose="020B0604020202020204" pitchFamily="34" charset="0"/>
              </a:rPr>
              <a:t> </a:t>
            </a:r>
            <a:r>
              <a:rPr lang="en-SZ" sz="2000" b="1" dirty="0">
                <a:solidFill>
                  <a:srgbClr val="44546A"/>
                </a:solidFill>
                <a:effectLst/>
                <a:latin typeface="Arial" panose="020B0604020202020204" pitchFamily="34" charset="0"/>
                <a:ea typeface="Times New Roman" panose="02020603050405020304" pitchFamily="18" charset="0"/>
                <a:cs typeface="Arial" panose="020B0604020202020204" pitchFamily="34" charset="0"/>
              </a:rPr>
              <a:t>population based on stakeholder guidance (Sheet 4). </a:t>
            </a:r>
            <a:br>
              <a:rPr lang="en-SZ" sz="2000" dirty="0">
                <a:effectLst/>
                <a:latin typeface="Arial" panose="020B0604020202020204" pitchFamily="34" charset="0"/>
                <a:ea typeface="Times New Roman" panose="02020603050405020304" pitchFamily="18" charset="0"/>
                <a:cs typeface="Arial" panose="020B0604020202020204" pitchFamily="34" charset="0"/>
              </a:rPr>
            </a:br>
            <a:endParaRPr lang="en-SZ" sz="2000" dirty="0"/>
          </a:p>
        </p:txBody>
      </p:sp>
      <p:sp>
        <p:nvSpPr>
          <p:cNvPr id="5" name="Content Placeholder 4">
            <a:extLst>
              <a:ext uri="{FF2B5EF4-FFF2-40B4-BE49-F238E27FC236}">
                <a16:creationId xmlns:a16="http://schemas.microsoft.com/office/drawing/2014/main" id="{65C7CA9E-240F-3B43-2C6B-0E90BC46CAD3}"/>
              </a:ext>
            </a:extLst>
          </p:cNvPr>
          <p:cNvSpPr>
            <a:spLocks noGrp="1"/>
          </p:cNvSpPr>
          <p:nvPr>
            <p:ph sz="half" idx="1"/>
          </p:nvPr>
        </p:nvSpPr>
        <p:spPr/>
        <p:txBody>
          <a:bodyPr/>
          <a:lstStyle/>
          <a:p>
            <a:endParaRPr lang="en-SZ"/>
          </a:p>
        </p:txBody>
      </p:sp>
      <p:pic>
        <p:nvPicPr>
          <p:cNvPr id="7" name="Content Placeholder 6">
            <a:extLst>
              <a:ext uri="{FF2B5EF4-FFF2-40B4-BE49-F238E27FC236}">
                <a16:creationId xmlns:a16="http://schemas.microsoft.com/office/drawing/2014/main" id="{067D408C-8357-B289-780B-4CBF4CA32902}"/>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273165" y="1012606"/>
            <a:ext cx="8533661" cy="4832787"/>
          </a:xfrm>
          <a:prstGeom prst="rect">
            <a:avLst/>
          </a:prstGeom>
        </p:spPr>
      </p:pic>
    </p:spTree>
    <p:extLst>
      <p:ext uri="{BB962C8B-B14F-4D97-AF65-F5344CB8AC3E}">
        <p14:creationId xmlns:p14="http://schemas.microsoft.com/office/powerpoint/2010/main" val="10167152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3D6A-93C0-7525-113C-53A5C94FD884}"/>
              </a:ext>
            </a:extLst>
          </p:cNvPr>
          <p:cNvSpPr>
            <a:spLocks noGrp="1"/>
          </p:cNvSpPr>
          <p:nvPr>
            <p:ph type="title"/>
          </p:nvPr>
        </p:nvSpPr>
        <p:spPr>
          <a:xfrm>
            <a:off x="0" y="0"/>
            <a:ext cx="7626096" cy="884682"/>
          </a:xfrm>
        </p:spPr>
        <p:txBody>
          <a:bodyPr>
            <a:normAutofit fontScale="90000"/>
          </a:bodyPr>
          <a:lstStyle/>
          <a:p>
            <a:r>
              <a:rPr lang="en-US" sz="2400" dirty="0">
                <a:latin typeface="Calibri" panose="020F0502020204030204" pitchFamily="34" charset="0"/>
                <a:ea typeface="Times New Roman" panose="02020603050405020304" pitchFamily="18" charset="0"/>
              </a:rPr>
              <a:t>A graph with population specific market segmentation is also provided to help teams understand which populations are being reached with which condom type. </a:t>
            </a:r>
            <a:br>
              <a:rPr lang="en-SZ" sz="1350" dirty="0">
                <a:latin typeface="Times New Roman" panose="02020603050405020304" pitchFamily="18" charset="0"/>
                <a:ea typeface="Times New Roman" panose="02020603050405020304" pitchFamily="18" charset="0"/>
              </a:rPr>
            </a:br>
            <a:endParaRPr lang="en-SZ" dirty="0"/>
          </a:p>
        </p:txBody>
      </p:sp>
      <p:sp>
        <p:nvSpPr>
          <p:cNvPr id="3" name="Content Placeholder 2">
            <a:extLst>
              <a:ext uri="{FF2B5EF4-FFF2-40B4-BE49-F238E27FC236}">
                <a16:creationId xmlns:a16="http://schemas.microsoft.com/office/drawing/2014/main" id="{31601998-D618-F7EF-AAD6-93CD3590F9BD}"/>
              </a:ext>
            </a:extLst>
          </p:cNvPr>
          <p:cNvSpPr>
            <a:spLocks noGrp="1"/>
          </p:cNvSpPr>
          <p:nvPr>
            <p:ph sz="half" idx="1"/>
          </p:nvPr>
        </p:nvSpPr>
        <p:spPr/>
        <p:txBody>
          <a:bodyPr/>
          <a:lstStyle/>
          <a:p>
            <a:endParaRPr lang="en-SZ"/>
          </a:p>
        </p:txBody>
      </p:sp>
      <p:pic>
        <p:nvPicPr>
          <p:cNvPr id="5" name="Content Placeholder 4">
            <a:extLst>
              <a:ext uri="{FF2B5EF4-FFF2-40B4-BE49-F238E27FC236}">
                <a16:creationId xmlns:a16="http://schemas.microsoft.com/office/drawing/2014/main" id="{3F4B6F10-2959-4CC7-9B16-9B1E6E04BE4D}"/>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0" y="1447800"/>
            <a:ext cx="6855831" cy="5036001"/>
          </a:xfrm>
          <a:prstGeom prst="rect">
            <a:avLst/>
          </a:prstGeom>
        </p:spPr>
      </p:pic>
      <p:sp>
        <p:nvSpPr>
          <p:cNvPr id="6" name="Left Arrow 5">
            <a:extLst>
              <a:ext uri="{FF2B5EF4-FFF2-40B4-BE49-F238E27FC236}">
                <a16:creationId xmlns:a16="http://schemas.microsoft.com/office/drawing/2014/main" id="{660146AD-C6BA-03C4-CF74-6F6F4DD9C59F}"/>
              </a:ext>
            </a:extLst>
          </p:cNvPr>
          <p:cNvSpPr/>
          <p:nvPr/>
        </p:nvSpPr>
        <p:spPr>
          <a:xfrm>
            <a:off x="6455228" y="3429000"/>
            <a:ext cx="293915" cy="312964"/>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r>
              <a:rPr lang="en-GB" dirty="0" err="1"/>
              <a:t>nbvc</a:t>
            </a:r>
            <a:endParaRPr lang="en-GB" dirty="0"/>
          </a:p>
        </p:txBody>
      </p:sp>
      <p:sp>
        <p:nvSpPr>
          <p:cNvPr id="7" name="Left Arrow 6">
            <a:extLst>
              <a:ext uri="{FF2B5EF4-FFF2-40B4-BE49-F238E27FC236}">
                <a16:creationId xmlns:a16="http://schemas.microsoft.com/office/drawing/2014/main" id="{C0A0FCD7-15BC-7D85-27B8-43BA89C1DC69}"/>
              </a:ext>
            </a:extLst>
          </p:cNvPr>
          <p:cNvSpPr/>
          <p:nvPr/>
        </p:nvSpPr>
        <p:spPr>
          <a:xfrm>
            <a:off x="5355942" y="3001736"/>
            <a:ext cx="261088" cy="29677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a:p>
        </p:txBody>
      </p:sp>
      <p:sp>
        <p:nvSpPr>
          <p:cNvPr id="8" name="Text Box 995">
            <a:extLst>
              <a:ext uri="{FF2B5EF4-FFF2-40B4-BE49-F238E27FC236}">
                <a16:creationId xmlns:a16="http://schemas.microsoft.com/office/drawing/2014/main" id="{C9EC277F-552E-FBED-3151-6869C5F65155}"/>
              </a:ext>
            </a:extLst>
          </p:cNvPr>
          <p:cNvSpPr txBox="1"/>
          <p:nvPr/>
        </p:nvSpPr>
        <p:spPr>
          <a:xfrm>
            <a:off x="7025873" y="1928024"/>
            <a:ext cx="2064050" cy="3164676"/>
          </a:xfrm>
          <a:prstGeom prst="rect">
            <a:avLst/>
          </a:prstGeom>
          <a:solidFill>
            <a:schemeClr val="accent1">
              <a:lumMod val="20000"/>
              <a:lumOff val="80000"/>
            </a:schemeClr>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US" b="1" dirty="0">
                <a:solidFill>
                  <a:srgbClr val="000000"/>
                </a:solidFill>
                <a:effectLst/>
                <a:ea typeface="Times New Roman" panose="02020603050405020304" pitchFamily="18" charset="0"/>
                <a:cs typeface="Arial" panose="020B0604020202020204" pitchFamily="34" charset="0"/>
              </a:rPr>
              <a:t>Who is being reached with which type of condom? </a:t>
            </a:r>
            <a:endParaRPr lang="en-SZ" dirty="0">
              <a:effectLst/>
              <a:ea typeface="Times New Roman" panose="02020603050405020304" pitchFamily="18" charset="0"/>
              <a:cs typeface="Arial" panose="020B0604020202020204" pitchFamily="34" charset="0"/>
            </a:endParaRPr>
          </a:p>
          <a:p>
            <a:r>
              <a:rPr lang="en-US" dirty="0">
                <a:effectLst/>
                <a:ea typeface="Times New Roman" panose="02020603050405020304" pitchFamily="18" charset="0"/>
                <a:cs typeface="Arial" panose="020B0604020202020204" pitchFamily="34" charset="0"/>
              </a:rPr>
              <a:t> </a:t>
            </a:r>
            <a:endParaRPr lang="en-SZ" dirty="0">
              <a:effectLst/>
              <a:ea typeface="Times New Roman" panose="02020603050405020304" pitchFamily="18" charset="0"/>
              <a:cs typeface="Arial" panose="020B0604020202020204" pitchFamily="34" charset="0"/>
            </a:endParaRPr>
          </a:p>
          <a:p>
            <a:r>
              <a:rPr lang="en-US" dirty="0">
                <a:solidFill>
                  <a:srgbClr val="000000"/>
                </a:solidFill>
                <a:effectLst/>
                <a:ea typeface="Times New Roman" panose="02020603050405020304" pitchFamily="18" charset="0"/>
                <a:cs typeface="Arial" panose="020B0604020202020204" pitchFamily="34" charset="0"/>
              </a:rPr>
              <a:t>Adolescents and sex workers often have highest need  for public sector condoms….</a:t>
            </a:r>
            <a:endParaRPr lang="en-SZ" dirty="0">
              <a:effectLst/>
              <a:ea typeface="Times New Roman" panose="02020603050405020304" pitchFamily="18" charset="0"/>
              <a:cs typeface="Arial" panose="020B0604020202020204" pitchFamily="34" charset="0"/>
            </a:endParaRPr>
          </a:p>
          <a:p>
            <a:r>
              <a:rPr lang="en-US" sz="750" dirty="0">
                <a:latin typeface="Calibri" panose="020F0502020204030204" pitchFamily="34" charset="0"/>
                <a:ea typeface="Times New Roman" panose="02020603050405020304" pitchFamily="18" charset="0"/>
              </a:rPr>
              <a:t>  </a:t>
            </a:r>
            <a:endParaRPr lang="en-SZ" sz="9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921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a:extLst>
              <a:ext uri="{FF2B5EF4-FFF2-40B4-BE49-F238E27FC236}">
                <a16:creationId xmlns:a16="http://schemas.microsoft.com/office/drawing/2014/main" id="{D1C6ABA1-C214-7DCE-0908-8AB6D19A832F}"/>
              </a:ext>
            </a:extLst>
          </p:cNvPr>
          <p:cNvSpPr txBox="1"/>
          <p:nvPr/>
        </p:nvSpPr>
        <p:spPr>
          <a:xfrm>
            <a:off x="5268686" y="1333500"/>
            <a:ext cx="3635828" cy="4523014"/>
          </a:xfrm>
          <a:prstGeom prst="rect">
            <a:avLst/>
          </a:prstGeom>
          <a:solidFill>
            <a:schemeClr val="accent2">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SZ" b="1" i="1" dirty="0">
              <a:ea typeface="Times New Roman" panose="02020603050405020304" pitchFamily="18" charset="0"/>
              <a:cs typeface="Arial" panose="020B0604020202020204" pitchFamily="34" charset="0"/>
            </a:endParaRPr>
          </a:p>
          <a:p>
            <a:pPr algn="ctr"/>
            <a:r>
              <a:rPr lang="en-SZ" sz="1600" b="1" i="1" dirty="0">
                <a:effectLst/>
                <a:ea typeface="Times New Roman" panose="02020603050405020304" pitchFamily="18" charset="0"/>
                <a:cs typeface="Arial" panose="020B0604020202020204" pitchFamily="34" charset="0"/>
              </a:rPr>
              <a:t>Country Benefits:</a:t>
            </a:r>
            <a:endParaRPr lang="en-SZ" sz="1600" dirty="0">
              <a:effectLst/>
              <a:ea typeface="Times New Roman" panose="02020603050405020304" pitchFamily="18" charset="0"/>
              <a:cs typeface="Arial" panose="020B0604020202020204" pitchFamily="34" charset="0"/>
            </a:endParaRPr>
          </a:p>
          <a:p>
            <a:r>
              <a:rPr lang="en-SZ" sz="1600" b="1" i="1" dirty="0">
                <a:effectLst/>
                <a:ea typeface="Times New Roman" panose="02020603050405020304" pitchFamily="18" charset="0"/>
                <a:cs typeface="Arial" panose="020B0604020202020204" pitchFamily="34" charset="0"/>
              </a:rPr>
              <a:t> </a:t>
            </a:r>
          </a:p>
          <a:p>
            <a:pPr algn="ctr"/>
            <a:r>
              <a:rPr lang="en-SZ" sz="1400" b="1" i="1" dirty="0">
                <a:solidFill>
                  <a:srgbClr val="000000"/>
                </a:solidFill>
                <a:effectLst/>
                <a:ea typeface="Times New Roman" panose="02020603050405020304" pitchFamily="18" charset="0"/>
                <a:cs typeface="Arial" panose="020B0604020202020204" pitchFamily="34" charset="0"/>
              </a:rPr>
              <a:t>“We needed a robust tool. </a:t>
            </a:r>
            <a:r>
              <a:rPr lang="en-US" sz="1400" b="1" i="1" dirty="0">
                <a:solidFill>
                  <a:srgbClr val="000000"/>
                </a:solidFill>
                <a:effectLst/>
                <a:ea typeface="Times New Roman" panose="02020603050405020304" pitchFamily="18" charset="0"/>
                <a:cs typeface="Arial" panose="020B0604020202020204" pitchFamily="34" charset="0"/>
              </a:rPr>
              <a:t>The </a:t>
            </a:r>
            <a:r>
              <a:rPr lang="en-SZ" sz="1400" b="1" i="1" dirty="0">
                <a:solidFill>
                  <a:srgbClr val="000000"/>
                </a:solidFill>
                <a:effectLst/>
                <a:ea typeface="Times New Roman" panose="02020603050405020304" pitchFamily="18" charset="0"/>
                <a:cs typeface="Arial" panose="020B0604020202020204" pitchFamily="34" charset="0"/>
              </a:rPr>
              <a:t>CNET is systematic and easy to use and provides concrete results…. The number speaks for themselves.  It tells us the gap and what needs to be taken forward.”  (Thailand).</a:t>
            </a:r>
            <a:endParaRPr lang="en-SZ" sz="1400" b="1" i="1" dirty="0">
              <a:effectLst/>
              <a:ea typeface="Times New Roman" panose="02020603050405020304" pitchFamily="18" charset="0"/>
              <a:cs typeface="Arial" panose="020B0604020202020204" pitchFamily="34" charset="0"/>
            </a:endParaRPr>
          </a:p>
          <a:p>
            <a:pPr algn="ctr"/>
            <a:r>
              <a:rPr lang="en-SZ" sz="1400" b="1" i="1" dirty="0">
                <a:solidFill>
                  <a:srgbClr val="000000"/>
                </a:solidFill>
                <a:effectLst/>
                <a:ea typeface="Times New Roman" panose="02020603050405020304" pitchFamily="18" charset="0"/>
                <a:cs typeface="Arial" panose="020B0604020202020204" pitchFamily="34" charset="0"/>
              </a:rPr>
              <a:t> </a:t>
            </a:r>
            <a:endParaRPr lang="en-SZ" sz="1400" b="1" i="1" dirty="0">
              <a:effectLst/>
              <a:ea typeface="Times New Roman" panose="02020603050405020304" pitchFamily="18" charset="0"/>
              <a:cs typeface="Arial" panose="020B0604020202020204" pitchFamily="34" charset="0"/>
            </a:endParaRPr>
          </a:p>
          <a:p>
            <a:pPr algn="ctr"/>
            <a:r>
              <a:rPr lang="en-SZ" sz="1400" b="1" i="1" dirty="0">
                <a:solidFill>
                  <a:srgbClr val="000000"/>
                </a:solidFill>
                <a:effectLst/>
                <a:ea typeface="Times New Roman" panose="02020603050405020304" pitchFamily="18" charset="0"/>
                <a:cs typeface="Arial" panose="020B0604020202020204" pitchFamily="34" charset="0"/>
              </a:rPr>
              <a:t>“CNET is more than a quantification tool.  It can be used for reporting back population needs and make meaningful decisions to program (Zambia)</a:t>
            </a:r>
            <a:endParaRPr lang="en-SZ" sz="1400" b="1" i="1" dirty="0">
              <a:effectLst/>
              <a:ea typeface="Times New Roman" panose="02020603050405020304" pitchFamily="18" charset="0"/>
              <a:cs typeface="Arial" panose="020B0604020202020204" pitchFamily="34" charset="0"/>
            </a:endParaRPr>
          </a:p>
          <a:p>
            <a:pPr algn="ctr"/>
            <a:r>
              <a:rPr lang="en-SZ" sz="1400" b="1" i="1" dirty="0">
                <a:solidFill>
                  <a:srgbClr val="000000"/>
                </a:solidFill>
                <a:effectLst/>
                <a:ea typeface="Times New Roman" panose="02020603050405020304" pitchFamily="18" charset="0"/>
                <a:cs typeface="Arial" panose="020B0604020202020204" pitchFamily="34" charset="0"/>
              </a:rPr>
              <a:t> </a:t>
            </a:r>
            <a:endParaRPr lang="en-SZ" sz="1400" b="1" i="1" dirty="0">
              <a:effectLst/>
              <a:ea typeface="Times New Roman" panose="02020603050405020304" pitchFamily="18" charset="0"/>
              <a:cs typeface="Arial" panose="020B0604020202020204" pitchFamily="34" charset="0"/>
            </a:endParaRPr>
          </a:p>
          <a:p>
            <a:pPr algn="ctr"/>
            <a:r>
              <a:rPr lang="en-SZ" sz="1400" b="1" i="1" dirty="0">
                <a:solidFill>
                  <a:srgbClr val="000000"/>
                </a:solidFill>
                <a:effectLst/>
                <a:ea typeface="Times New Roman" panose="02020603050405020304" pitchFamily="18" charset="0"/>
                <a:cs typeface="Arial" panose="020B0604020202020204" pitchFamily="34" charset="0"/>
              </a:rPr>
              <a:t>“CNET helped us to use accurate demographic data to link to the needs and targets for different populations to prioritize for programs. (Uganda)</a:t>
            </a:r>
            <a:endParaRPr lang="en-SZ" sz="1400" b="1" i="1" dirty="0">
              <a:effectLst/>
              <a:ea typeface="Times New Roman" panose="02020603050405020304" pitchFamily="18" charset="0"/>
              <a:cs typeface="Arial" panose="020B0604020202020204" pitchFamily="34" charset="0"/>
            </a:endParaRPr>
          </a:p>
          <a:p>
            <a:r>
              <a:rPr lang="en-SZ" i="1" dirty="0">
                <a:solidFill>
                  <a:srgbClr val="44546A"/>
                </a:solidFill>
                <a:effectLst/>
                <a:latin typeface="Calibri" panose="020F0502020204030204" pitchFamily="34" charset="0"/>
                <a:ea typeface="Times New Roman" panose="02020603050405020304" pitchFamily="18" charset="0"/>
              </a:rPr>
              <a:t> </a:t>
            </a:r>
            <a:endParaRPr lang="en-SZ"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76658191-DC25-9A65-060D-D1FCBC22E02E}"/>
              </a:ext>
            </a:extLst>
          </p:cNvPr>
          <p:cNvSpPr>
            <a:spLocks noChangeArrowheads="1"/>
          </p:cNvSpPr>
          <p:nvPr/>
        </p:nvSpPr>
        <p:spPr bwMode="auto">
          <a:xfrm>
            <a:off x="239486" y="2536371"/>
            <a:ext cx="36358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SZ"/>
          </a:p>
        </p:txBody>
      </p:sp>
      <p:sp>
        <p:nvSpPr>
          <p:cNvPr id="5" name="Rectangle 4">
            <a:extLst>
              <a:ext uri="{FF2B5EF4-FFF2-40B4-BE49-F238E27FC236}">
                <a16:creationId xmlns:a16="http://schemas.microsoft.com/office/drawing/2014/main" id="{AF5518C5-E432-EE06-AE7E-CB391A7FEBF0}"/>
              </a:ext>
            </a:extLst>
          </p:cNvPr>
          <p:cNvSpPr>
            <a:spLocks noChangeArrowheads="1"/>
          </p:cNvSpPr>
          <p:nvPr/>
        </p:nvSpPr>
        <p:spPr bwMode="auto">
          <a:xfrm>
            <a:off x="119744" y="192393"/>
            <a:ext cx="5029199" cy="621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SZ" altLang="en-SZ" b="0" i="0" u="none" strike="noStrike" cap="none" normalizeH="0" baseline="0" dirty="0">
                <a:ln>
                  <a:noFill/>
                </a:ln>
                <a:effectLst/>
                <a:ea typeface="Times New Roman" panose="02020603050405020304" pitchFamily="18" charset="0"/>
                <a:cs typeface="Arial" panose="020B0604020202020204" pitchFamily="34" charset="0"/>
              </a:rPr>
              <a:t>Since 2017, more than 30 countries have </a:t>
            </a:r>
            <a:r>
              <a:rPr kumimoji="0" lang="en-US" altLang="en-SZ" b="0" i="0" u="none" strike="noStrike" cap="none" normalizeH="0" baseline="0" dirty="0">
                <a:ln>
                  <a:noFill/>
                </a:ln>
                <a:effectLst/>
                <a:ea typeface="Times New Roman" panose="02020603050405020304" pitchFamily="18" charset="0"/>
                <a:cs typeface="Arial" panose="020B0604020202020204" pitchFamily="34" charset="0"/>
              </a:rPr>
              <a:t>successfully used the CNET to strengthen the effectiveness of their condom programs by using tool features to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SZ" b="0" i="0" u="none" strike="noStrike" cap="none" normalizeH="0" baseline="0" dirty="0">
              <a:ln>
                <a:noFill/>
              </a:ln>
              <a:effectLst/>
              <a:cs typeface="Arial" panose="020B0604020202020204" pitchFamily="34" charset="0"/>
            </a:endParaRPr>
          </a:p>
          <a:p>
            <a:pPr marL="285750" marR="0" lvl="0" indent="-285750" defTabSz="914400" rtl="0" eaLnBrk="0" fontAlgn="base" latinLnBrk="0" hangingPunct="0">
              <a:lnSpc>
                <a:spcPct val="100000"/>
              </a:lnSpc>
              <a:spcBef>
                <a:spcPct val="0"/>
              </a:spcBef>
              <a:spcAft>
                <a:spcPts val="2200"/>
              </a:spcAft>
              <a:buClrTx/>
              <a:buSzTx/>
              <a:buFont typeface="Arial" panose="020B0604020202020204" pitchFamily="34" charset="0"/>
              <a:buChar char="•"/>
              <a:tabLst/>
            </a:pPr>
            <a:r>
              <a:rPr kumimoji="0" lang="en-US" altLang="en-SZ" b="0" i="0" u="none" strike="noStrike" cap="none" normalizeH="0" baseline="0" dirty="0">
                <a:ln>
                  <a:noFill/>
                </a:ln>
                <a:effectLst/>
                <a:ea typeface="Times New Roman" panose="02020603050405020304" pitchFamily="18" charset="0"/>
                <a:cs typeface="Arial" panose="020B0604020202020204" pitchFamily="34" charset="0"/>
              </a:rPr>
              <a:t>Estimate national condom quantification needs for </a:t>
            </a:r>
            <a:r>
              <a:rPr kumimoji="0" lang="en-US" altLang="en-SZ" b="1" i="0" u="none" strike="noStrike" cap="none" normalizeH="0" baseline="0" dirty="0">
                <a:ln>
                  <a:noFill/>
                </a:ln>
                <a:effectLst/>
                <a:ea typeface="Times New Roman" panose="02020603050405020304" pitchFamily="18" charset="0"/>
                <a:cs typeface="Arial" panose="020B0604020202020204" pitchFamily="34" charset="0"/>
              </a:rPr>
              <a:t>procurement</a:t>
            </a:r>
            <a:r>
              <a:rPr kumimoji="0" lang="en-US" altLang="en-SZ" b="0" i="0" u="none" strike="noStrike" cap="none" normalizeH="0" baseline="0" dirty="0">
                <a:ln>
                  <a:noFill/>
                </a:ln>
                <a:effectLst/>
                <a:ea typeface="Times New Roman" panose="02020603050405020304" pitchFamily="18" charset="0"/>
                <a:cs typeface="Arial" panose="020B0604020202020204" pitchFamily="34" charset="0"/>
              </a:rPr>
              <a:t>. </a:t>
            </a:r>
            <a:endParaRPr kumimoji="0" lang="en-US" altLang="en-SZ" b="0" i="0" u="none" strike="noStrike" cap="none" normalizeH="0" baseline="0" dirty="0">
              <a:ln>
                <a:noFill/>
              </a:ln>
              <a:effectLst/>
              <a:cs typeface="Arial" panose="020B0604020202020204" pitchFamily="34" charset="0"/>
            </a:endParaRPr>
          </a:p>
          <a:p>
            <a:pPr marL="285750" marR="0" lvl="0" indent="-285750" defTabSz="914400" rtl="0" eaLnBrk="0" fontAlgn="base" latinLnBrk="0" hangingPunct="0">
              <a:lnSpc>
                <a:spcPct val="100000"/>
              </a:lnSpc>
              <a:spcBef>
                <a:spcPct val="0"/>
              </a:spcBef>
              <a:spcAft>
                <a:spcPts val="2200"/>
              </a:spcAft>
              <a:buClrTx/>
              <a:buSzTx/>
              <a:buFont typeface="Arial" panose="020B0604020202020204" pitchFamily="34" charset="0"/>
              <a:buChar char="•"/>
              <a:tabLst/>
            </a:pPr>
            <a:r>
              <a:rPr kumimoji="0" lang="en-US" altLang="en-SZ" b="0" i="0" u="none" strike="noStrike" cap="none" normalizeH="0" baseline="0" dirty="0">
                <a:ln>
                  <a:noFill/>
                </a:ln>
                <a:effectLst/>
                <a:ea typeface="Times New Roman" panose="02020603050405020304" pitchFamily="18" charset="0"/>
                <a:cs typeface="Arial" panose="020B0604020202020204" pitchFamily="34" charset="0"/>
              </a:rPr>
              <a:t>Develop national</a:t>
            </a:r>
            <a:r>
              <a:rPr kumimoji="0" lang="en-US" altLang="en-SZ" i="0" u="none" strike="noStrike" cap="none" normalizeH="0" baseline="0" dirty="0">
                <a:ln>
                  <a:noFill/>
                </a:ln>
                <a:effectLst/>
                <a:ea typeface="Times New Roman" panose="02020603050405020304" pitchFamily="18" charset="0"/>
                <a:cs typeface="Arial" panose="020B0604020202020204" pitchFamily="34" charset="0"/>
              </a:rPr>
              <a:t> condom </a:t>
            </a:r>
            <a:r>
              <a:rPr kumimoji="0" lang="en-US" altLang="en-SZ" b="1" i="0" u="none" strike="noStrike" cap="none" normalizeH="0" baseline="0" dirty="0">
                <a:ln>
                  <a:noFill/>
                </a:ln>
                <a:effectLst/>
                <a:ea typeface="Times New Roman" panose="02020603050405020304" pitchFamily="18" charset="0"/>
                <a:cs typeface="Arial" panose="020B0604020202020204" pitchFamily="34" charset="0"/>
              </a:rPr>
              <a:t>strategies</a:t>
            </a:r>
            <a:r>
              <a:rPr kumimoji="0" lang="en-US" altLang="en-SZ" b="0" i="0" u="none" strike="noStrike" cap="none" normalizeH="0" baseline="0" dirty="0">
                <a:ln>
                  <a:noFill/>
                </a:ln>
                <a:effectLst/>
                <a:ea typeface="Times New Roman" panose="02020603050405020304" pitchFamily="18" charset="0"/>
                <a:cs typeface="Arial" panose="020B0604020202020204" pitchFamily="34" charset="0"/>
              </a:rPr>
              <a:t> for priority populations.</a:t>
            </a:r>
            <a:endParaRPr kumimoji="0" lang="en-US" altLang="en-SZ" b="0" i="0" u="none" strike="noStrike" cap="none" normalizeH="0" baseline="0" dirty="0">
              <a:ln>
                <a:noFill/>
              </a:ln>
              <a:effectLst/>
              <a:cs typeface="Arial" panose="020B0604020202020204" pitchFamily="34" charset="0"/>
            </a:endParaRPr>
          </a:p>
          <a:p>
            <a:pPr marL="285750" marR="0" lvl="0" indent="-285750" defTabSz="914400" rtl="0" eaLnBrk="0" fontAlgn="base" latinLnBrk="0" hangingPunct="0">
              <a:lnSpc>
                <a:spcPct val="100000"/>
              </a:lnSpc>
              <a:spcBef>
                <a:spcPct val="0"/>
              </a:spcBef>
              <a:spcAft>
                <a:spcPts val="2200"/>
              </a:spcAft>
              <a:buClrTx/>
              <a:buSzTx/>
              <a:buFont typeface="Arial" panose="020B0604020202020204" pitchFamily="34" charset="0"/>
              <a:buChar char="•"/>
              <a:tabLst/>
            </a:pPr>
            <a:r>
              <a:rPr kumimoji="0" lang="en-US" altLang="en-SZ" b="0" i="0" u="none" strike="noStrike" cap="none" normalizeH="0" baseline="0" dirty="0">
                <a:ln>
                  <a:noFill/>
                </a:ln>
                <a:effectLst/>
                <a:ea typeface="Times New Roman" panose="02020603050405020304" pitchFamily="18" charset="0"/>
                <a:cs typeface="Arial" panose="020B0604020202020204" pitchFamily="34" charset="0"/>
              </a:rPr>
              <a:t>Review and refine condom </a:t>
            </a:r>
            <a:r>
              <a:rPr kumimoji="0" lang="en-US" altLang="en-SZ" b="1" i="0" u="none" strike="noStrike" cap="none" normalizeH="0" baseline="0" dirty="0">
                <a:ln>
                  <a:noFill/>
                </a:ln>
                <a:effectLst/>
                <a:ea typeface="Times New Roman" panose="02020603050405020304" pitchFamily="18" charset="0"/>
                <a:cs typeface="Arial" panose="020B0604020202020204" pitchFamily="34" charset="0"/>
              </a:rPr>
              <a:t>programs</a:t>
            </a:r>
            <a:r>
              <a:rPr kumimoji="0" lang="en-US" altLang="en-SZ" b="0" i="0" u="none" strike="noStrike" cap="none" normalizeH="0" baseline="0" dirty="0">
                <a:ln>
                  <a:noFill/>
                </a:ln>
                <a:effectLst/>
                <a:ea typeface="Times New Roman" panose="02020603050405020304" pitchFamily="18" charset="0"/>
                <a:cs typeface="Arial" panose="020B0604020202020204" pitchFamily="34" charset="0"/>
              </a:rPr>
              <a:t> at national and subnational levels for specific populations </a:t>
            </a:r>
            <a:endParaRPr kumimoji="0" lang="en-US" altLang="en-SZ" b="0" i="0" u="none" strike="noStrike" cap="none" normalizeH="0" baseline="0" dirty="0">
              <a:ln>
                <a:noFill/>
              </a:ln>
              <a:effectLst/>
              <a:cs typeface="Arial" panose="020B0604020202020204" pitchFamily="34" charset="0"/>
            </a:endParaRPr>
          </a:p>
          <a:p>
            <a:pPr marL="285750" marR="0" lvl="0" indent="-285750" defTabSz="914400" rtl="0" eaLnBrk="0" fontAlgn="base" latinLnBrk="0" hangingPunct="0">
              <a:lnSpc>
                <a:spcPct val="100000"/>
              </a:lnSpc>
              <a:spcBef>
                <a:spcPct val="0"/>
              </a:spcBef>
              <a:spcAft>
                <a:spcPts val="2200"/>
              </a:spcAft>
              <a:buClrTx/>
              <a:buSzTx/>
              <a:buFont typeface="Arial" panose="020B0604020202020204" pitchFamily="34" charset="0"/>
              <a:buChar char="•"/>
              <a:tabLst/>
            </a:pPr>
            <a:r>
              <a:rPr kumimoji="0" lang="en-US" altLang="en-SZ" b="0" i="0" u="none" strike="noStrike" cap="none" normalizeH="0" baseline="0" dirty="0">
                <a:ln>
                  <a:noFill/>
                </a:ln>
                <a:effectLst/>
                <a:ea typeface="Times New Roman" panose="02020603050405020304" pitchFamily="18" charset="0"/>
                <a:cs typeface="Arial" panose="020B0604020202020204" pitchFamily="34" charset="0"/>
              </a:rPr>
              <a:t>Expand </a:t>
            </a:r>
            <a:r>
              <a:rPr kumimoji="0" lang="en-US" altLang="en-SZ" b="1" i="0" u="none" strike="noStrike" cap="none" normalizeH="0" baseline="0" dirty="0">
                <a:ln>
                  <a:noFill/>
                </a:ln>
                <a:effectLst/>
                <a:ea typeface="Times New Roman" panose="02020603050405020304" pitchFamily="18" charset="0"/>
                <a:cs typeface="Arial" panose="020B0604020202020204" pitchFamily="34" charset="0"/>
              </a:rPr>
              <a:t>total market approaches</a:t>
            </a:r>
            <a:r>
              <a:rPr kumimoji="0" lang="en-US" altLang="en-SZ" b="0" i="0" u="none" strike="noStrike" cap="none" normalizeH="0" baseline="0" dirty="0">
                <a:ln>
                  <a:noFill/>
                </a:ln>
                <a:effectLst/>
                <a:ea typeface="Times New Roman" panose="02020603050405020304" pitchFamily="18" charset="0"/>
                <a:cs typeface="Arial" panose="020B0604020202020204" pitchFamily="34" charset="0"/>
              </a:rPr>
              <a:t>.</a:t>
            </a:r>
            <a:endParaRPr kumimoji="0" lang="en-US" altLang="en-SZ" b="0" i="0" u="none" strike="noStrike" cap="none" normalizeH="0" baseline="0" dirty="0">
              <a:ln>
                <a:noFill/>
              </a:ln>
              <a:effectLst/>
              <a:cs typeface="Arial" panose="020B0604020202020204" pitchFamily="34" charset="0"/>
            </a:endParaRPr>
          </a:p>
          <a:p>
            <a:pPr marL="285750" marR="0" lvl="0" indent="-285750" defTabSz="914400" rtl="0" eaLnBrk="0" fontAlgn="base" latinLnBrk="0" hangingPunct="0">
              <a:lnSpc>
                <a:spcPct val="100000"/>
              </a:lnSpc>
              <a:spcBef>
                <a:spcPct val="0"/>
              </a:spcBef>
              <a:spcAft>
                <a:spcPts val="2200"/>
              </a:spcAft>
              <a:buClrTx/>
              <a:buSzTx/>
              <a:buFont typeface="Arial" panose="020B0604020202020204" pitchFamily="34" charset="0"/>
              <a:buChar char="•"/>
              <a:tabLst/>
            </a:pPr>
            <a:r>
              <a:rPr kumimoji="0" lang="en-US" altLang="en-SZ" b="0" i="0" u="none" strike="noStrike" cap="none" normalizeH="0" baseline="0" dirty="0">
                <a:ln>
                  <a:noFill/>
                </a:ln>
                <a:effectLst/>
                <a:ea typeface="Times New Roman" panose="02020603050405020304" pitchFamily="18" charset="0"/>
                <a:cs typeface="Arial" panose="020B0604020202020204" pitchFamily="34" charset="0"/>
              </a:rPr>
              <a:t>Mobilize </a:t>
            </a:r>
            <a:r>
              <a:rPr kumimoji="0" lang="en-US" altLang="en-SZ" b="1" i="0" u="none" strike="noStrike" cap="none" normalizeH="0" baseline="0" dirty="0">
                <a:ln>
                  <a:noFill/>
                </a:ln>
                <a:effectLst/>
                <a:ea typeface="Times New Roman" panose="02020603050405020304" pitchFamily="18" charset="0"/>
                <a:cs typeface="Arial" panose="020B0604020202020204" pitchFamily="34" charset="0"/>
              </a:rPr>
              <a:t>resources </a:t>
            </a:r>
            <a:r>
              <a:rPr kumimoji="0" lang="en-US" altLang="en-SZ" b="0" i="0" u="none" strike="noStrike" cap="none" normalizeH="0" baseline="0" dirty="0">
                <a:ln>
                  <a:noFill/>
                </a:ln>
                <a:effectLst/>
                <a:ea typeface="Times New Roman" panose="02020603050405020304" pitchFamily="18" charset="0"/>
                <a:cs typeface="Arial" panose="020B0604020202020204" pitchFamily="34" charset="0"/>
              </a:rPr>
              <a:t>(</a:t>
            </a:r>
            <a:r>
              <a:rPr kumimoji="0" lang="en-US" altLang="en-SZ" b="0" i="0" u="none" strike="noStrike" cap="none" normalizeH="0" baseline="0" dirty="0" err="1">
                <a:ln>
                  <a:noFill/>
                </a:ln>
                <a:effectLst/>
                <a:ea typeface="Times New Roman" panose="02020603050405020304" pitchFamily="18" charset="0"/>
                <a:cs typeface="Arial" panose="020B0604020202020204" pitchFamily="34" charset="0"/>
              </a:rPr>
              <a:t>ie</a:t>
            </a:r>
            <a:r>
              <a:rPr kumimoji="0" lang="en-US" altLang="en-SZ" b="0" i="0" u="none" strike="noStrike" cap="none" normalizeH="0" baseline="0" dirty="0">
                <a:ln>
                  <a:noFill/>
                </a:ln>
                <a:effectLst/>
                <a:ea typeface="Times New Roman" panose="02020603050405020304" pitchFamily="18" charset="0"/>
                <a:cs typeface="Arial" panose="020B0604020202020204" pitchFamily="34" charset="0"/>
              </a:rPr>
              <a:t>. Global Fund applications).</a:t>
            </a:r>
            <a:endParaRPr kumimoji="0" lang="en-US" altLang="en-SZ" b="0" i="0" u="none" strike="noStrike" cap="none" normalizeH="0" baseline="0" dirty="0">
              <a:ln>
                <a:noFill/>
              </a:ln>
              <a:effectLst/>
              <a:cs typeface="Arial" panose="020B0604020202020204" pitchFamily="34" charset="0"/>
            </a:endParaRPr>
          </a:p>
          <a:p>
            <a:pPr marL="285750" marR="0" lvl="0" indent="-285750" defTabSz="914400" rtl="0" eaLnBrk="0" fontAlgn="base" latinLnBrk="0" hangingPunct="0">
              <a:lnSpc>
                <a:spcPct val="100000"/>
              </a:lnSpc>
              <a:spcBef>
                <a:spcPct val="0"/>
              </a:spcBef>
              <a:spcAft>
                <a:spcPts val="2200"/>
              </a:spcAft>
              <a:buClrTx/>
              <a:buSzTx/>
              <a:buFont typeface="Arial" panose="020B0604020202020204" pitchFamily="34" charset="0"/>
              <a:buChar char="•"/>
              <a:tabLst/>
            </a:pPr>
            <a:r>
              <a:rPr kumimoji="0" lang="en-US" altLang="en-SZ" b="0" i="0" u="none" strike="noStrike" cap="none" normalizeH="0" baseline="0" dirty="0">
                <a:ln>
                  <a:noFill/>
                </a:ln>
                <a:effectLst/>
                <a:ea typeface="Times New Roman" panose="02020603050405020304" pitchFamily="18" charset="0"/>
                <a:cs typeface="Arial" panose="020B0604020202020204" pitchFamily="34" charset="0"/>
              </a:rPr>
              <a:t>Advocate for increased </a:t>
            </a:r>
            <a:r>
              <a:rPr kumimoji="0" lang="en-US" altLang="en-SZ" b="1" i="0" u="none" strike="noStrike" cap="none" normalizeH="0" baseline="0" dirty="0">
                <a:ln>
                  <a:noFill/>
                </a:ln>
                <a:effectLst/>
                <a:ea typeface="Times New Roman" panose="02020603050405020304" pitchFamily="18" charset="0"/>
                <a:cs typeface="Arial" panose="020B0604020202020204" pitchFamily="34" charset="0"/>
              </a:rPr>
              <a:t>population-specific investments</a:t>
            </a:r>
            <a:r>
              <a:rPr kumimoji="0" lang="en-US" altLang="en-SZ" b="0" i="0" u="none" strike="noStrike" cap="none" normalizeH="0" baseline="0" dirty="0">
                <a:ln>
                  <a:noFill/>
                </a:ln>
                <a:effectLst/>
                <a:ea typeface="Times New Roman" panose="02020603050405020304" pitchFamily="18" charset="0"/>
                <a:cs typeface="Arial" panose="020B0604020202020204" pitchFamily="34" charset="0"/>
              </a:rPr>
              <a:t>.</a:t>
            </a:r>
            <a:endParaRPr kumimoji="0" lang="en-US" altLang="en-SZ" b="0" i="0" u="none" strike="noStrike" cap="none" normalizeH="0" baseline="0" dirty="0">
              <a:ln>
                <a:noFill/>
              </a:ln>
              <a:effectLst/>
              <a:cs typeface="Arial" panose="020B0604020202020204" pitchFamily="34" charset="0"/>
            </a:endParaRPr>
          </a:p>
        </p:txBody>
      </p:sp>
    </p:spTree>
    <p:extLst>
      <p:ext uri="{BB962C8B-B14F-4D97-AF65-F5344CB8AC3E}">
        <p14:creationId xmlns:p14="http://schemas.microsoft.com/office/powerpoint/2010/main" val="31167964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897C9-EFB7-8CDB-5E6E-A69CD38AFDA6}"/>
              </a:ext>
            </a:extLst>
          </p:cNvPr>
          <p:cNvSpPr>
            <a:spLocks noGrp="1"/>
          </p:cNvSpPr>
          <p:nvPr>
            <p:ph type="title"/>
          </p:nvPr>
        </p:nvSpPr>
        <p:spPr>
          <a:xfrm>
            <a:off x="-1014984" y="290913"/>
            <a:ext cx="7626096" cy="1179576"/>
          </a:xfrm>
        </p:spPr>
        <p:txBody>
          <a:bodyPr>
            <a:normAutofit/>
          </a:bodyPr>
          <a:lstStyle/>
          <a:p>
            <a:r>
              <a:rPr lang="en-SZ" sz="2400" b="1" dirty="0">
                <a:solidFill>
                  <a:schemeClr val="accent2"/>
                </a:solidFill>
                <a:latin typeface="Arial" panose="020B0604020202020204" pitchFamily="34" charset="0"/>
                <a:cs typeface="Arial" panose="020B0604020202020204" pitchFamily="34" charset="0"/>
              </a:rPr>
              <a:t>Tips for Determining TMA Targets </a:t>
            </a:r>
          </a:p>
        </p:txBody>
      </p:sp>
      <p:sp>
        <p:nvSpPr>
          <p:cNvPr id="5" name="Content Placeholder 4">
            <a:extLst>
              <a:ext uri="{FF2B5EF4-FFF2-40B4-BE49-F238E27FC236}">
                <a16:creationId xmlns:a16="http://schemas.microsoft.com/office/drawing/2014/main" id="{FA53E935-6B38-5DE7-B1CE-549342F15569}"/>
              </a:ext>
            </a:extLst>
          </p:cNvPr>
          <p:cNvSpPr>
            <a:spLocks noGrp="1"/>
          </p:cNvSpPr>
          <p:nvPr>
            <p:ph sz="half" idx="1"/>
          </p:nvPr>
        </p:nvSpPr>
        <p:spPr>
          <a:xfrm>
            <a:off x="0" y="1068324"/>
            <a:ext cx="9027416" cy="3694176"/>
          </a:xfrm>
        </p:spPr>
        <p:txBody>
          <a:bodyPr>
            <a:normAutofit fontScale="25000" lnSpcReduction="20000"/>
          </a:bodyPr>
          <a:lstStyle/>
          <a:p>
            <a:pPr>
              <a:spcBef>
                <a:spcPts val="0"/>
              </a:spcBef>
              <a:spcAft>
                <a:spcPts val="2200"/>
              </a:spcAft>
            </a:pPr>
            <a:r>
              <a:rPr lang="en-GB" sz="7200" b="1" dirty="0">
                <a:solidFill>
                  <a:srgbClr val="000000"/>
                </a:solidFill>
                <a:latin typeface="Arial" panose="020B0604020202020204" pitchFamily="34" charset="0"/>
                <a:ea typeface="Times New Roman" panose="02020603050405020304" pitchFamily="18" charset="0"/>
                <a:cs typeface="Arial" panose="020B0604020202020204" pitchFamily="34" charset="0"/>
              </a:rPr>
              <a:t>Determine the extent that “the cost” of paying for condoms is an important barrier </a:t>
            </a:r>
            <a:r>
              <a:rPr lang="en-GB" sz="7200" dirty="0">
                <a:solidFill>
                  <a:srgbClr val="000000"/>
                </a:solidFill>
                <a:latin typeface="Arial" panose="020B0604020202020204" pitchFamily="34" charset="0"/>
                <a:ea typeface="Times New Roman" panose="02020603050405020304" pitchFamily="18" charset="0"/>
                <a:cs typeface="Arial" panose="020B0604020202020204" pitchFamily="34" charset="0"/>
              </a:rPr>
              <a:t>for accessing and using condoms  by specific populations (PLHIV, KP, YP etc),. </a:t>
            </a:r>
          </a:p>
          <a:p>
            <a:pPr>
              <a:spcBef>
                <a:spcPts val="0"/>
              </a:spcBef>
              <a:spcAft>
                <a:spcPts val="2200"/>
              </a:spcAft>
            </a:pPr>
            <a:r>
              <a:rPr lang="en-US" sz="7200" b="1" dirty="0">
                <a:solidFill>
                  <a:srgbClr val="000000"/>
                </a:solidFill>
                <a:latin typeface="Arial" panose="020B0604020202020204" pitchFamily="34" charset="0"/>
                <a:ea typeface="Times New Roman" panose="02020603050405020304" pitchFamily="18" charset="0"/>
                <a:cs typeface="Arial" panose="020B0604020202020204" pitchFamily="34" charset="0"/>
              </a:rPr>
              <a:t>Use the stakeholder condom landscape analysis</a:t>
            </a:r>
            <a:r>
              <a:rPr lang="en-US" sz="7200" dirty="0">
                <a:solidFill>
                  <a:srgbClr val="000000"/>
                </a:solidFill>
                <a:latin typeface="Arial" panose="020B0604020202020204" pitchFamily="34" charset="0"/>
                <a:ea typeface="Times New Roman" panose="02020603050405020304" pitchFamily="18" charset="0"/>
                <a:cs typeface="Arial" panose="020B0604020202020204" pitchFamily="34" charset="0"/>
              </a:rPr>
              <a:t> to understand current condom market segments, pricing,  distribution points and populations reached.  </a:t>
            </a:r>
          </a:p>
          <a:p>
            <a:pPr>
              <a:spcBef>
                <a:spcPts val="0"/>
              </a:spcBef>
              <a:spcAft>
                <a:spcPts val="2200"/>
              </a:spcAft>
              <a:tabLst>
                <a:tab pos="171450" algn="l"/>
              </a:tabLst>
            </a:pPr>
            <a:r>
              <a:rPr lang="en-GB" sz="7200" b="1" dirty="0">
                <a:solidFill>
                  <a:srgbClr val="000000"/>
                </a:solidFill>
                <a:latin typeface="Arial" panose="020B0604020202020204" pitchFamily="34" charset="0"/>
                <a:ea typeface="Times New Roman" panose="02020603050405020304" pitchFamily="18" charset="0"/>
                <a:cs typeface="Arial" panose="020B0604020202020204" pitchFamily="34" charset="0"/>
              </a:rPr>
              <a:t>Consider the maturity and size of your condom social marketing programme and its capacity to scale up towards the 70% market share.</a:t>
            </a:r>
            <a:r>
              <a:rPr lang="en-GB" sz="7200" dirty="0">
                <a:solidFill>
                  <a:srgbClr val="000000"/>
                </a:solidFill>
                <a:latin typeface="Arial" panose="020B0604020202020204" pitchFamily="34" charset="0"/>
                <a:ea typeface="Times New Roman" panose="02020603050405020304" pitchFamily="18" charset="0"/>
                <a:cs typeface="Arial" panose="020B0604020202020204" pitchFamily="34" charset="0"/>
              </a:rPr>
              <a:t> It is unlikely that you are going the scale up the programme beyond 5% per year unless you make massive investment in capacity (expanded distribution points) and condom promotion. </a:t>
            </a:r>
            <a:endParaRPr lang="en-SZ" sz="7200" dirty="0">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2200"/>
              </a:spcAft>
              <a:tabLst>
                <a:tab pos="171450" algn="l"/>
              </a:tabLst>
            </a:pPr>
            <a:r>
              <a:rPr lang="en-US" sz="7200" b="1" dirty="0">
                <a:solidFill>
                  <a:srgbClr val="222222"/>
                </a:solidFill>
                <a:latin typeface="Arial" panose="020B0604020202020204" pitchFamily="34" charset="0"/>
                <a:ea typeface="Times New Roman" panose="02020603050405020304" pitchFamily="18" charset="0"/>
                <a:cs typeface="Arial" panose="020B0604020202020204" pitchFamily="34" charset="0"/>
              </a:rPr>
              <a:t>Explore the potential to provide some socially marketed condoms at subsidized prices. </a:t>
            </a:r>
          </a:p>
          <a:p>
            <a:pPr>
              <a:spcBef>
                <a:spcPts val="0"/>
              </a:spcBef>
              <a:spcAft>
                <a:spcPts val="2200"/>
              </a:spcAft>
              <a:tabLst>
                <a:tab pos="171450" algn="l"/>
              </a:tabLst>
            </a:pPr>
            <a:r>
              <a:rPr lang="en-US" sz="7200" dirty="0">
                <a:solidFill>
                  <a:srgbClr val="222222"/>
                </a:solidFill>
                <a:latin typeface="Arial" panose="020B0604020202020204" pitchFamily="34" charset="0"/>
                <a:ea typeface="Times New Roman" panose="02020603050405020304" pitchFamily="18" charset="0"/>
                <a:cs typeface="Arial" panose="020B0604020202020204" pitchFamily="34" charset="0"/>
              </a:rPr>
              <a:t>M</a:t>
            </a:r>
            <a:r>
              <a:rPr lang="en-US" sz="7200" b="1" dirty="0">
                <a:solidFill>
                  <a:srgbClr val="222222"/>
                </a:solidFill>
                <a:latin typeface="Arial" panose="020B0604020202020204" pitchFamily="34" charset="0"/>
                <a:ea typeface="Times New Roman" panose="02020603050405020304" pitchFamily="18" charset="0"/>
                <a:cs typeface="Arial" panose="020B0604020202020204" pitchFamily="34" charset="0"/>
              </a:rPr>
              <a:t>ake sure that the </a:t>
            </a:r>
            <a:r>
              <a:rPr lang="en-SZ" sz="7200" b="1" dirty="0">
                <a:solidFill>
                  <a:srgbClr val="222222"/>
                </a:solidFill>
                <a:latin typeface="Arial" panose="020B0604020202020204" pitchFamily="34" charset="0"/>
                <a:ea typeface="Times New Roman" panose="02020603050405020304" pitchFamily="18" charset="0"/>
                <a:cs typeface="Arial" panose="020B0604020202020204" pitchFamily="34" charset="0"/>
              </a:rPr>
              <a:t>private sector sales and SM condoms are not pushed out of the condom market</a:t>
            </a:r>
            <a:r>
              <a:rPr lang="en-SZ" sz="7200" dirty="0">
                <a:solidFill>
                  <a:srgbClr val="222222"/>
                </a:solidFill>
                <a:latin typeface="Arial" panose="020B0604020202020204" pitchFamily="34" charset="0"/>
                <a:ea typeface="Times New Roman" panose="02020603050405020304" pitchFamily="18" charset="0"/>
                <a:cs typeface="Arial" panose="020B0604020202020204" pitchFamily="34" charset="0"/>
              </a:rPr>
              <a:t> because of flooding the market with free condoms.</a:t>
            </a:r>
          </a:p>
          <a:p>
            <a:pPr>
              <a:spcBef>
                <a:spcPts val="0"/>
              </a:spcBef>
              <a:spcAft>
                <a:spcPts val="2200"/>
              </a:spcAft>
              <a:tabLst>
                <a:tab pos="171450" algn="l"/>
              </a:tabLst>
            </a:pPr>
            <a:r>
              <a:rPr lang="en-SZ" sz="7200" b="1"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sz="7200" b="1" dirty="0">
                <a:solidFill>
                  <a:srgbClr val="222222"/>
                </a:solidFill>
                <a:latin typeface="Arial" panose="020B0604020202020204" pitchFamily="34" charset="0"/>
                <a:ea typeface="Times New Roman" panose="02020603050405020304" pitchFamily="18" charset="0"/>
                <a:cs typeface="Arial" panose="020B0604020202020204" pitchFamily="34" charset="0"/>
              </a:rPr>
              <a:t>It is </a:t>
            </a:r>
            <a:r>
              <a:rPr lang="en-SZ" sz="7200" b="1" dirty="0">
                <a:solidFill>
                  <a:srgbClr val="222222"/>
                </a:solidFill>
                <a:latin typeface="Arial" panose="020B0604020202020204" pitchFamily="34" charset="0"/>
                <a:ea typeface="Times New Roman" panose="02020603050405020304" pitchFamily="18" charset="0"/>
                <a:cs typeface="Arial" panose="020B0604020202020204" pitchFamily="34" charset="0"/>
              </a:rPr>
              <a:t>important to have all actors around the table </a:t>
            </a:r>
            <a:r>
              <a:rPr lang="en-SZ" sz="7200" dirty="0">
                <a:solidFill>
                  <a:srgbClr val="222222"/>
                </a:solidFill>
                <a:latin typeface="Arial" panose="020B0604020202020204" pitchFamily="34" charset="0"/>
                <a:ea typeface="Times New Roman" panose="02020603050405020304" pitchFamily="18" charset="0"/>
                <a:cs typeface="Arial" panose="020B0604020202020204" pitchFamily="34" charset="0"/>
              </a:rPr>
              <a:t>to discuss and agree on targeted/differentiated distribution/sales, stratification of beneficiaries/clients, geographic coordination, differentiation of products etc.  </a:t>
            </a:r>
            <a:endParaRPr lang="en-SZ" sz="7200" dirty="0">
              <a:latin typeface="Arial" panose="020B0604020202020204" pitchFamily="34" charset="0"/>
              <a:ea typeface="Times New Roman" panose="02020603050405020304" pitchFamily="18" charset="0"/>
              <a:cs typeface="Arial" panose="020B0604020202020204" pitchFamily="34" charset="0"/>
            </a:endParaRPr>
          </a:p>
          <a:p>
            <a:pPr marL="557213" lvl="1" indent="-214313">
              <a:buFont typeface="Wingdings 2" pitchFamily="2" charset="2"/>
              <a:buChar char=""/>
            </a:pPr>
            <a:endParaRPr lang="en-SZ" sz="3600" dirty="0">
              <a:latin typeface="Times New Roman" panose="02020603050405020304" pitchFamily="18" charset="0"/>
              <a:ea typeface="Times New Roman" panose="02020603050405020304" pitchFamily="18" charset="0"/>
            </a:endParaRPr>
          </a:p>
          <a:p>
            <a:endParaRPr lang="en-SZ" sz="2700" dirty="0">
              <a:latin typeface="Times New Roman" panose="02020603050405020304" pitchFamily="18" charset="0"/>
              <a:ea typeface="Times New Roman" panose="02020603050405020304" pitchFamily="18" charset="0"/>
            </a:endParaRPr>
          </a:p>
          <a:p>
            <a:endParaRPr lang="en-SZ" dirty="0"/>
          </a:p>
        </p:txBody>
      </p:sp>
    </p:spTree>
    <p:extLst>
      <p:ext uri="{BB962C8B-B14F-4D97-AF65-F5344CB8AC3E}">
        <p14:creationId xmlns:p14="http://schemas.microsoft.com/office/powerpoint/2010/main" val="19441892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897C9-EFB7-8CDB-5E6E-A69CD38AFDA6}"/>
              </a:ext>
            </a:extLst>
          </p:cNvPr>
          <p:cNvSpPr>
            <a:spLocks noGrp="1"/>
          </p:cNvSpPr>
          <p:nvPr>
            <p:ph type="title"/>
          </p:nvPr>
        </p:nvSpPr>
        <p:spPr>
          <a:xfrm>
            <a:off x="682053" y="544913"/>
            <a:ext cx="7626096" cy="1179576"/>
          </a:xfrm>
        </p:spPr>
        <p:txBody>
          <a:bodyPr>
            <a:normAutofit/>
          </a:bodyPr>
          <a:lstStyle/>
          <a:p>
            <a:r>
              <a:rPr lang="en-SZ" sz="2400" b="1" dirty="0">
                <a:solidFill>
                  <a:schemeClr val="accent2"/>
                </a:solidFill>
                <a:latin typeface="Arial" panose="020B0604020202020204" pitchFamily="34" charset="0"/>
                <a:cs typeface="Arial" panose="020B0604020202020204" pitchFamily="34" charset="0"/>
              </a:rPr>
              <a:t>Segment populations by their ability to pay using data sources </a:t>
            </a:r>
          </a:p>
        </p:txBody>
      </p:sp>
      <p:sp>
        <p:nvSpPr>
          <p:cNvPr id="10" name="TextBox 9">
            <a:extLst>
              <a:ext uri="{FF2B5EF4-FFF2-40B4-BE49-F238E27FC236}">
                <a16:creationId xmlns:a16="http://schemas.microsoft.com/office/drawing/2014/main" id="{C5327938-25CF-5382-978A-8456C99268AA}"/>
              </a:ext>
            </a:extLst>
          </p:cNvPr>
          <p:cNvSpPr txBox="1"/>
          <p:nvPr/>
        </p:nvSpPr>
        <p:spPr>
          <a:xfrm>
            <a:off x="239902" y="1724489"/>
            <a:ext cx="8510398" cy="5109091"/>
          </a:xfrm>
          <a:prstGeom prst="rect">
            <a:avLst/>
          </a:prstGeom>
          <a:noFill/>
        </p:spPr>
        <p:txBody>
          <a:bodyPr wrap="square" rtlCol="0">
            <a:spAutoFit/>
          </a:bodyPr>
          <a:lstStyle/>
          <a:p>
            <a:pPr marL="342900" lvl="1">
              <a:spcAft>
                <a:spcPts val="2200"/>
              </a:spcAft>
            </a:pPr>
            <a:r>
              <a:rPr lang="en-US" b="1" i="1" dirty="0">
                <a:solidFill>
                  <a:schemeClr val="accent5"/>
                </a:solidFill>
                <a:ea typeface="Times New Roman" panose="02020603050405020304" pitchFamily="18" charset="0"/>
                <a:cs typeface="Arial" panose="020B0604020202020204" pitchFamily="34" charset="0"/>
              </a:rPr>
              <a:t>To benchmark free condom distribution</a:t>
            </a:r>
            <a:r>
              <a:rPr lang="en-US" b="1" dirty="0">
                <a:solidFill>
                  <a:schemeClr val="accent5"/>
                </a:solidFill>
                <a:ea typeface="Times New Roman" panose="02020603050405020304" pitchFamily="18" charset="0"/>
                <a:cs typeface="Arial" panose="020B0604020202020204" pitchFamily="34" charset="0"/>
              </a:rPr>
              <a:t>: </a:t>
            </a:r>
          </a:p>
          <a:p>
            <a:pPr marL="628650" lvl="1" indent="-285750">
              <a:spcAft>
                <a:spcPts val="2200"/>
              </a:spcAft>
              <a:buFont typeface="Arial" panose="020B0604020202020204" pitchFamily="34" charset="0"/>
              <a:buChar char="•"/>
            </a:pPr>
            <a:r>
              <a:rPr lang="en-US" dirty="0">
                <a:solidFill>
                  <a:srgbClr val="000000"/>
                </a:solidFill>
                <a:ea typeface="Times New Roman" panose="02020603050405020304" pitchFamily="18" charset="0"/>
                <a:cs typeface="Arial" panose="020B0604020202020204" pitchFamily="34" charset="0"/>
              </a:rPr>
              <a:t>Use the </a:t>
            </a:r>
            <a:r>
              <a:rPr lang="en-SZ" dirty="0">
                <a:solidFill>
                  <a:srgbClr val="000000"/>
                </a:solidFill>
                <a:ea typeface="Times New Roman" panose="02020603050405020304" pitchFamily="18" charset="0"/>
                <a:cs typeface="Arial" panose="020B0604020202020204" pitchFamily="34" charset="0"/>
              </a:rPr>
              <a:t>DHS</a:t>
            </a:r>
            <a:r>
              <a:rPr lang="en-US" dirty="0">
                <a:solidFill>
                  <a:srgbClr val="000000"/>
                </a:solidFill>
                <a:ea typeface="Times New Roman" panose="02020603050405020304" pitchFamily="18" charset="0"/>
                <a:cs typeface="Arial" panose="020B0604020202020204" pitchFamily="34" charset="0"/>
              </a:rPr>
              <a:t> Stat compiler to segment priority populations using the </a:t>
            </a:r>
            <a:r>
              <a:rPr lang="en-SZ" dirty="0">
                <a:solidFill>
                  <a:srgbClr val="000000"/>
                </a:solidFill>
                <a:ea typeface="Times New Roman" panose="02020603050405020304" pitchFamily="18" charset="0"/>
                <a:cs typeface="Arial" panose="020B0604020202020204" pitchFamily="34" charset="0"/>
              </a:rPr>
              <a:t>standard quintile of wealth ( 1-5) </a:t>
            </a:r>
          </a:p>
          <a:p>
            <a:pPr marL="628650" lvl="1" indent="-285750">
              <a:spcAft>
                <a:spcPts val="2200"/>
              </a:spcAft>
              <a:buFont typeface="Arial" panose="020B0604020202020204" pitchFamily="34" charset="0"/>
              <a:buChar char="•"/>
            </a:pPr>
            <a:r>
              <a:rPr lang="en-SZ" dirty="0">
                <a:solidFill>
                  <a:srgbClr val="000000"/>
                </a:solidFill>
                <a:ea typeface="Times New Roman" panose="02020603050405020304" pitchFamily="18" charset="0"/>
                <a:cs typeface="Arial" panose="020B0604020202020204" pitchFamily="34" charset="0"/>
              </a:rPr>
              <a:t>Bottom two categories would be impacted by ability to pay</a:t>
            </a:r>
            <a:r>
              <a:rPr lang="en-US" dirty="0">
                <a:solidFill>
                  <a:srgbClr val="000000"/>
                </a:solidFill>
                <a:ea typeface="Times New Roman" panose="02020603050405020304" pitchFamily="18" charset="0"/>
                <a:cs typeface="Arial" panose="020B0604020202020204" pitchFamily="34" charset="0"/>
              </a:rPr>
              <a:t>.  Assume that in SSA, a minimum of 50% public sector distribution. </a:t>
            </a:r>
            <a:endParaRPr lang="en-US" i="1" dirty="0">
              <a:solidFill>
                <a:srgbClr val="000000"/>
              </a:solidFill>
              <a:ea typeface="Times New Roman" panose="02020603050405020304" pitchFamily="18" charset="0"/>
              <a:cs typeface="Arial" panose="020B0604020202020204" pitchFamily="34" charset="0"/>
            </a:endParaRPr>
          </a:p>
          <a:p>
            <a:pPr marL="342900" lvl="1">
              <a:spcAft>
                <a:spcPts val="2200"/>
              </a:spcAft>
            </a:pPr>
            <a:r>
              <a:rPr lang="en-US" b="1" i="1" dirty="0">
                <a:solidFill>
                  <a:schemeClr val="accent5"/>
                </a:solidFill>
                <a:ea typeface="Times New Roman" panose="02020603050405020304" pitchFamily="18" charset="0"/>
                <a:cs typeface="Arial" panose="020B0604020202020204" pitchFamily="34" charset="0"/>
              </a:rPr>
              <a:t>To b</a:t>
            </a:r>
            <a:r>
              <a:rPr lang="en-SZ" b="1" i="1" dirty="0">
                <a:solidFill>
                  <a:schemeClr val="accent5"/>
                </a:solidFill>
                <a:ea typeface="Times New Roman" panose="02020603050405020304" pitchFamily="18" charset="0"/>
                <a:cs typeface="Arial" panose="020B0604020202020204" pitchFamily="34" charset="0"/>
              </a:rPr>
              <a:t>enchmark for SM/private sector distribution:</a:t>
            </a:r>
          </a:p>
          <a:p>
            <a:pPr marL="628650" lvl="1" indent="-285750">
              <a:spcAft>
                <a:spcPts val="2200"/>
              </a:spcAft>
              <a:buFont typeface="Arial" panose="020B0604020202020204" pitchFamily="34" charset="0"/>
              <a:buChar char="•"/>
            </a:pPr>
            <a:r>
              <a:rPr lang="en-SZ" dirty="0">
                <a:solidFill>
                  <a:srgbClr val="000000"/>
                </a:solidFill>
                <a:ea typeface="Times New Roman" panose="02020603050405020304" pitchFamily="18" charset="0"/>
                <a:cs typeface="Arial" panose="020B0604020202020204" pitchFamily="34" charset="0"/>
              </a:rPr>
              <a:t>A </a:t>
            </a:r>
            <a:r>
              <a:rPr lang="en-US" dirty="0">
                <a:solidFill>
                  <a:srgbClr val="000000"/>
                </a:solidFill>
                <a:ea typeface="Times New Roman" panose="02020603050405020304" pitchFamily="18" charset="0"/>
                <a:cs typeface="Arial" panose="020B0604020202020204" pitchFamily="34" charset="0"/>
              </a:rPr>
              <a:t>assume that private and social market sectors should aim for top two quintile of the population.   </a:t>
            </a:r>
          </a:p>
          <a:p>
            <a:pPr marL="628650" lvl="1" indent="-285750">
              <a:spcAft>
                <a:spcPts val="2200"/>
              </a:spcAft>
              <a:buFont typeface="Arial" panose="020B0604020202020204" pitchFamily="34" charset="0"/>
              <a:buChar char="•"/>
            </a:pPr>
            <a:r>
              <a:rPr lang="en-GB" dirty="0">
                <a:solidFill>
                  <a:srgbClr val="000000"/>
                </a:solidFill>
                <a:ea typeface="Times New Roman" panose="02020603050405020304" pitchFamily="18" charset="0"/>
                <a:cs typeface="Arial" panose="020B0604020202020204" pitchFamily="34" charset="0"/>
              </a:rPr>
              <a:t>Assume </a:t>
            </a:r>
            <a:r>
              <a:rPr lang="en-SZ" dirty="0">
                <a:solidFill>
                  <a:srgbClr val="000000"/>
                </a:solidFill>
                <a:ea typeface="Times New Roman" panose="02020603050405020304" pitchFamily="18" charset="0"/>
                <a:cs typeface="Arial" panose="020B0604020202020204" pitchFamily="34" charset="0"/>
              </a:rPr>
              <a:t>20-30% of the total adult population as a threshold to decide </a:t>
            </a:r>
            <a:r>
              <a:rPr lang="en-US" dirty="0">
                <a:solidFill>
                  <a:srgbClr val="000000"/>
                </a:solidFill>
                <a:ea typeface="Times New Roman" panose="02020603050405020304" pitchFamily="18" charset="0"/>
                <a:cs typeface="Arial" panose="020B0604020202020204" pitchFamily="34" charset="0"/>
              </a:rPr>
              <a:t>populations who might be</a:t>
            </a:r>
            <a:r>
              <a:rPr lang="en-SZ" dirty="0">
                <a:solidFill>
                  <a:srgbClr val="000000"/>
                </a:solidFill>
                <a:ea typeface="Times New Roman" panose="02020603050405020304" pitchFamily="18" charset="0"/>
                <a:cs typeface="Arial" panose="020B0604020202020204" pitchFamily="34" charset="0"/>
              </a:rPr>
              <a:t> able</a:t>
            </a:r>
            <a:r>
              <a:rPr lang="en-US" dirty="0">
                <a:solidFill>
                  <a:srgbClr val="000000"/>
                </a:solidFill>
                <a:ea typeface="Times New Roman" panose="02020603050405020304" pitchFamily="18" charset="0"/>
                <a:cs typeface="Arial" panose="020B0604020202020204" pitchFamily="34" charset="0"/>
              </a:rPr>
              <a:t> and </a:t>
            </a:r>
            <a:r>
              <a:rPr lang="en-SZ" dirty="0">
                <a:solidFill>
                  <a:srgbClr val="000000"/>
                </a:solidFill>
                <a:ea typeface="Times New Roman" panose="02020603050405020304" pitchFamily="18" charset="0"/>
                <a:cs typeface="Arial" panose="020B0604020202020204" pitchFamily="34" charset="0"/>
              </a:rPr>
              <a:t>willing to pay</a:t>
            </a:r>
            <a:r>
              <a:rPr lang="en-US" dirty="0">
                <a:solidFill>
                  <a:srgbClr val="000000"/>
                </a:solidFill>
                <a:ea typeface="Times New Roman" panose="02020603050405020304" pitchFamily="18" charset="0"/>
                <a:cs typeface="Arial" panose="020B0604020202020204" pitchFamily="34" charset="0"/>
              </a:rPr>
              <a:t> – with targets set based on market price variations</a:t>
            </a:r>
          </a:p>
          <a:p>
            <a:endParaRPr lang="en-SZ" dirty="0"/>
          </a:p>
        </p:txBody>
      </p:sp>
    </p:spTree>
    <p:extLst>
      <p:ext uri="{BB962C8B-B14F-4D97-AF65-F5344CB8AC3E}">
        <p14:creationId xmlns:p14="http://schemas.microsoft.com/office/powerpoint/2010/main" val="5885075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D88D-7E9B-7BC1-53FF-0463C75CB2B0}"/>
              </a:ext>
            </a:extLst>
          </p:cNvPr>
          <p:cNvSpPr>
            <a:spLocks noGrp="1"/>
          </p:cNvSpPr>
          <p:nvPr>
            <p:ph type="title"/>
          </p:nvPr>
        </p:nvSpPr>
        <p:spPr>
          <a:xfrm>
            <a:off x="638155" y="136525"/>
            <a:ext cx="7626096" cy="523875"/>
          </a:xfrm>
        </p:spPr>
        <p:txBody>
          <a:bodyPr>
            <a:normAutofit/>
          </a:bodyPr>
          <a:lstStyle/>
          <a:p>
            <a:pPr algn="l"/>
            <a:r>
              <a:rPr lang="en-SZ" sz="2400" b="1" dirty="0">
                <a:solidFill>
                  <a:schemeClr val="accent2"/>
                </a:solidFill>
                <a:latin typeface="Arial" panose="020B0604020202020204" pitchFamily="34" charset="0"/>
                <a:cs typeface="Arial" panose="020B0604020202020204" pitchFamily="34" charset="0"/>
              </a:rPr>
              <a:t>Key Takeaways</a:t>
            </a:r>
          </a:p>
        </p:txBody>
      </p:sp>
      <p:sp>
        <p:nvSpPr>
          <p:cNvPr id="3" name="Content Placeholder 2">
            <a:extLst>
              <a:ext uri="{FF2B5EF4-FFF2-40B4-BE49-F238E27FC236}">
                <a16:creationId xmlns:a16="http://schemas.microsoft.com/office/drawing/2014/main" id="{DA4292C6-BBB5-F0D1-14DF-C907EBA72F55}"/>
              </a:ext>
            </a:extLst>
          </p:cNvPr>
          <p:cNvSpPr>
            <a:spLocks noGrp="1"/>
          </p:cNvSpPr>
          <p:nvPr>
            <p:ph idx="1"/>
          </p:nvPr>
        </p:nvSpPr>
        <p:spPr>
          <a:xfrm>
            <a:off x="39914" y="1015093"/>
            <a:ext cx="9002486" cy="4071257"/>
          </a:xfrm>
          <a:solidFill>
            <a:schemeClr val="accent1">
              <a:lumMod val="20000"/>
              <a:lumOff val="80000"/>
            </a:schemeClr>
          </a:solidFill>
        </p:spPr>
        <p:txBody>
          <a:bodyPr>
            <a:noAutofit/>
          </a:bodyPr>
          <a:lstStyle/>
          <a:p>
            <a:pPr marL="257175" indent="-257175">
              <a:spcBef>
                <a:spcPts val="0"/>
              </a:spcBef>
              <a:spcAft>
                <a:spcPts val="2200"/>
              </a:spcAft>
              <a:buFont typeface="Wingdings 2" pitchFamily="2" charset="2"/>
              <a:buChar char=""/>
            </a:pPr>
            <a:r>
              <a:rPr lang="en-US"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Because condom needs, preferences and access vary, country teams need to </a:t>
            </a:r>
            <a:r>
              <a:rPr lang="en-US" sz="1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assess which sectors are reaching priority populations first </a:t>
            </a:r>
            <a:r>
              <a:rPr lang="en-US"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using the available market segmentation research and landscape analysis conducted with stakeholders.  </a:t>
            </a:r>
            <a:endParaRPr lang="en-SZ"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2200"/>
              </a:spcAft>
              <a:buFont typeface="Wingdings 2" pitchFamily="2" charset="2"/>
              <a:buChar char=""/>
            </a:pPr>
            <a:r>
              <a:rPr lang="en-US" sz="1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Miscalibration of demand and access to free condoms, in particular, can lead to condom wastage</a:t>
            </a:r>
            <a:r>
              <a:rPr lang="en-US"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for specific groups and crowd out commercial and social marketing sectors who are reaching populations with the ability and willingness to pay.  </a:t>
            </a:r>
            <a:endParaRPr lang="en-SZ"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2200"/>
              </a:spcAft>
              <a:buFont typeface="Wingdings 2" pitchFamily="2" charset="2"/>
              <a:buChar char=""/>
            </a:pPr>
            <a:r>
              <a:rPr lang="en-US" sz="1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Free condom distribution is a priority for specific populations who cannot afford to pay</a:t>
            </a:r>
            <a:r>
              <a:rPr lang="en-US"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but should further consider expanded channels in locations and demand creation to reduce barriers to access and use .</a:t>
            </a:r>
            <a:endParaRPr lang="en-SZ"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2200"/>
              </a:spcAft>
              <a:buFont typeface="Wingdings 2" pitchFamily="2" charset="2"/>
              <a:buChar char=""/>
            </a:pPr>
            <a:r>
              <a:rPr lang="en-US" sz="18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Target setting for TMA expansion should consider current and future investments </a:t>
            </a:r>
            <a:r>
              <a:rPr lang="en-US"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in enhanced market segmentation data, continued engagement of commercial sector and SMO in TWG to identify and address market barriers, and robust government stewardship for strategy development and monitoring. </a:t>
            </a:r>
          </a:p>
        </p:txBody>
      </p:sp>
    </p:spTree>
    <p:extLst>
      <p:ext uri="{BB962C8B-B14F-4D97-AF65-F5344CB8AC3E}">
        <p14:creationId xmlns:p14="http://schemas.microsoft.com/office/powerpoint/2010/main" val="23561884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6150-682F-6D9C-D73D-8C3571EE4A9D}"/>
              </a:ext>
            </a:extLst>
          </p:cNvPr>
          <p:cNvSpPr>
            <a:spLocks noGrp="1"/>
          </p:cNvSpPr>
          <p:nvPr>
            <p:ph type="title"/>
          </p:nvPr>
        </p:nvSpPr>
        <p:spPr>
          <a:xfrm>
            <a:off x="191846" y="282924"/>
            <a:ext cx="9014074" cy="1179576"/>
          </a:xfrm>
        </p:spPr>
        <p:txBody>
          <a:bodyPr>
            <a:normAutofit fontScale="90000"/>
          </a:bodyPr>
          <a:lstStyle/>
          <a:p>
            <a:pPr algn="l"/>
            <a:r>
              <a:rPr lang="en-SZ" sz="27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Step 8:  </a:t>
            </a:r>
            <a:r>
              <a:rPr lang="en-SZ" sz="2700" b="1" dirty="0">
                <a:solidFill>
                  <a:srgbClr val="44546A"/>
                </a:solidFill>
                <a:latin typeface="Arial" panose="020B0604020202020204" pitchFamily="34" charset="0"/>
                <a:ea typeface="Times New Roman" panose="02020603050405020304" pitchFamily="18" charset="0"/>
                <a:cs typeface="Arial" panose="020B0604020202020204" pitchFamily="34" charset="0"/>
              </a:rPr>
              <a:t>Identify resource needs based on commodity</a:t>
            </a:r>
            <a:br>
              <a:rPr lang="en-SZ" sz="2700" b="1" dirty="0">
                <a:solidFill>
                  <a:srgbClr val="44546A"/>
                </a:solidFill>
                <a:latin typeface="Arial" panose="020B0604020202020204" pitchFamily="34" charset="0"/>
                <a:ea typeface="Times New Roman" panose="02020603050405020304" pitchFamily="18" charset="0"/>
                <a:cs typeface="Arial" panose="020B0604020202020204" pitchFamily="34" charset="0"/>
              </a:rPr>
            </a:br>
            <a:r>
              <a:rPr lang="en-SZ" sz="2700" b="1" dirty="0">
                <a:solidFill>
                  <a:srgbClr val="44546A"/>
                </a:solidFill>
                <a:latin typeface="Arial" panose="020B0604020202020204" pitchFamily="34" charset="0"/>
                <a:ea typeface="Times New Roman" panose="02020603050405020304" pitchFamily="18" charset="0"/>
                <a:cs typeface="Arial" panose="020B0604020202020204" pitchFamily="34" charset="0"/>
              </a:rPr>
              <a:t>              costs</a:t>
            </a:r>
            <a:br>
              <a:rPr lang="en-SZ" sz="2700" b="1" dirty="0">
                <a:solidFill>
                  <a:srgbClr val="44546A"/>
                </a:solidFill>
                <a:latin typeface="Arial" panose="020B0604020202020204" pitchFamily="34" charset="0"/>
                <a:ea typeface="Times New Roman" panose="02020603050405020304" pitchFamily="18" charset="0"/>
                <a:cs typeface="Arial" panose="020B0604020202020204" pitchFamily="34" charset="0"/>
              </a:rPr>
            </a:br>
            <a:r>
              <a:rPr lang="en-SZ" sz="2000" b="1" dirty="0">
                <a:solidFill>
                  <a:srgbClr val="44546A"/>
                </a:solidFill>
                <a:latin typeface="Arial" panose="020B0604020202020204" pitchFamily="34" charset="0"/>
                <a:ea typeface="Times New Roman" panose="02020603050405020304" pitchFamily="18" charset="0"/>
                <a:cs typeface="Arial" panose="020B0604020202020204" pitchFamily="34" charset="0"/>
              </a:rPr>
              <a:t>                   </a:t>
            </a:r>
            <a:r>
              <a:rPr lang="en-SZ" sz="2000" b="1" dirty="0">
                <a:solidFill>
                  <a:srgbClr val="ACB9CA"/>
                </a:solidFill>
                <a:effectLst/>
                <a:latin typeface="Arial" panose="020B0604020202020204" pitchFamily="34" charset="0"/>
                <a:ea typeface="Times New Roman" panose="02020603050405020304" pitchFamily="18" charset="0"/>
                <a:cs typeface="Arial" panose="020B0604020202020204" pitchFamily="34" charset="0"/>
              </a:rPr>
              <a:t>Sheet: Condom Unit Costs (5) and Results-Commodities (6)</a:t>
            </a:r>
            <a:endParaRPr lang="en-SZ" sz="2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59994B3-695B-052E-9630-CAA574A4E8D3}"/>
              </a:ext>
            </a:extLst>
          </p:cNvPr>
          <p:cNvSpPr>
            <a:spLocks noGrp="1"/>
          </p:cNvSpPr>
          <p:nvPr>
            <p:ph sz="half" idx="1"/>
          </p:nvPr>
        </p:nvSpPr>
        <p:spPr>
          <a:xfrm>
            <a:off x="188969" y="1996840"/>
            <a:ext cx="3355747" cy="1432160"/>
          </a:xfrm>
          <a:solidFill>
            <a:schemeClr val="accent1">
              <a:lumMod val="20000"/>
              <a:lumOff val="80000"/>
            </a:schemeClr>
          </a:solidFill>
        </p:spPr>
        <p:txBody>
          <a:bodyPr/>
          <a:lstStyle/>
          <a:p>
            <a:pPr marL="0" indent="0">
              <a:buNone/>
            </a:pPr>
            <a:r>
              <a:rPr lang="en-US"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Once targets are set and types of condom products identified, country teams can u</a:t>
            </a:r>
            <a:r>
              <a:rPr lang="en-SZ" sz="1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se commodity costs provided to benchmark budget needs for resource mobilization.</a:t>
            </a:r>
            <a:endParaRPr lang="en-SZ" sz="1800" dirty="0">
              <a:solidFill>
                <a:schemeClr val="accent5">
                  <a:lumMod val="50000"/>
                </a:schemeClr>
              </a:solidFill>
              <a:latin typeface="Arial" panose="020B0604020202020204" pitchFamily="34" charset="0"/>
              <a:cs typeface="Arial" panose="020B0604020202020204" pitchFamily="34" charset="0"/>
            </a:endParaRPr>
          </a:p>
        </p:txBody>
      </p:sp>
      <p:pic>
        <p:nvPicPr>
          <p:cNvPr id="6" name="Content Placeholder 5" descr="Table, Excel&#10;&#10;Description automatically generated">
            <a:extLst>
              <a:ext uri="{FF2B5EF4-FFF2-40B4-BE49-F238E27FC236}">
                <a16:creationId xmlns:a16="http://schemas.microsoft.com/office/drawing/2014/main" id="{1EA86DF0-5BB8-9B3C-C309-477C8CA54E67}"/>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l="24459" r="19792"/>
          <a:stretch/>
        </p:blipFill>
        <p:spPr>
          <a:xfrm>
            <a:off x="3692649" y="1462500"/>
            <a:ext cx="5365338" cy="5112576"/>
          </a:xfrm>
          <a:prstGeom prst="rect">
            <a:avLst/>
          </a:prstGeom>
        </p:spPr>
      </p:pic>
      <p:pic>
        <p:nvPicPr>
          <p:cNvPr id="8" name="Picture 7">
            <a:extLst>
              <a:ext uri="{FF2B5EF4-FFF2-40B4-BE49-F238E27FC236}">
                <a16:creationId xmlns:a16="http://schemas.microsoft.com/office/drawing/2014/main" id="{6A974FE9-7F60-05FC-4934-92785DD870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320" y="4699722"/>
            <a:ext cx="3397396" cy="1179576"/>
          </a:xfrm>
          <a:prstGeom prst="rect">
            <a:avLst/>
          </a:prstGeom>
        </p:spPr>
      </p:pic>
    </p:spTree>
    <p:extLst>
      <p:ext uri="{BB962C8B-B14F-4D97-AF65-F5344CB8AC3E}">
        <p14:creationId xmlns:p14="http://schemas.microsoft.com/office/powerpoint/2010/main" val="10171911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34BCE8-C52F-8AC6-D8B5-EF921DCA98AF}"/>
              </a:ext>
            </a:extLst>
          </p:cNvPr>
          <p:cNvSpPr/>
          <p:nvPr/>
        </p:nvSpPr>
        <p:spPr>
          <a:xfrm>
            <a:off x="87943" y="844706"/>
            <a:ext cx="4111752" cy="357489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sp>
        <p:nvSpPr>
          <p:cNvPr id="2" name="Title 1">
            <a:extLst>
              <a:ext uri="{FF2B5EF4-FFF2-40B4-BE49-F238E27FC236}">
                <a16:creationId xmlns:a16="http://schemas.microsoft.com/office/drawing/2014/main" id="{8B24171C-DF38-152C-7338-00F8AABA6775}"/>
              </a:ext>
            </a:extLst>
          </p:cNvPr>
          <p:cNvSpPr>
            <a:spLocks noGrp="1"/>
          </p:cNvSpPr>
          <p:nvPr>
            <p:ph type="title"/>
          </p:nvPr>
        </p:nvSpPr>
        <p:spPr>
          <a:xfrm>
            <a:off x="133842" y="198029"/>
            <a:ext cx="7626096" cy="623487"/>
          </a:xfrm>
        </p:spPr>
        <p:txBody>
          <a:bodyPr>
            <a:normAutofit/>
          </a:bodyPr>
          <a:lstStyle/>
          <a:p>
            <a:pPr algn="l"/>
            <a:r>
              <a:rPr lang="en-SZ" sz="2400" b="1" dirty="0">
                <a:solidFill>
                  <a:schemeClr val="accent2"/>
                </a:solidFill>
                <a:latin typeface="Arial" panose="020B0604020202020204" pitchFamily="34" charset="0"/>
                <a:cs typeface="Arial" panose="020B0604020202020204" pitchFamily="34" charset="0"/>
              </a:rPr>
              <a:t>Key Tasks:</a:t>
            </a:r>
          </a:p>
        </p:txBody>
      </p:sp>
      <p:sp>
        <p:nvSpPr>
          <p:cNvPr id="3" name="Content Placeholder 2">
            <a:extLst>
              <a:ext uri="{FF2B5EF4-FFF2-40B4-BE49-F238E27FC236}">
                <a16:creationId xmlns:a16="http://schemas.microsoft.com/office/drawing/2014/main" id="{3CDC60E7-E58B-F3D9-2A1E-25292A475328}"/>
              </a:ext>
            </a:extLst>
          </p:cNvPr>
          <p:cNvSpPr>
            <a:spLocks noGrp="1"/>
          </p:cNvSpPr>
          <p:nvPr>
            <p:ph sz="half" idx="1"/>
          </p:nvPr>
        </p:nvSpPr>
        <p:spPr>
          <a:xfrm>
            <a:off x="133842" y="972729"/>
            <a:ext cx="4065853" cy="2288722"/>
          </a:xfrm>
          <a:solidFill>
            <a:schemeClr val="accent1">
              <a:lumMod val="20000"/>
              <a:lumOff val="80000"/>
            </a:schemeClr>
          </a:solidFill>
        </p:spPr>
        <p:txBody>
          <a:bodyPr>
            <a:noAutofit/>
          </a:bodyPr>
          <a:lstStyle/>
          <a:p>
            <a:pPr marL="514350" indent="-514350">
              <a:lnSpc>
                <a:spcPct val="120000"/>
              </a:lnSpc>
              <a:spcBef>
                <a:spcPts val="0"/>
              </a:spcBef>
              <a:spcAft>
                <a:spcPts val="2200"/>
              </a:spcAft>
              <a:buFont typeface="+mj-lt"/>
              <a:buAutoNum type="arabicPeriod"/>
            </a:pPr>
            <a:r>
              <a:rPr lang="en-SZ" sz="1800" dirty="0">
                <a:solidFill>
                  <a:srgbClr val="44546A"/>
                </a:solidFill>
                <a:effectLst/>
                <a:latin typeface="Arial" panose="020B0604020202020204" pitchFamily="34" charset="0"/>
                <a:ea typeface="Times New Roman" panose="02020603050405020304" pitchFamily="18" charset="0"/>
                <a:cs typeface="Arial" panose="020B0604020202020204" pitchFamily="34" charset="0"/>
              </a:rPr>
              <a:t>Review costing estimates for commodities based on five-year targets and related program costs.</a:t>
            </a:r>
            <a:endParaRPr lang="en-SZ" sz="1800" dirty="0">
              <a:effectLst/>
              <a:latin typeface="Arial" panose="020B0604020202020204" pitchFamily="34" charset="0"/>
              <a:ea typeface="Times New Roman" panose="02020603050405020304" pitchFamily="18" charset="0"/>
              <a:cs typeface="Arial" panose="020B0604020202020204" pitchFamily="34" charset="0"/>
            </a:endParaRPr>
          </a:p>
          <a:p>
            <a:pPr marL="514350" indent="-514350">
              <a:lnSpc>
                <a:spcPct val="120000"/>
              </a:lnSpc>
              <a:spcBef>
                <a:spcPts val="0"/>
              </a:spcBef>
              <a:spcAft>
                <a:spcPts val="2200"/>
              </a:spcAft>
              <a:buFont typeface="+mj-lt"/>
              <a:buAutoNum type="arabicPeriod"/>
            </a:pPr>
            <a:r>
              <a:rPr lang="en-SZ" sz="1800" dirty="0">
                <a:solidFill>
                  <a:srgbClr val="44546A"/>
                </a:solidFill>
                <a:effectLst/>
                <a:latin typeface="Arial" panose="020B0604020202020204" pitchFamily="34" charset="0"/>
                <a:ea typeface="Times New Roman" panose="02020603050405020304" pitchFamily="18" charset="0"/>
                <a:cs typeface="Arial" panose="020B0604020202020204" pitchFamily="34" charset="0"/>
              </a:rPr>
              <a:t>Revise your condom needs estimates sheet as needed based on budget parameters (or present several funding scenarios for consideration). </a:t>
            </a:r>
            <a:endParaRPr lang="en-SZ"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Content Placeholder 4" descr="Table&#10;&#10;Description automatically generated">
            <a:extLst>
              <a:ext uri="{FF2B5EF4-FFF2-40B4-BE49-F238E27FC236}">
                <a16:creationId xmlns:a16="http://schemas.microsoft.com/office/drawing/2014/main" id="{8E3E05AB-8FE8-354E-15A4-99D28F17201D}"/>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349047" y="198029"/>
            <a:ext cx="4572000" cy="5249335"/>
          </a:xfrm>
          <a:prstGeom prst="rect">
            <a:avLst/>
          </a:prstGeom>
        </p:spPr>
      </p:pic>
      <p:sp>
        <p:nvSpPr>
          <p:cNvPr id="6" name="TextBox 5">
            <a:extLst>
              <a:ext uri="{FF2B5EF4-FFF2-40B4-BE49-F238E27FC236}">
                <a16:creationId xmlns:a16="http://schemas.microsoft.com/office/drawing/2014/main" id="{5500327E-DDD8-C9EB-FCC9-6A88C37D8DBE}"/>
              </a:ext>
            </a:extLst>
          </p:cNvPr>
          <p:cNvSpPr txBox="1"/>
          <p:nvPr/>
        </p:nvSpPr>
        <p:spPr>
          <a:xfrm>
            <a:off x="1340342" y="5534561"/>
            <a:ext cx="6927358" cy="1323439"/>
          </a:xfrm>
          <a:prstGeom prst="rect">
            <a:avLst/>
          </a:prstGeom>
          <a:solidFill>
            <a:schemeClr val="bg1">
              <a:lumMod val="95000"/>
            </a:schemeClr>
          </a:solidFill>
        </p:spPr>
        <p:txBody>
          <a:bodyPr wrap="square" rtlCol="0">
            <a:spAutoFit/>
          </a:bodyPr>
          <a:lstStyle/>
          <a:p>
            <a:r>
              <a:rPr lang="en-US" sz="1600" b="1" dirty="0">
                <a:ea typeface="Times New Roman" panose="02020603050405020304" pitchFamily="18" charset="0"/>
                <a:cs typeface="Arial" panose="020B0604020202020204" pitchFamily="34" charset="0"/>
              </a:rPr>
              <a:t>Total commodity cost e</a:t>
            </a:r>
            <a:r>
              <a:rPr lang="en-SZ" sz="1600" b="1" dirty="0">
                <a:ea typeface="Times New Roman" panose="02020603050405020304" pitchFamily="18" charset="0"/>
                <a:cs typeface="Arial" panose="020B0604020202020204" pitchFamily="34" charset="0"/>
              </a:rPr>
              <a:t>stimate</a:t>
            </a:r>
            <a:r>
              <a:rPr lang="en-US" sz="1600" b="1" dirty="0">
                <a:ea typeface="Times New Roman" panose="02020603050405020304" pitchFamily="18" charset="0"/>
                <a:cs typeface="Arial" panose="020B0604020202020204" pitchFamily="34" charset="0"/>
              </a:rPr>
              <a:t>s (1-5)</a:t>
            </a:r>
            <a:r>
              <a:rPr lang="en-SZ" sz="1600" dirty="0">
                <a:ea typeface="Times New Roman" panose="02020603050405020304" pitchFamily="18" charset="0"/>
                <a:cs typeface="Arial" panose="020B0604020202020204" pitchFamily="34" charset="0"/>
              </a:rPr>
              <a:t> </a:t>
            </a:r>
            <a:r>
              <a:rPr lang="en-US" sz="1600" dirty="0">
                <a:ea typeface="Times New Roman" panose="02020603050405020304" pitchFamily="18" charset="0"/>
                <a:cs typeface="Arial" panose="020B0604020202020204" pitchFamily="34" charset="0"/>
              </a:rPr>
              <a:t>are </a:t>
            </a:r>
            <a:r>
              <a:rPr lang="en-SZ" sz="1600" dirty="0">
                <a:ea typeface="Times New Roman" panose="02020603050405020304" pitchFamily="18" charset="0"/>
                <a:cs typeface="Arial" panose="020B0604020202020204" pitchFamily="34" charset="0"/>
              </a:rPr>
              <a:t>broken down: </a:t>
            </a:r>
          </a:p>
          <a:p>
            <a:pPr marL="257175" indent="-257175">
              <a:buFont typeface="Wingdings 2" pitchFamily="2" charset="2"/>
              <a:buChar char=""/>
            </a:pPr>
            <a:r>
              <a:rPr lang="en-SZ" sz="1600" i="1" dirty="0">
                <a:ea typeface="Times New Roman" panose="02020603050405020304" pitchFamily="18" charset="0"/>
                <a:cs typeface="Arial" panose="020B0604020202020204" pitchFamily="34" charset="0"/>
              </a:rPr>
              <a:t>By year:</a:t>
            </a:r>
            <a:r>
              <a:rPr lang="en-SZ" sz="1600" dirty="0">
                <a:ea typeface="Times New Roman" panose="02020603050405020304" pitchFamily="18" charset="0"/>
                <a:cs typeface="Arial" panose="020B0604020202020204" pitchFamily="34" charset="0"/>
              </a:rPr>
              <a:t> 202</a:t>
            </a:r>
            <a:r>
              <a:rPr lang="en-US" sz="1600" dirty="0">
                <a:ea typeface="Times New Roman" panose="02020603050405020304" pitchFamily="18" charset="0"/>
                <a:cs typeface="Arial" panose="020B0604020202020204" pitchFamily="34" charset="0"/>
              </a:rPr>
              <a:t>3</a:t>
            </a:r>
            <a:r>
              <a:rPr lang="en-SZ" sz="1600" dirty="0">
                <a:ea typeface="Times New Roman" panose="02020603050405020304" pitchFamily="18" charset="0"/>
                <a:cs typeface="Arial" panose="020B0604020202020204" pitchFamily="34" charset="0"/>
              </a:rPr>
              <a:t>-202</a:t>
            </a:r>
            <a:r>
              <a:rPr lang="en-US" sz="1600" dirty="0">
                <a:ea typeface="Times New Roman" panose="02020603050405020304" pitchFamily="18" charset="0"/>
                <a:cs typeface="Arial" panose="020B0604020202020204" pitchFamily="34" charset="0"/>
              </a:rPr>
              <a:t>7</a:t>
            </a:r>
            <a:r>
              <a:rPr lang="en-SZ" sz="1600" dirty="0">
                <a:ea typeface="Times New Roman" panose="02020603050405020304" pitchFamily="18" charset="0"/>
                <a:cs typeface="Arial" panose="020B0604020202020204" pitchFamily="34" charset="0"/>
              </a:rPr>
              <a:t> and baseline 202</a:t>
            </a:r>
            <a:r>
              <a:rPr lang="en-US" sz="1600" dirty="0">
                <a:ea typeface="Times New Roman" panose="02020603050405020304" pitchFamily="18" charset="0"/>
                <a:cs typeface="Arial" panose="020B0604020202020204" pitchFamily="34" charset="0"/>
              </a:rPr>
              <a:t>2</a:t>
            </a:r>
            <a:r>
              <a:rPr lang="en-SZ" sz="1600" dirty="0">
                <a:ea typeface="Times New Roman" panose="02020603050405020304" pitchFamily="18" charset="0"/>
                <a:cs typeface="Arial" panose="020B0604020202020204" pitchFamily="34" charset="0"/>
              </a:rPr>
              <a:t> (Table 1)</a:t>
            </a:r>
          </a:p>
          <a:p>
            <a:pPr marL="257175" indent="-257175">
              <a:buFont typeface="Wingdings 2" pitchFamily="2" charset="2"/>
              <a:buChar char=""/>
            </a:pPr>
            <a:r>
              <a:rPr lang="en-SZ" sz="1600" i="1" dirty="0">
                <a:ea typeface="Times New Roman" panose="02020603050405020304" pitchFamily="18" charset="0"/>
                <a:cs typeface="Arial" panose="020B0604020202020204" pitchFamily="34" charset="0"/>
              </a:rPr>
              <a:t>By TMA pillar</a:t>
            </a:r>
            <a:r>
              <a:rPr lang="en-SZ" sz="1600" dirty="0">
                <a:ea typeface="Times New Roman" panose="02020603050405020304" pitchFamily="18" charset="0"/>
                <a:cs typeface="Arial" panose="020B0604020202020204" pitchFamily="34" charset="0"/>
              </a:rPr>
              <a:t> (Table 2)</a:t>
            </a:r>
          </a:p>
          <a:p>
            <a:pPr marL="257175" indent="-257175">
              <a:buFont typeface="Wingdings 2" pitchFamily="2" charset="2"/>
              <a:buChar char=""/>
            </a:pPr>
            <a:r>
              <a:rPr lang="en-SZ" sz="1600" i="1" dirty="0">
                <a:ea typeface="Times New Roman" panose="02020603050405020304" pitchFamily="18" charset="0"/>
                <a:cs typeface="Arial" panose="020B0604020202020204" pitchFamily="34" charset="0"/>
              </a:rPr>
              <a:t>By type of commodity</a:t>
            </a:r>
            <a:r>
              <a:rPr lang="en-SZ" sz="1600" dirty="0">
                <a:ea typeface="Times New Roman" panose="02020603050405020304" pitchFamily="18" charset="0"/>
                <a:cs typeface="Arial" panose="020B0604020202020204" pitchFamily="34" charset="0"/>
              </a:rPr>
              <a:t> (Table 3 and 4)</a:t>
            </a:r>
          </a:p>
          <a:p>
            <a:pPr marL="257175" indent="-257175">
              <a:buFont typeface="Wingdings 2" pitchFamily="2" charset="2"/>
              <a:buChar char=""/>
            </a:pPr>
            <a:r>
              <a:rPr lang="en-SZ" sz="1600" i="1" dirty="0">
                <a:ea typeface="Times New Roman" panose="02020603050405020304" pitchFamily="18" charset="0"/>
                <a:cs typeface="Arial" panose="020B0604020202020204" pitchFamily="34" charset="0"/>
              </a:rPr>
              <a:t>By population</a:t>
            </a:r>
            <a:r>
              <a:rPr lang="en-SZ" sz="1600" dirty="0">
                <a:ea typeface="Times New Roman" panose="02020603050405020304" pitchFamily="18" charset="0"/>
                <a:cs typeface="Arial" panose="020B0604020202020204" pitchFamily="34" charset="0"/>
              </a:rPr>
              <a:t> (Table 5)</a:t>
            </a:r>
          </a:p>
        </p:txBody>
      </p:sp>
    </p:spTree>
    <p:extLst>
      <p:ext uri="{BB962C8B-B14F-4D97-AF65-F5344CB8AC3E}">
        <p14:creationId xmlns:p14="http://schemas.microsoft.com/office/powerpoint/2010/main" val="2036015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D42051-DAAB-9DF7-5964-7AD7054955BC}"/>
              </a:ext>
            </a:extLst>
          </p:cNvPr>
          <p:cNvSpPr/>
          <p:nvPr/>
        </p:nvSpPr>
        <p:spPr>
          <a:xfrm>
            <a:off x="211903" y="683378"/>
            <a:ext cx="3509197" cy="24926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Z"/>
          </a:p>
        </p:txBody>
      </p:sp>
      <p:sp>
        <p:nvSpPr>
          <p:cNvPr id="2" name="Title 1">
            <a:extLst>
              <a:ext uri="{FF2B5EF4-FFF2-40B4-BE49-F238E27FC236}">
                <a16:creationId xmlns:a16="http://schemas.microsoft.com/office/drawing/2014/main" id="{2A2F446F-712C-F001-931D-D2BEA580F5EB}"/>
              </a:ext>
            </a:extLst>
          </p:cNvPr>
          <p:cNvSpPr>
            <a:spLocks noGrp="1"/>
          </p:cNvSpPr>
          <p:nvPr>
            <p:ph type="title"/>
          </p:nvPr>
        </p:nvSpPr>
        <p:spPr>
          <a:xfrm>
            <a:off x="-177800" y="127589"/>
            <a:ext cx="7683500" cy="884682"/>
          </a:xfrm>
        </p:spPr>
        <p:txBody>
          <a:bodyPr>
            <a:normAutofit/>
          </a:bodyPr>
          <a:lstStyle/>
          <a:p>
            <a:r>
              <a:rPr lang="en-SZ" sz="24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The costing provided is for commodities only</a:t>
            </a:r>
            <a:r>
              <a:rPr lang="en-SZ" sz="2700" b="1" dirty="0">
                <a:solidFill>
                  <a:schemeClr val="accent2"/>
                </a:solidFill>
                <a:latin typeface="Arial" panose="020B0604020202020204" pitchFamily="34" charset="0"/>
                <a:ea typeface="Times New Roman" panose="02020603050405020304" pitchFamily="18" charset="0"/>
                <a:cs typeface="Arial" panose="020B0604020202020204" pitchFamily="34" charset="0"/>
              </a:rPr>
              <a:t>.</a:t>
            </a:r>
            <a:endParaRPr lang="en-SZ" sz="2700" dirty="0">
              <a:solidFill>
                <a:schemeClr val="accent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AD3036C-4B4B-E2E0-87EB-A2B2CF8E2D4F}"/>
              </a:ext>
            </a:extLst>
          </p:cNvPr>
          <p:cNvSpPr>
            <a:spLocks noGrp="1"/>
          </p:cNvSpPr>
          <p:nvPr>
            <p:ph sz="half" idx="1"/>
          </p:nvPr>
        </p:nvSpPr>
        <p:spPr>
          <a:xfrm>
            <a:off x="211903" y="806191"/>
            <a:ext cx="3703320" cy="2216409"/>
          </a:xfrm>
        </p:spPr>
        <p:txBody>
          <a:bodyPr/>
          <a:lstStyle/>
          <a:p>
            <a:pPr marL="0" indent="0">
              <a:spcBef>
                <a:spcPts val="0"/>
              </a:spcBef>
              <a:spcAft>
                <a:spcPts val="1200"/>
              </a:spcAft>
              <a:buNone/>
            </a:pPr>
            <a:r>
              <a:rPr lang="en-SZ" sz="1600" dirty="0">
                <a:latin typeface="Arial" panose="020B0604020202020204" pitchFamily="34" charset="0"/>
                <a:ea typeface="Times New Roman" panose="02020603050405020304" pitchFamily="18" charset="0"/>
                <a:cs typeface="Arial" panose="020B0604020202020204" pitchFamily="34" charset="0"/>
              </a:rPr>
              <a:t>You still need to cost for…. </a:t>
            </a:r>
          </a:p>
          <a:p>
            <a:pPr>
              <a:spcBef>
                <a:spcPts val="0"/>
              </a:spcBef>
              <a:spcAft>
                <a:spcPts val="1200"/>
              </a:spcAft>
            </a:pPr>
            <a:r>
              <a:rPr lang="en-SZ" sz="1600" dirty="0">
                <a:latin typeface="Arial" panose="020B0604020202020204" pitchFamily="34" charset="0"/>
                <a:ea typeface="Times New Roman" panose="02020603050405020304" pitchFamily="18" charset="0"/>
                <a:cs typeface="Arial" panose="020B0604020202020204" pitchFamily="34" charset="0"/>
              </a:rPr>
              <a:t>Population specific demand creation efforts, distribution</a:t>
            </a:r>
          </a:p>
          <a:p>
            <a:pPr>
              <a:spcBef>
                <a:spcPts val="0"/>
              </a:spcBef>
              <a:spcAft>
                <a:spcPts val="1200"/>
              </a:spcAft>
            </a:pPr>
            <a:r>
              <a:rPr lang="en-SZ" sz="1600" dirty="0">
                <a:latin typeface="Arial" panose="020B0604020202020204" pitchFamily="34" charset="0"/>
                <a:ea typeface="Times New Roman" panose="02020603050405020304" pitchFamily="18" charset="0"/>
                <a:cs typeface="Arial" panose="020B0604020202020204" pitchFamily="34" charset="0"/>
              </a:rPr>
              <a:t>Supply chain management</a:t>
            </a:r>
          </a:p>
          <a:p>
            <a:pPr>
              <a:spcBef>
                <a:spcPts val="0"/>
              </a:spcBef>
              <a:spcAft>
                <a:spcPts val="1200"/>
              </a:spcAft>
            </a:pPr>
            <a:r>
              <a:rPr lang="en-SZ" sz="1600" dirty="0">
                <a:latin typeface="Arial" panose="020B0604020202020204" pitchFamily="34" charset="0"/>
                <a:ea typeface="Times New Roman" panose="02020603050405020304" pitchFamily="18" charset="0"/>
                <a:cs typeface="Arial" panose="020B0604020202020204" pitchFamily="34" charset="0"/>
              </a:rPr>
              <a:t>National coordination </a:t>
            </a:r>
          </a:p>
          <a:p>
            <a:pPr>
              <a:spcBef>
                <a:spcPts val="0"/>
              </a:spcBef>
              <a:spcAft>
                <a:spcPts val="1200"/>
              </a:spcAft>
            </a:pPr>
            <a:r>
              <a:rPr lang="en-SZ" sz="1600" dirty="0">
                <a:latin typeface="Arial" panose="020B0604020202020204" pitchFamily="34" charset="0"/>
                <a:ea typeface="Times New Roman" panose="02020603050405020304" pitchFamily="18" charset="0"/>
                <a:cs typeface="Arial" panose="020B0604020202020204" pitchFamily="34" charset="0"/>
              </a:rPr>
              <a:t>M&amp;E.  </a:t>
            </a:r>
          </a:p>
          <a:p>
            <a:endParaRPr lang="en-SZ" dirty="0"/>
          </a:p>
        </p:txBody>
      </p:sp>
      <p:pic>
        <p:nvPicPr>
          <p:cNvPr id="6" name="Content Placeholder 5" descr="Chart&#10;&#10;Description automatically generated">
            <a:extLst>
              <a:ext uri="{FF2B5EF4-FFF2-40B4-BE49-F238E27FC236}">
                <a16:creationId xmlns:a16="http://schemas.microsoft.com/office/drawing/2014/main" id="{6A62FC1D-2571-F89E-AE18-58B775A3B38F}"/>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l="3084" t="5884" r="1862" b="2644"/>
          <a:stretch/>
        </p:blipFill>
        <p:spPr>
          <a:xfrm>
            <a:off x="4028831" y="683378"/>
            <a:ext cx="5016875" cy="2745622"/>
          </a:xfrm>
          <a:prstGeom prst="rect">
            <a:avLst/>
          </a:prstGeom>
        </p:spPr>
      </p:pic>
      <p:pic>
        <p:nvPicPr>
          <p:cNvPr id="7" name="Picture 6">
            <a:extLst>
              <a:ext uri="{FF2B5EF4-FFF2-40B4-BE49-F238E27FC236}">
                <a16:creationId xmlns:a16="http://schemas.microsoft.com/office/drawing/2014/main" id="{11420F69-B659-48FA-EB77-F3CFF548C10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890"/>
          <a:stretch/>
        </p:blipFill>
        <p:spPr>
          <a:xfrm>
            <a:off x="211903" y="3176006"/>
            <a:ext cx="3661066" cy="2875803"/>
          </a:xfrm>
          <a:prstGeom prst="rect">
            <a:avLst/>
          </a:prstGeom>
        </p:spPr>
      </p:pic>
      <p:sp>
        <p:nvSpPr>
          <p:cNvPr id="8" name="TextBox 7">
            <a:extLst>
              <a:ext uri="{FF2B5EF4-FFF2-40B4-BE49-F238E27FC236}">
                <a16:creationId xmlns:a16="http://schemas.microsoft.com/office/drawing/2014/main" id="{EC4D32CA-A015-1ABF-AFB4-1184589A9300}"/>
              </a:ext>
            </a:extLst>
          </p:cNvPr>
          <p:cNvSpPr txBox="1"/>
          <p:nvPr/>
        </p:nvSpPr>
        <p:spPr>
          <a:xfrm>
            <a:off x="3996922" y="3429000"/>
            <a:ext cx="5048783" cy="3170099"/>
          </a:xfrm>
          <a:prstGeom prst="rect">
            <a:avLst/>
          </a:prstGeom>
          <a:solidFill>
            <a:schemeClr val="bg1">
              <a:lumMod val="95000"/>
            </a:schemeClr>
          </a:solidFill>
        </p:spPr>
        <p:txBody>
          <a:bodyPr wrap="square" rtlCol="0">
            <a:spAutoFit/>
          </a:bodyPr>
          <a:lstStyle/>
          <a:p>
            <a:r>
              <a:rPr lang="en-SZ" dirty="0">
                <a:solidFill>
                  <a:schemeClr val="accent2"/>
                </a:solidFill>
              </a:rPr>
              <a:t>What happens if you can’t afford your program? </a:t>
            </a:r>
          </a:p>
          <a:p>
            <a:endParaRPr lang="en-SZ" dirty="0">
              <a:cs typeface="Arial" panose="020B0604020202020204" pitchFamily="34" charset="0"/>
            </a:endParaRPr>
          </a:p>
          <a:p>
            <a:pPr marL="214313" indent="-214313">
              <a:spcAft>
                <a:spcPts val="1200"/>
              </a:spcAft>
              <a:buClr>
                <a:srgbClr val="000000"/>
              </a:buClr>
              <a:buFont typeface="Arial" panose="020B0604020202020204" pitchFamily="34" charset="0"/>
              <a:buChar char="•"/>
            </a:pPr>
            <a:r>
              <a:rPr lang="en-SZ" sz="1600" dirty="0">
                <a:solidFill>
                  <a:schemeClr val="accent5">
                    <a:lumMod val="50000"/>
                  </a:schemeClr>
                </a:solidFill>
                <a:ea typeface="Times New Roman" panose="02020603050405020304" pitchFamily="18" charset="0"/>
                <a:cs typeface="Arial" panose="020B0604020202020204" pitchFamily="34" charset="0"/>
              </a:rPr>
              <a:t>Report initial costs by target scenario</a:t>
            </a:r>
            <a:r>
              <a:rPr lang="en-US" sz="1600" dirty="0">
                <a:solidFill>
                  <a:schemeClr val="accent5">
                    <a:lumMod val="50000"/>
                  </a:schemeClr>
                </a:solidFill>
                <a:ea typeface="Times New Roman" panose="02020603050405020304" pitchFamily="18" charset="0"/>
                <a:cs typeface="Arial" panose="020B0604020202020204" pitchFamily="34" charset="0"/>
              </a:rPr>
              <a:t> and </a:t>
            </a:r>
            <a:r>
              <a:rPr lang="en-SZ" sz="1600" dirty="0">
                <a:solidFill>
                  <a:schemeClr val="accent5">
                    <a:lumMod val="50000"/>
                  </a:schemeClr>
                </a:solidFill>
                <a:ea typeface="Times New Roman" panose="02020603050405020304" pitchFamily="18" charset="0"/>
                <a:cs typeface="Arial" panose="020B0604020202020204" pitchFamily="34" charset="0"/>
              </a:rPr>
              <a:t>population for stakeholders’ review.</a:t>
            </a:r>
          </a:p>
          <a:p>
            <a:pPr marL="214313" indent="-214313">
              <a:spcAft>
                <a:spcPts val="1200"/>
              </a:spcAft>
              <a:buClr>
                <a:srgbClr val="000000"/>
              </a:buClr>
              <a:buFont typeface="Arial" panose="020B0604020202020204" pitchFamily="34" charset="0"/>
              <a:buChar char="•"/>
            </a:pPr>
            <a:r>
              <a:rPr lang="en-SZ" sz="1600" dirty="0">
                <a:solidFill>
                  <a:schemeClr val="accent5">
                    <a:lumMod val="50000"/>
                  </a:schemeClr>
                </a:solidFill>
                <a:ea typeface="Times New Roman" panose="02020603050405020304" pitchFamily="18" charset="0"/>
                <a:cs typeface="Arial" panose="020B0604020202020204" pitchFamily="34" charset="0"/>
              </a:rPr>
              <a:t>Consider the resource envelope, donor contributions and advocacy for increased resources. </a:t>
            </a:r>
          </a:p>
          <a:p>
            <a:pPr marL="214313" indent="-214313">
              <a:spcAft>
                <a:spcPts val="1200"/>
              </a:spcAft>
              <a:buClr>
                <a:srgbClr val="000000"/>
              </a:buClr>
              <a:buFont typeface="Arial" panose="020B0604020202020204" pitchFamily="34" charset="0"/>
              <a:buChar char="•"/>
            </a:pPr>
            <a:r>
              <a:rPr lang="en-SZ" sz="1600" dirty="0">
                <a:solidFill>
                  <a:schemeClr val="accent5">
                    <a:lumMod val="50000"/>
                  </a:schemeClr>
                </a:solidFill>
                <a:ea typeface="Times New Roman" panose="02020603050405020304" pitchFamily="18" charset="0"/>
                <a:cs typeface="Arial" panose="020B0604020202020204" pitchFamily="34" charset="0"/>
              </a:rPr>
              <a:t>Revise targets, omit specific populations, or change wastage rates.  Teams should always prioritize populations most in need first for resource allocation. </a:t>
            </a:r>
          </a:p>
        </p:txBody>
      </p:sp>
    </p:spTree>
    <p:extLst>
      <p:ext uri="{BB962C8B-B14F-4D97-AF65-F5344CB8AC3E}">
        <p14:creationId xmlns:p14="http://schemas.microsoft.com/office/powerpoint/2010/main" val="40971812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05B41-635F-5EFD-7D31-8DCC701512CF}"/>
              </a:ext>
            </a:extLst>
          </p:cNvPr>
          <p:cNvSpPr>
            <a:spLocks noGrp="1"/>
          </p:cNvSpPr>
          <p:nvPr>
            <p:ph type="title"/>
          </p:nvPr>
        </p:nvSpPr>
        <p:spPr>
          <a:xfrm>
            <a:off x="222395" y="212725"/>
            <a:ext cx="7626096" cy="549275"/>
          </a:xfrm>
        </p:spPr>
        <p:txBody>
          <a:bodyPr>
            <a:normAutofit/>
          </a:bodyPr>
          <a:lstStyle/>
          <a:p>
            <a:pPr algn="l"/>
            <a:r>
              <a:rPr lang="en-SZ" sz="2400" b="1" dirty="0">
                <a:solidFill>
                  <a:schemeClr val="accent2"/>
                </a:solidFill>
                <a:latin typeface="Arial" panose="020B0604020202020204" pitchFamily="34" charset="0"/>
                <a:cs typeface="Arial" panose="020B0604020202020204" pitchFamily="34" charset="0"/>
              </a:rPr>
              <a:t>Key Takeaways</a:t>
            </a:r>
          </a:p>
        </p:txBody>
      </p:sp>
      <p:sp>
        <p:nvSpPr>
          <p:cNvPr id="5" name="Content Placeholder 4">
            <a:extLst>
              <a:ext uri="{FF2B5EF4-FFF2-40B4-BE49-F238E27FC236}">
                <a16:creationId xmlns:a16="http://schemas.microsoft.com/office/drawing/2014/main" id="{B2D363DE-7FC5-33FC-AAA7-EAAAEBFBDBC5}"/>
              </a:ext>
            </a:extLst>
          </p:cNvPr>
          <p:cNvSpPr>
            <a:spLocks noGrp="1"/>
          </p:cNvSpPr>
          <p:nvPr>
            <p:ph idx="1"/>
          </p:nvPr>
        </p:nvSpPr>
        <p:spPr>
          <a:xfrm>
            <a:off x="222395" y="1176669"/>
            <a:ext cx="8699210" cy="3584924"/>
          </a:xfrm>
          <a:solidFill>
            <a:schemeClr val="accent1">
              <a:lumMod val="20000"/>
              <a:lumOff val="80000"/>
            </a:schemeClr>
          </a:solidFill>
        </p:spPr>
        <p:txBody>
          <a:bodyPr>
            <a:noAutofit/>
          </a:bodyPr>
          <a:lstStyle/>
          <a:p>
            <a:pPr>
              <a:spcBef>
                <a:spcPts val="0"/>
              </a:spcBef>
              <a:spcAft>
                <a:spcPts val="2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Costing information generated from country targets only includes commodity pricing based on UNFPA price lists.</a:t>
            </a:r>
          </a:p>
          <a:p>
            <a:pPr>
              <a:spcBef>
                <a:spcPts val="0"/>
              </a:spcBef>
              <a:spcAft>
                <a:spcPts val="2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Demand creation, distribution, supply chain management or national coordination and M&amp;E are other critical costs to consider as in determining final budgets for the condom program. </a:t>
            </a:r>
            <a:endParaRPr lang="en-SZ" sz="1800" dirty="0">
              <a:effectLst/>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2200"/>
              </a:spcAft>
              <a:buFont typeface="Wingdings 2"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Private sector male condoms are not included in country commodity costs.  If cost recovery condoms cover the purchase of commodities, countries may choose to include them under private sector and exclude them from costing.   </a:t>
            </a:r>
            <a:endParaRPr lang="en-SZ" sz="1800" dirty="0">
              <a:effectLst/>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2200"/>
              </a:spcAft>
              <a:buFont typeface="Wingdings 2"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It is worth highlighting that standard male and specialty condoms are the same price.  </a:t>
            </a:r>
            <a:endParaRPr lang="en-SZ" sz="1800" dirty="0">
              <a:effectLst/>
              <a:latin typeface="Arial" panose="020B0604020202020204" pitchFamily="34" charset="0"/>
              <a:ea typeface="Times New Roman" panose="02020603050405020304" pitchFamily="18" charset="0"/>
              <a:cs typeface="Arial" panose="020B0604020202020204" pitchFamily="34" charset="0"/>
            </a:endParaRPr>
          </a:p>
          <a:p>
            <a:pPr marL="257175" indent="-257175">
              <a:spcBef>
                <a:spcPts val="0"/>
              </a:spcBef>
              <a:spcAft>
                <a:spcPts val="2200"/>
              </a:spcAft>
              <a:buFont typeface="Wingdings 2"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The graphs show different funding scenarios which can help teams with adjusting their estimates.  This may include revision of wastage rates, or targets for specific populations.</a:t>
            </a:r>
            <a:endParaRPr lang="en-SZ"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425044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2987-D902-C922-1FE4-CC9F24C43855}"/>
              </a:ext>
            </a:extLst>
          </p:cNvPr>
          <p:cNvSpPr>
            <a:spLocks noGrp="1"/>
          </p:cNvSpPr>
          <p:nvPr>
            <p:ph type="title" idx="4294967295"/>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dirty="0"/>
              <a:t>Click to edit Master title style</a:t>
            </a:r>
            <a:endParaRPr lang="en-SZ" sz="1800" dirty="0"/>
          </a:p>
        </p:txBody>
      </p:sp>
      <p:sp>
        <p:nvSpPr>
          <p:cNvPr id="10" name="TextBox 9">
            <a:extLst>
              <a:ext uri="{FF2B5EF4-FFF2-40B4-BE49-F238E27FC236}">
                <a16:creationId xmlns:a16="http://schemas.microsoft.com/office/drawing/2014/main" id="{67BF04CC-37B0-2924-E4A6-8E3F270E85F4}"/>
              </a:ext>
            </a:extLst>
          </p:cNvPr>
          <p:cNvSpPr txBox="1"/>
          <p:nvPr/>
        </p:nvSpPr>
        <p:spPr>
          <a:xfrm>
            <a:off x="3411009" y="1589948"/>
            <a:ext cx="2670485" cy="707886"/>
          </a:xfrm>
          <a:prstGeom prst="rect">
            <a:avLst/>
          </a:prstGeom>
          <a:noFill/>
        </p:spPr>
        <p:txBody>
          <a:bodyPr wrap="square" rtlCol="0">
            <a:spAutoFit/>
          </a:bodyPr>
          <a:lstStyle/>
          <a:p>
            <a:pPr lvl="0"/>
            <a:r>
              <a:rPr lang="en-GB" sz="1000" b="1" dirty="0"/>
              <a:t>4. Conduct stakeholder review meeting:</a:t>
            </a:r>
          </a:p>
          <a:p>
            <a:pPr marL="128588" indent="-128588">
              <a:buFont typeface="Arial" panose="020B0604020202020204" pitchFamily="34" charset="0"/>
              <a:buChar char="•"/>
            </a:pPr>
            <a:r>
              <a:rPr lang="en-GB" sz="1000" dirty="0"/>
              <a:t>Review and validate draft estimate.</a:t>
            </a:r>
          </a:p>
          <a:p>
            <a:pPr marL="128588" indent="-128588">
              <a:buFont typeface="Arial" panose="020B0604020202020204" pitchFamily="34" charset="0"/>
              <a:buChar char="•"/>
            </a:pPr>
            <a:r>
              <a:rPr lang="en-GB" sz="1000" dirty="0"/>
              <a:t>Discuss program implications and coordination needs. </a:t>
            </a:r>
          </a:p>
        </p:txBody>
      </p:sp>
      <p:sp>
        <p:nvSpPr>
          <p:cNvPr id="5" name="Rectangle 4">
            <a:extLst>
              <a:ext uri="{FF2B5EF4-FFF2-40B4-BE49-F238E27FC236}">
                <a16:creationId xmlns:a16="http://schemas.microsoft.com/office/drawing/2014/main" id="{07ADFF1D-B1CB-1C48-E977-4620261B62FA}"/>
              </a:ext>
            </a:extLst>
          </p:cNvPr>
          <p:cNvSpPr/>
          <p:nvPr/>
        </p:nvSpPr>
        <p:spPr>
          <a:xfrm>
            <a:off x="0" y="0"/>
            <a:ext cx="9144000" cy="15175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SZ"/>
          </a:p>
        </p:txBody>
      </p:sp>
      <p:sp>
        <p:nvSpPr>
          <p:cNvPr id="11" name="Title 1">
            <a:extLst>
              <a:ext uri="{FF2B5EF4-FFF2-40B4-BE49-F238E27FC236}">
                <a16:creationId xmlns:a16="http://schemas.microsoft.com/office/drawing/2014/main" id="{8E948504-F5AE-4822-CB50-9BD053B0AFFD}"/>
              </a:ext>
            </a:extLst>
          </p:cNvPr>
          <p:cNvSpPr txBox="1">
            <a:spLocks/>
          </p:cNvSpPr>
          <p:nvPr/>
        </p:nvSpPr>
        <p:spPr>
          <a:xfrm>
            <a:off x="715194" y="96012"/>
            <a:ext cx="7626096" cy="1179576"/>
          </a:xfr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defTabSz="914400"/>
            <a:r>
              <a:rPr lang="en-SZ" sz="2400" b="1">
                <a:solidFill>
                  <a:schemeClr val="bg1"/>
                </a:solidFill>
              </a:rPr>
              <a:t>Remember:</a:t>
            </a:r>
            <a:br>
              <a:rPr lang="en-SZ" sz="2400" b="1">
                <a:solidFill>
                  <a:schemeClr val="bg1"/>
                </a:solidFill>
              </a:rPr>
            </a:br>
            <a:r>
              <a:rPr lang="en-SZ" sz="2400" b="1">
                <a:solidFill>
                  <a:schemeClr val="bg1"/>
                </a:solidFill>
              </a:rPr>
              <a:t>Success of the CNET Depends on The Road Map Process For Dialogue And Application of Findings </a:t>
            </a:r>
            <a:endParaRPr lang="en-SZ" sz="2400" b="1" dirty="0">
              <a:solidFill>
                <a:schemeClr val="bg1"/>
              </a:solidFill>
            </a:endParaRPr>
          </a:p>
        </p:txBody>
      </p:sp>
      <p:graphicFrame>
        <p:nvGraphicFramePr>
          <p:cNvPr id="12" name="Content Placeholder 3">
            <a:extLst>
              <a:ext uri="{FF2B5EF4-FFF2-40B4-BE49-F238E27FC236}">
                <a16:creationId xmlns:a16="http://schemas.microsoft.com/office/drawing/2014/main" id="{E8E86286-CA92-92BF-A5A2-07B3051AEF78}"/>
              </a:ext>
            </a:extLst>
          </p:cNvPr>
          <p:cNvGraphicFramePr>
            <a:graphicFrameLocks/>
          </p:cNvGraphicFramePr>
          <p:nvPr>
            <p:extLst>
              <p:ext uri="{D42A27DB-BD31-4B8C-83A1-F6EECF244321}">
                <p14:modId xmlns:p14="http://schemas.microsoft.com/office/powerpoint/2010/main" val="3319432766"/>
              </p:ext>
            </p:extLst>
          </p:nvPr>
        </p:nvGraphicFramePr>
        <p:xfrm>
          <a:off x="20944" y="2210689"/>
          <a:ext cx="9139995" cy="3377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261A767-9669-E622-AC97-F3CF56193042}"/>
              </a:ext>
            </a:extLst>
          </p:cNvPr>
          <p:cNvSpPr txBox="1"/>
          <p:nvPr/>
        </p:nvSpPr>
        <p:spPr>
          <a:xfrm>
            <a:off x="6486414" y="5071923"/>
            <a:ext cx="2559050" cy="1477328"/>
          </a:xfrm>
          <a:prstGeom prst="rect">
            <a:avLst/>
          </a:prstGeom>
          <a:solidFill>
            <a:schemeClr val="bg1">
              <a:lumMod val="95000"/>
            </a:schemeClr>
          </a:solidFill>
        </p:spPr>
        <p:txBody>
          <a:bodyPr wrap="square" rtlCol="0">
            <a:spAutoFit/>
          </a:bodyPr>
          <a:lstStyle/>
          <a:p>
            <a:r>
              <a:rPr lang="en-SZ" sz="1000" b="1" dirty="0"/>
              <a:t>7. Utilize CNET results and recommendations:</a:t>
            </a:r>
          </a:p>
          <a:p>
            <a:pPr marL="128588" indent="-128588">
              <a:buFont typeface="Arial" panose="020B0604020202020204" pitchFamily="34" charset="0"/>
              <a:buChar char="•"/>
            </a:pPr>
            <a:r>
              <a:rPr lang="en-SZ" sz="1000" dirty="0"/>
              <a:t>Develop/update national strategies and targets</a:t>
            </a:r>
          </a:p>
          <a:p>
            <a:pPr marL="128588" indent="-128588">
              <a:buFont typeface="Arial" panose="020B0604020202020204" pitchFamily="34" charset="0"/>
              <a:buChar char="•"/>
            </a:pPr>
            <a:r>
              <a:rPr lang="en-SZ" sz="1000" dirty="0"/>
              <a:t>Donor application</a:t>
            </a:r>
          </a:p>
          <a:p>
            <a:pPr marL="128588" indent="-128588">
              <a:buFont typeface="Arial" panose="020B0604020202020204" pitchFamily="34" charset="0"/>
              <a:buChar char="•"/>
            </a:pPr>
            <a:r>
              <a:rPr lang="en-SZ" sz="1000" dirty="0"/>
              <a:t>Advocacy</a:t>
            </a:r>
          </a:p>
          <a:p>
            <a:pPr marL="128588" indent="-128588">
              <a:buFont typeface="Arial" panose="020B0604020202020204" pitchFamily="34" charset="0"/>
              <a:buChar char="•"/>
            </a:pPr>
            <a:r>
              <a:rPr lang="en-SZ" sz="1000" dirty="0"/>
              <a:t>Expand TMA</a:t>
            </a:r>
          </a:p>
          <a:p>
            <a:pPr marL="128588" indent="-128588">
              <a:buFont typeface="Arial" panose="020B0604020202020204" pitchFamily="34" charset="0"/>
              <a:buChar char="•"/>
            </a:pPr>
            <a:r>
              <a:rPr lang="en-SZ" sz="1000" dirty="0"/>
              <a:t>Refine program approaches</a:t>
            </a:r>
          </a:p>
          <a:p>
            <a:pPr marL="128588" indent="-128588">
              <a:buFont typeface="Arial" panose="020B0604020202020204" pitchFamily="34" charset="0"/>
              <a:buChar char="•"/>
            </a:pPr>
            <a:r>
              <a:rPr lang="en-SZ" sz="1000" dirty="0"/>
              <a:t>Institutionalize coordination and M&amp;E</a:t>
            </a:r>
          </a:p>
        </p:txBody>
      </p:sp>
      <p:sp>
        <p:nvSpPr>
          <p:cNvPr id="9" name="TextBox 8">
            <a:extLst>
              <a:ext uri="{FF2B5EF4-FFF2-40B4-BE49-F238E27FC236}">
                <a16:creationId xmlns:a16="http://schemas.microsoft.com/office/drawing/2014/main" id="{A973489C-D4D0-1E59-3CBE-316A921FF403}"/>
              </a:ext>
            </a:extLst>
          </p:cNvPr>
          <p:cNvSpPr txBox="1"/>
          <p:nvPr/>
        </p:nvSpPr>
        <p:spPr>
          <a:xfrm>
            <a:off x="6041597" y="1584121"/>
            <a:ext cx="3127199" cy="1169551"/>
          </a:xfrm>
          <a:prstGeom prst="rect">
            <a:avLst/>
          </a:prstGeom>
          <a:noFill/>
        </p:spPr>
        <p:txBody>
          <a:bodyPr wrap="square" rtlCol="0">
            <a:spAutoFit/>
          </a:bodyPr>
          <a:lstStyle/>
          <a:p>
            <a:pPr lvl="0"/>
            <a:r>
              <a:rPr lang="en-GB" sz="1000" b="1" dirty="0"/>
              <a:t>6. Conduct final stakeholder validation meeting: </a:t>
            </a:r>
          </a:p>
          <a:p>
            <a:pPr marL="128588" indent="-128588">
              <a:buFont typeface="Arial" panose="020B0604020202020204" pitchFamily="34" charset="0"/>
              <a:buChar char="•"/>
            </a:pPr>
            <a:r>
              <a:rPr lang="en-GB" sz="1000" dirty="0"/>
              <a:t>Document outcomes/assumptions</a:t>
            </a:r>
          </a:p>
          <a:p>
            <a:pPr marL="128588" indent="-128588">
              <a:buFont typeface="Arial" panose="020B0604020202020204" pitchFamily="34" charset="0"/>
              <a:buChar char="•"/>
            </a:pPr>
            <a:r>
              <a:rPr lang="en-GB" sz="1000" dirty="0"/>
              <a:t>Present findings for validation</a:t>
            </a:r>
          </a:p>
          <a:p>
            <a:pPr marL="128588" indent="-128588">
              <a:buFont typeface="Arial" panose="020B0604020202020204" pitchFamily="34" charset="0"/>
              <a:buChar char="•"/>
            </a:pPr>
            <a:r>
              <a:rPr lang="en-GB" sz="1000" dirty="0"/>
              <a:t>Develop action plan to address data gaps, refine program, milestones for revisiting progress towards targets</a:t>
            </a:r>
          </a:p>
          <a:p>
            <a:pPr marL="128588" indent="-128588">
              <a:buFont typeface="Arial" panose="020B0604020202020204" pitchFamily="34" charset="0"/>
              <a:buChar char="•"/>
            </a:pPr>
            <a:r>
              <a:rPr lang="en-GB" sz="1000" dirty="0"/>
              <a:t>Speak to government leadership and media </a:t>
            </a:r>
          </a:p>
        </p:txBody>
      </p:sp>
      <p:sp>
        <p:nvSpPr>
          <p:cNvPr id="8" name="TextBox 7">
            <a:extLst>
              <a:ext uri="{FF2B5EF4-FFF2-40B4-BE49-F238E27FC236}">
                <a16:creationId xmlns:a16="http://schemas.microsoft.com/office/drawing/2014/main" id="{62A1B19D-6DD1-3488-06F6-9094DC673E75}"/>
              </a:ext>
            </a:extLst>
          </p:cNvPr>
          <p:cNvSpPr txBox="1"/>
          <p:nvPr/>
        </p:nvSpPr>
        <p:spPr>
          <a:xfrm>
            <a:off x="319786" y="1582329"/>
            <a:ext cx="2966339" cy="1461939"/>
          </a:xfrm>
          <a:prstGeom prst="rect">
            <a:avLst/>
          </a:prstGeom>
          <a:noFill/>
        </p:spPr>
        <p:txBody>
          <a:bodyPr wrap="square" rtlCol="0">
            <a:spAutoFit/>
          </a:bodyPr>
          <a:lstStyle/>
          <a:p>
            <a:pPr lvl="0"/>
            <a:r>
              <a:rPr lang="en-GB" sz="1000" b="1" dirty="0"/>
              <a:t>2. Convene stakeholder launch meeting:</a:t>
            </a:r>
          </a:p>
          <a:p>
            <a:pPr marL="128588" indent="-128588">
              <a:buFont typeface="Arial" panose="020B0604020202020204" pitchFamily="34" charset="0"/>
              <a:buChar char="•"/>
            </a:pPr>
            <a:r>
              <a:rPr lang="en-GB" sz="1000" dirty="0"/>
              <a:t>Introduce CNET process </a:t>
            </a:r>
          </a:p>
          <a:p>
            <a:pPr marL="128588" indent="-128588">
              <a:buFont typeface="Arial" panose="020B0604020202020204" pitchFamily="34" charset="0"/>
              <a:buChar char="•"/>
            </a:pPr>
            <a:r>
              <a:rPr lang="en-GB" sz="1000" dirty="0"/>
              <a:t>Constitute core team/TOR validation</a:t>
            </a:r>
          </a:p>
          <a:p>
            <a:pPr marL="128588" indent="-128588">
              <a:buFont typeface="Arial" panose="020B0604020202020204" pitchFamily="34" charset="0"/>
              <a:buChar char="•"/>
            </a:pPr>
            <a:r>
              <a:rPr lang="en-GB" sz="1000" dirty="0"/>
              <a:t>Conduct rapid condom review and updates</a:t>
            </a:r>
          </a:p>
          <a:p>
            <a:pPr marL="128588" indent="-128588">
              <a:buFont typeface="Arial" panose="020B0604020202020204" pitchFamily="34" charset="0"/>
              <a:buChar char="•"/>
            </a:pPr>
            <a:r>
              <a:rPr lang="en-GB" sz="1000" dirty="0"/>
              <a:t>Recommend priority populations and data needs/sources</a:t>
            </a:r>
          </a:p>
          <a:p>
            <a:pPr marL="128588" indent="-128588">
              <a:buFont typeface="Arial" panose="020B0604020202020204" pitchFamily="34" charset="0"/>
              <a:buChar char="•"/>
            </a:pPr>
            <a:r>
              <a:rPr lang="en-GB" sz="1000" dirty="0"/>
              <a:t>Develop a timeline for additional data collection and meetings </a:t>
            </a:r>
          </a:p>
          <a:p>
            <a:pPr lvl="0"/>
            <a:r>
              <a:rPr lang="en-GB" sz="900" dirty="0"/>
              <a:t> </a:t>
            </a:r>
          </a:p>
        </p:txBody>
      </p:sp>
      <p:sp>
        <p:nvSpPr>
          <p:cNvPr id="7" name="TextBox 6">
            <a:extLst>
              <a:ext uri="{FF2B5EF4-FFF2-40B4-BE49-F238E27FC236}">
                <a16:creationId xmlns:a16="http://schemas.microsoft.com/office/drawing/2014/main" id="{FA8D78F8-BB02-9980-D715-B94CEBF7505F}"/>
              </a:ext>
            </a:extLst>
          </p:cNvPr>
          <p:cNvSpPr txBox="1"/>
          <p:nvPr/>
        </p:nvSpPr>
        <p:spPr>
          <a:xfrm>
            <a:off x="19985" y="5017811"/>
            <a:ext cx="2328996" cy="1323439"/>
          </a:xfrm>
          <a:prstGeom prst="rect">
            <a:avLst/>
          </a:prstGeom>
          <a:noFill/>
        </p:spPr>
        <p:txBody>
          <a:bodyPr wrap="square" rtlCol="0">
            <a:spAutoFit/>
          </a:bodyPr>
          <a:lstStyle/>
          <a:p>
            <a:pPr lvl="0"/>
            <a:r>
              <a:rPr lang="en-GB" sz="1000" b="1" dirty="0"/>
              <a:t>1. Getting Started</a:t>
            </a:r>
          </a:p>
          <a:p>
            <a:pPr marL="128588" indent="-128588">
              <a:buFont typeface="Arial" panose="020B0604020202020204" pitchFamily="34" charset="0"/>
              <a:buChar char="•"/>
            </a:pPr>
            <a:r>
              <a:rPr lang="en-GB" sz="1000" dirty="0"/>
              <a:t>Understand the CNET</a:t>
            </a:r>
          </a:p>
          <a:p>
            <a:pPr marL="128588" indent="-128588">
              <a:buFont typeface="Arial" panose="020B0604020202020204" pitchFamily="34" charset="0"/>
              <a:buChar char="•"/>
            </a:pPr>
            <a:r>
              <a:rPr lang="en-GB" sz="1000" dirty="0"/>
              <a:t>Identify objectives for use</a:t>
            </a:r>
          </a:p>
          <a:p>
            <a:pPr marL="128588" indent="-128588">
              <a:buFont typeface="Arial" panose="020B0604020202020204" pitchFamily="34" charset="0"/>
              <a:buChar char="•"/>
            </a:pPr>
            <a:r>
              <a:rPr lang="en-GB" sz="1000" dirty="0"/>
              <a:t>Form core team</a:t>
            </a:r>
          </a:p>
          <a:p>
            <a:pPr marL="128588" indent="-128588">
              <a:buFont typeface="Arial" panose="020B0604020202020204" pitchFamily="34" charset="0"/>
              <a:buChar char="•"/>
            </a:pPr>
            <a:r>
              <a:rPr lang="en-GB" sz="1000" dirty="0"/>
              <a:t>Develop TORs, budget, outcomes</a:t>
            </a:r>
          </a:p>
          <a:p>
            <a:pPr marL="128588" indent="-128588">
              <a:buFont typeface="Arial" panose="020B0604020202020204" pitchFamily="34" charset="0"/>
              <a:buChar char="•"/>
            </a:pPr>
            <a:r>
              <a:rPr lang="en-GB" sz="1000" dirty="0"/>
              <a:t>Organize stakeholder meeting</a:t>
            </a:r>
          </a:p>
          <a:p>
            <a:pPr marL="128588" indent="-128588">
              <a:buFont typeface="Arial" panose="020B0604020202020204" pitchFamily="34" charset="0"/>
              <a:buChar char="•"/>
            </a:pPr>
            <a:r>
              <a:rPr lang="en-GB" sz="1000" dirty="0"/>
              <a:t>Collect data /consult with stakeholders</a:t>
            </a:r>
          </a:p>
        </p:txBody>
      </p:sp>
      <p:sp>
        <p:nvSpPr>
          <p:cNvPr id="3" name="TextBox 2">
            <a:extLst>
              <a:ext uri="{FF2B5EF4-FFF2-40B4-BE49-F238E27FC236}">
                <a16:creationId xmlns:a16="http://schemas.microsoft.com/office/drawing/2014/main" id="{8037D2C1-A6F2-C5E7-A203-2542758273F9}"/>
              </a:ext>
            </a:extLst>
          </p:cNvPr>
          <p:cNvSpPr txBox="1"/>
          <p:nvPr/>
        </p:nvSpPr>
        <p:spPr>
          <a:xfrm>
            <a:off x="2244848" y="5017811"/>
            <a:ext cx="1897994" cy="1015663"/>
          </a:xfrm>
          <a:prstGeom prst="rect">
            <a:avLst/>
          </a:prstGeom>
          <a:noFill/>
        </p:spPr>
        <p:txBody>
          <a:bodyPr wrap="square" rtlCol="0">
            <a:spAutoFit/>
          </a:bodyPr>
          <a:lstStyle/>
          <a:p>
            <a:pPr lvl="0"/>
            <a:r>
              <a:rPr lang="en-GB" sz="1000" b="1" dirty="0"/>
              <a:t>3. Use CNET tool:</a:t>
            </a:r>
          </a:p>
          <a:p>
            <a:pPr marL="128588" indent="-128588">
              <a:buFont typeface="Arial" panose="020B0604020202020204" pitchFamily="34" charset="0"/>
              <a:buChar char="•"/>
            </a:pPr>
            <a:r>
              <a:rPr lang="en-GB" sz="1000" dirty="0"/>
              <a:t>Develop draft estimate</a:t>
            </a:r>
          </a:p>
          <a:p>
            <a:pPr marL="128588" indent="-128588">
              <a:buFont typeface="Arial" panose="020B0604020202020204" pitchFamily="34" charset="0"/>
              <a:buChar char="•"/>
            </a:pPr>
            <a:r>
              <a:rPr lang="en-GB" sz="1000" dirty="0"/>
              <a:t>Consult as needed.</a:t>
            </a:r>
          </a:p>
          <a:p>
            <a:pPr marL="128588" indent="-128588">
              <a:buFont typeface="Arial" panose="020B0604020202020204" pitchFamily="34" charset="0"/>
              <a:buChar char="•"/>
            </a:pPr>
            <a:r>
              <a:rPr lang="en-GB" sz="1000" dirty="0"/>
              <a:t>Organize stakeholder review/ meeting to present draft findings </a:t>
            </a:r>
          </a:p>
        </p:txBody>
      </p:sp>
      <p:sp>
        <p:nvSpPr>
          <p:cNvPr id="13" name="TextBox 12">
            <a:extLst>
              <a:ext uri="{FF2B5EF4-FFF2-40B4-BE49-F238E27FC236}">
                <a16:creationId xmlns:a16="http://schemas.microsoft.com/office/drawing/2014/main" id="{46C283CA-F78B-C9AC-4D6F-F0C97081CB25}"/>
              </a:ext>
            </a:extLst>
          </p:cNvPr>
          <p:cNvSpPr txBox="1"/>
          <p:nvPr/>
        </p:nvSpPr>
        <p:spPr>
          <a:xfrm>
            <a:off x="4141946" y="5002923"/>
            <a:ext cx="2328996" cy="1169551"/>
          </a:xfrm>
          <a:prstGeom prst="rect">
            <a:avLst/>
          </a:prstGeom>
          <a:noFill/>
        </p:spPr>
        <p:txBody>
          <a:bodyPr wrap="square" rtlCol="0">
            <a:spAutoFit/>
          </a:bodyPr>
          <a:lstStyle/>
          <a:p>
            <a:pPr lvl="0"/>
            <a:r>
              <a:rPr lang="en-GB" sz="1000" b="1" dirty="0"/>
              <a:t>5. Finalize estimate and report:</a:t>
            </a:r>
          </a:p>
          <a:p>
            <a:pPr marL="128588" indent="-128588">
              <a:buFont typeface="Arial" panose="020B0604020202020204" pitchFamily="34" charset="0"/>
              <a:buChar char="•"/>
            </a:pPr>
            <a:r>
              <a:rPr lang="en-GB" sz="1000" dirty="0"/>
              <a:t>Integrate key stakeholder inputs into estimates for final review. </a:t>
            </a:r>
          </a:p>
          <a:p>
            <a:pPr marL="128588" indent="-128588">
              <a:buFont typeface="Arial" panose="020B0604020202020204" pitchFamily="34" charset="0"/>
              <a:buChar char="•"/>
            </a:pPr>
            <a:r>
              <a:rPr lang="en-GB" sz="1000" dirty="0"/>
              <a:t>Consult with key stakeholders as needed.</a:t>
            </a:r>
          </a:p>
          <a:p>
            <a:pPr marL="128588" indent="-128588">
              <a:buFont typeface="Arial" panose="020B0604020202020204" pitchFamily="34" charset="0"/>
              <a:buChar char="•"/>
            </a:pPr>
            <a:r>
              <a:rPr lang="en-GB" sz="1000" dirty="0"/>
              <a:t>Organize final stakeholder meeting for endorsement.</a:t>
            </a:r>
          </a:p>
        </p:txBody>
      </p:sp>
    </p:spTree>
    <p:extLst>
      <p:ext uri="{BB962C8B-B14F-4D97-AF65-F5344CB8AC3E}">
        <p14:creationId xmlns:p14="http://schemas.microsoft.com/office/powerpoint/2010/main" val="346723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0F7F21-C208-8525-57E4-4E4DA163803A}"/>
              </a:ext>
            </a:extLst>
          </p:cNvPr>
          <p:cNvSpPr txBox="1"/>
          <p:nvPr/>
        </p:nvSpPr>
        <p:spPr>
          <a:xfrm>
            <a:off x="678669" y="2214912"/>
            <a:ext cx="2864632" cy="830997"/>
          </a:xfrm>
          <a:prstGeom prst="rect">
            <a:avLst/>
          </a:prstGeom>
          <a:noFill/>
        </p:spPr>
        <p:txBody>
          <a:bodyPr wrap="square" rtlCol="0">
            <a:spAutoFit/>
          </a:bodyPr>
          <a:lstStyle/>
          <a:p>
            <a:r>
              <a:rPr lang="en-SZ" sz="2400" b="1" dirty="0">
                <a:solidFill>
                  <a:schemeClr val="bg1"/>
                </a:solidFill>
              </a:rPr>
              <a:t>Why Was the CNET Developed? </a:t>
            </a:r>
          </a:p>
        </p:txBody>
      </p:sp>
      <p:pic>
        <p:nvPicPr>
          <p:cNvPr id="3" name="Picture 2" descr="A close-up of a person&#10;&#10;Description automatically generated with medium confidence">
            <a:extLst>
              <a:ext uri="{FF2B5EF4-FFF2-40B4-BE49-F238E27FC236}">
                <a16:creationId xmlns:a16="http://schemas.microsoft.com/office/drawing/2014/main" id="{F7E00E69-1526-409D-AEA0-E8EEDFC7D0B3}"/>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l="11251" t="-1" r="13565" b="-22"/>
          <a:stretch/>
        </p:blipFill>
        <p:spPr bwMode="auto">
          <a:xfrm>
            <a:off x="4622800" y="3219237"/>
            <a:ext cx="1498651" cy="1647270"/>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8FECE9D-E710-096E-6CE7-340DF2F23A1E}"/>
              </a:ext>
            </a:extLst>
          </p:cNvPr>
          <p:cNvPicPr>
            <a:picLocks noChangeAspect="1"/>
          </p:cNvPicPr>
          <p:nvPr/>
        </p:nvPicPr>
        <p:blipFill rotWithShape="1">
          <a:blip r:embed="rId4" cstate="screen">
            <a:grayscl/>
            <a:extLst>
              <a:ext uri="{28A0092B-C50C-407E-A947-70E740481C1C}">
                <a14:useLocalDpi xmlns:a14="http://schemas.microsoft.com/office/drawing/2010/main"/>
              </a:ext>
            </a:extLst>
          </a:blip>
          <a:srcRect t="-1"/>
          <a:stretch/>
        </p:blipFill>
        <p:spPr bwMode="auto">
          <a:xfrm>
            <a:off x="6098399" y="3219237"/>
            <a:ext cx="1722929" cy="164727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B1BA50EA-495E-1D83-751D-37DFB38E40AA}"/>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bwMode="auto">
          <a:xfrm>
            <a:off x="7732325" y="3219237"/>
            <a:ext cx="1351804" cy="1647270"/>
          </a:xfrm>
          <a:prstGeom prst="rect">
            <a:avLst/>
          </a:prstGeom>
          <a:ln>
            <a:noFill/>
          </a:ln>
          <a:extLst>
            <a:ext uri="{53640926-AAD7-44D8-BBD7-CCE9431645EC}">
              <a14:shadowObscured xmlns:a14="http://schemas.microsoft.com/office/drawing/2010/main"/>
            </a:ext>
          </a:extLst>
        </p:spPr>
      </p:pic>
      <p:pic>
        <p:nvPicPr>
          <p:cNvPr id="6" name="Picture 5" descr="A couple of men holding signs&#10;&#10;Description automatically generated with low confidence">
            <a:extLst>
              <a:ext uri="{FF2B5EF4-FFF2-40B4-BE49-F238E27FC236}">
                <a16:creationId xmlns:a16="http://schemas.microsoft.com/office/drawing/2014/main" id="{9DD5074A-BD3E-44C4-7DF8-D0866A918A42}"/>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p:blipFill>
        <p:spPr bwMode="auto">
          <a:xfrm>
            <a:off x="6914569" y="4866507"/>
            <a:ext cx="2169560" cy="1568357"/>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0FCBAE25-BFAC-77E5-CF98-529530C8AB15}"/>
              </a:ext>
            </a:extLst>
          </p:cNvPr>
          <p:cNvPicPr>
            <a:picLocks noChangeAspect="1"/>
          </p:cNvPicPr>
          <p:nvPr/>
        </p:nvPicPr>
        <p:blipFill rotWithShape="1">
          <a:blip r:embed="rId9" cstate="screen">
            <a:grayscl/>
            <a:extLst>
              <a:ext uri="{28A0092B-C50C-407E-A947-70E740481C1C}">
                <a14:useLocalDpi xmlns:a14="http://schemas.microsoft.com/office/drawing/2010/main"/>
              </a:ext>
            </a:extLst>
          </a:blip>
          <a:srcRect l="17621"/>
          <a:stretch/>
        </p:blipFill>
        <p:spPr bwMode="auto">
          <a:xfrm>
            <a:off x="4622800" y="4866507"/>
            <a:ext cx="2291769" cy="1568357"/>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6256FAC5-2AE8-94C3-3088-5450F57CD49A}"/>
              </a:ext>
            </a:extLst>
          </p:cNvPr>
          <p:cNvSpPr txBox="1"/>
          <p:nvPr/>
        </p:nvSpPr>
        <p:spPr>
          <a:xfrm>
            <a:off x="4837731" y="2020011"/>
            <a:ext cx="3827626" cy="923330"/>
          </a:xfrm>
          <a:prstGeom prst="rect">
            <a:avLst/>
          </a:prstGeom>
          <a:noFill/>
        </p:spPr>
        <p:txBody>
          <a:bodyPr wrap="square" rtlCol="0">
            <a:spAutoFit/>
          </a:bodyPr>
          <a:lstStyle/>
          <a:p>
            <a:pPr algn="ctr"/>
            <a:r>
              <a:rPr lang="en-US" b="1" dirty="0">
                <a:solidFill>
                  <a:schemeClr val="accent5">
                    <a:lumMod val="50000"/>
                  </a:schemeClr>
                </a:solidFill>
                <a:ea typeface="Times New Roman" panose="02020603050405020304" pitchFamily="18" charset="0"/>
                <a:cs typeface="Arial" panose="020B0604020202020204" pitchFamily="34" charset="0"/>
              </a:rPr>
              <a:t>Populations Most in Need of Condoms Require</a:t>
            </a:r>
            <a:r>
              <a:rPr lang="en-SZ" b="1" dirty="0">
                <a:solidFill>
                  <a:schemeClr val="accent5">
                    <a:lumMod val="50000"/>
                  </a:schemeClr>
                </a:solidFill>
                <a:ea typeface="Times New Roman" panose="02020603050405020304" pitchFamily="18" charset="0"/>
                <a:cs typeface="Arial" panose="020B0604020202020204" pitchFamily="34" charset="0"/>
              </a:rPr>
              <a:t> Different Solutions</a:t>
            </a:r>
            <a:endParaRPr lang="en-SZ" b="1" dirty="0">
              <a:solidFill>
                <a:schemeClr val="accent5">
                  <a:lumMod val="50000"/>
                </a:schemeClr>
              </a:solidFill>
              <a:cs typeface="Arial" panose="020B0604020202020204" pitchFamily="34" charset="0"/>
            </a:endParaRPr>
          </a:p>
        </p:txBody>
      </p:sp>
    </p:spTree>
    <p:extLst>
      <p:ext uri="{BB962C8B-B14F-4D97-AF65-F5344CB8AC3E}">
        <p14:creationId xmlns:p14="http://schemas.microsoft.com/office/powerpoint/2010/main" val="284602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8C9AC9-19F6-B209-D2B2-C0A339F0F5CA}"/>
              </a:ext>
            </a:extLst>
          </p:cNvPr>
          <p:cNvSpPr txBox="1"/>
          <p:nvPr/>
        </p:nvSpPr>
        <p:spPr>
          <a:xfrm>
            <a:off x="279385" y="350308"/>
            <a:ext cx="4713669" cy="5078313"/>
          </a:xfrm>
          <a:prstGeom prst="rect">
            <a:avLst/>
          </a:prstGeom>
          <a:noFill/>
        </p:spPr>
        <p:txBody>
          <a:bodyPr wrap="square">
            <a:spAutoFit/>
          </a:bodyPr>
          <a:lstStyle/>
          <a:p>
            <a:pPr marL="0" indent="0">
              <a:buNone/>
            </a:pPr>
            <a:r>
              <a:rPr lang="en-US" sz="1800" b="1" dirty="0">
                <a:solidFill>
                  <a:schemeClr val="accent2"/>
                </a:solidFill>
                <a:effectLst/>
                <a:ea typeface="Times New Roman" panose="02020603050405020304" pitchFamily="18" charset="0"/>
                <a:cs typeface="Arial" panose="020B0604020202020204" pitchFamily="34" charset="0"/>
              </a:rPr>
              <a:t>Fact 1: </a:t>
            </a:r>
            <a:r>
              <a:rPr lang="en-SZ" sz="1800" b="1" dirty="0">
                <a:solidFill>
                  <a:schemeClr val="accent2"/>
                </a:solidFill>
                <a:effectLst/>
                <a:ea typeface="Times New Roman" panose="02020603050405020304" pitchFamily="18" charset="0"/>
                <a:cs typeface="Arial" panose="020B0604020202020204" pitchFamily="34" charset="0"/>
              </a:rPr>
              <a:t>Our HIV Prevention Responses Are Failing to Reach Populations Most at Risk Of HIV, STIs And Unintended Pregnancy</a:t>
            </a:r>
            <a:endParaRPr lang="en-SZ" sz="1800" dirty="0">
              <a:solidFill>
                <a:schemeClr val="accent2"/>
              </a:solidFill>
              <a:effectLst/>
              <a:ea typeface="Times New Roman" panose="02020603050405020304" pitchFamily="18" charset="0"/>
              <a:cs typeface="Arial" panose="020B0604020202020204" pitchFamily="34" charset="0"/>
            </a:endParaRPr>
          </a:p>
          <a:p>
            <a:endParaRPr lang="en-US" sz="1800" dirty="0">
              <a:solidFill>
                <a:srgbClr val="44546A"/>
              </a:solidFill>
              <a:effectLst/>
              <a:latin typeface="Calibri" panose="020F0502020204030204" pitchFamily="34" charset="0"/>
              <a:ea typeface="Times New Roman" panose="02020603050405020304" pitchFamily="18" charset="0"/>
            </a:endParaRPr>
          </a:p>
          <a:p>
            <a:r>
              <a:rPr lang="en-US" sz="1800" dirty="0">
                <a:solidFill>
                  <a:srgbClr val="44546A"/>
                </a:solidFill>
                <a:effectLst/>
                <a:ea typeface="Times New Roman" panose="02020603050405020304" pitchFamily="18" charset="0"/>
                <a:cs typeface="Arial" panose="020B0604020202020204" pitchFamily="34" charset="0"/>
              </a:rPr>
              <a:t>There is a prevention crisis.  The UN Global Update (In Danger) underscored major failings in the global response with growing inequalities affecting populations most at risk.  </a:t>
            </a:r>
          </a:p>
          <a:p>
            <a:endParaRPr lang="en-US" sz="1800" dirty="0">
              <a:solidFill>
                <a:srgbClr val="44546A"/>
              </a:solidFill>
              <a:effectLst/>
              <a:latin typeface="Calibri" panose="020F0502020204030204" pitchFamily="34" charset="0"/>
              <a:ea typeface="Times New Roman" panose="02020603050405020304" pitchFamily="18" charset="0"/>
            </a:endParaRPr>
          </a:p>
          <a:p>
            <a:pPr marL="0" indent="0">
              <a:buNone/>
            </a:pPr>
            <a:r>
              <a:rPr lang="en-GB" b="1" dirty="0">
                <a:solidFill>
                  <a:schemeClr val="accent2"/>
                </a:solidFill>
                <a:effectLst/>
                <a:ea typeface="Times New Roman" panose="02020603050405020304" pitchFamily="18" charset="0"/>
                <a:cs typeface="Arial" panose="020B0604020202020204" pitchFamily="34" charset="0"/>
              </a:rPr>
              <a:t>Fact 2: Despite Condom Effectiveness, Its Use Is Declining.</a:t>
            </a:r>
            <a:endParaRPr lang="en-SZ" dirty="0">
              <a:solidFill>
                <a:schemeClr val="accent2"/>
              </a:solidFill>
              <a:effectLst/>
              <a:ea typeface="Times New Roman" panose="02020603050405020304" pitchFamily="18" charset="0"/>
              <a:cs typeface="Arial" panose="020B0604020202020204" pitchFamily="34" charset="0"/>
            </a:endParaRPr>
          </a:p>
          <a:p>
            <a:endParaRPr lang="en-SZ" dirty="0">
              <a:solidFill>
                <a:srgbClr val="44546A"/>
              </a:solidFill>
              <a:ea typeface="Times New Roman" panose="02020603050405020304" pitchFamily="18" charset="0"/>
              <a:cs typeface="Arial" panose="020B0604020202020204" pitchFamily="34" charset="0"/>
            </a:endParaRPr>
          </a:p>
          <a:p>
            <a:r>
              <a:rPr lang="en-SZ" dirty="0">
                <a:solidFill>
                  <a:srgbClr val="44546A"/>
                </a:solidFill>
                <a:ea typeface="Times New Roman" panose="02020603050405020304" pitchFamily="18" charset="0"/>
                <a:cs typeface="Arial" panose="020B0604020202020204" pitchFamily="34" charset="0"/>
              </a:rPr>
              <a:t>Lack of investment in effective condom programs is at the heart of the prevention crisis. </a:t>
            </a:r>
          </a:p>
          <a:p>
            <a:endParaRPr lang="en-SZ" dirty="0">
              <a:solidFill>
                <a:srgbClr val="44546A"/>
              </a:solidFill>
              <a:ea typeface="Times New Roman" panose="02020603050405020304" pitchFamily="18" charset="0"/>
              <a:cs typeface="Arial" panose="020B0604020202020204" pitchFamily="34" charset="0"/>
            </a:endParaRPr>
          </a:p>
        </p:txBody>
      </p:sp>
      <p:pic>
        <p:nvPicPr>
          <p:cNvPr id="12" name="Picture 11" descr="Background pattern&#10;&#10;Description automatically generated">
            <a:extLst>
              <a:ext uri="{FF2B5EF4-FFF2-40B4-BE49-F238E27FC236}">
                <a16:creationId xmlns:a16="http://schemas.microsoft.com/office/drawing/2014/main" id="{AAA0DB12-7EF8-5016-1CE0-3CCF08341B21}"/>
              </a:ext>
            </a:extLst>
          </p:cNvPr>
          <p:cNvPicPr>
            <a:picLocks noChangeAspect="1"/>
          </p:cNvPicPr>
          <p:nvPr/>
        </p:nvPicPr>
        <p:blipFill>
          <a:blip r:embed="rId2"/>
          <a:stretch>
            <a:fillRect/>
          </a:stretch>
        </p:blipFill>
        <p:spPr>
          <a:xfrm>
            <a:off x="5174357" y="478278"/>
            <a:ext cx="3777343" cy="5388429"/>
          </a:xfrm>
          <a:prstGeom prst="rect">
            <a:avLst/>
          </a:prstGeom>
        </p:spPr>
      </p:pic>
    </p:spTree>
    <p:extLst>
      <p:ext uri="{BB962C8B-B14F-4D97-AF65-F5344CB8AC3E}">
        <p14:creationId xmlns:p14="http://schemas.microsoft.com/office/powerpoint/2010/main" val="3455228894"/>
      </p:ext>
    </p:extLst>
  </p:cSld>
  <p:clrMapOvr>
    <a:masterClrMapping/>
  </p:clrMapOvr>
</p:sld>
</file>

<file path=ppt/theme/theme1.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dfd19dc-4016-4162-a190-567a1724d054">
      <Terms xmlns="http://schemas.microsoft.com/office/infopath/2007/PartnerControls"/>
    </lcf76f155ced4ddcb4097134ff3c332f>
    <TaxCatchAll xmlns="6034ea42-cc56-4b5c-b72b-8ca3661c6ee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1AD8745E9B8441B57F921F390DF896" ma:contentTypeVersion="15" ma:contentTypeDescription="Create a new document." ma:contentTypeScope="" ma:versionID="86670e17eb37bae25056a106a0741604">
  <xsd:schema xmlns:xsd="http://www.w3.org/2001/XMLSchema" xmlns:xs="http://www.w3.org/2001/XMLSchema" xmlns:p="http://schemas.microsoft.com/office/2006/metadata/properties" xmlns:ns2="edfd19dc-4016-4162-a190-567a1724d054" xmlns:ns3="6034ea42-cc56-4b5c-b72b-8ca3661c6ee8" targetNamespace="http://schemas.microsoft.com/office/2006/metadata/properties" ma:root="true" ma:fieldsID="fed9e8634c5011230977940aaecb398a" ns2:_="" ns3:_="">
    <xsd:import namespace="edfd19dc-4016-4162-a190-567a1724d054"/>
    <xsd:import namespace="6034ea42-cc56-4b5c-b72b-8ca3661c6e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fd19dc-4016-4162-a190-567a1724d0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34ea42-cc56-4b5c-b72b-8ca3661c6ee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3519132-67b7-4f9c-9ca9-5104ae27bcb0}" ma:internalName="TaxCatchAll" ma:showField="CatchAllData" ma:web="6034ea42-cc56-4b5c-b72b-8ca3661c6e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0903AA-4D80-4DA4-A425-61763FBB4302}">
  <ds:schemaRefs>
    <ds:schemaRef ds:uri="http://schemas.microsoft.com/office/2006/metadata/properties"/>
    <ds:schemaRef ds:uri="http://schemas.microsoft.com/office/infopath/2007/PartnerControls"/>
    <ds:schemaRef ds:uri="edfd19dc-4016-4162-a190-567a1724d054"/>
    <ds:schemaRef ds:uri="6034ea42-cc56-4b5c-b72b-8ca3661c6ee8"/>
  </ds:schemaRefs>
</ds:datastoreItem>
</file>

<file path=customXml/itemProps2.xml><?xml version="1.0" encoding="utf-8"?>
<ds:datastoreItem xmlns:ds="http://schemas.openxmlformats.org/officeDocument/2006/customXml" ds:itemID="{80030399-6C02-4F81-AE92-17A876794C4B}">
  <ds:schemaRefs>
    <ds:schemaRef ds:uri="http://schemas.microsoft.com/sharepoint/v3/contenttype/forms"/>
  </ds:schemaRefs>
</ds:datastoreItem>
</file>

<file path=customXml/itemProps3.xml><?xml version="1.0" encoding="utf-8"?>
<ds:datastoreItem xmlns:ds="http://schemas.openxmlformats.org/officeDocument/2006/customXml" ds:itemID="{1D6281CF-77EA-4312-B4AA-563E83D9ED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fd19dc-4016-4162-a190-567a1724d054"/>
    <ds:schemaRef ds:uri="6034ea42-cc56-4b5c-b72b-8ca3661c6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13119</TotalTime>
  <Words>12446</Words>
  <Application>Microsoft Office PowerPoint</Application>
  <PresentationFormat>On-screen Show (4:3)</PresentationFormat>
  <Paragraphs>963</Paragraphs>
  <Slides>77</Slides>
  <Notes>70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77</vt:i4>
      </vt:variant>
    </vt:vector>
  </HeadingPairs>
  <TitlesOfParts>
    <vt:vector size="88" baseType="lpstr">
      <vt:lpstr>Arial</vt:lpstr>
      <vt:lpstr>Arial Narrow</vt:lpstr>
      <vt:lpstr>Calibri</vt:lpstr>
      <vt:lpstr>Courier New</vt:lpstr>
      <vt:lpstr>Symbol</vt:lpstr>
      <vt:lpstr>Times New Roman</vt:lpstr>
      <vt:lpstr>Wingdings 2</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Review key demographic and behavioral data provided for populations baseline.   Data Sources Used For Defaults and Updates Available.</vt:lpstr>
      <vt:lpstr>PowerPoint Presentation</vt:lpstr>
      <vt:lpstr>PowerPoint Presentation</vt:lpstr>
      <vt:lpstr>Collect key data for entry in advance of the stakeholder launch meeting and/or make recommended changes based on stakeholder inputs. </vt:lpstr>
      <vt:lpstr>Key Takeaways  </vt:lpstr>
      <vt:lpstr>Step 5: Develop the Condom Needs Estimate                      Sheet: Condom Requirements (3) and Alternative Scenarios (3a) </vt:lpstr>
      <vt:lpstr>Key Tasks </vt:lpstr>
      <vt:lpstr>1. Understand the assumptions behind the default numbers provided for       each population’s targets, number of sex acts, and % wastage. </vt:lpstr>
      <vt:lpstr>Understanding Average Annual Sex Acts By Population </vt:lpstr>
      <vt:lpstr>Understanding Wastage</vt:lpstr>
      <vt:lpstr>Key Questions for Target Setting Discussion</vt:lpstr>
      <vt:lpstr>PowerPoint Presentation</vt:lpstr>
      <vt:lpstr>PowerPoint Presentation</vt:lpstr>
      <vt:lpstr>5. Review and modify the wastage % for each population group based on stakeholder consultation.</vt:lpstr>
      <vt:lpstr>Five Year Targets Are Produced for Each Population With Overall Target in Green</vt:lpstr>
      <vt:lpstr>Key Takeaways</vt:lpstr>
      <vt:lpstr>Step 6:  Determine female condoms, lubricant and specialty     condom needs</vt:lpstr>
      <vt:lpstr>Baseline data from the Condom Availability worksheet provides a starting place. </vt:lpstr>
      <vt:lpstr>1. Use the baseline condom availability data to review and modify the % of   female condoms, lubricant and specialty condoms needed by population</vt:lpstr>
      <vt:lpstr>2. Use graphs provided to guide analysis of population specific need,      demand, and access to condom and lube products </vt:lpstr>
      <vt:lpstr>3.  Discuss implications of condom type allocations and distribution      points to increase demand and use during stakeholder review.  </vt:lpstr>
      <vt:lpstr>Key Takeaways</vt:lpstr>
      <vt:lpstr>PowerPoint Presentation</vt:lpstr>
      <vt:lpstr>Step 7: Establish Total Market Approach (TMA) Targets Including Free Condom Distribution By Population.  Sheet: Free Condoms (3c) and Condom Distribution – TMA (4) </vt:lpstr>
      <vt:lpstr>Key Tasks </vt:lpstr>
      <vt:lpstr>“Free condoms should be made available to people at higher risk who cannot afford condoms from social marketing and private sector sales.”  Rwanda CNET Findings   </vt:lpstr>
      <vt:lpstr>Who needs free condoms? </vt:lpstr>
      <vt:lpstr>“We all talk about total market approach but are not held accountable.  This is the only tool that picks up private and socially marketed condoms which are critical for programming decisions”.      Uganda  </vt:lpstr>
      <vt:lpstr>3.  Review and modify targets for free, socially marketed, and private sector condom products by population based on stakeholder guidance (Sheet 4).  </vt:lpstr>
      <vt:lpstr>A graph with population specific market segmentation is also provided to help teams understand which populations are being reached with which condom type.  </vt:lpstr>
      <vt:lpstr>Tips for Determining TMA Targets </vt:lpstr>
      <vt:lpstr>Segment populations by their ability to pay using data sources </vt:lpstr>
      <vt:lpstr>Key Takeaways</vt:lpstr>
      <vt:lpstr>Step 8:  Identify resource needs based on commodity               costs                    Sheet: Condom Unit Costs (5) and Results-Commodities (6)</vt:lpstr>
      <vt:lpstr>Key Tasks:</vt:lpstr>
      <vt:lpstr>The costing provided is for commodities only.</vt:lpstr>
      <vt:lpstr>Key Takeaways</vt:lpstr>
      <vt:lpstr>Click to edit Master title style</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Nathalie Gouiran</dc:creator>
  <cp:lastModifiedBy>Kathleen Shears</cp:lastModifiedBy>
  <cp:revision>144</cp:revision>
  <cp:lastPrinted>2023-05-19T08:59:37Z</cp:lastPrinted>
  <dcterms:created xsi:type="dcterms:W3CDTF">2011-11-29T17:23:10Z</dcterms:created>
  <dcterms:modified xsi:type="dcterms:W3CDTF">2024-01-12T04:15:53Z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0x010100D01AD8745E9B8441B57F921F390DF896</vt:lpwstr>
  </property>
</Properties>
</file>