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64" r:id="rId2"/>
    <p:sldId id="5327" r:id="rId3"/>
    <p:sldId id="5329" r:id="rId4"/>
    <p:sldId id="5331" r:id="rId5"/>
    <p:sldId id="4851" r:id="rId6"/>
    <p:sldId id="4963" r:id="rId7"/>
    <p:sldId id="4864" r:id="rId8"/>
    <p:sldId id="5325" r:id="rId9"/>
    <p:sldId id="5330" r:id="rId10"/>
    <p:sldId id="257" r:id="rId11"/>
    <p:sldId id="4948" r:id="rId12"/>
    <p:sldId id="4949" r:id="rId13"/>
    <p:sldId id="5332" r:id="rId14"/>
    <p:sldId id="5333" r:id="rId15"/>
    <p:sldId id="5334" r:id="rId16"/>
    <p:sldId id="5328" r:id="rId17"/>
    <p:sldId id="5337" r:id="rId18"/>
    <p:sldId id="5335" r:id="rId19"/>
    <p:sldId id="5336" r:id="rId20"/>
    <p:sldId id="5338" r:id="rId21"/>
    <p:sldId id="5340" r:id="rId22"/>
    <p:sldId id="5339" r:id="rId23"/>
    <p:sldId id="534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BENEDIKT, Clemens" initials="BC" lastIdx="14" clrIdx="6">
    <p:extLst>
      <p:ext uri="{19B8F6BF-5375-455C-9EA6-DF929625EA0E}">
        <p15:presenceInfo xmlns:p15="http://schemas.microsoft.com/office/powerpoint/2012/main" userId="S::BenediktC@unaids.org::249138a5-33c7-4348-8807-dc718a0ef12c" providerId="AD"/>
      </p:ext>
    </p:extLst>
  </p:cmAuthor>
  <p:cmAuthor id="1" name="Brian Smith" initials="BS" lastIdx="73" clrIdx="0">
    <p:extLst>
      <p:ext uri="{19B8F6BF-5375-455C-9EA6-DF929625EA0E}">
        <p15:presenceInfo xmlns:p15="http://schemas.microsoft.com/office/powerpoint/2012/main" userId="7fda665d8ed8b11b" providerId="Windows Live"/>
      </p:ext>
    </p:extLst>
  </p:cmAuthor>
  <p:cmAuthor id="8" name="Brian Smith" initials="" lastIdx="1" clrIdx="7"/>
  <p:cmAuthor id="2" name="Chris Jones" initials="CJ" lastIdx="5" clrIdx="1">
    <p:extLst>
      <p:ext uri="{19B8F6BF-5375-455C-9EA6-DF929625EA0E}">
        <p15:presenceInfo xmlns:p15="http://schemas.microsoft.com/office/powerpoint/2012/main" userId="S::chris@jonesglobalinsights.com::2f0296bc-2ca3-48ca-aab6-230a39266c56" providerId="AD"/>
      </p:ext>
    </p:extLst>
  </p:cmAuthor>
  <p:cmAuthor id="9" name="Wawira Nyagah" initials="WN" lastIdx="3" clrIdx="8"/>
  <p:cmAuthor id="3" name="Josselyn" initials="bb" lastIdx="39" clrIdx="2">
    <p:extLst>
      <p:ext uri="{19B8F6BF-5375-455C-9EA6-DF929625EA0E}">
        <p15:presenceInfo xmlns:p15="http://schemas.microsoft.com/office/powerpoint/2012/main" userId="Josselyn" providerId="None"/>
      </p:ext>
    </p:extLst>
  </p:cmAuthor>
  <p:cmAuthor id="4" name="Josselyn Neukom" initials="JN" lastIdx="3" clrIdx="3">
    <p:extLst>
      <p:ext uri="{19B8F6BF-5375-455C-9EA6-DF929625EA0E}">
        <p15:presenceInfo xmlns:p15="http://schemas.microsoft.com/office/powerpoint/2012/main" userId="8agI27MeeydEIm/7N7V3PhtvunCgaBpKJkfvIVG7X2g=" providerId="None"/>
      </p:ext>
    </p:extLst>
  </p:cmAuthor>
  <p:cmAuthor id="5" name="Josselyn Neukom" initials="JN [2]" lastIdx="6" clrIdx="4">
    <p:extLst>
      <p:ext uri="{19B8F6BF-5375-455C-9EA6-DF929625EA0E}">
        <p15:presenceInfo xmlns:p15="http://schemas.microsoft.com/office/powerpoint/2012/main" userId="dWxtx+veVD2F56uLJnvd1FzmKN55kSEn2wnprA0+E2A=" providerId="None"/>
      </p:ext>
    </p:extLst>
  </p:cmAuthor>
  <p:cmAuthor id="6" name="Aasha Pai" initials="AP" lastIdx="17" clrIdx="5">
    <p:extLst>
      <p:ext uri="{19B8F6BF-5375-455C-9EA6-DF929625EA0E}">
        <p15:presenceInfo xmlns:p15="http://schemas.microsoft.com/office/powerpoint/2012/main" userId="2a8a4ee3e9b3a75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43" autoAdjust="0"/>
    <p:restoredTop sz="93865"/>
  </p:normalViewPr>
  <p:slideViewPr>
    <p:cSldViewPr snapToGrid="0">
      <p:cViewPr varScale="1">
        <p:scale>
          <a:sx n="83" d="100"/>
          <a:sy n="83" d="100"/>
        </p:scale>
        <p:origin x="208" y="680"/>
      </p:cViewPr>
      <p:guideLst/>
    </p:cSldViewPr>
  </p:slideViewPr>
  <p:notesTextViewPr>
    <p:cViewPr>
      <p:scale>
        <a:sx n="1" d="1"/>
        <a:sy n="1" d="1"/>
      </p:scale>
      <p:origin x="0" y="0"/>
    </p:cViewPr>
  </p:notesTextViewPr>
  <p:sorterViewPr>
    <p:cViewPr>
      <p:scale>
        <a:sx n="1" d="1"/>
        <a:sy n="1" d="1"/>
      </p:scale>
      <p:origin x="0" y="-68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87DCDC-5850-4B15-997A-16CC5E682906}" type="datetimeFigureOut">
              <a:rPr lang="en-US" smtClean="0"/>
              <a:t>5/8/22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E324A7-3E0D-482F-89B9-E834EE3D238C}" type="slidenum">
              <a:rPr lang="en-US" smtClean="0"/>
              <a:t>‹#›</a:t>
            </a:fld>
            <a:endParaRPr lang="en-US" dirty="0"/>
          </a:p>
        </p:txBody>
      </p:sp>
    </p:spTree>
    <p:extLst>
      <p:ext uri="{BB962C8B-B14F-4D97-AF65-F5344CB8AC3E}">
        <p14:creationId xmlns:p14="http://schemas.microsoft.com/office/powerpoint/2010/main" val="1673095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C366F2-1B82-8E43-B983-045388936D7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30217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C366F2-1B82-8E43-B983-045388936D7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1587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C366F2-1B82-8E43-B983-045388936D7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21469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C366F2-1B82-8E43-B983-045388936D7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3990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E324A7-3E0D-482F-89B9-E834EE3D238C}" type="slidenum">
              <a:rPr lang="en-US" smtClean="0"/>
              <a:t>16</a:t>
            </a:fld>
            <a:endParaRPr lang="en-US" dirty="0"/>
          </a:p>
        </p:txBody>
      </p:sp>
    </p:spTree>
    <p:extLst>
      <p:ext uri="{BB962C8B-B14F-4D97-AF65-F5344CB8AC3E}">
        <p14:creationId xmlns:p14="http://schemas.microsoft.com/office/powerpoint/2010/main" val="28198024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Title Sl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62775BF8-2EF4-E149-B2E0-F8C316D69E3A}" type="datetime1">
              <a:rPr lang="en-US" smtClean="0"/>
              <a:t>5/8/22</a:t>
            </a:fld>
            <a:endParaRPr lang="en-US" dirty="0"/>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lvl1pPr eaLnBrk="1">
              <a:defRPr/>
            </a:lvl1pPr>
          </a:lstStyle>
          <a:p>
            <a:endParaRPr lang="en-US" dirty="0"/>
          </a:p>
        </p:txBody>
      </p:sp>
      <p:sp>
        <p:nvSpPr>
          <p:cNvPr id="11" name="Rectangle 10"/>
          <p:cNvSpPr/>
          <p:nvPr userDrawn="1"/>
        </p:nvSpPr>
        <p:spPr>
          <a:xfrm>
            <a:off x="0" y="0"/>
            <a:ext cx="12216000" cy="6868800"/>
          </a:xfrm>
          <a:prstGeom prst="rect">
            <a:avLst/>
          </a:prstGeom>
          <a:solidFill>
            <a:srgbClr val="CD202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eaLnBrk="1"/>
            <a:endParaRPr lang="en-US" sz="2400"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3442208"/>
          </a:xfrm>
          <a:prstGeom prst="rect">
            <a:avLst/>
          </a:prstGeom>
        </p:spPr>
      </p:pic>
      <p:pic>
        <p:nvPicPr>
          <p:cNvPr id="8" name="Picture 7" descr="white.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1811" y="6138819"/>
            <a:ext cx="2356800" cy="275403"/>
          </a:xfrm>
          <a:prstGeom prst="rect">
            <a:avLst/>
          </a:prstGeom>
        </p:spPr>
      </p:pic>
    </p:spTree>
    <p:extLst>
      <p:ext uri="{BB962C8B-B14F-4D97-AF65-F5344CB8AC3E}">
        <p14:creationId xmlns:p14="http://schemas.microsoft.com/office/powerpoint/2010/main" val="375698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C006DF1F-F507-437E-BF42-7CB3CA1D185A}"/>
              </a:ext>
            </a:extLst>
          </p:cNvPr>
          <p:cNvGraphicFramePr>
            <a:graphicFrameLocks noChangeAspect="1"/>
          </p:cNvGraphicFramePr>
          <p:nvPr userDrawn="1">
            <p:custDataLst>
              <p:tags r:id="rId2"/>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4210" name="think-cell Slide" r:id="rId5" imgW="421" imgH="420" progId="TCLayout.ActiveDocument.1">
                  <p:embed/>
                </p:oleObj>
              </mc:Choice>
              <mc:Fallback>
                <p:oleObj name="think-cell Slide" r:id="rId5" imgW="421" imgH="420" progId="TCLayout.ActiveDocument.1">
                  <p:embed/>
                  <p:pic>
                    <p:nvPicPr>
                      <p:cNvPr id="5" name="Object 4" hidden="1">
                        <a:extLst>
                          <a:ext uri="{FF2B5EF4-FFF2-40B4-BE49-F238E27FC236}">
                            <a16:creationId xmlns:a16="http://schemas.microsoft.com/office/drawing/2014/main" id="{C006DF1F-F507-437E-BF42-7CB3CA1D185A}"/>
                          </a:ext>
                        </a:extLst>
                      </p:cNvPr>
                      <p:cNvPicPr/>
                      <p:nvPr/>
                    </p:nvPicPr>
                    <p:blipFill>
                      <a:blip r:embed="rId6"/>
                      <a:stretch>
                        <a:fillRect/>
                      </a:stretch>
                    </p:blipFill>
                    <p:spPr>
                      <a:xfrm>
                        <a:off x="2118" y="2118"/>
                        <a:ext cx="2117" cy="211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692AA84-D20C-4621-8BE4-557973ABDC82}"/>
              </a:ext>
            </a:extLst>
          </p:cNvPr>
          <p:cNvSpPr/>
          <p:nvPr userDrawn="1">
            <p:custDataLst>
              <p:tags r:id="rId3"/>
            </p:custDataLst>
          </p:nvPr>
        </p:nvSpPr>
        <p:spPr>
          <a:xfrm>
            <a:off x="0" y="0"/>
            <a:ext cx="211667" cy="211667"/>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3200" b="0" i="0" baseline="0" dirty="0">
              <a:latin typeface="Arial" panose="020B0604020202020204" pitchFamily="34" charset="0"/>
              <a:ea typeface="+mj-ea"/>
              <a:cs typeface="+mj-cs"/>
              <a:sym typeface="Arial" panose="020B0604020202020204" pitchFamily="34" charset="0"/>
            </a:endParaRPr>
          </a:p>
        </p:txBody>
      </p:sp>
      <p:sp>
        <p:nvSpPr>
          <p:cNvPr id="2" name="Title 1"/>
          <p:cNvSpPr>
            <a:spLocks noGrp="1"/>
          </p:cNvSpPr>
          <p:nvPr>
            <p:ph type="title"/>
          </p:nvPr>
        </p:nvSpPr>
        <p:spPr>
          <a:xfrm>
            <a:off x="720000" y="600000"/>
            <a:ext cx="10752000" cy="11430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1D1E3EDB-D7EB-F14E-A6D1-748C03EC5EDC}" type="slidenum">
              <a:rPr lang="en-US" smtClean="0"/>
              <a:t>‹#›</a:t>
            </a:fld>
            <a:endParaRPr lang="en-US" dirty="0"/>
          </a:p>
        </p:txBody>
      </p:sp>
    </p:spTree>
    <p:extLst>
      <p:ext uri="{BB962C8B-B14F-4D97-AF65-F5344CB8AC3E}">
        <p14:creationId xmlns:p14="http://schemas.microsoft.com/office/powerpoint/2010/main" val="2548160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E9F8D1CF-7791-4EE3-AAEE-678E44F92FF5}"/>
              </a:ext>
            </a:extLst>
          </p:cNvPr>
          <p:cNvGraphicFramePr>
            <a:graphicFrameLocks noChangeAspect="1"/>
          </p:cNvGraphicFramePr>
          <p:nvPr userDrawn="1">
            <p:custDataLst>
              <p:tags r:id="rId2"/>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5234" name="think-cell Slide" r:id="rId5" imgW="421" imgH="420" progId="TCLayout.ActiveDocument.1">
                  <p:embed/>
                </p:oleObj>
              </mc:Choice>
              <mc:Fallback>
                <p:oleObj name="think-cell Slide" r:id="rId5" imgW="421" imgH="420" progId="TCLayout.ActiveDocument.1">
                  <p:embed/>
                  <p:pic>
                    <p:nvPicPr>
                      <p:cNvPr id="5" name="Object 4" hidden="1">
                        <a:extLst>
                          <a:ext uri="{FF2B5EF4-FFF2-40B4-BE49-F238E27FC236}">
                            <a16:creationId xmlns:a16="http://schemas.microsoft.com/office/drawing/2014/main" id="{E9F8D1CF-7791-4EE3-AAEE-678E44F92FF5}"/>
                          </a:ext>
                        </a:extLst>
                      </p:cNvPr>
                      <p:cNvPicPr/>
                      <p:nvPr/>
                    </p:nvPicPr>
                    <p:blipFill>
                      <a:blip r:embed="rId6"/>
                      <a:stretch>
                        <a:fillRect/>
                      </a:stretch>
                    </p:blipFill>
                    <p:spPr>
                      <a:xfrm>
                        <a:off x="2118" y="2118"/>
                        <a:ext cx="2117" cy="211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C2E34E30-17DB-4AB9-A2E0-AEE9AC93AF9B}"/>
              </a:ext>
            </a:extLst>
          </p:cNvPr>
          <p:cNvSpPr/>
          <p:nvPr userDrawn="1">
            <p:custDataLst>
              <p:tags r:id="rId3"/>
            </p:custDataLst>
          </p:nvPr>
        </p:nvSpPr>
        <p:spPr>
          <a:xfrm>
            <a:off x="0" y="0"/>
            <a:ext cx="211667" cy="211667"/>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3200" b="0" i="0" baseline="0" dirty="0">
              <a:latin typeface="Arial" panose="020B0604020202020204" pitchFamily="34" charset="0"/>
              <a:ea typeface="+mj-ea"/>
              <a:cs typeface="+mj-cs"/>
              <a:sym typeface="Arial" panose="020B0604020202020204" pitchFamily="34" charset="0"/>
            </a:endParaRPr>
          </a:p>
        </p:txBody>
      </p:sp>
      <p:sp>
        <p:nvSpPr>
          <p:cNvPr id="2" name="Title 1"/>
          <p:cNvSpPr>
            <a:spLocks noGrp="1"/>
          </p:cNvSpPr>
          <p:nvPr>
            <p:ph type="ctrTitle"/>
          </p:nvPr>
        </p:nvSpPr>
        <p:spPr>
          <a:xfrm>
            <a:off x="720000" y="600000"/>
            <a:ext cx="10752000" cy="566933"/>
          </a:xfrm>
        </p:spPr>
        <p:txBody>
          <a:bodyPr/>
          <a:lstStyle/>
          <a:p>
            <a:r>
              <a:rPr lang="en-US" dirty="0"/>
              <a:t>Click to edit Master title style</a:t>
            </a:r>
          </a:p>
        </p:txBody>
      </p:sp>
      <p:sp>
        <p:nvSpPr>
          <p:cNvPr id="3" name="Subtitle 2"/>
          <p:cNvSpPr>
            <a:spLocks noGrp="1"/>
          </p:cNvSpPr>
          <p:nvPr>
            <p:ph type="subTitle" idx="1"/>
          </p:nvPr>
        </p:nvSpPr>
        <p:spPr>
          <a:xfrm>
            <a:off x="720000" y="1152000"/>
            <a:ext cx="10752000" cy="528000"/>
          </a:xfrm>
        </p:spPr>
        <p:txBody>
          <a:bodyPr/>
          <a:lstStyle>
            <a:lvl1pPr marL="0" indent="0" algn="l">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1D1E3EDB-D7EB-F14E-A6D1-748C03EC5EDC}" type="slidenum">
              <a:rPr lang="en-US" smtClean="0"/>
              <a:t>‹#›</a:t>
            </a:fld>
            <a:endParaRPr lang="en-US" dirty="0"/>
          </a:p>
        </p:txBody>
      </p:sp>
      <p:sp>
        <p:nvSpPr>
          <p:cNvPr id="7" name="Content Placeholder 2"/>
          <p:cNvSpPr>
            <a:spLocks noGrp="1"/>
          </p:cNvSpPr>
          <p:nvPr>
            <p:ph idx="13"/>
          </p:nvPr>
        </p:nvSpPr>
        <p:spPr>
          <a:xfrm>
            <a:off x="719999" y="1801476"/>
            <a:ext cx="107520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0753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s with pictur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B1F39988-AAE1-430A-857C-BBF9E8B2427C}"/>
              </a:ext>
            </a:extLst>
          </p:cNvPr>
          <p:cNvGraphicFramePr>
            <a:graphicFrameLocks noChangeAspect="1"/>
          </p:cNvGraphicFramePr>
          <p:nvPr userDrawn="1">
            <p:custDataLst>
              <p:tags r:id="rId2"/>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6258" name="think-cell Slide" r:id="rId5" imgW="421" imgH="420" progId="TCLayout.ActiveDocument.1">
                  <p:embed/>
                </p:oleObj>
              </mc:Choice>
              <mc:Fallback>
                <p:oleObj name="think-cell Slide" r:id="rId5" imgW="421" imgH="420" progId="TCLayout.ActiveDocument.1">
                  <p:embed/>
                  <p:pic>
                    <p:nvPicPr>
                      <p:cNvPr id="3" name="Object 2" hidden="1">
                        <a:extLst>
                          <a:ext uri="{FF2B5EF4-FFF2-40B4-BE49-F238E27FC236}">
                            <a16:creationId xmlns:a16="http://schemas.microsoft.com/office/drawing/2014/main" id="{B1F39988-AAE1-430A-857C-BBF9E8B2427C}"/>
                          </a:ext>
                        </a:extLst>
                      </p:cNvPr>
                      <p:cNvPicPr/>
                      <p:nvPr/>
                    </p:nvPicPr>
                    <p:blipFill>
                      <a:blip r:embed="rId6"/>
                      <a:stretch>
                        <a:fillRect/>
                      </a:stretch>
                    </p:blipFill>
                    <p:spPr>
                      <a:xfrm>
                        <a:off x="2118" y="2118"/>
                        <a:ext cx="2117" cy="2117"/>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2A3376E8-FD41-4302-8057-8934BFFC8C2A}"/>
              </a:ext>
            </a:extLst>
          </p:cNvPr>
          <p:cNvSpPr/>
          <p:nvPr userDrawn="1">
            <p:custDataLst>
              <p:tags r:id="rId3"/>
            </p:custDataLst>
          </p:nvPr>
        </p:nvSpPr>
        <p:spPr>
          <a:xfrm>
            <a:off x="0" y="0"/>
            <a:ext cx="211667" cy="211667"/>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3200" b="0" i="0" baseline="0" dirty="0">
              <a:latin typeface="Arial" panose="020B0604020202020204" pitchFamily="34" charset="0"/>
              <a:ea typeface="+mj-ea"/>
              <a:cs typeface="+mj-cs"/>
              <a:sym typeface="Arial" panose="020B0604020202020204" pitchFamily="34" charset="0"/>
            </a:endParaRPr>
          </a:p>
        </p:txBody>
      </p:sp>
      <p:sp>
        <p:nvSpPr>
          <p:cNvPr id="7" name="Slide Number Placeholder 6"/>
          <p:cNvSpPr>
            <a:spLocks noGrp="1"/>
          </p:cNvSpPr>
          <p:nvPr>
            <p:ph type="sldNum" sz="quarter" idx="12"/>
          </p:nvPr>
        </p:nvSpPr>
        <p:spPr/>
        <p:txBody>
          <a:bodyPr/>
          <a:lstStyle/>
          <a:p>
            <a:fld id="{1D1E3EDB-D7EB-F14E-A6D1-748C03EC5EDC}" type="slidenum">
              <a:rPr lang="en-US" smtClean="0"/>
              <a:t>‹#›</a:t>
            </a:fld>
            <a:endParaRPr lang="en-US" dirty="0"/>
          </a:p>
        </p:txBody>
      </p:sp>
      <p:sp>
        <p:nvSpPr>
          <p:cNvPr id="8" name="Content Placeholder 2"/>
          <p:cNvSpPr>
            <a:spLocks noGrp="1"/>
          </p:cNvSpPr>
          <p:nvPr>
            <p:ph idx="13"/>
          </p:nvPr>
        </p:nvSpPr>
        <p:spPr>
          <a:xfrm>
            <a:off x="719999" y="1826538"/>
            <a:ext cx="5280000" cy="4201724"/>
          </a:xfrm>
        </p:spPr>
        <p:txBody>
          <a:bodyPr lIns="0">
            <a:noAutofit/>
          </a:bodyPr>
          <a:lstStyle>
            <a:lvl1pPr marL="0" indent="0">
              <a:buFontTx/>
              <a:buNone/>
              <a:defRPr sz="2400"/>
            </a:lvl1pPr>
            <a:lvl2pPr marL="0" indent="0">
              <a:spcBef>
                <a:spcPts val="0"/>
              </a:spcBef>
              <a:buFontTx/>
              <a:buNone/>
              <a:defRPr sz="2400" baseline="0">
                <a:solidFill>
                  <a:schemeClr val="tx1">
                    <a:lumMod val="50000"/>
                    <a:lumOff val="50000"/>
                  </a:schemeClr>
                </a:solidFill>
              </a:defRPr>
            </a:lvl2pPr>
            <a:lvl3pPr marL="0" indent="0">
              <a:spcBef>
                <a:spcPts val="0"/>
              </a:spcBef>
              <a:buFontTx/>
              <a:buNone/>
              <a:defRPr sz="2000" baseline="0"/>
            </a:lvl3pPr>
            <a:lvl4pPr marL="365751" indent="-182875">
              <a:spcBef>
                <a:spcPts val="0"/>
              </a:spcBef>
              <a:buFont typeface="Lucida Grande"/>
              <a:buChar char="&gt;"/>
              <a:defRPr sz="2000">
                <a:solidFill>
                  <a:schemeClr val="tx1">
                    <a:lumMod val="50000"/>
                    <a:lumOff val="50000"/>
                  </a:schemeClr>
                </a:solidFill>
              </a:defRPr>
            </a:lvl4pPr>
            <a:lvl5pPr marL="609585" indent="-182875">
              <a:buFont typeface="Lucida Grande"/>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4"/>
          <p:cNvSpPr>
            <a:spLocks noGrp="1"/>
          </p:cNvSpPr>
          <p:nvPr>
            <p:ph type="body" sz="quarter" idx="15"/>
          </p:nvPr>
        </p:nvSpPr>
        <p:spPr>
          <a:xfrm>
            <a:off x="6190355" y="5631745"/>
            <a:ext cx="5281645" cy="548216"/>
          </a:xfrm>
        </p:spPr>
        <p:txBody>
          <a:bodyPr lIns="0" tIns="0" anchor="t" anchorCtr="0">
            <a:noAutofit/>
          </a:bodyPr>
          <a:lstStyle>
            <a:lvl1pPr marL="0" indent="0">
              <a:lnSpc>
                <a:spcPts val="960"/>
              </a:lnSpc>
              <a:spcBef>
                <a:spcPts val="0"/>
              </a:spcBef>
              <a:buNone/>
              <a:defRPr sz="800" b="0" i="1" baseline="0">
                <a:solidFill>
                  <a:schemeClr val="tx1">
                    <a:lumMod val="75000"/>
                    <a:lumOff val="25000"/>
                  </a:schemeClr>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10" name="Picture Placeholder 2"/>
          <p:cNvSpPr>
            <a:spLocks noGrp="1"/>
          </p:cNvSpPr>
          <p:nvPr>
            <p:ph type="pic" idx="1"/>
          </p:nvPr>
        </p:nvSpPr>
        <p:spPr>
          <a:xfrm>
            <a:off x="6190355" y="1354620"/>
            <a:ext cx="5280000" cy="4086624"/>
          </a:xfrm>
          <a:solidFill>
            <a:schemeClr val="accent1">
              <a:lumMod val="20000"/>
              <a:lumOff val="80000"/>
            </a:schemeClr>
          </a:solidFill>
        </p:spPr>
        <p:txBody>
          <a:bodyPr>
            <a:normAutofit/>
          </a:bodyPr>
          <a:lstStyle>
            <a:lvl1pPr marL="0" indent="0">
              <a:buNone/>
              <a:defRPr sz="2400"/>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dirty="0"/>
              <a:t>Click icon to add picture</a:t>
            </a:r>
          </a:p>
        </p:txBody>
      </p:sp>
      <p:sp>
        <p:nvSpPr>
          <p:cNvPr id="11" name="Text Placeholder 4"/>
          <p:cNvSpPr>
            <a:spLocks noGrp="1"/>
          </p:cNvSpPr>
          <p:nvPr>
            <p:ph type="body" sz="quarter" idx="3"/>
          </p:nvPr>
        </p:nvSpPr>
        <p:spPr>
          <a:xfrm>
            <a:off x="6186291" y="539553"/>
            <a:ext cx="5284064" cy="284480"/>
          </a:xfrm>
        </p:spPr>
        <p:txBody>
          <a:bodyPr lIns="0" tIns="0" anchor="t" anchorCtr="0">
            <a:noAutofit/>
          </a:bodyPr>
          <a:lstStyle>
            <a:lvl1pPr marL="0" indent="0">
              <a:buNone/>
              <a:defRPr sz="1600" b="0" i="0" baseline="0">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12" name="Title 1"/>
          <p:cNvSpPr>
            <a:spLocks noGrp="1"/>
          </p:cNvSpPr>
          <p:nvPr>
            <p:ph type="ctrTitle"/>
          </p:nvPr>
        </p:nvSpPr>
        <p:spPr>
          <a:xfrm>
            <a:off x="720001" y="600000"/>
            <a:ext cx="5364711" cy="589280"/>
          </a:xfrm>
        </p:spPr>
        <p:txBody>
          <a:bodyPr anchor="t" anchorCtr="0"/>
          <a:lstStyle/>
          <a:p>
            <a:r>
              <a:rPr lang="en-US" dirty="0"/>
              <a:t>Click to edit Master title style</a:t>
            </a:r>
          </a:p>
        </p:txBody>
      </p:sp>
      <p:sp>
        <p:nvSpPr>
          <p:cNvPr id="13" name="Subtitle 2"/>
          <p:cNvSpPr>
            <a:spLocks noGrp="1"/>
          </p:cNvSpPr>
          <p:nvPr>
            <p:ph type="subTitle" idx="16"/>
          </p:nvPr>
        </p:nvSpPr>
        <p:spPr>
          <a:xfrm>
            <a:off x="720001" y="1152000"/>
            <a:ext cx="5364711" cy="576000"/>
          </a:xfrm>
        </p:spPr>
        <p:txBody>
          <a:bodyPr lIns="0" tIns="0"/>
          <a:lstStyle>
            <a:lvl1pPr marL="0" indent="0" algn="l">
              <a:buNone/>
              <a:defRPr sz="2400">
                <a:solidFill>
                  <a:schemeClr val="tx1">
                    <a:lumMod val="50000"/>
                    <a:lumOff val="50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20" name="Text Placeholder 4"/>
          <p:cNvSpPr>
            <a:spLocks noGrp="1"/>
          </p:cNvSpPr>
          <p:nvPr>
            <p:ph type="body" sz="quarter" idx="17"/>
          </p:nvPr>
        </p:nvSpPr>
        <p:spPr>
          <a:xfrm>
            <a:off x="6186291" y="798803"/>
            <a:ext cx="5284064" cy="353197"/>
          </a:xfrm>
        </p:spPr>
        <p:txBody>
          <a:bodyPr lIns="0" tIns="0" anchor="t" anchorCtr="0">
            <a:noAutofit/>
          </a:bodyPr>
          <a:lstStyle>
            <a:lvl1pPr marL="0" indent="0">
              <a:buNone/>
              <a:defRPr sz="1600" b="0" i="0" baseline="0">
                <a:solidFill>
                  <a:schemeClr val="tx1">
                    <a:lumMod val="50000"/>
                    <a:lumOff val="50000"/>
                  </a:schemeClr>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Tree>
    <p:extLst>
      <p:ext uri="{BB962C8B-B14F-4D97-AF65-F5344CB8AC3E}">
        <p14:creationId xmlns:p14="http://schemas.microsoft.com/office/powerpoint/2010/main" val="41833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D49EF1F-0AC7-4EDC-A24E-7C2C47899C12}"/>
              </a:ext>
            </a:extLst>
          </p:cNvPr>
          <p:cNvGraphicFramePr>
            <a:graphicFrameLocks noChangeAspect="1"/>
          </p:cNvGraphicFramePr>
          <p:nvPr userDrawn="1">
            <p:custDataLst>
              <p:tags r:id="rId2"/>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7282" name="think-cell Slide" r:id="rId5" imgW="421" imgH="420" progId="TCLayout.ActiveDocument.1">
                  <p:embed/>
                </p:oleObj>
              </mc:Choice>
              <mc:Fallback>
                <p:oleObj name="think-cell Slide" r:id="rId5" imgW="421" imgH="420" progId="TCLayout.ActiveDocument.1">
                  <p:embed/>
                  <p:pic>
                    <p:nvPicPr>
                      <p:cNvPr id="3" name="Object 2" hidden="1">
                        <a:extLst>
                          <a:ext uri="{FF2B5EF4-FFF2-40B4-BE49-F238E27FC236}">
                            <a16:creationId xmlns:a16="http://schemas.microsoft.com/office/drawing/2014/main" id="{4D49EF1F-0AC7-4EDC-A24E-7C2C47899C12}"/>
                          </a:ext>
                        </a:extLst>
                      </p:cNvPr>
                      <p:cNvPicPr/>
                      <p:nvPr/>
                    </p:nvPicPr>
                    <p:blipFill>
                      <a:blip r:embed="rId6"/>
                      <a:stretch>
                        <a:fillRect/>
                      </a:stretch>
                    </p:blipFill>
                    <p:spPr>
                      <a:xfrm>
                        <a:off x="2118" y="2118"/>
                        <a:ext cx="2117" cy="2117"/>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0F38CA43-7B3D-4453-90A4-27946D064B39}"/>
              </a:ext>
            </a:extLst>
          </p:cNvPr>
          <p:cNvSpPr/>
          <p:nvPr userDrawn="1">
            <p:custDataLst>
              <p:tags r:id="rId3"/>
            </p:custDataLst>
          </p:nvPr>
        </p:nvSpPr>
        <p:spPr>
          <a:xfrm>
            <a:off x="0" y="0"/>
            <a:ext cx="211667" cy="211667"/>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3200" b="0" i="0" baseline="0" dirty="0">
              <a:latin typeface="Arial" panose="020B0604020202020204" pitchFamily="34" charset="0"/>
              <a:ea typeface="+mj-ea"/>
              <a:cs typeface="+mj-cs"/>
              <a:sym typeface="Arial" panose="020B0604020202020204" pitchFamily="34" charset="0"/>
            </a:endParaRPr>
          </a:p>
        </p:txBody>
      </p:sp>
      <p:sp>
        <p:nvSpPr>
          <p:cNvPr id="9" name="Slide Number Placeholder 8"/>
          <p:cNvSpPr>
            <a:spLocks noGrp="1"/>
          </p:cNvSpPr>
          <p:nvPr>
            <p:ph type="sldNum" sz="quarter" idx="12"/>
          </p:nvPr>
        </p:nvSpPr>
        <p:spPr/>
        <p:txBody>
          <a:bodyPr/>
          <a:lstStyle/>
          <a:p>
            <a:fld id="{1D1E3EDB-D7EB-F14E-A6D1-748C03EC5EDC}" type="slidenum">
              <a:rPr lang="en-US" smtClean="0"/>
              <a:t>‹#›</a:t>
            </a:fld>
            <a:endParaRPr lang="en-US" dirty="0"/>
          </a:p>
        </p:txBody>
      </p:sp>
      <p:sp>
        <p:nvSpPr>
          <p:cNvPr id="14" name="Content Placeholder 2"/>
          <p:cNvSpPr>
            <a:spLocks noGrp="1"/>
          </p:cNvSpPr>
          <p:nvPr>
            <p:ph idx="13"/>
          </p:nvPr>
        </p:nvSpPr>
        <p:spPr>
          <a:xfrm>
            <a:off x="719999" y="1950721"/>
            <a:ext cx="5280000" cy="4201724"/>
          </a:xfrm>
        </p:spPr>
        <p:txBody>
          <a:bodyPr lIns="0">
            <a:noAutofit/>
          </a:bodyPr>
          <a:lstStyle>
            <a:lvl1pPr marL="0" indent="0">
              <a:buFontTx/>
              <a:buNone/>
              <a:defRPr sz="2400"/>
            </a:lvl1pPr>
            <a:lvl2pPr marL="0" indent="0">
              <a:spcBef>
                <a:spcPts val="0"/>
              </a:spcBef>
              <a:buFontTx/>
              <a:buNone/>
              <a:defRPr sz="2400" baseline="0">
                <a:solidFill>
                  <a:schemeClr val="tx1">
                    <a:lumMod val="50000"/>
                    <a:lumOff val="50000"/>
                  </a:schemeClr>
                </a:solidFill>
              </a:defRPr>
            </a:lvl2pPr>
            <a:lvl3pPr marL="0" indent="0">
              <a:spcBef>
                <a:spcPts val="0"/>
              </a:spcBef>
              <a:buFontTx/>
              <a:buNone/>
              <a:defRPr sz="2000" baseline="0"/>
            </a:lvl3pPr>
            <a:lvl4pPr marL="365751" indent="-182875">
              <a:spcBef>
                <a:spcPts val="0"/>
              </a:spcBef>
              <a:buFont typeface="Lucida Grande"/>
              <a:buChar char="&gt;"/>
              <a:defRPr sz="2000">
                <a:solidFill>
                  <a:schemeClr val="tx1">
                    <a:lumMod val="50000"/>
                    <a:lumOff val="50000"/>
                  </a:schemeClr>
                </a:solidFill>
              </a:defRPr>
            </a:lvl4pPr>
            <a:lvl5pPr marL="609585" indent="-182875">
              <a:buFont typeface="Lucida Grande"/>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1"/>
          <p:cNvSpPr>
            <a:spLocks noGrp="1"/>
          </p:cNvSpPr>
          <p:nvPr>
            <p:ph type="ctrTitle"/>
          </p:nvPr>
        </p:nvSpPr>
        <p:spPr>
          <a:xfrm>
            <a:off x="720000" y="600000"/>
            <a:ext cx="10752000" cy="589280"/>
          </a:xfrm>
        </p:spPr>
        <p:txBody>
          <a:bodyPr anchor="t" anchorCtr="0"/>
          <a:lstStyle/>
          <a:p>
            <a:r>
              <a:rPr lang="en-US" dirty="0"/>
              <a:t>Click to edit Master title style</a:t>
            </a:r>
          </a:p>
        </p:txBody>
      </p:sp>
      <p:sp>
        <p:nvSpPr>
          <p:cNvPr id="16" name="Subtitle 2"/>
          <p:cNvSpPr>
            <a:spLocks noGrp="1"/>
          </p:cNvSpPr>
          <p:nvPr>
            <p:ph type="subTitle" idx="16"/>
          </p:nvPr>
        </p:nvSpPr>
        <p:spPr>
          <a:xfrm>
            <a:off x="720000" y="1152000"/>
            <a:ext cx="10752000" cy="576000"/>
          </a:xfrm>
        </p:spPr>
        <p:txBody>
          <a:bodyPr lIns="0" tIns="0"/>
          <a:lstStyle>
            <a:lvl1pPr marL="0" indent="0" algn="l">
              <a:buNone/>
              <a:defRPr sz="2400">
                <a:solidFill>
                  <a:schemeClr val="tx1">
                    <a:lumMod val="50000"/>
                    <a:lumOff val="50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18" name="Content Placeholder 2"/>
          <p:cNvSpPr>
            <a:spLocks noGrp="1"/>
          </p:cNvSpPr>
          <p:nvPr>
            <p:ph idx="17"/>
          </p:nvPr>
        </p:nvSpPr>
        <p:spPr>
          <a:xfrm>
            <a:off x="6192000" y="1959751"/>
            <a:ext cx="5280000" cy="4201724"/>
          </a:xfrm>
        </p:spPr>
        <p:txBody>
          <a:bodyPr lIns="0">
            <a:noAutofit/>
          </a:bodyPr>
          <a:lstStyle>
            <a:lvl1pPr marL="0" indent="0">
              <a:buFontTx/>
              <a:buNone/>
              <a:defRPr sz="2400"/>
            </a:lvl1pPr>
            <a:lvl2pPr marL="0" indent="0">
              <a:spcBef>
                <a:spcPts val="0"/>
              </a:spcBef>
              <a:buFontTx/>
              <a:buNone/>
              <a:defRPr sz="2400" baseline="0">
                <a:solidFill>
                  <a:schemeClr val="tx1">
                    <a:lumMod val="50000"/>
                    <a:lumOff val="50000"/>
                  </a:schemeClr>
                </a:solidFill>
              </a:defRPr>
            </a:lvl2pPr>
            <a:lvl3pPr marL="0" indent="0">
              <a:spcBef>
                <a:spcPts val="0"/>
              </a:spcBef>
              <a:buFontTx/>
              <a:buNone/>
              <a:defRPr sz="2000" baseline="0"/>
            </a:lvl3pPr>
            <a:lvl4pPr marL="365751" indent="-182875">
              <a:spcBef>
                <a:spcPts val="0"/>
              </a:spcBef>
              <a:buFont typeface="Lucida Grande"/>
              <a:buChar char="&gt;"/>
              <a:defRPr sz="2000">
                <a:solidFill>
                  <a:schemeClr val="tx1">
                    <a:lumMod val="50000"/>
                    <a:lumOff val="50000"/>
                  </a:schemeClr>
                </a:solidFill>
              </a:defRPr>
            </a:lvl4pPr>
            <a:lvl5pPr marL="609585" indent="-182875">
              <a:buFont typeface="Lucida Grande"/>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9147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53C0F164-71B1-4490-9994-65DCBA4079E8}"/>
              </a:ext>
            </a:extLst>
          </p:cNvPr>
          <p:cNvGraphicFramePr>
            <a:graphicFrameLocks noChangeAspect="1"/>
          </p:cNvGraphicFramePr>
          <p:nvPr userDrawn="1">
            <p:custDataLst>
              <p:tags r:id="rId2"/>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8306" name="think-cell Slide" r:id="rId5" imgW="421" imgH="420" progId="TCLayout.ActiveDocument.1">
                  <p:embed/>
                </p:oleObj>
              </mc:Choice>
              <mc:Fallback>
                <p:oleObj name="think-cell Slide" r:id="rId5" imgW="421" imgH="420" progId="TCLayout.ActiveDocument.1">
                  <p:embed/>
                  <p:pic>
                    <p:nvPicPr>
                      <p:cNvPr id="3" name="Object 2" hidden="1">
                        <a:extLst>
                          <a:ext uri="{FF2B5EF4-FFF2-40B4-BE49-F238E27FC236}">
                            <a16:creationId xmlns:a16="http://schemas.microsoft.com/office/drawing/2014/main" id="{53C0F164-71B1-4490-9994-65DCBA4079E8}"/>
                          </a:ext>
                        </a:extLst>
                      </p:cNvPr>
                      <p:cNvPicPr/>
                      <p:nvPr/>
                    </p:nvPicPr>
                    <p:blipFill>
                      <a:blip r:embed="rId6"/>
                      <a:stretch>
                        <a:fillRect/>
                      </a:stretch>
                    </p:blipFill>
                    <p:spPr>
                      <a:xfrm>
                        <a:off x="2118" y="2118"/>
                        <a:ext cx="2117" cy="2117"/>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EE63F27A-F175-4E60-B193-D2A459EA50DE}"/>
              </a:ext>
            </a:extLst>
          </p:cNvPr>
          <p:cNvSpPr/>
          <p:nvPr userDrawn="1">
            <p:custDataLst>
              <p:tags r:id="rId3"/>
            </p:custDataLst>
          </p:nvPr>
        </p:nvSpPr>
        <p:spPr>
          <a:xfrm>
            <a:off x="0" y="0"/>
            <a:ext cx="211667" cy="211667"/>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3200" b="0" i="0" baseline="0" dirty="0">
              <a:latin typeface="Arial" panose="020B0604020202020204" pitchFamily="34" charset="0"/>
              <a:ea typeface="+mj-ea"/>
              <a:cs typeface="+mj-cs"/>
              <a:sym typeface="Arial" panose="020B0604020202020204" pitchFamily="34" charset="0"/>
            </a:endParaRPr>
          </a:p>
        </p:txBody>
      </p:sp>
      <p:sp>
        <p:nvSpPr>
          <p:cNvPr id="4" name="Slide Number Placeholder 3"/>
          <p:cNvSpPr>
            <a:spLocks noGrp="1"/>
          </p:cNvSpPr>
          <p:nvPr>
            <p:ph type="sldNum" sz="quarter" idx="12"/>
          </p:nvPr>
        </p:nvSpPr>
        <p:spPr/>
        <p:txBody>
          <a:bodyPr/>
          <a:lstStyle/>
          <a:p>
            <a:fld id="{1D1E3EDB-D7EB-F14E-A6D1-748C03EC5EDC}" type="slidenum">
              <a:rPr lang="en-US" smtClean="0"/>
              <a:t>‹#›</a:t>
            </a:fld>
            <a:endParaRPr lang="en-US" dirty="0"/>
          </a:p>
        </p:txBody>
      </p:sp>
      <p:sp>
        <p:nvSpPr>
          <p:cNvPr id="5" name="Picture Placeholder 2"/>
          <p:cNvSpPr>
            <a:spLocks noGrp="1"/>
          </p:cNvSpPr>
          <p:nvPr>
            <p:ph type="pic" idx="1"/>
          </p:nvPr>
        </p:nvSpPr>
        <p:spPr>
          <a:xfrm>
            <a:off x="720000" y="1704623"/>
            <a:ext cx="10752000" cy="4492979"/>
          </a:xfrm>
          <a:solidFill>
            <a:schemeClr val="accent1">
              <a:lumMod val="20000"/>
              <a:lumOff val="80000"/>
            </a:schemeClr>
          </a:solidFill>
        </p:spPr>
        <p:txBody>
          <a:bodyPr>
            <a:normAutofit/>
          </a:bodyPr>
          <a:lstStyle>
            <a:lvl1pPr marL="0" indent="0">
              <a:buNone/>
              <a:defRPr sz="2400"/>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dirty="0"/>
              <a:t>Click icon to add picture</a:t>
            </a:r>
          </a:p>
        </p:txBody>
      </p:sp>
      <p:sp>
        <p:nvSpPr>
          <p:cNvPr id="6" name="Subtitle 2"/>
          <p:cNvSpPr>
            <a:spLocks noGrp="1"/>
          </p:cNvSpPr>
          <p:nvPr>
            <p:ph type="subTitle" idx="13"/>
          </p:nvPr>
        </p:nvSpPr>
        <p:spPr>
          <a:xfrm>
            <a:off x="720000" y="1152001"/>
            <a:ext cx="10752000" cy="451023"/>
          </a:xfrm>
        </p:spPr>
        <p:txBody>
          <a:bodyPr lIns="0" tIns="0"/>
          <a:lstStyle>
            <a:lvl1pPr marL="0" indent="0" algn="l">
              <a:buNone/>
              <a:defRPr sz="2400">
                <a:solidFill>
                  <a:schemeClr val="tx1">
                    <a:lumMod val="50000"/>
                    <a:lumOff val="50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7" name="Title 1"/>
          <p:cNvSpPr>
            <a:spLocks noGrp="1"/>
          </p:cNvSpPr>
          <p:nvPr>
            <p:ph type="ctrTitle"/>
          </p:nvPr>
        </p:nvSpPr>
        <p:spPr>
          <a:xfrm>
            <a:off x="720000" y="600000"/>
            <a:ext cx="10752000" cy="589280"/>
          </a:xfrm>
        </p:spPr>
        <p:txBody>
          <a:bodyPr anchor="t" anchorCtr="0"/>
          <a:lstStyle/>
          <a:p>
            <a:r>
              <a:rPr lang="en-US" dirty="0"/>
              <a:t>Click to edit Master title style</a:t>
            </a:r>
          </a:p>
        </p:txBody>
      </p:sp>
    </p:spTree>
    <p:extLst>
      <p:ext uri="{BB962C8B-B14F-4D97-AF65-F5344CB8AC3E}">
        <p14:creationId xmlns:p14="http://schemas.microsoft.com/office/powerpoint/2010/main" val="3559669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66D45075-161D-408C-8DA5-0337A91B3067}"/>
              </a:ext>
            </a:extLst>
          </p:cNvPr>
          <p:cNvGraphicFramePr>
            <a:graphicFrameLocks noChangeAspect="1"/>
          </p:cNvGraphicFramePr>
          <p:nvPr userDrawn="1">
            <p:custDataLst>
              <p:tags r:id="rId2"/>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9330" name="think-cell Slide" r:id="rId5" imgW="421" imgH="420" progId="TCLayout.ActiveDocument.1">
                  <p:embed/>
                </p:oleObj>
              </mc:Choice>
              <mc:Fallback>
                <p:oleObj name="think-cell Slide" r:id="rId5" imgW="421" imgH="420" progId="TCLayout.ActiveDocument.1">
                  <p:embed/>
                  <p:pic>
                    <p:nvPicPr>
                      <p:cNvPr id="4" name="Object 3" hidden="1">
                        <a:extLst>
                          <a:ext uri="{FF2B5EF4-FFF2-40B4-BE49-F238E27FC236}">
                            <a16:creationId xmlns:a16="http://schemas.microsoft.com/office/drawing/2014/main" id="{66D45075-161D-408C-8DA5-0337A91B3067}"/>
                          </a:ext>
                        </a:extLst>
                      </p:cNvPr>
                      <p:cNvPicPr/>
                      <p:nvPr/>
                    </p:nvPicPr>
                    <p:blipFill>
                      <a:blip r:embed="rId6"/>
                      <a:stretch>
                        <a:fillRect/>
                      </a:stretch>
                    </p:blipFill>
                    <p:spPr>
                      <a:xfrm>
                        <a:off x="2118" y="2118"/>
                        <a:ext cx="2117" cy="211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049B4061-F4C0-4302-8B78-030CF57A095A}"/>
              </a:ext>
            </a:extLst>
          </p:cNvPr>
          <p:cNvSpPr/>
          <p:nvPr userDrawn="1">
            <p:custDataLst>
              <p:tags r:id="rId3"/>
            </p:custDataLst>
          </p:nvPr>
        </p:nvSpPr>
        <p:spPr>
          <a:xfrm>
            <a:off x="0" y="0"/>
            <a:ext cx="211667" cy="211667"/>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3200" b="0" i="0" baseline="0" dirty="0">
              <a:latin typeface="Arial" panose="020B0604020202020204" pitchFamily="34" charset="0"/>
              <a:ea typeface="+mj-ea"/>
              <a:cs typeface="+mj-cs"/>
              <a:sym typeface="Arial" panose="020B0604020202020204" pitchFamily="34" charset="0"/>
            </a:endParaRPr>
          </a:p>
        </p:txBody>
      </p:sp>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p:txBody>
          <a:bodyPr/>
          <a:lstStyle/>
          <a:p>
            <a:fld id="{1D1E3EDB-D7EB-F14E-A6D1-748C03EC5EDC}" type="slidenum">
              <a:rPr lang="en-US" smtClean="0"/>
              <a:t>‹#›</a:t>
            </a:fld>
            <a:endParaRPr lang="en-US" dirty="0"/>
          </a:p>
        </p:txBody>
      </p:sp>
    </p:spTree>
    <p:extLst>
      <p:ext uri="{BB962C8B-B14F-4D97-AF65-F5344CB8AC3E}">
        <p14:creationId xmlns:p14="http://schemas.microsoft.com/office/powerpoint/2010/main" val="190326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D1E3EDB-D7EB-F14E-A6D1-748C03EC5EDC}" type="slidenum">
              <a:rPr lang="en-US" smtClean="0"/>
              <a:pPr/>
              <a:t>‹#›</a:t>
            </a:fld>
            <a:endParaRPr lang="en-US" dirty="0"/>
          </a:p>
        </p:txBody>
      </p:sp>
    </p:spTree>
    <p:extLst>
      <p:ext uri="{BB962C8B-B14F-4D97-AF65-F5344CB8AC3E}">
        <p14:creationId xmlns:p14="http://schemas.microsoft.com/office/powerpoint/2010/main" val="75893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BA932AFD-C60B-4A96-9A8B-DC060B683A67}"/>
              </a:ext>
            </a:extLst>
          </p:cNvPr>
          <p:cNvGraphicFramePr>
            <a:graphicFrameLocks noChangeAspect="1"/>
          </p:cNvGraphicFramePr>
          <p:nvPr userDrawn="1">
            <p:custDataLst>
              <p:tags r:id="rId11"/>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3187" name="think-cell Slide" r:id="rId13" imgW="421" imgH="420" progId="TCLayout.ActiveDocument.1">
                  <p:embed/>
                </p:oleObj>
              </mc:Choice>
              <mc:Fallback>
                <p:oleObj name="think-cell Slide" r:id="rId13" imgW="421" imgH="420" progId="TCLayout.ActiveDocument.1">
                  <p:embed/>
                  <p:pic>
                    <p:nvPicPr>
                      <p:cNvPr id="5" name="Object 4" hidden="1">
                        <a:extLst>
                          <a:ext uri="{FF2B5EF4-FFF2-40B4-BE49-F238E27FC236}">
                            <a16:creationId xmlns:a16="http://schemas.microsoft.com/office/drawing/2014/main" id="{BA932AFD-C60B-4A96-9A8B-DC060B683A67}"/>
                          </a:ext>
                        </a:extLst>
                      </p:cNvPr>
                      <p:cNvPicPr/>
                      <p:nvPr/>
                    </p:nvPicPr>
                    <p:blipFill>
                      <a:blip r:embed="rId14"/>
                      <a:stretch>
                        <a:fillRect/>
                      </a:stretch>
                    </p:blipFill>
                    <p:spPr>
                      <a:xfrm>
                        <a:off x="2118" y="2118"/>
                        <a:ext cx="2117" cy="211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B0530A7C-72A9-4F9B-975E-F81E21C5F5D9}"/>
              </a:ext>
            </a:extLst>
          </p:cNvPr>
          <p:cNvSpPr/>
          <p:nvPr userDrawn="1">
            <p:custDataLst>
              <p:tags r:id="rId12"/>
            </p:custDataLst>
          </p:nvPr>
        </p:nvSpPr>
        <p:spPr>
          <a:xfrm>
            <a:off x="0" y="0"/>
            <a:ext cx="211667" cy="211667"/>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3200" b="0"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722493" y="600000"/>
            <a:ext cx="10752000" cy="1143000"/>
          </a:xfrm>
          <a:prstGeom prst="rect">
            <a:avLst/>
          </a:prstGeom>
        </p:spPr>
        <p:txBody>
          <a:bodyPr vert="horz" lIns="0" tIns="0" rIns="0" bIns="45720" rtlCol="0" anchor="t" anchorCtr="0">
            <a:normAutofit/>
          </a:bodyPr>
          <a:lstStyle/>
          <a:p>
            <a:r>
              <a:rPr lang="en-US" dirty="0"/>
              <a:t>Click to edit Master title style</a:t>
            </a:r>
          </a:p>
        </p:txBody>
      </p:sp>
      <p:sp>
        <p:nvSpPr>
          <p:cNvPr id="3" name="Text Placeholder 2"/>
          <p:cNvSpPr>
            <a:spLocks noGrp="1"/>
          </p:cNvSpPr>
          <p:nvPr>
            <p:ph type="body" idx="1"/>
          </p:nvPr>
        </p:nvSpPr>
        <p:spPr>
          <a:xfrm>
            <a:off x="720000" y="1801476"/>
            <a:ext cx="10752000" cy="4525963"/>
          </a:xfrm>
          <a:prstGeom prst="rect">
            <a:avLst/>
          </a:prstGeom>
        </p:spPr>
        <p:txBody>
          <a:bodyPr vert="horz" lIns="0" tIns="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737600" y="6333775"/>
            <a:ext cx="2844800" cy="365125"/>
          </a:xfrm>
          <a:prstGeom prst="rect">
            <a:avLst/>
          </a:prstGeom>
        </p:spPr>
        <p:txBody>
          <a:bodyPr vert="horz" lIns="91440" tIns="45720" rIns="91440" bIns="45720" rtlCol="0" anchor="ctr"/>
          <a:lstStyle>
            <a:lvl1pPr algn="r">
              <a:tabLst>
                <a:tab pos="1551479" algn="l"/>
              </a:tabLst>
              <a:defRPr sz="1333">
                <a:solidFill>
                  <a:schemeClr val="bg1">
                    <a:lumMod val="75000"/>
                  </a:schemeClr>
                </a:solidFill>
                <a:latin typeface="Arial"/>
                <a:cs typeface="Arial"/>
              </a:defRPr>
            </a:lvl1pPr>
          </a:lstStyle>
          <a:p>
            <a:fld id="{1D1E3EDB-D7EB-F14E-A6D1-748C03EC5EDC}" type="slidenum">
              <a:rPr lang="en-US" smtClean="0"/>
              <a:pPr/>
              <a:t>‹#›</a:t>
            </a:fld>
            <a:endParaRPr lang="en-US" dirty="0"/>
          </a:p>
        </p:txBody>
      </p:sp>
      <p:pic>
        <p:nvPicPr>
          <p:cNvPr id="7" name="Picture 6"/>
          <p:cNvPicPr>
            <a:picLocks noChangeAspect="1"/>
          </p:cNvPicPr>
          <p:nvPr userDrawn="1"/>
        </p:nvPicPr>
        <p:blipFill>
          <a:blip r:embed="rId15"/>
          <a:stretch>
            <a:fillRect/>
          </a:stretch>
        </p:blipFill>
        <p:spPr>
          <a:xfrm>
            <a:off x="720000" y="6398400"/>
            <a:ext cx="10180800" cy="234379"/>
          </a:xfrm>
          <a:prstGeom prst="rect">
            <a:avLst/>
          </a:prstGeom>
        </p:spPr>
      </p:pic>
      <p:sp>
        <p:nvSpPr>
          <p:cNvPr id="11" name="TextBox 10"/>
          <p:cNvSpPr txBox="1"/>
          <p:nvPr userDrawn="1"/>
        </p:nvSpPr>
        <p:spPr>
          <a:xfrm>
            <a:off x="0" y="1"/>
            <a:ext cx="12216000" cy="461665"/>
          </a:xfrm>
          <a:prstGeom prst="rect">
            <a:avLst/>
          </a:prstGeom>
          <a:solidFill>
            <a:srgbClr val="CD202C"/>
          </a:solidFill>
        </p:spPr>
        <p:txBody>
          <a:bodyPr wrap="square" rtlCol="0">
            <a:spAutoFit/>
          </a:bodyPr>
          <a:lstStyle/>
          <a:p>
            <a:pPr eaLnBrk="1"/>
            <a:endParaRPr lang="en-US" sz="2400" dirty="0"/>
          </a:p>
        </p:txBody>
      </p:sp>
    </p:spTree>
    <p:extLst>
      <p:ext uri="{BB962C8B-B14F-4D97-AF65-F5344CB8AC3E}">
        <p14:creationId xmlns:p14="http://schemas.microsoft.com/office/powerpoint/2010/main" val="1577844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ftr="0" dt="0"/>
  <p:txStyles>
    <p:titleStyle>
      <a:lvl1pPr algn="l" defTabSz="609585" rtl="0" eaLnBrk="1" latinLnBrk="0" hangingPunct="1">
        <a:spcBef>
          <a:spcPct val="0"/>
        </a:spcBef>
        <a:buNone/>
        <a:defRPr sz="3200" kern="1200" baseline="0">
          <a:solidFill>
            <a:schemeClr val="tx1"/>
          </a:solidFill>
          <a:latin typeface="Arial"/>
          <a:ea typeface="+mj-ea"/>
          <a:cs typeface="+mj-cs"/>
        </a:defRPr>
      </a:lvl1pPr>
    </p:titleStyle>
    <p:bodyStyle>
      <a:lvl1pPr marL="0" indent="0" algn="l" defTabSz="609585" rtl="0" eaLnBrk="1" latinLnBrk="0" hangingPunct="1">
        <a:lnSpc>
          <a:spcPts val="2533"/>
        </a:lnSpc>
        <a:spcBef>
          <a:spcPts val="0"/>
        </a:spcBef>
        <a:buFontTx/>
        <a:buNone/>
        <a:defRPr sz="2400" kern="1200" baseline="0">
          <a:solidFill>
            <a:schemeClr val="tx1"/>
          </a:solidFill>
          <a:latin typeface="+mn-lt"/>
          <a:ea typeface="+mn-ea"/>
          <a:cs typeface="+mn-cs"/>
        </a:defRPr>
      </a:lvl1pPr>
      <a:lvl2pPr marL="0" indent="0" algn="l" defTabSz="609585" rtl="0" eaLnBrk="1" latinLnBrk="0" hangingPunct="1">
        <a:lnSpc>
          <a:spcPts val="2533"/>
        </a:lnSpc>
        <a:spcBef>
          <a:spcPts val="0"/>
        </a:spcBef>
        <a:buFontTx/>
        <a:buNone/>
        <a:defRPr sz="2400" kern="1200">
          <a:solidFill>
            <a:schemeClr val="tx1">
              <a:lumMod val="50000"/>
              <a:lumOff val="50000"/>
            </a:schemeClr>
          </a:solidFill>
          <a:latin typeface="Arial"/>
          <a:ea typeface="+mn-ea"/>
          <a:cs typeface="+mn-cs"/>
        </a:defRPr>
      </a:lvl2pPr>
      <a:lvl3pPr marL="0" indent="0" algn="l" defTabSz="609585" rtl="0" eaLnBrk="1" latinLnBrk="0" hangingPunct="1">
        <a:lnSpc>
          <a:spcPts val="2267"/>
        </a:lnSpc>
        <a:spcBef>
          <a:spcPts val="0"/>
        </a:spcBef>
        <a:buFontTx/>
        <a:buNone/>
        <a:defRPr sz="2133" kern="1200" baseline="0">
          <a:solidFill>
            <a:schemeClr val="tx1"/>
          </a:solidFill>
          <a:latin typeface="Arial"/>
          <a:ea typeface="+mn-ea"/>
          <a:cs typeface="+mn-cs"/>
        </a:defRPr>
      </a:lvl3pPr>
      <a:lvl4pPr marL="350391" indent="-182395" algn="l" defTabSz="609585" rtl="0" eaLnBrk="1" latinLnBrk="0" hangingPunct="1">
        <a:spcBef>
          <a:spcPts val="0"/>
        </a:spcBef>
        <a:buFont typeface="Lucida Grande"/>
        <a:buChar char="&gt;"/>
        <a:defRPr sz="2133" kern="1200" baseline="0">
          <a:solidFill>
            <a:schemeClr val="tx1">
              <a:lumMod val="50000"/>
              <a:lumOff val="50000"/>
            </a:schemeClr>
          </a:solidFill>
          <a:latin typeface="Arial"/>
          <a:ea typeface="+mn-ea"/>
          <a:cs typeface="+mn-cs"/>
        </a:defRPr>
      </a:lvl4pPr>
      <a:lvl5pPr marL="609585" indent="-182395" algn="l" defTabSz="609585" rtl="0" eaLnBrk="1" latinLnBrk="0" hangingPunct="1">
        <a:lnSpc>
          <a:spcPts val="1867"/>
        </a:lnSpc>
        <a:spcBef>
          <a:spcPts val="0"/>
        </a:spcBef>
        <a:buFont typeface="Arial"/>
        <a:buChar char="–"/>
        <a:defRPr sz="1600" kern="1200" baseline="0">
          <a:solidFill>
            <a:schemeClr val="tx1">
              <a:lumMod val="50000"/>
              <a:lumOff val="50000"/>
            </a:schemeClr>
          </a:solidFill>
          <a:latin typeface="Arial"/>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jamboard.google.com/d/1_DtVEf9a6gglzMCccPXsHa5CHHZ8NRyrP_EaZc9H0gY/view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ocs.google.com/document/d/1KCkkgm7rrYbDLk-I3c1iF850iB7W-kFl/edit"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image" Target="../media/image1.emf"/><Relationship Id="rId2" Type="http://schemas.openxmlformats.org/officeDocument/2006/relationships/tags" Target="../tags/tag15.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image" Target="../media/image1.emf"/><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image" Target="../media/image1.emf"/><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97742" y="2758186"/>
            <a:ext cx="10785925" cy="1704085"/>
          </a:xfrm>
          <a:prstGeom prst="rect">
            <a:avLst/>
          </a:prstGeom>
        </p:spPr>
        <p:txBody>
          <a:bodyPr vert="horz" lIns="0" tIns="0" rIns="121920" bIns="60960" rtlCol="0" anchor="t" anchorCtr="0">
            <a:noAutofit/>
          </a:bodyPr>
          <a:lstStyle>
            <a:lvl1pPr algn="l" defTabSz="914400" rtl="0" eaLnBrk="1" latinLnBrk="0" hangingPunct="1">
              <a:spcBef>
                <a:spcPct val="0"/>
              </a:spcBef>
              <a:buNone/>
              <a:defRPr sz="2400" kern="1200" baseline="0">
                <a:solidFill>
                  <a:schemeClr val="tx1"/>
                </a:solidFill>
                <a:latin typeface="+mj-lt"/>
                <a:ea typeface="+mj-ea"/>
                <a:cs typeface="+mj-cs"/>
              </a:defRPr>
            </a:lvl1pPr>
          </a:lstStyle>
          <a:p>
            <a:pPr marL="0" marR="0" lvl="0" indent="0" algn="l" defTabSz="1219170" rtl="0" eaLnBrk="1" fontAlgn="auto" latinLnBrk="0" hangingPunct="1">
              <a:lnSpc>
                <a:spcPts val="3067"/>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bg1"/>
                </a:solidFill>
                <a:effectLst/>
                <a:uLnTx/>
                <a:uFillTx/>
                <a:latin typeface="Arial"/>
                <a:ea typeface="+mj-ea"/>
                <a:cs typeface="+mj-cs"/>
              </a:rPr>
              <a:t>Condom Program Stewardship Strategic Initiative </a:t>
            </a:r>
          </a:p>
          <a:p>
            <a:pPr marL="0" marR="0" lvl="0" indent="0" algn="l" defTabSz="1219170" rtl="0" eaLnBrk="1" fontAlgn="auto" latinLnBrk="0" hangingPunct="1">
              <a:lnSpc>
                <a:spcPts val="3067"/>
              </a:lnSpc>
              <a:spcBef>
                <a:spcPct val="0"/>
              </a:spcBef>
              <a:spcAft>
                <a:spcPts val="0"/>
              </a:spcAft>
              <a:buClrTx/>
              <a:buSzTx/>
              <a:buFontTx/>
              <a:buNone/>
              <a:tabLst/>
              <a:defRPr/>
            </a:pPr>
            <a:endParaRPr lang="en-US" sz="3200" b="1" dirty="0">
              <a:solidFill>
                <a:schemeClr val="bg1"/>
              </a:solidFill>
              <a:latin typeface="Arial"/>
            </a:endParaRPr>
          </a:p>
          <a:p>
            <a:pPr lvl="0" defTabSz="1219170">
              <a:lnSpc>
                <a:spcPts val="3067"/>
              </a:lnSpc>
              <a:defRPr/>
            </a:pPr>
            <a:r>
              <a:rPr lang="en-US" sz="2800" b="1" dirty="0">
                <a:solidFill>
                  <a:schemeClr val="bg1"/>
                </a:solidFill>
              </a:rPr>
              <a:t>Core Mgt team Meeting </a:t>
            </a:r>
          </a:p>
          <a:p>
            <a:pPr lvl="0" defTabSz="1219170">
              <a:lnSpc>
                <a:spcPts val="3067"/>
              </a:lnSpc>
              <a:defRPr/>
            </a:pPr>
            <a:r>
              <a:rPr lang="en-US" sz="2800" b="1" dirty="0">
                <a:solidFill>
                  <a:schemeClr val="bg1"/>
                </a:solidFill>
              </a:rPr>
              <a:t>May </a:t>
            </a:r>
            <a:r>
              <a:rPr lang="en-US" sz="2800" b="1" dirty="0">
                <a:solidFill>
                  <a:schemeClr val="bg1"/>
                </a:solidFill>
                <a:latin typeface="Arial"/>
              </a:rPr>
              <a:t>04, 2022</a:t>
            </a:r>
            <a:endParaRPr kumimoji="0" lang="en-US" b="0" i="0" u="none" strike="noStrike" kern="1200" cap="none" spc="0" normalizeH="0" baseline="0" noProof="0" dirty="0">
              <a:ln>
                <a:noFill/>
              </a:ln>
              <a:solidFill>
                <a:schemeClr val="bg1"/>
              </a:solidFill>
              <a:effectLst/>
              <a:uLnTx/>
              <a:uFillTx/>
              <a:latin typeface="Arial" pitchFamily="34" charset="0"/>
              <a:ea typeface="+mj-ea"/>
              <a:cs typeface="+mj-cs"/>
            </a:endParaRPr>
          </a:p>
        </p:txBody>
      </p:sp>
    </p:spTree>
    <p:extLst>
      <p:ext uri="{BB962C8B-B14F-4D97-AF65-F5344CB8AC3E}">
        <p14:creationId xmlns:p14="http://schemas.microsoft.com/office/powerpoint/2010/main" val="3303262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66AB6-8C13-4F1A-A769-BF914918FE3A}"/>
              </a:ext>
            </a:extLst>
          </p:cNvPr>
          <p:cNvSpPr>
            <a:spLocks noGrp="1"/>
          </p:cNvSpPr>
          <p:nvPr>
            <p:ph type="title"/>
          </p:nvPr>
        </p:nvSpPr>
        <p:spPr>
          <a:xfrm>
            <a:off x="1524000" y="1"/>
            <a:ext cx="9144000" cy="409575"/>
          </a:xfrm>
          <a:solidFill>
            <a:srgbClr val="009999"/>
          </a:solidFill>
          <a:ln>
            <a:noFill/>
          </a:ln>
        </p:spPr>
        <p:txBody>
          <a:bodyPr>
            <a:normAutofit fontScale="90000"/>
          </a:bodyPr>
          <a:lstStyle/>
          <a:p>
            <a:pPr algn="ctr"/>
            <a:r>
              <a:rPr lang="en-US" sz="2400" b="1" dirty="0">
                <a:solidFill>
                  <a:schemeClr val="bg1"/>
                </a:solidFill>
                <a:latin typeface="Arial Nova Cond" panose="020B0506020202020204" pitchFamily="34" charset="0"/>
              </a:rPr>
              <a:t>Implementation architecture</a:t>
            </a:r>
          </a:p>
        </p:txBody>
      </p:sp>
      <p:sp>
        <p:nvSpPr>
          <p:cNvPr id="5" name="Rectangle: Rounded Corners 4">
            <a:extLst>
              <a:ext uri="{FF2B5EF4-FFF2-40B4-BE49-F238E27FC236}">
                <a16:creationId xmlns:a16="http://schemas.microsoft.com/office/drawing/2014/main" id="{7267D2AF-48F6-42E7-843C-541AA16991B7}"/>
              </a:ext>
            </a:extLst>
          </p:cNvPr>
          <p:cNvSpPr/>
          <p:nvPr/>
        </p:nvSpPr>
        <p:spPr>
          <a:xfrm>
            <a:off x="5915101" y="633413"/>
            <a:ext cx="1396285" cy="545313"/>
          </a:xfrm>
          <a:prstGeom prst="roundRect">
            <a:avLst/>
          </a:prstGeom>
          <a:solidFill>
            <a:srgbClr val="CEE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b="1" dirty="0">
                <a:solidFill>
                  <a:srgbClr val="006666"/>
                </a:solidFill>
                <a:latin typeface="Arial Nova Cond" panose="020B0506020202020204" pitchFamily="34" charset="0"/>
              </a:rPr>
              <a:t>Global Fund Secretariat</a:t>
            </a:r>
          </a:p>
        </p:txBody>
      </p:sp>
      <p:sp>
        <p:nvSpPr>
          <p:cNvPr id="6" name="Rectangle: Rounded Corners 5">
            <a:extLst>
              <a:ext uri="{FF2B5EF4-FFF2-40B4-BE49-F238E27FC236}">
                <a16:creationId xmlns:a16="http://schemas.microsoft.com/office/drawing/2014/main" id="{7FF93979-4B1C-48A6-A62D-0BD2786A64E1}"/>
              </a:ext>
            </a:extLst>
          </p:cNvPr>
          <p:cNvSpPr/>
          <p:nvPr/>
        </p:nvSpPr>
        <p:spPr>
          <a:xfrm>
            <a:off x="3173902" y="694743"/>
            <a:ext cx="1266825" cy="408237"/>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100" b="1" dirty="0">
                <a:solidFill>
                  <a:srgbClr val="44546A">
                    <a:lumMod val="75000"/>
                  </a:srgbClr>
                </a:solidFill>
                <a:latin typeface="Arial Nova Cond" panose="020B0506020202020204" pitchFamily="34" charset="0"/>
              </a:rPr>
              <a:t>Global Fund Country Teams</a:t>
            </a:r>
          </a:p>
        </p:txBody>
      </p:sp>
      <p:sp>
        <p:nvSpPr>
          <p:cNvPr id="7" name="Rectangle: Rounded Corners 6">
            <a:extLst>
              <a:ext uri="{FF2B5EF4-FFF2-40B4-BE49-F238E27FC236}">
                <a16:creationId xmlns:a16="http://schemas.microsoft.com/office/drawing/2014/main" id="{4E9938A4-6157-4DAA-9E9E-56DFD38CA40C}"/>
              </a:ext>
            </a:extLst>
          </p:cNvPr>
          <p:cNvSpPr/>
          <p:nvPr/>
        </p:nvSpPr>
        <p:spPr>
          <a:xfrm>
            <a:off x="1666031" y="3356376"/>
            <a:ext cx="1268968" cy="668561"/>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100" b="1" dirty="0">
                <a:solidFill>
                  <a:srgbClr val="44546A">
                    <a:lumMod val="75000"/>
                  </a:srgbClr>
                </a:solidFill>
                <a:latin typeface="Arial Nova Cond" panose="020B0506020202020204" pitchFamily="34" charset="0"/>
              </a:rPr>
              <a:t>Global expert team</a:t>
            </a:r>
          </a:p>
          <a:p>
            <a:pPr algn="ctr" defTabSz="457200"/>
            <a:r>
              <a:rPr lang="en-US" sz="900" dirty="0">
                <a:solidFill>
                  <a:srgbClr val="44546A">
                    <a:lumMod val="75000"/>
                  </a:srgbClr>
                </a:solidFill>
                <a:latin typeface="Arial Nova Cond" panose="020B0506020202020204" pitchFamily="34" charset="0"/>
              </a:rPr>
              <a:t>(Complementary BMGF investment)</a:t>
            </a:r>
          </a:p>
        </p:txBody>
      </p:sp>
      <p:sp>
        <p:nvSpPr>
          <p:cNvPr id="9" name="Rectangle: Rounded Corners 8">
            <a:extLst>
              <a:ext uri="{FF2B5EF4-FFF2-40B4-BE49-F238E27FC236}">
                <a16:creationId xmlns:a16="http://schemas.microsoft.com/office/drawing/2014/main" id="{1DC4112B-7A5B-46BE-8B35-E7A4C777C8FC}"/>
              </a:ext>
            </a:extLst>
          </p:cNvPr>
          <p:cNvSpPr/>
          <p:nvPr/>
        </p:nvSpPr>
        <p:spPr>
          <a:xfrm>
            <a:off x="1667351" y="1570148"/>
            <a:ext cx="1268968" cy="81438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100" b="1" dirty="0">
                <a:solidFill>
                  <a:srgbClr val="44546A">
                    <a:lumMod val="75000"/>
                  </a:srgbClr>
                </a:solidFill>
                <a:latin typeface="Arial Nova Cond" panose="020B0506020202020204" pitchFamily="34" charset="0"/>
              </a:rPr>
              <a:t>Global HIV Prevention Coalition (GPC) Secretariat</a:t>
            </a:r>
          </a:p>
        </p:txBody>
      </p:sp>
      <p:sp>
        <p:nvSpPr>
          <p:cNvPr id="10" name="Rectangle: Rounded Corners 9">
            <a:extLst>
              <a:ext uri="{FF2B5EF4-FFF2-40B4-BE49-F238E27FC236}">
                <a16:creationId xmlns:a16="http://schemas.microsoft.com/office/drawing/2014/main" id="{285AA1F6-129F-4762-916E-42841B689B6C}"/>
              </a:ext>
            </a:extLst>
          </p:cNvPr>
          <p:cNvSpPr/>
          <p:nvPr/>
        </p:nvSpPr>
        <p:spPr>
          <a:xfrm>
            <a:off x="1645682" y="5120579"/>
            <a:ext cx="1239916" cy="62775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050" b="1" dirty="0">
                <a:solidFill>
                  <a:srgbClr val="44546A">
                    <a:lumMod val="75000"/>
                  </a:srgbClr>
                </a:solidFill>
                <a:latin typeface="Arial Nova Cond" panose="020B0506020202020204" pitchFamily="34" charset="0"/>
              </a:rPr>
              <a:t> GPC South-to-South Learning Network (SSLN)</a:t>
            </a:r>
          </a:p>
        </p:txBody>
      </p:sp>
      <p:sp>
        <p:nvSpPr>
          <p:cNvPr id="11" name="Rectangle: Rounded Corners 10">
            <a:extLst>
              <a:ext uri="{FF2B5EF4-FFF2-40B4-BE49-F238E27FC236}">
                <a16:creationId xmlns:a16="http://schemas.microsoft.com/office/drawing/2014/main" id="{40ED7030-F236-4666-9B9D-FFCE19100FA2}"/>
              </a:ext>
            </a:extLst>
          </p:cNvPr>
          <p:cNvSpPr/>
          <p:nvPr/>
        </p:nvSpPr>
        <p:spPr>
          <a:xfrm>
            <a:off x="1657827" y="4162134"/>
            <a:ext cx="1268968" cy="828667"/>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050" b="1" dirty="0">
                <a:solidFill>
                  <a:srgbClr val="44546A">
                    <a:lumMod val="75000"/>
                  </a:srgbClr>
                </a:solidFill>
                <a:latin typeface="Arial Nova Cond" panose="020B0506020202020204" pitchFamily="34" charset="0"/>
              </a:rPr>
              <a:t>Other complementary investments </a:t>
            </a:r>
            <a:br>
              <a:rPr lang="en-US" sz="1100" b="1" dirty="0">
                <a:solidFill>
                  <a:srgbClr val="44546A">
                    <a:lumMod val="75000"/>
                  </a:srgbClr>
                </a:solidFill>
                <a:latin typeface="Arial Nova Cond" panose="020B0506020202020204" pitchFamily="34" charset="0"/>
              </a:rPr>
            </a:br>
            <a:r>
              <a:rPr lang="en-US" sz="1000" b="1" dirty="0">
                <a:solidFill>
                  <a:srgbClr val="44546A">
                    <a:lumMod val="75000"/>
                  </a:srgbClr>
                </a:solidFill>
                <a:latin typeface="Arial Nova Cond" panose="020B0506020202020204" pitchFamily="34" charset="0"/>
              </a:rPr>
              <a:t>(</a:t>
            </a:r>
            <a:r>
              <a:rPr lang="en-US" sz="800" dirty="0" err="1">
                <a:solidFill>
                  <a:srgbClr val="44546A">
                    <a:lumMod val="75000"/>
                  </a:srgbClr>
                </a:solidFill>
                <a:latin typeface="Arial Nova Cond" panose="020B0506020202020204" pitchFamily="34" charset="0"/>
              </a:rPr>
              <a:t>eg</a:t>
            </a:r>
            <a:r>
              <a:rPr lang="en-US" sz="800" dirty="0">
                <a:solidFill>
                  <a:srgbClr val="44546A">
                    <a:lumMod val="75000"/>
                  </a:srgbClr>
                </a:solidFill>
                <a:latin typeface="Arial Nova Cond" panose="020B0506020202020204" pitchFamily="34" charset="0"/>
              </a:rPr>
              <a:t> UNFPA SRHR Support Hub, PEPFAR)</a:t>
            </a:r>
            <a:endParaRPr lang="en-US" sz="1100" dirty="0">
              <a:solidFill>
                <a:srgbClr val="44546A">
                  <a:lumMod val="75000"/>
                </a:srgbClr>
              </a:solidFill>
              <a:latin typeface="Arial Nova Cond" panose="020B0506020202020204" pitchFamily="34" charset="0"/>
            </a:endParaRPr>
          </a:p>
        </p:txBody>
      </p:sp>
      <p:sp>
        <p:nvSpPr>
          <p:cNvPr id="12" name="Rectangle: Rounded Corners 11">
            <a:extLst>
              <a:ext uri="{FF2B5EF4-FFF2-40B4-BE49-F238E27FC236}">
                <a16:creationId xmlns:a16="http://schemas.microsoft.com/office/drawing/2014/main" id="{E55EBB97-3D76-4EA8-B04D-5D5653889AC5}"/>
              </a:ext>
            </a:extLst>
          </p:cNvPr>
          <p:cNvSpPr/>
          <p:nvPr/>
        </p:nvSpPr>
        <p:spPr>
          <a:xfrm>
            <a:off x="3705534" y="6218363"/>
            <a:ext cx="6612493" cy="452432"/>
          </a:xfrm>
          <a:prstGeom prst="round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200" b="1" dirty="0">
                <a:solidFill>
                  <a:srgbClr val="4472C4">
                    <a:lumMod val="50000"/>
                  </a:srgbClr>
                </a:solidFill>
                <a:latin typeface="Arial Nova Cond" panose="020B0506020202020204" pitchFamily="34" charset="0"/>
              </a:rPr>
              <a:t>Malawi			Mozambique			Uganda		   Zambia</a:t>
            </a:r>
          </a:p>
        </p:txBody>
      </p:sp>
      <p:sp>
        <p:nvSpPr>
          <p:cNvPr id="13" name="Rectangle: Rounded Corners 12">
            <a:extLst>
              <a:ext uri="{FF2B5EF4-FFF2-40B4-BE49-F238E27FC236}">
                <a16:creationId xmlns:a16="http://schemas.microsoft.com/office/drawing/2014/main" id="{E988C778-181A-4AA8-9CD9-D5922B92B4B5}"/>
              </a:ext>
            </a:extLst>
          </p:cNvPr>
          <p:cNvSpPr/>
          <p:nvPr/>
        </p:nvSpPr>
        <p:spPr>
          <a:xfrm>
            <a:off x="4151522" y="5924550"/>
            <a:ext cx="1028700" cy="376241"/>
          </a:xfrm>
          <a:prstGeom prst="roundRect">
            <a:avLst/>
          </a:prstGeom>
          <a:solidFill>
            <a:srgbClr val="CEE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000" dirty="0">
                <a:solidFill>
                  <a:srgbClr val="4472C4">
                    <a:lumMod val="50000"/>
                  </a:srgbClr>
                </a:solidFill>
                <a:latin typeface="Arial Nova Cond" panose="020B0506020202020204" pitchFamily="34" charset="0"/>
              </a:rPr>
              <a:t>Country focal </a:t>
            </a:r>
            <a:br>
              <a:rPr lang="en-US" sz="1000" dirty="0">
                <a:solidFill>
                  <a:srgbClr val="4472C4">
                    <a:lumMod val="50000"/>
                  </a:srgbClr>
                </a:solidFill>
                <a:latin typeface="Arial Nova Cond" panose="020B0506020202020204" pitchFamily="34" charset="0"/>
              </a:rPr>
            </a:br>
            <a:r>
              <a:rPr lang="en-US" sz="1000" dirty="0">
                <a:solidFill>
                  <a:srgbClr val="4472C4">
                    <a:lumMod val="50000"/>
                  </a:srgbClr>
                </a:solidFill>
                <a:latin typeface="Arial Nova Cond" panose="020B0506020202020204" pitchFamily="34" charset="0"/>
              </a:rPr>
              <a:t>point/ manager</a:t>
            </a:r>
          </a:p>
        </p:txBody>
      </p:sp>
      <p:sp>
        <p:nvSpPr>
          <p:cNvPr id="15" name="Rectangle: Rounded Corners 14">
            <a:extLst>
              <a:ext uri="{FF2B5EF4-FFF2-40B4-BE49-F238E27FC236}">
                <a16:creationId xmlns:a16="http://schemas.microsoft.com/office/drawing/2014/main" id="{93C8D5C2-FD06-4D5C-B00C-1917CF27EDDE}"/>
              </a:ext>
            </a:extLst>
          </p:cNvPr>
          <p:cNvSpPr/>
          <p:nvPr/>
        </p:nvSpPr>
        <p:spPr>
          <a:xfrm>
            <a:off x="5716454" y="5924550"/>
            <a:ext cx="1028700" cy="376241"/>
          </a:xfrm>
          <a:prstGeom prst="roundRect">
            <a:avLst/>
          </a:prstGeom>
          <a:solidFill>
            <a:srgbClr val="CEE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000" dirty="0">
                <a:solidFill>
                  <a:srgbClr val="4472C4">
                    <a:lumMod val="50000"/>
                  </a:srgbClr>
                </a:solidFill>
                <a:latin typeface="Arial Nova Cond" panose="020B0506020202020204" pitchFamily="34" charset="0"/>
              </a:rPr>
              <a:t>Country focal </a:t>
            </a:r>
            <a:br>
              <a:rPr lang="en-US" sz="1000" dirty="0">
                <a:solidFill>
                  <a:srgbClr val="4472C4">
                    <a:lumMod val="50000"/>
                  </a:srgbClr>
                </a:solidFill>
                <a:latin typeface="Arial Nova Cond" panose="020B0506020202020204" pitchFamily="34" charset="0"/>
              </a:rPr>
            </a:br>
            <a:r>
              <a:rPr lang="en-US" sz="1000" dirty="0">
                <a:solidFill>
                  <a:srgbClr val="4472C4">
                    <a:lumMod val="50000"/>
                  </a:srgbClr>
                </a:solidFill>
                <a:latin typeface="Arial Nova Cond" panose="020B0506020202020204" pitchFamily="34" charset="0"/>
              </a:rPr>
              <a:t>point/ manager</a:t>
            </a:r>
          </a:p>
        </p:txBody>
      </p:sp>
      <p:sp>
        <p:nvSpPr>
          <p:cNvPr id="16" name="Rectangle: Rounded Corners 15">
            <a:extLst>
              <a:ext uri="{FF2B5EF4-FFF2-40B4-BE49-F238E27FC236}">
                <a16:creationId xmlns:a16="http://schemas.microsoft.com/office/drawing/2014/main" id="{EC74B890-4E95-41CF-B6DC-D21B1F924E4B}"/>
              </a:ext>
            </a:extLst>
          </p:cNvPr>
          <p:cNvSpPr/>
          <p:nvPr/>
        </p:nvSpPr>
        <p:spPr>
          <a:xfrm>
            <a:off x="7454721" y="5929311"/>
            <a:ext cx="1028700" cy="376241"/>
          </a:xfrm>
          <a:prstGeom prst="roundRect">
            <a:avLst/>
          </a:prstGeom>
          <a:solidFill>
            <a:srgbClr val="CEE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000" dirty="0">
                <a:solidFill>
                  <a:srgbClr val="4472C4">
                    <a:lumMod val="50000"/>
                  </a:srgbClr>
                </a:solidFill>
                <a:latin typeface="Arial Nova Cond" panose="020B0506020202020204" pitchFamily="34" charset="0"/>
              </a:rPr>
              <a:t>Country focal </a:t>
            </a:r>
            <a:br>
              <a:rPr lang="en-US" sz="1000" dirty="0">
                <a:solidFill>
                  <a:srgbClr val="4472C4">
                    <a:lumMod val="50000"/>
                  </a:srgbClr>
                </a:solidFill>
                <a:latin typeface="Arial Nova Cond" panose="020B0506020202020204" pitchFamily="34" charset="0"/>
              </a:rPr>
            </a:br>
            <a:r>
              <a:rPr lang="en-US" sz="1000" dirty="0">
                <a:solidFill>
                  <a:srgbClr val="4472C4">
                    <a:lumMod val="50000"/>
                  </a:srgbClr>
                </a:solidFill>
                <a:latin typeface="Arial Nova Cond" panose="020B0506020202020204" pitchFamily="34" charset="0"/>
              </a:rPr>
              <a:t>point/ manager</a:t>
            </a:r>
          </a:p>
        </p:txBody>
      </p:sp>
      <p:sp>
        <p:nvSpPr>
          <p:cNvPr id="17" name="Rectangle: Rounded Corners 16">
            <a:extLst>
              <a:ext uri="{FF2B5EF4-FFF2-40B4-BE49-F238E27FC236}">
                <a16:creationId xmlns:a16="http://schemas.microsoft.com/office/drawing/2014/main" id="{035E11DC-D614-410A-B15F-96B2D04A9B9F}"/>
              </a:ext>
            </a:extLst>
          </p:cNvPr>
          <p:cNvSpPr/>
          <p:nvPr/>
        </p:nvSpPr>
        <p:spPr>
          <a:xfrm>
            <a:off x="8888968" y="5934077"/>
            <a:ext cx="1028700" cy="376241"/>
          </a:xfrm>
          <a:prstGeom prst="roundRect">
            <a:avLst/>
          </a:prstGeom>
          <a:solidFill>
            <a:srgbClr val="CEE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000" dirty="0">
                <a:solidFill>
                  <a:srgbClr val="4472C4">
                    <a:lumMod val="50000"/>
                  </a:srgbClr>
                </a:solidFill>
                <a:latin typeface="Arial Nova Cond" panose="020B0506020202020204" pitchFamily="34" charset="0"/>
              </a:rPr>
              <a:t>Country focal </a:t>
            </a:r>
            <a:br>
              <a:rPr lang="en-US" sz="1000" dirty="0">
                <a:solidFill>
                  <a:srgbClr val="4472C4">
                    <a:lumMod val="50000"/>
                  </a:srgbClr>
                </a:solidFill>
                <a:latin typeface="Arial Nova Cond" panose="020B0506020202020204" pitchFamily="34" charset="0"/>
              </a:rPr>
            </a:br>
            <a:r>
              <a:rPr lang="en-US" sz="1000" dirty="0">
                <a:solidFill>
                  <a:srgbClr val="4472C4">
                    <a:lumMod val="50000"/>
                  </a:srgbClr>
                </a:solidFill>
                <a:latin typeface="Arial Nova Cond" panose="020B0506020202020204" pitchFamily="34" charset="0"/>
              </a:rPr>
              <a:t>point/ manager</a:t>
            </a:r>
          </a:p>
        </p:txBody>
      </p:sp>
      <p:sp>
        <p:nvSpPr>
          <p:cNvPr id="18" name="Rectangle 17">
            <a:extLst>
              <a:ext uri="{FF2B5EF4-FFF2-40B4-BE49-F238E27FC236}">
                <a16:creationId xmlns:a16="http://schemas.microsoft.com/office/drawing/2014/main" id="{E22A1092-A9A4-4AF1-B0BB-F3DA6992AD4B}"/>
              </a:ext>
            </a:extLst>
          </p:cNvPr>
          <p:cNvSpPr/>
          <p:nvPr/>
        </p:nvSpPr>
        <p:spPr>
          <a:xfrm>
            <a:off x="7622780" y="3396098"/>
            <a:ext cx="1418154" cy="88373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200" b="1" dirty="0">
                <a:solidFill>
                  <a:srgbClr val="006600"/>
                </a:solidFill>
                <a:latin typeface="Arial Nova Cond" panose="020B0506020202020204" pitchFamily="34" charset="0"/>
              </a:rPr>
              <a:t>Continuous direct programmatic &amp; management support</a:t>
            </a:r>
          </a:p>
        </p:txBody>
      </p:sp>
      <p:sp>
        <p:nvSpPr>
          <p:cNvPr id="19" name="Rectangle 18">
            <a:extLst>
              <a:ext uri="{FF2B5EF4-FFF2-40B4-BE49-F238E27FC236}">
                <a16:creationId xmlns:a16="http://schemas.microsoft.com/office/drawing/2014/main" id="{65D64299-A471-47A5-92CD-ECBD32E7EDDC}"/>
              </a:ext>
            </a:extLst>
          </p:cNvPr>
          <p:cNvSpPr/>
          <p:nvPr/>
        </p:nvSpPr>
        <p:spPr>
          <a:xfrm>
            <a:off x="4288502" y="3399971"/>
            <a:ext cx="1326961" cy="88373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200" b="1" dirty="0">
                <a:solidFill>
                  <a:srgbClr val="006600"/>
                </a:solidFill>
                <a:latin typeface="Arial Nova Cond" panose="020B0506020202020204" pitchFamily="34" charset="0"/>
              </a:rPr>
              <a:t>Condom Technical Support </a:t>
            </a:r>
            <a:br>
              <a:rPr lang="en-US" sz="1200" b="1" dirty="0">
                <a:solidFill>
                  <a:srgbClr val="006600"/>
                </a:solidFill>
                <a:latin typeface="Arial Nova Cond" panose="020B0506020202020204" pitchFamily="34" charset="0"/>
              </a:rPr>
            </a:br>
            <a:r>
              <a:rPr lang="en-US" sz="1000" dirty="0">
                <a:solidFill>
                  <a:srgbClr val="006600"/>
                </a:solidFill>
                <a:latin typeface="Arial Nova Cond" panose="020B0506020202020204" pitchFamily="34" charset="0"/>
              </a:rPr>
              <a:t>(regional specialists integrated into TSM)</a:t>
            </a:r>
            <a:endParaRPr lang="en-US" sz="1200" dirty="0">
              <a:solidFill>
                <a:srgbClr val="006600"/>
              </a:solidFill>
              <a:latin typeface="Arial Nova Cond" panose="020B0506020202020204" pitchFamily="34" charset="0"/>
            </a:endParaRPr>
          </a:p>
        </p:txBody>
      </p:sp>
      <p:sp>
        <p:nvSpPr>
          <p:cNvPr id="20" name="Rectangle 19">
            <a:extLst>
              <a:ext uri="{FF2B5EF4-FFF2-40B4-BE49-F238E27FC236}">
                <a16:creationId xmlns:a16="http://schemas.microsoft.com/office/drawing/2014/main" id="{56D6A66F-F20C-4A4E-A74A-062EB5D13C1A}"/>
              </a:ext>
            </a:extLst>
          </p:cNvPr>
          <p:cNvSpPr/>
          <p:nvPr/>
        </p:nvSpPr>
        <p:spPr>
          <a:xfrm>
            <a:off x="5910044" y="3405851"/>
            <a:ext cx="1418154" cy="88373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200" b="1" dirty="0">
                <a:solidFill>
                  <a:srgbClr val="006600"/>
                </a:solidFill>
                <a:latin typeface="Arial Nova Cond" panose="020B0506020202020204" pitchFamily="34" charset="0"/>
              </a:rPr>
              <a:t>Public-private innovation fund</a:t>
            </a:r>
          </a:p>
        </p:txBody>
      </p:sp>
      <p:sp>
        <p:nvSpPr>
          <p:cNvPr id="22" name="Rectangle: Rounded Corners 21">
            <a:extLst>
              <a:ext uri="{FF2B5EF4-FFF2-40B4-BE49-F238E27FC236}">
                <a16:creationId xmlns:a16="http://schemas.microsoft.com/office/drawing/2014/main" id="{22FE6834-B13F-4765-A0C9-D38ED8E7783E}"/>
              </a:ext>
            </a:extLst>
          </p:cNvPr>
          <p:cNvSpPr/>
          <p:nvPr/>
        </p:nvSpPr>
        <p:spPr>
          <a:xfrm>
            <a:off x="1667351" y="2493322"/>
            <a:ext cx="1268968" cy="74652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050" b="1" dirty="0">
                <a:solidFill>
                  <a:srgbClr val="44546A">
                    <a:lumMod val="75000"/>
                  </a:srgbClr>
                </a:solidFill>
                <a:latin typeface="Arial Nova Cond" panose="020B0506020202020204" pitchFamily="34" charset="0"/>
              </a:rPr>
              <a:t>UNAIDS Technical Support Mechanism (TSM)</a:t>
            </a:r>
            <a:endParaRPr lang="en-US" sz="900" dirty="0">
              <a:solidFill>
                <a:srgbClr val="44546A">
                  <a:lumMod val="75000"/>
                </a:srgbClr>
              </a:solidFill>
              <a:latin typeface="Arial Nova Cond" panose="020B0506020202020204" pitchFamily="34" charset="0"/>
            </a:endParaRPr>
          </a:p>
        </p:txBody>
      </p:sp>
      <p:sp>
        <p:nvSpPr>
          <p:cNvPr id="23" name="Rectangle: Rounded Corners 22">
            <a:extLst>
              <a:ext uri="{FF2B5EF4-FFF2-40B4-BE49-F238E27FC236}">
                <a16:creationId xmlns:a16="http://schemas.microsoft.com/office/drawing/2014/main" id="{210B7780-9348-43E4-BF46-B08A0DFA5B01}"/>
              </a:ext>
            </a:extLst>
          </p:cNvPr>
          <p:cNvSpPr/>
          <p:nvPr/>
        </p:nvSpPr>
        <p:spPr>
          <a:xfrm>
            <a:off x="9107609" y="644635"/>
            <a:ext cx="1418154" cy="136136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200" b="1" dirty="0">
                <a:solidFill>
                  <a:srgbClr val="006666"/>
                </a:solidFill>
                <a:latin typeface="Arial Nova Cond" panose="020B0506020202020204" pitchFamily="34" charset="0"/>
              </a:rPr>
              <a:t>Steering Group</a:t>
            </a:r>
          </a:p>
          <a:p>
            <a:pPr marL="171450" indent="-171450" algn="ctr" defTabSz="457200">
              <a:buFont typeface="Arial" panose="020B0604020202020204" pitchFamily="34" charset="0"/>
              <a:buChar char="•"/>
            </a:pPr>
            <a:r>
              <a:rPr lang="en-US" sz="1000" dirty="0">
                <a:solidFill>
                  <a:srgbClr val="006666"/>
                </a:solidFill>
                <a:latin typeface="Arial Nova Cond" panose="020B0506020202020204" pitchFamily="34" charset="0"/>
              </a:rPr>
              <a:t>Global Fund</a:t>
            </a:r>
          </a:p>
          <a:p>
            <a:pPr marL="171450" indent="-171450" algn="ctr" defTabSz="457200">
              <a:buFont typeface="Arial" panose="020B0604020202020204" pitchFamily="34" charset="0"/>
              <a:buChar char="•"/>
            </a:pPr>
            <a:r>
              <a:rPr lang="en-US" sz="1000" dirty="0">
                <a:solidFill>
                  <a:srgbClr val="006666"/>
                </a:solidFill>
                <a:latin typeface="Arial Nova Cond" panose="020B0506020202020204" pitchFamily="34" charset="0"/>
              </a:rPr>
              <a:t>Members of the Global Condom Working Group (incl. experts &amp; civil society)</a:t>
            </a:r>
          </a:p>
          <a:p>
            <a:pPr marL="171450" indent="-171450" algn="ctr" defTabSz="457200">
              <a:buFont typeface="Arial" panose="020B0604020202020204" pitchFamily="34" charset="0"/>
              <a:buChar char="•"/>
            </a:pPr>
            <a:r>
              <a:rPr lang="en-US" sz="1000" dirty="0">
                <a:solidFill>
                  <a:srgbClr val="006666"/>
                </a:solidFill>
                <a:latin typeface="Arial Nova Cond" panose="020B0506020202020204" pitchFamily="34" charset="0"/>
              </a:rPr>
              <a:t>Private sector</a:t>
            </a:r>
          </a:p>
        </p:txBody>
      </p:sp>
      <p:sp>
        <p:nvSpPr>
          <p:cNvPr id="24" name="Rectangle: Rounded Corners 23">
            <a:extLst>
              <a:ext uri="{FF2B5EF4-FFF2-40B4-BE49-F238E27FC236}">
                <a16:creationId xmlns:a16="http://schemas.microsoft.com/office/drawing/2014/main" id="{6C597508-2B01-4678-B949-B649B4F7E59A}"/>
              </a:ext>
            </a:extLst>
          </p:cNvPr>
          <p:cNvSpPr/>
          <p:nvPr/>
        </p:nvSpPr>
        <p:spPr>
          <a:xfrm>
            <a:off x="1645682" y="6224724"/>
            <a:ext cx="1802368" cy="452432"/>
          </a:xfrm>
          <a:prstGeom prst="round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200" b="1" dirty="0">
                <a:solidFill>
                  <a:srgbClr val="4472C4">
                    <a:lumMod val="50000"/>
                  </a:srgbClr>
                </a:solidFill>
                <a:latin typeface="Arial Nova Cond" panose="020B0506020202020204" pitchFamily="34" charset="0"/>
              </a:rPr>
              <a:t>Other countries</a:t>
            </a:r>
          </a:p>
        </p:txBody>
      </p:sp>
      <p:grpSp>
        <p:nvGrpSpPr>
          <p:cNvPr id="47" name="Group 46">
            <a:extLst>
              <a:ext uri="{FF2B5EF4-FFF2-40B4-BE49-F238E27FC236}">
                <a16:creationId xmlns:a16="http://schemas.microsoft.com/office/drawing/2014/main" id="{BF8BA23D-54FD-4C9C-8FC8-363B072697A2}"/>
              </a:ext>
            </a:extLst>
          </p:cNvPr>
          <p:cNvGrpSpPr/>
          <p:nvPr/>
        </p:nvGrpSpPr>
        <p:grpSpPr>
          <a:xfrm>
            <a:off x="4971031" y="1685754"/>
            <a:ext cx="3291200" cy="1251169"/>
            <a:chOff x="2979698" y="1617520"/>
            <a:chExt cx="3184603" cy="1424905"/>
          </a:xfrm>
        </p:grpSpPr>
        <p:grpSp>
          <p:nvGrpSpPr>
            <p:cNvPr id="46" name="Group 45">
              <a:extLst>
                <a:ext uri="{FF2B5EF4-FFF2-40B4-BE49-F238E27FC236}">
                  <a16:creationId xmlns:a16="http://schemas.microsoft.com/office/drawing/2014/main" id="{B51F4B1F-966D-406F-B84C-739315815CCC}"/>
                </a:ext>
              </a:extLst>
            </p:cNvPr>
            <p:cNvGrpSpPr/>
            <p:nvPr/>
          </p:nvGrpSpPr>
          <p:grpSpPr>
            <a:xfrm>
              <a:off x="2979698" y="1617520"/>
              <a:ext cx="3184603" cy="1424905"/>
              <a:chOff x="3012481" y="1606530"/>
              <a:chExt cx="3184603" cy="1424905"/>
            </a:xfrm>
          </p:grpSpPr>
          <p:sp>
            <p:nvSpPr>
              <p:cNvPr id="8" name="Rectangle: Rounded Corners 7">
                <a:extLst>
                  <a:ext uri="{FF2B5EF4-FFF2-40B4-BE49-F238E27FC236}">
                    <a16:creationId xmlns:a16="http://schemas.microsoft.com/office/drawing/2014/main" id="{76625094-32EA-45ED-8457-8F8AE7BA790F}"/>
                  </a:ext>
                </a:extLst>
              </p:cNvPr>
              <p:cNvSpPr/>
              <p:nvPr/>
            </p:nvSpPr>
            <p:spPr>
              <a:xfrm>
                <a:off x="3012481" y="1606530"/>
                <a:ext cx="3184603" cy="1424905"/>
              </a:xfrm>
              <a:prstGeom prst="roundRect">
                <a:avLst/>
              </a:prstGeom>
              <a:solidFill>
                <a:srgbClr val="CEE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600" b="1" dirty="0">
                    <a:solidFill>
                      <a:srgbClr val="006666"/>
                    </a:solidFill>
                    <a:latin typeface="Arial Nova Cond" panose="020B0506020202020204" pitchFamily="34" charset="0"/>
                  </a:rPr>
                  <a:t>Technical &amp; Managerial Hub</a:t>
                </a:r>
              </a:p>
              <a:p>
                <a:pPr algn="ctr" defTabSz="457200"/>
                <a:endParaRPr lang="en-US" sz="1600" b="1" dirty="0">
                  <a:solidFill>
                    <a:srgbClr val="006666"/>
                  </a:solidFill>
                  <a:latin typeface="Arial Nova Cond" panose="020B0506020202020204" pitchFamily="34" charset="0"/>
                </a:endParaRPr>
              </a:p>
              <a:p>
                <a:pPr algn="ctr" defTabSz="457200"/>
                <a:endParaRPr lang="en-US" sz="1600" b="1" dirty="0">
                  <a:solidFill>
                    <a:srgbClr val="006666"/>
                  </a:solidFill>
                  <a:latin typeface="Arial Nova Cond" panose="020B0506020202020204" pitchFamily="34" charset="0"/>
                </a:endParaRPr>
              </a:p>
              <a:p>
                <a:pPr algn="ctr" defTabSz="457200"/>
                <a:endParaRPr lang="en-US" sz="1600" b="1" dirty="0">
                  <a:solidFill>
                    <a:srgbClr val="006666"/>
                  </a:solidFill>
                  <a:latin typeface="Arial Nova Cond" panose="020B0506020202020204" pitchFamily="34" charset="0"/>
                </a:endParaRPr>
              </a:p>
              <a:p>
                <a:pPr algn="ctr" defTabSz="457200"/>
                <a:endParaRPr lang="en-US" sz="1600" b="1" dirty="0">
                  <a:solidFill>
                    <a:srgbClr val="006666"/>
                  </a:solidFill>
                  <a:latin typeface="Arial Nova Cond" panose="020B0506020202020204" pitchFamily="34" charset="0"/>
                </a:endParaRPr>
              </a:p>
            </p:txBody>
          </p:sp>
          <p:sp>
            <p:nvSpPr>
              <p:cNvPr id="44" name="Rectangle: Rounded Corners 43">
                <a:extLst>
                  <a:ext uri="{FF2B5EF4-FFF2-40B4-BE49-F238E27FC236}">
                    <a16:creationId xmlns:a16="http://schemas.microsoft.com/office/drawing/2014/main" id="{DA2C3649-5FD3-41A4-8150-FB6CDF0EC229}"/>
                  </a:ext>
                </a:extLst>
              </p:cNvPr>
              <p:cNvSpPr/>
              <p:nvPr/>
            </p:nvSpPr>
            <p:spPr>
              <a:xfrm>
                <a:off x="3215119" y="1990043"/>
                <a:ext cx="1310487" cy="961287"/>
              </a:xfrm>
              <a:prstGeom prst="roundRect">
                <a:avLst>
                  <a:gd name="adj" fmla="val 15643"/>
                </a:avLst>
              </a:prstGeom>
              <a:solidFill>
                <a:srgbClr val="ACD9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en-US" sz="1000" b="1" dirty="0">
                    <a:solidFill>
                      <a:srgbClr val="006666"/>
                    </a:solidFill>
                    <a:latin typeface="Arial Nova Cond" panose="020B0506020202020204" pitchFamily="34" charset="0"/>
                  </a:rPr>
                  <a:t>Global Coordinator of the Initiative</a:t>
                </a:r>
              </a:p>
              <a:p>
                <a:pPr marL="171450" indent="-171450" defTabSz="457200">
                  <a:spcBef>
                    <a:spcPts val="600"/>
                  </a:spcBef>
                  <a:buFont typeface="Arial" panose="020B0604020202020204" pitchFamily="34" charset="0"/>
                  <a:buChar char="•"/>
                </a:pPr>
                <a:r>
                  <a:rPr lang="en-US" sz="900" dirty="0">
                    <a:solidFill>
                      <a:srgbClr val="006666"/>
                    </a:solidFill>
                    <a:latin typeface="Arial Nova Cond" panose="020B0506020202020204" pitchFamily="34" charset="0"/>
                  </a:rPr>
                  <a:t>Hosted by UNAIDS</a:t>
                </a:r>
              </a:p>
              <a:p>
                <a:pPr marL="171450" indent="-171450" defTabSz="457200">
                  <a:buFont typeface="Arial" panose="020B0604020202020204" pitchFamily="34" charset="0"/>
                  <a:buChar char="•"/>
                </a:pPr>
                <a:r>
                  <a:rPr lang="en-US" sz="900" dirty="0">
                    <a:solidFill>
                      <a:srgbClr val="006666"/>
                    </a:solidFill>
                    <a:latin typeface="Arial Nova Cond" panose="020B0506020202020204" pitchFamily="34" charset="0"/>
                  </a:rPr>
                  <a:t>Builds &amp; manages overall partnership</a:t>
                </a:r>
              </a:p>
            </p:txBody>
          </p:sp>
        </p:grpSp>
        <p:sp>
          <p:nvSpPr>
            <p:cNvPr id="45" name="Rectangle: Rounded Corners 44">
              <a:extLst>
                <a:ext uri="{FF2B5EF4-FFF2-40B4-BE49-F238E27FC236}">
                  <a16:creationId xmlns:a16="http://schemas.microsoft.com/office/drawing/2014/main" id="{D8691ED3-0D2A-421A-9A58-A6E6229D64E7}"/>
                </a:ext>
              </a:extLst>
            </p:cNvPr>
            <p:cNvSpPr/>
            <p:nvPr/>
          </p:nvSpPr>
          <p:spPr>
            <a:xfrm>
              <a:off x="4696360" y="1996621"/>
              <a:ext cx="1310487" cy="970534"/>
            </a:xfrm>
            <a:prstGeom prst="roundRect">
              <a:avLst/>
            </a:prstGeom>
            <a:solidFill>
              <a:srgbClr val="ACD9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en-US" sz="1000" b="1" dirty="0">
                  <a:solidFill>
                    <a:srgbClr val="006666"/>
                  </a:solidFill>
                  <a:latin typeface="Arial Nova Cond" panose="020B0506020202020204" pitchFamily="34" charset="0"/>
                </a:rPr>
                <a:t>Regional Support Manager</a:t>
              </a:r>
            </a:p>
            <a:p>
              <a:pPr marL="171450" indent="-171450" defTabSz="457200">
                <a:spcBef>
                  <a:spcPts val="600"/>
                </a:spcBef>
                <a:buFont typeface="Arial" panose="020B0604020202020204" pitchFamily="34" charset="0"/>
                <a:buChar char="•"/>
              </a:pPr>
              <a:r>
                <a:rPr lang="en-US" sz="900" dirty="0">
                  <a:solidFill>
                    <a:srgbClr val="006666"/>
                  </a:solidFill>
                  <a:latin typeface="Arial Nova Cond" panose="020B0506020202020204" pitchFamily="34" charset="0"/>
                </a:rPr>
                <a:t>Hosted by UNFPA</a:t>
              </a:r>
            </a:p>
            <a:p>
              <a:pPr marL="171450" indent="-171450" defTabSz="457200">
                <a:buFont typeface="Arial" panose="020B0604020202020204" pitchFamily="34" charset="0"/>
                <a:buChar char="•"/>
              </a:pPr>
              <a:r>
                <a:rPr lang="en-US" sz="900" dirty="0">
                  <a:solidFill>
                    <a:srgbClr val="006666"/>
                  </a:solidFill>
                  <a:latin typeface="Arial Nova Cond" panose="020B0506020202020204" pitchFamily="34" charset="0"/>
                </a:rPr>
                <a:t>Provides direct country support</a:t>
              </a:r>
              <a:endParaRPr lang="en-US" sz="1000" dirty="0">
                <a:solidFill>
                  <a:srgbClr val="006666"/>
                </a:solidFill>
                <a:latin typeface="Arial Nova Cond" panose="020B0506020202020204" pitchFamily="34" charset="0"/>
              </a:endParaRPr>
            </a:p>
          </p:txBody>
        </p:sp>
      </p:grpSp>
      <p:sp>
        <p:nvSpPr>
          <p:cNvPr id="48" name="Rectangle 47">
            <a:extLst>
              <a:ext uri="{FF2B5EF4-FFF2-40B4-BE49-F238E27FC236}">
                <a16:creationId xmlns:a16="http://schemas.microsoft.com/office/drawing/2014/main" id="{A99415ED-E3DE-4F12-A39A-9FB0263D85CF}"/>
              </a:ext>
            </a:extLst>
          </p:cNvPr>
          <p:cNvSpPr/>
          <p:nvPr/>
        </p:nvSpPr>
        <p:spPr>
          <a:xfrm>
            <a:off x="4291314" y="4314389"/>
            <a:ext cx="4749621" cy="45917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100" b="1" dirty="0">
                <a:solidFill>
                  <a:srgbClr val="70AD47">
                    <a:lumMod val="50000"/>
                  </a:srgbClr>
                </a:solidFill>
                <a:latin typeface="Arial Nova Cond" panose="020B0506020202020204" pitchFamily="34" charset="0"/>
              </a:rPr>
              <a:t>Support to priority actions and capacity-building on condom </a:t>
            </a:r>
            <a:r>
              <a:rPr lang="en-US" sz="1100" b="1" dirty="0" err="1">
                <a:solidFill>
                  <a:srgbClr val="70AD47">
                    <a:lumMod val="50000"/>
                  </a:srgbClr>
                </a:solidFill>
                <a:latin typeface="Arial Nova Cond" panose="020B0506020202020204" pitchFamily="34" charset="0"/>
              </a:rPr>
              <a:t>programme</a:t>
            </a:r>
            <a:r>
              <a:rPr lang="en-US" sz="1100" b="1" dirty="0">
                <a:solidFill>
                  <a:srgbClr val="70AD47">
                    <a:lumMod val="50000"/>
                  </a:srgbClr>
                </a:solidFill>
                <a:latin typeface="Arial Nova Cond" panose="020B0506020202020204" pitchFamily="34" charset="0"/>
              </a:rPr>
              <a:t> stewardship, last-mile distribution and innovative demand generation</a:t>
            </a:r>
          </a:p>
        </p:txBody>
      </p:sp>
      <p:sp>
        <p:nvSpPr>
          <p:cNvPr id="57" name="TextBox 56">
            <a:extLst>
              <a:ext uri="{FF2B5EF4-FFF2-40B4-BE49-F238E27FC236}">
                <a16:creationId xmlns:a16="http://schemas.microsoft.com/office/drawing/2014/main" id="{B159C197-C11E-4E83-A722-5A69BE870BAB}"/>
              </a:ext>
            </a:extLst>
          </p:cNvPr>
          <p:cNvSpPr txBox="1"/>
          <p:nvPr/>
        </p:nvSpPr>
        <p:spPr>
          <a:xfrm>
            <a:off x="1657828" y="1056031"/>
            <a:ext cx="1213409" cy="461665"/>
          </a:xfrm>
          <a:prstGeom prst="rect">
            <a:avLst/>
          </a:prstGeom>
          <a:noFill/>
        </p:spPr>
        <p:txBody>
          <a:bodyPr wrap="none" rtlCol="0">
            <a:spAutoFit/>
          </a:bodyPr>
          <a:lstStyle/>
          <a:p>
            <a:pPr defTabSz="457200"/>
            <a:r>
              <a:rPr lang="en-US" sz="1200" b="1" dirty="0">
                <a:solidFill>
                  <a:prstClr val="white">
                    <a:lumMod val="50000"/>
                  </a:prstClr>
                </a:solidFill>
                <a:latin typeface="Arial Nova Cond" panose="020B0506020202020204" pitchFamily="34" charset="0"/>
              </a:rPr>
              <a:t>Complementary </a:t>
            </a:r>
            <a:br>
              <a:rPr lang="en-US" sz="1200" b="1" dirty="0">
                <a:solidFill>
                  <a:prstClr val="white">
                    <a:lumMod val="50000"/>
                  </a:prstClr>
                </a:solidFill>
                <a:latin typeface="Arial Nova Cond" panose="020B0506020202020204" pitchFamily="34" charset="0"/>
              </a:rPr>
            </a:br>
            <a:r>
              <a:rPr lang="en-US" sz="1200" b="1" dirty="0">
                <a:solidFill>
                  <a:prstClr val="white">
                    <a:lumMod val="50000"/>
                  </a:prstClr>
                </a:solidFill>
                <a:latin typeface="Arial Nova Cond" panose="020B0506020202020204" pitchFamily="34" charset="0"/>
              </a:rPr>
              <a:t>support</a:t>
            </a:r>
          </a:p>
        </p:txBody>
      </p:sp>
      <p:cxnSp>
        <p:nvCxnSpPr>
          <p:cNvPr id="102" name="Straight Connector 101">
            <a:extLst>
              <a:ext uri="{FF2B5EF4-FFF2-40B4-BE49-F238E27FC236}">
                <a16:creationId xmlns:a16="http://schemas.microsoft.com/office/drawing/2014/main" id="{A342BB3A-8544-4813-BF58-AF962483078E}"/>
              </a:ext>
            </a:extLst>
          </p:cNvPr>
          <p:cNvCxnSpPr>
            <a:cxnSpLocks/>
            <a:stCxn id="8" idx="1"/>
            <a:endCxn id="9" idx="3"/>
          </p:cNvCxnSpPr>
          <p:nvPr/>
        </p:nvCxnSpPr>
        <p:spPr>
          <a:xfrm flipH="1" flipV="1">
            <a:off x="2936319" y="1977342"/>
            <a:ext cx="2034712" cy="333997"/>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51AFDC0E-5762-4335-AF4F-4C47FE5B60F1}"/>
              </a:ext>
            </a:extLst>
          </p:cNvPr>
          <p:cNvCxnSpPr>
            <a:cxnSpLocks/>
            <a:stCxn id="19" idx="0"/>
            <a:endCxn id="22" idx="3"/>
          </p:cNvCxnSpPr>
          <p:nvPr/>
        </p:nvCxnSpPr>
        <p:spPr>
          <a:xfrm flipH="1" flipV="1">
            <a:off x="2936320" y="2866585"/>
            <a:ext cx="2015663" cy="533387"/>
          </a:xfrm>
          <a:prstGeom prst="line">
            <a:avLst/>
          </a:prstGeom>
          <a:ln w="19050">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3F0AE769-DA8B-47BB-BB45-568B3DCE9D82}"/>
              </a:ext>
            </a:extLst>
          </p:cNvPr>
          <p:cNvCxnSpPr>
            <a:cxnSpLocks/>
          </p:cNvCxnSpPr>
          <p:nvPr/>
        </p:nvCxnSpPr>
        <p:spPr>
          <a:xfrm flipV="1">
            <a:off x="4621630" y="4830217"/>
            <a:ext cx="1164111" cy="1037581"/>
          </a:xfrm>
          <a:prstGeom prst="straightConnector1">
            <a:avLst/>
          </a:prstGeom>
          <a:ln w="19050">
            <a:solidFill>
              <a:srgbClr val="52AFB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DF8557DB-D934-4644-8257-B18AC346CEF1}"/>
              </a:ext>
            </a:extLst>
          </p:cNvPr>
          <p:cNvCxnSpPr>
            <a:cxnSpLocks/>
          </p:cNvCxnSpPr>
          <p:nvPr/>
        </p:nvCxnSpPr>
        <p:spPr>
          <a:xfrm flipV="1">
            <a:off x="6279940" y="4839654"/>
            <a:ext cx="289837" cy="1064164"/>
          </a:xfrm>
          <a:prstGeom prst="straightConnector1">
            <a:avLst/>
          </a:prstGeom>
          <a:ln w="19050">
            <a:solidFill>
              <a:srgbClr val="52AFB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C9D92A07-325F-4CDA-9C29-EB61459D4E3D}"/>
              </a:ext>
            </a:extLst>
          </p:cNvPr>
          <p:cNvCxnSpPr>
            <a:cxnSpLocks/>
          </p:cNvCxnSpPr>
          <p:nvPr/>
        </p:nvCxnSpPr>
        <p:spPr>
          <a:xfrm flipH="1" flipV="1">
            <a:off x="7394873" y="4816143"/>
            <a:ext cx="574198" cy="1007029"/>
          </a:xfrm>
          <a:prstGeom prst="straightConnector1">
            <a:avLst/>
          </a:prstGeom>
          <a:ln w="19050">
            <a:solidFill>
              <a:srgbClr val="52AFB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E7BF5833-31D0-4BCA-AE29-A6CE967C310D}"/>
              </a:ext>
            </a:extLst>
          </p:cNvPr>
          <p:cNvCxnSpPr>
            <a:cxnSpLocks/>
          </p:cNvCxnSpPr>
          <p:nvPr/>
        </p:nvCxnSpPr>
        <p:spPr>
          <a:xfrm flipH="1" flipV="1">
            <a:off x="8398533" y="4825424"/>
            <a:ext cx="962283" cy="1054343"/>
          </a:xfrm>
          <a:prstGeom prst="straightConnector1">
            <a:avLst/>
          </a:prstGeom>
          <a:ln w="19050">
            <a:solidFill>
              <a:srgbClr val="52AFB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80BF2FE1-F0E1-400B-A0F3-E8DB0A19AE40}"/>
              </a:ext>
            </a:extLst>
          </p:cNvPr>
          <p:cNvCxnSpPr>
            <a:cxnSpLocks/>
          </p:cNvCxnSpPr>
          <p:nvPr/>
        </p:nvCxnSpPr>
        <p:spPr>
          <a:xfrm flipV="1">
            <a:off x="2325656" y="5800783"/>
            <a:ext cx="0" cy="371489"/>
          </a:xfrm>
          <a:prstGeom prst="straightConnector1">
            <a:avLst/>
          </a:prstGeom>
          <a:ln w="19050">
            <a:solidFill>
              <a:schemeClr val="bg1">
                <a:lumMod val="75000"/>
              </a:schemeClr>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84D7BA67-0B57-4F83-A8AB-2F390B787A93}"/>
              </a:ext>
            </a:extLst>
          </p:cNvPr>
          <p:cNvCxnSpPr>
            <a:cxnSpLocks/>
          </p:cNvCxnSpPr>
          <p:nvPr/>
        </p:nvCxnSpPr>
        <p:spPr>
          <a:xfrm flipH="1">
            <a:off x="3173902" y="4869516"/>
            <a:ext cx="2006321" cy="899679"/>
          </a:xfrm>
          <a:prstGeom prst="straightConnector1">
            <a:avLst/>
          </a:prstGeom>
          <a:ln w="19050">
            <a:solidFill>
              <a:schemeClr val="bg1">
                <a:lumMod val="75000"/>
              </a:schemeClr>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Box 127">
            <a:extLst>
              <a:ext uri="{FF2B5EF4-FFF2-40B4-BE49-F238E27FC236}">
                <a16:creationId xmlns:a16="http://schemas.microsoft.com/office/drawing/2014/main" id="{59180AE4-A025-4D2F-BA77-061E34C04CF6}"/>
              </a:ext>
            </a:extLst>
          </p:cNvPr>
          <p:cNvSpPr txBox="1"/>
          <p:nvPr/>
        </p:nvSpPr>
        <p:spPr>
          <a:xfrm>
            <a:off x="2484139" y="5775890"/>
            <a:ext cx="1122422" cy="369332"/>
          </a:xfrm>
          <a:prstGeom prst="rect">
            <a:avLst/>
          </a:prstGeom>
          <a:noFill/>
        </p:spPr>
        <p:txBody>
          <a:bodyPr wrap="none" rtlCol="0">
            <a:spAutoFit/>
          </a:bodyPr>
          <a:lstStyle/>
          <a:p>
            <a:pPr algn="ctr" defTabSz="457200"/>
            <a:r>
              <a:rPr lang="en-US" sz="900" dirty="0">
                <a:solidFill>
                  <a:prstClr val="white">
                    <a:lumMod val="50000"/>
                  </a:prstClr>
                </a:solidFill>
                <a:latin typeface="Arial Nova Cond" panose="020B0506020202020204" pitchFamily="34" charset="0"/>
              </a:rPr>
              <a:t>Cross-country </a:t>
            </a:r>
            <a:br>
              <a:rPr lang="en-US" sz="900" dirty="0">
                <a:solidFill>
                  <a:prstClr val="white">
                    <a:lumMod val="50000"/>
                  </a:prstClr>
                </a:solidFill>
                <a:latin typeface="Arial Nova Cond" panose="020B0506020202020204" pitchFamily="34" charset="0"/>
              </a:rPr>
            </a:br>
            <a:r>
              <a:rPr lang="en-US" sz="900" dirty="0">
                <a:solidFill>
                  <a:prstClr val="white">
                    <a:lumMod val="50000"/>
                  </a:prstClr>
                </a:solidFill>
                <a:latin typeface="Arial Nova Cond" panose="020B0506020202020204" pitchFamily="34" charset="0"/>
              </a:rPr>
              <a:t>learning &amp; exchange</a:t>
            </a:r>
          </a:p>
        </p:txBody>
      </p:sp>
      <p:cxnSp>
        <p:nvCxnSpPr>
          <p:cNvPr id="144" name="Straight Connector 143">
            <a:extLst>
              <a:ext uri="{FF2B5EF4-FFF2-40B4-BE49-F238E27FC236}">
                <a16:creationId xmlns:a16="http://schemas.microsoft.com/office/drawing/2014/main" id="{5F99F30B-915D-4AF8-92F7-ED7EA2E34091}"/>
              </a:ext>
            </a:extLst>
          </p:cNvPr>
          <p:cNvCxnSpPr>
            <a:cxnSpLocks/>
            <a:stCxn id="7" idx="3"/>
            <a:endCxn id="19" idx="1"/>
          </p:cNvCxnSpPr>
          <p:nvPr/>
        </p:nvCxnSpPr>
        <p:spPr>
          <a:xfrm>
            <a:off x="2934999" y="3690657"/>
            <a:ext cx="1353502" cy="151183"/>
          </a:xfrm>
          <a:prstGeom prst="line">
            <a:avLst/>
          </a:prstGeom>
          <a:ln w="19050">
            <a:solidFill>
              <a:schemeClr val="bg1">
                <a:lumMod val="7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785D2160-045C-453D-8310-E85B2B594C48}"/>
              </a:ext>
            </a:extLst>
          </p:cNvPr>
          <p:cNvCxnSpPr>
            <a:cxnSpLocks/>
            <a:stCxn id="7" idx="3"/>
            <a:endCxn id="48" idx="1"/>
          </p:cNvCxnSpPr>
          <p:nvPr/>
        </p:nvCxnSpPr>
        <p:spPr>
          <a:xfrm>
            <a:off x="2934999" y="3690656"/>
            <a:ext cx="1356314" cy="853320"/>
          </a:xfrm>
          <a:prstGeom prst="line">
            <a:avLst/>
          </a:prstGeom>
          <a:ln w="19050">
            <a:solidFill>
              <a:schemeClr val="bg1">
                <a:lumMod val="7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79F555F4-D10F-4158-A0C1-CBBB8F2ED6D5}"/>
              </a:ext>
            </a:extLst>
          </p:cNvPr>
          <p:cNvCxnSpPr>
            <a:cxnSpLocks/>
            <a:stCxn id="8" idx="0"/>
            <a:endCxn id="5" idx="2"/>
          </p:cNvCxnSpPr>
          <p:nvPr/>
        </p:nvCxnSpPr>
        <p:spPr>
          <a:xfrm flipH="1" flipV="1">
            <a:off x="6613243" y="1178725"/>
            <a:ext cx="3388" cy="507028"/>
          </a:xfrm>
          <a:prstGeom prst="line">
            <a:avLst/>
          </a:prstGeom>
          <a:ln w="19050">
            <a:solidFill>
              <a:srgbClr val="52AFB6"/>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CF4D3C88-97BF-4BBF-AE94-C0BD464C1F7D}"/>
              </a:ext>
            </a:extLst>
          </p:cNvPr>
          <p:cNvCxnSpPr>
            <a:cxnSpLocks/>
            <a:stCxn id="20" idx="0"/>
            <a:endCxn id="8" idx="2"/>
          </p:cNvCxnSpPr>
          <p:nvPr/>
        </p:nvCxnSpPr>
        <p:spPr>
          <a:xfrm flipH="1" flipV="1">
            <a:off x="6616631" y="2936923"/>
            <a:ext cx="2490" cy="468929"/>
          </a:xfrm>
          <a:prstGeom prst="line">
            <a:avLst/>
          </a:prstGeom>
          <a:ln w="19050">
            <a:solidFill>
              <a:srgbClr val="52AFB6"/>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03B9AD99-F346-41E0-B237-3F77CF6C5546}"/>
              </a:ext>
            </a:extLst>
          </p:cNvPr>
          <p:cNvCxnSpPr>
            <a:cxnSpLocks/>
            <a:stCxn id="18" idx="0"/>
            <a:endCxn id="8" idx="2"/>
          </p:cNvCxnSpPr>
          <p:nvPr/>
        </p:nvCxnSpPr>
        <p:spPr>
          <a:xfrm flipH="1" flipV="1">
            <a:off x="6616631" y="2936922"/>
            <a:ext cx="1715226" cy="459176"/>
          </a:xfrm>
          <a:prstGeom prst="line">
            <a:avLst/>
          </a:prstGeom>
          <a:ln w="19050">
            <a:solidFill>
              <a:srgbClr val="52AFB6"/>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ACEA9E28-0007-4850-95C0-3602B9D710EC}"/>
              </a:ext>
            </a:extLst>
          </p:cNvPr>
          <p:cNvCxnSpPr>
            <a:cxnSpLocks/>
            <a:stCxn id="19" idx="0"/>
            <a:endCxn id="8" idx="2"/>
          </p:cNvCxnSpPr>
          <p:nvPr/>
        </p:nvCxnSpPr>
        <p:spPr>
          <a:xfrm flipV="1">
            <a:off x="4951983" y="2936923"/>
            <a:ext cx="1664649" cy="463049"/>
          </a:xfrm>
          <a:prstGeom prst="line">
            <a:avLst/>
          </a:prstGeom>
          <a:ln w="19050">
            <a:solidFill>
              <a:srgbClr val="52AFB6"/>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C44DC660-AD8C-48C9-828F-C35BC0DF6CBC}"/>
              </a:ext>
            </a:extLst>
          </p:cNvPr>
          <p:cNvCxnSpPr>
            <a:cxnSpLocks/>
            <a:stCxn id="23" idx="1"/>
            <a:endCxn id="8" idx="3"/>
          </p:cNvCxnSpPr>
          <p:nvPr/>
        </p:nvCxnSpPr>
        <p:spPr>
          <a:xfrm flipH="1">
            <a:off x="8262231" y="1325318"/>
            <a:ext cx="845378" cy="986020"/>
          </a:xfrm>
          <a:prstGeom prst="line">
            <a:avLst/>
          </a:prstGeom>
          <a:ln w="19050">
            <a:solidFill>
              <a:srgbClr val="52AFB6"/>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6D786EB8-0297-42E4-B547-00081579E988}"/>
              </a:ext>
            </a:extLst>
          </p:cNvPr>
          <p:cNvCxnSpPr>
            <a:cxnSpLocks/>
            <a:stCxn id="5" idx="1"/>
            <a:endCxn id="6" idx="3"/>
          </p:cNvCxnSpPr>
          <p:nvPr/>
        </p:nvCxnSpPr>
        <p:spPr>
          <a:xfrm flipH="1" flipV="1">
            <a:off x="4440726" y="898861"/>
            <a:ext cx="1474374" cy="7208"/>
          </a:xfrm>
          <a:prstGeom prst="line">
            <a:avLst/>
          </a:prstGeom>
          <a:ln w="19050">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21A05D0F-F49E-4C02-9BEB-C9EEE5F9E731}"/>
              </a:ext>
            </a:extLst>
          </p:cNvPr>
          <p:cNvCxnSpPr>
            <a:cxnSpLocks/>
            <a:stCxn id="6" idx="2"/>
          </p:cNvCxnSpPr>
          <p:nvPr/>
        </p:nvCxnSpPr>
        <p:spPr>
          <a:xfrm>
            <a:off x="3807314" y="1102979"/>
            <a:ext cx="0" cy="566216"/>
          </a:xfrm>
          <a:prstGeom prst="line">
            <a:avLst/>
          </a:prstGeom>
          <a:ln w="19050">
            <a:solidFill>
              <a:schemeClr val="bg1">
                <a:lumMod val="7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3" name="TextBox 192">
            <a:extLst>
              <a:ext uri="{FF2B5EF4-FFF2-40B4-BE49-F238E27FC236}">
                <a16:creationId xmlns:a16="http://schemas.microsoft.com/office/drawing/2014/main" id="{EFBF9ADD-71B5-403E-A1B4-A22192CBFCE6}"/>
              </a:ext>
            </a:extLst>
          </p:cNvPr>
          <p:cNvSpPr txBox="1"/>
          <p:nvPr/>
        </p:nvSpPr>
        <p:spPr>
          <a:xfrm>
            <a:off x="6377827" y="5118124"/>
            <a:ext cx="1372297" cy="577081"/>
          </a:xfrm>
          <a:prstGeom prst="rect">
            <a:avLst/>
          </a:prstGeom>
          <a:noFill/>
        </p:spPr>
        <p:txBody>
          <a:bodyPr wrap="square" rtlCol="0">
            <a:spAutoFit/>
          </a:bodyPr>
          <a:lstStyle/>
          <a:p>
            <a:pPr algn="ctr" defTabSz="457200"/>
            <a:r>
              <a:rPr lang="en-US" sz="1050" dirty="0">
                <a:solidFill>
                  <a:srgbClr val="006666"/>
                </a:solidFill>
                <a:latin typeface="Arial Nova Cond" panose="020B0506020202020204" pitchFamily="34" charset="0"/>
              </a:rPr>
              <a:t>Scopes of work </a:t>
            </a:r>
            <a:br>
              <a:rPr lang="en-US" sz="1050" dirty="0">
                <a:solidFill>
                  <a:srgbClr val="006666"/>
                </a:solidFill>
                <a:latin typeface="Arial Nova Cond" panose="020B0506020202020204" pitchFamily="34" charset="0"/>
              </a:rPr>
            </a:br>
            <a:r>
              <a:rPr lang="en-US" sz="1050" dirty="0">
                <a:solidFill>
                  <a:srgbClr val="006666"/>
                </a:solidFill>
                <a:latin typeface="Arial Nova Cond" panose="020B0506020202020204" pitchFamily="34" charset="0"/>
              </a:rPr>
              <a:t>driven by identified country priority needs</a:t>
            </a:r>
          </a:p>
        </p:txBody>
      </p:sp>
      <p:sp>
        <p:nvSpPr>
          <p:cNvPr id="211" name="TextBox 210">
            <a:extLst>
              <a:ext uri="{FF2B5EF4-FFF2-40B4-BE49-F238E27FC236}">
                <a16:creationId xmlns:a16="http://schemas.microsoft.com/office/drawing/2014/main" id="{CE07F0C2-0E48-4744-A1C0-21C725F50162}"/>
              </a:ext>
            </a:extLst>
          </p:cNvPr>
          <p:cNvSpPr txBox="1"/>
          <p:nvPr/>
        </p:nvSpPr>
        <p:spPr>
          <a:xfrm rot="18711301">
            <a:off x="8101265" y="1553078"/>
            <a:ext cx="1093756" cy="253916"/>
          </a:xfrm>
          <a:prstGeom prst="rect">
            <a:avLst/>
          </a:prstGeom>
          <a:noFill/>
        </p:spPr>
        <p:txBody>
          <a:bodyPr wrap="square" rtlCol="0">
            <a:spAutoFit/>
          </a:bodyPr>
          <a:lstStyle/>
          <a:p>
            <a:pPr algn="ctr" defTabSz="457200"/>
            <a:r>
              <a:rPr lang="en-US" sz="1000" dirty="0">
                <a:solidFill>
                  <a:srgbClr val="006666"/>
                </a:solidFill>
                <a:latin typeface="Arial Nova Cond" panose="020B0506020202020204" pitchFamily="34" charset="0"/>
              </a:rPr>
              <a:t>Oversight on SI</a:t>
            </a:r>
          </a:p>
        </p:txBody>
      </p:sp>
      <p:sp>
        <p:nvSpPr>
          <p:cNvPr id="212" name="TextBox 211">
            <a:extLst>
              <a:ext uri="{FF2B5EF4-FFF2-40B4-BE49-F238E27FC236}">
                <a16:creationId xmlns:a16="http://schemas.microsoft.com/office/drawing/2014/main" id="{51EADEA6-3BE0-4B85-836E-0FFB1DF04CB5}"/>
              </a:ext>
            </a:extLst>
          </p:cNvPr>
          <p:cNvSpPr txBox="1"/>
          <p:nvPr/>
        </p:nvSpPr>
        <p:spPr>
          <a:xfrm>
            <a:off x="3710250" y="1130295"/>
            <a:ext cx="978442" cy="369332"/>
          </a:xfrm>
          <a:prstGeom prst="rect">
            <a:avLst/>
          </a:prstGeom>
          <a:noFill/>
        </p:spPr>
        <p:txBody>
          <a:bodyPr wrap="square" rtlCol="0">
            <a:spAutoFit/>
          </a:bodyPr>
          <a:lstStyle/>
          <a:p>
            <a:pPr algn="ctr" defTabSz="457200"/>
            <a:r>
              <a:rPr lang="en-US" sz="900" dirty="0">
                <a:solidFill>
                  <a:prstClr val="white">
                    <a:lumMod val="50000"/>
                  </a:prstClr>
                </a:solidFill>
                <a:latin typeface="Arial Nova Cond" panose="020B0506020202020204" pitchFamily="34" charset="0"/>
              </a:rPr>
              <a:t>Oversight on country grants</a:t>
            </a:r>
          </a:p>
        </p:txBody>
      </p:sp>
      <p:sp>
        <p:nvSpPr>
          <p:cNvPr id="213" name="TextBox 212">
            <a:extLst>
              <a:ext uri="{FF2B5EF4-FFF2-40B4-BE49-F238E27FC236}">
                <a16:creationId xmlns:a16="http://schemas.microsoft.com/office/drawing/2014/main" id="{83A9C299-329E-43F3-82B4-544D59E68421}"/>
              </a:ext>
            </a:extLst>
          </p:cNvPr>
          <p:cNvSpPr txBox="1"/>
          <p:nvPr/>
        </p:nvSpPr>
        <p:spPr>
          <a:xfrm rot="548081">
            <a:off x="2828997" y="1926703"/>
            <a:ext cx="2236395" cy="230832"/>
          </a:xfrm>
          <a:prstGeom prst="rect">
            <a:avLst/>
          </a:prstGeom>
          <a:noFill/>
        </p:spPr>
        <p:txBody>
          <a:bodyPr wrap="square" rtlCol="0">
            <a:spAutoFit/>
          </a:bodyPr>
          <a:lstStyle/>
          <a:p>
            <a:pPr algn="ctr" defTabSz="457200"/>
            <a:r>
              <a:rPr lang="en-US" sz="900" dirty="0">
                <a:solidFill>
                  <a:prstClr val="white">
                    <a:lumMod val="50000"/>
                  </a:prstClr>
                </a:solidFill>
                <a:latin typeface="Arial Nova Cond" panose="020B0506020202020204" pitchFamily="34" charset="0"/>
              </a:rPr>
              <a:t>Integration into global prevention response</a:t>
            </a:r>
          </a:p>
        </p:txBody>
      </p:sp>
      <p:sp>
        <p:nvSpPr>
          <p:cNvPr id="215" name="TextBox 214">
            <a:extLst>
              <a:ext uri="{FF2B5EF4-FFF2-40B4-BE49-F238E27FC236}">
                <a16:creationId xmlns:a16="http://schemas.microsoft.com/office/drawing/2014/main" id="{ED3A6281-7455-451B-90E8-6E7B78E7A506}"/>
              </a:ext>
            </a:extLst>
          </p:cNvPr>
          <p:cNvSpPr txBox="1"/>
          <p:nvPr/>
        </p:nvSpPr>
        <p:spPr>
          <a:xfrm rot="378162">
            <a:off x="2893214" y="3509947"/>
            <a:ext cx="1427784" cy="230832"/>
          </a:xfrm>
          <a:prstGeom prst="rect">
            <a:avLst/>
          </a:prstGeom>
          <a:noFill/>
        </p:spPr>
        <p:txBody>
          <a:bodyPr wrap="square" rtlCol="0">
            <a:spAutoFit/>
          </a:bodyPr>
          <a:lstStyle/>
          <a:p>
            <a:pPr algn="ctr" defTabSz="457200"/>
            <a:r>
              <a:rPr lang="en-US" sz="900" dirty="0">
                <a:solidFill>
                  <a:prstClr val="white">
                    <a:lumMod val="50000"/>
                  </a:prstClr>
                </a:solidFill>
                <a:latin typeface="Arial Nova Cond" panose="020B0506020202020204" pitchFamily="34" charset="0"/>
              </a:rPr>
              <a:t>Build regional TA capacity</a:t>
            </a:r>
          </a:p>
        </p:txBody>
      </p:sp>
      <p:sp>
        <p:nvSpPr>
          <p:cNvPr id="216" name="TextBox 215">
            <a:extLst>
              <a:ext uri="{FF2B5EF4-FFF2-40B4-BE49-F238E27FC236}">
                <a16:creationId xmlns:a16="http://schemas.microsoft.com/office/drawing/2014/main" id="{1CDF700B-9FA8-4EA1-BED3-AE182D958BAF}"/>
              </a:ext>
            </a:extLst>
          </p:cNvPr>
          <p:cNvSpPr txBox="1"/>
          <p:nvPr/>
        </p:nvSpPr>
        <p:spPr>
          <a:xfrm rot="906786">
            <a:off x="3052857" y="2854328"/>
            <a:ext cx="1427784" cy="230832"/>
          </a:xfrm>
          <a:prstGeom prst="rect">
            <a:avLst/>
          </a:prstGeom>
          <a:noFill/>
        </p:spPr>
        <p:txBody>
          <a:bodyPr wrap="square" rtlCol="0">
            <a:spAutoFit/>
          </a:bodyPr>
          <a:lstStyle/>
          <a:p>
            <a:pPr algn="ctr" defTabSz="457200"/>
            <a:r>
              <a:rPr lang="en-US" sz="900" dirty="0">
                <a:solidFill>
                  <a:prstClr val="white">
                    <a:lumMod val="50000"/>
                  </a:prstClr>
                </a:solidFill>
                <a:latin typeface="Arial Nova Cond" panose="020B0506020202020204" pitchFamily="34" charset="0"/>
              </a:rPr>
              <a:t>Use existing TA platform</a:t>
            </a:r>
          </a:p>
        </p:txBody>
      </p:sp>
      <p:sp>
        <p:nvSpPr>
          <p:cNvPr id="52" name="TextBox 51">
            <a:extLst>
              <a:ext uri="{FF2B5EF4-FFF2-40B4-BE49-F238E27FC236}">
                <a16:creationId xmlns:a16="http://schemas.microsoft.com/office/drawing/2014/main" id="{9A0092D2-2CB4-4E6C-B044-1FE4A40CA59E}"/>
              </a:ext>
            </a:extLst>
          </p:cNvPr>
          <p:cNvSpPr txBox="1"/>
          <p:nvPr/>
        </p:nvSpPr>
        <p:spPr>
          <a:xfrm>
            <a:off x="6632792" y="1230717"/>
            <a:ext cx="1093756" cy="400110"/>
          </a:xfrm>
          <a:prstGeom prst="rect">
            <a:avLst/>
          </a:prstGeom>
          <a:noFill/>
        </p:spPr>
        <p:txBody>
          <a:bodyPr wrap="square" rtlCol="0">
            <a:spAutoFit/>
          </a:bodyPr>
          <a:lstStyle/>
          <a:p>
            <a:pPr defTabSz="457200"/>
            <a:r>
              <a:rPr lang="en-US" sz="1000" b="1" dirty="0">
                <a:solidFill>
                  <a:srgbClr val="006666"/>
                </a:solidFill>
                <a:latin typeface="Arial Nova Cond" panose="020B0506020202020204" pitchFamily="34" charset="0"/>
              </a:rPr>
              <a:t>Grant to </a:t>
            </a:r>
            <a:br>
              <a:rPr lang="en-US" sz="1000" b="1" dirty="0">
                <a:solidFill>
                  <a:srgbClr val="006666"/>
                </a:solidFill>
                <a:latin typeface="Arial Nova Cond" panose="020B0506020202020204" pitchFamily="34" charset="0"/>
              </a:rPr>
            </a:br>
            <a:r>
              <a:rPr lang="en-US" sz="1000" b="1" dirty="0">
                <a:solidFill>
                  <a:srgbClr val="006666"/>
                </a:solidFill>
                <a:latin typeface="Arial Nova Cond" panose="020B0506020202020204" pitchFamily="34" charset="0"/>
              </a:rPr>
              <a:t>UNAIDS</a:t>
            </a:r>
          </a:p>
        </p:txBody>
      </p:sp>
    </p:spTree>
    <p:extLst>
      <p:ext uri="{BB962C8B-B14F-4D97-AF65-F5344CB8AC3E}">
        <p14:creationId xmlns:p14="http://schemas.microsoft.com/office/powerpoint/2010/main" val="934968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9CDF4B7-F111-4905-9A6E-C4029E33C1B4}"/>
              </a:ext>
            </a:extLst>
          </p:cNvPr>
          <p:cNvSpPr>
            <a:spLocks noGrp="1"/>
          </p:cNvSpPr>
          <p:nvPr>
            <p:ph type="sldNum" sz="quarter" idx="12"/>
          </p:nvPr>
        </p:nvSpPr>
        <p:spPr/>
        <p:txBody>
          <a:bodyPr/>
          <a:lstStyle/>
          <a:p>
            <a:fld id="{1D1E3EDB-D7EB-F14E-A6D1-748C03EC5EDC}" type="slidenum">
              <a:rPr lang="en-US" smtClean="0"/>
              <a:t>11</a:t>
            </a:fld>
            <a:endParaRPr lang="en-US" dirty="0"/>
          </a:p>
        </p:txBody>
      </p:sp>
      <p:sp>
        <p:nvSpPr>
          <p:cNvPr id="14" name="TextBox 13">
            <a:extLst>
              <a:ext uri="{FF2B5EF4-FFF2-40B4-BE49-F238E27FC236}">
                <a16:creationId xmlns:a16="http://schemas.microsoft.com/office/drawing/2014/main" id="{A57A556C-36EC-4909-8B66-AE6A3C0848A5}"/>
              </a:ext>
            </a:extLst>
          </p:cNvPr>
          <p:cNvSpPr txBox="1"/>
          <p:nvPr/>
        </p:nvSpPr>
        <p:spPr>
          <a:xfrm>
            <a:off x="119269" y="-7960"/>
            <a:ext cx="494968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prstClr val="white"/>
                </a:solidFill>
                <a:latin typeface="Arial"/>
              </a:rPr>
              <a:t>Condom Strategic Initiative</a:t>
            </a:r>
            <a:endParaRPr kumimoji="0" lang="en-US" sz="20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DB753D6A-6376-4CA2-81B5-14718A682112}"/>
              </a:ext>
            </a:extLst>
          </p:cNvPr>
          <p:cNvSpPr>
            <a:spLocks noGrp="1"/>
          </p:cNvSpPr>
          <p:nvPr>
            <p:ph type="title"/>
          </p:nvPr>
        </p:nvSpPr>
        <p:spPr>
          <a:xfrm>
            <a:off x="352253" y="667692"/>
            <a:ext cx="10752000" cy="558240"/>
          </a:xfrm>
        </p:spPr>
        <p:txBody>
          <a:bodyPr>
            <a:normAutofit/>
          </a:bodyPr>
          <a:lstStyle/>
          <a:p>
            <a:r>
              <a:rPr lang="en-US" sz="2800" b="1" dirty="0">
                <a:latin typeface="+mj-lt"/>
              </a:rPr>
              <a:t>Roles and Responsibilities (1)</a:t>
            </a:r>
          </a:p>
        </p:txBody>
      </p:sp>
      <p:sp>
        <p:nvSpPr>
          <p:cNvPr id="10" name="Rectangle 9">
            <a:extLst>
              <a:ext uri="{FF2B5EF4-FFF2-40B4-BE49-F238E27FC236}">
                <a16:creationId xmlns:a16="http://schemas.microsoft.com/office/drawing/2014/main" id="{24D5D18B-9452-4AA4-9EAB-02311F372D70}"/>
              </a:ext>
            </a:extLst>
          </p:cNvPr>
          <p:cNvSpPr/>
          <p:nvPr/>
        </p:nvSpPr>
        <p:spPr>
          <a:xfrm>
            <a:off x="237431" y="1933479"/>
            <a:ext cx="3534297" cy="473316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000" dirty="0">
              <a:solidFill>
                <a:schemeClr val="tx1"/>
              </a:solidFill>
            </a:endParaRPr>
          </a:p>
          <a:p>
            <a:pPr algn="ctr"/>
            <a:r>
              <a:rPr lang="en-US" sz="1000" dirty="0">
                <a:solidFill>
                  <a:schemeClr val="tx1"/>
                </a:solidFill>
              </a:rPr>
              <a:t>Ana, and as of May 2 </a:t>
            </a:r>
            <a:r>
              <a:rPr lang="en-US" sz="1000" dirty="0" err="1">
                <a:solidFill>
                  <a:schemeClr val="tx1"/>
                </a:solidFill>
              </a:rPr>
              <a:t>Namwinga</a:t>
            </a:r>
            <a:r>
              <a:rPr lang="en-US" sz="1000" dirty="0">
                <a:solidFill>
                  <a:schemeClr val="tx1"/>
                </a:solidFill>
              </a:rPr>
              <a:t> (Global), </a:t>
            </a:r>
          </a:p>
          <a:p>
            <a:pPr algn="ctr"/>
            <a:r>
              <a:rPr lang="en-US" sz="1000" dirty="0">
                <a:solidFill>
                  <a:schemeClr val="tx1"/>
                </a:solidFill>
              </a:rPr>
              <a:t>and Rosemary (Regional)</a:t>
            </a:r>
            <a:endParaRPr lang="en-US" sz="1200" i="1" dirty="0">
              <a:solidFill>
                <a:schemeClr val="tx1"/>
              </a:solidFill>
            </a:endParaRPr>
          </a:p>
          <a:p>
            <a:pPr algn="ctr"/>
            <a:endParaRPr lang="en-US" sz="1000" i="1" dirty="0">
              <a:solidFill>
                <a:schemeClr val="tx1"/>
              </a:solidFill>
            </a:endParaRPr>
          </a:p>
          <a:p>
            <a:pPr marL="342900" indent="-342900">
              <a:buFont typeface="+mj-lt"/>
              <a:buAutoNum type="arabicPeriod"/>
            </a:pPr>
            <a:endParaRPr lang="en-US" sz="1500" dirty="0">
              <a:solidFill>
                <a:schemeClr val="tx1"/>
              </a:solidFill>
            </a:endParaRPr>
          </a:p>
          <a:p>
            <a:pPr marL="342900" indent="-342900">
              <a:buFont typeface="+mj-lt"/>
              <a:buAutoNum type="arabicPeriod"/>
            </a:pPr>
            <a:r>
              <a:rPr lang="en-US" sz="1500" dirty="0">
                <a:solidFill>
                  <a:schemeClr val="tx1"/>
                </a:solidFill>
              </a:rPr>
              <a:t>Provides overall project management &amp; accountability;</a:t>
            </a:r>
          </a:p>
          <a:p>
            <a:pPr marL="342900" indent="-342900">
              <a:buFont typeface="+mj-lt"/>
              <a:buAutoNum type="arabicPeriod"/>
            </a:pPr>
            <a:r>
              <a:rPr lang="en-US" sz="1500" dirty="0">
                <a:solidFill>
                  <a:schemeClr val="tx1"/>
                </a:solidFill>
              </a:rPr>
              <a:t>Supports in addressing bottlenecks that may arise; </a:t>
            </a:r>
          </a:p>
          <a:p>
            <a:pPr marL="342900" indent="-342900">
              <a:buFont typeface="+mj-lt"/>
              <a:buAutoNum type="arabicPeriod"/>
            </a:pPr>
            <a:r>
              <a:rPr lang="en-US" sz="1500" dirty="0">
                <a:solidFill>
                  <a:schemeClr val="tx1"/>
                </a:solidFill>
              </a:rPr>
              <a:t>Ensures programmatic and financial reporting is completed on time in all countries; </a:t>
            </a:r>
          </a:p>
          <a:p>
            <a:pPr marL="342900" indent="-342900">
              <a:buFont typeface="+mj-lt"/>
              <a:buAutoNum type="arabicPeriod"/>
            </a:pPr>
            <a:r>
              <a:rPr lang="en-US" sz="1500" dirty="0">
                <a:solidFill>
                  <a:schemeClr val="tx1"/>
                </a:solidFill>
              </a:rPr>
              <a:t>Provides quality assurance;</a:t>
            </a:r>
          </a:p>
          <a:p>
            <a:pPr marL="342900" indent="-342900">
              <a:buFont typeface="+mj-lt"/>
              <a:buAutoNum type="arabicPeriod"/>
            </a:pPr>
            <a:r>
              <a:rPr lang="en-US" sz="1500" dirty="0">
                <a:solidFill>
                  <a:schemeClr val="tx1"/>
                </a:solidFill>
              </a:rPr>
              <a:t>Collects &amp; analyzes feedback on TA provided to countries;</a:t>
            </a:r>
          </a:p>
          <a:p>
            <a:pPr marL="342900" indent="-342900">
              <a:buFont typeface="+mj-lt"/>
              <a:buAutoNum type="arabicPeriod"/>
            </a:pPr>
            <a:r>
              <a:rPr lang="en-US" sz="1500" dirty="0">
                <a:solidFill>
                  <a:schemeClr val="tx1"/>
                </a:solidFill>
              </a:rPr>
              <a:t>Conducts baseline &amp; follow-on assessments to measure progress at country level; </a:t>
            </a:r>
          </a:p>
          <a:p>
            <a:pPr marL="342900" indent="-342900">
              <a:buFont typeface="+mj-lt"/>
              <a:buAutoNum type="arabicPeriod"/>
            </a:pPr>
            <a:r>
              <a:rPr lang="en-US" sz="1500" dirty="0">
                <a:solidFill>
                  <a:schemeClr val="tx1"/>
                </a:solidFill>
              </a:rPr>
              <a:t>Liaises with MGH for TA provision;</a:t>
            </a:r>
          </a:p>
          <a:p>
            <a:pPr marL="342900" indent="-342900">
              <a:buFont typeface="+mj-lt"/>
              <a:buAutoNum type="arabicPeriod"/>
            </a:pPr>
            <a:r>
              <a:rPr lang="en-US" sz="1500" dirty="0">
                <a:solidFill>
                  <a:schemeClr val="tx1"/>
                </a:solidFill>
              </a:rPr>
              <a:t>Signs-off on deliverables after UNAIDS/UNFPA CO approval </a:t>
            </a:r>
          </a:p>
          <a:p>
            <a:pPr marL="285750" indent="-285750">
              <a:buFont typeface="Arial" panose="020B0604020202020204" pitchFamily="34" charset="0"/>
              <a:buChar char="•"/>
            </a:pPr>
            <a:endParaRPr lang="en-US" sz="1500" dirty="0">
              <a:solidFill>
                <a:schemeClr val="tx1"/>
              </a:solidFill>
            </a:endParaRPr>
          </a:p>
          <a:p>
            <a:endParaRPr lang="en-US" sz="1500" dirty="0">
              <a:solidFill>
                <a:schemeClr val="tx1"/>
              </a:solidFill>
            </a:endParaRPr>
          </a:p>
        </p:txBody>
      </p:sp>
      <p:sp>
        <p:nvSpPr>
          <p:cNvPr id="12" name="Rectangle 11">
            <a:extLst>
              <a:ext uri="{FF2B5EF4-FFF2-40B4-BE49-F238E27FC236}">
                <a16:creationId xmlns:a16="http://schemas.microsoft.com/office/drawing/2014/main" id="{96491571-F356-4C4B-AC3E-4E394594A463}"/>
              </a:ext>
            </a:extLst>
          </p:cNvPr>
          <p:cNvSpPr/>
          <p:nvPr/>
        </p:nvSpPr>
        <p:spPr>
          <a:xfrm>
            <a:off x="237431" y="1599849"/>
            <a:ext cx="3534297" cy="36263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latin typeface="Arial" panose="020B0604020202020204" pitchFamily="34" charset="0"/>
                <a:cs typeface="Arial" panose="020B0604020202020204" pitchFamily="34" charset="0"/>
              </a:rPr>
              <a:t>Global and Regional Coordinators </a:t>
            </a:r>
          </a:p>
        </p:txBody>
      </p:sp>
      <p:sp>
        <p:nvSpPr>
          <p:cNvPr id="13" name="Rectangle 12">
            <a:extLst>
              <a:ext uri="{FF2B5EF4-FFF2-40B4-BE49-F238E27FC236}">
                <a16:creationId xmlns:a16="http://schemas.microsoft.com/office/drawing/2014/main" id="{20DFCBDF-D390-4A69-9D98-04DA229E44C2}"/>
              </a:ext>
            </a:extLst>
          </p:cNvPr>
          <p:cNvSpPr/>
          <p:nvPr/>
        </p:nvSpPr>
        <p:spPr>
          <a:xfrm>
            <a:off x="4040775" y="1920472"/>
            <a:ext cx="3534297" cy="473316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800" dirty="0">
              <a:solidFill>
                <a:schemeClr val="tx1"/>
              </a:solidFill>
            </a:endParaRPr>
          </a:p>
          <a:p>
            <a:pPr algn="ctr"/>
            <a:r>
              <a:rPr lang="en-US" sz="1000" i="1" dirty="0">
                <a:solidFill>
                  <a:schemeClr val="tx1"/>
                </a:solidFill>
              </a:rPr>
              <a:t>Joel (Malawi); Sandra (Mozambique); </a:t>
            </a:r>
          </a:p>
          <a:p>
            <a:pPr algn="ctr"/>
            <a:r>
              <a:rPr lang="en-US" sz="1000" i="1" dirty="0">
                <a:solidFill>
                  <a:schemeClr val="tx1"/>
                </a:solidFill>
              </a:rPr>
              <a:t>Wilberforce (Uganda); Lizzy (Zambia)</a:t>
            </a:r>
          </a:p>
          <a:p>
            <a:pPr marL="285750" indent="-285750">
              <a:buFont typeface="Arial" panose="020B0604020202020204" pitchFamily="34" charset="0"/>
              <a:buChar char="•"/>
            </a:pPr>
            <a:endParaRPr lang="en-US" sz="1500" dirty="0">
              <a:solidFill>
                <a:schemeClr val="tx1"/>
              </a:solidFill>
            </a:endParaRPr>
          </a:p>
          <a:p>
            <a:pPr marL="342900" indent="-342900">
              <a:buFont typeface="+mj-lt"/>
              <a:buAutoNum type="arabicPeriod"/>
            </a:pPr>
            <a:r>
              <a:rPr lang="en-US" sz="1500" dirty="0">
                <a:solidFill>
                  <a:schemeClr val="tx1"/>
                </a:solidFill>
              </a:rPr>
              <a:t>Liaises with NAC or MOH;</a:t>
            </a:r>
          </a:p>
          <a:p>
            <a:pPr marL="342900" indent="-342900">
              <a:buFont typeface="+mj-lt"/>
              <a:buAutoNum type="arabicPeriod"/>
            </a:pPr>
            <a:r>
              <a:rPr lang="en-US" sz="1500" dirty="0">
                <a:solidFill>
                  <a:schemeClr val="tx1"/>
                </a:solidFill>
              </a:rPr>
              <a:t>Creates and manages Task Team to advice consultants; </a:t>
            </a:r>
          </a:p>
          <a:p>
            <a:pPr marL="342900" indent="-342900">
              <a:buFont typeface="+mj-lt"/>
              <a:buAutoNum type="arabicPeriod"/>
            </a:pPr>
            <a:r>
              <a:rPr lang="en-US" sz="1500" dirty="0">
                <a:solidFill>
                  <a:schemeClr val="tx1"/>
                </a:solidFill>
              </a:rPr>
              <a:t>Manages technical assistance and consultants;</a:t>
            </a:r>
          </a:p>
          <a:p>
            <a:pPr marL="342900" indent="-342900">
              <a:buFont typeface="+mj-lt"/>
              <a:buAutoNum type="arabicPeriod"/>
            </a:pPr>
            <a:r>
              <a:rPr lang="en-US" sz="1500" dirty="0">
                <a:solidFill>
                  <a:schemeClr val="tx1"/>
                </a:solidFill>
              </a:rPr>
              <a:t>Provides TA in other areas of expertise;</a:t>
            </a:r>
          </a:p>
          <a:p>
            <a:pPr marL="342900" indent="-342900">
              <a:buFont typeface="+mj-lt"/>
              <a:buAutoNum type="arabicPeriod"/>
            </a:pPr>
            <a:r>
              <a:rPr lang="en-US" sz="1500" dirty="0">
                <a:solidFill>
                  <a:schemeClr val="tx1"/>
                </a:solidFill>
              </a:rPr>
              <a:t>Facilitates integration with treatment &amp; other prevention initiatives happening in-country;</a:t>
            </a:r>
          </a:p>
          <a:p>
            <a:pPr marL="342900" indent="-342900">
              <a:buFont typeface="+mj-lt"/>
              <a:buAutoNum type="arabicPeriod"/>
            </a:pPr>
            <a:r>
              <a:rPr lang="en-US" sz="1500" dirty="0">
                <a:solidFill>
                  <a:schemeClr val="tx1"/>
                </a:solidFill>
              </a:rPr>
              <a:t>Leads in identifying and addressing bottlenecks;</a:t>
            </a:r>
          </a:p>
          <a:p>
            <a:pPr marL="342900" indent="-342900">
              <a:buFont typeface="+mj-lt"/>
              <a:buAutoNum type="arabicPeriod"/>
            </a:pPr>
            <a:r>
              <a:rPr lang="en-US" sz="1500" dirty="0">
                <a:solidFill>
                  <a:schemeClr val="tx1"/>
                </a:solidFill>
              </a:rPr>
              <a:t>Inputs into programmatic and financial report;</a:t>
            </a:r>
          </a:p>
          <a:p>
            <a:pPr marL="342900" indent="-342900">
              <a:buFont typeface="+mj-lt"/>
              <a:buAutoNum type="arabicPeriod"/>
            </a:pPr>
            <a:r>
              <a:rPr lang="en-US" sz="1500" dirty="0">
                <a:solidFill>
                  <a:schemeClr val="tx1"/>
                </a:solidFill>
              </a:rPr>
              <a:t>Signs-off on technical deliverables </a:t>
            </a:r>
          </a:p>
        </p:txBody>
      </p:sp>
      <p:sp>
        <p:nvSpPr>
          <p:cNvPr id="16" name="Rectangle 15">
            <a:extLst>
              <a:ext uri="{FF2B5EF4-FFF2-40B4-BE49-F238E27FC236}">
                <a16:creationId xmlns:a16="http://schemas.microsoft.com/office/drawing/2014/main" id="{766EBBB0-C329-48D9-866A-AACE8FB48E30}"/>
              </a:ext>
            </a:extLst>
          </p:cNvPr>
          <p:cNvSpPr/>
          <p:nvPr/>
        </p:nvSpPr>
        <p:spPr>
          <a:xfrm>
            <a:off x="4040775" y="1602378"/>
            <a:ext cx="3534297" cy="36263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sz="1500" b="1" dirty="0">
                <a:solidFill>
                  <a:schemeClr val="bg1"/>
                </a:solidFill>
              </a:rPr>
              <a:t>Country Managers</a:t>
            </a:r>
          </a:p>
        </p:txBody>
      </p:sp>
      <p:sp>
        <p:nvSpPr>
          <p:cNvPr id="17" name="Rectangle 16">
            <a:extLst>
              <a:ext uri="{FF2B5EF4-FFF2-40B4-BE49-F238E27FC236}">
                <a16:creationId xmlns:a16="http://schemas.microsoft.com/office/drawing/2014/main" id="{8FA8682F-B094-3945-8445-8DA9FAA3F046}"/>
              </a:ext>
            </a:extLst>
          </p:cNvPr>
          <p:cNvSpPr/>
          <p:nvPr/>
        </p:nvSpPr>
        <p:spPr>
          <a:xfrm>
            <a:off x="8048103" y="1935424"/>
            <a:ext cx="3534297" cy="473316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800" dirty="0">
              <a:solidFill>
                <a:schemeClr val="tx1"/>
              </a:solidFill>
            </a:endParaRPr>
          </a:p>
          <a:p>
            <a:pPr algn="ctr"/>
            <a:r>
              <a:rPr lang="en-US" sz="1000" i="1" dirty="0">
                <a:solidFill>
                  <a:schemeClr val="tx1"/>
                </a:solidFill>
              </a:rPr>
              <a:t>Varies by country</a:t>
            </a:r>
          </a:p>
          <a:p>
            <a:pPr algn="ctr"/>
            <a:endParaRPr lang="en-US" sz="1000" i="1" dirty="0">
              <a:solidFill>
                <a:schemeClr val="tx1"/>
              </a:solidFill>
            </a:endParaRPr>
          </a:p>
          <a:p>
            <a:pPr marL="228600" indent="-228600">
              <a:buFont typeface="+mj-lt"/>
              <a:buAutoNum type="arabicPeriod"/>
            </a:pPr>
            <a:r>
              <a:rPr lang="en-US" sz="1500" dirty="0">
                <a:solidFill>
                  <a:schemeClr val="tx1"/>
                </a:solidFill>
              </a:rPr>
              <a:t>Identifies country manager (CM) and ensures they are onboarded properly; </a:t>
            </a:r>
          </a:p>
          <a:p>
            <a:pPr marL="228600" indent="-228600">
              <a:buFont typeface="+mj-lt"/>
              <a:buAutoNum type="arabicPeriod"/>
            </a:pPr>
            <a:r>
              <a:rPr lang="en-US" sz="1500" dirty="0">
                <a:solidFill>
                  <a:schemeClr val="tx1"/>
                </a:solidFill>
              </a:rPr>
              <a:t>Ensures a supportive environment for CM with access to resources necessary to do their work; </a:t>
            </a:r>
          </a:p>
          <a:p>
            <a:pPr marL="228600" indent="-228600">
              <a:buFont typeface="+mj-lt"/>
              <a:buAutoNum type="arabicPeriod"/>
            </a:pPr>
            <a:r>
              <a:rPr lang="en-US" sz="1500" dirty="0">
                <a:solidFill>
                  <a:schemeClr val="tx1"/>
                </a:solidFill>
              </a:rPr>
              <a:t>Provides oversight of technical and management activities; </a:t>
            </a:r>
          </a:p>
          <a:p>
            <a:pPr marL="228600" indent="-228600">
              <a:buFont typeface="+mj-lt"/>
              <a:buAutoNum type="arabicPeriod"/>
            </a:pPr>
            <a:r>
              <a:rPr lang="en-US" sz="1500" dirty="0">
                <a:solidFill>
                  <a:schemeClr val="tx1"/>
                </a:solidFill>
              </a:rPr>
              <a:t>Ensures support to address bottlenecks; </a:t>
            </a:r>
          </a:p>
          <a:p>
            <a:pPr marL="228600" indent="-228600">
              <a:buFont typeface="+mj-lt"/>
              <a:buAutoNum type="arabicPeriod"/>
            </a:pPr>
            <a:r>
              <a:rPr lang="en-US" sz="1500" dirty="0">
                <a:solidFill>
                  <a:schemeClr val="tx1"/>
                </a:solidFill>
              </a:rPr>
              <a:t>Ensures programmatic and financial report in-country is completed on time;</a:t>
            </a:r>
          </a:p>
          <a:p>
            <a:pPr marL="228600" indent="-228600">
              <a:buFont typeface="+mj-lt"/>
              <a:buAutoNum type="arabicPeriod"/>
            </a:pPr>
            <a:r>
              <a:rPr lang="en-US" sz="1500" dirty="0">
                <a:solidFill>
                  <a:schemeClr val="tx1"/>
                </a:solidFill>
              </a:rPr>
              <a:t>Signs-off on deliverables after Country Manager’s approval </a:t>
            </a:r>
          </a:p>
          <a:p>
            <a:pPr marL="228600" indent="-228600">
              <a:buFont typeface="+mj-lt"/>
              <a:buAutoNum type="arabicPeriod"/>
            </a:pPr>
            <a:endParaRPr lang="en-US" sz="1500" dirty="0">
              <a:solidFill>
                <a:schemeClr val="tx1"/>
              </a:solidFill>
            </a:endParaRPr>
          </a:p>
          <a:p>
            <a:pPr marL="228600" indent="-228600">
              <a:buFont typeface="+mj-lt"/>
              <a:buAutoNum type="arabicPeriod"/>
            </a:pPr>
            <a:endParaRPr lang="en-US" sz="1500" dirty="0">
              <a:solidFill>
                <a:schemeClr val="tx1"/>
              </a:solidFill>
            </a:endParaRPr>
          </a:p>
          <a:p>
            <a:pPr marL="228600" indent="-228600">
              <a:buFont typeface="+mj-lt"/>
              <a:buAutoNum type="arabicPeriod"/>
            </a:pPr>
            <a:endParaRPr lang="en-US" sz="1000" i="1" dirty="0">
              <a:solidFill>
                <a:schemeClr val="tx1"/>
              </a:solidFill>
            </a:endParaRPr>
          </a:p>
        </p:txBody>
      </p:sp>
      <p:sp>
        <p:nvSpPr>
          <p:cNvPr id="20" name="Rectangle 19">
            <a:extLst>
              <a:ext uri="{FF2B5EF4-FFF2-40B4-BE49-F238E27FC236}">
                <a16:creationId xmlns:a16="http://schemas.microsoft.com/office/drawing/2014/main" id="{B34314AB-A608-8A5D-7FAD-D5F3A5F56A31}"/>
              </a:ext>
            </a:extLst>
          </p:cNvPr>
          <p:cNvSpPr/>
          <p:nvPr/>
        </p:nvSpPr>
        <p:spPr>
          <a:xfrm>
            <a:off x="8048103" y="1615345"/>
            <a:ext cx="3534297" cy="36263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sz="1500" b="1" dirty="0">
                <a:solidFill>
                  <a:schemeClr val="bg1"/>
                </a:solidFill>
              </a:rPr>
              <a:t>UNAIDS/UNFPA Country Office (CO)</a:t>
            </a:r>
          </a:p>
        </p:txBody>
      </p:sp>
      <p:sp>
        <p:nvSpPr>
          <p:cNvPr id="11" name="Rectangle 10">
            <a:extLst>
              <a:ext uri="{FF2B5EF4-FFF2-40B4-BE49-F238E27FC236}">
                <a16:creationId xmlns:a16="http://schemas.microsoft.com/office/drawing/2014/main" id="{6460E60E-6A87-02FC-8ACF-4CC577013827}"/>
              </a:ext>
            </a:extLst>
          </p:cNvPr>
          <p:cNvSpPr/>
          <p:nvPr/>
        </p:nvSpPr>
        <p:spPr>
          <a:xfrm>
            <a:off x="5924834" y="339885"/>
            <a:ext cx="3534297" cy="111695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dirty="0">
                <a:solidFill>
                  <a:schemeClr val="bg1"/>
                </a:solidFill>
              </a:rPr>
              <a:t>Global Fund Condom SI team </a:t>
            </a:r>
          </a:p>
          <a:p>
            <a:pPr algn="ctr"/>
            <a:r>
              <a:rPr lang="en-US" sz="800" i="1" dirty="0">
                <a:solidFill>
                  <a:schemeClr val="bg1"/>
                </a:solidFill>
              </a:rPr>
              <a:t>Susie; Carla</a:t>
            </a:r>
          </a:p>
          <a:p>
            <a:pPr marL="342900" indent="-342900">
              <a:buAutoNum type="arabicPeriod"/>
            </a:pPr>
            <a:r>
              <a:rPr lang="en-US" sz="1400" dirty="0">
                <a:solidFill>
                  <a:schemeClr val="bg1"/>
                </a:solidFill>
              </a:rPr>
              <a:t>Strategic Direction </a:t>
            </a:r>
          </a:p>
          <a:p>
            <a:pPr marL="342900" indent="-342900">
              <a:buAutoNum type="arabicPeriod"/>
            </a:pPr>
            <a:r>
              <a:rPr lang="en-US" sz="1400" dirty="0">
                <a:solidFill>
                  <a:schemeClr val="bg1"/>
                </a:solidFill>
              </a:rPr>
              <a:t>Liaison with GF Country teams</a:t>
            </a:r>
          </a:p>
          <a:p>
            <a:pPr marL="342900" indent="-342900">
              <a:buAutoNum type="arabicPeriod"/>
            </a:pPr>
            <a:r>
              <a:rPr lang="en-US" sz="1400" dirty="0">
                <a:solidFill>
                  <a:schemeClr val="bg1"/>
                </a:solidFill>
              </a:rPr>
              <a:t>Overall Oversight </a:t>
            </a:r>
          </a:p>
          <a:p>
            <a:pPr marL="228600" indent="-228600">
              <a:buAutoNum type="arabicPeriod"/>
            </a:pPr>
            <a:endParaRPr lang="en-US" sz="700" dirty="0">
              <a:solidFill>
                <a:schemeClr val="tx1"/>
              </a:solidFill>
            </a:endParaRPr>
          </a:p>
        </p:txBody>
      </p:sp>
    </p:spTree>
    <p:extLst>
      <p:ext uri="{BB962C8B-B14F-4D97-AF65-F5344CB8AC3E}">
        <p14:creationId xmlns:p14="http://schemas.microsoft.com/office/powerpoint/2010/main" val="3023745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9CDF4B7-F111-4905-9A6E-C4029E33C1B4}"/>
              </a:ext>
            </a:extLst>
          </p:cNvPr>
          <p:cNvSpPr>
            <a:spLocks noGrp="1"/>
          </p:cNvSpPr>
          <p:nvPr>
            <p:ph type="sldNum" sz="quarter" idx="12"/>
          </p:nvPr>
        </p:nvSpPr>
        <p:spPr/>
        <p:txBody>
          <a:bodyPr/>
          <a:lstStyle/>
          <a:p>
            <a:fld id="{1D1E3EDB-D7EB-F14E-A6D1-748C03EC5EDC}" type="slidenum">
              <a:rPr lang="en-US" smtClean="0"/>
              <a:t>12</a:t>
            </a:fld>
            <a:endParaRPr lang="en-US" dirty="0"/>
          </a:p>
        </p:txBody>
      </p:sp>
      <p:sp>
        <p:nvSpPr>
          <p:cNvPr id="14" name="TextBox 13">
            <a:extLst>
              <a:ext uri="{FF2B5EF4-FFF2-40B4-BE49-F238E27FC236}">
                <a16:creationId xmlns:a16="http://schemas.microsoft.com/office/drawing/2014/main" id="{A57A556C-36EC-4909-8B66-AE6A3C0848A5}"/>
              </a:ext>
            </a:extLst>
          </p:cNvPr>
          <p:cNvSpPr txBox="1"/>
          <p:nvPr/>
        </p:nvSpPr>
        <p:spPr>
          <a:xfrm>
            <a:off x="119269" y="-7960"/>
            <a:ext cx="494968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Arial"/>
              </a:rPr>
              <a:t>Condom Strategic Initiative</a:t>
            </a:r>
            <a:endParaRPr kumimoji="0" lang="en-US" sz="2000" b="1" i="0" u="none" strike="noStrike" kern="1200" cap="none" spc="0" normalizeH="0" baseline="0" noProof="0" dirty="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DB753D6A-6376-4CA2-81B5-14718A682112}"/>
              </a:ext>
            </a:extLst>
          </p:cNvPr>
          <p:cNvSpPr>
            <a:spLocks noGrp="1"/>
          </p:cNvSpPr>
          <p:nvPr>
            <p:ph type="title"/>
          </p:nvPr>
        </p:nvSpPr>
        <p:spPr>
          <a:xfrm>
            <a:off x="352253" y="667692"/>
            <a:ext cx="10752000" cy="558240"/>
          </a:xfrm>
        </p:spPr>
        <p:txBody>
          <a:bodyPr>
            <a:normAutofit/>
          </a:bodyPr>
          <a:lstStyle/>
          <a:p>
            <a:r>
              <a:rPr lang="en-US" sz="2800" b="1" dirty="0">
                <a:latin typeface="+mj-lt"/>
              </a:rPr>
              <a:t>Roles and Responsibilities (2)</a:t>
            </a:r>
          </a:p>
        </p:txBody>
      </p:sp>
      <p:sp>
        <p:nvSpPr>
          <p:cNvPr id="18" name="Rectangle 17">
            <a:extLst>
              <a:ext uri="{FF2B5EF4-FFF2-40B4-BE49-F238E27FC236}">
                <a16:creationId xmlns:a16="http://schemas.microsoft.com/office/drawing/2014/main" id="{1A8DA169-E2D7-42DB-A1EB-56265F22095A}"/>
              </a:ext>
            </a:extLst>
          </p:cNvPr>
          <p:cNvSpPr/>
          <p:nvPr/>
        </p:nvSpPr>
        <p:spPr>
          <a:xfrm>
            <a:off x="359579" y="1467871"/>
            <a:ext cx="3534297" cy="473316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00" dirty="0">
              <a:solidFill>
                <a:schemeClr val="tx1"/>
              </a:solidFill>
            </a:endParaRPr>
          </a:p>
          <a:p>
            <a:pPr algn="ctr"/>
            <a:r>
              <a:rPr lang="en-US" sz="1000" i="1" dirty="0">
                <a:solidFill>
                  <a:schemeClr val="tx1"/>
                </a:solidFill>
              </a:rPr>
              <a:t>Paid for by BMGF &amp; provided by MGH</a:t>
            </a:r>
          </a:p>
          <a:p>
            <a:pPr algn="ctr"/>
            <a:r>
              <a:rPr lang="en-US" sz="1000" i="1" dirty="0">
                <a:solidFill>
                  <a:schemeClr val="tx1"/>
                </a:solidFill>
              </a:rPr>
              <a:t>Brian (Mozambique and Zambia); Chris (Malawi and Uganda)</a:t>
            </a:r>
          </a:p>
          <a:p>
            <a:pPr algn="ctr"/>
            <a:endParaRPr lang="en-US" sz="1000" i="1" dirty="0">
              <a:solidFill>
                <a:schemeClr val="tx1"/>
              </a:solidFill>
            </a:endParaRPr>
          </a:p>
          <a:p>
            <a:pPr marL="342900" indent="-342900">
              <a:buFont typeface="+mj-lt"/>
              <a:buAutoNum type="arabicPeriod"/>
            </a:pPr>
            <a:r>
              <a:rPr lang="en-US" sz="1500" dirty="0">
                <a:solidFill>
                  <a:schemeClr val="tx1"/>
                </a:solidFill>
              </a:rPr>
              <a:t>Develops &amp; disseminates best practice, tools &amp; guidance;</a:t>
            </a:r>
          </a:p>
          <a:p>
            <a:pPr marL="342900" indent="-342900">
              <a:buFont typeface="+mj-lt"/>
              <a:buAutoNum type="arabicPeriod"/>
            </a:pPr>
            <a:r>
              <a:rPr lang="en-US" sz="1500" dirty="0">
                <a:solidFill>
                  <a:schemeClr val="tx1"/>
                </a:solidFill>
              </a:rPr>
              <a:t>Identifies resources and brokers partnerships to expand availability of quality TA and intervention support;</a:t>
            </a:r>
          </a:p>
          <a:p>
            <a:pPr marL="342900" indent="-342900">
              <a:buFont typeface="+mj-lt"/>
              <a:buAutoNum type="arabicPeriod"/>
            </a:pPr>
            <a:r>
              <a:rPr lang="en-US" sz="1500" dirty="0">
                <a:solidFill>
                  <a:schemeClr val="tx1"/>
                </a:solidFill>
              </a:rPr>
              <a:t>Delivers support remotely &amp; in-person during execution;</a:t>
            </a:r>
          </a:p>
          <a:p>
            <a:pPr marL="342900" indent="-342900">
              <a:buFont typeface="+mj-lt"/>
              <a:buAutoNum type="arabicPeriod"/>
            </a:pPr>
            <a:r>
              <a:rPr lang="en-US" sz="1500" dirty="0">
                <a:solidFill>
                  <a:schemeClr val="tx1"/>
                </a:solidFill>
              </a:rPr>
              <a:t>Supports Global and Regional coordination in quality assurance during execution;</a:t>
            </a:r>
          </a:p>
          <a:p>
            <a:pPr marL="342900" indent="-342900">
              <a:buFont typeface="+mj-lt"/>
              <a:buAutoNum type="arabicPeriod"/>
            </a:pPr>
            <a:r>
              <a:rPr lang="en-US" sz="1500" dirty="0">
                <a:solidFill>
                  <a:schemeClr val="tx1"/>
                </a:solidFill>
              </a:rPr>
              <a:t>Mentors, coaches and capacitates Country Support Manager and regionally based consultants</a:t>
            </a:r>
          </a:p>
          <a:p>
            <a:pPr marL="342900" indent="-342900">
              <a:buFont typeface="+mj-lt"/>
              <a:buAutoNum type="arabicPeriod"/>
            </a:pPr>
            <a:r>
              <a:rPr lang="en-US" sz="1500" dirty="0">
                <a:solidFill>
                  <a:schemeClr val="tx1"/>
                </a:solidFill>
              </a:rPr>
              <a:t>Supports development of SOWs</a:t>
            </a:r>
          </a:p>
        </p:txBody>
      </p:sp>
      <p:sp>
        <p:nvSpPr>
          <p:cNvPr id="19" name="Rectangle 18">
            <a:extLst>
              <a:ext uri="{FF2B5EF4-FFF2-40B4-BE49-F238E27FC236}">
                <a16:creationId xmlns:a16="http://schemas.microsoft.com/office/drawing/2014/main" id="{62A4FF04-1088-48B5-8DF2-A7A10943205D}"/>
              </a:ext>
            </a:extLst>
          </p:cNvPr>
          <p:cNvSpPr/>
          <p:nvPr/>
        </p:nvSpPr>
        <p:spPr>
          <a:xfrm>
            <a:off x="352253" y="1157767"/>
            <a:ext cx="3534296" cy="36263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bg1"/>
                </a:solidFill>
                <a:latin typeface="Arial" panose="020B0604020202020204" pitchFamily="34" charset="0"/>
                <a:cs typeface="Arial" panose="020B0604020202020204" pitchFamily="34" charset="0"/>
              </a:rPr>
              <a:t>Technical Resource (MGH)</a:t>
            </a:r>
          </a:p>
        </p:txBody>
      </p:sp>
      <p:sp>
        <p:nvSpPr>
          <p:cNvPr id="17" name="Rectangle 16">
            <a:extLst>
              <a:ext uri="{FF2B5EF4-FFF2-40B4-BE49-F238E27FC236}">
                <a16:creationId xmlns:a16="http://schemas.microsoft.com/office/drawing/2014/main" id="{04483A67-5A6F-BE47-A305-2D0DEE217074}"/>
              </a:ext>
            </a:extLst>
          </p:cNvPr>
          <p:cNvSpPr/>
          <p:nvPr/>
        </p:nvSpPr>
        <p:spPr>
          <a:xfrm>
            <a:off x="4184421" y="1467871"/>
            <a:ext cx="3534297" cy="473316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00" dirty="0">
              <a:solidFill>
                <a:schemeClr val="tx1"/>
              </a:solidFill>
            </a:endParaRPr>
          </a:p>
          <a:p>
            <a:pPr algn="ctr"/>
            <a:r>
              <a:rPr lang="en-US" sz="1000" i="1" dirty="0">
                <a:solidFill>
                  <a:schemeClr val="tx1"/>
                </a:solidFill>
              </a:rPr>
              <a:t>Contract managed by TSM/Genesis; technical deliverables managed by Condom SI</a:t>
            </a:r>
          </a:p>
          <a:p>
            <a:pPr marL="285750" indent="-285750">
              <a:buFont typeface="Arial" panose="020B0604020202020204" pitchFamily="34" charset="0"/>
              <a:buChar char="•"/>
            </a:pPr>
            <a:endParaRPr lang="en-US" sz="1500" dirty="0">
              <a:solidFill>
                <a:schemeClr val="tx1"/>
              </a:solidFill>
            </a:endParaRPr>
          </a:p>
          <a:p>
            <a:endParaRPr lang="en-US" sz="1500" dirty="0">
              <a:solidFill>
                <a:schemeClr val="tx1"/>
              </a:solidFill>
            </a:endParaRPr>
          </a:p>
          <a:p>
            <a:pPr marL="342900" indent="-342900">
              <a:buFont typeface="+mj-lt"/>
              <a:buAutoNum type="arabicPeriod"/>
            </a:pPr>
            <a:r>
              <a:rPr lang="en-US" sz="1500" dirty="0">
                <a:solidFill>
                  <a:schemeClr val="tx1"/>
                </a:solidFill>
              </a:rPr>
              <a:t>Leads in carrying out the SOW; </a:t>
            </a:r>
          </a:p>
          <a:p>
            <a:pPr marL="342900" indent="-342900">
              <a:buFont typeface="+mj-lt"/>
              <a:buAutoNum type="arabicPeriod"/>
            </a:pPr>
            <a:r>
              <a:rPr lang="en-US" sz="1500" dirty="0">
                <a:solidFill>
                  <a:schemeClr val="tx1"/>
                </a:solidFill>
              </a:rPr>
              <a:t>Makes suggestions and recommendations on how to improve the outcomes of the consultancy, if applicable;</a:t>
            </a:r>
          </a:p>
          <a:p>
            <a:pPr marL="342900" indent="-342900">
              <a:buFont typeface="+mj-lt"/>
              <a:buAutoNum type="arabicPeriod"/>
            </a:pPr>
            <a:r>
              <a:rPr lang="en-US" sz="1500" dirty="0">
                <a:solidFill>
                  <a:schemeClr val="tx1"/>
                </a:solidFill>
              </a:rPr>
              <a:t>Maintains good relationships with stakeholders; </a:t>
            </a:r>
          </a:p>
          <a:p>
            <a:pPr marL="342900" indent="-342900">
              <a:buFont typeface="+mj-lt"/>
              <a:buAutoNum type="arabicPeriod"/>
            </a:pPr>
            <a:r>
              <a:rPr lang="en-US" sz="1500" dirty="0">
                <a:solidFill>
                  <a:schemeClr val="tx1"/>
                </a:solidFill>
              </a:rPr>
              <a:t>Engages promptly with Task Team </a:t>
            </a:r>
          </a:p>
          <a:p>
            <a:pPr marL="285750" indent="-285750">
              <a:buFont typeface="Arial" panose="020B0604020202020204" pitchFamily="34" charset="0"/>
              <a:buChar char="•"/>
            </a:pPr>
            <a:endParaRPr lang="en-US" sz="1500" dirty="0">
              <a:solidFill>
                <a:schemeClr val="tx1"/>
              </a:solidFill>
            </a:endParaRPr>
          </a:p>
        </p:txBody>
      </p:sp>
      <p:sp>
        <p:nvSpPr>
          <p:cNvPr id="20" name="Rectangle 19">
            <a:extLst>
              <a:ext uri="{FF2B5EF4-FFF2-40B4-BE49-F238E27FC236}">
                <a16:creationId xmlns:a16="http://schemas.microsoft.com/office/drawing/2014/main" id="{78EB7E5C-AE35-0645-B51C-6A6FD117CBEC}"/>
              </a:ext>
            </a:extLst>
          </p:cNvPr>
          <p:cNvSpPr/>
          <p:nvPr/>
        </p:nvSpPr>
        <p:spPr>
          <a:xfrm>
            <a:off x="4177095" y="1157767"/>
            <a:ext cx="3534296" cy="36263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bg1"/>
                </a:solidFill>
                <a:latin typeface="Arial" panose="020B0604020202020204" pitchFamily="34" charset="0"/>
                <a:cs typeface="Arial" panose="020B0604020202020204" pitchFamily="34" charset="0"/>
              </a:rPr>
              <a:t>Technical Consultants </a:t>
            </a:r>
          </a:p>
        </p:txBody>
      </p:sp>
      <p:sp>
        <p:nvSpPr>
          <p:cNvPr id="10" name="Rectangle 9">
            <a:extLst>
              <a:ext uri="{FF2B5EF4-FFF2-40B4-BE49-F238E27FC236}">
                <a16:creationId xmlns:a16="http://schemas.microsoft.com/office/drawing/2014/main" id="{4D6E3E10-C1D2-2931-96F2-FF17641AF5B1}"/>
              </a:ext>
            </a:extLst>
          </p:cNvPr>
          <p:cNvSpPr/>
          <p:nvPr/>
        </p:nvSpPr>
        <p:spPr>
          <a:xfrm>
            <a:off x="8158552" y="1544026"/>
            <a:ext cx="3534297" cy="473316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00" dirty="0">
              <a:solidFill>
                <a:schemeClr val="tx1"/>
              </a:solidFill>
            </a:endParaRPr>
          </a:p>
          <a:p>
            <a:pPr algn="ctr"/>
            <a:r>
              <a:rPr lang="en-US" sz="1000" i="1" dirty="0">
                <a:solidFill>
                  <a:schemeClr val="tx1"/>
                </a:solidFill>
              </a:rPr>
              <a:t>Led by Genesis - Analytics. POC varies by country  </a:t>
            </a:r>
          </a:p>
          <a:p>
            <a:pPr algn="ctr"/>
            <a:endParaRPr lang="en-US" sz="1200" i="1" dirty="0">
              <a:solidFill>
                <a:schemeClr val="tx1"/>
              </a:solidFill>
            </a:endParaRPr>
          </a:p>
          <a:p>
            <a:pPr marL="342900" lvl="0" indent="-342900">
              <a:buFont typeface="+mj-lt"/>
              <a:buAutoNum type="arabicPeriod"/>
            </a:pPr>
            <a:r>
              <a:rPr lang="en-US" sz="1500" dirty="0">
                <a:solidFill>
                  <a:prstClr val="black"/>
                </a:solidFill>
              </a:rPr>
              <a:t>Curates roster of technical consultants;</a:t>
            </a:r>
          </a:p>
          <a:p>
            <a:pPr marL="342900" indent="-342900">
              <a:buFont typeface="+mj-lt"/>
              <a:buAutoNum type="arabicPeriod"/>
            </a:pPr>
            <a:r>
              <a:rPr lang="en-US" sz="1500" dirty="0">
                <a:solidFill>
                  <a:schemeClr val="tx1"/>
                </a:solidFill>
              </a:rPr>
              <a:t>Matches technical support needs to the right resource;</a:t>
            </a:r>
          </a:p>
          <a:p>
            <a:pPr marL="342900" indent="-342900">
              <a:buFont typeface="+mj-lt"/>
              <a:buAutoNum type="arabicPeriod"/>
            </a:pPr>
            <a:r>
              <a:rPr lang="en-US" sz="1500" dirty="0">
                <a:solidFill>
                  <a:schemeClr val="tx1"/>
                </a:solidFill>
              </a:rPr>
              <a:t>Draws and manages contract with the consultant; </a:t>
            </a:r>
          </a:p>
          <a:p>
            <a:pPr marL="342900" indent="-342900">
              <a:buFont typeface="+mj-lt"/>
              <a:buAutoNum type="arabicPeriod"/>
            </a:pPr>
            <a:r>
              <a:rPr lang="en-US" sz="1500" dirty="0">
                <a:solidFill>
                  <a:schemeClr val="tx1"/>
                </a:solidFill>
              </a:rPr>
              <a:t>Pays invoices after deliverables have been approved by Country Manager, UNAIDS/UNFPA supervisor and Global or Regional Coordinator</a:t>
            </a:r>
          </a:p>
          <a:p>
            <a:pPr marL="285750" lvl="0" indent="-285750">
              <a:buFont typeface="Arial" panose="020B0604020202020204" pitchFamily="34" charset="0"/>
              <a:buChar char="•"/>
            </a:pPr>
            <a:endParaRPr lang="en-US" sz="1500" dirty="0">
              <a:solidFill>
                <a:prstClr val="black"/>
              </a:solidFill>
            </a:endParaRPr>
          </a:p>
          <a:p>
            <a:pPr algn="ctr"/>
            <a:endParaRPr lang="en-US" sz="1000" i="1" dirty="0">
              <a:solidFill>
                <a:schemeClr val="tx1"/>
              </a:solidFill>
            </a:endParaRPr>
          </a:p>
        </p:txBody>
      </p:sp>
      <p:sp>
        <p:nvSpPr>
          <p:cNvPr id="11" name="Rectangle 10">
            <a:extLst>
              <a:ext uri="{FF2B5EF4-FFF2-40B4-BE49-F238E27FC236}">
                <a16:creationId xmlns:a16="http://schemas.microsoft.com/office/drawing/2014/main" id="{37803FAA-C26B-E5AA-560A-4524A05FC571}"/>
              </a:ext>
            </a:extLst>
          </p:cNvPr>
          <p:cNvSpPr/>
          <p:nvPr/>
        </p:nvSpPr>
        <p:spPr>
          <a:xfrm>
            <a:off x="8151226" y="1233922"/>
            <a:ext cx="3534296" cy="36263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bg1"/>
                </a:solidFill>
                <a:latin typeface="Arial" panose="020B0604020202020204" pitchFamily="34" charset="0"/>
                <a:cs typeface="Arial" panose="020B0604020202020204" pitchFamily="34" charset="0"/>
              </a:rPr>
              <a:t>TSM (Genesis)</a:t>
            </a:r>
          </a:p>
        </p:txBody>
      </p:sp>
    </p:spTree>
    <p:extLst>
      <p:ext uri="{BB962C8B-B14F-4D97-AF65-F5344CB8AC3E}">
        <p14:creationId xmlns:p14="http://schemas.microsoft.com/office/powerpoint/2010/main" val="143868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CAC0B0-0007-0658-EFBC-7BCA552FD78C}"/>
              </a:ext>
            </a:extLst>
          </p:cNvPr>
          <p:cNvSpPr txBox="1"/>
          <p:nvPr/>
        </p:nvSpPr>
        <p:spPr>
          <a:xfrm>
            <a:off x="1952077" y="3901440"/>
            <a:ext cx="8287846" cy="400110"/>
          </a:xfrm>
          <a:prstGeom prst="rect">
            <a:avLst/>
          </a:prstGeom>
          <a:noFill/>
        </p:spPr>
        <p:txBody>
          <a:bodyPr wrap="none" rtlCol="0">
            <a:spAutoFit/>
          </a:bodyPr>
          <a:lstStyle/>
          <a:p>
            <a:r>
              <a:rPr lang="en-GB" sz="2000" dirty="0">
                <a:solidFill>
                  <a:schemeClr val="bg1"/>
                </a:solidFill>
              </a:rPr>
              <a:t>III. Reality Check: How it is going and project management adjustments</a:t>
            </a:r>
          </a:p>
        </p:txBody>
      </p:sp>
    </p:spTree>
    <p:extLst>
      <p:ext uri="{BB962C8B-B14F-4D97-AF65-F5344CB8AC3E}">
        <p14:creationId xmlns:p14="http://schemas.microsoft.com/office/powerpoint/2010/main" val="4089471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5FC83-45D6-F0A9-6F3D-620FAE2DC75F}"/>
              </a:ext>
            </a:extLst>
          </p:cNvPr>
          <p:cNvSpPr>
            <a:spLocks noGrp="1"/>
          </p:cNvSpPr>
          <p:nvPr>
            <p:ph type="title"/>
          </p:nvPr>
        </p:nvSpPr>
        <p:spPr/>
        <p:txBody>
          <a:bodyPr/>
          <a:lstStyle/>
          <a:p>
            <a:r>
              <a:rPr lang="en-GB" dirty="0"/>
              <a:t>Small Group Discussions</a:t>
            </a:r>
          </a:p>
        </p:txBody>
      </p:sp>
      <p:sp>
        <p:nvSpPr>
          <p:cNvPr id="3" name="Content Placeholder 2">
            <a:extLst>
              <a:ext uri="{FF2B5EF4-FFF2-40B4-BE49-F238E27FC236}">
                <a16:creationId xmlns:a16="http://schemas.microsoft.com/office/drawing/2014/main" id="{D091EF6C-5B56-FB7A-7D38-E2802A2C6695}"/>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Purpose: Shared understanding of challenges and what is causing them, and identify solutions </a:t>
            </a: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Break into two groups to identify challenges and opportunities </a:t>
            </a:r>
          </a:p>
          <a:p>
            <a:pPr marL="636141" lvl="3" indent="-285750">
              <a:buFont typeface="Arial" panose="020B0604020202020204" pitchFamily="34" charset="0"/>
              <a:buChar char="•"/>
            </a:pPr>
            <a:r>
              <a:rPr lang="en-US" dirty="0">
                <a:latin typeface="Arial" panose="020B0604020202020204" pitchFamily="34" charset="0"/>
                <a:cs typeface="Arial" panose="020B0604020202020204" pitchFamily="34" charset="0"/>
              </a:rPr>
              <a:t>Regional and Global team to join Brian </a:t>
            </a:r>
          </a:p>
          <a:p>
            <a:pPr marL="636141" lvl="3" indent="-285750">
              <a:buFont typeface="Arial" panose="020B0604020202020204" pitchFamily="34" charset="0"/>
              <a:buChar char="•"/>
            </a:pPr>
            <a:r>
              <a:rPr lang="en-US" dirty="0">
                <a:latin typeface="Arial" panose="020B0604020202020204" pitchFamily="34" charset="0"/>
                <a:cs typeface="Arial" panose="020B0604020202020204" pitchFamily="34" charset="0"/>
              </a:rPr>
              <a:t>Country teams to join Chris</a:t>
            </a:r>
          </a:p>
          <a:p>
            <a:pPr lvl="0" defTabSz="914400">
              <a:lnSpc>
                <a:spcPct val="100000"/>
              </a:lnSpc>
              <a:defRPr/>
            </a:pPr>
            <a:r>
              <a:rPr lang="en-US" b="1" dirty="0">
                <a:latin typeface="Arial" panose="020B0604020202020204" pitchFamily="34" charset="0"/>
                <a:cs typeface="Arial" panose="020B0604020202020204" pitchFamily="34" charset="0"/>
              </a:rPr>
              <a:t>~  30 min in break out</a:t>
            </a:r>
          </a:p>
          <a:p>
            <a:pPr lvl="0" defTabSz="914400">
              <a:lnSpc>
                <a:spcPct val="100000"/>
              </a:lnSpc>
              <a:defRPr/>
            </a:pPr>
            <a:r>
              <a:rPr lang="en-US" b="1" dirty="0">
                <a:latin typeface="Arial" panose="020B0604020202020204" pitchFamily="34" charset="0"/>
                <a:cs typeface="Arial" panose="020B0604020202020204" pitchFamily="34" charset="0"/>
              </a:rPr>
              <a:t>~  30 min in plenary</a:t>
            </a:r>
          </a:p>
          <a:p>
            <a:pPr lvl="0" defTabSz="914400">
              <a:lnSpc>
                <a:spcPct val="100000"/>
              </a:lnSpc>
              <a:defRPr/>
            </a:pPr>
            <a:endParaRPr lang="en-US" b="1" dirty="0">
              <a:latin typeface="Arial" panose="020B0604020202020204" pitchFamily="34" charset="0"/>
              <a:cs typeface="Arial" panose="020B0604020202020204" pitchFamily="34" charset="0"/>
            </a:endParaRPr>
          </a:p>
          <a:p>
            <a:pPr lvl="0" defTabSz="914400">
              <a:lnSpc>
                <a:spcPct val="100000"/>
              </a:lnSpc>
              <a:defRPr/>
            </a:pPr>
            <a:endParaRPr lang="en-US" b="1" dirty="0">
              <a:latin typeface="Arial" panose="020B0604020202020204" pitchFamily="34" charset="0"/>
              <a:cs typeface="Arial" panose="020B0604020202020204" pitchFamily="34" charset="0"/>
            </a:endParaRPr>
          </a:p>
          <a:p>
            <a:pPr lvl="0" defTabSz="914400">
              <a:lnSpc>
                <a:spcPct val="100000"/>
              </a:lnSpc>
              <a:defRPr/>
            </a:pPr>
            <a:r>
              <a:rPr lang="en-US" b="1" dirty="0">
                <a:latin typeface="Arial" panose="020B0604020202020204" pitchFamily="34" charset="0"/>
                <a:cs typeface="Arial" panose="020B0604020202020204" pitchFamily="34" charset="0"/>
                <a:hlinkClick r:id="rId2"/>
              </a:rPr>
              <a:t>Link to </a:t>
            </a:r>
            <a:r>
              <a:rPr lang="en-US" b="1" dirty="0" err="1">
                <a:latin typeface="Arial" panose="020B0604020202020204" pitchFamily="34" charset="0"/>
                <a:cs typeface="Arial" panose="020B0604020202020204" pitchFamily="34" charset="0"/>
                <a:hlinkClick r:id="rId2"/>
              </a:rPr>
              <a:t>Jamboard</a:t>
            </a:r>
            <a:r>
              <a:rPr lang="en-US" b="1" dirty="0">
                <a:latin typeface="Arial" panose="020B0604020202020204" pitchFamily="34" charset="0"/>
                <a:cs typeface="Arial" panose="020B0604020202020204" pitchFamily="34" charset="0"/>
                <a:hlinkClick r:id="rId2"/>
              </a:rPr>
              <a:t> with vision and challenge exercise </a:t>
            </a:r>
            <a:endParaRPr lang="en-US" b="1" dirty="0">
              <a:latin typeface="Arial" panose="020B0604020202020204" pitchFamily="34" charset="0"/>
              <a:cs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971CBBE8-A642-63D1-1E1B-1A4FB2D26516}"/>
              </a:ext>
            </a:extLst>
          </p:cNvPr>
          <p:cNvSpPr>
            <a:spLocks noGrp="1"/>
          </p:cNvSpPr>
          <p:nvPr>
            <p:ph type="sldNum" sz="quarter" idx="12"/>
          </p:nvPr>
        </p:nvSpPr>
        <p:spPr/>
        <p:txBody>
          <a:bodyPr/>
          <a:lstStyle/>
          <a:p>
            <a:fld id="{1D1E3EDB-D7EB-F14E-A6D1-748C03EC5EDC}" type="slidenum">
              <a:rPr lang="en-US" smtClean="0"/>
              <a:t>14</a:t>
            </a:fld>
            <a:endParaRPr lang="en-US" dirty="0"/>
          </a:p>
        </p:txBody>
      </p:sp>
    </p:spTree>
    <p:extLst>
      <p:ext uri="{BB962C8B-B14F-4D97-AF65-F5344CB8AC3E}">
        <p14:creationId xmlns:p14="http://schemas.microsoft.com/office/powerpoint/2010/main" val="2004883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CAC0B0-0007-0658-EFBC-7BCA552FD78C}"/>
              </a:ext>
            </a:extLst>
          </p:cNvPr>
          <p:cNvSpPr txBox="1"/>
          <p:nvPr/>
        </p:nvSpPr>
        <p:spPr>
          <a:xfrm>
            <a:off x="1952077" y="3901440"/>
            <a:ext cx="4248792" cy="400110"/>
          </a:xfrm>
          <a:prstGeom prst="rect">
            <a:avLst/>
          </a:prstGeom>
          <a:noFill/>
        </p:spPr>
        <p:txBody>
          <a:bodyPr wrap="none" rtlCol="0">
            <a:spAutoFit/>
          </a:bodyPr>
          <a:lstStyle/>
          <a:p>
            <a:r>
              <a:rPr lang="en-GB" sz="2000" dirty="0">
                <a:solidFill>
                  <a:schemeClr val="bg1"/>
                </a:solidFill>
              </a:rPr>
              <a:t>IV. Deep Dive: Project Management</a:t>
            </a:r>
          </a:p>
        </p:txBody>
      </p:sp>
    </p:spTree>
    <p:extLst>
      <p:ext uri="{BB962C8B-B14F-4D97-AF65-F5344CB8AC3E}">
        <p14:creationId xmlns:p14="http://schemas.microsoft.com/office/powerpoint/2010/main" val="1525039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256FF-52E7-997E-E5C6-8A5DABC0A727}"/>
              </a:ext>
            </a:extLst>
          </p:cNvPr>
          <p:cNvSpPr>
            <a:spLocks noGrp="1"/>
          </p:cNvSpPr>
          <p:nvPr>
            <p:ph type="title"/>
          </p:nvPr>
        </p:nvSpPr>
        <p:spPr>
          <a:xfrm>
            <a:off x="720000" y="600000"/>
            <a:ext cx="10752000" cy="559933"/>
          </a:xfrm>
        </p:spPr>
        <p:txBody>
          <a:bodyPr/>
          <a:lstStyle/>
          <a:p>
            <a:r>
              <a:rPr lang="en-US" dirty="0"/>
              <a:t>Bringing clarity to project management thru a RACI Matrix</a:t>
            </a:r>
          </a:p>
        </p:txBody>
      </p:sp>
      <p:sp>
        <p:nvSpPr>
          <p:cNvPr id="3" name="Content Placeholder 2">
            <a:extLst>
              <a:ext uri="{FF2B5EF4-FFF2-40B4-BE49-F238E27FC236}">
                <a16:creationId xmlns:a16="http://schemas.microsoft.com/office/drawing/2014/main" id="{D7155C66-9336-7335-0CDB-DDD4024D8AAF}"/>
              </a:ext>
            </a:extLst>
          </p:cNvPr>
          <p:cNvSpPr>
            <a:spLocks noGrp="1"/>
          </p:cNvSpPr>
          <p:nvPr>
            <p:ph idx="1"/>
          </p:nvPr>
        </p:nvSpPr>
        <p:spPr>
          <a:xfrm>
            <a:off x="559133" y="1241543"/>
            <a:ext cx="10752000" cy="4525963"/>
          </a:xfrm>
        </p:spPr>
        <p:txBody>
          <a:bodyPr>
            <a:normAutofit fontScale="55000" lnSpcReduction="20000"/>
          </a:bodyPr>
          <a:lstStyle/>
          <a:p>
            <a:r>
              <a:rPr lang="en-US" dirty="0"/>
              <a:t>A RACI matrix is a project management tool that aims to clarify the stakeholders on a project and their level involvement in each task.</a:t>
            </a:r>
          </a:p>
          <a:p>
            <a:pPr>
              <a:lnSpc>
                <a:spcPct val="120000"/>
              </a:lnSpc>
            </a:pPr>
            <a:endParaRPr lang="en-US" sz="3300" b="1" dirty="0">
              <a:solidFill>
                <a:srgbClr val="0070C0"/>
              </a:solidFill>
            </a:endParaRPr>
          </a:p>
          <a:p>
            <a:pPr>
              <a:lnSpc>
                <a:spcPct val="120000"/>
              </a:lnSpc>
            </a:pPr>
            <a:r>
              <a:rPr lang="en-US" sz="3300" b="1" dirty="0">
                <a:solidFill>
                  <a:srgbClr val="0070C0"/>
                </a:solidFill>
              </a:rPr>
              <a:t>R, A, C, I </a:t>
            </a:r>
            <a:r>
              <a:rPr lang="en-US" dirty="0"/>
              <a:t>stands for:</a:t>
            </a:r>
          </a:p>
          <a:p>
            <a:pPr>
              <a:lnSpc>
                <a:spcPct val="120000"/>
              </a:lnSpc>
            </a:pPr>
            <a:endParaRPr lang="en-US" dirty="0"/>
          </a:p>
          <a:p>
            <a:pPr marL="342900" indent="-342900">
              <a:lnSpc>
                <a:spcPct val="120000"/>
              </a:lnSpc>
              <a:buFont typeface="Arial" panose="020B0604020202020204" pitchFamily="34" charset="0"/>
              <a:buChar char="•"/>
            </a:pPr>
            <a:r>
              <a:rPr lang="en-US" sz="3300" b="1" dirty="0">
                <a:solidFill>
                  <a:srgbClr val="0070C0"/>
                </a:solidFill>
              </a:rPr>
              <a:t>Responsible</a:t>
            </a:r>
            <a:r>
              <a:rPr lang="en-US" dirty="0"/>
              <a:t> designates the task as assigned directly to a person or team. The responsible person is the one who does the work to complete the task or create the deliverable. Every task should have at least one responsible person and could have several.</a:t>
            </a:r>
          </a:p>
          <a:p>
            <a:pPr marL="342900" indent="-342900">
              <a:lnSpc>
                <a:spcPct val="120000"/>
              </a:lnSpc>
              <a:buFont typeface="Arial" panose="020B0604020202020204" pitchFamily="34" charset="0"/>
              <a:buChar char="•"/>
            </a:pPr>
            <a:endParaRPr lang="en-US" sz="3300" b="1" dirty="0">
              <a:solidFill>
                <a:srgbClr val="0070C0"/>
              </a:solidFill>
            </a:endParaRPr>
          </a:p>
          <a:p>
            <a:pPr marL="342900" indent="-342900">
              <a:lnSpc>
                <a:spcPct val="120000"/>
              </a:lnSpc>
              <a:buFont typeface="Arial" panose="020B0604020202020204" pitchFamily="34" charset="0"/>
              <a:buChar char="•"/>
            </a:pPr>
            <a:r>
              <a:rPr lang="en-US" sz="3300" b="1" dirty="0">
                <a:solidFill>
                  <a:srgbClr val="0070C0"/>
                </a:solidFill>
              </a:rPr>
              <a:t>Accountable</a:t>
            </a:r>
            <a:r>
              <a:rPr lang="en-US" dirty="0"/>
              <a:t> individuals delegate and reviews the work involved in a project. Their job is to make sure the responsible person or team knows the expectations of the project and completes work on time. Every task should have only one accountable person and no more</a:t>
            </a:r>
          </a:p>
          <a:p>
            <a:pPr marL="342900" indent="-342900">
              <a:lnSpc>
                <a:spcPct val="120000"/>
              </a:lnSpc>
              <a:buFont typeface="Arial" panose="020B0604020202020204" pitchFamily="34" charset="0"/>
              <a:buChar char="•"/>
            </a:pPr>
            <a:endParaRPr lang="en-US" sz="3300" b="1" dirty="0">
              <a:solidFill>
                <a:srgbClr val="0070C0"/>
              </a:solidFill>
            </a:endParaRPr>
          </a:p>
          <a:p>
            <a:pPr marL="342900" indent="-342900">
              <a:lnSpc>
                <a:spcPct val="120000"/>
              </a:lnSpc>
              <a:buFont typeface="Arial" panose="020B0604020202020204" pitchFamily="34" charset="0"/>
              <a:buChar char="•"/>
            </a:pPr>
            <a:r>
              <a:rPr lang="en-US" sz="3300" b="1" dirty="0">
                <a:solidFill>
                  <a:srgbClr val="0070C0"/>
                </a:solidFill>
              </a:rPr>
              <a:t>Consulted</a:t>
            </a:r>
            <a:r>
              <a:rPr lang="en-US" dirty="0"/>
              <a:t> people provide input and feedback on the work being done in a project. They have a stake in the outcomes of a project because it could affect their current or future work. Not every task or milestone needs a consulted party, but the project manager should consider all possible stakeholders when creating the RACI chart and include as many consulted parties as is </a:t>
            </a:r>
            <a:r>
              <a:rPr lang="en-US" b="1" dirty="0"/>
              <a:t>necessarily appropriate</a:t>
            </a:r>
            <a:r>
              <a:rPr lang="en-US" dirty="0"/>
              <a:t>.  </a:t>
            </a:r>
          </a:p>
          <a:p>
            <a:pPr>
              <a:lnSpc>
                <a:spcPct val="120000"/>
              </a:lnSpc>
            </a:pPr>
            <a:r>
              <a:rPr lang="en-US" dirty="0"/>
              <a:t>	</a:t>
            </a:r>
            <a:r>
              <a:rPr lang="en-US" sz="2200" i="1" dirty="0"/>
              <a:t>Consulted parties may be individuals on the project team who aren’t working on a given task but whose work will be affected by the outcome. 	They’re also often outside of the project team —even in different departments—whose work will be affected by the 	outcomes of the project.</a:t>
            </a:r>
          </a:p>
          <a:p>
            <a:pPr marL="342900" indent="-342900">
              <a:lnSpc>
                <a:spcPct val="120000"/>
              </a:lnSpc>
              <a:buFont typeface="Arial" panose="020B0604020202020204" pitchFamily="34" charset="0"/>
              <a:buChar char="•"/>
            </a:pPr>
            <a:endParaRPr lang="en-US" sz="3300" b="1" dirty="0">
              <a:solidFill>
                <a:srgbClr val="0070C0"/>
              </a:solidFill>
            </a:endParaRPr>
          </a:p>
          <a:p>
            <a:pPr marL="342900" indent="-342900">
              <a:lnSpc>
                <a:spcPct val="120000"/>
              </a:lnSpc>
              <a:buFont typeface="Arial" panose="020B0604020202020204" pitchFamily="34" charset="0"/>
              <a:buChar char="•"/>
            </a:pPr>
            <a:r>
              <a:rPr lang="en-US" sz="3300" b="1" dirty="0">
                <a:solidFill>
                  <a:srgbClr val="0070C0"/>
                </a:solidFill>
              </a:rPr>
              <a:t>Informed </a:t>
            </a:r>
            <a:r>
              <a:rPr lang="en-US" dirty="0"/>
              <a:t>folks need to be looped into the progress of a project but not consulted or overwhelmed with the details of every task. They need to know what’s going on because it could affect their work, but they’re not decision makers in the process..</a:t>
            </a:r>
          </a:p>
          <a:p>
            <a:endParaRPr lang="en-US" dirty="0"/>
          </a:p>
        </p:txBody>
      </p:sp>
      <p:sp>
        <p:nvSpPr>
          <p:cNvPr id="4" name="Slide Number Placeholder 3">
            <a:extLst>
              <a:ext uri="{FF2B5EF4-FFF2-40B4-BE49-F238E27FC236}">
                <a16:creationId xmlns:a16="http://schemas.microsoft.com/office/drawing/2014/main" id="{4321EF04-18D3-86FF-AB5F-E4325D57DFAC}"/>
              </a:ext>
            </a:extLst>
          </p:cNvPr>
          <p:cNvSpPr>
            <a:spLocks noGrp="1"/>
          </p:cNvSpPr>
          <p:nvPr>
            <p:ph type="sldNum" sz="quarter" idx="12"/>
          </p:nvPr>
        </p:nvSpPr>
        <p:spPr/>
        <p:txBody>
          <a:bodyPr/>
          <a:lstStyle/>
          <a:p>
            <a:fld id="{1D1E3EDB-D7EB-F14E-A6D1-748C03EC5EDC}" type="slidenum">
              <a:rPr lang="en-US" smtClean="0"/>
              <a:t>16</a:t>
            </a:fld>
            <a:endParaRPr lang="en-US" dirty="0"/>
          </a:p>
        </p:txBody>
      </p:sp>
    </p:spTree>
    <p:extLst>
      <p:ext uri="{BB962C8B-B14F-4D97-AF65-F5344CB8AC3E}">
        <p14:creationId xmlns:p14="http://schemas.microsoft.com/office/powerpoint/2010/main" val="1668654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1CB81-6316-DE58-4A5A-00530840361D}"/>
              </a:ext>
            </a:extLst>
          </p:cNvPr>
          <p:cNvSpPr>
            <a:spLocks noGrp="1"/>
          </p:cNvSpPr>
          <p:nvPr>
            <p:ph type="title"/>
          </p:nvPr>
        </p:nvSpPr>
        <p:spPr>
          <a:xfrm>
            <a:off x="139837" y="28500"/>
            <a:ext cx="10752000" cy="365125"/>
          </a:xfrm>
        </p:spPr>
        <p:txBody>
          <a:bodyPr>
            <a:normAutofit fontScale="90000"/>
          </a:bodyPr>
          <a:lstStyle/>
          <a:p>
            <a:r>
              <a:rPr lang="en-GB" sz="2400" dirty="0">
                <a:solidFill>
                  <a:schemeClr val="bg1"/>
                </a:solidFill>
              </a:rPr>
              <a:t>Roles &amp; Responsibility Matrix for the Condom SI (June 17, 2021)   </a:t>
            </a:r>
          </a:p>
        </p:txBody>
      </p:sp>
      <p:pic>
        <p:nvPicPr>
          <p:cNvPr id="6" name="Content Placeholder 5">
            <a:extLst>
              <a:ext uri="{FF2B5EF4-FFF2-40B4-BE49-F238E27FC236}">
                <a16:creationId xmlns:a16="http://schemas.microsoft.com/office/drawing/2014/main" id="{5B1605BE-DB75-C54F-1886-2975596B034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9028" t="22378" r="17182" b="21029"/>
          <a:stretch/>
        </p:blipFill>
        <p:spPr>
          <a:xfrm>
            <a:off x="238125" y="1033075"/>
            <a:ext cx="10142885" cy="4861929"/>
          </a:xfrm>
        </p:spPr>
      </p:pic>
      <p:sp>
        <p:nvSpPr>
          <p:cNvPr id="4" name="Slide Number Placeholder 3">
            <a:extLst>
              <a:ext uri="{FF2B5EF4-FFF2-40B4-BE49-F238E27FC236}">
                <a16:creationId xmlns:a16="http://schemas.microsoft.com/office/drawing/2014/main" id="{B2678C45-987F-55FD-1797-334DF4304482}"/>
              </a:ext>
            </a:extLst>
          </p:cNvPr>
          <p:cNvSpPr>
            <a:spLocks noGrp="1"/>
          </p:cNvSpPr>
          <p:nvPr>
            <p:ph type="sldNum" sz="quarter" idx="12"/>
          </p:nvPr>
        </p:nvSpPr>
        <p:spPr/>
        <p:txBody>
          <a:bodyPr/>
          <a:lstStyle/>
          <a:p>
            <a:fld id="{1D1E3EDB-D7EB-F14E-A6D1-748C03EC5EDC}" type="slidenum">
              <a:rPr lang="en-US" smtClean="0"/>
              <a:t>17</a:t>
            </a:fld>
            <a:endParaRPr lang="en-US" dirty="0"/>
          </a:p>
        </p:txBody>
      </p:sp>
      <p:sp>
        <p:nvSpPr>
          <p:cNvPr id="7" name="TextBox 6">
            <a:extLst>
              <a:ext uri="{FF2B5EF4-FFF2-40B4-BE49-F238E27FC236}">
                <a16:creationId xmlns:a16="http://schemas.microsoft.com/office/drawing/2014/main" id="{569E1242-5561-FB8B-21C8-D6061811B206}"/>
              </a:ext>
            </a:extLst>
          </p:cNvPr>
          <p:cNvSpPr txBox="1"/>
          <p:nvPr/>
        </p:nvSpPr>
        <p:spPr>
          <a:xfrm>
            <a:off x="8529638" y="709910"/>
            <a:ext cx="3424237" cy="338554"/>
          </a:xfrm>
          <a:prstGeom prst="rect">
            <a:avLst/>
          </a:prstGeom>
          <a:noFill/>
        </p:spPr>
        <p:txBody>
          <a:bodyPr wrap="square" rtlCol="0">
            <a:spAutoFit/>
          </a:bodyPr>
          <a:lstStyle/>
          <a:p>
            <a:pPr algn="ctr"/>
            <a:r>
              <a:rPr lang="en-GB" sz="1600" dirty="0"/>
              <a:t>Complete matrix accessible </a:t>
            </a:r>
            <a:r>
              <a:rPr lang="en-GB" sz="1600" dirty="0">
                <a:hlinkClick r:id="rId3"/>
              </a:rPr>
              <a:t>here</a:t>
            </a:r>
            <a:endParaRPr lang="en-GB" sz="1600" dirty="0"/>
          </a:p>
        </p:txBody>
      </p:sp>
    </p:spTree>
    <p:extLst>
      <p:ext uri="{BB962C8B-B14F-4D97-AF65-F5344CB8AC3E}">
        <p14:creationId xmlns:p14="http://schemas.microsoft.com/office/powerpoint/2010/main" val="892936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7C4A9-A1C2-4FF6-953F-30FC239518E8}"/>
              </a:ext>
            </a:extLst>
          </p:cNvPr>
          <p:cNvSpPr>
            <a:spLocks noGrp="1"/>
          </p:cNvSpPr>
          <p:nvPr>
            <p:ph type="title"/>
          </p:nvPr>
        </p:nvSpPr>
        <p:spPr/>
        <p:txBody>
          <a:bodyPr/>
          <a:lstStyle/>
          <a:p>
            <a:r>
              <a:rPr lang="en-GB" dirty="0"/>
              <a:t>Example of using RACI </a:t>
            </a:r>
          </a:p>
        </p:txBody>
      </p:sp>
      <p:graphicFrame>
        <p:nvGraphicFramePr>
          <p:cNvPr id="5" name="Table 5">
            <a:extLst>
              <a:ext uri="{FF2B5EF4-FFF2-40B4-BE49-F238E27FC236}">
                <a16:creationId xmlns:a16="http://schemas.microsoft.com/office/drawing/2014/main" id="{1B15DB36-C841-6840-F6DF-FFB6F5B89849}"/>
              </a:ext>
            </a:extLst>
          </p:cNvPr>
          <p:cNvGraphicFramePr>
            <a:graphicFrameLocks noGrp="1"/>
          </p:cNvGraphicFramePr>
          <p:nvPr>
            <p:ph idx="1"/>
            <p:extLst>
              <p:ext uri="{D42A27DB-BD31-4B8C-83A1-F6EECF244321}">
                <p14:modId xmlns:p14="http://schemas.microsoft.com/office/powerpoint/2010/main" val="3160447452"/>
              </p:ext>
            </p:extLst>
          </p:nvPr>
        </p:nvGraphicFramePr>
        <p:xfrm>
          <a:off x="720000" y="2330450"/>
          <a:ext cx="10750548" cy="1584960"/>
        </p:xfrm>
        <a:graphic>
          <a:graphicData uri="http://schemas.openxmlformats.org/drawingml/2006/table">
            <a:tbl>
              <a:tblPr firstRow="1" bandRow="1">
                <a:tableStyleId>{5C22544A-7EE6-4342-B048-85BDC9FD1C3A}</a:tableStyleId>
              </a:tblPr>
              <a:tblGrid>
                <a:gridCol w="2687637">
                  <a:extLst>
                    <a:ext uri="{9D8B030D-6E8A-4147-A177-3AD203B41FA5}">
                      <a16:colId xmlns:a16="http://schemas.microsoft.com/office/drawing/2014/main" val="595092822"/>
                    </a:ext>
                  </a:extLst>
                </a:gridCol>
                <a:gridCol w="2687637">
                  <a:extLst>
                    <a:ext uri="{9D8B030D-6E8A-4147-A177-3AD203B41FA5}">
                      <a16:colId xmlns:a16="http://schemas.microsoft.com/office/drawing/2014/main" val="2037543323"/>
                    </a:ext>
                  </a:extLst>
                </a:gridCol>
                <a:gridCol w="2687637">
                  <a:extLst>
                    <a:ext uri="{9D8B030D-6E8A-4147-A177-3AD203B41FA5}">
                      <a16:colId xmlns:a16="http://schemas.microsoft.com/office/drawing/2014/main" val="4118861132"/>
                    </a:ext>
                  </a:extLst>
                </a:gridCol>
                <a:gridCol w="2687637">
                  <a:extLst>
                    <a:ext uri="{9D8B030D-6E8A-4147-A177-3AD203B41FA5}">
                      <a16:colId xmlns:a16="http://schemas.microsoft.com/office/drawing/2014/main" val="1724178268"/>
                    </a:ext>
                  </a:extLst>
                </a:gridCol>
              </a:tblGrid>
              <a:tr h="370840">
                <a:tc>
                  <a:txBody>
                    <a:bodyPr/>
                    <a:lstStyle/>
                    <a:p>
                      <a:pPr algn="ctr"/>
                      <a:r>
                        <a:rPr lang="en-GB" sz="2000" dirty="0"/>
                        <a:t>Responsible</a:t>
                      </a:r>
                    </a:p>
                  </a:txBody>
                  <a:tcPr/>
                </a:tc>
                <a:tc>
                  <a:txBody>
                    <a:bodyPr/>
                    <a:lstStyle/>
                    <a:p>
                      <a:pPr algn="ctr"/>
                      <a:r>
                        <a:rPr lang="en-GB" sz="2000" dirty="0"/>
                        <a:t>Accountable</a:t>
                      </a:r>
                    </a:p>
                  </a:txBody>
                  <a:tcPr/>
                </a:tc>
                <a:tc>
                  <a:txBody>
                    <a:bodyPr/>
                    <a:lstStyle/>
                    <a:p>
                      <a:pPr algn="ctr"/>
                      <a:r>
                        <a:rPr lang="en-GB" sz="2000" dirty="0"/>
                        <a:t>Consulted</a:t>
                      </a:r>
                    </a:p>
                  </a:txBody>
                  <a:tcPr/>
                </a:tc>
                <a:tc>
                  <a:txBody>
                    <a:bodyPr/>
                    <a:lstStyle/>
                    <a:p>
                      <a:pPr algn="ctr"/>
                      <a:r>
                        <a:rPr lang="en-GB" sz="2000" dirty="0"/>
                        <a:t>Informed</a:t>
                      </a:r>
                    </a:p>
                  </a:txBody>
                  <a:tcPr/>
                </a:tc>
                <a:extLst>
                  <a:ext uri="{0D108BD9-81ED-4DB2-BD59-A6C34878D82A}">
                    <a16:rowId xmlns:a16="http://schemas.microsoft.com/office/drawing/2014/main" val="3345281407"/>
                  </a:ext>
                </a:extLst>
              </a:tr>
              <a:tr h="370840">
                <a:tc>
                  <a:txBody>
                    <a:bodyPr/>
                    <a:lstStyle/>
                    <a:p>
                      <a:r>
                        <a:rPr lang="en-GB" sz="1800" dirty="0"/>
                        <a:t>The person (singular) doing the work </a:t>
                      </a:r>
                    </a:p>
                  </a:txBody>
                  <a:tcPr/>
                </a:tc>
                <a:tc>
                  <a:txBody>
                    <a:bodyPr/>
                    <a:lstStyle/>
                    <a:p>
                      <a:r>
                        <a:rPr lang="en-GB" sz="1800" dirty="0"/>
                        <a:t>Ensures (singular) work is completed according to guidance and on time</a:t>
                      </a:r>
                    </a:p>
                  </a:txBody>
                  <a:tcPr/>
                </a:tc>
                <a:tc>
                  <a:txBody>
                    <a:bodyPr/>
                    <a:lstStyle/>
                    <a:p>
                      <a:r>
                        <a:rPr lang="en-GB" sz="1800" dirty="0"/>
                        <a:t>Provide input, feedback on the work</a:t>
                      </a:r>
                    </a:p>
                  </a:txBody>
                  <a:tcPr/>
                </a:tc>
                <a:tc>
                  <a:txBody>
                    <a:bodyPr/>
                    <a:lstStyle/>
                    <a:p>
                      <a:r>
                        <a:rPr lang="en-GB" sz="1800" dirty="0"/>
                        <a:t>Really just informed, not consulted or overwhelmed with the details of the task</a:t>
                      </a:r>
                    </a:p>
                  </a:txBody>
                  <a:tcPr/>
                </a:tc>
                <a:extLst>
                  <a:ext uri="{0D108BD9-81ED-4DB2-BD59-A6C34878D82A}">
                    <a16:rowId xmlns:a16="http://schemas.microsoft.com/office/drawing/2014/main" val="1215663237"/>
                  </a:ext>
                </a:extLst>
              </a:tr>
            </a:tbl>
          </a:graphicData>
        </a:graphic>
      </p:graphicFrame>
      <p:sp>
        <p:nvSpPr>
          <p:cNvPr id="4" name="Slide Number Placeholder 3">
            <a:extLst>
              <a:ext uri="{FF2B5EF4-FFF2-40B4-BE49-F238E27FC236}">
                <a16:creationId xmlns:a16="http://schemas.microsoft.com/office/drawing/2014/main" id="{9AC86AF8-F805-3DC7-3BEF-7373040118C4}"/>
              </a:ext>
            </a:extLst>
          </p:cNvPr>
          <p:cNvSpPr>
            <a:spLocks noGrp="1"/>
          </p:cNvSpPr>
          <p:nvPr>
            <p:ph type="sldNum" sz="quarter" idx="12"/>
          </p:nvPr>
        </p:nvSpPr>
        <p:spPr/>
        <p:txBody>
          <a:bodyPr/>
          <a:lstStyle/>
          <a:p>
            <a:fld id="{1D1E3EDB-D7EB-F14E-A6D1-748C03EC5EDC}" type="slidenum">
              <a:rPr lang="en-US" smtClean="0"/>
              <a:t>18</a:t>
            </a:fld>
            <a:endParaRPr lang="en-US" dirty="0"/>
          </a:p>
        </p:txBody>
      </p:sp>
      <p:sp>
        <p:nvSpPr>
          <p:cNvPr id="6" name="TextBox 5">
            <a:extLst>
              <a:ext uri="{FF2B5EF4-FFF2-40B4-BE49-F238E27FC236}">
                <a16:creationId xmlns:a16="http://schemas.microsoft.com/office/drawing/2014/main" id="{3D849746-D5FC-A8CA-0FF5-E96EFD2E447D}"/>
              </a:ext>
            </a:extLst>
          </p:cNvPr>
          <p:cNvSpPr txBox="1"/>
          <p:nvPr/>
        </p:nvSpPr>
        <p:spPr>
          <a:xfrm>
            <a:off x="720000" y="1373668"/>
            <a:ext cx="9131731" cy="369332"/>
          </a:xfrm>
          <a:prstGeom prst="rect">
            <a:avLst/>
          </a:prstGeom>
          <a:noFill/>
        </p:spPr>
        <p:txBody>
          <a:bodyPr wrap="none" rtlCol="0">
            <a:spAutoFit/>
          </a:bodyPr>
          <a:lstStyle/>
          <a:p>
            <a:r>
              <a:rPr lang="en-GB" dirty="0"/>
              <a:t>Task: Preparation of bi-annual programmatic and financial reports to The Global Fund </a:t>
            </a:r>
          </a:p>
        </p:txBody>
      </p:sp>
    </p:spTree>
    <p:extLst>
      <p:ext uri="{BB962C8B-B14F-4D97-AF65-F5344CB8AC3E}">
        <p14:creationId xmlns:p14="http://schemas.microsoft.com/office/powerpoint/2010/main" val="3399514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21271-E500-33B6-5820-03A5C948C167}"/>
              </a:ext>
            </a:extLst>
          </p:cNvPr>
          <p:cNvSpPr>
            <a:spLocks noGrp="1"/>
          </p:cNvSpPr>
          <p:nvPr>
            <p:ph type="title"/>
          </p:nvPr>
        </p:nvSpPr>
        <p:spPr>
          <a:xfrm>
            <a:off x="114300" y="0"/>
            <a:ext cx="10752000" cy="414338"/>
          </a:xfrm>
        </p:spPr>
        <p:txBody>
          <a:bodyPr>
            <a:normAutofit fontScale="90000"/>
          </a:bodyPr>
          <a:lstStyle/>
          <a:p>
            <a:r>
              <a:rPr lang="en-GB" sz="2800" dirty="0">
                <a:solidFill>
                  <a:schemeClr val="bg1"/>
                </a:solidFill>
              </a:rPr>
              <a:t>Meeting Cadence and Structure </a:t>
            </a:r>
          </a:p>
        </p:txBody>
      </p:sp>
      <p:graphicFrame>
        <p:nvGraphicFramePr>
          <p:cNvPr id="5" name="Content Placeholder 4">
            <a:extLst>
              <a:ext uri="{FF2B5EF4-FFF2-40B4-BE49-F238E27FC236}">
                <a16:creationId xmlns:a16="http://schemas.microsoft.com/office/drawing/2014/main" id="{B5ADCDBA-CBEC-A823-E8EC-C1377D82EC30}"/>
              </a:ext>
            </a:extLst>
          </p:cNvPr>
          <p:cNvGraphicFramePr>
            <a:graphicFrameLocks noGrp="1"/>
          </p:cNvGraphicFramePr>
          <p:nvPr>
            <p:ph idx="1"/>
            <p:extLst>
              <p:ext uri="{D42A27DB-BD31-4B8C-83A1-F6EECF244321}">
                <p14:modId xmlns:p14="http://schemas.microsoft.com/office/powerpoint/2010/main" val="2753455267"/>
              </p:ext>
            </p:extLst>
          </p:nvPr>
        </p:nvGraphicFramePr>
        <p:xfrm>
          <a:off x="114300" y="606650"/>
          <a:ext cx="11834894" cy="5982144"/>
        </p:xfrm>
        <a:graphic>
          <a:graphicData uri="http://schemas.openxmlformats.org/drawingml/2006/table">
            <a:tbl>
              <a:tblPr firstRow="1" firstCol="1" bandRow="1">
                <a:tableStyleId>{5C22544A-7EE6-4342-B048-85BDC9FD1C3A}</a:tableStyleId>
              </a:tblPr>
              <a:tblGrid>
                <a:gridCol w="1555105">
                  <a:extLst>
                    <a:ext uri="{9D8B030D-6E8A-4147-A177-3AD203B41FA5}">
                      <a16:colId xmlns:a16="http://schemas.microsoft.com/office/drawing/2014/main" val="32938202"/>
                    </a:ext>
                  </a:extLst>
                </a:gridCol>
                <a:gridCol w="3226192">
                  <a:extLst>
                    <a:ext uri="{9D8B030D-6E8A-4147-A177-3AD203B41FA5}">
                      <a16:colId xmlns:a16="http://schemas.microsoft.com/office/drawing/2014/main" val="3013139434"/>
                    </a:ext>
                  </a:extLst>
                </a:gridCol>
                <a:gridCol w="2615695">
                  <a:extLst>
                    <a:ext uri="{9D8B030D-6E8A-4147-A177-3AD203B41FA5}">
                      <a16:colId xmlns:a16="http://schemas.microsoft.com/office/drawing/2014/main" val="2754850824"/>
                    </a:ext>
                  </a:extLst>
                </a:gridCol>
                <a:gridCol w="4437902">
                  <a:extLst>
                    <a:ext uri="{9D8B030D-6E8A-4147-A177-3AD203B41FA5}">
                      <a16:colId xmlns:a16="http://schemas.microsoft.com/office/drawing/2014/main" val="3266535748"/>
                    </a:ext>
                  </a:extLst>
                </a:gridCol>
              </a:tblGrid>
              <a:tr h="524382">
                <a:tc>
                  <a:txBody>
                    <a:bodyPr/>
                    <a:lstStyle/>
                    <a:p>
                      <a:pPr marL="0" marR="0" algn="ctr">
                        <a:spcBef>
                          <a:spcPts val="0"/>
                        </a:spcBef>
                        <a:spcAft>
                          <a:spcPts val="0"/>
                        </a:spcAft>
                      </a:pPr>
                      <a:r>
                        <a:rPr lang="en-US" sz="1600">
                          <a:effectLst/>
                          <a:latin typeface="+mn-lt"/>
                        </a:rPr>
                        <a:t>Meeting</a:t>
                      </a:r>
                      <a:endParaRPr lang="en-US" sz="160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lgn="ctr">
                        <a:spcBef>
                          <a:spcPts val="0"/>
                        </a:spcBef>
                        <a:spcAft>
                          <a:spcPts val="0"/>
                        </a:spcAft>
                      </a:pPr>
                      <a:r>
                        <a:rPr lang="en-US" sz="1600">
                          <a:effectLst/>
                          <a:latin typeface="+mn-lt"/>
                        </a:rPr>
                        <a:t>Purpose</a:t>
                      </a:r>
                      <a:endParaRPr lang="en-US" sz="160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lgn="ctr">
                        <a:spcBef>
                          <a:spcPts val="0"/>
                        </a:spcBef>
                        <a:spcAft>
                          <a:spcPts val="0"/>
                        </a:spcAft>
                      </a:pPr>
                      <a:r>
                        <a:rPr lang="en-US" sz="1600">
                          <a:effectLst/>
                          <a:latin typeface="+mn-lt"/>
                        </a:rPr>
                        <a:t>When </a:t>
                      </a:r>
                    </a:p>
                    <a:p>
                      <a:pPr marL="0" marR="0" algn="ctr">
                        <a:spcBef>
                          <a:spcPts val="0"/>
                        </a:spcBef>
                        <a:spcAft>
                          <a:spcPts val="0"/>
                        </a:spcAft>
                      </a:pPr>
                      <a:r>
                        <a:rPr lang="en-US" sz="1600">
                          <a:effectLst/>
                          <a:latin typeface="+mn-lt"/>
                        </a:rPr>
                        <a:t>(All times Geneva)</a:t>
                      </a:r>
                      <a:endParaRPr lang="en-US" sz="160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lgn="ctr">
                        <a:spcBef>
                          <a:spcPts val="0"/>
                        </a:spcBef>
                        <a:spcAft>
                          <a:spcPts val="0"/>
                        </a:spcAft>
                      </a:pPr>
                      <a:r>
                        <a:rPr lang="en-US" sz="1600">
                          <a:effectLst/>
                          <a:latin typeface="+mn-lt"/>
                        </a:rPr>
                        <a:t>Who attends</a:t>
                      </a:r>
                      <a:endParaRPr lang="en-US" sz="1600">
                        <a:effectLst/>
                        <a:latin typeface="+mn-lt"/>
                        <a:ea typeface="Calibri" panose="020F0502020204030204" pitchFamily="34" charset="0"/>
                        <a:cs typeface="Times New Roman" panose="02020603050405020304" pitchFamily="18" charset="0"/>
                      </a:endParaRPr>
                    </a:p>
                  </a:txBody>
                  <a:tcPr marL="62642" marR="62642" marT="0" marB="0"/>
                </a:tc>
                <a:extLst>
                  <a:ext uri="{0D108BD9-81ED-4DB2-BD59-A6C34878D82A}">
                    <a16:rowId xmlns:a16="http://schemas.microsoft.com/office/drawing/2014/main" val="3905502786"/>
                  </a:ext>
                </a:extLst>
              </a:tr>
              <a:tr h="1310955">
                <a:tc>
                  <a:txBody>
                    <a:bodyPr/>
                    <a:lstStyle/>
                    <a:p>
                      <a:pPr marL="0" marR="0" algn="ctr">
                        <a:spcBef>
                          <a:spcPts val="0"/>
                        </a:spcBef>
                        <a:spcAft>
                          <a:spcPts val="0"/>
                        </a:spcAft>
                      </a:pPr>
                      <a:r>
                        <a:rPr lang="en-US" sz="1600">
                          <a:effectLst/>
                          <a:latin typeface="+mn-lt"/>
                        </a:rPr>
                        <a:t>Weekly coordination</a:t>
                      </a:r>
                    </a:p>
                    <a:p>
                      <a:pPr marL="0" marR="0" algn="ctr">
                        <a:spcBef>
                          <a:spcPts val="0"/>
                        </a:spcBef>
                        <a:spcAft>
                          <a:spcPts val="0"/>
                        </a:spcAft>
                      </a:pPr>
                      <a:r>
                        <a:rPr lang="en-US" sz="1600">
                          <a:effectLst/>
                          <a:latin typeface="+mn-lt"/>
                        </a:rPr>
                        <a:t>CMs </a:t>
                      </a:r>
                      <a:endParaRPr lang="en-US" sz="160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spcBef>
                          <a:spcPts val="0"/>
                        </a:spcBef>
                        <a:spcAft>
                          <a:spcPts val="0"/>
                        </a:spcAft>
                      </a:pPr>
                      <a:r>
                        <a:rPr lang="en-US" sz="1600" dirty="0">
                          <a:effectLst/>
                          <a:latin typeface="+mn-lt"/>
                        </a:rPr>
                        <a:t>To share information and brainstorm solutions to challenges and concerns; share expertise and advice. </a:t>
                      </a:r>
                      <a:endParaRPr lang="en-US" sz="1600" dirty="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spcBef>
                          <a:spcPts val="0"/>
                        </a:spcBef>
                        <a:spcAft>
                          <a:spcPts val="0"/>
                        </a:spcAft>
                      </a:pPr>
                      <a:r>
                        <a:rPr lang="en-US" sz="1600" dirty="0">
                          <a:effectLst/>
                          <a:latin typeface="+mn-lt"/>
                        </a:rPr>
                        <a:t>Every Wednesday:</a:t>
                      </a:r>
                    </a:p>
                    <a:p>
                      <a:pPr marL="0" marR="0">
                        <a:spcBef>
                          <a:spcPts val="0"/>
                        </a:spcBef>
                        <a:spcAft>
                          <a:spcPts val="0"/>
                        </a:spcAft>
                      </a:pPr>
                      <a:r>
                        <a:rPr lang="en-US" sz="1600" dirty="0">
                          <a:effectLst/>
                          <a:latin typeface="+mn-lt"/>
                        </a:rPr>
                        <a:t>14:00 </a:t>
                      </a:r>
                      <a:endParaRPr lang="en-US" sz="1600" dirty="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spcBef>
                          <a:spcPts val="0"/>
                        </a:spcBef>
                        <a:spcAft>
                          <a:spcPts val="0"/>
                        </a:spcAft>
                      </a:pPr>
                      <a:r>
                        <a:rPr lang="en-US" sz="1600" dirty="0">
                          <a:effectLst/>
                          <a:latin typeface="+mn-lt"/>
                        </a:rPr>
                        <a:t>UNAIDS/UNFPA Condom SI Hub team: Rosemary and Ana (soon </a:t>
                      </a:r>
                      <a:r>
                        <a:rPr lang="en-US" sz="1600" dirty="0" err="1">
                          <a:effectLst/>
                          <a:latin typeface="+mn-lt"/>
                        </a:rPr>
                        <a:t>Namwinga</a:t>
                      </a:r>
                      <a:r>
                        <a:rPr lang="en-US" sz="1600" dirty="0">
                          <a:effectLst/>
                          <a:latin typeface="+mn-lt"/>
                        </a:rPr>
                        <a:t>)</a:t>
                      </a:r>
                    </a:p>
                    <a:p>
                      <a:pPr marL="0" marR="0">
                        <a:spcBef>
                          <a:spcPts val="0"/>
                        </a:spcBef>
                        <a:spcAft>
                          <a:spcPts val="0"/>
                        </a:spcAft>
                      </a:pPr>
                      <a:r>
                        <a:rPr lang="en-US" sz="1600" dirty="0">
                          <a:effectLst/>
                          <a:latin typeface="+mn-lt"/>
                        </a:rPr>
                        <a:t>Country Managers (CMs): Lizzy, Wilberforce, Joel, Sandra</a:t>
                      </a:r>
                    </a:p>
                    <a:p>
                      <a:pPr marL="0" marR="0">
                        <a:spcBef>
                          <a:spcPts val="0"/>
                        </a:spcBef>
                        <a:spcAft>
                          <a:spcPts val="0"/>
                        </a:spcAft>
                      </a:pPr>
                      <a:r>
                        <a:rPr lang="en-US" sz="1600" dirty="0">
                          <a:effectLst/>
                          <a:latin typeface="+mn-lt"/>
                          <a:ea typeface="Calibri" panose="020F0502020204030204" pitchFamily="34" charset="0"/>
                          <a:cs typeface="Times New Roman" panose="02020603050405020304" pitchFamily="18" charset="0"/>
                        </a:rPr>
                        <a:t>Guests: Carla (GF) Mncedisi/Katlego (Genesis)</a:t>
                      </a:r>
                    </a:p>
                  </a:txBody>
                  <a:tcPr marL="62642" marR="62642" marT="0" marB="0"/>
                </a:tc>
                <a:extLst>
                  <a:ext uri="{0D108BD9-81ED-4DB2-BD59-A6C34878D82A}">
                    <a16:rowId xmlns:a16="http://schemas.microsoft.com/office/drawing/2014/main" val="1280006190"/>
                  </a:ext>
                </a:extLst>
              </a:tr>
              <a:tr h="1076674">
                <a:tc>
                  <a:txBody>
                    <a:bodyPr/>
                    <a:lstStyle/>
                    <a:p>
                      <a:pPr marL="0" marR="0" algn="ctr">
                        <a:spcBef>
                          <a:spcPts val="0"/>
                        </a:spcBef>
                        <a:spcAft>
                          <a:spcPts val="0"/>
                        </a:spcAft>
                      </a:pPr>
                      <a:r>
                        <a:rPr lang="en-US" sz="1600">
                          <a:effectLst/>
                          <a:latin typeface="+mn-lt"/>
                        </a:rPr>
                        <a:t>Bi-weekly update</a:t>
                      </a:r>
                      <a:endParaRPr lang="en-US" sz="160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spcBef>
                          <a:spcPts val="0"/>
                        </a:spcBef>
                        <a:spcAft>
                          <a:spcPts val="0"/>
                        </a:spcAft>
                      </a:pPr>
                      <a:r>
                        <a:rPr lang="en-US" sz="1600">
                          <a:effectLst/>
                          <a:latin typeface="+mn-lt"/>
                        </a:rPr>
                        <a:t>To discuss progress on key milestones and opportunities for collaboration with other GF Strategic Initiatives, donors, governments, and private sector. </a:t>
                      </a:r>
                    </a:p>
                    <a:p>
                      <a:pPr marL="0" marR="0">
                        <a:spcBef>
                          <a:spcPts val="0"/>
                        </a:spcBef>
                        <a:spcAft>
                          <a:spcPts val="0"/>
                        </a:spcAft>
                      </a:pPr>
                      <a:r>
                        <a:rPr lang="en-US" sz="1600">
                          <a:effectLst/>
                          <a:latin typeface="+mn-lt"/>
                        </a:rPr>
                        <a:t> </a:t>
                      </a:r>
                      <a:endParaRPr lang="en-US" sz="160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spcBef>
                          <a:spcPts val="0"/>
                        </a:spcBef>
                        <a:spcAft>
                          <a:spcPts val="0"/>
                        </a:spcAft>
                      </a:pPr>
                      <a:r>
                        <a:rPr lang="en-US" sz="1600">
                          <a:effectLst/>
                          <a:latin typeface="+mn-lt"/>
                        </a:rPr>
                        <a:t>Every other Monday:</a:t>
                      </a:r>
                    </a:p>
                    <a:p>
                      <a:pPr marL="0" marR="0">
                        <a:spcBef>
                          <a:spcPts val="0"/>
                        </a:spcBef>
                        <a:spcAft>
                          <a:spcPts val="0"/>
                        </a:spcAft>
                      </a:pPr>
                      <a:r>
                        <a:rPr lang="en-US" sz="1600">
                          <a:effectLst/>
                          <a:latin typeface="+mn-lt"/>
                        </a:rPr>
                        <a:t>16:00 – 17:00</a:t>
                      </a:r>
                      <a:endParaRPr lang="en-US" sz="160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spcBef>
                          <a:spcPts val="0"/>
                        </a:spcBef>
                        <a:spcAft>
                          <a:spcPts val="0"/>
                        </a:spcAft>
                      </a:pPr>
                      <a:r>
                        <a:rPr lang="en-US" sz="1600" dirty="0">
                          <a:effectLst/>
                          <a:latin typeface="+mn-lt"/>
                        </a:rPr>
                        <a:t>GF Condom SI team: Susie, Carla</a:t>
                      </a:r>
                    </a:p>
                    <a:p>
                      <a:pPr marL="0" marR="0">
                        <a:spcBef>
                          <a:spcPts val="0"/>
                        </a:spcBef>
                        <a:spcAft>
                          <a:spcPts val="0"/>
                        </a:spcAft>
                      </a:pPr>
                      <a:r>
                        <a:rPr lang="en-US" sz="1600" dirty="0">
                          <a:effectLst/>
                          <a:latin typeface="+mn-lt"/>
                        </a:rPr>
                        <a:t>MGH Advisors: Chris, Brian</a:t>
                      </a:r>
                    </a:p>
                    <a:p>
                      <a:pPr marL="0" marR="0">
                        <a:spcBef>
                          <a:spcPts val="0"/>
                        </a:spcBef>
                        <a:spcAft>
                          <a:spcPts val="0"/>
                        </a:spcAft>
                      </a:pPr>
                      <a:r>
                        <a:rPr lang="en-US" sz="1600" dirty="0">
                          <a:effectLst/>
                          <a:latin typeface="+mn-lt"/>
                        </a:rPr>
                        <a:t>UNAIDS/UNFPA Condom SI hub team: Clemens, Adriana, Ana* (UNAIDS) and Innocent, Rosemary (UNFPA)</a:t>
                      </a:r>
                    </a:p>
                    <a:p>
                      <a:pPr marL="0" marR="0">
                        <a:spcBef>
                          <a:spcPts val="0"/>
                        </a:spcBef>
                        <a:spcAft>
                          <a:spcPts val="0"/>
                        </a:spcAft>
                      </a:pPr>
                      <a:r>
                        <a:rPr lang="en-US" sz="1600" dirty="0">
                          <a:effectLst/>
                          <a:latin typeface="+mn-lt"/>
                        </a:rPr>
                        <a:t>*soon </a:t>
                      </a:r>
                      <a:r>
                        <a:rPr lang="en-US" sz="1600" dirty="0" err="1">
                          <a:effectLst/>
                          <a:latin typeface="+mn-lt"/>
                        </a:rPr>
                        <a:t>Namwinga</a:t>
                      </a:r>
                      <a:endParaRPr lang="en-US" sz="1600" dirty="0">
                        <a:effectLst/>
                        <a:latin typeface="+mn-lt"/>
                      </a:endParaRPr>
                    </a:p>
                  </a:txBody>
                  <a:tcPr marL="62642" marR="62642" marT="0" marB="0"/>
                </a:tc>
                <a:extLst>
                  <a:ext uri="{0D108BD9-81ED-4DB2-BD59-A6C34878D82A}">
                    <a16:rowId xmlns:a16="http://schemas.microsoft.com/office/drawing/2014/main" val="222666308"/>
                  </a:ext>
                </a:extLst>
              </a:tr>
              <a:tr h="2683767">
                <a:tc>
                  <a:txBody>
                    <a:bodyPr/>
                    <a:lstStyle/>
                    <a:p>
                      <a:pPr marL="0" marR="0" algn="ctr">
                        <a:spcBef>
                          <a:spcPts val="0"/>
                        </a:spcBef>
                        <a:spcAft>
                          <a:spcPts val="0"/>
                        </a:spcAft>
                      </a:pPr>
                      <a:r>
                        <a:rPr lang="en-US" sz="1600">
                          <a:effectLst/>
                          <a:latin typeface="+mn-lt"/>
                        </a:rPr>
                        <a:t>Monthly update</a:t>
                      </a:r>
                      <a:endParaRPr lang="en-US" sz="160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spcBef>
                          <a:spcPts val="0"/>
                        </a:spcBef>
                        <a:spcAft>
                          <a:spcPts val="0"/>
                        </a:spcAft>
                      </a:pPr>
                      <a:r>
                        <a:rPr lang="en-US" sz="1600" dirty="0">
                          <a:effectLst/>
                          <a:latin typeface="+mn-lt"/>
                        </a:rPr>
                        <a:t>To provide progress updates to the GF’s country teams.</a:t>
                      </a:r>
                      <a:endParaRPr lang="en-US" sz="1600" dirty="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spcBef>
                          <a:spcPts val="0"/>
                        </a:spcBef>
                        <a:spcAft>
                          <a:spcPts val="0"/>
                        </a:spcAft>
                      </a:pPr>
                      <a:r>
                        <a:rPr lang="en-US" sz="1600" dirty="0">
                          <a:effectLst/>
                          <a:latin typeface="+mn-lt"/>
                        </a:rPr>
                        <a:t>Starting in June, these meetings will take place once per quarter. Day and time TBD with each country team</a:t>
                      </a:r>
                    </a:p>
                    <a:p>
                      <a:pPr marL="0" marR="0">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62642" marR="62642" marT="0" marB="0"/>
                </a:tc>
                <a:tc>
                  <a:txBody>
                    <a:bodyPr/>
                    <a:lstStyle/>
                    <a:p>
                      <a:pPr marL="0" marR="0">
                        <a:spcBef>
                          <a:spcPts val="0"/>
                        </a:spcBef>
                        <a:spcAft>
                          <a:spcPts val="0"/>
                        </a:spcAft>
                      </a:pPr>
                      <a:r>
                        <a:rPr lang="en-US" sz="1600" dirty="0">
                          <a:effectLst/>
                          <a:latin typeface="+mn-lt"/>
                        </a:rPr>
                        <a:t>For their respective country: </a:t>
                      </a:r>
                    </a:p>
                    <a:p>
                      <a:pPr marL="342900" marR="0" lvl="0" indent="-342900">
                        <a:spcBef>
                          <a:spcPts val="0"/>
                        </a:spcBef>
                        <a:spcAft>
                          <a:spcPts val="0"/>
                        </a:spcAft>
                        <a:buFont typeface="Symbol" pitchFamily="2" charset="2"/>
                        <a:buChar char=""/>
                      </a:pPr>
                      <a:r>
                        <a:rPr lang="en-US" sz="1600" dirty="0">
                          <a:effectLst/>
                          <a:latin typeface="+mn-lt"/>
                        </a:rPr>
                        <a:t>Country Managers (CMs); </a:t>
                      </a:r>
                    </a:p>
                    <a:p>
                      <a:pPr marL="342900" marR="0" lvl="0" indent="-342900">
                        <a:spcBef>
                          <a:spcPts val="0"/>
                        </a:spcBef>
                        <a:spcAft>
                          <a:spcPts val="0"/>
                        </a:spcAft>
                        <a:buFont typeface="Symbol" pitchFamily="2" charset="2"/>
                        <a:buChar char=""/>
                      </a:pPr>
                      <a:r>
                        <a:rPr lang="en-US" sz="1600" dirty="0">
                          <a:effectLst/>
                          <a:latin typeface="+mn-lt"/>
                        </a:rPr>
                        <a:t>CM Supervisors; </a:t>
                      </a:r>
                    </a:p>
                    <a:p>
                      <a:pPr marL="342900" marR="0" lvl="0" indent="-342900">
                        <a:spcBef>
                          <a:spcPts val="0"/>
                        </a:spcBef>
                        <a:spcAft>
                          <a:spcPts val="0"/>
                        </a:spcAft>
                        <a:buFont typeface="Symbol" pitchFamily="2" charset="2"/>
                        <a:buChar char=""/>
                      </a:pPr>
                      <a:r>
                        <a:rPr lang="en-US" sz="1600" dirty="0">
                          <a:effectLst/>
                          <a:latin typeface="+mn-lt"/>
                        </a:rPr>
                        <a:t>GF Country Teams; </a:t>
                      </a:r>
                    </a:p>
                    <a:p>
                      <a:pPr marL="342900" marR="0" lvl="0" indent="-342900">
                        <a:spcBef>
                          <a:spcPts val="0"/>
                        </a:spcBef>
                        <a:spcAft>
                          <a:spcPts val="0"/>
                        </a:spcAft>
                        <a:buFont typeface="Symbol" pitchFamily="2" charset="2"/>
                        <a:buChar char=""/>
                      </a:pPr>
                      <a:r>
                        <a:rPr lang="en-US" sz="1600" dirty="0">
                          <a:effectLst/>
                          <a:latin typeface="+mn-lt"/>
                        </a:rPr>
                        <a:t>GF Condom SI Focal point: Carla;</a:t>
                      </a:r>
                    </a:p>
                    <a:p>
                      <a:pPr marL="342900" marR="0" lvl="0" indent="-342900">
                        <a:spcBef>
                          <a:spcPts val="0"/>
                        </a:spcBef>
                        <a:spcAft>
                          <a:spcPts val="0"/>
                        </a:spcAft>
                        <a:buFont typeface="Symbol" pitchFamily="2" charset="2"/>
                        <a:buChar char=""/>
                      </a:pPr>
                      <a:r>
                        <a:rPr lang="en-US" sz="1600" dirty="0">
                          <a:effectLst/>
                          <a:latin typeface="+mn-lt"/>
                        </a:rPr>
                        <a:t>UNAIDS/UNFPA Condom SI Hub team: Clemens, Ana*, Rosemary</a:t>
                      </a:r>
                    </a:p>
                    <a:p>
                      <a:pPr marL="342900" marR="0" lvl="0" indent="-342900">
                        <a:spcBef>
                          <a:spcPts val="0"/>
                        </a:spcBef>
                        <a:spcAft>
                          <a:spcPts val="0"/>
                        </a:spcAft>
                        <a:buFont typeface="Symbol" pitchFamily="2" charset="2"/>
                        <a:buChar char=""/>
                      </a:pPr>
                      <a:r>
                        <a:rPr lang="en-US" sz="1600" dirty="0">
                          <a:effectLst/>
                          <a:latin typeface="+mn-lt"/>
                        </a:rPr>
                        <a:t>MGH Advisors: (Chris for Malawi and Uganda; Brian for Mozambique and Zambia)</a:t>
                      </a:r>
                    </a:p>
                    <a:p>
                      <a:pPr marL="0" marR="0" lvl="0" indent="0">
                        <a:spcBef>
                          <a:spcPts val="0"/>
                        </a:spcBef>
                        <a:spcAft>
                          <a:spcPts val="0"/>
                        </a:spcAft>
                        <a:buFont typeface="Symbol" pitchFamily="2" charset="2"/>
                        <a:buNone/>
                      </a:pPr>
                      <a:r>
                        <a:rPr lang="en-US" sz="1600" dirty="0">
                          <a:effectLst/>
                          <a:latin typeface="+mn-lt"/>
                        </a:rPr>
                        <a:t>*soon </a:t>
                      </a:r>
                      <a:r>
                        <a:rPr lang="en-US" sz="1600" dirty="0" err="1">
                          <a:effectLst/>
                          <a:latin typeface="+mn-lt"/>
                        </a:rPr>
                        <a:t>Namwinga</a:t>
                      </a:r>
                      <a:endParaRPr lang="en-US" sz="1600" dirty="0">
                        <a:effectLst/>
                        <a:latin typeface="+mn-lt"/>
                      </a:endParaRPr>
                    </a:p>
                  </a:txBody>
                  <a:tcPr marL="62642" marR="62642" marT="0" marB="0"/>
                </a:tc>
                <a:extLst>
                  <a:ext uri="{0D108BD9-81ED-4DB2-BD59-A6C34878D82A}">
                    <a16:rowId xmlns:a16="http://schemas.microsoft.com/office/drawing/2014/main" val="4029938721"/>
                  </a:ext>
                </a:extLst>
              </a:tr>
            </a:tbl>
          </a:graphicData>
        </a:graphic>
      </p:graphicFrame>
      <p:sp>
        <p:nvSpPr>
          <p:cNvPr id="4" name="Slide Number Placeholder 3">
            <a:extLst>
              <a:ext uri="{FF2B5EF4-FFF2-40B4-BE49-F238E27FC236}">
                <a16:creationId xmlns:a16="http://schemas.microsoft.com/office/drawing/2014/main" id="{587D6F38-2615-6091-267F-8CBF88D6F54E}"/>
              </a:ext>
            </a:extLst>
          </p:cNvPr>
          <p:cNvSpPr>
            <a:spLocks noGrp="1"/>
          </p:cNvSpPr>
          <p:nvPr>
            <p:ph type="sldNum" sz="quarter" idx="12"/>
          </p:nvPr>
        </p:nvSpPr>
        <p:spPr/>
        <p:txBody>
          <a:bodyPr/>
          <a:lstStyle/>
          <a:p>
            <a:fld id="{1D1E3EDB-D7EB-F14E-A6D1-748C03EC5EDC}" type="slidenum">
              <a:rPr lang="en-US" smtClean="0"/>
              <a:t>19</a:t>
            </a:fld>
            <a:endParaRPr lang="en-US" dirty="0"/>
          </a:p>
        </p:txBody>
      </p:sp>
    </p:spTree>
    <p:extLst>
      <p:ext uri="{BB962C8B-B14F-4D97-AF65-F5344CB8AC3E}">
        <p14:creationId xmlns:p14="http://schemas.microsoft.com/office/powerpoint/2010/main" val="2432390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68B6-6136-9B4F-28DD-A650DFC559B5}"/>
              </a:ext>
            </a:extLst>
          </p:cNvPr>
          <p:cNvSpPr>
            <a:spLocks noGrp="1"/>
          </p:cNvSpPr>
          <p:nvPr>
            <p:ph type="title"/>
          </p:nvPr>
        </p:nvSpPr>
        <p:spPr/>
        <p:txBody>
          <a:bodyPr/>
          <a:lstStyle/>
          <a:p>
            <a:r>
              <a:rPr lang="en-US" dirty="0">
                <a:solidFill>
                  <a:schemeClr val="tx2"/>
                </a:solidFill>
              </a:rPr>
              <a:t>Today’s Objectives</a:t>
            </a:r>
          </a:p>
        </p:txBody>
      </p:sp>
      <p:sp>
        <p:nvSpPr>
          <p:cNvPr id="3" name="Content Placeholder 2">
            <a:extLst>
              <a:ext uri="{FF2B5EF4-FFF2-40B4-BE49-F238E27FC236}">
                <a16:creationId xmlns:a16="http://schemas.microsoft.com/office/drawing/2014/main" id="{9F45F91D-DD79-E304-3443-D87959C477E2}"/>
              </a:ext>
            </a:extLst>
          </p:cNvPr>
          <p:cNvSpPr>
            <a:spLocks noGrp="1"/>
          </p:cNvSpPr>
          <p:nvPr>
            <p:ph idx="1"/>
          </p:nvPr>
        </p:nvSpPr>
        <p:spPr>
          <a:xfrm>
            <a:off x="720000" y="1801476"/>
            <a:ext cx="10049600" cy="4525963"/>
          </a:xfrm>
        </p:spPr>
        <p:txBody>
          <a:bodyPr/>
          <a:lstStyle/>
          <a:p>
            <a:pPr marL="342900" indent="-342900">
              <a:buFont typeface="Arial" panose="020B0604020202020204" pitchFamily="34" charset="0"/>
              <a:buChar char="•"/>
            </a:pPr>
            <a:r>
              <a:rPr lang="en-US" dirty="0">
                <a:solidFill>
                  <a:schemeClr val="tx1">
                    <a:lumMod val="65000"/>
                    <a:lumOff val="35000"/>
                  </a:schemeClr>
                </a:solidFill>
              </a:rPr>
              <a:t>Alignment on where we’re going – creating a shared vision of success</a:t>
            </a:r>
          </a:p>
          <a:p>
            <a:pPr marL="342900" indent="-342900">
              <a:buFont typeface="Arial" panose="020B0604020202020204" pitchFamily="34" charset="0"/>
              <a:buChar char="•"/>
            </a:pPr>
            <a:endParaRPr lang="en-US" dirty="0">
              <a:solidFill>
                <a:schemeClr val="tx1">
                  <a:lumMod val="65000"/>
                  <a:lumOff val="35000"/>
                </a:schemeClr>
              </a:solidFill>
            </a:endParaRPr>
          </a:p>
          <a:p>
            <a:pPr marL="342900" indent="-342900">
              <a:buFont typeface="Arial" panose="020B0604020202020204" pitchFamily="34" charset="0"/>
              <a:buChar char="•"/>
            </a:pPr>
            <a:r>
              <a:rPr lang="en-US" dirty="0">
                <a:solidFill>
                  <a:schemeClr val="tx1">
                    <a:lumMod val="65000"/>
                    <a:lumOff val="35000"/>
                  </a:schemeClr>
                </a:solidFill>
              </a:rPr>
              <a:t>Understanding of how we’ll get there-  </a:t>
            </a:r>
          </a:p>
          <a:p>
            <a:pPr marL="693291" lvl="3" indent="-342900">
              <a:buFont typeface="System Font Regular"/>
              <a:buChar char="-"/>
            </a:pPr>
            <a:r>
              <a:rPr lang="en-US" dirty="0">
                <a:solidFill>
                  <a:schemeClr val="tx1">
                    <a:lumMod val="65000"/>
                    <a:lumOff val="35000"/>
                  </a:schemeClr>
                </a:solidFill>
              </a:rPr>
              <a:t>Leadership and Management Structure</a:t>
            </a:r>
          </a:p>
          <a:p>
            <a:pPr marL="693291" lvl="3" indent="-342900">
              <a:buFont typeface="System Font Regular"/>
              <a:buChar char="-"/>
            </a:pPr>
            <a:r>
              <a:rPr lang="en-US" dirty="0">
                <a:solidFill>
                  <a:schemeClr val="tx1">
                    <a:lumMod val="65000"/>
                    <a:lumOff val="35000"/>
                  </a:schemeClr>
                </a:solidFill>
              </a:rPr>
              <a:t>People and Roles</a:t>
            </a:r>
          </a:p>
          <a:p>
            <a:pPr marL="693291" lvl="3" indent="-342900">
              <a:buFont typeface="Arial" panose="020B0604020202020204" pitchFamily="34" charset="0"/>
              <a:buChar char="•"/>
            </a:pPr>
            <a:endParaRPr lang="en-US" dirty="0">
              <a:solidFill>
                <a:schemeClr val="tx1">
                  <a:lumMod val="65000"/>
                  <a:lumOff val="35000"/>
                </a:schemeClr>
              </a:solidFill>
            </a:endParaRPr>
          </a:p>
          <a:p>
            <a:pPr marL="342900" indent="-342900">
              <a:buFont typeface="Arial" panose="020B0604020202020204" pitchFamily="34" charset="0"/>
              <a:buChar char="•"/>
            </a:pPr>
            <a:r>
              <a:rPr lang="en-US" dirty="0">
                <a:solidFill>
                  <a:schemeClr val="tx1">
                    <a:lumMod val="65000"/>
                    <a:lumOff val="35000"/>
                  </a:schemeClr>
                </a:solidFill>
              </a:rPr>
              <a:t>Identification of Challenges &amp; adjustments </a:t>
            </a:r>
          </a:p>
          <a:p>
            <a:endParaRPr lang="en-US" dirty="0">
              <a:solidFill>
                <a:schemeClr val="tx1">
                  <a:lumMod val="65000"/>
                  <a:lumOff val="35000"/>
                </a:schemeClr>
              </a:solidFill>
            </a:endParaRPr>
          </a:p>
          <a:p>
            <a:pPr marL="342900" indent="-342900">
              <a:buFont typeface="Arial" panose="020B0604020202020204" pitchFamily="34" charset="0"/>
              <a:buChar char="•"/>
            </a:pPr>
            <a:endParaRPr lang="en-US" dirty="0">
              <a:solidFill>
                <a:schemeClr val="tx1">
                  <a:lumMod val="65000"/>
                  <a:lumOff val="35000"/>
                </a:schemeClr>
              </a:solidFill>
            </a:endParaRPr>
          </a:p>
          <a:p>
            <a:pPr marL="342900" indent="-342900">
              <a:buFont typeface="Arial" panose="020B0604020202020204" pitchFamily="34" charset="0"/>
              <a:buChar char="•"/>
            </a:pPr>
            <a:r>
              <a:rPr lang="en-US" dirty="0">
                <a:solidFill>
                  <a:schemeClr val="tx1">
                    <a:lumMod val="65000"/>
                    <a:lumOff val="35000"/>
                  </a:schemeClr>
                </a:solidFill>
              </a:rPr>
              <a:t>Setting up the week ahead for success</a:t>
            </a:r>
          </a:p>
        </p:txBody>
      </p:sp>
      <p:sp>
        <p:nvSpPr>
          <p:cNvPr id="4" name="Slide Number Placeholder 3">
            <a:extLst>
              <a:ext uri="{FF2B5EF4-FFF2-40B4-BE49-F238E27FC236}">
                <a16:creationId xmlns:a16="http://schemas.microsoft.com/office/drawing/2014/main" id="{B62F15BB-E759-1051-B9C5-E10DD9E5C415}"/>
              </a:ext>
            </a:extLst>
          </p:cNvPr>
          <p:cNvSpPr>
            <a:spLocks noGrp="1"/>
          </p:cNvSpPr>
          <p:nvPr>
            <p:ph type="sldNum" sz="quarter" idx="12"/>
          </p:nvPr>
        </p:nvSpPr>
        <p:spPr/>
        <p:txBody>
          <a:bodyPr/>
          <a:lstStyle/>
          <a:p>
            <a:fld id="{1D1E3EDB-D7EB-F14E-A6D1-748C03EC5EDC}" type="slidenum">
              <a:rPr lang="en-US" smtClean="0"/>
              <a:t>2</a:t>
            </a:fld>
            <a:endParaRPr lang="en-US" dirty="0"/>
          </a:p>
        </p:txBody>
      </p:sp>
    </p:spTree>
    <p:extLst>
      <p:ext uri="{BB962C8B-B14F-4D97-AF65-F5344CB8AC3E}">
        <p14:creationId xmlns:p14="http://schemas.microsoft.com/office/powerpoint/2010/main" val="603854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CAC0B0-0007-0658-EFBC-7BCA552FD78C}"/>
              </a:ext>
            </a:extLst>
          </p:cNvPr>
          <p:cNvSpPr txBox="1"/>
          <p:nvPr/>
        </p:nvSpPr>
        <p:spPr>
          <a:xfrm>
            <a:off x="1952077" y="3901440"/>
            <a:ext cx="2431628" cy="400110"/>
          </a:xfrm>
          <a:prstGeom prst="rect">
            <a:avLst/>
          </a:prstGeom>
          <a:noFill/>
        </p:spPr>
        <p:txBody>
          <a:bodyPr wrap="none" rtlCol="0">
            <a:spAutoFit/>
          </a:bodyPr>
          <a:lstStyle/>
          <a:p>
            <a:r>
              <a:rPr lang="en-GB" sz="2000" dirty="0">
                <a:solidFill>
                  <a:schemeClr val="bg1"/>
                </a:solidFill>
              </a:rPr>
              <a:t>V. The Week Ahead</a:t>
            </a:r>
          </a:p>
        </p:txBody>
      </p:sp>
    </p:spTree>
    <p:extLst>
      <p:ext uri="{BB962C8B-B14F-4D97-AF65-F5344CB8AC3E}">
        <p14:creationId xmlns:p14="http://schemas.microsoft.com/office/powerpoint/2010/main" val="2860913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FBDA9-ADC9-C96E-4C56-55FBCE759291}"/>
              </a:ext>
            </a:extLst>
          </p:cNvPr>
          <p:cNvSpPr>
            <a:spLocks noGrp="1"/>
          </p:cNvSpPr>
          <p:nvPr>
            <p:ph type="title"/>
          </p:nvPr>
        </p:nvSpPr>
        <p:spPr>
          <a:xfrm>
            <a:off x="115566" y="0"/>
            <a:ext cx="10752000" cy="402956"/>
          </a:xfrm>
        </p:spPr>
        <p:txBody>
          <a:bodyPr>
            <a:normAutofit fontScale="90000"/>
          </a:bodyPr>
          <a:lstStyle/>
          <a:p>
            <a:r>
              <a:rPr lang="en-GB" sz="2500" dirty="0">
                <a:solidFill>
                  <a:schemeClr val="bg1"/>
                </a:solidFill>
              </a:rPr>
              <a:t>Objectives of the Training</a:t>
            </a:r>
          </a:p>
        </p:txBody>
      </p:sp>
      <p:sp>
        <p:nvSpPr>
          <p:cNvPr id="3" name="Content Placeholder 2">
            <a:extLst>
              <a:ext uri="{FF2B5EF4-FFF2-40B4-BE49-F238E27FC236}">
                <a16:creationId xmlns:a16="http://schemas.microsoft.com/office/drawing/2014/main" id="{3B57F00E-BB36-6B29-E7CE-9FB62B40ADAD}"/>
              </a:ext>
            </a:extLst>
          </p:cNvPr>
          <p:cNvSpPr>
            <a:spLocks noGrp="1"/>
          </p:cNvSpPr>
          <p:nvPr>
            <p:ph idx="1"/>
          </p:nvPr>
        </p:nvSpPr>
        <p:spPr>
          <a:xfrm>
            <a:off x="472027" y="1125564"/>
            <a:ext cx="10752000" cy="4606871"/>
          </a:xfrm>
        </p:spPr>
        <p:txBody>
          <a:bodyPr>
            <a:noAutofit/>
          </a:bodyPr>
          <a:lstStyle/>
          <a:p>
            <a:pPr marL="742950" indent="-742950" fontAlgn="base">
              <a:buFont typeface="+mj-lt"/>
              <a:buAutoNum type="arabicPeriod"/>
            </a:pPr>
            <a:r>
              <a:rPr lang="en-US" sz="2000" dirty="0"/>
              <a:t>Co-creating and aligning on key elements critical to the successful project management and implementation of the SI;</a:t>
            </a:r>
          </a:p>
          <a:p>
            <a:pPr marL="742950" indent="-742950" fontAlgn="base">
              <a:buFont typeface="+mj-lt"/>
              <a:buAutoNum type="arabicPeriod"/>
            </a:pPr>
            <a:r>
              <a:rPr lang="en-US" sz="2000" dirty="0"/>
              <a:t>Organizational structure at the regional and country level required to effectively and efficiently achieve the SI’s goals;</a:t>
            </a:r>
          </a:p>
          <a:p>
            <a:pPr marL="742950" indent="-742950" fontAlgn="base">
              <a:buFont typeface="+mj-lt"/>
              <a:buAutoNum type="arabicPeriod"/>
            </a:pPr>
            <a:r>
              <a:rPr lang="en-US" sz="2000" dirty="0"/>
              <a:t>Identified processes to support implementation and enable teams to achieve their goals;</a:t>
            </a:r>
          </a:p>
          <a:p>
            <a:pPr marL="742950" indent="-742950" fontAlgn="base">
              <a:buFont typeface="+mj-lt"/>
              <a:buAutoNum type="arabicPeriod"/>
            </a:pPr>
            <a:r>
              <a:rPr lang="en-US" sz="2000" dirty="0"/>
              <a:t>Clarity on project management requirements for the SI grant;</a:t>
            </a:r>
          </a:p>
          <a:p>
            <a:pPr marL="742950" indent="-742950" fontAlgn="base">
              <a:buFont typeface="+mj-lt"/>
              <a:buAutoNum type="arabicPeriod"/>
            </a:pPr>
            <a:r>
              <a:rPr lang="en-US" sz="2000" dirty="0"/>
              <a:t>Developing a common understanding of critical technical areas that cut across countries and practical strategies for addressing them;</a:t>
            </a:r>
          </a:p>
          <a:p>
            <a:pPr marL="742950" indent="-742950" fontAlgn="base">
              <a:buFont typeface="+mj-lt"/>
              <a:buAutoNum type="arabicPeriod"/>
            </a:pPr>
            <a:r>
              <a:rPr lang="en-US" sz="2000" dirty="0"/>
              <a:t>Strengthening “soft skills” in  ensuring sustained engagement of stakeholders, influencing policy and funding, developing actionable scopes of work for consultants, managing consultants and following through on recommendations to ensure that recommendations are implemented;</a:t>
            </a:r>
          </a:p>
          <a:p>
            <a:pPr marL="742950" indent="-742950" fontAlgn="base">
              <a:buFont typeface="+mj-lt"/>
              <a:buAutoNum type="arabicPeriod"/>
            </a:pPr>
            <a:r>
              <a:rPr lang="en-US" sz="2000" dirty="0"/>
              <a:t>Developing greater awareness of resources available at regional and country level and how to access them.</a:t>
            </a:r>
          </a:p>
        </p:txBody>
      </p:sp>
      <p:sp>
        <p:nvSpPr>
          <p:cNvPr id="4" name="Slide Number Placeholder 3">
            <a:extLst>
              <a:ext uri="{FF2B5EF4-FFF2-40B4-BE49-F238E27FC236}">
                <a16:creationId xmlns:a16="http://schemas.microsoft.com/office/drawing/2014/main" id="{578204E7-C883-1F37-A245-4C59644E0869}"/>
              </a:ext>
            </a:extLst>
          </p:cNvPr>
          <p:cNvSpPr>
            <a:spLocks noGrp="1"/>
          </p:cNvSpPr>
          <p:nvPr>
            <p:ph type="sldNum" sz="quarter" idx="12"/>
          </p:nvPr>
        </p:nvSpPr>
        <p:spPr/>
        <p:txBody>
          <a:bodyPr/>
          <a:lstStyle/>
          <a:p>
            <a:fld id="{1D1E3EDB-D7EB-F14E-A6D1-748C03EC5EDC}" type="slidenum">
              <a:rPr lang="en-US" smtClean="0"/>
              <a:t>21</a:t>
            </a:fld>
            <a:endParaRPr lang="en-US" dirty="0"/>
          </a:p>
        </p:txBody>
      </p:sp>
    </p:spTree>
    <p:extLst>
      <p:ext uri="{BB962C8B-B14F-4D97-AF65-F5344CB8AC3E}">
        <p14:creationId xmlns:p14="http://schemas.microsoft.com/office/powerpoint/2010/main" val="372448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CF1FF-F2B7-9499-75F8-07BA8663A6A6}"/>
              </a:ext>
            </a:extLst>
          </p:cNvPr>
          <p:cNvSpPr>
            <a:spLocks noGrp="1"/>
          </p:cNvSpPr>
          <p:nvPr>
            <p:ph type="title"/>
          </p:nvPr>
        </p:nvSpPr>
        <p:spPr>
          <a:xfrm>
            <a:off x="148500" y="0"/>
            <a:ext cx="10752000" cy="428625"/>
          </a:xfrm>
        </p:spPr>
        <p:txBody>
          <a:bodyPr>
            <a:normAutofit fontScale="90000"/>
          </a:bodyPr>
          <a:lstStyle/>
          <a:p>
            <a:r>
              <a:rPr lang="en-GB" sz="2800" dirty="0">
                <a:solidFill>
                  <a:schemeClr val="bg1"/>
                </a:solidFill>
              </a:rPr>
              <a:t>Agenda Overview</a:t>
            </a:r>
          </a:p>
        </p:txBody>
      </p:sp>
      <p:sp>
        <p:nvSpPr>
          <p:cNvPr id="4" name="Slide Number Placeholder 3">
            <a:extLst>
              <a:ext uri="{FF2B5EF4-FFF2-40B4-BE49-F238E27FC236}">
                <a16:creationId xmlns:a16="http://schemas.microsoft.com/office/drawing/2014/main" id="{03002614-BE79-1F44-E79A-010D570FE4BE}"/>
              </a:ext>
            </a:extLst>
          </p:cNvPr>
          <p:cNvSpPr>
            <a:spLocks noGrp="1"/>
          </p:cNvSpPr>
          <p:nvPr>
            <p:ph type="sldNum" sz="quarter" idx="12"/>
          </p:nvPr>
        </p:nvSpPr>
        <p:spPr/>
        <p:txBody>
          <a:bodyPr/>
          <a:lstStyle/>
          <a:p>
            <a:fld id="{1D1E3EDB-D7EB-F14E-A6D1-748C03EC5EDC}" type="slidenum">
              <a:rPr lang="en-US" smtClean="0"/>
              <a:t>22</a:t>
            </a:fld>
            <a:endParaRPr lang="en-US" dirty="0"/>
          </a:p>
        </p:txBody>
      </p:sp>
      <p:graphicFrame>
        <p:nvGraphicFramePr>
          <p:cNvPr id="3" name="Content Placeholder 2">
            <a:extLst>
              <a:ext uri="{FF2B5EF4-FFF2-40B4-BE49-F238E27FC236}">
                <a16:creationId xmlns:a16="http://schemas.microsoft.com/office/drawing/2014/main" id="{9C9229C5-6552-EF72-77D2-B384BACADA24}"/>
              </a:ext>
            </a:extLst>
          </p:cNvPr>
          <p:cNvGraphicFramePr>
            <a:graphicFrameLocks noGrp="1"/>
          </p:cNvGraphicFramePr>
          <p:nvPr>
            <p:ph idx="1"/>
            <p:extLst>
              <p:ext uri="{D42A27DB-BD31-4B8C-83A1-F6EECF244321}">
                <p14:modId xmlns:p14="http://schemas.microsoft.com/office/powerpoint/2010/main" val="539862138"/>
              </p:ext>
            </p:extLst>
          </p:nvPr>
        </p:nvGraphicFramePr>
        <p:xfrm>
          <a:off x="148500" y="577447"/>
          <a:ext cx="11909181" cy="5206390"/>
        </p:xfrm>
        <a:graphic>
          <a:graphicData uri="http://schemas.openxmlformats.org/drawingml/2006/table">
            <a:tbl>
              <a:tblPr>
                <a:tableStyleId>{5C22544A-7EE6-4342-B048-85BDC9FD1C3A}</a:tableStyleId>
              </a:tblPr>
              <a:tblGrid>
                <a:gridCol w="667804">
                  <a:extLst>
                    <a:ext uri="{9D8B030D-6E8A-4147-A177-3AD203B41FA5}">
                      <a16:colId xmlns:a16="http://schemas.microsoft.com/office/drawing/2014/main" val="3664798959"/>
                    </a:ext>
                  </a:extLst>
                </a:gridCol>
                <a:gridCol w="2712956">
                  <a:extLst>
                    <a:ext uri="{9D8B030D-6E8A-4147-A177-3AD203B41FA5}">
                      <a16:colId xmlns:a16="http://schemas.microsoft.com/office/drawing/2014/main" val="4160445796"/>
                    </a:ext>
                  </a:extLst>
                </a:gridCol>
                <a:gridCol w="2365141">
                  <a:extLst>
                    <a:ext uri="{9D8B030D-6E8A-4147-A177-3AD203B41FA5}">
                      <a16:colId xmlns:a16="http://schemas.microsoft.com/office/drawing/2014/main" val="1743637176"/>
                    </a:ext>
                  </a:extLst>
                </a:gridCol>
                <a:gridCol w="2184278">
                  <a:extLst>
                    <a:ext uri="{9D8B030D-6E8A-4147-A177-3AD203B41FA5}">
                      <a16:colId xmlns:a16="http://schemas.microsoft.com/office/drawing/2014/main" val="2640500842"/>
                    </a:ext>
                  </a:extLst>
                </a:gridCol>
                <a:gridCol w="2165701">
                  <a:extLst>
                    <a:ext uri="{9D8B030D-6E8A-4147-A177-3AD203B41FA5}">
                      <a16:colId xmlns:a16="http://schemas.microsoft.com/office/drawing/2014/main" val="2129438580"/>
                    </a:ext>
                  </a:extLst>
                </a:gridCol>
                <a:gridCol w="1813301">
                  <a:extLst>
                    <a:ext uri="{9D8B030D-6E8A-4147-A177-3AD203B41FA5}">
                      <a16:colId xmlns:a16="http://schemas.microsoft.com/office/drawing/2014/main" val="128611525"/>
                    </a:ext>
                  </a:extLst>
                </a:gridCol>
              </a:tblGrid>
              <a:tr h="262137">
                <a:tc>
                  <a:txBody>
                    <a:bodyPr/>
                    <a:lstStyle/>
                    <a:p>
                      <a:pPr marL="0" marR="0" algn="ctr">
                        <a:lnSpc>
                          <a:spcPct val="115000"/>
                        </a:lnSpc>
                        <a:spcBef>
                          <a:spcPts val="0"/>
                        </a:spcBef>
                        <a:spcAft>
                          <a:spcPts val="0"/>
                        </a:spcAft>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gn="ctr">
                        <a:lnSpc>
                          <a:spcPct val="115000"/>
                        </a:lnSpc>
                        <a:spcBef>
                          <a:spcPts val="0"/>
                        </a:spcBef>
                        <a:spcAft>
                          <a:spcPts val="0"/>
                        </a:spcAft>
                      </a:pPr>
                      <a:r>
                        <a:rPr lang="en-US" sz="1100" b="1" dirty="0">
                          <a:effectLst/>
                        </a:rPr>
                        <a:t>Mon</a:t>
                      </a:r>
                      <a:endParaRPr lang="en-US" sz="1100" b="1"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gn="ctr">
                        <a:lnSpc>
                          <a:spcPct val="115000"/>
                        </a:lnSpc>
                        <a:spcBef>
                          <a:spcPts val="0"/>
                        </a:spcBef>
                        <a:spcAft>
                          <a:spcPts val="0"/>
                        </a:spcAft>
                      </a:pPr>
                      <a:r>
                        <a:rPr lang="en-US" sz="1100" b="1" dirty="0">
                          <a:effectLst/>
                        </a:rPr>
                        <a:t>Tue</a:t>
                      </a:r>
                      <a:endParaRPr lang="en-US" sz="1100" b="1"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gn="ctr">
                        <a:lnSpc>
                          <a:spcPct val="115000"/>
                        </a:lnSpc>
                        <a:spcBef>
                          <a:spcPts val="0"/>
                        </a:spcBef>
                        <a:spcAft>
                          <a:spcPts val="0"/>
                        </a:spcAft>
                      </a:pPr>
                      <a:r>
                        <a:rPr lang="en-US" sz="1100" b="1" dirty="0">
                          <a:effectLst/>
                        </a:rPr>
                        <a:t>Wed</a:t>
                      </a:r>
                      <a:endParaRPr lang="en-US" sz="1100" b="1"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gn="ctr">
                        <a:lnSpc>
                          <a:spcPct val="115000"/>
                        </a:lnSpc>
                        <a:spcBef>
                          <a:spcPts val="0"/>
                        </a:spcBef>
                        <a:spcAft>
                          <a:spcPts val="0"/>
                        </a:spcAft>
                      </a:pPr>
                      <a:r>
                        <a:rPr lang="en-US" sz="1100" b="1" dirty="0">
                          <a:effectLst/>
                        </a:rPr>
                        <a:t>Thu</a:t>
                      </a:r>
                      <a:endParaRPr lang="en-US" sz="1100" b="1"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gn="ctr">
                        <a:lnSpc>
                          <a:spcPct val="115000"/>
                        </a:lnSpc>
                        <a:spcBef>
                          <a:spcPts val="0"/>
                        </a:spcBef>
                        <a:spcAft>
                          <a:spcPts val="0"/>
                        </a:spcAft>
                      </a:pPr>
                      <a:r>
                        <a:rPr lang="en-US" sz="1100" b="1" dirty="0">
                          <a:effectLst/>
                        </a:rPr>
                        <a:t>Fri</a:t>
                      </a:r>
                      <a:endParaRPr lang="en-US" sz="1100" b="1" dirty="0">
                        <a:effectLst/>
                        <a:latin typeface="Arial" panose="020B0604020202020204" pitchFamily="34" charset="0"/>
                        <a:ea typeface="Arial" panose="020B0604020202020204" pitchFamily="34" charset="0"/>
                      </a:endParaRPr>
                    </a:p>
                  </a:txBody>
                  <a:tcPr marL="56534" marR="56534" marT="56534" marB="56534"/>
                </a:tc>
                <a:extLst>
                  <a:ext uri="{0D108BD9-81ED-4DB2-BD59-A6C34878D82A}">
                    <a16:rowId xmlns:a16="http://schemas.microsoft.com/office/drawing/2014/main" val="174052111"/>
                  </a:ext>
                </a:extLst>
              </a:tr>
              <a:tr h="2357122">
                <a:tc>
                  <a:txBody>
                    <a:bodyPr/>
                    <a:lstStyle/>
                    <a:p>
                      <a:pPr marL="0" marR="0">
                        <a:lnSpc>
                          <a:spcPct val="115000"/>
                        </a:lnSpc>
                        <a:spcBef>
                          <a:spcPts val="0"/>
                        </a:spcBef>
                        <a:spcAft>
                          <a:spcPts val="0"/>
                        </a:spcAft>
                      </a:pPr>
                      <a:r>
                        <a:rPr lang="en-US" sz="1100" b="1" dirty="0">
                          <a:effectLst/>
                        </a:rPr>
                        <a:t>AM</a:t>
                      </a:r>
                      <a:endParaRPr lang="en-US" sz="1100" b="1"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nSpc>
                          <a:spcPct val="115000"/>
                        </a:lnSpc>
                        <a:spcBef>
                          <a:spcPts val="0"/>
                        </a:spcBef>
                        <a:spcAft>
                          <a:spcPts val="0"/>
                        </a:spcAft>
                      </a:pPr>
                      <a:r>
                        <a:rPr lang="en-US" sz="1100" b="1" dirty="0">
                          <a:effectLst/>
                        </a:rPr>
                        <a:t>Welcome: </a:t>
                      </a:r>
                      <a:r>
                        <a:rPr lang="en-US" sz="1100" dirty="0">
                          <a:effectLst/>
                        </a:rPr>
                        <a:t>Paula (UNAIDS), Susie (GF),  TBD, UNFPA ESARO</a:t>
                      </a:r>
                    </a:p>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b="1" dirty="0">
                          <a:effectLst/>
                        </a:rPr>
                        <a:t>Icebreaker</a:t>
                      </a:r>
                      <a:r>
                        <a:rPr lang="en-US" sz="1100" dirty="0">
                          <a:effectLst/>
                        </a:rPr>
                        <a:t> (Adriana)</a:t>
                      </a:r>
                    </a:p>
                    <a:p>
                      <a:pPr marL="0" marR="0">
                        <a:lnSpc>
                          <a:spcPct val="115000"/>
                        </a:lnSpc>
                        <a:spcBef>
                          <a:spcPts val="0"/>
                        </a:spcBef>
                        <a:spcAft>
                          <a:spcPts val="0"/>
                        </a:spcAft>
                      </a:pPr>
                      <a:r>
                        <a:rPr lang="en-US" sz="1100" dirty="0">
                          <a:effectLst/>
                        </a:rPr>
                        <a:t> </a:t>
                      </a:r>
                    </a:p>
                    <a:p>
                      <a:pPr marL="0" marR="0">
                        <a:lnSpc>
                          <a:spcPct val="115000"/>
                        </a:lnSpc>
                        <a:spcBef>
                          <a:spcPts val="0"/>
                        </a:spcBef>
                        <a:spcAft>
                          <a:spcPts val="0"/>
                        </a:spcAft>
                      </a:pPr>
                      <a:r>
                        <a:rPr lang="en-US" sz="1100" dirty="0">
                          <a:effectLst/>
                        </a:rPr>
                        <a:t> </a:t>
                      </a:r>
                    </a:p>
                    <a:p>
                      <a:pPr marL="0" marR="0">
                        <a:lnSpc>
                          <a:spcPct val="115000"/>
                        </a:lnSpc>
                        <a:spcBef>
                          <a:spcPts val="0"/>
                        </a:spcBef>
                        <a:spcAft>
                          <a:spcPts val="0"/>
                        </a:spcAft>
                      </a:pPr>
                      <a:r>
                        <a:rPr lang="en-US" sz="1100" b="1" dirty="0">
                          <a:effectLst/>
                        </a:rPr>
                        <a:t>Objective 1 a, b, c</a:t>
                      </a:r>
                    </a:p>
                    <a:p>
                      <a:pPr marL="0" marR="0">
                        <a:lnSpc>
                          <a:spcPct val="115000"/>
                        </a:lnSpc>
                        <a:spcBef>
                          <a:spcPts val="0"/>
                        </a:spcBef>
                        <a:spcAft>
                          <a:spcPts val="0"/>
                        </a:spcAft>
                      </a:pPr>
                      <a:r>
                        <a:rPr lang="en-US" sz="1100" dirty="0">
                          <a:effectLst/>
                        </a:rPr>
                        <a:t>a. SI goal &amp; purpose</a:t>
                      </a:r>
                    </a:p>
                    <a:p>
                      <a:pPr marL="0" marR="0">
                        <a:lnSpc>
                          <a:spcPct val="115000"/>
                        </a:lnSpc>
                        <a:spcBef>
                          <a:spcPts val="0"/>
                        </a:spcBef>
                        <a:spcAft>
                          <a:spcPts val="0"/>
                        </a:spcAft>
                      </a:pPr>
                      <a:r>
                        <a:rPr lang="en-US" sz="1100" dirty="0">
                          <a:effectLst/>
                        </a:rPr>
                        <a:t>b. Organizational structure </a:t>
                      </a:r>
                    </a:p>
                    <a:p>
                      <a:pPr marL="0" marR="0">
                        <a:lnSpc>
                          <a:spcPct val="115000"/>
                        </a:lnSpc>
                        <a:spcBef>
                          <a:spcPts val="0"/>
                        </a:spcBef>
                        <a:spcAft>
                          <a:spcPts val="0"/>
                        </a:spcAft>
                      </a:pPr>
                      <a:r>
                        <a:rPr lang="en-US" sz="1100" dirty="0">
                          <a:effectLst/>
                        </a:rPr>
                        <a:t>c. People, roles, responsibilities</a:t>
                      </a:r>
                    </a:p>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(Clemens, Rosemary, Ana, Adriana)</a:t>
                      </a:r>
                    </a:p>
                  </a:txBody>
                  <a:tcPr marL="56534" marR="56534" marT="56534" marB="56534"/>
                </a:tc>
                <a:tc>
                  <a:txBody>
                    <a:bodyPr/>
                    <a:lstStyle/>
                    <a:p>
                      <a:pPr marL="0" marR="0">
                        <a:lnSpc>
                          <a:spcPct val="115000"/>
                        </a:lnSpc>
                        <a:spcBef>
                          <a:spcPts val="0"/>
                        </a:spcBef>
                        <a:spcAft>
                          <a:spcPts val="0"/>
                        </a:spcAft>
                      </a:pPr>
                      <a:r>
                        <a:rPr lang="en-US" sz="1100" b="1" dirty="0">
                          <a:effectLst/>
                        </a:rPr>
                        <a:t>Objective 1 d. Processes to support implementation </a:t>
                      </a:r>
                    </a:p>
                    <a:p>
                      <a:pPr marL="165100" marR="0" indent="-50800">
                        <a:lnSpc>
                          <a:spcPct val="115000"/>
                        </a:lnSpc>
                        <a:spcBef>
                          <a:spcPts val="0"/>
                        </a:spcBef>
                        <a:spcAft>
                          <a:spcPts val="0"/>
                        </a:spcAft>
                      </a:pPr>
                      <a:r>
                        <a:rPr lang="en-US" sz="1100" dirty="0">
                          <a:effectLst/>
                        </a:rPr>
                        <a:t>Milestones (PF); Budget, TA plan </a:t>
                      </a:r>
                    </a:p>
                    <a:p>
                      <a:pPr marL="114300" marR="0" lvl="0" indent="0" algn="l" defTabSz="609585" rtl="0" eaLnBrk="1" fontAlgn="auto" latinLnBrk="0" hangingPunct="1">
                        <a:lnSpc>
                          <a:spcPct val="115000"/>
                        </a:lnSpc>
                        <a:spcBef>
                          <a:spcPts val="0"/>
                        </a:spcBef>
                        <a:spcAft>
                          <a:spcPts val="0"/>
                        </a:spcAft>
                        <a:buClrTx/>
                        <a:buSzTx/>
                        <a:buFontTx/>
                        <a:buNone/>
                        <a:tabLst/>
                        <a:defRPr/>
                      </a:pPr>
                      <a:r>
                        <a:rPr lang="en-US" sz="1100" dirty="0">
                          <a:effectLst/>
                          <a:highlight>
                            <a:srgbClr val="FFFFFF"/>
                          </a:highlight>
                        </a:rPr>
                        <a:t>(</a:t>
                      </a:r>
                      <a:r>
                        <a:rPr lang="en-US" sz="1100" dirty="0">
                          <a:effectLst/>
                        </a:rPr>
                        <a:t>Ana &amp; Rosemary)</a:t>
                      </a:r>
                    </a:p>
                    <a:p>
                      <a:pPr marL="285750" marR="0" indent="-171450">
                        <a:lnSpc>
                          <a:spcPct val="115000"/>
                        </a:lnSpc>
                        <a:spcBef>
                          <a:spcPts val="0"/>
                        </a:spcBef>
                        <a:spcAft>
                          <a:spcPts val="0"/>
                        </a:spcAft>
                        <a:buFontTx/>
                        <a:buChar char="-"/>
                      </a:pPr>
                      <a:endParaRPr lang="en-US" sz="1100" dirty="0">
                        <a:effectLst/>
                      </a:endParaRPr>
                    </a:p>
                    <a:p>
                      <a:pPr marL="0" marR="0">
                        <a:lnSpc>
                          <a:spcPct val="115000"/>
                        </a:lnSpc>
                        <a:spcBef>
                          <a:spcPts val="0"/>
                        </a:spcBef>
                        <a:spcAft>
                          <a:spcPts val="0"/>
                        </a:spcAft>
                      </a:pPr>
                      <a:r>
                        <a:rPr lang="en-US" sz="1100" dirty="0">
                          <a:effectLst/>
                        </a:rPr>
                        <a:t> </a:t>
                      </a:r>
                    </a:p>
                    <a:p>
                      <a:pPr marL="0" marR="0">
                        <a:lnSpc>
                          <a:spcPct val="115000"/>
                        </a:lnSpc>
                        <a:spcBef>
                          <a:spcPts val="0"/>
                        </a:spcBef>
                        <a:spcAft>
                          <a:spcPts val="0"/>
                        </a:spcAft>
                      </a:pPr>
                      <a:r>
                        <a:rPr lang="en-US" sz="1100" b="1" dirty="0">
                          <a:effectLst/>
                        </a:rPr>
                        <a:t>Tech Topic 3: Country Specific Design of Condom Dashboard</a:t>
                      </a:r>
                    </a:p>
                    <a:p>
                      <a:pPr marL="0" marR="0">
                        <a:lnSpc>
                          <a:spcPct val="115000"/>
                        </a:lnSpc>
                        <a:spcBef>
                          <a:spcPts val="0"/>
                        </a:spcBef>
                        <a:spcAft>
                          <a:spcPts val="0"/>
                        </a:spcAft>
                      </a:pPr>
                      <a:r>
                        <a:rPr lang="en-US" sz="1100" dirty="0">
                          <a:effectLst/>
                        </a:rPr>
                        <a:t>(Chris &amp; Joel)</a:t>
                      </a:r>
                      <a:endParaRPr lang="en-US" sz="1100"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nSpc>
                          <a:spcPct val="115000"/>
                        </a:lnSpc>
                        <a:spcBef>
                          <a:spcPts val="0"/>
                        </a:spcBef>
                        <a:spcAft>
                          <a:spcPts val="0"/>
                        </a:spcAft>
                      </a:pPr>
                      <a:r>
                        <a:rPr lang="en-US" sz="1100" b="1" dirty="0">
                          <a:effectLst/>
                        </a:rPr>
                        <a:t>Soft Skill Session 1</a:t>
                      </a:r>
                    </a:p>
                    <a:p>
                      <a:pPr marL="0" marR="0">
                        <a:lnSpc>
                          <a:spcPct val="115000"/>
                        </a:lnSpc>
                        <a:spcBef>
                          <a:spcPts val="0"/>
                        </a:spcBef>
                        <a:spcAft>
                          <a:spcPts val="0"/>
                        </a:spcAft>
                      </a:pPr>
                      <a:r>
                        <a:rPr lang="en-US" sz="1100" b="1" dirty="0">
                          <a:effectLst/>
                        </a:rPr>
                        <a:t>Performance improvement 101 I</a:t>
                      </a:r>
                      <a:r>
                        <a:rPr lang="en-US" sz="1100" dirty="0">
                          <a:effectLst/>
                        </a:rPr>
                        <a:t>ssue identification, desired/current performance, gap</a:t>
                      </a:r>
                    </a:p>
                    <a:p>
                      <a:pPr marL="0" marR="0">
                        <a:lnSpc>
                          <a:spcPct val="115000"/>
                        </a:lnSpc>
                        <a:spcBef>
                          <a:spcPts val="0"/>
                        </a:spcBef>
                        <a:spcAft>
                          <a:spcPts val="0"/>
                        </a:spcAft>
                      </a:pPr>
                      <a:r>
                        <a:rPr lang="en-US" sz="1100" dirty="0">
                          <a:effectLst/>
                        </a:rPr>
                        <a:t>(Chris, </a:t>
                      </a:r>
                      <a:r>
                        <a:rPr lang="en-US" sz="1100" dirty="0" err="1">
                          <a:effectLst/>
                        </a:rPr>
                        <a:t>Namwinga</a:t>
                      </a:r>
                      <a:r>
                        <a:rPr lang="en-US" sz="1100" dirty="0">
                          <a:effectLst/>
                        </a:rPr>
                        <a:t>)</a:t>
                      </a:r>
                    </a:p>
                    <a:p>
                      <a:pPr marL="0" marR="0">
                        <a:lnSpc>
                          <a:spcPct val="115000"/>
                        </a:lnSpc>
                        <a:spcBef>
                          <a:spcPts val="0"/>
                        </a:spcBef>
                        <a:spcAft>
                          <a:spcPts val="0"/>
                        </a:spcAft>
                      </a:pPr>
                      <a:r>
                        <a:rPr lang="en-US" sz="1100" dirty="0">
                          <a:effectLst/>
                        </a:rPr>
                        <a:t> </a:t>
                      </a:r>
                    </a:p>
                    <a:p>
                      <a:pPr marL="0" marR="0">
                        <a:lnSpc>
                          <a:spcPct val="115000"/>
                        </a:lnSpc>
                        <a:spcBef>
                          <a:spcPts val="0"/>
                        </a:spcBef>
                        <a:spcAft>
                          <a:spcPts val="0"/>
                        </a:spcAft>
                      </a:pPr>
                      <a:r>
                        <a:rPr lang="en-US" sz="1100" b="1" dirty="0">
                          <a:effectLst/>
                        </a:rPr>
                        <a:t>Tech Topic 5: Demand Creation</a:t>
                      </a:r>
                      <a:r>
                        <a:rPr lang="en-US" sz="1100" dirty="0">
                          <a:effectLst/>
                        </a:rPr>
                        <a:t> </a:t>
                      </a:r>
                    </a:p>
                    <a:p>
                      <a:pPr marL="0" marR="0">
                        <a:lnSpc>
                          <a:spcPct val="115000"/>
                        </a:lnSpc>
                        <a:spcBef>
                          <a:spcPts val="0"/>
                        </a:spcBef>
                        <a:spcAft>
                          <a:spcPts val="0"/>
                        </a:spcAft>
                      </a:pPr>
                      <a:r>
                        <a:rPr lang="en-US" sz="1100" dirty="0">
                          <a:effectLst/>
                        </a:rPr>
                        <a:t>(Ana, </a:t>
                      </a:r>
                      <a:r>
                        <a:rPr lang="en-US" sz="1100" dirty="0" err="1">
                          <a:effectLst/>
                        </a:rPr>
                        <a:t>Purvi</a:t>
                      </a:r>
                      <a:r>
                        <a:rPr lang="en-US" sz="1100" dirty="0">
                          <a:effectLst/>
                        </a:rPr>
                        <a:t> with Paris from MBX and Amanda from PLM )</a:t>
                      </a:r>
                      <a:endParaRPr lang="en-US" sz="1100"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nSpc>
                          <a:spcPct val="115000"/>
                        </a:lnSpc>
                        <a:spcBef>
                          <a:spcPts val="0"/>
                        </a:spcBef>
                        <a:spcAft>
                          <a:spcPts val="0"/>
                        </a:spcAft>
                      </a:pPr>
                      <a:r>
                        <a:rPr lang="en-US" sz="1100" b="1" dirty="0">
                          <a:effectLst/>
                        </a:rPr>
                        <a:t>Soft Skill Session 2</a:t>
                      </a:r>
                    </a:p>
                    <a:p>
                      <a:pPr marL="0" marR="0">
                        <a:lnSpc>
                          <a:spcPct val="115000"/>
                        </a:lnSpc>
                        <a:spcBef>
                          <a:spcPts val="0"/>
                        </a:spcBef>
                        <a:spcAft>
                          <a:spcPts val="0"/>
                        </a:spcAft>
                      </a:pPr>
                      <a:r>
                        <a:rPr lang="en-US" sz="1100" b="1" dirty="0">
                          <a:effectLst/>
                        </a:rPr>
                        <a:t>Performance improvement 101 R</a:t>
                      </a:r>
                      <a:r>
                        <a:rPr lang="en-US" sz="1100" dirty="0">
                          <a:effectLst/>
                        </a:rPr>
                        <a:t>oot cause analysis and solution design</a:t>
                      </a:r>
                    </a:p>
                    <a:p>
                      <a:pPr marL="0" marR="0">
                        <a:lnSpc>
                          <a:spcPct val="115000"/>
                        </a:lnSpc>
                        <a:spcBef>
                          <a:spcPts val="0"/>
                        </a:spcBef>
                        <a:spcAft>
                          <a:spcPts val="0"/>
                        </a:spcAft>
                      </a:pPr>
                      <a:r>
                        <a:rPr lang="en-US" sz="1100" dirty="0">
                          <a:effectLst/>
                        </a:rPr>
                        <a:t>(Chris, </a:t>
                      </a:r>
                      <a:r>
                        <a:rPr lang="en-US" sz="1100" dirty="0" err="1">
                          <a:effectLst/>
                        </a:rPr>
                        <a:t>Namwinga</a:t>
                      </a:r>
                      <a:r>
                        <a:rPr lang="en-US" sz="1100" dirty="0">
                          <a:effectLst/>
                        </a:rPr>
                        <a:t>)</a:t>
                      </a:r>
                    </a:p>
                    <a:p>
                      <a:pPr marL="0" marR="0">
                        <a:lnSpc>
                          <a:spcPct val="115000"/>
                        </a:lnSpc>
                        <a:spcBef>
                          <a:spcPts val="0"/>
                        </a:spcBef>
                        <a:spcAft>
                          <a:spcPts val="0"/>
                        </a:spcAft>
                      </a:pPr>
                      <a:r>
                        <a:rPr lang="en-US" sz="1100" dirty="0">
                          <a:effectLst/>
                        </a:rPr>
                        <a:t> </a:t>
                      </a:r>
                    </a:p>
                    <a:p>
                      <a:pPr marL="457200" marR="0">
                        <a:lnSpc>
                          <a:spcPct val="115000"/>
                        </a:lnSpc>
                        <a:spcBef>
                          <a:spcPts val="0"/>
                        </a:spcBef>
                        <a:spcAft>
                          <a:spcPts val="0"/>
                        </a:spcAft>
                      </a:pPr>
                      <a:r>
                        <a:rPr lang="en-US" sz="1100" dirty="0">
                          <a:effectLst/>
                        </a:rPr>
                        <a:t> </a:t>
                      </a:r>
                    </a:p>
                    <a:p>
                      <a:pPr marL="0" marR="0">
                        <a:lnSpc>
                          <a:spcPct val="115000"/>
                        </a:lnSpc>
                        <a:spcBef>
                          <a:spcPts val="0"/>
                        </a:spcBef>
                        <a:spcAft>
                          <a:spcPts val="0"/>
                        </a:spcAft>
                      </a:pPr>
                      <a:r>
                        <a:rPr lang="en-US" sz="1100" dirty="0">
                          <a:effectLst/>
                        </a:rPr>
                        <a:t> </a:t>
                      </a:r>
                      <a:endParaRPr lang="en-US" sz="1100" b="1" dirty="0">
                        <a:effectLst/>
                      </a:endParaRPr>
                    </a:p>
                    <a:p>
                      <a:pPr marL="0" marR="0">
                        <a:lnSpc>
                          <a:spcPct val="115000"/>
                        </a:lnSpc>
                        <a:spcBef>
                          <a:spcPts val="0"/>
                        </a:spcBef>
                        <a:spcAft>
                          <a:spcPts val="0"/>
                        </a:spcAft>
                      </a:pPr>
                      <a:r>
                        <a:rPr lang="en-US" sz="1100" b="1" dirty="0">
                          <a:effectLst/>
                        </a:rPr>
                        <a:t>Objective 4: </a:t>
                      </a:r>
                    </a:p>
                    <a:p>
                      <a:pPr marL="0" marR="0">
                        <a:lnSpc>
                          <a:spcPct val="115000"/>
                        </a:lnSpc>
                        <a:spcBef>
                          <a:spcPts val="0"/>
                        </a:spcBef>
                        <a:spcAft>
                          <a:spcPts val="0"/>
                        </a:spcAft>
                      </a:pPr>
                      <a:r>
                        <a:rPr lang="en-US" sz="1100" b="1" dirty="0">
                          <a:effectLst/>
                        </a:rPr>
                        <a:t>Resources</a:t>
                      </a:r>
                    </a:p>
                    <a:p>
                      <a:pPr marL="0" marR="0">
                        <a:lnSpc>
                          <a:spcPct val="115000"/>
                        </a:lnSpc>
                        <a:spcBef>
                          <a:spcPts val="0"/>
                        </a:spcBef>
                        <a:spcAft>
                          <a:spcPts val="0"/>
                        </a:spcAft>
                      </a:pPr>
                      <a:r>
                        <a:rPr lang="en-US" sz="1100" b="1" dirty="0">
                          <a:effectLst/>
                        </a:rPr>
                        <a:t>SSLN, TSM, SAT and  other resources</a:t>
                      </a:r>
                    </a:p>
                    <a:p>
                      <a:pPr marL="0" marR="0">
                        <a:lnSpc>
                          <a:spcPct val="115000"/>
                        </a:lnSpc>
                        <a:spcBef>
                          <a:spcPts val="0"/>
                        </a:spcBef>
                        <a:spcAft>
                          <a:spcPts val="0"/>
                        </a:spcAft>
                      </a:pPr>
                      <a:r>
                        <a:rPr lang="en-US" sz="1100" dirty="0">
                          <a:effectLst/>
                        </a:rPr>
                        <a:t>(Carla, Brian)</a:t>
                      </a:r>
                    </a:p>
                  </a:txBody>
                  <a:tcPr marL="56534" marR="56534" marT="56534" marB="56534"/>
                </a:tc>
                <a:tc>
                  <a:txBody>
                    <a:bodyPr/>
                    <a:lstStyle/>
                    <a:p>
                      <a:pPr marL="0" marR="0">
                        <a:lnSpc>
                          <a:spcPct val="115000"/>
                        </a:lnSpc>
                        <a:spcBef>
                          <a:spcPts val="0"/>
                        </a:spcBef>
                        <a:spcAft>
                          <a:spcPts val="0"/>
                        </a:spcAft>
                      </a:pPr>
                      <a:r>
                        <a:rPr lang="en-US" sz="1100" b="1" dirty="0">
                          <a:effectLst/>
                        </a:rPr>
                        <a:t>Soft Skill Session 3 </a:t>
                      </a:r>
                    </a:p>
                    <a:p>
                      <a:pPr marL="0" marR="0">
                        <a:lnSpc>
                          <a:spcPct val="115000"/>
                        </a:lnSpc>
                        <a:spcBef>
                          <a:spcPts val="0"/>
                        </a:spcBef>
                        <a:spcAft>
                          <a:spcPts val="0"/>
                        </a:spcAft>
                      </a:pPr>
                      <a:r>
                        <a:rPr lang="en-US" sz="1100" dirty="0">
                          <a:effectLst/>
                        </a:rPr>
                        <a:t>-Influencing/ coordinating (role of TWG) and/or setting up consultancies for success</a:t>
                      </a:r>
                    </a:p>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b="1" dirty="0">
                          <a:effectLst/>
                        </a:rPr>
                        <a:t>Ability to advocate for funding</a:t>
                      </a:r>
                    </a:p>
                    <a:p>
                      <a:pPr marL="0" marR="0">
                        <a:lnSpc>
                          <a:spcPct val="115000"/>
                        </a:lnSpc>
                        <a:spcBef>
                          <a:spcPts val="0"/>
                        </a:spcBef>
                        <a:spcAft>
                          <a:spcPts val="0"/>
                        </a:spcAft>
                      </a:pPr>
                      <a:r>
                        <a:rPr lang="en-US" sz="1100" dirty="0">
                          <a:effectLst/>
                        </a:rPr>
                        <a:t>(Brian,  Rosemary)</a:t>
                      </a:r>
                    </a:p>
                    <a:p>
                      <a:pPr marL="0" marR="0">
                        <a:lnSpc>
                          <a:spcPct val="115000"/>
                        </a:lnSpc>
                        <a:spcBef>
                          <a:spcPts val="0"/>
                        </a:spcBef>
                        <a:spcAft>
                          <a:spcPts val="0"/>
                        </a:spcAft>
                      </a:pPr>
                      <a:r>
                        <a:rPr lang="en-US" sz="1100" dirty="0">
                          <a:effectLst/>
                        </a:rPr>
                        <a:t> </a:t>
                      </a:r>
                    </a:p>
                    <a:p>
                      <a:pPr marL="0" marR="0">
                        <a:lnSpc>
                          <a:spcPct val="115000"/>
                        </a:lnSpc>
                        <a:spcBef>
                          <a:spcPts val="0"/>
                        </a:spcBef>
                        <a:spcAft>
                          <a:spcPts val="0"/>
                        </a:spcAft>
                      </a:pPr>
                      <a:r>
                        <a:rPr lang="en-US" sz="1100" b="1" dirty="0">
                          <a:effectLst/>
                        </a:rPr>
                        <a:t>Wrap Up</a:t>
                      </a:r>
                    </a:p>
                    <a:p>
                      <a:pPr marL="0" marR="0">
                        <a:lnSpc>
                          <a:spcPct val="115000"/>
                        </a:lnSpc>
                        <a:spcBef>
                          <a:spcPts val="0"/>
                        </a:spcBef>
                        <a:spcAft>
                          <a:spcPts val="0"/>
                        </a:spcAft>
                      </a:pPr>
                      <a:r>
                        <a:rPr lang="en-US" sz="1100" dirty="0">
                          <a:effectLst/>
                        </a:rPr>
                        <a:t>Susie &amp; Clemens</a:t>
                      </a:r>
                    </a:p>
                  </a:txBody>
                  <a:tcPr marL="56534" marR="56534" marT="56534" marB="56534"/>
                </a:tc>
                <a:extLst>
                  <a:ext uri="{0D108BD9-81ED-4DB2-BD59-A6C34878D82A}">
                    <a16:rowId xmlns:a16="http://schemas.microsoft.com/office/drawing/2014/main" val="2815884333"/>
                  </a:ext>
                </a:extLst>
              </a:tr>
              <a:tr h="1309630">
                <a:tc>
                  <a:txBody>
                    <a:bodyPr/>
                    <a:lstStyle/>
                    <a:p>
                      <a:pPr marL="0" marR="0">
                        <a:lnSpc>
                          <a:spcPct val="115000"/>
                        </a:lnSpc>
                        <a:spcBef>
                          <a:spcPts val="0"/>
                        </a:spcBef>
                        <a:spcAft>
                          <a:spcPts val="0"/>
                        </a:spcAft>
                      </a:pPr>
                      <a:r>
                        <a:rPr lang="en-US" sz="1100" b="1" dirty="0">
                          <a:effectLst/>
                        </a:rPr>
                        <a:t>PM</a:t>
                      </a:r>
                      <a:endParaRPr lang="en-US" sz="1100" b="1"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nSpc>
                          <a:spcPct val="115000"/>
                        </a:lnSpc>
                        <a:spcBef>
                          <a:spcPts val="0"/>
                        </a:spcBef>
                        <a:spcAft>
                          <a:spcPts val="0"/>
                        </a:spcAft>
                      </a:pPr>
                      <a:r>
                        <a:rPr lang="en-US" sz="1100" b="1" dirty="0">
                          <a:effectLst/>
                        </a:rPr>
                        <a:t>Tech Topic 1: CNET</a:t>
                      </a:r>
                    </a:p>
                    <a:p>
                      <a:pPr marL="0" marR="0">
                        <a:lnSpc>
                          <a:spcPct val="115000"/>
                        </a:lnSpc>
                        <a:spcBef>
                          <a:spcPts val="0"/>
                        </a:spcBef>
                        <a:spcAft>
                          <a:spcPts val="0"/>
                        </a:spcAft>
                      </a:pPr>
                      <a:r>
                        <a:rPr lang="en-US" sz="1100" dirty="0">
                          <a:effectLst/>
                        </a:rPr>
                        <a:t>(Henk, Ana, Brian)</a:t>
                      </a:r>
                    </a:p>
                    <a:p>
                      <a:pPr marL="0" marR="0">
                        <a:lnSpc>
                          <a:spcPct val="115000"/>
                        </a:lnSpc>
                        <a:spcBef>
                          <a:spcPts val="0"/>
                        </a:spcBef>
                        <a:spcAft>
                          <a:spcPts val="0"/>
                        </a:spcAft>
                      </a:pPr>
                      <a:r>
                        <a:rPr lang="en-US" sz="1100" dirty="0">
                          <a:effectLst/>
                        </a:rPr>
                        <a:t> </a:t>
                      </a:r>
                    </a:p>
                    <a:p>
                      <a:pPr marL="0" marR="0">
                        <a:lnSpc>
                          <a:spcPct val="115000"/>
                        </a:lnSpc>
                        <a:spcBef>
                          <a:spcPts val="0"/>
                        </a:spcBef>
                        <a:spcAft>
                          <a:spcPts val="0"/>
                        </a:spcAft>
                      </a:pPr>
                      <a:r>
                        <a:rPr lang="en-US" sz="1100" b="1" dirty="0">
                          <a:effectLst/>
                        </a:rPr>
                        <a:t>Tech Topic 2: Last Mile Distribution</a:t>
                      </a:r>
                    </a:p>
                    <a:p>
                      <a:pPr marL="0" marR="0">
                        <a:lnSpc>
                          <a:spcPct val="115000"/>
                        </a:lnSpc>
                        <a:spcBef>
                          <a:spcPts val="0"/>
                        </a:spcBef>
                        <a:spcAft>
                          <a:spcPts val="0"/>
                        </a:spcAft>
                      </a:pPr>
                      <a:r>
                        <a:rPr lang="en-US" sz="1100" dirty="0">
                          <a:effectLst/>
                        </a:rPr>
                        <a:t>(Brian, Wilberforce, Joel, Lizzy, James from PLM)</a:t>
                      </a:r>
                      <a:endParaRPr lang="en-US" sz="1100"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nSpc>
                          <a:spcPct val="115000"/>
                        </a:lnSpc>
                        <a:spcBef>
                          <a:spcPts val="0"/>
                        </a:spcBef>
                        <a:spcAft>
                          <a:spcPts val="0"/>
                        </a:spcAft>
                      </a:pPr>
                      <a:r>
                        <a:rPr lang="en-US" sz="1100" b="1" dirty="0">
                          <a:effectLst/>
                        </a:rPr>
                        <a:t>Tech Topic 4: Total Market Approach</a:t>
                      </a:r>
                    </a:p>
                    <a:p>
                      <a:pPr marL="0" marR="0">
                        <a:lnSpc>
                          <a:spcPct val="115000"/>
                        </a:lnSpc>
                        <a:spcBef>
                          <a:spcPts val="0"/>
                        </a:spcBef>
                        <a:spcAft>
                          <a:spcPts val="0"/>
                        </a:spcAft>
                      </a:pPr>
                      <a:r>
                        <a:rPr lang="en-US" sz="1100" dirty="0">
                          <a:effectLst/>
                        </a:rPr>
                        <a:t> (Chris, </a:t>
                      </a:r>
                      <a:r>
                        <a:rPr lang="en-US" sz="1100" dirty="0" err="1">
                          <a:effectLst/>
                        </a:rPr>
                        <a:t>Wiberforce</a:t>
                      </a:r>
                      <a:r>
                        <a:rPr lang="en-US" sz="1100" dirty="0">
                          <a:effectLst/>
                        </a:rPr>
                        <a:t>, Brian &amp; Rosemary)</a:t>
                      </a:r>
                      <a:endParaRPr lang="en-US" sz="1100"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nSpc>
                          <a:spcPct val="115000"/>
                        </a:lnSpc>
                        <a:spcBef>
                          <a:spcPts val="0"/>
                        </a:spcBef>
                        <a:spcAft>
                          <a:spcPts val="0"/>
                        </a:spcAft>
                      </a:pPr>
                      <a:r>
                        <a:rPr lang="en-US" sz="1100" b="1" dirty="0">
                          <a:effectLst/>
                        </a:rPr>
                        <a:t>Flexible afternoon with options for focused topics and priority planning </a:t>
                      </a:r>
                    </a:p>
                    <a:p>
                      <a:pPr marL="0" marR="0">
                        <a:lnSpc>
                          <a:spcPct val="115000"/>
                        </a:lnSpc>
                        <a:spcBef>
                          <a:spcPts val="0"/>
                        </a:spcBef>
                        <a:spcAft>
                          <a:spcPts val="0"/>
                        </a:spcAft>
                      </a:pPr>
                      <a:endParaRPr lang="en-US" sz="1100" b="1" dirty="0">
                        <a:effectLst/>
                      </a:endParaRPr>
                    </a:p>
                    <a:p>
                      <a:pPr marL="0" marR="0">
                        <a:lnSpc>
                          <a:spcPct val="115000"/>
                        </a:lnSpc>
                        <a:spcBef>
                          <a:spcPts val="0"/>
                        </a:spcBef>
                        <a:spcAft>
                          <a:spcPts val="0"/>
                        </a:spcAft>
                      </a:pPr>
                      <a:r>
                        <a:rPr lang="en-US" sz="1100" dirty="0">
                          <a:solidFill>
                            <a:srgbClr val="C00000"/>
                          </a:solidFill>
                          <a:effectLst/>
                        </a:rPr>
                        <a:t>Core management team meeting</a:t>
                      </a:r>
                    </a:p>
                    <a:p>
                      <a:pPr marL="0" marR="0">
                        <a:lnSpc>
                          <a:spcPct val="115000"/>
                        </a:lnSpc>
                        <a:spcBef>
                          <a:spcPts val="0"/>
                        </a:spcBef>
                        <a:spcAft>
                          <a:spcPts val="0"/>
                        </a:spcAft>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indent="-114300" algn="l" defTabSz="609585" rtl="0" eaLnBrk="1" latinLnBrk="0" hangingPunct="1">
                        <a:lnSpc>
                          <a:spcPct val="115000"/>
                        </a:lnSpc>
                        <a:spcBef>
                          <a:spcPts val="0"/>
                        </a:spcBef>
                        <a:spcAft>
                          <a:spcPts val="0"/>
                        </a:spcAft>
                      </a:pPr>
                      <a:r>
                        <a:rPr lang="en-US" sz="1100" b="1" kern="1200" dirty="0">
                          <a:solidFill>
                            <a:schemeClr val="dk1"/>
                          </a:solidFill>
                          <a:effectLst/>
                          <a:latin typeface="+mn-lt"/>
                          <a:ea typeface="+mn-ea"/>
                          <a:cs typeface="+mn-cs"/>
                        </a:rPr>
                        <a:t>Objective 1e: Project </a:t>
                      </a:r>
                      <a:r>
                        <a:rPr lang="en-US" sz="1100" b="1" kern="1200" dirty="0" err="1">
                          <a:solidFill>
                            <a:schemeClr val="dk1"/>
                          </a:solidFill>
                          <a:effectLst/>
                          <a:latin typeface="+mn-lt"/>
                          <a:ea typeface="+mn-ea"/>
                          <a:cs typeface="+mn-cs"/>
                        </a:rPr>
                        <a:t>mgmt</a:t>
                      </a:r>
                      <a:r>
                        <a:rPr lang="en-US" sz="1100" b="1" kern="1200" dirty="0">
                          <a:solidFill>
                            <a:schemeClr val="dk1"/>
                          </a:solidFill>
                          <a:effectLst/>
                          <a:latin typeface="+mn-lt"/>
                          <a:ea typeface="+mn-ea"/>
                          <a:cs typeface="+mn-cs"/>
                        </a:rPr>
                        <a:t> requirements for the SI grant</a:t>
                      </a:r>
                    </a:p>
                    <a:p>
                      <a:pPr marL="0" marR="0" indent="-114300" algn="l" defTabSz="609585" rtl="0" eaLnBrk="1" latinLnBrk="0" hangingPunct="1">
                        <a:lnSpc>
                          <a:spcPct val="115000"/>
                        </a:lnSpc>
                        <a:spcBef>
                          <a:spcPts val="0"/>
                        </a:spcBef>
                        <a:spcAft>
                          <a:spcPts val="0"/>
                        </a:spcAft>
                      </a:pPr>
                      <a:r>
                        <a:rPr lang="en-US" sz="1100" b="1" kern="1200" dirty="0">
                          <a:solidFill>
                            <a:schemeClr val="dk1"/>
                          </a:solidFill>
                          <a:effectLst/>
                          <a:latin typeface="+mn-lt"/>
                          <a:ea typeface="+mn-ea"/>
                          <a:cs typeface="+mn-cs"/>
                        </a:rPr>
                        <a:t>(</a:t>
                      </a:r>
                      <a:r>
                        <a:rPr lang="en-US" sz="1100" dirty="0">
                          <a:effectLst/>
                        </a:rPr>
                        <a:t>Carla, Ana., </a:t>
                      </a:r>
                      <a:r>
                        <a:rPr lang="en-US" sz="1100" dirty="0" err="1">
                          <a:effectLst/>
                        </a:rPr>
                        <a:t>Namwinga</a:t>
                      </a:r>
                      <a:r>
                        <a:rPr lang="en-US" sz="1100" dirty="0">
                          <a:effectLst/>
                        </a:rPr>
                        <a:t>)</a:t>
                      </a:r>
                    </a:p>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b="1" dirty="0">
                          <a:effectLst/>
                        </a:rPr>
                        <a:t>Country Work Planning</a:t>
                      </a:r>
                    </a:p>
                    <a:p>
                      <a:pPr marL="0" marR="0">
                        <a:lnSpc>
                          <a:spcPct val="115000"/>
                        </a:lnSpc>
                        <a:spcBef>
                          <a:spcPts val="0"/>
                        </a:spcBef>
                        <a:spcAft>
                          <a:spcPts val="0"/>
                        </a:spcAft>
                      </a:pPr>
                      <a:r>
                        <a:rPr lang="en-US" sz="1100" dirty="0">
                          <a:effectLst/>
                        </a:rPr>
                        <a:t>Report back on priority action plan (Rosemary, Ana)</a:t>
                      </a:r>
                      <a:endParaRPr lang="en-US" sz="1100"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nSpc>
                          <a:spcPct val="115000"/>
                        </a:lnSpc>
                        <a:spcBef>
                          <a:spcPts val="0"/>
                        </a:spcBef>
                        <a:spcAft>
                          <a:spcPts val="0"/>
                        </a:spcAft>
                      </a:pPr>
                      <a:r>
                        <a:rPr lang="en-US" sz="1100" b="1" dirty="0">
                          <a:effectLst/>
                        </a:rPr>
                        <a:t>[Participants leave]</a:t>
                      </a:r>
                    </a:p>
                    <a:p>
                      <a:pPr marL="0" marR="0">
                        <a:lnSpc>
                          <a:spcPct val="115000"/>
                        </a:lnSpc>
                        <a:spcBef>
                          <a:spcPts val="0"/>
                        </a:spcBef>
                        <a:spcAft>
                          <a:spcPts val="0"/>
                        </a:spcAft>
                      </a:pPr>
                      <a:r>
                        <a:rPr lang="en-US" sz="1100" dirty="0">
                          <a:effectLst/>
                        </a:rPr>
                        <a:t> </a:t>
                      </a:r>
                    </a:p>
                    <a:p>
                      <a:pPr marL="0" marR="0">
                        <a:lnSpc>
                          <a:spcPct val="115000"/>
                        </a:lnSpc>
                        <a:spcBef>
                          <a:spcPts val="0"/>
                        </a:spcBef>
                        <a:spcAft>
                          <a:spcPts val="0"/>
                        </a:spcAft>
                      </a:pPr>
                      <a:r>
                        <a:rPr lang="en-US" sz="1100" dirty="0">
                          <a:solidFill>
                            <a:srgbClr val="C00000"/>
                          </a:solidFill>
                          <a:effectLst/>
                        </a:rPr>
                        <a:t>Core management team meeting</a:t>
                      </a:r>
                      <a:endParaRPr lang="en-US" sz="1100" dirty="0">
                        <a:solidFill>
                          <a:srgbClr val="C00000"/>
                        </a:solidFill>
                        <a:effectLst/>
                        <a:latin typeface="Arial" panose="020B0604020202020204" pitchFamily="34" charset="0"/>
                        <a:ea typeface="Arial" panose="020B0604020202020204" pitchFamily="34" charset="0"/>
                      </a:endParaRPr>
                    </a:p>
                  </a:txBody>
                  <a:tcPr marL="56534" marR="56534" marT="56534" marB="56534"/>
                </a:tc>
                <a:extLst>
                  <a:ext uri="{0D108BD9-81ED-4DB2-BD59-A6C34878D82A}">
                    <a16:rowId xmlns:a16="http://schemas.microsoft.com/office/drawing/2014/main" val="1235479984"/>
                  </a:ext>
                </a:extLst>
              </a:tr>
              <a:tr h="374546">
                <a:tc>
                  <a:txBody>
                    <a:bodyPr/>
                    <a:lstStyle/>
                    <a:p>
                      <a:pPr marL="0" marR="0">
                        <a:lnSpc>
                          <a:spcPct val="115000"/>
                        </a:lnSpc>
                        <a:spcBef>
                          <a:spcPts val="0"/>
                        </a:spcBef>
                        <a:spcAft>
                          <a:spcPts val="0"/>
                        </a:spcAft>
                      </a:pPr>
                      <a:r>
                        <a:rPr lang="en-US" sz="1100" b="1" dirty="0">
                          <a:effectLst/>
                        </a:rPr>
                        <a:t>EVE</a:t>
                      </a:r>
                      <a:endParaRPr lang="en-US" sz="1100" b="1"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nSpc>
                          <a:spcPct val="115000"/>
                        </a:lnSpc>
                        <a:spcBef>
                          <a:spcPts val="0"/>
                        </a:spcBef>
                        <a:spcAft>
                          <a:spcPts val="0"/>
                        </a:spcAft>
                      </a:pPr>
                      <a:endParaRPr lang="en-US" sz="1100"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nSpc>
                          <a:spcPct val="115000"/>
                        </a:lnSpc>
                        <a:spcBef>
                          <a:spcPts val="0"/>
                        </a:spcBef>
                        <a:spcAft>
                          <a:spcPts val="0"/>
                        </a:spcAft>
                      </a:pPr>
                      <a:r>
                        <a:rPr lang="en-US" sz="1100" b="1" dirty="0">
                          <a:effectLst/>
                        </a:rPr>
                        <a:t>Optional CNET “clinic”</a:t>
                      </a:r>
                    </a:p>
                    <a:p>
                      <a:pPr marL="0" marR="0">
                        <a:lnSpc>
                          <a:spcPct val="115000"/>
                        </a:lnSpc>
                        <a:spcBef>
                          <a:spcPts val="0"/>
                        </a:spcBef>
                        <a:spcAft>
                          <a:spcPts val="0"/>
                        </a:spcAft>
                      </a:pPr>
                      <a:r>
                        <a:rPr lang="en-US" sz="1100" dirty="0">
                          <a:effectLst/>
                        </a:rPr>
                        <a:t>Henk, Brian &amp; Ana</a:t>
                      </a:r>
                      <a:endParaRPr lang="en-US" sz="1100"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nSpc>
                          <a:spcPct val="115000"/>
                        </a:lnSpc>
                        <a:spcBef>
                          <a:spcPts val="0"/>
                        </a:spcBef>
                        <a:spcAft>
                          <a:spcPts val="0"/>
                        </a:spcAft>
                      </a:pPr>
                      <a:endParaRPr lang="en-US" sz="1100"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indent="0" algn="l" defTabSz="609585" rtl="0" eaLnBrk="1" fontAlgn="auto" latinLnBrk="0" hangingPunct="1">
                        <a:lnSpc>
                          <a:spcPct val="115000"/>
                        </a:lnSpc>
                        <a:spcBef>
                          <a:spcPts val="0"/>
                        </a:spcBef>
                        <a:spcAft>
                          <a:spcPts val="0"/>
                        </a:spcAft>
                        <a:buClrTx/>
                        <a:buSzTx/>
                        <a:buFontTx/>
                        <a:buNone/>
                        <a:tabLst/>
                        <a:defRPr/>
                      </a:pPr>
                      <a:r>
                        <a:rPr lang="en-US" sz="1100" b="1" dirty="0">
                          <a:effectLst/>
                        </a:rPr>
                        <a:t>Group Dinner (important to clarify that this is optional and also self-funded)</a:t>
                      </a:r>
                      <a:endParaRPr lang="en-US" sz="1100" dirty="0">
                        <a:effectLst/>
                      </a:endParaRPr>
                    </a:p>
                    <a:p>
                      <a:pPr marL="0" marR="0">
                        <a:lnSpc>
                          <a:spcPct val="115000"/>
                        </a:lnSpc>
                        <a:spcBef>
                          <a:spcPts val="0"/>
                        </a:spcBef>
                        <a:spcAft>
                          <a:spcPts val="0"/>
                        </a:spcAft>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56534" marR="56534" marT="56534" marB="56534"/>
                </a:tc>
                <a:tc>
                  <a:txBody>
                    <a:bodyPr/>
                    <a:lstStyle/>
                    <a:p>
                      <a:pPr marL="0" marR="0">
                        <a:lnSpc>
                          <a:spcPct val="115000"/>
                        </a:lnSpc>
                        <a:spcBef>
                          <a:spcPts val="0"/>
                        </a:spcBef>
                        <a:spcAft>
                          <a:spcPts val="0"/>
                        </a:spcAft>
                      </a:pPr>
                      <a:endParaRPr lang="en-US" sz="1100" dirty="0">
                        <a:effectLst/>
                        <a:latin typeface="Arial" panose="020B0604020202020204" pitchFamily="34" charset="0"/>
                        <a:ea typeface="Arial" panose="020B0604020202020204" pitchFamily="34" charset="0"/>
                      </a:endParaRPr>
                    </a:p>
                  </a:txBody>
                  <a:tcPr marL="56534" marR="56534" marT="56534" marB="56534"/>
                </a:tc>
                <a:extLst>
                  <a:ext uri="{0D108BD9-81ED-4DB2-BD59-A6C34878D82A}">
                    <a16:rowId xmlns:a16="http://schemas.microsoft.com/office/drawing/2014/main" val="1786288486"/>
                  </a:ext>
                </a:extLst>
              </a:tr>
            </a:tbl>
          </a:graphicData>
        </a:graphic>
      </p:graphicFrame>
      <p:sp>
        <p:nvSpPr>
          <p:cNvPr id="5" name="TextBox 4">
            <a:extLst>
              <a:ext uri="{FF2B5EF4-FFF2-40B4-BE49-F238E27FC236}">
                <a16:creationId xmlns:a16="http://schemas.microsoft.com/office/drawing/2014/main" id="{333B9A6B-5B47-F968-E876-B4F5C3980092}"/>
              </a:ext>
            </a:extLst>
          </p:cNvPr>
          <p:cNvSpPr txBox="1"/>
          <p:nvPr/>
        </p:nvSpPr>
        <p:spPr>
          <a:xfrm>
            <a:off x="340963" y="5997844"/>
            <a:ext cx="11716718" cy="338554"/>
          </a:xfrm>
          <a:prstGeom prst="rect">
            <a:avLst/>
          </a:prstGeom>
          <a:solidFill>
            <a:schemeClr val="bg1"/>
          </a:solidFill>
        </p:spPr>
        <p:txBody>
          <a:bodyPr wrap="square" rtlCol="0">
            <a:spAutoFit/>
          </a:bodyPr>
          <a:lstStyle/>
          <a:p>
            <a:pPr algn="ctr"/>
            <a:r>
              <a:rPr lang="en-GB" sz="1600" dirty="0">
                <a:solidFill>
                  <a:srgbClr val="C00000"/>
                </a:solidFill>
              </a:rPr>
              <a:t>Daily sessions start at 8:30 and end at 17:00 hrs. 15’ Breaks at 10:30 and 15:00. Lunch between 12:30 – 13:30 hrs   </a:t>
            </a:r>
          </a:p>
        </p:txBody>
      </p:sp>
    </p:spTree>
    <p:extLst>
      <p:ext uri="{BB962C8B-B14F-4D97-AF65-F5344CB8AC3E}">
        <p14:creationId xmlns:p14="http://schemas.microsoft.com/office/powerpoint/2010/main" val="875666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CFF20-B236-F7BD-B378-00625AB9A9DC}"/>
              </a:ext>
            </a:extLst>
          </p:cNvPr>
          <p:cNvSpPr>
            <a:spLocks noGrp="1"/>
          </p:cNvSpPr>
          <p:nvPr>
            <p:ph type="title"/>
          </p:nvPr>
        </p:nvSpPr>
        <p:spPr>
          <a:xfrm>
            <a:off x="115566" y="0"/>
            <a:ext cx="10752000" cy="530561"/>
          </a:xfrm>
        </p:spPr>
        <p:txBody>
          <a:bodyPr>
            <a:normAutofit/>
          </a:bodyPr>
          <a:lstStyle/>
          <a:p>
            <a:r>
              <a:rPr lang="en-GB" sz="2500" dirty="0">
                <a:solidFill>
                  <a:schemeClr val="bg1"/>
                </a:solidFill>
              </a:rPr>
              <a:t>Participant Lists</a:t>
            </a:r>
          </a:p>
        </p:txBody>
      </p:sp>
      <p:graphicFrame>
        <p:nvGraphicFramePr>
          <p:cNvPr id="5" name="Content Placeholder 4">
            <a:extLst>
              <a:ext uri="{FF2B5EF4-FFF2-40B4-BE49-F238E27FC236}">
                <a16:creationId xmlns:a16="http://schemas.microsoft.com/office/drawing/2014/main" id="{27B9D654-A979-F38D-4BF0-E880DEA1FB3F}"/>
              </a:ext>
            </a:extLst>
          </p:cNvPr>
          <p:cNvGraphicFramePr>
            <a:graphicFrameLocks noGrp="1"/>
          </p:cNvGraphicFramePr>
          <p:nvPr>
            <p:ph idx="1"/>
            <p:extLst>
              <p:ext uri="{D42A27DB-BD31-4B8C-83A1-F6EECF244321}">
                <p14:modId xmlns:p14="http://schemas.microsoft.com/office/powerpoint/2010/main" val="3985564291"/>
              </p:ext>
            </p:extLst>
          </p:nvPr>
        </p:nvGraphicFramePr>
        <p:xfrm>
          <a:off x="1500753" y="2138766"/>
          <a:ext cx="7981626" cy="2893097"/>
        </p:xfrm>
        <a:graphic>
          <a:graphicData uri="http://schemas.openxmlformats.org/drawingml/2006/table">
            <a:tbl>
              <a:tblPr>
                <a:tableStyleId>{5C22544A-7EE6-4342-B048-85BDC9FD1C3A}</a:tableStyleId>
              </a:tblPr>
              <a:tblGrid>
                <a:gridCol w="2001362">
                  <a:extLst>
                    <a:ext uri="{9D8B030D-6E8A-4147-A177-3AD203B41FA5}">
                      <a16:colId xmlns:a16="http://schemas.microsoft.com/office/drawing/2014/main" val="3267026542"/>
                    </a:ext>
                  </a:extLst>
                </a:gridCol>
                <a:gridCol w="2001362">
                  <a:extLst>
                    <a:ext uri="{9D8B030D-6E8A-4147-A177-3AD203B41FA5}">
                      <a16:colId xmlns:a16="http://schemas.microsoft.com/office/drawing/2014/main" val="4093871141"/>
                    </a:ext>
                  </a:extLst>
                </a:gridCol>
                <a:gridCol w="2001362">
                  <a:extLst>
                    <a:ext uri="{9D8B030D-6E8A-4147-A177-3AD203B41FA5}">
                      <a16:colId xmlns:a16="http://schemas.microsoft.com/office/drawing/2014/main" val="4184838528"/>
                    </a:ext>
                  </a:extLst>
                </a:gridCol>
                <a:gridCol w="1977540">
                  <a:extLst>
                    <a:ext uri="{9D8B030D-6E8A-4147-A177-3AD203B41FA5}">
                      <a16:colId xmlns:a16="http://schemas.microsoft.com/office/drawing/2014/main" val="4283364684"/>
                    </a:ext>
                  </a:extLst>
                </a:gridCol>
              </a:tblGrid>
              <a:tr h="511444">
                <a:tc>
                  <a:txBody>
                    <a:bodyPr/>
                    <a:lstStyle/>
                    <a:p>
                      <a:pPr algn="l" fontAlgn="ctr"/>
                      <a:endParaRPr lang="en-US" sz="2000" b="1" i="0" u="none" strike="noStrike" dirty="0">
                        <a:solidFill>
                          <a:srgbClr val="000000"/>
                        </a:solidFill>
                        <a:effectLst/>
                        <a:latin typeface="+mj-lt"/>
                      </a:endParaRPr>
                    </a:p>
                  </a:txBody>
                  <a:tcPr marL="9525" marR="9525" marT="9525" marB="0" anchor="ctr"/>
                </a:tc>
                <a:tc>
                  <a:txBody>
                    <a:bodyPr/>
                    <a:lstStyle/>
                    <a:p>
                      <a:pPr algn="ctr" fontAlgn="ctr"/>
                      <a:r>
                        <a:rPr lang="en-US" sz="2000" u="none" strike="noStrike" dirty="0">
                          <a:effectLst/>
                          <a:latin typeface="+mj-lt"/>
                        </a:rPr>
                        <a:t>UN Members</a:t>
                      </a:r>
                      <a:endParaRPr lang="en-US" sz="2000" b="1" i="0" u="none" strike="noStrike" dirty="0">
                        <a:solidFill>
                          <a:srgbClr val="000000"/>
                        </a:solidFill>
                        <a:effectLst/>
                        <a:latin typeface="+mj-lt"/>
                      </a:endParaRPr>
                    </a:p>
                  </a:txBody>
                  <a:tcPr marL="9525" marR="9525" marT="9525" marB="0" anchor="ctr"/>
                </a:tc>
                <a:tc>
                  <a:txBody>
                    <a:bodyPr/>
                    <a:lstStyle/>
                    <a:p>
                      <a:pPr algn="ctr" fontAlgn="ctr"/>
                      <a:r>
                        <a:rPr lang="en-US" sz="2000" u="none" strike="noStrike" dirty="0">
                          <a:effectLst/>
                          <a:latin typeface="+mj-lt"/>
                        </a:rPr>
                        <a:t>Government and NGO PRs </a:t>
                      </a:r>
                      <a:endParaRPr lang="en-US" sz="2000" b="1" i="0" u="none" strike="noStrike" dirty="0">
                        <a:solidFill>
                          <a:srgbClr val="000000"/>
                        </a:solidFill>
                        <a:effectLst/>
                        <a:latin typeface="+mj-lt"/>
                      </a:endParaRPr>
                    </a:p>
                  </a:txBody>
                  <a:tcPr marL="9525" marR="9525" marT="9525" marB="0" anchor="ctr"/>
                </a:tc>
                <a:tc>
                  <a:txBody>
                    <a:bodyPr/>
                    <a:lstStyle/>
                    <a:p>
                      <a:pPr algn="ctr" fontAlgn="ctr"/>
                      <a:r>
                        <a:rPr lang="en-US" sz="2000" u="none" strike="noStrike" dirty="0">
                          <a:effectLst/>
                          <a:latin typeface="+mj-lt"/>
                        </a:rPr>
                        <a:t>Total Country Delegation</a:t>
                      </a:r>
                      <a:endParaRPr lang="en-US" sz="2000" b="1" i="0" u="none" strike="noStrike" dirty="0">
                        <a:solidFill>
                          <a:srgbClr val="000000"/>
                        </a:solidFill>
                        <a:effectLst/>
                        <a:latin typeface="+mj-lt"/>
                      </a:endParaRPr>
                    </a:p>
                  </a:txBody>
                  <a:tcPr marL="9525" marR="9525" marT="9525" marB="0" anchor="ctr"/>
                </a:tc>
                <a:extLst>
                  <a:ext uri="{0D108BD9-81ED-4DB2-BD59-A6C34878D82A}">
                    <a16:rowId xmlns:a16="http://schemas.microsoft.com/office/drawing/2014/main" val="4013628814"/>
                  </a:ext>
                </a:extLst>
              </a:tr>
              <a:tr h="568493">
                <a:tc>
                  <a:txBody>
                    <a:bodyPr/>
                    <a:lstStyle/>
                    <a:p>
                      <a:pPr algn="ctr" fontAlgn="ctr"/>
                      <a:r>
                        <a:rPr lang="en-US" sz="2000" b="0" i="0" u="none" strike="noStrike" dirty="0">
                          <a:solidFill>
                            <a:srgbClr val="000000"/>
                          </a:solidFill>
                          <a:effectLst/>
                          <a:latin typeface="+mj-lt"/>
                        </a:rPr>
                        <a:t>Uganda</a:t>
                      </a:r>
                    </a:p>
                  </a:txBody>
                  <a:tcPr marL="9525" marR="9525" marT="9525" marB="0" anchor="ctr"/>
                </a:tc>
                <a:tc>
                  <a:txBody>
                    <a:bodyPr/>
                    <a:lstStyle/>
                    <a:p>
                      <a:pPr algn="ctr" fontAlgn="ctr"/>
                      <a:r>
                        <a:rPr lang="en-US" sz="2000" u="none" strike="noStrike">
                          <a:effectLst/>
                          <a:latin typeface="+mj-lt"/>
                        </a:rPr>
                        <a:t>2</a:t>
                      </a:r>
                      <a:endParaRPr lang="en-US" sz="2000" b="0" i="0" u="none" strike="noStrike">
                        <a:solidFill>
                          <a:srgbClr val="000000"/>
                        </a:solidFill>
                        <a:effectLst/>
                        <a:latin typeface="+mj-lt"/>
                      </a:endParaRPr>
                    </a:p>
                  </a:txBody>
                  <a:tcPr marL="9525" marR="9525" marT="9525" marB="0" anchor="ctr"/>
                </a:tc>
                <a:tc>
                  <a:txBody>
                    <a:bodyPr/>
                    <a:lstStyle/>
                    <a:p>
                      <a:pPr algn="ctr" fontAlgn="ctr"/>
                      <a:r>
                        <a:rPr lang="en-US" sz="2000" u="none" strike="noStrike">
                          <a:effectLst/>
                          <a:latin typeface="+mj-lt"/>
                        </a:rPr>
                        <a:t>4</a:t>
                      </a:r>
                      <a:endParaRPr lang="en-US" sz="2000" b="0" i="0" u="none" strike="noStrike">
                        <a:solidFill>
                          <a:srgbClr val="000000"/>
                        </a:solidFill>
                        <a:effectLst/>
                        <a:latin typeface="+mj-lt"/>
                      </a:endParaRPr>
                    </a:p>
                  </a:txBody>
                  <a:tcPr marL="9525" marR="9525" marT="9525" marB="0" anchor="ctr"/>
                </a:tc>
                <a:tc>
                  <a:txBody>
                    <a:bodyPr/>
                    <a:lstStyle/>
                    <a:p>
                      <a:pPr algn="ctr" fontAlgn="ctr"/>
                      <a:r>
                        <a:rPr lang="en-US" sz="2000" u="none" strike="noStrike">
                          <a:effectLst/>
                          <a:latin typeface="+mj-lt"/>
                        </a:rPr>
                        <a:t>6</a:t>
                      </a:r>
                      <a:endParaRPr lang="en-US" sz="2000" b="0" i="0" u="none" strike="noStrike">
                        <a:solidFill>
                          <a:srgbClr val="000000"/>
                        </a:solidFill>
                        <a:effectLst/>
                        <a:latin typeface="+mj-lt"/>
                      </a:endParaRPr>
                    </a:p>
                  </a:txBody>
                  <a:tcPr marL="9525" marR="9525" marT="9525" marB="0" anchor="ctr"/>
                </a:tc>
                <a:extLst>
                  <a:ext uri="{0D108BD9-81ED-4DB2-BD59-A6C34878D82A}">
                    <a16:rowId xmlns:a16="http://schemas.microsoft.com/office/drawing/2014/main" val="919455169"/>
                  </a:ext>
                </a:extLst>
              </a:tr>
              <a:tr h="568493">
                <a:tc>
                  <a:txBody>
                    <a:bodyPr/>
                    <a:lstStyle/>
                    <a:p>
                      <a:pPr algn="ctr" fontAlgn="ctr"/>
                      <a:r>
                        <a:rPr lang="en-US" sz="2000" b="0" i="0" u="none" strike="noStrike" dirty="0">
                          <a:solidFill>
                            <a:srgbClr val="000000"/>
                          </a:solidFill>
                          <a:effectLst/>
                          <a:latin typeface="+mj-lt"/>
                        </a:rPr>
                        <a:t>Malawi</a:t>
                      </a:r>
                    </a:p>
                  </a:txBody>
                  <a:tcPr marL="9525" marR="9525" marT="9525" marB="0" anchor="ctr"/>
                </a:tc>
                <a:tc>
                  <a:txBody>
                    <a:bodyPr/>
                    <a:lstStyle/>
                    <a:p>
                      <a:pPr algn="ctr" fontAlgn="ctr"/>
                      <a:r>
                        <a:rPr lang="en-US" sz="2000" u="none" strike="noStrike">
                          <a:effectLst/>
                          <a:latin typeface="+mj-lt"/>
                        </a:rPr>
                        <a:t>4</a:t>
                      </a:r>
                      <a:endParaRPr lang="en-US" sz="2000" b="0" i="0" u="none" strike="noStrike">
                        <a:solidFill>
                          <a:srgbClr val="000000"/>
                        </a:solidFill>
                        <a:effectLst/>
                        <a:latin typeface="+mj-lt"/>
                      </a:endParaRPr>
                    </a:p>
                  </a:txBody>
                  <a:tcPr marL="9525" marR="9525" marT="9525" marB="0" anchor="ctr"/>
                </a:tc>
                <a:tc>
                  <a:txBody>
                    <a:bodyPr/>
                    <a:lstStyle/>
                    <a:p>
                      <a:pPr algn="ctr" fontAlgn="ctr"/>
                      <a:r>
                        <a:rPr lang="en-US" sz="2000" u="none" strike="noStrike">
                          <a:effectLst/>
                          <a:latin typeface="+mj-lt"/>
                        </a:rPr>
                        <a:t>5</a:t>
                      </a:r>
                      <a:endParaRPr lang="en-US" sz="2000" b="0" i="0" u="none" strike="noStrike">
                        <a:solidFill>
                          <a:srgbClr val="000000"/>
                        </a:solidFill>
                        <a:effectLst/>
                        <a:latin typeface="+mj-lt"/>
                      </a:endParaRPr>
                    </a:p>
                  </a:txBody>
                  <a:tcPr marL="9525" marR="9525" marT="9525" marB="0" anchor="ctr"/>
                </a:tc>
                <a:tc>
                  <a:txBody>
                    <a:bodyPr/>
                    <a:lstStyle/>
                    <a:p>
                      <a:pPr algn="ctr" fontAlgn="ctr"/>
                      <a:r>
                        <a:rPr lang="en-US" sz="2000" u="none" strike="noStrike">
                          <a:effectLst/>
                          <a:latin typeface="+mj-lt"/>
                        </a:rPr>
                        <a:t>9</a:t>
                      </a:r>
                      <a:endParaRPr lang="en-US" sz="2000" b="0" i="0" u="none" strike="noStrike">
                        <a:solidFill>
                          <a:srgbClr val="000000"/>
                        </a:solidFill>
                        <a:effectLst/>
                        <a:latin typeface="+mj-lt"/>
                      </a:endParaRPr>
                    </a:p>
                  </a:txBody>
                  <a:tcPr marL="9525" marR="9525" marT="9525" marB="0" anchor="ctr"/>
                </a:tc>
                <a:extLst>
                  <a:ext uri="{0D108BD9-81ED-4DB2-BD59-A6C34878D82A}">
                    <a16:rowId xmlns:a16="http://schemas.microsoft.com/office/drawing/2014/main" val="3510897597"/>
                  </a:ext>
                </a:extLst>
              </a:tr>
              <a:tr h="568493">
                <a:tc>
                  <a:txBody>
                    <a:bodyPr/>
                    <a:lstStyle/>
                    <a:p>
                      <a:pPr algn="ctr" fontAlgn="ctr"/>
                      <a:r>
                        <a:rPr lang="en-US" sz="2000" b="0" i="0" u="none" strike="noStrike" dirty="0">
                          <a:solidFill>
                            <a:srgbClr val="000000"/>
                          </a:solidFill>
                          <a:effectLst/>
                          <a:latin typeface="+mj-lt"/>
                        </a:rPr>
                        <a:t>Zambia</a:t>
                      </a:r>
                    </a:p>
                  </a:txBody>
                  <a:tcPr marL="9525" marR="9525" marT="9525" marB="0" anchor="ctr"/>
                </a:tc>
                <a:tc>
                  <a:txBody>
                    <a:bodyPr/>
                    <a:lstStyle/>
                    <a:p>
                      <a:pPr algn="ctr" fontAlgn="ctr"/>
                      <a:r>
                        <a:rPr lang="en-US" sz="2000" u="none" strike="noStrike">
                          <a:effectLst/>
                          <a:latin typeface="+mj-lt"/>
                        </a:rPr>
                        <a:t>4</a:t>
                      </a:r>
                      <a:endParaRPr lang="en-US" sz="2000" b="0" i="0" u="none" strike="noStrike">
                        <a:solidFill>
                          <a:srgbClr val="000000"/>
                        </a:solidFill>
                        <a:effectLst/>
                        <a:latin typeface="+mj-lt"/>
                      </a:endParaRPr>
                    </a:p>
                  </a:txBody>
                  <a:tcPr marL="9525" marR="9525" marT="9525" marB="0" anchor="ctr"/>
                </a:tc>
                <a:tc>
                  <a:txBody>
                    <a:bodyPr/>
                    <a:lstStyle/>
                    <a:p>
                      <a:pPr algn="ctr" fontAlgn="ctr"/>
                      <a:r>
                        <a:rPr lang="en-US" sz="2000" u="none" strike="noStrike">
                          <a:effectLst/>
                          <a:latin typeface="+mj-lt"/>
                        </a:rPr>
                        <a:t>4</a:t>
                      </a:r>
                      <a:endParaRPr lang="en-US" sz="2000" b="0" i="0" u="none" strike="noStrike">
                        <a:solidFill>
                          <a:srgbClr val="000000"/>
                        </a:solidFill>
                        <a:effectLst/>
                        <a:latin typeface="+mj-lt"/>
                      </a:endParaRPr>
                    </a:p>
                  </a:txBody>
                  <a:tcPr marL="9525" marR="9525" marT="9525" marB="0" anchor="ctr"/>
                </a:tc>
                <a:tc>
                  <a:txBody>
                    <a:bodyPr/>
                    <a:lstStyle/>
                    <a:p>
                      <a:pPr algn="ctr" fontAlgn="ctr"/>
                      <a:r>
                        <a:rPr lang="en-US" sz="2000" u="none" strike="noStrike">
                          <a:effectLst/>
                          <a:latin typeface="+mj-lt"/>
                        </a:rPr>
                        <a:t>8</a:t>
                      </a:r>
                      <a:endParaRPr lang="en-US" sz="2000" b="0" i="0" u="none" strike="noStrike">
                        <a:solidFill>
                          <a:srgbClr val="000000"/>
                        </a:solidFill>
                        <a:effectLst/>
                        <a:latin typeface="+mj-lt"/>
                      </a:endParaRPr>
                    </a:p>
                  </a:txBody>
                  <a:tcPr marL="9525" marR="9525" marT="9525" marB="0" anchor="ctr"/>
                </a:tc>
                <a:extLst>
                  <a:ext uri="{0D108BD9-81ED-4DB2-BD59-A6C34878D82A}">
                    <a16:rowId xmlns:a16="http://schemas.microsoft.com/office/drawing/2014/main" val="1858770784"/>
                  </a:ext>
                </a:extLst>
              </a:tr>
              <a:tr h="568493">
                <a:tc>
                  <a:txBody>
                    <a:bodyPr/>
                    <a:lstStyle/>
                    <a:p>
                      <a:pPr algn="ctr" fontAlgn="ctr"/>
                      <a:r>
                        <a:rPr lang="en-US" sz="2000" b="0" i="0" u="none" strike="noStrike" dirty="0">
                          <a:solidFill>
                            <a:srgbClr val="000000"/>
                          </a:solidFill>
                          <a:effectLst/>
                          <a:latin typeface="+mj-lt"/>
                        </a:rPr>
                        <a:t>Mozambique</a:t>
                      </a:r>
                    </a:p>
                  </a:txBody>
                  <a:tcPr marL="9525" marR="9525" marT="9525" marB="0" anchor="ctr"/>
                </a:tc>
                <a:tc>
                  <a:txBody>
                    <a:bodyPr/>
                    <a:lstStyle/>
                    <a:p>
                      <a:pPr algn="ctr" fontAlgn="ctr"/>
                      <a:r>
                        <a:rPr lang="en-US" sz="2000" u="none" strike="noStrike" dirty="0">
                          <a:effectLst/>
                          <a:latin typeface="+mj-lt"/>
                        </a:rPr>
                        <a:t>3</a:t>
                      </a:r>
                      <a:endParaRPr lang="en-US" sz="2000" b="0" i="0" u="none" strike="noStrike" dirty="0">
                        <a:solidFill>
                          <a:srgbClr val="000000"/>
                        </a:solidFill>
                        <a:effectLst/>
                        <a:latin typeface="+mj-lt"/>
                      </a:endParaRPr>
                    </a:p>
                  </a:txBody>
                  <a:tcPr marL="9525" marR="9525" marT="9525" marB="0" anchor="ctr"/>
                </a:tc>
                <a:tc>
                  <a:txBody>
                    <a:bodyPr/>
                    <a:lstStyle/>
                    <a:p>
                      <a:pPr algn="ctr" fontAlgn="ctr"/>
                      <a:r>
                        <a:rPr lang="en-US" sz="2000" u="none" strike="noStrike">
                          <a:effectLst/>
                          <a:latin typeface="+mj-lt"/>
                        </a:rPr>
                        <a:t>5</a:t>
                      </a:r>
                      <a:endParaRPr lang="en-US" sz="2000" b="0" i="0" u="none" strike="noStrike">
                        <a:solidFill>
                          <a:srgbClr val="000000"/>
                        </a:solidFill>
                        <a:effectLst/>
                        <a:latin typeface="+mj-lt"/>
                      </a:endParaRPr>
                    </a:p>
                  </a:txBody>
                  <a:tcPr marL="9525" marR="9525" marT="9525" marB="0" anchor="ctr"/>
                </a:tc>
                <a:tc>
                  <a:txBody>
                    <a:bodyPr/>
                    <a:lstStyle/>
                    <a:p>
                      <a:pPr algn="ctr" fontAlgn="ctr"/>
                      <a:r>
                        <a:rPr lang="en-US" sz="2000" u="none" strike="noStrike" dirty="0">
                          <a:effectLst/>
                          <a:latin typeface="+mj-lt"/>
                        </a:rPr>
                        <a:t>8</a:t>
                      </a:r>
                      <a:endParaRPr lang="en-US" sz="2000" b="0" i="0" u="none" strike="noStrike" dirty="0">
                        <a:solidFill>
                          <a:srgbClr val="000000"/>
                        </a:solidFill>
                        <a:effectLst/>
                        <a:latin typeface="+mj-lt"/>
                      </a:endParaRPr>
                    </a:p>
                  </a:txBody>
                  <a:tcPr marL="9525" marR="9525" marT="9525" marB="0" anchor="ctr"/>
                </a:tc>
                <a:extLst>
                  <a:ext uri="{0D108BD9-81ED-4DB2-BD59-A6C34878D82A}">
                    <a16:rowId xmlns:a16="http://schemas.microsoft.com/office/drawing/2014/main" val="2417740183"/>
                  </a:ext>
                </a:extLst>
              </a:tr>
            </a:tbl>
          </a:graphicData>
        </a:graphic>
      </p:graphicFrame>
      <p:sp>
        <p:nvSpPr>
          <p:cNvPr id="4" name="Slide Number Placeholder 3">
            <a:extLst>
              <a:ext uri="{FF2B5EF4-FFF2-40B4-BE49-F238E27FC236}">
                <a16:creationId xmlns:a16="http://schemas.microsoft.com/office/drawing/2014/main" id="{3F813779-36C3-31D5-39CA-7AE75BBC85B2}"/>
              </a:ext>
            </a:extLst>
          </p:cNvPr>
          <p:cNvSpPr>
            <a:spLocks noGrp="1"/>
          </p:cNvSpPr>
          <p:nvPr>
            <p:ph type="sldNum" sz="quarter" idx="12"/>
          </p:nvPr>
        </p:nvSpPr>
        <p:spPr/>
        <p:txBody>
          <a:bodyPr/>
          <a:lstStyle/>
          <a:p>
            <a:fld id="{1D1E3EDB-D7EB-F14E-A6D1-748C03EC5EDC}" type="slidenum">
              <a:rPr lang="en-US" smtClean="0"/>
              <a:t>23</a:t>
            </a:fld>
            <a:endParaRPr lang="en-US" dirty="0"/>
          </a:p>
        </p:txBody>
      </p:sp>
      <p:sp>
        <p:nvSpPr>
          <p:cNvPr id="6" name="TextBox 5">
            <a:extLst>
              <a:ext uri="{FF2B5EF4-FFF2-40B4-BE49-F238E27FC236}">
                <a16:creationId xmlns:a16="http://schemas.microsoft.com/office/drawing/2014/main" id="{8A5F8EB9-4AC7-099B-3320-904526232B00}"/>
              </a:ext>
            </a:extLst>
          </p:cNvPr>
          <p:cNvSpPr txBox="1"/>
          <p:nvPr/>
        </p:nvSpPr>
        <p:spPr>
          <a:xfrm>
            <a:off x="1500753" y="1289483"/>
            <a:ext cx="5455404" cy="369332"/>
          </a:xfrm>
          <a:prstGeom prst="rect">
            <a:avLst/>
          </a:prstGeom>
          <a:noFill/>
        </p:spPr>
        <p:txBody>
          <a:bodyPr wrap="none" rtlCol="0">
            <a:spAutoFit/>
          </a:bodyPr>
          <a:lstStyle/>
          <a:p>
            <a:r>
              <a:rPr lang="en-GB" dirty="0"/>
              <a:t>Total: 50 confirmed participants with 4 joining online</a:t>
            </a:r>
          </a:p>
        </p:txBody>
      </p:sp>
    </p:spTree>
    <p:extLst>
      <p:ext uri="{BB962C8B-B14F-4D97-AF65-F5344CB8AC3E}">
        <p14:creationId xmlns:p14="http://schemas.microsoft.com/office/powerpoint/2010/main" val="3286739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68B6-6136-9B4F-28DD-A650DFC559B5}"/>
              </a:ext>
            </a:extLst>
          </p:cNvPr>
          <p:cNvSpPr>
            <a:spLocks noGrp="1"/>
          </p:cNvSpPr>
          <p:nvPr>
            <p:ph type="title"/>
          </p:nvPr>
        </p:nvSpPr>
        <p:spPr>
          <a:xfrm>
            <a:off x="105908" y="0"/>
            <a:ext cx="10752000" cy="436320"/>
          </a:xfrm>
        </p:spPr>
        <p:txBody>
          <a:bodyPr>
            <a:normAutofit fontScale="90000"/>
          </a:bodyPr>
          <a:lstStyle/>
          <a:p>
            <a:r>
              <a:rPr lang="en-US" sz="2800" dirty="0">
                <a:solidFill>
                  <a:schemeClr val="bg1"/>
                </a:solidFill>
              </a:rPr>
              <a:t> Today’s Agenda</a:t>
            </a:r>
          </a:p>
        </p:txBody>
      </p:sp>
      <p:sp>
        <p:nvSpPr>
          <p:cNvPr id="4" name="Slide Number Placeholder 3">
            <a:extLst>
              <a:ext uri="{FF2B5EF4-FFF2-40B4-BE49-F238E27FC236}">
                <a16:creationId xmlns:a16="http://schemas.microsoft.com/office/drawing/2014/main" id="{B62F15BB-E759-1051-B9C5-E10DD9E5C415}"/>
              </a:ext>
            </a:extLst>
          </p:cNvPr>
          <p:cNvSpPr>
            <a:spLocks noGrp="1"/>
          </p:cNvSpPr>
          <p:nvPr>
            <p:ph type="sldNum" sz="quarter" idx="12"/>
          </p:nvPr>
        </p:nvSpPr>
        <p:spPr/>
        <p:txBody>
          <a:bodyPr/>
          <a:lstStyle/>
          <a:p>
            <a:fld id="{1D1E3EDB-D7EB-F14E-A6D1-748C03EC5EDC}" type="slidenum">
              <a:rPr lang="en-US" smtClean="0"/>
              <a:t>3</a:t>
            </a:fld>
            <a:endParaRPr lang="en-US" dirty="0"/>
          </a:p>
        </p:txBody>
      </p:sp>
      <p:graphicFrame>
        <p:nvGraphicFramePr>
          <p:cNvPr id="5" name="Table 4">
            <a:extLst>
              <a:ext uri="{FF2B5EF4-FFF2-40B4-BE49-F238E27FC236}">
                <a16:creationId xmlns:a16="http://schemas.microsoft.com/office/drawing/2014/main" id="{D1F5550F-5624-D4BB-E543-61C972FE4358}"/>
              </a:ext>
            </a:extLst>
          </p:cNvPr>
          <p:cNvGraphicFramePr>
            <a:graphicFrameLocks noGrp="1"/>
          </p:cNvGraphicFramePr>
          <p:nvPr>
            <p:extLst>
              <p:ext uri="{D42A27DB-BD31-4B8C-83A1-F6EECF244321}">
                <p14:modId xmlns:p14="http://schemas.microsoft.com/office/powerpoint/2010/main" val="210332205"/>
              </p:ext>
            </p:extLst>
          </p:nvPr>
        </p:nvGraphicFramePr>
        <p:xfrm>
          <a:off x="77338" y="735206"/>
          <a:ext cx="12037324" cy="5872857"/>
        </p:xfrm>
        <a:graphic>
          <a:graphicData uri="http://schemas.openxmlformats.org/drawingml/2006/table">
            <a:tbl>
              <a:tblPr firstRow="1" firstCol="1" bandRow="1">
                <a:tableStyleId>{F5AB1C69-6EDB-4FF4-983F-18BD219EF322}</a:tableStyleId>
              </a:tblPr>
              <a:tblGrid>
                <a:gridCol w="2349419">
                  <a:extLst>
                    <a:ext uri="{9D8B030D-6E8A-4147-A177-3AD203B41FA5}">
                      <a16:colId xmlns:a16="http://schemas.microsoft.com/office/drawing/2014/main" val="3854453758"/>
                    </a:ext>
                  </a:extLst>
                </a:gridCol>
                <a:gridCol w="1616954">
                  <a:extLst>
                    <a:ext uri="{9D8B030D-6E8A-4147-A177-3AD203B41FA5}">
                      <a16:colId xmlns:a16="http://schemas.microsoft.com/office/drawing/2014/main" val="1390425367"/>
                    </a:ext>
                  </a:extLst>
                </a:gridCol>
                <a:gridCol w="4010599">
                  <a:extLst>
                    <a:ext uri="{9D8B030D-6E8A-4147-A177-3AD203B41FA5}">
                      <a16:colId xmlns:a16="http://schemas.microsoft.com/office/drawing/2014/main" val="1238149630"/>
                    </a:ext>
                  </a:extLst>
                </a:gridCol>
                <a:gridCol w="4060352">
                  <a:extLst>
                    <a:ext uri="{9D8B030D-6E8A-4147-A177-3AD203B41FA5}">
                      <a16:colId xmlns:a16="http://schemas.microsoft.com/office/drawing/2014/main" val="3879117220"/>
                    </a:ext>
                  </a:extLst>
                </a:gridCol>
              </a:tblGrid>
              <a:tr h="248751">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Topic</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0459" marR="60459" marT="0" marB="0"/>
                </a:tc>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Input</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0459" marR="60459" marT="0" marB="0"/>
                </a:tc>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Process</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0459" marR="60459" marT="0" marB="0"/>
                </a:tc>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Output</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0459" marR="60459" marT="0" marB="0"/>
                </a:tc>
                <a:extLst>
                  <a:ext uri="{0D108BD9-81ED-4DB2-BD59-A6C34878D82A}">
                    <a16:rowId xmlns:a16="http://schemas.microsoft.com/office/drawing/2014/main" val="3923289786"/>
                  </a:ext>
                </a:extLst>
              </a:tr>
              <a:tr h="531053">
                <a:tc>
                  <a:txBody>
                    <a:bodyPr/>
                    <a:lstStyle/>
                    <a:p>
                      <a:pPr marL="0" indent="0">
                        <a:buFont typeface="+mj-lt"/>
                        <a:buNone/>
                        <a:tabLst/>
                      </a:pPr>
                      <a:r>
                        <a:rPr lang="en-US" sz="1600" dirty="0">
                          <a:latin typeface="Arial" panose="020B0604020202020204" pitchFamily="34" charset="0"/>
                          <a:cs typeface="Arial" panose="020B0604020202020204" pitchFamily="34" charset="0"/>
                        </a:rPr>
                        <a:t>Introductions</a:t>
                      </a:r>
                    </a:p>
                  </a:txBody>
                  <a:tcPr marL="60459" marR="60459" marT="0" marB="0"/>
                </a:tc>
                <a:tc>
                  <a:txBody>
                    <a:bodyPr/>
                    <a:lstStyle/>
                    <a:p>
                      <a:pPr marL="0" indent="0">
                        <a:buFont typeface="Arial" panose="020B0604020202020204" pitchFamily="34" charset="0"/>
                        <a:buNone/>
                      </a:pPr>
                      <a:endParaRPr lang="en-US" sz="1400" dirty="0">
                        <a:solidFill>
                          <a:schemeClr val="bg2">
                            <a:lumMod val="25000"/>
                          </a:schemeClr>
                        </a:solidFill>
                        <a:effectLst/>
                        <a:latin typeface="Arial" panose="020B0604020202020204" pitchFamily="34" charset="0"/>
                        <a:cs typeface="Arial" panose="020B0604020202020204" pitchFamily="34" charset="0"/>
                      </a:endParaRPr>
                    </a:p>
                  </a:txBody>
                  <a:tcPr marL="60459" marR="60459" marT="0" marB="0"/>
                </a:tc>
                <a:tc>
                  <a:txBody>
                    <a:bodyPr/>
                    <a:lstStyle/>
                    <a:p>
                      <a:pPr marL="0" marR="0">
                        <a:spcBef>
                          <a:spcPts val="0"/>
                        </a:spcBef>
                        <a:spcAft>
                          <a:spcPts val="0"/>
                        </a:spcAft>
                      </a:pPr>
                      <a:r>
                        <a:rPr lang="en-US" sz="1400" dirty="0">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rPr>
                        <a:t>In the chat! </a:t>
                      </a:r>
                    </a:p>
                    <a:p>
                      <a:pPr marL="0" marR="0">
                        <a:spcBef>
                          <a:spcPts val="0"/>
                        </a:spcBef>
                        <a:spcAft>
                          <a:spcPts val="0"/>
                        </a:spcAft>
                      </a:pPr>
                      <a:r>
                        <a:rPr lang="en-US" sz="1400" dirty="0">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rPr>
                        <a:t>Welcome Dr. </a:t>
                      </a:r>
                      <a:r>
                        <a:rPr lang="en-US" sz="1400" dirty="0" err="1">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rPr>
                        <a:t>Namwinga</a:t>
                      </a:r>
                      <a:r>
                        <a:rPr lang="en-US" sz="1400" dirty="0">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rPr>
                        <a:t> </a:t>
                      </a:r>
                      <a:r>
                        <a:rPr lang="en-US" sz="1400" dirty="0" err="1">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rPr>
                        <a:t>Chintu</a:t>
                      </a:r>
                      <a:r>
                        <a:rPr lang="en-US" sz="1400" dirty="0">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rPr>
                        <a:t> </a:t>
                      </a:r>
                    </a:p>
                  </a:txBody>
                  <a:tcPr marL="60459" marR="60459" marT="0" marB="0"/>
                </a:tc>
                <a:tc>
                  <a:txBody>
                    <a:bodyPr/>
                    <a:lstStyle/>
                    <a:p>
                      <a:pPr marL="285750" indent="-285750">
                        <a:buFont typeface="Arial" panose="020B0604020202020204" pitchFamily="34" charset="0"/>
                        <a:buChar char="•"/>
                      </a:pPr>
                      <a:endParaRPr lang="en-US" sz="1400" dirty="0">
                        <a:solidFill>
                          <a:schemeClr val="bg2">
                            <a:lumMod val="25000"/>
                          </a:schemeClr>
                        </a:solidFill>
                        <a:effectLst/>
                        <a:latin typeface="Arial" panose="020B0604020202020204" pitchFamily="34" charset="0"/>
                        <a:cs typeface="Arial" panose="020B0604020202020204" pitchFamily="34" charset="0"/>
                      </a:endParaRPr>
                    </a:p>
                  </a:txBody>
                  <a:tcPr marL="60459" marR="60459" marT="0" marB="0"/>
                </a:tc>
                <a:extLst>
                  <a:ext uri="{0D108BD9-81ED-4DB2-BD59-A6C34878D82A}">
                    <a16:rowId xmlns:a16="http://schemas.microsoft.com/office/drawing/2014/main" val="1517312885"/>
                  </a:ext>
                </a:extLst>
              </a:tr>
              <a:tr h="1305942">
                <a:tc>
                  <a:txBody>
                    <a:bodyPr/>
                    <a:lstStyle/>
                    <a:p>
                      <a:pPr marL="233363" indent="-233363">
                        <a:buFont typeface="+mj-lt"/>
                        <a:buAutoNum type="romanUcPeriod"/>
                        <a:tabLst/>
                      </a:pPr>
                      <a:r>
                        <a:rPr lang="en-US" sz="1600" dirty="0">
                          <a:latin typeface="Arial" panose="020B0604020202020204" pitchFamily="34" charset="0"/>
                          <a:cs typeface="Arial" panose="020B0604020202020204" pitchFamily="34" charset="0"/>
                        </a:rPr>
                        <a:t>Alignment on where we are going</a:t>
                      </a:r>
                    </a:p>
                  </a:txBody>
                  <a:tcPr marL="60459" marR="60459" marT="0" marB="0"/>
                </a:tc>
                <a:tc>
                  <a:txBody>
                    <a:bodyPr/>
                    <a:lstStyle/>
                    <a:p>
                      <a:pPr marL="0" indent="0">
                        <a:buFont typeface="Arial" panose="020B0604020202020204" pitchFamily="34" charset="0"/>
                        <a:buNone/>
                      </a:pPr>
                      <a:r>
                        <a:rPr lang="en-US" sz="1400" dirty="0">
                          <a:solidFill>
                            <a:schemeClr val="bg2">
                              <a:lumMod val="25000"/>
                            </a:schemeClr>
                          </a:solidFill>
                          <a:effectLst/>
                          <a:latin typeface="Arial" panose="020B0604020202020204" pitchFamily="34" charset="0"/>
                          <a:cs typeface="Arial" panose="020B0604020202020204" pitchFamily="34" charset="0"/>
                        </a:rPr>
                        <a:t>Overview  of project, Energy, aspirational ideas</a:t>
                      </a:r>
                    </a:p>
                    <a:p>
                      <a:pPr marL="285750" indent="-285750">
                        <a:buFont typeface="Arial" panose="020B0604020202020204" pitchFamily="34" charset="0"/>
                        <a:buChar char="•"/>
                      </a:pPr>
                      <a:endParaRPr lang="en-US" sz="1400" dirty="0">
                        <a:solidFill>
                          <a:schemeClr val="bg2">
                            <a:lumMod val="25000"/>
                          </a:schemeClr>
                        </a:solidFill>
                        <a:effectLst/>
                        <a:latin typeface="Arial" panose="020B0604020202020204" pitchFamily="34" charset="0"/>
                        <a:cs typeface="Arial" panose="020B0604020202020204" pitchFamily="34" charset="0"/>
                      </a:endParaRPr>
                    </a:p>
                  </a:txBody>
                  <a:tcPr marL="60459" marR="60459" marT="0" marB="0"/>
                </a:tc>
                <a:tc>
                  <a:txBody>
                    <a:bodyPr/>
                    <a:lstStyle/>
                    <a:p>
                      <a:pPr marL="285750" marR="0" indent="-285750">
                        <a:spcBef>
                          <a:spcPts val="0"/>
                        </a:spcBef>
                        <a:spcAft>
                          <a:spcPts val="0"/>
                        </a:spcAft>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Susie &amp; Clemens run us thru the big picture</a:t>
                      </a:r>
                      <a:r>
                        <a:rPr lang="en-US" sz="1400" b="0" dirty="0">
                          <a:solidFill>
                            <a:schemeClr val="bg2">
                              <a:lumMod val="25000"/>
                            </a:schemeClr>
                          </a:solidFill>
                          <a:effectLst/>
                          <a:latin typeface="Arial" panose="020B0604020202020204" pitchFamily="34" charset="0"/>
                          <a:cs typeface="Arial" panose="020B0604020202020204" pitchFamily="34" charset="0"/>
                        </a:rPr>
                        <a:t> </a:t>
                      </a:r>
                      <a:r>
                        <a:rPr lang="en-US" sz="1400" b="1" dirty="0">
                          <a:solidFill>
                            <a:schemeClr val="bg2">
                              <a:lumMod val="25000"/>
                            </a:schemeClr>
                          </a:solidFill>
                          <a:effectLst/>
                          <a:latin typeface="Arial" panose="020B0604020202020204" pitchFamily="34" charset="0"/>
                          <a:cs typeface="Arial" panose="020B0604020202020204" pitchFamily="34" charset="0"/>
                        </a:rPr>
                        <a:t>~ 15 min</a:t>
                      </a:r>
                    </a:p>
                    <a:p>
                      <a:pPr marL="285750" marR="0" indent="-285750">
                        <a:spcBef>
                          <a:spcPts val="0"/>
                        </a:spcBef>
                        <a:spcAft>
                          <a:spcPts val="0"/>
                        </a:spcAft>
                        <a:buFont typeface="Arial" panose="020B0604020202020204" pitchFamily="34" charset="0"/>
                        <a:buChar char="•"/>
                      </a:pPr>
                      <a:r>
                        <a:rPr lang="en-US" sz="1400" b="0" dirty="0">
                          <a:solidFill>
                            <a:schemeClr val="bg2">
                              <a:lumMod val="25000"/>
                            </a:schemeClr>
                          </a:solidFill>
                          <a:effectLst/>
                          <a:latin typeface="Arial" panose="020B0604020202020204" pitchFamily="34" charset="0"/>
                          <a:cs typeface="Arial" panose="020B0604020202020204" pitchFamily="34" charset="0"/>
                        </a:rPr>
                        <a:t>Participatory Visioning Exercise ~</a:t>
                      </a:r>
                      <a:r>
                        <a:rPr lang="en-US" sz="1400" b="1" dirty="0">
                          <a:solidFill>
                            <a:schemeClr val="bg2">
                              <a:lumMod val="25000"/>
                            </a:schemeClr>
                          </a:solidFill>
                          <a:effectLst/>
                          <a:latin typeface="Arial" panose="020B0604020202020204" pitchFamily="34" charset="0"/>
                          <a:cs typeface="Arial" panose="020B0604020202020204" pitchFamily="34" charset="0"/>
                        </a:rPr>
                        <a:t>30 min (chris)</a:t>
                      </a:r>
                    </a:p>
                    <a:p>
                      <a:pPr marL="285750" marR="0" indent="-285750">
                        <a:spcBef>
                          <a:spcPts val="0"/>
                        </a:spcBef>
                        <a:spcAft>
                          <a:spcPts val="0"/>
                        </a:spcAft>
                        <a:buFont typeface="Arial" panose="020B0604020202020204" pitchFamily="34" charset="0"/>
                        <a:buChar char="•"/>
                      </a:pPr>
                      <a:r>
                        <a:rPr lang="en-US" sz="1400" b="0" dirty="0">
                          <a:solidFill>
                            <a:schemeClr val="bg2">
                              <a:lumMod val="25000"/>
                            </a:schemeClr>
                          </a:solidFill>
                          <a:effectLst/>
                          <a:latin typeface="Arial" panose="020B0604020202020204" pitchFamily="34" charset="0"/>
                          <a:cs typeface="Arial" panose="020B0604020202020204" pitchFamily="34" charset="0"/>
                        </a:rPr>
                        <a:t>Revisiting Milestones </a:t>
                      </a:r>
                      <a:r>
                        <a:rPr lang="en-US" sz="1400" b="1" dirty="0">
                          <a:solidFill>
                            <a:schemeClr val="bg2">
                              <a:lumMod val="25000"/>
                            </a:schemeClr>
                          </a:solidFill>
                          <a:effectLst/>
                          <a:latin typeface="Arial" panose="020B0604020202020204" pitchFamily="34" charset="0"/>
                          <a:cs typeface="Arial" panose="020B0604020202020204" pitchFamily="34" charset="0"/>
                        </a:rPr>
                        <a:t>~10min (Clemens)</a:t>
                      </a:r>
                    </a:p>
                    <a:p>
                      <a:pPr marL="0" marR="0">
                        <a:spcBef>
                          <a:spcPts val="0"/>
                        </a:spcBef>
                        <a:spcAft>
                          <a:spcPts val="0"/>
                        </a:spcAft>
                      </a:pPr>
                      <a:endParaRPr lang="en-US" sz="1400" dirty="0">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0459" marR="60459" marT="0" marB="0"/>
                </a:tc>
                <a:tc>
                  <a:txBody>
                    <a:bodyPr/>
                    <a:lstStyle/>
                    <a:p>
                      <a:pPr marL="285750" indent="-285750">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Understanding of why the SI is catalytic</a:t>
                      </a:r>
                    </a:p>
                    <a:p>
                      <a:pPr marL="285750" indent="-285750">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Shared themes (with elements of shared vision)</a:t>
                      </a:r>
                    </a:p>
                  </a:txBody>
                  <a:tcPr marL="60459" marR="60459" marT="0" marB="0"/>
                </a:tc>
                <a:extLst>
                  <a:ext uri="{0D108BD9-81ED-4DB2-BD59-A6C34878D82A}">
                    <a16:rowId xmlns:a16="http://schemas.microsoft.com/office/drawing/2014/main" val="1413952499"/>
                  </a:ext>
                </a:extLst>
              </a:tr>
              <a:tr h="730196">
                <a:tc>
                  <a:txBody>
                    <a:bodyPr/>
                    <a:lstStyle/>
                    <a:p>
                      <a:pPr marL="0" marR="0" indent="0">
                        <a:spcBef>
                          <a:spcPts val="0"/>
                        </a:spcBef>
                        <a:spcAft>
                          <a:spcPts val="0"/>
                        </a:spcAft>
                        <a:buFont typeface="+mj-lt"/>
                        <a:buNone/>
                      </a:pPr>
                      <a:r>
                        <a:rPr lang="en-US" sz="1600" b="1" dirty="0">
                          <a:solidFill>
                            <a:schemeClr val="bg1"/>
                          </a:solidFill>
                          <a:effectLst/>
                          <a:latin typeface="Arial" panose="020B0604020202020204" pitchFamily="34" charset="0"/>
                          <a:cs typeface="Arial" panose="020B0604020202020204" pitchFamily="34" charset="0"/>
                        </a:rPr>
                        <a:t>II. Project Architecture &amp; Roles</a:t>
                      </a:r>
                      <a:endParaRPr lang="en-US" sz="1600" b="1" i="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0459" marR="60459" marT="0" marB="0"/>
                </a:tc>
                <a:tc>
                  <a:txBody>
                    <a:bodyPr/>
                    <a:lstStyle/>
                    <a:p>
                      <a:pPr marL="0" marR="0">
                        <a:spcBef>
                          <a:spcPts val="0"/>
                        </a:spcBef>
                        <a:spcAft>
                          <a:spcPts val="0"/>
                        </a:spcAft>
                      </a:pPr>
                      <a:r>
                        <a:rPr lang="en-US" sz="1400" dirty="0">
                          <a:solidFill>
                            <a:schemeClr val="bg2">
                              <a:lumMod val="25000"/>
                            </a:schemeClr>
                          </a:solidFill>
                          <a:effectLst/>
                          <a:latin typeface="Arial" panose="020B0604020202020204" pitchFamily="34" charset="0"/>
                          <a:cs typeface="Arial" panose="020B0604020202020204" pitchFamily="34" charset="0"/>
                        </a:rPr>
                        <a:t>Ppt overview</a:t>
                      </a:r>
                    </a:p>
                  </a:txBody>
                  <a:tcPr marL="60325" marR="60325" marT="9525" marB="0"/>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bg2">
                              <a:lumMod val="25000"/>
                            </a:schemeClr>
                          </a:solidFill>
                          <a:effectLst/>
                          <a:latin typeface="Arial" panose="020B0604020202020204" pitchFamily="34" charset="0"/>
                          <a:cs typeface="Arial" panose="020B0604020202020204" pitchFamily="34" charset="0"/>
                        </a:rPr>
                        <a:t>Brian &amp; Ana presentation </a:t>
                      </a:r>
                      <a:r>
                        <a:rPr lang="en-US" sz="1400" b="1" dirty="0">
                          <a:solidFill>
                            <a:schemeClr val="bg2">
                              <a:lumMod val="25000"/>
                            </a:schemeClr>
                          </a:solidFill>
                          <a:effectLst/>
                          <a:latin typeface="Arial" panose="020B0604020202020204" pitchFamily="34" charset="0"/>
                          <a:cs typeface="Arial" panose="020B0604020202020204" pitchFamily="34" charset="0"/>
                        </a:rPr>
                        <a:t>10 min</a:t>
                      </a:r>
                    </a:p>
                  </a:txBody>
                  <a:tcPr marL="60325" marR="60325" marT="9525" marB="0"/>
                </a:tc>
                <a:tc>
                  <a:txBody>
                    <a:bodyPr/>
                    <a:lstStyle/>
                    <a:p>
                      <a:pPr marL="285750" marR="0" indent="-285750">
                        <a:spcBef>
                          <a:spcPts val="0"/>
                        </a:spcBef>
                        <a:spcAft>
                          <a:spcPts val="0"/>
                        </a:spcAft>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Shared understanding of structure</a:t>
                      </a:r>
                    </a:p>
                  </a:txBody>
                  <a:tcPr marL="60325" marR="60325" marT="9525" marB="0"/>
                </a:tc>
                <a:extLst>
                  <a:ext uri="{0D108BD9-81ED-4DB2-BD59-A6C34878D82A}">
                    <a16:rowId xmlns:a16="http://schemas.microsoft.com/office/drawing/2014/main" val="2510137796"/>
                  </a:ext>
                </a:extLst>
              </a:tr>
              <a:tr h="1315659">
                <a:tc>
                  <a:txBody>
                    <a:bodyPr/>
                    <a:lstStyle/>
                    <a:p>
                      <a:pPr marL="0" marR="0" indent="0">
                        <a:spcBef>
                          <a:spcPts val="0"/>
                        </a:spcBef>
                        <a:spcAft>
                          <a:spcPts val="0"/>
                        </a:spcAft>
                        <a:buFont typeface="+mj-lt"/>
                        <a:buNone/>
                      </a:pPr>
                      <a:r>
                        <a:rPr lang="en-US" sz="1600" dirty="0">
                          <a:effectLst/>
                          <a:latin typeface="Arial" panose="020B0604020202020204" pitchFamily="34" charset="0"/>
                          <a:cs typeface="Arial" panose="020B0604020202020204" pitchFamily="34" charset="0"/>
                        </a:rPr>
                        <a:t>III.  Reality check – how it  is going and project management adjustments</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0459" marR="60459" marT="0" marB="0"/>
                </a:tc>
                <a:tc>
                  <a:txBody>
                    <a:bodyPr/>
                    <a:lstStyle/>
                    <a:p>
                      <a:pPr marL="0" marR="0" indent="0">
                        <a:spcBef>
                          <a:spcPts val="0"/>
                        </a:spcBef>
                        <a:spcAft>
                          <a:spcPts val="0"/>
                        </a:spcAft>
                        <a:buFont typeface="Arial" panose="020B0604020202020204" pitchFamily="34" charset="0"/>
                        <a:buNone/>
                      </a:pPr>
                      <a:r>
                        <a:rPr lang="en-US" sz="1400" dirty="0">
                          <a:solidFill>
                            <a:schemeClr val="bg2">
                              <a:lumMod val="25000"/>
                            </a:schemeClr>
                          </a:solidFill>
                          <a:effectLst/>
                          <a:latin typeface="Arial" panose="020B0604020202020204" pitchFamily="34" charset="0"/>
                          <a:cs typeface="Arial" panose="020B0604020202020204" pitchFamily="34" charset="0"/>
                        </a:rPr>
                        <a:t>Energy &amp; positive ideas! </a:t>
                      </a:r>
                    </a:p>
                  </a:txBody>
                  <a:tcPr marL="60325" marR="60325" marT="9525" marB="0"/>
                </a:tc>
                <a:tc>
                  <a:txBody>
                    <a:bodyPr/>
                    <a:lstStyle/>
                    <a:p>
                      <a:pPr marL="285750" marR="0" indent="-285750">
                        <a:spcBef>
                          <a:spcPts val="0"/>
                        </a:spcBef>
                        <a:spcAft>
                          <a:spcPts val="0"/>
                        </a:spcAft>
                        <a:buFont typeface="Arial" panose="020B0604020202020204" pitchFamily="34" charset="0"/>
                        <a:buChar char="•"/>
                      </a:pPr>
                      <a:r>
                        <a:rPr lang="en-US" sz="1400" b="0" dirty="0">
                          <a:solidFill>
                            <a:schemeClr val="bg2">
                              <a:lumMod val="25000"/>
                            </a:schemeClr>
                          </a:solidFill>
                          <a:effectLst/>
                          <a:latin typeface="Arial" panose="020B0604020202020204" pitchFamily="34" charset="0"/>
                          <a:cs typeface="Arial" panose="020B0604020202020204" pitchFamily="34" charset="0"/>
                        </a:rPr>
                        <a:t>Break into two groups – regional (Global, facilitated by Brian) and country specific (by chris) to identify challenges and opportunities</a:t>
                      </a:r>
                    </a:p>
                    <a:p>
                      <a:pPr marL="285750" marR="0" indent="-285750">
                        <a:spcBef>
                          <a:spcPts val="0"/>
                        </a:spcBef>
                        <a:spcAft>
                          <a:spcPts val="0"/>
                        </a:spcAft>
                        <a:buFont typeface="Arial" panose="020B0604020202020204" pitchFamily="34" charset="0"/>
                        <a:buChar char="•"/>
                      </a:pPr>
                      <a:endParaRPr lang="en-US" sz="1400" b="0" dirty="0">
                        <a:solidFill>
                          <a:schemeClr val="bg2">
                            <a:lumMod val="25000"/>
                          </a:schemeClr>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dirty="0">
                          <a:solidFill>
                            <a:schemeClr val="bg2">
                              <a:lumMod val="25000"/>
                            </a:schemeClr>
                          </a:solidFill>
                          <a:effectLst/>
                          <a:latin typeface="Arial" panose="020B0604020202020204" pitchFamily="34" charset="0"/>
                          <a:cs typeface="Arial" panose="020B0604020202020204" pitchFamily="34" charset="0"/>
                        </a:rPr>
                        <a:t>~  30 min in break out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dirty="0">
                          <a:solidFill>
                            <a:schemeClr val="bg2">
                              <a:lumMod val="25000"/>
                            </a:schemeClr>
                          </a:solidFill>
                          <a:effectLst/>
                          <a:latin typeface="Arial" panose="020B0604020202020204" pitchFamily="34" charset="0"/>
                          <a:cs typeface="Arial" panose="020B0604020202020204" pitchFamily="34" charset="0"/>
                        </a:rPr>
                        <a:t>~  30 min in plenary</a:t>
                      </a:r>
                    </a:p>
                  </a:txBody>
                  <a:tcPr marL="60325" marR="60325" marT="9525" marB="0"/>
                </a:tc>
                <a:tc>
                  <a:txBody>
                    <a:bodyPr/>
                    <a:lstStyle/>
                    <a:p>
                      <a:pPr marL="285750" marR="0" indent="-285750">
                        <a:spcBef>
                          <a:spcPts val="0"/>
                        </a:spcBef>
                        <a:spcAft>
                          <a:spcPts val="0"/>
                        </a:spcAft>
                        <a:buFont typeface="Arial" panose="020B0604020202020204" pitchFamily="34" charset="0"/>
                        <a:buChar char="•"/>
                        <a:tabLst/>
                      </a:pPr>
                      <a:r>
                        <a:rPr lang="en-US" sz="1400" dirty="0">
                          <a:solidFill>
                            <a:schemeClr val="bg2">
                              <a:lumMod val="25000"/>
                            </a:schemeClr>
                          </a:solidFill>
                          <a:effectLst/>
                          <a:latin typeface="Arial" panose="020B0604020202020204" pitchFamily="34" charset="0"/>
                          <a:cs typeface="Arial" panose="020B0604020202020204" pitchFamily="34" charset="0"/>
                        </a:rPr>
                        <a:t>Shared understanding of challenges and what is causing them, and identified solutions </a:t>
                      </a:r>
                    </a:p>
                  </a:txBody>
                  <a:tcPr marL="60325" marR="60325" marT="9525" marB="0"/>
                </a:tc>
                <a:extLst>
                  <a:ext uri="{0D108BD9-81ED-4DB2-BD59-A6C34878D82A}">
                    <a16:rowId xmlns:a16="http://schemas.microsoft.com/office/drawing/2014/main" val="3424742804"/>
                  </a:ext>
                </a:extLst>
              </a:tr>
              <a:tr h="870628">
                <a:tc>
                  <a:txBody>
                    <a:bodyPr/>
                    <a:lstStyle/>
                    <a:p>
                      <a:pPr marL="0" marR="0" indent="0">
                        <a:spcBef>
                          <a:spcPts val="0"/>
                        </a:spcBef>
                        <a:spcAft>
                          <a:spcPts val="0"/>
                        </a:spcAft>
                        <a:buFont typeface="+mj-lt"/>
                        <a:buNone/>
                      </a:pPr>
                      <a:r>
                        <a:rPr lang="en-US" sz="1600" dirty="0">
                          <a:effectLst/>
                          <a:latin typeface="Arial" panose="020B0604020202020204" pitchFamily="34" charset="0"/>
                          <a:cs typeface="Arial" panose="020B0604020202020204" pitchFamily="34" charset="0"/>
                        </a:rPr>
                        <a:t>IV.  Deep Dive - Project management</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0459" marR="60459" marT="0" marB="0"/>
                </a:tc>
                <a:tc>
                  <a:txBody>
                    <a:bodyPr/>
                    <a:lstStyle/>
                    <a:p>
                      <a:r>
                        <a:rPr lang="en-US" sz="1400" dirty="0">
                          <a:solidFill>
                            <a:schemeClr val="bg2">
                              <a:lumMod val="25000"/>
                            </a:schemeClr>
                          </a:solidFill>
                          <a:effectLst/>
                          <a:latin typeface="Arial" panose="020B0604020202020204" pitchFamily="34" charset="0"/>
                          <a:cs typeface="Arial" panose="020B0604020202020204" pitchFamily="34" charset="0"/>
                        </a:rPr>
                        <a:t>Facilitated discussion</a:t>
                      </a:r>
                    </a:p>
                  </a:txBody>
                  <a:tcPr marL="60459" marR="60459" marT="0" marB="0"/>
                </a:tc>
                <a:tc>
                  <a:txBody>
                    <a:bodyPr/>
                    <a:lstStyle/>
                    <a:p>
                      <a:pPr marL="285750" indent="-285750">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Introduction to RACI matrix, initial pass at roles &amp; responsibilities </a:t>
                      </a:r>
                      <a:r>
                        <a:rPr lang="en-US" sz="1400" b="1" dirty="0">
                          <a:solidFill>
                            <a:schemeClr val="bg2">
                              <a:lumMod val="25000"/>
                            </a:schemeClr>
                          </a:solidFill>
                          <a:effectLst/>
                          <a:latin typeface="Arial" panose="020B0604020202020204" pitchFamily="34" charset="0"/>
                          <a:cs typeface="Arial" panose="020B0604020202020204" pitchFamily="34" charset="0"/>
                        </a:rPr>
                        <a:t>~15 min</a:t>
                      </a:r>
                      <a:endParaRPr lang="en-US" sz="1400" dirty="0">
                        <a:solidFill>
                          <a:schemeClr val="bg2">
                            <a:lumMod val="25000"/>
                          </a:schemeClr>
                        </a:solidFill>
                        <a:effectLst/>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Meeting cadence &amp; structure </a:t>
                      </a:r>
                      <a:r>
                        <a:rPr lang="en-US" sz="1400" b="1" dirty="0">
                          <a:solidFill>
                            <a:schemeClr val="bg2">
                              <a:lumMod val="25000"/>
                            </a:schemeClr>
                          </a:solidFill>
                          <a:effectLst/>
                          <a:latin typeface="Arial" panose="020B0604020202020204" pitchFamily="34" charset="0"/>
                          <a:cs typeface="Arial" panose="020B0604020202020204" pitchFamily="34" charset="0"/>
                        </a:rPr>
                        <a:t>~15 min</a:t>
                      </a:r>
                      <a:endParaRPr lang="en-US" sz="1400" dirty="0">
                        <a:solidFill>
                          <a:schemeClr val="bg2">
                            <a:lumMod val="25000"/>
                          </a:schemeClr>
                        </a:solidFill>
                        <a:effectLst/>
                        <a:latin typeface="Arial" panose="020B0604020202020204" pitchFamily="34" charset="0"/>
                        <a:cs typeface="Arial" panose="020B0604020202020204" pitchFamily="34" charset="0"/>
                      </a:endParaRPr>
                    </a:p>
                    <a:p>
                      <a:r>
                        <a:rPr lang="en-US" sz="1400" dirty="0">
                          <a:solidFill>
                            <a:schemeClr val="bg2">
                              <a:lumMod val="25000"/>
                            </a:schemeClr>
                          </a:solidFill>
                          <a:effectLst/>
                          <a:latin typeface="Arial" panose="020B0604020202020204" pitchFamily="34" charset="0"/>
                          <a:cs typeface="Arial" panose="020B0604020202020204" pitchFamily="34" charset="0"/>
                        </a:rPr>
                        <a:t> </a:t>
                      </a:r>
                    </a:p>
                  </a:txBody>
                  <a:tcPr marL="60459" marR="60459" marT="0" marB="0"/>
                </a:tc>
                <a:tc>
                  <a:txBody>
                    <a:bodyPr/>
                    <a:lstStyle/>
                    <a:p>
                      <a:pPr marL="285750" indent="-285750">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Understanding RACI matrix is in the works</a:t>
                      </a:r>
                    </a:p>
                    <a:p>
                      <a:pPr marL="285750" indent="-285750">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Alignment to the who/what/when of meetings</a:t>
                      </a:r>
                    </a:p>
                  </a:txBody>
                  <a:tcPr marL="60459" marR="60459" marT="0" marB="0"/>
                </a:tc>
                <a:extLst>
                  <a:ext uri="{0D108BD9-81ED-4DB2-BD59-A6C34878D82A}">
                    <a16:rowId xmlns:a16="http://schemas.microsoft.com/office/drawing/2014/main" val="1321544220"/>
                  </a:ext>
                </a:extLst>
              </a:tr>
              <a:tr h="870628">
                <a:tc>
                  <a:txBody>
                    <a:bodyPr/>
                    <a:lstStyle/>
                    <a:p>
                      <a:pPr marL="0" marR="0" indent="0">
                        <a:spcBef>
                          <a:spcPts val="0"/>
                        </a:spcBef>
                        <a:spcAft>
                          <a:spcPts val="0"/>
                        </a:spcAft>
                        <a:buFont typeface="+mj-lt"/>
                        <a:buNone/>
                      </a:pPr>
                      <a:r>
                        <a:rPr lang="en-US" sz="1600" dirty="0">
                          <a:effectLst/>
                          <a:latin typeface="Arial" panose="020B0604020202020204" pitchFamily="34" charset="0"/>
                          <a:ea typeface="Calibri" panose="020F0502020204030204" pitchFamily="34" charset="0"/>
                          <a:cs typeface="Arial" panose="020B0604020202020204" pitchFamily="34" charset="0"/>
                        </a:rPr>
                        <a:t>V. The Week Ahead</a:t>
                      </a:r>
                    </a:p>
                  </a:txBody>
                  <a:tcPr marL="60459" marR="60459" marT="0" marB="0"/>
                </a:tc>
                <a:tc>
                  <a:txBody>
                    <a:bodyPr/>
                    <a:lstStyle/>
                    <a:p>
                      <a:r>
                        <a:rPr lang="en-US" sz="1400" dirty="0">
                          <a:solidFill>
                            <a:schemeClr val="bg2">
                              <a:lumMod val="25000"/>
                            </a:schemeClr>
                          </a:solidFill>
                          <a:effectLst/>
                          <a:latin typeface="Arial" panose="020B0604020202020204" pitchFamily="34" charset="0"/>
                          <a:cs typeface="Arial" panose="020B0604020202020204" pitchFamily="34" charset="0"/>
                        </a:rPr>
                        <a:t>Facilitated discussion</a:t>
                      </a:r>
                    </a:p>
                  </a:txBody>
                  <a:tcPr marL="60459" marR="60459" marT="0" marB="0"/>
                </a:tc>
                <a:tc>
                  <a:txBody>
                    <a:bodyPr/>
                    <a:lstStyle/>
                    <a:p>
                      <a:pPr marL="285750" indent="-285750">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Overview of high-level agenda (Brian) 20 min</a:t>
                      </a:r>
                    </a:p>
                    <a:p>
                      <a:pPr marL="285750" indent="-285750">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Participants (Ana)</a:t>
                      </a:r>
                    </a:p>
                    <a:p>
                      <a:pPr marL="285750" indent="-285750">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Identified tone, tenor, and messaging to support the week ahead (Brian)</a:t>
                      </a:r>
                    </a:p>
                  </a:txBody>
                  <a:tcPr marL="60459" marR="60459" marT="0" marB="0"/>
                </a:tc>
                <a:tc>
                  <a:txBody>
                    <a:bodyPr/>
                    <a:lstStyle/>
                    <a:p>
                      <a:pPr marL="285750" indent="-285750">
                        <a:buFont typeface="Arial" panose="020B0604020202020204" pitchFamily="34" charset="0"/>
                        <a:buChar char="•"/>
                      </a:pPr>
                      <a:r>
                        <a:rPr lang="en-US" sz="1400" dirty="0">
                          <a:solidFill>
                            <a:schemeClr val="bg2">
                              <a:lumMod val="25000"/>
                            </a:schemeClr>
                          </a:solidFill>
                          <a:effectLst/>
                          <a:latin typeface="Arial" panose="020B0604020202020204" pitchFamily="34" charset="0"/>
                          <a:cs typeface="Arial" panose="020B0604020202020204" pitchFamily="34" charset="0"/>
                        </a:rPr>
                        <a:t>Alignment on messaging and roles to set the week up for success </a:t>
                      </a:r>
                    </a:p>
                  </a:txBody>
                  <a:tcPr marL="60459" marR="60459" marT="0" marB="0"/>
                </a:tc>
                <a:extLst>
                  <a:ext uri="{0D108BD9-81ED-4DB2-BD59-A6C34878D82A}">
                    <a16:rowId xmlns:a16="http://schemas.microsoft.com/office/drawing/2014/main" val="521448615"/>
                  </a:ext>
                </a:extLst>
              </a:tr>
            </a:tbl>
          </a:graphicData>
        </a:graphic>
      </p:graphicFrame>
    </p:spTree>
    <p:extLst>
      <p:ext uri="{BB962C8B-B14F-4D97-AF65-F5344CB8AC3E}">
        <p14:creationId xmlns:p14="http://schemas.microsoft.com/office/powerpoint/2010/main" val="3451177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CAC0B0-0007-0658-EFBC-7BCA552FD78C}"/>
              </a:ext>
            </a:extLst>
          </p:cNvPr>
          <p:cNvSpPr txBox="1"/>
          <p:nvPr/>
        </p:nvSpPr>
        <p:spPr>
          <a:xfrm>
            <a:off x="3364992" y="3925824"/>
            <a:ext cx="4115486" cy="400110"/>
          </a:xfrm>
          <a:prstGeom prst="rect">
            <a:avLst/>
          </a:prstGeom>
          <a:noFill/>
        </p:spPr>
        <p:txBody>
          <a:bodyPr wrap="none" rtlCol="0">
            <a:spAutoFit/>
          </a:bodyPr>
          <a:lstStyle/>
          <a:p>
            <a:r>
              <a:rPr lang="en-GB" sz="2000" dirty="0">
                <a:solidFill>
                  <a:schemeClr val="bg1"/>
                </a:solidFill>
              </a:rPr>
              <a:t>I. Alignment of where we are going</a:t>
            </a:r>
          </a:p>
        </p:txBody>
      </p:sp>
    </p:spTree>
    <p:extLst>
      <p:ext uri="{BB962C8B-B14F-4D97-AF65-F5344CB8AC3E}">
        <p14:creationId xmlns:p14="http://schemas.microsoft.com/office/powerpoint/2010/main" val="344939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5696F3E1-0049-4BA3-9CC1-1BCE07DEB5F1}"/>
              </a:ext>
            </a:extLst>
          </p:cNvPr>
          <p:cNvGraphicFramePr>
            <a:graphicFrameLocks noChangeAspect="1"/>
          </p:cNvGraphicFramePr>
          <p:nvPr>
            <p:custDataLst>
              <p:tags r:id="rId2"/>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11282" name="think-cell Slide" r:id="rId6" imgW="421" imgH="420" progId="TCLayout.ActiveDocument.1">
                  <p:embed/>
                </p:oleObj>
              </mc:Choice>
              <mc:Fallback>
                <p:oleObj name="think-cell Slide" r:id="rId6" imgW="421" imgH="420" progId="TCLayout.ActiveDocument.1">
                  <p:embed/>
                  <p:pic>
                    <p:nvPicPr>
                      <p:cNvPr id="6" name="Object 5" hidden="1">
                        <a:extLst>
                          <a:ext uri="{FF2B5EF4-FFF2-40B4-BE49-F238E27FC236}">
                            <a16:creationId xmlns:a16="http://schemas.microsoft.com/office/drawing/2014/main" id="{5696F3E1-0049-4BA3-9CC1-1BCE07DEB5F1}"/>
                          </a:ext>
                        </a:extLst>
                      </p:cNvPr>
                      <p:cNvPicPr/>
                      <p:nvPr/>
                    </p:nvPicPr>
                    <p:blipFill>
                      <a:blip r:embed="rId7"/>
                      <a:stretch>
                        <a:fillRect/>
                      </a:stretch>
                    </p:blipFill>
                    <p:spPr>
                      <a:xfrm>
                        <a:off x="2118" y="2118"/>
                        <a:ext cx="2117" cy="2117"/>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43F0123F-438F-4509-B758-29267D60BD7F}"/>
              </a:ext>
            </a:extLst>
          </p:cNvPr>
          <p:cNvSpPr/>
          <p:nvPr>
            <p:custDataLst>
              <p:tags r:id="rId3"/>
            </p:custDataLst>
          </p:nvPr>
        </p:nvSpPr>
        <p:spPr>
          <a:xfrm>
            <a:off x="0" y="0"/>
            <a:ext cx="211667" cy="211667"/>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defTabSz="609585">
              <a:spcBef>
                <a:spcPct val="0"/>
              </a:spcBef>
              <a:spcAft>
                <a:spcPct val="0"/>
              </a:spcAft>
            </a:pPr>
            <a:endParaRPr lang="en-US" sz="3200" dirty="0">
              <a:solidFill>
                <a:prstClr val="white"/>
              </a:solidFill>
              <a:latin typeface="Arial" panose="020B0604020202020204" pitchFamily="34" charset="0"/>
              <a:sym typeface="Arial" panose="020B0604020202020204" pitchFamily="34" charset="0"/>
            </a:endParaRPr>
          </a:p>
        </p:txBody>
      </p:sp>
      <p:sp>
        <p:nvSpPr>
          <p:cNvPr id="4" name="Title 3">
            <a:extLst>
              <a:ext uri="{FF2B5EF4-FFF2-40B4-BE49-F238E27FC236}">
                <a16:creationId xmlns:a16="http://schemas.microsoft.com/office/drawing/2014/main" id="{959039F4-BC69-4434-B696-AC6AC0A4F0F5}"/>
              </a:ext>
            </a:extLst>
          </p:cNvPr>
          <p:cNvSpPr>
            <a:spLocks noGrp="1"/>
          </p:cNvSpPr>
          <p:nvPr>
            <p:ph type="title"/>
          </p:nvPr>
        </p:nvSpPr>
        <p:spPr>
          <a:xfrm>
            <a:off x="720000" y="570183"/>
            <a:ext cx="10752000" cy="558240"/>
          </a:xfrm>
        </p:spPr>
        <p:txBody>
          <a:bodyPr/>
          <a:lstStyle/>
          <a:p>
            <a:r>
              <a:rPr lang="en-US">
                <a:latin typeface="+mj-lt"/>
              </a:rPr>
              <a:t>Condom Program Stewardship Strategic Initiative </a:t>
            </a:r>
            <a:endParaRPr lang="en-US" dirty="0">
              <a:latin typeface="+mj-lt"/>
            </a:endParaRPr>
          </a:p>
        </p:txBody>
      </p:sp>
      <p:sp>
        <p:nvSpPr>
          <p:cNvPr id="3" name="Slide Number Placeholder 2">
            <a:extLst>
              <a:ext uri="{FF2B5EF4-FFF2-40B4-BE49-F238E27FC236}">
                <a16:creationId xmlns:a16="http://schemas.microsoft.com/office/drawing/2014/main" id="{CEEB906A-55D0-4CA2-B9FF-BFE9FD0C9C5E}"/>
              </a:ext>
            </a:extLst>
          </p:cNvPr>
          <p:cNvSpPr>
            <a:spLocks noGrp="1"/>
          </p:cNvSpPr>
          <p:nvPr>
            <p:ph type="sldNum" sz="quarter" idx="12"/>
          </p:nvPr>
        </p:nvSpPr>
        <p:spPr/>
        <p:txBody>
          <a:bodyPr/>
          <a:lstStyle/>
          <a:p>
            <a:pPr defTabSz="609585"/>
            <a:fld id="{1D1E3EDB-D7EB-F14E-A6D1-748C03EC5EDC}" type="slidenum">
              <a:rPr lang="en-US">
                <a:solidFill>
                  <a:prstClr val="white">
                    <a:lumMod val="75000"/>
                  </a:prstClr>
                </a:solidFill>
              </a:rPr>
              <a:pPr defTabSz="609585"/>
              <a:t>5</a:t>
            </a:fld>
            <a:endParaRPr lang="en-US" dirty="0">
              <a:solidFill>
                <a:prstClr val="white">
                  <a:lumMod val="75000"/>
                </a:prstClr>
              </a:solidFill>
            </a:endParaRPr>
          </a:p>
        </p:txBody>
      </p:sp>
      <p:sp>
        <p:nvSpPr>
          <p:cNvPr id="10" name="Rectangle 9">
            <a:extLst>
              <a:ext uri="{FF2B5EF4-FFF2-40B4-BE49-F238E27FC236}">
                <a16:creationId xmlns:a16="http://schemas.microsoft.com/office/drawing/2014/main" id="{4059628D-9F4A-4B96-BCFD-2D17CEBC92BF}"/>
              </a:ext>
            </a:extLst>
          </p:cNvPr>
          <p:cNvSpPr/>
          <p:nvPr/>
        </p:nvSpPr>
        <p:spPr>
          <a:xfrm>
            <a:off x="714527" y="3872364"/>
            <a:ext cx="7008177" cy="2415786"/>
          </a:xfrm>
          <a:prstGeom prst="rect">
            <a:avLst/>
          </a:prstGeom>
          <a:noFill/>
          <a:ln w="12700">
            <a:solidFill>
              <a:schemeClr val="accent1">
                <a:lumMod val="60000"/>
                <a:lumOff val="40000"/>
              </a:schemeClr>
            </a:solidFill>
          </a:ln>
          <a:effectLst/>
        </p:spPr>
        <p:style>
          <a:lnRef idx="2">
            <a:schemeClr val="accent3"/>
          </a:lnRef>
          <a:fillRef idx="1">
            <a:schemeClr val="lt1"/>
          </a:fillRef>
          <a:effectRef idx="0">
            <a:schemeClr val="accent3"/>
          </a:effectRef>
          <a:fontRef idx="minor">
            <a:schemeClr val="dk1"/>
          </a:fontRef>
        </p:style>
        <p:txBody>
          <a:bodyPr rtlCol="0" anchor="t"/>
          <a:lstStyle/>
          <a:p>
            <a:pPr marL="0" marR="0">
              <a:spcBef>
                <a:spcPts val="0"/>
              </a:spcBef>
            </a:pPr>
            <a:r>
              <a:rPr lang="en-US" sz="1400" dirty="0">
                <a:effectLst/>
                <a:latin typeface="Calibri" panose="020F0502020204030204" pitchFamily="34" charset="0"/>
                <a:ea typeface="Calibri" panose="020F0502020204030204" pitchFamily="34" charset="0"/>
              </a:rPr>
              <a:t> </a:t>
            </a:r>
            <a:r>
              <a:rPr lang="en-US" sz="1200" dirty="0">
                <a:effectLst/>
                <a:latin typeface="+mj-lt"/>
                <a:ea typeface="Calibri" panose="020F0502020204030204" pitchFamily="34" charset="0"/>
              </a:rPr>
              <a:t>The overall objective of the Condom Program Stewardship SI is to:</a:t>
            </a:r>
          </a:p>
          <a:p>
            <a:pPr marL="0" marR="0">
              <a:spcBef>
                <a:spcPts val="0"/>
              </a:spcBef>
            </a:pPr>
            <a:r>
              <a:rPr lang="en-US" sz="1200" dirty="0">
                <a:effectLst/>
                <a:latin typeface="+mj-lt"/>
                <a:ea typeface="Calibri" panose="020F0502020204030204" pitchFamily="34" charset="0"/>
              </a:rPr>
              <a:t> </a:t>
            </a:r>
          </a:p>
          <a:p>
            <a:pPr marL="285750" marR="0" lvl="0" indent="-285750">
              <a:spcBef>
                <a:spcPts val="0"/>
              </a:spcBef>
              <a:buSzPct val="125000"/>
              <a:buFont typeface="Arial" panose="020B0604020202020204" pitchFamily="34" charset="0"/>
              <a:buChar char="•"/>
            </a:pPr>
            <a:r>
              <a:rPr lang="en-US" sz="1200" dirty="0">
                <a:solidFill>
                  <a:srgbClr val="000000"/>
                </a:solidFill>
                <a:latin typeface="+mj-lt"/>
                <a:ea typeface="Noto Sans Symbols"/>
                <a:cs typeface="Noto Sans Symbols"/>
              </a:rPr>
              <a:t>Catalyze i</a:t>
            </a:r>
            <a:r>
              <a:rPr lang="en-US" sz="1200" dirty="0">
                <a:solidFill>
                  <a:srgbClr val="000000"/>
                </a:solidFill>
                <a:effectLst/>
                <a:latin typeface="+mj-lt"/>
                <a:ea typeface="Noto Sans Symbols"/>
                <a:cs typeface="Noto Sans Symbols"/>
              </a:rPr>
              <a:t>mprovements in the quality of condom programs (more differentiated, equitable, people-centered), which will lead to sustained increases in condom use amongst priority populations, and reduced # of HIV infections (as well as other SRH benefits)</a:t>
            </a:r>
            <a:endParaRPr lang="en-US" sz="1200" dirty="0">
              <a:effectLst/>
              <a:latin typeface="+mj-lt"/>
              <a:ea typeface="Calibri" panose="020F0502020204030204" pitchFamily="34" charset="0"/>
            </a:endParaRPr>
          </a:p>
          <a:p>
            <a:pPr marL="0" marR="0">
              <a:spcBef>
                <a:spcPts val="0"/>
              </a:spcBef>
            </a:pPr>
            <a:endParaRPr lang="en-US" sz="1200" dirty="0">
              <a:effectLst/>
              <a:latin typeface="+mj-lt"/>
              <a:ea typeface="Calibri" panose="020F0502020204030204" pitchFamily="34" charset="0"/>
            </a:endParaRPr>
          </a:p>
          <a:p>
            <a:pPr marL="0" marR="0">
              <a:spcBef>
                <a:spcPts val="0"/>
              </a:spcBef>
            </a:pPr>
            <a:r>
              <a:rPr lang="en-US" sz="1200" dirty="0">
                <a:effectLst/>
                <a:latin typeface="+mj-lt"/>
                <a:ea typeface="Calibri" panose="020F0502020204030204" pitchFamily="34" charset="0"/>
              </a:rPr>
              <a:t>Sub objectives:</a:t>
            </a:r>
          </a:p>
          <a:p>
            <a:pPr marL="0" marR="0">
              <a:spcBef>
                <a:spcPts val="0"/>
              </a:spcBef>
            </a:pPr>
            <a:r>
              <a:rPr lang="en-US" sz="1200" dirty="0">
                <a:effectLst/>
                <a:latin typeface="+mj-lt"/>
                <a:ea typeface="Calibri" panose="020F0502020204030204" pitchFamily="34" charset="0"/>
              </a:rPr>
              <a:t> </a:t>
            </a:r>
          </a:p>
          <a:p>
            <a:pPr marL="285750" marR="0" lvl="0" indent="-285750">
              <a:spcBef>
                <a:spcPts val="0"/>
              </a:spcBef>
              <a:buSzPct val="125000"/>
              <a:buFont typeface="Arial" panose="020B0604020202020204" pitchFamily="34" charset="0"/>
              <a:buChar char="•"/>
            </a:pPr>
            <a:r>
              <a:rPr lang="en-US" sz="1200" dirty="0">
                <a:solidFill>
                  <a:srgbClr val="000000"/>
                </a:solidFill>
                <a:effectLst/>
                <a:latin typeface="+mj-lt"/>
                <a:ea typeface="Noto Sans Symbols"/>
                <a:cs typeface="Noto Sans Symbols"/>
              </a:rPr>
              <a:t>Strengthen national and sub-national institutions (NAC, MOH) and systems for improved condom program stewardship</a:t>
            </a:r>
            <a:endParaRPr lang="en-US" sz="1200" dirty="0">
              <a:effectLst/>
              <a:latin typeface="+mj-lt"/>
              <a:ea typeface="Noto Sans Symbols"/>
              <a:cs typeface="Noto Sans Symbols"/>
            </a:endParaRPr>
          </a:p>
          <a:p>
            <a:pPr marL="285750" marR="0" lvl="0" indent="-285750">
              <a:spcBef>
                <a:spcPts val="0"/>
              </a:spcBef>
              <a:buSzPct val="125000"/>
              <a:buFont typeface="Arial" panose="020B0604020202020204" pitchFamily="34" charset="0"/>
              <a:buChar char="•"/>
            </a:pPr>
            <a:r>
              <a:rPr lang="en-US" sz="1200" dirty="0">
                <a:solidFill>
                  <a:srgbClr val="000000"/>
                </a:solidFill>
                <a:effectLst/>
                <a:latin typeface="+mj-lt"/>
                <a:ea typeface="Noto Sans Symbols"/>
                <a:cs typeface="Noto Sans Symbols"/>
              </a:rPr>
              <a:t>Increase innovation in demand creation and last-mile distribution, including through public-private partnerships</a:t>
            </a:r>
            <a:endParaRPr lang="en-US" sz="1200" dirty="0">
              <a:effectLst/>
              <a:latin typeface="+mj-lt"/>
              <a:ea typeface="Noto Sans Symbols"/>
              <a:cs typeface="Noto Sans Symbols"/>
            </a:endParaRPr>
          </a:p>
          <a:p>
            <a:pPr marL="457200" marR="0" lvl="1" indent="0" algn="l" defTabSz="914400" rtl="0" eaLnBrk="1" fontAlgn="auto" latinLnBrk="0" hangingPunct="1">
              <a:spcBef>
                <a:spcPts val="0"/>
              </a:spcBef>
              <a:buClrTx/>
              <a:buSzTx/>
              <a:buFontTx/>
              <a:buNone/>
              <a:tabLst/>
              <a:defRPr/>
            </a:pPr>
            <a:endParaRPr kumimoji="0" lang="en-US" sz="1400" b="0" i="0" u="none" strike="noStrike" kern="1200" cap="none" spc="0" normalizeH="0" baseline="0" noProof="0" dirty="0">
              <a:ln>
                <a:noFill/>
              </a:ln>
              <a:solidFill>
                <a:srgbClr val="404040">
                  <a:lumMod val="75000"/>
                </a:srgbClr>
              </a:solidFill>
              <a:effectLst/>
              <a:uLnTx/>
              <a:uFillTx/>
              <a:latin typeface="Arial" panose="020B0604020202020204"/>
              <a:ea typeface="+mn-ea"/>
              <a:cs typeface="+mn-cs"/>
            </a:endParaRPr>
          </a:p>
        </p:txBody>
      </p:sp>
      <p:sp>
        <p:nvSpPr>
          <p:cNvPr id="12" name="Rectangle 11">
            <a:extLst>
              <a:ext uri="{FF2B5EF4-FFF2-40B4-BE49-F238E27FC236}">
                <a16:creationId xmlns:a16="http://schemas.microsoft.com/office/drawing/2014/main" id="{C9B02DCE-22BC-4837-9D65-8BC8AC3AAE50}"/>
              </a:ext>
            </a:extLst>
          </p:cNvPr>
          <p:cNvSpPr/>
          <p:nvPr/>
        </p:nvSpPr>
        <p:spPr>
          <a:xfrm>
            <a:off x="714527" y="3438935"/>
            <a:ext cx="7008177" cy="433428"/>
          </a:xfrm>
          <a:prstGeom prst="rect">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a:ea typeface="+mn-ea"/>
                <a:cs typeface="+mn-cs"/>
              </a:rPr>
              <a:t>Objectives</a:t>
            </a:r>
          </a:p>
        </p:txBody>
      </p:sp>
      <p:sp>
        <p:nvSpPr>
          <p:cNvPr id="16" name="Rectangle 15">
            <a:extLst>
              <a:ext uri="{FF2B5EF4-FFF2-40B4-BE49-F238E27FC236}">
                <a16:creationId xmlns:a16="http://schemas.microsoft.com/office/drawing/2014/main" id="{0B38BDF1-2608-496E-A893-9CD33F6D810E}"/>
              </a:ext>
            </a:extLst>
          </p:cNvPr>
          <p:cNvSpPr/>
          <p:nvPr/>
        </p:nvSpPr>
        <p:spPr>
          <a:xfrm>
            <a:off x="714527" y="1621484"/>
            <a:ext cx="7008177" cy="1797581"/>
          </a:xfrm>
          <a:prstGeom prst="rect">
            <a:avLst/>
          </a:prstGeom>
          <a:noFill/>
          <a:ln w="12700">
            <a:solidFill>
              <a:schemeClr val="accent1">
                <a:lumMod val="60000"/>
                <a:lumOff val="40000"/>
              </a:schemeClr>
            </a:solidFill>
          </a:ln>
          <a:effectLst/>
        </p:spPr>
        <p:style>
          <a:lnRef idx="2">
            <a:schemeClr val="accent3"/>
          </a:lnRef>
          <a:fillRef idx="1">
            <a:schemeClr val="lt1"/>
          </a:fillRef>
          <a:effectRef idx="0">
            <a:schemeClr val="accent3"/>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600"/>
              </a:spcAft>
              <a:buClrTx/>
              <a:buSzPct val="105000"/>
              <a:buFontTx/>
              <a:buNone/>
              <a:tabLst/>
              <a:defRPr/>
            </a:pPr>
            <a:r>
              <a:rPr kumimoji="0" lang="en-GB" sz="1200" b="0" i="0" u="none" strike="noStrike" kern="1200" cap="none" spc="0" normalizeH="0" baseline="0" noProof="0" dirty="0">
                <a:ln>
                  <a:noFill/>
                </a:ln>
                <a:solidFill>
                  <a:srgbClr val="404040">
                    <a:lumMod val="75000"/>
                  </a:srgbClr>
                </a:solidFill>
                <a:effectLst/>
                <a:uLnTx/>
                <a:uFillTx/>
                <a:latin typeface="+mj-lt"/>
                <a:ea typeface="+mn-ea"/>
                <a:cs typeface="+mn-cs"/>
              </a:rPr>
              <a:t>Condom use is low in eastern and southern Africa and well below the 90% target</a:t>
            </a:r>
          </a:p>
          <a:p>
            <a:pPr marL="0" marR="0" lvl="0" indent="0" algn="l" defTabSz="914400" rtl="0" eaLnBrk="1" fontAlgn="auto" latinLnBrk="0" hangingPunct="1">
              <a:lnSpc>
                <a:spcPct val="100000"/>
              </a:lnSpc>
              <a:spcBef>
                <a:spcPts val="0"/>
              </a:spcBef>
              <a:spcAft>
                <a:spcPts val="600"/>
              </a:spcAft>
              <a:buClrTx/>
              <a:buSzPct val="105000"/>
              <a:buFontTx/>
              <a:buNone/>
              <a:tabLst/>
              <a:defRPr/>
            </a:pPr>
            <a:r>
              <a:rPr kumimoji="0" lang="en-GB" sz="1200" b="0" i="0" u="none" strike="noStrike" kern="1200" cap="none" spc="0" normalizeH="0" baseline="0" noProof="0" dirty="0">
                <a:ln>
                  <a:noFill/>
                </a:ln>
                <a:solidFill>
                  <a:srgbClr val="404040">
                    <a:lumMod val="75000"/>
                  </a:srgbClr>
                </a:solidFill>
                <a:effectLst/>
                <a:uLnTx/>
                <a:uFillTx/>
                <a:latin typeface="+mj-lt"/>
                <a:ea typeface="+mn-ea"/>
                <a:cs typeface="+mn-cs"/>
              </a:rPr>
              <a:t>Low capacity in condom program stewardship results in:</a:t>
            </a:r>
          </a:p>
          <a:p>
            <a:pPr marL="288925" marR="0" lvl="1" indent="-285750" algn="l" defTabSz="914400" rtl="0" eaLnBrk="1" fontAlgn="auto" latinLnBrk="0" hangingPunct="1">
              <a:lnSpc>
                <a:spcPct val="100000"/>
              </a:lnSpc>
              <a:spcBef>
                <a:spcPts val="0"/>
              </a:spcBef>
              <a:spcAft>
                <a:spcPts val="0"/>
              </a:spcAft>
              <a:buClrTx/>
              <a:buSzPct val="125000"/>
              <a:buFont typeface="Arial" panose="020B0604020202020204" pitchFamily="34" charset="0"/>
              <a:buChar char="•"/>
              <a:tabLst/>
              <a:defRPr/>
            </a:pPr>
            <a:r>
              <a:rPr kumimoji="0" lang="en-GB" sz="1200" b="0" i="0" u="none" strike="noStrike" kern="1200" cap="none" spc="0" normalizeH="0" baseline="0" noProof="0" dirty="0">
                <a:ln>
                  <a:noFill/>
                </a:ln>
                <a:solidFill>
                  <a:srgbClr val="404040">
                    <a:lumMod val="75000"/>
                  </a:srgbClr>
                </a:solidFill>
                <a:effectLst/>
                <a:uLnTx/>
                <a:uFillTx/>
                <a:latin typeface="+mj-lt"/>
                <a:ea typeface="+mn-ea"/>
                <a:cs typeface="+mn-cs"/>
              </a:rPr>
              <a:t>Inefficient priority setting and resource allocation at country level</a:t>
            </a:r>
          </a:p>
          <a:p>
            <a:pPr marL="288925" marR="0" lvl="1" indent="-285750" algn="l" defTabSz="914400" rtl="0" eaLnBrk="1" fontAlgn="auto" latinLnBrk="0" hangingPunct="1">
              <a:lnSpc>
                <a:spcPct val="100000"/>
              </a:lnSpc>
              <a:spcBef>
                <a:spcPts val="0"/>
              </a:spcBef>
              <a:spcAft>
                <a:spcPts val="0"/>
              </a:spcAft>
              <a:buClrTx/>
              <a:buSzPct val="125000"/>
              <a:buFont typeface="Arial" panose="020B0604020202020204" pitchFamily="34" charset="0"/>
              <a:buChar char="•"/>
              <a:tabLst/>
              <a:defRPr/>
            </a:pPr>
            <a:r>
              <a:rPr kumimoji="0" lang="en-GB" sz="1200" b="0" i="0" u="none" strike="noStrike" kern="1200" cap="none" spc="0" normalizeH="0" baseline="0" noProof="0" dirty="0">
                <a:ln>
                  <a:noFill/>
                </a:ln>
                <a:solidFill>
                  <a:srgbClr val="404040">
                    <a:lumMod val="75000"/>
                  </a:srgbClr>
                </a:solidFill>
                <a:effectLst/>
                <a:uLnTx/>
                <a:uFillTx/>
                <a:latin typeface="+mj-lt"/>
                <a:ea typeface="+mn-ea"/>
                <a:cs typeface="+mn-cs"/>
              </a:rPr>
              <a:t>Insufficient demand for condoms</a:t>
            </a:r>
          </a:p>
          <a:p>
            <a:pPr marL="288925" marR="0" lvl="1" indent="-285750" algn="l" defTabSz="914400" rtl="0" eaLnBrk="1" fontAlgn="auto" latinLnBrk="0" hangingPunct="1">
              <a:lnSpc>
                <a:spcPct val="100000"/>
              </a:lnSpc>
              <a:spcBef>
                <a:spcPts val="0"/>
              </a:spcBef>
              <a:spcAft>
                <a:spcPts val="0"/>
              </a:spcAft>
              <a:buClrTx/>
              <a:buSzPct val="125000"/>
              <a:buFont typeface="Arial" panose="020B0604020202020204" pitchFamily="34" charset="0"/>
              <a:buChar char="•"/>
              <a:tabLst/>
              <a:defRPr/>
            </a:pPr>
            <a:r>
              <a:rPr kumimoji="0" lang="en-GB" sz="1200" b="0" i="0" u="none" strike="noStrike" kern="1200" cap="none" spc="0" normalizeH="0" baseline="0" noProof="0" dirty="0">
                <a:ln>
                  <a:noFill/>
                </a:ln>
                <a:solidFill>
                  <a:srgbClr val="404040">
                    <a:lumMod val="75000"/>
                  </a:srgbClr>
                </a:solidFill>
                <a:effectLst/>
                <a:uLnTx/>
                <a:uFillTx/>
                <a:latin typeface="+mj-lt"/>
                <a:ea typeface="+mn-ea"/>
                <a:cs typeface="+mn-cs"/>
              </a:rPr>
              <a:t>Poor or inconsistent access to condoms for priority populations</a:t>
            </a:r>
          </a:p>
          <a:p>
            <a:pPr marL="288925" marR="0" lvl="1" indent="-285750" algn="l" defTabSz="914400" rtl="0" eaLnBrk="1" fontAlgn="auto" latinLnBrk="0" hangingPunct="1">
              <a:lnSpc>
                <a:spcPct val="100000"/>
              </a:lnSpc>
              <a:spcBef>
                <a:spcPts val="0"/>
              </a:spcBef>
              <a:spcAft>
                <a:spcPts val="0"/>
              </a:spcAft>
              <a:buClrTx/>
              <a:buSzPct val="125000"/>
              <a:buFont typeface="Arial" panose="020B0604020202020204" pitchFamily="34" charset="0"/>
              <a:buChar char="•"/>
              <a:tabLst/>
              <a:defRPr/>
            </a:pPr>
            <a:r>
              <a:rPr kumimoji="0" lang="en-GB" sz="1200" b="0" i="0" u="none" strike="noStrike" kern="1200" cap="none" spc="0" normalizeH="0" baseline="0" noProof="0" dirty="0">
                <a:ln>
                  <a:noFill/>
                </a:ln>
                <a:solidFill>
                  <a:srgbClr val="404040">
                    <a:lumMod val="75000"/>
                  </a:srgbClr>
                </a:solidFill>
                <a:effectLst/>
                <a:uLnTx/>
                <a:uFillTx/>
                <a:latin typeface="+mj-lt"/>
                <a:ea typeface="+mn-ea"/>
                <a:cs typeface="+mn-cs"/>
              </a:rPr>
              <a:t>Limited innovation in demand creation and last-mile distribution</a:t>
            </a:r>
          </a:p>
          <a:p>
            <a:pPr marL="288925" lvl="1" indent="-285750">
              <a:buSzPct val="125000"/>
              <a:buFont typeface="Arial" panose="020B0604020202020204" pitchFamily="34" charset="0"/>
              <a:buChar char="•"/>
              <a:defRPr/>
            </a:pPr>
            <a:r>
              <a:rPr lang="en-GB" sz="1200" dirty="0">
                <a:solidFill>
                  <a:srgbClr val="404040">
                    <a:lumMod val="75000"/>
                  </a:srgbClr>
                </a:solidFill>
                <a:latin typeface="+mj-lt"/>
              </a:rPr>
              <a:t>Limited involvement of community actors</a:t>
            </a:r>
            <a:endParaRPr kumimoji="0" lang="en-GB" sz="1200" b="0" i="0" u="none" strike="noStrike" kern="1200" cap="none" spc="0" normalizeH="0" baseline="0" noProof="0" dirty="0">
              <a:ln>
                <a:noFill/>
              </a:ln>
              <a:solidFill>
                <a:srgbClr val="404040">
                  <a:lumMod val="75000"/>
                </a:srgbClr>
              </a:solidFill>
              <a:effectLst/>
              <a:uLnTx/>
              <a:uFillTx/>
              <a:latin typeface="+mj-lt"/>
              <a:ea typeface="+mn-ea"/>
              <a:cs typeface="+mn-cs"/>
            </a:endParaRPr>
          </a:p>
          <a:p>
            <a:pPr marL="288925" marR="0" lvl="1" indent="-285750" algn="l" defTabSz="914400" rtl="0" eaLnBrk="1" fontAlgn="auto" latinLnBrk="0" hangingPunct="1">
              <a:lnSpc>
                <a:spcPct val="100000"/>
              </a:lnSpc>
              <a:spcBef>
                <a:spcPts val="0"/>
              </a:spcBef>
              <a:spcAft>
                <a:spcPts val="0"/>
              </a:spcAft>
              <a:buClrTx/>
              <a:buSzPct val="125000"/>
              <a:buFont typeface="Arial" panose="020B0604020202020204" pitchFamily="34" charset="0"/>
              <a:buChar char="•"/>
              <a:tabLst/>
              <a:defRPr/>
            </a:pPr>
            <a:endParaRPr kumimoji="0" lang="en-GB" sz="1400" b="0" i="0" u="none" strike="noStrike" kern="1200" cap="none" spc="0" normalizeH="0" baseline="0" noProof="0" dirty="0">
              <a:ln>
                <a:noFill/>
              </a:ln>
              <a:solidFill>
                <a:srgbClr val="404040">
                  <a:lumMod val="75000"/>
                </a:srgbClr>
              </a:solidFill>
              <a:effectLst/>
              <a:uLnTx/>
              <a:uFillTx/>
              <a:latin typeface="+mj-lt"/>
              <a:ea typeface="+mn-ea"/>
              <a:cs typeface="+mn-cs"/>
            </a:endParaRPr>
          </a:p>
          <a:p>
            <a:pPr marL="3175" marR="0" lvl="1" algn="l" defTabSz="914400" rtl="0" eaLnBrk="1" fontAlgn="auto" latinLnBrk="0" hangingPunct="1">
              <a:lnSpc>
                <a:spcPct val="100000"/>
              </a:lnSpc>
              <a:spcBef>
                <a:spcPts val="0"/>
              </a:spcBef>
              <a:spcAft>
                <a:spcPts val="0"/>
              </a:spcAft>
              <a:buClrTx/>
              <a:buSzPct val="125000"/>
              <a:tabLst/>
              <a:defRPr/>
            </a:pPr>
            <a:endParaRPr kumimoji="0" lang="en-GB" sz="1400" b="0" i="0" u="none" strike="noStrike" kern="1200" cap="none" spc="0" normalizeH="0" baseline="0" noProof="0" dirty="0">
              <a:ln>
                <a:noFill/>
              </a:ln>
              <a:solidFill>
                <a:srgbClr val="404040">
                  <a:lumMod val="75000"/>
                </a:srgbClr>
              </a:solidFill>
              <a:effectLst/>
              <a:uLnTx/>
              <a:uFillTx/>
              <a:latin typeface="+mj-lt"/>
              <a:ea typeface="+mn-ea"/>
              <a:cs typeface="+mn-cs"/>
            </a:endParaRPr>
          </a:p>
          <a:p>
            <a:pPr marL="457200" marR="0" lvl="1" indent="0" algn="l" defTabSz="914400" rtl="0" eaLnBrk="1" fontAlgn="auto" latinLnBrk="0" hangingPunct="1">
              <a:spcBef>
                <a:spcPts val="0"/>
              </a:spcBef>
              <a:buClrTx/>
              <a:buSzTx/>
              <a:buFontTx/>
              <a:buNone/>
              <a:tabLst/>
              <a:defRPr/>
            </a:pPr>
            <a:endParaRPr kumimoji="0" lang="en-US" sz="1400" b="0" i="0" u="none" strike="noStrike" kern="1200" cap="none" spc="0" normalizeH="0" baseline="0" noProof="0" dirty="0">
              <a:ln>
                <a:noFill/>
              </a:ln>
              <a:solidFill>
                <a:srgbClr val="404040">
                  <a:lumMod val="75000"/>
                </a:srgbClr>
              </a:solidFill>
              <a:effectLst/>
              <a:uLnTx/>
              <a:uFillTx/>
              <a:latin typeface="Arial" panose="020B0604020202020204"/>
              <a:ea typeface="+mn-ea"/>
              <a:cs typeface="+mn-cs"/>
            </a:endParaRPr>
          </a:p>
        </p:txBody>
      </p:sp>
      <p:sp>
        <p:nvSpPr>
          <p:cNvPr id="18" name="Rectangle 17">
            <a:extLst>
              <a:ext uri="{FF2B5EF4-FFF2-40B4-BE49-F238E27FC236}">
                <a16:creationId xmlns:a16="http://schemas.microsoft.com/office/drawing/2014/main" id="{98C0B9D6-880C-431F-A25F-C25C0B54E24A}"/>
              </a:ext>
            </a:extLst>
          </p:cNvPr>
          <p:cNvSpPr/>
          <p:nvPr/>
        </p:nvSpPr>
        <p:spPr>
          <a:xfrm>
            <a:off x="720000" y="1188057"/>
            <a:ext cx="7012904" cy="433428"/>
          </a:xfrm>
          <a:prstGeom prst="rect">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Arial"/>
                <a:ea typeface="+mn-ea"/>
                <a:cs typeface="+mn-cs"/>
              </a:rPr>
              <a:t>Rationale</a:t>
            </a:r>
            <a:endParaRPr kumimoji="0" lang="en-US" sz="1400" b="1" i="0" u="none" strike="noStrike" kern="1200" cap="none" spc="0" normalizeH="0" baseline="0" noProof="0" dirty="0">
              <a:ln>
                <a:noFill/>
              </a:ln>
              <a:solidFill>
                <a:srgbClr val="FFFFFF"/>
              </a:solidFill>
              <a:effectLst/>
              <a:uLnTx/>
              <a:uFillTx/>
              <a:latin typeface="Arial"/>
              <a:ea typeface="+mn-ea"/>
              <a:cs typeface="+mn-cs"/>
            </a:endParaRPr>
          </a:p>
        </p:txBody>
      </p:sp>
      <p:sp>
        <p:nvSpPr>
          <p:cNvPr id="20" name="Rectangle 19">
            <a:extLst>
              <a:ext uri="{FF2B5EF4-FFF2-40B4-BE49-F238E27FC236}">
                <a16:creationId xmlns:a16="http://schemas.microsoft.com/office/drawing/2014/main" id="{8CF230DD-937E-45E5-AC50-DEAB013E5EBC}"/>
              </a:ext>
            </a:extLst>
          </p:cNvPr>
          <p:cNvSpPr/>
          <p:nvPr/>
        </p:nvSpPr>
        <p:spPr>
          <a:xfrm>
            <a:off x="8065530" y="1188876"/>
            <a:ext cx="3681448" cy="401862"/>
          </a:xfrm>
          <a:prstGeom prst="rect">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panose="020B0604020202020204"/>
                <a:ea typeface="+mn-ea"/>
                <a:cs typeface="+mn-cs"/>
              </a:rPr>
              <a:t>GF Focal Point: 	Susie McLean</a:t>
            </a:r>
          </a:p>
        </p:txBody>
      </p:sp>
      <p:sp>
        <p:nvSpPr>
          <p:cNvPr id="22" name="Rectangle 21">
            <a:extLst>
              <a:ext uri="{FF2B5EF4-FFF2-40B4-BE49-F238E27FC236}">
                <a16:creationId xmlns:a16="http://schemas.microsoft.com/office/drawing/2014/main" id="{C305A07E-AA8D-4579-A1FB-E11F38461155}"/>
              </a:ext>
            </a:extLst>
          </p:cNvPr>
          <p:cNvSpPr/>
          <p:nvPr/>
        </p:nvSpPr>
        <p:spPr>
          <a:xfrm>
            <a:off x="8065530" y="1607397"/>
            <a:ext cx="3681448" cy="401861"/>
          </a:xfrm>
          <a:prstGeom prst="rect">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panose="020B0604020202020204"/>
                <a:ea typeface="+mn-ea"/>
                <a:cs typeface="+mn-cs"/>
              </a:rPr>
              <a:t>Total Budget:</a:t>
            </a:r>
            <a:r>
              <a:rPr kumimoji="0" lang="en-US" sz="1150" b="1" i="0" u="none" strike="noStrike" kern="1200" cap="none" spc="0" normalizeH="0" baseline="0" noProof="0" dirty="0">
                <a:ln>
                  <a:noFill/>
                </a:ln>
                <a:solidFill>
                  <a:srgbClr val="FFFFFF"/>
                </a:solidFill>
                <a:effectLst/>
                <a:uLnTx/>
                <a:uFillTx/>
                <a:latin typeface="Arial" panose="020B0604020202020204"/>
                <a:ea typeface="+mn-ea"/>
                <a:cs typeface="+mn-cs"/>
              </a:rPr>
              <a:t>	$5 million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50" b="1" dirty="0">
                <a:solidFill>
                  <a:srgbClr val="FFFFFF"/>
                </a:solidFill>
                <a:latin typeface="Arial" panose="020B0604020202020204"/>
              </a:rPr>
              <a:t>		$4.3 million via UNAIDS</a:t>
            </a:r>
            <a:endParaRPr kumimoji="0" lang="en-US" sz="1150" b="1"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24" name="Rectangle 23">
            <a:extLst>
              <a:ext uri="{FF2B5EF4-FFF2-40B4-BE49-F238E27FC236}">
                <a16:creationId xmlns:a16="http://schemas.microsoft.com/office/drawing/2014/main" id="{FD24A14F-C556-4EB0-9E34-7957A7388765}"/>
              </a:ext>
            </a:extLst>
          </p:cNvPr>
          <p:cNvSpPr/>
          <p:nvPr/>
        </p:nvSpPr>
        <p:spPr>
          <a:xfrm>
            <a:off x="8065530" y="2025677"/>
            <a:ext cx="3681448" cy="401860"/>
          </a:xfrm>
          <a:prstGeom prst="rect">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Arial" panose="020B0604020202020204"/>
                <a:ea typeface="+mn-ea"/>
                <a:cs typeface="+mn-cs"/>
              </a:rPr>
              <a:t>New or Continuing SI:	New</a:t>
            </a:r>
            <a:endParaRPr kumimoji="0" lang="en-US" sz="1200" b="1"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26" name="Rectangle 25">
            <a:extLst>
              <a:ext uri="{FF2B5EF4-FFF2-40B4-BE49-F238E27FC236}">
                <a16:creationId xmlns:a16="http://schemas.microsoft.com/office/drawing/2014/main" id="{141CDA14-C210-4257-AB06-27B002717519}"/>
              </a:ext>
            </a:extLst>
          </p:cNvPr>
          <p:cNvSpPr/>
          <p:nvPr/>
        </p:nvSpPr>
        <p:spPr>
          <a:xfrm>
            <a:off x="8065530" y="3077282"/>
            <a:ext cx="3681447" cy="1932040"/>
          </a:xfrm>
          <a:prstGeom prst="rect">
            <a:avLst/>
          </a:prstGeom>
          <a:solidFill>
            <a:schemeClr val="bg1"/>
          </a:solidFill>
          <a:ln w="12700">
            <a:solidFill>
              <a:schemeClr val="accent1">
                <a:lumMod val="60000"/>
                <a:lumOff val="40000"/>
              </a:schemeClr>
            </a:solidFill>
          </a:ln>
          <a:effectLst/>
        </p:spPr>
        <p:style>
          <a:lnRef idx="2">
            <a:schemeClr val="accent3"/>
          </a:lnRef>
          <a:fillRef idx="1">
            <a:schemeClr val="lt1"/>
          </a:fillRef>
          <a:effectRef idx="0">
            <a:schemeClr val="accent3"/>
          </a:effectRef>
          <a:fontRef idx="minor">
            <a:schemeClr val="dk1"/>
          </a:fontRef>
        </p:style>
        <p:txBody>
          <a:bodyPr rtlCol="0" anchor="t"/>
          <a:lstStyle/>
          <a:p>
            <a:pPr marL="168275" marR="0" lvl="0" indent="-168275">
              <a:spcBef>
                <a:spcPts val="0"/>
              </a:spcBef>
              <a:buFont typeface="Arial" panose="020B0604020202020204" pitchFamily="34" charset="0"/>
              <a:buChar char="●"/>
            </a:pPr>
            <a:r>
              <a:rPr lang="en-US" sz="1000" dirty="0">
                <a:solidFill>
                  <a:srgbClr val="000000"/>
                </a:solidFill>
                <a:effectLst/>
                <a:latin typeface="+mj-lt"/>
                <a:ea typeface="Noto Sans Symbols"/>
                <a:cs typeface="Noto Sans Symbols"/>
              </a:rPr>
              <a:t>Under </a:t>
            </a:r>
            <a:r>
              <a:rPr lang="en-US" sz="1000" b="1" dirty="0">
                <a:solidFill>
                  <a:srgbClr val="000000"/>
                </a:solidFill>
                <a:effectLst/>
                <a:latin typeface="+mj-lt"/>
                <a:ea typeface="Noto Sans Symbols"/>
                <a:cs typeface="Noto Sans Symbols"/>
              </a:rPr>
              <a:t>SO-1</a:t>
            </a:r>
            <a:r>
              <a:rPr lang="en-US" sz="1000" dirty="0">
                <a:solidFill>
                  <a:srgbClr val="000000"/>
                </a:solidFill>
                <a:effectLst/>
                <a:latin typeface="+mj-lt"/>
                <a:ea typeface="Noto Sans Symbols"/>
                <a:cs typeface="Noto Sans Symbols"/>
              </a:rPr>
              <a:t> (Maximize impact against HIV, TB &amp; malaria), improvements in program stewardship contribute to </a:t>
            </a:r>
            <a:r>
              <a:rPr lang="en-US" sz="1000" b="1" dirty="0">
                <a:solidFill>
                  <a:srgbClr val="000000"/>
                </a:solidFill>
                <a:effectLst/>
                <a:latin typeface="+mj-lt"/>
                <a:ea typeface="Noto Sans Symbols"/>
                <a:cs typeface="Noto Sans Symbols"/>
              </a:rPr>
              <a:t>KPI-5</a:t>
            </a:r>
            <a:r>
              <a:rPr lang="en-US" sz="1000" dirty="0">
                <a:solidFill>
                  <a:srgbClr val="000000"/>
                </a:solidFill>
                <a:effectLst/>
                <a:latin typeface="+mj-lt"/>
                <a:ea typeface="Noto Sans Symbols"/>
                <a:cs typeface="Noto Sans Symbols"/>
              </a:rPr>
              <a:t> (Service coverage for key populations) and </a:t>
            </a:r>
            <a:r>
              <a:rPr lang="en-US" sz="1000" b="1" dirty="0">
                <a:solidFill>
                  <a:srgbClr val="000000"/>
                </a:solidFill>
                <a:effectLst/>
                <a:latin typeface="+mj-lt"/>
                <a:ea typeface="Noto Sans Symbols"/>
                <a:cs typeface="Noto Sans Symbols"/>
              </a:rPr>
              <a:t>KPI-8</a:t>
            </a:r>
            <a:r>
              <a:rPr lang="en-US" sz="1000" dirty="0">
                <a:solidFill>
                  <a:srgbClr val="000000"/>
                </a:solidFill>
                <a:effectLst/>
                <a:latin typeface="+mj-lt"/>
                <a:ea typeface="Noto Sans Symbols"/>
                <a:cs typeface="Noto Sans Symbols"/>
              </a:rPr>
              <a:t> (Gender and age equality) by increasing condom use, which will reduce the number of new HIV infections.</a:t>
            </a:r>
          </a:p>
          <a:p>
            <a:pPr marR="0" lvl="0">
              <a:spcBef>
                <a:spcPts val="0"/>
              </a:spcBef>
            </a:pPr>
            <a:endParaRPr lang="en-US" sz="1000" dirty="0">
              <a:solidFill>
                <a:srgbClr val="000000"/>
              </a:solidFill>
              <a:effectLst/>
              <a:latin typeface="+mj-lt"/>
              <a:ea typeface="Noto Sans Symbols"/>
              <a:cs typeface="Noto Sans Symbols"/>
            </a:endParaRPr>
          </a:p>
          <a:p>
            <a:pPr marL="168275" marR="0" lvl="0" indent="-168275">
              <a:spcBef>
                <a:spcPts val="0"/>
              </a:spcBef>
              <a:buFont typeface="Arial" panose="020B0604020202020204" pitchFamily="34" charset="0"/>
              <a:buChar char="●"/>
            </a:pPr>
            <a:r>
              <a:rPr lang="en-US" sz="1000" dirty="0">
                <a:solidFill>
                  <a:srgbClr val="000000"/>
                </a:solidFill>
                <a:effectLst/>
                <a:latin typeface="+mj-lt"/>
                <a:ea typeface="Calibri" panose="020F0502020204030204" pitchFamily="34" charset="0"/>
              </a:rPr>
              <a:t>Under </a:t>
            </a:r>
            <a:r>
              <a:rPr lang="en-US" sz="1000" b="1" dirty="0">
                <a:solidFill>
                  <a:srgbClr val="000000"/>
                </a:solidFill>
                <a:effectLst/>
                <a:latin typeface="+mj-lt"/>
                <a:ea typeface="Calibri" panose="020F0502020204030204" pitchFamily="34" charset="0"/>
              </a:rPr>
              <a:t>SO-2</a:t>
            </a:r>
            <a:r>
              <a:rPr lang="en-US" sz="1000" dirty="0">
                <a:solidFill>
                  <a:srgbClr val="000000"/>
                </a:solidFill>
                <a:effectLst/>
                <a:latin typeface="+mj-lt"/>
                <a:ea typeface="Calibri" panose="020F0502020204030204" pitchFamily="34" charset="0"/>
              </a:rPr>
              <a:t> (Build resilient and sustainable systems for health) this SI will build the capacity of NACs and other national stakeholders, contributing to </a:t>
            </a:r>
            <a:r>
              <a:rPr lang="en-US" sz="1000" b="1" dirty="0">
                <a:solidFill>
                  <a:srgbClr val="000000"/>
                </a:solidFill>
                <a:effectLst/>
                <a:latin typeface="+mj-lt"/>
                <a:ea typeface="Calibri" panose="020F0502020204030204" pitchFamily="34" charset="0"/>
              </a:rPr>
              <a:t>KPI-6</a:t>
            </a:r>
            <a:r>
              <a:rPr lang="en-US" sz="1000" dirty="0">
                <a:solidFill>
                  <a:srgbClr val="000000"/>
                </a:solidFill>
                <a:effectLst/>
                <a:latin typeface="+mj-lt"/>
                <a:ea typeface="Calibri" panose="020F0502020204030204" pitchFamily="34" charset="0"/>
              </a:rPr>
              <a:t> (Increase the share of countries with resilient and sustainable national systems for health)</a:t>
            </a:r>
            <a:endParaRPr lang="en-US" sz="1000" dirty="0">
              <a:effectLst/>
              <a:latin typeface="+mj-lt"/>
              <a:ea typeface="Noto Sans Symbols"/>
              <a:cs typeface="Noto Sans Symbols"/>
            </a:endParaRPr>
          </a:p>
        </p:txBody>
      </p:sp>
      <p:sp>
        <p:nvSpPr>
          <p:cNvPr id="28" name="Rectangle 27">
            <a:extLst>
              <a:ext uri="{FF2B5EF4-FFF2-40B4-BE49-F238E27FC236}">
                <a16:creationId xmlns:a16="http://schemas.microsoft.com/office/drawing/2014/main" id="{63B42DAA-215C-40E2-83AE-8C4B2E9BDC80}"/>
              </a:ext>
            </a:extLst>
          </p:cNvPr>
          <p:cNvSpPr/>
          <p:nvPr/>
        </p:nvSpPr>
        <p:spPr>
          <a:xfrm>
            <a:off x="8065530" y="2664317"/>
            <a:ext cx="3681448" cy="40186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a:ea typeface="+mn-ea"/>
                <a:cs typeface="+mn-cs"/>
              </a:rPr>
              <a:t>Link to Strategic </a:t>
            </a:r>
            <a:r>
              <a:rPr kumimoji="0" lang="en-US" sz="1200" b="1" i="0" u="none" strike="noStrike" kern="1200" cap="none" spc="0" normalizeH="0" baseline="0" noProof="0">
                <a:ln>
                  <a:noFill/>
                </a:ln>
                <a:solidFill>
                  <a:srgbClr val="FFFFFF"/>
                </a:solidFill>
                <a:effectLst/>
                <a:uLnTx/>
                <a:uFillTx/>
                <a:latin typeface="Arial"/>
                <a:ea typeface="+mn-ea"/>
                <a:cs typeface="+mn-cs"/>
              </a:rPr>
              <a:t>KPIs &amp; Programmatic Priorities</a:t>
            </a:r>
            <a:endParaRPr kumimoji="0" lang="en-US" sz="1200" b="1" i="0" u="none" strike="noStrike" kern="1200" cap="none" spc="0" normalizeH="0" baseline="0" noProof="0" dirty="0">
              <a:ln>
                <a:noFill/>
              </a:ln>
              <a:solidFill>
                <a:srgbClr val="FFFFFF"/>
              </a:solidFill>
              <a:effectLst/>
              <a:uLnTx/>
              <a:uFillTx/>
              <a:latin typeface="Arial"/>
              <a:ea typeface="+mn-ea"/>
              <a:cs typeface="+mn-cs"/>
            </a:endParaRPr>
          </a:p>
        </p:txBody>
      </p:sp>
      <p:sp>
        <p:nvSpPr>
          <p:cNvPr id="30" name="Rectangle 29">
            <a:extLst>
              <a:ext uri="{FF2B5EF4-FFF2-40B4-BE49-F238E27FC236}">
                <a16:creationId xmlns:a16="http://schemas.microsoft.com/office/drawing/2014/main" id="{F71B5C95-0172-4EEA-8F3B-8ED00972324A}"/>
              </a:ext>
            </a:extLst>
          </p:cNvPr>
          <p:cNvSpPr/>
          <p:nvPr/>
        </p:nvSpPr>
        <p:spPr>
          <a:xfrm>
            <a:off x="8065530" y="5631098"/>
            <a:ext cx="3681447" cy="647113"/>
          </a:xfrm>
          <a:prstGeom prst="rect">
            <a:avLst/>
          </a:prstGeom>
          <a:solidFill>
            <a:schemeClr val="bg1"/>
          </a:solidFill>
          <a:ln w="12700">
            <a:solidFill>
              <a:schemeClr val="accent1">
                <a:lumMod val="60000"/>
                <a:lumOff val="40000"/>
              </a:schemeClr>
            </a:solidFill>
          </a:ln>
          <a:effectLst/>
        </p:spPr>
        <p:style>
          <a:lnRef idx="2">
            <a:schemeClr val="accent3"/>
          </a:lnRef>
          <a:fillRef idx="1">
            <a:schemeClr val="lt1"/>
          </a:fillRef>
          <a:effectRef idx="0">
            <a:schemeClr val="accent3"/>
          </a:effectRef>
          <a:fontRef idx="minor">
            <a:schemeClr val="dk1"/>
          </a:fontRef>
        </p:style>
        <p:txBody>
          <a:bodyPr rtlCol="0" anchor="t"/>
          <a:lstStyle/>
          <a:p>
            <a:pPr marR="0" lvl="0" algn="l" defTabSz="914400" rtl="0" eaLnBrk="1" fontAlgn="auto" latinLnBrk="0" hangingPunct="1">
              <a:lnSpc>
                <a:spcPct val="100000"/>
              </a:lnSpc>
              <a:spcBef>
                <a:spcPts val="0"/>
              </a:spcBef>
              <a:spcAft>
                <a:spcPts val="0"/>
              </a:spcAft>
              <a:buClrTx/>
              <a:buSzPct val="125000"/>
              <a:tabLst/>
              <a:defRPr/>
            </a:pPr>
            <a:endParaRPr lang="en-GB" sz="800">
              <a:solidFill>
                <a:srgbClr val="404040">
                  <a:lumMod val="75000"/>
                </a:srgbClr>
              </a:solidFill>
              <a:latin typeface="Arial"/>
            </a:endParaRPr>
          </a:p>
          <a:p>
            <a:pPr marR="0" lvl="0" algn="l" defTabSz="914400" rtl="0" eaLnBrk="1" fontAlgn="auto" latinLnBrk="0" hangingPunct="1">
              <a:lnSpc>
                <a:spcPct val="100000"/>
              </a:lnSpc>
              <a:spcBef>
                <a:spcPts val="0"/>
              </a:spcBef>
              <a:spcAft>
                <a:spcPts val="0"/>
              </a:spcAft>
              <a:buClrTx/>
              <a:buSzPct val="125000"/>
              <a:tabLst/>
              <a:defRPr/>
            </a:pPr>
            <a:r>
              <a:rPr kumimoji="0" lang="en-GB" sz="1400" b="1" i="0" u="none" strike="noStrike" kern="1200" cap="none" spc="0" normalizeH="0" baseline="0" noProof="0">
                <a:ln>
                  <a:noFill/>
                </a:ln>
                <a:solidFill>
                  <a:srgbClr val="404040">
                    <a:lumMod val="75000"/>
                  </a:srgbClr>
                </a:solidFill>
                <a:effectLst/>
                <a:uLnTx/>
                <a:uFillTx/>
                <a:latin typeface="Arial"/>
                <a:ea typeface="+mn-ea"/>
                <a:cs typeface="+mn-cs"/>
              </a:rPr>
              <a:t>Malawi, Mozambique, Uganda, Zambia</a:t>
            </a:r>
          </a:p>
          <a:p>
            <a:pPr marR="0" lvl="0" algn="l" defTabSz="914400" rtl="0" eaLnBrk="1" fontAlgn="auto" latinLnBrk="0" hangingPunct="1">
              <a:lnSpc>
                <a:spcPct val="100000"/>
              </a:lnSpc>
              <a:spcBef>
                <a:spcPts val="0"/>
              </a:spcBef>
              <a:spcAft>
                <a:spcPts val="0"/>
              </a:spcAft>
              <a:buClrTx/>
              <a:buSzPct val="125000"/>
              <a:tabLst/>
              <a:defRPr/>
            </a:pPr>
            <a:r>
              <a:rPr kumimoji="0" lang="en-GB" sz="1200" b="0" i="0" u="none" strike="noStrike" kern="1200" cap="none" spc="0" normalizeH="0" baseline="0" noProof="0" dirty="0">
                <a:ln>
                  <a:noFill/>
                </a:ln>
                <a:solidFill>
                  <a:srgbClr val="404040">
                    <a:lumMod val="75000"/>
                  </a:srgbClr>
                </a:solidFill>
                <a:effectLst/>
                <a:uLnTx/>
                <a:uFillTx/>
                <a:latin typeface="Arial"/>
                <a:ea typeface="+mn-ea"/>
                <a:cs typeface="+mn-cs"/>
              </a:rPr>
              <a:t>(</a:t>
            </a:r>
            <a:r>
              <a:rPr kumimoji="0" lang="en-GB" sz="1200" b="0" i="0" u="none" strike="noStrike" kern="1200" cap="none" spc="0" normalizeH="0" baseline="0" noProof="0">
                <a:ln>
                  <a:noFill/>
                </a:ln>
                <a:solidFill>
                  <a:srgbClr val="404040">
                    <a:lumMod val="75000"/>
                  </a:srgbClr>
                </a:solidFill>
                <a:effectLst/>
                <a:uLnTx/>
                <a:uFillTx/>
                <a:latin typeface="Arial"/>
                <a:ea typeface="+mn-ea"/>
                <a:cs typeface="+mn-cs"/>
              </a:rPr>
              <a:t>All are also receiving Matching Funds)</a:t>
            </a:r>
            <a:endParaRPr kumimoji="0" lang="en-GB" sz="1200" b="0" i="0" u="none" strike="noStrike" kern="1200" cap="none" spc="0" normalizeH="0" baseline="0" noProof="0" dirty="0">
              <a:ln>
                <a:noFill/>
              </a:ln>
              <a:solidFill>
                <a:srgbClr val="404040">
                  <a:lumMod val="75000"/>
                </a:srgbClr>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Pct val="105000"/>
              <a:buFontTx/>
              <a:buNone/>
              <a:tabLst/>
              <a:defRPr/>
            </a:pPr>
            <a:endParaRPr kumimoji="0" lang="en-GB" sz="1200" b="0" i="0" u="none" strike="noStrike" kern="1200" cap="none" spc="0" normalizeH="0" baseline="0" noProof="0" dirty="0">
              <a:ln>
                <a:noFill/>
              </a:ln>
              <a:solidFill>
                <a:srgbClr val="404040">
                  <a:lumMod val="75000"/>
                </a:srgbClr>
              </a:solidFill>
              <a:effectLst/>
              <a:uLnTx/>
              <a:uFillTx/>
              <a:latin typeface="Arial"/>
              <a:ea typeface="+mn-ea"/>
              <a:cs typeface="+mn-cs"/>
            </a:endParaRPr>
          </a:p>
        </p:txBody>
      </p:sp>
      <p:sp>
        <p:nvSpPr>
          <p:cNvPr id="32" name="Rectangle 31">
            <a:extLst>
              <a:ext uri="{FF2B5EF4-FFF2-40B4-BE49-F238E27FC236}">
                <a16:creationId xmlns:a16="http://schemas.microsoft.com/office/drawing/2014/main" id="{C90EE943-B343-446A-884E-AB9A8FF7B046}"/>
              </a:ext>
            </a:extLst>
          </p:cNvPr>
          <p:cNvSpPr/>
          <p:nvPr/>
        </p:nvSpPr>
        <p:spPr>
          <a:xfrm>
            <a:off x="8065530" y="5226592"/>
            <a:ext cx="3681447" cy="40186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solidFill>
                  <a:srgbClr val="FFFFFF"/>
                </a:solidFill>
                <a:latin typeface="Arial"/>
              </a:rPr>
              <a:t>Focus</a:t>
            </a:r>
            <a:r>
              <a:rPr lang="en-US" sz="1400" b="1">
                <a:solidFill>
                  <a:srgbClr val="FFFFFF"/>
                </a:solidFill>
                <a:latin typeface="Arial"/>
              </a:rPr>
              <a:t> </a:t>
            </a:r>
            <a:r>
              <a:rPr kumimoji="0" lang="en-US" sz="1200" b="1" i="0" u="none" strike="noStrike" kern="1200" cap="none" spc="0" normalizeH="0" baseline="0" noProof="0">
                <a:ln>
                  <a:noFill/>
                </a:ln>
                <a:solidFill>
                  <a:srgbClr val="FFFFFF"/>
                </a:solidFill>
                <a:effectLst/>
                <a:uLnTx/>
                <a:uFillTx/>
                <a:latin typeface="Arial"/>
                <a:ea typeface="+mn-ea"/>
                <a:cs typeface="+mn-cs"/>
              </a:rPr>
              <a:t>Countries</a:t>
            </a:r>
            <a:endParaRPr kumimoji="0" lang="en-US" sz="1200" b="1"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821961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0C44419B-41E6-4505-AE70-EA4327F2D6B4}"/>
              </a:ext>
            </a:extLst>
          </p:cNvPr>
          <p:cNvSpPr/>
          <p:nvPr/>
        </p:nvSpPr>
        <p:spPr>
          <a:xfrm>
            <a:off x="390779" y="1715318"/>
            <a:ext cx="6879393" cy="4542682"/>
          </a:xfrm>
          <a:prstGeom prst="ellipse">
            <a:avLst/>
          </a:prstGeom>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National HIV programme</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
        <p:nvSpPr>
          <p:cNvPr id="9" name="Rectangle 8">
            <a:extLst>
              <a:ext uri="{FF2B5EF4-FFF2-40B4-BE49-F238E27FC236}">
                <a16:creationId xmlns:a16="http://schemas.microsoft.com/office/drawing/2014/main" id="{B954DDD4-D432-421E-AB40-98DAF2F52E28}"/>
              </a:ext>
            </a:extLst>
          </p:cNvPr>
          <p:cNvSpPr/>
          <p:nvPr/>
        </p:nvSpPr>
        <p:spPr>
          <a:xfrm>
            <a:off x="2941202" y="3830961"/>
            <a:ext cx="4328969" cy="2502811"/>
          </a:xfrm>
          <a:prstGeom prst="rect">
            <a:avLst/>
          </a:prstGeom>
          <a:solidFill>
            <a:schemeClr val="bg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solidFill>
                  <a:schemeClr val="tx1"/>
                </a:solidFill>
              </a:rPr>
              <a:t>GF grant</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
        <p:nvSpPr>
          <p:cNvPr id="20" name="Oval 19">
            <a:extLst>
              <a:ext uri="{FF2B5EF4-FFF2-40B4-BE49-F238E27FC236}">
                <a16:creationId xmlns:a16="http://schemas.microsoft.com/office/drawing/2014/main" id="{9DA3BDE4-CFB3-4DF7-85CE-C60DFEDA65F4}"/>
              </a:ext>
            </a:extLst>
          </p:cNvPr>
          <p:cNvSpPr/>
          <p:nvPr/>
        </p:nvSpPr>
        <p:spPr>
          <a:xfrm>
            <a:off x="2757972" y="2627519"/>
            <a:ext cx="4494450" cy="2283716"/>
          </a:xfrm>
          <a:prstGeom prst="ellipse">
            <a:avLst/>
          </a:prstGeom>
          <a:no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National condom </a:t>
            </a:r>
            <a:br>
              <a:rPr lang="en-US" dirty="0">
                <a:solidFill>
                  <a:schemeClr val="tx1"/>
                </a:solidFill>
              </a:rPr>
            </a:br>
            <a:r>
              <a:rPr lang="en-US" dirty="0">
                <a:solidFill>
                  <a:schemeClr val="tx1"/>
                </a:solidFill>
              </a:rPr>
              <a:t>programme</a:t>
            </a:r>
          </a:p>
          <a:p>
            <a:pPr algn="ctr"/>
            <a:endParaRPr lang="en-US" dirty="0">
              <a:solidFill>
                <a:schemeClr val="tx1"/>
              </a:solidFill>
            </a:endParaRPr>
          </a:p>
          <a:p>
            <a:pPr algn="ctr"/>
            <a:endParaRPr lang="en-US" dirty="0">
              <a:solidFill>
                <a:schemeClr val="tx1"/>
              </a:solidFill>
            </a:endParaRPr>
          </a:p>
        </p:txBody>
      </p:sp>
      <p:sp>
        <p:nvSpPr>
          <p:cNvPr id="5" name="Oval 4">
            <a:extLst>
              <a:ext uri="{FF2B5EF4-FFF2-40B4-BE49-F238E27FC236}">
                <a16:creationId xmlns:a16="http://schemas.microsoft.com/office/drawing/2014/main" id="{FA335E52-A434-4361-AFE6-5C0F6F893295}"/>
              </a:ext>
            </a:extLst>
          </p:cNvPr>
          <p:cNvSpPr/>
          <p:nvPr/>
        </p:nvSpPr>
        <p:spPr>
          <a:xfrm>
            <a:off x="7270171" y="3027038"/>
            <a:ext cx="3230284" cy="2055327"/>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Condom SI</a:t>
            </a:r>
          </a:p>
          <a:p>
            <a:pPr algn="ctr"/>
            <a:endParaRPr lang="en-US" dirty="0"/>
          </a:p>
          <a:p>
            <a:pPr algn="ctr"/>
            <a:endParaRPr lang="en-US" dirty="0"/>
          </a:p>
          <a:p>
            <a:pPr algn="ctr"/>
            <a:endParaRPr lang="en-US" dirty="0"/>
          </a:p>
          <a:p>
            <a:pPr algn="ctr"/>
            <a:endParaRPr lang="en-US" dirty="0"/>
          </a:p>
          <a:p>
            <a:pPr algn="ctr"/>
            <a:endParaRPr lang="en-US" dirty="0"/>
          </a:p>
        </p:txBody>
      </p:sp>
      <p:graphicFrame>
        <p:nvGraphicFramePr>
          <p:cNvPr id="6" name="Object 5" hidden="1">
            <a:extLst>
              <a:ext uri="{FF2B5EF4-FFF2-40B4-BE49-F238E27FC236}">
                <a16:creationId xmlns:a16="http://schemas.microsoft.com/office/drawing/2014/main" id="{5696F3E1-0049-4BA3-9CC1-1BCE07DEB5F1}"/>
              </a:ext>
            </a:extLst>
          </p:cNvPr>
          <p:cNvGraphicFramePr>
            <a:graphicFrameLocks noChangeAspect="1"/>
          </p:cNvGraphicFramePr>
          <p:nvPr>
            <p:custDataLst>
              <p:tags r:id="rId2"/>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12306" name="think-cell Slide" r:id="rId6" imgW="421" imgH="420" progId="TCLayout.ActiveDocument.1">
                  <p:embed/>
                </p:oleObj>
              </mc:Choice>
              <mc:Fallback>
                <p:oleObj name="think-cell Slide" r:id="rId6" imgW="421" imgH="420" progId="TCLayout.ActiveDocument.1">
                  <p:embed/>
                  <p:pic>
                    <p:nvPicPr>
                      <p:cNvPr id="6" name="Object 5" hidden="1">
                        <a:extLst>
                          <a:ext uri="{FF2B5EF4-FFF2-40B4-BE49-F238E27FC236}">
                            <a16:creationId xmlns:a16="http://schemas.microsoft.com/office/drawing/2014/main" id="{5696F3E1-0049-4BA3-9CC1-1BCE07DEB5F1}"/>
                          </a:ext>
                        </a:extLst>
                      </p:cNvPr>
                      <p:cNvPicPr/>
                      <p:nvPr/>
                    </p:nvPicPr>
                    <p:blipFill>
                      <a:blip r:embed="rId7"/>
                      <a:stretch>
                        <a:fillRect/>
                      </a:stretch>
                    </p:blipFill>
                    <p:spPr>
                      <a:xfrm>
                        <a:off x="2118" y="2118"/>
                        <a:ext cx="2117" cy="2117"/>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43F0123F-438F-4509-B758-29267D60BD7F}"/>
              </a:ext>
            </a:extLst>
          </p:cNvPr>
          <p:cNvSpPr/>
          <p:nvPr>
            <p:custDataLst>
              <p:tags r:id="rId3"/>
            </p:custDataLst>
          </p:nvPr>
        </p:nvSpPr>
        <p:spPr>
          <a:xfrm>
            <a:off x="0" y="0"/>
            <a:ext cx="211667" cy="211667"/>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ct val="0"/>
              </a:spcBef>
              <a:spcAft>
                <a:spcPct val="0"/>
              </a:spcAft>
              <a:buClrTx/>
              <a:buSzTx/>
              <a:buFontTx/>
              <a:buNone/>
              <a:tabLst/>
              <a:defRPr/>
            </a:pPr>
            <a:endParaRPr kumimoji="0" 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mn-cs"/>
              <a:sym typeface="Arial" panose="020B0604020202020204" pitchFamily="34" charset="0"/>
            </a:endParaRPr>
          </a:p>
        </p:txBody>
      </p:sp>
      <p:sp>
        <p:nvSpPr>
          <p:cNvPr id="3" name="Slide Number Placeholder 2">
            <a:extLst>
              <a:ext uri="{FF2B5EF4-FFF2-40B4-BE49-F238E27FC236}">
                <a16:creationId xmlns:a16="http://schemas.microsoft.com/office/drawing/2014/main" id="{CEEB906A-55D0-4CA2-B9FF-BFE9FD0C9C5E}"/>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tab pos="1551479" algn="l"/>
              </a:tabLst>
              <a:defRPr/>
            </a:pPr>
            <a:fld id="{1D1E3EDB-D7EB-F14E-A6D1-748C03EC5EDC}" type="slidenum">
              <a:rPr kumimoji="0" lang="en-US" sz="1333" b="0" i="0" u="none" strike="noStrike" kern="1200" cap="none" spc="0" normalizeH="0" baseline="0" noProof="0">
                <a:ln>
                  <a:noFill/>
                </a:ln>
                <a:solidFill>
                  <a:prstClr val="white">
                    <a:lumMod val="75000"/>
                  </a:prstClr>
                </a:solidFill>
                <a:effectLst/>
                <a:uLnTx/>
                <a:uFillTx/>
                <a:latin typeface="Arial"/>
                <a:ea typeface="+mn-ea"/>
                <a:cs typeface="Arial"/>
              </a:rPr>
              <a:pPr marL="0" marR="0" lvl="0" indent="0" algn="r" defTabSz="609585" rtl="0" eaLnBrk="1" fontAlgn="auto" latinLnBrk="0" hangingPunct="1">
                <a:lnSpc>
                  <a:spcPct val="100000"/>
                </a:lnSpc>
                <a:spcBef>
                  <a:spcPts val="0"/>
                </a:spcBef>
                <a:spcAft>
                  <a:spcPts val="0"/>
                </a:spcAft>
                <a:buClrTx/>
                <a:buSzTx/>
                <a:buFontTx/>
                <a:buNone/>
                <a:tabLst>
                  <a:tab pos="1551479" algn="l"/>
                </a:tabLst>
                <a:defRPr/>
              </a:pPr>
              <a:t>6</a:t>
            </a:fld>
            <a:endParaRPr kumimoji="0" lang="en-US" sz="1333" b="0" i="0" u="none" strike="noStrike" kern="1200" cap="none" spc="0" normalizeH="0" baseline="0" noProof="0" dirty="0">
              <a:ln>
                <a:noFill/>
              </a:ln>
              <a:solidFill>
                <a:prstClr val="white">
                  <a:lumMod val="75000"/>
                </a:prstClr>
              </a:solidFill>
              <a:effectLst/>
              <a:uLnTx/>
              <a:uFillTx/>
              <a:latin typeface="Arial"/>
              <a:ea typeface="+mn-ea"/>
              <a:cs typeface="Arial"/>
            </a:endParaRPr>
          </a:p>
        </p:txBody>
      </p:sp>
      <p:sp>
        <p:nvSpPr>
          <p:cNvPr id="8" name="TextBox 7">
            <a:extLst>
              <a:ext uri="{FF2B5EF4-FFF2-40B4-BE49-F238E27FC236}">
                <a16:creationId xmlns:a16="http://schemas.microsoft.com/office/drawing/2014/main" id="{3419C140-C65B-4320-B2A1-272DBDD18511}"/>
              </a:ext>
            </a:extLst>
          </p:cNvPr>
          <p:cNvSpPr txBox="1"/>
          <p:nvPr/>
        </p:nvSpPr>
        <p:spPr>
          <a:xfrm>
            <a:off x="119269" y="19877"/>
            <a:ext cx="4641574"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Arial"/>
              </a:rPr>
              <a:t>Condom Strategic Initiative</a:t>
            </a:r>
            <a:endParaRPr kumimoji="0" lang="en-US" sz="2000" b="1" i="0" u="none" strike="noStrike" kern="1200" cap="none" spc="0" normalizeH="0" baseline="0" noProof="0" dirty="0">
              <a:ln>
                <a:noFill/>
              </a:ln>
              <a:solidFill>
                <a:prstClr val="white"/>
              </a:solidFill>
              <a:effectLst/>
              <a:uLnTx/>
              <a:uFillTx/>
              <a:latin typeface="Arial"/>
              <a:ea typeface="+mn-ea"/>
              <a:cs typeface="+mn-cs"/>
            </a:endParaRPr>
          </a:p>
        </p:txBody>
      </p:sp>
      <p:sp>
        <p:nvSpPr>
          <p:cNvPr id="10" name="Title 9">
            <a:extLst>
              <a:ext uri="{FF2B5EF4-FFF2-40B4-BE49-F238E27FC236}">
                <a16:creationId xmlns:a16="http://schemas.microsoft.com/office/drawing/2014/main" id="{EA9233A1-ECB9-3E47-9EF7-8F808855F06D}"/>
              </a:ext>
            </a:extLst>
          </p:cNvPr>
          <p:cNvSpPr>
            <a:spLocks noGrp="1"/>
          </p:cNvSpPr>
          <p:nvPr>
            <p:ph type="title"/>
          </p:nvPr>
        </p:nvSpPr>
        <p:spPr/>
        <p:txBody>
          <a:bodyPr/>
          <a:lstStyle/>
          <a:p>
            <a:r>
              <a:rPr lang="en-US" dirty="0"/>
              <a:t>GF Country Grant and the SI</a:t>
            </a:r>
          </a:p>
        </p:txBody>
      </p:sp>
      <p:sp>
        <p:nvSpPr>
          <p:cNvPr id="16" name="TextBox 15">
            <a:extLst>
              <a:ext uri="{FF2B5EF4-FFF2-40B4-BE49-F238E27FC236}">
                <a16:creationId xmlns:a16="http://schemas.microsoft.com/office/drawing/2014/main" id="{02884ECD-57E8-034F-9289-FC2303A64AD0}"/>
              </a:ext>
            </a:extLst>
          </p:cNvPr>
          <p:cNvSpPr txBox="1"/>
          <p:nvPr/>
        </p:nvSpPr>
        <p:spPr>
          <a:xfrm>
            <a:off x="7406716" y="3464805"/>
            <a:ext cx="3047053" cy="1538883"/>
          </a:xfrm>
          <a:prstGeom prst="rect">
            <a:avLst/>
          </a:prstGeom>
          <a:noFill/>
        </p:spPr>
        <p:txBody>
          <a:bodyPr wrap="square" rtlCol="0">
            <a:spAutoFit/>
          </a:bodyPr>
          <a:lstStyle/>
          <a:p>
            <a:r>
              <a:rPr lang="en-US" dirty="0">
                <a:sym typeface="Symbol" panose="05050102010706020507" pitchFamily="18" charset="2"/>
              </a:rPr>
              <a:t></a:t>
            </a:r>
            <a:r>
              <a:rPr lang="en-US" sz="1400" dirty="0"/>
              <a:t>USD 555k package of Catalytic TA</a:t>
            </a:r>
          </a:p>
          <a:p>
            <a:pPr marL="285750" indent="-285750">
              <a:buFont typeface="Arial" panose="020B0604020202020204" pitchFamily="34" charset="0"/>
              <a:buChar char="•"/>
            </a:pPr>
            <a:r>
              <a:rPr lang="en-US" sz="1400" dirty="0"/>
              <a:t>Country focal point/ manager</a:t>
            </a:r>
          </a:p>
          <a:p>
            <a:pPr marL="285750" indent="-285750">
              <a:buFont typeface="Arial" panose="020B0604020202020204" pitchFamily="34" charset="0"/>
              <a:buChar char="•"/>
            </a:pPr>
            <a:r>
              <a:rPr lang="en-US" sz="1400" dirty="0"/>
              <a:t>Country driven TA</a:t>
            </a:r>
          </a:p>
          <a:p>
            <a:pPr marL="285750" indent="-285750">
              <a:buFont typeface="Arial" panose="020B0604020202020204" pitchFamily="34" charset="0"/>
              <a:buChar char="•"/>
            </a:pPr>
            <a:r>
              <a:rPr lang="en-US" sz="1400" dirty="0"/>
              <a:t>Implement public private innovation fund</a:t>
            </a:r>
          </a:p>
          <a:p>
            <a:endParaRPr lang="en-US" sz="2000" dirty="0"/>
          </a:p>
        </p:txBody>
      </p:sp>
      <p:sp>
        <p:nvSpPr>
          <p:cNvPr id="18" name="TextBox 17">
            <a:extLst>
              <a:ext uri="{FF2B5EF4-FFF2-40B4-BE49-F238E27FC236}">
                <a16:creationId xmlns:a16="http://schemas.microsoft.com/office/drawing/2014/main" id="{2FC7DC36-B5FE-0C4F-8A21-C642A5A9EF7E}"/>
              </a:ext>
            </a:extLst>
          </p:cNvPr>
          <p:cNvSpPr txBox="1"/>
          <p:nvPr/>
        </p:nvSpPr>
        <p:spPr>
          <a:xfrm>
            <a:off x="7141795" y="612244"/>
            <a:ext cx="4330205" cy="923330"/>
          </a:xfrm>
          <a:prstGeom prst="rect">
            <a:avLst/>
          </a:prstGeom>
          <a:noFill/>
        </p:spPr>
        <p:txBody>
          <a:bodyPr wrap="square" rtlCol="0">
            <a:spAutoFit/>
          </a:bodyPr>
          <a:lstStyle/>
          <a:p>
            <a:pPr algn="ctr"/>
            <a:r>
              <a:rPr lang="en-US" b="1" dirty="0">
                <a:solidFill>
                  <a:srgbClr val="000000"/>
                </a:solidFill>
                <a:ea typeface="Noto Sans Symbols"/>
                <a:cs typeface="Noto Sans Symbols"/>
              </a:rPr>
              <a:t>Condom programming that is more differentiated, effective, equitable, people-centered</a:t>
            </a:r>
            <a:endParaRPr lang="en-US" dirty="0"/>
          </a:p>
        </p:txBody>
      </p:sp>
      <p:cxnSp>
        <p:nvCxnSpPr>
          <p:cNvPr id="12" name="Straight Connector 11">
            <a:extLst>
              <a:ext uri="{FF2B5EF4-FFF2-40B4-BE49-F238E27FC236}">
                <a16:creationId xmlns:a16="http://schemas.microsoft.com/office/drawing/2014/main" id="{D7232D81-DAD4-4ACE-B799-D9B2CF8BAA02}"/>
              </a:ext>
            </a:extLst>
          </p:cNvPr>
          <p:cNvCxnSpPr>
            <a:cxnSpLocks/>
          </p:cNvCxnSpPr>
          <p:nvPr/>
        </p:nvCxnSpPr>
        <p:spPr>
          <a:xfrm>
            <a:off x="2941202" y="3830961"/>
            <a:ext cx="4267480" cy="0"/>
          </a:xfrm>
          <a:prstGeom prst="line">
            <a:avLst/>
          </a:prstGeom>
          <a:ln w="9525">
            <a:solidFill>
              <a:schemeClr val="bg1">
                <a:lumMod val="9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1E3B5C81-1800-4765-BC0B-2C4DDB8DF699}"/>
              </a:ext>
            </a:extLst>
          </p:cNvPr>
          <p:cNvCxnSpPr>
            <a:cxnSpLocks/>
          </p:cNvCxnSpPr>
          <p:nvPr/>
        </p:nvCxnSpPr>
        <p:spPr>
          <a:xfrm>
            <a:off x="2941202" y="3859768"/>
            <a:ext cx="0" cy="2322033"/>
          </a:xfrm>
          <a:prstGeom prst="line">
            <a:avLst/>
          </a:prstGeom>
          <a:ln w="9525">
            <a:solidFill>
              <a:schemeClr val="bg1">
                <a:lumMod val="9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25" name="Arrow: Curved Down 24">
            <a:extLst>
              <a:ext uri="{FF2B5EF4-FFF2-40B4-BE49-F238E27FC236}">
                <a16:creationId xmlns:a16="http://schemas.microsoft.com/office/drawing/2014/main" id="{9282E651-CF1C-4B60-9E89-BF59F184CAE4}"/>
              </a:ext>
            </a:extLst>
          </p:cNvPr>
          <p:cNvSpPr/>
          <p:nvPr/>
        </p:nvSpPr>
        <p:spPr>
          <a:xfrm flipH="1">
            <a:off x="6519364" y="1710982"/>
            <a:ext cx="2410879" cy="897412"/>
          </a:xfrm>
          <a:prstGeom prst="curvedDownArrow">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TA</a:t>
            </a:r>
          </a:p>
        </p:txBody>
      </p:sp>
      <p:sp>
        <p:nvSpPr>
          <p:cNvPr id="17" name="Oval 16">
            <a:extLst>
              <a:ext uri="{FF2B5EF4-FFF2-40B4-BE49-F238E27FC236}">
                <a16:creationId xmlns:a16="http://schemas.microsoft.com/office/drawing/2014/main" id="{E9AB5BB8-600C-6548-B812-1D3568AB0CBB}"/>
              </a:ext>
            </a:extLst>
          </p:cNvPr>
          <p:cNvSpPr/>
          <p:nvPr/>
        </p:nvSpPr>
        <p:spPr>
          <a:xfrm>
            <a:off x="3559070" y="3968490"/>
            <a:ext cx="2892253" cy="91236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800" dirty="0">
              <a:solidFill>
                <a:schemeClr val="tx1"/>
              </a:solidFill>
            </a:endParaRPr>
          </a:p>
          <a:p>
            <a:pPr algn="ctr"/>
            <a:endParaRPr lang="en-US" sz="2800" dirty="0">
              <a:solidFill>
                <a:schemeClr val="tx1"/>
              </a:solidFill>
            </a:endParaRPr>
          </a:p>
          <a:p>
            <a:pPr algn="ctr"/>
            <a:endParaRPr lang="en-US" sz="2800" dirty="0"/>
          </a:p>
          <a:p>
            <a:pPr algn="ctr"/>
            <a:r>
              <a:rPr lang="en-US" sz="1400" dirty="0">
                <a:solidFill>
                  <a:schemeClr val="tx1"/>
                </a:solidFill>
              </a:rPr>
              <a:t>GF support on condoms incl. USD 2.5m matching funds</a:t>
            </a:r>
          </a:p>
          <a:p>
            <a:pPr algn="ctr"/>
            <a:endParaRPr lang="en-US" sz="1400" dirty="0"/>
          </a:p>
          <a:p>
            <a:pPr algn="ctr"/>
            <a:endParaRPr lang="en-US" sz="1200" dirty="0"/>
          </a:p>
          <a:p>
            <a:pPr algn="ctr"/>
            <a:endParaRPr lang="en-US" sz="2800" dirty="0"/>
          </a:p>
          <a:p>
            <a:pPr algn="ctr"/>
            <a:endParaRPr lang="en-US" sz="2800" dirty="0"/>
          </a:p>
        </p:txBody>
      </p:sp>
      <p:sp>
        <p:nvSpPr>
          <p:cNvPr id="4" name="TextBox 3">
            <a:extLst>
              <a:ext uri="{FF2B5EF4-FFF2-40B4-BE49-F238E27FC236}">
                <a16:creationId xmlns:a16="http://schemas.microsoft.com/office/drawing/2014/main" id="{6089DCA9-9143-0447-B3F5-E290B08E85F0}"/>
              </a:ext>
            </a:extLst>
          </p:cNvPr>
          <p:cNvSpPr txBox="1"/>
          <p:nvPr/>
        </p:nvSpPr>
        <p:spPr>
          <a:xfrm>
            <a:off x="8572500" y="5796643"/>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844621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5696F3E1-0049-4BA3-9CC1-1BCE07DEB5F1}"/>
              </a:ext>
            </a:extLst>
          </p:cNvPr>
          <p:cNvGraphicFramePr>
            <a:graphicFrameLocks noChangeAspect="1"/>
          </p:cNvGraphicFramePr>
          <p:nvPr>
            <p:custDataLst>
              <p:tags r:id="rId2"/>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10258" name="think-cell Slide" r:id="rId6" imgW="421" imgH="420" progId="TCLayout.ActiveDocument.1">
                  <p:embed/>
                </p:oleObj>
              </mc:Choice>
              <mc:Fallback>
                <p:oleObj name="think-cell Slide" r:id="rId6" imgW="421" imgH="420" progId="TCLayout.ActiveDocument.1">
                  <p:embed/>
                  <p:pic>
                    <p:nvPicPr>
                      <p:cNvPr id="6" name="Object 5" hidden="1">
                        <a:extLst>
                          <a:ext uri="{FF2B5EF4-FFF2-40B4-BE49-F238E27FC236}">
                            <a16:creationId xmlns:a16="http://schemas.microsoft.com/office/drawing/2014/main" id="{5696F3E1-0049-4BA3-9CC1-1BCE07DEB5F1}"/>
                          </a:ext>
                        </a:extLst>
                      </p:cNvPr>
                      <p:cNvPicPr/>
                      <p:nvPr/>
                    </p:nvPicPr>
                    <p:blipFill>
                      <a:blip r:embed="rId7"/>
                      <a:stretch>
                        <a:fillRect/>
                      </a:stretch>
                    </p:blipFill>
                    <p:spPr>
                      <a:xfrm>
                        <a:off x="2118" y="2118"/>
                        <a:ext cx="2117" cy="2117"/>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43F0123F-438F-4509-B758-29267D60BD7F}"/>
              </a:ext>
            </a:extLst>
          </p:cNvPr>
          <p:cNvSpPr/>
          <p:nvPr>
            <p:custDataLst>
              <p:tags r:id="rId3"/>
            </p:custDataLst>
          </p:nvPr>
        </p:nvSpPr>
        <p:spPr>
          <a:xfrm>
            <a:off x="0" y="0"/>
            <a:ext cx="211667" cy="211667"/>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ct val="0"/>
              </a:spcBef>
              <a:spcAft>
                <a:spcPct val="0"/>
              </a:spcAft>
              <a:buClrTx/>
              <a:buSzTx/>
              <a:buFontTx/>
              <a:buNone/>
              <a:tabLst/>
              <a:defRPr/>
            </a:pPr>
            <a:endParaRPr kumimoji="0" 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mn-cs"/>
              <a:sym typeface="Arial" panose="020B0604020202020204" pitchFamily="34" charset="0"/>
            </a:endParaRPr>
          </a:p>
        </p:txBody>
      </p:sp>
      <p:sp>
        <p:nvSpPr>
          <p:cNvPr id="3" name="Slide Number Placeholder 2">
            <a:extLst>
              <a:ext uri="{FF2B5EF4-FFF2-40B4-BE49-F238E27FC236}">
                <a16:creationId xmlns:a16="http://schemas.microsoft.com/office/drawing/2014/main" id="{CEEB906A-55D0-4CA2-B9FF-BFE9FD0C9C5E}"/>
              </a:ext>
            </a:extLst>
          </p:cNvPr>
          <p:cNvSpPr>
            <a:spLocks noGrp="1"/>
          </p:cNvSpPr>
          <p:nvPr>
            <p:ph type="sldNum" sz="quarter" idx="12"/>
          </p:nvPr>
        </p:nvSpPr>
        <p:spPr>
          <a:xfrm>
            <a:off x="8846929" y="6482860"/>
            <a:ext cx="2844800" cy="365125"/>
          </a:xfrm>
        </p:spPr>
        <p:txBody>
          <a:bodyPr/>
          <a:lstStyle/>
          <a:p>
            <a:pPr marL="0" marR="0" lvl="0" indent="0" algn="r" defTabSz="609585" rtl="0" eaLnBrk="1" fontAlgn="auto" latinLnBrk="0" hangingPunct="1">
              <a:lnSpc>
                <a:spcPct val="100000"/>
              </a:lnSpc>
              <a:spcBef>
                <a:spcPts val="0"/>
              </a:spcBef>
              <a:spcAft>
                <a:spcPts val="0"/>
              </a:spcAft>
              <a:buClrTx/>
              <a:buSzTx/>
              <a:buFontTx/>
              <a:buNone/>
              <a:tabLst>
                <a:tab pos="1551479" algn="l"/>
              </a:tabLst>
              <a:defRPr/>
            </a:pPr>
            <a:fld id="{1D1E3EDB-D7EB-F14E-A6D1-748C03EC5EDC}" type="slidenum">
              <a:rPr kumimoji="0" lang="en-US" sz="1333" b="0" i="0" u="none" strike="noStrike" kern="1200" cap="none" spc="0" normalizeH="0" baseline="0" noProof="0">
                <a:ln>
                  <a:noFill/>
                </a:ln>
                <a:solidFill>
                  <a:prstClr val="white">
                    <a:lumMod val="75000"/>
                  </a:prstClr>
                </a:solidFill>
                <a:effectLst/>
                <a:uLnTx/>
                <a:uFillTx/>
                <a:latin typeface="Arial"/>
                <a:ea typeface="+mn-ea"/>
                <a:cs typeface="Arial"/>
              </a:rPr>
              <a:pPr marL="0" marR="0" lvl="0" indent="0" algn="r" defTabSz="609585" rtl="0" eaLnBrk="1" fontAlgn="auto" latinLnBrk="0" hangingPunct="1">
                <a:lnSpc>
                  <a:spcPct val="100000"/>
                </a:lnSpc>
                <a:spcBef>
                  <a:spcPts val="0"/>
                </a:spcBef>
                <a:spcAft>
                  <a:spcPts val="0"/>
                </a:spcAft>
                <a:buClrTx/>
                <a:buSzTx/>
                <a:buFontTx/>
                <a:buNone/>
                <a:tabLst>
                  <a:tab pos="1551479" algn="l"/>
                </a:tabLst>
                <a:defRPr/>
              </a:pPr>
              <a:t>7</a:t>
            </a:fld>
            <a:endParaRPr kumimoji="0" lang="en-US" sz="1333" b="0" i="0" u="none" strike="noStrike" kern="1200" cap="none" spc="0" normalizeH="0" baseline="0" noProof="0" dirty="0">
              <a:ln>
                <a:noFill/>
              </a:ln>
              <a:solidFill>
                <a:prstClr val="white">
                  <a:lumMod val="75000"/>
                </a:prstClr>
              </a:solidFill>
              <a:effectLst/>
              <a:uLnTx/>
              <a:uFillTx/>
              <a:latin typeface="Arial"/>
              <a:ea typeface="+mn-ea"/>
              <a:cs typeface="Arial"/>
            </a:endParaRPr>
          </a:p>
        </p:txBody>
      </p:sp>
      <p:grpSp>
        <p:nvGrpSpPr>
          <p:cNvPr id="13" name="Group 12">
            <a:extLst>
              <a:ext uri="{FF2B5EF4-FFF2-40B4-BE49-F238E27FC236}">
                <a16:creationId xmlns:a16="http://schemas.microsoft.com/office/drawing/2014/main" id="{FD09E898-4F8A-486B-AAF5-0D127D64DC90}"/>
              </a:ext>
            </a:extLst>
          </p:cNvPr>
          <p:cNvGrpSpPr/>
          <p:nvPr/>
        </p:nvGrpSpPr>
        <p:grpSpPr>
          <a:xfrm>
            <a:off x="71520" y="1334335"/>
            <a:ext cx="2056738" cy="4698305"/>
            <a:chOff x="1741542" y="1305307"/>
            <a:chExt cx="2056738" cy="4698305"/>
          </a:xfrm>
        </p:grpSpPr>
        <p:sp>
          <p:nvSpPr>
            <p:cNvPr id="14" name="Freeform: Shape 13">
              <a:extLst>
                <a:ext uri="{FF2B5EF4-FFF2-40B4-BE49-F238E27FC236}">
                  <a16:creationId xmlns:a16="http://schemas.microsoft.com/office/drawing/2014/main" id="{210A005A-1F5E-4D0B-A23C-0A547C3611A5}"/>
                </a:ext>
              </a:extLst>
            </p:cNvPr>
            <p:cNvSpPr/>
            <p:nvPr/>
          </p:nvSpPr>
          <p:spPr>
            <a:xfrm>
              <a:off x="1857184" y="1305307"/>
              <a:ext cx="1846863" cy="671653"/>
            </a:xfrm>
            <a:custGeom>
              <a:avLst/>
              <a:gdLst>
                <a:gd name="connsiteX0" fmla="*/ 0 w 1846863"/>
                <a:gd name="connsiteY0" fmla="*/ 0 h 671653"/>
                <a:gd name="connsiteX1" fmla="*/ 1511037 w 1846863"/>
                <a:gd name="connsiteY1" fmla="*/ 0 h 671653"/>
                <a:gd name="connsiteX2" fmla="*/ 1846863 w 1846863"/>
                <a:gd name="connsiteY2" fmla="*/ 335827 h 671653"/>
                <a:gd name="connsiteX3" fmla="*/ 1511037 w 1846863"/>
                <a:gd name="connsiteY3" fmla="*/ 671653 h 671653"/>
                <a:gd name="connsiteX4" fmla="*/ 0 w 1846863"/>
                <a:gd name="connsiteY4" fmla="*/ 671653 h 671653"/>
                <a:gd name="connsiteX5" fmla="*/ 335827 w 1846863"/>
                <a:gd name="connsiteY5" fmla="*/ 335827 h 671653"/>
                <a:gd name="connsiteX6" fmla="*/ 0 w 1846863"/>
                <a:gd name="connsiteY6" fmla="*/ 0 h 671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46863" h="671653">
                  <a:moveTo>
                    <a:pt x="0" y="0"/>
                  </a:moveTo>
                  <a:lnTo>
                    <a:pt x="1511037" y="0"/>
                  </a:lnTo>
                  <a:lnTo>
                    <a:pt x="1846863" y="335827"/>
                  </a:lnTo>
                  <a:lnTo>
                    <a:pt x="1511037" y="671653"/>
                  </a:lnTo>
                  <a:lnTo>
                    <a:pt x="0" y="671653"/>
                  </a:lnTo>
                  <a:lnTo>
                    <a:pt x="335827" y="335827"/>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49797" tIns="6985" rIns="335826"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a:ea typeface="+mn-ea"/>
                  <a:cs typeface="+mn-cs"/>
                </a:rPr>
                <a:t>Condom SI staff at global, regional and country levels</a:t>
              </a:r>
            </a:p>
          </p:txBody>
        </p:sp>
        <p:sp>
          <p:nvSpPr>
            <p:cNvPr id="15" name="Freeform: Shape 14">
              <a:extLst>
                <a:ext uri="{FF2B5EF4-FFF2-40B4-BE49-F238E27FC236}">
                  <a16:creationId xmlns:a16="http://schemas.microsoft.com/office/drawing/2014/main" id="{02B58F97-9FD8-4147-ACB7-07EDE3E02A83}"/>
                </a:ext>
              </a:extLst>
            </p:cNvPr>
            <p:cNvSpPr/>
            <p:nvPr/>
          </p:nvSpPr>
          <p:spPr>
            <a:xfrm>
              <a:off x="1810252" y="2106508"/>
              <a:ext cx="1988028" cy="692300"/>
            </a:xfrm>
            <a:custGeom>
              <a:avLst/>
              <a:gdLst>
                <a:gd name="connsiteX0" fmla="*/ 0 w 1988028"/>
                <a:gd name="connsiteY0" fmla="*/ 0 h 692300"/>
                <a:gd name="connsiteX1" fmla="*/ 1641878 w 1988028"/>
                <a:gd name="connsiteY1" fmla="*/ 0 h 692300"/>
                <a:gd name="connsiteX2" fmla="*/ 1988028 w 1988028"/>
                <a:gd name="connsiteY2" fmla="*/ 346150 h 692300"/>
                <a:gd name="connsiteX3" fmla="*/ 1641878 w 1988028"/>
                <a:gd name="connsiteY3" fmla="*/ 692300 h 692300"/>
                <a:gd name="connsiteX4" fmla="*/ 0 w 1988028"/>
                <a:gd name="connsiteY4" fmla="*/ 692300 h 692300"/>
                <a:gd name="connsiteX5" fmla="*/ 346150 w 1988028"/>
                <a:gd name="connsiteY5" fmla="*/ 346150 h 692300"/>
                <a:gd name="connsiteX6" fmla="*/ 0 w 1988028"/>
                <a:gd name="connsiteY6" fmla="*/ 0 h 692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88028" h="692300">
                  <a:moveTo>
                    <a:pt x="0" y="0"/>
                  </a:moveTo>
                  <a:lnTo>
                    <a:pt x="1641878" y="0"/>
                  </a:lnTo>
                  <a:lnTo>
                    <a:pt x="1988028" y="346150"/>
                  </a:lnTo>
                  <a:lnTo>
                    <a:pt x="1641878" y="692300"/>
                  </a:lnTo>
                  <a:lnTo>
                    <a:pt x="0" y="692300"/>
                  </a:lnTo>
                  <a:lnTo>
                    <a:pt x="346150" y="34615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60120" tIns="6985" rIns="346150"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a:ea typeface="+mn-ea"/>
                  <a:cs typeface="+mn-cs"/>
                </a:rPr>
                <a:t>Provision of technical support</a:t>
              </a:r>
            </a:p>
          </p:txBody>
        </p:sp>
        <p:sp>
          <p:nvSpPr>
            <p:cNvPr id="16" name="Freeform: Shape 15">
              <a:extLst>
                <a:ext uri="{FF2B5EF4-FFF2-40B4-BE49-F238E27FC236}">
                  <a16:creationId xmlns:a16="http://schemas.microsoft.com/office/drawing/2014/main" id="{CFB9C65E-C97B-407A-A53C-6A0F451DB89F}"/>
                </a:ext>
              </a:extLst>
            </p:cNvPr>
            <p:cNvSpPr/>
            <p:nvPr/>
          </p:nvSpPr>
          <p:spPr>
            <a:xfrm>
              <a:off x="1743994" y="2928356"/>
              <a:ext cx="2054286" cy="671654"/>
            </a:xfrm>
            <a:custGeom>
              <a:avLst/>
              <a:gdLst>
                <a:gd name="connsiteX0" fmla="*/ 0 w 2054286"/>
                <a:gd name="connsiteY0" fmla="*/ 0 h 810283"/>
                <a:gd name="connsiteX1" fmla="*/ 1649145 w 2054286"/>
                <a:gd name="connsiteY1" fmla="*/ 0 h 810283"/>
                <a:gd name="connsiteX2" fmla="*/ 2054286 w 2054286"/>
                <a:gd name="connsiteY2" fmla="*/ 405142 h 810283"/>
                <a:gd name="connsiteX3" fmla="*/ 1649145 w 2054286"/>
                <a:gd name="connsiteY3" fmla="*/ 810283 h 810283"/>
                <a:gd name="connsiteX4" fmla="*/ 0 w 2054286"/>
                <a:gd name="connsiteY4" fmla="*/ 810283 h 810283"/>
                <a:gd name="connsiteX5" fmla="*/ 405142 w 2054286"/>
                <a:gd name="connsiteY5" fmla="*/ 405142 h 810283"/>
                <a:gd name="connsiteX6" fmla="*/ 0 w 2054286"/>
                <a:gd name="connsiteY6" fmla="*/ 0 h 81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4286" h="810283">
                  <a:moveTo>
                    <a:pt x="0" y="0"/>
                  </a:moveTo>
                  <a:lnTo>
                    <a:pt x="1649145" y="0"/>
                  </a:lnTo>
                  <a:lnTo>
                    <a:pt x="2054286" y="405142"/>
                  </a:lnTo>
                  <a:lnTo>
                    <a:pt x="1649145" y="810283"/>
                  </a:lnTo>
                  <a:lnTo>
                    <a:pt x="0" y="810283"/>
                  </a:lnTo>
                  <a:lnTo>
                    <a:pt x="405142" y="405142"/>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9112" tIns="6985" rIns="405141"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a:ln>
                    <a:noFill/>
                  </a:ln>
                  <a:solidFill>
                    <a:prstClr val="white"/>
                  </a:solidFill>
                  <a:effectLst/>
                  <a:uLnTx/>
                  <a:uFillTx/>
                  <a:latin typeface="Arial"/>
                  <a:ea typeface="+mn-ea"/>
                  <a:cs typeface="+mn-cs"/>
                </a:rPr>
                <a:t>Partnerships w/ </a:t>
              </a:r>
              <a:r>
                <a:rPr kumimoji="0" lang="en-US" sz="1100" b="0" i="0" u="none" strike="noStrike" kern="1200" cap="none" spc="0" normalizeH="0" baseline="0" noProof="0" dirty="0">
                  <a:ln>
                    <a:noFill/>
                  </a:ln>
                  <a:solidFill>
                    <a:prstClr val="white"/>
                  </a:solidFill>
                  <a:effectLst/>
                  <a:uLnTx/>
                  <a:uFillTx/>
                  <a:latin typeface="Arial"/>
                  <a:ea typeface="+mn-ea"/>
                  <a:cs typeface="+mn-cs"/>
                </a:rPr>
                <a:t>private </a:t>
              </a:r>
              <a:r>
                <a:rPr kumimoji="0" lang="en-US" sz="1100" b="0" i="0" u="none" strike="noStrike" kern="1200" cap="none" spc="0" normalizeH="0" baseline="0" noProof="0">
                  <a:ln>
                    <a:noFill/>
                  </a:ln>
                  <a:solidFill>
                    <a:prstClr val="white"/>
                  </a:solidFill>
                  <a:effectLst/>
                  <a:uLnTx/>
                  <a:uFillTx/>
                  <a:latin typeface="Arial"/>
                  <a:ea typeface="+mn-ea"/>
                  <a:cs typeface="+mn-cs"/>
                </a:rPr>
                <a:t>sector to </a:t>
              </a:r>
              <a:r>
                <a:rPr kumimoji="0" lang="en-US" sz="1100" b="0" i="0" u="none" strike="noStrike" kern="1200" cap="none" spc="0" normalizeH="0" baseline="0" noProof="0" dirty="0">
                  <a:ln>
                    <a:noFill/>
                  </a:ln>
                  <a:solidFill>
                    <a:prstClr val="white"/>
                  </a:solidFill>
                  <a:effectLst/>
                  <a:uLnTx/>
                  <a:uFillTx/>
                  <a:latin typeface="Arial"/>
                  <a:ea typeface="+mn-ea"/>
                  <a:cs typeface="+mn-cs"/>
                </a:rPr>
                <a:t>facilitate technical support</a:t>
              </a:r>
            </a:p>
          </p:txBody>
        </p:sp>
        <p:sp>
          <p:nvSpPr>
            <p:cNvPr id="17" name="Freeform: Shape 16">
              <a:extLst>
                <a:ext uri="{FF2B5EF4-FFF2-40B4-BE49-F238E27FC236}">
                  <a16:creationId xmlns:a16="http://schemas.microsoft.com/office/drawing/2014/main" id="{1DC3CE01-FEEC-46CE-B7CB-0D803D72AE43}"/>
                </a:ext>
              </a:extLst>
            </p:cNvPr>
            <p:cNvSpPr/>
            <p:nvPr/>
          </p:nvSpPr>
          <p:spPr>
            <a:xfrm>
              <a:off x="1741542" y="3729558"/>
              <a:ext cx="2056738" cy="671653"/>
            </a:xfrm>
            <a:custGeom>
              <a:avLst/>
              <a:gdLst>
                <a:gd name="connsiteX0" fmla="*/ 0 w 2056738"/>
                <a:gd name="connsiteY0" fmla="*/ 0 h 671653"/>
                <a:gd name="connsiteX1" fmla="*/ 1720912 w 2056738"/>
                <a:gd name="connsiteY1" fmla="*/ 0 h 671653"/>
                <a:gd name="connsiteX2" fmla="*/ 2056738 w 2056738"/>
                <a:gd name="connsiteY2" fmla="*/ 335827 h 671653"/>
                <a:gd name="connsiteX3" fmla="*/ 1720912 w 2056738"/>
                <a:gd name="connsiteY3" fmla="*/ 671653 h 671653"/>
                <a:gd name="connsiteX4" fmla="*/ 0 w 2056738"/>
                <a:gd name="connsiteY4" fmla="*/ 671653 h 671653"/>
                <a:gd name="connsiteX5" fmla="*/ 335827 w 2056738"/>
                <a:gd name="connsiteY5" fmla="*/ 335827 h 671653"/>
                <a:gd name="connsiteX6" fmla="*/ 0 w 2056738"/>
                <a:gd name="connsiteY6" fmla="*/ 0 h 671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6738" h="671653">
                  <a:moveTo>
                    <a:pt x="0" y="0"/>
                  </a:moveTo>
                  <a:lnTo>
                    <a:pt x="1720912" y="0"/>
                  </a:lnTo>
                  <a:lnTo>
                    <a:pt x="2056738" y="335827"/>
                  </a:lnTo>
                  <a:lnTo>
                    <a:pt x="1720912" y="671653"/>
                  </a:lnTo>
                  <a:lnTo>
                    <a:pt x="0" y="671653"/>
                  </a:lnTo>
                  <a:lnTo>
                    <a:pt x="335827" y="335827"/>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49797" tIns="6985" rIns="335826"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a:ea typeface="+mn-ea"/>
                  <a:cs typeface="+mn-cs"/>
                </a:rPr>
                <a:t>Coordination  with other GF SIs, TSM, SSLN</a:t>
              </a:r>
              <a:endParaRPr kumimoji="0" lang="en-US" sz="1100" b="0" i="0" u="none" strike="noStrike" kern="1200" cap="none" spc="0" normalizeH="0" baseline="0" noProof="0" dirty="0">
                <a:ln>
                  <a:noFill/>
                </a:ln>
                <a:solidFill>
                  <a:srgbClr val="FF0000"/>
                </a:solidFill>
                <a:effectLst/>
                <a:uLnTx/>
                <a:uFillTx/>
                <a:latin typeface="Arial"/>
                <a:ea typeface="+mn-ea"/>
                <a:cs typeface="+mn-cs"/>
              </a:endParaRPr>
            </a:p>
          </p:txBody>
        </p:sp>
        <p:sp>
          <p:nvSpPr>
            <p:cNvPr id="18" name="Freeform: Shape 17">
              <a:extLst>
                <a:ext uri="{FF2B5EF4-FFF2-40B4-BE49-F238E27FC236}">
                  <a16:creationId xmlns:a16="http://schemas.microsoft.com/office/drawing/2014/main" id="{3F02B797-78C7-4269-9EC8-49BA8434341E}"/>
                </a:ext>
              </a:extLst>
            </p:cNvPr>
            <p:cNvSpPr/>
            <p:nvPr/>
          </p:nvSpPr>
          <p:spPr>
            <a:xfrm>
              <a:off x="1741542" y="4530759"/>
              <a:ext cx="2056738" cy="671653"/>
            </a:xfrm>
            <a:custGeom>
              <a:avLst/>
              <a:gdLst>
                <a:gd name="connsiteX0" fmla="*/ 0 w 2056738"/>
                <a:gd name="connsiteY0" fmla="*/ 0 h 671653"/>
                <a:gd name="connsiteX1" fmla="*/ 1720912 w 2056738"/>
                <a:gd name="connsiteY1" fmla="*/ 0 h 671653"/>
                <a:gd name="connsiteX2" fmla="*/ 2056738 w 2056738"/>
                <a:gd name="connsiteY2" fmla="*/ 335827 h 671653"/>
                <a:gd name="connsiteX3" fmla="*/ 1720912 w 2056738"/>
                <a:gd name="connsiteY3" fmla="*/ 671653 h 671653"/>
                <a:gd name="connsiteX4" fmla="*/ 0 w 2056738"/>
                <a:gd name="connsiteY4" fmla="*/ 671653 h 671653"/>
                <a:gd name="connsiteX5" fmla="*/ 335827 w 2056738"/>
                <a:gd name="connsiteY5" fmla="*/ 335827 h 671653"/>
                <a:gd name="connsiteX6" fmla="*/ 0 w 2056738"/>
                <a:gd name="connsiteY6" fmla="*/ 0 h 671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6738" h="671653">
                  <a:moveTo>
                    <a:pt x="0" y="0"/>
                  </a:moveTo>
                  <a:lnTo>
                    <a:pt x="1720912" y="0"/>
                  </a:lnTo>
                  <a:lnTo>
                    <a:pt x="2056738" y="335827"/>
                  </a:lnTo>
                  <a:lnTo>
                    <a:pt x="1720912" y="671653"/>
                  </a:lnTo>
                  <a:lnTo>
                    <a:pt x="0" y="671653"/>
                  </a:lnTo>
                  <a:lnTo>
                    <a:pt x="335827" y="335827"/>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49797" tIns="6985" rIns="335826"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a:ea typeface="+mn-ea"/>
                  <a:cs typeface="+mn-cs"/>
                </a:rPr>
                <a:t>Technical briefs, guidance &amp; tools</a:t>
              </a:r>
            </a:p>
          </p:txBody>
        </p:sp>
        <p:sp>
          <p:nvSpPr>
            <p:cNvPr id="19" name="Freeform: Shape 18">
              <a:extLst>
                <a:ext uri="{FF2B5EF4-FFF2-40B4-BE49-F238E27FC236}">
                  <a16:creationId xmlns:a16="http://schemas.microsoft.com/office/drawing/2014/main" id="{B798CFB2-6B75-4FCF-A93C-E04B94675384}"/>
                </a:ext>
              </a:extLst>
            </p:cNvPr>
            <p:cNvSpPr/>
            <p:nvPr/>
          </p:nvSpPr>
          <p:spPr>
            <a:xfrm>
              <a:off x="1741542" y="5331959"/>
              <a:ext cx="2056738" cy="671653"/>
            </a:xfrm>
            <a:custGeom>
              <a:avLst/>
              <a:gdLst>
                <a:gd name="connsiteX0" fmla="*/ 0 w 2056738"/>
                <a:gd name="connsiteY0" fmla="*/ 0 h 516629"/>
                <a:gd name="connsiteX1" fmla="*/ 1798424 w 2056738"/>
                <a:gd name="connsiteY1" fmla="*/ 0 h 516629"/>
                <a:gd name="connsiteX2" fmla="*/ 2056738 w 2056738"/>
                <a:gd name="connsiteY2" fmla="*/ 258315 h 516629"/>
                <a:gd name="connsiteX3" fmla="*/ 1798424 w 2056738"/>
                <a:gd name="connsiteY3" fmla="*/ 516629 h 516629"/>
                <a:gd name="connsiteX4" fmla="*/ 0 w 2056738"/>
                <a:gd name="connsiteY4" fmla="*/ 516629 h 516629"/>
                <a:gd name="connsiteX5" fmla="*/ 258315 w 2056738"/>
                <a:gd name="connsiteY5" fmla="*/ 258315 h 516629"/>
                <a:gd name="connsiteX6" fmla="*/ 0 w 2056738"/>
                <a:gd name="connsiteY6" fmla="*/ 0 h 516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6738" h="516629">
                  <a:moveTo>
                    <a:pt x="0" y="0"/>
                  </a:moveTo>
                  <a:lnTo>
                    <a:pt x="1798424" y="0"/>
                  </a:lnTo>
                  <a:lnTo>
                    <a:pt x="2056738" y="258315"/>
                  </a:lnTo>
                  <a:lnTo>
                    <a:pt x="1798424" y="516629"/>
                  </a:lnTo>
                  <a:lnTo>
                    <a:pt x="0" y="516629"/>
                  </a:lnTo>
                  <a:lnTo>
                    <a:pt x="258315" y="258315"/>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2285" tIns="6985" rIns="258314"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a:ea typeface="+mn-ea"/>
                  <a:cs typeface="+mn-cs"/>
                </a:rPr>
                <a:t>Cross-country coordination forums</a:t>
              </a:r>
            </a:p>
          </p:txBody>
        </p:sp>
      </p:grpSp>
      <p:sp>
        <p:nvSpPr>
          <p:cNvPr id="21" name="Freeform: Shape 20">
            <a:extLst>
              <a:ext uri="{FF2B5EF4-FFF2-40B4-BE49-F238E27FC236}">
                <a16:creationId xmlns:a16="http://schemas.microsoft.com/office/drawing/2014/main" id="{0129DE07-4467-43DC-869B-6CE48303F5FD}"/>
              </a:ext>
            </a:extLst>
          </p:cNvPr>
          <p:cNvSpPr/>
          <p:nvPr/>
        </p:nvSpPr>
        <p:spPr>
          <a:xfrm>
            <a:off x="2209790" y="740714"/>
            <a:ext cx="2128621" cy="469679"/>
          </a:xfrm>
          <a:custGeom>
            <a:avLst/>
            <a:gdLst>
              <a:gd name="connsiteX0" fmla="*/ 0 w 1878681"/>
              <a:gd name="connsiteY0" fmla="*/ 46968 h 469679"/>
              <a:gd name="connsiteX1" fmla="*/ 46968 w 1878681"/>
              <a:gd name="connsiteY1" fmla="*/ 0 h 469679"/>
              <a:gd name="connsiteX2" fmla="*/ 1831713 w 1878681"/>
              <a:gd name="connsiteY2" fmla="*/ 0 h 469679"/>
              <a:gd name="connsiteX3" fmla="*/ 1878681 w 1878681"/>
              <a:gd name="connsiteY3" fmla="*/ 46968 h 469679"/>
              <a:gd name="connsiteX4" fmla="*/ 1878681 w 1878681"/>
              <a:gd name="connsiteY4" fmla="*/ 422711 h 469679"/>
              <a:gd name="connsiteX5" fmla="*/ 1831713 w 1878681"/>
              <a:gd name="connsiteY5" fmla="*/ 469679 h 469679"/>
              <a:gd name="connsiteX6" fmla="*/ 46968 w 1878681"/>
              <a:gd name="connsiteY6" fmla="*/ 469679 h 469679"/>
              <a:gd name="connsiteX7" fmla="*/ 0 w 1878681"/>
              <a:gd name="connsiteY7" fmla="*/ 422711 h 469679"/>
              <a:gd name="connsiteX8" fmla="*/ 0 w 1878681"/>
              <a:gd name="connsiteY8" fmla="*/ 46968 h 469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469679">
                <a:moveTo>
                  <a:pt x="0" y="46968"/>
                </a:moveTo>
                <a:cubicBezTo>
                  <a:pt x="0" y="21028"/>
                  <a:pt x="21028" y="0"/>
                  <a:pt x="46968" y="0"/>
                </a:cubicBezTo>
                <a:lnTo>
                  <a:pt x="1831713" y="0"/>
                </a:lnTo>
                <a:cubicBezTo>
                  <a:pt x="1857653" y="0"/>
                  <a:pt x="1878681" y="21028"/>
                  <a:pt x="1878681" y="46968"/>
                </a:cubicBezTo>
                <a:lnTo>
                  <a:pt x="1878681" y="422711"/>
                </a:lnTo>
                <a:cubicBezTo>
                  <a:pt x="1878681" y="448651"/>
                  <a:pt x="1857653" y="469679"/>
                  <a:pt x="1831713" y="469679"/>
                </a:cubicBezTo>
                <a:lnTo>
                  <a:pt x="46968" y="469679"/>
                </a:lnTo>
                <a:cubicBezTo>
                  <a:pt x="21028" y="469679"/>
                  <a:pt x="0" y="448651"/>
                  <a:pt x="0" y="422711"/>
                </a:cubicBezTo>
                <a:lnTo>
                  <a:pt x="0" y="4696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9316" tIns="49316" rIns="49316" bIns="49316"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a:ea typeface="+mn-ea"/>
                <a:cs typeface="+mn-cs"/>
              </a:rPr>
              <a:t>Activities</a:t>
            </a:r>
          </a:p>
        </p:txBody>
      </p:sp>
      <p:grpSp>
        <p:nvGrpSpPr>
          <p:cNvPr id="22" name="Group 21">
            <a:extLst>
              <a:ext uri="{FF2B5EF4-FFF2-40B4-BE49-F238E27FC236}">
                <a16:creationId xmlns:a16="http://schemas.microsoft.com/office/drawing/2014/main" id="{4CAB0A02-A66C-4FF2-B186-E8BDAB8A9222}"/>
              </a:ext>
            </a:extLst>
          </p:cNvPr>
          <p:cNvGrpSpPr/>
          <p:nvPr/>
        </p:nvGrpSpPr>
        <p:grpSpPr>
          <a:xfrm>
            <a:off x="2227223" y="1307761"/>
            <a:ext cx="2146901" cy="4931958"/>
            <a:chOff x="3891116" y="1330260"/>
            <a:chExt cx="2146901" cy="4931958"/>
          </a:xfrm>
        </p:grpSpPr>
        <p:sp>
          <p:nvSpPr>
            <p:cNvPr id="23" name="Freeform: Shape 22">
              <a:extLst>
                <a:ext uri="{FF2B5EF4-FFF2-40B4-BE49-F238E27FC236}">
                  <a16:creationId xmlns:a16="http://schemas.microsoft.com/office/drawing/2014/main" id="{578F872F-2CD8-43C3-960D-62ECDA0875A2}"/>
                </a:ext>
              </a:extLst>
            </p:cNvPr>
            <p:cNvSpPr/>
            <p:nvPr/>
          </p:nvSpPr>
          <p:spPr>
            <a:xfrm>
              <a:off x="3900256" y="1330260"/>
              <a:ext cx="2128621" cy="676898"/>
            </a:xfrm>
            <a:custGeom>
              <a:avLst/>
              <a:gdLst>
                <a:gd name="connsiteX0" fmla="*/ 0 w 2263304"/>
                <a:gd name="connsiteY0" fmla="*/ 67690 h 676898"/>
                <a:gd name="connsiteX1" fmla="*/ 67690 w 2263304"/>
                <a:gd name="connsiteY1" fmla="*/ 0 h 676898"/>
                <a:gd name="connsiteX2" fmla="*/ 2195614 w 2263304"/>
                <a:gd name="connsiteY2" fmla="*/ 0 h 676898"/>
                <a:gd name="connsiteX3" fmla="*/ 2263304 w 2263304"/>
                <a:gd name="connsiteY3" fmla="*/ 67690 h 676898"/>
                <a:gd name="connsiteX4" fmla="*/ 2263304 w 2263304"/>
                <a:gd name="connsiteY4" fmla="*/ 609208 h 676898"/>
                <a:gd name="connsiteX5" fmla="*/ 2195614 w 2263304"/>
                <a:gd name="connsiteY5" fmla="*/ 676898 h 676898"/>
                <a:gd name="connsiteX6" fmla="*/ 67690 w 2263304"/>
                <a:gd name="connsiteY6" fmla="*/ 676898 h 676898"/>
                <a:gd name="connsiteX7" fmla="*/ 0 w 2263304"/>
                <a:gd name="connsiteY7" fmla="*/ 609208 h 676898"/>
                <a:gd name="connsiteX8" fmla="*/ 0 w 2263304"/>
                <a:gd name="connsiteY8" fmla="*/ 67690 h 676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63304" h="676898">
                  <a:moveTo>
                    <a:pt x="0" y="67690"/>
                  </a:moveTo>
                  <a:cubicBezTo>
                    <a:pt x="0" y="30306"/>
                    <a:pt x="30306" y="0"/>
                    <a:pt x="67690" y="0"/>
                  </a:cubicBezTo>
                  <a:lnTo>
                    <a:pt x="2195614" y="0"/>
                  </a:lnTo>
                  <a:cubicBezTo>
                    <a:pt x="2232998" y="0"/>
                    <a:pt x="2263304" y="30306"/>
                    <a:pt x="2263304" y="67690"/>
                  </a:cubicBezTo>
                  <a:lnTo>
                    <a:pt x="2263304" y="609208"/>
                  </a:lnTo>
                  <a:cubicBezTo>
                    <a:pt x="2263304" y="646592"/>
                    <a:pt x="2232998" y="676898"/>
                    <a:pt x="2195614" y="676898"/>
                  </a:cubicBezTo>
                  <a:lnTo>
                    <a:pt x="67690" y="676898"/>
                  </a:lnTo>
                  <a:cubicBezTo>
                    <a:pt x="30306" y="676898"/>
                    <a:pt x="0" y="646592"/>
                    <a:pt x="0" y="609208"/>
                  </a:cubicBezTo>
                  <a:lnTo>
                    <a:pt x="0" y="6769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3796" tIns="33796" rIns="33796" bIns="33796"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mn-cs"/>
                </a:rPr>
                <a:t>Facilitate self-assessments </a:t>
              </a:r>
              <a:r>
                <a:rPr kumimoji="0" lang="en-US" sz="1100" b="0" i="0" u="none" strike="noStrike" kern="1200" cap="none" spc="0" normalizeH="0" baseline="0" noProof="0">
                  <a:ln>
                    <a:noFill/>
                  </a:ln>
                  <a:solidFill>
                    <a:prstClr val="black"/>
                  </a:solidFill>
                  <a:effectLst/>
                  <a:uLnTx/>
                  <a:uFillTx/>
                  <a:latin typeface="Arial"/>
                  <a:ea typeface="+mn-ea"/>
                  <a:cs typeface="+mn-cs"/>
                </a:rPr>
                <a:t>of country </a:t>
              </a:r>
              <a:r>
                <a:rPr kumimoji="0" lang="en-US" sz="1100" b="0" i="0" u="none" strike="noStrike" kern="1200" cap="none" spc="0" normalizeH="0" baseline="0" noProof="0" dirty="0">
                  <a:ln>
                    <a:noFill/>
                  </a:ln>
                  <a:solidFill>
                    <a:prstClr val="black"/>
                  </a:solidFill>
                  <a:effectLst/>
                  <a:uLnTx/>
                  <a:uFillTx/>
                  <a:latin typeface="Arial"/>
                  <a:ea typeface="+mn-ea"/>
                  <a:cs typeface="+mn-cs"/>
                </a:rPr>
                <a:t>TA priorities to inform </a:t>
              </a:r>
              <a:r>
                <a:rPr kumimoji="0" lang="en-US" sz="1100" b="0" i="0" u="none" strike="noStrike" kern="1200" cap="none" spc="0" normalizeH="0" baseline="0" noProof="0">
                  <a:ln>
                    <a:noFill/>
                  </a:ln>
                  <a:solidFill>
                    <a:prstClr val="black"/>
                  </a:solidFill>
                  <a:effectLst/>
                  <a:uLnTx/>
                  <a:uFillTx/>
                  <a:latin typeface="Arial"/>
                  <a:ea typeface="+mn-ea"/>
                  <a:cs typeface="+mn-cs"/>
                </a:rPr>
                <a:t>TA plan &amp; </a:t>
              </a:r>
              <a:r>
                <a:rPr kumimoji="0" lang="en-US" sz="1100" b="0" i="0" u="none" strike="noStrike" kern="1200" cap="none" spc="0" normalizeH="0" baseline="0" noProof="0" dirty="0">
                  <a:ln>
                    <a:noFill/>
                  </a:ln>
                  <a:solidFill>
                    <a:prstClr val="black"/>
                  </a:solidFill>
                  <a:effectLst/>
                  <a:uLnTx/>
                  <a:uFillTx/>
                  <a:latin typeface="Arial"/>
                  <a:ea typeface="+mn-ea"/>
                  <a:cs typeface="+mn-cs"/>
                </a:rPr>
                <a:t>track </a:t>
              </a:r>
              <a:r>
                <a:rPr kumimoji="0" lang="en-US" sz="1100" b="0" i="0" u="none" strike="noStrike" kern="1200" cap="none" spc="0" normalizeH="0" baseline="0" noProof="0">
                  <a:ln>
                    <a:noFill/>
                  </a:ln>
                  <a:solidFill>
                    <a:prstClr val="black"/>
                  </a:solidFill>
                  <a:effectLst/>
                  <a:uLnTx/>
                  <a:uFillTx/>
                  <a:latin typeface="Arial"/>
                  <a:ea typeface="+mn-ea"/>
                  <a:cs typeface="+mn-cs"/>
                </a:rPr>
                <a:t>stewardship changes</a:t>
              </a:r>
              <a:endParaRPr kumimoji="0" lang="en-US" sz="1100" b="0" i="0" u="none" strike="noStrike" kern="1200" cap="none" spc="0" normalizeH="0" baseline="0" noProof="0" dirty="0">
                <a:ln>
                  <a:noFill/>
                </a:ln>
                <a:solidFill>
                  <a:prstClr val="black"/>
                </a:solidFill>
                <a:effectLst/>
                <a:uLnTx/>
                <a:uFillTx/>
                <a:latin typeface="Arial"/>
                <a:ea typeface="+mn-ea"/>
                <a:cs typeface="+mn-cs"/>
              </a:endParaRPr>
            </a:p>
          </p:txBody>
        </p:sp>
        <p:sp>
          <p:nvSpPr>
            <p:cNvPr id="24" name="Freeform: Shape 23">
              <a:extLst>
                <a:ext uri="{FF2B5EF4-FFF2-40B4-BE49-F238E27FC236}">
                  <a16:creationId xmlns:a16="http://schemas.microsoft.com/office/drawing/2014/main" id="{5353646D-71F6-474A-8B81-F17C3B0E787F}"/>
                </a:ext>
              </a:extLst>
            </p:cNvPr>
            <p:cNvSpPr/>
            <p:nvPr/>
          </p:nvSpPr>
          <p:spPr>
            <a:xfrm>
              <a:off x="3891116" y="2115323"/>
              <a:ext cx="2146901" cy="713556"/>
            </a:xfrm>
            <a:custGeom>
              <a:avLst/>
              <a:gdLst>
                <a:gd name="connsiteX0" fmla="*/ 0 w 2146901"/>
                <a:gd name="connsiteY0" fmla="*/ 71356 h 713556"/>
                <a:gd name="connsiteX1" fmla="*/ 71356 w 2146901"/>
                <a:gd name="connsiteY1" fmla="*/ 0 h 713556"/>
                <a:gd name="connsiteX2" fmla="*/ 2075545 w 2146901"/>
                <a:gd name="connsiteY2" fmla="*/ 0 h 713556"/>
                <a:gd name="connsiteX3" fmla="*/ 2146901 w 2146901"/>
                <a:gd name="connsiteY3" fmla="*/ 71356 h 713556"/>
                <a:gd name="connsiteX4" fmla="*/ 2146901 w 2146901"/>
                <a:gd name="connsiteY4" fmla="*/ 642200 h 713556"/>
                <a:gd name="connsiteX5" fmla="*/ 2075545 w 2146901"/>
                <a:gd name="connsiteY5" fmla="*/ 713556 h 713556"/>
                <a:gd name="connsiteX6" fmla="*/ 71356 w 2146901"/>
                <a:gd name="connsiteY6" fmla="*/ 713556 h 713556"/>
                <a:gd name="connsiteX7" fmla="*/ 0 w 2146901"/>
                <a:gd name="connsiteY7" fmla="*/ 642200 h 713556"/>
                <a:gd name="connsiteX8" fmla="*/ 0 w 2146901"/>
                <a:gd name="connsiteY8" fmla="*/ 71356 h 713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6901" h="713556">
                  <a:moveTo>
                    <a:pt x="0" y="71356"/>
                  </a:moveTo>
                  <a:cubicBezTo>
                    <a:pt x="0" y="31947"/>
                    <a:pt x="31947" y="0"/>
                    <a:pt x="71356" y="0"/>
                  </a:cubicBezTo>
                  <a:lnTo>
                    <a:pt x="2075545" y="0"/>
                  </a:lnTo>
                  <a:cubicBezTo>
                    <a:pt x="2114954" y="0"/>
                    <a:pt x="2146901" y="31947"/>
                    <a:pt x="2146901" y="71356"/>
                  </a:cubicBezTo>
                  <a:lnTo>
                    <a:pt x="2146901" y="642200"/>
                  </a:lnTo>
                  <a:cubicBezTo>
                    <a:pt x="2146901" y="681609"/>
                    <a:pt x="2114954" y="713556"/>
                    <a:pt x="2075545" y="713556"/>
                  </a:cubicBezTo>
                  <a:lnTo>
                    <a:pt x="71356" y="713556"/>
                  </a:lnTo>
                  <a:cubicBezTo>
                    <a:pt x="31947" y="713556"/>
                    <a:pt x="0" y="681609"/>
                    <a:pt x="0" y="642200"/>
                  </a:cubicBezTo>
                  <a:lnTo>
                    <a:pt x="0" y="71356"/>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4869" tIns="34869" rIns="34869" bIns="34869"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mn-cs"/>
                </a:rPr>
                <a:t>Build a network of TA providers capable of propelling improvements in condom program quality &amp; innovation</a:t>
              </a:r>
            </a:p>
          </p:txBody>
        </p:sp>
        <p:sp>
          <p:nvSpPr>
            <p:cNvPr id="25" name="Freeform: Shape 24">
              <a:extLst>
                <a:ext uri="{FF2B5EF4-FFF2-40B4-BE49-F238E27FC236}">
                  <a16:creationId xmlns:a16="http://schemas.microsoft.com/office/drawing/2014/main" id="{EA06159B-8E56-4565-89E5-AAD77C8CF045}"/>
                </a:ext>
              </a:extLst>
            </p:cNvPr>
            <p:cNvSpPr/>
            <p:nvPr/>
          </p:nvSpPr>
          <p:spPr>
            <a:xfrm>
              <a:off x="3900256" y="2937044"/>
              <a:ext cx="2128621" cy="654034"/>
            </a:xfrm>
            <a:custGeom>
              <a:avLst/>
              <a:gdLst>
                <a:gd name="connsiteX0" fmla="*/ 0 w 2128621"/>
                <a:gd name="connsiteY0" fmla="*/ 65403 h 654034"/>
                <a:gd name="connsiteX1" fmla="*/ 65403 w 2128621"/>
                <a:gd name="connsiteY1" fmla="*/ 0 h 654034"/>
                <a:gd name="connsiteX2" fmla="*/ 2063218 w 2128621"/>
                <a:gd name="connsiteY2" fmla="*/ 0 h 654034"/>
                <a:gd name="connsiteX3" fmla="*/ 2128621 w 2128621"/>
                <a:gd name="connsiteY3" fmla="*/ 65403 h 654034"/>
                <a:gd name="connsiteX4" fmla="*/ 2128621 w 2128621"/>
                <a:gd name="connsiteY4" fmla="*/ 588631 h 654034"/>
                <a:gd name="connsiteX5" fmla="*/ 2063218 w 2128621"/>
                <a:gd name="connsiteY5" fmla="*/ 654034 h 654034"/>
                <a:gd name="connsiteX6" fmla="*/ 65403 w 2128621"/>
                <a:gd name="connsiteY6" fmla="*/ 654034 h 654034"/>
                <a:gd name="connsiteX7" fmla="*/ 0 w 2128621"/>
                <a:gd name="connsiteY7" fmla="*/ 588631 h 654034"/>
                <a:gd name="connsiteX8" fmla="*/ 0 w 2128621"/>
                <a:gd name="connsiteY8" fmla="*/ 65403 h 65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621" h="654034">
                  <a:moveTo>
                    <a:pt x="0" y="65403"/>
                  </a:moveTo>
                  <a:cubicBezTo>
                    <a:pt x="0" y="29282"/>
                    <a:pt x="29282" y="0"/>
                    <a:pt x="65403" y="0"/>
                  </a:cubicBezTo>
                  <a:lnTo>
                    <a:pt x="2063218" y="0"/>
                  </a:lnTo>
                  <a:cubicBezTo>
                    <a:pt x="2099339" y="0"/>
                    <a:pt x="2128621" y="29282"/>
                    <a:pt x="2128621" y="65403"/>
                  </a:cubicBezTo>
                  <a:lnTo>
                    <a:pt x="2128621" y="588631"/>
                  </a:lnTo>
                  <a:cubicBezTo>
                    <a:pt x="2128621" y="624752"/>
                    <a:pt x="2099339" y="654034"/>
                    <a:pt x="2063218" y="654034"/>
                  </a:cubicBezTo>
                  <a:lnTo>
                    <a:pt x="65403" y="654034"/>
                  </a:lnTo>
                  <a:cubicBezTo>
                    <a:pt x="29282" y="654034"/>
                    <a:pt x="0" y="624752"/>
                    <a:pt x="0" y="588631"/>
                  </a:cubicBezTo>
                  <a:lnTo>
                    <a:pt x="0" y="65403"/>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3126" tIns="33126" rIns="33126" bIns="33126"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mn-cs"/>
                </a:rPr>
                <a:t>Identify and build partnerships with private sector as well as TSM &amp; SSLN to facilitate targeted and coordinated support</a:t>
              </a:r>
            </a:p>
          </p:txBody>
        </p:sp>
        <p:sp>
          <p:nvSpPr>
            <p:cNvPr id="26" name="Freeform: Shape 25">
              <a:extLst>
                <a:ext uri="{FF2B5EF4-FFF2-40B4-BE49-F238E27FC236}">
                  <a16:creationId xmlns:a16="http://schemas.microsoft.com/office/drawing/2014/main" id="{9F6D26F2-B18B-4311-A007-5B893885958B}"/>
                </a:ext>
              </a:extLst>
            </p:cNvPr>
            <p:cNvSpPr/>
            <p:nvPr/>
          </p:nvSpPr>
          <p:spPr>
            <a:xfrm>
              <a:off x="3900256" y="3699243"/>
              <a:ext cx="2128621" cy="618755"/>
            </a:xfrm>
            <a:custGeom>
              <a:avLst/>
              <a:gdLst>
                <a:gd name="connsiteX0" fmla="*/ 0 w 2212899"/>
                <a:gd name="connsiteY0" fmla="*/ 46967 h 469670"/>
                <a:gd name="connsiteX1" fmla="*/ 46967 w 2212899"/>
                <a:gd name="connsiteY1" fmla="*/ 0 h 469670"/>
                <a:gd name="connsiteX2" fmla="*/ 2165932 w 2212899"/>
                <a:gd name="connsiteY2" fmla="*/ 0 h 469670"/>
                <a:gd name="connsiteX3" fmla="*/ 2212899 w 2212899"/>
                <a:gd name="connsiteY3" fmla="*/ 46967 h 469670"/>
                <a:gd name="connsiteX4" fmla="*/ 2212899 w 2212899"/>
                <a:gd name="connsiteY4" fmla="*/ 422703 h 469670"/>
                <a:gd name="connsiteX5" fmla="*/ 2165932 w 2212899"/>
                <a:gd name="connsiteY5" fmla="*/ 469670 h 469670"/>
                <a:gd name="connsiteX6" fmla="*/ 46967 w 2212899"/>
                <a:gd name="connsiteY6" fmla="*/ 469670 h 469670"/>
                <a:gd name="connsiteX7" fmla="*/ 0 w 2212899"/>
                <a:gd name="connsiteY7" fmla="*/ 422703 h 469670"/>
                <a:gd name="connsiteX8" fmla="*/ 0 w 2212899"/>
                <a:gd name="connsiteY8" fmla="*/ 46967 h 46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12899" h="469670">
                  <a:moveTo>
                    <a:pt x="0" y="46967"/>
                  </a:moveTo>
                  <a:cubicBezTo>
                    <a:pt x="0" y="21028"/>
                    <a:pt x="21028" y="0"/>
                    <a:pt x="46967" y="0"/>
                  </a:cubicBezTo>
                  <a:lnTo>
                    <a:pt x="2165932" y="0"/>
                  </a:lnTo>
                  <a:cubicBezTo>
                    <a:pt x="2191871" y="0"/>
                    <a:pt x="2212899" y="21028"/>
                    <a:pt x="2212899" y="46967"/>
                  </a:cubicBezTo>
                  <a:lnTo>
                    <a:pt x="2212899" y="422703"/>
                  </a:lnTo>
                  <a:cubicBezTo>
                    <a:pt x="2212899" y="448642"/>
                    <a:pt x="2191871" y="469670"/>
                    <a:pt x="2165932" y="469670"/>
                  </a:cubicBezTo>
                  <a:lnTo>
                    <a:pt x="46967" y="469670"/>
                  </a:lnTo>
                  <a:cubicBezTo>
                    <a:pt x="21028" y="469670"/>
                    <a:pt x="0" y="448642"/>
                    <a:pt x="0" y="422703"/>
                  </a:cubicBezTo>
                  <a:lnTo>
                    <a:pt x="0" y="46967"/>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7726" tIns="27726" rIns="27726" bIns="27726"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a:ln>
                    <a:noFill/>
                  </a:ln>
                  <a:solidFill>
                    <a:prstClr val="black"/>
                  </a:solidFill>
                  <a:effectLst/>
                  <a:uLnTx/>
                  <a:uFillTx/>
                  <a:latin typeface="Arial"/>
                  <a:ea typeface="+mn-ea"/>
                  <a:cs typeface="+mn-cs"/>
                </a:rPr>
                <a:t>Provide continuous, responsive</a:t>
              </a:r>
              <a:r>
                <a:rPr kumimoji="0" lang="en-US" sz="1100" b="0" i="0" u="none" strike="noStrike" kern="1200" cap="none" spc="0" normalizeH="0" baseline="0" noProof="0" dirty="0">
                  <a:ln>
                    <a:noFill/>
                  </a:ln>
                  <a:solidFill>
                    <a:prstClr val="black"/>
                  </a:solidFill>
                  <a:effectLst/>
                  <a:uLnTx/>
                  <a:uFillTx/>
                  <a:latin typeface="Arial"/>
                  <a:ea typeface="+mn-ea"/>
                  <a:cs typeface="+mn-cs"/>
                </a:rPr>
                <a:t>, high-quality &amp; innovative technical </a:t>
              </a:r>
              <a:r>
                <a:rPr kumimoji="0" lang="en-US" sz="1100" b="0" i="0" u="none" strike="noStrike" kern="1200" cap="none" spc="0" normalizeH="0" baseline="0" noProof="0">
                  <a:ln>
                    <a:noFill/>
                  </a:ln>
                  <a:solidFill>
                    <a:prstClr val="black"/>
                  </a:solidFill>
                  <a:effectLst/>
                  <a:uLnTx/>
                  <a:uFillTx/>
                  <a:latin typeface="Arial"/>
                  <a:ea typeface="+mn-ea"/>
                  <a:cs typeface="+mn-cs"/>
                </a:rPr>
                <a:t>support through combination </a:t>
              </a:r>
              <a:r>
                <a:rPr kumimoji="0" lang="en-US" sz="1100" b="0" i="0" u="none" strike="noStrike" kern="1200" cap="none" spc="0" normalizeH="0" baseline="0" noProof="0" dirty="0">
                  <a:ln>
                    <a:noFill/>
                  </a:ln>
                  <a:solidFill>
                    <a:prstClr val="black"/>
                  </a:solidFill>
                  <a:effectLst/>
                  <a:uLnTx/>
                  <a:uFillTx/>
                  <a:latin typeface="Arial"/>
                  <a:ea typeface="+mn-ea"/>
                  <a:cs typeface="+mn-cs"/>
                </a:rPr>
                <a:t>of channels</a:t>
              </a:r>
            </a:p>
          </p:txBody>
        </p:sp>
        <p:sp>
          <p:nvSpPr>
            <p:cNvPr id="27" name="Freeform: Shape 26">
              <a:extLst>
                <a:ext uri="{FF2B5EF4-FFF2-40B4-BE49-F238E27FC236}">
                  <a16:creationId xmlns:a16="http://schemas.microsoft.com/office/drawing/2014/main" id="{68895075-A7D8-44EA-9746-D4FF2D7738D4}"/>
                </a:ext>
              </a:extLst>
            </p:cNvPr>
            <p:cNvSpPr/>
            <p:nvPr/>
          </p:nvSpPr>
          <p:spPr>
            <a:xfrm>
              <a:off x="3891116" y="4426163"/>
              <a:ext cx="2146901" cy="680383"/>
            </a:xfrm>
            <a:custGeom>
              <a:avLst/>
              <a:gdLst>
                <a:gd name="connsiteX0" fmla="*/ 0 w 2146901"/>
                <a:gd name="connsiteY0" fmla="*/ 68038 h 680383"/>
                <a:gd name="connsiteX1" fmla="*/ 68038 w 2146901"/>
                <a:gd name="connsiteY1" fmla="*/ 0 h 680383"/>
                <a:gd name="connsiteX2" fmla="*/ 2078863 w 2146901"/>
                <a:gd name="connsiteY2" fmla="*/ 0 h 680383"/>
                <a:gd name="connsiteX3" fmla="*/ 2146901 w 2146901"/>
                <a:gd name="connsiteY3" fmla="*/ 68038 h 680383"/>
                <a:gd name="connsiteX4" fmla="*/ 2146901 w 2146901"/>
                <a:gd name="connsiteY4" fmla="*/ 612345 h 680383"/>
                <a:gd name="connsiteX5" fmla="*/ 2078863 w 2146901"/>
                <a:gd name="connsiteY5" fmla="*/ 680383 h 680383"/>
                <a:gd name="connsiteX6" fmla="*/ 68038 w 2146901"/>
                <a:gd name="connsiteY6" fmla="*/ 680383 h 680383"/>
                <a:gd name="connsiteX7" fmla="*/ 0 w 2146901"/>
                <a:gd name="connsiteY7" fmla="*/ 612345 h 680383"/>
                <a:gd name="connsiteX8" fmla="*/ 0 w 2146901"/>
                <a:gd name="connsiteY8" fmla="*/ 68038 h 680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6901" h="680383">
                  <a:moveTo>
                    <a:pt x="0" y="68038"/>
                  </a:moveTo>
                  <a:cubicBezTo>
                    <a:pt x="0" y="30462"/>
                    <a:pt x="30462" y="0"/>
                    <a:pt x="68038" y="0"/>
                  </a:cubicBezTo>
                  <a:lnTo>
                    <a:pt x="2078863" y="0"/>
                  </a:lnTo>
                  <a:cubicBezTo>
                    <a:pt x="2116439" y="0"/>
                    <a:pt x="2146901" y="30462"/>
                    <a:pt x="2146901" y="68038"/>
                  </a:cubicBezTo>
                  <a:lnTo>
                    <a:pt x="2146901" y="612345"/>
                  </a:lnTo>
                  <a:cubicBezTo>
                    <a:pt x="2146901" y="649921"/>
                    <a:pt x="2116439" y="680383"/>
                    <a:pt x="2078863" y="680383"/>
                  </a:cubicBezTo>
                  <a:lnTo>
                    <a:pt x="68038" y="680383"/>
                  </a:lnTo>
                  <a:cubicBezTo>
                    <a:pt x="30462" y="680383"/>
                    <a:pt x="0" y="649921"/>
                    <a:pt x="0" y="612345"/>
                  </a:cubicBezTo>
                  <a:lnTo>
                    <a:pt x="0" y="68038"/>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3898" tIns="33898" rIns="33898" bIns="33898"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a:ln>
                    <a:noFill/>
                  </a:ln>
                  <a:solidFill>
                    <a:prstClr val="black"/>
                  </a:solidFill>
                  <a:effectLst/>
                  <a:uLnTx/>
                  <a:uFillTx/>
                  <a:latin typeface="Arial"/>
                  <a:ea typeface="+mn-ea"/>
                  <a:cs typeface="+mn-cs"/>
                </a:rPr>
                <a:t>Develop tools &amp; guidelines to facilitate stewardship</a:t>
              </a:r>
              <a:r>
                <a:rPr kumimoji="0" lang="en-US" sz="1100" b="0" i="0" u="none" strike="noStrike" kern="1200" cap="none" spc="0" normalizeH="0" baseline="0" noProof="0" dirty="0">
                  <a:ln>
                    <a:noFill/>
                  </a:ln>
                  <a:solidFill>
                    <a:prstClr val="black"/>
                  </a:solidFill>
                  <a:effectLst/>
                  <a:uLnTx/>
                  <a:uFillTx/>
                  <a:latin typeface="Arial"/>
                  <a:ea typeface="+mn-ea"/>
                  <a:cs typeface="+mn-cs"/>
                </a:rPr>
                <a:t>, last mile distribution &amp; demand creation capacity building</a:t>
              </a:r>
            </a:p>
          </p:txBody>
        </p:sp>
        <p:sp>
          <p:nvSpPr>
            <p:cNvPr id="28" name="Freeform: Shape 27">
              <a:extLst>
                <a:ext uri="{FF2B5EF4-FFF2-40B4-BE49-F238E27FC236}">
                  <a16:creationId xmlns:a16="http://schemas.microsoft.com/office/drawing/2014/main" id="{9EF75304-471F-4094-9050-B19548D97C33}"/>
                </a:ext>
              </a:extLst>
            </p:cNvPr>
            <p:cNvSpPr/>
            <p:nvPr/>
          </p:nvSpPr>
          <p:spPr>
            <a:xfrm>
              <a:off x="3891116" y="5214711"/>
              <a:ext cx="2146901" cy="469670"/>
            </a:xfrm>
            <a:custGeom>
              <a:avLst/>
              <a:gdLst>
                <a:gd name="connsiteX0" fmla="*/ 0 w 2212899"/>
                <a:gd name="connsiteY0" fmla="*/ 46967 h 469670"/>
                <a:gd name="connsiteX1" fmla="*/ 46967 w 2212899"/>
                <a:gd name="connsiteY1" fmla="*/ 0 h 469670"/>
                <a:gd name="connsiteX2" fmla="*/ 2165932 w 2212899"/>
                <a:gd name="connsiteY2" fmla="*/ 0 h 469670"/>
                <a:gd name="connsiteX3" fmla="*/ 2212899 w 2212899"/>
                <a:gd name="connsiteY3" fmla="*/ 46967 h 469670"/>
                <a:gd name="connsiteX4" fmla="*/ 2212899 w 2212899"/>
                <a:gd name="connsiteY4" fmla="*/ 422703 h 469670"/>
                <a:gd name="connsiteX5" fmla="*/ 2165932 w 2212899"/>
                <a:gd name="connsiteY5" fmla="*/ 469670 h 469670"/>
                <a:gd name="connsiteX6" fmla="*/ 46967 w 2212899"/>
                <a:gd name="connsiteY6" fmla="*/ 469670 h 469670"/>
                <a:gd name="connsiteX7" fmla="*/ 0 w 2212899"/>
                <a:gd name="connsiteY7" fmla="*/ 422703 h 469670"/>
                <a:gd name="connsiteX8" fmla="*/ 0 w 2212899"/>
                <a:gd name="connsiteY8" fmla="*/ 46967 h 46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12899" h="469670">
                  <a:moveTo>
                    <a:pt x="0" y="46967"/>
                  </a:moveTo>
                  <a:cubicBezTo>
                    <a:pt x="0" y="21028"/>
                    <a:pt x="21028" y="0"/>
                    <a:pt x="46967" y="0"/>
                  </a:cubicBezTo>
                  <a:lnTo>
                    <a:pt x="2165932" y="0"/>
                  </a:lnTo>
                  <a:cubicBezTo>
                    <a:pt x="2191871" y="0"/>
                    <a:pt x="2212899" y="21028"/>
                    <a:pt x="2212899" y="46967"/>
                  </a:cubicBezTo>
                  <a:lnTo>
                    <a:pt x="2212899" y="422703"/>
                  </a:lnTo>
                  <a:cubicBezTo>
                    <a:pt x="2212899" y="448642"/>
                    <a:pt x="2191871" y="469670"/>
                    <a:pt x="2165932" y="469670"/>
                  </a:cubicBezTo>
                  <a:lnTo>
                    <a:pt x="46967" y="469670"/>
                  </a:lnTo>
                  <a:cubicBezTo>
                    <a:pt x="21028" y="469670"/>
                    <a:pt x="0" y="448642"/>
                    <a:pt x="0" y="422703"/>
                  </a:cubicBezTo>
                  <a:lnTo>
                    <a:pt x="0" y="46967"/>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7726" tIns="27726" rIns="27726" bIns="27726"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mn-cs"/>
                </a:rPr>
                <a:t>Assess client satisfaction with </a:t>
              </a:r>
              <a:r>
                <a:rPr kumimoji="0" lang="en-US" sz="1100" b="0" i="0" u="none" strike="noStrike" kern="1200" cap="none" spc="0" normalizeH="0" baseline="0" noProof="0">
                  <a:ln>
                    <a:noFill/>
                  </a:ln>
                  <a:solidFill>
                    <a:prstClr val="black"/>
                  </a:solidFill>
                  <a:effectLst/>
                  <a:uLnTx/>
                  <a:uFillTx/>
                  <a:latin typeface="Arial"/>
                  <a:ea typeface="+mn-ea"/>
                  <a:cs typeface="+mn-cs"/>
                </a:rPr>
                <a:t>TA &amp; </a:t>
              </a:r>
              <a:r>
                <a:rPr kumimoji="0" lang="en-US" sz="1100" b="0" i="0" u="none" strike="noStrike" kern="1200" cap="none" spc="0" normalizeH="0" baseline="0" noProof="0" dirty="0">
                  <a:ln>
                    <a:noFill/>
                  </a:ln>
                  <a:solidFill>
                    <a:prstClr val="black"/>
                  </a:solidFill>
                  <a:effectLst/>
                  <a:uLnTx/>
                  <a:uFillTx/>
                  <a:latin typeface="Arial"/>
                  <a:ea typeface="+mn-ea"/>
                  <a:cs typeface="+mn-cs"/>
                </a:rPr>
                <a:t>use feedback to refine TA model</a:t>
              </a:r>
            </a:p>
          </p:txBody>
        </p:sp>
        <p:sp>
          <p:nvSpPr>
            <p:cNvPr id="29" name="Freeform: Shape 28">
              <a:extLst>
                <a:ext uri="{FF2B5EF4-FFF2-40B4-BE49-F238E27FC236}">
                  <a16:creationId xmlns:a16="http://schemas.microsoft.com/office/drawing/2014/main" id="{4C642171-D6BC-4E34-A5F9-933522C866C9}"/>
                </a:ext>
              </a:extLst>
            </p:cNvPr>
            <p:cNvSpPr/>
            <p:nvPr/>
          </p:nvSpPr>
          <p:spPr>
            <a:xfrm>
              <a:off x="3891116" y="5792548"/>
              <a:ext cx="2146901" cy="469670"/>
            </a:xfrm>
            <a:custGeom>
              <a:avLst/>
              <a:gdLst>
                <a:gd name="connsiteX0" fmla="*/ 0 w 2272660"/>
                <a:gd name="connsiteY0" fmla="*/ 63924 h 639240"/>
                <a:gd name="connsiteX1" fmla="*/ 63924 w 2272660"/>
                <a:gd name="connsiteY1" fmla="*/ 0 h 639240"/>
                <a:gd name="connsiteX2" fmla="*/ 2208736 w 2272660"/>
                <a:gd name="connsiteY2" fmla="*/ 0 h 639240"/>
                <a:gd name="connsiteX3" fmla="*/ 2272660 w 2272660"/>
                <a:gd name="connsiteY3" fmla="*/ 63924 h 639240"/>
                <a:gd name="connsiteX4" fmla="*/ 2272660 w 2272660"/>
                <a:gd name="connsiteY4" fmla="*/ 575316 h 639240"/>
                <a:gd name="connsiteX5" fmla="*/ 2208736 w 2272660"/>
                <a:gd name="connsiteY5" fmla="*/ 639240 h 639240"/>
                <a:gd name="connsiteX6" fmla="*/ 63924 w 2272660"/>
                <a:gd name="connsiteY6" fmla="*/ 639240 h 639240"/>
                <a:gd name="connsiteX7" fmla="*/ 0 w 2272660"/>
                <a:gd name="connsiteY7" fmla="*/ 575316 h 639240"/>
                <a:gd name="connsiteX8" fmla="*/ 0 w 2272660"/>
                <a:gd name="connsiteY8" fmla="*/ 63924 h 63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72660" h="639240">
                  <a:moveTo>
                    <a:pt x="0" y="63924"/>
                  </a:moveTo>
                  <a:cubicBezTo>
                    <a:pt x="0" y="28620"/>
                    <a:pt x="28620" y="0"/>
                    <a:pt x="63924" y="0"/>
                  </a:cubicBezTo>
                  <a:lnTo>
                    <a:pt x="2208736" y="0"/>
                  </a:lnTo>
                  <a:cubicBezTo>
                    <a:pt x="2244040" y="0"/>
                    <a:pt x="2272660" y="28620"/>
                    <a:pt x="2272660" y="63924"/>
                  </a:cubicBezTo>
                  <a:lnTo>
                    <a:pt x="2272660" y="575316"/>
                  </a:lnTo>
                  <a:cubicBezTo>
                    <a:pt x="2272660" y="610620"/>
                    <a:pt x="2244040" y="639240"/>
                    <a:pt x="2208736" y="639240"/>
                  </a:cubicBezTo>
                  <a:lnTo>
                    <a:pt x="63924" y="639240"/>
                  </a:lnTo>
                  <a:cubicBezTo>
                    <a:pt x="28620" y="639240"/>
                    <a:pt x="0" y="610620"/>
                    <a:pt x="0" y="575316"/>
                  </a:cubicBezTo>
                  <a:lnTo>
                    <a:pt x="0" y="63924"/>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2693" tIns="32693" rIns="32693" bIns="32693"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mn-cs"/>
                </a:rPr>
                <a:t>Analyze, document and disseminate TA </a:t>
              </a:r>
              <a:r>
                <a:rPr kumimoji="0" lang="en-US" sz="1100" b="0" i="0" u="none" strike="noStrike" kern="1200" cap="none" spc="0" normalizeH="0" baseline="0" noProof="0">
                  <a:ln>
                    <a:noFill/>
                  </a:ln>
                  <a:solidFill>
                    <a:prstClr val="black"/>
                  </a:solidFill>
                  <a:effectLst/>
                  <a:uLnTx/>
                  <a:uFillTx/>
                  <a:latin typeface="Arial"/>
                  <a:ea typeface="+mn-ea"/>
                  <a:cs typeface="+mn-cs"/>
                </a:rPr>
                <a:t>model learnings</a:t>
              </a:r>
              <a:endParaRPr kumimoji="0" lang="en-US" sz="11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30" name="Freeform: Shape 29">
            <a:extLst>
              <a:ext uri="{FF2B5EF4-FFF2-40B4-BE49-F238E27FC236}">
                <a16:creationId xmlns:a16="http://schemas.microsoft.com/office/drawing/2014/main" id="{620DAF6A-EE78-4FC8-BB35-61C8A55F926C}"/>
              </a:ext>
            </a:extLst>
          </p:cNvPr>
          <p:cNvSpPr/>
          <p:nvPr/>
        </p:nvSpPr>
        <p:spPr>
          <a:xfrm>
            <a:off x="4667319" y="742565"/>
            <a:ext cx="1878681" cy="469670"/>
          </a:xfrm>
          <a:custGeom>
            <a:avLst/>
            <a:gdLst>
              <a:gd name="connsiteX0" fmla="*/ 0 w 1878681"/>
              <a:gd name="connsiteY0" fmla="*/ 46967 h 469670"/>
              <a:gd name="connsiteX1" fmla="*/ 46967 w 1878681"/>
              <a:gd name="connsiteY1" fmla="*/ 0 h 469670"/>
              <a:gd name="connsiteX2" fmla="*/ 1831714 w 1878681"/>
              <a:gd name="connsiteY2" fmla="*/ 0 h 469670"/>
              <a:gd name="connsiteX3" fmla="*/ 1878681 w 1878681"/>
              <a:gd name="connsiteY3" fmla="*/ 46967 h 469670"/>
              <a:gd name="connsiteX4" fmla="*/ 1878681 w 1878681"/>
              <a:gd name="connsiteY4" fmla="*/ 422703 h 469670"/>
              <a:gd name="connsiteX5" fmla="*/ 1831714 w 1878681"/>
              <a:gd name="connsiteY5" fmla="*/ 469670 h 469670"/>
              <a:gd name="connsiteX6" fmla="*/ 46967 w 1878681"/>
              <a:gd name="connsiteY6" fmla="*/ 469670 h 469670"/>
              <a:gd name="connsiteX7" fmla="*/ 0 w 1878681"/>
              <a:gd name="connsiteY7" fmla="*/ 422703 h 469670"/>
              <a:gd name="connsiteX8" fmla="*/ 0 w 1878681"/>
              <a:gd name="connsiteY8" fmla="*/ 46967 h 46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469670">
                <a:moveTo>
                  <a:pt x="0" y="46967"/>
                </a:moveTo>
                <a:cubicBezTo>
                  <a:pt x="0" y="21028"/>
                  <a:pt x="21028" y="0"/>
                  <a:pt x="46967" y="0"/>
                </a:cubicBezTo>
                <a:lnTo>
                  <a:pt x="1831714" y="0"/>
                </a:lnTo>
                <a:cubicBezTo>
                  <a:pt x="1857653" y="0"/>
                  <a:pt x="1878681" y="21028"/>
                  <a:pt x="1878681" y="46967"/>
                </a:cubicBezTo>
                <a:lnTo>
                  <a:pt x="1878681" y="422703"/>
                </a:lnTo>
                <a:cubicBezTo>
                  <a:pt x="1878681" y="448642"/>
                  <a:pt x="1857653" y="469670"/>
                  <a:pt x="1831714" y="469670"/>
                </a:cubicBezTo>
                <a:lnTo>
                  <a:pt x="46967" y="469670"/>
                </a:lnTo>
                <a:cubicBezTo>
                  <a:pt x="21028" y="469670"/>
                  <a:pt x="0" y="448642"/>
                  <a:pt x="0" y="422703"/>
                </a:cubicBezTo>
                <a:lnTo>
                  <a:pt x="0" y="4696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9316" tIns="49316" rIns="49316" bIns="49316"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a:ea typeface="+mn-ea"/>
                <a:cs typeface="+mn-cs"/>
              </a:rPr>
              <a:t>Outputs</a:t>
            </a:r>
          </a:p>
        </p:txBody>
      </p:sp>
      <p:sp>
        <p:nvSpPr>
          <p:cNvPr id="32" name="Freeform: Shape 31">
            <a:extLst>
              <a:ext uri="{FF2B5EF4-FFF2-40B4-BE49-F238E27FC236}">
                <a16:creationId xmlns:a16="http://schemas.microsoft.com/office/drawing/2014/main" id="{3A6A26F6-60AC-4E40-9764-A0522FB1D05A}"/>
              </a:ext>
            </a:extLst>
          </p:cNvPr>
          <p:cNvSpPr/>
          <p:nvPr/>
        </p:nvSpPr>
        <p:spPr>
          <a:xfrm>
            <a:off x="4676676" y="1874891"/>
            <a:ext cx="1878681" cy="676898"/>
          </a:xfrm>
          <a:custGeom>
            <a:avLst/>
            <a:gdLst>
              <a:gd name="connsiteX0" fmla="*/ 0 w 1878681"/>
              <a:gd name="connsiteY0" fmla="*/ 85240 h 852395"/>
              <a:gd name="connsiteX1" fmla="*/ 85240 w 1878681"/>
              <a:gd name="connsiteY1" fmla="*/ 0 h 852395"/>
              <a:gd name="connsiteX2" fmla="*/ 1793442 w 1878681"/>
              <a:gd name="connsiteY2" fmla="*/ 0 h 852395"/>
              <a:gd name="connsiteX3" fmla="*/ 1878682 w 1878681"/>
              <a:gd name="connsiteY3" fmla="*/ 85240 h 852395"/>
              <a:gd name="connsiteX4" fmla="*/ 1878681 w 1878681"/>
              <a:gd name="connsiteY4" fmla="*/ 767156 h 852395"/>
              <a:gd name="connsiteX5" fmla="*/ 1793441 w 1878681"/>
              <a:gd name="connsiteY5" fmla="*/ 852396 h 852395"/>
              <a:gd name="connsiteX6" fmla="*/ 85240 w 1878681"/>
              <a:gd name="connsiteY6" fmla="*/ 852395 h 852395"/>
              <a:gd name="connsiteX7" fmla="*/ 0 w 1878681"/>
              <a:gd name="connsiteY7" fmla="*/ 767155 h 852395"/>
              <a:gd name="connsiteX8" fmla="*/ 0 w 1878681"/>
              <a:gd name="connsiteY8" fmla="*/ 85240 h 852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852395">
                <a:moveTo>
                  <a:pt x="0" y="85240"/>
                </a:moveTo>
                <a:cubicBezTo>
                  <a:pt x="0" y="38163"/>
                  <a:pt x="38163" y="0"/>
                  <a:pt x="85240" y="0"/>
                </a:cubicBezTo>
                <a:lnTo>
                  <a:pt x="1793442" y="0"/>
                </a:lnTo>
                <a:cubicBezTo>
                  <a:pt x="1840519" y="0"/>
                  <a:pt x="1878682" y="38163"/>
                  <a:pt x="1878682" y="85240"/>
                </a:cubicBezTo>
                <a:cubicBezTo>
                  <a:pt x="1878682" y="312545"/>
                  <a:pt x="1878681" y="539851"/>
                  <a:pt x="1878681" y="767156"/>
                </a:cubicBezTo>
                <a:cubicBezTo>
                  <a:pt x="1878681" y="814233"/>
                  <a:pt x="1840518" y="852396"/>
                  <a:pt x="1793441" y="852396"/>
                </a:cubicBezTo>
                <a:lnTo>
                  <a:pt x="85240" y="852395"/>
                </a:lnTo>
                <a:cubicBezTo>
                  <a:pt x="38163" y="852395"/>
                  <a:pt x="0" y="814232"/>
                  <a:pt x="0" y="767155"/>
                </a:cubicBezTo>
                <a:lnTo>
                  <a:pt x="0" y="8524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8936" tIns="38936" rIns="38936" bIns="38936"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Condom program </a:t>
            </a: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analytics applied </a:t>
            </a: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consistently </a:t>
            </a: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across condom ecosystem</a:t>
            </a:r>
            <a:endPar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endParaRPr>
          </a:p>
        </p:txBody>
      </p:sp>
      <p:sp>
        <p:nvSpPr>
          <p:cNvPr id="33" name="Freeform: Shape 32">
            <a:extLst>
              <a:ext uri="{FF2B5EF4-FFF2-40B4-BE49-F238E27FC236}">
                <a16:creationId xmlns:a16="http://schemas.microsoft.com/office/drawing/2014/main" id="{630F7E6E-8115-4233-9872-25C0C0013FCA}"/>
              </a:ext>
            </a:extLst>
          </p:cNvPr>
          <p:cNvSpPr/>
          <p:nvPr/>
        </p:nvSpPr>
        <p:spPr>
          <a:xfrm>
            <a:off x="6772706" y="2123194"/>
            <a:ext cx="1878681" cy="950605"/>
          </a:xfrm>
          <a:custGeom>
            <a:avLst/>
            <a:gdLst>
              <a:gd name="connsiteX0" fmla="*/ 0 w 1878681"/>
              <a:gd name="connsiteY0" fmla="*/ 108717 h 1087165"/>
              <a:gd name="connsiteX1" fmla="*/ 108717 w 1878681"/>
              <a:gd name="connsiteY1" fmla="*/ 0 h 1087165"/>
              <a:gd name="connsiteX2" fmla="*/ 1769965 w 1878681"/>
              <a:gd name="connsiteY2" fmla="*/ 0 h 1087165"/>
              <a:gd name="connsiteX3" fmla="*/ 1878682 w 1878681"/>
              <a:gd name="connsiteY3" fmla="*/ 108717 h 1087165"/>
              <a:gd name="connsiteX4" fmla="*/ 1878681 w 1878681"/>
              <a:gd name="connsiteY4" fmla="*/ 978449 h 1087165"/>
              <a:gd name="connsiteX5" fmla="*/ 1769964 w 1878681"/>
              <a:gd name="connsiteY5" fmla="*/ 1087166 h 1087165"/>
              <a:gd name="connsiteX6" fmla="*/ 108717 w 1878681"/>
              <a:gd name="connsiteY6" fmla="*/ 1087165 h 1087165"/>
              <a:gd name="connsiteX7" fmla="*/ 0 w 1878681"/>
              <a:gd name="connsiteY7" fmla="*/ 978448 h 1087165"/>
              <a:gd name="connsiteX8" fmla="*/ 0 w 1878681"/>
              <a:gd name="connsiteY8" fmla="*/ 108717 h 1087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1087165">
                <a:moveTo>
                  <a:pt x="0" y="108717"/>
                </a:moveTo>
                <a:cubicBezTo>
                  <a:pt x="0" y="48674"/>
                  <a:pt x="48674" y="0"/>
                  <a:pt x="108717" y="0"/>
                </a:cubicBezTo>
                <a:lnTo>
                  <a:pt x="1769965" y="0"/>
                </a:lnTo>
                <a:cubicBezTo>
                  <a:pt x="1830008" y="0"/>
                  <a:pt x="1878682" y="48674"/>
                  <a:pt x="1878682" y="108717"/>
                </a:cubicBezTo>
                <a:cubicBezTo>
                  <a:pt x="1878682" y="398628"/>
                  <a:pt x="1878681" y="688538"/>
                  <a:pt x="1878681" y="978449"/>
                </a:cubicBezTo>
                <a:cubicBezTo>
                  <a:pt x="1878681" y="1038492"/>
                  <a:pt x="1830007" y="1087166"/>
                  <a:pt x="1769964" y="1087166"/>
                </a:cubicBezTo>
                <a:lnTo>
                  <a:pt x="108717" y="1087165"/>
                </a:lnTo>
                <a:cubicBezTo>
                  <a:pt x="48674" y="1087165"/>
                  <a:pt x="0" y="1038491"/>
                  <a:pt x="0" y="978448"/>
                </a:cubicBezTo>
                <a:lnTo>
                  <a:pt x="0" y="108717"/>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5812" tIns="45812" rIns="45812" bIns="45812"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Free condom distribution targets priority populations &amp; coordinated with other market actors (commercial, social marketing)</a:t>
            </a:r>
            <a:endPar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endParaRPr>
          </a:p>
        </p:txBody>
      </p:sp>
      <p:sp>
        <p:nvSpPr>
          <p:cNvPr id="34" name="Freeform: Shape 33">
            <a:extLst>
              <a:ext uri="{FF2B5EF4-FFF2-40B4-BE49-F238E27FC236}">
                <a16:creationId xmlns:a16="http://schemas.microsoft.com/office/drawing/2014/main" id="{38206BD8-CED8-4EE1-A99C-709EE39F6DA9}"/>
              </a:ext>
            </a:extLst>
          </p:cNvPr>
          <p:cNvSpPr/>
          <p:nvPr/>
        </p:nvSpPr>
        <p:spPr>
          <a:xfrm>
            <a:off x="6794757" y="3215757"/>
            <a:ext cx="1878681" cy="893321"/>
          </a:xfrm>
          <a:custGeom>
            <a:avLst/>
            <a:gdLst>
              <a:gd name="connsiteX0" fmla="*/ 0 w 1878681"/>
              <a:gd name="connsiteY0" fmla="*/ 117958 h 1179582"/>
              <a:gd name="connsiteX1" fmla="*/ 117958 w 1878681"/>
              <a:gd name="connsiteY1" fmla="*/ 0 h 1179582"/>
              <a:gd name="connsiteX2" fmla="*/ 1760723 w 1878681"/>
              <a:gd name="connsiteY2" fmla="*/ 0 h 1179582"/>
              <a:gd name="connsiteX3" fmla="*/ 1878681 w 1878681"/>
              <a:gd name="connsiteY3" fmla="*/ 117958 h 1179582"/>
              <a:gd name="connsiteX4" fmla="*/ 1878681 w 1878681"/>
              <a:gd name="connsiteY4" fmla="*/ 1061624 h 1179582"/>
              <a:gd name="connsiteX5" fmla="*/ 1760723 w 1878681"/>
              <a:gd name="connsiteY5" fmla="*/ 1179582 h 1179582"/>
              <a:gd name="connsiteX6" fmla="*/ 117958 w 1878681"/>
              <a:gd name="connsiteY6" fmla="*/ 1179582 h 1179582"/>
              <a:gd name="connsiteX7" fmla="*/ 0 w 1878681"/>
              <a:gd name="connsiteY7" fmla="*/ 1061624 h 1179582"/>
              <a:gd name="connsiteX8" fmla="*/ 0 w 1878681"/>
              <a:gd name="connsiteY8" fmla="*/ 117958 h 1179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1179582">
                <a:moveTo>
                  <a:pt x="0" y="117958"/>
                </a:moveTo>
                <a:cubicBezTo>
                  <a:pt x="0" y="52812"/>
                  <a:pt x="52812" y="0"/>
                  <a:pt x="117958" y="0"/>
                </a:cubicBezTo>
                <a:lnTo>
                  <a:pt x="1760723" y="0"/>
                </a:lnTo>
                <a:cubicBezTo>
                  <a:pt x="1825869" y="0"/>
                  <a:pt x="1878681" y="52812"/>
                  <a:pt x="1878681" y="117958"/>
                </a:cubicBezTo>
                <a:lnTo>
                  <a:pt x="1878681" y="1061624"/>
                </a:lnTo>
                <a:cubicBezTo>
                  <a:pt x="1878681" y="1126770"/>
                  <a:pt x="1825869" y="1179582"/>
                  <a:pt x="1760723" y="1179582"/>
                </a:cubicBezTo>
                <a:lnTo>
                  <a:pt x="117958" y="1179582"/>
                </a:lnTo>
                <a:cubicBezTo>
                  <a:pt x="52812" y="1179582"/>
                  <a:pt x="0" y="1126770"/>
                  <a:pt x="0" y="1061624"/>
                </a:cubicBezTo>
                <a:lnTo>
                  <a:pt x="0" y="117958"/>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8519" tIns="48519" rIns="48519" bIns="48519"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Demand generation focuses </a:t>
            </a: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on addressing behavioral </a:t>
            </a: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drivers in </a:t>
            </a: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priority populations </a:t>
            </a: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and uses </a:t>
            </a: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best practice channels and techniques</a:t>
            </a:r>
          </a:p>
        </p:txBody>
      </p:sp>
      <p:sp>
        <p:nvSpPr>
          <p:cNvPr id="35" name="Freeform: Shape 34">
            <a:extLst>
              <a:ext uri="{FF2B5EF4-FFF2-40B4-BE49-F238E27FC236}">
                <a16:creationId xmlns:a16="http://schemas.microsoft.com/office/drawing/2014/main" id="{BA12FF44-D602-464C-8305-6099FF81BBFB}"/>
              </a:ext>
            </a:extLst>
          </p:cNvPr>
          <p:cNvSpPr/>
          <p:nvPr/>
        </p:nvSpPr>
        <p:spPr>
          <a:xfrm>
            <a:off x="4676676" y="5605563"/>
            <a:ext cx="1878681" cy="634156"/>
          </a:xfrm>
          <a:custGeom>
            <a:avLst/>
            <a:gdLst>
              <a:gd name="connsiteX0" fmla="*/ 0 w 1878681"/>
              <a:gd name="connsiteY0" fmla="*/ 112725 h 1127251"/>
              <a:gd name="connsiteX1" fmla="*/ 112725 w 1878681"/>
              <a:gd name="connsiteY1" fmla="*/ 0 h 1127251"/>
              <a:gd name="connsiteX2" fmla="*/ 1765956 w 1878681"/>
              <a:gd name="connsiteY2" fmla="*/ 0 h 1127251"/>
              <a:gd name="connsiteX3" fmla="*/ 1878681 w 1878681"/>
              <a:gd name="connsiteY3" fmla="*/ 112725 h 1127251"/>
              <a:gd name="connsiteX4" fmla="*/ 1878681 w 1878681"/>
              <a:gd name="connsiteY4" fmla="*/ 1014526 h 1127251"/>
              <a:gd name="connsiteX5" fmla="*/ 1765956 w 1878681"/>
              <a:gd name="connsiteY5" fmla="*/ 1127251 h 1127251"/>
              <a:gd name="connsiteX6" fmla="*/ 112725 w 1878681"/>
              <a:gd name="connsiteY6" fmla="*/ 1127251 h 1127251"/>
              <a:gd name="connsiteX7" fmla="*/ 0 w 1878681"/>
              <a:gd name="connsiteY7" fmla="*/ 1014526 h 1127251"/>
              <a:gd name="connsiteX8" fmla="*/ 0 w 1878681"/>
              <a:gd name="connsiteY8" fmla="*/ 112725 h 1127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1127251">
                <a:moveTo>
                  <a:pt x="0" y="112725"/>
                </a:moveTo>
                <a:cubicBezTo>
                  <a:pt x="0" y="50469"/>
                  <a:pt x="50469" y="0"/>
                  <a:pt x="112725" y="0"/>
                </a:cubicBezTo>
                <a:lnTo>
                  <a:pt x="1765956" y="0"/>
                </a:lnTo>
                <a:cubicBezTo>
                  <a:pt x="1828212" y="0"/>
                  <a:pt x="1878681" y="50469"/>
                  <a:pt x="1878681" y="112725"/>
                </a:cubicBezTo>
                <a:lnTo>
                  <a:pt x="1878681" y="1014526"/>
                </a:lnTo>
                <a:cubicBezTo>
                  <a:pt x="1878681" y="1076782"/>
                  <a:pt x="1828212" y="1127251"/>
                  <a:pt x="1765956" y="1127251"/>
                </a:cubicBezTo>
                <a:lnTo>
                  <a:pt x="112725" y="1127251"/>
                </a:lnTo>
                <a:cubicBezTo>
                  <a:pt x="50469" y="1127251"/>
                  <a:pt x="0" y="1076782"/>
                  <a:pt x="0" y="1014526"/>
                </a:cubicBezTo>
                <a:lnTo>
                  <a:pt x="0" y="112725"/>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6986" tIns="46986" rIns="46986" bIns="46986"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Stakeholder </a:t>
            </a: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satisfaction survey identifies </a:t>
            </a: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areas </a:t>
            </a: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where innovative TA model is adding value</a:t>
            </a:r>
            <a:endPar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endParaRPr>
          </a:p>
        </p:txBody>
      </p:sp>
      <p:sp>
        <p:nvSpPr>
          <p:cNvPr id="36" name="Freeform: Shape 35">
            <a:extLst>
              <a:ext uri="{FF2B5EF4-FFF2-40B4-BE49-F238E27FC236}">
                <a16:creationId xmlns:a16="http://schemas.microsoft.com/office/drawing/2014/main" id="{DDC9B2F6-EB62-48D4-B294-0C2D7316124E}"/>
              </a:ext>
            </a:extLst>
          </p:cNvPr>
          <p:cNvSpPr/>
          <p:nvPr/>
        </p:nvSpPr>
        <p:spPr>
          <a:xfrm>
            <a:off x="6772706" y="750028"/>
            <a:ext cx="3757362" cy="227602"/>
          </a:xfrm>
          <a:custGeom>
            <a:avLst/>
            <a:gdLst>
              <a:gd name="connsiteX0" fmla="*/ 0 w 1878681"/>
              <a:gd name="connsiteY0" fmla="*/ 46967 h 469670"/>
              <a:gd name="connsiteX1" fmla="*/ 46967 w 1878681"/>
              <a:gd name="connsiteY1" fmla="*/ 0 h 469670"/>
              <a:gd name="connsiteX2" fmla="*/ 1831714 w 1878681"/>
              <a:gd name="connsiteY2" fmla="*/ 0 h 469670"/>
              <a:gd name="connsiteX3" fmla="*/ 1878681 w 1878681"/>
              <a:gd name="connsiteY3" fmla="*/ 46967 h 469670"/>
              <a:gd name="connsiteX4" fmla="*/ 1878681 w 1878681"/>
              <a:gd name="connsiteY4" fmla="*/ 422703 h 469670"/>
              <a:gd name="connsiteX5" fmla="*/ 1831714 w 1878681"/>
              <a:gd name="connsiteY5" fmla="*/ 469670 h 469670"/>
              <a:gd name="connsiteX6" fmla="*/ 46967 w 1878681"/>
              <a:gd name="connsiteY6" fmla="*/ 469670 h 469670"/>
              <a:gd name="connsiteX7" fmla="*/ 0 w 1878681"/>
              <a:gd name="connsiteY7" fmla="*/ 422703 h 469670"/>
              <a:gd name="connsiteX8" fmla="*/ 0 w 1878681"/>
              <a:gd name="connsiteY8" fmla="*/ 46967 h 46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469670">
                <a:moveTo>
                  <a:pt x="0" y="46967"/>
                </a:moveTo>
                <a:cubicBezTo>
                  <a:pt x="0" y="21028"/>
                  <a:pt x="21028" y="0"/>
                  <a:pt x="46967" y="0"/>
                </a:cubicBezTo>
                <a:lnTo>
                  <a:pt x="1831714" y="0"/>
                </a:lnTo>
                <a:cubicBezTo>
                  <a:pt x="1857653" y="0"/>
                  <a:pt x="1878681" y="21028"/>
                  <a:pt x="1878681" y="46967"/>
                </a:cubicBezTo>
                <a:lnTo>
                  <a:pt x="1878681" y="422703"/>
                </a:lnTo>
                <a:cubicBezTo>
                  <a:pt x="1878681" y="448642"/>
                  <a:pt x="1857653" y="469670"/>
                  <a:pt x="1831714" y="469670"/>
                </a:cubicBezTo>
                <a:lnTo>
                  <a:pt x="46967" y="469670"/>
                </a:lnTo>
                <a:cubicBezTo>
                  <a:pt x="21028" y="469670"/>
                  <a:pt x="0" y="448642"/>
                  <a:pt x="0" y="422703"/>
                </a:cubicBezTo>
                <a:lnTo>
                  <a:pt x="0" y="46967"/>
                </a:ln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9316" tIns="49316" rIns="49316" bIns="49316"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n-US" sz="1600" b="0" i="0" u="none" strike="noStrike" kern="1200" cap="none" spc="0" normalizeH="0" baseline="0" noProof="0">
                <a:ln>
                  <a:noFill/>
                </a:ln>
                <a:solidFill>
                  <a:prstClr val="white"/>
                </a:solidFill>
                <a:effectLst/>
                <a:uLnTx/>
                <a:uFillTx/>
                <a:latin typeface="Arial"/>
                <a:ea typeface="+mn-ea"/>
                <a:cs typeface="+mn-cs"/>
              </a:rPr>
              <a:t>Strategic Initiative Outcomes</a:t>
            </a:r>
            <a:endParaRPr kumimoji="0" lang="en-US" sz="1600" b="0" i="0" u="none" strike="noStrike" kern="1200" cap="none" spc="0" normalizeH="0" baseline="0" noProof="0" dirty="0">
              <a:ln>
                <a:noFill/>
              </a:ln>
              <a:solidFill>
                <a:prstClr val="white"/>
              </a:solidFill>
              <a:effectLst/>
              <a:uLnTx/>
              <a:uFillTx/>
              <a:latin typeface="Arial"/>
              <a:ea typeface="+mn-ea"/>
              <a:cs typeface="+mn-cs"/>
            </a:endParaRPr>
          </a:p>
        </p:txBody>
      </p:sp>
      <p:sp>
        <p:nvSpPr>
          <p:cNvPr id="38" name="Freeform: Shape 37">
            <a:extLst>
              <a:ext uri="{FF2B5EF4-FFF2-40B4-BE49-F238E27FC236}">
                <a16:creationId xmlns:a16="http://schemas.microsoft.com/office/drawing/2014/main" id="{D9F9B7C6-414D-4C43-A619-CCCF76CCD763}"/>
              </a:ext>
            </a:extLst>
          </p:cNvPr>
          <p:cNvSpPr/>
          <p:nvPr/>
        </p:nvSpPr>
        <p:spPr>
          <a:xfrm>
            <a:off x="4676676" y="1309620"/>
            <a:ext cx="1878681" cy="469670"/>
          </a:xfrm>
          <a:custGeom>
            <a:avLst/>
            <a:gdLst>
              <a:gd name="connsiteX0" fmla="*/ 0 w 1878681"/>
              <a:gd name="connsiteY0" fmla="*/ 77304 h 773035"/>
              <a:gd name="connsiteX1" fmla="*/ 77304 w 1878681"/>
              <a:gd name="connsiteY1" fmla="*/ 0 h 773035"/>
              <a:gd name="connsiteX2" fmla="*/ 1801378 w 1878681"/>
              <a:gd name="connsiteY2" fmla="*/ 0 h 773035"/>
              <a:gd name="connsiteX3" fmla="*/ 1878682 w 1878681"/>
              <a:gd name="connsiteY3" fmla="*/ 77304 h 773035"/>
              <a:gd name="connsiteX4" fmla="*/ 1878681 w 1878681"/>
              <a:gd name="connsiteY4" fmla="*/ 695732 h 773035"/>
              <a:gd name="connsiteX5" fmla="*/ 1801377 w 1878681"/>
              <a:gd name="connsiteY5" fmla="*/ 773036 h 773035"/>
              <a:gd name="connsiteX6" fmla="*/ 77304 w 1878681"/>
              <a:gd name="connsiteY6" fmla="*/ 773035 h 773035"/>
              <a:gd name="connsiteX7" fmla="*/ 0 w 1878681"/>
              <a:gd name="connsiteY7" fmla="*/ 695731 h 773035"/>
              <a:gd name="connsiteX8" fmla="*/ 0 w 1878681"/>
              <a:gd name="connsiteY8" fmla="*/ 77304 h 773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773035">
                <a:moveTo>
                  <a:pt x="0" y="77304"/>
                </a:moveTo>
                <a:cubicBezTo>
                  <a:pt x="0" y="34610"/>
                  <a:pt x="34610" y="0"/>
                  <a:pt x="77304" y="0"/>
                </a:cubicBezTo>
                <a:lnTo>
                  <a:pt x="1801378" y="0"/>
                </a:lnTo>
                <a:cubicBezTo>
                  <a:pt x="1844072" y="0"/>
                  <a:pt x="1878682" y="34610"/>
                  <a:pt x="1878682" y="77304"/>
                </a:cubicBezTo>
                <a:cubicBezTo>
                  <a:pt x="1878682" y="283447"/>
                  <a:pt x="1878681" y="489589"/>
                  <a:pt x="1878681" y="695732"/>
                </a:cubicBezTo>
                <a:cubicBezTo>
                  <a:pt x="1878681" y="738426"/>
                  <a:pt x="1844071" y="773036"/>
                  <a:pt x="1801377" y="773036"/>
                </a:cubicBezTo>
                <a:lnTo>
                  <a:pt x="77304" y="773035"/>
                </a:lnTo>
                <a:cubicBezTo>
                  <a:pt x="34610" y="773035"/>
                  <a:pt x="0" y="738425"/>
                  <a:pt x="0" y="695731"/>
                </a:cubicBezTo>
                <a:lnTo>
                  <a:pt x="0" y="77304"/>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611" tIns="36611" rIns="36611" bIns="36611"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Improved capacity to steward </a:t>
            </a: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condom programs</a:t>
            </a:r>
            <a:endPar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endParaRPr>
          </a:p>
        </p:txBody>
      </p:sp>
      <p:sp>
        <p:nvSpPr>
          <p:cNvPr id="39" name="Freeform: Shape 38">
            <a:extLst>
              <a:ext uri="{FF2B5EF4-FFF2-40B4-BE49-F238E27FC236}">
                <a16:creationId xmlns:a16="http://schemas.microsoft.com/office/drawing/2014/main" id="{58A9F0F1-E01F-41A3-B995-C3A62F429659}"/>
              </a:ext>
            </a:extLst>
          </p:cNvPr>
          <p:cNvSpPr/>
          <p:nvPr/>
        </p:nvSpPr>
        <p:spPr>
          <a:xfrm>
            <a:off x="4676676" y="2647390"/>
            <a:ext cx="1878681" cy="1010434"/>
          </a:xfrm>
          <a:custGeom>
            <a:avLst/>
            <a:gdLst>
              <a:gd name="connsiteX0" fmla="*/ 0 w 1878681"/>
              <a:gd name="connsiteY0" fmla="*/ 126106 h 1261055"/>
              <a:gd name="connsiteX1" fmla="*/ 126106 w 1878681"/>
              <a:gd name="connsiteY1" fmla="*/ 0 h 1261055"/>
              <a:gd name="connsiteX2" fmla="*/ 1752576 w 1878681"/>
              <a:gd name="connsiteY2" fmla="*/ 0 h 1261055"/>
              <a:gd name="connsiteX3" fmla="*/ 1878682 w 1878681"/>
              <a:gd name="connsiteY3" fmla="*/ 126106 h 1261055"/>
              <a:gd name="connsiteX4" fmla="*/ 1878681 w 1878681"/>
              <a:gd name="connsiteY4" fmla="*/ 1134950 h 1261055"/>
              <a:gd name="connsiteX5" fmla="*/ 1752575 w 1878681"/>
              <a:gd name="connsiteY5" fmla="*/ 1261056 h 1261055"/>
              <a:gd name="connsiteX6" fmla="*/ 126106 w 1878681"/>
              <a:gd name="connsiteY6" fmla="*/ 1261055 h 1261055"/>
              <a:gd name="connsiteX7" fmla="*/ 0 w 1878681"/>
              <a:gd name="connsiteY7" fmla="*/ 1134949 h 1261055"/>
              <a:gd name="connsiteX8" fmla="*/ 0 w 1878681"/>
              <a:gd name="connsiteY8" fmla="*/ 126106 h 1261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1261055">
                <a:moveTo>
                  <a:pt x="0" y="126106"/>
                </a:moveTo>
                <a:cubicBezTo>
                  <a:pt x="0" y="56460"/>
                  <a:pt x="56460" y="0"/>
                  <a:pt x="126106" y="0"/>
                </a:cubicBezTo>
                <a:lnTo>
                  <a:pt x="1752576" y="0"/>
                </a:lnTo>
                <a:cubicBezTo>
                  <a:pt x="1822222" y="0"/>
                  <a:pt x="1878682" y="56460"/>
                  <a:pt x="1878682" y="126106"/>
                </a:cubicBezTo>
                <a:cubicBezTo>
                  <a:pt x="1878682" y="462387"/>
                  <a:pt x="1878681" y="798669"/>
                  <a:pt x="1878681" y="1134950"/>
                </a:cubicBezTo>
                <a:cubicBezTo>
                  <a:pt x="1878681" y="1204596"/>
                  <a:pt x="1822221" y="1261056"/>
                  <a:pt x="1752575" y="1261056"/>
                </a:cubicBezTo>
                <a:lnTo>
                  <a:pt x="126106" y="1261055"/>
                </a:lnTo>
                <a:cubicBezTo>
                  <a:pt x="56460" y="1261055"/>
                  <a:pt x="0" y="1204595"/>
                  <a:pt x="0" y="1134949"/>
                </a:cubicBezTo>
                <a:lnTo>
                  <a:pt x="0" y="126106"/>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0905" tIns="50905" rIns="50905" bIns="5090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Improved capacity to plan, </a:t>
            </a:r>
            <a:r>
              <a:rPr kumimoji="0" lang="en-US" sz="1100" b="0" i="0" u="none" strike="noStrike" kern="1200" cap="none" spc="0" normalizeH="0" baseline="0" noProof="0">
                <a:ln>
                  <a:noFill/>
                </a:ln>
                <a:solidFill>
                  <a:prstClr val="black">
                    <a:lumMod val="50000"/>
                  </a:prstClr>
                </a:solidFill>
                <a:effectLst/>
                <a:uLnTx/>
                <a:uFillTx/>
                <a:latin typeface="Arial"/>
                <a:ea typeface="+mn-ea"/>
                <a:cs typeface="+mn-cs"/>
              </a:rPr>
              <a:t>implement &amp; </a:t>
            </a:r>
            <a:r>
              <a:rPr kumimoji="0" lang="en-US" sz="1100" b="0" i="0" u="none" strike="noStrike" kern="1200" cap="none" spc="0" normalizeH="0" baseline="0" noProof="0" dirty="0">
                <a:ln>
                  <a:noFill/>
                </a:ln>
                <a:solidFill>
                  <a:prstClr val="black">
                    <a:lumMod val="50000"/>
                  </a:prstClr>
                </a:solidFill>
                <a:effectLst/>
                <a:uLnTx/>
                <a:uFillTx/>
                <a:latin typeface="Arial"/>
                <a:ea typeface="+mn-ea"/>
                <a:cs typeface="+mn-cs"/>
              </a:rPr>
              <a:t>assess </a:t>
            </a:r>
            <a:r>
              <a:rPr kumimoji="0" lang="en-US" sz="1100" b="0" i="0" u="none" strike="noStrike" kern="1200" cap="none" spc="0" normalizeH="0" baseline="0" noProof="0">
                <a:ln>
                  <a:noFill/>
                </a:ln>
                <a:solidFill>
                  <a:prstClr val="black">
                    <a:lumMod val="50000"/>
                  </a:prstClr>
                </a:solidFill>
                <a:effectLst/>
                <a:uLnTx/>
                <a:uFillTx/>
                <a:latin typeface="Arial"/>
                <a:ea typeface="+mn-ea"/>
                <a:cs typeface="+mn-cs"/>
              </a:rPr>
              <a:t>effective &amp; </a:t>
            </a:r>
            <a:r>
              <a:rPr kumimoji="0" lang="en-US" sz="1100" b="0" i="0" u="none" strike="noStrike" kern="1200" cap="none" spc="0" normalizeH="0" baseline="0" noProof="0" dirty="0">
                <a:ln>
                  <a:noFill/>
                </a:ln>
                <a:solidFill>
                  <a:prstClr val="black">
                    <a:lumMod val="50000"/>
                  </a:prstClr>
                </a:solidFill>
                <a:effectLst/>
                <a:uLnTx/>
                <a:uFillTx/>
                <a:latin typeface="Arial"/>
                <a:ea typeface="+mn-ea"/>
                <a:cs typeface="+mn-cs"/>
              </a:rPr>
              <a:t>efficient condom procurement and </a:t>
            </a:r>
            <a:r>
              <a:rPr kumimoji="0" lang="en-US" sz="1100" b="0" i="0" u="none" strike="noStrike" kern="1200" cap="none" spc="0" normalizeH="0" baseline="0" noProof="0">
                <a:ln>
                  <a:noFill/>
                </a:ln>
                <a:solidFill>
                  <a:prstClr val="black">
                    <a:lumMod val="50000"/>
                  </a:prstClr>
                </a:solidFill>
                <a:effectLst/>
                <a:uLnTx/>
                <a:uFillTx/>
                <a:latin typeface="Arial"/>
                <a:ea typeface="+mn-ea"/>
                <a:cs typeface="+mn-cs"/>
              </a:rPr>
              <a:t>distribution consistent </a:t>
            </a:r>
            <a:r>
              <a:rPr kumimoji="0" lang="en-US" sz="1100" b="0" i="0" u="none" strike="noStrike" kern="1200" cap="none" spc="0" normalizeH="0" baseline="0" noProof="0" dirty="0">
                <a:ln>
                  <a:noFill/>
                </a:ln>
                <a:solidFill>
                  <a:prstClr val="black">
                    <a:lumMod val="50000"/>
                  </a:prstClr>
                </a:solidFill>
                <a:effectLst/>
                <a:uLnTx/>
                <a:uFillTx/>
                <a:latin typeface="Arial"/>
                <a:ea typeface="+mn-ea"/>
                <a:cs typeface="+mn-cs"/>
              </a:rPr>
              <a:t>with total market approach best practices</a:t>
            </a:r>
          </a:p>
        </p:txBody>
      </p:sp>
      <p:sp>
        <p:nvSpPr>
          <p:cNvPr id="40" name="Freeform: Shape 39">
            <a:extLst>
              <a:ext uri="{FF2B5EF4-FFF2-40B4-BE49-F238E27FC236}">
                <a16:creationId xmlns:a16="http://schemas.microsoft.com/office/drawing/2014/main" id="{20B8AC0B-887B-43EF-A0D9-E869AA8FD728}"/>
              </a:ext>
            </a:extLst>
          </p:cNvPr>
          <p:cNvSpPr/>
          <p:nvPr/>
        </p:nvSpPr>
        <p:spPr>
          <a:xfrm>
            <a:off x="4667318" y="3753425"/>
            <a:ext cx="1878681" cy="893319"/>
          </a:xfrm>
          <a:custGeom>
            <a:avLst/>
            <a:gdLst>
              <a:gd name="connsiteX0" fmla="*/ 0 w 1878681"/>
              <a:gd name="connsiteY0" fmla="*/ 95820 h 958202"/>
              <a:gd name="connsiteX1" fmla="*/ 95820 w 1878681"/>
              <a:gd name="connsiteY1" fmla="*/ 0 h 958202"/>
              <a:gd name="connsiteX2" fmla="*/ 1782861 w 1878681"/>
              <a:gd name="connsiteY2" fmla="*/ 0 h 958202"/>
              <a:gd name="connsiteX3" fmla="*/ 1878681 w 1878681"/>
              <a:gd name="connsiteY3" fmla="*/ 95820 h 958202"/>
              <a:gd name="connsiteX4" fmla="*/ 1878681 w 1878681"/>
              <a:gd name="connsiteY4" fmla="*/ 862382 h 958202"/>
              <a:gd name="connsiteX5" fmla="*/ 1782861 w 1878681"/>
              <a:gd name="connsiteY5" fmla="*/ 958202 h 958202"/>
              <a:gd name="connsiteX6" fmla="*/ 95820 w 1878681"/>
              <a:gd name="connsiteY6" fmla="*/ 958202 h 958202"/>
              <a:gd name="connsiteX7" fmla="*/ 0 w 1878681"/>
              <a:gd name="connsiteY7" fmla="*/ 862382 h 958202"/>
              <a:gd name="connsiteX8" fmla="*/ 0 w 1878681"/>
              <a:gd name="connsiteY8" fmla="*/ 95820 h 958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958202">
                <a:moveTo>
                  <a:pt x="0" y="95820"/>
                </a:moveTo>
                <a:cubicBezTo>
                  <a:pt x="0" y="42900"/>
                  <a:pt x="42900" y="0"/>
                  <a:pt x="95820" y="0"/>
                </a:cubicBezTo>
                <a:lnTo>
                  <a:pt x="1782861" y="0"/>
                </a:lnTo>
                <a:cubicBezTo>
                  <a:pt x="1835781" y="0"/>
                  <a:pt x="1878681" y="42900"/>
                  <a:pt x="1878681" y="95820"/>
                </a:cubicBezTo>
                <a:lnTo>
                  <a:pt x="1878681" y="862382"/>
                </a:lnTo>
                <a:cubicBezTo>
                  <a:pt x="1878681" y="915302"/>
                  <a:pt x="1835781" y="958202"/>
                  <a:pt x="1782861" y="958202"/>
                </a:cubicBezTo>
                <a:lnTo>
                  <a:pt x="95820" y="958202"/>
                </a:lnTo>
                <a:cubicBezTo>
                  <a:pt x="42900" y="958202"/>
                  <a:pt x="0" y="915302"/>
                  <a:pt x="0" y="862382"/>
                </a:cubicBezTo>
                <a:lnTo>
                  <a:pt x="0" y="9582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2035" tIns="42035" rIns="42035" bIns="4203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Improved capacity to plan, </a:t>
            </a: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implement &amp; assess dif-ferentiated </a:t>
            </a: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demand </a:t>
            </a: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creation for </a:t>
            </a:r>
            <a:r>
              <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rPr>
              <a:t>priority populations</a:t>
            </a:r>
          </a:p>
        </p:txBody>
      </p:sp>
      <p:sp>
        <p:nvSpPr>
          <p:cNvPr id="43" name="Freeform: Shape 42">
            <a:extLst>
              <a:ext uri="{FF2B5EF4-FFF2-40B4-BE49-F238E27FC236}">
                <a16:creationId xmlns:a16="http://schemas.microsoft.com/office/drawing/2014/main" id="{F8CC1BFA-AB26-4D34-A479-F1C7AD3FC1CD}"/>
              </a:ext>
            </a:extLst>
          </p:cNvPr>
          <p:cNvSpPr/>
          <p:nvPr/>
        </p:nvSpPr>
        <p:spPr>
          <a:xfrm>
            <a:off x="269108" y="751494"/>
            <a:ext cx="1549298" cy="469671"/>
          </a:xfrm>
          <a:custGeom>
            <a:avLst/>
            <a:gdLst>
              <a:gd name="connsiteX0" fmla="*/ 0 w 1878681"/>
              <a:gd name="connsiteY0" fmla="*/ 46968 h 469679"/>
              <a:gd name="connsiteX1" fmla="*/ 46968 w 1878681"/>
              <a:gd name="connsiteY1" fmla="*/ 0 h 469679"/>
              <a:gd name="connsiteX2" fmla="*/ 1831713 w 1878681"/>
              <a:gd name="connsiteY2" fmla="*/ 0 h 469679"/>
              <a:gd name="connsiteX3" fmla="*/ 1878681 w 1878681"/>
              <a:gd name="connsiteY3" fmla="*/ 46968 h 469679"/>
              <a:gd name="connsiteX4" fmla="*/ 1878681 w 1878681"/>
              <a:gd name="connsiteY4" fmla="*/ 422711 h 469679"/>
              <a:gd name="connsiteX5" fmla="*/ 1831713 w 1878681"/>
              <a:gd name="connsiteY5" fmla="*/ 469679 h 469679"/>
              <a:gd name="connsiteX6" fmla="*/ 46968 w 1878681"/>
              <a:gd name="connsiteY6" fmla="*/ 469679 h 469679"/>
              <a:gd name="connsiteX7" fmla="*/ 0 w 1878681"/>
              <a:gd name="connsiteY7" fmla="*/ 422711 h 469679"/>
              <a:gd name="connsiteX8" fmla="*/ 0 w 1878681"/>
              <a:gd name="connsiteY8" fmla="*/ 46968 h 469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469679">
                <a:moveTo>
                  <a:pt x="0" y="46968"/>
                </a:moveTo>
                <a:cubicBezTo>
                  <a:pt x="0" y="21028"/>
                  <a:pt x="21028" y="0"/>
                  <a:pt x="46968" y="0"/>
                </a:cubicBezTo>
                <a:lnTo>
                  <a:pt x="1831713" y="0"/>
                </a:lnTo>
                <a:cubicBezTo>
                  <a:pt x="1857653" y="0"/>
                  <a:pt x="1878681" y="21028"/>
                  <a:pt x="1878681" y="46968"/>
                </a:cubicBezTo>
                <a:lnTo>
                  <a:pt x="1878681" y="422711"/>
                </a:lnTo>
                <a:cubicBezTo>
                  <a:pt x="1878681" y="448651"/>
                  <a:pt x="1857653" y="469679"/>
                  <a:pt x="1831713" y="469679"/>
                </a:cubicBezTo>
                <a:lnTo>
                  <a:pt x="46968" y="469679"/>
                </a:lnTo>
                <a:cubicBezTo>
                  <a:pt x="21028" y="469679"/>
                  <a:pt x="0" y="448651"/>
                  <a:pt x="0" y="422711"/>
                </a:cubicBezTo>
                <a:lnTo>
                  <a:pt x="0" y="4696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9316" tIns="49316" rIns="49316" bIns="49316"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n-US" sz="1800" b="0" i="0" u="none" strike="noStrike" kern="1200" cap="none" spc="0" normalizeH="0" baseline="0" noProof="0">
                <a:ln>
                  <a:noFill/>
                </a:ln>
                <a:solidFill>
                  <a:prstClr val="white"/>
                </a:solidFill>
                <a:effectLst/>
                <a:uLnTx/>
                <a:uFillTx/>
                <a:latin typeface="Arial"/>
                <a:ea typeface="+mn-ea"/>
                <a:cs typeface="+mn-cs"/>
              </a:rPr>
              <a:t>Inputs</a:t>
            </a: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50" name="TextBox 49">
            <a:extLst>
              <a:ext uri="{FF2B5EF4-FFF2-40B4-BE49-F238E27FC236}">
                <a16:creationId xmlns:a16="http://schemas.microsoft.com/office/drawing/2014/main" id="{8B128B2D-99F6-41B9-98CB-757698712A37}"/>
              </a:ext>
            </a:extLst>
          </p:cNvPr>
          <p:cNvSpPr txBox="1"/>
          <p:nvPr/>
        </p:nvSpPr>
        <p:spPr>
          <a:xfrm>
            <a:off x="269108" y="-68571"/>
            <a:ext cx="11755312"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a:ea typeface="+mn-ea"/>
                <a:cs typeface="+mn-cs"/>
              </a:rPr>
              <a:t>Theory of Change </a:t>
            </a:r>
          </a:p>
        </p:txBody>
      </p:sp>
      <p:sp>
        <p:nvSpPr>
          <p:cNvPr id="2" name="Freeform: Shape 1">
            <a:extLst>
              <a:ext uri="{FF2B5EF4-FFF2-40B4-BE49-F238E27FC236}">
                <a16:creationId xmlns:a16="http://schemas.microsoft.com/office/drawing/2014/main" id="{16566FA6-F851-4E71-8458-ADBC2B5D2E26}"/>
              </a:ext>
            </a:extLst>
          </p:cNvPr>
          <p:cNvSpPr/>
          <p:nvPr/>
        </p:nvSpPr>
        <p:spPr>
          <a:xfrm>
            <a:off x="10695382" y="736322"/>
            <a:ext cx="1395061" cy="934098"/>
          </a:xfrm>
          <a:custGeom>
            <a:avLst/>
            <a:gdLst>
              <a:gd name="connsiteX0" fmla="*/ 0 w 1878681"/>
              <a:gd name="connsiteY0" fmla="*/ 46967 h 469670"/>
              <a:gd name="connsiteX1" fmla="*/ 46967 w 1878681"/>
              <a:gd name="connsiteY1" fmla="*/ 0 h 469670"/>
              <a:gd name="connsiteX2" fmla="*/ 1831714 w 1878681"/>
              <a:gd name="connsiteY2" fmla="*/ 0 h 469670"/>
              <a:gd name="connsiteX3" fmla="*/ 1878681 w 1878681"/>
              <a:gd name="connsiteY3" fmla="*/ 46967 h 469670"/>
              <a:gd name="connsiteX4" fmla="*/ 1878681 w 1878681"/>
              <a:gd name="connsiteY4" fmla="*/ 422703 h 469670"/>
              <a:gd name="connsiteX5" fmla="*/ 1831714 w 1878681"/>
              <a:gd name="connsiteY5" fmla="*/ 469670 h 469670"/>
              <a:gd name="connsiteX6" fmla="*/ 46967 w 1878681"/>
              <a:gd name="connsiteY6" fmla="*/ 469670 h 469670"/>
              <a:gd name="connsiteX7" fmla="*/ 0 w 1878681"/>
              <a:gd name="connsiteY7" fmla="*/ 422703 h 469670"/>
              <a:gd name="connsiteX8" fmla="*/ 0 w 1878681"/>
              <a:gd name="connsiteY8" fmla="*/ 46967 h 46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469670">
                <a:moveTo>
                  <a:pt x="0" y="46967"/>
                </a:moveTo>
                <a:cubicBezTo>
                  <a:pt x="0" y="21028"/>
                  <a:pt x="21028" y="0"/>
                  <a:pt x="46967" y="0"/>
                </a:cubicBezTo>
                <a:lnTo>
                  <a:pt x="1831714" y="0"/>
                </a:lnTo>
                <a:cubicBezTo>
                  <a:pt x="1857653" y="0"/>
                  <a:pt x="1878681" y="21028"/>
                  <a:pt x="1878681" y="46967"/>
                </a:cubicBezTo>
                <a:lnTo>
                  <a:pt x="1878681" y="422703"/>
                </a:lnTo>
                <a:cubicBezTo>
                  <a:pt x="1878681" y="448642"/>
                  <a:pt x="1857653" y="469670"/>
                  <a:pt x="1831714" y="469670"/>
                </a:cubicBezTo>
                <a:lnTo>
                  <a:pt x="46967" y="469670"/>
                </a:lnTo>
                <a:cubicBezTo>
                  <a:pt x="21028" y="469670"/>
                  <a:pt x="0" y="448642"/>
                  <a:pt x="0" y="422703"/>
                </a:cubicBezTo>
                <a:lnTo>
                  <a:pt x="0" y="46967"/>
                </a:lnTo>
                <a:close/>
              </a:path>
            </a:pathLst>
          </a:custGeom>
          <a:solidFill>
            <a:srgbClr val="009999"/>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9316" tIns="49316" rIns="49316" bIns="49316"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a:ea typeface="+mn-ea"/>
                <a:cs typeface="+mn-cs"/>
              </a:rPr>
              <a:t>Pathway to country impact</a:t>
            </a:r>
          </a:p>
        </p:txBody>
      </p:sp>
      <p:sp>
        <p:nvSpPr>
          <p:cNvPr id="5" name="Freeform: Shape 4">
            <a:extLst>
              <a:ext uri="{FF2B5EF4-FFF2-40B4-BE49-F238E27FC236}">
                <a16:creationId xmlns:a16="http://schemas.microsoft.com/office/drawing/2014/main" id="{2719B6E4-33E6-43D3-8DD5-C694BE94E749}"/>
              </a:ext>
            </a:extLst>
          </p:cNvPr>
          <p:cNvSpPr/>
          <p:nvPr/>
        </p:nvSpPr>
        <p:spPr>
          <a:xfrm>
            <a:off x="10709964" y="3590089"/>
            <a:ext cx="1380480" cy="1219989"/>
          </a:xfrm>
          <a:custGeom>
            <a:avLst/>
            <a:gdLst>
              <a:gd name="connsiteX0" fmla="*/ 0 w 1878681"/>
              <a:gd name="connsiteY0" fmla="*/ 77304 h 773035"/>
              <a:gd name="connsiteX1" fmla="*/ 77304 w 1878681"/>
              <a:gd name="connsiteY1" fmla="*/ 0 h 773035"/>
              <a:gd name="connsiteX2" fmla="*/ 1801378 w 1878681"/>
              <a:gd name="connsiteY2" fmla="*/ 0 h 773035"/>
              <a:gd name="connsiteX3" fmla="*/ 1878682 w 1878681"/>
              <a:gd name="connsiteY3" fmla="*/ 77304 h 773035"/>
              <a:gd name="connsiteX4" fmla="*/ 1878681 w 1878681"/>
              <a:gd name="connsiteY4" fmla="*/ 695732 h 773035"/>
              <a:gd name="connsiteX5" fmla="*/ 1801377 w 1878681"/>
              <a:gd name="connsiteY5" fmla="*/ 773036 h 773035"/>
              <a:gd name="connsiteX6" fmla="*/ 77304 w 1878681"/>
              <a:gd name="connsiteY6" fmla="*/ 773035 h 773035"/>
              <a:gd name="connsiteX7" fmla="*/ 0 w 1878681"/>
              <a:gd name="connsiteY7" fmla="*/ 695731 h 773035"/>
              <a:gd name="connsiteX8" fmla="*/ 0 w 1878681"/>
              <a:gd name="connsiteY8" fmla="*/ 77304 h 773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773035">
                <a:moveTo>
                  <a:pt x="0" y="77304"/>
                </a:moveTo>
                <a:cubicBezTo>
                  <a:pt x="0" y="34610"/>
                  <a:pt x="34610" y="0"/>
                  <a:pt x="77304" y="0"/>
                </a:cubicBezTo>
                <a:lnTo>
                  <a:pt x="1801378" y="0"/>
                </a:lnTo>
                <a:cubicBezTo>
                  <a:pt x="1844072" y="0"/>
                  <a:pt x="1878682" y="34610"/>
                  <a:pt x="1878682" y="77304"/>
                </a:cubicBezTo>
                <a:cubicBezTo>
                  <a:pt x="1878682" y="283447"/>
                  <a:pt x="1878681" y="489589"/>
                  <a:pt x="1878681" y="695732"/>
                </a:cubicBezTo>
                <a:cubicBezTo>
                  <a:pt x="1878681" y="738426"/>
                  <a:pt x="1844071" y="773036"/>
                  <a:pt x="1801377" y="773036"/>
                </a:cubicBezTo>
                <a:lnTo>
                  <a:pt x="77304" y="773035"/>
                </a:lnTo>
                <a:cubicBezTo>
                  <a:pt x="34610" y="773035"/>
                  <a:pt x="0" y="738425"/>
                  <a:pt x="0" y="695731"/>
                </a:cubicBezTo>
                <a:lnTo>
                  <a:pt x="0" y="77304"/>
                </a:lnTo>
                <a:close/>
              </a:path>
            </a:pathLst>
          </a:custGeom>
          <a:solidFill>
            <a:srgbClr val="D9F4F3">
              <a:alpha val="89804"/>
            </a:srgbClr>
          </a:solidFill>
          <a:ln>
            <a:solidFill>
              <a:srgbClr val="D9F4F3">
                <a:alpha val="90000"/>
              </a:srgb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611" tIns="36611" rIns="36611" bIns="36611"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200" b="1" i="1" u="none" strike="noStrike" kern="1200" cap="none" spc="0" normalizeH="0" baseline="0" noProof="0">
                <a:ln>
                  <a:noFill/>
                </a:ln>
                <a:solidFill>
                  <a:srgbClr val="002060"/>
                </a:solidFill>
                <a:effectLst/>
                <a:uLnTx/>
                <a:uFillTx/>
                <a:latin typeface="Arial"/>
                <a:ea typeface="+mn-ea"/>
                <a:cs typeface="+mn-cs"/>
              </a:rPr>
              <a:t>Condom Program Outcome</a:t>
            </a:r>
          </a:p>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002060"/>
                </a:solidFill>
                <a:effectLst/>
                <a:uLnTx/>
                <a:uFillTx/>
                <a:latin typeface="Arial"/>
                <a:ea typeface="+mn-ea"/>
                <a:cs typeface="+mn-cs"/>
              </a:rPr>
              <a:t> </a:t>
            </a:r>
            <a:r>
              <a:rPr kumimoji="0" lang="en-US" sz="1200" b="1" i="0" u="none" strike="noStrike" kern="1200" cap="none" spc="0" normalizeH="0" baseline="0" noProof="0" dirty="0">
                <a:ln>
                  <a:noFill/>
                </a:ln>
                <a:solidFill>
                  <a:srgbClr val="002060"/>
                </a:solidFill>
                <a:effectLst/>
                <a:uLnTx/>
                <a:uFillTx/>
                <a:latin typeface="Arial"/>
                <a:ea typeface="+mn-ea"/>
                <a:cs typeface="+mn-cs"/>
              </a:rPr>
              <a:t>Increased condom use, equity &amp; sustainability</a:t>
            </a:r>
          </a:p>
        </p:txBody>
      </p:sp>
      <p:sp>
        <p:nvSpPr>
          <p:cNvPr id="11" name="Arrow: Down 10">
            <a:extLst>
              <a:ext uri="{FF2B5EF4-FFF2-40B4-BE49-F238E27FC236}">
                <a16:creationId xmlns:a16="http://schemas.microsoft.com/office/drawing/2014/main" id="{9189DEC7-7907-4BB5-9278-4328E5661DA2}"/>
              </a:ext>
            </a:extLst>
          </p:cNvPr>
          <p:cNvSpPr/>
          <p:nvPr/>
        </p:nvSpPr>
        <p:spPr>
          <a:xfrm>
            <a:off x="11284467" y="3425199"/>
            <a:ext cx="291546" cy="203364"/>
          </a:xfrm>
          <a:prstGeom prst="downArrow">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9" name="Freeform: Shape 8">
            <a:extLst>
              <a:ext uri="{FF2B5EF4-FFF2-40B4-BE49-F238E27FC236}">
                <a16:creationId xmlns:a16="http://schemas.microsoft.com/office/drawing/2014/main" id="{CB267C34-9921-4FD2-A535-1431832CC9BB}"/>
              </a:ext>
            </a:extLst>
          </p:cNvPr>
          <p:cNvSpPr/>
          <p:nvPr/>
        </p:nvSpPr>
        <p:spPr>
          <a:xfrm>
            <a:off x="6772706" y="956793"/>
            <a:ext cx="2043994" cy="248439"/>
          </a:xfrm>
          <a:custGeom>
            <a:avLst/>
            <a:gdLst>
              <a:gd name="connsiteX0" fmla="*/ 0 w 1878681"/>
              <a:gd name="connsiteY0" fmla="*/ 46967 h 469670"/>
              <a:gd name="connsiteX1" fmla="*/ 46967 w 1878681"/>
              <a:gd name="connsiteY1" fmla="*/ 0 h 469670"/>
              <a:gd name="connsiteX2" fmla="*/ 1831714 w 1878681"/>
              <a:gd name="connsiteY2" fmla="*/ 0 h 469670"/>
              <a:gd name="connsiteX3" fmla="*/ 1878681 w 1878681"/>
              <a:gd name="connsiteY3" fmla="*/ 46967 h 469670"/>
              <a:gd name="connsiteX4" fmla="*/ 1878681 w 1878681"/>
              <a:gd name="connsiteY4" fmla="*/ 422703 h 469670"/>
              <a:gd name="connsiteX5" fmla="*/ 1831714 w 1878681"/>
              <a:gd name="connsiteY5" fmla="*/ 469670 h 469670"/>
              <a:gd name="connsiteX6" fmla="*/ 46967 w 1878681"/>
              <a:gd name="connsiteY6" fmla="*/ 469670 h 469670"/>
              <a:gd name="connsiteX7" fmla="*/ 0 w 1878681"/>
              <a:gd name="connsiteY7" fmla="*/ 422703 h 469670"/>
              <a:gd name="connsiteX8" fmla="*/ 0 w 1878681"/>
              <a:gd name="connsiteY8" fmla="*/ 46967 h 46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469670">
                <a:moveTo>
                  <a:pt x="0" y="46967"/>
                </a:moveTo>
                <a:cubicBezTo>
                  <a:pt x="0" y="21028"/>
                  <a:pt x="21028" y="0"/>
                  <a:pt x="46967" y="0"/>
                </a:cubicBezTo>
                <a:lnTo>
                  <a:pt x="1831714" y="0"/>
                </a:lnTo>
                <a:cubicBezTo>
                  <a:pt x="1857653" y="0"/>
                  <a:pt x="1878681" y="21028"/>
                  <a:pt x="1878681" y="46967"/>
                </a:cubicBezTo>
                <a:lnTo>
                  <a:pt x="1878681" y="422703"/>
                </a:lnTo>
                <a:cubicBezTo>
                  <a:pt x="1878681" y="448642"/>
                  <a:pt x="1857653" y="469670"/>
                  <a:pt x="1831714" y="469670"/>
                </a:cubicBezTo>
                <a:lnTo>
                  <a:pt x="46967" y="469670"/>
                </a:lnTo>
                <a:cubicBezTo>
                  <a:pt x="21028" y="469670"/>
                  <a:pt x="0" y="448642"/>
                  <a:pt x="0" y="422703"/>
                </a:cubicBezTo>
                <a:lnTo>
                  <a:pt x="0" y="46967"/>
                </a:ln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9316" tIns="49316" rIns="49316" bIns="49316"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n-US" sz="1600" b="0" i="0" u="none" strike="noStrike" kern="1200" cap="none" spc="0" normalizeH="0" baseline="0" noProof="0">
                <a:ln>
                  <a:noFill/>
                </a:ln>
                <a:solidFill>
                  <a:prstClr val="white"/>
                </a:solidFill>
                <a:effectLst/>
                <a:uLnTx/>
                <a:uFillTx/>
                <a:latin typeface="Arial"/>
                <a:ea typeface="+mn-ea"/>
                <a:cs typeface="+mn-cs"/>
              </a:rPr>
              <a:t>Intermediate</a:t>
            </a:r>
            <a:endParaRPr kumimoji="0" lang="en-US" sz="1600" b="0" i="0" u="none" strike="noStrike" kern="1200" cap="none" spc="0" normalizeH="0" baseline="0" noProof="0" dirty="0">
              <a:ln>
                <a:noFill/>
              </a:ln>
              <a:solidFill>
                <a:prstClr val="white"/>
              </a:solidFill>
              <a:effectLst/>
              <a:uLnTx/>
              <a:uFillTx/>
              <a:latin typeface="Arial"/>
              <a:ea typeface="+mn-ea"/>
              <a:cs typeface="+mn-cs"/>
            </a:endParaRPr>
          </a:p>
        </p:txBody>
      </p:sp>
      <p:sp>
        <p:nvSpPr>
          <p:cNvPr id="12" name="Freeform: Shape 11">
            <a:extLst>
              <a:ext uri="{FF2B5EF4-FFF2-40B4-BE49-F238E27FC236}">
                <a16:creationId xmlns:a16="http://schemas.microsoft.com/office/drawing/2014/main" id="{8F48B1BB-4378-4CE7-A148-BEC9DFAF7242}"/>
              </a:ext>
            </a:extLst>
          </p:cNvPr>
          <p:cNvSpPr/>
          <p:nvPr/>
        </p:nvSpPr>
        <p:spPr>
          <a:xfrm>
            <a:off x="8651387" y="977631"/>
            <a:ext cx="1878681" cy="227602"/>
          </a:xfrm>
          <a:custGeom>
            <a:avLst/>
            <a:gdLst>
              <a:gd name="connsiteX0" fmla="*/ 0 w 1878681"/>
              <a:gd name="connsiteY0" fmla="*/ 46967 h 469670"/>
              <a:gd name="connsiteX1" fmla="*/ 46967 w 1878681"/>
              <a:gd name="connsiteY1" fmla="*/ 0 h 469670"/>
              <a:gd name="connsiteX2" fmla="*/ 1831714 w 1878681"/>
              <a:gd name="connsiteY2" fmla="*/ 0 h 469670"/>
              <a:gd name="connsiteX3" fmla="*/ 1878681 w 1878681"/>
              <a:gd name="connsiteY3" fmla="*/ 46967 h 469670"/>
              <a:gd name="connsiteX4" fmla="*/ 1878681 w 1878681"/>
              <a:gd name="connsiteY4" fmla="*/ 422703 h 469670"/>
              <a:gd name="connsiteX5" fmla="*/ 1831714 w 1878681"/>
              <a:gd name="connsiteY5" fmla="*/ 469670 h 469670"/>
              <a:gd name="connsiteX6" fmla="*/ 46967 w 1878681"/>
              <a:gd name="connsiteY6" fmla="*/ 469670 h 469670"/>
              <a:gd name="connsiteX7" fmla="*/ 0 w 1878681"/>
              <a:gd name="connsiteY7" fmla="*/ 422703 h 469670"/>
              <a:gd name="connsiteX8" fmla="*/ 0 w 1878681"/>
              <a:gd name="connsiteY8" fmla="*/ 46967 h 46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469670">
                <a:moveTo>
                  <a:pt x="0" y="46967"/>
                </a:moveTo>
                <a:cubicBezTo>
                  <a:pt x="0" y="21028"/>
                  <a:pt x="21028" y="0"/>
                  <a:pt x="46967" y="0"/>
                </a:cubicBezTo>
                <a:lnTo>
                  <a:pt x="1831714" y="0"/>
                </a:lnTo>
                <a:cubicBezTo>
                  <a:pt x="1857653" y="0"/>
                  <a:pt x="1878681" y="21028"/>
                  <a:pt x="1878681" y="46967"/>
                </a:cubicBezTo>
                <a:lnTo>
                  <a:pt x="1878681" y="422703"/>
                </a:lnTo>
                <a:cubicBezTo>
                  <a:pt x="1878681" y="448642"/>
                  <a:pt x="1857653" y="469670"/>
                  <a:pt x="1831714" y="469670"/>
                </a:cubicBezTo>
                <a:lnTo>
                  <a:pt x="46967" y="469670"/>
                </a:lnTo>
                <a:cubicBezTo>
                  <a:pt x="21028" y="469670"/>
                  <a:pt x="0" y="448642"/>
                  <a:pt x="0" y="422703"/>
                </a:cubicBezTo>
                <a:lnTo>
                  <a:pt x="0" y="46967"/>
                </a:ln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9316" tIns="49316" rIns="49316" bIns="49316"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n-US" sz="1600" b="0" i="0" u="none" strike="noStrike" kern="1200" cap="none" spc="0" normalizeH="0" baseline="0" noProof="0">
                <a:ln>
                  <a:noFill/>
                </a:ln>
                <a:solidFill>
                  <a:prstClr val="white"/>
                </a:solidFill>
                <a:effectLst/>
                <a:uLnTx/>
                <a:uFillTx/>
                <a:latin typeface="Arial"/>
                <a:ea typeface="+mn-ea"/>
                <a:cs typeface="+mn-cs"/>
              </a:rPr>
              <a:t>Programmatic</a:t>
            </a:r>
            <a:endParaRPr kumimoji="0" lang="en-US" sz="1600" b="0" i="0" u="none" strike="noStrike" kern="1200" cap="none" spc="0" normalizeH="0" baseline="0" noProof="0" dirty="0">
              <a:ln>
                <a:noFill/>
              </a:ln>
              <a:solidFill>
                <a:prstClr val="white"/>
              </a:solidFill>
              <a:effectLst/>
              <a:uLnTx/>
              <a:uFillTx/>
              <a:latin typeface="Arial"/>
              <a:ea typeface="+mn-ea"/>
              <a:cs typeface="+mn-cs"/>
            </a:endParaRPr>
          </a:p>
        </p:txBody>
      </p:sp>
      <p:sp>
        <p:nvSpPr>
          <p:cNvPr id="45" name="Freeform: Shape 44">
            <a:extLst>
              <a:ext uri="{FF2B5EF4-FFF2-40B4-BE49-F238E27FC236}">
                <a16:creationId xmlns:a16="http://schemas.microsoft.com/office/drawing/2014/main" id="{709EC170-3615-450A-ADA0-8A7FA69B9375}"/>
              </a:ext>
            </a:extLst>
          </p:cNvPr>
          <p:cNvSpPr/>
          <p:nvPr/>
        </p:nvSpPr>
        <p:spPr>
          <a:xfrm>
            <a:off x="8816701" y="1310265"/>
            <a:ext cx="1713368" cy="975668"/>
          </a:xfrm>
          <a:custGeom>
            <a:avLst/>
            <a:gdLst>
              <a:gd name="connsiteX0" fmla="*/ 0 w 1878681"/>
              <a:gd name="connsiteY0" fmla="*/ 126106 h 1261055"/>
              <a:gd name="connsiteX1" fmla="*/ 126106 w 1878681"/>
              <a:gd name="connsiteY1" fmla="*/ 0 h 1261055"/>
              <a:gd name="connsiteX2" fmla="*/ 1752576 w 1878681"/>
              <a:gd name="connsiteY2" fmla="*/ 0 h 1261055"/>
              <a:gd name="connsiteX3" fmla="*/ 1878682 w 1878681"/>
              <a:gd name="connsiteY3" fmla="*/ 126106 h 1261055"/>
              <a:gd name="connsiteX4" fmla="*/ 1878681 w 1878681"/>
              <a:gd name="connsiteY4" fmla="*/ 1134950 h 1261055"/>
              <a:gd name="connsiteX5" fmla="*/ 1752575 w 1878681"/>
              <a:gd name="connsiteY5" fmla="*/ 1261056 h 1261055"/>
              <a:gd name="connsiteX6" fmla="*/ 126106 w 1878681"/>
              <a:gd name="connsiteY6" fmla="*/ 1261055 h 1261055"/>
              <a:gd name="connsiteX7" fmla="*/ 0 w 1878681"/>
              <a:gd name="connsiteY7" fmla="*/ 1134949 h 1261055"/>
              <a:gd name="connsiteX8" fmla="*/ 0 w 1878681"/>
              <a:gd name="connsiteY8" fmla="*/ 126106 h 1261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1261055">
                <a:moveTo>
                  <a:pt x="0" y="126106"/>
                </a:moveTo>
                <a:cubicBezTo>
                  <a:pt x="0" y="56460"/>
                  <a:pt x="56460" y="0"/>
                  <a:pt x="126106" y="0"/>
                </a:cubicBezTo>
                <a:lnTo>
                  <a:pt x="1752576" y="0"/>
                </a:lnTo>
                <a:cubicBezTo>
                  <a:pt x="1822222" y="0"/>
                  <a:pt x="1878682" y="56460"/>
                  <a:pt x="1878682" y="126106"/>
                </a:cubicBezTo>
                <a:cubicBezTo>
                  <a:pt x="1878682" y="462387"/>
                  <a:pt x="1878681" y="798669"/>
                  <a:pt x="1878681" y="1134950"/>
                </a:cubicBezTo>
                <a:cubicBezTo>
                  <a:pt x="1878681" y="1204596"/>
                  <a:pt x="1822221" y="1261056"/>
                  <a:pt x="1752575" y="1261056"/>
                </a:cubicBezTo>
                <a:lnTo>
                  <a:pt x="126106" y="1261055"/>
                </a:lnTo>
                <a:cubicBezTo>
                  <a:pt x="56460" y="1261055"/>
                  <a:pt x="0" y="1204595"/>
                  <a:pt x="0" y="1134949"/>
                </a:cubicBezTo>
                <a:lnTo>
                  <a:pt x="0" y="126106"/>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0905" tIns="50905" rIns="50905" bIns="50905" numCol="1" spcCol="127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Arial"/>
                <a:ea typeface="+mn-ea"/>
                <a:cs typeface="+mn-cs"/>
              </a:rPr>
              <a:t>Increase in condom availability for priority populations in informal locations (i.e., beyond health facilities)</a:t>
            </a:r>
          </a:p>
        </p:txBody>
      </p:sp>
      <p:sp>
        <p:nvSpPr>
          <p:cNvPr id="56" name="Freeform: Shape 55">
            <a:extLst>
              <a:ext uri="{FF2B5EF4-FFF2-40B4-BE49-F238E27FC236}">
                <a16:creationId xmlns:a16="http://schemas.microsoft.com/office/drawing/2014/main" id="{29456867-17E3-407C-B73F-F1D77876AC63}"/>
              </a:ext>
            </a:extLst>
          </p:cNvPr>
          <p:cNvSpPr/>
          <p:nvPr/>
        </p:nvSpPr>
        <p:spPr>
          <a:xfrm>
            <a:off x="8816701" y="2420698"/>
            <a:ext cx="1713368" cy="601322"/>
          </a:xfrm>
          <a:custGeom>
            <a:avLst/>
            <a:gdLst>
              <a:gd name="connsiteX0" fmla="*/ 0 w 1878681"/>
              <a:gd name="connsiteY0" fmla="*/ 95820 h 958202"/>
              <a:gd name="connsiteX1" fmla="*/ 95820 w 1878681"/>
              <a:gd name="connsiteY1" fmla="*/ 0 h 958202"/>
              <a:gd name="connsiteX2" fmla="*/ 1782861 w 1878681"/>
              <a:gd name="connsiteY2" fmla="*/ 0 h 958202"/>
              <a:gd name="connsiteX3" fmla="*/ 1878681 w 1878681"/>
              <a:gd name="connsiteY3" fmla="*/ 95820 h 958202"/>
              <a:gd name="connsiteX4" fmla="*/ 1878681 w 1878681"/>
              <a:gd name="connsiteY4" fmla="*/ 862382 h 958202"/>
              <a:gd name="connsiteX5" fmla="*/ 1782861 w 1878681"/>
              <a:gd name="connsiteY5" fmla="*/ 958202 h 958202"/>
              <a:gd name="connsiteX6" fmla="*/ 95820 w 1878681"/>
              <a:gd name="connsiteY6" fmla="*/ 958202 h 958202"/>
              <a:gd name="connsiteX7" fmla="*/ 0 w 1878681"/>
              <a:gd name="connsiteY7" fmla="*/ 862382 h 958202"/>
              <a:gd name="connsiteX8" fmla="*/ 0 w 1878681"/>
              <a:gd name="connsiteY8" fmla="*/ 95820 h 958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958202">
                <a:moveTo>
                  <a:pt x="0" y="95820"/>
                </a:moveTo>
                <a:cubicBezTo>
                  <a:pt x="0" y="42900"/>
                  <a:pt x="42900" y="0"/>
                  <a:pt x="95820" y="0"/>
                </a:cubicBezTo>
                <a:lnTo>
                  <a:pt x="1782861" y="0"/>
                </a:lnTo>
                <a:cubicBezTo>
                  <a:pt x="1835781" y="0"/>
                  <a:pt x="1878681" y="42900"/>
                  <a:pt x="1878681" y="95820"/>
                </a:cubicBezTo>
                <a:lnTo>
                  <a:pt x="1878681" y="862382"/>
                </a:lnTo>
                <a:cubicBezTo>
                  <a:pt x="1878681" y="915302"/>
                  <a:pt x="1835781" y="958202"/>
                  <a:pt x="1782861" y="958202"/>
                </a:cubicBezTo>
                <a:lnTo>
                  <a:pt x="95820" y="958202"/>
                </a:lnTo>
                <a:cubicBezTo>
                  <a:pt x="42900" y="958202"/>
                  <a:pt x="0" y="915302"/>
                  <a:pt x="0" y="862382"/>
                </a:cubicBezTo>
                <a:lnTo>
                  <a:pt x="0" y="9582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2035" tIns="42035" rIns="42035" bIns="4203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Increased exposure of priority populations to quality demand creation</a:t>
            </a:r>
            <a:endParaRPr kumimoji="0" lang="en-US" sz="1100" b="0" i="0" u="none" strike="noStrike" kern="1200" cap="none" spc="0" normalizeH="0" baseline="0" noProof="0" dirty="0">
              <a:ln>
                <a:noFill/>
              </a:ln>
              <a:solidFill>
                <a:srgbClr val="D74D56"/>
              </a:solidFill>
              <a:effectLst/>
              <a:uLnTx/>
              <a:uFillTx/>
              <a:latin typeface="Arial"/>
              <a:ea typeface="+mn-ea"/>
              <a:cs typeface="+mn-cs"/>
            </a:endParaRPr>
          </a:p>
        </p:txBody>
      </p:sp>
      <p:sp>
        <p:nvSpPr>
          <p:cNvPr id="58" name="Freeform: Shape 57">
            <a:extLst>
              <a:ext uri="{FF2B5EF4-FFF2-40B4-BE49-F238E27FC236}">
                <a16:creationId xmlns:a16="http://schemas.microsoft.com/office/drawing/2014/main" id="{745989A6-9AD4-4F07-BD72-59F22B090CB5}"/>
              </a:ext>
            </a:extLst>
          </p:cNvPr>
          <p:cNvSpPr/>
          <p:nvPr/>
        </p:nvSpPr>
        <p:spPr>
          <a:xfrm>
            <a:off x="10695383" y="1812246"/>
            <a:ext cx="1395061" cy="1615377"/>
          </a:xfrm>
          <a:custGeom>
            <a:avLst/>
            <a:gdLst>
              <a:gd name="connsiteX0" fmla="*/ 0 w 1878681"/>
              <a:gd name="connsiteY0" fmla="*/ 77304 h 773035"/>
              <a:gd name="connsiteX1" fmla="*/ 77304 w 1878681"/>
              <a:gd name="connsiteY1" fmla="*/ 0 h 773035"/>
              <a:gd name="connsiteX2" fmla="*/ 1801378 w 1878681"/>
              <a:gd name="connsiteY2" fmla="*/ 0 h 773035"/>
              <a:gd name="connsiteX3" fmla="*/ 1878682 w 1878681"/>
              <a:gd name="connsiteY3" fmla="*/ 77304 h 773035"/>
              <a:gd name="connsiteX4" fmla="*/ 1878681 w 1878681"/>
              <a:gd name="connsiteY4" fmla="*/ 695732 h 773035"/>
              <a:gd name="connsiteX5" fmla="*/ 1801377 w 1878681"/>
              <a:gd name="connsiteY5" fmla="*/ 773036 h 773035"/>
              <a:gd name="connsiteX6" fmla="*/ 77304 w 1878681"/>
              <a:gd name="connsiteY6" fmla="*/ 773035 h 773035"/>
              <a:gd name="connsiteX7" fmla="*/ 0 w 1878681"/>
              <a:gd name="connsiteY7" fmla="*/ 695731 h 773035"/>
              <a:gd name="connsiteX8" fmla="*/ 0 w 1878681"/>
              <a:gd name="connsiteY8" fmla="*/ 77304 h 773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773035">
                <a:moveTo>
                  <a:pt x="0" y="77304"/>
                </a:moveTo>
                <a:cubicBezTo>
                  <a:pt x="0" y="34610"/>
                  <a:pt x="34610" y="0"/>
                  <a:pt x="77304" y="0"/>
                </a:cubicBezTo>
                <a:lnTo>
                  <a:pt x="1801378" y="0"/>
                </a:lnTo>
                <a:cubicBezTo>
                  <a:pt x="1844072" y="0"/>
                  <a:pt x="1878682" y="34610"/>
                  <a:pt x="1878682" y="77304"/>
                </a:cubicBezTo>
                <a:cubicBezTo>
                  <a:pt x="1878682" y="283447"/>
                  <a:pt x="1878681" y="489589"/>
                  <a:pt x="1878681" y="695732"/>
                </a:cubicBezTo>
                <a:cubicBezTo>
                  <a:pt x="1878681" y="738426"/>
                  <a:pt x="1844071" y="773036"/>
                  <a:pt x="1801377" y="773036"/>
                </a:cubicBezTo>
                <a:lnTo>
                  <a:pt x="77304" y="773035"/>
                </a:lnTo>
                <a:cubicBezTo>
                  <a:pt x="34610" y="773035"/>
                  <a:pt x="0" y="738425"/>
                  <a:pt x="0" y="695731"/>
                </a:cubicBezTo>
                <a:lnTo>
                  <a:pt x="0" y="77304"/>
                </a:lnTo>
                <a:close/>
              </a:path>
            </a:pathLst>
          </a:custGeom>
          <a:solidFill>
            <a:srgbClr val="D9F4F3">
              <a:alpha val="89804"/>
            </a:srgbClr>
          </a:solidFill>
          <a:ln>
            <a:solidFill>
              <a:srgbClr val="D9F4F3">
                <a:alpha val="90000"/>
              </a:srgb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611" tIns="36611" rIns="36611" bIns="36611"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200" b="1" i="1" u="none" strike="noStrike" kern="1200" cap="none" spc="0" normalizeH="0" baseline="0" noProof="0">
                <a:ln>
                  <a:noFill/>
                </a:ln>
                <a:solidFill>
                  <a:srgbClr val="002060"/>
                </a:solidFill>
                <a:effectLst/>
                <a:uLnTx/>
                <a:uFillTx/>
                <a:latin typeface="Arial"/>
                <a:ea typeface="+mn-ea"/>
                <a:cs typeface="+mn-cs"/>
              </a:rPr>
              <a:t>Condom Program Intermediate Outcome</a:t>
            </a:r>
          </a:p>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002060"/>
                </a:solidFill>
                <a:effectLst/>
                <a:uLnTx/>
                <a:uFillTx/>
                <a:latin typeface="Arial"/>
                <a:ea typeface="+mn-ea"/>
                <a:cs typeface="+mn-cs"/>
              </a:rPr>
              <a:t>Improvements in condom access &amp; behavioral de-terminants of use</a:t>
            </a:r>
          </a:p>
        </p:txBody>
      </p:sp>
      <p:sp>
        <p:nvSpPr>
          <p:cNvPr id="64" name="Freeform: Shape 63">
            <a:extLst>
              <a:ext uri="{FF2B5EF4-FFF2-40B4-BE49-F238E27FC236}">
                <a16:creationId xmlns:a16="http://schemas.microsoft.com/office/drawing/2014/main" id="{4B3F20D6-2A3C-4D96-882B-93B5F35C4AF4}"/>
              </a:ext>
            </a:extLst>
          </p:cNvPr>
          <p:cNvSpPr/>
          <p:nvPr/>
        </p:nvSpPr>
        <p:spPr>
          <a:xfrm>
            <a:off x="4676676" y="4742345"/>
            <a:ext cx="1878681" cy="767615"/>
          </a:xfrm>
          <a:custGeom>
            <a:avLst/>
            <a:gdLst>
              <a:gd name="connsiteX0" fmla="*/ 0 w 1878681"/>
              <a:gd name="connsiteY0" fmla="*/ 63367 h 633674"/>
              <a:gd name="connsiteX1" fmla="*/ 63367 w 1878681"/>
              <a:gd name="connsiteY1" fmla="*/ 0 h 633674"/>
              <a:gd name="connsiteX2" fmla="*/ 1815314 w 1878681"/>
              <a:gd name="connsiteY2" fmla="*/ 0 h 633674"/>
              <a:gd name="connsiteX3" fmla="*/ 1878681 w 1878681"/>
              <a:gd name="connsiteY3" fmla="*/ 63367 h 633674"/>
              <a:gd name="connsiteX4" fmla="*/ 1878681 w 1878681"/>
              <a:gd name="connsiteY4" fmla="*/ 570307 h 633674"/>
              <a:gd name="connsiteX5" fmla="*/ 1815314 w 1878681"/>
              <a:gd name="connsiteY5" fmla="*/ 633674 h 633674"/>
              <a:gd name="connsiteX6" fmla="*/ 63367 w 1878681"/>
              <a:gd name="connsiteY6" fmla="*/ 633674 h 633674"/>
              <a:gd name="connsiteX7" fmla="*/ 0 w 1878681"/>
              <a:gd name="connsiteY7" fmla="*/ 570307 h 633674"/>
              <a:gd name="connsiteX8" fmla="*/ 0 w 1878681"/>
              <a:gd name="connsiteY8" fmla="*/ 63367 h 63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633674">
                <a:moveTo>
                  <a:pt x="0" y="63367"/>
                </a:moveTo>
                <a:cubicBezTo>
                  <a:pt x="0" y="28370"/>
                  <a:pt x="28370" y="0"/>
                  <a:pt x="63367" y="0"/>
                </a:cubicBezTo>
                <a:lnTo>
                  <a:pt x="1815314" y="0"/>
                </a:lnTo>
                <a:cubicBezTo>
                  <a:pt x="1850311" y="0"/>
                  <a:pt x="1878681" y="28370"/>
                  <a:pt x="1878681" y="63367"/>
                </a:cubicBezTo>
                <a:lnTo>
                  <a:pt x="1878681" y="570307"/>
                </a:lnTo>
                <a:cubicBezTo>
                  <a:pt x="1878681" y="605304"/>
                  <a:pt x="1850311" y="633674"/>
                  <a:pt x="1815314" y="633674"/>
                </a:cubicBezTo>
                <a:lnTo>
                  <a:pt x="63367" y="633674"/>
                </a:lnTo>
                <a:cubicBezTo>
                  <a:pt x="28370" y="633674"/>
                  <a:pt x="0" y="605304"/>
                  <a:pt x="0" y="570307"/>
                </a:cubicBezTo>
                <a:lnTo>
                  <a:pt x="0" y="63367"/>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2530" tIns="32530" rIns="32530" bIns="32530"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a:ln>
                  <a:noFill/>
                </a:ln>
                <a:solidFill>
                  <a:prstClr val="black">
                    <a:lumMod val="50000"/>
                  </a:prstClr>
                </a:solidFill>
                <a:effectLst/>
                <a:uLnTx/>
                <a:uFillTx/>
                <a:latin typeface="Arial"/>
                <a:ea typeface="+mn-ea"/>
                <a:cs typeface="+mn-cs"/>
              </a:rPr>
              <a:t>Increased public-private partnerships for demand creation and last-mile distribution</a:t>
            </a:r>
            <a:endParaRPr kumimoji="0" lang="en-US" sz="1100" b="0" i="0" u="none" strike="noStrike" kern="1200" cap="none" spc="0" normalizeH="0" baseline="0" noProof="0" dirty="0">
              <a:ln>
                <a:noFill/>
              </a:ln>
              <a:solidFill>
                <a:prstClr val="black">
                  <a:lumMod val="50000"/>
                </a:prstClr>
              </a:solidFill>
              <a:effectLst/>
              <a:uLnTx/>
              <a:uFillTx/>
              <a:latin typeface="Arial"/>
              <a:ea typeface="+mn-ea"/>
              <a:cs typeface="+mn-cs"/>
            </a:endParaRPr>
          </a:p>
        </p:txBody>
      </p:sp>
      <p:sp>
        <p:nvSpPr>
          <p:cNvPr id="4" name="Freeform: Shape 3">
            <a:extLst>
              <a:ext uri="{FF2B5EF4-FFF2-40B4-BE49-F238E27FC236}">
                <a16:creationId xmlns:a16="http://schemas.microsoft.com/office/drawing/2014/main" id="{EFA2F62A-0999-40E5-952D-245CBD0DA08E}"/>
              </a:ext>
            </a:extLst>
          </p:cNvPr>
          <p:cNvSpPr/>
          <p:nvPr/>
        </p:nvSpPr>
        <p:spPr>
          <a:xfrm>
            <a:off x="6794758" y="1306018"/>
            <a:ext cx="1878681" cy="680383"/>
          </a:xfrm>
          <a:custGeom>
            <a:avLst/>
            <a:gdLst>
              <a:gd name="connsiteX0" fmla="*/ 0 w 1878681"/>
              <a:gd name="connsiteY0" fmla="*/ 108717 h 1087165"/>
              <a:gd name="connsiteX1" fmla="*/ 108717 w 1878681"/>
              <a:gd name="connsiteY1" fmla="*/ 0 h 1087165"/>
              <a:gd name="connsiteX2" fmla="*/ 1769965 w 1878681"/>
              <a:gd name="connsiteY2" fmla="*/ 0 h 1087165"/>
              <a:gd name="connsiteX3" fmla="*/ 1878682 w 1878681"/>
              <a:gd name="connsiteY3" fmla="*/ 108717 h 1087165"/>
              <a:gd name="connsiteX4" fmla="*/ 1878681 w 1878681"/>
              <a:gd name="connsiteY4" fmla="*/ 978449 h 1087165"/>
              <a:gd name="connsiteX5" fmla="*/ 1769964 w 1878681"/>
              <a:gd name="connsiteY5" fmla="*/ 1087166 h 1087165"/>
              <a:gd name="connsiteX6" fmla="*/ 108717 w 1878681"/>
              <a:gd name="connsiteY6" fmla="*/ 1087165 h 1087165"/>
              <a:gd name="connsiteX7" fmla="*/ 0 w 1878681"/>
              <a:gd name="connsiteY7" fmla="*/ 978448 h 1087165"/>
              <a:gd name="connsiteX8" fmla="*/ 0 w 1878681"/>
              <a:gd name="connsiteY8" fmla="*/ 108717 h 1087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1087165">
                <a:moveTo>
                  <a:pt x="0" y="108717"/>
                </a:moveTo>
                <a:cubicBezTo>
                  <a:pt x="0" y="48674"/>
                  <a:pt x="48674" y="0"/>
                  <a:pt x="108717" y="0"/>
                </a:cubicBezTo>
                <a:lnTo>
                  <a:pt x="1769965" y="0"/>
                </a:lnTo>
                <a:cubicBezTo>
                  <a:pt x="1830008" y="0"/>
                  <a:pt x="1878682" y="48674"/>
                  <a:pt x="1878682" y="108717"/>
                </a:cubicBezTo>
                <a:cubicBezTo>
                  <a:pt x="1878682" y="398628"/>
                  <a:pt x="1878681" y="688538"/>
                  <a:pt x="1878681" y="978449"/>
                </a:cubicBezTo>
                <a:cubicBezTo>
                  <a:pt x="1878681" y="1038492"/>
                  <a:pt x="1830007" y="1087166"/>
                  <a:pt x="1769964" y="1087166"/>
                </a:cubicBezTo>
                <a:lnTo>
                  <a:pt x="108717" y="1087165"/>
                </a:lnTo>
                <a:cubicBezTo>
                  <a:pt x="48674" y="1087165"/>
                  <a:pt x="0" y="1038491"/>
                  <a:pt x="0" y="978448"/>
                </a:cubicBezTo>
                <a:lnTo>
                  <a:pt x="0" y="108717"/>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5812" tIns="45812" rIns="45812" bIns="45812"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a:ln>
                  <a:noFill/>
                </a:ln>
                <a:solidFill>
                  <a:prstClr val="black">
                    <a:hueOff val="0"/>
                    <a:satOff val="0"/>
                    <a:lumOff val="0"/>
                    <a:alphaOff val="0"/>
                  </a:prstClr>
                </a:solidFill>
                <a:effectLst/>
                <a:uLnTx/>
                <a:uFillTx/>
                <a:latin typeface="Arial"/>
                <a:ea typeface="+mn-ea"/>
                <a:cs typeface="+mn-cs"/>
              </a:rPr>
              <a:t>Improved program stewardship positively influences demand and supply functions</a:t>
            </a:r>
            <a:endParaRPr kumimoji="0" lang="en-US" sz="1100" b="0" i="0" u="none" strike="noStrike" kern="1200" cap="none" spc="0" normalizeH="0" baseline="0" noProof="0" dirty="0">
              <a:ln>
                <a:noFill/>
              </a:ln>
              <a:solidFill>
                <a:prstClr val="black">
                  <a:hueOff val="0"/>
                  <a:satOff val="0"/>
                  <a:lumOff val="0"/>
                  <a:alphaOff val="0"/>
                </a:prstClr>
              </a:solidFill>
              <a:effectLst/>
              <a:uLnTx/>
              <a:uFillTx/>
              <a:latin typeface="Arial"/>
              <a:ea typeface="+mn-ea"/>
              <a:cs typeface="+mn-cs"/>
            </a:endParaRPr>
          </a:p>
        </p:txBody>
      </p:sp>
      <p:sp>
        <p:nvSpPr>
          <p:cNvPr id="10" name="Freeform: Shape 9">
            <a:extLst>
              <a:ext uri="{FF2B5EF4-FFF2-40B4-BE49-F238E27FC236}">
                <a16:creationId xmlns:a16="http://schemas.microsoft.com/office/drawing/2014/main" id="{93BB93E3-6B4F-47BF-87DF-E2FA43E32CBF}"/>
              </a:ext>
            </a:extLst>
          </p:cNvPr>
          <p:cNvSpPr/>
          <p:nvPr/>
        </p:nvSpPr>
        <p:spPr>
          <a:xfrm>
            <a:off x="10740000" y="4967836"/>
            <a:ext cx="1380480" cy="1219989"/>
          </a:xfrm>
          <a:custGeom>
            <a:avLst/>
            <a:gdLst>
              <a:gd name="connsiteX0" fmla="*/ 0 w 1878681"/>
              <a:gd name="connsiteY0" fmla="*/ 77304 h 773035"/>
              <a:gd name="connsiteX1" fmla="*/ 77304 w 1878681"/>
              <a:gd name="connsiteY1" fmla="*/ 0 h 773035"/>
              <a:gd name="connsiteX2" fmla="*/ 1801378 w 1878681"/>
              <a:gd name="connsiteY2" fmla="*/ 0 h 773035"/>
              <a:gd name="connsiteX3" fmla="*/ 1878682 w 1878681"/>
              <a:gd name="connsiteY3" fmla="*/ 77304 h 773035"/>
              <a:gd name="connsiteX4" fmla="*/ 1878681 w 1878681"/>
              <a:gd name="connsiteY4" fmla="*/ 695732 h 773035"/>
              <a:gd name="connsiteX5" fmla="*/ 1801377 w 1878681"/>
              <a:gd name="connsiteY5" fmla="*/ 773036 h 773035"/>
              <a:gd name="connsiteX6" fmla="*/ 77304 w 1878681"/>
              <a:gd name="connsiteY6" fmla="*/ 773035 h 773035"/>
              <a:gd name="connsiteX7" fmla="*/ 0 w 1878681"/>
              <a:gd name="connsiteY7" fmla="*/ 695731 h 773035"/>
              <a:gd name="connsiteX8" fmla="*/ 0 w 1878681"/>
              <a:gd name="connsiteY8" fmla="*/ 77304 h 773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8681" h="773035">
                <a:moveTo>
                  <a:pt x="0" y="77304"/>
                </a:moveTo>
                <a:cubicBezTo>
                  <a:pt x="0" y="34610"/>
                  <a:pt x="34610" y="0"/>
                  <a:pt x="77304" y="0"/>
                </a:cubicBezTo>
                <a:lnTo>
                  <a:pt x="1801378" y="0"/>
                </a:lnTo>
                <a:cubicBezTo>
                  <a:pt x="1844072" y="0"/>
                  <a:pt x="1878682" y="34610"/>
                  <a:pt x="1878682" y="77304"/>
                </a:cubicBezTo>
                <a:cubicBezTo>
                  <a:pt x="1878682" y="283447"/>
                  <a:pt x="1878681" y="489589"/>
                  <a:pt x="1878681" y="695732"/>
                </a:cubicBezTo>
                <a:cubicBezTo>
                  <a:pt x="1878681" y="738426"/>
                  <a:pt x="1844071" y="773036"/>
                  <a:pt x="1801377" y="773036"/>
                </a:cubicBezTo>
                <a:lnTo>
                  <a:pt x="77304" y="773035"/>
                </a:lnTo>
                <a:cubicBezTo>
                  <a:pt x="34610" y="773035"/>
                  <a:pt x="0" y="738425"/>
                  <a:pt x="0" y="695731"/>
                </a:cubicBezTo>
                <a:lnTo>
                  <a:pt x="0" y="77304"/>
                </a:lnTo>
                <a:close/>
              </a:path>
            </a:pathLst>
          </a:custGeom>
          <a:solidFill>
            <a:srgbClr val="D9F4F3">
              <a:alpha val="89804"/>
            </a:srgbClr>
          </a:solidFill>
          <a:ln>
            <a:solidFill>
              <a:srgbClr val="D9F4F3">
                <a:alpha val="90000"/>
              </a:srgb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611" tIns="36611" rIns="36611" bIns="36611"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200" b="1" i="1" u="none" strike="noStrike" kern="1200" cap="none" spc="0" normalizeH="0" baseline="0" noProof="0">
                <a:ln>
                  <a:noFill/>
                </a:ln>
                <a:solidFill>
                  <a:srgbClr val="002060"/>
                </a:solidFill>
                <a:effectLst/>
                <a:uLnTx/>
                <a:uFillTx/>
                <a:latin typeface="Arial"/>
                <a:ea typeface="+mn-ea"/>
                <a:cs typeface="+mn-cs"/>
              </a:rPr>
              <a:t>Condom Program Impact</a:t>
            </a:r>
          </a:p>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002060"/>
                </a:solidFill>
                <a:effectLst/>
                <a:uLnTx/>
                <a:uFillTx/>
                <a:latin typeface="Arial"/>
                <a:ea typeface="+mn-ea"/>
                <a:cs typeface="+mn-cs"/>
              </a:rPr>
              <a:t> Reduced HIV &amp; STI incidence</a:t>
            </a:r>
            <a:endParaRPr kumimoji="0" lang="en-US" sz="1200" b="1" i="0" u="none" strike="noStrike" kern="1200" cap="none" spc="0" normalizeH="0" baseline="0" noProof="0" dirty="0">
              <a:ln>
                <a:noFill/>
              </a:ln>
              <a:solidFill>
                <a:srgbClr val="002060"/>
              </a:solidFill>
              <a:effectLst/>
              <a:uLnTx/>
              <a:uFillTx/>
              <a:latin typeface="Arial"/>
              <a:ea typeface="+mn-ea"/>
              <a:cs typeface="+mn-cs"/>
            </a:endParaRPr>
          </a:p>
        </p:txBody>
      </p:sp>
      <p:sp>
        <p:nvSpPr>
          <p:cNvPr id="20" name="Arrow: Down 19">
            <a:extLst>
              <a:ext uri="{FF2B5EF4-FFF2-40B4-BE49-F238E27FC236}">
                <a16:creationId xmlns:a16="http://schemas.microsoft.com/office/drawing/2014/main" id="{BD86CB3D-000D-48FB-8A94-8328A590A9B9}"/>
              </a:ext>
            </a:extLst>
          </p:cNvPr>
          <p:cNvSpPr/>
          <p:nvPr/>
        </p:nvSpPr>
        <p:spPr>
          <a:xfrm>
            <a:off x="11284467" y="4810078"/>
            <a:ext cx="291546" cy="203364"/>
          </a:xfrm>
          <a:prstGeom prst="downArrow">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1" name="Oval 40">
            <a:extLst>
              <a:ext uri="{FF2B5EF4-FFF2-40B4-BE49-F238E27FC236}">
                <a16:creationId xmlns:a16="http://schemas.microsoft.com/office/drawing/2014/main" id="{A73BBE19-E61C-4BDE-9359-EF57260B3A5F}"/>
              </a:ext>
            </a:extLst>
          </p:cNvPr>
          <p:cNvSpPr/>
          <p:nvPr/>
        </p:nvSpPr>
        <p:spPr>
          <a:xfrm>
            <a:off x="7977685" y="5024351"/>
            <a:ext cx="2252180" cy="1122059"/>
          </a:xfrm>
          <a:prstGeom prst="ellipse">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2060"/>
                </a:solidFill>
                <a:effectLst/>
                <a:uLnTx/>
                <a:uFillTx/>
                <a:latin typeface="Arial"/>
                <a:ea typeface="+mn-ea"/>
                <a:cs typeface="+mn-cs"/>
              </a:rPr>
              <a:t>Country Grants</a:t>
            </a:r>
          </a:p>
        </p:txBody>
      </p:sp>
      <p:cxnSp>
        <p:nvCxnSpPr>
          <p:cNvPr id="47" name="Straight Arrow Connector 46">
            <a:extLst>
              <a:ext uri="{FF2B5EF4-FFF2-40B4-BE49-F238E27FC236}">
                <a16:creationId xmlns:a16="http://schemas.microsoft.com/office/drawing/2014/main" id="{CEC9CAFB-5BFF-4A86-A2C9-75F6E530CC3B}"/>
              </a:ext>
            </a:extLst>
          </p:cNvPr>
          <p:cNvCxnSpPr>
            <a:cxnSpLocks/>
          </p:cNvCxnSpPr>
          <p:nvPr/>
        </p:nvCxnSpPr>
        <p:spPr>
          <a:xfrm flipV="1">
            <a:off x="9984580" y="4483440"/>
            <a:ext cx="611904" cy="636753"/>
          </a:xfrm>
          <a:prstGeom prst="straightConnector1">
            <a:avLst/>
          </a:prstGeom>
          <a:ln>
            <a:solidFill>
              <a:schemeClr val="accent6">
                <a:lumMod val="50000"/>
              </a:schemeClr>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61" name="Straight Arrow Connector 60">
            <a:extLst>
              <a:ext uri="{FF2B5EF4-FFF2-40B4-BE49-F238E27FC236}">
                <a16:creationId xmlns:a16="http://schemas.microsoft.com/office/drawing/2014/main" id="{31B5F1D9-2ECC-4299-8912-1CCF04A2EC77}"/>
              </a:ext>
            </a:extLst>
          </p:cNvPr>
          <p:cNvCxnSpPr>
            <a:cxnSpLocks/>
          </p:cNvCxnSpPr>
          <p:nvPr/>
        </p:nvCxnSpPr>
        <p:spPr>
          <a:xfrm flipV="1">
            <a:off x="9782711" y="3521207"/>
            <a:ext cx="863394" cy="1480937"/>
          </a:xfrm>
          <a:prstGeom prst="straightConnector1">
            <a:avLst/>
          </a:prstGeom>
          <a:ln>
            <a:solidFill>
              <a:schemeClr val="accent6">
                <a:lumMod val="50000"/>
              </a:schemeClr>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a:extLst>
              <a:ext uri="{FF2B5EF4-FFF2-40B4-BE49-F238E27FC236}">
                <a16:creationId xmlns:a16="http://schemas.microsoft.com/office/drawing/2014/main" id="{CC70255A-6FD4-4899-BFE4-C6F42BBED7FA}"/>
              </a:ext>
            </a:extLst>
          </p:cNvPr>
          <p:cNvCxnSpPr>
            <a:cxnSpLocks/>
          </p:cNvCxnSpPr>
          <p:nvPr/>
        </p:nvCxnSpPr>
        <p:spPr>
          <a:xfrm>
            <a:off x="10288387" y="5585380"/>
            <a:ext cx="406995" cy="0"/>
          </a:xfrm>
          <a:prstGeom prst="straightConnector1">
            <a:avLst/>
          </a:prstGeom>
          <a:ln>
            <a:solidFill>
              <a:schemeClr val="accent6">
                <a:lumMod val="50000"/>
              </a:schemeClr>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6C1A3F9B-2534-474F-BF2C-45141DE39AF0}"/>
              </a:ext>
            </a:extLst>
          </p:cNvPr>
          <p:cNvCxnSpPr/>
          <p:nvPr/>
        </p:nvCxnSpPr>
        <p:spPr>
          <a:xfrm flipV="1">
            <a:off x="6913184" y="4215989"/>
            <a:ext cx="1903516" cy="7656"/>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392DD958-9AFE-467A-87E1-61DDBDB328FE}"/>
              </a:ext>
            </a:extLst>
          </p:cNvPr>
          <p:cNvCxnSpPr>
            <a:cxnSpLocks/>
          </p:cNvCxnSpPr>
          <p:nvPr/>
        </p:nvCxnSpPr>
        <p:spPr>
          <a:xfrm flipV="1">
            <a:off x="8843531" y="3136247"/>
            <a:ext cx="0" cy="1000375"/>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76" name="Straight Connector 75">
            <a:extLst>
              <a:ext uri="{FF2B5EF4-FFF2-40B4-BE49-F238E27FC236}">
                <a16:creationId xmlns:a16="http://schemas.microsoft.com/office/drawing/2014/main" id="{86A62E96-B89A-44AA-B557-78417EBDA436}"/>
              </a:ext>
            </a:extLst>
          </p:cNvPr>
          <p:cNvCxnSpPr>
            <a:cxnSpLocks/>
          </p:cNvCxnSpPr>
          <p:nvPr/>
        </p:nvCxnSpPr>
        <p:spPr>
          <a:xfrm flipV="1">
            <a:off x="8964439" y="3146533"/>
            <a:ext cx="1560850" cy="3828"/>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78" name="Straight Connector 77">
            <a:extLst>
              <a:ext uri="{FF2B5EF4-FFF2-40B4-BE49-F238E27FC236}">
                <a16:creationId xmlns:a16="http://schemas.microsoft.com/office/drawing/2014/main" id="{7AE0C54D-D105-4969-96EB-31807738803A}"/>
              </a:ext>
            </a:extLst>
          </p:cNvPr>
          <p:cNvCxnSpPr>
            <a:cxnSpLocks/>
          </p:cNvCxnSpPr>
          <p:nvPr/>
        </p:nvCxnSpPr>
        <p:spPr>
          <a:xfrm flipV="1">
            <a:off x="10589087" y="1328322"/>
            <a:ext cx="4781" cy="1769738"/>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80" name="TextBox 79">
            <a:extLst>
              <a:ext uri="{FF2B5EF4-FFF2-40B4-BE49-F238E27FC236}">
                <a16:creationId xmlns:a16="http://schemas.microsoft.com/office/drawing/2014/main" id="{918DA5BE-4AAF-4C36-8766-2ECDB141188C}"/>
              </a:ext>
            </a:extLst>
          </p:cNvPr>
          <p:cNvSpPr txBox="1"/>
          <p:nvPr/>
        </p:nvSpPr>
        <p:spPr>
          <a:xfrm>
            <a:off x="8829653" y="3191297"/>
            <a:ext cx="1662508"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CD202C">
                    <a:lumMod val="60000"/>
                    <a:lumOff val="40000"/>
                  </a:srgbClr>
                </a:solidFill>
                <a:effectLst/>
                <a:uLnTx/>
                <a:uFillTx/>
                <a:latin typeface="Arial"/>
                <a:ea typeface="+mn-ea"/>
                <a:cs typeface="+mn-cs"/>
              </a:rPr>
              <a:t>SI accountable up to Programmatic Outcomes, which support </a:t>
            </a:r>
            <a:r>
              <a:rPr kumimoji="0" lang="en-US" sz="1000" b="0" i="0" u="none" strike="noStrike" kern="1200" cap="none" spc="0" normalizeH="0" baseline="0" noProof="0">
                <a:ln>
                  <a:noFill/>
                </a:ln>
                <a:solidFill>
                  <a:srgbClr val="002060"/>
                </a:solidFill>
                <a:effectLst/>
                <a:uLnTx/>
                <a:uFillTx/>
                <a:latin typeface="Arial"/>
                <a:ea typeface="+mn-ea"/>
                <a:cs typeface="+mn-cs"/>
              </a:rPr>
              <a:t>Country Grants </a:t>
            </a:r>
            <a:r>
              <a:rPr kumimoji="0" lang="en-US" sz="1000" b="0" i="0" u="none" strike="noStrike" kern="1200" cap="none" spc="0" normalizeH="0" baseline="0" noProof="0">
                <a:ln>
                  <a:noFill/>
                </a:ln>
                <a:solidFill>
                  <a:srgbClr val="CD202C">
                    <a:lumMod val="60000"/>
                    <a:lumOff val="40000"/>
                  </a:srgbClr>
                </a:solidFill>
                <a:effectLst/>
                <a:uLnTx/>
                <a:uFillTx/>
                <a:latin typeface="Arial"/>
                <a:ea typeface="+mn-ea"/>
                <a:cs typeface="+mn-cs"/>
              </a:rPr>
              <a:t>to achieve overall Condom Program Outcomes &amp; Impact</a:t>
            </a:r>
          </a:p>
        </p:txBody>
      </p:sp>
      <p:cxnSp>
        <p:nvCxnSpPr>
          <p:cNvPr id="92" name="Connector: Elbow 91">
            <a:extLst>
              <a:ext uri="{FF2B5EF4-FFF2-40B4-BE49-F238E27FC236}">
                <a16:creationId xmlns:a16="http://schemas.microsoft.com/office/drawing/2014/main" id="{F30E9EA2-99EE-4F02-8204-D51452F80BDC}"/>
              </a:ext>
            </a:extLst>
          </p:cNvPr>
          <p:cNvCxnSpPr>
            <a:cxnSpLocks/>
          </p:cNvCxnSpPr>
          <p:nvPr/>
        </p:nvCxnSpPr>
        <p:spPr>
          <a:xfrm rot="16200000" flipH="1">
            <a:off x="6981409" y="4620909"/>
            <a:ext cx="1155142" cy="726095"/>
          </a:xfrm>
          <a:prstGeom prst="bentConnector2">
            <a:avLst/>
          </a:prstGeom>
          <a:ln>
            <a:prstDash val="dash"/>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05390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F32E9CEA-6149-9FF2-9AA4-60F2B2FEDC46}"/>
              </a:ext>
            </a:extLst>
          </p:cNvPr>
          <p:cNvSpPr>
            <a:spLocks noGrp="1"/>
          </p:cNvSpPr>
          <p:nvPr>
            <p:ph type="ctrTitle"/>
          </p:nvPr>
        </p:nvSpPr>
        <p:spPr>
          <a:xfrm>
            <a:off x="115566" y="0"/>
            <a:ext cx="10752000" cy="566933"/>
          </a:xfrm>
        </p:spPr>
        <p:txBody>
          <a:bodyPr>
            <a:normAutofit/>
          </a:bodyPr>
          <a:lstStyle/>
          <a:p>
            <a:r>
              <a:rPr lang="en-US" sz="2800" dirty="0">
                <a:solidFill>
                  <a:schemeClr val="bg1"/>
                </a:solidFill>
              </a:rPr>
              <a:t>Milestones to reach by June and December 2022 </a:t>
            </a:r>
          </a:p>
        </p:txBody>
      </p:sp>
      <p:sp>
        <p:nvSpPr>
          <p:cNvPr id="4" name="Slide Number Placeholder 3">
            <a:extLst>
              <a:ext uri="{FF2B5EF4-FFF2-40B4-BE49-F238E27FC236}">
                <a16:creationId xmlns:a16="http://schemas.microsoft.com/office/drawing/2014/main" id="{108DB7B4-E8F9-CF45-B9E3-5E286F139623}"/>
              </a:ext>
            </a:extLst>
          </p:cNvPr>
          <p:cNvSpPr>
            <a:spLocks noGrp="1"/>
          </p:cNvSpPr>
          <p:nvPr>
            <p:ph type="sldNum" sz="quarter" idx="12"/>
          </p:nvPr>
        </p:nvSpPr>
        <p:spPr>
          <a:xfrm>
            <a:off x="8737600" y="6333775"/>
            <a:ext cx="2844800" cy="365125"/>
          </a:xfrm>
        </p:spPr>
        <p:txBody>
          <a:bodyPr anchor="ctr">
            <a:normAutofit/>
          </a:bodyPr>
          <a:lstStyle/>
          <a:p>
            <a:pPr>
              <a:spcAft>
                <a:spcPts val="600"/>
              </a:spcAft>
            </a:pPr>
            <a:fld id="{1D1E3EDB-D7EB-F14E-A6D1-748C03EC5EDC}" type="slidenum">
              <a:rPr lang="en-US" smtClean="0"/>
              <a:pPr>
                <a:spcAft>
                  <a:spcPts val="600"/>
                </a:spcAft>
              </a:pPr>
              <a:t>8</a:t>
            </a:fld>
            <a:endParaRPr lang="en-US"/>
          </a:p>
        </p:txBody>
      </p:sp>
      <p:graphicFrame>
        <p:nvGraphicFramePr>
          <p:cNvPr id="6" name="Content Placeholder 5">
            <a:extLst>
              <a:ext uri="{FF2B5EF4-FFF2-40B4-BE49-F238E27FC236}">
                <a16:creationId xmlns:a16="http://schemas.microsoft.com/office/drawing/2014/main" id="{C2857EAD-6DED-AA49-9268-F7337783F5FF}"/>
              </a:ext>
            </a:extLst>
          </p:cNvPr>
          <p:cNvGraphicFramePr>
            <a:graphicFrameLocks noGrp="1"/>
          </p:cNvGraphicFramePr>
          <p:nvPr>
            <p:ph idx="13"/>
            <p:extLst>
              <p:ext uri="{D42A27DB-BD31-4B8C-83A1-F6EECF244321}">
                <p14:modId xmlns:p14="http://schemas.microsoft.com/office/powerpoint/2010/main" val="1201595969"/>
              </p:ext>
            </p:extLst>
          </p:nvPr>
        </p:nvGraphicFramePr>
        <p:xfrm>
          <a:off x="486074" y="809251"/>
          <a:ext cx="11096324" cy="5219589"/>
        </p:xfrm>
        <a:graphic>
          <a:graphicData uri="http://schemas.openxmlformats.org/drawingml/2006/table">
            <a:tbl>
              <a:tblPr/>
              <a:tblGrid>
                <a:gridCol w="4681745">
                  <a:extLst>
                    <a:ext uri="{9D8B030D-6E8A-4147-A177-3AD203B41FA5}">
                      <a16:colId xmlns:a16="http://schemas.microsoft.com/office/drawing/2014/main" val="3668650928"/>
                    </a:ext>
                  </a:extLst>
                </a:gridCol>
                <a:gridCol w="1600245">
                  <a:extLst>
                    <a:ext uri="{9D8B030D-6E8A-4147-A177-3AD203B41FA5}">
                      <a16:colId xmlns:a16="http://schemas.microsoft.com/office/drawing/2014/main" val="4257325137"/>
                    </a:ext>
                  </a:extLst>
                </a:gridCol>
                <a:gridCol w="1904519">
                  <a:extLst>
                    <a:ext uri="{9D8B030D-6E8A-4147-A177-3AD203B41FA5}">
                      <a16:colId xmlns:a16="http://schemas.microsoft.com/office/drawing/2014/main" val="4204358257"/>
                    </a:ext>
                  </a:extLst>
                </a:gridCol>
                <a:gridCol w="505003">
                  <a:extLst>
                    <a:ext uri="{9D8B030D-6E8A-4147-A177-3AD203B41FA5}">
                      <a16:colId xmlns:a16="http://schemas.microsoft.com/office/drawing/2014/main" val="2161634949"/>
                    </a:ext>
                  </a:extLst>
                </a:gridCol>
                <a:gridCol w="533504">
                  <a:extLst>
                    <a:ext uri="{9D8B030D-6E8A-4147-A177-3AD203B41FA5}">
                      <a16:colId xmlns:a16="http://schemas.microsoft.com/office/drawing/2014/main" val="2557424067"/>
                    </a:ext>
                  </a:extLst>
                </a:gridCol>
                <a:gridCol w="903784">
                  <a:extLst>
                    <a:ext uri="{9D8B030D-6E8A-4147-A177-3AD203B41FA5}">
                      <a16:colId xmlns:a16="http://schemas.microsoft.com/office/drawing/2014/main" val="168704424"/>
                    </a:ext>
                  </a:extLst>
                </a:gridCol>
                <a:gridCol w="967524">
                  <a:extLst>
                    <a:ext uri="{9D8B030D-6E8A-4147-A177-3AD203B41FA5}">
                      <a16:colId xmlns:a16="http://schemas.microsoft.com/office/drawing/2014/main" val="1754071722"/>
                    </a:ext>
                  </a:extLst>
                </a:gridCol>
              </a:tblGrid>
              <a:tr h="222841">
                <a:tc rowSpan="3">
                  <a:txBody>
                    <a:bodyPr/>
                    <a:lstStyle/>
                    <a:p>
                      <a:pPr algn="ctr" fontAlgn="t">
                        <a:spcBef>
                          <a:spcPts val="0"/>
                        </a:spcBef>
                        <a:spcAft>
                          <a:spcPts val="0"/>
                        </a:spcAft>
                      </a:pPr>
                      <a:r>
                        <a:rPr lang="en-US" sz="1100" b="1" i="0" u="none" strike="noStrike" dirty="0">
                          <a:solidFill>
                            <a:srgbClr val="000000"/>
                          </a:solidFill>
                          <a:effectLst/>
                          <a:latin typeface="Arial" panose="020B0604020202020204" pitchFamily="34" charset="0"/>
                          <a:cs typeface="Arial" panose="020B0604020202020204" pitchFamily="34" charset="0"/>
                        </a:rPr>
                        <a:t>Indicator</a:t>
                      </a:r>
                      <a:endParaRPr lang="en-US" sz="2400" b="0" i="0" u="none" strike="noStrike" dirty="0">
                        <a:effectLst/>
                        <a:latin typeface="Arial" panose="020B0604020202020204" pitchFamily="34" charset="0"/>
                        <a:cs typeface="Arial" panose="020B0604020202020204" pitchFamily="34" charset="0"/>
                      </a:endParaRPr>
                    </a:p>
                  </a:txBody>
                  <a:tcPr marL="94079" marR="94079" marT="47039" marB="4703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ctr" fontAlgn="t">
                        <a:spcBef>
                          <a:spcPts val="0"/>
                        </a:spcBef>
                        <a:spcAft>
                          <a:spcPts val="0"/>
                        </a:spcAft>
                      </a:pPr>
                      <a:r>
                        <a:rPr lang="en-US" sz="1100" b="1" i="0" u="none" strike="noStrike" dirty="0">
                          <a:solidFill>
                            <a:srgbClr val="000000"/>
                          </a:solidFill>
                          <a:effectLst/>
                          <a:latin typeface="Arial" panose="020B0604020202020204" pitchFamily="34" charset="0"/>
                          <a:cs typeface="Arial" panose="020B0604020202020204" pitchFamily="34" charset="0"/>
                        </a:rPr>
                        <a:t>Baseline </a:t>
                      </a:r>
                      <a:br>
                        <a:rPr lang="en-US" sz="1100" b="1" i="0" u="none" strike="noStrike" dirty="0">
                          <a:solidFill>
                            <a:srgbClr val="000000"/>
                          </a:solidFill>
                          <a:effectLst/>
                          <a:latin typeface="Arial" panose="020B0604020202020204" pitchFamily="34" charset="0"/>
                          <a:cs typeface="Arial" panose="020B0604020202020204" pitchFamily="34" charset="0"/>
                        </a:rPr>
                      </a:br>
                      <a:r>
                        <a:rPr lang="en-US" sz="1100" b="0" i="0" u="none" strike="noStrike" dirty="0">
                          <a:solidFill>
                            <a:srgbClr val="000000"/>
                          </a:solidFill>
                          <a:effectLst/>
                          <a:latin typeface="Arial" panose="020B0604020202020204" pitchFamily="34" charset="0"/>
                          <a:cs typeface="Arial" panose="020B0604020202020204" pitchFamily="34" charset="0"/>
                        </a:rPr>
                        <a:t>(if applicable/</a:t>
                      </a:r>
                    </a:p>
                    <a:p>
                      <a:pPr algn="ctr"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available) </a:t>
                      </a:r>
                      <a:endParaRPr lang="en-US" sz="2400" b="0" i="0" u="none" strike="noStrike" dirty="0">
                        <a:effectLst/>
                        <a:latin typeface="Arial" panose="020B0604020202020204" pitchFamily="34" charset="0"/>
                        <a:cs typeface="Arial" panose="020B0604020202020204" pitchFamily="34" charset="0"/>
                      </a:endParaRPr>
                    </a:p>
                  </a:txBody>
                  <a:tcPr marL="94079" marR="94079" marT="47039" marB="4703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ctr" fontAlgn="t">
                        <a:spcBef>
                          <a:spcPts val="0"/>
                        </a:spcBef>
                        <a:spcAft>
                          <a:spcPts val="0"/>
                        </a:spcAft>
                      </a:pPr>
                      <a:r>
                        <a:rPr lang="en-US" sz="1100" b="1" i="0" u="none" strike="noStrike" dirty="0">
                          <a:solidFill>
                            <a:srgbClr val="000000"/>
                          </a:solidFill>
                          <a:effectLst/>
                          <a:latin typeface="Arial" panose="020B0604020202020204" pitchFamily="34" charset="0"/>
                          <a:cs typeface="Arial" panose="020B0604020202020204" pitchFamily="34" charset="0"/>
                        </a:rPr>
                        <a:t>Indicator type</a:t>
                      </a:r>
                      <a:br>
                        <a:rPr lang="en-US" sz="1100" b="1" i="0" u="none" strike="noStrike" dirty="0">
                          <a:solidFill>
                            <a:srgbClr val="000000"/>
                          </a:solidFill>
                          <a:effectLst/>
                          <a:latin typeface="Arial" panose="020B0604020202020204" pitchFamily="34" charset="0"/>
                          <a:cs typeface="Arial" panose="020B0604020202020204" pitchFamily="34" charset="0"/>
                        </a:rPr>
                      </a:br>
                      <a:r>
                        <a:rPr lang="en-US" sz="1100" b="0" i="0" u="none" strike="noStrike" dirty="0">
                          <a:solidFill>
                            <a:srgbClr val="000000"/>
                          </a:solidFill>
                          <a:effectLst/>
                          <a:latin typeface="Arial" panose="020B0604020202020204" pitchFamily="34" charset="0"/>
                          <a:cs typeface="Arial" panose="020B0604020202020204" pitchFamily="34" charset="0"/>
                        </a:rPr>
                        <a:t>(process, output, </a:t>
                      </a:r>
                    </a:p>
                    <a:p>
                      <a:pPr algn="ctr"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outcome, impact)</a:t>
                      </a:r>
                      <a:endParaRPr lang="en-US" sz="2400" b="0" i="0" u="none" strike="noStrike" dirty="0">
                        <a:effectLst/>
                        <a:latin typeface="Arial" panose="020B0604020202020204" pitchFamily="34" charset="0"/>
                        <a:cs typeface="Arial" panose="020B0604020202020204" pitchFamily="34" charset="0"/>
                      </a:endParaRPr>
                    </a:p>
                  </a:txBody>
                  <a:tcPr marL="94079" marR="94079" marT="47039" marB="4703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4">
                  <a:txBody>
                    <a:bodyPr/>
                    <a:lstStyle/>
                    <a:p>
                      <a:pPr algn="ctr" fontAlgn="t">
                        <a:spcBef>
                          <a:spcPts val="0"/>
                        </a:spcBef>
                        <a:spcAft>
                          <a:spcPts val="0"/>
                        </a:spcAft>
                      </a:pPr>
                      <a:r>
                        <a:rPr lang="en-US" sz="1100" b="1" i="0" u="none" strike="noStrike" dirty="0">
                          <a:solidFill>
                            <a:srgbClr val="000000"/>
                          </a:solidFill>
                          <a:effectLst/>
                          <a:latin typeface="Arial" panose="020B0604020202020204" pitchFamily="34" charset="0"/>
                          <a:cs typeface="Arial" panose="020B0604020202020204" pitchFamily="34" charset="0"/>
                        </a:rPr>
                        <a:t>Targets </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t">
                        <a:spcBef>
                          <a:spcPts val="0"/>
                        </a:spcBef>
                        <a:spcAft>
                          <a:spcPts val="0"/>
                        </a:spcAft>
                      </a:pPr>
                      <a:endParaRPr lang="en-US" sz="1900" b="0" i="0" u="none" strike="noStrike">
                        <a:effectLst/>
                        <a:latin typeface="Arial" panose="020B0604020202020204" pitchFamily="34" charset="0"/>
                        <a:cs typeface="Arial" panose="020B0604020202020204" pitchFamily="34" charset="0"/>
                      </a:endParaRPr>
                    </a:p>
                  </a:txBody>
                  <a:tcPr marL="9800" marR="9800" marT="9800" marB="0">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t">
                        <a:spcBef>
                          <a:spcPts val="0"/>
                        </a:spcBef>
                        <a:spcAft>
                          <a:spcPts val="0"/>
                        </a:spcAft>
                      </a:pPr>
                      <a:r>
                        <a:rPr lang="en-US" sz="1100" b="1" i="0" u="none" strike="noStrike">
                          <a:solidFill>
                            <a:srgbClr val="000000"/>
                          </a:solidFill>
                          <a:effectLst/>
                          <a:latin typeface="Arial" panose="020B0604020202020204" pitchFamily="34" charset="0"/>
                          <a:cs typeface="Arial" panose="020B0604020202020204" pitchFamily="34" charset="0"/>
                        </a:rPr>
                        <a:t> </a:t>
                      </a:r>
                      <a:endParaRPr lang="en-US" sz="2400" b="0" i="0" u="none" strike="noStrike">
                        <a:effectLst/>
                        <a:latin typeface="Arial" panose="020B0604020202020204" pitchFamily="34" charset="0"/>
                        <a:cs typeface="Arial" panose="020B0604020202020204" pitchFamily="34" charset="0"/>
                      </a:endParaRPr>
                    </a:p>
                  </a:txBody>
                  <a:tcPr marL="9800" marR="9800" marT="980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t">
                        <a:spcBef>
                          <a:spcPts val="0"/>
                        </a:spcBef>
                        <a:spcAft>
                          <a:spcPts val="0"/>
                        </a:spcAft>
                      </a:pPr>
                      <a:endParaRPr lang="en-US" sz="1900" b="0" i="0" u="none" strike="noStrike">
                        <a:effectLst/>
                        <a:latin typeface="Arial" panose="020B0604020202020204" pitchFamily="34" charset="0"/>
                      </a:endParaRPr>
                    </a:p>
                  </a:txBody>
                  <a:tcPr marL="9800" marR="9800" marT="980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0900755"/>
                  </a:ext>
                </a:extLst>
              </a:tr>
              <a:tr h="485889">
                <a:tc vMerge="1">
                  <a:txBody>
                    <a:bodyPr/>
                    <a:lstStyle/>
                    <a:p>
                      <a:endParaRPr lang="pt-PT"/>
                    </a:p>
                  </a:txBody>
                  <a:tcPr/>
                </a:tc>
                <a:tc vMerge="1">
                  <a:txBody>
                    <a:bodyPr/>
                    <a:lstStyle/>
                    <a:p>
                      <a:endParaRPr lang="pt-PT"/>
                    </a:p>
                  </a:txBody>
                  <a:tcPr/>
                </a:tc>
                <a:tc vMerge="1">
                  <a:txBody>
                    <a:bodyPr/>
                    <a:lstStyle/>
                    <a:p>
                      <a:endParaRPr lang="pt-PT"/>
                    </a:p>
                  </a:txBody>
                  <a:tcPr/>
                </a:tc>
                <a:tc gridSpan="2">
                  <a:txBody>
                    <a:bodyPr/>
                    <a:lstStyle/>
                    <a:p>
                      <a:pPr algn="ctr" fontAlgn="t">
                        <a:spcBef>
                          <a:spcPts val="0"/>
                        </a:spcBef>
                        <a:spcAft>
                          <a:spcPts val="0"/>
                        </a:spcAft>
                      </a:pPr>
                      <a:r>
                        <a:rPr lang="en-US" sz="1100" b="1" i="0" u="none" strike="noStrike" dirty="0">
                          <a:solidFill>
                            <a:srgbClr val="000000"/>
                          </a:solidFill>
                          <a:effectLst/>
                          <a:latin typeface="Arial" panose="020B0604020202020204" pitchFamily="34" charset="0"/>
                          <a:cs typeface="Arial" panose="020B0604020202020204" pitchFamily="34" charset="0"/>
                        </a:rPr>
                        <a:t>Year 1</a:t>
                      </a:r>
                      <a:br>
                        <a:rPr lang="en-US" sz="1100" b="1" i="0" u="none" strike="noStrike" dirty="0">
                          <a:solidFill>
                            <a:srgbClr val="000000"/>
                          </a:solidFill>
                          <a:effectLst/>
                          <a:latin typeface="Arial" panose="020B0604020202020204" pitchFamily="34" charset="0"/>
                          <a:cs typeface="Arial" panose="020B0604020202020204" pitchFamily="34" charset="0"/>
                        </a:rPr>
                      </a:br>
                      <a:r>
                        <a:rPr lang="en-US" sz="1100" b="1" i="0" u="none" strike="noStrike" dirty="0">
                          <a:solidFill>
                            <a:srgbClr val="000000"/>
                          </a:solidFill>
                          <a:effectLst/>
                          <a:latin typeface="Arial" panose="020B0604020202020204" pitchFamily="34" charset="0"/>
                          <a:cs typeface="Arial" panose="020B0604020202020204" pitchFamily="34" charset="0"/>
                        </a:rPr>
                        <a:t>(2021)</a:t>
                      </a:r>
                      <a:endParaRPr lang="en-US" sz="2400" b="0" i="0" u="none" strike="noStrike" dirty="0">
                        <a:effectLst/>
                        <a:latin typeface="Arial" panose="020B0604020202020204" pitchFamily="34" charset="0"/>
                        <a:cs typeface="Arial" panose="020B0604020202020204" pitchFamily="34" charset="0"/>
                      </a:endParaRPr>
                    </a:p>
                  </a:txBody>
                  <a:tcPr marL="94079" marR="94079" marT="47039" marB="4703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GB"/>
                    </a:p>
                  </a:txBody>
                  <a:tcPr/>
                </a:tc>
                <a:tc gridSpan="2">
                  <a:txBody>
                    <a:bodyPr/>
                    <a:lstStyle/>
                    <a:p>
                      <a:pPr algn="ctr" fontAlgn="t">
                        <a:spcBef>
                          <a:spcPts val="0"/>
                        </a:spcBef>
                        <a:spcAft>
                          <a:spcPts val="0"/>
                        </a:spcAft>
                      </a:pPr>
                      <a:r>
                        <a:rPr lang="en-US" sz="1100" b="1" i="0" u="none" strike="noStrike" dirty="0">
                          <a:solidFill>
                            <a:srgbClr val="000000"/>
                          </a:solidFill>
                          <a:effectLst/>
                          <a:latin typeface="Arial" panose="020B0604020202020204" pitchFamily="34" charset="0"/>
                          <a:cs typeface="Arial" panose="020B0604020202020204" pitchFamily="34" charset="0"/>
                        </a:rPr>
                        <a:t>Year 2</a:t>
                      </a:r>
                      <a:br>
                        <a:rPr lang="en-US" sz="1100" b="1" i="0" u="none" strike="noStrike" dirty="0">
                          <a:solidFill>
                            <a:srgbClr val="000000"/>
                          </a:solidFill>
                          <a:effectLst/>
                          <a:latin typeface="Arial" panose="020B0604020202020204" pitchFamily="34" charset="0"/>
                          <a:cs typeface="Arial" panose="020B0604020202020204" pitchFamily="34" charset="0"/>
                        </a:rPr>
                      </a:br>
                      <a:r>
                        <a:rPr lang="en-US" sz="1100" b="1" i="0" u="none" strike="noStrike" dirty="0">
                          <a:solidFill>
                            <a:srgbClr val="000000"/>
                          </a:solidFill>
                          <a:effectLst/>
                          <a:latin typeface="Arial" panose="020B0604020202020204" pitchFamily="34" charset="0"/>
                          <a:cs typeface="Arial" panose="020B0604020202020204" pitchFamily="34" charset="0"/>
                        </a:rPr>
                        <a:t>(2022)</a:t>
                      </a:r>
                      <a:endParaRPr lang="en-US" sz="2400" b="0" i="0" u="none" strike="noStrike" dirty="0">
                        <a:effectLst/>
                        <a:latin typeface="Arial" panose="020B0604020202020204" pitchFamily="34" charset="0"/>
                        <a:cs typeface="Arial" panose="020B0604020202020204" pitchFamily="34" charset="0"/>
                      </a:endParaRPr>
                    </a:p>
                  </a:txBody>
                  <a:tcPr marL="94079" marR="94079" marT="47039" marB="4703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t">
                        <a:spcBef>
                          <a:spcPts val="0"/>
                        </a:spcBef>
                        <a:spcAft>
                          <a:spcPts val="0"/>
                        </a:spcAft>
                      </a:pPr>
                      <a:endParaRPr lang="en-US" sz="1900" b="0" i="0" u="none" strike="noStrike">
                        <a:effectLst/>
                        <a:latin typeface="Arial" panose="020B0604020202020204" pitchFamily="34" charset="0"/>
                      </a:endParaRPr>
                    </a:p>
                  </a:txBody>
                  <a:tcPr marL="94079" marR="94079" marT="47039" marB="4703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9826651"/>
                  </a:ext>
                </a:extLst>
              </a:tr>
              <a:tr h="222841">
                <a:tc vMerge="1">
                  <a:txBody>
                    <a:bodyPr/>
                    <a:lstStyle/>
                    <a:p>
                      <a:endParaRPr lang="pt-PT"/>
                    </a:p>
                  </a:txBody>
                  <a:tcPr/>
                </a:tc>
                <a:tc vMerge="1">
                  <a:txBody>
                    <a:bodyPr/>
                    <a:lstStyle/>
                    <a:p>
                      <a:endParaRPr lang="pt-PT"/>
                    </a:p>
                  </a:txBody>
                  <a:tcPr/>
                </a:tc>
                <a:tc vMerge="1">
                  <a:txBody>
                    <a:bodyPr/>
                    <a:lstStyle/>
                    <a:p>
                      <a:endParaRPr lang="pt-PT"/>
                    </a:p>
                  </a:txBody>
                  <a:tcPr/>
                </a:tc>
                <a:tc>
                  <a:txBody>
                    <a:bodyPr/>
                    <a:lstStyle/>
                    <a:p>
                      <a:pPr algn="ctr" fontAlgn="t">
                        <a:spcBef>
                          <a:spcPts val="0"/>
                        </a:spcBef>
                        <a:spcAft>
                          <a:spcPts val="0"/>
                        </a:spcAft>
                      </a:pPr>
                      <a:r>
                        <a:rPr lang="en-US" sz="1100" b="0" i="0" u="none" strike="noStrike">
                          <a:solidFill>
                            <a:srgbClr val="000000"/>
                          </a:solidFill>
                          <a:effectLst/>
                          <a:latin typeface="Arial" panose="020B0604020202020204" pitchFamily="34" charset="0"/>
                          <a:cs typeface="Arial" panose="020B0604020202020204" pitchFamily="34" charset="0"/>
                        </a:rPr>
                        <a:t>Sem 1</a:t>
                      </a:r>
                      <a:endParaRPr lang="en-US" sz="2400" b="0" i="0" u="none" strike="noStrike">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rgbClr val="000000"/>
                          </a:solidFill>
                          <a:effectLst/>
                          <a:latin typeface="Arial" panose="020B0604020202020204" pitchFamily="34" charset="0"/>
                          <a:cs typeface="Arial" panose="020B0604020202020204" pitchFamily="34" charset="0"/>
                        </a:rPr>
                        <a:t>Sem 2</a:t>
                      </a:r>
                      <a:endParaRPr lang="en-US" sz="2400" b="0" i="0" u="none" strike="noStrike">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rgbClr val="000000"/>
                          </a:solidFill>
                          <a:effectLst/>
                          <a:latin typeface="Arial" panose="020B0604020202020204" pitchFamily="34" charset="0"/>
                          <a:cs typeface="Arial" panose="020B0604020202020204" pitchFamily="34" charset="0"/>
                        </a:rPr>
                        <a:t>Sem 3</a:t>
                      </a:r>
                      <a:endParaRPr lang="en-US" sz="2400" b="0" i="0" u="none" strike="noStrike">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rgbClr val="000000"/>
                          </a:solidFill>
                          <a:effectLst/>
                          <a:latin typeface="Arial" panose="020B0604020202020204" pitchFamily="34" charset="0"/>
                          <a:cs typeface="Arial" panose="020B0604020202020204" pitchFamily="34" charset="0"/>
                        </a:rPr>
                        <a:t>Sem 4</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03550068"/>
                  </a:ext>
                </a:extLst>
              </a:tr>
              <a:tr h="736103">
                <a:tc>
                  <a:txBody>
                    <a:bodyPr/>
                    <a:lstStyle/>
                    <a:p>
                      <a:pPr algn="l"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1. Number of countries with an established system that a) collect data on the number of people reached and/or coverage of demand creation programs and b) present analysis in the form of a dashboard to inform decisions by relevant government departments and implementors.</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0</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chemeClr val="tx1"/>
                          </a:solidFill>
                          <a:effectLst/>
                          <a:latin typeface="Arial" panose="020B0604020202020204" pitchFamily="34" charset="0"/>
                          <a:cs typeface="Arial" panose="020B0604020202020204" pitchFamily="34" charset="0"/>
                        </a:rPr>
                        <a:t>Outcome</a:t>
                      </a:r>
                      <a:endParaRPr lang="en-US" sz="2400" b="0" i="0" u="none" strike="noStrike">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chemeClr val="tx1"/>
                          </a:solidFill>
                          <a:effectLst/>
                          <a:latin typeface="Arial" panose="020B0604020202020204" pitchFamily="34" charset="0"/>
                          <a:cs typeface="Arial" panose="020B0604020202020204" pitchFamily="34" charset="0"/>
                        </a:rPr>
                        <a:t> </a:t>
                      </a:r>
                      <a:endParaRPr lang="en-US" sz="2400" b="0" i="0" u="none" strike="noStrike">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chemeClr val="tx1"/>
                          </a:solidFill>
                          <a:effectLst/>
                          <a:latin typeface="Arial" panose="020B0604020202020204" pitchFamily="34" charset="0"/>
                          <a:cs typeface="Arial" panose="020B0604020202020204" pitchFamily="34" charset="0"/>
                        </a:rPr>
                        <a:t> </a:t>
                      </a:r>
                      <a:endParaRPr lang="en-US" sz="2400" b="0" i="0" u="none" strike="noStrike">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sngStrike" dirty="0">
                          <a:solidFill>
                            <a:schemeClr val="tx1"/>
                          </a:solidFill>
                          <a:effectLst/>
                          <a:latin typeface="Arial" panose="020B0604020202020204" pitchFamily="34" charset="0"/>
                          <a:cs typeface="Arial" panose="020B0604020202020204" pitchFamily="34" charset="0"/>
                        </a:rPr>
                        <a:t> </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1</a:t>
                      </a:r>
                    </a:p>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(Malawi and Uganda)</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27273071"/>
                  </a:ext>
                </a:extLst>
              </a:tr>
              <a:tr h="534503">
                <a:tc>
                  <a:txBody>
                    <a:bodyPr/>
                    <a:lstStyle/>
                    <a:p>
                      <a:pPr algn="l"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2. Number of countries collecting and reporting on condom distribution and/or availability beyond HF</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0</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Outcome</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 </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chemeClr val="tx1"/>
                          </a:solidFill>
                          <a:effectLst/>
                          <a:latin typeface="Arial" panose="020B0604020202020204" pitchFamily="34" charset="0"/>
                          <a:cs typeface="Arial" panose="020B0604020202020204" pitchFamily="34" charset="0"/>
                        </a:rPr>
                        <a:t> </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sngStrike" dirty="0">
                          <a:solidFill>
                            <a:schemeClr val="tx1"/>
                          </a:solidFill>
                          <a:effectLst/>
                          <a:latin typeface="Arial" panose="020B0604020202020204" pitchFamily="34" charset="0"/>
                          <a:cs typeface="Arial" panose="020B0604020202020204" pitchFamily="34" charset="0"/>
                        </a:rPr>
                        <a:t> </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1</a:t>
                      </a:r>
                    </a:p>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(Malawi and Uganda)</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0971014"/>
                  </a:ext>
                </a:extLst>
              </a:tr>
              <a:tr h="565017">
                <a:tc>
                  <a:txBody>
                    <a:bodyPr/>
                    <a:lstStyle/>
                    <a:p>
                      <a:pPr algn="l"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3. Improvement in NAC/MOH capacity to steward condom programs as measured by % change in annual facilitated self-assessment scores in priority countries</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TBD </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Outcome</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rgbClr val="000000"/>
                          </a:solidFill>
                          <a:effectLst/>
                          <a:latin typeface="Arial" panose="020B0604020202020204" pitchFamily="34" charset="0"/>
                          <a:cs typeface="Arial" panose="020B0604020202020204" pitchFamily="34" charset="0"/>
                        </a:rPr>
                        <a:t> </a:t>
                      </a:r>
                      <a:endParaRPr lang="en-US" sz="2400" b="0" i="0" u="none" strike="noStrike">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rgbClr val="000000"/>
                          </a:solidFill>
                          <a:effectLst/>
                          <a:latin typeface="Arial" panose="020B0604020202020204" pitchFamily="34" charset="0"/>
                          <a:cs typeface="Arial" panose="020B0604020202020204" pitchFamily="34" charset="0"/>
                        </a:rPr>
                        <a:t> </a:t>
                      </a:r>
                      <a:endParaRPr lang="en-US" sz="2400" b="0" i="0" u="none" strike="noStrike">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 </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20% increase from baseline</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12361"/>
                  </a:ext>
                </a:extLst>
              </a:tr>
              <a:tr h="565017">
                <a:tc>
                  <a:txBody>
                    <a:bodyPr/>
                    <a:lstStyle/>
                    <a:p>
                      <a:pPr algn="l"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4. Number of countries with up-to-date formal plans to target free condom distribution outside health facilities within a Total Market Approach (within national program documentation).</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0</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rgbClr val="000000"/>
                          </a:solidFill>
                          <a:effectLst/>
                          <a:latin typeface="Arial" panose="020B0604020202020204" pitchFamily="34" charset="0"/>
                          <a:cs typeface="Arial" panose="020B0604020202020204" pitchFamily="34" charset="0"/>
                        </a:rPr>
                        <a:t>Output</a:t>
                      </a:r>
                      <a:endParaRPr lang="en-US" sz="2400" b="0" i="0" u="none" strike="noStrike">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0</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chemeClr val="tx1"/>
                          </a:solidFill>
                          <a:effectLst/>
                          <a:latin typeface="Arial" panose="020B0604020202020204" pitchFamily="34" charset="0"/>
                          <a:cs typeface="Arial" panose="020B0604020202020204" pitchFamily="34" charset="0"/>
                        </a:rPr>
                        <a:t>1</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2</a:t>
                      </a:r>
                    </a:p>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(Malawi and Uganda)</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4</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567219"/>
                  </a:ext>
                </a:extLst>
              </a:tr>
              <a:tr h="565017">
                <a:tc>
                  <a:txBody>
                    <a:bodyPr/>
                    <a:lstStyle/>
                    <a:p>
                      <a:pPr algn="l"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5. Number of countries with up-to-date formal condom communications plans or strategies that link behavioral outcomes for priority groups to identified barriers (within national program documentation).</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0</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Output</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0</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chemeClr val="tx1"/>
                          </a:solidFill>
                          <a:effectLst/>
                          <a:latin typeface="Arial" panose="020B0604020202020204" pitchFamily="34" charset="0"/>
                          <a:cs typeface="Arial" panose="020B0604020202020204" pitchFamily="34" charset="0"/>
                        </a:rPr>
                        <a:t>2</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2</a:t>
                      </a:r>
                    </a:p>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(Malawi and Uganda)</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4</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24472871"/>
                  </a:ext>
                </a:extLst>
              </a:tr>
              <a:tr h="534503">
                <a:tc>
                  <a:txBody>
                    <a:bodyPr/>
                    <a:lstStyle/>
                    <a:p>
                      <a:pPr algn="l"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6. Number of countries using UNAIDS Condom Needs Estimation Tool to inform condom quantification and needs-based procurement decisions</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0</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rgbClr val="000000"/>
                          </a:solidFill>
                          <a:effectLst/>
                          <a:latin typeface="Arial" panose="020B0604020202020204" pitchFamily="34" charset="0"/>
                          <a:cs typeface="Arial" panose="020B0604020202020204" pitchFamily="34" charset="0"/>
                        </a:rPr>
                        <a:t>Output</a:t>
                      </a:r>
                      <a:endParaRPr lang="en-US" sz="2400" b="0" i="0" u="none" strike="noStrike">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0</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chemeClr val="tx1"/>
                          </a:solidFill>
                          <a:effectLst/>
                          <a:latin typeface="Arial" panose="020B0604020202020204" pitchFamily="34" charset="0"/>
                          <a:cs typeface="Arial" panose="020B0604020202020204" pitchFamily="34" charset="0"/>
                        </a:rPr>
                        <a:t>3</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3</a:t>
                      </a:r>
                    </a:p>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(Uganda, Zambia, </a:t>
                      </a:r>
                      <a:r>
                        <a:rPr lang="en-US" sz="1100" b="0" i="0" u="none" strike="noStrike" dirty="0" err="1">
                          <a:solidFill>
                            <a:schemeClr val="tx1"/>
                          </a:solidFill>
                          <a:effectLst/>
                          <a:latin typeface="Arial" panose="020B0604020202020204" pitchFamily="34" charset="0"/>
                          <a:cs typeface="Arial" panose="020B0604020202020204" pitchFamily="34" charset="0"/>
                        </a:rPr>
                        <a:t>Moz</a:t>
                      </a:r>
                      <a:r>
                        <a:rPr lang="en-US" sz="1100" b="0" i="0" u="none" strike="noStrike" dirty="0">
                          <a:solidFill>
                            <a:schemeClr val="tx1"/>
                          </a:solidFill>
                          <a:effectLst/>
                          <a:latin typeface="Arial" panose="020B0604020202020204" pitchFamily="34" charset="0"/>
                          <a:cs typeface="Arial" panose="020B0604020202020204" pitchFamily="34" charset="0"/>
                        </a:rPr>
                        <a:t>)</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3</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63018717"/>
                  </a:ext>
                </a:extLst>
              </a:tr>
              <a:tr h="393929">
                <a:tc>
                  <a:txBody>
                    <a:bodyPr/>
                    <a:lstStyle/>
                    <a:p>
                      <a:pPr algn="l"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7. Number of priority countries that are receiving technical or in-kind support from public-private partnerships developed under the SI</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0</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Output</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chemeClr val="tx1"/>
                          </a:solidFill>
                          <a:effectLst/>
                          <a:latin typeface="Arial" panose="020B0604020202020204" pitchFamily="34" charset="0"/>
                          <a:cs typeface="Arial" panose="020B0604020202020204" pitchFamily="34" charset="0"/>
                        </a:rPr>
                        <a:t> </a:t>
                      </a:r>
                      <a:endParaRPr lang="en-US" sz="2400" b="0" i="0" u="none" strike="noStrike">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sngStrike" dirty="0">
                          <a:solidFill>
                            <a:schemeClr val="tx1"/>
                          </a:solidFill>
                          <a:effectLst/>
                          <a:latin typeface="Arial" panose="020B0604020202020204" pitchFamily="34" charset="0"/>
                          <a:cs typeface="Arial" panose="020B0604020202020204" pitchFamily="34" charset="0"/>
                        </a:rPr>
                        <a:t> </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2</a:t>
                      </a:r>
                    </a:p>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(Malawi, </a:t>
                      </a:r>
                      <a:r>
                        <a:rPr lang="en-US" sz="1100" b="0" i="0" u="none" strike="noStrike" dirty="0" err="1">
                          <a:solidFill>
                            <a:schemeClr val="tx1"/>
                          </a:solidFill>
                          <a:effectLst/>
                          <a:latin typeface="Arial" panose="020B0604020202020204" pitchFamily="34" charset="0"/>
                          <a:cs typeface="Arial" panose="020B0604020202020204" pitchFamily="34" charset="0"/>
                        </a:rPr>
                        <a:t>Moz</a:t>
                      </a:r>
                      <a:r>
                        <a:rPr lang="en-US" sz="1100" b="0" i="0" u="none" strike="noStrike" dirty="0">
                          <a:solidFill>
                            <a:schemeClr val="tx1"/>
                          </a:solidFill>
                          <a:effectLst/>
                          <a:latin typeface="Arial" panose="020B0604020202020204" pitchFamily="34" charset="0"/>
                          <a:cs typeface="Arial" panose="020B0604020202020204" pitchFamily="34" charset="0"/>
                        </a:rPr>
                        <a:t>)</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 </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1785180"/>
                  </a:ext>
                </a:extLst>
              </a:tr>
              <a:tr h="393929">
                <a:tc>
                  <a:txBody>
                    <a:bodyPr/>
                    <a:lstStyle/>
                    <a:p>
                      <a:pPr algn="l"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8. Percentage of technical support recipients reporting high satisfaction with assistance provided through the SI</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0</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a:solidFill>
                            <a:srgbClr val="000000"/>
                          </a:solidFill>
                          <a:effectLst/>
                          <a:latin typeface="Arial" panose="020B0604020202020204" pitchFamily="34" charset="0"/>
                          <a:cs typeface="Arial" panose="020B0604020202020204" pitchFamily="34" charset="0"/>
                        </a:rPr>
                        <a:t>Output</a:t>
                      </a:r>
                      <a:endParaRPr lang="en-US" sz="2400" b="0" i="0" u="none" strike="noStrike">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 </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rgbClr val="000000"/>
                          </a:solidFill>
                          <a:effectLst/>
                          <a:latin typeface="Arial" panose="020B0604020202020204" pitchFamily="34" charset="0"/>
                          <a:cs typeface="Arial" panose="020B0604020202020204" pitchFamily="34" charset="0"/>
                        </a:rPr>
                        <a:t>80%</a:t>
                      </a:r>
                      <a:endParaRPr lang="en-US" sz="2400" b="0" i="0" u="none" strike="noStrike" dirty="0">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80%</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r>
                        <a:rPr lang="en-US" sz="1100" b="0" i="0" u="none" strike="noStrike" dirty="0">
                          <a:solidFill>
                            <a:schemeClr val="tx1"/>
                          </a:solidFill>
                          <a:effectLst/>
                          <a:latin typeface="Arial" panose="020B0604020202020204" pitchFamily="34" charset="0"/>
                          <a:cs typeface="Arial" panose="020B0604020202020204" pitchFamily="34" charset="0"/>
                        </a:rPr>
                        <a:t>80%</a:t>
                      </a:r>
                      <a:endParaRPr lang="en-US" sz="2400" b="0" i="0" u="none" strike="noStrike" dirty="0">
                        <a:solidFill>
                          <a:schemeClr val="tx1"/>
                        </a:solidFill>
                        <a:effectLst/>
                        <a:latin typeface="Arial" panose="020B0604020202020204" pitchFamily="34" charset="0"/>
                        <a:cs typeface="Arial" panose="020B0604020202020204" pitchFamily="34" charset="0"/>
                      </a:endParaRPr>
                    </a:p>
                  </a:txBody>
                  <a:tcPr marL="9800" marR="9800" marT="98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81812704"/>
                  </a:ext>
                </a:extLst>
              </a:tr>
            </a:tbl>
          </a:graphicData>
        </a:graphic>
      </p:graphicFrame>
    </p:spTree>
    <p:extLst>
      <p:ext uri="{BB962C8B-B14F-4D97-AF65-F5344CB8AC3E}">
        <p14:creationId xmlns:p14="http://schemas.microsoft.com/office/powerpoint/2010/main" val="1008813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CAC0B0-0007-0658-EFBC-7BCA552FD78C}"/>
              </a:ext>
            </a:extLst>
          </p:cNvPr>
          <p:cNvSpPr txBox="1"/>
          <p:nvPr/>
        </p:nvSpPr>
        <p:spPr>
          <a:xfrm>
            <a:off x="3364992" y="3925824"/>
            <a:ext cx="3915111" cy="400110"/>
          </a:xfrm>
          <a:prstGeom prst="rect">
            <a:avLst/>
          </a:prstGeom>
          <a:noFill/>
        </p:spPr>
        <p:txBody>
          <a:bodyPr wrap="none" rtlCol="0">
            <a:spAutoFit/>
          </a:bodyPr>
          <a:lstStyle/>
          <a:p>
            <a:r>
              <a:rPr lang="en-GB" sz="2000" dirty="0">
                <a:solidFill>
                  <a:schemeClr val="bg1"/>
                </a:solidFill>
              </a:rPr>
              <a:t>II. Project Architecture and Roles</a:t>
            </a:r>
          </a:p>
        </p:txBody>
      </p:sp>
    </p:spTree>
    <p:extLst>
      <p:ext uri="{BB962C8B-B14F-4D97-AF65-F5344CB8AC3E}">
        <p14:creationId xmlns:p14="http://schemas.microsoft.com/office/powerpoint/2010/main" val="23766583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6SoPHDbqR.Om.3JCZIaWp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QHDj3DnWTl2fLAQsdGsKe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sZnEwlSGQeO.zCK0gCq_o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X8nqMF74TIKi9R_OL0U6J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X8nqMF74TIKi9R_OL0U6J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A13BryPsT_OsYB5Slhifx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X8nqMF74TIKi9R_OL0U6J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dDzJUl4vTACbiz8rwgtEK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zDkqslIaTC.EQC3qHFh9k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urqEyoAeQ9e95fGFxxwmp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GF Red HIV/AIDS">
      <a:dk1>
        <a:sysClr val="windowText" lastClr="000000"/>
      </a:dk1>
      <a:lt1>
        <a:sysClr val="window" lastClr="FFFFFF"/>
      </a:lt1>
      <a:dk2>
        <a:srgbClr val="CD202C"/>
      </a:dk2>
      <a:lt2>
        <a:srgbClr val="F5D2D5"/>
      </a:lt2>
      <a:accent1>
        <a:srgbClr val="EBA6AB"/>
      </a:accent1>
      <a:accent2>
        <a:srgbClr val="FF7980"/>
      </a:accent2>
      <a:accent3>
        <a:srgbClr val="D74D56"/>
      </a:accent3>
      <a:accent4>
        <a:srgbClr val="FF7F45"/>
      </a:accent4>
      <a:accent5>
        <a:srgbClr val="9A996E"/>
      </a:accent5>
      <a:accent6>
        <a:srgbClr val="00B9E4"/>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30" id="{28FE9267-4CEB-42A2-A473-96A6F98D068F}" vid="{A7A5C0E9-52CE-4207-A7A4-7E52BDA444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10518</TotalTime>
  <Words>3341</Words>
  <Application>Microsoft Macintosh PowerPoint</Application>
  <PresentationFormat>Widescreen</PresentationFormat>
  <Paragraphs>559</Paragraphs>
  <Slides>23</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Arial Nova Cond</vt:lpstr>
      <vt:lpstr>Calibri</vt:lpstr>
      <vt:lpstr>Lucida Grande</vt:lpstr>
      <vt:lpstr>Symbol</vt:lpstr>
      <vt:lpstr>System Font Regular</vt:lpstr>
      <vt:lpstr>Office Theme</vt:lpstr>
      <vt:lpstr>think-cell Slide</vt:lpstr>
      <vt:lpstr>PowerPoint Presentation</vt:lpstr>
      <vt:lpstr>Today’s Objectives</vt:lpstr>
      <vt:lpstr> Today’s Agenda</vt:lpstr>
      <vt:lpstr>PowerPoint Presentation</vt:lpstr>
      <vt:lpstr>Condom Program Stewardship Strategic Initiative </vt:lpstr>
      <vt:lpstr>GF Country Grant and the SI</vt:lpstr>
      <vt:lpstr>PowerPoint Presentation</vt:lpstr>
      <vt:lpstr>Milestones to reach by June and December 2022 </vt:lpstr>
      <vt:lpstr>PowerPoint Presentation</vt:lpstr>
      <vt:lpstr>Implementation architecture</vt:lpstr>
      <vt:lpstr>Roles and Responsibilities (1)</vt:lpstr>
      <vt:lpstr>Roles and Responsibilities (2)</vt:lpstr>
      <vt:lpstr>PowerPoint Presentation</vt:lpstr>
      <vt:lpstr>Small Group Discussions</vt:lpstr>
      <vt:lpstr>PowerPoint Presentation</vt:lpstr>
      <vt:lpstr>Bringing clarity to project management thru a RACI Matrix</vt:lpstr>
      <vt:lpstr>Roles &amp; Responsibility Matrix for the Condom SI (June 17, 2021)   </vt:lpstr>
      <vt:lpstr>Example of using RACI </vt:lpstr>
      <vt:lpstr>Meeting Cadence and Structure </vt:lpstr>
      <vt:lpstr>PowerPoint Presentation</vt:lpstr>
      <vt:lpstr>Objectives of the Training</vt:lpstr>
      <vt:lpstr>Agenda Overview</vt:lpstr>
      <vt:lpstr>Participant Lists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Smith</dc:creator>
  <cp:lastModifiedBy>DIAZ, Ana Milena</cp:lastModifiedBy>
  <cp:revision>445</cp:revision>
  <dcterms:created xsi:type="dcterms:W3CDTF">2020-11-23T19:29:43Z</dcterms:created>
  <dcterms:modified xsi:type="dcterms:W3CDTF">2022-05-08T01:42:57Z</dcterms:modified>
</cp:coreProperties>
</file>