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81" r:id="rId4"/>
    <p:sldId id="282" r:id="rId5"/>
    <p:sldId id="283" r:id="rId6"/>
    <p:sldId id="258" r:id="rId7"/>
    <p:sldId id="287" r:id="rId8"/>
    <p:sldId id="284" r:id="rId9"/>
    <p:sldId id="289" r:id="rId10"/>
    <p:sldId id="286" r:id="rId11"/>
    <p:sldId id="292" r:id="rId12"/>
    <p:sldId id="290" r:id="rId13"/>
    <p:sldId id="291" r:id="rId14"/>
    <p:sldId id="293" r:id="rId15"/>
    <p:sldId id="261" r:id="rId16"/>
    <p:sldId id="259" r:id="rId17"/>
    <p:sldId id="294" r:id="rId18"/>
    <p:sldId id="295" r:id="rId19"/>
  </p:sldIdLst>
  <p:sldSz cx="18288000" cy="10287000"/>
  <p:notesSz cx="6858000" cy="9144000"/>
  <p:embeddedFontLst>
    <p:embeddedFont>
      <p:font typeface="Avenir Black" panose="02000503020000020003" pitchFamily="2" charset="0"/>
      <p:bold r:id="rId20"/>
      <p:italic r:id="rId21"/>
      <p:boldItalic r:id="rId22"/>
    </p:embeddedFont>
    <p:embeddedFont>
      <p:font typeface="Avenir Book" panose="02000503020000020003" pitchFamily="2" charset="0"/>
      <p:regular r:id="rId23"/>
      <p:italic r:id="rId24"/>
    </p:embeddedFont>
    <p:embeddedFont>
      <p:font typeface="Avenir Light" panose="020B0402020203020204" pitchFamily="34" charset="77"/>
      <p:regular r:id="rId25"/>
      <p:italic r:id="rId26"/>
    </p:embeddedFont>
    <p:embeddedFont>
      <p:font typeface="Avenir Medium" panose="02000503020000020003" pitchFamily="2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ADB"/>
    <a:srgbClr val="DBD8D9"/>
    <a:srgbClr val="33AEFB"/>
    <a:srgbClr val="D5D3D1"/>
    <a:srgbClr val="E1E1E1"/>
    <a:srgbClr val="E8E5E6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4" autoAdjust="0"/>
    <p:restoredTop sz="94589" autoAdjust="0"/>
  </p:normalViewPr>
  <p:slideViewPr>
    <p:cSldViewPr>
      <p:cViewPr>
        <p:scale>
          <a:sx n="80" d="100"/>
          <a:sy n="80" d="100"/>
        </p:scale>
        <p:origin x="1976" y="10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Light" panose="020B0402020203020204" pitchFamily="34" charset="77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venir Light" panose="020B0402020203020204" pitchFamily="34" charset="77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Avenir Light" panose="020B04020202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12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microsoft.com/office/2007/relationships/hdphoto" Target="../media/hdphoto2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E8E5E6"/>
            </a:gs>
            <a:gs pos="0">
              <a:srgbClr val="E1E1E1"/>
            </a:gs>
            <a:gs pos="100000">
              <a:srgbClr val="D5D3D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40038" y="7488120"/>
            <a:ext cx="6475362" cy="1084379"/>
            <a:chOff x="0" y="0"/>
            <a:chExt cx="7244892" cy="1248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246162" cy="1248029"/>
            </a:xfrm>
            <a:custGeom>
              <a:avLst/>
              <a:gdLst/>
              <a:ahLst/>
              <a:cxnLst/>
              <a:rect l="l" t="t" r="r" b="b"/>
              <a:pathLst>
                <a:path w="7246162" h="1248029">
                  <a:moveTo>
                    <a:pt x="6692442" y="1248029"/>
                  </a:moveTo>
                  <a:lnTo>
                    <a:pt x="553720" y="1248029"/>
                  </a:lnTo>
                  <a:cubicBezTo>
                    <a:pt x="247650" y="1248029"/>
                    <a:pt x="0" y="968640"/>
                    <a:pt x="0" y="624744"/>
                  </a:cubicBezTo>
                  <a:cubicBezTo>
                    <a:pt x="0" y="279415"/>
                    <a:pt x="247650" y="0"/>
                    <a:pt x="553720" y="0"/>
                  </a:cubicBezTo>
                  <a:lnTo>
                    <a:pt x="6692442" y="0"/>
                  </a:lnTo>
                  <a:cubicBezTo>
                    <a:pt x="6998512" y="0"/>
                    <a:pt x="7246162" y="279415"/>
                    <a:pt x="7246162" y="624744"/>
                  </a:cubicBezTo>
                  <a:cubicBezTo>
                    <a:pt x="7244892" y="968640"/>
                    <a:pt x="6997242" y="1248029"/>
                    <a:pt x="6692442" y="1248029"/>
                  </a:cubicBezTo>
                  <a:close/>
                </a:path>
              </a:pathLst>
            </a:custGeom>
            <a:solidFill>
              <a:srgbClr val="34ADF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2440038" y="3390900"/>
            <a:ext cx="9904362" cy="4465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50"/>
              </a:lnSpc>
            </a:pPr>
            <a:r>
              <a:rPr lang="en-US" sz="13800" b="1" dirty="0">
                <a:solidFill>
                  <a:srgbClr val="34ADFA"/>
                </a:solidFill>
                <a:latin typeface="Avenir Black" panose="02000503020000020003" pitchFamily="2" charset="0"/>
              </a:rPr>
              <a:t>It’s </a:t>
            </a:r>
            <a:r>
              <a:rPr lang="en-US" sz="13800" b="1" dirty="0" err="1">
                <a:solidFill>
                  <a:srgbClr val="34ADFA"/>
                </a:solidFill>
                <a:latin typeface="Avenir Black" panose="02000503020000020003" pitchFamily="2" charset="0"/>
              </a:rPr>
              <a:t>PrEPing</a:t>
            </a:r>
            <a:r>
              <a:rPr lang="en-US" sz="13800" b="1" dirty="0">
                <a:solidFill>
                  <a:srgbClr val="34ADFA"/>
                </a:solidFill>
                <a:latin typeface="Avenir Black" panose="02000503020000020003" pitchFamily="2" charset="0"/>
              </a:rPr>
              <a:t> time!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6238" y="2078569"/>
            <a:ext cx="9904362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spc="100" dirty="0">
                <a:solidFill>
                  <a:srgbClr val="34ADFA"/>
                </a:solidFill>
                <a:latin typeface="Avenir Medium" panose="02000503020000020003" pitchFamily="2" charset="0"/>
              </a:rPr>
              <a:t>DEMAND GENERATION AND ADAPTATIONS</a:t>
            </a:r>
          </a:p>
          <a:p>
            <a:pPr>
              <a:lnSpc>
                <a:spcPts val="3000"/>
              </a:lnSpc>
            </a:pPr>
            <a:r>
              <a:rPr lang="en-US" sz="2800" spc="100" dirty="0">
                <a:solidFill>
                  <a:srgbClr val="34ADFA"/>
                </a:solidFill>
                <a:latin typeface="Avenir Medium" panose="02000503020000020003" pitchFamily="2" charset="0"/>
              </a:rPr>
              <a:t>FOR MEN AND PREP IN THE PHILIPPINES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72978" y="7798325"/>
            <a:ext cx="5661422" cy="843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60"/>
              </a:lnSpc>
            </a:pPr>
            <a:r>
              <a:rPr lang="en-US" dirty="0">
                <a:solidFill>
                  <a:srgbClr val="FFFFFB"/>
                </a:solidFill>
                <a:latin typeface="Avenir Book" panose="02000503020000020003" pitchFamily="2" charset="0"/>
              </a:rPr>
              <a:t>Presentation by: </a:t>
            </a:r>
            <a:r>
              <a:rPr lang="en-US" b="1" dirty="0">
                <a:solidFill>
                  <a:srgbClr val="FFFFFB"/>
                </a:solidFill>
                <a:latin typeface="Avenir Book" panose="02000503020000020003" pitchFamily="2" charset="0"/>
              </a:rPr>
              <a:t>Danvic Rosadiño, DIH</a:t>
            </a:r>
          </a:p>
          <a:p>
            <a:pPr>
              <a:lnSpc>
                <a:spcPts val="2160"/>
              </a:lnSpc>
            </a:pPr>
            <a:r>
              <a:rPr lang="en-US" dirty="0">
                <a:solidFill>
                  <a:srgbClr val="FFFFFB"/>
                </a:solidFill>
                <a:latin typeface="Avenir Book" panose="02000503020000020003" pitchFamily="2" charset="0"/>
              </a:rPr>
              <a:t>Program and Innovations Director, LoveYourself PH</a:t>
            </a:r>
          </a:p>
          <a:p>
            <a:pPr>
              <a:lnSpc>
                <a:spcPts val="2160"/>
              </a:lnSpc>
            </a:pPr>
            <a:endParaRPr lang="en-US" sz="1800" dirty="0">
              <a:solidFill>
                <a:srgbClr val="FFFFFB"/>
              </a:solidFill>
              <a:latin typeface="Avenir Book" panose="0200050302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CBDFF61-73BF-0215-5260-494E17A98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6" t="3886" r="24733" b="24509"/>
          <a:stretch/>
        </p:blipFill>
        <p:spPr>
          <a:xfrm>
            <a:off x="12649200" y="0"/>
            <a:ext cx="559271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BB485D04-5449-15DB-FA0D-9A9D21858626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id="{94BB93F0-EDCC-A811-D8AF-8D22D491F032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9AF8E19C-D9B2-4198-91C2-80D56A6DFE3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1997E671-38BA-1BCD-3609-0DAA0ACD0D3F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9A7F83E4-6CE3-D050-A5D1-E80F75F71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642AF63F-BBA8-51DB-D894-CD44BDE5D87C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672F8B7E-1A0A-0733-1A11-17B3A52185C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E36D060D-7CAF-4215-B955-4E4A0EFD946A}"/>
              </a:ext>
            </a:extLst>
          </p:cNvPr>
          <p:cNvSpPr txBox="1"/>
          <p:nvPr/>
        </p:nvSpPr>
        <p:spPr>
          <a:xfrm>
            <a:off x="2133599" y="978266"/>
            <a:ext cx="922649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FFFF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FFFFFB"/>
                </a:solidFill>
                <a:latin typeface="Avenir Black" panose="02000503020000020003" pitchFamily="2" charset="0"/>
              </a:rPr>
              <a:t>SummerFunCollab</a:t>
            </a:r>
            <a:endParaRPr lang="en-US" sz="7500" b="1" spc="75" dirty="0">
              <a:solidFill>
                <a:srgbClr val="FFFF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132F77F4-1091-82EC-AE20-D425E67ADDA8}"/>
              </a:ext>
            </a:extLst>
          </p:cNvPr>
          <p:cNvGrpSpPr/>
          <p:nvPr/>
        </p:nvGrpSpPr>
        <p:grpSpPr>
          <a:xfrm>
            <a:off x="2133600" y="2343342"/>
            <a:ext cx="9677400" cy="1103855"/>
            <a:chOff x="0" y="0"/>
            <a:chExt cx="7199127" cy="147180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790A5DC5-241A-497E-95A0-88E8C9105E02}"/>
                </a:ext>
              </a:extLst>
            </p:cNvPr>
            <p:cNvGrpSpPr/>
            <p:nvPr/>
          </p:nvGrpSpPr>
          <p:grpSpPr>
            <a:xfrm>
              <a:off x="0" y="0"/>
              <a:ext cx="7199127" cy="1110049"/>
              <a:chOff x="0" y="0"/>
              <a:chExt cx="8093983" cy="1248029"/>
            </a:xfrm>
          </p:grpSpPr>
          <p:sp>
            <p:nvSpPr>
              <p:cNvPr id="13" name="Freeform 17">
                <a:extLst>
                  <a:ext uri="{FF2B5EF4-FFF2-40B4-BE49-F238E27FC236}">
                    <a16:creationId xmlns:a16="http://schemas.microsoft.com/office/drawing/2014/main" id="{0FE9B2F0-E8B7-C5D9-5246-F26120E80B75}"/>
                  </a:ext>
                </a:extLst>
              </p:cNvPr>
              <p:cNvSpPr/>
              <p:nvPr/>
            </p:nvSpPr>
            <p:spPr>
              <a:xfrm>
                <a:off x="0" y="0"/>
                <a:ext cx="8093983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8413914" h="1248029">
                    <a:moveTo>
                      <a:pt x="7860194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860194" y="0"/>
                    </a:lnTo>
                    <a:cubicBezTo>
                      <a:pt x="8166264" y="0"/>
                      <a:pt x="8413914" y="279415"/>
                      <a:pt x="8413914" y="624744"/>
                    </a:cubicBezTo>
                    <a:cubicBezTo>
                      <a:pt x="8412644" y="968640"/>
                      <a:pt x="8164994" y="1248029"/>
                      <a:pt x="7860194" y="1248029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E290876C-7EF3-2ED1-A3AF-6AFB2ED00171}"/>
                </a:ext>
              </a:extLst>
            </p:cNvPr>
            <p:cNvSpPr txBox="1"/>
            <p:nvPr/>
          </p:nvSpPr>
          <p:spPr>
            <a:xfrm>
              <a:off x="618865" y="240700"/>
              <a:ext cx="6244827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34ADFA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 campaign for the sexually adventurous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91DB38D-34C3-2B50-0618-0691BF70D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893" y="4457700"/>
            <a:ext cx="3824907" cy="38249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10E12EE-CD78-D169-E894-BDA2CD91E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83" y="4457700"/>
            <a:ext cx="3824907" cy="38249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9317D9-076F-5495-3832-8833AF1AE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90" y="4457700"/>
            <a:ext cx="7607550" cy="382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BB485D04-5449-15DB-FA0D-9A9D21858626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13">
              <a:extLst>
                <a:ext uri="{FF2B5EF4-FFF2-40B4-BE49-F238E27FC236}">
                  <a16:creationId xmlns:a16="http://schemas.microsoft.com/office/drawing/2014/main" id="{94BB93F0-EDCC-A811-D8AF-8D22D491F032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8" name="Freeform 14">
                <a:extLst>
                  <a:ext uri="{FF2B5EF4-FFF2-40B4-BE49-F238E27FC236}">
                    <a16:creationId xmlns:a16="http://schemas.microsoft.com/office/drawing/2014/main" id="{9AF8E19C-D9B2-4198-91C2-80D56A6DFE3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grpSp>
          <p:nvGrpSpPr>
            <p:cNvPr id="4" name="Group 15">
              <a:extLst>
                <a:ext uri="{FF2B5EF4-FFF2-40B4-BE49-F238E27FC236}">
                  <a16:creationId xmlns:a16="http://schemas.microsoft.com/office/drawing/2014/main" id="{1997E671-38BA-1BCD-3609-0DAA0ACD0D3F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7" name="Freeform 16">
                <a:extLst>
                  <a:ext uri="{FF2B5EF4-FFF2-40B4-BE49-F238E27FC236}">
                    <a16:creationId xmlns:a16="http://schemas.microsoft.com/office/drawing/2014/main" id="{9A7F83E4-6CE3-D050-A5D1-E80F75F71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  <p:grpSp>
          <p:nvGrpSpPr>
            <p:cNvPr id="5" name="Group 17">
              <a:extLst>
                <a:ext uri="{FF2B5EF4-FFF2-40B4-BE49-F238E27FC236}">
                  <a16:creationId xmlns:a16="http://schemas.microsoft.com/office/drawing/2014/main" id="{642AF63F-BBA8-51DB-D894-CD44BDE5D87C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6" name="Freeform 18">
                <a:extLst>
                  <a:ext uri="{FF2B5EF4-FFF2-40B4-BE49-F238E27FC236}">
                    <a16:creationId xmlns:a16="http://schemas.microsoft.com/office/drawing/2014/main" id="{672F8B7E-1A0A-0733-1A11-17B3A52185C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</p:grpSp>
      <p:grpSp>
        <p:nvGrpSpPr>
          <p:cNvPr id="10" name="Group 15">
            <a:extLst>
              <a:ext uri="{FF2B5EF4-FFF2-40B4-BE49-F238E27FC236}">
                <a16:creationId xmlns:a16="http://schemas.microsoft.com/office/drawing/2014/main" id="{132F77F4-1091-82EC-AE20-D425E67ADDA8}"/>
              </a:ext>
            </a:extLst>
          </p:cNvPr>
          <p:cNvGrpSpPr/>
          <p:nvPr/>
        </p:nvGrpSpPr>
        <p:grpSpPr>
          <a:xfrm>
            <a:off x="2133600" y="2343342"/>
            <a:ext cx="9677400" cy="1103855"/>
            <a:chOff x="0" y="0"/>
            <a:chExt cx="7199127" cy="1471806"/>
          </a:xfrm>
        </p:grpSpPr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790A5DC5-241A-497E-95A0-88E8C9105E02}"/>
                </a:ext>
              </a:extLst>
            </p:cNvPr>
            <p:cNvGrpSpPr/>
            <p:nvPr/>
          </p:nvGrpSpPr>
          <p:grpSpPr>
            <a:xfrm>
              <a:off x="0" y="0"/>
              <a:ext cx="7199127" cy="1110049"/>
              <a:chOff x="0" y="0"/>
              <a:chExt cx="8093983" cy="1248029"/>
            </a:xfrm>
          </p:grpSpPr>
          <p:sp>
            <p:nvSpPr>
              <p:cNvPr id="13" name="Freeform 17">
                <a:extLst>
                  <a:ext uri="{FF2B5EF4-FFF2-40B4-BE49-F238E27FC236}">
                    <a16:creationId xmlns:a16="http://schemas.microsoft.com/office/drawing/2014/main" id="{0FE9B2F0-E8B7-C5D9-5246-F26120E80B75}"/>
                  </a:ext>
                </a:extLst>
              </p:cNvPr>
              <p:cNvSpPr/>
              <p:nvPr/>
            </p:nvSpPr>
            <p:spPr>
              <a:xfrm>
                <a:off x="0" y="0"/>
                <a:ext cx="8093983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8413914" h="1248029">
                    <a:moveTo>
                      <a:pt x="7860194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860194" y="0"/>
                    </a:lnTo>
                    <a:cubicBezTo>
                      <a:pt x="8166264" y="0"/>
                      <a:pt x="8413914" y="279415"/>
                      <a:pt x="8413914" y="624744"/>
                    </a:cubicBezTo>
                    <a:cubicBezTo>
                      <a:pt x="8412644" y="968640"/>
                      <a:pt x="8164994" y="1248029"/>
                      <a:pt x="7860194" y="1248029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E290876C-7EF3-2ED1-A3AF-6AFB2ED00171}"/>
                </a:ext>
              </a:extLst>
            </p:cNvPr>
            <p:cNvSpPr txBox="1"/>
            <p:nvPr/>
          </p:nvSpPr>
          <p:spPr>
            <a:xfrm>
              <a:off x="618865" y="240700"/>
              <a:ext cx="6244827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34ADFA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 campaign for the sexually adventurous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14F9E7B-D5E9-72ED-6FC8-A034118D1B5B}"/>
              </a:ext>
            </a:extLst>
          </p:cNvPr>
          <p:cNvSpPr txBox="1"/>
          <p:nvPr/>
        </p:nvSpPr>
        <p:spPr>
          <a:xfrm>
            <a:off x="2133600" y="3848100"/>
            <a:ext cx="141334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LoveYourself’s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 first sexually-charged </a:t>
            </a:r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PrEP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 campaign for a specific target market: Alter (online anonymous) gay, bisexual, and other men who have sex with men who are active on Twitter to find sex, promote sex, and/or do sex work</a:t>
            </a:r>
          </a:p>
          <a:p>
            <a:endParaRPr lang="en-PH" sz="32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Done in a period where awareness of </a:t>
            </a:r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Twitter is extremely high: Goal is to continue the conversation, spark interest, and do activities that will lead to </a:t>
            </a:r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enrollment (even during COVID)</a:t>
            </a:r>
          </a:p>
          <a:p>
            <a:endParaRPr lang="en-PH" sz="32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b="1" dirty="0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Generated 4,000,000 unique engagement, made </a:t>
            </a:r>
            <a:r>
              <a:rPr lang="en-PH" sz="3200" b="1" dirty="0" err="1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b="1" dirty="0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enrollment steady even during COVID lockdowns</a:t>
            </a:r>
          </a:p>
          <a:p>
            <a:endParaRPr lang="en-PH" sz="28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F160C-AD3A-C836-4CC2-1CF9D79AC184}"/>
              </a:ext>
            </a:extLst>
          </p:cNvPr>
          <p:cNvSpPr txBox="1"/>
          <p:nvPr/>
        </p:nvSpPr>
        <p:spPr>
          <a:xfrm>
            <a:off x="2133599" y="978266"/>
            <a:ext cx="9226493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FFFF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FFFFFB"/>
                </a:solidFill>
                <a:latin typeface="Avenir Black" panose="02000503020000020003" pitchFamily="2" charset="0"/>
              </a:rPr>
              <a:t>SummerFunCollab</a:t>
            </a:r>
            <a:endParaRPr lang="en-US" sz="7500" b="1" spc="75" dirty="0">
              <a:solidFill>
                <a:srgbClr val="FFFFFB"/>
              </a:solidFill>
              <a:latin typeface="Avenir Blac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010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FBF76058-D8D5-ECC8-4FFA-F334B7C59DCB}"/>
              </a:ext>
            </a:extLst>
          </p:cNvPr>
          <p:cNvSpPr txBox="1"/>
          <p:nvPr/>
        </p:nvSpPr>
        <p:spPr>
          <a:xfrm>
            <a:off x="2133600" y="978266"/>
            <a:ext cx="99060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3AE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33AEFB"/>
                </a:solidFill>
                <a:latin typeface="Avenir Black" panose="02000503020000020003" pitchFamily="2" charset="0"/>
              </a:rPr>
              <a:t>FREEdomWithPrEP</a:t>
            </a:r>
            <a:endParaRPr lang="en-US" sz="7500" b="1" spc="75" dirty="0">
              <a:solidFill>
                <a:srgbClr val="33AE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20" name="Group 18">
            <a:extLst>
              <a:ext uri="{FF2B5EF4-FFF2-40B4-BE49-F238E27FC236}">
                <a16:creationId xmlns:a16="http://schemas.microsoft.com/office/drawing/2014/main" id="{3D66D392-7676-4D2A-DD8A-963D7A107299}"/>
              </a:ext>
            </a:extLst>
          </p:cNvPr>
          <p:cNvGrpSpPr/>
          <p:nvPr/>
        </p:nvGrpSpPr>
        <p:grpSpPr>
          <a:xfrm>
            <a:off x="2133600" y="2400300"/>
            <a:ext cx="8610600" cy="832537"/>
            <a:chOff x="0" y="0"/>
            <a:chExt cx="7098355" cy="1110049"/>
          </a:xfrm>
        </p:grpSpPr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B7F71171-C5BD-B793-116C-BB639559BC85}"/>
                </a:ext>
              </a:extLst>
            </p:cNvPr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029BD8E3-2E2D-4E85-08EC-C333169BA72F}"/>
                  </a:ext>
                </a:extLst>
              </p:cNvPr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E7088724-93C5-F344-2AAE-621B12544BE2}"/>
                </a:ext>
              </a:extLst>
            </p:cNvPr>
            <p:cNvSpPr txBox="1"/>
            <p:nvPr/>
          </p:nvSpPr>
          <p:spPr>
            <a:xfrm>
              <a:off x="454709" y="253961"/>
              <a:ext cx="618893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FFFFFB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 campaign that gives you freedom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FABD9D3-54C9-228C-0037-3C25CE721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752401"/>
            <a:ext cx="9757200" cy="5483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E23901F-663D-A7AE-8B4F-272A7FFEC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632" y="3992050"/>
            <a:ext cx="5003730" cy="5003730"/>
          </a:xfrm>
          <a:prstGeom prst="rect">
            <a:avLst/>
          </a:prstGeom>
        </p:spPr>
      </p:pic>
      <p:grpSp>
        <p:nvGrpSpPr>
          <p:cNvPr id="27" name="Group 6">
            <a:extLst>
              <a:ext uri="{FF2B5EF4-FFF2-40B4-BE49-F238E27FC236}">
                <a16:creationId xmlns:a16="http://schemas.microsoft.com/office/drawing/2014/main" id="{D78919C4-93C2-5472-612C-2719E3536EED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28" name="Group 7">
              <a:extLst>
                <a:ext uri="{FF2B5EF4-FFF2-40B4-BE49-F238E27FC236}">
                  <a16:creationId xmlns:a16="http://schemas.microsoft.com/office/drawing/2014/main" id="{C616FCE3-4111-EC1B-5081-10EE39168BC7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24F25D4C-F95F-90E4-1D4A-7D38F4E442F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29" name="Group 9">
              <a:extLst>
                <a:ext uri="{FF2B5EF4-FFF2-40B4-BE49-F238E27FC236}">
                  <a16:creationId xmlns:a16="http://schemas.microsoft.com/office/drawing/2014/main" id="{9D07EB56-0A22-7FF3-96F2-2854A2A5462C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9E84F6AF-C17A-930C-3CD1-CA0EA32FC83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30" name="Group 11">
              <a:extLst>
                <a:ext uri="{FF2B5EF4-FFF2-40B4-BE49-F238E27FC236}">
                  <a16:creationId xmlns:a16="http://schemas.microsoft.com/office/drawing/2014/main" id="{1B947F05-4E0F-AFE1-A6EF-93AC8881DD1A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32" name="Freeform 12">
                <a:extLst>
                  <a:ext uri="{FF2B5EF4-FFF2-40B4-BE49-F238E27FC236}">
                    <a16:creationId xmlns:a16="http://schemas.microsoft.com/office/drawing/2014/main" id="{6323CA03-36FE-D7A7-309B-1F3CA22CEEC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3364208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4">
            <a:extLst>
              <a:ext uri="{FF2B5EF4-FFF2-40B4-BE49-F238E27FC236}">
                <a16:creationId xmlns:a16="http://schemas.microsoft.com/office/drawing/2014/main" id="{846CB7C5-D7EE-1C0D-D4B0-7FD39AF0668D}"/>
              </a:ext>
            </a:extLst>
          </p:cNvPr>
          <p:cNvSpPr txBox="1"/>
          <p:nvPr/>
        </p:nvSpPr>
        <p:spPr>
          <a:xfrm>
            <a:off x="2133600" y="978266"/>
            <a:ext cx="99060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3AE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33AEFB"/>
                </a:solidFill>
                <a:latin typeface="Avenir Black" panose="02000503020000020003" pitchFamily="2" charset="0"/>
              </a:rPr>
              <a:t>FREEdomWithPrEP</a:t>
            </a:r>
            <a:endParaRPr lang="en-US" sz="7500" b="1" spc="75" dirty="0">
              <a:solidFill>
                <a:srgbClr val="33AE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C4747C6-EA48-68CC-BBFA-5D259D582721}"/>
              </a:ext>
            </a:extLst>
          </p:cNvPr>
          <p:cNvGrpSpPr/>
          <p:nvPr/>
        </p:nvGrpSpPr>
        <p:grpSpPr>
          <a:xfrm>
            <a:off x="2133600" y="2400300"/>
            <a:ext cx="8610600" cy="832537"/>
            <a:chOff x="0" y="0"/>
            <a:chExt cx="7098355" cy="1110049"/>
          </a:xfrm>
        </p:grpSpPr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199676C0-0B27-D330-95B7-9076C4C4F11C}"/>
                </a:ext>
              </a:extLst>
            </p:cNvPr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C4CC53DE-757B-DEA2-8C2F-EC75DC7C9A05}"/>
                  </a:ext>
                </a:extLst>
              </p:cNvPr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CBA2E367-BB40-EFEF-4860-B70195696960}"/>
                </a:ext>
              </a:extLst>
            </p:cNvPr>
            <p:cNvSpPr txBox="1"/>
            <p:nvPr/>
          </p:nvSpPr>
          <p:spPr>
            <a:xfrm>
              <a:off x="454709" y="253961"/>
              <a:ext cx="618893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FFFFFB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 campaign that gives you freedom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5848ECC6-9598-46FF-63F3-5B0079ADE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26" y="4170947"/>
            <a:ext cx="11210975" cy="49228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49160FB-1A4F-869B-A36C-AD5159809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4172952"/>
            <a:ext cx="4922852" cy="4922852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EDBA02D6-FA84-9E31-4A86-E3487B682245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8" name="Group 7">
              <a:extLst>
                <a:ext uri="{FF2B5EF4-FFF2-40B4-BE49-F238E27FC236}">
                  <a16:creationId xmlns:a16="http://schemas.microsoft.com/office/drawing/2014/main" id="{06EEE0DD-2D42-5D44-C5CB-99120F473BFF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7" name="Freeform 8">
                <a:extLst>
                  <a:ext uri="{FF2B5EF4-FFF2-40B4-BE49-F238E27FC236}">
                    <a16:creationId xmlns:a16="http://schemas.microsoft.com/office/drawing/2014/main" id="{C8C31D2D-B7B8-A852-C33E-7114C0C0393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40" name="Group 9">
              <a:extLst>
                <a:ext uri="{FF2B5EF4-FFF2-40B4-BE49-F238E27FC236}">
                  <a16:creationId xmlns:a16="http://schemas.microsoft.com/office/drawing/2014/main" id="{D1A0C381-32BB-1E13-50BF-86876E85446C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46" name="Freeform 10">
                <a:extLst>
                  <a:ext uri="{FF2B5EF4-FFF2-40B4-BE49-F238E27FC236}">
                    <a16:creationId xmlns:a16="http://schemas.microsoft.com/office/drawing/2014/main" id="{FFABF3CA-7CE1-37C0-2B31-1A2639C3E58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42" name="Group 11">
              <a:extLst>
                <a:ext uri="{FF2B5EF4-FFF2-40B4-BE49-F238E27FC236}">
                  <a16:creationId xmlns:a16="http://schemas.microsoft.com/office/drawing/2014/main" id="{8972A607-B3BF-268B-4410-A7796F81C430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44" name="Freeform 12">
                <a:extLst>
                  <a:ext uri="{FF2B5EF4-FFF2-40B4-BE49-F238E27FC236}">
                    <a16:creationId xmlns:a16="http://schemas.microsoft.com/office/drawing/2014/main" id="{E21CA859-EDE9-FFF3-6DC1-7D3FFD5368E2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825900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4">
            <a:extLst>
              <a:ext uri="{FF2B5EF4-FFF2-40B4-BE49-F238E27FC236}">
                <a16:creationId xmlns:a16="http://schemas.microsoft.com/office/drawing/2014/main" id="{846CB7C5-D7EE-1C0D-D4B0-7FD39AF0668D}"/>
              </a:ext>
            </a:extLst>
          </p:cNvPr>
          <p:cNvSpPr txBox="1"/>
          <p:nvPr/>
        </p:nvSpPr>
        <p:spPr>
          <a:xfrm>
            <a:off x="2133600" y="978266"/>
            <a:ext cx="99060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3AE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33AEFB"/>
                </a:solidFill>
                <a:latin typeface="Avenir Black" panose="02000503020000020003" pitchFamily="2" charset="0"/>
              </a:rPr>
              <a:t>FREEdomWithPrEP</a:t>
            </a:r>
            <a:endParaRPr lang="en-US" sz="7500" b="1" spc="75" dirty="0">
              <a:solidFill>
                <a:srgbClr val="33AE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18" name="Group 18">
            <a:extLst>
              <a:ext uri="{FF2B5EF4-FFF2-40B4-BE49-F238E27FC236}">
                <a16:creationId xmlns:a16="http://schemas.microsoft.com/office/drawing/2014/main" id="{BC4747C6-EA48-68CC-BBFA-5D259D582721}"/>
              </a:ext>
            </a:extLst>
          </p:cNvPr>
          <p:cNvGrpSpPr/>
          <p:nvPr/>
        </p:nvGrpSpPr>
        <p:grpSpPr>
          <a:xfrm>
            <a:off x="2133600" y="2400300"/>
            <a:ext cx="8610600" cy="832537"/>
            <a:chOff x="0" y="0"/>
            <a:chExt cx="7098355" cy="1110049"/>
          </a:xfrm>
        </p:grpSpPr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199676C0-0B27-D330-95B7-9076C4C4F11C}"/>
                </a:ext>
              </a:extLst>
            </p:cNvPr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C4CC53DE-757B-DEA2-8C2F-EC75DC7C9A05}"/>
                  </a:ext>
                </a:extLst>
              </p:cNvPr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sp>
          <p:nvSpPr>
            <p:cNvPr id="25" name="TextBox 21">
              <a:extLst>
                <a:ext uri="{FF2B5EF4-FFF2-40B4-BE49-F238E27FC236}">
                  <a16:creationId xmlns:a16="http://schemas.microsoft.com/office/drawing/2014/main" id="{CBA2E367-BB40-EFEF-4860-B70195696960}"/>
                </a:ext>
              </a:extLst>
            </p:cNvPr>
            <p:cNvSpPr txBox="1"/>
            <p:nvPr/>
          </p:nvSpPr>
          <p:spPr>
            <a:xfrm>
              <a:off x="454709" y="253961"/>
              <a:ext cx="6188936" cy="6155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FFFFFB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 campaign that gives you freedom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137D2C-F08B-CF36-0551-3A04C576F93E}"/>
              </a:ext>
            </a:extLst>
          </p:cNvPr>
          <p:cNvSpPr txBox="1"/>
          <p:nvPr/>
        </p:nvSpPr>
        <p:spPr>
          <a:xfrm>
            <a:off x="2133600" y="3848100"/>
            <a:ext cx="141334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</a:rPr>
              <a:t>LoveYourself’s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 current major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 campaign, targeting the greater majority of gay, bisexual, and other men who have sex with men who are aware of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, but has not accessed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 services</a:t>
            </a:r>
          </a:p>
          <a:p>
            <a:endParaRPr lang="en-PH" sz="32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Highlighted with completely free access to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(as enabled by various partners such as PEPFAR, USAID,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EpiC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and Global Fund)</a:t>
            </a:r>
          </a:p>
          <a:p>
            <a:endParaRPr lang="en-PH" sz="32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Campaign enabling other differentiated and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demedicalized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services: enrollment to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via HIV self-testing, offering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 non-medical facilities, etc.</a:t>
            </a:r>
          </a:p>
          <a:p>
            <a:endParaRPr lang="en-PH" sz="32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3AFFE540-52DE-84D1-9988-D74724A5A6B1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4" name="Group 7">
              <a:extLst>
                <a:ext uri="{FF2B5EF4-FFF2-40B4-BE49-F238E27FC236}">
                  <a16:creationId xmlns:a16="http://schemas.microsoft.com/office/drawing/2014/main" id="{BEAF776A-673B-BD04-6AEB-5EBDCC0CF9AA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EEC6D523-E6CF-E5EE-2EB7-EEBEA1AA42F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5" name="Group 9">
              <a:extLst>
                <a:ext uri="{FF2B5EF4-FFF2-40B4-BE49-F238E27FC236}">
                  <a16:creationId xmlns:a16="http://schemas.microsoft.com/office/drawing/2014/main" id="{E2EE2E29-81F6-A603-1291-40B129290D33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8" name="Freeform 10">
                <a:extLst>
                  <a:ext uri="{FF2B5EF4-FFF2-40B4-BE49-F238E27FC236}">
                    <a16:creationId xmlns:a16="http://schemas.microsoft.com/office/drawing/2014/main" id="{BB578CF2-8A54-CF4F-3DA1-33CC18C1750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6" name="Group 11">
              <a:extLst>
                <a:ext uri="{FF2B5EF4-FFF2-40B4-BE49-F238E27FC236}">
                  <a16:creationId xmlns:a16="http://schemas.microsoft.com/office/drawing/2014/main" id="{75104F18-5519-983B-B70B-FC678F0D3FF1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7" name="Freeform 12">
                <a:extLst>
                  <a:ext uri="{FF2B5EF4-FFF2-40B4-BE49-F238E27FC236}">
                    <a16:creationId xmlns:a16="http://schemas.microsoft.com/office/drawing/2014/main" id="{3B75D3C3-69C8-101B-C778-D193BE71A69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4237115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3057312" y="3390900"/>
            <a:ext cx="12173377" cy="241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0"/>
              </a:lnSpc>
            </a:pPr>
            <a:r>
              <a:rPr lang="en-US" sz="21600" b="1" dirty="0">
                <a:solidFill>
                  <a:srgbClr val="FFFFFB"/>
                </a:solidFill>
                <a:latin typeface="Avenir Black" panose="02000503020000020003" pitchFamily="2" charset="0"/>
              </a:rPr>
              <a:t>6,234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4019862" y="5592653"/>
            <a:ext cx="10416035" cy="755235"/>
            <a:chOff x="0" y="0"/>
            <a:chExt cx="13888047" cy="1006979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3888047" cy="1006979"/>
              <a:chOff x="0" y="0"/>
              <a:chExt cx="18121713" cy="131394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122984" cy="1313949"/>
              </a:xfrm>
              <a:custGeom>
                <a:avLst/>
                <a:gdLst/>
                <a:ahLst/>
                <a:cxnLst/>
                <a:rect l="l" t="t" r="r" b="b"/>
                <a:pathLst>
                  <a:path w="18122984" h="1313949">
                    <a:moveTo>
                      <a:pt x="17569264" y="1313949"/>
                    </a:moveTo>
                    <a:lnTo>
                      <a:pt x="553720" y="1313949"/>
                    </a:lnTo>
                    <a:cubicBezTo>
                      <a:pt x="247650" y="1313949"/>
                      <a:pt x="0" y="1019811"/>
                      <a:pt x="0" y="657748"/>
                    </a:cubicBezTo>
                    <a:cubicBezTo>
                      <a:pt x="0" y="294176"/>
                      <a:pt x="247650" y="0"/>
                      <a:pt x="553720" y="0"/>
                    </a:cubicBezTo>
                    <a:lnTo>
                      <a:pt x="17569264" y="0"/>
                    </a:lnTo>
                    <a:cubicBezTo>
                      <a:pt x="17875334" y="0"/>
                      <a:pt x="18122984" y="294176"/>
                      <a:pt x="18122984" y="657748"/>
                    </a:cubicBezTo>
                    <a:cubicBezTo>
                      <a:pt x="18121712" y="1019811"/>
                      <a:pt x="17874062" y="1313949"/>
                      <a:pt x="17569264" y="1313949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802253" y="217105"/>
              <a:ext cx="12283539" cy="556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2400" spc="144" dirty="0">
                  <a:solidFill>
                    <a:srgbClr val="34ADFA"/>
                  </a:solidFill>
                  <a:latin typeface="Avenir Book" panose="02000503020000020003" pitchFamily="2" charset="0"/>
                </a:rPr>
                <a:t>PEOPLE INITIATED WITH PREP VIA LOVEYOURSELF HUBS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057312" y="6674974"/>
            <a:ext cx="12173377" cy="1059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9"/>
              </a:lnSpc>
            </a:pPr>
            <a:r>
              <a:rPr lang="en-US" sz="1899" spc="18" dirty="0">
                <a:solidFill>
                  <a:srgbClr val="FFFFFB"/>
                </a:solidFill>
                <a:latin typeface="Avenir Light" panose="020B0402020203020204" pitchFamily="34" charset="77"/>
              </a:rPr>
              <a:t>From June 2017 to October 2022</a:t>
            </a:r>
          </a:p>
          <a:p>
            <a:pPr algn="ctr">
              <a:lnSpc>
                <a:spcPts val="2849"/>
              </a:lnSpc>
            </a:pPr>
            <a:r>
              <a:rPr lang="en-US" sz="1899" spc="18" dirty="0">
                <a:solidFill>
                  <a:srgbClr val="FFFFFB"/>
                </a:solidFill>
                <a:latin typeface="Avenir Light" panose="020B0402020203020204" pitchFamily="34" charset="77"/>
              </a:rPr>
              <a:t>Composed of demonstration project participants, and clients accessing </a:t>
            </a:r>
            <a:r>
              <a:rPr lang="en-US" sz="1899" spc="18" dirty="0" err="1">
                <a:solidFill>
                  <a:srgbClr val="FFFFFB"/>
                </a:solidFill>
                <a:latin typeface="Avenir Light" panose="020B0402020203020204" pitchFamily="34" charset="77"/>
              </a:rPr>
              <a:t>PrEP</a:t>
            </a:r>
            <a:r>
              <a:rPr lang="en-US" sz="1899" spc="18" dirty="0">
                <a:solidFill>
                  <a:srgbClr val="FFFFFB"/>
                </a:solidFill>
                <a:latin typeface="Avenir Light" panose="020B0402020203020204" pitchFamily="34" charset="77"/>
              </a:rPr>
              <a:t> either for free or out-of-pocket</a:t>
            </a:r>
          </a:p>
          <a:p>
            <a:pPr algn="ctr">
              <a:lnSpc>
                <a:spcPts val="2849"/>
              </a:lnSpc>
            </a:pPr>
            <a:r>
              <a:rPr lang="en-US" sz="1899" spc="18" dirty="0">
                <a:solidFill>
                  <a:srgbClr val="FFFFFB"/>
                </a:solidFill>
                <a:latin typeface="Avenir Light" panose="020B0402020203020204" pitchFamily="34" charset="77"/>
              </a:rPr>
              <a:t>Approximately 70% of overall </a:t>
            </a:r>
            <a:r>
              <a:rPr lang="en-US" sz="1899" spc="18" dirty="0" err="1">
                <a:solidFill>
                  <a:srgbClr val="FFFFFB"/>
                </a:solidFill>
                <a:latin typeface="Avenir Light" panose="020B0402020203020204" pitchFamily="34" charset="77"/>
              </a:rPr>
              <a:t>PrEP</a:t>
            </a:r>
            <a:r>
              <a:rPr lang="en-US" sz="1899" spc="18" dirty="0">
                <a:solidFill>
                  <a:srgbClr val="FFFFFB"/>
                </a:solidFill>
                <a:latin typeface="Avenir Light" panose="020B0402020203020204" pitchFamily="34" charset="77"/>
              </a:rPr>
              <a:t> enrollment in the Philippines</a:t>
            </a:r>
            <a:endParaRPr lang="en-US" sz="1900" spc="19" dirty="0">
              <a:solidFill>
                <a:srgbClr val="FFFFFB"/>
              </a:solidFill>
              <a:latin typeface="Avenir Light" panose="020B0402020203020204" pitchFamily="34" charset="7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0782FAB0-A275-ED1D-B18C-03D875609177}"/>
              </a:ext>
            </a:extLst>
          </p:cNvPr>
          <p:cNvSpPr txBox="1"/>
          <p:nvPr/>
        </p:nvSpPr>
        <p:spPr>
          <a:xfrm>
            <a:off x="2584674" y="1887174"/>
            <a:ext cx="141334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4ADFA"/>
                </a:solidFill>
                <a:latin typeface="Avenir Black" panose="02000503020000020003" pitchFamily="2" charset="0"/>
              </a:rPr>
              <a:t>Key takeaways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DC664A-510E-2981-782D-F406B6047D29}"/>
              </a:ext>
            </a:extLst>
          </p:cNvPr>
          <p:cNvSpPr txBox="1"/>
          <p:nvPr/>
        </p:nvSpPr>
        <p:spPr>
          <a:xfrm>
            <a:off x="2584675" y="3848100"/>
            <a:ext cx="14133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In generating content (whatever the channel is), we ensure that they all </a:t>
            </a:r>
            <a:r>
              <a:rPr lang="en-PH" sz="3200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educate, entertain, and inspire</a:t>
            </a:r>
          </a:p>
          <a:p>
            <a:endParaRPr lang="en-PH" sz="3200" b="1" dirty="0"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Always think of the target market – what do they want, where to reach them, how to reach them. Different strokes for different folks!</a:t>
            </a:r>
          </a:p>
          <a:p>
            <a:endParaRPr lang="en-PH" sz="3200" dirty="0"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Demand generation is not just generating demand – it involves lead generation, demand capture, and service delivery acceleration</a:t>
            </a:r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4">
            <a:extLst>
              <a:ext uri="{FF2B5EF4-FFF2-40B4-BE49-F238E27FC236}">
                <a16:creationId xmlns:a16="http://schemas.microsoft.com/office/drawing/2014/main" id="{0782FAB0-A275-ED1D-B18C-03D875609177}"/>
              </a:ext>
            </a:extLst>
          </p:cNvPr>
          <p:cNvSpPr txBox="1"/>
          <p:nvPr/>
        </p:nvSpPr>
        <p:spPr>
          <a:xfrm>
            <a:off x="2584674" y="1887174"/>
            <a:ext cx="141334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4ADFA"/>
                </a:solidFill>
                <a:latin typeface="Avenir Black" panose="02000503020000020003" pitchFamily="2" charset="0"/>
              </a:rPr>
              <a:t>Acknowledgements</a:t>
            </a:r>
          </a:p>
        </p:txBody>
      </p:sp>
      <p:grpSp>
        <p:nvGrpSpPr>
          <p:cNvPr id="9" name="Group 6">
            <a:extLst>
              <a:ext uri="{FF2B5EF4-FFF2-40B4-BE49-F238E27FC236}">
                <a16:creationId xmlns:a16="http://schemas.microsoft.com/office/drawing/2014/main" id="{6A811107-9771-0D3A-9CC1-7A12CA5528DD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6BD5DC64-F1E0-3046-F0F6-42E9F2A626E3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D250DBC0-79D7-BB97-3A9B-CBE6B8E0C45E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9655E2AF-2002-7287-E162-B9B154CD76A9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56C4297-AC30-0B7C-C00B-55AAA5A61E0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A532F9D-B879-53A1-D1BE-DFDAC119F0A5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40CA463-7A30-F3C7-A523-603D55659A7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523898FB-2B59-8D25-C65F-E3CA9C340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0" y="7874522"/>
            <a:ext cx="2090439" cy="1176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E89242-CC8C-A7EA-AB8A-4642C66BF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97" y="3662383"/>
            <a:ext cx="2387900" cy="152401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445EB5EA-1C8F-7682-88E5-7A8F024F5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97" y="3499993"/>
            <a:ext cx="5120191" cy="1986634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409AA9-02E4-DF8E-EBD3-E48A74D61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688" y="3789295"/>
            <a:ext cx="4425613" cy="1427617"/>
          </a:xfrm>
          <a:prstGeom prst="rect">
            <a:avLst/>
          </a:prstGeom>
        </p:spPr>
      </p:pic>
      <p:pic>
        <p:nvPicPr>
          <p:cNvPr id="20" name="Picture 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F00B3A-1A22-D4A6-17E7-E904FCDC4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658" y="5932438"/>
            <a:ext cx="4510164" cy="1049985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F18C22-C7F4-A8DB-0DAA-9F2FE5D2C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45" y="8045153"/>
            <a:ext cx="2926003" cy="1067991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58C3C334-E7CF-450F-FC4E-510ABD3215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671" y="7779702"/>
            <a:ext cx="1534929" cy="1522682"/>
          </a:xfrm>
          <a:prstGeom prst="rect">
            <a:avLst/>
          </a:prstGeom>
        </p:spPr>
      </p:pic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B3C2396B-CEFE-D9B2-3510-524AB87570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263" y="7860904"/>
            <a:ext cx="4510164" cy="1250790"/>
          </a:xfrm>
          <a:prstGeom prst="rect">
            <a:avLst/>
          </a:prstGeom>
        </p:spPr>
      </p:pic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1E514E1F-2843-8322-AA42-144D089B20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11" y="7935077"/>
            <a:ext cx="2533189" cy="1247023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5681DB17-68AE-A7F7-6C4D-2D7D6C741D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4583" y1="77708" x2="24583" y2="77708"/>
                        <a14:foregroundMark x1="38646" y1="78854" x2="38646" y2="78854"/>
                        <a14:foregroundMark x1="53021" y1="78646" x2="53021" y2="78646"/>
                        <a14:foregroundMark x1="66875" y1="79896" x2="66875" y2="79896"/>
                        <a14:backgroundMark x1="70208" y1="80417" x2="70208" y2="80417"/>
                        <a14:backgroundMark x1="66146" y1="80417" x2="66146" y2="80417"/>
                        <a14:backgroundMark x1="66146" y1="80417" x2="66146" y2="80417"/>
                        <a14:backgroundMark x1="66146" y1="80417" x2="66146" y2="80417"/>
                        <a14:backgroundMark x1="66146" y1="80417" x2="66146" y2="80417"/>
                        <a14:backgroundMark x1="65729" y1="80417" x2="65729" y2="80417"/>
                        <a14:backgroundMark x1="66563" y1="80104" x2="66563" y2="80104"/>
                        <a14:backgroundMark x1="66667" y1="80000" x2="66667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598" y="5516851"/>
            <a:ext cx="1888374" cy="1888374"/>
          </a:xfrm>
          <a:prstGeom prst="rect">
            <a:avLst/>
          </a:prstGeom>
        </p:spPr>
      </p:pic>
      <p:pic>
        <p:nvPicPr>
          <p:cNvPr id="28" name="Picture 2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5F2FDDF-9F74-5EF8-41FA-15CC1E14A1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19" y="5825647"/>
            <a:ext cx="3183533" cy="1326758"/>
          </a:xfrm>
          <a:prstGeom prst="rect">
            <a:avLst/>
          </a:prstGeom>
        </p:spPr>
      </p:pic>
      <p:pic>
        <p:nvPicPr>
          <p:cNvPr id="29" name="Picture 2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48CAD8-91BB-6B53-5A55-D8B08D6D5EB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61" b="89498" l="5502" r="91216">
                        <a14:foregroundMark x1="5598" y1="73744" x2="5936" y2="23288"/>
                        <a14:foregroundMark x1="17133" y1="71689" x2="17230" y2="19635"/>
                        <a14:foregroundMark x1="21380" y1="22831" x2="22732" y2="42009"/>
                        <a14:foregroundMark x1="22732" y1="42009" x2="22297" y2="48858"/>
                        <a14:foregroundMark x1="28861" y1="43607" x2="30309" y2="63699"/>
                        <a14:foregroundMark x1="30309" y1="63699" x2="32577" y2="69406"/>
                        <a14:foregroundMark x1="30695" y1="31963" x2="34701" y2="26484"/>
                        <a14:foregroundMark x1="34701" y1="26484" x2="34701" y2="26484"/>
                        <a14:foregroundMark x1="37741" y1="30822" x2="39382" y2="52511"/>
                        <a14:foregroundMark x1="37934" y1="28082" x2="39189" y2="46347"/>
                        <a14:foregroundMark x1="39189" y1="46347" x2="39189" y2="57763"/>
                        <a14:foregroundMark x1="42326" y1="22831" x2="49469" y2="20776"/>
                        <a14:foregroundMark x1="45801" y1="31279" x2="45801" y2="75342"/>
                        <a14:foregroundMark x1="53185" y1="25571" x2="53282" y2="78539"/>
                        <a14:foregroundMark x1="65830" y1="28082" x2="62790" y2="52055"/>
                        <a14:foregroundMark x1="64044" y1="71005" x2="68195" y2="73744"/>
                        <a14:foregroundMark x1="68195" y1="73744" x2="68388" y2="74201"/>
                        <a14:foregroundMark x1="69498" y1="25571" x2="64286" y2="27626"/>
                        <a14:foregroundMark x1="64286" y1="27626" x2="63465" y2="29224"/>
                        <a14:foregroundMark x1="90106" y1="24429" x2="86535" y2="27169"/>
                        <a14:foregroundMark x1="88320" y1="50457" x2="91216" y2="58904"/>
                        <a14:foregroundMark x1="55068" y1="77854" x2="58108" y2="78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415" y="6026230"/>
            <a:ext cx="4113805" cy="86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0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DBD8D9"/>
            </a:gs>
            <a:gs pos="46000">
              <a:srgbClr val="DBD8D9"/>
            </a:gs>
            <a:gs pos="100000">
              <a:srgbClr val="DDDAD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/>
          <p:cNvSpPr txBox="1"/>
          <p:nvPr/>
        </p:nvSpPr>
        <p:spPr>
          <a:xfrm>
            <a:off x="2440038" y="3695700"/>
            <a:ext cx="9904362" cy="1963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850"/>
              </a:lnSpc>
            </a:pPr>
            <a:r>
              <a:rPr lang="en-US" sz="13800" b="1" dirty="0">
                <a:solidFill>
                  <a:srgbClr val="34ADFA"/>
                </a:solidFill>
                <a:latin typeface="Avenir Black" panose="02000503020000020003" pitchFamily="2" charset="0"/>
              </a:rPr>
              <a:t>Thank you!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516238" y="2078569"/>
            <a:ext cx="9904362" cy="778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800" spc="100" dirty="0">
                <a:solidFill>
                  <a:srgbClr val="34ADFA"/>
                </a:solidFill>
                <a:latin typeface="Avenir Medium" panose="02000503020000020003" pitchFamily="2" charset="0"/>
              </a:rPr>
              <a:t>DEMAND GENERATION AND ADAPTATIONS</a:t>
            </a:r>
          </a:p>
          <a:p>
            <a:pPr>
              <a:lnSpc>
                <a:spcPts val="3000"/>
              </a:lnSpc>
            </a:pPr>
            <a:r>
              <a:rPr lang="en-US" sz="2800" spc="100" dirty="0">
                <a:solidFill>
                  <a:srgbClr val="34ADFA"/>
                </a:solidFill>
                <a:latin typeface="Avenir Medium" panose="02000503020000020003" pitchFamily="2" charset="0"/>
              </a:rPr>
              <a:t>FOR MEN AND PREP IN THE PHILIPPINES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F61EE3-010B-2EDB-65E3-5FBDC1D30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52" y="6170669"/>
            <a:ext cx="3161190" cy="2586428"/>
          </a:xfrm>
          <a:prstGeom prst="rect">
            <a:avLst/>
          </a:prstGeom>
        </p:spPr>
      </p:pic>
      <p:grpSp>
        <p:nvGrpSpPr>
          <p:cNvPr id="12" name="Google Shape;359;p38">
            <a:extLst>
              <a:ext uri="{FF2B5EF4-FFF2-40B4-BE49-F238E27FC236}">
                <a16:creationId xmlns:a16="http://schemas.microsoft.com/office/drawing/2014/main" id="{A54A006B-2E9A-CF88-EAFA-5B8F79C07214}"/>
              </a:ext>
            </a:extLst>
          </p:cNvPr>
          <p:cNvGrpSpPr/>
          <p:nvPr/>
        </p:nvGrpSpPr>
        <p:grpSpPr>
          <a:xfrm>
            <a:off x="5613721" y="6710895"/>
            <a:ext cx="9016679" cy="2623605"/>
            <a:chOff x="4148625" y="3112825"/>
            <a:chExt cx="9016679" cy="2623605"/>
          </a:xfrm>
        </p:grpSpPr>
        <p:sp>
          <p:nvSpPr>
            <p:cNvPr id="16" name="Google Shape;360;p38">
              <a:extLst>
                <a:ext uri="{FF2B5EF4-FFF2-40B4-BE49-F238E27FC236}">
                  <a16:creationId xmlns:a16="http://schemas.microsoft.com/office/drawing/2014/main" id="{B21F6A3F-4D67-08AA-DEE3-0ABD5906D2AB}"/>
                </a:ext>
              </a:extLst>
            </p:cNvPr>
            <p:cNvSpPr txBox="1"/>
            <p:nvPr/>
          </p:nvSpPr>
          <p:spPr>
            <a:xfrm>
              <a:off x="12980504" y="5367130"/>
              <a:ext cx="184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Avenir Book" panose="02000503020000020003" pitchFamily="2" charset="0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" name="Google Shape;362;p38">
              <a:extLst>
                <a:ext uri="{FF2B5EF4-FFF2-40B4-BE49-F238E27FC236}">
                  <a16:creationId xmlns:a16="http://schemas.microsoft.com/office/drawing/2014/main" id="{22AC543F-D609-8C30-A2CE-B71061EE13A1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biLevel thresh="75000"/>
            </a:blip>
            <a:stretch>
              <a:fillRect/>
            </a:stretch>
          </p:blipFill>
          <p:spPr>
            <a:xfrm>
              <a:off x="4148625" y="3707625"/>
              <a:ext cx="514600" cy="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63;p38">
              <a:extLst>
                <a:ext uri="{FF2B5EF4-FFF2-40B4-BE49-F238E27FC236}">
                  <a16:creationId xmlns:a16="http://schemas.microsoft.com/office/drawing/2014/main" id="{20B3C105-C972-2B69-5759-2E8906778348}"/>
                </a:ext>
              </a:extLst>
            </p:cNvPr>
            <p:cNvPicPr preferRelativeResize="0"/>
            <p:nvPr/>
          </p:nvPicPr>
          <p:blipFill>
            <a:blip r:embed="rId4">
              <a:alphaModFix/>
              <a:biLevel thresh="75000"/>
            </a:blip>
            <a:stretch>
              <a:fillRect/>
            </a:stretch>
          </p:blipFill>
          <p:spPr>
            <a:xfrm>
              <a:off x="7557872" y="3112825"/>
              <a:ext cx="514600" cy="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364;p38">
              <a:extLst>
                <a:ext uri="{FF2B5EF4-FFF2-40B4-BE49-F238E27FC236}">
                  <a16:creationId xmlns:a16="http://schemas.microsoft.com/office/drawing/2014/main" id="{0FF7756B-CA66-5794-4411-2C69373DE044}"/>
                </a:ext>
              </a:extLst>
            </p:cNvPr>
            <p:cNvPicPr preferRelativeResize="0"/>
            <p:nvPr/>
          </p:nvPicPr>
          <p:blipFill>
            <a:blip r:embed="rId5">
              <a:alphaModFix/>
              <a:biLevel thresh="75000"/>
            </a:blip>
            <a:stretch>
              <a:fillRect/>
            </a:stretch>
          </p:blipFill>
          <p:spPr>
            <a:xfrm>
              <a:off x="7557872" y="3722425"/>
              <a:ext cx="514600" cy="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365;p38">
              <a:extLst>
                <a:ext uri="{FF2B5EF4-FFF2-40B4-BE49-F238E27FC236}">
                  <a16:creationId xmlns:a16="http://schemas.microsoft.com/office/drawing/2014/main" id="{FCD4E1AA-1746-0D03-ED6A-C1F6D26FE135}"/>
                </a:ext>
              </a:extLst>
            </p:cNvPr>
            <p:cNvPicPr preferRelativeResize="0"/>
            <p:nvPr/>
          </p:nvPicPr>
          <p:blipFill>
            <a:blip r:embed="rId6">
              <a:alphaModFix/>
              <a:biLevel thresh="75000"/>
            </a:blip>
            <a:stretch>
              <a:fillRect/>
            </a:stretch>
          </p:blipFill>
          <p:spPr>
            <a:xfrm>
              <a:off x="4154650" y="4297575"/>
              <a:ext cx="514600" cy="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366;p38">
              <a:extLst>
                <a:ext uri="{FF2B5EF4-FFF2-40B4-BE49-F238E27FC236}">
                  <a16:creationId xmlns:a16="http://schemas.microsoft.com/office/drawing/2014/main" id="{120E86C9-183E-0985-E95D-0573F9543921}"/>
                </a:ext>
              </a:extLst>
            </p:cNvPr>
            <p:cNvPicPr preferRelativeResize="0"/>
            <p:nvPr/>
          </p:nvPicPr>
          <p:blipFill>
            <a:blip r:embed="rId7">
              <a:alphaModFix/>
              <a:biLevel thresh="75000"/>
            </a:blip>
            <a:stretch>
              <a:fillRect/>
            </a:stretch>
          </p:blipFill>
          <p:spPr>
            <a:xfrm>
              <a:off x="4148625" y="3118900"/>
              <a:ext cx="514600" cy="514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367;p38">
              <a:extLst>
                <a:ext uri="{FF2B5EF4-FFF2-40B4-BE49-F238E27FC236}">
                  <a16:creationId xmlns:a16="http://schemas.microsoft.com/office/drawing/2014/main" id="{49AA5D7D-E923-6875-1F37-C8469A1BBEF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biLevel thresh="75000"/>
            </a:blip>
            <a:stretch>
              <a:fillRect/>
            </a:stretch>
          </p:blipFill>
          <p:spPr>
            <a:xfrm>
              <a:off x="7557872" y="4332025"/>
              <a:ext cx="514600" cy="51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368;p38">
              <a:extLst>
                <a:ext uri="{FF2B5EF4-FFF2-40B4-BE49-F238E27FC236}">
                  <a16:creationId xmlns:a16="http://schemas.microsoft.com/office/drawing/2014/main" id="{D63DDA51-AD92-71BE-452C-6299D476D1F7}"/>
                </a:ext>
              </a:extLst>
            </p:cNvPr>
            <p:cNvSpPr txBox="1"/>
            <p:nvPr/>
          </p:nvSpPr>
          <p:spPr>
            <a:xfrm>
              <a:off x="4663224" y="3149300"/>
              <a:ext cx="2517023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latin typeface="Avenir Book" panose="02000503020000020003" pitchFamily="2" charset="0"/>
                </a:rPr>
                <a:t>www.loveyourself.ph</a:t>
              </a:r>
              <a:endParaRPr sz="2400" dirty="0">
                <a:latin typeface="Avenir Book" panose="02000503020000020003" pitchFamily="2" charset="0"/>
              </a:endParaRPr>
            </a:p>
          </p:txBody>
        </p:sp>
        <p:sp>
          <p:nvSpPr>
            <p:cNvPr id="25" name="Google Shape;370;p38">
              <a:extLst>
                <a:ext uri="{FF2B5EF4-FFF2-40B4-BE49-F238E27FC236}">
                  <a16:creationId xmlns:a16="http://schemas.microsoft.com/office/drawing/2014/main" id="{AF99ECF7-9F7E-7A4D-5E6C-28BF62EB49AD}"/>
                </a:ext>
              </a:extLst>
            </p:cNvPr>
            <p:cNvSpPr txBox="1"/>
            <p:nvPr/>
          </p:nvSpPr>
          <p:spPr>
            <a:xfrm>
              <a:off x="4663224" y="3749375"/>
              <a:ext cx="2331805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Avenir Book" panose="02000503020000020003" pitchFamily="2" charset="0"/>
                </a:rPr>
                <a:t>LoveYourself Inc</a:t>
              </a:r>
              <a:endParaRPr sz="2400">
                <a:latin typeface="Avenir Book" panose="02000503020000020003" pitchFamily="2" charset="0"/>
              </a:endParaRPr>
            </a:p>
          </p:txBody>
        </p:sp>
        <p:sp>
          <p:nvSpPr>
            <p:cNvPr id="26" name="Google Shape;371;p38">
              <a:extLst>
                <a:ext uri="{FF2B5EF4-FFF2-40B4-BE49-F238E27FC236}">
                  <a16:creationId xmlns:a16="http://schemas.microsoft.com/office/drawing/2014/main" id="{A0A5C363-907F-A71F-A4A5-A4C0F48BC9E2}"/>
                </a:ext>
              </a:extLst>
            </p:cNvPr>
            <p:cNvSpPr txBox="1"/>
            <p:nvPr/>
          </p:nvSpPr>
          <p:spPr>
            <a:xfrm>
              <a:off x="4663224" y="4339325"/>
              <a:ext cx="2331805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Avenir Book" panose="02000503020000020003" pitchFamily="2" charset="0"/>
                </a:rPr>
                <a:t>@loveyourselfph</a:t>
              </a:r>
              <a:endParaRPr sz="2400">
                <a:latin typeface="Avenir Book" panose="02000503020000020003" pitchFamily="2" charset="0"/>
              </a:endParaRPr>
            </a:p>
          </p:txBody>
        </p:sp>
        <p:sp>
          <p:nvSpPr>
            <p:cNvPr id="27" name="Google Shape;372;p38">
              <a:extLst>
                <a:ext uri="{FF2B5EF4-FFF2-40B4-BE49-F238E27FC236}">
                  <a16:creationId xmlns:a16="http://schemas.microsoft.com/office/drawing/2014/main" id="{A021E91E-856D-599A-46D1-ADF55CCB534B}"/>
                </a:ext>
              </a:extLst>
            </p:cNvPr>
            <p:cNvSpPr txBox="1"/>
            <p:nvPr/>
          </p:nvSpPr>
          <p:spPr>
            <a:xfrm>
              <a:off x="8066447" y="3134263"/>
              <a:ext cx="30000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Avenir Book" panose="02000503020000020003" pitchFamily="2" charset="0"/>
                </a:rPr>
                <a:t>@loveyourself.ph</a:t>
              </a:r>
              <a:endParaRPr sz="2400">
                <a:latin typeface="Avenir Book" panose="02000503020000020003" pitchFamily="2" charset="0"/>
              </a:endParaRPr>
            </a:p>
          </p:txBody>
        </p:sp>
        <p:sp>
          <p:nvSpPr>
            <p:cNvPr id="28" name="Google Shape;373;p38">
              <a:extLst>
                <a:ext uri="{FF2B5EF4-FFF2-40B4-BE49-F238E27FC236}">
                  <a16:creationId xmlns:a16="http://schemas.microsoft.com/office/drawing/2014/main" id="{DB0B2BCC-015A-E189-3617-58AFC20C3058}"/>
                </a:ext>
              </a:extLst>
            </p:cNvPr>
            <p:cNvSpPr txBox="1"/>
            <p:nvPr/>
          </p:nvSpPr>
          <p:spPr>
            <a:xfrm>
              <a:off x="8066447" y="3723563"/>
              <a:ext cx="30000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latin typeface="Avenir Book" panose="02000503020000020003" pitchFamily="2" charset="0"/>
                </a:rPr>
                <a:t>@LoveYourselfPH</a:t>
              </a:r>
              <a:endParaRPr sz="2400">
                <a:latin typeface="Avenir Book" panose="02000503020000020003" pitchFamily="2" charset="0"/>
              </a:endParaRPr>
            </a:p>
          </p:txBody>
        </p:sp>
        <p:sp>
          <p:nvSpPr>
            <p:cNvPr id="29" name="Google Shape;374;p38">
              <a:extLst>
                <a:ext uri="{FF2B5EF4-FFF2-40B4-BE49-F238E27FC236}">
                  <a16:creationId xmlns:a16="http://schemas.microsoft.com/office/drawing/2014/main" id="{836EA4EE-5168-57EC-710A-7020A682A161}"/>
                </a:ext>
              </a:extLst>
            </p:cNvPr>
            <p:cNvSpPr txBox="1"/>
            <p:nvPr/>
          </p:nvSpPr>
          <p:spPr>
            <a:xfrm>
              <a:off x="8066447" y="4373763"/>
              <a:ext cx="3000000" cy="492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 err="1">
                  <a:latin typeface="Avenir Book" panose="02000503020000020003" pitchFamily="2" charset="0"/>
                </a:rPr>
                <a:t>LoveYourselfTV</a:t>
              </a:r>
              <a:endParaRPr sz="2400" dirty="0">
                <a:latin typeface="Avenir Book" panose="02000503020000020003" pitchFamily="2" charset="0"/>
              </a:endParaRPr>
            </a:p>
          </p:txBody>
        </p:sp>
      </p:grpSp>
      <p:grpSp>
        <p:nvGrpSpPr>
          <p:cNvPr id="30" name="Group 2">
            <a:extLst>
              <a:ext uri="{FF2B5EF4-FFF2-40B4-BE49-F238E27FC236}">
                <a16:creationId xmlns:a16="http://schemas.microsoft.com/office/drawing/2014/main" id="{DC2388F2-158C-D6A2-833A-6569D3D25AFC}"/>
              </a:ext>
            </a:extLst>
          </p:cNvPr>
          <p:cNvGrpSpPr/>
          <p:nvPr/>
        </p:nvGrpSpPr>
        <p:grpSpPr>
          <a:xfrm rot="-10800000"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1" name="Group 3">
              <a:extLst>
                <a:ext uri="{FF2B5EF4-FFF2-40B4-BE49-F238E27FC236}">
                  <a16:creationId xmlns:a16="http://schemas.microsoft.com/office/drawing/2014/main" id="{36A805F1-F9FE-4ED9-86E1-8993B32B4592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id="{8688BC76-2D91-6096-0140-B5D8E3A786D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32" name="Group 5">
              <a:extLst>
                <a:ext uri="{FF2B5EF4-FFF2-40B4-BE49-F238E27FC236}">
                  <a16:creationId xmlns:a16="http://schemas.microsoft.com/office/drawing/2014/main" id="{64BF7B2B-5351-BE0F-89DE-7D8F84604758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654345A9-97D0-6FF9-48CF-A5C0077C929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33" name="Group 7">
              <a:extLst>
                <a:ext uri="{FF2B5EF4-FFF2-40B4-BE49-F238E27FC236}">
                  <a16:creationId xmlns:a16="http://schemas.microsoft.com/office/drawing/2014/main" id="{D87A048B-85F1-DE89-3618-63D0ABA5D61A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D6574A5B-A878-8C03-97A1-F1ED428ED66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D66693C-35FA-3953-7221-418B9E221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-165" r="22166" b="23077"/>
          <a:stretch/>
        </p:blipFill>
        <p:spPr>
          <a:xfrm>
            <a:off x="11963400" y="-22058"/>
            <a:ext cx="6324600" cy="103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60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BB404E02-16A2-F49C-4172-6B2610C66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0" b="30769"/>
          <a:stretch/>
        </p:blipFill>
        <p:spPr>
          <a:xfrm>
            <a:off x="9144000" y="-14037"/>
            <a:ext cx="9144000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59713" y="2351507"/>
            <a:ext cx="7417687" cy="5477950"/>
            <a:chOff x="0" y="0"/>
            <a:chExt cx="8139312" cy="6138519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8139312" cy="30777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7500" b="1" spc="75" dirty="0">
                  <a:solidFill>
                    <a:srgbClr val="34ADFA"/>
                  </a:solidFill>
                  <a:latin typeface="Avenir Black" panose="02000503020000020003" pitchFamily="2" charset="0"/>
                </a:rPr>
                <a:t>Presentation outline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551842"/>
              <a:ext cx="8139312" cy="25866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403F3F"/>
                  </a:solidFill>
                  <a:latin typeface="Avenir Medium" panose="02000503020000020003" pitchFamily="2" charset="0"/>
                </a:rPr>
                <a:t>AIDA model and content planning</a:t>
              </a:r>
            </a:p>
            <a:p>
              <a:pPr>
                <a:lnSpc>
                  <a:spcPts val="3600"/>
                </a:lnSpc>
              </a:pPr>
              <a:endParaRPr lang="en-US" sz="3000" spc="30" dirty="0">
                <a:solidFill>
                  <a:srgbClr val="403F3F"/>
                </a:solidFill>
                <a:latin typeface="Avenir Medium" panose="02000503020000020003" pitchFamily="2" charset="0"/>
              </a:endParaRPr>
            </a:p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403F3F"/>
                  </a:solidFill>
                  <a:latin typeface="Avenir Medium" panose="02000503020000020003" pitchFamily="2" charset="0"/>
                </a:rPr>
                <a:t>Differentiated </a:t>
              </a:r>
              <a:r>
                <a:rPr lang="en-US" sz="3000" spc="30" dirty="0" err="1">
                  <a:solidFill>
                    <a:srgbClr val="403F3F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403F3F"/>
                  </a:solidFill>
                  <a:latin typeface="Avenir Medium" panose="02000503020000020003" pitchFamily="2" charset="0"/>
                </a:rPr>
                <a:t> campaigns</a:t>
              </a:r>
            </a:p>
            <a:p>
              <a:pPr>
                <a:lnSpc>
                  <a:spcPts val="3600"/>
                </a:lnSpc>
              </a:pPr>
              <a:endParaRPr lang="en-US" sz="3000" spc="30" dirty="0">
                <a:solidFill>
                  <a:srgbClr val="403F3F"/>
                </a:solidFill>
                <a:latin typeface="Avenir Medium" panose="02000503020000020003" pitchFamily="2" charset="0"/>
              </a:endParaRPr>
            </a:p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403F3F"/>
                  </a:solidFill>
                  <a:latin typeface="Avenir Medium" panose="02000503020000020003" pitchFamily="2" charset="0"/>
                </a:rPr>
                <a:t>Key takeaways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2584675" y="1887174"/>
            <a:ext cx="1036601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4ADFA"/>
                </a:solidFill>
                <a:latin typeface="Avenir Black" panose="02000503020000020003" pitchFamily="2" charset="0"/>
              </a:rPr>
              <a:t>The Marketing Funnel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49228" y="4810601"/>
            <a:ext cx="4457215" cy="46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 dirty="0">
                <a:solidFill>
                  <a:srgbClr val="FFFFFB"/>
                </a:solidFill>
                <a:latin typeface="Avenir Medium" panose="02000503020000020003" pitchFamily="2" charset="0"/>
              </a:rPr>
              <a:t>Causes of bad breath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A6EE1-84DC-43AE-DCD1-8FE06A44367D}"/>
              </a:ext>
            </a:extLst>
          </p:cNvPr>
          <p:cNvSpPr txBox="1"/>
          <p:nvPr/>
        </p:nvSpPr>
        <p:spPr>
          <a:xfrm>
            <a:off x="2584675" y="3848100"/>
            <a:ext cx="552615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</a:rPr>
              <a:t>Demand generation is more than just generating demand</a:t>
            </a:r>
          </a:p>
          <a:p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marketing, the </a:t>
            </a:r>
            <a:r>
              <a:rPr lang="en-PH" sz="2800" b="1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AIDA model</a:t>
            </a:r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* is used to describe a client’s </a:t>
            </a:r>
            <a:r>
              <a:rPr lang="en-PH" sz="28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journey</a:t>
            </a:r>
          </a:p>
          <a:p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With careful analysis, this provides insight how to influence potential clients at certain stages</a:t>
            </a:r>
          </a:p>
        </p:txBody>
      </p:sp>
      <p:pic>
        <p:nvPicPr>
          <p:cNvPr id="23" name="Picture 22" descr="Chart, funnel chart&#10;&#10;Description automatically generated">
            <a:extLst>
              <a:ext uri="{FF2B5EF4-FFF2-40B4-BE49-F238E27FC236}">
                <a16:creationId xmlns:a16="http://schemas.microsoft.com/office/drawing/2014/main" id="{C9099D30-AC73-A0BC-8782-2D2AD72B9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748652"/>
            <a:ext cx="7802700" cy="46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00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2584675" y="1887174"/>
            <a:ext cx="1036601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4ADFA"/>
                </a:solidFill>
                <a:latin typeface="Avenir Black" panose="02000503020000020003" pitchFamily="2" charset="0"/>
              </a:rPr>
              <a:t>The Marketing Funnel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49228" y="4810601"/>
            <a:ext cx="4457215" cy="46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 dirty="0">
                <a:solidFill>
                  <a:srgbClr val="FFFFFB"/>
                </a:solidFill>
                <a:latin typeface="Avenir Medium" panose="02000503020000020003" pitchFamily="2" charset="0"/>
              </a:rPr>
              <a:t>Causes of bad breath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A6EE1-84DC-43AE-DCD1-8FE06A44367D}"/>
              </a:ext>
            </a:extLst>
          </p:cNvPr>
          <p:cNvSpPr txBox="1"/>
          <p:nvPr/>
        </p:nvSpPr>
        <p:spPr>
          <a:xfrm>
            <a:off x="2584675" y="3848100"/>
            <a:ext cx="633072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500" b="1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*AIDA model:</a:t>
            </a:r>
          </a:p>
          <a:p>
            <a:endParaRPr lang="en-PH" sz="2500" b="1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500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Awareness</a:t>
            </a:r>
            <a:r>
              <a:rPr lang="en-PH" sz="2500" dirty="0">
                <a:latin typeface="Avenir Book" panose="02000503020000020003" pitchFamily="2" charset="0"/>
                <a:ea typeface="Helvetica Neue Light" panose="02000403000000020004" pitchFamily="2" charset="0"/>
              </a:rPr>
              <a:t>: The client is aware of their problems and possible solutions for them.</a:t>
            </a:r>
          </a:p>
          <a:p>
            <a:endParaRPr lang="en-PH" sz="25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500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Interest</a:t>
            </a:r>
            <a:r>
              <a:rPr lang="en-PH" sz="2500" dirty="0">
                <a:latin typeface="Avenir Book" panose="02000503020000020003" pitchFamily="2" charset="0"/>
                <a:ea typeface="Helvetica Neue Light" panose="02000403000000020004" pitchFamily="2" charset="0"/>
              </a:rPr>
              <a:t>: The client shows interest in the service.</a:t>
            </a:r>
          </a:p>
          <a:p>
            <a:endParaRPr lang="en-PH" sz="25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500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Desire</a:t>
            </a:r>
            <a:r>
              <a:rPr lang="en-PH" sz="2500" dirty="0">
                <a:latin typeface="Avenir Book" panose="02000503020000020003" pitchFamily="2" charset="0"/>
                <a:ea typeface="Helvetica Neue Light" panose="02000403000000020004" pitchFamily="2" charset="0"/>
              </a:rPr>
              <a:t>: The client begins to evaluate a certain service.</a:t>
            </a:r>
          </a:p>
          <a:p>
            <a:endParaRPr lang="en-PH" sz="25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500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Action</a:t>
            </a:r>
            <a:r>
              <a:rPr lang="en-PH" sz="2500" dirty="0">
                <a:latin typeface="Avenir Book" panose="02000503020000020003" pitchFamily="2" charset="0"/>
                <a:ea typeface="Helvetica Neue Light" panose="02000403000000020004" pitchFamily="2" charset="0"/>
              </a:rPr>
              <a:t>: The client decides whether to avail the service.</a:t>
            </a:r>
          </a:p>
        </p:txBody>
      </p:sp>
      <p:pic>
        <p:nvPicPr>
          <p:cNvPr id="23" name="Picture 22" descr="Chart, funnel chart&#10;&#10;Description automatically generated">
            <a:extLst>
              <a:ext uri="{FF2B5EF4-FFF2-40B4-BE49-F238E27FC236}">
                <a16:creationId xmlns:a16="http://schemas.microsoft.com/office/drawing/2014/main" id="{C9099D30-AC73-A0BC-8782-2D2AD72B9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400" y="3748652"/>
            <a:ext cx="7802700" cy="46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34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584674" y="1887174"/>
            <a:ext cx="1413342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4ADFA"/>
                </a:solidFill>
                <a:latin typeface="Avenir Black" panose="02000503020000020003" pitchFamily="2" charset="0"/>
              </a:rPr>
              <a:t>What should be in a content?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49228" y="4810601"/>
            <a:ext cx="4457215" cy="46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 dirty="0">
                <a:solidFill>
                  <a:srgbClr val="FFFFFB"/>
                </a:solidFill>
                <a:latin typeface="Avenir Medium" panose="02000503020000020003" pitchFamily="2" charset="0"/>
              </a:rPr>
              <a:t>Causes of bad breath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0A6EE1-84DC-43AE-DCD1-8FE06A44367D}"/>
              </a:ext>
            </a:extLst>
          </p:cNvPr>
          <p:cNvSpPr txBox="1"/>
          <p:nvPr/>
        </p:nvSpPr>
        <p:spPr>
          <a:xfrm>
            <a:off x="2584675" y="3848100"/>
            <a:ext cx="141334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In generating content (whatever the channel is), we ensure that they all </a:t>
            </a:r>
            <a:r>
              <a:rPr lang="en-PH" sz="3200" b="1" dirty="0">
                <a:latin typeface="Avenir Book" panose="02000503020000020003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educate, entertain, and inspire.</a:t>
            </a:r>
          </a:p>
          <a:p>
            <a:endParaRPr lang="en-PH" sz="3200" b="1" dirty="0">
              <a:latin typeface="Avenir Book" panose="02000503020000020003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 </a:t>
            </a:r>
            <a:r>
              <a:rPr lang="en-PH" sz="2800" i="1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educating</a:t>
            </a:r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we can always provide correct and factual information regarding </a:t>
            </a:r>
            <a:r>
              <a:rPr lang="en-PH" sz="28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PrEP.</a:t>
            </a:r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To keep them </a:t>
            </a:r>
            <a:r>
              <a:rPr lang="en-PH" sz="2800" i="1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entertained</a:t>
            </a:r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use themes, tone and feel that will catch their attention and keep them engaged, while answering the question: </a:t>
            </a:r>
            <a:r>
              <a:rPr lang="en-PH" sz="2800" b="1" i="1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What’s in it for me?</a:t>
            </a:r>
          </a:p>
          <a:p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Lastly, providing an element in every channel where they will be </a:t>
            </a:r>
            <a:r>
              <a:rPr lang="en-PH" sz="2800" i="1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inspired</a:t>
            </a:r>
            <a:r>
              <a:rPr lang="en-PH" sz="28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to do an action plan: Go to a website to know more, or call this number, or go to this clinic/center.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D09ED6BB-7DD8-3107-29A0-B82E4EF811E4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56A58F01-3946-9019-A985-62A925E47DE0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E0D151BA-E791-2F1F-F890-D8E3EF03C44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44C54D32-AC93-AC40-C100-A949CD736CE6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3B32ECA3-2345-4BA8-C606-E634034E047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13" name="Group 7">
              <a:extLst>
                <a:ext uri="{FF2B5EF4-FFF2-40B4-BE49-F238E27FC236}">
                  <a16:creationId xmlns:a16="http://schemas.microsoft.com/office/drawing/2014/main" id="{AD6AEF70-3AA3-E343-5546-3867F321D391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12179CB1-A254-7BED-0F47-4EC057A1202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</p:spTree>
    <p:extLst>
      <p:ext uri="{BB962C8B-B14F-4D97-AF65-F5344CB8AC3E}">
        <p14:creationId xmlns:p14="http://schemas.microsoft.com/office/powerpoint/2010/main" val="2503933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133600" y="978266"/>
            <a:ext cx="610683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FFFF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FFFFFB"/>
                </a:solidFill>
                <a:latin typeface="Avenir Black" panose="02000503020000020003" pitchFamily="2" charset="0"/>
              </a:rPr>
              <a:t>MenofPrEP</a:t>
            </a:r>
            <a:endParaRPr lang="en-US" sz="7500" b="1" spc="75" dirty="0">
              <a:solidFill>
                <a:srgbClr val="FFFF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33600" y="2343342"/>
            <a:ext cx="8305800" cy="1123758"/>
            <a:chOff x="0" y="0"/>
            <a:chExt cx="7282131" cy="149834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82131" cy="1110049"/>
              <a:chOff x="0" y="0"/>
              <a:chExt cx="8187305" cy="124802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8730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8413914" h="1248029">
                    <a:moveTo>
                      <a:pt x="7860194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860194" y="0"/>
                    </a:lnTo>
                    <a:cubicBezTo>
                      <a:pt x="8166264" y="0"/>
                      <a:pt x="8413914" y="279415"/>
                      <a:pt x="8413914" y="624744"/>
                    </a:cubicBezTo>
                    <a:cubicBezTo>
                      <a:pt x="8412644" y="968640"/>
                      <a:pt x="8164994" y="1248029"/>
                      <a:pt x="7860194" y="1248029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18653" y="267237"/>
              <a:ext cx="624482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34ADFA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 campaign for men who love men</a:t>
              </a:r>
            </a:p>
          </p:txBody>
        </p:sp>
      </p:grpSp>
      <p:grpSp>
        <p:nvGrpSpPr>
          <p:cNvPr id="21" name="Group 44">
            <a:extLst>
              <a:ext uri="{FF2B5EF4-FFF2-40B4-BE49-F238E27FC236}">
                <a16:creationId xmlns:a16="http://schemas.microsoft.com/office/drawing/2014/main" id="{4E042DDA-B99A-0E58-3206-CF81775DF08F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22" name="Group 45">
              <a:extLst>
                <a:ext uri="{FF2B5EF4-FFF2-40B4-BE49-F238E27FC236}">
                  <a16:creationId xmlns:a16="http://schemas.microsoft.com/office/drawing/2014/main" id="{39A7C397-1E72-00CD-8948-8CB4FCDFFA79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94820B27-0F8A-9934-6177-B521C05CA36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  <p:grpSp>
          <p:nvGrpSpPr>
            <p:cNvPr id="23" name="Group 47">
              <a:extLst>
                <a:ext uri="{FF2B5EF4-FFF2-40B4-BE49-F238E27FC236}">
                  <a16:creationId xmlns:a16="http://schemas.microsoft.com/office/drawing/2014/main" id="{03F5BC2D-C3A3-6369-DD47-071C4DDA3610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26" name="Freeform 48">
                <a:extLst>
                  <a:ext uri="{FF2B5EF4-FFF2-40B4-BE49-F238E27FC236}">
                    <a16:creationId xmlns:a16="http://schemas.microsoft.com/office/drawing/2014/main" id="{6F8EFC3A-20F1-BB99-A887-AC61A7293F8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grpSp>
          <p:nvGrpSpPr>
            <p:cNvPr id="24" name="Group 49">
              <a:extLst>
                <a:ext uri="{FF2B5EF4-FFF2-40B4-BE49-F238E27FC236}">
                  <a16:creationId xmlns:a16="http://schemas.microsoft.com/office/drawing/2014/main" id="{4E9E7EED-050A-23CE-9FF2-8A38C65261D2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25" name="Freeform 50">
                <a:extLst>
                  <a:ext uri="{FF2B5EF4-FFF2-40B4-BE49-F238E27FC236}">
                    <a16:creationId xmlns:a16="http://schemas.microsoft.com/office/drawing/2014/main" id="{C0DF7FEA-B623-5CCF-C7AF-4148A3E9E52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</p:grpSp>
      <p:pic>
        <p:nvPicPr>
          <p:cNvPr id="28" name="Picture 27" descr="A person posing for a picture&#10;&#10;Description automatically generated">
            <a:extLst>
              <a:ext uri="{FF2B5EF4-FFF2-40B4-BE49-F238E27FC236}">
                <a16:creationId xmlns:a16="http://schemas.microsoft.com/office/drawing/2014/main" id="{C8E5CF83-2B03-6958-15EB-4E04E2E0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5"/>
          <a:stretch/>
        </p:blipFill>
        <p:spPr>
          <a:xfrm>
            <a:off x="9829800" y="3695700"/>
            <a:ext cx="3429000" cy="3053017"/>
          </a:xfrm>
          <a:prstGeom prst="rect">
            <a:avLst/>
          </a:prstGeom>
        </p:spPr>
      </p:pic>
      <p:pic>
        <p:nvPicPr>
          <p:cNvPr id="29" name="Picture 2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331658A-854A-77F6-D040-60A4A5759B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6"/>
          <a:stretch/>
        </p:blipFill>
        <p:spPr>
          <a:xfrm>
            <a:off x="13639800" y="3695700"/>
            <a:ext cx="3429000" cy="3047832"/>
          </a:xfrm>
          <a:prstGeom prst="rect">
            <a:avLst/>
          </a:prstGeom>
        </p:spPr>
      </p:pic>
      <p:pic>
        <p:nvPicPr>
          <p:cNvPr id="30" name="Picture 2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7595DE03-F18C-0F58-B56D-259F6422FA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6"/>
          <a:stretch/>
        </p:blipFill>
        <p:spPr>
          <a:xfrm>
            <a:off x="2209800" y="6698417"/>
            <a:ext cx="3435578" cy="3053999"/>
          </a:xfrm>
          <a:prstGeom prst="rect">
            <a:avLst/>
          </a:prstGeom>
        </p:spPr>
      </p:pic>
      <p:pic>
        <p:nvPicPr>
          <p:cNvPr id="31" name="Picture 30" descr="A picture containing person, man, photo, front&#10;&#10;Description automatically generated">
            <a:extLst>
              <a:ext uri="{FF2B5EF4-FFF2-40B4-BE49-F238E27FC236}">
                <a16:creationId xmlns:a16="http://schemas.microsoft.com/office/drawing/2014/main" id="{50311AC8-3468-5673-E594-E7F2E49D42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4"/>
          <a:stretch/>
        </p:blipFill>
        <p:spPr>
          <a:xfrm>
            <a:off x="6032105" y="6698417"/>
            <a:ext cx="3416695" cy="3052338"/>
          </a:xfrm>
          <a:prstGeom prst="rect">
            <a:avLst/>
          </a:prstGeom>
        </p:spPr>
      </p:pic>
      <p:pic>
        <p:nvPicPr>
          <p:cNvPr id="32" name="Picture 31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F362F2FC-056B-E0B7-BFD8-7F726122EC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0"/>
          <a:stretch/>
        </p:blipFill>
        <p:spPr>
          <a:xfrm>
            <a:off x="9829800" y="6671284"/>
            <a:ext cx="3429000" cy="3075133"/>
          </a:xfrm>
          <a:prstGeom prst="rect">
            <a:avLst/>
          </a:prstGeom>
        </p:spPr>
      </p:pic>
      <p:pic>
        <p:nvPicPr>
          <p:cNvPr id="33" name="Picture 32" descr="A person holding a sign&#10;&#10;Description automatically generated">
            <a:extLst>
              <a:ext uri="{FF2B5EF4-FFF2-40B4-BE49-F238E27FC236}">
                <a16:creationId xmlns:a16="http://schemas.microsoft.com/office/drawing/2014/main" id="{5EC6B87D-7FC6-C1BE-C603-A6B979667B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6"/>
          <a:stretch/>
        </p:blipFill>
        <p:spPr>
          <a:xfrm>
            <a:off x="2209800" y="3695702"/>
            <a:ext cx="3429000" cy="3054000"/>
          </a:xfrm>
          <a:prstGeom prst="rect">
            <a:avLst/>
          </a:prstGeom>
        </p:spPr>
      </p:pic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1FB94CA0-2A32-EDDD-7E43-593BACA52B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6"/>
          <a:stretch/>
        </p:blipFill>
        <p:spPr>
          <a:xfrm>
            <a:off x="6019800" y="3695700"/>
            <a:ext cx="3429000" cy="3054000"/>
          </a:xfrm>
          <a:prstGeom prst="rect">
            <a:avLst/>
          </a:prstGeom>
        </p:spPr>
      </p:pic>
      <p:pic>
        <p:nvPicPr>
          <p:cNvPr id="35" name="Picture 34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4B409DB1-95B4-B5AD-7942-3175371B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6"/>
          <a:stretch/>
        </p:blipFill>
        <p:spPr>
          <a:xfrm>
            <a:off x="13639800" y="6692417"/>
            <a:ext cx="3429000" cy="305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4"/>
          <p:cNvSpPr txBox="1"/>
          <p:nvPr/>
        </p:nvSpPr>
        <p:spPr>
          <a:xfrm>
            <a:off x="2133600" y="978266"/>
            <a:ext cx="6106834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FFFF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FFFFFB"/>
                </a:solidFill>
                <a:latin typeface="Avenir Black" panose="02000503020000020003" pitchFamily="2" charset="0"/>
              </a:rPr>
              <a:t>MenofPrEP</a:t>
            </a:r>
            <a:endParaRPr lang="en-US" sz="7500" b="1" spc="75" dirty="0">
              <a:solidFill>
                <a:srgbClr val="FFFF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2133600" y="2343342"/>
            <a:ext cx="8305800" cy="1123758"/>
            <a:chOff x="0" y="0"/>
            <a:chExt cx="7282131" cy="149834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82131" cy="1110049"/>
              <a:chOff x="0" y="0"/>
              <a:chExt cx="8187305" cy="124802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8730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8413914" h="1248029">
                    <a:moveTo>
                      <a:pt x="7860194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860194" y="0"/>
                    </a:lnTo>
                    <a:cubicBezTo>
                      <a:pt x="8166264" y="0"/>
                      <a:pt x="8413914" y="279415"/>
                      <a:pt x="8413914" y="624744"/>
                    </a:cubicBezTo>
                    <a:cubicBezTo>
                      <a:pt x="8412644" y="968640"/>
                      <a:pt x="8164994" y="1248029"/>
                      <a:pt x="7860194" y="1248029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518653" y="267237"/>
              <a:ext cx="624482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34ADFA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34ADFA"/>
                  </a:solidFill>
                  <a:latin typeface="Avenir Medium" panose="02000503020000020003" pitchFamily="2" charset="0"/>
                </a:rPr>
                <a:t> campaign for men who love men</a:t>
              </a:r>
            </a:p>
          </p:txBody>
        </p:sp>
      </p:grpSp>
      <p:grpSp>
        <p:nvGrpSpPr>
          <p:cNvPr id="21" name="Group 44">
            <a:extLst>
              <a:ext uri="{FF2B5EF4-FFF2-40B4-BE49-F238E27FC236}">
                <a16:creationId xmlns:a16="http://schemas.microsoft.com/office/drawing/2014/main" id="{4E042DDA-B99A-0E58-3206-CF81775DF08F}"/>
              </a:ext>
            </a:extLst>
          </p:cNvPr>
          <p:cNvGrpSpPr/>
          <p:nvPr/>
        </p:nvGrpSpPr>
        <p:grpSpPr>
          <a:xfrm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22" name="Group 45">
              <a:extLst>
                <a:ext uri="{FF2B5EF4-FFF2-40B4-BE49-F238E27FC236}">
                  <a16:creationId xmlns:a16="http://schemas.microsoft.com/office/drawing/2014/main" id="{39A7C397-1E72-00CD-8948-8CB4FCDFFA79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94820B27-0F8A-9934-6177-B521C05CA36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  <p:grpSp>
          <p:nvGrpSpPr>
            <p:cNvPr id="23" name="Group 47">
              <a:extLst>
                <a:ext uri="{FF2B5EF4-FFF2-40B4-BE49-F238E27FC236}">
                  <a16:creationId xmlns:a16="http://schemas.microsoft.com/office/drawing/2014/main" id="{03F5BC2D-C3A3-6369-DD47-071C4DDA3610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26" name="Freeform 48">
                <a:extLst>
                  <a:ext uri="{FF2B5EF4-FFF2-40B4-BE49-F238E27FC236}">
                    <a16:creationId xmlns:a16="http://schemas.microsoft.com/office/drawing/2014/main" id="{6F8EFC3A-20F1-BB99-A887-AC61A7293F83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/>
              </a:solidFill>
            </p:spPr>
          </p:sp>
        </p:grpSp>
        <p:grpSp>
          <p:nvGrpSpPr>
            <p:cNvPr id="24" name="Group 49">
              <a:extLst>
                <a:ext uri="{FF2B5EF4-FFF2-40B4-BE49-F238E27FC236}">
                  <a16:creationId xmlns:a16="http://schemas.microsoft.com/office/drawing/2014/main" id="{4E9E7EED-050A-23CE-9FF2-8A38C65261D2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25" name="Freeform 50">
                <a:extLst>
                  <a:ext uri="{FF2B5EF4-FFF2-40B4-BE49-F238E27FC236}">
                    <a16:creationId xmlns:a16="http://schemas.microsoft.com/office/drawing/2014/main" id="{C0DF7FEA-B623-5CCF-C7AF-4148A3E9E52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B">
                  <a:alpha val="24706"/>
                </a:srgbClr>
              </a:solid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7C6328-E9C9-E334-7E6E-5D544F3E6D39}"/>
              </a:ext>
            </a:extLst>
          </p:cNvPr>
          <p:cNvSpPr txBox="1"/>
          <p:nvPr/>
        </p:nvSpPr>
        <p:spPr>
          <a:xfrm>
            <a:off x="2133600" y="3848100"/>
            <a:ext cx="1413342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LoveYourself’s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 first major </a:t>
            </a:r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PrEP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</a:rPr>
              <a:t> campaign after its demonstration project</a:t>
            </a:r>
          </a:p>
          <a:p>
            <a:endParaRPr lang="en-PH" sz="32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Aimed to spread awareness about </a:t>
            </a:r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and draw interest</a:t>
            </a:r>
          </a:p>
          <a:p>
            <a:endParaRPr lang="en-PH" sz="32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Composed of social media-famous ambassadors willing to promote/be a peer support for </a:t>
            </a:r>
            <a:r>
              <a:rPr lang="en-PH" sz="3200" dirty="0" err="1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solidFill>
                  <a:schemeClr val="bg1"/>
                </a:solidFill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, without monetary compensation</a:t>
            </a:r>
          </a:p>
          <a:p>
            <a:endParaRPr lang="en-PH" sz="32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b="1" dirty="0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Posts reaches 30,000 unique engagement per post, </a:t>
            </a:r>
            <a:r>
              <a:rPr lang="en-PH" sz="3200" b="1" dirty="0" err="1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b="1" dirty="0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inquiries increased by 2000%, increased </a:t>
            </a:r>
            <a:r>
              <a:rPr lang="en-PH" sz="3200" b="1" dirty="0" err="1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b="1" dirty="0">
                <a:solidFill>
                  <a:schemeClr val="bg1"/>
                </a:solidFill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enrollment from 50 to 750 in just 4 months</a:t>
            </a:r>
          </a:p>
          <a:p>
            <a:endParaRPr lang="en-PH" sz="32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en-PH" sz="2800" dirty="0">
              <a:solidFill>
                <a:schemeClr val="bg1"/>
              </a:solidFill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1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FBF76058-D8D5-ECC8-4FFA-F334B7C59DCB}"/>
              </a:ext>
            </a:extLst>
          </p:cNvPr>
          <p:cNvSpPr txBox="1"/>
          <p:nvPr/>
        </p:nvSpPr>
        <p:spPr>
          <a:xfrm>
            <a:off x="2133600" y="978266"/>
            <a:ext cx="7543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3AE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33AEFB"/>
                </a:solidFill>
                <a:latin typeface="Avenir Black" panose="02000503020000020003" pitchFamily="2" charset="0"/>
              </a:rPr>
              <a:t>QueensofPrEP</a:t>
            </a:r>
            <a:endParaRPr lang="en-US" sz="7500" b="1" spc="75" dirty="0">
              <a:solidFill>
                <a:srgbClr val="33AE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536F7-117B-9AF1-A33D-78BA90038266}"/>
              </a:ext>
            </a:extLst>
          </p:cNvPr>
          <p:cNvGrpSpPr/>
          <p:nvPr/>
        </p:nvGrpSpPr>
        <p:grpSpPr>
          <a:xfrm rot="-10800000"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AF8369-B618-B943-A8B9-D20328BD664E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79632176-E134-397D-E8B4-A135C286133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FDBCEEA4-177E-FB8F-8C93-7AAB1ACEEC24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EE1A4CDE-17E1-2A08-F967-AEF274F5FA3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8DC80CFB-D746-AA7F-AD9C-682A49B6BCF8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AC720DB1-4B82-A398-CCAB-D6829D59654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3D66D392-7676-4D2A-DD8A-963D7A107299}"/>
              </a:ext>
            </a:extLst>
          </p:cNvPr>
          <p:cNvGrpSpPr/>
          <p:nvPr/>
        </p:nvGrpSpPr>
        <p:grpSpPr>
          <a:xfrm>
            <a:off x="2133600" y="2400300"/>
            <a:ext cx="9220200" cy="1113801"/>
            <a:chOff x="0" y="0"/>
            <a:chExt cx="7098355" cy="1485067"/>
          </a:xfrm>
        </p:grpSpPr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B7F71171-C5BD-B793-116C-BB639559BC85}"/>
                </a:ext>
              </a:extLst>
            </p:cNvPr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029BD8E3-2E2D-4E85-08EC-C333169BA72F}"/>
                  </a:ext>
                </a:extLst>
              </p:cNvPr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E7088724-93C5-F344-2AAE-621B12544BE2}"/>
                </a:ext>
              </a:extLst>
            </p:cNvPr>
            <p:cNvSpPr txBox="1"/>
            <p:nvPr/>
          </p:nvSpPr>
          <p:spPr>
            <a:xfrm>
              <a:off x="454709" y="253961"/>
              <a:ext cx="618893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FFFFFB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 campaign to unleash the queen in you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97256B0-B19D-C88B-2ACB-15ECFAB8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9632108" y="3755777"/>
            <a:ext cx="3398092" cy="30240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745EF1-2606-9759-ED06-1D26EAB39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13442108" y="3737295"/>
            <a:ext cx="3398092" cy="30240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89DADA-E55E-E0AA-77A9-89808E72EE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13442108" y="6753552"/>
            <a:ext cx="3398092" cy="3024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308FDA-0864-C280-E724-5AD4350AB2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9632108" y="6768182"/>
            <a:ext cx="3398092" cy="30240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DA3F21-8987-DAEA-09F1-FD19BF33EA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5898308" y="6761300"/>
            <a:ext cx="3398092" cy="302400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54E-6D63-228E-0179-163659C7ED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2133600" y="6772898"/>
            <a:ext cx="3398092" cy="302400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C0FE7E9-C977-2CE4-A156-AF66D036998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2133600" y="3748896"/>
            <a:ext cx="3398092" cy="30240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1C6213E-E110-E094-3B1A-9EA9BE535A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9"/>
          <a:stretch/>
        </p:blipFill>
        <p:spPr>
          <a:xfrm>
            <a:off x="5898307" y="3748894"/>
            <a:ext cx="3398093" cy="302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73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>
            <a:extLst>
              <a:ext uri="{FF2B5EF4-FFF2-40B4-BE49-F238E27FC236}">
                <a16:creationId xmlns:a16="http://schemas.microsoft.com/office/drawing/2014/main" id="{FBF76058-D8D5-ECC8-4FFA-F334B7C59DCB}"/>
              </a:ext>
            </a:extLst>
          </p:cNvPr>
          <p:cNvSpPr txBox="1"/>
          <p:nvPr/>
        </p:nvSpPr>
        <p:spPr>
          <a:xfrm>
            <a:off x="2133600" y="978266"/>
            <a:ext cx="75438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b="1" spc="75" dirty="0">
                <a:solidFill>
                  <a:srgbClr val="33AEFB"/>
                </a:solidFill>
                <a:latin typeface="Avenir Black" panose="02000503020000020003" pitchFamily="2" charset="0"/>
              </a:rPr>
              <a:t>#</a:t>
            </a:r>
            <a:r>
              <a:rPr lang="en-US" sz="7500" b="1" spc="75" dirty="0" err="1">
                <a:solidFill>
                  <a:srgbClr val="33AEFB"/>
                </a:solidFill>
                <a:latin typeface="Avenir Black" panose="02000503020000020003" pitchFamily="2" charset="0"/>
              </a:rPr>
              <a:t>QueensofPrEP</a:t>
            </a:r>
            <a:endParaRPr lang="en-US" sz="7500" b="1" spc="75" dirty="0">
              <a:solidFill>
                <a:srgbClr val="33AEFB"/>
              </a:solidFill>
              <a:latin typeface="Avenir Black" panose="02000503020000020003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6536F7-117B-9AF1-A33D-78BA90038266}"/>
              </a:ext>
            </a:extLst>
          </p:cNvPr>
          <p:cNvGrpSpPr/>
          <p:nvPr/>
        </p:nvGrpSpPr>
        <p:grpSpPr>
          <a:xfrm rot="-10800000">
            <a:off x="1028700" y="1028700"/>
            <a:ext cx="204311" cy="837821"/>
            <a:chOff x="0" y="0"/>
            <a:chExt cx="272415" cy="111709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AF8369-B618-B943-A8B9-D20328BD664E}"/>
                </a:ext>
              </a:extLst>
            </p:cNvPr>
            <p:cNvGrpSpPr/>
            <p:nvPr/>
          </p:nvGrpSpPr>
          <p:grpSpPr>
            <a:xfrm>
              <a:off x="0" y="0"/>
              <a:ext cx="272415" cy="272415"/>
              <a:chOff x="0" y="0"/>
              <a:chExt cx="6350000" cy="6350000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79632176-E134-397D-E8B4-A135C2861336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grpSp>
          <p:nvGrpSpPr>
            <p:cNvPr id="5" name="Group 5">
              <a:extLst>
                <a:ext uri="{FF2B5EF4-FFF2-40B4-BE49-F238E27FC236}">
                  <a16:creationId xmlns:a16="http://schemas.microsoft.com/office/drawing/2014/main" id="{FDBCEEA4-177E-FB8F-8C93-7AAB1ACEEC24}"/>
                </a:ext>
              </a:extLst>
            </p:cNvPr>
            <p:cNvGrpSpPr/>
            <p:nvPr/>
          </p:nvGrpSpPr>
          <p:grpSpPr>
            <a:xfrm>
              <a:off x="0" y="422340"/>
              <a:ext cx="272415" cy="272415"/>
              <a:chOff x="0" y="0"/>
              <a:chExt cx="6350000" cy="6350000"/>
            </a:xfrm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EE1A4CDE-17E1-2A08-F967-AEF274F5FA3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8DC80CFB-D746-AA7F-AD9C-682A49B6BCF8}"/>
                </a:ext>
              </a:extLst>
            </p:cNvPr>
            <p:cNvGrpSpPr/>
            <p:nvPr/>
          </p:nvGrpSpPr>
          <p:grpSpPr>
            <a:xfrm>
              <a:off x="0" y="844679"/>
              <a:ext cx="272415" cy="272415"/>
              <a:chOff x="0" y="0"/>
              <a:chExt cx="6350000" cy="6350000"/>
            </a:xfrm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AC720DB1-4B82-A398-CCAB-D6829D59654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403F3F">
                  <a:alpha val="24706"/>
                </a:srgbClr>
              </a:solidFill>
            </p:spPr>
          </p:sp>
        </p:grp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3D66D392-7676-4D2A-DD8A-963D7A107299}"/>
              </a:ext>
            </a:extLst>
          </p:cNvPr>
          <p:cNvGrpSpPr/>
          <p:nvPr/>
        </p:nvGrpSpPr>
        <p:grpSpPr>
          <a:xfrm>
            <a:off x="2133600" y="2400300"/>
            <a:ext cx="9220200" cy="1113801"/>
            <a:chOff x="0" y="0"/>
            <a:chExt cx="7098355" cy="1485067"/>
          </a:xfrm>
        </p:grpSpPr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B7F71171-C5BD-B793-116C-BB639559BC85}"/>
                </a:ext>
              </a:extLst>
            </p:cNvPr>
            <p:cNvGrpSpPr/>
            <p:nvPr/>
          </p:nvGrpSpPr>
          <p:grpSpPr>
            <a:xfrm>
              <a:off x="0" y="0"/>
              <a:ext cx="7098355" cy="1110049"/>
              <a:chOff x="0" y="0"/>
              <a:chExt cx="7980685" cy="1248029"/>
            </a:xfrm>
          </p:grpSpPr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029BD8E3-2E2D-4E85-08EC-C333169BA72F}"/>
                  </a:ext>
                </a:extLst>
              </p:cNvPr>
              <p:cNvSpPr/>
              <p:nvPr/>
            </p:nvSpPr>
            <p:spPr>
              <a:xfrm>
                <a:off x="0" y="0"/>
                <a:ext cx="7981955" cy="1248029"/>
              </a:xfrm>
              <a:custGeom>
                <a:avLst/>
                <a:gdLst/>
                <a:ahLst/>
                <a:cxnLst/>
                <a:rect l="l" t="t" r="r" b="b"/>
                <a:pathLst>
                  <a:path w="7981955" h="1248029">
                    <a:moveTo>
                      <a:pt x="7428235" y="1248029"/>
                    </a:moveTo>
                    <a:lnTo>
                      <a:pt x="553720" y="1248029"/>
                    </a:lnTo>
                    <a:cubicBezTo>
                      <a:pt x="247650" y="1248029"/>
                      <a:pt x="0" y="968640"/>
                      <a:pt x="0" y="624744"/>
                    </a:cubicBezTo>
                    <a:cubicBezTo>
                      <a:pt x="0" y="279415"/>
                      <a:pt x="247650" y="0"/>
                      <a:pt x="553720" y="0"/>
                    </a:cubicBezTo>
                    <a:lnTo>
                      <a:pt x="7428235" y="0"/>
                    </a:lnTo>
                    <a:cubicBezTo>
                      <a:pt x="7734305" y="0"/>
                      <a:pt x="7981955" y="279415"/>
                      <a:pt x="7981955" y="624744"/>
                    </a:cubicBezTo>
                    <a:cubicBezTo>
                      <a:pt x="7980685" y="968640"/>
                      <a:pt x="7733035" y="1248029"/>
                      <a:pt x="7428235" y="1248029"/>
                    </a:cubicBezTo>
                    <a:close/>
                  </a:path>
                </a:pathLst>
              </a:custGeom>
              <a:solidFill>
                <a:srgbClr val="34ADFA"/>
              </a:solidFill>
            </p:spPr>
          </p:sp>
        </p:grp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E7088724-93C5-F344-2AAE-621B12544BE2}"/>
                </a:ext>
              </a:extLst>
            </p:cNvPr>
            <p:cNvSpPr txBox="1"/>
            <p:nvPr/>
          </p:nvSpPr>
          <p:spPr>
            <a:xfrm>
              <a:off x="454709" y="253961"/>
              <a:ext cx="6188936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00"/>
                </a:lnSpc>
              </a:pP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A </a:t>
              </a:r>
              <a:r>
                <a:rPr lang="en-US" sz="3000" spc="30" dirty="0" err="1">
                  <a:solidFill>
                    <a:srgbClr val="FFFFFB"/>
                  </a:solidFill>
                  <a:latin typeface="Avenir Medium" panose="02000503020000020003" pitchFamily="2" charset="0"/>
                </a:rPr>
                <a:t>PrEP</a:t>
              </a:r>
              <a:r>
                <a:rPr lang="en-US" sz="3000" spc="30" dirty="0">
                  <a:solidFill>
                    <a:srgbClr val="FFFFFB"/>
                  </a:solidFill>
                  <a:latin typeface="Avenir Medium" panose="02000503020000020003" pitchFamily="2" charset="0"/>
                </a:rPr>
                <a:t> campaign to unleash the queen in you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A946FA-69C7-4B05-53D8-EDC1F9089AE5}"/>
              </a:ext>
            </a:extLst>
          </p:cNvPr>
          <p:cNvSpPr txBox="1"/>
          <p:nvPr/>
        </p:nvSpPr>
        <p:spPr>
          <a:xfrm>
            <a:off x="2133600" y="3848100"/>
            <a:ext cx="14133424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</a:rPr>
              <a:t>LoveYourself’s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 second major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</a:rPr>
              <a:t> campaign, highlighting the use of queens as ambassadors: cisgender woman beauty queens, transwoman queens, and drag queens (which may be gay, bisexual, or other men who have sex with men)</a:t>
            </a:r>
          </a:p>
          <a:p>
            <a:endParaRPr lang="en-PH" sz="32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Aimed to continue the sparked </a:t>
            </a:r>
            <a:r>
              <a:rPr lang="en-PH" sz="3200" dirty="0" err="1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dirty="0">
                <a:latin typeface="Avenir Book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interest in a different target market</a:t>
            </a:r>
          </a:p>
          <a:p>
            <a:endParaRPr lang="en-PH" sz="32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PH" sz="3200" b="1" dirty="0" err="1"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b="1" dirty="0"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enrollment among transgender women increased by 200%, sparked great interest to </a:t>
            </a:r>
            <a:r>
              <a:rPr lang="en-PH" sz="3200" b="1" dirty="0" err="1"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PrEP</a:t>
            </a:r>
            <a:r>
              <a:rPr lang="en-PH" sz="3200" b="1" dirty="0">
                <a:latin typeface="Avenir Medium" panose="02000503020000020003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 among the transwomen and the drag community</a:t>
            </a:r>
          </a:p>
          <a:p>
            <a:endParaRPr lang="en-PH" sz="32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endParaRPr lang="en-PH" sz="2800" dirty="0">
              <a:latin typeface="Avenir Book" panose="02000503020000020003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27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808</Words>
  <Application>Microsoft Macintosh PowerPoint</Application>
  <PresentationFormat>Custom</PresentationFormat>
  <Paragraphs>99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Avenir Black</vt:lpstr>
      <vt:lpstr>Arial</vt:lpstr>
      <vt:lpstr>Avenir Book</vt:lpstr>
      <vt:lpstr>Avenir Medium</vt:lpstr>
      <vt:lpstr>Avenir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Blue and Aqua Geometric Healthcare Medical Presentation</dc:title>
  <cp:lastModifiedBy>John Danvic Rosadino</cp:lastModifiedBy>
  <cp:revision>5</cp:revision>
  <dcterms:created xsi:type="dcterms:W3CDTF">2006-08-16T00:00:00Z</dcterms:created>
  <dcterms:modified xsi:type="dcterms:W3CDTF">2022-11-15T18:05:18Z</dcterms:modified>
  <dc:identifier>DAFR_fwBvmY</dc:identifier>
</cp:coreProperties>
</file>