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0" r:id="rId1"/>
    <p:sldMasterId id="2147483758" r:id="rId2"/>
  </p:sldMasterIdLst>
  <p:notesMasterIdLst>
    <p:notesMasterId r:id="rId18"/>
  </p:notesMasterIdLst>
  <p:sldIdLst>
    <p:sldId id="2147474529" r:id="rId3"/>
    <p:sldId id="4682" r:id="rId4"/>
    <p:sldId id="2147481942" r:id="rId5"/>
    <p:sldId id="2147474531" r:id="rId6"/>
    <p:sldId id="2147474528" r:id="rId7"/>
    <p:sldId id="262" r:id="rId8"/>
    <p:sldId id="2147474517" r:id="rId9"/>
    <p:sldId id="2147474526" r:id="rId10"/>
    <p:sldId id="2147474524" r:id="rId11"/>
    <p:sldId id="2147474522" r:id="rId12"/>
    <p:sldId id="4033" r:id="rId13"/>
    <p:sldId id="256" r:id="rId14"/>
    <p:sldId id="2147474533" r:id="rId15"/>
    <p:sldId id="2147474520"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CCCC"/>
    <a:srgbClr val="DDFBF6"/>
    <a:srgbClr val="0099CC"/>
    <a:srgbClr val="5CB7B2"/>
    <a:srgbClr val="3A8686"/>
    <a:srgbClr val="FFFFFF"/>
    <a:srgbClr val="FF00FF"/>
    <a:srgbClr val="8BE5D4"/>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8AEC3-EBBA-4999-9602-0C1F468E40CD}" v="8" dt="2024-07-17T11:29:02.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43" autoAdjust="0"/>
  </p:normalViewPr>
  <p:slideViewPr>
    <p:cSldViewPr snapToGrid="0">
      <p:cViewPr varScale="1">
        <p:scale>
          <a:sx n="59" d="100"/>
          <a:sy n="59" d="100"/>
        </p:scale>
        <p:origin x="94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EDIKT, Clemens" userId="249138a5-33c7-4348-8807-dc718a0ef12c" providerId="ADAL" clId="{8B58AEC3-EBBA-4999-9602-0C1F468E40CD}"/>
    <pc:docChg chg="custSel addSld delSld modSld">
      <pc:chgData name="BENEDIKT, Clemens" userId="249138a5-33c7-4348-8807-dc718a0ef12c" providerId="ADAL" clId="{8B58AEC3-EBBA-4999-9602-0C1F468E40CD}" dt="2024-07-17T11:31:35.913" v="375" actId="20577"/>
      <pc:docMkLst>
        <pc:docMk/>
      </pc:docMkLst>
      <pc:sldChg chg="addSp modSp mod">
        <pc:chgData name="BENEDIKT, Clemens" userId="249138a5-33c7-4348-8807-dc718a0ef12c" providerId="ADAL" clId="{8B58AEC3-EBBA-4999-9602-0C1F468E40CD}" dt="2024-07-17T11:23:34.585" v="44" actId="1076"/>
        <pc:sldMkLst>
          <pc:docMk/>
          <pc:sldMk cId="3752132883" sldId="262"/>
        </pc:sldMkLst>
        <pc:spChg chg="add mod">
          <ac:chgData name="BENEDIKT, Clemens" userId="249138a5-33c7-4348-8807-dc718a0ef12c" providerId="ADAL" clId="{8B58AEC3-EBBA-4999-9602-0C1F468E40CD}" dt="2024-07-17T11:23:34.585" v="44" actId="1076"/>
          <ac:spMkLst>
            <pc:docMk/>
            <pc:sldMk cId="3752132883" sldId="262"/>
            <ac:spMk id="3" creationId="{E965E1F3-D278-D73A-9E7B-6F9B9BC6E949}"/>
          </ac:spMkLst>
        </pc:spChg>
      </pc:sldChg>
      <pc:sldChg chg="modSp mod">
        <pc:chgData name="BENEDIKT, Clemens" userId="249138a5-33c7-4348-8807-dc718a0ef12c" providerId="ADAL" clId="{8B58AEC3-EBBA-4999-9602-0C1F468E40CD}" dt="2024-07-17T11:15:44.261" v="26" actId="20577"/>
        <pc:sldMkLst>
          <pc:docMk/>
          <pc:sldMk cId="4009137154" sldId="2147474517"/>
        </pc:sldMkLst>
        <pc:spChg chg="mod">
          <ac:chgData name="BENEDIKT, Clemens" userId="249138a5-33c7-4348-8807-dc718a0ef12c" providerId="ADAL" clId="{8B58AEC3-EBBA-4999-9602-0C1F468E40CD}" dt="2024-07-17T11:15:44.261" v="26" actId="20577"/>
          <ac:spMkLst>
            <pc:docMk/>
            <pc:sldMk cId="4009137154" sldId="2147474517"/>
            <ac:spMk id="5" creationId="{F29DED6B-4EBB-7804-39BC-21F2974A9508}"/>
          </ac:spMkLst>
        </pc:spChg>
      </pc:sldChg>
      <pc:sldChg chg="modSp mod">
        <pc:chgData name="BENEDIKT, Clemens" userId="249138a5-33c7-4348-8807-dc718a0ef12c" providerId="ADAL" clId="{8B58AEC3-EBBA-4999-9602-0C1F468E40CD}" dt="2024-07-17T11:16:18.470" v="27" actId="20577"/>
        <pc:sldMkLst>
          <pc:docMk/>
          <pc:sldMk cId="3922622782" sldId="2147474520"/>
        </pc:sldMkLst>
        <pc:spChg chg="mod">
          <ac:chgData name="BENEDIKT, Clemens" userId="249138a5-33c7-4348-8807-dc718a0ef12c" providerId="ADAL" clId="{8B58AEC3-EBBA-4999-9602-0C1F468E40CD}" dt="2024-07-17T11:16:18.470" v="27" actId="20577"/>
          <ac:spMkLst>
            <pc:docMk/>
            <pc:sldMk cId="3922622782" sldId="2147474520"/>
            <ac:spMk id="4" creationId="{7E1DA830-7886-4F84-1A54-F65E8BE2B5C6}"/>
          </ac:spMkLst>
        </pc:spChg>
      </pc:sldChg>
      <pc:sldChg chg="modSp mod">
        <pc:chgData name="BENEDIKT, Clemens" userId="249138a5-33c7-4348-8807-dc718a0ef12c" providerId="ADAL" clId="{8B58AEC3-EBBA-4999-9602-0C1F468E40CD}" dt="2024-07-17T11:17:30.107" v="39" actId="1037"/>
        <pc:sldMkLst>
          <pc:docMk/>
          <pc:sldMk cId="763131656" sldId="2147474522"/>
        </pc:sldMkLst>
        <pc:picChg chg="mod">
          <ac:chgData name="BENEDIKT, Clemens" userId="249138a5-33c7-4348-8807-dc718a0ef12c" providerId="ADAL" clId="{8B58AEC3-EBBA-4999-9602-0C1F468E40CD}" dt="2024-07-17T11:17:30.107" v="39" actId="1037"/>
          <ac:picMkLst>
            <pc:docMk/>
            <pc:sldMk cId="763131656" sldId="2147474522"/>
            <ac:picMk id="7" creationId="{A0F8516F-D7EE-9821-E700-3A45D440C4F3}"/>
          </ac:picMkLst>
        </pc:picChg>
      </pc:sldChg>
      <pc:sldChg chg="addSp modSp mod">
        <pc:chgData name="BENEDIKT, Clemens" userId="249138a5-33c7-4348-8807-dc718a0ef12c" providerId="ADAL" clId="{8B58AEC3-EBBA-4999-9602-0C1F468E40CD}" dt="2024-07-17T11:31:35.913" v="375" actId="20577"/>
        <pc:sldMkLst>
          <pc:docMk/>
          <pc:sldMk cId="1763934023" sldId="2147474533"/>
        </pc:sldMkLst>
        <pc:spChg chg="mod">
          <ac:chgData name="BENEDIKT, Clemens" userId="249138a5-33c7-4348-8807-dc718a0ef12c" providerId="ADAL" clId="{8B58AEC3-EBBA-4999-9602-0C1F468E40CD}" dt="2024-07-17T11:31:35.913" v="375" actId="20577"/>
          <ac:spMkLst>
            <pc:docMk/>
            <pc:sldMk cId="1763934023" sldId="2147474533"/>
            <ac:spMk id="2" creationId="{2667C782-393D-0EC7-3979-C31D06D5F75E}"/>
          </ac:spMkLst>
        </pc:spChg>
        <pc:spChg chg="add mod">
          <ac:chgData name="BENEDIKT, Clemens" userId="249138a5-33c7-4348-8807-dc718a0ef12c" providerId="ADAL" clId="{8B58AEC3-EBBA-4999-9602-0C1F468E40CD}" dt="2024-07-17T11:30:04.797" v="165" actId="1076"/>
          <ac:spMkLst>
            <pc:docMk/>
            <pc:sldMk cId="1763934023" sldId="2147474533"/>
            <ac:spMk id="3" creationId="{6718F825-1A25-C3A4-0D7B-F38FB0A7AA12}"/>
          </ac:spMkLst>
        </pc:spChg>
      </pc:sldChg>
      <pc:sldChg chg="add del">
        <pc:chgData name="BENEDIKT, Clemens" userId="249138a5-33c7-4348-8807-dc718a0ef12c" providerId="ADAL" clId="{8B58AEC3-EBBA-4999-9602-0C1F468E40CD}" dt="2024-07-17T11:15:29.277" v="21"/>
        <pc:sldMkLst>
          <pc:docMk/>
          <pc:sldMk cId="475148562" sldId="214748194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abinK\AppData\Local\Microsoft\Windows\INetCache\Content.Outlook\A95II5ZJ\2024%20Epi%20section%20figures%201_2_4_5_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naids-my.sharepoint.com/personal/mahym_unaids_org/Documents/04%20Models/2030%20targets/future%20projecti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naids-my.sharepoint.com/personal/zembel_unaids_org/Documents/Documents/Global%20HIV%20Prevention%20Coalition/2024/20240620_MC_NUMBER_CIRCUMCISIONS_GAM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'Fig 2 NI  trend stacked '!$B$5</c:f>
              <c:strCache>
                <c:ptCount val="1"/>
                <c:pt idx="0">
                  <c:v>Middle East and North Africa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chemeClr val="tx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5E4E-48FC-AACF-88C0603EB483}"/>
              </c:ext>
            </c:extLst>
          </c:dPt>
          <c:cat>
            <c:numRef>
              <c:f>'Fig 2 NI  trend stacked '!$C$4:$D$4</c:f>
              <c:numCache>
                <c:formatCode>General</c:formatCode>
                <c:ptCount val="2"/>
                <c:pt idx="0">
                  <c:v>2023</c:v>
                </c:pt>
                <c:pt idx="1">
                  <c:v>2010</c:v>
                </c:pt>
              </c:numCache>
            </c:numRef>
          </c:cat>
          <c:val>
            <c:numRef>
              <c:f>'Fig 2 NI  trend stacked '!$C$5:$D$5</c:f>
              <c:numCache>
                <c:formatCode>General</c:formatCode>
                <c:ptCount val="2"/>
                <c:pt idx="0">
                  <c:v>22962</c:v>
                </c:pt>
                <c:pt idx="1">
                  <c:v>10632</c:v>
                </c:pt>
              </c:numCache>
            </c:numRef>
          </c:val>
          <c:extLst>
            <c:ext xmlns:c16="http://schemas.microsoft.com/office/drawing/2014/chart" uri="{C3380CC4-5D6E-409C-BE32-E72D297353CC}">
              <c16:uniqueId val="{00000000-AACB-4FCA-A098-3D8E2D5157C8}"/>
            </c:ext>
          </c:extLst>
        </c:ser>
        <c:ser>
          <c:idx val="1"/>
          <c:order val="1"/>
          <c:tx>
            <c:strRef>
              <c:f>'Fig 2 NI  trend stacked '!$B$6</c:f>
              <c:strCache>
                <c:ptCount val="1"/>
                <c:pt idx="0">
                  <c:v>Caribbean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'!$C$6:$D$6</c:f>
              <c:numCache>
                <c:formatCode>General</c:formatCode>
                <c:ptCount val="2"/>
                <c:pt idx="0">
                  <c:v>14636</c:v>
                </c:pt>
                <c:pt idx="1">
                  <c:v>18685</c:v>
                </c:pt>
              </c:numCache>
            </c:numRef>
          </c:val>
          <c:extLst>
            <c:ext xmlns:c16="http://schemas.microsoft.com/office/drawing/2014/chart" uri="{C3380CC4-5D6E-409C-BE32-E72D297353CC}">
              <c16:uniqueId val="{00000001-AACB-4FCA-A098-3D8E2D5157C8}"/>
            </c:ext>
          </c:extLst>
        </c:ser>
        <c:ser>
          <c:idx val="2"/>
          <c:order val="2"/>
          <c:tx>
            <c:strRef>
              <c:f>'Fig 2 NI  trend stacked '!$B$7</c:f>
              <c:strCache>
                <c:ptCount val="1"/>
                <c:pt idx="0">
                  <c:v>Western and central Europe and North America</c:v>
                </c:pt>
              </c:strCache>
            </c:strRef>
          </c:tx>
          <c:spPr>
            <a:solidFill>
              <a:schemeClr val="tx1">
                <a:lumMod val="50000"/>
                <a:lumOff val="5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'!$C$7:$D$7</c:f>
              <c:numCache>
                <c:formatCode>General</c:formatCode>
                <c:ptCount val="2"/>
                <c:pt idx="0">
                  <c:v>56089</c:v>
                </c:pt>
                <c:pt idx="1">
                  <c:v>73605</c:v>
                </c:pt>
              </c:numCache>
            </c:numRef>
          </c:val>
          <c:extLst>
            <c:ext xmlns:c16="http://schemas.microsoft.com/office/drawing/2014/chart" uri="{C3380CC4-5D6E-409C-BE32-E72D297353CC}">
              <c16:uniqueId val="{00000002-AACB-4FCA-A098-3D8E2D5157C8}"/>
            </c:ext>
          </c:extLst>
        </c:ser>
        <c:ser>
          <c:idx val="3"/>
          <c:order val="3"/>
          <c:tx>
            <c:strRef>
              <c:f>'Fig 2 NI  trend stacked '!$B$8</c:f>
              <c:strCache>
                <c:ptCount val="1"/>
                <c:pt idx="0">
                  <c:v>Latin America</c:v>
                </c:pt>
              </c:strCache>
            </c:strRef>
          </c:tx>
          <c:spPr>
            <a:solidFill>
              <a:schemeClr val="accent2">
                <a:lumMod val="40000"/>
                <a:lumOff val="6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'!$C$8:$D$8</c:f>
              <c:numCache>
                <c:formatCode>General</c:formatCode>
                <c:ptCount val="2"/>
                <c:pt idx="0">
                  <c:v>117097</c:v>
                </c:pt>
                <c:pt idx="1">
                  <c:v>107133</c:v>
                </c:pt>
              </c:numCache>
            </c:numRef>
          </c:val>
          <c:extLst>
            <c:ext xmlns:c16="http://schemas.microsoft.com/office/drawing/2014/chart" uri="{C3380CC4-5D6E-409C-BE32-E72D297353CC}">
              <c16:uniqueId val="{00000003-AACB-4FCA-A098-3D8E2D5157C8}"/>
            </c:ext>
          </c:extLst>
        </c:ser>
        <c:ser>
          <c:idx val="4"/>
          <c:order val="4"/>
          <c:tx>
            <c:strRef>
              <c:f>'Fig 2 NI  trend stacked '!$B$9</c:f>
              <c:strCache>
                <c:ptCount val="1"/>
                <c:pt idx="0">
                  <c:v>Eastern Europe and central Asia</c:v>
                </c:pt>
              </c:strCache>
            </c:strRef>
          </c:tx>
          <c:spPr>
            <a:solidFill>
              <a:schemeClr val="accent2">
                <a:lumMod val="60000"/>
                <a:lumOff val="4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'!$C$9:$D$9</c:f>
              <c:numCache>
                <c:formatCode>General</c:formatCode>
                <c:ptCount val="2"/>
                <c:pt idx="0">
                  <c:v>139702</c:v>
                </c:pt>
                <c:pt idx="1">
                  <c:v>116860</c:v>
                </c:pt>
              </c:numCache>
            </c:numRef>
          </c:val>
          <c:extLst>
            <c:ext xmlns:c16="http://schemas.microsoft.com/office/drawing/2014/chart" uri="{C3380CC4-5D6E-409C-BE32-E72D297353CC}">
              <c16:uniqueId val="{00000004-AACB-4FCA-A098-3D8E2D5157C8}"/>
            </c:ext>
          </c:extLst>
        </c:ser>
        <c:ser>
          <c:idx val="5"/>
          <c:order val="5"/>
          <c:tx>
            <c:strRef>
              <c:f>'Fig 2 NI  trend stacked '!$B$10</c:f>
              <c:strCache>
                <c:ptCount val="1"/>
                <c:pt idx="0">
                  <c:v>Asia and the Pacific</c:v>
                </c:pt>
              </c:strCache>
            </c:strRef>
          </c:tx>
          <c:spPr>
            <a:solidFill>
              <a:schemeClr val="accent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AACB-4FCA-A098-3D8E2D5157C8}"/>
              </c:ext>
            </c:extLst>
          </c:dPt>
          <c:dPt>
            <c:idx val="1"/>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AACB-4FCA-A098-3D8E2D5157C8}"/>
              </c:ext>
            </c:extLst>
          </c:dPt>
          <c:cat>
            <c:numRef>
              <c:f>'Fig 2 NI  trend stacked '!$C$4:$D$4</c:f>
              <c:numCache>
                <c:formatCode>General</c:formatCode>
                <c:ptCount val="2"/>
                <c:pt idx="0">
                  <c:v>2023</c:v>
                </c:pt>
                <c:pt idx="1">
                  <c:v>2010</c:v>
                </c:pt>
              </c:numCache>
            </c:numRef>
          </c:cat>
          <c:val>
            <c:numRef>
              <c:f>'Fig 2 NI  trend stacked '!$C$10:$D$10</c:f>
              <c:numCache>
                <c:formatCode>General</c:formatCode>
                <c:ptCount val="2"/>
                <c:pt idx="0">
                  <c:v>304799</c:v>
                </c:pt>
                <c:pt idx="1">
                  <c:v>352185</c:v>
                </c:pt>
              </c:numCache>
            </c:numRef>
          </c:val>
          <c:extLst>
            <c:ext xmlns:c16="http://schemas.microsoft.com/office/drawing/2014/chart" uri="{C3380CC4-5D6E-409C-BE32-E72D297353CC}">
              <c16:uniqueId val="{00000005-AACB-4FCA-A098-3D8E2D5157C8}"/>
            </c:ext>
          </c:extLst>
        </c:ser>
        <c:ser>
          <c:idx val="6"/>
          <c:order val="6"/>
          <c:tx>
            <c:strRef>
              <c:f>'Fig 2 NI  trend stacked '!$B$11</c:f>
              <c:strCache>
                <c:ptCount val="1"/>
                <c:pt idx="0">
                  <c:v>Western and central Africa</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'!$C$11:$D$11</c:f>
              <c:numCache>
                <c:formatCode>General</c:formatCode>
                <c:ptCount val="2"/>
                <c:pt idx="0">
                  <c:v>191143</c:v>
                </c:pt>
                <c:pt idx="1">
                  <c:v>351537</c:v>
                </c:pt>
              </c:numCache>
            </c:numRef>
          </c:val>
          <c:extLst>
            <c:ext xmlns:c16="http://schemas.microsoft.com/office/drawing/2014/chart" uri="{C3380CC4-5D6E-409C-BE32-E72D297353CC}">
              <c16:uniqueId val="{00000006-AACB-4FCA-A098-3D8E2D5157C8}"/>
            </c:ext>
          </c:extLst>
        </c:ser>
        <c:ser>
          <c:idx val="7"/>
          <c:order val="7"/>
          <c:tx>
            <c:strRef>
              <c:f>'Fig 2 NI  trend stacked '!$B$12</c:f>
              <c:strCache>
                <c:ptCount val="1"/>
                <c:pt idx="0">
                  <c:v>Eastern and southern Africa</c:v>
                </c:pt>
              </c:strCache>
            </c:strRef>
          </c:tx>
          <c:spPr>
            <a:solidFill>
              <a:schemeClr val="accent4">
                <a:lumMod val="5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'!$C$12:$D$12</c:f>
              <c:numCache>
                <c:formatCode>General</c:formatCode>
                <c:ptCount val="2"/>
                <c:pt idx="0">
                  <c:v>451287</c:v>
                </c:pt>
                <c:pt idx="1">
                  <c:v>1110455</c:v>
                </c:pt>
              </c:numCache>
            </c:numRef>
          </c:val>
          <c:extLst>
            <c:ext xmlns:c16="http://schemas.microsoft.com/office/drawing/2014/chart" uri="{C3380CC4-5D6E-409C-BE32-E72D297353CC}">
              <c16:uniqueId val="{00000007-AACB-4FCA-A098-3D8E2D5157C8}"/>
            </c:ext>
          </c:extLst>
        </c:ser>
        <c:dLbls>
          <c:showLegendKey val="0"/>
          <c:showVal val="0"/>
          <c:showCatName val="0"/>
          <c:showSerName val="0"/>
          <c:showPercent val="0"/>
          <c:showBubbleSize val="0"/>
        </c:dLbls>
        <c:gapWidth val="150"/>
        <c:overlap val="100"/>
        <c:axId val="856779712"/>
        <c:axId val="856784992"/>
      </c:barChart>
      <c:catAx>
        <c:axId val="85677971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CH"/>
          </a:p>
        </c:txPr>
        <c:crossAx val="856784992"/>
        <c:crosses val="autoZero"/>
        <c:auto val="1"/>
        <c:lblAlgn val="ctr"/>
        <c:lblOffset val="100"/>
        <c:noMultiLvlLbl val="0"/>
      </c:catAx>
      <c:valAx>
        <c:axId val="8567849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New HIV infections (total population)</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CH"/>
            </a:p>
          </c:txPr>
        </c:title>
        <c:numFmt formatCode="#\ ###\ ###"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CH"/>
          </a:p>
        </c:txPr>
        <c:crossAx val="856779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Global</a:t>
            </a:r>
          </a:p>
        </c:rich>
      </c:tx>
      <c:layout>
        <c:manualLayout>
          <c:xMode val="edge"/>
          <c:yMode val="edge"/>
          <c:x val="0.43565379763604795"/>
          <c:y val="5.727258594151455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lineChart>
        <c:grouping val="standard"/>
        <c:varyColors val="0"/>
        <c:ser>
          <c:idx val="0"/>
          <c:order val="0"/>
          <c:tx>
            <c:v>Targets</c:v>
          </c:tx>
          <c:spPr>
            <a:ln w="28575" cap="rnd">
              <a:solidFill>
                <a:srgbClr val="0099CC"/>
              </a:solidFill>
              <a:round/>
            </a:ln>
            <a:effectLst/>
          </c:spPr>
          <c:marker>
            <c:symbol val="none"/>
          </c:marker>
          <c:dLbls>
            <c:dLbl>
              <c:idx val="0"/>
              <c:layout>
                <c:manualLayout>
                  <c:x val="-3.5910315196026533E-2"/>
                  <c:y val="-4.5999340914563168E-2"/>
                </c:manualLayout>
              </c:layout>
              <c:tx>
                <c:rich>
                  <a:bodyPr/>
                  <a:lstStyle/>
                  <a:p>
                    <a:fld id="{518C99B9-6DB7-49A0-B0E8-DA265CA9123F}" type="CELLRANGE">
                      <a:rPr lang="en-US" dirty="0"/>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92D-4E45-AEEE-062015320DB1}"/>
                </c:ext>
              </c:extLst>
            </c:dLbl>
            <c:dLbl>
              <c:idx val="1"/>
              <c:layout>
                <c:manualLayout>
                  <c:x val="-1.9344049808368312E-2"/>
                  <c:y val="6.0324838959148273E-2"/>
                </c:manualLayout>
              </c:layout>
              <c:tx>
                <c:rich>
                  <a:bodyPr/>
                  <a:lstStyle/>
                  <a:p>
                    <a:fld id="{E7783492-0784-443F-88D6-607628275151}"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692D-4E45-AEEE-062015320DB1}"/>
                </c:ext>
              </c:extLst>
            </c:dLbl>
            <c:dLbl>
              <c:idx val="2"/>
              <c:tx>
                <c:rich>
                  <a:bodyPr/>
                  <a:lstStyle/>
                  <a:p>
                    <a:fld id="{E3E06658-C023-41EA-BFEF-8F8965C04F57}"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692D-4E45-AEEE-062015320DB1}"/>
                </c:ext>
              </c:extLst>
            </c:dLbl>
            <c:dLbl>
              <c:idx val="3"/>
              <c:layout>
                <c:manualLayout>
                  <c:x val="-4.7155374394336584E-2"/>
                  <c:y val="7.8886166579475878E-2"/>
                </c:manualLayout>
              </c:layout>
              <c:tx>
                <c:rich>
                  <a:bodyPr/>
                  <a:lstStyle/>
                  <a:p>
                    <a:fld id="{D2A16A5A-89F6-45A9-BCE9-6C11AB19A603}"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692D-4E45-AEEE-062015320DB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noFill/>
                      <a:round/>
                    </a:ln>
                    <a:effectLst/>
                  </c:spPr>
                </c15:leaderLines>
              </c:ext>
            </c:extLst>
          </c:dLbls>
          <c:cat>
            <c:numRef>
              <c:f>'[future projections.xlsx]Sheet1'!$BC$2,'[future projections.xlsx]Sheet1'!$BM$2,'[future projections.xlsx]Sheet1'!$BW$2,'[future projections.xlsx]Sheet1'!$CG$2</c:f>
              <c:numCache>
                <c:formatCode>General</c:formatCode>
                <c:ptCount val="4"/>
                <c:pt idx="0">
                  <c:v>2020</c:v>
                </c:pt>
                <c:pt idx="1">
                  <c:v>2030</c:v>
                </c:pt>
                <c:pt idx="2">
                  <c:v>2040</c:v>
                </c:pt>
                <c:pt idx="3">
                  <c:v>2050</c:v>
                </c:pt>
              </c:numCache>
            </c:numRef>
          </c:cat>
          <c:val>
            <c:numRef>
              <c:f>'[future projections.xlsx]Sheet1'!$BC$17,'[future projections.xlsx]Sheet1'!$BM$17,'[future projections.xlsx]Sheet1'!$BW$17,'[future projections.xlsx]Sheet1'!$CG$17</c:f>
              <c:numCache>
                <c:formatCode>_(* #,##0_);_(* \(#,##0\);_(* "-"??_);_(@_)</c:formatCode>
                <c:ptCount val="4"/>
                <c:pt idx="0">
                  <c:v>37312637</c:v>
                </c:pt>
                <c:pt idx="1">
                  <c:v>37223428</c:v>
                </c:pt>
                <c:pt idx="2">
                  <c:v>33849057</c:v>
                </c:pt>
                <c:pt idx="3">
                  <c:v>28807693</c:v>
                </c:pt>
              </c:numCache>
            </c:numRef>
          </c:val>
          <c:smooth val="0"/>
          <c:extLst>
            <c:ext xmlns:c15="http://schemas.microsoft.com/office/drawing/2012/chart" uri="{02D57815-91ED-43cb-92C2-25804820EDAC}">
              <c15:datalabelsRange>
                <c15:f>'[future projections.xlsx]Sheet1'!$CH$17:$CK$17</c15:f>
                <c15:dlblRangeCache>
                  <c:ptCount val="4"/>
                  <c:pt idx="0">
                    <c:v> 37.3 </c:v>
                  </c:pt>
                  <c:pt idx="1">
                    <c:v> 37.2 </c:v>
                  </c:pt>
                  <c:pt idx="3">
                    <c:v> 28.8 </c:v>
                  </c:pt>
                </c15:dlblRangeCache>
              </c15:datalabelsRange>
            </c:ext>
            <c:ext xmlns:c16="http://schemas.microsoft.com/office/drawing/2014/chart" uri="{C3380CC4-5D6E-409C-BE32-E72D297353CC}">
              <c16:uniqueId val="{00000004-692D-4E45-AEEE-062015320DB1}"/>
            </c:ext>
          </c:extLst>
        </c:ser>
        <c:ser>
          <c:idx val="1"/>
          <c:order val="1"/>
          <c:tx>
            <c:v>Constant coverage</c:v>
          </c:tx>
          <c:spPr>
            <a:ln w="28575" cap="rnd">
              <a:solidFill>
                <a:srgbClr val="C000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692D-4E45-AEEE-062015320DB1}"/>
                </c:ext>
              </c:extLst>
            </c:dLbl>
            <c:dLbl>
              <c:idx val="1"/>
              <c:layout>
                <c:manualLayout>
                  <c:x val="-1.3888888888888888E-2"/>
                  <c:y val="-4.6403712296983757E-2"/>
                </c:manualLayout>
              </c:layout>
              <c:tx>
                <c:rich>
                  <a:bodyPr/>
                  <a:lstStyle/>
                  <a:p>
                    <a:fld id="{1569759B-D2B3-4243-91BE-613F42A05E04}"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692D-4E45-AEEE-062015320DB1}"/>
                </c:ext>
              </c:extLst>
            </c:dLbl>
            <c:dLbl>
              <c:idx val="2"/>
              <c:tx>
                <c:rich>
                  <a:bodyPr/>
                  <a:lstStyle/>
                  <a:p>
                    <a:fld id="{D61B05CE-19F5-4B53-8CA8-0A332BBAA608}"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692D-4E45-AEEE-062015320DB1}"/>
                </c:ext>
              </c:extLst>
            </c:dLbl>
            <c:dLbl>
              <c:idx val="3"/>
              <c:layout>
                <c:manualLayout>
                  <c:x val="-3.6111111111111011E-2"/>
                  <c:y val="-4.1763341067285402E-2"/>
                </c:manualLayout>
              </c:layout>
              <c:tx>
                <c:rich>
                  <a:bodyPr/>
                  <a:lstStyle/>
                  <a:p>
                    <a:fld id="{437846D7-122A-46CE-BD90-F32F4DE7A296}" type="CELLRANGE">
                      <a:rPr lang="en-US"/>
                      <a:pPr/>
                      <a:t>[CELLRANGE]</a:t>
                    </a:fld>
                    <a:endParaRPr lang="en-CH"/>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692D-4E45-AEEE-062015320DB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'[future projections.xlsx]Sheet1'!$BC$2,'[future projections.xlsx]Sheet1'!$BM$2,'[future projections.xlsx]Sheet1'!$BW$2,'[future projections.xlsx]Sheet1'!$CG$2</c:f>
              <c:numCache>
                <c:formatCode>General</c:formatCode>
                <c:ptCount val="4"/>
                <c:pt idx="0">
                  <c:v>2020</c:v>
                </c:pt>
                <c:pt idx="1">
                  <c:v>2030</c:v>
                </c:pt>
                <c:pt idx="2">
                  <c:v>2040</c:v>
                </c:pt>
                <c:pt idx="3">
                  <c:v>2050</c:v>
                </c:pt>
              </c:numCache>
            </c:numRef>
          </c:cat>
          <c:val>
            <c:numRef>
              <c:f>'[future projections.xlsx]Sheet1'!$BC$18,'[future projections.xlsx]Sheet1'!$BM$18,'[future projections.xlsx]Sheet1'!$BW$18,'[future projections.xlsx]Sheet1'!$CG$18</c:f>
              <c:numCache>
                <c:formatCode>_(* #,##0_);_(* \(#,##0\);_(* "-"??_);_(@_)</c:formatCode>
                <c:ptCount val="4"/>
                <c:pt idx="0">
                  <c:v>37908658</c:v>
                </c:pt>
                <c:pt idx="1">
                  <c:v>42338968</c:v>
                </c:pt>
                <c:pt idx="2">
                  <c:v>45330066</c:v>
                </c:pt>
                <c:pt idx="3">
                  <c:v>46354831</c:v>
                </c:pt>
              </c:numCache>
            </c:numRef>
          </c:val>
          <c:smooth val="0"/>
          <c:extLst>
            <c:ext xmlns:c15="http://schemas.microsoft.com/office/drawing/2012/chart" uri="{02D57815-91ED-43cb-92C2-25804820EDAC}">
              <c15:datalabelsRange>
                <c15:f>'[future projections.xlsx]Sheet1'!$CH$18:$CK$18</c15:f>
                <c15:dlblRangeCache>
                  <c:ptCount val="4"/>
                  <c:pt idx="0">
                    <c:v> 37.9 </c:v>
                  </c:pt>
                  <c:pt idx="1">
                    <c:v> 42.3 </c:v>
                  </c:pt>
                  <c:pt idx="3">
                    <c:v> 46.4 </c:v>
                  </c:pt>
                </c15:dlblRangeCache>
              </c15:datalabelsRange>
            </c:ext>
            <c:ext xmlns:c16="http://schemas.microsoft.com/office/drawing/2014/chart" uri="{C3380CC4-5D6E-409C-BE32-E72D297353CC}">
              <c16:uniqueId val="{00000009-692D-4E45-AEEE-062015320DB1}"/>
            </c:ext>
          </c:extLst>
        </c:ser>
        <c:dLbls>
          <c:showLegendKey val="0"/>
          <c:showVal val="0"/>
          <c:showCatName val="0"/>
          <c:showSerName val="0"/>
          <c:showPercent val="0"/>
          <c:showBubbleSize val="0"/>
        </c:dLbls>
        <c:smooth val="0"/>
        <c:axId val="1042827104"/>
        <c:axId val="1042820864"/>
      </c:lineChart>
      <c:catAx>
        <c:axId val="104282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H"/>
          </a:p>
        </c:txPr>
        <c:crossAx val="1042820864"/>
        <c:crosses val="autoZero"/>
        <c:auto val="1"/>
        <c:lblAlgn val="ctr"/>
        <c:lblOffset val="100"/>
        <c:noMultiLvlLbl val="0"/>
      </c:catAx>
      <c:valAx>
        <c:axId val="104282086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H"/>
          </a:p>
        </c:txPr>
        <c:crossAx val="1042827104"/>
        <c:crosses val="autoZero"/>
        <c:crossBetween val="between"/>
        <c:dispUnits>
          <c:builtInUnit val="millions"/>
          <c:dispUnitsLbl>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Millions of people living with HIV</a:t>
                  </a:r>
                </a:p>
              </c:rich>
            </c:tx>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9252128571295"/>
          <c:y val="5.1446095800605947E-2"/>
          <c:w val="0.61465299958174402"/>
          <c:h val="0.80947644719435552"/>
        </c:manualLayout>
      </c:layout>
      <c:barChart>
        <c:barDir val="col"/>
        <c:grouping val="stacked"/>
        <c:varyColors val="0"/>
        <c:ser>
          <c:idx val="0"/>
          <c:order val="0"/>
          <c:tx>
            <c:strRef>
              <c:f>'GAM Global 2023'!$A$3</c:f>
              <c:strCache>
                <c:ptCount val="1"/>
                <c:pt idx="0">
                  <c:v>Botswana</c:v>
                </c:pt>
              </c:strCache>
            </c:strRef>
          </c:tx>
          <c:spPr>
            <a:solidFill>
              <a:schemeClr val="accent1"/>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2023'!$B$3:$Q$3</c:f>
              <c:numCache>
                <c:formatCode>#,##0</c:formatCode>
                <c:ptCount val="16"/>
                <c:pt idx="0">
                  <c:v>0</c:v>
                </c:pt>
                <c:pt idx="1">
                  <c:v>5424</c:v>
                </c:pt>
                <c:pt idx="2">
                  <c:v>5773</c:v>
                </c:pt>
                <c:pt idx="3">
                  <c:v>14661</c:v>
                </c:pt>
                <c:pt idx="4">
                  <c:v>38005</c:v>
                </c:pt>
                <c:pt idx="5">
                  <c:v>46793</c:v>
                </c:pt>
                <c:pt idx="6">
                  <c:v>30033</c:v>
                </c:pt>
                <c:pt idx="7">
                  <c:v>15722</c:v>
                </c:pt>
                <c:pt idx="8">
                  <c:v>24042</c:v>
                </c:pt>
                <c:pt idx="9">
                  <c:v>19756</c:v>
                </c:pt>
                <c:pt idx="10">
                  <c:v>24207</c:v>
                </c:pt>
                <c:pt idx="11">
                  <c:v>17123</c:v>
                </c:pt>
                <c:pt idx="12">
                  <c:v>3171</c:v>
                </c:pt>
                <c:pt idx="13">
                  <c:v>4192</c:v>
                </c:pt>
                <c:pt idx="14">
                  <c:v>9522</c:v>
                </c:pt>
                <c:pt idx="15">
                  <c:v>9570</c:v>
                </c:pt>
              </c:numCache>
            </c:numRef>
          </c:val>
          <c:extLst>
            <c:ext xmlns:c16="http://schemas.microsoft.com/office/drawing/2014/chart" uri="{C3380CC4-5D6E-409C-BE32-E72D297353CC}">
              <c16:uniqueId val="{00000000-AB9F-4091-971C-56F5F46D7D1A}"/>
            </c:ext>
          </c:extLst>
        </c:ser>
        <c:ser>
          <c:idx val="1"/>
          <c:order val="1"/>
          <c:tx>
            <c:strRef>
              <c:f>'GAM Global 2023'!$A$4</c:f>
              <c:strCache>
                <c:ptCount val="1"/>
                <c:pt idx="0">
                  <c:v>Eswatini</c:v>
                </c:pt>
              </c:strCache>
            </c:strRef>
          </c:tx>
          <c:spPr>
            <a:solidFill>
              <a:schemeClr val="accent2"/>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2023'!$B$4:$Q$4</c:f>
              <c:numCache>
                <c:formatCode>#,##0</c:formatCode>
                <c:ptCount val="16"/>
                <c:pt idx="0">
                  <c:v>1110</c:v>
                </c:pt>
                <c:pt idx="1">
                  <c:v>4336</c:v>
                </c:pt>
                <c:pt idx="2">
                  <c:v>18869</c:v>
                </c:pt>
                <c:pt idx="3">
                  <c:v>13791</c:v>
                </c:pt>
                <c:pt idx="4">
                  <c:v>9977</c:v>
                </c:pt>
                <c:pt idx="5">
                  <c:v>10105</c:v>
                </c:pt>
                <c:pt idx="6">
                  <c:v>12289</c:v>
                </c:pt>
                <c:pt idx="7">
                  <c:v>12952</c:v>
                </c:pt>
                <c:pt idx="8">
                  <c:v>17374</c:v>
                </c:pt>
                <c:pt idx="9">
                  <c:v>18138</c:v>
                </c:pt>
                <c:pt idx="10">
                  <c:v>14316</c:v>
                </c:pt>
                <c:pt idx="11">
                  <c:v>17360</c:v>
                </c:pt>
                <c:pt idx="12">
                  <c:v>8639</c:v>
                </c:pt>
                <c:pt idx="13">
                  <c:v>7131</c:v>
                </c:pt>
                <c:pt idx="14">
                  <c:v>6413</c:v>
                </c:pt>
                <c:pt idx="15">
                  <c:v>4747</c:v>
                </c:pt>
              </c:numCache>
            </c:numRef>
          </c:val>
          <c:extLst>
            <c:ext xmlns:c16="http://schemas.microsoft.com/office/drawing/2014/chart" uri="{C3380CC4-5D6E-409C-BE32-E72D297353CC}">
              <c16:uniqueId val="{00000001-AB9F-4091-971C-56F5F46D7D1A}"/>
            </c:ext>
          </c:extLst>
        </c:ser>
        <c:ser>
          <c:idx val="2"/>
          <c:order val="2"/>
          <c:tx>
            <c:strRef>
              <c:f>'GAM Global 2023'!$A$5</c:f>
              <c:strCache>
                <c:ptCount val="1"/>
                <c:pt idx="0">
                  <c:v>Ethiopia</c:v>
                </c:pt>
              </c:strCache>
            </c:strRef>
          </c:tx>
          <c:spPr>
            <a:solidFill>
              <a:schemeClr val="accent3"/>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2023'!$B$5:$Q$5</c:f>
              <c:numCache>
                <c:formatCode>#,##0</c:formatCode>
                <c:ptCount val="16"/>
                <c:pt idx="0">
                  <c:v>0</c:v>
                </c:pt>
                <c:pt idx="1">
                  <c:v>769</c:v>
                </c:pt>
                <c:pt idx="2">
                  <c:v>2689</c:v>
                </c:pt>
                <c:pt idx="3">
                  <c:v>7542</c:v>
                </c:pt>
                <c:pt idx="4">
                  <c:v>11961</c:v>
                </c:pt>
                <c:pt idx="5">
                  <c:v>16393</c:v>
                </c:pt>
                <c:pt idx="6">
                  <c:v>11831</c:v>
                </c:pt>
                <c:pt idx="7">
                  <c:v>9744</c:v>
                </c:pt>
                <c:pt idx="8">
                  <c:v>10306</c:v>
                </c:pt>
                <c:pt idx="9">
                  <c:v>15789</c:v>
                </c:pt>
                <c:pt idx="10">
                  <c:v>23009</c:v>
                </c:pt>
                <c:pt idx="11">
                  <c:v>31042</c:v>
                </c:pt>
                <c:pt idx="12">
                  <c:v>34765</c:v>
                </c:pt>
                <c:pt idx="13">
                  <c:v>27516</c:v>
                </c:pt>
                <c:pt idx="14">
                  <c:v>27560</c:v>
                </c:pt>
                <c:pt idx="15">
                  <c:v>27325</c:v>
                </c:pt>
              </c:numCache>
            </c:numRef>
          </c:val>
          <c:extLst>
            <c:ext xmlns:c16="http://schemas.microsoft.com/office/drawing/2014/chart" uri="{C3380CC4-5D6E-409C-BE32-E72D297353CC}">
              <c16:uniqueId val="{00000002-AB9F-4091-971C-56F5F46D7D1A}"/>
            </c:ext>
          </c:extLst>
        </c:ser>
        <c:ser>
          <c:idx val="3"/>
          <c:order val="3"/>
          <c:tx>
            <c:strRef>
              <c:f>'GAM Global 2023'!$A$6</c:f>
              <c:strCache>
                <c:ptCount val="1"/>
                <c:pt idx="0">
                  <c:v>Kenya</c:v>
                </c:pt>
              </c:strCache>
            </c:strRef>
          </c:tx>
          <c:spPr>
            <a:solidFill>
              <a:schemeClr val="accent4"/>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2023'!$B$6:$Q$6</c:f>
              <c:numCache>
                <c:formatCode>#,##0</c:formatCode>
                <c:ptCount val="16"/>
                <c:pt idx="0">
                  <c:v>11663</c:v>
                </c:pt>
                <c:pt idx="1">
                  <c:v>80719</c:v>
                </c:pt>
                <c:pt idx="2">
                  <c:v>139905</c:v>
                </c:pt>
                <c:pt idx="3">
                  <c:v>159196</c:v>
                </c:pt>
                <c:pt idx="4">
                  <c:v>151517</c:v>
                </c:pt>
                <c:pt idx="5">
                  <c:v>190580</c:v>
                </c:pt>
                <c:pt idx="6">
                  <c:v>193576</c:v>
                </c:pt>
                <c:pt idx="7">
                  <c:v>207014</c:v>
                </c:pt>
                <c:pt idx="8">
                  <c:v>219086</c:v>
                </c:pt>
                <c:pt idx="9">
                  <c:v>233879</c:v>
                </c:pt>
                <c:pt idx="10">
                  <c:v>286899</c:v>
                </c:pt>
                <c:pt idx="11">
                  <c:v>191863</c:v>
                </c:pt>
                <c:pt idx="12">
                  <c:v>77120</c:v>
                </c:pt>
                <c:pt idx="13">
                  <c:v>54703</c:v>
                </c:pt>
                <c:pt idx="14">
                  <c:v>80628</c:v>
                </c:pt>
                <c:pt idx="15">
                  <c:v>64298</c:v>
                </c:pt>
              </c:numCache>
            </c:numRef>
          </c:val>
          <c:extLst>
            <c:ext xmlns:c16="http://schemas.microsoft.com/office/drawing/2014/chart" uri="{C3380CC4-5D6E-409C-BE32-E72D297353CC}">
              <c16:uniqueId val="{00000003-AB9F-4091-971C-56F5F46D7D1A}"/>
            </c:ext>
          </c:extLst>
        </c:ser>
        <c:ser>
          <c:idx val="4"/>
          <c:order val="4"/>
          <c:tx>
            <c:strRef>
              <c:f>'GAM Global 2023'!$A$7</c:f>
              <c:strCache>
                <c:ptCount val="1"/>
                <c:pt idx="0">
                  <c:v>Lesotho</c:v>
                </c:pt>
              </c:strCache>
            </c:strRef>
          </c:tx>
          <c:spPr>
            <a:solidFill>
              <a:schemeClr val="accent5"/>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2023'!$B$7:$Q$7</c:f>
              <c:numCache>
                <c:formatCode>#,##0</c:formatCode>
                <c:ptCount val="16"/>
                <c:pt idx="0">
                  <c:v>0</c:v>
                </c:pt>
                <c:pt idx="1">
                  <c:v>0</c:v>
                </c:pt>
                <c:pt idx="2">
                  <c:v>0</c:v>
                </c:pt>
                <c:pt idx="3">
                  <c:v>0</c:v>
                </c:pt>
                <c:pt idx="4">
                  <c:v>10835</c:v>
                </c:pt>
                <c:pt idx="5">
                  <c:v>37655</c:v>
                </c:pt>
                <c:pt idx="6">
                  <c:v>36245</c:v>
                </c:pt>
                <c:pt idx="7">
                  <c:v>25966</c:v>
                </c:pt>
                <c:pt idx="8">
                  <c:v>34157</c:v>
                </c:pt>
                <c:pt idx="9">
                  <c:v>25150</c:v>
                </c:pt>
                <c:pt idx="10">
                  <c:v>26448</c:v>
                </c:pt>
                <c:pt idx="11">
                  <c:v>34144</c:v>
                </c:pt>
                <c:pt idx="12">
                  <c:v>9802</c:v>
                </c:pt>
                <c:pt idx="13">
                  <c:v>13695</c:v>
                </c:pt>
                <c:pt idx="14">
                  <c:v>14531</c:v>
                </c:pt>
                <c:pt idx="15">
                  <c:v>12807</c:v>
                </c:pt>
              </c:numCache>
            </c:numRef>
          </c:val>
          <c:extLst>
            <c:ext xmlns:c16="http://schemas.microsoft.com/office/drawing/2014/chart" uri="{C3380CC4-5D6E-409C-BE32-E72D297353CC}">
              <c16:uniqueId val="{00000004-AB9F-4091-971C-56F5F46D7D1A}"/>
            </c:ext>
          </c:extLst>
        </c:ser>
        <c:ser>
          <c:idx val="5"/>
          <c:order val="5"/>
          <c:tx>
            <c:strRef>
              <c:f>'GAM Global 2023'!$A$8</c:f>
              <c:strCache>
                <c:ptCount val="1"/>
                <c:pt idx="0">
                  <c:v>Malawi</c:v>
                </c:pt>
              </c:strCache>
            </c:strRef>
          </c:tx>
          <c:spPr>
            <a:solidFill>
              <a:schemeClr val="accent6"/>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2023'!$B$8:$Q$8</c:f>
              <c:numCache>
                <c:formatCode>#,##0</c:formatCode>
                <c:ptCount val="16"/>
                <c:pt idx="0">
                  <c:v>589</c:v>
                </c:pt>
                <c:pt idx="1">
                  <c:v>1234</c:v>
                </c:pt>
                <c:pt idx="2">
                  <c:v>1296</c:v>
                </c:pt>
                <c:pt idx="3">
                  <c:v>11881</c:v>
                </c:pt>
                <c:pt idx="4">
                  <c:v>21250</c:v>
                </c:pt>
                <c:pt idx="5">
                  <c:v>40835</c:v>
                </c:pt>
                <c:pt idx="6">
                  <c:v>80419</c:v>
                </c:pt>
                <c:pt idx="7">
                  <c:v>108672</c:v>
                </c:pt>
                <c:pt idx="8">
                  <c:v>129975</c:v>
                </c:pt>
                <c:pt idx="9">
                  <c:v>166350</c:v>
                </c:pt>
                <c:pt idx="10">
                  <c:v>210239</c:v>
                </c:pt>
                <c:pt idx="11">
                  <c:v>114465</c:v>
                </c:pt>
                <c:pt idx="12">
                  <c:v>47316</c:v>
                </c:pt>
                <c:pt idx="13">
                  <c:v>145759</c:v>
                </c:pt>
                <c:pt idx="14">
                  <c:v>258763</c:v>
                </c:pt>
                <c:pt idx="15">
                  <c:v>119161</c:v>
                </c:pt>
              </c:numCache>
            </c:numRef>
          </c:val>
          <c:extLst>
            <c:ext xmlns:c16="http://schemas.microsoft.com/office/drawing/2014/chart" uri="{C3380CC4-5D6E-409C-BE32-E72D297353CC}">
              <c16:uniqueId val="{00000005-AB9F-4091-971C-56F5F46D7D1A}"/>
            </c:ext>
          </c:extLst>
        </c:ser>
        <c:ser>
          <c:idx val="6"/>
          <c:order val="6"/>
          <c:tx>
            <c:strRef>
              <c:f>'GAM Global 2023'!$A$9</c:f>
              <c:strCache>
                <c:ptCount val="1"/>
                <c:pt idx="0">
                  <c:v>Mozambique</c:v>
                </c:pt>
              </c:strCache>
            </c:strRef>
          </c:tx>
          <c:spPr>
            <a:solidFill>
              <a:schemeClr val="accent1">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2023'!$B$9:$Q$9</c:f>
              <c:numCache>
                <c:formatCode>#,##0</c:formatCode>
                <c:ptCount val="16"/>
                <c:pt idx="0">
                  <c:v>0</c:v>
                </c:pt>
                <c:pt idx="1">
                  <c:v>100</c:v>
                </c:pt>
                <c:pt idx="2">
                  <c:v>7633</c:v>
                </c:pt>
                <c:pt idx="3">
                  <c:v>29592</c:v>
                </c:pt>
                <c:pt idx="4">
                  <c:v>135000</c:v>
                </c:pt>
                <c:pt idx="5">
                  <c:v>146046</c:v>
                </c:pt>
                <c:pt idx="6">
                  <c:v>240507</c:v>
                </c:pt>
                <c:pt idx="7">
                  <c:v>198340</c:v>
                </c:pt>
                <c:pt idx="8">
                  <c:v>253079</c:v>
                </c:pt>
                <c:pt idx="9">
                  <c:v>315380</c:v>
                </c:pt>
                <c:pt idx="10">
                  <c:v>311891</c:v>
                </c:pt>
                <c:pt idx="11">
                  <c:v>390589</c:v>
                </c:pt>
                <c:pt idx="12">
                  <c:v>113227</c:v>
                </c:pt>
                <c:pt idx="13">
                  <c:v>129420</c:v>
                </c:pt>
                <c:pt idx="14">
                  <c:v>137444</c:v>
                </c:pt>
                <c:pt idx="15">
                  <c:v>162993</c:v>
                </c:pt>
              </c:numCache>
            </c:numRef>
          </c:val>
          <c:extLst>
            <c:ext xmlns:c16="http://schemas.microsoft.com/office/drawing/2014/chart" uri="{C3380CC4-5D6E-409C-BE32-E72D297353CC}">
              <c16:uniqueId val="{00000006-AB9F-4091-971C-56F5F46D7D1A}"/>
            </c:ext>
          </c:extLst>
        </c:ser>
        <c:ser>
          <c:idx val="7"/>
          <c:order val="7"/>
          <c:tx>
            <c:strRef>
              <c:f>'GAM Global 2023'!$A$10</c:f>
              <c:strCache>
                <c:ptCount val="1"/>
                <c:pt idx="0">
                  <c:v>Namibia</c:v>
                </c:pt>
              </c:strCache>
            </c:strRef>
          </c:tx>
          <c:spPr>
            <a:solidFill>
              <a:schemeClr val="accent2">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2023'!$B$10:$Q$10</c:f>
              <c:numCache>
                <c:formatCode>#,##0</c:formatCode>
                <c:ptCount val="16"/>
                <c:pt idx="0">
                  <c:v>0</c:v>
                </c:pt>
                <c:pt idx="1">
                  <c:v>224</c:v>
                </c:pt>
                <c:pt idx="2">
                  <c:v>1763</c:v>
                </c:pt>
                <c:pt idx="3">
                  <c:v>6123</c:v>
                </c:pt>
                <c:pt idx="4">
                  <c:v>4863</c:v>
                </c:pt>
                <c:pt idx="5">
                  <c:v>1182</c:v>
                </c:pt>
                <c:pt idx="6">
                  <c:v>4165</c:v>
                </c:pt>
                <c:pt idx="7">
                  <c:v>17388</c:v>
                </c:pt>
                <c:pt idx="8">
                  <c:v>27340</c:v>
                </c:pt>
                <c:pt idx="9">
                  <c:v>30134</c:v>
                </c:pt>
                <c:pt idx="10">
                  <c:v>34942</c:v>
                </c:pt>
                <c:pt idx="11">
                  <c:v>40868</c:v>
                </c:pt>
                <c:pt idx="12">
                  <c:v>45881</c:v>
                </c:pt>
                <c:pt idx="13">
                  <c:v>16259</c:v>
                </c:pt>
                <c:pt idx="14">
                  <c:v>20872</c:v>
                </c:pt>
                <c:pt idx="15">
                  <c:v>21654</c:v>
                </c:pt>
              </c:numCache>
            </c:numRef>
          </c:val>
          <c:extLst>
            <c:ext xmlns:c16="http://schemas.microsoft.com/office/drawing/2014/chart" uri="{C3380CC4-5D6E-409C-BE32-E72D297353CC}">
              <c16:uniqueId val="{00000007-AB9F-4091-971C-56F5F46D7D1A}"/>
            </c:ext>
          </c:extLst>
        </c:ser>
        <c:ser>
          <c:idx val="8"/>
          <c:order val="8"/>
          <c:tx>
            <c:strRef>
              <c:f>'GAM Global 2023'!$A$11</c:f>
              <c:strCache>
                <c:ptCount val="1"/>
                <c:pt idx="0">
                  <c:v>Rwanda</c:v>
                </c:pt>
              </c:strCache>
            </c:strRef>
          </c:tx>
          <c:spPr>
            <a:solidFill>
              <a:schemeClr val="accent3">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2023'!$B$11:$Q$11</c:f>
              <c:numCache>
                <c:formatCode>#,##0</c:formatCode>
                <c:ptCount val="16"/>
                <c:pt idx="0">
                  <c:v>0</c:v>
                </c:pt>
                <c:pt idx="1">
                  <c:v>0</c:v>
                </c:pt>
                <c:pt idx="2">
                  <c:v>1694</c:v>
                </c:pt>
                <c:pt idx="3">
                  <c:v>25000</c:v>
                </c:pt>
                <c:pt idx="4">
                  <c:v>138711</c:v>
                </c:pt>
                <c:pt idx="5">
                  <c:v>116029</c:v>
                </c:pt>
                <c:pt idx="6">
                  <c:v>173191</c:v>
                </c:pt>
                <c:pt idx="7">
                  <c:v>138216</c:v>
                </c:pt>
                <c:pt idx="8">
                  <c:v>137218</c:v>
                </c:pt>
                <c:pt idx="9">
                  <c:v>264973</c:v>
                </c:pt>
                <c:pt idx="10">
                  <c:v>327904</c:v>
                </c:pt>
                <c:pt idx="11">
                  <c:v>382223</c:v>
                </c:pt>
                <c:pt idx="12">
                  <c:v>471926</c:v>
                </c:pt>
                <c:pt idx="13">
                  <c:v>394633</c:v>
                </c:pt>
                <c:pt idx="14">
                  <c:v>203125</c:v>
                </c:pt>
                <c:pt idx="15">
                  <c:v>240440</c:v>
                </c:pt>
              </c:numCache>
            </c:numRef>
          </c:val>
          <c:extLst>
            <c:ext xmlns:c16="http://schemas.microsoft.com/office/drawing/2014/chart" uri="{C3380CC4-5D6E-409C-BE32-E72D297353CC}">
              <c16:uniqueId val="{00000008-AB9F-4091-971C-56F5F46D7D1A}"/>
            </c:ext>
          </c:extLst>
        </c:ser>
        <c:ser>
          <c:idx val="9"/>
          <c:order val="9"/>
          <c:tx>
            <c:strRef>
              <c:f>'GAM Global 2023'!$A$12</c:f>
              <c:strCache>
                <c:ptCount val="1"/>
                <c:pt idx="0">
                  <c:v>South Africa</c:v>
                </c:pt>
              </c:strCache>
            </c:strRef>
          </c:tx>
          <c:spPr>
            <a:solidFill>
              <a:schemeClr val="accent4">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2023'!$B$12:$Q$12</c:f>
              <c:numCache>
                <c:formatCode>#,##0</c:formatCode>
                <c:ptCount val="16"/>
                <c:pt idx="0">
                  <c:v>5190</c:v>
                </c:pt>
                <c:pt idx="1">
                  <c:v>9168</c:v>
                </c:pt>
                <c:pt idx="2">
                  <c:v>131117</c:v>
                </c:pt>
                <c:pt idx="3">
                  <c:v>296726</c:v>
                </c:pt>
                <c:pt idx="4">
                  <c:v>422009</c:v>
                </c:pt>
                <c:pt idx="5">
                  <c:v>514991</c:v>
                </c:pt>
                <c:pt idx="6">
                  <c:v>482474</c:v>
                </c:pt>
                <c:pt idx="7">
                  <c:v>485552</c:v>
                </c:pt>
                <c:pt idx="8">
                  <c:v>497186</c:v>
                </c:pt>
                <c:pt idx="9">
                  <c:v>591941</c:v>
                </c:pt>
                <c:pt idx="10">
                  <c:v>572442</c:v>
                </c:pt>
                <c:pt idx="11">
                  <c:v>451636</c:v>
                </c:pt>
                <c:pt idx="12">
                  <c:v>164699</c:v>
                </c:pt>
                <c:pt idx="13">
                  <c:v>372588</c:v>
                </c:pt>
                <c:pt idx="14">
                  <c:v>361388</c:v>
                </c:pt>
                <c:pt idx="15">
                  <c:v>215716</c:v>
                </c:pt>
              </c:numCache>
            </c:numRef>
          </c:val>
          <c:extLst>
            <c:ext xmlns:c16="http://schemas.microsoft.com/office/drawing/2014/chart" uri="{C3380CC4-5D6E-409C-BE32-E72D297353CC}">
              <c16:uniqueId val="{00000009-AB9F-4091-971C-56F5F46D7D1A}"/>
            </c:ext>
          </c:extLst>
        </c:ser>
        <c:ser>
          <c:idx val="10"/>
          <c:order val="10"/>
          <c:tx>
            <c:strRef>
              <c:f>'GAM Global 2023'!$A$13</c:f>
              <c:strCache>
                <c:ptCount val="1"/>
                <c:pt idx="0">
                  <c:v>South Sudan</c:v>
                </c:pt>
              </c:strCache>
            </c:strRef>
          </c:tx>
          <c:spPr>
            <a:solidFill>
              <a:schemeClr val="accent5">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2023'!$B$13:$Q$13</c:f>
              <c:numCache>
                <c:formatCode>#,##0</c:formatCode>
                <c:ptCount val="16"/>
                <c:pt idx="0">
                  <c:v>0</c:v>
                </c:pt>
                <c:pt idx="1">
                  <c:v>0</c:v>
                </c:pt>
                <c:pt idx="2">
                  <c:v>0</c:v>
                </c:pt>
                <c:pt idx="3">
                  <c:v>0</c:v>
                </c:pt>
                <c:pt idx="4">
                  <c:v>0</c:v>
                </c:pt>
                <c:pt idx="5">
                  <c:v>0</c:v>
                </c:pt>
                <c:pt idx="6">
                  <c:v>0</c:v>
                </c:pt>
                <c:pt idx="7">
                  <c:v>0</c:v>
                </c:pt>
                <c:pt idx="8">
                  <c:v>0</c:v>
                </c:pt>
                <c:pt idx="9">
                  <c:v>0</c:v>
                </c:pt>
                <c:pt idx="10">
                  <c:v>1147</c:v>
                </c:pt>
                <c:pt idx="11">
                  <c:v>1453</c:v>
                </c:pt>
                <c:pt idx="12">
                  <c:v>1747</c:v>
                </c:pt>
                <c:pt idx="13">
                  <c:v>6447</c:v>
                </c:pt>
                <c:pt idx="14">
                  <c:v>0</c:v>
                </c:pt>
                <c:pt idx="15">
                  <c:v>0</c:v>
                </c:pt>
              </c:numCache>
            </c:numRef>
          </c:val>
          <c:extLst>
            <c:ext xmlns:c16="http://schemas.microsoft.com/office/drawing/2014/chart" uri="{C3380CC4-5D6E-409C-BE32-E72D297353CC}">
              <c16:uniqueId val="{0000000A-AB9F-4091-971C-56F5F46D7D1A}"/>
            </c:ext>
          </c:extLst>
        </c:ser>
        <c:ser>
          <c:idx val="11"/>
          <c:order val="11"/>
          <c:tx>
            <c:strRef>
              <c:f>'GAM Global 2023'!$A$14</c:f>
              <c:strCache>
                <c:ptCount val="1"/>
                <c:pt idx="0">
                  <c:v>Uganda</c:v>
                </c:pt>
              </c:strCache>
            </c:strRef>
          </c:tx>
          <c:spPr>
            <a:solidFill>
              <a:schemeClr val="accent6">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2023'!$B$14:$Q$14</c:f>
              <c:numCache>
                <c:formatCode>#,##0</c:formatCode>
                <c:ptCount val="16"/>
                <c:pt idx="0">
                  <c:v>0</c:v>
                </c:pt>
                <c:pt idx="1">
                  <c:v>0</c:v>
                </c:pt>
                <c:pt idx="2">
                  <c:v>21072</c:v>
                </c:pt>
                <c:pt idx="3">
                  <c:v>77756</c:v>
                </c:pt>
                <c:pt idx="4">
                  <c:v>368490</c:v>
                </c:pt>
                <c:pt idx="5">
                  <c:v>801678</c:v>
                </c:pt>
                <c:pt idx="6">
                  <c:v>878109</c:v>
                </c:pt>
                <c:pt idx="7">
                  <c:v>556546</c:v>
                </c:pt>
                <c:pt idx="8">
                  <c:v>411459</c:v>
                </c:pt>
                <c:pt idx="9">
                  <c:v>847633</c:v>
                </c:pt>
                <c:pt idx="10">
                  <c:v>619082</c:v>
                </c:pt>
                <c:pt idx="11">
                  <c:v>768882</c:v>
                </c:pt>
                <c:pt idx="12">
                  <c:v>516615</c:v>
                </c:pt>
                <c:pt idx="13">
                  <c:v>379710</c:v>
                </c:pt>
                <c:pt idx="14">
                  <c:v>517368</c:v>
                </c:pt>
                <c:pt idx="15">
                  <c:v>452490</c:v>
                </c:pt>
              </c:numCache>
            </c:numRef>
          </c:val>
          <c:extLst>
            <c:ext xmlns:c16="http://schemas.microsoft.com/office/drawing/2014/chart" uri="{C3380CC4-5D6E-409C-BE32-E72D297353CC}">
              <c16:uniqueId val="{0000000B-AB9F-4091-971C-56F5F46D7D1A}"/>
            </c:ext>
          </c:extLst>
        </c:ser>
        <c:ser>
          <c:idx val="12"/>
          <c:order val="12"/>
          <c:tx>
            <c:strRef>
              <c:f>'GAM Global 2023'!$A$15</c:f>
              <c:strCache>
                <c:ptCount val="1"/>
                <c:pt idx="0">
                  <c:v>United Republic of Tanzania</c:v>
                </c:pt>
              </c:strCache>
            </c:strRef>
          </c:tx>
          <c:spPr>
            <a:solidFill>
              <a:schemeClr val="accent1">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2023'!$B$15:$Q$15</c:f>
              <c:numCache>
                <c:formatCode>#,##0</c:formatCode>
                <c:ptCount val="16"/>
                <c:pt idx="0">
                  <c:v>0</c:v>
                </c:pt>
                <c:pt idx="1">
                  <c:v>1033</c:v>
                </c:pt>
                <c:pt idx="2">
                  <c:v>18026</c:v>
                </c:pt>
                <c:pt idx="3">
                  <c:v>120261</c:v>
                </c:pt>
                <c:pt idx="4">
                  <c:v>183480</c:v>
                </c:pt>
                <c:pt idx="5">
                  <c:v>329729</c:v>
                </c:pt>
                <c:pt idx="6">
                  <c:v>573845</c:v>
                </c:pt>
                <c:pt idx="7">
                  <c:v>435302</c:v>
                </c:pt>
                <c:pt idx="8">
                  <c:v>548390</c:v>
                </c:pt>
                <c:pt idx="9">
                  <c:v>730435</c:v>
                </c:pt>
                <c:pt idx="10">
                  <c:v>885599</c:v>
                </c:pt>
                <c:pt idx="11">
                  <c:v>799456</c:v>
                </c:pt>
                <c:pt idx="12">
                  <c:v>539859</c:v>
                </c:pt>
                <c:pt idx="13">
                  <c:v>571159</c:v>
                </c:pt>
                <c:pt idx="14">
                  <c:v>453723</c:v>
                </c:pt>
                <c:pt idx="15">
                  <c:v>586860</c:v>
                </c:pt>
              </c:numCache>
            </c:numRef>
          </c:val>
          <c:extLst>
            <c:ext xmlns:c16="http://schemas.microsoft.com/office/drawing/2014/chart" uri="{C3380CC4-5D6E-409C-BE32-E72D297353CC}">
              <c16:uniqueId val="{0000000C-AB9F-4091-971C-56F5F46D7D1A}"/>
            </c:ext>
          </c:extLst>
        </c:ser>
        <c:ser>
          <c:idx val="13"/>
          <c:order val="13"/>
          <c:tx>
            <c:strRef>
              <c:f>'GAM Global 2023'!$A$16</c:f>
              <c:strCache>
                <c:ptCount val="1"/>
                <c:pt idx="0">
                  <c:v>Zambia</c:v>
                </c:pt>
              </c:strCache>
            </c:strRef>
          </c:tx>
          <c:spPr>
            <a:solidFill>
              <a:schemeClr val="accent2">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2023'!$B$16:$Q$16</c:f>
              <c:numCache>
                <c:formatCode>#,##0</c:formatCode>
                <c:ptCount val="16"/>
                <c:pt idx="0">
                  <c:v>2758</c:v>
                </c:pt>
                <c:pt idx="1">
                  <c:v>17180</c:v>
                </c:pt>
                <c:pt idx="2">
                  <c:v>61911</c:v>
                </c:pt>
                <c:pt idx="3">
                  <c:v>85151</c:v>
                </c:pt>
                <c:pt idx="4">
                  <c:v>173992</c:v>
                </c:pt>
                <c:pt idx="5">
                  <c:v>294466</c:v>
                </c:pt>
                <c:pt idx="6">
                  <c:v>315168</c:v>
                </c:pt>
                <c:pt idx="7">
                  <c:v>222481</c:v>
                </c:pt>
                <c:pt idx="8">
                  <c:v>311792</c:v>
                </c:pt>
                <c:pt idx="9">
                  <c:v>483816</c:v>
                </c:pt>
                <c:pt idx="10">
                  <c:v>482183</c:v>
                </c:pt>
                <c:pt idx="11">
                  <c:v>549655</c:v>
                </c:pt>
                <c:pt idx="12">
                  <c:v>589131</c:v>
                </c:pt>
                <c:pt idx="13">
                  <c:v>488113</c:v>
                </c:pt>
                <c:pt idx="14">
                  <c:v>383582</c:v>
                </c:pt>
                <c:pt idx="15">
                  <c:v>521195</c:v>
                </c:pt>
              </c:numCache>
            </c:numRef>
          </c:val>
          <c:extLst>
            <c:ext xmlns:c16="http://schemas.microsoft.com/office/drawing/2014/chart" uri="{C3380CC4-5D6E-409C-BE32-E72D297353CC}">
              <c16:uniqueId val="{0000000D-AB9F-4091-971C-56F5F46D7D1A}"/>
            </c:ext>
          </c:extLst>
        </c:ser>
        <c:ser>
          <c:idx val="14"/>
          <c:order val="14"/>
          <c:tx>
            <c:strRef>
              <c:f>'GAM Global 2023'!$A$17</c:f>
              <c:strCache>
                <c:ptCount val="1"/>
                <c:pt idx="0">
                  <c:v>Zimbabwe</c:v>
                </c:pt>
              </c:strCache>
            </c:strRef>
          </c:tx>
          <c:spPr>
            <a:solidFill>
              <a:schemeClr val="accent3">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2023'!$B$17:$Q$17</c:f>
              <c:numCache>
                <c:formatCode>#,##0</c:formatCode>
                <c:ptCount val="16"/>
                <c:pt idx="0">
                  <c:v>0</c:v>
                </c:pt>
                <c:pt idx="1">
                  <c:v>2801</c:v>
                </c:pt>
                <c:pt idx="2">
                  <c:v>11176</c:v>
                </c:pt>
                <c:pt idx="3">
                  <c:v>36603</c:v>
                </c:pt>
                <c:pt idx="4">
                  <c:v>40755</c:v>
                </c:pt>
                <c:pt idx="5">
                  <c:v>112084</c:v>
                </c:pt>
                <c:pt idx="6">
                  <c:v>209125</c:v>
                </c:pt>
                <c:pt idx="7">
                  <c:v>188732</c:v>
                </c:pt>
                <c:pt idx="8">
                  <c:v>205784</c:v>
                </c:pt>
                <c:pt idx="9">
                  <c:v>301366</c:v>
                </c:pt>
                <c:pt idx="10">
                  <c:v>326012</c:v>
                </c:pt>
                <c:pt idx="11">
                  <c:v>354819</c:v>
                </c:pt>
                <c:pt idx="12">
                  <c:v>82060</c:v>
                </c:pt>
                <c:pt idx="13">
                  <c:v>151037</c:v>
                </c:pt>
                <c:pt idx="14">
                  <c:v>171033</c:v>
                </c:pt>
                <c:pt idx="15">
                  <c:v>155617</c:v>
                </c:pt>
              </c:numCache>
            </c:numRef>
          </c:val>
          <c:extLst>
            <c:ext xmlns:c16="http://schemas.microsoft.com/office/drawing/2014/chart" uri="{C3380CC4-5D6E-409C-BE32-E72D297353CC}">
              <c16:uniqueId val="{0000000E-AB9F-4091-971C-56F5F46D7D1A}"/>
            </c:ext>
          </c:extLst>
        </c:ser>
        <c:dLbls>
          <c:showLegendKey val="0"/>
          <c:showVal val="0"/>
          <c:showCatName val="0"/>
          <c:showSerName val="0"/>
          <c:showPercent val="0"/>
          <c:showBubbleSize val="0"/>
        </c:dLbls>
        <c:gapWidth val="75"/>
        <c:overlap val="100"/>
        <c:axId val="419014559"/>
        <c:axId val="419046591"/>
      </c:barChart>
      <c:catAx>
        <c:axId val="41901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crossAx val="419046591"/>
        <c:crosses val="autoZero"/>
        <c:auto val="1"/>
        <c:lblAlgn val="ctr"/>
        <c:lblOffset val="100"/>
        <c:noMultiLvlLbl val="0"/>
      </c:catAx>
      <c:valAx>
        <c:axId val="419046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crossAx val="419014559"/>
        <c:crosses val="autoZero"/>
        <c:crossBetween val="between"/>
        <c:dispUnits>
          <c:builtInUnit val="millions"/>
          <c:dispUnitsLbl>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legend>
      <c:legendPos val="l"/>
      <c:layout>
        <c:manualLayout>
          <c:xMode val="edge"/>
          <c:yMode val="edge"/>
          <c:x val="0.73060176553186029"/>
          <c:y val="3.9750509716627101E-2"/>
          <c:w val="0.2677351862796456"/>
          <c:h val="0.933729346513303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C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5280116426670666"/>
          <c:y val="1.149499673478734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4930405515145065"/>
          <c:w val="0.6852085221240658"/>
          <c:h val="0.49066369938269694"/>
        </c:manualLayout>
      </c:layout>
      <c:lineChart>
        <c:grouping val="standard"/>
        <c:varyColors val="0"/>
        <c:ser>
          <c:idx val="0"/>
          <c:order val="0"/>
          <c:tx>
            <c:strRef>
              <c:f>PrEPdata!$B$134</c:f>
              <c:strCache>
                <c:ptCount val="1"/>
                <c:pt idx="0">
                  <c:v>Asia-Pacific</c:v>
                </c:pt>
              </c:strCache>
            </c:strRef>
          </c:tx>
          <c:spPr>
            <a:ln w="28575" cap="rnd">
              <a:solidFill>
                <a:srgbClr val="009999"/>
              </a:solidFill>
              <a:round/>
            </a:ln>
            <a:effectLst/>
          </c:spPr>
          <c:marker>
            <c:symbol val="none"/>
          </c:marker>
          <c:dPt>
            <c:idx val="7"/>
            <c:marker>
              <c:symbol val="diamond"/>
              <c:size val="10"/>
              <c:spPr>
                <a:solidFill>
                  <a:schemeClr val="accent1"/>
                </a:solidFill>
                <a:ln w="9525">
                  <a:solidFill>
                    <a:srgbClr val="009999"/>
                  </a:solidFill>
                </a:ln>
                <a:effectLst/>
              </c:spPr>
            </c:marker>
            <c:bubble3D val="0"/>
            <c:extLst>
              <c:ext xmlns:c16="http://schemas.microsoft.com/office/drawing/2014/chart" uri="{C3380CC4-5D6E-409C-BE32-E72D297353CC}">
                <c16:uniqueId val="{00000003-CF8D-4B1F-9CF8-DBEA7C608421}"/>
              </c:ext>
            </c:extLst>
          </c:dPt>
          <c:dPt>
            <c:idx val="10"/>
            <c:marker>
              <c:symbol val="diamond"/>
              <c:size val="10"/>
              <c:spPr>
                <a:solidFill>
                  <a:srgbClr val="009999"/>
                </a:solidFill>
                <a:ln w="25400">
                  <a:noFill/>
                </a:ln>
                <a:effectLst/>
              </c:spPr>
            </c:marker>
            <c:bubble3D val="0"/>
            <c:extLst>
              <c:ext xmlns:c16="http://schemas.microsoft.com/office/drawing/2014/chart" uri="{C3380CC4-5D6E-409C-BE32-E72D297353CC}">
                <c16:uniqueId val="{00000000-923E-41B8-8FD8-A10FBAB92133}"/>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923E-41B8-8FD8-A10FBAB92133}"/>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8D-4B1F-9CF8-DBEA7C608421}"/>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923E-41B8-8FD8-A10FBAB92133}"/>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3E-41B8-8FD8-A10FBAB9213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PrEPdata!$C$134:$N$134</c:f>
              <c:numCache>
                <c:formatCode>_(* #,##0_);_(* \(#,##0\);_(* "-"??_);_(@_)</c:formatCode>
                <c:ptCount val="12"/>
                <c:pt idx="0">
                  <c:v>1225</c:v>
                </c:pt>
                <c:pt idx="1">
                  <c:v>2698</c:v>
                </c:pt>
                <c:pt idx="2">
                  <c:v>5318</c:v>
                </c:pt>
                <c:pt idx="3">
                  <c:v>33396</c:v>
                </c:pt>
                <c:pt idx="4">
                  <c:v>33455</c:v>
                </c:pt>
                <c:pt idx="5">
                  <c:v>101453</c:v>
                </c:pt>
                <c:pt idx="6">
                  <c:v>142570</c:v>
                </c:pt>
                <c:pt idx="7">
                  <c:v>193432</c:v>
                </c:pt>
                <c:pt idx="10" formatCode="#,##0">
                  <c:v>8200000</c:v>
                </c:pt>
              </c:numCache>
            </c:numRef>
          </c:val>
          <c:smooth val="0"/>
          <c:extLst>
            <c:ext xmlns:c16="http://schemas.microsoft.com/office/drawing/2014/chart" uri="{C3380CC4-5D6E-409C-BE32-E72D297353CC}">
              <c16:uniqueId val="{00000004-923E-41B8-8FD8-A10FBAB92133}"/>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Eastern Europe and Central Asia</a:t>
            </a:r>
          </a:p>
        </c:rich>
      </c:tx>
      <c:layout>
        <c:manualLayout>
          <c:xMode val="edge"/>
          <c:yMode val="edge"/>
          <c:x val="5.3987540922109743E-2"/>
          <c:y val="3.242449709051838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9766262778847485"/>
          <c:w val="0.6852085221240658"/>
          <c:h val="0.44642575236960524"/>
        </c:manualLayout>
      </c:layout>
      <c:lineChart>
        <c:grouping val="standard"/>
        <c:varyColors val="0"/>
        <c:ser>
          <c:idx val="0"/>
          <c:order val="0"/>
          <c:tx>
            <c:strRef>
              <c:f>PrEPdata!$B$135</c:f>
              <c:strCache>
                <c:ptCount val="1"/>
                <c:pt idx="0">
                  <c:v>Eastern Europe and Central Asia</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alpha val="96000"/>
                    </a:srgbClr>
                  </a:solidFill>
                </a:ln>
                <a:effectLst/>
              </c:spPr>
            </c:marker>
            <c:bubble3D val="0"/>
            <c:extLst>
              <c:ext xmlns:c16="http://schemas.microsoft.com/office/drawing/2014/chart" uri="{C3380CC4-5D6E-409C-BE32-E72D297353CC}">
                <c16:uniqueId val="{00000003-ED3B-4C85-86B2-0DC461E20CEB}"/>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8281-4A2B-8D79-C77F090898ED}"/>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8281-4A2B-8D79-C77F090898ED}"/>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3B-4C85-86B2-0DC461E20CEB}"/>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8281-4A2B-8D79-C77F090898ED}"/>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81-4A2B-8D79-C77F090898E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chemeClr val="tx1"/>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PrEPdata!$C$135:$N$135</c:f>
              <c:numCache>
                <c:formatCode>_(* #,##0_);_(* \(#,##0\);_(* "-"??_);_(@_)</c:formatCode>
                <c:ptCount val="12"/>
                <c:pt idx="0">
                  <c:v>0</c:v>
                </c:pt>
                <c:pt idx="1">
                  <c:v>19</c:v>
                </c:pt>
                <c:pt idx="2">
                  <c:v>257</c:v>
                </c:pt>
                <c:pt idx="3">
                  <c:v>2110</c:v>
                </c:pt>
                <c:pt idx="4">
                  <c:v>2717</c:v>
                </c:pt>
                <c:pt idx="5">
                  <c:v>7396</c:v>
                </c:pt>
                <c:pt idx="6">
                  <c:v>18515</c:v>
                </c:pt>
                <c:pt idx="7">
                  <c:v>23496</c:v>
                </c:pt>
                <c:pt idx="10" formatCode="#,##0">
                  <c:v>630000</c:v>
                </c:pt>
              </c:numCache>
            </c:numRef>
          </c:val>
          <c:smooth val="0"/>
          <c:extLst>
            <c:ext xmlns:c16="http://schemas.microsoft.com/office/drawing/2014/chart" uri="{C3380CC4-5D6E-409C-BE32-E72D297353CC}">
              <c16:uniqueId val="{00000004-8281-4A2B-8D79-C77F090898ED}"/>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Eastern and southern Africa</a:t>
            </a:r>
          </a:p>
        </c:rich>
      </c:tx>
      <c:layout>
        <c:manualLayout>
          <c:xMode val="edge"/>
          <c:yMode val="edge"/>
          <c:x val="9.974522460267729E-2"/>
          <c:y val="3.250832439212206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9216088634245088"/>
          <c:w val="0.6852085221240658"/>
          <c:h val="0.48426823207189384"/>
        </c:manualLayout>
      </c:layout>
      <c:lineChart>
        <c:grouping val="standard"/>
        <c:varyColors val="0"/>
        <c:ser>
          <c:idx val="0"/>
          <c:order val="0"/>
          <c:tx>
            <c:strRef>
              <c:f>PrEPdata!$B$136</c:f>
              <c:strCache>
                <c:ptCount val="1"/>
                <c:pt idx="0">
                  <c:v>Eastern and southern Africa</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solidFill>
                </a:ln>
                <a:effectLst/>
              </c:spPr>
            </c:marker>
            <c:bubble3D val="0"/>
            <c:extLst>
              <c:ext xmlns:c16="http://schemas.microsoft.com/office/drawing/2014/chart" uri="{C3380CC4-5D6E-409C-BE32-E72D297353CC}">
                <c16:uniqueId val="{00000003-778B-4C29-99EC-987CCBCDBEF2}"/>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E10C-4136-A666-D0ADA9C4B4D4}"/>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E10C-4136-A666-D0ADA9C4B4D4}"/>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8B-4C29-99EC-987CCBCDBEF2}"/>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E10C-4136-A666-D0ADA9C4B4D4}"/>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0C-4136-A666-D0ADA9C4B4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PrEPdata!$C$136:$N$136</c:f>
              <c:numCache>
                <c:formatCode>_(* #,##0_);_(* \(#,##0\);_(* "-"??_);_(@_)</c:formatCode>
                <c:ptCount val="12"/>
                <c:pt idx="0">
                  <c:v>1148</c:v>
                </c:pt>
                <c:pt idx="1">
                  <c:v>62511</c:v>
                </c:pt>
                <c:pt idx="2">
                  <c:v>65064</c:v>
                </c:pt>
                <c:pt idx="3">
                  <c:v>197432</c:v>
                </c:pt>
                <c:pt idx="4">
                  <c:v>422040</c:v>
                </c:pt>
                <c:pt idx="5">
                  <c:v>965886</c:v>
                </c:pt>
                <c:pt idx="6">
                  <c:v>1289844</c:v>
                </c:pt>
                <c:pt idx="7">
                  <c:v>2388420</c:v>
                </c:pt>
                <c:pt idx="10" formatCode="#,##0">
                  <c:v>3600000</c:v>
                </c:pt>
              </c:numCache>
            </c:numRef>
          </c:val>
          <c:smooth val="0"/>
          <c:extLst>
            <c:ext xmlns:c16="http://schemas.microsoft.com/office/drawing/2014/chart" uri="{C3380CC4-5D6E-409C-BE32-E72D297353CC}">
              <c16:uniqueId val="{00000004-E10C-4136-A666-D0ADA9C4B4D4}"/>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Latin America and the Caribbean</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23008729017782784"/>
          <c:w val="0.6852085221240658"/>
          <c:h val="0.45257836030847648"/>
        </c:manualLayout>
      </c:layout>
      <c:lineChart>
        <c:grouping val="standard"/>
        <c:varyColors val="0"/>
        <c:ser>
          <c:idx val="0"/>
          <c:order val="0"/>
          <c:tx>
            <c:strRef>
              <c:f>PrEPdata!$B$137</c:f>
              <c:strCache>
                <c:ptCount val="1"/>
                <c:pt idx="0">
                  <c:v>Latin America and the Caribbean</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solidFill>
                </a:ln>
                <a:effectLst/>
              </c:spPr>
            </c:marker>
            <c:bubble3D val="0"/>
            <c:extLst>
              <c:ext xmlns:c16="http://schemas.microsoft.com/office/drawing/2014/chart" uri="{C3380CC4-5D6E-409C-BE32-E72D297353CC}">
                <c16:uniqueId val="{00000003-3C98-407F-8BAE-E8E7C4CAF070}"/>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8D3D-421F-92AD-E3FBAE606849}"/>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8D3D-421F-92AD-E3FBAE606849}"/>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98-407F-8BAE-E8E7C4CAF070}"/>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8D3D-421F-92AD-E3FBAE606849}"/>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3D-421F-92AD-E3FBAE60684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PrEPdata!$C$137:$N$137</c:f>
              <c:numCache>
                <c:formatCode>_(* #,##0_);_(* \(#,##0\);_(* "-"??_);_(@_)</c:formatCode>
                <c:ptCount val="12"/>
                <c:pt idx="0">
                  <c:v>6</c:v>
                </c:pt>
                <c:pt idx="1">
                  <c:v>69</c:v>
                </c:pt>
                <c:pt idx="2">
                  <c:v>8998</c:v>
                </c:pt>
                <c:pt idx="3">
                  <c:v>19493</c:v>
                </c:pt>
                <c:pt idx="4">
                  <c:v>32852</c:v>
                </c:pt>
                <c:pt idx="5">
                  <c:v>57235</c:v>
                </c:pt>
                <c:pt idx="6">
                  <c:v>103395</c:v>
                </c:pt>
                <c:pt idx="7">
                  <c:v>182389</c:v>
                </c:pt>
                <c:pt idx="10" formatCode="#,##0">
                  <c:v>2300000</c:v>
                </c:pt>
              </c:numCache>
            </c:numRef>
          </c:val>
          <c:smooth val="0"/>
          <c:extLst>
            <c:ext xmlns:c16="http://schemas.microsoft.com/office/drawing/2014/chart" uri="{C3380CC4-5D6E-409C-BE32-E72D297353CC}">
              <c16:uniqueId val="{00000004-8D3D-421F-92AD-E3FBAE606849}"/>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Middle East and North Africa</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9327583208420634"/>
          <c:w val="0.6852085221240658"/>
          <c:h val="0.47359152305156893"/>
        </c:manualLayout>
      </c:layout>
      <c:lineChart>
        <c:grouping val="standard"/>
        <c:varyColors val="0"/>
        <c:ser>
          <c:idx val="0"/>
          <c:order val="0"/>
          <c:tx>
            <c:strRef>
              <c:f>PrEPdata!$B$138</c:f>
              <c:strCache>
                <c:ptCount val="1"/>
                <c:pt idx="0">
                  <c:v>Middle East and North Africa</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solidFill>
                </a:ln>
                <a:effectLst/>
              </c:spPr>
            </c:marker>
            <c:bubble3D val="0"/>
            <c:extLst>
              <c:ext xmlns:c16="http://schemas.microsoft.com/office/drawing/2014/chart" uri="{C3380CC4-5D6E-409C-BE32-E72D297353CC}">
                <c16:uniqueId val="{00000003-768E-45F4-8069-16A5B95C1DA0}"/>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9E32-4210-8D78-9739A7300245}"/>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9E32-4210-8D78-9739A7300245}"/>
              </c:ext>
            </c:extLst>
          </c:dPt>
          <c:dLbls>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8E-45F4-8069-16A5B95C1DA0}"/>
                </c:ext>
              </c:extLst>
            </c:dLbl>
            <c:dLbl>
              <c:idx val="10"/>
              <c:layout>
                <c:manualLayout>
                  <c:x val="-2.6235001081752859E-2"/>
                  <c:y val="-7.4377795642750003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9E32-4210-8D78-9739A7300245}"/>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32-4210-8D78-9739A730024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PrEPdata!$C$138:$N$138</c:f>
              <c:numCache>
                <c:formatCode>_(* #,##0_);_(* \(#,##0\);_(* "-"??_);_(@_)</c:formatCode>
                <c:ptCount val="12"/>
                <c:pt idx="0">
                  <c:v>8</c:v>
                </c:pt>
                <c:pt idx="1">
                  <c:v>436</c:v>
                </c:pt>
                <c:pt idx="2">
                  <c:v>160</c:v>
                </c:pt>
                <c:pt idx="3">
                  <c:v>374</c:v>
                </c:pt>
                <c:pt idx="4">
                  <c:v>994</c:v>
                </c:pt>
                <c:pt idx="5">
                  <c:v>864</c:v>
                </c:pt>
                <c:pt idx="6">
                  <c:v>932</c:v>
                </c:pt>
                <c:pt idx="7">
                  <c:v>527</c:v>
                </c:pt>
                <c:pt idx="10" formatCode="#,##0">
                  <c:v>330000</c:v>
                </c:pt>
              </c:numCache>
            </c:numRef>
          </c:val>
          <c:smooth val="0"/>
          <c:extLst>
            <c:ext xmlns:c16="http://schemas.microsoft.com/office/drawing/2014/chart" uri="{C3380CC4-5D6E-409C-BE32-E72D297353CC}">
              <c16:uniqueId val="{00000004-9E32-4210-8D78-9739A7300245}"/>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West and Central Africa</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7307244940687297"/>
          <c:w val="0.6852085221240658"/>
          <c:h val="0.50476607540341045"/>
        </c:manualLayout>
      </c:layout>
      <c:lineChart>
        <c:grouping val="standard"/>
        <c:varyColors val="0"/>
        <c:ser>
          <c:idx val="0"/>
          <c:order val="0"/>
          <c:tx>
            <c:strRef>
              <c:f>PrEPdata!$B$139</c:f>
              <c:strCache>
                <c:ptCount val="1"/>
                <c:pt idx="0">
                  <c:v>West and Central Africa</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solidFill>
                </a:ln>
                <a:effectLst/>
              </c:spPr>
            </c:marker>
            <c:bubble3D val="0"/>
            <c:extLst>
              <c:ext xmlns:c16="http://schemas.microsoft.com/office/drawing/2014/chart" uri="{C3380CC4-5D6E-409C-BE32-E72D297353CC}">
                <c16:uniqueId val="{00000003-BEFA-4EC5-927C-3C666BDB29F4}"/>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9BE5-4C65-AA08-305031E6F1D2}"/>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9BE5-4C65-AA08-305031E6F1D2}"/>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FA-4EC5-927C-3C666BDB29F4}"/>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9BE5-4C65-AA08-305031E6F1D2}"/>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E5-4C65-AA08-305031E6F1D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PrEPdata!$C$139:$N$139</c:f>
              <c:numCache>
                <c:formatCode>_(* #,##0_);_(* \(#,##0\);_(* "-"??_);_(@_)</c:formatCode>
                <c:ptCount val="12"/>
                <c:pt idx="0">
                  <c:v>515</c:v>
                </c:pt>
                <c:pt idx="1">
                  <c:v>364</c:v>
                </c:pt>
                <c:pt idx="3">
                  <c:v>3098</c:v>
                </c:pt>
                <c:pt idx="4">
                  <c:v>41495</c:v>
                </c:pt>
                <c:pt idx="5">
                  <c:v>171283</c:v>
                </c:pt>
                <c:pt idx="6">
                  <c:v>436514</c:v>
                </c:pt>
                <c:pt idx="7">
                  <c:v>243833</c:v>
                </c:pt>
                <c:pt idx="10" formatCode="#,##0">
                  <c:v>940000</c:v>
                </c:pt>
              </c:numCache>
            </c:numRef>
          </c:val>
          <c:smooth val="0"/>
          <c:extLst>
            <c:ext xmlns:c16="http://schemas.microsoft.com/office/drawing/2014/chart" uri="{C3380CC4-5D6E-409C-BE32-E72D297353CC}">
              <c16:uniqueId val="{00000004-9BE5-4C65-AA08-305031E6F1D2}"/>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4C425-0138-4006-A837-04E2DD193045}"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F2637-F9A8-49C6-B59C-B09303CEA8C8}" type="slidenum">
              <a:rPr lang="en-US" smtClean="0"/>
              <a:t>‹#›</a:t>
            </a:fld>
            <a:endParaRPr lang="en-US"/>
          </a:p>
        </p:txBody>
      </p:sp>
    </p:spTree>
    <p:extLst>
      <p:ext uri="{BB962C8B-B14F-4D97-AF65-F5344CB8AC3E}">
        <p14:creationId xmlns:p14="http://schemas.microsoft.com/office/powerpoint/2010/main" val="227576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Fewer than 370,000 new infections translates into more than 80% reduction compared to 2010.</a:t>
            </a:r>
          </a:p>
          <a:p>
            <a:pPr marL="171450" indent="-171450">
              <a:buFontTx/>
              <a:buChar char="-"/>
              <a:defRPr/>
            </a:pPr>
            <a:r>
              <a:rPr lang="en-US"/>
              <a:t>Nine GPC countries </a:t>
            </a:r>
            <a:r>
              <a:rPr lang="en-US" err="1"/>
              <a:t>i.e</a:t>
            </a:r>
            <a:r>
              <a:rPr lang="en-US"/>
              <a:t> Zimbabwe, Rwanda, Lesotho, Kenya among others are on track to meet the 2025 global targets: with reduced new HIV infections by 66% since 2010.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HIV Prevention </a:t>
            </a:r>
            <a:r>
              <a:rPr lang="en-US" err="1"/>
              <a:t>programme</a:t>
            </a:r>
            <a:r>
              <a:rPr lang="en-US"/>
              <a:t> coverage is low especially for Key and priority populations – progress has been made but we are still off track to meet programmatic targets.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HIV prevention options need to be made available and accessible to users by choice.</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Strong political leadership, sufficient and reliable funding, an enabling environment to implement </a:t>
            </a:r>
            <a:r>
              <a:rPr lang="en-US" err="1"/>
              <a:t>programmes</a:t>
            </a:r>
            <a:r>
              <a:rPr lang="en-US"/>
              <a:t> at scale is required.</a:t>
            </a:r>
            <a:endParaRPr lang="en-US">
              <a:cs typeface="Calibri"/>
            </a:endParaRPr>
          </a:p>
          <a:p>
            <a:pPr marL="171450" indent="-171450">
              <a:buFontTx/>
              <a:buChar char="-"/>
            </a:pPr>
            <a:r>
              <a:rPr lang="en-US"/>
              <a:t>Tools are available at the GPC to help countries reach targets; accessible via the GC resource Hub: https://hivpreventioncoalition.unaids.org/ </a:t>
            </a:r>
            <a:endParaRPr lang="en-US">
              <a:cs typeface="Calibri"/>
            </a:endParaRPr>
          </a:p>
          <a:p>
            <a:pPr marL="171450" indent="-171450">
              <a:buFontTx/>
              <a:buChar char="-"/>
            </a:pPr>
            <a:r>
              <a:rPr lang="en-US"/>
              <a:t>The need to convene around HIV prevention has never been greater than today, we need sustain and strengthen political and technical commitment of HIV prevention on the global agenda.</a:t>
            </a:r>
            <a:endParaRPr lang="en-US">
              <a:cs typeface="Calibri"/>
            </a:endParaRPr>
          </a:p>
          <a:p>
            <a:pPr marL="171450" indent="-171450">
              <a:buFontTx/>
              <a:buChar char="-"/>
            </a:pPr>
            <a:endParaRPr lang="en-US"/>
          </a:p>
          <a:p>
            <a:endParaRPr lang="en-US"/>
          </a:p>
        </p:txBody>
      </p:sp>
      <p:sp>
        <p:nvSpPr>
          <p:cNvPr id="4" name="Slide Number Placeholder 3"/>
          <p:cNvSpPr>
            <a:spLocks noGrp="1"/>
          </p:cNvSpPr>
          <p:nvPr>
            <p:ph type="sldNum" sz="quarter" idx="5"/>
          </p:nvPr>
        </p:nvSpPr>
        <p:spPr/>
        <p:txBody>
          <a:bodyPr/>
          <a:lstStyle/>
          <a:p>
            <a:fld id="{C7177137-FF23-724B-9363-8F5AC2390D9F}" type="slidenum">
              <a:rPr lang="en-US" smtClean="0"/>
              <a:t>2</a:t>
            </a:fld>
            <a:endParaRPr lang="en-US"/>
          </a:p>
        </p:txBody>
      </p:sp>
    </p:spTree>
    <p:extLst>
      <p:ext uri="{BB962C8B-B14F-4D97-AF65-F5344CB8AC3E}">
        <p14:creationId xmlns:p14="http://schemas.microsoft.com/office/powerpoint/2010/main" val="53306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Background:</a:t>
            </a:r>
          </a:p>
          <a:p>
            <a:r>
              <a:rPr lang="en-AU" err="1"/>
              <a:t>Lenacapavir</a:t>
            </a:r>
            <a:r>
              <a:rPr lang="en-AU"/>
              <a:t>: PURPOSE 1 study has announced results for cisgender women; full data analysis not available yet (Wednesday Gilead has a late breaker on Len). </a:t>
            </a:r>
          </a:p>
          <a:p>
            <a:endParaRPr lang="en-AU"/>
          </a:p>
          <a:p>
            <a:r>
              <a:rPr lang="en-AU"/>
              <a:t>PURPOSE 2, which included cisgender men and transgender women, started 3 months after PURPOSE 1. Results not yet available.</a:t>
            </a:r>
          </a:p>
          <a:p>
            <a:endParaRPr lang="en-AU"/>
          </a:p>
          <a:p>
            <a:r>
              <a:rPr lang="en-AU"/>
              <a:t>Access schemes that include low and middle income countries, including in sub-Saharan Africa, but also middle income countries in Asia-Pacific and Latin America given the KP epidemic who may otherwise miss out on lowest prices. </a:t>
            </a:r>
          </a:p>
        </p:txBody>
      </p:sp>
      <p:sp>
        <p:nvSpPr>
          <p:cNvPr id="4" name="Slide Number Placeholder 3"/>
          <p:cNvSpPr>
            <a:spLocks noGrp="1"/>
          </p:cNvSpPr>
          <p:nvPr>
            <p:ph type="sldNum" sz="quarter" idx="5"/>
          </p:nvPr>
        </p:nvSpPr>
        <p:spPr/>
        <p:txBody>
          <a:bodyPr/>
          <a:lstStyle/>
          <a:p>
            <a:fld id="{DD4F2637-F9A8-49C6-B59C-B09303CEA8C8}" type="slidenum">
              <a:rPr lang="en-US" smtClean="0"/>
              <a:t>4</a:t>
            </a:fld>
            <a:endParaRPr lang="en-US"/>
          </a:p>
        </p:txBody>
      </p:sp>
    </p:spTree>
    <p:extLst>
      <p:ext uri="{BB962C8B-B14F-4D97-AF65-F5344CB8AC3E}">
        <p14:creationId xmlns:p14="http://schemas.microsoft.com/office/powerpoint/2010/main" val="80208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Background:</a:t>
            </a:r>
          </a:p>
          <a:p>
            <a:r>
              <a:rPr lang="en-AU" dirty="0" err="1"/>
              <a:t>Lenacapavir</a:t>
            </a:r>
            <a:r>
              <a:rPr lang="en-AU" dirty="0"/>
              <a:t>: PURPOSE 1 study has announced results for cisgender women; full data analysis not available yet (Wednesday Gilead has a late breaker on Len). </a:t>
            </a:r>
          </a:p>
          <a:p>
            <a:endParaRPr lang="en-AU" dirty="0"/>
          </a:p>
          <a:p>
            <a:r>
              <a:rPr lang="en-AU" dirty="0"/>
              <a:t>PURPOSE 2, which included cisgender men and transgender women, started 3 months after PURPOSE 1. Results not yet available.</a:t>
            </a:r>
          </a:p>
          <a:p>
            <a:endParaRPr lang="en-AU" dirty="0"/>
          </a:p>
          <a:p>
            <a:r>
              <a:rPr lang="en-AU" dirty="0"/>
              <a:t>Access schemes that include low and middle income countries, including in sub-Saharan Africa, but also middle income countries in Asia-Pacific and Latin America given the KP epidemic who may otherwise miss out on lowest prices.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F2637-F9A8-49C6-B59C-B09303CEA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973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dirty="0"/>
              <a:t>Of 22 reporting countries, 39% of PWID received ≥2 relevant prevention services in previous 3 months</a:t>
            </a:r>
          </a:p>
          <a:p>
            <a:pPr lvl="1"/>
            <a:r>
              <a:rPr lang="en-AU" sz="1800" dirty="0"/>
              <a:t>&gt;60% in only 5 countries (Albania, Kazakhstan, Nigeria, Thailand and United Republic of Tanzania)</a:t>
            </a:r>
          </a:p>
          <a:p>
            <a:pPr lvl="1"/>
            <a:r>
              <a:rPr lang="en-AU" sz="1800" dirty="0"/>
              <a:t>3 countries met 2025 targets for 200 needles and syringes per person per year</a:t>
            </a:r>
          </a:p>
          <a:p>
            <a:r>
              <a:rPr lang="en-AU" sz="2000" dirty="0"/>
              <a:t>In 12/27 reporting countries, ≥90% reported to PWID using safe injecting practices</a:t>
            </a:r>
          </a:p>
          <a:p>
            <a:r>
              <a:rPr lang="en-AU" sz="2000" dirty="0"/>
              <a:t>In only 2 countries (Malaysia and Seychelles), ≥90%  PWID reported to receive OAMT</a:t>
            </a:r>
          </a:p>
          <a:p>
            <a:endParaRPr lang="en-AU" dirty="0"/>
          </a:p>
        </p:txBody>
      </p:sp>
      <p:sp>
        <p:nvSpPr>
          <p:cNvPr id="4" name="Slide Number Placeholder 3"/>
          <p:cNvSpPr>
            <a:spLocks noGrp="1"/>
          </p:cNvSpPr>
          <p:nvPr>
            <p:ph type="sldNum" sz="quarter" idx="5"/>
          </p:nvPr>
        </p:nvSpPr>
        <p:spPr/>
        <p:txBody>
          <a:bodyPr/>
          <a:lstStyle/>
          <a:p>
            <a:fld id="{DD4F2637-F9A8-49C6-B59C-B09303CEA8C8}" type="slidenum">
              <a:rPr lang="en-US" smtClean="0"/>
              <a:t>13</a:t>
            </a:fld>
            <a:endParaRPr lang="en-US"/>
          </a:p>
        </p:txBody>
      </p:sp>
    </p:spTree>
    <p:extLst>
      <p:ext uri="{BB962C8B-B14F-4D97-AF65-F5344CB8AC3E}">
        <p14:creationId xmlns:p14="http://schemas.microsoft.com/office/powerpoint/2010/main" val="227509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7D01-FBAA-60FA-819C-F81ABE534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709A45-20AC-BD77-B82F-7A5B4AB7A2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C2240E-CD4F-1085-5F55-D2FF1CC7BCD1}"/>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5" name="Footer Placeholder 4">
            <a:extLst>
              <a:ext uri="{FF2B5EF4-FFF2-40B4-BE49-F238E27FC236}">
                <a16:creationId xmlns:a16="http://schemas.microsoft.com/office/drawing/2014/main" id="{09528C5F-A83D-B75E-013F-A0A5FE724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69EB7-4CAA-3F21-CD00-B78636B5E977}"/>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249900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7FD2-6CF6-5BB7-5780-A7C656A78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C3ED8-2CB3-C7FD-29DF-AEF249EBDD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105AE-73BC-7151-9F78-CE68536585BC}"/>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5" name="Footer Placeholder 4">
            <a:extLst>
              <a:ext uri="{FF2B5EF4-FFF2-40B4-BE49-F238E27FC236}">
                <a16:creationId xmlns:a16="http://schemas.microsoft.com/office/drawing/2014/main" id="{53FB983F-3960-50D7-5FCF-9B467DFBB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FC52F-858E-746D-DBCC-94E7BC0C847F}"/>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6301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F1E3C-329C-3C79-8E34-A658EA635D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6631C-31F6-D469-E5B7-6B3825E8AF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9F09D-404D-353E-2DD7-863D8A05C5DB}"/>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5" name="Footer Placeholder 4">
            <a:extLst>
              <a:ext uri="{FF2B5EF4-FFF2-40B4-BE49-F238E27FC236}">
                <a16:creationId xmlns:a16="http://schemas.microsoft.com/office/drawing/2014/main" id="{E61C2F10-3DBB-DA49-ADA7-3BA3219F1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254D-1A5D-E4B6-EA8A-74C17D6744D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68705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29827"/>
          </a:xfrm>
          <a:prstGeom prst="rect">
            <a:avLst/>
          </a:prstGeom>
        </p:spPr>
        <p:txBody>
          <a:bodyPr/>
          <a:lstStyle>
            <a:lvl1pPr>
              <a:defRPr>
                <a:solidFill>
                  <a:srgbClr val="009999"/>
                </a:solidFill>
              </a:defRPr>
            </a:lvl1pPr>
          </a:lstStyle>
          <a:p>
            <a:r>
              <a:rPr lang="en-US"/>
              <a:t>Click to edit headline</a:t>
            </a:r>
          </a:p>
        </p:txBody>
      </p:sp>
      <p:sp>
        <p:nvSpPr>
          <p:cNvPr id="3" name="Content Placeholder 2">
            <a:extLst>
              <a:ext uri="{FF2B5EF4-FFF2-40B4-BE49-F238E27FC236}">
                <a16:creationId xmlns:a16="http://schemas.microsoft.com/office/drawing/2014/main" id="{58BB7360-C084-D846-AED8-C06AFEFD52DC}"/>
              </a:ext>
            </a:extLst>
          </p:cNvPr>
          <p:cNvSpPr>
            <a:spLocks noGrp="1"/>
          </p:cNvSpPr>
          <p:nvPr>
            <p:ph idx="1"/>
          </p:nvPr>
        </p:nvSpPr>
        <p:spPr>
          <a:xfrm>
            <a:off x="838199" y="1683327"/>
            <a:ext cx="10882745" cy="4493636"/>
          </a:xfrm>
          <a:prstGeom prst="rect">
            <a:avLst/>
          </a:prstGeom>
        </p:spPr>
        <p:txBody>
          <a:bodyPr/>
          <a:lstStyle>
            <a:lvl1pPr>
              <a:buSzPct val="80000"/>
              <a:buFont typeface="Wingdings" pitchFamily="2" charset="2"/>
              <a:buChar char="§"/>
              <a:defRPr sz="2500" baseline="0"/>
            </a:lvl1pPr>
            <a:lvl2pPr marL="800100" indent="-342900">
              <a:buSzPct val="60000"/>
              <a:buFont typeface="Arial" panose="020B0604020202020204" pitchFamily="34" charset="0"/>
              <a:buChar char="—"/>
              <a:defRPr sz="2500" baseline="0"/>
            </a:lvl2pPr>
            <a:lvl3pPr>
              <a:buSzPct val="60000"/>
              <a:buFont typeface="Arial" panose="020B0604020202020204" pitchFamily="34" charset="0"/>
              <a:buChar char="•"/>
              <a:defRPr sz="2500" baseline="0"/>
            </a:lvl3pPr>
            <a:lvl4pPr>
              <a:buSzPct val="60000"/>
              <a:buFont typeface="Wingdings" pitchFamily="2" charset="2"/>
              <a:buChar char="§"/>
              <a:defRPr sz="2800" baseline="0"/>
            </a:lvl4pPr>
            <a:lvl5pPr>
              <a:buSzPct val="60000"/>
              <a:buFont typeface="Wingdings" pitchFamily="2" charset="2"/>
              <a:buChar char="§"/>
              <a:defRPr sz="2800" baseline="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094954"/>
            <a:ext cx="10882744" cy="547098"/>
          </a:xfrm>
          <a:prstGeom prst="rect">
            <a:avLst/>
          </a:prstGeom>
        </p:spPr>
        <p:txBody>
          <a:bodyPr/>
          <a:lstStyle>
            <a:lvl1pPr>
              <a:buFontTx/>
              <a:buNone/>
              <a:defRPr sz="2500" baseline="0">
                <a:solidFill>
                  <a:srgbClr val="C00000"/>
                </a:solidFill>
              </a:defRPr>
            </a:lvl1pPr>
          </a:lstStyle>
          <a:p>
            <a:pPr lvl="0"/>
            <a:r>
              <a:rPr lang="en-US"/>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2665" y="1049586"/>
            <a:ext cx="11066836" cy="77323"/>
          </a:xfrm>
          <a:prstGeom prst="rect">
            <a:avLst/>
          </a:prstGeom>
        </p:spPr>
      </p:pic>
      <p:pic>
        <p:nvPicPr>
          <p:cNvPr id="8" name="Picture 6" descr="Logo, company name&#10;&#10;Description automatically generated">
            <a:extLst>
              <a:ext uri="{FF2B5EF4-FFF2-40B4-BE49-F238E27FC236}">
                <a16:creationId xmlns:a16="http://schemas.microsoft.com/office/drawing/2014/main" id="{48E3851A-5645-B8BB-BADB-1DA88223190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501312" y="594995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45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Key mes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a:spLocks noGrp="1" noRot="1" noMove="1" noResize="1" noEditPoints="1" noAdjustHandles="1" noChangeArrowheads="1" noChangeShapeType="1"/>
          </p:cNvSpPr>
          <p:nvPr userDrawn="1"/>
        </p:nvSpPr>
        <p:spPr>
          <a:xfrm>
            <a:off x="0" y="1"/>
            <a:ext cx="12230822"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bg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bg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bg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bg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bg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Rettangolo 6">
            <a:extLst>
              <a:ext uri="{FF2B5EF4-FFF2-40B4-BE49-F238E27FC236}">
                <a16:creationId xmlns:a16="http://schemas.microsoft.com/office/drawing/2014/main" id="{2A8F9F04-F7FA-75E5-83D5-92CA4D10100F}"/>
              </a:ext>
            </a:extLst>
          </p:cNvPr>
          <p:cNvSpPr>
            <a:spLocks noChangeAspect="1"/>
          </p:cNvSpPr>
          <p:nvPr userDrawn="1"/>
        </p:nvSpPr>
        <p:spPr>
          <a:xfrm>
            <a:off x="11305925" y="858950"/>
            <a:ext cx="540000" cy="540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Segnaposto testo 13">
            <a:extLst>
              <a:ext uri="{FF2B5EF4-FFF2-40B4-BE49-F238E27FC236}">
                <a16:creationId xmlns:a16="http://schemas.microsoft.com/office/drawing/2014/main" id="{D0538788-5291-7EA4-7849-FDD1791D42D1}"/>
              </a:ext>
            </a:extLst>
          </p:cNvPr>
          <p:cNvSpPr>
            <a:spLocks noGrp="1"/>
          </p:cNvSpPr>
          <p:nvPr>
            <p:ph type="body" sz="quarter" idx="14"/>
          </p:nvPr>
        </p:nvSpPr>
        <p:spPr>
          <a:xfrm>
            <a:off x="346075" y="1989364"/>
            <a:ext cx="9352800" cy="1150226"/>
          </a:xfrm>
          <a:prstGeom prst="rect">
            <a:avLst/>
          </a:prstGeom>
        </p:spPr>
        <p:txBody>
          <a:bodyPr/>
          <a:lstStyle>
            <a:lvl1pPr marL="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1pPr>
            <a:lvl2pPr marL="4572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2pPr>
            <a:lvl3pPr marL="9144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3pPr>
            <a:lvl4pPr marL="13716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4pPr>
            <a:lvl5pPr marL="1828800" indent="0">
              <a:lnSpc>
                <a:spcPts val="3080"/>
              </a:lnSpc>
              <a:buFontTx/>
              <a:buNone/>
              <a:defRPr lang="en-GB" sz="2400" b="1" kern="1200" dirty="0">
                <a:solidFill>
                  <a:srgbClr val="000000"/>
                </a:solidFill>
                <a:highlight>
                  <a:srgbClr val="FFFFFF"/>
                </a:highlight>
                <a:latin typeface="Arial" panose="020B0604020202020204" pitchFamily="34" charset="0"/>
                <a:ea typeface="+mj-ea"/>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1" name="Segnaposto testo 7">
            <a:extLst>
              <a:ext uri="{FF2B5EF4-FFF2-40B4-BE49-F238E27FC236}">
                <a16:creationId xmlns:a16="http://schemas.microsoft.com/office/drawing/2014/main" id="{17D92669-F7CB-68C2-B966-942E1135DE3B}"/>
              </a:ext>
            </a:extLst>
          </p:cNvPr>
          <p:cNvSpPr>
            <a:spLocks noGrp="1"/>
          </p:cNvSpPr>
          <p:nvPr>
            <p:ph type="body" sz="quarter" idx="15"/>
          </p:nvPr>
        </p:nvSpPr>
        <p:spPr>
          <a:xfrm>
            <a:off x="6403253" y="3426278"/>
            <a:ext cx="5454917" cy="2157104"/>
          </a:xfrm>
          <a:prstGeom prst="rect">
            <a:avLst/>
          </a:prstGeom>
          <a:ln w="19050">
            <a:noFill/>
          </a:ln>
        </p:spPr>
        <p:txBody>
          <a:bodyPr lIns="90000" tIns="90000" bIns="90000"/>
          <a:lstStyle>
            <a:lvl1pPr marL="285750" indent="-285750">
              <a:lnSpc>
                <a:spcPct val="100000"/>
              </a:lnSpc>
              <a:buClr>
                <a:schemeClr val="bg1"/>
              </a:buClr>
              <a:buFont typeface="Font di sistema regolare"/>
              <a:buChar char="→"/>
              <a:defRPr sz="1600">
                <a:solidFill>
                  <a:schemeClr val="tx1"/>
                </a:solidFill>
              </a:defRPr>
            </a:lvl1pPr>
            <a:lvl2pPr marL="742950" indent="-285750">
              <a:lnSpc>
                <a:spcPct val="100000"/>
              </a:lnSpc>
              <a:buClr>
                <a:schemeClr val="bg1"/>
              </a:buClr>
              <a:buFont typeface="Font di sistema regolare"/>
              <a:buChar char="→"/>
              <a:defRPr sz="1600">
                <a:solidFill>
                  <a:schemeClr val="tx1"/>
                </a:solidFill>
              </a:defRPr>
            </a:lvl2pPr>
            <a:lvl3pPr marL="1200150" indent="-285750">
              <a:lnSpc>
                <a:spcPct val="100000"/>
              </a:lnSpc>
              <a:buClr>
                <a:schemeClr val="bg1"/>
              </a:buClr>
              <a:buFont typeface="Font di sistema regolare"/>
              <a:buChar char="→"/>
              <a:defRPr sz="1600">
                <a:solidFill>
                  <a:schemeClr val="tx1"/>
                </a:solidFill>
              </a:defRPr>
            </a:lvl3pPr>
            <a:lvl4pPr marL="1657350" indent="-285750">
              <a:lnSpc>
                <a:spcPct val="100000"/>
              </a:lnSpc>
              <a:buClr>
                <a:schemeClr val="bg1"/>
              </a:buClr>
              <a:buFont typeface="Font di sistema regolare"/>
              <a:buChar char="→"/>
              <a:defRPr sz="1600">
                <a:solidFill>
                  <a:schemeClr val="tx1"/>
                </a:solidFill>
              </a:defRPr>
            </a:lvl4pPr>
            <a:lvl5pPr marL="2114550" indent="-285750">
              <a:lnSpc>
                <a:spcPct val="100000"/>
              </a:lnSpc>
              <a:buClr>
                <a:schemeClr val="bg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2" name="Segnaposto testo 7">
            <a:extLst>
              <a:ext uri="{FF2B5EF4-FFF2-40B4-BE49-F238E27FC236}">
                <a16:creationId xmlns:a16="http://schemas.microsoft.com/office/drawing/2014/main" id="{899B194E-9AB9-C76C-2729-E3C794FDCA4B}"/>
              </a:ext>
            </a:extLst>
          </p:cNvPr>
          <p:cNvSpPr>
            <a:spLocks noGrp="1"/>
          </p:cNvSpPr>
          <p:nvPr>
            <p:ph type="body" sz="quarter" idx="16"/>
          </p:nvPr>
        </p:nvSpPr>
        <p:spPr>
          <a:xfrm>
            <a:off x="350796" y="3426278"/>
            <a:ext cx="5454917" cy="2157104"/>
          </a:xfrm>
          <a:prstGeom prst="rect">
            <a:avLst/>
          </a:prstGeom>
          <a:ln w="19050">
            <a:noFill/>
          </a:ln>
        </p:spPr>
        <p:txBody>
          <a:bodyPr lIns="90000" tIns="90000" bIns="90000"/>
          <a:lstStyle>
            <a:lvl1pPr marL="285750" indent="-285750">
              <a:lnSpc>
                <a:spcPct val="100000"/>
              </a:lnSpc>
              <a:buClr>
                <a:schemeClr val="bg1"/>
              </a:buClr>
              <a:buFont typeface="Font di sistema regolare"/>
              <a:buChar char="→"/>
              <a:defRPr sz="1600">
                <a:solidFill>
                  <a:schemeClr val="tx1"/>
                </a:solidFill>
              </a:defRPr>
            </a:lvl1pPr>
            <a:lvl2pPr marL="742950" indent="-285750">
              <a:lnSpc>
                <a:spcPct val="100000"/>
              </a:lnSpc>
              <a:buClr>
                <a:schemeClr val="bg1"/>
              </a:buClr>
              <a:buFont typeface="Font di sistema regolare"/>
              <a:buChar char="→"/>
              <a:defRPr sz="1600">
                <a:solidFill>
                  <a:schemeClr val="tx1"/>
                </a:solidFill>
              </a:defRPr>
            </a:lvl2pPr>
            <a:lvl3pPr marL="1200150" indent="-285750">
              <a:lnSpc>
                <a:spcPct val="100000"/>
              </a:lnSpc>
              <a:buClr>
                <a:schemeClr val="bg1"/>
              </a:buClr>
              <a:buFont typeface="Font di sistema regolare"/>
              <a:buChar char="→"/>
              <a:defRPr sz="1600">
                <a:solidFill>
                  <a:schemeClr val="tx1"/>
                </a:solidFill>
              </a:defRPr>
            </a:lvl3pPr>
            <a:lvl4pPr marL="1657350" indent="-285750">
              <a:lnSpc>
                <a:spcPct val="100000"/>
              </a:lnSpc>
              <a:buClr>
                <a:schemeClr val="bg1"/>
              </a:buClr>
              <a:buFont typeface="Font di sistema regolare"/>
              <a:buChar char="→"/>
              <a:defRPr sz="1600">
                <a:solidFill>
                  <a:schemeClr val="tx1"/>
                </a:solidFill>
              </a:defRPr>
            </a:lvl4pPr>
            <a:lvl5pPr marL="2114550" indent="-285750">
              <a:lnSpc>
                <a:spcPct val="100000"/>
              </a:lnSpc>
              <a:buClr>
                <a:schemeClr val="bg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9" name="Freccia destra 18">
            <a:extLst>
              <a:ext uri="{FF2B5EF4-FFF2-40B4-BE49-F238E27FC236}">
                <a16:creationId xmlns:a16="http://schemas.microsoft.com/office/drawing/2014/main" id="{3674D702-C2C4-2EFD-A0D5-5A48AC3E5344}"/>
              </a:ext>
            </a:extLst>
          </p:cNvPr>
          <p:cNvSpPr/>
          <p:nvPr userDrawn="1"/>
        </p:nvSpPr>
        <p:spPr>
          <a:xfrm>
            <a:off x="6767863" y="6434414"/>
            <a:ext cx="144552" cy="140415"/>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CasellaDiTesto 19">
            <a:extLst>
              <a:ext uri="{FF2B5EF4-FFF2-40B4-BE49-F238E27FC236}">
                <a16:creationId xmlns:a16="http://schemas.microsoft.com/office/drawing/2014/main" id="{F7E62239-E2A7-2C05-1AF3-BF108D76D6CC}"/>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bg1"/>
                </a:solidFill>
              </a:rPr>
              <a:t> Global AIDS Update Report         </a:t>
            </a:r>
            <a:fld id="{00000000-1234-1234-1234-123412341234}" type="slidenum">
              <a:rPr lang="en-US" sz="1000" b="1" smtClean="0">
                <a:solidFill>
                  <a:schemeClr val="bg1"/>
                </a:solidFill>
              </a:rPr>
              <a:pPr algn="ctr"/>
              <a:t>‹#›</a:t>
            </a:fld>
            <a:endParaRPr lang="en-US" sz="1000" b="1">
              <a:solidFill>
                <a:schemeClr val="bg1"/>
              </a:solidFill>
            </a:endParaRPr>
          </a:p>
        </p:txBody>
      </p:sp>
      <p:sp>
        <p:nvSpPr>
          <p:cNvPr id="22" name="Segnaposto testo 7">
            <a:extLst>
              <a:ext uri="{FF2B5EF4-FFF2-40B4-BE49-F238E27FC236}">
                <a16:creationId xmlns:a16="http://schemas.microsoft.com/office/drawing/2014/main" id="{61DAE274-9F91-63A1-D041-BC5D515A4272}"/>
              </a:ext>
            </a:extLst>
          </p:cNvPr>
          <p:cNvSpPr>
            <a:spLocks noGrp="1"/>
          </p:cNvSpPr>
          <p:nvPr>
            <p:ph type="body" sz="quarter" idx="17"/>
          </p:nvPr>
        </p:nvSpPr>
        <p:spPr>
          <a:xfrm>
            <a:off x="11305925" y="874147"/>
            <a:ext cx="573042" cy="540000"/>
          </a:xfrm>
          <a:prstGeom prst="rect">
            <a:avLst/>
          </a:prstGeom>
          <a:ln w="19050">
            <a:noFill/>
          </a:ln>
        </p:spPr>
        <p:txBody>
          <a:bodyPr lIns="90000" tIns="90000" bIns="90000" anchor="ctr"/>
          <a:lstStyle>
            <a:lvl1pPr marL="0" indent="0" algn="ctr">
              <a:lnSpc>
                <a:spcPct val="100000"/>
              </a:lnSpc>
              <a:buClr>
                <a:schemeClr val="bg1"/>
              </a:buClr>
              <a:buFont typeface="Font di sistema regolare"/>
              <a:buNone/>
              <a:defRPr sz="1200" b="1">
                <a:solidFill>
                  <a:schemeClr val="bg1"/>
                </a:solidFill>
              </a:defRPr>
            </a:lvl1pPr>
            <a:lvl2pPr marL="457200" indent="0" algn="ctr">
              <a:lnSpc>
                <a:spcPct val="100000"/>
              </a:lnSpc>
              <a:buClr>
                <a:schemeClr val="bg1"/>
              </a:buClr>
              <a:buFont typeface="Font di sistema regolare"/>
              <a:buNone/>
              <a:defRPr sz="1200" b="1">
                <a:solidFill>
                  <a:schemeClr val="bg1"/>
                </a:solidFill>
              </a:defRPr>
            </a:lvl2pPr>
            <a:lvl3pPr marL="914400" indent="0" algn="ctr">
              <a:lnSpc>
                <a:spcPct val="100000"/>
              </a:lnSpc>
              <a:buClr>
                <a:schemeClr val="bg1"/>
              </a:buClr>
              <a:buFont typeface="Font di sistema regolare"/>
              <a:buNone/>
              <a:defRPr sz="1200" b="1">
                <a:solidFill>
                  <a:schemeClr val="bg1"/>
                </a:solidFill>
              </a:defRPr>
            </a:lvl3pPr>
            <a:lvl4pPr marL="1371600" indent="0" algn="ctr">
              <a:lnSpc>
                <a:spcPct val="100000"/>
              </a:lnSpc>
              <a:buClr>
                <a:schemeClr val="bg1"/>
              </a:buClr>
              <a:buFont typeface="Font di sistema regolare"/>
              <a:buNone/>
              <a:defRPr sz="1200" b="1">
                <a:solidFill>
                  <a:schemeClr val="bg1"/>
                </a:solidFill>
              </a:defRPr>
            </a:lvl4pPr>
            <a:lvl5pPr marL="1828800" indent="0" algn="ctr">
              <a:lnSpc>
                <a:spcPct val="100000"/>
              </a:lnSpc>
              <a:buClr>
                <a:schemeClr val="bg1"/>
              </a:buClr>
              <a:buFont typeface="Font di sistema regolare"/>
              <a:buNone/>
              <a:defRPr sz="1200" b="1">
                <a:solidFill>
                  <a:schemeClr val="bg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20409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x2Table">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abella 2">
            <a:extLst>
              <a:ext uri="{FF2B5EF4-FFF2-40B4-BE49-F238E27FC236}">
                <a16:creationId xmlns:a16="http://schemas.microsoft.com/office/drawing/2014/main" id="{DDC99B68-2ECA-E57E-32BE-6910B28071CB}"/>
              </a:ext>
            </a:extLst>
          </p:cNvPr>
          <p:cNvSpPr>
            <a:spLocks noGrp="1"/>
          </p:cNvSpPr>
          <p:nvPr>
            <p:ph type="tbl" sz="quarter" idx="15"/>
          </p:nvPr>
        </p:nvSpPr>
        <p:spPr>
          <a:xfrm>
            <a:off x="320676" y="2349069"/>
            <a:ext cx="5390070" cy="3673446"/>
          </a:xfrm>
          <a:prstGeom prst="rect">
            <a:avLst/>
          </a:prstGeom>
        </p:spPr>
        <p:txBody>
          <a:bodyPr/>
          <a:lstStyle/>
          <a:p>
            <a:endParaRPr lang="en-GB"/>
          </a:p>
        </p:txBody>
      </p:sp>
      <p:sp>
        <p:nvSpPr>
          <p:cNvPr id="6" name="Segnaposto tabella 2">
            <a:extLst>
              <a:ext uri="{FF2B5EF4-FFF2-40B4-BE49-F238E27FC236}">
                <a16:creationId xmlns:a16="http://schemas.microsoft.com/office/drawing/2014/main" id="{CDEEF37C-70DD-DBC5-EDAE-70CE4020E9C8}"/>
              </a:ext>
            </a:extLst>
          </p:cNvPr>
          <p:cNvSpPr>
            <a:spLocks noGrp="1"/>
          </p:cNvSpPr>
          <p:nvPr>
            <p:ph type="tbl" sz="quarter" idx="16"/>
          </p:nvPr>
        </p:nvSpPr>
        <p:spPr>
          <a:xfrm>
            <a:off x="6468376" y="2349069"/>
            <a:ext cx="5390070" cy="3673446"/>
          </a:xfrm>
          <a:prstGeom prst="rect">
            <a:avLst/>
          </a:prstGeom>
        </p:spPr>
        <p:txBody>
          <a:bodyPr/>
          <a:lstStyle/>
          <a:p>
            <a:endParaRPr lang="en-GB"/>
          </a:p>
        </p:txBody>
      </p:sp>
      <p:sp>
        <p:nvSpPr>
          <p:cNvPr id="7" name="Rettangolo 6">
            <a:extLst>
              <a:ext uri="{FF2B5EF4-FFF2-40B4-BE49-F238E27FC236}">
                <a16:creationId xmlns:a16="http://schemas.microsoft.com/office/drawing/2014/main" id="{2A8F9F04-F7FA-75E5-83D5-92CA4D10100F}"/>
              </a:ext>
            </a:extLst>
          </p:cNvPr>
          <p:cNvSpPr>
            <a:spLocks noChangeAspect="1"/>
          </p:cNvSpPr>
          <p:nvPr userDrawn="1"/>
        </p:nvSpPr>
        <p:spPr>
          <a:xfrm>
            <a:off x="11305925" y="858950"/>
            <a:ext cx="540000" cy="54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9" name="Freccia destra 8">
            <a:extLst>
              <a:ext uri="{FF2B5EF4-FFF2-40B4-BE49-F238E27FC236}">
                <a16:creationId xmlns:a16="http://schemas.microsoft.com/office/drawing/2014/main" id="{AB35DABC-7EB3-5BE8-8E00-2535AF558556}"/>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sellaDiTesto 10">
            <a:extLst>
              <a:ext uri="{FF2B5EF4-FFF2-40B4-BE49-F238E27FC236}">
                <a16:creationId xmlns:a16="http://schemas.microsoft.com/office/drawing/2014/main" id="{09B353AC-0A0F-A9C6-1EE3-EEE9C84327D5}"/>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
        <p:nvSpPr>
          <p:cNvPr id="19" name="Segnaposto testo 7">
            <a:extLst>
              <a:ext uri="{FF2B5EF4-FFF2-40B4-BE49-F238E27FC236}">
                <a16:creationId xmlns:a16="http://schemas.microsoft.com/office/drawing/2014/main" id="{AE15E0C1-D2E3-B416-8D84-859FDB8A0DD3}"/>
              </a:ext>
            </a:extLst>
          </p:cNvPr>
          <p:cNvSpPr>
            <a:spLocks noGrp="1"/>
          </p:cNvSpPr>
          <p:nvPr>
            <p:ph type="body" sz="quarter" idx="17"/>
          </p:nvPr>
        </p:nvSpPr>
        <p:spPr>
          <a:xfrm>
            <a:off x="11305925" y="874147"/>
            <a:ext cx="573042" cy="540000"/>
          </a:xfrm>
          <a:prstGeom prst="rect">
            <a:avLst/>
          </a:prstGeom>
          <a:ln w="19050">
            <a:noFill/>
          </a:ln>
        </p:spPr>
        <p:txBody>
          <a:bodyPr lIns="90000" tIns="90000" bIns="90000" anchor="ctr"/>
          <a:lstStyle>
            <a:lvl1pPr marL="0" indent="0" algn="ctr">
              <a:lnSpc>
                <a:spcPct val="100000"/>
              </a:lnSpc>
              <a:buClr>
                <a:schemeClr val="bg1"/>
              </a:buClr>
              <a:buFont typeface="Font di sistema regolare"/>
              <a:buNone/>
              <a:defRPr sz="1200" b="1">
                <a:solidFill>
                  <a:schemeClr val="tx1"/>
                </a:solidFill>
              </a:defRPr>
            </a:lvl1pPr>
            <a:lvl2pPr marL="457200" indent="0" algn="ctr">
              <a:lnSpc>
                <a:spcPct val="100000"/>
              </a:lnSpc>
              <a:buClr>
                <a:schemeClr val="bg1"/>
              </a:buClr>
              <a:buFont typeface="Font di sistema regolare"/>
              <a:buNone/>
              <a:defRPr sz="1200" b="1">
                <a:solidFill>
                  <a:schemeClr val="tx1"/>
                </a:solidFill>
              </a:defRPr>
            </a:lvl2pPr>
            <a:lvl3pPr marL="914400" indent="0" algn="ctr">
              <a:lnSpc>
                <a:spcPct val="100000"/>
              </a:lnSpc>
              <a:buClr>
                <a:schemeClr val="bg1"/>
              </a:buClr>
              <a:buFont typeface="Font di sistema regolare"/>
              <a:buNone/>
              <a:defRPr sz="1200" b="1">
                <a:solidFill>
                  <a:schemeClr val="tx1"/>
                </a:solidFill>
              </a:defRPr>
            </a:lvl3pPr>
            <a:lvl4pPr marL="1371600" indent="0" algn="ctr">
              <a:lnSpc>
                <a:spcPct val="100000"/>
              </a:lnSpc>
              <a:buClr>
                <a:schemeClr val="bg1"/>
              </a:buClr>
              <a:buFont typeface="Font di sistema regolare"/>
              <a:buNone/>
              <a:defRPr sz="1200" b="1">
                <a:solidFill>
                  <a:schemeClr val="tx1"/>
                </a:solidFill>
              </a:defRPr>
            </a:lvl4pPr>
            <a:lvl5pPr marL="1828800" indent="0" algn="ctr">
              <a:lnSpc>
                <a:spcPct val="100000"/>
              </a:lnSpc>
              <a:buClr>
                <a:schemeClr val="bg1"/>
              </a:buClr>
              <a:buFont typeface="Font di sistema regolare"/>
              <a:buNone/>
              <a:defRPr sz="1200" b="1">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1430008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ext + 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0"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Segnaposto testo 7">
            <a:extLst>
              <a:ext uri="{FF2B5EF4-FFF2-40B4-BE49-F238E27FC236}">
                <a16:creationId xmlns:a16="http://schemas.microsoft.com/office/drawing/2014/main" id="{16F64811-2F69-5778-ED5A-2A6BF9C1D232}"/>
              </a:ext>
            </a:extLst>
          </p:cNvPr>
          <p:cNvSpPr>
            <a:spLocks noGrp="1"/>
          </p:cNvSpPr>
          <p:nvPr>
            <p:ph type="body" sz="quarter" idx="11"/>
          </p:nvPr>
        </p:nvSpPr>
        <p:spPr>
          <a:xfrm>
            <a:off x="346075" y="2711669"/>
            <a:ext cx="2886075" cy="2175641"/>
          </a:xfrm>
          <a:prstGeom prst="rect">
            <a:avLst/>
          </a:prstGeom>
        </p:spPr>
        <p:txBody>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973513" y="2349069"/>
            <a:ext cx="7897812" cy="3956478"/>
          </a:xfrm>
          <a:prstGeom prst="rect">
            <a:avLst/>
          </a:prstGeom>
        </p:spPr>
        <p:txBody>
          <a:bodyPr/>
          <a:lstStyle/>
          <a:p>
            <a:endParaRPr lang="en-GB"/>
          </a:p>
        </p:txBody>
      </p:sp>
      <p:sp>
        <p:nvSpPr>
          <p:cNvPr id="19" name="Freccia destra 18">
            <a:extLst>
              <a:ext uri="{FF2B5EF4-FFF2-40B4-BE49-F238E27FC236}">
                <a16:creationId xmlns:a16="http://schemas.microsoft.com/office/drawing/2014/main" id="{89BA6851-6F4F-8C6E-AD11-CAD540BD1360}"/>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2AE6ECA4-75DF-001F-3427-99F43151B612}"/>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183411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ext + 2x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Segnaposto testo 7">
            <a:extLst>
              <a:ext uri="{FF2B5EF4-FFF2-40B4-BE49-F238E27FC236}">
                <a16:creationId xmlns:a16="http://schemas.microsoft.com/office/drawing/2014/main" id="{16F64811-2F69-5778-ED5A-2A6BF9C1D232}"/>
              </a:ext>
            </a:extLst>
          </p:cNvPr>
          <p:cNvSpPr>
            <a:spLocks noGrp="1"/>
          </p:cNvSpPr>
          <p:nvPr>
            <p:ph type="body" sz="quarter" idx="11"/>
          </p:nvPr>
        </p:nvSpPr>
        <p:spPr>
          <a:xfrm>
            <a:off x="346075" y="2349069"/>
            <a:ext cx="2886075" cy="2175641"/>
          </a:xfrm>
          <a:prstGeom prst="rect">
            <a:avLst/>
          </a:prstGeom>
        </p:spPr>
        <p:txBody>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973512" y="2349069"/>
            <a:ext cx="3802409" cy="3956478"/>
          </a:xfrm>
          <a:prstGeom prst="rect">
            <a:avLst/>
          </a:prstGeom>
        </p:spPr>
        <p:txBody>
          <a:bodyPr/>
          <a:lstStyle/>
          <a:p>
            <a:endParaRPr lang="en-GB"/>
          </a:p>
        </p:txBody>
      </p:sp>
      <p:sp>
        <p:nvSpPr>
          <p:cNvPr id="3" name="Segnaposto grafico 15">
            <a:extLst>
              <a:ext uri="{FF2B5EF4-FFF2-40B4-BE49-F238E27FC236}">
                <a16:creationId xmlns:a16="http://schemas.microsoft.com/office/drawing/2014/main" id="{46564914-CA72-B6FF-63C2-6BD25B73BA2C}"/>
              </a:ext>
            </a:extLst>
          </p:cNvPr>
          <p:cNvSpPr>
            <a:spLocks noGrp="1"/>
          </p:cNvSpPr>
          <p:nvPr>
            <p:ph type="chart" sz="quarter" idx="15"/>
          </p:nvPr>
        </p:nvSpPr>
        <p:spPr>
          <a:xfrm>
            <a:off x="8063345" y="2349069"/>
            <a:ext cx="3802410" cy="3956478"/>
          </a:xfrm>
          <a:prstGeom prst="rect">
            <a:avLst/>
          </a:prstGeom>
        </p:spPr>
        <p:txBody>
          <a:bodyPr/>
          <a:lstStyle/>
          <a:p>
            <a:endParaRPr lang="en-GB"/>
          </a:p>
        </p:txBody>
      </p:sp>
      <p:sp>
        <p:nvSpPr>
          <p:cNvPr id="6" name="Freccia destra 5">
            <a:extLst>
              <a:ext uri="{FF2B5EF4-FFF2-40B4-BE49-F238E27FC236}">
                <a16:creationId xmlns:a16="http://schemas.microsoft.com/office/drawing/2014/main" id="{B91E2618-5AD7-CF4C-5A40-D61DB430E011}"/>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F53A6D03-50D2-6F07-BBD1-1A3DFE61D84D}"/>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298034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46076" y="2349069"/>
            <a:ext cx="11525249" cy="2901804"/>
          </a:xfrm>
          <a:prstGeom prst="rect">
            <a:avLst/>
          </a:prstGeom>
        </p:spPr>
        <p:txBody>
          <a:bodyPr/>
          <a:lstStyle/>
          <a:p>
            <a:endParaRPr lang="en-GB"/>
          </a:p>
        </p:txBody>
      </p:sp>
      <p:sp>
        <p:nvSpPr>
          <p:cNvPr id="2" name="Freccia destra 1">
            <a:extLst>
              <a:ext uri="{FF2B5EF4-FFF2-40B4-BE49-F238E27FC236}">
                <a16:creationId xmlns:a16="http://schemas.microsoft.com/office/drawing/2014/main" id="{6F10664F-EB73-F9DD-E6E5-835ABF01C797}"/>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06CF4B16-093F-E77A-7B01-9A83DB4A5DC8}"/>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2758573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2x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2000"/>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46076" y="2349069"/>
            <a:ext cx="5442671" cy="2901804"/>
          </a:xfrm>
          <a:prstGeom prst="rect">
            <a:avLst/>
          </a:prstGeom>
        </p:spPr>
        <p:txBody>
          <a:bodyPr/>
          <a:lstStyle/>
          <a:p>
            <a:endParaRPr lang="en-GB"/>
          </a:p>
        </p:txBody>
      </p:sp>
      <p:sp>
        <p:nvSpPr>
          <p:cNvPr id="5" name="Segnaposto grafico 15">
            <a:extLst>
              <a:ext uri="{FF2B5EF4-FFF2-40B4-BE49-F238E27FC236}">
                <a16:creationId xmlns:a16="http://schemas.microsoft.com/office/drawing/2014/main" id="{1BED1888-DEAC-6CA2-8AAD-AE8095EB3E1E}"/>
              </a:ext>
            </a:extLst>
          </p:cNvPr>
          <p:cNvSpPr>
            <a:spLocks noGrp="1"/>
          </p:cNvSpPr>
          <p:nvPr>
            <p:ph type="chart" sz="quarter" idx="15"/>
          </p:nvPr>
        </p:nvSpPr>
        <p:spPr>
          <a:xfrm>
            <a:off x="6403254" y="2349069"/>
            <a:ext cx="5483946" cy="2901804"/>
          </a:xfrm>
          <a:prstGeom prst="rect">
            <a:avLst/>
          </a:prstGeom>
        </p:spPr>
        <p:txBody>
          <a:bodyPr/>
          <a:lstStyle/>
          <a:p>
            <a:endParaRPr lang="en-GB"/>
          </a:p>
        </p:txBody>
      </p:sp>
      <p:sp>
        <p:nvSpPr>
          <p:cNvPr id="6" name="Freccia destra 5">
            <a:extLst>
              <a:ext uri="{FF2B5EF4-FFF2-40B4-BE49-F238E27FC236}">
                <a16:creationId xmlns:a16="http://schemas.microsoft.com/office/drawing/2014/main" id="{8CDB254D-B4D0-D453-C785-208AC97ABAC2}"/>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7E243B1B-A894-BC45-8525-696E2C4894B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919057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ex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9363982" cy="3234313"/>
          </a:xfrm>
          <a:prstGeom prst="rect">
            <a:avLst/>
          </a:prstGeom>
        </p:spPr>
        <p:txBody>
          <a:bodyPr/>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77877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38BA-AC60-4653-F9F5-DE44ACBB0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B67DD-0200-1578-FF0E-9970C92839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57913-4162-7C0C-152B-EBF5411AE4F8}"/>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5" name="Footer Placeholder 4">
            <a:extLst>
              <a:ext uri="{FF2B5EF4-FFF2-40B4-BE49-F238E27FC236}">
                <a16:creationId xmlns:a16="http://schemas.microsoft.com/office/drawing/2014/main" id="{FB1C7FEF-59D2-1F54-ABE8-010E75BD0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BFECF-0E7A-076F-E4DD-6757C436736F}"/>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58767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ext 2 colum">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11506618" cy="3234313"/>
          </a:xfrm>
          <a:prstGeom prst="rect">
            <a:avLst/>
          </a:prstGeom>
        </p:spPr>
        <p:txBody>
          <a:bodyPr numCol="2" spcCol="360000"/>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803927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Text 2 colum in box">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11506618" cy="3234313"/>
          </a:xfrm>
          <a:prstGeom prst="rect">
            <a:avLst/>
          </a:prstGeom>
          <a:ln w="19050">
            <a:solidFill>
              <a:schemeClr val="accent1"/>
            </a:solidFill>
          </a:ln>
        </p:spPr>
        <p:txBody>
          <a:bodyPr lIns="180000" tIns="180000" rIns="180000" bIns="180000" numCol="2" spcCol="360000"/>
          <a:lstStyle>
            <a:lvl1pPr marL="0" indent="0">
              <a:lnSpc>
                <a:spcPct val="100000"/>
              </a:lnSpc>
              <a:buClr>
                <a:schemeClr val="accent1"/>
              </a:buClr>
              <a:buFont typeface="Font di sistema regolare"/>
              <a:buNone/>
              <a:defRPr sz="1600">
                <a:solidFill>
                  <a:schemeClr val="tx1"/>
                </a:solidFill>
              </a:defRPr>
            </a:lvl1pPr>
            <a:lvl2pPr marL="457200" indent="0">
              <a:lnSpc>
                <a:spcPct val="100000"/>
              </a:lnSpc>
              <a:buClr>
                <a:schemeClr val="accent1"/>
              </a:buClr>
              <a:buFont typeface="Font di sistema regolare"/>
              <a:buNone/>
              <a:defRPr sz="1600">
                <a:solidFill>
                  <a:schemeClr val="tx1"/>
                </a:solidFill>
              </a:defRPr>
            </a:lvl2pPr>
            <a:lvl3pPr marL="914400" indent="0">
              <a:lnSpc>
                <a:spcPct val="100000"/>
              </a:lnSpc>
              <a:buClr>
                <a:schemeClr val="accent1"/>
              </a:buClr>
              <a:buFont typeface="Font di sistema regolare"/>
              <a:buNone/>
              <a:defRPr sz="1600">
                <a:solidFill>
                  <a:schemeClr val="tx1"/>
                </a:solidFill>
              </a:defRPr>
            </a:lvl3pPr>
            <a:lvl4pPr marL="1371600" indent="0">
              <a:lnSpc>
                <a:spcPct val="100000"/>
              </a:lnSpc>
              <a:buClr>
                <a:schemeClr val="accent1"/>
              </a:buClr>
              <a:buFont typeface="Font di sistema regolare"/>
              <a:buNone/>
              <a:defRPr sz="1600">
                <a:solidFill>
                  <a:schemeClr val="tx1"/>
                </a:solidFill>
              </a:defRPr>
            </a:lvl4pPr>
            <a:lvl5pPr marL="1828800" indent="0">
              <a:lnSpc>
                <a:spcPct val="100000"/>
              </a:lnSpc>
              <a:buClr>
                <a:schemeClr val="accent1"/>
              </a:buClr>
              <a:buFont typeface="Font di sistema regolare"/>
              <a:buNone/>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174728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2xTex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5454917" cy="3234313"/>
          </a:xfrm>
          <a:prstGeom prst="rect">
            <a:avLst/>
          </a:prstGeom>
        </p:spPr>
        <p:txBody>
          <a:bodyPr/>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3" name="Segnaposto testo 7">
            <a:extLst>
              <a:ext uri="{FF2B5EF4-FFF2-40B4-BE49-F238E27FC236}">
                <a16:creationId xmlns:a16="http://schemas.microsoft.com/office/drawing/2014/main" id="{4EE26167-6A66-15BF-BF88-846ECB620F0B}"/>
              </a:ext>
            </a:extLst>
          </p:cNvPr>
          <p:cNvSpPr>
            <a:spLocks noGrp="1"/>
          </p:cNvSpPr>
          <p:nvPr>
            <p:ph type="body" sz="quarter" idx="14"/>
          </p:nvPr>
        </p:nvSpPr>
        <p:spPr>
          <a:xfrm>
            <a:off x="6403253" y="2349069"/>
            <a:ext cx="5454917" cy="3234313"/>
          </a:xfrm>
          <a:prstGeom prst="rect">
            <a:avLst/>
          </a:prstGeom>
          <a:ln w="19050">
            <a:solidFill>
              <a:schemeClr val="accent1"/>
            </a:solidFill>
          </a:ln>
        </p:spPr>
        <p:txBody>
          <a:bodyPr lIns="90000" tIns="90000" bIns="90000"/>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C1371C77-3638-EA93-2C60-70AC2DC56257}"/>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08B46D10-8455-70AD-E223-97C25CDD8C19}"/>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4035853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hart opening">
    <p:bg>
      <p:bgPr>
        <a:solidFill>
          <a:schemeClr val="bg1"/>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0F9D223-8DEA-D389-1212-99C8A4A2D9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378" y="0"/>
            <a:ext cx="12336378" cy="6858000"/>
          </a:xfrm>
          <a:prstGeom prst="rect">
            <a:avLst/>
          </a:prstGeom>
        </p:spPr>
      </p:pic>
      <p:sp>
        <p:nvSpPr>
          <p:cNvPr id="16" name="Segnaposto testo 13">
            <a:extLst>
              <a:ext uri="{FF2B5EF4-FFF2-40B4-BE49-F238E27FC236}">
                <a16:creationId xmlns:a16="http://schemas.microsoft.com/office/drawing/2014/main" id="{9E977F00-65DA-1BD7-89D4-A6C4C18CC1E6}"/>
              </a:ext>
            </a:extLst>
          </p:cNvPr>
          <p:cNvSpPr>
            <a:spLocks noGrp="1"/>
          </p:cNvSpPr>
          <p:nvPr>
            <p:ph type="body" sz="quarter" idx="13"/>
          </p:nvPr>
        </p:nvSpPr>
        <p:spPr>
          <a:xfrm>
            <a:off x="346075" y="2853887"/>
            <a:ext cx="7244896" cy="1150226"/>
          </a:xfrm>
          <a:prstGeom prst="rect">
            <a:avLst/>
          </a:prstGeom>
        </p:spPr>
        <p:txBody>
          <a:bodyPr anchor="ctr"/>
          <a:lstStyle>
            <a:lvl1pPr marL="0" indent="0">
              <a:lnSpc>
                <a:spcPts val="6800"/>
              </a:lnSpc>
              <a:buFontTx/>
              <a:buNone/>
              <a:defRPr sz="8000" b="1">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8000" b="1">
                <a:solidFill>
                  <a:schemeClr val="tx1"/>
                </a:solidFill>
                <a:latin typeface="Arial" panose="020B0604020202020204" pitchFamily="34" charset="0"/>
                <a:cs typeface="Arial" panose="020B0604020202020204" pitchFamily="34" charset="0"/>
              </a:defRPr>
            </a:lvl2pPr>
            <a:lvl3pPr marL="914400" indent="0">
              <a:lnSpc>
                <a:spcPts val="6800"/>
              </a:lnSpc>
              <a:buFontTx/>
              <a:buNone/>
              <a:defRPr sz="8000" b="1">
                <a:solidFill>
                  <a:schemeClr val="tx1"/>
                </a:solidFill>
                <a:latin typeface="Arial" panose="020B0604020202020204" pitchFamily="34" charset="0"/>
                <a:cs typeface="Arial" panose="020B0604020202020204" pitchFamily="34" charset="0"/>
              </a:defRPr>
            </a:lvl3pPr>
            <a:lvl4pPr marL="1371600" indent="0">
              <a:lnSpc>
                <a:spcPts val="6800"/>
              </a:lnSpc>
              <a:buFontTx/>
              <a:buNone/>
              <a:defRPr sz="8000" b="1">
                <a:solidFill>
                  <a:schemeClr val="tx1"/>
                </a:solidFill>
                <a:latin typeface="Arial" panose="020B0604020202020204" pitchFamily="34" charset="0"/>
                <a:cs typeface="Arial" panose="020B0604020202020204" pitchFamily="34" charset="0"/>
              </a:defRPr>
            </a:lvl4pPr>
            <a:lvl5pPr marL="1828800" indent="0">
              <a:lnSpc>
                <a:spcPts val="6800"/>
              </a:lnSpc>
              <a:buFontTx/>
              <a:buNone/>
              <a:defRPr sz="80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7" name="Segnaposto testo 7">
            <a:extLst>
              <a:ext uri="{FF2B5EF4-FFF2-40B4-BE49-F238E27FC236}">
                <a16:creationId xmlns:a16="http://schemas.microsoft.com/office/drawing/2014/main" id="{088B88EB-98DC-0F0B-938F-1C9C0229F53C}"/>
              </a:ext>
            </a:extLst>
          </p:cNvPr>
          <p:cNvSpPr>
            <a:spLocks noGrp="1"/>
          </p:cNvSpPr>
          <p:nvPr>
            <p:ph type="body" sz="quarter" idx="11"/>
          </p:nvPr>
        </p:nvSpPr>
        <p:spPr>
          <a:xfrm>
            <a:off x="7590971" y="2341180"/>
            <a:ext cx="4254954" cy="2175641"/>
          </a:xfrm>
          <a:prstGeom prst="rect">
            <a:avLst/>
          </a:prstGeom>
        </p:spPr>
        <p:txBody>
          <a:bodyPr anchor="ctr"/>
          <a:lstStyle>
            <a:lvl1pPr marL="285750" indent="-285750" algn="l">
              <a:buFont typeface="Font di sistema regolare"/>
              <a:buChar char="→"/>
              <a:defRPr sz="2200" b="1">
                <a:solidFill>
                  <a:schemeClr val="tx1"/>
                </a:solidFill>
              </a:defRPr>
            </a:lvl1pPr>
            <a:lvl2pPr marL="742950" indent="-285750" algn="l">
              <a:buFont typeface="Font di sistema regolare"/>
              <a:buChar char="→"/>
              <a:defRPr sz="2200" b="1">
                <a:solidFill>
                  <a:schemeClr val="tx1"/>
                </a:solidFill>
              </a:defRPr>
            </a:lvl2pPr>
            <a:lvl3pPr marL="1200150" indent="-285750" algn="l">
              <a:buFont typeface="Font di sistema regolare"/>
              <a:buChar char="→"/>
              <a:defRPr sz="2200" b="1">
                <a:solidFill>
                  <a:schemeClr val="tx1"/>
                </a:solidFill>
              </a:defRPr>
            </a:lvl3pPr>
            <a:lvl4pPr marL="1657350" indent="-285750" algn="l">
              <a:buFont typeface="Font di sistema regolare"/>
              <a:buChar char="→"/>
              <a:defRPr sz="2200" b="1">
                <a:solidFill>
                  <a:schemeClr val="tx1"/>
                </a:solidFill>
              </a:defRPr>
            </a:lvl4pPr>
            <a:lvl5pPr marL="2114550" indent="-285750" algn="l">
              <a:buFont typeface="Font di sistema regolare"/>
              <a:buChar char="→"/>
              <a:defRPr sz="2200" b="1">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8" name="Freccia destra 17">
            <a:extLst>
              <a:ext uri="{FF2B5EF4-FFF2-40B4-BE49-F238E27FC236}">
                <a16:creationId xmlns:a16="http://schemas.microsoft.com/office/drawing/2014/main" id="{FE9C8FE0-23A5-EB26-1D47-C2B84078124B}"/>
              </a:ext>
            </a:extLst>
          </p:cNvPr>
          <p:cNvSpPr/>
          <p:nvPr userDrawn="1"/>
        </p:nvSpPr>
        <p:spPr>
          <a:xfrm>
            <a:off x="6767863" y="6434414"/>
            <a:ext cx="144552" cy="14041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asellaDiTesto 18">
            <a:extLst>
              <a:ext uri="{FF2B5EF4-FFF2-40B4-BE49-F238E27FC236}">
                <a16:creationId xmlns:a16="http://schemas.microsoft.com/office/drawing/2014/main" id="{33B384DB-7538-B715-00F2-25B3DB23E438}"/>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solidFill>
              </a:rPr>
              <a:t> Global AIDS Update Report         </a:t>
            </a:r>
            <a:fld id="{00000000-1234-1234-1234-123412341234}" type="slidenum">
              <a:rPr lang="en-US" sz="1000" b="1" smtClean="0">
                <a:solidFill>
                  <a:schemeClr val="tx1"/>
                </a:solidFill>
              </a:rPr>
              <a:pPr algn="ctr"/>
              <a:t>‹#›</a:t>
            </a:fld>
            <a:endParaRPr lang="en-US" sz="1000" b="1">
              <a:solidFill>
                <a:schemeClr val="tx1"/>
              </a:solidFill>
            </a:endParaRPr>
          </a:p>
        </p:txBody>
      </p:sp>
    </p:spTree>
    <p:extLst>
      <p:ext uri="{BB962C8B-B14F-4D97-AF65-F5344CB8AC3E}">
        <p14:creationId xmlns:p14="http://schemas.microsoft.com/office/powerpoint/2010/main" val="2812806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isposition personnalisée">
    <p:bg>
      <p:bgRef idx="1001">
        <a:schemeClr val="bg1"/>
      </p:bgRef>
    </p:bg>
    <p:spTree>
      <p:nvGrpSpPr>
        <p:cNvPr id="1" name=""/>
        <p:cNvGrpSpPr/>
        <p:nvPr/>
      </p:nvGrpSpPr>
      <p:grpSpPr>
        <a:xfrm>
          <a:off x="0" y="0"/>
          <a:ext cx="0" cy="0"/>
          <a:chOff x="0" y="0"/>
          <a:chExt cx="0" cy="0"/>
        </a:xfrm>
      </p:grpSpPr>
      <p:pic>
        <p:nvPicPr>
          <p:cNvPr id="2" name="Picture 1" descr="A drawing of a person&#10;&#10;Description automatically generated">
            <a:extLst>
              <a:ext uri="{FF2B5EF4-FFF2-40B4-BE49-F238E27FC236}">
                <a16:creationId xmlns:a16="http://schemas.microsoft.com/office/drawing/2014/main" id="{1BD738AC-CDEB-4F80-94A7-E9EDEFC14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0623" y="180331"/>
            <a:ext cx="2002841" cy="297157"/>
          </a:xfrm>
          <a:prstGeom prst="rect">
            <a:avLst/>
          </a:prstGeom>
        </p:spPr>
      </p:pic>
      <p:cxnSp>
        <p:nvCxnSpPr>
          <p:cNvPr id="5" name="Straight Connector 4">
            <a:extLst>
              <a:ext uri="{FF2B5EF4-FFF2-40B4-BE49-F238E27FC236}">
                <a16:creationId xmlns:a16="http://schemas.microsoft.com/office/drawing/2014/main" id="{7D45D1B1-531C-9FF5-14FD-937D5A51C6BC}"/>
              </a:ext>
            </a:extLst>
          </p:cNvPr>
          <p:cNvCxnSpPr>
            <a:cxnSpLocks/>
          </p:cNvCxnSpPr>
          <p:nvPr userDrawn="1"/>
        </p:nvCxnSpPr>
        <p:spPr>
          <a:xfrm>
            <a:off x="1" y="973396"/>
            <a:ext cx="12300155" cy="0"/>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178222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F2A9-1882-FA20-9B34-49A7BEA41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3CA226-D199-C852-283D-D87C3F2D9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7DB7CF-B4BB-C10C-81F1-8BC22F83F419}"/>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5" name="Footer Placeholder 4">
            <a:extLst>
              <a:ext uri="{FF2B5EF4-FFF2-40B4-BE49-F238E27FC236}">
                <a16:creationId xmlns:a16="http://schemas.microsoft.com/office/drawing/2014/main" id="{D4536E10-2B8E-78B0-8C08-16E62966D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6DBB1-BF0A-2C21-D390-1AB2A453899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74453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CFE2-1117-191D-CD77-40751B4CA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C60F1A-0310-FD0D-AD5B-AE7381C16B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7B6068-984C-8E30-330C-ABBEFDEEB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7C76B-7691-DA1C-C56E-AB43FCE6971C}"/>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6" name="Footer Placeholder 5">
            <a:extLst>
              <a:ext uri="{FF2B5EF4-FFF2-40B4-BE49-F238E27FC236}">
                <a16:creationId xmlns:a16="http://schemas.microsoft.com/office/drawing/2014/main" id="{D880494B-C10B-DB06-2781-9CB0B9EBF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B36B3-EF0E-E170-102A-6BF7C2EA9DD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90112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7639-A459-71A5-3B51-13DD1B4ED6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4E1280-2000-D6B8-93A5-67528349EA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C56C6-4AAB-2AC9-D53B-F033EF0EF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59AFC0-4593-25B0-8FA0-C60D45B06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198DED-CAE6-3CEF-72A6-62A53E372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43C458-0A39-5095-04DA-7DB56AD68AF3}"/>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8" name="Footer Placeholder 7">
            <a:extLst>
              <a:ext uri="{FF2B5EF4-FFF2-40B4-BE49-F238E27FC236}">
                <a16:creationId xmlns:a16="http://schemas.microsoft.com/office/drawing/2014/main" id="{EDF3A991-003E-82D7-EB93-E3B0FA8C8D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803F12-36AA-68EB-11D2-E90759875B80}"/>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9691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AB74-3B61-3B6F-E14E-BB28762104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AAC60B-D2B2-984D-6F95-DBC9C9D3B940}"/>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4" name="Footer Placeholder 3">
            <a:extLst>
              <a:ext uri="{FF2B5EF4-FFF2-40B4-BE49-F238E27FC236}">
                <a16:creationId xmlns:a16="http://schemas.microsoft.com/office/drawing/2014/main" id="{84BF609E-B900-8CA4-3C7C-A77DF1A80D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82F75-9A34-419D-99F8-368E45A299A7}"/>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461116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F6273-B9C6-598A-3186-47E266434F22}"/>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3" name="Footer Placeholder 2">
            <a:extLst>
              <a:ext uri="{FF2B5EF4-FFF2-40B4-BE49-F238E27FC236}">
                <a16:creationId xmlns:a16="http://schemas.microsoft.com/office/drawing/2014/main" id="{F21AD15A-9730-3E4F-E04B-97A19DA05A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2EB0E1-DA8F-4E06-E091-5F88407DA716}"/>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30299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DF10-3719-46DC-52A7-7C0FF5B96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D03D4E-A14E-40C2-F43A-DDEAA05222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9EBB39-8430-0556-7FBA-2DB4775A8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D4A10-228D-73EF-1CF0-820845638CE2}"/>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6" name="Footer Placeholder 5">
            <a:extLst>
              <a:ext uri="{FF2B5EF4-FFF2-40B4-BE49-F238E27FC236}">
                <a16:creationId xmlns:a16="http://schemas.microsoft.com/office/drawing/2014/main" id="{E55239CA-26AD-AFC9-E005-1EB87E913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8608B-1E77-0A84-A4AC-20C41B3334A4}"/>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67356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9EAD-5A7C-F4DE-CD96-F92AE0399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3B813-4E4F-2483-5A55-946F9C255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3C6FAE-A283-1A87-F44C-FD03B3C19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C6AB1-75FE-B5EC-A11E-3D0543E5F564}"/>
              </a:ext>
            </a:extLst>
          </p:cNvPr>
          <p:cNvSpPr>
            <a:spLocks noGrp="1"/>
          </p:cNvSpPr>
          <p:nvPr>
            <p:ph type="dt" sz="half" idx="10"/>
          </p:nvPr>
        </p:nvSpPr>
        <p:spPr/>
        <p:txBody>
          <a:bodyPr/>
          <a:lstStyle/>
          <a:p>
            <a:fld id="{C9673587-FDD0-4A3F-9A53-CDDF8B7A7E05}" type="datetimeFigureOut">
              <a:rPr lang="en-US" smtClean="0"/>
              <a:t>7/17/2024</a:t>
            </a:fld>
            <a:endParaRPr lang="en-US"/>
          </a:p>
        </p:txBody>
      </p:sp>
      <p:sp>
        <p:nvSpPr>
          <p:cNvPr id="6" name="Footer Placeholder 5">
            <a:extLst>
              <a:ext uri="{FF2B5EF4-FFF2-40B4-BE49-F238E27FC236}">
                <a16:creationId xmlns:a16="http://schemas.microsoft.com/office/drawing/2014/main" id="{F4C9CB07-78BB-4E82-08C2-7313F53A0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044D4-E2D5-7A0A-D534-FCE6B21EC524}"/>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08012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E5D27-9909-D5B5-1BE1-6D0061548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FFBC1B-05F8-E36D-A135-C0093DBAB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BD30-39AD-57EB-844B-D8169A98C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73587-FDD0-4A3F-9A53-CDDF8B7A7E05}" type="datetimeFigureOut">
              <a:rPr lang="en-US" smtClean="0"/>
              <a:t>7/17/2024</a:t>
            </a:fld>
            <a:endParaRPr lang="en-US"/>
          </a:p>
        </p:txBody>
      </p:sp>
      <p:sp>
        <p:nvSpPr>
          <p:cNvPr id="5" name="Footer Placeholder 4">
            <a:extLst>
              <a:ext uri="{FF2B5EF4-FFF2-40B4-BE49-F238E27FC236}">
                <a16:creationId xmlns:a16="http://schemas.microsoft.com/office/drawing/2014/main" id="{C2FA4C13-BCE1-26E0-7D6F-159A23F6C8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C9975D-9EEA-7C63-D0C5-15E00A1CE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D7105-3DAD-40E1-BD51-42BC24CEEEA5}" type="slidenum">
              <a:rPr lang="en-US" smtClean="0"/>
              <a:t>‹#›</a:t>
            </a:fld>
            <a:endParaRPr lang="en-US"/>
          </a:p>
        </p:txBody>
      </p:sp>
    </p:spTree>
    <p:extLst>
      <p:ext uri="{BB962C8B-B14F-4D97-AF65-F5344CB8AC3E}">
        <p14:creationId xmlns:p14="http://schemas.microsoft.com/office/powerpoint/2010/main" val="9956433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8" name="Freccia destra 7">
            <a:extLst>
              <a:ext uri="{FF2B5EF4-FFF2-40B4-BE49-F238E27FC236}">
                <a16:creationId xmlns:a16="http://schemas.microsoft.com/office/drawing/2014/main" id="{3DFB0C68-5EF2-616E-1DA7-4D249B63448D}"/>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a:extLst>
              <a:ext uri="{FF2B5EF4-FFF2-40B4-BE49-F238E27FC236}">
                <a16:creationId xmlns:a16="http://schemas.microsoft.com/office/drawing/2014/main" id="{E2274294-16F1-A787-3F88-69FC5946BD9F}"/>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27854056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idsinfo.unaids.org/" TargetMode="External"/><Relationship Id="rId7"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hyperlink" Target="http://www.aidsinfo.unaids.org/" TargetMode="Externa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chart" Target="../charts/chart4.xml"/><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hivpc@unaids.org"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_ftnref2"/><Relationship Id="rId2" Type="http://schemas.openxmlformats.org/officeDocument/2006/relationships/hyperlink" Target="#_ftnref1"/><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hyperlink" Target="http://www.aidsinfo.unaid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29554FD-BFC5-7A73-F5A7-8BD3F1F26781}"/>
              </a:ext>
            </a:extLst>
          </p:cNvPr>
          <p:cNvSpPr txBox="1"/>
          <p:nvPr/>
        </p:nvSpPr>
        <p:spPr>
          <a:xfrm>
            <a:off x="8433435" y="384042"/>
            <a:ext cx="3893126" cy="35912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lnSpc>
                <a:spcPct val="90000"/>
              </a:lnSpc>
              <a:spcBef>
                <a:spcPct val="0"/>
              </a:spcBef>
              <a:spcAft>
                <a:spcPts val="600"/>
              </a:spcAft>
            </a:pPr>
            <a:r>
              <a:rPr lang="en-US" sz="2800" dirty="0">
                <a:solidFill>
                  <a:srgbClr val="009999"/>
                </a:solidFill>
              </a:rPr>
              <a:t>Global HIV Prevention Coalition </a:t>
            </a:r>
            <a:endParaRPr lang="en-US" sz="2800" dirty="0">
              <a:solidFill>
                <a:srgbClr val="009999"/>
              </a:solidFill>
              <a:cs typeface="Calibri" panose="020F0502020204030204"/>
            </a:endParaRPr>
          </a:p>
          <a:p>
            <a:pPr algn="ctr">
              <a:lnSpc>
                <a:spcPct val="90000"/>
              </a:lnSpc>
              <a:spcBef>
                <a:spcPct val="0"/>
              </a:spcBef>
              <a:spcAft>
                <a:spcPts val="600"/>
              </a:spcAft>
            </a:pPr>
            <a:endParaRPr lang="en-US" sz="2800" dirty="0">
              <a:solidFill>
                <a:srgbClr val="009999"/>
              </a:solidFill>
              <a:cs typeface="Calibri" panose="020F0502020204030204"/>
            </a:endParaRPr>
          </a:p>
          <a:p>
            <a:pPr algn="ctr">
              <a:lnSpc>
                <a:spcPct val="90000"/>
              </a:lnSpc>
              <a:spcBef>
                <a:spcPct val="0"/>
              </a:spcBef>
              <a:spcAft>
                <a:spcPts val="600"/>
              </a:spcAft>
            </a:pPr>
            <a:r>
              <a:rPr lang="en-US" sz="2800" dirty="0">
                <a:solidFill>
                  <a:srgbClr val="009999"/>
                </a:solidFill>
              </a:rPr>
              <a:t>22 - 26 July</a:t>
            </a:r>
            <a:endParaRPr lang="en-US" sz="2800" dirty="0">
              <a:solidFill>
                <a:srgbClr val="009999"/>
              </a:solidFill>
              <a:cs typeface="Calibri" panose="020F0502020204030204"/>
            </a:endParaRPr>
          </a:p>
          <a:p>
            <a:pPr algn="ctr">
              <a:lnSpc>
                <a:spcPct val="90000"/>
              </a:lnSpc>
              <a:spcBef>
                <a:spcPct val="0"/>
              </a:spcBef>
              <a:spcAft>
                <a:spcPts val="600"/>
              </a:spcAft>
            </a:pPr>
            <a:r>
              <a:rPr lang="en-US" sz="2800" dirty="0">
                <a:solidFill>
                  <a:srgbClr val="009999"/>
                </a:solidFill>
              </a:rPr>
              <a:t>Munich, Germany</a:t>
            </a:r>
            <a:endParaRPr lang="en-US" sz="2800" dirty="0">
              <a:solidFill>
                <a:srgbClr val="009999"/>
              </a:solidFill>
              <a:cs typeface="Calibri" panose="020F0502020204030204"/>
            </a:endParaRPr>
          </a:p>
        </p:txBody>
      </p:sp>
      <p:pic>
        <p:nvPicPr>
          <p:cNvPr id="7" name="Picture 6">
            <a:extLst>
              <a:ext uri="{FF2B5EF4-FFF2-40B4-BE49-F238E27FC236}">
                <a16:creationId xmlns:a16="http://schemas.microsoft.com/office/drawing/2014/main" id="{C7DDD58C-FE50-479B-917A-7B724F4436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61511" y="3858496"/>
            <a:ext cx="3530807" cy="1969592"/>
          </a:xfrm>
          <a:prstGeom prst="rect">
            <a:avLst/>
          </a:prstGeom>
        </p:spPr>
      </p:pic>
      <p:pic>
        <p:nvPicPr>
          <p:cNvPr id="2" name="Picture 1" descr="A group of people posing for a picture&#10;&#10;Description automatically generated">
            <a:extLst>
              <a:ext uri="{FF2B5EF4-FFF2-40B4-BE49-F238E27FC236}">
                <a16:creationId xmlns:a16="http://schemas.microsoft.com/office/drawing/2014/main" id="{A8D4350D-310D-39AB-9F87-731B7839E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3034" y="3137"/>
            <a:ext cx="8571939" cy="5934711"/>
          </a:xfrm>
          <a:prstGeom prst="rect">
            <a:avLst/>
          </a:prstGeom>
        </p:spPr>
      </p:pic>
      <p:pic>
        <p:nvPicPr>
          <p:cNvPr id="9" name="Picture 8" descr="A red ribbon and blue text&#10;&#10;Description automatically generated">
            <a:extLst>
              <a:ext uri="{FF2B5EF4-FFF2-40B4-BE49-F238E27FC236}">
                <a16:creationId xmlns:a16="http://schemas.microsoft.com/office/drawing/2014/main" id="{C844E8BE-0690-A08B-2A1C-395AB330CC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 y="6064762"/>
            <a:ext cx="1376264" cy="793237"/>
          </a:xfrm>
          <a:prstGeom prst="rect">
            <a:avLst/>
          </a:prstGeom>
        </p:spPr>
      </p:pic>
    </p:spTree>
    <p:extLst>
      <p:ext uri="{BB962C8B-B14F-4D97-AF65-F5344CB8AC3E}">
        <p14:creationId xmlns:p14="http://schemas.microsoft.com/office/powerpoint/2010/main" val="1016688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65923-2F27-A043-9630-5E2048BD3FC1}"/>
              </a:ext>
            </a:extLst>
          </p:cNvPr>
          <p:cNvSpPr>
            <a:spLocks noGrp="1"/>
          </p:cNvSpPr>
          <p:nvPr>
            <p:ph type="title"/>
          </p:nvPr>
        </p:nvSpPr>
        <p:spPr>
          <a:xfrm>
            <a:off x="3639127" y="29873"/>
            <a:ext cx="8432800" cy="948392"/>
          </a:xfrm>
        </p:spPr>
        <p:txBody>
          <a:bodyPr>
            <a:noAutofit/>
          </a:bodyPr>
          <a:lstStyle/>
          <a:p>
            <a:r>
              <a:rPr lang="en-US" sz="1800">
                <a:latin typeface="+mn-lt"/>
              </a:rPr>
              <a:t>Trends in condom distribution via major condom procurers and distributors, 2010-2022</a:t>
            </a:r>
          </a:p>
        </p:txBody>
      </p:sp>
      <p:sp>
        <p:nvSpPr>
          <p:cNvPr id="3" name="Content Placeholder 2">
            <a:extLst>
              <a:ext uri="{FF2B5EF4-FFF2-40B4-BE49-F238E27FC236}">
                <a16:creationId xmlns:a16="http://schemas.microsoft.com/office/drawing/2014/main" id="{F6F4B6A0-6A74-A212-95FA-B198E401AF2F}"/>
              </a:ext>
            </a:extLst>
          </p:cNvPr>
          <p:cNvSpPr>
            <a:spLocks noGrp="1"/>
          </p:cNvSpPr>
          <p:nvPr>
            <p:ph idx="1"/>
          </p:nvPr>
        </p:nvSpPr>
        <p:spPr>
          <a:xfrm>
            <a:off x="279399" y="357841"/>
            <a:ext cx="3198091" cy="1240848"/>
          </a:xfrm>
        </p:spPr>
        <p:txBody>
          <a:bodyPr>
            <a:normAutofit fontScale="92500" lnSpcReduction="10000"/>
          </a:bodyPr>
          <a:lstStyle/>
          <a:p>
            <a:pPr marL="0" indent="0">
              <a:buNone/>
            </a:pPr>
            <a:r>
              <a:rPr lang="en-US" sz="2400">
                <a:solidFill>
                  <a:srgbClr val="009999"/>
                </a:solidFill>
              </a:rPr>
              <a:t>Declining investment and volumes in condom procurement and social marketing</a:t>
            </a:r>
          </a:p>
        </p:txBody>
      </p:sp>
      <p:pic>
        <p:nvPicPr>
          <p:cNvPr id="8" name="Picture 7">
            <a:extLst>
              <a:ext uri="{FF2B5EF4-FFF2-40B4-BE49-F238E27FC236}">
                <a16:creationId xmlns:a16="http://schemas.microsoft.com/office/drawing/2014/main" id="{F3E8D313-CAC3-B8E9-1D9D-02F44B6802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310879"/>
            <a:ext cx="5467927" cy="517248"/>
          </a:xfrm>
          <a:prstGeom prst="rect">
            <a:avLst/>
          </a:prstGeom>
        </p:spPr>
      </p:pic>
      <p:pic>
        <p:nvPicPr>
          <p:cNvPr id="7" name="Picture 6">
            <a:extLst>
              <a:ext uri="{FF2B5EF4-FFF2-40B4-BE49-F238E27FC236}">
                <a16:creationId xmlns:a16="http://schemas.microsoft.com/office/drawing/2014/main" id="{A0F8516F-D7EE-9821-E700-3A45D440C4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76" b="11147"/>
          <a:stretch/>
        </p:blipFill>
        <p:spPr>
          <a:xfrm>
            <a:off x="3831768" y="842536"/>
            <a:ext cx="8358909" cy="5650339"/>
          </a:xfrm>
          <a:prstGeom prst="rect">
            <a:avLst/>
          </a:prstGeom>
        </p:spPr>
      </p:pic>
      <p:sp>
        <p:nvSpPr>
          <p:cNvPr id="9" name="TextBox 8">
            <a:extLst>
              <a:ext uri="{FF2B5EF4-FFF2-40B4-BE49-F238E27FC236}">
                <a16:creationId xmlns:a16="http://schemas.microsoft.com/office/drawing/2014/main" id="{08CDC1C3-79EB-9218-6123-DB1D0A93C542}"/>
              </a:ext>
            </a:extLst>
          </p:cNvPr>
          <p:cNvSpPr txBox="1"/>
          <p:nvPr/>
        </p:nvSpPr>
        <p:spPr>
          <a:xfrm>
            <a:off x="279399" y="1909674"/>
            <a:ext cx="3091874" cy="4708981"/>
          </a:xfrm>
          <a:prstGeom prst="rect">
            <a:avLst/>
          </a:prstGeom>
          <a:noFill/>
        </p:spPr>
        <p:txBody>
          <a:bodyPr wrap="square" rtlCol="0">
            <a:spAutoFit/>
          </a:bodyPr>
          <a:lstStyle/>
          <a:p>
            <a:pPr marL="285750" indent="-285750">
              <a:buFont typeface="Arial" panose="020B0604020202020204" pitchFamily="34" charset="0"/>
              <a:buChar char="•"/>
            </a:pPr>
            <a:r>
              <a:rPr lang="en-US" sz="2000"/>
              <a:t>A 27% reduction comparing 2010-16 and 2016-2022</a:t>
            </a:r>
          </a:p>
          <a:p>
            <a:pPr marL="285750" indent="-285750">
              <a:buFont typeface="Arial" panose="020B0604020202020204" pitchFamily="34" charset="0"/>
              <a:buChar char="•"/>
            </a:pPr>
            <a:r>
              <a:rPr lang="en-US" sz="2000"/>
              <a:t>A 37% reduction from the peak year of 2011 despite a growing young population!</a:t>
            </a:r>
          </a:p>
          <a:p>
            <a:pPr marL="285750" indent="-285750">
              <a:buFont typeface="Arial" panose="020B0604020202020204" pitchFamily="34" charset="0"/>
              <a:buChar char="•"/>
            </a:pPr>
            <a:r>
              <a:rPr lang="en-US" sz="2000"/>
              <a:t>Social marketing volumes reduced by half from peak</a:t>
            </a:r>
          </a:p>
          <a:p>
            <a:pPr marL="285750" indent="-285750">
              <a:buFont typeface="Arial" panose="020B0604020202020204" pitchFamily="34" charset="0"/>
              <a:buChar char="•"/>
            </a:pPr>
            <a:r>
              <a:rPr lang="en-US" sz="2000"/>
              <a:t>Reducing public investment likely a driver of inequity and decline in condom use</a:t>
            </a:r>
          </a:p>
          <a:p>
            <a:pPr marL="285750" indent="-285750">
              <a:buFont typeface="Arial" panose="020B0604020202020204" pitchFamily="34" charset="0"/>
              <a:buChar char="•"/>
            </a:pPr>
            <a:endParaRPr lang="en-US" sz="2000"/>
          </a:p>
        </p:txBody>
      </p:sp>
    </p:spTree>
    <p:extLst>
      <p:ext uri="{BB962C8B-B14F-4D97-AF65-F5344CB8AC3E}">
        <p14:creationId xmlns:p14="http://schemas.microsoft.com/office/powerpoint/2010/main" val="763131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1A55193-305C-9ED8-3768-BC4C588B3F5B}"/>
              </a:ext>
            </a:extLst>
          </p:cNvPr>
          <p:cNvSpPr txBox="1"/>
          <p:nvPr/>
        </p:nvSpPr>
        <p:spPr>
          <a:xfrm>
            <a:off x="-85076" y="100918"/>
            <a:ext cx="12277076" cy="877163"/>
          </a:xfrm>
          <a:prstGeom prst="rect">
            <a:avLst/>
          </a:prstGeom>
          <a:noFill/>
        </p:spPr>
        <p:txBody>
          <a:bodyPr vert="horz" wrap="square" lIns="182880" tIns="91440" rIns="182880" bIns="45720" rtlCol="0" anchor="b" anchorCtr="1">
            <a:spAutoFit/>
          </a:bodyPr>
          <a:lstStyle>
            <a:defPPr>
              <a:defRPr lang="en-CH"/>
            </a:defPPr>
            <a:lvl1pPr algn="ctr" defTabSz="914217" eaLnBrk="0" fontAlgn="base" hangingPunct="0">
              <a:lnSpc>
                <a:spcPct val="100000"/>
              </a:lnSpc>
              <a:spcBef>
                <a:spcPct val="0"/>
              </a:spcBef>
              <a:spcAft>
                <a:spcPct val="0"/>
              </a:spcAft>
              <a:buNone/>
              <a:defRPr sz="2800" b="1" spc="-145">
                <a:solidFill>
                  <a:srgbClr val="C00000"/>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217"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145" normalizeH="0" baseline="0" noProof="0" dirty="0">
                <a:ln>
                  <a:noFill/>
                </a:ln>
                <a:solidFill>
                  <a:srgbClr val="00A594"/>
                </a:solidFill>
                <a:effectLst/>
                <a:uLnTx/>
                <a:uFillTx/>
                <a:latin typeface="Arial" panose="020B0604020202020204" pitchFamily="34" charset="0"/>
                <a:ea typeface="ＭＳ Ｐゴシック" panose="020B0600070205080204" pitchFamily="34" charset="-128"/>
                <a:cs typeface="Arial" panose="020B0604020202020204" pitchFamily="34" charset="0"/>
              </a:rPr>
              <a:t>37.5 </a:t>
            </a:r>
            <a:r>
              <a:rPr lang="en-GB" sz="2400" dirty="0">
                <a:solidFill>
                  <a:srgbClr val="00A594"/>
                </a:solidFill>
              </a:rPr>
              <a:t>m</a:t>
            </a:r>
            <a:r>
              <a:rPr kumimoji="0" lang="en-GB" sz="2400" b="1" i="0" u="none" strike="noStrike" kern="1200" cap="none" spc="-145" normalizeH="0" baseline="0" noProof="0" dirty="0" err="1">
                <a:ln>
                  <a:noFill/>
                </a:ln>
                <a:solidFill>
                  <a:srgbClr val="00A594"/>
                </a:solidFill>
                <a:effectLst/>
                <a:uLnTx/>
                <a:uFillTx/>
                <a:latin typeface="Arial" panose="020B0604020202020204" pitchFamily="34" charset="0"/>
                <a:ea typeface="ＭＳ Ｐゴシック" panose="020B0600070205080204" pitchFamily="34" charset="-128"/>
                <a:cs typeface="Arial" panose="020B0604020202020204" pitchFamily="34" charset="0"/>
              </a:rPr>
              <a:t>illion</a:t>
            </a:r>
            <a:r>
              <a:rPr kumimoji="0" lang="en-GB" sz="2400" b="1" i="0" u="none" strike="noStrike" kern="1200" cap="none" spc="-145" normalizeH="0" baseline="0" noProof="0" dirty="0">
                <a:ln>
                  <a:noFill/>
                </a:ln>
                <a:solidFill>
                  <a:srgbClr val="00A594"/>
                </a:solidFill>
                <a:effectLst/>
                <a:uLnTx/>
                <a:uFillTx/>
                <a:latin typeface="Arial" panose="020B0604020202020204" pitchFamily="34" charset="0"/>
                <a:ea typeface="ＭＳ Ｐゴシック" panose="020B0600070205080204" pitchFamily="34" charset="-128"/>
                <a:cs typeface="Arial" panose="020B0604020202020204" pitchFamily="34" charset="0"/>
              </a:rPr>
              <a:t> men and boys accessed VMMC package of services by 2023</a:t>
            </a:r>
            <a:r>
              <a:rPr lang="en-GB" sz="2400" dirty="0">
                <a:solidFill>
                  <a:srgbClr val="00A594"/>
                </a:solidFill>
              </a:rPr>
              <a:t> - </a:t>
            </a:r>
            <a:br>
              <a:rPr lang="en-GB" sz="2400" dirty="0">
                <a:solidFill>
                  <a:srgbClr val="00A594"/>
                </a:solidFill>
              </a:rPr>
            </a:br>
            <a:r>
              <a:rPr lang="en-GB" sz="2400" dirty="0">
                <a:solidFill>
                  <a:srgbClr val="00A594"/>
                </a:solidFill>
              </a:rPr>
              <a:t>B</a:t>
            </a:r>
            <a:r>
              <a:rPr kumimoji="0" lang="en-GB" sz="2400" b="1" i="0" u="none" strike="noStrike" kern="1200" cap="none" spc="-145" normalizeH="0" baseline="0" noProof="0" dirty="0" err="1">
                <a:ln>
                  <a:noFill/>
                </a:ln>
                <a:solidFill>
                  <a:srgbClr val="00A594"/>
                </a:solidFill>
                <a:effectLst/>
                <a:uLnTx/>
                <a:uFillTx/>
                <a:latin typeface="Arial" panose="020B0604020202020204" pitchFamily="34" charset="0"/>
                <a:ea typeface="ＭＳ Ｐゴシック" panose="020B0600070205080204" pitchFamily="34" charset="-128"/>
                <a:cs typeface="Arial" panose="020B0604020202020204" pitchFamily="34" charset="0"/>
              </a:rPr>
              <a:t>ut</a:t>
            </a:r>
            <a:r>
              <a:rPr lang="en-GB" sz="2400" dirty="0">
                <a:solidFill>
                  <a:srgbClr val="00A594"/>
                </a:solidFill>
              </a:rPr>
              <a:t> </a:t>
            </a:r>
            <a:r>
              <a:rPr kumimoji="0" lang="en-GB" sz="2400" b="1" i="0" u="none" strike="noStrike" kern="1200" cap="none" spc="-145" normalizeH="0" baseline="0" noProof="0" dirty="0">
                <a:ln>
                  <a:noFill/>
                </a:ln>
                <a:solidFill>
                  <a:srgbClr val="00A594"/>
                </a:solidFill>
                <a:effectLst/>
                <a:uLnTx/>
                <a:uFillTx/>
                <a:latin typeface="Arial" panose="020B0604020202020204" pitchFamily="34" charset="0"/>
                <a:ea typeface="ＭＳ Ｐゴシック" panose="020B0600070205080204" pitchFamily="34" charset="-128"/>
                <a:cs typeface="Arial" panose="020B0604020202020204" pitchFamily="34" charset="0"/>
              </a:rPr>
              <a:t>VMMC, other prevention and treatment coverage for men &amp; boys </a:t>
            </a:r>
            <a:r>
              <a:rPr lang="en-GB" sz="2400" dirty="0">
                <a:solidFill>
                  <a:srgbClr val="00A594"/>
                </a:solidFill>
              </a:rPr>
              <a:t>remains</a:t>
            </a:r>
            <a:r>
              <a:rPr kumimoji="0" lang="en-GB" sz="2400" b="1" i="0" u="none" strike="noStrike" kern="1200" cap="none" spc="-145" normalizeH="0" baseline="0" noProof="0" dirty="0">
                <a:ln>
                  <a:noFill/>
                </a:ln>
                <a:solidFill>
                  <a:srgbClr val="00A594"/>
                </a:solidFill>
                <a:effectLst/>
                <a:uLnTx/>
                <a:uFillTx/>
                <a:latin typeface="Arial" panose="020B0604020202020204" pitchFamily="34" charset="0"/>
                <a:ea typeface="ＭＳ Ｐゴシック" panose="020B0600070205080204" pitchFamily="34" charset="-128"/>
                <a:cs typeface="Arial" panose="020B0604020202020204" pitchFamily="34" charset="0"/>
              </a:rPr>
              <a:t> far from targets</a:t>
            </a:r>
            <a:endParaRPr lang="en-GB" sz="2400" dirty="0">
              <a:solidFill>
                <a:srgbClr val="00A594"/>
              </a:solidFill>
            </a:endParaRPr>
          </a:p>
        </p:txBody>
      </p:sp>
      <p:pic>
        <p:nvPicPr>
          <p:cNvPr id="4" name="Picture 3" descr="Logo, company name&#10;&#10;Description automatically generated">
            <a:extLst>
              <a:ext uri="{FF2B5EF4-FFF2-40B4-BE49-F238E27FC236}">
                <a16:creationId xmlns:a16="http://schemas.microsoft.com/office/drawing/2014/main" id="{0883EEB2-8E1D-655B-A50F-0B9AF06D2B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21248" y="5939672"/>
            <a:ext cx="1710057" cy="918328"/>
          </a:xfrm>
          <a:prstGeom prst="rect">
            <a:avLst/>
          </a:prstGeom>
        </p:spPr>
      </p:pic>
      <p:sp>
        <p:nvSpPr>
          <p:cNvPr id="11" name="TextBox 10">
            <a:extLst>
              <a:ext uri="{FF2B5EF4-FFF2-40B4-BE49-F238E27FC236}">
                <a16:creationId xmlns:a16="http://schemas.microsoft.com/office/drawing/2014/main" id="{627347A5-FE53-8249-986C-45E6DA406FBB}"/>
              </a:ext>
            </a:extLst>
          </p:cNvPr>
          <p:cNvSpPr txBox="1"/>
          <p:nvPr/>
        </p:nvSpPr>
        <p:spPr>
          <a:xfrm>
            <a:off x="0" y="6398836"/>
            <a:ext cx="84042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u="none" strike="noStrike" kern="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Sources: Coverage maps</a:t>
            </a:r>
            <a:r>
              <a:rPr kumimoji="0" lang="en-US" sz="900" b="0" u="none" strike="noStrike" kern="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 special analysis by Avernir Health through the UNAIDS-led VMMC data workstream. Analysis done using DMPPT2 Tool and integrated 3MC model using data up and until 2023. </a:t>
            </a:r>
            <a:r>
              <a:rPr kumimoji="0" lang="en-US" sz="900" b="1" u="none" strike="noStrike" kern="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VMMC progress over time</a:t>
            </a:r>
            <a:r>
              <a:rPr kumimoji="0" lang="en-US" sz="900" b="0" u="none" strike="noStrike" kern="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 </a:t>
            </a:r>
            <a:r>
              <a:rPr kumimoji="0" lang="en-US" sz="900" b="0" u="none" strike="noStrike" kern="100" cap="none" spc="0" normalizeH="0" baseline="0" noProof="0" dirty="0">
                <a:ln>
                  <a:noFill/>
                </a:ln>
                <a:solidFill>
                  <a:schemeClr val="bg1">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UNAIDS Global AIDS Monitoring</a:t>
            </a:r>
            <a:r>
              <a:rPr lang="en-US" sz="900" kern="100" dirty="0">
                <a:solidFill>
                  <a:schemeClr val="bg1">
                    <a:lumMod val="75000"/>
                  </a:schemeClr>
                </a:solidFill>
                <a:latin typeface="Arial" panose="020B0604020202020204" pitchFamily="34" charset="0"/>
                <a:ea typeface="Calibri" panose="020F0502020204030204" pitchFamily="34" charset="0"/>
                <a:cs typeface="Arial" panose="020B0604020202020204" pitchFamily="34" charset="0"/>
              </a:rPr>
              <a:t>, </a:t>
            </a:r>
            <a:r>
              <a:rPr kumimoji="0" lang="en-US" sz="900" b="0" u="none" strike="noStrike" kern="100" cap="none" spc="0" normalizeH="0" baseline="0" noProof="0" dirty="0">
                <a:ln>
                  <a:noFill/>
                </a:ln>
                <a:solidFill>
                  <a:schemeClr val="bg1">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2023; </a:t>
            </a:r>
            <a:r>
              <a:rPr kumimoji="0" lang="en-US" sz="900" b="0" u="none" strike="noStrike" kern="100" cap="none" spc="0" normalizeH="0" baseline="0" noProof="0" dirty="0">
                <a:ln>
                  <a:noFill/>
                </a:ln>
                <a:solidFill>
                  <a:schemeClr val="bg1">
                    <a:lumMod val="75000"/>
                  </a:schemeClr>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www.aidsinfo.unaids.org</a:t>
            </a:r>
            <a:r>
              <a:rPr kumimoji="0" lang="en-US" sz="900" b="0" u="none" strike="noStrike" kern="100" cap="none" spc="0" normalizeH="0" baseline="0" noProof="0" dirty="0">
                <a:ln>
                  <a:noFill/>
                </a:ln>
                <a:solidFill>
                  <a:schemeClr val="bg1">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CH" sz="900" b="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D2EC826-8F81-0B0D-BADB-5340FBB6622B}"/>
              </a:ext>
            </a:extLst>
          </p:cNvPr>
          <p:cNvSpPr txBox="1"/>
          <p:nvPr/>
        </p:nvSpPr>
        <p:spPr>
          <a:xfrm>
            <a:off x="76713" y="5188159"/>
            <a:ext cx="10090543" cy="1077218"/>
          </a:xfrm>
          <a:prstGeom prst="rect">
            <a:avLst/>
          </a:prstGeom>
          <a:noFill/>
        </p:spPr>
        <p:txBody>
          <a:bodyPr wrap="square">
            <a:spAutoFit/>
          </a:bodyPr>
          <a:lstStyle/>
          <a:p>
            <a:pPr marL="457189" indent="-457189" defTabSz="1219170">
              <a:buFont typeface="Arial" panose="020B0604020202020204" pitchFamily="34" charset="0"/>
              <a:buChar char="•"/>
              <a:defRPr/>
            </a:pPr>
            <a:r>
              <a:rPr lang="en-US" sz="1600" dirty="0">
                <a:solidFill>
                  <a:prstClr val="black"/>
                </a:solidFill>
                <a:latin typeface="Calibri" panose="020F0502020204030204"/>
                <a:cs typeface="Arial"/>
                <a:sym typeface="Arial"/>
              </a:rPr>
              <a:t>Global HIV Prevention Coalition promotes an integrated combination and male SRH pillar approach for boys and men including HTS/ART and gender-transformative approaches</a:t>
            </a:r>
          </a:p>
          <a:p>
            <a:pPr marL="457189" indent="-457189" defTabSz="1219170">
              <a:buFont typeface="Arial" panose="020B0604020202020204" pitchFamily="34" charset="0"/>
              <a:buChar char="•"/>
              <a:defRPr/>
            </a:pPr>
            <a:r>
              <a:rPr lang="en-IN" sz="1600" dirty="0">
                <a:solidFill>
                  <a:prstClr val="black"/>
                </a:solidFill>
                <a:cs typeface="Arial"/>
                <a:sym typeface="Arial"/>
              </a:rPr>
              <a:t>VMMC coverage remains far from reaching the 90% 2025 targets –and no full recovery </a:t>
            </a:r>
            <a:r>
              <a:rPr lang="en-IN" sz="1600" dirty="0">
                <a:solidFill>
                  <a:prstClr val="black"/>
                </a:solidFill>
                <a:latin typeface="Calibri" panose="020F0502020204030204"/>
                <a:cs typeface="Arial"/>
                <a:sym typeface="Arial"/>
              </a:rPr>
              <a:t>after COVID-19 in terms of uptake and persistent funding gaps</a:t>
            </a:r>
          </a:p>
        </p:txBody>
      </p:sp>
      <p:graphicFrame>
        <p:nvGraphicFramePr>
          <p:cNvPr id="5" name="Chart 4">
            <a:extLst>
              <a:ext uri="{FF2B5EF4-FFF2-40B4-BE49-F238E27FC236}">
                <a16:creationId xmlns:a16="http://schemas.microsoft.com/office/drawing/2014/main" id="{8C8B14D8-DF24-4703-BD67-D57AE67B337B}"/>
              </a:ext>
            </a:extLst>
          </p:cNvPr>
          <p:cNvGraphicFramePr>
            <a:graphicFrameLocks/>
          </p:cNvGraphicFramePr>
          <p:nvPr>
            <p:extLst>
              <p:ext uri="{D42A27DB-BD31-4B8C-83A1-F6EECF244321}">
                <p14:modId xmlns:p14="http://schemas.microsoft.com/office/powerpoint/2010/main" val="443942008"/>
              </p:ext>
            </p:extLst>
          </p:nvPr>
        </p:nvGraphicFramePr>
        <p:xfrm>
          <a:off x="0" y="1393966"/>
          <a:ext cx="8219846" cy="3654972"/>
        </p:xfrm>
        <a:graphic>
          <a:graphicData uri="http://schemas.openxmlformats.org/drawingml/2006/chart">
            <c:chart xmlns:c="http://schemas.openxmlformats.org/drawingml/2006/chart" xmlns:r="http://schemas.openxmlformats.org/officeDocument/2006/relationships" r:id="rId4"/>
          </a:graphicData>
        </a:graphic>
      </p:graphicFrame>
      <p:pic>
        <p:nvPicPr>
          <p:cNvPr id="7" name="Graphic 6">
            <a:extLst>
              <a:ext uri="{FF2B5EF4-FFF2-40B4-BE49-F238E27FC236}">
                <a16:creationId xmlns:a16="http://schemas.microsoft.com/office/drawing/2014/main" id="{5F38B14B-D376-2117-5271-BA6CD469E25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625" t="33190" r="13907" b="12117"/>
          <a:stretch/>
        </p:blipFill>
        <p:spPr>
          <a:xfrm>
            <a:off x="8626280" y="1587487"/>
            <a:ext cx="2066082" cy="3200401"/>
          </a:xfrm>
          <a:prstGeom prst="rect">
            <a:avLst/>
          </a:prstGeom>
        </p:spPr>
      </p:pic>
      <p:pic>
        <p:nvPicPr>
          <p:cNvPr id="14" name="Picture 13" descr="A chart of a test&#10;&#10;Description automatically generated with low confidence">
            <a:extLst>
              <a:ext uri="{FF2B5EF4-FFF2-40B4-BE49-F238E27FC236}">
                <a16:creationId xmlns:a16="http://schemas.microsoft.com/office/drawing/2014/main" id="{39E28EC2-5DF1-B6A3-6FB1-9FA4BEE02A4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22596" y="2037182"/>
            <a:ext cx="1008709" cy="1952339"/>
          </a:xfrm>
          <a:prstGeom prst="rect">
            <a:avLst/>
          </a:prstGeom>
        </p:spPr>
      </p:pic>
      <p:sp>
        <p:nvSpPr>
          <p:cNvPr id="8" name="TextBox 7">
            <a:extLst>
              <a:ext uri="{FF2B5EF4-FFF2-40B4-BE49-F238E27FC236}">
                <a16:creationId xmlns:a16="http://schemas.microsoft.com/office/drawing/2014/main" id="{FD98CDB4-2562-C929-ECA9-F5B15D7AE161}"/>
              </a:ext>
            </a:extLst>
          </p:cNvPr>
          <p:cNvSpPr txBox="1"/>
          <p:nvPr/>
        </p:nvSpPr>
        <p:spPr>
          <a:xfrm>
            <a:off x="-631371" y="1135750"/>
            <a:ext cx="7033304" cy="307777"/>
          </a:xfrm>
          <a:prstGeom prst="rect">
            <a:avLst/>
          </a:prstGeom>
          <a:noFill/>
        </p:spPr>
        <p:txBody>
          <a:bodyPr wrap="square">
            <a:spAutoFit/>
          </a:bodyPr>
          <a:lstStyle/>
          <a:p>
            <a:pPr algn="ctr" rtl="0">
              <a:defRPr sz="1200" b="0" i="0" u="none" strike="noStrike" kern="1200" baseline="0">
                <a:solidFill>
                  <a:prstClr val="black">
                    <a:lumMod val="65000"/>
                    <a:lumOff val="35000"/>
                  </a:prstClr>
                </a:solidFill>
                <a:latin typeface="+mn-lt"/>
                <a:ea typeface="+mn-ea"/>
                <a:cs typeface="+mn-cs"/>
              </a:defRPr>
            </a:pPr>
            <a:r>
              <a:rPr lang="en-US" sz="1400" b="1" dirty="0"/>
              <a:t>Number of men and boys accessing  VMMC package of services</a:t>
            </a:r>
          </a:p>
        </p:txBody>
      </p:sp>
      <p:sp>
        <p:nvSpPr>
          <p:cNvPr id="10" name="TextBox 9">
            <a:extLst>
              <a:ext uri="{FF2B5EF4-FFF2-40B4-BE49-F238E27FC236}">
                <a16:creationId xmlns:a16="http://schemas.microsoft.com/office/drawing/2014/main" id="{00FFA80A-EDD5-29A6-D600-D5BC5E2F8B38}"/>
              </a:ext>
            </a:extLst>
          </p:cNvPr>
          <p:cNvSpPr txBox="1"/>
          <p:nvPr/>
        </p:nvSpPr>
        <p:spPr>
          <a:xfrm>
            <a:off x="7599240" y="1132959"/>
            <a:ext cx="5136033" cy="307777"/>
          </a:xfrm>
          <a:prstGeom prst="rect">
            <a:avLst/>
          </a:prstGeom>
          <a:noFill/>
        </p:spPr>
        <p:txBody>
          <a:bodyPr wrap="square">
            <a:spAutoFit/>
          </a:bodyPr>
          <a:lstStyle/>
          <a:p>
            <a:pPr algn="ctr" rtl="0">
              <a:defRPr sz="1200" b="0" i="0" u="none" strike="noStrike" kern="1200" baseline="0">
                <a:solidFill>
                  <a:prstClr val="black">
                    <a:lumMod val="65000"/>
                    <a:lumOff val="35000"/>
                  </a:prstClr>
                </a:solidFill>
                <a:latin typeface="+mn-lt"/>
                <a:ea typeface="+mn-ea"/>
                <a:cs typeface="+mn-cs"/>
              </a:defRPr>
            </a:pPr>
            <a:r>
              <a:rPr lang="en-US" sz="1400" b="1" dirty="0"/>
              <a:t>Estimated coverage of VMMC among men 15-49</a:t>
            </a:r>
          </a:p>
        </p:txBody>
      </p:sp>
    </p:spTree>
    <p:extLst>
      <p:ext uri="{BB962C8B-B14F-4D97-AF65-F5344CB8AC3E}">
        <p14:creationId xmlns:p14="http://schemas.microsoft.com/office/powerpoint/2010/main" val="3957907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4716BE9-4D87-384C-ED77-7969C15B4F71}"/>
              </a:ext>
            </a:extLst>
          </p:cNvPr>
          <p:cNvGraphicFramePr>
            <a:graphicFrameLocks/>
          </p:cNvGraphicFramePr>
          <p:nvPr>
            <p:extLst>
              <p:ext uri="{D42A27DB-BD31-4B8C-83A1-F6EECF244321}">
                <p14:modId xmlns:p14="http://schemas.microsoft.com/office/powerpoint/2010/main" val="3995015306"/>
              </p:ext>
            </p:extLst>
          </p:nvPr>
        </p:nvGraphicFramePr>
        <p:xfrm>
          <a:off x="205121" y="1025206"/>
          <a:ext cx="3677538" cy="3086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A3F2CE9-F055-422F-9D05-7022675F16B4}"/>
              </a:ext>
            </a:extLst>
          </p:cNvPr>
          <p:cNvGraphicFramePr>
            <a:graphicFrameLocks/>
          </p:cNvGraphicFramePr>
          <p:nvPr>
            <p:extLst>
              <p:ext uri="{D42A27DB-BD31-4B8C-83A1-F6EECF244321}">
                <p14:modId xmlns:p14="http://schemas.microsoft.com/office/powerpoint/2010/main" val="2310709107"/>
              </p:ext>
            </p:extLst>
          </p:nvPr>
        </p:nvGraphicFramePr>
        <p:xfrm>
          <a:off x="3678265" y="1015970"/>
          <a:ext cx="3939995" cy="30794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EF55DB2-5257-4DCE-A791-3D96CC7CF513}"/>
              </a:ext>
            </a:extLst>
          </p:cNvPr>
          <p:cNvGraphicFramePr>
            <a:graphicFrameLocks/>
          </p:cNvGraphicFramePr>
          <p:nvPr>
            <p:extLst>
              <p:ext uri="{D42A27DB-BD31-4B8C-83A1-F6EECF244321}">
                <p14:modId xmlns:p14="http://schemas.microsoft.com/office/powerpoint/2010/main" val="2884114339"/>
              </p:ext>
            </p:extLst>
          </p:nvPr>
        </p:nvGraphicFramePr>
        <p:xfrm>
          <a:off x="7368009" y="987107"/>
          <a:ext cx="4149377" cy="30715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CBE6163E-A0E5-4AC5-8D03-37F398C1F5DE}"/>
              </a:ext>
            </a:extLst>
          </p:cNvPr>
          <p:cNvGraphicFramePr>
            <a:graphicFrameLocks/>
          </p:cNvGraphicFramePr>
          <p:nvPr>
            <p:extLst>
              <p:ext uri="{D42A27DB-BD31-4B8C-83A1-F6EECF244321}">
                <p14:modId xmlns:p14="http://schemas.microsoft.com/office/powerpoint/2010/main" val="2933275348"/>
              </p:ext>
            </p:extLst>
          </p:nvPr>
        </p:nvGraphicFramePr>
        <p:xfrm>
          <a:off x="213641" y="3690979"/>
          <a:ext cx="3444496" cy="31636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427B3FD0-194F-407E-BA56-E4BD24929107}"/>
              </a:ext>
            </a:extLst>
          </p:cNvPr>
          <p:cNvGraphicFramePr>
            <a:graphicFrameLocks/>
          </p:cNvGraphicFramePr>
          <p:nvPr>
            <p:extLst>
              <p:ext uri="{D42A27DB-BD31-4B8C-83A1-F6EECF244321}">
                <p14:modId xmlns:p14="http://schemas.microsoft.com/office/powerpoint/2010/main" val="520480389"/>
              </p:ext>
            </p:extLst>
          </p:nvPr>
        </p:nvGraphicFramePr>
        <p:xfrm>
          <a:off x="3496138" y="3686361"/>
          <a:ext cx="3834205" cy="31692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CCC5CDB1-4C2F-4F31-885A-35466A7DEDB0}"/>
              </a:ext>
            </a:extLst>
          </p:cNvPr>
          <p:cNvGraphicFramePr>
            <a:graphicFrameLocks/>
          </p:cNvGraphicFramePr>
          <p:nvPr>
            <p:extLst>
              <p:ext uri="{D42A27DB-BD31-4B8C-83A1-F6EECF244321}">
                <p14:modId xmlns:p14="http://schemas.microsoft.com/office/powerpoint/2010/main" val="68497877"/>
              </p:ext>
            </p:extLst>
          </p:nvPr>
        </p:nvGraphicFramePr>
        <p:xfrm>
          <a:off x="7060897" y="3686071"/>
          <a:ext cx="4460546" cy="3215240"/>
        </p:xfrm>
        <a:graphic>
          <a:graphicData uri="http://schemas.openxmlformats.org/drawingml/2006/chart">
            <c:chart xmlns:c="http://schemas.openxmlformats.org/drawingml/2006/chart" xmlns:r="http://schemas.openxmlformats.org/officeDocument/2006/relationships" r:id="rId7"/>
          </a:graphicData>
        </a:graphic>
      </p:graphicFrame>
      <p:sp>
        <p:nvSpPr>
          <p:cNvPr id="3" name="TextBox 2">
            <a:extLst>
              <a:ext uri="{FF2B5EF4-FFF2-40B4-BE49-F238E27FC236}">
                <a16:creationId xmlns:a16="http://schemas.microsoft.com/office/drawing/2014/main" id="{EFACE0AF-CCCE-7679-9DAC-3D01B2BFDF43}"/>
              </a:ext>
            </a:extLst>
          </p:cNvPr>
          <p:cNvSpPr txBox="1"/>
          <p:nvPr/>
        </p:nvSpPr>
        <p:spPr>
          <a:xfrm>
            <a:off x="205121" y="90488"/>
            <a:ext cx="11890423" cy="415498"/>
          </a:xfrm>
          <a:prstGeom prst="rect">
            <a:avLst/>
          </a:prstGeom>
          <a:noFill/>
        </p:spPr>
        <p:txBody>
          <a:bodyPr wrap="square">
            <a:spAutoFit/>
          </a:bodyPr>
          <a:lstStyle/>
          <a:p>
            <a:r>
              <a:rPr lang="en-US" sz="2100" b="1" dirty="0">
                <a:solidFill>
                  <a:srgbClr val="009999"/>
                </a:solidFill>
                <a:latin typeface="+mn-lt"/>
              </a:rPr>
              <a:t>Growing numbers of people using PrEP: 3.5 million in 2023, but this is just 16% of estimated global need</a:t>
            </a:r>
            <a:endParaRPr lang="en-US" sz="2100" b="1" dirty="0"/>
          </a:p>
        </p:txBody>
      </p:sp>
      <p:sp>
        <p:nvSpPr>
          <p:cNvPr id="2" name="Rectangle 1">
            <a:extLst>
              <a:ext uri="{FF2B5EF4-FFF2-40B4-BE49-F238E27FC236}">
                <a16:creationId xmlns:a16="http://schemas.microsoft.com/office/drawing/2014/main" id="{AE3707EE-107A-4429-6B28-01182A622A2B}"/>
              </a:ext>
            </a:extLst>
          </p:cNvPr>
          <p:cNvSpPr>
            <a:spLocks noChangeArrowheads="1"/>
          </p:cNvSpPr>
          <p:nvPr/>
        </p:nvSpPr>
        <p:spPr bwMode="auto">
          <a:xfrm>
            <a:off x="3658137" y="642560"/>
            <a:ext cx="46857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4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Number of people using PrEP in 2022</a:t>
            </a:r>
            <a:r>
              <a:rPr kumimoji="0" lang="en-CA" altLang="en-US" sz="1400" i="0" u="sng"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r>
              <a:rPr kumimoji="0" lang="en-CA" altLang="en-US" sz="14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relative to 2025 targets</a:t>
            </a:r>
            <a:endParaRPr kumimoji="0" lang="en-US" altLang="en-US" sz="2400" i="0" u="none" strike="noStrike" cap="none" normalizeH="0" baseline="0" dirty="0">
              <a:ln>
                <a:noFill/>
              </a:ln>
              <a:effectLst/>
              <a:latin typeface="Arial" panose="020B0604020202020204" pitchFamily="34" charset="0"/>
            </a:endParaRPr>
          </a:p>
        </p:txBody>
      </p:sp>
      <p:sp>
        <p:nvSpPr>
          <p:cNvPr id="11" name="TextBox 10">
            <a:extLst>
              <a:ext uri="{FF2B5EF4-FFF2-40B4-BE49-F238E27FC236}">
                <a16:creationId xmlns:a16="http://schemas.microsoft.com/office/drawing/2014/main" id="{38E23236-8126-995B-10F3-72BF65279729}"/>
              </a:ext>
            </a:extLst>
          </p:cNvPr>
          <p:cNvSpPr txBox="1"/>
          <p:nvPr/>
        </p:nvSpPr>
        <p:spPr>
          <a:xfrm>
            <a:off x="711114" y="6301136"/>
            <a:ext cx="7945179" cy="369332"/>
          </a:xfrm>
          <a:prstGeom prst="rect">
            <a:avLst/>
          </a:prstGeom>
          <a:noFill/>
        </p:spPr>
        <p:txBody>
          <a:bodyPr wrap="square">
            <a:spAutoFit/>
          </a:bodyPr>
          <a:lstStyle/>
          <a:p>
            <a:r>
              <a:rPr lang="en-US" dirty="0"/>
              <a:t>Source: UNAIDS epidemiological estimates, 2024. </a:t>
            </a:r>
            <a:r>
              <a:rPr lang="en-US" dirty="0">
                <a:hlinkClick r:id="rId8" tooltip="http://www.aidsinfo.unaids.org/"/>
              </a:rPr>
              <a:t>www.aidsinfo.unaids.org</a:t>
            </a:r>
            <a:r>
              <a:rPr lang="en-US" dirty="0"/>
              <a:t>.</a:t>
            </a:r>
          </a:p>
        </p:txBody>
      </p:sp>
    </p:spTree>
    <p:extLst>
      <p:ext uri="{BB962C8B-B14F-4D97-AF65-F5344CB8AC3E}">
        <p14:creationId xmlns:p14="http://schemas.microsoft.com/office/powerpoint/2010/main" val="124736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C782-393D-0EC7-3979-C31D06D5F75E}"/>
              </a:ext>
            </a:extLst>
          </p:cNvPr>
          <p:cNvSpPr>
            <a:spLocks noGrp="1"/>
          </p:cNvSpPr>
          <p:nvPr>
            <p:ph type="title"/>
          </p:nvPr>
        </p:nvSpPr>
        <p:spPr>
          <a:xfrm>
            <a:off x="370113" y="-123031"/>
            <a:ext cx="11708192" cy="895918"/>
          </a:xfrm>
        </p:spPr>
        <p:txBody>
          <a:bodyPr>
            <a:noAutofit/>
          </a:bodyPr>
          <a:lstStyle/>
          <a:p>
            <a:r>
              <a:rPr lang="en-AU" sz="2400" b="1" dirty="0">
                <a:solidFill>
                  <a:srgbClr val="009999"/>
                </a:solidFill>
                <a:latin typeface="+mn-lt"/>
              </a:rPr>
              <a:t>Low and middle income countries with major </a:t>
            </a:r>
            <a:r>
              <a:rPr lang="en-AU" sz="2400" b="1">
                <a:solidFill>
                  <a:srgbClr val="009999"/>
                </a:solidFill>
                <a:latin typeface="+mn-lt"/>
              </a:rPr>
              <a:t>gaps against </a:t>
            </a:r>
            <a:r>
              <a:rPr lang="en-AU" sz="2400" b="1" dirty="0">
                <a:solidFill>
                  <a:srgbClr val="009999"/>
                </a:solidFill>
                <a:latin typeface="+mn-lt"/>
              </a:rPr>
              <a:t>2025 harm reduction targets</a:t>
            </a:r>
          </a:p>
        </p:txBody>
      </p:sp>
      <p:pic>
        <p:nvPicPr>
          <p:cNvPr id="6" name="Picture 5">
            <a:extLst>
              <a:ext uri="{FF2B5EF4-FFF2-40B4-BE49-F238E27FC236}">
                <a16:creationId xmlns:a16="http://schemas.microsoft.com/office/drawing/2014/main" id="{6F983374-131E-150B-ADFB-8269A2B4A2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371" y="824307"/>
            <a:ext cx="10787742" cy="6066351"/>
          </a:xfrm>
          <a:prstGeom prst="rect">
            <a:avLst/>
          </a:prstGeom>
        </p:spPr>
      </p:pic>
      <p:sp>
        <p:nvSpPr>
          <p:cNvPr id="10" name="TextBox 9">
            <a:extLst>
              <a:ext uri="{FF2B5EF4-FFF2-40B4-BE49-F238E27FC236}">
                <a16:creationId xmlns:a16="http://schemas.microsoft.com/office/drawing/2014/main" id="{B95D0C95-0B7B-DBA7-3F6E-4D688BBBEC5B}"/>
              </a:ext>
            </a:extLst>
          </p:cNvPr>
          <p:cNvSpPr txBox="1"/>
          <p:nvPr/>
        </p:nvSpPr>
        <p:spPr>
          <a:xfrm>
            <a:off x="9927770" y="2062018"/>
            <a:ext cx="2220686" cy="2308324"/>
          </a:xfrm>
          <a:prstGeom prst="rect">
            <a:avLst/>
          </a:prstGeom>
          <a:solidFill>
            <a:srgbClr val="DDFBF6"/>
          </a:solidFill>
        </p:spPr>
        <p:txBody>
          <a:bodyPr wrap="square">
            <a:spAutoFit/>
          </a:bodyPr>
          <a:lstStyle/>
          <a:p>
            <a:r>
              <a:rPr lang="en-US" sz="1600" dirty="0"/>
              <a:t>In 12/27 reporting countries, ≥90% of people who inject drugs use safe injecting practices at last injection, but gaps remain in consistent access and in other countries</a:t>
            </a:r>
            <a:endParaRPr lang="en-CH" sz="1600" dirty="0"/>
          </a:p>
        </p:txBody>
      </p:sp>
      <p:sp>
        <p:nvSpPr>
          <p:cNvPr id="11" name="TextBox 10">
            <a:extLst>
              <a:ext uri="{FF2B5EF4-FFF2-40B4-BE49-F238E27FC236}">
                <a16:creationId xmlns:a16="http://schemas.microsoft.com/office/drawing/2014/main" id="{FD6D8DA3-E94F-4841-C107-D866292EE019}"/>
              </a:ext>
            </a:extLst>
          </p:cNvPr>
          <p:cNvSpPr txBox="1"/>
          <p:nvPr/>
        </p:nvSpPr>
        <p:spPr>
          <a:xfrm>
            <a:off x="6596741" y="3216180"/>
            <a:ext cx="2220686" cy="1077218"/>
          </a:xfrm>
          <a:prstGeom prst="rect">
            <a:avLst/>
          </a:prstGeom>
          <a:solidFill>
            <a:srgbClr val="FFCCCC"/>
          </a:solidFill>
        </p:spPr>
        <p:txBody>
          <a:bodyPr wrap="square">
            <a:spAutoFit/>
          </a:bodyPr>
          <a:lstStyle/>
          <a:p>
            <a:r>
              <a:rPr lang="en-US" sz="1600" dirty="0"/>
              <a:t>Coverage gaps for OAT remain particularly large despite multiple health and social benefits</a:t>
            </a:r>
            <a:endParaRPr lang="en-CH" sz="1600" dirty="0"/>
          </a:p>
        </p:txBody>
      </p:sp>
      <p:sp>
        <p:nvSpPr>
          <p:cNvPr id="3" name="TextBox 2">
            <a:extLst>
              <a:ext uri="{FF2B5EF4-FFF2-40B4-BE49-F238E27FC236}">
                <a16:creationId xmlns:a16="http://schemas.microsoft.com/office/drawing/2014/main" id="{6718F825-1A25-C3A4-0D7B-F38FB0A7AA12}"/>
              </a:ext>
            </a:extLst>
          </p:cNvPr>
          <p:cNvSpPr txBox="1"/>
          <p:nvPr/>
        </p:nvSpPr>
        <p:spPr>
          <a:xfrm>
            <a:off x="9927770" y="4746170"/>
            <a:ext cx="2329542" cy="1200329"/>
          </a:xfrm>
          <a:prstGeom prst="rect">
            <a:avLst/>
          </a:prstGeom>
          <a:noFill/>
        </p:spPr>
        <p:txBody>
          <a:bodyPr wrap="square" rtlCol="0">
            <a:spAutoFit/>
          </a:bodyPr>
          <a:lstStyle/>
          <a:p>
            <a:r>
              <a:rPr lang="en-US" dirty="0"/>
              <a:t>Major benefits of evidence-based policy shifts and investing in harm reduction</a:t>
            </a:r>
            <a:endParaRPr lang="en-CH" dirty="0"/>
          </a:p>
        </p:txBody>
      </p:sp>
    </p:spTree>
    <p:extLst>
      <p:ext uri="{BB962C8B-B14F-4D97-AF65-F5344CB8AC3E}">
        <p14:creationId xmlns:p14="http://schemas.microsoft.com/office/powerpoint/2010/main" val="1763934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1ECF-D76F-520A-E620-7A2CD0CD9DA0}"/>
              </a:ext>
            </a:extLst>
          </p:cNvPr>
          <p:cNvSpPr>
            <a:spLocks noGrp="1"/>
          </p:cNvSpPr>
          <p:nvPr>
            <p:ph type="title"/>
          </p:nvPr>
        </p:nvSpPr>
        <p:spPr/>
        <p:txBody>
          <a:bodyPr/>
          <a:lstStyle/>
          <a:p>
            <a:r>
              <a:rPr lang="en-US" dirty="0">
                <a:solidFill>
                  <a:srgbClr val="009999"/>
                </a:solidFill>
                <a:latin typeface="+mn-lt"/>
              </a:rPr>
              <a:t>Key elements for sustainable prevention</a:t>
            </a:r>
          </a:p>
        </p:txBody>
      </p:sp>
      <p:sp>
        <p:nvSpPr>
          <p:cNvPr id="4" name="Rectangle 1">
            <a:extLst>
              <a:ext uri="{FF2B5EF4-FFF2-40B4-BE49-F238E27FC236}">
                <a16:creationId xmlns:a16="http://schemas.microsoft.com/office/drawing/2014/main" id="{7E1DA830-7886-4F84-1A54-F65E8BE2B5C6}"/>
              </a:ext>
            </a:extLst>
          </p:cNvPr>
          <p:cNvSpPr>
            <a:spLocks noGrp="1" noChangeArrowheads="1"/>
          </p:cNvSpPr>
          <p:nvPr>
            <p:ph idx="1"/>
          </p:nvPr>
        </p:nvSpPr>
        <p:spPr bwMode="auto">
          <a:xfrm>
            <a:off x="670420" y="1680426"/>
            <a:ext cx="1028560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kumimoji="0" lang="en-CA" altLang="en-US" sz="2400" b="1" i="0" u="none" strike="noStrike" cap="none" normalizeH="0" baseline="0" dirty="0">
                <a:ln>
                  <a:noFill/>
                </a:ln>
                <a:solidFill>
                  <a:srgbClr val="009999"/>
                </a:solidFill>
                <a:effectLst/>
                <a:latin typeface="+mn-lt"/>
                <a:ea typeface="Calibri" panose="020F0502020204030204" pitchFamily="34" charset="0"/>
                <a:cs typeface="Calibri Light" panose="020F0302020204030204" pitchFamily="34" charset="0"/>
              </a:rPr>
              <a:t>Strong</a:t>
            </a:r>
            <a:r>
              <a:rPr kumimoji="0" lang="en-CA" altLang="en-US" sz="2400" b="0" i="0" u="none" strike="noStrike" cap="none" normalizeH="0" baseline="0" dirty="0">
                <a:ln>
                  <a:noFill/>
                </a:ln>
                <a:solidFill>
                  <a:srgbClr val="009999"/>
                </a:solidFill>
                <a:effectLst/>
                <a:latin typeface="+mn-lt"/>
                <a:ea typeface="Calibri" panose="020F0502020204030204" pitchFamily="34" charset="0"/>
                <a:cs typeface="Calibri Light" panose="020F0302020204030204" pitchFamily="34" charset="0"/>
              </a:rPr>
              <a:t> </a:t>
            </a:r>
            <a:r>
              <a:rPr kumimoji="0" lang="en-CA" altLang="en-US" sz="2400" b="1" i="0" u="none" strike="noStrike" cap="none" normalizeH="0" baseline="0" dirty="0">
                <a:ln>
                  <a:noFill/>
                </a:ln>
                <a:solidFill>
                  <a:srgbClr val="009999"/>
                </a:solidFill>
                <a:effectLst/>
                <a:latin typeface="+mn-lt"/>
                <a:ea typeface="Calibri" panose="020F0502020204030204" pitchFamily="34" charset="0"/>
                <a:cs typeface="Calibri Light" panose="020F0302020204030204" pitchFamily="34" charset="0"/>
              </a:rPr>
              <a:t>political commitment</a:t>
            </a:r>
            <a:r>
              <a:rPr kumimoji="0" lang="en-CA" altLang="en-US" sz="2400" b="0" i="0" u="none" strike="noStrike" cap="none" normalizeH="0" baseline="0" dirty="0">
                <a:ln>
                  <a:noFill/>
                </a:ln>
                <a:solidFill>
                  <a:srgbClr val="009999"/>
                </a:solidFill>
                <a:effectLst/>
                <a:latin typeface="+mn-lt"/>
                <a:ea typeface="Calibri" panose="020F0502020204030204" pitchFamily="34" charset="0"/>
                <a:cs typeface="Calibri Light" panose="020F0302020204030204" pitchFamily="34" charset="0"/>
              </a:rPr>
              <a:t> </a:t>
            </a:r>
            <a:r>
              <a:rPr kumimoji="0" lang="en-CA" altLang="en-US" sz="2400" b="0" i="0" u="none" strike="noStrike" cap="none" normalizeH="0" baseline="0" dirty="0">
                <a:ln>
                  <a:noFill/>
                </a:ln>
                <a:solidFill>
                  <a:srgbClr val="000000"/>
                </a:solidFill>
                <a:effectLst/>
                <a:latin typeface="+mn-lt"/>
                <a:ea typeface="Calibri" panose="020F0502020204030204" pitchFamily="34" charset="0"/>
                <a:cs typeface="Calibri Light" panose="020F0302020204030204" pitchFamily="34" charset="0"/>
              </a:rPr>
              <a:t>to share financing responsibility and support inclusive multisectoral governance and policies.</a:t>
            </a:r>
            <a:endParaRPr kumimoji="0" lang="en-US" altLang="en-US" sz="1400" b="0" i="0" u="none" strike="noStrike" cap="none" normalizeH="0" baseline="0" dirty="0">
              <a:ln>
                <a:noFill/>
              </a:ln>
              <a:solidFill>
                <a:schemeClr val="tx1"/>
              </a:solidFill>
              <a:effectLst/>
              <a:latin typeface="+mn-lt"/>
            </a:endParaRPr>
          </a:p>
          <a:p>
            <a:pPr>
              <a:lnSpc>
                <a:spcPct val="100000"/>
              </a:lnSpc>
            </a:pPr>
            <a:r>
              <a:rPr kumimoji="0" lang="en-CA" altLang="en-US" sz="2400" b="1"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A mix of domestic and international financing </a:t>
            </a:r>
            <a:r>
              <a:rPr kumimoji="0" lang="en-CA" altLang="en-US" sz="2400" b="0"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that is adequate, sustainable and equitable and that includes</a:t>
            </a:r>
            <a:r>
              <a:rPr kumimoji="0" lang="en-CA" altLang="en-US" sz="2400" b="1"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 </a:t>
            </a:r>
            <a:r>
              <a:rPr kumimoji="0" lang="en-CA" altLang="en-US" sz="2400" b="0"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financing of community</a:t>
            </a:r>
            <a:r>
              <a:rPr kumimoji="0" lang="en-CA" altLang="en-US" sz="2400" b="0" i="0" u="sng" strike="noStrike" cap="none" normalizeH="0" baseline="0" dirty="0">
                <a:ln>
                  <a:noFill/>
                </a:ln>
                <a:solidFill>
                  <a:srgbClr val="008080"/>
                </a:solidFill>
                <a:effectLst/>
                <a:latin typeface="+mn-lt"/>
                <a:ea typeface="Yu Mincho" panose="02020400000000000000" pitchFamily="18" charset="-128"/>
                <a:cs typeface="Calibri Light" panose="020F0302020204030204" pitchFamily="34" charset="0"/>
              </a:rPr>
              <a:t>-</a:t>
            </a:r>
            <a:r>
              <a:rPr kumimoji="0" lang="en-CA" altLang="en-US" sz="2400" b="0" i="0" u="none" strike="noStrike" cap="none" normalizeH="0" baseline="0" dirty="0">
                <a:ln>
                  <a:noFill/>
                </a:ln>
                <a:solidFill>
                  <a:srgbClr val="FF0000"/>
                </a:solidFill>
                <a:effectLst/>
                <a:latin typeface="+mn-lt"/>
                <a:ea typeface="Yu Mincho" panose="02020400000000000000" pitchFamily="18" charset="-128"/>
                <a:cs typeface="Calibri Light" panose="020F0302020204030204" pitchFamily="34" charset="0"/>
              </a:rPr>
              <a:t> </a:t>
            </a:r>
            <a:r>
              <a:rPr kumimoji="0" lang="en-CA" altLang="en-US" sz="2400" b="0"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led activities and services – and integration of prevention into health financing schemes</a:t>
            </a:r>
            <a:endParaRPr kumimoji="0" lang="en-US" altLang="en-US" sz="1400" b="0" i="0" u="none" strike="noStrike" cap="none" normalizeH="0" baseline="0" dirty="0">
              <a:ln>
                <a:noFill/>
              </a:ln>
              <a:solidFill>
                <a:schemeClr val="tx1"/>
              </a:solidFill>
              <a:effectLst/>
              <a:latin typeface="+mn-lt"/>
            </a:endParaRPr>
          </a:p>
          <a:p>
            <a:pPr>
              <a:lnSpc>
                <a:spcPct val="100000"/>
              </a:lnSpc>
            </a:pPr>
            <a:r>
              <a:rPr kumimoji="0" lang="en-CA" altLang="en-US" sz="2400" b="1"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Predictable funding</a:t>
            </a:r>
            <a:r>
              <a:rPr kumimoji="0" lang="en-CA" altLang="en-US" sz="2400" b="0"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 </a:t>
            </a:r>
            <a:r>
              <a:rPr kumimoji="0" lang="en-CA" altLang="en-US" sz="2400" b="0"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allocations for </a:t>
            </a:r>
            <a:r>
              <a:rPr kumimoji="0" lang="en-CA" altLang="en-US" sz="2400" b="1"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science</a:t>
            </a:r>
            <a:r>
              <a:rPr kumimoji="0" lang="en-CA" altLang="en-US" sz="2400" b="1" i="0" u="sng"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a:t>
            </a:r>
            <a:r>
              <a:rPr kumimoji="0" lang="en-CA" altLang="en-US" sz="2400" b="1"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 driven</a:t>
            </a:r>
            <a:r>
              <a:rPr kumimoji="0" lang="en-CA" altLang="en-US" sz="2400" b="0"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 </a:t>
            </a:r>
            <a:r>
              <a:rPr kumimoji="0" lang="en-CA" altLang="en-US" sz="2400" b="1"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high</a:t>
            </a:r>
            <a:r>
              <a:rPr kumimoji="0" lang="en-CA" altLang="en-US" sz="2400" b="1" i="0" u="sng"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a:t>
            </a:r>
            <a:r>
              <a:rPr kumimoji="0" lang="en-CA" altLang="en-US" sz="2400" b="1"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 impact prevention programmes</a:t>
            </a:r>
            <a:r>
              <a:rPr kumimoji="0" lang="en-CA" altLang="en-US" sz="2400" b="1"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 </a:t>
            </a:r>
            <a:r>
              <a:rPr kumimoji="0" lang="en-CA" altLang="en-US" sz="2400" b="0"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that are backed by well-functioning surveillance and data systems.</a:t>
            </a:r>
            <a:endParaRPr kumimoji="0" lang="en-US" altLang="en-US" sz="1400" b="0" i="0" u="none" strike="noStrike" cap="none" normalizeH="0" baseline="0" dirty="0">
              <a:ln>
                <a:noFill/>
              </a:ln>
              <a:solidFill>
                <a:schemeClr val="tx1"/>
              </a:solidFill>
              <a:effectLst/>
              <a:latin typeface="+mn-lt"/>
            </a:endParaRPr>
          </a:p>
          <a:p>
            <a:pPr>
              <a:lnSpc>
                <a:spcPct val="100000"/>
              </a:lnSpc>
            </a:pPr>
            <a:r>
              <a:rPr kumimoji="0" lang="en-CA" altLang="en-US" sz="2400" b="1"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Resilient capacity</a:t>
            </a:r>
            <a:r>
              <a:rPr kumimoji="0" lang="en-CA" altLang="en-US" sz="2400" b="0" i="0" u="none"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 </a:t>
            </a:r>
            <a:r>
              <a:rPr kumimoji="0" lang="en-CA" altLang="en-US" sz="2400" b="0"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to deliver and manage integrated, differentiated and equitable HIV prevention interventions,</a:t>
            </a:r>
            <a:r>
              <a:rPr kumimoji="0" lang="en-CA" altLang="en-US" sz="2400" b="1"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 </a:t>
            </a:r>
            <a:r>
              <a:rPr kumimoji="0" lang="en-CA" altLang="en-US" sz="2400" b="0"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adopt evidence-based approaches in line with international guidelines</a:t>
            </a:r>
            <a:r>
              <a:rPr kumimoji="0" lang="en-CA" altLang="en-US" sz="2400" b="0" i="0" u="sng" strike="noStrike" cap="none" normalizeH="0" baseline="0" dirty="0">
                <a:ln>
                  <a:noFill/>
                </a:ln>
                <a:solidFill>
                  <a:srgbClr val="008080"/>
                </a:solidFill>
                <a:effectLst/>
                <a:latin typeface="+mn-lt"/>
                <a:ea typeface="Yu Mincho" panose="02020400000000000000" pitchFamily="18" charset="-128"/>
                <a:cs typeface="Calibri Light" panose="020F0302020204030204" pitchFamily="34" charset="0"/>
              </a:rPr>
              <a:t>,</a:t>
            </a:r>
            <a:r>
              <a:rPr kumimoji="0" lang="en-CA" altLang="en-US" sz="2400" b="0" i="0" u="none" strike="noStrike" cap="none" normalizeH="0" baseline="0" dirty="0">
                <a:ln>
                  <a:noFill/>
                </a:ln>
                <a:solidFill>
                  <a:srgbClr val="000000"/>
                </a:solidFill>
                <a:effectLst/>
                <a:latin typeface="+mn-lt"/>
                <a:ea typeface="Yu Mincho" panose="02020400000000000000" pitchFamily="18" charset="-128"/>
                <a:cs typeface="Calibri Light" panose="020F0302020204030204" pitchFamily="34" charset="0"/>
              </a:rPr>
              <a:t> and introduce innovations.</a:t>
            </a:r>
            <a:endParaRPr kumimoji="0" lang="en-US" altLang="en-US" sz="1400" b="0" i="0" u="none" strike="noStrike" cap="none" normalizeH="0" baseline="0" dirty="0">
              <a:ln>
                <a:noFill/>
              </a:ln>
              <a:solidFill>
                <a:schemeClr val="tx1"/>
              </a:solidFill>
              <a:effectLst/>
              <a:latin typeface="+mn-lt"/>
            </a:endParaRPr>
          </a:p>
          <a:p>
            <a:pPr>
              <a:lnSpc>
                <a:spcPct val="100000"/>
              </a:lnSpc>
            </a:pPr>
            <a:r>
              <a:rPr kumimoji="0" lang="en-CA" altLang="en-US" sz="2400" b="1" i="0" strike="noStrike" cap="none" normalizeH="0" baseline="0" dirty="0">
                <a:ln>
                  <a:noFill/>
                </a:ln>
                <a:solidFill>
                  <a:srgbClr val="009999"/>
                </a:solidFill>
                <a:effectLst/>
                <a:latin typeface="+mn-lt"/>
                <a:ea typeface="Yu Mincho" panose="02020400000000000000" pitchFamily="18" charset="-128"/>
                <a:cs typeface="Calibri Light" panose="020F0302020204030204" pitchFamily="34" charset="0"/>
              </a:rPr>
              <a:t>The removal of harmful laws and the implementation of enabling policies </a:t>
            </a:r>
            <a:r>
              <a:rPr kumimoji="0" lang="en-CA" altLang="en-US" sz="2400" b="0" i="0" strike="noStrike" cap="none" normalizeH="0" baseline="0" dirty="0">
                <a:ln>
                  <a:noFill/>
                </a:ln>
                <a:effectLst/>
                <a:latin typeface="+mn-lt"/>
                <a:ea typeface="Yu Mincho" panose="02020400000000000000" pitchFamily="18" charset="-128"/>
                <a:cs typeface="Calibri Light" panose="020F0302020204030204" pitchFamily="34" charset="0"/>
              </a:rPr>
              <a:t>that support accessible, equitable, accessible and high- quality HIV services.</a:t>
            </a:r>
            <a:endParaRPr kumimoji="0" lang="en-CA" altLang="en-US" sz="4000" b="0" i="0" strike="noStrike" cap="none" normalizeH="0" baseline="0" dirty="0">
              <a:ln>
                <a:noFill/>
              </a:ln>
              <a:effectLst/>
              <a:latin typeface="+mn-lt"/>
            </a:endParaRPr>
          </a:p>
        </p:txBody>
      </p:sp>
    </p:spTree>
    <p:extLst>
      <p:ext uri="{BB962C8B-B14F-4D97-AF65-F5344CB8AC3E}">
        <p14:creationId xmlns:p14="http://schemas.microsoft.com/office/powerpoint/2010/main" val="3922622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ED1F-CB3C-4D04-BDC7-B1C2619CA456}"/>
              </a:ext>
            </a:extLst>
          </p:cNvPr>
          <p:cNvSpPr>
            <a:spLocks noGrp="1"/>
          </p:cNvSpPr>
          <p:nvPr>
            <p:ph type="title"/>
          </p:nvPr>
        </p:nvSpPr>
        <p:spPr>
          <a:xfrm>
            <a:off x="838200" y="2319205"/>
            <a:ext cx="10515600" cy="1325563"/>
          </a:xfrm>
        </p:spPr>
        <p:txBody>
          <a:bodyPr/>
          <a:lstStyle/>
          <a:p>
            <a:pPr algn="ctr"/>
            <a:r>
              <a:rPr lang="en-US" dirty="0"/>
              <a:t>Thank you</a:t>
            </a:r>
          </a:p>
        </p:txBody>
      </p:sp>
      <p:sp>
        <p:nvSpPr>
          <p:cNvPr id="3" name="Title 1">
            <a:extLst>
              <a:ext uri="{FF2B5EF4-FFF2-40B4-BE49-F238E27FC236}">
                <a16:creationId xmlns:a16="http://schemas.microsoft.com/office/drawing/2014/main" id="{E74964F6-67FA-EDFC-EB3C-D2D155C94FA2}"/>
              </a:ext>
            </a:extLst>
          </p:cNvPr>
          <p:cNvSpPr txBox="1">
            <a:spLocks/>
          </p:cNvSpPr>
          <p:nvPr/>
        </p:nvSpPr>
        <p:spPr>
          <a:xfrm>
            <a:off x="478850" y="5121931"/>
            <a:ext cx="10646581" cy="17360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mn-lt"/>
              </a:rPr>
              <a:t>Please contact us for any questions using this email: </a:t>
            </a:r>
            <a:r>
              <a:rPr lang="en-US" sz="2800" dirty="0">
                <a:latin typeface="+mn-lt"/>
                <a:hlinkClick r:id="rId2"/>
              </a:rPr>
              <a:t>hivpc@unaids.org</a:t>
            </a:r>
            <a:endParaRPr lang="en-US" sz="2800" dirty="0">
              <a:latin typeface="+mn-lt"/>
            </a:endParaRPr>
          </a:p>
        </p:txBody>
      </p:sp>
    </p:spTree>
    <p:extLst>
      <p:ext uri="{BB962C8B-B14F-4D97-AF65-F5344CB8AC3E}">
        <p14:creationId xmlns:p14="http://schemas.microsoft.com/office/powerpoint/2010/main" val="243328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B9B7-F4A6-7344-8659-FDE84F9EDCCC}"/>
              </a:ext>
            </a:extLst>
          </p:cNvPr>
          <p:cNvSpPr>
            <a:spLocks noGrp="1"/>
          </p:cNvSpPr>
          <p:nvPr>
            <p:ph type="title"/>
          </p:nvPr>
        </p:nvSpPr>
        <p:spPr>
          <a:xfrm>
            <a:off x="362652" y="0"/>
            <a:ext cx="11466696" cy="729827"/>
          </a:xfrm>
        </p:spPr>
        <p:txBody>
          <a:bodyPr>
            <a:normAutofit fontScale="90000"/>
          </a:bodyPr>
          <a:lstStyle/>
          <a:p>
            <a:r>
              <a:rPr lang="en-US" sz="3600" b="1">
                <a:latin typeface="+mn-lt"/>
              </a:rPr>
              <a:t>The </a:t>
            </a:r>
            <a:r>
              <a:rPr lang="en-US" sz="3600" b="1">
                <a:solidFill>
                  <a:schemeClr val="tx2">
                    <a:lumMod val="75000"/>
                  </a:schemeClr>
                </a:solidFill>
                <a:latin typeface="+mn-lt"/>
              </a:rPr>
              <a:t>Global HIV Prevention Coalition</a:t>
            </a:r>
            <a:r>
              <a:rPr lang="en-US" sz="3600" b="1">
                <a:latin typeface="+mn-lt"/>
              </a:rPr>
              <a:t>: What Will Success Look Like?</a:t>
            </a:r>
          </a:p>
        </p:txBody>
      </p:sp>
      <p:sp>
        <p:nvSpPr>
          <p:cNvPr id="9" name="Text Placeholder 3">
            <a:extLst>
              <a:ext uri="{FF2B5EF4-FFF2-40B4-BE49-F238E27FC236}">
                <a16:creationId xmlns:a16="http://schemas.microsoft.com/office/drawing/2014/main" id="{7B99C748-AD99-A5E6-0F4C-905D26CAA329}"/>
              </a:ext>
            </a:extLst>
          </p:cNvPr>
          <p:cNvSpPr>
            <a:spLocks noGrp="1"/>
          </p:cNvSpPr>
          <p:nvPr>
            <p:ph type="body" sz="quarter" idx="10"/>
          </p:nvPr>
        </p:nvSpPr>
        <p:spPr>
          <a:xfrm>
            <a:off x="653352" y="836685"/>
            <a:ext cx="11466695" cy="646331"/>
          </a:xfrm>
          <a:solidFill>
            <a:srgbClr val="FFFFFF"/>
          </a:solidFill>
        </p:spPr>
        <p:txBody>
          <a:bodyPr>
            <a:normAutofit/>
          </a:bodyPr>
          <a:lstStyle/>
          <a:p>
            <a:pPr algn="ctr"/>
            <a:r>
              <a:rPr lang="en-US" sz="2000" i="1">
                <a:solidFill>
                  <a:schemeClr val="accent1">
                    <a:lumMod val="50000"/>
                  </a:schemeClr>
                </a:solidFill>
              </a:rPr>
              <a:t>The 2025 high-level HIV prevention targets and commitments: </a:t>
            </a:r>
          </a:p>
        </p:txBody>
      </p:sp>
      <p:pic>
        <p:nvPicPr>
          <p:cNvPr id="5" name="Picture 4">
            <a:extLst>
              <a:ext uri="{FF2B5EF4-FFF2-40B4-BE49-F238E27FC236}">
                <a16:creationId xmlns:a16="http://schemas.microsoft.com/office/drawing/2014/main" id="{9E074773-6E7A-F1C2-1A12-E244048E4E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634" y="1133612"/>
            <a:ext cx="9729565" cy="1368175"/>
          </a:xfrm>
          <a:prstGeom prst="rect">
            <a:avLst/>
          </a:prstGeom>
        </p:spPr>
      </p:pic>
      <p:sp>
        <p:nvSpPr>
          <p:cNvPr id="3" name="TextBox 2">
            <a:extLst>
              <a:ext uri="{FF2B5EF4-FFF2-40B4-BE49-F238E27FC236}">
                <a16:creationId xmlns:a16="http://schemas.microsoft.com/office/drawing/2014/main" id="{C72187A1-D5D8-9A06-370F-42BEEB4C7D49}"/>
              </a:ext>
            </a:extLst>
          </p:cNvPr>
          <p:cNvSpPr txBox="1"/>
          <p:nvPr/>
        </p:nvSpPr>
        <p:spPr>
          <a:xfrm>
            <a:off x="10356529" y="1532045"/>
            <a:ext cx="1763518" cy="800219"/>
          </a:xfrm>
          <a:prstGeom prst="rect">
            <a:avLst/>
          </a:prstGeom>
          <a:noFill/>
        </p:spPr>
        <p:txBody>
          <a:bodyPr wrap="square" rtlCol="0">
            <a:spAutoFit/>
          </a:bodyPr>
          <a:lstStyle/>
          <a:p>
            <a:pPr algn="ctr"/>
            <a:r>
              <a:rPr lang="en-US" sz="1400" b="1">
                <a:solidFill>
                  <a:schemeClr val="accent1">
                    <a:lumMod val="50000"/>
                  </a:schemeClr>
                </a:solidFill>
              </a:rPr>
              <a:t>An </a:t>
            </a:r>
            <a:r>
              <a:rPr lang="en-US" b="1">
                <a:solidFill>
                  <a:schemeClr val="accent1">
                    <a:lumMod val="50000"/>
                  </a:schemeClr>
                </a:solidFill>
              </a:rPr>
              <a:t>82.5 % </a:t>
            </a:r>
            <a:r>
              <a:rPr lang="en-US" sz="1400" b="1">
                <a:solidFill>
                  <a:schemeClr val="accent1">
                    <a:lumMod val="50000"/>
                  </a:schemeClr>
                </a:solidFill>
              </a:rPr>
              <a:t>reduction compared to 2010</a:t>
            </a:r>
          </a:p>
        </p:txBody>
      </p:sp>
      <p:pic>
        <p:nvPicPr>
          <p:cNvPr id="4" name="Picture 4">
            <a:extLst>
              <a:ext uri="{FF2B5EF4-FFF2-40B4-BE49-F238E27FC236}">
                <a16:creationId xmlns:a16="http://schemas.microsoft.com/office/drawing/2014/main" id="{F884A106-EE16-7A9F-B13B-1F54E89A078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2653" y="1107991"/>
            <a:ext cx="1315990" cy="190352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0BE625-98D4-BC4A-0E5C-901BE091A2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219" y="3166123"/>
            <a:ext cx="1388285" cy="2020467"/>
          </a:xfrm>
          <a:prstGeom prst="rect">
            <a:avLst/>
          </a:prstGeom>
        </p:spPr>
      </p:pic>
      <p:sp>
        <p:nvSpPr>
          <p:cNvPr id="10" name="TextBox 9">
            <a:extLst>
              <a:ext uri="{FF2B5EF4-FFF2-40B4-BE49-F238E27FC236}">
                <a16:creationId xmlns:a16="http://schemas.microsoft.com/office/drawing/2014/main" id="{35166C91-918F-0088-BD45-9ACB613A5E0B}"/>
              </a:ext>
            </a:extLst>
          </p:cNvPr>
          <p:cNvSpPr txBox="1"/>
          <p:nvPr/>
        </p:nvSpPr>
        <p:spPr>
          <a:xfrm>
            <a:off x="7873401" y="2463814"/>
            <a:ext cx="4966256" cy="646331"/>
          </a:xfrm>
          <a:prstGeom prst="rect">
            <a:avLst/>
          </a:prstGeom>
          <a:noFill/>
        </p:spPr>
        <p:txBody>
          <a:bodyPr wrap="square">
            <a:spAutoFit/>
          </a:bodyPr>
          <a:lstStyle/>
          <a:p>
            <a:r>
              <a:rPr lang="en-US" dirty="0">
                <a:solidFill>
                  <a:srgbClr val="009999"/>
                </a:solidFill>
              </a:rPr>
              <a:t>Progress is possible, targets are achievable,</a:t>
            </a:r>
          </a:p>
          <a:p>
            <a:r>
              <a:rPr lang="en-US" dirty="0">
                <a:solidFill>
                  <a:srgbClr val="009999"/>
                </a:solidFill>
              </a:rPr>
              <a:t> </a:t>
            </a:r>
            <a:r>
              <a:rPr lang="en-US" u="sng" dirty="0">
                <a:solidFill>
                  <a:srgbClr val="009999"/>
                </a:solidFill>
              </a:rPr>
              <a:t>IF</a:t>
            </a:r>
            <a:r>
              <a:rPr lang="en-US" dirty="0">
                <a:solidFill>
                  <a:srgbClr val="009999"/>
                </a:solidFill>
              </a:rPr>
              <a:t> countries </a:t>
            </a:r>
            <a:r>
              <a:rPr lang="en-US" b="1" dirty="0">
                <a:solidFill>
                  <a:srgbClr val="009999"/>
                </a:solidFill>
              </a:rPr>
              <a:t>accelerate</a:t>
            </a:r>
            <a:r>
              <a:rPr lang="en-US" dirty="0">
                <a:solidFill>
                  <a:srgbClr val="009999"/>
                </a:solidFill>
              </a:rPr>
              <a:t> prevention </a:t>
            </a:r>
          </a:p>
        </p:txBody>
      </p:sp>
      <p:sp>
        <p:nvSpPr>
          <p:cNvPr id="11" name="TextBox 10">
            <a:extLst>
              <a:ext uri="{FF2B5EF4-FFF2-40B4-BE49-F238E27FC236}">
                <a16:creationId xmlns:a16="http://schemas.microsoft.com/office/drawing/2014/main" id="{9C8F36AB-49A1-BFEE-C1EE-8DE4EBC37A0E}"/>
              </a:ext>
            </a:extLst>
          </p:cNvPr>
          <p:cNvSpPr txBox="1"/>
          <p:nvPr/>
        </p:nvSpPr>
        <p:spPr>
          <a:xfrm>
            <a:off x="1865198" y="3119303"/>
            <a:ext cx="3440194" cy="369332"/>
          </a:xfrm>
          <a:prstGeom prst="rect">
            <a:avLst/>
          </a:prstGeom>
          <a:noFill/>
        </p:spPr>
        <p:txBody>
          <a:bodyPr wrap="square" rtlCol="0">
            <a:spAutoFit/>
          </a:bodyPr>
          <a:lstStyle/>
          <a:p>
            <a:r>
              <a:rPr lang="en-AU" dirty="0">
                <a:solidFill>
                  <a:srgbClr val="009999"/>
                </a:solidFill>
              </a:rPr>
              <a:t>HIV prevention pillars are off track</a:t>
            </a:r>
          </a:p>
        </p:txBody>
      </p:sp>
      <p:pic>
        <p:nvPicPr>
          <p:cNvPr id="13" name="Picture 12" descr="A red ribbon and blue text&#10;&#10;Description automatically generated">
            <a:extLst>
              <a:ext uri="{FF2B5EF4-FFF2-40B4-BE49-F238E27FC236}">
                <a16:creationId xmlns:a16="http://schemas.microsoft.com/office/drawing/2014/main" id="{A7606120-9A9A-FA22-1425-3B9ABA9BDC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219" y="6368711"/>
            <a:ext cx="911125" cy="489289"/>
          </a:xfrm>
          <a:prstGeom prst="rect">
            <a:avLst/>
          </a:prstGeom>
        </p:spPr>
      </p:pic>
      <p:pic>
        <p:nvPicPr>
          <p:cNvPr id="16" name="Picture 15" descr="A qr code with a few squares&#10;&#10;Description automatically generated">
            <a:extLst>
              <a:ext uri="{FF2B5EF4-FFF2-40B4-BE49-F238E27FC236}">
                <a16:creationId xmlns:a16="http://schemas.microsoft.com/office/drawing/2014/main" id="{FFD883EB-19C0-9097-D05D-C05272476C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0383" y="5119816"/>
            <a:ext cx="768179" cy="809368"/>
          </a:xfrm>
          <a:prstGeom prst="rect">
            <a:avLst/>
          </a:prstGeom>
        </p:spPr>
      </p:pic>
      <p:pic>
        <p:nvPicPr>
          <p:cNvPr id="8" name="Picture 7">
            <a:extLst>
              <a:ext uri="{FF2B5EF4-FFF2-40B4-BE49-F238E27FC236}">
                <a16:creationId xmlns:a16="http://schemas.microsoft.com/office/drawing/2014/main" id="{3F8BF854-85C4-F6F1-71B6-57628FF6D486}"/>
              </a:ext>
            </a:extLst>
          </p:cNvPr>
          <p:cNvPicPr>
            <a:picLocks noChangeAspect="1"/>
          </p:cNvPicPr>
          <p:nvPr/>
        </p:nvPicPr>
        <p:blipFill>
          <a:blip r:embed="rId8"/>
          <a:stretch>
            <a:fillRect/>
          </a:stretch>
        </p:blipFill>
        <p:spPr>
          <a:xfrm>
            <a:off x="1910133" y="3488635"/>
            <a:ext cx="5733862" cy="3030594"/>
          </a:xfrm>
          <a:prstGeom prst="rect">
            <a:avLst/>
          </a:prstGeom>
        </p:spPr>
      </p:pic>
      <p:pic>
        <p:nvPicPr>
          <p:cNvPr id="7" name="Picture 6">
            <a:extLst>
              <a:ext uri="{FF2B5EF4-FFF2-40B4-BE49-F238E27FC236}">
                <a16:creationId xmlns:a16="http://schemas.microsoft.com/office/drawing/2014/main" id="{1774BE33-F17F-7CB6-B312-0326A932391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88930" y="3134301"/>
            <a:ext cx="4503070" cy="3668194"/>
          </a:xfrm>
          <a:prstGeom prst="rect">
            <a:avLst/>
          </a:prstGeom>
        </p:spPr>
      </p:pic>
    </p:spTree>
    <p:extLst>
      <p:ext uri="{BB962C8B-B14F-4D97-AF65-F5344CB8AC3E}">
        <p14:creationId xmlns:p14="http://schemas.microsoft.com/office/powerpoint/2010/main" val="2664630862"/>
      </p:ext>
    </p:extLst>
  </p:cSld>
  <p:clrMapOvr>
    <a:masterClrMapping/>
  </p:clrMapOvr>
  <mc:AlternateContent xmlns:mc="http://schemas.openxmlformats.org/markup-compatibility/2006" xmlns:p14="http://schemas.microsoft.com/office/powerpoint/2010/main">
    <mc:Choice Requires="p14">
      <p:transition spd="slow" p14:dur="2000" advTm="37456"/>
    </mc:Choice>
    <mc:Fallback xmlns="">
      <p:transition spd="slow" advTm="3745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136A33-E7F8-AC85-D5E9-5259B5E62B96}"/>
              </a:ext>
            </a:extLst>
          </p:cNvPr>
          <p:cNvSpPr>
            <a:spLocks noGrp="1"/>
          </p:cNvSpPr>
          <p:nvPr>
            <p:ph type="body" sz="quarter" idx="11"/>
          </p:nvPr>
        </p:nvSpPr>
        <p:spPr/>
        <p:txBody>
          <a:bodyPr/>
          <a:lstStyle/>
          <a:p>
            <a:r>
              <a:rPr lang="en-US"/>
              <a:t>Compared with 2010, the number of people acquiring HIV has risen in eastern Europe and central Asia, the Middle East and North Africa and Latin America—but the number has decreased in Asia and the Pacific, western and central Europe and North America, the Caribbean, western and central Africa and eastern and southern Africa </a:t>
            </a:r>
          </a:p>
        </p:txBody>
      </p:sp>
      <p:sp>
        <p:nvSpPr>
          <p:cNvPr id="3" name="Text Placeholder 2">
            <a:extLst>
              <a:ext uri="{FF2B5EF4-FFF2-40B4-BE49-F238E27FC236}">
                <a16:creationId xmlns:a16="http://schemas.microsoft.com/office/drawing/2014/main" id="{841390A6-A685-84E9-FDFC-DE05364A6820}"/>
              </a:ext>
            </a:extLst>
          </p:cNvPr>
          <p:cNvSpPr>
            <a:spLocks noGrp="1"/>
          </p:cNvSpPr>
          <p:nvPr>
            <p:ph type="body" sz="quarter" idx="12"/>
          </p:nvPr>
        </p:nvSpPr>
        <p:spPr/>
        <p:txBody>
          <a:bodyPr/>
          <a:lstStyle/>
          <a:p>
            <a:r>
              <a:rPr lang="en-US"/>
              <a:t>Source: UNAIDS epidemiological estimates, 2024 (https://aidsinfo.unaids.org/).</a:t>
            </a:r>
          </a:p>
        </p:txBody>
      </p:sp>
      <p:sp>
        <p:nvSpPr>
          <p:cNvPr id="4" name="Text Placeholder 3">
            <a:extLst>
              <a:ext uri="{FF2B5EF4-FFF2-40B4-BE49-F238E27FC236}">
                <a16:creationId xmlns:a16="http://schemas.microsoft.com/office/drawing/2014/main" id="{7EEB494A-F198-1150-5B5E-85A82157A0C9}"/>
              </a:ext>
            </a:extLst>
          </p:cNvPr>
          <p:cNvSpPr>
            <a:spLocks noGrp="1"/>
          </p:cNvSpPr>
          <p:nvPr>
            <p:ph type="body" sz="quarter" idx="13"/>
          </p:nvPr>
        </p:nvSpPr>
        <p:spPr>
          <a:xfrm>
            <a:off x="309109" y="385272"/>
            <a:ext cx="11573782" cy="1150226"/>
          </a:xfrm>
        </p:spPr>
        <p:txBody>
          <a:bodyPr/>
          <a:lstStyle/>
          <a:p>
            <a:pPr marR="0">
              <a:spcAft>
                <a:spcPts val="600"/>
              </a:spcAft>
            </a:pPr>
            <a:r>
              <a:rPr lang="en-GB" dirty="0">
                <a:solidFill>
                  <a:srgbClr val="009999"/>
                </a:solidFill>
              </a:rPr>
              <a:t>Declines in new infections in the sub-Saharan African regions, but not fast enough. Global targets will be missed, primarily due to stagnation in new infections in other regions</a:t>
            </a:r>
            <a:endParaRPr lang="en-US" dirty="0">
              <a:solidFill>
                <a:srgbClr val="009999"/>
              </a:solidFill>
            </a:endParaRPr>
          </a:p>
          <a:p>
            <a:endParaRPr lang="en-US" dirty="0">
              <a:solidFill>
                <a:srgbClr val="009999"/>
              </a:solidFill>
            </a:endParaRPr>
          </a:p>
        </p:txBody>
      </p:sp>
      <p:sp>
        <p:nvSpPr>
          <p:cNvPr id="10" name="TextBox 9">
            <a:extLst>
              <a:ext uri="{FF2B5EF4-FFF2-40B4-BE49-F238E27FC236}">
                <a16:creationId xmlns:a16="http://schemas.microsoft.com/office/drawing/2014/main" id="{174099F0-9F0A-C5D6-B084-7DE7A29F783C}"/>
              </a:ext>
            </a:extLst>
          </p:cNvPr>
          <p:cNvSpPr txBox="1"/>
          <p:nvPr/>
        </p:nvSpPr>
        <p:spPr>
          <a:xfrm>
            <a:off x="4612757" y="1702676"/>
            <a:ext cx="60977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400" b="1" i="0" u="none" strike="noStrike" kern="100" cap="none" spc="0" normalizeH="0" baseline="0" noProof="0">
                <a:ln>
                  <a:noFill/>
                </a:ln>
                <a:solidFill>
                  <a:srgbClr val="1D1D1D"/>
                </a:solidFill>
                <a:effectLst/>
                <a:uLnTx/>
                <a:uFillTx/>
                <a:latin typeface="Calibri" panose="020F0502020204030204" pitchFamily="34" charset="0"/>
                <a:ea typeface="Aptos" panose="020B0004020202020204" pitchFamily="34" charset="0"/>
                <a:cs typeface="+mn-cs"/>
              </a:rPr>
              <a:t>Change in the numbers of people (all ages) acquiring HIV, by region, 2010–2023</a:t>
            </a:r>
            <a:endParaRPr kumimoji="0" lang="en-US" sz="1400" b="1" i="0" u="none" strike="noStrike" kern="100" cap="none" spc="0" normalizeH="0" baseline="0" noProof="0">
              <a:ln>
                <a:noFill/>
              </a:ln>
              <a:solidFill>
                <a:srgbClr val="1D1D1D"/>
              </a:solidFill>
              <a:effectLst/>
              <a:uLnTx/>
              <a:uFillTx/>
              <a:latin typeface="Calibri" panose="020F0502020204030204" pitchFamily="34" charset="0"/>
              <a:ea typeface="Aptos" panose="020B0004020202020204" pitchFamily="34" charset="0"/>
              <a:cs typeface="+mn-cs"/>
            </a:endParaRPr>
          </a:p>
        </p:txBody>
      </p:sp>
      <p:graphicFrame>
        <p:nvGraphicFramePr>
          <p:cNvPr id="5" name="Chart 4">
            <a:extLst>
              <a:ext uri="{FF2B5EF4-FFF2-40B4-BE49-F238E27FC236}">
                <a16:creationId xmlns:a16="http://schemas.microsoft.com/office/drawing/2014/main" id="{6CCCF0E3-E14D-89F8-980F-B7F459E2B0B0}"/>
              </a:ext>
            </a:extLst>
          </p:cNvPr>
          <p:cNvGraphicFramePr>
            <a:graphicFrameLocks/>
          </p:cNvGraphicFramePr>
          <p:nvPr/>
        </p:nvGraphicFramePr>
        <p:xfrm>
          <a:off x="3531216" y="2210768"/>
          <a:ext cx="7899399" cy="41106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53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BF58-D7DE-0A47-0661-5C2C4B776B34}"/>
              </a:ext>
            </a:extLst>
          </p:cNvPr>
          <p:cNvSpPr>
            <a:spLocks noGrp="1"/>
          </p:cNvSpPr>
          <p:nvPr>
            <p:ph type="title"/>
          </p:nvPr>
        </p:nvSpPr>
        <p:spPr>
          <a:xfrm>
            <a:off x="821266" y="0"/>
            <a:ext cx="11370733" cy="1325563"/>
          </a:xfrm>
        </p:spPr>
        <p:txBody>
          <a:bodyPr>
            <a:normAutofit/>
          </a:bodyPr>
          <a:lstStyle/>
          <a:p>
            <a:r>
              <a:rPr lang="en-AU" sz="3600" b="1" dirty="0">
                <a:solidFill>
                  <a:srgbClr val="3A8686"/>
                </a:solidFill>
                <a:latin typeface="+mn-lt"/>
              </a:rPr>
              <a:t>The Urgency of Now (1): </a:t>
            </a:r>
            <a:br>
              <a:rPr lang="en-AU" sz="3600" dirty="0">
                <a:latin typeface="+mn-lt"/>
              </a:rPr>
            </a:br>
            <a:r>
              <a:rPr lang="en-AU" sz="3200" b="1" dirty="0">
                <a:solidFill>
                  <a:srgbClr val="0099CC"/>
                </a:solidFill>
                <a:latin typeface="+mn-lt"/>
              </a:rPr>
              <a:t>A moment of opportunity to turn around the prevention crisis</a:t>
            </a:r>
            <a:endParaRPr lang="en-AU" sz="3600" b="1" dirty="0">
              <a:solidFill>
                <a:srgbClr val="0099CC"/>
              </a:solidFill>
              <a:latin typeface="+mn-lt"/>
            </a:endParaRPr>
          </a:p>
        </p:txBody>
      </p:sp>
      <p:sp>
        <p:nvSpPr>
          <p:cNvPr id="7" name="Content Placeholder 6">
            <a:extLst>
              <a:ext uri="{FF2B5EF4-FFF2-40B4-BE49-F238E27FC236}">
                <a16:creationId xmlns:a16="http://schemas.microsoft.com/office/drawing/2014/main" id="{762FFC53-09FB-C2EE-81B9-31512F1A2956}"/>
              </a:ext>
            </a:extLst>
          </p:cNvPr>
          <p:cNvSpPr>
            <a:spLocks noGrp="1"/>
          </p:cNvSpPr>
          <p:nvPr>
            <p:ph idx="1"/>
          </p:nvPr>
        </p:nvSpPr>
        <p:spPr>
          <a:xfrm>
            <a:off x="297299" y="1360848"/>
            <a:ext cx="6037983" cy="5653971"/>
          </a:xfrm>
        </p:spPr>
        <p:txBody>
          <a:bodyPr>
            <a:normAutofit lnSpcReduction="10000"/>
          </a:bodyPr>
          <a:lstStyle/>
          <a:p>
            <a:pPr marL="342900" lvl="0" indent="-342900">
              <a:spcBef>
                <a:spcPts val="600"/>
              </a:spcBef>
              <a:buFont typeface="Symbol" panose="05050102010706020507" pitchFamily="18" charset="2"/>
              <a:buChar char=""/>
            </a:pPr>
            <a:r>
              <a:rPr lang="en-US" sz="2400" b="1" dirty="0">
                <a:solidFill>
                  <a:srgbClr val="C00000"/>
                </a:solidFill>
              </a:rPr>
              <a:t>1.3 million </a:t>
            </a:r>
            <a:r>
              <a:rPr lang="en-US" sz="2400" dirty="0"/>
              <a:t>new HIV infections in 2023: more than </a:t>
            </a:r>
            <a:r>
              <a:rPr lang="en-US" sz="2400" b="1" dirty="0">
                <a:solidFill>
                  <a:srgbClr val="C00000"/>
                </a:solidFill>
              </a:rPr>
              <a:t>3 times </a:t>
            </a:r>
            <a:r>
              <a:rPr lang="en-US" sz="2400" dirty="0"/>
              <a:t>the 2025 target</a:t>
            </a:r>
          </a:p>
          <a:p>
            <a:pPr marL="342900" lvl="0" indent="-342900">
              <a:spcBef>
                <a:spcPts val="600"/>
              </a:spcBef>
              <a:buFont typeface="Symbol" panose="05050102010706020507" pitchFamily="18" charset="2"/>
              <a:buChar char=""/>
            </a:pPr>
            <a:r>
              <a:rPr lang="en-US" sz="2400" dirty="0"/>
              <a:t>A widening array of prevention options</a:t>
            </a:r>
          </a:p>
          <a:p>
            <a:pPr marL="342900" lvl="0" indent="-342900">
              <a:spcBef>
                <a:spcPts val="600"/>
              </a:spcBef>
              <a:buFont typeface="Symbol" panose="05050102010706020507" pitchFamily="18" charset="2"/>
              <a:buChar char=""/>
            </a:pPr>
            <a:r>
              <a:rPr lang="en-US" sz="2400" dirty="0"/>
              <a:t>Countries demonstrate progress is possible, but limited investment into prevention leading to stagnating and rising HIV incidence in too many countries, in particular where key populations are most affected</a:t>
            </a:r>
          </a:p>
          <a:p>
            <a:pPr marL="342900" indent="-342900">
              <a:spcBef>
                <a:spcPts val="600"/>
              </a:spcBef>
              <a:buFont typeface="Symbol" panose="05050102010706020507" pitchFamily="18" charset="2"/>
              <a:buChar char=""/>
            </a:pPr>
            <a:r>
              <a:rPr lang="en-US" sz="2400" b="1" dirty="0">
                <a:solidFill>
                  <a:srgbClr val="0099CC"/>
                </a:solidFill>
              </a:rPr>
              <a:t>The time to act is now:</a:t>
            </a:r>
            <a:r>
              <a:rPr lang="en-US" sz="2400" dirty="0">
                <a:solidFill>
                  <a:srgbClr val="0099CC"/>
                </a:solidFill>
              </a:rPr>
              <a:t> </a:t>
            </a:r>
            <a:r>
              <a:rPr lang="en-US" sz="2400" dirty="0"/>
              <a:t>If 1.3 million people continue to acquire HIV every year, the response will not become any less challenging but much more complex and costly in 2030 and 2050</a:t>
            </a:r>
          </a:p>
          <a:p>
            <a:pPr marL="342900" indent="-342900">
              <a:spcBef>
                <a:spcPts val="600"/>
              </a:spcBef>
              <a:buFont typeface="Symbol" panose="05050102010706020507" pitchFamily="18" charset="2"/>
              <a:buChar char=""/>
            </a:pPr>
            <a:r>
              <a:rPr lang="en-US" sz="2400" b="1" dirty="0">
                <a:solidFill>
                  <a:srgbClr val="0099CC"/>
                </a:solidFill>
              </a:rPr>
              <a:t>Investing both in treatment &amp; prevention </a:t>
            </a:r>
            <a:r>
              <a:rPr lang="en-US" sz="2400" dirty="0"/>
              <a:t>is</a:t>
            </a:r>
            <a:r>
              <a:rPr lang="en-US" sz="2400" b="1" dirty="0">
                <a:solidFill>
                  <a:srgbClr val="0099CC"/>
                </a:solidFill>
              </a:rPr>
              <a:t> </a:t>
            </a:r>
            <a:r>
              <a:rPr lang="en-US" sz="2400" dirty="0"/>
              <a:t>essential to achieve 2030 HIV incidence reduction targets</a:t>
            </a:r>
          </a:p>
          <a:p>
            <a:pPr marL="342900" lvl="0" indent="-342900">
              <a:spcBef>
                <a:spcPts val="600"/>
              </a:spcBef>
              <a:buFont typeface="Symbol" panose="05050102010706020507" pitchFamily="18" charset="2"/>
              <a:buChar char=""/>
            </a:pPr>
            <a:endParaRPr lang="en-CH" sz="2400" dirty="0"/>
          </a:p>
        </p:txBody>
      </p:sp>
      <p:graphicFrame>
        <p:nvGraphicFramePr>
          <p:cNvPr id="2" name="Chart 1">
            <a:extLst>
              <a:ext uri="{FF2B5EF4-FFF2-40B4-BE49-F238E27FC236}">
                <a16:creationId xmlns:a16="http://schemas.microsoft.com/office/drawing/2014/main" id="{8EAC09A7-F1C5-4BD4-705C-705D4D638996}"/>
              </a:ext>
            </a:extLst>
          </p:cNvPr>
          <p:cNvGraphicFramePr>
            <a:graphicFrameLocks/>
          </p:cNvGraphicFramePr>
          <p:nvPr>
            <p:extLst>
              <p:ext uri="{D42A27DB-BD31-4B8C-83A1-F6EECF244321}">
                <p14:modId xmlns:p14="http://schemas.microsoft.com/office/powerpoint/2010/main" val="783422889"/>
              </p:ext>
            </p:extLst>
          </p:nvPr>
        </p:nvGraphicFramePr>
        <p:xfrm>
          <a:off x="6335281" y="2419108"/>
          <a:ext cx="5559419" cy="421318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2670EB0-E761-172B-E7E9-A2CC1A561301}"/>
              </a:ext>
            </a:extLst>
          </p:cNvPr>
          <p:cNvSpPr txBox="1"/>
          <p:nvPr/>
        </p:nvSpPr>
        <p:spPr>
          <a:xfrm>
            <a:off x="6875363" y="1680444"/>
            <a:ext cx="4824457" cy="738664"/>
          </a:xfrm>
          <a:prstGeom prst="rect">
            <a:avLst/>
          </a:prstGeom>
          <a:noFill/>
        </p:spPr>
        <p:txBody>
          <a:bodyPr wrap="square">
            <a:spAutoFit/>
          </a:bodyPr>
          <a:lstStyle/>
          <a:p>
            <a:r>
              <a:rPr lang="en-US" sz="1400" b="1" dirty="0">
                <a:solidFill>
                  <a:srgbClr val="C00000"/>
                </a:solidFill>
              </a:rPr>
              <a:t>Red</a:t>
            </a:r>
            <a:r>
              <a:rPr lang="en-US" sz="1400" dirty="0"/>
              <a:t> projection at current effort</a:t>
            </a:r>
          </a:p>
          <a:p>
            <a:r>
              <a:rPr lang="en-US" sz="1400" b="1" dirty="0">
                <a:ln>
                  <a:solidFill>
                    <a:schemeClr val="bg1">
                      <a:lumMod val="75000"/>
                    </a:schemeClr>
                  </a:solidFill>
                </a:ln>
                <a:solidFill>
                  <a:srgbClr val="0099CC"/>
                </a:solidFill>
              </a:rPr>
              <a:t>Blue</a:t>
            </a:r>
            <a:r>
              <a:rPr lang="en-US" sz="1400" dirty="0">
                <a:solidFill>
                  <a:srgbClr val="0099CC"/>
                </a:solidFill>
              </a:rPr>
              <a:t> </a:t>
            </a:r>
            <a:r>
              <a:rPr lang="en-US" sz="1400" dirty="0"/>
              <a:t>projections if countries meet 2025 prevention, treatment and enabler targets</a:t>
            </a:r>
          </a:p>
        </p:txBody>
      </p:sp>
    </p:spTree>
    <p:extLst>
      <p:ext uri="{BB962C8B-B14F-4D97-AF65-F5344CB8AC3E}">
        <p14:creationId xmlns:p14="http://schemas.microsoft.com/office/powerpoint/2010/main" val="4166342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BF58-D7DE-0A47-0661-5C2C4B776B34}"/>
              </a:ext>
            </a:extLst>
          </p:cNvPr>
          <p:cNvSpPr>
            <a:spLocks noGrp="1"/>
          </p:cNvSpPr>
          <p:nvPr>
            <p:ph type="title"/>
          </p:nvPr>
        </p:nvSpPr>
        <p:spPr>
          <a:xfrm>
            <a:off x="779780" y="185057"/>
            <a:ext cx="10632440" cy="1325563"/>
          </a:xfrm>
        </p:spPr>
        <p:txBody>
          <a:bodyPr>
            <a:normAutofit/>
          </a:bodyPr>
          <a:lstStyle/>
          <a:p>
            <a:r>
              <a:rPr lang="en-AU" sz="3600" b="1" dirty="0">
                <a:solidFill>
                  <a:srgbClr val="3A8686"/>
                </a:solidFill>
                <a:latin typeface="+mn-lt"/>
              </a:rPr>
              <a:t>The Urgency of Now (2): </a:t>
            </a:r>
            <a:br>
              <a:rPr lang="en-AU" sz="3600" dirty="0">
                <a:latin typeface="+mn-lt"/>
              </a:rPr>
            </a:br>
            <a:r>
              <a:rPr lang="en-AU" sz="3200" b="1" dirty="0">
                <a:solidFill>
                  <a:srgbClr val="0099CC"/>
                </a:solidFill>
                <a:latin typeface="+mn-lt"/>
              </a:rPr>
              <a:t>Accelerating long-acting PrEP choice &amp; innovation </a:t>
            </a:r>
            <a:endParaRPr lang="en-AU" sz="3600" b="1" dirty="0">
              <a:solidFill>
                <a:srgbClr val="0099CC"/>
              </a:solidFill>
              <a:latin typeface="+mn-lt"/>
            </a:endParaRPr>
          </a:p>
        </p:txBody>
      </p:sp>
      <p:sp>
        <p:nvSpPr>
          <p:cNvPr id="7" name="Content Placeholder 6">
            <a:extLst>
              <a:ext uri="{FF2B5EF4-FFF2-40B4-BE49-F238E27FC236}">
                <a16:creationId xmlns:a16="http://schemas.microsoft.com/office/drawing/2014/main" id="{762FFC53-09FB-C2EE-81B9-31512F1A2956}"/>
              </a:ext>
            </a:extLst>
          </p:cNvPr>
          <p:cNvSpPr>
            <a:spLocks noGrp="1"/>
          </p:cNvSpPr>
          <p:nvPr>
            <p:ph idx="1"/>
          </p:nvPr>
        </p:nvSpPr>
        <p:spPr>
          <a:xfrm>
            <a:off x="266219" y="1689904"/>
            <a:ext cx="11422198" cy="5260832"/>
          </a:xfrm>
        </p:spPr>
        <p:txBody>
          <a:bodyPr>
            <a:normAutofit fontScale="85000" lnSpcReduction="20000"/>
          </a:bodyPr>
          <a:lstStyle/>
          <a:p>
            <a:pPr>
              <a:spcBef>
                <a:spcPts val="1200"/>
              </a:spcBef>
            </a:pPr>
            <a:r>
              <a:rPr lang="en-AU" b="1" dirty="0">
                <a:solidFill>
                  <a:srgbClr val="009999"/>
                </a:solidFill>
              </a:rPr>
              <a:t>Access to PrEP is increasing </a:t>
            </a:r>
            <a:r>
              <a:rPr lang="en-AU" dirty="0"/>
              <a:t>but only in a few countries</a:t>
            </a:r>
          </a:p>
          <a:p>
            <a:pPr lvl="1">
              <a:spcBef>
                <a:spcPts val="1200"/>
              </a:spcBef>
              <a:buFont typeface="Courier New" panose="02070309020205020404" pitchFamily="49" charset="0"/>
              <a:buChar char="o"/>
            </a:pPr>
            <a:r>
              <a:rPr lang="en-AU" dirty="0"/>
              <a:t>3.5M people are currently accessing </a:t>
            </a:r>
            <a:r>
              <a:rPr lang="en-AU" dirty="0" err="1"/>
              <a:t>PrEP</a:t>
            </a:r>
            <a:r>
              <a:rPr lang="en-AU" dirty="0"/>
              <a:t> (</a:t>
            </a:r>
            <a:r>
              <a:rPr lang="en-AU" b="1" dirty="0">
                <a:solidFill>
                  <a:srgbClr val="C00000"/>
                </a:solidFill>
              </a:rPr>
              <a:t>16% </a:t>
            </a:r>
            <a:r>
              <a:rPr lang="en-AU" dirty="0">
                <a:solidFill>
                  <a:srgbClr val="C00000"/>
                </a:solidFill>
              </a:rPr>
              <a:t>of the 2025 </a:t>
            </a:r>
            <a:r>
              <a:rPr lang="en-AU" dirty="0" err="1">
                <a:solidFill>
                  <a:srgbClr val="C00000"/>
                </a:solidFill>
              </a:rPr>
              <a:t>PrEP</a:t>
            </a:r>
            <a:r>
              <a:rPr lang="en-AU" dirty="0">
                <a:solidFill>
                  <a:srgbClr val="C00000"/>
                </a:solidFill>
              </a:rPr>
              <a:t> target</a:t>
            </a:r>
            <a:r>
              <a:rPr lang="en-AU" dirty="0"/>
              <a:t>)</a:t>
            </a:r>
          </a:p>
          <a:p>
            <a:pPr>
              <a:spcBef>
                <a:spcPts val="1200"/>
              </a:spcBef>
            </a:pPr>
            <a:r>
              <a:rPr lang="en-AU" dirty="0"/>
              <a:t>Landmark results announced for the PURPOSE 1 study of </a:t>
            </a:r>
            <a:r>
              <a:rPr lang="en-AU" b="1" dirty="0" err="1">
                <a:solidFill>
                  <a:srgbClr val="009999"/>
                </a:solidFill>
              </a:rPr>
              <a:t>lenacapavir</a:t>
            </a:r>
            <a:r>
              <a:rPr lang="en-AU" b="1" dirty="0">
                <a:solidFill>
                  <a:srgbClr val="009999"/>
                </a:solidFill>
              </a:rPr>
              <a:t> as </a:t>
            </a:r>
            <a:r>
              <a:rPr lang="en-AU" b="1" dirty="0" err="1">
                <a:solidFill>
                  <a:srgbClr val="009999"/>
                </a:solidFill>
              </a:rPr>
              <a:t>PrEP</a:t>
            </a:r>
            <a:r>
              <a:rPr lang="en-AU" b="1" dirty="0">
                <a:solidFill>
                  <a:srgbClr val="009999"/>
                </a:solidFill>
              </a:rPr>
              <a:t> </a:t>
            </a:r>
            <a:r>
              <a:rPr lang="en-AU" dirty="0"/>
              <a:t>with 100% efficacy reported in cisgender women in Uganda and South Africa</a:t>
            </a:r>
          </a:p>
          <a:p>
            <a:pPr lvl="1">
              <a:spcBef>
                <a:spcPts val="1200"/>
              </a:spcBef>
              <a:buFont typeface="Courier New" panose="02070309020205020404" pitchFamily="49" charset="0"/>
              <a:buChar char="o"/>
            </a:pPr>
            <a:r>
              <a:rPr lang="en-AU" dirty="0"/>
              <a:t>Results from PURPOSE 2, which includes cisgender men and transgender women, are expected in late 2024 or early 2025</a:t>
            </a:r>
          </a:p>
          <a:p>
            <a:pPr lvl="1">
              <a:spcBef>
                <a:spcPts val="1200"/>
              </a:spcBef>
              <a:buFont typeface="Courier New" panose="02070309020205020404" pitchFamily="49" charset="0"/>
              <a:buChar char="o"/>
            </a:pPr>
            <a:r>
              <a:rPr lang="en-AU" dirty="0"/>
              <a:t>If recommended for use as PrEP, this would add an additional effective prevention choice for key and vulnerable populations </a:t>
            </a:r>
          </a:p>
          <a:p>
            <a:pPr lvl="0">
              <a:spcBef>
                <a:spcPts val="1200"/>
              </a:spcBef>
              <a:buSzPct val="100000"/>
              <a:tabLst>
                <a:tab pos="457200" algn="l"/>
              </a:tabLst>
            </a:pPr>
            <a:r>
              <a:rPr lang="en-US" dirty="0"/>
              <a:t>To accelerate the scale-up of prevention efforts and meet the 2025 PrEP targets, there is an urgent need for:</a:t>
            </a:r>
            <a:endParaRPr lang="en-AU" dirty="0"/>
          </a:p>
          <a:p>
            <a:pPr lvl="1">
              <a:spcBef>
                <a:spcPts val="1200"/>
              </a:spcBef>
              <a:buSzPct val="100000"/>
              <a:buFont typeface="Courier New" panose="02070309020205020404" pitchFamily="49" charset="0"/>
              <a:buChar char="o"/>
              <a:tabLst>
                <a:tab pos="914400" algn="l"/>
              </a:tabLst>
            </a:pPr>
            <a:r>
              <a:rPr lang="en-US" dirty="0"/>
              <a:t>Ensuring the </a:t>
            </a:r>
            <a:r>
              <a:rPr lang="en-US" b="1" dirty="0">
                <a:solidFill>
                  <a:srgbClr val="009999"/>
                </a:solidFill>
              </a:rPr>
              <a:t>affordability, availability, and access </a:t>
            </a:r>
            <a:r>
              <a:rPr lang="en-US" dirty="0"/>
              <a:t>to a range of long-acting PrEP options (including DVR, CAB-LA, and </a:t>
            </a:r>
            <a:r>
              <a:rPr lang="en-US" dirty="0" err="1"/>
              <a:t>lenacapavir</a:t>
            </a:r>
            <a:r>
              <a:rPr lang="en-US" dirty="0"/>
              <a:t>, if recommended for use as PrEP) for all low- and middle-income countries worldwide, in addition to oral PrEP.</a:t>
            </a:r>
            <a:endParaRPr lang="en-AU" dirty="0"/>
          </a:p>
          <a:p>
            <a:pPr lvl="1">
              <a:spcBef>
                <a:spcPts val="1200"/>
              </a:spcBef>
              <a:buSzPct val="100000"/>
              <a:buFont typeface="Courier New" panose="02070309020205020404" pitchFamily="49" charset="0"/>
              <a:buChar char="o"/>
              <a:tabLst>
                <a:tab pos="914400" algn="l"/>
              </a:tabLst>
            </a:pPr>
            <a:r>
              <a:rPr lang="en-US" dirty="0"/>
              <a:t>Swiftly adopting decentralized and differentiated delivery models that prioritize a person-centered approach.</a:t>
            </a:r>
            <a:endParaRPr lang="en-AU" dirty="0"/>
          </a:p>
          <a:p>
            <a:pPr lvl="1">
              <a:spcBef>
                <a:spcPts val="1200"/>
              </a:spcBef>
              <a:buSzPct val="100000"/>
              <a:buFont typeface="Courier New" panose="02070309020205020404" pitchFamily="49" charset="0"/>
              <a:buChar char="o"/>
              <a:tabLst>
                <a:tab pos="914400" algn="l"/>
              </a:tabLst>
            </a:pPr>
            <a:r>
              <a:rPr lang="en-US" dirty="0"/>
              <a:t>Enabling legal and policy environments conducive to large-scale implementation.</a:t>
            </a:r>
            <a:endParaRPr lang="en-AU" dirty="0"/>
          </a:p>
        </p:txBody>
      </p:sp>
    </p:spTree>
    <p:extLst>
      <p:ext uri="{BB962C8B-B14F-4D97-AF65-F5344CB8AC3E}">
        <p14:creationId xmlns:p14="http://schemas.microsoft.com/office/powerpoint/2010/main" val="3849401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D010-1B5A-CF6F-337E-13FEFC533D47}"/>
              </a:ext>
            </a:extLst>
          </p:cNvPr>
          <p:cNvSpPr>
            <a:spLocks noGrp="1"/>
          </p:cNvSpPr>
          <p:nvPr>
            <p:ph type="title"/>
          </p:nvPr>
        </p:nvSpPr>
        <p:spPr>
          <a:xfrm>
            <a:off x="400243" y="816448"/>
            <a:ext cx="3257239" cy="906092"/>
          </a:xfrm>
        </p:spPr>
        <p:txBody>
          <a:bodyPr>
            <a:noAutofit/>
          </a:bodyPr>
          <a:lstStyle/>
          <a:p>
            <a:r>
              <a:rPr lang="en-US" sz="2800" dirty="0">
                <a:solidFill>
                  <a:srgbClr val="009999"/>
                </a:solidFill>
                <a:latin typeface="+mn-lt"/>
              </a:rPr>
              <a:t>Large variation of progress in reducing new HIV infections between countries</a:t>
            </a:r>
          </a:p>
        </p:txBody>
      </p:sp>
      <p:sp>
        <p:nvSpPr>
          <p:cNvPr id="12" name="TextBox 11">
            <a:extLst>
              <a:ext uri="{FF2B5EF4-FFF2-40B4-BE49-F238E27FC236}">
                <a16:creationId xmlns:a16="http://schemas.microsoft.com/office/drawing/2014/main" id="{D303E676-71D0-F5D5-A11B-4BB5DF2309EC}"/>
              </a:ext>
            </a:extLst>
          </p:cNvPr>
          <p:cNvSpPr txBox="1"/>
          <p:nvPr/>
        </p:nvSpPr>
        <p:spPr>
          <a:xfrm>
            <a:off x="476096" y="2859439"/>
            <a:ext cx="3105766" cy="3293209"/>
          </a:xfrm>
          <a:prstGeom prst="rect">
            <a:avLst/>
          </a:prstGeom>
          <a:noFill/>
        </p:spPr>
        <p:txBody>
          <a:bodyPr wrap="square" lIns="91440" tIns="45720" rIns="91440" bIns="45720" anchor="t">
            <a:spAutoFit/>
          </a:bodyPr>
          <a:lstStyle/>
          <a:p>
            <a:pPr>
              <a:spcAft>
                <a:spcPts val="600"/>
              </a:spcAft>
              <a:buClr>
                <a:srgbClr val="F2F2F2"/>
              </a:buClr>
            </a:pPr>
            <a:r>
              <a:rPr lang="en-GB" sz="3200" b="1" dirty="0">
                <a:solidFill>
                  <a:srgbClr val="00B050"/>
                </a:solidFill>
                <a:latin typeface="Arial Nova"/>
                <a:ea typeface="Calibri" panose="020F0502020204030204" pitchFamily="34" charset="0"/>
                <a:cs typeface="Arial"/>
              </a:rPr>
              <a:t>Eight</a:t>
            </a:r>
            <a:r>
              <a:rPr lang="en-GB" sz="2000" b="1" dirty="0">
                <a:solidFill>
                  <a:srgbClr val="00B050"/>
                </a:solidFill>
                <a:latin typeface="Arial Nova"/>
                <a:ea typeface="Calibri" panose="020F0502020204030204" pitchFamily="34" charset="0"/>
                <a:cs typeface="Arial"/>
              </a:rPr>
              <a:t> </a:t>
            </a:r>
            <a:r>
              <a:rPr lang="en-GB" b="1" dirty="0">
                <a:effectLst/>
                <a:latin typeface="Arial Nova"/>
                <a:ea typeface="Calibri" panose="020F0502020204030204" pitchFamily="34" charset="0"/>
                <a:cs typeface="Arial"/>
              </a:rPr>
              <a:t>GPC focus countries have reduced </a:t>
            </a:r>
            <a:r>
              <a:rPr lang="en-GB" dirty="0">
                <a:effectLst/>
                <a:latin typeface="Arial Nova"/>
                <a:ea typeface="Calibri" panose="020F0502020204030204" pitchFamily="34" charset="0"/>
                <a:cs typeface="Arial"/>
              </a:rPr>
              <a:t>their annual number of new HIV infections </a:t>
            </a:r>
            <a:r>
              <a:rPr lang="en-GB" dirty="0">
                <a:solidFill>
                  <a:srgbClr val="00B050"/>
                </a:solidFill>
                <a:effectLst/>
                <a:latin typeface="Arial Nova"/>
                <a:ea typeface="Calibri" panose="020F0502020204030204" pitchFamily="34" charset="0"/>
                <a:cs typeface="Arial"/>
              </a:rPr>
              <a:t>by at least </a:t>
            </a:r>
            <a:r>
              <a:rPr lang="en-GB" sz="3600" b="1" dirty="0">
                <a:solidFill>
                  <a:srgbClr val="00B050"/>
                </a:solidFill>
                <a:effectLst/>
                <a:latin typeface="Arial Nova"/>
                <a:ea typeface="Calibri" panose="020F0502020204030204" pitchFamily="34" charset="0"/>
                <a:cs typeface="Arial"/>
              </a:rPr>
              <a:t>66%</a:t>
            </a:r>
            <a:r>
              <a:rPr lang="en-GB" sz="1600" dirty="0">
                <a:effectLst/>
                <a:latin typeface="Arial Nova"/>
                <a:ea typeface="Calibri" panose="020F0502020204030204" pitchFamily="34" charset="0"/>
                <a:cs typeface="Arial"/>
              </a:rPr>
              <a:t> since 2010.</a:t>
            </a:r>
            <a:r>
              <a:rPr lang="en-GB" sz="1600" dirty="0">
                <a:latin typeface="Arial Nova"/>
                <a:ea typeface="Calibri" panose="020F0502020204030204" pitchFamily="34" charset="0"/>
                <a:cs typeface="Arial"/>
              </a:rPr>
              <a:t> </a:t>
            </a:r>
            <a:endParaRPr lang="en-GB" sz="1600" dirty="0">
              <a:effectLst/>
              <a:latin typeface="Arial Nova" panose="020B0504020202020204" pitchFamily="34" charset="0"/>
              <a:ea typeface="Calibri" panose="020F0502020204030204" pitchFamily="34" charset="0"/>
              <a:cs typeface="Arial" panose="020B0604020202020204" pitchFamily="34" charset="0"/>
            </a:endParaRPr>
          </a:p>
          <a:p>
            <a:pPr marR="0" lvl="0" algn="l">
              <a:spcBef>
                <a:spcPts val="0"/>
              </a:spcBef>
              <a:spcAft>
                <a:spcPts val="600"/>
              </a:spcAft>
              <a:buClr>
                <a:srgbClr val="F2F2F2"/>
              </a:buClr>
            </a:pPr>
            <a:endParaRPr lang="en-GB" sz="1600" dirty="0">
              <a:latin typeface="Arial Nova" panose="020B0504020202020204" pitchFamily="34" charset="0"/>
              <a:ea typeface="Calibri" panose="020F0502020204030204" pitchFamily="34" charset="0"/>
              <a:cs typeface="Arial" panose="020B0604020202020204" pitchFamily="34" charset="0"/>
            </a:endParaRPr>
          </a:p>
          <a:p>
            <a:pPr>
              <a:spcAft>
                <a:spcPts val="600"/>
              </a:spcAft>
              <a:buClr>
                <a:srgbClr val="F2F2F2"/>
              </a:buClr>
            </a:pPr>
            <a:r>
              <a:rPr lang="en-GB" sz="2000" dirty="0">
                <a:effectLst/>
                <a:latin typeface="Arial Nova"/>
                <a:ea typeface="Calibri" panose="020F0502020204030204" pitchFamily="34" charset="0"/>
                <a:cs typeface="Arial"/>
              </a:rPr>
              <a:t>The </a:t>
            </a:r>
            <a:r>
              <a:rPr lang="en-GB" sz="2000" b="1" dirty="0">
                <a:effectLst/>
                <a:latin typeface="Arial Nova"/>
                <a:ea typeface="Calibri" panose="020F0502020204030204" pitchFamily="34" charset="0"/>
                <a:cs typeface="Arial"/>
              </a:rPr>
              <a:t>majorit</a:t>
            </a:r>
            <a:r>
              <a:rPr lang="en-GB" sz="2000" b="1" dirty="0">
                <a:latin typeface="Arial Nova"/>
                <a:ea typeface="Calibri" panose="020F0502020204030204" pitchFamily="34" charset="0"/>
                <a:cs typeface="Arial"/>
              </a:rPr>
              <a:t>y</a:t>
            </a:r>
            <a:r>
              <a:rPr lang="en-GB" sz="2000" dirty="0">
                <a:latin typeface="Arial Nova"/>
                <a:ea typeface="Calibri" panose="020F0502020204030204" pitchFamily="34" charset="0"/>
                <a:cs typeface="Arial"/>
              </a:rPr>
              <a:t> of countries need to </a:t>
            </a:r>
            <a:r>
              <a:rPr lang="en-GB" sz="2000" b="1" dirty="0">
                <a:solidFill>
                  <a:srgbClr val="C00000"/>
                </a:solidFill>
                <a:latin typeface="Arial Nova"/>
                <a:ea typeface="Calibri" panose="020F0502020204030204" pitchFamily="34" charset="0"/>
                <a:cs typeface="Arial"/>
              </a:rPr>
              <a:t>accelerate</a:t>
            </a:r>
            <a:r>
              <a:rPr lang="en-GB" sz="2000" dirty="0">
                <a:solidFill>
                  <a:srgbClr val="C00000"/>
                </a:solidFill>
                <a:latin typeface="Arial Nova"/>
                <a:ea typeface="Calibri" panose="020F0502020204030204" pitchFamily="34" charset="0"/>
                <a:cs typeface="Arial"/>
              </a:rPr>
              <a:t> </a:t>
            </a:r>
            <a:r>
              <a:rPr lang="en-GB" sz="2000" dirty="0">
                <a:latin typeface="Arial Nova"/>
                <a:ea typeface="Calibri" panose="020F0502020204030204" pitchFamily="34" charset="0"/>
                <a:cs typeface="Arial"/>
              </a:rPr>
              <a:t>to achieve 2025 targets.</a:t>
            </a:r>
            <a:endParaRPr lang="en-US" sz="2000" dirty="0">
              <a:effectLst/>
              <a:latin typeface="Arial Nova"/>
              <a:ea typeface="Calibri" panose="020F0502020204030204" pitchFamily="34" charset="0"/>
              <a:cs typeface="Arial"/>
            </a:endParaRPr>
          </a:p>
        </p:txBody>
      </p:sp>
      <p:sp>
        <p:nvSpPr>
          <p:cNvPr id="5" name="TextBox 4">
            <a:extLst>
              <a:ext uri="{FF2B5EF4-FFF2-40B4-BE49-F238E27FC236}">
                <a16:creationId xmlns:a16="http://schemas.microsoft.com/office/drawing/2014/main" id="{0BBEC779-7546-AD81-547E-EBF2A63040BA}"/>
              </a:ext>
            </a:extLst>
          </p:cNvPr>
          <p:cNvSpPr txBox="1"/>
          <p:nvPr/>
        </p:nvSpPr>
        <p:spPr>
          <a:xfrm>
            <a:off x="471616" y="6474941"/>
            <a:ext cx="5626443"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00" b="1">
                <a:latin typeface="Arial Nova"/>
              </a:rPr>
              <a:t>*No 2024 estimates reported for Brazil, Cameroon and Central African Republic </a:t>
            </a:r>
            <a:endParaRPr lang="en-US"/>
          </a:p>
        </p:txBody>
      </p:sp>
      <p:pic>
        <p:nvPicPr>
          <p:cNvPr id="7" name="Picture 6">
            <a:extLst>
              <a:ext uri="{FF2B5EF4-FFF2-40B4-BE49-F238E27FC236}">
                <a16:creationId xmlns:a16="http://schemas.microsoft.com/office/drawing/2014/main" id="{16BA2449-CB91-CD1A-AB72-FAC2832F72B1}"/>
              </a:ext>
            </a:extLst>
          </p:cNvPr>
          <p:cNvPicPr>
            <a:picLocks noChangeAspect="1"/>
          </p:cNvPicPr>
          <p:nvPr/>
        </p:nvPicPr>
        <p:blipFill>
          <a:blip r:embed="rId2"/>
          <a:stretch>
            <a:fillRect/>
          </a:stretch>
        </p:blipFill>
        <p:spPr>
          <a:xfrm>
            <a:off x="3725965" y="1"/>
            <a:ext cx="8349241" cy="6804956"/>
          </a:xfrm>
          <a:prstGeom prst="rect">
            <a:avLst/>
          </a:prstGeom>
        </p:spPr>
      </p:pic>
      <p:sp>
        <p:nvSpPr>
          <p:cNvPr id="3" name="TextBox 11">
            <a:extLst>
              <a:ext uri="{FF2B5EF4-FFF2-40B4-BE49-F238E27FC236}">
                <a16:creationId xmlns:a16="http://schemas.microsoft.com/office/drawing/2014/main" id="{E965E1F3-D278-D73A-9E7B-6F9B9BC6E949}"/>
              </a:ext>
            </a:extLst>
          </p:cNvPr>
          <p:cNvSpPr txBox="1"/>
          <p:nvPr/>
        </p:nvSpPr>
        <p:spPr>
          <a:xfrm>
            <a:off x="10668880" y="477894"/>
            <a:ext cx="1002197" cy="33855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b="1">
                <a:solidFill>
                  <a:srgbClr val="008080"/>
                </a:solidFill>
                <a:latin typeface="Arial Narrow" panose="020B0606020202030204" pitchFamily="34" charset="0"/>
              </a:rPr>
              <a:t>104% </a:t>
            </a:r>
            <a:r>
              <a:rPr lang="en-US" sz="800" b="1" baseline="0">
                <a:solidFill>
                  <a:srgbClr val="008080"/>
                </a:solidFill>
                <a:latin typeface="Arial Narrow" panose="020B0606020202030204" pitchFamily="34" charset="0"/>
                <a:sym typeface="Symbol" panose="05050102010706020507" pitchFamily="18" charset="2"/>
              </a:rPr>
              <a:t> 543% 609%</a:t>
            </a:r>
            <a:br>
              <a:rPr lang="en-US" sz="800" b="1" baseline="0">
                <a:solidFill>
                  <a:srgbClr val="008080"/>
                </a:solidFill>
                <a:latin typeface="Arial Narrow" panose="020B0606020202030204" pitchFamily="34" charset="0"/>
                <a:sym typeface="Symbol" panose="05050102010706020507" pitchFamily="18" charset="2"/>
              </a:rPr>
            </a:br>
            <a:r>
              <a:rPr lang="en-US" sz="800" b="1" baseline="0">
                <a:solidFill>
                  <a:srgbClr val="008080"/>
                </a:solidFill>
                <a:latin typeface="Arial Narrow" panose="020B0606020202030204" pitchFamily="34" charset="0"/>
                <a:sym typeface="Symbol" panose="05050102010706020507" pitchFamily="18" charset="2"/>
              </a:rPr>
              <a:t>  .../...   ..../...    .../...   </a:t>
            </a:r>
            <a:endParaRPr lang="en-US" sz="800" b="1">
              <a:solidFill>
                <a:srgbClr val="008080"/>
              </a:solidFill>
              <a:latin typeface="Arial Narrow" panose="020B0606020202030204" pitchFamily="34" charset="0"/>
            </a:endParaRPr>
          </a:p>
        </p:txBody>
      </p:sp>
    </p:spTree>
    <p:extLst>
      <p:ext uri="{BB962C8B-B14F-4D97-AF65-F5344CB8AC3E}">
        <p14:creationId xmlns:p14="http://schemas.microsoft.com/office/powerpoint/2010/main" val="3752132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72AB3-4C14-4BB8-26DA-2C118F6A1684}"/>
              </a:ext>
            </a:extLst>
          </p:cNvPr>
          <p:cNvSpPr>
            <a:spLocks noGrp="1"/>
          </p:cNvSpPr>
          <p:nvPr>
            <p:ph type="title"/>
          </p:nvPr>
        </p:nvSpPr>
        <p:spPr>
          <a:xfrm>
            <a:off x="596126" y="680098"/>
            <a:ext cx="10515600" cy="473773"/>
          </a:xfrm>
        </p:spPr>
        <p:txBody>
          <a:bodyPr>
            <a:noAutofit/>
          </a:bodyPr>
          <a:lstStyle/>
          <a:p>
            <a:r>
              <a:rPr lang="en-US" sz="3600" b="1" dirty="0">
                <a:solidFill>
                  <a:srgbClr val="009999"/>
                </a:solidFill>
                <a:latin typeface="+mn-lt"/>
              </a:rPr>
              <a:t>What it takes to close the persistent prevention gap</a:t>
            </a:r>
          </a:p>
        </p:txBody>
      </p:sp>
      <p:sp>
        <p:nvSpPr>
          <p:cNvPr id="5" name="Text Box 1411484613">
            <a:extLst>
              <a:ext uri="{FF2B5EF4-FFF2-40B4-BE49-F238E27FC236}">
                <a16:creationId xmlns:a16="http://schemas.microsoft.com/office/drawing/2014/main" id="{F29DED6B-4EBB-7804-39BC-21F2974A9508}"/>
              </a:ext>
            </a:extLst>
          </p:cNvPr>
          <p:cNvSpPr txBox="1"/>
          <p:nvPr/>
        </p:nvSpPr>
        <p:spPr>
          <a:xfrm>
            <a:off x="596126" y="1602264"/>
            <a:ext cx="11226419" cy="4338751"/>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To bridge the prevention gaps between countries and populations</a:t>
            </a:r>
            <a:r>
              <a:rPr lang="en-CA" sz="2400" kern="0" dirty="0">
                <a:latin typeface="Calibri" panose="020F0502020204030204" pitchFamily="34" charset="0"/>
                <a:ea typeface="Calibri" panose="020F0502020204030204" pitchFamily="34" charset="0"/>
                <a:cs typeface="Calibri" panose="020F0502020204030204" pitchFamily="34" charset="0"/>
              </a:rPr>
              <a:t> </a:t>
            </a:r>
            <a:r>
              <a:rPr lang="en-CA" sz="2400" b="1" kern="0" dirty="0">
                <a:latin typeface="Calibri" panose="020F0502020204030204" pitchFamily="34" charset="0"/>
                <a:ea typeface="Calibri" panose="020F0502020204030204" pitchFamily="34" charset="0"/>
                <a:cs typeface="Calibri" panose="020F0502020204030204" pitchFamily="34" charset="0"/>
              </a:rPr>
              <a:t>people-centered, </a:t>
            </a:r>
            <a:r>
              <a:rPr kumimoji="0" lang="en-CA" sz="24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effective, sustainable and resilient HIV prevention </a:t>
            </a:r>
            <a:r>
              <a:rPr kumimoji="0" lang="en-CA" sz="24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programmes </a:t>
            </a:r>
            <a:r>
              <a:rPr kumimoji="0" lang="en-CA" sz="24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scale</a:t>
            </a:r>
            <a:r>
              <a:rPr kumimoji="0" lang="en-CA" sz="24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need:</a:t>
            </a:r>
            <a: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 </a:t>
            </a:r>
          </a:p>
          <a:p>
            <a:pPr>
              <a:defRPr/>
            </a:pPr>
            <a:br>
              <a:rPr kumimoji="0" lang="en-CA" sz="24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br>
            <a:r>
              <a:rPr kumimoji="0" lang="en-CA" sz="24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CA" sz="2400" b="1" i="0" u="none" strike="noStrike" kern="0" cap="none" spc="0" normalizeH="0" baseline="0" noProof="0" dirty="0">
                <a:ln>
                  <a:noFill/>
                </a:ln>
                <a:solidFill>
                  <a:srgbClr val="009999"/>
                </a:solidFill>
                <a:effectLst/>
                <a:uLnTx/>
                <a:uFillTx/>
                <a:latin typeface="Calibri" panose="020F0502020204030204" pitchFamily="34" charset="0"/>
                <a:ea typeface="Calibri" panose="020F0502020204030204" pitchFamily="34" charset="0"/>
                <a:cs typeface="Calibri" panose="020F0502020204030204" pitchFamily="34" charset="0"/>
              </a:rPr>
              <a:t>financial resources</a:t>
            </a:r>
            <a:r>
              <a:rPr kumimoji="0" lang="en-CA" sz="2400" b="1"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CA" sz="24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for making </a:t>
            </a:r>
            <a: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prevention options available and accessible; </a:t>
            </a:r>
            <a:b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br>
            <a: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(2) </a:t>
            </a:r>
            <a:r>
              <a:rPr kumimoji="0" lang="en-CA" sz="2400" b="1" i="0" u="none" strike="noStrike" kern="0" cap="none" spc="0" normalizeH="0" baseline="0" noProof="0" dirty="0">
                <a:ln>
                  <a:noFill/>
                </a:ln>
                <a:solidFill>
                  <a:srgbClr val="009999"/>
                </a:solidFill>
                <a:effectLst/>
                <a:uLnTx/>
                <a:uFillTx/>
                <a:latin typeface="Calibri" panose="020F0502020204030204" pitchFamily="34" charset="0"/>
                <a:ea typeface="Calibri" panose="020F0502020204030204" pitchFamily="34" charset="0"/>
                <a:cs typeface="Calibri" panose="020F0502020204030204" pitchFamily="34" charset="0"/>
              </a:rPr>
              <a:t>reliable, disaggregated data </a:t>
            </a:r>
            <a:r>
              <a:rPr kumimoji="0" lang="en-CA" sz="24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(including community-generated data) so planners can focus interventions with greater precision</a:t>
            </a:r>
            <a: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 </a:t>
            </a:r>
            <a:b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br>
            <a:r>
              <a:rPr lang="en-CA" sz="2400" kern="0" dirty="0">
                <a:latin typeface="Calibri" panose="020F0502020204030204" pitchFamily="34" charset="0"/>
                <a:ea typeface="Times New Roman" panose="02020603050405020304" pitchFamily="18" charset="0"/>
                <a:cs typeface="Calibri" panose="020F0502020204030204" pitchFamily="34" charset="0"/>
              </a:rPr>
              <a:t>(3) </a:t>
            </a:r>
            <a:r>
              <a:rPr lang="en-CA" sz="2400" b="1" kern="0" dirty="0">
                <a:solidFill>
                  <a:srgbClr val="009999"/>
                </a:solidFill>
                <a:latin typeface="Calibri" panose="020F0502020204030204" pitchFamily="34" charset="0"/>
                <a:ea typeface="Times New Roman" panose="02020603050405020304" pitchFamily="18" charset="0"/>
                <a:cs typeface="Calibri" panose="020F0502020204030204" pitchFamily="34" charset="0"/>
              </a:rPr>
              <a:t>people-centered design and communication </a:t>
            </a:r>
            <a:r>
              <a:rPr lang="en-CA" sz="2400" kern="0" dirty="0">
                <a:latin typeface="Calibri" panose="020F0502020204030204" pitchFamily="34" charset="0"/>
                <a:ea typeface="Times New Roman" panose="02020603050405020304" pitchFamily="18" charset="0"/>
                <a:cs typeface="Calibri" panose="020F0502020204030204" pitchFamily="34" charset="0"/>
              </a:rPr>
              <a:t>focused on people with the greatest need for prevention services;</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r>
              <a:rPr lang="en-CA" sz="2400" kern="0" dirty="0">
                <a:latin typeface="Calibri" panose="020F0502020204030204" pitchFamily="34" charset="0"/>
                <a:ea typeface="Times New Roman" panose="02020603050405020304" pitchFamily="18" charset="0"/>
                <a:cs typeface="Calibri" panose="020F0502020204030204" pitchFamily="34" charset="0"/>
              </a:rPr>
              <a:t>4</a:t>
            </a:r>
            <a: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CA" sz="2400" b="1" i="0" u="none" strike="noStrike" kern="0" cap="none" spc="0" normalizeH="0" baseline="0" noProof="0" dirty="0">
                <a:ln>
                  <a:noFill/>
                </a:ln>
                <a:solidFill>
                  <a:srgbClr val="009999"/>
                </a:solidFill>
                <a:effectLst/>
                <a:uLnTx/>
                <a:uFillTx/>
                <a:latin typeface="Calibri" panose="020F0502020204030204" pitchFamily="34" charset="0"/>
                <a:ea typeface="Times New Roman" panose="02020603050405020304" pitchFamily="18" charset="0"/>
                <a:cs typeface="Calibri" panose="020F0502020204030204" pitchFamily="34" charset="0"/>
              </a:rPr>
              <a:t>differentiated service delivery </a:t>
            </a:r>
            <a:r>
              <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and innovation and investment in trusted access platforms;</a:t>
            </a:r>
            <a:endParaRPr kumimoji="0" lang="en-US" sz="12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Body CS)"/>
            </a:endParaRPr>
          </a:p>
          <a:p>
            <a:pPr marL="0" marR="0" lvl="0" indent="0" defTabSz="914400" eaLnBrk="1" fontAlgn="auto" latinLnBrk="0" hangingPunct="1">
              <a:lnSpc>
                <a:spcPct val="100000"/>
              </a:lnSpc>
              <a:spcBef>
                <a:spcPts val="0"/>
              </a:spcBef>
              <a:spcAft>
                <a:spcPts val="0"/>
              </a:spcAft>
              <a:buClrTx/>
              <a:buSzTx/>
              <a:buFontTx/>
              <a:buNone/>
              <a:tabLst/>
              <a:defRPr/>
            </a:pPr>
            <a:r>
              <a:rPr lang="en-CA" sz="2400" kern="0" dirty="0">
                <a:latin typeface="Calibri" panose="020F0502020204030204" pitchFamily="34" charset="0"/>
                <a:ea typeface="Times New Roman" panose="02020603050405020304" pitchFamily="18" charset="0"/>
                <a:cs typeface="Calibri" panose="020F0502020204030204" pitchFamily="34" charset="0"/>
              </a:rPr>
              <a:t>(5) addressing </a:t>
            </a:r>
            <a:r>
              <a:rPr lang="en-CA" sz="2400" b="1" kern="0" dirty="0">
                <a:solidFill>
                  <a:srgbClr val="009999"/>
                </a:solidFill>
                <a:latin typeface="Calibri" panose="020F0502020204030204" pitchFamily="34" charset="0"/>
                <a:ea typeface="Times New Roman" panose="02020603050405020304" pitchFamily="18" charset="0"/>
                <a:cs typeface="Calibri" panose="020F0502020204030204" pitchFamily="34" charset="0"/>
              </a:rPr>
              <a:t>underlying behavioral and structural including rights related barriers </a:t>
            </a:r>
            <a:r>
              <a:rPr lang="en-CA" sz="2400" kern="0" dirty="0">
                <a:latin typeface="Calibri" panose="020F0502020204030204" pitchFamily="34" charset="0"/>
                <a:ea typeface="Times New Roman" panose="02020603050405020304" pitchFamily="18" charset="0"/>
                <a:cs typeface="Calibri" panose="020F0502020204030204" pitchFamily="34" charset="0"/>
              </a:rPr>
              <a:t>to prevention access;</a:t>
            </a:r>
            <a:endParaRPr kumimoji="0" lang="en-CA" sz="2400" i="0" u="none" strike="noStrike" kern="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CA" sz="2400" kern="0" dirty="0">
                <a:latin typeface="Calibri" panose="020F0502020204030204" pitchFamily="34" charset="0"/>
                <a:ea typeface="Times New Roman" panose="02020603050405020304" pitchFamily="18" charset="0"/>
                <a:cs typeface="Calibri" panose="020F0502020204030204" pitchFamily="34" charset="0"/>
              </a:rPr>
              <a:t>(6) strong and consistent </a:t>
            </a:r>
            <a:r>
              <a:rPr lang="en-CA" sz="2400" b="1" kern="0" dirty="0">
                <a:solidFill>
                  <a:srgbClr val="009999"/>
                </a:solidFill>
                <a:latin typeface="Calibri" panose="020F0502020204030204" pitchFamily="34" charset="0"/>
                <a:ea typeface="Times New Roman" panose="02020603050405020304" pitchFamily="18" charset="0"/>
                <a:cs typeface="Calibri" panose="020F0502020204030204" pitchFamily="34" charset="0"/>
              </a:rPr>
              <a:t>political leadership.</a:t>
            </a:r>
            <a:endParaRPr kumimoji="0" lang="en-CA" sz="2400" b="1" i="0" u="none" strike="noStrike" kern="0" cap="none" spc="0" normalizeH="0" baseline="0" noProof="0" dirty="0">
              <a:ln>
                <a:noFill/>
              </a:ln>
              <a:solidFill>
                <a:srgbClr val="009999"/>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Body 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CA" sz="20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Body CS)"/>
              </a:rPr>
              <a:t> </a:t>
            </a:r>
            <a:endParaRPr kumimoji="0" lang="en-US" sz="1200" i="0" u="none" strike="noStrike" kern="0" cap="none" spc="0" normalizeH="0" baseline="0" noProof="0" dirty="0">
              <a:ln>
                <a:noFill/>
              </a:ln>
              <a:effectLst/>
              <a:uLnTx/>
              <a:uFillTx/>
              <a:latin typeface="Calibri" panose="020F0502020204030204" pitchFamily="34" charset="0"/>
              <a:ea typeface="Calibri" panose="020F0502020204030204" pitchFamily="34" charset="0"/>
              <a:cs typeface="Times New Roman (Body CS)"/>
            </a:endParaRPr>
          </a:p>
        </p:txBody>
      </p:sp>
    </p:spTree>
    <p:extLst>
      <p:ext uri="{BB962C8B-B14F-4D97-AF65-F5344CB8AC3E}">
        <p14:creationId xmlns:p14="http://schemas.microsoft.com/office/powerpoint/2010/main" val="400913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F4A26-D1CB-C2A3-B9B2-D642F95DD130}"/>
              </a:ext>
            </a:extLst>
          </p:cNvPr>
          <p:cNvSpPr>
            <a:spLocks noGrp="1"/>
          </p:cNvSpPr>
          <p:nvPr>
            <p:ph idx="1"/>
          </p:nvPr>
        </p:nvSpPr>
        <p:spPr>
          <a:xfrm>
            <a:off x="189247" y="403224"/>
            <a:ext cx="1766455" cy="5150909"/>
          </a:xfrm>
        </p:spPr>
        <p:txBody>
          <a:bodyPr>
            <a:normAutofit/>
          </a:bodyPr>
          <a:lstStyle/>
          <a:p>
            <a:pPr marL="0" indent="0">
              <a:buNone/>
            </a:pPr>
            <a:r>
              <a:rPr lang="en-US" sz="2000" dirty="0">
                <a:solidFill>
                  <a:srgbClr val="009999"/>
                </a:solidFill>
              </a:rPr>
              <a:t>Five priority pillars: access platforms and foundations in the Global HIV Prevention 2025 Road Map</a:t>
            </a:r>
          </a:p>
        </p:txBody>
      </p:sp>
      <p:pic>
        <p:nvPicPr>
          <p:cNvPr id="5" name="Picture 4">
            <a:extLst>
              <a:ext uri="{FF2B5EF4-FFF2-40B4-BE49-F238E27FC236}">
                <a16:creationId xmlns:a16="http://schemas.microsoft.com/office/drawing/2014/main" id="{D2BEC2BE-5328-A9ED-3873-E36388DAFB24}"/>
              </a:ext>
            </a:extLst>
          </p:cNvPr>
          <p:cNvPicPr>
            <a:picLocks noChangeAspect="1"/>
          </p:cNvPicPr>
          <p:nvPr/>
        </p:nvPicPr>
        <p:blipFill>
          <a:blip r:embed="rId2"/>
          <a:stretch>
            <a:fillRect/>
          </a:stretch>
        </p:blipFill>
        <p:spPr>
          <a:xfrm>
            <a:off x="2376055" y="168907"/>
            <a:ext cx="9626698" cy="6520186"/>
          </a:xfrm>
          <a:prstGeom prst="rect">
            <a:avLst/>
          </a:prstGeom>
        </p:spPr>
      </p:pic>
      <p:pic>
        <p:nvPicPr>
          <p:cNvPr id="1026" name="Picture 2" descr="HIV prevention road map">
            <a:extLst>
              <a:ext uri="{FF2B5EF4-FFF2-40B4-BE49-F238E27FC236}">
                <a16:creationId xmlns:a16="http://schemas.microsoft.com/office/drawing/2014/main" id="{1EFE00D4-7A6C-CF90-5326-323730B562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5670" y="3907971"/>
            <a:ext cx="2174309" cy="286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79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FEF3D22B-98F6-2626-226D-1886FF26699E}"/>
              </a:ext>
            </a:extLst>
          </p:cNvPr>
          <p:cNvSpPr>
            <a:spLocks noChangeArrowheads="1"/>
          </p:cNvSpPr>
          <p:nvPr/>
        </p:nvSpPr>
        <p:spPr bwMode="auto">
          <a:xfrm>
            <a:off x="1480705" y="35070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6">
            <a:extLst>
              <a:ext uri="{FF2B5EF4-FFF2-40B4-BE49-F238E27FC236}">
                <a16:creationId xmlns:a16="http://schemas.microsoft.com/office/drawing/2014/main" id="{B81FB9F0-365A-F08B-3F28-F9F4A9023FFC}"/>
              </a:ext>
            </a:extLst>
          </p:cNvPr>
          <p:cNvSpPr>
            <a:spLocks noChangeArrowheads="1"/>
          </p:cNvSpPr>
          <p:nvPr/>
        </p:nvSpPr>
        <p:spPr bwMode="auto">
          <a:xfrm>
            <a:off x="304800" y="5988166"/>
            <a:ext cx="1076794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30000" dirty="0">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hlinkClick r:id="rId2"/>
              </a:rPr>
              <a:t>[</a:t>
            </a:r>
            <a:r>
              <a:rPr kumimoji="0" lang="en-GB" altLang="en-US" sz="800" b="0" i="0" u="none" strike="noStrike" cap="none" normalizeH="0" baseline="30000" dirty="0" bmk="">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hlinkClick r:id="rId2"/>
              </a:rPr>
              <a:t>1]</a:t>
            </a:r>
            <a:r>
              <a:rPr kumimoji="0" lang="en-GB" altLang="en-US" sz="800" b="0" i="0" u="none" strike="noStrike" cap="none" normalizeH="0" baseline="0" dirty="0" bmk="">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 Global </a:t>
            </a:r>
            <a:r>
              <a:rPr kumimoji="0" lang="en-US" altLang="en-US" sz="800" b="0" i="0" u="none" strike="noStrike" cap="none" normalizeH="0" baseline="0" dirty="0" bmk="">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2025 targets for condom use vary by level of HIV incidence in a geographical area and by individual risk. They are set at 95% for people at highest risk and 70% and 50% for people a moderate and low risk. Since data presented here are for a population at high risk (people with non-regular partners) in an entire country, a benchmark of 80% has been included as a proxy for the targets.</a:t>
            </a:r>
            <a:endParaRPr kumimoji="0" lang="en-US" altLang="en-US" sz="800" b="0" i="0" u="none" strike="noStrike" cap="none" normalizeH="0" baseline="0" dirty="0" bmk="">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30000" dirty="0" bmk="">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hlinkClick r:id="rId3"/>
              </a:rPr>
              <a:t>[2]</a:t>
            </a:r>
            <a:r>
              <a:rPr kumimoji="0" lang="en-GB" altLang="en-US" sz="800" b="0" i="0" u="none" strike="noStrike" cap="none" normalizeH="0" baseline="0" dirty="0">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 </a:t>
            </a:r>
            <a:r>
              <a:rPr kumimoji="0" lang="en-US" altLang="en-US" sz="800" b="0" i="0" u="none" strike="noStrike" cap="none" normalizeH="0" baseline="0" dirty="0">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The benchmark of 21.2 million users is based on the global </a:t>
            </a:r>
            <a:r>
              <a:rPr kumimoji="0" lang="en-US" altLang="en-US" sz="800" b="0" i="0" u="none" strike="noStrike" cap="none" normalizeH="0" baseline="0" dirty="0" err="1">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PrEP</a:t>
            </a:r>
            <a:r>
              <a:rPr kumimoji="0" lang="en-US" altLang="en-US" sz="800" b="0" i="0" u="none" strike="noStrike" cap="none" normalizeH="0" baseline="0" dirty="0">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 targets, which translate into 10.6 million person-years of </a:t>
            </a:r>
            <a:r>
              <a:rPr kumimoji="0" lang="en-US" altLang="en-US" sz="800" b="0" i="0" u="none" strike="noStrike" cap="none" normalizeH="0" baseline="0" dirty="0" err="1">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PrEP.</a:t>
            </a:r>
            <a:r>
              <a:rPr kumimoji="0" lang="en-US" altLang="en-US" sz="800" b="0" i="0" u="none" strike="noStrike" cap="none" normalizeH="0" baseline="0" dirty="0">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 An assumed average duration of </a:t>
            </a:r>
            <a:r>
              <a:rPr kumimoji="0" lang="en-US" altLang="en-US" sz="800" b="0" i="0" u="none" strike="noStrike" cap="none" normalizeH="0" baseline="0" dirty="0" err="1">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PrEP</a:t>
            </a:r>
            <a:r>
              <a:rPr kumimoji="0" lang="en-US" altLang="en-US" sz="800" b="0" i="0" u="none" strike="noStrike" cap="none" normalizeH="0" baseline="0" dirty="0">
                <a:ln>
                  <a:noFill/>
                </a:ln>
                <a:solidFill>
                  <a:srgbClr val="7F7F7F"/>
                </a:solidFill>
                <a:effectLst/>
                <a:latin typeface="Arial Nova" panose="020B0504020202020204" pitchFamily="34" charset="0"/>
                <a:ea typeface="Calibri" panose="020F0502020204030204" pitchFamily="34" charset="0"/>
                <a:cs typeface="Arial" panose="020B0604020202020204" pitchFamily="34" charset="0"/>
              </a:rPr>
              <a:t> use of 6 months per year thus yields the benchmark of 21.2 million users.</a:t>
            </a:r>
          </a:p>
          <a:p>
            <a:pPr algn="just" eaLnBrk="0" fontAlgn="base" hangingPunct="0">
              <a:spcBef>
                <a:spcPct val="0"/>
              </a:spcBef>
              <a:spcAft>
                <a:spcPct val="0"/>
              </a:spcAft>
            </a:pPr>
            <a:r>
              <a:rPr lang="en-US" sz="800" dirty="0">
                <a:solidFill>
                  <a:srgbClr val="7F7F7F"/>
                </a:solidFill>
                <a:latin typeface="Arial Nova" panose="020B0504020202020204" pitchFamily="34" charset="0"/>
                <a:cs typeface="Arial" panose="020B0604020202020204" pitchFamily="34" charset="0"/>
              </a:rPr>
              <a:t>Source: UNAIDS epidemiological estimates, 2024</a:t>
            </a:r>
            <a:r>
              <a:rPr lang="en-US" sz="800" dirty="0"/>
              <a:t> </a:t>
            </a:r>
            <a:r>
              <a:rPr lang="en-US" sz="800" dirty="0">
                <a:hlinkClick r:id="rId4" tooltip="http://www.aidsinfo.unaids.org/"/>
              </a:rPr>
              <a:t>www.aidsinfo.unaids.org</a:t>
            </a:r>
            <a:r>
              <a:rPr lang="en-US" sz="800" dirty="0"/>
              <a:t>.</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800" dirty="0">
              <a:solidFill>
                <a:srgbClr val="7F7F7F"/>
              </a:solidFill>
              <a:latin typeface="Arial Nova" panose="020B05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AFC382DC-296A-42D7-A175-EEE2C90E211F}"/>
              </a:ext>
            </a:extLst>
          </p:cNvPr>
          <p:cNvSpPr txBox="1"/>
          <p:nvPr/>
        </p:nvSpPr>
        <p:spPr>
          <a:xfrm>
            <a:off x="486943" y="67256"/>
            <a:ext cx="6641305" cy="523220"/>
          </a:xfrm>
          <a:prstGeom prst="rect">
            <a:avLst/>
          </a:prstGeom>
          <a:noFill/>
        </p:spPr>
        <p:txBody>
          <a:bodyPr wrap="none" rtlCol="0">
            <a:spAutoFit/>
          </a:bodyPr>
          <a:lstStyle/>
          <a:p>
            <a:r>
              <a:rPr lang="en-US" sz="2800" b="1" dirty="0">
                <a:solidFill>
                  <a:srgbClr val="009999"/>
                </a:solidFill>
              </a:rPr>
              <a:t>Prevention is off track to meet 2025 targets</a:t>
            </a:r>
            <a:endParaRPr lang="en-US" sz="2800" dirty="0">
              <a:solidFill>
                <a:srgbClr val="009999"/>
              </a:solidFill>
            </a:endParaRPr>
          </a:p>
        </p:txBody>
      </p:sp>
      <p:pic>
        <p:nvPicPr>
          <p:cNvPr id="5" name="Picture 4">
            <a:extLst>
              <a:ext uri="{FF2B5EF4-FFF2-40B4-BE49-F238E27FC236}">
                <a16:creationId xmlns:a16="http://schemas.microsoft.com/office/drawing/2014/main" id="{AD71BB8D-E020-048F-9EC8-64848DD9E0AC}"/>
              </a:ext>
            </a:extLst>
          </p:cNvPr>
          <p:cNvPicPr>
            <a:picLocks noChangeAspect="1"/>
          </p:cNvPicPr>
          <p:nvPr/>
        </p:nvPicPr>
        <p:blipFill>
          <a:blip r:embed="rId5"/>
          <a:stretch>
            <a:fillRect/>
          </a:stretch>
        </p:blipFill>
        <p:spPr>
          <a:xfrm>
            <a:off x="530291" y="590476"/>
            <a:ext cx="10181004" cy="5381102"/>
          </a:xfrm>
          <a:prstGeom prst="rect">
            <a:avLst/>
          </a:prstGeom>
        </p:spPr>
      </p:pic>
    </p:spTree>
    <p:extLst>
      <p:ext uri="{BB962C8B-B14F-4D97-AF65-F5344CB8AC3E}">
        <p14:creationId xmlns:p14="http://schemas.microsoft.com/office/powerpoint/2010/main" val="3873363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
      <a:dk1>
        <a:srgbClr val="1D1D1D"/>
      </a:dk1>
      <a:lt1>
        <a:srgbClr val="FFFFFF"/>
      </a:lt1>
      <a:dk2>
        <a:srgbClr val="515151"/>
      </a:dk2>
      <a:lt2>
        <a:srgbClr val="CACACA"/>
      </a:lt2>
      <a:accent1>
        <a:srgbClr val="08BCC1"/>
      </a:accent1>
      <a:accent2>
        <a:srgbClr val="BD122F"/>
      </a:accent2>
      <a:accent3>
        <a:srgbClr val="179BDC"/>
      </a:accent3>
      <a:accent4>
        <a:srgbClr val="1279C0"/>
      </a:accent4>
      <a:accent5>
        <a:srgbClr val="FFFFFF"/>
      </a:accent5>
      <a:accent6>
        <a:srgbClr val="FFFFFF"/>
      </a:accent6>
      <a:hlink>
        <a:srgbClr val="515151"/>
      </a:hlink>
      <a:folHlink>
        <a:srgbClr val="1D1D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c2e1cf9b-e1b6-44eb-8021-428c292d3eb5}" enabled="0" method="" siteId="{c2e1cf9b-e1b6-44eb-8021-428c292d3eb5}" removed="1"/>
</clbl:labelList>
</file>

<file path=docProps/app.xml><?xml version="1.0" encoding="utf-8"?>
<Properties xmlns="http://schemas.openxmlformats.org/officeDocument/2006/extended-properties" xmlns:vt="http://schemas.openxmlformats.org/officeDocument/2006/docPropsVTypes">
  <Template/>
  <TotalTime>2082</TotalTime>
  <Words>1859</Words>
  <Application>Microsoft Office PowerPoint</Application>
  <PresentationFormat>Widescreen</PresentationFormat>
  <Paragraphs>134</Paragraphs>
  <Slides>15</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Arial Narrow</vt:lpstr>
      <vt:lpstr>Arial Nova</vt:lpstr>
      <vt:lpstr>Calibri</vt:lpstr>
      <vt:lpstr>Calibri Light</vt:lpstr>
      <vt:lpstr>Courier New</vt:lpstr>
      <vt:lpstr>Font di sistema regolare</vt:lpstr>
      <vt:lpstr>Symbol</vt:lpstr>
      <vt:lpstr>Wingdings</vt:lpstr>
      <vt:lpstr>Office Theme</vt:lpstr>
      <vt:lpstr>Personalizza struttura</vt:lpstr>
      <vt:lpstr>PowerPoint Presentation</vt:lpstr>
      <vt:lpstr>The Global HIV Prevention Coalition: What Will Success Look Like?</vt:lpstr>
      <vt:lpstr>PowerPoint Presentation</vt:lpstr>
      <vt:lpstr>The Urgency of Now (1):  A moment of opportunity to turn around the prevention crisis</vt:lpstr>
      <vt:lpstr>The Urgency of Now (2):  Accelerating long-acting PrEP choice &amp; innovation </vt:lpstr>
      <vt:lpstr>Large variation of progress in reducing new HIV infections between countries</vt:lpstr>
      <vt:lpstr>What it takes to close the persistent prevention gap</vt:lpstr>
      <vt:lpstr>PowerPoint Presentation</vt:lpstr>
      <vt:lpstr>PowerPoint Presentation</vt:lpstr>
      <vt:lpstr>Trends in condom distribution via major condom procurers and distributors, 2010-2022</vt:lpstr>
      <vt:lpstr>PowerPoint Presentation</vt:lpstr>
      <vt:lpstr>PowerPoint Presentation</vt:lpstr>
      <vt:lpstr>Low and middle income countries with major gaps against 2025 harm reduction targets</vt:lpstr>
      <vt:lpstr>Key elements for sustainable prevention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HIV Prevention Coalition (GPC)   Co-chairs Group Meeting  20 December 2022</dc:title>
  <dc:creator>BYARUHANGA, Buyinza Gloria</dc:creator>
  <cp:lastModifiedBy>BENEDIKT, Clemens</cp:lastModifiedBy>
  <cp:revision>29</cp:revision>
  <dcterms:created xsi:type="dcterms:W3CDTF">2022-12-20T10:19:58Z</dcterms:created>
  <dcterms:modified xsi:type="dcterms:W3CDTF">2024-07-17T11:31:43Z</dcterms:modified>
</cp:coreProperties>
</file>