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65" r:id="rId3"/>
    <p:sldMasterId id="2147483667" r:id="rId4"/>
    <p:sldMasterId id="2147483678" r:id="rId5"/>
  </p:sldMasterIdLst>
  <p:notesMasterIdLst>
    <p:notesMasterId r:id="rId19"/>
  </p:notesMasterIdLst>
  <p:sldIdLst>
    <p:sldId id="266" r:id="rId6"/>
    <p:sldId id="4971" r:id="rId7"/>
    <p:sldId id="4979" r:id="rId8"/>
    <p:sldId id="4854" r:id="rId9"/>
    <p:sldId id="4978" r:id="rId10"/>
    <p:sldId id="4970" r:id="rId11"/>
    <p:sldId id="4851" r:id="rId12"/>
    <p:sldId id="257" r:id="rId13"/>
    <p:sldId id="4974" r:id="rId14"/>
    <p:sldId id="4975" r:id="rId15"/>
    <p:sldId id="4976" r:id="rId16"/>
    <p:sldId id="4972" r:id="rId17"/>
    <p:sldId id="3086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1E7F295-1E12-2332-D72E-18956F8479A2}" name="Chris Jones" initials="CJ" userId="S::chris@mannglobalhealth.com::12616e2c-5ef9-4676-bc89-738ec5441ca9" providerId="AD"/>
  <p188:author id="{753E36A3-F78D-2C1E-FE54-567B727B14AA}" name="Rosemary Kindyomunda" initials="RK" userId="S::kindyomunda@unfpa.org::6d897281-e32d-4ba2-ae95-5193c224f2e9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10"/>
  </p:normalViewPr>
  <p:slideViewPr>
    <p:cSldViewPr snapToGrid="0">
      <p:cViewPr varScale="1">
        <p:scale>
          <a:sx n="46" d="100"/>
          <a:sy n="46" d="100"/>
        </p:scale>
        <p:origin x="176" y="18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microsoft.com/office/2018/10/relationships/authors" Target="author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77A066-4C18-4075-BEC0-909F4355579A}" type="datetimeFigureOut">
              <a:rPr lang="en-CH" smtClean="0"/>
              <a:t>7/11/24</a:t>
            </a:fld>
            <a:endParaRPr lang="en-C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C8B102-3706-4B50-94EF-0B2DE9AD8E8F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8568836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978463-BB9F-4D04-97EC-C3B2C95CE297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55016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95AAC0-1CC1-EB49-834D-EE4504773D3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89742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DF0E21-5FBB-4A0B-9411-C4265F12F30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38063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32FCDA-E2B3-4DDF-9EFD-2B62BF0894AA}" type="slidenum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Z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31431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C366F2-1B82-8E43-B983-045388936D7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45714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/>
              <a:t>Appreciate the condom and position as critical option in in SRH, HIV packages</a:t>
            </a:r>
          </a:p>
          <a:p>
            <a:pPr marL="228600" indent="-228600">
              <a:buAutoNum type="arabicPeriod"/>
            </a:pPr>
            <a:r>
              <a:rPr lang="en-US" dirty="0"/>
              <a:t>CP is multisectoral, </a:t>
            </a:r>
            <a:r>
              <a:rPr lang="en-US" dirty="0" err="1"/>
              <a:t>multipartner</a:t>
            </a:r>
            <a:r>
              <a:rPr lang="en-US" dirty="0"/>
              <a:t> and multilevel, it demands strong oversight for commodity security, integrated action and accountability. Functional Condom Working Groups provide this support</a:t>
            </a:r>
          </a:p>
          <a:p>
            <a:pPr marL="228600" indent="-228600">
              <a:buAutoNum type="arabicPeriod"/>
            </a:pPr>
            <a:r>
              <a:rPr lang="en-US" dirty="0"/>
              <a:t>Global tools assist with standardization but country level guidance tools e.g. on M&amp;E frameworks also key</a:t>
            </a:r>
          </a:p>
          <a:p>
            <a:pPr marL="228600" indent="-228600">
              <a:buAutoNum type="arabicPeriod"/>
            </a:pPr>
            <a:r>
              <a:rPr lang="en-US" dirty="0"/>
              <a:t>Evidence in CP informs advocacy but is lacking. It is for example possible to lobby for domestic financing hinged on evidence on cost-effectiveness of the condom</a:t>
            </a:r>
          </a:p>
          <a:p>
            <a:pPr marL="228600" indent="-228600">
              <a:buAutoNum type="arabicPeriod"/>
            </a:pPr>
            <a:r>
              <a:rPr lang="en-ZA" dirty="0"/>
              <a:t>The demand creation gap is largely a LMD gap. Commodity availability enhances uptake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32FCDA-E2B3-4DDF-9EFD-2B62BF0894AA}" type="slidenum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Z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03035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/>
              <a:t>The condom still faces stigma at policy, programming, service delivery and community levels. It may not be easily overcome without standardized programming</a:t>
            </a:r>
          </a:p>
          <a:p>
            <a:pPr marL="228600" indent="-228600">
              <a:buAutoNum type="arabicPeriod"/>
            </a:pPr>
            <a:r>
              <a:rPr lang="en-US" dirty="0"/>
              <a:t>Country systems have limitations for handling increasing quantities of free condoms, yet there is willingness to buy that is not fully exploited</a:t>
            </a:r>
          </a:p>
          <a:p>
            <a:pPr marL="228600" indent="-228600">
              <a:buAutoNum type="arabicPeriod"/>
            </a:pPr>
            <a:r>
              <a:rPr lang="en-ZA" dirty="0"/>
              <a:t>Defunding social marketing affected condom messaging and impacted ability to transition from free to condoms at a cost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32FCDA-E2B3-4DDF-9EFD-2B62BF0894AA}" type="slidenum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Z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14511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32FCDA-E2B3-4DDF-9EFD-2B62BF0894AA}" type="slidenum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Z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37427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2.bin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3.bin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4.bin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5.bin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6.bin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7.bin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1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3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76F98E-B8C9-5A42-3004-525E71976B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718987-A218-E8E7-58AD-52C2278DBE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63D4FF-97AD-6409-09E5-0C3AD981FC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4F141-B2CB-4A20-92CF-31B7A489C8CA}" type="datetimeFigureOut">
              <a:rPr lang="en-US" smtClean="0"/>
              <a:t>7/11/24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9C8DF2-13E9-B4D3-3F55-1FD9AFD4B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AE7216-C90C-7754-0122-D03AB9669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1D588-F6FE-4101-9018-F7F61448C7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2281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D5771D-290D-7E68-579D-1E1EA05CF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CC2039F-E240-0562-37BB-1664DDAE00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A0DCA2-1126-7CBA-1461-EA26870E36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4F141-B2CB-4A20-92CF-31B7A489C8CA}" type="datetimeFigureOut">
              <a:rPr lang="en-US" smtClean="0"/>
              <a:t>7/11/24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DE1D28-C8D8-3E28-7873-1DB7954A6C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61523-3C86-BF79-A4C5-667F2F883B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1D588-F6FE-4101-9018-F7F61448C7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7236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3DF0F3B-7505-6B05-8262-17DE4A943D8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8336555-CFFA-9F2B-FA3C-87C7AEF6FE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B38BC9-0200-560B-9F60-23FB2CBFEC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4F141-B2CB-4A20-92CF-31B7A489C8CA}" type="datetimeFigureOut">
              <a:rPr lang="en-US" smtClean="0"/>
              <a:t>7/11/24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EF337C-67FD-5A29-4147-2CF790477E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CA0C5A-6D28-E757-BEC4-A55DA4B6F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1D588-F6FE-4101-9018-F7F61448C7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4793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99F34F-0478-A14C-A3AA-2FF9FF365A4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5500" b="1" i="0" baseline="0"/>
            </a:lvl1pPr>
          </a:lstStyle>
          <a:p>
            <a:r>
              <a:rPr lang="en-US" dirty="0"/>
              <a:t>AVAC Template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A5C0CCE-7552-A341-BCD0-8A3B493EA9B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500" baseline="0">
                <a:solidFill>
                  <a:srgbClr val="FF84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endParaRPr lang="en-US" dirty="0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F7154F93-3658-EC4E-B6B0-6982B218CD5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524000" y="5447506"/>
            <a:ext cx="3338513" cy="576262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2000" b="1" i="0" baseline="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/>
              <a:t>Author/Date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443FD79-0F8D-FA4B-A167-3D15215BF9A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37874" y="3516870"/>
            <a:ext cx="9414652" cy="65779"/>
          </a:xfrm>
          <a:prstGeom prst="rect">
            <a:avLst/>
          </a:prstGeom>
        </p:spPr>
      </p:pic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36799025-0FCD-C1F5-83ED-A3372256A7A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55210" y="5854700"/>
            <a:ext cx="1690688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64332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28886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80401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>
            <a:extLst>
              <a:ext uri="{FF2B5EF4-FFF2-40B4-BE49-F238E27FC236}">
                <a16:creationId xmlns:a16="http://schemas.microsoft.com/office/drawing/2014/main" id="{C63C66DC-666C-4C0B-B57C-478E431BBFD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577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2107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2775BF8-2EF4-E149-B2E0-F8C316D69E3A}" type="datetime1">
              <a:rPr lang="en-US" smtClean="0"/>
              <a:t>7/11/24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 eaLnBrk="1">
              <a:defRPr/>
            </a:lvl1pPr>
          </a:lstStyle>
          <a:p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0"/>
            <a:ext cx="12216000" cy="6868800"/>
          </a:xfrm>
          <a:prstGeom prst="rect">
            <a:avLst/>
          </a:prstGeom>
          <a:solidFill>
            <a:srgbClr val="CD202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/>
            <a:endParaRPr lang="en-US" sz="2400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3442208"/>
          </a:xfrm>
          <a:prstGeom prst="rect">
            <a:avLst/>
          </a:prstGeom>
        </p:spPr>
      </p:pic>
      <p:pic>
        <p:nvPicPr>
          <p:cNvPr id="8" name="Picture 7" descr="white.eps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811" y="6138819"/>
            <a:ext cx="2356800" cy="275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2973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C006DF1F-F507-437E-BF42-7CB3CA1D185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2118" y="2118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21" imgH="420" progId="TCLayout.ActiveDocument.1">
                  <p:embed/>
                </p:oleObj>
              </mc:Choice>
              <mc:Fallback>
                <p:oleObj name="think-cell Slide" r:id="rId4" imgW="421" imgH="420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C006DF1F-F507-437E-BF42-7CB3CA1D185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2118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6692AA84-D20C-4621-8BE4-557973ABDC82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211667" cy="21166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3200" b="0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600000"/>
            <a:ext cx="10752000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E3EDB-D7EB-F14E-A6D1-748C03EC5ED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02846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ubtit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E9F8D1CF-7791-4EE3-AAEE-678E44F92FF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2118" y="2118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21" imgH="420" progId="TCLayout.ActiveDocument.1">
                  <p:embed/>
                </p:oleObj>
              </mc:Choice>
              <mc:Fallback>
                <p:oleObj name="think-cell Slide" r:id="rId4" imgW="421" imgH="420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E9F8D1CF-7791-4EE3-AAEE-678E44F92FF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2118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C2E34E30-17DB-4AB9-A2E0-AEE9AC93AF9B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211667" cy="21166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3200" b="0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00" y="600000"/>
            <a:ext cx="10752000" cy="56693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0000" y="1152000"/>
            <a:ext cx="10752000" cy="5280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E3EDB-D7EB-F14E-A6D1-748C03EC5ED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719999" y="1801476"/>
            <a:ext cx="10752000" cy="45259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890628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s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B1F39988-AAE1-430A-857C-BBF9E8B2427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2118" y="2118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21" imgH="420" progId="TCLayout.ActiveDocument.1">
                  <p:embed/>
                </p:oleObj>
              </mc:Choice>
              <mc:Fallback>
                <p:oleObj name="think-cell Slide" r:id="rId4" imgW="421" imgH="420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B1F39988-AAE1-430A-857C-BBF9E8B2427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2118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2A3376E8-FD41-4302-8057-8934BFFC8C2A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211667" cy="21166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3200" b="0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E3EDB-D7EB-F14E-A6D1-748C03EC5ED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719999" y="1826538"/>
            <a:ext cx="5280000" cy="4201724"/>
          </a:xfrm>
        </p:spPr>
        <p:txBody>
          <a:bodyPr lIns="0">
            <a:noAutofit/>
          </a:bodyPr>
          <a:lstStyle>
            <a:lvl1pPr marL="0" indent="0">
              <a:buFontTx/>
              <a:buNone/>
              <a:defRPr sz="2400"/>
            </a:lvl1pPr>
            <a:lvl2pPr marL="0" indent="0">
              <a:spcBef>
                <a:spcPts val="0"/>
              </a:spcBef>
              <a:buFontTx/>
              <a:buNone/>
              <a:defRPr sz="24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2000" baseline="0"/>
            </a:lvl3pPr>
            <a:lvl4pPr marL="365751" indent="-182875">
              <a:spcBef>
                <a:spcPts val="0"/>
              </a:spcBef>
              <a:buFont typeface="Lucida Grande"/>
              <a:buChar char="&gt;"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609585" indent="-182875">
              <a:buFont typeface="Lucida Grande"/>
              <a:buChar char="-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6190355" y="5631745"/>
            <a:ext cx="5281645" cy="548216"/>
          </a:xfrm>
        </p:spPr>
        <p:txBody>
          <a:bodyPr lIns="0" tIns="0" anchor="t" anchorCtr="0">
            <a:noAutofit/>
          </a:bodyPr>
          <a:lstStyle>
            <a:lvl1pPr marL="0" indent="0">
              <a:lnSpc>
                <a:spcPts val="960"/>
              </a:lnSpc>
              <a:spcBef>
                <a:spcPts val="0"/>
              </a:spcBef>
              <a:buNone/>
              <a:defRPr sz="800" b="0" i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idx="1"/>
          </p:nvPr>
        </p:nvSpPr>
        <p:spPr>
          <a:xfrm>
            <a:off x="6190355" y="1354620"/>
            <a:ext cx="5280000" cy="4086624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6291" y="539553"/>
            <a:ext cx="5284064" cy="284480"/>
          </a:xfrm>
        </p:spPr>
        <p:txBody>
          <a:bodyPr lIns="0" tIns="0" anchor="t" anchorCtr="0">
            <a:noAutofit/>
          </a:bodyPr>
          <a:lstStyle>
            <a:lvl1pPr marL="0" indent="0">
              <a:buNone/>
              <a:defRPr sz="1600" b="0" i="0" baseline="0">
                <a:solidFill>
                  <a:schemeClr val="tx1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720001" y="600000"/>
            <a:ext cx="5364711" cy="589280"/>
          </a:xfrm>
        </p:spPr>
        <p:txBody>
          <a:bodyPr anchor="t" anchorCtr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6"/>
          </p:nvPr>
        </p:nvSpPr>
        <p:spPr>
          <a:xfrm>
            <a:off x="720001" y="1152000"/>
            <a:ext cx="5364711" cy="576000"/>
          </a:xfrm>
        </p:spPr>
        <p:txBody>
          <a:bodyPr lIns="0" tIns="0"/>
          <a:lstStyle>
            <a:lvl1pPr marL="0" indent="0" algn="l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6186291" y="798803"/>
            <a:ext cx="5284064" cy="353197"/>
          </a:xfrm>
        </p:spPr>
        <p:txBody>
          <a:bodyPr lIns="0" tIns="0" anchor="t" anchorCtr="0">
            <a:noAutofit/>
          </a:bodyPr>
          <a:lstStyle>
            <a:lvl1pPr marL="0" indent="0">
              <a:buNone/>
              <a:defRPr sz="1600" b="0" i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39661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F3CFF2-8ED4-218F-42E6-542D60D89F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1244EA-EE09-0FEA-AB38-48E6D0DB0C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887D61-3B44-F05F-605D-E7A4E92953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4F141-B2CB-4A20-92CF-31B7A489C8CA}" type="datetimeFigureOut">
              <a:rPr lang="en-US" smtClean="0"/>
              <a:t>7/11/24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111501-0FF9-E78C-6072-7DB0007C5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B13272-9295-5D54-6AC4-9606EA105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1D588-F6FE-4101-9018-F7F61448C7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3537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4D49EF1F-0AC7-4EDC-A24E-7C2C47899C1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2118" y="2118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21" imgH="420" progId="TCLayout.ActiveDocument.1">
                  <p:embed/>
                </p:oleObj>
              </mc:Choice>
              <mc:Fallback>
                <p:oleObj name="think-cell Slide" r:id="rId4" imgW="421" imgH="420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4D49EF1F-0AC7-4EDC-A24E-7C2C47899C1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2118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0F38CA43-7B3D-4453-90A4-27946D064B39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211667" cy="21166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3200" b="0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E3EDB-D7EB-F14E-A6D1-748C03EC5ED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3"/>
          </p:nvPr>
        </p:nvSpPr>
        <p:spPr>
          <a:xfrm>
            <a:off x="719999" y="1950721"/>
            <a:ext cx="5280000" cy="4201724"/>
          </a:xfrm>
        </p:spPr>
        <p:txBody>
          <a:bodyPr lIns="0">
            <a:noAutofit/>
          </a:bodyPr>
          <a:lstStyle>
            <a:lvl1pPr marL="0" indent="0">
              <a:buFontTx/>
              <a:buNone/>
              <a:defRPr sz="2400"/>
            </a:lvl1pPr>
            <a:lvl2pPr marL="0" indent="0">
              <a:spcBef>
                <a:spcPts val="0"/>
              </a:spcBef>
              <a:buFontTx/>
              <a:buNone/>
              <a:defRPr sz="24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2000" baseline="0"/>
            </a:lvl3pPr>
            <a:lvl4pPr marL="365751" indent="-182875">
              <a:spcBef>
                <a:spcPts val="0"/>
              </a:spcBef>
              <a:buFont typeface="Lucida Grande"/>
              <a:buChar char="&gt;"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609585" indent="-182875">
              <a:buFont typeface="Lucida Grande"/>
              <a:buChar char="-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itle 1"/>
          <p:cNvSpPr>
            <a:spLocks noGrp="1"/>
          </p:cNvSpPr>
          <p:nvPr>
            <p:ph type="ctrTitle"/>
          </p:nvPr>
        </p:nvSpPr>
        <p:spPr>
          <a:xfrm>
            <a:off x="720000" y="600000"/>
            <a:ext cx="10752000" cy="589280"/>
          </a:xfrm>
        </p:spPr>
        <p:txBody>
          <a:bodyPr anchor="t" anchorCtr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6" name="Subtitle 2"/>
          <p:cNvSpPr>
            <a:spLocks noGrp="1"/>
          </p:cNvSpPr>
          <p:nvPr>
            <p:ph type="subTitle" idx="16"/>
          </p:nvPr>
        </p:nvSpPr>
        <p:spPr>
          <a:xfrm>
            <a:off x="720000" y="1152000"/>
            <a:ext cx="10752000" cy="576000"/>
          </a:xfrm>
        </p:spPr>
        <p:txBody>
          <a:bodyPr lIns="0" tIns="0"/>
          <a:lstStyle>
            <a:lvl1pPr marL="0" indent="0" algn="l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7"/>
          </p:nvPr>
        </p:nvSpPr>
        <p:spPr>
          <a:xfrm>
            <a:off x="6192000" y="1959751"/>
            <a:ext cx="5280000" cy="4201724"/>
          </a:xfrm>
        </p:spPr>
        <p:txBody>
          <a:bodyPr lIns="0">
            <a:noAutofit/>
          </a:bodyPr>
          <a:lstStyle>
            <a:lvl1pPr marL="0" indent="0">
              <a:buFontTx/>
              <a:buNone/>
              <a:defRPr sz="2400"/>
            </a:lvl1pPr>
            <a:lvl2pPr marL="0" indent="0">
              <a:spcBef>
                <a:spcPts val="0"/>
              </a:spcBef>
              <a:buFontTx/>
              <a:buNone/>
              <a:defRPr sz="24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2000" baseline="0"/>
            </a:lvl3pPr>
            <a:lvl4pPr marL="365751" indent="-182875">
              <a:spcBef>
                <a:spcPts val="0"/>
              </a:spcBef>
              <a:buFont typeface="Lucida Grande"/>
              <a:buChar char="&gt;"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609585" indent="-182875">
              <a:buFont typeface="Lucida Grande"/>
              <a:buChar char="-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174091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53C0F164-71B1-4490-9994-65DCBA4079E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2118" y="2118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21" imgH="420" progId="TCLayout.ActiveDocument.1">
                  <p:embed/>
                </p:oleObj>
              </mc:Choice>
              <mc:Fallback>
                <p:oleObj name="think-cell Slide" r:id="rId4" imgW="421" imgH="420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53C0F164-71B1-4490-9994-65DCBA4079E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2118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EE63F27A-F175-4E60-B193-D2A459EA50DE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211667" cy="21166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3200" b="0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E3EDB-D7EB-F14E-A6D1-748C03EC5ED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"/>
          </p:nvPr>
        </p:nvSpPr>
        <p:spPr>
          <a:xfrm>
            <a:off x="720000" y="1704623"/>
            <a:ext cx="10752000" cy="4492979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6" name="Subtitle 2"/>
          <p:cNvSpPr>
            <a:spLocks noGrp="1"/>
          </p:cNvSpPr>
          <p:nvPr>
            <p:ph type="subTitle" idx="13"/>
          </p:nvPr>
        </p:nvSpPr>
        <p:spPr>
          <a:xfrm>
            <a:off x="720000" y="1152001"/>
            <a:ext cx="10752000" cy="451023"/>
          </a:xfrm>
        </p:spPr>
        <p:txBody>
          <a:bodyPr lIns="0" tIns="0"/>
          <a:lstStyle>
            <a:lvl1pPr marL="0" indent="0" algn="l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720000" y="600000"/>
            <a:ext cx="10752000" cy="589280"/>
          </a:xfrm>
        </p:spPr>
        <p:txBody>
          <a:bodyPr anchor="t" anchorCtr="0"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524221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66D45075-161D-408C-8DA5-0337A91B306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2118" y="2118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21" imgH="420" progId="TCLayout.ActiveDocument.1">
                  <p:embed/>
                </p:oleObj>
              </mc:Choice>
              <mc:Fallback>
                <p:oleObj name="think-cell Slide" r:id="rId4" imgW="421" imgH="420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66D45075-161D-408C-8DA5-0337A91B306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2118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049B4061-F4C0-4302-8B78-030CF57A095A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211667" cy="21166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3200" b="0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E3EDB-D7EB-F14E-A6D1-748C03EC5ED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327449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E3EDB-D7EB-F14E-A6D1-748C03EC5ED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320060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D246F0-BBF4-4152-BCCE-89F927A0D4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BE927-25C7-4379-86F1-C17ED9D2A7F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Guides" hidden="1">
            <a:extLst>
              <a:ext uri="{FF2B5EF4-FFF2-40B4-BE49-F238E27FC236}">
                <a16:creationId xmlns:a16="http://schemas.microsoft.com/office/drawing/2014/main" id="{53DE0FE0-6D29-4965-A5CE-ABC21AEA398E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>
              <a:solidFill>
                <a:srgbClr val="FFFFFF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8C366B9-0297-413E-8878-727A083710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270001"/>
            <a:ext cx="11471638" cy="468000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dirty="0"/>
              <a:t>Add title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903E37F-1C65-4A6B-BC1A-06099BEA66D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9639" y="742950"/>
            <a:ext cx="11471999" cy="468000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tabLst/>
              <a:defRPr sz="3200">
                <a:latin typeface="+mn-lt"/>
              </a:defRPr>
            </a:lvl1pPr>
            <a:lvl2pPr marL="0" indent="0">
              <a:buFont typeface="Arial" panose="020B0604020202020204" pitchFamily="34" charset="0"/>
              <a:buNone/>
              <a:tabLst/>
              <a:defRPr sz="3200">
                <a:latin typeface="+mn-lt"/>
              </a:defRPr>
            </a:lvl2pPr>
            <a:lvl3pPr marL="0" indent="0">
              <a:buFont typeface="Arial" panose="020B0604020202020204" pitchFamily="34" charset="0"/>
              <a:buNone/>
              <a:tabLst/>
              <a:defRPr sz="3200">
                <a:latin typeface="+mn-lt"/>
              </a:defRPr>
            </a:lvl3pPr>
            <a:lvl4pPr marL="0" indent="0">
              <a:buFont typeface="Arial" panose="020B0604020202020204" pitchFamily="34" charset="0"/>
              <a:buNone/>
              <a:tabLst/>
              <a:defRPr sz="3200">
                <a:latin typeface="+mn-lt"/>
              </a:defRPr>
            </a:lvl4pPr>
            <a:lvl5pPr marL="0" indent="0">
              <a:buFont typeface="Arial" panose="020B0604020202020204" pitchFamily="34" charset="0"/>
              <a:buNone/>
              <a:tabLst/>
              <a:defRPr sz="3200">
                <a:latin typeface="+mn-lt"/>
              </a:defRPr>
            </a:lvl5pPr>
          </a:lstStyle>
          <a:p>
            <a:pPr lvl="0"/>
            <a:r>
              <a:rPr lang="en-US" dirty="0"/>
              <a:t>Add subtitle</a:t>
            </a:r>
          </a:p>
        </p:txBody>
      </p:sp>
    </p:spTree>
    <p:extLst>
      <p:ext uri="{BB962C8B-B14F-4D97-AF65-F5344CB8AC3E}">
        <p14:creationId xmlns:p14="http://schemas.microsoft.com/office/powerpoint/2010/main" val="1215516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0">
          <p15:clr>
            <a:srgbClr val="717275"/>
          </p15:clr>
        </p15:guide>
        <p15:guide id="2" orient="horz" pos="762">
          <p15:clr>
            <a:srgbClr val="717275"/>
          </p15:clr>
        </p15:guide>
        <p15:guide id="3" orient="horz" pos="1133">
          <p15:clr>
            <a:srgbClr val="FF96FF"/>
          </p15:clr>
        </p15:guide>
        <p15:guide id="4" orient="horz" pos="3753">
          <p15:clr>
            <a:srgbClr val="FF96FF"/>
          </p15:clr>
        </p15:guide>
        <p15:guide id="5" pos="226">
          <p15:clr>
            <a:srgbClr val="FF96FF"/>
          </p15:clr>
        </p15:guide>
        <p15:guide id="6" pos="1317">
          <p15:clr>
            <a:srgbClr val="FF96FF"/>
          </p15:clr>
        </p15:guide>
        <p15:guide id="7" pos="1453">
          <p15:clr>
            <a:srgbClr val="FF96FF"/>
          </p15:clr>
        </p15:guide>
        <p15:guide id="8" pos="2544">
          <p15:clr>
            <a:srgbClr val="FF96FF"/>
          </p15:clr>
        </p15:guide>
        <p15:guide id="9" pos="2680">
          <p15:clr>
            <a:srgbClr val="FF96FF"/>
          </p15:clr>
        </p15:guide>
        <p15:guide id="10" pos="3771">
          <p15:clr>
            <a:srgbClr val="FF96FF"/>
          </p15:clr>
        </p15:guide>
        <p15:guide id="11" pos="3908">
          <p15:clr>
            <a:srgbClr val="FF96FF"/>
          </p15:clr>
        </p15:guide>
        <p15:guide id="12" pos="4999">
          <p15:clr>
            <a:srgbClr val="FF96FF"/>
          </p15:clr>
        </p15:guide>
        <p15:guide id="13" pos="5135">
          <p15:clr>
            <a:srgbClr val="FF96FF"/>
          </p15:clr>
        </p15:guide>
        <p15:guide id="14" pos="6226">
          <p15:clr>
            <a:srgbClr val="FF96FF"/>
          </p15:clr>
        </p15:guide>
        <p15:guide id="15" pos="6362">
          <p15:clr>
            <a:srgbClr val="FF96FF"/>
          </p15:clr>
        </p15:guide>
        <p15:guide id="16" pos="7453">
          <p15:clr>
            <a:srgbClr val="FF96FF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39B553-26D4-BB40-C148-48A9E9ECCA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DC3CB2-22C1-35E2-0C78-C37EC8FE8D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433846-6145-6A21-1910-A89A41DE2D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2FF8FC-984E-CE4C-0551-9502C3876B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EEC6A6E-F7F8-1EE5-08AF-6699060B46C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5186A75-0DF7-812D-6E2E-8149E04243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18BEF-D580-46C1-8673-8014C375D04E}" type="datetimeFigureOut">
              <a:rPr lang="en-CH" smtClean="0"/>
              <a:t>7/11/24</a:t>
            </a:fld>
            <a:endParaRPr lang="en-CH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3A8FA64-086C-2071-EED6-12B1B3A159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B4C0E0-DCC4-28F9-DA0D-D2B0D7A40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0EEB8-29F0-41C2-A88A-8D55A0C04AFE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20308644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78DAE19A-57C7-96DB-BCC4-0418D80E94E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3752" y="6077053"/>
            <a:ext cx="2540495" cy="55859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C20531A-E117-68B3-FDF4-069EAA8D557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58308" y="100041"/>
            <a:ext cx="3019392" cy="499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 b="1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2AA34-2FA7-754E-B67D-1ACE3B318BFD}" type="datetimeFigureOut">
              <a:rPr lang="en-US" smtClean="0"/>
              <a:t>7/11/24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91CA1-6D6A-664A-8EF3-C29259A5256F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275836B-2C01-FB8F-25AF-3C0C00925C03}"/>
              </a:ext>
            </a:extLst>
          </p:cNvPr>
          <p:cNvCxnSpPr>
            <a:cxnSpLocks/>
          </p:cNvCxnSpPr>
          <p:nvPr userDrawn="1"/>
        </p:nvCxnSpPr>
        <p:spPr>
          <a:xfrm>
            <a:off x="0" y="23813"/>
            <a:ext cx="12192000" cy="0"/>
          </a:xfrm>
          <a:prstGeom prst="line">
            <a:avLst/>
          </a:prstGeom>
          <a:ln w="76200">
            <a:solidFill>
              <a:srgbClr val="BE27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F4A8F7EF-1849-4EA9-878C-287919A132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1642"/>
          <a:stretch/>
        </p:blipFill>
        <p:spPr>
          <a:xfrm>
            <a:off x="130968" y="137899"/>
            <a:ext cx="734126" cy="32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51624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71600"/>
            <a:ext cx="10972800" cy="4846320"/>
          </a:xfrm>
        </p:spPr>
        <p:txBody>
          <a:bodyPr/>
          <a:lstStyle>
            <a:lvl1pPr>
              <a:lnSpc>
                <a:spcPct val="100000"/>
              </a:lnSpc>
              <a:spcAft>
                <a:spcPts val="600"/>
              </a:spcAft>
              <a:defRPr sz="2400"/>
            </a:lvl1pPr>
            <a:lvl2pPr>
              <a:lnSpc>
                <a:spcPct val="100000"/>
              </a:lnSpc>
              <a:spcAft>
                <a:spcPts val="600"/>
              </a:spcAft>
              <a:defRPr sz="2200"/>
            </a:lvl2pPr>
            <a:lvl3pPr>
              <a:lnSpc>
                <a:spcPct val="100000"/>
              </a:lnSpc>
              <a:spcAft>
                <a:spcPts val="600"/>
              </a:spcAft>
              <a:defRPr sz="2200"/>
            </a:lvl3pPr>
            <a:lvl4pPr>
              <a:lnSpc>
                <a:spcPct val="100000"/>
              </a:lnSpc>
              <a:spcAft>
                <a:spcPts val="600"/>
              </a:spcAft>
              <a:defRPr sz="2200"/>
            </a:lvl4pPr>
            <a:lvl5pPr>
              <a:lnSpc>
                <a:spcPct val="100000"/>
              </a:lnSpc>
              <a:spcAft>
                <a:spcPts val="600"/>
              </a:spcAft>
              <a:defRPr sz="22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751E2D9B-FA28-4844-A5CC-E2C6715E5E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64319"/>
            <a:ext cx="10972800" cy="704088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988C37B0-540C-2E48-8870-7477B00080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2AA34-2FA7-754E-B67D-1ACE3B318BFD}" type="datetimeFigureOut">
              <a:rPr lang="en-US" smtClean="0"/>
              <a:pPr/>
              <a:t>7/11/24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5F4EDDB4-DB93-564C-A53A-2AF1E20C54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AFE0E19-30D5-874B-B686-387DDD5C0A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91CA1-6D6A-664A-8EF3-C29259A5256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81BA7E9-0538-8B32-FAEB-D25B985E1E2D}"/>
              </a:ext>
            </a:extLst>
          </p:cNvPr>
          <p:cNvCxnSpPr>
            <a:cxnSpLocks/>
          </p:cNvCxnSpPr>
          <p:nvPr userDrawn="1"/>
        </p:nvCxnSpPr>
        <p:spPr>
          <a:xfrm>
            <a:off x="0" y="23813"/>
            <a:ext cx="12192000" cy="0"/>
          </a:xfrm>
          <a:prstGeom prst="line">
            <a:avLst/>
          </a:prstGeom>
          <a:ln w="76200">
            <a:solidFill>
              <a:srgbClr val="BE27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996ECDA8-C582-3F16-29C3-B1C1D6A15E3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72650" y="100041"/>
            <a:ext cx="2305050" cy="3815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8B0074F-B5AD-9C10-AD38-6444E8B8EA2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013" y="167967"/>
            <a:ext cx="4317766" cy="14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22964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2906713"/>
            <a:ext cx="10363200" cy="1362075"/>
          </a:xfrm>
        </p:spPr>
        <p:txBody>
          <a:bodyPr anchor="ctr" anchorCtr="0"/>
          <a:lstStyle>
            <a:lvl1pPr algn="ctr">
              <a:defRPr sz="4000" b="1" i="0" cap="none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4268788"/>
            <a:ext cx="10363200" cy="1500187"/>
          </a:xfrm>
        </p:spPr>
        <p:txBody>
          <a:bodyPr anchor="t" anchorCtr="0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2AA34-2FA7-754E-B67D-1ACE3B318BFD}" type="datetimeFigureOut">
              <a:rPr lang="en-US" smtClean="0"/>
              <a:t>7/11/24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91CA1-6D6A-664A-8EF3-C29259A5256F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D208E3B-D63E-18BD-8C00-C63EDFD31FCE}"/>
              </a:ext>
            </a:extLst>
          </p:cNvPr>
          <p:cNvCxnSpPr>
            <a:cxnSpLocks/>
          </p:cNvCxnSpPr>
          <p:nvPr userDrawn="1"/>
        </p:nvCxnSpPr>
        <p:spPr>
          <a:xfrm>
            <a:off x="0" y="23813"/>
            <a:ext cx="12192000" cy="0"/>
          </a:xfrm>
          <a:prstGeom prst="line">
            <a:avLst/>
          </a:prstGeom>
          <a:ln w="76200">
            <a:solidFill>
              <a:srgbClr val="BE27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6386308E-1FDB-B8E8-9833-B486F24C3F2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72650" y="100041"/>
            <a:ext cx="2305050" cy="38155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703FCAF-F917-C2A2-D932-6A6FF33BD33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013" y="167967"/>
            <a:ext cx="4317766" cy="14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45569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6736" y="464319"/>
            <a:ext cx="9555480" cy="704088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2AA34-2FA7-754E-B67D-1ACE3B318BFD}" type="datetimeFigureOut">
              <a:rPr lang="en-US" smtClean="0"/>
              <a:t>7/11/24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91CA1-6D6A-664A-8EF3-C29259A5256F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2845645-8655-8D70-D285-9BF0BE3A441E}"/>
              </a:ext>
            </a:extLst>
          </p:cNvPr>
          <p:cNvCxnSpPr>
            <a:cxnSpLocks/>
          </p:cNvCxnSpPr>
          <p:nvPr userDrawn="1"/>
        </p:nvCxnSpPr>
        <p:spPr>
          <a:xfrm>
            <a:off x="0" y="23813"/>
            <a:ext cx="12192000" cy="0"/>
          </a:xfrm>
          <a:prstGeom prst="line">
            <a:avLst/>
          </a:prstGeom>
          <a:ln w="76200">
            <a:solidFill>
              <a:srgbClr val="BE27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E0DB37A2-42E1-2ED8-9EA5-5CCFC19BFB1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72650" y="100041"/>
            <a:ext cx="2305050" cy="38155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E817277-6B27-DDC2-AF15-CDF2CCF74F5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013" y="167967"/>
            <a:ext cx="4317766" cy="14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2207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1210B4-B21B-6F1B-ACFD-EEEFA7C21F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4588FA-1A3B-D37F-1A15-5AAC63AEAC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0116DA-B96F-6982-FD4F-75923BCC54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4F141-B2CB-4A20-92CF-31B7A489C8CA}" type="datetimeFigureOut">
              <a:rPr lang="en-US" smtClean="0"/>
              <a:t>7/11/24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0ECE47-547F-AC30-D730-64348D440A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1EE5B1-1D18-6995-735F-F0DC10DE38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1D588-F6FE-4101-9018-F7F61448C7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85076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6736" y="464319"/>
            <a:ext cx="9555480" cy="704088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2AA34-2FA7-754E-B67D-1ACE3B318BFD}" type="datetimeFigureOut">
              <a:rPr lang="en-US" smtClean="0"/>
              <a:t>7/11/24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91CA1-6D6A-664A-8EF3-C29259A5256F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1D12D30-DCDD-D8C5-E3A8-7A3890425698}"/>
              </a:ext>
            </a:extLst>
          </p:cNvPr>
          <p:cNvCxnSpPr>
            <a:cxnSpLocks/>
          </p:cNvCxnSpPr>
          <p:nvPr userDrawn="1"/>
        </p:nvCxnSpPr>
        <p:spPr>
          <a:xfrm>
            <a:off x="0" y="23813"/>
            <a:ext cx="12192000" cy="0"/>
          </a:xfrm>
          <a:prstGeom prst="line">
            <a:avLst/>
          </a:prstGeom>
          <a:ln w="76200">
            <a:solidFill>
              <a:srgbClr val="BE27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59AC53C7-51EF-F694-F294-E19D0A5AD30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72650" y="100041"/>
            <a:ext cx="2305050" cy="38155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0D63BC0-EE5A-8245-66FB-57BB87B9834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013" y="167967"/>
            <a:ext cx="4317766" cy="14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31891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6736" y="452444"/>
            <a:ext cx="9555480" cy="704088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2AA34-2FA7-754E-B67D-1ACE3B318BFD}" type="datetimeFigureOut">
              <a:rPr lang="en-US" smtClean="0"/>
              <a:t>7/11/24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91CA1-6D6A-664A-8EF3-C29259A5256F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99E0F9D-C6D8-9A88-5CD8-0AA697DCC44E}"/>
              </a:ext>
            </a:extLst>
          </p:cNvPr>
          <p:cNvCxnSpPr>
            <a:cxnSpLocks/>
          </p:cNvCxnSpPr>
          <p:nvPr userDrawn="1"/>
        </p:nvCxnSpPr>
        <p:spPr>
          <a:xfrm>
            <a:off x="0" y="23813"/>
            <a:ext cx="12192000" cy="0"/>
          </a:xfrm>
          <a:prstGeom prst="line">
            <a:avLst/>
          </a:prstGeom>
          <a:ln w="76200">
            <a:solidFill>
              <a:srgbClr val="BE27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2D417C36-41DA-9E08-3945-407FDD39D73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72650" y="100041"/>
            <a:ext cx="2305050" cy="38155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3E27F42-F094-E64C-93B7-303AD6BC178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013" y="167967"/>
            <a:ext cx="4317766" cy="14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50608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2AA34-2FA7-754E-B67D-1ACE3B318BFD}" type="datetimeFigureOut">
              <a:rPr lang="en-US" smtClean="0"/>
              <a:t>7/11/24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91CA1-6D6A-664A-8EF3-C29259A5256F}" type="slidenum">
              <a:rPr lang="en-US" smtClean="0"/>
              <a:t>‹#›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156D3B7-0E9A-F5DA-71D3-F7AE7FB8858E}"/>
              </a:ext>
            </a:extLst>
          </p:cNvPr>
          <p:cNvCxnSpPr>
            <a:cxnSpLocks/>
          </p:cNvCxnSpPr>
          <p:nvPr userDrawn="1"/>
        </p:nvCxnSpPr>
        <p:spPr>
          <a:xfrm>
            <a:off x="0" y="23813"/>
            <a:ext cx="12192000" cy="0"/>
          </a:xfrm>
          <a:prstGeom prst="line">
            <a:avLst/>
          </a:prstGeom>
          <a:ln w="76200">
            <a:solidFill>
              <a:srgbClr val="BE27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A409EA9B-8963-DF48-D1B1-7528A378CA7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72650" y="100041"/>
            <a:ext cx="2305050" cy="38155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07F2710-CEF8-E885-F4BC-E76DCE8657D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013" y="167967"/>
            <a:ext cx="4317766" cy="14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43988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2AA34-2FA7-754E-B67D-1ACE3B318BFD}" type="datetimeFigureOut">
              <a:rPr lang="en-US" smtClean="0"/>
              <a:t>7/11/24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91CA1-6D6A-664A-8EF3-C29259A5256F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3147F4B-15D4-19BD-437D-1DCE5640D172}"/>
              </a:ext>
            </a:extLst>
          </p:cNvPr>
          <p:cNvCxnSpPr>
            <a:cxnSpLocks/>
          </p:cNvCxnSpPr>
          <p:nvPr userDrawn="1"/>
        </p:nvCxnSpPr>
        <p:spPr>
          <a:xfrm>
            <a:off x="0" y="23813"/>
            <a:ext cx="12192000" cy="0"/>
          </a:xfrm>
          <a:prstGeom prst="line">
            <a:avLst/>
          </a:prstGeom>
          <a:ln w="76200">
            <a:solidFill>
              <a:srgbClr val="BE27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527FDF99-FE20-2B65-D0E0-02B28B2E5ED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72650" y="100041"/>
            <a:ext cx="2305050" cy="38155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17062D6-BF78-7AA0-BEF1-4F704F15670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013" y="167967"/>
            <a:ext cx="4317766" cy="14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27435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2AA34-2FA7-754E-B67D-1ACE3B318BFD}" type="datetimeFigureOut">
              <a:rPr lang="en-US" smtClean="0"/>
              <a:t>7/11/24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91CA1-6D6A-664A-8EF3-C29259A5256F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458BDAC-16BD-D587-511A-73660384A5A5}"/>
              </a:ext>
            </a:extLst>
          </p:cNvPr>
          <p:cNvCxnSpPr>
            <a:cxnSpLocks/>
          </p:cNvCxnSpPr>
          <p:nvPr userDrawn="1"/>
        </p:nvCxnSpPr>
        <p:spPr>
          <a:xfrm>
            <a:off x="0" y="23813"/>
            <a:ext cx="12192000" cy="0"/>
          </a:xfrm>
          <a:prstGeom prst="line">
            <a:avLst/>
          </a:prstGeom>
          <a:ln w="76200">
            <a:solidFill>
              <a:srgbClr val="BE27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E7EAC066-C128-B1EF-7137-E9B3E39EC2A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72650" y="100041"/>
            <a:ext cx="2305050" cy="38155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C49090B-C4A6-4952-1AA6-D04ADEB16C7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013" y="167967"/>
            <a:ext cx="4317766" cy="14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7184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6736" y="476194"/>
            <a:ext cx="9555480" cy="704088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2AA34-2FA7-754E-B67D-1ACE3B318BFD}" type="datetimeFigureOut">
              <a:rPr lang="en-US" smtClean="0"/>
              <a:t>7/11/24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91CA1-6D6A-664A-8EF3-C29259A5256F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E1FB49E-654C-0169-1618-DBD0E0B8EF83}"/>
              </a:ext>
            </a:extLst>
          </p:cNvPr>
          <p:cNvCxnSpPr>
            <a:cxnSpLocks/>
          </p:cNvCxnSpPr>
          <p:nvPr userDrawn="1"/>
        </p:nvCxnSpPr>
        <p:spPr>
          <a:xfrm>
            <a:off x="0" y="23813"/>
            <a:ext cx="12192000" cy="0"/>
          </a:xfrm>
          <a:prstGeom prst="line">
            <a:avLst/>
          </a:prstGeom>
          <a:ln w="76200">
            <a:solidFill>
              <a:srgbClr val="BE27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E5B5462D-7500-60EC-789A-D7BF78FD152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72650" y="100041"/>
            <a:ext cx="2305050" cy="38155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7229D14-5749-C580-472E-655E6389D85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013" y="167967"/>
            <a:ext cx="4317766" cy="14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14009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2AA34-2FA7-754E-B67D-1ACE3B318BFD}" type="datetimeFigureOut">
              <a:rPr lang="en-US" smtClean="0"/>
              <a:t>7/11/24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91CA1-6D6A-664A-8EF3-C29259A5256F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D918371-44D5-D1E1-BEB6-E413062A8BFB}"/>
              </a:ext>
            </a:extLst>
          </p:cNvPr>
          <p:cNvCxnSpPr>
            <a:cxnSpLocks/>
          </p:cNvCxnSpPr>
          <p:nvPr userDrawn="1"/>
        </p:nvCxnSpPr>
        <p:spPr>
          <a:xfrm>
            <a:off x="0" y="23813"/>
            <a:ext cx="12192000" cy="0"/>
          </a:xfrm>
          <a:prstGeom prst="line">
            <a:avLst/>
          </a:prstGeom>
          <a:ln w="76200">
            <a:solidFill>
              <a:srgbClr val="BE27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AA9847BE-029B-49C6-E16C-5E8F758B01B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72650" y="100041"/>
            <a:ext cx="2305050" cy="38155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2086B9A-D2A5-C01F-B743-BB0ACFFDDCA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013" y="167967"/>
            <a:ext cx="4317766" cy="14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7013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F2F584-8DEF-F3E1-9660-23BF007471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19B8F0-BFF7-3ACB-4F99-C87A0EF406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C44DE4-73FC-A0B3-5AAF-FB6ED96F79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91F49C-B64E-8B2E-3976-568F27DDFD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4F141-B2CB-4A20-92CF-31B7A489C8CA}" type="datetimeFigureOut">
              <a:rPr lang="en-US" smtClean="0"/>
              <a:t>7/11/24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7FDFC8-A3C2-4CAD-72DE-6D3D39C581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7FD205-8C29-A214-8E40-9246BC3C5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1D588-F6FE-4101-9018-F7F61448C7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4143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D3261F-A4D7-F4A7-7AA2-3FC5644F6D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2884B0-6EBC-29E3-FED0-45191C9512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2527F8-B116-4311-98B5-A4939797F3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A3CC04B-AD99-9117-ADD4-7B257FCAE9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9086ADA-AB07-1A8A-803C-E109BDFAEC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397C641-8123-0005-0FF7-125B9DBB0D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4F141-B2CB-4A20-92CF-31B7A489C8CA}" type="datetimeFigureOut">
              <a:rPr lang="en-US" smtClean="0"/>
              <a:t>7/11/24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5C56111-BD4E-E07D-DF7B-3E6E7BE1E7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514A2B3-CCA2-F6CE-6BC9-3BB0903AD6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1D588-F6FE-4101-9018-F7F61448C7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4726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237534-CC85-CACC-AB21-9D7F8F6F17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B18F55D-8C99-D447-27C4-837E807164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4F141-B2CB-4A20-92CF-31B7A489C8CA}" type="datetimeFigureOut">
              <a:rPr lang="en-US" smtClean="0"/>
              <a:t>7/11/24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8EEC1D7-62D2-E104-64EF-791EA04E88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71F71F-27FE-88F7-55AF-4692049A2B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1D588-F6FE-4101-9018-F7F61448C7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2757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03251CB-2513-5BC6-79C1-5F2810593C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4F141-B2CB-4A20-92CF-31B7A489C8CA}" type="datetimeFigureOut">
              <a:rPr lang="en-US" smtClean="0"/>
              <a:t>7/11/24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6B3D4C0-1635-B0E4-B1CF-A3E955D698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AC8D7B-9C3A-34CE-0EFD-05BAF34E4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1D588-F6FE-4101-9018-F7F61448C7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4012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93E6AE-44F3-086F-B75B-AEBA5FBB58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521B85-381B-AD20-C546-A3508412E6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180B74-99C1-1EC7-2363-1E8DDD80A0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6FAA17-6B30-3817-4025-D9EFC37B58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4F141-B2CB-4A20-92CF-31B7A489C8CA}" type="datetimeFigureOut">
              <a:rPr lang="en-US" smtClean="0"/>
              <a:t>7/11/24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029FBB-04A0-D106-B97E-501D745769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B0DCB5-3714-CD67-78FE-809825EF12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1D588-F6FE-4101-9018-F7F61448C7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2257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1A8EA8-61C0-1E4F-117F-A8F7A9A282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E468667-6E1C-13E8-558C-2E0D092AD7C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673BCB-2508-B0C9-B9F1-0D92C46ACD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D90A04-E4AE-1DE1-3E63-2A65AFC3A9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4F141-B2CB-4A20-92CF-31B7A489C8CA}" type="datetimeFigureOut">
              <a:rPr lang="en-US" smtClean="0"/>
              <a:t>7/11/24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BB6D7F-FBE5-6A56-6C81-55439B19CE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474C7A-DDF7-19A2-0F9C-E9D6C44634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1D588-F6FE-4101-9018-F7F61448C7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184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ags" Target="../tags/tag1.xml"/><Relationship Id="rId2" Type="http://schemas.openxmlformats.org/officeDocument/2006/relationships/slideLayout" Target="../slideLayouts/slideLayout17.xml"/><Relationship Id="rId16" Type="http://schemas.openxmlformats.org/officeDocument/2006/relationships/image" Target="../media/image8.emf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20.xml"/><Relationship Id="rId15" Type="http://schemas.openxmlformats.org/officeDocument/2006/relationships/image" Target="../media/image7.emf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oleObject" Target="../embeddings/oleObject1.bin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73E4A1A-C582-F2BA-44C0-822359309A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83A2E9-13A6-8557-833E-4709B64F8E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021EF0-93D6-67AB-8FE6-A8B96EE2D6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34F141-B2CB-4A20-92CF-31B7A489C8CA}" type="datetimeFigureOut">
              <a:rPr lang="en-US" smtClean="0"/>
              <a:t>7/11/24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23DF0B-CEC7-1C58-D46D-F9822CC1EE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D2146A-C544-1D79-4D73-004179CC6B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71D588-F6FE-4101-9018-F7F61448C7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659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4">
            <a:extLst>
              <a:ext uri="{FF2B5EF4-FFF2-40B4-BE49-F238E27FC236}">
                <a16:creationId xmlns:a16="http://schemas.microsoft.com/office/drawing/2014/main" id="{5E842C59-4AD7-4D58-9923-AF86475358F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9465" y="6263640"/>
            <a:ext cx="1467104" cy="232100"/>
          </a:xfrm>
          <a:prstGeom prst="rect">
            <a:avLst/>
          </a:prstGeom>
        </p:spPr>
      </p:pic>
      <p:pic>
        <p:nvPicPr>
          <p:cNvPr id="4" name="Picture 3" descr="A drawing of a person&#10;&#10;Description automatically generated">
            <a:extLst>
              <a:ext uri="{FF2B5EF4-FFF2-40B4-BE49-F238E27FC236}">
                <a16:creationId xmlns:a16="http://schemas.microsoft.com/office/drawing/2014/main" id="{CE74BF52-AFDA-4F9E-8B8A-625565EFB97F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0" y="6263640"/>
            <a:ext cx="1826091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573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5EDEAE35-7355-4440-BA2A-A9D763578ABD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FBAE4259-5D7D-4A23-9913-89833214BE9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7DC88C-2B8D-4CDC-A966-9587D2BDDD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791000D2-CAE6-49BE-96C6-F30C6E83F6DC}" type="datetimeFigureOut">
              <a:rPr lang="en-US"/>
              <a:pPr>
                <a:defRPr/>
              </a:pPr>
              <a:t>7/11/24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A2902A-B6D5-42B7-AF46-49A1A85F7C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2180EB-3F04-4851-B6A8-BF58094DCC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5213543E-7578-49FA-A272-369487A2D22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1031" name="Picture 6">
            <a:extLst>
              <a:ext uri="{FF2B5EF4-FFF2-40B4-BE49-F238E27FC236}">
                <a16:creationId xmlns:a16="http://schemas.microsoft.com/office/drawing/2014/main" id="{F491E23E-FB95-4F20-BEAB-26A64D12654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0545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BA932AFD-C60B-4A96-9A8B-DC060B683A6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2"/>
            </p:custDataLst>
          </p:nvPr>
        </p:nvGraphicFramePr>
        <p:xfrm>
          <a:off x="2118" y="2118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4" imgW="421" imgH="420" progId="TCLayout.ActiveDocument.1">
                  <p:embed/>
                </p:oleObj>
              </mc:Choice>
              <mc:Fallback>
                <p:oleObj name="think-cell Slide" r:id="rId14" imgW="421" imgH="420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BA932AFD-C60B-4A96-9A8B-DC060B683A6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2118" y="2118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B0530A7C-72A9-4F9B-975E-F81E21C5F5D9}"/>
              </a:ext>
            </a:extLst>
          </p:cNvPr>
          <p:cNvSpPr/>
          <p:nvPr userDrawn="1">
            <p:custDataLst>
              <p:tags r:id="rId13"/>
            </p:custDataLst>
          </p:nvPr>
        </p:nvSpPr>
        <p:spPr>
          <a:xfrm>
            <a:off x="0" y="0"/>
            <a:ext cx="211667" cy="21166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3200" b="0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2493" y="600000"/>
            <a:ext cx="10752000" cy="1143000"/>
          </a:xfrm>
          <a:prstGeom prst="rect">
            <a:avLst/>
          </a:prstGeom>
        </p:spPr>
        <p:txBody>
          <a:bodyPr vert="horz" lIns="0" tIns="0" rIns="0" bIns="4572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0000" y="1801476"/>
            <a:ext cx="10752000" cy="4525963"/>
          </a:xfrm>
          <a:prstGeom prst="rect">
            <a:avLst/>
          </a:prstGeom>
        </p:spPr>
        <p:txBody>
          <a:bodyPr vert="horz" lIns="0" tIns="0" rIns="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3377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tabLst>
                <a:tab pos="1551479" algn="l"/>
              </a:tabLst>
              <a:defRPr sz="1333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defRPr>
            </a:lvl1pPr>
          </a:lstStyle>
          <a:p>
            <a:fld id="{1D1E3EDB-D7EB-F14E-A6D1-748C03EC5ED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720000" y="6398400"/>
            <a:ext cx="10180800" cy="234379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0" y="1"/>
            <a:ext cx="12216000" cy="461665"/>
          </a:xfrm>
          <a:prstGeom prst="rect">
            <a:avLst/>
          </a:prstGeom>
          <a:solidFill>
            <a:srgbClr val="CD202C"/>
          </a:solidFill>
        </p:spPr>
        <p:txBody>
          <a:bodyPr wrap="square" rtlCol="0">
            <a:spAutoFit/>
          </a:bodyPr>
          <a:lstStyle/>
          <a:p>
            <a:pPr eaLnBrk="1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18106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</p:sldLayoutIdLst>
  <p:hf hdr="0" ftr="0" dt="0"/>
  <p:txStyles>
    <p:titleStyle>
      <a:lvl1pPr algn="l" defTabSz="609585" rtl="0" eaLnBrk="1" latinLnBrk="0" hangingPunct="1">
        <a:spcBef>
          <a:spcPct val="0"/>
        </a:spcBef>
        <a:buNone/>
        <a:defRPr sz="3200" kern="1200" baseline="0">
          <a:solidFill>
            <a:schemeClr val="tx1"/>
          </a:solidFill>
          <a:latin typeface="Arial"/>
          <a:ea typeface="+mj-ea"/>
          <a:cs typeface="+mj-cs"/>
        </a:defRPr>
      </a:lvl1pPr>
    </p:titleStyle>
    <p:bodyStyle>
      <a:lvl1pPr marL="0" indent="0" algn="l" defTabSz="609585" rtl="0" eaLnBrk="1" latinLnBrk="0" hangingPunct="1">
        <a:lnSpc>
          <a:spcPts val="2533"/>
        </a:lnSpc>
        <a:spcBef>
          <a:spcPts val="0"/>
        </a:spcBef>
        <a:buFontTx/>
        <a:buNone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609585" rtl="0" eaLnBrk="1" latinLnBrk="0" hangingPunct="1">
        <a:lnSpc>
          <a:spcPts val="2533"/>
        </a:lnSpc>
        <a:spcBef>
          <a:spcPts val="0"/>
        </a:spcBef>
        <a:buFontTx/>
        <a:buNone/>
        <a:defRPr sz="2400" kern="1200">
          <a:solidFill>
            <a:schemeClr val="tx1">
              <a:lumMod val="50000"/>
              <a:lumOff val="50000"/>
            </a:schemeClr>
          </a:solidFill>
          <a:latin typeface="Arial"/>
          <a:ea typeface="+mn-ea"/>
          <a:cs typeface="+mn-cs"/>
        </a:defRPr>
      </a:lvl2pPr>
      <a:lvl3pPr marL="0" indent="0" algn="l" defTabSz="609585" rtl="0" eaLnBrk="1" latinLnBrk="0" hangingPunct="1">
        <a:lnSpc>
          <a:spcPts val="2267"/>
        </a:lnSpc>
        <a:spcBef>
          <a:spcPts val="0"/>
        </a:spcBef>
        <a:buFontTx/>
        <a:buNone/>
        <a:defRPr sz="2133" kern="1200" baseline="0">
          <a:solidFill>
            <a:schemeClr val="tx1"/>
          </a:solidFill>
          <a:latin typeface="Arial"/>
          <a:ea typeface="+mn-ea"/>
          <a:cs typeface="+mn-cs"/>
        </a:defRPr>
      </a:lvl3pPr>
      <a:lvl4pPr marL="350391" indent="-182395" algn="l" defTabSz="609585" rtl="0" eaLnBrk="1" latinLnBrk="0" hangingPunct="1">
        <a:spcBef>
          <a:spcPts val="0"/>
        </a:spcBef>
        <a:buFont typeface="Lucida Grande"/>
        <a:buChar char="&gt;"/>
        <a:defRPr sz="2133" kern="1200" baseline="0">
          <a:solidFill>
            <a:schemeClr val="tx1">
              <a:lumMod val="50000"/>
              <a:lumOff val="50000"/>
            </a:schemeClr>
          </a:solidFill>
          <a:latin typeface="Arial"/>
          <a:ea typeface="+mn-ea"/>
          <a:cs typeface="+mn-cs"/>
        </a:defRPr>
      </a:lvl4pPr>
      <a:lvl5pPr marL="609585" indent="-182395" algn="l" defTabSz="609585" rtl="0" eaLnBrk="1" latinLnBrk="0" hangingPunct="1">
        <a:lnSpc>
          <a:spcPts val="1867"/>
        </a:lnSpc>
        <a:spcBef>
          <a:spcPts val="0"/>
        </a:spcBef>
        <a:buFont typeface="Arial"/>
        <a:buChar char="–"/>
        <a:defRPr sz="1600" kern="1200" baseline="0">
          <a:solidFill>
            <a:schemeClr val="tx1">
              <a:lumMod val="50000"/>
              <a:lumOff val="50000"/>
            </a:schemeClr>
          </a:solidFill>
          <a:latin typeface="Arial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464319"/>
            <a:ext cx="10972800" cy="7040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371600"/>
            <a:ext cx="10972800" cy="48463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672AA34-2FA7-754E-B67D-1ACE3B318BFD}" type="datetimeFigureOut">
              <a:rPr lang="en-US" smtClean="0"/>
              <a:pPr/>
              <a:t>7/11/24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CF91CA1-6D6A-664A-8EF3-C29259A525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635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3200" b="1" i="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457200" rtl="0" eaLnBrk="1" latinLnBrk="0" hangingPunct="1">
        <a:lnSpc>
          <a:spcPct val="100000"/>
        </a:lnSpc>
        <a:spcBef>
          <a:spcPts val="0"/>
        </a:spcBef>
        <a:buFont typeface="Arial"/>
        <a:buChar char="•"/>
        <a:defRPr sz="28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457200" rtl="0" eaLnBrk="1" latinLnBrk="0" hangingPunct="1">
        <a:lnSpc>
          <a:spcPct val="100000"/>
        </a:lnSpc>
        <a:spcBef>
          <a:spcPts val="0"/>
        </a:spcBef>
        <a:buFont typeface="Arial"/>
        <a:buChar char="–"/>
        <a:defRPr sz="24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457200" rtl="0" eaLnBrk="1" latinLnBrk="0" hangingPunct="1">
        <a:lnSpc>
          <a:spcPct val="100000"/>
        </a:lnSpc>
        <a:spcBef>
          <a:spcPts val="0"/>
        </a:spcBef>
        <a:buFont typeface="Arial"/>
        <a:buChar char="•"/>
        <a:defRPr sz="20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457200" rtl="0" eaLnBrk="1" latinLnBrk="0" hangingPunct="1">
        <a:lnSpc>
          <a:spcPct val="100000"/>
        </a:lnSpc>
        <a:spcBef>
          <a:spcPts val="0"/>
        </a:spcBef>
        <a:buFont typeface="Arial"/>
        <a:buChar char="–"/>
        <a:defRPr sz="20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457200" rtl="0" eaLnBrk="1" latinLnBrk="0" hangingPunct="1">
        <a:lnSpc>
          <a:spcPct val="100000"/>
        </a:lnSpc>
        <a:spcBef>
          <a:spcPts val="0"/>
        </a:spcBef>
        <a:buFont typeface="Arial"/>
        <a:buChar char="»"/>
        <a:defRPr sz="20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8.bin"/><Relationship Id="rId4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9838A4-C1AC-8E4D-B4B0-A9C694280F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638660"/>
            <a:ext cx="9144000" cy="2190265"/>
          </a:xfrm>
        </p:spPr>
        <p:txBody>
          <a:bodyPr>
            <a:noAutofit/>
          </a:bodyPr>
          <a:lstStyle/>
          <a:p>
            <a:r>
              <a:rPr lang="en-US" sz="5400" dirty="0">
                <a:solidFill>
                  <a:srgbClr val="009999"/>
                </a:solidFill>
                <a:latin typeface="Arial Nova Cond" panose="020B0506020202020204" pitchFamily="34" charset="0"/>
                <a:cs typeface="Times New Roman" panose="02020603050405020304" pitchFamily="18" charset="0"/>
              </a:rPr>
              <a:t>Improving Aligned Support for HIV Prevention</a:t>
            </a:r>
            <a:endParaRPr lang="en-US" sz="18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BAAD73FD-D6A5-F5EE-4983-FED33D8FAC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556932"/>
            <a:ext cx="9144000" cy="1107347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sz="3600" b="1" dirty="0">
                <a:solidFill>
                  <a:srgbClr val="C00000"/>
                </a:solidFill>
                <a:latin typeface="Arial Nova Cond" panose="020B0506020202020204" pitchFamily="34" charset="0"/>
              </a:rPr>
              <a:t>Condom Programming Beyond Condom Strategic Initiative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GB" sz="3600" b="1" dirty="0">
              <a:solidFill>
                <a:srgbClr val="C00000"/>
              </a:solidFill>
              <a:latin typeface="Arial Nova Cond" panose="020B050602020202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3600" b="1" dirty="0">
              <a:solidFill>
                <a:srgbClr val="C00000"/>
              </a:solidFill>
              <a:latin typeface="Arial Nova Cond" panose="020B0506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D2BDA8A-4375-618E-1304-E376A31AD111}"/>
              </a:ext>
            </a:extLst>
          </p:cNvPr>
          <p:cNvSpPr txBox="1"/>
          <p:nvPr/>
        </p:nvSpPr>
        <p:spPr>
          <a:xfrm>
            <a:off x="964734" y="4597167"/>
            <a:ext cx="480033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Dr. Namwinga Chintu</a:t>
            </a:r>
          </a:p>
          <a:p>
            <a:r>
              <a:rPr lang="en-US" b="1" dirty="0"/>
              <a:t>Program Innovation Prevention Treatment and Pediatrics</a:t>
            </a:r>
          </a:p>
          <a:p>
            <a:r>
              <a:rPr lang="en-US" b="1" dirty="0"/>
              <a:t>UNAIDS, Geneva</a:t>
            </a:r>
          </a:p>
          <a:p>
            <a:endParaRPr lang="en-US" b="1" dirty="0"/>
          </a:p>
          <a:p>
            <a:r>
              <a:rPr lang="en-US" b="1" dirty="0"/>
              <a:t>Rosemary Kindyomunda </a:t>
            </a:r>
          </a:p>
          <a:p>
            <a:r>
              <a:rPr lang="en-US" b="1" dirty="0"/>
              <a:t>Programme Specialist, SRH/ HIV</a:t>
            </a:r>
          </a:p>
          <a:p>
            <a:r>
              <a:rPr lang="en-US" b="1" dirty="0"/>
              <a:t>UNFPA ESARO, Johannesburg</a:t>
            </a:r>
            <a:endParaRPr lang="en-CH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7E9F70B-1121-4D2A-5BE7-B130DD90387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-706" r="41075" b="-1"/>
          <a:stretch/>
        </p:blipFill>
        <p:spPr>
          <a:xfrm>
            <a:off x="7575259" y="5906640"/>
            <a:ext cx="4519310" cy="849086"/>
          </a:xfrm>
          <a:prstGeom prst="rect">
            <a:avLst/>
          </a:prstGeom>
        </p:spPr>
      </p:pic>
      <p:pic>
        <p:nvPicPr>
          <p:cNvPr id="1026" name="Picture 2" descr="Home - The Global Fund to Fight AIDS, Tuberculosis and Malaria">
            <a:extLst>
              <a:ext uri="{FF2B5EF4-FFF2-40B4-BE49-F238E27FC236}">
                <a16:creationId xmlns:a16="http://schemas.microsoft.com/office/drawing/2014/main" id="{44681F97-554B-8429-2F46-6469D7CFDB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3020" y="5620623"/>
            <a:ext cx="1342239" cy="123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08269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812ABB-A74D-F7A8-0F9F-38C8F409DE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4162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b="1" dirty="0">
                <a:solidFill>
                  <a:srgbClr val="009999"/>
                </a:solidFill>
                <a:latin typeface="Arial Nova Cond" panose="020B0506020202020204" pitchFamily="34" charset="0"/>
                <a:cs typeface="Times New Roman" panose="02020603050405020304" pitchFamily="18" charset="0"/>
              </a:rPr>
              <a:t>Overcoming Condom Programming obstacles: </a:t>
            </a:r>
            <a:br>
              <a:rPr lang="en-US" sz="3200" b="1" dirty="0">
                <a:solidFill>
                  <a:srgbClr val="009999"/>
                </a:solidFill>
                <a:latin typeface="Arial Nova Cond" panose="020B0506020202020204" pitchFamily="34" charset="0"/>
                <a:cs typeface="Times New Roman" panose="02020603050405020304" pitchFamily="18" charset="0"/>
              </a:rPr>
            </a:br>
            <a:r>
              <a:rPr lang="en-US" sz="3200" b="1" dirty="0">
                <a:solidFill>
                  <a:srgbClr val="009999"/>
                </a:solidFill>
                <a:latin typeface="Arial Nova Cond" panose="020B0506020202020204" pitchFamily="34" charset="0"/>
                <a:cs typeface="Times New Roman" panose="02020603050405020304" pitchFamily="18" charset="0"/>
              </a:rPr>
              <a:t>learning from implementation of the Condom SI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5CDEBA-CBFF-A2A3-2F9E-7A9B044549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9858" y="1523048"/>
            <a:ext cx="5508171" cy="5193438"/>
          </a:xfrm>
        </p:spPr>
        <p:txBody>
          <a:bodyPr>
            <a:noAutofit/>
          </a:bodyPr>
          <a:lstStyle/>
          <a:p>
            <a:pPr marL="162306" indent="-162306" defTabSz="649224">
              <a:spcBef>
                <a:spcPts val="710"/>
              </a:spcBef>
            </a:pP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Condom/lube still stigmatized</a:t>
            </a:r>
          </a:p>
          <a:p>
            <a:pPr marL="619506" lvl="1" indent="-162306" defTabSz="649224">
              <a:spcBef>
                <a:spcPts val="710"/>
              </a:spcBef>
            </a:pPr>
            <a:r>
              <a:rPr lang="en-US" sz="2000" kern="1200" dirty="0">
                <a:solidFill>
                  <a:schemeClr val="accent5"/>
                </a:solidFill>
                <a:latin typeface="+mn-lt"/>
                <a:ea typeface="+mn-ea"/>
                <a:cs typeface="+mn-cs"/>
              </a:rPr>
              <a:t>Standardize output reporting on external funds?</a:t>
            </a:r>
          </a:p>
          <a:p>
            <a:pPr marL="162306" indent="-162306" defTabSz="649224">
              <a:spcBef>
                <a:spcPts val="710"/>
              </a:spcBef>
            </a:pP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Lack of data impacts advocacy and programme decision making</a:t>
            </a:r>
          </a:p>
          <a:p>
            <a:pPr marL="619506" lvl="1" indent="-162306" defTabSz="649224">
              <a:spcBef>
                <a:spcPts val="710"/>
              </a:spcBef>
            </a:pPr>
            <a:r>
              <a:rPr lang="en-US" sz="2000" dirty="0">
                <a:solidFill>
                  <a:schemeClr val="accent5">
                    <a:lumMod val="75000"/>
                  </a:schemeClr>
                </a:solidFill>
              </a:rPr>
              <a:t>Invest in CP data analytics, evidence generation </a:t>
            </a:r>
            <a:endParaRPr lang="en-US" sz="2000" kern="1200" dirty="0">
              <a:solidFill>
                <a:schemeClr val="accent5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  <a:p>
            <a:pPr marL="162306" indent="-162306" defTabSz="649224">
              <a:spcBef>
                <a:spcPts val="710"/>
              </a:spcBef>
            </a:pP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free condom threatens transition to  sustainable markets</a:t>
            </a:r>
          </a:p>
          <a:p>
            <a:pPr marL="619506" lvl="1" indent="-162306" defTabSz="649224">
              <a:spcBef>
                <a:spcPts val="710"/>
              </a:spcBef>
            </a:pPr>
            <a:r>
              <a:rPr lang="en-US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Free commodity increasing but handling capacity weak</a:t>
            </a:r>
          </a:p>
          <a:p>
            <a:pPr marL="619506" lvl="1" indent="-162306" defTabSz="649224">
              <a:spcBef>
                <a:spcPts val="710"/>
              </a:spcBef>
            </a:pPr>
            <a:r>
              <a:rPr lang="en-US" dirty="0"/>
              <a:t>willingness to buy not well exploited</a:t>
            </a:r>
            <a:endParaRPr lang="en-US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19506" lvl="1" indent="-162306" defTabSz="649224">
              <a:spcBef>
                <a:spcPts val="710"/>
              </a:spcBef>
            </a:pPr>
            <a:r>
              <a:rPr lang="en-US" sz="2000" kern="1200" dirty="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Utilize external funding to grow the total market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8586B8-66D3-38F2-1BF9-08BEEB6A10FC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6422570" y="1523048"/>
            <a:ext cx="5671459" cy="5193438"/>
          </a:xfrm>
        </p:spPr>
        <p:txBody>
          <a:bodyPr>
            <a:normAutofit/>
          </a:bodyPr>
          <a:lstStyle/>
          <a:p>
            <a:pPr marL="162306" indent="-162306" defTabSz="649224">
              <a:spcBef>
                <a:spcPts val="710"/>
              </a:spcBef>
            </a:pPr>
            <a:r>
              <a:rPr lang="en-US" sz="2400" dirty="0"/>
              <a:t>High unmet need </a:t>
            </a:r>
            <a:r>
              <a:rPr lang="en-US" sz="2400" dirty="0">
                <a:solidFill>
                  <a:schemeClr val="accent5"/>
                </a:solidFill>
              </a:rPr>
              <a:t>YET</a:t>
            </a:r>
            <a:r>
              <a:rPr lang="en-US" sz="2400" dirty="0"/>
              <a:t> low condom uptake</a:t>
            </a:r>
          </a:p>
          <a:p>
            <a:pPr marL="619506" lvl="1" indent="-162306" defTabSz="649224">
              <a:spcBef>
                <a:spcPts val="710"/>
              </a:spcBef>
            </a:pPr>
            <a:r>
              <a:rPr lang="en-US" sz="2000" dirty="0">
                <a:solidFill>
                  <a:schemeClr val="accent5"/>
                </a:solidFill>
              </a:rPr>
              <a:t>Invest in innovative demand creation</a:t>
            </a:r>
          </a:p>
          <a:p>
            <a:pPr marL="162306" indent="-162306" defTabSz="649224">
              <a:spcBef>
                <a:spcPts val="710"/>
              </a:spcBef>
            </a:pPr>
            <a:r>
              <a:rPr lang="en-US" sz="2400" dirty="0"/>
              <a:t>Competing interventions? </a:t>
            </a:r>
          </a:p>
          <a:p>
            <a:pPr marL="486918" lvl="1" indent="-162306" defTabSz="649224">
              <a:spcBef>
                <a:spcPts val="355"/>
              </a:spcBef>
            </a:pPr>
            <a:r>
              <a:rPr lang="en-US" sz="2000" dirty="0">
                <a:solidFill>
                  <a:schemeClr val="accent5"/>
                </a:solidFill>
              </a:rPr>
              <a:t>Prioritize programming for CHOICE</a:t>
            </a:r>
          </a:p>
          <a:p>
            <a:pPr marL="162306" indent="-162306" defTabSz="649224">
              <a:spcBef>
                <a:spcPts val="710"/>
              </a:spcBef>
            </a:pPr>
            <a:r>
              <a:rPr lang="en-US" sz="2400" dirty="0"/>
              <a:t>Inadvertent/subtle deprioritization</a:t>
            </a:r>
          </a:p>
          <a:p>
            <a:pPr marL="486918" lvl="1" indent="-162306" defTabSz="649224">
              <a:spcBef>
                <a:spcPts val="355"/>
              </a:spcBef>
            </a:pPr>
            <a:r>
              <a:rPr lang="en-US" sz="2000" i="1" dirty="0">
                <a:solidFill>
                  <a:schemeClr val="accent5"/>
                </a:solidFill>
              </a:rPr>
              <a:t>‘Condoms/lubricant use at last sex by those not taking </a:t>
            </a:r>
            <a:r>
              <a:rPr lang="en-US" sz="2000" i="1" dirty="0" err="1">
                <a:solidFill>
                  <a:schemeClr val="accent5"/>
                </a:solidFill>
              </a:rPr>
              <a:t>PrEP</a:t>
            </a:r>
            <a:r>
              <a:rPr lang="en-US" sz="2000" i="1" dirty="0">
                <a:solidFill>
                  <a:schemeClr val="accent5"/>
                </a:solidFill>
              </a:rPr>
              <a:t> with a nonregular partner whose HIV viral load status is not known to be undetectable</a:t>
            </a:r>
            <a:r>
              <a:rPr lang="en-US" sz="2000" dirty="0">
                <a:solidFill>
                  <a:schemeClr val="accent5"/>
                </a:solidFill>
              </a:rPr>
              <a:t>’</a:t>
            </a:r>
          </a:p>
          <a:p>
            <a:pPr marL="162306" indent="-162306" defTabSz="649224">
              <a:spcBef>
                <a:spcPts val="710"/>
              </a:spcBef>
            </a:pP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Defunding/declining social marketing </a:t>
            </a:r>
          </a:p>
          <a:p>
            <a:pPr marL="486918" lvl="1" indent="-162306" defTabSz="649224">
              <a:spcBef>
                <a:spcPts val="355"/>
              </a:spcBef>
            </a:pPr>
            <a:r>
              <a:rPr lang="en-US" kern="1200" dirty="0">
                <a:solidFill>
                  <a:schemeClr val="accent5"/>
                </a:solidFill>
                <a:latin typeface="+mn-lt"/>
                <a:ea typeface="+mn-ea"/>
                <a:cs typeface="+mn-cs"/>
              </a:rPr>
              <a:t>Innovate around new business approaches</a:t>
            </a:r>
            <a:endParaRPr lang="en-ZA" kern="1200" dirty="0">
              <a:solidFill>
                <a:schemeClr val="accent5"/>
              </a:solidFill>
              <a:latin typeface="+mn-lt"/>
              <a:ea typeface="+mn-ea"/>
              <a:cs typeface="+mn-cs"/>
            </a:endParaRPr>
          </a:p>
          <a:p>
            <a:pPr marL="162306" indent="-162306" defTabSz="649224">
              <a:spcBef>
                <a:spcPts val="710"/>
              </a:spcBef>
            </a:pPr>
            <a:endParaRPr lang="en-US" sz="1800" kern="1200" dirty="0">
              <a:solidFill>
                <a:schemeClr val="accent2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96939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812ABB-A74D-F7A8-0F9F-38C8F409DE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4162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b="1" dirty="0">
                <a:solidFill>
                  <a:srgbClr val="009999"/>
                </a:solidFill>
                <a:latin typeface="Arial Nova Cond" panose="020B0506020202020204" pitchFamily="34" charset="0"/>
                <a:cs typeface="Times New Roman" panose="02020603050405020304" pitchFamily="18" charset="0"/>
              </a:rPr>
              <a:t>Overcoming Condom Programming obstacles: </a:t>
            </a:r>
            <a:br>
              <a:rPr lang="en-US" sz="3200" b="1" dirty="0">
                <a:solidFill>
                  <a:srgbClr val="009999"/>
                </a:solidFill>
                <a:latin typeface="Arial Nova Cond" panose="020B0506020202020204" pitchFamily="34" charset="0"/>
                <a:cs typeface="Times New Roman" panose="02020603050405020304" pitchFamily="18" charset="0"/>
              </a:rPr>
            </a:br>
            <a:r>
              <a:rPr lang="en-US" sz="3200" b="1" dirty="0">
                <a:solidFill>
                  <a:srgbClr val="009999"/>
                </a:solidFill>
                <a:latin typeface="Arial Nova Cond" panose="020B0506020202020204" pitchFamily="34" charset="0"/>
                <a:cs typeface="Times New Roman" panose="02020603050405020304" pitchFamily="18" charset="0"/>
              </a:rPr>
              <a:t>learning from implementation of the Condom SI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5CDEBA-CBFF-A2A3-2F9E-7A9B044549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9858" y="1523048"/>
            <a:ext cx="5279573" cy="5193438"/>
          </a:xfrm>
        </p:spPr>
        <p:txBody>
          <a:bodyPr>
            <a:normAutofit/>
          </a:bodyPr>
          <a:lstStyle/>
          <a:p>
            <a:pPr marL="162306" indent="-162306" defTabSz="649224">
              <a:spcBef>
                <a:spcPts val="710"/>
              </a:spcBef>
            </a:pPr>
            <a:r>
              <a:rPr lang="en-US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Challenging to meaningfully integrate condoms into prevention and treatment portfolio (but essential)</a:t>
            </a:r>
          </a:p>
          <a:p>
            <a:pPr marL="162306" indent="-162306" defTabSz="649224">
              <a:spcBef>
                <a:spcPts val="710"/>
              </a:spcBef>
            </a:pPr>
            <a:r>
              <a:rPr lang="en-US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TMA more of theory than practice</a:t>
            </a:r>
          </a:p>
          <a:p>
            <a:pPr marL="486918" lvl="1" indent="-162306" defTabSz="649224">
              <a:spcBef>
                <a:spcPts val="355"/>
              </a:spcBef>
            </a:pPr>
            <a:r>
              <a:rPr lang="en-US" kern="1200" dirty="0">
                <a:solidFill>
                  <a:schemeClr val="accent5"/>
                </a:solidFill>
                <a:latin typeface="+mn-lt"/>
                <a:ea typeface="+mn-ea"/>
                <a:cs typeface="+mn-cs"/>
              </a:rPr>
              <a:t>Advocate transformation of national tax regulations </a:t>
            </a:r>
          </a:p>
          <a:p>
            <a:pPr marL="486918" lvl="1" indent="-162306" defTabSz="649224">
              <a:spcBef>
                <a:spcPts val="355"/>
              </a:spcBef>
            </a:pPr>
            <a:r>
              <a:rPr lang="en-US" dirty="0">
                <a:solidFill>
                  <a:schemeClr val="accent5"/>
                </a:solidFill>
              </a:rPr>
              <a:t>Condition free commodity support to development of healthy markets</a:t>
            </a:r>
            <a:endParaRPr lang="en-US" kern="1200" dirty="0">
              <a:solidFill>
                <a:schemeClr val="accent5"/>
              </a:solidFill>
              <a:latin typeface="+mn-lt"/>
              <a:ea typeface="+mn-ea"/>
              <a:cs typeface="+mn-cs"/>
            </a:endParaRPr>
          </a:p>
          <a:p>
            <a:pPr marL="162306" indent="-162306" defTabSz="649224">
              <a:spcBef>
                <a:spcPts val="710"/>
              </a:spcBef>
            </a:pPr>
            <a:r>
              <a:rPr lang="en-US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Major funding streams can do better </a:t>
            </a:r>
          </a:p>
          <a:p>
            <a:pPr marL="486918" lvl="1" indent="-162306" defTabSz="649224">
              <a:spcBef>
                <a:spcPts val="355"/>
              </a:spcBef>
            </a:pPr>
            <a:r>
              <a:rPr lang="en-US" kern="1200" dirty="0">
                <a:solidFill>
                  <a:schemeClr val="accent5"/>
                </a:solidFill>
                <a:latin typeface="+mn-lt"/>
                <a:ea typeface="+mn-ea"/>
                <a:cs typeface="+mn-cs"/>
              </a:rPr>
              <a:t>Value for Money accountability linked to defined outputs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8586B8-66D3-38F2-1BF9-08BEEB6A10FC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6422570" y="1523048"/>
            <a:ext cx="5475516" cy="5193438"/>
          </a:xfrm>
        </p:spPr>
        <p:txBody>
          <a:bodyPr>
            <a:noAutofit/>
          </a:bodyPr>
          <a:lstStyle/>
          <a:p>
            <a:pPr marL="162306" indent="-162306" defTabSz="649224">
              <a:spcBef>
                <a:spcPts val="710"/>
              </a:spcBef>
            </a:pPr>
            <a:r>
              <a:rPr lang="en-US" dirty="0"/>
              <a:t>If it</a:t>
            </a:r>
            <a:r>
              <a:rPr lang="en-US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is not measured, it is not done!</a:t>
            </a:r>
          </a:p>
          <a:p>
            <a:pPr marL="486918" lvl="1" indent="-162306" defTabSz="649224">
              <a:spcBef>
                <a:spcPts val="355"/>
              </a:spcBef>
            </a:pPr>
            <a:r>
              <a:rPr lang="en-US" kern="1200" dirty="0">
                <a:solidFill>
                  <a:schemeClr val="accent5"/>
                </a:solidFill>
                <a:latin typeface="+mn-lt"/>
                <a:ea typeface="+mn-ea"/>
                <a:cs typeface="+mn-cs"/>
              </a:rPr>
              <a:t>How do we amplify focus on outputs before outcomes</a:t>
            </a:r>
          </a:p>
          <a:p>
            <a:pPr marL="162306" indent="-162306" defTabSz="649224">
              <a:spcBef>
                <a:spcPts val="710"/>
              </a:spcBef>
            </a:pPr>
            <a:r>
              <a:rPr lang="en-US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Weak local HR capacity/expertise for CP</a:t>
            </a:r>
          </a:p>
          <a:p>
            <a:pPr marL="619506" lvl="1" indent="-162306" defTabSz="649224">
              <a:spcBef>
                <a:spcPts val="710"/>
              </a:spcBef>
            </a:pPr>
            <a:r>
              <a:rPr lang="en-US" kern="1200" dirty="0">
                <a:solidFill>
                  <a:schemeClr val="accent5"/>
                </a:solidFill>
                <a:latin typeface="+mn-lt"/>
                <a:ea typeface="+mn-ea"/>
                <a:cs typeface="+mn-cs"/>
              </a:rPr>
              <a:t>One-off TA limited to catalytic action</a:t>
            </a:r>
          </a:p>
          <a:p>
            <a:pPr marL="619506" lvl="1" indent="-162306" defTabSz="649224">
              <a:spcBef>
                <a:spcPts val="710"/>
              </a:spcBef>
            </a:pPr>
            <a:r>
              <a:rPr lang="en-US" kern="1200" dirty="0">
                <a:solidFill>
                  <a:schemeClr val="accent5"/>
                </a:solidFill>
                <a:latin typeface="+mn-lt"/>
                <a:ea typeface="+mn-ea"/>
                <a:cs typeface="+mn-cs"/>
              </a:rPr>
              <a:t>Invest in HR for CP – positioning/cadres</a:t>
            </a:r>
          </a:p>
          <a:p>
            <a:pPr marL="162306" indent="-162306" defTabSz="649224">
              <a:spcBef>
                <a:spcPts val="710"/>
              </a:spcBef>
            </a:pPr>
            <a:r>
              <a:rPr lang="en-US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Exploit mega trends </a:t>
            </a:r>
          </a:p>
          <a:p>
            <a:pPr marL="486918" lvl="1" indent="-162306" defTabSz="649224">
              <a:spcBef>
                <a:spcPts val="355"/>
              </a:spcBef>
            </a:pPr>
            <a:r>
              <a:rPr lang="en-US" kern="1200" dirty="0">
                <a:solidFill>
                  <a:schemeClr val="accent5"/>
                </a:solidFill>
                <a:latin typeface="+mn-lt"/>
                <a:ea typeface="+mn-ea"/>
                <a:cs typeface="+mn-cs"/>
              </a:rPr>
              <a:t>Expand digital technological solutions</a:t>
            </a:r>
          </a:p>
          <a:p>
            <a:pPr marL="486918" lvl="1" indent="-162306" defTabSz="649224">
              <a:spcBef>
                <a:spcPts val="355"/>
              </a:spcBef>
            </a:pPr>
            <a:r>
              <a:rPr lang="en-US" kern="1200" dirty="0">
                <a:solidFill>
                  <a:schemeClr val="accent5"/>
                </a:solidFill>
                <a:latin typeface="+mn-lt"/>
                <a:ea typeface="+mn-ea"/>
                <a:cs typeface="+mn-cs"/>
              </a:rPr>
              <a:t>Amplify CP </a:t>
            </a:r>
            <a:r>
              <a:rPr lang="en-US" dirty="0">
                <a:solidFill>
                  <a:schemeClr val="accent5"/>
                </a:solidFill>
              </a:rPr>
              <a:t>under g</a:t>
            </a:r>
            <a:r>
              <a:rPr lang="en-US" kern="1200" dirty="0">
                <a:solidFill>
                  <a:schemeClr val="accent5"/>
                </a:solidFill>
                <a:latin typeface="+mn-lt"/>
                <a:ea typeface="+mn-ea"/>
                <a:cs typeface="+mn-cs"/>
              </a:rPr>
              <a:t>lobal Selfcare advocacy</a:t>
            </a:r>
          </a:p>
        </p:txBody>
      </p:sp>
    </p:spTree>
    <p:extLst>
      <p:ext uri="{BB962C8B-B14F-4D97-AF65-F5344CB8AC3E}">
        <p14:creationId xmlns:p14="http://schemas.microsoft.com/office/powerpoint/2010/main" val="25577759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3D47B2-9583-972A-CF1F-7ADBDAB2ED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75846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9999"/>
                </a:solidFill>
                <a:latin typeface="Arial Nova Cond" panose="020B0506020202020204" pitchFamily="34" charset="0"/>
              </a:rPr>
              <a:t>Key Considerations Beyond the Condom  SI</a:t>
            </a:r>
            <a:endParaRPr lang="en-CH" dirty="0">
              <a:highlight>
                <a:srgbClr val="FFFF00"/>
              </a:highligh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B07E34-8B09-12B5-50B5-694D440E65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8457" y="1320573"/>
            <a:ext cx="10515600" cy="527617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b="1" i="1" dirty="0"/>
              <a:t>Sustain the momentum we need to move faster, be more focused and more specific</a:t>
            </a:r>
          </a:p>
          <a:p>
            <a:pPr marL="0" indent="0">
              <a:buNone/>
            </a:pP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dirty="0"/>
              <a:t>Support countries to meaningfully integrate condoms into all aspects of HIV programming (starting with integrating stewardship into the broader prevention response)</a:t>
            </a:r>
          </a:p>
          <a:p>
            <a:r>
              <a:rPr lang="en-US" dirty="0"/>
              <a:t>Scalable catalytic interventions for responsive condom programming  are possible, effective and urgently needed</a:t>
            </a:r>
          </a:p>
          <a:p>
            <a:r>
              <a:rPr lang="en-US" dirty="0"/>
              <a:t>Oversight for institutionalization of condom programming coupled with accountability at multiple levels is essential </a:t>
            </a:r>
          </a:p>
          <a:p>
            <a:r>
              <a:rPr lang="en-US" dirty="0"/>
              <a:t>Funding needs to be specifically earmarked for Stewardship demand generation and last mile </a:t>
            </a:r>
            <a:r>
              <a:rPr lang="en-US"/>
              <a:t>distribution- ‘Program smarter’</a:t>
            </a:r>
            <a:endParaRPr lang="en-CH" dirty="0"/>
          </a:p>
          <a:p>
            <a:r>
              <a:rPr lang="en-US" dirty="0"/>
              <a:t>Funding streams for condoms need to pivot to a new generation of programing that is more differentiated, equitable, people-centered and  goes beyond procurement to achieve 2025 and 2030 prevention targets and goals </a:t>
            </a:r>
          </a:p>
          <a:p>
            <a:r>
              <a:rPr lang="en-US" dirty="0"/>
              <a:t>Re-energize global advocacy and action for the effective and responsive condom programming</a:t>
            </a:r>
          </a:p>
          <a:p>
            <a:r>
              <a:rPr lang="en-US" dirty="0"/>
              <a:t>Global Condom TWG /think tank to revisit  condom indicators that measure impact and coverage- Data on condom programming needs strengthening</a:t>
            </a:r>
          </a:p>
        </p:txBody>
      </p:sp>
    </p:spTree>
    <p:extLst>
      <p:ext uri="{BB962C8B-B14F-4D97-AF65-F5344CB8AC3E}">
        <p14:creationId xmlns:p14="http://schemas.microsoft.com/office/powerpoint/2010/main" val="13347054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27D4FD-DBCE-226B-AA85-CCB0C1340C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 b="1" dirty="0">
                <a:solidFill>
                  <a:srgbClr val="009999"/>
                </a:solidFill>
                <a:latin typeface="Arial Nova Cond" panose="020B0506020202020204" pitchFamily="34" charset="0"/>
              </a:rPr>
              <a:t>Thank you</a:t>
            </a:r>
            <a:endParaRPr lang="en-CH" sz="5400" b="1" dirty="0">
              <a:solidFill>
                <a:srgbClr val="009999"/>
              </a:solidFill>
              <a:latin typeface="Arial Nova Cond" panose="020B0506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01D2B8-89D7-D9EC-3C7B-240E38A864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16223004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9C9851-064C-42C2-B8E3-26B78CB15CA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2250" b="1" dirty="0">
                <a:solidFill>
                  <a:srgbClr val="FFFFFF"/>
                </a:solidFill>
              </a:rPr>
              <a:t>Steep decline in New HIV Infections among AGYW in </a:t>
            </a:r>
            <a:br>
              <a:rPr lang="en-US" sz="2250" b="1" dirty="0">
                <a:solidFill>
                  <a:srgbClr val="FFFFFF"/>
                </a:solidFill>
              </a:rPr>
            </a:br>
            <a:r>
              <a:rPr lang="en-US" sz="2250" b="1" dirty="0">
                <a:solidFill>
                  <a:srgbClr val="FFFFFF"/>
                </a:solidFill>
              </a:rPr>
              <a:t>GPC Member States (2010-2020)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95F2BBD-475D-44E0-B615-D1C9B9CBDC5F}"/>
              </a:ext>
            </a:extLst>
          </p:cNvPr>
          <p:cNvSpPr txBox="1"/>
          <p:nvPr/>
        </p:nvSpPr>
        <p:spPr>
          <a:xfrm>
            <a:off x="128918" y="99345"/>
            <a:ext cx="120630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9999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Persistent gaps in condom use is </a:t>
            </a:r>
            <a:r>
              <a:rPr lang="en-US" sz="3600" b="1" dirty="0">
                <a:solidFill>
                  <a:srgbClr val="009999"/>
                </a:solidFill>
                <a:latin typeface="Calibri Light" panose="020F0302020204030204"/>
              </a:rPr>
              <a:t>preventing countries from achieving goals to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9999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reduce HIV incidence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A5A5A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5697522-96D6-E9C5-EA0A-1DAC78C8E48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919" y="1879133"/>
            <a:ext cx="11953490" cy="399652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DE35A46-364E-13E5-708E-9C59F1B4344C}"/>
              </a:ext>
            </a:extLst>
          </p:cNvPr>
          <p:cNvSpPr/>
          <p:nvPr/>
        </p:nvSpPr>
        <p:spPr>
          <a:xfrm>
            <a:off x="128919" y="4785744"/>
            <a:ext cx="12063081" cy="15180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3316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graph of different colored bars&#10;&#10;Description automatically generated">
            <a:extLst>
              <a:ext uri="{FF2B5EF4-FFF2-40B4-BE49-F238E27FC236}">
                <a16:creationId xmlns:a16="http://schemas.microsoft.com/office/drawing/2014/main" id="{5479E759-AE4B-E43E-221B-BA2BE027B6F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87" t="8479" r="16081" b="10219"/>
          <a:stretch/>
        </p:blipFill>
        <p:spPr>
          <a:xfrm>
            <a:off x="445945" y="1395083"/>
            <a:ext cx="7844044" cy="5134716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4EB082BA-C929-013B-B5A7-C9B88DAA44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50214"/>
            <a:ext cx="10515600" cy="1111838"/>
          </a:xfrm>
        </p:spPr>
        <p:txBody>
          <a:bodyPr>
            <a:normAutofit fontScale="90000"/>
          </a:bodyPr>
          <a:lstStyle/>
          <a:p>
            <a:r>
              <a:rPr lang="en-US" sz="3100" dirty="0"/>
              <a:t>Contribution to reductions in new infections by intervention category in UNAIDS global strategy</a:t>
            </a:r>
            <a:br>
              <a:rPr lang="en-US" dirty="0"/>
            </a:br>
            <a:r>
              <a:rPr lang="en-US" sz="2000" i="1" dirty="0">
                <a:solidFill>
                  <a:schemeClr val="tx2"/>
                </a:solidFill>
              </a:rPr>
              <a:t>Condoms are a proven, scalable, cost effective tool to reduce new infections</a:t>
            </a:r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E5E821-94F0-0B65-9205-5773B5DA5A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13D369-8700-4468-8CC4-EE7C537201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5BAE50A-C63E-B7D1-A930-17AED0244810}"/>
              </a:ext>
            </a:extLst>
          </p:cNvPr>
          <p:cNvSpPr txBox="1"/>
          <p:nvPr/>
        </p:nvSpPr>
        <p:spPr>
          <a:xfrm>
            <a:off x="44605" y="6499819"/>
            <a:ext cx="58403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John Stover, UNAIDS Technical Consultation, 20-21 July 2023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1DFEAC6-0A7B-1484-5BBD-611D74ABFF86}"/>
              </a:ext>
            </a:extLst>
          </p:cNvPr>
          <p:cNvSpPr/>
          <p:nvPr/>
        </p:nvSpPr>
        <p:spPr>
          <a:xfrm>
            <a:off x="3104200" y="1362051"/>
            <a:ext cx="1034321" cy="4768926"/>
          </a:xfrm>
          <a:prstGeom prst="rect">
            <a:avLst/>
          </a:prstGeom>
          <a:noFill/>
          <a:ln w="50800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8D3F79C-EFAF-7E9F-76FB-31C03F4E847F}"/>
              </a:ext>
            </a:extLst>
          </p:cNvPr>
          <p:cNvSpPr/>
          <p:nvPr/>
        </p:nvSpPr>
        <p:spPr>
          <a:xfrm>
            <a:off x="3119190" y="2658104"/>
            <a:ext cx="1019331" cy="502920"/>
          </a:xfrm>
          <a:prstGeom prst="rect">
            <a:avLst/>
          </a:prstGeom>
          <a:solidFill>
            <a:schemeClr val="bg1">
              <a:lumMod val="65000"/>
              <a:alpha val="41063"/>
            </a:schemeClr>
          </a:solidFill>
          <a:ln w="12700"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ART to 95-95-95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C191320-6DDD-9B47-A86C-7019EEE89E75}"/>
              </a:ext>
            </a:extLst>
          </p:cNvPr>
          <p:cNvSpPr/>
          <p:nvPr/>
        </p:nvSpPr>
        <p:spPr>
          <a:xfrm>
            <a:off x="3119190" y="4959997"/>
            <a:ext cx="1019331" cy="502920"/>
          </a:xfrm>
          <a:prstGeom prst="rect">
            <a:avLst/>
          </a:prstGeom>
          <a:solidFill>
            <a:schemeClr val="tx2">
              <a:alpha val="25758"/>
            </a:schemeClr>
          </a:solidFill>
          <a:ln w="12700"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Behavior Change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D620298-5B08-C8BD-B06B-DA4BBD6204EF}"/>
              </a:ext>
            </a:extLst>
          </p:cNvPr>
          <p:cNvSpPr/>
          <p:nvPr/>
        </p:nvSpPr>
        <p:spPr>
          <a:xfrm>
            <a:off x="2182301" y="4261306"/>
            <a:ext cx="1196716" cy="502920"/>
          </a:xfrm>
          <a:prstGeom prst="rect">
            <a:avLst/>
          </a:prstGeom>
          <a:solidFill>
            <a:schemeClr val="accent6">
              <a:alpha val="65358"/>
            </a:schemeClr>
          </a:solidFill>
          <a:ln w="12700"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Key pop prevention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6836823-3776-D1EB-3975-EB0A43A413E9}"/>
              </a:ext>
            </a:extLst>
          </p:cNvPr>
          <p:cNvSpPr/>
          <p:nvPr/>
        </p:nvSpPr>
        <p:spPr>
          <a:xfrm>
            <a:off x="3879719" y="4087882"/>
            <a:ext cx="1019331" cy="502920"/>
          </a:xfrm>
          <a:prstGeom prst="rect">
            <a:avLst/>
          </a:prstGeom>
          <a:solidFill>
            <a:srgbClr val="E7B10A">
              <a:alpha val="49914"/>
            </a:srgbClr>
          </a:solidFill>
          <a:ln w="12700"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VMMC &amp;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PrEP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A960D1C-0380-4B4B-4996-E38EE0607920}"/>
              </a:ext>
            </a:extLst>
          </p:cNvPr>
          <p:cNvSpPr txBox="1"/>
          <p:nvPr/>
        </p:nvSpPr>
        <p:spPr>
          <a:xfrm>
            <a:off x="8279386" y="2159230"/>
            <a:ext cx="3622351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Treatment (testing, ART, retention)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Biomedical: VMMC and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PrEP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Behavior change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condom use for general population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comprehensive sexuality education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economic empowerment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Key populations: prevention services for FSW, MSM and PWID)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Societal enablers (not shown) are critical to attaining target coverage levels</a:t>
            </a:r>
          </a:p>
        </p:txBody>
      </p:sp>
    </p:spTree>
    <p:extLst>
      <p:ext uri="{BB962C8B-B14F-4D97-AF65-F5344CB8AC3E}">
        <p14:creationId xmlns:p14="http://schemas.microsoft.com/office/powerpoint/2010/main" val="9880103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93E723-2FD5-CFDC-840C-A93AE9D8489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91C8A8-1A1C-BC32-5608-729039EE004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ADFC91-2A87-077D-EA9F-A2B663D1ADC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CH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C2BB95B-53A6-2ADE-FB4E-BCDFA3F015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563639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60A44C6A-3E27-79A2-712E-2361ABDE55AD}"/>
              </a:ext>
            </a:extLst>
          </p:cNvPr>
          <p:cNvSpPr/>
          <p:nvPr/>
        </p:nvSpPr>
        <p:spPr>
          <a:xfrm>
            <a:off x="601249" y="3331923"/>
            <a:ext cx="2805830" cy="211558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>
              <a:ln>
                <a:solidFill>
                  <a:srgbClr val="FF0000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0704956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60E667A4-D75F-824C-8797-DBA170CE9CD5}"/>
              </a:ext>
            </a:extLst>
          </p:cNvPr>
          <p:cNvSpPr txBox="1">
            <a:spLocks/>
          </p:cNvSpPr>
          <p:nvPr/>
        </p:nvSpPr>
        <p:spPr>
          <a:xfrm>
            <a:off x="2658978" y="532946"/>
            <a:ext cx="6882971" cy="51769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B385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The Bet on Stewardship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2BAA30E-AD48-BE4C-88D8-40486629FF65}"/>
              </a:ext>
            </a:extLst>
          </p:cNvPr>
          <p:cNvSpPr/>
          <p:nvPr/>
        </p:nvSpPr>
        <p:spPr>
          <a:xfrm>
            <a:off x="844932" y="1110435"/>
            <a:ext cx="105136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i="1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Strategic Initiative  </a:t>
            </a:r>
            <a:r>
              <a:rPr kumimoji="0" lang="en-US" b="1" i="1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supports sustainable</a:t>
            </a:r>
            <a:r>
              <a:rPr lang="en-US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b="1" i="1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systems level fixes</a:t>
            </a:r>
            <a:r>
              <a:rPr kumimoji="0" lang="en-US" b="0" i="1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 that underpin better </a:t>
            </a:r>
            <a:r>
              <a:rPr kumimoji="0" lang="en-US" b="0" i="1" u="sng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designed</a:t>
            </a:r>
            <a:r>
              <a:rPr kumimoji="0" lang="en-US" b="0" i="1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 and </a:t>
            </a:r>
            <a:r>
              <a:rPr kumimoji="0" lang="en-US" b="0" i="1" u="sng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performing</a:t>
            </a:r>
            <a:r>
              <a:rPr kumimoji="0" lang="en-US" b="0" i="1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 national prevention programs leading to healthier condom markets. </a:t>
            </a:r>
            <a:endParaRPr kumimoji="0" lang="en-US" b="0" i="1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Arial"/>
              <a:ea typeface="+mn-ea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497705"/>
            <a:ext cx="1483200" cy="607139"/>
          </a:xfrm>
          <a:prstGeom prst="rect">
            <a:avLst/>
          </a:prstGeom>
          <a:solidFill>
            <a:srgbClr val="6EA594">
              <a:alpha val="2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8242">
            <a:extLst>
              <a:ext uri="{FF2B5EF4-FFF2-40B4-BE49-F238E27FC236}">
                <a16:creationId xmlns:a16="http://schemas.microsoft.com/office/drawing/2014/main" id="{4839F0B7-7337-A44F-84F2-8951C01079E5}"/>
              </a:ext>
            </a:extLst>
          </p:cNvPr>
          <p:cNvSpPr/>
          <p:nvPr/>
        </p:nvSpPr>
        <p:spPr>
          <a:xfrm>
            <a:off x="1009603" y="2329952"/>
            <a:ext cx="948172" cy="94817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550" h="550">
                <a:moveTo>
                  <a:pt x="550" y="275"/>
                </a:moveTo>
                <a:cubicBezTo>
                  <a:pt x="550" y="426"/>
                  <a:pt x="427" y="550"/>
                  <a:pt x="275" y="550"/>
                </a:cubicBezTo>
                <a:cubicBezTo>
                  <a:pt x="123" y="550"/>
                  <a:pt x="0" y="426"/>
                  <a:pt x="0" y="275"/>
                </a:cubicBezTo>
                <a:cubicBezTo>
                  <a:pt x="0" y="123"/>
                  <a:pt x="123" y="0"/>
                  <a:pt x="275" y="0"/>
                </a:cubicBezTo>
                <a:cubicBezTo>
                  <a:pt x="427" y="0"/>
                  <a:pt x="550" y="123"/>
                  <a:pt x="550" y="275"/>
                </a:cubicBezTo>
                <a:close/>
              </a:path>
            </a:pathLst>
          </a:custGeom>
          <a:solidFill>
            <a:srgbClr val="6EA594"/>
          </a:solidFill>
          <a:ln cap="flat">
            <a:noFill/>
            <a:prstDash val="solid"/>
          </a:ln>
        </p:spPr>
        <p:txBody>
          <a:bodyPr vert="horz" wrap="none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1" i="0" u="none" strike="noStrike" kern="1200" dirty="0">
                <a:ln>
                  <a:noFill/>
                </a:ln>
                <a:solidFill>
                  <a:schemeClr val="bg1"/>
                </a:solidFill>
                <a:latin typeface="Arial" pitchFamily="18"/>
                <a:ea typeface="Arial Unicode MS" pitchFamily="2"/>
                <a:cs typeface="Arial Unicode MS" pitchFamily="2"/>
              </a:rPr>
              <a:t>1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3479239"/>
            <a:ext cx="2363440" cy="607139"/>
          </a:xfrm>
          <a:prstGeom prst="rect">
            <a:avLst/>
          </a:prstGeom>
          <a:solidFill>
            <a:srgbClr val="357796">
              <a:alpha val="2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4449503"/>
            <a:ext cx="3298234" cy="607139"/>
          </a:xfrm>
          <a:prstGeom prst="rect">
            <a:avLst/>
          </a:prstGeom>
          <a:solidFill>
            <a:srgbClr val="1B416B">
              <a:alpha val="3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5431038"/>
            <a:ext cx="4144840" cy="607139"/>
          </a:xfrm>
          <a:prstGeom prst="rect">
            <a:avLst/>
          </a:prstGeom>
          <a:solidFill>
            <a:srgbClr val="7B3857">
              <a:alpha val="52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8242">
            <a:extLst>
              <a:ext uri="{FF2B5EF4-FFF2-40B4-BE49-F238E27FC236}">
                <a16:creationId xmlns:a16="http://schemas.microsoft.com/office/drawing/2014/main" id="{4839F0B7-7337-A44F-84F2-8951C01079E5}"/>
              </a:ext>
            </a:extLst>
          </p:cNvPr>
          <p:cNvSpPr/>
          <p:nvPr/>
        </p:nvSpPr>
        <p:spPr>
          <a:xfrm>
            <a:off x="1885145" y="3311487"/>
            <a:ext cx="948172" cy="94817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550" h="550">
                <a:moveTo>
                  <a:pt x="550" y="275"/>
                </a:moveTo>
                <a:cubicBezTo>
                  <a:pt x="550" y="426"/>
                  <a:pt x="427" y="550"/>
                  <a:pt x="275" y="550"/>
                </a:cubicBezTo>
                <a:cubicBezTo>
                  <a:pt x="123" y="550"/>
                  <a:pt x="0" y="426"/>
                  <a:pt x="0" y="275"/>
                </a:cubicBezTo>
                <a:cubicBezTo>
                  <a:pt x="0" y="123"/>
                  <a:pt x="123" y="0"/>
                  <a:pt x="275" y="0"/>
                </a:cubicBezTo>
                <a:cubicBezTo>
                  <a:pt x="427" y="0"/>
                  <a:pt x="550" y="123"/>
                  <a:pt x="550" y="275"/>
                </a:cubicBezTo>
                <a:close/>
              </a:path>
            </a:pathLst>
          </a:custGeom>
          <a:solidFill>
            <a:srgbClr val="357796"/>
          </a:solidFill>
          <a:ln cap="flat">
            <a:noFill/>
            <a:prstDash val="solid"/>
          </a:ln>
        </p:spPr>
        <p:txBody>
          <a:bodyPr vert="horz" wrap="none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b="1" dirty="0">
                <a:solidFill>
                  <a:schemeClr val="bg1"/>
                </a:solidFill>
                <a:latin typeface="Arial" pitchFamily="18"/>
                <a:ea typeface="Arial Unicode MS" pitchFamily="2"/>
                <a:cs typeface="Arial Unicode MS" pitchFamily="2"/>
              </a:rPr>
              <a:t>2</a:t>
            </a:r>
            <a:endParaRPr lang="en-US" sz="1800" b="1" i="0" u="none" strike="noStrike" kern="1200" dirty="0">
              <a:ln>
                <a:noFill/>
              </a:ln>
              <a:solidFill>
                <a:schemeClr val="bg1"/>
              </a:solidFill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15" name="Freeform: Shape 8242">
            <a:extLst>
              <a:ext uri="{FF2B5EF4-FFF2-40B4-BE49-F238E27FC236}">
                <a16:creationId xmlns:a16="http://schemas.microsoft.com/office/drawing/2014/main" id="{4839F0B7-7337-A44F-84F2-8951C01079E5}"/>
              </a:ext>
            </a:extLst>
          </p:cNvPr>
          <p:cNvSpPr/>
          <p:nvPr/>
        </p:nvSpPr>
        <p:spPr>
          <a:xfrm>
            <a:off x="2831238" y="4275380"/>
            <a:ext cx="948172" cy="94817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550" h="550">
                <a:moveTo>
                  <a:pt x="550" y="275"/>
                </a:moveTo>
                <a:cubicBezTo>
                  <a:pt x="550" y="426"/>
                  <a:pt x="427" y="550"/>
                  <a:pt x="275" y="550"/>
                </a:cubicBezTo>
                <a:cubicBezTo>
                  <a:pt x="123" y="550"/>
                  <a:pt x="0" y="426"/>
                  <a:pt x="0" y="275"/>
                </a:cubicBezTo>
                <a:cubicBezTo>
                  <a:pt x="0" y="123"/>
                  <a:pt x="123" y="0"/>
                  <a:pt x="275" y="0"/>
                </a:cubicBezTo>
                <a:cubicBezTo>
                  <a:pt x="427" y="0"/>
                  <a:pt x="550" y="123"/>
                  <a:pt x="550" y="275"/>
                </a:cubicBezTo>
                <a:close/>
              </a:path>
            </a:pathLst>
          </a:custGeom>
          <a:solidFill>
            <a:srgbClr val="1B416B"/>
          </a:solidFill>
          <a:ln cap="flat">
            <a:noFill/>
            <a:prstDash val="solid"/>
          </a:ln>
        </p:spPr>
        <p:txBody>
          <a:bodyPr vert="horz" wrap="none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b="1" dirty="0">
                <a:solidFill>
                  <a:schemeClr val="bg1"/>
                </a:solidFill>
                <a:latin typeface="Arial" pitchFamily="18"/>
                <a:ea typeface="Arial Unicode MS" pitchFamily="2"/>
                <a:cs typeface="Arial Unicode MS" pitchFamily="2"/>
              </a:rPr>
              <a:t>3</a:t>
            </a:r>
            <a:endParaRPr lang="en-US" sz="1800" b="1" i="0" u="none" strike="noStrike" kern="1200" dirty="0">
              <a:ln>
                <a:noFill/>
              </a:ln>
              <a:solidFill>
                <a:schemeClr val="bg1"/>
              </a:solidFill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16" name="Freeform: Shape 8242">
            <a:extLst>
              <a:ext uri="{FF2B5EF4-FFF2-40B4-BE49-F238E27FC236}">
                <a16:creationId xmlns:a16="http://schemas.microsoft.com/office/drawing/2014/main" id="{4839F0B7-7337-A44F-84F2-8951C01079E5}"/>
              </a:ext>
            </a:extLst>
          </p:cNvPr>
          <p:cNvSpPr/>
          <p:nvPr/>
        </p:nvSpPr>
        <p:spPr>
          <a:xfrm>
            <a:off x="3677844" y="5263285"/>
            <a:ext cx="948172" cy="94817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550" h="550">
                <a:moveTo>
                  <a:pt x="550" y="275"/>
                </a:moveTo>
                <a:cubicBezTo>
                  <a:pt x="550" y="426"/>
                  <a:pt x="427" y="550"/>
                  <a:pt x="275" y="550"/>
                </a:cubicBezTo>
                <a:cubicBezTo>
                  <a:pt x="123" y="550"/>
                  <a:pt x="0" y="426"/>
                  <a:pt x="0" y="275"/>
                </a:cubicBezTo>
                <a:cubicBezTo>
                  <a:pt x="0" y="123"/>
                  <a:pt x="123" y="0"/>
                  <a:pt x="275" y="0"/>
                </a:cubicBezTo>
                <a:cubicBezTo>
                  <a:pt x="427" y="0"/>
                  <a:pt x="550" y="123"/>
                  <a:pt x="550" y="275"/>
                </a:cubicBezTo>
                <a:close/>
              </a:path>
            </a:pathLst>
          </a:custGeom>
          <a:solidFill>
            <a:srgbClr val="7B3857"/>
          </a:solidFill>
          <a:ln cap="flat">
            <a:noFill/>
            <a:prstDash val="solid"/>
          </a:ln>
        </p:spPr>
        <p:txBody>
          <a:bodyPr vert="horz" wrap="none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b="1" dirty="0">
                <a:solidFill>
                  <a:schemeClr val="bg1"/>
                </a:solidFill>
                <a:latin typeface="Arial" pitchFamily="18"/>
                <a:ea typeface="Arial Unicode MS" pitchFamily="2"/>
                <a:cs typeface="Arial Unicode MS" pitchFamily="2"/>
              </a:rPr>
              <a:t>4</a:t>
            </a:r>
            <a:endParaRPr lang="en-US" sz="1800" b="1" i="0" u="none" strike="noStrike" kern="1200" dirty="0">
              <a:ln>
                <a:noFill/>
              </a:ln>
              <a:solidFill>
                <a:schemeClr val="bg1"/>
              </a:solidFill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C82FBFC-3524-694B-A7A7-1E01C1A97F8F}"/>
              </a:ext>
            </a:extLst>
          </p:cNvPr>
          <p:cNvSpPr txBox="1"/>
          <p:nvPr/>
        </p:nvSpPr>
        <p:spPr>
          <a:xfrm>
            <a:off x="6925325" y="4636749"/>
            <a:ext cx="110757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tabLst/>
              <a:defRPr/>
            </a:pP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rgbClr val="19416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 </a:t>
            </a:r>
          </a:p>
        </p:txBody>
      </p:sp>
      <p:sp>
        <p:nvSpPr>
          <p:cNvPr id="3" name="Rectangle 2"/>
          <p:cNvSpPr/>
          <p:nvPr/>
        </p:nvSpPr>
        <p:spPr>
          <a:xfrm>
            <a:off x="2113206" y="2491023"/>
            <a:ext cx="94570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200"/>
              </a:spcAft>
              <a:defRPr/>
            </a:pPr>
            <a:r>
              <a:rPr lang="en-US" dirty="0">
                <a:solidFill>
                  <a:srgbClr val="595959"/>
                </a:solidFill>
              </a:rPr>
              <a:t>Improve the </a:t>
            </a:r>
            <a:r>
              <a:rPr lang="en-US" b="1" dirty="0">
                <a:solidFill>
                  <a:srgbClr val="595959"/>
                </a:solidFill>
              </a:rPr>
              <a:t>design </a:t>
            </a:r>
            <a:r>
              <a:rPr lang="en-US" dirty="0">
                <a:solidFill>
                  <a:srgbClr val="595959"/>
                </a:solidFill>
              </a:rPr>
              <a:t>of programs that bring a Total Market Approach to the core, and address </a:t>
            </a:r>
            <a:br>
              <a:rPr lang="en-US" dirty="0">
                <a:solidFill>
                  <a:srgbClr val="595959"/>
                </a:solidFill>
              </a:rPr>
            </a:br>
            <a:r>
              <a:rPr lang="en-US" dirty="0">
                <a:solidFill>
                  <a:srgbClr val="595959"/>
                </a:solidFill>
              </a:rPr>
              <a:t>   systemic constraints in the market.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012723" y="3458659"/>
            <a:ext cx="87148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>
                <a:solidFill>
                  <a:srgbClr val="595959"/>
                </a:solidFill>
              </a:rPr>
              <a:t>Build out </a:t>
            </a:r>
            <a:r>
              <a:rPr lang="en-US" b="1">
                <a:solidFill>
                  <a:srgbClr val="595959"/>
                </a:solidFill>
              </a:rPr>
              <a:t>targeted </a:t>
            </a:r>
            <a:r>
              <a:rPr lang="en-US" b="1" dirty="0">
                <a:solidFill>
                  <a:srgbClr val="595959"/>
                </a:solidFill>
              </a:rPr>
              <a:t>tools &amp; guidance </a:t>
            </a:r>
            <a:r>
              <a:rPr lang="en-US" dirty="0">
                <a:solidFill>
                  <a:srgbClr val="595959"/>
                </a:solidFill>
              </a:rPr>
              <a:t>improving program management </a:t>
            </a:r>
          </a:p>
          <a:p>
            <a:r>
              <a:rPr lang="en-US" dirty="0">
                <a:solidFill>
                  <a:srgbClr val="595959"/>
                </a:solidFill>
              </a:rPr>
              <a:t>   and stewardship.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947516" y="4293052"/>
            <a:ext cx="82444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200"/>
              </a:spcAft>
              <a:defRPr/>
            </a:pPr>
            <a:r>
              <a:rPr lang="en-US" b="1" dirty="0">
                <a:solidFill>
                  <a:srgbClr val="595959"/>
                </a:solidFill>
              </a:rPr>
              <a:t>Nurture a talent pool </a:t>
            </a:r>
            <a:r>
              <a:rPr lang="en-US" dirty="0">
                <a:solidFill>
                  <a:srgbClr val="595959"/>
                </a:solidFill>
              </a:rPr>
              <a:t>of regionally-based consultants and institutions </a:t>
            </a:r>
            <a:br>
              <a:rPr lang="en-US" dirty="0">
                <a:solidFill>
                  <a:srgbClr val="595959"/>
                </a:solidFill>
              </a:rPr>
            </a:br>
            <a:r>
              <a:rPr lang="en-US" dirty="0">
                <a:solidFill>
                  <a:srgbClr val="595959"/>
                </a:solidFill>
              </a:rPr>
              <a:t>   through mentoring, distance support, tools &amp; approaches.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761889" y="5555325"/>
            <a:ext cx="66992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Aft>
                <a:spcPts val="1200"/>
              </a:spcAft>
              <a:defRPr/>
            </a:pPr>
            <a:r>
              <a:rPr lang="en-US">
                <a:solidFill>
                  <a:srgbClr val="595959"/>
                </a:solidFill>
              </a:rPr>
              <a:t>Provide on-demand </a:t>
            </a:r>
            <a:r>
              <a:rPr lang="en-US" dirty="0">
                <a:solidFill>
                  <a:srgbClr val="595959"/>
                </a:solidFill>
              </a:rPr>
              <a:t>technical support for condom programming.</a:t>
            </a:r>
          </a:p>
        </p:txBody>
      </p:sp>
    </p:spTree>
    <p:extLst>
      <p:ext uri="{BB962C8B-B14F-4D97-AF65-F5344CB8AC3E}">
        <p14:creationId xmlns:p14="http://schemas.microsoft.com/office/powerpoint/2010/main" val="29449080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812ABB-A74D-F7A8-0F9F-38C8F409DE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4162"/>
            <a:ext cx="10515600" cy="1325563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sz="5400" b="1" dirty="0">
                <a:solidFill>
                  <a:srgbClr val="009999"/>
                </a:solidFill>
                <a:latin typeface="Arial Nova Cond" panose="020B0506020202020204" pitchFamily="34" charset="0"/>
                <a:cs typeface="Times New Roman" panose="02020603050405020304" pitchFamily="18" charset="0"/>
              </a:rPr>
              <a:t>“New Generation” Condom Programming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5CDEBA-CBFF-A2A3-2F9E-7A9B044549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4040" y="1825625"/>
            <a:ext cx="5003800" cy="47482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People-centered</a:t>
            </a:r>
            <a:r>
              <a:rPr lang="en-US" dirty="0"/>
              <a:t> </a:t>
            </a:r>
          </a:p>
          <a:p>
            <a:r>
              <a:rPr lang="en-US" dirty="0"/>
              <a:t>Who needs a condom?</a:t>
            </a:r>
          </a:p>
          <a:p>
            <a:r>
              <a:rPr lang="en-US" sz="2400" dirty="0">
                <a:solidFill>
                  <a:schemeClr val="accent5"/>
                </a:solidFill>
              </a:rPr>
              <a:t>Understanding population</a:t>
            </a:r>
          </a:p>
          <a:p>
            <a:r>
              <a:rPr lang="en-US" dirty="0"/>
              <a:t>How feasible is </a:t>
            </a:r>
            <a:r>
              <a:rPr lang="en-US" i="1" dirty="0"/>
              <a:t>consistent </a:t>
            </a:r>
            <a:r>
              <a:rPr lang="en-US" dirty="0"/>
              <a:t>access</a:t>
            </a:r>
          </a:p>
          <a:p>
            <a:pPr lvl="1"/>
            <a:r>
              <a:rPr lang="en-US" dirty="0">
                <a:solidFill>
                  <a:schemeClr val="accent5"/>
                </a:solidFill>
              </a:rPr>
              <a:t>Inequity lens</a:t>
            </a:r>
          </a:p>
          <a:p>
            <a:pPr lvl="1"/>
            <a:r>
              <a:rPr lang="en-US" dirty="0">
                <a:solidFill>
                  <a:schemeClr val="accent5"/>
                </a:solidFill>
              </a:rPr>
              <a:t>Beneficiary engagement</a:t>
            </a:r>
          </a:p>
          <a:p>
            <a:r>
              <a:rPr lang="en-US" dirty="0"/>
              <a:t>Consistent and correct use </a:t>
            </a:r>
          </a:p>
          <a:p>
            <a:pPr lvl="1"/>
            <a:r>
              <a:rPr lang="en-US" dirty="0">
                <a:solidFill>
                  <a:schemeClr val="accent5"/>
                </a:solidFill>
              </a:rPr>
              <a:t>Skills, comprehensive knowledge</a:t>
            </a:r>
          </a:p>
          <a:p>
            <a:pPr lvl="1"/>
            <a:r>
              <a:rPr lang="en-US" dirty="0">
                <a:solidFill>
                  <a:schemeClr val="accent5"/>
                </a:solidFill>
              </a:rPr>
              <a:t>Position in options package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8586B8-66D3-38F2-1BF9-08BEEB6A10FC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5831841" y="1825625"/>
            <a:ext cx="5786120" cy="474821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/>
              <a:t>The Stewardship Key</a:t>
            </a:r>
          </a:p>
          <a:p>
            <a:r>
              <a:rPr lang="en-ZA" dirty="0"/>
              <a:t>Conducive policy &amp; social environment</a:t>
            </a:r>
          </a:p>
          <a:p>
            <a:pPr lvl="1"/>
            <a:r>
              <a:rPr lang="en-ZA" dirty="0">
                <a:solidFill>
                  <a:schemeClr val="accent5"/>
                </a:solidFill>
              </a:rPr>
              <a:t>Cement the role of condom in HIV prevention</a:t>
            </a:r>
          </a:p>
          <a:p>
            <a:r>
              <a:rPr lang="en-ZA" dirty="0"/>
              <a:t>Integrated strategic planning</a:t>
            </a:r>
          </a:p>
          <a:p>
            <a:pPr lvl="1"/>
            <a:r>
              <a:rPr lang="en-ZA" sz="2600" dirty="0">
                <a:solidFill>
                  <a:schemeClr val="accent5"/>
                </a:solidFill>
              </a:rPr>
              <a:t>Evidence - Size estimates, target setting</a:t>
            </a:r>
          </a:p>
          <a:p>
            <a:pPr lvl="1"/>
            <a:r>
              <a:rPr lang="en-ZA" sz="2600" dirty="0">
                <a:solidFill>
                  <a:schemeClr val="accent5"/>
                </a:solidFill>
              </a:rPr>
              <a:t>Forecasting &amp; quantification</a:t>
            </a:r>
          </a:p>
          <a:p>
            <a:r>
              <a:rPr lang="en-ZA" dirty="0"/>
              <a:t>Integrated programme delivery</a:t>
            </a:r>
            <a:endParaRPr lang="en-ZA" dirty="0">
              <a:solidFill>
                <a:schemeClr val="accent2">
                  <a:lumMod val="75000"/>
                </a:schemeClr>
              </a:solidFill>
            </a:endParaRPr>
          </a:p>
          <a:p>
            <a:pPr lvl="1"/>
            <a:r>
              <a:rPr lang="en-ZA" dirty="0">
                <a:solidFill>
                  <a:schemeClr val="accent5"/>
                </a:solidFill>
              </a:rPr>
              <a:t>Influence behaviour, create demand </a:t>
            </a:r>
          </a:p>
          <a:p>
            <a:pPr lvl="1"/>
            <a:r>
              <a:rPr lang="en-ZA" dirty="0">
                <a:solidFill>
                  <a:schemeClr val="accent5"/>
                </a:solidFill>
              </a:rPr>
              <a:t>Public private partnerships</a:t>
            </a:r>
          </a:p>
          <a:p>
            <a:pPr lvl="1"/>
            <a:r>
              <a:rPr lang="en-ZA" dirty="0">
                <a:solidFill>
                  <a:schemeClr val="accent5"/>
                </a:solidFill>
              </a:rPr>
              <a:t>Market segmentation and development</a:t>
            </a:r>
          </a:p>
          <a:p>
            <a:pPr lvl="1"/>
            <a:r>
              <a:rPr lang="en-ZA" dirty="0">
                <a:solidFill>
                  <a:schemeClr val="accent5"/>
                </a:solidFill>
              </a:rPr>
              <a:t>Track - data for decision making</a:t>
            </a:r>
          </a:p>
          <a:p>
            <a:r>
              <a:rPr lang="en-ZA" dirty="0"/>
              <a:t>Build community competence</a:t>
            </a:r>
          </a:p>
          <a:p>
            <a:pPr lvl="1"/>
            <a:r>
              <a:rPr lang="en-ZA" dirty="0">
                <a:solidFill>
                  <a:schemeClr val="accent5"/>
                </a:solidFill>
              </a:rPr>
              <a:t>Engage, Increase knowledge on options</a:t>
            </a:r>
          </a:p>
          <a:p>
            <a:pPr marL="486918" lvl="1" indent="-162306" defTabSz="649224">
              <a:spcBef>
                <a:spcPts val="355"/>
              </a:spcBef>
            </a:pPr>
            <a:endParaRPr lang="en-US" sz="17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82556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5696F3E1-0049-4BA3-9CC1-1BCE07DEB5F1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2118" y="2118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421" imgH="420" progId="TCLayout.ActiveDocument.1">
                  <p:embed/>
                </p:oleObj>
              </mc:Choice>
              <mc:Fallback>
                <p:oleObj name="think-cell Slide" r:id="rId5" imgW="421" imgH="420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5696F3E1-0049-4BA3-9CC1-1BCE07DEB5F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8" y="2118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>
            <a:extLst>
              <a:ext uri="{FF2B5EF4-FFF2-40B4-BE49-F238E27FC236}">
                <a16:creationId xmlns:a16="http://schemas.microsoft.com/office/drawing/2014/main" id="{43F0123F-438F-4509-B758-29267D60BD7F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211667" cy="21166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59039F4-BC69-4434-B696-AC6AC0A4F0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570183"/>
            <a:ext cx="10752000" cy="55824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+mj-lt"/>
              </a:rPr>
              <a:t>Condom Strategic Initiative  Focus- Build Capacity for improved Condom Programing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EEB906A-55D0-4CA2-B9FF-BFE9FD0C9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551479" algn="l"/>
              </a:tabLst>
              <a:defRPr/>
            </a:pPr>
            <a:fld id="{1D1E3EDB-D7EB-F14E-A6D1-748C03EC5EDC}" type="slidenum">
              <a:rPr kumimoji="0" lang="en-US" sz="1333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1551479" algn="l"/>
                </a:tabLst>
                <a:defRPr/>
              </a:pPr>
              <a:t>7</a:t>
            </a:fld>
            <a:endParaRPr kumimoji="0" lang="en-US" sz="1333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7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059628D-9F4A-4B96-BCFD-2D17CEBC92BF}"/>
              </a:ext>
            </a:extLst>
          </p:cNvPr>
          <p:cNvSpPr/>
          <p:nvPr/>
        </p:nvSpPr>
        <p:spPr>
          <a:xfrm>
            <a:off x="714527" y="1679656"/>
            <a:ext cx="7008177" cy="4608494"/>
          </a:xfrm>
          <a:prstGeom prst="rect">
            <a:avLst/>
          </a:prstGeom>
          <a:noFill/>
          <a:ln w="12700">
            <a:solidFill>
              <a:schemeClr val="accent1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 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+mn-cs"/>
              </a:rPr>
              <a:t>The overall objective of the Condom Strategic Initiative  is to: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+mn-cs"/>
              </a:rPr>
              <a:t> 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Noto Sans Symbols"/>
                <a:cs typeface="Noto Sans Symbols"/>
              </a:rPr>
              <a:t>Catalyze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Noto Sans Symbols"/>
                <a:cs typeface="Noto Sans Symbols"/>
              </a:rPr>
              <a:t> improvements in the quality of condom programs -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Noto Sans Symbols"/>
                <a:cs typeface="Noto Sans Symbols"/>
              </a:rPr>
              <a:t>more differentiated, equitable, people-centered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Noto Sans Symbols"/>
                <a:cs typeface="Noto Sans Symbols"/>
              </a:rPr>
              <a:t>, which will lead to sustained increases in condom use amongst priority populations, and reduced # of HIV infections 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+mn-cs"/>
              </a:rPr>
              <a:t>Sub objectives: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+mn-cs"/>
              </a:rPr>
              <a:t> 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Noto Sans Symbols"/>
                <a:cs typeface="Noto Sans Symbols"/>
              </a:rPr>
              <a:t>Strengthen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Noto Sans Symbols"/>
                <a:cs typeface="Noto Sans Symbols"/>
              </a:rPr>
              <a:t> national and sub-national institutions (NAC, MOH) and systems for improved condom program stewardship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Noto Sans Symbols"/>
              <a:cs typeface="Noto Sans Symbol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Noto Sans Symbols"/>
                <a:cs typeface="Noto Sans Symbols"/>
              </a:rPr>
              <a:t>Increase innovation in demand creation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Noto Sans Symbols"/>
                <a:cs typeface="Noto Sans Symbols"/>
              </a:rPr>
              <a:t>and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Noto Sans Symbols"/>
                <a:cs typeface="Noto Sans Symbols"/>
              </a:rPr>
              <a:t>last-mile distribution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Noto Sans Symbols"/>
                <a:cs typeface="Noto Sans Symbols"/>
              </a:rPr>
              <a:t>, including through public-private partnerships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Noto Sans Symbols"/>
              <a:cs typeface="Noto Sans Symbol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404040">
                  <a:lumMod val="7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9B02DCE-22BC-4837-9D65-8BC8AC3AAE50}"/>
              </a:ext>
            </a:extLst>
          </p:cNvPr>
          <p:cNvSpPr/>
          <p:nvPr/>
        </p:nvSpPr>
        <p:spPr>
          <a:xfrm>
            <a:off x="714527" y="1727652"/>
            <a:ext cx="7008177" cy="433428"/>
          </a:xfrm>
          <a:prstGeom prst="rect">
            <a:avLst/>
          </a:prstGeom>
          <a:solidFill>
            <a:schemeClr val="tx2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Objectives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305A07E-AA8D-4579-A1FB-E11F38461155}"/>
              </a:ext>
            </a:extLst>
          </p:cNvPr>
          <p:cNvSpPr/>
          <p:nvPr/>
        </p:nvSpPr>
        <p:spPr>
          <a:xfrm>
            <a:off x="7979805" y="2740872"/>
            <a:ext cx="3681448" cy="799901"/>
          </a:xfrm>
          <a:prstGeom prst="rect">
            <a:avLst/>
          </a:prstGeom>
          <a:solidFill>
            <a:schemeClr val="tx2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Total Budget:</a:t>
            </a:r>
            <a:r>
              <a:rPr kumimoji="0" lang="en-US" sz="115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       $5 million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	          $4.3 million via UNAIDS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                               UNFPA Implementing Partners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F71B5C95-0172-4EEA-8F3B-8ED00972324A}"/>
              </a:ext>
            </a:extLst>
          </p:cNvPr>
          <p:cNvSpPr/>
          <p:nvPr/>
        </p:nvSpPr>
        <p:spPr>
          <a:xfrm>
            <a:off x="1039579" y="4742045"/>
            <a:ext cx="3597471" cy="753686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None/>
              <a:tabLst/>
              <a:defRPr/>
            </a:pP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rgbClr val="404040">
                  <a:lumMod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404040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Malawi, Mozambique, Uganda, Zambia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404040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(All are also receiving Matching Funds)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5000"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404040">
                  <a:lumMod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C90EE943-B343-446A-884E-AB9A8FF7B046}"/>
              </a:ext>
            </a:extLst>
          </p:cNvPr>
          <p:cNvSpPr/>
          <p:nvPr/>
        </p:nvSpPr>
        <p:spPr>
          <a:xfrm>
            <a:off x="1039579" y="4340184"/>
            <a:ext cx="3681447" cy="40186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Focus</a:t>
            </a: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Countries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95755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966AB6-8C13-4F1A-A769-BF914918FE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"/>
            <a:ext cx="9144000" cy="409575"/>
          </a:xfrm>
          <a:solidFill>
            <a:srgbClr val="009999"/>
          </a:solidFill>
          <a:ln>
            <a:noFill/>
          </a:ln>
        </p:spPr>
        <p:txBody>
          <a:bodyPr>
            <a:normAutofit fontScale="90000"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Arial Nova Cond" panose="020B0506020202020204" pitchFamily="34" charset="0"/>
              </a:rPr>
              <a:t>Implementation architecture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7267D2AF-48F6-42E7-843C-541AA16991B7}"/>
              </a:ext>
            </a:extLst>
          </p:cNvPr>
          <p:cNvSpPr/>
          <p:nvPr/>
        </p:nvSpPr>
        <p:spPr>
          <a:xfrm>
            <a:off x="5915101" y="633413"/>
            <a:ext cx="1396285" cy="545313"/>
          </a:xfrm>
          <a:prstGeom prst="roundRect">
            <a:avLst/>
          </a:prstGeom>
          <a:solidFill>
            <a:srgbClr val="CEE8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Arial Nova Cond" panose="020B0506020202020204" pitchFamily="34" charset="0"/>
                <a:ea typeface="+mn-ea"/>
                <a:cs typeface="+mn-cs"/>
              </a:rPr>
              <a:t>Global Fund Secretariat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FF93979-4B1C-48A6-A62D-0BD2786A64E1}"/>
              </a:ext>
            </a:extLst>
          </p:cNvPr>
          <p:cNvSpPr/>
          <p:nvPr/>
        </p:nvSpPr>
        <p:spPr>
          <a:xfrm>
            <a:off x="3173902" y="694743"/>
            <a:ext cx="1266825" cy="408237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Arial Nova Cond" panose="020B0506020202020204" pitchFamily="34" charset="0"/>
                <a:ea typeface="+mn-ea"/>
                <a:cs typeface="+mn-cs"/>
              </a:rPr>
              <a:t>Global Fund Country Teams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1DC4112B-7A5B-46BE-8B35-E7A4C777C8FC}"/>
              </a:ext>
            </a:extLst>
          </p:cNvPr>
          <p:cNvSpPr/>
          <p:nvPr/>
        </p:nvSpPr>
        <p:spPr>
          <a:xfrm>
            <a:off x="1667351" y="1570148"/>
            <a:ext cx="1268968" cy="81438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Arial Nova Cond" panose="020B0506020202020204" pitchFamily="34" charset="0"/>
                <a:ea typeface="+mn-ea"/>
                <a:cs typeface="+mn-cs"/>
              </a:rPr>
              <a:t>Global HIV Prevention Coalition (GPC) Secretariat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E55EBB97-3D76-4EA8-B04D-5D5653889AC5}"/>
              </a:ext>
            </a:extLst>
          </p:cNvPr>
          <p:cNvSpPr/>
          <p:nvPr/>
        </p:nvSpPr>
        <p:spPr>
          <a:xfrm>
            <a:off x="3705534" y="6218363"/>
            <a:ext cx="6612493" cy="452432"/>
          </a:xfrm>
          <a:prstGeom prst="roundRect">
            <a:avLst/>
          </a:prstGeom>
          <a:solidFill>
            <a:srgbClr val="99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 Nova Cond" panose="020B0506020202020204" pitchFamily="34" charset="0"/>
                <a:ea typeface="+mn-ea"/>
                <a:cs typeface="+mn-cs"/>
              </a:rPr>
              <a:t>Malawi			Mozambique			Uganda		   Zambia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E988C778-181A-4AA8-9CD9-D5922B92B4B5}"/>
              </a:ext>
            </a:extLst>
          </p:cNvPr>
          <p:cNvSpPr/>
          <p:nvPr/>
        </p:nvSpPr>
        <p:spPr>
          <a:xfrm>
            <a:off x="4151522" y="5924550"/>
            <a:ext cx="1028700" cy="376241"/>
          </a:xfrm>
          <a:prstGeom prst="roundRect">
            <a:avLst/>
          </a:prstGeom>
          <a:solidFill>
            <a:srgbClr val="CEE8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 Nova Cond" panose="020B0506020202020204" pitchFamily="34" charset="0"/>
                <a:ea typeface="+mn-ea"/>
                <a:cs typeface="+mn-cs"/>
              </a:rPr>
              <a:t>Country focal </a:t>
            </a:r>
            <a:b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 Nova Cond" panose="020B0506020202020204" pitchFamily="34" charset="0"/>
                <a:ea typeface="+mn-ea"/>
                <a:cs typeface="+mn-cs"/>
              </a:rPr>
            </a:b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 Nova Cond" panose="020B0506020202020204" pitchFamily="34" charset="0"/>
                <a:ea typeface="+mn-ea"/>
                <a:cs typeface="+mn-cs"/>
              </a:rPr>
              <a:t>point/ manager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93C8D5C2-FD06-4D5C-B00C-1917CF27EDDE}"/>
              </a:ext>
            </a:extLst>
          </p:cNvPr>
          <p:cNvSpPr/>
          <p:nvPr/>
        </p:nvSpPr>
        <p:spPr>
          <a:xfrm>
            <a:off x="5716454" y="5924550"/>
            <a:ext cx="1028700" cy="376241"/>
          </a:xfrm>
          <a:prstGeom prst="roundRect">
            <a:avLst/>
          </a:prstGeom>
          <a:solidFill>
            <a:srgbClr val="CEE8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 Nova Cond" panose="020B0506020202020204" pitchFamily="34" charset="0"/>
                <a:ea typeface="+mn-ea"/>
                <a:cs typeface="+mn-cs"/>
              </a:rPr>
              <a:t>Country focal </a:t>
            </a:r>
            <a:b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 Nova Cond" panose="020B0506020202020204" pitchFamily="34" charset="0"/>
                <a:ea typeface="+mn-ea"/>
                <a:cs typeface="+mn-cs"/>
              </a:rPr>
            </a:b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 Nova Cond" panose="020B0506020202020204" pitchFamily="34" charset="0"/>
                <a:ea typeface="+mn-ea"/>
                <a:cs typeface="+mn-cs"/>
              </a:rPr>
              <a:t>point/ manager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EC74B890-4E95-41CF-B6DC-D21B1F924E4B}"/>
              </a:ext>
            </a:extLst>
          </p:cNvPr>
          <p:cNvSpPr/>
          <p:nvPr/>
        </p:nvSpPr>
        <p:spPr>
          <a:xfrm>
            <a:off x="7454721" y="5929311"/>
            <a:ext cx="1028700" cy="376241"/>
          </a:xfrm>
          <a:prstGeom prst="roundRect">
            <a:avLst/>
          </a:prstGeom>
          <a:solidFill>
            <a:srgbClr val="CEE8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 Nova Cond" panose="020B0506020202020204" pitchFamily="34" charset="0"/>
                <a:ea typeface="+mn-ea"/>
                <a:cs typeface="+mn-cs"/>
              </a:rPr>
              <a:t>Country focal </a:t>
            </a:r>
            <a:b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 Nova Cond" panose="020B0506020202020204" pitchFamily="34" charset="0"/>
                <a:ea typeface="+mn-ea"/>
                <a:cs typeface="+mn-cs"/>
              </a:rPr>
            </a:b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 Nova Cond" panose="020B0506020202020204" pitchFamily="34" charset="0"/>
                <a:ea typeface="+mn-ea"/>
                <a:cs typeface="+mn-cs"/>
              </a:rPr>
              <a:t>point/ manager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035E11DC-D614-410A-B15F-96B2D04A9B9F}"/>
              </a:ext>
            </a:extLst>
          </p:cNvPr>
          <p:cNvSpPr/>
          <p:nvPr/>
        </p:nvSpPr>
        <p:spPr>
          <a:xfrm>
            <a:off x="8888968" y="5934077"/>
            <a:ext cx="1028700" cy="376241"/>
          </a:xfrm>
          <a:prstGeom prst="roundRect">
            <a:avLst/>
          </a:prstGeom>
          <a:solidFill>
            <a:srgbClr val="CEE8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 Nova Cond" panose="020B0506020202020204" pitchFamily="34" charset="0"/>
                <a:ea typeface="+mn-ea"/>
                <a:cs typeface="+mn-cs"/>
              </a:rPr>
              <a:t>Country focal </a:t>
            </a:r>
            <a:b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 Nova Cond" panose="020B0506020202020204" pitchFamily="34" charset="0"/>
                <a:ea typeface="+mn-ea"/>
                <a:cs typeface="+mn-cs"/>
              </a:rPr>
            </a:b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 Nova Cond" panose="020B0506020202020204" pitchFamily="34" charset="0"/>
                <a:ea typeface="+mn-ea"/>
                <a:cs typeface="+mn-cs"/>
              </a:rPr>
              <a:t>point/ manager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22A1092-A9A4-4AF1-B0BB-F3DA6992AD4B}"/>
              </a:ext>
            </a:extLst>
          </p:cNvPr>
          <p:cNvSpPr/>
          <p:nvPr/>
        </p:nvSpPr>
        <p:spPr>
          <a:xfrm>
            <a:off x="7622780" y="3396098"/>
            <a:ext cx="1418154" cy="88373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 Nova Cond" panose="020B0506020202020204" pitchFamily="34" charset="0"/>
                <a:ea typeface="+mn-ea"/>
                <a:cs typeface="+mn-cs"/>
              </a:rPr>
              <a:t>Continuous direct programmatic &amp; management support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5D64299-A471-47A5-92CD-ECBD32E7EDDC}"/>
              </a:ext>
            </a:extLst>
          </p:cNvPr>
          <p:cNvSpPr/>
          <p:nvPr/>
        </p:nvSpPr>
        <p:spPr>
          <a:xfrm>
            <a:off x="4288502" y="3399971"/>
            <a:ext cx="1326961" cy="88373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 Nova Cond" panose="020B0506020202020204" pitchFamily="34" charset="0"/>
                <a:ea typeface="+mn-ea"/>
                <a:cs typeface="+mn-cs"/>
              </a:rPr>
              <a:t>Condom Technical Support </a:t>
            </a:r>
            <a:b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 Nova Cond" panose="020B0506020202020204" pitchFamily="34" charset="0"/>
                <a:ea typeface="+mn-ea"/>
                <a:cs typeface="+mn-cs"/>
              </a:rPr>
            </a:b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 Nova Cond" panose="020B0506020202020204" pitchFamily="34" charset="0"/>
                <a:ea typeface="+mn-ea"/>
                <a:cs typeface="+mn-cs"/>
              </a:rPr>
              <a:t>(regional specialists integrated into TSM)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Arial Nova Cond" panose="020B0506020202020204" pitchFamily="34" charset="0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6D6A66F-F20C-4A4E-A74A-062EB5D13C1A}"/>
              </a:ext>
            </a:extLst>
          </p:cNvPr>
          <p:cNvSpPr/>
          <p:nvPr/>
        </p:nvSpPr>
        <p:spPr>
          <a:xfrm>
            <a:off x="5910044" y="3405851"/>
            <a:ext cx="1418154" cy="88373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 Nova Cond" panose="020B0506020202020204" pitchFamily="34" charset="0"/>
                <a:ea typeface="+mn-ea"/>
                <a:cs typeface="+mn-cs"/>
              </a:rPr>
              <a:t>Public-private innovation fund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6C597508-2B01-4678-B949-B649B4F7E59A}"/>
              </a:ext>
            </a:extLst>
          </p:cNvPr>
          <p:cNvSpPr/>
          <p:nvPr/>
        </p:nvSpPr>
        <p:spPr>
          <a:xfrm>
            <a:off x="1645682" y="6224724"/>
            <a:ext cx="1802368" cy="452432"/>
          </a:xfrm>
          <a:prstGeom prst="roundRect">
            <a:avLst/>
          </a:prstGeom>
          <a:solidFill>
            <a:srgbClr val="99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 Nova Cond" panose="020B0506020202020204" pitchFamily="34" charset="0"/>
                <a:ea typeface="+mn-ea"/>
                <a:cs typeface="+mn-cs"/>
              </a:rPr>
              <a:t>Other countries</a:t>
            </a: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BF8BA23D-54FD-4C9C-8FC8-363B072697A2}"/>
              </a:ext>
            </a:extLst>
          </p:cNvPr>
          <p:cNvGrpSpPr/>
          <p:nvPr/>
        </p:nvGrpSpPr>
        <p:grpSpPr>
          <a:xfrm>
            <a:off x="4971031" y="1685754"/>
            <a:ext cx="3291200" cy="1251169"/>
            <a:chOff x="2979698" y="1617520"/>
            <a:chExt cx="3184603" cy="1424905"/>
          </a:xfrm>
        </p:grpSpPr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B51F4B1F-966D-406F-B84C-739315815CCC}"/>
                </a:ext>
              </a:extLst>
            </p:cNvPr>
            <p:cNvGrpSpPr/>
            <p:nvPr/>
          </p:nvGrpSpPr>
          <p:grpSpPr>
            <a:xfrm>
              <a:off x="2979698" y="1617520"/>
              <a:ext cx="3184603" cy="1424905"/>
              <a:chOff x="3012481" y="1606530"/>
              <a:chExt cx="3184603" cy="1424905"/>
            </a:xfrm>
          </p:grpSpPr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76625094-32EA-45ED-8457-8F8AE7BA790F}"/>
                  </a:ext>
                </a:extLst>
              </p:cNvPr>
              <p:cNvSpPr/>
              <p:nvPr/>
            </p:nvSpPr>
            <p:spPr>
              <a:xfrm>
                <a:off x="3012481" y="1606530"/>
                <a:ext cx="3184603" cy="1424905"/>
              </a:xfrm>
              <a:prstGeom prst="roundRect">
                <a:avLst/>
              </a:prstGeom>
              <a:solidFill>
                <a:srgbClr val="CEE8E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6666"/>
                    </a:solidFill>
                    <a:effectLst/>
                    <a:uLnTx/>
                    <a:uFillTx/>
                    <a:latin typeface="Arial Nova Cond" panose="020B0506020202020204" pitchFamily="34" charset="0"/>
                    <a:ea typeface="+mn-ea"/>
                    <a:cs typeface="+mn-cs"/>
                  </a:rPr>
                  <a:t>Technical &amp; Managerial Hub</a:t>
                </a:r>
              </a:p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6666"/>
                  </a:solidFill>
                  <a:effectLst/>
                  <a:uLnTx/>
                  <a:uFillTx/>
                  <a:latin typeface="Arial Nova Cond" panose="020B0506020202020204" pitchFamily="34" charset="0"/>
                  <a:ea typeface="+mn-ea"/>
                  <a:cs typeface="+mn-cs"/>
                </a:endParaRPr>
              </a:p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6666"/>
                  </a:solidFill>
                  <a:effectLst/>
                  <a:uLnTx/>
                  <a:uFillTx/>
                  <a:latin typeface="Arial Nova Cond" panose="020B0506020202020204" pitchFamily="34" charset="0"/>
                  <a:ea typeface="+mn-ea"/>
                  <a:cs typeface="+mn-cs"/>
                </a:endParaRPr>
              </a:p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6666"/>
                  </a:solidFill>
                  <a:effectLst/>
                  <a:uLnTx/>
                  <a:uFillTx/>
                  <a:latin typeface="Arial Nova Cond" panose="020B0506020202020204" pitchFamily="34" charset="0"/>
                  <a:ea typeface="+mn-ea"/>
                  <a:cs typeface="+mn-cs"/>
                </a:endParaRPr>
              </a:p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6666"/>
                  </a:solidFill>
                  <a:effectLst/>
                  <a:uLnTx/>
                  <a:uFillTx/>
                  <a:latin typeface="Arial Nova Cond" panose="020B0506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4" name="Rectangle: Rounded Corners 43">
                <a:extLst>
                  <a:ext uri="{FF2B5EF4-FFF2-40B4-BE49-F238E27FC236}">
                    <a16:creationId xmlns:a16="http://schemas.microsoft.com/office/drawing/2014/main" id="{DA2C3649-5FD3-41A4-8150-FB6CDF0EC229}"/>
                  </a:ext>
                </a:extLst>
              </p:cNvPr>
              <p:cNvSpPr/>
              <p:nvPr/>
            </p:nvSpPr>
            <p:spPr>
              <a:xfrm>
                <a:off x="3215119" y="1990043"/>
                <a:ext cx="1310487" cy="961287"/>
              </a:xfrm>
              <a:prstGeom prst="roundRect">
                <a:avLst>
                  <a:gd name="adj" fmla="val 15643"/>
                </a:avLst>
              </a:prstGeom>
              <a:solidFill>
                <a:srgbClr val="ACD9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6666"/>
                    </a:solidFill>
                    <a:effectLst/>
                    <a:uLnTx/>
                    <a:uFillTx/>
                    <a:latin typeface="Arial Nova Cond" panose="020B0506020202020204" pitchFamily="34" charset="0"/>
                    <a:ea typeface="+mn-ea"/>
                    <a:cs typeface="+mn-cs"/>
                  </a:rPr>
                  <a:t>Global Coordinator of the Initiative</a:t>
                </a:r>
              </a:p>
              <a:p>
                <a:pPr marL="171450" marR="0" lvl="0" indent="-171450" algn="l" defTabSz="457200" rtl="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6666"/>
                    </a:solidFill>
                    <a:effectLst/>
                    <a:uLnTx/>
                    <a:uFillTx/>
                    <a:latin typeface="Arial Nova Cond" panose="020B0506020202020204" pitchFamily="34" charset="0"/>
                    <a:ea typeface="+mn-ea"/>
                    <a:cs typeface="+mn-cs"/>
                  </a:rPr>
                  <a:t>Hosted by UNAIDS</a:t>
                </a:r>
              </a:p>
              <a:p>
                <a:pPr marL="171450" marR="0" lvl="0" indent="-1714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6666"/>
                    </a:solidFill>
                    <a:effectLst/>
                    <a:uLnTx/>
                    <a:uFillTx/>
                    <a:latin typeface="Arial Nova Cond" panose="020B0506020202020204" pitchFamily="34" charset="0"/>
                    <a:ea typeface="+mn-ea"/>
                    <a:cs typeface="+mn-cs"/>
                  </a:rPr>
                  <a:t>Builds &amp; manages overall partnership</a:t>
                </a:r>
              </a:p>
            </p:txBody>
          </p:sp>
        </p:grpSp>
        <p:sp>
          <p:nvSpPr>
            <p:cNvPr id="45" name="Rectangle: Rounded Corners 44">
              <a:extLst>
                <a:ext uri="{FF2B5EF4-FFF2-40B4-BE49-F238E27FC236}">
                  <a16:creationId xmlns:a16="http://schemas.microsoft.com/office/drawing/2014/main" id="{D8691ED3-0D2A-421A-9A58-A6E6229D64E7}"/>
                </a:ext>
              </a:extLst>
            </p:cNvPr>
            <p:cNvSpPr/>
            <p:nvPr/>
          </p:nvSpPr>
          <p:spPr>
            <a:xfrm>
              <a:off x="4696360" y="1996621"/>
              <a:ext cx="1310487" cy="970534"/>
            </a:xfrm>
            <a:prstGeom prst="roundRect">
              <a:avLst/>
            </a:prstGeom>
            <a:solidFill>
              <a:srgbClr val="ACD9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06666"/>
                  </a:solidFill>
                  <a:effectLst/>
                  <a:uLnTx/>
                  <a:uFillTx/>
                  <a:latin typeface="Arial Nova Cond" panose="020B0506020202020204" pitchFamily="34" charset="0"/>
                  <a:ea typeface="+mn-ea"/>
                  <a:cs typeface="+mn-cs"/>
                </a:rPr>
                <a:t>Regional Support Manager</a:t>
              </a:r>
            </a:p>
            <a:p>
              <a:pPr marL="171450" marR="0" lvl="0" indent="-171450" algn="l" defTabSz="4572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6666"/>
                  </a:solidFill>
                  <a:effectLst/>
                  <a:uLnTx/>
                  <a:uFillTx/>
                  <a:latin typeface="Arial Nova Cond" panose="020B0506020202020204" pitchFamily="34" charset="0"/>
                  <a:ea typeface="+mn-ea"/>
                  <a:cs typeface="+mn-cs"/>
                </a:rPr>
                <a:t>Hosted by UNFPA</a:t>
              </a:r>
            </a:p>
            <a:p>
              <a:pPr marL="171450" marR="0" lvl="0" indent="-17145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6666"/>
                  </a:solidFill>
                  <a:effectLst/>
                  <a:uLnTx/>
                  <a:uFillTx/>
                  <a:latin typeface="Arial Nova Cond" panose="020B0506020202020204" pitchFamily="34" charset="0"/>
                  <a:ea typeface="+mn-ea"/>
                  <a:cs typeface="+mn-cs"/>
                </a:rPr>
                <a:t>Provides direct country support</a:t>
              </a:r>
              <a:endPara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Arial Nova Cond" panose="020B0506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48" name="Rectangle 47">
            <a:extLst>
              <a:ext uri="{FF2B5EF4-FFF2-40B4-BE49-F238E27FC236}">
                <a16:creationId xmlns:a16="http://schemas.microsoft.com/office/drawing/2014/main" id="{A99415ED-E3DE-4F12-A39A-9FB0263D85CF}"/>
              </a:ext>
            </a:extLst>
          </p:cNvPr>
          <p:cNvSpPr/>
          <p:nvPr/>
        </p:nvSpPr>
        <p:spPr>
          <a:xfrm>
            <a:off x="4291314" y="4314389"/>
            <a:ext cx="4749621" cy="4591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rial Nova Cond" panose="020B0506020202020204" pitchFamily="34" charset="0"/>
                <a:ea typeface="+mn-ea"/>
                <a:cs typeface="+mn-cs"/>
              </a:rPr>
              <a:t>Support to priority actions and capacity-building on condom programme stewardship, last-mile distribution and innovative demand generation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B159C197-C11E-4E83-A722-5A69BE870BAB}"/>
              </a:ext>
            </a:extLst>
          </p:cNvPr>
          <p:cNvSpPr txBox="1"/>
          <p:nvPr/>
        </p:nvSpPr>
        <p:spPr>
          <a:xfrm>
            <a:off x="1657828" y="1056031"/>
            <a:ext cx="12134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 Nova Cond" panose="020B0506020202020204" pitchFamily="34" charset="0"/>
                <a:ea typeface="+mn-ea"/>
                <a:cs typeface="+mn-cs"/>
              </a:rPr>
              <a:t>Complementary </a:t>
            </a:r>
            <a:b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 Nova Cond" panose="020B0506020202020204" pitchFamily="34" charset="0"/>
                <a:ea typeface="+mn-ea"/>
                <a:cs typeface="+mn-cs"/>
              </a:rPr>
            </a:b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 Nova Cond" panose="020B0506020202020204" pitchFamily="34" charset="0"/>
                <a:ea typeface="+mn-ea"/>
                <a:cs typeface="+mn-cs"/>
              </a:rPr>
              <a:t>support</a:t>
            </a:r>
          </a:p>
        </p:txBody>
      </p: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A342BB3A-8544-4813-BF58-AF962483078E}"/>
              </a:ext>
            </a:extLst>
          </p:cNvPr>
          <p:cNvCxnSpPr>
            <a:cxnSpLocks/>
            <a:stCxn id="8" idx="1"/>
            <a:endCxn id="9" idx="3"/>
          </p:cNvCxnSpPr>
          <p:nvPr/>
        </p:nvCxnSpPr>
        <p:spPr>
          <a:xfrm flipH="1" flipV="1">
            <a:off x="2936319" y="1977342"/>
            <a:ext cx="2034712" cy="333997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Arrow Connector 112">
            <a:extLst>
              <a:ext uri="{FF2B5EF4-FFF2-40B4-BE49-F238E27FC236}">
                <a16:creationId xmlns:a16="http://schemas.microsoft.com/office/drawing/2014/main" id="{3F0AE769-DA8B-47BB-BB45-568B3DCE9D82}"/>
              </a:ext>
            </a:extLst>
          </p:cNvPr>
          <p:cNvCxnSpPr>
            <a:cxnSpLocks/>
          </p:cNvCxnSpPr>
          <p:nvPr/>
        </p:nvCxnSpPr>
        <p:spPr>
          <a:xfrm flipV="1">
            <a:off x="4621630" y="4830217"/>
            <a:ext cx="1164111" cy="1037581"/>
          </a:xfrm>
          <a:prstGeom prst="straightConnector1">
            <a:avLst/>
          </a:prstGeom>
          <a:ln w="19050">
            <a:solidFill>
              <a:srgbClr val="52AFB6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114">
            <a:extLst>
              <a:ext uri="{FF2B5EF4-FFF2-40B4-BE49-F238E27FC236}">
                <a16:creationId xmlns:a16="http://schemas.microsoft.com/office/drawing/2014/main" id="{DF8557DB-D934-4644-8257-B18AC346CEF1}"/>
              </a:ext>
            </a:extLst>
          </p:cNvPr>
          <p:cNvCxnSpPr>
            <a:cxnSpLocks/>
          </p:cNvCxnSpPr>
          <p:nvPr/>
        </p:nvCxnSpPr>
        <p:spPr>
          <a:xfrm flipV="1">
            <a:off x="6279940" y="4839654"/>
            <a:ext cx="289837" cy="1064164"/>
          </a:xfrm>
          <a:prstGeom prst="straightConnector1">
            <a:avLst/>
          </a:prstGeom>
          <a:ln w="19050">
            <a:solidFill>
              <a:srgbClr val="52AFB6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Arrow Connector 116">
            <a:extLst>
              <a:ext uri="{FF2B5EF4-FFF2-40B4-BE49-F238E27FC236}">
                <a16:creationId xmlns:a16="http://schemas.microsoft.com/office/drawing/2014/main" id="{C9D92A07-325F-4CDA-9C29-EB61459D4E3D}"/>
              </a:ext>
            </a:extLst>
          </p:cNvPr>
          <p:cNvCxnSpPr>
            <a:cxnSpLocks/>
          </p:cNvCxnSpPr>
          <p:nvPr/>
        </p:nvCxnSpPr>
        <p:spPr>
          <a:xfrm flipH="1" flipV="1">
            <a:off x="7394873" y="4816143"/>
            <a:ext cx="574198" cy="1007029"/>
          </a:xfrm>
          <a:prstGeom prst="straightConnector1">
            <a:avLst/>
          </a:prstGeom>
          <a:ln w="19050">
            <a:solidFill>
              <a:srgbClr val="52AFB6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Arrow Connector 118">
            <a:extLst>
              <a:ext uri="{FF2B5EF4-FFF2-40B4-BE49-F238E27FC236}">
                <a16:creationId xmlns:a16="http://schemas.microsoft.com/office/drawing/2014/main" id="{E7BF5833-31D0-4BCA-AE29-A6CE967C310D}"/>
              </a:ext>
            </a:extLst>
          </p:cNvPr>
          <p:cNvCxnSpPr>
            <a:cxnSpLocks/>
          </p:cNvCxnSpPr>
          <p:nvPr/>
        </p:nvCxnSpPr>
        <p:spPr>
          <a:xfrm flipH="1" flipV="1">
            <a:off x="8398533" y="4825424"/>
            <a:ext cx="962283" cy="1054343"/>
          </a:xfrm>
          <a:prstGeom prst="straightConnector1">
            <a:avLst/>
          </a:prstGeom>
          <a:ln w="19050">
            <a:solidFill>
              <a:srgbClr val="52AFB6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Arrow Connector 121">
            <a:extLst>
              <a:ext uri="{FF2B5EF4-FFF2-40B4-BE49-F238E27FC236}">
                <a16:creationId xmlns:a16="http://schemas.microsoft.com/office/drawing/2014/main" id="{80BF2FE1-F0E1-400B-A0F3-E8DB0A19AE40}"/>
              </a:ext>
            </a:extLst>
          </p:cNvPr>
          <p:cNvCxnSpPr>
            <a:cxnSpLocks/>
          </p:cNvCxnSpPr>
          <p:nvPr/>
        </p:nvCxnSpPr>
        <p:spPr>
          <a:xfrm flipV="1">
            <a:off x="2325656" y="5800783"/>
            <a:ext cx="0" cy="371489"/>
          </a:xfrm>
          <a:prstGeom prst="straightConnector1">
            <a:avLst/>
          </a:prstGeom>
          <a:ln w="19050">
            <a:solidFill>
              <a:schemeClr val="bg1">
                <a:lumMod val="75000"/>
              </a:schemeClr>
            </a:solidFill>
            <a:prstDash val="sys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Arrow Connector 124">
            <a:extLst>
              <a:ext uri="{FF2B5EF4-FFF2-40B4-BE49-F238E27FC236}">
                <a16:creationId xmlns:a16="http://schemas.microsoft.com/office/drawing/2014/main" id="{84D7BA67-0B57-4F83-A8AB-2F390B787A93}"/>
              </a:ext>
            </a:extLst>
          </p:cNvPr>
          <p:cNvCxnSpPr>
            <a:cxnSpLocks/>
          </p:cNvCxnSpPr>
          <p:nvPr/>
        </p:nvCxnSpPr>
        <p:spPr>
          <a:xfrm flipH="1">
            <a:off x="3173902" y="4869516"/>
            <a:ext cx="2006321" cy="899679"/>
          </a:xfrm>
          <a:prstGeom prst="straightConnector1">
            <a:avLst/>
          </a:prstGeom>
          <a:ln w="19050">
            <a:solidFill>
              <a:schemeClr val="bg1">
                <a:lumMod val="75000"/>
              </a:schemeClr>
            </a:solidFill>
            <a:prstDash val="sys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" name="TextBox 127">
            <a:extLst>
              <a:ext uri="{FF2B5EF4-FFF2-40B4-BE49-F238E27FC236}">
                <a16:creationId xmlns:a16="http://schemas.microsoft.com/office/drawing/2014/main" id="{59180AE4-A025-4D2F-BA77-061E34C04CF6}"/>
              </a:ext>
            </a:extLst>
          </p:cNvPr>
          <p:cNvSpPr txBox="1"/>
          <p:nvPr/>
        </p:nvSpPr>
        <p:spPr>
          <a:xfrm>
            <a:off x="2484139" y="5775890"/>
            <a:ext cx="11224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 Nova Cond" panose="020B0506020202020204" pitchFamily="34" charset="0"/>
                <a:ea typeface="+mn-ea"/>
                <a:cs typeface="+mn-cs"/>
              </a:rPr>
              <a:t>Cross-country </a:t>
            </a:r>
            <a:b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 Nova Cond" panose="020B0506020202020204" pitchFamily="34" charset="0"/>
                <a:ea typeface="+mn-ea"/>
                <a:cs typeface="+mn-cs"/>
              </a:rPr>
            </a:b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 Nova Cond" panose="020B0506020202020204" pitchFamily="34" charset="0"/>
                <a:ea typeface="+mn-ea"/>
                <a:cs typeface="+mn-cs"/>
              </a:rPr>
              <a:t>learning &amp; exchange</a:t>
            </a:r>
          </a:p>
        </p:txBody>
      </p:sp>
      <p:cxnSp>
        <p:nvCxnSpPr>
          <p:cNvPr id="162" name="Straight Connector 161">
            <a:extLst>
              <a:ext uri="{FF2B5EF4-FFF2-40B4-BE49-F238E27FC236}">
                <a16:creationId xmlns:a16="http://schemas.microsoft.com/office/drawing/2014/main" id="{79F555F4-D10F-4158-A0C1-CBBB8F2ED6D5}"/>
              </a:ext>
            </a:extLst>
          </p:cNvPr>
          <p:cNvCxnSpPr>
            <a:cxnSpLocks/>
            <a:stCxn id="8" idx="0"/>
            <a:endCxn id="5" idx="2"/>
          </p:cNvCxnSpPr>
          <p:nvPr/>
        </p:nvCxnSpPr>
        <p:spPr>
          <a:xfrm flipH="1" flipV="1">
            <a:off x="6613243" y="1178725"/>
            <a:ext cx="3388" cy="507028"/>
          </a:xfrm>
          <a:prstGeom prst="line">
            <a:avLst/>
          </a:prstGeom>
          <a:ln w="19050">
            <a:solidFill>
              <a:srgbClr val="52AF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Connector 165">
            <a:extLst>
              <a:ext uri="{FF2B5EF4-FFF2-40B4-BE49-F238E27FC236}">
                <a16:creationId xmlns:a16="http://schemas.microsoft.com/office/drawing/2014/main" id="{CF4D3C88-97BF-4BBF-AE94-C0BD464C1F7D}"/>
              </a:ext>
            </a:extLst>
          </p:cNvPr>
          <p:cNvCxnSpPr>
            <a:cxnSpLocks/>
            <a:stCxn id="20" idx="0"/>
            <a:endCxn id="8" idx="2"/>
          </p:cNvCxnSpPr>
          <p:nvPr/>
        </p:nvCxnSpPr>
        <p:spPr>
          <a:xfrm flipH="1" flipV="1">
            <a:off x="6616631" y="2936923"/>
            <a:ext cx="2490" cy="468929"/>
          </a:xfrm>
          <a:prstGeom prst="line">
            <a:avLst/>
          </a:prstGeom>
          <a:ln w="19050">
            <a:solidFill>
              <a:srgbClr val="52AF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Straight Connector 166">
            <a:extLst>
              <a:ext uri="{FF2B5EF4-FFF2-40B4-BE49-F238E27FC236}">
                <a16:creationId xmlns:a16="http://schemas.microsoft.com/office/drawing/2014/main" id="{03B9AD99-F346-41E0-B237-3F77CF6C5546}"/>
              </a:ext>
            </a:extLst>
          </p:cNvPr>
          <p:cNvCxnSpPr>
            <a:cxnSpLocks/>
            <a:stCxn id="18" idx="0"/>
            <a:endCxn id="8" idx="2"/>
          </p:cNvCxnSpPr>
          <p:nvPr/>
        </p:nvCxnSpPr>
        <p:spPr>
          <a:xfrm flipH="1" flipV="1">
            <a:off x="6616631" y="2936922"/>
            <a:ext cx="1715226" cy="459176"/>
          </a:xfrm>
          <a:prstGeom prst="line">
            <a:avLst/>
          </a:prstGeom>
          <a:ln w="19050">
            <a:solidFill>
              <a:srgbClr val="52AF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Connector 167">
            <a:extLst>
              <a:ext uri="{FF2B5EF4-FFF2-40B4-BE49-F238E27FC236}">
                <a16:creationId xmlns:a16="http://schemas.microsoft.com/office/drawing/2014/main" id="{ACEA9E28-0007-4850-95C0-3602B9D710EC}"/>
              </a:ext>
            </a:extLst>
          </p:cNvPr>
          <p:cNvCxnSpPr>
            <a:cxnSpLocks/>
            <a:stCxn id="19" idx="0"/>
            <a:endCxn id="8" idx="2"/>
          </p:cNvCxnSpPr>
          <p:nvPr/>
        </p:nvCxnSpPr>
        <p:spPr>
          <a:xfrm flipV="1">
            <a:off x="4951983" y="2936923"/>
            <a:ext cx="1664649" cy="463049"/>
          </a:xfrm>
          <a:prstGeom prst="line">
            <a:avLst/>
          </a:prstGeom>
          <a:ln w="19050">
            <a:solidFill>
              <a:srgbClr val="52AF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Straight Connector 177">
            <a:extLst>
              <a:ext uri="{FF2B5EF4-FFF2-40B4-BE49-F238E27FC236}">
                <a16:creationId xmlns:a16="http://schemas.microsoft.com/office/drawing/2014/main" id="{6D786EB8-0297-42E4-B547-00081579E988}"/>
              </a:ext>
            </a:extLst>
          </p:cNvPr>
          <p:cNvCxnSpPr>
            <a:cxnSpLocks/>
            <a:stCxn id="5" idx="1"/>
            <a:endCxn id="6" idx="3"/>
          </p:cNvCxnSpPr>
          <p:nvPr/>
        </p:nvCxnSpPr>
        <p:spPr>
          <a:xfrm flipH="1" flipV="1">
            <a:off x="4440726" y="898861"/>
            <a:ext cx="1474374" cy="7208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Straight Connector 180">
            <a:extLst>
              <a:ext uri="{FF2B5EF4-FFF2-40B4-BE49-F238E27FC236}">
                <a16:creationId xmlns:a16="http://schemas.microsoft.com/office/drawing/2014/main" id="{21A05D0F-F49E-4C02-9BEB-C9EEE5F9E731}"/>
              </a:ext>
            </a:extLst>
          </p:cNvPr>
          <p:cNvCxnSpPr>
            <a:cxnSpLocks/>
            <a:stCxn id="6" idx="2"/>
          </p:cNvCxnSpPr>
          <p:nvPr/>
        </p:nvCxnSpPr>
        <p:spPr>
          <a:xfrm>
            <a:off x="3807314" y="1102979"/>
            <a:ext cx="0" cy="566216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3" name="TextBox 192">
            <a:extLst>
              <a:ext uri="{FF2B5EF4-FFF2-40B4-BE49-F238E27FC236}">
                <a16:creationId xmlns:a16="http://schemas.microsoft.com/office/drawing/2014/main" id="{EFBF9ADD-71B5-403E-A1B4-A22192CBFCE6}"/>
              </a:ext>
            </a:extLst>
          </p:cNvPr>
          <p:cNvSpPr txBox="1"/>
          <p:nvPr/>
        </p:nvSpPr>
        <p:spPr>
          <a:xfrm>
            <a:off x="6377827" y="5118124"/>
            <a:ext cx="1372297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Arial Nova Cond" panose="020B0506020202020204" pitchFamily="34" charset="0"/>
                <a:ea typeface="+mn-ea"/>
                <a:cs typeface="+mn-cs"/>
              </a:rPr>
              <a:t>Scopes of work </a:t>
            </a:r>
            <a:b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Arial Nova Cond" panose="020B0506020202020204" pitchFamily="34" charset="0"/>
                <a:ea typeface="+mn-ea"/>
                <a:cs typeface="+mn-cs"/>
              </a:rPr>
            </a:b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Arial Nova Cond" panose="020B0506020202020204" pitchFamily="34" charset="0"/>
                <a:ea typeface="+mn-ea"/>
                <a:cs typeface="+mn-cs"/>
              </a:rPr>
              <a:t>driven by identified country priority needs</a:t>
            </a:r>
          </a:p>
        </p:txBody>
      </p:sp>
      <p:sp>
        <p:nvSpPr>
          <p:cNvPr id="212" name="TextBox 211">
            <a:extLst>
              <a:ext uri="{FF2B5EF4-FFF2-40B4-BE49-F238E27FC236}">
                <a16:creationId xmlns:a16="http://schemas.microsoft.com/office/drawing/2014/main" id="{51EADEA6-3BE0-4B85-836E-0FFB1DF04CB5}"/>
              </a:ext>
            </a:extLst>
          </p:cNvPr>
          <p:cNvSpPr txBox="1"/>
          <p:nvPr/>
        </p:nvSpPr>
        <p:spPr>
          <a:xfrm>
            <a:off x="3710250" y="1130295"/>
            <a:ext cx="9784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 Nova Cond" panose="020B0506020202020204" pitchFamily="34" charset="0"/>
                <a:ea typeface="+mn-ea"/>
                <a:cs typeface="+mn-cs"/>
              </a:rPr>
              <a:t>Oversight on country grants</a:t>
            </a:r>
          </a:p>
        </p:txBody>
      </p:sp>
      <p:sp>
        <p:nvSpPr>
          <p:cNvPr id="213" name="TextBox 212">
            <a:extLst>
              <a:ext uri="{FF2B5EF4-FFF2-40B4-BE49-F238E27FC236}">
                <a16:creationId xmlns:a16="http://schemas.microsoft.com/office/drawing/2014/main" id="{83A9C299-329E-43F3-82B4-544D59E68421}"/>
              </a:ext>
            </a:extLst>
          </p:cNvPr>
          <p:cNvSpPr txBox="1"/>
          <p:nvPr/>
        </p:nvSpPr>
        <p:spPr>
          <a:xfrm rot="548081">
            <a:off x="2828997" y="1926703"/>
            <a:ext cx="223639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 Nova Cond" panose="020B0506020202020204" pitchFamily="34" charset="0"/>
                <a:ea typeface="+mn-ea"/>
                <a:cs typeface="+mn-cs"/>
              </a:rPr>
              <a:t>Integration into global prevention response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9A0092D2-2CB4-4E6C-B044-1FE4A40CA59E}"/>
              </a:ext>
            </a:extLst>
          </p:cNvPr>
          <p:cNvSpPr txBox="1"/>
          <p:nvPr/>
        </p:nvSpPr>
        <p:spPr>
          <a:xfrm>
            <a:off x="6632792" y="1230717"/>
            <a:ext cx="10937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Arial Nova Cond" panose="020B0506020202020204" pitchFamily="34" charset="0"/>
                <a:ea typeface="+mn-ea"/>
                <a:cs typeface="+mn-cs"/>
              </a:rPr>
              <a:t>Grant to </a:t>
            </a:r>
            <a:b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Arial Nova Cond" panose="020B0506020202020204" pitchFamily="34" charset="0"/>
                <a:ea typeface="+mn-ea"/>
                <a:cs typeface="+mn-cs"/>
              </a:rPr>
            </a:b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Arial Nova Cond" panose="020B0506020202020204" pitchFamily="34" charset="0"/>
                <a:ea typeface="+mn-ea"/>
                <a:cs typeface="+mn-cs"/>
              </a:rPr>
              <a:t>UNAIDS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BFEBBE9B-08A0-D9A4-8590-5381CE3AB3A5}"/>
              </a:ext>
            </a:extLst>
          </p:cNvPr>
          <p:cNvSpPr/>
          <p:nvPr/>
        </p:nvSpPr>
        <p:spPr>
          <a:xfrm>
            <a:off x="3950564" y="5727704"/>
            <a:ext cx="5967104" cy="1374431"/>
          </a:xfrm>
          <a:prstGeom prst="ellipse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H"/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EB6EB81E-9AC9-7E7E-7175-F984A3528153}"/>
              </a:ext>
            </a:extLst>
          </p:cNvPr>
          <p:cNvCxnSpPr/>
          <p:nvPr/>
        </p:nvCxnSpPr>
        <p:spPr>
          <a:xfrm flipH="1">
            <a:off x="7726548" y="5335480"/>
            <a:ext cx="2191120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Oval 27">
            <a:extLst>
              <a:ext uri="{FF2B5EF4-FFF2-40B4-BE49-F238E27FC236}">
                <a16:creationId xmlns:a16="http://schemas.microsoft.com/office/drawing/2014/main" id="{98C26258-7791-9287-1532-9EDE27ECFAE5}"/>
              </a:ext>
            </a:extLst>
          </p:cNvPr>
          <p:cNvSpPr/>
          <p:nvPr/>
        </p:nvSpPr>
        <p:spPr>
          <a:xfrm>
            <a:off x="4838330" y="1570148"/>
            <a:ext cx="3645090" cy="137652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H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5F3290C-754F-D7C4-6BC3-88E049353108}"/>
              </a:ext>
            </a:extLst>
          </p:cNvPr>
          <p:cNvSpPr txBox="1"/>
          <p:nvPr/>
        </p:nvSpPr>
        <p:spPr>
          <a:xfrm>
            <a:off x="9775126" y="1178725"/>
            <a:ext cx="1865601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b="1" dirty="0"/>
              <a:t>44Technical Assistance Areas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b="1" dirty="0"/>
              <a:t>Reinvigoration of Condom Programming Structures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b="1" dirty="0"/>
              <a:t>Evidence based condom quantification and fore casting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b="1" dirty="0"/>
              <a:t>Strengthened last mile distribution mechanisms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b="1" dirty="0"/>
              <a:t>Relevant and effective demand generation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b="1" dirty="0"/>
              <a:t>Innovation and sustainability plans included in GC7 Applications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b="1" dirty="0"/>
              <a:t>Private sector engagement</a:t>
            </a:r>
            <a:endParaRPr lang="en-CH" sz="1200" b="1" dirty="0"/>
          </a:p>
        </p:txBody>
      </p:sp>
    </p:spTree>
    <p:extLst>
      <p:ext uri="{BB962C8B-B14F-4D97-AF65-F5344CB8AC3E}">
        <p14:creationId xmlns:p14="http://schemas.microsoft.com/office/powerpoint/2010/main" val="2693651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8" grpId="0" animBg="1"/>
      <p:bldP spid="2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812ABB-A74D-F7A8-0F9F-38C8F409DE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4163"/>
            <a:ext cx="10515600" cy="1026478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sz="5400" b="1" dirty="0">
                <a:solidFill>
                  <a:srgbClr val="009999"/>
                </a:solidFill>
                <a:latin typeface="Arial Nova Cond" panose="020B0506020202020204" pitchFamily="34" charset="0"/>
                <a:cs typeface="Times New Roman" panose="02020603050405020304" pitchFamily="18" charset="0"/>
              </a:rPr>
              <a:t>“</a:t>
            </a:r>
            <a:r>
              <a:rPr lang="en-US" sz="3600" b="1" dirty="0">
                <a:solidFill>
                  <a:srgbClr val="009999"/>
                </a:solidFill>
                <a:latin typeface="Arial Nova Cond" panose="020B0506020202020204" pitchFamily="34" charset="0"/>
                <a:cs typeface="Times New Roman" panose="02020603050405020304" pitchFamily="18" charset="0"/>
              </a:rPr>
              <a:t>New Generation” Condom Programming: </a:t>
            </a:r>
            <a:br>
              <a:rPr lang="en-US" sz="3600" b="1" dirty="0">
                <a:solidFill>
                  <a:srgbClr val="009999"/>
                </a:solidFill>
                <a:latin typeface="Arial Nova Cond" panose="020B0506020202020204" pitchFamily="34" charset="0"/>
                <a:cs typeface="Times New Roman" panose="02020603050405020304" pitchFamily="18" charset="0"/>
              </a:rPr>
            </a:br>
            <a:r>
              <a:rPr lang="en-US" sz="3600" b="1" dirty="0">
                <a:solidFill>
                  <a:srgbClr val="009999"/>
                </a:solidFill>
                <a:latin typeface="Arial Nova Cond" panose="020B0506020202020204" pitchFamily="34" charset="0"/>
                <a:cs typeface="Times New Roman" panose="02020603050405020304" pitchFamily="18" charset="0"/>
              </a:rPr>
              <a:t>learning from implementation of the Condom SI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5CDEBA-CBFF-A2A3-2F9E-7A9B044549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485402"/>
            <a:ext cx="5257800" cy="5141912"/>
          </a:xfrm>
        </p:spPr>
        <p:txBody>
          <a:bodyPr>
            <a:normAutofit/>
          </a:bodyPr>
          <a:lstStyle/>
          <a:p>
            <a:r>
              <a:rPr lang="en-US" sz="2600" dirty="0"/>
              <a:t>The condom is appreciated – but needs championing </a:t>
            </a:r>
          </a:p>
          <a:p>
            <a:r>
              <a:rPr lang="en-US" sz="2600" dirty="0"/>
              <a:t>Structured stewardship is a prerequisite &amp; feasible</a:t>
            </a:r>
          </a:p>
          <a:p>
            <a:r>
              <a:rPr lang="en-US" sz="2600" dirty="0"/>
              <a:t>Tools key for institutionalized action</a:t>
            </a:r>
          </a:p>
          <a:p>
            <a:pPr lvl="1"/>
            <a:r>
              <a:rPr lang="en-US" dirty="0">
                <a:solidFill>
                  <a:schemeClr val="accent5"/>
                </a:solidFill>
              </a:rPr>
              <a:t>PSAT, PSET, CNET, TMA, CP Planning Package</a:t>
            </a:r>
          </a:p>
          <a:p>
            <a:r>
              <a:rPr lang="en-US" sz="2600" dirty="0"/>
              <a:t>Up-to-date evidence critical </a:t>
            </a:r>
            <a:endParaRPr lang="en-US" sz="2600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sz="2600" dirty="0"/>
              <a:t>Domestic financing possible </a:t>
            </a:r>
          </a:p>
          <a:p>
            <a:r>
              <a:rPr lang="en-US" sz="2600" dirty="0"/>
              <a:t>External funding streams are critical catalytic anchors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8586B8-66D3-38F2-1BF9-08BEEB6A10FC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6096001" y="1523048"/>
            <a:ext cx="5933440" cy="5141912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Tracking the condom is feasible </a:t>
            </a:r>
          </a:p>
          <a:p>
            <a:pPr lvl="1"/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With improved LMD approaches</a:t>
            </a:r>
          </a:p>
          <a:p>
            <a:r>
              <a:rPr lang="en-US" dirty="0"/>
              <a:t>Public Private Partnerships work</a:t>
            </a:r>
          </a:p>
          <a:p>
            <a:pPr lvl="1"/>
            <a:r>
              <a:rPr lang="en-US" dirty="0">
                <a:solidFill>
                  <a:schemeClr val="accent5"/>
                </a:solidFill>
              </a:rPr>
              <a:t>exploit various angles</a:t>
            </a:r>
          </a:p>
          <a:p>
            <a:r>
              <a:rPr lang="en-US" dirty="0"/>
              <a:t>Private-for-Profit Innovations for sustainable healthy markets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dirty="0"/>
              <a:t>Diverse LMD options the way to go</a:t>
            </a:r>
          </a:p>
          <a:p>
            <a:pPr lvl="1"/>
            <a:r>
              <a:rPr lang="en-US" dirty="0">
                <a:solidFill>
                  <a:schemeClr val="accent5"/>
                </a:solidFill>
              </a:rPr>
              <a:t>Condom at HFs not reaching high risk groups</a:t>
            </a:r>
          </a:p>
          <a:p>
            <a:r>
              <a:rPr lang="en-US" dirty="0"/>
              <a:t>No demand creation without LMD</a:t>
            </a:r>
          </a:p>
          <a:p>
            <a:r>
              <a:rPr lang="en-US" dirty="0"/>
              <a:t>Differentiated, integrated programme delivery is feasible – pop. specific</a:t>
            </a:r>
          </a:p>
          <a:p>
            <a:r>
              <a:rPr lang="en-US" dirty="0"/>
              <a:t>Communities know better</a:t>
            </a:r>
          </a:p>
          <a:p>
            <a:pPr lvl="1"/>
            <a:r>
              <a:rPr lang="en-US" dirty="0"/>
              <a:t>Empower for people-centered programmes</a:t>
            </a:r>
          </a:p>
          <a:p>
            <a:pPr marL="486918" lvl="1" indent="-162306" defTabSz="649224">
              <a:spcBef>
                <a:spcPts val="355"/>
              </a:spcBef>
            </a:pPr>
            <a:endParaRPr lang="en-US" sz="17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82512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SoPHDbqR.Om.3JCZIaWpQ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HDj3DnWTl2fLAQsdGsKew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ZnEwlSGQeO.zCK0gCq_oA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COLS" val="6"/>
  <p:tag name="GUIDEROWS" val="1"/>
  <p:tag name="GUTTERCOL" val="0.6 cm"/>
  <p:tag name="GUTTERROW" val="0.6 cm"/>
  <p:tag name="GUIDESAPPLIEDTO" val="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8nqMF74TIKi9R_OL0U6JQ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13BryPsT_OsYB5Slhifx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DzJUl4vTACbiz8rwgtEKw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DkqslIaTC.EQC3qHFh9kw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rqEyoAeQ9e95fGFxxwmpw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Default Design">
  <a:themeElements>
    <a:clrScheme name="UNAIDS Ocean">
      <a:dk1>
        <a:sysClr val="windowText" lastClr="000000"/>
      </a:dk1>
      <a:lt1>
        <a:sysClr val="window" lastClr="FFFFFF"/>
      </a:lt1>
      <a:dk2>
        <a:srgbClr val="70C8BE"/>
      </a:dk2>
      <a:lt2>
        <a:srgbClr val="D8D5CF"/>
      </a:lt2>
      <a:accent1>
        <a:srgbClr val="70C8BE"/>
      </a:accent1>
      <a:accent2>
        <a:srgbClr val="E31837"/>
      </a:accent2>
      <a:accent3>
        <a:srgbClr val="00A99A"/>
      </a:accent3>
      <a:accent4>
        <a:srgbClr val="78BCC1"/>
      </a:accent4>
      <a:accent5>
        <a:srgbClr val="63CDF6"/>
      </a:accent5>
      <a:accent6>
        <a:srgbClr val="CDC884"/>
      </a:accent6>
      <a:hlink>
        <a:srgbClr val="0000FF"/>
      </a:hlink>
      <a:folHlink>
        <a:srgbClr val="80008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Custom Design">
  <a:themeElements>
    <a:clrScheme name="UNAIDS Ocean">
      <a:dk1>
        <a:sysClr val="windowText" lastClr="000000"/>
      </a:dk1>
      <a:lt1>
        <a:sysClr val="window" lastClr="FFFFFF"/>
      </a:lt1>
      <a:dk2>
        <a:srgbClr val="70C8BE"/>
      </a:dk2>
      <a:lt2>
        <a:srgbClr val="D8D5CF"/>
      </a:lt2>
      <a:accent1>
        <a:srgbClr val="70C8BE"/>
      </a:accent1>
      <a:accent2>
        <a:srgbClr val="E31837"/>
      </a:accent2>
      <a:accent3>
        <a:srgbClr val="00A99A"/>
      </a:accent3>
      <a:accent4>
        <a:srgbClr val="78BCC1"/>
      </a:accent4>
      <a:accent5>
        <a:srgbClr val="63CDF6"/>
      </a:accent5>
      <a:accent6>
        <a:srgbClr val="CDC884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Office Theme">
  <a:themeElements>
    <a:clrScheme name="GF Red HIV/AIDS">
      <a:dk1>
        <a:sysClr val="windowText" lastClr="000000"/>
      </a:dk1>
      <a:lt1>
        <a:sysClr val="window" lastClr="FFFFFF"/>
      </a:lt1>
      <a:dk2>
        <a:srgbClr val="CD202C"/>
      </a:dk2>
      <a:lt2>
        <a:srgbClr val="F5D2D5"/>
      </a:lt2>
      <a:accent1>
        <a:srgbClr val="EBA6AB"/>
      </a:accent1>
      <a:accent2>
        <a:srgbClr val="FF7980"/>
      </a:accent2>
      <a:accent3>
        <a:srgbClr val="D74D56"/>
      </a:accent3>
      <a:accent4>
        <a:srgbClr val="FF7F45"/>
      </a:accent4>
      <a:accent5>
        <a:srgbClr val="9A996E"/>
      </a:accent5>
      <a:accent6>
        <a:srgbClr val="00B9E4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30" id="{28FE9267-4CEB-42A2-A473-96A6F98D068F}" vid="{A7A5C0E9-52CE-4207-A7A4-7E52BDA4444F}"/>
    </a:ext>
  </a:extLst>
</a:theme>
</file>

<file path=ppt/theme/theme5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imperial-template" id="{97E246CF-7634-8A4C-9C1E-B614D577613F}" vid="{E0C2BB60-76C5-2F47-8E02-23E7AC431250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c2e1cf9b-e1b6-44eb-8021-428c292d3eb5}" enabled="0" method="" siteId="{c2e1cf9b-e1b6-44eb-8021-428c292d3eb5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8230</TotalTime>
  <Words>1384</Words>
  <Application>Microsoft Macintosh PowerPoint</Application>
  <PresentationFormat>Widescreen</PresentationFormat>
  <Paragraphs>193</Paragraphs>
  <Slides>13</Slides>
  <Notes>8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5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4" baseType="lpstr">
      <vt:lpstr>Arial</vt:lpstr>
      <vt:lpstr>Arial Nova Cond</vt:lpstr>
      <vt:lpstr>Calibri</vt:lpstr>
      <vt:lpstr>Calibri Light</vt:lpstr>
      <vt:lpstr>Lucida Grande</vt:lpstr>
      <vt:lpstr>Office Theme</vt:lpstr>
      <vt:lpstr>1_Default Design</vt:lpstr>
      <vt:lpstr>Custom Design</vt:lpstr>
      <vt:lpstr>1_Office Theme</vt:lpstr>
      <vt:lpstr>2_Office Theme</vt:lpstr>
      <vt:lpstr>think-cell Slide</vt:lpstr>
      <vt:lpstr>Improving Aligned Support for HIV Prevention</vt:lpstr>
      <vt:lpstr>Steep decline in New HIV Infections among AGYW in  GPC Member States (2010-2020)</vt:lpstr>
      <vt:lpstr>Contribution to reductions in new infections by intervention category in UNAIDS global strategy Condoms are a proven, scalable, cost effective tool to reduce new infections</vt:lpstr>
      <vt:lpstr>PowerPoint Presentation</vt:lpstr>
      <vt:lpstr>PowerPoint Presentation</vt:lpstr>
      <vt:lpstr>“New Generation” Condom Programming </vt:lpstr>
      <vt:lpstr>Condom Strategic Initiative  Focus- Build Capacity for improved Condom Programing</vt:lpstr>
      <vt:lpstr>Implementation architecture</vt:lpstr>
      <vt:lpstr>“New Generation” Condom Programming:  learning from implementation of the Condom SI </vt:lpstr>
      <vt:lpstr>Overcoming Condom Programming obstacles:  learning from implementation of the Condom SI </vt:lpstr>
      <vt:lpstr>Overcoming Condom Programming obstacles:  learning from implementation of the Condom SI </vt:lpstr>
      <vt:lpstr>Key Considerations Beyond the Condom  SI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ARIAS GARCIA, Sonia</dc:creator>
  <cp:lastModifiedBy>Review</cp:lastModifiedBy>
  <cp:revision>11</cp:revision>
  <dcterms:created xsi:type="dcterms:W3CDTF">2023-06-27T14:06:40Z</dcterms:created>
  <dcterms:modified xsi:type="dcterms:W3CDTF">2024-07-11T23:44:21Z</dcterms:modified>
</cp:coreProperties>
</file>