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8" r:id="rId3"/>
    <p:sldId id="271" r:id="rId4"/>
    <p:sldId id="257" r:id="rId5"/>
    <p:sldId id="265" r:id="rId6"/>
    <p:sldId id="268" r:id="rId7"/>
    <p:sldId id="27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5D887C-3DCC-41F6-9F9E-367CC9B9BEA0}" v="172" dt="2024-07-18T14:58:44.7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76498" autoAdjust="0"/>
  </p:normalViewPr>
  <p:slideViewPr>
    <p:cSldViewPr snapToGrid="0">
      <p:cViewPr varScale="1">
        <p:scale>
          <a:sx n="63" d="100"/>
          <a:sy n="63" d="100"/>
        </p:scale>
        <p:origin x="14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Kankaka" userId="4ce07977-66e7-42d1-9380-ba99ab793d8e" providerId="ADAL" clId="{8D5D887C-3DCC-41F6-9F9E-367CC9B9BEA0}"/>
    <pc:docChg chg="undo custSel modSld">
      <pc:chgData name="Edward Kankaka" userId="4ce07977-66e7-42d1-9380-ba99ab793d8e" providerId="ADAL" clId="{8D5D887C-3DCC-41F6-9F9E-367CC9B9BEA0}" dt="2024-07-25T06:46:36.021" v="856" actId="20577"/>
      <pc:docMkLst>
        <pc:docMk/>
      </pc:docMkLst>
      <pc:sldChg chg="addSp modSp mod">
        <pc:chgData name="Edward Kankaka" userId="4ce07977-66e7-42d1-9380-ba99ab793d8e" providerId="ADAL" clId="{8D5D887C-3DCC-41F6-9F9E-367CC9B9BEA0}" dt="2024-07-18T15:02:13.105" v="319" actId="1076"/>
        <pc:sldMkLst>
          <pc:docMk/>
          <pc:sldMk cId="2155187873" sldId="256"/>
        </pc:sldMkLst>
        <pc:spChg chg="add mod">
          <ac:chgData name="Edward Kankaka" userId="4ce07977-66e7-42d1-9380-ba99ab793d8e" providerId="ADAL" clId="{8D5D887C-3DCC-41F6-9F9E-367CC9B9BEA0}" dt="2024-07-18T15:01:39.651" v="314" actId="207"/>
          <ac:spMkLst>
            <pc:docMk/>
            <pc:sldMk cId="2155187873" sldId="256"/>
            <ac:spMk id="4" creationId="{5E98C8E4-5959-3933-C621-AB704F7D29D5}"/>
          </ac:spMkLst>
        </pc:spChg>
        <pc:spChg chg="mod">
          <ac:chgData name="Edward Kankaka" userId="4ce07977-66e7-42d1-9380-ba99ab793d8e" providerId="ADAL" clId="{8D5D887C-3DCC-41F6-9F9E-367CC9B9BEA0}" dt="2024-07-18T15:01:16.338" v="311" actId="207"/>
          <ac:spMkLst>
            <pc:docMk/>
            <pc:sldMk cId="2155187873" sldId="256"/>
            <ac:spMk id="13" creationId="{2F5E1BF0-B3D9-114B-99F0-C9348D7A16D4}"/>
          </ac:spMkLst>
        </pc:spChg>
        <pc:picChg chg="add mod">
          <ac:chgData name="Edward Kankaka" userId="4ce07977-66e7-42d1-9380-ba99ab793d8e" providerId="ADAL" clId="{8D5D887C-3DCC-41F6-9F9E-367CC9B9BEA0}" dt="2024-07-18T14:57:08.861" v="286" actId="1076"/>
          <ac:picMkLst>
            <pc:docMk/>
            <pc:sldMk cId="2155187873" sldId="256"/>
            <ac:picMk id="3" creationId="{CEAA44D1-C7C3-D449-B70C-49BB32235826}"/>
          </ac:picMkLst>
        </pc:picChg>
        <pc:picChg chg="mod">
          <ac:chgData name="Edward Kankaka" userId="4ce07977-66e7-42d1-9380-ba99ab793d8e" providerId="ADAL" clId="{8D5D887C-3DCC-41F6-9F9E-367CC9B9BEA0}" dt="2024-07-18T14:54:52.732" v="276" actId="1076"/>
          <ac:picMkLst>
            <pc:docMk/>
            <pc:sldMk cId="2155187873" sldId="256"/>
            <ac:picMk id="6" creationId="{CCDB6896-B7DC-6649-9C4A-6AACD5992151}"/>
          </ac:picMkLst>
        </pc:picChg>
        <pc:picChg chg="mod">
          <ac:chgData name="Edward Kankaka" userId="4ce07977-66e7-42d1-9380-ba99ab793d8e" providerId="ADAL" clId="{8D5D887C-3DCC-41F6-9F9E-367CC9B9BEA0}" dt="2024-07-18T15:02:13.105" v="319" actId="1076"/>
          <ac:picMkLst>
            <pc:docMk/>
            <pc:sldMk cId="2155187873" sldId="256"/>
            <ac:picMk id="8" creationId="{01EDB99D-295A-CE4B-8B66-8E7507BAAE6B}"/>
          </ac:picMkLst>
        </pc:picChg>
        <pc:picChg chg="mod">
          <ac:chgData name="Edward Kankaka" userId="4ce07977-66e7-42d1-9380-ba99ab793d8e" providerId="ADAL" clId="{8D5D887C-3DCC-41F6-9F9E-367CC9B9BEA0}" dt="2024-07-18T15:02:12.732" v="318" actId="1076"/>
          <ac:picMkLst>
            <pc:docMk/>
            <pc:sldMk cId="2155187873" sldId="256"/>
            <ac:picMk id="9" creationId="{99C7217E-D837-F347-B4FD-92167FDD0AF3}"/>
          </ac:picMkLst>
        </pc:picChg>
        <pc:picChg chg="mod">
          <ac:chgData name="Edward Kankaka" userId="4ce07977-66e7-42d1-9380-ba99ab793d8e" providerId="ADAL" clId="{8D5D887C-3DCC-41F6-9F9E-367CC9B9BEA0}" dt="2024-07-18T15:02:00.265" v="315" actId="1076"/>
          <ac:picMkLst>
            <pc:docMk/>
            <pc:sldMk cId="2155187873" sldId="256"/>
            <ac:picMk id="10" creationId="{00000000-0000-0000-0000-000000000000}"/>
          </ac:picMkLst>
        </pc:picChg>
        <pc:picChg chg="mod">
          <ac:chgData name="Edward Kankaka" userId="4ce07977-66e7-42d1-9380-ba99ab793d8e" providerId="ADAL" clId="{8D5D887C-3DCC-41F6-9F9E-367CC9B9BEA0}" dt="2024-07-18T14:58:44.756" v="298" actId="14100"/>
          <ac:picMkLst>
            <pc:docMk/>
            <pc:sldMk cId="2155187873" sldId="256"/>
            <ac:picMk id="11" creationId="{E1C9CEDA-611D-D0EC-3624-D0C67E9ABCDF}"/>
          </ac:picMkLst>
        </pc:picChg>
        <pc:picChg chg="mod">
          <ac:chgData name="Edward Kankaka" userId="4ce07977-66e7-42d1-9380-ba99ab793d8e" providerId="ADAL" clId="{8D5D887C-3DCC-41F6-9F9E-367CC9B9BEA0}" dt="2024-07-18T14:57:11.702" v="287" actId="1076"/>
          <ac:picMkLst>
            <pc:docMk/>
            <pc:sldMk cId="2155187873" sldId="256"/>
            <ac:picMk id="16" creationId="{F3041BCC-C2BE-5442-B41B-09298B8D962E}"/>
          </ac:picMkLst>
        </pc:picChg>
        <pc:picChg chg="mod">
          <ac:chgData name="Edward Kankaka" userId="4ce07977-66e7-42d1-9380-ba99ab793d8e" providerId="ADAL" clId="{8D5D887C-3DCC-41F6-9F9E-367CC9B9BEA0}" dt="2024-07-18T14:55:10.918" v="281" actId="1076"/>
          <ac:picMkLst>
            <pc:docMk/>
            <pc:sldMk cId="2155187873" sldId="256"/>
            <ac:picMk id="21" creationId="{45F07DF0-A47F-3847-BC36-A3F0875E60A5}"/>
          </ac:picMkLst>
        </pc:picChg>
      </pc:sldChg>
      <pc:sldChg chg="modNotesTx">
        <pc:chgData name="Edward Kankaka" userId="4ce07977-66e7-42d1-9380-ba99ab793d8e" providerId="ADAL" clId="{8D5D887C-3DCC-41F6-9F9E-367CC9B9BEA0}" dt="2024-07-25T02:45:51.148" v="819" actId="20577"/>
        <pc:sldMkLst>
          <pc:docMk/>
          <pc:sldMk cId="723699658" sldId="257"/>
        </pc:sldMkLst>
      </pc:sldChg>
      <pc:sldChg chg="modNotesTx">
        <pc:chgData name="Edward Kankaka" userId="4ce07977-66e7-42d1-9380-ba99ab793d8e" providerId="ADAL" clId="{8D5D887C-3DCC-41F6-9F9E-367CC9B9BEA0}" dt="2024-07-25T02:29:44.583" v="800" actId="20577"/>
        <pc:sldMkLst>
          <pc:docMk/>
          <pc:sldMk cId="3810096927" sldId="258"/>
        </pc:sldMkLst>
      </pc:sldChg>
      <pc:sldChg chg="modNotesTx">
        <pc:chgData name="Edward Kankaka" userId="4ce07977-66e7-42d1-9380-ba99ab793d8e" providerId="ADAL" clId="{8D5D887C-3DCC-41F6-9F9E-367CC9B9BEA0}" dt="2024-07-25T02:59:16.822" v="828" actId="20577"/>
        <pc:sldMkLst>
          <pc:docMk/>
          <pc:sldMk cId="3710630105" sldId="265"/>
        </pc:sldMkLst>
      </pc:sldChg>
      <pc:sldChg chg="modNotesTx">
        <pc:chgData name="Edward Kankaka" userId="4ce07977-66e7-42d1-9380-ba99ab793d8e" providerId="ADAL" clId="{8D5D887C-3DCC-41F6-9F9E-367CC9B9BEA0}" dt="2024-07-25T03:07:44.953" v="845" actId="20577"/>
        <pc:sldMkLst>
          <pc:docMk/>
          <pc:sldMk cId="1530967317" sldId="268"/>
        </pc:sldMkLst>
      </pc:sldChg>
      <pc:sldChg chg="modNotesTx">
        <pc:chgData name="Edward Kankaka" userId="4ce07977-66e7-42d1-9380-ba99ab793d8e" providerId="ADAL" clId="{8D5D887C-3DCC-41F6-9F9E-367CC9B9BEA0}" dt="2024-07-25T06:46:36.021" v="856" actId="20577"/>
        <pc:sldMkLst>
          <pc:docMk/>
          <pc:sldMk cId="425531480" sldId="270"/>
        </pc:sldMkLst>
      </pc:sldChg>
      <pc:sldChg chg="modNotesTx">
        <pc:chgData name="Edward Kankaka" userId="4ce07977-66e7-42d1-9380-ba99ab793d8e" providerId="ADAL" clId="{8D5D887C-3DCC-41F6-9F9E-367CC9B9BEA0}" dt="2024-07-25T02:34:42.291" v="801" actId="20577"/>
        <pc:sldMkLst>
          <pc:docMk/>
          <pc:sldMk cId="1152057177" sldId="2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F47C24-EC30-4B47-ADEA-0C6EA114334E}"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50E5AB-164D-4F60-AAE9-C9AFDE773776}" type="slidenum">
              <a:rPr lang="en-US" smtClean="0"/>
              <a:t>‹#›</a:t>
            </a:fld>
            <a:endParaRPr lang="en-US"/>
          </a:p>
        </p:txBody>
      </p:sp>
    </p:spTree>
    <p:extLst>
      <p:ext uri="{BB962C8B-B14F-4D97-AF65-F5344CB8AC3E}">
        <p14:creationId xmlns:p14="http://schemas.microsoft.com/office/powerpoint/2010/main" val="1514196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a:t>
            </a:r>
            <a:r>
              <a:rPr lang="en-US" baseline="0" dirty="0"/>
              <a:t> opportunity to present today and lovely introduction. Today I will be presenting key, summary findings on HIV-transmission in declining eastern and southern African HIV epidemics from the PANGEA-HIV consortium . </a:t>
            </a:r>
            <a:endParaRPr lang="en-US" dirty="0"/>
          </a:p>
        </p:txBody>
      </p:sp>
      <p:sp>
        <p:nvSpPr>
          <p:cNvPr id="4" name="Slide Number Placeholder 3"/>
          <p:cNvSpPr>
            <a:spLocks noGrp="1"/>
          </p:cNvSpPr>
          <p:nvPr>
            <p:ph type="sldNum" sz="quarter" idx="10"/>
          </p:nvPr>
        </p:nvSpPr>
        <p:spPr/>
        <p:txBody>
          <a:bodyPr/>
          <a:lstStyle/>
          <a:p>
            <a:fld id="{A950E5AB-164D-4F60-AAE9-C9AFDE773776}" type="slidenum">
              <a:rPr lang="en-US" smtClean="0"/>
              <a:t>1</a:t>
            </a:fld>
            <a:endParaRPr lang="en-US"/>
          </a:p>
        </p:txBody>
      </p:sp>
    </p:spTree>
    <p:extLst>
      <p:ext uri="{BB962C8B-B14F-4D97-AF65-F5344CB8AC3E}">
        <p14:creationId xmlns:p14="http://schemas.microsoft.com/office/powerpoint/2010/main" val="2251892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are looking at CROSS-SECTIONAL DATA showing</a:t>
            </a:r>
            <a:r>
              <a:rPr lang="en-US" baseline="0" dirty="0"/>
              <a:t> the age and gender profile of transmission sources in the PopART study in the top row and the Ya </a:t>
            </a:r>
            <a:r>
              <a:rPr lang="en-US" baseline="0" dirty="0" err="1"/>
              <a:t>Tsie</a:t>
            </a:r>
            <a:r>
              <a:rPr lang="en-US" baseline="0" dirty="0"/>
              <a:t> study in the bottom row. Female to male transmissions are shown green and male to female transmission in blue. The green and blue in each row sum to 100%. You can see in both cases more blue than green. In PopART 53% of transmission pairs identified in our phylogenetic networks had a male source of transmission and in Botswana that proportion was 55%. Now, this may not seem like a lot – 53/55% -  but its important to keep in mind that in both of these settings, like most of Africa, HIV burden is highly concentrated among women. So even though women make up a majority of HIV cases in these settings, men make up the majority of HIV transmission sources. Most of these male transmission sources in the PoPART setting were between the ages of 25 and 40, which is similar to that observed in Botswana.  In contrast,  women generally tended to transmit at younger ages.</a:t>
            </a:r>
            <a:endParaRPr lang="en-US" dirty="0"/>
          </a:p>
        </p:txBody>
      </p:sp>
      <p:sp>
        <p:nvSpPr>
          <p:cNvPr id="4" name="Slide Number Placeholder 3"/>
          <p:cNvSpPr>
            <a:spLocks noGrp="1"/>
          </p:cNvSpPr>
          <p:nvPr>
            <p:ph type="sldNum" sz="quarter" idx="10"/>
          </p:nvPr>
        </p:nvSpPr>
        <p:spPr/>
        <p:txBody>
          <a:bodyPr/>
          <a:lstStyle/>
          <a:p>
            <a:fld id="{A950E5AB-164D-4F60-AAE9-C9AFDE773776}" type="slidenum">
              <a:rPr lang="en-US" smtClean="0"/>
              <a:t>2</a:t>
            </a:fld>
            <a:endParaRPr lang="en-US"/>
          </a:p>
        </p:txBody>
      </p:sp>
    </p:spTree>
    <p:extLst>
      <p:ext uri="{BB962C8B-B14F-4D97-AF65-F5344CB8AC3E}">
        <p14:creationId xmlns:p14="http://schemas.microsoft.com/office/powerpoint/2010/main" val="1615584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here is taking a deeper</a:t>
            </a:r>
            <a:r>
              <a:rPr lang="en-US" baseline="0" dirty="0"/>
              <a:t> dive on the HPTN071 PoPART data and looking at the relative likelihood of being a transmitter as proportion of all persons living with HIV in the top row and as a proportion all persons living with HIV not on ART in the bottom row. And you can see this blue line of men have a much higher likelihood of being classified as a transmitter given their proportion in the population, particularly between the ages of 25 and 40. </a:t>
            </a:r>
            <a:endParaRPr lang="en-US" dirty="0"/>
          </a:p>
        </p:txBody>
      </p:sp>
      <p:sp>
        <p:nvSpPr>
          <p:cNvPr id="4" name="Slide Number Placeholder 3"/>
          <p:cNvSpPr>
            <a:spLocks noGrp="1"/>
          </p:cNvSpPr>
          <p:nvPr>
            <p:ph type="sldNum" sz="quarter" idx="10"/>
          </p:nvPr>
        </p:nvSpPr>
        <p:spPr/>
        <p:txBody>
          <a:bodyPr/>
          <a:lstStyle/>
          <a:p>
            <a:fld id="{A950E5AB-164D-4F60-AAE9-C9AFDE773776}" type="slidenum">
              <a:rPr lang="en-US" smtClean="0"/>
              <a:t>3</a:t>
            </a:fld>
            <a:endParaRPr lang="en-US"/>
          </a:p>
        </p:txBody>
      </p:sp>
    </p:spTree>
    <p:extLst>
      <p:ext uri="{BB962C8B-B14F-4D97-AF65-F5344CB8AC3E}">
        <p14:creationId xmlns:p14="http://schemas.microsoft.com/office/powerpoint/2010/main" val="3767170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in contrast to prior slides, we are looking at LONGITUDINAL genomic surveillance data. These data were collected in southern Uganda  </a:t>
            </a:r>
          </a:p>
          <a:p>
            <a:endParaRPr lang="en-US" baseline="0" dirty="0"/>
          </a:p>
          <a:p>
            <a:r>
              <a:rPr lang="en-US" baseline="0" dirty="0"/>
              <a:t>In the top left here, we are looking at the age and gender profile of HIV transmission sources with men in blue and women in pink in 2018. Here the blue and pink lines add up to 100%, so we are looking at the % contribution of men and women of a particular age to overall transmission. Median age of transmission male and female transmission sources is denoted on the x axis with an X with 95% confidence bars.  Here, the sum under the blue curve is larger than that under the pink curve  - again indicating men are more likely to transmit. </a:t>
            </a:r>
          </a:p>
          <a:p>
            <a:endParaRPr lang="en-US" baseline="0" dirty="0"/>
          </a:p>
          <a:p>
            <a:r>
              <a:rPr lang="en-US" baseline="0" dirty="0"/>
              <a:t>If we move over to the right, what you can see is this left figure all the way at the bottom (so this is 2018) and starting at the top we go all the way back to 2003. Over this time frame, the proportion of transmission arising from men has been steadily and significantly increasing, which you can see in the gray boxes. The peak age of the male transmission sources has also shifted by nearly a half decade upwards, peaking at around 25 in 2004 and nearly a decade older at 35 in the most recent time frame. </a:t>
            </a:r>
          </a:p>
          <a:p>
            <a:endParaRPr lang="en-US" baseline="0" dirty="0"/>
          </a:p>
          <a:p>
            <a:r>
              <a:rPr lang="en-US" baseline="0" dirty="0"/>
              <a:t>Our key takeways, are (1) that men just like the earlier two southern African cohorts are more likely to transmit, (2) the proportion of transmissions from men is increasing, are (3) the age of onward male transmission is generally shifting older as the epidemic matures.  </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97B4598D-2417-4B85-8388-207DBECDE2C6}" type="slidenum">
              <a:rPr lang="en-US" smtClean="0"/>
              <a:t>4</a:t>
            </a:fld>
            <a:endParaRPr lang="en-US" dirty="0"/>
          </a:p>
        </p:txBody>
      </p:sp>
    </p:spTree>
    <p:extLst>
      <p:ext uri="{BB962C8B-B14F-4D97-AF65-F5344CB8AC3E}">
        <p14:creationId xmlns:p14="http://schemas.microsoft.com/office/powerpoint/2010/main" val="1133957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have time to show viral</a:t>
            </a:r>
            <a:r>
              <a:rPr lang="en-US" baseline="0" dirty="0"/>
              <a:t> load suppression data here, but I’m sure that many of you here appreciate that the reason men are more likely to transmit is in part because they are much less likely than women to be virally suppressed.  </a:t>
            </a:r>
          </a:p>
          <a:p>
            <a:endParaRPr lang="en-US" baseline="0" dirty="0"/>
          </a:p>
          <a:p>
            <a:r>
              <a:rPr lang="en-US" baseline="0" dirty="0"/>
              <a:t>Using phylogenetic data on transmission and viral suppression data by age and gender from the Rakai study we modeled various intervention strategies for closing gender disparities in transmission. </a:t>
            </a:r>
          </a:p>
          <a:p>
            <a:endParaRPr lang="en-US" baseline="0" dirty="0"/>
          </a:p>
          <a:p>
            <a:r>
              <a:rPr lang="en-US" baseline="0" dirty="0"/>
              <a:t>One of those strategies was closing the HIV viral suppression gap between men and women, which is shown in the dark orange here in the figures, and highlighted in the red box in the middle left panel. The height of the bars show the total number of men living with HIV by age. In light gray we have suppressed men and in dark grey we have unsuppressed men. The dark orange bars represents the additional number of unsuppressed men needed to treat to close HIV suppression gaps between men and women and you can see in this scenario its really not that many additional men. However, were we to treat these men. we would have achieved a 50% reduction in HIV incidence among women which you can see in the dark orange bar in the middle panel on the right. </a:t>
            </a:r>
          </a:p>
          <a:p>
            <a:endParaRPr lang="en-US" baseline="0" dirty="0"/>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97B4598D-2417-4B85-8388-207DBECDE2C6}" type="slidenum">
              <a:rPr lang="en-US" smtClean="0"/>
              <a:t>5</a:t>
            </a:fld>
            <a:endParaRPr lang="en-US" dirty="0"/>
          </a:p>
        </p:txBody>
      </p:sp>
    </p:spTree>
    <p:extLst>
      <p:ext uri="{BB962C8B-B14F-4D97-AF65-F5344CB8AC3E}">
        <p14:creationId xmlns:p14="http://schemas.microsoft.com/office/powerpoint/2010/main" val="698263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summary conclusions</a:t>
            </a:r>
            <a:r>
              <a:rPr lang="en-US" baseline="0" dirty="0"/>
              <a:t> are as follows. </a:t>
            </a:r>
          </a:p>
          <a:p>
            <a:endParaRPr lang="en-US" baseline="0" dirty="0"/>
          </a:p>
          <a:p>
            <a:pPr marL="171450" indent="-171450">
              <a:buFont typeface="Arial" panose="020B0604020202020204" pitchFamily="34" charset="0"/>
              <a:buChar char="•"/>
            </a:pPr>
            <a:r>
              <a:rPr lang="en-US" baseline="0" dirty="0"/>
              <a:t>Despite women having substantially higher HIV burden, men account for most onward HIV transmission in Africa. They appear to be increasingly doing so as the epidemic declines. </a:t>
            </a:r>
          </a:p>
          <a:p>
            <a:pPr marL="171450" indent="-171450">
              <a:buFont typeface="Arial" panose="020B0604020202020204" pitchFamily="34" charset="0"/>
              <a:buChar char="•"/>
            </a:pPr>
            <a:r>
              <a:rPr lang="en-US" baseline="0" dirty="0"/>
              <a:t>We also find that closing HIV suppression gaps between men and women could avert large numbers of new female infections and importantly also reduce male mortality. </a:t>
            </a:r>
          </a:p>
          <a:p>
            <a:pPr marL="171450" indent="-171450">
              <a:buFont typeface="Arial" panose="020B0604020202020204" pitchFamily="34" charset="0"/>
              <a:buChar char="•"/>
            </a:pPr>
            <a:r>
              <a:rPr lang="en-US" baseline="0" dirty="0"/>
              <a:t>However, this is not all quite as simple as finding male super spreaders and getting them on to treatment. We see very limited clustering of infections, at least at a local level, compared to European or US epidemics, indicting that the African epidemics are mostly likely geographically diffuse and one in which cluster busting strategies might not be very effective.</a:t>
            </a:r>
          </a:p>
          <a:p>
            <a:endParaRPr lang="en-US" baseline="0" dirty="0"/>
          </a:p>
          <a:p>
            <a:r>
              <a:rPr lang="en-US" baseline="0" dirty="0"/>
              <a:t>Lastly, I would like to emphasize the importance of regular and strategic measurement, such as that in institutions contributing to PANGEA, to inform interventions in HIV programs such as interventions targeting men. </a:t>
            </a:r>
          </a:p>
          <a:p>
            <a:pPr marL="171450" indent="-171450">
              <a:buFont typeface="Arial" panose="020B0604020202020204" pitchFamily="34" charset="0"/>
              <a:buChar char="•"/>
            </a:pPr>
            <a:r>
              <a:rPr lang="en-US" dirty="0"/>
              <a:t>Effective interventions require knowledge of </a:t>
            </a:r>
            <a:r>
              <a:rPr lang="en-US" b="1" dirty="0"/>
              <a:t>what</a:t>
            </a:r>
            <a:r>
              <a:rPr lang="en-US" dirty="0"/>
              <a:t> the problem is, </a:t>
            </a:r>
            <a:r>
              <a:rPr lang="en-US" b="1" dirty="0"/>
              <a:t>where, how much, who </a:t>
            </a:r>
            <a:r>
              <a:rPr lang="en-US" dirty="0"/>
              <a:t>is affected (and who is affected more)</a:t>
            </a:r>
          </a:p>
          <a:p>
            <a:pPr marL="171450" indent="-171450">
              <a:buFont typeface="Arial" panose="020B0604020202020204" pitchFamily="34" charset="0"/>
              <a:buChar char="•"/>
            </a:pPr>
            <a:r>
              <a:rPr lang="en-US" dirty="0"/>
              <a:t>But these are </a:t>
            </a:r>
            <a:r>
              <a:rPr lang="en-US" b="1" dirty="0"/>
              <a:t>moving targets which require regular measurement </a:t>
            </a:r>
            <a:r>
              <a:rPr lang="en-US" dirty="0"/>
              <a:t>to keep track and ensure appropriate and effective interventions.</a:t>
            </a:r>
            <a:endParaRPr lang="en-US" baseline="0" dirty="0"/>
          </a:p>
        </p:txBody>
      </p:sp>
      <p:sp>
        <p:nvSpPr>
          <p:cNvPr id="4" name="Slide Number Placeholder 3"/>
          <p:cNvSpPr>
            <a:spLocks noGrp="1"/>
          </p:cNvSpPr>
          <p:nvPr>
            <p:ph type="sldNum" sz="quarter" idx="10"/>
          </p:nvPr>
        </p:nvSpPr>
        <p:spPr/>
        <p:txBody>
          <a:bodyPr/>
          <a:lstStyle/>
          <a:p>
            <a:fld id="{A950E5AB-164D-4F60-AAE9-C9AFDE773776}" type="slidenum">
              <a:rPr lang="en-US" smtClean="0"/>
              <a:t>6</a:t>
            </a:fld>
            <a:endParaRPr lang="en-US"/>
          </a:p>
        </p:txBody>
      </p:sp>
    </p:spTree>
    <p:extLst>
      <p:ext uri="{BB962C8B-B14F-4D97-AF65-F5344CB8AC3E}">
        <p14:creationId xmlns:p14="http://schemas.microsoft.com/office/powerpoint/2010/main" val="276925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work is that of hundreds of people. I would just likely to specifically thank Dr. Christophe Fraser, who is the PI of the consortium, Lucie Abeler Dorner, program manager for PANGEA, and all of our PANGEA </a:t>
            </a:r>
            <a:r>
              <a:rPr lang="en-US" baseline="0" dirty="0" err="1"/>
              <a:t>collaboarotors</a:t>
            </a:r>
            <a:r>
              <a:rPr lang="en-US" baseline="0" dirty="0"/>
              <a:t>. </a:t>
            </a:r>
          </a:p>
          <a:p>
            <a:r>
              <a:rPr lang="en-US" baseline="0" dirty="0"/>
              <a:t>,</a:t>
            </a:r>
          </a:p>
          <a:p>
            <a:r>
              <a:rPr lang="en-US" baseline="0" dirty="0"/>
              <a:t>I’m happy to take questions. </a:t>
            </a:r>
            <a:endParaRPr lang="en-US" dirty="0"/>
          </a:p>
        </p:txBody>
      </p:sp>
      <p:sp>
        <p:nvSpPr>
          <p:cNvPr id="4" name="Slide Number Placeholder 3"/>
          <p:cNvSpPr>
            <a:spLocks noGrp="1"/>
          </p:cNvSpPr>
          <p:nvPr>
            <p:ph type="sldNum" sz="quarter" idx="10"/>
          </p:nvPr>
        </p:nvSpPr>
        <p:spPr/>
        <p:txBody>
          <a:bodyPr/>
          <a:lstStyle/>
          <a:p>
            <a:fld id="{A950E5AB-164D-4F60-AAE9-C9AFDE773776}" type="slidenum">
              <a:rPr lang="en-US" smtClean="0"/>
              <a:t>7</a:t>
            </a:fld>
            <a:endParaRPr lang="en-US"/>
          </a:p>
        </p:txBody>
      </p:sp>
    </p:spTree>
    <p:extLst>
      <p:ext uri="{BB962C8B-B14F-4D97-AF65-F5344CB8AC3E}">
        <p14:creationId xmlns:p14="http://schemas.microsoft.com/office/powerpoint/2010/main" val="2105088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E78B5F-FBAD-4F88-BA07-516EDB61B65A}"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CC917-46BA-45EE-986D-EC2E28BDC8A5}" type="slidenum">
              <a:rPr lang="en-US" smtClean="0"/>
              <a:t>‹#›</a:t>
            </a:fld>
            <a:endParaRPr lang="en-US"/>
          </a:p>
        </p:txBody>
      </p:sp>
    </p:spTree>
    <p:extLst>
      <p:ext uri="{BB962C8B-B14F-4D97-AF65-F5344CB8AC3E}">
        <p14:creationId xmlns:p14="http://schemas.microsoft.com/office/powerpoint/2010/main" val="356975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E78B5F-FBAD-4F88-BA07-516EDB61B65A}"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CC917-46BA-45EE-986D-EC2E28BDC8A5}" type="slidenum">
              <a:rPr lang="en-US" smtClean="0"/>
              <a:t>‹#›</a:t>
            </a:fld>
            <a:endParaRPr lang="en-US"/>
          </a:p>
        </p:txBody>
      </p:sp>
    </p:spTree>
    <p:extLst>
      <p:ext uri="{BB962C8B-B14F-4D97-AF65-F5344CB8AC3E}">
        <p14:creationId xmlns:p14="http://schemas.microsoft.com/office/powerpoint/2010/main" val="2194973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E78B5F-FBAD-4F88-BA07-516EDB61B65A}"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CC917-46BA-45EE-986D-EC2E28BDC8A5}" type="slidenum">
              <a:rPr lang="en-US" smtClean="0"/>
              <a:t>‹#›</a:t>
            </a:fld>
            <a:endParaRPr lang="en-US"/>
          </a:p>
        </p:txBody>
      </p:sp>
    </p:spTree>
    <p:extLst>
      <p:ext uri="{BB962C8B-B14F-4D97-AF65-F5344CB8AC3E}">
        <p14:creationId xmlns:p14="http://schemas.microsoft.com/office/powerpoint/2010/main" val="254276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E78B5F-FBAD-4F88-BA07-516EDB61B65A}"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CC917-46BA-45EE-986D-EC2E28BDC8A5}" type="slidenum">
              <a:rPr lang="en-US" smtClean="0"/>
              <a:t>‹#›</a:t>
            </a:fld>
            <a:endParaRPr lang="en-US"/>
          </a:p>
        </p:txBody>
      </p:sp>
    </p:spTree>
    <p:extLst>
      <p:ext uri="{BB962C8B-B14F-4D97-AF65-F5344CB8AC3E}">
        <p14:creationId xmlns:p14="http://schemas.microsoft.com/office/powerpoint/2010/main" val="654795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E78B5F-FBAD-4F88-BA07-516EDB61B65A}"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CC917-46BA-45EE-986D-EC2E28BDC8A5}" type="slidenum">
              <a:rPr lang="en-US" smtClean="0"/>
              <a:t>‹#›</a:t>
            </a:fld>
            <a:endParaRPr lang="en-US"/>
          </a:p>
        </p:txBody>
      </p:sp>
    </p:spTree>
    <p:extLst>
      <p:ext uri="{BB962C8B-B14F-4D97-AF65-F5344CB8AC3E}">
        <p14:creationId xmlns:p14="http://schemas.microsoft.com/office/powerpoint/2010/main" val="2633009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E78B5F-FBAD-4F88-BA07-516EDB61B65A}"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6CC917-46BA-45EE-986D-EC2E28BDC8A5}" type="slidenum">
              <a:rPr lang="en-US" smtClean="0"/>
              <a:t>‹#›</a:t>
            </a:fld>
            <a:endParaRPr lang="en-US"/>
          </a:p>
        </p:txBody>
      </p:sp>
    </p:spTree>
    <p:extLst>
      <p:ext uri="{BB962C8B-B14F-4D97-AF65-F5344CB8AC3E}">
        <p14:creationId xmlns:p14="http://schemas.microsoft.com/office/powerpoint/2010/main" val="1886519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E78B5F-FBAD-4F88-BA07-516EDB61B65A}"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6CC917-46BA-45EE-986D-EC2E28BDC8A5}" type="slidenum">
              <a:rPr lang="en-US" smtClean="0"/>
              <a:t>‹#›</a:t>
            </a:fld>
            <a:endParaRPr lang="en-US"/>
          </a:p>
        </p:txBody>
      </p:sp>
    </p:spTree>
    <p:extLst>
      <p:ext uri="{BB962C8B-B14F-4D97-AF65-F5344CB8AC3E}">
        <p14:creationId xmlns:p14="http://schemas.microsoft.com/office/powerpoint/2010/main" val="1311435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E78B5F-FBAD-4F88-BA07-516EDB61B65A}"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6CC917-46BA-45EE-986D-EC2E28BDC8A5}" type="slidenum">
              <a:rPr lang="en-US" smtClean="0"/>
              <a:t>‹#›</a:t>
            </a:fld>
            <a:endParaRPr lang="en-US"/>
          </a:p>
        </p:txBody>
      </p:sp>
    </p:spTree>
    <p:extLst>
      <p:ext uri="{BB962C8B-B14F-4D97-AF65-F5344CB8AC3E}">
        <p14:creationId xmlns:p14="http://schemas.microsoft.com/office/powerpoint/2010/main" val="4050552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E78B5F-FBAD-4F88-BA07-516EDB61B65A}" type="datetimeFigureOut">
              <a:rPr lang="en-US" smtClean="0"/>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6CC917-46BA-45EE-986D-EC2E28BDC8A5}" type="slidenum">
              <a:rPr lang="en-US" smtClean="0"/>
              <a:t>‹#›</a:t>
            </a:fld>
            <a:endParaRPr lang="en-US"/>
          </a:p>
        </p:txBody>
      </p:sp>
    </p:spTree>
    <p:extLst>
      <p:ext uri="{BB962C8B-B14F-4D97-AF65-F5344CB8AC3E}">
        <p14:creationId xmlns:p14="http://schemas.microsoft.com/office/powerpoint/2010/main" val="1650849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E78B5F-FBAD-4F88-BA07-516EDB61B65A}"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6CC917-46BA-45EE-986D-EC2E28BDC8A5}" type="slidenum">
              <a:rPr lang="en-US" smtClean="0"/>
              <a:t>‹#›</a:t>
            </a:fld>
            <a:endParaRPr lang="en-US"/>
          </a:p>
        </p:txBody>
      </p:sp>
    </p:spTree>
    <p:extLst>
      <p:ext uri="{BB962C8B-B14F-4D97-AF65-F5344CB8AC3E}">
        <p14:creationId xmlns:p14="http://schemas.microsoft.com/office/powerpoint/2010/main" val="187850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E78B5F-FBAD-4F88-BA07-516EDB61B65A}"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6CC917-46BA-45EE-986D-EC2E28BDC8A5}" type="slidenum">
              <a:rPr lang="en-US" smtClean="0"/>
              <a:t>‹#›</a:t>
            </a:fld>
            <a:endParaRPr lang="en-US"/>
          </a:p>
        </p:txBody>
      </p:sp>
    </p:spTree>
    <p:extLst>
      <p:ext uri="{BB962C8B-B14F-4D97-AF65-F5344CB8AC3E}">
        <p14:creationId xmlns:p14="http://schemas.microsoft.com/office/powerpoint/2010/main" val="1428054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E78B5F-FBAD-4F88-BA07-516EDB61B65A}" type="datetimeFigureOut">
              <a:rPr lang="en-US" smtClean="0"/>
              <a:t>7/25/2024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6CC917-46BA-45EE-986D-EC2E28BDC8A5}" type="slidenum">
              <a:rPr lang="en-US" smtClean="0"/>
              <a:t>‹#›</a:t>
            </a:fld>
            <a:endParaRPr lang="en-US"/>
          </a:p>
        </p:txBody>
      </p:sp>
    </p:spTree>
    <p:extLst>
      <p:ext uri="{BB962C8B-B14F-4D97-AF65-F5344CB8AC3E}">
        <p14:creationId xmlns:p14="http://schemas.microsoft.com/office/powerpoint/2010/main" val="844030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1C9CEDA-611D-D0EC-3624-D0C67E9AB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454" y="53840"/>
            <a:ext cx="9135074" cy="6098544"/>
          </a:xfrm>
          <a:prstGeom prst="rect">
            <a:avLst/>
          </a:prstGeom>
          <a:noFill/>
          <a:extLst>
            <a:ext uri="{909E8E84-426E-40DD-AFC4-6F175D3DCCD1}">
              <a14:hiddenFill xmlns:a14="http://schemas.microsoft.com/office/drawing/2010/main">
                <a:solidFill>
                  <a:srgbClr val="FFFFFF"/>
                </a:solidFill>
              </a14:hiddenFill>
            </a:ext>
          </a:extLst>
        </p:spPr>
      </p:pic>
      <p:sp>
        <p:nvSpPr>
          <p:cNvPr id="5" name="Text"/>
          <p:cNvSpPr txBox="1"/>
          <p:nvPr/>
        </p:nvSpPr>
        <p:spPr>
          <a:xfrm>
            <a:off x="571500" y="-355601"/>
            <a:ext cx="127000"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defRPr sz="1200" b="0">
                <a:latin typeface="Helvetica"/>
                <a:ea typeface="Helvetica"/>
                <a:cs typeface="Helvetica"/>
                <a:sym typeface="Helvetica"/>
              </a:defRPr>
            </a:pPr>
            <a:endParaRPr/>
          </a:p>
        </p:txBody>
      </p:sp>
      <p:sp>
        <p:nvSpPr>
          <p:cNvPr id="7" name="Rectangle 6"/>
          <p:cNvSpPr/>
          <p:nvPr/>
        </p:nvSpPr>
        <p:spPr>
          <a:xfrm>
            <a:off x="17586960" y="11916000"/>
            <a:ext cx="6797040" cy="1800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5">
            <a:extLst>
              <a:ext uri="{FF2B5EF4-FFF2-40B4-BE49-F238E27FC236}">
                <a16:creationId xmlns:a16="http://schemas.microsoft.com/office/drawing/2014/main" id="{CCDB6896-B7DC-6649-9C4A-6AACD599215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510792" y="1343307"/>
            <a:ext cx="2681208" cy="1302237"/>
          </a:xfrm>
          <a:prstGeom prst="rect">
            <a:avLst/>
          </a:prstGeom>
        </p:spPr>
      </p:pic>
      <p:pic>
        <p:nvPicPr>
          <p:cNvPr id="8" name="small_popart_logo.png" descr="small_popart_logo.png">
            <a:extLst>
              <a:ext uri="{FF2B5EF4-FFF2-40B4-BE49-F238E27FC236}">
                <a16:creationId xmlns:a16="http://schemas.microsoft.com/office/drawing/2014/main" id="{01EDB99D-295A-CE4B-8B66-8E7507BAAE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39446" y="3047097"/>
            <a:ext cx="1721484" cy="950915"/>
          </a:xfrm>
          <a:prstGeom prst="rect">
            <a:avLst/>
          </a:prstGeom>
          <a:ln w="12700">
            <a:miter lim="400000"/>
          </a:ln>
        </p:spPr>
      </p:pic>
      <p:pic>
        <p:nvPicPr>
          <p:cNvPr id="9" name="Picture 8">
            <a:extLst>
              <a:ext uri="{FF2B5EF4-FFF2-40B4-BE49-F238E27FC236}">
                <a16:creationId xmlns:a16="http://schemas.microsoft.com/office/drawing/2014/main" id="{99C7217E-D837-F347-B4FD-92167FDD0AF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204848" y="2570256"/>
            <a:ext cx="948097" cy="1069647"/>
          </a:xfrm>
          <a:prstGeom prst="rect">
            <a:avLst/>
          </a:prstGeom>
        </p:spPr>
      </p:pic>
      <p:pic>
        <p:nvPicPr>
          <p:cNvPr id="16" name="Picture 15">
            <a:extLst>
              <a:ext uri="{FF2B5EF4-FFF2-40B4-BE49-F238E27FC236}">
                <a16:creationId xmlns:a16="http://schemas.microsoft.com/office/drawing/2014/main" id="{F3041BCC-C2BE-5442-B41B-09298B8D962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73456" y="4579688"/>
            <a:ext cx="1837961" cy="765817"/>
          </a:xfrm>
          <a:prstGeom prst="rect">
            <a:avLst/>
          </a:prstGeom>
        </p:spPr>
      </p:pic>
      <p:pic>
        <p:nvPicPr>
          <p:cNvPr id="21" name="Picture 20">
            <a:extLst>
              <a:ext uri="{FF2B5EF4-FFF2-40B4-BE49-F238E27FC236}">
                <a16:creationId xmlns:a16="http://schemas.microsoft.com/office/drawing/2014/main" id="{45F07DF0-A47F-3847-BC36-A3F0875E60A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427092" y="5345505"/>
            <a:ext cx="2704454" cy="1302237"/>
          </a:xfrm>
          <a:prstGeom prst="rect">
            <a:avLst/>
          </a:prstGeom>
        </p:spPr>
      </p:pic>
      <p:sp>
        <p:nvSpPr>
          <p:cNvPr id="13" name="TextBox 12">
            <a:extLst>
              <a:ext uri="{FF2B5EF4-FFF2-40B4-BE49-F238E27FC236}">
                <a16:creationId xmlns:a16="http://schemas.microsoft.com/office/drawing/2014/main" id="{2F5E1BF0-B3D9-114B-99F0-C9348D7A16D4}"/>
              </a:ext>
            </a:extLst>
          </p:cNvPr>
          <p:cNvSpPr txBox="1"/>
          <p:nvPr/>
        </p:nvSpPr>
        <p:spPr>
          <a:xfrm>
            <a:off x="60454" y="51496"/>
            <a:ext cx="9140970" cy="1938992"/>
          </a:xfrm>
          <a:prstGeom prst="rect">
            <a:avLst/>
          </a:prstGeom>
          <a:solidFill>
            <a:schemeClr val="bg1">
              <a:lumMod val="95000"/>
            </a:schemeClr>
          </a:solidFill>
        </p:spPr>
        <p:txBody>
          <a:bodyPr wrap="square" rtlCol="0">
            <a:spAutoFit/>
          </a:bodyPr>
          <a:lstStyle/>
          <a:p>
            <a:pPr algn="ctr"/>
            <a:r>
              <a:rPr lang="en-US" sz="4000" b="1" dirty="0">
                <a:latin typeface="Helvetica Light" panose="020B0403020202020204" pitchFamily="34" charset="0"/>
                <a:cs typeface="Arial" panose="020B0604020202020204" pitchFamily="34" charset="0"/>
              </a:rPr>
              <a:t>Insights into male HIV transmission in African epidemics from population HIV epidemiologic and genomic studies </a:t>
            </a:r>
          </a:p>
        </p:txBody>
      </p:sp>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929013" y="210258"/>
            <a:ext cx="1275835" cy="983776"/>
          </a:xfrm>
          <a:prstGeom prst="rect">
            <a:avLst/>
          </a:prstGeom>
        </p:spPr>
      </p:pic>
      <p:pic>
        <p:nvPicPr>
          <p:cNvPr id="3" name="Picture 2">
            <a:extLst>
              <a:ext uri="{FF2B5EF4-FFF2-40B4-BE49-F238E27FC236}">
                <a16:creationId xmlns:a16="http://schemas.microsoft.com/office/drawing/2014/main" id="{CEAA44D1-C7C3-D449-B70C-49BB32235826}"/>
              </a:ext>
            </a:extLst>
          </p:cNvPr>
          <p:cNvPicPr>
            <a:picLocks noChangeAspect="1"/>
          </p:cNvPicPr>
          <p:nvPr/>
        </p:nvPicPr>
        <p:blipFill>
          <a:blip r:embed="rId10"/>
          <a:stretch>
            <a:fillRect/>
          </a:stretch>
        </p:blipFill>
        <p:spPr>
          <a:xfrm>
            <a:off x="10527227" y="4203117"/>
            <a:ext cx="1517075" cy="461273"/>
          </a:xfrm>
          <a:prstGeom prst="rect">
            <a:avLst/>
          </a:prstGeom>
        </p:spPr>
      </p:pic>
      <p:sp>
        <p:nvSpPr>
          <p:cNvPr id="4" name="TextBox 3">
            <a:extLst>
              <a:ext uri="{FF2B5EF4-FFF2-40B4-BE49-F238E27FC236}">
                <a16:creationId xmlns:a16="http://schemas.microsoft.com/office/drawing/2014/main" id="{5E98C8E4-5959-3933-C621-AB704F7D29D5}"/>
              </a:ext>
            </a:extLst>
          </p:cNvPr>
          <p:cNvSpPr txBox="1"/>
          <p:nvPr/>
        </p:nvSpPr>
        <p:spPr>
          <a:xfrm>
            <a:off x="60454" y="5494600"/>
            <a:ext cx="9140970" cy="1323439"/>
          </a:xfrm>
          <a:prstGeom prst="rect">
            <a:avLst/>
          </a:prstGeom>
          <a:solidFill>
            <a:srgbClr val="F2F2F2"/>
          </a:solidFill>
        </p:spPr>
        <p:txBody>
          <a:bodyPr wrap="square" rtlCol="0">
            <a:spAutoFit/>
          </a:bodyPr>
          <a:lstStyle/>
          <a:p>
            <a:pPr algn="ctr"/>
            <a:r>
              <a:rPr lang="en-US" sz="4000" b="1" dirty="0">
                <a:latin typeface="Helvetica Light" panose="020B0403020202020204" pitchFamily="34" charset="0"/>
                <a:cs typeface="Arial" panose="020B0604020202020204" pitchFamily="34" charset="0"/>
              </a:rPr>
              <a:t>Edward Kankaka on behalf of the PANGEA-HIV consortium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5187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933A80-3CBF-6749-9850-9491B10967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3478"/>
          <a:stretch/>
        </p:blipFill>
        <p:spPr>
          <a:xfrm>
            <a:off x="329008" y="1723869"/>
            <a:ext cx="11511681" cy="5134131"/>
          </a:xfrm>
          <a:prstGeom prst="rect">
            <a:avLst/>
          </a:prstGeom>
        </p:spPr>
      </p:pic>
      <p:pic>
        <p:nvPicPr>
          <p:cNvPr id="5" name="Picture 4">
            <a:extLst>
              <a:ext uri="{FF2B5EF4-FFF2-40B4-BE49-F238E27FC236}">
                <a16:creationId xmlns:a16="http://schemas.microsoft.com/office/drawing/2014/main" id="{12E3DCF8-CCAD-BC4E-9640-5F7D6B9FC2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1789" y="190500"/>
            <a:ext cx="1275835" cy="983776"/>
          </a:xfrm>
          <a:prstGeom prst="rect">
            <a:avLst/>
          </a:prstGeom>
        </p:spPr>
      </p:pic>
      <p:sp>
        <p:nvSpPr>
          <p:cNvPr id="7" name="TextBox 6">
            <a:extLst>
              <a:ext uri="{FF2B5EF4-FFF2-40B4-BE49-F238E27FC236}">
                <a16:creationId xmlns:a16="http://schemas.microsoft.com/office/drawing/2014/main" id="{18B656CE-2584-9F43-83BD-3F61D0E2FADF}"/>
              </a:ext>
            </a:extLst>
          </p:cNvPr>
          <p:cNvSpPr txBox="1"/>
          <p:nvPr/>
        </p:nvSpPr>
        <p:spPr>
          <a:xfrm>
            <a:off x="253206" y="113001"/>
            <a:ext cx="9342417" cy="1138773"/>
          </a:xfrm>
          <a:prstGeom prst="rect">
            <a:avLst/>
          </a:prstGeom>
          <a:noFill/>
        </p:spPr>
        <p:txBody>
          <a:bodyPr wrap="square" rtlCol="0">
            <a:spAutoFit/>
          </a:bodyPr>
          <a:lstStyle/>
          <a:p>
            <a:r>
              <a:rPr lang="en-US" sz="3400" b="1" dirty="0">
                <a:latin typeface="Arial" panose="020B0604020202020204" pitchFamily="34" charset="0"/>
                <a:cs typeface="Arial" panose="020B0604020202020204" pitchFamily="34" charset="0"/>
              </a:rPr>
              <a:t>Phylogenetic insights: Most onward HIV transmission arise from men 25+ years</a:t>
            </a:r>
          </a:p>
        </p:txBody>
      </p:sp>
      <p:sp>
        <p:nvSpPr>
          <p:cNvPr id="2" name="TextBox 1">
            <a:extLst>
              <a:ext uri="{FF2B5EF4-FFF2-40B4-BE49-F238E27FC236}">
                <a16:creationId xmlns:a16="http://schemas.microsoft.com/office/drawing/2014/main" id="{888E437D-5040-7841-BAFF-2D7E5F598D71}"/>
              </a:ext>
            </a:extLst>
          </p:cNvPr>
          <p:cNvSpPr txBox="1"/>
          <p:nvPr/>
        </p:nvSpPr>
        <p:spPr>
          <a:xfrm>
            <a:off x="1993692" y="1394085"/>
            <a:ext cx="1644168" cy="369332"/>
          </a:xfrm>
          <a:prstGeom prst="rect">
            <a:avLst/>
          </a:prstGeom>
          <a:noFill/>
        </p:spPr>
        <p:txBody>
          <a:bodyPr wrap="none" rtlCol="0">
            <a:spAutoFit/>
          </a:bodyPr>
          <a:lstStyle/>
          <a:p>
            <a:r>
              <a:rPr lang="en-US" dirty="0"/>
              <a:t>Female to Male</a:t>
            </a:r>
          </a:p>
        </p:txBody>
      </p:sp>
      <p:sp>
        <p:nvSpPr>
          <p:cNvPr id="8" name="TextBox 7">
            <a:extLst>
              <a:ext uri="{FF2B5EF4-FFF2-40B4-BE49-F238E27FC236}">
                <a16:creationId xmlns:a16="http://schemas.microsoft.com/office/drawing/2014/main" id="{84B6AEAD-DCCD-4749-B3D6-5CECF35B9E9E}"/>
              </a:ext>
            </a:extLst>
          </p:cNvPr>
          <p:cNvSpPr txBox="1"/>
          <p:nvPr/>
        </p:nvSpPr>
        <p:spPr>
          <a:xfrm>
            <a:off x="3884951" y="1381593"/>
            <a:ext cx="1644168" cy="369332"/>
          </a:xfrm>
          <a:prstGeom prst="rect">
            <a:avLst/>
          </a:prstGeom>
          <a:noFill/>
        </p:spPr>
        <p:txBody>
          <a:bodyPr wrap="none" rtlCol="0">
            <a:spAutoFit/>
          </a:bodyPr>
          <a:lstStyle/>
          <a:p>
            <a:r>
              <a:rPr lang="en-US" dirty="0"/>
              <a:t>Male to Female</a:t>
            </a:r>
          </a:p>
        </p:txBody>
      </p:sp>
      <p:sp>
        <p:nvSpPr>
          <p:cNvPr id="10" name="Rectangle 9"/>
          <p:cNvSpPr/>
          <p:nvPr/>
        </p:nvSpPr>
        <p:spPr>
          <a:xfrm>
            <a:off x="0" y="6646127"/>
            <a:ext cx="12192000" cy="211873"/>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5036" y="2360323"/>
            <a:ext cx="1058542" cy="30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39630" y="5017939"/>
            <a:ext cx="855842" cy="292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096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E3DCF8-CCAD-BC4E-9640-5F7D6B9FC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1789" y="190500"/>
            <a:ext cx="1275835" cy="983776"/>
          </a:xfrm>
          <a:prstGeom prst="rect">
            <a:avLst/>
          </a:prstGeom>
        </p:spPr>
      </p:pic>
      <p:sp>
        <p:nvSpPr>
          <p:cNvPr id="7" name="TextBox 6">
            <a:extLst>
              <a:ext uri="{FF2B5EF4-FFF2-40B4-BE49-F238E27FC236}">
                <a16:creationId xmlns:a16="http://schemas.microsoft.com/office/drawing/2014/main" id="{18B656CE-2584-9F43-83BD-3F61D0E2FADF}"/>
              </a:ext>
            </a:extLst>
          </p:cNvPr>
          <p:cNvSpPr txBox="1"/>
          <p:nvPr/>
        </p:nvSpPr>
        <p:spPr>
          <a:xfrm>
            <a:off x="253206" y="113001"/>
            <a:ext cx="9883253" cy="1138773"/>
          </a:xfrm>
          <a:prstGeom prst="rect">
            <a:avLst/>
          </a:prstGeom>
          <a:noFill/>
        </p:spPr>
        <p:txBody>
          <a:bodyPr wrap="square" rtlCol="0">
            <a:spAutoFit/>
          </a:bodyPr>
          <a:lstStyle/>
          <a:p>
            <a:r>
              <a:rPr lang="en-US" sz="3400" b="1" dirty="0">
                <a:latin typeface="Arial" panose="020B0604020202020204" pitchFamily="34" charset="0"/>
                <a:cs typeface="Arial" panose="020B0604020202020204" pitchFamily="34" charset="0"/>
              </a:rPr>
              <a:t>HPTN-071: High risk of onward transmission from men 25-40 relative to other age groups</a:t>
            </a:r>
          </a:p>
        </p:txBody>
      </p:sp>
      <p:sp>
        <p:nvSpPr>
          <p:cNvPr id="10" name="Rectangle 9"/>
          <p:cNvSpPr/>
          <p:nvPr/>
        </p:nvSpPr>
        <p:spPr>
          <a:xfrm>
            <a:off x="0" y="6646127"/>
            <a:ext cx="12192000" cy="211873"/>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14.png">
            <a:extLst>
              <a:ext uri="{FF2B5EF4-FFF2-40B4-BE49-F238E27FC236}">
                <a16:creationId xmlns:a16="http://schemas.microsoft.com/office/drawing/2014/main" id="{94BC17FB-4F19-2763-5329-04B8479E3089}"/>
              </a:ext>
            </a:extLst>
          </p:cNvPr>
          <p:cNvPicPr/>
          <p:nvPr/>
        </p:nvPicPr>
        <p:blipFill rotWithShape="1">
          <a:blip r:embed="rId4"/>
          <a:srcRect t="36239" r="4947" b="24302"/>
          <a:stretch/>
        </p:blipFill>
        <p:spPr>
          <a:xfrm>
            <a:off x="1435853" y="1317964"/>
            <a:ext cx="8430322" cy="4697809"/>
          </a:xfrm>
          <a:prstGeom prst="rect">
            <a:avLst/>
          </a:prstGeom>
          <a:ln/>
        </p:spPr>
      </p:pic>
      <p:sp>
        <p:nvSpPr>
          <p:cNvPr id="11" name="TextBox 10">
            <a:extLst>
              <a:ext uri="{FF2B5EF4-FFF2-40B4-BE49-F238E27FC236}">
                <a16:creationId xmlns:a16="http://schemas.microsoft.com/office/drawing/2014/main" id="{D6D6B0CD-4320-0AB2-2951-D6C60184C5E2}"/>
              </a:ext>
            </a:extLst>
          </p:cNvPr>
          <p:cNvSpPr txBox="1"/>
          <p:nvPr/>
        </p:nvSpPr>
        <p:spPr>
          <a:xfrm>
            <a:off x="329136" y="5961618"/>
            <a:ext cx="1156848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Hall, Golubchik et al – HPTN 071 (PopART) – similar findings from Rakai (Ratmann), and from Ya </a:t>
            </a:r>
            <a:r>
              <a:rPr lang="en-US" dirty="0" err="1">
                <a:latin typeface="Arial" panose="020B0604020202020204" pitchFamily="34" charset="0"/>
                <a:cs typeface="Arial" panose="020B0604020202020204" pitchFamily="34" charset="0"/>
              </a:rPr>
              <a:t>Tsie</a:t>
            </a:r>
            <a:r>
              <a:rPr lang="en-US" dirty="0">
                <a:latin typeface="Arial" panose="020B0604020202020204" pitchFamily="34" charset="0"/>
                <a:cs typeface="Arial" panose="020B0604020202020204" pitchFamily="34" charset="0"/>
              </a:rPr>
              <a:t> (Magosi)</a:t>
            </a:r>
          </a:p>
        </p:txBody>
      </p:sp>
    </p:spTree>
    <p:extLst>
      <p:ext uri="{BB962C8B-B14F-4D97-AF65-F5344CB8AC3E}">
        <p14:creationId xmlns:p14="http://schemas.microsoft.com/office/powerpoint/2010/main" val="1152057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11" y="-51643"/>
            <a:ext cx="10385159" cy="1325563"/>
          </a:xfrm>
        </p:spPr>
        <p:txBody>
          <a:bodyPr>
            <a:normAutofit/>
          </a:bodyPr>
          <a:lstStyle/>
          <a:p>
            <a:r>
              <a:rPr lang="en-US" sz="3400" b="1" dirty="0">
                <a:latin typeface="Arial" panose="020B0604020202020204" pitchFamily="34" charset="0"/>
                <a:cs typeface="Arial" panose="020B0604020202020204" pitchFamily="34" charset="0"/>
              </a:rPr>
              <a:t>Trends in HIV transmission by age and gender in Uganda: Transmission from men is increasing</a:t>
            </a:r>
          </a:p>
        </p:txBody>
      </p:sp>
      <p:pic>
        <p:nvPicPr>
          <p:cNvPr id="15" name="Picture 14">
            <a:extLst>
              <a:ext uri="{FF2B5EF4-FFF2-40B4-BE49-F238E27FC236}">
                <a16:creationId xmlns:a16="http://schemas.microsoft.com/office/drawing/2014/main" id="{409281E3-3AC0-4F27-8905-C1633DDD0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0054" y="255476"/>
            <a:ext cx="922497" cy="711323"/>
          </a:xfrm>
          <a:prstGeom prst="rect">
            <a:avLst/>
          </a:prstGeom>
        </p:spPr>
      </p:pic>
      <p:pic>
        <p:nvPicPr>
          <p:cNvPr id="8" name="Picture 7" descr="Chart, line chart&#10;&#10;Description automatically generated">
            <a:extLst>
              <a:ext uri="{FF2B5EF4-FFF2-40B4-BE49-F238E27FC236}">
                <a16:creationId xmlns:a16="http://schemas.microsoft.com/office/drawing/2014/main" id="{967D1EFC-7966-1A2B-CDC0-24572FF6B9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8777" y="1533114"/>
            <a:ext cx="4232793" cy="2625124"/>
          </a:xfrm>
          <a:prstGeom prst="rect">
            <a:avLst/>
          </a:prstGeom>
        </p:spPr>
      </p:pic>
      <p:cxnSp>
        <p:nvCxnSpPr>
          <p:cNvPr id="9" name="Straight Arrow Connector 8">
            <a:extLst>
              <a:ext uri="{FF2B5EF4-FFF2-40B4-BE49-F238E27FC236}">
                <a16:creationId xmlns:a16="http://schemas.microsoft.com/office/drawing/2014/main" id="{09A91D82-86E2-1FA1-71DA-CB066DFDE1A1}"/>
              </a:ext>
            </a:extLst>
          </p:cNvPr>
          <p:cNvCxnSpPr>
            <a:cxnSpLocks/>
          </p:cNvCxnSpPr>
          <p:nvPr/>
        </p:nvCxnSpPr>
        <p:spPr>
          <a:xfrm flipV="1">
            <a:off x="3200400" y="3578671"/>
            <a:ext cx="652347" cy="8155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E04DBE6D-7B5F-4881-50CD-0D20A759206A}"/>
              </a:ext>
            </a:extLst>
          </p:cNvPr>
          <p:cNvSpPr/>
          <p:nvPr/>
        </p:nvSpPr>
        <p:spPr>
          <a:xfrm>
            <a:off x="1122066" y="4388519"/>
            <a:ext cx="3983703" cy="400110"/>
          </a:xfrm>
          <a:prstGeom prst="rect">
            <a:avLst/>
          </a:prstGeom>
        </p:spPr>
        <p:txBody>
          <a:bodyPr wrap="square">
            <a:spAutoFit/>
          </a:bodyPr>
          <a:lstStyle/>
          <a:p>
            <a:r>
              <a:rPr lang="en-US" sz="2000" dirty="0">
                <a:latin typeface="Arial" panose="020B0604020202020204" pitchFamily="34" charset="0"/>
                <a:ea typeface="Helvetica Neue Thin" panose="020B0403020202020204" pitchFamily="34" charset="0"/>
                <a:cs typeface="Arial" panose="020B0604020202020204" pitchFamily="34" charset="0"/>
              </a:rPr>
              <a:t>median age of sources</a:t>
            </a:r>
          </a:p>
        </p:txBody>
      </p:sp>
      <p:sp>
        <p:nvSpPr>
          <p:cNvPr id="11" name="Content Placeholder 2">
            <a:extLst>
              <a:ext uri="{FF2B5EF4-FFF2-40B4-BE49-F238E27FC236}">
                <a16:creationId xmlns:a16="http://schemas.microsoft.com/office/drawing/2014/main" id="{D7179530-49E4-6D4C-ED4C-686DA44251E3}"/>
              </a:ext>
            </a:extLst>
          </p:cNvPr>
          <p:cNvSpPr txBox="1">
            <a:spLocks/>
          </p:cNvSpPr>
          <p:nvPr/>
        </p:nvSpPr>
        <p:spPr>
          <a:xfrm>
            <a:off x="136017" y="976378"/>
            <a:ext cx="2459225" cy="11134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1350"/>
              </a:spcAft>
            </a:pPr>
            <a:endParaRPr lang="en-US" sz="2000" dirty="0">
              <a:latin typeface="Arial" panose="020B0604020202020204" pitchFamily="34" charset="0"/>
              <a:ea typeface="Helvetica Neue Condensed Black" panose="02000503000000020004" pitchFamily="2" charset="0"/>
              <a:cs typeface="Arial" panose="020B0604020202020204" pitchFamily="34" charset="0"/>
            </a:endParaRPr>
          </a:p>
          <a:p>
            <a:pPr marL="342900" indent="-342900" algn="l">
              <a:spcAft>
                <a:spcPts val="1350"/>
              </a:spcAft>
              <a:buFont typeface="Arial" panose="020B0604020202020204" pitchFamily="34" charset="0"/>
              <a:buChar char="•"/>
            </a:pPr>
            <a:r>
              <a:rPr lang="en-US" sz="2000" dirty="0">
                <a:latin typeface="Arial" panose="020B0604020202020204" pitchFamily="34" charset="0"/>
                <a:ea typeface="Helvetica Neue Condensed Black" panose="02000503000000020004" pitchFamily="2" charset="0"/>
                <a:cs typeface="Arial" panose="020B0604020202020204" pitchFamily="34" charset="0"/>
              </a:rPr>
              <a:t>Age profile of male sources (blue), and female sources (pink)</a:t>
            </a:r>
          </a:p>
          <a:p>
            <a:pPr marL="342900" indent="-342900" algn="l">
              <a:spcAft>
                <a:spcPts val="1350"/>
              </a:spcAft>
              <a:buFont typeface="Arial" panose="020B0604020202020204" pitchFamily="34" charset="0"/>
              <a:buChar char="•"/>
            </a:pPr>
            <a:r>
              <a:rPr lang="en-US" sz="2000" dirty="0">
                <a:latin typeface="Arial" panose="020B0604020202020204" pitchFamily="34" charset="0"/>
                <a:ea typeface="Helvetica Neue Condensed Black" panose="02000503000000020004" pitchFamily="2" charset="0"/>
                <a:cs typeface="Arial" panose="020B0604020202020204" pitchFamily="34" charset="0"/>
              </a:rPr>
              <a:t>Blue + red = 100%</a:t>
            </a:r>
          </a:p>
        </p:txBody>
      </p:sp>
      <p:pic>
        <p:nvPicPr>
          <p:cNvPr id="12" name="Picture 11" descr="Chart, line chart&#10;&#10;Description automatically generated">
            <a:extLst>
              <a:ext uri="{FF2B5EF4-FFF2-40B4-BE49-F238E27FC236}">
                <a16:creationId xmlns:a16="http://schemas.microsoft.com/office/drawing/2014/main" id="{E9B3C525-392E-7E23-ABDC-684F4BE06A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8265" y="1273920"/>
            <a:ext cx="2474286" cy="5215242"/>
          </a:xfrm>
          <a:prstGeom prst="rect">
            <a:avLst/>
          </a:prstGeom>
        </p:spPr>
      </p:pic>
      <p:graphicFrame>
        <p:nvGraphicFramePr>
          <p:cNvPr id="13" name="Table 11">
            <a:extLst>
              <a:ext uri="{FF2B5EF4-FFF2-40B4-BE49-F238E27FC236}">
                <a16:creationId xmlns:a16="http://schemas.microsoft.com/office/drawing/2014/main" id="{1C1C4774-2893-7FB5-8C32-DE8163F84824}"/>
              </a:ext>
            </a:extLst>
          </p:cNvPr>
          <p:cNvGraphicFramePr>
            <a:graphicFrameLocks noGrp="1"/>
          </p:cNvGraphicFramePr>
          <p:nvPr>
            <p:extLst>
              <p:ext uri="{D42A27DB-BD31-4B8C-83A1-F6EECF244321}">
                <p14:modId xmlns:p14="http://schemas.microsoft.com/office/powerpoint/2010/main" val="4125529214"/>
              </p:ext>
            </p:extLst>
          </p:nvPr>
        </p:nvGraphicFramePr>
        <p:xfrm>
          <a:off x="7055112" y="1351254"/>
          <a:ext cx="2017350" cy="4963693"/>
        </p:xfrm>
        <a:graphic>
          <a:graphicData uri="http://schemas.openxmlformats.org/drawingml/2006/table">
            <a:tbl>
              <a:tblPr firstRow="1" bandRow="1">
                <a:tableStyleId>{073A0DAA-6AF3-43AB-8588-CEC1D06C72B9}</a:tableStyleId>
              </a:tblPr>
              <a:tblGrid>
                <a:gridCol w="2017350">
                  <a:extLst>
                    <a:ext uri="{9D8B030D-6E8A-4147-A177-3AD203B41FA5}">
                      <a16:colId xmlns:a16="http://schemas.microsoft.com/office/drawing/2014/main" val="3375112630"/>
                    </a:ext>
                  </a:extLst>
                </a:gridCol>
              </a:tblGrid>
              <a:tr h="525898">
                <a:tc>
                  <a:txBody>
                    <a:bodyPr/>
                    <a:lstStyle/>
                    <a:p>
                      <a:pPr algn="ctr"/>
                      <a:r>
                        <a:rPr lang="en-US" sz="1500" dirty="0">
                          <a:latin typeface="Arial" panose="020B0604020202020204" pitchFamily="34" charset="0"/>
                          <a:cs typeface="Arial" panose="020B0604020202020204" pitchFamily="34" charset="0"/>
                        </a:rPr>
                        <a:t>%transmission from men</a:t>
                      </a:r>
                    </a:p>
                  </a:txBody>
                  <a:tcPr marL="86434" marR="86434" marT="43217" marB="43217" anchor="ctr"/>
                </a:tc>
                <a:extLst>
                  <a:ext uri="{0D108BD9-81ED-4DB2-BD59-A6C34878D82A}">
                    <a16:rowId xmlns:a16="http://schemas.microsoft.com/office/drawing/2014/main" val="821324915"/>
                  </a:ext>
                </a:extLst>
              </a:tr>
              <a:tr h="861831">
                <a:tc>
                  <a:txBody>
                    <a:bodyPr/>
                    <a:lstStyle/>
                    <a:p>
                      <a:pPr algn="ctr"/>
                      <a:r>
                        <a:rPr lang="en-US" sz="1700" dirty="0">
                          <a:latin typeface="Arial" panose="020B0604020202020204" pitchFamily="34" charset="0"/>
                          <a:cs typeface="Arial" panose="020B0604020202020204" pitchFamily="34" charset="0"/>
                        </a:rPr>
                        <a:t>2003:</a:t>
                      </a:r>
                      <a:r>
                        <a:rPr lang="en-US" sz="1700" baseline="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57.9%</a:t>
                      </a:r>
                    </a:p>
                    <a:p>
                      <a:pPr algn="ctr"/>
                      <a:r>
                        <a:rPr lang="en-US" sz="1700" dirty="0">
                          <a:latin typeface="Arial" panose="020B0604020202020204" pitchFamily="34" charset="0"/>
                          <a:cs typeface="Arial" panose="020B0604020202020204" pitchFamily="34" charset="0"/>
                        </a:rPr>
                        <a:t>[56.1-59.6]</a:t>
                      </a:r>
                    </a:p>
                  </a:txBody>
                  <a:tcPr marL="86434" marR="86434" marT="43217" marB="43217" anchor="ctr"/>
                </a:tc>
                <a:extLst>
                  <a:ext uri="{0D108BD9-81ED-4DB2-BD59-A6C34878D82A}">
                    <a16:rowId xmlns:a16="http://schemas.microsoft.com/office/drawing/2014/main" val="1158361084"/>
                  </a:ext>
                </a:extLst>
              </a:tr>
              <a:tr h="861831">
                <a:tc>
                  <a:txBody>
                    <a:bodyPr/>
                    <a:lstStyle/>
                    <a:p>
                      <a:pPr algn="ctr"/>
                      <a:endParaRPr lang="en-US" sz="1700" dirty="0">
                        <a:latin typeface="Arial" panose="020B0604020202020204" pitchFamily="34" charset="0"/>
                        <a:cs typeface="Arial" panose="020B0604020202020204" pitchFamily="34" charset="0"/>
                      </a:endParaRPr>
                    </a:p>
                  </a:txBody>
                  <a:tcPr marL="86434" marR="86434" marT="43217" marB="43217" anchor="ctr"/>
                </a:tc>
                <a:extLst>
                  <a:ext uri="{0D108BD9-81ED-4DB2-BD59-A6C34878D82A}">
                    <a16:rowId xmlns:a16="http://schemas.microsoft.com/office/drawing/2014/main" val="1771931097"/>
                  </a:ext>
                </a:extLst>
              </a:tr>
              <a:tr h="925062">
                <a:tc>
                  <a:txBody>
                    <a:bodyPr/>
                    <a:lstStyle/>
                    <a:p>
                      <a:pPr algn="ctr"/>
                      <a:r>
                        <a:rPr lang="en-US" sz="1700" dirty="0">
                          <a:latin typeface="Arial" panose="020B0604020202020204" pitchFamily="34" charset="0"/>
                          <a:cs typeface="Arial" panose="020B0604020202020204" pitchFamily="34" charset="0"/>
                        </a:rPr>
                        <a:t>2011: 61.9%</a:t>
                      </a:r>
                    </a:p>
                    <a:p>
                      <a:pPr algn="ctr"/>
                      <a:r>
                        <a:rPr lang="en-US" sz="1700" dirty="0">
                          <a:latin typeface="Arial" panose="020B0604020202020204" pitchFamily="34" charset="0"/>
                          <a:cs typeface="Arial" panose="020B0604020202020204" pitchFamily="34" charset="0"/>
                        </a:rPr>
                        <a:t>[60.2-63.7]</a:t>
                      </a:r>
                    </a:p>
                  </a:txBody>
                  <a:tcPr marL="86434" marR="86434" marT="43217" marB="43217" anchor="ctr"/>
                </a:tc>
                <a:extLst>
                  <a:ext uri="{0D108BD9-81ED-4DB2-BD59-A6C34878D82A}">
                    <a16:rowId xmlns:a16="http://schemas.microsoft.com/office/drawing/2014/main" val="177428579"/>
                  </a:ext>
                </a:extLst>
              </a:tr>
              <a:tr h="909504">
                <a:tc>
                  <a:txBody>
                    <a:bodyPr/>
                    <a:lstStyle/>
                    <a:p>
                      <a:pPr algn="ctr"/>
                      <a:endParaRPr lang="en-US" sz="1700" dirty="0">
                        <a:latin typeface="Arial" panose="020B0604020202020204" pitchFamily="34" charset="0"/>
                        <a:cs typeface="Arial" panose="020B0604020202020204" pitchFamily="34" charset="0"/>
                      </a:endParaRPr>
                    </a:p>
                  </a:txBody>
                  <a:tcPr marL="86434" marR="86434" marT="43217" marB="43217" anchor="ctr"/>
                </a:tc>
                <a:extLst>
                  <a:ext uri="{0D108BD9-81ED-4DB2-BD59-A6C34878D82A}">
                    <a16:rowId xmlns:a16="http://schemas.microsoft.com/office/drawing/2014/main" val="2206176310"/>
                  </a:ext>
                </a:extLst>
              </a:tr>
              <a:tr h="861831">
                <a:tc>
                  <a:txBody>
                    <a:bodyPr/>
                    <a:lstStyle/>
                    <a:p>
                      <a:pPr algn="ctr"/>
                      <a:r>
                        <a:rPr lang="en-US" sz="1700" dirty="0">
                          <a:latin typeface="Arial" panose="020B0604020202020204" pitchFamily="34" charset="0"/>
                          <a:cs typeface="Arial" panose="020B0604020202020204" pitchFamily="34" charset="0"/>
                        </a:rPr>
                        <a:t>2018:</a:t>
                      </a:r>
                      <a:r>
                        <a:rPr lang="en-US" sz="1700" baseline="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62.8%</a:t>
                      </a:r>
                    </a:p>
                    <a:p>
                      <a:pPr algn="ctr"/>
                      <a:r>
                        <a:rPr lang="en-US" sz="1700" dirty="0">
                          <a:latin typeface="Arial" panose="020B0604020202020204" pitchFamily="34" charset="0"/>
                          <a:cs typeface="Arial" panose="020B0604020202020204" pitchFamily="34" charset="0"/>
                        </a:rPr>
                        <a:t>[60.2-65.2]</a:t>
                      </a:r>
                    </a:p>
                  </a:txBody>
                  <a:tcPr marL="86434" marR="86434" marT="43217" marB="43217" anchor="ctr"/>
                </a:tc>
                <a:extLst>
                  <a:ext uri="{0D108BD9-81ED-4DB2-BD59-A6C34878D82A}">
                    <a16:rowId xmlns:a16="http://schemas.microsoft.com/office/drawing/2014/main" val="444178946"/>
                  </a:ext>
                </a:extLst>
              </a:tr>
            </a:tbl>
          </a:graphicData>
        </a:graphic>
      </p:graphicFrame>
      <p:sp>
        <p:nvSpPr>
          <p:cNvPr id="17" name="Content Placeholder 2">
            <a:extLst>
              <a:ext uri="{FF2B5EF4-FFF2-40B4-BE49-F238E27FC236}">
                <a16:creationId xmlns:a16="http://schemas.microsoft.com/office/drawing/2014/main" id="{D7179530-49E4-6D4C-ED4C-686DA44251E3}"/>
              </a:ext>
            </a:extLst>
          </p:cNvPr>
          <p:cNvSpPr txBox="1">
            <a:spLocks/>
          </p:cNvSpPr>
          <p:nvPr/>
        </p:nvSpPr>
        <p:spPr>
          <a:xfrm>
            <a:off x="188152" y="4863238"/>
            <a:ext cx="6553418" cy="1570315"/>
          </a:xfrm>
          <a:prstGeom prst="rect">
            <a:avLst/>
          </a:prstGeom>
          <a:solidFill>
            <a:schemeClr val="accent1">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spcAft>
                <a:spcPts val="1350"/>
              </a:spcAft>
              <a:buFont typeface="+mj-lt"/>
              <a:buAutoNum type="arabicPeriod"/>
            </a:pPr>
            <a:endParaRPr lang="en-US" sz="2000" b="1" dirty="0">
              <a:latin typeface="Arial" panose="020B0604020202020204" pitchFamily="34" charset="0"/>
              <a:ea typeface="Helvetica Neue Condensed Black" panose="02000503000000020004" pitchFamily="2" charset="0"/>
              <a:cs typeface="Arial" panose="020B0604020202020204" pitchFamily="34" charset="0"/>
            </a:endParaRPr>
          </a:p>
          <a:p>
            <a:pPr marL="457200" indent="-457200" algn="l">
              <a:spcAft>
                <a:spcPts val="1350"/>
              </a:spcAft>
              <a:buFont typeface="+mj-lt"/>
              <a:buAutoNum type="arabicPeriod"/>
            </a:pPr>
            <a:r>
              <a:rPr lang="en-US" sz="2000" dirty="0">
                <a:latin typeface="Arial" panose="020B0604020202020204" pitchFamily="34" charset="0"/>
                <a:ea typeface="Helvetica Neue Condensed Black" panose="02000503000000020004" pitchFamily="2" charset="0"/>
                <a:cs typeface="Arial" panose="020B0604020202020204" pitchFamily="34" charset="0"/>
              </a:rPr>
              <a:t>Proportion of transmissions from men is increasing</a:t>
            </a:r>
          </a:p>
          <a:p>
            <a:pPr marL="457200" indent="-457200" algn="l">
              <a:spcAft>
                <a:spcPts val="1350"/>
              </a:spcAft>
              <a:buFont typeface="+mj-lt"/>
              <a:buAutoNum type="arabicPeriod"/>
            </a:pPr>
            <a:r>
              <a:rPr lang="en-US" sz="2000" dirty="0">
                <a:latin typeface="Arial" panose="020B0604020202020204" pitchFamily="34" charset="0"/>
                <a:ea typeface="Helvetica Neue Condensed Black" panose="02000503000000020004" pitchFamily="2" charset="0"/>
                <a:cs typeface="Arial" panose="020B0604020202020204" pitchFamily="34" charset="0"/>
              </a:rPr>
              <a:t>Transmissions from men are shifting to older ages</a:t>
            </a:r>
          </a:p>
          <a:p>
            <a:pPr marL="457200" indent="-457200" algn="l">
              <a:spcAft>
                <a:spcPts val="1350"/>
              </a:spcAft>
              <a:buFont typeface="+mj-lt"/>
              <a:buAutoNum type="arabicPeriod"/>
            </a:pPr>
            <a:endParaRPr lang="en-US" sz="2000" b="1" dirty="0">
              <a:latin typeface="Arial" panose="020B0604020202020204" pitchFamily="34" charset="0"/>
              <a:ea typeface="Helvetica Neue Condensed Black" panose="02000503000000020004" pitchFamily="2" charset="0"/>
              <a:cs typeface="Arial" panose="020B0604020202020204" pitchFamily="34" charset="0"/>
            </a:endParaRPr>
          </a:p>
        </p:txBody>
      </p:sp>
      <p:sp>
        <p:nvSpPr>
          <p:cNvPr id="4" name="TextBox 3"/>
          <p:cNvSpPr txBox="1"/>
          <p:nvPr/>
        </p:nvSpPr>
        <p:spPr>
          <a:xfrm>
            <a:off x="195096" y="4888976"/>
            <a:ext cx="5712852"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Key take aways</a:t>
            </a:r>
            <a:r>
              <a:rPr lang="en-US" dirty="0"/>
              <a:t>:</a:t>
            </a:r>
          </a:p>
        </p:txBody>
      </p:sp>
      <p:sp>
        <p:nvSpPr>
          <p:cNvPr id="16" name="Rectangle 15"/>
          <p:cNvSpPr/>
          <p:nvPr/>
        </p:nvSpPr>
        <p:spPr>
          <a:xfrm>
            <a:off x="0" y="6646127"/>
            <a:ext cx="12192000" cy="211873"/>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699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616" y="102476"/>
            <a:ext cx="10385159" cy="1325563"/>
          </a:xfrm>
        </p:spPr>
        <p:txBody>
          <a:bodyPr>
            <a:normAutofit/>
          </a:bodyPr>
          <a:lstStyle/>
          <a:p>
            <a:r>
              <a:rPr lang="en-US" sz="3400" b="1" dirty="0">
                <a:latin typeface="Arial" panose="020B0604020202020204" pitchFamily="34" charset="0"/>
                <a:cs typeface="Arial" panose="020B0604020202020204" pitchFamily="34" charset="0"/>
              </a:rPr>
              <a:t>Closing gender disparities in viral suppression could avert half of new female cases </a:t>
            </a:r>
          </a:p>
        </p:txBody>
      </p:sp>
      <p:pic>
        <p:nvPicPr>
          <p:cNvPr id="15" name="Picture 14">
            <a:extLst>
              <a:ext uri="{FF2B5EF4-FFF2-40B4-BE49-F238E27FC236}">
                <a16:creationId xmlns:a16="http://schemas.microsoft.com/office/drawing/2014/main" id="{409281E3-3AC0-4F27-8905-C1633DDD0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0054" y="255476"/>
            <a:ext cx="922497" cy="711323"/>
          </a:xfrm>
          <a:prstGeom prst="rect">
            <a:avLst/>
          </a:prstGeom>
        </p:spPr>
      </p:pic>
      <p:sp>
        <p:nvSpPr>
          <p:cNvPr id="5" name="Rectangle 4"/>
          <p:cNvSpPr/>
          <p:nvPr/>
        </p:nvSpPr>
        <p:spPr>
          <a:xfrm>
            <a:off x="9751742" y="4951142"/>
            <a:ext cx="384717" cy="347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6646127"/>
            <a:ext cx="12192000" cy="211873"/>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21EB2F5-A2F7-DDB1-4C90-EBFFB3A53DF4}"/>
              </a:ext>
            </a:extLst>
          </p:cNvPr>
          <p:cNvSpPr txBox="1"/>
          <p:nvPr/>
        </p:nvSpPr>
        <p:spPr>
          <a:xfrm>
            <a:off x="563410" y="1647570"/>
            <a:ext cx="4744570" cy="4893647"/>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Arial" panose="020B0604020202020204" pitchFamily="34" charset="0"/>
                <a:ea typeface="Helvetica Neue Condensed Black" panose="02000503000000020004" pitchFamily="2" charset="0"/>
                <a:cs typeface="Arial" panose="020B0604020202020204" pitchFamily="34" charset="0"/>
              </a:rPr>
              <a:t>Closing gender gap in viral suppression</a:t>
            </a:r>
            <a:r>
              <a:rPr lang="en-US" sz="2400" dirty="0">
                <a:latin typeface="Arial" panose="020B0604020202020204" pitchFamily="34" charset="0"/>
                <a:ea typeface="Helvetica Neue Condensed Black" panose="02000503000000020004" pitchFamily="2" charset="0"/>
                <a:cs typeface="Arial" panose="020B0604020202020204" pitchFamily="34" charset="0"/>
              </a:rPr>
              <a:t>: Counterfactual simulations of modelled intervention scenarios on inferred transmission flows</a:t>
            </a:r>
          </a:p>
          <a:p>
            <a:pPr marL="342900" indent="-342900">
              <a:buFont typeface="Arial" panose="020B0604020202020204" pitchFamily="34" charset="0"/>
              <a:buChar char="•"/>
            </a:pPr>
            <a:endParaRPr lang="en-US" sz="2400" dirty="0">
              <a:latin typeface="Arial" panose="020B0604020202020204" pitchFamily="34" charset="0"/>
              <a:ea typeface="Helvetica Neue Condensed Black" panose="02000503000000020004" pitchFamily="2"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ea typeface="Helvetica Neue Condensed Black" panose="02000503000000020004" pitchFamily="2" charset="0"/>
                <a:cs typeface="Arial" panose="020B0604020202020204" pitchFamily="34" charset="0"/>
              </a:rPr>
              <a:t>Only a small number of men needed to treat to achieve substantial reductions in female HIV incidence </a:t>
            </a:r>
          </a:p>
          <a:p>
            <a:pPr marL="342900" indent="-342900">
              <a:buFont typeface="Arial" panose="020B0604020202020204" pitchFamily="34" charset="0"/>
              <a:buChar char="•"/>
            </a:pPr>
            <a:endParaRPr lang="en-US" sz="2400"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p>
            <a:endParaRPr lang="en-US" sz="24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p>
            <a:endParaRPr lang="en-US" sz="24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4" name="TextBox 3"/>
          <p:cNvSpPr txBox="1"/>
          <p:nvPr/>
        </p:nvSpPr>
        <p:spPr>
          <a:xfrm>
            <a:off x="163894" y="6221553"/>
            <a:ext cx="514408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Monod et al. </a:t>
            </a:r>
            <a:r>
              <a:rPr lang="en-US" i="1" dirty="0">
                <a:latin typeface="Arial" panose="020B0604020202020204" pitchFamily="34" charset="0"/>
                <a:cs typeface="Arial" panose="020B0604020202020204" pitchFamily="34" charset="0"/>
              </a:rPr>
              <a:t>medRxiv</a:t>
            </a:r>
            <a:r>
              <a:rPr lang="en-US" dirty="0">
                <a:latin typeface="Arial" panose="020B0604020202020204" pitchFamily="34" charset="0"/>
                <a:cs typeface="Arial" panose="020B0604020202020204" pitchFamily="34" charset="0"/>
              </a:rPr>
              <a:t>. 2023. Under review.</a:t>
            </a:r>
          </a:p>
        </p:txBody>
      </p:sp>
      <p:pic>
        <p:nvPicPr>
          <p:cNvPr id="6" name="Picture 5"/>
          <p:cNvPicPr>
            <a:picLocks noChangeAspect="1"/>
          </p:cNvPicPr>
          <p:nvPr/>
        </p:nvPicPr>
        <p:blipFill>
          <a:blip r:embed="rId4"/>
          <a:stretch>
            <a:fillRect/>
          </a:stretch>
        </p:blipFill>
        <p:spPr>
          <a:xfrm>
            <a:off x="5358160" y="1483281"/>
            <a:ext cx="5537627" cy="4563376"/>
          </a:xfrm>
          <a:prstGeom prst="rect">
            <a:avLst/>
          </a:prstGeom>
        </p:spPr>
      </p:pic>
      <p:sp>
        <p:nvSpPr>
          <p:cNvPr id="11" name="Rectangle 10"/>
          <p:cNvSpPr/>
          <p:nvPr/>
        </p:nvSpPr>
        <p:spPr>
          <a:xfrm>
            <a:off x="5557195" y="2469995"/>
            <a:ext cx="2466107" cy="9311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317772" y="3163266"/>
            <a:ext cx="712749" cy="9311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0630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517" y="97497"/>
            <a:ext cx="10515600" cy="1325563"/>
          </a:xfrm>
        </p:spPr>
        <p:txBody>
          <a:bodyPr/>
          <a:lstStyle/>
          <a:p>
            <a:r>
              <a:rPr lang="en-US" b="1" dirty="0">
                <a:latin typeface="Arial" panose="020B0604020202020204" pitchFamily="34" charset="0"/>
                <a:cs typeface="Arial" panose="020B0604020202020204" pitchFamily="34" charset="0"/>
              </a:rPr>
              <a:t>Summary conclusions from PANGEA phylogenetic analyses </a:t>
            </a:r>
          </a:p>
        </p:txBody>
      </p:sp>
      <p:sp>
        <p:nvSpPr>
          <p:cNvPr id="3" name="Content Placeholder 2"/>
          <p:cNvSpPr>
            <a:spLocks noGrp="1"/>
          </p:cNvSpPr>
          <p:nvPr>
            <p:ph idx="1"/>
          </p:nvPr>
        </p:nvSpPr>
        <p:spPr>
          <a:xfrm>
            <a:off x="408876" y="1818927"/>
            <a:ext cx="11377961" cy="4351338"/>
          </a:xfrm>
        </p:spPr>
        <p:txBody>
          <a:bodyPr>
            <a:normAutofit/>
          </a:bodyPr>
          <a:lstStyle/>
          <a:p>
            <a:r>
              <a:rPr lang="en-US" dirty="0">
                <a:latin typeface="Arial" panose="020B0604020202020204" pitchFamily="34" charset="0"/>
                <a:cs typeface="Arial" panose="020B0604020202020204" pitchFamily="34" charset="0"/>
              </a:rPr>
              <a:t>Men are predominantly transmitting and increasingly so relative to women as the HIV epidemic declines in ESA.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Closing viral suppression gap between men and women could avert large numbers of new female infections and reduce male mortality.</a:t>
            </a:r>
          </a:p>
          <a:p>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a:p>
            <a:pPr marL="0" indent="0">
              <a:buNone/>
            </a:pPr>
            <a:endParaRPr lang="en-US" dirty="0"/>
          </a:p>
          <a:p>
            <a:endParaRPr lang="en-US" dirty="0"/>
          </a:p>
        </p:txBody>
      </p:sp>
      <p:pic>
        <p:nvPicPr>
          <p:cNvPr id="4" name="Picture 3">
            <a:extLst>
              <a:ext uri="{FF2B5EF4-FFF2-40B4-BE49-F238E27FC236}">
                <a16:creationId xmlns:a16="http://schemas.microsoft.com/office/drawing/2014/main" id="{6694A526-90B9-E30F-C99C-69D54847BC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9291" y="297378"/>
            <a:ext cx="1275835" cy="983776"/>
          </a:xfrm>
          <a:prstGeom prst="rect">
            <a:avLst/>
          </a:prstGeom>
        </p:spPr>
      </p:pic>
      <p:sp>
        <p:nvSpPr>
          <p:cNvPr id="5" name="Rectangle 4"/>
          <p:cNvSpPr/>
          <p:nvPr/>
        </p:nvSpPr>
        <p:spPr>
          <a:xfrm>
            <a:off x="0" y="6646127"/>
            <a:ext cx="12192000" cy="211873"/>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0967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1AE8E2-8B6F-3947-B7E0-61C2E7A3291E}"/>
              </a:ext>
            </a:extLst>
          </p:cNvPr>
          <p:cNvPicPr>
            <a:picLocks noChangeAspect="1"/>
          </p:cNvPicPr>
          <p:nvPr/>
        </p:nvPicPr>
        <p:blipFill>
          <a:blip r:embed="rId3"/>
          <a:stretch>
            <a:fillRect/>
          </a:stretch>
        </p:blipFill>
        <p:spPr>
          <a:xfrm>
            <a:off x="347489" y="1940490"/>
            <a:ext cx="11506200" cy="3807567"/>
          </a:xfrm>
          <a:prstGeom prst="rect">
            <a:avLst/>
          </a:prstGeom>
        </p:spPr>
      </p:pic>
      <p:sp>
        <p:nvSpPr>
          <p:cNvPr id="9" name="Strong population structure in PopART">
            <a:extLst>
              <a:ext uri="{FF2B5EF4-FFF2-40B4-BE49-F238E27FC236}">
                <a16:creationId xmlns:a16="http://schemas.microsoft.com/office/drawing/2014/main" id="{412BA3E4-8479-C34B-B7C8-4FEA60AD080A}"/>
              </a:ext>
            </a:extLst>
          </p:cNvPr>
          <p:cNvSpPr txBox="1"/>
          <p:nvPr/>
        </p:nvSpPr>
        <p:spPr>
          <a:xfrm>
            <a:off x="4144909" y="816741"/>
            <a:ext cx="2978379"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lang="en-GB" sz="4000" b="1" dirty="0">
                <a:latin typeface="Arial" panose="020B0604020202020204" pitchFamily="34" charset="0"/>
                <a:ea typeface="Helvetica Neue" charset="0"/>
                <a:cs typeface="Arial" panose="020B0604020202020204" pitchFamily="34" charset="0"/>
              </a:rPr>
              <a:t>Thank you !</a:t>
            </a:r>
            <a:endParaRPr sz="4000" b="1" dirty="0">
              <a:latin typeface="Arial" panose="020B0604020202020204" pitchFamily="34" charset="0"/>
              <a:ea typeface="Helvetica Neue" charset="0"/>
              <a:cs typeface="Arial" panose="020B0604020202020204" pitchFamily="34" charset="0"/>
            </a:endParaRPr>
          </a:p>
        </p:txBody>
      </p:sp>
      <p:pic>
        <p:nvPicPr>
          <p:cNvPr id="10" name="Picture 9">
            <a:extLst>
              <a:ext uri="{FF2B5EF4-FFF2-40B4-BE49-F238E27FC236}">
                <a16:creationId xmlns:a16="http://schemas.microsoft.com/office/drawing/2014/main" id="{F37BB4E4-564E-F947-ACFE-1A8E2F00BC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18747" y="337024"/>
            <a:ext cx="1553478" cy="1197862"/>
          </a:xfrm>
          <a:prstGeom prst="rect">
            <a:avLst/>
          </a:prstGeom>
        </p:spPr>
      </p:pic>
      <p:pic>
        <p:nvPicPr>
          <p:cNvPr id="1026" name="Picture 2" descr="Knight and dragon Royalty Free Vector Image - VectorStock">
            <a:extLst>
              <a:ext uri="{FF2B5EF4-FFF2-40B4-BE49-F238E27FC236}">
                <a16:creationId xmlns:a16="http://schemas.microsoft.com/office/drawing/2014/main" id="{35002B0A-1E5F-B041-9099-F658F1D2451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47663" y="5559848"/>
            <a:ext cx="303951" cy="178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31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6104</TotalTime>
  <Words>1395</Words>
  <Application>Microsoft Office PowerPoint</Application>
  <PresentationFormat>Widescreen</PresentationFormat>
  <Paragraphs>75</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Helvetica Light</vt:lpstr>
      <vt:lpstr>Helvetica Neue Condensed Black</vt:lpstr>
      <vt:lpstr>Office Theme</vt:lpstr>
      <vt:lpstr>PowerPoint Presentation</vt:lpstr>
      <vt:lpstr>PowerPoint Presentation</vt:lpstr>
      <vt:lpstr>PowerPoint Presentation</vt:lpstr>
      <vt:lpstr>Trends in HIV transmission by age and gender in Uganda: Transmission from men is increasing</vt:lpstr>
      <vt:lpstr>Closing gender disparities in viral suppression could avert half of new female cases </vt:lpstr>
      <vt:lpstr>Summary conclusions from PANGEA phylogenetic analyses </vt:lpstr>
      <vt:lpstr>PowerPoint Presentation</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Grabowski</dc:creator>
  <cp:lastModifiedBy>Edward Kankaka</cp:lastModifiedBy>
  <cp:revision>38</cp:revision>
  <dcterms:created xsi:type="dcterms:W3CDTF">2023-08-10T13:56:38Z</dcterms:created>
  <dcterms:modified xsi:type="dcterms:W3CDTF">2024-07-25T06:46:38Z</dcterms:modified>
</cp:coreProperties>
</file>