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notesSlides/notesSlide11.xml" ContentType="application/vnd.openxmlformats-officedocument.presentationml.notesSlide+xml"/>
  <Override PartName="/ppt/webextensions/webextension2.xml" ContentType="application/vnd.ms-office.webextension+xml"/>
  <Override PartName="/ppt/notesSlides/notesSlide12.xml" ContentType="application/vnd.openxmlformats-officedocument.presentationml.notesSlide+xml"/>
  <Override PartName="/ppt/webextensions/webextension3.xml" ContentType="application/vnd.ms-office.webextension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2" r:id="rId3"/>
    <p:sldId id="2147375505" r:id="rId4"/>
    <p:sldId id="256" r:id="rId5"/>
    <p:sldId id="259" r:id="rId6"/>
    <p:sldId id="261" r:id="rId7"/>
    <p:sldId id="2147375487" r:id="rId8"/>
    <p:sldId id="2147375501" r:id="rId9"/>
    <p:sldId id="2147375503" r:id="rId10"/>
    <p:sldId id="2147375507" r:id="rId11"/>
    <p:sldId id="2147375509" r:id="rId12"/>
    <p:sldId id="2147375510" r:id="rId13"/>
    <p:sldId id="2147375511" r:id="rId14"/>
    <p:sldId id="2147375502" r:id="rId15"/>
    <p:sldId id="2147375504" r:id="rId16"/>
    <p:sldId id="263" r:id="rId17"/>
    <p:sldId id="2147375506" r:id="rId18"/>
  </p:sldIdLst>
  <p:sldSz cx="12192000" cy="6858000"/>
  <p:notesSz cx="6858000" cy="9144000"/>
  <p:custDataLst>
    <p:tags r:id="rId20"/>
  </p:custDataLst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89E53-69DD-44D9-94CC-B516DD3CD9E8}" v="43" dt="2024-07-20T13:07:00.463"/>
    <p1510:client id="{A1637E2B-4121-41A8-B7F9-8103E7F1C2DF}" v="2" dt="2024-07-20T07:38:53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704" autoAdjust="0"/>
  </p:normalViewPr>
  <p:slideViewPr>
    <p:cSldViewPr snapToGrid="0">
      <p:cViewPr varScale="1">
        <p:scale>
          <a:sx n="102" d="100"/>
          <a:sy n="102" d="100"/>
        </p:scale>
        <p:origin x="20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cias ZEMBE" userId="819fe179-392a-4df0-97f5-77f0d5008f0d" providerId="ADAL" clId="{1E989E53-69DD-44D9-94CC-B516DD3CD9E8}"/>
    <pc:docChg chg="custSel addSld delSld modSld replTag modShowInfo">
      <pc:chgData name="Lycias ZEMBE" userId="819fe179-392a-4df0-97f5-77f0d5008f0d" providerId="ADAL" clId="{1E989E53-69DD-44D9-94CC-B516DD3CD9E8}" dt="2024-07-20T13:08:39.669" v="119" actId="2744"/>
      <pc:docMkLst>
        <pc:docMk/>
      </pc:docMkLst>
      <pc:sldChg chg="addSp delSp modSp add del mod">
        <pc:chgData name="Lycias ZEMBE" userId="819fe179-392a-4df0-97f5-77f0d5008f0d" providerId="ADAL" clId="{1E989E53-69DD-44D9-94CC-B516DD3CD9E8}" dt="2024-07-20T13:07:23.007" v="118" actId="47"/>
        <pc:sldMkLst>
          <pc:docMk/>
          <pc:sldMk cId="732270673" sldId="2147375508"/>
        </pc:sldMkLst>
        <pc:spChg chg="del">
          <ac:chgData name="Lycias ZEMBE" userId="819fe179-392a-4df0-97f5-77f0d5008f0d" providerId="ADAL" clId="{1E989E53-69DD-44D9-94CC-B516DD3CD9E8}" dt="2024-07-20T12:12:40.015" v="18" actId="478"/>
          <ac:spMkLst>
            <pc:docMk/>
            <pc:sldMk cId="732270673" sldId="2147375508"/>
            <ac:spMk id="4" creationId="{20D6ACF1-7060-10B9-77DB-81850AA31508}"/>
          </ac:spMkLst>
        </pc:spChg>
        <pc:spChg chg="mod">
          <ac:chgData name="Lycias ZEMBE" userId="819fe179-392a-4df0-97f5-77f0d5008f0d" providerId="ADAL" clId="{1E989E53-69DD-44D9-94CC-B516DD3CD9E8}" dt="2024-07-20T12:27:02.074" v="89" actId="1076"/>
          <ac:spMkLst>
            <pc:docMk/>
            <pc:sldMk cId="732270673" sldId="2147375508"/>
            <ac:spMk id="7" creationId="{44E3AABD-3E0D-1046-AAC3-25D2A8E4EB61}"/>
          </ac:spMkLst>
        </pc:spChg>
        <pc:spChg chg="mod">
          <ac:chgData name="Lycias ZEMBE" userId="819fe179-392a-4df0-97f5-77f0d5008f0d" providerId="ADAL" clId="{1E989E53-69DD-44D9-94CC-B516DD3CD9E8}" dt="2024-07-20T12:24:57.372" v="39" actId="27636"/>
          <ac:spMkLst>
            <pc:docMk/>
            <pc:sldMk cId="732270673" sldId="2147375508"/>
            <ac:spMk id="9" creationId="{73145A05-9EC4-0985-CF83-46E98D994764}"/>
          </ac:spMkLst>
        </pc:spChg>
        <pc:spChg chg="del">
          <ac:chgData name="Lycias ZEMBE" userId="819fe179-392a-4df0-97f5-77f0d5008f0d" providerId="ADAL" clId="{1E989E53-69DD-44D9-94CC-B516DD3CD9E8}" dt="2024-07-20T12:12:41.735" v="19" actId="478"/>
          <ac:spMkLst>
            <pc:docMk/>
            <pc:sldMk cId="732270673" sldId="2147375508"/>
            <ac:spMk id="10" creationId="{A352938D-EE13-13FF-B7DB-685B7E55FBF1}"/>
          </ac:spMkLst>
        </pc:spChg>
        <pc:spChg chg="del">
          <ac:chgData name="Lycias ZEMBE" userId="819fe179-392a-4df0-97f5-77f0d5008f0d" providerId="ADAL" clId="{1E989E53-69DD-44D9-94CC-B516DD3CD9E8}" dt="2024-07-20T12:12:35.160" v="15" actId="478"/>
          <ac:spMkLst>
            <pc:docMk/>
            <pc:sldMk cId="732270673" sldId="2147375508"/>
            <ac:spMk id="11" creationId="{ACD038FB-7C17-0FB4-4A78-7ED66C4A1506}"/>
          </ac:spMkLst>
        </pc:spChg>
        <pc:picChg chg="add mod">
          <ac:chgData name="Lycias ZEMBE" userId="819fe179-392a-4df0-97f5-77f0d5008f0d" providerId="ADAL" clId="{1E989E53-69DD-44D9-94CC-B516DD3CD9E8}" dt="2024-07-20T12:27:06.915" v="90" actId="1076"/>
          <ac:picMkLst>
            <pc:docMk/>
            <pc:sldMk cId="732270673" sldId="2147375508"/>
            <ac:picMk id="2" creationId="{BBE88BCE-F2D8-26C3-E4FF-20E7C7C7343B}"/>
          </ac:picMkLst>
        </pc:picChg>
        <pc:picChg chg="del">
          <ac:chgData name="Lycias ZEMBE" userId="819fe179-392a-4df0-97f5-77f0d5008f0d" providerId="ADAL" clId="{1E989E53-69DD-44D9-94CC-B516DD3CD9E8}" dt="2024-07-20T12:12:42.938" v="20" actId="478"/>
          <ac:picMkLst>
            <pc:docMk/>
            <pc:sldMk cId="732270673" sldId="2147375508"/>
            <ac:picMk id="15" creationId="{7BBEBB14-4CDC-3A76-20C3-FA42AF789CA4}"/>
          </ac:picMkLst>
        </pc:picChg>
        <pc:picChg chg="del">
          <ac:chgData name="Lycias ZEMBE" userId="819fe179-392a-4df0-97f5-77f0d5008f0d" providerId="ADAL" clId="{1E989E53-69DD-44D9-94CC-B516DD3CD9E8}" dt="2024-07-20T12:12:36.847" v="16" actId="478"/>
          <ac:picMkLst>
            <pc:docMk/>
            <pc:sldMk cId="732270673" sldId="2147375508"/>
            <ac:picMk id="16" creationId="{F7B30C0D-715D-3F76-B807-134FF924CB5B}"/>
          </ac:picMkLst>
        </pc:picChg>
        <pc:picChg chg="del">
          <ac:chgData name="Lycias ZEMBE" userId="819fe179-392a-4df0-97f5-77f0d5008f0d" providerId="ADAL" clId="{1E989E53-69DD-44D9-94CC-B516DD3CD9E8}" dt="2024-07-20T12:12:38.393" v="17" actId="478"/>
          <ac:picMkLst>
            <pc:docMk/>
            <pc:sldMk cId="732270673" sldId="2147375508"/>
            <ac:picMk id="17" creationId="{80084AE3-5697-25FA-FAE1-9D9681277D55}"/>
          </ac:picMkLst>
        </pc:picChg>
        <pc:picChg chg="add mod">
          <ac:chgData name="Lycias ZEMBE" userId="819fe179-392a-4df0-97f5-77f0d5008f0d" providerId="ADAL" clId="{1E989E53-69DD-44D9-94CC-B516DD3CD9E8}" dt="2024-07-20T12:26:36.909" v="80" actId="14100"/>
          <ac:picMkLst>
            <pc:docMk/>
            <pc:sldMk cId="732270673" sldId="2147375508"/>
            <ac:picMk id="1026" creationId="{3296F54B-92C5-F276-B1B4-5F71C25530BC}"/>
          </ac:picMkLst>
        </pc:picChg>
      </pc:sldChg>
      <pc:sldChg chg="addSp delSp modSp add mod">
        <pc:chgData name="Lycias ZEMBE" userId="819fe179-392a-4df0-97f5-77f0d5008f0d" providerId="ADAL" clId="{1E989E53-69DD-44D9-94CC-B516DD3CD9E8}" dt="2024-07-20T13:04:47.765" v="108" actId="1076"/>
        <pc:sldMkLst>
          <pc:docMk/>
          <pc:sldMk cId="2617866844" sldId="2147375509"/>
        </pc:sldMkLst>
        <pc:spChg chg="del">
          <ac:chgData name="Lycias ZEMBE" userId="819fe179-392a-4df0-97f5-77f0d5008f0d" providerId="ADAL" clId="{1E989E53-69DD-44D9-94CC-B516DD3CD9E8}" dt="2024-07-20T12:29:07.247" v="92" actId="478"/>
          <ac:spMkLst>
            <pc:docMk/>
            <pc:sldMk cId="2617866844" sldId="2147375509"/>
            <ac:spMk id="7" creationId="{44E3AABD-3E0D-1046-AAC3-25D2A8E4EB61}"/>
          </ac:spMkLst>
        </pc:spChg>
        <pc:spChg chg="add del">
          <ac:chgData name="Lycias ZEMBE" userId="819fe179-392a-4df0-97f5-77f0d5008f0d" providerId="ADAL" clId="{1E989E53-69DD-44D9-94CC-B516DD3CD9E8}" dt="2024-07-20T12:29:15.658" v="95" actId="478"/>
          <ac:spMkLst>
            <pc:docMk/>
            <pc:sldMk cId="2617866844" sldId="2147375509"/>
            <ac:spMk id="8" creationId="{53C4A784-62C8-76A3-85FC-B29D8F0AC02A}"/>
          </ac:spMkLst>
        </pc:spChg>
        <pc:spChg chg="add del mod">
          <ac:chgData name="Lycias ZEMBE" userId="819fe179-392a-4df0-97f5-77f0d5008f0d" providerId="ADAL" clId="{1E989E53-69DD-44D9-94CC-B516DD3CD9E8}" dt="2024-07-20T12:29:31.456" v="99" actId="478"/>
          <ac:spMkLst>
            <pc:docMk/>
            <pc:sldMk cId="2617866844" sldId="2147375509"/>
            <ac:spMk id="11" creationId="{DCA85B41-7BC7-3535-B7D5-45F0896DE7DC}"/>
          </ac:spMkLst>
        </pc:spChg>
        <pc:graphicFrameChg chg="add del mod">
          <ac:chgData name="Lycias ZEMBE" userId="819fe179-392a-4df0-97f5-77f0d5008f0d" providerId="ADAL" clId="{1E989E53-69DD-44D9-94CC-B516DD3CD9E8}" dt="2024-07-20T12:56:29.035" v="105" actId="478"/>
          <ac:graphicFrameMkLst>
            <pc:docMk/>
            <pc:sldMk cId="2617866844" sldId="2147375509"/>
            <ac:graphicFrameMk id="12" creationId="{CA92E8F5-90B2-5C03-5273-8FAA8F1C0001}"/>
          </ac:graphicFrameMkLst>
        </pc:graphicFrameChg>
        <pc:graphicFrameChg chg="add mod">
          <ac:chgData name="Lycias ZEMBE" userId="819fe179-392a-4df0-97f5-77f0d5008f0d" providerId="ADAL" clId="{1E989E53-69DD-44D9-94CC-B516DD3CD9E8}" dt="2024-07-20T13:04:47.765" v="108" actId="1076"/>
          <ac:graphicFrameMkLst>
            <pc:docMk/>
            <pc:sldMk cId="2617866844" sldId="2147375509"/>
            <ac:graphicFrameMk id="14" creationId="{E800011F-D454-433C-1B69-9987D8FB0003}"/>
          </ac:graphicFrameMkLst>
        </pc:graphicFrameChg>
        <pc:picChg chg="del">
          <ac:chgData name="Lycias ZEMBE" userId="819fe179-392a-4df0-97f5-77f0d5008f0d" providerId="ADAL" clId="{1E989E53-69DD-44D9-94CC-B516DD3CD9E8}" dt="2024-07-20T12:29:09.342" v="93" actId="478"/>
          <ac:picMkLst>
            <pc:docMk/>
            <pc:sldMk cId="2617866844" sldId="2147375509"/>
            <ac:picMk id="2" creationId="{BBE88BCE-F2D8-26C3-E4FF-20E7C7C7343B}"/>
          </ac:picMkLst>
        </pc:picChg>
      </pc:sldChg>
      <pc:sldChg chg="addSp delSp add mod">
        <pc:chgData name="Lycias ZEMBE" userId="819fe179-392a-4df0-97f5-77f0d5008f0d" providerId="ADAL" clId="{1E989E53-69DD-44D9-94CC-B516DD3CD9E8}" dt="2024-07-20T13:06:32.752" v="113"/>
        <pc:sldMkLst>
          <pc:docMk/>
          <pc:sldMk cId="205103708" sldId="2147375510"/>
        </pc:sldMkLst>
        <pc:graphicFrameChg chg="add">
          <ac:chgData name="Lycias ZEMBE" userId="819fe179-392a-4df0-97f5-77f0d5008f0d" providerId="ADAL" clId="{1E989E53-69DD-44D9-94CC-B516DD3CD9E8}" dt="2024-07-20T13:06:32.752" v="113"/>
          <ac:graphicFrameMkLst>
            <pc:docMk/>
            <pc:sldMk cId="205103708" sldId="2147375510"/>
            <ac:graphicFrameMk id="2" creationId="{39A71177-C20D-8A19-6F13-F3B9986360CE}"/>
          </ac:graphicFrameMkLst>
        </pc:graphicFrameChg>
        <pc:graphicFrameChg chg="del">
          <ac:chgData name="Lycias ZEMBE" userId="819fe179-392a-4df0-97f5-77f0d5008f0d" providerId="ADAL" clId="{1E989E53-69DD-44D9-94CC-B516DD3CD9E8}" dt="2024-07-20T13:06:29.965" v="112" actId="478"/>
          <ac:graphicFrameMkLst>
            <pc:docMk/>
            <pc:sldMk cId="205103708" sldId="2147375510"/>
            <ac:graphicFrameMk id="14" creationId="{E800011F-D454-433C-1B69-9987D8FB0003}"/>
          </ac:graphicFrameMkLst>
        </pc:graphicFrameChg>
      </pc:sldChg>
      <pc:sldChg chg="addSp delSp modSp add mod">
        <pc:chgData name="Lycias ZEMBE" userId="819fe179-392a-4df0-97f5-77f0d5008f0d" providerId="ADAL" clId="{1E989E53-69DD-44D9-94CC-B516DD3CD9E8}" dt="2024-07-20T13:07:04.641" v="116" actId="1076"/>
        <pc:sldMkLst>
          <pc:docMk/>
          <pc:sldMk cId="3394189718" sldId="2147375511"/>
        </pc:sldMkLst>
        <pc:graphicFrameChg chg="add mod">
          <ac:chgData name="Lycias ZEMBE" userId="819fe179-392a-4df0-97f5-77f0d5008f0d" providerId="ADAL" clId="{1E989E53-69DD-44D9-94CC-B516DD3CD9E8}" dt="2024-07-20T13:07:04.641" v="116" actId="1076"/>
          <ac:graphicFrameMkLst>
            <pc:docMk/>
            <pc:sldMk cId="3394189718" sldId="2147375511"/>
            <ac:graphicFrameMk id="2" creationId="{A672514D-E9DC-E8E4-CAD6-9053AA325963}"/>
          </ac:graphicFrameMkLst>
        </pc:graphicFrameChg>
        <pc:graphicFrameChg chg="del">
          <ac:chgData name="Lycias ZEMBE" userId="819fe179-392a-4df0-97f5-77f0d5008f0d" providerId="ADAL" clId="{1E989E53-69DD-44D9-94CC-B516DD3CD9E8}" dt="2024-07-20T13:06:52.243" v="114" actId="478"/>
          <ac:graphicFrameMkLst>
            <pc:docMk/>
            <pc:sldMk cId="3394189718" sldId="2147375511"/>
            <ac:graphicFrameMk id="14" creationId="{E800011F-D454-433C-1B69-9987D8FB0003}"/>
          </ac:graphicFrameMkLst>
        </pc:graphicFrameChg>
      </pc:sldChg>
      <pc:sldChg chg="add del">
        <pc:chgData name="Lycias ZEMBE" userId="819fe179-392a-4df0-97f5-77f0d5008f0d" providerId="ADAL" clId="{1E989E53-69DD-44D9-94CC-B516DD3CD9E8}" dt="2024-07-20T13:07:12.123" v="117" actId="47"/>
        <pc:sldMkLst>
          <pc:docMk/>
          <pc:sldMk cId="4268507435" sldId="21473755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aids-my.sharepoint.com/personal/zembel_unaids_org/Documents/Documents/95-95-95%202024%20Estim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AA-447E-A105-9B2DF0B240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AA-447E-A105-9B2DF0B2407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AA-447E-A105-9B2DF0B2407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AA-447E-A105-9B2DF0B240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AA-447E-A105-9B2DF0B2407E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9AA-447E-A105-9B2DF0B2407E}"/>
              </c:ext>
            </c:extLst>
          </c:dPt>
          <c:dLbls>
            <c:dLbl>
              <c:idx val="0"/>
              <c:layout>
                <c:manualLayout>
                  <c:x val="-9.3512471690443456E-18"/>
                  <c:y val="7.84464234124607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A-447E-A105-9B2DF0B2407E}"/>
                </c:ext>
              </c:extLst>
            </c:dLbl>
            <c:dLbl>
              <c:idx val="1"/>
              <c:layout>
                <c:manualLayout>
                  <c:x val="0"/>
                  <c:y val="7.844642341246159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A-447E-A105-9B2DF0B2407E}"/>
                </c:ext>
              </c:extLst>
            </c:dLbl>
            <c:dLbl>
              <c:idx val="2"/>
              <c:layout>
                <c:manualLayout>
                  <c:x val="0"/>
                  <c:y val="-3.0414558017366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A-447E-A105-9B2DF0B2407E}"/>
                </c:ext>
              </c:extLst>
            </c:dLbl>
            <c:dLbl>
              <c:idx val="4"/>
              <c:layout>
                <c:manualLayout>
                  <c:x val="7.4809977352354765E-17"/>
                  <c:y val="7.844642341246159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AA-447E-A105-9B2DF0B2407E}"/>
                </c:ext>
              </c:extLst>
            </c:dLbl>
            <c:dLbl>
              <c:idx val="5"/>
              <c:layout>
                <c:manualLayout>
                  <c:x val="-1.4961995470470953E-16"/>
                  <c:y val="-6.86737583759782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AA-447E-A105-9B2DF0B2407E}"/>
                </c:ext>
              </c:extLst>
            </c:dLbl>
            <c:dLbl>
              <c:idx val="6"/>
              <c:layout>
                <c:manualLayout>
                  <c:x val="-6.1208870370215666E-3"/>
                  <c:y val="-3.04145580173664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AA-447E-A105-9B2DF0B24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Sheet4!$C$6:$I$7</c:f>
              <c:multiLvlStrCache>
                <c:ptCount val="7"/>
                <c:lvl>
                  <c:pt idx="0">
                    <c:v>PLHIV who know their status</c:v>
                  </c:pt>
                  <c:pt idx="1">
                    <c:v>PLHIV who are on treatment</c:v>
                  </c:pt>
                  <c:pt idx="2">
                    <c:v>PLHIV virally suppressed</c:v>
                  </c:pt>
                  <c:pt idx="4">
                    <c:v>PLHIV who know their status</c:v>
                  </c:pt>
                  <c:pt idx="5">
                    <c:v>PLHIV who are on treatment</c:v>
                  </c:pt>
                  <c:pt idx="6">
                    <c:v>PLHIV virally suppressed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Sheet4!$C$8:$I$8</c:f>
              <c:numCache>
                <c:formatCode>General</c:formatCode>
                <c:ptCount val="7"/>
                <c:pt idx="0">
                  <c:v>91</c:v>
                </c:pt>
                <c:pt idx="1">
                  <c:v>83</c:v>
                </c:pt>
                <c:pt idx="2">
                  <c:v>78</c:v>
                </c:pt>
                <c:pt idx="4">
                  <c:v>83</c:v>
                </c:pt>
                <c:pt idx="5">
                  <c:v>72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AA-447E-A105-9B2DF0B240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882128"/>
        <c:axId val="997883088"/>
      </c:barChart>
      <c:catAx>
        <c:axId val="9978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CH"/>
          </a:p>
        </c:txPr>
        <c:crossAx val="997883088"/>
        <c:crosses val="autoZero"/>
        <c:auto val="1"/>
        <c:lblAlgn val="ctr"/>
        <c:lblOffset val="100"/>
        <c:noMultiLvlLbl val="0"/>
      </c:catAx>
      <c:valAx>
        <c:axId val="99788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78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28845247584721E-2"/>
          <c:y val="3.1609195402298854E-2"/>
          <c:w val="0.89630639385407374"/>
          <c:h val="0.7638700334871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Sheet1!$E$1:$E$2</c:f>
              <c:strCache>
                <c:ptCount val="2"/>
                <c:pt idx="0">
                  <c:v>PLHIV who know their status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Sheet1!$E$3:$E$11</c:f>
              <c:numCache>
                <c:formatCode>General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4</c:v>
                </c:pt>
                <c:pt idx="3">
                  <c:v>20</c:v>
                </c:pt>
                <c:pt idx="4">
                  <c:v>-1</c:v>
                </c:pt>
                <c:pt idx="5">
                  <c:v>-11</c:v>
                </c:pt>
                <c:pt idx="6">
                  <c:v>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E-456C-B806-8CBFA4DDDCCA}"/>
            </c:ext>
          </c:extLst>
        </c:ser>
        <c:ser>
          <c:idx val="1"/>
          <c:order val="1"/>
          <c:tx>
            <c:strRef>
              <c:f>Sheet1!$H$1:$H$2</c:f>
              <c:strCache>
                <c:ptCount val="2"/>
                <c:pt idx="0">
                  <c:v>PLHIV who are on treatment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Sheet1!$H$3:$H$11</c:f>
              <c:numCache>
                <c:formatCode>General</c:formatCode>
                <c:ptCount val="9"/>
                <c:pt idx="0">
                  <c:v>6</c:v>
                </c:pt>
                <c:pt idx="1">
                  <c:v>13</c:v>
                </c:pt>
                <c:pt idx="2">
                  <c:v>8</c:v>
                </c:pt>
                <c:pt idx="3">
                  <c:v>17</c:v>
                </c:pt>
                <c:pt idx="4">
                  <c:v>-2</c:v>
                </c:pt>
                <c:pt idx="5">
                  <c:v>-10</c:v>
                </c:pt>
                <c:pt idx="6">
                  <c:v>9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E-456C-B806-8CBFA4DDDCCA}"/>
            </c:ext>
          </c:extLst>
        </c:ser>
        <c:ser>
          <c:idx val="2"/>
          <c:order val="2"/>
          <c:tx>
            <c:strRef>
              <c:f>Sheet1!$K$1:$K$2</c:f>
              <c:strCache>
                <c:ptCount val="2"/>
                <c:pt idx="0">
                  <c:v>PLHIV virally suppressed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15</c:v>
                </c:pt>
                <c:pt idx="4">
                  <c:v>-1</c:v>
                </c:pt>
                <c:pt idx="5">
                  <c:v>-9</c:v>
                </c:pt>
                <c:pt idx="6">
                  <c:v>8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E-456C-B806-8CBFA4DDD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70464"/>
        <c:axId val="280380544"/>
      </c:barChart>
      <c:catAx>
        <c:axId val="28037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CH"/>
          </a:p>
        </c:txPr>
        <c:crossAx val="280380544"/>
        <c:crosses val="autoZero"/>
        <c:auto val="1"/>
        <c:lblAlgn val="ctr"/>
        <c:lblOffset val="100"/>
        <c:noMultiLvlLbl val="0"/>
      </c:catAx>
      <c:valAx>
        <c:axId val="2803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Gap on progress between female and male (%)</a:t>
                </a:r>
              </a:p>
            </c:rich>
          </c:tx>
          <c:layout>
            <c:manualLayout>
              <c:xMode val="edge"/>
              <c:yMode val="edge"/>
              <c:x val="1.1871691832507796E-2"/>
              <c:y val="5.87021449904968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CH"/>
          </a:p>
        </c:txPr>
        <c:crossAx val="28037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52601173388279"/>
          <c:y val="3.3584261019096749E-2"/>
          <c:w val="0.23019934456302146"/>
          <c:h val="0.145475156122726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[HIV2024Estimates_KOS_Embargo.xlsx]Pivot!PivotTable2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1666372094408751"/>
          <c:y val="2.2158661667053246E-2"/>
          <c:w val="0.6261209467353781"/>
          <c:h val="0.80391430651701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Pivot!$B$54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Pivot!$A$55:$A$63</c:f>
              <c:strCache>
                <c:ptCount val="8"/>
                <c:pt idx="0">
                  <c:v>Caribbean</c:v>
                </c:pt>
                <c:pt idx="1">
                  <c:v>Eastern Europe and central Asia</c:v>
                </c:pt>
                <c:pt idx="2">
                  <c:v>Middle East and North Africa</c:v>
                </c:pt>
                <c:pt idx="3">
                  <c:v>Western and central Africa</c:v>
                </c:pt>
                <c:pt idx="4">
                  <c:v>Latin America</c:v>
                </c:pt>
                <c:pt idx="5">
                  <c:v>Western and central Europe and North America</c:v>
                </c:pt>
                <c:pt idx="6">
                  <c:v>Eastern and southern Africa</c:v>
                </c:pt>
                <c:pt idx="7">
                  <c:v>Asia and the Pacific</c:v>
                </c:pt>
              </c:strCache>
            </c:strRef>
          </c:cat>
          <c:val>
            <c:numRef>
              <c:f>Pivot!$B$55:$B$63</c:f>
              <c:numCache>
                <c:formatCode>_ * #,##0_ ;_ * \-#,##0_ ;_ * "-"??_ ;_ @_ </c:formatCode>
                <c:ptCount val="8"/>
                <c:pt idx="0">
                  <c:v>21561.881809080496</c:v>
                </c:pt>
                <c:pt idx="1">
                  <c:v>25612.716523757372</c:v>
                </c:pt>
                <c:pt idx="2">
                  <c:v>39601.236178437182</c:v>
                </c:pt>
                <c:pt idx="3">
                  <c:v>314170.40708841739</c:v>
                </c:pt>
                <c:pt idx="4">
                  <c:v>332799.23135466949</c:v>
                </c:pt>
                <c:pt idx="5">
                  <c:v>437419.86637962481</c:v>
                </c:pt>
                <c:pt idx="6">
                  <c:v>619665.28274788253</c:v>
                </c:pt>
                <c:pt idx="7">
                  <c:v>765404.62244330742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D-444D-9120-D9BAF0566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414778319"/>
        <c:axId val="1414777359"/>
      </c:barChart>
      <c:catAx>
        <c:axId val="1414778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CH"/>
          </a:p>
        </c:txPr>
        <c:crossAx val="1414777359"/>
        <c:crosses val="autoZero"/>
        <c:auto val="1"/>
        <c:lblAlgn val="ctr"/>
        <c:lblOffset val="100"/>
        <c:noMultiLvlLbl val="0"/>
      </c:catAx>
      <c:valAx>
        <c:axId val="1414777359"/>
        <c:scaling>
          <c:orientation val="minMax"/>
          <c:max val="8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Absolute number of undiagnosed men</a:t>
                </a:r>
              </a:p>
            </c:rich>
          </c:tx>
          <c:layout>
            <c:manualLayout>
              <c:xMode val="edge"/>
              <c:yMode val="edge"/>
              <c:x val="0.4969739840813675"/>
              <c:y val="0.9138011667176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CH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CH"/>
          </a:p>
        </c:txPr>
        <c:crossAx val="141477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B8846-68CF-4381-8BCE-EBCF26EADB1C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7C01EE-78A1-4DD6-ADAE-36A7328A31F0}">
      <dgm:prSet phldrT="[Text]"/>
      <dgm:spPr/>
      <dgm:t>
        <a:bodyPr/>
        <a:lstStyle/>
        <a:p>
          <a:r>
            <a:rPr lang="en-US" dirty="0"/>
            <a:t>Viral suppression and transmission dynamics</a:t>
          </a:r>
        </a:p>
      </dgm:t>
    </dgm:pt>
    <dgm:pt modelId="{8B2E3520-5733-4539-B160-81898E03E606}" type="parTrans" cxnId="{B19F1355-0947-4694-9868-3382CC7980F9}">
      <dgm:prSet/>
      <dgm:spPr/>
      <dgm:t>
        <a:bodyPr/>
        <a:lstStyle/>
        <a:p>
          <a:endParaRPr lang="en-US"/>
        </a:p>
      </dgm:t>
    </dgm:pt>
    <dgm:pt modelId="{A7105266-5C17-4515-A5AA-4EEBCF87C308}" type="sibTrans" cxnId="{B19F1355-0947-4694-9868-3382CC7980F9}">
      <dgm:prSet/>
      <dgm:spPr/>
      <dgm:t>
        <a:bodyPr/>
        <a:lstStyle/>
        <a:p>
          <a:endParaRPr lang="en-US"/>
        </a:p>
      </dgm:t>
    </dgm:pt>
    <dgm:pt modelId="{2E15FCDA-9540-4598-ACEC-93DE349BD47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HIV disease and transmission risk</a:t>
          </a:r>
        </a:p>
      </dgm:t>
    </dgm:pt>
    <dgm:pt modelId="{44F2D9D8-66DF-4DF0-9A07-F0610F521E66}" type="parTrans" cxnId="{A5722B86-69C1-45D6-8C07-328F29C23C45}">
      <dgm:prSet/>
      <dgm:spPr/>
      <dgm:t>
        <a:bodyPr/>
        <a:lstStyle/>
        <a:p>
          <a:endParaRPr lang="en-US"/>
        </a:p>
      </dgm:t>
    </dgm:pt>
    <dgm:pt modelId="{6A93C49F-8F48-49FB-8304-24383307A517}" type="sibTrans" cxnId="{A5722B86-69C1-45D6-8C07-328F29C23C45}">
      <dgm:prSet/>
      <dgm:spPr/>
      <dgm:t>
        <a:bodyPr/>
        <a:lstStyle/>
        <a:p>
          <a:endParaRPr lang="en-US"/>
        </a:p>
      </dgm:t>
    </dgm:pt>
    <dgm:pt modelId="{524D7A91-E9FA-471C-BDEB-768E0718178A}">
      <dgm:prSet phldrT="[Text]"/>
      <dgm:spPr/>
      <dgm:t>
        <a:bodyPr/>
        <a:lstStyle/>
        <a:p>
          <a:r>
            <a:rPr lang="en-US" dirty="0"/>
            <a:t>New infections</a:t>
          </a:r>
        </a:p>
      </dgm:t>
    </dgm:pt>
    <dgm:pt modelId="{B777D478-E968-404C-853F-ED662EC5296D}" type="parTrans" cxnId="{85597954-946D-4DC0-8622-FAE84631FFD6}">
      <dgm:prSet/>
      <dgm:spPr/>
      <dgm:t>
        <a:bodyPr/>
        <a:lstStyle/>
        <a:p>
          <a:endParaRPr lang="en-US"/>
        </a:p>
      </dgm:t>
    </dgm:pt>
    <dgm:pt modelId="{4B241E9F-503E-460F-AD6A-A65E02007C4E}" type="sibTrans" cxnId="{85597954-946D-4DC0-8622-FAE84631FFD6}">
      <dgm:prSet/>
      <dgm:spPr/>
      <dgm:t>
        <a:bodyPr/>
        <a:lstStyle/>
        <a:p>
          <a:endParaRPr lang="en-US"/>
        </a:p>
      </dgm:t>
    </dgm:pt>
    <dgm:pt modelId="{D8FC351F-FB09-4568-A55F-E9E45713CB3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Increasing majority of new infections arising from men, widening pre-existing gender disparity in HIV transmission</a:t>
          </a:r>
        </a:p>
      </dgm:t>
    </dgm:pt>
    <dgm:pt modelId="{F4009AF6-5B03-40FD-9DF2-1BD321CB7BB5}" type="parTrans" cxnId="{94A604F6-A754-4072-B835-FB85332B1517}">
      <dgm:prSet/>
      <dgm:spPr/>
      <dgm:t>
        <a:bodyPr/>
        <a:lstStyle/>
        <a:p>
          <a:endParaRPr lang="en-US"/>
        </a:p>
      </dgm:t>
    </dgm:pt>
    <dgm:pt modelId="{F8F9F254-FA53-474D-8D93-7A029D1F828B}" type="sibTrans" cxnId="{94A604F6-A754-4072-B835-FB85332B1517}">
      <dgm:prSet/>
      <dgm:spPr/>
      <dgm:t>
        <a:bodyPr/>
        <a:lstStyle/>
        <a:p>
          <a:endParaRPr lang="en-US"/>
        </a:p>
      </dgm:t>
    </dgm:pt>
    <dgm:pt modelId="{9FEB598A-A119-4283-AF68-734ABB6E378F}">
      <dgm:prSet phldrT="[Text]"/>
      <dgm:spPr/>
      <dgm:t>
        <a:bodyPr/>
        <a:lstStyle/>
        <a:p>
          <a:r>
            <a:rPr lang="en-US" dirty="0"/>
            <a:t>Intra-community transmission</a:t>
          </a:r>
        </a:p>
      </dgm:t>
    </dgm:pt>
    <dgm:pt modelId="{E39D7720-F002-4572-AD66-1020E9F3F4C7}" type="parTrans" cxnId="{431637D6-B43F-41FE-9A8E-BA136311C1E9}">
      <dgm:prSet/>
      <dgm:spPr/>
      <dgm:t>
        <a:bodyPr/>
        <a:lstStyle/>
        <a:p>
          <a:endParaRPr lang="en-US"/>
        </a:p>
      </dgm:t>
    </dgm:pt>
    <dgm:pt modelId="{46E8B783-610E-4DC8-A7D3-EB228EB5E4DF}" type="sibTrans" cxnId="{431637D6-B43F-41FE-9A8E-BA136311C1E9}">
      <dgm:prSet/>
      <dgm:spPr/>
      <dgm:t>
        <a:bodyPr/>
        <a:lstStyle/>
        <a:p>
          <a:endParaRPr lang="en-US"/>
        </a:p>
      </dgm:t>
    </dgm:pt>
    <dgm:pt modelId="{D10FA92E-067C-459E-B0CF-5457A4E8021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</a:t>
          </a:r>
          <a:r>
            <a:rPr lang="en-US" b="1" dirty="0">
              <a:solidFill>
                <a:schemeClr val="tx1"/>
              </a:solidFill>
            </a:rPr>
            <a:t>Large majority of transmissions occurred between partners from the same community</a:t>
          </a:r>
        </a:p>
      </dgm:t>
    </dgm:pt>
    <dgm:pt modelId="{182BD70E-FB4D-4FC2-B23F-9F3122C05A99}" type="parTrans" cxnId="{8A36665B-F82B-41F5-8172-7E8E0F994472}">
      <dgm:prSet/>
      <dgm:spPr/>
      <dgm:t>
        <a:bodyPr/>
        <a:lstStyle/>
        <a:p>
          <a:endParaRPr lang="en-US"/>
        </a:p>
      </dgm:t>
    </dgm:pt>
    <dgm:pt modelId="{5A5A589D-FAEC-44E0-8F64-E161EFC6071F}" type="sibTrans" cxnId="{8A36665B-F82B-41F5-8172-7E8E0F994472}">
      <dgm:prSet/>
      <dgm:spPr/>
      <dgm:t>
        <a:bodyPr/>
        <a:lstStyle/>
        <a:p>
          <a:endParaRPr lang="en-US"/>
        </a:p>
      </dgm:t>
    </dgm:pt>
    <dgm:pt modelId="{3755C5AD-C258-45D4-8291-0A78D1374481}">
      <dgm:prSet phldrT="[Text]"/>
      <dgm:spPr/>
      <dgm:t>
        <a:bodyPr/>
        <a:lstStyle/>
        <a:p>
          <a:r>
            <a:rPr lang="en-US" dirty="0"/>
            <a:t>Increasing transmission flows</a:t>
          </a:r>
        </a:p>
      </dgm:t>
    </dgm:pt>
    <dgm:pt modelId="{7D038071-0385-4CE8-8DC7-00B3E9DBCCF4}" type="parTrans" cxnId="{D733164E-747C-4B98-B924-5EC545392290}">
      <dgm:prSet/>
      <dgm:spPr/>
      <dgm:t>
        <a:bodyPr/>
        <a:lstStyle/>
        <a:p>
          <a:endParaRPr lang="en-US"/>
        </a:p>
      </dgm:t>
    </dgm:pt>
    <dgm:pt modelId="{D9638B98-0CB4-43F7-9E72-4EF0972148C8}" type="sibTrans" cxnId="{D733164E-747C-4B98-B924-5EC545392290}">
      <dgm:prSet/>
      <dgm:spPr/>
      <dgm:t>
        <a:bodyPr/>
        <a:lstStyle/>
        <a:p>
          <a:endParaRPr lang="en-US"/>
        </a:p>
      </dgm:t>
    </dgm:pt>
    <dgm:pt modelId="{65023E90-E087-4B62-9BE6-7997E324B35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Increasing contribution of transmission flows to AGYW by partners aged 25-40 years</a:t>
          </a:r>
        </a:p>
      </dgm:t>
    </dgm:pt>
    <dgm:pt modelId="{5013F218-8D71-451B-9F73-57BEF58D1869}" type="parTrans" cxnId="{0B1DDCDF-3AB4-48E4-83D6-45C06EE61D60}">
      <dgm:prSet/>
      <dgm:spPr/>
      <dgm:t>
        <a:bodyPr/>
        <a:lstStyle/>
        <a:p>
          <a:endParaRPr lang="en-US"/>
        </a:p>
      </dgm:t>
    </dgm:pt>
    <dgm:pt modelId="{7B201B0A-A197-41E2-ABB2-EBB8C7FB42F7}" type="sibTrans" cxnId="{0B1DDCDF-3AB4-48E4-83D6-45C06EE61D60}">
      <dgm:prSet/>
      <dgm:spPr/>
      <dgm:t>
        <a:bodyPr/>
        <a:lstStyle/>
        <a:p>
          <a:endParaRPr lang="en-US"/>
        </a:p>
      </dgm:t>
    </dgm:pt>
    <dgm:pt modelId="{C3BCBE76-8610-4444-B566-382C08CAEB6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Viral suppression rates were 1.5-2-fold higher among women than men</a:t>
          </a:r>
        </a:p>
      </dgm:t>
    </dgm:pt>
    <dgm:pt modelId="{BF2EE728-710A-4046-831E-E986CD8738CC}" type="parTrans" cxnId="{280B4704-9618-4E75-A680-F6868A74088C}">
      <dgm:prSet/>
      <dgm:spPr/>
      <dgm:t>
        <a:bodyPr/>
        <a:lstStyle/>
        <a:p>
          <a:endParaRPr lang="en-US"/>
        </a:p>
      </dgm:t>
    </dgm:pt>
    <dgm:pt modelId="{BBEB0821-3B6A-4F8C-B6BE-FF907C3DCF2F}" type="sibTrans" cxnId="{280B4704-9618-4E75-A680-F6868A74088C}">
      <dgm:prSet/>
      <dgm:spPr/>
      <dgm:t>
        <a:bodyPr/>
        <a:lstStyle/>
        <a:p>
          <a:endParaRPr lang="en-US"/>
        </a:p>
      </dgm:t>
    </dgm:pt>
    <dgm:pt modelId="{B24C1EE6-9F3E-4334-B89D-89CF3EF13130}" type="pres">
      <dgm:prSet presAssocID="{02AB8846-68CF-4381-8BCE-EBCF26EADB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9CA33A5-28DD-42DE-AB35-21030B5C0C61}" type="pres">
      <dgm:prSet presAssocID="{02AB8846-68CF-4381-8BCE-EBCF26EADB1C}" presName="children" presStyleCnt="0"/>
      <dgm:spPr/>
    </dgm:pt>
    <dgm:pt modelId="{E712555B-3EA3-4476-BAF9-1C36499B6C77}" type="pres">
      <dgm:prSet presAssocID="{02AB8846-68CF-4381-8BCE-EBCF26EADB1C}" presName="child1group" presStyleCnt="0"/>
      <dgm:spPr/>
    </dgm:pt>
    <dgm:pt modelId="{AEBF7D14-3631-488A-9881-F4CA1D96B75D}" type="pres">
      <dgm:prSet presAssocID="{02AB8846-68CF-4381-8BCE-EBCF26EADB1C}" presName="child1" presStyleLbl="bgAcc1" presStyleIdx="0" presStyleCnt="4"/>
      <dgm:spPr/>
    </dgm:pt>
    <dgm:pt modelId="{2F00CEDF-D6ED-469D-A186-487D97D03546}" type="pres">
      <dgm:prSet presAssocID="{02AB8846-68CF-4381-8BCE-EBCF26EADB1C}" presName="child1Text" presStyleLbl="bgAcc1" presStyleIdx="0" presStyleCnt="4">
        <dgm:presLayoutVars>
          <dgm:bulletEnabled val="1"/>
        </dgm:presLayoutVars>
      </dgm:prSet>
      <dgm:spPr/>
    </dgm:pt>
    <dgm:pt modelId="{C354814B-AB3C-4773-96E0-22FB38A95BCD}" type="pres">
      <dgm:prSet presAssocID="{02AB8846-68CF-4381-8BCE-EBCF26EADB1C}" presName="child2group" presStyleCnt="0"/>
      <dgm:spPr/>
    </dgm:pt>
    <dgm:pt modelId="{65218977-B4E8-4BA6-A096-62EEA6164FCE}" type="pres">
      <dgm:prSet presAssocID="{02AB8846-68CF-4381-8BCE-EBCF26EADB1C}" presName="child2" presStyleLbl="bgAcc1" presStyleIdx="1" presStyleCnt="4"/>
      <dgm:spPr/>
    </dgm:pt>
    <dgm:pt modelId="{53D240B3-532F-4B85-8F8E-6BCF8C740D72}" type="pres">
      <dgm:prSet presAssocID="{02AB8846-68CF-4381-8BCE-EBCF26EADB1C}" presName="child2Text" presStyleLbl="bgAcc1" presStyleIdx="1" presStyleCnt="4">
        <dgm:presLayoutVars>
          <dgm:bulletEnabled val="1"/>
        </dgm:presLayoutVars>
      </dgm:prSet>
      <dgm:spPr/>
    </dgm:pt>
    <dgm:pt modelId="{41582B74-E54C-4537-9E93-A340731221F1}" type="pres">
      <dgm:prSet presAssocID="{02AB8846-68CF-4381-8BCE-EBCF26EADB1C}" presName="child3group" presStyleCnt="0"/>
      <dgm:spPr/>
    </dgm:pt>
    <dgm:pt modelId="{430D4DC5-5499-42CE-B425-07BDCF64A0FA}" type="pres">
      <dgm:prSet presAssocID="{02AB8846-68CF-4381-8BCE-EBCF26EADB1C}" presName="child3" presStyleLbl="bgAcc1" presStyleIdx="2" presStyleCnt="4"/>
      <dgm:spPr/>
    </dgm:pt>
    <dgm:pt modelId="{35E10B3C-E9B3-440B-A46D-6AB8336C7DFC}" type="pres">
      <dgm:prSet presAssocID="{02AB8846-68CF-4381-8BCE-EBCF26EADB1C}" presName="child3Text" presStyleLbl="bgAcc1" presStyleIdx="2" presStyleCnt="4">
        <dgm:presLayoutVars>
          <dgm:bulletEnabled val="1"/>
        </dgm:presLayoutVars>
      </dgm:prSet>
      <dgm:spPr/>
    </dgm:pt>
    <dgm:pt modelId="{4216F608-D216-4BC6-AD00-DB7DCBBCFF09}" type="pres">
      <dgm:prSet presAssocID="{02AB8846-68CF-4381-8BCE-EBCF26EADB1C}" presName="child4group" presStyleCnt="0"/>
      <dgm:spPr/>
    </dgm:pt>
    <dgm:pt modelId="{67F3CB49-B7DA-4664-9C70-68D1A83CE455}" type="pres">
      <dgm:prSet presAssocID="{02AB8846-68CF-4381-8BCE-EBCF26EADB1C}" presName="child4" presStyleLbl="bgAcc1" presStyleIdx="3" presStyleCnt="4"/>
      <dgm:spPr/>
    </dgm:pt>
    <dgm:pt modelId="{5CA1C295-E446-4455-8A06-27498B320701}" type="pres">
      <dgm:prSet presAssocID="{02AB8846-68CF-4381-8BCE-EBCF26EADB1C}" presName="child4Text" presStyleLbl="bgAcc1" presStyleIdx="3" presStyleCnt="4">
        <dgm:presLayoutVars>
          <dgm:bulletEnabled val="1"/>
        </dgm:presLayoutVars>
      </dgm:prSet>
      <dgm:spPr/>
    </dgm:pt>
    <dgm:pt modelId="{70294EFE-B6CC-4334-9F81-ECA6C27BF1E6}" type="pres">
      <dgm:prSet presAssocID="{02AB8846-68CF-4381-8BCE-EBCF26EADB1C}" presName="childPlaceholder" presStyleCnt="0"/>
      <dgm:spPr/>
    </dgm:pt>
    <dgm:pt modelId="{8D8271C0-5C01-4AF9-BC4C-C711E6DEDE11}" type="pres">
      <dgm:prSet presAssocID="{02AB8846-68CF-4381-8BCE-EBCF26EADB1C}" presName="circle" presStyleCnt="0"/>
      <dgm:spPr/>
    </dgm:pt>
    <dgm:pt modelId="{5E0E1F15-CEC5-45AA-9F14-22AF9C448B2A}" type="pres">
      <dgm:prSet presAssocID="{02AB8846-68CF-4381-8BCE-EBCF26EADB1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B03B478-0102-40BD-BDFB-D548AF97F3DD}" type="pres">
      <dgm:prSet presAssocID="{02AB8846-68CF-4381-8BCE-EBCF26EADB1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3002D3F-F998-4B22-BA7A-E9F52C89ED81}" type="pres">
      <dgm:prSet presAssocID="{02AB8846-68CF-4381-8BCE-EBCF26EADB1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489246A-AD7B-4909-BEC4-2A2919D12F8D}" type="pres">
      <dgm:prSet presAssocID="{02AB8846-68CF-4381-8BCE-EBCF26EADB1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A037C1E-7D27-4FDC-AFD0-3850232D4F5A}" type="pres">
      <dgm:prSet presAssocID="{02AB8846-68CF-4381-8BCE-EBCF26EADB1C}" presName="quadrantPlaceholder" presStyleCnt="0"/>
      <dgm:spPr/>
    </dgm:pt>
    <dgm:pt modelId="{023CB3DD-FACB-4C8B-984B-FDE14AF0DD36}" type="pres">
      <dgm:prSet presAssocID="{02AB8846-68CF-4381-8BCE-EBCF26EADB1C}" presName="center1" presStyleLbl="fgShp" presStyleIdx="0" presStyleCnt="2"/>
      <dgm:spPr/>
    </dgm:pt>
    <dgm:pt modelId="{8351FE36-4B67-4DCC-AE19-3C95486E62CB}" type="pres">
      <dgm:prSet presAssocID="{02AB8846-68CF-4381-8BCE-EBCF26EADB1C}" presName="center2" presStyleLbl="fgShp" presStyleIdx="1" presStyleCnt="2"/>
      <dgm:spPr/>
    </dgm:pt>
  </dgm:ptLst>
  <dgm:cxnLst>
    <dgm:cxn modelId="{280B4704-9618-4E75-A680-F6868A74088C}" srcId="{B57C01EE-78A1-4DD6-ADAE-36A7328A31F0}" destId="{C3BCBE76-8610-4444-B566-382C08CAEB65}" srcOrd="1" destOrd="0" parTransId="{BF2EE728-710A-4046-831E-E986CD8738CC}" sibTransId="{BBEB0821-3B6A-4F8C-B6BE-FF907C3DCF2F}"/>
    <dgm:cxn modelId="{EEADD107-0A66-4BA8-B476-690F6DD6FD0E}" type="presOf" srcId="{2E15FCDA-9540-4598-ACEC-93DE349BD479}" destId="{AEBF7D14-3631-488A-9881-F4CA1D96B75D}" srcOrd="0" destOrd="0" presId="urn:microsoft.com/office/officeart/2005/8/layout/cycle4"/>
    <dgm:cxn modelId="{8E9CB010-6501-41FA-B6BD-CFF8F4D58767}" type="presOf" srcId="{D8FC351F-FB09-4568-A55F-E9E45713CB33}" destId="{53D240B3-532F-4B85-8F8E-6BCF8C740D72}" srcOrd="1" destOrd="0" presId="urn:microsoft.com/office/officeart/2005/8/layout/cycle4"/>
    <dgm:cxn modelId="{3E3A141A-5A8F-408B-BA36-589A4D4050DB}" type="presOf" srcId="{65023E90-E087-4B62-9BE6-7997E324B35A}" destId="{5CA1C295-E446-4455-8A06-27498B320701}" srcOrd="1" destOrd="0" presId="urn:microsoft.com/office/officeart/2005/8/layout/cycle4"/>
    <dgm:cxn modelId="{D17AEA1F-8FEC-44C5-844C-CEE851856864}" type="presOf" srcId="{D10FA92E-067C-459E-B0CF-5457A4E8021D}" destId="{430D4DC5-5499-42CE-B425-07BDCF64A0FA}" srcOrd="0" destOrd="0" presId="urn:microsoft.com/office/officeart/2005/8/layout/cycle4"/>
    <dgm:cxn modelId="{8A36665B-F82B-41F5-8172-7E8E0F994472}" srcId="{9FEB598A-A119-4283-AF68-734ABB6E378F}" destId="{D10FA92E-067C-459E-B0CF-5457A4E8021D}" srcOrd="0" destOrd="0" parTransId="{182BD70E-FB4D-4FC2-B23F-9F3122C05A99}" sibTransId="{5A5A589D-FAEC-44E0-8F64-E161EFC6071F}"/>
    <dgm:cxn modelId="{4B029342-2DFE-4969-9A83-9E6AA4720B04}" type="presOf" srcId="{B57C01EE-78A1-4DD6-ADAE-36A7328A31F0}" destId="{5E0E1F15-CEC5-45AA-9F14-22AF9C448B2A}" srcOrd="0" destOrd="0" presId="urn:microsoft.com/office/officeart/2005/8/layout/cycle4"/>
    <dgm:cxn modelId="{7284346B-D07D-411E-BF1E-06EEDB3C6D83}" type="presOf" srcId="{D10FA92E-067C-459E-B0CF-5457A4E8021D}" destId="{35E10B3C-E9B3-440B-A46D-6AB8336C7DFC}" srcOrd="1" destOrd="0" presId="urn:microsoft.com/office/officeart/2005/8/layout/cycle4"/>
    <dgm:cxn modelId="{D733164E-747C-4B98-B924-5EC545392290}" srcId="{02AB8846-68CF-4381-8BCE-EBCF26EADB1C}" destId="{3755C5AD-C258-45D4-8291-0A78D1374481}" srcOrd="3" destOrd="0" parTransId="{7D038071-0385-4CE8-8DC7-00B3E9DBCCF4}" sibTransId="{D9638B98-0CB4-43F7-9E72-4EF0972148C8}"/>
    <dgm:cxn modelId="{10EAB44F-5F62-4A16-AE6B-DEDDB7D5D2FC}" type="presOf" srcId="{9FEB598A-A119-4283-AF68-734ABB6E378F}" destId="{33002D3F-F998-4B22-BA7A-E9F52C89ED81}" srcOrd="0" destOrd="0" presId="urn:microsoft.com/office/officeart/2005/8/layout/cycle4"/>
    <dgm:cxn modelId="{A3E58153-F660-42F5-99BB-7AD311B3A582}" type="presOf" srcId="{02AB8846-68CF-4381-8BCE-EBCF26EADB1C}" destId="{B24C1EE6-9F3E-4334-B89D-89CF3EF13130}" srcOrd="0" destOrd="0" presId="urn:microsoft.com/office/officeart/2005/8/layout/cycle4"/>
    <dgm:cxn modelId="{85597954-946D-4DC0-8622-FAE84631FFD6}" srcId="{02AB8846-68CF-4381-8BCE-EBCF26EADB1C}" destId="{524D7A91-E9FA-471C-BDEB-768E0718178A}" srcOrd="1" destOrd="0" parTransId="{B777D478-E968-404C-853F-ED662EC5296D}" sibTransId="{4B241E9F-503E-460F-AD6A-A65E02007C4E}"/>
    <dgm:cxn modelId="{B19F1355-0947-4694-9868-3382CC7980F9}" srcId="{02AB8846-68CF-4381-8BCE-EBCF26EADB1C}" destId="{B57C01EE-78A1-4DD6-ADAE-36A7328A31F0}" srcOrd="0" destOrd="0" parTransId="{8B2E3520-5733-4539-B160-81898E03E606}" sibTransId="{A7105266-5C17-4515-A5AA-4EEBCF87C308}"/>
    <dgm:cxn modelId="{54013A58-CEF2-4AC5-94AB-F181314D3254}" type="presOf" srcId="{524D7A91-E9FA-471C-BDEB-768E0718178A}" destId="{5B03B478-0102-40BD-BDFB-D548AF97F3DD}" srcOrd="0" destOrd="0" presId="urn:microsoft.com/office/officeart/2005/8/layout/cycle4"/>
    <dgm:cxn modelId="{D5E1927A-809A-4E2B-A70D-2C3F125C2C9E}" type="presOf" srcId="{3755C5AD-C258-45D4-8291-0A78D1374481}" destId="{6489246A-AD7B-4909-BEC4-2A2919D12F8D}" srcOrd="0" destOrd="0" presId="urn:microsoft.com/office/officeart/2005/8/layout/cycle4"/>
    <dgm:cxn modelId="{7D471D7B-4289-475F-9B32-8A43A4CBFBC5}" type="presOf" srcId="{D8FC351F-FB09-4568-A55F-E9E45713CB33}" destId="{65218977-B4E8-4BA6-A096-62EEA6164FCE}" srcOrd="0" destOrd="0" presId="urn:microsoft.com/office/officeart/2005/8/layout/cycle4"/>
    <dgm:cxn modelId="{9E722C7C-E4B3-4EA1-BA75-F6624A4A12B4}" type="presOf" srcId="{C3BCBE76-8610-4444-B566-382C08CAEB65}" destId="{AEBF7D14-3631-488A-9881-F4CA1D96B75D}" srcOrd="0" destOrd="1" presId="urn:microsoft.com/office/officeart/2005/8/layout/cycle4"/>
    <dgm:cxn modelId="{A5722B86-69C1-45D6-8C07-328F29C23C45}" srcId="{B57C01EE-78A1-4DD6-ADAE-36A7328A31F0}" destId="{2E15FCDA-9540-4598-ACEC-93DE349BD479}" srcOrd="0" destOrd="0" parTransId="{44F2D9D8-66DF-4DF0-9A07-F0610F521E66}" sibTransId="{6A93C49F-8F48-49FB-8304-24383307A517}"/>
    <dgm:cxn modelId="{49FFB49A-1885-4A42-A0EE-B998C8F60799}" type="presOf" srcId="{2E15FCDA-9540-4598-ACEC-93DE349BD479}" destId="{2F00CEDF-D6ED-469D-A186-487D97D03546}" srcOrd="1" destOrd="0" presId="urn:microsoft.com/office/officeart/2005/8/layout/cycle4"/>
    <dgm:cxn modelId="{0DC836B2-9ACC-486B-A0AC-FC9B2F9F9E2E}" type="presOf" srcId="{C3BCBE76-8610-4444-B566-382C08CAEB65}" destId="{2F00CEDF-D6ED-469D-A186-487D97D03546}" srcOrd="1" destOrd="1" presId="urn:microsoft.com/office/officeart/2005/8/layout/cycle4"/>
    <dgm:cxn modelId="{987681BA-3F06-481D-A61C-9DAA24E35734}" type="presOf" srcId="{65023E90-E087-4B62-9BE6-7997E324B35A}" destId="{67F3CB49-B7DA-4664-9C70-68D1A83CE455}" srcOrd="0" destOrd="0" presId="urn:microsoft.com/office/officeart/2005/8/layout/cycle4"/>
    <dgm:cxn modelId="{431637D6-B43F-41FE-9A8E-BA136311C1E9}" srcId="{02AB8846-68CF-4381-8BCE-EBCF26EADB1C}" destId="{9FEB598A-A119-4283-AF68-734ABB6E378F}" srcOrd="2" destOrd="0" parTransId="{E39D7720-F002-4572-AD66-1020E9F3F4C7}" sibTransId="{46E8B783-610E-4DC8-A7D3-EB228EB5E4DF}"/>
    <dgm:cxn modelId="{0B1DDCDF-3AB4-48E4-83D6-45C06EE61D60}" srcId="{3755C5AD-C258-45D4-8291-0A78D1374481}" destId="{65023E90-E087-4B62-9BE6-7997E324B35A}" srcOrd="0" destOrd="0" parTransId="{5013F218-8D71-451B-9F73-57BEF58D1869}" sibTransId="{7B201B0A-A197-41E2-ABB2-EBB8C7FB42F7}"/>
    <dgm:cxn modelId="{94A604F6-A754-4072-B835-FB85332B1517}" srcId="{524D7A91-E9FA-471C-BDEB-768E0718178A}" destId="{D8FC351F-FB09-4568-A55F-E9E45713CB33}" srcOrd="0" destOrd="0" parTransId="{F4009AF6-5B03-40FD-9DF2-1BD321CB7BB5}" sibTransId="{F8F9F254-FA53-474D-8D93-7A029D1F828B}"/>
    <dgm:cxn modelId="{3402F981-4DE0-4D09-BA58-B58D66DDE9F1}" type="presParOf" srcId="{B24C1EE6-9F3E-4334-B89D-89CF3EF13130}" destId="{19CA33A5-28DD-42DE-AB35-21030B5C0C61}" srcOrd="0" destOrd="0" presId="urn:microsoft.com/office/officeart/2005/8/layout/cycle4"/>
    <dgm:cxn modelId="{935BF996-8EDE-457F-A903-525029273546}" type="presParOf" srcId="{19CA33A5-28DD-42DE-AB35-21030B5C0C61}" destId="{E712555B-3EA3-4476-BAF9-1C36499B6C77}" srcOrd="0" destOrd="0" presId="urn:microsoft.com/office/officeart/2005/8/layout/cycle4"/>
    <dgm:cxn modelId="{188E2899-6A6E-4EAA-BB54-55FF88B4953C}" type="presParOf" srcId="{E712555B-3EA3-4476-BAF9-1C36499B6C77}" destId="{AEBF7D14-3631-488A-9881-F4CA1D96B75D}" srcOrd="0" destOrd="0" presId="urn:microsoft.com/office/officeart/2005/8/layout/cycle4"/>
    <dgm:cxn modelId="{B0AEB8E9-02F8-47D4-9AC6-6191F4C9BC83}" type="presParOf" srcId="{E712555B-3EA3-4476-BAF9-1C36499B6C77}" destId="{2F00CEDF-D6ED-469D-A186-487D97D03546}" srcOrd="1" destOrd="0" presId="urn:microsoft.com/office/officeart/2005/8/layout/cycle4"/>
    <dgm:cxn modelId="{87606494-85E3-44B3-9934-3098DD519085}" type="presParOf" srcId="{19CA33A5-28DD-42DE-AB35-21030B5C0C61}" destId="{C354814B-AB3C-4773-96E0-22FB38A95BCD}" srcOrd="1" destOrd="0" presId="urn:microsoft.com/office/officeart/2005/8/layout/cycle4"/>
    <dgm:cxn modelId="{F7D227A6-A82F-45DE-90F6-367E37E1566D}" type="presParOf" srcId="{C354814B-AB3C-4773-96E0-22FB38A95BCD}" destId="{65218977-B4E8-4BA6-A096-62EEA6164FCE}" srcOrd="0" destOrd="0" presId="urn:microsoft.com/office/officeart/2005/8/layout/cycle4"/>
    <dgm:cxn modelId="{FBDC41E3-6B4F-4981-A4CF-894785167D8D}" type="presParOf" srcId="{C354814B-AB3C-4773-96E0-22FB38A95BCD}" destId="{53D240B3-532F-4B85-8F8E-6BCF8C740D72}" srcOrd="1" destOrd="0" presId="urn:microsoft.com/office/officeart/2005/8/layout/cycle4"/>
    <dgm:cxn modelId="{F1F194F5-68A9-4477-A4EC-19B6402C953F}" type="presParOf" srcId="{19CA33A5-28DD-42DE-AB35-21030B5C0C61}" destId="{41582B74-E54C-4537-9E93-A340731221F1}" srcOrd="2" destOrd="0" presId="urn:microsoft.com/office/officeart/2005/8/layout/cycle4"/>
    <dgm:cxn modelId="{B6666E94-D89A-45E7-B36B-128E0357A322}" type="presParOf" srcId="{41582B74-E54C-4537-9E93-A340731221F1}" destId="{430D4DC5-5499-42CE-B425-07BDCF64A0FA}" srcOrd="0" destOrd="0" presId="urn:microsoft.com/office/officeart/2005/8/layout/cycle4"/>
    <dgm:cxn modelId="{8A23D959-81B0-4F12-A68A-C92209E374B7}" type="presParOf" srcId="{41582B74-E54C-4537-9E93-A340731221F1}" destId="{35E10B3C-E9B3-440B-A46D-6AB8336C7DFC}" srcOrd="1" destOrd="0" presId="urn:microsoft.com/office/officeart/2005/8/layout/cycle4"/>
    <dgm:cxn modelId="{241E0DFD-4ED6-43A9-B29B-C13E6D836C83}" type="presParOf" srcId="{19CA33A5-28DD-42DE-AB35-21030B5C0C61}" destId="{4216F608-D216-4BC6-AD00-DB7DCBBCFF09}" srcOrd="3" destOrd="0" presId="urn:microsoft.com/office/officeart/2005/8/layout/cycle4"/>
    <dgm:cxn modelId="{FCB036AE-9463-442F-89B6-F7E1AAEDE20F}" type="presParOf" srcId="{4216F608-D216-4BC6-AD00-DB7DCBBCFF09}" destId="{67F3CB49-B7DA-4664-9C70-68D1A83CE455}" srcOrd="0" destOrd="0" presId="urn:microsoft.com/office/officeart/2005/8/layout/cycle4"/>
    <dgm:cxn modelId="{F527FADD-07A4-4506-AD3F-DB85BEF4B43D}" type="presParOf" srcId="{4216F608-D216-4BC6-AD00-DB7DCBBCFF09}" destId="{5CA1C295-E446-4455-8A06-27498B320701}" srcOrd="1" destOrd="0" presId="urn:microsoft.com/office/officeart/2005/8/layout/cycle4"/>
    <dgm:cxn modelId="{A175B16E-B13B-48AB-A592-2FF9008460A5}" type="presParOf" srcId="{19CA33A5-28DD-42DE-AB35-21030B5C0C61}" destId="{70294EFE-B6CC-4334-9F81-ECA6C27BF1E6}" srcOrd="4" destOrd="0" presId="urn:microsoft.com/office/officeart/2005/8/layout/cycle4"/>
    <dgm:cxn modelId="{353CE6BD-4B70-47C0-878C-3A5336B38B25}" type="presParOf" srcId="{B24C1EE6-9F3E-4334-B89D-89CF3EF13130}" destId="{8D8271C0-5C01-4AF9-BC4C-C711E6DEDE11}" srcOrd="1" destOrd="0" presId="urn:microsoft.com/office/officeart/2005/8/layout/cycle4"/>
    <dgm:cxn modelId="{6DB59D8B-4BC1-4D0D-B6F3-5B105AA62322}" type="presParOf" srcId="{8D8271C0-5C01-4AF9-BC4C-C711E6DEDE11}" destId="{5E0E1F15-CEC5-45AA-9F14-22AF9C448B2A}" srcOrd="0" destOrd="0" presId="urn:microsoft.com/office/officeart/2005/8/layout/cycle4"/>
    <dgm:cxn modelId="{3F9B3628-9666-4C88-BE92-5FEDAA7ABD2D}" type="presParOf" srcId="{8D8271C0-5C01-4AF9-BC4C-C711E6DEDE11}" destId="{5B03B478-0102-40BD-BDFB-D548AF97F3DD}" srcOrd="1" destOrd="0" presId="urn:microsoft.com/office/officeart/2005/8/layout/cycle4"/>
    <dgm:cxn modelId="{8EEAC34E-4C6E-42B8-8823-02C2BEBE0550}" type="presParOf" srcId="{8D8271C0-5C01-4AF9-BC4C-C711E6DEDE11}" destId="{33002D3F-F998-4B22-BA7A-E9F52C89ED81}" srcOrd="2" destOrd="0" presId="urn:microsoft.com/office/officeart/2005/8/layout/cycle4"/>
    <dgm:cxn modelId="{4E04E990-65F6-4A40-996C-09BD78CCFCBF}" type="presParOf" srcId="{8D8271C0-5C01-4AF9-BC4C-C711E6DEDE11}" destId="{6489246A-AD7B-4909-BEC4-2A2919D12F8D}" srcOrd="3" destOrd="0" presId="urn:microsoft.com/office/officeart/2005/8/layout/cycle4"/>
    <dgm:cxn modelId="{3C207054-E2DD-413A-B5A0-5FE498125BF9}" type="presParOf" srcId="{8D8271C0-5C01-4AF9-BC4C-C711E6DEDE11}" destId="{9A037C1E-7D27-4FDC-AFD0-3850232D4F5A}" srcOrd="4" destOrd="0" presId="urn:microsoft.com/office/officeart/2005/8/layout/cycle4"/>
    <dgm:cxn modelId="{E8D05618-AEA1-4D3D-9FD0-BC8EB8A3B1E2}" type="presParOf" srcId="{B24C1EE6-9F3E-4334-B89D-89CF3EF13130}" destId="{023CB3DD-FACB-4C8B-984B-FDE14AF0DD36}" srcOrd="2" destOrd="0" presId="urn:microsoft.com/office/officeart/2005/8/layout/cycle4"/>
    <dgm:cxn modelId="{878BC56B-EBF4-412C-A78B-9EA6E8A23E4E}" type="presParOf" srcId="{B24C1EE6-9F3E-4334-B89D-89CF3EF13130}" destId="{8351FE36-4B67-4DCC-AE19-3C95486E62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4DC5-5499-42CE-B425-07BDCF64A0FA}">
      <dsp:nvSpPr>
        <dsp:cNvPr id="0" name=""/>
        <dsp:cNvSpPr/>
      </dsp:nvSpPr>
      <dsp:spPr>
        <a:xfrm>
          <a:off x="3675133" y="3350589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/>
            <a:t>   </a:t>
          </a:r>
          <a:r>
            <a:rPr lang="en-US" sz="1000" b="1" kern="1200" dirty="0">
              <a:solidFill>
                <a:schemeClr val="tx1"/>
              </a:solidFill>
            </a:rPr>
            <a:t>Large majority of transmissions occurred between partners from the same community</a:t>
          </a:r>
        </a:p>
      </dsp:txBody>
      <dsp:txXfrm>
        <a:off x="4382936" y="3747418"/>
        <a:ext cx="1512646" cy="1030228"/>
      </dsp:txXfrm>
    </dsp:sp>
    <dsp:sp modelId="{67F3CB49-B7DA-4664-9C70-68D1A83CE455}">
      <dsp:nvSpPr>
        <dsp:cNvPr id="0" name=""/>
        <dsp:cNvSpPr/>
      </dsp:nvSpPr>
      <dsp:spPr>
        <a:xfrm>
          <a:off x="0" y="3350589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Increasing contribution of transmission flows to AGYW by partners aged 25-40 years</a:t>
          </a:r>
        </a:p>
      </dsp:txBody>
      <dsp:txXfrm>
        <a:off x="32052" y="3747418"/>
        <a:ext cx="1512646" cy="1030228"/>
      </dsp:txXfrm>
    </dsp:sp>
    <dsp:sp modelId="{65218977-B4E8-4BA6-A096-62EEA6164FCE}">
      <dsp:nvSpPr>
        <dsp:cNvPr id="0" name=""/>
        <dsp:cNvSpPr/>
      </dsp:nvSpPr>
      <dsp:spPr>
        <a:xfrm>
          <a:off x="3675133" y="249980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Increasing majority of new infections arising from men, widening pre-existing gender disparity in HIV transmission</a:t>
          </a:r>
        </a:p>
      </dsp:txBody>
      <dsp:txXfrm>
        <a:off x="4382936" y="282032"/>
        <a:ext cx="1512646" cy="1030228"/>
      </dsp:txXfrm>
    </dsp:sp>
    <dsp:sp modelId="{AEBF7D14-3631-488A-9881-F4CA1D96B75D}">
      <dsp:nvSpPr>
        <dsp:cNvPr id="0" name=""/>
        <dsp:cNvSpPr/>
      </dsp:nvSpPr>
      <dsp:spPr>
        <a:xfrm>
          <a:off x="0" y="249980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Advanced HIV disease and transmission risk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Viral suppression rates were 1.5-2-fold higher among women than men</a:t>
          </a:r>
        </a:p>
      </dsp:txBody>
      <dsp:txXfrm>
        <a:off x="32052" y="282032"/>
        <a:ext cx="1512646" cy="1030228"/>
      </dsp:txXfrm>
    </dsp:sp>
    <dsp:sp modelId="{5E0E1F15-CEC5-45AA-9F14-22AF9C448B2A}">
      <dsp:nvSpPr>
        <dsp:cNvPr id="0" name=""/>
        <dsp:cNvSpPr/>
      </dsp:nvSpPr>
      <dsp:spPr>
        <a:xfrm>
          <a:off x="943861" y="509884"/>
          <a:ext cx="1974358" cy="197435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Viral suppression and transmission dynamics</a:t>
          </a:r>
        </a:p>
      </dsp:txBody>
      <dsp:txXfrm>
        <a:off x="1522137" y="1088160"/>
        <a:ext cx="1396082" cy="1396082"/>
      </dsp:txXfrm>
    </dsp:sp>
    <dsp:sp modelId="{5B03B478-0102-40BD-BDFB-D548AF97F3DD}">
      <dsp:nvSpPr>
        <dsp:cNvPr id="0" name=""/>
        <dsp:cNvSpPr/>
      </dsp:nvSpPr>
      <dsp:spPr>
        <a:xfrm rot="5400000">
          <a:off x="3009414" y="509884"/>
          <a:ext cx="1974358" cy="197435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infections</a:t>
          </a:r>
        </a:p>
      </dsp:txBody>
      <dsp:txXfrm rot="-5400000">
        <a:off x="3009414" y="1088160"/>
        <a:ext cx="1396082" cy="1396082"/>
      </dsp:txXfrm>
    </dsp:sp>
    <dsp:sp modelId="{33002D3F-F998-4B22-BA7A-E9F52C89ED81}">
      <dsp:nvSpPr>
        <dsp:cNvPr id="0" name=""/>
        <dsp:cNvSpPr/>
      </dsp:nvSpPr>
      <dsp:spPr>
        <a:xfrm rot="10800000">
          <a:off x="3009414" y="2575437"/>
          <a:ext cx="1974358" cy="197435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Intra-community transmission</a:t>
          </a:r>
        </a:p>
      </dsp:txBody>
      <dsp:txXfrm rot="10800000">
        <a:off x="3009414" y="2575437"/>
        <a:ext cx="1396082" cy="1396082"/>
      </dsp:txXfrm>
    </dsp:sp>
    <dsp:sp modelId="{6489246A-AD7B-4909-BEC4-2A2919D12F8D}">
      <dsp:nvSpPr>
        <dsp:cNvPr id="0" name=""/>
        <dsp:cNvSpPr/>
      </dsp:nvSpPr>
      <dsp:spPr>
        <a:xfrm rot="16200000">
          <a:off x="943861" y="2575437"/>
          <a:ext cx="1974358" cy="197435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Increasing transmission flows</a:t>
          </a:r>
        </a:p>
      </dsp:txBody>
      <dsp:txXfrm rot="5400000">
        <a:off x="1522137" y="2575437"/>
        <a:ext cx="1396082" cy="1396082"/>
      </dsp:txXfrm>
    </dsp:sp>
    <dsp:sp modelId="{023CB3DD-FACB-4C8B-984B-FDE14AF0DD36}">
      <dsp:nvSpPr>
        <dsp:cNvPr id="0" name=""/>
        <dsp:cNvSpPr/>
      </dsp:nvSpPr>
      <dsp:spPr>
        <a:xfrm>
          <a:off x="2622978" y="2119465"/>
          <a:ext cx="681678" cy="5927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1FE36-4B67-4DCC-AE19-3C95486E62CB}">
      <dsp:nvSpPr>
        <dsp:cNvPr id="0" name=""/>
        <dsp:cNvSpPr/>
      </dsp:nvSpPr>
      <dsp:spPr>
        <a:xfrm rot="10800000">
          <a:off x="2622978" y="2347451"/>
          <a:ext cx="681678" cy="5927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1327-AC7D-4717-85BA-ABA87E4F4E67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BB310-1669-49A4-A50B-F0839AA046D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524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Despite significant strides in the global HIV response, men are consistently falling behind in achieving the 95-95-95 targets compared to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Data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Only 77% of men living with HIV know their status, 71% are on treatment, and 62% are virally suppressed, compared to higher percentages among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Implications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This gap highlights the urgent need for targeted interventions to better engage men in HIV testing, treatment, and care services.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1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12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6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79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64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59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3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3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Despite significant strides in the global HIV response, men are consistently falling behind in achieving the 95-95-95 targets compared to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Data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Only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83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of men living with HIV know their status, 7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are on treatment, and 6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are virally suppressed, compared to higher percentages among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Implications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This gap highlights the urgent need for targeted interventions to better engage men in HIV testing, treatment, and care services.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B310-1669-49A4-A50B-F0839AA046DA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896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slide calculates and illustrates the percentage gap between females and males for the 95-95-95 targets across different regions.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Observations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some regions, the gap is quite large, indicating a significant lag in men's progress compared to women.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instance, in Eastern Europe and Central Asia, the gap is particularly pronounced.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Actionable Insights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Addressing these gender disparities requires targeted interventions that focus specifically on the needs of men in these regions.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B310-1669-49A4-A50B-F0839AA046DA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236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Undiagnosed Men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This slide shows the absolute number of men living with HIV who are undiagnosed in different regions.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Regions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Asia and the Pacific </a:t>
            </a:r>
            <a:r>
              <a:rPr lang="en-US" sz="1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Highest number of undiagnosed men – mostly men from key population epidemics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Eastern and Southern Africa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Second h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ighest number of undiagnosed men, highlighting a critical area for intervention.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Western and Central Africa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Also significant numbers of undiagnosed 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Urgency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Addressing these undiagnosed cases is crucial for controlling the epidemic and reaching global HIV targets.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B310-1669-49A4-A50B-F0839AA046DA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234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5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0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2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A1F9-7F27-2194-A3F6-6D6E031E4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40D0C-554A-0A8B-F82F-385DB8C13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545B-F8E9-75F0-8205-431923FA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71FF-DC7E-080C-F0D6-32297340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D507-DAF5-7B3A-E2FD-35AD83FF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854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5CFD-6EDD-E0AE-0C2D-B121596C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EF8FD-3256-7D46-FD10-3E9482C92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5EB90-E0A0-163D-E20D-8CE6B2C4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F3E2C-9799-1071-C930-7049A754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CE89-546F-F851-5362-41777A3B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122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24829-FE0A-B140-02C0-BF559938D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BEE3-A0B2-B8C1-A514-09CB4D7FA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CDBC-FA18-E689-A05E-A4C4B4A6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043A-0403-3F8B-FE8D-EE67B043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024DD-0F3B-E2B5-6C4B-9D590416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9130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9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471-EF90-4E8D-A146-1BDA043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2D8E-3AB1-492A-9F89-9C827243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F617-C396-4B05-9E68-37C29DD3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89015-7C49-4113-ACC3-F777D306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D9FB4-9B3D-4B91-A273-70A51E8A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54EF-18D0-4F61-ADE9-3B2E7F10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DB9D6-6F43-4CE9-B241-EBA68090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AE21-EBCE-4C27-AD26-84DDE4D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F519-63BE-458F-A9E9-F447A46A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C392-AC6C-4637-825D-48C2E4D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E16B-3635-4962-9376-22BACD07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9B6A-633B-43AB-AE1F-EA010B514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2B7C-3EC7-4C2E-904F-D57801F8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A917-D764-4EEA-8363-689FD9D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DFA7-179B-47F2-9CFA-9F654E10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97A3A-B25E-4258-A5F3-E321AC1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EED-FBA8-43F5-AA4E-93AAA97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67CA-688B-4232-8F39-25038792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8DCE-BD2D-477F-A4B8-58009A07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2F598-CCE0-45DC-B5EC-B552D6DE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29D7-C369-4B9A-A8C9-FCE5E5E48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359A-9DEE-4EB8-A82F-AC9AC98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2B9B1-E6DB-43DD-8F3C-A4EBC70E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1E15F-33AD-4924-934F-7470BCC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4C4D-0519-4A89-BB2A-C2E2EF5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0571-A45F-4453-8704-B4FEF82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319A-3874-4BC6-947A-006D45E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97A1-6D0E-4569-B6D8-50362860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1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9F875-30DB-42AA-BFF1-A82F698B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A367C-6BDE-418E-A315-F2AF40C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02FE-02CD-4FAF-B5A2-AECB135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0C71-9CDA-4909-8BFD-72893B0D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5E07-2C50-4524-BAA9-AD4661FC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5C14A-BF4E-48F9-96A9-210521F3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EA38-5E8B-4475-BB4D-81045E95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E5C28-8D6E-407F-87C9-126D31FC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9C49-B500-47EB-BC82-6CE540C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CE62-C82B-36E6-C35A-0F79413F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19FC0-24AE-CAB4-A1C1-D9AFBAE7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9109D-5B42-A5DF-DF46-DB5B4B9E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6F52-3EBE-7B42-606F-637E3967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DBD2-AC27-7D6A-389C-871D10ED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049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6526-09A4-4BC8-BEA7-A3255DC5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16B0-FD10-4234-B015-27572922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0A65-2455-4D6F-821C-2EFBC64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98AB-7F3E-4EC4-A816-BA072F7D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6E9F-1441-4378-A685-0F983214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9A06-C8CF-4242-B7EC-DA7B085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5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5217-B6FB-4A35-9486-55F1ED5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7304A-E900-4669-A6FB-BF3E84CA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7FD9-8C9F-45A3-9150-3464548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7C62-097F-462E-8E8A-AF56004D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2656-330F-4E72-952E-8F7B5D51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5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CEDD2-91E8-4BA0-84EB-BFBF1E225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62DE-9C29-4423-9900-870D6362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E1DF-1D41-47FA-956F-1C37F4F7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1385-3F94-4112-AF6D-C4805DEE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D8EB-6E3F-41C0-A9F8-7C49FDB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3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3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12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89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A418-0C41-2AD1-1A40-9C64A5D3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A450-75AA-E68A-2E45-A77624C7F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44062-F74B-E6D1-06A9-99683BD4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4DAC-A70E-7D32-EC17-4F3C3613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EEF7-8A3A-D724-0AE9-6B80610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674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7DE1-77FF-5746-57BB-C14BE0CB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E71D-AA63-A15E-DCB5-3E7AE472B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09A60-08B1-7FD4-DB3A-AF4BBC0C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E00DC-DD99-8D1B-4ECF-3AF05FF1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DE25-7862-B4BA-380C-5A302013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12464-3C99-56ED-3431-3282EFCB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281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9815-4609-BE53-AD04-210BF0D6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0F704-67E7-DAC0-07CD-0FBED9CE0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26385-6F25-6B30-4F92-2F48D764D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FC6FE-60E2-0C3D-42C2-2F76364B3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12980-2811-3FDB-C1B4-37133031F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28488-9C35-882A-0409-4365006C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3E255-BE37-B91D-B78C-C39BF68F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80F56-41DA-395B-857D-3BA63871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616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D694-2122-D215-2FFC-ADE6A39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7C72D-E2DA-415F-F1CE-BA40B32F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4772A-482D-FAC7-E7F3-FD89CA5C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454B9-E2C8-37DE-1AFF-EC06D68F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57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83A0F-6D29-A74F-3627-278ECB4D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B615E-013C-68B0-1278-92A3B1EC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6882-9B8F-C9E2-6719-1E285837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44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E786-D74C-E62E-4A87-84836119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004C-C4FD-7400-2DA8-7B53CF1F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B2B8B-FB3A-BD23-12E7-585490715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D332-228C-97C8-7907-6052A828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56E3-7835-1E2C-52B6-0D902406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5464-56E3-4536-E782-8FA1C9AA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03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2421-9D02-AC0C-89E7-DAD0D9B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AC000-96C3-B213-5040-108212E81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EA6D7-A0A6-504E-D1EF-C48DF1D32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EF105-128F-360F-DA73-EB671998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264E6-B273-D5AD-2910-A63E0047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28C79-9310-1ACA-81BA-70FB58C4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947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EF12D-4157-5BF2-73C1-C44AE864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C930-E79B-3BF2-A993-ACB13C74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ECB5-ECD9-C075-AC25-78D4794B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486D3-03D1-4585-99E2-B77CAA41D53D}" type="datetimeFigureOut">
              <a:rPr lang="en-CH" smtClean="0"/>
              <a:t>20/07/2024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270C-83BF-2E64-B545-025623215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5373-D308-533D-81D8-7841659B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50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56B9A22-AF09-414E-9E26-1E1F5C7C5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7156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6" progId="TCLayout.ActiveDocument.1">
                  <p:embed/>
                </p:oleObj>
              </mc:Choice>
              <mc:Fallback>
                <p:oleObj name="think-cell Slide" r:id="rId19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56B9A22-AF09-414E-9E26-1E1F5C7C5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A6196BD-EA81-4140-8073-9B13AB2A649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7024B-CBE5-4648-B1AC-B66F9B9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1B95-58DC-4107-A038-20A02AE9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B86E-9B44-42A1-BBBF-F85006588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6C86-516E-43E0-8C01-723A2A5FFE6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62CB-52D4-4778-BA10-6D12F2C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C729-0F0D-42D3-A200-E3AAB88A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microsoft.com/office/2011/relationships/webextension" Target="../webextensions/webextension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microsoft.com/office/2011/relationships/webextension" Target="../webextensions/webextension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11/relationships/webextension" Target="../webextensions/webextension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meyanw@who.int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zembel@unaid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61C7BCD2-3141-4609-8795-DF5E06EE1630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3308806" y="97814"/>
            <a:ext cx="8722917" cy="6518863"/>
            <a:chOff x="8981766" y="4685993"/>
            <a:chExt cx="3211374" cy="2135863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766" y="6398694"/>
              <a:ext cx="799306" cy="42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9974333" y="6385494"/>
              <a:ext cx="971738" cy="39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1402" y="6438521"/>
              <a:ext cx="971738" cy="28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9739" y="4685993"/>
              <a:ext cx="568709" cy="32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865095"/>
            <a:ext cx="11916076" cy="3395819"/>
          </a:xfrm>
        </p:spPr>
        <p:txBody>
          <a:bodyPr anchor="ctr">
            <a:normAutofit/>
          </a:bodyPr>
          <a:lstStyle/>
          <a:p>
            <a:r>
              <a:rPr lang="en-CH" b="1" kern="1400" spc="-50" dirty="0">
                <a:solidFill>
                  <a:srgbClr val="00A5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Innovative Strategies and Challenges in Addressing HIV Among Men: </a:t>
            </a:r>
            <a:r>
              <a:rPr lang="en-CH" b="1" kern="1400" spc="-50" dirty="0">
                <a:solidFill>
                  <a:srgbClr val="ED22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Insights and Future Directions</a:t>
            </a:r>
            <a:endParaRPr lang="en-CH" sz="21600" b="1" dirty="0">
              <a:solidFill>
                <a:srgbClr val="ED22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DEB7D-CA06-FB46-E74F-190E3806875C}"/>
              </a:ext>
            </a:extLst>
          </p:cNvPr>
          <p:cNvSpPr txBox="1"/>
          <p:nvPr/>
        </p:nvSpPr>
        <p:spPr>
          <a:xfrm>
            <a:off x="150796" y="4260914"/>
            <a:ext cx="5945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400" spc="-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Wole Ameyan</a:t>
            </a:r>
          </a:p>
          <a:p>
            <a:r>
              <a:rPr lang="en-US" b="1" kern="1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 HIV, Men and HIV Lead, WHO</a:t>
            </a:r>
          </a:p>
          <a:p>
            <a:r>
              <a:rPr lang="en-US" b="1" kern="1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Switzerland</a:t>
            </a:r>
            <a:endParaRPr lang="en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1"/>
            <a:ext cx="11916076" cy="886004"/>
          </a:xfrm>
        </p:spPr>
        <p:txBody>
          <a:bodyPr anchor="ctr">
            <a:normAutofit/>
          </a:bodyPr>
          <a:lstStyle/>
          <a:p>
            <a:r>
              <a:rPr lang="en-US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Mentimeter</a:t>
            </a:r>
            <a:endParaRPr lang="en-CH" sz="54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4" name="Add-in 13">
                <a:extLst>
                  <a:ext uri="{FF2B5EF4-FFF2-40B4-BE49-F238E27FC236}">
                    <a16:creationId xmlns:a16="http://schemas.microsoft.com/office/drawing/2014/main" id="{E800011F-D454-433C-1B69-9987D8FB0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196112"/>
                  </p:ext>
                </p:extLst>
              </p:nvPr>
            </p:nvGraphicFramePr>
            <p:xfrm>
              <a:off x="1316602" y="886005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4" name="Add-in 13">
                <a:extLst>
                  <a:ext uri="{FF2B5EF4-FFF2-40B4-BE49-F238E27FC236}">
                    <a16:creationId xmlns:a16="http://schemas.microsoft.com/office/drawing/2014/main" id="{E800011F-D454-433C-1B69-9987D8FB00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6602" y="886005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86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1"/>
            <a:ext cx="11916076" cy="886004"/>
          </a:xfrm>
        </p:spPr>
        <p:txBody>
          <a:bodyPr anchor="ctr">
            <a:normAutofit/>
          </a:bodyPr>
          <a:lstStyle/>
          <a:p>
            <a:r>
              <a:rPr lang="en-US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Mentimeter</a:t>
            </a:r>
            <a:endParaRPr lang="en-CH" sz="54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39A71177-C20D-8A19-6F13-F3B9986360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39A71177-C20D-8A19-6F13-F3B9986360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0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1"/>
            <a:ext cx="11916076" cy="886004"/>
          </a:xfrm>
        </p:spPr>
        <p:txBody>
          <a:bodyPr anchor="ctr">
            <a:normAutofit/>
          </a:bodyPr>
          <a:lstStyle/>
          <a:p>
            <a:r>
              <a:rPr lang="en-US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Mentimeter</a:t>
            </a:r>
            <a:endParaRPr lang="en-CH" sz="54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A672514D-E9DC-E8E4-CAD6-9053AA3259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974297"/>
                  </p:ext>
                </p:extLst>
              </p:nvPr>
            </p:nvGraphicFramePr>
            <p:xfrm>
              <a:off x="1261585" y="942975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A672514D-E9DC-E8E4-CAD6-9053AA3259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585" y="942975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18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18854"/>
            <a:ext cx="11916076" cy="2069617"/>
          </a:xfrm>
        </p:spPr>
        <p:txBody>
          <a:bodyPr anchor="ctr">
            <a:normAutofit fontScale="90000"/>
          </a:bodyPr>
          <a:lstStyle/>
          <a:p>
            <a:r>
              <a:rPr lang="en-CH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advocacy and power of partnerships to advance the response among men and boys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ACF1-7060-10B9-77DB-81850AA31508}"/>
              </a:ext>
            </a:extLst>
          </p:cNvPr>
          <p:cNvSpPr txBox="1"/>
          <p:nvPr/>
        </p:nvSpPr>
        <p:spPr>
          <a:xfrm>
            <a:off x="1875934" y="2533753"/>
            <a:ext cx="2884602" cy="92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CH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Mitchell Warren</a:t>
            </a:r>
            <a:endParaRPr lang="en-US" sz="1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CH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Executive Director, AVAC, USA – </a:t>
            </a:r>
            <a:r>
              <a:rPr lang="en-US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r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ole of advocacy</a:t>
            </a:r>
            <a:r>
              <a:rPr lang="en-US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H" sz="1400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AA156-327E-09F4-3384-A961400E2C43}"/>
              </a:ext>
            </a:extLst>
          </p:cNvPr>
          <p:cNvSpPr txBox="1"/>
          <p:nvPr/>
        </p:nvSpPr>
        <p:spPr>
          <a:xfrm>
            <a:off x="7689382" y="3438647"/>
            <a:ext cx="4197154" cy="19146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H"/>
            </a:defPPr>
            <a:lvl1pPr lvl="0" algn="just">
              <a:lnSpc>
                <a:spcPct val="115000"/>
              </a:lnSpc>
              <a:spcAft>
                <a:spcPts val="800"/>
              </a:spcAft>
              <a:defRPr sz="14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CH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Emily Kainne Dokubo, MD, MPH </a:t>
            </a:r>
            <a:endParaRPr lang="en-US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CH" b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Deputy Global AIDS Coordinator – Program Quality, U.S. President’s Emergency Plan for AIDS Relief (PEPFAR), Bureau of Global Health Security and Diplomacy (GHSD), U.S. Department of State, USA– </a:t>
            </a:r>
            <a:r>
              <a:rPr lang="en-CH" b="0" dirty="0">
                <a:solidFill>
                  <a:srgbClr val="C00000"/>
                </a:solidFill>
                <a:ea typeface="+mn-ea"/>
              </a:rPr>
              <a:t>The power of partnerships in addressing HIV among men and boys</a:t>
            </a:r>
          </a:p>
        </p:txBody>
      </p:sp>
      <p:pic>
        <p:nvPicPr>
          <p:cNvPr id="17" name="Picture 16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A9A41F4C-7782-5083-AAA2-9B7A6A5B6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" y="2576512"/>
            <a:ext cx="1750806" cy="175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erson in military uniform&#10;&#10;Description automatically generated">
            <a:extLst>
              <a:ext uri="{FF2B5EF4-FFF2-40B4-BE49-F238E27FC236}">
                <a16:creationId xmlns:a16="http://schemas.microsoft.com/office/drawing/2014/main" id="{0C8CD500-EA10-FA35-7CDE-88A572E44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0" y="3495674"/>
            <a:ext cx="1807051" cy="1807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1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84117"/>
            <a:ext cx="11916076" cy="1499586"/>
          </a:xfrm>
        </p:spPr>
        <p:txBody>
          <a:bodyPr anchor="ctr">
            <a:normAutofit/>
          </a:bodyPr>
          <a:lstStyle/>
          <a:p>
            <a:r>
              <a:rPr lang="en-CH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ACF1-7060-10B9-77DB-81850AA31508}"/>
              </a:ext>
            </a:extLst>
          </p:cNvPr>
          <p:cNvSpPr txBox="1"/>
          <p:nvPr/>
        </p:nvSpPr>
        <p:spPr>
          <a:xfrm>
            <a:off x="8427689" y="4026485"/>
            <a:ext cx="3575649" cy="1302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Dr. </a:t>
            </a:r>
            <a:r>
              <a:rPr lang="en-CH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Yogan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Pillay</a:t>
            </a:r>
            <a:endParaRPr lang="en-US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Director, HIV &amp; Tuberculosis Delivery, Bill and Melinda Gates Foundation, South Africa 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Funding perspectives.</a:t>
            </a:r>
          </a:p>
          <a:p>
            <a:pPr lvl="0"/>
            <a:endParaRPr lang="en-CH" sz="1400" u="none" strike="noStrike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6AA20694-91C3-ED97-81C7-64D6BEC71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9" y="1645821"/>
            <a:ext cx="23050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erson wearing glasses and a tweed jacket&#10;&#10;Description automatically generated">
            <a:extLst>
              <a:ext uri="{FF2B5EF4-FFF2-40B4-BE49-F238E27FC236}">
                <a16:creationId xmlns:a16="http://schemas.microsoft.com/office/drawing/2014/main" id="{4356CD28-7D9F-B36D-E4E9-2FFC0D84E2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5" y="1714755"/>
            <a:ext cx="3055214" cy="171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DBEAC-D7FE-AED9-9582-3BEA9B829817}"/>
              </a:ext>
            </a:extLst>
          </p:cNvPr>
          <p:cNvSpPr txBox="1"/>
          <p:nvPr/>
        </p:nvSpPr>
        <p:spPr>
          <a:xfrm>
            <a:off x="387899" y="3560052"/>
            <a:ext cx="3128266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800"/>
              </a:spcAft>
            </a:pPr>
            <a:r>
              <a:rPr lang="en-CH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Angeli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Achrekar</a:t>
            </a:r>
            <a:endParaRPr lang="en-US" sz="14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Deputy Executive Director for Programmes, UNAIDS - </a:t>
            </a:r>
            <a:r>
              <a:rPr lang="en-US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Summary remarks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vision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113447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345582"/>
            <a:ext cx="11916076" cy="1499586"/>
          </a:xfrm>
        </p:spPr>
        <p:txBody>
          <a:bodyPr anchor="ctr">
            <a:noAutofit/>
          </a:bodyPr>
          <a:lstStyle/>
          <a:p>
            <a:r>
              <a:rPr lang="en-US" sz="125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CH" sz="125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0ACE6-23A1-6EE6-2DCF-C9E42A9753EC}"/>
              </a:ext>
            </a:extLst>
          </p:cNvPr>
          <p:cNvSpPr txBox="1"/>
          <p:nvPr/>
        </p:nvSpPr>
        <p:spPr>
          <a:xfrm>
            <a:off x="693095" y="2588456"/>
            <a:ext cx="93468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Session contacts</a:t>
            </a:r>
          </a:p>
          <a:p>
            <a:r>
              <a:rPr lang="en-US" sz="3200" kern="100" dirty="0">
                <a:latin typeface="Calibri" panose="020F0502020204030204" pitchFamily="34" charset="0"/>
                <a:cs typeface="Calibri" panose="020F0502020204030204" pitchFamily="34" charset="0"/>
              </a:rPr>
              <a:t>Lycias Zembe: </a:t>
            </a:r>
            <a:r>
              <a:rPr lang="en-US" sz="3200" kern="1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zembel@unaids.org</a:t>
            </a:r>
            <a:endParaRPr lang="en-US" sz="32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kern="100" dirty="0">
                <a:latin typeface="Calibri" panose="020F0502020204030204" pitchFamily="34" charset="0"/>
                <a:cs typeface="Calibri" panose="020F0502020204030204" pitchFamily="34" charset="0"/>
              </a:rPr>
              <a:t>Wole </a:t>
            </a:r>
            <a:r>
              <a:rPr lang="en-US" sz="3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Ameyan:</a:t>
            </a:r>
            <a:r>
              <a:rPr lang="en-US" sz="3200" kern="100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ameyanw@who.int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64230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0"/>
            <a:ext cx="11916076" cy="1499586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studies on interventions reaching men with HIV and related health services</a:t>
            </a:r>
            <a:endParaRPr lang="en-CH" sz="40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0ACE6-23A1-6EE6-2DCF-C9E42A9753EC}"/>
              </a:ext>
            </a:extLst>
          </p:cNvPr>
          <p:cNvSpPr txBox="1"/>
          <p:nvPr/>
        </p:nvSpPr>
        <p:spPr>
          <a:xfrm>
            <a:off x="125128" y="1806228"/>
            <a:ext cx="477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We are soliciting case studies on men focused interventions for inclusion into a WHO and UNAIDS Men and HIV Implementation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Scan the QR codes to be taken to an online platform to submit your case study</a:t>
            </a:r>
          </a:p>
        </p:txBody>
      </p:sp>
    </p:spTree>
    <p:extLst>
      <p:ext uri="{BB962C8B-B14F-4D97-AF65-F5344CB8AC3E}">
        <p14:creationId xmlns:p14="http://schemas.microsoft.com/office/powerpoint/2010/main" val="81667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84117"/>
            <a:ext cx="11916076" cy="1499586"/>
          </a:xfrm>
        </p:spPr>
        <p:txBody>
          <a:bodyPr anchor="ctr">
            <a:normAutofit/>
          </a:bodyPr>
          <a:lstStyle/>
          <a:p>
            <a:r>
              <a:rPr lang="en-US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 and session format</a:t>
            </a:r>
            <a:endParaRPr lang="en-CH" sz="5400" b="1" kern="1400" spc="-50" dirty="0">
              <a:solidFill>
                <a:srgbClr val="00A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ACF1-7060-10B9-77DB-81850AA31508}"/>
              </a:ext>
            </a:extLst>
          </p:cNvPr>
          <p:cNvSpPr txBox="1"/>
          <p:nvPr/>
        </p:nvSpPr>
        <p:spPr>
          <a:xfrm>
            <a:off x="4288849" y="2204401"/>
            <a:ext cx="2337933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Wole Ameyan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Adolescent HIV, Men and HIV Lead, WHO, Switzerland - </a:t>
            </a:r>
            <a:r>
              <a:rPr lang="en-US" sz="1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Moderator</a:t>
            </a:r>
            <a:endParaRPr lang="en-CH" sz="1400" u="none" strike="noStrike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9DE55-6455-5495-150F-54E4C222BCEE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1" y="2233830"/>
            <a:ext cx="1820374" cy="239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8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0987-BC27-566D-A270-3A5ECA44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97"/>
            <a:ext cx="12192000" cy="6435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594"/>
                </a:solidFill>
              </a:rPr>
              <a:t>Men are lagging on progress in the 95-95-95 targets</a:t>
            </a:r>
            <a:endParaRPr lang="en-CH" sz="3600" b="1" dirty="0">
              <a:solidFill>
                <a:srgbClr val="00A594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7854237" y="6312280"/>
            <a:ext cx="4342386" cy="542912"/>
            <a:chOff x="7854237" y="6312280"/>
            <a:chExt cx="4342386" cy="542912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6AF7EAC9-EC6F-6513-F755-AFDC7B9F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73F91-2DBA-0416-21DD-26BE692D3D7D}"/>
              </a:ext>
            </a:extLst>
          </p:cNvPr>
          <p:cNvSpPr txBox="1"/>
          <p:nvPr/>
        </p:nvSpPr>
        <p:spPr>
          <a:xfrm>
            <a:off x="115504" y="6380084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</a:t>
            </a:r>
            <a:r>
              <a:rPr lang="en-CH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Further analysis of UNAIDS epidemiological estimates, 2024</a:t>
            </a:r>
            <a:endParaRPr lang="en-CH" sz="1200" i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FCED6E-08C6-4D98-BD9B-005182C43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126960"/>
              </p:ext>
            </p:extLst>
          </p:nvPr>
        </p:nvGraphicFramePr>
        <p:xfrm>
          <a:off x="120261" y="1469945"/>
          <a:ext cx="7153275" cy="463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A8D363-20D4-0261-7CBA-491A7F572DC1}"/>
              </a:ext>
            </a:extLst>
          </p:cNvPr>
          <p:cNvSpPr txBox="1"/>
          <p:nvPr/>
        </p:nvSpPr>
        <p:spPr>
          <a:xfrm>
            <a:off x="120261" y="1037408"/>
            <a:ext cx="801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Testing and treatment cascade among women and men, Global, 2023</a:t>
            </a:r>
            <a:endParaRPr lang="en-CH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5B884-6CE1-D1D7-184B-FF0618D8109F}"/>
              </a:ext>
            </a:extLst>
          </p:cNvPr>
          <p:cNvSpPr txBox="1"/>
          <p:nvPr/>
        </p:nvSpPr>
        <p:spPr>
          <a:xfrm>
            <a:off x="7352907" y="1561299"/>
            <a:ext cx="4718831" cy="320796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en-CH"/>
            </a:defPPr>
            <a:lvl1pPr marR="0" lvl="0" indent="0" algn="just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</a:t>
            </a:r>
            <a:r>
              <a:rPr lang="en-CH" sz="1400" dirty="0"/>
              <a:t>en are consistently falling behind in achieving the 95-95-95 targets compared to women.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44525" lvl="1" indent="-285750" algn="l">
              <a:buFont typeface="Wingdings" panose="05000000000000000000" pitchFamily="2" charset="2"/>
              <a:buChar char="Ø"/>
            </a:pPr>
            <a:r>
              <a:rPr lang="en-CH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Only </a:t>
            </a:r>
            <a:r>
              <a:rPr lang="en-US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83</a:t>
            </a:r>
            <a:r>
              <a:rPr lang="en-CH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%</a:t>
            </a:r>
            <a:r>
              <a:rPr lang="en-CH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 of men living with HIV know their status,</a:t>
            </a:r>
            <a:r>
              <a:rPr lang="en-US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 </a:t>
            </a:r>
          </a:p>
          <a:p>
            <a:pPr marL="644525" lvl="1" indent="-285750" algn="l">
              <a:buFont typeface="Wingdings" panose="05000000000000000000" pitchFamily="2" charset="2"/>
              <a:buChar char="Ø"/>
            </a:pPr>
            <a:r>
              <a:rPr lang="en-CH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7</a:t>
            </a:r>
            <a:r>
              <a:rPr lang="en-US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2</a:t>
            </a:r>
            <a:r>
              <a:rPr lang="en-CH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%</a:t>
            </a:r>
            <a:r>
              <a:rPr lang="en-CH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 are on treatment, and</a:t>
            </a:r>
            <a:r>
              <a:rPr lang="en-US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 </a:t>
            </a:r>
          </a:p>
          <a:p>
            <a:pPr marL="644525" lvl="1" indent="-285750" algn="l">
              <a:buFont typeface="Wingdings" panose="05000000000000000000" pitchFamily="2" charset="2"/>
              <a:buChar char="Ø"/>
            </a:pPr>
            <a:r>
              <a:rPr lang="en-CH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6</a:t>
            </a:r>
            <a:r>
              <a:rPr lang="en-US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7</a:t>
            </a:r>
            <a:r>
              <a:rPr lang="en-CH" sz="1400" b="1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%</a:t>
            </a:r>
            <a:r>
              <a:rPr lang="en-CH" sz="14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</a:rPr>
              <a:t> are virally suppressed</a:t>
            </a:r>
            <a:endParaRPr lang="en-US" sz="1400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</a:endParaRPr>
          </a:p>
          <a:p>
            <a:pPr lvl="1"/>
            <a:endParaRPr lang="en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400" dirty="0"/>
              <a:t>This gap highlights the urgent need for targeted interventions to better engage men in HIV testing, treatment, and care services.</a:t>
            </a:r>
          </a:p>
        </p:txBody>
      </p:sp>
    </p:spTree>
    <p:extLst>
      <p:ext uri="{BB962C8B-B14F-4D97-AF65-F5344CB8AC3E}">
        <p14:creationId xmlns:p14="http://schemas.microsoft.com/office/powerpoint/2010/main" val="72429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9E9FB-C893-F6CE-9B51-89702FF8D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A594"/>
                </a:solidFill>
              </a:rPr>
              <a:t>Regions show differential men lag in progress towards the 95-95-95 targets</a:t>
            </a:r>
            <a:endParaRPr lang="en-CH" sz="2800" b="1" dirty="0">
              <a:solidFill>
                <a:srgbClr val="00A594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368BE3-7DC2-ED9C-BE75-8B39C310C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92372"/>
              </p:ext>
            </p:extLst>
          </p:nvPr>
        </p:nvGraphicFramePr>
        <p:xfrm>
          <a:off x="856146" y="1064393"/>
          <a:ext cx="9750894" cy="50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16EDEF-9B25-5FB6-E69B-9889D882690E}"/>
              </a:ext>
            </a:extLst>
          </p:cNvPr>
          <p:cNvSpPr txBox="1"/>
          <p:nvPr/>
        </p:nvSpPr>
        <p:spPr>
          <a:xfrm>
            <a:off x="115504" y="6441169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</a:t>
            </a:r>
            <a:r>
              <a:rPr lang="en-CH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Further analysis of UNAIDS epidemiological estimates, 2024</a:t>
            </a:r>
            <a:endParaRPr lang="en-CH" sz="12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2FD2B1-D3E1-CC3A-A482-27409A42B02A}"/>
              </a:ext>
            </a:extLst>
          </p:cNvPr>
          <p:cNvGrpSpPr/>
          <p:nvPr/>
        </p:nvGrpSpPr>
        <p:grpSpPr>
          <a:xfrm>
            <a:off x="7854237" y="6312280"/>
            <a:ext cx="4342386" cy="542912"/>
            <a:chOff x="7854237" y="6312280"/>
            <a:chExt cx="4342386" cy="542912"/>
          </a:xfrm>
        </p:grpSpPr>
        <p:pic>
          <p:nvPicPr>
            <p:cNvPr id="4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E1A6006A-1133-5583-F4C4-ABF05F681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B5C8A103-3EDD-CDF6-7E11-6775C5980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B7C8B14B-8CC3-82E4-9CD5-1B1ADC875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8A5877FA-6116-A52C-BE5C-F8427D4BA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25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9E9FB-C893-F6CE-9B51-89702FF8D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A594"/>
                </a:solidFill>
              </a:rPr>
              <a:t>Absolute numbers of undiagnosed men by region</a:t>
            </a:r>
            <a:endParaRPr lang="en-CH" sz="2800" b="1" dirty="0">
              <a:solidFill>
                <a:srgbClr val="00A594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A8362F-4AE3-F71A-EE48-6FDC60F9E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50350"/>
              </p:ext>
            </p:extLst>
          </p:nvPr>
        </p:nvGraphicFramePr>
        <p:xfrm>
          <a:off x="490537" y="1251284"/>
          <a:ext cx="7565808" cy="45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F65674-E3F5-4BC0-A9A9-818A1AB190F2}"/>
              </a:ext>
            </a:extLst>
          </p:cNvPr>
          <p:cNvSpPr txBox="1"/>
          <p:nvPr/>
        </p:nvSpPr>
        <p:spPr>
          <a:xfrm>
            <a:off x="115504" y="6380084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</a:t>
            </a:r>
            <a:r>
              <a:rPr lang="en-CH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Further analysis of UNAIDS epidemiological estimates, 2024</a:t>
            </a:r>
            <a:endParaRPr lang="en-CH" sz="1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508F1A-5637-E6E5-E608-A9D062AAD966}"/>
              </a:ext>
            </a:extLst>
          </p:cNvPr>
          <p:cNvGrpSpPr/>
          <p:nvPr/>
        </p:nvGrpSpPr>
        <p:grpSpPr>
          <a:xfrm>
            <a:off x="7854237" y="6312280"/>
            <a:ext cx="4342386" cy="542912"/>
            <a:chOff x="7854237" y="6312280"/>
            <a:chExt cx="4342386" cy="542912"/>
          </a:xfrm>
        </p:grpSpPr>
        <p:pic>
          <p:nvPicPr>
            <p:cNvPr id="7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761304D-373C-0FF3-80FC-6CF6520D5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9152CD4A-F368-A334-7F22-EEC51644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91B8D2D3-F439-EE06-ABAE-B0797197E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75D263D8-B92E-3C44-3659-0DA74F10B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30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99868E-EF1F-4911-9569-6BAE456A171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New studies show we need to ask ‘questions of the answers’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112EC-805E-4A78-90B6-73F20DFA7324}"/>
              </a:ext>
            </a:extLst>
          </p:cNvPr>
          <p:cNvGraphicFramePr/>
          <p:nvPr/>
        </p:nvGraphicFramePr>
        <p:xfrm>
          <a:off x="68504" y="685737"/>
          <a:ext cx="5927635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B49AB8-4911-4F12-A1FA-244772735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459" y="743643"/>
            <a:ext cx="2874674" cy="231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E932F-B4EF-494D-868A-88B9C3C8A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063" y="584775"/>
            <a:ext cx="3178653" cy="254160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A305F0-734D-44FC-B919-EAF389496D19}"/>
              </a:ext>
            </a:extLst>
          </p:cNvPr>
          <p:cNvSpPr/>
          <p:nvPr/>
        </p:nvSpPr>
        <p:spPr>
          <a:xfrm>
            <a:off x="6335199" y="3726255"/>
            <a:ext cx="5788297" cy="3066430"/>
          </a:xfrm>
          <a:prstGeom prst="roundRect">
            <a:avLst/>
          </a:prstGeom>
          <a:solidFill>
            <a:srgbClr val="0070C0"/>
          </a:solidFill>
          <a:ln>
            <a:noFill/>
            <a:prstDash val="lg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the suppression gap in men could have reduced infections in women by one half and ended gender disparity in HIV incidence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aged 25-40 should be the focus of treatment for prevention, likely the quickest pathway to rapidly reducing incidence among women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frequent testing to avert transmission from recent infections and efforts to retain people in care to avert transmission from chronic infection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male-centred HIV services should be a central component to prevent infections and end HIV and AIDS as a public health threat by 2030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6D944-C411-4856-8E12-F2E199F93E62}"/>
              </a:ext>
            </a:extLst>
          </p:cNvPr>
          <p:cNvSpPr txBox="1"/>
          <p:nvPr/>
        </p:nvSpPr>
        <p:spPr>
          <a:xfrm>
            <a:off x="5773783" y="3095247"/>
            <a:ext cx="6418217" cy="592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prstClr val="black"/>
                </a:solidFill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Pre-prints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Mélodie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 Monod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et al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., 2023,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Growing gender disparity in HIV infection in Africa: sources and policy implications; Matthew Hall et al., 2023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Demographics of People Who Transmit HIV-1 in Zambia: A Molecular Epidemiology Analysis in the HPTN-071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PopART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 Study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LT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99868E-EF1F-4911-9569-6BAE456A1715}"/>
              </a:ext>
            </a:extLst>
          </p:cNvPr>
          <p:cNvSpPr txBox="1"/>
          <p:nvPr/>
        </p:nvSpPr>
        <p:spPr>
          <a:xfrm>
            <a:off x="0" y="17755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quickest path to ending AIDS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A8BB5-CCD7-C07E-7E76-98BE519E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4489"/>
            <a:ext cx="2704344" cy="17496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EBE6F9F-7E54-78AB-42E0-4C199A49EE6F}"/>
              </a:ext>
            </a:extLst>
          </p:cNvPr>
          <p:cNvSpPr txBox="1"/>
          <p:nvPr/>
        </p:nvSpPr>
        <p:spPr>
          <a:xfrm>
            <a:off x="8042660" y="3528787"/>
            <a:ext cx="2599214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 dirty="0">
                <a:ln>
                  <a:noFill/>
                </a:ln>
                <a:solidFill>
                  <a:srgbClr val="1BB1EC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Switching off the tap!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AE6BDBCC-5FA9-0AE6-9B74-903F3CA1887E}"/>
              </a:ext>
            </a:extLst>
          </p:cNvPr>
          <p:cNvSpPr txBox="1">
            <a:spLocks/>
          </p:cNvSpPr>
          <p:nvPr/>
        </p:nvSpPr>
        <p:spPr>
          <a:xfrm>
            <a:off x="7531758" y="3919855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 need to attack frontally sources of new infections (men)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1169A0-3FFD-5C7B-EDA0-89D89638B0A3}"/>
              </a:ext>
            </a:extLst>
          </p:cNvPr>
          <p:cNvSpPr txBox="1"/>
          <p:nvPr/>
        </p:nvSpPr>
        <p:spPr>
          <a:xfrm>
            <a:off x="8042660" y="4827869"/>
            <a:ext cx="2790220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 dirty="0">
                <a:ln>
                  <a:noFill/>
                </a:ln>
                <a:solidFill>
                  <a:srgbClr val="0A67D4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Focus on the bottom line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1E66B80-8DA8-9561-42AC-E5C958DE0075}"/>
              </a:ext>
            </a:extLst>
          </p:cNvPr>
          <p:cNvSpPr txBox="1">
            <a:spLocks/>
          </p:cNvSpPr>
          <p:nvPr/>
        </p:nvSpPr>
        <p:spPr>
          <a:xfrm>
            <a:off x="7531758" y="5182220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Access, quality and support. Be pragmatic on evidence-based interventions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D8A69C-81FE-2CD3-5358-8E82F4D2B851}"/>
              </a:ext>
            </a:extLst>
          </p:cNvPr>
          <p:cNvSpPr txBox="1"/>
          <p:nvPr/>
        </p:nvSpPr>
        <p:spPr>
          <a:xfrm>
            <a:off x="8042660" y="2254534"/>
            <a:ext cx="2790220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 dirty="0">
                <a:ln>
                  <a:noFill/>
                </a:ln>
                <a:solidFill>
                  <a:srgbClr val="27AC95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Doing things differently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341E866-0DB4-59C6-5BB9-FFF1E9AEE670}"/>
              </a:ext>
            </a:extLst>
          </p:cNvPr>
          <p:cNvSpPr txBox="1">
            <a:spLocks/>
          </p:cNvSpPr>
          <p:nvPr/>
        </p:nvSpPr>
        <p:spPr>
          <a:xfrm>
            <a:off x="7531758" y="2625890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It means a focus on novel populations (men) and innovations like never before</a:t>
            </a:r>
          </a:p>
        </p:txBody>
      </p:sp>
      <p:sp>
        <p:nvSpPr>
          <p:cNvPr id="44" name="Shape 3156">
            <a:extLst>
              <a:ext uri="{FF2B5EF4-FFF2-40B4-BE49-F238E27FC236}">
                <a16:creationId xmlns:a16="http://schemas.microsoft.com/office/drawing/2014/main" id="{73A0E7A3-274B-0141-E924-6C72CB51C315}"/>
              </a:ext>
            </a:extLst>
          </p:cNvPr>
          <p:cNvSpPr/>
          <p:nvPr/>
        </p:nvSpPr>
        <p:spPr>
          <a:xfrm>
            <a:off x="2803004" y="2767595"/>
            <a:ext cx="4728754" cy="24896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78" y="71489"/>
                </a:moveTo>
                <a:cubicBezTo>
                  <a:pt x="119999" y="65106"/>
                  <a:pt x="119999" y="54893"/>
                  <a:pt x="114578" y="48510"/>
                </a:cubicBezTo>
                <a:cubicBezTo>
                  <a:pt x="79156" y="6382"/>
                  <a:pt x="79156" y="6382"/>
                  <a:pt x="79156" y="6382"/>
                </a:cubicBezTo>
                <a:cubicBezTo>
                  <a:pt x="73734" y="0"/>
                  <a:pt x="69036" y="2127"/>
                  <a:pt x="69036" y="11063"/>
                </a:cubicBezTo>
                <a:cubicBezTo>
                  <a:pt x="69036" y="11063"/>
                  <a:pt x="69036" y="11063"/>
                  <a:pt x="69036" y="11063"/>
                </a:cubicBezTo>
                <a:cubicBezTo>
                  <a:pt x="69036" y="20000"/>
                  <a:pt x="62891" y="27659"/>
                  <a:pt x="55301" y="27659"/>
                </a:cubicBezTo>
                <a:cubicBezTo>
                  <a:pt x="14096" y="27659"/>
                  <a:pt x="14096" y="27659"/>
                  <a:pt x="14096" y="27659"/>
                </a:cubicBezTo>
                <a:cubicBezTo>
                  <a:pt x="6506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506" y="92765"/>
                  <a:pt x="14096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036" y="100000"/>
                  <a:pt x="69036" y="108936"/>
                </a:cubicBezTo>
                <a:cubicBezTo>
                  <a:pt x="69036" y="108936"/>
                  <a:pt x="69036" y="108936"/>
                  <a:pt x="69036" y="108936"/>
                </a:cubicBezTo>
                <a:cubicBezTo>
                  <a:pt x="69036" y="117872"/>
                  <a:pt x="73734" y="120000"/>
                  <a:pt x="79156" y="113617"/>
                </a:cubicBezTo>
                <a:lnTo>
                  <a:pt x="114578" y="71489"/>
                </a:lnTo>
                <a:close/>
              </a:path>
            </a:pathLst>
          </a:custGeom>
          <a:solidFill>
            <a:srgbClr val="0F51A9"/>
          </a:solidFill>
          <a:ln>
            <a:noFill/>
          </a:ln>
          <a:effectLst/>
        </p:spPr>
        <p:txBody>
          <a:bodyPr lIns="60925" tIns="30454" rIns="60925" bIns="30454" anchor="t" anchorCtr="0">
            <a:no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5E87AD-2595-6166-77BE-EEB32A81FE79}"/>
              </a:ext>
            </a:extLst>
          </p:cNvPr>
          <p:cNvSpPr txBox="1"/>
          <p:nvPr/>
        </p:nvSpPr>
        <p:spPr>
          <a:xfrm>
            <a:off x="2786980" y="3721147"/>
            <a:ext cx="464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The quickest path to ending AIDS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657589-583C-7268-E1CC-CA13097F3863}"/>
              </a:ext>
            </a:extLst>
          </p:cNvPr>
          <p:cNvSpPr txBox="1"/>
          <p:nvPr/>
        </p:nvSpPr>
        <p:spPr>
          <a:xfrm>
            <a:off x="319596" y="788708"/>
            <a:ext cx="671566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So many paths but perhaps in line with current realities, we should be looking at the quickest and most sustainable path to ending AIDS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9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84117"/>
            <a:ext cx="11916076" cy="1499586"/>
          </a:xfrm>
        </p:spPr>
        <p:txBody>
          <a:bodyPr anchor="ctr">
            <a:normAutofit/>
          </a:bodyPr>
          <a:lstStyle/>
          <a:p>
            <a:r>
              <a:rPr lang="en-CH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Exploration of Innovative 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ACF1-7060-10B9-77DB-81850AA31508}"/>
              </a:ext>
            </a:extLst>
          </p:cNvPr>
          <p:cNvSpPr txBox="1"/>
          <p:nvPr/>
        </p:nvSpPr>
        <p:spPr>
          <a:xfrm>
            <a:off x="8161397" y="3173769"/>
            <a:ext cx="3981476" cy="191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 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Carlos Toledo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CH" sz="1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HIV Prevention Branch Chief in the Division of Global HIV and TB at the U.S. </a:t>
            </a:r>
            <a:r>
              <a:rPr lang="en-CH" sz="1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Centers</a:t>
            </a:r>
            <a:r>
              <a:rPr lang="en-CH" sz="1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 for Disease Control and Prevention Headquarters, Atlanta, USA </a:t>
            </a:r>
            <a:r>
              <a:rPr lang="en-CH" sz="1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VMMC programme evolution and what we can learn as an example of a successful intervention and its current challenges</a:t>
            </a:r>
            <a:r>
              <a:rPr lang="en-CH" sz="1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en-CH" sz="1200" u="none" strike="noStrike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Medical male circumcision for HIV has benefits for women too | aidsmap">
            <a:extLst>
              <a:ext uri="{FF2B5EF4-FFF2-40B4-BE49-F238E27FC236}">
                <a16:creationId xmlns:a16="http://schemas.microsoft.com/office/drawing/2014/main" id="{DEE1EEED-D7DA-9A7A-C728-6EC1A641C1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t="2558" r="25217" b="31993"/>
          <a:stretch/>
        </p:blipFill>
        <p:spPr bwMode="auto">
          <a:xfrm>
            <a:off x="8161396" y="1480048"/>
            <a:ext cx="1657350" cy="1515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G_2486.jpeg">
            <a:extLst>
              <a:ext uri="{FF2B5EF4-FFF2-40B4-BE49-F238E27FC236}">
                <a16:creationId xmlns:a16="http://schemas.microsoft.com/office/drawing/2014/main" id="{94D44263-F2FC-6277-B475-A309FF5532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19023" r="16082" b="21816"/>
          <a:stretch>
            <a:fillRect/>
          </a:stretch>
        </p:blipFill>
        <p:spPr>
          <a:xfrm>
            <a:off x="300774" y="3705225"/>
            <a:ext cx="1543050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3" extrusionOk="0">
                <a:moveTo>
                  <a:pt x="12004" y="13"/>
                </a:moveTo>
                <a:cubicBezTo>
                  <a:pt x="11657" y="-17"/>
                  <a:pt x="10675" y="8"/>
                  <a:pt x="10472" y="49"/>
                </a:cubicBezTo>
                <a:cubicBezTo>
                  <a:pt x="10439" y="56"/>
                  <a:pt x="10348" y="65"/>
                  <a:pt x="10270" y="74"/>
                </a:cubicBezTo>
                <a:cubicBezTo>
                  <a:pt x="9917" y="113"/>
                  <a:pt x="9450" y="230"/>
                  <a:pt x="9039" y="378"/>
                </a:cubicBezTo>
                <a:cubicBezTo>
                  <a:pt x="8774" y="472"/>
                  <a:pt x="8744" y="485"/>
                  <a:pt x="8360" y="681"/>
                </a:cubicBezTo>
                <a:cubicBezTo>
                  <a:pt x="7918" y="907"/>
                  <a:pt x="7402" y="1375"/>
                  <a:pt x="7261" y="1682"/>
                </a:cubicBezTo>
                <a:cubicBezTo>
                  <a:pt x="7229" y="1750"/>
                  <a:pt x="7185" y="1825"/>
                  <a:pt x="7162" y="1846"/>
                </a:cubicBezTo>
                <a:cubicBezTo>
                  <a:pt x="7139" y="1867"/>
                  <a:pt x="7133" y="1893"/>
                  <a:pt x="7146" y="1903"/>
                </a:cubicBezTo>
                <a:cubicBezTo>
                  <a:pt x="7159" y="1913"/>
                  <a:pt x="7152" y="1946"/>
                  <a:pt x="7129" y="1977"/>
                </a:cubicBezTo>
                <a:cubicBezTo>
                  <a:pt x="7086" y="2038"/>
                  <a:pt x="6982" y="2488"/>
                  <a:pt x="6954" y="2732"/>
                </a:cubicBezTo>
                <a:cubicBezTo>
                  <a:pt x="6924" y="2997"/>
                  <a:pt x="6895" y="3293"/>
                  <a:pt x="6872" y="3552"/>
                </a:cubicBezTo>
                <a:cubicBezTo>
                  <a:pt x="6860" y="3692"/>
                  <a:pt x="6838" y="3813"/>
                  <a:pt x="6823" y="3823"/>
                </a:cubicBezTo>
                <a:cubicBezTo>
                  <a:pt x="6808" y="3833"/>
                  <a:pt x="6727" y="3860"/>
                  <a:pt x="6642" y="3880"/>
                </a:cubicBezTo>
                <a:cubicBezTo>
                  <a:pt x="6520" y="3910"/>
                  <a:pt x="6476" y="3942"/>
                  <a:pt x="6418" y="4040"/>
                </a:cubicBezTo>
                <a:cubicBezTo>
                  <a:pt x="6322" y="4204"/>
                  <a:pt x="6216" y="4592"/>
                  <a:pt x="6243" y="4684"/>
                </a:cubicBezTo>
                <a:cubicBezTo>
                  <a:pt x="6255" y="4725"/>
                  <a:pt x="6362" y="4914"/>
                  <a:pt x="6484" y="5103"/>
                </a:cubicBezTo>
                <a:cubicBezTo>
                  <a:pt x="6606" y="5291"/>
                  <a:pt x="6743" y="5499"/>
                  <a:pt x="6785" y="5566"/>
                </a:cubicBezTo>
                <a:cubicBezTo>
                  <a:pt x="6881" y="5721"/>
                  <a:pt x="7178" y="6010"/>
                  <a:pt x="7310" y="6075"/>
                </a:cubicBezTo>
                <a:cubicBezTo>
                  <a:pt x="7365" y="6102"/>
                  <a:pt x="7469" y="6130"/>
                  <a:pt x="7540" y="6140"/>
                </a:cubicBezTo>
                <a:cubicBezTo>
                  <a:pt x="7667" y="6160"/>
                  <a:pt x="7669" y="6165"/>
                  <a:pt x="7698" y="6382"/>
                </a:cubicBezTo>
                <a:cubicBezTo>
                  <a:pt x="7718" y="6529"/>
                  <a:pt x="7711" y="6614"/>
                  <a:pt x="7682" y="6641"/>
                </a:cubicBezTo>
                <a:cubicBezTo>
                  <a:pt x="7615" y="6701"/>
                  <a:pt x="7637" y="7144"/>
                  <a:pt x="7726" y="7531"/>
                </a:cubicBezTo>
                <a:cubicBezTo>
                  <a:pt x="7755" y="7661"/>
                  <a:pt x="7745" y="7715"/>
                  <a:pt x="7622" y="7990"/>
                </a:cubicBezTo>
                <a:cubicBezTo>
                  <a:pt x="7489" y="8287"/>
                  <a:pt x="7391" y="8423"/>
                  <a:pt x="7332" y="8396"/>
                </a:cubicBezTo>
                <a:cubicBezTo>
                  <a:pt x="7300" y="8382"/>
                  <a:pt x="7019" y="8481"/>
                  <a:pt x="6932" y="8536"/>
                </a:cubicBezTo>
                <a:cubicBezTo>
                  <a:pt x="6899" y="8557"/>
                  <a:pt x="6787" y="8667"/>
                  <a:pt x="6681" y="8782"/>
                </a:cubicBezTo>
                <a:cubicBezTo>
                  <a:pt x="6575" y="8897"/>
                  <a:pt x="6419" y="9036"/>
                  <a:pt x="6336" y="9089"/>
                </a:cubicBezTo>
                <a:cubicBezTo>
                  <a:pt x="6253" y="9143"/>
                  <a:pt x="6171" y="9217"/>
                  <a:pt x="6156" y="9254"/>
                </a:cubicBezTo>
                <a:cubicBezTo>
                  <a:pt x="6141" y="9290"/>
                  <a:pt x="6032" y="9394"/>
                  <a:pt x="5915" y="9487"/>
                </a:cubicBezTo>
                <a:cubicBezTo>
                  <a:pt x="5797" y="9580"/>
                  <a:pt x="5702" y="9669"/>
                  <a:pt x="5702" y="9684"/>
                </a:cubicBezTo>
                <a:cubicBezTo>
                  <a:pt x="5702" y="9700"/>
                  <a:pt x="5597" y="9764"/>
                  <a:pt x="5472" y="9828"/>
                </a:cubicBezTo>
                <a:cubicBezTo>
                  <a:pt x="5346" y="9891"/>
                  <a:pt x="5105" y="10020"/>
                  <a:pt x="4936" y="10115"/>
                </a:cubicBezTo>
                <a:cubicBezTo>
                  <a:pt x="4767" y="10210"/>
                  <a:pt x="4557" y="10320"/>
                  <a:pt x="4471" y="10357"/>
                </a:cubicBezTo>
                <a:cubicBezTo>
                  <a:pt x="4385" y="10393"/>
                  <a:pt x="4142" y="10517"/>
                  <a:pt x="3929" y="10632"/>
                </a:cubicBezTo>
                <a:cubicBezTo>
                  <a:pt x="3716" y="10746"/>
                  <a:pt x="3362" y="10928"/>
                  <a:pt x="3141" y="11038"/>
                </a:cubicBezTo>
                <a:cubicBezTo>
                  <a:pt x="2920" y="11148"/>
                  <a:pt x="2693" y="11263"/>
                  <a:pt x="2638" y="11292"/>
                </a:cubicBezTo>
                <a:cubicBezTo>
                  <a:pt x="2583" y="11321"/>
                  <a:pt x="2346" y="11448"/>
                  <a:pt x="2107" y="11575"/>
                </a:cubicBezTo>
                <a:cubicBezTo>
                  <a:pt x="1869" y="11702"/>
                  <a:pt x="1658" y="11809"/>
                  <a:pt x="1637" y="11809"/>
                </a:cubicBezTo>
                <a:cubicBezTo>
                  <a:pt x="1571" y="11809"/>
                  <a:pt x="958" y="12143"/>
                  <a:pt x="833" y="12248"/>
                </a:cubicBezTo>
                <a:cubicBezTo>
                  <a:pt x="767" y="12303"/>
                  <a:pt x="681" y="12393"/>
                  <a:pt x="641" y="12445"/>
                </a:cubicBezTo>
                <a:cubicBezTo>
                  <a:pt x="504" y="12624"/>
                  <a:pt x="436" y="12718"/>
                  <a:pt x="428" y="12748"/>
                </a:cubicBezTo>
                <a:cubicBezTo>
                  <a:pt x="423" y="12764"/>
                  <a:pt x="388" y="12842"/>
                  <a:pt x="346" y="12924"/>
                </a:cubicBezTo>
                <a:cubicBezTo>
                  <a:pt x="303" y="13006"/>
                  <a:pt x="246" y="13183"/>
                  <a:pt x="220" y="13314"/>
                </a:cubicBezTo>
                <a:cubicBezTo>
                  <a:pt x="194" y="13445"/>
                  <a:pt x="152" y="13597"/>
                  <a:pt x="132" y="13655"/>
                </a:cubicBezTo>
                <a:cubicBezTo>
                  <a:pt x="34" y="13940"/>
                  <a:pt x="-6" y="14489"/>
                  <a:pt x="1" y="15443"/>
                </a:cubicBezTo>
                <a:cubicBezTo>
                  <a:pt x="5" y="15992"/>
                  <a:pt x="22" y="16509"/>
                  <a:pt x="34" y="16591"/>
                </a:cubicBezTo>
                <a:cubicBezTo>
                  <a:pt x="46" y="16673"/>
                  <a:pt x="72" y="16981"/>
                  <a:pt x="94" y="17276"/>
                </a:cubicBezTo>
                <a:cubicBezTo>
                  <a:pt x="116" y="17571"/>
                  <a:pt x="147" y="17935"/>
                  <a:pt x="160" y="18084"/>
                </a:cubicBezTo>
                <a:cubicBezTo>
                  <a:pt x="176" y="18277"/>
                  <a:pt x="160" y="18413"/>
                  <a:pt x="116" y="18556"/>
                </a:cubicBezTo>
                <a:cubicBezTo>
                  <a:pt x="82" y="18666"/>
                  <a:pt x="56" y="18840"/>
                  <a:pt x="56" y="18942"/>
                </a:cubicBezTo>
                <a:cubicBezTo>
                  <a:pt x="56" y="19113"/>
                  <a:pt x="86" y="19221"/>
                  <a:pt x="302" y="19782"/>
                </a:cubicBezTo>
                <a:cubicBezTo>
                  <a:pt x="346" y="19897"/>
                  <a:pt x="386" y="20004"/>
                  <a:pt x="389" y="20020"/>
                </a:cubicBezTo>
                <a:cubicBezTo>
                  <a:pt x="393" y="20037"/>
                  <a:pt x="412" y="20067"/>
                  <a:pt x="428" y="20086"/>
                </a:cubicBezTo>
                <a:cubicBezTo>
                  <a:pt x="477" y="20145"/>
                  <a:pt x="526" y="20397"/>
                  <a:pt x="592" y="20890"/>
                </a:cubicBezTo>
                <a:cubicBezTo>
                  <a:pt x="631" y="21180"/>
                  <a:pt x="678" y="21369"/>
                  <a:pt x="723" y="21583"/>
                </a:cubicBezTo>
                <a:lnTo>
                  <a:pt x="21594" y="21583"/>
                </a:lnTo>
                <a:cubicBezTo>
                  <a:pt x="21538" y="21492"/>
                  <a:pt x="21485" y="21398"/>
                  <a:pt x="21485" y="21390"/>
                </a:cubicBezTo>
                <a:cubicBezTo>
                  <a:pt x="21485" y="21381"/>
                  <a:pt x="21449" y="21316"/>
                  <a:pt x="21408" y="21247"/>
                </a:cubicBezTo>
                <a:cubicBezTo>
                  <a:pt x="21260" y="20993"/>
                  <a:pt x="21244" y="20953"/>
                  <a:pt x="21244" y="20828"/>
                </a:cubicBezTo>
                <a:cubicBezTo>
                  <a:pt x="21244" y="20759"/>
                  <a:pt x="21226" y="20684"/>
                  <a:pt x="21200" y="20664"/>
                </a:cubicBezTo>
                <a:cubicBezTo>
                  <a:pt x="21174" y="20645"/>
                  <a:pt x="21163" y="20631"/>
                  <a:pt x="21178" y="20631"/>
                </a:cubicBezTo>
                <a:cubicBezTo>
                  <a:pt x="21194" y="20631"/>
                  <a:pt x="21178" y="20580"/>
                  <a:pt x="21145" y="20521"/>
                </a:cubicBezTo>
                <a:cubicBezTo>
                  <a:pt x="21112" y="20461"/>
                  <a:pt x="21085" y="20396"/>
                  <a:pt x="21085" y="20373"/>
                </a:cubicBezTo>
                <a:cubicBezTo>
                  <a:pt x="21085" y="20350"/>
                  <a:pt x="21051" y="20275"/>
                  <a:pt x="21009" y="20209"/>
                </a:cubicBezTo>
                <a:cubicBezTo>
                  <a:pt x="20896" y="20034"/>
                  <a:pt x="20819" y="19817"/>
                  <a:pt x="20768" y="19528"/>
                </a:cubicBezTo>
                <a:cubicBezTo>
                  <a:pt x="20743" y="19389"/>
                  <a:pt x="20715" y="19233"/>
                  <a:pt x="20702" y="19184"/>
                </a:cubicBezTo>
                <a:cubicBezTo>
                  <a:pt x="20690" y="19134"/>
                  <a:pt x="20674" y="18868"/>
                  <a:pt x="20669" y="18589"/>
                </a:cubicBezTo>
                <a:cubicBezTo>
                  <a:pt x="20663" y="18195"/>
                  <a:pt x="20644" y="18043"/>
                  <a:pt x="20587" y="17904"/>
                </a:cubicBezTo>
                <a:cubicBezTo>
                  <a:pt x="20547" y="17805"/>
                  <a:pt x="20517" y="17713"/>
                  <a:pt x="20522" y="17699"/>
                </a:cubicBezTo>
                <a:cubicBezTo>
                  <a:pt x="20526" y="17685"/>
                  <a:pt x="20514" y="17656"/>
                  <a:pt x="20489" y="17633"/>
                </a:cubicBezTo>
                <a:cubicBezTo>
                  <a:pt x="20464" y="17610"/>
                  <a:pt x="20451" y="17588"/>
                  <a:pt x="20467" y="17588"/>
                </a:cubicBezTo>
                <a:cubicBezTo>
                  <a:pt x="20483" y="17588"/>
                  <a:pt x="20452" y="17533"/>
                  <a:pt x="20396" y="17461"/>
                </a:cubicBezTo>
                <a:cubicBezTo>
                  <a:pt x="20259" y="17286"/>
                  <a:pt x="20182" y="17102"/>
                  <a:pt x="20150" y="16887"/>
                </a:cubicBezTo>
                <a:cubicBezTo>
                  <a:pt x="20119" y="16682"/>
                  <a:pt x="20115" y="16668"/>
                  <a:pt x="20084" y="16608"/>
                </a:cubicBezTo>
                <a:cubicBezTo>
                  <a:pt x="20072" y="16583"/>
                  <a:pt x="20052" y="16530"/>
                  <a:pt x="20040" y="16489"/>
                </a:cubicBezTo>
                <a:cubicBezTo>
                  <a:pt x="20029" y="16448"/>
                  <a:pt x="19971" y="16292"/>
                  <a:pt x="19914" y="16144"/>
                </a:cubicBezTo>
                <a:cubicBezTo>
                  <a:pt x="19858" y="15997"/>
                  <a:pt x="19757" y="15689"/>
                  <a:pt x="19690" y="15459"/>
                </a:cubicBezTo>
                <a:cubicBezTo>
                  <a:pt x="19624" y="15230"/>
                  <a:pt x="19561" y="15020"/>
                  <a:pt x="19553" y="14996"/>
                </a:cubicBezTo>
                <a:cubicBezTo>
                  <a:pt x="19545" y="14971"/>
                  <a:pt x="19519" y="14873"/>
                  <a:pt x="19493" y="14774"/>
                </a:cubicBezTo>
                <a:cubicBezTo>
                  <a:pt x="19467" y="14676"/>
                  <a:pt x="19397" y="14467"/>
                  <a:pt x="19335" y="14311"/>
                </a:cubicBezTo>
                <a:cubicBezTo>
                  <a:pt x="19272" y="14155"/>
                  <a:pt x="19219" y="13983"/>
                  <a:pt x="19220" y="13925"/>
                </a:cubicBezTo>
                <a:cubicBezTo>
                  <a:pt x="19221" y="13868"/>
                  <a:pt x="19184" y="13679"/>
                  <a:pt x="19138" y="13507"/>
                </a:cubicBezTo>
                <a:cubicBezTo>
                  <a:pt x="19092" y="13335"/>
                  <a:pt x="19045" y="13142"/>
                  <a:pt x="19034" y="13076"/>
                </a:cubicBezTo>
                <a:cubicBezTo>
                  <a:pt x="19009" y="12934"/>
                  <a:pt x="18614" y="12302"/>
                  <a:pt x="18410" y="12080"/>
                </a:cubicBezTo>
                <a:cubicBezTo>
                  <a:pt x="18230" y="11884"/>
                  <a:pt x="17898" y="11645"/>
                  <a:pt x="17710" y="11579"/>
                </a:cubicBezTo>
                <a:cubicBezTo>
                  <a:pt x="17299" y="11434"/>
                  <a:pt x="16437" y="11068"/>
                  <a:pt x="15992" y="10849"/>
                </a:cubicBezTo>
                <a:cubicBezTo>
                  <a:pt x="15232" y="10475"/>
                  <a:pt x="14833" y="10287"/>
                  <a:pt x="14433" y="10119"/>
                </a:cubicBezTo>
                <a:cubicBezTo>
                  <a:pt x="14023" y="9947"/>
                  <a:pt x="13938" y="9869"/>
                  <a:pt x="13908" y="9627"/>
                </a:cubicBezTo>
                <a:cubicBezTo>
                  <a:pt x="13897" y="9539"/>
                  <a:pt x="13860" y="9327"/>
                  <a:pt x="13826" y="9155"/>
                </a:cubicBezTo>
                <a:cubicBezTo>
                  <a:pt x="13761" y="8830"/>
                  <a:pt x="13763" y="8818"/>
                  <a:pt x="13913" y="8614"/>
                </a:cubicBezTo>
                <a:cubicBezTo>
                  <a:pt x="13944" y="8571"/>
                  <a:pt x="14039" y="8476"/>
                  <a:pt x="14126" y="8404"/>
                </a:cubicBezTo>
                <a:cubicBezTo>
                  <a:pt x="14214" y="8333"/>
                  <a:pt x="14291" y="8265"/>
                  <a:pt x="14291" y="8253"/>
                </a:cubicBezTo>
                <a:cubicBezTo>
                  <a:pt x="14291" y="8240"/>
                  <a:pt x="14348" y="8167"/>
                  <a:pt x="14422" y="8089"/>
                </a:cubicBezTo>
                <a:cubicBezTo>
                  <a:pt x="14496" y="8011"/>
                  <a:pt x="14624" y="7855"/>
                  <a:pt x="14706" y="7740"/>
                </a:cubicBezTo>
                <a:cubicBezTo>
                  <a:pt x="14789" y="7625"/>
                  <a:pt x="14886" y="7507"/>
                  <a:pt x="14920" y="7478"/>
                </a:cubicBezTo>
                <a:cubicBezTo>
                  <a:pt x="14954" y="7448"/>
                  <a:pt x="14986" y="7402"/>
                  <a:pt x="14991" y="7379"/>
                </a:cubicBezTo>
                <a:cubicBezTo>
                  <a:pt x="14995" y="7356"/>
                  <a:pt x="15025" y="7269"/>
                  <a:pt x="15062" y="7182"/>
                </a:cubicBezTo>
                <a:cubicBezTo>
                  <a:pt x="15152" y="6967"/>
                  <a:pt x="15155" y="6964"/>
                  <a:pt x="15149" y="6944"/>
                </a:cubicBezTo>
                <a:cubicBezTo>
                  <a:pt x="15147" y="6935"/>
                  <a:pt x="15162" y="6910"/>
                  <a:pt x="15188" y="6887"/>
                </a:cubicBezTo>
                <a:cubicBezTo>
                  <a:pt x="15214" y="6863"/>
                  <a:pt x="15233" y="6805"/>
                  <a:pt x="15226" y="6760"/>
                </a:cubicBezTo>
                <a:cubicBezTo>
                  <a:pt x="15219" y="6715"/>
                  <a:pt x="15226" y="6673"/>
                  <a:pt x="15242" y="6665"/>
                </a:cubicBezTo>
                <a:cubicBezTo>
                  <a:pt x="15259" y="6658"/>
                  <a:pt x="15265" y="6601"/>
                  <a:pt x="15253" y="6538"/>
                </a:cubicBezTo>
                <a:cubicBezTo>
                  <a:pt x="15239" y="6458"/>
                  <a:pt x="15260" y="6391"/>
                  <a:pt x="15319" y="6309"/>
                </a:cubicBezTo>
                <a:cubicBezTo>
                  <a:pt x="15391" y="6207"/>
                  <a:pt x="15391" y="6186"/>
                  <a:pt x="15341" y="6144"/>
                </a:cubicBezTo>
                <a:cubicBezTo>
                  <a:pt x="15285" y="6098"/>
                  <a:pt x="15289" y="6079"/>
                  <a:pt x="15341" y="5624"/>
                </a:cubicBezTo>
                <a:cubicBezTo>
                  <a:pt x="15350" y="5542"/>
                  <a:pt x="15365" y="5220"/>
                  <a:pt x="15379" y="4910"/>
                </a:cubicBezTo>
                <a:cubicBezTo>
                  <a:pt x="15393" y="4599"/>
                  <a:pt x="15420" y="4322"/>
                  <a:pt x="15439" y="4295"/>
                </a:cubicBezTo>
                <a:cubicBezTo>
                  <a:pt x="15460" y="4266"/>
                  <a:pt x="15465" y="4236"/>
                  <a:pt x="15445" y="4221"/>
                </a:cubicBezTo>
                <a:cubicBezTo>
                  <a:pt x="15398" y="4185"/>
                  <a:pt x="15368" y="2997"/>
                  <a:pt x="15412" y="2937"/>
                </a:cubicBezTo>
                <a:cubicBezTo>
                  <a:pt x="15434" y="2908"/>
                  <a:pt x="15429" y="2876"/>
                  <a:pt x="15401" y="2851"/>
                </a:cubicBezTo>
                <a:cubicBezTo>
                  <a:pt x="15372" y="2825"/>
                  <a:pt x="15370" y="2805"/>
                  <a:pt x="15396" y="2793"/>
                </a:cubicBezTo>
                <a:cubicBezTo>
                  <a:pt x="15421" y="2782"/>
                  <a:pt x="15420" y="2733"/>
                  <a:pt x="15385" y="2658"/>
                </a:cubicBezTo>
                <a:cubicBezTo>
                  <a:pt x="15355" y="2594"/>
                  <a:pt x="15320" y="2483"/>
                  <a:pt x="15308" y="2412"/>
                </a:cubicBezTo>
                <a:cubicBezTo>
                  <a:pt x="15277" y="2217"/>
                  <a:pt x="15237" y="2109"/>
                  <a:pt x="15182" y="2059"/>
                </a:cubicBezTo>
                <a:cubicBezTo>
                  <a:pt x="15100" y="1985"/>
                  <a:pt x="14843" y="1623"/>
                  <a:pt x="14843" y="1579"/>
                </a:cubicBezTo>
                <a:cubicBezTo>
                  <a:pt x="14843" y="1557"/>
                  <a:pt x="14811" y="1522"/>
                  <a:pt x="14767" y="1501"/>
                </a:cubicBezTo>
                <a:cubicBezTo>
                  <a:pt x="14722" y="1481"/>
                  <a:pt x="14695" y="1450"/>
                  <a:pt x="14706" y="1436"/>
                </a:cubicBezTo>
                <a:cubicBezTo>
                  <a:pt x="14718" y="1422"/>
                  <a:pt x="14701" y="1395"/>
                  <a:pt x="14668" y="1374"/>
                </a:cubicBezTo>
                <a:cubicBezTo>
                  <a:pt x="14635" y="1354"/>
                  <a:pt x="14608" y="1319"/>
                  <a:pt x="14608" y="1296"/>
                </a:cubicBezTo>
                <a:cubicBezTo>
                  <a:pt x="14608" y="1274"/>
                  <a:pt x="14590" y="1255"/>
                  <a:pt x="14570" y="1255"/>
                </a:cubicBezTo>
                <a:cubicBezTo>
                  <a:pt x="14549" y="1255"/>
                  <a:pt x="14471" y="1194"/>
                  <a:pt x="14400" y="1116"/>
                </a:cubicBezTo>
                <a:cubicBezTo>
                  <a:pt x="13889" y="558"/>
                  <a:pt x="12869" y="86"/>
                  <a:pt x="12004" y="13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52938D-EE13-13FF-B7DB-685B7E55FBF1}"/>
              </a:ext>
            </a:extLst>
          </p:cNvPr>
          <p:cNvSpPr txBox="1"/>
          <p:nvPr/>
        </p:nvSpPr>
        <p:spPr>
          <a:xfrm>
            <a:off x="1813466" y="3924009"/>
            <a:ext cx="2848466" cy="1089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Robert Serwanga</a:t>
            </a:r>
          </a:p>
          <a:p>
            <a:pPr lvl="0"/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Minister of Youth, Sports and Culture, Buganda, Uganda 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Engaging traditional leaders.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038FB-7C17-0FB4-4A78-7ED66C4A1506}"/>
              </a:ext>
            </a:extLst>
          </p:cNvPr>
          <p:cNvSpPr txBox="1"/>
          <p:nvPr/>
        </p:nvSpPr>
        <p:spPr>
          <a:xfrm>
            <a:off x="3723309" y="1371600"/>
            <a:ext cx="3167422" cy="151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Nelson Otwoma</a:t>
            </a:r>
          </a:p>
          <a:p>
            <a:pPr lvl="0"/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Executive Director, National Empowerment of People Living with HIV/AIDS in Kenya (NAPHAK), Kenya 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Engaging communities in intervention design and implementation.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0875EB-559F-1F97-B185-6E033EBD9D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9646" y="1255368"/>
            <a:ext cx="1733663" cy="22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1875934" y="5684363"/>
            <a:ext cx="10165270" cy="1089520"/>
            <a:chOff x="7854237" y="6312280"/>
            <a:chExt cx="4342386" cy="509576"/>
          </a:xfrm>
        </p:grpSpPr>
        <p:pic>
          <p:nvPicPr>
            <p:cNvPr id="1028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C88E2362-79F5-298C-79B3-33EC615C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849882" y="6345617"/>
              <a:ext cx="1068917" cy="43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953" y="6409764"/>
              <a:ext cx="1068917" cy="31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708" y="6312280"/>
              <a:ext cx="854915" cy="49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145A05-9EC4-0985-CF83-46E98D99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84117"/>
            <a:ext cx="11916076" cy="801887"/>
          </a:xfrm>
        </p:spPr>
        <p:txBody>
          <a:bodyPr anchor="ctr">
            <a:normAutofit fontScale="90000"/>
          </a:bodyPr>
          <a:lstStyle/>
          <a:p>
            <a:r>
              <a:rPr lang="en-US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CH" sz="5400" b="1" kern="1400" spc="-50" dirty="0">
                <a:solidFill>
                  <a:srgbClr val="00A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ddressing unique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ACF1-7060-10B9-77DB-81850AA31508}"/>
              </a:ext>
            </a:extLst>
          </p:cNvPr>
          <p:cNvSpPr txBox="1"/>
          <p:nvPr/>
        </p:nvSpPr>
        <p:spPr>
          <a:xfrm>
            <a:off x="5983805" y="2922611"/>
            <a:ext cx="3981476" cy="14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CH" sz="1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Christine Stegling</a:t>
            </a:r>
            <a:endParaRPr lang="en-US" sz="1400" b="1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Deputy Executive Director for Policy, Advocacy and Knowledge Management, UNAIDS, Switzerland –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gender related issues in HIV among men and boys.</a:t>
            </a:r>
            <a:endParaRPr lang="en-CH" sz="1400" u="none" strike="noStrike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2938D-EE13-13FF-B7DB-685B7E55FBF1}"/>
              </a:ext>
            </a:extLst>
          </p:cNvPr>
          <p:cNvSpPr txBox="1"/>
          <p:nvPr/>
        </p:nvSpPr>
        <p:spPr>
          <a:xfrm>
            <a:off x="1900475" y="3762553"/>
            <a:ext cx="3171146" cy="151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CH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Mr. Ontiretse Letlhare</a:t>
            </a:r>
            <a:endParaRPr lang="en-US" sz="1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Coordinator, National AIDS and Health Promotion Agency (NAHPA), Botswana 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Providing leadership and coordination on Men and HIV work.</a:t>
            </a:r>
          </a:p>
          <a:p>
            <a:pPr lvl="0"/>
            <a:endParaRPr lang="en-CH" sz="1400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038FB-7C17-0FB4-4A78-7ED66C4A1506}"/>
              </a:ext>
            </a:extLst>
          </p:cNvPr>
          <p:cNvSpPr txBox="1"/>
          <p:nvPr/>
        </p:nvSpPr>
        <p:spPr>
          <a:xfrm>
            <a:off x="2039709" y="1360100"/>
            <a:ext cx="2569998" cy="14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Professor 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hyn</a:t>
            </a:r>
            <a:r>
              <a:rPr lang="en-CH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Dovel</a:t>
            </a:r>
            <a:endParaRPr lang="en-US" sz="14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CH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California, Los Angelis (UCLA), USA, Partners in Hope, Malawi - </a:t>
            </a:r>
            <a:r>
              <a:rPr lang="en-CH" sz="1400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Services and missed opportunities.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EBB14-4CDC-3A76-20C3-FA42AF789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" y="3846288"/>
            <a:ext cx="1522806" cy="1640112"/>
          </a:xfrm>
          <a:prstGeom prst="rect">
            <a:avLst/>
          </a:prstGeom>
        </p:spPr>
      </p:pic>
      <p:pic>
        <p:nvPicPr>
          <p:cNvPr id="16" name="Picture 15" descr="A person with blonde hair&#10;&#10;Description automatically generated">
            <a:extLst>
              <a:ext uri="{FF2B5EF4-FFF2-40B4-BE49-F238E27FC236}">
                <a16:creationId xmlns:a16="http://schemas.microsoft.com/office/drawing/2014/main" id="{F7B30C0D-715D-3F76-B807-134FF924C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2" y="1507042"/>
            <a:ext cx="2419350" cy="135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athryn Dovel">
            <a:extLst>
              <a:ext uri="{FF2B5EF4-FFF2-40B4-BE49-F238E27FC236}">
                <a16:creationId xmlns:a16="http://schemas.microsoft.com/office/drawing/2014/main" id="{80084AE3-5697-25FA-FAE1-9D9681277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7" y="1457270"/>
            <a:ext cx="1522805" cy="124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14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y2u4orpqjh29w65x4yx47o1hqdu8p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XVvCNHX0hPP2TmELkT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webextension1.xml><?xml version="1.0" encoding="utf-8"?>
<we:webextension xmlns:we="http://schemas.microsoft.com/office/webextensions/webextension/2010/11" id="{1E56236F-17BA-4B92-B58E-5C9F6A81AE17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s79y88jwaoev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EA79B3A1-DA75-41F4-9F6A-9120DF14ADEB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7uxd17ceyodb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329E70A8-BE32-475C-A214-7725DC840A46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69zo57g8t1nm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1288</Words>
  <Application>Microsoft Office PowerPoint</Application>
  <PresentationFormat>Widescreen</PresentationFormat>
  <Paragraphs>146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Aptos</vt:lpstr>
      <vt:lpstr>Aptos Display</vt:lpstr>
      <vt:lpstr>Arial</vt:lpstr>
      <vt:lpstr>AvenirLT-Black</vt:lpstr>
      <vt:lpstr>Bebas Neue</vt:lpstr>
      <vt:lpstr>Calibri</vt:lpstr>
      <vt:lpstr>Calibri Light</vt:lpstr>
      <vt:lpstr>Courier New</vt:lpstr>
      <vt:lpstr>Lato Light</vt:lpstr>
      <vt:lpstr>NexusSerifWebPro</vt:lpstr>
      <vt:lpstr>Symbol</vt:lpstr>
      <vt:lpstr>Times New Roman</vt:lpstr>
      <vt:lpstr>Wingdings</vt:lpstr>
      <vt:lpstr>Office Theme</vt:lpstr>
      <vt:lpstr>13_Office Theme</vt:lpstr>
      <vt:lpstr>think-cell Slide</vt:lpstr>
      <vt:lpstr>Innovative Strategies and Challenges in Addressing HIV Among Men: Insights and Future Directions</vt:lpstr>
      <vt:lpstr>Introductions and session format</vt:lpstr>
      <vt:lpstr>Men are lagging on progress in the 95-95-95 targets</vt:lpstr>
      <vt:lpstr>PowerPoint Presentation</vt:lpstr>
      <vt:lpstr>PowerPoint Presentation</vt:lpstr>
      <vt:lpstr>PowerPoint Presentation</vt:lpstr>
      <vt:lpstr>PowerPoint Presentation</vt:lpstr>
      <vt:lpstr>Exploration of Innovative strategies</vt:lpstr>
      <vt:lpstr>Addressing unique challenges</vt:lpstr>
      <vt:lpstr>Mentimeter</vt:lpstr>
      <vt:lpstr>Mentimeter</vt:lpstr>
      <vt:lpstr>Mentimeter</vt:lpstr>
      <vt:lpstr>The role of advocacy and power of partnerships to advance the response among men and boys</vt:lpstr>
      <vt:lpstr>Future directions</vt:lpstr>
      <vt:lpstr>Thank You</vt:lpstr>
      <vt:lpstr>Case studies on interventions reaching men with HIV and related health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are lagging on progress in the 95-95-95 targets</dc:title>
  <dc:creator>Lycias ZEMBE</dc:creator>
  <cp:lastModifiedBy>Lycias ZEMBE</cp:lastModifiedBy>
  <cp:revision>2</cp:revision>
  <dcterms:created xsi:type="dcterms:W3CDTF">2024-07-12T12:58:19Z</dcterms:created>
  <dcterms:modified xsi:type="dcterms:W3CDTF">2024-07-20T13:08:48Z</dcterms:modified>
</cp:coreProperties>
</file>