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ii+A8ABDvrc7fklmq2bN/OL/HBH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Tim Sladde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3-30T08:17:55.077">
    <p:pos x="528" y="987"/>
    <p:text>I suggest many people are not going to be familiar with the relevant clauses and sections within these docs.
Links should be given to relevant sections.</p:text>
    <p:extLst>
      <p:ext uri="{C676402C-5697-4E1C-873F-D02D1690AC5C}">
        <p15:threadingInfo timeZoneBias="0"/>
      </p:ext>
      <p:ext uri="http://customooxmlschemas.google.com/">
        <go:slidesCustomData xmlns:go="http://customooxmlschemas.google.com/" commentPostId="AAAAuWq_HZ8"/>
      </p:ext>
    </p:extLst>
  </p:cm>
  <p:cm authorId="0" idx="2" dt="2023-03-30T03:23:56.429">
    <p:pos x="528" y="1087"/>
    <p:text>Ditto, good to draw attention to relevant sections and passages</p:text>
    <p:extLst>
      <p:ext uri="{C676402C-5697-4E1C-873F-D02D1690AC5C}">
        <p15:threadingInfo timeZoneBias="0"/>
      </p:ext>
      <p:ext uri="http://customooxmlschemas.google.com/">
        <go:slidesCustomData xmlns:go="http://customooxmlschemas.google.com/" commentPostId="AAAAuWq_Ha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054f583cf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2054f583cf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04a12b0d8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204a12b0d8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054f583cfd_0_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g2054f583cfd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5b7a9609a4_1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25b7a9609a4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054f583cfd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6" name="Google Shape;396;g2054f583cfd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054f583cfd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054f583cfd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05cfcd0e7e_0_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205cfcd0e7e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05cfcd0e7e_0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205cfcd0e7e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05cfcd0e7e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05cfcd0e7e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7" name="Shape 17"/>
        <p:cNvGrpSpPr/>
        <p:nvPr/>
      </p:nvGrpSpPr>
      <p:grpSpPr>
        <a:xfrm>
          <a:off x="0" y="0"/>
          <a:ext cx="0" cy="0"/>
          <a:chOff x="0" y="0"/>
          <a:chExt cx="0" cy="0"/>
        </a:xfrm>
      </p:grpSpPr>
      <p:pic>
        <p:nvPicPr>
          <p:cNvPr id="18" name="Google Shape;18;p56"/>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9" name="Google Shape;19;p56"/>
          <p:cNvSpPr txBox="1"/>
          <p:nvPr>
            <p:ph type="ctrTitle"/>
          </p:nvPr>
        </p:nvSpPr>
        <p:spPr>
          <a:xfrm>
            <a:off x="1215082" y="3031435"/>
            <a:ext cx="10831144" cy="10222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56"/>
          <p:cNvSpPr txBox="1"/>
          <p:nvPr>
            <p:ph idx="1" type="subTitle"/>
          </p:nvPr>
        </p:nvSpPr>
        <p:spPr>
          <a:xfrm>
            <a:off x="1215082" y="4053659"/>
            <a:ext cx="7825947" cy="6254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 picture containing drawing, clock&#10;&#10;Description automatically generated" id="21" name="Google Shape;21;p56"/>
          <p:cNvPicPr preferRelativeResize="0"/>
          <p:nvPr/>
        </p:nvPicPr>
        <p:blipFill rotWithShape="1">
          <a:blip r:embed="rId3">
            <a:alphaModFix/>
          </a:blip>
          <a:srcRect b="0" l="0" r="0" t="0"/>
          <a:stretch/>
        </p:blipFill>
        <p:spPr>
          <a:xfrm>
            <a:off x="10971802" y="460827"/>
            <a:ext cx="637103" cy="12957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50" name="Shape 50"/>
        <p:cNvGrpSpPr/>
        <p:nvPr/>
      </p:nvGrpSpPr>
      <p:grpSpPr>
        <a:xfrm>
          <a:off x="0" y="0"/>
          <a:ext cx="0" cy="0"/>
          <a:chOff x="0" y="0"/>
          <a:chExt cx="0" cy="0"/>
        </a:xfrm>
      </p:grpSpPr>
      <p:sp>
        <p:nvSpPr>
          <p:cNvPr id="51" name="Google Shape;51;p68"/>
          <p:cNvSpPr/>
          <p:nvPr>
            <p:ph idx="2" type="pic"/>
          </p:nvPr>
        </p:nvSpPr>
        <p:spPr>
          <a:xfrm>
            <a:off x="5183188" y="1462516"/>
            <a:ext cx="6172200" cy="4398534"/>
          </a:xfrm>
          <a:prstGeom prst="rect">
            <a:avLst/>
          </a:prstGeom>
          <a:noFill/>
          <a:ln>
            <a:noFill/>
          </a:ln>
        </p:spPr>
      </p:sp>
      <p:sp>
        <p:nvSpPr>
          <p:cNvPr id="52" name="Google Shape;52;p68"/>
          <p:cNvSpPr txBox="1"/>
          <p:nvPr>
            <p:ph idx="1" type="body"/>
          </p:nvPr>
        </p:nvSpPr>
        <p:spPr>
          <a:xfrm>
            <a:off x="839788" y="1470454"/>
            <a:ext cx="3932237" cy="439853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7"/>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7"/>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58"/>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5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5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9FC8"/>
              </a:buClr>
              <a:buSzPts val="2400"/>
              <a:buNone/>
              <a:defRPr sz="2400">
                <a:solidFill>
                  <a:srgbClr val="889FC8"/>
                </a:solidFill>
              </a:defRPr>
            </a:lvl1pPr>
            <a:lvl2pPr indent="-228600" lvl="1" marL="914400" algn="l">
              <a:lnSpc>
                <a:spcPct val="90000"/>
              </a:lnSpc>
              <a:spcBef>
                <a:spcPts val="500"/>
              </a:spcBef>
              <a:spcAft>
                <a:spcPts val="0"/>
              </a:spcAft>
              <a:buClr>
                <a:srgbClr val="889FC8"/>
              </a:buClr>
              <a:buSzPts val="2000"/>
              <a:buNone/>
              <a:defRPr sz="2000">
                <a:solidFill>
                  <a:srgbClr val="889FC8"/>
                </a:solidFill>
              </a:defRPr>
            </a:lvl2pPr>
            <a:lvl3pPr indent="-228600" lvl="2" marL="1371600" algn="l">
              <a:lnSpc>
                <a:spcPct val="90000"/>
              </a:lnSpc>
              <a:spcBef>
                <a:spcPts val="500"/>
              </a:spcBef>
              <a:spcAft>
                <a:spcPts val="0"/>
              </a:spcAft>
              <a:buClr>
                <a:srgbClr val="889FC8"/>
              </a:buClr>
              <a:buSzPts val="1800"/>
              <a:buNone/>
              <a:defRPr sz="1800">
                <a:solidFill>
                  <a:srgbClr val="889FC8"/>
                </a:solidFill>
              </a:defRPr>
            </a:lvl3pPr>
            <a:lvl4pPr indent="-228600" lvl="3" marL="1828800" algn="l">
              <a:lnSpc>
                <a:spcPct val="90000"/>
              </a:lnSpc>
              <a:spcBef>
                <a:spcPts val="500"/>
              </a:spcBef>
              <a:spcAft>
                <a:spcPts val="0"/>
              </a:spcAft>
              <a:buClr>
                <a:srgbClr val="889FC8"/>
              </a:buClr>
              <a:buSzPts val="1600"/>
              <a:buNone/>
              <a:defRPr sz="1600">
                <a:solidFill>
                  <a:srgbClr val="889FC8"/>
                </a:solidFill>
              </a:defRPr>
            </a:lvl4pPr>
            <a:lvl5pPr indent="-228600" lvl="4" marL="2286000" algn="l">
              <a:lnSpc>
                <a:spcPct val="90000"/>
              </a:lnSpc>
              <a:spcBef>
                <a:spcPts val="500"/>
              </a:spcBef>
              <a:spcAft>
                <a:spcPts val="0"/>
              </a:spcAft>
              <a:buClr>
                <a:srgbClr val="889FC8"/>
              </a:buClr>
              <a:buSzPts val="1600"/>
              <a:buNone/>
              <a:defRPr sz="1600">
                <a:solidFill>
                  <a:srgbClr val="889FC8"/>
                </a:solidFill>
              </a:defRPr>
            </a:lvl5pPr>
            <a:lvl6pPr indent="-228600" lvl="5" marL="2743200" algn="l">
              <a:lnSpc>
                <a:spcPct val="90000"/>
              </a:lnSpc>
              <a:spcBef>
                <a:spcPts val="500"/>
              </a:spcBef>
              <a:spcAft>
                <a:spcPts val="0"/>
              </a:spcAft>
              <a:buClr>
                <a:srgbClr val="889FC8"/>
              </a:buClr>
              <a:buSzPts val="1600"/>
              <a:buNone/>
              <a:defRPr sz="1600">
                <a:solidFill>
                  <a:srgbClr val="889FC8"/>
                </a:solidFill>
              </a:defRPr>
            </a:lvl6pPr>
            <a:lvl7pPr indent="-228600" lvl="6" marL="3200400" algn="l">
              <a:lnSpc>
                <a:spcPct val="90000"/>
              </a:lnSpc>
              <a:spcBef>
                <a:spcPts val="500"/>
              </a:spcBef>
              <a:spcAft>
                <a:spcPts val="0"/>
              </a:spcAft>
              <a:buClr>
                <a:srgbClr val="889FC8"/>
              </a:buClr>
              <a:buSzPts val="1600"/>
              <a:buNone/>
              <a:defRPr sz="1600">
                <a:solidFill>
                  <a:srgbClr val="889FC8"/>
                </a:solidFill>
              </a:defRPr>
            </a:lvl7pPr>
            <a:lvl8pPr indent="-228600" lvl="7" marL="3657600" algn="l">
              <a:lnSpc>
                <a:spcPct val="90000"/>
              </a:lnSpc>
              <a:spcBef>
                <a:spcPts val="500"/>
              </a:spcBef>
              <a:spcAft>
                <a:spcPts val="0"/>
              </a:spcAft>
              <a:buClr>
                <a:srgbClr val="889FC8"/>
              </a:buClr>
              <a:buSzPts val="1600"/>
              <a:buNone/>
              <a:defRPr sz="1600">
                <a:solidFill>
                  <a:srgbClr val="889FC8"/>
                </a:solidFill>
              </a:defRPr>
            </a:lvl8pPr>
            <a:lvl9pPr indent="-228600" lvl="8" marL="4114800" algn="l">
              <a:lnSpc>
                <a:spcPct val="90000"/>
              </a:lnSpc>
              <a:spcBef>
                <a:spcPts val="500"/>
              </a:spcBef>
              <a:spcAft>
                <a:spcPts val="0"/>
              </a:spcAft>
              <a:buClr>
                <a:srgbClr val="889FC8"/>
              </a:buClr>
              <a:buSzPts val="1600"/>
              <a:buNone/>
              <a:defRPr sz="1600">
                <a:solidFill>
                  <a:srgbClr val="889FC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32" name="Shape 32"/>
        <p:cNvGrpSpPr/>
        <p:nvPr/>
      </p:nvGrpSpPr>
      <p:grpSpPr>
        <a:xfrm>
          <a:off x="0" y="0"/>
          <a:ext cx="0" cy="0"/>
          <a:chOff x="0" y="0"/>
          <a:chExt cx="0" cy="0"/>
        </a:xfrm>
      </p:grpSpPr>
      <p:sp>
        <p:nvSpPr>
          <p:cNvPr id="33" name="Google Shape;33;p60"/>
          <p:cNvSpPr txBox="1"/>
          <p:nvPr>
            <p:ph type="ctrTitle"/>
          </p:nvPr>
        </p:nvSpPr>
        <p:spPr>
          <a:xfrm>
            <a:off x="1215082" y="3031435"/>
            <a:ext cx="10831144" cy="10222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171616"/>
              </a:buClr>
              <a:buSzPts val="6000"/>
              <a:buFont typeface="Arial"/>
              <a:buNone/>
              <a:defRPr sz="6000">
                <a:solidFill>
                  <a:srgbClr val="17161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0"/>
          <p:cNvSpPr txBox="1"/>
          <p:nvPr>
            <p:ph idx="1" type="subTitle"/>
          </p:nvPr>
        </p:nvSpPr>
        <p:spPr>
          <a:xfrm>
            <a:off x="1215082" y="4053659"/>
            <a:ext cx="7825947" cy="625474"/>
          </a:xfrm>
          <a:prstGeom prst="rect">
            <a:avLst/>
          </a:prstGeom>
          <a:noFill/>
          <a:ln>
            <a:noFill/>
          </a:ln>
        </p:spPr>
        <p:txBody>
          <a:bodyPr anchorCtr="0" anchor="b" bIns="45700" lIns="91425" spcFirstLastPara="1" rIns="91425" wrap="square" tIns="45700">
            <a:normAutofit/>
          </a:bodyPr>
          <a:lstStyle>
            <a:lvl1pPr lvl="0" algn="l">
              <a:lnSpc>
                <a:spcPct val="90000"/>
              </a:lnSpc>
              <a:spcBef>
                <a:spcPts val="1000"/>
              </a:spcBef>
              <a:spcAft>
                <a:spcPts val="0"/>
              </a:spcAft>
              <a:buClr>
                <a:srgbClr val="171616"/>
              </a:buClr>
              <a:buSzPts val="2400"/>
              <a:buNone/>
              <a:defRPr sz="2400">
                <a:solidFill>
                  <a:srgbClr val="171616"/>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5" name="Shape 35"/>
        <p:cNvGrpSpPr/>
        <p:nvPr/>
      </p:nvGrpSpPr>
      <p:grpSpPr>
        <a:xfrm>
          <a:off x="0" y="0"/>
          <a:ext cx="0" cy="0"/>
          <a:chOff x="0" y="0"/>
          <a:chExt cx="0" cy="0"/>
        </a:xfrm>
      </p:grpSpPr>
      <p:sp>
        <p:nvSpPr>
          <p:cNvPr id="36" name="Google Shape;36;p61"/>
          <p:cNvSpPr txBox="1"/>
          <p:nvPr>
            <p:ph idx="1" type="body"/>
          </p:nvPr>
        </p:nvSpPr>
        <p:spPr>
          <a:xfrm>
            <a:off x="5183188" y="1413089"/>
            <a:ext cx="6172200" cy="4447961"/>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7" name="Google Shape;37;p61"/>
          <p:cNvSpPr txBox="1"/>
          <p:nvPr>
            <p:ph idx="2" type="body"/>
          </p:nvPr>
        </p:nvSpPr>
        <p:spPr>
          <a:xfrm>
            <a:off x="839788" y="1421027"/>
            <a:ext cx="3932237" cy="444796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38" name="Shape 38"/>
        <p:cNvGrpSpPr/>
        <p:nvPr/>
      </p:nvGrpSpPr>
      <p:grpSpPr>
        <a:xfrm>
          <a:off x="0" y="0"/>
          <a:ext cx="0" cy="0"/>
          <a:chOff x="0" y="0"/>
          <a:chExt cx="0" cy="0"/>
        </a:xfrm>
      </p:grpSpPr>
      <p:pic>
        <p:nvPicPr>
          <p:cNvPr id="39" name="Google Shape;39;p6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descr="A picture containing drawing, clock&#10;&#10;Description automatically generated" id="40" name="Google Shape;40;p64"/>
          <p:cNvPicPr preferRelativeResize="0"/>
          <p:nvPr/>
        </p:nvPicPr>
        <p:blipFill rotWithShape="1">
          <a:blip r:embed="rId3">
            <a:alphaModFix/>
          </a:blip>
          <a:srcRect b="0" l="0" r="0" t="0"/>
          <a:stretch/>
        </p:blipFill>
        <p:spPr>
          <a:xfrm>
            <a:off x="5598225" y="2416635"/>
            <a:ext cx="995549" cy="20247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65"/>
          <p:cNvSpPr txBox="1"/>
          <p:nvPr>
            <p:ph type="title"/>
          </p:nvPr>
        </p:nvSpPr>
        <p:spPr>
          <a:xfrm>
            <a:off x="839788" y="365125"/>
            <a:ext cx="1051560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6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6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6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66"/>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 Type="http://schemas.openxmlformats.org/officeDocument/2006/relationships/image" Target="../media/image17.png"/><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Layout" Target="../slideLayouts/slideLayout5.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6" Type="http://schemas.openxmlformats.org/officeDocument/2006/relationships/theme" Target="../theme/theme1.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55"/>
          <p:cNvPicPr preferRelativeResize="0"/>
          <p:nvPr/>
        </p:nvPicPr>
        <p:blipFill rotWithShape="1">
          <a:blip r:embed="rId1">
            <a:alphaModFix/>
          </a:blip>
          <a:srcRect b="0" l="0" r="0" t="0"/>
          <a:stretch/>
        </p:blipFill>
        <p:spPr>
          <a:xfrm>
            <a:off x="0" y="0"/>
            <a:ext cx="12192000" cy="1168400"/>
          </a:xfrm>
          <a:prstGeom prst="rect">
            <a:avLst/>
          </a:prstGeom>
          <a:noFill/>
          <a:ln>
            <a:noFill/>
          </a:ln>
        </p:spPr>
      </p:pic>
      <p:sp>
        <p:nvSpPr>
          <p:cNvPr id="11" name="Google Shape;11;p55"/>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lt1"/>
              </a:buClr>
              <a:buSzPts val="3400"/>
              <a:buFont typeface="Arial"/>
              <a:buNone/>
              <a:defRPr b="1" i="0" sz="3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55"/>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13" name="Google Shape;13;p55"/>
          <p:cNvPicPr preferRelativeResize="0"/>
          <p:nvPr/>
        </p:nvPicPr>
        <p:blipFill rotWithShape="1">
          <a:blip r:embed="rId2">
            <a:alphaModFix/>
          </a:blip>
          <a:srcRect b="0" l="0" r="0" t="0"/>
          <a:stretch/>
        </p:blipFill>
        <p:spPr>
          <a:xfrm>
            <a:off x="11486663" y="178900"/>
            <a:ext cx="398562" cy="810598"/>
          </a:xfrm>
          <a:prstGeom prst="rect">
            <a:avLst/>
          </a:prstGeom>
          <a:noFill/>
          <a:ln>
            <a:noFill/>
          </a:ln>
        </p:spPr>
      </p:pic>
      <p:sp>
        <p:nvSpPr>
          <p:cNvPr id="14" name="Google Shape;14;p55"/>
          <p:cNvSpPr txBox="1"/>
          <p:nvPr/>
        </p:nvSpPr>
        <p:spPr>
          <a:xfrm>
            <a:off x="7820687" y="6513183"/>
            <a:ext cx="3945835" cy="25391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050" u="none" cap="none" strike="noStrike">
                <a:solidFill>
                  <a:schemeClr val="dk1"/>
                </a:solidFill>
                <a:latin typeface="Arial"/>
                <a:ea typeface="Arial"/>
                <a:cs typeface="Arial"/>
                <a:sym typeface="Arial"/>
              </a:rPr>
              <a:t>UNITED NATIONS DEVELOPMENT PROGRAMME</a:t>
            </a:r>
            <a:endParaRPr/>
          </a:p>
        </p:txBody>
      </p:sp>
      <p:pic>
        <p:nvPicPr>
          <p:cNvPr id="15" name="Google Shape;15;p55"/>
          <p:cNvPicPr preferRelativeResize="0"/>
          <p:nvPr/>
        </p:nvPicPr>
        <p:blipFill>
          <a:blip r:embed="rId3">
            <a:alphaModFix/>
          </a:blip>
          <a:stretch>
            <a:fillRect/>
          </a:stretch>
        </p:blipFill>
        <p:spPr>
          <a:xfrm>
            <a:off x="10300350" y="371588"/>
            <a:ext cx="1053450" cy="491400"/>
          </a:xfrm>
          <a:prstGeom prst="rect">
            <a:avLst/>
          </a:prstGeom>
          <a:noFill/>
          <a:ln>
            <a:noFill/>
          </a:ln>
        </p:spPr>
      </p:pic>
      <p:pic>
        <p:nvPicPr>
          <p:cNvPr id="16" name="Google Shape;16;p55"/>
          <p:cNvPicPr preferRelativeResize="0"/>
          <p:nvPr/>
        </p:nvPicPr>
        <p:blipFill>
          <a:blip r:embed="rId4">
            <a:alphaModFix/>
          </a:blip>
          <a:stretch>
            <a:fillRect/>
          </a:stretch>
        </p:blipFill>
        <p:spPr>
          <a:xfrm>
            <a:off x="8427500" y="453650"/>
            <a:ext cx="1739973" cy="3272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jpg"/><Relationship Id="rId4" Type="http://schemas.openxmlformats.org/officeDocument/2006/relationships/hyperlink" Target="https://www.youtube.com/watch?v=SNDlWG5Ffb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comments" Target="../comments/commen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www.unaids.org/sites/default/files/media_asset/2021_political-declaration-on-hiv-and-aids_en.pdf" TargetMode="External"/><Relationship Id="rId4" Type="http://schemas.openxmlformats.org/officeDocument/2006/relationships/hyperlink" Target="https://www.unaids.org/en/Global-AIDS-Strategy-2021-2026" TargetMode="External"/><Relationship Id="rId5" Type="http://schemas.openxmlformats.org/officeDocument/2006/relationships/hyperlink" Target="https://www.who.int/publications/i/item/9789240052390" TargetMode="External"/><Relationship Id="rId6" Type="http://schemas.openxmlformats.org/officeDocument/2006/relationships/hyperlink" Target="https://www.unaids.org/sites/default/files/media_asset/prevention-2025-roadmap_en.pdf" TargetMode="External"/><Relationship Id="rId7" Type="http://schemas.openxmlformats.org/officeDocument/2006/relationships/hyperlink" Target="https://www.undp.org/publications/connecting-dots-towards-more-equitable-healthier-and-sustainable-future-undp-hiv-and-health-strategy-2022-2025"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www.unaids.org/en/resources/documents/2018/global-partnership-hiv-stigma-discrimination" TargetMode="External"/><Relationship Id="rId4" Type="http://schemas.openxmlformats.org/officeDocument/2006/relationships/hyperlink" Target="https://www.un.org/en/content/action-for-human-rights/index.shtml" TargetMode="External"/><Relationship Id="rId9" Type="http://schemas.openxmlformats.org/officeDocument/2006/relationships/hyperlink" Target="https://www.lgbtmap.org/file/allys-guide-to-terminology.pdf" TargetMode="External"/><Relationship Id="rId5" Type="http://schemas.openxmlformats.org/officeDocument/2006/relationships/hyperlink" Target="https://www.unaids.org/sites/default/files/media_asset/2021-zero-discrimination-brochure_en.pdf" TargetMode="External"/><Relationship Id="rId6" Type="http://schemas.openxmlformats.org/officeDocument/2006/relationships/hyperlink" Target="https://www.unaids.org/sites/default/files/media_asset/confronting-discrimination_en.pdf" TargetMode="External"/><Relationship Id="rId7" Type="http://schemas.openxmlformats.org/officeDocument/2006/relationships/hyperlink" Target="https://www.unaids.org/sites/default/files/media_asset/2015_terminology_guidelines_en.pdf" TargetMode="External"/><Relationship Id="rId8" Type="http://schemas.openxmlformats.org/officeDocument/2006/relationships/hyperlink" Target="https://inpud.net/words-matter-language-statement-reference-guid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
          <p:cNvSpPr txBox="1"/>
          <p:nvPr>
            <p:ph type="ctrTitle"/>
          </p:nvPr>
        </p:nvSpPr>
        <p:spPr>
          <a:xfrm>
            <a:off x="1215082" y="3031435"/>
            <a:ext cx="10831144" cy="102222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b="1" lang="en-US"/>
              <a:t>Increasing support and partnerships with key HIV populations</a:t>
            </a:r>
            <a:endParaRPr/>
          </a:p>
        </p:txBody>
      </p:sp>
      <p:sp>
        <p:nvSpPr>
          <p:cNvPr id="58" name="Google Shape;58;p1"/>
          <p:cNvSpPr txBox="1"/>
          <p:nvPr>
            <p:ph idx="1" type="subTitle"/>
          </p:nvPr>
        </p:nvSpPr>
        <p:spPr>
          <a:xfrm>
            <a:off x="1286522" y="4053659"/>
            <a:ext cx="9761836" cy="392883"/>
          </a:xfrm>
          <a:prstGeom prst="rect">
            <a:avLst/>
          </a:prstGeom>
          <a:noFill/>
          <a:ln>
            <a:noFill/>
          </a:ln>
        </p:spPr>
        <p:txBody>
          <a:bodyPr anchorCtr="0" anchor="b"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rPr b="1" lang="en-US"/>
              <a:t>Welcome to the </a:t>
            </a:r>
            <a:r>
              <a:rPr b="1" lang="en-US">
                <a:extLst>
                  <a:ext uri="http://customooxmlschemas.google.com/">
                    <go:slidesCustomData xmlns:go="http://customooxmlschemas.google.com/" textRoundtripDataId="0"/>
                  </a:ext>
                </a:extLst>
              </a:rPr>
              <a:t>In-Reach</a:t>
            </a:r>
            <a:r>
              <a:rPr b="1" lang="en-US"/>
              <a:t> Online Training</a:t>
            </a:r>
            <a:endParaRPr/>
          </a:p>
        </p:txBody>
      </p:sp>
      <p:sp>
        <p:nvSpPr>
          <p:cNvPr id="59" name="Google Shape;59;p1"/>
          <p:cNvSpPr txBox="1"/>
          <p:nvPr/>
        </p:nvSpPr>
        <p:spPr>
          <a:xfrm>
            <a:off x="1286522" y="4446542"/>
            <a:ext cx="9761836" cy="39288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2000"/>
              <a:buFont typeface="Arial"/>
              <a:buNone/>
            </a:pPr>
            <a:r>
              <a:rPr b="0" i="1" lang="en-US" sz="2000" u="none" cap="none" strike="noStrike">
                <a:solidFill>
                  <a:schemeClr val="lt1"/>
                </a:solidFill>
                <a:latin typeface="Arial"/>
                <a:ea typeface="Arial"/>
                <a:cs typeface="Arial"/>
                <a:sym typeface="Arial"/>
              </a:rPr>
              <a:t>Introductory Module</a:t>
            </a:r>
            <a:endParaRPr/>
          </a:p>
        </p:txBody>
      </p:sp>
      <p:pic>
        <p:nvPicPr>
          <p:cNvPr id="60" name="Google Shape;60;p1"/>
          <p:cNvPicPr preferRelativeResize="0"/>
          <p:nvPr/>
        </p:nvPicPr>
        <p:blipFill>
          <a:blip r:embed="rId3">
            <a:alphaModFix/>
          </a:blip>
          <a:stretch>
            <a:fillRect/>
          </a:stretch>
        </p:blipFill>
        <p:spPr>
          <a:xfrm>
            <a:off x="9114590" y="714338"/>
            <a:ext cx="1598699" cy="745725"/>
          </a:xfrm>
          <a:prstGeom prst="rect">
            <a:avLst/>
          </a:prstGeom>
          <a:noFill/>
          <a:ln>
            <a:noFill/>
          </a:ln>
        </p:spPr>
      </p:pic>
      <p:pic>
        <p:nvPicPr>
          <p:cNvPr id="61" name="Google Shape;61;p1"/>
          <p:cNvPicPr preferRelativeResize="0"/>
          <p:nvPr/>
        </p:nvPicPr>
        <p:blipFill>
          <a:blip r:embed="rId4">
            <a:alphaModFix/>
          </a:blip>
          <a:stretch>
            <a:fillRect/>
          </a:stretch>
        </p:blipFill>
        <p:spPr>
          <a:xfrm>
            <a:off x="6739100" y="890767"/>
            <a:ext cx="2088713" cy="392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0"/>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Documents and tools</a:t>
            </a:r>
            <a:endParaRPr/>
          </a:p>
        </p:txBody>
      </p:sp>
      <p:sp>
        <p:nvSpPr>
          <p:cNvPr id="137" name="Google Shape;137;p10"/>
          <p:cNvSpPr txBox="1"/>
          <p:nvPr>
            <p:ph idx="1" type="body"/>
          </p:nvPr>
        </p:nvSpPr>
        <p:spPr>
          <a:xfrm>
            <a:off x="838200" y="1567207"/>
            <a:ext cx="10688782" cy="435133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1"/>
              </a:buClr>
              <a:buSzPts val="2800"/>
              <a:buNone/>
            </a:pPr>
            <a:r>
              <a:rPr b="1" lang="en-US" sz="2200" u="sng"/>
              <a:t>In-Reach builds on several key global policy documents and tools:</a:t>
            </a:r>
            <a:endParaRPr/>
          </a:p>
          <a:p>
            <a:pPr indent="-228600" lvl="0" marL="228600" rtl="0" algn="l">
              <a:lnSpc>
                <a:spcPct val="100000"/>
              </a:lnSpc>
              <a:spcBef>
                <a:spcPts val="1000"/>
              </a:spcBef>
              <a:spcAft>
                <a:spcPts val="0"/>
              </a:spcAft>
              <a:buClr>
                <a:schemeClr val="dk1"/>
              </a:buClr>
              <a:buSzPts val="2800"/>
              <a:buChar char="•"/>
            </a:pPr>
            <a:r>
              <a:rPr lang="en-US" sz="2200"/>
              <a:t>The Global AIDS Strategy 2021-2026</a:t>
            </a:r>
            <a:endParaRPr/>
          </a:p>
          <a:p>
            <a:pPr indent="-228600" lvl="0" marL="228600" rtl="0" algn="l">
              <a:lnSpc>
                <a:spcPct val="100000"/>
              </a:lnSpc>
              <a:spcBef>
                <a:spcPts val="1000"/>
              </a:spcBef>
              <a:spcAft>
                <a:spcPts val="0"/>
              </a:spcAft>
              <a:buClr>
                <a:schemeClr val="dk1"/>
              </a:buClr>
              <a:buSzPts val="2800"/>
              <a:buChar char="•"/>
            </a:pPr>
            <a:r>
              <a:rPr lang="en-US" sz="2200"/>
              <a:t>The WHO </a:t>
            </a:r>
            <a:r>
              <a:rPr i="1" lang="en-US" sz="2200"/>
              <a:t>Consolidated guidelines on HIV, viral hepatitis and STI prevention, diagnosis treatment and care for key populations</a:t>
            </a:r>
            <a:r>
              <a:rPr lang="en-US" sz="2200"/>
              <a:t> (2022)</a:t>
            </a:r>
            <a:endParaRPr/>
          </a:p>
          <a:p>
            <a:pPr indent="-228600" lvl="0" marL="228600" rtl="0" algn="l">
              <a:lnSpc>
                <a:spcPct val="100000"/>
              </a:lnSpc>
              <a:spcBef>
                <a:spcPts val="1000"/>
              </a:spcBef>
              <a:spcAft>
                <a:spcPts val="0"/>
              </a:spcAft>
              <a:buClr>
                <a:schemeClr val="dk1"/>
              </a:buClr>
              <a:buSzPts val="2800"/>
              <a:buChar char="•"/>
            </a:pPr>
            <a:r>
              <a:rPr lang="en-US" sz="2200"/>
              <a:t>The four key population HIV implementation tools – the SWIT, MSMIT, TRANSIT and IDUIT (see Modules 2-5 for details)</a:t>
            </a:r>
            <a:endParaRPr/>
          </a:p>
          <a:p>
            <a:pPr indent="0" lvl="0" marL="0" rtl="0" algn="l">
              <a:lnSpc>
                <a:spcPct val="100000"/>
              </a:lnSpc>
              <a:spcBef>
                <a:spcPts val="1000"/>
              </a:spcBef>
              <a:spcAft>
                <a:spcPts val="0"/>
              </a:spcAft>
              <a:buClr>
                <a:schemeClr val="dk1"/>
              </a:buClr>
              <a:buSzPts val="2800"/>
              <a:buNone/>
            </a:pPr>
            <a:r>
              <a:rPr lang="en-US" sz="2200"/>
              <a:t>The I</a:t>
            </a:r>
            <a:r>
              <a:rPr lang="en-US" sz="2200"/>
              <a:t>n-Reach training also includes country experiences in research, policy, programming and advocacy for key populations, conducted by communities, governments, NGOs, academics and UN agencies.</a:t>
            </a:r>
            <a:endParaRPr/>
          </a:p>
          <a:p>
            <a:pPr indent="-50800" lvl="0" marL="228600" rtl="0" algn="l">
              <a:lnSpc>
                <a:spcPct val="90000"/>
              </a:lnSpc>
              <a:spcBef>
                <a:spcPts val="1000"/>
              </a:spcBef>
              <a:spcAft>
                <a:spcPts val="0"/>
              </a:spcAft>
              <a:buClr>
                <a:schemeClr val="dk1"/>
              </a:buClr>
              <a:buSzPts val="2800"/>
              <a:buNone/>
            </a:pPr>
            <a:r>
              <a:t/>
            </a:r>
            <a:endParaRPr/>
          </a:p>
        </p:txBody>
      </p:sp>
      <p:cxnSp>
        <p:nvCxnSpPr>
          <p:cNvPr id="138" name="Google Shape;138;p10"/>
          <p:cNvCxnSpPr>
            <a:endCxn id="139"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140" name="Google Shape;140;p10"/>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CONTEXT AND GOALS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1"/>
          <p:cNvSpPr txBox="1"/>
          <p:nvPr>
            <p:ph type="title"/>
          </p:nvPr>
        </p:nvSpPr>
        <p:spPr>
          <a:xfrm>
            <a:off x="831850" y="1100138"/>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800"/>
              <a:buFont typeface="Arial"/>
              <a:buNone/>
            </a:pPr>
            <a:r>
              <a:rPr lang="en-US" sz="4800">
                <a:solidFill>
                  <a:srgbClr val="024D84"/>
                </a:solidFill>
              </a:rPr>
              <a:t>Part 1: What is In-Reach and why is it needed?</a:t>
            </a:r>
            <a:endParaRPr b="0" sz="4800">
              <a:solidFill>
                <a:srgbClr val="024D84"/>
              </a:solidFill>
            </a:endParaRPr>
          </a:p>
        </p:txBody>
      </p:sp>
      <p:sp>
        <p:nvSpPr>
          <p:cNvPr id="146" name="Google Shape;146;p11"/>
          <p:cNvSpPr txBox="1"/>
          <p:nvPr>
            <p:ph idx="1" type="body"/>
          </p:nvPr>
        </p:nvSpPr>
        <p:spPr>
          <a:xfrm>
            <a:off x="831850" y="3979875"/>
            <a:ext cx="10515600" cy="2050800"/>
          </a:xfrm>
          <a:prstGeom prst="rect">
            <a:avLst/>
          </a:prstGeom>
          <a:noFill/>
          <a:ln>
            <a:noFill/>
          </a:ln>
        </p:spPr>
        <p:txBody>
          <a:bodyPr anchorCtr="0" anchor="t" bIns="45700" lIns="91425" spcFirstLastPara="1" rIns="91425" wrap="square" tIns="45700">
            <a:normAutofit/>
          </a:bodyPr>
          <a:lstStyle/>
          <a:p>
            <a:pPr indent="-399560" lvl="0" marL="457200" rtl="0" algn="l">
              <a:lnSpc>
                <a:spcPct val="130000"/>
              </a:lnSpc>
              <a:spcBef>
                <a:spcPts val="0"/>
              </a:spcBef>
              <a:spcAft>
                <a:spcPts val="0"/>
              </a:spcAft>
              <a:buClr>
                <a:schemeClr val="dk1"/>
              </a:buClr>
              <a:buSzPts val="2692"/>
              <a:buChar char="➢"/>
            </a:pPr>
            <a:r>
              <a:rPr lang="en-US" sz="2692">
                <a:solidFill>
                  <a:schemeClr val="dk1"/>
                </a:solidFill>
              </a:rPr>
              <a:t>Context and goals</a:t>
            </a:r>
            <a:endParaRPr sz="2692">
              <a:solidFill>
                <a:schemeClr val="dk1"/>
              </a:solidFill>
            </a:endParaRPr>
          </a:p>
          <a:p>
            <a:pPr indent="-399560" lvl="0" marL="457200" rtl="0" algn="l">
              <a:lnSpc>
                <a:spcPct val="130000"/>
              </a:lnSpc>
              <a:spcBef>
                <a:spcPts val="0"/>
              </a:spcBef>
              <a:spcAft>
                <a:spcPts val="0"/>
              </a:spcAft>
              <a:buClr>
                <a:schemeClr val="dk1"/>
              </a:buClr>
              <a:buSzPts val="2692"/>
              <a:buChar char="➢"/>
            </a:pPr>
            <a:r>
              <a:rPr b="1" lang="en-US" sz="2692">
                <a:solidFill>
                  <a:schemeClr val="dk1"/>
                </a:solidFill>
                <a:extLst>
                  <a:ext uri="http://customooxmlschemas.google.com/">
                    <go:slidesCustomData xmlns:go="http://customooxmlschemas.google.com/" textRoundtripDataId="22"/>
                  </a:ext>
                </a:extLst>
              </a:rPr>
              <a:t>Content of the In-Reach curriculum</a:t>
            </a:r>
            <a:endParaRPr b="1" sz="2692">
              <a:solidFill>
                <a:schemeClr val="dk1"/>
              </a:solidFill>
            </a:endParaRPr>
          </a:p>
          <a:p>
            <a:pPr indent="-399560" lvl="0" marL="457200" rtl="0" algn="l">
              <a:lnSpc>
                <a:spcPct val="130000"/>
              </a:lnSpc>
              <a:spcBef>
                <a:spcPts val="0"/>
              </a:spcBef>
              <a:spcAft>
                <a:spcPts val="0"/>
              </a:spcAft>
              <a:buClr>
                <a:schemeClr val="dk1"/>
              </a:buClr>
              <a:buSzPts val="2692"/>
              <a:buChar char="➢"/>
            </a:pPr>
            <a:r>
              <a:rPr lang="en-US" sz="2692">
                <a:solidFill>
                  <a:schemeClr val="dk1"/>
                </a:solidFill>
              </a:rPr>
              <a:t>Understanding key populations</a:t>
            </a:r>
            <a:endParaRPr b="1" sz="192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2"/>
          <p:cNvSpPr/>
          <p:nvPr/>
        </p:nvSpPr>
        <p:spPr>
          <a:xfrm>
            <a:off x="1011382" y="772843"/>
            <a:ext cx="2202873" cy="771575"/>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Introductory Module</a:t>
            </a:r>
            <a:endParaRPr/>
          </a:p>
        </p:txBody>
      </p:sp>
      <p:sp>
        <p:nvSpPr>
          <p:cNvPr id="152" name="Google Shape;152;p12"/>
          <p:cNvSpPr/>
          <p:nvPr/>
        </p:nvSpPr>
        <p:spPr>
          <a:xfrm>
            <a:off x="3352800" y="772843"/>
            <a:ext cx="7176655" cy="771575"/>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342900" lvl="0" marL="342900" marR="0" rtl="0" algn="l">
              <a:spcBef>
                <a:spcPts val="0"/>
              </a:spcBef>
              <a:spcAft>
                <a:spcPts val="0"/>
              </a:spcAft>
              <a:buClr>
                <a:schemeClr val="lt1"/>
              </a:buClr>
              <a:buSzPts val="1400"/>
              <a:buFont typeface="Arial"/>
              <a:buAutoNum type="arabicPeriod"/>
            </a:pPr>
            <a:r>
              <a:rPr lang="en-US" sz="1400">
                <a:solidFill>
                  <a:schemeClr val="lt1"/>
                </a:solidFill>
                <a:latin typeface="Arial"/>
                <a:ea typeface="Arial"/>
                <a:cs typeface="Arial"/>
                <a:sym typeface="Arial"/>
              </a:rPr>
              <a:t>What is In-Reach, and why is it needed?</a:t>
            </a:r>
            <a:endParaRPr/>
          </a:p>
          <a:p>
            <a:pPr indent="-342900" lvl="0" marL="342900" marR="0" rtl="0" algn="l">
              <a:spcBef>
                <a:spcPts val="0"/>
              </a:spcBef>
              <a:spcAft>
                <a:spcPts val="0"/>
              </a:spcAft>
              <a:buClr>
                <a:schemeClr val="lt1"/>
              </a:buClr>
              <a:buSzPts val="1400"/>
              <a:buFont typeface="Arial"/>
              <a:buAutoNum type="arabicPeriod"/>
            </a:pPr>
            <a:r>
              <a:rPr lang="en-US" sz="1400">
                <a:solidFill>
                  <a:schemeClr val="lt1"/>
                </a:solidFill>
                <a:latin typeface="Arial"/>
                <a:ea typeface="Arial"/>
                <a:cs typeface="Arial"/>
                <a:sym typeface="Arial"/>
              </a:rPr>
              <a:t>Understanding and overcoming bias, prejudice and discrimination</a:t>
            </a:r>
            <a:endParaRPr/>
          </a:p>
        </p:txBody>
      </p:sp>
      <p:sp>
        <p:nvSpPr>
          <p:cNvPr id="153" name="Google Shape;153;p12"/>
          <p:cNvSpPr/>
          <p:nvPr/>
        </p:nvSpPr>
        <p:spPr>
          <a:xfrm>
            <a:off x="1011381" y="1656398"/>
            <a:ext cx="2202873" cy="1512315"/>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Module 1</a:t>
            </a:r>
            <a:endParaRPr/>
          </a:p>
        </p:txBody>
      </p:sp>
      <p:sp>
        <p:nvSpPr>
          <p:cNvPr id="154" name="Google Shape;154;p12"/>
          <p:cNvSpPr/>
          <p:nvPr/>
        </p:nvSpPr>
        <p:spPr>
          <a:xfrm>
            <a:off x="3352799" y="1656398"/>
            <a:ext cx="7176655" cy="1512317"/>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1400">
                <a:solidFill>
                  <a:schemeClr val="lt1"/>
                </a:solidFill>
                <a:latin typeface="Arial"/>
                <a:ea typeface="Arial"/>
                <a:cs typeface="Arial"/>
                <a:sym typeface="Arial"/>
              </a:rPr>
              <a:t>KEY ELEMENTS OF PROGRAMMING WITH KEY POPULATIONS</a:t>
            </a:r>
            <a:endParaRPr/>
          </a:p>
          <a:p>
            <a:pPr indent="0" lvl="0" marL="0" marR="0" rtl="0" algn="l">
              <a:spcBef>
                <a:spcPts val="0"/>
              </a:spcBef>
              <a:spcAft>
                <a:spcPts val="0"/>
              </a:spcAft>
              <a:buNone/>
            </a:pPr>
            <a:r>
              <a:rPr lang="en-US" sz="1400">
                <a:solidFill>
                  <a:schemeClr val="lt1"/>
                </a:solidFill>
                <a:latin typeface="Arial"/>
                <a:ea typeface="Arial"/>
                <a:cs typeface="Arial"/>
                <a:sym typeface="Arial"/>
              </a:rPr>
              <a:t>1.1 Epidemiology, vulnerability and strategic information</a:t>
            </a:r>
            <a:endParaRPr/>
          </a:p>
          <a:p>
            <a:pPr indent="0" lvl="0" marL="0" marR="0" rtl="0" algn="l">
              <a:spcBef>
                <a:spcPts val="0"/>
              </a:spcBef>
              <a:spcAft>
                <a:spcPts val="0"/>
              </a:spcAft>
              <a:buNone/>
            </a:pPr>
            <a:r>
              <a:rPr lang="en-US" sz="1400">
                <a:solidFill>
                  <a:schemeClr val="lt1"/>
                </a:solidFill>
                <a:latin typeface="Arial"/>
                <a:ea typeface="Arial"/>
                <a:cs typeface="Arial"/>
                <a:sym typeface="Arial"/>
              </a:rPr>
              <a:t>1.2 Community empowerment</a:t>
            </a:r>
            <a:endParaRPr/>
          </a:p>
          <a:p>
            <a:pPr indent="0" lvl="0" marL="0" marR="0" rtl="0" algn="l">
              <a:spcBef>
                <a:spcPts val="0"/>
              </a:spcBef>
              <a:spcAft>
                <a:spcPts val="0"/>
              </a:spcAft>
              <a:buNone/>
            </a:pPr>
            <a:r>
              <a:rPr lang="en-US" sz="1400">
                <a:solidFill>
                  <a:schemeClr val="lt1"/>
                </a:solidFill>
                <a:latin typeface="Arial"/>
                <a:ea typeface="Arial"/>
                <a:cs typeface="Arial"/>
                <a:sym typeface="Arial"/>
              </a:rPr>
              <a:t>1.3 Health-sector interventions</a:t>
            </a:r>
            <a:endParaRPr/>
          </a:p>
          <a:p>
            <a:pPr indent="0" lvl="0" marL="0" marR="0" rtl="0" algn="l">
              <a:spcBef>
                <a:spcPts val="0"/>
              </a:spcBef>
              <a:spcAft>
                <a:spcPts val="0"/>
              </a:spcAft>
              <a:buNone/>
            </a:pPr>
            <a:r>
              <a:rPr lang="en-US" sz="1400">
                <a:solidFill>
                  <a:schemeClr val="lt1"/>
                </a:solidFill>
                <a:latin typeface="Arial"/>
                <a:ea typeface="Arial"/>
                <a:cs typeface="Arial"/>
                <a:sym typeface="Arial"/>
              </a:rPr>
              <a:t>1.4 Critical enablers</a:t>
            </a:r>
            <a:endParaRPr/>
          </a:p>
          <a:p>
            <a:pPr indent="0" lvl="0" marL="0" marR="0" rtl="0" algn="l">
              <a:spcBef>
                <a:spcPts val="0"/>
              </a:spcBef>
              <a:spcAft>
                <a:spcPts val="0"/>
              </a:spcAft>
              <a:buNone/>
            </a:pPr>
            <a:r>
              <a:rPr lang="en-US" sz="1400">
                <a:solidFill>
                  <a:schemeClr val="lt1"/>
                </a:solidFill>
                <a:latin typeface="Arial"/>
                <a:ea typeface="Arial"/>
                <a:cs typeface="Arial"/>
                <a:sym typeface="Arial"/>
              </a:rPr>
              <a:t>1.5 Human rights</a:t>
            </a:r>
            <a:endParaRPr/>
          </a:p>
        </p:txBody>
      </p:sp>
      <p:sp>
        <p:nvSpPr>
          <p:cNvPr id="155" name="Google Shape;155;p12"/>
          <p:cNvSpPr/>
          <p:nvPr/>
        </p:nvSpPr>
        <p:spPr>
          <a:xfrm>
            <a:off x="1011381" y="3280693"/>
            <a:ext cx="2202873" cy="426777"/>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Module 2</a:t>
            </a:r>
            <a:endParaRPr/>
          </a:p>
        </p:txBody>
      </p:sp>
      <p:sp>
        <p:nvSpPr>
          <p:cNvPr id="156" name="Google Shape;156;p12"/>
          <p:cNvSpPr/>
          <p:nvPr/>
        </p:nvSpPr>
        <p:spPr>
          <a:xfrm>
            <a:off x="3352799" y="3280695"/>
            <a:ext cx="7176655" cy="426777"/>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Sex workers</a:t>
            </a:r>
            <a:endParaRPr/>
          </a:p>
        </p:txBody>
      </p:sp>
      <p:sp>
        <p:nvSpPr>
          <p:cNvPr id="157" name="Google Shape;157;p12"/>
          <p:cNvSpPr/>
          <p:nvPr/>
        </p:nvSpPr>
        <p:spPr>
          <a:xfrm>
            <a:off x="1011381" y="3819450"/>
            <a:ext cx="2202873" cy="426777"/>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Module 3</a:t>
            </a:r>
            <a:endParaRPr/>
          </a:p>
        </p:txBody>
      </p:sp>
      <p:sp>
        <p:nvSpPr>
          <p:cNvPr id="158" name="Google Shape;158;p12"/>
          <p:cNvSpPr/>
          <p:nvPr/>
        </p:nvSpPr>
        <p:spPr>
          <a:xfrm>
            <a:off x="3352799" y="3819452"/>
            <a:ext cx="7176655" cy="426777"/>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Men who have sex with men</a:t>
            </a:r>
            <a:endParaRPr/>
          </a:p>
        </p:txBody>
      </p:sp>
      <p:sp>
        <p:nvSpPr>
          <p:cNvPr id="159" name="Google Shape;159;p12"/>
          <p:cNvSpPr/>
          <p:nvPr/>
        </p:nvSpPr>
        <p:spPr>
          <a:xfrm>
            <a:off x="1011381" y="4358207"/>
            <a:ext cx="2202873" cy="426777"/>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Module 4</a:t>
            </a:r>
            <a:endParaRPr/>
          </a:p>
        </p:txBody>
      </p:sp>
      <p:sp>
        <p:nvSpPr>
          <p:cNvPr id="160" name="Google Shape;160;p12"/>
          <p:cNvSpPr/>
          <p:nvPr/>
        </p:nvSpPr>
        <p:spPr>
          <a:xfrm>
            <a:off x="3352799" y="4358209"/>
            <a:ext cx="7176655" cy="426777"/>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People who inject drugs</a:t>
            </a:r>
            <a:endParaRPr/>
          </a:p>
        </p:txBody>
      </p:sp>
      <p:sp>
        <p:nvSpPr>
          <p:cNvPr id="161" name="Google Shape;161;p12"/>
          <p:cNvSpPr/>
          <p:nvPr/>
        </p:nvSpPr>
        <p:spPr>
          <a:xfrm>
            <a:off x="1011381" y="4896964"/>
            <a:ext cx="2202873" cy="426777"/>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Module 5</a:t>
            </a:r>
            <a:endParaRPr/>
          </a:p>
        </p:txBody>
      </p:sp>
      <p:sp>
        <p:nvSpPr>
          <p:cNvPr id="162" name="Google Shape;162;p12"/>
          <p:cNvSpPr/>
          <p:nvPr/>
        </p:nvSpPr>
        <p:spPr>
          <a:xfrm>
            <a:off x="3352799" y="4896966"/>
            <a:ext cx="7176655" cy="426777"/>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Transgender and gender-diverse people</a:t>
            </a:r>
            <a:endParaRPr/>
          </a:p>
        </p:txBody>
      </p:sp>
      <p:sp>
        <p:nvSpPr>
          <p:cNvPr id="163" name="Google Shape;163;p12"/>
          <p:cNvSpPr/>
          <p:nvPr/>
        </p:nvSpPr>
        <p:spPr>
          <a:xfrm>
            <a:off x="1011381" y="5435721"/>
            <a:ext cx="2202873" cy="426777"/>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Module 6</a:t>
            </a:r>
            <a:endParaRPr/>
          </a:p>
        </p:txBody>
      </p:sp>
      <p:sp>
        <p:nvSpPr>
          <p:cNvPr id="164" name="Google Shape;164;p12"/>
          <p:cNvSpPr/>
          <p:nvPr/>
        </p:nvSpPr>
        <p:spPr>
          <a:xfrm>
            <a:off x="3352799" y="5435723"/>
            <a:ext cx="7176655" cy="426777"/>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People in prisons and other closed settings</a:t>
            </a:r>
            <a:endParaRPr/>
          </a:p>
        </p:txBody>
      </p:sp>
      <p:sp>
        <p:nvSpPr>
          <p:cNvPr id="165" name="Google Shape;165;p12"/>
          <p:cNvSpPr/>
          <p:nvPr/>
        </p:nvSpPr>
        <p:spPr>
          <a:xfrm>
            <a:off x="1011381" y="5974480"/>
            <a:ext cx="2202873" cy="426777"/>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Module 7</a:t>
            </a:r>
            <a:endParaRPr/>
          </a:p>
        </p:txBody>
      </p:sp>
      <p:sp>
        <p:nvSpPr>
          <p:cNvPr id="166" name="Google Shape;166;p12"/>
          <p:cNvSpPr/>
          <p:nvPr/>
        </p:nvSpPr>
        <p:spPr>
          <a:xfrm>
            <a:off x="3352799" y="5974479"/>
            <a:ext cx="7176655" cy="426777"/>
          </a:xfrm>
          <a:prstGeom prst="roundRect">
            <a:avLst>
              <a:gd fmla="val 16667" name="adj"/>
            </a:avLst>
          </a:prstGeom>
          <a:solidFill>
            <a:srgbClr val="2E75B5"/>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400">
                <a:solidFill>
                  <a:schemeClr val="lt1"/>
                </a:solidFill>
                <a:latin typeface="Arial"/>
                <a:ea typeface="Arial"/>
                <a:cs typeface="Arial"/>
                <a:sym typeface="Arial"/>
              </a:rPr>
              <a:t>Adolescent and young key populations</a:t>
            </a:r>
            <a:endParaRPr/>
          </a:p>
        </p:txBody>
      </p:sp>
      <p:sp>
        <p:nvSpPr>
          <p:cNvPr id="167" name="Google Shape;167;p12"/>
          <p:cNvSpPr txBox="1"/>
          <p:nvPr/>
        </p:nvSpPr>
        <p:spPr>
          <a:xfrm>
            <a:off x="547116" y="260186"/>
            <a:ext cx="7530000" cy="4248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chemeClr val="dk1"/>
              </a:buClr>
              <a:buSzPts val="2400"/>
              <a:buFont typeface="Arial"/>
              <a:buNone/>
            </a:pPr>
            <a:r>
              <a:rPr b="1" lang="en-US" sz="2400">
                <a:solidFill>
                  <a:schemeClr val="dk1"/>
                </a:solidFill>
              </a:rPr>
              <a:t>Th</a:t>
            </a:r>
            <a:r>
              <a:rPr b="1" lang="en-US" sz="2400">
                <a:solidFill>
                  <a:schemeClr val="dk1"/>
                </a:solidFill>
                <a:latin typeface="Arial"/>
                <a:ea typeface="Arial"/>
                <a:cs typeface="Arial"/>
                <a:sym typeface="Arial"/>
              </a:rPr>
              <a:t>e In-Reach curriculum modules</a:t>
            </a:r>
            <a:endParaRPr/>
          </a:p>
        </p:txBody>
      </p:sp>
      <p:sp>
        <p:nvSpPr>
          <p:cNvPr id="168" name="Google Shape;168;p12"/>
          <p:cNvSpPr txBox="1"/>
          <p:nvPr/>
        </p:nvSpPr>
        <p:spPr>
          <a:xfrm>
            <a:off x="838200" y="6494675"/>
            <a:ext cx="4284600" cy="261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1100">
                <a:solidFill>
                  <a:srgbClr val="ACB8CA"/>
                </a:solidFill>
              </a:rPr>
              <a:t>PART 1 | CONTENT OF THE IN-REACH CURRICULUM</a:t>
            </a:r>
            <a:endParaRPr sz="1100">
              <a:solidFill>
                <a:srgbClr val="ACB8CA"/>
              </a:solidFill>
            </a:endParaRPr>
          </a:p>
        </p:txBody>
      </p:sp>
      <p:cxnSp>
        <p:nvCxnSpPr>
          <p:cNvPr id="169" name="Google Shape;169;p12"/>
          <p:cNvCxnSpPr>
            <a:endCxn id="168" idx="1"/>
          </p:cNvCxnSpPr>
          <p:nvPr/>
        </p:nvCxnSpPr>
        <p:spPr>
          <a:xfrm>
            <a:off x="255900" y="6625475"/>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3"/>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What you will find within each module</a:t>
            </a:r>
            <a:endParaRPr/>
          </a:p>
        </p:txBody>
      </p:sp>
      <p:sp>
        <p:nvSpPr>
          <p:cNvPr id="176" name="Google Shape;176;p13"/>
          <p:cNvSpPr txBox="1"/>
          <p:nvPr>
            <p:ph idx="1" type="body"/>
          </p:nvPr>
        </p:nvSpPr>
        <p:spPr>
          <a:xfrm>
            <a:off x="838200" y="1695223"/>
            <a:ext cx="5763768" cy="4351338"/>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Clr>
                <a:schemeClr val="dk1"/>
              </a:buClr>
              <a:buSzPts val="2400"/>
              <a:buChar char="•"/>
            </a:pPr>
            <a:r>
              <a:rPr lang="en-US" sz="2400"/>
              <a:t>Definition of key terms</a:t>
            </a:r>
            <a:endParaRPr sz="2400"/>
          </a:p>
          <a:p>
            <a:pPr indent="-381000" lvl="0" marL="457200" rtl="0" algn="l">
              <a:lnSpc>
                <a:spcPct val="100000"/>
              </a:lnSpc>
              <a:spcBef>
                <a:spcPts val="0"/>
              </a:spcBef>
              <a:spcAft>
                <a:spcPts val="0"/>
              </a:spcAft>
              <a:buClr>
                <a:schemeClr val="dk1"/>
              </a:buClr>
              <a:buSzPts val="2400"/>
              <a:buChar char="•"/>
            </a:pPr>
            <a:r>
              <a:rPr lang="en-US" sz="2400"/>
              <a:t>Explanation of what makes each key population vulnerable to HIV</a:t>
            </a:r>
            <a:endParaRPr sz="2400"/>
          </a:p>
          <a:p>
            <a:pPr indent="-381000" lvl="0" marL="457200" rtl="0" algn="l">
              <a:lnSpc>
                <a:spcPct val="100000"/>
              </a:lnSpc>
              <a:spcBef>
                <a:spcPts val="0"/>
              </a:spcBef>
              <a:spcAft>
                <a:spcPts val="0"/>
              </a:spcAft>
              <a:buClr>
                <a:schemeClr val="dk1"/>
              </a:buClr>
              <a:buSzPts val="2400"/>
              <a:buChar char="•"/>
            </a:pPr>
            <a:r>
              <a:rPr lang="en-US" sz="2400">
                <a:extLst>
                  <a:ext uri="http://customooxmlschemas.google.com/">
                    <go:slidesCustomData xmlns:go="http://customooxmlschemas.google.com/" textRoundtripDataId="23"/>
                  </a:ext>
                </a:extLst>
              </a:rPr>
              <a:t>Programme case examples</a:t>
            </a:r>
            <a:endParaRPr sz="2400"/>
          </a:p>
          <a:p>
            <a:pPr indent="-381000" lvl="0" marL="457200" rtl="0" algn="l">
              <a:lnSpc>
                <a:spcPct val="100000"/>
              </a:lnSpc>
              <a:spcBef>
                <a:spcPts val="0"/>
              </a:spcBef>
              <a:spcAft>
                <a:spcPts val="0"/>
              </a:spcAft>
              <a:buSzPts val="2400"/>
              <a:buChar char="•"/>
            </a:pPr>
            <a:r>
              <a:rPr lang="en-US" sz="2400"/>
              <a:t>Descriptions of normative UN guidance</a:t>
            </a:r>
            <a:endParaRPr sz="2400"/>
          </a:p>
          <a:p>
            <a:pPr indent="-381000" lvl="0" marL="457200" rtl="0" algn="l">
              <a:lnSpc>
                <a:spcPct val="100000"/>
              </a:lnSpc>
              <a:spcBef>
                <a:spcPts val="0"/>
              </a:spcBef>
              <a:spcAft>
                <a:spcPts val="0"/>
              </a:spcAft>
              <a:buClr>
                <a:schemeClr val="dk1"/>
              </a:buClr>
              <a:buSzPts val="2400"/>
              <a:buChar char="•"/>
            </a:pPr>
            <a:r>
              <a:rPr lang="en-US" sz="2400"/>
              <a:t>Exercises with multiple-choice questions</a:t>
            </a:r>
            <a:endParaRPr sz="2400"/>
          </a:p>
          <a:p>
            <a:pPr indent="-381000" lvl="0" marL="457200" rtl="0" algn="l">
              <a:lnSpc>
                <a:spcPct val="100000"/>
              </a:lnSpc>
              <a:spcBef>
                <a:spcPts val="0"/>
              </a:spcBef>
              <a:spcAft>
                <a:spcPts val="0"/>
              </a:spcAft>
              <a:buClr>
                <a:schemeClr val="dk1"/>
              </a:buClr>
              <a:buSzPts val="2400"/>
              <a:buChar char="•"/>
            </a:pPr>
            <a:r>
              <a:rPr lang="en-US" sz="2400">
                <a:extLst>
                  <a:ext uri="http://customooxmlschemas.google.com/">
                    <go:slidesCustomData xmlns:go="http://customooxmlschemas.google.com/" textRoundtripDataId="24"/>
                  </a:ext>
                </a:extLst>
              </a:rPr>
              <a:t>Hyperlinks to other helpful resources</a:t>
            </a:r>
            <a:endParaRPr sz="2400"/>
          </a:p>
          <a:p>
            <a:pPr indent="-381000" lvl="0" marL="457200" rtl="0" algn="l">
              <a:lnSpc>
                <a:spcPct val="100000"/>
              </a:lnSpc>
              <a:spcBef>
                <a:spcPts val="0"/>
              </a:spcBef>
              <a:spcAft>
                <a:spcPts val="0"/>
              </a:spcAft>
              <a:buClr>
                <a:schemeClr val="dk1"/>
              </a:buClr>
              <a:buSzPts val="2400"/>
              <a:buChar char="•"/>
            </a:pPr>
            <a:r>
              <a:rPr lang="en-US" sz="2400"/>
              <a:t>Take-home messages</a:t>
            </a:r>
            <a:endParaRPr sz="2400"/>
          </a:p>
          <a:p>
            <a:pPr indent="-381000" lvl="0" marL="457200" rtl="0" algn="l">
              <a:lnSpc>
                <a:spcPct val="100000"/>
              </a:lnSpc>
              <a:spcBef>
                <a:spcPts val="0"/>
              </a:spcBef>
              <a:spcAft>
                <a:spcPts val="0"/>
              </a:spcAft>
              <a:buClr>
                <a:schemeClr val="dk1"/>
              </a:buClr>
              <a:buSzPts val="2400"/>
              <a:buChar char="•"/>
            </a:pPr>
            <a:r>
              <a:rPr lang="en-US" sz="2400"/>
              <a:t>Lists of additional resources</a:t>
            </a:r>
            <a:endParaRPr sz="2400"/>
          </a:p>
        </p:txBody>
      </p:sp>
      <p:cxnSp>
        <p:nvCxnSpPr>
          <p:cNvPr id="177" name="Google Shape;177;p13"/>
          <p:cNvCxnSpPr>
            <a:endCxn id="178" idx="1"/>
          </p:cNvCxnSpPr>
          <p:nvPr/>
        </p:nvCxnSpPr>
        <p:spPr>
          <a:xfrm>
            <a:off x="255900" y="6625475"/>
            <a:ext cx="582300" cy="0"/>
          </a:xfrm>
          <a:prstGeom prst="straightConnector1">
            <a:avLst/>
          </a:prstGeom>
          <a:noFill/>
          <a:ln cap="flat" cmpd="sng" w="9525">
            <a:solidFill>
              <a:srgbClr val="ACB8CA"/>
            </a:solidFill>
            <a:prstDash val="solid"/>
            <a:miter lim="800000"/>
            <a:headEnd len="sm" w="sm" type="none"/>
            <a:tailEnd len="sm" w="sm" type="none"/>
          </a:ln>
        </p:spPr>
      </p:cxnSp>
      <p:pic>
        <p:nvPicPr>
          <p:cNvPr descr="A picture containing person, cutting, people, cut&#10;&#10;Description automatically generated" id="179" name="Google Shape;179;p13"/>
          <p:cNvPicPr preferRelativeResize="0"/>
          <p:nvPr/>
        </p:nvPicPr>
        <p:blipFill rotWithShape="1">
          <a:blip r:embed="rId3">
            <a:alphaModFix/>
          </a:blip>
          <a:srcRect b="0" l="3898" r="4408" t="0"/>
          <a:stretch/>
        </p:blipFill>
        <p:spPr>
          <a:xfrm>
            <a:off x="6601968" y="1841527"/>
            <a:ext cx="4773168" cy="3470421"/>
          </a:xfrm>
          <a:prstGeom prst="rect">
            <a:avLst/>
          </a:prstGeom>
          <a:noFill/>
          <a:ln>
            <a:noFill/>
          </a:ln>
        </p:spPr>
      </p:pic>
      <p:sp>
        <p:nvSpPr>
          <p:cNvPr id="180" name="Google Shape;180;p13"/>
          <p:cNvSpPr txBox="1"/>
          <p:nvPr/>
        </p:nvSpPr>
        <p:spPr>
          <a:xfrm>
            <a:off x="838200" y="6494675"/>
            <a:ext cx="4284600" cy="261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1100">
                <a:solidFill>
                  <a:srgbClr val="ACB8CA"/>
                </a:solidFill>
              </a:rPr>
              <a:t>PART 1 | </a:t>
            </a:r>
            <a:r>
              <a:rPr lang="en-US" sz="1100">
                <a:solidFill>
                  <a:srgbClr val="ACB8CA"/>
                </a:solidFill>
              </a:rPr>
              <a:t>CONTENT OF </a:t>
            </a:r>
            <a:r>
              <a:rPr lang="en-US" sz="1100">
                <a:solidFill>
                  <a:srgbClr val="ACB8CA"/>
                </a:solidFill>
              </a:rPr>
              <a:t>THE IN-REACH CURRICULUM</a:t>
            </a:r>
            <a:endParaRPr sz="1100">
              <a:solidFill>
                <a:srgbClr val="ACB8CA"/>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4"/>
          <p:cNvSpPr txBox="1"/>
          <p:nvPr>
            <p:ph type="title"/>
          </p:nvPr>
        </p:nvSpPr>
        <p:spPr>
          <a:xfrm>
            <a:off x="831850" y="1100138"/>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800"/>
              <a:buFont typeface="Arial"/>
              <a:buNone/>
            </a:pPr>
            <a:r>
              <a:rPr lang="en-US" sz="4800">
                <a:solidFill>
                  <a:srgbClr val="024D84"/>
                </a:solidFill>
              </a:rPr>
              <a:t>Part 1: What is In-Reach and why is it needed?</a:t>
            </a:r>
            <a:endParaRPr b="0" sz="4800">
              <a:solidFill>
                <a:srgbClr val="024D84"/>
              </a:solidFill>
            </a:endParaRPr>
          </a:p>
        </p:txBody>
      </p:sp>
      <p:sp>
        <p:nvSpPr>
          <p:cNvPr id="186" name="Google Shape;186;p14"/>
          <p:cNvSpPr txBox="1"/>
          <p:nvPr>
            <p:ph idx="1" type="body"/>
          </p:nvPr>
        </p:nvSpPr>
        <p:spPr>
          <a:xfrm>
            <a:off x="831850" y="3979875"/>
            <a:ext cx="10515600" cy="2050800"/>
          </a:xfrm>
          <a:prstGeom prst="rect">
            <a:avLst/>
          </a:prstGeom>
          <a:noFill/>
          <a:ln>
            <a:noFill/>
          </a:ln>
        </p:spPr>
        <p:txBody>
          <a:bodyPr anchorCtr="0" anchor="t" bIns="45700" lIns="91425" spcFirstLastPara="1" rIns="91425" wrap="square" tIns="45700">
            <a:normAutofit/>
          </a:bodyPr>
          <a:lstStyle/>
          <a:p>
            <a:pPr indent="-399560" lvl="0" marL="457200" rtl="0" algn="l">
              <a:lnSpc>
                <a:spcPct val="130000"/>
              </a:lnSpc>
              <a:spcBef>
                <a:spcPts val="0"/>
              </a:spcBef>
              <a:spcAft>
                <a:spcPts val="0"/>
              </a:spcAft>
              <a:buClr>
                <a:schemeClr val="dk1"/>
              </a:buClr>
              <a:buSzPts val="2692"/>
              <a:buChar char="➢"/>
            </a:pPr>
            <a:r>
              <a:rPr lang="en-US" sz="2692">
                <a:solidFill>
                  <a:schemeClr val="dk1"/>
                </a:solidFill>
              </a:rPr>
              <a:t>Context and goals</a:t>
            </a:r>
            <a:endParaRPr sz="2692">
              <a:solidFill>
                <a:schemeClr val="dk1"/>
              </a:solidFill>
            </a:endParaRPr>
          </a:p>
          <a:p>
            <a:pPr indent="-399560" lvl="0" marL="457200" rtl="0" algn="l">
              <a:lnSpc>
                <a:spcPct val="130000"/>
              </a:lnSpc>
              <a:spcBef>
                <a:spcPts val="0"/>
              </a:spcBef>
              <a:spcAft>
                <a:spcPts val="0"/>
              </a:spcAft>
              <a:buClr>
                <a:schemeClr val="dk1"/>
              </a:buClr>
              <a:buSzPts val="2692"/>
              <a:buChar char="➢"/>
            </a:pPr>
            <a:r>
              <a:rPr lang="en-US" sz="2692">
                <a:solidFill>
                  <a:schemeClr val="dk1"/>
                </a:solidFill>
              </a:rPr>
              <a:t>Content of the In-Reach curriculum</a:t>
            </a:r>
            <a:endParaRPr sz="2692">
              <a:solidFill>
                <a:schemeClr val="dk1"/>
              </a:solidFill>
            </a:endParaRPr>
          </a:p>
          <a:p>
            <a:pPr indent="-399560" lvl="0" marL="457200" rtl="0" algn="l">
              <a:lnSpc>
                <a:spcPct val="130000"/>
              </a:lnSpc>
              <a:spcBef>
                <a:spcPts val="0"/>
              </a:spcBef>
              <a:spcAft>
                <a:spcPts val="0"/>
              </a:spcAft>
              <a:buClr>
                <a:schemeClr val="dk1"/>
              </a:buClr>
              <a:buSzPts val="2692"/>
              <a:buChar char="➢"/>
            </a:pPr>
            <a:r>
              <a:rPr b="1" lang="en-US" sz="2692">
                <a:solidFill>
                  <a:schemeClr val="dk1"/>
                </a:solidFill>
              </a:rPr>
              <a:t>Understanding key populations</a:t>
            </a:r>
            <a:endParaRPr b="1" sz="192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5"/>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400"/>
              <a:buFont typeface="Arial"/>
              <a:buNone/>
            </a:pPr>
            <a:r>
              <a:rPr lang="en-US" sz="2400"/>
              <a:t>Key populations are at greater risk of HIV infection</a:t>
            </a:r>
            <a:endParaRPr sz="2400"/>
          </a:p>
          <a:p>
            <a:pPr indent="0" lvl="0" marL="0" rtl="0" algn="l">
              <a:lnSpc>
                <a:spcPct val="90000"/>
              </a:lnSpc>
              <a:spcBef>
                <a:spcPts val="0"/>
              </a:spcBef>
              <a:spcAft>
                <a:spcPts val="0"/>
              </a:spcAft>
              <a:buClr>
                <a:schemeClr val="lt1"/>
              </a:buClr>
              <a:buSzPts val="2400"/>
              <a:buFont typeface="Arial"/>
              <a:buNone/>
            </a:pPr>
            <a:r>
              <a:rPr lang="en-US" sz="2400"/>
              <a:t>than members of the general population</a:t>
            </a:r>
            <a:endParaRPr/>
          </a:p>
        </p:txBody>
      </p:sp>
      <p:sp>
        <p:nvSpPr>
          <p:cNvPr id="193" name="Google Shape;193;p15"/>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a:t>
            </a:r>
            <a:r>
              <a:rPr lang="en-US" sz="1100">
                <a:solidFill>
                  <a:srgbClr val="ACB8CA"/>
                </a:solidFill>
              </a:rPr>
              <a:t>UNDERSTANDING KEY POPULATIONS</a:t>
            </a:r>
            <a:endParaRPr/>
          </a:p>
        </p:txBody>
      </p:sp>
      <p:cxnSp>
        <p:nvCxnSpPr>
          <p:cNvPr id="194" name="Google Shape;194;p15"/>
          <p:cNvCxnSpPr>
            <a:endCxn id="193"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grpSp>
        <p:nvGrpSpPr>
          <p:cNvPr id="195" name="Google Shape;195;p15"/>
          <p:cNvGrpSpPr/>
          <p:nvPr/>
        </p:nvGrpSpPr>
        <p:grpSpPr>
          <a:xfrm>
            <a:off x="682947" y="3283181"/>
            <a:ext cx="9218551" cy="291780"/>
            <a:chOff x="2143651" y="4130260"/>
            <a:chExt cx="6115797" cy="193574"/>
          </a:xfrm>
        </p:grpSpPr>
        <p:sp>
          <p:nvSpPr>
            <p:cNvPr id="196" name="Google Shape;196;p15"/>
            <p:cNvSpPr txBox="1"/>
            <p:nvPr/>
          </p:nvSpPr>
          <p:spPr>
            <a:xfrm>
              <a:off x="2143651" y="4130260"/>
              <a:ext cx="961500" cy="193500"/>
            </a:xfrm>
            <a:prstGeom prst="rect">
              <a:avLst/>
            </a:prstGeom>
            <a:noFill/>
            <a:ln>
              <a:noFill/>
            </a:ln>
          </p:spPr>
          <p:txBody>
            <a:bodyPr anchorCtr="0" anchor="t" bIns="0" lIns="0" spcFirstLastPara="1" rIns="0" wrap="square" tIns="14600">
              <a:spAutoFit/>
            </a:bodyPr>
            <a:lstStyle/>
            <a:p>
              <a:pPr indent="0" lvl="0" marL="1270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35 times</a:t>
              </a:r>
              <a:endParaRPr b="0" i="0" sz="1800" u="none" cap="none" strike="noStrike">
                <a:solidFill>
                  <a:schemeClr val="lt1"/>
                </a:solidFill>
                <a:latin typeface="Calibri"/>
                <a:ea typeface="Calibri"/>
                <a:cs typeface="Calibri"/>
                <a:sym typeface="Calibri"/>
              </a:endParaRPr>
            </a:p>
          </p:txBody>
        </p:sp>
        <p:sp>
          <p:nvSpPr>
            <p:cNvPr id="197" name="Google Shape;197;p15"/>
            <p:cNvSpPr txBox="1"/>
            <p:nvPr/>
          </p:nvSpPr>
          <p:spPr>
            <a:xfrm>
              <a:off x="5599503" y="4130334"/>
              <a:ext cx="961500" cy="193500"/>
            </a:xfrm>
            <a:prstGeom prst="rect">
              <a:avLst/>
            </a:prstGeom>
            <a:noFill/>
            <a:ln>
              <a:noFill/>
            </a:ln>
          </p:spPr>
          <p:txBody>
            <a:bodyPr anchorCtr="0" anchor="t" bIns="0" lIns="0" spcFirstLastPara="1" rIns="0" wrap="square" tIns="14600">
              <a:spAutoFit/>
            </a:bodyPr>
            <a:lstStyle/>
            <a:p>
              <a:pPr indent="0" lvl="0" marL="1270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28 times</a:t>
              </a:r>
              <a:endParaRPr b="0" i="0" sz="1800" u="none" cap="none" strike="noStrike">
                <a:solidFill>
                  <a:schemeClr val="lt1"/>
                </a:solidFill>
                <a:latin typeface="Calibri"/>
                <a:ea typeface="Calibri"/>
                <a:cs typeface="Calibri"/>
                <a:sym typeface="Calibri"/>
              </a:endParaRPr>
            </a:p>
          </p:txBody>
        </p:sp>
        <p:sp>
          <p:nvSpPr>
            <p:cNvPr id="198" name="Google Shape;198;p15"/>
            <p:cNvSpPr txBox="1"/>
            <p:nvPr/>
          </p:nvSpPr>
          <p:spPr>
            <a:xfrm>
              <a:off x="7297948" y="4130260"/>
              <a:ext cx="961500" cy="193500"/>
            </a:xfrm>
            <a:prstGeom prst="rect">
              <a:avLst/>
            </a:prstGeom>
            <a:noFill/>
            <a:ln>
              <a:noFill/>
            </a:ln>
          </p:spPr>
          <p:txBody>
            <a:bodyPr anchorCtr="0" anchor="t" bIns="0" lIns="0" spcFirstLastPara="1" rIns="0" wrap="square" tIns="14600">
              <a:spAutoFit/>
            </a:bodyPr>
            <a:lstStyle/>
            <a:p>
              <a:pPr indent="0" lvl="0" marL="1270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14 times</a:t>
              </a:r>
              <a:endParaRPr b="0" i="0" sz="1800" u="none" cap="none" strike="noStrike">
                <a:solidFill>
                  <a:schemeClr val="lt1"/>
                </a:solidFill>
                <a:latin typeface="Calibri"/>
                <a:ea typeface="Calibri"/>
                <a:cs typeface="Calibri"/>
                <a:sym typeface="Calibri"/>
              </a:endParaRPr>
            </a:p>
          </p:txBody>
        </p:sp>
        <p:sp>
          <p:nvSpPr>
            <p:cNvPr id="199" name="Google Shape;199;p15"/>
            <p:cNvSpPr txBox="1"/>
            <p:nvPr/>
          </p:nvSpPr>
          <p:spPr>
            <a:xfrm>
              <a:off x="3901051" y="4130334"/>
              <a:ext cx="961500" cy="193500"/>
            </a:xfrm>
            <a:prstGeom prst="rect">
              <a:avLst/>
            </a:prstGeom>
            <a:noFill/>
            <a:ln>
              <a:noFill/>
            </a:ln>
          </p:spPr>
          <p:txBody>
            <a:bodyPr anchorCtr="0" anchor="t" bIns="0" lIns="0" spcFirstLastPara="1" rIns="0" wrap="square" tIns="14600">
              <a:spAutoFit/>
            </a:bodyPr>
            <a:lstStyle/>
            <a:p>
              <a:pPr indent="0" lvl="0" marL="1270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30 times</a:t>
              </a:r>
              <a:endParaRPr b="0" i="0" sz="1800" u="none" cap="none" strike="noStrike">
                <a:solidFill>
                  <a:schemeClr val="lt1"/>
                </a:solidFill>
                <a:latin typeface="Calibri"/>
                <a:ea typeface="Calibri"/>
                <a:cs typeface="Calibri"/>
                <a:sym typeface="Calibri"/>
              </a:endParaRPr>
            </a:p>
          </p:txBody>
        </p:sp>
      </p:grpSp>
      <p:sp>
        <p:nvSpPr>
          <p:cNvPr id="200" name="Google Shape;200;p15"/>
          <p:cNvSpPr txBox="1"/>
          <p:nvPr/>
        </p:nvSpPr>
        <p:spPr>
          <a:xfrm>
            <a:off x="10551445" y="3282978"/>
            <a:ext cx="1449300" cy="291900"/>
          </a:xfrm>
          <a:prstGeom prst="rect">
            <a:avLst/>
          </a:prstGeom>
          <a:noFill/>
          <a:ln>
            <a:noFill/>
          </a:ln>
        </p:spPr>
        <p:txBody>
          <a:bodyPr anchorCtr="0" anchor="t" bIns="0" lIns="0" spcFirstLastPara="1" rIns="0" wrap="square" tIns="14600">
            <a:spAutoFit/>
          </a:bodyPr>
          <a:lstStyle/>
          <a:p>
            <a:pPr indent="0" lvl="0" marL="1270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5 times</a:t>
            </a:r>
            <a:endParaRPr b="0" i="0" sz="1800" u="none" cap="none" strike="noStrike">
              <a:solidFill>
                <a:schemeClr val="lt1"/>
              </a:solidFill>
              <a:latin typeface="Calibri"/>
              <a:ea typeface="Calibri"/>
              <a:cs typeface="Calibri"/>
              <a:sym typeface="Calibri"/>
            </a:endParaRPr>
          </a:p>
        </p:txBody>
      </p:sp>
      <p:sp>
        <p:nvSpPr>
          <p:cNvPr id="201" name="Google Shape;201;p15"/>
          <p:cNvSpPr/>
          <p:nvPr/>
        </p:nvSpPr>
        <p:spPr>
          <a:xfrm>
            <a:off x="315575" y="1814271"/>
            <a:ext cx="2602523" cy="2602523"/>
          </a:xfrm>
          <a:prstGeom prst="ellipse">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35 times</a:t>
            </a:r>
            <a:endParaRPr/>
          </a:p>
        </p:txBody>
      </p:sp>
      <p:sp>
        <p:nvSpPr>
          <p:cNvPr id="202" name="Google Shape;202;p15"/>
          <p:cNvSpPr/>
          <p:nvPr/>
        </p:nvSpPr>
        <p:spPr>
          <a:xfrm>
            <a:off x="3111892" y="2048218"/>
            <a:ext cx="2368576" cy="2368576"/>
          </a:xfrm>
          <a:prstGeom prst="ellipse">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30 times</a:t>
            </a:r>
            <a:endParaRPr/>
          </a:p>
        </p:txBody>
      </p:sp>
      <p:sp>
        <p:nvSpPr>
          <p:cNvPr id="203" name="Google Shape;203;p15"/>
          <p:cNvSpPr/>
          <p:nvPr/>
        </p:nvSpPr>
        <p:spPr>
          <a:xfrm>
            <a:off x="5674262" y="2230183"/>
            <a:ext cx="2186611" cy="2186611"/>
          </a:xfrm>
          <a:prstGeom prst="ellipse">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28 times</a:t>
            </a:r>
            <a:endParaRPr/>
          </a:p>
        </p:txBody>
      </p:sp>
      <p:sp>
        <p:nvSpPr>
          <p:cNvPr id="204" name="Google Shape;204;p15"/>
          <p:cNvSpPr/>
          <p:nvPr/>
        </p:nvSpPr>
        <p:spPr>
          <a:xfrm>
            <a:off x="8073924" y="2554049"/>
            <a:ext cx="1862744" cy="1862744"/>
          </a:xfrm>
          <a:prstGeom prst="ellipse">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14 times</a:t>
            </a:r>
            <a:endParaRPr/>
          </a:p>
        </p:txBody>
      </p:sp>
      <p:sp>
        <p:nvSpPr>
          <p:cNvPr id="205" name="Google Shape;205;p15"/>
          <p:cNvSpPr/>
          <p:nvPr/>
        </p:nvSpPr>
        <p:spPr>
          <a:xfrm>
            <a:off x="10174577" y="2878530"/>
            <a:ext cx="1543436" cy="1543436"/>
          </a:xfrm>
          <a:prstGeom prst="ellipse">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5 times</a:t>
            </a:r>
            <a:endParaRPr/>
          </a:p>
        </p:txBody>
      </p:sp>
      <p:sp>
        <p:nvSpPr>
          <p:cNvPr id="206" name="Google Shape;206;p15"/>
          <p:cNvSpPr txBox="1"/>
          <p:nvPr/>
        </p:nvSpPr>
        <p:spPr>
          <a:xfrm>
            <a:off x="613087" y="4613396"/>
            <a:ext cx="2007499"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People who inject drugs </a:t>
            </a:r>
            <a:r>
              <a:rPr lang="en-US" sz="1400">
                <a:solidFill>
                  <a:schemeClr val="dk1"/>
                </a:solidFill>
                <a:latin typeface="Arial"/>
                <a:ea typeface="Arial"/>
                <a:cs typeface="Arial"/>
                <a:sym typeface="Arial"/>
              </a:rPr>
              <a:t>have 35 times greater risk of acquiring HIV than adults who do not inject drugs</a:t>
            </a:r>
            <a:endParaRPr/>
          </a:p>
        </p:txBody>
      </p:sp>
      <p:sp>
        <p:nvSpPr>
          <p:cNvPr id="207" name="Google Shape;207;p15"/>
          <p:cNvSpPr txBox="1"/>
          <p:nvPr/>
        </p:nvSpPr>
        <p:spPr>
          <a:xfrm>
            <a:off x="3292431" y="4613396"/>
            <a:ext cx="2007499"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Female sex workers </a:t>
            </a:r>
            <a:r>
              <a:rPr lang="en-US" sz="1400">
                <a:solidFill>
                  <a:schemeClr val="dk1"/>
                </a:solidFill>
                <a:latin typeface="Arial"/>
                <a:ea typeface="Arial"/>
                <a:cs typeface="Arial"/>
                <a:sym typeface="Arial"/>
              </a:rPr>
              <a:t>have 30 times greater risk of acquiring HIV than adult women (15-49) in the general population</a:t>
            </a:r>
            <a:endParaRPr/>
          </a:p>
        </p:txBody>
      </p:sp>
      <p:sp>
        <p:nvSpPr>
          <p:cNvPr id="208" name="Google Shape;208;p15"/>
          <p:cNvSpPr txBox="1"/>
          <p:nvPr/>
        </p:nvSpPr>
        <p:spPr>
          <a:xfrm>
            <a:off x="5763818" y="4609291"/>
            <a:ext cx="2007499" cy="16004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Gay, bisexual and other men who have sex with men </a:t>
            </a:r>
            <a:r>
              <a:rPr lang="en-US" sz="1400">
                <a:solidFill>
                  <a:schemeClr val="dk1"/>
                </a:solidFill>
                <a:latin typeface="Arial"/>
                <a:ea typeface="Arial"/>
                <a:cs typeface="Arial"/>
                <a:sym typeface="Arial"/>
              </a:rPr>
              <a:t>have 28 times greater risk of acquiring HIV than adult men (15-49) in the general population</a:t>
            </a:r>
            <a:endParaRPr/>
          </a:p>
        </p:txBody>
      </p:sp>
      <p:sp>
        <p:nvSpPr>
          <p:cNvPr id="209" name="Google Shape;209;p15"/>
          <p:cNvSpPr txBox="1"/>
          <p:nvPr/>
        </p:nvSpPr>
        <p:spPr>
          <a:xfrm>
            <a:off x="8001547" y="4609291"/>
            <a:ext cx="2007499"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Transgender women </a:t>
            </a:r>
            <a:r>
              <a:rPr lang="en-US" sz="1400">
                <a:solidFill>
                  <a:schemeClr val="dk1"/>
                </a:solidFill>
                <a:latin typeface="Arial"/>
                <a:ea typeface="Arial"/>
                <a:cs typeface="Arial"/>
                <a:sym typeface="Arial"/>
              </a:rPr>
              <a:t>have 14 times greater risk of acquiring HIV than adult women (15-49) in the general population</a:t>
            </a:r>
            <a:endParaRPr/>
          </a:p>
        </p:txBody>
      </p:sp>
      <p:sp>
        <p:nvSpPr>
          <p:cNvPr id="210" name="Google Shape;210;p15"/>
          <p:cNvSpPr txBox="1"/>
          <p:nvPr/>
        </p:nvSpPr>
        <p:spPr>
          <a:xfrm>
            <a:off x="10033212" y="4609291"/>
            <a:ext cx="1826167" cy="160043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400">
                <a:solidFill>
                  <a:schemeClr val="dk1"/>
                </a:solidFill>
                <a:latin typeface="Arial"/>
                <a:ea typeface="Arial"/>
                <a:cs typeface="Arial"/>
                <a:sym typeface="Arial"/>
              </a:rPr>
              <a:t>People in prison </a:t>
            </a:r>
            <a:r>
              <a:rPr lang="en-US" sz="1400">
                <a:solidFill>
                  <a:schemeClr val="dk1"/>
                </a:solidFill>
                <a:latin typeface="Arial"/>
                <a:ea typeface="Arial"/>
                <a:cs typeface="Arial"/>
                <a:sym typeface="Arial"/>
              </a:rPr>
              <a:t>are 5 times more likely to be living with HIV than adults in the general population</a:t>
            </a:r>
            <a:endParaRPr/>
          </a:p>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211" name="Google Shape;211;p15"/>
          <p:cNvSpPr txBox="1"/>
          <p:nvPr/>
        </p:nvSpPr>
        <p:spPr>
          <a:xfrm>
            <a:off x="7426350" y="1652663"/>
            <a:ext cx="4345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2"/>
                </a:solidFill>
                <a:latin typeface="Arial"/>
                <a:ea typeface="Arial"/>
                <a:cs typeface="Arial"/>
                <a:sym typeface="Arial"/>
              </a:rPr>
              <a:t>Source: </a:t>
            </a:r>
            <a:r>
              <a:rPr i="1" lang="en-US" sz="1400">
                <a:solidFill>
                  <a:schemeClr val="dk2"/>
                </a:solidFill>
                <a:latin typeface="Arial"/>
                <a:ea typeface="Arial"/>
                <a:cs typeface="Arial"/>
                <a:sym typeface="Arial"/>
              </a:rPr>
              <a:t>Global AIDS Update 2022 </a:t>
            </a:r>
            <a:r>
              <a:rPr lang="en-US" sz="1400">
                <a:solidFill>
                  <a:schemeClr val="dk2"/>
                </a:solidFill>
                <a:latin typeface="Arial"/>
                <a:ea typeface="Arial"/>
                <a:cs typeface="Arial"/>
                <a:sym typeface="Arial"/>
              </a:rPr>
              <a:t>(UNAIDS, 2022)</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6"/>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5882"/>
              <a:buFont typeface="Arial"/>
              <a:buNone/>
            </a:pPr>
            <a:r>
              <a:rPr lang="en-US"/>
              <a:t>What makes key populations </a:t>
            </a:r>
            <a:endParaRPr/>
          </a:p>
          <a:p>
            <a:pPr indent="0" lvl="0" marL="0" rtl="0" algn="l">
              <a:lnSpc>
                <a:spcPct val="90000"/>
              </a:lnSpc>
              <a:spcBef>
                <a:spcPts val="0"/>
              </a:spcBef>
              <a:spcAft>
                <a:spcPts val="0"/>
              </a:spcAft>
              <a:buClr>
                <a:schemeClr val="lt1"/>
              </a:buClr>
              <a:buSzPct val="105882"/>
              <a:buFont typeface="Arial"/>
              <a:buNone/>
            </a:pPr>
            <a:r>
              <a:rPr lang="en-US"/>
              <a:t>vulnerable to HIV?</a:t>
            </a:r>
            <a:endParaRPr/>
          </a:p>
        </p:txBody>
      </p:sp>
      <p:sp>
        <p:nvSpPr>
          <p:cNvPr id="218" name="Google Shape;218;p16"/>
          <p:cNvSpPr txBox="1"/>
          <p:nvPr>
            <p:ph idx="1" type="body"/>
          </p:nvPr>
        </p:nvSpPr>
        <p:spPr>
          <a:xfrm>
            <a:off x="838199" y="1740913"/>
            <a:ext cx="10688782" cy="2248655"/>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800"/>
              <a:buChar char="•"/>
            </a:pPr>
            <a:r>
              <a:rPr lang="en-US" sz="2400"/>
              <a:t>Key populations face </a:t>
            </a:r>
            <a:r>
              <a:rPr b="1" lang="en-US" sz="2400"/>
              <a:t>legal and social challenges</a:t>
            </a:r>
            <a:r>
              <a:rPr lang="en-US" sz="2400"/>
              <a:t>, including exclusion, stigma, discrimination, criminal</a:t>
            </a:r>
            <a:r>
              <a:rPr lang="en-US" sz="2400"/>
              <a:t>is</a:t>
            </a:r>
            <a:r>
              <a:rPr lang="en-US" sz="2400"/>
              <a:t>ation and violence.</a:t>
            </a:r>
            <a:endParaRPr/>
          </a:p>
          <a:p>
            <a:pPr indent="-228600" lvl="0" marL="228600" rtl="0" algn="l">
              <a:lnSpc>
                <a:spcPct val="100000"/>
              </a:lnSpc>
              <a:spcBef>
                <a:spcPts val="1000"/>
              </a:spcBef>
              <a:spcAft>
                <a:spcPts val="0"/>
              </a:spcAft>
              <a:buClr>
                <a:schemeClr val="dk1"/>
              </a:buClr>
              <a:buSzPts val="2800"/>
              <a:buChar char="•"/>
            </a:pPr>
            <a:r>
              <a:rPr lang="en-US" sz="2400"/>
              <a:t>These factors increase their vulnerability to HIV and </a:t>
            </a:r>
            <a:r>
              <a:rPr b="1" lang="en-US" sz="2400"/>
              <a:t>reduce their access to essential services for HIV prevention, diagnosis and treatment</a:t>
            </a:r>
            <a:r>
              <a:rPr lang="en-US" sz="2400"/>
              <a:t>, and to other health and social services. </a:t>
            </a:r>
            <a:endParaRPr/>
          </a:p>
        </p:txBody>
      </p:sp>
      <p:cxnSp>
        <p:nvCxnSpPr>
          <p:cNvPr id="219" name="Google Shape;219;p16"/>
          <p:cNvCxnSpPr>
            <a:endCxn id="220"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221" name="Google Shape;221;p16"/>
          <p:cNvSpPr txBox="1"/>
          <p:nvPr/>
        </p:nvSpPr>
        <p:spPr>
          <a:xfrm>
            <a:off x="838199" y="4353419"/>
            <a:ext cx="10515599"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024D84"/>
                </a:solidFill>
                <a:latin typeface="Arial"/>
                <a:ea typeface="Arial"/>
                <a:cs typeface="Arial"/>
                <a:sym typeface="Arial"/>
              </a:rPr>
              <a:t>This makes it much more difficult for key populations to protect their health, safety and well-being.</a:t>
            </a:r>
            <a:endParaRPr/>
          </a:p>
        </p:txBody>
      </p:sp>
      <p:sp>
        <p:nvSpPr>
          <p:cNvPr id="222" name="Google Shape;222;p16"/>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UNDERSTANDING KEY POPULATIONS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7"/>
          <p:cNvSpPr txBox="1"/>
          <p:nvPr>
            <p:ph idx="1" type="body"/>
          </p:nvPr>
        </p:nvSpPr>
        <p:spPr>
          <a:xfrm>
            <a:off x="838199" y="1740913"/>
            <a:ext cx="10688782" cy="363997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Outside sub-Saharan Africa, key populations account for </a:t>
            </a:r>
            <a:r>
              <a:rPr b="1" lang="en-US" sz="2400"/>
              <a:t>94% of all new infections.</a:t>
            </a:r>
            <a:endParaRPr/>
          </a:p>
          <a:p>
            <a:pPr indent="0" lvl="0" marL="0" rtl="0" algn="l">
              <a:lnSpc>
                <a:spcPct val="90000"/>
              </a:lnSpc>
              <a:spcBef>
                <a:spcPts val="0"/>
              </a:spcBef>
              <a:spcAft>
                <a:spcPts val="0"/>
              </a:spcAft>
              <a:buClr>
                <a:schemeClr val="dk1"/>
              </a:buClr>
              <a:buSzPts val="2400"/>
              <a:buNone/>
            </a:pPr>
            <a:r>
              <a:t/>
            </a:r>
            <a:endParaRPr b="1" sz="2400"/>
          </a:p>
          <a:p>
            <a:pPr indent="0" lvl="0" marL="0" rtl="0" algn="l">
              <a:lnSpc>
                <a:spcPct val="90000"/>
              </a:lnSpc>
              <a:spcBef>
                <a:spcPts val="0"/>
              </a:spcBef>
              <a:spcAft>
                <a:spcPts val="0"/>
              </a:spcAft>
              <a:buClr>
                <a:schemeClr val="dk1"/>
              </a:buClr>
              <a:buSzPts val="2400"/>
              <a:buNone/>
            </a:pPr>
            <a:r>
              <a:rPr lang="en-US" sz="2400"/>
              <a:t>Key populations and their partners </a:t>
            </a:r>
            <a:r>
              <a:rPr lang="en-US" sz="2400">
                <a:extLst>
                  <a:ext uri="http://customooxmlschemas.google.com/">
                    <go:slidesCustomData xmlns:go="http://customooxmlschemas.google.com/" textRoundtripDataId="25"/>
                  </a:ext>
                </a:extLst>
              </a:rPr>
              <a:t>account</a:t>
            </a:r>
            <a:r>
              <a:rPr lang="en-US" sz="2400"/>
              <a:t> for:</a:t>
            </a:r>
            <a:endParaRPr/>
          </a:p>
          <a:p>
            <a:pPr indent="-406400" lvl="0" marL="457200" rtl="0" algn="l">
              <a:lnSpc>
                <a:spcPct val="90000"/>
              </a:lnSpc>
              <a:spcBef>
                <a:spcPts val="1000"/>
              </a:spcBef>
              <a:spcAft>
                <a:spcPts val="0"/>
              </a:spcAft>
              <a:buClr>
                <a:schemeClr val="dk1"/>
              </a:buClr>
              <a:buSzPts val="2800"/>
              <a:buChar char="•"/>
            </a:pPr>
            <a:r>
              <a:rPr lang="en-US" sz="2400"/>
              <a:t>&gt;88% of new HIV infections in Western and Central Europe and North America</a:t>
            </a:r>
            <a:endParaRPr/>
          </a:p>
          <a:p>
            <a:pPr indent="-406400" lvl="0" marL="457200" rtl="0" algn="l">
              <a:lnSpc>
                <a:spcPct val="90000"/>
              </a:lnSpc>
              <a:spcBef>
                <a:spcPts val="1000"/>
              </a:spcBef>
              <a:spcAft>
                <a:spcPts val="0"/>
              </a:spcAft>
              <a:buClr>
                <a:schemeClr val="dk1"/>
              </a:buClr>
              <a:buSzPts val="2800"/>
              <a:buChar char="•"/>
            </a:pPr>
            <a:r>
              <a:rPr lang="en-US" sz="2400">
                <a:extLst>
                  <a:ext uri="http://customooxmlschemas.google.com/">
                    <go:slidesCustomData xmlns:go="http://customooxmlschemas.google.com/" textRoundtripDataId="26"/>
                  </a:ext>
                </a:extLst>
              </a:rPr>
              <a:t>78% </a:t>
            </a:r>
            <a:r>
              <a:rPr lang="en-US" sz="2400"/>
              <a:t>of new HIV infections in Asia and the Pacific</a:t>
            </a:r>
            <a:endParaRPr/>
          </a:p>
          <a:p>
            <a:pPr indent="-406400" lvl="0" marL="457200" rtl="0" algn="l">
              <a:lnSpc>
                <a:spcPct val="90000"/>
              </a:lnSpc>
              <a:spcBef>
                <a:spcPts val="1000"/>
              </a:spcBef>
              <a:spcAft>
                <a:spcPts val="0"/>
              </a:spcAft>
              <a:buClr>
                <a:schemeClr val="dk1"/>
              </a:buClr>
              <a:buSzPts val="2800"/>
              <a:buChar char="•"/>
            </a:pPr>
            <a:r>
              <a:rPr lang="en-US" sz="2400"/>
              <a:t>51% of new HIV infections in sub-Saharan Africa</a:t>
            </a:r>
            <a:r>
              <a:rPr lang="en-US" sz="2400">
                <a:extLst>
                  <a:ext uri="http://customooxmlschemas.google.com/">
                    <go:slidesCustomData xmlns:go="http://customooxmlschemas.google.com/" textRoundtripDataId="27"/>
                  </a:ext>
                </a:extLst>
              </a:rPr>
              <a:t>.</a:t>
            </a:r>
            <a:r>
              <a:rPr lang="en-US" sz="2400"/>
              <a:t> </a:t>
            </a:r>
            <a:endParaRPr/>
          </a:p>
        </p:txBody>
      </p:sp>
      <p:cxnSp>
        <p:nvCxnSpPr>
          <p:cNvPr id="229" name="Google Shape;229;p17"/>
          <p:cNvCxnSpPr>
            <a:endCxn id="230"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231" name="Google Shape;231;p17"/>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800"/>
              <a:buFont typeface="Arial"/>
              <a:buNone/>
            </a:pPr>
            <a:r>
              <a:rPr lang="en-US" sz="2400"/>
              <a:t>Key populations and their sexual partners accounted </a:t>
            </a:r>
            <a:endParaRPr sz="2400"/>
          </a:p>
          <a:p>
            <a:pPr indent="0" lvl="0" marL="0" rtl="0" algn="l">
              <a:lnSpc>
                <a:spcPct val="90000"/>
              </a:lnSpc>
              <a:spcBef>
                <a:spcPts val="0"/>
              </a:spcBef>
              <a:spcAft>
                <a:spcPts val="0"/>
              </a:spcAft>
              <a:buClr>
                <a:schemeClr val="lt1"/>
              </a:buClr>
              <a:buSzPts val="2800"/>
              <a:buFont typeface="Arial"/>
              <a:buNone/>
            </a:pPr>
            <a:r>
              <a:rPr lang="en-US" sz="2400"/>
              <a:t>for 70% of new HIV infections globally in 2021</a:t>
            </a:r>
            <a:endParaRPr sz="3000"/>
          </a:p>
        </p:txBody>
      </p:sp>
      <p:sp>
        <p:nvSpPr>
          <p:cNvPr id="232" name="Google Shape;232;p17"/>
          <p:cNvSpPr txBox="1"/>
          <p:nvPr/>
        </p:nvSpPr>
        <p:spPr>
          <a:xfrm>
            <a:off x="838201" y="5617975"/>
            <a:ext cx="46959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2"/>
                </a:solidFill>
                <a:latin typeface="Arial"/>
                <a:ea typeface="Arial"/>
                <a:cs typeface="Arial"/>
                <a:sym typeface="Arial"/>
              </a:rPr>
              <a:t>Source: </a:t>
            </a:r>
            <a:r>
              <a:rPr i="1" lang="en-US" sz="1400">
                <a:solidFill>
                  <a:schemeClr val="dk2"/>
                </a:solidFill>
                <a:latin typeface="Arial"/>
                <a:ea typeface="Arial"/>
                <a:cs typeface="Arial"/>
                <a:sym typeface="Arial"/>
              </a:rPr>
              <a:t>Global AIDS Update 2022 </a:t>
            </a:r>
            <a:r>
              <a:rPr lang="en-US" sz="1400">
                <a:solidFill>
                  <a:schemeClr val="dk2"/>
                </a:solidFill>
                <a:latin typeface="Arial"/>
                <a:ea typeface="Arial"/>
                <a:cs typeface="Arial"/>
                <a:sym typeface="Arial"/>
              </a:rPr>
              <a:t>(UNAIDS, 2022)</a:t>
            </a:r>
            <a:endParaRPr/>
          </a:p>
        </p:txBody>
      </p:sp>
      <p:sp>
        <p:nvSpPr>
          <p:cNvPr id="233" name="Google Shape;233;p17"/>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UNDERSTANDING KEY POPULATIONS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A group of people holding balloons&#10;&#10;Description automatically generated with medium confidence" id="238" name="Google Shape;238;p18"/>
          <p:cNvPicPr preferRelativeResize="0"/>
          <p:nvPr>
            <p:ph idx="1" type="body"/>
          </p:nvPr>
        </p:nvPicPr>
        <p:blipFill rotWithShape="1">
          <a:blip r:embed="rId3">
            <a:alphaModFix/>
          </a:blip>
          <a:srcRect b="0" l="0" r="0" t="0"/>
          <a:stretch/>
        </p:blipFill>
        <p:spPr>
          <a:xfrm>
            <a:off x="5262870" y="1632331"/>
            <a:ext cx="6012835" cy="4448175"/>
          </a:xfrm>
          <a:prstGeom prst="rect">
            <a:avLst/>
          </a:prstGeom>
          <a:noFill/>
          <a:ln>
            <a:noFill/>
          </a:ln>
        </p:spPr>
      </p:pic>
      <p:sp>
        <p:nvSpPr>
          <p:cNvPr id="239" name="Google Shape;239;p18"/>
          <p:cNvSpPr txBox="1"/>
          <p:nvPr>
            <p:ph idx="2" type="body"/>
          </p:nvPr>
        </p:nvSpPr>
        <p:spPr>
          <a:xfrm>
            <a:off x="839788" y="1632331"/>
            <a:ext cx="3932237" cy="444796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110000"/>
              </a:lnSpc>
              <a:spcBef>
                <a:spcPts val="0"/>
              </a:spcBef>
              <a:spcAft>
                <a:spcPts val="0"/>
              </a:spcAft>
              <a:buClr>
                <a:schemeClr val="dk1"/>
              </a:buClr>
              <a:buSzPct val="94334"/>
              <a:buNone/>
            </a:pPr>
            <a:r>
              <a:rPr b="1" lang="en-US" sz="1908"/>
              <a:t>Key populations are central to effective HIV responses. </a:t>
            </a:r>
            <a:r>
              <a:rPr lang="en-US" sz="1908"/>
              <a:t>They must be included in all HIV programming efforts.</a:t>
            </a:r>
            <a:endParaRPr sz="1708"/>
          </a:p>
          <a:p>
            <a:pPr indent="0" lvl="0" marL="0" rtl="0" algn="just">
              <a:lnSpc>
                <a:spcPct val="110000"/>
              </a:lnSpc>
              <a:spcBef>
                <a:spcPts val="1000"/>
              </a:spcBef>
              <a:spcAft>
                <a:spcPts val="0"/>
              </a:spcAft>
              <a:buClr>
                <a:schemeClr val="dk1"/>
              </a:buClr>
              <a:buSzPct val="94334"/>
              <a:buNone/>
            </a:pPr>
            <a:r>
              <a:rPr b="1" lang="en-US" sz="1908"/>
              <a:t>The Global AIDS Strategy</a:t>
            </a:r>
            <a:r>
              <a:rPr lang="en-US" sz="1908"/>
              <a:t> and the 2021 Political Declaration on HIV and AIDS call for organ</a:t>
            </a:r>
            <a:r>
              <a:rPr lang="en-US" sz="1908"/>
              <a:t>is</a:t>
            </a:r>
            <a:r>
              <a:rPr lang="en-US" sz="1908"/>
              <a:t>ations led by key populations to deliver </a:t>
            </a:r>
            <a:r>
              <a:rPr lang="en-US" sz="1908">
                <a:extLst>
                  <a:ext uri="http://customooxmlschemas.google.com/">
                    <go:slidesCustomData xmlns:go="http://customooxmlschemas.google.com/" textRoundtripDataId="28"/>
                  </a:ext>
                </a:extLst>
              </a:rPr>
              <a:t>m</a:t>
            </a:r>
            <a:r>
              <a:rPr lang="en-US" sz="1908"/>
              <a:t>ore</a:t>
            </a:r>
            <a:r>
              <a:rPr lang="en-US" sz="1908"/>
              <a:t> of HIV prevention, care and treatment services. </a:t>
            </a:r>
            <a:endParaRPr sz="1708"/>
          </a:p>
          <a:p>
            <a:pPr indent="0" lvl="0" marL="0" rtl="0" algn="just">
              <a:lnSpc>
                <a:spcPct val="110000"/>
              </a:lnSpc>
              <a:spcBef>
                <a:spcPts val="1000"/>
              </a:spcBef>
              <a:spcAft>
                <a:spcPts val="0"/>
              </a:spcAft>
              <a:buClr>
                <a:schemeClr val="dk1"/>
              </a:buClr>
              <a:buSzPct val="62322"/>
              <a:buFont typeface="Arial"/>
              <a:buNone/>
            </a:pPr>
            <a:r>
              <a:rPr lang="en-US" sz="1908"/>
              <a:t>This training </a:t>
            </a:r>
            <a:r>
              <a:rPr b="1" lang="en-US" sz="1908"/>
              <a:t>will help you understand how to include and support key populations </a:t>
            </a:r>
            <a:r>
              <a:rPr lang="en-US" sz="1908"/>
              <a:t>in the design and delivery of community-led responses.</a:t>
            </a:r>
            <a:endParaRPr sz="1708"/>
          </a:p>
        </p:txBody>
      </p:sp>
      <p:cxnSp>
        <p:nvCxnSpPr>
          <p:cNvPr id="240" name="Google Shape;240;p18"/>
          <p:cNvCxnSpPr>
            <a:endCxn id="241"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242" name="Google Shape;242;p18"/>
          <p:cNvSpPr txBox="1"/>
          <p:nvPr/>
        </p:nvSpPr>
        <p:spPr>
          <a:xfrm>
            <a:off x="6924400" y="6080500"/>
            <a:ext cx="26898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rgbClr val="44546A"/>
                </a:solidFill>
              </a:rPr>
              <a:t>Image: UNDP Dominican Republic</a:t>
            </a:r>
            <a:endParaRPr/>
          </a:p>
        </p:txBody>
      </p:sp>
      <p:sp>
        <p:nvSpPr>
          <p:cNvPr id="243" name="Google Shape;243;p18"/>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UNDERSTANDING KEY POPULATIONS</a:t>
            </a:r>
            <a:endParaRPr/>
          </a:p>
        </p:txBody>
      </p:sp>
      <p:sp>
        <p:nvSpPr>
          <p:cNvPr id="244" name="Google Shape;244;p18"/>
          <p:cNvSpPr txBox="1"/>
          <p:nvPr>
            <p:ph idx="4294967295" type="title"/>
          </p:nvPr>
        </p:nvSpPr>
        <p:spPr>
          <a:xfrm>
            <a:off x="430696" y="248478"/>
            <a:ext cx="10515600" cy="810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sz="3200"/>
              <a:t>Key populations are key to the solution</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9"/>
          <p:cNvSpPr txBox="1"/>
          <p:nvPr>
            <p:ph type="title"/>
          </p:nvPr>
        </p:nvSpPr>
        <p:spPr>
          <a:xfrm>
            <a:off x="340175" y="1401075"/>
            <a:ext cx="11851800" cy="1612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400"/>
              <a:buFont typeface="Arial"/>
              <a:buNone/>
            </a:pPr>
            <a:r>
              <a:rPr lang="en-US" sz="4400">
                <a:solidFill>
                  <a:srgbClr val="024D84"/>
                </a:solidFill>
              </a:rPr>
              <a:t>Part 2: Understanding and overcoming bias, prejudice</a:t>
            </a:r>
            <a:r>
              <a:rPr lang="en-US" sz="4400">
                <a:solidFill>
                  <a:srgbClr val="024D84"/>
                </a:solidFill>
              </a:rPr>
              <a:t>, stigma</a:t>
            </a:r>
            <a:r>
              <a:rPr lang="en-US" sz="4400">
                <a:solidFill>
                  <a:schemeClr val="dk1"/>
                </a:solidFill>
                <a:highlight>
                  <a:schemeClr val="lt1"/>
                </a:highlight>
              </a:rPr>
              <a:t> </a:t>
            </a:r>
            <a:r>
              <a:rPr lang="en-US" sz="4400">
                <a:solidFill>
                  <a:srgbClr val="024D84"/>
                </a:solidFill>
              </a:rPr>
              <a:t>and discrimination</a:t>
            </a:r>
            <a:endParaRPr sz="4400"/>
          </a:p>
        </p:txBody>
      </p:sp>
      <p:sp>
        <p:nvSpPr>
          <p:cNvPr id="250" name="Google Shape;250;p19"/>
          <p:cNvSpPr txBox="1"/>
          <p:nvPr>
            <p:ph idx="1" type="body"/>
          </p:nvPr>
        </p:nvSpPr>
        <p:spPr>
          <a:xfrm>
            <a:off x="831850" y="3573925"/>
            <a:ext cx="10515600" cy="2657700"/>
          </a:xfrm>
          <a:prstGeom prst="rect">
            <a:avLst/>
          </a:prstGeom>
          <a:noFill/>
          <a:ln>
            <a:noFill/>
          </a:ln>
        </p:spPr>
        <p:txBody>
          <a:bodyPr anchorCtr="0" anchor="t" bIns="45700" lIns="91425" spcFirstLastPara="1" rIns="91425" wrap="square" tIns="45700">
            <a:normAutofit fontScale="62500"/>
          </a:bodyPr>
          <a:lstStyle/>
          <a:p>
            <a:pPr indent="-355600" lvl="0" marL="457200" rtl="0" algn="l">
              <a:lnSpc>
                <a:spcPct val="115000"/>
              </a:lnSpc>
              <a:spcBef>
                <a:spcPts val="0"/>
              </a:spcBef>
              <a:spcAft>
                <a:spcPts val="0"/>
              </a:spcAft>
              <a:buClr>
                <a:schemeClr val="dk1"/>
              </a:buClr>
              <a:buSzPct val="100000"/>
              <a:buChar char="➢"/>
            </a:pPr>
            <a:r>
              <a:rPr b="1" lang="en-US" sz="3200">
                <a:solidFill>
                  <a:schemeClr val="dk1"/>
                </a:solidFill>
              </a:rPr>
              <a:t>Introduction</a:t>
            </a:r>
            <a:endParaRPr b="1"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Exercise: Opening questions</a:t>
            </a:r>
            <a:endParaRPr sz="3200" strike="sngStrike">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E</a:t>
            </a:r>
            <a:r>
              <a:rPr lang="en-US" sz="3200">
                <a:solidFill>
                  <a:schemeClr val="dk1"/>
                </a:solidFill>
              </a:rPr>
              <a:t>xploring bias</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G</a:t>
            </a:r>
            <a:r>
              <a:rPr lang="en-US" sz="3200">
                <a:solidFill>
                  <a:schemeClr val="dk1"/>
                </a:solidFill>
              </a:rPr>
              <a:t>oing deeper on bias, prejudice, stigma and discrimination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A</a:t>
            </a:r>
            <a:r>
              <a:rPr lang="en-US" sz="3200">
                <a:solidFill>
                  <a:schemeClr val="dk1"/>
                </a:solidFill>
              </a:rPr>
              <a:t>ddressing bias, prejudice, stigma and discrimination</a:t>
            </a:r>
            <a:endParaRPr>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Leading courageous conversations on bias, prejudice, stigma and key populations within our agencies and with government counterparts and other stakeholders</a:t>
            </a:r>
            <a:endParaRPr b="1" sz="32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2"/>
          <p:cNvSpPr txBox="1"/>
          <p:nvPr>
            <p:ph type="title"/>
          </p:nvPr>
        </p:nvSpPr>
        <p:spPr>
          <a:xfrm>
            <a:off x="430696" y="248478"/>
            <a:ext cx="10515600" cy="810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400"/>
              <a:buFont typeface="Arial"/>
              <a:buNone/>
            </a:pPr>
            <a:r>
              <a:rPr lang="en-US"/>
              <a:t>Acknowledgements</a:t>
            </a:r>
            <a:endParaRPr/>
          </a:p>
        </p:txBody>
      </p:sp>
      <p:sp>
        <p:nvSpPr>
          <p:cNvPr id="67" name="Google Shape;67;p2"/>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fontScale="62500" lnSpcReduction="10000"/>
          </a:bodyPr>
          <a:lstStyle/>
          <a:p>
            <a:pPr indent="0" lvl="0" marL="0" rtl="0" algn="l">
              <a:lnSpc>
                <a:spcPct val="120000"/>
              </a:lnSpc>
              <a:spcBef>
                <a:spcPts val="0"/>
              </a:spcBef>
              <a:spcAft>
                <a:spcPts val="0"/>
              </a:spcAft>
              <a:buClr>
                <a:schemeClr val="dk1"/>
              </a:buClr>
              <a:buSzPct val="100000"/>
              <a:buNone/>
            </a:pPr>
            <a:r>
              <a:rPr lang="en-US"/>
              <a:t>This updated In-Reach training was developed by UNDP with the support of </a:t>
            </a:r>
            <a:r>
              <a:rPr b="1" lang="en-US"/>
              <a:t>the</a:t>
            </a:r>
            <a:r>
              <a:rPr lang="en-US"/>
              <a:t> </a:t>
            </a:r>
            <a:r>
              <a:rPr b="1" lang="en-US"/>
              <a:t>Interagency Working Group on Key Populations: UNFPA, UNODC, WHO, UNAIDS Secretariat, GNP+ (Global Network of People Living with HIV), NSWP (Global Network of Sex Work Projects), INPUD (International Network of People who Use Drugs), MPact (Global Action for Gay Men’s Health and Rights) and IRGT (Global Network of Transgender Women and HIV). </a:t>
            </a:r>
            <a:endParaRPr/>
          </a:p>
          <a:p>
            <a:pPr indent="0" lvl="0" marL="0" rtl="0" algn="l">
              <a:lnSpc>
                <a:spcPct val="120000"/>
              </a:lnSpc>
              <a:spcBef>
                <a:spcPts val="1000"/>
              </a:spcBef>
              <a:spcAft>
                <a:spcPts val="0"/>
              </a:spcAft>
              <a:buClr>
                <a:schemeClr val="dk1"/>
              </a:buClr>
              <a:buSzPct val="100000"/>
              <a:buNone/>
            </a:pPr>
            <a:r>
              <a:rPr i="1" lang="en-US"/>
              <a:t>The training is an updated and adapted version of an earlier In-Reach training on working with and supporting key populations. It is an online course with a modified version designed for both </a:t>
            </a:r>
            <a:r>
              <a:rPr i="1" lang="en-US"/>
              <a:t>online</a:t>
            </a:r>
            <a:r>
              <a:rPr i="1" lang="en-US"/>
              <a:t> training and face-to-face meetings at country level.</a:t>
            </a:r>
            <a:endParaRPr/>
          </a:p>
          <a:p>
            <a:pPr indent="0" lvl="0" marL="0" rtl="0" algn="l">
              <a:lnSpc>
                <a:spcPct val="120000"/>
              </a:lnSpc>
              <a:spcBef>
                <a:spcPts val="1000"/>
              </a:spcBef>
              <a:spcAft>
                <a:spcPts val="0"/>
              </a:spcAft>
              <a:buClr>
                <a:schemeClr val="accent2"/>
              </a:buClr>
              <a:buSzPct val="100000"/>
              <a:buNone/>
            </a:pPr>
            <a:r>
              <a:rPr lang="en-US">
                <a:solidFill>
                  <a:schemeClr val="accent2"/>
                </a:solidFill>
              </a:rPr>
              <a:t>The training was written by Dr Cheikh Traore. It was edited by James Baer.</a:t>
            </a:r>
            <a:endParaRPr/>
          </a:p>
          <a:p>
            <a:pPr indent="0" lvl="0" marL="0" rtl="0" algn="l">
              <a:lnSpc>
                <a:spcPct val="120000"/>
              </a:lnSpc>
              <a:spcBef>
                <a:spcPts val="1000"/>
              </a:spcBef>
              <a:spcAft>
                <a:spcPts val="0"/>
              </a:spcAft>
              <a:buClr>
                <a:schemeClr val="accent2"/>
              </a:buClr>
              <a:buSzPct val="100000"/>
              <a:buNone/>
            </a:pPr>
            <a:r>
              <a:rPr i="1" lang="en-US" sz="2600">
                <a:solidFill>
                  <a:schemeClr val="accent2"/>
                </a:solidFill>
              </a:rPr>
              <a:t>Copyright: UNDP, 2023.</a:t>
            </a:r>
            <a:endParaRPr/>
          </a:p>
          <a:p>
            <a:pPr indent="0" lvl="0" marL="0" rtl="0" algn="l">
              <a:lnSpc>
                <a:spcPct val="120000"/>
              </a:lnSpc>
              <a:spcBef>
                <a:spcPts val="1000"/>
              </a:spcBef>
              <a:spcAft>
                <a:spcPts val="0"/>
              </a:spcAft>
              <a:buClr>
                <a:schemeClr val="dk1"/>
              </a:buClr>
              <a:buSzPct val="100000"/>
              <a:buNone/>
            </a:pPr>
            <a:r>
              <a:t/>
            </a:r>
            <a:endParaRPr i="1"/>
          </a:p>
          <a:p>
            <a:pPr indent="0" lvl="0" marL="0" rtl="0" algn="l">
              <a:lnSpc>
                <a:spcPct val="90000"/>
              </a:lnSpc>
              <a:spcBef>
                <a:spcPts val="1000"/>
              </a:spcBef>
              <a:spcAft>
                <a:spcPts val="0"/>
              </a:spcAft>
              <a:buClr>
                <a:schemeClr val="dk1"/>
              </a:buClr>
              <a:buSzPct val="100000"/>
              <a:buNone/>
            </a:pPr>
            <a:r>
              <a:t/>
            </a:r>
            <a:endParaRPr i="1"/>
          </a:p>
        </p:txBody>
      </p:sp>
      <p:sp>
        <p:nvSpPr>
          <p:cNvPr id="68" name="Google Shape;68;p2"/>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INTRODUCTORY MODULE</a:t>
            </a:r>
            <a:endParaRPr/>
          </a:p>
        </p:txBody>
      </p:sp>
      <p:cxnSp>
        <p:nvCxnSpPr>
          <p:cNvPr id="69" name="Google Shape;69;p2"/>
          <p:cNvCxnSpPr>
            <a:endCxn id="68"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0"/>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Introduction</a:t>
            </a:r>
            <a:endParaRPr/>
          </a:p>
        </p:txBody>
      </p:sp>
      <p:sp>
        <p:nvSpPr>
          <p:cNvPr id="256" name="Google Shape;256;p20"/>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dk1"/>
              </a:buClr>
              <a:buSzPct val="108108"/>
              <a:buNone/>
            </a:pPr>
            <a:r>
              <a:rPr b="1" lang="en-US" sz="2800" u="sng"/>
              <a:t>In this part of the module you will learn about:</a:t>
            </a:r>
            <a:endParaRPr/>
          </a:p>
          <a:p>
            <a:pPr indent="-209550" lvl="0" marL="228600" rtl="0" algn="l">
              <a:lnSpc>
                <a:spcPct val="100000"/>
              </a:lnSpc>
              <a:spcBef>
                <a:spcPts val="1000"/>
              </a:spcBef>
              <a:spcAft>
                <a:spcPts val="0"/>
              </a:spcAft>
              <a:buClr>
                <a:schemeClr val="dk1"/>
              </a:buClr>
              <a:buSzPct val="96525"/>
              <a:buChar char="•"/>
            </a:pPr>
            <a:r>
              <a:rPr lang="en-US" sz="2800">
                <a:extLst>
                  <a:ext uri="http://customooxmlschemas.google.com/">
                    <go:slidesCustomData xmlns:go="http://customooxmlschemas.google.com/" textRoundtripDataId="29"/>
                  </a:ext>
                </a:extLst>
              </a:rPr>
              <a:t>Bias, stigma and prejudice</a:t>
            </a:r>
            <a:r>
              <a:rPr lang="en-US" sz="2800"/>
              <a:t>, and how they contribute to discrimination and inequalities </a:t>
            </a:r>
            <a:endParaRPr/>
          </a:p>
          <a:p>
            <a:pPr indent="-209550" lvl="0" marL="228600" rtl="0" algn="l">
              <a:lnSpc>
                <a:spcPct val="100000"/>
              </a:lnSpc>
              <a:spcBef>
                <a:spcPts val="1000"/>
              </a:spcBef>
              <a:spcAft>
                <a:spcPts val="0"/>
              </a:spcAft>
              <a:buClr>
                <a:schemeClr val="dk1"/>
              </a:buClr>
              <a:buSzPct val="96525"/>
              <a:buChar char="•"/>
            </a:pPr>
            <a:r>
              <a:rPr lang="en-US" sz="2800"/>
              <a:t>How we can clarify our values on same-sex relations, gender/gender identity, substance use, sex work and incarceration </a:t>
            </a:r>
            <a:endParaRPr/>
          </a:p>
          <a:p>
            <a:pPr indent="-209550" lvl="0" marL="228600" rtl="0" algn="l">
              <a:lnSpc>
                <a:spcPct val="100000"/>
              </a:lnSpc>
              <a:spcBef>
                <a:spcPts val="1000"/>
              </a:spcBef>
              <a:spcAft>
                <a:spcPts val="0"/>
              </a:spcAft>
              <a:buClr>
                <a:schemeClr val="dk1"/>
              </a:buClr>
              <a:buSzPct val="96525"/>
              <a:buChar char="•"/>
            </a:pPr>
            <a:r>
              <a:rPr lang="en-US" sz="2800"/>
              <a:t>Addressing bias and prejudice within </a:t>
            </a:r>
            <a:r>
              <a:rPr lang="en-US" sz="2800">
                <a:extLst>
                  <a:ext uri="http://customooxmlschemas.google.com/">
                    <go:slidesCustomData xmlns:go="http://customooxmlschemas.google.com/" textRoundtripDataId="30"/>
                  </a:ext>
                </a:extLst>
              </a:rPr>
              <a:t>ourselves and our </a:t>
            </a:r>
            <a:r>
              <a:rPr lang="en-US" sz="2800"/>
              <a:t>organ</a:t>
            </a:r>
            <a:r>
              <a:rPr lang="en-US"/>
              <a:t>is</a:t>
            </a:r>
            <a:r>
              <a:rPr lang="en-US" sz="2800"/>
              <a:t>ations</a:t>
            </a:r>
            <a:endParaRPr/>
          </a:p>
          <a:p>
            <a:pPr indent="-228600" lvl="0" marL="228600" rtl="0" algn="l">
              <a:lnSpc>
                <a:spcPct val="100000"/>
              </a:lnSpc>
              <a:spcBef>
                <a:spcPts val="1000"/>
              </a:spcBef>
              <a:spcAft>
                <a:spcPts val="0"/>
              </a:spcAft>
              <a:buClr>
                <a:schemeClr val="dk1"/>
              </a:buClr>
              <a:buSzPct val="108108"/>
              <a:buChar char="•"/>
            </a:pPr>
            <a:r>
              <a:rPr lang="en-US"/>
              <a:t>Conducting advocacy in support of</a:t>
            </a:r>
            <a:r>
              <a:rPr lang="en-US" sz="2800"/>
              <a:t> key populations within our organ</a:t>
            </a:r>
            <a:r>
              <a:rPr lang="en-US"/>
              <a:t>is</a:t>
            </a:r>
            <a:r>
              <a:rPr lang="en-US" sz="2800"/>
              <a:t>ation, and with government counterparts, community leaders and other partners</a:t>
            </a:r>
            <a:r>
              <a:rPr lang="en-US"/>
              <a:t>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257" name="Google Shape;257;p20"/>
          <p:cNvSpPr txBox="1"/>
          <p:nvPr/>
        </p:nvSpPr>
        <p:spPr>
          <a:xfrm>
            <a:off x="838200" y="6494680"/>
            <a:ext cx="5791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INTRODUCTION</a:t>
            </a:r>
            <a:endParaRPr/>
          </a:p>
        </p:txBody>
      </p:sp>
      <p:cxnSp>
        <p:nvCxnSpPr>
          <p:cNvPr id="258" name="Google Shape;258;p20"/>
          <p:cNvCxnSpPr>
            <a:endCxn id="257"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054f583cfd_0_0"/>
          <p:cNvSpPr txBox="1"/>
          <p:nvPr>
            <p:ph type="title"/>
          </p:nvPr>
        </p:nvSpPr>
        <p:spPr>
          <a:xfrm>
            <a:off x="467175" y="1502675"/>
            <a:ext cx="11477700" cy="158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400"/>
              <a:buFont typeface="Arial"/>
              <a:buNone/>
            </a:pPr>
            <a:r>
              <a:rPr lang="en-US" sz="4400">
                <a:solidFill>
                  <a:srgbClr val="024D84"/>
                </a:solidFill>
              </a:rPr>
              <a:t>Part 2: Understanding and overcoming bias, prejudice, </a:t>
            </a:r>
            <a:r>
              <a:rPr lang="en-US" sz="4400">
                <a:solidFill>
                  <a:srgbClr val="024D84"/>
                </a:solidFill>
                <a:highlight>
                  <a:schemeClr val="lt1"/>
                </a:highlight>
              </a:rPr>
              <a:t>stigma </a:t>
            </a:r>
            <a:r>
              <a:rPr lang="en-US" sz="4400">
                <a:solidFill>
                  <a:srgbClr val="024D84"/>
                </a:solidFill>
              </a:rPr>
              <a:t>and discrimination</a:t>
            </a:r>
            <a:endParaRPr sz="4400"/>
          </a:p>
        </p:txBody>
      </p:sp>
      <p:sp>
        <p:nvSpPr>
          <p:cNvPr id="264" name="Google Shape;264;g2054f583cfd_0_0"/>
          <p:cNvSpPr txBox="1"/>
          <p:nvPr>
            <p:ph idx="1" type="body"/>
          </p:nvPr>
        </p:nvSpPr>
        <p:spPr>
          <a:xfrm>
            <a:off x="831850" y="3573925"/>
            <a:ext cx="10515600" cy="2657700"/>
          </a:xfrm>
          <a:prstGeom prst="rect">
            <a:avLst/>
          </a:prstGeom>
          <a:noFill/>
          <a:ln>
            <a:noFill/>
          </a:ln>
        </p:spPr>
        <p:txBody>
          <a:bodyPr anchorCtr="0" anchor="t" bIns="45700" lIns="91425" spcFirstLastPara="1" rIns="91425" wrap="square" tIns="45700">
            <a:normAutofit fontScale="62500"/>
          </a:bodyPr>
          <a:lstStyle/>
          <a:p>
            <a:pPr indent="-355600" lvl="0" marL="457200" rtl="0" algn="l">
              <a:lnSpc>
                <a:spcPct val="115000"/>
              </a:lnSpc>
              <a:spcBef>
                <a:spcPts val="0"/>
              </a:spcBef>
              <a:spcAft>
                <a:spcPts val="0"/>
              </a:spcAft>
              <a:buClr>
                <a:schemeClr val="dk1"/>
              </a:buClr>
              <a:buSzPct val="100000"/>
              <a:buChar char="➢"/>
            </a:pPr>
            <a:r>
              <a:rPr lang="en-US" sz="3200">
                <a:solidFill>
                  <a:schemeClr val="dk1"/>
                </a:solidFill>
              </a:rPr>
              <a:t>Introduction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b="1" lang="en-US" sz="3200">
                <a:solidFill>
                  <a:schemeClr val="dk1"/>
                </a:solidFill>
              </a:rPr>
              <a:t>Exercise: Opening questions</a:t>
            </a:r>
            <a:endParaRPr b="1" sz="3200" strike="sngStrike">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Exploring bias</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Going deeper on bias, prejudice, stigma and discrimination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Addressing bias, prejudice, stigma and discrimination</a:t>
            </a:r>
            <a:endParaRPr>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Leading courageous conversations on bias, prejudice, stigma and key populations within our agencies and with government counterparts and other stakeholders</a:t>
            </a:r>
            <a:endParaRPr b="1" sz="32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2"/>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Exercise 1: Opening</a:t>
            </a:r>
            <a:r>
              <a:rPr lang="en-US" strike="sngStrike"/>
              <a:t> </a:t>
            </a:r>
            <a:r>
              <a:rPr lang="en-US"/>
              <a:t>questions (1)</a:t>
            </a:r>
            <a:endParaRPr/>
          </a:p>
        </p:txBody>
      </p:sp>
      <p:sp>
        <p:nvSpPr>
          <p:cNvPr id="270" name="Google Shape;270;p22"/>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chemeClr val="dk1"/>
              </a:buClr>
              <a:buSzPts val="1530"/>
              <a:buNone/>
            </a:pPr>
            <a:r>
              <a:rPr b="1" lang="en-US" sz="1979"/>
              <a:t>1. </a:t>
            </a:r>
            <a:r>
              <a:rPr b="1" lang="en-US" sz="1979"/>
              <a:t>It’s OK for me to express my disapproval of certain social groups when I’m at work, </a:t>
            </a:r>
            <a:r>
              <a:rPr b="1" lang="en-US" sz="1979">
                <a:extLst>
                  <a:ext uri="http://customooxmlschemas.google.com/">
                    <go:slidesCustomData xmlns:go="http://customooxmlschemas.google.com/" textRoundtripDataId="31"/>
                  </a:ext>
                </a:extLst>
              </a:rPr>
              <a:t>because that’s simply part of who I am.</a:t>
            </a:r>
            <a:endParaRPr sz="1979"/>
          </a:p>
          <a:p>
            <a:pPr indent="0" lvl="0" marL="0" rtl="0" algn="l">
              <a:lnSpc>
                <a:spcPct val="80000"/>
              </a:lnSpc>
              <a:spcBef>
                <a:spcPts val="1000"/>
              </a:spcBef>
              <a:spcAft>
                <a:spcPts val="0"/>
              </a:spcAft>
              <a:buClr>
                <a:schemeClr val="accent2"/>
              </a:buClr>
              <a:buSzPts val="1530"/>
              <a:buNone/>
            </a:pPr>
            <a:r>
              <a:rPr lang="en-US" sz="1979">
                <a:solidFill>
                  <a:schemeClr val="accent2"/>
                </a:solidFill>
              </a:rPr>
              <a:t>Agree</a:t>
            </a:r>
            <a:endParaRPr sz="1979"/>
          </a:p>
          <a:p>
            <a:pPr indent="0" lvl="0" marL="0" rtl="0" algn="l">
              <a:lnSpc>
                <a:spcPct val="80000"/>
              </a:lnSpc>
              <a:spcBef>
                <a:spcPts val="1000"/>
              </a:spcBef>
              <a:spcAft>
                <a:spcPts val="0"/>
              </a:spcAft>
              <a:buClr>
                <a:schemeClr val="accent2"/>
              </a:buClr>
              <a:buSzPts val="1530"/>
              <a:buNone/>
            </a:pPr>
            <a:r>
              <a:rPr lang="en-US" sz="1979">
                <a:solidFill>
                  <a:schemeClr val="accent2"/>
                </a:solidFill>
              </a:rPr>
              <a:t>Disagree</a:t>
            </a:r>
            <a:endParaRPr sz="1979"/>
          </a:p>
          <a:p>
            <a:pPr indent="0" lvl="0" marL="0" rtl="0" algn="l">
              <a:lnSpc>
                <a:spcPct val="80000"/>
              </a:lnSpc>
              <a:spcBef>
                <a:spcPts val="1000"/>
              </a:spcBef>
              <a:spcAft>
                <a:spcPts val="0"/>
              </a:spcAft>
              <a:buClr>
                <a:schemeClr val="accent2"/>
              </a:buClr>
              <a:buSzPts val="1530"/>
              <a:buNone/>
            </a:pPr>
            <a:r>
              <a:rPr lang="en-US" sz="1979">
                <a:solidFill>
                  <a:schemeClr val="accent2"/>
                </a:solidFill>
              </a:rPr>
              <a:t>Unsure</a:t>
            </a:r>
            <a:endParaRPr sz="1979"/>
          </a:p>
          <a:p>
            <a:pPr indent="0" lvl="0" marL="0" rtl="0" algn="l">
              <a:lnSpc>
                <a:spcPct val="80000"/>
              </a:lnSpc>
              <a:spcBef>
                <a:spcPts val="1000"/>
              </a:spcBef>
              <a:spcAft>
                <a:spcPts val="0"/>
              </a:spcAft>
              <a:buClr>
                <a:schemeClr val="dk1"/>
              </a:buClr>
              <a:buSzPts val="1530"/>
              <a:buNone/>
            </a:pPr>
            <a:r>
              <a:t/>
            </a:r>
            <a:endParaRPr sz="1979"/>
          </a:p>
          <a:p>
            <a:pPr indent="0" lvl="0" marL="0" rtl="0" algn="l">
              <a:lnSpc>
                <a:spcPct val="80000"/>
              </a:lnSpc>
              <a:spcBef>
                <a:spcPts val="1000"/>
              </a:spcBef>
              <a:spcAft>
                <a:spcPts val="0"/>
              </a:spcAft>
              <a:buClr>
                <a:schemeClr val="dk1"/>
              </a:buClr>
              <a:buSzPts val="1530"/>
              <a:buNone/>
            </a:pPr>
            <a:r>
              <a:rPr b="1" lang="en-US" sz="1979"/>
              <a:t>2. </a:t>
            </a:r>
            <a:r>
              <a:rPr b="1" lang="en-US" sz="1979"/>
              <a:t>I cannot imagine a situation in my life that would cause me to experience discrimination </a:t>
            </a:r>
            <a:r>
              <a:rPr b="1" lang="en-US" sz="1979">
                <a:extLst>
                  <a:ext uri="http://customooxmlschemas.google.com/">
                    <go:slidesCustomData xmlns:go="http://customooxmlschemas.google.com/" textRoundtripDataId="32"/>
                  </a:ext>
                </a:extLst>
              </a:rPr>
              <a:t>by</a:t>
            </a:r>
            <a:r>
              <a:rPr b="1" lang="en-US" sz="1979"/>
              <a:t> another person or organ</a:t>
            </a:r>
            <a:r>
              <a:rPr b="1" lang="en-US" sz="1979"/>
              <a:t>is</a:t>
            </a:r>
            <a:r>
              <a:rPr b="1" lang="en-US" sz="1979"/>
              <a:t>ation. </a:t>
            </a:r>
            <a:endParaRPr sz="1979"/>
          </a:p>
          <a:p>
            <a:pPr indent="0" lvl="0" marL="0" rtl="0" algn="l">
              <a:lnSpc>
                <a:spcPct val="80000"/>
              </a:lnSpc>
              <a:spcBef>
                <a:spcPts val="1000"/>
              </a:spcBef>
              <a:spcAft>
                <a:spcPts val="0"/>
              </a:spcAft>
              <a:buClr>
                <a:schemeClr val="accent2"/>
              </a:buClr>
              <a:buSzPts val="1530"/>
              <a:buNone/>
            </a:pPr>
            <a:r>
              <a:rPr lang="en-US" sz="1979">
                <a:solidFill>
                  <a:schemeClr val="accent2"/>
                </a:solidFill>
              </a:rPr>
              <a:t>Agree</a:t>
            </a:r>
            <a:endParaRPr sz="1979"/>
          </a:p>
          <a:p>
            <a:pPr indent="0" lvl="0" marL="0" rtl="0" algn="l">
              <a:lnSpc>
                <a:spcPct val="80000"/>
              </a:lnSpc>
              <a:spcBef>
                <a:spcPts val="1000"/>
              </a:spcBef>
              <a:spcAft>
                <a:spcPts val="0"/>
              </a:spcAft>
              <a:buClr>
                <a:schemeClr val="accent2"/>
              </a:buClr>
              <a:buSzPts val="1530"/>
              <a:buNone/>
            </a:pPr>
            <a:r>
              <a:rPr lang="en-US" sz="1979">
                <a:solidFill>
                  <a:schemeClr val="accent2"/>
                </a:solidFill>
              </a:rPr>
              <a:t>Disagree</a:t>
            </a:r>
            <a:endParaRPr sz="1979">
              <a:solidFill>
                <a:schemeClr val="accent2"/>
              </a:solidFill>
            </a:endParaRPr>
          </a:p>
          <a:p>
            <a:pPr indent="0" lvl="0" marL="0" rtl="0" algn="l">
              <a:lnSpc>
                <a:spcPct val="80000"/>
              </a:lnSpc>
              <a:spcBef>
                <a:spcPts val="1000"/>
              </a:spcBef>
              <a:spcAft>
                <a:spcPts val="0"/>
              </a:spcAft>
              <a:buClr>
                <a:schemeClr val="accent2"/>
              </a:buClr>
              <a:buSzPts val="1530"/>
              <a:buNone/>
            </a:pPr>
            <a:r>
              <a:rPr lang="en-US" sz="1979">
                <a:solidFill>
                  <a:schemeClr val="accent2"/>
                </a:solidFill>
              </a:rPr>
              <a:t>Unsure</a:t>
            </a:r>
            <a:endParaRPr sz="1979">
              <a:solidFill>
                <a:schemeClr val="accent2"/>
              </a:solidFill>
            </a:endParaRPr>
          </a:p>
          <a:p>
            <a:pPr indent="-77470" lvl="0" marL="228600" rtl="0" algn="l">
              <a:lnSpc>
                <a:spcPct val="80000"/>
              </a:lnSpc>
              <a:spcBef>
                <a:spcPts val="1000"/>
              </a:spcBef>
              <a:spcAft>
                <a:spcPts val="0"/>
              </a:spcAft>
              <a:buClr>
                <a:schemeClr val="dk1"/>
              </a:buClr>
              <a:buSzPts val="2380"/>
              <a:buNone/>
            </a:pPr>
            <a:r>
              <a:t/>
            </a:r>
            <a:endParaRPr sz="1979"/>
          </a:p>
        </p:txBody>
      </p:sp>
      <p:sp>
        <p:nvSpPr>
          <p:cNvPr id="271" name="Google Shape;271;p22"/>
          <p:cNvSpPr txBox="1"/>
          <p:nvPr/>
        </p:nvSpPr>
        <p:spPr>
          <a:xfrm>
            <a:off x="838200" y="6494680"/>
            <a:ext cx="5791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EXERCISE: OPENING QUESTIONS</a:t>
            </a:r>
            <a:endParaRPr/>
          </a:p>
        </p:txBody>
      </p:sp>
      <p:cxnSp>
        <p:nvCxnSpPr>
          <p:cNvPr id="272" name="Google Shape;272;p22"/>
          <p:cNvCxnSpPr>
            <a:endCxn id="271"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3"/>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Exercise 1: Opening questions (2)</a:t>
            </a:r>
            <a:endParaRPr/>
          </a:p>
        </p:txBody>
      </p:sp>
      <p:sp>
        <p:nvSpPr>
          <p:cNvPr id="278" name="Google Shape;278;p23"/>
          <p:cNvSpPr txBox="1"/>
          <p:nvPr>
            <p:ph idx="1" type="body"/>
          </p:nvPr>
        </p:nvSpPr>
        <p:spPr>
          <a:xfrm>
            <a:off x="838200" y="1567206"/>
            <a:ext cx="10515600" cy="4534655"/>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1286"/>
              <a:buNone/>
            </a:pPr>
            <a:r>
              <a:rPr b="1" lang="en-US" sz="2000"/>
              <a:t>3. </a:t>
            </a:r>
            <a:r>
              <a:rPr b="1" lang="en-US" sz="2000"/>
              <a:t>Individuals may be prejudiced against certain groups in the population, but it’s not possible for an organ</a:t>
            </a:r>
            <a:r>
              <a:rPr b="1" lang="en-US" sz="2000"/>
              <a:t>is</a:t>
            </a:r>
            <a:r>
              <a:rPr b="1" lang="en-US" sz="2000"/>
              <a:t>ation to discriminate against someone: the rules will always be applied to everyone in the same way. </a:t>
            </a:r>
            <a:endParaRPr b="1" sz="2000"/>
          </a:p>
          <a:p>
            <a:pPr indent="0" lvl="0" marL="0" rtl="0" algn="l">
              <a:lnSpc>
                <a:spcPct val="80000"/>
              </a:lnSpc>
              <a:spcBef>
                <a:spcPts val="1000"/>
              </a:spcBef>
              <a:spcAft>
                <a:spcPts val="0"/>
              </a:spcAft>
              <a:buClr>
                <a:schemeClr val="accent2"/>
              </a:buClr>
              <a:buSzPts val="1530"/>
              <a:buFont typeface="Arial"/>
              <a:buNone/>
            </a:pPr>
            <a:r>
              <a:rPr lang="en-US" sz="1979">
                <a:solidFill>
                  <a:schemeClr val="accent2"/>
                </a:solidFill>
              </a:rPr>
              <a:t>Agree</a:t>
            </a:r>
            <a:endParaRPr sz="1979"/>
          </a:p>
          <a:p>
            <a:pPr indent="0" lvl="0" marL="0" rtl="0" algn="l">
              <a:lnSpc>
                <a:spcPct val="80000"/>
              </a:lnSpc>
              <a:spcBef>
                <a:spcPts val="1000"/>
              </a:spcBef>
              <a:spcAft>
                <a:spcPts val="0"/>
              </a:spcAft>
              <a:buClr>
                <a:schemeClr val="accent2"/>
              </a:buClr>
              <a:buSzPts val="1530"/>
              <a:buFont typeface="Arial"/>
              <a:buNone/>
            </a:pPr>
            <a:r>
              <a:rPr lang="en-US" sz="1979">
                <a:solidFill>
                  <a:schemeClr val="accent2"/>
                </a:solidFill>
              </a:rPr>
              <a:t>Disagree</a:t>
            </a:r>
            <a:endParaRPr sz="1979">
              <a:solidFill>
                <a:schemeClr val="accent2"/>
              </a:solidFill>
            </a:endParaRPr>
          </a:p>
          <a:p>
            <a:pPr indent="0" lvl="0" marL="0" rtl="0" algn="l">
              <a:lnSpc>
                <a:spcPct val="80000"/>
              </a:lnSpc>
              <a:spcBef>
                <a:spcPts val="1000"/>
              </a:spcBef>
              <a:spcAft>
                <a:spcPts val="0"/>
              </a:spcAft>
              <a:buClr>
                <a:schemeClr val="accent2"/>
              </a:buClr>
              <a:buSzPts val="1530"/>
              <a:buFont typeface="Arial"/>
              <a:buNone/>
            </a:pPr>
            <a:r>
              <a:rPr lang="en-US" sz="1979">
                <a:solidFill>
                  <a:schemeClr val="accent2"/>
                </a:solidFill>
              </a:rPr>
              <a:t>Unsure</a:t>
            </a:r>
            <a:endParaRPr b="1" sz="2000"/>
          </a:p>
          <a:p>
            <a:pPr indent="0" lvl="0" marL="0" rtl="0" algn="l">
              <a:lnSpc>
                <a:spcPct val="100000"/>
              </a:lnSpc>
              <a:spcBef>
                <a:spcPts val="1000"/>
              </a:spcBef>
              <a:spcAft>
                <a:spcPts val="0"/>
              </a:spcAft>
              <a:buClr>
                <a:schemeClr val="dk1"/>
              </a:buClr>
              <a:buSzPts val="1286"/>
              <a:buNone/>
            </a:pPr>
            <a:r>
              <a:t/>
            </a:r>
            <a:endParaRPr sz="2000"/>
          </a:p>
          <a:p>
            <a:pPr indent="0" lvl="0" marL="0" rtl="0" algn="l">
              <a:lnSpc>
                <a:spcPct val="100000"/>
              </a:lnSpc>
              <a:spcBef>
                <a:spcPts val="1000"/>
              </a:spcBef>
              <a:spcAft>
                <a:spcPts val="0"/>
              </a:spcAft>
              <a:buClr>
                <a:schemeClr val="dk1"/>
              </a:buClr>
              <a:buSzPts val="1286"/>
              <a:buNone/>
            </a:pPr>
            <a:r>
              <a:rPr b="1" lang="en-US" sz="2000"/>
              <a:t>4. </a:t>
            </a:r>
            <a:r>
              <a:rPr b="1" lang="en-US" sz="2000"/>
              <a:t>Most people develop their opinions about sexual morality or drug use on the basis of objective information and are not influenced by the views of their families or communities. </a:t>
            </a:r>
            <a:endParaRPr/>
          </a:p>
          <a:p>
            <a:pPr indent="0" lvl="0" marL="0" rtl="0" algn="l">
              <a:lnSpc>
                <a:spcPct val="80000"/>
              </a:lnSpc>
              <a:spcBef>
                <a:spcPts val="1000"/>
              </a:spcBef>
              <a:spcAft>
                <a:spcPts val="0"/>
              </a:spcAft>
              <a:buClr>
                <a:schemeClr val="accent2"/>
              </a:buClr>
              <a:buSzPts val="1530"/>
              <a:buFont typeface="Arial"/>
              <a:buNone/>
            </a:pPr>
            <a:r>
              <a:rPr lang="en-US" sz="1979">
                <a:solidFill>
                  <a:schemeClr val="accent2"/>
                </a:solidFill>
              </a:rPr>
              <a:t>Agree</a:t>
            </a:r>
            <a:endParaRPr sz="1979"/>
          </a:p>
          <a:p>
            <a:pPr indent="0" lvl="0" marL="0" rtl="0" algn="l">
              <a:lnSpc>
                <a:spcPct val="80000"/>
              </a:lnSpc>
              <a:spcBef>
                <a:spcPts val="1000"/>
              </a:spcBef>
              <a:spcAft>
                <a:spcPts val="0"/>
              </a:spcAft>
              <a:buClr>
                <a:schemeClr val="accent2"/>
              </a:buClr>
              <a:buSzPts val="1530"/>
              <a:buFont typeface="Arial"/>
              <a:buNone/>
            </a:pPr>
            <a:r>
              <a:rPr lang="en-US" sz="1979">
                <a:solidFill>
                  <a:schemeClr val="accent2"/>
                </a:solidFill>
              </a:rPr>
              <a:t>Disagree</a:t>
            </a:r>
            <a:endParaRPr sz="1979">
              <a:solidFill>
                <a:schemeClr val="accent2"/>
              </a:solidFill>
            </a:endParaRPr>
          </a:p>
          <a:p>
            <a:pPr indent="0" lvl="0" marL="0" rtl="0" algn="l">
              <a:lnSpc>
                <a:spcPct val="80000"/>
              </a:lnSpc>
              <a:spcBef>
                <a:spcPts val="1000"/>
              </a:spcBef>
              <a:spcAft>
                <a:spcPts val="0"/>
              </a:spcAft>
              <a:buClr>
                <a:schemeClr val="accent2"/>
              </a:buClr>
              <a:buSzPts val="1530"/>
              <a:buFont typeface="Arial"/>
              <a:buNone/>
            </a:pPr>
            <a:r>
              <a:rPr lang="en-US" sz="1979">
                <a:solidFill>
                  <a:schemeClr val="accent2"/>
                </a:solidFill>
              </a:rPr>
              <a:t>Unsure</a:t>
            </a:r>
            <a:endParaRPr/>
          </a:p>
        </p:txBody>
      </p:sp>
      <p:cxnSp>
        <p:nvCxnSpPr>
          <p:cNvPr id="279" name="Google Shape;279;p23"/>
          <p:cNvCxnSpPr>
            <a:endCxn id="280"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281" name="Google Shape;281;p23"/>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rPr>
              <a:t>EXERCISE: OPENING QUESTIONS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204a12b0d8e_0_0"/>
          <p:cNvSpPr txBox="1"/>
          <p:nvPr>
            <p:ph type="title"/>
          </p:nvPr>
        </p:nvSpPr>
        <p:spPr>
          <a:xfrm>
            <a:off x="430696" y="248478"/>
            <a:ext cx="10515600" cy="8106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Framing questions: responses</a:t>
            </a:r>
            <a:endParaRPr/>
          </a:p>
        </p:txBody>
      </p:sp>
      <p:sp>
        <p:nvSpPr>
          <p:cNvPr id="287" name="Google Shape;287;g204a12b0d8e_0_0"/>
          <p:cNvSpPr txBox="1"/>
          <p:nvPr>
            <p:ph idx="1" type="body"/>
          </p:nvPr>
        </p:nvSpPr>
        <p:spPr>
          <a:xfrm>
            <a:off x="838200" y="1567206"/>
            <a:ext cx="10515600" cy="4534800"/>
          </a:xfrm>
          <a:prstGeom prst="rect">
            <a:avLst/>
          </a:prstGeom>
          <a:noFill/>
          <a:ln>
            <a:noFill/>
          </a:ln>
        </p:spPr>
        <p:txBody>
          <a:bodyPr anchorCtr="0" anchor="t" bIns="45700" lIns="91425" spcFirstLastPara="1" rIns="91425" wrap="square" tIns="45700">
            <a:normAutofit lnSpcReduction="10000"/>
          </a:bodyPr>
          <a:lstStyle/>
          <a:p>
            <a:pPr indent="-355600" lvl="0" marL="457200" rtl="0" algn="l">
              <a:lnSpc>
                <a:spcPct val="115000"/>
              </a:lnSpc>
              <a:spcBef>
                <a:spcPts val="0"/>
              </a:spcBef>
              <a:spcAft>
                <a:spcPts val="0"/>
              </a:spcAft>
              <a:buSzPts val="2000"/>
              <a:buAutoNum type="arabicPeriod"/>
            </a:pPr>
            <a:r>
              <a:rPr lang="en-US" sz="2000"/>
              <a:t>Irrespective of personal opinions or </a:t>
            </a:r>
            <a:r>
              <a:rPr lang="en-US" sz="2000"/>
              <a:t>beliefs</a:t>
            </a:r>
            <a:r>
              <a:rPr lang="en-US" sz="2000"/>
              <a:t>, UN staff and consultants are required to treat all individuals and groups with respect and without discrimination, including on the basis of sexual orientation, gender identity and expression (SOGIE), HIV status, or belonging to key population group(s).</a:t>
            </a:r>
            <a:endParaRPr sz="2000"/>
          </a:p>
          <a:p>
            <a:pPr indent="-355600" lvl="0" marL="457200" rtl="0" algn="l">
              <a:lnSpc>
                <a:spcPct val="115000"/>
              </a:lnSpc>
              <a:spcBef>
                <a:spcPts val="0"/>
              </a:spcBef>
              <a:spcAft>
                <a:spcPts val="0"/>
              </a:spcAft>
              <a:buSzPts val="2000"/>
              <a:buAutoNum type="arabicPeriod"/>
            </a:pPr>
            <a:r>
              <a:rPr lang="en-US" sz="2000"/>
              <a:t>Although you may never have been aware of being discriminated against, consider if you were living in a different location. Your nationality, ethnicity, gender or accent might cause people to discriminate against you. How about if you acquired a disability, or when you are old? </a:t>
            </a:r>
            <a:endParaRPr sz="2000"/>
          </a:p>
          <a:p>
            <a:pPr indent="-355600" lvl="0" marL="457200" rtl="0" algn="l">
              <a:lnSpc>
                <a:spcPct val="115000"/>
              </a:lnSpc>
              <a:spcBef>
                <a:spcPts val="0"/>
              </a:spcBef>
              <a:spcAft>
                <a:spcPts val="0"/>
              </a:spcAft>
              <a:buSzPts val="2000"/>
              <a:buAutoNum type="arabicPeriod"/>
            </a:pPr>
            <a:r>
              <a:rPr lang="en-US" sz="2000"/>
              <a:t>An organ</a:t>
            </a:r>
            <a:r>
              <a:rPr lang="en-US" sz="2000"/>
              <a:t>is</a:t>
            </a:r>
            <a:r>
              <a:rPr lang="en-US" sz="2000"/>
              <a:t>ation’s policies or practices can actually have a discriminatory effect,</a:t>
            </a:r>
            <a:r>
              <a:rPr lang="en-US" sz="2000"/>
              <a:t> </a:t>
            </a:r>
            <a:r>
              <a:rPr lang="en-US" sz="2000"/>
              <a:t>whether by design or unintentionally. </a:t>
            </a:r>
            <a:endParaRPr sz="2000"/>
          </a:p>
          <a:p>
            <a:pPr indent="-355600" lvl="0" marL="457200" rtl="0" algn="l">
              <a:lnSpc>
                <a:spcPct val="115000"/>
              </a:lnSpc>
              <a:spcBef>
                <a:spcPts val="0"/>
              </a:spcBef>
              <a:spcAft>
                <a:spcPts val="0"/>
              </a:spcAft>
              <a:buSzPts val="2000"/>
              <a:buAutoNum type="arabicPeriod"/>
            </a:pPr>
            <a:r>
              <a:rPr lang="en-US" sz="2000"/>
              <a:t>It is normal that our families and communities influence our thinking e.g. about sex and drugs. However, sometimes they – like everyone – lack comprehensive, objective information on these topics, and may hold discriminatory views. </a:t>
            </a:r>
            <a:endParaRPr sz="2000"/>
          </a:p>
        </p:txBody>
      </p:sp>
      <p:cxnSp>
        <p:nvCxnSpPr>
          <p:cNvPr id="288" name="Google Shape;288;g204a12b0d8e_0_0"/>
          <p:cNvCxnSpPr>
            <a:endCxn id="289"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290" name="Google Shape;290;g204a12b0d8e_0_0"/>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rPr>
              <a:t>EXERCISE: OPENING QUESTIONS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054f583cfd_0_5"/>
          <p:cNvSpPr txBox="1"/>
          <p:nvPr>
            <p:ph type="title"/>
          </p:nvPr>
        </p:nvSpPr>
        <p:spPr>
          <a:xfrm>
            <a:off x="831850" y="694200"/>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400"/>
              <a:buFont typeface="Arial"/>
              <a:buNone/>
            </a:pPr>
            <a:r>
              <a:rPr lang="en-US" sz="4400">
                <a:solidFill>
                  <a:srgbClr val="024D84"/>
                </a:solidFill>
              </a:rPr>
              <a:t>Part 2: Understanding and overcoming bias, prejudice and discrimination</a:t>
            </a:r>
            <a:endParaRPr sz="4400"/>
          </a:p>
        </p:txBody>
      </p:sp>
      <p:sp>
        <p:nvSpPr>
          <p:cNvPr id="296" name="Google Shape;296;g2054f583cfd_0_5"/>
          <p:cNvSpPr txBox="1"/>
          <p:nvPr>
            <p:ph idx="1" type="body"/>
          </p:nvPr>
        </p:nvSpPr>
        <p:spPr>
          <a:xfrm>
            <a:off x="831850" y="3573925"/>
            <a:ext cx="10515600" cy="2657700"/>
          </a:xfrm>
          <a:prstGeom prst="rect">
            <a:avLst/>
          </a:prstGeom>
          <a:noFill/>
          <a:ln>
            <a:noFill/>
          </a:ln>
        </p:spPr>
        <p:txBody>
          <a:bodyPr anchorCtr="0" anchor="t" bIns="45700" lIns="91425" spcFirstLastPara="1" rIns="91425" wrap="square" tIns="45700">
            <a:normAutofit fontScale="62500"/>
          </a:bodyPr>
          <a:lstStyle/>
          <a:p>
            <a:pPr indent="-355600" lvl="0" marL="457200" rtl="0" algn="l">
              <a:lnSpc>
                <a:spcPct val="115000"/>
              </a:lnSpc>
              <a:spcBef>
                <a:spcPts val="0"/>
              </a:spcBef>
              <a:spcAft>
                <a:spcPts val="0"/>
              </a:spcAft>
              <a:buClr>
                <a:schemeClr val="dk1"/>
              </a:buClr>
              <a:buSzPct val="100000"/>
              <a:buChar char="➢"/>
            </a:pPr>
            <a:r>
              <a:rPr lang="en-US" sz="3200">
                <a:solidFill>
                  <a:schemeClr val="dk1"/>
                </a:solidFill>
              </a:rPr>
              <a:t>Introduction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Exercise: Opening Questions</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b="1" lang="en-US" sz="3200">
                <a:solidFill>
                  <a:schemeClr val="dk1"/>
                </a:solidFill>
              </a:rPr>
              <a:t>Exploring bias, prejudice, stigma and discrimination</a:t>
            </a:r>
            <a:endParaRPr b="1"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Going deeper on bias, prejudice, stigma and discrimination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Addressing bias, prejudice, stigma and discrimination</a:t>
            </a:r>
            <a:endParaRPr>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Leading courageous conversations on bias, prejudice, stigma and key populations within our agencies and with government counterparts and other stakeholders</a:t>
            </a:r>
            <a:endParaRPr b="1" sz="32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5"/>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300"/>
              <a:t>Exercise 2: Our own experience of bias</a:t>
            </a:r>
            <a:endParaRPr sz="3300"/>
          </a:p>
        </p:txBody>
      </p:sp>
      <p:sp>
        <p:nvSpPr>
          <p:cNvPr id="302" name="Google Shape;302;p25"/>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15000"/>
              </a:lnSpc>
              <a:spcBef>
                <a:spcPts val="0"/>
              </a:spcBef>
              <a:spcAft>
                <a:spcPts val="0"/>
              </a:spcAft>
              <a:buClr>
                <a:schemeClr val="dk1"/>
              </a:buClr>
              <a:buSzPct val="46218"/>
              <a:buFont typeface="Arial"/>
              <a:buNone/>
            </a:pPr>
            <a:r>
              <a:rPr b="1" lang="en-US" sz="2800"/>
              <a:t>Think about an occasion in your work life or private life when you felt that someone was biased against you for any of the following reasons:</a:t>
            </a:r>
            <a:endParaRPr/>
          </a:p>
          <a:p>
            <a:pPr indent="-381000" lvl="0" marL="457200" rtl="0" algn="l">
              <a:lnSpc>
                <a:spcPct val="115000"/>
              </a:lnSpc>
              <a:spcBef>
                <a:spcPts val="0"/>
              </a:spcBef>
              <a:spcAft>
                <a:spcPts val="0"/>
              </a:spcAft>
              <a:buClr>
                <a:schemeClr val="dk1"/>
              </a:buClr>
              <a:buSzPct val="100840"/>
              <a:buFont typeface="Calibri"/>
              <a:buChar char="•"/>
            </a:pPr>
            <a:r>
              <a:rPr lang="en-US" sz="2800"/>
              <a:t>Your sex, age, religion, race or ethnicity</a:t>
            </a:r>
            <a:endParaRPr/>
          </a:p>
          <a:p>
            <a:pPr indent="-381000" lvl="0" marL="457200" rtl="0" algn="l">
              <a:lnSpc>
                <a:spcPct val="115000"/>
              </a:lnSpc>
              <a:spcBef>
                <a:spcPts val="0"/>
              </a:spcBef>
              <a:spcAft>
                <a:spcPts val="0"/>
              </a:spcAft>
              <a:buClr>
                <a:schemeClr val="dk1"/>
              </a:buClr>
              <a:buSzPct val="100840"/>
              <a:buFont typeface="Calibri"/>
              <a:buChar char="•"/>
            </a:pPr>
            <a:r>
              <a:rPr lang="en-US" sz="2800"/>
              <a:t>Your physical characteristics (such as height, weight, hair, or skin colour)</a:t>
            </a:r>
            <a:endParaRPr/>
          </a:p>
          <a:p>
            <a:pPr indent="-381000" lvl="0" marL="457200" rtl="0" algn="l">
              <a:lnSpc>
                <a:spcPct val="115000"/>
              </a:lnSpc>
              <a:spcBef>
                <a:spcPts val="0"/>
              </a:spcBef>
              <a:spcAft>
                <a:spcPts val="0"/>
              </a:spcAft>
              <a:buClr>
                <a:schemeClr val="dk1"/>
              </a:buClr>
              <a:buSzPct val="100840"/>
              <a:buFont typeface="Calibri"/>
              <a:buChar char="•"/>
            </a:pPr>
            <a:r>
              <a:rPr lang="en-US" sz="2800"/>
              <a:t>Your language or accent</a:t>
            </a:r>
            <a:endParaRPr/>
          </a:p>
          <a:p>
            <a:pPr indent="-381000" lvl="0" marL="457200" rtl="0" algn="l">
              <a:lnSpc>
                <a:spcPct val="115000"/>
              </a:lnSpc>
              <a:spcBef>
                <a:spcPts val="0"/>
              </a:spcBef>
              <a:spcAft>
                <a:spcPts val="0"/>
              </a:spcAft>
              <a:buClr>
                <a:schemeClr val="dk1"/>
              </a:buClr>
              <a:buSzPct val="100840"/>
              <a:buFont typeface="Calibri"/>
              <a:buChar char="•"/>
            </a:pPr>
            <a:r>
              <a:rPr lang="en-US" sz="2800"/>
              <a:t>The clothing you wear</a:t>
            </a:r>
            <a:endParaRPr/>
          </a:p>
          <a:p>
            <a:pPr indent="-381000" lvl="0" marL="457200" rtl="0" algn="l">
              <a:lnSpc>
                <a:spcPct val="115000"/>
              </a:lnSpc>
              <a:spcBef>
                <a:spcPts val="0"/>
              </a:spcBef>
              <a:spcAft>
                <a:spcPts val="0"/>
              </a:spcAft>
              <a:buClr>
                <a:schemeClr val="dk1"/>
              </a:buClr>
              <a:buSzPct val="100840"/>
              <a:buFont typeface="Calibri"/>
              <a:buChar char="•"/>
            </a:pPr>
            <a:r>
              <a:rPr lang="en-US" sz="2800"/>
              <a:t>Your sexual orientation, or your gender identity or expression</a:t>
            </a:r>
            <a:endParaRPr/>
          </a:p>
          <a:p>
            <a:pPr indent="-381000" lvl="0" marL="457200" rtl="0" algn="l">
              <a:lnSpc>
                <a:spcPct val="115000"/>
              </a:lnSpc>
              <a:spcBef>
                <a:spcPts val="0"/>
              </a:spcBef>
              <a:spcAft>
                <a:spcPts val="0"/>
              </a:spcAft>
              <a:buClr>
                <a:schemeClr val="dk1"/>
              </a:buClr>
              <a:buSzPct val="100840"/>
              <a:buFont typeface="Calibri"/>
              <a:buChar char="•"/>
            </a:pPr>
            <a:r>
              <a:rPr lang="en-US" sz="2800"/>
              <a:t>A disability or physical limitation</a:t>
            </a:r>
            <a:endParaRPr/>
          </a:p>
          <a:p>
            <a:pPr indent="-381000" lvl="0" marL="457200" rtl="0" algn="l">
              <a:lnSpc>
                <a:spcPct val="115000"/>
              </a:lnSpc>
              <a:spcBef>
                <a:spcPts val="0"/>
              </a:spcBef>
              <a:spcAft>
                <a:spcPts val="0"/>
              </a:spcAft>
              <a:buClr>
                <a:schemeClr val="dk1"/>
              </a:buClr>
              <a:buSzPct val="100840"/>
              <a:buFont typeface="Calibri"/>
              <a:buChar char="•"/>
            </a:pPr>
            <a:r>
              <a:rPr lang="en-US" sz="2800"/>
              <a:t>Your health status (such as HIV status or another health issue) or mental health status</a:t>
            </a:r>
            <a:endParaRPr/>
          </a:p>
          <a:p>
            <a:pPr indent="-381000" lvl="0" marL="457200" rtl="0" algn="l">
              <a:lnSpc>
                <a:spcPct val="115000"/>
              </a:lnSpc>
              <a:spcBef>
                <a:spcPts val="0"/>
              </a:spcBef>
              <a:spcAft>
                <a:spcPts val="0"/>
              </a:spcAft>
              <a:buClr>
                <a:schemeClr val="dk1"/>
              </a:buClr>
              <a:buSzPct val="100840"/>
              <a:buFont typeface="Calibri"/>
              <a:buChar char="•"/>
            </a:pPr>
            <a:r>
              <a:rPr lang="en-US" sz="2800"/>
              <a:t>Your use of alcohol or drugs.</a:t>
            </a:r>
            <a:endParaRPr/>
          </a:p>
          <a:p>
            <a:pPr indent="-77470" lvl="0" marL="228600" rtl="0" algn="l">
              <a:lnSpc>
                <a:spcPct val="90000"/>
              </a:lnSpc>
              <a:spcBef>
                <a:spcPts val="1000"/>
              </a:spcBef>
              <a:spcAft>
                <a:spcPts val="0"/>
              </a:spcAft>
              <a:buClr>
                <a:schemeClr val="dk1"/>
              </a:buClr>
              <a:buSzPct val="100000"/>
              <a:buNone/>
            </a:pPr>
            <a:r>
              <a:t/>
            </a:r>
            <a:endParaRPr/>
          </a:p>
        </p:txBody>
      </p:sp>
      <p:sp>
        <p:nvSpPr>
          <p:cNvPr id="303" name="Google Shape;303;p25"/>
          <p:cNvSpPr txBox="1"/>
          <p:nvPr/>
        </p:nvSpPr>
        <p:spPr>
          <a:xfrm>
            <a:off x="838200" y="6494680"/>
            <a:ext cx="5791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EXPLORING BIAS</a:t>
            </a:r>
            <a:endParaRPr/>
          </a:p>
        </p:txBody>
      </p:sp>
      <p:cxnSp>
        <p:nvCxnSpPr>
          <p:cNvPr id="304" name="Google Shape;304;p25"/>
          <p:cNvCxnSpPr>
            <a:endCxn id="303"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6"/>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300"/>
              <a:t>Exercise 2: Our own experience of bias</a:t>
            </a:r>
            <a:endParaRPr sz="3300"/>
          </a:p>
        </p:txBody>
      </p:sp>
      <p:sp>
        <p:nvSpPr>
          <p:cNvPr id="310" name="Google Shape;310;p26"/>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b="1" sz="2800"/>
          </a:p>
          <a:p>
            <a:pPr indent="0" lvl="0" marL="0" rtl="0" algn="l">
              <a:lnSpc>
                <a:spcPct val="115000"/>
              </a:lnSpc>
              <a:spcBef>
                <a:spcPts val="0"/>
              </a:spcBef>
              <a:spcAft>
                <a:spcPts val="0"/>
              </a:spcAft>
              <a:buClr>
                <a:schemeClr val="dk1"/>
              </a:buClr>
              <a:buSzPts val="1100"/>
              <a:buFont typeface="Arial"/>
              <a:buNone/>
            </a:pPr>
            <a:r>
              <a:rPr b="1" lang="en-US" sz="2800"/>
              <a:t>Briefly describe the occasion.</a:t>
            </a:r>
            <a:endParaRPr/>
          </a:p>
          <a:p>
            <a:pPr indent="0" lvl="0" marL="0" rtl="0" algn="l">
              <a:lnSpc>
                <a:spcPct val="115000"/>
              </a:lnSpc>
              <a:spcBef>
                <a:spcPts val="0"/>
              </a:spcBef>
              <a:spcAft>
                <a:spcPts val="0"/>
              </a:spcAft>
              <a:buClr>
                <a:schemeClr val="dk1"/>
              </a:buClr>
              <a:buSzPts val="1100"/>
              <a:buFont typeface="Arial"/>
              <a:buNone/>
            </a:pPr>
            <a:r>
              <a:t/>
            </a:r>
            <a:endParaRPr b="1" sz="2800"/>
          </a:p>
          <a:p>
            <a:pPr indent="0" lvl="0" marL="0" rtl="0" algn="l">
              <a:lnSpc>
                <a:spcPct val="115000"/>
              </a:lnSpc>
              <a:spcBef>
                <a:spcPts val="0"/>
              </a:spcBef>
              <a:spcAft>
                <a:spcPts val="0"/>
              </a:spcAft>
              <a:buClr>
                <a:schemeClr val="dk1"/>
              </a:buClr>
              <a:buSzPts val="1100"/>
              <a:buFont typeface="Arial"/>
              <a:buNone/>
            </a:pPr>
            <a:r>
              <a:rPr b="1" lang="en-US" sz="2800"/>
              <a:t>What made you think the other person was biased against you? </a:t>
            </a:r>
            <a:endParaRPr/>
          </a:p>
          <a:p>
            <a:pPr indent="0" lvl="0" marL="0" rtl="0" algn="l">
              <a:lnSpc>
                <a:spcPct val="115000"/>
              </a:lnSpc>
              <a:spcBef>
                <a:spcPts val="0"/>
              </a:spcBef>
              <a:spcAft>
                <a:spcPts val="0"/>
              </a:spcAft>
              <a:buClr>
                <a:schemeClr val="dk1"/>
              </a:buClr>
              <a:buSzPts val="1100"/>
              <a:buFont typeface="Arial"/>
              <a:buNone/>
            </a:pPr>
            <a:r>
              <a:t/>
            </a:r>
            <a:endParaRPr b="1" sz="2800"/>
          </a:p>
          <a:p>
            <a:pPr indent="0" lvl="0" marL="0" rtl="0" algn="l">
              <a:lnSpc>
                <a:spcPct val="115000"/>
              </a:lnSpc>
              <a:spcBef>
                <a:spcPts val="0"/>
              </a:spcBef>
              <a:spcAft>
                <a:spcPts val="0"/>
              </a:spcAft>
              <a:buClr>
                <a:schemeClr val="dk1"/>
              </a:buClr>
              <a:buSzPts val="1100"/>
              <a:buFont typeface="Arial"/>
              <a:buNone/>
            </a:pPr>
            <a:r>
              <a:rPr b="1" lang="en-US" sz="2800"/>
              <a:t>How did it make you feel?</a:t>
            </a:r>
            <a:endParaRPr/>
          </a:p>
          <a:p>
            <a:pPr indent="0" lvl="0" marL="0" rtl="0" algn="l">
              <a:lnSpc>
                <a:spcPct val="115000"/>
              </a:lnSpc>
              <a:spcBef>
                <a:spcPts val="0"/>
              </a:spcBef>
              <a:spcAft>
                <a:spcPts val="0"/>
              </a:spcAft>
              <a:buClr>
                <a:schemeClr val="dk1"/>
              </a:buClr>
              <a:buSzPts val="1100"/>
              <a:buFont typeface="Arial"/>
              <a:buNone/>
            </a:pPr>
            <a:r>
              <a:t/>
            </a:r>
            <a:endParaRPr b="1" sz="2800"/>
          </a:p>
          <a:p>
            <a:pPr indent="-50800" lvl="0" marL="228600" rtl="0" algn="l">
              <a:lnSpc>
                <a:spcPct val="90000"/>
              </a:lnSpc>
              <a:spcBef>
                <a:spcPts val="1000"/>
              </a:spcBef>
              <a:spcAft>
                <a:spcPts val="0"/>
              </a:spcAft>
              <a:buClr>
                <a:schemeClr val="dk1"/>
              </a:buClr>
              <a:buSzPts val="2800"/>
              <a:buNone/>
            </a:pPr>
            <a:r>
              <a:t/>
            </a:r>
            <a:endParaRPr/>
          </a:p>
        </p:txBody>
      </p:sp>
      <p:cxnSp>
        <p:nvCxnSpPr>
          <p:cNvPr id="311" name="Google Shape;311;p26"/>
          <p:cNvCxnSpPr>
            <a:endCxn id="312"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13" name="Google Shape;313;p26"/>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EXPLORING BIAS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7"/>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300"/>
              <a:t>Exercise 3: Exploring our own biases</a:t>
            </a:r>
            <a:endParaRPr sz="3300"/>
          </a:p>
        </p:txBody>
      </p:sp>
      <p:sp>
        <p:nvSpPr>
          <p:cNvPr id="319" name="Google Shape;319;p27"/>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800"/>
              <a:buNone/>
            </a:pPr>
            <a:r>
              <a:rPr b="1" lang="en-US" sz="2800"/>
              <a:t>Think about each of the following situations:</a:t>
            </a:r>
            <a:endParaRPr/>
          </a:p>
          <a:p>
            <a:pPr indent="-393700" lvl="0" marL="457200" rtl="0" algn="l">
              <a:lnSpc>
                <a:spcPct val="115000"/>
              </a:lnSpc>
              <a:spcBef>
                <a:spcPts val="1200"/>
              </a:spcBef>
              <a:spcAft>
                <a:spcPts val="0"/>
              </a:spcAft>
              <a:buClr>
                <a:schemeClr val="dk1"/>
              </a:buClr>
              <a:buSzPts val="2600"/>
              <a:buChar char="•"/>
            </a:pPr>
            <a:r>
              <a:rPr lang="en-US" sz="2800"/>
              <a:t>One of your colleagues used to drink alcohol or use drugs. They now leave the office a bit early each day to attend support group meetings.</a:t>
            </a:r>
            <a:endParaRPr/>
          </a:p>
          <a:p>
            <a:pPr indent="-393700" lvl="0" marL="457200" rtl="0" algn="l">
              <a:lnSpc>
                <a:spcPct val="115000"/>
              </a:lnSpc>
              <a:spcBef>
                <a:spcPts val="1200"/>
              </a:spcBef>
              <a:spcAft>
                <a:spcPts val="0"/>
              </a:spcAft>
              <a:buClr>
                <a:schemeClr val="dk1"/>
              </a:buClr>
              <a:buSzPts val="2600"/>
              <a:buChar char="•"/>
            </a:pPr>
            <a:r>
              <a:rPr lang="en-US" sz="2800"/>
              <a:t>One of your colleagues is open about being in a same-sex relationship. A photo of this staff member and their partner is prominently displayed in their office, showing the two of them smiling with their arms around one another.</a:t>
            </a:r>
            <a:endParaRPr/>
          </a:p>
          <a:p>
            <a:pPr indent="-50800" lvl="0" marL="228600" rtl="0" algn="l">
              <a:lnSpc>
                <a:spcPct val="90000"/>
              </a:lnSpc>
              <a:spcBef>
                <a:spcPts val="1000"/>
              </a:spcBef>
              <a:spcAft>
                <a:spcPts val="0"/>
              </a:spcAft>
              <a:buClr>
                <a:schemeClr val="dk1"/>
              </a:buClr>
              <a:buSzPts val="2800"/>
              <a:buNone/>
            </a:pPr>
            <a:r>
              <a:t/>
            </a:r>
            <a:endParaRPr/>
          </a:p>
        </p:txBody>
      </p:sp>
      <p:cxnSp>
        <p:nvCxnSpPr>
          <p:cNvPr id="320" name="Google Shape;320;p27"/>
          <p:cNvCxnSpPr>
            <a:endCxn id="321"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22" name="Google Shape;322;p27"/>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EXPLORING BIAS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8"/>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300"/>
              <a:t>Exercise 3: Exploring our own biases</a:t>
            </a:r>
            <a:endParaRPr sz="3300"/>
          </a:p>
        </p:txBody>
      </p:sp>
      <p:sp>
        <p:nvSpPr>
          <p:cNvPr id="328" name="Google Shape;328;p28"/>
          <p:cNvSpPr txBox="1"/>
          <p:nvPr>
            <p:ph idx="1" type="body"/>
          </p:nvPr>
        </p:nvSpPr>
        <p:spPr>
          <a:xfrm>
            <a:off x="838200" y="1567207"/>
            <a:ext cx="10515600" cy="3426824"/>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15000"/>
              </a:lnSpc>
              <a:spcBef>
                <a:spcPts val="0"/>
              </a:spcBef>
              <a:spcAft>
                <a:spcPts val="0"/>
              </a:spcAft>
              <a:buClr>
                <a:schemeClr val="dk1"/>
              </a:buClr>
              <a:buSzPts val="2800"/>
              <a:buNone/>
            </a:pPr>
            <a:r>
              <a:rPr b="1" lang="en-US" sz="2800">
                <a:latin typeface="Arial"/>
                <a:ea typeface="Arial"/>
                <a:cs typeface="Arial"/>
                <a:sym typeface="Arial"/>
                <a:extLst>
                  <a:ext uri="http://customooxmlschemas.google.com/">
                    <go:slidesCustomData xmlns:go="http://customooxmlschemas.google.com/" textRoundtripDataId="33"/>
                  </a:ext>
                </a:extLst>
              </a:rPr>
              <a:t>For each situation just describe</a:t>
            </a:r>
            <a:r>
              <a:rPr b="1" lang="en-US">
                <a:extLst>
                  <a:ext uri="http://customooxmlschemas.google.com/">
                    <go:slidesCustomData xmlns:go="http://customooxmlschemas.google.com/" textRoundtripDataId="34"/>
                  </a:ext>
                </a:extLst>
              </a:rPr>
              <a:t>d</a:t>
            </a:r>
            <a:r>
              <a:rPr b="1" lang="en-US" sz="2800">
                <a:latin typeface="Arial"/>
                <a:ea typeface="Arial"/>
                <a:cs typeface="Arial"/>
                <a:sym typeface="Arial"/>
                <a:extLst>
                  <a:ext uri="http://customooxmlschemas.google.com/">
                    <go:slidesCustomData xmlns:go="http://customooxmlschemas.google.com/" textRoundtripDataId="35"/>
                  </a:ext>
                </a:extLst>
              </a:rPr>
              <a:t>:</a:t>
            </a:r>
            <a:endParaRPr/>
          </a:p>
          <a:p>
            <a:pPr indent="-381000" lvl="0" marL="457200" rtl="0" algn="l">
              <a:lnSpc>
                <a:spcPct val="115000"/>
              </a:lnSpc>
              <a:spcBef>
                <a:spcPts val="1800"/>
              </a:spcBef>
              <a:spcAft>
                <a:spcPts val="0"/>
              </a:spcAft>
              <a:buClr>
                <a:schemeClr val="dk1"/>
              </a:buClr>
              <a:buSzPts val="2400"/>
              <a:buFont typeface="Arial"/>
              <a:buAutoNum type="arabicPeriod"/>
            </a:pPr>
            <a:r>
              <a:rPr lang="en-US" sz="2800">
                <a:latin typeface="Arial"/>
                <a:ea typeface="Arial"/>
                <a:cs typeface="Arial"/>
                <a:sym typeface="Arial"/>
              </a:rPr>
              <a:t>What are your reactions and thoughts about these colleagues?</a:t>
            </a:r>
            <a:endParaRPr/>
          </a:p>
          <a:p>
            <a:pPr indent="-381000" lvl="0" marL="457200" rtl="0" algn="l">
              <a:lnSpc>
                <a:spcPct val="115000"/>
              </a:lnSpc>
              <a:spcBef>
                <a:spcPts val="0"/>
              </a:spcBef>
              <a:spcAft>
                <a:spcPts val="0"/>
              </a:spcAft>
              <a:buClr>
                <a:schemeClr val="dk1"/>
              </a:buClr>
              <a:buSzPts val="2400"/>
              <a:buAutoNum type="arabicPeriod"/>
            </a:pPr>
            <a:r>
              <a:rPr lang="en-US" sz="2800">
                <a:latin typeface="Arial"/>
                <a:ea typeface="Arial"/>
                <a:cs typeface="Arial"/>
                <a:sym typeface="Arial"/>
              </a:rPr>
              <a:t>How would your opinions affect the way you work with th</a:t>
            </a:r>
            <a:r>
              <a:rPr lang="en-US"/>
              <a:t>em</a:t>
            </a:r>
            <a:r>
              <a:rPr lang="en-US" sz="2800">
                <a:latin typeface="Arial"/>
                <a:ea typeface="Arial"/>
                <a:cs typeface="Arial"/>
                <a:sym typeface="Arial"/>
              </a:rPr>
              <a:t>, or your judgment of how well they can do their job?</a:t>
            </a:r>
            <a:endParaRPr/>
          </a:p>
          <a:p>
            <a:pPr indent="-381000" lvl="0" marL="457200" rtl="0" algn="l">
              <a:lnSpc>
                <a:spcPct val="115000"/>
              </a:lnSpc>
              <a:spcBef>
                <a:spcPts val="0"/>
              </a:spcBef>
              <a:spcAft>
                <a:spcPts val="0"/>
              </a:spcAft>
              <a:buClr>
                <a:schemeClr val="dk1"/>
              </a:buClr>
              <a:buSzPts val="2400"/>
              <a:buAutoNum type="arabicPeriod"/>
            </a:pPr>
            <a:r>
              <a:rPr lang="en-US" sz="2800">
                <a:latin typeface="Arial"/>
                <a:ea typeface="Arial"/>
                <a:cs typeface="Arial"/>
                <a:sym typeface="Arial"/>
              </a:rPr>
              <a:t>Do you think other UN colleagues might share your responses and opinions? Why, or why not?</a:t>
            </a:r>
            <a:endParaRPr/>
          </a:p>
        </p:txBody>
      </p:sp>
      <p:cxnSp>
        <p:nvCxnSpPr>
          <p:cNvPr id="329" name="Google Shape;329;p28"/>
          <p:cNvCxnSpPr>
            <a:endCxn id="330"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31" name="Google Shape;331;p28"/>
          <p:cNvSpPr txBox="1"/>
          <p:nvPr/>
        </p:nvSpPr>
        <p:spPr>
          <a:xfrm>
            <a:off x="838200" y="4808733"/>
            <a:ext cx="10515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accent2"/>
              </a:buClr>
              <a:buSzPts val="1800"/>
              <a:buFont typeface="Arial"/>
              <a:buNone/>
            </a:pPr>
            <a:r>
              <a:rPr i="1" lang="en-US" sz="1800">
                <a:solidFill>
                  <a:schemeClr val="dk1"/>
                </a:solidFill>
              </a:rPr>
              <a:t>Note: No one will see your responses. It is common for people to hold personal biases or prejudices about certain groups. We encourage you to </a:t>
            </a:r>
            <a:r>
              <a:rPr i="1" lang="en-US" sz="1800">
                <a:solidFill>
                  <a:schemeClr val="dk1"/>
                </a:solidFill>
                <a:latin typeface="Arial"/>
                <a:ea typeface="Arial"/>
                <a:cs typeface="Arial"/>
                <a:sym typeface="Arial"/>
              </a:rPr>
              <a:t>be honest with yourself, rather than responding in a way that you believe others would prefer.</a:t>
            </a:r>
            <a:endParaRPr i="1" sz="1800">
              <a:solidFill>
                <a:schemeClr val="dk1"/>
              </a:solidFill>
              <a:latin typeface="Arial"/>
              <a:ea typeface="Arial"/>
              <a:cs typeface="Arial"/>
              <a:sym typeface="Arial"/>
            </a:endParaRPr>
          </a:p>
        </p:txBody>
      </p:sp>
      <p:sp>
        <p:nvSpPr>
          <p:cNvPr id="332" name="Google Shape;332;p28"/>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EXPLORING BIAS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3"/>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Introduction</a:t>
            </a:r>
            <a:endParaRPr/>
          </a:p>
        </p:txBody>
      </p:sp>
      <p:sp>
        <p:nvSpPr>
          <p:cNvPr id="75" name="Google Shape;75;p3"/>
          <p:cNvSpPr txBox="1"/>
          <p:nvPr>
            <p:ph idx="1" type="body"/>
          </p:nvPr>
        </p:nvSpPr>
        <p:spPr>
          <a:xfrm>
            <a:off x="838199" y="1365250"/>
            <a:ext cx="37479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800"/>
              <a:buNone/>
            </a:pPr>
            <a:r>
              <a:rPr b="1" lang="en-US" sz="2000">
                <a:extLst>
                  <a:ext uri="http://customooxmlschemas.google.com/">
                    <go:slidesCustomData xmlns:go="http://customooxmlschemas.google.com/" textRoundtripDataId="1"/>
                  </a:ext>
                </a:extLst>
              </a:rPr>
              <a:t>This training is designed for: </a:t>
            </a:r>
            <a:endParaRPr/>
          </a:p>
          <a:p>
            <a:pPr indent="-342900" lvl="0" marL="457200" rtl="0" algn="l">
              <a:lnSpc>
                <a:spcPct val="100000"/>
              </a:lnSpc>
              <a:spcBef>
                <a:spcPts val="1000"/>
              </a:spcBef>
              <a:spcAft>
                <a:spcPts val="0"/>
              </a:spcAft>
              <a:buClr>
                <a:schemeClr val="dk1"/>
              </a:buClr>
              <a:buSzPts val="1800"/>
              <a:buChar char="•"/>
            </a:pPr>
            <a:r>
              <a:rPr lang="en-US" sz="2000">
                <a:extLst>
                  <a:ext uri="http://customooxmlschemas.google.com/">
                    <go:slidesCustomData xmlns:go="http://customooxmlschemas.google.com/" textRoundtripDataId="2"/>
                  </a:ext>
                </a:extLst>
              </a:rPr>
              <a:t>UN country </a:t>
            </a:r>
            <a:r>
              <a:rPr lang="en-US" sz="2000">
                <a:highlight>
                  <a:schemeClr val="lt1"/>
                </a:highlight>
                <a:extLst>
                  <a:ext uri="http://customooxmlschemas.google.com/">
                    <go:slidesCustomData xmlns:go="http://customooxmlschemas.google.com/" textRoundtripDataId="3"/>
                  </a:ext>
                </a:extLst>
              </a:rPr>
              <a:t>and regional directors</a:t>
            </a:r>
            <a:endParaRPr>
              <a:highlight>
                <a:schemeClr val="lt1"/>
              </a:highlight>
            </a:endParaRPr>
          </a:p>
          <a:p>
            <a:pPr indent="-342900" lvl="0" marL="457200" rtl="0" algn="l">
              <a:lnSpc>
                <a:spcPct val="100000"/>
              </a:lnSpc>
              <a:spcBef>
                <a:spcPts val="0"/>
              </a:spcBef>
              <a:spcAft>
                <a:spcPts val="0"/>
              </a:spcAft>
              <a:buClr>
                <a:schemeClr val="dk1"/>
              </a:buClr>
              <a:buSzPts val="1800"/>
              <a:buChar char="•"/>
            </a:pPr>
            <a:r>
              <a:rPr lang="en-US" sz="2000">
                <a:highlight>
                  <a:schemeClr val="lt1"/>
                </a:highlight>
              </a:rPr>
              <a:t>Senior managers</a:t>
            </a:r>
            <a:endParaRPr>
              <a:highlight>
                <a:schemeClr val="lt1"/>
              </a:highlight>
            </a:endParaRPr>
          </a:p>
          <a:p>
            <a:pPr indent="-342900" lvl="0" marL="457200" rtl="0" algn="l">
              <a:lnSpc>
                <a:spcPct val="100000"/>
              </a:lnSpc>
              <a:spcBef>
                <a:spcPts val="0"/>
              </a:spcBef>
              <a:spcAft>
                <a:spcPts val="0"/>
              </a:spcAft>
              <a:buClr>
                <a:schemeClr val="dk1"/>
              </a:buClr>
              <a:buSzPts val="1800"/>
              <a:buChar char="•"/>
            </a:pPr>
            <a:r>
              <a:rPr lang="en-US" sz="2000">
                <a:highlight>
                  <a:schemeClr val="lt1"/>
                </a:highlight>
              </a:rPr>
              <a:t>Programme staff</a:t>
            </a:r>
            <a:endParaRPr sz="2000">
              <a:highlight>
                <a:schemeClr val="lt1"/>
              </a:highlight>
            </a:endParaRPr>
          </a:p>
          <a:p>
            <a:pPr indent="-355600" lvl="0" marL="457200" rtl="0" algn="l">
              <a:lnSpc>
                <a:spcPct val="100000"/>
              </a:lnSpc>
              <a:spcBef>
                <a:spcPts val="0"/>
              </a:spcBef>
              <a:spcAft>
                <a:spcPts val="0"/>
              </a:spcAft>
              <a:buSzPts val="2000"/>
              <a:buChar char="•"/>
            </a:pPr>
            <a:r>
              <a:rPr lang="en-US" sz="2000">
                <a:highlight>
                  <a:schemeClr val="lt1"/>
                </a:highlight>
              </a:rPr>
              <a:t>Technical staff</a:t>
            </a:r>
            <a:endParaRPr sz="2000">
              <a:highlight>
                <a:schemeClr val="lt1"/>
              </a:highlight>
            </a:endParaRPr>
          </a:p>
          <a:p>
            <a:pPr indent="-342900" lvl="0" marL="457200" rtl="0" algn="l">
              <a:lnSpc>
                <a:spcPct val="100000"/>
              </a:lnSpc>
              <a:spcBef>
                <a:spcPts val="0"/>
              </a:spcBef>
              <a:spcAft>
                <a:spcPts val="0"/>
              </a:spcAft>
              <a:buClr>
                <a:schemeClr val="dk1"/>
              </a:buClr>
              <a:buSzPts val="1800"/>
              <a:buChar char="•"/>
            </a:pPr>
            <a:r>
              <a:rPr lang="en-US" sz="2000">
                <a:highlight>
                  <a:schemeClr val="lt1"/>
                </a:highlight>
              </a:rPr>
              <a:t>Consultants, interns and volunteers </a:t>
            </a:r>
            <a:endParaRPr>
              <a:highlight>
                <a:schemeClr val="lt1"/>
              </a:highlight>
            </a:endParaRPr>
          </a:p>
          <a:p>
            <a:pPr indent="0" lvl="0" marL="0" rtl="0" algn="l">
              <a:lnSpc>
                <a:spcPct val="100000"/>
              </a:lnSpc>
              <a:spcBef>
                <a:spcPts val="1000"/>
              </a:spcBef>
              <a:spcAft>
                <a:spcPts val="0"/>
              </a:spcAft>
              <a:buClr>
                <a:schemeClr val="dk1"/>
              </a:buClr>
              <a:buSzPts val="2800"/>
              <a:buNone/>
            </a:pPr>
            <a:r>
              <a:rPr lang="en-US" sz="2000">
                <a:highlight>
                  <a:schemeClr val="lt1"/>
                </a:highlight>
              </a:rPr>
              <a:t>It is relevant across the whole SDG 2030 policy and programming Agenda, but especially so for staff </a:t>
            </a:r>
            <a:r>
              <a:rPr lang="en-US" sz="2000">
                <a:highlight>
                  <a:schemeClr val="lt1"/>
                </a:highlight>
              </a:rPr>
              <a:t>involved in HIV, sexual and reproductive health and rights, and gende</a:t>
            </a:r>
            <a:r>
              <a:rPr lang="en-US" sz="2000"/>
              <a:t>r</a:t>
            </a:r>
            <a:r>
              <a:rPr lang="en-US" sz="2000" strike="sngStrike"/>
              <a:t>.</a:t>
            </a:r>
            <a:endParaRPr strike="sngStrike"/>
          </a:p>
        </p:txBody>
      </p:sp>
      <p:sp>
        <p:nvSpPr>
          <p:cNvPr id="76" name="Google Shape;76;p3"/>
          <p:cNvSpPr txBox="1"/>
          <p:nvPr>
            <p:ph idx="2" type="body"/>
          </p:nvPr>
        </p:nvSpPr>
        <p:spPr>
          <a:xfrm>
            <a:off x="5296488" y="1822450"/>
            <a:ext cx="5479364"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dk1"/>
              </a:buClr>
              <a:buSzPct val="100000"/>
              <a:buNone/>
            </a:pPr>
            <a:r>
              <a:rPr b="1" lang="en-US"/>
              <a:t>In this introductory module you will cover the following topics:</a:t>
            </a:r>
            <a:endParaRPr/>
          </a:p>
          <a:p>
            <a:pPr indent="-317182" lvl="0" marL="457200" rtl="0" algn="l">
              <a:lnSpc>
                <a:spcPct val="120000"/>
              </a:lnSpc>
              <a:spcBef>
                <a:spcPts val="1000"/>
              </a:spcBef>
              <a:spcAft>
                <a:spcPts val="0"/>
              </a:spcAft>
              <a:buClr>
                <a:schemeClr val="dk1"/>
              </a:buClr>
              <a:buSzPct val="64285"/>
              <a:buChar char="•"/>
            </a:pPr>
            <a:r>
              <a:rPr lang="en-US"/>
              <a:t>What is In-Reach and why is it needed?</a:t>
            </a:r>
            <a:endParaRPr/>
          </a:p>
          <a:p>
            <a:pPr indent="-317182" lvl="0" marL="457200" rtl="0" algn="l">
              <a:lnSpc>
                <a:spcPct val="120000"/>
              </a:lnSpc>
              <a:spcBef>
                <a:spcPts val="0"/>
              </a:spcBef>
              <a:spcAft>
                <a:spcPts val="0"/>
              </a:spcAft>
              <a:buClr>
                <a:schemeClr val="dk1"/>
              </a:buClr>
              <a:buSzPct val="64285"/>
              <a:buChar char="•"/>
            </a:pPr>
            <a:r>
              <a:rPr lang="en-US"/>
              <a:t>How to navigate the In-Reach curriculum</a:t>
            </a:r>
            <a:endParaRPr/>
          </a:p>
          <a:p>
            <a:pPr indent="-317182" lvl="0" marL="457200" rtl="0" algn="l">
              <a:lnSpc>
                <a:spcPct val="120000"/>
              </a:lnSpc>
              <a:spcBef>
                <a:spcPts val="0"/>
              </a:spcBef>
              <a:spcAft>
                <a:spcPts val="0"/>
              </a:spcAft>
              <a:buClr>
                <a:schemeClr val="dk1"/>
              </a:buClr>
              <a:buSzPct val="64285"/>
              <a:buChar char="•"/>
            </a:pPr>
            <a:r>
              <a:rPr lang="en-US"/>
              <a:t>Understanding key populations: Who they are and why they are particularly at higher risk of HIV</a:t>
            </a:r>
            <a:endParaRPr/>
          </a:p>
          <a:p>
            <a:pPr indent="-317182" lvl="0" marL="457200" rtl="0" algn="l">
              <a:lnSpc>
                <a:spcPct val="120000"/>
              </a:lnSpc>
              <a:spcBef>
                <a:spcPts val="0"/>
              </a:spcBef>
              <a:spcAft>
                <a:spcPts val="0"/>
              </a:spcAft>
              <a:buClr>
                <a:schemeClr val="dk1"/>
              </a:buClr>
              <a:buSzPct val="64285"/>
              <a:buChar char="•"/>
            </a:pPr>
            <a:r>
              <a:rPr lang="en-US"/>
              <a:t>Understanding and addressing bias, prejudice, stigma and discrimination</a:t>
            </a:r>
            <a:endParaRPr/>
          </a:p>
          <a:p>
            <a:pPr indent="-317182" lvl="0" marL="457200" rtl="0" algn="l">
              <a:lnSpc>
                <a:spcPct val="120000"/>
              </a:lnSpc>
              <a:spcBef>
                <a:spcPts val="0"/>
              </a:spcBef>
              <a:spcAft>
                <a:spcPts val="0"/>
              </a:spcAft>
              <a:buClr>
                <a:schemeClr val="dk1"/>
              </a:buClr>
              <a:buSzPct val="64285"/>
              <a:buChar char="•"/>
            </a:pPr>
            <a:r>
              <a:rPr lang="en-US"/>
              <a:t>Leading courageous conversations on key populations, both within </a:t>
            </a:r>
            <a:r>
              <a:rPr lang="en-US">
                <a:extLst>
                  <a:ext uri="http://customooxmlschemas.google.com/">
                    <go:slidesCustomData xmlns:go="http://customooxmlschemas.google.com/" textRoundtripDataId="4"/>
                  </a:ext>
                </a:extLst>
              </a:rPr>
              <a:t>our agency</a:t>
            </a:r>
            <a:r>
              <a:rPr lang="en-US"/>
              <a:t>, and with government counterparts and other stakeholders</a:t>
            </a:r>
            <a:endParaRPr/>
          </a:p>
        </p:txBody>
      </p:sp>
      <p:sp>
        <p:nvSpPr>
          <p:cNvPr id="77" name="Google Shape;77;p3"/>
          <p:cNvSpPr txBox="1"/>
          <p:nvPr/>
        </p:nvSpPr>
        <p:spPr>
          <a:xfrm>
            <a:off x="79605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INTRODUCTORY MODULE</a:t>
            </a:r>
            <a:endParaRPr/>
          </a:p>
        </p:txBody>
      </p:sp>
      <p:cxnSp>
        <p:nvCxnSpPr>
          <p:cNvPr id="78" name="Google Shape;78;p3"/>
          <p:cNvCxnSpPr>
            <a:endCxn id="77" idx="1"/>
          </p:cNvCxnSpPr>
          <p:nvPr/>
        </p:nvCxnSpPr>
        <p:spPr>
          <a:xfrm>
            <a:off x="213750" y="6625480"/>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9"/>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1"/>
              </a:buClr>
              <a:buSzPct val="129411"/>
              <a:buFont typeface="Arial"/>
              <a:buNone/>
            </a:pPr>
            <a:r>
              <a:t/>
            </a:r>
            <a:endParaRPr>
              <a:highlight>
                <a:srgbClr val="FF9900"/>
              </a:highlight>
            </a:endParaRPr>
          </a:p>
          <a:p>
            <a:pPr indent="0" lvl="0" marL="0" rtl="0" algn="l">
              <a:lnSpc>
                <a:spcPct val="90000"/>
              </a:lnSpc>
              <a:spcBef>
                <a:spcPts val="0"/>
              </a:spcBef>
              <a:spcAft>
                <a:spcPts val="0"/>
              </a:spcAft>
              <a:buClr>
                <a:schemeClr val="lt1"/>
              </a:buClr>
              <a:buSzPct val="129411"/>
              <a:buFont typeface="Arial"/>
              <a:buNone/>
            </a:pPr>
            <a:r>
              <a:rPr lang="en-US"/>
              <a:t>Take-home message: Clarifying our </a:t>
            </a:r>
            <a:endParaRPr/>
          </a:p>
          <a:p>
            <a:pPr indent="0" lvl="0" marL="0" rtl="0" algn="l">
              <a:lnSpc>
                <a:spcPct val="90000"/>
              </a:lnSpc>
              <a:spcBef>
                <a:spcPts val="0"/>
              </a:spcBef>
              <a:spcAft>
                <a:spcPts val="0"/>
              </a:spcAft>
              <a:buClr>
                <a:schemeClr val="lt1"/>
              </a:buClr>
              <a:buSzPct val="129411"/>
              <a:buFont typeface="Arial"/>
              <a:buNone/>
            </a:pPr>
            <a:r>
              <a:rPr lang="en-US"/>
              <a:t>values</a:t>
            </a:r>
            <a:r>
              <a:rPr lang="en-US"/>
              <a:t> and attitudes</a:t>
            </a:r>
            <a:endParaRPr>
              <a:highlight>
                <a:srgbClr val="FF9900"/>
              </a:highlight>
            </a:endParaRPr>
          </a:p>
        </p:txBody>
      </p:sp>
      <p:sp>
        <p:nvSpPr>
          <p:cNvPr id="338" name="Google Shape;338;p29"/>
          <p:cNvSpPr txBox="1"/>
          <p:nvPr>
            <p:ph idx="1" type="body"/>
          </p:nvPr>
        </p:nvSpPr>
        <p:spPr>
          <a:xfrm>
            <a:off x="838200" y="1567207"/>
            <a:ext cx="10515600" cy="4640162"/>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5000"/>
              </a:lnSpc>
              <a:spcBef>
                <a:spcPts val="0"/>
              </a:spcBef>
              <a:spcAft>
                <a:spcPts val="0"/>
              </a:spcAft>
              <a:buClr>
                <a:schemeClr val="dk1"/>
              </a:buClr>
              <a:buSzPct val="93949"/>
              <a:buNone/>
            </a:pPr>
            <a:r>
              <a:rPr lang="en-US" sz="2490"/>
              <a:t>With these short exercises, you have explored some of the values that you or colleagues may hold about stigmat</a:t>
            </a:r>
            <a:r>
              <a:rPr lang="en-US" sz="2490"/>
              <a:t>is</a:t>
            </a:r>
            <a:r>
              <a:rPr lang="en-US" sz="2490"/>
              <a:t>ed populations or behaviours. </a:t>
            </a:r>
            <a:endParaRPr sz="2490"/>
          </a:p>
          <a:p>
            <a:pPr indent="0" lvl="0" marL="0" rtl="0" algn="l">
              <a:lnSpc>
                <a:spcPct val="115000"/>
              </a:lnSpc>
              <a:spcBef>
                <a:spcPts val="1000"/>
              </a:spcBef>
              <a:spcAft>
                <a:spcPts val="0"/>
              </a:spcAft>
              <a:buClr>
                <a:schemeClr val="dk1"/>
              </a:buClr>
              <a:buSzPct val="93949"/>
              <a:buNone/>
            </a:pPr>
            <a:r>
              <a:rPr b="1" lang="en-US" sz="2490"/>
              <a:t>Issues such as sex work, same-sex relationships, homosexuality, or drug use are often taboo subjects. </a:t>
            </a:r>
            <a:r>
              <a:rPr lang="en-US" sz="2490"/>
              <a:t>Bias and negative attitud</a:t>
            </a:r>
            <a:r>
              <a:rPr lang="en-US" sz="2490"/>
              <a:t>es about key populations are visible in public discourse and the media. It is possible that some staff within our organ</a:t>
            </a:r>
            <a:r>
              <a:rPr lang="en-US" sz="2490"/>
              <a:t>is</a:t>
            </a:r>
            <a:r>
              <a:rPr lang="en-US" sz="2490"/>
              <a:t>ations hold similar negative opinions.</a:t>
            </a:r>
            <a:endParaRPr sz="2490"/>
          </a:p>
          <a:p>
            <a:pPr indent="0" lvl="0" marL="0" rtl="0" algn="l">
              <a:lnSpc>
                <a:spcPct val="115000"/>
              </a:lnSpc>
              <a:spcBef>
                <a:spcPts val="1000"/>
              </a:spcBef>
              <a:spcAft>
                <a:spcPts val="0"/>
              </a:spcAft>
              <a:buClr>
                <a:schemeClr val="dk1"/>
              </a:buClr>
              <a:buSzPct val="93949"/>
              <a:buNone/>
            </a:pPr>
            <a:r>
              <a:rPr lang="en-US" sz="2490">
                <a:extLst>
                  <a:ext uri="http://customooxmlschemas.google.com/">
                    <go:slidesCustomData xmlns:go="http://customooxmlschemas.google.com/" textRoundtripDataId="36"/>
                  </a:ext>
                </a:extLst>
              </a:rPr>
              <a:t>An </a:t>
            </a:r>
            <a:r>
              <a:rPr b="1" lang="en-US" sz="2490">
                <a:extLst>
                  <a:ext uri="http://customooxmlschemas.google.com/">
                    <go:slidesCustomData xmlns:go="http://customooxmlschemas.google.com/" textRoundtripDataId="37"/>
                  </a:ext>
                </a:extLst>
              </a:rPr>
              <a:t>important step</a:t>
            </a:r>
            <a:r>
              <a:rPr lang="en-US" sz="2490">
                <a:extLst>
                  <a:ext uri="http://customooxmlschemas.google.com/">
                    <go:slidesCustomData xmlns:go="http://customooxmlschemas.google.com/" textRoundtripDataId="38"/>
                  </a:ext>
                </a:extLst>
              </a:rPr>
              <a:t> that we can all take at an individual level is to </a:t>
            </a:r>
            <a:r>
              <a:rPr b="1" lang="en-US" sz="2490">
                <a:extLst>
                  <a:ext uri="http://customooxmlschemas.google.com/">
                    <go:slidesCustomData xmlns:go="http://customooxmlschemas.google.com/" textRoundtripDataId="39"/>
                  </a:ext>
                </a:extLst>
              </a:rPr>
              <a:t>clarify our values </a:t>
            </a:r>
            <a:r>
              <a:rPr lang="en-US" sz="2490">
                <a:extLst>
                  <a:ext uri="http://customooxmlschemas.google.com/">
                    <go:slidesCustomData xmlns:go="http://customooxmlschemas.google.com/" textRoundtripDataId="40"/>
                  </a:ext>
                </a:extLst>
              </a:rPr>
              <a:t>on consensual same-sex sexual activity among adults, gender/gender identity, substance use, sex work and incarceration.</a:t>
            </a:r>
            <a:r>
              <a:rPr lang="en-US" sz="2490">
                <a:highlight>
                  <a:schemeClr val="lt1"/>
                </a:highlight>
              </a:rPr>
              <a:t> </a:t>
            </a:r>
            <a:endParaRPr sz="2490">
              <a:highlight>
                <a:schemeClr val="lt1"/>
              </a:highlight>
            </a:endParaRPr>
          </a:p>
          <a:p>
            <a:pPr indent="0" lvl="0" marL="0" rtl="0" algn="l">
              <a:lnSpc>
                <a:spcPct val="115000"/>
              </a:lnSpc>
              <a:spcBef>
                <a:spcPts val="1000"/>
              </a:spcBef>
              <a:spcAft>
                <a:spcPts val="0"/>
              </a:spcAft>
              <a:buClr>
                <a:schemeClr val="dk1"/>
              </a:buClr>
              <a:buSzPct val="93949"/>
              <a:buNone/>
            </a:pPr>
            <a:r>
              <a:rPr lang="en-US" sz="2490">
                <a:highlight>
                  <a:schemeClr val="lt1"/>
                </a:highlight>
              </a:rPr>
              <a:t>We can then take steps to address any biases or prejudices that may be present, to ensure an impartial, accepting and inclusive approach to our development work.</a:t>
            </a:r>
            <a:endParaRPr sz="2490">
              <a:highlight>
                <a:schemeClr val="lt1"/>
              </a:highlight>
            </a:endParaRPr>
          </a:p>
        </p:txBody>
      </p:sp>
      <p:cxnSp>
        <p:nvCxnSpPr>
          <p:cNvPr id="339" name="Google Shape;339;p29"/>
          <p:cNvCxnSpPr>
            <a:endCxn id="340"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41" name="Google Shape;341;p29"/>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EXPLORING BIAS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g25b7a9609a4_1_17"/>
          <p:cNvSpPr txBox="1"/>
          <p:nvPr>
            <p:ph type="title"/>
          </p:nvPr>
        </p:nvSpPr>
        <p:spPr>
          <a:xfrm>
            <a:off x="831850" y="694200"/>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400"/>
              <a:buFont typeface="Arial"/>
              <a:buNone/>
            </a:pPr>
            <a:r>
              <a:rPr lang="en-US" sz="4400">
                <a:solidFill>
                  <a:srgbClr val="024D84"/>
                </a:solidFill>
              </a:rPr>
              <a:t>Part 2: Understanding and overcoming bias, prejudice and discrimination</a:t>
            </a:r>
            <a:endParaRPr sz="4400"/>
          </a:p>
        </p:txBody>
      </p:sp>
      <p:sp>
        <p:nvSpPr>
          <p:cNvPr id="347" name="Google Shape;347;g25b7a9609a4_1_17"/>
          <p:cNvSpPr txBox="1"/>
          <p:nvPr>
            <p:ph idx="1" type="body"/>
          </p:nvPr>
        </p:nvSpPr>
        <p:spPr>
          <a:xfrm>
            <a:off x="831850" y="3573925"/>
            <a:ext cx="10515600" cy="2657700"/>
          </a:xfrm>
          <a:prstGeom prst="rect">
            <a:avLst/>
          </a:prstGeom>
          <a:noFill/>
          <a:ln>
            <a:noFill/>
          </a:ln>
        </p:spPr>
        <p:txBody>
          <a:bodyPr anchorCtr="0" anchor="t" bIns="45700" lIns="91425" spcFirstLastPara="1" rIns="91425" wrap="square" tIns="45700">
            <a:normAutofit fontScale="62500"/>
          </a:bodyPr>
          <a:lstStyle/>
          <a:p>
            <a:pPr indent="-355600" lvl="0" marL="457200" rtl="0" algn="l">
              <a:lnSpc>
                <a:spcPct val="115000"/>
              </a:lnSpc>
              <a:spcBef>
                <a:spcPts val="0"/>
              </a:spcBef>
              <a:spcAft>
                <a:spcPts val="0"/>
              </a:spcAft>
              <a:buClr>
                <a:schemeClr val="dk1"/>
              </a:buClr>
              <a:buSzPct val="100000"/>
              <a:buChar char="➢"/>
            </a:pPr>
            <a:r>
              <a:rPr lang="en-US" sz="3200">
                <a:solidFill>
                  <a:schemeClr val="dk1"/>
                </a:solidFill>
              </a:rPr>
              <a:t>Introduction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Exercise: Opening Questions</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Exploring bias, prejudice, stigma and discrimination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b="1" lang="en-US" sz="3200">
                <a:solidFill>
                  <a:schemeClr val="dk1"/>
                </a:solidFill>
              </a:rPr>
              <a:t>Going deeper on bias, prejudice, stigma and discrimination</a:t>
            </a:r>
            <a:endParaRPr b="1"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Addressing bias, prejudice, stigma and discrimination</a:t>
            </a:r>
            <a:endParaRPr>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Leading courageous conversations on bias, prejudice, stigma and key populations within our agencies and with government counterparts and other stakeholders</a:t>
            </a:r>
            <a:endParaRPr b="1" sz="3200">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1"/>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sz="2800"/>
              <a:t>Bias, prejudice and stigma, and how they </a:t>
            </a:r>
            <a:endParaRPr sz="2800"/>
          </a:p>
          <a:p>
            <a:pPr indent="0" lvl="0" marL="0" rtl="0" algn="l">
              <a:lnSpc>
                <a:spcPct val="90000"/>
              </a:lnSpc>
              <a:spcBef>
                <a:spcPts val="0"/>
              </a:spcBef>
              <a:spcAft>
                <a:spcPts val="0"/>
              </a:spcAft>
              <a:buClr>
                <a:schemeClr val="lt1"/>
              </a:buClr>
              <a:buSzPts val="3200"/>
              <a:buFont typeface="Arial"/>
              <a:buNone/>
            </a:pPr>
            <a:r>
              <a:rPr lang="en-US" sz="2800"/>
              <a:t>contribute to discrimination and inequalities</a:t>
            </a:r>
            <a:endParaRPr sz="2800"/>
          </a:p>
        </p:txBody>
      </p:sp>
      <p:sp>
        <p:nvSpPr>
          <p:cNvPr id="353" name="Google Shape;353;p31"/>
          <p:cNvSpPr txBox="1"/>
          <p:nvPr/>
        </p:nvSpPr>
        <p:spPr>
          <a:xfrm>
            <a:off x="838200" y="6494680"/>
            <a:ext cx="5791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GOING DEEPER ON BIAS, PREJUDICE, STIGMA AND DISCRIMINATION</a:t>
            </a:r>
            <a:endParaRPr/>
          </a:p>
        </p:txBody>
      </p:sp>
      <p:cxnSp>
        <p:nvCxnSpPr>
          <p:cNvPr id="354" name="Google Shape;354;p31"/>
          <p:cNvCxnSpPr>
            <a:endCxn id="353"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55" name="Google Shape;355;p31"/>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15000"/>
              </a:lnSpc>
              <a:spcBef>
                <a:spcPts val="0"/>
              </a:spcBef>
              <a:spcAft>
                <a:spcPts val="0"/>
              </a:spcAft>
              <a:buClr>
                <a:schemeClr val="dk1"/>
              </a:buClr>
              <a:buSzPts val="1800"/>
              <a:buNone/>
            </a:pPr>
            <a:r>
              <a:rPr b="1" lang="en-US" sz="2800"/>
              <a:t>Now let’s take a closer look at four related concepts:</a:t>
            </a:r>
            <a:endParaRPr/>
          </a:p>
          <a:p>
            <a:pPr indent="-393700" lvl="0" marL="457200" rtl="0" algn="l">
              <a:lnSpc>
                <a:spcPct val="115000"/>
              </a:lnSpc>
              <a:spcBef>
                <a:spcPts val="1200"/>
              </a:spcBef>
              <a:spcAft>
                <a:spcPts val="0"/>
              </a:spcAft>
              <a:buClr>
                <a:schemeClr val="dk1"/>
              </a:buClr>
              <a:buSzPts val="2600"/>
              <a:buChar char="•"/>
            </a:pPr>
            <a:r>
              <a:rPr lang="en-US" sz="2800"/>
              <a:t>Bias</a:t>
            </a:r>
            <a:endParaRPr/>
          </a:p>
          <a:p>
            <a:pPr indent="-393700" lvl="0" marL="457200" rtl="0" algn="l">
              <a:lnSpc>
                <a:spcPct val="115000"/>
              </a:lnSpc>
              <a:spcBef>
                <a:spcPts val="1200"/>
              </a:spcBef>
              <a:spcAft>
                <a:spcPts val="0"/>
              </a:spcAft>
              <a:buClr>
                <a:schemeClr val="dk1"/>
              </a:buClr>
              <a:buSzPts val="2600"/>
              <a:buChar char="•"/>
            </a:pPr>
            <a:r>
              <a:rPr lang="en-US"/>
              <a:t>Prejudice</a:t>
            </a:r>
            <a:endParaRPr/>
          </a:p>
          <a:p>
            <a:pPr indent="-393700" lvl="0" marL="457200" rtl="0" algn="l">
              <a:lnSpc>
                <a:spcPct val="115000"/>
              </a:lnSpc>
              <a:spcBef>
                <a:spcPts val="1200"/>
              </a:spcBef>
              <a:spcAft>
                <a:spcPts val="0"/>
              </a:spcAft>
              <a:buClr>
                <a:schemeClr val="dk1"/>
              </a:buClr>
              <a:buSzPts val="2600"/>
              <a:buChar char="•"/>
            </a:pPr>
            <a:r>
              <a:rPr lang="en-US" sz="2800"/>
              <a:t>Stigma</a:t>
            </a:r>
            <a:endParaRPr/>
          </a:p>
          <a:p>
            <a:pPr indent="-393700" lvl="0" marL="457200" rtl="0" algn="l">
              <a:lnSpc>
                <a:spcPct val="115000"/>
              </a:lnSpc>
              <a:spcBef>
                <a:spcPts val="1200"/>
              </a:spcBef>
              <a:spcAft>
                <a:spcPts val="0"/>
              </a:spcAft>
              <a:buClr>
                <a:schemeClr val="dk1"/>
              </a:buClr>
              <a:buSzPts val="2600"/>
              <a:buChar char="•"/>
            </a:pPr>
            <a:r>
              <a:rPr lang="en-US" sz="2800"/>
              <a:t>Discrimination</a:t>
            </a:r>
            <a:endParaRPr/>
          </a:p>
          <a:p>
            <a:pPr indent="0" lvl="0" marL="63500" rtl="0" algn="l">
              <a:lnSpc>
                <a:spcPct val="115000"/>
              </a:lnSpc>
              <a:spcBef>
                <a:spcPts val="1200"/>
              </a:spcBef>
              <a:spcAft>
                <a:spcPts val="0"/>
              </a:spcAft>
              <a:buClr>
                <a:schemeClr val="dk1"/>
              </a:buClr>
              <a:buSzPts val="2600"/>
              <a:buNone/>
            </a:pPr>
            <a:r>
              <a:rPr b="1" lang="en-US"/>
              <a:t>and see how they can impact key populations, and our organ</a:t>
            </a:r>
            <a:r>
              <a:rPr b="1" lang="en-US"/>
              <a:t>is</a:t>
            </a:r>
            <a:r>
              <a:rPr b="1" lang="en-US"/>
              <a:t>ations’ work with them</a:t>
            </a:r>
            <a:r>
              <a:rPr b="1" lang="en-US" strike="sngStrike"/>
              <a:t>key populations</a:t>
            </a:r>
            <a:r>
              <a:rPr b="1" lang="en-US"/>
              <a:t>.</a:t>
            </a:r>
            <a:endParaRPr b="1" sz="2800"/>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cxnSp>
        <p:nvCxnSpPr>
          <p:cNvPr id="360" name="Google Shape;360;p32"/>
          <p:cNvCxnSpPr>
            <a:endCxn id="361"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62" name="Google Shape;362;p32"/>
          <p:cNvSpPr txBox="1"/>
          <p:nvPr>
            <p:ph idx="1" type="body"/>
          </p:nvPr>
        </p:nvSpPr>
        <p:spPr>
          <a:xfrm>
            <a:off x="838200" y="1567206"/>
            <a:ext cx="10515600" cy="4657747"/>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1"/>
              </a:buClr>
              <a:buSzPts val="2800"/>
              <a:buNone/>
            </a:pPr>
            <a:r>
              <a:rPr b="1" lang="en-US" sz="2400"/>
              <a:t>Bias:</a:t>
            </a:r>
            <a:r>
              <a:rPr b="1" lang="en-US" sz="2400">
                <a:solidFill>
                  <a:schemeClr val="accent2"/>
                </a:solidFill>
              </a:rPr>
              <a:t> </a:t>
            </a:r>
            <a:r>
              <a:rPr i="1" lang="en-US" sz="2400"/>
              <a:t>Inclination or prejudice for or against one person or group, especially in a way considered to be unfair</a:t>
            </a:r>
            <a:r>
              <a:rPr lang="en-US" sz="2400"/>
              <a:t> </a:t>
            </a:r>
            <a:r>
              <a:rPr lang="en-US" sz="2000"/>
              <a:t>(Oxford English Dictionary)</a:t>
            </a:r>
            <a:endParaRPr sz="2400"/>
          </a:p>
          <a:p>
            <a:pPr indent="-203200" lvl="0" marL="228600" rtl="0" algn="l">
              <a:lnSpc>
                <a:spcPct val="100000"/>
              </a:lnSpc>
              <a:spcBef>
                <a:spcPts val="1000"/>
              </a:spcBef>
              <a:spcAft>
                <a:spcPts val="0"/>
              </a:spcAft>
              <a:buClr>
                <a:schemeClr val="dk1"/>
              </a:buClr>
              <a:buSzPts val="2400"/>
              <a:buFont typeface="Calibri"/>
              <a:buChar char="•"/>
            </a:pPr>
            <a:r>
              <a:rPr lang="en-US" sz="2400"/>
              <a:t>We all have unconscious biases about people.</a:t>
            </a:r>
            <a:endParaRPr/>
          </a:p>
          <a:p>
            <a:pPr indent="-203200" lvl="0" marL="228600" rtl="0" algn="l">
              <a:lnSpc>
                <a:spcPct val="100000"/>
              </a:lnSpc>
              <a:spcBef>
                <a:spcPts val="1000"/>
              </a:spcBef>
              <a:spcAft>
                <a:spcPts val="0"/>
              </a:spcAft>
              <a:buClr>
                <a:schemeClr val="dk1"/>
              </a:buClr>
              <a:buSzPts val="2400"/>
              <a:buFont typeface="Calibri"/>
              <a:buChar char="•"/>
            </a:pPr>
            <a:r>
              <a:rPr lang="en-US" sz="2400"/>
              <a:t>Our biases can be based on the </a:t>
            </a:r>
            <a:r>
              <a:rPr lang="en-US" sz="2400">
                <a:highlight>
                  <a:schemeClr val="lt1"/>
                </a:highlight>
              </a:rPr>
              <a:t>values, attitudes and practices of our families, cultures or religions, our </a:t>
            </a:r>
            <a:r>
              <a:rPr lang="en-US" sz="2400"/>
              <a:t>education, the media and our personal experiences.</a:t>
            </a:r>
            <a:endParaRPr/>
          </a:p>
          <a:p>
            <a:pPr indent="-203200" lvl="0" marL="228600" rtl="0" algn="l">
              <a:lnSpc>
                <a:spcPct val="100000"/>
              </a:lnSpc>
              <a:spcBef>
                <a:spcPts val="1000"/>
              </a:spcBef>
              <a:spcAft>
                <a:spcPts val="0"/>
              </a:spcAft>
              <a:buClr>
                <a:schemeClr val="dk1"/>
              </a:buClr>
              <a:buSzPts val="2400"/>
              <a:buFont typeface="Calibri"/>
              <a:buChar char="•"/>
            </a:pPr>
            <a:r>
              <a:rPr lang="en-US" sz="2400"/>
              <a:t>Biases cause us to feel more comfortable with some groups of people, and less comfortable with others.</a:t>
            </a:r>
            <a:endParaRPr/>
          </a:p>
          <a:p>
            <a:pPr indent="-342900" lvl="1" marL="825500" rtl="0" algn="l">
              <a:lnSpc>
                <a:spcPct val="100000"/>
              </a:lnSpc>
              <a:spcBef>
                <a:spcPts val="1000"/>
              </a:spcBef>
              <a:spcAft>
                <a:spcPts val="0"/>
              </a:spcAft>
              <a:buClr>
                <a:schemeClr val="dk1"/>
              </a:buClr>
              <a:buSzPts val="2400"/>
              <a:buFont typeface="Courier New"/>
              <a:buChar char="o"/>
            </a:pPr>
            <a:r>
              <a:rPr lang="en-US" sz="2000"/>
              <a:t>For example, we may feel uncomfortable around people of a different sexual orientation, or people who engage in sex work.</a:t>
            </a:r>
            <a:endParaRPr/>
          </a:p>
          <a:p>
            <a:pPr indent="-203200" lvl="0" marL="228600" rtl="0" algn="l">
              <a:lnSpc>
                <a:spcPct val="100000"/>
              </a:lnSpc>
              <a:spcBef>
                <a:spcPts val="1000"/>
              </a:spcBef>
              <a:spcAft>
                <a:spcPts val="0"/>
              </a:spcAft>
              <a:buClr>
                <a:schemeClr val="dk1"/>
              </a:buClr>
              <a:buSzPts val="2400"/>
              <a:buFont typeface="Calibri"/>
              <a:buChar char="•"/>
            </a:pPr>
            <a:r>
              <a:rPr lang="en-US" sz="2400"/>
              <a:t>Because biases are often adopted unconsciously, we may be unaware that we have them. </a:t>
            </a:r>
            <a:endParaRPr/>
          </a:p>
        </p:txBody>
      </p:sp>
      <p:sp>
        <p:nvSpPr>
          <p:cNvPr id="363" name="Google Shape;363;p32"/>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US" sz="3000"/>
              <a:t>Where do bias and prejudice </a:t>
            </a:r>
            <a:endParaRPr sz="3000"/>
          </a:p>
          <a:p>
            <a:pPr indent="0" lvl="0" marL="0" rtl="0" algn="l">
              <a:lnSpc>
                <a:spcPct val="90000"/>
              </a:lnSpc>
              <a:spcBef>
                <a:spcPts val="0"/>
              </a:spcBef>
              <a:spcAft>
                <a:spcPts val="0"/>
              </a:spcAft>
              <a:buClr>
                <a:schemeClr val="lt1"/>
              </a:buClr>
              <a:buSzPts val="3600"/>
              <a:buFont typeface="Arial"/>
              <a:buNone/>
            </a:pPr>
            <a:r>
              <a:rPr lang="en-US" sz="3000"/>
              <a:t>come from? (1)</a:t>
            </a:r>
            <a:endParaRPr sz="2800"/>
          </a:p>
        </p:txBody>
      </p:sp>
      <p:sp>
        <p:nvSpPr>
          <p:cNvPr id="364" name="Google Shape;364;p32"/>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GOING DEEPER ON BIAS, PREJUDICE, STIGMA AND DISCRIMINATION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cxnSp>
        <p:nvCxnSpPr>
          <p:cNvPr id="369" name="Google Shape;369;p33"/>
          <p:cNvCxnSpPr>
            <a:endCxn id="370"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71" name="Google Shape;371;p33"/>
          <p:cNvSpPr txBox="1"/>
          <p:nvPr>
            <p:ph idx="1" type="body"/>
          </p:nvPr>
        </p:nvSpPr>
        <p:spPr>
          <a:xfrm>
            <a:off x="838200" y="1567206"/>
            <a:ext cx="10515600" cy="4657747"/>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100000"/>
              </a:lnSpc>
              <a:spcBef>
                <a:spcPts val="0"/>
              </a:spcBef>
              <a:spcAft>
                <a:spcPts val="0"/>
              </a:spcAft>
              <a:buClr>
                <a:schemeClr val="dk1"/>
              </a:buClr>
              <a:buSzPts val="2800"/>
              <a:buChar char="•"/>
            </a:pPr>
            <a:r>
              <a:rPr lang="en-US"/>
              <a:t>Biases are closely related</a:t>
            </a:r>
            <a:r>
              <a:rPr lang="en-US"/>
              <a:t> to prejudice</a:t>
            </a:r>
            <a:r>
              <a:rPr lang="en-US"/>
              <a:t> – </a:t>
            </a:r>
            <a:r>
              <a:rPr i="1" lang="en-US">
                <a:highlight>
                  <a:srgbClr val="FFFFFF"/>
                </a:highlight>
              </a:rPr>
              <a:t>an adverse opinion or leaning formed without just grounds or before sufficient knowledge</a:t>
            </a:r>
            <a:r>
              <a:rPr lang="en-US">
                <a:highlight>
                  <a:srgbClr val="FFFFFF"/>
                </a:highlight>
              </a:rPr>
              <a:t> </a:t>
            </a:r>
            <a:r>
              <a:rPr lang="en-US" sz="2000">
                <a:highlight>
                  <a:srgbClr val="FFFFFF"/>
                </a:highlight>
              </a:rPr>
              <a:t>(Merriam-Webster Dictionary)</a:t>
            </a:r>
            <a:r>
              <a:rPr lang="en-US">
                <a:highlight>
                  <a:srgbClr val="FFFFFF"/>
                </a:highlight>
              </a:rPr>
              <a:t>. </a:t>
            </a:r>
            <a:endParaRPr/>
          </a:p>
          <a:p>
            <a:pPr indent="-406400" lvl="1" marL="914400" rtl="0" algn="l">
              <a:lnSpc>
                <a:spcPct val="100000"/>
              </a:lnSpc>
              <a:spcBef>
                <a:spcPts val="1000"/>
              </a:spcBef>
              <a:spcAft>
                <a:spcPts val="0"/>
              </a:spcAft>
              <a:buClr>
                <a:schemeClr val="dk1"/>
              </a:buClr>
              <a:buSzPts val="2800"/>
              <a:buFont typeface="Courier New"/>
              <a:buChar char="o"/>
            </a:pPr>
            <a:r>
              <a:rPr lang="en-US">
                <a:highlight>
                  <a:srgbClr val="FFFFFF"/>
                </a:highlight>
              </a:rPr>
              <a:t>For example, we may have an unfounded believe that people who have been in prison are incapable of leading an honest life, or that people who use drugs don’t care about protecting themselves against HIV.</a:t>
            </a:r>
            <a:endParaRPr/>
          </a:p>
          <a:p>
            <a:pPr indent="-406400" lvl="0" marL="457200" rtl="0" algn="l">
              <a:lnSpc>
                <a:spcPct val="100000"/>
              </a:lnSpc>
              <a:spcBef>
                <a:spcPts val="1000"/>
              </a:spcBef>
              <a:spcAft>
                <a:spcPts val="0"/>
              </a:spcAft>
              <a:buClr>
                <a:schemeClr val="dk1"/>
              </a:buClr>
              <a:buSzPts val="2800"/>
              <a:buChar char="•"/>
            </a:pPr>
            <a:r>
              <a:rPr lang="en-US">
                <a:highlight>
                  <a:srgbClr val="FFFFFF"/>
                </a:highlight>
                <a:extLst>
                  <a:ext uri="http://customooxmlschemas.google.com/">
                    <go:slidesCustomData xmlns:go="http://customooxmlschemas.google.com/" textRoundtripDataId="41"/>
                  </a:ext>
                </a:extLst>
              </a:rPr>
              <a:t>If we hold such an opinion </a:t>
            </a:r>
            <a:r>
              <a:rPr b="1" lang="en-US">
                <a:highlight>
                  <a:srgbClr val="FFFFFF"/>
                </a:highlight>
                <a:extLst>
                  <a:ext uri="http://customooxmlschemas.google.com/">
                    <go:slidesCustomData xmlns:go="http://customooxmlschemas.google.com/" textRoundtripDataId="42"/>
                  </a:ext>
                </a:extLst>
              </a:rPr>
              <a:t>without having enough information to know whether it’s accurate</a:t>
            </a:r>
            <a:r>
              <a:rPr lang="en-US">
                <a:highlight>
                  <a:srgbClr val="FFFFFF"/>
                </a:highlight>
                <a:extLst>
                  <a:ext uri="http://customooxmlschemas.google.com/">
                    <go:slidesCustomData xmlns:go="http://customooxmlschemas.google.com/" textRoundtripDataId="43"/>
                  </a:ext>
                </a:extLst>
              </a:rPr>
              <a:t> – </a:t>
            </a:r>
            <a:r>
              <a:rPr b="1" lang="en-US">
                <a:highlight>
                  <a:srgbClr val="FFFFFF"/>
                </a:highlight>
                <a:extLst>
                  <a:ext uri="http://customooxmlschemas.google.com/">
                    <go:slidesCustomData xmlns:go="http://customooxmlschemas.google.com/" textRoundtripDataId="44"/>
                  </a:ext>
                </a:extLst>
              </a:rPr>
              <a:t>and without seeking out that information</a:t>
            </a:r>
            <a:r>
              <a:rPr lang="en-US">
                <a:highlight>
                  <a:srgbClr val="FFFFFF"/>
                </a:highlight>
                <a:extLst>
                  <a:ext uri="http://customooxmlschemas.google.com/">
                    <go:slidesCustomData xmlns:go="http://customooxmlschemas.google.com/" textRoundtripDataId="45"/>
                  </a:ext>
                </a:extLst>
              </a:rPr>
              <a:t> – it’s a prejudice.</a:t>
            </a:r>
            <a:endParaRPr/>
          </a:p>
          <a:p>
            <a:pPr indent="-50800" lvl="0" marL="228600" rtl="0" algn="l">
              <a:lnSpc>
                <a:spcPct val="100000"/>
              </a:lnSpc>
              <a:spcBef>
                <a:spcPts val="1000"/>
              </a:spcBef>
              <a:spcAft>
                <a:spcPts val="0"/>
              </a:spcAft>
              <a:buClr>
                <a:schemeClr val="dk1"/>
              </a:buClr>
              <a:buSzPts val="2800"/>
              <a:buNone/>
            </a:pPr>
            <a:r>
              <a:t/>
            </a:r>
            <a:endParaRPr/>
          </a:p>
        </p:txBody>
      </p:sp>
      <p:sp>
        <p:nvSpPr>
          <p:cNvPr id="372" name="Google Shape;372;p33"/>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GOING DEEPER ON BIAS, PREJUDICE, STIGMA AND DISCRIMINATION</a:t>
            </a:r>
            <a:endParaRPr/>
          </a:p>
        </p:txBody>
      </p:sp>
      <p:sp>
        <p:nvSpPr>
          <p:cNvPr id="373" name="Google Shape;373;p33"/>
          <p:cNvSpPr txBox="1"/>
          <p:nvPr>
            <p:ph type="title"/>
          </p:nvPr>
        </p:nvSpPr>
        <p:spPr>
          <a:xfrm>
            <a:off x="430696" y="248478"/>
            <a:ext cx="10515600" cy="810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US" sz="3000"/>
              <a:t>Where do bias and prejudice </a:t>
            </a:r>
            <a:endParaRPr sz="3000"/>
          </a:p>
          <a:p>
            <a:pPr indent="0" lvl="0" marL="0" rtl="0" algn="l">
              <a:lnSpc>
                <a:spcPct val="90000"/>
              </a:lnSpc>
              <a:spcBef>
                <a:spcPts val="0"/>
              </a:spcBef>
              <a:spcAft>
                <a:spcPts val="0"/>
              </a:spcAft>
              <a:buClr>
                <a:schemeClr val="lt1"/>
              </a:buClr>
              <a:buSzPts val="3600"/>
              <a:buFont typeface="Arial"/>
              <a:buNone/>
            </a:pPr>
            <a:r>
              <a:rPr lang="en-US" sz="3000"/>
              <a:t>come from? (2)</a:t>
            </a:r>
            <a:endParaRPr sz="2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cxnSp>
        <p:nvCxnSpPr>
          <p:cNvPr id="378" name="Google Shape;378;p34"/>
          <p:cNvCxnSpPr>
            <a:endCxn id="379"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80" name="Google Shape;380;p34"/>
          <p:cNvSpPr txBox="1"/>
          <p:nvPr>
            <p:ph idx="1" type="body"/>
          </p:nvPr>
        </p:nvSpPr>
        <p:spPr>
          <a:xfrm>
            <a:off x="838200" y="1567206"/>
            <a:ext cx="10515600" cy="4657747"/>
          </a:xfrm>
          <a:prstGeom prst="rect">
            <a:avLst/>
          </a:prstGeom>
          <a:noFill/>
          <a:ln>
            <a:noFill/>
          </a:ln>
        </p:spPr>
        <p:txBody>
          <a:bodyPr anchorCtr="0" anchor="t" bIns="45700" lIns="91425" spcFirstLastPara="1" rIns="91425" wrap="square" tIns="45700">
            <a:normAutofit lnSpcReduction="20000"/>
          </a:bodyPr>
          <a:lstStyle/>
          <a:p>
            <a:pPr indent="-406400" lvl="0" marL="457200" rtl="0" algn="l">
              <a:lnSpc>
                <a:spcPct val="100000"/>
              </a:lnSpc>
              <a:spcBef>
                <a:spcPts val="0"/>
              </a:spcBef>
              <a:spcAft>
                <a:spcPts val="0"/>
              </a:spcAft>
              <a:buClr>
                <a:schemeClr val="dk1"/>
              </a:buClr>
              <a:buSzPts val="2800"/>
              <a:buChar char="•"/>
            </a:pPr>
            <a:r>
              <a:rPr lang="en-US">
                <a:highlight>
                  <a:schemeClr val="lt1"/>
                </a:highlight>
              </a:rPr>
              <a:t>Prejudices may be privately held opinions, or are sometimes </a:t>
            </a:r>
            <a:r>
              <a:rPr lang="en-US">
                <a:highlight>
                  <a:schemeClr val="lt1"/>
                </a:highlight>
              </a:rPr>
              <a:t>expressed</a:t>
            </a:r>
            <a:r>
              <a:rPr lang="en-US">
                <a:highlight>
                  <a:schemeClr val="lt1"/>
                </a:highlight>
              </a:rPr>
              <a:t> openly, eg by family, friends, colleagues or in public forums.</a:t>
            </a:r>
            <a:endParaRPr/>
          </a:p>
          <a:p>
            <a:pPr indent="-406400" lvl="0" marL="457200" rtl="0" algn="l">
              <a:lnSpc>
                <a:spcPct val="100000"/>
              </a:lnSpc>
              <a:spcBef>
                <a:spcPts val="0"/>
              </a:spcBef>
              <a:spcAft>
                <a:spcPts val="0"/>
              </a:spcAft>
              <a:buClr>
                <a:schemeClr val="dk1"/>
              </a:buClr>
              <a:buSzPts val="2800"/>
              <a:buChar char="•"/>
            </a:pPr>
            <a:r>
              <a:rPr lang="en-US"/>
              <a:t>Bias and prejudices that are openly expressed can lead to stigma of individuals or groups to whom these negative opinions are </a:t>
            </a:r>
            <a:r>
              <a:rPr lang="en-US"/>
              <a:t>directed</a:t>
            </a:r>
            <a:r>
              <a:rPr lang="en-US"/>
              <a:t> towards</a:t>
            </a:r>
            <a:r>
              <a:rPr lang="en-US">
                <a:solidFill>
                  <a:schemeClr val="accent2"/>
                </a:solidFill>
              </a:rPr>
              <a:t> </a:t>
            </a:r>
            <a:r>
              <a:rPr lang="en-US"/>
              <a:t>– ie, </a:t>
            </a:r>
            <a:r>
              <a:rPr i="1" lang="en-US"/>
              <a:t>stigma is the pejorative labelling, stereotyping or naming of a certain group</a:t>
            </a:r>
            <a:r>
              <a:rPr lang="en-US"/>
              <a:t> (WHO Key Populations Consolidated Guidelines, 2022).</a:t>
            </a:r>
            <a:endParaRPr/>
          </a:p>
          <a:p>
            <a:pPr indent="-406400" lvl="0" marL="457200" marR="0" rtl="0" algn="l">
              <a:lnSpc>
                <a:spcPct val="100000"/>
              </a:lnSpc>
              <a:spcBef>
                <a:spcPts val="0"/>
              </a:spcBef>
              <a:spcAft>
                <a:spcPts val="0"/>
              </a:spcAft>
              <a:buSzPts val="2800"/>
              <a:buChar char="•"/>
            </a:pPr>
            <a:r>
              <a:rPr lang="en-US"/>
              <a:t>An example of a stigmatising behavior is if a health worker is judgmental or negative about certain groups of people.</a:t>
            </a:r>
            <a:endParaRPr/>
          </a:p>
          <a:p>
            <a:pPr indent="-406400" lvl="0" marL="457200" rtl="0" algn="l">
              <a:lnSpc>
                <a:spcPct val="100000"/>
              </a:lnSpc>
              <a:spcBef>
                <a:spcPts val="0"/>
              </a:spcBef>
              <a:spcAft>
                <a:spcPts val="0"/>
              </a:spcAft>
              <a:buClr>
                <a:schemeClr val="dk1"/>
              </a:buClr>
              <a:buSzPts val="2800"/>
              <a:buChar char="•"/>
            </a:pPr>
            <a:r>
              <a:rPr lang="en-US"/>
              <a:t>Examples of stigmat</a:t>
            </a:r>
            <a:r>
              <a:rPr lang="en-US"/>
              <a:t>is</a:t>
            </a:r>
            <a:r>
              <a:rPr lang="en-US"/>
              <a:t>ing language include calling sex workers “prostitutes”, or people who use drugs “junkies”.</a:t>
            </a:r>
            <a:endParaRPr/>
          </a:p>
        </p:txBody>
      </p:sp>
      <p:sp>
        <p:nvSpPr>
          <p:cNvPr id="381" name="Google Shape;381;p34"/>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a:t>Bias and prejudice can lead to stigma</a:t>
            </a:r>
            <a:endParaRPr/>
          </a:p>
        </p:txBody>
      </p:sp>
      <p:sp>
        <p:nvSpPr>
          <p:cNvPr id="382" name="Google Shape;382;p34"/>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GOING DEEPER ON BIAS, PREJUDICE, STIGMA AND DISCRIMINATION</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5"/>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Stigma can lead to discrimination</a:t>
            </a:r>
            <a:endParaRPr/>
          </a:p>
        </p:txBody>
      </p:sp>
      <p:sp>
        <p:nvSpPr>
          <p:cNvPr id="388" name="Google Shape;388;p35"/>
          <p:cNvSpPr txBox="1"/>
          <p:nvPr>
            <p:ph idx="1" type="body"/>
          </p:nvPr>
        </p:nvSpPr>
        <p:spPr>
          <a:xfrm>
            <a:off x="838200" y="1601200"/>
            <a:ext cx="4867800" cy="43512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dk1"/>
              </a:buClr>
              <a:buSzPts val="1700"/>
              <a:buNone/>
            </a:pPr>
            <a:r>
              <a:rPr lang="en-US" sz="1700"/>
              <a:t>Stigma can lead to </a:t>
            </a:r>
            <a:r>
              <a:rPr b="1" lang="en-US" sz="1700"/>
              <a:t>discrimination</a:t>
            </a:r>
            <a:r>
              <a:rPr lang="en-US" sz="1700"/>
              <a:t> – </a:t>
            </a:r>
            <a:endParaRPr/>
          </a:p>
          <a:p>
            <a:pPr indent="0" lvl="0" marL="0" rtl="0" algn="l">
              <a:lnSpc>
                <a:spcPct val="120000"/>
              </a:lnSpc>
              <a:spcBef>
                <a:spcPts val="1000"/>
              </a:spcBef>
              <a:spcAft>
                <a:spcPts val="0"/>
              </a:spcAft>
              <a:buClr>
                <a:schemeClr val="dk1"/>
              </a:buClr>
              <a:buSzPts val="1700"/>
              <a:buNone/>
            </a:pPr>
            <a:r>
              <a:rPr lang="en-US" sz="1700"/>
              <a:t>“</a:t>
            </a:r>
            <a:r>
              <a:rPr b="1" lang="en-US" sz="1700"/>
              <a:t>unfair and unjust action towards an individual or group </a:t>
            </a:r>
            <a:r>
              <a:rPr lang="en-US" sz="1700"/>
              <a:t>on the basis of real or perceived status or attributes, a medical condition, socioeconomic status, employment, drug use, gender, race, sexual identity, age or other perceived differences or characteristics. </a:t>
            </a:r>
            <a:r>
              <a:rPr b="1" lang="en-US" sz="1700"/>
              <a:t>[Discrimination] has the effect or purpose of impairing or nullifying the recognition, enjoyment or exercise – on an equal basis with others – of all human rights and fundamental freedoms [of persons being discriminated against]</a:t>
            </a:r>
            <a:r>
              <a:rPr lang="en-US" sz="1700"/>
              <a:t>”.</a:t>
            </a:r>
            <a:endParaRPr/>
          </a:p>
          <a:p>
            <a:pPr indent="0" lvl="0" marL="0" rtl="0" algn="l">
              <a:lnSpc>
                <a:spcPct val="120000"/>
              </a:lnSpc>
              <a:spcBef>
                <a:spcPts val="1000"/>
              </a:spcBef>
              <a:spcAft>
                <a:spcPts val="0"/>
              </a:spcAft>
              <a:buClr>
                <a:schemeClr val="dk1"/>
              </a:buClr>
              <a:buSzPts val="1700"/>
              <a:buNone/>
            </a:pPr>
            <a:r>
              <a:rPr i="1" lang="en-US" sz="1600"/>
              <a:t>WHO Key Populations Consolidated Guidelines, 2022</a:t>
            </a:r>
            <a:endParaRPr i="1" sz="1600"/>
          </a:p>
          <a:p>
            <a:pPr indent="0" lvl="0" marL="0" rtl="0" algn="l">
              <a:lnSpc>
                <a:spcPct val="120000"/>
              </a:lnSpc>
              <a:spcBef>
                <a:spcPts val="1000"/>
              </a:spcBef>
              <a:spcAft>
                <a:spcPts val="0"/>
              </a:spcAft>
              <a:buClr>
                <a:schemeClr val="dk1"/>
              </a:buClr>
              <a:buSzPts val="1700"/>
              <a:buNone/>
            </a:pPr>
            <a:r>
              <a:t/>
            </a:r>
            <a:endParaRPr sz="1700"/>
          </a:p>
          <a:p>
            <a:pPr indent="0" lvl="0" marL="0" rtl="0" algn="l">
              <a:lnSpc>
                <a:spcPct val="120000"/>
              </a:lnSpc>
              <a:spcBef>
                <a:spcPts val="1000"/>
              </a:spcBef>
              <a:spcAft>
                <a:spcPts val="0"/>
              </a:spcAft>
              <a:buClr>
                <a:schemeClr val="dk1"/>
              </a:buClr>
              <a:buSzPts val="1700"/>
              <a:buNone/>
            </a:pPr>
            <a:r>
              <a:t/>
            </a:r>
            <a:endParaRPr sz="1700"/>
          </a:p>
        </p:txBody>
      </p:sp>
      <p:pic>
        <p:nvPicPr>
          <p:cNvPr descr="A person standing in a room&#10;&#10;Description automatically generated with low confidence" id="389" name="Google Shape;389;p35"/>
          <p:cNvPicPr preferRelativeResize="0"/>
          <p:nvPr>
            <p:ph idx="2" type="body"/>
          </p:nvPr>
        </p:nvPicPr>
        <p:blipFill rotWithShape="1">
          <a:blip r:embed="rId3">
            <a:alphaModFix/>
          </a:blip>
          <a:srcRect b="0" l="0" r="0" t="0"/>
          <a:stretch/>
        </p:blipFill>
        <p:spPr>
          <a:xfrm>
            <a:off x="6172200" y="2274263"/>
            <a:ext cx="5181600" cy="3454200"/>
          </a:xfrm>
          <a:prstGeom prst="rect">
            <a:avLst/>
          </a:prstGeom>
          <a:noFill/>
          <a:ln>
            <a:noFill/>
          </a:ln>
        </p:spPr>
      </p:pic>
      <p:cxnSp>
        <p:nvCxnSpPr>
          <p:cNvPr id="390" name="Google Shape;390;p35"/>
          <p:cNvCxnSpPr>
            <a:endCxn id="391"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392" name="Google Shape;392;p35"/>
          <p:cNvSpPr txBox="1"/>
          <p:nvPr/>
        </p:nvSpPr>
        <p:spPr>
          <a:xfrm>
            <a:off x="6907650" y="5734975"/>
            <a:ext cx="3710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rgbClr val="44546A"/>
                </a:solidFill>
              </a:rPr>
              <a:t>Image: </a:t>
            </a:r>
            <a:r>
              <a:rPr i="1" lang="en-US" sz="1200">
                <a:solidFill>
                  <a:srgbClr val="44546A"/>
                </a:solidFill>
              </a:rPr>
              <a:t>UNDP Zimbabwe / Cynthia R Matonhodze</a:t>
            </a:r>
            <a:endParaRPr/>
          </a:p>
        </p:txBody>
      </p:sp>
      <p:sp>
        <p:nvSpPr>
          <p:cNvPr id="393" name="Google Shape;393;p35"/>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GOING DEEPER ON BIAS, PREJUDICE, STIGMA AND DISCRIMINATION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2054f583cfd_0_20"/>
          <p:cNvSpPr txBox="1"/>
          <p:nvPr>
            <p:ph type="title"/>
          </p:nvPr>
        </p:nvSpPr>
        <p:spPr>
          <a:xfrm>
            <a:off x="831850" y="694200"/>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400"/>
              <a:buFont typeface="Arial"/>
              <a:buNone/>
            </a:pPr>
            <a:r>
              <a:rPr lang="en-US" sz="4400">
                <a:solidFill>
                  <a:srgbClr val="024D84"/>
                </a:solidFill>
              </a:rPr>
              <a:t>Part 2: Understanding and overcoming bias, prejudice and discrimination</a:t>
            </a:r>
            <a:endParaRPr sz="4400"/>
          </a:p>
        </p:txBody>
      </p:sp>
      <p:sp>
        <p:nvSpPr>
          <p:cNvPr id="399" name="Google Shape;399;g2054f583cfd_0_20"/>
          <p:cNvSpPr txBox="1"/>
          <p:nvPr>
            <p:ph idx="1" type="body"/>
          </p:nvPr>
        </p:nvSpPr>
        <p:spPr>
          <a:xfrm>
            <a:off x="831850" y="3573925"/>
            <a:ext cx="10515600" cy="2657700"/>
          </a:xfrm>
          <a:prstGeom prst="rect">
            <a:avLst/>
          </a:prstGeom>
          <a:noFill/>
          <a:ln>
            <a:noFill/>
          </a:ln>
        </p:spPr>
        <p:txBody>
          <a:bodyPr anchorCtr="0" anchor="t" bIns="45700" lIns="91425" spcFirstLastPara="1" rIns="91425" wrap="square" tIns="45700">
            <a:normAutofit fontScale="70000" lnSpcReduction="10000"/>
          </a:bodyPr>
          <a:lstStyle/>
          <a:p>
            <a:pPr indent="-370840" lvl="0" marL="457200" rtl="0" algn="l">
              <a:lnSpc>
                <a:spcPct val="115000"/>
              </a:lnSpc>
              <a:spcBef>
                <a:spcPts val="0"/>
              </a:spcBef>
              <a:spcAft>
                <a:spcPts val="0"/>
              </a:spcAft>
              <a:buClr>
                <a:schemeClr val="dk1"/>
              </a:buClr>
              <a:buSzPct val="100000"/>
              <a:buChar char="➢"/>
            </a:pPr>
            <a:r>
              <a:rPr lang="en-US" sz="3200">
                <a:solidFill>
                  <a:schemeClr val="dk1"/>
                </a:solidFill>
              </a:rPr>
              <a:t>Introduction</a:t>
            </a:r>
            <a:endParaRPr sz="3200">
              <a:solidFill>
                <a:schemeClr val="dk1"/>
              </a:solidFill>
            </a:endParaRPr>
          </a:p>
          <a:p>
            <a:pPr indent="-370840" lvl="0" marL="457200" rtl="0" algn="l">
              <a:lnSpc>
                <a:spcPct val="115000"/>
              </a:lnSpc>
              <a:spcBef>
                <a:spcPts val="0"/>
              </a:spcBef>
              <a:spcAft>
                <a:spcPts val="0"/>
              </a:spcAft>
              <a:buClr>
                <a:schemeClr val="dk1"/>
              </a:buClr>
              <a:buSzPct val="100000"/>
              <a:buChar char="➢"/>
            </a:pPr>
            <a:r>
              <a:rPr lang="en-US" sz="3200">
                <a:solidFill>
                  <a:schemeClr val="dk1"/>
                </a:solidFill>
              </a:rPr>
              <a:t>Questions to frame this session</a:t>
            </a:r>
            <a:endParaRPr sz="3200">
              <a:solidFill>
                <a:schemeClr val="dk1"/>
              </a:solidFill>
            </a:endParaRPr>
          </a:p>
          <a:p>
            <a:pPr indent="-370840" lvl="0" marL="457200" rtl="0" algn="l">
              <a:lnSpc>
                <a:spcPct val="115000"/>
              </a:lnSpc>
              <a:spcBef>
                <a:spcPts val="0"/>
              </a:spcBef>
              <a:spcAft>
                <a:spcPts val="0"/>
              </a:spcAft>
              <a:buClr>
                <a:schemeClr val="dk1"/>
              </a:buClr>
              <a:buSzPct val="100000"/>
              <a:buChar char="➢"/>
            </a:pPr>
            <a:r>
              <a:rPr lang="en-US" sz="3200">
                <a:solidFill>
                  <a:schemeClr val="dk1"/>
                </a:solidFill>
              </a:rPr>
              <a:t>Exploring bias</a:t>
            </a:r>
            <a:endParaRPr sz="3200">
              <a:solidFill>
                <a:schemeClr val="dk1"/>
              </a:solidFill>
            </a:endParaRPr>
          </a:p>
          <a:p>
            <a:pPr indent="-370840" lvl="0" marL="457200" rtl="0" algn="l">
              <a:lnSpc>
                <a:spcPct val="115000"/>
              </a:lnSpc>
              <a:spcBef>
                <a:spcPts val="0"/>
              </a:spcBef>
              <a:spcAft>
                <a:spcPts val="0"/>
              </a:spcAft>
              <a:buClr>
                <a:schemeClr val="dk1"/>
              </a:buClr>
              <a:buSzPct val="100000"/>
              <a:buChar char="➢"/>
            </a:pPr>
            <a:r>
              <a:rPr lang="en-US" sz="3200">
                <a:solidFill>
                  <a:schemeClr val="dk1"/>
                </a:solidFill>
              </a:rPr>
              <a:t>Going deeper on bias, prejudice, stigma and discrimination</a:t>
            </a:r>
            <a:endParaRPr sz="3200">
              <a:solidFill>
                <a:schemeClr val="dk1"/>
              </a:solidFill>
            </a:endParaRPr>
          </a:p>
          <a:p>
            <a:pPr indent="-370840" lvl="0" marL="457200" rtl="0" algn="l">
              <a:lnSpc>
                <a:spcPct val="115000"/>
              </a:lnSpc>
              <a:spcBef>
                <a:spcPts val="0"/>
              </a:spcBef>
              <a:spcAft>
                <a:spcPts val="0"/>
              </a:spcAft>
              <a:buClr>
                <a:schemeClr val="dk1"/>
              </a:buClr>
              <a:buSzPct val="100000"/>
              <a:buChar char="➢"/>
            </a:pPr>
            <a:r>
              <a:rPr b="1" lang="en-US" sz="3200">
                <a:solidFill>
                  <a:schemeClr val="dk1"/>
                </a:solidFill>
              </a:rPr>
              <a:t>Addressing bias, prejudice, stigma and discrimination</a:t>
            </a:r>
            <a:endParaRPr b="1" sz="3200">
              <a:solidFill>
                <a:schemeClr val="dk1"/>
              </a:solidFill>
            </a:endParaRPr>
          </a:p>
          <a:p>
            <a:pPr indent="-370840" lvl="0" marL="457200" rtl="0" algn="l">
              <a:lnSpc>
                <a:spcPct val="115000"/>
              </a:lnSpc>
              <a:spcBef>
                <a:spcPts val="0"/>
              </a:spcBef>
              <a:spcAft>
                <a:spcPts val="0"/>
              </a:spcAft>
              <a:buClr>
                <a:schemeClr val="dk1"/>
              </a:buClr>
              <a:buSzPct val="100000"/>
              <a:buChar char="➢"/>
            </a:pPr>
            <a:r>
              <a:rPr lang="en-US" sz="3200">
                <a:solidFill>
                  <a:schemeClr val="dk1"/>
                </a:solidFill>
              </a:rPr>
              <a:t>Advocating against bias, prejudice, stigma and key populations within our agencies and with government counterparts and other stakeholders</a:t>
            </a:r>
            <a:endParaRPr sz="32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37"/>
          <p:cNvSpPr txBox="1"/>
          <p:nvPr>
            <p:ph type="title"/>
          </p:nvPr>
        </p:nvSpPr>
        <p:spPr>
          <a:xfrm>
            <a:off x="430700" y="-56327"/>
            <a:ext cx="10515600" cy="1259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Impact of bias and prejudice on </a:t>
            </a:r>
            <a:endParaRPr/>
          </a:p>
          <a:p>
            <a:pPr indent="0" lvl="0" marL="0" rtl="0" algn="l">
              <a:lnSpc>
                <a:spcPct val="90000"/>
              </a:lnSpc>
              <a:spcBef>
                <a:spcPts val="0"/>
              </a:spcBef>
              <a:spcAft>
                <a:spcPts val="0"/>
              </a:spcAft>
              <a:buClr>
                <a:schemeClr val="lt1"/>
              </a:buClr>
              <a:buSzPts val="4400"/>
              <a:buFont typeface="Arial"/>
              <a:buNone/>
            </a:pPr>
            <a:r>
              <a:rPr lang="en-US"/>
              <a:t>stigma and discrimination</a:t>
            </a:r>
            <a:endParaRPr/>
          </a:p>
        </p:txBody>
      </p:sp>
      <p:sp>
        <p:nvSpPr>
          <p:cNvPr id="405" name="Google Shape;405;p37"/>
          <p:cNvSpPr txBox="1"/>
          <p:nvPr>
            <p:ph idx="1" type="body"/>
          </p:nvPr>
        </p:nvSpPr>
        <p:spPr>
          <a:xfrm>
            <a:off x="838200" y="1825625"/>
            <a:ext cx="4859215"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0000"/>
              </a:lnSpc>
              <a:spcBef>
                <a:spcPts val="0"/>
              </a:spcBef>
              <a:spcAft>
                <a:spcPts val="0"/>
              </a:spcAft>
              <a:buClr>
                <a:schemeClr val="dk1"/>
              </a:buClr>
              <a:buSzPct val="100000"/>
              <a:buNone/>
            </a:pPr>
            <a:r>
              <a:rPr lang="en-US" strike="sngStrike"/>
              <a:t>I</a:t>
            </a:r>
            <a:r>
              <a:rPr lang="en-US"/>
              <a:t>t is common for people to hold biases and prejudices against certain groups of people, and these can cause exclusion of stigmatised persons, from our lives, our organ</a:t>
            </a:r>
            <a:r>
              <a:rPr lang="en-US"/>
              <a:t>is</a:t>
            </a:r>
            <a:r>
              <a:rPr lang="en-US"/>
              <a:t>ations,</a:t>
            </a:r>
            <a:r>
              <a:rPr lang="en-US">
                <a:highlight>
                  <a:schemeClr val="lt1"/>
                </a:highlight>
              </a:rPr>
              <a:t> and even more broadly from mainstream society. </a:t>
            </a:r>
            <a:endParaRPr>
              <a:highlight>
                <a:schemeClr val="lt1"/>
              </a:highlight>
            </a:endParaRPr>
          </a:p>
          <a:p>
            <a:pPr indent="0" lvl="0" marL="0" rtl="0" algn="l">
              <a:lnSpc>
                <a:spcPct val="110000"/>
              </a:lnSpc>
              <a:spcBef>
                <a:spcPts val="1000"/>
              </a:spcBef>
              <a:spcAft>
                <a:spcPts val="0"/>
              </a:spcAft>
              <a:buClr>
                <a:schemeClr val="dk1"/>
              </a:buClr>
              <a:buSzPct val="100000"/>
              <a:buNone/>
            </a:pPr>
            <a:r>
              <a:rPr lang="en-US"/>
              <a:t>Bias and prejudice can also result in </a:t>
            </a:r>
            <a:r>
              <a:rPr lang="en-US">
                <a:extLst>
                  <a:ext uri="http://customooxmlschemas.google.com/">
                    <go:slidesCustomData xmlns:go="http://customooxmlschemas.google.com/" textRoundtripDataId="46"/>
                  </a:ext>
                </a:extLst>
              </a:rPr>
              <a:t>responses</a:t>
            </a:r>
            <a:r>
              <a:rPr lang="en-US"/>
              <a:t> that may have negative impacts on key populations. </a:t>
            </a:r>
            <a:endParaRPr/>
          </a:p>
        </p:txBody>
      </p:sp>
      <p:sp>
        <p:nvSpPr>
          <p:cNvPr id="406" name="Google Shape;406;p3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2"/>
              </a:buClr>
              <a:buSzPct val="100000"/>
              <a:buNone/>
            </a:pPr>
            <a:r>
              <a:rPr i="1" lang="en-US">
                <a:extLst>
                  <a:ext uri="http://customooxmlschemas.google.com/">
                    <go:slidesCustomData xmlns:go="http://customooxmlschemas.google.com/" textRoundtripDataId="47"/>
                  </a:ext>
                </a:extLst>
              </a:rPr>
              <a:t>People</a:t>
            </a:r>
            <a:r>
              <a:rPr i="1" lang="en-US"/>
              <a:t> from key populations are often particularly subjected to stigma, discrimination and negative attitudes related to their behaviour, sexual orientation, gender identity or engagement in sex work – and doubly so if also living with HIV, viral hepatitis or STIs.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2"/>
              </a:buClr>
              <a:buSzPct val="116666"/>
              <a:buNone/>
            </a:pPr>
            <a:r>
              <a:rPr i="1" lang="en-US" sz="2400"/>
              <a:t>WHO Key Populations Consolidated Guidelines, 2022</a:t>
            </a:r>
            <a:endParaRPr sz="2400"/>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407" name="Google Shape;407;p37"/>
          <p:cNvSpPr txBox="1"/>
          <p:nvPr/>
        </p:nvSpPr>
        <p:spPr>
          <a:xfrm>
            <a:off x="838200" y="6494680"/>
            <a:ext cx="5791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ADDRESSING BIAS, PREJUDICE, STIGMA AND DISCRIMINATION</a:t>
            </a:r>
            <a:endParaRPr/>
          </a:p>
        </p:txBody>
      </p:sp>
      <p:cxnSp>
        <p:nvCxnSpPr>
          <p:cNvPr id="408" name="Google Shape;408;p37"/>
          <p:cNvCxnSpPr>
            <a:endCxn id="407"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8"/>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Addressing discrimination</a:t>
            </a:r>
            <a:endParaRPr strike="sngStrike"/>
          </a:p>
        </p:txBody>
      </p:sp>
      <p:sp>
        <p:nvSpPr>
          <p:cNvPr id="414" name="Google Shape;414;p38"/>
          <p:cNvSpPr txBox="1"/>
          <p:nvPr>
            <p:ph idx="1" type="body"/>
          </p:nvPr>
        </p:nvSpPr>
        <p:spPr>
          <a:xfrm>
            <a:off x="838200" y="1825625"/>
            <a:ext cx="4929178" cy="4351338"/>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10000"/>
              </a:lnSpc>
              <a:spcBef>
                <a:spcPts val="0"/>
              </a:spcBef>
              <a:spcAft>
                <a:spcPts val="0"/>
              </a:spcAft>
              <a:buClr>
                <a:schemeClr val="dk1"/>
              </a:buClr>
              <a:buSzPct val="46218"/>
              <a:buFont typeface="Arial"/>
              <a:buNone/>
            </a:pPr>
            <a:r>
              <a:rPr lang="en-US"/>
              <a:t>Stigma and discrimination impact the goals of the UN because they cause some groups – including key populations – to have unequal access to human rights, including the right to health. </a:t>
            </a:r>
            <a:endParaRPr/>
          </a:p>
          <a:p>
            <a:pPr indent="0" lvl="0" marL="0" rtl="0" algn="l">
              <a:lnSpc>
                <a:spcPct val="110000"/>
              </a:lnSpc>
              <a:spcBef>
                <a:spcPts val="1000"/>
              </a:spcBef>
              <a:spcAft>
                <a:spcPts val="0"/>
              </a:spcAft>
              <a:buClr>
                <a:schemeClr val="dk1"/>
              </a:buClr>
              <a:buSzPct val="46218"/>
              <a:buFont typeface="Arial"/>
              <a:buNone/>
            </a:pPr>
            <a:r>
              <a:rPr lang="en-US"/>
              <a:t>UN staff must uphold the universal values and principles of the UN relating to equality, fairness, inclusion and respect for all human rights. </a:t>
            </a:r>
            <a:endParaRPr/>
          </a:p>
        </p:txBody>
      </p:sp>
      <p:cxnSp>
        <p:nvCxnSpPr>
          <p:cNvPr id="415" name="Google Shape;415;p38"/>
          <p:cNvCxnSpPr>
            <a:endCxn id="416"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pic>
        <p:nvPicPr>
          <p:cNvPr descr="A Call to Action for Human Rights - UN Chief" id="417" name="Google Shape;417;p38"/>
          <p:cNvPicPr preferRelativeResize="0"/>
          <p:nvPr/>
        </p:nvPicPr>
        <p:blipFill rotWithShape="1">
          <a:blip r:embed="rId3">
            <a:alphaModFix/>
          </a:blip>
          <a:srcRect b="0" l="0" r="0" t="0"/>
          <a:stretch/>
        </p:blipFill>
        <p:spPr>
          <a:xfrm>
            <a:off x="6773733" y="1599878"/>
            <a:ext cx="4295658" cy="3221744"/>
          </a:xfrm>
          <a:prstGeom prst="rect">
            <a:avLst/>
          </a:prstGeom>
          <a:noFill/>
          <a:ln>
            <a:noFill/>
          </a:ln>
        </p:spPr>
      </p:pic>
      <p:sp>
        <p:nvSpPr>
          <p:cNvPr id="418" name="Google Shape;418;p38"/>
          <p:cNvSpPr txBox="1"/>
          <p:nvPr/>
        </p:nvSpPr>
        <p:spPr>
          <a:xfrm>
            <a:off x="6424623" y="4892569"/>
            <a:ext cx="5276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i="1" lang="en-US" sz="1600">
                <a:solidFill>
                  <a:schemeClr val="dk2"/>
                </a:solidFill>
                <a:latin typeface="Arial"/>
                <a:ea typeface="Arial"/>
                <a:cs typeface="Arial"/>
                <a:sym typeface="Arial"/>
              </a:rPr>
              <a:t>The Secretary-General reminds us in his Call to Action on Human Rights that as UN staff, we are obliged to work with all groups and to reduce discrimination and promote enabling environments for key populations</a:t>
            </a:r>
            <a:r>
              <a:rPr i="1" lang="en-US" sz="1600">
                <a:solidFill>
                  <a:schemeClr val="dk2"/>
                </a:solidFill>
              </a:rPr>
              <a:t>. </a:t>
            </a:r>
            <a:r>
              <a:rPr b="1" i="1" lang="en-US" sz="1600">
                <a:solidFill>
                  <a:schemeClr val="dk2"/>
                </a:solidFill>
              </a:rPr>
              <a:t>C</a:t>
            </a:r>
            <a:r>
              <a:rPr b="1" i="1" lang="en-US" sz="1600">
                <a:solidFill>
                  <a:schemeClr val="dk2"/>
                </a:solidFill>
              </a:rPr>
              <a:t>lick on the image above to view the video, or see here for the </a:t>
            </a:r>
            <a:r>
              <a:rPr b="1" i="1" lang="en-US" sz="1600" u="sng">
                <a:solidFill>
                  <a:schemeClr val="dk2"/>
                </a:solidFill>
                <a:hlinkClick r:id="rId4">
                  <a:extLst>
                    <a:ext uri="{A12FA001-AC4F-418D-AE19-62706E023703}">
                      <ahyp:hlinkClr val="tx"/>
                    </a:ext>
                  </a:extLst>
                </a:hlinkClick>
                <a:extLst>
                  <a:ext uri="http://customooxmlschemas.google.com/">
                    <go:slidesCustomData xmlns:go="http://customooxmlschemas.google.com/" textRoundtripDataId="48"/>
                  </a:ext>
                </a:extLst>
              </a:rPr>
              <a:t>YouTube Link</a:t>
            </a:r>
            <a:r>
              <a:rPr b="1" lang="en-US"/>
              <a:t>.</a:t>
            </a:r>
            <a:endParaRPr b="1"/>
          </a:p>
        </p:txBody>
      </p:sp>
      <p:sp>
        <p:nvSpPr>
          <p:cNvPr id="419" name="Google Shape;419;p38"/>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ADDRESSING BIAS, PREJUDICE, STIGMA AND DISCRIMINATION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1"/>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4"/>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960"/>
              <a:buFont typeface="Arial"/>
              <a:buNone/>
            </a:pPr>
            <a:r>
              <a:rPr lang="en-US" sz="2960"/>
              <a:t>Welcome Message from the Director, HHG</a:t>
            </a:r>
            <a:endParaRPr sz="2960"/>
          </a:p>
        </p:txBody>
      </p:sp>
      <p:sp>
        <p:nvSpPr>
          <p:cNvPr id="84" name="Google Shape;84;p4"/>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INTRODUCTORY MODULE</a:t>
            </a:r>
            <a:endParaRPr/>
          </a:p>
        </p:txBody>
      </p:sp>
      <p:cxnSp>
        <p:nvCxnSpPr>
          <p:cNvPr id="85" name="Google Shape;85;p4"/>
          <p:cNvCxnSpPr>
            <a:endCxn id="84"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pic>
        <p:nvPicPr>
          <p:cNvPr id="86" name="Google Shape;86;p4"/>
          <p:cNvPicPr preferRelativeResize="0"/>
          <p:nvPr/>
        </p:nvPicPr>
        <p:blipFill>
          <a:blip r:embed="rId3">
            <a:alphaModFix/>
          </a:blip>
          <a:stretch>
            <a:fillRect/>
          </a:stretch>
        </p:blipFill>
        <p:spPr>
          <a:xfrm>
            <a:off x="3734723" y="1574950"/>
            <a:ext cx="4403825" cy="4403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9"/>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29411"/>
              <a:buFont typeface="Arial"/>
              <a:buNone/>
            </a:pPr>
            <a:r>
              <a:rPr lang="en-US"/>
              <a:t>Addressing</a:t>
            </a:r>
            <a:r>
              <a:rPr lang="en-US"/>
              <a:t> prejudice </a:t>
            </a:r>
            <a:endParaRPr/>
          </a:p>
          <a:p>
            <a:pPr indent="0" lvl="0" marL="0" rtl="0" algn="l">
              <a:lnSpc>
                <a:spcPct val="90000"/>
              </a:lnSpc>
              <a:spcBef>
                <a:spcPts val="0"/>
              </a:spcBef>
              <a:spcAft>
                <a:spcPts val="0"/>
              </a:spcAft>
              <a:buClr>
                <a:schemeClr val="lt1"/>
              </a:buClr>
              <a:buSzPct val="129411"/>
              <a:buFont typeface="Arial"/>
              <a:buNone/>
            </a:pPr>
            <a:r>
              <a:rPr lang="en-US"/>
              <a:t>and</a:t>
            </a:r>
            <a:r>
              <a:rPr lang="en-US"/>
              <a:t> discrimination</a:t>
            </a:r>
            <a:endParaRPr/>
          </a:p>
        </p:txBody>
      </p:sp>
      <p:cxnSp>
        <p:nvCxnSpPr>
          <p:cNvPr id="425" name="Google Shape;425;p39"/>
          <p:cNvCxnSpPr>
            <a:endCxn id="426"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427" name="Google Shape;427;p39"/>
          <p:cNvSpPr txBox="1"/>
          <p:nvPr>
            <p:ph idx="1" type="body"/>
          </p:nvPr>
        </p:nvSpPr>
        <p:spPr>
          <a:xfrm>
            <a:off x="838200" y="1734185"/>
            <a:ext cx="101082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sz="2800"/>
              <a:t>As UN s</a:t>
            </a:r>
            <a:r>
              <a:rPr lang="en-US" sz="2800">
                <a:highlight>
                  <a:schemeClr val="lt1"/>
                </a:highlight>
              </a:rPr>
              <a:t>taff, </a:t>
            </a:r>
            <a:r>
              <a:rPr b="1" lang="en-US" sz="2800">
                <a:highlight>
                  <a:schemeClr val="lt1"/>
                </a:highlight>
              </a:rPr>
              <a:t>we are required to act professionally, without prejudice or discrimination</a:t>
            </a:r>
            <a:r>
              <a:rPr lang="en-US" sz="2800">
                <a:highlight>
                  <a:schemeClr val="lt1"/>
                </a:highlight>
              </a:rPr>
              <a:t> towards anyone, including our colleagues, and those we serve through our development work. </a:t>
            </a:r>
            <a:endParaRPr>
              <a:highlight>
                <a:schemeClr val="lt1"/>
              </a:highlight>
            </a:endParaRPr>
          </a:p>
          <a:p>
            <a:pPr indent="0" lvl="0" marL="0" rtl="0" algn="l">
              <a:lnSpc>
                <a:spcPct val="90000"/>
              </a:lnSpc>
              <a:spcBef>
                <a:spcPts val="1000"/>
              </a:spcBef>
              <a:spcAft>
                <a:spcPts val="0"/>
              </a:spcAft>
              <a:buClr>
                <a:schemeClr val="dk1"/>
              </a:buClr>
              <a:buSzPts val="2800"/>
              <a:buNone/>
            </a:pPr>
            <a:r>
              <a:rPr lang="en-US" sz="2800">
                <a:highlight>
                  <a:schemeClr val="lt1"/>
                </a:highlight>
              </a:rPr>
              <a:t>Becoming aware of our biases can help us question any prejudices we may hold. This s</a:t>
            </a:r>
            <a:r>
              <a:rPr lang="en-US">
                <a:highlight>
                  <a:schemeClr val="lt1"/>
                </a:highlight>
              </a:rPr>
              <a:t>elf awareness is </a:t>
            </a:r>
            <a:r>
              <a:rPr lang="en-US" sz="2800">
                <a:highlight>
                  <a:schemeClr val="lt1"/>
                </a:highlight>
              </a:rPr>
              <a:t>a first step to adjusting our attitudes.</a:t>
            </a:r>
            <a:endParaRPr>
              <a:highlight>
                <a:schemeClr val="lt1"/>
              </a:highlight>
            </a:endParaRPr>
          </a:p>
          <a:p>
            <a:pPr indent="0" lvl="0" marL="0" rtl="0" algn="l">
              <a:lnSpc>
                <a:spcPct val="90000"/>
              </a:lnSpc>
              <a:spcBef>
                <a:spcPts val="1000"/>
              </a:spcBef>
              <a:spcAft>
                <a:spcPts val="0"/>
              </a:spcAft>
              <a:buClr>
                <a:schemeClr val="dk1"/>
              </a:buClr>
              <a:buSzPts val="2800"/>
              <a:buNone/>
            </a:pPr>
            <a:r>
              <a:t/>
            </a:r>
            <a:endParaRPr/>
          </a:p>
        </p:txBody>
      </p:sp>
      <p:pic>
        <p:nvPicPr>
          <p:cNvPr descr="A picture containing tree, bench, outdoor, park&#10;&#10;Description automatically generated" id="428" name="Google Shape;428;p39"/>
          <p:cNvPicPr preferRelativeResize="0"/>
          <p:nvPr/>
        </p:nvPicPr>
        <p:blipFill rotWithShape="1">
          <a:blip r:embed="rId3">
            <a:alphaModFix/>
          </a:blip>
          <a:srcRect b="47393" l="0" r="0" t="26580"/>
          <a:stretch/>
        </p:blipFill>
        <p:spPr>
          <a:xfrm>
            <a:off x="929640" y="4704008"/>
            <a:ext cx="9805415" cy="1700754"/>
          </a:xfrm>
          <a:prstGeom prst="rect">
            <a:avLst/>
          </a:prstGeom>
          <a:noFill/>
          <a:ln>
            <a:noFill/>
          </a:ln>
        </p:spPr>
      </p:pic>
      <p:sp>
        <p:nvSpPr>
          <p:cNvPr id="429" name="Google Shape;429;p39"/>
          <p:cNvSpPr txBox="1"/>
          <p:nvPr/>
        </p:nvSpPr>
        <p:spPr>
          <a:xfrm>
            <a:off x="853450" y="5871350"/>
            <a:ext cx="37107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rgbClr val="44546A"/>
                </a:solidFill>
              </a:rPr>
              <a:t>Image: UNDP Panama / Grey Díaz</a:t>
            </a:r>
            <a:endParaRPr/>
          </a:p>
        </p:txBody>
      </p:sp>
      <p:sp>
        <p:nvSpPr>
          <p:cNvPr id="430" name="Google Shape;430;p39"/>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ADDRESSING BIAS, PREJUDICE, STIGMA AND DISCRIMINATION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0"/>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Addressing our own biases</a:t>
            </a:r>
            <a:endParaRPr/>
          </a:p>
        </p:txBody>
      </p:sp>
      <p:cxnSp>
        <p:nvCxnSpPr>
          <p:cNvPr id="436" name="Google Shape;436;p40"/>
          <p:cNvCxnSpPr>
            <a:endCxn id="437"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438" name="Google Shape;438;p40"/>
          <p:cNvSpPr txBox="1"/>
          <p:nvPr>
            <p:ph idx="1" type="body"/>
          </p:nvPr>
        </p:nvSpPr>
        <p:spPr>
          <a:xfrm>
            <a:off x="838200" y="1825625"/>
            <a:ext cx="10108096" cy="4351338"/>
          </a:xfrm>
          <a:prstGeom prst="rect">
            <a:avLst/>
          </a:prstGeom>
          <a:noFill/>
          <a:ln>
            <a:noFill/>
          </a:ln>
        </p:spPr>
        <p:txBody>
          <a:bodyPr anchorCtr="0" anchor="t" bIns="45700" lIns="91425" spcFirstLastPara="1" rIns="91425" wrap="square" tIns="45700">
            <a:normAutofit lnSpcReduction="20000"/>
          </a:bodyPr>
          <a:lstStyle/>
          <a:p>
            <a:pPr indent="-228600" lvl="0" marL="228600" rtl="0" algn="l">
              <a:lnSpc>
                <a:spcPct val="90000"/>
              </a:lnSpc>
              <a:spcBef>
                <a:spcPts val="0"/>
              </a:spcBef>
              <a:spcAft>
                <a:spcPts val="0"/>
              </a:spcAft>
              <a:buClr>
                <a:schemeClr val="dk1"/>
              </a:buClr>
              <a:buSzPts val="2800"/>
              <a:buChar char="•"/>
            </a:pPr>
            <a:r>
              <a:rPr lang="en-US" sz="2800"/>
              <a:t>Recogn</a:t>
            </a:r>
            <a:r>
              <a:rPr lang="en-US"/>
              <a:t>is</a:t>
            </a:r>
            <a:r>
              <a:rPr lang="en-US" sz="2800"/>
              <a:t>e that </a:t>
            </a:r>
            <a:r>
              <a:rPr b="1" lang="en-US" sz="2800"/>
              <a:t>we all have biases</a:t>
            </a:r>
            <a:r>
              <a:rPr lang="en-US" sz="2800"/>
              <a:t>. </a:t>
            </a:r>
            <a:endParaRPr/>
          </a:p>
          <a:p>
            <a:pPr indent="-228600" lvl="0" marL="228600" rtl="0" algn="l">
              <a:lnSpc>
                <a:spcPct val="90000"/>
              </a:lnSpc>
              <a:spcBef>
                <a:spcPts val="1000"/>
              </a:spcBef>
              <a:spcAft>
                <a:spcPts val="0"/>
              </a:spcAft>
              <a:buClr>
                <a:schemeClr val="dk1"/>
              </a:buClr>
              <a:buSzPts val="2800"/>
              <a:buChar char="•"/>
            </a:pPr>
            <a:r>
              <a:rPr b="1" lang="en-US" sz="2800"/>
              <a:t>Identify and learn </a:t>
            </a:r>
            <a:r>
              <a:rPr lang="en-US" sz="2800"/>
              <a:t>about your own biases. The values clarification exercise you did earlier is a good starting point.</a:t>
            </a:r>
            <a:endParaRPr sz="2800"/>
          </a:p>
          <a:p>
            <a:pPr indent="-165100" lvl="0" marL="228600" rtl="0" algn="l">
              <a:lnSpc>
                <a:spcPct val="90000"/>
              </a:lnSpc>
              <a:spcBef>
                <a:spcPts val="1000"/>
              </a:spcBef>
              <a:spcAft>
                <a:spcPts val="0"/>
              </a:spcAft>
              <a:buSzPts val="1800"/>
              <a:buChar char="•"/>
            </a:pPr>
            <a:r>
              <a:rPr lang="en-US">
                <a:highlight>
                  <a:schemeClr val="lt1"/>
                </a:highlight>
              </a:rPr>
              <a:t>Consider that as UN staff it is important that we act professionally in our work without bias or discrimination of others, irrespective of our own personal beliefs or values</a:t>
            </a:r>
            <a:endParaRPr>
              <a:highlight>
                <a:schemeClr val="lt1"/>
              </a:highlight>
            </a:endParaRPr>
          </a:p>
          <a:p>
            <a:pPr indent="-228600" lvl="0" marL="228600" rtl="0" algn="l">
              <a:lnSpc>
                <a:spcPct val="90000"/>
              </a:lnSpc>
              <a:spcBef>
                <a:spcPts val="1000"/>
              </a:spcBef>
              <a:spcAft>
                <a:spcPts val="0"/>
              </a:spcAft>
              <a:buClr>
                <a:schemeClr val="dk1"/>
              </a:buClr>
              <a:buSzPts val="2800"/>
              <a:buChar char="•"/>
            </a:pPr>
            <a:r>
              <a:rPr lang="en-US" sz="2800">
                <a:highlight>
                  <a:schemeClr val="lt1"/>
                </a:highlight>
              </a:rPr>
              <a:t>Decide which values and</a:t>
            </a:r>
            <a:r>
              <a:rPr lang="en-US" sz="2800"/>
              <a:t> biases you will make </a:t>
            </a:r>
            <a:r>
              <a:rPr b="1" lang="en-US" sz="2800"/>
              <a:t>a real effort</a:t>
            </a:r>
            <a:r>
              <a:rPr lang="en-US" sz="2800"/>
              <a:t> to address first.</a:t>
            </a:r>
            <a:endParaRPr/>
          </a:p>
          <a:p>
            <a:pPr indent="-228600" lvl="0" marL="228600" rtl="0" algn="l">
              <a:lnSpc>
                <a:spcPct val="90000"/>
              </a:lnSpc>
              <a:spcBef>
                <a:spcPts val="1000"/>
              </a:spcBef>
              <a:spcAft>
                <a:spcPts val="0"/>
              </a:spcAft>
              <a:buClr>
                <a:schemeClr val="dk1"/>
              </a:buClr>
              <a:buSzPts val="2800"/>
              <a:buChar char="•"/>
            </a:pPr>
            <a:r>
              <a:rPr lang="en-US" sz="2800"/>
              <a:t>Expose yourself to </a:t>
            </a:r>
            <a:r>
              <a:rPr b="1" lang="en-US" sz="2800"/>
              <a:t>positive images and information </a:t>
            </a:r>
            <a:r>
              <a:rPr lang="en-US" sz="2800"/>
              <a:t>about others.</a:t>
            </a:r>
            <a:endParaRPr/>
          </a:p>
          <a:p>
            <a:pPr indent="-228600" lvl="0" marL="228600" rtl="0" algn="l">
              <a:lnSpc>
                <a:spcPct val="90000"/>
              </a:lnSpc>
              <a:spcBef>
                <a:spcPts val="1000"/>
              </a:spcBef>
              <a:spcAft>
                <a:spcPts val="0"/>
              </a:spcAft>
              <a:buClr>
                <a:schemeClr val="dk1"/>
              </a:buClr>
              <a:buSzPts val="2800"/>
              <a:buChar char="•"/>
            </a:pPr>
            <a:r>
              <a:rPr b="1" lang="en-US" sz="2800"/>
              <a:t>Meet others who are different from you!</a:t>
            </a:r>
            <a:endParaRPr/>
          </a:p>
        </p:txBody>
      </p:sp>
      <p:sp>
        <p:nvSpPr>
          <p:cNvPr id="439" name="Google Shape;439;p40"/>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ADDRESSING BIAS, PREJUDICE, STIGMA AND DISCRIMINATION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1"/>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Words matter! (1)</a:t>
            </a:r>
            <a:endParaRPr/>
          </a:p>
        </p:txBody>
      </p:sp>
      <p:sp>
        <p:nvSpPr>
          <p:cNvPr id="445" name="Google Shape;445;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Clr>
                <a:schemeClr val="dk1"/>
              </a:buClr>
              <a:buSzPts val="1800"/>
              <a:buNone/>
            </a:pPr>
            <a:r>
              <a:rPr lang="en-US" sz="2600">
                <a:highlight>
                  <a:schemeClr val="lt1"/>
                </a:highlight>
              </a:rPr>
              <a:t>One common way in which bias, prejudice and discrimination manifest themselves is through the language and the words we use.</a:t>
            </a:r>
            <a:endParaRPr sz="2600"/>
          </a:p>
        </p:txBody>
      </p:sp>
      <p:cxnSp>
        <p:nvCxnSpPr>
          <p:cNvPr id="446" name="Google Shape;446;p41"/>
          <p:cNvCxnSpPr>
            <a:endCxn id="447"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448" name="Google Shape;448;p41"/>
          <p:cNvSpPr txBox="1"/>
          <p:nvPr/>
        </p:nvSpPr>
        <p:spPr>
          <a:xfrm>
            <a:off x="6629400" y="2458671"/>
            <a:ext cx="4085400" cy="3181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2800"/>
              <a:buFont typeface="Arial"/>
              <a:buNone/>
            </a:pPr>
            <a:r>
              <a:rPr i="1" lang="en-US" sz="1600">
                <a:solidFill>
                  <a:schemeClr val="dk1"/>
                </a:solidFill>
                <a:latin typeface="Arial"/>
                <a:ea typeface="Arial"/>
                <a:cs typeface="Arial"/>
                <a:sym typeface="Arial"/>
              </a:rPr>
              <a:t>Your beliefs become your thoughts,</a:t>
            </a:r>
            <a:br>
              <a:rPr i="1" lang="en-US" sz="1600">
                <a:solidFill>
                  <a:schemeClr val="dk1"/>
                </a:solidFill>
                <a:latin typeface="Arial"/>
                <a:ea typeface="Arial"/>
                <a:cs typeface="Arial"/>
                <a:sym typeface="Arial"/>
              </a:rPr>
            </a:br>
            <a:r>
              <a:rPr i="1" lang="en-US" sz="1600">
                <a:solidFill>
                  <a:schemeClr val="dk1"/>
                </a:solidFill>
                <a:latin typeface="Arial"/>
                <a:ea typeface="Arial"/>
                <a:cs typeface="Arial"/>
                <a:sym typeface="Arial"/>
              </a:rPr>
              <a:t>Your thoughts become your words,</a:t>
            </a:r>
            <a:br>
              <a:rPr i="1" lang="en-US" sz="1600">
                <a:solidFill>
                  <a:schemeClr val="dk1"/>
                </a:solidFill>
                <a:latin typeface="Arial"/>
                <a:ea typeface="Arial"/>
                <a:cs typeface="Arial"/>
                <a:sym typeface="Arial"/>
              </a:rPr>
            </a:br>
            <a:r>
              <a:rPr i="1" lang="en-US" sz="1600">
                <a:solidFill>
                  <a:schemeClr val="dk1"/>
                </a:solidFill>
                <a:latin typeface="Arial"/>
                <a:ea typeface="Arial"/>
                <a:cs typeface="Arial"/>
                <a:sym typeface="Arial"/>
              </a:rPr>
              <a:t>Your words become your actions, </a:t>
            </a:r>
            <a:br>
              <a:rPr i="1" lang="en-US" sz="1600">
                <a:solidFill>
                  <a:schemeClr val="dk1"/>
                </a:solidFill>
                <a:latin typeface="Arial"/>
                <a:ea typeface="Arial"/>
                <a:cs typeface="Arial"/>
                <a:sym typeface="Arial"/>
              </a:rPr>
            </a:br>
            <a:r>
              <a:rPr i="1" lang="en-US" sz="1600">
                <a:solidFill>
                  <a:schemeClr val="dk1"/>
                </a:solidFill>
                <a:latin typeface="Arial"/>
                <a:ea typeface="Arial"/>
                <a:cs typeface="Arial"/>
                <a:sym typeface="Arial"/>
              </a:rPr>
              <a:t>Your actions become your habits,</a:t>
            </a:r>
            <a:br>
              <a:rPr i="1" lang="en-US" sz="1600">
                <a:solidFill>
                  <a:schemeClr val="dk1"/>
                </a:solidFill>
                <a:latin typeface="Arial"/>
                <a:ea typeface="Arial"/>
                <a:cs typeface="Arial"/>
                <a:sym typeface="Arial"/>
              </a:rPr>
            </a:br>
            <a:r>
              <a:rPr i="1" lang="en-US" sz="1600">
                <a:solidFill>
                  <a:schemeClr val="dk1"/>
                </a:solidFill>
                <a:latin typeface="Arial"/>
                <a:ea typeface="Arial"/>
                <a:cs typeface="Arial"/>
                <a:sym typeface="Arial"/>
              </a:rPr>
              <a:t>Your habits become your values,</a:t>
            </a:r>
            <a:br>
              <a:rPr i="1" lang="en-US" sz="1600">
                <a:solidFill>
                  <a:schemeClr val="dk1"/>
                </a:solidFill>
                <a:latin typeface="Arial"/>
                <a:ea typeface="Arial"/>
                <a:cs typeface="Arial"/>
                <a:sym typeface="Arial"/>
              </a:rPr>
            </a:br>
            <a:r>
              <a:rPr i="1" lang="en-US" sz="1600">
                <a:solidFill>
                  <a:schemeClr val="dk1"/>
                </a:solidFill>
                <a:latin typeface="Arial"/>
                <a:ea typeface="Arial"/>
                <a:cs typeface="Arial"/>
                <a:sym typeface="Arial"/>
              </a:rPr>
              <a:t>Your values become your destiny.</a:t>
            </a:r>
            <a:endParaRPr>
              <a:solidFill>
                <a:schemeClr val="dk1"/>
              </a:solidFill>
            </a:endParaRPr>
          </a:p>
          <a:p>
            <a:pPr indent="0" lvl="0" marL="0" marR="0" rtl="0" algn="l">
              <a:lnSpc>
                <a:spcPct val="150000"/>
              </a:lnSpc>
              <a:spcBef>
                <a:spcPts val="1000"/>
              </a:spcBef>
              <a:spcAft>
                <a:spcPts val="0"/>
              </a:spcAft>
              <a:buClr>
                <a:schemeClr val="dk1"/>
              </a:buClr>
              <a:buSzPts val="2800"/>
              <a:buFont typeface="Arial"/>
              <a:buNone/>
            </a:pPr>
            <a:r>
              <a:rPr i="1" lang="en-US" sz="1600">
                <a:solidFill>
                  <a:schemeClr val="dk1"/>
                </a:solidFill>
                <a:latin typeface="Arial"/>
                <a:ea typeface="Arial"/>
                <a:cs typeface="Arial"/>
                <a:sym typeface="Arial"/>
              </a:rPr>
              <a:t>― Mahatma Gandhi</a:t>
            </a:r>
            <a:endParaRPr>
              <a:solidFill>
                <a:schemeClr val="dk1"/>
              </a:solidFill>
            </a:endParaRPr>
          </a:p>
          <a:p>
            <a:pPr indent="0" lvl="0" marL="0" marR="0" rtl="0" algn="l">
              <a:lnSpc>
                <a:spcPct val="100000"/>
              </a:lnSpc>
              <a:spcBef>
                <a:spcPts val="1000"/>
              </a:spcBef>
              <a:spcAft>
                <a:spcPts val="0"/>
              </a:spcAft>
              <a:buClr>
                <a:schemeClr val="dk1"/>
              </a:buClr>
              <a:buSzPts val="2800"/>
              <a:buFont typeface="Arial"/>
              <a:buNone/>
            </a:pPr>
            <a:r>
              <a:t/>
            </a:r>
            <a:endParaRPr i="1" sz="1600">
              <a:solidFill>
                <a:schemeClr val="dk2"/>
              </a:solidFill>
              <a:latin typeface="Arial"/>
              <a:ea typeface="Arial"/>
              <a:cs typeface="Arial"/>
              <a:sym typeface="Arial"/>
            </a:endParaRPr>
          </a:p>
        </p:txBody>
      </p:sp>
      <p:pic>
        <p:nvPicPr>
          <p:cNvPr descr="A picture containing text, person, wall, person&#10;&#10;Description automatically generated" id="449" name="Google Shape;449;p41"/>
          <p:cNvPicPr preferRelativeResize="0"/>
          <p:nvPr/>
        </p:nvPicPr>
        <p:blipFill rotWithShape="1">
          <a:blip r:embed="rId3">
            <a:alphaModFix/>
          </a:blip>
          <a:srcRect b="33174" l="0" r="0" t="17854"/>
          <a:stretch/>
        </p:blipFill>
        <p:spPr>
          <a:xfrm>
            <a:off x="838200" y="4443274"/>
            <a:ext cx="5063466" cy="1394815"/>
          </a:xfrm>
          <a:prstGeom prst="rect">
            <a:avLst/>
          </a:prstGeom>
          <a:noFill/>
          <a:ln>
            <a:noFill/>
          </a:ln>
        </p:spPr>
      </p:pic>
      <p:sp>
        <p:nvSpPr>
          <p:cNvPr id="450" name="Google Shape;450;p41"/>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ADDRESSING BIAS, PREJUDICE, STIGMA AND DISCRIMINATION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2"/>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a:t>Words matter! (2)</a:t>
            </a:r>
            <a:endParaRPr/>
          </a:p>
        </p:txBody>
      </p:sp>
      <p:sp>
        <p:nvSpPr>
          <p:cNvPr id="456" name="Google Shape;456;p42"/>
          <p:cNvSpPr txBox="1"/>
          <p:nvPr>
            <p:ph idx="1" type="body"/>
          </p:nvPr>
        </p:nvSpPr>
        <p:spPr>
          <a:xfrm>
            <a:off x="430700" y="1368424"/>
            <a:ext cx="5181600" cy="3104100"/>
          </a:xfrm>
          <a:prstGeom prst="rect">
            <a:avLst/>
          </a:prstGeom>
          <a:noFill/>
          <a:ln>
            <a:noFill/>
          </a:ln>
        </p:spPr>
        <p:txBody>
          <a:bodyPr anchorCtr="0" anchor="t" bIns="45700" lIns="91425" spcFirstLastPara="1" rIns="91425" wrap="square" tIns="45700">
            <a:normAutofit fontScale="62500"/>
          </a:bodyPr>
          <a:lstStyle/>
          <a:p>
            <a:pPr indent="0" lvl="0" marL="0" rtl="0" algn="just">
              <a:lnSpc>
                <a:spcPct val="120000"/>
              </a:lnSpc>
              <a:spcBef>
                <a:spcPts val="0"/>
              </a:spcBef>
              <a:spcAft>
                <a:spcPts val="0"/>
              </a:spcAft>
              <a:buClr>
                <a:schemeClr val="dk1"/>
              </a:buClr>
              <a:buSzPct val="112766"/>
              <a:buFont typeface="Arial"/>
              <a:buNone/>
            </a:pPr>
            <a:r>
              <a:rPr lang="en-US" sz="2942"/>
              <a:t>Words can create a </a:t>
            </a:r>
            <a:r>
              <a:rPr b="1" lang="en-US" sz="2942"/>
              <a:t>welcoming, respectful and inclusive </a:t>
            </a:r>
            <a:r>
              <a:rPr lang="en-US" sz="2942"/>
              <a:t>work environment and better relationships with key populations. </a:t>
            </a:r>
            <a:endParaRPr sz="2942"/>
          </a:p>
          <a:p>
            <a:pPr indent="0" lvl="0" marL="0" rtl="0" algn="just">
              <a:lnSpc>
                <a:spcPct val="120000"/>
              </a:lnSpc>
              <a:spcBef>
                <a:spcPts val="1000"/>
              </a:spcBef>
              <a:spcAft>
                <a:spcPts val="0"/>
              </a:spcAft>
              <a:buClr>
                <a:schemeClr val="dk1"/>
              </a:buClr>
              <a:buSzPct val="112766"/>
              <a:buFont typeface="Arial"/>
              <a:buNone/>
            </a:pPr>
            <a:r>
              <a:rPr b="1" lang="en-US" sz="2942"/>
              <a:t>But words can also hurt people and create an unsafe, unwelcoming environment </a:t>
            </a:r>
            <a:r>
              <a:rPr lang="en-US" sz="2942"/>
              <a:t>– and poor relationships with organ</a:t>
            </a:r>
            <a:r>
              <a:rPr lang="en-US" sz="2942"/>
              <a:t>is</a:t>
            </a:r>
            <a:r>
              <a:rPr lang="en-US" sz="2942"/>
              <a:t>ations of key populations.</a:t>
            </a:r>
            <a:endParaRPr sz="2942"/>
          </a:p>
          <a:p>
            <a:pPr indent="0" lvl="0" marL="0" rtl="0" algn="just">
              <a:lnSpc>
                <a:spcPct val="120000"/>
              </a:lnSpc>
              <a:spcBef>
                <a:spcPts val="1000"/>
              </a:spcBef>
              <a:spcAft>
                <a:spcPts val="0"/>
              </a:spcAft>
              <a:buClr>
                <a:schemeClr val="dk1"/>
              </a:buClr>
              <a:buSzPct val="100000"/>
              <a:buNone/>
            </a:pPr>
            <a:r>
              <a:t/>
            </a:r>
            <a:endParaRPr/>
          </a:p>
        </p:txBody>
      </p:sp>
      <p:sp>
        <p:nvSpPr>
          <p:cNvPr id="457" name="Google Shape;457;p42"/>
          <p:cNvSpPr txBox="1"/>
          <p:nvPr>
            <p:ph idx="2" type="body"/>
          </p:nvPr>
        </p:nvSpPr>
        <p:spPr>
          <a:xfrm>
            <a:off x="6172200" y="1368425"/>
            <a:ext cx="5181600" cy="329640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Clr>
                <a:schemeClr val="dk1"/>
              </a:buClr>
              <a:buSzPts val="1607"/>
              <a:buFont typeface="Arial"/>
              <a:buNone/>
            </a:pPr>
            <a:r>
              <a:rPr lang="en-US" sz="1800">
                <a:highlight>
                  <a:schemeClr val="lt1"/>
                </a:highlight>
              </a:rPr>
              <a:t>In any language, a variety of words are used to name and describe sex work, sexual orientation, gender identity, substance use, race, disability or incarceration. </a:t>
            </a:r>
            <a:endParaRPr sz="1800"/>
          </a:p>
          <a:p>
            <a:pPr indent="0" lvl="0" marL="0" rtl="0" algn="just">
              <a:lnSpc>
                <a:spcPct val="100000"/>
              </a:lnSpc>
              <a:spcBef>
                <a:spcPts val="1000"/>
              </a:spcBef>
              <a:spcAft>
                <a:spcPts val="0"/>
              </a:spcAft>
              <a:buClr>
                <a:schemeClr val="dk1"/>
              </a:buClr>
              <a:buSzPts val="1750"/>
              <a:buNone/>
            </a:pPr>
            <a:r>
              <a:rPr lang="en-US" sz="1800">
                <a:highlight>
                  <a:schemeClr val="lt1"/>
                </a:highlight>
              </a:rPr>
              <a:t>These words may be considered </a:t>
            </a:r>
            <a:r>
              <a:rPr b="1" lang="en-US" sz="1800">
                <a:highlight>
                  <a:schemeClr val="lt1"/>
                </a:highlight>
              </a:rPr>
              <a:t>respectful, neutral or disrespectful</a:t>
            </a:r>
            <a:r>
              <a:rPr lang="en-US" sz="1800">
                <a:highlight>
                  <a:schemeClr val="lt1"/>
                </a:highlight>
              </a:rPr>
              <a:t> by individuals who belong to key populations.</a:t>
            </a:r>
            <a:endParaRPr sz="1800">
              <a:highlight>
                <a:schemeClr val="lt1"/>
              </a:highlight>
            </a:endParaRPr>
          </a:p>
          <a:p>
            <a:pPr indent="0" lvl="0" marL="0" rtl="0" algn="just">
              <a:lnSpc>
                <a:spcPct val="100000"/>
              </a:lnSpc>
              <a:spcBef>
                <a:spcPts val="1000"/>
              </a:spcBef>
              <a:spcAft>
                <a:spcPts val="0"/>
              </a:spcAft>
              <a:buClr>
                <a:schemeClr val="dk1"/>
              </a:buClr>
              <a:buSzPts val="1750"/>
              <a:buNone/>
            </a:pPr>
            <a:r>
              <a:rPr b="1" lang="en-US" sz="1800"/>
              <a:t>Sometimes it matters who is using a word.</a:t>
            </a:r>
            <a:r>
              <a:rPr lang="en-US" sz="1800"/>
              <a:t> People may refer to themselves in a certain way, but it may be objectionable for others to use the same terms about them.</a:t>
            </a:r>
            <a:endParaRPr sz="1800"/>
          </a:p>
        </p:txBody>
      </p:sp>
      <p:sp>
        <p:nvSpPr>
          <p:cNvPr id="458" name="Google Shape;458;p42"/>
          <p:cNvSpPr txBox="1"/>
          <p:nvPr/>
        </p:nvSpPr>
        <p:spPr>
          <a:xfrm>
            <a:off x="357000" y="4896350"/>
            <a:ext cx="11478000" cy="13668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chemeClr val="dk2"/>
              </a:buClr>
              <a:buSzPts val="2400"/>
              <a:buFont typeface="Arial"/>
              <a:buNone/>
            </a:pPr>
            <a:r>
              <a:rPr lang="en-US" sz="1800">
                <a:solidFill>
                  <a:schemeClr val="dk1"/>
                </a:solidFill>
              </a:rPr>
              <a:t>The</a:t>
            </a:r>
            <a:r>
              <a:rPr lang="en-US" sz="1800">
                <a:solidFill>
                  <a:schemeClr val="dk1"/>
                </a:solidFill>
              </a:rPr>
              <a:t> best way to check the appropriateness of a word is to </a:t>
            </a:r>
            <a:r>
              <a:rPr b="1" lang="en-US" sz="1800">
                <a:solidFill>
                  <a:schemeClr val="dk1"/>
                </a:solidFill>
              </a:rPr>
              <a:t>a</a:t>
            </a:r>
            <a:r>
              <a:rPr b="1" lang="en-US" sz="1800">
                <a:solidFill>
                  <a:schemeClr val="dk1"/>
                </a:solidFill>
              </a:rPr>
              <a:t>sk</a:t>
            </a:r>
            <a:r>
              <a:rPr lang="en-US" sz="1800">
                <a:solidFill>
                  <a:schemeClr val="dk1"/>
                </a:solidFill>
              </a:rPr>
              <a:t> a memb</a:t>
            </a:r>
            <a:r>
              <a:rPr lang="en-US" sz="1800">
                <a:solidFill>
                  <a:schemeClr val="dk1"/>
                </a:solidFill>
              </a:rPr>
              <a:t>er of the group being referred to - how they</a:t>
            </a:r>
            <a:r>
              <a:rPr lang="en-US" sz="1800">
                <a:solidFill>
                  <a:schemeClr val="dk1"/>
                </a:solidFill>
                <a:highlight>
                  <a:schemeClr val="lt1"/>
                </a:highlight>
              </a:rPr>
              <a:t> prefer to be called</a:t>
            </a:r>
            <a:r>
              <a:rPr lang="en-US" sz="1800">
                <a:solidFill>
                  <a:schemeClr val="dk1"/>
                </a:solidFill>
                <a:highlight>
                  <a:schemeClr val="lt1"/>
                </a:highlight>
              </a:rPr>
              <a:t> </a:t>
            </a:r>
            <a:r>
              <a:rPr lang="en-US" sz="1800">
                <a:solidFill>
                  <a:schemeClr val="dk1"/>
                </a:solidFill>
                <a:highlight>
                  <a:schemeClr val="lt1"/>
                </a:highlight>
              </a:rPr>
              <a:t>and what words do they find offensi</a:t>
            </a:r>
            <a:r>
              <a:rPr lang="en-US" sz="1800">
                <a:solidFill>
                  <a:schemeClr val="dk1"/>
                </a:solidFill>
                <a:highlight>
                  <a:schemeClr val="lt1"/>
                </a:highlight>
              </a:rPr>
              <a:t>ve or stigmatising. There are also </a:t>
            </a:r>
            <a:r>
              <a:rPr b="1" lang="en-US" sz="1800">
                <a:solidFill>
                  <a:schemeClr val="dk1"/>
                </a:solidFill>
                <a:highlight>
                  <a:schemeClr val="lt1"/>
                </a:highlight>
              </a:rPr>
              <a:t>resources</a:t>
            </a:r>
            <a:r>
              <a:rPr lang="en-US" sz="1800">
                <a:solidFill>
                  <a:schemeClr val="dk1"/>
                </a:solidFill>
                <a:highlight>
                  <a:schemeClr val="lt1"/>
                </a:highlight>
              </a:rPr>
              <a:t> that list generally agreed and preferred language, as well as terminology that should be avoided. (UNAIDS Terminology Guidelines}</a:t>
            </a:r>
            <a:endParaRPr sz="1800">
              <a:solidFill>
                <a:schemeClr val="dk1"/>
              </a:solidFill>
              <a:highlight>
                <a:schemeClr val="lt1"/>
              </a:highlight>
            </a:endParaRPr>
          </a:p>
        </p:txBody>
      </p:sp>
      <p:cxnSp>
        <p:nvCxnSpPr>
          <p:cNvPr id="459" name="Google Shape;459;p42"/>
          <p:cNvCxnSpPr>
            <a:endCxn id="460"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461" name="Google Shape;461;p42"/>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ADDRESSING BIAS, PREJUDICE, STIGMA AND DISCRIMINATION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054f583cfd_0_25"/>
          <p:cNvSpPr txBox="1"/>
          <p:nvPr>
            <p:ph type="title"/>
          </p:nvPr>
        </p:nvSpPr>
        <p:spPr>
          <a:xfrm>
            <a:off x="831850" y="694200"/>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400"/>
              <a:buFont typeface="Arial"/>
              <a:buNone/>
            </a:pPr>
            <a:r>
              <a:rPr lang="en-US" sz="4400">
                <a:solidFill>
                  <a:srgbClr val="024D84"/>
                </a:solidFill>
              </a:rPr>
              <a:t>Part 2: Understanding and overcoming bias, prejudice and discrimination</a:t>
            </a:r>
            <a:endParaRPr sz="4400"/>
          </a:p>
        </p:txBody>
      </p:sp>
      <p:sp>
        <p:nvSpPr>
          <p:cNvPr id="467" name="Google Shape;467;g2054f583cfd_0_25"/>
          <p:cNvSpPr txBox="1"/>
          <p:nvPr>
            <p:ph idx="1" type="body"/>
          </p:nvPr>
        </p:nvSpPr>
        <p:spPr>
          <a:xfrm>
            <a:off x="831850" y="3573925"/>
            <a:ext cx="10515600" cy="2657700"/>
          </a:xfrm>
          <a:prstGeom prst="rect">
            <a:avLst/>
          </a:prstGeom>
          <a:noFill/>
          <a:ln>
            <a:noFill/>
          </a:ln>
        </p:spPr>
        <p:txBody>
          <a:bodyPr anchorCtr="0" anchor="t" bIns="45700" lIns="91425" spcFirstLastPara="1" rIns="91425" wrap="square" tIns="45700">
            <a:normAutofit fontScale="62500" lnSpcReduction="10000"/>
          </a:bodyPr>
          <a:lstStyle/>
          <a:p>
            <a:pPr indent="-355600" lvl="0" marL="457200" rtl="0" algn="l">
              <a:lnSpc>
                <a:spcPct val="115000"/>
              </a:lnSpc>
              <a:spcBef>
                <a:spcPts val="0"/>
              </a:spcBef>
              <a:spcAft>
                <a:spcPts val="0"/>
              </a:spcAft>
              <a:buClr>
                <a:schemeClr val="dk1"/>
              </a:buClr>
              <a:buSzPct val="100000"/>
              <a:buChar char="➢"/>
            </a:pPr>
            <a:r>
              <a:rPr lang="en-US" sz="3200">
                <a:solidFill>
                  <a:schemeClr val="dk1"/>
                </a:solidFill>
              </a:rPr>
              <a:t>Introduction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Questions to frame this session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Exploring bias</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Going deeper on bias, prejudice, stigma and discrimination</a:t>
            </a:r>
            <a:endParaRPr sz="3200">
              <a:solidFill>
                <a:schemeClr val="dk1"/>
              </a:solidFill>
            </a:endParaRPr>
          </a:p>
          <a:p>
            <a:pPr indent="-355600" lvl="0" marL="457200" rtl="0" algn="l">
              <a:lnSpc>
                <a:spcPct val="115000"/>
              </a:lnSpc>
              <a:spcBef>
                <a:spcPts val="0"/>
              </a:spcBef>
              <a:spcAft>
                <a:spcPts val="0"/>
              </a:spcAft>
              <a:buClr>
                <a:schemeClr val="dk1"/>
              </a:buClr>
              <a:buSzPct val="100000"/>
              <a:buChar char="➢"/>
            </a:pPr>
            <a:r>
              <a:rPr lang="en-US" sz="3200">
                <a:solidFill>
                  <a:schemeClr val="dk1"/>
                </a:solidFill>
              </a:rPr>
              <a:t>Addressing bias, prejudice, stigma and discrimination</a:t>
            </a:r>
            <a:endParaRPr>
              <a:solidFill>
                <a:schemeClr val="dk1"/>
              </a:solidFill>
            </a:endParaRPr>
          </a:p>
          <a:p>
            <a:pPr indent="-355600" lvl="0" marL="457200" rtl="0" algn="l">
              <a:lnSpc>
                <a:spcPct val="115000"/>
              </a:lnSpc>
              <a:spcBef>
                <a:spcPts val="0"/>
              </a:spcBef>
              <a:spcAft>
                <a:spcPts val="0"/>
              </a:spcAft>
              <a:buClr>
                <a:schemeClr val="dk1"/>
              </a:buClr>
              <a:buSzPct val="100000"/>
              <a:buChar char="➢"/>
            </a:pPr>
            <a:r>
              <a:rPr b="1" lang="en-US" sz="3200">
                <a:solidFill>
                  <a:schemeClr val="dk1"/>
                </a:solidFill>
              </a:rPr>
              <a:t>Leading courageous conversations on bias, prejudice, stigma and key populations within our agencies and with government counterparts and other stakeholders</a:t>
            </a:r>
            <a:endParaRPr b="1" sz="32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4"/>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sz="3200"/>
              <a:t>Addressing stigma and discrimination </a:t>
            </a:r>
            <a:endParaRPr sz="3200"/>
          </a:p>
          <a:p>
            <a:pPr indent="0" lvl="0" marL="0" rtl="0" algn="l">
              <a:lnSpc>
                <a:spcPct val="90000"/>
              </a:lnSpc>
              <a:spcBef>
                <a:spcPts val="0"/>
              </a:spcBef>
              <a:spcAft>
                <a:spcPts val="0"/>
              </a:spcAft>
              <a:buClr>
                <a:schemeClr val="lt1"/>
              </a:buClr>
              <a:buSzPts val="3200"/>
              <a:buFont typeface="Arial"/>
              <a:buNone/>
            </a:pPr>
            <a:r>
              <a:rPr lang="en-US" sz="3200"/>
              <a:t>requires work at several levels</a:t>
            </a:r>
            <a:endParaRPr/>
          </a:p>
        </p:txBody>
      </p:sp>
      <p:sp>
        <p:nvSpPr>
          <p:cNvPr id="473" name="Google Shape;473;p44"/>
          <p:cNvSpPr/>
          <p:nvPr/>
        </p:nvSpPr>
        <p:spPr>
          <a:xfrm rot="-2665168">
            <a:off x="5602228" y="2355753"/>
            <a:ext cx="3319763" cy="3319763"/>
          </a:xfrm>
          <a:prstGeom prst="rect">
            <a:avLst/>
          </a:prstGeom>
          <a:solidFill>
            <a:srgbClr val="024D84"/>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74" name="Google Shape;474;p44"/>
          <p:cNvSpPr/>
          <p:nvPr/>
        </p:nvSpPr>
        <p:spPr>
          <a:xfrm>
            <a:off x="5162048" y="1977557"/>
            <a:ext cx="1976031" cy="1897812"/>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Personal</a:t>
            </a:r>
            <a:endParaRPr/>
          </a:p>
          <a:p>
            <a:pPr indent="0" lvl="0" marL="0" marR="0" rtl="0" algn="ctr">
              <a:spcBef>
                <a:spcPts val="0"/>
              </a:spcBef>
              <a:spcAft>
                <a:spcPts val="0"/>
              </a:spcAft>
              <a:buNone/>
            </a:pPr>
            <a:r>
              <a:rPr lang="en-US" sz="1400">
                <a:solidFill>
                  <a:schemeClr val="lt1"/>
                </a:solidFill>
                <a:latin typeface="Arial"/>
                <a:ea typeface="Arial"/>
                <a:cs typeface="Arial"/>
                <a:sym typeface="Arial"/>
              </a:rPr>
              <a:t>Change thoughts and feelings; clarify your values, increase awareness &amp; openness to learning.</a:t>
            </a:r>
            <a:endParaRPr/>
          </a:p>
        </p:txBody>
      </p:sp>
      <p:sp>
        <p:nvSpPr>
          <p:cNvPr id="475" name="Google Shape;475;p44"/>
          <p:cNvSpPr/>
          <p:nvPr/>
        </p:nvSpPr>
        <p:spPr>
          <a:xfrm>
            <a:off x="7447747" y="1977557"/>
            <a:ext cx="1976031" cy="1897812"/>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Interpersonal</a:t>
            </a:r>
            <a:endParaRPr/>
          </a:p>
          <a:p>
            <a:pPr indent="0" lvl="0" marL="0" marR="0" rtl="0" algn="ctr">
              <a:spcBef>
                <a:spcPts val="0"/>
              </a:spcBef>
              <a:spcAft>
                <a:spcPts val="0"/>
              </a:spcAft>
              <a:buNone/>
            </a:pPr>
            <a:r>
              <a:rPr lang="en-US" sz="1400">
                <a:solidFill>
                  <a:schemeClr val="lt1"/>
                </a:solidFill>
                <a:latin typeface="Arial"/>
                <a:ea typeface="Arial"/>
                <a:cs typeface="Arial"/>
                <a:sym typeface="Arial"/>
              </a:rPr>
              <a:t>Enhance skills, </a:t>
            </a:r>
            <a:r>
              <a:rPr lang="en-US" sz="1400">
                <a:solidFill>
                  <a:schemeClr val="lt1"/>
                </a:solidFill>
                <a:latin typeface="Arial"/>
                <a:ea typeface="Arial"/>
                <a:cs typeface="Arial"/>
                <a:sym typeface="Arial"/>
                <a:extLst>
                  <a:ext uri="http://customooxmlschemas.google.com/">
                    <go:slidesCustomData xmlns:go="http://customooxmlschemas.google.com/" textRoundtripDataId="49"/>
                  </a:ext>
                </a:extLst>
              </a:rPr>
              <a:t>communications, patterns; impact behaviour and relationships.</a:t>
            </a:r>
            <a:endParaRPr/>
          </a:p>
        </p:txBody>
      </p:sp>
      <p:sp>
        <p:nvSpPr>
          <p:cNvPr id="476" name="Google Shape;476;p44"/>
          <p:cNvSpPr/>
          <p:nvPr/>
        </p:nvSpPr>
        <p:spPr>
          <a:xfrm>
            <a:off x="5162048" y="4086542"/>
            <a:ext cx="1976031" cy="1897812"/>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Cultural</a:t>
            </a:r>
            <a:endParaRPr/>
          </a:p>
          <a:p>
            <a:pPr indent="0" lvl="0" marL="0" marR="0" rtl="0" algn="ctr">
              <a:spcBef>
                <a:spcPts val="0"/>
              </a:spcBef>
              <a:spcAft>
                <a:spcPts val="0"/>
              </a:spcAft>
              <a:buNone/>
            </a:pPr>
            <a:r>
              <a:rPr lang="en-US" sz="1300">
                <a:solidFill>
                  <a:schemeClr val="lt1"/>
                </a:solidFill>
                <a:latin typeface="Arial"/>
                <a:ea typeface="Arial"/>
                <a:cs typeface="Arial"/>
                <a:sym typeface="Arial"/>
              </a:rPr>
              <a:t>Crea</a:t>
            </a:r>
            <a:r>
              <a:rPr lang="en-US" sz="1300">
                <a:solidFill>
                  <a:schemeClr val="lt1"/>
                </a:solidFill>
              </a:rPr>
              <a:t>te inclusive environments representative of and welcoming to your orga</a:t>
            </a:r>
            <a:r>
              <a:rPr lang="en-US" sz="1300">
                <a:solidFill>
                  <a:schemeClr val="lt1"/>
                </a:solidFill>
                <a:latin typeface="Arial"/>
                <a:ea typeface="Arial"/>
                <a:cs typeface="Arial"/>
                <a:sym typeface="Arial"/>
              </a:rPr>
              <a:t>nisation’s diversity; celebrate and </a:t>
            </a:r>
            <a:r>
              <a:rPr lang="en-US" sz="1300">
                <a:solidFill>
                  <a:schemeClr val="lt1"/>
                </a:solidFill>
              </a:rPr>
              <a:t>harness</a:t>
            </a:r>
            <a:r>
              <a:rPr lang="en-US" sz="1300" strike="sngStrike">
                <a:solidFill>
                  <a:schemeClr val="lt1"/>
                </a:solidFill>
              </a:rPr>
              <a:t>utilise</a:t>
            </a:r>
            <a:r>
              <a:rPr lang="en-US" sz="1300">
                <a:solidFill>
                  <a:schemeClr val="lt1"/>
                </a:solidFill>
                <a:latin typeface="Arial"/>
                <a:ea typeface="Arial"/>
                <a:cs typeface="Arial"/>
                <a:sym typeface="Arial"/>
              </a:rPr>
              <a:t> differences.</a:t>
            </a:r>
            <a:endParaRPr/>
          </a:p>
        </p:txBody>
      </p:sp>
      <p:sp>
        <p:nvSpPr>
          <p:cNvPr id="477" name="Google Shape;477;p44"/>
          <p:cNvSpPr/>
          <p:nvPr/>
        </p:nvSpPr>
        <p:spPr>
          <a:xfrm>
            <a:off x="7447746" y="4086542"/>
            <a:ext cx="1976032" cy="1897812"/>
          </a:xfrm>
          <a:prstGeom prst="roundRect">
            <a:avLst>
              <a:gd fmla="val 16667" name="adj"/>
            </a:avLst>
          </a:prstGeom>
          <a:solidFill>
            <a:schemeClr val="accent2"/>
          </a:solidFill>
          <a:ln cap="flat" cmpd="sng" w="12700">
            <a:solidFill>
              <a:srgbClr val="024B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Institutional</a:t>
            </a:r>
            <a:endParaRPr/>
          </a:p>
          <a:p>
            <a:pPr indent="0" lvl="0" marL="0" marR="0" rtl="0" algn="ctr">
              <a:spcBef>
                <a:spcPts val="0"/>
              </a:spcBef>
              <a:spcAft>
                <a:spcPts val="0"/>
              </a:spcAft>
              <a:buNone/>
            </a:pPr>
            <a:r>
              <a:rPr lang="en-US" sz="1300">
                <a:solidFill>
                  <a:schemeClr val="lt1"/>
                </a:solidFill>
                <a:latin typeface="Arial"/>
                <a:ea typeface="Arial"/>
                <a:cs typeface="Arial"/>
                <a:sym typeface="Arial"/>
                <a:extLst>
                  <a:ext uri="http://customooxmlschemas.google.com/">
                    <go:slidesCustomData xmlns:go="http://customooxmlschemas.google.com/" textRoundtripDataId="50"/>
                  </a:ext>
                </a:extLst>
              </a:rPr>
              <a:t>Identify structural barriers </a:t>
            </a:r>
            <a:r>
              <a:rPr lang="en-US" sz="1300">
                <a:solidFill>
                  <a:schemeClr val="lt1"/>
                </a:solidFill>
                <a:latin typeface="Arial"/>
                <a:ea typeface="Arial"/>
                <a:cs typeface="Arial"/>
                <a:sym typeface="Arial"/>
              </a:rPr>
              <a:t>and implement policies, practices &amp; programmes that support equitable outcomes.</a:t>
            </a:r>
            <a:endParaRPr/>
          </a:p>
        </p:txBody>
      </p:sp>
      <p:sp>
        <p:nvSpPr>
          <p:cNvPr id="478" name="Google Shape;478;p44"/>
          <p:cNvSpPr txBox="1"/>
          <p:nvPr/>
        </p:nvSpPr>
        <p:spPr>
          <a:xfrm>
            <a:off x="615270" y="2121396"/>
            <a:ext cx="423711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Framework for Addressing and Dismantling Stigma &amp; Discrimination</a:t>
            </a:r>
            <a:endParaRPr/>
          </a:p>
        </p:txBody>
      </p:sp>
      <p:sp>
        <p:nvSpPr>
          <p:cNvPr id="479" name="Google Shape;479;p44"/>
          <p:cNvSpPr txBox="1"/>
          <p:nvPr/>
        </p:nvSpPr>
        <p:spPr>
          <a:xfrm>
            <a:off x="615270" y="5984362"/>
            <a:ext cx="1758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2"/>
                </a:solidFill>
                <a:latin typeface="Arial"/>
                <a:ea typeface="Arial"/>
                <a:cs typeface="Arial"/>
                <a:sym typeface="Arial"/>
              </a:rPr>
              <a:t>Source: UNHRC</a:t>
            </a:r>
            <a:endParaRPr/>
          </a:p>
        </p:txBody>
      </p:sp>
      <p:sp>
        <p:nvSpPr>
          <p:cNvPr id="480" name="Google Shape;480;p44"/>
          <p:cNvSpPr txBox="1"/>
          <p:nvPr/>
        </p:nvSpPr>
        <p:spPr>
          <a:xfrm>
            <a:off x="838200" y="6494680"/>
            <a:ext cx="5791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LEADING COURAGEOUS CONVERSATIONS</a:t>
            </a:r>
            <a:endParaRPr/>
          </a:p>
        </p:txBody>
      </p:sp>
      <p:cxnSp>
        <p:nvCxnSpPr>
          <p:cNvPr id="481" name="Google Shape;481;p44"/>
          <p:cNvCxnSpPr>
            <a:endCxn id="480"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5"/>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US" sz="3200"/>
              <a:t>Skills for leading courageous </a:t>
            </a:r>
            <a:endParaRPr sz="3200"/>
          </a:p>
          <a:p>
            <a:pPr indent="0" lvl="0" marL="0" rtl="0" algn="l">
              <a:lnSpc>
                <a:spcPct val="90000"/>
              </a:lnSpc>
              <a:spcBef>
                <a:spcPts val="0"/>
              </a:spcBef>
              <a:spcAft>
                <a:spcPts val="0"/>
              </a:spcAft>
              <a:buClr>
                <a:schemeClr val="lt1"/>
              </a:buClr>
              <a:buSzPts val="3600"/>
              <a:buFont typeface="Arial"/>
              <a:buNone/>
            </a:pPr>
            <a:r>
              <a:rPr lang="en-US" sz="3200"/>
              <a:t>conversations</a:t>
            </a:r>
            <a:endParaRPr sz="3200"/>
          </a:p>
        </p:txBody>
      </p:sp>
      <p:sp>
        <p:nvSpPr>
          <p:cNvPr id="487" name="Google Shape;487;p45"/>
          <p:cNvSpPr txBox="1"/>
          <p:nvPr>
            <p:ph idx="1" type="body"/>
          </p:nvPr>
        </p:nvSpPr>
        <p:spPr>
          <a:xfrm>
            <a:off x="838200" y="1825625"/>
            <a:ext cx="10108096" cy="435133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960"/>
              <a:buNone/>
            </a:pPr>
            <a:r>
              <a:rPr lang="en-US"/>
              <a:t>When issues of stigma, discrimination or violence are raised, or when new key population programmes are being launched, UN staff often must speak to government officials or broker dialogues between them and key populations. </a:t>
            </a:r>
            <a:endParaRPr/>
          </a:p>
          <a:p>
            <a:pPr indent="0" lvl="0" marL="0" rtl="0" algn="l">
              <a:lnSpc>
                <a:spcPct val="100000"/>
              </a:lnSpc>
              <a:spcBef>
                <a:spcPts val="0"/>
              </a:spcBef>
              <a:spcAft>
                <a:spcPts val="0"/>
              </a:spcAft>
              <a:buClr>
                <a:schemeClr val="dk1"/>
              </a:buClr>
              <a:buSzPts val="1960"/>
              <a:buNone/>
            </a:pPr>
            <a:r>
              <a:t/>
            </a:r>
            <a:endParaRPr/>
          </a:p>
          <a:p>
            <a:pPr indent="0" lvl="0" marL="0" rtl="0" algn="l">
              <a:lnSpc>
                <a:spcPct val="100000"/>
              </a:lnSpc>
              <a:spcBef>
                <a:spcPts val="0"/>
              </a:spcBef>
              <a:spcAft>
                <a:spcPts val="0"/>
              </a:spcAft>
              <a:buClr>
                <a:schemeClr val="dk1"/>
              </a:buClr>
              <a:buSzPts val="1960"/>
              <a:buNone/>
            </a:pPr>
            <a:r>
              <a:rPr b="1" lang="en-US"/>
              <a:t>We can develop a number of skills t</a:t>
            </a:r>
            <a:r>
              <a:rPr b="1" lang="en-US"/>
              <a:t>o enable constructive and productive discussions an</a:t>
            </a:r>
            <a:r>
              <a:rPr b="1" lang="en-US"/>
              <a:t>d dialogue.</a:t>
            </a:r>
            <a:endParaRPr/>
          </a:p>
          <a:p>
            <a:pPr indent="0" lvl="0" marL="0" rtl="0" algn="l">
              <a:lnSpc>
                <a:spcPct val="90000"/>
              </a:lnSpc>
              <a:spcBef>
                <a:spcPts val="1000"/>
              </a:spcBef>
              <a:spcAft>
                <a:spcPts val="0"/>
              </a:spcAft>
              <a:buClr>
                <a:schemeClr val="dk1"/>
              </a:buClr>
              <a:buSzPts val="2800"/>
              <a:buNone/>
            </a:pPr>
            <a:r>
              <a:t/>
            </a:r>
            <a:endParaRPr sz="2800"/>
          </a:p>
          <a:p>
            <a:pPr indent="0" lvl="0" marL="0" rtl="0" algn="l">
              <a:lnSpc>
                <a:spcPct val="90000"/>
              </a:lnSpc>
              <a:spcBef>
                <a:spcPts val="1000"/>
              </a:spcBef>
              <a:spcAft>
                <a:spcPts val="0"/>
              </a:spcAft>
              <a:buClr>
                <a:schemeClr val="dk1"/>
              </a:buClr>
              <a:buSzPts val="2800"/>
              <a:buNone/>
            </a:pPr>
            <a:r>
              <a:t/>
            </a:r>
            <a:endParaRPr/>
          </a:p>
        </p:txBody>
      </p:sp>
      <p:cxnSp>
        <p:nvCxnSpPr>
          <p:cNvPr id="488" name="Google Shape;488;p45"/>
          <p:cNvCxnSpPr>
            <a:endCxn id="489"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490" name="Google Shape;490;p45"/>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LEADING COURAGEOUS CONVERSATIONS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6"/>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sz="3200"/>
              <a:t>Leading courageous conversations: </a:t>
            </a:r>
            <a:endParaRPr sz="3200"/>
          </a:p>
          <a:p>
            <a:pPr indent="0" lvl="0" marL="0" rtl="0" algn="l">
              <a:lnSpc>
                <a:spcPct val="90000"/>
              </a:lnSpc>
              <a:spcBef>
                <a:spcPts val="0"/>
              </a:spcBef>
              <a:spcAft>
                <a:spcPts val="0"/>
              </a:spcAft>
              <a:buClr>
                <a:schemeClr val="lt1"/>
              </a:buClr>
              <a:buSzPts val="3200"/>
              <a:buFont typeface="Arial"/>
              <a:buNone/>
            </a:pPr>
            <a:r>
              <a:rPr lang="en-US" sz="3200"/>
              <a:t>Personal skills</a:t>
            </a:r>
            <a:endParaRPr/>
          </a:p>
        </p:txBody>
      </p:sp>
      <p:sp>
        <p:nvSpPr>
          <p:cNvPr id="496" name="Google Shape;496;p46"/>
          <p:cNvSpPr txBox="1"/>
          <p:nvPr>
            <p:ph idx="1" type="body"/>
          </p:nvPr>
        </p:nvSpPr>
        <p:spPr>
          <a:xfrm>
            <a:off x="838201" y="1753600"/>
            <a:ext cx="4997700" cy="4351200"/>
          </a:xfrm>
          <a:prstGeom prst="rect">
            <a:avLst/>
          </a:prstGeom>
          <a:noFill/>
          <a:ln>
            <a:noFill/>
          </a:ln>
        </p:spPr>
        <p:txBody>
          <a:bodyPr anchorCtr="0" anchor="t" bIns="45700" lIns="91425" spcFirstLastPara="1" rIns="91425" wrap="square" tIns="45700">
            <a:normAutofit fontScale="55000" lnSpcReduction="20000"/>
          </a:bodyPr>
          <a:lstStyle/>
          <a:p>
            <a:pPr indent="-207264" lvl="0" marL="228600" rtl="0" algn="l">
              <a:lnSpc>
                <a:spcPct val="120000"/>
              </a:lnSpc>
              <a:spcBef>
                <a:spcPts val="0"/>
              </a:spcBef>
              <a:spcAft>
                <a:spcPts val="0"/>
              </a:spcAft>
              <a:buClr>
                <a:schemeClr val="dk1"/>
              </a:buClr>
              <a:buSzPct val="160000"/>
              <a:buChar char="•"/>
            </a:pPr>
            <a:r>
              <a:rPr lang="en-US">
                <a:extLst>
                  <a:ext uri="http://customooxmlschemas.google.com/">
                    <go:slidesCustomData xmlns:go="http://customooxmlschemas.google.com/" textRoundtripDataId="51"/>
                  </a:ext>
                </a:extLst>
              </a:rPr>
              <a:t>Take</a:t>
            </a:r>
            <a:r>
              <a:rPr lang="en-US"/>
              <a:t> </a:t>
            </a:r>
            <a:r>
              <a:rPr b="1" lang="en-US"/>
              <a:t>value clarificat</a:t>
            </a:r>
            <a:r>
              <a:rPr b="1" lang="en-US">
                <a:highlight>
                  <a:schemeClr val="lt1"/>
                </a:highlight>
              </a:rPr>
              <a:t>ion and attitudinal change exercises</a:t>
            </a:r>
            <a:r>
              <a:rPr lang="en-US">
                <a:highlight>
                  <a:schemeClr val="lt1"/>
                </a:highlight>
              </a:rPr>
              <a:t> regarding sex work, same-sex relations, substance use, gender diversity and incarceration.</a:t>
            </a:r>
            <a:endParaRPr>
              <a:highlight>
                <a:schemeClr val="lt1"/>
              </a:highlight>
            </a:endParaRPr>
          </a:p>
          <a:p>
            <a:pPr indent="-207264" lvl="0" marL="228600" rtl="0" algn="l">
              <a:lnSpc>
                <a:spcPct val="120000"/>
              </a:lnSpc>
              <a:spcBef>
                <a:spcPts val="1000"/>
              </a:spcBef>
              <a:spcAft>
                <a:spcPts val="0"/>
              </a:spcAft>
              <a:buClr>
                <a:schemeClr val="dk1"/>
              </a:buClr>
              <a:buSzPct val="160000"/>
              <a:buChar char="•"/>
            </a:pPr>
            <a:r>
              <a:rPr lang="en-US">
                <a:highlight>
                  <a:schemeClr val="lt1"/>
                </a:highlight>
              </a:rPr>
              <a:t>Be open to </a:t>
            </a:r>
            <a:r>
              <a:rPr b="1" lang="en-US">
                <a:highlight>
                  <a:schemeClr val="lt1"/>
                </a:highlight>
              </a:rPr>
              <a:t>discussing challenging topics</a:t>
            </a:r>
            <a:r>
              <a:rPr lang="en-US">
                <a:highlight>
                  <a:schemeClr val="lt1"/>
                </a:highlight>
              </a:rPr>
              <a:t>, even if they make you feel uncomfortable. Practice and become familiar with talking about </a:t>
            </a:r>
            <a:r>
              <a:rPr lang="en-US">
                <a:highlight>
                  <a:schemeClr val="lt1"/>
                </a:highlight>
              </a:rPr>
              <a:t>sensitive</a:t>
            </a:r>
            <a:r>
              <a:rPr lang="en-US">
                <a:highlight>
                  <a:schemeClr val="lt1"/>
                </a:highlight>
              </a:rPr>
              <a:t> issues.</a:t>
            </a:r>
            <a:endParaRPr>
              <a:highlight>
                <a:schemeClr val="lt1"/>
              </a:highlight>
            </a:endParaRPr>
          </a:p>
          <a:p>
            <a:pPr indent="-207264" lvl="0" marL="228600" rtl="0" algn="l">
              <a:lnSpc>
                <a:spcPct val="120000"/>
              </a:lnSpc>
              <a:spcBef>
                <a:spcPts val="1000"/>
              </a:spcBef>
              <a:spcAft>
                <a:spcPts val="0"/>
              </a:spcAft>
              <a:buClr>
                <a:schemeClr val="dk1"/>
              </a:buClr>
              <a:buSzPct val="160000"/>
              <a:buChar char="•"/>
            </a:pPr>
            <a:r>
              <a:rPr b="1" lang="en-US">
                <a:highlight>
                  <a:schemeClr val="lt1"/>
                </a:highlight>
              </a:rPr>
              <a:t>Become an ally</a:t>
            </a:r>
            <a:r>
              <a:rPr lang="en-US">
                <a:highlight>
                  <a:schemeClr val="lt1"/>
                </a:highlight>
              </a:rPr>
              <a:t> – someone who speaks out and </a:t>
            </a:r>
            <a:r>
              <a:rPr lang="en-US"/>
              <a:t>stands up for a group that is discriminated against. </a:t>
            </a:r>
            <a:endParaRPr/>
          </a:p>
          <a:p>
            <a:pPr indent="-207264" lvl="0" marL="228600" rtl="0" algn="l">
              <a:lnSpc>
                <a:spcPct val="120000"/>
              </a:lnSpc>
              <a:spcBef>
                <a:spcPts val="1000"/>
              </a:spcBef>
              <a:spcAft>
                <a:spcPts val="0"/>
              </a:spcAft>
              <a:buClr>
                <a:schemeClr val="dk1"/>
              </a:buClr>
              <a:buSzPct val="160000"/>
              <a:buChar char="•"/>
            </a:pPr>
            <a:r>
              <a:rPr b="1" lang="en-US"/>
              <a:t>Meet local key population leaders and organ</a:t>
            </a:r>
            <a:r>
              <a:rPr b="1" lang="en-US"/>
              <a:t>is</a:t>
            </a:r>
            <a:r>
              <a:rPr b="1" lang="en-US"/>
              <a:t>ations</a:t>
            </a:r>
            <a:r>
              <a:rPr lang="en-US"/>
              <a:t> in your duty station and inform yourself about the inequalities they experience and the impact on their health, human rights and well-being.</a:t>
            </a:r>
            <a:endParaRPr/>
          </a:p>
        </p:txBody>
      </p:sp>
      <p:cxnSp>
        <p:nvCxnSpPr>
          <p:cNvPr id="497" name="Google Shape;497;p46"/>
          <p:cNvCxnSpPr>
            <a:endCxn id="498"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pic>
        <p:nvPicPr>
          <p:cNvPr descr="A group of people sitting around a table&#10;&#10;Description automatically generated" id="499" name="Google Shape;499;p46"/>
          <p:cNvPicPr preferRelativeResize="0"/>
          <p:nvPr/>
        </p:nvPicPr>
        <p:blipFill rotWithShape="1">
          <a:blip r:embed="rId3">
            <a:alphaModFix/>
          </a:blip>
          <a:srcRect b="0" l="0" r="0" t="0"/>
          <a:stretch/>
        </p:blipFill>
        <p:spPr>
          <a:xfrm>
            <a:off x="6096000" y="1939841"/>
            <a:ext cx="5518001" cy="3674068"/>
          </a:xfrm>
          <a:prstGeom prst="rect">
            <a:avLst/>
          </a:prstGeom>
          <a:noFill/>
          <a:ln>
            <a:noFill/>
          </a:ln>
        </p:spPr>
      </p:pic>
      <p:sp>
        <p:nvSpPr>
          <p:cNvPr id="500" name="Google Shape;500;p46"/>
          <p:cNvSpPr txBox="1"/>
          <p:nvPr/>
        </p:nvSpPr>
        <p:spPr>
          <a:xfrm>
            <a:off x="7987850" y="5613900"/>
            <a:ext cx="17343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200">
                <a:solidFill>
                  <a:srgbClr val="44546A"/>
                </a:solidFill>
              </a:rPr>
              <a:t>Image: UNDP Angola</a:t>
            </a:r>
            <a:endParaRPr/>
          </a:p>
        </p:txBody>
      </p:sp>
      <p:sp>
        <p:nvSpPr>
          <p:cNvPr id="501" name="Google Shape;501;p46"/>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LEADING COURAGEOUS CONVERSATIONS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47"/>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sz="3200"/>
              <a:t>Leading courageous conversations: </a:t>
            </a:r>
            <a:endParaRPr sz="3200"/>
          </a:p>
          <a:p>
            <a:pPr indent="0" lvl="0" marL="0" rtl="0" algn="l">
              <a:lnSpc>
                <a:spcPct val="90000"/>
              </a:lnSpc>
              <a:spcBef>
                <a:spcPts val="0"/>
              </a:spcBef>
              <a:spcAft>
                <a:spcPts val="0"/>
              </a:spcAft>
              <a:buClr>
                <a:schemeClr val="lt1"/>
              </a:buClr>
              <a:buSzPts val="3200"/>
              <a:buFont typeface="Arial"/>
              <a:buNone/>
            </a:pPr>
            <a:r>
              <a:rPr lang="en-US" sz="3200"/>
              <a:t>Interpersonal approaches</a:t>
            </a:r>
            <a:endParaRPr/>
          </a:p>
        </p:txBody>
      </p:sp>
      <p:sp>
        <p:nvSpPr>
          <p:cNvPr id="507" name="Google Shape;507;p47"/>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dk1"/>
              </a:buClr>
              <a:buSzPct val="142857"/>
              <a:buNone/>
            </a:pPr>
            <a:r>
              <a:rPr b="1" lang="en-US" sz="2800"/>
              <a:t>UN officials can adopt rights-based attitudes and approaches to conduct dialogues on sensitive issues affecting key populations. </a:t>
            </a:r>
            <a:r>
              <a:rPr lang="en-US" sz="2800" u="sng"/>
              <a:t>Try the following approaches:</a:t>
            </a:r>
            <a:endParaRPr/>
          </a:p>
          <a:p>
            <a:pPr indent="-368300" lvl="0" marL="457200" rtl="0" algn="l">
              <a:lnSpc>
                <a:spcPct val="120000"/>
              </a:lnSpc>
              <a:spcBef>
                <a:spcPts val="1000"/>
              </a:spcBef>
              <a:spcAft>
                <a:spcPts val="0"/>
              </a:spcAft>
              <a:buClr>
                <a:schemeClr val="dk1"/>
              </a:buClr>
              <a:buSzPct val="112244"/>
              <a:buChar char="•"/>
            </a:pPr>
            <a:r>
              <a:rPr lang="en-US" sz="2800"/>
              <a:t>Consider whether you are in a duty station where cultural norms on these issues are different from those of your home country. </a:t>
            </a:r>
            <a:endParaRPr b="1" sz="2800" u="sng"/>
          </a:p>
          <a:p>
            <a:pPr indent="-368300" lvl="0" marL="457200" rtl="0" algn="l">
              <a:lnSpc>
                <a:spcPct val="120000"/>
              </a:lnSpc>
              <a:spcBef>
                <a:spcPts val="0"/>
              </a:spcBef>
              <a:spcAft>
                <a:spcPts val="0"/>
              </a:spcAft>
              <a:buClr>
                <a:schemeClr val="dk1"/>
              </a:buClr>
              <a:buSzPct val="112244"/>
              <a:buChar char="•"/>
            </a:pPr>
            <a:r>
              <a:rPr lang="en-US" sz="2800"/>
              <a:t>Remind your </a:t>
            </a:r>
            <a:r>
              <a:rPr lang="en-US" sz="2800">
                <a:extLst>
                  <a:ext uri="http://customooxmlschemas.google.com/">
                    <go:slidesCustomData xmlns:go="http://customooxmlschemas.google.com/" textRoundtripDataId="52"/>
                  </a:ext>
                </a:extLst>
              </a:rPr>
              <a:t>interlocutors</a:t>
            </a:r>
            <a:r>
              <a:rPr lang="en-US" sz="2800"/>
              <a:t> that you are not trying to change their core beliefs, but instead asking them to consider how their actions may impact the human rights of key population members. </a:t>
            </a:r>
            <a:endParaRPr/>
          </a:p>
          <a:p>
            <a:pPr indent="-368300" lvl="0" marL="457200" rtl="0" algn="l">
              <a:lnSpc>
                <a:spcPct val="120000"/>
              </a:lnSpc>
              <a:spcBef>
                <a:spcPts val="0"/>
              </a:spcBef>
              <a:spcAft>
                <a:spcPts val="0"/>
              </a:spcAft>
              <a:buClr>
                <a:schemeClr val="dk1"/>
              </a:buClr>
              <a:buSzPct val="112244"/>
              <a:buChar char="•"/>
            </a:pPr>
            <a:r>
              <a:rPr lang="en-US" sz="2800"/>
              <a:t>Be sensitive to the implications of your rank, power, privilege and group membership.</a:t>
            </a:r>
            <a:endParaRPr/>
          </a:p>
          <a:p>
            <a:pPr indent="-368300" lvl="0" marL="457200" rtl="0" algn="l">
              <a:lnSpc>
                <a:spcPct val="120000"/>
              </a:lnSpc>
              <a:spcBef>
                <a:spcPts val="0"/>
              </a:spcBef>
              <a:spcAft>
                <a:spcPts val="0"/>
              </a:spcAft>
              <a:buClr>
                <a:schemeClr val="dk1"/>
              </a:buClr>
              <a:buSzPct val="112244"/>
              <a:buChar char="•"/>
            </a:pPr>
            <a:r>
              <a:rPr lang="en-US" sz="2800"/>
              <a:t>If necessary, be prepared to share your own past experiences of being challenged or uncomfortable with sensitive or “taboo” topics, and how you overcame this. </a:t>
            </a:r>
            <a:endParaRPr/>
          </a:p>
          <a:p>
            <a:pPr indent="-368300" lvl="0" marL="457200" rtl="0" algn="l">
              <a:lnSpc>
                <a:spcPct val="120000"/>
              </a:lnSpc>
              <a:spcBef>
                <a:spcPts val="0"/>
              </a:spcBef>
              <a:spcAft>
                <a:spcPts val="0"/>
              </a:spcAft>
              <a:buClr>
                <a:schemeClr val="dk1"/>
              </a:buClr>
              <a:buSzPct val="112244"/>
              <a:buChar char="•"/>
            </a:pPr>
            <a:r>
              <a:rPr lang="en-US" sz="2800"/>
              <a:t>Use storytelling about key populations’ experiences to change thoughts and feelings. </a:t>
            </a:r>
            <a:r>
              <a:rPr b="1" i="1" lang="en-US" sz="2800"/>
              <a:t>(Be sure to maintain the anonymity and confidentiality of key population individuals).</a:t>
            </a:r>
            <a:endParaRPr/>
          </a:p>
          <a:p>
            <a:pPr indent="-104140" lvl="0" marL="228600" rtl="0" algn="l">
              <a:lnSpc>
                <a:spcPct val="120000"/>
              </a:lnSpc>
              <a:spcBef>
                <a:spcPts val="1000"/>
              </a:spcBef>
              <a:spcAft>
                <a:spcPts val="0"/>
              </a:spcAft>
              <a:buClr>
                <a:schemeClr val="dk1"/>
              </a:buClr>
              <a:buSzPct val="100000"/>
              <a:buNone/>
            </a:pPr>
            <a:r>
              <a:t/>
            </a:r>
            <a:endParaRPr/>
          </a:p>
        </p:txBody>
      </p:sp>
      <p:cxnSp>
        <p:nvCxnSpPr>
          <p:cNvPr id="508" name="Google Shape;508;p47"/>
          <p:cNvCxnSpPr>
            <a:endCxn id="509"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510" name="Google Shape;510;p47"/>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LEADING COURAGEOUS CONVERSATIONS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8"/>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sz="3200"/>
              <a:t>Leading courageous conversations: </a:t>
            </a:r>
            <a:endParaRPr sz="3200"/>
          </a:p>
          <a:p>
            <a:pPr indent="0" lvl="0" marL="0" rtl="0" algn="l">
              <a:lnSpc>
                <a:spcPct val="90000"/>
              </a:lnSpc>
              <a:spcBef>
                <a:spcPts val="0"/>
              </a:spcBef>
              <a:spcAft>
                <a:spcPts val="0"/>
              </a:spcAft>
              <a:buClr>
                <a:schemeClr val="lt1"/>
              </a:buClr>
              <a:buSzPts val="3200"/>
              <a:buFont typeface="Arial"/>
              <a:buNone/>
            </a:pPr>
            <a:r>
              <a:rPr lang="en-US" sz="3200"/>
              <a:t>Organisational culture</a:t>
            </a:r>
            <a:endParaRPr/>
          </a:p>
        </p:txBody>
      </p:sp>
      <p:sp>
        <p:nvSpPr>
          <p:cNvPr id="516" name="Google Shape;516;p48"/>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368300" lvl="0" marL="457200" rtl="0" algn="l">
              <a:lnSpc>
                <a:spcPct val="120000"/>
              </a:lnSpc>
              <a:spcBef>
                <a:spcPts val="0"/>
              </a:spcBef>
              <a:spcAft>
                <a:spcPts val="0"/>
              </a:spcAft>
              <a:buClr>
                <a:schemeClr val="dk1"/>
              </a:buClr>
              <a:buSzPct val="101382"/>
              <a:buChar char="•"/>
            </a:pPr>
            <a:r>
              <a:rPr lang="en-US" sz="2800"/>
              <a:t>Promoting a culture of diversity and inclusion in </a:t>
            </a:r>
            <a:r>
              <a:rPr lang="en-US" sz="2800">
                <a:extLst>
                  <a:ext uri="http://customooxmlschemas.google.com/">
                    <go:slidesCustomData xmlns:go="http://customooxmlschemas.google.com/" textRoundtripDataId="53"/>
                  </a:ext>
                </a:extLst>
              </a:rPr>
              <a:t>our</a:t>
            </a:r>
            <a:r>
              <a:rPr lang="en-US" sz="2800"/>
              <a:t> organ</a:t>
            </a:r>
            <a:r>
              <a:rPr lang="en-US"/>
              <a:t>is</a:t>
            </a:r>
            <a:r>
              <a:rPr lang="en-US" sz="2800"/>
              <a:t>ation can help </a:t>
            </a:r>
            <a:r>
              <a:rPr b="1" lang="en-US" sz="2800"/>
              <a:t>dismantle taboos</a:t>
            </a:r>
            <a:r>
              <a:rPr lang="en-US" sz="2800"/>
              <a:t> and </a:t>
            </a:r>
            <a:r>
              <a:rPr b="1" lang="en-US" sz="2800"/>
              <a:t>open the space for courageous conversations</a:t>
            </a:r>
            <a:r>
              <a:rPr lang="en-US" sz="2800"/>
              <a:t> both within and outside our organ</a:t>
            </a:r>
            <a:r>
              <a:rPr lang="en-US"/>
              <a:t>is</a:t>
            </a:r>
            <a:r>
              <a:rPr lang="en-US" sz="2800"/>
              <a:t>ations.</a:t>
            </a:r>
            <a:endParaRPr/>
          </a:p>
          <a:p>
            <a:pPr indent="-368300" lvl="0" marL="457200" rtl="0" algn="l">
              <a:lnSpc>
                <a:spcPct val="120000"/>
              </a:lnSpc>
              <a:spcBef>
                <a:spcPts val="0"/>
              </a:spcBef>
              <a:spcAft>
                <a:spcPts val="0"/>
              </a:spcAft>
              <a:buClr>
                <a:schemeClr val="dk1"/>
              </a:buClr>
              <a:buSzPct val="101382"/>
              <a:buChar char="•"/>
            </a:pPr>
            <a:r>
              <a:rPr lang="en-US" sz="2800"/>
              <a:t>Diversity means </a:t>
            </a:r>
            <a:r>
              <a:rPr b="1" lang="en-US" sz="2800"/>
              <a:t>actively welcoming and encouraging staff </a:t>
            </a:r>
            <a:r>
              <a:rPr lang="en-US" sz="2800"/>
              <a:t>with</a:t>
            </a:r>
            <a:r>
              <a:rPr lang="en-US" sz="2800">
                <a:solidFill>
                  <a:schemeClr val="accent2"/>
                </a:solidFill>
              </a:rPr>
              <a:t> </a:t>
            </a:r>
            <a:r>
              <a:rPr lang="en-US" sz="2800"/>
              <a:t>different values, attitudes, cultural perspectives, beliefs, racial/ethnic perspectives, backgrounds, ages, genders, nationalities, sexual orientations, g</a:t>
            </a:r>
            <a:r>
              <a:rPr lang="en-US" sz="2800">
                <a:extLst>
                  <a:ext uri="http://customooxmlschemas.google.com/">
                    <go:slidesCustomData xmlns:go="http://customooxmlschemas.google.com/" textRoundtripDataId="54"/>
                  </a:ext>
                </a:extLst>
              </a:rPr>
              <a:t>ender</a:t>
            </a:r>
            <a:r>
              <a:rPr lang="en-US" sz="2800"/>
              <a:t> identities, HIV status, and physical or mental abilities. </a:t>
            </a:r>
            <a:endParaRPr/>
          </a:p>
          <a:p>
            <a:pPr indent="-368300" lvl="0" marL="457200" rtl="0" algn="l">
              <a:lnSpc>
                <a:spcPct val="120000"/>
              </a:lnSpc>
              <a:spcBef>
                <a:spcPts val="0"/>
              </a:spcBef>
              <a:spcAft>
                <a:spcPts val="0"/>
              </a:spcAft>
              <a:buClr>
                <a:schemeClr val="dk1"/>
              </a:buClr>
              <a:buSzPct val="101382"/>
              <a:buChar char="•"/>
            </a:pPr>
            <a:r>
              <a:rPr lang="en-US" sz="2800"/>
              <a:t>Promoting diversity, inclusion and </a:t>
            </a:r>
            <a:r>
              <a:rPr b="1" lang="en-US" sz="2800"/>
              <a:t>a culture of openness can help UN agencies</a:t>
            </a:r>
            <a:r>
              <a:rPr lang="en-US" sz="2800"/>
              <a:t> have better relationships with key populations.</a:t>
            </a:r>
            <a:endParaRPr/>
          </a:p>
          <a:p>
            <a:pPr indent="-368300" lvl="0" marL="457200" rtl="0" algn="l">
              <a:lnSpc>
                <a:spcPct val="120000"/>
              </a:lnSpc>
              <a:spcBef>
                <a:spcPts val="0"/>
              </a:spcBef>
              <a:spcAft>
                <a:spcPts val="0"/>
              </a:spcAft>
              <a:buClr>
                <a:schemeClr val="dk1"/>
              </a:buClr>
              <a:buSzPct val="101382"/>
              <a:buChar char="•"/>
            </a:pPr>
            <a:r>
              <a:rPr lang="en-US" sz="2800"/>
              <a:t>As UN staff</a:t>
            </a:r>
            <a:r>
              <a:rPr b="1" lang="en-US" sz="2800"/>
              <a:t>, we can take personal steps to promote an inclusive and stigma-free organ</a:t>
            </a:r>
            <a:r>
              <a:rPr b="1" lang="en-US"/>
              <a:t>is</a:t>
            </a:r>
            <a:r>
              <a:rPr b="1" lang="en-US" sz="2800"/>
              <a:t>ation through training</a:t>
            </a:r>
            <a:r>
              <a:rPr lang="en-US" sz="2800"/>
              <a:t>. For example, you could organ</a:t>
            </a:r>
            <a:r>
              <a:rPr lang="en-US"/>
              <a:t>is</a:t>
            </a:r>
            <a:r>
              <a:rPr lang="en-US" sz="2800"/>
              <a:t>e a </a:t>
            </a:r>
            <a:r>
              <a:rPr b="1" lang="en-US">
                <a:extLst>
                  <a:ext uri="http://customooxmlschemas.google.com/">
                    <go:slidesCustomData xmlns:go="http://customooxmlschemas.google.com/" textRoundtripDataId="55"/>
                  </a:ext>
                </a:extLst>
              </a:rPr>
              <a:t>“</a:t>
            </a:r>
            <a:r>
              <a:rPr b="1" lang="en-US" sz="2800">
                <a:extLst>
                  <a:ext uri="http://customooxmlschemas.google.com/">
                    <go:slidesCustomData xmlns:go="http://customooxmlschemas.google.com/" textRoundtripDataId="56"/>
                  </a:ext>
                </a:extLst>
              </a:rPr>
              <a:t>UN for ALL</a:t>
            </a:r>
            <a:r>
              <a:rPr b="1" lang="en-US">
                <a:extLst>
                  <a:ext uri="http://customooxmlschemas.google.com/">
                    <go:slidesCustomData xmlns:go="http://customooxmlschemas.google.com/" textRoundtripDataId="57"/>
                  </a:ext>
                </a:extLst>
              </a:rPr>
              <a:t>”</a:t>
            </a:r>
            <a:r>
              <a:rPr lang="en-US" sz="2800"/>
              <a:t> workshop for your colleagues.</a:t>
            </a:r>
            <a:endParaRPr/>
          </a:p>
        </p:txBody>
      </p:sp>
      <p:cxnSp>
        <p:nvCxnSpPr>
          <p:cNvPr id="517" name="Google Shape;517;p48"/>
          <p:cNvCxnSpPr>
            <a:endCxn id="518" idx="1"/>
          </p:cNvCxnSpPr>
          <p:nvPr/>
        </p:nvCxnSpPr>
        <p:spPr>
          <a:xfrm>
            <a:off x="1797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519" name="Google Shape;519;p48"/>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LEADING COURAGEOUS CONVERSATIONS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5"/>
          <p:cNvSpPr txBox="1"/>
          <p:nvPr>
            <p:ph type="title"/>
          </p:nvPr>
        </p:nvSpPr>
        <p:spPr>
          <a:xfrm>
            <a:off x="831850" y="1100138"/>
            <a:ext cx="10515600" cy="2852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24D84"/>
              </a:buClr>
              <a:buSzPts val="4800"/>
              <a:buFont typeface="Arial"/>
              <a:buNone/>
            </a:pPr>
            <a:r>
              <a:rPr lang="en-US" sz="4800">
                <a:solidFill>
                  <a:srgbClr val="024D84"/>
                </a:solidFill>
              </a:rPr>
              <a:t>Part 1: What is In-Reach and why is it needed?</a:t>
            </a:r>
            <a:endParaRPr b="0" sz="4800">
              <a:solidFill>
                <a:srgbClr val="024D84"/>
              </a:solidFill>
            </a:endParaRPr>
          </a:p>
        </p:txBody>
      </p:sp>
      <p:sp>
        <p:nvSpPr>
          <p:cNvPr id="92" name="Google Shape;92;p5"/>
          <p:cNvSpPr txBox="1"/>
          <p:nvPr>
            <p:ph idx="1" type="body"/>
          </p:nvPr>
        </p:nvSpPr>
        <p:spPr>
          <a:xfrm>
            <a:off x="831850" y="3979875"/>
            <a:ext cx="10515600" cy="2050800"/>
          </a:xfrm>
          <a:prstGeom prst="rect">
            <a:avLst/>
          </a:prstGeom>
          <a:noFill/>
          <a:ln>
            <a:noFill/>
          </a:ln>
        </p:spPr>
        <p:txBody>
          <a:bodyPr anchorCtr="0" anchor="t" bIns="45700" lIns="91425" spcFirstLastPara="1" rIns="91425" wrap="square" tIns="45700">
            <a:normAutofit/>
          </a:bodyPr>
          <a:lstStyle/>
          <a:p>
            <a:pPr indent="-399560" lvl="0" marL="457200" rtl="0" algn="l">
              <a:lnSpc>
                <a:spcPct val="130000"/>
              </a:lnSpc>
              <a:spcBef>
                <a:spcPts val="0"/>
              </a:spcBef>
              <a:spcAft>
                <a:spcPts val="0"/>
              </a:spcAft>
              <a:buClr>
                <a:schemeClr val="dk1"/>
              </a:buClr>
              <a:buSzPts val="2692"/>
              <a:buChar char="➢"/>
            </a:pPr>
            <a:r>
              <a:rPr b="1" lang="en-US" sz="2692">
                <a:solidFill>
                  <a:schemeClr val="dk1"/>
                </a:solidFill>
              </a:rPr>
              <a:t>Context and goals</a:t>
            </a:r>
            <a:endParaRPr b="1" sz="2692">
              <a:solidFill>
                <a:schemeClr val="dk1"/>
              </a:solidFill>
              <a:highlight>
                <a:schemeClr val="lt1"/>
              </a:highlight>
            </a:endParaRPr>
          </a:p>
          <a:p>
            <a:pPr indent="-399560" lvl="0" marL="457200" rtl="0" algn="l">
              <a:lnSpc>
                <a:spcPct val="130000"/>
              </a:lnSpc>
              <a:spcBef>
                <a:spcPts val="0"/>
              </a:spcBef>
              <a:spcAft>
                <a:spcPts val="0"/>
              </a:spcAft>
              <a:buClr>
                <a:schemeClr val="dk1"/>
              </a:buClr>
              <a:buSzPts val="2692"/>
              <a:buChar char="➢"/>
            </a:pPr>
            <a:r>
              <a:rPr lang="en-US" sz="2692">
                <a:solidFill>
                  <a:schemeClr val="dk1"/>
                </a:solidFill>
              </a:rPr>
              <a:t>Content in</a:t>
            </a:r>
            <a:r>
              <a:rPr lang="en-US" sz="2692">
                <a:solidFill>
                  <a:schemeClr val="dk1"/>
                </a:solidFill>
              </a:rPr>
              <a:t> the In-Reach curriculum</a:t>
            </a:r>
            <a:endParaRPr sz="2692">
              <a:solidFill>
                <a:schemeClr val="dk1"/>
              </a:solidFill>
            </a:endParaRPr>
          </a:p>
          <a:p>
            <a:pPr indent="-399560" lvl="0" marL="457200" rtl="0" algn="l">
              <a:lnSpc>
                <a:spcPct val="130000"/>
              </a:lnSpc>
              <a:spcBef>
                <a:spcPts val="0"/>
              </a:spcBef>
              <a:spcAft>
                <a:spcPts val="0"/>
              </a:spcAft>
              <a:buClr>
                <a:schemeClr val="dk1"/>
              </a:buClr>
              <a:buSzPts val="2692"/>
              <a:buChar char="➢"/>
            </a:pPr>
            <a:r>
              <a:rPr lang="en-US" sz="2692">
                <a:solidFill>
                  <a:schemeClr val="dk1"/>
                </a:solidFill>
              </a:rPr>
              <a:t>Understanding key populations</a:t>
            </a:r>
            <a:endParaRPr b="1" sz="192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49"/>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200"/>
              <a:buFont typeface="Arial"/>
              <a:buNone/>
            </a:pPr>
            <a:r>
              <a:rPr lang="en-US" sz="3200"/>
              <a:t>Leading courageous conversations: </a:t>
            </a:r>
            <a:endParaRPr sz="3200"/>
          </a:p>
          <a:p>
            <a:pPr indent="0" lvl="0" marL="0" rtl="0" algn="l">
              <a:lnSpc>
                <a:spcPct val="90000"/>
              </a:lnSpc>
              <a:spcBef>
                <a:spcPts val="0"/>
              </a:spcBef>
              <a:spcAft>
                <a:spcPts val="0"/>
              </a:spcAft>
              <a:buClr>
                <a:schemeClr val="lt1"/>
              </a:buClr>
              <a:buSzPts val="3200"/>
              <a:buFont typeface="Arial"/>
              <a:buNone/>
            </a:pPr>
            <a:r>
              <a:rPr lang="en-US" sz="3200"/>
              <a:t>Country institutions</a:t>
            </a:r>
            <a:endParaRPr/>
          </a:p>
        </p:txBody>
      </p:sp>
      <p:sp>
        <p:nvSpPr>
          <p:cNvPr id="525" name="Google Shape;525;p49"/>
          <p:cNvSpPr txBox="1"/>
          <p:nvPr>
            <p:ph idx="1" type="body"/>
          </p:nvPr>
        </p:nvSpPr>
        <p:spPr>
          <a:xfrm>
            <a:off x="838200" y="1567207"/>
            <a:ext cx="10515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dk1"/>
              </a:buClr>
              <a:buSzPct val="102040"/>
              <a:buNone/>
            </a:pPr>
            <a:r>
              <a:rPr lang="en-US" sz="2800"/>
              <a:t>During dialogues and conversations with government counterparts, it is important to </a:t>
            </a:r>
            <a:r>
              <a:rPr b="1" lang="en-US" sz="2800"/>
              <a:t>remind your audience about commitments made by UN Member States regarding key populations</a:t>
            </a:r>
            <a:r>
              <a:rPr lang="en-US" sz="2800"/>
              <a:t>. </a:t>
            </a:r>
            <a:r>
              <a:rPr b="1" lang="en-US" sz="2800" u="sng"/>
              <a:t>These commitments are reflected in: </a:t>
            </a:r>
            <a:endParaRPr/>
          </a:p>
          <a:p>
            <a:pPr indent="-215900" lvl="0" marL="228600" rtl="0" algn="l">
              <a:lnSpc>
                <a:spcPct val="120000"/>
              </a:lnSpc>
              <a:spcBef>
                <a:spcPts val="1000"/>
              </a:spcBef>
              <a:spcAft>
                <a:spcPts val="0"/>
              </a:spcAft>
              <a:buClr>
                <a:schemeClr val="dk1"/>
              </a:buClr>
              <a:buSzPct val="112244"/>
              <a:buChar char="•"/>
            </a:pPr>
            <a:r>
              <a:rPr lang="en-US" sz="2800">
                <a:extLst>
                  <a:ext uri="http://customooxmlschemas.google.com/">
                    <go:slidesCustomData xmlns:go="http://customooxmlschemas.google.com/" textRoundtripDataId="58"/>
                  </a:ext>
                </a:extLst>
              </a:rPr>
              <a:t>The 2021 Political Declaration on HIV/AIDS</a:t>
            </a:r>
            <a:endParaRPr>
              <a:extLst>
                <a:ext uri="http://customooxmlschemas.google.com/">
                  <go:slidesCustomData xmlns:go="http://customooxmlschemas.google.com/" textRoundtripDataId="59"/>
                </a:ext>
              </a:extLst>
            </a:endParaRPr>
          </a:p>
          <a:p>
            <a:pPr indent="-215900" lvl="0" marL="228600" rtl="0" algn="l">
              <a:lnSpc>
                <a:spcPct val="120000"/>
              </a:lnSpc>
              <a:spcBef>
                <a:spcPts val="1000"/>
              </a:spcBef>
              <a:spcAft>
                <a:spcPts val="0"/>
              </a:spcAft>
              <a:buClr>
                <a:schemeClr val="dk1"/>
              </a:buClr>
              <a:buSzPct val="112244"/>
              <a:buChar char="•"/>
            </a:pPr>
            <a:r>
              <a:rPr lang="en-US" sz="2800">
                <a:extLst>
                  <a:ext uri="http://customooxmlschemas.google.com/">
                    <go:slidesCustomData xmlns:go="http://customooxmlschemas.google.com/" textRoundtripDataId="60"/>
                  </a:ext>
                </a:extLst>
              </a:rPr>
              <a:t>National HIV/AIDS and STI strategies</a:t>
            </a:r>
            <a:endParaRPr>
              <a:extLst>
                <a:ext uri="http://customooxmlschemas.google.com/">
                  <go:slidesCustomData xmlns:go="http://customooxmlschemas.google.com/" textRoundtripDataId="61"/>
                </a:ext>
              </a:extLst>
            </a:endParaRPr>
          </a:p>
          <a:p>
            <a:pPr indent="-215900" lvl="0" marL="228600" rtl="0" algn="l">
              <a:lnSpc>
                <a:spcPct val="120000"/>
              </a:lnSpc>
              <a:spcBef>
                <a:spcPts val="1000"/>
              </a:spcBef>
              <a:spcAft>
                <a:spcPts val="0"/>
              </a:spcAft>
              <a:buClr>
                <a:schemeClr val="dk1"/>
              </a:buClr>
              <a:buSzPct val="112244"/>
              <a:buChar char="•"/>
            </a:pPr>
            <a:r>
              <a:rPr lang="en-US" sz="2800">
                <a:extLst>
                  <a:ext uri="http://customooxmlschemas.google.com/">
                    <go:slidesCustomData xmlns:go="http://customooxmlschemas.google.com/" textRoundtripDataId="62"/>
                  </a:ext>
                </a:extLst>
              </a:rPr>
              <a:t>Constitutional provisions referring to the equality of </a:t>
            </a:r>
            <a:r>
              <a:rPr lang="en-US">
                <a:extLst>
                  <a:ext uri="http://customooxmlschemas.google.com/">
                    <go:slidesCustomData xmlns:go="http://customooxmlschemas.google.com/" textRoundtripDataId="63"/>
                  </a:ext>
                </a:extLst>
              </a:rPr>
              <a:t>citizens</a:t>
            </a:r>
            <a:endParaRPr/>
          </a:p>
          <a:p>
            <a:pPr indent="0" lvl="0" marL="0" rtl="0" algn="l">
              <a:lnSpc>
                <a:spcPct val="120000"/>
              </a:lnSpc>
              <a:spcBef>
                <a:spcPts val="1000"/>
              </a:spcBef>
              <a:spcAft>
                <a:spcPts val="0"/>
              </a:spcAft>
              <a:buClr>
                <a:schemeClr val="dk1"/>
              </a:buClr>
              <a:buSzPct val="91836"/>
              <a:buNone/>
            </a:pPr>
            <a:r>
              <a:rPr lang="en-US" sz="2800">
                <a:extLst>
                  <a:ext uri="http://customooxmlschemas.google.com/">
                    <go:slidesCustomData xmlns:go="http://customooxmlschemas.google.com/" textRoundtripDataId="64"/>
                  </a:ext>
                </a:extLst>
              </a:rPr>
              <a:t>As part of the decade of achieving the Sustainable Development Goals, </a:t>
            </a:r>
            <a:r>
              <a:rPr b="1" lang="en-US" sz="2800">
                <a:extLst>
                  <a:ext uri="http://customooxmlschemas.google.com/">
                    <go:slidesCustomData xmlns:go="http://customooxmlschemas.google.com/" textRoundtripDataId="65"/>
                  </a:ext>
                </a:extLst>
              </a:rPr>
              <a:t>countries have made commitments to reduce inequalities, protect the rights of all people, pay attention to the needs of disadvantaged communities and </a:t>
            </a:r>
            <a:r>
              <a:rPr b="1" lang="en-US" sz="2800" u="sng">
                <a:extLst>
                  <a:ext uri="http://customooxmlschemas.google.com/">
                    <go:slidesCustomData xmlns:go="http://customooxmlschemas.google.com/" textRoundtripDataId="66"/>
                  </a:ext>
                </a:extLst>
              </a:rPr>
              <a:t>leave no one behind.</a:t>
            </a:r>
            <a:endParaRPr>
              <a:extLst>
                <a:ext uri="http://customooxmlschemas.google.com/">
                  <go:slidesCustomData xmlns:go="http://customooxmlschemas.google.com/" textRoundtripDataId="67"/>
                </a:ext>
              </a:extLst>
            </a:endParaRPr>
          </a:p>
          <a:p>
            <a:pPr indent="-228599" lvl="0" marL="228600" rtl="0" algn="l">
              <a:lnSpc>
                <a:spcPct val="120000"/>
              </a:lnSpc>
              <a:spcBef>
                <a:spcPts val="1000"/>
              </a:spcBef>
              <a:spcAft>
                <a:spcPts val="0"/>
              </a:spcAft>
              <a:buClr>
                <a:schemeClr val="dk1"/>
              </a:buClr>
              <a:buSzPct val="125969"/>
              <a:buChar char="•"/>
            </a:pPr>
            <a:r>
              <a:rPr lang="en-US" sz="2800">
                <a:extLst>
                  <a:ext uri="http://customooxmlschemas.google.com/">
                    <go:slidesCustomData xmlns:go="http://customooxmlschemas.google.com/" textRoundtripDataId="68"/>
                  </a:ext>
                </a:extLst>
              </a:rPr>
              <a:t>Several countries have also accepted specific recommendations regarding key populations from Treaty Bodies, such as CEDAW on sex workers, and the UPR.</a:t>
            </a:r>
            <a:endParaRPr/>
          </a:p>
        </p:txBody>
      </p:sp>
      <p:cxnSp>
        <p:nvCxnSpPr>
          <p:cNvPr id="526" name="Google Shape;526;p49"/>
          <p:cNvCxnSpPr>
            <a:endCxn id="527"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528" name="Google Shape;528;p49"/>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2 | </a:t>
            </a:r>
            <a:r>
              <a:rPr lang="en-US" sz="1100">
                <a:solidFill>
                  <a:srgbClr val="ACB8CA"/>
                </a:solidFill>
                <a:latin typeface="Arial"/>
                <a:ea typeface="Arial"/>
                <a:cs typeface="Arial"/>
                <a:sym typeface="Arial"/>
              </a:rPr>
              <a:t>LEADING COURAGEOUS CONVERSATIONS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50"/>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sz="4000"/>
              <a:t>Take-home messages</a:t>
            </a:r>
            <a:endParaRPr/>
          </a:p>
        </p:txBody>
      </p:sp>
      <p:sp>
        <p:nvSpPr>
          <p:cNvPr id="534" name="Google Shape;534;p50"/>
          <p:cNvSpPr txBox="1"/>
          <p:nvPr>
            <p:ph idx="1" type="body"/>
          </p:nvPr>
        </p:nvSpPr>
        <p:spPr>
          <a:xfrm>
            <a:off x="838200" y="1567199"/>
            <a:ext cx="10515600" cy="5415600"/>
          </a:xfrm>
          <a:prstGeom prst="rect">
            <a:avLst/>
          </a:prstGeom>
          <a:noFill/>
          <a:ln>
            <a:noFill/>
          </a:ln>
        </p:spPr>
        <p:txBody>
          <a:bodyPr anchorCtr="0" anchor="t" bIns="45700" lIns="91425" spcFirstLastPara="1" rIns="91425" wrap="square" tIns="45700">
            <a:normAutofit/>
          </a:bodyPr>
          <a:lstStyle/>
          <a:p>
            <a:pPr indent="-285750" lvl="0" marL="299085" rtl="0" algn="l">
              <a:lnSpc>
                <a:spcPct val="120000"/>
              </a:lnSpc>
              <a:spcBef>
                <a:spcPts val="0"/>
              </a:spcBef>
              <a:spcAft>
                <a:spcPts val="0"/>
              </a:spcAft>
              <a:buClr>
                <a:schemeClr val="dk1"/>
              </a:buClr>
              <a:buSzPts val="2000"/>
              <a:buFont typeface="Noto Sans Symbols"/>
              <a:buChar char="✔"/>
            </a:pPr>
            <a:r>
              <a:rPr lang="en-US" sz="2000"/>
              <a:t>The In-Reach Training is for all UN staff involved in policy development and programming on all the SDGs. It is particularly relevant for those working on HIV, sexual and reproductive health and rights, and gender related issues and the SDGs.</a:t>
            </a:r>
            <a:endParaRPr/>
          </a:p>
          <a:p>
            <a:pPr indent="-285750" lvl="0" marL="299085" rtl="0" algn="l">
              <a:lnSpc>
                <a:spcPct val="120000"/>
              </a:lnSpc>
              <a:spcBef>
                <a:spcPts val="1000"/>
              </a:spcBef>
              <a:spcAft>
                <a:spcPts val="0"/>
              </a:spcAft>
              <a:buClr>
                <a:schemeClr val="dk1"/>
              </a:buClr>
              <a:buSzPts val="2000"/>
              <a:buFont typeface="Noto Sans Symbols"/>
              <a:buChar char="✔"/>
            </a:pPr>
            <a:r>
              <a:rPr lang="en-US" sz="2000"/>
              <a:t>Because of criminalisation, stigma and discrimination, key populations in all regions experience greater vulnerabilities to HIV and violence.</a:t>
            </a:r>
            <a:endParaRPr/>
          </a:p>
          <a:p>
            <a:pPr indent="-285750" lvl="0" marL="299085" rtl="0" algn="l">
              <a:lnSpc>
                <a:spcPct val="120000"/>
              </a:lnSpc>
              <a:spcBef>
                <a:spcPts val="1000"/>
              </a:spcBef>
              <a:spcAft>
                <a:spcPts val="0"/>
              </a:spcAft>
              <a:buClr>
                <a:schemeClr val="dk1"/>
              </a:buClr>
              <a:buSzPts val="2000"/>
              <a:buFont typeface="Noto Sans Symbols"/>
              <a:buChar char="✔"/>
            </a:pPr>
            <a:r>
              <a:rPr lang="en-US" sz="2000"/>
              <a:t>Bias, prejudice, stigma and discrimination are major factors fueling inequalities. They can be barriers to the enjoyment of human rights and better health outcomes.</a:t>
            </a:r>
            <a:endParaRPr sz="2000"/>
          </a:p>
          <a:p>
            <a:pPr indent="-285750" lvl="0" marL="299085" rtl="0" algn="l">
              <a:lnSpc>
                <a:spcPct val="120000"/>
              </a:lnSpc>
              <a:spcBef>
                <a:spcPts val="1000"/>
              </a:spcBef>
              <a:spcAft>
                <a:spcPts val="0"/>
              </a:spcAft>
              <a:buClr>
                <a:schemeClr val="dk1"/>
              </a:buClr>
              <a:buSzPts val="2000"/>
              <a:buFont typeface="Noto Sans Symbols"/>
              <a:buChar char="✔"/>
            </a:pPr>
            <a:r>
              <a:rPr lang="en-US" sz="2000"/>
              <a:t>While most people have unconscious bias against certain groups, UN staff must uphold the universal v</a:t>
            </a:r>
            <a:r>
              <a:rPr lang="en-US" sz="2000"/>
              <a:t>alues and principles of the UN relating to equality, fairness, inclusion and respect of human rights for all. </a:t>
            </a:r>
            <a:endParaRPr/>
          </a:p>
          <a:p>
            <a:pPr indent="-285750" lvl="0" marL="299085" rtl="0" algn="l">
              <a:lnSpc>
                <a:spcPct val="120000"/>
              </a:lnSpc>
              <a:spcBef>
                <a:spcPts val="1000"/>
              </a:spcBef>
              <a:spcAft>
                <a:spcPts val="0"/>
              </a:spcAft>
              <a:buClr>
                <a:schemeClr val="dk1"/>
              </a:buClr>
              <a:buSzPts val="2000"/>
              <a:buFont typeface="Noto Sans Symbols"/>
              <a:buChar char="✔"/>
            </a:pPr>
            <a:r>
              <a:rPr lang="en-US" sz="2000"/>
              <a:t>We can take several actions at the personal, interpersonal, cultural and institutional levels to address bias, prejudice, stigma and discrimination.</a:t>
            </a:r>
            <a:endParaRPr/>
          </a:p>
        </p:txBody>
      </p:sp>
      <p:sp>
        <p:nvSpPr>
          <p:cNvPr id="535" name="Google Shape;535;p50"/>
          <p:cNvSpPr txBox="1"/>
          <p:nvPr/>
        </p:nvSpPr>
        <p:spPr>
          <a:xfrm>
            <a:off x="838200" y="6494680"/>
            <a:ext cx="579120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latin typeface="Arial"/>
                <a:ea typeface="Arial"/>
                <a:cs typeface="Arial"/>
                <a:sym typeface="Arial"/>
              </a:rPr>
              <a:t>TAKE-HOME MESSAGES</a:t>
            </a:r>
            <a:endParaRPr/>
          </a:p>
        </p:txBody>
      </p:sp>
      <p:cxnSp>
        <p:nvCxnSpPr>
          <p:cNvPr id="536" name="Google Shape;536;p50"/>
          <p:cNvCxnSpPr>
            <a:endCxn id="535"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g205cfcd0e7e_0_94"/>
          <p:cNvSpPr txBox="1"/>
          <p:nvPr>
            <p:ph type="title"/>
          </p:nvPr>
        </p:nvSpPr>
        <p:spPr>
          <a:xfrm>
            <a:off x="430696" y="248478"/>
            <a:ext cx="10515600" cy="810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Arial"/>
              <a:buNone/>
            </a:pPr>
            <a:r>
              <a:rPr lang="en-US" sz="4000"/>
              <a:t>Module review questions</a:t>
            </a:r>
            <a:endParaRPr/>
          </a:p>
        </p:txBody>
      </p:sp>
      <p:sp>
        <p:nvSpPr>
          <p:cNvPr id="542" name="Google Shape;542;g205cfcd0e7e_0_94"/>
          <p:cNvSpPr txBox="1"/>
          <p:nvPr>
            <p:ph idx="1" type="body"/>
          </p:nvPr>
        </p:nvSpPr>
        <p:spPr>
          <a:xfrm>
            <a:off x="838199" y="1567206"/>
            <a:ext cx="10515600" cy="4796700"/>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1000"/>
              </a:spcBef>
              <a:spcAft>
                <a:spcPts val="0"/>
              </a:spcAft>
              <a:buNone/>
            </a:pPr>
            <a:r>
              <a:t/>
            </a:r>
            <a:endParaRPr/>
          </a:p>
        </p:txBody>
      </p:sp>
      <p:sp>
        <p:nvSpPr>
          <p:cNvPr id="543" name="Google Shape;543;g205cfcd0e7e_0_94"/>
          <p:cNvSpPr txBox="1"/>
          <p:nvPr/>
        </p:nvSpPr>
        <p:spPr>
          <a:xfrm>
            <a:off x="838200" y="6494680"/>
            <a:ext cx="5791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latin typeface="Arial"/>
                <a:ea typeface="Arial"/>
                <a:cs typeface="Arial"/>
                <a:sym typeface="Arial"/>
              </a:rPr>
              <a:t>TAKE-HOME MESSAGES</a:t>
            </a:r>
            <a:endParaRPr/>
          </a:p>
        </p:txBody>
      </p:sp>
      <p:cxnSp>
        <p:nvCxnSpPr>
          <p:cNvPr id="544" name="Google Shape;544;g205cfcd0e7e_0_94"/>
          <p:cNvCxnSpPr>
            <a:endCxn id="543"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g205cfcd0e7e_0_34"/>
          <p:cNvSpPr txBox="1"/>
          <p:nvPr>
            <p:ph type="title"/>
          </p:nvPr>
        </p:nvSpPr>
        <p:spPr>
          <a:xfrm>
            <a:off x="430696" y="248478"/>
            <a:ext cx="10515600" cy="810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US" sz="3200"/>
              <a:t>Further information and resources (1)</a:t>
            </a:r>
            <a:endParaRPr sz="3200"/>
          </a:p>
        </p:txBody>
      </p:sp>
      <p:cxnSp>
        <p:nvCxnSpPr>
          <p:cNvPr id="550" name="Google Shape;550;g205cfcd0e7e_0_34"/>
          <p:cNvCxnSpPr/>
          <p:nvPr/>
        </p:nvCxnSpPr>
        <p:spPr>
          <a:xfrm>
            <a:off x="256032"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551" name="Google Shape;551;g205cfcd0e7e_0_34"/>
          <p:cNvSpPr txBox="1"/>
          <p:nvPr>
            <p:ph idx="1" type="body"/>
          </p:nvPr>
        </p:nvSpPr>
        <p:spPr>
          <a:xfrm>
            <a:off x="838200" y="1567206"/>
            <a:ext cx="10515600" cy="47967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hlink"/>
              </a:buClr>
              <a:buSzPts val="2200"/>
              <a:buChar char="•"/>
            </a:pPr>
            <a:r>
              <a:rPr lang="en-US" sz="2200" u="sng">
                <a:solidFill>
                  <a:schemeClr val="hlink"/>
                </a:solidFill>
                <a:hlinkClick r:id="rId3"/>
              </a:rPr>
              <a:t>Political Declaration on HIV and AIDS</a:t>
            </a:r>
            <a:r>
              <a:rPr lang="en-US" sz="2200">
                <a:solidFill>
                  <a:srgbClr val="000000"/>
                </a:solidFill>
              </a:rPr>
              <a:t> (United Nations, 2021)</a:t>
            </a:r>
            <a:endParaRPr/>
          </a:p>
          <a:p>
            <a:pPr indent="-228600" lvl="0" marL="228600" rtl="0" algn="l">
              <a:lnSpc>
                <a:spcPct val="100000"/>
              </a:lnSpc>
              <a:spcBef>
                <a:spcPts val="1000"/>
              </a:spcBef>
              <a:spcAft>
                <a:spcPts val="0"/>
              </a:spcAft>
              <a:buClr>
                <a:schemeClr val="hlink"/>
              </a:buClr>
              <a:buSzPts val="2200"/>
              <a:buChar char="•"/>
            </a:pPr>
            <a:r>
              <a:rPr lang="en-US" sz="2200" u="sng">
                <a:solidFill>
                  <a:schemeClr val="hlink"/>
                </a:solidFill>
                <a:hlinkClick r:id="rId4"/>
              </a:rPr>
              <a:t>Global AIDS Strategy 2021-2026</a:t>
            </a:r>
            <a:r>
              <a:rPr lang="en-US" sz="2200">
                <a:solidFill>
                  <a:srgbClr val="000000"/>
                </a:solidFill>
              </a:rPr>
              <a:t> (UNAIDS, 2021)</a:t>
            </a:r>
            <a:endParaRPr sz="2200">
              <a:solidFill>
                <a:srgbClr val="000000"/>
              </a:solidFill>
            </a:endParaRPr>
          </a:p>
          <a:p>
            <a:pPr indent="-228600" lvl="0" marL="228600" rtl="0" algn="l">
              <a:lnSpc>
                <a:spcPct val="100000"/>
              </a:lnSpc>
              <a:spcBef>
                <a:spcPts val="1000"/>
              </a:spcBef>
              <a:spcAft>
                <a:spcPts val="0"/>
              </a:spcAft>
              <a:buClr>
                <a:schemeClr val="hlink"/>
              </a:buClr>
              <a:buSzPts val="2200"/>
              <a:buChar char="•"/>
            </a:pPr>
            <a:r>
              <a:rPr lang="en-US" sz="2200" u="sng">
                <a:solidFill>
                  <a:schemeClr val="hlink"/>
                </a:solidFill>
                <a:hlinkClick r:id="rId5"/>
              </a:rPr>
              <a:t>Consolidated Guidelines on HIV, Viral Hepatitis and STI Diagnosis, Prevention, Treatment and Care for Key Populations</a:t>
            </a:r>
            <a:r>
              <a:rPr lang="en-US" sz="2200">
                <a:solidFill>
                  <a:srgbClr val="000000"/>
                </a:solidFill>
              </a:rPr>
              <a:t> (WHO, 2022)</a:t>
            </a:r>
            <a:endParaRPr sz="2200">
              <a:solidFill>
                <a:srgbClr val="000000"/>
              </a:solidFill>
            </a:endParaRPr>
          </a:p>
          <a:p>
            <a:pPr indent="-228600" lvl="0" marL="228600" rtl="0" algn="l">
              <a:lnSpc>
                <a:spcPct val="100000"/>
              </a:lnSpc>
              <a:spcBef>
                <a:spcPts val="1000"/>
              </a:spcBef>
              <a:spcAft>
                <a:spcPts val="0"/>
              </a:spcAft>
              <a:buSzPts val="2200"/>
              <a:buChar char="•"/>
            </a:pPr>
            <a:r>
              <a:rPr lang="en-US" sz="2200" u="sng">
                <a:hlinkClick r:id="rId6"/>
              </a:rPr>
              <a:t>HIV Prevention 2025: Roadmap</a:t>
            </a:r>
            <a:r>
              <a:rPr b="1" lang="en-US" sz="2200">
                <a:solidFill>
                  <a:srgbClr val="000000"/>
                </a:solidFill>
              </a:rPr>
              <a:t> </a:t>
            </a:r>
            <a:r>
              <a:rPr lang="en-US" sz="2200">
                <a:solidFill>
                  <a:srgbClr val="000000"/>
                </a:solidFill>
              </a:rPr>
              <a:t>(Global HIV Prevention Coalition, 2022)</a:t>
            </a:r>
            <a:endParaRPr sz="2200">
              <a:solidFill>
                <a:srgbClr val="000000"/>
              </a:solidFill>
            </a:endParaRPr>
          </a:p>
          <a:p>
            <a:pPr indent="-228600" lvl="0" marL="228600" rtl="0" algn="l">
              <a:lnSpc>
                <a:spcPct val="100000"/>
              </a:lnSpc>
              <a:spcBef>
                <a:spcPts val="1000"/>
              </a:spcBef>
              <a:spcAft>
                <a:spcPts val="0"/>
              </a:spcAft>
              <a:buSzPts val="2200"/>
              <a:buChar char="•"/>
            </a:pPr>
            <a:r>
              <a:rPr lang="en-US" sz="2200" u="sng">
                <a:solidFill>
                  <a:schemeClr val="hlink"/>
                </a:solidFill>
                <a:hlinkClick r:id="rId7"/>
              </a:rPr>
              <a:t>UNDP HIV and Health Strategy</a:t>
            </a:r>
            <a:r>
              <a:rPr lang="en-US" sz="2200">
                <a:solidFill>
                  <a:srgbClr val="000000"/>
                </a:solidFill>
              </a:rPr>
              <a:t> (2025-2025)</a:t>
            </a:r>
            <a:endParaRPr sz="2200">
              <a:solidFill>
                <a:srgbClr val="000000"/>
              </a:solidFill>
            </a:endParaRPr>
          </a:p>
          <a:p>
            <a:pPr indent="0" lvl="0" marL="228600" rtl="0" algn="l">
              <a:lnSpc>
                <a:spcPct val="100000"/>
              </a:lnSpc>
              <a:spcBef>
                <a:spcPts val="1000"/>
              </a:spcBef>
              <a:spcAft>
                <a:spcPts val="0"/>
              </a:spcAft>
              <a:buNone/>
            </a:pPr>
            <a:r>
              <a:t/>
            </a:r>
            <a:endParaRPr sz="2200">
              <a:solidFill>
                <a:srgbClr val="000000"/>
              </a:solidFill>
            </a:endParaRPr>
          </a:p>
          <a:p>
            <a:pPr indent="0" lvl="0" marL="0" rtl="0" algn="l">
              <a:lnSpc>
                <a:spcPct val="100000"/>
              </a:lnSpc>
              <a:spcBef>
                <a:spcPts val="1000"/>
              </a:spcBef>
              <a:spcAft>
                <a:spcPts val="0"/>
              </a:spcAft>
              <a:buClr>
                <a:schemeClr val="dk1"/>
              </a:buClr>
              <a:buSzPts val="1100"/>
              <a:buFont typeface="Arial"/>
              <a:buNone/>
            </a:pPr>
            <a:r>
              <a:rPr b="1" lang="en-US" sz="2200"/>
              <a:t>UN FOR ALL workshop:</a:t>
            </a:r>
            <a:r>
              <a:rPr lang="en-US" sz="2200"/>
              <a:t> This training is designed for UN staff and offers the opportunity to discuss bias, stigma, harmful language and discrimination in the context of the UN workplace</a:t>
            </a:r>
            <a:endParaRPr sz="2000"/>
          </a:p>
        </p:txBody>
      </p:sp>
      <p:sp>
        <p:nvSpPr>
          <p:cNvPr id="552" name="Google Shape;552;g205cfcd0e7e_0_34"/>
          <p:cNvSpPr txBox="1"/>
          <p:nvPr/>
        </p:nvSpPr>
        <p:spPr>
          <a:xfrm>
            <a:off x="838200" y="6494681"/>
            <a:ext cx="60705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latin typeface="Arial"/>
                <a:ea typeface="Arial"/>
                <a:cs typeface="Arial"/>
                <a:sym typeface="Arial"/>
              </a:rPr>
              <a:t>SESSION 1.1</a:t>
            </a:r>
            <a:r>
              <a:rPr lang="en-US" sz="1100">
                <a:solidFill>
                  <a:srgbClr val="ACB8CA"/>
                </a:solidFill>
              </a:rPr>
              <a:t> | </a:t>
            </a:r>
            <a:r>
              <a:rPr lang="en-US" sz="1100">
                <a:solidFill>
                  <a:srgbClr val="ACB8CA"/>
                </a:solidFill>
                <a:latin typeface="Arial"/>
                <a:ea typeface="Arial"/>
                <a:cs typeface="Arial"/>
                <a:sym typeface="Arial"/>
              </a:rPr>
              <a:t>FURTHER INFORMATION AND RESOURCES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05cfcd0e7e_0_83"/>
          <p:cNvSpPr txBox="1"/>
          <p:nvPr>
            <p:ph type="title"/>
          </p:nvPr>
        </p:nvSpPr>
        <p:spPr>
          <a:xfrm>
            <a:off x="430696" y="248478"/>
            <a:ext cx="10515600" cy="8106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a:buNone/>
            </a:pPr>
            <a:r>
              <a:rPr lang="en-US" sz="3200"/>
              <a:t>Further information and resources (2)</a:t>
            </a:r>
            <a:endParaRPr sz="3200"/>
          </a:p>
        </p:txBody>
      </p:sp>
      <p:cxnSp>
        <p:nvCxnSpPr>
          <p:cNvPr id="558" name="Google Shape;558;g205cfcd0e7e_0_83"/>
          <p:cNvCxnSpPr/>
          <p:nvPr/>
        </p:nvCxnSpPr>
        <p:spPr>
          <a:xfrm>
            <a:off x="256032"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559" name="Google Shape;559;g205cfcd0e7e_0_83"/>
          <p:cNvSpPr txBox="1"/>
          <p:nvPr>
            <p:ph idx="1" type="body"/>
          </p:nvPr>
        </p:nvSpPr>
        <p:spPr>
          <a:xfrm>
            <a:off x="838200" y="1567206"/>
            <a:ext cx="10515600" cy="479670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hlink"/>
              </a:buClr>
              <a:buSzPts val="2000"/>
              <a:buChar char="•"/>
            </a:pPr>
            <a:r>
              <a:rPr lang="en-US" sz="2000" u="sng">
                <a:solidFill>
                  <a:schemeClr val="hlink"/>
                </a:solidFill>
                <a:hlinkClick r:id="rId3"/>
              </a:rPr>
              <a:t>The Global Partnership to End All Forms of HIV Related Stigma and Discrimination</a:t>
            </a:r>
            <a:endParaRPr sz="2000">
              <a:solidFill>
                <a:srgbClr val="000000"/>
              </a:solidFill>
            </a:endParaRPr>
          </a:p>
          <a:p>
            <a:pPr indent="-228600" lvl="0" marL="228600" rtl="0" algn="l">
              <a:lnSpc>
                <a:spcPct val="100000"/>
              </a:lnSpc>
              <a:spcBef>
                <a:spcPts val="1000"/>
              </a:spcBef>
              <a:spcAft>
                <a:spcPts val="0"/>
              </a:spcAft>
              <a:buClr>
                <a:schemeClr val="hlink"/>
              </a:buClr>
              <a:buSzPts val="2000"/>
              <a:buChar char="•"/>
            </a:pPr>
            <a:r>
              <a:rPr lang="en-US" sz="2000" u="sng">
                <a:solidFill>
                  <a:schemeClr val="hlink"/>
                </a:solidFill>
                <a:hlinkClick r:id="rId4"/>
              </a:rPr>
              <a:t>Secretary-General’s Call To Action on Human Rights</a:t>
            </a:r>
            <a:endParaRPr sz="2000">
              <a:solidFill>
                <a:srgbClr val="000000"/>
              </a:solidFill>
            </a:endParaRPr>
          </a:p>
          <a:p>
            <a:pPr indent="-228600" lvl="0" marL="228600" rtl="0" algn="l">
              <a:lnSpc>
                <a:spcPct val="100000"/>
              </a:lnSpc>
              <a:spcBef>
                <a:spcPts val="1000"/>
              </a:spcBef>
              <a:spcAft>
                <a:spcPts val="0"/>
              </a:spcAft>
              <a:buClr>
                <a:schemeClr val="hlink"/>
              </a:buClr>
              <a:buSzPts val="2000"/>
              <a:buChar char="•"/>
            </a:pPr>
            <a:r>
              <a:rPr lang="en-US" sz="2000" u="sng">
                <a:solidFill>
                  <a:schemeClr val="hlink"/>
                </a:solidFill>
                <a:hlinkClick r:id="rId5"/>
              </a:rPr>
              <a:t>End inequalities — Zero Discrimination Day brochure</a:t>
            </a:r>
            <a:r>
              <a:rPr lang="en-US" sz="2000">
                <a:solidFill>
                  <a:srgbClr val="000000"/>
                </a:solidFill>
              </a:rPr>
              <a:t> (UNAIDS, 2021)</a:t>
            </a:r>
            <a:endParaRPr/>
          </a:p>
          <a:p>
            <a:pPr indent="-228600" lvl="0" marL="228600" rtl="0" algn="l">
              <a:lnSpc>
                <a:spcPct val="100000"/>
              </a:lnSpc>
              <a:spcBef>
                <a:spcPts val="1000"/>
              </a:spcBef>
              <a:spcAft>
                <a:spcPts val="0"/>
              </a:spcAft>
              <a:buClr>
                <a:schemeClr val="hlink"/>
              </a:buClr>
              <a:buSzPts val="2000"/>
              <a:buChar char="•"/>
            </a:pPr>
            <a:r>
              <a:rPr lang="en-US" sz="2000" u="sng">
                <a:solidFill>
                  <a:schemeClr val="hlink"/>
                </a:solidFill>
                <a:hlinkClick r:id="rId6"/>
              </a:rPr>
              <a:t>Confronting discrimination: Overcoming HIV-related Stigma and Discrimination in Healthcare Settings and Beyond</a:t>
            </a:r>
            <a:r>
              <a:rPr lang="en-US" sz="2000">
                <a:solidFill>
                  <a:srgbClr val="000000"/>
                </a:solidFill>
              </a:rPr>
              <a:t> (UNAIDS, 2017)</a:t>
            </a:r>
            <a:endParaRPr/>
          </a:p>
          <a:p>
            <a:pPr indent="-228600" lvl="0" marL="228600" rtl="0" algn="l">
              <a:lnSpc>
                <a:spcPct val="100000"/>
              </a:lnSpc>
              <a:spcBef>
                <a:spcPts val="1000"/>
              </a:spcBef>
              <a:spcAft>
                <a:spcPts val="0"/>
              </a:spcAft>
              <a:buClr>
                <a:schemeClr val="hlink"/>
              </a:buClr>
              <a:buSzPts val="2000"/>
              <a:buChar char="•"/>
            </a:pPr>
            <a:r>
              <a:rPr lang="en-US" sz="2000" u="sng">
                <a:solidFill>
                  <a:schemeClr val="hlink"/>
                </a:solidFill>
                <a:hlinkClick r:id="rId7"/>
              </a:rPr>
              <a:t>UNAIDS Terminology Guidelines</a:t>
            </a:r>
            <a:r>
              <a:rPr lang="en-US" sz="2000">
                <a:solidFill>
                  <a:srgbClr val="000000"/>
                </a:solidFill>
              </a:rPr>
              <a:t> (UNAIDS, 2015)</a:t>
            </a:r>
            <a:endParaRPr/>
          </a:p>
          <a:p>
            <a:pPr indent="-228600" lvl="0" marL="228600" rtl="0" algn="l">
              <a:lnSpc>
                <a:spcPct val="100000"/>
              </a:lnSpc>
              <a:spcBef>
                <a:spcPts val="1000"/>
              </a:spcBef>
              <a:spcAft>
                <a:spcPts val="0"/>
              </a:spcAft>
              <a:buClr>
                <a:schemeClr val="hlink"/>
              </a:buClr>
              <a:buSzPts val="2000"/>
              <a:buChar char="•"/>
            </a:pPr>
            <a:r>
              <a:rPr lang="en-US" sz="2000" u="sng">
                <a:solidFill>
                  <a:schemeClr val="hlink"/>
                </a:solidFill>
                <a:hlinkClick r:id="rId8"/>
              </a:rPr>
              <a:t>Words Matter! Language Statement &amp; Reference Guide</a:t>
            </a:r>
            <a:r>
              <a:rPr lang="en-US" sz="2000">
                <a:solidFill>
                  <a:srgbClr val="000000"/>
                </a:solidFill>
              </a:rPr>
              <a:t> (International Network of People who Use Drugs [INPUD] &amp; Asian Network of People who Use Drugs [ANPUD], 2020)</a:t>
            </a:r>
            <a:endParaRPr/>
          </a:p>
          <a:p>
            <a:pPr indent="-228600" lvl="0" marL="228600" rtl="0" algn="l">
              <a:lnSpc>
                <a:spcPct val="100000"/>
              </a:lnSpc>
              <a:spcBef>
                <a:spcPts val="1000"/>
              </a:spcBef>
              <a:spcAft>
                <a:spcPts val="0"/>
              </a:spcAft>
              <a:buClr>
                <a:schemeClr val="hlink"/>
              </a:buClr>
              <a:buSzPts val="2000"/>
              <a:buChar char="•"/>
            </a:pPr>
            <a:r>
              <a:rPr lang="en-US" sz="2000" u="sng">
                <a:solidFill>
                  <a:schemeClr val="hlink"/>
                </a:solidFill>
                <a:hlinkClick r:id="rId9"/>
              </a:rPr>
              <a:t>All Ally’s Guide to Terminology: Talking about LGBT People and Equality</a:t>
            </a:r>
            <a:r>
              <a:rPr lang="en-US" sz="2000">
                <a:solidFill>
                  <a:srgbClr val="000000"/>
                </a:solidFill>
              </a:rPr>
              <a:t> (Movement Advancement Project, 2017)</a:t>
            </a:r>
            <a:endParaRPr sz="2200">
              <a:solidFill>
                <a:srgbClr val="000000"/>
              </a:solidFill>
            </a:endParaRPr>
          </a:p>
        </p:txBody>
      </p:sp>
      <p:sp>
        <p:nvSpPr>
          <p:cNvPr id="560" name="Google Shape;560;g205cfcd0e7e_0_83"/>
          <p:cNvSpPr txBox="1"/>
          <p:nvPr/>
        </p:nvSpPr>
        <p:spPr>
          <a:xfrm>
            <a:off x="838200" y="6494681"/>
            <a:ext cx="60705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latin typeface="Arial"/>
                <a:ea typeface="Arial"/>
                <a:cs typeface="Arial"/>
                <a:sym typeface="Arial"/>
              </a:rPr>
              <a:t>SESSION 1.1</a:t>
            </a:r>
            <a:r>
              <a:rPr lang="en-US" sz="1100">
                <a:solidFill>
                  <a:srgbClr val="ACB8CA"/>
                </a:solidFill>
              </a:rPr>
              <a:t> | </a:t>
            </a:r>
            <a:r>
              <a:rPr lang="en-US" sz="1100">
                <a:solidFill>
                  <a:srgbClr val="ACB8CA"/>
                </a:solidFill>
                <a:latin typeface="Arial"/>
                <a:ea typeface="Arial"/>
                <a:cs typeface="Arial"/>
                <a:sym typeface="Arial"/>
              </a:rPr>
              <a:t>FURTHER INFORMATION AND RESOURCES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54"/>
          <p:cNvPicPr preferRelativeResize="0"/>
          <p:nvPr/>
        </p:nvPicPr>
        <p:blipFill>
          <a:blip r:embed="rId3">
            <a:alphaModFix/>
          </a:blip>
          <a:stretch>
            <a:fillRect/>
          </a:stretch>
        </p:blipFill>
        <p:spPr>
          <a:xfrm>
            <a:off x="695000" y="3008150"/>
            <a:ext cx="4474875" cy="841675"/>
          </a:xfrm>
          <a:prstGeom prst="rect">
            <a:avLst/>
          </a:prstGeom>
          <a:noFill/>
          <a:ln>
            <a:noFill/>
          </a:ln>
        </p:spPr>
      </p:pic>
      <p:pic>
        <p:nvPicPr>
          <p:cNvPr id="566" name="Google Shape;566;p54"/>
          <p:cNvPicPr preferRelativeResize="0"/>
          <p:nvPr/>
        </p:nvPicPr>
        <p:blipFill>
          <a:blip r:embed="rId4">
            <a:alphaModFix/>
          </a:blip>
          <a:stretch>
            <a:fillRect/>
          </a:stretch>
        </p:blipFill>
        <p:spPr>
          <a:xfrm>
            <a:off x="7221450" y="2518927"/>
            <a:ext cx="3902125" cy="1820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6"/>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400"/>
              <a:t>What is this In-Reach training about?</a:t>
            </a:r>
            <a:endParaRPr sz="3400"/>
          </a:p>
        </p:txBody>
      </p:sp>
      <p:sp>
        <p:nvSpPr>
          <p:cNvPr id="98" name="Google Shape;98;p6"/>
          <p:cNvSpPr txBox="1"/>
          <p:nvPr>
            <p:ph idx="1" type="body"/>
          </p:nvPr>
        </p:nvSpPr>
        <p:spPr>
          <a:xfrm>
            <a:off x="838200" y="1796121"/>
            <a:ext cx="5181600" cy="4351338"/>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Clr>
                <a:schemeClr val="dk1"/>
              </a:buClr>
              <a:buSzPts val="1800"/>
              <a:buNone/>
            </a:pPr>
            <a:r>
              <a:rPr lang="en-US" sz="1800"/>
              <a:t>The In-Reach training is designed to strengthen the capacity of UN staff to support and work with key populations to respond to HIV, viral hepatitis and other sexually transmitted infections (STIs), and to address their human-rights concerns. </a:t>
            </a:r>
            <a:endParaRPr/>
          </a:p>
          <a:p>
            <a:pPr indent="0" lvl="0" marL="0" rtl="0" algn="l">
              <a:lnSpc>
                <a:spcPct val="120000"/>
              </a:lnSpc>
              <a:spcBef>
                <a:spcPts val="1000"/>
              </a:spcBef>
              <a:spcAft>
                <a:spcPts val="0"/>
              </a:spcAft>
              <a:buClr>
                <a:schemeClr val="dk1"/>
              </a:buClr>
              <a:buSzPts val="1800"/>
              <a:buNone/>
            </a:pPr>
            <a:r>
              <a:rPr lang="en-US" sz="1800"/>
              <a:t>The In-Reach training contains modules on </a:t>
            </a:r>
            <a:r>
              <a:rPr b="1" lang="en-US" sz="1800" u="sng"/>
              <a:t>the first five of these key populations (see right)</a:t>
            </a:r>
            <a:r>
              <a:rPr lang="en-US" sz="1800"/>
              <a:t>. It also has a module on adolescents and young people from these five key populations, who are </a:t>
            </a:r>
            <a:r>
              <a:rPr lang="en-US" sz="1800">
                <a:extLst>
                  <a:ext uri="http://customooxmlschemas.google.com/">
                    <go:slidesCustomData xmlns:go="http://customooxmlschemas.google.com/" textRoundtripDataId="5"/>
                  </a:ext>
                </a:extLst>
              </a:rPr>
              <a:t>particularly </a:t>
            </a:r>
            <a:r>
              <a:rPr lang="en-US" sz="1800"/>
              <a:t>vulnerable</a:t>
            </a:r>
            <a:r>
              <a:rPr lang="en-US" sz="1800"/>
              <a:t> because</a:t>
            </a:r>
            <a:r>
              <a:rPr lang="en-US" sz="1800"/>
              <a:t> it is harder for them to obtain the information and services they need</a:t>
            </a:r>
            <a:r>
              <a:rPr lang="en-US" sz="1800" strike="sngStrike"/>
              <a:t>.</a:t>
            </a:r>
            <a:endParaRPr sz="1800" strike="sngStrike"/>
          </a:p>
        </p:txBody>
      </p:sp>
      <p:sp>
        <p:nvSpPr>
          <p:cNvPr id="99" name="Google Shape;99;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chemeClr val="dk1"/>
              </a:buClr>
              <a:buSzPct val="100000"/>
              <a:buNone/>
            </a:pPr>
            <a:r>
              <a:rPr b="1" lang="en-US" sz="2800">
                <a:extLst>
                  <a:ext uri="http://customooxmlschemas.google.com/">
                    <go:slidesCustomData xmlns:go="http://customooxmlschemas.google.com/" textRoundtripDataId="6"/>
                  </a:ext>
                </a:extLst>
              </a:rPr>
              <a:t>Key</a:t>
            </a:r>
            <a:r>
              <a:rPr b="1" lang="en-US" sz="2800">
                <a:extLst>
                  <a:ext uri="http://customooxmlschemas.google.com/">
                    <go:slidesCustomData xmlns:go="http://customooxmlschemas.google.com/" textRoundtripDataId="7"/>
                  </a:ext>
                </a:extLst>
              </a:rPr>
              <a:t> populations are those individuals and communities who are </a:t>
            </a:r>
            <a:r>
              <a:rPr b="1" lang="en-US" sz="2800">
                <a:extLst>
                  <a:ext uri="http://customooxmlschemas.google.com/">
                    <go:slidesCustomData xmlns:go="http://customooxmlschemas.google.com/" textRoundtripDataId="8"/>
                  </a:ext>
                </a:extLst>
              </a:rPr>
              <a:t>most at risk of </a:t>
            </a:r>
            <a:r>
              <a:rPr b="1" lang="en-US"/>
              <a:t>HIV:</a:t>
            </a:r>
            <a:endParaRPr/>
          </a:p>
          <a:p>
            <a:pPr indent="-353060" lvl="0" marL="457200" rtl="0" algn="l">
              <a:lnSpc>
                <a:spcPct val="120000"/>
              </a:lnSpc>
              <a:spcBef>
                <a:spcPts val="1000"/>
              </a:spcBef>
              <a:spcAft>
                <a:spcPts val="0"/>
              </a:spcAft>
              <a:buSzPct val="100000"/>
              <a:buChar char="•"/>
            </a:pPr>
            <a:r>
              <a:rPr lang="en-US" sz="2800"/>
              <a:t>Sex workers of all genders</a:t>
            </a:r>
            <a:endParaRPr/>
          </a:p>
          <a:p>
            <a:pPr indent="-353060" lvl="0" marL="457200" rtl="0" algn="l">
              <a:lnSpc>
                <a:spcPct val="120000"/>
              </a:lnSpc>
              <a:spcBef>
                <a:spcPts val="1000"/>
              </a:spcBef>
              <a:spcAft>
                <a:spcPts val="0"/>
              </a:spcAft>
              <a:buSzPct val="100000"/>
              <a:buChar char="•"/>
            </a:pPr>
            <a:r>
              <a:rPr lang="en-US" sz="2800"/>
              <a:t>Gay, bisexual, and other men who have sex with men </a:t>
            </a:r>
            <a:endParaRPr/>
          </a:p>
          <a:p>
            <a:pPr indent="-353060" lvl="0" marL="457200" rtl="0" algn="l">
              <a:lnSpc>
                <a:spcPct val="120000"/>
              </a:lnSpc>
              <a:spcBef>
                <a:spcPts val="1000"/>
              </a:spcBef>
              <a:spcAft>
                <a:spcPts val="0"/>
              </a:spcAft>
              <a:buSzPct val="100000"/>
              <a:buChar char="•"/>
            </a:pPr>
            <a:r>
              <a:rPr lang="en-US" sz="2800">
                <a:extLst>
                  <a:ext uri="http://customooxmlschemas.google.com/">
                    <go:slidesCustomData xmlns:go="http://customooxmlschemas.google.com/" textRoundtripDataId="9"/>
                  </a:ext>
                </a:extLst>
              </a:rPr>
              <a:t>People who </a:t>
            </a:r>
            <a:r>
              <a:rPr lang="en-US">
                <a:extLst>
                  <a:ext uri="http://customooxmlschemas.google.com/">
                    <go:slidesCustomData xmlns:go="http://customooxmlschemas.google.com/" textRoundtripDataId="10"/>
                  </a:ext>
                </a:extLst>
              </a:rPr>
              <a:t>use</a:t>
            </a:r>
            <a:r>
              <a:rPr lang="en-US" sz="2800">
                <a:extLst>
                  <a:ext uri="http://customooxmlschemas.google.com/">
                    <go:slidesCustomData xmlns:go="http://customooxmlschemas.google.com/" textRoundtripDataId="11"/>
                  </a:ext>
                </a:extLst>
              </a:rPr>
              <a:t> drugs</a:t>
            </a:r>
            <a:endParaRPr sz="2800" strike="sngStrike"/>
          </a:p>
          <a:p>
            <a:pPr indent="-353060" lvl="0" marL="457200" rtl="0" algn="l">
              <a:lnSpc>
                <a:spcPct val="120000"/>
              </a:lnSpc>
              <a:spcBef>
                <a:spcPts val="1000"/>
              </a:spcBef>
              <a:spcAft>
                <a:spcPts val="0"/>
              </a:spcAft>
              <a:buSzPct val="100000"/>
              <a:buChar char="•"/>
            </a:pPr>
            <a:r>
              <a:rPr lang="en-US" sz="2800"/>
              <a:t>Transgender and gender-diverse people </a:t>
            </a:r>
            <a:endParaRPr/>
          </a:p>
          <a:p>
            <a:pPr indent="-353060" lvl="0" marL="457200" rtl="0" algn="l">
              <a:lnSpc>
                <a:spcPct val="120000"/>
              </a:lnSpc>
              <a:spcBef>
                <a:spcPts val="1000"/>
              </a:spcBef>
              <a:spcAft>
                <a:spcPts val="0"/>
              </a:spcAft>
              <a:buSzPct val="100000"/>
              <a:buChar char="•"/>
            </a:pPr>
            <a:r>
              <a:rPr lang="en-US" sz="2800"/>
              <a:t>People in prisons and other closed settings</a:t>
            </a:r>
            <a:endParaRPr sz="2800" strike="sngStrike"/>
          </a:p>
          <a:p>
            <a:pPr indent="0" lvl="0" marL="228600" rtl="0" algn="l">
              <a:lnSpc>
                <a:spcPct val="120000"/>
              </a:lnSpc>
              <a:spcBef>
                <a:spcPts val="1000"/>
              </a:spcBef>
              <a:spcAft>
                <a:spcPts val="0"/>
              </a:spcAft>
              <a:buNone/>
            </a:pPr>
            <a:r>
              <a:rPr lang="en-US" sz="2800"/>
              <a:t>People living with HIV are always considered </a:t>
            </a:r>
            <a:r>
              <a:rPr lang="en-US"/>
              <a:t>a key population</a:t>
            </a:r>
            <a:endParaRPr/>
          </a:p>
        </p:txBody>
      </p:sp>
      <p:sp>
        <p:nvSpPr>
          <p:cNvPr id="100" name="Google Shape;100;p6"/>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CONTEXT AND GOALS</a:t>
            </a:r>
            <a:endParaRPr/>
          </a:p>
        </p:txBody>
      </p:sp>
      <p:cxnSp>
        <p:nvCxnSpPr>
          <p:cNvPr id="101" name="Google Shape;101;p6"/>
          <p:cNvCxnSpPr>
            <a:endCxn id="100"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7"/>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400"/>
              <a:t>Why is In-Reach needed?</a:t>
            </a:r>
            <a:endParaRPr sz="3400" strike="sngStrike"/>
          </a:p>
        </p:txBody>
      </p:sp>
      <p:sp>
        <p:nvSpPr>
          <p:cNvPr id="107" name="Google Shape;107;p7"/>
          <p:cNvSpPr txBox="1"/>
          <p:nvPr>
            <p:ph idx="1" type="body"/>
          </p:nvPr>
        </p:nvSpPr>
        <p:spPr>
          <a:xfrm>
            <a:off x="838200" y="1816591"/>
            <a:ext cx="5727192" cy="4351338"/>
          </a:xfrm>
          <a:prstGeom prst="rect">
            <a:avLst/>
          </a:prstGeom>
          <a:noFill/>
          <a:ln>
            <a:noFill/>
          </a:ln>
        </p:spPr>
        <p:txBody>
          <a:bodyPr anchorCtr="0" anchor="t" bIns="45700" lIns="91425" spcFirstLastPara="1" rIns="91425" wrap="square" tIns="45700">
            <a:normAutofit fontScale="25000"/>
          </a:bodyPr>
          <a:lstStyle/>
          <a:p>
            <a:pPr indent="0" lvl="0" marL="0" rtl="0" algn="l">
              <a:lnSpc>
                <a:spcPct val="120000"/>
              </a:lnSpc>
              <a:spcBef>
                <a:spcPts val="0"/>
              </a:spcBef>
              <a:spcAft>
                <a:spcPts val="0"/>
              </a:spcAft>
              <a:buClr>
                <a:schemeClr val="dk1"/>
              </a:buClr>
              <a:buSzPct val="100000"/>
              <a:buNone/>
            </a:pPr>
            <a:r>
              <a:rPr lang="en-US" sz="6000"/>
              <a:t>Globally, </a:t>
            </a:r>
            <a:r>
              <a:rPr b="1" lang="en-US" sz="6000"/>
              <a:t>70% of all new HIV infections occur among key populations and their sexual partners. </a:t>
            </a:r>
            <a:endParaRPr/>
          </a:p>
          <a:p>
            <a:pPr indent="0" lvl="0" marL="0" rtl="0" algn="l">
              <a:lnSpc>
                <a:spcPct val="120000"/>
              </a:lnSpc>
              <a:spcBef>
                <a:spcPts val="0"/>
              </a:spcBef>
              <a:spcAft>
                <a:spcPts val="0"/>
              </a:spcAft>
              <a:buClr>
                <a:schemeClr val="dk1"/>
              </a:buClr>
              <a:buSzPct val="100000"/>
              <a:buNone/>
            </a:pPr>
            <a:r>
              <a:t/>
            </a:r>
            <a:endParaRPr sz="6000"/>
          </a:p>
          <a:p>
            <a:pPr indent="0" lvl="0" marL="0" rtl="0" algn="l">
              <a:lnSpc>
                <a:spcPct val="120000"/>
              </a:lnSpc>
              <a:spcBef>
                <a:spcPts val="0"/>
              </a:spcBef>
              <a:spcAft>
                <a:spcPts val="0"/>
              </a:spcAft>
              <a:buClr>
                <a:schemeClr val="dk1"/>
              </a:buClr>
              <a:buSzPct val="100000"/>
              <a:buNone/>
            </a:pPr>
            <a:r>
              <a:rPr lang="en-US" sz="6000"/>
              <a:t>Progress in reducing infections among key populations is hampered by persistent </a:t>
            </a:r>
            <a:r>
              <a:rPr b="1" lang="en-US" sz="6000"/>
              <a:t>punitive and restrictive laws,</a:t>
            </a:r>
            <a:r>
              <a:rPr lang="en-US" sz="6000"/>
              <a:t> </a:t>
            </a:r>
            <a:r>
              <a:rPr b="1" lang="en-US" sz="6000">
                <a:extLst>
                  <a:ext uri="http://customooxmlschemas.google.com/">
                    <go:slidesCustomData xmlns:go="http://customooxmlschemas.google.com/" textRoundtripDataId="12"/>
                  </a:ext>
                </a:extLst>
              </a:rPr>
              <a:t>stigma</a:t>
            </a:r>
            <a:r>
              <a:rPr b="1" lang="en-US" sz="6000" strike="sngStrike">
                <a:extLst>
                  <a:ext uri="http://customooxmlschemas.google.com/">
                    <go:slidesCustomData xmlns:go="http://customooxmlschemas.google.com/" textRoundtripDataId="13"/>
                  </a:ext>
                </a:extLst>
              </a:rPr>
              <a:t>, </a:t>
            </a:r>
            <a:r>
              <a:rPr b="1" lang="en-US" sz="6000">
                <a:extLst>
                  <a:ext uri="http://customooxmlschemas.google.com/">
                    <go:slidesCustomData xmlns:go="http://customooxmlschemas.google.com/" textRoundtripDataId="14"/>
                  </a:ext>
                </a:extLst>
              </a:rPr>
              <a:t>discrimination, exclusion, violence, denial of human rights </a:t>
            </a:r>
            <a:r>
              <a:rPr lang="en-US" sz="6000">
                <a:extLst>
                  <a:ext uri="http://customooxmlschemas.google.com/">
                    <go:slidesCustomData xmlns:go="http://customooxmlschemas.google.com/" textRoundtripDataId="15"/>
                  </a:ext>
                </a:extLst>
              </a:rPr>
              <a:t>and</a:t>
            </a:r>
            <a:r>
              <a:rPr b="1" lang="en-US" sz="6000">
                <a:extLst>
                  <a:ext uri="http://customooxmlschemas.google.com/">
                    <go:slidesCustomData xmlns:go="http://customooxmlschemas.google.com/" textRoundtripDataId="16"/>
                  </a:ext>
                </a:extLst>
              </a:rPr>
              <a:t> criminal</a:t>
            </a:r>
            <a:r>
              <a:rPr b="1" lang="en-US" sz="6000">
                <a:extLst>
                  <a:ext uri="http://customooxmlschemas.google.com/">
                    <go:slidesCustomData xmlns:go="http://customooxmlschemas.google.com/" textRoundtripDataId="17"/>
                  </a:ext>
                </a:extLst>
              </a:rPr>
              <a:t>is</a:t>
            </a:r>
            <a:r>
              <a:rPr b="1" lang="en-US" sz="6000">
                <a:extLst>
                  <a:ext uri="http://customooxmlschemas.google.com/">
                    <go:slidesCustomData xmlns:go="http://customooxmlschemas.google.com/" textRoundtripDataId="18"/>
                  </a:ext>
                </a:extLst>
              </a:rPr>
              <a:t>ation</a:t>
            </a:r>
            <a:r>
              <a:rPr lang="en-US" sz="6000">
                <a:extLst>
                  <a:ext uri="http://customooxmlschemas.google.com/">
                    <go:slidesCustomData xmlns:go="http://customooxmlschemas.google.com/" textRoundtripDataId="19"/>
                  </a:ext>
                </a:extLst>
              </a:rPr>
              <a:t>. </a:t>
            </a:r>
            <a:endParaRPr/>
          </a:p>
          <a:p>
            <a:pPr indent="0" lvl="0" marL="0" rtl="0" algn="l">
              <a:lnSpc>
                <a:spcPct val="120000"/>
              </a:lnSpc>
              <a:spcBef>
                <a:spcPts val="0"/>
              </a:spcBef>
              <a:spcAft>
                <a:spcPts val="0"/>
              </a:spcAft>
              <a:buClr>
                <a:schemeClr val="dk1"/>
              </a:buClr>
              <a:buSzPct val="100000"/>
              <a:buNone/>
            </a:pPr>
            <a:r>
              <a:t/>
            </a:r>
            <a:endParaRPr sz="6000"/>
          </a:p>
          <a:p>
            <a:pPr indent="0" lvl="0" marL="0" rtl="0" algn="l">
              <a:lnSpc>
                <a:spcPct val="120000"/>
              </a:lnSpc>
              <a:spcBef>
                <a:spcPts val="0"/>
              </a:spcBef>
              <a:spcAft>
                <a:spcPts val="0"/>
              </a:spcAft>
              <a:buClr>
                <a:schemeClr val="dk1"/>
              </a:buClr>
              <a:buSzPct val="100000"/>
              <a:buNone/>
            </a:pPr>
            <a:r>
              <a:rPr b="1" lang="en-US" sz="6000"/>
              <a:t>These factors make it harder for key populations </a:t>
            </a:r>
            <a:r>
              <a:rPr lang="en-US" sz="6000"/>
              <a:t>to adopt healthy behaviours such as protected sex and safe use of drugs, and harder for them to access health and other services, reducing their health and wellbeing</a:t>
            </a:r>
            <a:endParaRPr/>
          </a:p>
        </p:txBody>
      </p:sp>
      <p:cxnSp>
        <p:nvCxnSpPr>
          <p:cNvPr id="108" name="Google Shape;108;p7"/>
          <p:cNvCxnSpPr>
            <a:endCxn id="109"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pic>
        <p:nvPicPr>
          <p:cNvPr descr="A person holding a globe" id="110" name="Google Shape;110;p7"/>
          <p:cNvPicPr preferRelativeResize="0"/>
          <p:nvPr/>
        </p:nvPicPr>
        <p:blipFill rotWithShape="1">
          <a:blip r:embed="rId3">
            <a:alphaModFix/>
          </a:blip>
          <a:srcRect b="0" l="18341" r="21736" t="0"/>
          <a:stretch/>
        </p:blipFill>
        <p:spPr>
          <a:xfrm>
            <a:off x="6961621" y="1816591"/>
            <a:ext cx="4370914" cy="4336187"/>
          </a:xfrm>
          <a:prstGeom prst="rect">
            <a:avLst/>
          </a:prstGeom>
          <a:noFill/>
          <a:ln>
            <a:noFill/>
          </a:ln>
        </p:spPr>
      </p:pic>
      <p:sp>
        <p:nvSpPr>
          <p:cNvPr id="111" name="Google Shape;111;p7"/>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CONTEXT AND GOALS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8"/>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400"/>
              <a:t>Why In-Reach can help</a:t>
            </a:r>
            <a:endParaRPr sz="3400"/>
          </a:p>
        </p:txBody>
      </p:sp>
      <p:sp>
        <p:nvSpPr>
          <p:cNvPr id="117" name="Google Shape;117;p8"/>
          <p:cNvSpPr txBox="1"/>
          <p:nvPr>
            <p:ph idx="1" type="body"/>
          </p:nvPr>
        </p:nvSpPr>
        <p:spPr>
          <a:xfrm>
            <a:off x="838200" y="1567207"/>
            <a:ext cx="10688782"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0000"/>
              </a:lnSpc>
              <a:spcBef>
                <a:spcPts val="0"/>
              </a:spcBef>
              <a:spcAft>
                <a:spcPts val="0"/>
              </a:spcAft>
              <a:buClr>
                <a:schemeClr val="dk1"/>
              </a:buClr>
              <a:buSzPct val="108108"/>
              <a:buNone/>
            </a:pPr>
            <a:r>
              <a:rPr lang="en-US"/>
              <a:t>Without </a:t>
            </a:r>
            <a:r>
              <a:rPr lang="en-US"/>
              <a:t>s</a:t>
            </a:r>
            <a:r>
              <a:rPr b="1" lang="en-US"/>
              <a:t>trengthened</a:t>
            </a:r>
            <a:r>
              <a:rPr b="1" lang="en-US"/>
              <a:t> support for</a:t>
            </a:r>
            <a:r>
              <a:rPr b="1" lang="en-US"/>
              <a:t> key populations and addressing the challenges they face, </a:t>
            </a:r>
            <a:r>
              <a:rPr lang="en-US"/>
              <a:t>we will fall short of the global goal of eliminating HIV by 2030.</a:t>
            </a:r>
            <a:endParaRPr/>
          </a:p>
          <a:p>
            <a:pPr indent="0" lvl="0" marL="0" rtl="0" algn="l">
              <a:lnSpc>
                <a:spcPct val="110000"/>
              </a:lnSpc>
              <a:spcBef>
                <a:spcPts val="0"/>
              </a:spcBef>
              <a:spcAft>
                <a:spcPts val="0"/>
              </a:spcAft>
              <a:buClr>
                <a:schemeClr val="dk1"/>
              </a:buClr>
              <a:buSzPct val="108108"/>
              <a:buNone/>
            </a:pPr>
            <a:r>
              <a:t/>
            </a:r>
            <a:endParaRPr/>
          </a:p>
          <a:p>
            <a:pPr indent="0" lvl="0" marL="0" rtl="0" algn="l">
              <a:lnSpc>
                <a:spcPct val="110000"/>
              </a:lnSpc>
              <a:spcBef>
                <a:spcPts val="0"/>
              </a:spcBef>
              <a:spcAft>
                <a:spcPts val="0"/>
              </a:spcAft>
              <a:buClr>
                <a:schemeClr val="dk1"/>
              </a:buClr>
              <a:buSzPct val="108108"/>
              <a:buNone/>
            </a:pPr>
            <a:r>
              <a:rPr lang="en-US"/>
              <a:t>Many UN Country Teams have limited experience working with key populations, engaging them in community-led responses or brokering dialogue between key populations and state authorities. </a:t>
            </a:r>
            <a:endParaRPr/>
          </a:p>
          <a:p>
            <a:pPr indent="0" lvl="0" marL="0" rtl="0" algn="l">
              <a:lnSpc>
                <a:spcPct val="110000"/>
              </a:lnSpc>
              <a:spcBef>
                <a:spcPts val="0"/>
              </a:spcBef>
              <a:spcAft>
                <a:spcPts val="0"/>
              </a:spcAft>
              <a:buClr>
                <a:schemeClr val="dk1"/>
              </a:buClr>
              <a:buSzPct val="108108"/>
              <a:buNone/>
            </a:pPr>
            <a:r>
              <a:t/>
            </a:r>
            <a:endParaRPr/>
          </a:p>
          <a:p>
            <a:pPr indent="0" lvl="0" marL="0" rtl="0" algn="l">
              <a:lnSpc>
                <a:spcPct val="110000"/>
              </a:lnSpc>
              <a:spcBef>
                <a:spcPts val="0"/>
              </a:spcBef>
              <a:spcAft>
                <a:spcPts val="0"/>
              </a:spcAft>
              <a:buClr>
                <a:schemeClr val="dk1"/>
              </a:buClr>
              <a:buSzPct val="108108"/>
              <a:buNone/>
            </a:pPr>
            <a:r>
              <a:rPr lang="en-US"/>
              <a:t>The In-Reach training aims to </a:t>
            </a:r>
            <a:r>
              <a:rPr b="1" lang="en-US"/>
              <a:t>make you more confident and knowledgeable in supporting key populations and addressing the issues they</a:t>
            </a:r>
            <a:r>
              <a:rPr b="1" lang="en-US" strike="sngStrike"/>
              <a:t> </a:t>
            </a:r>
            <a:r>
              <a:rPr b="1" lang="en-US"/>
              <a:t>face.</a:t>
            </a:r>
            <a:endParaRPr/>
          </a:p>
          <a:p>
            <a:pPr indent="-64135" lvl="0" marL="228600" rtl="0" algn="l">
              <a:lnSpc>
                <a:spcPct val="90000"/>
              </a:lnSpc>
              <a:spcBef>
                <a:spcPts val="1000"/>
              </a:spcBef>
              <a:spcAft>
                <a:spcPts val="0"/>
              </a:spcAft>
              <a:buClr>
                <a:schemeClr val="dk1"/>
              </a:buClr>
              <a:buSzPct val="100000"/>
              <a:buNone/>
            </a:pPr>
            <a:r>
              <a:t/>
            </a:r>
            <a:endParaRPr/>
          </a:p>
        </p:txBody>
      </p:sp>
      <p:cxnSp>
        <p:nvCxnSpPr>
          <p:cNvPr id="118" name="Google Shape;118;p8"/>
          <p:cNvCxnSpPr>
            <a:endCxn id="119" idx="1"/>
          </p:cNvCxnSpPr>
          <p:nvPr/>
        </p:nvCxnSpPr>
        <p:spPr>
          <a:xfrm>
            <a:off x="255900" y="6625485"/>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120" name="Google Shape;120;p8"/>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CONTEXT AND GOALS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9"/>
          <p:cNvSpPr txBox="1"/>
          <p:nvPr>
            <p:ph type="title"/>
          </p:nvPr>
        </p:nvSpPr>
        <p:spPr>
          <a:xfrm>
            <a:off x="430696" y="248478"/>
            <a:ext cx="10515600" cy="8105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Arial"/>
              <a:buNone/>
            </a:pPr>
            <a:r>
              <a:rPr lang="en-US" sz="3400"/>
              <a:t>What are the goals of the training?</a:t>
            </a:r>
            <a:endParaRPr sz="3400"/>
          </a:p>
        </p:txBody>
      </p:sp>
      <p:sp>
        <p:nvSpPr>
          <p:cNvPr id="127" name="Google Shape;127;p9"/>
          <p:cNvSpPr txBox="1"/>
          <p:nvPr>
            <p:ph idx="1" type="body"/>
          </p:nvPr>
        </p:nvSpPr>
        <p:spPr>
          <a:xfrm>
            <a:off x="838200" y="1567199"/>
            <a:ext cx="10688700" cy="4860000"/>
          </a:xfrm>
          <a:prstGeom prst="rect">
            <a:avLst/>
          </a:prstGeom>
          <a:noFill/>
          <a:ln>
            <a:noFill/>
          </a:ln>
        </p:spPr>
        <p:txBody>
          <a:bodyPr anchorCtr="0" anchor="t" bIns="45700" lIns="91425" spcFirstLastPara="1" rIns="91425" wrap="square" tIns="45700">
            <a:normAutofit fontScale="70000" lnSpcReduction="10000"/>
          </a:bodyPr>
          <a:lstStyle/>
          <a:p>
            <a:pPr indent="0" lvl="0" marL="0" rtl="0" algn="l">
              <a:lnSpc>
                <a:spcPct val="90000"/>
              </a:lnSpc>
              <a:spcBef>
                <a:spcPts val="0"/>
              </a:spcBef>
              <a:spcAft>
                <a:spcPts val="0"/>
              </a:spcAft>
              <a:buClr>
                <a:schemeClr val="dk1"/>
              </a:buClr>
              <a:buSzPct val="100000"/>
              <a:buNone/>
            </a:pPr>
            <a:r>
              <a:rPr b="1" lang="en-US" u="sng"/>
              <a:t>The In-Reach training aims to:</a:t>
            </a:r>
            <a:endParaRPr/>
          </a:p>
          <a:p>
            <a:pPr indent="-474344" lvl="0" marL="514350" rtl="0" algn="l">
              <a:lnSpc>
                <a:spcPct val="120000"/>
              </a:lnSpc>
              <a:spcBef>
                <a:spcPts val="1000"/>
              </a:spcBef>
              <a:spcAft>
                <a:spcPts val="0"/>
              </a:spcAft>
              <a:buClr>
                <a:schemeClr val="dk1"/>
              </a:buClr>
              <a:buSzPct val="100000"/>
              <a:buFont typeface="Calibri"/>
              <a:buAutoNum type="arabicPeriod"/>
            </a:pPr>
            <a:r>
              <a:rPr lang="en-US"/>
              <a:t>Help you understand the </a:t>
            </a:r>
            <a:r>
              <a:rPr lang="en-US">
                <a:extLst>
                  <a:ext uri="http://customooxmlschemas.google.com/">
                    <go:slidesCustomData xmlns:go="http://customooxmlschemas.google.com/" textRoundtripDataId="20"/>
                  </a:ext>
                </a:extLst>
              </a:rPr>
              <a:t>health and rights issues that affect key populations</a:t>
            </a:r>
            <a:r>
              <a:rPr lang="en-US"/>
              <a:t>, the challenges they face, that</a:t>
            </a:r>
            <a:r>
              <a:rPr lang="en-US"/>
              <a:t> make them more vulnerable to HIV, viral hepatitis, other STIs, and coinfections such as tuberculosis</a:t>
            </a:r>
            <a:endParaRPr/>
          </a:p>
          <a:p>
            <a:pPr indent="-474344" lvl="0" marL="514350" rtl="0" algn="l">
              <a:lnSpc>
                <a:spcPct val="120000"/>
              </a:lnSpc>
              <a:spcBef>
                <a:spcPts val="1000"/>
              </a:spcBef>
              <a:spcAft>
                <a:spcPts val="0"/>
              </a:spcAft>
              <a:buClr>
                <a:schemeClr val="dk1"/>
              </a:buClr>
              <a:buSzPct val="100000"/>
              <a:buFont typeface="Calibri"/>
              <a:buAutoNum type="arabicPeriod"/>
            </a:pPr>
            <a:r>
              <a:rPr lang="en-US"/>
              <a:t>Equip you with the latest policy updates, UN guidance, programme resources and rights-based practices to tackle inequalities and exclusion of</a:t>
            </a:r>
            <a:r>
              <a:rPr lang="en-US" strike="sngStrike"/>
              <a:t> </a:t>
            </a:r>
            <a:r>
              <a:rPr lang="en-US"/>
              <a:t>key populations</a:t>
            </a:r>
            <a:endParaRPr/>
          </a:p>
          <a:p>
            <a:pPr indent="-474344" lvl="0" marL="514350" rtl="0" algn="l">
              <a:lnSpc>
                <a:spcPct val="120000"/>
              </a:lnSpc>
              <a:spcBef>
                <a:spcPts val="1000"/>
              </a:spcBef>
              <a:spcAft>
                <a:spcPts val="0"/>
              </a:spcAft>
              <a:buClr>
                <a:schemeClr val="dk1"/>
              </a:buClr>
              <a:buSzPct val="100000"/>
              <a:buFont typeface="Calibri"/>
              <a:buAutoNum type="arabicPeriod"/>
            </a:pPr>
            <a:r>
              <a:rPr lang="en-US"/>
              <a:t>Increase your capacity to recogn</a:t>
            </a:r>
            <a:r>
              <a:rPr lang="en-US"/>
              <a:t>is</a:t>
            </a:r>
            <a:r>
              <a:rPr lang="en-US"/>
              <a:t>e bias, and reduce stigma and prejudice against key populations within UN organ</a:t>
            </a:r>
            <a:r>
              <a:rPr lang="en-US"/>
              <a:t>is</a:t>
            </a:r>
            <a:r>
              <a:rPr lang="en-US"/>
              <a:t>ations and in the community, and from service providers </a:t>
            </a:r>
            <a:endParaRPr/>
          </a:p>
          <a:p>
            <a:pPr indent="-474344" lvl="0" marL="514350" rtl="0" algn="l">
              <a:lnSpc>
                <a:spcPct val="120000"/>
              </a:lnSpc>
              <a:spcBef>
                <a:spcPts val="1000"/>
              </a:spcBef>
              <a:spcAft>
                <a:spcPts val="0"/>
              </a:spcAft>
              <a:buClr>
                <a:schemeClr val="dk1"/>
              </a:buClr>
              <a:buSzPct val="100000"/>
              <a:buFont typeface="Calibri"/>
              <a:buAutoNum type="arabicPeriod"/>
            </a:pPr>
            <a:r>
              <a:rPr lang="en-US"/>
              <a:t>Increase your ability to conduct </a:t>
            </a:r>
            <a:r>
              <a:rPr lang="en-US">
                <a:extLst>
                  <a:ext uri="http://customooxmlschemas.google.com/">
                    <go:slidesCustomData xmlns:go="http://customooxmlschemas.google.com/" textRoundtripDataId="21"/>
                  </a:ext>
                </a:extLst>
              </a:rPr>
              <a:t>courageous conversations</a:t>
            </a:r>
            <a:r>
              <a:rPr lang="en-US"/>
              <a:t> with government counterparts, community leaders and other partners on supporting key populations</a:t>
            </a:r>
            <a:endParaRPr/>
          </a:p>
          <a:p>
            <a:pPr indent="-474344" lvl="0" marL="514350" rtl="0" algn="l">
              <a:lnSpc>
                <a:spcPct val="120000"/>
              </a:lnSpc>
              <a:spcBef>
                <a:spcPts val="1000"/>
              </a:spcBef>
              <a:spcAft>
                <a:spcPts val="0"/>
              </a:spcAft>
              <a:buClr>
                <a:schemeClr val="dk1"/>
              </a:buClr>
              <a:buSzPct val="100000"/>
              <a:buFont typeface="Calibri"/>
              <a:buAutoNum type="arabicPeriod"/>
            </a:pPr>
            <a:r>
              <a:rPr lang="en-US"/>
              <a:t>Increase your capacity to support the delivery of better quality and more inclusive services for key populations, and improve their access to services.</a:t>
            </a:r>
            <a:endParaRPr/>
          </a:p>
        </p:txBody>
      </p:sp>
      <p:cxnSp>
        <p:nvCxnSpPr>
          <p:cNvPr id="128" name="Google Shape;128;p9"/>
          <p:cNvCxnSpPr>
            <a:endCxn id="129" idx="1"/>
          </p:cNvCxnSpPr>
          <p:nvPr/>
        </p:nvCxnSpPr>
        <p:spPr>
          <a:xfrm>
            <a:off x="255900" y="6625480"/>
            <a:ext cx="582300" cy="0"/>
          </a:xfrm>
          <a:prstGeom prst="straightConnector1">
            <a:avLst/>
          </a:prstGeom>
          <a:noFill/>
          <a:ln cap="flat" cmpd="sng" w="9525">
            <a:solidFill>
              <a:srgbClr val="ACB8CA"/>
            </a:solidFill>
            <a:prstDash val="solid"/>
            <a:miter lim="800000"/>
            <a:headEnd len="sm" w="sm" type="none"/>
            <a:tailEnd len="sm" w="sm" type="none"/>
          </a:ln>
        </p:spPr>
      </p:cxnSp>
      <p:sp>
        <p:nvSpPr>
          <p:cNvPr id="130" name="Google Shape;130;p9"/>
          <p:cNvSpPr txBox="1"/>
          <p:nvPr/>
        </p:nvSpPr>
        <p:spPr>
          <a:xfrm>
            <a:off x="838200" y="6494680"/>
            <a:ext cx="38322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rgbClr val="ACB8CA"/>
                </a:solidFill>
              </a:rPr>
              <a:t>PART 1 | CONTEXT AND GOALS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UNDP">
      <a:dk1>
        <a:srgbClr val="0468B1"/>
      </a:dk1>
      <a:lt1>
        <a:srgbClr val="FFFFFF"/>
      </a:lt1>
      <a:dk2>
        <a:srgbClr val="44546A"/>
      </a:dk2>
      <a:lt2>
        <a:srgbClr val="E7E6E6"/>
      </a:lt2>
      <a:accent1>
        <a:srgbClr val="0468B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2020-05-07T16:23:44Z</dcterms:created>
  <dc:creator>pragya mahendru</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f48c212f-6798-4e20-a56b-e8dbe132730e</vt:lpwstr>
  </property>
  <property fmtid="{D5CDD505-2E9C-101B-9397-08002B2CF9AE}" pid="3" name="ContentTypeId">
    <vt:lpwstr>0x010100B4981E8A26D6C246AE44E9FDAFE54C35</vt:lpwstr>
  </property>
</Properties>
</file>