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52D_8576874C.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60" r:id="rId6"/>
  </p:sldMasterIdLst>
  <p:notesMasterIdLst>
    <p:notesMasterId r:id="rId39"/>
  </p:notesMasterIdLst>
  <p:sldIdLst>
    <p:sldId id="257" r:id="rId7"/>
    <p:sldId id="2147474498" r:id="rId8"/>
    <p:sldId id="2147474511" r:id="rId9"/>
    <p:sldId id="2147474512" r:id="rId10"/>
    <p:sldId id="2147474513" r:id="rId11"/>
    <p:sldId id="2147474514" r:id="rId12"/>
    <p:sldId id="2147474515" r:id="rId13"/>
    <p:sldId id="2147474516" r:id="rId14"/>
    <p:sldId id="258" r:id="rId15"/>
    <p:sldId id="266" r:id="rId16"/>
    <p:sldId id="1283" r:id="rId17"/>
    <p:sldId id="1311" r:id="rId18"/>
    <p:sldId id="1321" r:id="rId19"/>
    <p:sldId id="1327" r:id="rId20"/>
    <p:sldId id="1325" r:id="rId21"/>
    <p:sldId id="2147474494" r:id="rId22"/>
    <p:sldId id="2147474509" r:id="rId23"/>
    <p:sldId id="2147474504" r:id="rId24"/>
    <p:sldId id="2147474506" r:id="rId25"/>
    <p:sldId id="2147474507" r:id="rId26"/>
    <p:sldId id="1299" r:id="rId27"/>
    <p:sldId id="1333" r:id="rId28"/>
    <p:sldId id="1334" r:id="rId29"/>
    <p:sldId id="547" r:id="rId30"/>
    <p:sldId id="2147474503" r:id="rId31"/>
    <p:sldId id="2147474501" r:id="rId32"/>
    <p:sldId id="2147474499" r:id="rId33"/>
    <p:sldId id="2147474485" r:id="rId34"/>
    <p:sldId id="2147474495" r:id="rId35"/>
    <p:sldId id="2147474502" r:id="rId36"/>
    <p:sldId id="272" r:id="rId37"/>
    <p:sldId id="214747448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A31768-806E-534E-9444-B291E2B493B2}">
          <p14:sldIdLst>
            <p14:sldId id="257"/>
          </p14:sldIdLst>
        </p14:section>
        <p14:section name="Mary" id="{FCA0C464-2CA1-FA4E-AB99-B0D8D2F440A2}">
          <p14:sldIdLst>
            <p14:sldId id="2147474498"/>
            <p14:sldId id="2147474511"/>
            <p14:sldId id="2147474512"/>
            <p14:sldId id="2147474513"/>
            <p14:sldId id="2147474514"/>
            <p14:sldId id="2147474515"/>
            <p14:sldId id="2147474516"/>
          </p14:sldIdLst>
        </p14:section>
        <p14:section name="Jeff" id="{BEDB67A9-A0E7-B548-81E1-D45D3678E52C}">
          <p14:sldIdLst>
            <p14:sldId id="258"/>
            <p14:sldId id="266"/>
            <p14:sldId id="1283"/>
            <p14:sldId id="1311"/>
            <p14:sldId id="1321"/>
            <p14:sldId id="1327"/>
            <p14:sldId id="1325"/>
            <p14:sldId id="2147474494"/>
            <p14:sldId id="2147474509"/>
            <p14:sldId id="2147474504"/>
            <p14:sldId id="2147474506"/>
            <p14:sldId id="2147474507"/>
            <p14:sldId id="1299"/>
            <p14:sldId id="1333"/>
            <p14:sldId id="1334"/>
            <p14:sldId id="547"/>
            <p14:sldId id="2147474503"/>
            <p14:sldId id="2147474501"/>
            <p14:sldId id="2147474499"/>
            <p14:sldId id="2147474485"/>
            <p14:sldId id="2147474495"/>
            <p14:sldId id="2147474502"/>
            <p14:sldId id="272"/>
            <p14:sldId id="2147474487"/>
          </p14:sldIdLst>
        </p14:section>
      </p14:sectionLst>
    </p:ext>
    <p:ext uri="{EFAFB233-063F-42B5-8137-9DF3F51BA10A}">
      <p15:sldGuideLst xmlns:p15="http://schemas.microsoft.com/office/powerpoint/2012/main">
        <p15:guide id="1" orient="horz" pos="2184" userDrawn="1">
          <p15:clr>
            <a:srgbClr val="A4A3A4"/>
          </p15:clr>
        </p15:guide>
        <p15:guide id="2" pos="35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8ED046-3824-2236-DBBE-78BCFC16FF8B}" name="MAHY, Mary" initials="MM" userId="S::mahym@unaids.org::0afd4db8-d624-4195-ad74-d950010a3c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aton, Jeffrey W" initials="EJW" lastIdx="1" clrIdx="0">
    <p:extLst>
      <p:ext uri="{19B8F6BF-5375-455C-9EA6-DF929625EA0E}">
        <p15:presenceInfo xmlns:p15="http://schemas.microsoft.com/office/powerpoint/2012/main" userId="S::jwe08@ic.ac.uk::276ea8c0-84f2-403e-ae35-83a79d07a4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4642"/>
    <a:srgbClr val="407879"/>
    <a:srgbClr val="E7B10A"/>
    <a:srgbClr val="E7C000"/>
    <a:srgbClr val="3D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12494-8DAA-C0EC-96CE-6D1D916881F8}" v="2" dt="2023-11-17T09:23:42.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0"/>
    <p:restoredTop sz="81973"/>
  </p:normalViewPr>
  <p:slideViewPr>
    <p:cSldViewPr snapToGrid="0" snapToObjects="1">
      <p:cViewPr varScale="1">
        <p:scale>
          <a:sx n="87" d="100"/>
          <a:sy n="87" d="100"/>
        </p:scale>
        <p:origin x="224" y="456"/>
      </p:cViewPr>
      <p:guideLst>
        <p:guide orient="horz" pos="2184"/>
        <p:guide pos="3528"/>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dc900cb2f8896b42af72c340ccabbc81d1a34e4dc7acb527acc64f698886efc2::" providerId="AD" clId="Web-{A1612494-8DAA-C0EC-96CE-6D1D916881F8}"/>
    <pc:docChg chg="modSld">
      <pc:chgData name="Guest User" userId="S::urn:spo:anon#dc900cb2f8896b42af72c340ccabbc81d1a34e4dc7acb527acc64f698886efc2::" providerId="AD" clId="Web-{A1612494-8DAA-C0EC-96CE-6D1D916881F8}" dt="2023-11-17T09:25:03.238" v="3" actId="14100"/>
      <pc:docMkLst>
        <pc:docMk/>
      </pc:docMkLst>
      <pc:sldChg chg="modSp">
        <pc:chgData name="Guest User" userId="S::urn:spo:anon#dc900cb2f8896b42af72c340ccabbc81d1a34e4dc7acb527acc64f698886efc2::" providerId="AD" clId="Web-{A1612494-8DAA-C0EC-96CE-6D1D916881F8}" dt="2023-11-17T09:25:03.238" v="3" actId="14100"/>
        <pc:sldMkLst>
          <pc:docMk/>
          <pc:sldMk cId="2807320519" sldId="547"/>
        </pc:sldMkLst>
        <pc:spChg chg="mod">
          <ac:chgData name="Guest User" userId="S::urn:spo:anon#dc900cb2f8896b42af72c340ccabbc81d1a34e4dc7acb527acc64f698886efc2::" providerId="AD" clId="Web-{A1612494-8DAA-C0EC-96CE-6D1D916881F8}" dt="2023-11-17T09:23:42.064" v="1"/>
          <ac:spMkLst>
            <pc:docMk/>
            <pc:sldMk cId="2807320519" sldId="547"/>
            <ac:spMk id="23" creationId="{BC48DC11-5A35-4692-A731-7C7D9C7F2ECF}"/>
          </ac:spMkLst>
        </pc:spChg>
        <pc:graphicFrameChg chg="mod">
          <ac:chgData name="Guest User" userId="S::urn:spo:anon#dc900cb2f8896b42af72c340ccabbc81d1a34e4dc7acb527acc64f698886efc2::" providerId="AD" clId="Web-{A1612494-8DAA-C0EC-96CE-6D1D916881F8}" dt="2023-11-17T09:25:03.238" v="3" actId="14100"/>
          <ac:graphicFrameMkLst>
            <pc:docMk/>
            <pc:sldMk cId="2807320519" sldId="547"/>
            <ac:graphicFrameMk id="10" creationId="{6F6941C6-31E4-EADC-4F6C-E11AFE0F1E6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10"/>
            <c:spPr>
              <a:solidFill>
                <a:schemeClr val="accent1"/>
              </a:solidFill>
              <a:ln w="9525">
                <a:solidFill>
                  <a:schemeClr val="accent1"/>
                </a:solidFill>
              </a:ln>
              <a:effectLst/>
            </c:spPr>
          </c:marker>
          <c:xVal>
            <c:numRef>
              <c:f>Sheet1!$A$2:$A$10</c:f>
              <c:numCache>
                <c:formatCode>#,##0</c:formatCode>
                <c:ptCount val="9"/>
                <c:pt idx="0">
                  <c:v>139470</c:v>
                </c:pt>
                <c:pt idx="1">
                  <c:v>23765</c:v>
                </c:pt>
                <c:pt idx="2">
                  <c:v>2811</c:v>
                </c:pt>
                <c:pt idx="3">
                  <c:v>10000</c:v>
                </c:pt>
                <c:pt idx="4">
                  <c:v>18688</c:v>
                </c:pt>
                <c:pt idx="5" formatCode="General">
                  <c:v>55</c:v>
                </c:pt>
                <c:pt idx="6">
                  <c:v>43158</c:v>
                </c:pt>
                <c:pt idx="7" formatCode="General">
                  <c:v>50833</c:v>
                </c:pt>
                <c:pt idx="8" formatCode="General">
                  <c:v>2568</c:v>
                </c:pt>
              </c:numCache>
            </c:numRef>
          </c:xVal>
          <c:yVal>
            <c:numRef>
              <c:f>Sheet1!$B$2:$B$10</c:f>
              <c:numCache>
                <c:formatCode>General</c:formatCode>
                <c:ptCount val="9"/>
                <c:pt idx="0">
                  <c:v>-28</c:v>
                </c:pt>
                <c:pt idx="1">
                  <c:v>159</c:v>
                </c:pt>
                <c:pt idx="2" formatCode="#,##0">
                  <c:v>-2807</c:v>
                </c:pt>
                <c:pt idx="3" formatCode="#,##0">
                  <c:v>350000</c:v>
                </c:pt>
                <c:pt idx="4">
                  <c:v>-693</c:v>
                </c:pt>
                <c:pt idx="5" formatCode="#,##0">
                  <c:v>383664</c:v>
                </c:pt>
                <c:pt idx="6" formatCode="#,##0">
                  <c:v>4841</c:v>
                </c:pt>
                <c:pt idx="7">
                  <c:v>1015777</c:v>
                </c:pt>
                <c:pt idx="8">
                  <c:v>0</c:v>
                </c:pt>
              </c:numCache>
            </c:numRef>
          </c:yVal>
          <c:smooth val="0"/>
          <c:extLst>
            <c:ext xmlns:c16="http://schemas.microsoft.com/office/drawing/2014/chart" uri="{C3380CC4-5D6E-409C-BE32-E72D297353CC}">
              <c16:uniqueId val="{00000000-36A6-4B71-AE25-C32A9CBC2B16}"/>
            </c:ext>
          </c:extLst>
        </c:ser>
        <c:dLbls>
          <c:showLegendKey val="0"/>
          <c:showVal val="0"/>
          <c:showCatName val="0"/>
          <c:showSerName val="0"/>
          <c:showPercent val="0"/>
          <c:showBubbleSize val="0"/>
        </c:dLbls>
        <c:axId val="629907888"/>
        <c:axId val="851338432"/>
      </c:scatterChart>
      <c:valAx>
        <c:axId val="6299078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Infections Averted,</a:t>
                </a:r>
                <a:r>
                  <a:rPr lang="en-US" baseline="0" dirty="0"/>
                  <a:t> 2022-2030</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1338432"/>
        <c:crosses val="autoZero"/>
        <c:crossBetween val="midCat"/>
      </c:valAx>
      <c:valAx>
        <c:axId val="851338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$/Infection Averted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9907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omments/modernComment_52D_8576874C.xml><?xml version="1.0" encoding="utf-8"?>
<p188:cmLst xmlns:a="http://schemas.openxmlformats.org/drawingml/2006/main" xmlns:r="http://schemas.openxmlformats.org/officeDocument/2006/relationships" xmlns:p188="http://schemas.microsoft.com/office/powerpoint/2018/8/main">
  <p188:cm id="{2552BAEC-F403-45F7-BBF2-639CDBA0CB9F}" authorId="{7F8ED046-3824-2236-DBBE-78BCFC16FF8B}" created="2023-10-24T15:32:12.547">
    <ac:deMkLst xmlns:ac="http://schemas.microsoft.com/office/drawing/2013/main/command">
      <pc:docMk xmlns:pc="http://schemas.microsoft.com/office/powerpoint/2013/main/command"/>
      <pc:sldMk xmlns:pc="http://schemas.microsoft.com/office/powerpoint/2013/main/command" cId="2239137612" sldId="1325"/>
      <ac:spMk id="3" creationId="{48C947F0-E264-587D-A62C-0517B805433F}"/>
    </ac:deMkLst>
    <p188:txBody>
      <a:bodyPr/>
      <a:lstStyle/>
      <a:p>
        <a:r>
          <a:rPr lang="en-US"/>
          <a:t>Doesn’t match the paper</a:t>
        </a:r>
      </a:p>
    </p188:txBody>
  </p188:cm>
</p188: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8B836-DF08-6845-B6AD-7F5C0BDC5A3C}" type="doc">
      <dgm:prSet loTypeId="urn:microsoft.com/office/officeart/2005/8/layout/vProcess5" loCatId="" qsTypeId="urn:microsoft.com/office/officeart/2005/8/quickstyle/simple1" qsCatId="simple" csTypeId="urn:microsoft.com/office/officeart/2005/8/colors/accent2_2" csCatId="accent2" phldr="1"/>
      <dgm:spPr/>
      <dgm:t>
        <a:bodyPr/>
        <a:lstStyle/>
        <a:p>
          <a:endParaRPr lang="en-US"/>
        </a:p>
      </dgm:t>
    </dgm:pt>
    <dgm:pt modelId="{A7B2F1C2-F1D8-7446-B5E1-F8C62ACC0E6C}">
      <dgm:prSet phldrT="[Text]"/>
      <dgm:spPr/>
      <dgm:t>
        <a:bodyPr/>
        <a:lstStyle/>
        <a:p>
          <a:r>
            <a:rPr lang="en-US" dirty="0"/>
            <a:t>Epidemiologic conditions and metrics defining ‘AIDS no longer public health threat’</a:t>
          </a:r>
        </a:p>
      </dgm:t>
    </dgm:pt>
    <dgm:pt modelId="{3F22831A-EBA7-334B-88FE-ECFFD16AF5A5}" type="parTrans" cxnId="{D0994B7D-B6CF-2D4A-8FF2-7017FEBA8E3C}">
      <dgm:prSet/>
      <dgm:spPr/>
      <dgm:t>
        <a:bodyPr/>
        <a:lstStyle/>
        <a:p>
          <a:endParaRPr lang="en-US"/>
        </a:p>
      </dgm:t>
    </dgm:pt>
    <dgm:pt modelId="{2EFC9A8A-008B-2249-B62F-47472ECF83B6}" type="sibTrans" cxnId="{D0994B7D-B6CF-2D4A-8FF2-7017FEBA8E3C}">
      <dgm:prSet/>
      <dgm:spPr/>
      <dgm:t>
        <a:bodyPr/>
        <a:lstStyle/>
        <a:p>
          <a:endParaRPr lang="en-US"/>
        </a:p>
      </dgm:t>
    </dgm:pt>
    <dgm:pt modelId="{5A747E90-BC68-A741-BB79-C99808C97BFA}">
      <dgm:prSet phldrT="[Text]"/>
      <dgm:spPr/>
      <dgm:t>
        <a:bodyPr/>
        <a:lstStyle/>
        <a:p>
          <a:r>
            <a:rPr lang="en-US" dirty="0" err="1"/>
            <a:t>Programmes</a:t>
          </a:r>
          <a:r>
            <a:rPr lang="en-US" dirty="0"/>
            <a:t>, policies, and services to ensure epidemiologic situation is maintained</a:t>
          </a:r>
        </a:p>
      </dgm:t>
    </dgm:pt>
    <dgm:pt modelId="{51C7C989-C524-F64D-A4D2-B3B2F84F2322}" type="parTrans" cxnId="{B3C50A0C-12B8-294B-9611-1E9FC320AA9B}">
      <dgm:prSet/>
      <dgm:spPr/>
      <dgm:t>
        <a:bodyPr/>
        <a:lstStyle/>
        <a:p>
          <a:endParaRPr lang="en-US"/>
        </a:p>
      </dgm:t>
    </dgm:pt>
    <dgm:pt modelId="{C90E6130-A19C-EE4C-8740-559D24E8303C}" type="sibTrans" cxnId="{B3C50A0C-12B8-294B-9611-1E9FC320AA9B}">
      <dgm:prSet/>
      <dgm:spPr/>
      <dgm:t>
        <a:bodyPr/>
        <a:lstStyle/>
        <a:p>
          <a:endParaRPr lang="en-US"/>
        </a:p>
      </dgm:t>
    </dgm:pt>
    <dgm:pt modelId="{36AEDD60-3656-4D4A-A2E8-BF2F067F9FA2}">
      <dgm:prSet phldrT="[Text]"/>
      <dgm:spPr/>
      <dgm:t>
        <a:bodyPr/>
        <a:lstStyle/>
        <a:p>
          <a:r>
            <a:rPr lang="en-US" dirty="0"/>
            <a:t>Surveillance and monitoring to ensure epidemiologic condition sustained &amp; </a:t>
          </a:r>
          <a:r>
            <a:rPr lang="en-US" dirty="0" err="1"/>
            <a:t>programme</a:t>
          </a:r>
          <a:r>
            <a:rPr lang="en-US" dirty="0"/>
            <a:t>/policies  implemented with fidelity</a:t>
          </a:r>
        </a:p>
      </dgm:t>
    </dgm:pt>
    <dgm:pt modelId="{30BF19E4-9EAC-E74D-BF1E-A09133F5A0AB}" type="parTrans" cxnId="{7249DC97-D50A-7D44-9624-BD28EFDC3AD5}">
      <dgm:prSet/>
      <dgm:spPr/>
      <dgm:t>
        <a:bodyPr/>
        <a:lstStyle/>
        <a:p>
          <a:endParaRPr lang="en-US"/>
        </a:p>
      </dgm:t>
    </dgm:pt>
    <dgm:pt modelId="{52A5DD29-64D6-A24B-AC2F-27CA32ED0DE5}" type="sibTrans" cxnId="{7249DC97-D50A-7D44-9624-BD28EFDC3AD5}">
      <dgm:prSet/>
      <dgm:spPr/>
      <dgm:t>
        <a:bodyPr/>
        <a:lstStyle/>
        <a:p>
          <a:endParaRPr lang="en-US"/>
        </a:p>
      </dgm:t>
    </dgm:pt>
    <dgm:pt modelId="{918A1044-85AF-064C-9F34-C44BEC68B689}" type="pres">
      <dgm:prSet presAssocID="{4E48B836-DF08-6845-B6AD-7F5C0BDC5A3C}" presName="outerComposite" presStyleCnt="0">
        <dgm:presLayoutVars>
          <dgm:chMax val="5"/>
          <dgm:dir/>
          <dgm:resizeHandles val="exact"/>
        </dgm:presLayoutVars>
      </dgm:prSet>
      <dgm:spPr/>
    </dgm:pt>
    <dgm:pt modelId="{7BAFA3F2-2786-9743-AE0D-99E0405A66C5}" type="pres">
      <dgm:prSet presAssocID="{4E48B836-DF08-6845-B6AD-7F5C0BDC5A3C}" presName="dummyMaxCanvas" presStyleCnt="0">
        <dgm:presLayoutVars/>
      </dgm:prSet>
      <dgm:spPr/>
    </dgm:pt>
    <dgm:pt modelId="{E3E9B559-A0AF-CD4B-B9C5-B8080952A93E}" type="pres">
      <dgm:prSet presAssocID="{4E48B836-DF08-6845-B6AD-7F5C0BDC5A3C}" presName="ThreeNodes_1" presStyleLbl="node1" presStyleIdx="0" presStyleCnt="3" custScaleX="102455" custLinFactNeighborX="-526" custLinFactNeighborY="-36957">
        <dgm:presLayoutVars>
          <dgm:bulletEnabled val="1"/>
        </dgm:presLayoutVars>
      </dgm:prSet>
      <dgm:spPr/>
    </dgm:pt>
    <dgm:pt modelId="{4FB181B4-74F9-984F-A492-AA12B216046A}" type="pres">
      <dgm:prSet presAssocID="{4E48B836-DF08-6845-B6AD-7F5C0BDC5A3C}" presName="ThreeNodes_2" presStyleLbl="node1" presStyleIdx="1" presStyleCnt="3" custScaleX="102455">
        <dgm:presLayoutVars>
          <dgm:bulletEnabled val="1"/>
        </dgm:presLayoutVars>
      </dgm:prSet>
      <dgm:spPr/>
    </dgm:pt>
    <dgm:pt modelId="{D77AC920-E312-484E-A4B8-2C20430FABE8}" type="pres">
      <dgm:prSet presAssocID="{4E48B836-DF08-6845-B6AD-7F5C0BDC5A3C}" presName="ThreeNodes_3" presStyleLbl="node1" presStyleIdx="2" presStyleCnt="3" custScaleX="102455">
        <dgm:presLayoutVars>
          <dgm:bulletEnabled val="1"/>
        </dgm:presLayoutVars>
      </dgm:prSet>
      <dgm:spPr/>
    </dgm:pt>
    <dgm:pt modelId="{BB0443B3-8C70-CD4B-9C57-6520AFDB6E1C}" type="pres">
      <dgm:prSet presAssocID="{4E48B836-DF08-6845-B6AD-7F5C0BDC5A3C}" presName="ThreeConn_1-2" presStyleLbl="fgAccFollowNode1" presStyleIdx="0" presStyleCnt="2">
        <dgm:presLayoutVars>
          <dgm:bulletEnabled val="1"/>
        </dgm:presLayoutVars>
      </dgm:prSet>
      <dgm:spPr/>
    </dgm:pt>
    <dgm:pt modelId="{DA28D7F6-2CDA-1941-A2B9-620A1B70F4AA}" type="pres">
      <dgm:prSet presAssocID="{4E48B836-DF08-6845-B6AD-7F5C0BDC5A3C}" presName="ThreeConn_2-3" presStyleLbl="fgAccFollowNode1" presStyleIdx="1" presStyleCnt="2">
        <dgm:presLayoutVars>
          <dgm:bulletEnabled val="1"/>
        </dgm:presLayoutVars>
      </dgm:prSet>
      <dgm:spPr/>
    </dgm:pt>
    <dgm:pt modelId="{DFB687E9-0665-F14F-A980-9B9B77B59255}" type="pres">
      <dgm:prSet presAssocID="{4E48B836-DF08-6845-B6AD-7F5C0BDC5A3C}" presName="ThreeNodes_1_text" presStyleLbl="node1" presStyleIdx="2" presStyleCnt="3">
        <dgm:presLayoutVars>
          <dgm:bulletEnabled val="1"/>
        </dgm:presLayoutVars>
      </dgm:prSet>
      <dgm:spPr/>
    </dgm:pt>
    <dgm:pt modelId="{3A2D8750-57AF-A34B-BD58-961404EA5EB6}" type="pres">
      <dgm:prSet presAssocID="{4E48B836-DF08-6845-B6AD-7F5C0BDC5A3C}" presName="ThreeNodes_2_text" presStyleLbl="node1" presStyleIdx="2" presStyleCnt="3">
        <dgm:presLayoutVars>
          <dgm:bulletEnabled val="1"/>
        </dgm:presLayoutVars>
      </dgm:prSet>
      <dgm:spPr/>
    </dgm:pt>
    <dgm:pt modelId="{945916C8-0EEF-224A-86FA-78A67EF3224A}" type="pres">
      <dgm:prSet presAssocID="{4E48B836-DF08-6845-B6AD-7F5C0BDC5A3C}" presName="ThreeNodes_3_text" presStyleLbl="node1" presStyleIdx="2" presStyleCnt="3">
        <dgm:presLayoutVars>
          <dgm:bulletEnabled val="1"/>
        </dgm:presLayoutVars>
      </dgm:prSet>
      <dgm:spPr/>
    </dgm:pt>
  </dgm:ptLst>
  <dgm:cxnLst>
    <dgm:cxn modelId="{B3C50A0C-12B8-294B-9611-1E9FC320AA9B}" srcId="{4E48B836-DF08-6845-B6AD-7F5C0BDC5A3C}" destId="{5A747E90-BC68-A741-BB79-C99808C97BFA}" srcOrd="1" destOrd="0" parTransId="{51C7C989-C524-F64D-A4D2-B3B2F84F2322}" sibTransId="{C90E6130-A19C-EE4C-8740-559D24E8303C}"/>
    <dgm:cxn modelId="{D61F3F14-52B0-0447-82CF-4B5D0D32AC0C}" type="presOf" srcId="{36AEDD60-3656-4D4A-A2E8-BF2F067F9FA2}" destId="{945916C8-0EEF-224A-86FA-78A67EF3224A}" srcOrd="1" destOrd="0" presId="urn:microsoft.com/office/officeart/2005/8/layout/vProcess5"/>
    <dgm:cxn modelId="{B41E113D-13F1-7145-A382-BD584F0898B3}" type="presOf" srcId="{2EFC9A8A-008B-2249-B62F-47472ECF83B6}" destId="{BB0443B3-8C70-CD4B-9C57-6520AFDB6E1C}" srcOrd="0" destOrd="0" presId="urn:microsoft.com/office/officeart/2005/8/layout/vProcess5"/>
    <dgm:cxn modelId="{0016A647-04C7-4341-BF4D-4DFFCD04BAF7}" type="presOf" srcId="{4E48B836-DF08-6845-B6AD-7F5C0BDC5A3C}" destId="{918A1044-85AF-064C-9F34-C44BEC68B689}" srcOrd="0" destOrd="0" presId="urn:microsoft.com/office/officeart/2005/8/layout/vProcess5"/>
    <dgm:cxn modelId="{D0994B7D-B6CF-2D4A-8FF2-7017FEBA8E3C}" srcId="{4E48B836-DF08-6845-B6AD-7F5C0BDC5A3C}" destId="{A7B2F1C2-F1D8-7446-B5E1-F8C62ACC0E6C}" srcOrd="0" destOrd="0" parTransId="{3F22831A-EBA7-334B-88FE-ECFFD16AF5A5}" sibTransId="{2EFC9A8A-008B-2249-B62F-47472ECF83B6}"/>
    <dgm:cxn modelId="{106CE47E-6F57-0C4D-AC6A-461D67FD2B84}" type="presOf" srcId="{5A747E90-BC68-A741-BB79-C99808C97BFA}" destId="{4FB181B4-74F9-984F-A492-AA12B216046A}" srcOrd="0" destOrd="0" presId="urn:microsoft.com/office/officeart/2005/8/layout/vProcess5"/>
    <dgm:cxn modelId="{F8E1B795-485F-6040-B08A-492695BE84E2}" type="presOf" srcId="{36AEDD60-3656-4D4A-A2E8-BF2F067F9FA2}" destId="{D77AC920-E312-484E-A4B8-2C20430FABE8}" srcOrd="0" destOrd="0" presId="urn:microsoft.com/office/officeart/2005/8/layout/vProcess5"/>
    <dgm:cxn modelId="{7249DC97-D50A-7D44-9624-BD28EFDC3AD5}" srcId="{4E48B836-DF08-6845-B6AD-7F5C0BDC5A3C}" destId="{36AEDD60-3656-4D4A-A2E8-BF2F067F9FA2}" srcOrd="2" destOrd="0" parTransId="{30BF19E4-9EAC-E74D-BF1E-A09133F5A0AB}" sibTransId="{52A5DD29-64D6-A24B-AC2F-27CA32ED0DE5}"/>
    <dgm:cxn modelId="{5F99F0A8-B7F4-9346-8532-ED841F5135F7}" type="presOf" srcId="{5A747E90-BC68-A741-BB79-C99808C97BFA}" destId="{3A2D8750-57AF-A34B-BD58-961404EA5EB6}" srcOrd="1" destOrd="0" presId="urn:microsoft.com/office/officeart/2005/8/layout/vProcess5"/>
    <dgm:cxn modelId="{1AA286AA-1BDA-6448-98EA-D2E9EDD43850}" type="presOf" srcId="{A7B2F1C2-F1D8-7446-B5E1-F8C62ACC0E6C}" destId="{DFB687E9-0665-F14F-A980-9B9B77B59255}" srcOrd="1" destOrd="0" presId="urn:microsoft.com/office/officeart/2005/8/layout/vProcess5"/>
    <dgm:cxn modelId="{C1ECE7D6-0C5E-3640-86D0-ADD116B3AB80}" type="presOf" srcId="{A7B2F1C2-F1D8-7446-B5E1-F8C62ACC0E6C}" destId="{E3E9B559-A0AF-CD4B-B9C5-B8080952A93E}" srcOrd="0" destOrd="0" presId="urn:microsoft.com/office/officeart/2005/8/layout/vProcess5"/>
    <dgm:cxn modelId="{572DC6E7-C7D6-1B40-810C-F431B5468257}" type="presOf" srcId="{C90E6130-A19C-EE4C-8740-559D24E8303C}" destId="{DA28D7F6-2CDA-1941-A2B9-620A1B70F4AA}" srcOrd="0" destOrd="0" presId="urn:microsoft.com/office/officeart/2005/8/layout/vProcess5"/>
    <dgm:cxn modelId="{E9286386-A1BB-E447-8394-D44329027909}" type="presParOf" srcId="{918A1044-85AF-064C-9F34-C44BEC68B689}" destId="{7BAFA3F2-2786-9743-AE0D-99E0405A66C5}" srcOrd="0" destOrd="0" presId="urn:microsoft.com/office/officeart/2005/8/layout/vProcess5"/>
    <dgm:cxn modelId="{35ABF92C-F89D-274E-9FFA-E64A291F4798}" type="presParOf" srcId="{918A1044-85AF-064C-9F34-C44BEC68B689}" destId="{E3E9B559-A0AF-CD4B-B9C5-B8080952A93E}" srcOrd="1" destOrd="0" presId="urn:microsoft.com/office/officeart/2005/8/layout/vProcess5"/>
    <dgm:cxn modelId="{8EE7560D-8C7F-CC45-833B-FF0F24B31574}" type="presParOf" srcId="{918A1044-85AF-064C-9F34-C44BEC68B689}" destId="{4FB181B4-74F9-984F-A492-AA12B216046A}" srcOrd="2" destOrd="0" presId="urn:microsoft.com/office/officeart/2005/8/layout/vProcess5"/>
    <dgm:cxn modelId="{58D7249B-B1B1-D64C-9339-4096247952FF}" type="presParOf" srcId="{918A1044-85AF-064C-9F34-C44BEC68B689}" destId="{D77AC920-E312-484E-A4B8-2C20430FABE8}" srcOrd="3" destOrd="0" presId="urn:microsoft.com/office/officeart/2005/8/layout/vProcess5"/>
    <dgm:cxn modelId="{7132FC0B-57B8-8647-98F5-0CC1D2EF5B82}" type="presParOf" srcId="{918A1044-85AF-064C-9F34-C44BEC68B689}" destId="{BB0443B3-8C70-CD4B-9C57-6520AFDB6E1C}" srcOrd="4" destOrd="0" presId="urn:microsoft.com/office/officeart/2005/8/layout/vProcess5"/>
    <dgm:cxn modelId="{FA297687-066D-3747-B311-A8E83999D463}" type="presParOf" srcId="{918A1044-85AF-064C-9F34-C44BEC68B689}" destId="{DA28D7F6-2CDA-1941-A2B9-620A1B70F4AA}" srcOrd="5" destOrd="0" presId="urn:microsoft.com/office/officeart/2005/8/layout/vProcess5"/>
    <dgm:cxn modelId="{5E8C8E22-B509-2648-B80C-C91C37DE143F}" type="presParOf" srcId="{918A1044-85AF-064C-9F34-C44BEC68B689}" destId="{DFB687E9-0665-F14F-A980-9B9B77B59255}" srcOrd="6" destOrd="0" presId="urn:microsoft.com/office/officeart/2005/8/layout/vProcess5"/>
    <dgm:cxn modelId="{38936D05-988E-A34C-A19D-8E96A55017BA}" type="presParOf" srcId="{918A1044-85AF-064C-9F34-C44BEC68B689}" destId="{3A2D8750-57AF-A34B-BD58-961404EA5EB6}" srcOrd="7" destOrd="0" presId="urn:microsoft.com/office/officeart/2005/8/layout/vProcess5"/>
    <dgm:cxn modelId="{A9E03DDD-962C-9D46-99DC-16F36D1C116E}" type="presParOf" srcId="{918A1044-85AF-064C-9F34-C44BEC68B689}" destId="{945916C8-0EEF-224A-86FA-78A67EF3224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9B559-A0AF-CD4B-B9C5-B8080952A93E}">
      <dsp:nvSpPr>
        <dsp:cNvPr id="0" name=""/>
        <dsp:cNvSpPr/>
      </dsp:nvSpPr>
      <dsp:spPr>
        <a:xfrm>
          <a:off x="-114487" y="0"/>
          <a:ext cx="9555854" cy="101505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Epidemiologic conditions and metrics defining ‘AIDS no longer public health threat’</a:t>
          </a:r>
        </a:p>
      </dsp:txBody>
      <dsp:txXfrm>
        <a:off x="-84757" y="29730"/>
        <a:ext cx="8435099" cy="955596"/>
      </dsp:txXfrm>
    </dsp:sp>
    <dsp:sp modelId="{4FB181B4-74F9-984F-A492-AA12B216046A}">
      <dsp:nvSpPr>
        <dsp:cNvPr id="0" name=""/>
        <dsp:cNvSpPr/>
      </dsp:nvSpPr>
      <dsp:spPr>
        <a:xfrm>
          <a:off x="708472" y="1184231"/>
          <a:ext cx="9555854" cy="101505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Programmes</a:t>
          </a:r>
          <a:r>
            <a:rPr lang="en-US" sz="2200" kern="1200" dirty="0"/>
            <a:t>, policies, and services to ensure epidemiologic situation is maintained</a:t>
          </a:r>
        </a:p>
      </dsp:txBody>
      <dsp:txXfrm>
        <a:off x="738202" y="1213961"/>
        <a:ext cx="7977247" cy="955596"/>
      </dsp:txXfrm>
    </dsp:sp>
    <dsp:sp modelId="{D77AC920-E312-484E-A4B8-2C20430FABE8}">
      <dsp:nvSpPr>
        <dsp:cNvPr id="0" name=""/>
        <dsp:cNvSpPr/>
      </dsp:nvSpPr>
      <dsp:spPr>
        <a:xfrm>
          <a:off x="1531432" y="2368463"/>
          <a:ext cx="9555854" cy="101505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Surveillance and monitoring to ensure epidemiologic condition sustained &amp; </a:t>
          </a:r>
          <a:r>
            <a:rPr lang="en-US" sz="2200" kern="1200" dirty="0" err="1"/>
            <a:t>programme</a:t>
          </a:r>
          <a:r>
            <a:rPr lang="en-US" sz="2200" kern="1200" dirty="0"/>
            <a:t>/policies  implemented with fidelity</a:t>
          </a:r>
        </a:p>
      </dsp:txBody>
      <dsp:txXfrm>
        <a:off x="1561162" y="2398193"/>
        <a:ext cx="7977247" cy="955596"/>
      </dsp:txXfrm>
    </dsp:sp>
    <dsp:sp modelId="{BB0443B3-8C70-CD4B-9C57-6520AFDB6E1C}">
      <dsp:nvSpPr>
        <dsp:cNvPr id="0" name=""/>
        <dsp:cNvSpPr/>
      </dsp:nvSpPr>
      <dsp:spPr>
        <a:xfrm>
          <a:off x="8667093" y="769750"/>
          <a:ext cx="659786" cy="65978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815545" y="769750"/>
        <a:ext cx="362882" cy="496489"/>
      </dsp:txXfrm>
    </dsp:sp>
    <dsp:sp modelId="{DA28D7F6-2CDA-1941-A2B9-620A1B70F4AA}">
      <dsp:nvSpPr>
        <dsp:cNvPr id="0" name=""/>
        <dsp:cNvSpPr/>
      </dsp:nvSpPr>
      <dsp:spPr>
        <a:xfrm>
          <a:off x="9490053" y="1947215"/>
          <a:ext cx="659786" cy="65978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638505" y="1947215"/>
        <a:ext cx="362882" cy="4964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10C52-C99F-2244-840C-0AA295E65893}"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5AAC0-1CC1-EB49-834D-EE4504773D37}" type="slidenum">
              <a:rPr lang="en-US" smtClean="0"/>
              <a:t>‹#›</a:t>
            </a:fld>
            <a:endParaRPr lang="en-US"/>
          </a:p>
        </p:txBody>
      </p:sp>
    </p:spTree>
    <p:extLst>
      <p:ext uri="{BB962C8B-B14F-4D97-AF65-F5344CB8AC3E}">
        <p14:creationId xmlns:p14="http://schemas.microsoft.com/office/powerpoint/2010/main" val="314425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5AAC0-1CC1-EB49-834D-EE4504773D37}" type="slidenum">
              <a:rPr lang="en-US" smtClean="0"/>
              <a:t>1</a:t>
            </a:fld>
            <a:endParaRPr lang="en-US"/>
          </a:p>
        </p:txBody>
      </p:sp>
    </p:spTree>
    <p:extLst>
      <p:ext uri="{BB962C8B-B14F-4D97-AF65-F5344CB8AC3E}">
        <p14:creationId xmlns:p14="http://schemas.microsoft.com/office/powerpoint/2010/main" val="2116679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5AAC0-1CC1-EB49-834D-EE4504773D37}" type="slidenum">
              <a:rPr lang="en-US" smtClean="0"/>
              <a:t>24</a:t>
            </a:fld>
            <a:endParaRPr lang="en-US"/>
          </a:p>
        </p:txBody>
      </p:sp>
    </p:spTree>
    <p:extLst>
      <p:ext uri="{BB962C8B-B14F-4D97-AF65-F5344CB8AC3E}">
        <p14:creationId xmlns:p14="http://schemas.microsoft.com/office/powerpoint/2010/main" val="399202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5AAC0-1CC1-EB49-834D-EE4504773D37}" type="slidenum">
              <a:rPr lang="en-US" smtClean="0"/>
              <a:t>28</a:t>
            </a:fld>
            <a:endParaRPr lang="en-US"/>
          </a:p>
        </p:txBody>
      </p:sp>
    </p:spTree>
    <p:extLst>
      <p:ext uri="{BB962C8B-B14F-4D97-AF65-F5344CB8AC3E}">
        <p14:creationId xmlns:p14="http://schemas.microsoft.com/office/powerpoint/2010/main" val="259863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5AAC0-1CC1-EB49-834D-EE4504773D37}" type="slidenum">
              <a:rPr lang="en-US" smtClean="0"/>
              <a:t>30</a:t>
            </a:fld>
            <a:endParaRPr lang="en-US"/>
          </a:p>
        </p:txBody>
      </p:sp>
    </p:spTree>
    <p:extLst>
      <p:ext uri="{BB962C8B-B14F-4D97-AF65-F5344CB8AC3E}">
        <p14:creationId xmlns:p14="http://schemas.microsoft.com/office/powerpoint/2010/main" val="171340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5AAC0-1CC1-EB49-834D-EE4504773D37}" type="slidenum">
              <a:rPr lang="en-US" smtClean="0"/>
              <a:t>32</a:t>
            </a:fld>
            <a:endParaRPr lang="en-US"/>
          </a:p>
        </p:txBody>
      </p:sp>
    </p:spTree>
    <p:extLst>
      <p:ext uri="{BB962C8B-B14F-4D97-AF65-F5344CB8AC3E}">
        <p14:creationId xmlns:p14="http://schemas.microsoft.com/office/powerpoint/2010/main" val="310721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5AAC0-1CC1-EB49-834D-EE4504773D37}" type="slidenum">
              <a:rPr lang="en-US" smtClean="0"/>
              <a:t>9</a:t>
            </a:fld>
            <a:endParaRPr lang="en-US"/>
          </a:p>
        </p:txBody>
      </p:sp>
    </p:spTree>
    <p:extLst>
      <p:ext uri="{BB962C8B-B14F-4D97-AF65-F5344CB8AC3E}">
        <p14:creationId xmlns:p14="http://schemas.microsoft.com/office/powerpoint/2010/main" val="97004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sought to further explore why we see a consistent pattern across the models of an inflection and slowing in the rate of incidence decline between 2018 and 2022, exemplified here in the model projections for South Africa.</a:t>
            </a:r>
          </a:p>
          <a:p>
            <a:endParaRPr lang="en-US" dirty="0"/>
          </a:p>
          <a:p>
            <a:r>
              <a:rPr lang="en-US" dirty="0"/>
              <a:t>This is mainly due to a shift in what is driving HIV incidence decline</a:t>
            </a:r>
          </a:p>
        </p:txBody>
      </p:sp>
      <p:sp>
        <p:nvSpPr>
          <p:cNvPr id="4" name="Slide Number Placeholder 3"/>
          <p:cNvSpPr>
            <a:spLocks noGrp="1"/>
          </p:cNvSpPr>
          <p:nvPr>
            <p:ph type="sldNum" sz="quarter" idx="5"/>
          </p:nvPr>
        </p:nvSpPr>
        <p:spPr/>
        <p:txBody>
          <a:bodyPr/>
          <a:lstStyle/>
          <a:p>
            <a:fld id="{0995AAC0-1CC1-EB49-834D-EE4504773D37}" type="slidenum">
              <a:rPr lang="en-US" smtClean="0"/>
              <a:t>11</a:t>
            </a:fld>
            <a:endParaRPr lang="en-US"/>
          </a:p>
        </p:txBody>
      </p:sp>
    </p:spTree>
    <p:extLst>
      <p:ext uri="{BB962C8B-B14F-4D97-AF65-F5344CB8AC3E}">
        <p14:creationId xmlns:p14="http://schemas.microsoft.com/office/powerpoint/2010/main" val="256187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this dynamic of a reducing infectious population playing out clearly in epidemic estimates in South Africa.</a:t>
            </a:r>
          </a:p>
          <a:p>
            <a:endParaRPr lang="en-US" dirty="0"/>
          </a:p>
          <a:p>
            <a:r>
              <a:rPr lang="en-US" dirty="0"/>
              <a:t>Between 2015 and 2025, the number of men aged 15-24 in South Africa with untreated HIV infection—and therefore potentially at risk of transmitting—roughly halved every five years.</a:t>
            </a:r>
          </a:p>
          <a:p>
            <a:endParaRPr lang="en-US" dirty="0"/>
          </a:p>
          <a:p>
            <a:r>
              <a:rPr lang="en-US" dirty="0"/>
              <a:t>Some of this reduction in men with viraemia came from increasing the number on ART. However most of the reduction came simply from reducing total numbers of men living with HIV in this age group.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10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Maintain current coverage</a:t>
            </a:r>
            <a:b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br>
            <a:r>
              <a:rPr kumimoji="0" lang="en-US" sz="1200" b="1" i="0" u="none" strike="noStrike" kern="1200" cap="none" spc="0" normalizeH="0" baseline="0" noProof="0" dirty="0">
                <a:ln>
                  <a:noFill/>
                </a:ln>
                <a:solidFill>
                  <a:srgbClr val="C00000"/>
                </a:solidFill>
                <a:effectLst/>
                <a:uLnTx/>
                <a:uFillTx/>
                <a:latin typeface="Arial" panose="020B0604020202020204"/>
                <a:ea typeface="+mn-ea"/>
                <a:cs typeface="+mn-cs"/>
              </a:rPr>
              <a:t>(treatment AND prevention):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C00000"/>
                </a:solidFill>
                <a:effectLst/>
                <a:uLnTx/>
                <a:uFillTx/>
                <a:latin typeface="Arial" panose="020B0604020202020204"/>
                <a:ea typeface="+mn-ea"/>
                <a:cs typeface="+mn-cs"/>
              </a:rPr>
              <a:t>2022-2030: 17% reduction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C00000"/>
                </a:solidFill>
                <a:effectLst/>
                <a:uLnTx/>
                <a:uFillTx/>
                <a:latin typeface="Arial" panose="020B0604020202020204"/>
                <a:ea typeface="+mn-ea"/>
                <a:cs typeface="+mn-cs"/>
              </a:rPr>
              <a:t>2030-2050: 36% reduction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C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497D"/>
                </a:solidFill>
                <a:effectLst/>
                <a:uLnTx/>
                <a:uFillTx/>
                <a:latin typeface="Arial" panose="020B0604020202020204"/>
                <a:ea typeface="+mn-ea"/>
                <a:cs typeface="+mn-cs"/>
              </a:rPr>
              <a:t>Attain 95-95-95 by 2030 </a:t>
            </a:r>
            <a:br>
              <a:rPr kumimoji="0" lang="en-US" sz="1100" b="1" i="0" u="none" strike="noStrike" kern="1200" cap="none" spc="0" normalizeH="0" baseline="0" noProof="0" dirty="0">
                <a:ln>
                  <a:noFill/>
                </a:ln>
                <a:solidFill>
                  <a:srgbClr val="1F497D"/>
                </a:solidFill>
                <a:effectLst/>
                <a:uLnTx/>
                <a:uFillTx/>
                <a:latin typeface="Arial" panose="020B0604020202020204"/>
                <a:ea typeface="+mn-ea"/>
                <a:cs typeface="+mn-cs"/>
              </a:rPr>
            </a:br>
            <a:r>
              <a:rPr kumimoji="0" lang="en-US" sz="1100" b="1" i="0" u="none" strike="noStrike" kern="1200" cap="none" spc="0" normalizeH="0" baseline="0" noProof="0" dirty="0">
                <a:ln>
                  <a:noFill/>
                </a:ln>
                <a:solidFill>
                  <a:srgbClr val="1F497D"/>
                </a:solidFill>
                <a:effectLst/>
                <a:uLnTx/>
                <a:uFillTx/>
                <a:latin typeface="Arial" panose="020B0604020202020204"/>
                <a:ea typeface="+mn-ea"/>
                <a:cs typeface="+mn-cs"/>
              </a:rPr>
              <a:t>(+ current</a:t>
            </a:r>
            <a:r>
              <a:rPr kumimoji="0" lang="en-US" sz="1100" b="1" i="0" u="none" strike="noStrike" kern="1200" cap="none" spc="0" normalizeH="0" noProof="0" dirty="0">
                <a:ln>
                  <a:noFill/>
                </a:ln>
                <a:solidFill>
                  <a:srgbClr val="1F497D"/>
                </a:solidFill>
                <a:effectLst/>
                <a:uLnTx/>
                <a:uFillTx/>
                <a:latin typeface="Arial" panose="020B0604020202020204"/>
                <a:ea typeface="+mn-ea"/>
                <a:cs typeface="+mn-cs"/>
              </a:rPr>
              <a:t> </a:t>
            </a:r>
            <a:r>
              <a:rPr kumimoji="0" lang="en-US" sz="1100" b="1" i="0" u="none" strike="noStrike" kern="1200" cap="none" spc="0" normalizeH="0" noProof="0" dirty="0" err="1">
                <a:ln>
                  <a:noFill/>
                </a:ln>
                <a:solidFill>
                  <a:srgbClr val="1F497D"/>
                </a:solidFill>
                <a:effectLst/>
                <a:uLnTx/>
                <a:uFillTx/>
                <a:latin typeface="Arial" panose="020B0604020202020204"/>
                <a:ea typeface="+mn-ea"/>
                <a:cs typeface="+mn-cs"/>
              </a:rPr>
              <a:t>Px</a:t>
            </a:r>
            <a:r>
              <a:rPr kumimoji="0" lang="en-US" sz="1100" b="1" i="0" u="none" strike="noStrike" kern="1200" cap="none" spc="0" normalizeH="0" noProof="0" dirty="0">
                <a:ln>
                  <a:noFill/>
                </a:ln>
                <a:solidFill>
                  <a:srgbClr val="1F497D"/>
                </a:solidFill>
                <a:effectLst/>
                <a:uLnTx/>
                <a:uFillTx/>
                <a:latin typeface="Arial" panose="020B0604020202020204"/>
                <a:ea typeface="+mn-ea"/>
                <a:cs typeface="+mn-cs"/>
              </a:rPr>
              <a:t> coverage)</a:t>
            </a:r>
            <a:r>
              <a:rPr kumimoji="0" lang="en-US" sz="1100" b="1" i="0" u="none" strike="noStrike" kern="1200" cap="none" spc="0" normalizeH="0" baseline="0" noProof="0" dirty="0">
                <a:ln>
                  <a:noFill/>
                </a:ln>
                <a:solidFill>
                  <a:srgbClr val="1F497D"/>
                </a:solidFill>
                <a:effectLst/>
                <a:uLnTx/>
                <a:uFillTx/>
                <a:latin typeface="Arial" panose="020B0604020202020204"/>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1F497D"/>
                </a:solidFill>
                <a:effectLst/>
                <a:uLnTx/>
                <a:uFillTx/>
                <a:latin typeface="Arial" panose="020B0604020202020204"/>
                <a:ea typeface="+mn-ea"/>
                <a:cs typeface="+mn-cs"/>
              </a:rPr>
              <a:t>2022-2030: 59% reduction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1F497D"/>
                </a:solidFill>
                <a:effectLst/>
                <a:uLnTx/>
                <a:uFillTx/>
                <a:latin typeface="Arial" panose="020B0604020202020204"/>
                <a:ea typeface="+mn-ea"/>
                <a:cs typeface="+mn-cs"/>
              </a:rPr>
              <a:t>2030-2050: 58% reduction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1F497D"/>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9BBB59">
                    <a:lumMod val="50000"/>
                  </a:srgbClr>
                </a:solidFill>
                <a:effectLst/>
                <a:uLnTx/>
                <a:uFillTx/>
                <a:latin typeface="Arial" panose="020B0604020202020204"/>
                <a:ea typeface="+mn-ea"/>
                <a:cs typeface="+mn-cs"/>
              </a:rPr>
              <a:t>Attain all Global AIDS Strategy targets by 2030: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9BBB59">
                    <a:lumMod val="50000"/>
                  </a:srgbClr>
                </a:solidFill>
                <a:effectLst/>
                <a:uLnTx/>
                <a:uFillTx/>
                <a:latin typeface="Arial" panose="020B0604020202020204"/>
                <a:ea typeface="+mn-ea"/>
                <a:cs typeface="+mn-cs"/>
              </a:rPr>
              <a:t>2022-2030: 88% reduction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9BBB59">
                    <a:lumMod val="50000"/>
                  </a:srgbClr>
                </a:solidFill>
                <a:effectLst/>
                <a:uLnTx/>
                <a:uFillTx/>
                <a:latin typeface="Arial" panose="020B0604020202020204"/>
                <a:ea typeface="+mn-ea"/>
                <a:cs typeface="+mn-cs"/>
              </a:rPr>
              <a:t>2030-2050: 72% reduction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1F497D"/>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C00000"/>
              </a:solidFill>
              <a:effectLst/>
              <a:uLnTx/>
              <a:uFillTx/>
              <a:latin typeface="Arial" panose="020B0604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5AAC0-1CC1-EB49-834D-EE4504773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62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5AAC0-1CC1-EB49-834D-EE4504773D37}" type="slidenum">
              <a:rPr lang="en-US" smtClean="0"/>
              <a:t>15</a:t>
            </a:fld>
            <a:endParaRPr lang="en-US"/>
          </a:p>
        </p:txBody>
      </p:sp>
    </p:spTree>
    <p:extLst>
      <p:ext uri="{BB962C8B-B14F-4D97-AF65-F5344CB8AC3E}">
        <p14:creationId xmlns:p14="http://schemas.microsoft.com/office/powerpoint/2010/main" val="354079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right you an see phylogenetic clustering patterns</a:t>
            </a:r>
            <a:r>
              <a:rPr lang="en-US" baseline="0" dirty="0"/>
              <a:t> from European HIV sequences. You can see very large clusters in these European sequences which a hallmark of western epidemics including the US, in which we have been implementing cluster busting interventions . But if you look here on the left, which shows clustering among Zambian sequences, you see very few clusters. Most clusters in Zambia are size two or three sequences at most. So very different from </a:t>
            </a:r>
            <a:r>
              <a:rPr lang="en-US" baseline="0" dirty="0" err="1"/>
              <a:t>nothern</a:t>
            </a:r>
            <a:r>
              <a:rPr lang="en-US" baseline="0" dirty="0"/>
              <a:t> epidemics.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E5AB-164D-4F60-AAE9-C9AFDE7737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51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5AAC0-1CC1-EB49-834D-EE4504773D37}" type="slidenum">
              <a:rPr lang="en-US" smtClean="0"/>
              <a:t>19</a:t>
            </a:fld>
            <a:endParaRPr lang="en-US"/>
          </a:p>
        </p:txBody>
      </p:sp>
    </p:spTree>
    <p:extLst>
      <p:ext uri="{BB962C8B-B14F-4D97-AF65-F5344CB8AC3E}">
        <p14:creationId xmlns:p14="http://schemas.microsoft.com/office/powerpoint/2010/main" val="337786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5AAC0-1CC1-EB49-834D-EE4504773D37}" type="slidenum">
              <a:rPr lang="en-US" smtClean="0"/>
              <a:t>23</a:t>
            </a:fld>
            <a:endParaRPr lang="en-US"/>
          </a:p>
        </p:txBody>
      </p:sp>
    </p:spTree>
    <p:extLst>
      <p:ext uri="{BB962C8B-B14F-4D97-AF65-F5344CB8AC3E}">
        <p14:creationId xmlns:p14="http://schemas.microsoft.com/office/powerpoint/2010/main" val="1149835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A black background with white text&#10;&#10;Description automatically generated">
            <a:extLst>
              <a:ext uri="{FF2B5EF4-FFF2-40B4-BE49-F238E27FC236}">
                <a16:creationId xmlns:a16="http://schemas.microsoft.com/office/drawing/2014/main" id="{78DAE19A-57C7-96DB-BCC4-0418D80E94E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3752" y="6077053"/>
            <a:ext cx="2540495" cy="558596"/>
          </a:xfrm>
          <a:prstGeom prst="rect">
            <a:avLst/>
          </a:prstGeom>
        </p:spPr>
      </p:pic>
      <p:pic>
        <p:nvPicPr>
          <p:cNvPr id="13" name="Picture 12">
            <a:extLst>
              <a:ext uri="{FF2B5EF4-FFF2-40B4-BE49-F238E27FC236}">
                <a16:creationId xmlns:a16="http://schemas.microsoft.com/office/drawing/2014/main" id="{8C20531A-E117-68B3-FDF4-069EAA8D55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58308" y="100041"/>
            <a:ext cx="3019392" cy="499800"/>
          </a:xfrm>
          <a:prstGeom prst="rect">
            <a:avLst/>
          </a:prstGeom>
        </p:spPr>
      </p:pic>
      <p:sp>
        <p:nvSpPr>
          <p:cNvPr id="2" name="Title 1"/>
          <p:cNvSpPr>
            <a:spLocks noGrp="1"/>
          </p:cNvSpPr>
          <p:nvPr>
            <p:ph type="ctrTitle"/>
          </p:nvPr>
        </p:nvSpPr>
        <p:spPr>
          <a:xfrm>
            <a:off x="914400" y="2130426"/>
            <a:ext cx="10363200" cy="1470025"/>
          </a:xfrm>
        </p:spPr>
        <p:txBody>
          <a:bodyPr/>
          <a:lstStyle>
            <a:lvl1pPr>
              <a:defRPr b="1"/>
            </a:lvl1pPr>
          </a:lstStyle>
          <a:p>
            <a:r>
              <a:rPr lang="en-GB"/>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72AA34-2FA7-754E-B67D-1ACE3B318BFD}"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91CA1-6D6A-664A-8EF3-C29259A5256F}" type="slidenum">
              <a:rPr lang="en-US" smtClean="0"/>
              <a:t>‹#›</a:t>
            </a:fld>
            <a:endParaRPr lang="en-US"/>
          </a:p>
        </p:txBody>
      </p:sp>
      <p:cxnSp>
        <p:nvCxnSpPr>
          <p:cNvPr id="9" name="Straight Connector 8">
            <a:extLst>
              <a:ext uri="{FF2B5EF4-FFF2-40B4-BE49-F238E27FC236}">
                <a16:creationId xmlns:a16="http://schemas.microsoft.com/office/drawing/2014/main" id="{5275836B-2C01-FB8F-25AF-3C0C00925C03}"/>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4A8F7EF-1849-4EA9-878C-287919A13280}"/>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b="-11642"/>
          <a:stretch/>
        </p:blipFill>
        <p:spPr>
          <a:xfrm>
            <a:off x="130968" y="137899"/>
            <a:ext cx="734126" cy="324496"/>
          </a:xfrm>
          <a:prstGeom prst="rect">
            <a:avLst/>
          </a:prstGeom>
        </p:spPr>
      </p:pic>
    </p:spTree>
    <p:extLst>
      <p:ext uri="{BB962C8B-B14F-4D97-AF65-F5344CB8AC3E}">
        <p14:creationId xmlns:p14="http://schemas.microsoft.com/office/powerpoint/2010/main" val="93070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16736" y="476194"/>
            <a:ext cx="9555480" cy="704088"/>
          </a:xfr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72AA34-2FA7-754E-B67D-1ACE3B318BFD}"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91CA1-6D6A-664A-8EF3-C29259A5256F}" type="slidenum">
              <a:rPr lang="en-US" smtClean="0"/>
              <a:t>‹#›</a:t>
            </a:fld>
            <a:endParaRPr lang="en-US"/>
          </a:p>
        </p:txBody>
      </p:sp>
      <p:cxnSp>
        <p:nvCxnSpPr>
          <p:cNvPr id="8" name="Straight Connector 7">
            <a:extLst>
              <a:ext uri="{FF2B5EF4-FFF2-40B4-BE49-F238E27FC236}">
                <a16:creationId xmlns:a16="http://schemas.microsoft.com/office/drawing/2014/main" id="{8E1FB49E-654C-0169-1618-DBD0E0B8EF83}"/>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5B5462D-7500-60EC-789A-D7BF78FD15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2650" y="100041"/>
            <a:ext cx="2305050" cy="381555"/>
          </a:xfrm>
          <a:prstGeom prst="rect">
            <a:avLst/>
          </a:prstGeom>
        </p:spPr>
      </p:pic>
      <p:pic>
        <p:nvPicPr>
          <p:cNvPr id="10" name="Picture 9">
            <a:extLst>
              <a:ext uri="{FF2B5EF4-FFF2-40B4-BE49-F238E27FC236}">
                <a16:creationId xmlns:a16="http://schemas.microsoft.com/office/drawing/2014/main" id="{37229D14-5749-C580-472E-655E6389D8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244625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72AA34-2FA7-754E-B67D-1ACE3B318BFD}"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91CA1-6D6A-664A-8EF3-C29259A5256F}" type="slidenum">
              <a:rPr lang="en-US" smtClean="0"/>
              <a:t>‹#›</a:t>
            </a:fld>
            <a:endParaRPr lang="en-US"/>
          </a:p>
        </p:txBody>
      </p:sp>
      <p:cxnSp>
        <p:nvCxnSpPr>
          <p:cNvPr id="8" name="Straight Connector 7">
            <a:extLst>
              <a:ext uri="{FF2B5EF4-FFF2-40B4-BE49-F238E27FC236}">
                <a16:creationId xmlns:a16="http://schemas.microsoft.com/office/drawing/2014/main" id="{FD918371-44D5-D1E1-BEB6-E413062A8BFB}"/>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A9847BE-029B-49C6-E16C-5E8F758B01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2650" y="100041"/>
            <a:ext cx="2305050" cy="381555"/>
          </a:xfrm>
          <a:prstGeom prst="rect">
            <a:avLst/>
          </a:prstGeom>
        </p:spPr>
      </p:pic>
      <p:pic>
        <p:nvPicPr>
          <p:cNvPr id="10" name="Picture 9">
            <a:extLst>
              <a:ext uri="{FF2B5EF4-FFF2-40B4-BE49-F238E27FC236}">
                <a16:creationId xmlns:a16="http://schemas.microsoft.com/office/drawing/2014/main" id="{82086B9A-D2A5-C01F-B743-BB0ACFFDDCA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3211619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GB"/>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72AA34-2FA7-754E-B67D-1ACE3B318BFD}"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91CA1-6D6A-664A-8EF3-C29259A5256F}" type="slidenum">
              <a:rPr lang="en-US" smtClean="0"/>
              <a:t>‹#›</a:t>
            </a:fld>
            <a:endParaRPr lang="en-US"/>
          </a:p>
        </p:txBody>
      </p:sp>
    </p:spTree>
    <p:extLst>
      <p:ext uri="{BB962C8B-B14F-4D97-AF65-F5344CB8AC3E}">
        <p14:creationId xmlns:p14="http://schemas.microsoft.com/office/powerpoint/2010/main" val="2085765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4846320"/>
          </a:xfrm>
        </p:spPr>
        <p:txBody>
          <a:bodyPr/>
          <a:lstStyle>
            <a:lvl1pPr>
              <a:lnSpc>
                <a:spcPct val="100000"/>
              </a:lnSpc>
              <a:spcAft>
                <a:spcPts val="600"/>
              </a:spcAft>
              <a:defRPr sz="2400"/>
            </a:lvl1pPr>
            <a:lvl2pPr>
              <a:lnSpc>
                <a:spcPct val="100000"/>
              </a:lnSpc>
              <a:spcAft>
                <a:spcPts val="600"/>
              </a:spcAft>
              <a:defRPr sz="2200"/>
            </a:lvl2pPr>
            <a:lvl3pPr>
              <a:lnSpc>
                <a:spcPct val="100000"/>
              </a:lnSpc>
              <a:spcAft>
                <a:spcPts val="600"/>
              </a:spcAft>
              <a:defRPr sz="2200"/>
            </a:lvl3pPr>
            <a:lvl4pPr>
              <a:lnSpc>
                <a:spcPct val="100000"/>
              </a:lnSpc>
              <a:spcAft>
                <a:spcPts val="600"/>
              </a:spcAft>
              <a:defRPr sz="2200"/>
            </a:lvl4pPr>
            <a:lvl5pPr>
              <a:lnSpc>
                <a:spcPct val="100000"/>
              </a:lnSpc>
              <a:spcAft>
                <a:spcPts val="600"/>
              </a:spcAft>
              <a:defRPr sz="2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6">
            <a:extLst>
              <a:ext uri="{FF2B5EF4-FFF2-40B4-BE49-F238E27FC236}">
                <a16:creationId xmlns:a16="http://schemas.microsoft.com/office/drawing/2014/main" id="{751E2D9B-FA28-4844-A5CC-E2C6715E5EFA}"/>
              </a:ext>
            </a:extLst>
          </p:cNvPr>
          <p:cNvSpPr>
            <a:spLocks noGrp="1"/>
          </p:cNvSpPr>
          <p:nvPr>
            <p:ph type="title"/>
          </p:nvPr>
        </p:nvSpPr>
        <p:spPr>
          <a:xfrm>
            <a:off x="609600" y="464319"/>
            <a:ext cx="10972800" cy="704088"/>
          </a:xfrm>
        </p:spPr>
        <p:txBody>
          <a:bodyPr/>
          <a:lstStyle/>
          <a:p>
            <a:r>
              <a:rPr lang="en-GB"/>
              <a:t>Click to edit Master title style</a:t>
            </a:r>
            <a:endParaRPr lang="en-US"/>
          </a:p>
        </p:txBody>
      </p:sp>
      <p:sp>
        <p:nvSpPr>
          <p:cNvPr id="8" name="Date Placeholder 7">
            <a:extLst>
              <a:ext uri="{FF2B5EF4-FFF2-40B4-BE49-F238E27FC236}">
                <a16:creationId xmlns:a16="http://schemas.microsoft.com/office/drawing/2014/main" id="{988C37B0-540C-2E48-8870-7477B0008076}"/>
              </a:ext>
            </a:extLst>
          </p:cNvPr>
          <p:cNvSpPr>
            <a:spLocks noGrp="1"/>
          </p:cNvSpPr>
          <p:nvPr>
            <p:ph type="dt" sz="half" idx="10"/>
          </p:nvPr>
        </p:nvSpPr>
        <p:spPr/>
        <p:txBody>
          <a:bodyPr/>
          <a:lstStyle/>
          <a:p>
            <a:fld id="{B672AA34-2FA7-754E-B67D-1ACE3B318BFD}" type="datetimeFigureOut">
              <a:rPr lang="en-US" smtClean="0"/>
              <a:pPr/>
              <a:t>11/17/2023</a:t>
            </a:fld>
            <a:endParaRPr lang="en-US"/>
          </a:p>
        </p:txBody>
      </p:sp>
      <p:sp>
        <p:nvSpPr>
          <p:cNvPr id="9" name="Footer Placeholder 8">
            <a:extLst>
              <a:ext uri="{FF2B5EF4-FFF2-40B4-BE49-F238E27FC236}">
                <a16:creationId xmlns:a16="http://schemas.microsoft.com/office/drawing/2014/main" id="{5F4EDDB4-DB93-564C-A53A-2AF1E20C542E}"/>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AFE0E19-30D5-874B-B686-387DDD5C0A25}"/>
              </a:ext>
            </a:extLst>
          </p:cNvPr>
          <p:cNvSpPr>
            <a:spLocks noGrp="1"/>
          </p:cNvSpPr>
          <p:nvPr>
            <p:ph type="sldNum" sz="quarter" idx="12"/>
          </p:nvPr>
        </p:nvSpPr>
        <p:spPr/>
        <p:txBody>
          <a:bodyPr/>
          <a:lstStyle/>
          <a:p>
            <a:fld id="{2CF91CA1-6D6A-664A-8EF3-C29259A5256F}" type="slidenum">
              <a:rPr lang="en-US" smtClean="0"/>
              <a:pPr/>
              <a:t>‹#›</a:t>
            </a:fld>
            <a:endParaRPr lang="en-US"/>
          </a:p>
        </p:txBody>
      </p:sp>
    </p:spTree>
    <p:extLst>
      <p:ext uri="{BB962C8B-B14F-4D97-AF65-F5344CB8AC3E}">
        <p14:creationId xmlns:p14="http://schemas.microsoft.com/office/powerpoint/2010/main" val="403146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06713"/>
            <a:ext cx="10363200" cy="1362075"/>
          </a:xfrm>
        </p:spPr>
        <p:txBody>
          <a:bodyPr anchor="ctr" anchorCtr="0"/>
          <a:lstStyle>
            <a:lvl1pPr algn="ctr">
              <a:defRPr sz="4000" b="1" i="0" cap="none" baseline="0">
                <a:latin typeface="Arial" panose="020B0604020202020204" pitchFamily="34" charset="0"/>
                <a:cs typeface="Arial" panose="020B0604020202020204" pitchFamily="34" charset="0"/>
              </a:defRPr>
            </a:lvl1pPr>
          </a:lstStyle>
          <a:p>
            <a:r>
              <a:rPr lang="en-GB"/>
              <a:t>Click to edit Master title style</a:t>
            </a:r>
            <a:endParaRPr lang="en-US" dirty="0"/>
          </a:p>
        </p:txBody>
      </p:sp>
      <p:sp>
        <p:nvSpPr>
          <p:cNvPr id="3" name="Text Placeholder 2"/>
          <p:cNvSpPr>
            <a:spLocks noGrp="1"/>
          </p:cNvSpPr>
          <p:nvPr>
            <p:ph type="body" idx="1"/>
          </p:nvPr>
        </p:nvSpPr>
        <p:spPr>
          <a:xfrm>
            <a:off x="963084" y="4268788"/>
            <a:ext cx="10363200"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72AA34-2FA7-754E-B67D-1ACE3B318BFD}"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91CA1-6D6A-664A-8EF3-C29259A5256F}" type="slidenum">
              <a:rPr lang="en-US" smtClean="0"/>
              <a:t>‹#›</a:t>
            </a:fld>
            <a:endParaRPr lang="en-US"/>
          </a:p>
        </p:txBody>
      </p:sp>
    </p:spTree>
    <p:extLst>
      <p:ext uri="{BB962C8B-B14F-4D97-AF65-F5344CB8AC3E}">
        <p14:creationId xmlns:p14="http://schemas.microsoft.com/office/powerpoint/2010/main" val="2966792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16736" y="464319"/>
            <a:ext cx="9555480" cy="704088"/>
          </a:xfrm>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672AA34-2FA7-754E-B67D-1ACE3B318BFD}"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91CA1-6D6A-664A-8EF3-C29259A5256F}" type="slidenum">
              <a:rPr lang="en-US" smtClean="0"/>
              <a:t>‹#›</a:t>
            </a:fld>
            <a:endParaRPr lang="en-US"/>
          </a:p>
        </p:txBody>
      </p:sp>
    </p:spTree>
    <p:extLst>
      <p:ext uri="{BB962C8B-B14F-4D97-AF65-F5344CB8AC3E}">
        <p14:creationId xmlns:p14="http://schemas.microsoft.com/office/powerpoint/2010/main" val="42143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16736" y="464319"/>
            <a:ext cx="9555480" cy="704088"/>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672AA34-2FA7-754E-B67D-1ACE3B318BFD}"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91CA1-6D6A-664A-8EF3-C29259A5256F}" type="slidenum">
              <a:rPr lang="en-US" smtClean="0"/>
              <a:t>‹#›</a:t>
            </a:fld>
            <a:endParaRPr lang="en-US"/>
          </a:p>
        </p:txBody>
      </p:sp>
    </p:spTree>
    <p:extLst>
      <p:ext uri="{BB962C8B-B14F-4D97-AF65-F5344CB8AC3E}">
        <p14:creationId xmlns:p14="http://schemas.microsoft.com/office/powerpoint/2010/main" val="3692046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16736" y="452444"/>
            <a:ext cx="9555480" cy="704088"/>
          </a:xfrm>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672AA34-2FA7-754E-B67D-1ACE3B318BFD}"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91CA1-6D6A-664A-8EF3-C29259A5256F}" type="slidenum">
              <a:rPr lang="en-US" smtClean="0"/>
              <a:t>‹#›</a:t>
            </a:fld>
            <a:endParaRPr lang="en-US"/>
          </a:p>
        </p:txBody>
      </p:sp>
    </p:spTree>
    <p:extLst>
      <p:ext uri="{BB962C8B-B14F-4D97-AF65-F5344CB8AC3E}">
        <p14:creationId xmlns:p14="http://schemas.microsoft.com/office/powerpoint/2010/main" val="978873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2AA34-2FA7-754E-B67D-1ACE3B318BFD}"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91CA1-6D6A-664A-8EF3-C29259A5256F}" type="slidenum">
              <a:rPr lang="en-US" smtClean="0"/>
              <a:t>‹#›</a:t>
            </a:fld>
            <a:endParaRPr lang="en-US"/>
          </a:p>
        </p:txBody>
      </p:sp>
    </p:spTree>
    <p:extLst>
      <p:ext uri="{BB962C8B-B14F-4D97-AF65-F5344CB8AC3E}">
        <p14:creationId xmlns:p14="http://schemas.microsoft.com/office/powerpoint/2010/main" val="1102259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72AA34-2FA7-754E-B67D-1ACE3B318BFD}"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91CA1-6D6A-664A-8EF3-C29259A5256F}" type="slidenum">
              <a:rPr lang="en-US" smtClean="0"/>
              <a:t>‹#›</a:t>
            </a:fld>
            <a:endParaRPr lang="en-US"/>
          </a:p>
        </p:txBody>
      </p:sp>
    </p:spTree>
    <p:extLst>
      <p:ext uri="{BB962C8B-B14F-4D97-AF65-F5344CB8AC3E}">
        <p14:creationId xmlns:p14="http://schemas.microsoft.com/office/powerpoint/2010/main" val="124752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4846320"/>
          </a:xfrm>
        </p:spPr>
        <p:txBody>
          <a:bodyPr/>
          <a:lstStyle>
            <a:lvl1pPr>
              <a:lnSpc>
                <a:spcPct val="100000"/>
              </a:lnSpc>
              <a:spcAft>
                <a:spcPts val="600"/>
              </a:spcAft>
              <a:defRPr sz="2400"/>
            </a:lvl1pPr>
            <a:lvl2pPr>
              <a:lnSpc>
                <a:spcPct val="100000"/>
              </a:lnSpc>
              <a:spcAft>
                <a:spcPts val="600"/>
              </a:spcAft>
              <a:defRPr sz="2200"/>
            </a:lvl2pPr>
            <a:lvl3pPr>
              <a:lnSpc>
                <a:spcPct val="100000"/>
              </a:lnSpc>
              <a:spcAft>
                <a:spcPts val="600"/>
              </a:spcAft>
              <a:defRPr sz="2200"/>
            </a:lvl3pPr>
            <a:lvl4pPr>
              <a:lnSpc>
                <a:spcPct val="100000"/>
              </a:lnSpc>
              <a:spcAft>
                <a:spcPts val="600"/>
              </a:spcAft>
              <a:defRPr sz="2200"/>
            </a:lvl4pPr>
            <a:lvl5pPr>
              <a:lnSpc>
                <a:spcPct val="100000"/>
              </a:lnSpc>
              <a:spcAft>
                <a:spcPts val="600"/>
              </a:spcAft>
              <a:defRPr sz="2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6">
            <a:extLst>
              <a:ext uri="{FF2B5EF4-FFF2-40B4-BE49-F238E27FC236}">
                <a16:creationId xmlns:a16="http://schemas.microsoft.com/office/drawing/2014/main" id="{751E2D9B-FA28-4844-A5CC-E2C6715E5EFA}"/>
              </a:ext>
            </a:extLst>
          </p:cNvPr>
          <p:cNvSpPr>
            <a:spLocks noGrp="1"/>
          </p:cNvSpPr>
          <p:nvPr>
            <p:ph type="title"/>
          </p:nvPr>
        </p:nvSpPr>
        <p:spPr>
          <a:xfrm>
            <a:off x="609600" y="464319"/>
            <a:ext cx="10972800" cy="704088"/>
          </a:xfrm>
        </p:spPr>
        <p:txBody>
          <a:bodyPr/>
          <a:lstStyle/>
          <a:p>
            <a:r>
              <a:rPr lang="en-GB"/>
              <a:t>Click to edit Master title style</a:t>
            </a:r>
            <a:endParaRPr lang="en-US"/>
          </a:p>
        </p:txBody>
      </p:sp>
      <p:sp>
        <p:nvSpPr>
          <p:cNvPr id="8" name="Date Placeholder 7">
            <a:extLst>
              <a:ext uri="{FF2B5EF4-FFF2-40B4-BE49-F238E27FC236}">
                <a16:creationId xmlns:a16="http://schemas.microsoft.com/office/drawing/2014/main" id="{988C37B0-540C-2E48-8870-7477B0008076}"/>
              </a:ext>
            </a:extLst>
          </p:cNvPr>
          <p:cNvSpPr>
            <a:spLocks noGrp="1"/>
          </p:cNvSpPr>
          <p:nvPr>
            <p:ph type="dt" sz="half" idx="10"/>
          </p:nvPr>
        </p:nvSpPr>
        <p:spPr/>
        <p:txBody>
          <a:bodyPr/>
          <a:lstStyle/>
          <a:p>
            <a:fld id="{B672AA34-2FA7-754E-B67D-1ACE3B318BFD}" type="datetimeFigureOut">
              <a:rPr lang="en-US" smtClean="0"/>
              <a:pPr/>
              <a:t>11/17/2023</a:t>
            </a:fld>
            <a:endParaRPr lang="en-US"/>
          </a:p>
        </p:txBody>
      </p:sp>
      <p:sp>
        <p:nvSpPr>
          <p:cNvPr id="9" name="Footer Placeholder 8">
            <a:extLst>
              <a:ext uri="{FF2B5EF4-FFF2-40B4-BE49-F238E27FC236}">
                <a16:creationId xmlns:a16="http://schemas.microsoft.com/office/drawing/2014/main" id="{5F4EDDB4-DB93-564C-A53A-2AF1E20C542E}"/>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AFE0E19-30D5-874B-B686-387DDD5C0A25}"/>
              </a:ext>
            </a:extLst>
          </p:cNvPr>
          <p:cNvSpPr>
            <a:spLocks noGrp="1"/>
          </p:cNvSpPr>
          <p:nvPr>
            <p:ph type="sldNum" sz="quarter" idx="12"/>
          </p:nvPr>
        </p:nvSpPr>
        <p:spPr/>
        <p:txBody>
          <a:bodyPr/>
          <a:lstStyle/>
          <a:p>
            <a:fld id="{2CF91CA1-6D6A-664A-8EF3-C29259A5256F}" type="slidenum">
              <a:rPr lang="en-US" smtClean="0"/>
              <a:pPr/>
              <a:t>‹#›</a:t>
            </a:fld>
            <a:endParaRPr lang="en-US"/>
          </a:p>
        </p:txBody>
      </p:sp>
      <p:cxnSp>
        <p:nvCxnSpPr>
          <p:cNvPr id="2" name="Straight Connector 1">
            <a:extLst>
              <a:ext uri="{FF2B5EF4-FFF2-40B4-BE49-F238E27FC236}">
                <a16:creationId xmlns:a16="http://schemas.microsoft.com/office/drawing/2014/main" id="{981BA7E9-0538-8B32-FAEB-D25B985E1E2D}"/>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96ECDA8-C582-3F16-29C3-B1C1D6A15E3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2650" y="100041"/>
            <a:ext cx="2305050" cy="381555"/>
          </a:xfrm>
          <a:prstGeom prst="rect">
            <a:avLst/>
          </a:prstGeom>
        </p:spPr>
      </p:pic>
      <p:pic>
        <p:nvPicPr>
          <p:cNvPr id="5" name="Picture 4">
            <a:extLst>
              <a:ext uri="{FF2B5EF4-FFF2-40B4-BE49-F238E27FC236}">
                <a16:creationId xmlns:a16="http://schemas.microsoft.com/office/drawing/2014/main" id="{28B0074F-B5AD-9C10-AD38-6444E8B8EA2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8928306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72AA34-2FA7-754E-B67D-1ACE3B318BFD}"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91CA1-6D6A-664A-8EF3-C29259A5256F}" type="slidenum">
              <a:rPr lang="en-US" smtClean="0"/>
              <a:t>‹#›</a:t>
            </a:fld>
            <a:endParaRPr lang="en-US"/>
          </a:p>
        </p:txBody>
      </p:sp>
    </p:spTree>
    <p:extLst>
      <p:ext uri="{BB962C8B-B14F-4D97-AF65-F5344CB8AC3E}">
        <p14:creationId xmlns:p14="http://schemas.microsoft.com/office/powerpoint/2010/main" val="1717276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16736" y="476194"/>
            <a:ext cx="9555480" cy="704088"/>
          </a:xfr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72AA34-2FA7-754E-B67D-1ACE3B318BFD}"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91CA1-6D6A-664A-8EF3-C29259A5256F}" type="slidenum">
              <a:rPr lang="en-US" smtClean="0"/>
              <a:t>‹#›</a:t>
            </a:fld>
            <a:endParaRPr lang="en-US"/>
          </a:p>
        </p:txBody>
      </p:sp>
    </p:spTree>
    <p:extLst>
      <p:ext uri="{BB962C8B-B14F-4D97-AF65-F5344CB8AC3E}">
        <p14:creationId xmlns:p14="http://schemas.microsoft.com/office/powerpoint/2010/main" val="196126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72AA34-2FA7-754E-B67D-1ACE3B318BFD}"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91CA1-6D6A-664A-8EF3-C29259A5256F}" type="slidenum">
              <a:rPr lang="en-US" smtClean="0"/>
              <a:t>‹#›</a:t>
            </a:fld>
            <a:endParaRPr lang="en-US"/>
          </a:p>
        </p:txBody>
      </p:sp>
    </p:spTree>
    <p:extLst>
      <p:ext uri="{BB962C8B-B14F-4D97-AF65-F5344CB8AC3E}">
        <p14:creationId xmlns:p14="http://schemas.microsoft.com/office/powerpoint/2010/main" val="1372387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E78B5F-FBAD-4F88-BA07-516EDB61B65A}"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C917-46BA-45EE-986D-EC2E28BDC8A5}" type="slidenum">
              <a:rPr lang="en-US" smtClean="0"/>
              <a:t>‹#›</a:t>
            </a:fld>
            <a:endParaRPr lang="en-US"/>
          </a:p>
        </p:txBody>
      </p:sp>
    </p:spTree>
    <p:extLst>
      <p:ext uri="{BB962C8B-B14F-4D97-AF65-F5344CB8AC3E}">
        <p14:creationId xmlns:p14="http://schemas.microsoft.com/office/powerpoint/2010/main" val="428631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78B5F-FBAD-4F88-BA07-516EDB61B65A}"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C917-46BA-45EE-986D-EC2E28BDC8A5}" type="slidenum">
              <a:rPr lang="en-US" smtClean="0"/>
              <a:t>‹#›</a:t>
            </a:fld>
            <a:endParaRPr lang="en-US"/>
          </a:p>
        </p:txBody>
      </p:sp>
    </p:spTree>
    <p:extLst>
      <p:ext uri="{BB962C8B-B14F-4D97-AF65-F5344CB8AC3E}">
        <p14:creationId xmlns:p14="http://schemas.microsoft.com/office/powerpoint/2010/main" val="912140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E78B5F-FBAD-4F88-BA07-516EDB61B65A}"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C917-46BA-45EE-986D-EC2E28BDC8A5}" type="slidenum">
              <a:rPr lang="en-US" smtClean="0"/>
              <a:t>‹#›</a:t>
            </a:fld>
            <a:endParaRPr lang="en-US"/>
          </a:p>
        </p:txBody>
      </p:sp>
    </p:spTree>
    <p:extLst>
      <p:ext uri="{BB962C8B-B14F-4D97-AF65-F5344CB8AC3E}">
        <p14:creationId xmlns:p14="http://schemas.microsoft.com/office/powerpoint/2010/main" val="1239070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E78B5F-FBAD-4F88-BA07-516EDB61B65A}"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CC917-46BA-45EE-986D-EC2E28BDC8A5}" type="slidenum">
              <a:rPr lang="en-US" smtClean="0"/>
              <a:t>‹#›</a:t>
            </a:fld>
            <a:endParaRPr lang="en-US"/>
          </a:p>
        </p:txBody>
      </p:sp>
    </p:spTree>
    <p:extLst>
      <p:ext uri="{BB962C8B-B14F-4D97-AF65-F5344CB8AC3E}">
        <p14:creationId xmlns:p14="http://schemas.microsoft.com/office/powerpoint/2010/main" val="412628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E78B5F-FBAD-4F88-BA07-516EDB61B65A}"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CC917-46BA-45EE-986D-EC2E28BDC8A5}" type="slidenum">
              <a:rPr lang="en-US" smtClean="0"/>
              <a:t>‹#›</a:t>
            </a:fld>
            <a:endParaRPr lang="en-US"/>
          </a:p>
        </p:txBody>
      </p:sp>
    </p:spTree>
    <p:extLst>
      <p:ext uri="{BB962C8B-B14F-4D97-AF65-F5344CB8AC3E}">
        <p14:creationId xmlns:p14="http://schemas.microsoft.com/office/powerpoint/2010/main" val="1582901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E78B5F-FBAD-4F88-BA07-516EDB61B65A}"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CC917-46BA-45EE-986D-EC2E28BDC8A5}" type="slidenum">
              <a:rPr lang="en-US" smtClean="0"/>
              <a:t>‹#›</a:t>
            </a:fld>
            <a:endParaRPr lang="en-US"/>
          </a:p>
        </p:txBody>
      </p:sp>
    </p:spTree>
    <p:extLst>
      <p:ext uri="{BB962C8B-B14F-4D97-AF65-F5344CB8AC3E}">
        <p14:creationId xmlns:p14="http://schemas.microsoft.com/office/powerpoint/2010/main" val="956041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78B5F-FBAD-4F88-BA07-516EDB61B65A}"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CC917-46BA-45EE-986D-EC2E28BDC8A5}" type="slidenum">
              <a:rPr lang="en-US" smtClean="0"/>
              <a:t>‹#›</a:t>
            </a:fld>
            <a:endParaRPr lang="en-US"/>
          </a:p>
        </p:txBody>
      </p:sp>
    </p:spTree>
    <p:extLst>
      <p:ext uri="{BB962C8B-B14F-4D97-AF65-F5344CB8AC3E}">
        <p14:creationId xmlns:p14="http://schemas.microsoft.com/office/powerpoint/2010/main" val="196198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06713"/>
            <a:ext cx="10363200" cy="1362075"/>
          </a:xfrm>
        </p:spPr>
        <p:txBody>
          <a:bodyPr anchor="ctr" anchorCtr="0"/>
          <a:lstStyle>
            <a:lvl1pPr algn="ctr">
              <a:defRPr sz="4000" b="1" i="0" cap="none" baseline="0">
                <a:latin typeface="Arial" panose="020B0604020202020204" pitchFamily="34" charset="0"/>
                <a:cs typeface="Arial" panose="020B0604020202020204" pitchFamily="34" charset="0"/>
              </a:defRPr>
            </a:lvl1pPr>
          </a:lstStyle>
          <a:p>
            <a:r>
              <a:rPr lang="en-GB"/>
              <a:t>Click to edit Master title style</a:t>
            </a:r>
            <a:endParaRPr lang="en-US" dirty="0"/>
          </a:p>
        </p:txBody>
      </p:sp>
      <p:sp>
        <p:nvSpPr>
          <p:cNvPr id="3" name="Text Placeholder 2"/>
          <p:cNvSpPr>
            <a:spLocks noGrp="1"/>
          </p:cNvSpPr>
          <p:nvPr>
            <p:ph type="body" idx="1"/>
          </p:nvPr>
        </p:nvSpPr>
        <p:spPr>
          <a:xfrm>
            <a:off x="963084" y="4268788"/>
            <a:ext cx="10363200"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72AA34-2FA7-754E-B67D-1ACE3B318BFD}"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91CA1-6D6A-664A-8EF3-C29259A5256F}" type="slidenum">
              <a:rPr lang="en-US" smtClean="0"/>
              <a:t>‹#›</a:t>
            </a:fld>
            <a:endParaRPr lang="en-US"/>
          </a:p>
        </p:txBody>
      </p:sp>
      <p:cxnSp>
        <p:nvCxnSpPr>
          <p:cNvPr id="8" name="Straight Connector 7">
            <a:extLst>
              <a:ext uri="{FF2B5EF4-FFF2-40B4-BE49-F238E27FC236}">
                <a16:creationId xmlns:a16="http://schemas.microsoft.com/office/drawing/2014/main" id="{5D208E3B-D63E-18BD-8C00-C63EDFD31FCE}"/>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86308E-1FDB-B8E8-9833-B486F24C3F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2650" y="100041"/>
            <a:ext cx="2305050" cy="381555"/>
          </a:xfrm>
          <a:prstGeom prst="rect">
            <a:avLst/>
          </a:prstGeom>
        </p:spPr>
      </p:pic>
      <p:pic>
        <p:nvPicPr>
          <p:cNvPr id="10" name="Picture 9">
            <a:extLst>
              <a:ext uri="{FF2B5EF4-FFF2-40B4-BE49-F238E27FC236}">
                <a16:creationId xmlns:a16="http://schemas.microsoft.com/office/drawing/2014/main" id="{A703FCAF-F917-C2A2-D932-6A6FF33BD33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344129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E78B5F-FBAD-4F88-BA07-516EDB61B65A}"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CC917-46BA-45EE-986D-EC2E28BDC8A5}" type="slidenum">
              <a:rPr lang="en-US" smtClean="0"/>
              <a:t>‹#›</a:t>
            </a:fld>
            <a:endParaRPr lang="en-US"/>
          </a:p>
        </p:txBody>
      </p:sp>
    </p:spTree>
    <p:extLst>
      <p:ext uri="{BB962C8B-B14F-4D97-AF65-F5344CB8AC3E}">
        <p14:creationId xmlns:p14="http://schemas.microsoft.com/office/powerpoint/2010/main" val="1745669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E78B5F-FBAD-4F88-BA07-516EDB61B65A}"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CC917-46BA-45EE-986D-EC2E28BDC8A5}" type="slidenum">
              <a:rPr lang="en-US" smtClean="0"/>
              <a:t>‹#›</a:t>
            </a:fld>
            <a:endParaRPr lang="en-US"/>
          </a:p>
        </p:txBody>
      </p:sp>
    </p:spTree>
    <p:extLst>
      <p:ext uri="{BB962C8B-B14F-4D97-AF65-F5344CB8AC3E}">
        <p14:creationId xmlns:p14="http://schemas.microsoft.com/office/powerpoint/2010/main" val="1039822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78B5F-FBAD-4F88-BA07-516EDB61B65A}"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C917-46BA-45EE-986D-EC2E28BDC8A5}" type="slidenum">
              <a:rPr lang="en-US" smtClean="0"/>
              <a:t>‹#›</a:t>
            </a:fld>
            <a:endParaRPr lang="en-US"/>
          </a:p>
        </p:txBody>
      </p:sp>
    </p:spTree>
    <p:extLst>
      <p:ext uri="{BB962C8B-B14F-4D97-AF65-F5344CB8AC3E}">
        <p14:creationId xmlns:p14="http://schemas.microsoft.com/office/powerpoint/2010/main" val="3415999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78B5F-FBAD-4F88-BA07-516EDB61B65A}"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C917-46BA-45EE-986D-EC2E28BDC8A5}" type="slidenum">
              <a:rPr lang="en-US" smtClean="0"/>
              <a:t>‹#›</a:t>
            </a:fld>
            <a:endParaRPr lang="en-US"/>
          </a:p>
        </p:txBody>
      </p:sp>
    </p:spTree>
    <p:extLst>
      <p:ext uri="{BB962C8B-B14F-4D97-AF65-F5344CB8AC3E}">
        <p14:creationId xmlns:p14="http://schemas.microsoft.com/office/powerpoint/2010/main" val="51729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16736" y="464319"/>
            <a:ext cx="9555480" cy="704088"/>
          </a:xfrm>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672AA34-2FA7-754E-B67D-1ACE3B318BFD}"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91CA1-6D6A-664A-8EF3-C29259A5256F}" type="slidenum">
              <a:rPr lang="en-US" smtClean="0"/>
              <a:t>‹#›</a:t>
            </a:fld>
            <a:endParaRPr lang="en-US"/>
          </a:p>
        </p:txBody>
      </p:sp>
      <p:cxnSp>
        <p:nvCxnSpPr>
          <p:cNvPr id="9" name="Straight Connector 8">
            <a:extLst>
              <a:ext uri="{FF2B5EF4-FFF2-40B4-BE49-F238E27FC236}">
                <a16:creationId xmlns:a16="http://schemas.microsoft.com/office/drawing/2014/main" id="{12845645-8655-8D70-D285-9BF0BE3A441E}"/>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0DB37A2-42E1-2ED8-9EA5-5CCFC19BFB1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2650" y="100041"/>
            <a:ext cx="2305050" cy="381555"/>
          </a:xfrm>
          <a:prstGeom prst="rect">
            <a:avLst/>
          </a:prstGeom>
        </p:spPr>
      </p:pic>
      <p:pic>
        <p:nvPicPr>
          <p:cNvPr id="11" name="Picture 10">
            <a:extLst>
              <a:ext uri="{FF2B5EF4-FFF2-40B4-BE49-F238E27FC236}">
                <a16:creationId xmlns:a16="http://schemas.microsoft.com/office/drawing/2014/main" id="{7E817277-6B27-DDC2-AF15-CDF2CCF74F5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199355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16736" y="464319"/>
            <a:ext cx="9555480" cy="704088"/>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672AA34-2FA7-754E-B67D-1ACE3B318BFD}"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91CA1-6D6A-664A-8EF3-C29259A5256F}" type="slidenum">
              <a:rPr lang="en-US" smtClean="0"/>
              <a:t>‹#›</a:t>
            </a:fld>
            <a:endParaRPr lang="en-US"/>
          </a:p>
        </p:txBody>
      </p:sp>
      <p:cxnSp>
        <p:nvCxnSpPr>
          <p:cNvPr id="11" name="Straight Connector 10">
            <a:extLst>
              <a:ext uri="{FF2B5EF4-FFF2-40B4-BE49-F238E27FC236}">
                <a16:creationId xmlns:a16="http://schemas.microsoft.com/office/drawing/2014/main" id="{21D12D30-DCDD-D8C5-E3A8-7A3890425698}"/>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9AC53C7-51EF-F694-F294-E19D0A5AD30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2650" y="100041"/>
            <a:ext cx="2305050" cy="381555"/>
          </a:xfrm>
          <a:prstGeom prst="rect">
            <a:avLst/>
          </a:prstGeom>
        </p:spPr>
      </p:pic>
      <p:pic>
        <p:nvPicPr>
          <p:cNvPr id="13" name="Picture 12">
            <a:extLst>
              <a:ext uri="{FF2B5EF4-FFF2-40B4-BE49-F238E27FC236}">
                <a16:creationId xmlns:a16="http://schemas.microsoft.com/office/drawing/2014/main" id="{40D63BC0-EE5A-8245-66FB-57BB87B9834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401858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16736" y="452444"/>
            <a:ext cx="9555480" cy="704088"/>
          </a:xfrm>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672AA34-2FA7-754E-B67D-1ACE3B318BFD}"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91CA1-6D6A-664A-8EF3-C29259A5256F}" type="slidenum">
              <a:rPr lang="en-US" smtClean="0"/>
              <a:t>‹#›</a:t>
            </a:fld>
            <a:endParaRPr lang="en-US"/>
          </a:p>
        </p:txBody>
      </p:sp>
      <p:cxnSp>
        <p:nvCxnSpPr>
          <p:cNvPr id="7" name="Straight Connector 6">
            <a:extLst>
              <a:ext uri="{FF2B5EF4-FFF2-40B4-BE49-F238E27FC236}">
                <a16:creationId xmlns:a16="http://schemas.microsoft.com/office/drawing/2014/main" id="{999E0F9D-C6D8-9A88-5CD8-0AA697DCC44E}"/>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D417C36-41DA-9E08-3945-407FDD39D73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2650" y="100041"/>
            <a:ext cx="2305050" cy="381555"/>
          </a:xfrm>
          <a:prstGeom prst="rect">
            <a:avLst/>
          </a:prstGeom>
        </p:spPr>
      </p:pic>
      <p:pic>
        <p:nvPicPr>
          <p:cNvPr id="9" name="Picture 8">
            <a:extLst>
              <a:ext uri="{FF2B5EF4-FFF2-40B4-BE49-F238E27FC236}">
                <a16:creationId xmlns:a16="http://schemas.microsoft.com/office/drawing/2014/main" id="{C3E27F42-F094-E64C-93B7-303AD6BC178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34465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2AA34-2FA7-754E-B67D-1ACE3B318BFD}"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91CA1-6D6A-664A-8EF3-C29259A5256F}" type="slidenum">
              <a:rPr lang="en-US" smtClean="0"/>
              <a:t>‹#›</a:t>
            </a:fld>
            <a:endParaRPr lang="en-US"/>
          </a:p>
        </p:txBody>
      </p:sp>
      <p:cxnSp>
        <p:nvCxnSpPr>
          <p:cNvPr id="6" name="Straight Connector 5">
            <a:extLst>
              <a:ext uri="{FF2B5EF4-FFF2-40B4-BE49-F238E27FC236}">
                <a16:creationId xmlns:a16="http://schemas.microsoft.com/office/drawing/2014/main" id="{C156D3B7-0E9A-F5DA-71D3-F7AE7FB8858E}"/>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409EA9B-8963-DF48-D1B1-7528A378CA7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2650" y="100041"/>
            <a:ext cx="2305050" cy="381555"/>
          </a:xfrm>
          <a:prstGeom prst="rect">
            <a:avLst/>
          </a:prstGeom>
        </p:spPr>
      </p:pic>
      <p:pic>
        <p:nvPicPr>
          <p:cNvPr id="8" name="Picture 7">
            <a:extLst>
              <a:ext uri="{FF2B5EF4-FFF2-40B4-BE49-F238E27FC236}">
                <a16:creationId xmlns:a16="http://schemas.microsoft.com/office/drawing/2014/main" id="{C07F2710-CEF8-E885-F4BC-E76DCE8657D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355290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72AA34-2FA7-754E-B67D-1ACE3B318BFD}"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91CA1-6D6A-664A-8EF3-C29259A5256F}" type="slidenum">
              <a:rPr lang="en-US" smtClean="0"/>
              <a:t>‹#›</a:t>
            </a:fld>
            <a:endParaRPr lang="en-US"/>
          </a:p>
        </p:txBody>
      </p:sp>
      <p:cxnSp>
        <p:nvCxnSpPr>
          <p:cNvPr id="9" name="Straight Connector 8">
            <a:extLst>
              <a:ext uri="{FF2B5EF4-FFF2-40B4-BE49-F238E27FC236}">
                <a16:creationId xmlns:a16="http://schemas.microsoft.com/office/drawing/2014/main" id="{A3147F4B-15D4-19BD-437D-1DCE5640D172}"/>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27FDF99-FE20-2B65-D0E0-02B28B2E5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2650" y="100041"/>
            <a:ext cx="2305050" cy="381555"/>
          </a:xfrm>
          <a:prstGeom prst="rect">
            <a:avLst/>
          </a:prstGeom>
        </p:spPr>
      </p:pic>
      <p:pic>
        <p:nvPicPr>
          <p:cNvPr id="11" name="Picture 10">
            <a:extLst>
              <a:ext uri="{FF2B5EF4-FFF2-40B4-BE49-F238E27FC236}">
                <a16:creationId xmlns:a16="http://schemas.microsoft.com/office/drawing/2014/main" id="{317062D6-BF78-7AA0-BEF1-4F704F15670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312984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72AA34-2FA7-754E-B67D-1ACE3B318BFD}"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91CA1-6D6A-664A-8EF3-C29259A5256F}" type="slidenum">
              <a:rPr lang="en-US" smtClean="0"/>
              <a:t>‹#›</a:t>
            </a:fld>
            <a:endParaRPr lang="en-US"/>
          </a:p>
        </p:txBody>
      </p:sp>
      <p:cxnSp>
        <p:nvCxnSpPr>
          <p:cNvPr id="9" name="Straight Connector 8">
            <a:extLst>
              <a:ext uri="{FF2B5EF4-FFF2-40B4-BE49-F238E27FC236}">
                <a16:creationId xmlns:a16="http://schemas.microsoft.com/office/drawing/2014/main" id="{E458BDAC-16BD-D587-511A-73660384A5A5}"/>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7EAC066-C128-B1EF-7137-E9B3E39EC2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2650" y="100041"/>
            <a:ext cx="2305050" cy="381555"/>
          </a:xfrm>
          <a:prstGeom prst="rect">
            <a:avLst/>
          </a:prstGeom>
        </p:spPr>
      </p:pic>
      <p:pic>
        <p:nvPicPr>
          <p:cNvPr id="11" name="Picture 10">
            <a:extLst>
              <a:ext uri="{FF2B5EF4-FFF2-40B4-BE49-F238E27FC236}">
                <a16:creationId xmlns:a16="http://schemas.microsoft.com/office/drawing/2014/main" id="{0C49090B-C4A6-4952-1AA6-D04ADEB16C7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393283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64319"/>
            <a:ext cx="10972800" cy="704088"/>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609600" y="1371600"/>
            <a:ext cx="10972800" cy="484632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672AA34-2FA7-754E-B67D-1ACE3B318BFD}" type="datetimeFigureOut">
              <a:rPr lang="en-US" smtClean="0"/>
              <a:pPr/>
              <a:t>11/17/2023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CF91CA1-6D6A-664A-8EF3-C29259A5256F}" type="slidenum">
              <a:rPr lang="en-US" smtClean="0"/>
              <a:pPr/>
              <a:t>‹#›</a:t>
            </a:fld>
            <a:endParaRPr lang="en-US"/>
          </a:p>
        </p:txBody>
      </p:sp>
    </p:spTree>
    <p:extLst>
      <p:ext uri="{BB962C8B-B14F-4D97-AF65-F5344CB8AC3E}">
        <p14:creationId xmlns:p14="http://schemas.microsoft.com/office/powerpoint/2010/main" val="1010066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lnSpc>
          <a:spcPct val="100000"/>
        </a:lnSpc>
        <a:spcBef>
          <a:spcPts val="0"/>
        </a:spcBef>
        <a:buFont typeface="Arial"/>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0"/>
        </a:spcBef>
        <a:buFont typeface="Arial"/>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100000"/>
        </a:lnSpc>
        <a:spcBef>
          <a:spcPts val="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64319"/>
            <a:ext cx="10972800" cy="704088"/>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609600" y="1371600"/>
            <a:ext cx="10972800" cy="484632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672AA34-2FA7-754E-B67D-1ACE3B318BFD}" type="datetimeFigureOut">
              <a:rPr lang="en-US" smtClean="0"/>
              <a:pPr/>
              <a:t>11/17/2023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CF91CA1-6D6A-664A-8EF3-C29259A5256F}" type="slidenum">
              <a:rPr lang="en-US" smtClean="0"/>
              <a:pPr/>
              <a:t>‹#›</a:t>
            </a:fld>
            <a:endParaRPr lang="en-US"/>
          </a:p>
        </p:txBody>
      </p:sp>
    </p:spTree>
    <p:extLst>
      <p:ext uri="{BB962C8B-B14F-4D97-AF65-F5344CB8AC3E}">
        <p14:creationId xmlns:p14="http://schemas.microsoft.com/office/powerpoint/2010/main" val="1590621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lnSpc>
          <a:spcPct val="100000"/>
        </a:lnSpc>
        <a:spcBef>
          <a:spcPts val="0"/>
        </a:spcBef>
        <a:buFont typeface="Arial"/>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0"/>
        </a:spcBef>
        <a:buFont typeface="Arial"/>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100000"/>
        </a:lnSpc>
        <a:spcBef>
          <a:spcPts val="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78B5F-FBAD-4F88-BA07-516EDB61B65A}" type="datetimeFigureOut">
              <a:rPr lang="en-US" smtClean="0"/>
              <a:t>11/17/2023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CC917-46BA-45EE-986D-EC2E28BDC8A5}" type="slidenum">
              <a:rPr lang="en-US" smtClean="0"/>
              <a:t>‹#›</a:t>
            </a:fld>
            <a:endParaRPr lang="en-US"/>
          </a:p>
        </p:txBody>
      </p:sp>
    </p:spTree>
    <p:extLst>
      <p:ext uri="{BB962C8B-B14F-4D97-AF65-F5344CB8AC3E}">
        <p14:creationId xmlns:p14="http://schemas.microsoft.com/office/powerpoint/2010/main" val="3095778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hyperlink" Target="http://www.thembisa.org/"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microsoft.com/office/2018/10/relationships/comments" Target="../comments/modernComment_52D_8576874C.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8BA171-00F1-9341-8621-331D21F44E94}"/>
              </a:ext>
            </a:extLst>
          </p:cNvPr>
          <p:cNvSpPr>
            <a:spLocks noGrp="1"/>
          </p:cNvSpPr>
          <p:nvPr>
            <p:ph type="ctrTitle"/>
          </p:nvPr>
        </p:nvSpPr>
        <p:spPr/>
        <p:txBody>
          <a:bodyPr/>
          <a:lstStyle/>
          <a:p>
            <a:r>
              <a:rPr lang="en-US" dirty="0"/>
              <a:t>What is required to achieve the 2025 and 2030 HIV targets for reducing new HIV infections?  </a:t>
            </a:r>
            <a:br>
              <a:rPr lang="en-US" dirty="0"/>
            </a:br>
            <a:r>
              <a:rPr lang="en-US" dirty="0"/>
              <a:t>What is required to sustain the response post 2030? </a:t>
            </a:r>
          </a:p>
        </p:txBody>
      </p:sp>
      <p:sp>
        <p:nvSpPr>
          <p:cNvPr id="5" name="Subtitle 4">
            <a:extLst>
              <a:ext uri="{FF2B5EF4-FFF2-40B4-BE49-F238E27FC236}">
                <a16:creationId xmlns:a16="http://schemas.microsoft.com/office/drawing/2014/main" id="{1EC890D1-461D-054C-963D-C9E6CE633527}"/>
              </a:ext>
            </a:extLst>
          </p:cNvPr>
          <p:cNvSpPr>
            <a:spLocks noGrp="1"/>
          </p:cNvSpPr>
          <p:nvPr>
            <p:ph type="subTitle" idx="1"/>
          </p:nvPr>
        </p:nvSpPr>
        <p:spPr>
          <a:xfrm>
            <a:off x="1828800" y="4391696"/>
            <a:ext cx="8534400" cy="1700012"/>
          </a:xfrm>
        </p:spPr>
        <p:txBody>
          <a:bodyPr>
            <a:normAutofit fontScale="77500" lnSpcReduction="20000"/>
          </a:bodyPr>
          <a:lstStyle/>
          <a:p>
            <a:pPr>
              <a:lnSpc>
                <a:spcPct val="120000"/>
              </a:lnSpc>
            </a:pPr>
            <a:r>
              <a:rPr lang="en-US" dirty="0">
                <a:solidFill>
                  <a:schemeClr val="tx1">
                    <a:lumMod val="75000"/>
                    <a:lumOff val="25000"/>
                  </a:schemeClr>
                </a:solidFill>
              </a:rPr>
              <a:t>Mary </a:t>
            </a:r>
            <a:r>
              <a:rPr lang="en-US" dirty="0" err="1">
                <a:solidFill>
                  <a:schemeClr val="tx1">
                    <a:lumMod val="75000"/>
                    <a:lumOff val="25000"/>
                  </a:schemeClr>
                </a:solidFill>
              </a:rPr>
              <a:t>Mahy</a:t>
            </a:r>
            <a:r>
              <a:rPr lang="en-US" dirty="0">
                <a:solidFill>
                  <a:schemeClr val="tx1">
                    <a:lumMod val="75000"/>
                    <a:lumOff val="25000"/>
                  </a:schemeClr>
                </a:solidFill>
              </a:rPr>
              <a:t> and Jeffrey Imai-Eaton</a:t>
            </a:r>
          </a:p>
          <a:p>
            <a:pPr>
              <a:lnSpc>
                <a:spcPct val="120000"/>
              </a:lnSpc>
            </a:pPr>
            <a:endParaRPr lang="en-US" dirty="0">
              <a:solidFill>
                <a:schemeClr val="tx1">
                  <a:lumMod val="75000"/>
                  <a:lumOff val="25000"/>
                </a:schemeClr>
              </a:solidFill>
            </a:endParaRPr>
          </a:p>
          <a:p>
            <a:pPr>
              <a:lnSpc>
                <a:spcPct val="120000"/>
              </a:lnSpc>
            </a:pPr>
            <a:r>
              <a:rPr lang="en-US" i="1" dirty="0">
                <a:solidFill>
                  <a:schemeClr val="tx1">
                    <a:lumMod val="75000"/>
                    <a:lumOff val="25000"/>
                  </a:schemeClr>
                </a:solidFill>
              </a:rPr>
              <a:t>15th Meeting of the National HIV Multi-Sector Leadership Forum</a:t>
            </a:r>
          </a:p>
          <a:p>
            <a:pPr>
              <a:lnSpc>
                <a:spcPct val="120000"/>
              </a:lnSpc>
            </a:pPr>
            <a:r>
              <a:rPr lang="en-US" i="1" dirty="0">
                <a:solidFill>
                  <a:schemeClr val="tx1">
                    <a:lumMod val="75000"/>
                    <a:lumOff val="25000"/>
                  </a:schemeClr>
                </a:solidFill>
              </a:rPr>
              <a:t>7 November 2023</a:t>
            </a:r>
          </a:p>
        </p:txBody>
      </p:sp>
      <p:pic>
        <p:nvPicPr>
          <p:cNvPr id="2" name="Picture 1" descr="A drawing of a person&#10;&#10;Description automatically generated">
            <a:extLst>
              <a:ext uri="{FF2B5EF4-FFF2-40B4-BE49-F238E27FC236}">
                <a16:creationId xmlns:a16="http://schemas.microsoft.com/office/drawing/2014/main" id="{78C897F4-1423-1A4D-CB4C-80EF86643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94" y="954378"/>
            <a:ext cx="3506714" cy="520284"/>
          </a:xfrm>
          <a:prstGeom prst="rect">
            <a:avLst/>
          </a:prstGeom>
        </p:spPr>
      </p:pic>
    </p:spTree>
    <p:extLst>
      <p:ext uri="{BB962C8B-B14F-4D97-AF65-F5344CB8AC3E}">
        <p14:creationId xmlns:p14="http://schemas.microsoft.com/office/powerpoint/2010/main" val="53518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A1DFB-7A52-F242-CC11-39C9D0EEDA71}"/>
              </a:ext>
            </a:extLst>
          </p:cNvPr>
          <p:cNvPicPr>
            <a:picLocks noChangeAspect="1"/>
          </p:cNvPicPr>
          <p:nvPr/>
        </p:nvPicPr>
        <p:blipFill>
          <a:blip r:embed="rId2"/>
          <a:srcRect/>
          <a:stretch/>
        </p:blipFill>
        <p:spPr>
          <a:xfrm>
            <a:off x="609600" y="1576994"/>
            <a:ext cx="10972800" cy="4572000"/>
          </a:xfrm>
          <a:prstGeom prst="rect">
            <a:avLst/>
          </a:prstGeom>
        </p:spPr>
      </p:pic>
      <p:sp>
        <p:nvSpPr>
          <p:cNvPr id="2" name="TextBox 1">
            <a:extLst>
              <a:ext uri="{FF2B5EF4-FFF2-40B4-BE49-F238E27FC236}">
                <a16:creationId xmlns:a16="http://schemas.microsoft.com/office/drawing/2014/main" id="{282E6AD6-96A9-EEDC-1928-96AEE126C9F4}"/>
              </a:ext>
            </a:extLst>
          </p:cNvPr>
          <p:cNvSpPr txBox="1"/>
          <p:nvPr/>
        </p:nvSpPr>
        <p:spPr>
          <a:xfrm>
            <a:off x="44605" y="6581001"/>
            <a:ext cx="6665030" cy="276999"/>
          </a:xfrm>
          <a:prstGeom prst="rect">
            <a:avLst/>
          </a:prstGeom>
          <a:noFill/>
        </p:spPr>
        <p:txBody>
          <a:bodyPr wrap="none" rtlCol="0">
            <a:spAutoFit/>
          </a:bodyPr>
          <a:lstStyle/>
          <a:p>
            <a:r>
              <a:rPr lang="en-US" sz="1200" i="1" dirty="0">
                <a:solidFill>
                  <a:schemeClr val="bg1">
                    <a:lumMod val="50000"/>
                  </a:schemeClr>
                </a:solidFill>
                <a:latin typeface="Arial" panose="020B0604020202020204" pitchFamily="34" charset="0"/>
                <a:cs typeface="Arial" panose="020B0604020202020204" pitchFamily="34" charset="0"/>
              </a:rPr>
              <a:t>HIV Modelling Consortium, MIHPSA Phase 1, UNAIDS Technical Consultation, 20-21 July 2023</a:t>
            </a:r>
          </a:p>
        </p:txBody>
      </p:sp>
      <p:sp>
        <p:nvSpPr>
          <p:cNvPr id="7" name="Title 2">
            <a:extLst>
              <a:ext uri="{FF2B5EF4-FFF2-40B4-BE49-F238E27FC236}">
                <a16:creationId xmlns:a16="http://schemas.microsoft.com/office/drawing/2014/main" id="{69DE83C0-1B53-E1D4-0170-CFC984D966FA}"/>
              </a:ext>
            </a:extLst>
          </p:cNvPr>
          <p:cNvSpPr txBox="1">
            <a:spLocks/>
          </p:cNvSpPr>
          <p:nvPr/>
        </p:nvSpPr>
        <p:spPr>
          <a:xfrm>
            <a:off x="762000" y="616719"/>
            <a:ext cx="10972800" cy="704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pPr algn="l"/>
            <a:r>
              <a:rPr lang="en-US" sz="2400"/>
              <a:t>Assuming </a:t>
            </a:r>
            <a:r>
              <a:rPr lang="en-US" sz="2400" dirty="0"/>
              <a:t>the current treatment and prevention coverage are maintained:</a:t>
            </a:r>
            <a:br>
              <a:rPr lang="en-US" sz="2800" dirty="0"/>
            </a:br>
            <a:r>
              <a:rPr lang="en-US" sz="2800" dirty="0"/>
              <a:t>HIV incidence will continue to decline to 2040</a:t>
            </a:r>
          </a:p>
        </p:txBody>
      </p:sp>
    </p:spTree>
    <p:extLst>
      <p:ext uri="{BB962C8B-B14F-4D97-AF65-F5344CB8AC3E}">
        <p14:creationId xmlns:p14="http://schemas.microsoft.com/office/powerpoint/2010/main" val="2574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9A2713-12F8-81BA-8AE8-6A53EC806F93}"/>
              </a:ext>
            </a:extLst>
          </p:cNvPr>
          <p:cNvPicPr>
            <a:picLocks noChangeAspect="1"/>
          </p:cNvPicPr>
          <p:nvPr/>
        </p:nvPicPr>
        <p:blipFill>
          <a:blip r:embed="rId3" cstate="hqprint">
            <a:extLst>
              <a:ext uri="{28A0092B-C50C-407E-A947-70E740481C1C}">
                <a14:useLocalDpi xmlns:a14="http://schemas.microsoft.com/office/drawing/2010/main"/>
              </a:ext>
            </a:extLst>
          </a:blip>
          <a:srcRect t="38" b="38"/>
          <a:stretch/>
        </p:blipFill>
        <p:spPr>
          <a:xfrm>
            <a:off x="174990" y="1414129"/>
            <a:ext cx="5212742" cy="4836743"/>
          </a:xfrm>
          <a:prstGeom prst="rect">
            <a:avLst/>
          </a:prstGeom>
        </p:spPr>
      </p:pic>
      <p:sp>
        <p:nvSpPr>
          <p:cNvPr id="2" name="TextBox 1">
            <a:extLst>
              <a:ext uri="{FF2B5EF4-FFF2-40B4-BE49-F238E27FC236}">
                <a16:creationId xmlns:a16="http://schemas.microsoft.com/office/drawing/2014/main" id="{F0B4B0CA-0635-69E3-B32D-59BA486B85F4}"/>
              </a:ext>
            </a:extLst>
          </p:cNvPr>
          <p:cNvSpPr txBox="1"/>
          <p:nvPr/>
        </p:nvSpPr>
        <p:spPr>
          <a:xfrm>
            <a:off x="5853815" y="2367697"/>
            <a:ext cx="5860758" cy="3416320"/>
          </a:xfrm>
          <a:prstGeom prst="rect">
            <a:avLst/>
          </a:prstGeom>
          <a:noFill/>
        </p:spPr>
        <p:txBody>
          <a:bodyPr wrap="square" rtlCol="0">
            <a:spAutoFit/>
          </a:bodyPr>
          <a:lstStyle/>
          <a:p>
            <a:r>
              <a:rPr lang="en-US" sz="2400" dirty="0"/>
              <a:t>Why does rate of incidence decline slow after ~2018–2022?</a:t>
            </a:r>
          </a:p>
          <a:p>
            <a:endParaRPr lang="en-US" sz="2400" dirty="0"/>
          </a:p>
          <a:p>
            <a:pPr marL="285750" indent="-285750">
              <a:buFont typeface="Arial" panose="020B0604020202020204" pitchFamily="34" charset="0"/>
              <a:buChar char="•"/>
            </a:pPr>
            <a:r>
              <a:rPr lang="en-US" sz="2400" b="1" dirty="0"/>
              <a:t>Mostly </a:t>
            </a:r>
            <a:r>
              <a:rPr lang="en-US" sz="2400" dirty="0"/>
              <a:t>saturation of ART scale up </a:t>
            </a:r>
            <a:r>
              <a:rPr lang="en-US" sz="2400" dirty="0">
                <a:sym typeface="Wingdings" pitchFamily="2" charset="2"/>
              </a:rPr>
              <a:t> </a:t>
            </a:r>
            <a:r>
              <a:rPr lang="en-US" sz="2400" dirty="0"/>
              <a:t>reductions in population viraemia slows</a:t>
            </a:r>
          </a:p>
          <a:p>
            <a:pPr marL="742950" lvl="1" indent="-285750">
              <a:buFont typeface="Arial" panose="020B0604020202020204" pitchFamily="34" charset="0"/>
              <a:buChar char="•"/>
            </a:pPr>
            <a:r>
              <a:rPr lang="en-US" sz="2400" dirty="0"/>
              <a:t>2010-2020: ART scale-up </a:t>
            </a:r>
            <a:r>
              <a:rPr lang="en-US" sz="2400" dirty="0">
                <a:sym typeface="Wingdings" pitchFamily="2" charset="2"/>
              </a:rPr>
              <a:t> rapid reduction in population viraemia </a:t>
            </a:r>
          </a:p>
          <a:p>
            <a:pPr marL="742950" lvl="1" indent="-285750">
              <a:buFont typeface="Arial" panose="020B0604020202020204" pitchFamily="34" charset="0"/>
              <a:buChar char="•"/>
            </a:pPr>
            <a:r>
              <a:rPr lang="en-US" sz="2400" dirty="0">
                <a:sym typeface="Wingdings" pitchFamily="2" charset="2"/>
              </a:rPr>
              <a:t>2025- : decreasing viraemia mostly from reducing HIV prevalence </a:t>
            </a:r>
            <a:endParaRPr lang="en-US" sz="2400" dirty="0"/>
          </a:p>
        </p:txBody>
      </p:sp>
      <p:sp>
        <p:nvSpPr>
          <p:cNvPr id="3" name="Oval 2">
            <a:extLst>
              <a:ext uri="{FF2B5EF4-FFF2-40B4-BE49-F238E27FC236}">
                <a16:creationId xmlns:a16="http://schemas.microsoft.com/office/drawing/2014/main" id="{1012A5BB-7C37-EFE6-D6C6-DD9D44708E8D}"/>
              </a:ext>
            </a:extLst>
          </p:cNvPr>
          <p:cNvSpPr/>
          <p:nvPr/>
        </p:nvSpPr>
        <p:spPr>
          <a:xfrm>
            <a:off x="2299752" y="3785400"/>
            <a:ext cx="1711234" cy="1998617"/>
          </a:xfrm>
          <a:prstGeom prst="ellipse">
            <a:avLst/>
          </a:prstGeom>
          <a:solidFill>
            <a:srgbClr val="C00000">
              <a:alpha val="6000"/>
            </a:srgbClr>
          </a:solidFill>
          <a:ln w="571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AE606F4-B34A-41AB-1058-F05F687D8E4A}"/>
              </a:ext>
            </a:extLst>
          </p:cNvPr>
          <p:cNvSpPr txBox="1"/>
          <p:nvPr/>
        </p:nvSpPr>
        <p:spPr>
          <a:xfrm>
            <a:off x="44605" y="6581001"/>
            <a:ext cx="6665030" cy="276999"/>
          </a:xfrm>
          <a:prstGeom prst="rect">
            <a:avLst/>
          </a:prstGeom>
          <a:noFill/>
        </p:spPr>
        <p:txBody>
          <a:bodyPr wrap="none" rtlCol="0">
            <a:spAutoFit/>
          </a:bodyPr>
          <a:lstStyle/>
          <a:p>
            <a:r>
              <a:rPr lang="en-US" sz="1200" i="1" dirty="0">
                <a:solidFill>
                  <a:schemeClr val="bg1">
                    <a:lumMod val="50000"/>
                  </a:schemeClr>
                </a:solidFill>
                <a:latin typeface="Arial" panose="020B0604020202020204" pitchFamily="34" charset="0"/>
                <a:cs typeface="Arial" panose="020B0604020202020204" pitchFamily="34" charset="0"/>
              </a:rPr>
              <a:t>HIV Modelling Consortium, MIHPSA Phase 1, UNAIDS Technical Consultation, 20-21 July 2023</a:t>
            </a:r>
          </a:p>
        </p:txBody>
      </p:sp>
      <p:sp>
        <p:nvSpPr>
          <p:cNvPr id="6" name="Title 5">
            <a:extLst>
              <a:ext uri="{FF2B5EF4-FFF2-40B4-BE49-F238E27FC236}">
                <a16:creationId xmlns:a16="http://schemas.microsoft.com/office/drawing/2014/main" id="{B14A9E19-5FA7-AF01-DFE4-6E4B813992C9}"/>
              </a:ext>
            </a:extLst>
          </p:cNvPr>
          <p:cNvSpPr>
            <a:spLocks noGrp="1"/>
          </p:cNvSpPr>
          <p:nvPr>
            <p:ph type="title"/>
          </p:nvPr>
        </p:nvSpPr>
        <p:spPr/>
        <p:txBody>
          <a:bodyPr/>
          <a:lstStyle/>
          <a:p>
            <a:pPr algn="l"/>
            <a:r>
              <a:rPr lang="en-US" sz="2800" dirty="0"/>
              <a:t>Incidence decline will likely slow between 2025-2040</a:t>
            </a:r>
          </a:p>
        </p:txBody>
      </p:sp>
    </p:spTree>
    <p:extLst>
      <p:ext uri="{BB962C8B-B14F-4D97-AF65-F5344CB8AC3E}">
        <p14:creationId xmlns:p14="http://schemas.microsoft.com/office/powerpoint/2010/main" val="425619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446E-2B6E-1902-E4ED-BE88E142D2BA}"/>
              </a:ext>
            </a:extLst>
          </p:cNvPr>
          <p:cNvSpPr>
            <a:spLocks noGrp="1"/>
          </p:cNvSpPr>
          <p:nvPr>
            <p:ph type="title"/>
          </p:nvPr>
        </p:nvSpPr>
        <p:spPr>
          <a:xfrm>
            <a:off x="838201" y="631877"/>
            <a:ext cx="10464208" cy="704088"/>
          </a:xfrm>
        </p:spPr>
        <p:txBody>
          <a:bodyPr/>
          <a:lstStyle/>
          <a:p>
            <a:pPr algn="l"/>
            <a:r>
              <a:rPr lang="en-US" sz="2400" dirty="0"/>
              <a:t>The population living with HIV will age dramatically</a:t>
            </a:r>
          </a:p>
        </p:txBody>
      </p:sp>
      <p:pic>
        <p:nvPicPr>
          <p:cNvPr id="2050" name="Picture 8">
            <a:extLst>
              <a:ext uri="{FF2B5EF4-FFF2-40B4-BE49-F238E27FC236}">
                <a16:creationId xmlns:a16="http://schemas.microsoft.com/office/drawing/2014/main" id="{9D3D70F5-572F-2874-0C22-A6D722E1A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109347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8446A4B-A8C4-CFCB-9F26-893920A9CCC2}"/>
              </a:ext>
            </a:extLst>
          </p:cNvPr>
          <p:cNvSpPr txBox="1"/>
          <p:nvPr/>
        </p:nvSpPr>
        <p:spPr>
          <a:xfrm>
            <a:off x="44605" y="6572572"/>
            <a:ext cx="4418069" cy="276999"/>
          </a:xfrm>
          <a:prstGeom prst="rect">
            <a:avLst/>
          </a:prstGeom>
          <a:noFill/>
        </p:spPr>
        <p:txBody>
          <a:bodyPr wrap="none" rtlCol="0">
            <a:spAutoFit/>
          </a:bodyPr>
          <a:lstStyle/>
          <a:p>
            <a:r>
              <a:rPr lang="en-US" sz="1200" i="1" dirty="0">
                <a:solidFill>
                  <a:schemeClr val="bg1">
                    <a:lumMod val="50000"/>
                  </a:schemeClr>
                </a:solidFill>
                <a:latin typeface="Arial" panose="020B0604020202020204" pitchFamily="34" charset="0"/>
                <a:cs typeface="Arial" panose="020B0604020202020204" pitchFamily="34" charset="0"/>
              </a:rPr>
              <a:t>John Stover, UNAIDS Technical Consultation, 20-21 July 2023</a:t>
            </a:r>
          </a:p>
        </p:txBody>
      </p:sp>
    </p:spTree>
    <p:extLst>
      <p:ext uri="{BB962C8B-B14F-4D97-AF65-F5344CB8AC3E}">
        <p14:creationId xmlns:p14="http://schemas.microsoft.com/office/powerpoint/2010/main" val="311652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AA72E28-A099-E4EB-060B-80BA55A5DA07}"/>
              </a:ext>
            </a:extLst>
          </p:cNvPr>
          <p:cNvPicPr>
            <a:picLocks noChangeAspect="1"/>
          </p:cNvPicPr>
          <p:nvPr/>
        </p:nvPicPr>
        <p:blipFill>
          <a:blip r:embed="rId4"/>
          <a:stretch>
            <a:fillRect/>
          </a:stretch>
        </p:blipFill>
        <p:spPr>
          <a:xfrm>
            <a:off x="562926" y="2118605"/>
            <a:ext cx="6858000" cy="4114800"/>
          </a:xfrm>
          <a:prstGeom prst="rect">
            <a:avLst/>
          </a:prstGeom>
        </p:spPr>
      </p:pic>
      <p:sp>
        <p:nvSpPr>
          <p:cNvPr id="6" name="TextBox 5">
            <a:extLst>
              <a:ext uri="{FF2B5EF4-FFF2-40B4-BE49-F238E27FC236}">
                <a16:creationId xmlns:a16="http://schemas.microsoft.com/office/drawing/2014/main" id="{0286D5A0-0B47-91D6-1103-13DD11B1EEF9}"/>
              </a:ext>
            </a:extLst>
          </p:cNvPr>
          <p:cNvSpPr txBox="1"/>
          <p:nvPr/>
        </p:nvSpPr>
        <p:spPr>
          <a:xfrm>
            <a:off x="127715" y="6438008"/>
            <a:ext cx="825520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Eaton AIDS 2022; source: Leigh Johnson,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Thembisa</a:t>
            </a:r>
            <a:r>
              <a:rPr kumimoji="0" lang="en-US" sz="1600" b="0" i="0" u="none" strike="noStrike" kern="1200" cap="none" spc="0" normalizeH="0" baseline="0" noProof="0" dirty="0">
                <a:ln>
                  <a:noFill/>
                </a:ln>
                <a:solidFill>
                  <a:srgbClr val="000000"/>
                </a:solidFill>
                <a:effectLst/>
                <a:uLnTx/>
                <a:uFillTx/>
                <a:latin typeface="Verdana"/>
                <a:ea typeface="+mn-ea"/>
                <a:cs typeface="+mn-cs"/>
              </a:rPr>
              <a:t> 4.4 (</a:t>
            </a:r>
            <a:r>
              <a:rPr kumimoji="0" lang="en-US" sz="1600" b="0" i="0" u="none" strike="noStrike" kern="1200" cap="none" spc="0" normalizeH="0" baseline="0" noProof="0" dirty="0">
                <a:ln>
                  <a:noFill/>
                </a:ln>
                <a:solidFill>
                  <a:srgbClr val="C00000"/>
                </a:solidFill>
                <a:effectLst/>
                <a:uLnTx/>
                <a:uFillTx/>
                <a:latin typeface="Verdana"/>
                <a:ea typeface="+mn-ea"/>
                <a:cs typeface="+mn-cs"/>
                <a:hlinkClick r:id="rId5">
                  <a:extLst>
                    <a:ext uri="{A12FA001-AC4F-418D-AE19-62706E023703}">
                      <ahyp:hlinkClr xmlns:ahyp="http://schemas.microsoft.com/office/drawing/2018/hyperlinkcolor" val="tx"/>
                    </a:ext>
                  </a:extLst>
                </a:hlinkClick>
              </a:rPr>
              <a:t>www.thembisa.org</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7" name="TextBox 6">
            <a:extLst>
              <a:ext uri="{FF2B5EF4-FFF2-40B4-BE49-F238E27FC236}">
                <a16:creationId xmlns:a16="http://schemas.microsoft.com/office/drawing/2014/main" id="{23742B1C-4C31-6F74-2317-8DAD05A67ADF}"/>
              </a:ext>
            </a:extLst>
          </p:cNvPr>
          <p:cNvSpPr txBox="1"/>
          <p:nvPr/>
        </p:nvSpPr>
        <p:spPr>
          <a:xfrm>
            <a:off x="562926" y="1673442"/>
            <a:ext cx="751680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Verdana"/>
                <a:ea typeface="+mn-ea"/>
                <a:cs typeface="+mn-cs"/>
              </a:rPr>
              <a:t>South Africa: Men living with HIV, age 25-34 years</a:t>
            </a:r>
          </a:p>
        </p:txBody>
      </p:sp>
      <p:sp>
        <p:nvSpPr>
          <p:cNvPr id="15" name="Rounded Rectangle 14">
            <a:extLst>
              <a:ext uri="{FF2B5EF4-FFF2-40B4-BE49-F238E27FC236}">
                <a16:creationId xmlns:a16="http://schemas.microsoft.com/office/drawing/2014/main" id="{203ABE38-64F4-D833-3904-3E9DE0666DD7}"/>
              </a:ext>
            </a:extLst>
          </p:cNvPr>
          <p:cNvSpPr/>
          <p:nvPr/>
        </p:nvSpPr>
        <p:spPr>
          <a:xfrm>
            <a:off x="4513669" y="5338127"/>
            <a:ext cx="1092530" cy="360000"/>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On ART</a:t>
            </a:r>
          </a:p>
        </p:txBody>
      </p:sp>
      <p:sp>
        <p:nvSpPr>
          <p:cNvPr id="16" name="Rounded Rectangle 15">
            <a:extLst>
              <a:ext uri="{FF2B5EF4-FFF2-40B4-BE49-F238E27FC236}">
                <a16:creationId xmlns:a16="http://schemas.microsoft.com/office/drawing/2014/main" id="{40AF73D4-A6D8-9A40-B646-60DD0CF3B9F5}"/>
              </a:ext>
            </a:extLst>
          </p:cNvPr>
          <p:cNvSpPr/>
          <p:nvPr/>
        </p:nvSpPr>
        <p:spPr>
          <a:xfrm>
            <a:off x="1618068" y="2713212"/>
            <a:ext cx="1378857" cy="360000"/>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Untreated</a:t>
            </a:r>
          </a:p>
        </p:txBody>
      </p:sp>
      <p:cxnSp>
        <p:nvCxnSpPr>
          <p:cNvPr id="18" name="Straight Arrow Connector 17">
            <a:extLst>
              <a:ext uri="{FF2B5EF4-FFF2-40B4-BE49-F238E27FC236}">
                <a16:creationId xmlns:a16="http://schemas.microsoft.com/office/drawing/2014/main" id="{C72A99DC-2C50-4EA7-ACBB-686BF9A99E4A}"/>
              </a:ext>
            </a:extLst>
          </p:cNvPr>
          <p:cNvCxnSpPr/>
          <p:nvPr/>
        </p:nvCxnSpPr>
        <p:spPr>
          <a:xfrm flipV="1">
            <a:off x="4302383" y="2713212"/>
            <a:ext cx="0" cy="199082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3A5AA955-278F-42CB-BD7C-74E192783D1A}"/>
              </a:ext>
            </a:extLst>
          </p:cNvPr>
          <p:cNvSpPr/>
          <p:nvPr/>
        </p:nvSpPr>
        <p:spPr>
          <a:xfrm>
            <a:off x="2455061" y="3481817"/>
            <a:ext cx="1771920" cy="715089"/>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Verdana"/>
                <a:ea typeface="+mn-ea"/>
                <a:cs typeface="+mn-cs"/>
              </a:rPr>
              <a:t>2015:</a:t>
            </a:r>
            <a:r>
              <a:rPr kumimoji="0" lang="en-US" sz="1400" b="0" i="0" u="none" strike="noStrike" kern="1200" cap="none" spc="0" normalizeH="0" baseline="0" noProof="0" dirty="0">
                <a:ln>
                  <a:noFill/>
                </a:ln>
                <a:solidFill>
                  <a:srgbClr val="000000"/>
                </a:solidFill>
                <a:effectLst/>
                <a:uLnTx/>
                <a:uFillTx/>
                <a:latin typeface="Verdana"/>
                <a:ea typeface="+mn-ea"/>
                <a:cs typeface="+mn-cs"/>
              </a:rPr>
              <a:t> 518,000 untreated MLHIV 25-34y</a:t>
            </a:r>
          </a:p>
        </p:txBody>
      </p:sp>
      <p:cxnSp>
        <p:nvCxnSpPr>
          <p:cNvPr id="20" name="Straight Arrow Connector 19">
            <a:extLst>
              <a:ext uri="{FF2B5EF4-FFF2-40B4-BE49-F238E27FC236}">
                <a16:creationId xmlns:a16="http://schemas.microsoft.com/office/drawing/2014/main" id="{A9B95C7C-20C1-557E-B91B-6C31D943DD6F}"/>
              </a:ext>
            </a:extLst>
          </p:cNvPr>
          <p:cNvCxnSpPr>
            <a:cxnSpLocks/>
          </p:cNvCxnSpPr>
          <p:nvPr/>
        </p:nvCxnSpPr>
        <p:spPr>
          <a:xfrm flipV="1">
            <a:off x="5692455" y="3601968"/>
            <a:ext cx="0" cy="9720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C9A5BB8E-B104-2CFA-6EBE-AC43C971F07E}"/>
              </a:ext>
            </a:extLst>
          </p:cNvPr>
          <p:cNvSpPr/>
          <p:nvPr/>
        </p:nvSpPr>
        <p:spPr>
          <a:xfrm>
            <a:off x="4462451" y="3705652"/>
            <a:ext cx="1120787" cy="715089"/>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Verdana"/>
                <a:ea typeface="+mn-ea"/>
                <a:cs typeface="+mn-cs"/>
              </a:rPr>
              <a:t>2020:</a:t>
            </a:r>
            <a:r>
              <a:rPr kumimoji="0" lang="en-US" sz="1400" b="0" i="0" u="none" strike="noStrike" kern="1200" cap="none" spc="0" normalizeH="0" baseline="0" noProof="0" dirty="0">
                <a:ln>
                  <a:noFill/>
                </a:ln>
                <a:solidFill>
                  <a:srgbClr val="000000"/>
                </a:solidFill>
                <a:effectLst/>
                <a:uLnTx/>
                <a:uFillTx/>
                <a:latin typeface="Verdana"/>
                <a:ea typeface="+mn-ea"/>
                <a:cs typeface="+mn-cs"/>
              </a:rPr>
              <a:t> 260,000 untreated</a:t>
            </a:r>
          </a:p>
        </p:txBody>
      </p:sp>
      <p:cxnSp>
        <p:nvCxnSpPr>
          <p:cNvPr id="25" name="Straight Arrow Connector 24">
            <a:extLst>
              <a:ext uri="{FF2B5EF4-FFF2-40B4-BE49-F238E27FC236}">
                <a16:creationId xmlns:a16="http://schemas.microsoft.com/office/drawing/2014/main" id="{D5FEB0EB-3AD5-B0D5-8CCF-FC9C2F9244FE}"/>
              </a:ext>
            </a:extLst>
          </p:cNvPr>
          <p:cNvCxnSpPr>
            <a:cxnSpLocks/>
          </p:cNvCxnSpPr>
          <p:nvPr/>
        </p:nvCxnSpPr>
        <p:spPr>
          <a:xfrm flipV="1">
            <a:off x="7099460" y="4336063"/>
            <a:ext cx="0" cy="54866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52333725-0ACA-9250-2B5D-6348F097D6FF}"/>
              </a:ext>
            </a:extLst>
          </p:cNvPr>
          <p:cNvSpPr/>
          <p:nvPr/>
        </p:nvSpPr>
        <p:spPr>
          <a:xfrm>
            <a:off x="5852522" y="4246122"/>
            <a:ext cx="1120787" cy="476726"/>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Verdana"/>
                <a:ea typeface="+mn-ea"/>
                <a:cs typeface="+mn-cs"/>
              </a:rPr>
              <a:t>2025:</a:t>
            </a:r>
            <a:r>
              <a:rPr kumimoji="0" lang="en-US" sz="1400" b="0" i="0" u="none" strike="noStrike" kern="1200" cap="none" spc="0" normalizeH="0" baseline="0" noProof="0" dirty="0">
                <a:ln>
                  <a:noFill/>
                </a:ln>
                <a:solidFill>
                  <a:srgbClr val="000000"/>
                </a:solidFill>
                <a:effectLst/>
                <a:uLnTx/>
                <a:uFillTx/>
                <a:latin typeface="Verdana"/>
                <a:ea typeface="+mn-ea"/>
                <a:cs typeface="+mn-cs"/>
              </a:rPr>
              <a:t> 136,000</a:t>
            </a:r>
          </a:p>
        </p:txBody>
      </p:sp>
      <p:sp>
        <p:nvSpPr>
          <p:cNvPr id="27" name="Oval 26">
            <a:extLst>
              <a:ext uri="{FF2B5EF4-FFF2-40B4-BE49-F238E27FC236}">
                <a16:creationId xmlns:a16="http://schemas.microsoft.com/office/drawing/2014/main" id="{EF631165-9C2C-2162-600F-D27E2A540E1B}"/>
              </a:ext>
            </a:extLst>
          </p:cNvPr>
          <p:cNvSpPr/>
          <p:nvPr/>
        </p:nvSpPr>
        <p:spPr>
          <a:xfrm rot="-600000">
            <a:off x="3991929" y="4235553"/>
            <a:ext cx="1982578" cy="81244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8" name="Oval 27">
            <a:extLst>
              <a:ext uri="{FF2B5EF4-FFF2-40B4-BE49-F238E27FC236}">
                <a16:creationId xmlns:a16="http://schemas.microsoft.com/office/drawing/2014/main" id="{E4DAC621-B1E5-D977-E76B-7AE45DA20097}"/>
              </a:ext>
            </a:extLst>
          </p:cNvPr>
          <p:cNvSpPr/>
          <p:nvPr/>
        </p:nvSpPr>
        <p:spPr>
          <a:xfrm rot="2100000">
            <a:off x="3739808" y="2632116"/>
            <a:ext cx="2517248" cy="1151467"/>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extBox 1">
            <a:extLst>
              <a:ext uri="{FF2B5EF4-FFF2-40B4-BE49-F238E27FC236}">
                <a16:creationId xmlns:a16="http://schemas.microsoft.com/office/drawing/2014/main" id="{35FCCFC2-5248-370A-56D9-CF956D11C66B}"/>
              </a:ext>
            </a:extLst>
          </p:cNvPr>
          <p:cNvSpPr txBox="1"/>
          <p:nvPr/>
        </p:nvSpPr>
        <p:spPr>
          <a:xfrm>
            <a:off x="8154649" y="3186804"/>
            <a:ext cx="3474425" cy="1323439"/>
          </a:xfrm>
          <a:prstGeom prst="rect">
            <a:avLst/>
          </a:prstGeom>
          <a:noFill/>
        </p:spPr>
        <p:txBody>
          <a:bodyPr wrap="square" rtlCol="0">
            <a:spAutoFit/>
          </a:bodyPr>
          <a:lstStyle/>
          <a:p>
            <a:r>
              <a:rPr lang="en-US" sz="2000" b="1" dirty="0"/>
              <a:t>Men aged 25-34 years with untreated HIV infection decreased ~4-fold between 2015–2025</a:t>
            </a:r>
          </a:p>
        </p:txBody>
      </p:sp>
      <p:sp>
        <p:nvSpPr>
          <p:cNvPr id="3" name="Title 1">
            <a:extLst>
              <a:ext uri="{FF2B5EF4-FFF2-40B4-BE49-F238E27FC236}">
                <a16:creationId xmlns:a16="http://schemas.microsoft.com/office/drawing/2014/main" id="{2A6A99CB-58A4-BDA6-D0E2-7F4726F3437F}"/>
              </a:ext>
            </a:extLst>
          </p:cNvPr>
          <p:cNvSpPr>
            <a:spLocks noGrp="1"/>
          </p:cNvSpPr>
          <p:nvPr>
            <p:ph type="title"/>
          </p:nvPr>
        </p:nvSpPr>
        <p:spPr>
          <a:xfrm>
            <a:off x="562926" y="679943"/>
            <a:ext cx="10739483" cy="704088"/>
          </a:xfrm>
        </p:spPr>
        <p:txBody>
          <a:bodyPr/>
          <a:lstStyle/>
          <a:p>
            <a:pPr algn="l"/>
            <a:r>
              <a:rPr lang="en-US" sz="2400" b="1" dirty="0"/>
              <a:t>Prevented infections </a:t>
            </a:r>
            <a:r>
              <a:rPr lang="en-US" sz="2400" b="1" dirty="0">
                <a:sym typeface="Wingdings" pitchFamily="2" charset="2"/>
              </a:rPr>
              <a:t> fewer men with viraemia  lower exposure of HIV transmission to young women</a:t>
            </a:r>
            <a:endParaRPr lang="en-US" sz="2400" b="1" dirty="0"/>
          </a:p>
        </p:txBody>
      </p:sp>
    </p:spTree>
    <p:custDataLst>
      <p:tags r:id="rId1"/>
    </p:custDataLst>
    <p:extLst>
      <p:ext uri="{BB962C8B-B14F-4D97-AF65-F5344CB8AC3E}">
        <p14:creationId xmlns:p14="http://schemas.microsoft.com/office/powerpoint/2010/main" val="21508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CAA42E-82A1-ADC9-D70B-FBA1B6C28B44}"/>
              </a:ext>
            </a:extLst>
          </p:cNvPr>
          <p:cNvSpPr txBox="1"/>
          <p:nvPr/>
        </p:nvSpPr>
        <p:spPr>
          <a:xfrm>
            <a:off x="44605" y="6499819"/>
            <a:ext cx="584031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John Stover, UNAIDS Technical Consultation, 20-21 July 2023</a:t>
            </a:r>
          </a:p>
        </p:txBody>
      </p:sp>
      <p:pic>
        <p:nvPicPr>
          <p:cNvPr id="7" name="Picture 6">
            <a:extLst>
              <a:ext uri="{FF2B5EF4-FFF2-40B4-BE49-F238E27FC236}">
                <a16:creationId xmlns:a16="http://schemas.microsoft.com/office/drawing/2014/main" id="{938CAF63-4527-DBCC-2C7C-59670BE9032D}"/>
              </a:ext>
            </a:extLst>
          </p:cNvPr>
          <p:cNvPicPr>
            <a:picLocks noChangeAspect="1"/>
          </p:cNvPicPr>
          <p:nvPr/>
        </p:nvPicPr>
        <p:blipFill>
          <a:blip r:embed="rId4"/>
          <a:stretch>
            <a:fillRect/>
          </a:stretch>
        </p:blipFill>
        <p:spPr>
          <a:xfrm>
            <a:off x="74219" y="755261"/>
            <a:ext cx="9369315" cy="5347475"/>
          </a:xfrm>
          <a:prstGeom prst="rect">
            <a:avLst/>
          </a:prstGeom>
        </p:spPr>
      </p:pic>
      <p:pic>
        <p:nvPicPr>
          <p:cNvPr id="6" name="Picture 5">
            <a:extLst>
              <a:ext uri="{FF2B5EF4-FFF2-40B4-BE49-F238E27FC236}">
                <a16:creationId xmlns:a16="http://schemas.microsoft.com/office/drawing/2014/main" id="{8BAC2F92-E617-683E-17CB-53DA06A4CB19}"/>
              </a:ext>
            </a:extLst>
          </p:cNvPr>
          <p:cNvPicPr>
            <a:picLocks noChangeAspect="1"/>
          </p:cNvPicPr>
          <p:nvPr/>
        </p:nvPicPr>
        <p:blipFill>
          <a:blip r:embed="rId5"/>
          <a:stretch>
            <a:fillRect/>
          </a:stretch>
        </p:blipFill>
        <p:spPr>
          <a:xfrm>
            <a:off x="74221" y="755262"/>
            <a:ext cx="9369315" cy="5347475"/>
          </a:xfrm>
          <a:prstGeom prst="rect">
            <a:avLst/>
          </a:prstGeom>
        </p:spPr>
      </p:pic>
      <p:pic>
        <p:nvPicPr>
          <p:cNvPr id="4" name="Picture 3">
            <a:extLst>
              <a:ext uri="{FF2B5EF4-FFF2-40B4-BE49-F238E27FC236}">
                <a16:creationId xmlns:a16="http://schemas.microsoft.com/office/drawing/2014/main" id="{F4C8EB96-EA57-BC4B-17B3-CFCC3CFA5652}"/>
              </a:ext>
            </a:extLst>
          </p:cNvPr>
          <p:cNvPicPr>
            <a:picLocks noChangeAspect="1"/>
          </p:cNvPicPr>
          <p:nvPr/>
        </p:nvPicPr>
        <p:blipFill>
          <a:blip r:embed="rId6"/>
          <a:srcRect/>
          <a:stretch/>
        </p:blipFill>
        <p:spPr>
          <a:xfrm>
            <a:off x="74222" y="755262"/>
            <a:ext cx="9369315" cy="5347475"/>
          </a:xfrm>
          <a:prstGeom prst="rect">
            <a:avLst/>
          </a:prstGeom>
        </p:spPr>
      </p:pic>
      <p:sp>
        <p:nvSpPr>
          <p:cNvPr id="8" name="TextBox 7">
            <a:extLst>
              <a:ext uri="{FF2B5EF4-FFF2-40B4-BE49-F238E27FC236}">
                <a16:creationId xmlns:a16="http://schemas.microsoft.com/office/drawing/2014/main" id="{0548713F-6762-6FDB-B86A-033A14808F15}"/>
              </a:ext>
            </a:extLst>
          </p:cNvPr>
          <p:cNvSpPr txBox="1"/>
          <p:nvPr/>
        </p:nvSpPr>
        <p:spPr>
          <a:xfrm>
            <a:off x="7553201" y="1979169"/>
            <a:ext cx="3780665"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anose="020B0604020202020204"/>
                <a:ea typeface="+mn-ea"/>
                <a:cs typeface="+mn-cs"/>
              </a:rPr>
              <a:t>Maintain current coverage</a:t>
            </a:r>
            <a:br>
              <a:rPr kumimoji="0" lang="en-US" sz="1800" b="1" i="0" u="none" strike="noStrike" kern="1200" cap="none" spc="0" normalizeH="0" baseline="0" noProof="0" dirty="0">
                <a:ln>
                  <a:noFill/>
                </a:ln>
                <a:solidFill>
                  <a:srgbClr val="C00000"/>
                </a:solidFill>
                <a:effectLst/>
                <a:uLnTx/>
                <a:uFillTx/>
                <a:latin typeface="Arial" panose="020B0604020202020204"/>
                <a:ea typeface="+mn-ea"/>
                <a:cs typeface="+mn-cs"/>
              </a:rPr>
            </a:br>
            <a:r>
              <a:rPr kumimoji="0" lang="en-US" sz="1800" b="1" i="0" u="none" strike="noStrike" kern="1200" cap="none" spc="0" normalizeH="0" baseline="0" noProof="0" dirty="0">
                <a:ln>
                  <a:noFill/>
                </a:ln>
                <a:solidFill>
                  <a:srgbClr val="C00000"/>
                </a:solidFill>
                <a:effectLst/>
                <a:uLnTx/>
                <a:uFillTx/>
                <a:latin typeface="Arial" panose="020B0604020202020204"/>
                <a:ea typeface="+mn-ea"/>
                <a:cs typeface="+mn-cs"/>
              </a:rPr>
              <a:t>(treatment AND prevention):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Arial" panose="020B0604020202020204"/>
                <a:ea typeface="+mn-ea"/>
                <a:cs typeface="+mn-cs"/>
              </a:rPr>
              <a:t>17% reduction between 2022-2030</a:t>
            </a:r>
          </a:p>
        </p:txBody>
      </p:sp>
      <p:sp>
        <p:nvSpPr>
          <p:cNvPr id="9" name="TextBox 8">
            <a:extLst>
              <a:ext uri="{FF2B5EF4-FFF2-40B4-BE49-F238E27FC236}">
                <a16:creationId xmlns:a16="http://schemas.microsoft.com/office/drawing/2014/main" id="{72835C79-1FD1-6122-AC9E-8F342FAA85E8}"/>
              </a:ext>
            </a:extLst>
          </p:cNvPr>
          <p:cNvSpPr txBox="1"/>
          <p:nvPr/>
        </p:nvSpPr>
        <p:spPr>
          <a:xfrm>
            <a:off x="8214250" y="3863516"/>
            <a:ext cx="2832827" cy="89255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solidFill>
                <a:effectLst/>
                <a:uLnTx/>
                <a:uFillTx/>
                <a:latin typeface="Arial" panose="020B0604020202020204"/>
                <a:ea typeface="+mn-ea"/>
                <a:cs typeface="+mn-cs"/>
              </a:rPr>
              <a:t>Attain 95-95-95 by 2030 </a:t>
            </a:r>
            <a:br>
              <a:rPr kumimoji="0" lang="en-US" sz="1800" b="1" i="0" u="none" strike="noStrike" kern="1200" cap="none" spc="0" normalizeH="0" baseline="0" noProof="0" dirty="0">
                <a:ln>
                  <a:noFill/>
                </a:ln>
                <a:solidFill>
                  <a:srgbClr val="1F497D"/>
                </a:solidFill>
                <a:effectLst/>
                <a:uLnTx/>
                <a:uFillTx/>
                <a:latin typeface="Arial" panose="020B0604020202020204"/>
                <a:ea typeface="+mn-ea"/>
                <a:cs typeface="+mn-cs"/>
              </a:rPr>
            </a:br>
            <a:r>
              <a:rPr kumimoji="0" lang="en-US" sz="1800" b="1" i="0" u="none" strike="noStrike" kern="1200" cap="none" spc="0" normalizeH="0" baseline="0" noProof="0" dirty="0">
                <a:ln>
                  <a:noFill/>
                </a:ln>
                <a:solidFill>
                  <a:srgbClr val="1F497D"/>
                </a:solidFill>
                <a:effectLst/>
                <a:uLnTx/>
                <a:uFillTx/>
                <a:latin typeface="Arial" panose="020B0604020202020204"/>
                <a:ea typeface="+mn-ea"/>
                <a:cs typeface="+mn-cs"/>
              </a:rPr>
              <a:t>(+ current</a:t>
            </a:r>
            <a:r>
              <a:rPr kumimoji="0" lang="en-US" sz="1800" b="1" i="0" u="none" strike="noStrike" kern="1200" cap="none" spc="0" normalizeH="0" noProof="0" dirty="0">
                <a:ln>
                  <a:noFill/>
                </a:ln>
                <a:solidFill>
                  <a:srgbClr val="1F497D"/>
                </a:solidFill>
                <a:effectLst/>
                <a:uLnTx/>
                <a:uFillTx/>
                <a:latin typeface="Arial" panose="020B0604020202020204"/>
                <a:ea typeface="+mn-ea"/>
                <a:cs typeface="+mn-cs"/>
              </a:rPr>
              <a:t> </a:t>
            </a:r>
            <a:r>
              <a:rPr kumimoji="0" lang="en-US" sz="1800" b="1" i="0" u="none" strike="noStrike" kern="1200" cap="none" spc="0" normalizeH="0" noProof="0" dirty="0" err="1">
                <a:ln>
                  <a:noFill/>
                </a:ln>
                <a:solidFill>
                  <a:srgbClr val="1F497D"/>
                </a:solidFill>
                <a:effectLst/>
                <a:uLnTx/>
                <a:uFillTx/>
                <a:latin typeface="Arial" panose="020B0604020202020204"/>
                <a:ea typeface="+mn-ea"/>
                <a:cs typeface="+mn-cs"/>
              </a:rPr>
              <a:t>Px</a:t>
            </a:r>
            <a:r>
              <a:rPr kumimoji="0" lang="en-US" sz="1800" b="1" i="0" u="none" strike="noStrike" kern="1200" cap="none" spc="0" normalizeH="0" noProof="0" dirty="0">
                <a:ln>
                  <a:noFill/>
                </a:ln>
                <a:solidFill>
                  <a:srgbClr val="1F497D"/>
                </a:solidFill>
                <a:effectLst/>
                <a:uLnTx/>
                <a:uFillTx/>
                <a:latin typeface="Arial" panose="020B0604020202020204"/>
                <a:ea typeface="+mn-ea"/>
                <a:cs typeface="+mn-cs"/>
              </a:rPr>
              <a:t> coverage)</a:t>
            </a:r>
            <a:r>
              <a:rPr kumimoji="0" lang="en-US" sz="1800" b="1" i="0" u="none" strike="noStrike" kern="1200" cap="none" spc="0" normalizeH="0" baseline="0" noProof="0" dirty="0">
                <a:ln>
                  <a:noFill/>
                </a:ln>
                <a:solidFill>
                  <a:srgbClr val="1F497D"/>
                </a:solidFill>
                <a:effectLst/>
                <a:uLnTx/>
                <a:uFillTx/>
                <a:latin typeface="Arial" panose="020B0604020202020204"/>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Arial" panose="020B0604020202020204"/>
                <a:ea typeface="+mn-ea"/>
                <a:cs typeface="+mn-cs"/>
              </a:rPr>
              <a:t>59% reduction by 2030</a:t>
            </a:r>
          </a:p>
        </p:txBody>
      </p:sp>
      <p:sp>
        <p:nvSpPr>
          <p:cNvPr id="10" name="TextBox 9">
            <a:extLst>
              <a:ext uri="{FF2B5EF4-FFF2-40B4-BE49-F238E27FC236}">
                <a16:creationId xmlns:a16="http://schemas.microsoft.com/office/drawing/2014/main" id="{BB123ED6-0D37-7B17-7017-DA3A405E5011}"/>
              </a:ext>
            </a:extLst>
          </p:cNvPr>
          <p:cNvSpPr txBox="1"/>
          <p:nvPr/>
        </p:nvSpPr>
        <p:spPr>
          <a:xfrm>
            <a:off x="9096761" y="4992284"/>
            <a:ext cx="3021017" cy="1446550"/>
          </a:xfrm>
          <a:prstGeom prst="rect">
            <a:avLst/>
          </a:prstGeom>
          <a:solidFill>
            <a:schemeClr val="bg1">
              <a:alpha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BBB59">
                    <a:lumMod val="50000"/>
                  </a:srgbClr>
                </a:solidFill>
                <a:effectLst/>
                <a:uLnTx/>
                <a:uFillTx/>
                <a:latin typeface="Arial" panose="020B0604020202020204"/>
                <a:ea typeface="+mn-ea"/>
                <a:cs typeface="+mn-cs"/>
              </a:rPr>
              <a:t>Attain all Global AIDS Strategy targets by 2030: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9BBB59">
                    <a:lumMod val="50000"/>
                  </a:srgbClr>
                </a:solidFill>
                <a:effectLst/>
                <a:uLnTx/>
                <a:uFillTx/>
                <a:latin typeface="Arial" panose="020B0604020202020204"/>
                <a:ea typeface="+mn-ea"/>
                <a:cs typeface="+mn-cs"/>
              </a:rPr>
              <a:t>2022-2030: 88% reduction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9BBB59">
                  <a:lumMod val="50000"/>
                </a:srgbClr>
              </a:solidFill>
              <a:effectLst/>
              <a:uLnTx/>
              <a:uFillTx/>
              <a:latin typeface="Arial" panose="020B0604020202020204"/>
              <a:ea typeface="+mn-ea"/>
              <a:cs typeface="+mn-cs"/>
            </a:endParaRPr>
          </a:p>
          <a:p>
            <a:pPr marL="287338" marR="0" lvl="0" algn="l" defTabSz="457200" rtl="0" eaLnBrk="1" fontAlgn="auto" latinLnBrk="0" hangingPunct="1">
              <a:lnSpc>
                <a:spcPct val="100000"/>
              </a:lnSpc>
              <a:spcBef>
                <a:spcPts val="0"/>
              </a:spcBef>
              <a:spcAft>
                <a:spcPts val="0"/>
              </a:spcAft>
              <a:buClrTx/>
              <a:buSzTx/>
              <a:defRPr/>
            </a:pPr>
            <a:r>
              <a:rPr lang="en-US" sz="1400" i="1" noProof="0" dirty="0">
                <a:solidFill>
                  <a:srgbClr val="9BBB59">
                    <a:lumMod val="50000"/>
                  </a:srgbClr>
                </a:solidFill>
                <a:latin typeface="Arial" panose="020B0604020202020204"/>
              </a:rPr>
              <a:t>(ambitious condom and other prevention targets)</a:t>
            </a:r>
            <a:endParaRPr kumimoji="0" lang="en-US" sz="1400" b="0" i="0" u="none" strike="noStrike" kern="1200" cap="none" spc="0" normalizeH="0" baseline="0" noProof="0" dirty="0">
              <a:ln>
                <a:noFill/>
              </a:ln>
              <a:solidFill>
                <a:srgbClr val="9BBB59">
                  <a:lumMod val="50000"/>
                </a:srgbClr>
              </a:solidFill>
              <a:effectLst/>
              <a:uLnTx/>
              <a:uFillTx/>
              <a:latin typeface="Arial" panose="020B0604020202020204"/>
            </a:endParaRPr>
          </a:p>
        </p:txBody>
      </p:sp>
      <p:sp>
        <p:nvSpPr>
          <p:cNvPr id="16" name="Rectangle 15">
            <a:extLst>
              <a:ext uri="{FF2B5EF4-FFF2-40B4-BE49-F238E27FC236}">
                <a16:creationId xmlns:a16="http://schemas.microsoft.com/office/drawing/2014/main" id="{2C2576AA-D236-6D5D-1BD4-A9CD44F7EFDB}"/>
              </a:ext>
            </a:extLst>
          </p:cNvPr>
          <p:cNvSpPr/>
          <p:nvPr/>
        </p:nvSpPr>
        <p:spPr>
          <a:xfrm>
            <a:off x="5502728" y="755261"/>
            <a:ext cx="195943" cy="4530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0589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8EB96-EA57-BC4B-17B3-CFCC3CFA5652}"/>
              </a:ext>
            </a:extLst>
          </p:cNvPr>
          <p:cNvPicPr>
            <a:picLocks noChangeAspect="1"/>
          </p:cNvPicPr>
          <p:nvPr/>
        </p:nvPicPr>
        <p:blipFill rotWithShape="1">
          <a:blip r:embed="rId4"/>
          <a:srcRect l="14326"/>
          <a:stretch/>
        </p:blipFill>
        <p:spPr>
          <a:xfrm>
            <a:off x="1799303" y="1321622"/>
            <a:ext cx="8027006" cy="5347474"/>
          </a:xfrm>
          <a:prstGeom prst="rect">
            <a:avLst/>
          </a:prstGeom>
        </p:spPr>
      </p:pic>
      <p:sp>
        <p:nvSpPr>
          <p:cNvPr id="5" name="TextBox 4">
            <a:extLst>
              <a:ext uri="{FF2B5EF4-FFF2-40B4-BE49-F238E27FC236}">
                <a16:creationId xmlns:a16="http://schemas.microsoft.com/office/drawing/2014/main" id="{F9CAA42E-82A1-ADC9-D70B-FBA1B6C28B44}"/>
              </a:ext>
            </a:extLst>
          </p:cNvPr>
          <p:cNvSpPr txBox="1"/>
          <p:nvPr/>
        </p:nvSpPr>
        <p:spPr>
          <a:xfrm>
            <a:off x="44605" y="6581001"/>
            <a:ext cx="4418069" cy="276999"/>
          </a:xfrm>
          <a:prstGeom prst="rect">
            <a:avLst/>
          </a:prstGeom>
          <a:noFill/>
        </p:spPr>
        <p:txBody>
          <a:bodyPr wrap="none" rtlCol="0">
            <a:spAutoFit/>
          </a:bodyPr>
          <a:lstStyle/>
          <a:p>
            <a:r>
              <a:rPr lang="en-US" sz="1200" i="1" dirty="0">
                <a:solidFill>
                  <a:schemeClr val="bg1">
                    <a:lumMod val="50000"/>
                  </a:schemeClr>
                </a:solidFill>
                <a:latin typeface="Arial" panose="020B0604020202020204" pitchFamily="34" charset="0"/>
                <a:cs typeface="Arial" panose="020B0604020202020204" pitchFamily="34" charset="0"/>
              </a:rPr>
              <a:t>John Stover, UNAIDS Technical Consultation, 20-21 July 2023</a:t>
            </a:r>
          </a:p>
        </p:txBody>
      </p:sp>
      <p:sp>
        <p:nvSpPr>
          <p:cNvPr id="8" name="TextBox 7">
            <a:extLst>
              <a:ext uri="{FF2B5EF4-FFF2-40B4-BE49-F238E27FC236}">
                <a16:creationId xmlns:a16="http://schemas.microsoft.com/office/drawing/2014/main" id="{0548713F-6762-6FDB-B86A-033A14808F15}"/>
              </a:ext>
            </a:extLst>
          </p:cNvPr>
          <p:cNvSpPr txBox="1"/>
          <p:nvPr/>
        </p:nvSpPr>
        <p:spPr>
          <a:xfrm>
            <a:off x="9273884" y="3160674"/>
            <a:ext cx="3134191" cy="369332"/>
          </a:xfrm>
          <a:prstGeom prst="rect">
            <a:avLst/>
          </a:prstGeom>
          <a:noFill/>
        </p:spPr>
        <p:txBody>
          <a:bodyPr wrap="none" rtlCol="0">
            <a:spAutoFit/>
          </a:bodyPr>
          <a:lstStyle/>
          <a:p>
            <a:r>
              <a:rPr lang="en-US" b="1" dirty="0">
                <a:solidFill>
                  <a:srgbClr val="C00000"/>
                </a:solidFill>
              </a:rPr>
              <a:t>Maintain current coverage</a:t>
            </a:r>
          </a:p>
        </p:txBody>
      </p:sp>
      <p:sp>
        <p:nvSpPr>
          <p:cNvPr id="9" name="TextBox 8">
            <a:extLst>
              <a:ext uri="{FF2B5EF4-FFF2-40B4-BE49-F238E27FC236}">
                <a16:creationId xmlns:a16="http://schemas.microsoft.com/office/drawing/2014/main" id="{72835C79-1FD1-6122-AC9E-8F342FAA85E8}"/>
              </a:ext>
            </a:extLst>
          </p:cNvPr>
          <p:cNvSpPr txBox="1"/>
          <p:nvPr/>
        </p:nvSpPr>
        <p:spPr>
          <a:xfrm>
            <a:off x="9273884" y="3675897"/>
            <a:ext cx="2813591" cy="369332"/>
          </a:xfrm>
          <a:prstGeom prst="rect">
            <a:avLst/>
          </a:prstGeom>
          <a:noFill/>
        </p:spPr>
        <p:txBody>
          <a:bodyPr wrap="none" rtlCol="0">
            <a:spAutoFit/>
          </a:bodyPr>
          <a:lstStyle/>
          <a:p>
            <a:r>
              <a:rPr lang="en-US" b="1" dirty="0">
                <a:solidFill>
                  <a:schemeClr val="tx2"/>
                </a:solidFill>
              </a:rPr>
              <a:t>Attain 95-95-95 by 2030</a:t>
            </a:r>
          </a:p>
        </p:txBody>
      </p:sp>
      <p:sp>
        <p:nvSpPr>
          <p:cNvPr id="10" name="TextBox 9">
            <a:extLst>
              <a:ext uri="{FF2B5EF4-FFF2-40B4-BE49-F238E27FC236}">
                <a16:creationId xmlns:a16="http://schemas.microsoft.com/office/drawing/2014/main" id="{BB123ED6-0D37-7B17-7017-DA3A405E5011}"/>
              </a:ext>
            </a:extLst>
          </p:cNvPr>
          <p:cNvSpPr txBox="1"/>
          <p:nvPr/>
        </p:nvSpPr>
        <p:spPr>
          <a:xfrm>
            <a:off x="9273884" y="4081442"/>
            <a:ext cx="3021017" cy="646331"/>
          </a:xfrm>
          <a:prstGeom prst="rect">
            <a:avLst/>
          </a:prstGeom>
          <a:solidFill>
            <a:schemeClr val="bg1">
              <a:alpha val="60000"/>
            </a:schemeClr>
          </a:solidFill>
        </p:spPr>
        <p:txBody>
          <a:bodyPr wrap="square" rtlCol="0">
            <a:spAutoFit/>
          </a:bodyPr>
          <a:lstStyle/>
          <a:p>
            <a:r>
              <a:rPr lang="en-US" b="1" dirty="0">
                <a:solidFill>
                  <a:schemeClr val="accent3">
                    <a:lumMod val="50000"/>
                  </a:schemeClr>
                </a:solidFill>
              </a:rPr>
              <a:t>Attain all Global AIDS Strategy targets by 2030</a:t>
            </a:r>
            <a:endParaRPr lang="en-US" sz="1600" dirty="0">
              <a:solidFill>
                <a:schemeClr val="accent3">
                  <a:lumMod val="50000"/>
                </a:schemeClr>
              </a:solidFill>
            </a:endParaRPr>
          </a:p>
        </p:txBody>
      </p:sp>
      <p:sp>
        <p:nvSpPr>
          <p:cNvPr id="11" name="Rectangle 10">
            <a:extLst>
              <a:ext uri="{FF2B5EF4-FFF2-40B4-BE49-F238E27FC236}">
                <a16:creationId xmlns:a16="http://schemas.microsoft.com/office/drawing/2014/main" id="{6E7084EF-89A5-9556-3460-27B4290969A3}"/>
              </a:ext>
            </a:extLst>
          </p:cNvPr>
          <p:cNvSpPr/>
          <p:nvPr/>
        </p:nvSpPr>
        <p:spPr>
          <a:xfrm>
            <a:off x="3837212" y="755261"/>
            <a:ext cx="195943" cy="4530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C947F0-E264-587D-A62C-0517B805433F}"/>
              </a:ext>
            </a:extLst>
          </p:cNvPr>
          <p:cNvSpPr txBox="1"/>
          <p:nvPr/>
        </p:nvSpPr>
        <p:spPr>
          <a:xfrm>
            <a:off x="7676708" y="4074916"/>
            <a:ext cx="1597176" cy="369332"/>
          </a:xfrm>
          <a:prstGeom prst="rect">
            <a:avLst/>
          </a:prstGeom>
          <a:solidFill>
            <a:schemeClr val="bg1">
              <a:alpha val="60000"/>
            </a:schemeClr>
          </a:solidFill>
        </p:spPr>
        <p:txBody>
          <a:bodyPr wrap="square" rtlCol="0">
            <a:spAutoFit/>
          </a:bodyPr>
          <a:lstStyle/>
          <a:p>
            <a:pPr algn="ctr"/>
            <a:r>
              <a:rPr lang="en-US" b="1" dirty="0">
                <a:solidFill>
                  <a:schemeClr val="accent3">
                    <a:lumMod val="50000"/>
                  </a:schemeClr>
                </a:solidFill>
              </a:rPr>
              <a:t>12.7 million</a:t>
            </a:r>
            <a:endParaRPr lang="en-US" sz="1600" dirty="0">
              <a:solidFill>
                <a:schemeClr val="accent3">
                  <a:lumMod val="50000"/>
                </a:schemeClr>
              </a:solidFill>
            </a:endParaRPr>
          </a:p>
        </p:txBody>
      </p:sp>
      <p:sp>
        <p:nvSpPr>
          <p:cNvPr id="6" name="TextBox 5">
            <a:extLst>
              <a:ext uri="{FF2B5EF4-FFF2-40B4-BE49-F238E27FC236}">
                <a16:creationId xmlns:a16="http://schemas.microsoft.com/office/drawing/2014/main" id="{5C81EAFC-D490-F9B9-6BB2-FB6A8217498B}"/>
              </a:ext>
            </a:extLst>
          </p:cNvPr>
          <p:cNvSpPr txBox="1"/>
          <p:nvPr/>
        </p:nvSpPr>
        <p:spPr>
          <a:xfrm>
            <a:off x="8161606" y="2722130"/>
            <a:ext cx="1441420" cy="369332"/>
          </a:xfrm>
          <a:prstGeom prst="rect">
            <a:avLst/>
          </a:prstGeom>
          <a:noFill/>
        </p:spPr>
        <p:txBody>
          <a:bodyPr wrap="none" rtlCol="0">
            <a:spAutoFit/>
          </a:bodyPr>
          <a:lstStyle/>
          <a:p>
            <a:r>
              <a:rPr lang="en-US" b="1" dirty="0">
                <a:solidFill>
                  <a:srgbClr val="C00000"/>
                </a:solidFill>
              </a:rPr>
              <a:t>16.8 million</a:t>
            </a:r>
          </a:p>
        </p:txBody>
      </p:sp>
      <p:sp>
        <p:nvSpPr>
          <p:cNvPr id="2" name="Title 1">
            <a:extLst>
              <a:ext uri="{FF2B5EF4-FFF2-40B4-BE49-F238E27FC236}">
                <a16:creationId xmlns:a16="http://schemas.microsoft.com/office/drawing/2014/main" id="{E18D8A9A-F842-20B7-B037-CCF9F6249D8B}"/>
              </a:ext>
            </a:extLst>
          </p:cNvPr>
          <p:cNvSpPr>
            <a:spLocks noGrp="1"/>
          </p:cNvSpPr>
          <p:nvPr>
            <p:ph type="title"/>
          </p:nvPr>
        </p:nvSpPr>
        <p:spPr/>
        <p:txBody>
          <a:bodyPr/>
          <a:lstStyle/>
          <a:p>
            <a:pPr algn="l"/>
            <a:r>
              <a:rPr lang="en-US" sz="2400" dirty="0"/>
              <a:t>Large number of people living with HIV requiring services</a:t>
            </a:r>
          </a:p>
        </p:txBody>
      </p:sp>
      <p:sp>
        <p:nvSpPr>
          <p:cNvPr id="7" name="Rectangle 6">
            <a:extLst>
              <a:ext uri="{FF2B5EF4-FFF2-40B4-BE49-F238E27FC236}">
                <a16:creationId xmlns:a16="http://schemas.microsoft.com/office/drawing/2014/main" id="{E8C11AA6-299E-E65A-51C2-5B39BB64EFCE}"/>
              </a:ext>
            </a:extLst>
          </p:cNvPr>
          <p:cNvSpPr/>
          <p:nvPr/>
        </p:nvSpPr>
        <p:spPr>
          <a:xfrm>
            <a:off x="4207739" y="1396473"/>
            <a:ext cx="195943" cy="4530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994B002-32A6-055E-1DCD-AC9F32B430C9}"/>
              </a:ext>
            </a:extLst>
          </p:cNvPr>
          <p:cNvSpPr txBox="1"/>
          <p:nvPr/>
        </p:nvSpPr>
        <p:spPr>
          <a:xfrm>
            <a:off x="1238755" y="2678612"/>
            <a:ext cx="62333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20.0</a:t>
            </a:r>
          </a:p>
        </p:txBody>
      </p:sp>
      <p:sp>
        <p:nvSpPr>
          <p:cNvPr id="13" name="TextBox 12">
            <a:extLst>
              <a:ext uri="{FF2B5EF4-FFF2-40B4-BE49-F238E27FC236}">
                <a16:creationId xmlns:a16="http://schemas.microsoft.com/office/drawing/2014/main" id="{4105851E-A136-D4F7-9EE6-C475B13EDFE2}"/>
              </a:ext>
            </a:extLst>
          </p:cNvPr>
          <p:cNvSpPr txBox="1"/>
          <p:nvPr/>
        </p:nvSpPr>
        <p:spPr>
          <a:xfrm>
            <a:off x="1232974" y="4275942"/>
            <a:ext cx="62333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10.0</a:t>
            </a:r>
          </a:p>
        </p:txBody>
      </p:sp>
      <p:sp>
        <p:nvSpPr>
          <p:cNvPr id="14" name="TextBox 13">
            <a:extLst>
              <a:ext uri="{FF2B5EF4-FFF2-40B4-BE49-F238E27FC236}">
                <a16:creationId xmlns:a16="http://schemas.microsoft.com/office/drawing/2014/main" id="{692B4A27-B10F-D735-1EE6-2A3F8E571BF7}"/>
              </a:ext>
            </a:extLst>
          </p:cNvPr>
          <p:cNvSpPr txBox="1"/>
          <p:nvPr/>
        </p:nvSpPr>
        <p:spPr>
          <a:xfrm>
            <a:off x="1232974" y="6047892"/>
            <a:ext cx="51365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0.0</a:t>
            </a:r>
          </a:p>
        </p:txBody>
      </p:sp>
      <p:sp>
        <p:nvSpPr>
          <p:cNvPr id="15" name="TextBox 14">
            <a:extLst>
              <a:ext uri="{FF2B5EF4-FFF2-40B4-BE49-F238E27FC236}">
                <a16:creationId xmlns:a16="http://schemas.microsoft.com/office/drawing/2014/main" id="{4CC1D024-2B3C-A79E-75BE-627144D5319B}"/>
              </a:ext>
            </a:extLst>
          </p:cNvPr>
          <p:cNvSpPr txBox="1"/>
          <p:nvPr/>
        </p:nvSpPr>
        <p:spPr>
          <a:xfrm rot="16200000">
            <a:off x="-469532" y="4255609"/>
            <a:ext cx="293862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People living with HIV (million)</a:t>
            </a:r>
          </a:p>
        </p:txBody>
      </p:sp>
    </p:spTree>
    <p:extLst>
      <p:ext uri="{BB962C8B-B14F-4D97-AF65-F5344CB8AC3E}">
        <p14:creationId xmlns:p14="http://schemas.microsoft.com/office/powerpoint/2010/main" val="2239137612"/>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5E2F4D-FCD8-504C-C384-637B7DCE7E07}"/>
              </a:ext>
            </a:extLst>
          </p:cNvPr>
          <p:cNvSpPr>
            <a:spLocks noGrp="1"/>
          </p:cNvSpPr>
          <p:nvPr>
            <p:ph idx="1"/>
          </p:nvPr>
        </p:nvSpPr>
        <p:spPr>
          <a:xfrm>
            <a:off x="609600" y="1785769"/>
            <a:ext cx="6849533" cy="4432151"/>
          </a:xfrm>
        </p:spPr>
        <p:txBody>
          <a:bodyPr>
            <a:normAutofit/>
          </a:bodyPr>
          <a:lstStyle/>
          <a:p>
            <a:r>
              <a:rPr lang="en-US" sz="2000" dirty="0"/>
              <a:t>Phylogenetic data on patterns of HIV transmission demonstrate: </a:t>
            </a:r>
          </a:p>
          <a:p>
            <a:pPr lvl="1"/>
            <a:r>
              <a:rPr lang="en-US" sz="1800" dirty="0"/>
              <a:t>Men transmit HIV about 4x more frequently than women, increasing disparity</a:t>
            </a:r>
          </a:p>
          <a:p>
            <a:pPr lvl="1"/>
            <a:r>
              <a:rPr lang="en-US" sz="1800" dirty="0"/>
              <a:t>Men have lower ART coverage and viral suppression </a:t>
            </a:r>
          </a:p>
          <a:p>
            <a:pPr lvl="1"/>
            <a:r>
              <a:rPr lang="en-US" sz="1800" dirty="0"/>
              <a:t>Men 25-39 years disproportionately transmit HIV</a:t>
            </a:r>
          </a:p>
          <a:p>
            <a:endParaRPr lang="en-US" sz="2000" dirty="0"/>
          </a:p>
          <a:p>
            <a:r>
              <a:rPr lang="en-US" sz="2000" b="1" dirty="0">
                <a:latin typeface="Arial" panose="020B0604020202020204" pitchFamily="34" charset="0"/>
                <a:ea typeface="Helvetica Neue Condensed Black" panose="02000503000000020004" pitchFamily="2" charset="0"/>
                <a:cs typeface="Arial" panose="020B0604020202020204" pitchFamily="34" charset="0"/>
              </a:rPr>
              <a:t>Closing gender gap in viral suppression</a:t>
            </a:r>
            <a:r>
              <a:rPr lang="en-US" sz="2000" dirty="0">
                <a:latin typeface="Arial" panose="020B0604020202020204" pitchFamily="34" charset="0"/>
                <a:ea typeface="Helvetica Neue Condensed Black" panose="02000503000000020004" pitchFamily="2" charset="0"/>
                <a:cs typeface="Arial" panose="020B0604020202020204" pitchFamily="34" charset="0"/>
              </a:rPr>
              <a:t>: could reduce new HIV infections among women by half, slowing onward transmission and ensuring men live healthy lives</a:t>
            </a:r>
          </a:p>
          <a:p>
            <a:endParaRPr lang="en-US" sz="2000" dirty="0"/>
          </a:p>
          <a:p>
            <a:endParaRPr lang="en-US" sz="2000" dirty="0"/>
          </a:p>
        </p:txBody>
      </p:sp>
      <p:sp>
        <p:nvSpPr>
          <p:cNvPr id="3" name="Title 2">
            <a:extLst>
              <a:ext uri="{FF2B5EF4-FFF2-40B4-BE49-F238E27FC236}">
                <a16:creationId xmlns:a16="http://schemas.microsoft.com/office/drawing/2014/main" id="{613DAEF0-22AF-DA29-754E-5408D5B3B7C3}"/>
              </a:ext>
            </a:extLst>
          </p:cNvPr>
          <p:cNvSpPr>
            <a:spLocks noGrp="1"/>
          </p:cNvSpPr>
          <p:nvPr>
            <p:ph type="title"/>
          </p:nvPr>
        </p:nvSpPr>
        <p:spPr>
          <a:xfrm>
            <a:off x="609600" y="653308"/>
            <a:ext cx="10972800" cy="704088"/>
          </a:xfrm>
        </p:spPr>
        <p:txBody>
          <a:bodyPr/>
          <a:lstStyle/>
          <a:p>
            <a:pPr algn="l"/>
            <a:r>
              <a:rPr lang="en-US" dirty="0"/>
              <a:t>Reducing inequity in treatment access will reduce onward transmission</a:t>
            </a:r>
          </a:p>
        </p:txBody>
      </p:sp>
      <p:pic>
        <p:nvPicPr>
          <p:cNvPr id="4" name="Picture 3">
            <a:extLst>
              <a:ext uri="{FF2B5EF4-FFF2-40B4-BE49-F238E27FC236}">
                <a16:creationId xmlns:a16="http://schemas.microsoft.com/office/drawing/2014/main" id="{E6F0F127-1379-0B22-BAA8-45105B93C46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1133" t="-2" r="-462" b="60895"/>
          <a:stretch/>
        </p:blipFill>
        <p:spPr>
          <a:xfrm>
            <a:off x="8128000" y="1867549"/>
            <a:ext cx="3545364" cy="3122901"/>
          </a:xfrm>
          <a:prstGeom prst="rect">
            <a:avLst/>
          </a:prstGeom>
        </p:spPr>
      </p:pic>
      <p:pic>
        <p:nvPicPr>
          <p:cNvPr id="7" name="Picture 6">
            <a:extLst>
              <a:ext uri="{FF2B5EF4-FFF2-40B4-BE49-F238E27FC236}">
                <a16:creationId xmlns:a16="http://schemas.microsoft.com/office/drawing/2014/main" id="{9A33C9AD-E589-52CC-9582-6B1592CF1B0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62" t="43647" r="50209" b="44854"/>
          <a:stretch/>
        </p:blipFill>
        <p:spPr>
          <a:xfrm>
            <a:off x="7459133" y="5022233"/>
            <a:ext cx="4576347" cy="1185258"/>
          </a:xfrm>
          <a:prstGeom prst="rect">
            <a:avLst/>
          </a:prstGeom>
        </p:spPr>
      </p:pic>
      <p:pic>
        <p:nvPicPr>
          <p:cNvPr id="5" name="Picture 4">
            <a:extLst>
              <a:ext uri="{FF2B5EF4-FFF2-40B4-BE49-F238E27FC236}">
                <a16:creationId xmlns:a16="http://schemas.microsoft.com/office/drawing/2014/main" id="{91B4F97F-EAA7-F9BF-66FB-A34515FEE4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133" y="5612133"/>
            <a:ext cx="1512001" cy="1165879"/>
          </a:xfrm>
          <a:prstGeom prst="rect">
            <a:avLst/>
          </a:prstGeom>
        </p:spPr>
      </p:pic>
      <p:sp>
        <p:nvSpPr>
          <p:cNvPr id="8" name="TextBox 7">
            <a:extLst>
              <a:ext uri="{FF2B5EF4-FFF2-40B4-BE49-F238E27FC236}">
                <a16:creationId xmlns:a16="http://schemas.microsoft.com/office/drawing/2014/main" id="{0E7F9788-60FF-7E9C-963F-F2296C812813}"/>
              </a:ext>
            </a:extLst>
          </p:cNvPr>
          <p:cNvSpPr txBox="1"/>
          <p:nvPr/>
        </p:nvSpPr>
        <p:spPr>
          <a:xfrm>
            <a:off x="8300329" y="6316347"/>
            <a:ext cx="3798538" cy="461665"/>
          </a:xfrm>
          <a:prstGeom prst="rect">
            <a:avLst/>
          </a:prstGeom>
          <a:noFill/>
        </p:spPr>
        <p:txBody>
          <a:bodyPr wrap="square">
            <a:spAutoFit/>
          </a:bodyPr>
          <a:lstStyle/>
          <a:p>
            <a:r>
              <a:rPr lang="fr-FR" sz="1200" b="0" i="0" dirty="0">
                <a:effectLst/>
                <a:latin typeface="Arial" panose="020B0604020202020204" pitchFamily="34" charset="0"/>
                <a:cs typeface="Arial" panose="020B0604020202020204" pitchFamily="34" charset="0"/>
              </a:rPr>
              <a:t>Data </a:t>
            </a:r>
            <a:r>
              <a:rPr lang="fr-FR" sz="1200" b="0" i="0" dirty="0" err="1">
                <a:effectLst/>
                <a:latin typeface="Arial" panose="020B0604020202020204" pitchFamily="34" charset="0"/>
                <a:cs typeface="Arial" panose="020B0604020202020204" pitchFamily="34" charset="0"/>
              </a:rPr>
              <a:t>from</a:t>
            </a:r>
            <a:r>
              <a:rPr lang="fr-FR" sz="1200" b="0" i="0" dirty="0">
                <a:effectLst/>
                <a:latin typeface="Arial" panose="020B0604020202020204" pitchFamily="34" charset="0"/>
                <a:cs typeface="Arial" panose="020B0604020202020204" pitchFamily="34" charset="0"/>
              </a:rPr>
              <a:t> </a:t>
            </a:r>
            <a:r>
              <a:rPr lang="fr-FR" sz="1200" b="0" i="0" dirty="0" err="1">
                <a:effectLst/>
                <a:latin typeface="Arial" panose="020B0604020202020204" pitchFamily="34" charset="0"/>
                <a:cs typeface="Arial" panose="020B0604020202020204" pitchFamily="34" charset="0"/>
              </a:rPr>
              <a:t>Rakai</a:t>
            </a:r>
            <a:r>
              <a:rPr lang="fr-FR" sz="1200" b="0" i="0" dirty="0">
                <a:effectLst/>
                <a:latin typeface="Arial" panose="020B0604020202020204" pitchFamily="34" charset="0"/>
                <a:cs typeface="Arial" panose="020B0604020202020204" pitchFamily="34" charset="0"/>
              </a:rPr>
              <a:t> Community </a:t>
            </a:r>
            <a:r>
              <a:rPr lang="fr-FR" sz="1200" b="0" i="0" dirty="0" err="1">
                <a:effectLst/>
                <a:latin typeface="Arial" panose="020B0604020202020204" pitchFamily="34" charset="0"/>
                <a:cs typeface="Arial" panose="020B0604020202020204" pitchFamily="34" charset="0"/>
              </a:rPr>
              <a:t>Cohort</a:t>
            </a:r>
            <a:r>
              <a:rPr lang="fr-FR" sz="1200" b="0" i="0" dirty="0">
                <a:effectLst/>
                <a:latin typeface="Arial" panose="020B0604020202020204" pitchFamily="34" charset="0"/>
                <a:cs typeface="Arial" panose="020B0604020202020204" pitchFamily="34" charset="0"/>
              </a:rPr>
              <a:t> </a:t>
            </a:r>
            <a:r>
              <a:rPr lang="fr-FR" sz="1200" b="0" i="0" dirty="0" err="1">
                <a:effectLst/>
                <a:latin typeface="Arial" panose="020B0604020202020204" pitchFamily="34" charset="0"/>
                <a:cs typeface="Arial" panose="020B0604020202020204" pitchFamily="34" charset="0"/>
              </a:rPr>
              <a:t>Study</a:t>
            </a:r>
            <a:r>
              <a:rPr lang="fr-FR" sz="1200" b="0" i="0" dirty="0">
                <a:effectLst/>
                <a:latin typeface="Arial" panose="020B0604020202020204" pitchFamily="34" charset="0"/>
                <a:cs typeface="Arial" panose="020B0604020202020204" pitchFamily="34" charset="0"/>
              </a:rPr>
              <a:t>,  Uganda</a:t>
            </a:r>
          </a:p>
          <a:p>
            <a:r>
              <a:rPr lang="fr-FR" sz="1200" b="0" i="0" dirty="0">
                <a:effectLst/>
                <a:latin typeface="Arial" panose="020B0604020202020204" pitchFamily="34" charset="0"/>
                <a:cs typeface="Arial" panose="020B0604020202020204" pitchFamily="34" charset="0"/>
              </a:rPr>
              <a:t>Source: Monod </a:t>
            </a:r>
            <a:r>
              <a:rPr lang="fr-FR" sz="1200" b="0" i="1" dirty="0">
                <a:effectLst/>
                <a:latin typeface="Arial" panose="020B0604020202020204" pitchFamily="34" charset="0"/>
                <a:cs typeface="Arial" panose="020B0604020202020204" pitchFamily="34" charset="0"/>
              </a:rPr>
              <a:t>et al. </a:t>
            </a:r>
            <a:r>
              <a:rPr lang="fr-FR" sz="1200" b="0" dirty="0" err="1">
                <a:effectLst/>
                <a:latin typeface="Arial" panose="020B0604020202020204" pitchFamily="34" charset="0"/>
                <a:cs typeface="Arial" panose="020B0604020202020204" pitchFamily="34" charset="0"/>
              </a:rPr>
              <a:t>medRxiv</a:t>
            </a:r>
            <a:r>
              <a:rPr lang="fr-FR" sz="1200" b="0" dirty="0">
                <a:effectLst/>
                <a:latin typeface="Arial" panose="020B0604020202020204" pitchFamily="34" charset="0"/>
                <a:cs typeface="Arial" panose="020B0604020202020204" pitchFamily="34" charset="0"/>
              </a:rPr>
              <a:t> 2023</a:t>
            </a:r>
            <a:endParaRPr lang="en-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69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lustering is more pronounced in a European HIV epidemic compared to the Zambian epidemic"/>
          <p:cNvSpPr txBox="1"/>
          <p:nvPr/>
        </p:nvSpPr>
        <p:spPr>
          <a:xfrm>
            <a:off x="215611" y="419061"/>
            <a:ext cx="11048440" cy="817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marL="0" marR="0" lvl="0" indent="0" algn="l" defTabSz="228600" rtl="0" eaLnBrk="1" fontAlgn="auto" latinLnBrk="0" hangingPunct="1">
              <a:lnSpc>
                <a:spcPts val="3050"/>
              </a:lnSpc>
              <a:spcBef>
                <a:spcPts val="0"/>
              </a:spcBef>
              <a:spcAft>
                <a:spcPts val="0"/>
              </a:spcAft>
              <a:buClrTx/>
              <a:buSzTx/>
              <a:buFontTx/>
              <a:buNone/>
              <a:tabLst/>
              <a:defRPr sz="4000" b="1">
                <a:solidFill>
                  <a:srgbClr val="000000"/>
                </a:solidFill>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‘silver bullets’: small clusters and diffuse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natur</a:t>
            </a:r>
            <a:r>
              <a:rPr lang="en-US" sz="2400" b="1" dirty="0">
                <a:solidFill>
                  <a:srgbClr val="000000"/>
                </a:solidFill>
                <a:latin typeface="Arial" panose="020B0604020202020204" pitchFamily="34" charset="0"/>
                <a:cs typeface="Arial" panose="020B0604020202020204" pitchFamily="34" charset="0"/>
              </a:rPr>
              <a:t>e HIV transmission in SSA epidemics </a:t>
            </a:r>
            <a:r>
              <a:rPr lang="en-US" sz="2400" b="1" dirty="0">
                <a:solidFill>
                  <a:srgbClr val="000000"/>
                </a:solidFill>
                <a:latin typeface="Arial" panose="020B0604020202020204" pitchFamily="34" charset="0"/>
                <a:cs typeface="Arial" panose="020B0604020202020204" pitchFamily="34" charset="0"/>
                <a:sym typeface="Wingdings" pitchFamily="2" charset="2"/>
              </a:rPr>
              <a:t> challenging to precisely risk target HIV prevention</a:t>
            </a:r>
            <a:endParaRPr kumimoji="0" sz="2400" b="1" i="0" u="none" strike="noStrike" kern="1200" cap="none" spc="0" normalizeH="0" baseline="0" noProof="0" dirty="0">
              <a:ln>
                <a:noFill/>
              </a:ln>
              <a:solidFill>
                <a:srgbClr val="000000"/>
              </a:solidFill>
              <a:effectLst/>
              <a:uLnTx/>
              <a:uFillTx/>
              <a:latin typeface="Arial" panose="020B0604020202020204" pitchFamily="34" charset="0"/>
              <a:ea typeface="Times Roman"/>
              <a:cs typeface="Arial" panose="020B0604020202020204" pitchFamily="34" charset="0"/>
              <a:sym typeface="Times Roman"/>
            </a:endParaRPr>
          </a:p>
        </p:txBody>
      </p:sp>
      <p:pic>
        <p:nvPicPr>
          <p:cNvPr id="162" name="Image" descr="Image"/>
          <p:cNvPicPr>
            <a:picLocks noChangeAspect="1"/>
          </p:cNvPicPr>
          <p:nvPr/>
        </p:nvPicPr>
        <p:blipFill rotWithShape="1">
          <a:blip r:embed="rId3"/>
          <a:srcRect l="2235" r="68978"/>
          <a:stretch/>
        </p:blipFill>
        <p:spPr>
          <a:xfrm>
            <a:off x="9089884" y="1172209"/>
            <a:ext cx="1924862" cy="5129280"/>
          </a:xfrm>
          <a:prstGeom prst="rect">
            <a:avLst/>
          </a:prstGeom>
          <a:ln w="12700">
            <a:miter lim="400000"/>
          </a:ln>
        </p:spPr>
      </p:pic>
      <p:sp>
        <p:nvSpPr>
          <p:cNvPr id="3" name="TextBox 2">
            <a:extLst>
              <a:ext uri="{FF2B5EF4-FFF2-40B4-BE49-F238E27FC236}">
                <a16:creationId xmlns:a16="http://schemas.microsoft.com/office/drawing/2014/main" id="{672DC10D-DA4A-040C-E56C-6ED17F5D1E6B}"/>
              </a:ext>
            </a:extLst>
          </p:cNvPr>
          <p:cNvSpPr txBox="1"/>
          <p:nvPr/>
        </p:nvSpPr>
        <p:spPr>
          <a:xfrm>
            <a:off x="7887395" y="1316875"/>
            <a:ext cx="15060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Zambia</a:t>
            </a:r>
          </a:p>
        </p:txBody>
      </p:sp>
      <p:sp>
        <p:nvSpPr>
          <p:cNvPr id="4" name="TextBox 3">
            <a:extLst>
              <a:ext uri="{FF2B5EF4-FFF2-40B4-BE49-F238E27FC236}">
                <a16:creationId xmlns:a16="http://schemas.microsoft.com/office/drawing/2014/main" id="{91CDAC04-9470-7349-0574-D7FA07A07760}"/>
              </a:ext>
            </a:extLst>
          </p:cNvPr>
          <p:cNvSpPr txBox="1"/>
          <p:nvPr/>
        </p:nvSpPr>
        <p:spPr>
          <a:xfrm>
            <a:off x="2028419" y="1316875"/>
            <a:ext cx="15060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Europe</a:t>
            </a:r>
          </a:p>
        </p:txBody>
      </p:sp>
      <p:sp>
        <p:nvSpPr>
          <p:cNvPr id="6" name="Rectangle 5"/>
          <p:cNvSpPr/>
          <p:nvPr/>
        </p:nvSpPr>
        <p:spPr>
          <a:xfrm>
            <a:off x="0" y="6646127"/>
            <a:ext cx="12192000" cy="211873"/>
          </a:xfrm>
          <a:prstGeom prst="rect">
            <a:avLst/>
          </a:prstGeom>
          <a:gradFill flip="none" rotWithShape="1">
            <a:gsLst>
              <a:gs pos="0">
                <a:srgbClr val="339966">
                  <a:shade val="30000"/>
                  <a:satMod val="115000"/>
                </a:srgbClr>
              </a:gs>
              <a:gs pos="50000">
                <a:srgbClr val="339966">
                  <a:shade val="67500"/>
                  <a:satMod val="115000"/>
                </a:srgbClr>
              </a:gs>
              <a:gs pos="100000">
                <a:srgbClr val="339966">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descr="Image">
            <a:extLst>
              <a:ext uri="{FF2B5EF4-FFF2-40B4-BE49-F238E27FC236}">
                <a16:creationId xmlns:a16="http://schemas.microsoft.com/office/drawing/2014/main" id="{3B3F57C5-48F6-31D8-3DC9-3CA641E07532}"/>
              </a:ext>
            </a:extLst>
          </p:cNvPr>
          <p:cNvPicPr>
            <a:picLocks noChangeAspect="1"/>
          </p:cNvPicPr>
          <p:nvPr/>
        </p:nvPicPr>
        <p:blipFill rotWithShape="1">
          <a:blip r:embed="rId3"/>
          <a:srcRect l="31864" t="2077"/>
          <a:stretch/>
        </p:blipFill>
        <p:spPr>
          <a:xfrm>
            <a:off x="3143937" y="1275692"/>
            <a:ext cx="4556010" cy="5022755"/>
          </a:xfrm>
          <a:prstGeom prst="rect">
            <a:avLst/>
          </a:prstGeom>
          <a:ln w="12700">
            <a:miter lim="400000"/>
          </a:ln>
        </p:spPr>
      </p:pic>
      <p:sp>
        <p:nvSpPr>
          <p:cNvPr id="5" name="TextBox 4">
            <a:extLst>
              <a:ext uri="{FF2B5EF4-FFF2-40B4-BE49-F238E27FC236}">
                <a16:creationId xmlns:a16="http://schemas.microsoft.com/office/drawing/2014/main" id="{2D5E427C-C033-3550-6C5B-8AF08EF1B091}"/>
              </a:ext>
            </a:extLst>
          </p:cNvPr>
          <p:cNvSpPr txBox="1"/>
          <p:nvPr/>
        </p:nvSpPr>
        <p:spPr>
          <a:xfrm>
            <a:off x="-12357" y="6301489"/>
            <a:ext cx="3286477" cy="338554"/>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Abeler-Dörner</a:t>
            </a: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et al. in preparation</a:t>
            </a:r>
            <a:endPar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E70D163-0111-364E-3187-842AC69C97FC}"/>
              </a:ext>
            </a:extLst>
          </p:cNvPr>
          <p:cNvSpPr txBox="1"/>
          <p:nvPr/>
        </p:nvSpPr>
        <p:spPr>
          <a:xfrm>
            <a:off x="215611" y="2014100"/>
            <a:ext cx="2910720" cy="1635641"/>
          </a:xfrm>
          <a:prstGeom prst="rect">
            <a:avLst/>
          </a:prstGeom>
          <a:noFill/>
        </p:spPr>
        <p:txBody>
          <a:bodyPr wrap="square">
            <a:spAutoFit/>
          </a:bodyPr>
          <a:lstStyle/>
          <a:p>
            <a:pPr marL="0" marR="0" lvl="0" indent="0" algn="l" defTabSz="228600" rtl="0" eaLnBrk="1" fontAlgn="auto" latinLnBrk="0" hangingPunct="1">
              <a:lnSpc>
                <a:spcPts val="3050"/>
              </a:lnSpc>
              <a:spcBef>
                <a:spcPts val="0"/>
              </a:spcBef>
              <a:spcAft>
                <a:spcPts val="0"/>
              </a:spcAft>
              <a:buClrTx/>
              <a:buSzTx/>
              <a:buFontTx/>
              <a:buNone/>
              <a:tabLst/>
              <a:defRPr sz="4000" b="1">
                <a:solidFill>
                  <a:srgbClr val="000000"/>
                </a:solidFill>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Clustering of Transmissions: European compared to Zambian HIV epidemic</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Roman"/>
                <a:cs typeface="Arial" panose="020B0604020202020204" pitchFamily="34" charset="0"/>
                <a:sym typeface="Times Roman"/>
              </a:rPr>
              <a:t> </a:t>
            </a:r>
          </a:p>
        </p:txBody>
      </p:sp>
      <p:pic>
        <p:nvPicPr>
          <p:cNvPr id="9" name="Picture 8">
            <a:extLst>
              <a:ext uri="{FF2B5EF4-FFF2-40B4-BE49-F238E27FC236}">
                <a16:creationId xmlns:a16="http://schemas.microsoft.com/office/drawing/2014/main" id="{8676AE9A-C25A-8FF0-17BC-B588A2E102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014" y="3911038"/>
            <a:ext cx="2362084" cy="1821365"/>
          </a:xfrm>
          <a:prstGeom prst="rect">
            <a:avLst/>
          </a:prstGeom>
        </p:spPr>
      </p:pic>
    </p:spTree>
    <p:extLst>
      <p:ext uri="{BB962C8B-B14F-4D97-AF65-F5344CB8AC3E}">
        <p14:creationId xmlns:p14="http://schemas.microsoft.com/office/powerpoint/2010/main" val="42470374"/>
      </p:ext>
    </p:extLst>
  </p:cSld>
  <p:clrMapOvr>
    <a:masterClrMapping/>
  </p:clrMapOvr>
  <mc:AlternateContent xmlns:mc="http://schemas.openxmlformats.org/markup-compatibility/2006" xmlns:p14="http://schemas.microsoft.com/office/powerpoint/2010/main">
    <mc:Choice Requires="p14">
      <p:transition spd="slow" p14:dur="2000" advTm="58004"/>
    </mc:Choice>
    <mc:Fallback xmlns="">
      <p:transition spd="slow" advTm="5800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4E3B6A-03B2-0760-C767-F85CC72D6E5D}"/>
              </a:ext>
            </a:extLst>
          </p:cNvPr>
          <p:cNvSpPr>
            <a:spLocks noGrp="1"/>
          </p:cNvSpPr>
          <p:nvPr>
            <p:ph idx="1"/>
          </p:nvPr>
        </p:nvSpPr>
        <p:spPr>
          <a:xfrm>
            <a:off x="609600" y="1851102"/>
            <a:ext cx="10972800" cy="4366817"/>
          </a:xfrm>
        </p:spPr>
        <p:txBody>
          <a:bodyPr>
            <a:normAutofit/>
          </a:bodyPr>
          <a:lstStyle/>
          <a:p>
            <a:pPr marL="0" indent="0">
              <a:buNone/>
            </a:pPr>
            <a:r>
              <a:rPr lang="en-US" sz="2800" dirty="0"/>
              <a:t>Defined as </a:t>
            </a:r>
            <a:r>
              <a:rPr lang="en-US" sz="2800" b="1" dirty="0"/>
              <a:t>90% reduction </a:t>
            </a:r>
            <a:r>
              <a:rPr lang="en-US" sz="2800" dirty="0"/>
              <a:t>between 2010 and 2030 in:</a:t>
            </a:r>
          </a:p>
          <a:p>
            <a:r>
              <a:rPr lang="en-US" sz="2800" dirty="0"/>
              <a:t>New HIV infections</a:t>
            </a:r>
          </a:p>
          <a:p>
            <a:r>
              <a:rPr lang="en-US" sz="2800" dirty="0"/>
              <a:t>AIDS-related deaths</a:t>
            </a:r>
          </a:p>
          <a:p>
            <a:endParaRPr lang="en-US" sz="2800" dirty="0"/>
          </a:p>
          <a:p>
            <a:pPr marL="0" indent="0">
              <a:buNone/>
            </a:pPr>
            <a:r>
              <a:rPr lang="en-US" sz="2800" dirty="0"/>
              <a:t>Also committed to:</a:t>
            </a:r>
          </a:p>
          <a:p>
            <a:r>
              <a:rPr lang="en-US" sz="2800" dirty="0"/>
              <a:t>90-90-90 by 2020</a:t>
            </a:r>
          </a:p>
          <a:p>
            <a:r>
              <a:rPr lang="en-US" sz="2800" dirty="0"/>
              <a:t>Zero discrimination by 2030</a:t>
            </a:r>
          </a:p>
        </p:txBody>
      </p:sp>
      <p:sp>
        <p:nvSpPr>
          <p:cNvPr id="3" name="Title 2">
            <a:extLst>
              <a:ext uri="{FF2B5EF4-FFF2-40B4-BE49-F238E27FC236}">
                <a16:creationId xmlns:a16="http://schemas.microsoft.com/office/drawing/2014/main" id="{6DB7875E-4DCC-0AC7-BEF8-5FD1D97CD6A6}"/>
              </a:ext>
            </a:extLst>
          </p:cNvPr>
          <p:cNvSpPr>
            <a:spLocks noGrp="1"/>
          </p:cNvSpPr>
          <p:nvPr>
            <p:ph type="title"/>
          </p:nvPr>
        </p:nvSpPr>
        <p:spPr/>
        <p:txBody>
          <a:bodyPr/>
          <a:lstStyle/>
          <a:p>
            <a:r>
              <a:rPr lang="en-US" dirty="0"/>
              <a:t>The ‘End of AIDS as a public health threat’</a:t>
            </a:r>
          </a:p>
        </p:txBody>
      </p:sp>
      <p:pic>
        <p:nvPicPr>
          <p:cNvPr id="4" name="Picture 3">
            <a:extLst>
              <a:ext uri="{FF2B5EF4-FFF2-40B4-BE49-F238E27FC236}">
                <a16:creationId xmlns:a16="http://schemas.microsoft.com/office/drawing/2014/main" id="{4E0C6D58-D271-614B-6DFE-BB35751B84FC}"/>
              </a:ext>
            </a:extLst>
          </p:cNvPr>
          <p:cNvPicPr>
            <a:picLocks noChangeAspect="1"/>
          </p:cNvPicPr>
          <p:nvPr/>
        </p:nvPicPr>
        <p:blipFill>
          <a:blip r:embed="rId2"/>
          <a:stretch>
            <a:fillRect/>
          </a:stretch>
        </p:blipFill>
        <p:spPr>
          <a:xfrm>
            <a:off x="6343369" y="3175490"/>
            <a:ext cx="5301052" cy="1694894"/>
          </a:xfrm>
          <a:prstGeom prst="rect">
            <a:avLst/>
          </a:prstGeom>
        </p:spPr>
      </p:pic>
      <p:sp>
        <p:nvSpPr>
          <p:cNvPr id="5" name="TextBox 4">
            <a:extLst>
              <a:ext uri="{FF2B5EF4-FFF2-40B4-BE49-F238E27FC236}">
                <a16:creationId xmlns:a16="http://schemas.microsoft.com/office/drawing/2014/main" id="{EF181FFD-DD5F-3713-099C-DE126AA16789}"/>
              </a:ext>
            </a:extLst>
          </p:cNvPr>
          <p:cNvSpPr txBox="1"/>
          <p:nvPr/>
        </p:nvSpPr>
        <p:spPr>
          <a:xfrm>
            <a:off x="6481342" y="4724663"/>
            <a:ext cx="36547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UNAIDS World AIDS Day Report 2014</a:t>
            </a:r>
          </a:p>
        </p:txBody>
      </p:sp>
    </p:spTree>
    <p:extLst>
      <p:ext uri="{BB962C8B-B14F-4D97-AF65-F5344CB8AC3E}">
        <p14:creationId xmlns:p14="http://schemas.microsoft.com/office/powerpoint/2010/main" val="2134402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541B50-D7FF-C486-F269-9F8D3CEEC765}"/>
              </a:ext>
            </a:extLst>
          </p:cNvPr>
          <p:cNvSpPr>
            <a:spLocks noGrp="1"/>
          </p:cNvSpPr>
          <p:nvPr>
            <p:ph idx="1"/>
          </p:nvPr>
        </p:nvSpPr>
        <p:spPr>
          <a:xfrm>
            <a:off x="609600" y="1556755"/>
            <a:ext cx="5090160" cy="4836926"/>
          </a:xfrm>
        </p:spPr>
        <p:txBody>
          <a:bodyPr>
            <a:normAutofit/>
          </a:bodyPr>
          <a:lstStyle/>
          <a:p>
            <a:pPr marL="0" indent="0">
              <a:lnSpc>
                <a:spcPct val="110000"/>
              </a:lnSpc>
              <a:buNone/>
            </a:pPr>
            <a:r>
              <a:rPr lang="en-US" dirty="0"/>
              <a:t>‘No longer a public health threat’ is also referred to as </a:t>
            </a:r>
            <a:r>
              <a:rPr lang="en-US" b="1" dirty="0"/>
              <a:t>disease control</a:t>
            </a:r>
            <a:r>
              <a:rPr lang="en-US" dirty="0"/>
              <a:t> </a:t>
            </a:r>
          </a:p>
          <a:p>
            <a:pPr>
              <a:lnSpc>
                <a:spcPct val="110000"/>
              </a:lnSpc>
            </a:pPr>
            <a:r>
              <a:rPr lang="en-US" sz="2200" dirty="0"/>
              <a:t>Reduction in disease incidence, prevalence, and morbidity or mortality to low level</a:t>
            </a:r>
          </a:p>
          <a:p>
            <a:pPr>
              <a:lnSpc>
                <a:spcPct val="110000"/>
              </a:lnSpc>
            </a:pPr>
            <a:r>
              <a:rPr lang="en-US" sz="2200" dirty="0"/>
              <a:t>As a result of </a:t>
            </a:r>
            <a:r>
              <a:rPr lang="en-US" sz="2200" i="1" dirty="0"/>
              <a:t>deliberate efforts </a:t>
            </a:r>
            <a:r>
              <a:rPr lang="en-US" sz="2200" dirty="0"/>
              <a:t>(interventions)</a:t>
            </a:r>
          </a:p>
          <a:p>
            <a:pPr>
              <a:lnSpc>
                <a:spcPct val="110000"/>
              </a:lnSpc>
            </a:pPr>
            <a:endParaRPr lang="en-US" sz="2200" i="1" dirty="0"/>
          </a:p>
          <a:p>
            <a:pPr>
              <a:lnSpc>
                <a:spcPct val="110000"/>
              </a:lnSpc>
            </a:pPr>
            <a:r>
              <a:rPr lang="en-US" b="1" u="sng" dirty="0"/>
              <a:t>Continued intervention measures are required</a:t>
            </a:r>
            <a:r>
              <a:rPr lang="en-US" b="1" dirty="0"/>
              <a:t> to maintain the reduction</a:t>
            </a:r>
          </a:p>
          <a:p>
            <a:pPr lvl="1">
              <a:lnSpc>
                <a:spcPct val="110000"/>
              </a:lnSpc>
            </a:pPr>
            <a:endParaRPr lang="en-US" dirty="0"/>
          </a:p>
          <a:p>
            <a:pPr lvl="1">
              <a:lnSpc>
                <a:spcPct val="110000"/>
              </a:lnSpc>
            </a:pPr>
            <a:endParaRPr lang="en-US" dirty="0"/>
          </a:p>
        </p:txBody>
      </p:sp>
      <p:sp>
        <p:nvSpPr>
          <p:cNvPr id="3" name="Title 2">
            <a:extLst>
              <a:ext uri="{FF2B5EF4-FFF2-40B4-BE49-F238E27FC236}">
                <a16:creationId xmlns:a16="http://schemas.microsoft.com/office/drawing/2014/main" id="{BC45F918-D300-5632-AD6F-DC311FBC622A}"/>
              </a:ext>
            </a:extLst>
          </p:cNvPr>
          <p:cNvSpPr>
            <a:spLocks noGrp="1"/>
          </p:cNvSpPr>
          <p:nvPr>
            <p:ph type="title"/>
          </p:nvPr>
        </p:nvSpPr>
        <p:spPr/>
        <p:txBody>
          <a:bodyPr/>
          <a:lstStyle/>
          <a:p>
            <a:r>
              <a:rPr lang="en-US" dirty="0"/>
              <a:t>Defining epidemic control</a:t>
            </a:r>
          </a:p>
        </p:txBody>
      </p:sp>
      <p:pic>
        <p:nvPicPr>
          <p:cNvPr id="4" name="Picture 3">
            <a:extLst>
              <a:ext uri="{FF2B5EF4-FFF2-40B4-BE49-F238E27FC236}">
                <a16:creationId xmlns:a16="http://schemas.microsoft.com/office/drawing/2014/main" id="{5C8AC9E5-3407-C59B-C9FE-96FA37692D76}"/>
              </a:ext>
            </a:extLst>
          </p:cNvPr>
          <p:cNvPicPr>
            <a:picLocks noChangeAspect="1"/>
          </p:cNvPicPr>
          <p:nvPr/>
        </p:nvPicPr>
        <p:blipFill>
          <a:blip r:embed="rId3"/>
          <a:stretch>
            <a:fillRect/>
          </a:stretch>
        </p:blipFill>
        <p:spPr>
          <a:xfrm>
            <a:off x="6096000" y="1764858"/>
            <a:ext cx="5746114" cy="3500259"/>
          </a:xfrm>
          <a:prstGeom prst="rect">
            <a:avLst/>
          </a:prstGeom>
        </p:spPr>
      </p:pic>
      <p:sp>
        <p:nvSpPr>
          <p:cNvPr id="7" name="TextBox 6">
            <a:extLst>
              <a:ext uri="{FF2B5EF4-FFF2-40B4-BE49-F238E27FC236}">
                <a16:creationId xmlns:a16="http://schemas.microsoft.com/office/drawing/2014/main" id="{6DCE5BEC-07C7-7D97-D3E4-6FFBCA490DD5}"/>
              </a:ext>
            </a:extLst>
          </p:cNvPr>
          <p:cNvSpPr txBox="1"/>
          <p:nvPr/>
        </p:nvSpPr>
        <p:spPr>
          <a:xfrm>
            <a:off x="6096000" y="5126617"/>
            <a:ext cx="3204723" cy="276999"/>
          </a:xfrm>
          <a:prstGeom prst="rect">
            <a:avLst/>
          </a:prstGeom>
          <a:noFill/>
        </p:spPr>
        <p:txBody>
          <a:bodyPr wrap="none" rtlCol="0">
            <a:spAutoFit/>
          </a:bodyPr>
          <a:lstStyle/>
          <a:p>
            <a:r>
              <a:rPr lang="en-US" sz="1200" dirty="0" err="1">
                <a:solidFill>
                  <a:schemeClr val="tx1">
                    <a:lumMod val="65000"/>
                    <a:lumOff val="35000"/>
                  </a:schemeClr>
                </a:solidFill>
              </a:rPr>
              <a:t>Khawar</a:t>
            </a:r>
            <a:r>
              <a:rPr lang="en-US" sz="1200" dirty="0">
                <a:solidFill>
                  <a:schemeClr val="tx1">
                    <a:lumMod val="65000"/>
                    <a:lumOff val="35000"/>
                  </a:schemeClr>
                </a:solidFill>
              </a:rPr>
              <a:t> </a:t>
            </a:r>
            <a:r>
              <a:rPr lang="en-US" sz="1200" i="1" dirty="0">
                <a:solidFill>
                  <a:schemeClr val="tx1">
                    <a:lumMod val="65000"/>
                    <a:lumOff val="35000"/>
                  </a:schemeClr>
                </a:solidFill>
              </a:rPr>
              <a:t>et al.</a:t>
            </a:r>
            <a:r>
              <a:rPr lang="en-US" sz="1200" dirty="0">
                <a:solidFill>
                  <a:schemeClr val="tx1">
                    <a:lumMod val="65000"/>
                    <a:lumOff val="35000"/>
                  </a:schemeClr>
                </a:solidFill>
              </a:rPr>
              <a:t>, </a:t>
            </a:r>
            <a:r>
              <a:rPr lang="en-US" sz="1200" i="1" dirty="0">
                <a:solidFill>
                  <a:schemeClr val="tx1">
                    <a:lumMod val="65000"/>
                    <a:lumOff val="35000"/>
                  </a:schemeClr>
                </a:solidFill>
              </a:rPr>
              <a:t>Bull World Health Organ </a:t>
            </a:r>
            <a:r>
              <a:rPr lang="en-US" sz="1200" dirty="0">
                <a:solidFill>
                  <a:schemeClr val="tx1">
                    <a:lumMod val="65000"/>
                    <a:lumOff val="35000"/>
                  </a:schemeClr>
                </a:solidFill>
              </a:rPr>
              <a:t>2023</a:t>
            </a:r>
          </a:p>
        </p:txBody>
      </p:sp>
      <p:sp>
        <p:nvSpPr>
          <p:cNvPr id="11" name="TextBox 10">
            <a:extLst>
              <a:ext uri="{FF2B5EF4-FFF2-40B4-BE49-F238E27FC236}">
                <a16:creationId xmlns:a16="http://schemas.microsoft.com/office/drawing/2014/main" id="{68603FD8-6100-5B70-47D9-E571E2A6E3F3}"/>
              </a:ext>
            </a:extLst>
          </p:cNvPr>
          <p:cNvSpPr txBox="1"/>
          <p:nvPr/>
        </p:nvSpPr>
        <p:spPr>
          <a:xfrm>
            <a:off x="6841451" y="2392877"/>
            <a:ext cx="914400" cy="274320"/>
          </a:xfrm>
          <a:prstGeom prst="rect">
            <a:avLst/>
          </a:prstGeom>
          <a:solidFill>
            <a:schemeClr val="bg1">
              <a:alpha val="65000"/>
            </a:schemeClr>
          </a:solidFill>
        </p:spPr>
        <p:txBody>
          <a:bodyPr wrap="square" rtlCol="0" anchor="ctr">
            <a:spAutoFit/>
          </a:bodyPr>
          <a:lstStyle/>
          <a:p>
            <a:pPr algn="ctr"/>
            <a:r>
              <a:rPr lang="en-US" sz="1600" b="1" dirty="0">
                <a:solidFill>
                  <a:srgbClr val="C00000"/>
                </a:solidFill>
              </a:rPr>
              <a:t>~1995</a:t>
            </a:r>
          </a:p>
        </p:txBody>
      </p:sp>
      <p:sp>
        <p:nvSpPr>
          <p:cNvPr id="12" name="TextBox 11">
            <a:extLst>
              <a:ext uri="{FF2B5EF4-FFF2-40B4-BE49-F238E27FC236}">
                <a16:creationId xmlns:a16="http://schemas.microsoft.com/office/drawing/2014/main" id="{35AAB959-8752-CF57-5147-EC7FE4511FD3}"/>
              </a:ext>
            </a:extLst>
          </p:cNvPr>
          <p:cNvSpPr txBox="1"/>
          <p:nvPr/>
        </p:nvSpPr>
        <p:spPr>
          <a:xfrm>
            <a:off x="8969057" y="3565869"/>
            <a:ext cx="1060397" cy="584775"/>
          </a:xfrm>
          <a:prstGeom prst="rect">
            <a:avLst/>
          </a:prstGeom>
          <a:solidFill>
            <a:schemeClr val="bg1">
              <a:alpha val="65000"/>
            </a:schemeClr>
          </a:solidFill>
        </p:spPr>
        <p:txBody>
          <a:bodyPr wrap="square" rtlCol="0">
            <a:spAutoFit/>
          </a:bodyPr>
          <a:lstStyle/>
          <a:p>
            <a:pPr algn="ctr"/>
            <a:r>
              <a:rPr lang="en-US" sz="1600" b="1" dirty="0">
                <a:solidFill>
                  <a:srgbClr val="C00000"/>
                </a:solidFill>
              </a:rPr>
              <a:t>~2030-</a:t>
            </a:r>
            <a:br>
              <a:rPr lang="en-US" sz="1600" b="1" dirty="0">
                <a:solidFill>
                  <a:srgbClr val="C00000"/>
                </a:solidFill>
              </a:rPr>
            </a:br>
            <a:r>
              <a:rPr lang="en-US" sz="1600" b="1" dirty="0">
                <a:solidFill>
                  <a:srgbClr val="C00000"/>
                </a:solidFill>
              </a:rPr>
              <a:t>2050</a:t>
            </a:r>
          </a:p>
        </p:txBody>
      </p:sp>
      <p:sp>
        <p:nvSpPr>
          <p:cNvPr id="13" name="TextBox 12">
            <a:extLst>
              <a:ext uri="{FF2B5EF4-FFF2-40B4-BE49-F238E27FC236}">
                <a16:creationId xmlns:a16="http://schemas.microsoft.com/office/drawing/2014/main" id="{1DF57CD1-B7D0-5EDE-2BAE-38CF0D502E29}"/>
              </a:ext>
            </a:extLst>
          </p:cNvPr>
          <p:cNvSpPr txBox="1"/>
          <p:nvPr/>
        </p:nvSpPr>
        <p:spPr>
          <a:xfrm>
            <a:off x="7168162" y="3271317"/>
            <a:ext cx="914400" cy="274320"/>
          </a:xfrm>
          <a:prstGeom prst="rect">
            <a:avLst/>
          </a:prstGeom>
          <a:solidFill>
            <a:schemeClr val="bg1">
              <a:alpha val="65000"/>
            </a:schemeClr>
          </a:solidFill>
        </p:spPr>
        <p:txBody>
          <a:bodyPr wrap="square" rtlCol="0" anchor="ctr">
            <a:spAutoFit/>
          </a:bodyPr>
          <a:lstStyle/>
          <a:p>
            <a:pPr algn="ctr"/>
            <a:r>
              <a:rPr lang="en-US" sz="1600" b="1" dirty="0">
                <a:solidFill>
                  <a:srgbClr val="C00000"/>
                </a:solidFill>
              </a:rPr>
              <a:t>~2010s</a:t>
            </a:r>
          </a:p>
        </p:txBody>
      </p:sp>
      <p:sp>
        <p:nvSpPr>
          <p:cNvPr id="14" name="TextBox 13">
            <a:extLst>
              <a:ext uri="{FF2B5EF4-FFF2-40B4-BE49-F238E27FC236}">
                <a16:creationId xmlns:a16="http://schemas.microsoft.com/office/drawing/2014/main" id="{8B35A3CE-7BF6-BC0C-5915-54D0142104D8}"/>
              </a:ext>
            </a:extLst>
          </p:cNvPr>
          <p:cNvSpPr txBox="1"/>
          <p:nvPr/>
        </p:nvSpPr>
        <p:spPr>
          <a:xfrm>
            <a:off x="7929346" y="3721097"/>
            <a:ext cx="914400" cy="274320"/>
          </a:xfrm>
          <a:prstGeom prst="rect">
            <a:avLst/>
          </a:prstGeom>
          <a:solidFill>
            <a:schemeClr val="bg1">
              <a:alpha val="65000"/>
            </a:schemeClr>
          </a:solidFill>
        </p:spPr>
        <p:txBody>
          <a:bodyPr wrap="square" rtlCol="0" anchor="ctr">
            <a:spAutoFit/>
          </a:bodyPr>
          <a:lstStyle/>
          <a:p>
            <a:pPr algn="ctr"/>
            <a:r>
              <a:rPr lang="en-US" sz="1600" b="1" dirty="0">
                <a:solidFill>
                  <a:srgbClr val="C00000"/>
                </a:solidFill>
              </a:rPr>
              <a:t>~2020s</a:t>
            </a:r>
          </a:p>
        </p:txBody>
      </p:sp>
    </p:spTree>
    <p:extLst>
      <p:ext uri="{BB962C8B-B14F-4D97-AF65-F5344CB8AC3E}">
        <p14:creationId xmlns:p14="http://schemas.microsoft.com/office/powerpoint/2010/main" val="95884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49074C-8001-8795-6B0C-812ED36BDFF6}"/>
              </a:ext>
            </a:extLst>
          </p:cNvPr>
          <p:cNvSpPr>
            <a:spLocks noGrp="1"/>
          </p:cNvSpPr>
          <p:nvPr>
            <p:ph idx="1"/>
          </p:nvPr>
        </p:nvSpPr>
        <p:spPr/>
        <p:txBody>
          <a:bodyPr/>
          <a:lstStyle/>
          <a:p>
            <a:pPr marL="457200" indent="-457200">
              <a:buFont typeface="+mj-lt"/>
              <a:buAutoNum type="arabicPeriod"/>
            </a:pPr>
            <a:r>
              <a:rPr lang="en-US" dirty="0"/>
              <a:t>Status of the global HIV epidemic</a:t>
            </a:r>
          </a:p>
          <a:p>
            <a:pPr marL="457200" indent="-457200">
              <a:buFont typeface="+mj-lt"/>
              <a:buAutoNum type="arabicPeriod"/>
            </a:pPr>
            <a:endParaRPr lang="en-US" dirty="0"/>
          </a:p>
          <a:p>
            <a:pPr marL="457200" indent="-457200">
              <a:buFont typeface="+mj-lt"/>
              <a:buAutoNum type="arabicPeriod"/>
            </a:pPr>
            <a:r>
              <a:rPr lang="en-US" dirty="0"/>
              <a:t>Targets for 2025 and 2030</a:t>
            </a:r>
          </a:p>
          <a:p>
            <a:pPr marL="457200" indent="-457200">
              <a:buFont typeface="+mj-lt"/>
              <a:buAutoNum type="arabicPeriod"/>
            </a:pPr>
            <a:endParaRPr lang="en-US" dirty="0"/>
          </a:p>
          <a:p>
            <a:pPr marL="457200" indent="-457200">
              <a:buFont typeface="+mj-lt"/>
              <a:buAutoNum type="arabicPeriod"/>
            </a:pPr>
            <a:r>
              <a:rPr lang="en-US" dirty="0"/>
              <a:t>What comes next?</a:t>
            </a:r>
          </a:p>
          <a:p>
            <a:pPr marL="857250" lvl="1" indent="-457200"/>
            <a:r>
              <a:rPr lang="en-US" dirty="0"/>
              <a:t>Defining sustained HIV epidemic control</a:t>
            </a:r>
          </a:p>
          <a:p>
            <a:pPr marL="857250" lvl="1" indent="-457200"/>
            <a:r>
              <a:rPr lang="en-US" dirty="0"/>
              <a:t>Implications of changing HIV epidemiology in 2030 and beyond for HIV </a:t>
            </a:r>
            <a:r>
              <a:rPr lang="en-US" dirty="0" err="1"/>
              <a:t>programmes</a:t>
            </a:r>
            <a:endParaRPr lang="en-US" dirty="0"/>
          </a:p>
        </p:txBody>
      </p:sp>
      <p:sp>
        <p:nvSpPr>
          <p:cNvPr id="3" name="Title 2">
            <a:extLst>
              <a:ext uri="{FF2B5EF4-FFF2-40B4-BE49-F238E27FC236}">
                <a16:creationId xmlns:a16="http://schemas.microsoft.com/office/drawing/2014/main" id="{709DB3CC-BF42-D423-A859-7719F355FC1A}"/>
              </a:ext>
            </a:extLst>
          </p:cNvPr>
          <p:cNvSpPr>
            <a:spLocks noGrp="1"/>
          </p:cNvSpPr>
          <p:nvPr>
            <p:ph type="title"/>
          </p:nvPr>
        </p:nvSpPr>
        <p:spPr/>
        <p:txBody>
          <a:bodyPr/>
          <a:lstStyle/>
          <a:p>
            <a:r>
              <a:rPr lang="en-US" dirty="0"/>
              <a:t>Outline</a:t>
            </a:r>
          </a:p>
        </p:txBody>
      </p:sp>
      <p:pic>
        <p:nvPicPr>
          <p:cNvPr id="4" name="Picture 3" descr="A group of people walking&#10;&#10;Description automatically generated">
            <a:extLst>
              <a:ext uri="{FF2B5EF4-FFF2-40B4-BE49-F238E27FC236}">
                <a16:creationId xmlns:a16="http://schemas.microsoft.com/office/drawing/2014/main" id="{692C1F75-0BD8-4E34-F573-95C01D8ACD48}"/>
              </a:ext>
            </a:extLst>
          </p:cNvPr>
          <p:cNvPicPr>
            <a:picLocks noChangeAspect="1"/>
          </p:cNvPicPr>
          <p:nvPr/>
        </p:nvPicPr>
        <p:blipFill rotWithShape="1">
          <a:blip r:embed="rId2"/>
          <a:srcRect r="-1" b="533"/>
          <a:stretch/>
        </p:blipFill>
        <p:spPr>
          <a:xfrm>
            <a:off x="7804114" y="816363"/>
            <a:ext cx="3778286" cy="5330650"/>
          </a:xfrm>
          <a:prstGeom prst="rect">
            <a:avLst/>
          </a:prstGeom>
        </p:spPr>
      </p:pic>
      <p:pic>
        <p:nvPicPr>
          <p:cNvPr id="5" name="Picture 4" descr="A drawing of a person&#10;&#10;Description automatically generated">
            <a:extLst>
              <a:ext uri="{FF2B5EF4-FFF2-40B4-BE49-F238E27FC236}">
                <a16:creationId xmlns:a16="http://schemas.microsoft.com/office/drawing/2014/main" id="{9939E028-D3E6-7C91-D233-F4E5E431B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26" y="105048"/>
            <a:ext cx="3506714" cy="520284"/>
          </a:xfrm>
          <a:prstGeom prst="rect">
            <a:avLst/>
          </a:prstGeom>
        </p:spPr>
      </p:pic>
    </p:spTree>
    <p:extLst>
      <p:ext uri="{BB962C8B-B14F-4D97-AF65-F5344CB8AC3E}">
        <p14:creationId xmlns:p14="http://schemas.microsoft.com/office/powerpoint/2010/main" val="4087184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AE2B05-071F-9C1F-E820-21FE10DEF350}"/>
              </a:ext>
            </a:extLst>
          </p:cNvPr>
          <p:cNvSpPr>
            <a:spLocks noGrp="1"/>
          </p:cNvSpPr>
          <p:nvPr>
            <p:ph idx="1"/>
          </p:nvPr>
        </p:nvSpPr>
        <p:spPr/>
        <p:txBody>
          <a:bodyPr>
            <a:normAutofit/>
          </a:bodyPr>
          <a:lstStyle/>
          <a:p>
            <a:pPr>
              <a:lnSpc>
                <a:spcPct val="110000"/>
              </a:lnSpc>
            </a:pPr>
            <a:r>
              <a:rPr lang="en-US" b="1" dirty="0"/>
              <a:t>Epidemic control in the context of HIV: </a:t>
            </a:r>
            <a:r>
              <a:rPr lang="en-US" dirty="0"/>
              <a:t>reach and sustain </a:t>
            </a:r>
            <a:r>
              <a:rPr lang="en-US" u="sng" dirty="0"/>
              <a:t>low level of transmission </a:t>
            </a:r>
            <a:r>
              <a:rPr lang="en-US" dirty="0"/>
              <a:t>through reducing </a:t>
            </a:r>
            <a:r>
              <a:rPr lang="en-US" b="1" u="sng" dirty="0"/>
              <a:t>infectious HIV population</a:t>
            </a:r>
            <a:r>
              <a:rPr lang="en-US" dirty="0"/>
              <a:t> (low prevalence of HIV viraemia)</a:t>
            </a:r>
            <a:endParaRPr lang="en-US" b="1" u="sng" dirty="0"/>
          </a:p>
          <a:p>
            <a:pPr marL="914400" lvl="1" indent="-457200">
              <a:lnSpc>
                <a:spcPct val="110000"/>
              </a:lnSpc>
              <a:buFont typeface="+mj-lt"/>
              <a:buAutoNum type="arabicPeriod"/>
            </a:pPr>
            <a:r>
              <a:rPr lang="en-US" dirty="0"/>
              <a:t>Suppressing viraemia among PLHIV</a:t>
            </a:r>
          </a:p>
          <a:p>
            <a:pPr marL="914400" lvl="1" indent="-457200">
              <a:lnSpc>
                <a:spcPct val="110000"/>
              </a:lnSpc>
              <a:buFont typeface="+mj-lt"/>
              <a:buAutoNum type="arabicPeriod"/>
            </a:pPr>
            <a:r>
              <a:rPr lang="en-US" b="1" dirty="0"/>
              <a:t>Preventing acquiring HIV</a:t>
            </a:r>
            <a:r>
              <a:rPr lang="en-US" dirty="0"/>
              <a:t> </a:t>
            </a:r>
            <a:r>
              <a:rPr lang="en-US" dirty="0">
                <a:sym typeface="Wingdings" pitchFamily="2" charset="2"/>
              </a:rPr>
              <a:t>(through both treatment and primary prevention)</a:t>
            </a:r>
            <a:endParaRPr lang="en-US" dirty="0"/>
          </a:p>
          <a:p>
            <a:endParaRPr lang="en-US" dirty="0"/>
          </a:p>
          <a:p>
            <a:r>
              <a:rPr lang="en-US" dirty="0"/>
              <a:t>Post-2030 priority for high burden settings: </a:t>
            </a:r>
            <a:r>
              <a:rPr lang="en-US" b="1" dirty="0"/>
              <a:t>sustain steadily declining new HIV infection</a:t>
            </a:r>
            <a:r>
              <a:rPr lang="en-US" dirty="0"/>
              <a:t> for several decades</a:t>
            </a:r>
          </a:p>
          <a:p>
            <a:pPr lvl="1"/>
            <a:r>
              <a:rPr lang="en-US" dirty="0"/>
              <a:t>Control health system resources for HIV care and treatment</a:t>
            </a:r>
          </a:p>
          <a:p>
            <a:pPr lvl="1"/>
            <a:r>
              <a:rPr lang="en-US" dirty="0"/>
              <a:t>Reduce risk of return of HIV transmission</a:t>
            </a:r>
          </a:p>
        </p:txBody>
      </p:sp>
      <p:sp>
        <p:nvSpPr>
          <p:cNvPr id="3" name="Title 2">
            <a:extLst>
              <a:ext uri="{FF2B5EF4-FFF2-40B4-BE49-F238E27FC236}">
                <a16:creationId xmlns:a16="http://schemas.microsoft.com/office/drawing/2014/main" id="{A4ED2D0E-2CEF-6241-BD34-6C8CA91DF9CF}"/>
              </a:ext>
            </a:extLst>
          </p:cNvPr>
          <p:cNvSpPr>
            <a:spLocks noGrp="1"/>
          </p:cNvSpPr>
          <p:nvPr>
            <p:ph type="title"/>
          </p:nvPr>
        </p:nvSpPr>
        <p:spPr/>
        <p:txBody>
          <a:bodyPr/>
          <a:lstStyle/>
          <a:p>
            <a:r>
              <a:rPr lang="en-US" dirty="0"/>
              <a:t>Defining epidemic control</a:t>
            </a:r>
          </a:p>
        </p:txBody>
      </p:sp>
    </p:spTree>
    <p:extLst>
      <p:ext uri="{BB962C8B-B14F-4D97-AF65-F5344CB8AC3E}">
        <p14:creationId xmlns:p14="http://schemas.microsoft.com/office/powerpoint/2010/main" val="39272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E23EFB4-23E6-3F03-32AA-004FB526D590}"/>
              </a:ext>
            </a:extLst>
          </p:cNvPr>
          <p:cNvSpPr>
            <a:spLocks noGrp="1"/>
          </p:cNvSpPr>
          <p:nvPr>
            <p:ph type="title"/>
          </p:nvPr>
        </p:nvSpPr>
        <p:spPr>
          <a:xfrm>
            <a:off x="561504" y="851995"/>
            <a:ext cx="11430000" cy="704088"/>
          </a:xfrm>
        </p:spPr>
        <p:txBody>
          <a:bodyPr/>
          <a:lstStyle/>
          <a:p>
            <a:pPr algn="l"/>
            <a:r>
              <a:rPr lang="en-US" sz="2800" dirty="0"/>
              <a:t>South Africa—epidemiologic impacts of potential future </a:t>
            </a:r>
            <a:r>
              <a:rPr lang="en-US" sz="2800" dirty="0" err="1"/>
              <a:t>programme</a:t>
            </a:r>
            <a:r>
              <a:rPr lang="en-US" sz="2800" dirty="0"/>
              <a:t> changes</a:t>
            </a:r>
            <a:br>
              <a:rPr lang="en-US" sz="2800" dirty="0"/>
            </a:br>
            <a:endParaRPr lang="en-US" sz="2800" dirty="0"/>
          </a:p>
        </p:txBody>
      </p:sp>
      <p:sp>
        <p:nvSpPr>
          <p:cNvPr id="2" name="Content Placeholder 1">
            <a:extLst>
              <a:ext uri="{FF2B5EF4-FFF2-40B4-BE49-F238E27FC236}">
                <a16:creationId xmlns:a16="http://schemas.microsoft.com/office/drawing/2014/main" id="{C22BA8FD-0A95-329B-A3B7-55EFCC164532}"/>
              </a:ext>
            </a:extLst>
          </p:cNvPr>
          <p:cNvSpPr>
            <a:spLocks noGrp="1"/>
          </p:cNvSpPr>
          <p:nvPr>
            <p:ph idx="4294967295"/>
          </p:nvPr>
        </p:nvSpPr>
        <p:spPr>
          <a:xfrm>
            <a:off x="7282979" y="1617199"/>
            <a:ext cx="4708525" cy="5051897"/>
          </a:xfrm>
        </p:spPr>
        <p:txBody>
          <a:bodyPr>
            <a:normAutofit fontScale="92500" lnSpcReduction="20000"/>
          </a:bodyPr>
          <a:lstStyle/>
          <a:p>
            <a:pPr marL="0" indent="0">
              <a:spcAft>
                <a:spcPts val="1200"/>
              </a:spcAft>
              <a:buNone/>
            </a:pPr>
            <a:r>
              <a:rPr lang="en-US" sz="2000" b="1" dirty="0"/>
              <a:t>‘Status quo’ projection</a:t>
            </a:r>
          </a:p>
          <a:p>
            <a:pPr>
              <a:spcAft>
                <a:spcPts val="1200"/>
              </a:spcAft>
            </a:pPr>
            <a:r>
              <a:rPr lang="en-US" sz="2000" dirty="0"/>
              <a:t>40 tests per 100 adults each year (~20 million by 2040)</a:t>
            </a:r>
          </a:p>
          <a:p>
            <a:pPr>
              <a:spcAft>
                <a:spcPts val="1200"/>
              </a:spcAft>
            </a:pPr>
            <a:r>
              <a:rPr lang="en-US" sz="2000" b="1" dirty="0"/>
              <a:t>ART coverage:</a:t>
            </a:r>
            <a:r>
              <a:rPr lang="en-US" sz="2000" dirty="0"/>
              <a:t> 78% adult PLHIV</a:t>
            </a:r>
          </a:p>
          <a:p>
            <a:pPr lvl="1">
              <a:spcAft>
                <a:spcPts val="1200"/>
              </a:spcAft>
            </a:pPr>
            <a:r>
              <a:rPr lang="en-US" sz="1800" dirty="0"/>
              <a:t>Higher in women than men</a:t>
            </a:r>
          </a:p>
          <a:p>
            <a:pPr lvl="1">
              <a:spcAft>
                <a:spcPts val="1200"/>
              </a:spcAft>
            </a:pPr>
            <a:r>
              <a:rPr lang="en-US" sz="1800" dirty="0"/>
              <a:t>~65% in MSM; 80% in FSW</a:t>
            </a:r>
          </a:p>
          <a:p>
            <a:pPr>
              <a:spcAft>
                <a:spcPts val="1200"/>
              </a:spcAft>
            </a:pPr>
            <a:r>
              <a:rPr lang="en-US" sz="2000" b="1" dirty="0"/>
              <a:t>Condoms:</a:t>
            </a:r>
            <a:r>
              <a:rPr lang="en-US" sz="2000" dirty="0"/>
              <a:t> 33% of all sex acts</a:t>
            </a:r>
          </a:p>
          <a:p>
            <a:pPr lvl="1">
              <a:spcAft>
                <a:spcPts val="1200"/>
              </a:spcAft>
            </a:pPr>
            <a:r>
              <a:rPr lang="en-US" sz="1800" dirty="0"/>
              <a:t>Higher among higher risk</a:t>
            </a:r>
          </a:p>
          <a:p>
            <a:pPr>
              <a:spcAft>
                <a:spcPts val="1200"/>
              </a:spcAft>
            </a:pPr>
            <a:r>
              <a:rPr lang="en-US" sz="2000" b="1" dirty="0"/>
              <a:t>VMMC:</a:t>
            </a:r>
            <a:r>
              <a:rPr lang="en-US" sz="2000" dirty="0"/>
              <a:t> increasing to ~80% coverage in 15-49 by 2040</a:t>
            </a:r>
          </a:p>
          <a:p>
            <a:pPr>
              <a:spcAft>
                <a:spcPts val="1200"/>
              </a:spcAft>
            </a:pPr>
            <a:r>
              <a:rPr lang="en-US" sz="2000" b="1" dirty="0" err="1"/>
              <a:t>PrEP</a:t>
            </a:r>
            <a:r>
              <a:rPr lang="en-US" sz="2000" b="1" dirty="0"/>
              <a:t>: </a:t>
            </a:r>
          </a:p>
          <a:p>
            <a:pPr lvl="1">
              <a:spcAft>
                <a:spcPts val="1200"/>
              </a:spcAft>
            </a:pPr>
            <a:r>
              <a:rPr lang="en-US" sz="1800" dirty="0"/>
              <a:t>~35% among FSW</a:t>
            </a:r>
          </a:p>
          <a:p>
            <a:pPr lvl="1">
              <a:spcAft>
                <a:spcPts val="1200"/>
              </a:spcAft>
            </a:pPr>
            <a:r>
              <a:rPr lang="en-US" sz="1800" dirty="0"/>
              <a:t>~35% among MSM</a:t>
            </a:r>
          </a:p>
          <a:p>
            <a:pPr lvl="1">
              <a:spcAft>
                <a:spcPts val="1200"/>
              </a:spcAft>
            </a:pPr>
            <a:r>
              <a:rPr lang="en-US" sz="1800" dirty="0"/>
              <a:t>7% among AGYW (higher risk)</a:t>
            </a:r>
          </a:p>
        </p:txBody>
      </p:sp>
      <p:pic>
        <p:nvPicPr>
          <p:cNvPr id="5" name="Content Placeholder 14" descr="A graph of hiv infection&#10;&#10;Description automatically generated">
            <a:extLst>
              <a:ext uri="{FF2B5EF4-FFF2-40B4-BE49-F238E27FC236}">
                <a16:creationId xmlns:a16="http://schemas.microsoft.com/office/drawing/2014/main" id="{7096D022-0632-6FCF-6DAB-221DF708F166}"/>
              </a:ext>
            </a:extLst>
          </p:cNvPr>
          <p:cNvPicPr>
            <a:picLocks noChangeAspect="1"/>
          </p:cNvPicPr>
          <p:nvPr/>
        </p:nvPicPr>
        <p:blipFill>
          <a:blip r:embed="rId2"/>
          <a:stretch>
            <a:fillRect/>
          </a:stretch>
        </p:blipFill>
        <p:spPr>
          <a:xfrm>
            <a:off x="-29600" y="1634896"/>
            <a:ext cx="5945098" cy="5147756"/>
          </a:xfrm>
          <a:prstGeom prst="rect">
            <a:avLst/>
          </a:prstGeom>
        </p:spPr>
      </p:pic>
      <p:sp>
        <p:nvSpPr>
          <p:cNvPr id="6" name="TextBox 5">
            <a:extLst>
              <a:ext uri="{FF2B5EF4-FFF2-40B4-BE49-F238E27FC236}">
                <a16:creationId xmlns:a16="http://schemas.microsoft.com/office/drawing/2014/main" id="{9F398369-F86B-1D2D-F540-FAECD799BE58}"/>
              </a:ext>
            </a:extLst>
          </p:cNvPr>
          <p:cNvSpPr txBox="1"/>
          <p:nvPr/>
        </p:nvSpPr>
        <p:spPr>
          <a:xfrm>
            <a:off x="4987012" y="5567969"/>
            <a:ext cx="1210588" cy="646331"/>
          </a:xfrm>
          <a:prstGeom prst="rect">
            <a:avLst/>
          </a:prstGeom>
          <a:noFill/>
        </p:spPr>
        <p:txBody>
          <a:bodyPr wrap="none" rtlCol="0">
            <a:spAutoFit/>
          </a:bodyPr>
          <a:lstStyle/>
          <a:p>
            <a:r>
              <a:rPr lang="en-US" dirty="0"/>
              <a:t>0.14/1000</a:t>
            </a:r>
            <a:br>
              <a:rPr lang="en-US" dirty="0"/>
            </a:br>
            <a:r>
              <a:rPr lang="en-US" dirty="0"/>
              <a:t>in 2100</a:t>
            </a:r>
          </a:p>
        </p:txBody>
      </p:sp>
      <p:sp>
        <p:nvSpPr>
          <p:cNvPr id="7" name="TextBox 6">
            <a:extLst>
              <a:ext uri="{FF2B5EF4-FFF2-40B4-BE49-F238E27FC236}">
                <a16:creationId xmlns:a16="http://schemas.microsoft.com/office/drawing/2014/main" id="{50E643BA-B5ED-5AC4-8A0B-C0B073F4BD47}"/>
              </a:ext>
            </a:extLst>
          </p:cNvPr>
          <p:cNvSpPr txBox="1"/>
          <p:nvPr/>
        </p:nvSpPr>
        <p:spPr>
          <a:xfrm>
            <a:off x="2337655" y="4730379"/>
            <a:ext cx="1210588" cy="646331"/>
          </a:xfrm>
          <a:prstGeom prst="rect">
            <a:avLst/>
          </a:prstGeom>
          <a:noFill/>
        </p:spPr>
        <p:txBody>
          <a:bodyPr wrap="none" rtlCol="0">
            <a:spAutoFit/>
          </a:bodyPr>
          <a:lstStyle/>
          <a:p>
            <a:r>
              <a:rPr lang="en-US" dirty="0"/>
              <a:t>4.95/1000</a:t>
            </a:r>
            <a:br>
              <a:rPr lang="en-US" dirty="0"/>
            </a:br>
            <a:r>
              <a:rPr lang="en-US" dirty="0"/>
              <a:t>in 2025</a:t>
            </a:r>
          </a:p>
        </p:txBody>
      </p:sp>
      <p:sp>
        <p:nvSpPr>
          <p:cNvPr id="8" name="TextBox 7">
            <a:extLst>
              <a:ext uri="{FF2B5EF4-FFF2-40B4-BE49-F238E27FC236}">
                <a16:creationId xmlns:a16="http://schemas.microsoft.com/office/drawing/2014/main" id="{2A60F159-ACC3-C272-A228-5EA95AE6949E}"/>
              </a:ext>
            </a:extLst>
          </p:cNvPr>
          <p:cNvSpPr txBox="1"/>
          <p:nvPr/>
        </p:nvSpPr>
        <p:spPr>
          <a:xfrm>
            <a:off x="3176975" y="5376710"/>
            <a:ext cx="1024639" cy="646331"/>
          </a:xfrm>
          <a:prstGeom prst="rect">
            <a:avLst/>
          </a:prstGeom>
          <a:noFill/>
        </p:spPr>
        <p:txBody>
          <a:bodyPr wrap="none" rtlCol="0">
            <a:spAutoFit/>
          </a:bodyPr>
          <a:lstStyle/>
          <a:p>
            <a:r>
              <a:rPr lang="en-US" dirty="0"/>
              <a:t>&lt;1/1000</a:t>
            </a:r>
            <a:br>
              <a:rPr lang="en-US" dirty="0"/>
            </a:br>
            <a:r>
              <a:rPr lang="en-US" dirty="0"/>
              <a:t>in 2055</a:t>
            </a:r>
          </a:p>
        </p:txBody>
      </p:sp>
      <p:sp>
        <p:nvSpPr>
          <p:cNvPr id="9" name="TextBox 8">
            <a:extLst>
              <a:ext uri="{FF2B5EF4-FFF2-40B4-BE49-F238E27FC236}">
                <a16:creationId xmlns:a16="http://schemas.microsoft.com/office/drawing/2014/main" id="{6FEA48F5-2B2D-F2D6-B7D0-BE3EEA3CEBD0}"/>
              </a:ext>
            </a:extLst>
          </p:cNvPr>
          <p:cNvSpPr txBox="1"/>
          <p:nvPr/>
        </p:nvSpPr>
        <p:spPr>
          <a:xfrm>
            <a:off x="44605" y="6499819"/>
            <a:ext cx="5384807" cy="338554"/>
          </a:xfrm>
          <a:prstGeom prst="rect">
            <a:avLst/>
          </a:prstGeom>
          <a:noFill/>
        </p:spPr>
        <p:txBody>
          <a:bodyPr wrap="none" rtlCol="0">
            <a:spAutoFit/>
          </a:bodyPr>
          <a:lstStyle/>
          <a:p>
            <a:r>
              <a:rPr lang="en-US" sz="1600" dirty="0" err="1">
                <a:latin typeface="Arial" panose="020B0604020202020204" pitchFamily="34" charset="0"/>
                <a:cs typeface="Arial" panose="020B0604020202020204" pitchFamily="34" charset="0"/>
              </a:rPr>
              <a:t>Thembisa</a:t>
            </a:r>
            <a:r>
              <a:rPr lang="en-US" sz="1600" dirty="0">
                <a:latin typeface="Arial" panose="020B0604020202020204" pitchFamily="34" charset="0"/>
                <a:cs typeface="Arial" panose="020B0604020202020204" pitchFamily="34" charset="0"/>
              </a:rPr>
              <a:t> model v4.5; </a:t>
            </a:r>
            <a:r>
              <a:rPr lang="en-US" sz="1600" i="1" dirty="0">
                <a:solidFill>
                  <a:schemeClr val="bg1">
                    <a:lumMod val="50000"/>
                  </a:schemeClr>
                </a:solidFill>
                <a:latin typeface="Arial" panose="020B0604020202020204" pitchFamily="34" charset="0"/>
                <a:cs typeface="Arial" panose="020B0604020202020204" pitchFamily="34" charset="0"/>
              </a:rPr>
              <a:t>Stefan Rautenbach, in preparation</a:t>
            </a:r>
          </a:p>
        </p:txBody>
      </p:sp>
    </p:spTree>
    <p:extLst>
      <p:ext uri="{BB962C8B-B14F-4D97-AF65-F5344CB8AC3E}">
        <p14:creationId xmlns:p14="http://schemas.microsoft.com/office/powerpoint/2010/main" val="3287353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hiv positive and no flu&#10;&#10;Description automatically generated with medium confidence">
            <a:extLst>
              <a:ext uri="{FF2B5EF4-FFF2-40B4-BE49-F238E27FC236}">
                <a16:creationId xmlns:a16="http://schemas.microsoft.com/office/drawing/2014/main" id="{6180E37F-2059-151E-B1A4-3175ADFCB803}"/>
              </a:ext>
            </a:extLst>
          </p:cNvPr>
          <p:cNvPicPr>
            <a:picLocks noChangeAspect="1"/>
          </p:cNvPicPr>
          <p:nvPr/>
        </p:nvPicPr>
        <p:blipFill rotWithShape="1">
          <a:blip r:embed="rId3"/>
          <a:srcRect r="16696"/>
          <a:stretch/>
        </p:blipFill>
        <p:spPr>
          <a:xfrm>
            <a:off x="338648" y="626487"/>
            <a:ext cx="5757352" cy="5873331"/>
          </a:xfrm>
          <a:prstGeom prst="rect">
            <a:avLst/>
          </a:prstGeom>
        </p:spPr>
      </p:pic>
      <p:pic>
        <p:nvPicPr>
          <p:cNvPr id="5" name="Picture 4" descr="A graph of hiv positive&#10;&#10;Description automatically generated with medium confidence">
            <a:extLst>
              <a:ext uri="{FF2B5EF4-FFF2-40B4-BE49-F238E27FC236}">
                <a16:creationId xmlns:a16="http://schemas.microsoft.com/office/drawing/2014/main" id="{FA22E78A-12F4-32BE-AAAA-58537D764541}"/>
              </a:ext>
            </a:extLst>
          </p:cNvPr>
          <p:cNvPicPr>
            <a:picLocks noChangeAspect="1"/>
          </p:cNvPicPr>
          <p:nvPr/>
        </p:nvPicPr>
        <p:blipFill rotWithShape="1">
          <a:blip r:embed="rId4"/>
          <a:srcRect r="26526"/>
          <a:stretch/>
        </p:blipFill>
        <p:spPr>
          <a:xfrm>
            <a:off x="409188" y="370009"/>
            <a:ext cx="5490652" cy="6350603"/>
          </a:xfrm>
          <a:prstGeom prst="rect">
            <a:avLst/>
          </a:prstGeom>
        </p:spPr>
      </p:pic>
      <p:sp>
        <p:nvSpPr>
          <p:cNvPr id="2" name="Content Placeholder 1">
            <a:extLst>
              <a:ext uri="{FF2B5EF4-FFF2-40B4-BE49-F238E27FC236}">
                <a16:creationId xmlns:a16="http://schemas.microsoft.com/office/drawing/2014/main" id="{C22BA8FD-0A95-329B-A3B7-55EFCC164532}"/>
              </a:ext>
            </a:extLst>
          </p:cNvPr>
          <p:cNvSpPr>
            <a:spLocks noGrp="1"/>
          </p:cNvSpPr>
          <p:nvPr>
            <p:ph idx="1"/>
          </p:nvPr>
        </p:nvSpPr>
        <p:spPr>
          <a:xfrm>
            <a:off x="5998159" y="677991"/>
            <a:ext cx="5855193" cy="6061476"/>
          </a:xfrm>
        </p:spPr>
        <p:txBody>
          <a:bodyPr>
            <a:normAutofit/>
          </a:bodyPr>
          <a:lstStyle/>
          <a:p>
            <a:r>
              <a:rPr lang="en-US" sz="2200" b="1" dirty="0"/>
              <a:t>Sustain current HIV testing and treatment</a:t>
            </a:r>
          </a:p>
          <a:p>
            <a:r>
              <a:rPr lang="en-US" sz="2200" b="1" dirty="0"/>
              <a:t>Discontinue other prevention from 2025</a:t>
            </a:r>
          </a:p>
          <a:p>
            <a:pPr marL="0" indent="0">
              <a:buNone/>
            </a:pPr>
            <a:endParaRPr lang="en-US" b="1" dirty="0"/>
          </a:p>
        </p:txBody>
      </p:sp>
      <p:sp>
        <p:nvSpPr>
          <p:cNvPr id="3" name="TextBox 2">
            <a:extLst>
              <a:ext uri="{FF2B5EF4-FFF2-40B4-BE49-F238E27FC236}">
                <a16:creationId xmlns:a16="http://schemas.microsoft.com/office/drawing/2014/main" id="{91B1FAA4-DD61-0A91-A297-3DF141E39E12}"/>
              </a:ext>
            </a:extLst>
          </p:cNvPr>
          <p:cNvSpPr txBox="1"/>
          <p:nvPr/>
        </p:nvSpPr>
        <p:spPr>
          <a:xfrm>
            <a:off x="44605" y="6499819"/>
            <a:ext cx="3308919" cy="338554"/>
          </a:xfrm>
          <a:prstGeom prst="rect">
            <a:avLst/>
          </a:prstGeom>
          <a:noFill/>
        </p:spPr>
        <p:txBody>
          <a:bodyPr wrap="none" rtlCol="0">
            <a:spAutoFit/>
          </a:bodyPr>
          <a:lstStyle/>
          <a:p>
            <a:r>
              <a:rPr lang="en-US" sz="1600" i="1" dirty="0">
                <a:solidFill>
                  <a:schemeClr val="bg1">
                    <a:lumMod val="50000"/>
                  </a:schemeClr>
                </a:solidFill>
                <a:latin typeface="Arial" panose="020B0604020202020204" pitchFamily="34" charset="0"/>
                <a:cs typeface="Arial" panose="020B0604020202020204" pitchFamily="34" charset="0"/>
              </a:rPr>
              <a:t>Stefan Rautenbach, in preparation</a:t>
            </a:r>
          </a:p>
        </p:txBody>
      </p:sp>
      <p:sp>
        <p:nvSpPr>
          <p:cNvPr id="6" name="TextBox 5">
            <a:extLst>
              <a:ext uri="{FF2B5EF4-FFF2-40B4-BE49-F238E27FC236}">
                <a16:creationId xmlns:a16="http://schemas.microsoft.com/office/drawing/2014/main" id="{61AAEE4A-B5D7-BF66-8EBE-37FEC290743D}"/>
              </a:ext>
            </a:extLst>
          </p:cNvPr>
          <p:cNvSpPr txBox="1"/>
          <p:nvPr/>
        </p:nvSpPr>
        <p:spPr>
          <a:xfrm>
            <a:off x="5941452" y="5859664"/>
            <a:ext cx="3288080" cy="369332"/>
          </a:xfrm>
          <a:prstGeom prst="rect">
            <a:avLst/>
          </a:prstGeom>
          <a:noFill/>
        </p:spPr>
        <p:txBody>
          <a:bodyPr wrap="none" rtlCol="0">
            <a:spAutoFit/>
          </a:bodyPr>
          <a:lstStyle/>
          <a:p>
            <a:r>
              <a:rPr lang="en-US" b="1" dirty="0">
                <a:solidFill>
                  <a:srgbClr val="C00000"/>
                </a:solidFill>
              </a:rPr>
              <a:t>Continue current prevention</a:t>
            </a:r>
          </a:p>
        </p:txBody>
      </p:sp>
      <p:sp>
        <p:nvSpPr>
          <p:cNvPr id="10" name="TextBox 9">
            <a:extLst>
              <a:ext uri="{FF2B5EF4-FFF2-40B4-BE49-F238E27FC236}">
                <a16:creationId xmlns:a16="http://schemas.microsoft.com/office/drawing/2014/main" id="{FB132FF3-F83E-D77C-EDFB-5B511B11003B}"/>
              </a:ext>
            </a:extLst>
          </p:cNvPr>
          <p:cNvSpPr txBox="1"/>
          <p:nvPr/>
        </p:nvSpPr>
        <p:spPr>
          <a:xfrm>
            <a:off x="5968795" y="4979412"/>
            <a:ext cx="5583708" cy="923330"/>
          </a:xfrm>
          <a:prstGeom prst="rect">
            <a:avLst/>
          </a:prstGeom>
          <a:noFill/>
        </p:spPr>
        <p:txBody>
          <a:bodyPr wrap="none" rtlCol="0">
            <a:spAutoFit/>
          </a:bodyPr>
          <a:lstStyle/>
          <a:p>
            <a:r>
              <a:rPr lang="en-US" b="1" dirty="0">
                <a:solidFill>
                  <a:schemeClr val="tx2"/>
                </a:solidFill>
              </a:rPr>
              <a:t>Discontinue </a:t>
            </a:r>
            <a:r>
              <a:rPr lang="en-US" b="1" dirty="0" err="1">
                <a:solidFill>
                  <a:schemeClr val="tx2"/>
                </a:solidFill>
              </a:rPr>
              <a:t>PrEP</a:t>
            </a:r>
            <a:r>
              <a:rPr lang="en-US" b="1" dirty="0">
                <a:solidFill>
                  <a:schemeClr val="tx2"/>
                </a:solidFill>
              </a:rPr>
              <a:t> (FSW, MSM, higher risk AGYW)</a:t>
            </a:r>
          </a:p>
          <a:p>
            <a:pPr marL="285750" indent="-285750">
              <a:buFont typeface="Arial" panose="020B0604020202020204" pitchFamily="34" charset="0"/>
              <a:buChar char="•"/>
            </a:pPr>
            <a:r>
              <a:rPr lang="en-US" dirty="0">
                <a:solidFill>
                  <a:schemeClr val="tx2"/>
                </a:solidFill>
              </a:rPr>
              <a:t>&lt; 1/1000 delayed to 2065</a:t>
            </a:r>
          </a:p>
          <a:p>
            <a:pPr marL="285750" indent="-285750">
              <a:buFont typeface="Arial" panose="020B0604020202020204" pitchFamily="34" charset="0"/>
              <a:buChar char="•"/>
            </a:pPr>
            <a:r>
              <a:rPr lang="en-US" dirty="0">
                <a:solidFill>
                  <a:schemeClr val="tx2"/>
                </a:solidFill>
              </a:rPr>
              <a:t>Equilibrium incidence 0.8 per 1000</a:t>
            </a:r>
          </a:p>
        </p:txBody>
      </p:sp>
      <p:sp>
        <p:nvSpPr>
          <p:cNvPr id="11" name="TextBox 10">
            <a:extLst>
              <a:ext uri="{FF2B5EF4-FFF2-40B4-BE49-F238E27FC236}">
                <a16:creationId xmlns:a16="http://schemas.microsoft.com/office/drawing/2014/main" id="{B93ADA80-C96C-AECC-51B6-70D5DC185782}"/>
              </a:ext>
            </a:extLst>
          </p:cNvPr>
          <p:cNvSpPr txBox="1"/>
          <p:nvPr/>
        </p:nvSpPr>
        <p:spPr>
          <a:xfrm>
            <a:off x="5968795" y="4329992"/>
            <a:ext cx="4083169" cy="646331"/>
          </a:xfrm>
          <a:prstGeom prst="rect">
            <a:avLst/>
          </a:prstGeom>
          <a:noFill/>
        </p:spPr>
        <p:txBody>
          <a:bodyPr wrap="none" rtlCol="0">
            <a:spAutoFit/>
          </a:bodyPr>
          <a:lstStyle/>
          <a:p>
            <a:r>
              <a:rPr lang="en-US" b="1" dirty="0">
                <a:solidFill>
                  <a:schemeClr val="accent3">
                    <a:lumMod val="50000"/>
                  </a:schemeClr>
                </a:solidFill>
              </a:rPr>
              <a:t>Discontinue </a:t>
            </a:r>
            <a:r>
              <a:rPr lang="en-US" b="1" dirty="0" err="1">
                <a:solidFill>
                  <a:schemeClr val="accent3">
                    <a:lumMod val="50000"/>
                  </a:schemeClr>
                </a:solidFill>
              </a:rPr>
              <a:t>PrEP</a:t>
            </a:r>
            <a:r>
              <a:rPr lang="en-US" b="1" dirty="0">
                <a:solidFill>
                  <a:schemeClr val="accent3">
                    <a:lumMod val="50000"/>
                  </a:schemeClr>
                </a:solidFill>
              </a:rPr>
              <a:t> &amp; VMMC</a:t>
            </a:r>
          </a:p>
          <a:p>
            <a:pPr marL="285750" indent="-285750">
              <a:buFont typeface="Arial" panose="020B0604020202020204" pitchFamily="34" charset="0"/>
              <a:buChar char="•"/>
            </a:pPr>
            <a:r>
              <a:rPr lang="en-US" dirty="0">
                <a:solidFill>
                  <a:schemeClr val="accent3">
                    <a:lumMod val="50000"/>
                  </a:schemeClr>
                </a:solidFill>
              </a:rPr>
              <a:t>Equilibrium incidence ~2 per 1000</a:t>
            </a:r>
          </a:p>
        </p:txBody>
      </p:sp>
      <p:sp>
        <p:nvSpPr>
          <p:cNvPr id="12" name="TextBox 11">
            <a:extLst>
              <a:ext uri="{FF2B5EF4-FFF2-40B4-BE49-F238E27FC236}">
                <a16:creationId xmlns:a16="http://schemas.microsoft.com/office/drawing/2014/main" id="{F4CF0AD6-F8EE-4B01-4003-637114D262A3}"/>
              </a:ext>
            </a:extLst>
          </p:cNvPr>
          <p:cNvSpPr txBox="1"/>
          <p:nvPr/>
        </p:nvSpPr>
        <p:spPr>
          <a:xfrm>
            <a:off x="5968795" y="3239986"/>
            <a:ext cx="5855193" cy="646331"/>
          </a:xfrm>
          <a:prstGeom prst="rect">
            <a:avLst/>
          </a:prstGeom>
          <a:noFill/>
        </p:spPr>
        <p:txBody>
          <a:bodyPr wrap="none" rtlCol="0">
            <a:spAutoFit/>
          </a:bodyPr>
          <a:lstStyle/>
          <a:p>
            <a:r>
              <a:rPr lang="en-US" b="1" dirty="0">
                <a:solidFill>
                  <a:schemeClr val="accent4">
                    <a:lumMod val="75000"/>
                  </a:schemeClr>
                </a:solidFill>
              </a:rPr>
              <a:t>Condom use </a:t>
            </a:r>
            <a:r>
              <a:rPr lang="en-US" b="1" dirty="0">
                <a:solidFill>
                  <a:schemeClr val="accent4">
                    <a:lumMod val="75000"/>
                  </a:schemeClr>
                </a:solidFill>
                <a:sym typeface="Wingdings" pitchFamily="2" charset="2"/>
              </a:rPr>
              <a:t>reduce</a:t>
            </a:r>
            <a:r>
              <a:rPr lang="en-US" b="1" dirty="0">
                <a:solidFill>
                  <a:schemeClr val="accent4">
                    <a:lumMod val="75000"/>
                  </a:schemeClr>
                </a:solidFill>
              </a:rPr>
              <a:t> to 28% (+ </a:t>
            </a:r>
            <a:r>
              <a:rPr lang="en-US" b="1" dirty="0" err="1">
                <a:solidFill>
                  <a:schemeClr val="accent4">
                    <a:lumMod val="75000"/>
                  </a:schemeClr>
                </a:solidFill>
              </a:rPr>
              <a:t>discon</a:t>
            </a:r>
            <a:r>
              <a:rPr lang="en-US" b="1" dirty="0">
                <a:solidFill>
                  <a:schemeClr val="accent4">
                    <a:lumMod val="75000"/>
                  </a:schemeClr>
                </a:solidFill>
              </a:rPr>
              <a:t>. </a:t>
            </a:r>
            <a:r>
              <a:rPr lang="en-US" b="1" dirty="0" err="1">
                <a:solidFill>
                  <a:schemeClr val="accent4">
                    <a:lumMod val="75000"/>
                  </a:schemeClr>
                </a:solidFill>
              </a:rPr>
              <a:t>PrEP</a:t>
            </a:r>
            <a:r>
              <a:rPr lang="en-US" b="1" dirty="0">
                <a:solidFill>
                  <a:schemeClr val="accent4">
                    <a:lumMod val="75000"/>
                  </a:schemeClr>
                </a:solidFill>
              </a:rPr>
              <a:t>, VMMC)</a:t>
            </a:r>
          </a:p>
          <a:p>
            <a:pPr marL="285750" indent="-285750">
              <a:buFont typeface="Arial" panose="020B0604020202020204" pitchFamily="34" charset="0"/>
              <a:buChar char="•"/>
            </a:pPr>
            <a:r>
              <a:rPr lang="en-US" dirty="0">
                <a:solidFill>
                  <a:schemeClr val="accent4">
                    <a:lumMod val="75000"/>
                  </a:schemeClr>
                </a:solidFill>
              </a:rPr>
              <a:t>Equilibrium incidence ~3.5 per 1000</a:t>
            </a:r>
          </a:p>
        </p:txBody>
      </p:sp>
      <p:sp>
        <p:nvSpPr>
          <p:cNvPr id="13" name="TextBox 12">
            <a:extLst>
              <a:ext uri="{FF2B5EF4-FFF2-40B4-BE49-F238E27FC236}">
                <a16:creationId xmlns:a16="http://schemas.microsoft.com/office/drawing/2014/main" id="{E3EE7037-89FA-8B9E-F06E-553ADEBCDD5F}"/>
              </a:ext>
            </a:extLst>
          </p:cNvPr>
          <p:cNvSpPr txBox="1"/>
          <p:nvPr/>
        </p:nvSpPr>
        <p:spPr>
          <a:xfrm>
            <a:off x="5941452" y="2039658"/>
            <a:ext cx="6060377" cy="646331"/>
          </a:xfrm>
          <a:prstGeom prst="rect">
            <a:avLst/>
          </a:prstGeom>
          <a:noFill/>
        </p:spPr>
        <p:txBody>
          <a:bodyPr wrap="none" rtlCol="0">
            <a:spAutoFit/>
          </a:bodyPr>
          <a:lstStyle/>
          <a:p>
            <a:r>
              <a:rPr lang="en-US" b="1" dirty="0">
                <a:solidFill>
                  <a:schemeClr val="accent6">
                    <a:lumMod val="75000"/>
                  </a:schemeClr>
                </a:solidFill>
              </a:rPr>
              <a:t>Condom use </a:t>
            </a:r>
            <a:r>
              <a:rPr lang="en-US" b="1" dirty="0">
                <a:solidFill>
                  <a:schemeClr val="accent6">
                    <a:lumMod val="75000"/>
                  </a:schemeClr>
                </a:solidFill>
                <a:sym typeface="Wingdings" pitchFamily="2" charset="2"/>
              </a:rPr>
              <a:t>reduce</a:t>
            </a:r>
            <a:r>
              <a:rPr lang="en-US" b="1" dirty="0">
                <a:solidFill>
                  <a:schemeClr val="accent6">
                    <a:lumMod val="75000"/>
                  </a:schemeClr>
                </a:solidFill>
              </a:rPr>
              <a:t> to 23% (+ </a:t>
            </a:r>
            <a:r>
              <a:rPr lang="en-US" b="1" dirty="0" err="1">
                <a:solidFill>
                  <a:schemeClr val="accent6">
                    <a:lumMod val="75000"/>
                  </a:schemeClr>
                </a:solidFill>
              </a:rPr>
              <a:t>discont.e</a:t>
            </a:r>
            <a:r>
              <a:rPr lang="en-US" b="1" dirty="0">
                <a:solidFill>
                  <a:schemeClr val="accent6">
                    <a:lumMod val="75000"/>
                  </a:schemeClr>
                </a:solidFill>
              </a:rPr>
              <a:t> </a:t>
            </a:r>
            <a:r>
              <a:rPr lang="en-US" b="1" dirty="0" err="1">
                <a:solidFill>
                  <a:schemeClr val="accent6">
                    <a:lumMod val="75000"/>
                  </a:schemeClr>
                </a:solidFill>
              </a:rPr>
              <a:t>PrEP</a:t>
            </a:r>
            <a:r>
              <a:rPr lang="en-US" b="1" dirty="0">
                <a:solidFill>
                  <a:schemeClr val="accent6">
                    <a:lumMod val="75000"/>
                  </a:schemeClr>
                </a:solidFill>
              </a:rPr>
              <a:t>, VMMC)</a:t>
            </a:r>
          </a:p>
          <a:p>
            <a:pPr marL="285750" indent="-285750">
              <a:buFont typeface="Arial" panose="020B0604020202020204" pitchFamily="34" charset="0"/>
              <a:buChar char="•"/>
            </a:pPr>
            <a:r>
              <a:rPr lang="en-US" dirty="0">
                <a:solidFill>
                  <a:schemeClr val="accent6">
                    <a:lumMod val="75000"/>
                  </a:schemeClr>
                </a:solidFill>
              </a:rPr>
              <a:t>Equilibrium increase ~6.3 per 1000</a:t>
            </a:r>
          </a:p>
        </p:txBody>
      </p:sp>
    </p:spTree>
    <p:custDataLst>
      <p:tags r:id="rId1"/>
    </p:custDataLst>
    <p:extLst>
      <p:ext uri="{BB962C8B-B14F-4D97-AF65-F5344CB8AC3E}">
        <p14:creationId xmlns:p14="http://schemas.microsoft.com/office/powerpoint/2010/main" val="95032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hiv infection&#10;&#10;Description automatically generated">
            <a:extLst>
              <a:ext uri="{FF2B5EF4-FFF2-40B4-BE49-F238E27FC236}">
                <a16:creationId xmlns:a16="http://schemas.microsoft.com/office/drawing/2014/main" id="{CA29EABE-47C1-29FC-94E7-6F97B01C55EA}"/>
              </a:ext>
            </a:extLst>
          </p:cNvPr>
          <p:cNvPicPr>
            <a:picLocks noChangeAspect="1"/>
          </p:cNvPicPr>
          <p:nvPr/>
        </p:nvPicPr>
        <p:blipFill rotWithShape="1">
          <a:blip r:embed="rId4"/>
          <a:srcRect r="24091"/>
          <a:stretch/>
        </p:blipFill>
        <p:spPr>
          <a:xfrm>
            <a:off x="639497" y="508801"/>
            <a:ext cx="5472385" cy="6126480"/>
          </a:xfrm>
          <a:prstGeom prst="rect">
            <a:avLst/>
          </a:prstGeom>
        </p:spPr>
      </p:pic>
      <p:pic>
        <p:nvPicPr>
          <p:cNvPr id="17" name="Picture 16" descr="A graph of hiv positive&#10;&#10;Description automatically generated">
            <a:extLst>
              <a:ext uri="{FF2B5EF4-FFF2-40B4-BE49-F238E27FC236}">
                <a16:creationId xmlns:a16="http://schemas.microsoft.com/office/drawing/2014/main" id="{249294F0-9E13-80ED-73E0-E389B6B68AC9}"/>
              </a:ext>
            </a:extLst>
          </p:cNvPr>
          <p:cNvPicPr>
            <a:picLocks noChangeAspect="1"/>
          </p:cNvPicPr>
          <p:nvPr/>
        </p:nvPicPr>
        <p:blipFill rotWithShape="1">
          <a:blip r:embed="rId5"/>
          <a:srcRect r="25741"/>
          <a:stretch/>
        </p:blipFill>
        <p:spPr>
          <a:xfrm>
            <a:off x="638617" y="445553"/>
            <a:ext cx="5473266" cy="6263640"/>
          </a:xfrm>
          <a:prstGeom prst="rect">
            <a:avLst/>
          </a:prstGeom>
        </p:spPr>
      </p:pic>
      <p:sp>
        <p:nvSpPr>
          <p:cNvPr id="3" name="TextBox 2">
            <a:extLst>
              <a:ext uri="{FF2B5EF4-FFF2-40B4-BE49-F238E27FC236}">
                <a16:creationId xmlns:a16="http://schemas.microsoft.com/office/drawing/2014/main" id="{91B1FAA4-DD61-0A91-A297-3DF141E39E12}"/>
              </a:ext>
            </a:extLst>
          </p:cNvPr>
          <p:cNvSpPr txBox="1"/>
          <p:nvPr/>
        </p:nvSpPr>
        <p:spPr>
          <a:xfrm>
            <a:off x="44605" y="6499819"/>
            <a:ext cx="3308919" cy="338554"/>
          </a:xfrm>
          <a:prstGeom prst="rect">
            <a:avLst/>
          </a:prstGeom>
          <a:noFill/>
        </p:spPr>
        <p:txBody>
          <a:bodyPr wrap="none" rtlCol="0">
            <a:spAutoFit/>
          </a:bodyPr>
          <a:lstStyle/>
          <a:p>
            <a:r>
              <a:rPr lang="en-US" sz="1600" i="1" dirty="0">
                <a:solidFill>
                  <a:schemeClr val="bg1">
                    <a:lumMod val="50000"/>
                  </a:schemeClr>
                </a:solidFill>
                <a:latin typeface="Arial" panose="020B0604020202020204" pitchFamily="34" charset="0"/>
                <a:cs typeface="Arial" panose="020B0604020202020204" pitchFamily="34" charset="0"/>
              </a:rPr>
              <a:t>Stefan Rautenbach, in preparation</a:t>
            </a:r>
          </a:p>
        </p:txBody>
      </p:sp>
      <p:sp>
        <p:nvSpPr>
          <p:cNvPr id="10" name="TextBox 9">
            <a:extLst>
              <a:ext uri="{FF2B5EF4-FFF2-40B4-BE49-F238E27FC236}">
                <a16:creationId xmlns:a16="http://schemas.microsoft.com/office/drawing/2014/main" id="{FB132FF3-F83E-D77C-EDFB-5B511B11003B}"/>
              </a:ext>
            </a:extLst>
          </p:cNvPr>
          <p:cNvSpPr txBox="1"/>
          <p:nvPr/>
        </p:nvSpPr>
        <p:spPr>
          <a:xfrm>
            <a:off x="2017863" y="3372080"/>
            <a:ext cx="4688032" cy="646331"/>
          </a:xfrm>
          <a:prstGeom prst="rect">
            <a:avLst/>
          </a:prstGeom>
          <a:noFill/>
        </p:spPr>
        <p:txBody>
          <a:bodyPr wrap="square" rtlCol="0">
            <a:spAutoFit/>
          </a:bodyPr>
          <a:lstStyle/>
          <a:p>
            <a:r>
              <a:rPr lang="en-US" b="1" dirty="0">
                <a:solidFill>
                  <a:schemeClr val="tx2"/>
                </a:solidFill>
              </a:rPr>
              <a:t>Improve ART retention to attain 95-95-95 by 2030 &amp; continue current prevention</a:t>
            </a:r>
          </a:p>
        </p:txBody>
      </p:sp>
      <p:sp>
        <p:nvSpPr>
          <p:cNvPr id="15" name="TextBox 14">
            <a:extLst>
              <a:ext uri="{FF2B5EF4-FFF2-40B4-BE49-F238E27FC236}">
                <a16:creationId xmlns:a16="http://schemas.microsoft.com/office/drawing/2014/main" id="{AA03933F-309A-6815-FC60-8CB777E7C1C9}"/>
              </a:ext>
            </a:extLst>
          </p:cNvPr>
          <p:cNvSpPr txBox="1"/>
          <p:nvPr/>
        </p:nvSpPr>
        <p:spPr>
          <a:xfrm>
            <a:off x="6096000" y="4532615"/>
            <a:ext cx="4688033" cy="923330"/>
          </a:xfrm>
          <a:prstGeom prst="rect">
            <a:avLst/>
          </a:prstGeom>
          <a:noFill/>
        </p:spPr>
        <p:txBody>
          <a:bodyPr wrap="square" rtlCol="0">
            <a:spAutoFit/>
          </a:bodyPr>
          <a:lstStyle/>
          <a:p>
            <a:r>
              <a:rPr lang="en-US" b="1" dirty="0">
                <a:solidFill>
                  <a:schemeClr val="accent3">
                    <a:lumMod val="50000"/>
                  </a:schemeClr>
                </a:solidFill>
              </a:rPr>
              <a:t>Attain 95-95-95 by 2030 &amp; </a:t>
            </a:r>
            <a:r>
              <a:rPr lang="en-US" b="1" u="sng" dirty="0">
                <a:solidFill>
                  <a:schemeClr val="accent3">
                    <a:lumMod val="50000"/>
                  </a:schemeClr>
                </a:solidFill>
              </a:rPr>
              <a:t>discontinue </a:t>
            </a:r>
            <a:r>
              <a:rPr lang="en-US" b="1" u="sng" dirty="0" err="1">
                <a:solidFill>
                  <a:schemeClr val="accent3">
                    <a:lumMod val="50000"/>
                  </a:schemeClr>
                </a:solidFill>
              </a:rPr>
              <a:t>PrEP</a:t>
            </a:r>
            <a:r>
              <a:rPr lang="en-US" b="1" u="sng" dirty="0">
                <a:solidFill>
                  <a:schemeClr val="accent3">
                    <a:lumMod val="50000"/>
                  </a:schemeClr>
                </a:solidFill>
              </a:rPr>
              <a:t> and VMMC from 2025</a:t>
            </a:r>
          </a:p>
          <a:p>
            <a:pPr marL="285750" indent="-285750">
              <a:buFont typeface="Arial" panose="020B0604020202020204" pitchFamily="34" charset="0"/>
              <a:buChar char="•"/>
            </a:pPr>
            <a:r>
              <a:rPr lang="en-US" dirty="0">
                <a:solidFill>
                  <a:schemeClr val="accent3">
                    <a:lumMod val="50000"/>
                  </a:schemeClr>
                </a:solidFill>
              </a:rPr>
              <a:t>Equilibrium incidence ~0.9 per 1000</a:t>
            </a:r>
          </a:p>
        </p:txBody>
      </p:sp>
      <p:sp>
        <p:nvSpPr>
          <p:cNvPr id="18" name="TextBox 17">
            <a:extLst>
              <a:ext uri="{FF2B5EF4-FFF2-40B4-BE49-F238E27FC236}">
                <a16:creationId xmlns:a16="http://schemas.microsoft.com/office/drawing/2014/main" id="{80E01457-93A2-CF84-3B2F-6526A5BA7F6D}"/>
              </a:ext>
            </a:extLst>
          </p:cNvPr>
          <p:cNvSpPr txBox="1"/>
          <p:nvPr/>
        </p:nvSpPr>
        <p:spPr>
          <a:xfrm>
            <a:off x="6111882" y="5585125"/>
            <a:ext cx="3018775" cy="646331"/>
          </a:xfrm>
          <a:prstGeom prst="rect">
            <a:avLst/>
          </a:prstGeom>
          <a:noFill/>
        </p:spPr>
        <p:txBody>
          <a:bodyPr wrap="none" rtlCol="0">
            <a:spAutoFit/>
          </a:bodyPr>
          <a:lstStyle/>
          <a:p>
            <a:r>
              <a:rPr lang="en-US" b="1" dirty="0">
                <a:solidFill>
                  <a:srgbClr val="C00000"/>
                </a:solidFill>
              </a:rPr>
              <a:t>Continue current testing, </a:t>
            </a:r>
            <a:br>
              <a:rPr lang="en-US" b="1" dirty="0">
                <a:solidFill>
                  <a:srgbClr val="C00000"/>
                </a:solidFill>
              </a:rPr>
            </a:br>
            <a:r>
              <a:rPr lang="en-US" b="1" dirty="0">
                <a:solidFill>
                  <a:srgbClr val="C00000"/>
                </a:solidFill>
              </a:rPr>
              <a:t>treatment, and prevention</a:t>
            </a:r>
          </a:p>
        </p:txBody>
      </p:sp>
      <p:sp>
        <p:nvSpPr>
          <p:cNvPr id="2" name="TextBox 1">
            <a:extLst>
              <a:ext uri="{FF2B5EF4-FFF2-40B4-BE49-F238E27FC236}">
                <a16:creationId xmlns:a16="http://schemas.microsoft.com/office/drawing/2014/main" id="{A289ABCD-090E-D674-1A8C-65E48E342FFE}"/>
              </a:ext>
            </a:extLst>
          </p:cNvPr>
          <p:cNvSpPr txBox="1"/>
          <p:nvPr/>
        </p:nvSpPr>
        <p:spPr>
          <a:xfrm>
            <a:off x="7057775" y="1029477"/>
            <a:ext cx="4688032" cy="1938992"/>
          </a:xfrm>
          <a:prstGeom prst="rect">
            <a:avLst/>
          </a:prstGeom>
          <a:noFill/>
        </p:spPr>
        <p:txBody>
          <a:bodyPr wrap="square" rtlCol="0">
            <a:spAutoFit/>
          </a:bodyPr>
          <a:lstStyle/>
          <a:p>
            <a:r>
              <a:rPr lang="en-US" sz="2400" b="1" dirty="0"/>
              <a:t>Attaining 95-95-95 accelerates incidence decline. Discontinuing primary prevention results in stable long-term HIV incidence</a:t>
            </a:r>
          </a:p>
        </p:txBody>
      </p:sp>
    </p:spTree>
    <p:custDataLst>
      <p:tags r:id="rId1"/>
    </p:custDataLst>
    <p:extLst>
      <p:ext uri="{BB962C8B-B14F-4D97-AF65-F5344CB8AC3E}">
        <p14:creationId xmlns:p14="http://schemas.microsoft.com/office/powerpoint/2010/main" val="1145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409A26-FAB9-8D1E-49BC-B649DE77BC2B}"/>
              </a:ext>
            </a:extLst>
          </p:cNvPr>
          <p:cNvSpPr>
            <a:spLocks noGrp="1"/>
          </p:cNvSpPr>
          <p:nvPr>
            <p:ph type="title"/>
          </p:nvPr>
        </p:nvSpPr>
        <p:spPr>
          <a:xfrm>
            <a:off x="812800" y="558909"/>
            <a:ext cx="10515600" cy="792343"/>
          </a:xfrm>
        </p:spPr>
        <p:txBody>
          <a:bodyPr>
            <a:noAutofit/>
          </a:bodyPr>
          <a:lstStyle/>
          <a:p>
            <a:pPr algn="l"/>
            <a:r>
              <a:rPr lang="en-US" sz="2800" dirty="0"/>
              <a:t>Models can help guide choice of optimal prevention and treatment options</a:t>
            </a:r>
          </a:p>
        </p:txBody>
      </p:sp>
      <p:sp>
        <p:nvSpPr>
          <p:cNvPr id="3" name="Slide Number Placeholder 2">
            <a:extLst>
              <a:ext uri="{FF2B5EF4-FFF2-40B4-BE49-F238E27FC236}">
                <a16:creationId xmlns:a16="http://schemas.microsoft.com/office/drawing/2014/main" id="{822AF902-049C-EF8B-7505-4A7AD6898C87}"/>
              </a:ext>
            </a:extLst>
          </p:cNvPr>
          <p:cNvSpPr>
            <a:spLocks noGrp="1"/>
          </p:cNvSpPr>
          <p:nvPr>
            <p:ph type="sldNum" sz="quarter" idx="12"/>
          </p:nvPr>
        </p:nvSpPr>
        <p:spPr/>
        <p:txBody>
          <a:bodyPr/>
          <a:lstStyle/>
          <a:p>
            <a:fld id="{CF13D369-8700-4468-8CC4-EE7C53720160}" type="slidenum">
              <a:rPr lang="en-US" smtClean="0"/>
              <a:t>24</a:t>
            </a:fld>
            <a:endParaRPr lang="en-US"/>
          </a:p>
        </p:txBody>
      </p:sp>
      <p:graphicFrame>
        <p:nvGraphicFramePr>
          <p:cNvPr id="10" name="Content Placeholder 9">
            <a:extLst>
              <a:ext uri="{FF2B5EF4-FFF2-40B4-BE49-F238E27FC236}">
                <a16:creationId xmlns:a16="http://schemas.microsoft.com/office/drawing/2014/main" id="{6F6941C6-31E4-EADC-4F6C-E11AFE0F1E6C}"/>
              </a:ext>
            </a:extLst>
          </p:cNvPr>
          <p:cNvGraphicFramePr>
            <a:graphicFrameLocks noGrp="1"/>
          </p:cNvGraphicFramePr>
          <p:nvPr>
            <p:ph sz="half" idx="1"/>
          </p:nvPr>
        </p:nvGraphicFramePr>
        <p:xfrm>
          <a:off x="838200" y="1504709"/>
          <a:ext cx="5181600" cy="467225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FE3EFDE-CC18-BF77-C2A2-5A279ACE6A1D}"/>
              </a:ext>
            </a:extLst>
          </p:cNvPr>
          <p:cNvSpPr txBox="1"/>
          <p:nvPr/>
        </p:nvSpPr>
        <p:spPr>
          <a:xfrm>
            <a:off x="4896091" y="4734046"/>
            <a:ext cx="704609" cy="307777"/>
          </a:xfrm>
          <a:prstGeom prst="rect">
            <a:avLst/>
          </a:prstGeom>
          <a:noFill/>
        </p:spPr>
        <p:txBody>
          <a:bodyPr wrap="square" rtlCol="0">
            <a:spAutoFit/>
          </a:bodyPr>
          <a:lstStyle/>
          <a:p>
            <a:r>
              <a:rPr lang="en-US" sz="1400" dirty="0"/>
              <a:t>ART</a:t>
            </a:r>
            <a:endParaRPr lang="en-US" dirty="0"/>
          </a:p>
        </p:txBody>
      </p:sp>
      <p:sp>
        <p:nvSpPr>
          <p:cNvPr id="12" name="TextBox 11">
            <a:extLst>
              <a:ext uri="{FF2B5EF4-FFF2-40B4-BE49-F238E27FC236}">
                <a16:creationId xmlns:a16="http://schemas.microsoft.com/office/drawing/2014/main" id="{E5FADE8B-8BCC-3444-2D89-7BD45D1E32A8}"/>
              </a:ext>
            </a:extLst>
          </p:cNvPr>
          <p:cNvSpPr txBox="1"/>
          <p:nvPr/>
        </p:nvSpPr>
        <p:spPr>
          <a:xfrm>
            <a:off x="3095540" y="4923386"/>
            <a:ext cx="770923" cy="307777"/>
          </a:xfrm>
          <a:prstGeom prst="rect">
            <a:avLst/>
          </a:prstGeom>
          <a:noFill/>
        </p:spPr>
        <p:txBody>
          <a:bodyPr wrap="square" rtlCol="0">
            <a:spAutoFit/>
          </a:bodyPr>
          <a:lstStyle/>
          <a:p>
            <a:r>
              <a:rPr lang="en-US" sz="1400" dirty="0"/>
              <a:t>VMMC</a:t>
            </a:r>
            <a:endParaRPr lang="en-US" dirty="0"/>
          </a:p>
        </p:txBody>
      </p:sp>
      <p:sp>
        <p:nvSpPr>
          <p:cNvPr id="16" name="TextBox 15">
            <a:extLst>
              <a:ext uri="{FF2B5EF4-FFF2-40B4-BE49-F238E27FC236}">
                <a16:creationId xmlns:a16="http://schemas.microsoft.com/office/drawing/2014/main" id="{28D8B05C-F931-A593-209E-D38D9B83CE60}"/>
              </a:ext>
            </a:extLst>
          </p:cNvPr>
          <p:cNvSpPr txBox="1"/>
          <p:nvPr/>
        </p:nvSpPr>
        <p:spPr>
          <a:xfrm>
            <a:off x="2211440" y="4903654"/>
            <a:ext cx="904272" cy="307777"/>
          </a:xfrm>
          <a:prstGeom prst="rect">
            <a:avLst/>
          </a:prstGeom>
          <a:noFill/>
        </p:spPr>
        <p:txBody>
          <a:bodyPr wrap="square" rtlCol="0">
            <a:spAutoFit/>
          </a:bodyPr>
          <a:lstStyle/>
          <a:p>
            <a:r>
              <a:rPr lang="en-US" sz="1400" dirty="0"/>
              <a:t>Condoms</a:t>
            </a:r>
          </a:p>
        </p:txBody>
      </p:sp>
      <p:sp>
        <p:nvSpPr>
          <p:cNvPr id="17" name="TextBox 16">
            <a:extLst>
              <a:ext uri="{FF2B5EF4-FFF2-40B4-BE49-F238E27FC236}">
                <a16:creationId xmlns:a16="http://schemas.microsoft.com/office/drawing/2014/main" id="{2BA76AE2-2F6D-473F-C37F-520A62946359}"/>
              </a:ext>
            </a:extLst>
          </p:cNvPr>
          <p:cNvSpPr txBox="1"/>
          <p:nvPr/>
        </p:nvSpPr>
        <p:spPr>
          <a:xfrm>
            <a:off x="1865779" y="5231163"/>
            <a:ext cx="627444" cy="307777"/>
          </a:xfrm>
          <a:prstGeom prst="rect">
            <a:avLst/>
          </a:prstGeom>
          <a:noFill/>
        </p:spPr>
        <p:txBody>
          <a:bodyPr wrap="square" rtlCol="0">
            <a:spAutoFit/>
          </a:bodyPr>
          <a:lstStyle/>
          <a:p>
            <a:r>
              <a:rPr lang="en-US" sz="1400" dirty="0"/>
              <a:t>CSE</a:t>
            </a:r>
            <a:endParaRPr lang="en-US" dirty="0"/>
          </a:p>
        </p:txBody>
      </p:sp>
      <p:sp>
        <p:nvSpPr>
          <p:cNvPr id="18" name="TextBox 17">
            <a:extLst>
              <a:ext uri="{FF2B5EF4-FFF2-40B4-BE49-F238E27FC236}">
                <a16:creationId xmlns:a16="http://schemas.microsoft.com/office/drawing/2014/main" id="{0C6202FB-B241-33C5-9E1E-BB8C8337EAA8}"/>
              </a:ext>
            </a:extLst>
          </p:cNvPr>
          <p:cNvSpPr txBox="1"/>
          <p:nvPr/>
        </p:nvSpPr>
        <p:spPr>
          <a:xfrm>
            <a:off x="2211440" y="5284042"/>
            <a:ext cx="627444" cy="307777"/>
          </a:xfrm>
          <a:prstGeom prst="rect">
            <a:avLst/>
          </a:prstGeom>
          <a:noFill/>
        </p:spPr>
        <p:txBody>
          <a:bodyPr wrap="square" rtlCol="0">
            <a:spAutoFit/>
          </a:bodyPr>
          <a:lstStyle/>
          <a:p>
            <a:r>
              <a:rPr lang="en-US" sz="1400" dirty="0"/>
              <a:t>FSW</a:t>
            </a:r>
            <a:endParaRPr lang="en-US" dirty="0"/>
          </a:p>
        </p:txBody>
      </p:sp>
      <p:sp>
        <p:nvSpPr>
          <p:cNvPr id="20" name="TextBox 19">
            <a:extLst>
              <a:ext uri="{FF2B5EF4-FFF2-40B4-BE49-F238E27FC236}">
                <a16:creationId xmlns:a16="http://schemas.microsoft.com/office/drawing/2014/main" id="{6FDBA79B-9BF7-4D89-37C9-8FCB634C4B7E}"/>
              </a:ext>
            </a:extLst>
          </p:cNvPr>
          <p:cNvSpPr txBox="1"/>
          <p:nvPr/>
        </p:nvSpPr>
        <p:spPr>
          <a:xfrm>
            <a:off x="3294560" y="2024382"/>
            <a:ext cx="1366537" cy="307777"/>
          </a:xfrm>
          <a:prstGeom prst="rect">
            <a:avLst/>
          </a:prstGeom>
          <a:noFill/>
        </p:spPr>
        <p:txBody>
          <a:bodyPr wrap="square" rtlCol="0">
            <a:spAutoFit/>
          </a:bodyPr>
          <a:lstStyle/>
          <a:p>
            <a:r>
              <a:rPr lang="en-US" sz="1400" dirty="0"/>
              <a:t>PrEP</a:t>
            </a:r>
            <a:endParaRPr lang="en-US" dirty="0"/>
          </a:p>
        </p:txBody>
      </p:sp>
      <p:sp>
        <p:nvSpPr>
          <p:cNvPr id="21" name="TextBox 20">
            <a:extLst>
              <a:ext uri="{FF2B5EF4-FFF2-40B4-BE49-F238E27FC236}">
                <a16:creationId xmlns:a16="http://schemas.microsoft.com/office/drawing/2014/main" id="{3078BC22-DD47-A163-697E-536C03A9557F}"/>
              </a:ext>
            </a:extLst>
          </p:cNvPr>
          <p:cNvSpPr txBox="1"/>
          <p:nvPr/>
        </p:nvSpPr>
        <p:spPr>
          <a:xfrm>
            <a:off x="2344789" y="4012035"/>
            <a:ext cx="770923" cy="307777"/>
          </a:xfrm>
          <a:prstGeom prst="rect">
            <a:avLst/>
          </a:prstGeom>
          <a:noFill/>
        </p:spPr>
        <p:txBody>
          <a:bodyPr wrap="square" rtlCol="0">
            <a:spAutoFit/>
          </a:bodyPr>
          <a:lstStyle/>
          <a:p>
            <a:r>
              <a:rPr lang="en-US" sz="1400" dirty="0"/>
              <a:t>EE</a:t>
            </a:r>
            <a:endParaRPr lang="en-US" dirty="0"/>
          </a:p>
        </p:txBody>
      </p:sp>
      <p:sp>
        <p:nvSpPr>
          <p:cNvPr id="22" name="TextBox 21">
            <a:extLst>
              <a:ext uri="{FF2B5EF4-FFF2-40B4-BE49-F238E27FC236}">
                <a16:creationId xmlns:a16="http://schemas.microsoft.com/office/drawing/2014/main" id="{C91860D1-B940-7962-6655-32B1FAB5F873}"/>
              </a:ext>
            </a:extLst>
          </p:cNvPr>
          <p:cNvSpPr txBox="1"/>
          <p:nvPr/>
        </p:nvSpPr>
        <p:spPr>
          <a:xfrm>
            <a:off x="2081913" y="3785536"/>
            <a:ext cx="770923" cy="307777"/>
          </a:xfrm>
          <a:prstGeom prst="rect">
            <a:avLst/>
          </a:prstGeom>
          <a:noFill/>
        </p:spPr>
        <p:txBody>
          <a:bodyPr wrap="square" rtlCol="0">
            <a:spAutoFit/>
          </a:bodyPr>
          <a:lstStyle/>
          <a:p>
            <a:r>
              <a:rPr lang="en-US" sz="1400" dirty="0"/>
              <a:t>MSM</a:t>
            </a:r>
            <a:endParaRPr lang="en-US" dirty="0"/>
          </a:p>
        </p:txBody>
      </p:sp>
      <p:sp>
        <p:nvSpPr>
          <p:cNvPr id="23" name="TextBox 22">
            <a:extLst>
              <a:ext uri="{FF2B5EF4-FFF2-40B4-BE49-F238E27FC236}">
                <a16:creationId xmlns:a16="http://schemas.microsoft.com/office/drawing/2014/main" id="{BC48DC11-5A35-4692-A731-7C7D9C7F2ECF}"/>
              </a:ext>
            </a:extLst>
          </p:cNvPr>
          <p:cNvSpPr txBox="1"/>
          <p:nvPr/>
        </p:nvSpPr>
        <p:spPr>
          <a:xfrm>
            <a:off x="6419969" y="3946948"/>
            <a:ext cx="4908431" cy="1815882"/>
          </a:xfrm>
          <a:prstGeom prst="rect">
            <a:avLst/>
          </a:prstGeom>
          <a:noFill/>
        </p:spPr>
        <p:txBody>
          <a:bodyPr wrap="square" rtlCol="0">
            <a:spAutoFit/>
          </a:bodyPr>
          <a:lstStyle/>
          <a:p>
            <a:r>
              <a:rPr lang="en-US" sz="1400" dirty="0"/>
              <a:t>ART = antiretroviral therapy, PMTCT = prevention of mother-to-child transmission, Condoms = condom promotion and logistics, CSE = comprehensive sexuality education, FSW = services for sex workers, OST = opioid substitution therapy, PWID = services for people who inject drugs, NSP = needle and syringe programs, MSM = services for men who have sex with men, EE = cash transfers</a:t>
            </a:r>
          </a:p>
        </p:txBody>
      </p:sp>
      <p:sp>
        <p:nvSpPr>
          <p:cNvPr id="5" name="TextBox 4">
            <a:extLst>
              <a:ext uri="{FF2B5EF4-FFF2-40B4-BE49-F238E27FC236}">
                <a16:creationId xmlns:a16="http://schemas.microsoft.com/office/drawing/2014/main" id="{9D5405F2-4FF1-E627-A9A1-1EB4F23CCFB5}"/>
              </a:ext>
            </a:extLst>
          </p:cNvPr>
          <p:cNvSpPr txBox="1"/>
          <p:nvPr/>
        </p:nvSpPr>
        <p:spPr>
          <a:xfrm>
            <a:off x="44605" y="6572572"/>
            <a:ext cx="4522264" cy="276999"/>
          </a:xfrm>
          <a:prstGeom prst="rect">
            <a:avLst/>
          </a:prstGeom>
          <a:noFill/>
        </p:spPr>
        <p:txBody>
          <a:bodyPr wrap="none" rtlCol="0">
            <a:spAutoFit/>
          </a:bodyPr>
          <a:lstStyle/>
          <a:p>
            <a:r>
              <a:rPr lang="en-US" sz="1200" i="1" dirty="0">
                <a:solidFill>
                  <a:schemeClr val="bg1">
                    <a:lumMod val="50000"/>
                  </a:schemeClr>
                </a:solidFill>
                <a:latin typeface="Arial" panose="020B0604020202020204" pitchFamily="34" charset="0"/>
                <a:cs typeface="Arial" panose="020B0604020202020204" pitchFamily="34" charset="0"/>
              </a:rPr>
              <a:t>John Stover, UNAIDS Technical Consultation, 2-4 October 2023</a:t>
            </a:r>
          </a:p>
        </p:txBody>
      </p:sp>
    </p:spTree>
    <p:extLst>
      <p:ext uri="{BB962C8B-B14F-4D97-AF65-F5344CB8AC3E}">
        <p14:creationId xmlns:p14="http://schemas.microsoft.com/office/powerpoint/2010/main" val="2807320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52DABF-3E7F-EF3F-B501-C20078B4EE2A}"/>
              </a:ext>
            </a:extLst>
          </p:cNvPr>
          <p:cNvSpPr>
            <a:spLocks noGrp="1"/>
          </p:cNvSpPr>
          <p:nvPr>
            <p:ph idx="1"/>
          </p:nvPr>
        </p:nvSpPr>
        <p:spPr/>
        <p:txBody>
          <a:bodyPr>
            <a:normAutofit fontScale="70000" lnSpcReduction="20000"/>
          </a:bodyPr>
          <a:lstStyle/>
          <a:p>
            <a:pPr>
              <a:lnSpc>
                <a:spcPct val="120000"/>
              </a:lnSpc>
            </a:pPr>
            <a:r>
              <a:rPr lang="en-US" dirty="0"/>
              <a:t>Sustaining HIV epidemic control: </a:t>
            </a:r>
            <a:r>
              <a:rPr lang="en-US" b="1" dirty="0"/>
              <a:t>continued intervention measures are required</a:t>
            </a:r>
          </a:p>
          <a:p>
            <a:pPr lvl="1">
              <a:lnSpc>
                <a:spcPct val="120000"/>
              </a:lnSpc>
            </a:pPr>
            <a:r>
              <a:rPr lang="en-US" dirty="0"/>
              <a:t>Focus on </a:t>
            </a:r>
            <a:r>
              <a:rPr lang="en-US" u="sng" dirty="0"/>
              <a:t>reducing population HIV viraemia</a:t>
            </a:r>
            <a:r>
              <a:rPr lang="en-US" dirty="0"/>
              <a:t> through viral suppression and prevention infections</a:t>
            </a:r>
          </a:p>
          <a:p>
            <a:pPr marL="457200" lvl="1" indent="0">
              <a:lnSpc>
                <a:spcPct val="120000"/>
              </a:lnSpc>
              <a:buNone/>
            </a:pPr>
            <a:endParaRPr lang="en-US" dirty="0"/>
          </a:p>
          <a:p>
            <a:pPr>
              <a:lnSpc>
                <a:spcPct val="120000"/>
              </a:lnSpc>
            </a:pPr>
            <a:r>
              <a:rPr lang="en-US" dirty="0"/>
              <a:t>If </a:t>
            </a:r>
            <a:r>
              <a:rPr lang="en-US" dirty="0" err="1"/>
              <a:t>programmes</a:t>
            </a:r>
            <a:r>
              <a:rPr lang="en-US" dirty="0"/>
              <a:t> maintain current coverage levels, </a:t>
            </a:r>
            <a:r>
              <a:rPr lang="en-US" b="1" dirty="0"/>
              <a:t>HIV incidence will continued declining </a:t>
            </a:r>
            <a:r>
              <a:rPr lang="en-US" dirty="0"/>
              <a:t>for 15+ years</a:t>
            </a:r>
          </a:p>
          <a:p>
            <a:pPr lvl="1">
              <a:lnSpc>
                <a:spcPct val="120000"/>
              </a:lnSpc>
            </a:pPr>
            <a:r>
              <a:rPr lang="en-US" dirty="0"/>
              <a:t>But expect slower rate of decline compared to 2010–2020 period of rapid ART scale-up</a:t>
            </a:r>
          </a:p>
          <a:p>
            <a:pPr>
              <a:lnSpc>
                <a:spcPct val="120000"/>
              </a:lnSpc>
            </a:pPr>
            <a:endParaRPr lang="en-US" dirty="0"/>
          </a:p>
          <a:p>
            <a:pPr>
              <a:lnSpc>
                <a:spcPct val="120000"/>
              </a:lnSpc>
            </a:pPr>
            <a:r>
              <a:rPr lang="en-US" b="1" dirty="0"/>
              <a:t>Reducing inequities in treatment coverage and viral suppression</a:t>
            </a:r>
            <a:r>
              <a:rPr lang="en-US" dirty="0"/>
              <a:t> is could rapidly accelerate incidence declines—men, key populations, and other sexually active populations with lower coverage</a:t>
            </a:r>
          </a:p>
          <a:p>
            <a:pPr>
              <a:lnSpc>
                <a:spcPct val="120000"/>
              </a:lnSpc>
            </a:pPr>
            <a:endParaRPr lang="en-US" dirty="0"/>
          </a:p>
          <a:p>
            <a:pPr>
              <a:lnSpc>
                <a:spcPct val="120000"/>
              </a:lnSpc>
            </a:pPr>
            <a:r>
              <a:rPr lang="en-US" b="1" dirty="0"/>
              <a:t>Large population with HIV will age: </a:t>
            </a:r>
            <a:r>
              <a:rPr lang="en-US" dirty="0"/>
              <a:t>reducing HIV infection risk to young people (including AGYW)</a:t>
            </a:r>
          </a:p>
          <a:p>
            <a:pPr lvl="1">
              <a:lnSpc>
                <a:spcPct val="120000"/>
              </a:lnSpc>
            </a:pPr>
            <a:r>
              <a:rPr lang="en-US" dirty="0"/>
              <a:t>Shift in new infections, HIV prevention needs, to older age groups</a:t>
            </a:r>
          </a:p>
          <a:p>
            <a:pPr>
              <a:lnSpc>
                <a:spcPct val="120000"/>
              </a:lnSpc>
            </a:pPr>
            <a:endParaRPr lang="en-US" dirty="0"/>
          </a:p>
          <a:p>
            <a:pPr>
              <a:lnSpc>
                <a:spcPct val="120000"/>
              </a:lnSpc>
            </a:pPr>
            <a:r>
              <a:rPr lang="en-US" b="1" dirty="0"/>
              <a:t>Disproportionate HIV risk among key populations </a:t>
            </a:r>
            <a:r>
              <a:rPr lang="en-US" dirty="0">
                <a:sym typeface="Wingdings" pitchFamily="2" charset="2"/>
              </a:rPr>
              <a:t> </a:t>
            </a:r>
            <a:r>
              <a:rPr lang="en-US" dirty="0"/>
              <a:t>distinct HIV prevention needs </a:t>
            </a:r>
          </a:p>
          <a:p>
            <a:pPr lvl="1">
              <a:lnSpc>
                <a:spcPct val="120000"/>
              </a:lnSpc>
            </a:pPr>
            <a:r>
              <a:rPr lang="en-US" dirty="0"/>
              <a:t>Gay men and other MSM, female sex workers, clients of sex workers, people who inject drugs, </a:t>
            </a:r>
          </a:p>
        </p:txBody>
      </p:sp>
      <p:sp>
        <p:nvSpPr>
          <p:cNvPr id="3" name="Title 2">
            <a:extLst>
              <a:ext uri="{FF2B5EF4-FFF2-40B4-BE49-F238E27FC236}">
                <a16:creationId xmlns:a16="http://schemas.microsoft.com/office/drawing/2014/main" id="{C39B36FC-C436-3399-DF63-0C177A851520}"/>
              </a:ext>
            </a:extLst>
          </p:cNvPr>
          <p:cNvSpPr>
            <a:spLocks noGrp="1"/>
          </p:cNvSpPr>
          <p:nvPr>
            <p:ph type="title"/>
          </p:nvPr>
        </p:nvSpPr>
        <p:spPr/>
        <p:txBody>
          <a:bodyPr/>
          <a:lstStyle/>
          <a:p>
            <a:r>
              <a:rPr lang="en-US" dirty="0"/>
              <a:t>Key messages: What will HIV look like beyond 2030?</a:t>
            </a:r>
          </a:p>
        </p:txBody>
      </p:sp>
    </p:spTree>
    <p:extLst>
      <p:ext uri="{BB962C8B-B14F-4D97-AF65-F5344CB8AC3E}">
        <p14:creationId xmlns:p14="http://schemas.microsoft.com/office/powerpoint/2010/main" val="2236759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B8060-ACAE-778D-FC48-83AF1770371B}"/>
              </a:ext>
            </a:extLst>
          </p:cNvPr>
          <p:cNvSpPr>
            <a:spLocks noGrp="1"/>
          </p:cNvSpPr>
          <p:nvPr>
            <p:ph idx="1"/>
          </p:nvPr>
        </p:nvSpPr>
        <p:spPr/>
        <p:txBody>
          <a:bodyPr>
            <a:normAutofit fontScale="77500" lnSpcReduction="20000"/>
          </a:bodyPr>
          <a:lstStyle/>
          <a:p>
            <a:r>
              <a:rPr lang="en-US" b="1" dirty="0"/>
              <a:t>Double down on U=U:</a:t>
            </a:r>
            <a:r>
              <a:rPr lang="en-US" dirty="0"/>
              <a:t> maintain </a:t>
            </a:r>
            <a:r>
              <a:rPr lang="en-US" u="sng" dirty="0"/>
              <a:t>extremely high</a:t>
            </a:r>
            <a:r>
              <a:rPr lang="en-US" dirty="0"/>
              <a:t> treatment coverage, retention and undetectable viral load</a:t>
            </a:r>
          </a:p>
          <a:p>
            <a:pPr lvl="1"/>
            <a:r>
              <a:rPr lang="en-US" dirty="0"/>
              <a:t>Alignment of individual health outcomes and epidemiologic outcomes</a:t>
            </a:r>
          </a:p>
          <a:p>
            <a:pPr lvl="1"/>
            <a:r>
              <a:rPr lang="en-US" dirty="0"/>
              <a:t>Integration with other health services; meet changing health needs of aging HIV population</a:t>
            </a:r>
          </a:p>
          <a:p>
            <a:endParaRPr lang="en-US" dirty="0"/>
          </a:p>
          <a:p>
            <a:r>
              <a:rPr lang="en-US" b="1" dirty="0"/>
              <a:t>Focus on timely diagnosis:</a:t>
            </a:r>
            <a:r>
              <a:rPr lang="en-US" dirty="0"/>
              <a:t> rapidly attain viral suppression </a:t>
            </a:r>
            <a:r>
              <a:rPr lang="en-US" dirty="0">
                <a:sym typeface="Wingdings" pitchFamily="2" charset="2"/>
              </a:rPr>
              <a:t> limit transmission opportunity</a:t>
            </a:r>
            <a:endParaRPr lang="en-US" dirty="0"/>
          </a:p>
          <a:p>
            <a:pPr lvl="1"/>
            <a:r>
              <a:rPr lang="en-US" dirty="0"/>
              <a:t>Easy access to HIV testing; increasingly through self-tests</a:t>
            </a:r>
          </a:p>
          <a:p>
            <a:pPr lvl="1"/>
            <a:r>
              <a:rPr lang="en-US" dirty="0"/>
              <a:t>High rates of testing among at-risk population with very low yield</a:t>
            </a:r>
          </a:p>
          <a:p>
            <a:pPr lvl="1"/>
            <a:r>
              <a:rPr lang="en-US" dirty="0"/>
              <a:t>Low levels of late diagnosis and advanced HIV disease </a:t>
            </a:r>
          </a:p>
          <a:p>
            <a:pPr lvl="1"/>
            <a:endParaRPr lang="en-US" dirty="0"/>
          </a:p>
          <a:p>
            <a:r>
              <a:rPr lang="en-US" b="1" dirty="0"/>
              <a:t>Nimble HIV prevention: </a:t>
            </a:r>
            <a:r>
              <a:rPr lang="en-US" dirty="0"/>
              <a:t>anticipate evolving individual needs and preferences in a reducing risk environment</a:t>
            </a:r>
          </a:p>
          <a:p>
            <a:pPr lvl="1"/>
            <a:r>
              <a:rPr lang="en-US" dirty="0"/>
              <a:t>Create a prevention </a:t>
            </a:r>
            <a:r>
              <a:rPr lang="en-US" dirty="0" err="1"/>
              <a:t>programme</a:t>
            </a:r>
            <a:r>
              <a:rPr lang="en-US" dirty="0"/>
              <a:t> that will not allow new infections to increase</a:t>
            </a:r>
          </a:p>
          <a:p>
            <a:pPr lvl="1"/>
            <a:r>
              <a:rPr lang="en-US" dirty="0"/>
              <a:t>Requires access, information, motivation, and options</a:t>
            </a:r>
            <a:endParaRPr lang="en-US" b="1" dirty="0"/>
          </a:p>
          <a:p>
            <a:endParaRPr lang="en-US" b="1" dirty="0"/>
          </a:p>
          <a:p>
            <a:r>
              <a:rPr lang="en-US" b="1" dirty="0"/>
              <a:t>Intensive key population services: </a:t>
            </a:r>
            <a:r>
              <a:rPr lang="en-US" dirty="0"/>
              <a:t>prevention services that meet the distinct needs of populations </a:t>
            </a:r>
            <a:r>
              <a:rPr lang="en-US" u="sng" dirty="0"/>
              <a:t>sustained in perpetuity</a:t>
            </a:r>
          </a:p>
        </p:txBody>
      </p:sp>
      <p:sp>
        <p:nvSpPr>
          <p:cNvPr id="3" name="Title 2">
            <a:extLst>
              <a:ext uri="{FF2B5EF4-FFF2-40B4-BE49-F238E27FC236}">
                <a16:creationId xmlns:a16="http://schemas.microsoft.com/office/drawing/2014/main" id="{350D8CA3-9994-C10F-F2BD-FDE614DBAFE7}"/>
              </a:ext>
            </a:extLst>
          </p:cNvPr>
          <p:cNvSpPr>
            <a:spLocks noGrp="1"/>
          </p:cNvSpPr>
          <p:nvPr>
            <p:ph type="title"/>
          </p:nvPr>
        </p:nvSpPr>
        <p:spPr/>
        <p:txBody>
          <a:bodyPr/>
          <a:lstStyle/>
          <a:p>
            <a:r>
              <a:rPr lang="en-US" dirty="0"/>
              <a:t>Priorities for HIV </a:t>
            </a:r>
            <a:r>
              <a:rPr lang="en-US" dirty="0" err="1"/>
              <a:t>programmes</a:t>
            </a:r>
            <a:endParaRPr lang="en-US" dirty="0"/>
          </a:p>
        </p:txBody>
      </p:sp>
    </p:spTree>
    <p:extLst>
      <p:ext uri="{BB962C8B-B14F-4D97-AF65-F5344CB8AC3E}">
        <p14:creationId xmlns:p14="http://schemas.microsoft.com/office/powerpoint/2010/main" val="157943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CF8EC6-15A8-ADEE-2613-096104E43EA5}"/>
              </a:ext>
            </a:extLst>
          </p:cNvPr>
          <p:cNvSpPr>
            <a:spLocks noGrp="1"/>
          </p:cNvSpPr>
          <p:nvPr>
            <p:ph idx="1"/>
          </p:nvPr>
        </p:nvSpPr>
        <p:spPr>
          <a:xfrm>
            <a:off x="609600" y="693174"/>
            <a:ext cx="6689271" cy="5524746"/>
          </a:xfrm>
        </p:spPr>
        <p:txBody>
          <a:bodyPr>
            <a:normAutofit fontScale="85000" lnSpcReduction="20000"/>
          </a:bodyPr>
          <a:lstStyle/>
          <a:p>
            <a:pPr marL="0" indent="0">
              <a:lnSpc>
                <a:spcPct val="120000"/>
              </a:lnSpc>
              <a:buNone/>
            </a:pPr>
            <a:r>
              <a:rPr lang="en-US" b="1" dirty="0"/>
              <a:t>What is needed to establish a resilient HIV response?</a:t>
            </a:r>
          </a:p>
          <a:p>
            <a:pPr>
              <a:lnSpc>
                <a:spcPct val="120000"/>
              </a:lnSpc>
            </a:pPr>
            <a:endParaRPr lang="en-US" dirty="0"/>
          </a:p>
          <a:p>
            <a:pPr>
              <a:lnSpc>
                <a:spcPct val="120000"/>
              </a:lnSpc>
            </a:pPr>
            <a:r>
              <a:rPr lang="en-US" b="1" dirty="0"/>
              <a:t>Social enablers: </a:t>
            </a:r>
          </a:p>
          <a:p>
            <a:pPr lvl="1">
              <a:lnSpc>
                <a:spcPct val="120000"/>
              </a:lnSpc>
            </a:pPr>
            <a:r>
              <a:rPr lang="en-US" dirty="0"/>
              <a:t>End criminalization, stigma and discrimination, and gender inequality and violence</a:t>
            </a:r>
          </a:p>
          <a:p>
            <a:pPr>
              <a:lnSpc>
                <a:spcPct val="120000"/>
              </a:lnSpc>
            </a:pPr>
            <a:r>
              <a:rPr lang="en-US" b="1" dirty="0"/>
              <a:t>Empowering communities</a:t>
            </a:r>
          </a:p>
          <a:p>
            <a:pPr lvl="1">
              <a:lnSpc>
                <a:spcPct val="120000"/>
              </a:lnSpc>
            </a:pPr>
            <a:r>
              <a:rPr lang="en-US" dirty="0"/>
              <a:t>Deliver </a:t>
            </a:r>
            <a:r>
              <a:rPr lang="en-US" dirty="0" err="1"/>
              <a:t>programmes</a:t>
            </a:r>
            <a:r>
              <a:rPr lang="en-US" dirty="0"/>
              <a:t>;</a:t>
            </a:r>
          </a:p>
          <a:p>
            <a:pPr lvl="1">
              <a:lnSpc>
                <a:spcPct val="120000"/>
              </a:lnSpc>
            </a:pPr>
            <a:r>
              <a:rPr lang="en-US" dirty="0"/>
              <a:t>Monitor accountability of integration and transition</a:t>
            </a:r>
          </a:p>
          <a:p>
            <a:pPr>
              <a:lnSpc>
                <a:spcPct val="120000"/>
              </a:lnSpc>
            </a:pPr>
            <a:r>
              <a:rPr lang="en-US" dirty="0"/>
              <a:t>Maintain high </a:t>
            </a:r>
            <a:r>
              <a:rPr lang="en-US" b="1" dirty="0"/>
              <a:t>HIV awareness </a:t>
            </a:r>
            <a:r>
              <a:rPr lang="en-US" dirty="0"/>
              <a:t>and motivation for HIV testing and prevention</a:t>
            </a:r>
          </a:p>
          <a:p>
            <a:pPr>
              <a:lnSpc>
                <a:spcPct val="120000"/>
              </a:lnSpc>
            </a:pPr>
            <a:r>
              <a:rPr lang="en-US" dirty="0"/>
              <a:t>Enshrine country-ownership and effective central </a:t>
            </a:r>
            <a:r>
              <a:rPr lang="en-US" b="1" dirty="0"/>
              <a:t>management systems</a:t>
            </a:r>
          </a:p>
          <a:p>
            <a:pPr marL="0" indent="0">
              <a:lnSpc>
                <a:spcPct val="120000"/>
              </a:lnSpc>
              <a:buNone/>
            </a:pPr>
            <a:endParaRPr lang="en-US" dirty="0"/>
          </a:p>
          <a:p>
            <a:pPr marL="0" indent="0">
              <a:lnSpc>
                <a:spcPct val="120000"/>
              </a:lnSpc>
              <a:buNone/>
            </a:pPr>
            <a:r>
              <a:rPr lang="en-US" b="1" dirty="0"/>
              <a:t>…. to sustain </a:t>
            </a:r>
            <a:r>
              <a:rPr lang="en-US" b="1" u="sng" dirty="0"/>
              <a:t>steadily declining HIV incidence for decades to come</a:t>
            </a:r>
            <a:endParaRPr lang="en-US" b="1" dirty="0"/>
          </a:p>
        </p:txBody>
      </p:sp>
      <p:pic>
        <p:nvPicPr>
          <p:cNvPr id="4" name="Picture 3" descr="A group of people walking&#10;&#10;Description automatically generated">
            <a:extLst>
              <a:ext uri="{FF2B5EF4-FFF2-40B4-BE49-F238E27FC236}">
                <a16:creationId xmlns:a16="http://schemas.microsoft.com/office/drawing/2014/main" id="{5395F047-C871-1616-DA0C-5E874FE176EF}"/>
              </a:ext>
            </a:extLst>
          </p:cNvPr>
          <p:cNvPicPr>
            <a:picLocks noChangeAspect="1"/>
          </p:cNvPicPr>
          <p:nvPr/>
        </p:nvPicPr>
        <p:blipFill rotWithShape="1">
          <a:blip r:embed="rId2"/>
          <a:srcRect l="2" t="1966" r="-3" b="533"/>
          <a:stretch/>
        </p:blipFill>
        <p:spPr>
          <a:xfrm>
            <a:off x="7640829" y="1168407"/>
            <a:ext cx="3778286" cy="5225274"/>
          </a:xfrm>
          <a:prstGeom prst="rect">
            <a:avLst/>
          </a:prstGeom>
        </p:spPr>
      </p:pic>
      <p:sp>
        <p:nvSpPr>
          <p:cNvPr id="5" name="TextBox 4">
            <a:extLst>
              <a:ext uri="{FF2B5EF4-FFF2-40B4-BE49-F238E27FC236}">
                <a16:creationId xmlns:a16="http://schemas.microsoft.com/office/drawing/2014/main" id="{9AF8056D-9EEC-C191-9B37-1663C272F0B5}"/>
              </a:ext>
            </a:extLst>
          </p:cNvPr>
          <p:cNvSpPr txBox="1"/>
          <p:nvPr/>
        </p:nvSpPr>
        <p:spPr>
          <a:xfrm>
            <a:off x="10601127" y="1715590"/>
            <a:ext cx="1264522" cy="1323439"/>
          </a:xfrm>
          <a:prstGeom prst="rect">
            <a:avLst/>
          </a:prstGeom>
          <a:noFill/>
        </p:spPr>
        <p:txBody>
          <a:bodyPr wrap="square" rtlCol="0">
            <a:spAutoFit/>
          </a:bodyPr>
          <a:lstStyle/>
          <a:p>
            <a:r>
              <a:rPr lang="en-US" sz="2000" i="1" dirty="0">
                <a:solidFill>
                  <a:srgbClr val="C00000"/>
                </a:solidFill>
                <a:latin typeface="Comic Sans MS" panose="030F0902030302020204" pitchFamily="66" charset="0"/>
              </a:rPr>
              <a:t>to a resilient HIV response</a:t>
            </a:r>
          </a:p>
        </p:txBody>
      </p:sp>
      <p:sp>
        <p:nvSpPr>
          <p:cNvPr id="14" name="Rectangle 13">
            <a:extLst>
              <a:ext uri="{FF2B5EF4-FFF2-40B4-BE49-F238E27FC236}">
                <a16:creationId xmlns:a16="http://schemas.microsoft.com/office/drawing/2014/main" id="{2E458BA6-68C3-5DDF-549D-748C54D56AD9}"/>
              </a:ext>
            </a:extLst>
          </p:cNvPr>
          <p:cNvSpPr/>
          <p:nvPr/>
        </p:nvSpPr>
        <p:spPr>
          <a:xfrm>
            <a:off x="9373427" y="2099256"/>
            <a:ext cx="1264522" cy="1139418"/>
          </a:xfrm>
          <a:prstGeom prst="rect">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3404E5-4D90-1C69-FBA2-3B26D1E58795}"/>
              </a:ext>
            </a:extLst>
          </p:cNvPr>
          <p:cNvSpPr/>
          <p:nvPr/>
        </p:nvSpPr>
        <p:spPr>
          <a:xfrm>
            <a:off x="9311425" y="4705688"/>
            <a:ext cx="700083" cy="710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958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2F8877-E417-490C-0A7B-21A315CA4994}"/>
              </a:ext>
            </a:extLst>
          </p:cNvPr>
          <p:cNvSpPr>
            <a:spLocks noGrp="1"/>
          </p:cNvSpPr>
          <p:nvPr>
            <p:ph idx="1"/>
          </p:nvPr>
        </p:nvSpPr>
        <p:spPr>
          <a:xfrm>
            <a:off x="609600" y="1507526"/>
            <a:ext cx="10972800" cy="5185318"/>
          </a:xfrm>
        </p:spPr>
        <p:txBody>
          <a:bodyPr>
            <a:normAutofit fontScale="62500" lnSpcReduction="20000"/>
          </a:bodyPr>
          <a:lstStyle/>
          <a:p>
            <a:pPr marL="0" indent="0">
              <a:lnSpc>
                <a:spcPct val="120000"/>
              </a:lnSpc>
              <a:spcAft>
                <a:spcPts val="0"/>
              </a:spcAft>
              <a:buNone/>
            </a:pPr>
            <a:r>
              <a:rPr lang="en-US" b="1" u="sng" dirty="0"/>
              <a:t>Advisory Group:</a:t>
            </a:r>
            <a:r>
              <a:rPr lang="en-US" dirty="0"/>
              <a:t> </a:t>
            </a:r>
            <a:r>
              <a:rPr lang="en-US" dirty="0" err="1"/>
              <a:t>Lanre</a:t>
            </a:r>
            <a:r>
              <a:rPr lang="en-US" dirty="0"/>
              <a:t> </a:t>
            </a:r>
            <a:r>
              <a:rPr lang="en-US" dirty="0" err="1"/>
              <a:t>Edun</a:t>
            </a:r>
            <a:r>
              <a:rPr lang="en-US" dirty="0"/>
              <a:t>, Geoff Garnett, Anne-Claire </a:t>
            </a:r>
            <a:r>
              <a:rPr lang="en-US" dirty="0" err="1"/>
              <a:t>Guichard</a:t>
            </a:r>
            <a:r>
              <a:rPr lang="en-US" dirty="0"/>
              <a:t>, Mary </a:t>
            </a:r>
            <a:r>
              <a:rPr lang="en-US" dirty="0" err="1"/>
              <a:t>Mahy</a:t>
            </a:r>
            <a:r>
              <a:rPr lang="en-US" dirty="0"/>
              <a:t>, Michelle Morrison, Robert </a:t>
            </a:r>
            <a:r>
              <a:rPr lang="en-US" dirty="0" err="1"/>
              <a:t>Selato</a:t>
            </a:r>
            <a:r>
              <a:rPr lang="en-US" dirty="0"/>
              <a:t>, John Stover, </a:t>
            </a:r>
            <a:r>
              <a:rPr lang="en-US" dirty="0" err="1"/>
              <a:t>Irum</a:t>
            </a:r>
            <a:r>
              <a:rPr lang="en-US" dirty="0"/>
              <a:t> Zaidi, Mohammed </a:t>
            </a:r>
            <a:r>
              <a:rPr lang="en-US" dirty="0" err="1"/>
              <a:t>Abdulaziz</a:t>
            </a:r>
            <a:endParaRPr lang="en-US" u="sng" dirty="0"/>
          </a:p>
          <a:p>
            <a:pPr marL="0" indent="0">
              <a:lnSpc>
                <a:spcPct val="120000"/>
              </a:lnSpc>
              <a:spcAft>
                <a:spcPts val="0"/>
              </a:spcAft>
              <a:buNone/>
            </a:pPr>
            <a:endParaRPr lang="en-US" u="sng" dirty="0"/>
          </a:p>
          <a:p>
            <a:pPr marL="0" indent="0">
              <a:lnSpc>
                <a:spcPct val="120000"/>
              </a:lnSpc>
              <a:spcAft>
                <a:spcPts val="0"/>
              </a:spcAft>
              <a:buNone/>
            </a:pPr>
            <a:r>
              <a:rPr lang="en-US" u="sng" dirty="0"/>
              <a:t>HIV Modelling Consortium MIHPSA Project</a:t>
            </a:r>
          </a:p>
          <a:p>
            <a:pPr marL="0" indent="0">
              <a:lnSpc>
                <a:spcPct val="120000"/>
              </a:lnSpc>
              <a:spcAft>
                <a:spcPts val="0"/>
              </a:spcAft>
              <a:buNone/>
            </a:pPr>
            <a:r>
              <a:rPr lang="en-US" i="1" dirty="0"/>
              <a:t>Phase I Country modelling leads:</a:t>
            </a:r>
          </a:p>
          <a:p>
            <a:pPr>
              <a:lnSpc>
                <a:spcPct val="120000"/>
              </a:lnSpc>
              <a:spcAft>
                <a:spcPts val="0"/>
              </a:spcAft>
            </a:pPr>
            <a:r>
              <a:rPr lang="en-US" b="1" dirty="0"/>
              <a:t>Malawi:</a:t>
            </a:r>
            <a:r>
              <a:rPr lang="en-US" dirty="0"/>
              <a:t> Debra ten Brink, Rob </a:t>
            </a:r>
            <a:r>
              <a:rPr lang="en-US" dirty="0" err="1"/>
              <a:t>Glaubius</a:t>
            </a:r>
            <a:endParaRPr lang="en-US" dirty="0"/>
          </a:p>
          <a:p>
            <a:pPr>
              <a:lnSpc>
                <a:spcPct val="120000"/>
              </a:lnSpc>
              <a:spcAft>
                <a:spcPts val="0"/>
              </a:spcAft>
            </a:pPr>
            <a:r>
              <a:rPr lang="en-US" b="1" dirty="0"/>
              <a:t>South Africa: </a:t>
            </a:r>
            <a:r>
              <a:rPr lang="en-US" dirty="0"/>
              <a:t>Leigh Johnson, </a:t>
            </a:r>
            <a:r>
              <a:rPr lang="en-US" dirty="0" err="1"/>
              <a:t>Edinah</a:t>
            </a:r>
            <a:r>
              <a:rPr lang="en-US" dirty="0"/>
              <a:t> Mudimu, Haroon </a:t>
            </a:r>
            <a:r>
              <a:rPr lang="en-US" dirty="0" err="1"/>
              <a:t>Moolla</a:t>
            </a:r>
            <a:endParaRPr lang="en-US" dirty="0"/>
          </a:p>
          <a:p>
            <a:pPr>
              <a:lnSpc>
                <a:spcPct val="120000"/>
              </a:lnSpc>
              <a:spcAft>
                <a:spcPts val="0"/>
              </a:spcAft>
            </a:pPr>
            <a:r>
              <a:rPr lang="en-US" b="1" dirty="0"/>
              <a:t>Zimbabwe:</a:t>
            </a:r>
            <a:r>
              <a:rPr lang="en-US" dirty="0"/>
              <a:t> Isaac </a:t>
            </a:r>
            <a:r>
              <a:rPr lang="en-US" dirty="0" err="1"/>
              <a:t>Taramusi</a:t>
            </a:r>
            <a:r>
              <a:rPr lang="en-US" dirty="0"/>
              <a:t>, Valentina Cambiano</a:t>
            </a:r>
          </a:p>
          <a:p>
            <a:pPr marL="0" indent="0">
              <a:lnSpc>
                <a:spcPct val="120000"/>
              </a:lnSpc>
              <a:spcAft>
                <a:spcPts val="0"/>
              </a:spcAft>
              <a:buNone/>
            </a:pPr>
            <a:r>
              <a:rPr lang="en-US" i="1" dirty="0"/>
              <a:t>Modelling teams</a:t>
            </a:r>
          </a:p>
          <a:p>
            <a:pPr>
              <a:lnSpc>
                <a:spcPct val="120000"/>
              </a:lnSpc>
              <a:spcAft>
                <a:spcPts val="0"/>
              </a:spcAft>
            </a:pPr>
            <a:r>
              <a:rPr lang="en-US" b="1" dirty="0"/>
              <a:t>EMOD: </a:t>
            </a:r>
            <a:r>
              <a:rPr lang="en-US" dirty="0"/>
              <a:t>Anna </a:t>
            </a:r>
            <a:r>
              <a:rPr lang="en-US" dirty="0" err="1"/>
              <a:t>Bershteyn</a:t>
            </a:r>
            <a:r>
              <a:rPr lang="en-US" dirty="0"/>
              <a:t>, </a:t>
            </a:r>
            <a:r>
              <a:rPr lang="en-US" dirty="0" err="1"/>
              <a:t>Edinah</a:t>
            </a:r>
            <a:r>
              <a:rPr lang="en-US" dirty="0"/>
              <a:t> Mudimu, David Kaftan, Daniel Citron</a:t>
            </a:r>
            <a:endParaRPr lang="en-US" b="1" dirty="0"/>
          </a:p>
          <a:p>
            <a:pPr>
              <a:lnSpc>
                <a:spcPct val="120000"/>
              </a:lnSpc>
              <a:spcAft>
                <a:spcPts val="0"/>
              </a:spcAft>
            </a:pPr>
            <a:r>
              <a:rPr lang="en-US" b="1" dirty="0"/>
              <a:t>Goals:</a:t>
            </a:r>
            <a:r>
              <a:rPr lang="en-US" dirty="0"/>
              <a:t> John Stover, Rob </a:t>
            </a:r>
            <a:r>
              <a:rPr lang="en-US" dirty="0" err="1"/>
              <a:t>Glaubius</a:t>
            </a:r>
            <a:r>
              <a:rPr lang="en-US" dirty="0"/>
              <a:t>, Isaac </a:t>
            </a:r>
            <a:r>
              <a:rPr lang="en-US" dirty="0" err="1"/>
              <a:t>Taramusi</a:t>
            </a:r>
            <a:r>
              <a:rPr lang="en-US" dirty="0"/>
              <a:t>, </a:t>
            </a:r>
            <a:r>
              <a:rPr lang="en-US" dirty="0" err="1"/>
              <a:t>Carel</a:t>
            </a:r>
            <a:r>
              <a:rPr lang="en-US" dirty="0"/>
              <a:t> Pretorius</a:t>
            </a:r>
          </a:p>
          <a:p>
            <a:pPr>
              <a:lnSpc>
                <a:spcPct val="120000"/>
              </a:lnSpc>
              <a:spcAft>
                <a:spcPts val="0"/>
              </a:spcAft>
            </a:pPr>
            <a:r>
              <a:rPr lang="en-US" b="1" dirty="0"/>
              <a:t>IBM (Zimbabwe):</a:t>
            </a:r>
            <a:r>
              <a:rPr lang="en-US" dirty="0"/>
              <a:t> Mike Pickles</a:t>
            </a:r>
          </a:p>
          <a:p>
            <a:pPr>
              <a:lnSpc>
                <a:spcPct val="120000"/>
              </a:lnSpc>
              <a:spcAft>
                <a:spcPts val="0"/>
              </a:spcAft>
            </a:pPr>
            <a:r>
              <a:rPr lang="en-US" b="1" dirty="0"/>
              <a:t>Optima:</a:t>
            </a:r>
            <a:r>
              <a:rPr lang="en-US" dirty="0"/>
              <a:t> Debra ten Brink, Rowan Martin-Hughes</a:t>
            </a:r>
          </a:p>
          <a:p>
            <a:pPr>
              <a:lnSpc>
                <a:spcPct val="120000"/>
              </a:lnSpc>
              <a:spcAft>
                <a:spcPts val="0"/>
              </a:spcAft>
            </a:pPr>
            <a:r>
              <a:rPr lang="en-US" b="1" dirty="0"/>
              <a:t>Synthesis:</a:t>
            </a:r>
            <a:r>
              <a:rPr lang="en-US" dirty="0"/>
              <a:t> Andrew Phillips, Valentina Cambiano, Jennifer Smith, </a:t>
            </a:r>
            <a:r>
              <a:rPr lang="en-US" dirty="0" err="1"/>
              <a:t>Loveleen</a:t>
            </a:r>
            <a:r>
              <a:rPr lang="en-US" dirty="0"/>
              <a:t> Bansi-</a:t>
            </a:r>
            <a:r>
              <a:rPr lang="en-US" dirty="0" err="1"/>
              <a:t>Matharu</a:t>
            </a:r>
            <a:endParaRPr lang="en-US" dirty="0"/>
          </a:p>
          <a:p>
            <a:pPr>
              <a:lnSpc>
                <a:spcPct val="120000"/>
              </a:lnSpc>
              <a:spcAft>
                <a:spcPts val="0"/>
              </a:spcAft>
            </a:pPr>
            <a:r>
              <a:rPr lang="en-US" b="1" dirty="0" err="1"/>
              <a:t>Thanzi</a:t>
            </a:r>
            <a:r>
              <a:rPr lang="en-US" b="1" dirty="0"/>
              <a:t> la </a:t>
            </a:r>
            <a:r>
              <a:rPr lang="en-US" b="1" dirty="0" err="1"/>
              <a:t>Onse</a:t>
            </a:r>
            <a:r>
              <a:rPr lang="en-US" b="1" dirty="0"/>
              <a:t>:</a:t>
            </a:r>
            <a:r>
              <a:rPr lang="en-US" dirty="0"/>
              <a:t> Tara Mangal</a:t>
            </a:r>
          </a:p>
          <a:p>
            <a:pPr>
              <a:lnSpc>
                <a:spcPct val="120000"/>
              </a:lnSpc>
              <a:spcAft>
                <a:spcPts val="0"/>
              </a:spcAft>
            </a:pPr>
            <a:r>
              <a:rPr lang="en-US" b="1" dirty="0" err="1"/>
              <a:t>Thembisa</a:t>
            </a:r>
            <a:r>
              <a:rPr lang="en-US" b="1" dirty="0"/>
              <a:t>:</a:t>
            </a:r>
            <a:r>
              <a:rPr lang="en-US" dirty="0"/>
              <a:t> Leigh Johnson, Lise Jamieson, Haroon </a:t>
            </a:r>
            <a:r>
              <a:rPr lang="en-US" dirty="0" err="1"/>
              <a:t>Moolla</a:t>
            </a:r>
            <a:endParaRPr lang="en-US" dirty="0"/>
          </a:p>
          <a:p>
            <a:pPr>
              <a:lnSpc>
                <a:spcPct val="120000"/>
              </a:lnSpc>
              <a:spcAft>
                <a:spcPts val="0"/>
              </a:spcAft>
            </a:pPr>
            <a:endParaRPr lang="en-US" dirty="0"/>
          </a:p>
          <a:p>
            <a:pPr marL="0" indent="0">
              <a:lnSpc>
                <a:spcPct val="120000"/>
              </a:lnSpc>
              <a:spcAft>
                <a:spcPts val="0"/>
              </a:spcAft>
              <a:buNone/>
            </a:pPr>
            <a:r>
              <a:rPr lang="en-US" u="sng" dirty="0"/>
              <a:t>Other modelling and epidemiologic analysis</a:t>
            </a:r>
          </a:p>
          <a:p>
            <a:pPr>
              <a:lnSpc>
                <a:spcPct val="120000"/>
              </a:lnSpc>
              <a:spcAft>
                <a:spcPts val="0"/>
              </a:spcAft>
            </a:pPr>
            <a:r>
              <a:rPr lang="en-US" b="1" dirty="0"/>
              <a:t>South Africa HIV projections:</a:t>
            </a:r>
            <a:r>
              <a:rPr lang="en-US" dirty="0"/>
              <a:t> Stefan Rautenbach, Lilith Whittles, </a:t>
            </a:r>
            <a:r>
              <a:rPr lang="en-US" dirty="0" err="1"/>
              <a:t>Gesine</a:t>
            </a:r>
            <a:r>
              <a:rPr lang="en-US" dirty="0"/>
              <a:t>-Meyer Rath, Lise Jamieson, Leigh Johnson</a:t>
            </a:r>
          </a:p>
          <a:p>
            <a:pPr>
              <a:lnSpc>
                <a:spcPct val="120000"/>
              </a:lnSpc>
              <a:spcAft>
                <a:spcPts val="0"/>
              </a:spcAft>
            </a:pPr>
            <a:r>
              <a:rPr lang="en-US" b="1" dirty="0"/>
              <a:t>PANGEA-HIV collaboration: </a:t>
            </a:r>
            <a:r>
              <a:rPr lang="en-US" dirty="0"/>
              <a:t>Lucie </a:t>
            </a:r>
            <a:r>
              <a:rPr lang="en-US" dirty="0" err="1"/>
              <a:t>Abeler-Dörner</a:t>
            </a:r>
            <a:r>
              <a:rPr lang="en-US" dirty="0"/>
              <a:t>, Christophe Fraser</a:t>
            </a:r>
          </a:p>
          <a:p>
            <a:pPr>
              <a:lnSpc>
                <a:spcPct val="120000"/>
              </a:lnSpc>
              <a:spcAft>
                <a:spcPts val="0"/>
              </a:spcAft>
            </a:pPr>
            <a:r>
              <a:rPr lang="en-US" b="1" dirty="0"/>
              <a:t>Rakai Community Cohort Study: </a:t>
            </a:r>
            <a:r>
              <a:rPr lang="en-US" dirty="0"/>
              <a:t>Kate Grabowski</a:t>
            </a:r>
            <a:endParaRPr lang="en-US" b="1" dirty="0"/>
          </a:p>
          <a:p>
            <a:pPr>
              <a:lnSpc>
                <a:spcPct val="120000"/>
              </a:lnSpc>
              <a:spcAft>
                <a:spcPts val="0"/>
              </a:spcAft>
            </a:pPr>
            <a:r>
              <a:rPr lang="en-US" b="1" dirty="0"/>
              <a:t>Goals: </a:t>
            </a:r>
            <a:r>
              <a:rPr lang="en-US" dirty="0"/>
              <a:t>John Stover; </a:t>
            </a:r>
            <a:r>
              <a:rPr lang="en-US" b="1" dirty="0"/>
              <a:t>EMOD Eswatini: </a:t>
            </a:r>
            <a:r>
              <a:rPr lang="en-US" dirty="0"/>
              <a:t>Adam </a:t>
            </a:r>
            <a:r>
              <a:rPr lang="en-US" dirty="0" err="1"/>
              <a:t>Akullian</a:t>
            </a:r>
            <a:r>
              <a:rPr lang="en-US" dirty="0"/>
              <a:t>; </a:t>
            </a:r>
            <a:r>
              <a:rPr lang="en-US" b="1" dirty="0" err="1"/>
              <a:t>PopART</a:t>
            </a:r>
            <a:r>
              <a:rPr lang="en-US" b="1" dirty="0"/>
              <a:t>-IBM: </a:t>
            </a:r>
            <a:r>
              <a:rPr lang="en-US" dirty="0"/>
              <a:t>Will Probert</a:t>
            </a:r>
            <a:endParaRPr lang="en-US" b="1" dirty="0"/>
          </a:p>
          <a:p>
            <a:pPr>
              <a:lnSpc>
                <a:spcPct val="120000"/>
              </a:lnSpc>
              <a:spcAft>
                <a:spcPts val="0"/>
              </a:spcAft>
            </a:pPr>
            <a:endParaRPr lang="en-US" dirty="0"/>
          </a:p>
        </p:txBody>
      </p:sp>
      <p:sp>
        <p:nvSpPr>
          <p:cNvPr id="3" name="Title 2">
            <a:extLst>
              <a:ext uri="{FF2B5EF4-FFF2-40B4-BE49-F238E27FC236}">
                <a16:creationId xmlns:a16="http://schemas.microsoft.com/office/drawing/2014/main" id="{EAD72E47-5251-2DFD-AD41-24DB5804C2DD}"/>
              </a:ext>
            </a:extLst>
          </p:cNvPr>
          <p:cNvSpPr>
            <a:spLocks noGrp="1"/>
          </p:cNvSpPr>
          <p:nvPr>
            <p:ph type="title"/>
          </p:nvPr>
        </p:nvSpPr>
        <p:spPr>
          <a:xfrm>
            <a:off x="609600" y="624959"/>
            <a:ext cx="10972800" cy="704088"/>
          </a:xfrm>
        </p:spPr>
        <p:txBody>
          <a:bodyPr/>
          <a:lstStyle/>
          <a:p>
            <a:r>
              <a:rPr lang="en-US" dirty="0"/>
              <a:t>Contributors to UNAIDS Consultation on HIV projections and transmission dynamics post-2030</a:t>
            </a:r>
          </a:p>
        </p:txBody>
      </p:sp>
    </p:spTree>
    <p:extLst>
      <p:ext uri="{BB962C8B-B14F-4D97-AF65-F5344CB8AC3E}">
        <p14:creationId xmlns:p14="http://schemas.microsoft.com/office/powerpoint/2010/main" val="3286438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390DD-B8E3-CD65-97C7-D200D667EB37}"/>
              </a:ext>
            </a:extLst>
          </p:cNvPr>
          <p:cNvSpPr>
            <a:spLocks noGrp="1"/>
          </p:cNvSpPr>
          <p:nvPr>
            <p:ph type="title"/>
          </p:nvPr>
        </p:nvSpPr>
        <p:spPr/>
        <p:txBody>
          <a:bodyPr/>
          <a:lstStyle/>
          <a:p>
            <a:r>
              <a:rPr lang="en-US" dirty="0"/>
              <a:t>Extra slides</a:t>
            </a:r>
          </a:p>
        </p:txBody>
      </p:sp>
      <p:sp>
        <p:nvSpPr>
          <p:cNvPr id="3" name="Text Placeholder 2">
            <a:extLst>
              <a:ext uri="{FF2B5EF4-FFF2-40B4-BE49-F238E27FC236}">
                <a16:creationId xmlns:a16="http://schemas.microsoft.com/office/drawing/2014/main" id="{5A7C8F10-BC81-CAA1-8BD5-DC2DF3C9DE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657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2A3BCE-9D5F-4642-1522-8D3490DBB4CB}"/>
              </a:ext>
            </a:extLst>
          </p:cNvPr>
          <p:cNvPicPr>
            <a:picLocks noChangeAspect="1"/>
          </p:cNvPicPr>
          <p:nvPr/>
        </p:nvPicPr>
        <p:blipFill rotWithShape="1">
          <a:blip r:embed="rId2"/>
          <a:srcRect l="1953" t="8697" r="1495" b="8212"/>
          <a:stretch/>
        </p:blipFill>
        <p:spPr>
          <a:xfrm>
            <a:off x="5148872" y="3933090"/>
            <a:ext cx="5956471" cy="2924910"/>
          </a:xfrm>
          <a:prstGeom prst="rect">
            <a:avLst/>
          </a:prstGeom>
        </p:spPr>
      </p:pic>
      <p:pic>
        <p:nvPicPr>
          <p:cNvPr id="5" name="Picture 4" descr="A graph of a person's body&#10;&#10;Description automatically generated">
            <a:extLst>
              <a:ext uri="{FF2B5EF4-FFF2-40B4-BE49-F238E27FC236}">
                <a16:creationId xmlns:a16="http://schemas.microsoft.com/office/drawing/2014/main" id="{1BD1DB19-F489-0B79-646C-B6C80A7597A1}"/>
              </a:ext>
            </a:extLst>
          </p:cNvPr>
          <p:cNvPicPr>
            <a:picLocks noChangeAspect="1"/>
          </p:cNvPicPr>
          <p:nvPr/>
        </p:nvPicPr>
        <p:blipFill rotWithShape="1">
          <a:blip r:embed="rId3">
            <a:extLst>
              <a:ext uri="{28A0092B-C50C-407E-A947-70E740481C1C}">
                <a14:useLocalDpi xmlns:a14="http://schemas.microsoft.com/office/drawing/2010/main" val="0"/>
              </a:ext>
            </a:extLst>
          </a:blip>
          <a:srcRect l="1801" t="8075" r="-1"/>
          <a:stretch/>
        </p:blipFill>
        <p:spPr>
          <a:xfrm>
            <a:off x="4197361" y="412688"/>
            <a:ext cx="6162122" cy="3046869"/>
          </a:xfrm>
          <a:prstGeom prst="rect">
            <a:avLst/>
          </a:prstGeom>
        </p:spPr>
      </p:pic>
      <p:sp>
        <p:nvSpPr>
          <p:cNvPr id="6" name="Title 1">
            <a:extLst>
              <a:ext uri="{FF2B5EF4-FFF2-40B4-BE49-F238E27FC236}">
                <a16:creationId xmlns:a16="http://schemas.microsoft.com/office/drawing/2014/main" id="{F52B2106-5867-D575-90B4-76ADBA67FDDE}"/>
              </a:ext>
            </a:extLst>
          </p:cNvPr>
          <p:cNvSpPr txBox="1">
            <a:spLocks/>
          </p:cNvSpPr>
          <p:nvPr/>
        </p:nvSpPr>
        <p:spPr>
          <a:xfrm>
            <a:off x="523740" y="993513"/>
            <a:ext cx="3113314" cy="4595546"/>
          </a:xfrm>
          <a:prstGeom prst="rect">
            <a:avLst/>
          </a:prstGeom>
        </p:spPr>
        <p:txBody>
          <a:bodyPr>
            <a:noAutofit/>
          </a:bodyPr>
          <a:lstStyle>
            <a:lvl1pPr algn="ctr" defTabSz="457200" rtl="0" eaLnBrk="1" latinLnBrk="0" hangingPunct="1">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pPr algn="l"/>
            <a:r>
              <a:rPr lang="en-US" sz="2400"/>
              <a:t>New HIV infections are declining globally…</a:t>
            </a:r>
            <a:br>
              <a:rPr lang="en-US" sz="2400"/>
            </a:br>
            <a:br>
              <a:rPr lang="en-US" sz="2400"/>
            </a:br>
            <a:r>
              <a:rPr lang="en-US" sz="2400"/>
              <a:t>…but not fast enough to reach 2025 and 2030 targets</a:t>
            </a:r>
            <a:br>
              <a:rPr lang="en-US" sz="2400"/>
            </a:br>
            <a:br>
              <a:rPr lang="en-US" sz="2400"/>
            </a:br>
            <a:br>
              <a:rPr lang="en-US" sz="2400"/>
            </a:br>
            <a:br>
              <a:rPr lang="en-US" sz="2400"/>
            </a:br>
            <a:r>
              <a:rPr lang="en-US" sz="2400"/>
              <a:t>AIDS-related deaths declining—within reach of target</a:t>
            </a:r>
            <a:endParaRPr lang="en-US" sz="2400" dirty="0"/>
          </a:p>
        </p:txBody>
      </p:sp>
      <p:sp>
        <p:nvSpPr>
          <p:cNvPr id="7" name="TextBox 6">
            <a:extLst>
              <a:ext uri="{FF2B5EF4-FFF2-40B4-BE49-F238E27FC236}">
                <a16:creationId xmlns:a16="http://schemas.microsoft.com/office/drawing/2014/main" id="{1701767E-9911-3358-EF17-60A039C2327E}"/>
              </a:ext>
            </a:extLst>
          </p:cNvPr>
          <p:cNvSpPr txBox="1"/>
          <p:nvPr/>
        </p:nvSpPr>
        <p:spPr>
          <a:xfrm>
            <a:off x="7813662" y="582585"/>
            <a:ext cx="3854598" cy="707886"/>
          </a:xfrm>
          <a:prstGeom prst="rect">
            <a:avLst/>
          </a:prstGeom>
          <a:noFill/>
        </p:spPr>
        <p:txBody>
          <a:bodyPr wrap="square" rtlCol="0">
            <a:spAutoFit/>
          </a:bodyPr>
          <a:lstStyle/>
          <a:p>
            <a:r>
              <a:rPr lang="en-US" sz="2000" b="1" dirty="0">
                <a:latin typeface="+mj-lt"/>
                <a:cs typeface="Aharoni" panose="02010803020104030203" pitchFamily="2" charset="-79"/>
              </a:rPr>
              <a:t>New HIV infections, global, 1990-2022 and 2025 target</a:t>
            </a:r>
          </a:p>
        </p:txBody>
      </p:sp>
      <p:sp>
        <p:nvSpPr>
          <p:cNvPr id="8" name="TextBox 7">
            <a:extLst>
              <a:ext uri="{FF2B5EF4-FFF2-40B4-BE49-F238E27FC236}">
                <a16:creationId xmlns:a16="http://schemas.microsoft.com/office/drawing/2014/main" id="{CC9E9958-BE22-6404-958F-2A620DD01BCF}"/>
              </a:ext>
            </a:extLst>
          </p:cNvPr>
          <p:cNvSpPr txBox="1"/>
          <p:nvPr/>
        </p:nvSpPr>
        <p:spPr>
          <a:xfrm>
            <a:off x="10834059" y="5589059"/>
            <a:ext cx="1084721" cy="646331"/>
          </a:xfrm>
          <a:prstGeom prst="rect">
            <a:avLst/>
          </a:prstGeom>
          <a:noFill/>
        </p:spPr>
        <p:txBody>
          <a:bodyPr wrap="square" rtlCol="0">
            <a:spAutoFit/>
          </a:bodyPr>
          <a:lstStyle/>
          <a:p>
            <a:pPr algn="ctr"/>
            <a:r>
              <a:rPr lang="en-US" b="1" dirty="0">
                <a:latin typeface="+mj-lt"/>
                <a:cs typeface="Aharoni" panose="02010803020104030203" pitchFamily="2" charset="-79"/>
              </a:rPr>
              <a:t>2022: </a:t>
            </a:r>
          </a:p>
          <a:p>
            <a:pPr algn="ctr"/>
            <a:r>
              <a:rPr lang="en-US" b="1" dirty="0">
                <a:latin typeface="+mj-lt"/>
                <a:cs typeface="Aharoni" panose="02010803020104030203" pitchFamily="2" charset="-79"/>
              </a:rPr>
              <a:t>630,000 </a:t>
            </a:r>
          </a:p>
        </p:txBody>
      </p:sp>
      <p:sp>
        <p:nvSpPr>
          <p:cNvPr id="9" name="TextBox 8">
            <a:extLst>
              <a:ext uri="{FF2B5EF4-FFF2-40B4-BE49-F238E27FC236}">
                <a16:creationId xmlns:a16="http://schemas.microsoft.com/office/drawing/2014/main" id="{DE58E79F-CE99-6B86-E82B-785F4CB596A8}"/>
              </a:ext>
            </a:extLst>
          </p:cNvPr>
          <p:cNvSpPr txBox="1"/>
          <p:nvPr/>
        </p:nvSpPr>
        <p:spPr>
          <a:xfrm>
            <a:off x="10644072" y="1764004"/>
            <a:ext cx="1274708" cy="646331"/>
          </a:xfrm>
          <a:prstGeom prst="rect">
            <a:avLst/>
          </a:prstGeom>
          <a:noFill/>
        </p:spPr>
        <p:txBody>
          <a:bodyPr wrap="none" rtlCol="0">
            <a:spAutoFit/>
          </a:bodyPr>
          <a:lstStyle/>
          <a:p>
            <a:pPr algn="ctr"/>
            <a:r>
              <a:rPr lang="en-US" b="1" dirty="0">
                <a:latin typeface="+mj-lt"/>
                <a:cs typeface="Aharoni" panose="02010803020104030203" pitchFamily="2" charset="-79"/>
              </a:rPr>
              <a:t>2022: </a:t>
            </a:r>
          </a:p>
          <a:p>
            <a:pPr algn="ctr"/>
            <a:r>
              <a:rPr lang="en-US" b="1" dirty="0">
                <a:latin typeface="+mj-lt"/>
                <a:cs typeface="Aharoni" panose="02010803020104030203" pitchFamily="2" charset="-79"/>
              </a:rPr>
              <a:t>1,300,000 </a:t>
            </a:r>
          </a:p>
        </p:txBody>
      </p:sp>
      <p:sp>
        <p:nvSpPr>
          <p:cNvPr id="10" name="TextBox 9">
            <a:extLst>
              <a:ext uri="{FF2B5EF4-FFF2-40B4-BE49-F238E27FC236}">
                <a16:creationId xmlns:a16="http://schemas.microsoft.com/office/drawing/2014/main" id="{CEAA044D-0B3A-E3CF-7DE8-5D4811FEF823}"/>
              </a:ext>
            </a:extLst>
          </p:cNvPr>
          <p:cNvSpPr txBox="1"/>
          <p:nvPr/>
        </p:nvSpPr>
        <p:spPr>
          <a:xfrm>
            <a:off x="8578052" y="3646218"/>
            <a:ext cx="2934010" cy="1015663"/>
          </a:xfrm>
          <a:prstGeom prst="rect">
            <a:avLst/>
          </a:prstGeom>
          <a:noFill/>
        </p:spPr>
        <p:txBody>
          <a:bodyPr wrap="square" rtlCol="0">
            <a:spAutoFit/>
          </a:bodyPr>
          <a:lstStyle/>
          <a:p>
            <a:r>
              <a:rPr lang="en-US" sz="2000" b="1" dirty="0">
                <a:latin typeface="+mj-lt"/>
                <a:cs typeface="Aharoni" panose="02010803020104030203" pitchFamily="2" charset="-79"/>
              </a:rPr>
              <a:t>AIDS-related deaths, global, 1990-2022 and 2025 target</a:t>
            </a:r>
          </a:p>
        </p:txBody>
      </p:sp>
      <p:sp>
        <p:nvSpPr>
          <p:cNvPr id="11" name="TextBox 10">
            <a:extLst>
              <a:ext uri="{FF2B5EF4-FFF2-40B4-BE49-F238E27FC236}">
                <a16:creationId xmlns:a16="http://schemas.microsoft.com/office/drawing/2014/main" id="{6AA093B2-4DE6-6CE8-F42E-31BE57BCCA34}"/>
              </a:ext>
            </a:extLst>
          </p:cNvPr>
          <p:cNvSpPr txBox="1"/>
          <p:nvPr/>
        </p:nvSpPr>
        <p:spPr>
          <a:xfrm>
            <a:off x="134964" y="6523187"/>
            <a:ext cx="3257045" cy="276999"/>
          </a:xfrm>
          <a:prstGeom prst="rect">
            <a:avLst/>
          </a:prstGeom>
          <a:noFill/>
        </p:spPr>
        <p:txBody>
          <a:bodyPr wrap="none" rtlCol="0">
            <a:spAutoFit/>
          </a:bodyPr>
          <a:lstStyle/>
          <a:p>
            <a:r>
              <a:rPr lang="en-US" sz="1200" dirty="0"/>
              <a:t>Source: UNAIDS 2023 epidemiological estimates.</a:t>
            </a:r>
          </a:p>
        </p:txBody>
      </p:sp>
      <p:pic>
        <p:nvPicPr>
          <p:cNvPr id="12" name="Picture 11" descr="A drawing of a person&#10;&#10;Description automatically generated">
            <a:extLst>
              <a:ext uri="{FF2B5EF4-FFF2-40B4-BE49-F238E27FC236}">
                <a16:creationId xmlns:a16="http://schemas.microsoft.com/office/drawing/2014/main" id="{7F26113D-9FF7-6D12-70C4-932E970A41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26" y="105048"/>
            <a:ext cx="3506714" cy="520284"/>
          </a:xfrm>
          <a:prstGeom prst="rect">
            <a:avLst/>
          </a:prstGeom>
        </p:spPr>
      </p:pic>
    </p:spTree>
    <p:extLst>
      <p:ext uri="{BB962C8B-B14F-4D97-AF65-F5344CB8AC3E}">
        <p14:creationId xmlns:p14="http://schemas.microsoft.com/office/powerpoint/2010/main" val="1304698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D19E92-9927-700E-ED9F-BFE88BDCB908}"/>
              </a:ext>
            </a:extLst>
          </p:cNvPr>
          <p:cNvSpPr>
            <a:spLocks noGrp="1"/>
          </p:cNvSpPr>
          <p:nvPr>
            <p:ph idx="1"/>
          </p:nvPr>
        </p:nvSpPr>
        <p:spPr>
          <a:xfrm>
            <a:off x="446049" y="1516186"/>
            <a:ext cx="11136351" cy="4945072"/>
          </a:xfrm>
        </p:spPr>
        <p:txBody>
          <a:bodyPr>
            <a:normAutofit/>
          </a:bodyPr>
          <a:lstStyle/>
          <a:p>
            <a:pPr marL="0" indent="0">
              <a:buNone/>
            </a:pPr>
            <a:r>
              <a:rPr lang="en-US" sz="2800" dirty="0" err="1"/>
              <a:t>Reconceptualise</a:t>
            </a:r>
            <a:r>
              <a:rPr lang="en-US" sz="2800" dirty="0"/>
              <a:t> “end of AIDS” from an endpoint </a:t>
            </a:r>
            <a:r>
              <a:rPr lang="en-US" sz="2800" dirty="0">
                <a:sym typeface="Wingdings" pitchFamily="2" charset="2"/>
              </a:rPr>
              <a:t>to a situation that is maintained:</a:t>
            </a:r>
          </a:p>
          <a:p>
            <a:endParaRPr lang="en-US" sz="2800" dirty="0"/>
          </a:p>
        </p:txBody>
      </p:sp>
      <p:graphicFrame>
        <p:nvGraphicFramePr>
          <p:cNvPr id="4" name="Diagram 3">
            <a:extLst>
              <a:ext uri="{FF2B5EF4-FFF2-40B4-BE49-F238E27FC236}">
                <a16:creationId xmlns:a16="http://schemas.microsoft.com/office/drawing/2014/main" id="{41E83218-1AB3-AFFC-509B-2394E6854F06}"/>
              </a:ext>
            </a:extLst>
          </p:cNvPr>
          <p:cNvGraphicFramePr/>
          <p:nvPr>
            <p:extLst>
              <p:ext uri="{D42A27DB-BD31-4B8C-83A1-F6EECF244321}">
                <p14:modId xmlns:p14="http://schemas.microsoft.com/office/powerpoint/2010/main" val="1699935238"/>
              </p:ext>
            </p:extLst>
          </p:nvPr>
        </p:nvGraphicFramePr>
        <p:xfrm>
          <a:off x="609600" y="2819829"/>
          <a:ext cx="10972800" cy="338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drawing of a person&#10;&#10;Description automatically generated">
            <a:extLst>
              <a:ext uri="{FF2B5EF4-FFF2-40B4-BE49-F238E27FC236}">
                <a16:creationId xmlns:a16="http://schemas.microsoft.com/office/drawing/2014/main" id="{3D306C1A-CFEF-543C-371F-661DA85522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725" y="746805"/>
            <a:ext cx="3108044" cy="461134"/>
          </a:xfrm>
          <a:prstGeom prst="rect">
            <a:avLst/>
          </a:prstGeom>
        </p:spPr>
      </p:pic>
    </p:spTree>
    <p:extLst>
      <p:ext uri="{BB962C8B-B14F-4D97-AF65-F5344CB8AC3E}">
        <p14:creationId xmlns:p14="http://schemas.microsoft.com/office/powerpoint/2010/main" val="1853123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79D741-6041-9B40-AFC8-A43E87A05664}"/>
              </a:ext>
            </a:extLst>
          </p:cNvPr>
          <p:cNvSpPr>
            <a:spLocks noGrp="1"/>
          </p:cNvSpPr>
          <p:nvPr>
            <p:ph idx="1"/>
          </p:nvPr>
        </p:nvSpPr>
        <p:spPr>
          <a:xfrm>
            <a:off x="609600" y="1848108"/>
            <a:ext cx="10972800" cy="2718262"/>
          </a:xfrm>
        </p:spPr>
        <p:txBody>
          <a:bodyPr numCol="3">
            <a:normAutofit/>
          </a:bodyPr>
          <a:lstStyle/>
          <a:p>
            <a:pPr marL="0" indent="0" algn="ctr">
              <a:buNone/>
            </a:pPr>
            <a:r>
              <a:rPr lang="en-US" b="1" u="sng" dirty="0"/>
              <a:t>South Africa</a:t>
            </a:r>
          </a:p>
          <a:p>
            <a:pPr marL="0" indent="0" algn="ctr">
              <a:buNone/>
            </a:pPr>
            <a:r>
              <a:rPr lang="en-US" dirty="0"/>
              <a:t>EMOD</a:t>
            </a:r>
          </a:p>
          <a:p>
            <a:pPr marL="0" indent="0" algn="ctr">
              <a:buNone/>
            </a:pPr>
            <a:r>
              <a:rPr lang="en-US" dirty="0"/>
              <a:t>Goals-ASM</a:t>
            </a:r>
          </a:p>
          <a:p>
            <a:pPr marL="0" indent="0" algn="ctr">
              <a:buNone/>
            </a:pPr>
            <a:r>
              <a:rPr lang="en-US" dirty="0"/>
              <a:t>Optima</a:t>
            </a:r>
          </a:p>
          <a:p>
            <a:pPr marL="0" indent="0" algn="ctr">
              <a:buNone/>
            </a:pPr>
            <a:r>
              <a:rPr lang="en-US" dirty="0"/>
              <a:t>Synthesis</a:t>
            </a:r>
          </a:p>
          <a:p>
            <a:pPr marL="0" indent="0" algn="ctr">
              <a:buNone/>
            </a:pPr>
            <a:r>
              <a:rPr lang="en-US" b="1" dirty="0" err="1"/>
              <a:t>Thembisa</a:t>
            </a:r>
            <a:endParaRPr lang="en-US" b="1" dirty="0"/>
          </a:p>
          <a:p>
            <a:pPr marL="0" indent="0" algn="ctr">
              <a:buNone/>
            </a:pPr>
            <a:r>
              <a:rPr lang="en-US" b="1" u="sng" dirty="0"/>
              <a:t>Zimbabwe</a:t>
            </a:r>
          </a:p>
          <a:p>
            <a:pPr marL="0" indent="0" algn="ctr">
              <a:buNone/>
            </a:pPr>
            <a:r>
              <a:rPr lang="en-US" dirty="0"/>
              <a:t>EMOD</a:t>
            </a:r>
          </a:p>
          <a:p>
            <a:pPr marL="0" indent="0" algn="ctr">
              <a:buNone/>
            </a:pPr>
            <a:r>
              <a:rPr lang="en-US" i="1" dirty="0"/>
              <a:t>Goals-RSM</a:t>
            </a:r>
          </a:p>
          <a:p>
            <a:pPr marL="0" indent="0" algn="ctr">
              <a:buNone/>
            </a:pPr>
            <a:r>
              <a:rPr lang="en-US" dirty="0"/>
              <a:t>Optima</a:t>
            </a:r>
          </a:p>
          <a:p>
            <a:pPr marL="0" indent="0" algn="ctr">
              <a:buNone/>
            </a:pPr>
            <a:r>
              <a:rPr lang="en-US" dirty="0"/>
              <a:t>Synthesis</a:t>
            </a:r>
          </a:p>
          <a:p>
            <a:pPr marL="0" indent="0" algn="ctr">
              <a:buNone/>
            </a:pPr>
            <a:r>
              <a:rPr lang="en-US" b="1" dirty="0" err="1"/>
              <a:t>PopART</a:t>
            </a:r>
            <a:r>
              <a:rPr lang="en-US" b="1" dirty="0"/>
              <a:t>-IBM</a:t>
            </a:r>
            <a:endParaRPr lang="en-US" dirty="0"/>
          </a:p>
          <a:p>
            <a:pPr marL="0" indent="0" algn="ctr">
              <a:buNone/>
            </a:pPr>
            <a:r>
              <a:rPr lang="en-US" b="1" u="sng" dirty="0"/>
              <a:t>Malawi</a:t>
            </a:r>
          </a:p>
          <a:p>
            <a:pPr marL="0" indent="0" algn="ctr">
              <a:buNone/>
            </a:pPr>
            <a:r>
              <a:rPr lang="en-US" dirty="0"/>
              <a:t>EMOD</a:t>
            </a:r>
          </a:p>
          <a:p>
            <a:pPr marL="0" indent="0" algn="ctr">
              <a:buNone/>
            </a:pPr>
            <a:r>
              <a:rPr lang="en-US" dirty="0"/>
              <a:t>Goals-ASM</a:t>
            </a:r>
          </a:p>
          <a:p>
            <a:pPr marL="0" indent="0" algn="ctr">
              <a:buNone/>
            </a:pPr>
            <a:r>
              <a:rPr lang="en-US" dirty="0"/>
              <a:t>Optima</a:t>
            </a:r>
          </a:p>
          <a:p>
            <a:pPr marL="0" indent="0" algn="ctr">
              <a:buNone/>
            </a:pPr>
            <a:r>
              <a:rPr lang="en-US" dirty="0"/>
              <a:t>Synthesis</a:t>
            </a:r>
          </a:p>
          <a:p>
            <a:pPr marL="0" indent="0" algn="ctr">
              <a:buNone/>
            </a:pPr>
            <a:r>
              <a:rPr lang="en-US" b="1" dirty="0" err="1"/>
              <a:t>Thanzi</a:t>
            </a:r>
            <a:r>
              <a:rPr lang="en-US" b="1" dirty="0"/>
              <a:t> la </a:t>
            </a:r>
            <a:r>
              <a:rPr lang="en-US" b="1" dirty="0" err="1"/>
              <a:t>Onse</a:t>
            </a:r>
            <a:endParaRPr lang="en-US" b="1" dirty="0"/>
          </a:p>
        </p:txBody>
      </p:sp>
      <p:sp>
        <p:nvSpPr>
          <p:cNvPr id="3" name="Title 2">
            <a:extLst>
              <a:ext uri="{FF2B5EF4-FFF2-40B4-BE49-F238E27FC236}">
                <a16:creationId xmlns:a16="http://schemas.microsoft.com/office/drawing/2014/main" id="{BF95D740-0844-D2FA-BE9F-F124EFCFA959}"/>
              </a:ext>
            </a:extLst>
          </p:cNvPr>
          <p:cNvSpPr>
            <a:spLocks noGrp="1"/>
          </p:cNvSpPr>
          <p:nvPr>
            <p:ph type="title"/>
          </p:nvPr>
        </p:nvSpPr>
        <p:spPr>
          <a:xfrm>
            <a:off x="2631989" y="804758"/>
            <a:ext cx="9036908" cy="704088"/>
          </a:xfrm>
        </p:spPr>
        <p:txBody>
          <a:bodyPr/>
          <a:lstStyle/>
          <a:p>
            <a:r>
              <a:rPr lang="en-US" sz="2800" dirty="0"/>
              <a:t>Modelling to Inform HIV </a:t>
            </a:r>
            <a:r>
              <a:rPr lang="en-US" sz="2800" dirty="0" err="1"/>
              <a:t>Programmes</a:t>
            </a:r>
            <a:r>
              <a:rPr lang="en-US" sz="2800" dirty="0"/>
              <a:t> in Sub-Saharan Africa (MIHPSA) Collaboration [Phase 1]</a:t>
            </a:r>
          </a:p>
        </p:txBody>
      </p:sp>
      <p:sp>
        <p:nvSpPr>
          <p:cNvPr id="4" name="Content Placeholder 1">
            <a:extLst>
              <a:ext uri="{FF2B5EF4-FFF2-40B4-BE49-F238E27FC236}">
                <a16:creationId xmlns:a16="http://schemas.microsoft.com/office/drawing/2014/main" id="{24025440-23E7-B060-B468-C558FD791D94}"/>
              </a:ext>
            </a:extLst>
          </p:cNvPr>
          <p:cNvSpPr txBox="1">
            <a:spLocks/>
          </p:cNvSpPr>
          <p:nvPr/>
        </p:nvSpPr>
        <p:spPr>
          <a:xfrm>
            <a:off x="609600" y="4806777"/>
            <a:ext cx="10972800" cy="1586903"/>
          </a:xfrm>
          <a:prstGeom prst="rect">
            <a:avLst/>
          </a:prstGeom>
        </p:spPr>
        <p:txBody>
          <a:bodyPr vert="horz" lIns="91440" tIns="45720" rIns="91440" bIns="45720" numCol="1" rtlCol="0">
            <a:normAutofit/>
          </a:bodyPr>
          <a:lstStyle>
            <a:lvl1pPr marL="342900" indent="-342900" algn="l" defTabSz="457200" rtl="0" eaLnBrk="1" latinLnBrk="0" hangingPunct="1">
              <a:lnSpc>
                <a:spcPct val="100000"/>
              </a:lnSpc>
              <a:spcBef>
                <a:spcPts val="0"/>
              </a:spcBef>
              <a:spcAft>
                <a:spcPts val="600"/>
              </a:spcAft>
              <a:buFont typeface="Arial"/>
              <a:buChar char="•"/>
              <a:defRPr sz="24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0"/>
              </a:spcBef>
              <a:spcAft>
                <a:spcPts val="600"/>
              </a:spcAft>
              <a:buFont typeface="Arial"/>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100000"/>
              </a:lnSpc>
              <a:spcBef>
                <a:spcPts val="0"/>
              </a:spcBef>
              <a:spcAft>
                <a:spcPts val="600"/>
              </a:spcAft>
              <a:buFont typeface="Arial"/>
              <a:buChar char="•"/>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0"/>
              </a:spcBef>
              <a:spcAft>
                <a:spcPts val="600"/>
              </a:spcAft>
              <a:buFont typeface="Arial"/>
              <a:buChar char="–"/>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0"/>
              </a:spcBef>
              <a:spcAft>
                <a:spcPts val="600"/>
              </a:spcAft>
              <a:buFont typeface="Arial"/>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Projections to 2040 assuming </a:t>
            </a:r>
            <a:r>
              <a:rPr lang="en-US" b="1" u="sng" dirty="0"/>
              <a:t>sustaining current levels of interventions</a:t>
            </a:r>
            <a:r>
              <a:rPr lang="en-US" b="1" dirty="0"/>
              <a:t> (testing, treatment, prevention)</a:t>
            </a:r>
          </a:p>
          <a:p>
            <a:pPr lvl="1"/>
            <a:r>
              <a:rPr lang="en-US" dirty="0"/>
              <a:t>In most projections, assumed testing and treatment to sustain population VL suppression slightly below 95-95-95 targets + combination prevention</a:t>
            </a:r>
          </a:p>
        </p:txBody>
      </p:sp>
      <p:sp>
        <p:nvSpPr>
          <p:cNvPr id="5" name="TextBox 4">
            <a:extLst>
              <a:ext uri="{FF2B5EF4-FFF2-40B4-BE49-F238E27FC236}">
                <a16:creationId xmlns:a16="http://schemas.microsoft.com/office/drawing/2014/main" id="{AC9F2198-0E6B-42DA-4F8E-593ABBFC3B6A}"/>
              </a:ext>
            </a:extLst>
          </p:cNvPr>
          <p:cNvSpPr txBox="1"/>
          <p:nvPr/>
        </p:nvSpPr>
        <p:spPr>
          <a:xfrm>
            <a:off x="44605" y="6499819"/>
            <a:ext cx="8840049" cy="338554"/>
          </a:xfrm>
          <a:prstGeom prst="rect">
            <a:avLst/>
          </a:prstGeom>
          <a:noFill/>
        </p:spPr>
        <p:txBody>
          <a:bodyPr wrap="none" rtlCol="0">
            <a:spAutoFit/>
          </a:bodyPr>
          <a:lstStyle/>
          <a:p>
            <a:r>
              <a:rPr lang="en-US" sz="1600" i="1" dirty="0">
                <a:solidFill>
                  <a:schemeClr val="bg1">
                    <a:lumMod val="50000"/>
                  </a:schemeClr>
                </a:solidFill>
                <a:latin typeface="Arial" panose="020B0604020202020204" pitchFamily="34" charset="0"/>
                <a:cs typeface="Arial" panose="020B0604020202020204" pitchFamily="34" charset="0"/>
              </a:rPr>
              <a:t>HIV Modelling Consortium, MIHPSA Phase 1, UNAIDS Technical Consultation, 20-21 July 2023</a:t>
            </a:r>
          </a:p>
        </p:txBody>
      </p:sp>
      <p:pic>
        <p:nvPicPr>
          <p:cNvPr id="7" name="Picture 6" descr="A black text with black letters&#10;&#10;Description automatically generated">
            <a:extLst>
              <a:ext uri="{FF2B5EF4-FFF2-40B4-BE49-F238E27FC236}">
                <a16:creationId xmlns:a16="http://schemas.microsoft.com/office/drawing/2014/main" id="{28A1BD87-E185-A3E3-9069-3FEA3EBEC6DC}"/>
              </a:ext>
            </a:extLst>
          </p:cNvPr>
          <p:cNvPicPr>
            <a:picLocks noChangeAspect="1"/>
          </p:cNvPicPr>
          <p:nvPr/>
        </p:nvPicPr>
        <p:blipFill>
          <a:blip r:embed="rId2"/>
          <a:stretch>
            <a:fillRect/>
          </a:stretch>
        </p:blipFill>
        <p:spPr>
          <a:xfrm>
            <a:off x="155816" y="749504"/>
            <a:ext cx="2587384" cy="759342"/>
          </a:xfrm>
          <a:prstGeom prst="rect">
            <a:avLst/>
          </a:prstGeom>
        </p:spPr>
      </p:pic>
    </p:spTree>
    <p:extLst>
      <p:ext uri="{BB962C8B-B14F-4D97-AF65-F5344CB8AC3E}">
        <p14:creationId xmlns:p14="http://schemas.microsoft.com/office/powerpoint/2010/main" val="4253646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8169E9-4346-A9F6-E23C-5160BCE180A1}"/>
              </a:ext>
            </a:extLst>
          </p:cNvPr>
          <p:cNvSpPr>
            <a:spLocks noGrp="1"/>
          </p:cNvSpPr>
          <p:nvPr>
            <p:ph idx="1"/>
          </p:nvPr>
        </p:nvSpPr>
        <p:spPr>
          <a:xfrm>
            <a:off x="609600" y="1371600"/>
            <a:ext cx="10972800" cy="5145110"/>
          </a:xfrm>
        </p:spPr>
        <p:txBody>
          <a:bodyPr>
            <a:normAutofit fontScale="92500" lnSpcReduction="20000"/>
          </a:bodyPr>
          <a:lstStyle/>
          <a:p>
            <a:pPr>
              <a:lnSpc>
                <a:spcPct val="120000"/>
              </a:lnSpc>
            </a:pPr>
            <a:r>
              <a:rPr lang="en-US" dirty="0"/>
              <a:t>What is the mix of </a:t>
            </a:r>
            <a:r>
              <a:rPr lang="en-US" b="1" dirty="0"/>
              <a:t>timely diagnosis</a:t>
            </a:r>
            <a:r>
              <a:rPr lang="en-US" dirty="0"/>
              <a:t> &amp; VL suppression and </a:t>
            </a:r>
            <a:r>
              <a:rPr lang="en-US" b="1" dirty="0"/>
              <a:t>acquisition-blocking prevention</a:t>
            </a:r>
            <a:r>
              <a:rPr lang="en-US" dirty="0"/>
              <a:t> to keep HIV controlled in a </a:t>
            </a:r>
            <a:r>
              <a:rPr lang="en-US" u="sng" dirty="0"/>
              <a:t>changing risk environment</a:t>
            </a:r>
            <a:r>
              <a:rPr lang="en-US" dirty="0"/>
              <a:t>? </a:t>
            </a:r>
          </a:p>
          <a:p>
            <a:pPr lvl="1">
              <a:lnSpc>
                <a:spcPct val="120000"/>
              </a:lnSpc>
            </a:pPr>
            <a:r>
              <a:rPr lang="en-US" dirty="0"/>
              <a:t>How </a:t>
            </a:r>
            <a:r>
              <a:rPr lang="en-US" b="1" dirty="0"/>
              <a:t>quickly will we diagnose and treat </a:t>
            </a:r>
            <a:r>
              <a:rPr lang="en-US" dirty="0"/>
              <a:t>in low-</a:t>
            </a:r>
            <a:r>
              <a:rPr lang="en-US" dirty="0" err="1"/>
              <a:t>ish</a:t>
            </a:r>
            <a:r>
              <a:rPr lang="en-US" dirty="0"/>
              <a:t> incidence context? </a:t>
            </a:r>
            <a:r>
              <a:rPr lang="en-US" i="1" dirty="0"/>
              <a:t>(testing freq.)</a:t>
            </a:r>
          </a:p>
          <a:p>
            <a:pPr lvl="1">
              <a:lnSpc>
                <a:spcPct val="120000"/>
              </a:lnSpc>
            </a:pPr>
            <a:r>
              <a:rPr lang="en-US" dirty="0"/>
              <a:t>How much exposure needs to be blocked between infection and VLS to keep R(t) &lt;1?</a:t>
            </a:r>
          </a:p>
          <a:p>
            <a:pPr>
              <a:lnSpc>
                <a:spcPct val="120000"/>
              </a:lnSpc>
            </a:pPr>
            <a:endParaRPr lang="en-US" sz="1200" dirty="0"/>
          </a:p>
          <a:p>
            <a:pPr marL="0" indent="0">
              <a:lnSpc>
                <a:spcPct val="120000"/>
              </a:lnSpc>
              <a:buNone/>
            </a:pPr>
            <a:endParaRPr lang="en-US" sz="1200"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r>
              <a:rPr lang="en-US" dirty="0"/>
              <a:t>How quickly do we want HIV incidence to decline in the future?</a:t>
            </a:r>
          </a:p>
          <a:p>
            <a:pPr lvl="1">
              <a:lnSpc>
                <a:spcPct val="120000"/>
              </a:lnSpc>
            </a:pPr>
            <a:r>
              <a:rPr lang="en-US" dirty="0"/>
              <a:t>R(t) &lt;1; R(t) &lt;&lt;1; R(t) &lt;&lt;&lt;1</a:t>
            </a:r>
          </a:p>
        </p:txBody>
      </p:sp>
      <p:sp>
        <p:nvSpPr>
          <p:cNvPr id="3" name="Title 2">
            <a:extLst>
              <a:ext uri="{FF2B5EF4-FFF2-40B4-BE49-F238E27FC236}">
                <a16:creationId xmlns:a16="http://schemas.microsoft.com/office/drawing/2014/main" id="{26423A72-38CB-228E-BF5F-B063053114BE}"/>
              </a:ext>
            </a:extLst>
          </p:cNvPr>
          <p:cNvSpPr>
            <a:spLocks noGrp="1"/>
          </p:cNvSpPr>
          <p:nvPr>
            <p:ph type="title"/>
          </p:nvPr>
        </p:nvSpPr>
        <p:spPr/>
        <p:txBody>
          <a:bodyPr/>
          <a:lstStyle/>
          <a:p>
            <a:r>
              <a:rPr lang="en-US" dirty="0"/>
              <a:t>Burning questions</a:t>
            </a:r>
          </a:p>
        </p:txBody>
      </p:sp>
      <p:sp>
        <p:nvSpPr>
          <p:cNvPr id="4" name="Oval 3">
            <a:extLst>
              <a:ext uri="{FF2B5EF4-FFF2-40B4-BE49-F238E27FC236}">
                <a16:creationId xmlns:a16="http://schemas.microsoft.com/office/drawing/2014/main" id="{33B70FA7-16B3-4F75-A4B2-718D3ED21D36}"/>
              </a:ext>
            </a:extLst>
          </p:cNvPr>
          <p:cNvSpPr/>
          <p:nvPr/>
        </p:nvSpPr>
        <p:spPr>
          <a:xfrm>
            <a:off x="4045155" y="4921256"/>
            <a:ext cx="182880" cy="182880"/>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ply 4">
            <a:extLst>
              <a:ext uri="{FF2B5EF4-FFF2-40B4-BE49-F238E27FC236}">
                <a16:creationId xmlns:a16="http://schemas.microsoft.com/office/drawing/2014/main" id="{C2977C3E-8B4B-6AB3-B626-0C5C0032C368}"/>
              </a:ext>
            </a:extLst>
          </p:cNvPr>
          <p:cNvSpPr/>
          <p:nvPr/>
        </p:nvSpPr>
        <p:spPr>
          <a:xfrm>
            <a:off x="3927804" y="4778732"/>
            <a:ext cx="417583" cy="444127"/>
          </a:xfrm>
          <a:prstGeom prst="mathMultiply">
            <a:avLst/>
          </a:prstGeom>
          <a:solidFill>
            <a:schemeClr val="accent3">
              <a:lumMod val="50000"/>
            </a:schemeClr>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276EEBD-A282-ACE1-A3FB-B0668141BC5F}"/>
              </a:ext>
            </a:extLst>
          </p:cNvPr>
          <p:cNvSpPr/>
          <p:nvPr/>
        </p:nvSpPr>
        <p:spPr>
          <a:xfrm>
            <a:off x="8225011" y="4913609"/>
            <a:ext cx="182880" cy="182880"/>
          </a:xfrm>
          <a:prstGeom prst="ellipse">
            <a:avLst/>
          </a:prstGeom>
          <a:solidFill>
            <a:schemeClr val="bg1">
              <a:lumMod val="75000"/>
            </a:schemeClr>
          </a:solid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0AE8D62-6A26-083A-2655-2EA984AD40FC}"/>
              </a:ext>
            </a:extLst>
          </p:cNvPr>
          <p:cNvSpPr/>
          <p:nvPr/>
        </p:nvSpPr>
        <p:spPr>
          <a:xfrm>
            <a:off x="6246401" y="4913609"/>
            <a:ext cx="182880" cy="182880"/>
          </a:xfrm>
          <a:prstGeom prst="ellipse">
            <a:avLst/>
          </a:prstGeom>
          <a:solidFill>
            <a:schemeClr val="bg1">
              <a:lumMod val="75000"/>
            </a:schemeClr>
          </a:solid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FFC193F-F0C6-CD73-FCC8-318FDD1C103D}"/>
              </a:ext>
            </a:extLst>
          </p:cNvPr>
          <p:cNvSpPr/>
          <p:nvPr/>
        </p:nvSpPr>
        <p:spPr>
          <a:xfrm>
            <a:off x="8888278" y="4913609"/>
            <a:ext cx="182880" cy="182880"/>
          </a:xfrm>
          <a:prstGeom prst="ellipse">
            <a:avLst/>
          </a:prstGeom>
          <a:solidFill>
            <a:schemeClr val="bg1">
              <a:lumMod val="75000"/>
            </a:schemeClr>
          </a:solid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a:extLst>
              <a:ext uri="{FF2B5EF4-FFF2-40B4-BE49-F238E27FC236}">
                <a16:creationId xmlns:a16="http://schemas.microsoft.com/office/drawing/2014/main" id="{11B4F57A-C428-F842-A0BA-BC62082E2B00}"/>
              </a:ext>
            </a:extLst>
          </p:cNvPr>
          <p:cNvSpPr/>
          <p:nvPr/>
        </p:nvSpPr>
        <p:spPr>
          <a:xfrm>
            <a:off x="8112035" y="4764563"/>
            <a:ext cx="417583" cy="444127"/>
          </a:xfrm>
          <a:prstGeom prst="mathMultiply">
            <a:avLst/>
          </a:prstGeom>
          <a:solidFill>
            <a:schemeClr val="accent3">
              <a:lumMod val="50000"/>
            </a:schemeClr>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18FB577-D188-3AA1-0423-5520BE6AB2E1}"/>
              </a:ext>
            </a:extLst>
          </p:cNvPr>
          <p:cNvCxnSpPr>
            <a:cxnSpLocks/>
          </p:cNvCxnSpPr>
          <p:nvPr/>
        </p:nvCxnSpPr>
        <p:spPr>
          <a:xfrm>
            <a:off x="2910624" y="3740314"/>
            <a:ext cx="6632621" cy="0"/>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C8F8D0C-B7AF-56F0-4E5D-68E055EC7B7E}"/>
              </a:ext>
            </a:extLst>
          </p:cNvPr>
          <p:cNvSpPr txBox="1"/>
          <p:nvPr/>
        </p:nvSpPr>
        <p:spPr>
          <a:xfrm>
            <a:off x="1949871" y="3200379"/>
            <a:ext cx="1750800" cy="400110"/>
          </a:xfrm>
          <a:prstGeom prst="rect">
            <a:avLst/>
          </a:prstGeom>
          <a:noFill/>
        </p:spPr>
        <p:txBody>
          <a:bodyPr wrap="none" rtlCol="0">
            <a:spAutoFit/>
          </a:bodyPr>
          <a:lstStyle/>
          <a:p>
            <a:r>
              <a:rPr lang="en-US" sz="2000" b="1" dirty="0"/>
              <a:t>HIV infection</a:t>
            </a:r>
          </a:p>
        </p:txBody>
      </p:sp>
      <p:sp>
        <p:nvSpPr>
          <p:cNvPr id="12" name="TextBox 11">
            <a:extLst>
              <a:ext uri="{FF2B5EF4-FFF2-40B4-BE49-F238E27FC236}">
                <a16:creationId xmlns:a16="http://schemas.microsoft.com/office/drawing/2014/main" id="{C418791A-BA87-E22C-CCAE-98C84073D07C}"/>
              </a:ext>
            </a:extLst>
          </p:cNvPr>
          <p:cNvSpPr txBox="1"/>
          <p:nvPr/>
        </p:nvSpPr>
        <p:spPr>
          <a:xfrm>
            <a:off x="9091838" y="3246421"/>
            <a:ext cx="902811" cy="369332"/>
          </a:xfrm>
          <a:prstGeom prst="rect">
            <a:avLst/>
          </a:prstGeom>
          <a:noFill/>
        </p:spPr>
        <p:txBody>
          <a:bodyPr wrap="none" rtlCol="0">
            <a:spAutoFit/>
          </a:bodyPr>
          <a:lstStyle/>
          <a:p>
            <a:r>
              <a:rPr lang="en-US" dirty="0"/>
              <a:t>(years)</a:t>
            </a:r>
          </a:p>
        </p:txBody>
      </p:sp>
      <p:sp>
        <p:nvSpPr>
          <p:cNvPr id="13" name="Oval 12">
            <a:extLst>
              <a:ext uri="{FF2B5EF4-FFF2-40B4-BE49-F238E27FC236}">
                <a16:creationId xmlns:a16="http://schemas.microsoft.com/office/drawing/2014/main" id="{7EC479D0-4CB6-FF24-8554-C8C87C4F290E}"/>
              </a:ext>
            </a:extLst>
          </p:cNvPr>
          <p:cNvSpPr/>
          <p:nvPr/>
        </p:nvSpPr>
        <p:spPr>
          <a:xfrm>
            <a:off x="3936085" y="3955090"/>
            <a:ext cx="182880" cy="182880"/>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9880459-F975-6E81-9EA6-7692AF27DF4E}"/>
              </a:ext>
            </a:extLst>
          </p:cNvPr>
          <p:cNvSpPr/>
          <p:nvPr/>
        </p:nvSpPr>
        <p:spPr>
          <a:xfrm>
            <a:off x="2794142" y="3955090"/>
            <a:ext cx="182880" cy="182880"/>
          </a:xfrm>
          <a:prstGeom prst="ellipse">
            <a:avLst/>
          </a:prstGeom>
          <a:noFill/>
          <a:ln w="571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54B724F-2C7C-A9B5-1B5C-94DDCC2A25DB}"/>
              </a:ext>
            </a:extLst>
          </p:cNvPr>
          <p:cNvSpPr/>
          <p:nvPr/>
        </p:nvSpPr>
        <p:spPr>
          <a:xfrm>
            <a:off x="1776744" y="3955090"/>
            <a:ext cx="182880" cy="182880"/>
          </a:xfrm>
          <a:prstGeom prst="ellipse">
            <a:avLst/>
          </a:prstGeom>
          <a:no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E0E66FD-D17D-BA3E-D4E7-45F22680CEB2}"/>
              </a:ext>
            </a:extLst>
          </p:cNvPr>
          <p:cNvSpPr/>
          <p:nvPr/>
        </p:nvSpPr>
        <p:spPr>
          <a:xfrm>
            <a:off x="779384" y="3955090"/>
            <a:ext cx="182880" cy="182880"/>
          </a:xfrm>
          <a:prstGeom prst="ellipse">
            <a:avLst/>
          </a:prstGeom>
          <a:no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671909D-BCA4-D28F-8367-0CFA64D373ED}"/>
              </a:ext>
            </a:extLst>
          </p:cNvPr>
          <p:cNvSpPr/>
          <p:nvPr/>
        </p:nvSpPr>
        <p:spPr>
          <a:xfrm>
            <a:off x="2191033" y="3955090"/>
            <a:ext cx="182880" cy="182880"/>
          </a:xfrm>
          <a:prstGeom prst="ellipse">
            <a:avLst/>
          </a:prstGeom>
          <a:no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678FAC1-9DE3-7F26-8B5F-25436B86D77F}"/>
              </a:ext>
            </a:extLst>
          </p:cNvPr>
          <p:cNvSpPr/>
          <p:nvPr/>
        </p:nvSpPr>
        <p:spPr>
          <a:xfrm>
            <a:off x="3243837" y="3955090"/>
            <a:ext cx="182880" cy="182880"/>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8D5CCED-2B75-4B36-9779-CD4C90F1231B}"/>
              </a:ext>
            </a:extLst>
          </p:cNvPr>
          <p:cNvSpPr/>
          <p:nvPr/>
        </p:nvSpPr>
        <p:spPr>
          <a:xfrm>
            <a:off x="4310637" y="3955090"/>
            <a:ext cx="182880" cy="182880"/>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0E3970A-1343-EF25-CCDE-10C0E38BC6C3}"/>
              </a:ext>
            </a:extLst>
          </p:cNvPr>
          <p:cNvSpPr/>
          <p:nvPr/>
        </p:nvSpPr>
        <p:spPr>
          <a:xfrm>
            <a:off x="5017674" y="3955090"/>
            <a:ext cx="182880" cy="182880"/>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59CDFF6-319C-469B-D1A2-2A437A529842}"/>
              </a:ext>
            </a:extLst>
          </p:cNvPr>
          <p:cNvSpPr/>
          <p:nvPr/>
        </p:nvSpPr>
        <p:spPr>
          <a:xfrm>
            <a:off x="6135494" y="3955090"/>
            <a:ext cx="182880" cy="182880"/>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6696DBD-3BA9-3102-2F4D-F38B970187BD}"/>
              </a:ext>
            </a:extLst>
          </p:cNvPr>
          <p:cNvSpPr/>
          <p:nvPr/>
        </p:nvSpPr>
        <p:spPr>
          <a:xfrm>
            <a:off x="8114104" y="3955090"/>
            <a:ext cx="182880" cy="182880"/>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D90514F-7534-27B4-92EE-644CDF8FF268}"/>
              </a:ext>
            </a:extLst>
          </p:cNvPr>
          <p:cNvSpPr/>
          <p:nvPr/>
        </p:nvSpPr>
        <p:spPr>
          <a:xfrm>
            <a:off x="8777371" y="3955090"/>
            <a:ext cx="182880" cy="182880"/>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850DEFC-C79D-37C7-2BA7-21173EA046A2}"/>
              </a:ext>
            </a:extLst>
          </p:cNvPr>
          <p:cNvSpPr txBox="1"/>
          <p:nvPr/>
        </p:nvSpPr>
        <p:spPr>
          <a:xfrm>
            <a:off x="9488011" y="3835700"/>
            <a:ext cx="2595582" cy="646331"/>
          </a:xfrm>
          <a:prstGeom prst="rect">
            <a:avLst/>
          </a:prstGeom>
          <a:noFill/>
        </p:spPr>
        <p:txBody>
          <a:bodyPr wrap="none" rtlCol="0">
            <a:spAutoFit/>
          </a:bodyPr>
          <a:lstStyle/>
          <a:p>
            <a:pPr algn="ctr"/>
            <a:r>
              <a:rPr lang="en-US" dirty="0"/>
              <a:t>Contacts (transmission </a:t>
            </a:r>
            <a:br>
              <a:rPr lang="en-US" dirty="0"/>
            </a:br>
            <a:r>
              <a:rPr lang="en-US" dirty="0"/>
              <a:t>opportunities)</a:t>
            </a:r>
          </a:p>
        </p:txBody>
      </p:sp>
      <p:cxnSp>
        <p:nvCxnSpPr>
          <p:cNvPr id="25" name="Straight Arrow Connector 24">
            <a:extLst>
              <a:ext uri="{FF2B5EF4-FFF2-40B4-BE49-F238E27FC236}">
                <a16:creationId xmlns:a16="http://schemas.microsoft.com/office/drawing/2014/main" id="{B59C34DF-A02E-D395-8EB7-553059730C2A}"/>
              </a:ext>
            </a:extLst>
          </p:cNvPr>
          <p:cNvCxnSpPr>
            <a:cxnSpLocks/>
          </p:cNvCxnSpPr>
          <p:nvPr/>
        </p:nvCxnSpPr>
        <p:spPr>
          <a:xfrm>
            <a:off x="5643940" y="3736848"/>
            <a:ext cx="3899304" cy="0"/>
          </a:xfrm>
          <a:prstGeom prst="straightConnector1">
            <a:avLst/>
          </a:prstGeom>
          <a:ln w="5715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63B583C6-7DE0-3F77-75A9-26FFD56E29B6}"/>
              </a:ext>
            </a:extLst>
          </p:cNvPr>
          <p:cNvSpPr/>
          <p:nvPr/>
        </p:nvSpPr>
        <p:spPr>
          <a:xfrm>
            <a:off x="6137994" y="3957590"/>
            <a:ext cx="182880" cy="182880"/>
          </a:xfrm>
          <a:prstGeom prst="ellipse">
            <a:avLst/>
          </a:prstGeom>
          <a:solidFill>
            <a:schemeClr val="bg1">
              <a:lumMod val="75000"/>
            </a:schemeClr>
          </a:solid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5AE4F60-E735-90E2-056F-AA1681D9ED2E}"/>
              </a:ext>
            </a:extLst>
          </p:cNvPr>
          <p:cNvSpPr/>
          <p:nvPr/>
        </p:nvSpPr>
        <p:spPr>
          <a:xfrm>
            <a:off x="8116604" y="3957590"/>
            <a:ext cx="182880" cy="182880"/>
          </a:xfrm>
          <a:prstGeom prst="ellipse">
            <a:avLst/>
          </a:prstGeom>
          <a:solidFill>
            <a:schemeClr val="bg1">
              <a:lumMod val="75000"/>
            </a:schemeClr>
          </a:solid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C80E416-518E-36B5-25D9-3CC2A7B6F35C}"/>
              </a:ext>
            </a:extLst>
          </p:cNvPr>
          <p:cNvSpPr/>
          <p:nvPr/>
        </p:nvSpPr>
        <p:spPr>
          <a:xfrm>
            <a:off x="8779871" y="3957590"/>
            <a:ext cx="182880" cy="182880"/>
          </a:xfrm>
          <a:prstGeom prst="ellipse">
            <a:avLst/>
          </a:prstGeom>
          <a:solidFill>
            <a:schemeClr val="bg1">
              <a:lumMod val="75000"/>
            </a:schemeClr>
          </a:solid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5D797A4-230C-0859-D088-79D536C58A1E}"/>
              </a:ext>
            </a:extLst>
          </p:cNvPr>
          <p:cNvSpPr txBox="1"/>
          <p:nvPr/>
        </p:nvSpPr>
        <p:spPr>
          <a:xfrm>
            <a:off x="4534877" y="3209263"/>
            <a:ext cx="2215415" cy="369332"/>
          </a:xfrm>
          <a:prstGeom prst="rect">
            <a:avLst/>
          </a:prstGeom>
          <a:noFill/>
        </p:spPr>
        <p:txBody>
          <a:bodyPr wrap="none" rtlCol="0">
            <a:spAutoFit/>
          </a:bodyPr>
          <a:lstStyle/>
          <a:p>
            <a:pPr algn="ctr"/>
            <a:r>
              <a:rPr lang="en-US" dirty="0">
                <a:solidFill>
                  <a:schemeClr val="tx1">
                    <a:lumMod val="50000"/>
                    <a:lumOff val="50000"/>
                  </a:schemeClr>
                </a:solidFill>
              </a:rPr>
              <a:t>Lifelong ART &amp; VLS</a:t>
            </a:r>
          </a:p>
        </p:txBody>
      </p:sp>
      <p:cxnSp>
        <p:nvCxnSpPr>
          <p:cNvPr id="30" name="Straight Connector 29">
            <a:extLst>
              <a:ext uri="{FF2B5EF4-FFF2-40B4-BE49-F238E27FC236}">
                <a16:creationId xmlns:a16="http://schemas.microsoft.com/office/drawing/2014/main" id="{E45065C5-2D0A-F2D6-ADD9-C005EF5CFFDE}"/>
              </a:ext>
            </a:extLst>
          </p:cNvPr>
          <p:cNvCxnSpPr/>
          <p:nvPr/>
        </p:nvCxnSpPr>
        <p:spPr>
          <a:xfrm flipV="1">
            <a:off x="5643939" y="3616926"/>
            <a:ext cx="0" cy="239843"/>
          </a:xfrm>
          <a:prstGeom prst="line">
            <a:avLst/>
          </a:prstGeom>
          <a:ln w="571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1" name="Multiply 30">
            <a:extLst>
              <a:ext uri="{FF2B5EF4-FFF2-40B4-BE49-F238E27FC236}">
                <a16:creationId xmlns:a16="http://schemas.microsoft.com/office/drawing/2014/main" id="{B26D924D-9F14-E0FD-BC8D-4D4CD2DF2008}"/>
              </a:ext>
            </a:extLst>
          </p:cNvPr>
          <p:cNvSpPr/>
          <p:nvPr/>
        </p:nvSpPr>
        <p:spPr>
          <a:xfrm>
            <a:off x="3819397" y="3822713"/>
            <a:ext cx="417583" cy="444127"/>
          </a:xfrm>
          <a:prstGeom prst="mathMultiply">
            <a:avLst/>
          </a:prstGeom>
          <a:solidFill>
            <a:schemeClr val="accent3">
              <a:lumMod val="50000"/>
            </a:schemeClr>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32" name="Multiply 31">
            <a:extLst>
              <a:ext uri="{FF2B5EF4-FFF2-40B4-BE49-F238E27FC236}">
                <a16:creationId xmlns:a16="http://schemas.microsoft.com/office/drawing/2014/main" id="{636C2F05-F9B3-B17A-212B-F7B58B4021A5}"/>
              </a:ext>
            </a:extLst>
          </p:cNvPr>
          <p:cNvSpPr/>
          <p:nvPr/>
        </p:nvSpPr>
        <p:spPr>
          <a:xfrm>
            <a:off x="4195156" y="3822713"/>
            <a:ext cx="417583" cy="444127"/>
          </a:xfrm>
          <a:prstGeom prst="mathMultiply">
            <a:avLst/>
          </a:prstGeom>
          <a:solidFill>
            <a:schemeClr val="accent3">
              <a:lumMod val="50000"/>
            </a:schemeClr>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33" name="TextBox 32">
            <a:extLst>
              <a:ext uri="{FF2B5EF4-FFF2-40B4-BE49-F238E27FC236}">
                <a16:creationId xmlns:a16="http://schemas.microsoft.com/office/drawing/2014/main" id="{8E315178-3B1B-3FE3-4ABF-F586C20E34AB}"/>
              </a:ext>
            </a:extLst>
          </p:cNvPr>
          <p:cNvSpPr txBox="1"/>
          <p:nvPr/>
        </p:nvSpPr>
        <p:spPr>
          <a:xfrm>
            <a:off x="3164589" y="4221999"/>
            <a:ext cx="2121093" cy="369332"/>
          </a:xfrm>
          <a:prstGeom prst="rect">
            <a:avLst/>
          </a:prstGeom>
          <a:noFill/>
        </p:spPr>
        <p:txBody>
          <a:bodyPr wrap="none" rtlCol="0">
            <a:spAutoFit/>
          </a:bodyPr>
          <a:lstStyle/>
          <a:p>
            <a:r>
              <a:rPr lang="en-US" dirty="0">
                <a:solidFill>
                  <a:schemeClr val="accent3">
                    <a:lumMod val="50000"/>
                  </a:schemeClr>
                </a:solidFill>
              </a:rPr>
              <a:t>Primary prevention</a:t>
            </a:r>
          </a:p>
        </p:txBody>
      </p:sp>
      <p:cxnSp>
        <p:nvCxnSpPr>
          <p:cNvPr id="34" name="Straight Arrow Connector 33">
            <a:extLst>
              <a:ext uri="{FF2B5EF4-FFF2-40B4-BE49-F238E27FC236}">
                <a16:creationId xmlns:a16="http://schemas.microsoft.com/office/drawing/2014/main" id="{865099AB-2B7F-381B-3A16-47C21C91335F}"/>
              </a:ext>
            </a:extLst>
          </p:cNvPr>
          <p:cNvCxnSpPr>
            <a:cxnSpLocks/>
          </p:cNvCxnSpPr>
          <p:nvPr/>
        </p:nvCxnSpPr>
        <p:spPr>
          <a:xfrm>
            <a:off x="3019031" y="4696333"/>
            <a:ext cx="6632621" cy="0"/>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20693B5A-8AC8-5692-906A-E598B0573093}"/>
              </a:ext>
            </a:extLst>
          </p:cNvPr>
          <p:cNvSpPr/>
          <p:nvPr/>
        </p:nvSpPr>
        <p:spPr>
          <a:xfrm>
            <a:off x="2902549" y="4911109"/>
            <a:ext cx="182880" cy="182880"/>
          </a:xfrm>
          <a:prstGeom prst="ellipse">
            <a:avLst/>
          </a:prstGeom>
          <a:noFill/>
          <a:ln w="571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E6B993C-FF6F-AC7B-9DE0-714D801932F4}"/>
              </a:ext>
            </a:extLst>
          </p:cNvPr>
          <p:cNvSpPr/>
          <p:nvPr/>
        </p:nvSpPr>
        <p:spPr>
          <a:xfrm>
            <a:off x="1885151" y="4911109"/>
            <a:ext cx="182880" cy="182880"/>
          </a:xfrm>
          <a:prstGeom prst="ellipse">
            <a:avLst/>
          </a:prstGeom>
          <a:no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9E49AEF-407C-D71F-3FB2-E77D01D7E4D4}"/>
              </a:ext>
            </a:extLst>
          </p:cNvPr>
          <p:cNvSpPr/>
          <p:nvPr/>
        </p:nvSpPr>
        <p:spPr>
          <a:xfrm>
            <a:off x="887791" y="4911109"/>
            <a:ext cx="182880" cy="182880"/>
          </a:xfrm>
          <a:prstGeom prst="ellipse">
            <a:avLst/>
          </a:prstGeom>
          <a:no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4E09F7A-9E50-9051-B3B1-8508198CDBCF}"/>
              </a:ext>
            </a:extLst>
          </p:cNvPr>
          <p:cNvSpPr/>
          <p:nvPr/>
        </p:nvSpPr>
        <p:spPr>
          <a:xfrm>
            <a:off x="2299440" y="4911109"/>
            <a:ext cx="182880" cy="182880"/>
          </a:xfrm>
          <a:prstGeom prst="ellipse">
            <a:avLst/>
          </a:prstGeom>
          <a:no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71B9D5D-2D09-2E76-E8DE-80C4D8364CBE}"/>
              </a:ext>
            </a:extLst>
          </p:cNvPr>
          <p:cNvSpPr/>
          <p:nvPr/>
        </p:nvSpPr>
        <p:spPr>
          <a:xfrm>
            <a:off x="3352244" y="4911109"/>
            <a:ext cx="182880" cy="182880"/>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3F05231-2B5E-30E5-21A7-DB31A64647CC}"/>
              </a:ext>
            </a:extLst>
          </p:cNvPr>
          <p:cNvSpPr/>
          <p:nvPr/>
        </p:nvSpPr>
        <p:spPr>
          <a:xfrm>
            <a:off x="4419044" y="4911109"/>
            <a:ext cx="182880" cy="182880"/>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3EC8BC6-87F7-DE6B-E191-F6285967341E}"/>
              </a:ext>
            </a:extLst>
          </p:cNvPr>
          <p:cNvSpPr/>
          <p:nvPr/>
        </p:nvSpPr>
        <p:spPr>
          <a:xfrm>
            <a:off x="5126081" y="4911109"/>
            <a:ext cx="182880" cy="182880"/>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908DBD6B-A72C-2B40-A9FC-151B21942D22}"/>
              </a:ext>
            </a:extLst>
          </p:cNvPr>
          <p:cNvCxnSpPr>
            <a:cxnSpLocks/>
          </p:cNvCxnSpPr>
          <p:nvPr/>
        </p:nvCxnSpPr>
        <p:spPr>
          <a:xfrm flipV="1">
            <a:off x="4343273" y="4692867"/>
            <a:ext cx="5308378" cy="3466"/>
          </a:xfrm>
          <a:prstGeom prst="straightConnector1">
            <a:avLst/>
          </a:prstGeom>
          <a:ln w="5715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A0B05804-43FA-5B24-2D51-86AB171E1D29}"/>
              </a:ext>
            </a:extLst>
          </p:cNvPr>
          <p:cNvCxnSpPr/>
          <p:nvPr/>
        </p:nvCxnSpPr>
        <p:spPr>
          <a:xfrm flipV="1">
            <a:off x="4343273" y="4572945"/>
            <a:ext cx="0" cy="239843"/>
          </a:xfrm>
          <a:prstGeom prst="line">
            <a:avLst/>
          </a:prstGeom>
          <a:ln w="571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4" name="Multiply 43">
            <a:extLst>
              <a:ext uri="{FF2B5EF4-FFF2-40B4-BE49-F238E27FC236}">
                <a16:creationId xmlns:a16="http://schemas.microsoft.com/office/drawing/2014/main" id="{042B16A4-374F-AE6F-1383-CF67BBCEEC85}"/>
              </a:ext>
            </a:extLst>
          </p:cNvPr>
          <p:cNvSpPr/>
          <p:nvPr/>
        </p:nvSpPr>
        <p:spPr>
          <a:xfrm>
            <a:off x="7987808" y="3810221"/>
            <a:ext cx="417583" cy="444127"/>
          </a:xfrm>
          <a:prstGeom prst="mathMultiply">
            <a:avLst/>
          </a:prstGeom>
          <a:solidFill>
            <a:schemeClr val="accent3">
              <a:lumMod val="50000"/>
            </a:schemeClr>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45" name="Multiply 44">
            <a:extLst>
              <a:ext uri="{FF2B5EF4-FFF2-40B4-BE49-F238E27FC236}">
                <a16:creationId xmlns:a16="http://schemas.microsoft.com/office/drawing/2014/main" id="{99CB2DD1-2428-C11E-757F-25296839797D}"/>
              </a:ext>
            </a:extLst>
          </p:cNvPr>
          <p:cNvSpPr/>
          <p:nvPr/>
        </p:nvSpPr>
        <p:spPr>
          <a:xfrm>
            <a:off x="6025585" y="3829630"/>
            <a:ext cx="417583" cy="444127"/>
          </a:xfrm>
          <a:prstGeom prst="mathMultiply">
            <a:avLst/>
          </a:prstGeom>
          <a:solidFill>
            <a:schemeClr val="accent3">
              <a:lumMod val="50000"/>
            </a:schemeClr>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46" name="Oval 45">
            <a:extLst>
              <a:ext uri="{FF2B5EF4-FFF2-40B4-BE49-F238E27FC236}">
                <a16:creationId xmlns:a16="http://schemas.microsoft.com/office/drawing/2014/main" id="{0E362B95-9649-7A98-290C-24D3A45F6F38}"/>
              </a:ext>
            </a:extLst>
          </p:cNvPr>
          <p:cNvSpPr/>
          <p:nvPr/>
        </p:nvSpPr>
        <p:spPr>
          <a:xfrm>
            <a:off x="5126081" y="4911108"/>
            <a:ext cx="182880" cy="182880"/>
          </a:xfrm>
          <a:prstGeom prst="ellipse">
            <a:avLst/>
          </a:prstGeom>
          <a:solidFill>
            <a:schemeClr val="bg1">
              <a:lumMod val="75000"/>
            </a:schemeClr>
          </a:solid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6988272-BF18-836D-CE73-AE99C69EEE6C}"/>
              </a:ext>
            </a:extLst>
          </p:cNvPr>
          <p:cNvSpPr/>
          <p:nvPr/>
        </p:nvSpPr>
        <p:spPr>
          <a:xfrm>
            <a:off x="4419044" y="4907642"/>
            <a:ext cx="182880" cy="182880"/>
          </a:xfrm>
          <a:prstGeom prst="ellipse">
            <a:avLst/>
          </a:prstGeom>
          <a:solidFill>
            <a:schemeClr val="bg1">
              <a:lumMod val="75000"/>
            </a:schemeClr>
          </a:solid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9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xEl>
                                              <p:pRg st="10" end="10"/>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5" grpId="0" animBg="1"/>
      <p:bldP spid="5" grpId="1" animBg="1"/>
      <p:bldP spid="6" grpId="0" animBg="1"/>
      <p:bldP spid="7" grpId="0" animBg="1"/>
      <p:bldP spid="8" grpId="0" animBg="1"/>
      <p:bldP spid="9" grpId="0" animBg="1"/>
      <p:bldP spid="26" grpId="0" animBg="1"/>
      <p:bldP spid="27" grpId="0" animBg="1"/>
      <p:bldP spid="28" grpId="0" animBg="1"/>
      <p:bldP spid="29" grpId="0"/>
      <p:bldP spid="31" grpId="0" animBg="1"/>
      <p:bldP spid="32" grpId="0" animBg="1"/>
      <p:bldP spid="33" grpId="0"/>
      <p:bldP spid="35" grpId="0" animBg="1"/>
      <p:bldP spid="36" grpId="0" animBg="1"/>
      <p:bldP spid="37" grpId="0" animBg="1"/>
      <p:bldP spid="38" grpId="0" animBg="1"/>
      <p:bldP spid="39" grpId="0" animBg="1"/>
      <p:bldP spid="39" grpId="1" animBg="1"/>
      <p:bldP spid="40" grpId="0" animBg="1"/>
      <p:bldP spid="41" grpId="0" animBg="1"/>
      <p:bldP spid="44" grpId="0" animBg="1"/>
      <p:bldP spid="45" grpId="0" animBg="1"/>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3D1E8A-AFB3-FE00-3510-76BF32D0A3B7}"/>
              </a:ext>
            </a:extLst>
          </p:cNvPr>
          <p:cNvPicPr>
            <a:picLocks noChangeAspect="1"/>
          </p:cNvPicPr>
          <p:nvPr/>
        </p:nvPicPr>
        <p:blipFill>
          <a:blip r:embed="rId2"/>
          <a:stretch>
            <a:fillRect/>
          </a:stretch>
        </p:blipFill>
        <p:spPr>
          <a:xfrm>
            <a:off x="4513212" y="640080"/>
            <a:ext cx="7465666" cy="6062911"/>
          </a:xfrm>
          <a:prstGeom prst="rect">
            <a:avLst/>
          </a:prstGeom>
          <a:ln>
            <a:solidFill>
              <a:schemeClr val="bg2">
                <a:lumMod val="50000"/>
              </a:schemeClr>
            </a:solidFill>
          </a:ln>
        </p:spPr>
      </p:pic>
      <p:sp>
        <p:nvSpPr>
          <p:cNvPr id="3" name="TextBox 2">
            <a:extLst>
              <a:ext uri="{FF2B5EF4-FFF2-40B4-BE49-F238E27FC236}">
                <a16:creationId xmlns:a16="http://schemas.microsoft.com/office/drawing/2014/main" id="{429D5ECB-7150-632F-2370-FB870304B64F}"/>
              </a:ext>
            </a:extLst>
          </p:cNvPr>
          <p:cNvSpPr txBox="1"/>
          <p:nvPr/>
        </p:nvSpPr>
        <p:spPr>
          <a:xfrm>
            <a:off x="352970" y="1312432"/>
            <a:ext cx="3971603" cy="3046988"/>
          </a:xfrm>
          <a:prstGeom prst="rect">
            <a:avLst/>
          </a:prstGeom>
          <a:noFill/>
        </p:spPr>
        <p:txBody>
          <a:bodyPr wrap="square" rtlCol="0">
            <a:spAutoFit/>
          </a:bodyPr>
          <a:lstStyle/>
          <a:p>
            <a:r>
              <a:rPr lang="en-US" sz="2400" b="1" dirty="0"/>
              <a:t>Declines in new HIV infections are strongest in regions with highest HIV burdens:</a:t>
            </a:r>
          </a:p>
          <a:p>
            <a:pPr marL="285750" indent="-285750">
              <a:buFont typeface="Arial" panose="020B0604020202020204" pitchFamily="34" charset="0"/>
              <a:buChar char="•"/>
            </a:pPr>
            <a:r>
              <a:rPr lang="en-US" sz="2400" b="1" dirty="0"/>
              <a:t>Eastern and southern Africa</a:t>
            </a:r>
          </a:p>
          <a:p>
            <a:pPr marL="285750" indent="-285750">
              <a:buFont typeface="Arial" panose="020B0604020202020204" pitchFamily="34" charset="0"/>
              <a:buChar char="•"/>
            </a:pPr>
            <a:r>
              <a:rPr lang="en-US" sz="2400" b="1" dirty="0"/>
              <a:t>Western and central Africa</a:t>
            </a:r>
          </a:p>
        </p:txBody>
      </p:sp>
      <p:sp>
        <p:nvSpPr>
          <p:cNvPr id="4" name="TextBox 3">
            <a:extLst>
              <a:ext uri="{FF2B5EF4-FFF2-40B4-BE49-F238E27FC236}">
                <a16:creationId xmlns:a16="http://schemas.microsoft.com/office/drawing/2014/main" id="{ED259EAC-0D9E-61FA-538E-8C49E2973F44}"/>
              </a:ext>
            </a:extLst>
          </p:cNvPr>
          <p:cNvSpPr txBox="1"/>
          <p:nvPr/>
        </p:nvSpPr>
        <p:spPr>
          <a:xfrm>
            <a:off x="134964" y="6523187"/>
            <a:ext cx="3257045" cy="276999"/>
          </a:xfrm>
          <a:prstGeom prst="rect">
            <a:avLst/>
          </a:prstGeom>
          <a:noFill/>
        </p:spPr>
        <p:txBody>
          <a:bodyPr wrap="none" rtlCol="0">
            <a:spAutoFit/>
          </a:bodyPr>
          <a:lstStyle/>
          <a:p>
            <a:r>
              <a:rPr lang="en-US" sz="1200" dirty="0"/>
              <a:t>Source: UNAIDS 2023 epidemiological estimates.</a:t>
            </a:r>
          </a:p>
        </p:txBody>
      </p:sp>
      <p:pic>
        <p:nvPicPr>
          <p:cNvPr id="5" name="Picture 4" descr="A drawing of a person&#10;&#10;Description automatically generated">
            <a:extLst>
              <a:ext uri="{FF2B5EF4-FFF2-40B4-BE49-F238E27FC236}">
                <a16:creationId xmlns:a16="http://schemas.microsoft.com/office/drawing/2014/main" id="{5D3A18E5-1C2C-31DD-B39A-D16567BCD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26" y="105048"/>
            <a:ext cx="3506714" cy="520284"/>
          </a:xfrm>
          <a:prstGeom prst="rect">
            <a:avLst/>
          </a:prstGeom>
        </p:spPr>
      </p:pic>
    </p:spTree>
    <p:extLst>
      <p:ext uri="{BB962C8B-B14F-4D97-AF65-F5344CB8AC3E}">
        <p14:creationId xmlns:p14="http://schemas.microsoft.com/office/powerpoint/2010/main" val="71287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2148F9-7F36-8669-F05B-7A2DBC8D4A43}"/>
              </a:ext>
            </a:extLst>
          </p:cNvPr>
          <p:cNvPicPr>
            <a:picLocks noChangeAspect="1"/>
          </p:cNvPicPr>
          <p:nvPr/>
        </p:nvPicPr>
        <p:blipFill rotWithShape="1">
          <a:blip r:embed="rId2"/>
          <a:srcRect t="11697" r="20797"/>
          <a:stretch/>
        </p:blipFill>
        <p:spPr>
          <a:xfrm>
            <a:off x="3904396" y="1128663"/>
            <a:ext cx="7449404" cy="5020780"/>
          </a:xfrm>
          <a:prstGeom prst="rect">
            <a:avLst/>
          </a:prstGeom>
          <a:ln>
            <a:solidFill>
              <a:schemeClr val="tx1">
                <a:lumMod val="50000"/>
                <a:lumOff val="50000"/>
              </a:schemeClr>
            </a:solidFill>
          </a:ln>
        </p:spPr>
      </p:pic>
      <p:sp>
        <p:nvSpPr>
          <p:cNvPr id="3" name="Title 5">
            <a:extLst>
              <a:ext uri="{FF2B5EF4-FFF2-40B4-BE49-F238E27FC236}">
                <a16:creationId xmlns:a16="http://schemas.microsoft.com/office/drawing/2014/main" id="{ADE08BDD-1CF6-0D03-CBA9-AE4A730B02C2}"/>
              </a:ext>
            </a:extLst>
          </p:cNvPr>
          <p:cNvSpPr txBox="1">
            <a:spLocks/>
          </p:cNvSpPr>
          <p:nvPr/>
        </p:nvSpPr>
        <p:spPr>
          <a:xfrm>
            <a:off x="279091" y="1605775"/>
            <a:ext cx="2947482" cy="3836020"/>
          </a:xfrm>
          <a:prstGeom prst="rect">
            <a:avLst/>
          </a:prstGeom>
        </p:spPr>
        <p:txBody>
          <a:bodyPr>
            <a:normAutofit/>
          </a:bodyPr>
          <a:lstStyle>
            <a:lvl1pPr algn="ctr" defTabSz="457200" rtl="0" eaLnBrk="1" latinLnBrk="0" hangingPunct="1">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pPr algn="l"/>
            <a:r>
              <a:rPr lang="en-US" sz="2800">
                <a:latin typeface="+mj-lt"/>
                <a:ea typeface="MS Mincho"/>
                <a:cs typeface="Arial"/>
              </a:rPr>
              <a:t>Major declines in new infections in some high burden countries</a:t>
            </a:r>
            <a:endParaRPr lang="en-US" sz="2800" dirty="0"/>
          </a:p>
        </p:txBody>
      </p:sp>
      <p:sp>
        <p:nvSpPr>
          <p:cNvPr id="4" name="TextBox 3">
            <a:extLst>
              <a:ext uri="{FF2B5EF4-FFF2-40B4-BE49-F238E27FC236}">
                <a16:creationId xmlns:a16="http://schemas.microsoft.com/office/drawing/2014/main" id="{27961BEF-4A1B-401F-CDDB-274297CFBE3C}"/>
              </a:ext>
            </a:extLst>
          </p:cNvPr>
          <p:cNvSpPr txBox="1"/>
          <p:nvPr/>
        </p:nvSpPr>
        <p:spPr>
          <a:xfrm>
            <a:off x="3904396" y="706612"/>
            <a:ext cx="7541295" cy="369332"/>
          </a:xfrm>
          <a:prstGeom prst="rect">
            <a:avLst/>
          </a:prstGeom>
          <a:noFill/>
        </p:spPr>
        <p:txBody>
          <a:bodyPr wrap="none" rtlCol="0">
            <a:spAutoFit/>
          </a:bodyPr>
          <a:lstStyle/>
          <a:p>
            <a:r>
              <a:rPr lang="en-US" dirty="0"/>
              <a:t>Change in new HIV infections 2010-2022, select countries with largest declines</a:t>
            </a:r>
          </a:p>
        </p:txBody>
      </p:sp>
      <p:sp>
        <p:nvSpPr>
          <p:cNvPr id="5" name="TextBox 4">
            <a:extLst>
              <a:ext uri="{FF2B5EF4-FFF2-40B4-BE49-F238E27FC236}">
                <a16:creationId xmlns:a16="http://schemas.microsoft.com/office/drawing/2014/main" id="{3E1E1C51-223F-EC46-568B-D8070DFE0C37}"/>
              </a:ext>
            </a:extLst>
          </p:cNvPr>
          <p:cNvSpPr txBox="1"/>
          <p:nvPr/>
        </p:nvSpPr>
        <p:spPr>
          <a:xfrm>
            <a:off x="134964" y="6523187"/>
            <a:ext cx="3257045" cy="276999"/>
          </a:xfrm>
          <a:prstGeom prst="rect">
            <a:avLst/>
          </a:prstGeom>
          <a:noFill/>
        </p:spPr>
        <p:txBody>
          <a:bodyPr wrap="none" rtlCol="0">
            <a:spAutoFit/>
          </a:bodyPr>
          <a:lstStyle/>
          <a:p>
            <a:r>
              <a:rPr lang="en-US" sz="1200" dirty="0"/>
              <a:t>Source: UNAIDS 2023 epidemiological estimates.</a:t>
            </a:r>
          </a:p>
        </p:txBody>
      </p:sp>
      <p:pic>
        <p:nvPicPr>
          <p:cNvPr id="6" name="Picture 5" descr="A drawing of a person&#10;&#10;Description automatically generated">
            <a:extLst>
              <a:ext uri="{FF2B5EF4-FFF2-40B4-BE49-F238E27FC236}">
                <a16:creationId xmlns:a16="http://schemas.microsoft.com/office/drawing/2014/main" id="{94823E15-6665-B8AA-D7E2-0B9E08332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26" y="105048"/>
            <a:ext cx="3506714" cy="520284"/>
          </a:xfrm>
          <a:prstGeom prst="rect">
            <a:avLst/>
          </a:prstGeom>
        </p:spPr>
      </p:pic>
    </p:spTree>
    <p:extLst>
      <p:ext uri="{BB962C8B-B14F-4D97-AF65-F5344CB8AC3E}">
        <p14:creationId xmlns:p14="http://schemas.microsoft.com/office/powerpoint/2010/main" val="314633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555556-29B9-8013-ABD9-E4844C69B713}"/>
              </a:ext>
            </a:extLst>
          </p:cNvPr>
          <p:cNvSpPr txBox="1">
            <a:spLocks/>
          </p:cNvSpPr>
          <p:nvPr/>
        </p:nvSpPr>
        <p:spPr>
          <a:xfrm>
            <a:off x="3722914" y="1075276"/>
            <a:ext cx="7096005" cy="549338"/>
          </a:xfrm>
          <a:prstGeom prst="rect">
            <a:avLst/>
          </a:prstGeom>
        </p:spPr>
        <p:txBody>
          <a:bodyPr vert="horz" lIns="0" tIns="0" rIns="0" bIns="0" rtlCol="0" anchor="t" anchorCtr="0">
            <a:normAutofit/>
          </a:bodyPr>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schemeClr val="tx1"/>
                </a:solidFill>
              </a:rPr>
              <a:t>Percentage and number of people living with HIV who know their HIV status, are receiving antiretroviral therapy and are virally suppressed, global, 2015 and 2022</a:t>
            </a:r>
          </a:p>
        </p:txBody>
      </p:sp>
      <p:pic>
        <p:nvPicPr>
          <p:cNvPr id="3" name="Picture 2">
            <a:extLst>
              <a:ext uri="{FF2B5EF4-FFF2-40B4-BE49-F238E27FC236}">
                <a16:creationId xmlns:a16="http://schemas.microsoft.com/office/drawing/2014/main" id="{1A280FD4-9926-8B2E-296C-41F3BC17C2EA}"/>
              </a:ext>
            </a:extLst>
          </p:cNvPr>
          <p:cNvPicPr>
            <a:picLocks noChangeAspect="1"/>
          </p:cNvPicPr>
          <p:nvPr/>
        </p:nvPicPr>
        <p:blipFill>
          <a:blip r:embed="rId2"/>
          <a:stretch>
            <a:fillRect/>
          </a:stretch>
        </p:blipFill>
        <p:spPr>
          <a:xfrm>
            <a:off x="3521234" y="1779021"/>
            <a:ext cx="8241072" cy="4478728"/>
          </a:xfrm>
          <a:prstGeom prst="rect">
            <a:avLst/>
          </a:prstGeom>
        </p:spPr>
      </p:pic>
      <p:sp>
        <p:nvSpPr>
          <p:cNvPr id="4" name="Title 2">
            <a:extLst>
              <a:ext uri="{FF2B5EF4-FFF2-40B4-BE49-F238E27FC236}">
                <a16:creationId xmlns:a16="http://schemas.microsoft.com/office/drawing/2014/main" id="{B8B15B2F-6DE1-EE46-B228-84979907953A}"/>
              </a:ext>
            </a:extLst>
          </p:cNvPr>
          <p:cNvSpPr txBox="1">
            <a:spLocks/>
          </p:cNvSpPr>
          <p:nvPr/>
        </p:nvSpPr>
        <p:spPr>
          <a:xfrm>
            <a:off x="252919" y="2035629"/>
            <a:ext cx="2947482" cy="3689390"/>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800" b="1" dirty="0">
                <a:solidFill>
                  <a:schemeClr val="tx1"/>
                </a:solidFill>
              </a:rPr>
              <a:t>Impressive scale up in cascade since 2015</a:t>
            </a:r>
          </a:p>
        </p:txBody>
      </p:sp>
      <p:sp>
        <p:nvSpPr>
          <p:cNvPr id="5" name="TextBox 4">
            <a:extLst>
              <a:ext uri="{FF2B5EF4-FFF2-40B4-BE49-F238E27FC236}">
                <a16:creationId xmlns:a16="http://schemas.microsoft.com/office/drawing/2014/main" id="{0B2F0CEC-9264-D920-2AD2-2700DE90F9C2}"/>
              </a:ext>
            </a:extLst>
          </p:cNvPr>
          <p:cNvSpPr txBox="1"/>
          <p:nvPr/>
        </p:nvSpPr>
        <p:spPr>
          <a:xfrm>
            <a:off x="134964" y="6523187"/>
            <a:ext cx="3257045" cy="276999"/>
          </a:xfrm>
          <a:prstGeom prst="rect">
            <a:avLst/>
          </a:prstGeom>
          <a:noFill/>
        </p:spPr>
        <p:txBody>
          <a:bodyPr wrap="none" rtlCol="0">
            <a:spAutoFit/>
          </a:bodyPr>
          <a:lstStyle/>
          <a:p>
            <a:r>
              <a:rPr lang="en-US" sz="1200" dirty="0"/>
              <a:t>Source: UNAIDS 2023 epidemiological estimates.</a:t>
            </a:r>
          </a:p>
        </p:txBody>
      </p:sp>
      <p:pic>
        <p:nvPicPr>
          <p:cNvPr id="6" name="Picture 5" descr="A drawing of a person&#10;&#10;Description automatically generated">
            <a:extLst>
              <a:ext uri="{FF2B5EF4-FFF2-40B4-BE49-F238E27FC236}">
                <a16:creationId xmlns:a16="http://schemas.microsoft.com/office/drawing/2014/main" id="{9D9526DC-D2D9-FFAC-136A-8FE58DD55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26" y="105048"/>
            <a:ext cx="3506714" cy="520284"/>
          </a:xfrm>
          <a:prstGeom prst="rect">
            <a:avLst/>
          </a:prstGeom>
        </p:spPr>
      </p:pic>
    </p:spTree>
    <p:extLst>
      <p:ext uri="{BB962C8B-B14F-4D97-AF65-F5344CB8AC3E}">
        <p14:creationId xmlns:p14="http://schemas.microsoft.com/office/powerpoint/2010/main" val="290381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275EF6-4809-EF28-4F2D-8358719BDF4C}"/>
              </a:ext>
            </a:extLst>
          </p:cNvPr>
          <p:cNvSpPr txBox="1">
            <a:spLocks/>
          </p:cNvSpPr>
          <p:nvPr/>
        </p:nvSpPr>
        <p:spPr>
          <a:xfrm>
            <a:off x="3424973" y="1279915"/>
            <a:ext cx="7315200" cy="442178"/>
          </a:xfrm>
          <a:prstGeom prst="rect">
            <a:avLst/>
          </a:prstGeom>
        </p:spPr>
        <p:txBody>
          <a:bodyPr>
            <a:normAutofit/>
          </a:bodyPr>
          <a:lstStyle>
            <a:lvl1pPr marL="342900" indent="-342900" algn="l" defTabSz="457200" rtl="0" eaLnBrk="1" latinLnBrk="0" hangingPunct="1">
              <a:lnSpc>
                <a:spcPct val="100000"/>
              </a:lnSpc>
              <a:spcBef>
                <a:spcPts val="0"/>
              </a:spcBef>
              <a:buFont typeface="Arial"/>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0"/>
              </a:spcBef>
              <a:buFont typeface="Arial"/>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100000"/>
              </a:lnSpc>
              <a:spcBef>
                <a:spcPts val="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a:t>Progress toward the treatment cascade, 2022</a:t>
            </a:r>
            <a:endParaRPr lang="en-US" sz="1800" b="1" dirty="0"/>
          </a:p>
        </p:txBody>
      </p:sp>
      <p:pic>
        <p:nvPicPr>
          <p:cNvPr id="5" name="Picture 4">
            <a:extLst>
              <a:ext uri="{FF2B5EF4-FFF2-40B4-BE49-F238E27FC236}">
                <a16:creationId xmlns:a16="http://schemas.microsoft.com/office/drawing/2014/main" id="{1BAA016B-65AE-8D44-CE72-8B38DC84F16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6023" b="64906"/>
          <a:stretch/>
        </p:blipFill>
        <p:spPr>
          <a:xfrm>
            <a:off x="3450773" y="2314574"/>
            <a:ext cx="7979343" cy="2528191"/>
          </a:xfrm>
          <a:prstGeom prst="rect">
            <a:avLst/>
          </a:prstGeom>
        </p:spPr>
      </p:pic>
      <p:sp>
        <p:nvSpPr>
          <p:cNvPr id="6" name="TextBox 5">
            <a:extLst>
              <a:ext uri="{FF2B5EF4-FFF2-40B4-BE49-F238E27FC236}">
                <a16:creationId xmlns:a16="http://schemas.microsoft.com/office/drawing/2014/main" id="{CD30C4F9-799A-12EF-CB8C-9B2A7B4714A0}"/>
              </a:ext>
            </a:extLst>
          </p:cNvPr>
          <p:cNvSpPr txBox="1"/>
          <p:nvPr/>
        </p:nvSpPr>
        <p:spPr>
          <a:xfrm>
            <a:off x="4991100" y="5327180"/>
            <a:ext cx="5824415" cy="276999"/>
          </a:xfrm>
          <a:prstGeom prst="rect">
            <a:avLst/>
          </a:prstGeom>
          <a:noFill/>
        </p:spPr>
        <p:txBody>
          <a:bodyPr wrap="none" rtlCol="0">
            <a:spAutoFit/>
          </a:bodyPr>
          <a:lstStyle/>
          <a:p>
            <a:r>
              <a:rPr lang="en-US" sz="1200" dirty="0"/>
              <a:t>Reached the 95-95-95 testing and treatment targest (equivalent to 95-90-86 in this table)</a:t>
            </a:r>
          </a:p>
        </p:txBody>
      </p:sp>
      <p:sp>
        <p:nvSpPr>
          <p:cNvPr id="7" name="TextBox 6">
            <a:extLst>
              <a:ext uri="{FF2B5EF4-FFF2-40B4-BE49-F238E27FC236}">
                <a16:creationId xmlns:a16="http://schemas.microsoft.com/office/drawing/2014/main" id="{AD607B7A-E882-E3C1-B458-9AF288CB0E9E}"/>
              </a:ext>
            </a:extLst>
          </p:cNvPr>
          <p:cNvSpPr txBox="1"/>
          <p:nvPr/>
        </p:nvSpPr>
        <p:spPr>
          <a:xfrm>
            <a:off x="4991100" y="5604179"/>
            <a:ext cx="5749074" cy="276999"/>
          </a:xfrm>
          <a:prstGeom prst="rect">
            <a:avLst/>
          </a:prstGeom>
          <a:noFill/>
        </p:spPr>
        <p:txBody>
          <a:bodyPr wrap="none" rtlCol="0">
            <a:spAutoFit/>
          </a:bodyPr>
          <a:lstStyle/>
          <a:p>
            <a:r>
              <a:rPr lang="en-US" sz="1200" dirty="0"/>
              <a:t>Reached the 90-90-90 testing and treatment targest (equivalent to 90-81-73 in this table)</a:t>
            </a:r>
          </a:p>
        </p:txBody>
      </p:sp>
      <p:sp>
        <p:nvSpPr>
          <p:cNvPr id="8" name="TextBox 7">
            <a:extLst>
              <a:ext uri="{FF2B5EF4-FFF2-40B4-BE49-F238E27FC236}">
                <a16:creationId xmlns:a16="http://schemas.microsoft.com/office/drawing/2014/main" id="{059A58DD-09EB-A896-74AE-16D5B13BE5AF}"/>
              </a:ext>
            </a:extLst>
          </p:cNvPr>
          <p:cNvSpPr txBox="1"/>
          <p:nvPr/>
        </p:nvSpPr>
        <p:spPr>
          <a:xfrm>
            <a:off x="4991100" y="5851053"/>
            <a:ext cx="1359668" cy="276999"/>
          </a:xfrm>
          <a:prstGeom prst="rect">
            <a:avLst/>
          </a:prstGeom>
          <a:noFill/>
        </p:spPr>
        <p:txBody>
          <a:bodyPr wrap="none" rtlCol="0">
            <a:spAutoFit/>
          </a:bodyPr>
          <a:lstStyle/>
          <a:p>
            <a:r>
              <a:rPr lang="en-US" sz="1200" dirty="0"/>
              <a:t>Data not available </a:t>
            </a:r>
          </a:p>
        </p:txBody>
      </p:sp>
      <p:sp>
        <p:nvSpPr>
          <p:cNvPr id="9" name="Rectangle 8">
            <a:extLst>
              <a:ext uri="{FF2B5EF4-FFF2-40B4-BE49-F238E27FC236}">
                <a16:creationId xmlns:a16="http://schemas.microsoft.com/office/drawing/2014/main" id="{7371E25B-E71E-F230-86F2-6C45E556DE43}"/>
              </a:ext>
            </a:extLst>
          </p:cNvPr>
          <p:cNvSpPr/>
          <p:nvPr/>
        </p:nvSpPr>
        <p:spPr>
          <a:xfrm>
            <a:off x="4619625" y="5327180"/>
            <a:ext cx="285750" cy="168745"/>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4075154-32BC-ADE2-A71B-4343B6B6F70D}"/>
              </a:ext>
            </a:extLst>
          </p:cNvPr>
          <p:cNvPicPr>
            <a:picLocks noChangeAspect="1"/>
          </p:cNvPicPr>
          <p:nvPr/>
        </p:nvPicPr>
        <p:blipFill>
          <a:blip r:embed="rId4"/>
          <a:stretch>
            <a:fillRect/>
          </a:stretch>
        </p:blipFill>
        <p:spPr>
          <a:xfrm>
            <a:off x="4619625" y="5633141"/>
            <a:ext cx="296134" cy="189197"/>
          </a:xfrm>
          <a:prstGeom prst="rect">
            <a:avLst/>
          </a:prstGeom>
          <a:ln>
            <a:solidFill>
              <a:schemeClr val="tx1"/>
            </a:solidFill>
          </a:ln>
        </p:spPr>
      </p:pic>
      <p:sp>
        <p:nvSpPr>
          <p:cNvPr id="11" name="Rectangle 10">
            <a:extLst>
              <a:ext uri="{FF2B5EF4-FFF2-40B4-BE49-F238E27FC236}">
                <a16:creationId xmlns:a16="http://schemas.microsoft.com/office/drawing/2014/main" id="{4E1C7F47-9FB1-ED71-B9FD-DC278C1A4897}"/>
              </a:ext>
            </a:extLst>
          </p:cNvPr>
          <p:cNvSpPr/>
          <p:nvPr/>
        </p:nvSpPr>
        <p:spPr>
          <a:xfrm>
            <a:off x="4619625" y="5902404"/>
            <a:ext cx="285750" cy="189197"/>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AEFB9C8-A7A1-34ED-CC7F-B16FB392024C}"/>
              </a:ext>
            </a:extLst>
          </p:cNvPr>
          <p:cNvSpPr txBox="1"/>
          <p:nvPr/>
        </p:nvSpPr>
        <p:spPr>
          <a:xfrm>
            <a:off x="5171476" y="1790701"/>
            <a:ext cx="1654233" cy="461665"/>
          </a:xfrm>
          <a:prstGeom prst="rect">
            <a:avLst/>
          </a:prstGeom>
          <a:noFill/>
        </p:spPr>
        <p:txBody>
          <a:bodyPr wrap="square" rtlCol="0">
            <a:spAutoFit/>
          </a:bodyPr>
          <a:lstStyle/>
          <a:p>
            <a:r>
              <a:rPr lang="en-US" sz="1200" dirty="0"/>
              <a:t>Total population </a:t>
            </a:r>
          </a:p>
          <a:p>
            <a:r>
              <a:rPr lang="en-US" sz="1200" dirty="0"/>
              <a:t>living with HIV</a:t>
            </a:r>
          </a:p>
        </p:txBody>
      </p:sp>
      <p:sp>
        <p:nvSpPr>
          <p:cNvPr id="13" name="TextBox 12">
            <a:extLst>
              <a:ext uri="{FF2B5EF4-FFF2-40B4-BE49-F238E27FC236}">
                <a16:creationId xmlns:a16="http://schemas.microsoft.com/office/drawing/2014/main" id="{E3A68405-100B-74B2-5DFF-AB17ED20B176}"/>
              </a:ext>
            </a:extLst>
          </p:cNvPr>
          <p:cNvSpPr txBox="1"/>
          <p:nvPr/>
        </p:nvSpPr>
        <p:spPr>
          <a:xfrm>
            <a:off x="6736292" y="1813586"/>
            <a:ext cx="1845977" cy="461665"/>
          </a:xfrm>
          <a:prstGeom prst="rect">
            <a:avLst/>
          </a:prstGeom>
          <a:noFill/>
        </p:spPr>
        <p:txBody>
          <a:bodyPr wrap="square" rtlCol="0">
            <a:spAutoFit/>
          </a:bodyPr>
          <a:lstStyle/>
          <a:p>
            <a:r>
              <a:rPr lang="en-US" sz="1200" dirty="0"/>
              <a:t>Men aged 15+ years </a:t>
            </a:r>
          </a:p>
          <a:p>
            <a:r>
              <a:rPr lang="en-US" sz="1200" dirty="0"/>
              <a:t>living with HIV</a:t>
            </a:r>
          </a:p>
        </p:txBody>
      </p:sp>
      <p:sp>
        <p:nvSpPr>
          <p:cNvPr id="14" name="TextBox 13">
            <a:extLst>
              <a:ext uri="{FF2B5EF4-FFF2-40B4-BE49-F238E27FC236}">
                <a16:creationId xmlns:a16="http://schemas.microsoft.com/office/drawing/2014/main" id="{994F3292-25A9-8428-888F-5414DDC6E11F}"/>
              </a:ext>
            </a:extLst>
          </p:cNvPr>
          <p:cNvSpPr txBox="1"/>
          <p:nvPr/>
        </p:nvSpPr>
        <p:spPr>
          <a:xfrm>
            <a:off x="8206015" y="1790701"/>
            <a:ext cx="1654233" cy="461665"/>
          </a:xfrm>
          <a:prstGeom prst="rect">
            <a:avLst/>
          </a:prstGeom>
          <a:noFill/>
        </p:spPr>
        <p:txBody>
          <a:bodyPr wrap="square" rtlCol="0">
            <a:spAutoFit/>
          </a:bodyPr>
          <a:lstStyle/>
          <a:p>
            <a:r>
              <a:rPr lang="en-US" sz="1200" dirty="0"/>
              <a:t>Women aged 15+ years living with HIV</a:t>
            </a:r>
          </a:p>
        </p:txBody>
      </p:sp>
      <p:sp>
        <p:nvSpPr>
          <p:cNvPr id="15" name="TextBox 14">
            <a:extLst>
              <a:ext uri="{FF2B5EF4-FFF2-40B4-BE49-F238E27FC236}">
                <a16:creationId xmlns:a16="http://schemas.microsoft.com/office/drawing/2014/main" id="{D3FB5E59-3AEC-189E-E900-8C643BD3C087}"/>
              </a:ext>
            </a:extLst>
          </p:cNvPr>
          <p:cNvSpPr txBox="1"/>
          <p:nvPr/>
        </p:nvSpPr>
        <p:spPr>
          <a:xfrm>
            <a:off x="9817185" y="1814945"/>
            <a:ext cx="1845977" cy="461665"/>
          </a:xfrm>
          <a:prstGeom prst="rect">
            <a:avLst/>
          </a:prstGeom>
          <a:noFill/>
        </p:spPr>
        <p:txBody>
          <a:bodyPr wrap="square" rtlCol="0">
            <a:spAutoFit/>
          </a:bodyPr>
          <a:lstStyle/>
          <a:p>
            <a:r>
              <a:rPr lang="en-US" sz="1200" dirty="0"/>
              <a:t>Children aged 0-14 years living with HIV</a:t>
            </a:r>
          </a:p>
        </p:txBody>
      </p:sp>
      <p:sp>
        <p:nvSpPr>
          <p:cNvPr id="16" name="TextBox 15">
            <a:extLst>
              <a:ext uri="{FF2B5EF4-FFF2-40B4-BE49-F238E27FC236}">
                <a16:creationId xmlns:a16="http://schemas.microsoft.com/office/drawing/2014/main" id="{BA256474-0F2E-080F-7C1E-F184419AD810}"/>
              </a:ext>
            </a:extLst>
          </p:cNvPr>
          <p:cNvSpPr txBox="1"/>
          <p:nvPr/>
        </p:nvSpPr>
        <p:spPr>
          <a:xfrm>
            <a:off x="-56644" y="6581001"/>
            <a:ext cx="3257045" cy="276999"/>
          </a:xfrm>
          <a:prstGeom prst="rect">
            <a:avLst/>
          </a:prstGeom>
          <a:noFill/>
        </p:spPr>
        <p:txBody>
          <a:bodyPr wrap="none" rtlCol="0">
            <a:spAutoFit/>
          </a:bodyPr>
          <a:lstStyle/>
          <a:p>
            <a:r>
              <a:rPr lang="en-US" sz="1200" dirty="0"/>
              <a:t>Source: UNAIDS 2023 epidemiological estimates.</a:t>
            </a:r>
          </a:p>
        </p:txBody>
      </p:sp>
      <p:sp>
        <p:nvSpPr>
          <p:cNvPr id="17" name="TextBox 16">
            <a:extLst>
              <a:ext uri="{FF2B5EF4-FFF2-40B4-BE49-F238E27FC236}">
                <a16:creationId xmlns:a16="http://schemas.microsoft.com/office/drawing/2014/main" id="{B74056EF-456F-E786-89A9-9818011C89AC}"/>
              </a:ext>
            </a:extLst>
          </p:cNvPr>
          <p:cNvSpPr txBox="1"/>
          <p:nvPr/>
        </p:nvSpPr>
        <p:spPr>
          <a:xfrm>
            <a:off x="150607" y="2532989"/>
            <a:ext cx="3151991" cy="2308324"/>
          </a:xfrm>
          <a:prstGeom prst="rect">
            <a:avLst/>
          </a:prstGeom>
          <a:noFill/>
        </p:spPr>
        <p:txBody>
          <a:bodyPr wrap="square">
            <a:spAutoFit/>
          </a:bodyPr>
          <a:lstStyle/>
          <a:p>
            <a:r>
              <a:rPr lang="en-US" sz="2400" b="1" dirty="0"/>
              <a:t>Success is not equal across all population groups:</a:t>
            </a:r>
          </a:p>
          <a:p>
            <a:pPr marL="285750" indent="-285750">
              <a:buFont typeface="Arial" panose="020B0604020202020204" pitchFamily="34" charset="0"/>
              <a:buChar char="•"/>
            </a:pPr>
            <a:r>
              <a:rPr lang="en-US" sz="2400" b="1" dirty="0"/>
              <a:t>Men, children, and key populations lag behind</a:t>
            </a:r>
          </a:p>
        </p:txBody>
      </p:sp>
      <p:pic>
        <p:nvPicPr>
          <p:cNvPr id="18" name="Picture 17" descr="A drawing of a person&#10;&#10;Description automatically generated">
            <a:extLst>
              <a:ext uri="{FF2B5EF4-FFF2-40B4-BE49-F238E27FC236}">
                <a16:creationId xmlns:a16="http://schemas.microsoft.com/office/drawing/2014/main" id="{C788AF90-45AB-A09F-BA0D-82DA1FDC4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26" y="105048"/>
            <a:ext cx="3506714" cy="520284"/>
          </a:xfrm>
          <a:prstGeom prst="rect">
            <a:avLst/>
          </a:prstGeom>
        </p:spPr>
      </p:pic>
    </p:spTree>
    <p:extLst>
      <p:ext uri="{BB962C8B-B14F-4D97-AF65-F5344CB8AC3E}">
        <p14:creationId xmlns:p14="http://schemas.microsoft.com/office/powerpoint/2010/main" val="402047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87B5C3-6FA5-4187-8CFA-738A5116DC27}"/>
              </a:ext>
            </a:extLst>
          </p:cNvPr>
          <p:cNvPicPr>
            <a:picLocks noChangeAspect="1"/>
          </p:cNvPicPr>
          <p:nvPr/>
        </p:nvPicPr>
        <p:blipFill>
          <a:blip r:embed="rId2"/>
          <a:stretch>
            <a:fillRect/>
          </a:stretch>
        </p:blipFill>
        <p:spPr>
          <a:xfrm>
            <a:off x="453690" y="798888"/>
            <a:ext cx="11284619" cy="5913012"/>
          </a:xfrm>
          <a:prstGeom prst="rect">
            <a:avLst/>
          </a:prstGeom>
        </p:spPr>
      </p:pic>
      <p:sp>
        <p:nvSpPr>
          <p:cNvPr id="3" name="TextBox 2">
            <a:extLst>
              <a:ext uri="{FF2B5EF4-FFF2-40B4-BE49-F238E27FC236}">
                <a16:creationId xmlns:a16="http://schemas.microsoft.com/office/drawing/2014/main" id="{BE970DDF-2152-7B6B-3DBD-2385E20FB382}"/>
              </a:ext>
            </a:extLst>
          </p:cNvPr>
          <p:cNvSpPr txBox="1"/>
          <p:nvPr/>
        </p:nvSpPr>
        <p:spPr>
          <a:xfrm>
            <a:off x="51516" y="350102"/>
            <a:ext cx="5116914" cy="461665"/>
          </a:xfrm>
          <a:prstGeom prst="rect">
            <a:avLst/>
          </a:prstGeom>
          <a:noFill/>
        </p:spPr>
        <p:txBody>
          <a:bodyPr wrap="none" rtlCol="0">
            <a:spAutoFit/>
          </a:bodyPr>
          <a:lstStyle/>
          <a:p>
            <a:r>
              <a:rPr lang="en-US" sz="2400" b="1" dirty="0"/>
              <a:t>Global AIDS strategy 2025 targets</a:t>
            </a:r>
          </a:p>
        </p:txBody>
      </p:sp>
      <p:sp>
        <p:nvSpPr>
          <p:cNvPr id="4" name="TextBox 3">
            <a:extLst>
              <a:ext uri="{FF2B5EF4-FFF2-40B4-BE49-F238E27FC236}">
                <a16:creationId xmlns:a16="http://schemas.microsoft.com/office/drawing/2014/main" id="{554AC2F5-D269-A941-B6F1-3C2DBA8E5F40}"/>
              </a:ext>
            </a:extLst>
          </p:cNvPr>
          <p:cNvSpPr txBox="1"/>
          <p:nvPr/>
        </p:nvSpPr>
        <p:spPr>
          <a:xfrm>
            <a:off x="389295" y="4700789"/>
            <a:ext cx="1413746" cy="584775"/>
          </a:xfrm>
          <a:prstGeom prst="rect">
            <a:avLst/>
          </a:prstGeom>
          <a:noFill/>
        </p:spPr>
        <p:txBody>
          <a:bodyPr wrap="square" rtlCol="0">
            <a:spAutoFit/>
          </a:bodyPr>
          <a:lstStyle/>
          <a:p>
            <a:pPr algn="ctr"/>
            <a:r>
              <a:rPr lang="en-US" sz="1600" b="1" dirty="0"/>
              <a:t>Testing and </a:t>
            </a:r>
            <a:br>
              <a:rPr lang="en-US" sz="1600" b="1" dirty="0"/>
            </a:br>
            <a:r>
              <a:rPr lang="en-US" sz="1600" b="1" dirty="0"/>
              <a:t>treatment</a:t>
            </a:r>
          </a:p>
        </p:txBody>
      </p:sp>
      <p:sp>
        <p:nvSpPr>
          <p:cNvPr id="5" name="TextBox 4">
            <a:extLst>
              <a:ext uri="{FF2B5EF4-FFF2-40B4-BE49-F238E27FC236}">
                <a16:creationId xmlns:a16="http://schemas.microsoft.com/office/drawing/2014/main" id="{170090BD-A96F-5C57-6789-9A42FD855BAB}"/>
              </a:ext>
            </a:extLst>
          </p:cNvPr>
          <p:cNvSpPr txBox="1"/>
          <p:nvPr/>
        </p:nvSpPr>
        <p:spPr>
          <a:xfrm>
            <a:off x="1867436" y="4577677"/>
            <a:ext cx="1413746" cy="830997"/>
          </a:xfrm>
          <a:prstGeom prst="rect">
            <a:avLst/>
          </a:prstGeom>
          <a:noFill/>
        </p:spPr>
        <p:txBody>
          <a:bodyPr wrap="square" rtlCol="0">
            <a:spAutoFit/>
          </a:bodyPr>
          <a:lstStyle/>
          <a:p>
            <a:pPr algn="ctr"/>
            <a:r>
              <a:rPr lang="en-US" sz="1600" b="1" dirty="0"/>
              <a:t>Sexual health, ANC &amp; PMTCT</a:t>
            </a:r>
          </a:p>
        </p:txBody>
      </p:sp>
      <p:sp>
        <p:nvSpPr>
          <p:cNvPr id="6" name="TextBox 5">
            <a:extLst>
              <a:ext uri="{FF2B5EF4-FFF2-40B4-BE49-F238E27FC236}">
                <a16:creationId xmlns:a16="http://schemas.microsoft.com/office/drawing/2014/main" id="{6CAE0378-5F72-370B-E000-E3476DAEA925}"/>
              </a:ext>
            </a:extLst>
          </p:cNvPr>
          <p:cNvSpPr txBox="1"/>
          <p:nvPr/>
        </p:nvSpPr>
        <p:spPr>
          <a:xfrm>
            <a:off x="3513786" y="4700787"/>
            <a:ext cx="1413746" cy="584775"/>
          </a:xfrm>
          <a:prstGeom prst="rect">
            <a:avLst/>
          </a:prstGeom>
          <a:noFill/>
        </p:spPr>
        <p:txBody>
          <a:bodyPr wrap="square" rtlCol="0">
            <a:spAutoFit/>
          </a:bodyPr>
          <a:lstStyle/>
          <a:p>
            <a:pPr algn="ctr"/>
            <a:r>
              <a:rPr lang="en-US" sz="1600" b="1" dirty="0"/>
              <a:t>HIV prevention</a:t>
            </a:r>
          </a:p>
        </p:txBody>
      </p:sp>
      <p:sp>
        <p:nvSpPr>
          <p:cNvPr id="7" name="TextBox 6">
            <a:extLst>
              <a:ext uri="{FF2B5EF4-FFF2-40B4-BE49-F238E27FC236}">
                <a16:creationId xmlns:a16="http://schemas.microsoft.com/office/drawing/2014/main" id="{ED10AA51-FF41-28C0-E4C8-17DD1D8EDE67}"/>
              </a:ext>
            </a:extLst>
          </p:cNvPr>
          <p:cNvSpPr txBox="1"/>
          <p:nvPr/>
        </p:nvSpPr>
        <p:spPr>
          <a:xfrm>
            <a:off x="6726381" y="4654620"/>
            <a:ext cx="1684305" cy="338554"/>
          </a:xfrm>
          <a:prstGeom prst="rect">
            <a:avLst/>
          </a:prstGeom>
          <a:noFill/>
        </p:spPr>
        <p:txBody>
          <a:bodyPr wrap="square" rtlCol="0">
            <a:spAutoFit/>
          </a:bodyPr>
          <a:lstStyle/>
          <a:p>
            <a:pPr algn="ctr"/>
            <a:r>
              <a:rPr lang="en-US" sz="1600" b="1" dirty="0" err="1"/>
              <a:t>Criminalisation</a:t>
            </a:r>
            <a:endParaRPr lang="en-US" sz="1600" b="1" dirty="0"/>
          </a:p>
        </p:txBody>
      </p:sp>
      <p:sp>
        <p:nvSpPr>
          <p:cNvPr id="8" name="TextBox 7">
            <a:extLst>
              <a:ext uri="{FF2B5EF4-FFF2-40B4-BE49-F238E27FC236}">
                <a16:creationId xmlns:a16="http://schemas.microsoft.com/office/drawing/2014/main" id="{17C6B059-EC89-7E32-5A92-F6E2BA1C9B97}"/>
              </a:ext>
            </a:extLst>
          </p:cNvPr>
          <p:cNvSpPr txBox="1"/>
          <p:nvPr/>
        </p:nvSpPr>
        <p:spPr>
          <a:xfrm>
            <a:off x="8217401" y="4814720"/>
            <a:ext cx="1684305" cy="584775"/>
          </a:xfrm>
          <a:prstGeom prst="rect">
            <a:avLst/>
          </a:prstGeom>
          <a:noFill/>
        </p:spPr>
        <p:txBody>
          <a:bodyPr wrap="square" rtlCol="0">
            <a:spAutoFit/>
          </a:bodyPr>
          <a:lstStyle/>
          <a:p>
            <a:pPr algn="ctr"/>
            <a:r>
              <a:rPr lang="en-US" sz="1600" b="1" dirty="0"/>
              <a:t>Stigma &amp; discrimination</a:t>
            </a:r>
          </a:p>
        </p:txBody>
      </p:sp>
      <p:sp>
        <p:nvSpPr>
          <p:cNvPr id="9" name="TextBox 8">
            <a:extLst>
              <a:ext uri="{FF2B5EF4-FFF2-40B4-BE49-F238E27FC236}">
                <a16:creationId xmlns:a16="http://schemas.microsoft.com/office/drawing/2014/main" id="{B20101DC-2F26-1550-4154-DA9923548A13}"/>
              </a:ext>
            </a:extLst>
          </p:cNvPr>
          <p:cNvSpPr txBox="1"/>
          <p:nvPr/>
        </p:nvSpPr>
        <p:spPr>
          <a:xfrm>
            <a:off x="9901706" y="4522331"/>
            <a:ext cx="1684305" cy="830997"/>
          </a:xfrm>
          <a:prstGeom prst="rect">
            <a:avLst/>
          </a:prstGeom>
          <a:noFill/>
        </p:spPr>
        <p:txBody>
          <a:bodyPr wrap="square" rtlCol="0">
            <a:spAutoFit/>
          </a:bodyPr>
          <a:lstStyle/>
          <a:p>
            <a:pPr algn="ctr"/>
            <a:r>
              <a:rPr lang="en-US" sz="1600" b="1" dirty="0"/>
              <a:t>Gender inequality &amp; violence</a:t>
            </a:r>
          </a:p>
        </p:txBody>
      </p:sp>
      <p:pic>
        <p:nvPicPr>
          <p:cNvPr id="10" name="Picture 9" descr="A drawing of a person&#10;&#10;Description automatically generated">
            <a:extLst>
              <a:ext uri="{FF2B5EF4-FFF2-40B4-BE49-F238E27FC236}">
                <a16:creationId xmlns:a16="http://schemas.microsoft.com/office/drawing/2014/main" id="{1EFC1D3A-D6B7-1CEC-C7B6-62335365D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3770" y="55133"/>
            <a:ext cx="3506714" cy="520284"/>
          </a:xfrm>
          <a:prstGeom prst="rect">
            <a:avLst/>
          </a:prstGeom>
        </p:spPr>
      </p:pic>
    </p:spTree>
    <p:extLst>
      <p:ext uri="{BB962C8B-B14F-4D97-AF65-F5344CB8AC3E}">
        <p14:creationId xmlns:p14="http://schemas.microsoft.com/office/powerpoint/2010/main" val="47198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AB81D321-30F1-EF92-35A3-425CCEB028F1}"/>
              </a:ext>
            </a:extLst>
          </p:cNvPr>
          <p:cNvSpPr txBox="1">
            <a:spLocks/>
          </p:cNvSpPr>
          <p:nvPr/>
        </p:nvSpPr>
        <p:spPr>
          <a:xfrm>
            <a:off x="147376" y="1758461"/>
            <a:ext cx="5453324" cy="4474531"/>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0"/>
              </a:spcBef>
              <a:spcAft>
                <a:spcPts val="600"/>
              </a:spcAft>
              <a:buFont typeface="Arial"/>
              <a:buChar char="•"/>
              <a:defRPr sz="24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0"/>
              </a:spcBef>
              <a:spcAft>
                <a:spcPts val="600"/>
              </a:spcAft>
              <a:buFont typeface="Arial"/>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100000"/>
              </a:lnSpc>
              <a:spcBef>
                <a:spcPts val="0"/>
              </a:spcBef>
              <a:spcAft>
                <a:spcPts val="600"/>
              </a:spcAft>
              <a:buFont typeface="Arial"/>
              <a:buChar char="•"/>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0"/>
              </a:spcBef>
              <a:spcAft>
                <a:spcPts val="600"/>
              </a:spcAft>
              <a:buFont typeface="Arial"/>
              <a:buChar char="–"/>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0"/>
              </a:spcBef>
              <a:spcAft>
                <a:spcPts val="600"/>
              </a:spcAft>
              <a:buFont typeface="Arial"/>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Content Placeholder 1">
            <a:extLst>
              <a:ext uri="{FF2B5EF4-FFF2-40B4-BE49-F238E27FC236}">
                <a16:creationId xmlns:a16="http://schemas.microsoft.com/office/drawing/2014/main" id="{99D0B2C4-FB58-B69C-E5B6-5FAD64DAC86A}"/>
              </a:ext>
            </a:extLst>
          </p:cNvPr>
          <p:cNvSpPr>
            <a:spLocks noGrp="1"/>
          </p:cNvSpPr>
          <p:nvPr>
            <p:ph idx="1"/>
          </p:nvPr>
        </p:nvSpPr>
        <p:spPr>
          <a:xfrm>
            <a:off x="5946401" y="1975854"/>
            <a:ext cx="5635999" cy="4350043"/>
          </a:xfrm>
        </p:spPr>
        <p:txBody>
          <a:bodyPr>
            <a:normAutofit fontScale="70000" lnSpcReduction="20000"/>
          </a:bodyPr>
          <a:lstStyle/>
          <a:p>
            <a:pPr marL="0" indent="0">
              <a:lnSpc>
                <a:spcPct val="120000"/>
              </a:lnSpc>
              <a:buFont typeface="Arial"/>
              <a:buNone/>
            </a:pPr>
            <a:r>
              <a:rPr lang="en-US" sz="2400" dirty="0"/>
              <a:t>Analysis limited to Eastern and Southern Africa</a:t>
            </a:r>
          </a:p>
          <a:p>
            <a:pPr marL="0" indent="0">
              <a:lnSpc>
                <a:spcPct val="120000"/>
              </a:lnSpc>
              <a:buFont typeface="Arial"/>
              <a:buNone/>
            </a:pPr>
            <a:endParaRPr lang="en-US" sz="2400" dirty="0"/>
          </a:p>
          <a:p>
            <a:pPr marL="0" indent="0">
              <a:lnSpc>
                <a:spcPct val="120000"/>
              </a:lnSpc>
              <a:buFont typeface="Arial"/>
              <a:buNone/>
            </a:pPr>
            <a:r>
              <a:rPr lang="en-US" sz="2400" dirty="0"/>
              <a:t>We assumed: </a:t>
            </a:r>
            <a:r>
              <a:rPr lang="en-US" sz="2400" b="1" dirty="0"/>
              <a:t>societal enablers and structural interventions</a:t>
            </a:r>
            <a:r>
              <a:rPr lang="en-US" sz="2400" dirty="0"/>
              <a:t> maintained at levels required to implemented at sustain intervention coverage levels.</a:t>
            </a:r>
          </a:p>
          <a:p>
            <a:pPr marL="0" indent="0">
              <a:lnSpc>
                <a:spcPct val="120000"/>
              </a:lnSpc>
              <a:buNone/>
            </a:pPr>
            <a:endParaRPr lang="en-US" b="1" u="sng" dirty="0"/>
          </a:p>
          <a:p>
            <a:pPr marL="0" indent="0">
              <a:lnSpc>
                <a:spcPct val="120000"/>
              </a:lnSpc>
              <a:buNone/>
            </a:pPr>
            <a:r>
              <a:rPr lang="en-US" b="1" u="sng" dirty="0"/>
              <a:t>Questions:</a:t>
            </a:r>
          </a:p>
          <a:p>
            <a:pPr>
              <a:lnSpc>
                <a:spcPct val="120000"/>
              </a:lnSpc>
            </a:pPr>
            <a:r>
              <a:rPr lang="en-US" dirty="0"/>
              <a:t>What are expected HIV epidemic trajectories in settings at or near 95-95-95?</a:t>
            </a:r>
          </a:p>
          <a:p>
            <a:pPr>
              <a:lnSpc>
                <a:spcPct val="120000"/>
              </a:lnSpc>
            </a:pPr>
            <a:r>
              <a:rPr lang="en-US" dirty="0"/>
              <a:t>What are implications of changing HIV epidemiology for HIV </a:t>
            </a:r>
            <a:r>
              <a:rPr lang="en-US" dirty="0" err="1"/>
              <a:t>programmes</a:t>
            </a:r>
            <a:r>
              <a:rPr lang="en-US" dirty="0"/>
              <a:t>?</a:t>
            </a:r>
          </a:p>
          <a:p>
            <a:pPr>
              <a:lnSpc>
                <a:spcPct val="120000"/>
              </a:lnSpc>
            </a:pPr>
            <a:r>
              <a:rPr lang="en-US" dirty="0"/>
              <a:t>In what circumstances is there a risk of HIV returning as a major public health threat? </a:t>
            </a:r>
            <a:endParaRPr lang="en-US" i="1" dirty="0"/>
          </a:p>
        </p:txBody>
      </p:sp>
      <p:sp>
        <p:nvSpPr>
          <p:cNvPr id="3" name="Title 2">
            <a:extLst>
              <a:ext uri="{FF2B5EF4-FFF2-40B4-BE49-F238E27FC236}">
                <a16:creationId xmlns:a16="http://schemas.microsoft.com/office/drawing/2014/main" id="{746A131B-8024-ED19-7826-89EB37F7DB50}"/>
              </a:ext>
            </a:extLst>
          </p:cNvPr>
          <p:cNvSpPr>
            <a:spLocks noGrp="1"/>
          </p:cNvSpPr>
          <p:nvPr>
            <p:ph type="title"/>
          </p:nvPr>
        </p:nvSpPr>
        <p:spPr>
          <a:xfrm>
            <a:off x="3024554" y="717125"/>
            <a:ext cx="8557846" cy="704088"/>
          </a:xfrm>
        </p:spPr>
        <p:txBody>
          <a:bodyPr/>
          <a:lstStyle/>
          <a:p>
            <a:pPr algn="l"/>
            <a:r>
              <a:rPr lang="en-US" dirty="0"/>
              <a:t>Epidemiologic consultation on charting the post 2030 AIDS pandemic and response </a:t>
            </a:r>
          </a:p>
        </p:txBody>
      </p:sp>
      <p:pic>
        <p:nvPicPr>
          <p:cNvPr id="4" name="Picture 3" descr="A map of africa with different logos&#10;&#10;Description automatically generated">
            <a:extLst>
              <a:ext uri="{FF2B5EF4-FFF2-40B4-BE49-F238E27FC236}">
                <a16:creationId xmlns:a16="http://schemas.microsoft.com/office/drawing/2014/main" id="{B4CFF40A-A1D6-32F5-FF54-D1616CF63B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198" y="5338171"/>
            <a:ext cx="1350502" cy="1353447"/>
          </a:xfrm>
          <a:prstGeom prst="rect">
            <a:avLst/>
          </a:prstGeom>
        </p:spPr>
      </p:pic>
      <p:pic>
        <p:nvPicPr>
          <p:cNvPr id="5" name="Picture 4" descr="A black text with black letters&#10;&#10;Description automatically generated">
            <a:extLst>
              <a:ext uri="{FF2B5EF4-FFF2-40B4-BE49-F238E27FC236}">
                <a16:creationId xmlns:a16="http://schemas.microsoft.com/office/drawing/2014/main" id="{15AE1ED4-6AA2-E06A-6C89-E2F4455BFDC4}"/>
              </a:ext>
            </a:extLst>
          </p:cNvPr>
          <p:cNvPicPr>
            <a:picLocks noChangeAspect="1"/>
          </p:cNvPicPr>
          <p:nvPr/>
        </p:nvPicPr>
        <p:blipFill>
          <a:blip r:embed="rId4"/>
          <a:stretch>
            <a:fillRect/>
          </a:stretch>
        </p:blipFill>
        <p:spPr>
          <a:xfrm>
            <a:off x="147376" y="5657069"/>
            <a:ext cx="2335224" cy="685338"/>
          </a:xfrm>
          <a:prstGeom prst="rect">
            <a:avLst/>
          </a:prstGeom>
        </p:spPr>
      </p:pic>
      <p:pic>
        <p:nvPicPr>
          <p:cNvPr id="9" name="Picture 8" descr="A drawing of a person&#10;&#10;Description automatically generated">
            <a:extLst>
              <a:ext uri="{FF2B5EF4-FFF2-40B4-BE49-F238E27FC236}">
                <a16:creationId xmlns:a16="http://schemas.microsoft.com/office/drawing/2014/main" id="{F521385F-8FC9-C113-5F6F-BB91984301F4}"/>
              </a:ext>
            </a:extLst>
          </p:cNvPr>
          <p:cNvPicPr>
            <a:picLocks noChangeAspect="1"/>
          </p:cNvPicPr>
          <p:nvPr/>
        </p:nvPicPr>
        <p:blipFill rotWithShape="1">
          <a:blip r:embed="rId5">
            <a:extLst>
              <a:ext uri="{28A0092B-C50C-407E-A947-70E740481C1C}">
                <a14:useLocalDpi xmlns:a14="http://schemas.microsoft.com/office/drawing/2010/main" val="0"/>
              </a:ext>
            </a:extLst>
          </a:blip>
          <a:srcRect r="19614"/>
          <a:stretch/>
        </p:blipFill>
        <p:spPr>
          <a:xfrm>
            <a:off x="413099" y="838504"/>
            <a:ext cx="2499514" cy="461331"/>
          </a:xfrm>
          <a:prstGeom prst="rect">
            <a:avLst/>
          </a:prstGeom>
        </p:spPr>
      </p:pic>
      <p:sp>
        <p:nvSpPr>
          <p:cNvPr id="11" name="Content Placeholder 1">
            <a:extLst>
              <a:ext uri="{FF2B5EF4-FFF2-40B4-BE49-F238E27FC236}">
                <a16:creationId xmlns:a16="http://schemas.microsoft.com/office/drawing/2014/main" id="{360ABF70-9A25-FFE6-77E6-42A19D512259}"/>
              </a:ext>
            </a:extLst>
          </p:cNvPr>
          <p:cNvSpPr txBox="1">
            <a:spLocks/>
          </p:cNvSpPr>
          <p:nvPr/>
        </p:nvSpPr>
        <p:spPr>
          <a:xfrm>
            <a:off x="505558" y="1975854"/>
            <a:ext cx="5037992" cy="3247771"/>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lnSpc>
                <a:spcPct val="100000"/>
              </a:lnSpc>
              <a:spcBef>
                <a:spcPts val="0"/>
              </a:spcBef>
              <a:spcAft>
                <a:spcPts val="600"/>
              </a:spcAft>
              <a:buFont typeface="Arial"/>
              <a:buChar char="•"/>
              <a:defRPr sz="24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0"/>
              </a:spcBef>
              <a:spcAft>
                <a:spcPts val="600"/>
              </a:spcAft>
              <a:buFont typeface="Arial"/>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100000"/>
              </a:lnSpc>
              <a:spcBef>
                <a:spcPts val="0"/>
              </a:spcBef>
              <a:spcAft>
                <a:spcPts val="600"/>
              </a:spcAft>
              <a:buFont typeface="Arial"/>
              <a:buChar char="•"/>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0"/>
              </a:spcBef>
              <a:spcAft>
                <a:spcPts val="600"/>
              </a:spcAft>
              <a:buFont typeface="Arial"/>
              <a:buChar char="–"/>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0"/>
              </a:spcBef>
              <a:spcAft>
                <a:spcPts val="600"/>
              </a:spcAft>
              <a:buFont typeface="Arial"/>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Compared future projections to 2040 from seven mathematical models</a:t>
            </a:r>
          </a:p>
          <a:p>
            <a:pPr>
              <a:lnSpc>
                <a:spcPct val="120000"/>
              </a:lnSpc>
            </a:pPr>
            <a:endParaRPr lang="en-US" dirty="0"/>
          </a:p>
          <a:p>
            <a:pPr>
              <a:lnSpc>
                <a:spcPct val="120000"/>
              </a:lnSpc>
            </a:pPr>
            <a:r>
              <a:rPr lang="en-US" dirty="0"/>
              <a:t>Used one model to look at scenarios:</a:t>
            </a:r>
          </a:p>
          <a:p>
            <a:pPr lvl="1">
              <a:lnSpc>
                <a:spcPct val="120000"/>
              </a:lnSpc>
            </a:pPr>
            <a:r>
              <a:rPr lang="en-US" dirty="0"/>
              <a:t>Scenario 1: Maintain current coverage</a:t>
            </a:r>
          </a:p>
          <a:p>
            <a:pPr lvl="1">
              <a:lnSpc>
                <a:spcPct val="120000"/>
              </a:lnSpc>
            </a:pPr>
            <a:r>
              <a:rPr lang="en-US" dirty="0"/>
              <a:t>Scenario 2: Reach Global Strategy prevention and treatment targets by 2030</a:t>
            </a:r>
          </a:p>
          <a:p>
            <a:pPr lvl="1">
              <a:lnSpc>
                <a:spcPct val="120000"/>
              </a:lnSpc>
            </a:pPr>
            <a:endParaRPr lang="en-US" dirty="0"/>
          </a:p>
          <a:p>
            <a:pPr>
              <a:lnSpc>
                <a:spcPct val="120000"/>
              </a:lnSpc>
            </a:pPr>
            <a:r>
              <a:rPr lang="en-US" sz="2400" dirty="0"/>
              <a:t>Reviewed population cohort and </a:t>
            </a:r>
            <a:r>
              <a:rPr lang="en-US" sz="2400" dirty="0" err="1"/>
              <a:t>phyologenetic</a:t>
            </a:r>
            <a:r>
              <a:rPr lang="en-US" sz="2400" dirty="0"/>
              <a:t> studies on HIV </a:t>
            </a:r>
            <a:r>
              <a:rPr lang="en-US" sz="2400" dirty="0" err="1"/>
              <a:t>transmmission</a:t>
            </a:r>
            <a:r>
              <a:rPr lang="en-US" sz="2400" dirty="0"/>
              <a:t> dynamics</a:t>
            </a:r>
          </a:p>
          <a:p>
            <a:pPr>
              <a:lnSpc>
                <a:spcPct val="120000"/>
              </a:lnSpc>
            </a:pPr>
            <a:endParaRPr lang="en-US" i="1" dirty="0"/>
          </a:p>
        </p:txBody>
      </p:sp>
      <p:pic>
        <p:nvPicPr>
          <p:cNvPr id="12" name="Picture 11">
            <a:extLst>
              <a:ext uri="{FF2B5EF4-FFF2-40B4-BE49-F238E27FC236}">
                <a16:creationId xmlns:a16="http://schemas.microsoft.com/office/drawing/2014/main" id="{E7F6A2B0-BD00-31B9-2FC8-1D173189F6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03976" y="5464858"/>
            <a:ext cx="1400521" cy="1079919"/>
          </a:xfrm>
          <a:prstGeom prst="rect">
            <a:avLst/>
          </a:prstGeom>
        </p:spPr>
      </p:pic>
    </p:spTree>
    <p:extLst>
      <p:ext uri="{BB962C8B-B14F-4D97-AF65-F5344CB8AC3E}">
        <p14:creationId xmlns:p14="http://schemas.microsoft.com/office/powerpoint/2010/main" val="2241155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1.4|6.3"/>
</p:tagLst>
</file>

<file path=ppt/tags/tag2.xml><?xml version="1.0" encoding="utf-8"?>
<p:tagLst xmlns:a="http://schemas.openxmlformats.org/drawingml/2006/main" xmlns:r="http://schemas.openxmlformats.org/officeDocument/2006/relationships" xmlns:p="http://schemas.openxmlformats.org/presentationml/2006/main">
  <p:tag name="TIMING" val="|35.1|22.2"/>
</p:tagLst>
</file>

<file path=ppt/tags/tag3.xml><?xml version="1.0" encoding="utf-8"?>
<p:tagLst xmlns:a="http://schemas.openxmlformats.org/drawingml/2006/main" xmlns:r="http://schemas.openxmlformats.org/officeDocument/2006/relationships" xmlns:p="http://schemas.openxmlformats.org/presentationml/2006/main">
  <p:tag name="TIMING" val="|22.3|26.4|16.9|21"/>
</p:tagLst>
</file>

<file path=ppt/tags/tag4.xml><?xml version="1.0" encoding="utf-8"?>
<p:tagLst xmlns:a="http://schemas.openxmlformats.org/drawingml/2006/main" xmlns:r="http://schemas.openxmlformats.org/officeDocument/2006/relationships" xmlns:p="http://schemas.openxmlformats.org/presentationml/2006/main">
  <p:tag name="TIMING" val="|2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mperial-template" id="{97E246CF-7634-8A4C-9C1E-B614D577613F}" vid="{E0C2BB60-76C5-2F47-8E02-23E7AC43125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mperial-template" id="{97E246CF-7634-8A4C-9C1E-B614D577613F}" vid="{E0C2BB60-76C5-2F47-8E02-23E7AC431250}"/>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adc1a27-8fd1-4eb7-8f25-b1d0e792ecfc">
      <Terms xmlns="http://schemas.microsoft.com/office/infopath/2007/PartnerControls"/>
    </lcf76f155ced4ddcb4097134ff3c332f>
    <TaxCatchAll xmlns="3e389212-b381-48da-a401-274b0f99e1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B7B6B9204D094EB67E1AC825F1626F" ma:contentTypeVersion="16" ma:contentTypeDescription="Create a new document." ma:contentTypeScope="" ma:versionID="ed19fa504b006f3c5bb640a6a38e84f7">
  <xsd:schema xmlns:xsd="http://www.w3.org/2001/XMLSchema" xmlns:xs="http://www.w3.org/2001/XMLSchema" xmlns:p="http://schemas.microsoft.com/office/2006/metadata/properties" xmlns:ns2="badc1a27-8fd1-4eb7-8f25-b1d0e792ecfc" xmlns:ns3="3e389212-b381-48da-a401-274b0f99e1a9" targetNamespace="http://schemas.microsoft.com/office/2006/metadata/properties" ma:root="true" ma:fieldsID="6de17009c380eee45068bb093d471079" ns2:_="" ns3:_="">
    <xsd:import namespace="badc1a27-8fd1-4eb7-8f25-b1d0e792ecfc"/>
    <xsd:import namespace="3e389212-b381-48da-a401-274b0f99e1a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dc1a27-8fd1-4eb7-8f25-b1d0e792ec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389212-b381-48da-a401-274b0f99e1a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dd34ce-39c7-4c55-9c29-6cbb3b09d124}" ma:internalName="TaxCatchAll" ma:showField="CatchAllData" ma:web="3e389212-b381-48da-a401-274b0f99e1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65944F-4FCE-4F33-8716-4D646D628CC4}">
  <ds:schemaRefs>
    <ds:schemaRef ds:uri="http://schemas.microsoft.com/sharepoint/v3/contenttype/forms"/>
  </ds:schemaRefs>
</ds:datastoreItem>
</file>

<file path=customXml/itemProps2.xml><?xml version="1.0" encoding="utf-8"?>
<ds:datastoreItem xmlns:ds="http://schemas.openxmlformats.org/officeDocument/2006/customXml" ds:itemID="{F9693987-6B89-46AC-9751-5230935F76F1}">
  <ds:schemaRefs>
    <ds:schemaRef ds:uri="http://schemas.openxmlformats.org/package/2006/metadata/core-properties"/>
    <ds:schemaRef ds:uri="http://purl.org/dc/terms/"/>
    <ds:schemaRef ds:uri="http://purl.org/dc/elements/1.1/"/>
    <ds:schemaRef ds:uri="http://purl.org/dc/dcmitype/"/>
    <ds:schemaRef ds:uri="http://www.w3.org/XML/1998/namespace"/>
    <ds:schemaRef ds:uri="http://schemas.microsoft.com/office/2006/documentManagement/types"/>
    <ds:schemaRef ds:uri="badc1a27-8fd1-4eb7-8f25-b1d0e792ecfc"/>
    <ds:schemaRef ds:uri="http://schemas.microsoft.com/office/infopath/2007/PartnerControls"/>
    <ds:schemaRef ds:uri="3e389212-b381-48da-a401-274b0f99e1a9"/>
    <ds:schemaRef ds:uri="http://schemas.microsoft.com/office/2006/metadata/properties"/>
  </ds:schemaRefs>
</ds:datastoreItem>
</file>

<file path=customXml/itemProps3.xml><?xml version="1.0" encoding="utf-8"?>
<ds:datastoreItem xmlns:ds="http://schemas.openxmlformats.org/officeDocument/2006/customXml" ds:itemID="{34CF9CE6-3F0D-4C52-A9BF-98346B5D03E8}">
  <ds:schemaRefs>
    <ds:schemaRef ds:uri="3e389212-b381-48da-a401-274b0f99e1a9"/>
    <ds:schemaRef ds:uri="badc1a27-8fd1-4eb7-8f25-b1d0e792ec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Office Theme</Template>
  <TotalTime>32967</TotalTime>
  <Words>2593</Words>
  <Application>Microsoft Office PowerPoint</Application>
  <PresentationFormat>Widescreen</PresentationFormat>
  <Paragraphs>341</Paragraphs>
  <Slides>32</Slides>
  <Notes>13</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1_Office Theme</vt:lpstr>
      <vt:lpstr>3_Office Theme</vt:lpstr>
      <vt:lpstr>What is required to achieve the 2025 and 2030 HIV targets for reducing new HIV infections?   What is required to sustain the response post 2030? </vt:lpstr>
      <vt:lpstr>Outline</vt:lpstr>
      <vt:lpstr>PowerPoint Presentation</vt:lpstr>
      <vt:lpstr>PowerPoint Presentation</vt:lpstr>
      <vt:lpstr>PowerPoint Presentation</vt:lpstr>
      <vt:lpstr>PowerPoint Presentation</vt:lpstr>
      <vt:lpstr>PowerPoint Presentation</vt:lpstr>
      <vt:lpstr>PowerPoint Presentation</vt:lpstr>
      <vt:lpstr>Epidemiologic consultation on charting the post 2030 AIDS pandemic and response </vt:lpstr>
      <vt:lpstr>PowerPoint Presentation</vt:lpstr>
      <vt:lpstr>Incidence decline will likely slow between 2025-2040</vt:lpstr>
      <vt:lpstr>The population living with HIV will age dramatically</vt:lpstr>
      <vt:lpstr>Prevented infections  fewer men with viraemia  lower exposure of HIV transmission to young women</vt:lpstr>
      <vt:lpstr>PowerPoint Presentation</vt:lpstr>
      <vt:lpstr>Large number of people living with HIV requiring services</vt:lpstr>
      <vt:lpstr>Reducing inequity in treatment access will reduce onward transmission</vt:lpstr>
      <vt:lpstr>PowerPoint Presentation</vt:lpstr>
      <vt:lpstr>The ‘End of AIDS as a public health threat’</vt:lpstr>
      <vt:lpstr>Defining epidemic control</vt:lpstr>
      <vt:lpstr>Defining epidemic control</vt:lpstr>
      <vt:lpstr>South Africa—epidemiologic impacts of potential future programme changes </vt:lpstr>
      <vt:lpstr>PowerPoint Presentation</vt:lpstr>
      <vt:lpstr>PowerPoint Presentation</vt:lpstr>
      <vt:lpstr>Models can help guide choice of optimal prevention and treatment options</vt:lpstr>
      <vt:lpstr>Key messages: What will HIV look like beyond 2030?</vt:lpstr>
      <vt:lpstr>Priorities for HIV programmes</vt:lpstr>
      <vt:lpstr>PowerPoint Presentation</vt:lpstr>
      <vt:lpstr>Contributors to UNAIDS Consultation on HIV projections and transmission dynamics post-2030</vt:lpstr>
      <vt:lpstr>Extra slides</vt:lpstr>
      <vt:lpstr>PowerPoint Presentation</vt:lpstr>
      <vt:lpstr>Modelling to Inform HIV Programmes in Sub-Saharan Africa (MIHPSA) Collaboration [Phase 1]</vt:lpstr>
      <vt:lpstr>Burning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Blantyre Geospatial HIV prevalence—preliminary results</dc:title>
  <dc:creator>Eaton, Jeffrey W</dc:creator>
  <cp:lastModifiedBy>Eaton, Jeffrey W</cp:lastModifiedBy>
  <cp:revision>107</cp:revision>
  <dcterms:created xsi:type="dcterms:W3CDTF">2021-11-25T14:55:06Z</dcterms:created>
  <dcterms:modified xsi:type="dcterms:W3CDTF">2023-11-17T09:25:09Z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0x010100B0B7B6B9204D094EB67E1AC825F1626F</vt:lpwstr>
  </property>
</Properties>
</file>