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RAJAN, Mahesh" userId="a024a65d-97f4-4b5e-9729-e30195f49ed5" providerId="ADAL" clId="{143065F2-305F-4716-AB85-AFDC7B5353DC}"/>
    <pc:docChg chg="modSld">
      <pc:chgData name="NATARAJAN, Mahesh" userId="a024a65d-97f4-4b5e-9729-e30195f49ed5" providerId="ADAL" clId="{143065F2-305F-4716-AB85-AFDC7B5353DC}" dt="2024-07-25T07:22:02.579" v="3" actId="1076"/>
      <pc:docMkLst>
        <pc:docMk/>
      </pc:docMkLst>
      <pc:sldChg chg="modSp mod">
        <pc:chgData name="NATARAJAN, Mahesh" userId="a024a65d-97f4-4b5e-9729-e30195f49ed5" providerId="ADAL" clId="{143065F2-305F-4716-AB85-AFDC7B5353DC}" dt="2024-07-25T07:21:49.414" v="1" actId="14100"/>
        <pc:sldMkLst>
          <pc:docMk/>
          <pc:sldMk cId="0" sldId="260"/>
        </pc:sldMkLst>
        <pc:picChg chg="mod">
          <ac:chgData name="NATARAJAN, Mahesh" userId="a024a65d-97f4-4b5e-9729-e30195f49ed5" providerId="ADAL" clId="{143065F2-305F-4716-AB85-AFDC7B5353DC}" dt="2024-07-25T07:21:49.414" v="1" actId="14100"/>
          <ac:picMkLst>
            <pc:docMk/>
            <pc:sldMk cId="0" sldId="260"/>
            <ac:picMk id="131" creationId="{00000000-0000-0000-0000-000000000000}"/>
          </ac:picMkLst>
        </pc:picChg>
      </pc:sldChg>
      <pc:sldChg chg="modSp mod">
        <pc:chgData name="NATARAJAN, Mahesh" userId="a024a65d-97f4-4b5e-9729-e30195f49ed5" providerId="ADAL" clId="{143065F2-305F-4716-AB85-AFDC7B5353DC}" dt="2024-07-25T07:22:02.579" v="3" actId="1076"/>
        <pc:sldMkLst>
          <pc:docMk/>
          <pc:sldMk cId="0" sldId="262"/>
        </pc:sldMkLst>
        <pc:picChg chg="mod">
          <ac:chgData name="NATARAJAN, Mahesh" userId="a024a65d-97f4-4b5e-9729-e30195f49ed5" providerId="ADAL" clId="{143065F2-305F-4716-AB85-AFDC7B5353DC}" dt="2024-07-25T07:22:02.579" v="3" actId="1076"/>
          <ac:picMkLst>
            <pc:docMk/>
            <pc:sldMk cId="0" sldId="262"/>
            <ac:picMk id="14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>
              <a:buChar char="•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>
              <a:buChar char="•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‣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uganda.or.u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hyperlink" Target="https://youtu.be/gg_uLhF9WZ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hyperlink" Target="http://WWW.buganda.or.u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uganda.or.u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buganda.or.ug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WWW.buganda.or.u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://WWW.buganda.or.ug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hyperlink" Target="http://WWW.buganda.or.u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hyperlink" Target="http://WWW.buganda.or.u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xfrm>
            <a:off x="7165909" y="4736362"/>
            <a:ext cx="4694792" cy="1102464"/>
          </a:xfrm>
          <a:prstGeom prst="rect">
            <a:avLst/>
          </a:prstGeom>
        </p:spPr>
        <p:txBody>
          <a:bodyPr anchor="ctr"/>
          <a:lstStyle/>
          <a:p>
            <a:pPr>
              <a:defRPr sz="2200" b="1">
                <a:solidFill>
                  <a:srgbClr val="7C7C7C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Robert Serwanga.</a:t>
            </a:r>
            <a:br/>
            <a:r>
              <a:rPr b="0"/>
              <a:t>Minister Youth, Sports and the Arts.</a:t>
            </a:r>
          </a:p>
          <a:p>
            <a:pPr>
              <a:defRPr sz="2200">
                <a:solidFill>
                  <a:srgbClr val="7C7C7C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Buganda Kingdom - Uganda.</a:t>
            </a:r>
          </a:p>
        </p:txBody>
      </p:sp>
      <p:pic>
        <p:nvPicPr>
          <p:cNvPr id="95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0" y="5735770"/>
            <a:ext cx="1422858" cy="671737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itle 1"/>
          <p:cNvSpPr txBox="1"/>
          <p:nvPr/>
        </p:nvSpPr>
        <p:spPr>
          <a:xfrm>
            <a:off x="7059476" y="2222504"/>
            <a:ext cx="4933056" cy="1722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ctr">
              <a:defRPr sz="30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2800" b="1">
                <a:latin typeface="Carlito"/>
                <a:ea typeface="Carlito"/>
                <a:cs typeface="Carlito"/>
                <a:sym typeface="Carlito"/>
              </a:rPr>
              <a:t>MEN and HIV Session IAS 2024.</a:t>
            </a:r>
            <a:r>
              <a:t> </a:t>
            </a:r>
          </a:p>
          <a:p>
            <a:pPr algn="ctr">
              <a:lnSpc>
                <a:spcPct val="75000"/>
              </a:lnSpc>
              <a:spcBef>
                <a:spcPts val="700"/>
              </a:spcBef>
              <a:defRPr sz="2500" b="1">
                <a:latin typeface="Carlito"/>
                <a:ea typeface="Carlito"/>
                <a:cs typeface="Carlito"/>
                <a:sym typeface="Carlito"/>
              </a:defRPr>
            </a:pPr>
            <a:r>
              <a:t>Innovative Strategies and Challenges in Addressing HIV Among Men: </a:t>
            </a:r>
            <a:r>
              <a:rPr sz="2000" i="1"/>
              <a:t>Insights and Future Directions.</a:t>
            </a:r>
          </a:p>
        </p:txBody>
      </p:sp>
      <p:sp>
        <p:nvSpPr>
          <p:cNvPr id="97" name="Straight Connector 10"/>
          <p:cNvSpPr/>
          <p:nvPr/>
        </p:nvSpPr>
        <p:spPr>
          <a:xfrm flipH="1">
            <a:off x="6566379" y="-3756"/>
            <a:ext cx="1" cy="6861758"/>
          </a:xfrm>
          <a:prstGeom prst="line">
            <a:avLst/>
          </a:prstGeom>
          <a:ln w="57150">
            <a:solidFill>
              <a:srgbClr val="0B6938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030" y="5937662"/>
            <a:ext cx="1253218" cy="792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asted-movie.png" descr="pasted-movie.png"/>
          <p:cNvPicPr>
            <a:picLocks noChangeAspect="1"/>
          </p:cNvPicPr>
          <p:nvPr/>
        </p:nvPicPr>
        <p:blipFill>
          <a:blip r:embed="rId4"/>
          <a:srcRect r="42902"/>
          <a:stretch>
            <a:fillRect/>
          </a:stretch>
        </p:blipFill>
        <p:spPr>
          <a:xfrm>
            <a:off x="8557845" y="374943"/>
            <a:ext cx="2746473" cy="1202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10" y="-2116"/>
            <a:ext cx="6793682" cy="6793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/>
          <p:nvPr/>
        </p:nvSpPr>
        <p:spPr>
          <a:xfrm>
            <a:off x="373533" y="2909802"/>
            <a:ext cx="11444934" cy="25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marL="334210" indent="-334210">
              <a:lnSpc>
                <a:spcPct val="200000"/>
              </a:lnSpc>
              <a:buSzPct val="100000"/>
              <a:buAutoNum type="arabicPeriod"/>
              <a:defRPr sz="2500" b="1"/>
            </a:pPr>
            <a:r>
              <a:t>Honest translation of messages/interventions to Aid understanding . </a:t>
            </a:r>
          </a:p>
          <a:p>
            <a:pPr marL="334210" indent="-334210">
              <a:lnSpc>
                <a:spcPct val="200000"/>
              </a:lnSpc>
              <a:buSzPct val="100000"/>
              <a:buAutoNum type="arabicPeriod"/>
              <a:defRPr sz="2500" b="1"/>
            </a:pPr>
            <a:r>
              <a:t>Theming  all institutional Activities to include HIV interventions.</a:t>
            </a:r>
          </a:p>
          <a:p>
            <a:pPr marL="334210" indent="-334210">
              <a:lnSpc>
                <a:spcPct val="200000"/>
              </a:lnSpc>
              <a:buSzPct val="100000"/>
              <a:buAutoNum type="arabicPeriod"/>
              <a:defRPr sz="2500" b="1"/>
            </a:pPr>
            <a:r>
              <a:t>Brotherhood.</a:t>
            </a:r>
          </a:p>
        </p:txBody>
      </p:sp>
      <p:pic>
        <p:nvPicPr>
          <p:cNvPr id="164" name="pasted-movie.png" descr="pasted-movie.png"/>
          <p:cNvPicPr>
            <a:picLocks noChangeAspect="1"/>
          </p:cNvPicPr>
          <p:nvPr/>
        </p:nvPicPr>
        <p:blipFill>
          <a:blip r:embed="rId2"/>
          <a:srcRect r="42902"/>
          <a:stretch>
            <a:fillRect/>
          </a:stretch>
        </p:blipFill>
        <p:spPr>
          <a:xfrm>
            <a:off x="4884393" y="208293"/>
            <a:ext cx="2423232" cy="1061005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le 1"/>
          <p:cNvSpPr txBox="1"/>
          <p:nvPr/>
        </p:nvSpPr>
        <p:spPr>
          <a:xfrm>
            <a:off x="324383" y="1688297"/>
            <a:ext cx="11543234" cy="80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>
              <a:lnSpc>
                <a:spcPct val="90000"/>
              </a:lnSpc>
              <a:defRPr sz="4400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Most effective Strategies : - 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081" y="5852041"/>
            <a:ext cx="1184141" cy="74886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itle 1"/>
          <p:cNvSpPr txBox="1"/>
          <p:nvPr/>
        </p:nvSpPr>
        <p:spPr>
          <a:xfrm>
            <a:off x="3978779" y="5712082"/>
            <a:ext cx="3170386" cy="94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WWW.buganda.or.ug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rserwanga@buganda.or.ug</a:t>
            </a:r>
            <a:br/>
            <a:r>
              <a:t>x.com/robert_serwanga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+256-414-274-738 Mob. +256-772-495-309.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54" y="513966"/>
            <a:ext cx="5293360" cy="5281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Content Placeholder 4" descr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320" y="304800"/>
            <a:ext cx="5740402" cy="5210389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ectangle 5"/>
          <p:cNvSpPr txBox="1"/>
          <p:nvPr/>
        </p:nvSpPr>
        <p:spPr>
          <a:xfrm>
            <a:off x="240620" y="5923929"/>
            <a:ext cx="11328403" cy="760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/>
            </a:lvl1pPr>
          </a:lstStyle>
          <a:p>
            <a:r>
              <a:t>Other African Cultural leaders have often visited the Kabaka discussions have been on the HIV theme and other health issues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>
            <a:spLocks noGrp="1"/>
          </p:cNvSpPr>
          <p:nvPr>
            <p:ph type="title"/>
          </p:nvPr>
        </p:nvSpPr>
        <p:spPr>
          <a:xfrm>
            <a:off x="7910283" y="606055"/>
            <a:ext cx="4008817" cy="79744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The Impact</a:t>
            </a:r>
          </a:p>
        </p:txBody>
      </p:sp>
      <p:pic>
        <p:nvPicPr>
          <p:cNvPr id="174" name="Content Placeholder 5" descr="Content Placeholder 5"/>
          <p:cNvPicPr>
            <a:picLocks noChangeAspect="1"/>
          </p:cNvPicPr>
          <p:nvPr/>
        </p:nvPicPr>
        <p:blipFill>
          <a:blip r:embed="rId2"/>
          <a:srcRect l="10204" r="4678" b="1"/>
          <a:stretch>
            <a:fillRect/>
          </a:stretch>
        </p:blipFill>
        <p:spPr>
          <a:xfrm>
            <a:off x="67530" y="59322"/>
            <a:ext cx="6240264" cy="581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268"/>
          <p:cNvSpPr txBox="1">
            <a:spLocks noGrp="1"/>
          </p:cNvSpPr>
          <p:nvPr>
            <p:ph type="body" sz="half" idx="1"/>
          </p:nvPr>
        </p:nvSpPr>
        <p:spPr>
          <a:xfrm>
            <a:off x="6619875" y="1714500"/>
            <a:ext cx="5299224" cy="453744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800"/>
              </a:spcBef>
              <a:buSzTx/>
              <a:buNone/>
              <a:defRPr sz="2600">
                <a:latin typeface="Chalkboard"/>
                <a:ea typeface="Chalkboard"/>
                <a:cs typeface="Chalkboard"/>
                <a:sym typeface="Chalkboard"/>
              </a:defRPr>
            </a:pPr>
            <a:r>
              <a:t>This approach has significantly improved HIV- Cultural- related behaviors in Buganda Kingdom between 2016 and 2020 including;</a:t>
            </a:r>
          </a:p>
          <a:p>
            <a:pPr marL="240631" indent="-240631">
              <a:spcBef>
                <a:spcPts val="1800"/>
              </a:spcBef>
              <a:buFontTx/>
              <a:defRPr sz="2400">
                <a:latin typeface="Chalkboard"/>
                <a:ea typeface="Chalkboard"/>
                <a:cs typeface="Chalkboard"/>
                <a:sym typeface="Chalkboard"/>
              </a:defRPr>
            </a:pPr>
            <a:r>
              <a:t> Increased knowledge of HIV status from 89% to 94%, </a:t>
            </a:r>
          </a:p>
          <a:p>
            <a:pPr marL="240631" indent="-240631">
              <a:spcBef>
                <a:spcPts val="1800"/>
              </a:spcBef>
              <a:buFontTx/>
              <a:defRPr sz="2400">
                <a:latin typeface="Chalkboard"/>
                <a:ea typeface="Chalkboard"/>
                <a:cs typeface="Chalkboard"/>
                <a:sym typeface="Chalkboard"/>
              </a:defRPr>
            </a:pPr>
            <a:r>
              <a:t> Increased HIV treatment coverage from 64% to 92% .</a:t>
            </a:r>
          </a:p>
          <a:p>
            <a:pPr marL="240631" indent="-240631">
              <a:spcBef>
                <a:spcPts val="1800"/>
              </a:spcBef>
              <a:buFontTx/>
              <a:defRPr sz="2400">
                <a:latin typeface="Chalkboard"/>
                <a:ea typeface="Chalkboard"/>
                <a:cs typeface="Chalkboard"/>
                <a:sym typeface="Chalkboard"/>
              </a:defRPr>
            </a:pPr>
            <a:r>
              <a:t> A 52% decrease in new HIV Infections.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274" descr="Shape 2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00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271" descr="Shape 2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31" y="-199098"/>
            <a:ext cx="12210262" cy="7256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650" y="-56011"/>
            <a:ext cx="12341301" cy="6964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>
            <a:spLocks noGrp="1"/>
          </p:cNvSpPr>
          <p:nvPr>
            <p:ph type="ctrTitle"/>
          </p:nvPr>
        </p:nvSpPr>
        <p:spPr>
          <a:xfrm>
            <a:off x="7120811" y="6049785"/>
            <a:ext cx="3170386" cy="642291"/>
          </a:xfrm>
          <a:prstGeom prst="rect">
            <a:avLst/>
          </a:prstGeom>
        </p:spPr>
        <p:txBody>
          <a:bodyPr/>
          <a:lstStyle/>
          <a:p>
            <a:pPr defTabSz="621791"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rserwanga@buganda.or.ug</a:t>
            </a:r>
            <a:br/>
            <a:r>
              <a:t>x.com/robert_serwanga</a:t>
            </a:r>
          </a:p>
          <a:p>
            <a:pPr defTabSz="621791"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+256-414-274-738 Mob. +256-772-495-309.</a:t>
            </a:r>
          </a:p>
        </p:txBody>
      </p:sp>
      <p:pic>
        <p:nvPicPr>
          <p:cNvPr id="1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172" y="6059042"/>
            <a:ext cx="906023" cy="572976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Buganda-Baganda people within Uganda.…"/>
          <p:cNvSpPr txBox="1"/>
          <p:nvPr/>
        </p:nvSpPr>
        <p:spPr>
          <a:xfrm>
            <a:off x="5431409" y="1744565"/>
            <a:ext cx="6549189" cy="3253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/>
          <a:p>
            <a:pPr marL="611605" lvl="1" indent="-230605" defTabSz="457200">
              <a:lnSpc>
                <a:spcPct val="75000"/>
              </a:lnSpc>
              <a:spcBef>
                <a:spcPts val="1800"/>
              </a:spcBef>
              <a:buSzPct val="100000"/>
              <a:buChar char="•"/>
              <a:defRPr sz="2300" b="1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Buganda-Baganda people within Uganda. </a:t>
            </a:r>
            <a:endParaRPr>
              <a:solidFill>
                <a:srgbClr val="262626"/>
              </a:solidFill>
            </a:endParaRPr>
          </a:p>
          <a:p>
            <a:pPr marL="611605" lvl="1" indent="-230605" defTabSz="457200">
              <a:lnSpc>
                <a:spcPct val="75000"/>
              </a:lnSpc>
              <a:spcBef>
                <a:spcPts val="1800"/>
              </a:spcBef>
              <a:buSzPct val="100000"/>
              <a:buChar char="•"/>
              <a:defRPr sz="2300" b="1">
                <a:solidFill>
                  <a:srgbClr val="262626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Uganda has 45 Million people. </a:t>
            </a:r>
          </a:p>
          <a:p>
            <a:pPr marL="611605" lvl="1" indent="-230605" defTabSz="457200">
              <a:lnSpc>
                <a:spcPct val="75000"/>
              </a:lnSpc>
              <a:spcBef>
                <a:spcPts val="1800"/>
              </a:spcBef>
              <a:buSzPct val="100000"/>
              <a:buChar char="•"/>
              <a:defRPr sz="2300" b="1">
                <a:solidFill>
                  <a:srgbClr val="262626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The KABAKA is UNAIDS Goodwill Ambassador for ending AIDS among men (since March 2017)</a:t>
            </a:r>
          </a:p>
          <a:p>
            <a:pPr marL="611605" lvl="1" indent="-230605" defTabSz="457200">
              <a:lnSpc>
                <a:spcPct val="75000"/>
              </a:lnSpc>
              <a:spcBef>
                <a:spcPts val="1800"/>
              </a:spcBef>
              <a:buSzPct val="100000"/>
              <a:buChar char="•"/>
              <a:defRPr sz="2300" b="1">
                <a:solidFill>
                  <a:srgbClr val="262626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 A Trusted, and influential leader in the Country, the African Region &amp; beyond.</a:t>
            </a:r>
          </a:p>
        </p:txBody>
      </p:sp>
      <p:sp>
        <p:nvSpPr>
          <p:cNvPr id="105" name="TextBox 2"/>
          <p:cNvSpPr txBox="1"/>
          <p:nvPr/>
        </p:nvSpPr>
        <p:spPr>
          <a:xfrm>
            <a:off x="86396" y="5487178"/>
            <a:ext cx="5704566" cy="1100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300" b="1">
                <a:solidFill>
                  <a:srgbClr val="40404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defRPr>
            </a:pPr>
            <a:r>
              <a:t>HM The Kabaka (King) </a:t>
            </a:r>
          </a:p>
          <a:p>
            <a:pPr algn="ctr">
              <a:defRPr sz="2300" b="1">
                <a:solidFill>
                  <a:srgbClr val="40404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defRPr>
            </a:pPr>
            <a:r>
              <a:t>Ronald Muwenda Mutebi II</a:t>
            </a:r>
          </a:p>
          <a:p>
            <a:pPr algn="ctr">
              <a:defRPr sz="2500" b="1">
                <a:solidFill>
                  <a:srgbClr val="0061FE"/>
                </a:solidFill>
              </a:defRPr>
            </a:pPr>
            <a:r>
              <a:t>www.buganda.or.ug</a:t>
            </a:r>
          </a:p>
        </p:txBody>
      </p:sp>
      <p:pic>
        <p:nvPicPr>
          <p:cNvPr id="106" name="pasted-movie.png" descr="pasted-movie.png"/>
          <p:cNvPicPr>
            <a:picLocks noChangeAspect="1"/>
          </p:cNvPicPr>
          <p:nvPr/>
        </p:nvPicPr>
        <p:blipFill>
          <a:blip r:embed="rId3"/>
          <a:srcRect r="42902"/>
          <a:stretch>
            <a:fillRect/>
          </a:stretch>
        </p:blipFill>
        <p:spPr>
          <a:xfrm>
            <a:off x="7503215" y="291751"/>
            <a:ext cx="2423233" cy="1061005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https://youtu.be/gg_uLhF9WZw"/>
          <p:cNvSpPr txBox="1"/>
          <p:nvPr/>
        </p:nvSpPr>
        <p:spPr>
          <a:xfrm>
            <a:off x="6394017" y="5093158"/>
            <a:ext cx="4641611" cy="459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"/>
                <a:hlinkClick r:id="rId4"/>
              </a:defRPr>
            </a:lvl1pPr>
          </a:lstStyle>
          <a:p>
            <a:pPr>
              <a:def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https://youtu.be/gg_uLhF9WZw</a:t>
            </a:r>
          </a:p>
        </p:txBody>
      </p:sp>
      <p:pic>
        <p:nvPicPr>
          <p:cNvPr id="10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2" y="46921"/>
            <a:ext cx="5553802" cy="5482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 txBox="1"/>
          <p:nvPr/>
        </p:nvSpPr>
        <p:spPr>
          <a:xfrm>
            <a:off x="489985" y="982717"/>
            <a:ext cx="2124843" cy="147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>
              <a:lnSpc>
                <a:spcPct val="72000"/>
              </a:lnSpc>
              <a:defRPr sz="3000" b="1" u="sng">
                <a:solidFill>
                  <a:srgbClr val="011D57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Culture</a:t>
            </a:r>
          </a:p>
          <a:p>
            <a:pPr marL="200526" indent="-200526">
              <a:lnSpc>
                <a:spcPct val="72000"/>
              </a:lnSpc>
              <a:buSzPct val="100000"/>
              <a:buChar char="•"/>
              <a:defRPr sz="2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Shared Values</a:t>
            </a:r>
          </a:p>
          <a:p>
            <a:pPr marL="200526" indent="-200526">
              <a:lnSpc>
                <a:spcPct val="72000"/>
              </a:lnSpc>
              <a:buSzPct val="100000"/>
              <a:buChar char="•"/>
              <a:defRPr sz="2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Beliefs.</a:t>
            </a:r>
          </a:p>
          <a:p>
            <a:pPr marL="200526" indent="-200526">
              <a:lnSpc>
                <a:spcPct val="72000"/>
              </a:lnSpc>
              <a:buSzPct val="100000"/>
              <a:buChar char="•"/>
              <a:defRPr sz="2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Norms.</a:t>
            </a:r>
          </a:p>
        </p:txBody>
      </p:sp>
      <p:sp>
        <p:nvSpPr>
          <p:cNvPr id="111" name="Title 1"/>
          <p:cNvSpPr txBox="1"/>
          <p:nvPr/>
        </p:nvSpPr>
        <p:spPr>
          <a:xfrm>
            <a:off x="2471000" y="2047825"/>
            <a:ext cx="2655336" cy="15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>
              <a:lnSpc>
                <a:spcPct val="72000"/>
              </a:lnSpc>
              <a:defRPr sz="3000" b="1" u="sng">
                <a:solidFill>
                  <a:srgbClr val="012F7B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Consideration</a:t>
            </a:r>
            <a:r>
              <a:rPr b="0" u="none">
                <a:solidFill>
                  <a:srgbClr val="000000"/>
                </a:solidFill>
              </a:rPr>
              <a:t> </a:t>
            </a:r>
          </a:p>
          <a:p>
            <a:pPr marL="200526" indent="-200526">
              <a:lnSpc>
                <a:spcPct val="72000"/>
              </a:lnSpc>
              <a:buSzPct val="100000"/>
              <a:buChar char="•"/>
              <a:defRPr sz="2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Acceptable </a:t>
            </a:r>
          </a:p>
          <a:p>
            <a:pPr marL="200526" indent="-200526">
              <a:lnSpc>
                <a:spcPct val="72000"/>
              </a:lnSpc>
              <a:buSzPct val="100000"/>
              <a:buChar char="•"/>
              <a:defRPr sz="2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Appropriate </a:t>
            </a:r>
          </a:p>
          <a:p>
            <a:pPr marL="200526" indent="-200526">
              <a:lnSpc>
                <a:spcPct val="72000"/>
              </a:lnSpc>
              <a:buSzPct val="100000"/>
              <a:buChar char="•"/>
              <a:defRPr sz="2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Desirable </a:t>
            </a:r>
          </a:p>
        </p:txBody>
      </p:sp>
      <p:sp>
        <p:nvSpPr>
          <p:cNvPr id="112" name="Results…"/>
          <p:cNvSpPr txBox="1"/>
          <p:nvPr/>
        </p:nvSpPr>
        <p:spPr>
          <a:xfrm>
            <a:off x="7684006" y="4481904"/>
            <a:ext cx="4386488" cy="1203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000" b="1" u="sng">
                <a:solidFill>
                  <a:srgbClr val="0056D6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Results</a:t>
            </a:r>
          </a:p>
          <a:p>
            <a:pPr marL="200526" indent="-200526">
              <a:buSzPct val="100000"/>
              <a:buChar char="•"/>
              <a:defRPr sz="2000" b="1"/>
            </a:pPr>
            <a:r>
              <a:t>Shapes personality.</a:t>
            </a:r>
          </a:p>
          <a:p>
            <a:pPr marL="200526" indent="-200526">
              <a:buSzPct val="100000"/>
              <a:buChar char="•"/>
              <a:defRPr sz="2000" b="1"/>
            </a:pPr>
            <a:r>
              <a:t>Guides thoughts, feelings and actions</a:t>
            </a:r>
          </a:p>
        </p:txBody>
      </p:sp>
      <p:sp>
        <p:nvSpPr>
          <p:cNvPr id="113" name="Title 1"/>
          <p:cNvSpPr txBox="1"/>
          <p:nvPr/>
        </p:nvSpPr>
        <p:spPr>
          <a:xfrm>
            <a:off x="5015002" y="3277768"/>
            <a:ext cx="2641871" cy="1437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defTabSz="905255">
              <a:lnSpc>
                <a:spcPct val="72000"/>
              </a:lnSpc>
              <a:defRPr sz="2900" b="1" u="sng">
                <a:solidFill>
                  <a:srgbClr val="0042A9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Influence</a:t>
            </a:r>
            <a:r>
              <a:rPr u="none">
                <a:solidFill>
                  <a:srgbClr val="000000"/>
                </a:solidFill>
              </a:rPr>
              <a:t> </a:t>
            </a:r>
          </a:p>
          <a:p>
            <a:pPr marL="198520" indent="-198520" defTabSz="905255">
              <a:lnSpc>
                <a:spcPct val="72000"/>
              </a:lnSpc>
              <a:buSzPct val="100000"/>
              <a:buChar char="•"/>
              <a:defRPr sz="19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The way we learn.</a:t>
            </a:r>
          </a:p>
          <a:p>
            <a:pPr marL="198520" indent="-198520" defTabSz="905255">
              <a:lnSpc>
                <a:spcPct val="72000"/>
              </a:lnSpc>
              <a:buSzPct val="100000"/>
              <a:buChar char="•"/>
              <a:defRPr sz="19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Live.</a:t>
            </a:r>
          </a:p>
          <a:p>
            <a:pPr marL="198520" indent="-198520" defTabSz="905255">
              <a:lnSpc>
                <a:spcPct val="72000"/>
              </a:lnSpc>
              <a:buSzPct val="100000"/>
              <a:buChar char="•"/>
              <a:defRPr sz="19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Behave </a:t>
            </a:r>
          </a:p>
        </p:txBody>
      </p:sp>
      <p:pic>
        <p:nvPicPr>
          <p:cNvPr id="114" name="pasted-movie.png" descr="pasted-movie.png"/>
          <p:cNvPicPr>
            <a:picLocks noChangeAspect="1"/>
          </p:cNvPicPr>
          <p:nvPr/>
        </p:nvPicPr>
        <p:blipFill>
          <a:blip r:embed="rId2"/>
          <a:srcRect r="42902"/>
          <a:stretch>
            <a:fillRect/>
          </a:stretch>
        </p:blipFill>
        <p:spPr>
          <a:xfrm>
            <a:off x="9708763" y="171164"/>
            <a:ext cx="2423232" cy="1061005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itle 1"/>
          <p:cNvSpPr txBox="1"/>
          <p:nvPr/>
        </p:nvSpPr>
        <p:spPr>
          <a:xfrm>
            <a:off x="3908007" y="332043"/>
            <a:ext cx="4576460" cy="723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>
              <a:lnSpc>
                <a:spcPct val="72000"/>
              </a:lnSpc>
              <a:defRPr sz="3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Traditional Leadership</a:t>
            </a:r>
          </a:p>
        </p:txBody>
      </p:sp>
      <p:pic>
        <p:nvPicPr>
          <p:cNvPr id="11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917" y="5777156"/>
            <a:ext cx="1184141" cy="748859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itle 1"/>
          <p:cNvSpPr txBox="1"/>
          <p:nvPr/>
        </p:nvSpPr>
        <p:spPr>
          <a:xfrm>
            <a:off x="169615" y="5637196"/>
            <a:ext cx="3170387" cy="94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WWW.buganda.or.ug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rserwanga@buganda.or.ug</a:t>
            </a:r>
            <a:br/>
            <a:r>
              <a:t>x.com/robert_serwanga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+256-414-274-738 Mob. +256-772-495-309.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928" y="1353218"/>
            <a:ext cx="4078747" cy="30939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/>
          <p:cNvSpPr txBox="1"/>
          <p:nvPr/>
        </p:nvSpPr>
        <p:spPr>
          <a:xfrm>
            <a:off x="373533" y="2909802"/>
            <a:ext cx="11444934" cy="253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marL="334210" indent="-334210">
              <a:lnSpc>
                <a:spcPct val="200000"/>
              </a:lnSpc>
              <a:buSzPct val="100000"/>
              <a:buAutoNum type="arabicPeriod"/>
              <a:defRPr sz="2500" b="1"/>
            </a:pPr>
            <a:r>
              <a:t>Accepting HIV is moister and Owning the Challenge. </a:t>
            </a:r>
          </a:p>
          <a:p>
            <a:pPr marL="334210" indent="-334210">
              <a:lnSpc>
                <a:spcPct val="200000"/>
              </a:lnSpc>
              <a:buSzPct val="100000"/>
              <a:buAutoNum type="arabicPeriod"/>
              <a:defRPr sz="2500" b="1"/>
            </a:pPr>
            <a:r>
              <a:t>Embedding all Interventions in our culture in some instances redirecting Culture.</a:t>
            </a:r>
          </a:p>
          <a:p>
            <a:pPr marL="334210" indent="-334210">
              <a:lnSpc>
                <a:spcPct val="200000"/>
              </a:lnSpc>
              <a:buSzPct val="100000"/>
              <a:buAutoNum type="arabicPeriod"/>
              <a:defRPr sz="2500" b="1"/>
            </a:pPr>
            <a:r>
              <a:t>Communication and language.</a:t>
            </a:r>
          </a:p>
          <a:p>
            <a:pPr marL="334210" indent="-334210">
              <a:lnSpc>
                <a:spcPct val="200000"/>
              </a:lnSpc>
              <a:buSzPct val="100000"/>
              <a:buAutoNum type="arabicPeriod"/>
              <a:defRPr sz="2500" b="1"/>
            </a:pPr>
            <a:r>
              <a:t>Leading Change through Opinion leaders in the Governance infrastructure. </a:t>
            </a:r>
          </a:p>
        </p:txBody>
      </p:sp>
      <p:pic>
        <p:nvPicPr>
          <p:cNvPr id="121" name="pasted-movie.png" descr="pasted-movie.png"/>
          <p:cNvPicPr>
            <a:picLocks noChangeAspect="1"/>
          </p:cNvPicPr>
          <p:nvPr/>
        </p:nvPicPr>
        <p:blipFill>
          <a:blip r:embed="rId2"/>
          <a:srcRect r="42902"/>
          <a:stretch>
            <a:fillRect/>
          </a:stretch>
        </p:blipFill>
        <p:spPr>
          <a:xfrm>
            <a:off x="4884393" y="208293"/>
            <a:ext cx="2423232" cy="106100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le 1"/>
          <p:cNvSpPr txBox="1"/>
          <p:nvPr/>
        </p:nvSpPr>
        <p:spPr>
          <a:xfrm>
            <a:off x="324383" y="1688297"/>
            <a:ext cx="11543234" cy="80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defTabSz="786384">
              <a:lnSpc>
                <a:spcPct val="90000"/>
              </a:lnSpc>
              <a:defRPr sz="3784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Contribution to success of HIV interventions among Men. </a:t>
            </a:r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081" y="5852041"/>
            <a:ext cx="1184141" cy="7488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itle 1"/>
          <p:cNvSpPr txBox="1"/>
          <p:nvPr/>
        </p:nvSpPr>
        <p:spPr>
          <a:xfrm>
            <a:off x="3978779" y="5712082"/>
            <a:ext cx="3170386" cy="94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WWW.buganda.or.ug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rserwanga@buganda.or.ug</a:t>
            </a:r>
            <a:br/>
            <a:r>
              <a:t>x.com/robert_serwanga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+256-414-274-738 Mob. +256-772-495-309.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asted-movie.png" descr="pasted-movie.png"/>
          <p:cNvPicPr>
            <a:picLocks noChangeAspect="1"/>
          </p:cNvPicPr>
          <p:nvPr/>
        </p:nvPicPr>
        <p:blipFill>
          <a:blip r:embed="rId4"/>
          <a:srcRect r="42902"/>
          <a:stretch>
            <a:fillRect/>
          </a:stretch>
        </p:blipFill>
        <p:spPr>
          <a:xfrm>
            <a:off x="9616941" y="185263"/>
            <a:ext cx="2423232" cy="106100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itle 1"/>
          <p:cNvSpPr txBox="1"/>
          <p:nvPr/>
        </p:nvSpPr>
        <p:spPr>
          <a:xfrm>
            <a:off x="220750" y="145325"/>
            <a:ext cx="7498717" cy="80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defTabSz="374904">
              <a:lnSpc>
                <a:spcPct val="90000"/>
              </a:lnSpc>
              <a:defRPr sz="1803" b="1">
                <a:solidFill>
                  <a:srgbClr val="012F7B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Buganda Kingdoms contribution to success of HIV interventions among Men.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081" y="5852041"/>
            <a:ext cx="1184141" cy="74886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itle 1"/>
          <p:cNvSpPr txBox="1"/>
          <p:nvPr/>
        </p:nvSpPr>
        <p:spPr>
          <a:xfrm>
            <a:off x="3978779" y="5712082"/>
            <a:ext cx="3170386" cy="94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WWW.buganda.or.ug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rserwanga@buganda.or.ug</a:t>
            </a:r>
            <a:br/>
            <a:r>
              <a:t>x.com/robert_serwanga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+256-414-274-738 Mob. +256-772-495-309.</a:t>
            </a:r>
          </a:p>
        </p:txBody>
      </p:sp>
      <p:sp>
        <p:nvSpPr>
          <p:cNvPr id="130" name="Accepting HIV is moister and Owning the Challenge"/>
          <p:cNvSpPr txBox="1"/>
          <p:nvPr/>
        </p:nvSpPr>
        <p:spPr>
          <a:xfrm>
            <a:off x="1199503" y="874850"/>
            <a:ext cx="7169722" cy="415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334210" indent="-334210">
              <a:lnSpc>
                <a:spcPct val="200000"/>
              </a:lnSpc>
              <a:buSzPct val="100000"/>
              <a:buAutoNum type="arabicPeriod"/>
              <a:defRPr sz="2500" b="1"/>
            </a:lvl1pPr>
          </a:lstStyle>
          <a:p>
            <a:r>
              <a:t>Accepting HIV is moister and Owning the Challenge</a:t>
            </a:r>
          </a:p>
        </p:txBody>
      </p:sp>
      <p:pic>
        <p:nvPicPr>
          <p:cNvPr id="131" name="VIDEO-2024-07-24-19-50-25.mp4" descr="VIDEO-2024-07-24-19-50-2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9504" y="1797269"/>
            <a:ext cx="7621304" cy="3984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03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movie.png" descr="pasted-movie.png"/>
          <p:cNvPicPr>
            <a:picLocks noChangeAspect="1"/>
          </p:cNvPicPr>
          <p:nvPr/>
        </p:nvPicPr>
        <p:blipFill>
          <a:blip r:embed="rId2"/>
          <a:srcRect r="42902"/>
          <a:stretch>
            <a:fillRect/>
          </a:stretch>
        </p:blipFill>
        <p:spPr>
          <a:xfrm>
            <a:off x="9616940" y="185263"/>
            <a:ext cx="2423233" cy="1061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081" y="5852041"/>
            <a:ext cx="1184141" cy="74886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le 1"/>
          <p:cNvSpPr txBox="1"/>
          <p:nvPr/>
        </p:nvSpPr>
        <p:spPr>
          <a:xfrm>
            <a:off x="3978779" y="5712082"/>
            <a:ext cx="3170386" cy="94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WWW.buganda.or.ug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rserwanga@buganda.or.ug</a:t>
            </a:r>
            <a:br/>
            <a:r>
              <a:t>x.com/robert_serwanga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+256-414-274-738 Mob. +256-772-495-309.</a:t>
            </a:r>
          </a:p>
        </p:txBody>
      </p:sp>
      <p:sp>
        <p:nvSpPr>
          <p:cNvPr id="136" name="2.  Embedding all Interventions in our culture in some instances     redirecting Culture."/>
          <p:cNvSpPr txBox="1"/>
          <p:nvPr/>
        </p:nvSpPr>
        <p:spPr>
          <a:xfrm>
            <a:off x="151664" y="782733"/>
            <a:ext cx="9068069" cy="80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indent="228600">
              <a:defRPr sz="2500" b="1"/>
            </a:pPr>
            <a:r>
              <a:t>2.  Embedding all Interventions in our culture in some instances     redirecting Culture.</a:t>
            </a:r>
          </a:p>
        </p:txBody>
      </p:sp>
      <p:pic>
        <p:nvPicPr>
          <p:cNvPr id="137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32" y="1601312"/>
            <a:ext cx="5854834" cy="3763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1" descr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447" y="1628922"/>
            <a:ext cx="4668336" cy="3708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itle 1"/>
          <p:cNvSpPr txBox="1"/>
          <p:nvPr/>
        </p:nvSpPr>
        <p:spPr>
          <a:xfrm>
            <a:off x="347750" y="145325"/>
            <a:ext cx="7498717" cy="80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defTabSz="374904">
              <a:lnSpc>
                <a:spcPct val="90000"/>
              </a:lnSpc>
              <a:defRPr sz="1803" b="1">
                <a:solidFill>
                  <a:srgbClr val="012F7B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Buganda Kingdoms contribution to success of HIV interventions among Men.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movie.png" descr="pasted-movie.png"/>
          <p:cNvPicPr>
            <a:picLocks noChangeAspect="1"/>
          </p:cNvPicPr>
          <p:nvPr/>
        </p:nvPicPr>
        <p:blipFill>
          <a:blip r:embed="rId4"/>
          <a:srcRect r="42902"/>
          <a:stretch>
            <a:fillRect/>
          </a:stretch>
        </p:blipFill>
        <p:spPr>
          <a:xfrm>
            <a:off x="10024194" y="2247296"/>
            <a:ext cx="2423233" cy="1061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6423" y="4453641"/>
            <a:ext cx="1184140" cy="74885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itle 1"/>
          <p:cNvSpPr txBox="1"/>
          <p:nvPr/>
        </p:nvSpPr>
        <p:spPr>
          <a:xfrm>
            <a:off x="9343368" y="5828758"/>
            <a:ext cx="3170386" cy="948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WWW.buganda.or.ug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rserwanga@buganda.or.ug</a:t>
            </a:r>
            <a:br/>
            <a:r>
              <a:t>x.com/robert_serwanga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+256-414-274-738 Mob. +256-772-495-309.</a:t>
            </a:r>
          </a:p>
        </p:txBody>
      </p:sp>
      <p:sp>
        <p:nvSpPr>
          <p:cNvPr id="144" name="3.  Communication and language."/>
          <p:cNvSpPr txBox="1"/>
          <p:nvPr/>
        </p:nvSpPr>
        <p:spPr>
          <a:xfrm>
            <a:off x="151664" y="782733"/>
            <a:ext cx="9068069" cy="415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indent="228600">
              <a:defRPr sz="2500" b="1"/>
            </a:pPr>
            <a:r>
              <a:t>3.  Communication and language.</a:t>
            </a:r>
          </a:p>
        </p:txBody>
      </p:sp>
      <p:pic>
        <p:nvPicPr>
          <p:cNvPr id="145" name="VIDEO-2023-12-05-12-24-10.mp4" descr="VIDEO-2023-12-05-12-24-10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250" y="1307431"/>
            <a:ext cx="9068069" cy="515922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itle 1"/>
          <p:cNvSpPr txBox="1"/>
          <p:nvPr/>
        </p:nvSpPr>
        <p:spPr>
          <a:xfrm>
            <a:off x="643957" y="175612"/>
            <a:ext cx="8350728" cy="80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defTabSz="420623">
              <a:lnSpc>
                <a:spcPct val="90000"/>
              </a:lnSpc>
              <a:defRPr sz="2024" b="1">
                <a:solidFill>
                  <a:srgbClr val="012F7B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Buganda Kingdoms contribution to success of HIV interventions among Men.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0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movie.png" descr="pasted-movie.png"/>
          <p:cNvPicPr>
            <a:picLocks noChangeAspect="1"/>
          </p:cNvPicPr>
          <p:nvPr/>
        </p:nvPicPr>
        <p:blipFill>
          <a:blip r:embed="rId2"/>
          <a:srcRect r="42902"/>
          <a:stretch>
            <a:fillRect/>
          </a:stretch>
        </p:blipFill>
        <p:spPr>
          <a:xfrm>
            <a:off x="7719678" y="284840"/>
            <a:ext cx="2423232" cy="106100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itle 1"/>
          <p:cNvSpPr txBox="1"/>
          <p:nvPr/>
        </p:nvSpPr>
        <p:spPr>
          <a:xfrm>
            <a:off x="220750" y="145325"/>
            <a:ext cx="6138775" cy="80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defTabSz="411479">
              <a:lnSpc>
                <a:spcPct val="90000"/>
              </a:lnSpc>
              <a:defRPr sz="1979" b="1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Contribution to success of HIV interventions among Men.</a:t>
            </a:r>
          </a:p>
        </p:txBody>
      </p:sp>
      <p:grpSp>
        <p:nvGrpSpPr>
          <p:cNvPr id="152" name="Group"/>
          <p:cNvGrpSpPr/>
          <p:nvPr/>
        </p:nvGrpSpPr>
        <p:grpSpPr>
          <a:xfrm>
            <a:off x="3292321" y="5328909"/>
            <a:ext cx="5607358" cy="1249035"/>
            <a:chOff x="0" y="0"/>
            <a:chExt cx="5607356" cy="1249033"/>
          </a:xfrm>
        </p:grpSpPr>
        <p:pic>
          <p:nvPicPr>
            <p:cNvPr id="15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8638" y="184232"/>
              <a:ext cx="1558719" cy="985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" name="Title 1"/>
            <p:cNvSpPr txBox="1"/>
            <p:nvPr/>
          </p:nvSpPr>
          <p:spPr>
            <a:xfrm>
              <a:off x="0" y="0"/>
              <a:ext cx="4173273" cy="1249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b">
              <a:normAutofit/>
            </a:bodyPr>
            <a:lstStyle/>
            <a:p>
              <a:pPr algn="ctr" defTabSz="621791">
                <a:lnSpc>
                  <a:spcPct val="90000"/>
                </a:lnSpc>
                <a:defRPr sz="1300" b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/>
                </a:rPr>
                <a:t>WWW.buganda.or.ug</a:t>
              </a:r>
            </a:p>
            <a:p>
              <a:pPr algn="ctr" defTabSz="621791">
                <a:lnSpc>
                  <a:spcPct val="90000"/>
                </a:lnSpc>
                <a:defRPr sz="1300" b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rserwanga@buganda.or.ug</a:t>
              </a:r>
              <a:br/>
              <a:r>
                <a:t>x.com/robert_serwanga</a:t>
              </a:r>
            </a:p>
            <a:p>
              <a:pPr algn="ctr" defTabSz="621791">
                <a:lnSpc>
                  <a:spcPct val="90000"/>
                </a:lnSpc>
                <a:defRPr sz="1300" b="1"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+256-414-274-738 Mob. +256-772-495-309.</a:t>
              </a:r>
            </a:p>
          </p:txBody>
        </p:sp>
      </p:grpSp>
      <p:sp>
        <p:nvSpPr>
          <p:cNvPr id="153" name="3.  Communication and language."/>
          <p:cNvSpPr txBox="1"/>
          <p:nvPr/>
        </p:nvSpPr>
        <p:spPr>
          <a:xfrm>
            <a:off x="151664" y="782733"/>
            <a:ext cx="9068069" cy="415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indent="228600">
              <a:defRPr sz="2500" b="1"/>
            </a:pPr>
            <a:r>
              <a:t>3.  Communication and language.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0828"/>
            <a:ext cx="12192001" cy="3216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movie.png" descr="pasted-movie.png"/>
          <p:cNvPicPr>
            <a:picLocks noChangeAspect="1"/>
          </p:cNvPicPr>
          <p:nvPr/>
        </p:nvPicPr>
        <p:blipFill>
          <a:blip r:embed="rId2"/>
          <a:srcRect r="42902"/>
          <a:stretch>
            <a:fillRect/>
          </a:stretch>
        </p:blipFill>
        <p:spPr>
          <a:xfrm>
            <a:off x="9121725" y="1715051"/>
            <a:ext cx="2663383" cy="1166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619" y="4046219"/>
            <a:ext cx="1184141" cy="74885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itle 1"/>
          <p:cNvSpPr txBox="1"/>
          <p:nvPr/>
        </p:nvSpPr>
        <p:spPr>
          <a:xfrm>
            <a:off x="8524470" y="5720898"/>
            <a:ext cx="3170386" cy="94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WWW.buganda.or.ug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rserwanga@buganda.or.ug</a:t>
            </a:r>
            <a:br/>
            <a:r>
              <a:t>x.com/robert_serwanga</a:t>
            </a:r>
          </a:p>
          <a:p>
            <a:pPr algn="ctr" defTabSz="621791">
              <a:lnSpc>
                <a:spcPct val="90000"/>
              </a:lnSpc>
              <a:defRPr sz="1300" b="1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+256-414-274-738 Mob. +256-772-495-309.</a:t>
            </a:r>
          </a:p>
        </p:txBody>
      </p:sp>
      <p:sp>
        <p:nvSpPr>
          <p:cNvPr id="159" name="4. Leading Change through Opinion leaders in the kingdom Governance infrastructure."/>
          <p:cNvSpPr txBox="1"/>
          <p:nvPr/>
        </p:nvSpPr>
        <p:spPr>
          <a:xfrm>
            <a:off x="151664" y="782733"/>
            <a:ext cx="11351294" cy="415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indent="228600">
              <a:defRPr sz="2500" b="1"/>
            </a:pPr>
            <a:r>
              <a:t>4. </a:t>
            </a:r>
            <a:r>
              <a:rPr sz="2400"/>
              <a:t>Leading Change through Opinion leaders in the kingdom Governance infrastructure.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90" y="1153514"/>
            <a:ext cx="8487615" cy="565055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itle 1"/>
          <p:cNvSpPr txBox="1"/>
          <p:nvPr/>
        </p:nvSpPr>
        <p:spPr>
          <a:xfrm>
            <a:off x="856768" y="145325"/>
            <a:ext cx="9119630" cy="802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 defTabSz="457200">
              <a:lnSpc>
                <a:spcPct val="90000"/>
              </a:lnSpc>
              <a:defRPr sz="2200" b="1">
                <a:solidFill>
                  <a:srgbClr val="012F7B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t>Buganda Kingdoms contribution to success of HIV interventions among Men.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</Words>
  <Application>Microsoft Office PowerPoint</Application>
  <PresentationFormat>Widescreen</PresentationFormat>
  <Paragraphs>79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Carlito</vt:lpstr>
      <vt:lpstr>Office Theme</vt:lpstr>
      <vt:lpstr>Robert Serwanga. Minister Youth, Sports and the Arts. Buganda Kingdom - Uganda.</vt:lpstr>
      <vt:lpstr>rserwanga@buganda.or.ug x.com/robert_serwanga +256-414-274-738 Mob. +256-772-495-309.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Impact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NATARAJAN, Mahesh</cp:lastModifiedBy>
  <cp:revision>1</cp:revision>
  <dcterms:modified xsi:type="dcterms:W3CDTF">2024-07-25T07:22:07Z</dcterms:modified>
</cp:coreProperties>
</file>