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jwBNOUciwiw4IIMtwNdciVtUW/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e2e2797c3f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1e2e2797c3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6"/>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6"/>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36"/>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5"/>
          <p:cNvSpPr/>
          <p:nvPr>
            <p:ph idx="2" type="pic"/>
          </p:nvPr>
        </p:nvSpPr>
        <p:spPr>
          <a:xfrm>
            <a:off x="5183188" y="1462516"/>
            <a:ext cx="6172200" cy="4398534"/>
          </a:xfrm>
          <a:prstGeom prst="rect">
            <a:avLst/>
          </a:prstGeom>
          <a:noFill/>
          <a:ln>
            <a:noFill/>
          </a:ln>
        </p:spPr>
      </p:sp>
      <p:sp>
        <p:nvSpPr>
          <p:cNvPr id="49" name="Google Shape;49;p45"/>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46"/>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6"/>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3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2" name="Shape 32"/>
        <p:cNvGrpSpPr/>
        <p:nvPr/>
      </p:nvGrpSpPr>
      <p:grpSpPr>
        <a:xfrm>
          <a:off x="0" y="0"/>
          <a:ext cx="0" cy="0"/>
          <a:chOff x="0" y="0"/>
          <a:chExt cx="0" cy="0"/>
        </a:xfrm>
      </p:grpSpPr>
      <p:pic>
        <p:nvPicPr>
          <p:cNvPr id="33" name="Google Shape;33;p4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4" name="Google Shape;34;p40"/>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1"/>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4"/>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4"/>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7.png"/><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5"/>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5"/>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5"/>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50" u="none" cap="none" strike="noStrike">
                <a:solidFill>
                  <a:schemeClr val="dk1"/>
                </a:solidFill>
                <a:latin typeface="Arial"/>
                <a:ea typeface="Arial"/>
                <a:cs typeface="Arial"/>
                <a:sym typeface="Arial"/>
              </a:rPr>
              <a:t>UNITED NATIONS DEVELOPMENT PROGRAMME</a:t>
            </a:r>
            <a:endParaRPr/>
          </a:p>
        </p:txBody>
      </p:sp>
      <p:pic>
        <p:nvPicPr>
          <p:cNvPr id="14" name="Google Shape;14;p35"/>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5"/>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5"/>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www.theglobalfund.org/en/opinion/2022/2022-05-16-ukrainian-lgbti-activist-on-breaking-down-barriers-to-health-despite-deadly-conflic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0" Type="http://schemas.openxmlformats.org/officeDocument/2006/relationships/hyperlink" Target="https://www.unaids.org/en/resources/documents/2017/2017_HIV-HCV-programmes-people-who-inject-drugs" TargetMode="External"/><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hyperlink" Target="https://www.unfpa.org/publications/implementing-comprehensive-hiv-and-sti-programmes-transgender-people-practical" TargetMode="External"/><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hyperlink" Target="https://apps.who.int/iris/handle/10665/90000" TargetMode="External"/><Relationship Id="rId8" Type="http://schemas.openxmlformats.org/officeDocument/2006/relationships/hyperlink" Target="https://www.unfpa.org/publications/implementing-comprehensive-hiv-and-sti-programmes-men-who-have-sex-m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www.who.int/publications/i/item/9789240052390" TargetMode="External"/><Relationship Id="rId4" Type="http://schemas.openxmlformats.org/officeDocument/2006/relationships/hyperlink" Target="https://www.unaids.org/sites/default/files/media_asset/establishing-community-led-monitoring-hiv-services_en.pdf" TargetMode="External"/><Relationship Id="rId5" Type="http://schemas.openxmlformats.org/officeDocument/2006/relationships/hyperlink" Target="https://www.unaids.org/sites/default/files/media_asset/holding-the-line-communities-first-responders_en.pdf" TargetMode="External"/><Relationship Id="rId6" Type="http://schemas.openxmlformats.org/officeDocument/2006/relationships/hyperlink" Target="https://www.unaids.org/sites/default/files/media_asset/UNAIDS_JC2725_CommunitiesDeliver_en.pdf" TargetMode="External"/><Relationship Id="rId7" Type="http://schemas.openxmlformats.org/officeDocument/2006/relationships/hyperlink" Target="https://www.unaids.org/en/resources/documents/2019/world-aids-day-2019-communities-make-the-differenc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b="1" lang="en-US" sz="4800"/>
              <a:t>Module 1: Key elements of programming with key populations</a:t>
            </a:r>
            <a:endParaRPr sz="4800"/>
          </a:p>
        </p:txBody>
      </p:sp>
      <p:sp>
        <p:nvSpPr>
          <p:cNvPr id="58" name="Google Shape;58;p1"/>
          <p:cNvSpPr txBox="1"/>
          <p:nvPr>
            <p:ph idx="1" type="subTitle"/>
          </p:nvPr>
        </p:nvSpPr>
        <p:spPr>
          <a:xfrm>
            <a:off x="1286522" y="5075883"/>
            <a:ext cx="9761836" cy="3928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b="1" lang="en-US" sz="1600">
                <a:highlight>
                  <a:srgbClr val="808080"/>
                </a:highlight>
              </a:rPr>
              <a:t>In-Reach Online Training | Increasing support and partnerships with key populations </a:t>
            </a:r>
            <a:r>
              <a:rPr b="1" lang="en-US" sz="1600">
                <a:highlight>
                  <a:srgbClr val="808080"/>
                </a:highlight>
                <a:extLst>
                  <a:ext uri="http://customooxmlschemas.google.com/">
                    <go:slidesCustomData xmlns:go="http://customooxmlschemas.google.com/" textRoundtripDataId="0"/>
                  </a:ext>
                </a:extLst>
              </a:rPr>
              <a:t>at risk of </a:t>
            </a:r>
            <a:r>
              <a:rPr b="1" lang="en-US" sz="1600">
                <a:highlight>
                  <a:srgbClr val="808080"/>
                </a:highlight>
              </a:rPr>
              <a:t>HIV</a:t>
            </a:r>
            <a:endParaRPr/>
          </a:p>
        </p:txBody>
      </p:sp>
      <p:sp>
        <p:nvSpPr>
          <p:cNvPr id="59" name="Google Shape;59;p1"/>
          <p:cNvSpPr txBox="1"/>
          <p:nvPr/>
        </p:nvSpPr>
        <p:spPr>
          <a:xfrm>
            <a:off x="1286522" y="4053659"/>
            <a:ext cx="9761836" cy="102222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Session 1.2</a:t>
            </a:r>
            <a:r>
              <a:rPr b="0" i="0" lang="en-US" sz="2400" u="none" cap="none" strike="noStrike">
                <a:solidFill>
                  <a:schemeClr val="lt1"/>
                </a:solidFill>
                <a:latin typeface="Arial"/>
                <a:ea typeface="Arial"/>
                <a:cs typeface="Arial"/>
                <a:sym typeface="Arial"/>
              </a:rPr>
              <a:t>: Community empowerment and community-led responses</a:t>
            </a:r>
            <a:endParaRPr/>
          </a:p>
        </p:txBody>
      </p:sp>
      <p:pic>
        <p:nvPicPr>
          <p:cNvPr id="60" name="Google Shape;60;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1" name="Google Shape;61;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Why does community empowerment </a:t>
            </a:r>
            <a:endParaRPr/>
          </a:p>
          <a:p>
            <a:pPr indent="0" lvl="0" marL="0" rtl="0" algn="l">
              <a:lnSpc>
                <a:spcPct val="90000"/>
              </a:lnSpc>
              <a:spcBef>
                <a:spcPts val="0"/>
              </a:spcBef>
              <a:spcAft>
                <a:spcPts val="0"/>
              </a:spcAft>
              <a:buClr>
                <a:schemeClr val="lt1"/>
              </a:buClr>
              <a:buSzPts val="3600"/>
              <a:buFont typeface="Arial"/>
              <a:buNone/>
            </a:pPr>
            <a:r>
              <a:rPr lang="en-US"/>
              <a:t>matter?</a:t>
            </a:r>
            <a:endParaRPr/>
          </a:p>
        </p:txBody>
      </p:sp>
      <p:cxnSp>
        <p:nvCxnSpPr>
          <p:cNvPr id="128" name="Google Shape;128;p1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29" name="Google Shape;129;p1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fontScale="47500"/>
          </a:bodyPr>
          <a:lstStyle/>
          <a:p>
            <a:pPr indent="0" lvl="0" marL="0" rtl="0" algn="l">
              <a:lnSpc>
                <a:spcPct val="120000"/>
              </a:lnSpc>
              <a:spcBef>
                <a:spcPts val="0"/>
              </a:spcBef>
              <a:spcAft>
                <a:spcPts val="0"/>
              </a:spcAft>
              <a:buClr>
                <a:schemeClr val="dk1"/>
              </a:buClr>
              <a:buSzPct val="100000"/>
              <a:buNone/>
            </a:pPr>
            <a:r>
              <a:rPr lang="en-US"/>
              <a:t>When communities of key populations participate in empowerment activities, they become more able to understand, articulate and advocate for their rights and needs, for example, for:</a:t>
            </a:r>
            <a:endParaRPr/>
          </a:p>
          <a:p>
            <a:pPr indent="-188595" lvl="0" marL="228600" rtl="0" algn="l">
              <a:lnSpc>
                <a:spcPct val="120000"/>
              </a:lnSpc>
              <a:spcBef>
                <a:spcPts val="1000"/>
              </a:spcBef>
              <a:spcAft>
                <a:spcPts val="0"/>
              </a:spcAft>
              <a:buClr>
                <a:schemeClr val="dk1"/>
              </a:buClr>
              <a:buSzPct val="100000"/>
              <a:buChar char="•"/>
            </a:pPr>
            <a:r>
              <a:rPr lang="en-US"/>
              <a:t>HIV prevention and treatment services</a:t>
            </a:r>
            <a:endParaRPr/>
          </a:p>
          <a:p>
            <a:pPr indent="-188595" lvl="0" marL="228600" rtl="0" algn="l">
              <a:lnSpc>
                <a:spcPct val="120000"/>
              </a:lnSpc>
              <a:spcBef>
                <a:spcPts val="1000"/>
              </a:spcBef>
              <a:spcAft>
                <a:spcPts val="0"/>
              </a:spcAft>
              <a:buClr>
                <a:schemeClr val="dk1"/>
              </a:buClr>
              <a:buSzPct val="100000"/>
              <a:buChar char="•"/>
            </a:pPr>
            <a:r>
              <a:rPr lang="en-US"/>
              <a:t>Critical enablers to protect their rights, health and well-being</a:t>
            </a:r>
            <a:endParaRPr/>
          </a:p>
          <a:p>
            <a:pPr indent="0" lvl="0" marL="0" rtl="0" algn="l">
              <a:lnSpc>
                <a:spcPct val="120000"/>
              </a:lnSpc>
              <a:spcBef>
                <a:spcPts val="1000"/>
              </a:spcBef>
              <a:spcAft>
                <a:spcPts val="0"/>
              </a:spcAft>
              <a:buClr>
                <a:schemeClr val="dk1"/>
              </a:buClr>
              <a:buSzPct val="100000"/>
              <a:buNone/>
            </a:pPr>
            <a:r>
              <a:rPr lang="en-US">
                <a:extLst>
                  <a:ext uri="http://customooxmlschemas.google.com/">
                    <go:slidesCustomData xmlns:go="http://customooxmlschemas.google.com/" textRoundtripDataId="2"/>
                  </a:ext>
                </a:extLst>
              </a:rPr>
              <a:t>Empowerment activities include:</a:t>
            </a:r>
            <a:endParaRPr/>
          </a:p>
          <a:p>
            <a:pPr indent="-188595" lvl="0" marL="228600" rtl="0" algn="l">
              <a:lnSpc>
                <a:spcPct val="120000"/>
              </a:lnSpc>
              <a:spcBef>
                <a:spcPts val="1000"/>
              </a:spcBef>
              <a:spcAft>
                <a:spcPts val="0"/>
              </a:spcAft>
              <a:buClr>
                <a:schemeClr val="dk1"/>
              </a:buClr>
              <a:buSzPct val="100000"/>
              <a:buChar char="•"/>
            </a:pPr>
            <a:r>
              <a:rPr lang="en-US"/>
              <a:t>Training and learning</a:t>
            </a:r>
            <a:endParaRPr/>
          </a:p>
          <a:p>
            <a:pPr indent="-188595" lvl="0" marL="228600" rtl="0" algn="l">
              <a:lnSpc>
                <a:spcPct val="120000"/>
              </a:lnSpc>
              <a:spcBef>
                <a:spcPts val="1000"/>
              </a:spcBef>
              <a:spcAft>
                <a:spcPts val="0"/>
              </a:spcAft>
              <a:buClr>
                <a:schemeClr val="dk1"/>
              </a:buClr>
              <a:buSzPct val="100000"/>
              <a:buChar char="•"/>
            </a:pPr>
            <a:r>
              <a:rPr lang="en-US"/>
              <a:t>Advocacy</a:t>
            </a:r>
            <a:endParaRPr/>
          </a:p>
          <a:p>
            <a:pPr indent="-188595" lvl="0" marL="228600" rtl="0" algn="l">
              <a:lnSpc>
                <a:spcPct val="120000"/>
              </a:lnSpc>
              <a:spcBef>
                <a:spcPts val="1000"/>
              </a:spcBef>
              <a:spcAft>
                <a:spcPts val="0"/>
              </a:spcAft>
              <a:buClr>
                <a:schemeClr val="dk1"/>
              </a:buClr>
              <a:buSzPct val="100000"/>
              <a:buChar char="•"/>
            </a:pPr>
            <a:r>
              <a:rPr b="1" lang="en-US"/>
              <a:t>Planning, organ</a:t>
            </a:r>
            <a:r>
              <a:rPr b="1" lang="en-US"/>
              <a:t>is</a:t>
            </a:r>
            <a:r>
              <a:rPr b="1" lang="en-US"/>
              <a:t>ing, delivering, managing and monitoring HIV services</a:t>
            </a:r>
            <a:endParaRPr/>
          </a:p>
          <a:p>
            <a:pPr indent="0" lvl="0" marL="0" rtl="0" algn="l">
              <a:lnSpc>
                <a:spcPct val="120000"/>
              </a:lnSpc>
              <a:spcBef>
                <a:spcPts val="1000"/>
              </a:spcBef>
              <a:spcAft>
                <a:spcPts val="0"/>
              </a:spcAft>
              <a:buClr>
                <a:schemeClr val="accent2"/>
              </a:buClr>
              <a:buSzPct val="100000"/>
              <a:buNone/>
            </a:pPr>
            <a:r>
              <a:rPr b="1" lang="en-US"/>
              <a:t>Community-led responses to HIV are central to community empowerment. This means that programmes are run by communities, for communities.</a:t>
            </a:r>
            <a:endParaRPr/>
          </a:p>
        </p:txBody>
      </p:sp>
      <p:sp>
        <p:nvSpPr>
          <p:cNvPr id="130" name="Google Shape;130;p10"/>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a:t>
            </a:r>
            <a:r>
              <a:rPr lang="en-US" sz="1100">
                <a:solidFill>
                  <a:srgbClr val="ACB8CA"/>
                </a:solidFill>
                <a:latin typeface="Arial"/>
                <a:ea typeface="Arial"/>
                <a:cs typeface="Arial"/>
                <a:sym typeface="Arial"/>
              </a:rPr>
              <a:t> WHAT IS COMMUNITY EMPOWERMENT?</a:t>
            </a:r>
            <a:endParaRPr/>
          </a:p>
        </p:txBody>
      </p:sp>
      <p:pic>
        <p:nvPicPr>
          <p:cNvPr id="131" name="Google Shape;131;p10"/>
          <p:cNvPicPr preferRelativeResize="0"/>
          <p:nvPr/>
        </p:nvPicPr>
        <p:blipFill>
          <a:blip r:embed="rId3">
            <a:alphaModFix/>
          </a:blip>
          <a:stretch>
            <a:fillRect/>
          </a:stretch>
        </p:blipFill>
        <p:spPr>
          <a:xfrm>
            <a:off x="6587077" y="1236037"/>
            <a:ext cx="5069750" cy="5056076"/>
          </a:xfrm>
          <a:prstGeom prst="rect">
            <a:avLst/>
          </a:prstGeom>
          <a:noFill/>
          <a:ln>
            <a:noFill/>
          </a:ln>
        </p:spPr>
      </p:pic>
      <p:sp>
        <p:nvSpPr>
          <p:cNvPr id="132" name="Google Shape;132;p10"/>
          <p:cNvSpPr txBox="1"/>
          <p:nvPr/>
        </p:nvSpPr>
        <p:spPr>
          <a:xfrm>
            <a:off x="5589900" y="6176825"/>
            <a:ext cx="66021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300">
                <a:solidFill>
                  <a:schemeClr val="dk2"/>
                </a:solidFill>
              </a:rPr>
              <a:t>Source: </a:t>
            </a:r>
            <a:r>
              <a:rPr i="1" lang="en-US" sz="1300">
                <a:solidFill>
                  <a:schemeClr val="dk2"/>
                </a:solidFill>
                <a:latin typeface="Arial"/>
                <a:ea typeface="Arial"/>
                <a:cs typeface="Arial"/>
                <a:sym typeface="Arial"/>
              </a:rPr>
              <a:t> I</a:t>
            </a:r>
            <a:r>
              <a:rPr i="1" lang="en-US" sz="1300">
                <a:solidFill>
                  <a:schemeClr val="dk2"/>
                </a:solidFill>
              </a:rPr>
              <a:t>mplementing Comprehensive HIV/STI Programmes with Sex Workers, 2013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800"/>
              <a:t>Communities at the heart of the HIV response: </a:t>
            </a:r>
            <a:endParaRPr sz="2800"/>
          </a:p>
          <a:p>
            <a:pPr indent="0" lvl="0" marL="0" rtl="0" algn="l">
              <a:lnSpc>
                <a:spcPct val="90000"/>
              </a:lnSpc>
              <a:spcBef>
                <a:spcPts val="0"/>
              </a:spcBef>
              <a:spcAft>
                <a:spcPts val="0"/>
              </a:spcAft>
              <a:buClr>
                <a:schemeClr val="lt1"/>
              </a:buClr>
              <a:buSzPts val="2800"/>
              <a:buFont typeface="Arial"/>
              <a:buNone/>
            </a:pPr>
            <a:r>
              <a:rPr lang="en-US" sz="2800"/>
              <a:t>The 30-80-60 targets</a:t>
            </a:r>
            <a:endParaRPr/>
          </a:p>
        </p:txBody>
      </p:sp>
      <p:cxnSp>
        <p:nvCxnSpPr>
          <p:cNvPr id="138" name="Google Shape;138;p1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39" name="Google Shape;139;p11"/>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Clr>
                <a:schemeClr val="dk1"/>
              </a:buClr>
              <a:buSzPct val="100000"/>
              <a:buNone/>
            </a:pPr>
            <a:r>
              <a:rPr lang="en-US"/>
              <a:t>In the </a:t>
            </a:r>
            <a:r>
              <a:rPr b="1" lang="en-US"/>
              <a:t>2021 Political Declaration on HIV and AIDS</a:t>
            </a:r>
            <a:r>
              <a:rPr lang="en-US"/>
              <a:t>, governments have committed to ensuring strong leadership of communities in the HIV response. </a:t>
            </a:r>
            <a:endParaRPr/>
          </a:p>
          <a:p>
            <a:pPr indent="0" lvl="0" marL="0" rtl="0" algn="l">
              <a:lnSpc>
                <a:spcPct val="120000"/>
              </a:lnSpc>
              <a:spcBef>
                <a:spcPts val="1000"/>
              </a:spcBef>
              <a:spcAft>
                <a:spcPts val="0"/>
              </a:spcAft>
              <a:buClr>
                <a:schemeClr val="dk1"/>
              </a:buClr>
              <a:buSzPct val="100000"/>
              <a:buNone/>
            </a:pPr>
            <a:r>
              <a:rPr lang="en-US"/>
              <a:t>By 2025, community-led organ</a:t>
            </a:r>
            <a:r>
              <a:rPr lang="en-US"/>
              <a:t>is</a:t>
            </a:r>
            <a:r>
              <a:rPr lang="en-US"/>
              <a:t>ations – including organ</a:t>
            </a:r>
            <a:r>
              <a:rPr lang="en-US"/>
              <a:t>is</a:t>
            </a:r>
            <a:r>
              <a:rPr lang="en-US"/>
              <a:t>ations led by key populations – should deliver:</a:t>
            </a:r>
            <a:endParaRPr/>
          </a:p>
          <a:p>
            <a:pPr indent="-228600" lvl="0" marL="228600" rtl="0" algn="l">
              <a:lnSpc>
                <a:spcPct val="120000"/>
              </a:lnSpc>
              <a:spcBef>
                <a:spcPts val="1000"/>
              </a:spcBef>
              <a:spcAft>
                <a:spcPts val="0"/>
              </a:spcAft>
              <a:buClr>
                <a:schemeClr val="dk1"/>
              </a:buClr>
              <a:buSzPct val="100000"/>
              <a:buChar char="•"/>
            </a:pPr>
            <a:r>
              <a:rPr b="1" lang="en-US"/>
              <a:t>30% </a:t>
            </a:r>
            <a:r>
              <a:rPr lang="en-US"/>
              <a:t>of testing and treatment services</a:t>
            </a:r>
            <a:endParaRPr/>
          </a:p>
          <a:p>
            <a:pPr indent="-228600" lvl="0" marL="228600" rtl="0" algn="l">
              <a:lnSpc>
                <a:spcPct val="120000"/>
              </a:lnSpc>
              <a:spcBef>
                <a:spcPts val="1000"/>
              </a:spcBef>
              <a:spcAft>
                <a:spcPts val="0"/>
              </a:spcAft>
              <a:buClr>
                <a:schemeClr val="dk1"/>
              </a:buClr>
              <a:buSzPct val="100000"/>
              <a:buChar char="•"/>
            </a:pPr>
            <a:r>
              <a:rPr b="1" lang="en-US"/>
              <a:t>80% </a:t>
            </a:r>
            <a:r>
              <a:rPr lang="en-US"/>
              <a:t>of prevention services for communities at high risk</a:t>
            </a:r>
            <a:endParaRPr/>
          </a:p>
          <a:p>
            <a:pPr indent="-228600" lvl="0" marL="228600" rtl="0" algn="l">
              <a:lnSpc>
                <a:spcPct val="120000"/>
              </a:lnSpc>
              <a:spcBef>
                <a:spcPts val="1000"/>
              </a:spcBef>
              <a:spcAft>
                <a:spcPts val="0"/>
              </a:spcAft>
              <a:buClr>
                <a:schemeClr val="dk1"/>
              </a:buClr>
              <a:buSzPct val="100000"/>
              <a:buChar char="•"/>
            </a:pPr>
            <a:r>
              <a:rPr b="1" lang="en-US"/>
              <a:t>60% </a:t>
            </a:r>
            <a:r>
              <a:rPr lang="en-US"/>
              <a:t>of programmes to support societal enablers</a:t>
            </a:r>
            <a:endParaRPr/>
          </a:p>
          <a:p>
            <a:pPr indent="0" lvl="0" marL="0" rtl="0" algn="l">
              <a:lnSpc>
                <a:spcPct val="120000"/>
              </a:lnSpc>
              <a:spcBef>
                <a:spcPts val="1000"/>
              </a:spcBef>
              <a:spcAft>
                <a:spcPts val="0"/>
              </a:spcAft>
              <a:buClr>
                <a:schemeClr val="dk1"/>
              </a:buClr>
              <a:buSzPct val="100000"/>
              <a:buNone/>
            </a:pPr>
            <a:r>
              <a:rPr lang="en-US"/>
              <a:t>The 30-80-60 targets are also part of the </a:t>
            </a:r>
            <a:r>
              <a:rPr lang="en-US">
                <a:extLst>
                  <a:ext uri="http://customooxmlschemas.google.com/">
                    <go:slidesCustomData xmlns:go="http://customooxmlschemas.google.com/" textRoundtripDataId="3"/>
                  </a:ext>
                </a:extLst>
              </a:rPr>
              <a:t>Global AIDS Strategy 2021-2026</a:t>
            </a:r>
            <a:r>
              <a:rPr lang="en-US"/>
              <a:t>.</a:t>
            </a:r>
            <a:endParaRPr/>
          </a:p>
        </p:txBody>
      </p:sp>
      <p:sp>
        <p:nvSpPr>
          <p:cNvPr id="140" name="Google Shape;140;p11"/>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WHAT IS COMMUNITY EMPOWERMENT?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e2e2797c3f_0_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800"/>
              <a:t>Communities at the heart of the HIV response: </a:t>
            </a:r>
            <a:endParaRPr sz="2800"/>
          </a:p>
          <a:p>
            <a:pPr indent="0" lvl="0" marL="0" rtl="0" algn="l">
              <a:lnSpc>
                <a:spcPct val="90000"/>
              </a:lnSpc>
              <a:spcBef>
                <a:spcPts val="0"/>
              </a:spcBef>
              <a:spcAft>
                <a:spcPts val="0"/>
              </a:spcAft>
              <a:buClr>
                <a:schemeClr val="lt1"/>
              </a:buClr>
              <a:buSzPts val="2800"/>
              <a:buFont typeface="Arial"/>
              <a:buNone/>
            </a:pPr>
            <a:r>
              <a:rPr lang="en-US" sz="2800"/>
              <a:t>The 10-10-10 targets</a:t>
            </a:r>
            <a:endParaRPr/>
          </a:p>
        </p:txBody>
      </p:sp>
      <p:cxnSp>
        <p:nvCxnSpPr>
          <p:cNvPr id="146" name="Google Shape;146;g1e2e2797c3f_0_4"/>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47" name="Google Shape;147;g1e2e2797c3f_0_4"/>
          <p:cNvSpPr txBox="1"/>
          <p:nvPr>
            <p:ph idx="1" type="body"/>
          </p:nvPr>
        </p:nvSpPr>
        <p:spPr>
          <a:xfrm>
            <a:off x="615225" y="1567200"/>
            <a:ext cx="10738500" cy="43512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chemeClr val="dk1"/>
              </a:buClr>
              <a:buSzPct val="71570"/>
              <a:buNone/>
            </a:pPr>
            <a:r>
              <a:rPr lang="en-US" sz="3912"/>
              <a:t>In </a:t>
            </a:r>
            <a:r>
              <a:rPr lang="en-US" sz="3912"/>
              <a:t>th</a:t>
            </a:r>
            <a:r>
              <a:rPr lang="en-US" sz="3912"/>
              <a:t>e </a:t>
            </a:r>
            <a:r>
              <a:rPr b="1" lang="en-US" sz="3912"/>
              <a:t>2021 Political Declaration on HIV and AIDS</a:t>
            </a:r>
            <a:r>
              <a:rPr lang="en-US" sz="3912"/>
              <a:t>, </a:t>
            </a:r>
            <a:r>
              <a:rPr lang="en-US" sz="3912"/>
              <a:t>governments have committed to removing social and legal impediments towards an enabling environment limiting access or utilization of HIV services</a:t>
            </a:r>
            <a:r>
              <a:rPr lang="en-US" sz="3912"/>
              <a:t>. </a:t>
            </a:r>
            <a:endParaRPr sz="3912"/>
          </a:p>
          <a:p>
            <a:pPr indent="0" lvl="0" marL="0" rtl="0" algn="l">
              <a:lnSpc>
                <a:spcPct val="120000"/>
              </a:lnSpc>
              <a:spcBef>
                <a:spcPts val="1000"/>
              </a:spcBef>
              <a:spcAft>
                <a:spcPts val="0"/>
              </a:spcAft>
              <a:buClr>
                <a:schemeClr val="dk1"/>
              </a:buClr>
              <a:buSzPct val="71570"/>
              <a:buNone/>
            </a:pPr>
            <a:r>
              <a:rPr lang="en-US" sz="3912"/>
              <a:t>By 2025:</a:t>
            </a:r>
            <a:endParaRPr sz="3912"/>
          </a:p>
          <a:p>
            <a:pPr indent="-214103" lvl="0" marL="228600" rtl="0" algn="l">
              <a:lnSpc>
                <a:spcPct val="120000"/>
              </a:lnSpc>
              <a:spcBef>
                <a:spcPts val="1000"/>
              </a:spcBef>
              <a:spcAft>
                <a:spcPts val="0"/>
              </a:spcAft>
              <a:buSzPct val="100000"/>
              <a:buChar char="•"/>
            </a:pPr>
            <a:r>
              <a:rPr b="1" lang="en-US" sz="3912"/>
              <a:t>Less than 10% </a:t>
            </a:r>
            <a:r>
              <a:rPr lang="en-US" sz="3912"/>
              <a:t>of countries </a:t>
            </a:r>
            <a:r>
              <a:rPr b="1" lang="en-US" sz="3912"/>
              <a:t>have punitive legal and policy environments</a:t>
            </a:r>
            <a:r>
              <a:rPr lang="en-US" sz="3912"/>
              <a:t> that deny or limit access to services.</a:t>
            </a:r>
            <a:endParaRPr sz="3912"/>
          </a:p>
          <a:p>
            <a:pPr indent="-214103" lvl="0" marL="228600" rtl="0" algn="l">
              <a:lnSpc>
                <a:spcPct val="120000"/>
              </a:lnSpc>
              <a:spcBef>
                <a:spcPts val="1000"/>
              </a:spcBef>
              <a:spcAft>
                <a:spcPts val="0"/>
              </a:spcAft>
              <a:buSzPct val="100000"/>
              <a:buChar char="•"/>
            </a:pPr>
            <a:r>
              <a:rPr b="1" lang="en-US" sz="3912"/>
              <a:t>Less than 10% </a:t>
            </a:r>
            <a:r>
              <a:rPr lang="en-US" sz="3912"/>
              <a:t>of people living with HIV and key populations e</a:t>
            </a:r>
            <a:r>
              <a:rPr b="1" lang="en-US" sz="3912"/>
              <a:t>xperience stigma and discrimination</a:t>
            </a:r>
            <a:r>
              <a:rPr lang="en-US" sz="3912"/>
              <a:t>.</a:t>
            </a:r>
            <a:endParaRPr sz="3912"/>
          </a:p>
          <a:p>
            <a:pPr indent="-214103" lvl="0" marL="228600" rtl="0" algn="l">
              <a:lnSpc>
                <a:spcPct val="120000"/>
              </a:lnSpc>
              <a:spcBef>
                <a:spcPts val="1000"/>
              </a:spcBef>
              <a:spcAft>
                <a:spcPts val="0"/>
              </a:spcAft>
              <a:buClr>
                <a:schemeClr val="dk1"/>
              </a:buClr>
              <a:buSzPct val="100000"/>
              <a:buChar char="•"/>
            </a:pPr>
            <a:r>
              <a:rPr b="1" lang="en-US" sz="3912"/>
              <a:t>Less than 10%</a:t>
            </a:r>
            <a:r>
              <a:rPr lang="en-US" sz="3912"/>
              <a:t> of women, girls, people living with HIV and key populations e</a:t>
            </a:r>
            <a:r>
              <a:rPr b="1" lang="en-US" sz="3912"/>
              <a:t>xperience gender inequality and violence</a:t>
            </a:r>
            <a:r>
              <a:rPr lang="en-US" sz="3912"/>
              <a:t>.</a:t>
            </a:r>
            <a:endParaRPr sz="3912"/>
          </a:p>
          <a:p>
            <a:pPr indent="0" lvl="0" marL="0" rtl="0" algn="l">
              <a:lnSpc>
                <a:spcPct val="120000"/>
              </a:lnSpc>
              <a:spcBef>
                <a:spcPts val="1000"/>
              </a:spcBef>
              <a:spcAft>
                <a:spcPts val="0"/>
              </a:spcAft>
              <a:buClr>
                <a:schemeClr val="dk1"/>
              </a:buClr>
              <a:buSzPct val="71570"/>
              <a:buNone/>
            </a:pPr>
            <a:r>
              <a:rPr lang="en-US" sz="3912"/>
              <a:t>The 10-10-10 targets are also part of the </a:t>
            </a:r>
            <a:r>
              <a:rPr lang="en-US" sz="3912">
                <a:extLst>
                  <a:ext uri="http://customooxmlschemas.google.com/">
                    <go:slidesCustomData xmlns:go="http://customooxmlschemas.google.com/" textRoundtripDataId="4"/>
                  </a:ext>
                </a:extLst>
              </a:rPr>
              <a:t>Global AIDS Strategy 2021-2026</a:t>
            </a:r>
            <a:r>
              <a:rPr lang="en-US" sz="3912"/>
              <a:t>.</a:t>
            </a:r>
            <a:endParaRPr sz="3912"/>
          </a:p>
        </p:txBody>
      </p:sp>
      <p:sp>
        <p:nvSpPr>
          <p:cNvPr id="148" name="Google Shape;148;g1e2e2797c3f_0_4"/>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WHAT IS COMMUNITY EMPOWERMENT?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154" name="Google Shape;154;p12"/>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section</a:t>
            </a:r>
            <a:endParaRPr sz="1800"/>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is community empowerment?</a:t>
            </a:r>
            <a:endParaRPr/>
          </a:p>
          <a:p>
            <a:pPr indent="-3429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How community empowerment supports HIV services</a:t>
            </a:r>
            <a:endParaRPr b="1" sz="18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UN organ</a:t>
            </a:r>
            <a:r>
              <a:rPr lang="en-US" sz="1800">
                <a:solidFill>
                  <a:schemeClr val="accent1"/>
                </a:solidFill>
              </a:rPr>
              <a:t>is</a:t>
            </a:r>
            <a:r>
              <a:rPr lang="en-US" sz="1800">
                <a:solidFill>
                  <a:schemeClr val="accent1"/>
                </a:solidFill>
              </a:rPr>
              <a:t>ations can support community empowerment for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key population implementation tools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Arial"/>
              <a:buNone/>
            </a:pPr>
            <a:r>
              <a:rPr lang="en-US" sz="3000"/>
              <a:t>How community empowerment supports </a:t>
            </a:r>
            <a:endParaRPr sz="3000"/>
          </a:p>
          <a:p>
            <a:pPr indent="0" lvl="0" marL="0" rtl="0" algn="l">
              <a:lnSpc>
                <a:spcPct val="90000"/>
              </a:lnSpc>
              <a:spcBef>
                <a:spcPts val="0"/>
              </a:spcBef>
              <a:spcAft>
                <a:spcPts val="0"/>
              </a:spcAft>
              <a:buClr>
                <a:schemeClr val="lt1"/>
              </a:buClr>
              <a:buSzPts val="3000"/>
              <a:buFont typeface="Arial"/>
              <a:buNone/>
            </a:pPr>
            <a:r>
              <a:rPr lang="en-US" sz="3000"/>
              <a:t>HIV services</a:t>
            </a:r>
            <a:endParaRPr/>
          </a:p>
        </p:txBody>
      </p:sp>
      <p:cxnSp>
        <p:nvCxnSpPr>
          <p:cNvPr id="160" name="Google Shape;160;p1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61" name="Google Shape;161;p13"/>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62500"/>
          </a:bodyPr>
          <a:lstStyle/>
          <a:p>
            <a:pPr indent="0" lvl="0" marL="0" rtl="0" algn="l">
              <a:lnSpc>
                <a:spcPct val="120000"/>
              </a:lnSpc>
              <a:spcBef>
                <a:spcPts val="0"/>
              </a:spcBef>
              <a:spcAft>
                <a:spcPts val="0"/>
              </a:spcAft>
              <a:buClr>
                <a:schemeClr val="dk1"/>
              </a:buClr>
              <a:buSzPct val="100000"/>
              <a:buNone/>
            </a:pPr>
            <a:r>
              <a:rPr lang="en-US"/>
              <a:t>The </a:t>
            </a:r>
            <a:r>
              <a:rPr b="1" lang="en-US"/>
              <a:t>GIPA principle </a:t>
            </a:r>
            <a:r>
              <a:rPr lang="en-US"/>
              <a:t>(greater involvement of people living with HIV) applies equally importantly to key populations. GIPA commits countries to support meaningful engagement of key populations in the response to HIV, viral hepatitis and STIs. </a:t>
            </a:r>
            <a:endParaRPr/>
          </a:p>
          <a:p>
            <a:pPr indent="0" lvl="0" marL="0" rtl="0" algn="l">
              <a:lnSpc>
                <a:spcPct val="120000"/>
              </a:lnSpc>
              <a:spcBef>
                <a:spcPts val="1000"/>
              </a:spcBef>
              <a:spcAft>
                <a:spcPts val="0"/>
              </a:spcAft>
              <a:buClr>
                <a:schemeClr val="dk1"/>
              </a:buClr>
              <a:buSzPct val="100000"/>
              <a:buNone/>
            </a:pPr>
            <a:r>
              <a:rPr lang="en-US"/>
              <a:t>Effective empowerment of key populations includes sustained engagement and leadership-building. Examples of community empowerment, engagement and leadership efforts that the UN supports include:</a:t>
            </a:r>
            <a:endParaRPr/>
          </a:p>
          <a:p>
            <a:pPr indent="-228600" lvl="0" marL="228600" rtl="0" algn="l">
              <a:lnSpc>
                <a:spcPct val="120000"/>
              </a:lnSpc>
              <a:spcBef>
                <a:spcPts val="1000"/>
              </a:spcBef>
              <a:spcAft>
                <a:spcPts val="0"/>
              </a:spcAft>
              <a:buClr>
                <a:schemeClr val="dk1"/>
              </a:buClr>
              <a:buSzPct val="100000"/>
              <a:buChar char="•"/>
            </a:pPr>
            <a:r>
              <a:rPr lang="en-US"/>
              <a:t>Supporting key populations to own and lead programmes and implement services</a:t>
            </a:r>
            <a:endParaRPr/>
          </a:p>
          <a:p>
            <a:pPr indent="-228600" lvl="0" marL="228600" rtl="0" algn="l">
              <a:lnSpc>
                <a:spcPct val="120000"/>
              </a:lnSpc>
              <a:spcBef>
                <a:spcPts val="1000"/>
              </a:spcBef>
              <a:spcAft>
                <a:spcPts val="0"/>
              </a:spcAft>
              <a:buClr>
                <a:schemeClr val="dk1"/>
              </a:buClr>
              <a:buSzPct val="100000"/>
              <a:buChar char="•"/>
            </a:pPr>
            <a:r>
              <a:rPr lang="en-US"/>
              <a:t>Strengthening key population networks, communities and collectives, and ensuring community ownership of programmes </a:t>
            </a:r>
            <a:endParaRPr/>
          </a:p>
          <a:p>
            <a:pPr indent="-228600" lvl="0" marL="228600" rtl="0" algn="l">
              <a:lnSpc>
                <a:spcPct val="120000"/>
              </a:lnSpc>
              <a:spcBef>
                <a:spcPts val="1000"/>
              </a:spcBef>
              <a:spcAft>
                <a:spcPts val="0"/>
              </a:spcAft>
              <a:buClr>
                <a:schemeClr val="dk1"/>
              </a:buClr>
              <a:buSzPct val="100000"/>
              <a:buChar char="•"/>
            </a:pPr>
            <a:r>
              <a:rPr lang="en-US"/>
              <a:t>Supporting meaningful participation of key populations in broader civil society and human rights efforts. </a:t>
            </a:r>
            <a:endParaRPr/>
          </a:p>
          <a:p>
            <a:pPr indent="0" lvl="0" marL="0" rtl="0" algn="l">
              <a:lnSpc>
                <a:spcPct val="120000"/>
              </a:lnSpc>
              <a:spcBef>
                <a:spcPts val="1000"/>
              </a:spcBef>
              <a:spcAft>
                <a:spcPts val="0"/>
              </a:spcAft>
              <a:buClr>
                <a:schemeClr val="dk1"/>
              </a:buClr>
              <a:buSzPct val="100000"/>
              <a:buNone/>
            </a:pPr>
            <a:r>
              <a:rPr b="1" lang="en-US"/>
              <a:t>Let’s look at several ways in which community-led responses can facilitate better services for key populations. </a:t>
            </a:r>
            <a:endParaRPr/>
          </a:p>
        </p:txBody>
      </p:sp>
      <p:sp>
        <p:nvSpPr>
          <p:cNvPr id="162" name="Google Shape;162;p13"/>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1. Community-led programs </a:t>
            </a:r>
            <a:endParaRPr/>
          </a:p>
          <a:p>
            <a:pPr indent="0" lvl="0" marL="0" rtl="0" algn="l">
              <a:lnSpc>
                <a:spcPct val="90000"/>
              </a:lnSpc>
              <a:spcBef>
                <a:spcPts val="0"/>
              </a:spcBef>
              <a:spcAft>
                <a:spcPts val="0"/>
              </a:spcAft>
              <a:buClr>
                <a:schemeClr val="lt1"/>
              </a:buClr>
              <a:buSzPts val="3600"/>
              <a:buFont typeface="Arial"/>
              <a:buNone/>
            </a:pPr>
            <a:r>
              <a:rPr lang="en-US"/>
              <a:t>and services</a:t>
            </a:r>
            <a:endParaRPr sz="2800" strike="sngStrike"/>
          </a:p>
        </p:txBody>
      </p:sp>
      <p:cxnSp>
        <p:nvCxnSpPr>
          <p:cNvPr id="168" name="Google Shape;168;p1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69" name="Google Shape;169;p14"/>
          <p:cNvSpPr txBox="1"/>
          <p:nvPr>
            <p:ph idx="1" type="body"/>
          </p:nvPr>
        </p:nvSpPr>
        <p:spPr>
          <a:xfrm>
            <a:off x="838200" y="1567207"/>
            <a:ext cx="4742793"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400"/>
              <a:buNone/>
            </a:pPr>
            <a:r>
              <a:rPr lang="en-US" sz="2400"/>
              <a:t>Key population-led organ</a:t>
            </a:r>
            <a:r>
              <a:rPr lang="en-US" sz="2400"/>
              <a:t>is</a:t>
            </a:r>
            <a:r>
              <a:rPr lang="en-US" sz="2400"/>
              <a:t>ations and networks have successfully organ</a:t>
            </a:r>
            <a:r>
              <a:rPr lang="en-US" sz="2400"/>
              <a:t>is</a:t>
            </a:r>
            <a:r>
              <a:rPr lang="en-US" sz="2400"/>
              <a:t>ed and delivered programs and services since the earliest days of the HIV epidemic. </a:t>
            </a:r>
            <a:endParaRPr/>
          </a:p>
          <a:p>
            <a:pPr indent="0" lvl="0" marL="0" rtl="0" algn="l">
              <a:lnSpc>
                <a:spcPct val="100000"/>
              </a:lnSpc>
              <a:spcBef>
                <a:spcPts val="1000"/>
              </a:spcBef>
              <a:spcAft>
                <a:spcPts val="0"/>
              </a:spcAft>
              <a:buClr>
                <a:schemeClr val="dk1"/>
              </a:buClr>
              <a:buSzPts val="2400"/>
              <a:buNone/>
            </a:pPr>
            <a:r>
              <a:t/>
            </a:r>
            <a:endParaRPr sz="2400"/>
          </a:p>
          <a:p>
            <a:pPr indent="0" lvl="0" marL="0" rtl="0" algn="l">
              <a:lnSpc>
                <a:spcPct val="100000"/>
              </a:lnSpc>
              <a:spcBef>
                <a:spcPts val="1000"/>
              </a:spcBef>
              <a:spcAft>
                <a:spcPts val="0"/>
              </a:spcAft>
              <a:buClr>
                <a:schemeClr val="dk1"/>
              </a:buClr>
              <a:buSzPts val="2400"/>
              <a:buNone/>
            </a:pPr>
            <a:r>
              <a:rPr lang="en-US" sz="2400"/>
              <a:t>Community-led programs and services increase access, uptake and coverage of often hidden key populations.</a:t>
            </a:r>
            <a:endParaRPr sz="2400"/>
          </a:p>
          <a:p>
            <a:pPr indent="0" lvl="0" marL="0" rtl="0" algn="l">
              <a:lnSpc>
                <a:spcPct val="100000"/>
              </a:lnSpc>
              <a:spcBef>
                <a:spcPts val="1000"/>
              </a:spcBef>
              <a:spcAft>
                <a:spcPts val="0"/>
              </a:spcAft>
              <a:buClr>
                <a:schemeClr val="dk1"/>
              </a:buClr>
              <a:buSzPts val="2400"/>
              <a:buNone/>
            </a:pPr>
            <a:r>
              <a:t/>
            </a:r>
            <a:endParaRPr strike="sngStrike"/>
          </a:p>
        </p:txBody>
      </p:sp>
      <p:pic>
        <p:nvPicPr>
          <p:cNvPr descr="A picture containing text, person, indoor, computer&#10;&#10;Description automatically generated" id="170" name="Google Shape;170;p14"/>
          <p:cNvPicPr preferRelativeResize="0"/>
          <p:nvPr/>
        </p:nvPicPr>
        <p:blipFill rotWithShape="1">
          <a:blip r:embed="rId3">
            <a:alphaModFix/>
          </a:blip>
          <a:srcRect b="0" l="0" r="0" t="0"/>
          <a:stretch/>
        </p:blipFill>
        <p:spPr>
          <a:xfrm>
            <a:off x="5883264" y="1710862"/>
            <a:ext cx="5337903" cy="3436275"/>
          </a:xfrm>
          <a:prstGeom prst="rect">
            <a:avLst/>
          </a:prstGeom>
          <a:noFill/>
          <a:ln>
            <a:noFill/>
          </a:ln>
        </p:spPr>
      </p:pic>
      <p:sp>
        <p:nvSpPr>
          <p:cNvPr id="171" name="Google Shape;171;p14"/>
          <p:cNvSpPr txBox="1"/>
          <p:nvPr/>
        </p:nvSpPr>
        <p:spPr>
          <a:xfrm>
            <a:off x="7121789" y="5212397"/>
            <a:ext cx="2860852"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300">
                <a:solidFill>
                  <a:schemeClr val="dk2"/>
                </a:solidFill>
                <a:latin typeface="Arial"/>
                <a:ea typeface="Arial"/>
                <a:cs typeface="Arial"/>
                <a:sym typeface="Arial"/>
              </a:rPr>
              <a:t>Image: UNAIDS / Mplus Foundation</a:t>
            </a:r>
            <a:endParaRPr/>
          </a:p>
        </p:txBody>
      </p:sp>
      <p:sp>
        <p:nvSpPr>
          <p:cNvPr id="172" name="Google Shape;172;p14"/>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Examples of community-led </a:t>
            </a:r>
            <a:endParaRPr/>
          </a:p>
          <a:p>
            <a:pPr indent="0" lvl="0" marL="0" rtl="0" algn="l">
              <a:lnSpc>
                <a:spcPct val="90000"/>
              </a:lnSpc>
              <a:spcBef>
                <a:spcPts val="0"/>
              </a:spcBef>
              <a:spcAft>
                <a:spcPts val="0"/>
              </a:spcAft>
              <a:buClr>
                <a:schemeClr val="lt1"/>
              </a:buClr>
              <a:buSzPts val="3600"/>
              <a:buFont typeface="Arial"/>
              <a:buNone/>
            </a:pPr>
            <a:r>
              <a:rPr lang="en-US"/>
              <a:t>programs and services</a:t>
            </a:r>
            <a:endParaRPr sz="2800" strike="sngStrike"/>
          </a:p>
        </p:txBody>
      </p:sp>
      <p:cxnSp>
        <p:nvCxnSpPr>
          <p:cNvPr id="178" name="Google Shape;178;p1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79" name="Google Shape;179;p15"/>
          <p:cNvSpPr txBox="1"/>
          <p:nvPr>
            <p:ph idx="1" type="body"/>
          </p:nvPr>
        </p:nvSpPr>
        <p:spPr>
          <a:xfrm>
            <a:off x="838200" y="1567199"/>
            <a:ext cx="10515600" cy="4764600"/>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120000"/>
              </a:lnSpc>
              <a:spcBef>
                <a:spcPts val="0"/>
              </a:spcBef>
              <a:spcAft>
                <a:spcPts val="0"/>
              </a:spcAft>
              <a:buClr>
                <a:schemeClr val="dk1"/>
              </a:buClr>
              <a:buSzPct val="100000"/>
              <a:buChar char="•"/>
            </a:pPr>
            <a:r>
              <a:rPr lang="en-US"/>
              <a:t>Community outreach workers (in-person and virtual, using ICT*) provide prevention services, referrals and community mobil</a:t>
            </a:r>
            <a:r>
              <a:rPr lang="en-US"/>
              <a:t>is</a:t>
            </a:r>
            <a:r>
              <a:rPr lang="en-US"/>
              <a:t>ation</a:t>
            </a:r>
            <a:endParaRPr/>
          </a:p>
          <a:p>
            <a:pPr indent="-241934" lvl="0" marL="228600" rtl="0" algn="l">
              <a:lnSpc>
                <a:spcPct val="120000"/>
              </a:lnSpc>
              <a:spcBef>
                <a:spcPts val="1000"/>
              </a:spcBef>
              <a:spcAft>
                <a:spcPts val="0"/>
              </a:spcAft>
              <a:buClr>
                <a:schemeClr val="dk1"/>
              </a:buClr>
              <a:buSzPct val="100000"/>
              <a:buChar char="•"/>
            </a:pPr>
            <a:r>
              <a:rPr lang="en-US"/>
              <a:t>Peer navigators guide people through clinical services, eg for HIV/STI testing, and helping people newly diagnosed with HIV to start and stay on antiretroviral therapy (ART)</a:t>
            </a:r>
            <a:endParaRPr/>
          </a:p>
          <a:p>
            <a:pPr indent="-241934" lvl="0" marL="228600" rtl="0" algn="l">
              <a:lnSpc>
                <a:spcPct val="120000"/>
              </a:lnSpc>
              <a:spcBef>
                <a:spcPts val="1000"/>
              </a:spcBef>
              <a:spcAft>
                <a:spcPts val="0"/>
              </a:spcAft>
              <a:buClr>
                <a:schemeClr val="dk1"/>
              </a:buClr>
              <a:buSzPct val="100000"/>
              <a:buChar char="•"/>
            </a:pPr>
            <a:r>
              <a:rPr lang="en-US"/>
              <a:t>Safe spaces (drop-in centres) give key population members places to access services and training, and to social</a:t>
            </a:r>
            <a:r>
              <a:rPr lang="en-US"/>
              <a:t>is</a:t>
            </a:r>
            <a:r>
              <a:rPr lang="en-US"/>
              <a:t>e</a:t>
            </a:r>
            <a:endParaRPr/>
          </a:p>
          <a:p>
            <a:pPr indent="-241934" lvl="0" marL="228600" rtl="0" algn="l">
              <a:lnSpc>
                <a:spcPct val="120000"/>
              </a:lnSpc>
              <a:spcBef>
                <a:spcPts val="1000"/>
              </a:spcBef>
              <a:spcAft>
                <a:spcPts val="0"/>
              </a:spcAft>
              <a:buClr>
                <a:schemeClr val="dk1"/>
              </a:buClr>
              <a:buSzPct val="100000"/>
              <a:buChar char="•"/>
            </a:pPr>
            <a:r>
              <a:rPr lang="en-US"/>
              <a:t>Community-led monitoring holds service providers accountable and helps improve services</a:t>
            </a:r>
            <a:br>
              <a:rPr lang="en-US"/>
            </a:br>
            <a:r>
              <a:rPr i="1" lang="en-US" sz="1900"/>
              <a:t>*ICT = Information and communication technology</a:t>
            </a:r>
            <a:endParaRPr/>
          </a:p>
        </p:txBody>
      </p:sp>
      <p:sp>
        <p:nvSpPr>
          <p:cNvPr id="180" name="Google Shape;180;p15"/>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2. Community-led monitoring (CLM)</a:t>
            </a:r>
            <a:endParaRPr/>
          </a:p>
        </p:txBody>
      </p:sp>
      <p:cxnSp>
        <p:nvCxnSpPr>
          <p:cNvPr id="186" name="Google Shape;186;p1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87" name="Google Shape;187;p16"/>
          <p:cNvSpPr txBox="1"/>
          <p:nvPr>
            <p:ph idx="1" type="body"/>
          </p:nvPr>
        </p:nvSpPr>
        <p:spPr>
          <a:xfrm>
            <a:off x="838200" y="1567199"/>
            <a:ext cx="6051300" cy="4824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220"/>
              <a:buNone/>
            </a:pPr>
            <a:r>
              <a:rPr b="1" lang="en-US" sz="2020"/>
              <a:t>What is CLM?</a:t>
            </a:r>
            <a:endParaRPr sz="2390"/>
          </a:p>
          <a:p>
            <a:pPr indent="0" lvl="0" marL="0" rtl="0" algn="l">
              <a:lnSpc>
                <a:spcPct val="100000"/>
              </a:lnSpc>
              <a:spcBef>
                <a:spcPts val="1000"/>
              </a:spcBef>
              <a:spcAft>
                <a:spcPts val="0"/>
              </a:spcAft>
              <a:buClr>
                <a:schemeClr val="dk1"/>
              </a:buClr>
              <a:buSzPts val="2220"/>
              <a:buNone/>
            </a:pPr>
            <a:r>
              <a:rPr lang="en-US" sz="2020"/>
              <a:t>CLM is an accountability mechanism for HIV responses at different levels, led and implemented by community-led organ</a:t>
            </a:r>
            <a:r>
              <a:rPr lang="en-US" sz="2020"/>
              <a:t>is</a:t>
            </a:r>
            <a:r>
              <a:rPr lang="en-US" sz="2020"/>
              <a:t>ations. </a:t>
            </a:r>
            <a:endParaRPr sz="2390"/>
          </a:p>
          <a:p>
            <a:pPr indent="0" lvl="0" marL="0" rtl="0" algn="l">
              <a:lnSpc>
                <a:spcPct val="100000"/>
              </a:lnSpc>
              <a:spcBef>
                <a:spcPts val="1000"/>
              </a:spcBef>
              <a:spcAft>
                <a:spcPts val="0"/>
              </a:spcAft>
              <a:buClr>
                <a:schemeClr val="dk1"/>
              </a:buClr>
              <a:buSzPts val="2220"/>
              <a:buNone/>
            </a:pPr>
            <a:r>
              <a:rPr lang="en-US" sz="2020"/>
              <a:t>CLM uses a structured platform of trained peer monitors to systematically and routinely collect and analyse data on HIV service delivery. </a:t>
            </a:r>
            <a:endParaRPr sz="2390"/>
          </a:p>
          <a:p>
            <a:pPr indent="0" lvl="0" marL="0" rtl="0" algn="l">
              <a:lnSpc>
                <a:spcPct val="100000"/>
              </a:lnSpc>
              <a:spcBef>
                <a:spcPts val="1000"/>
              </a:spcBef>
              <a:spcAft>
                <a:spcPts val="0"/>
              </a:spcAft>
              <a:buClr>
                <a:schemeClr val="dk1"/>
              </a:buClr>
              <a:buSzPts val="2220"/>
              <a:buNone/>
            </a:pPr>
            <a:r>
              <a:rPr lang="en-US" sz="2020"/>
              <a:t>CLM builds evidence on what works well, what is not working and what needs to be improved.</a:t>
            </a:r>
            <a:endParaRPr sz="2020"/>
          </a:p>
          <a:p>
            <a:pPr indent="0" lvl="0" marL="0" rtl="0" algn="l">
              <a:lnSpc>
                <a:spcPct val="100000"/>
              </a:lnSpc>
              <a:spcBef>
                <a:spcPts val="1000"/>
              </a:spcBef>
              <a:spcAft>
                <a:spcPts val="0"/>
              </a:spcAft>
              <a:buClr>
                <a:schemeClr val="dk1"/>
              </a:buClr>
              <a:buSzPts val="2220"/>
              <a:buNone/>
            </a:pPr>
            <a:r>
              <a:rPr lang="en-US" sz="2020"/>
              <a:t>CLM enables cross-checking and validation of data collected and reported by governments.</a:t>
            </a:r>
            <a:endParaRPr sz="2390"/>
          </a:p>
        </p:txBody>
      </p:sp>
      <p:sp>
        <p:nvSpPr>
          <p:cNvPr id="188" name="Google Shape;188;p16"/>
          <p:cNvSpPr txBox="1"/>
          <p:nvPr/>
        </p:nvSpPr>
        <p:spPr>
          <a:xfrm>
            <a:off x="838211" y="5715993"/>
            <a:ext cx="6051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rPr>
              <a:t>Establishing Community-Led Monitoring of HIV Services: Principles and Process </a:t>
            </a:r>
            <a:r>
              <a:rPr lang="en-US">
                <a:solidFill>
                  <a:schemeClr val="dk2"/>
                </a:solidFill>
              </a:rPr>
              <a:t>(UNAIDS, 2021)</a:t>
            </a:r>
            <a:endParaRPr>
              <a:solidFill>
                <a:schemeClr val="dk2"/>
              </a:solidFill>
            </a:endParaRPr>
          </a:p>
        </p:txBody>
      </p:sp>
      <p:pic>
        <p:nvPicPr>
          <p:cNvPr id="189" name="Google Shape;189;p16"/>
          <p:cNvPicPr preferRelativeResize="0"/>
          <p:nvPr/>
        </p:nvPicPr>
        <p:blipFill rotWithShape="1">
          <a:blip r:embed="rId3">
            <a:alphaModFix/>
          </a:blip>
          <a:srcRect b="0" l="30984" r="9183" t="0"/>
          <a:stretch/>
        </p:blipFill>
        <p:spPr>
          <a:xfrm>
            <a:off x="7027043" y="1754717"/>
            <a:ext cx="4394490" cy="3314700"/>
          </a:xfrm>
          <a:prstGeom prst="rect">
            <a:avLst/>
          </a:prstGeom>
          <a:noFill/>
          <a:ln>
            <a:noFill/>
          </a:ln>
        </p:spPr>
      </p:pic>
      <p:sp>
        <p:nvSpPr>
          <p:cNvPr id="190" name="Google Shape;190;p16"/>
          <p:cNvSpPr txBox="1"/>
          <p:nvPr/>
        </p:nvSpPr>
        <p:spPr>
          <a:xfrm>
            <a:off x="7852689" y="5110630"/>
            <a:ext cx="2629044"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300">
                <a:solidFill>
                  <a:schemeClr val="dk2"/>
                </a:solidFill>
                <a:latin typeface="Arial"/>
                <a:ea typeface="Arial"/>
                <a:cs typeface="Arial"/>
                <a:sym typeface="Arial"/>
              </a:rPr>
              <a:t>Image: UNICEF / Frank Dejong</a:t>
            </a:r>
            <a:endParaRPr i="1" sz="1300">
              <a:solidFill>
                <a:schemeClr val="dk2"/>
              </a:solidFill>
              <a:latin typeface="Arial"/>
              <a:ea typeface="Arial"/>
              <a:cs typeface="Arial"/>
              <a:sym typeface="Arial"/>
            </a:endParaRPr>
          </a:p>
        </p:txBody>
      </p:sp>
      <p:sp>
        <p:nvSpPr>
          <p:cNvPr id="191" name="Google Shape;191;p16"/>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The CLM approach</a:t>
            </a:r>
            <a:endParaRPr/>
          </a:p>
        </p:txBody>
      </p:sp>
      <p:cxnSp>
        <p:nvCxnSpPr>
          <p:cNvPr id="197" name="Google Shape;197;p17"/>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pic>
        <p:nvPicPr>
          <p:cNvPr id="198" name="Google Shape;198;p17"/>
          <p:cNvPicPr preferRelativeResize="0"/>
          <p:nvPr/>
        </p:nvPicPr>
        <p:blipFill rotWithShape="1">
          <a:blip r:embed="rId3">
            <a:alphaModFix/>
          </a:blip>
          <a:srcRect b="0" l="7486" r="21286" t="14228"/>
          <a:stretch/>
        </p:blipFill>
        <p:spPr>
          <a:xfrm>
            <a:off x="3332675" y="1147075"/>
            <a:ext cx="8709200" cy="5899150"/>
          </a:xfrm>
          <a:prstGeom prst="rect">
            <a:avLst/>
          </a:prstGeom>
          <a:noFill/>
          <a:ln>
            <a:noFill/>
          </a:ln>
        </p:spPr>
      </p:pic>
      <p:sp>
        <p:nvSpPr>
          <p:cNvPr id="199" name="Google Shape;199;p17"/>
          <p:cNvSpPr txBox="1"/>
          <p:nvPr/>
        </p:nvSpPr>
        <p:spPr>
          <a:xfrm>
            <a:off x="588925" y="5765850"/>
            <a:ext cx="4585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rPr>
              <a:t>Establishing Community-Led Monitoring of HIV Services: Principles and Process </a:t>
            </a:r>
            <a:r>
              <a:rPr lang="en-US">
                <a:solidFill>
                  <a:schemeClr val="dk2"/>
                </a:solidFill>
              </a:rPr>
              <a:t>(UNAIDS, 2021)</a:t>
            </a:r>
            <a:endParaRPr sz="1500"/>
          </a:p>
        </p:txBody>
      </p:sp>
      <p:sp>
        <p:nvSpPr>
          <p:cNvPr id="200" name="Google Shape;200;p17"/>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Why invest in CLM?</a:t>
            </a:r>
            <a:endParaRPr/>
          </a:p>
        </p:txBody>
      </p:sp>
      <p:cxnSp>
        <p:nvCxnSpPr>
          <p:cNvPr id="206" name="Google Shape;206;p1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07" name="Google Shape;207;p1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CLM helps to obtain </a:t>
            </a:r>
            <a:r>
              <a:rPr b="1" lang="en-US"/>
              <a:t>accurate, current and local </a:t>
            </a:r>
            <a:r>
              <a:rPr lang="en-US"/>
              <a:t>data for local use and problem-solving.</a:t>
            </a:r>
            <a:endParaRPr/>
          </a:p>
          <a:p>
            <a:pPr indent="-228600" lvl="0" marL="228600" rtl="0" algn="l">
              <a:lnSpc>
                <a:spcPct val="110000"/>
              </a:lnSpc>
              <a:spcBef>
                <a:spcPts val="1000"/>
              </a:spcBef>
              <a:spcAft>
                <a:spcPts val="0"/>
              </a:spcAft>
              <a:buClr>
                <a:schemeClr val="dk1"/>
              </a:buClr>
              <a:buSzPts val="2800"/>
              <a:buChar char="•"/>
            </a:pPr>
            <a:r>
              <a:rPr lang="en-US"/>
              <a:t>Mobil</a:t>
            </a:r>
            <a:r>
              <a:rPr lang="en-US"/>
              <a:t>is</a:t>
            </a:r>
            <a:r>
              <a:rPr lang="en-US"/>
              <a:t>ing communities to collect information about the quality of services increases their ownership of programmes designed to benefit them.</a:t>
            </a:r>
            <a:endParaRPr/>
          </a:p>
          <a:p>
            <a:pPr indent="-228600" lvl="0" marL="228600" rtl="0" algn="l">
              <a:lnSpc>
                <a:spcPct val="110000"/>
              </a:lnSpc>
              <a:spcBef>
                <a:spcPts val="1000"/>
              </a:spcBef>
              <a:spcAft>
                <a:spcPts val="0"/>
              </a:spcAft>
              <a:buClr>
                <a:schemeClr val="dk1"/>
              </a:buClr>
              <a:buSzPts val="2800"/>
              <a:buChar char="•"/>
            </a:pPr>
            <a:r>
              <a:rPr lang="en-US"/>
              <a:t>It gives voice to communities and can </a:t>
            </a:r>
            <a:r>
              <a:rPr lang="en-US">
                <a:extLst>
                  <a:ext uri="http://customooxmlschemas.google.com/">
                    <go:slidesCustomData xmlns:go="http://customooxmlschemas.google.com/" textRoundtripDataId="5"/>
                  </a:ext>
                </a:extLst>
              </a:rPr>
              <a:t>creates positive dynamics</a:t>
            </a:r>
            <a:r>
              <a:rPr lang="en-US"/>
              <a:t> between what the state must deliver, what providers must give and what communities must contribute.</a:t>
            </a:r>
            <a:endParaRPr/>
          </a:p>
        </p:txBody>
      </p:sp>
      <p:sp>
        <p:nvSpPr>
          <p:cNvPr id="208" name="Google Shape;208;p18"/>
          <p:cNvSpPr txBox="1"/>
          <p:nvPr/>
        </p:nvSpPr>
        <p:spPr>
          <a:xfrm>
            <a:off x="1035850" y="5777225"/>
            <a:ext cx="8973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Sources: </a:t>
            </a:r>
            <a:r>
              <a:rPr i="1" lang="en-US">
                <a:solidFill>
                  <a:schemeClr val="dk2"/>
                </a:solidFill>
              </a:rPr>
              <a:t>Establishing Community-Led Monitoring of HIV Services: Principles and Process </a:t>
            </a:r>
            <a:r>
              <a:rPr lang="en-US">
                <a:solidFill>
                  <a:schemeClr val="dk2"/>
                </a:solidFill>
              </a:rPr>
              <a:t>(UNAIDS, 2021);</a:t>
            </a:r>
            <a:r>
              <a:rPr i="1" lang="en-US">
                <a:solidFill>
                  <a:schemeClr val="dk2"/>
                </a:solidFill>
                <a:latin typeface="Arial"/>
                <a:ea typeface="Arial"/>
                <a:cs typeface="Arial"/>
                <a:sym typeface="Arial"/>
              </a:rPr>
              <a:t> </a:t>
            </a:r>
            <a:r>
              <a:rPr lang="en-US">
                <a:solidFill>
                  <a:schemeClr val="dk2"/>
                </a:solidFill>
                <a:latin typeface="Arial"/>
                <a:ea typeface="Arial"/>
                <a:cs typeface="Arial"/>
                <a:sym typeface="Arial"/>
              </a:rPr>
              <a:t>presentation by Alain Manouan at PEPFAR Country Operation Plan for C</a:t>
            </a:r>
            <a:r>
              <a:rPr lang="en-US">
                <a:solidFill>
                  <a:schemeClr val="dk2"/>
                </a:solidFill>
                <a:highlight>
                  <a:srgbClr val="FFFFFF"/>
                </a:highlight>
              </a:rPr>
              <a:t>ô</a:t>
            </a:r>
            <a:r>
              <a:rPr lang="en-US">
                <a:solidFill>
                  <a:schemeClr val="dk2"/>
                </a:solidFill>
                <a:latin typeface="Arial"/>
                <a:ea typeface="Arial"/>
                <a:cs typeface="Arial"/>
                <a:sym typeface="Arial"/>
              </a:rPr>
              <a:t>te d’Ivoire</a:t>
            </a:r>
            <a:r>
              <a:rPr lang="en-US">
                <a:solidFill>
                  <a:schemeClr val="dk2"/>
                </a:solidFill>
              </a:rPr>
              <a:t> (</a:t>
            </a:r>
            <a:r>
              <a:rPr lang="en-US">
                <a:solidFill>
                  <a:schemeClr val="dk2"/>
                </a:solidFill>
                <a:latin typeface="Arial"/>
                <a:ea typeface="Arial"/>
                <a:cs typeface="Arial"/>
                <a:sym typeface="Arial"/>
              </a:rPr>
              <a:t>Johannesburg, 2020). </a:t>
            </a:r>
            <a:endParaRPr sz="1500"/>
          </a:p>
        </p:txBody>
      </p:sp>
      <p:sp>
        <p:nvSpPr>
          <p:cNvPr id="209" name="Google Shape;209;p18"/>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7" name="Google Shape;67;p2"/>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extLst>
                  <a:ext uri="http://customooxmlschemas.google.com/">
                    <go:slidesCustomData xmlns:go="http://customooxmlschemas.google.com/" textRoundtripDataId="1"/>
                  </a:ext>
                </a:extLst>
              </a:rPr>
              <a:t>The WHO Key Populations Consolidated Guidelines, 2022 note that </a:t>
            </a:r>
            <a:r>
              <a:rPr lang="en-US"/>
              <a:t>“Key populations often have little or no control over HIV, STI and viral hepatitis risk factors driven by the legal, political and social and programmatic environment, and the context of their lives.”</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This session explores how community empowerment can address this problem by increasing the ability of key population communities to take leadership in implementation of programs and services and address structural constraints to their health, human rights and well-being.</a:t>
            </a:r>
            <a:endParaRPr/>
          </a:p>
        </p:txBody>
      </p:sp>
      <p:sp>
        <p:nvSpPr>
          <p:cNvPr id="68" name="Google Shape;68;p2"/>
          <p:cNvSpPr txBox="1"/>
          <p:nvPr/>
        </p:nvSpPr>
        <p:spPr>
          <a:xfrm>
            <a:off x="838200" y="6494675"/>
            <a:ext cx="7255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SESSION 1.2</a:t>
            </a:r>
            <a:r>
              <a:rPr lang="en-US" sz="1100">
                <a:solidFill>
                  <a:srgbClr val="ACB8CA"/>
                </a:solidFill>
              </a:rPr>
              <a:t> </a:t>
            </a:r>
            <a:r>
              <a:rPr b="0" i="0" lang="en-US" sz="1100" u="none" cap="none" strike="noStrike">
                <a:solidFill>
                  <a:srgbClr val="ACB8CA"/>
                </a:solidFill>
                <a:latin typeface="Arial"/>
                <a:ea typeface="Arial"/>
                <a:cs typeface="Arial"/>
                <a:sym typeface="Arial"/>
              </a:rPr>
              <a:t> </a:t>
            </a:r>
            <a:r>
              <a:rPr lang="en-US" sz="1100">
                <a:solidFill>
                  <a:srgbClr val="ACB8CA"/>
                </a:solidFill>
              </a:rPr>
              <a:t>| INTRODUCTION</a:t>
            </a:r>
            <a:endParaRPr/>
          </a:p>
        </p:txBody>
      </p:sp>
      <p:cxnSp>
        <p:nvCxnSpPr>
          <p:cNvPr id="69" name="Google Shape;69;p2"/>
          <p:cNvCxnSpPr>
            <a:endCxn id="68" idx="1"/>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3. Community-led activities for </a:t>
            </a:r>
            <a:endParaRPr/>
          </a:p>
          <a:p>
            <a:pPr indent="0" lvl="0" marL="0" rtl="0" algn="l">
              <a:lnSpc>
                <a:spcPct val="90000"/>
              </a:lnSpc>
              <a:spcBef>
                <a:spcPts val="0"/>
              </a:spcBef>
              <a:spcAft>
                <a:spcPts val="0"/>
              </a:spcAft>
              <a:buClr>
                <a:schemeClr val="lt1"/>
              </a:buClr>
              <a:buSzPts val="3600"/>
              <a:buFont typeface="Arial"/>
              <a:buNone/>
            </a:pPr>
            <a:r>
              <a:rPr lang="en-US"/>
              <a:t>critical enablers</a:t>
            </a:r>
            <a:endParaRPr/>
          </a:p>
        </p:txBody>
      </p:sp>
      <p:cxnSp>
        <p:nvCxnSpPr>
          <p:cNvPr id="215" name="Google Shape;215;p1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16" name="Google Shape;216;p19"/>
          <p:cNvSpPr txBox="1"/>
          <p:nvPr>
            <p:ph idx="1" type="body"/>
          </p:nvPr>
        </p:nvSpPr>
        <p:spPr>
          <a:xfrm>
            <a:off x="838199" y="1685739"/>
            <a:ext cx="10108097" cy="141306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US" sz="2400"/>
              <a:t>What are critical enablers?</a:t>
            </a:r>
            <a:endParaRPr/>
          </a:p>
          <a:p>
            <a:pPr indent="0" lvl="0" marL="0" rtl="0" algn="l">
              <a:lnSpc>
                <a:spcPct val="100000"/>
              </a:lnSpc>
              <a:spcBef>
                <a:spcPts val="1000"/>
              </a:spcBef>
              <a:spcAft>
                <a:spcPts val="0"/>
              </a:spcAft>
              <a:buClr>
                <a:schemeClr val="dk1"/>
              </a:buClr>
              <a:buSzPts val="2400"/>
              <a:buNone/>
            </a:pPr>
            <a:r>
              <a:rPr lang="en-US" sz="2400"/>
              <a:t>Critical enablers are strategies, activities and approaches </a:t>
            </a:r>
            <a:r>
              <a:rPr lang="en-US" sz="2400">
                <a:extLst>
                  <a:ext uri="http://customooxmlschemas.google.com/">
                    <go:slidesCustomData xmlns:go="http://customooxmlschemas.google.com/" textRoundtripDataId="6"/>
                  </a:ext>
                </a:extLst>
              </a:rPr>
              <a:t>to:</a:t>
            </a:r>
            <a:r>
              <a:rPr lang="en-US" sz="2400"/>
              <a:t> </a:t>
            </a:r>
            <a:endParaRPr/>
          </a:p>
        </p:txBody>
      </p:sp>
      <p:grpSp>
        <p:nvGrpSpPr>
          <p:cNvPr id="217" name="Google Shape;217;p19"/>
          <p:cNvGrpSpPr/>
          <p:nvPr/>
        </p:nvGrpSpPr>
        <p:grpSpPr>
          <a:xfrm>
            <a:off x="838199" y="3111072"/>
            <a:ext cx="2398795" cy="1823506"/>
            <a:chOff x="3023" y="641879"/>
            <a:chExt cx="2398795" cy="1823506"/>
          </a:xfrm>
        </p:grpSpPr>
        <p:sp>
          <p:nvSpPr>
            <p:cNvPr id="218" name="Google Shape;218;p19"/>
            <p:cNvSpPr/>
            <p:nvPr/>
          </p:nvSpPr>
          <p:spPr>
            <a:xfrm>
              <a:off x="3023"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txBox="1"/>
            <p:nvPr/>
          </p:nvSpPr>
          <p:spPr>
            <a:xfrm>
              <a:off x="3023"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lt1"/>
                </a:buClr>
                <a:buSzPts val="2100"/>
                <a:buFont typeface="Arial"/>
                <a:buNone/>
              </a:pPr>
              <a:r>
                <a:rPr lang="en-US" sz="2100">
                  <a:solidFill>
                    <a:schemeClr val="lt1"/>
                  </a:solidFill>
                  <a:latin typeface="Arial"/>
                  <a:ea typeface="Arial"/>
                  <a:cs typeface="Arial"/>
                  <a:sym typeface="Arial"/>
                </a:rPr>
                <a:t>Remove punitive laws, policies and practices</a:t>
              </a:r>
              <a:endParaRPr/>
            </a:p>
          </p:txBody>
        </p:sp>
      </p:grpSp>
      <p:grpSp>
        <p:nvGrpSpPr>
          <p:cNvPr id="220" name="Google Shape;220;p19"/>
          <p:cNvGrpSpPr/>
          <p:nvPr/>
        </p:nvGrpSpPr>
        <p:grpSpPr>
          <a:xfrm>
            <a:off x="3476874" y="3111072"/>
            <a:ext cx="2398795" cy="1823506"/>
            <a:chOff x="2641698" y="641879"/>
            <a:chExt cx="2398795" cy="1823506"/>
          </a:xfrm>
        </p:grpSpPr>
        <p:sp>
          <p:nvSpPr>
            <p:cNvPr id="221" name="Google Shape;221;p19"/>
            <p:cNvSpPr/>
            <p:nvPr/>
          </p:nvSpPr>
          <p:spPr>
            <a:xfrm>
              <a:off x="2641698"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txBox="1"/>
            <p:nvPr/>
          </p:nvSpPr>
          <p:spPr>
            <a:xfrm>
              <a:off x="2641698"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dk1"/>
                </a:buClr>
                <a:buSzPts val="2800"/>
                <a:buFont typeface="Arial"/>
                <a:buNone/>
              </a:pPr>
              <a:r>
                <a:rPr lang="en-US" sz="2100">
                  <a:solidFill>
                    <a:schemeClr val="lt1"/>
                  </a:solidFill>
                  <a:latin typeface="Arial"/>
                  <a:ea typeface="Arial"/>
                  <a:cs typeface="Arial"/>
                  <a:sym typeface="Arial"/>
                </a:rPr>
                <a:t>Reduce stigma and discrimination</a:t>
              </a:r>
              <a:endParaRPr/>
            </a:p>
          </p:txBody>
        </p:sp>
      </p:grpSp>
      <p:grpSp>
        <p:nvGrpSpPr>
          <p:cNvPr id="223" name="Google Shape;223;p19"/>
          <p:cNvGrpSpPr/>
          <p:nvPr/>
        </p:nvGrpSpPr>
        <p:grpSpPr>
          <a:xfrm>
            <a:off x="6115549" y="3111072"/>
            <a:ext cx="2398795" cy="1823506"/>
            <a:chOff x="5280373" y="641879"/>
            <a:chExt cx="2398795" cy="1823506"/>
          </a:xfrm>
        </p:grpSpPr>
        <p:sp>
          <p:nvSpPr>
            <p:cNvPr id="224" name="Google Shape;224;p19"/>
            <p:cNvSpPr/>
            <p:nvPr/>
          </p:nvSpPr>
          <p:spPr>
            <a:xfrm>
              <a:off x="5280373"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txBox="1"/>
            <p:nvPr/>
          </p:nvSpPr>
          <p:spPr>
            <a:xfrm>
              <a:off x="5280373"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dk1"/>
                </a:buClr>
                <a:buSzPts val="2800"/>
                <a:buFont typeface="Arial"/>
                <a:buNone/>
              </a:pPr>
              <a:r>
                <a:rPr lang="en-US" sz="2100">
                  <a:solidFill>
                    <a:schemeClr val="lt1"/>
                  </a:solidFill>
                  <a:latin typeface="Arial"/>
                  <a:ea typeface="Arial"/>
                  <a:cs typeface="Arial"/>
                  <a:sym typeface="Arial"/>
                </a:rPr>
                <a:t>Empower key population communities</a:t>
              </a:r>
              <a:endParaRPr/>
            </a:p>
          </p:txBody>
        </p:sp>
      </p:grpSp>
      <p:grpSp>
        <p:nvGrpSpPr>
          <p:cNvPr id="226" name="Google Shape;226;p19"/>
          <p:cNvGrpSpPr/>
          <p:nvPr/>
        </p:nvGrpSpPr>
        <p:grpSpPr>
          <a:xfrm>
            <a:off x="8754224" y="3111072"/>
            <a:ext cx="2398795" cy="1823506"/>
            <a:chOff x="7919048" y="641879"/>
            <a:chExt cx="2398795" cy="1823506"/>
          </a:xfrm>
        </p:grpSpPr>
        <p:sp>
          <p:nvSpPr>
            <p:cNvPr id="227" name="Google Shape;227;p19"/>
            <p:cNvSpPr/>
            <p:nvPr/>
          </p:nvSpPr>
          <p:spPr>
            <a:xfrm>
              <a:off x="7919048"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txBox="1"/>
            <p:nvPr/>
          </p:nvSpPr>
          <p:spPr>
            <a:xfrm>
              <a:off x="7919048"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dk1"/>
                </a:buClr>
                <a:buSzPts val="2800"/>
                <a:buFont typeface="Arial"/>
                <a:buNone/>
              </a:pPr>
              <a:r>
                <a:rPr lang="en-US" sz="2100">
                  <a:solidFill>
                    <a:schemeClr val="lt1"/>
                  </a:solidFill>
                  <a:latin typeface="Arial"/>
                  <a:ea typeface="Arial"/>
                  <a:cs typeface="Arial"/>
                  <a:sym typeface="Arial"/>
                </a:rPr>
                <a:t>Address violence</a:t>
              </a:r>
              <a:endParaRPr/>
            </a:p>
          </p:txBody>
        </p:sp>
      </p:grpSp>
      <p:sp>
        <p:nvSpPr>
          <p:cNvPr id="229" name="Google Shape;229;p19"/>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extLst>
                  <a:ext uri="http://customooxmlschemas.google.com/">
                    <go:slidesCustomData xmlns:go="http://customooxmlschemas.google.com/" textRoundtripDataId="7"/>
                  </a:ext>
                </a:extLst>
              </a:rPr>
              <a:t>Why invest in community-led activities </a:t>
            </a:r>
            <a:endParaRPr sz="3200">
              <a:extLst>
                <a:ext uri="http://customooxmlschemas.google.com/">
                  <go:slidesCustomData xmlns:go="http://customooxmlschemas.google.com/" textRoundtripDataId="8"/>
                </a:ext>
              </a:extLst>
            </a:endParaRPr>
          </a:p>
          <a:p>
            <a:pPr indent="0" lvl="0" marL="0" rtl="0" algn="l">
              <a:lnSpc>
                <a:spcPct val="90000"/>
              </a:lnSpc>
              <a:spcBef>
                <a:spcPts val="0"/>
              </a:spcBef>
              <a:spcAft>
                <a:spcPts val="0"/>
              </a:spcAft>
              <a:buClr>
                <a:schemeClr val="lt1"/>
              </a:buClr>
              <a:buSzPts val="3200"/>
              <a:buFont typeface="Arial"/>
              <a:buNone/>
            </a:pPr>
            <a:r>
              <a:rPr lang="en-US" sz="3200">
                <a:extLst>
                  <a:ext uri="http://customooxmlschemas.google.com/">
                    <go:slidesCustomData xmlns:go="http://customooxmlschemas.google.com/" textRoundtripDataId="9"/>
                  </a:ext>
                </a:extLst>
              </a:rPr>
              <a:t>for critical enablers?</a:t>
            </a:r>
            <a:endParaRPr/>
          </a:p>
        </p:txBody>
      </p:sp>
      <p:cxnSp>
        <p:nvCxnSpPr>
          <p:cNvPr id="235" name="Google Shape;235;p2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36" name="Google Shape;236;p2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en-US"/>
              <a:t>Critical enablers improve the </a:t>
            </a:r>
            <a:r>
              <a:rPr b="1" lang="en-US"/>
              <a:t>accessibility, acceptability, uptake, equitable coverage, effectiveness and efficiency </a:t>
            </a:r>
            <a:r>
              <a:rPr lang="en-US"/>
              <a:t>of HIV, viral hepatitis and STI programs and services.</a:t>
            </a:r>
            <a:endParaRPr/>
          </a:p>
          <a:p>
            <a:pPr indent="0" lvl="0" marL="0" rtl="0" algn="l">
              <a:lnSpc>
                <a:spcPct val="100000"/>
              </a:lnSpc>
              <a:spcBef>
                <a:spcPts val="1000"/>
              </a:spcBef>
              <a:spcAft>
                <a:spcPts val="0"/>
              </a:spcAft>
              <a:buClr>
                <a:schemeClr val="dk1"/>
              </a:buClr>
              <a:buSzPts val="2800"/>
              <a:buNone/>
            </a:pPr>
            <a:r>
              <a:rPr lang="en-US"/>
              <a:t>They create an enabling environment that leads to better outcomes for these diseases.</a:t>
            </a:r>
            <a:endParaRPr/>
          </a:p>
          <a:p>
            <a:pPr indent="0" lvl="0" marL="0" rtl="0" algn="l">
              <a:lnSpc>
                <a:spcPct val="100000"/>
              </a:lnSpc>
              <a:spcBef>
                <a:spcPts val="1000"/>
              </a:spcBef>
              <a:spcAft>
                <a:spcPts val="0"/>
              </a:spcAft>
              <a:buClr>
                <a:schemeClr val="dk1"/>
              </a:buClr>
              <a:buSzPts val="2800"/>
              <a:buNone/>
            </a:pPr>
            <a:r>
              <a:rPr lang="en-US"/>
              <a:t>They are an essential part of the Global AIDS Strategy 2021-2026 (the </a:t>
            </a:r>
            <a:r>
              <a:rPr b="1" lang="en-US"/>
              <a:t>“10-10-10 targets”</a:t>
            </a:r>
            <a:r>
              <a:rPr lang="en-US"/>
              <a:t>).</a:t>
            </a:r>
            <a:endParaRPr/>
          </a:p>
          <a:p>
            <a:pPr indent="0" lvl="0" marL="0" rtl="0" algn="l">
              <a:lnSpc>
                <a:spcPct val="100000"/>
              </a:lnSpc>
              <a:spcBef>
                <a:spcPts val="1000"/>
              </a:spcBef>
              <a:spcAft>
                <a:spcPts val="0"/>
              </a:spcAft>
              <a:buClr>
                <a:schemeClr val="dk1"/>
              </a:buClr>
              <a:buSzPts val="2400"/>
              <a:buNone/>
            </a:pPr>
            <a:r>
              <a:t/>
            </a:r>
            <a:endParaRPr i="1" sz="2400"/>
          </a:p>
          <a:p>
            <a:pPr indent="0" lvl="0" marL="0" rtl="0" algn="l">
              <a:lnSpc>
                <a:spcPct val="100000"/>
              </a:lnSpc>
              <a:spcBef>
                <a:spcPts val="1000"/>
              </a:spcBef>
              <a:spcAft>
                <a:spcPts val="0"/>
              </a:spcAft>
              <a:buClr>
                <a:schemeClr val="dk1"/>
              </a:buClr>
              <a:buSzPts val="2400"/>
              <a:buNone/>
            </a:pPr>
            <a:r>
              <a:rPr i="1" lang="en-US" sz="2400"/>
              <a:t>See Session 1.4 for more details.</a:t>
            </a:r>
            <a:endParaRPr/>
          </a:p>
        </p:txBody>
      </p:sp>
      <p:sp>
        <p:nvSpPr>
          <p:cNvPr id="237" name="Google Shape;237;p20"/>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extLst>
                  <a:ext uri="http://customooxmlschemas.google.com/">
                    <go:slidesCustomData xmlns:go="http://customooxmlschemas.google.com/" textRoundtripDataId="10"/>
                  </a:ext>
                </a:extLst>
              </a:rPr>
              <a:t>Case study:</a:t>
            </a:r>
            <a:r>
              <a:rPr lang="en-US" sz="3200"/>
              <a:t> Community-led responses </a:t>
            </a:r>
            <a:endParaRPr sz="3200"/>
          </a:p>
          <a:p>
            <a:pPr indent="0" lvl="0" marL="0" rtl="0" algn="l">
              <a:lnSpc>
                <a:spcPct val="90000"/>
              </a:lnSpc>
              <a:spcBef>
                <a:spcPts val="0"/>
              </a:spcBef>
              <a:spcAft>
                <a:spcPts val="0"/>
              </a:spcAft>
              <a:buClr>
                <a:schemeClr val="lt1"/>
              </a:buClr>
              <a:buSzPts val="3200"/>
              <a:buFont typeface="Arial"/>
              <a:buNone/>
            </a:pPr>
            <a:r>
              <a:rPr lang="en-US" sz="3200"/>
              <a:t>in a humanitarian setting</a:t>
            </a:r>
            <a:endParaRPr/>
          </a:p>
        </p:txBody>
      </p:sp>
      <p:sp>
        <p:nvSpPr>
          <p:cNvPr id="243" name="Google Shape;243;p21"/>
          <p:cNvSpPr txBox="1"/>
          <p:nvPr>
            <p:ph idx="1" type="body"/>
          </p:nvPr>
        </p:nvSpPr>
        <p:spPr>
          <a:xfrm>
            <a:off x="838200" y="1520825"/>
            <a:ext cx="5181600" cy="43512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20000"/>
              </a:lnSpc>
              <a:spcBef>
                <a:spcPts val="0"/>
              </a:spcBef>
              <a:spcAft>
                <a:spcPts val="0"/>
              </a:spcAft>
              <a:buClr>
                <a:schemeClr val="dk1"/>
              </a:buClr>
              <a:buSzPct val="100000"/>
              <a:buNone/>
            </a:pPr>
            <a:r>
              <a:rPr lang="en-US"/>
              <a:t>In Ukraine, Alliance Global, the country’s largest LGBT organ</a:t>
            </a:r>
            <a:r>
              <a:rPr lang="en-US"/>
              <a:t>is</a:t>
            </a:r>
            <a:r>
              <a:rPr lang="en-US"/>
              <a:t>ation, supports a Global Fund-funded network of paralegals. </a:t>
            </a:r>
            <a:endParaRPr/>
          </a:p>
          <a:p>
            <a:pPr indent="0" lvl="0" marL="0" rtl="0" algn="l">
              <a:lnSpc>
                <a:spcPct val="120000"/>
              </a:lnSpc>
              <a:spcBef>
                <a:spcPts val="1000"/>
              </a:spcBef>
              <a:spcAft>
                <a:spcPts val="0"/>
              </a:spcAft>
              <a:buClr>
                <a:schemeClr val="dk1"/>
              </a:buClr>
              <a:buSzPct val="100000"/>
              <a:buNone/>
            </a:pPr>
            <a:r>
              <a:rPr lang="en-US"/>
              <a:t>Peer paralegals act as first responders when human rights violations occur within the LGBT community. They provide immediate support for people being </a:t>
            </a:r>
            <a:r>
              <a:rPr lang="en-US"/>
              <a:t>questioned</a:t>
            </a:r>
            <a:r>
              <a:rPr lang="en-US"/>
              <a:t> or detained by authorities, and lead public campaigns to challenge stigma and discrimination.</a:t>
            </a:r>
            <a:endParaRPr/>
          </a:p>
        </p:txBody>
      </p:sp>
      <p:sp>
        <p:nvSpPr>
          <p:cNvPr id="244" name="Google Shape;244;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lang="en-US"/>
              <a:t>Following the Russian invasion of Ukraine in 2022, the paralegal network adapted to respond to the immediate needs of the community during the crisis, by:</a:t>
            </a:r>
            <a:endParaRPr/>
          </a:p>
          <a:p>
            <a:pPr indent="-228600" lvl="0" marL="228600" rtl="0" algn="l">
              <a:lnSpc>
                <a:spcPct val="120000"/>
              </a:lnSpc>
              <a:spcBef>
                <a:spcPts val="1000"/>
              </a:spcBef>
              <a:spcAft>
                <a:spcPts val="0"/>
              </a:spcAft>
              <a:buClr>
                <a:schemeClr val="dk1"/>
              </a:buClr>
              <a:buSzPct val="100000"/>
              <a:buChar char="•"/>
            </a:pPr>
            <a:r>
              <a:rPr lang="en-US"/>
              <a:t>Establishing permanent links with community members to monitor emerging needs</a:t>
            </a:r>
            <a:endParaRPr/>
          </a:p>
          <a:p>
            <a:pPr indent="-228600" lvl="0" marL="228600" rtl="0" algn="l">
              <a:lnSpc>
                <a:spcPct val="120000"/>
              </a:lnSpc>
              <a:spcBef>
                <a:spcPts val="1000"/>
              </a:spcBef>
              <a:spcAft>
                <a:spcPts val="0"/>
              </a:spcAft>
              <a:buClr>
                <a:schemeClr val="dk1"/>
              </a:buClr>
              <a:buSzPct val="100000"/>
              <a:buChar char="•"/>
            </a:pPr>
            <a:r>
              <a:rPr lang="en-US"/>
              <a:t>Finding temporary shelters for those who lost their homes</a:t>
            </a:r>
            <a:endParaRPr/>
          </a:p>
          <a:p>
            <a:pPr indent="-228600" lvl="0" marL="228600" rtl="0" algn="l">
              <a:lnSpc>
                <a:spcPct val="120000"/>
              </a:lnSpc>
              <a:spcBef>
                <a:spcPts val="1000"/>
              </a:spcBef>
              <a:spcAft>
                <a:spcPts val="0"/>
              </a:spcAft>
              <a:buClr>
                <a:schemeClr val="dk1"/>
              </a:buClr>
              <a:buSzPct val="100000"/>
              <a:buChar char="•"/>
            </a:pPr>
            <a:r>
              <a:rPr lang="en-US"/>
              <a:t>Supporting those who relocated to other regions to maintain their supplies of medication.</a:t>
            </a:r>
            <a:endParaRPr/>
          </a:p>
        </p:txBody>
      </p:sp>
      <p:sp>
        <p:nvSpPr>
          <p:cNvPr id="245" name="Google Shape;245;p21"/>
          <p:cNvSpPr txBox="1"/>
          <p:nvPr/>
        </p:nvSpPr>
        <p:spPr>
          <a:xfrm>
            <a:off x="838200" y="5848175"/>
            <a:ext cx="5181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lang="en-US" u="sng">
                <a:solidFill>
                  <a:schemeClr val="dk1"/>
                </a:solidFill>
                <a:latin typeface="Arial"/>
                <a:ea typeface="Arial"/>
                <a:cs typeface="Arial"/>
                <a:sym typeface="Arial"/>
                <a:hlinkClick r:id="rId3">
                  <a:extLst>
                    <a:ext uri="{A12FA001-AC4F-418D-AE19-62706E023703}">
                      <ahyp:hlinkClr val="tx"/>
                    </a:ext>
                  </a:extLst>
                </a:hlinkClick>
              </a:rPr>
              <a:t>Ukrainian LGBTI Activist on Breaking Down Barriers to Health Despite Deadly Conflict</a:t>
            </a:r>
            <a:r>
              <a:rPr lang="en-US">
                <a:solidFill>
                  <a:schemeClr val="dk1"/>
                </a:solidFill>
                <a:latin typeface="Arial"/>
                <a:ea typeface="Arial"/>
                <a:cs typeface="Arial"/>
                <a:sym typeface="Arial"/>
              </a:rPr>
              <a:t> </a:t>
            </a:r>
            <a:r>
              <a:rPr lang="en-US">
                <a:solidFill>
                  <a:schemeClr val="dk2"/>
                </a:solidFill>
                <a:latin typeface="Arial"/>
                <a:ea typeface="Arial"/>
                <a:cs typeface="Arial"/>
                <a:sym typeface="Arial"/>
              </a:rPr>
              <a:t>(The Global Fund, 2022)</a:t>
            </a:r>
            <a:endParaRPr/>
          </a:p>
        </p:txBody>
      </p:sp>
      <p:cxnSp>
        <p:nvCxnSpPr>
          <p:cNvPr id="246" name="Google Shape;246;p2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47" name="Google Shape;247;p21"/>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HOW COMMUNITY EMPOWERMENT SUPPORTS HIV SERVICES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2"/>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254" name="Google Shape;254;p22"/>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section</a:t>
            </a:r>
            <a:endParaRPr sz="1800"/>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is community empowerment?</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community empowerment supports HIV services</a:t>
            </a:r>
            <a:endParaRPr/>
          </a:p>
          <a:p>
            <a:pPr indent="-3429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How UN organ</a:t>
            </a:r>
            <a:r>
              <a:rPr b="1" lang="en-US" sz="1800">
                <a:solidFill>
                  <a:schemeClr val="dk1"/>
                </a:solidFill>
              </a:rPr>
              <a:t>is</a:t>
            </a:r>
            <a:r>
              <a:rPr b="1" lang="en-US" sz="1800">
                <a:solidFill>
                  <a:schemeClr val="dk1"/>
                </a:solidFill>
              </a:rPr>
              <a:t>ations can support community empowerment for HIV services</a:t>
            </a:r>
            <a:endParaRPr b="1">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key population implementation tools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Capacity strengthening of communities</a:t>
            </a:r>
            <a:endParaRPr strike="sngStrike"/>
          </a:p>
        </p:txBody>
      </p:sp>
      <p:cxnSp>
        <p:nvCxnSpPr>
          <p:cNvPr id="260" name="Google Shape;260;p2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61" name="Google Shape;261;p23"/>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Clr>
                <a:schemeClr val="dk1"/>
              </a:buClr>
              <a:buSzPts val="2800"/>
              <a:buNone/>
            </a:pPr>
            <a:r>
              <a:rPr b="1" lang="en-US"/>
              <a:t>Capacity strengthening of key population-led organ</a:t>
            </a:r>
            <a:r>
              <a:rPr b="1" lang="en-US"/>
              <a:t>is</a:t>
            </a:r>
            <a:r>
              <a:rPr b="1" lang="en-US"/>
              <a:t>ations improves many aspects of programming, including better:</a:t>
            </a:r>
            <a:endParaRPr/>
          </a:p>
          <a:p>
            <a:pPr indent="-241934" lvl="0" marL="228600" rtl="0" algn="l">
              <a:lnSpc>
                <a:spcPct val="110000"/>
              </a:lnSpc>
              <a:spcBef>
                <a:spcPts val="1000"/>
              </a:spcBef>
              <a:spcAft>
                <a:spcPts val="0"/>
              </a:spcAft>
              <a:buClr>
                <a:schemeClr val="dk1"/>
              </a:buClr>
              <a:buSzPts val="2800"/>
              <a:buChar char="•"/>
            </a:pPr>
            <a:r>
              <a:rPr lang="en-US"/>
              <a:t>Leadership, self-governance and organ</a:t>
            </a:r>
            <a:r>
              <a:rPr lang="en-US"/>
              <a:t>is</a:t>
            </a:r>
            <a:r>
              <a:rPr lang="en-US"/>
              <a:t>ational development</a:t>
            </a:r>
            <a:endParaRPr/>
          </a:p>
          <a:p>
            <a:pPr indent="-241934" lvl="0" marL="228600" rtl="0" algn="l">
              <a:lnSpc>
                <a:spcPct val="110000"/>
              </a:lnSpc>
              <a:spcBef>
                <a:spcPts val="1000"/>
              </a:spcBef>
              <a:spcAft>
                <a:spcPts val="0"/>
              </a:spcAft>
              <a:buClr>
                <a:schemeClr val="dk1"/>
              </a:buClr>
              <a:buSzPts val="2800"/>
              <a:buChar char="•"/>
            </a:pPr>
            <a:r>
              <a:rPr lang="en-US"/>
              <a:t>Epidemiology and data collection</a:t>
            </a:r>
            <a:endParaRPr/>
          </a:p>
          <a:p>
            <a:pPr indent="-241934" lvl="0" marL="228600" rtl="0" algn="l">
              <a:lnSpc>
                <a:spcPct val="110000"/>
              </a:lnSpc>
              <a:spcBef>
                <a:spcPts val="1000"/>
              </a:spcBef>
              <a:spcAft>
                <a:spcPts val="0"/>
              </a:spcAft>
              <a:buClr>
                <a:schemeClr val="dk1"/>
              </a:buClr>
              <a:buSzPts val="2800"/>
              <a:buChar char="•"/>
            </a:pPr>
            <a:r>
              <a:rPr lang="en-US"/>
              <a:t>Programme design, management, and monitoring and evaluation</a:t>
            </a:r>
            <a:endParaRPr/>
          </a:p>
          <a:p>
            <a:pPr indent="-241934" lvl="0" marL="228600" rtl="0" algn="l">
              <a:lnSpc>
                <a:spcPct val="110000"/>
              </a:lnSpc>
              <a:spcBef>
                <a:spcPts val="1000"/>
              </a:spcBef>
              <a:spcAft>
                <a:spcPts val="0"/>
              </a:spcAft>
              <a:buClr>
                <a:schemeClr val="dk1"/>
              </a:buClr>
              <a:buSzPts val="2800"/>
              <a:buChar char="•"/>
            </a:pPr>
            <a:r>
              <a:rPr lang="en-US"/>
              <a:t>Staff development</a:t>
            </a:r>
            <a:endParaRPr/>
          </a:p>
          <a:p>
            <a:pPr indent="-241934" lvl="0" marL="228600" rtl="0" algn="l">
              <a:lnSpc>
                <a:spcPct val="110000"/>
              </a:lnSpc>
              <a:spcBef>
                <a:spcPts val="1000"/>
              </a:spcBef>
              <a:spcAft>
                <a:spcPts val="0"/>
              </a:spcAft>
              <a:buClr>
                <a:schemeClr val="dk1"/>
              </a:buClr>
              <a:buSzPts val="2800"/>
              <a:buChar char="•"/>
            </a:pPr>
            <a:r>
              <a:rPr lang="en-US"/>
              <a:t>Advocacy for </a:t>
            </a:r>
            <a:r>
              <a:rPr lang="en-US">
                <a:extLst>
                  <a:ext uri="http://customooxmlschemas.google.com/">
                    <go:slidesCustomData xmlns:go="http://customooxmlschemas.google.com/" textRoundtripDataId="11"/>
                  </a:ext>
                </a:extLst>
              </a:rPr>
              <a:t>societal enablers</a:t>
            </a:r>
            <a:endParaRPr/>
          </a:p>
        </p:txBody>
      </p:sp>
      <p:sp>
        <p:nvSpPr>
          <p:cNvPr id="262" name="Google Shape;262;p23"/>
          <p:cNvSpPr txBox="1"/>
          <p:nvPr/>
        </p:nvSpPr>
        <p:spPr>
          <a:xfrm>
            <a:off x="838199" y="6494680"/>
            <a:ext cx="76284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2 |</a:t>
            </a:r>
            <a:r>
              <a:rPr lang="en-US" sz="1100">
                <a:solidFill>
                  <a:srgbClr val="ACB8CA"/>
                </a:solidFill>
                <a:latin typeface="Arial"/>
                <a:ea typeface="Arial"/>
                <a:cs typeface="Arial"/>
                <a:sym typeface="Arial"/>
              </a:rPr>
              <a:t> HOW UN ORGS CAN SUPPORT COMMUNITY EMPOWERMENT FOR HIV SERVICES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4000"/>
              <a:t>Resourcing and advocacy</a:t>
            </a:r>
            <a:endParaRPr/>
          </a:p>
        </p:txBody>
      </p:sp>
      <p:cxnSp>
        <p:nvCxnSpPr>
          <p:cNvPr id="268" name="Google Shape;268;p2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69" name="Google Shape;269;p24"/>
          <p:cNvSpPr txBox="1"/>
          <p:nvPr>
            <p:ph idx="1" type="body"/>
          </p:nvPr>
        </p:nvSpPr>
        <p:spPr>
          <a:xfrm>
            <a:off x="838200" y="1567199"/>
            <a:ext cx="10515600" cy="47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b="1" lang="en-US" sz="1600">
                <a:extLst>
                  <a:ext uri="http://customooxmlschemas.google.com/">
                    <go:slidesCustomData xmlns:go="http://customooxmlschemas.google.com/" textRoundtripDataId="12"/>
                  </a:ext>
                </a:extLst>
              </a:rPr>
              <a:t>Resources and expertise are needed to strengthen key population-led organ</a:t>
            </a:r>
            <a:r>
              <a:rPr b="1" lang="en-US" sz="1600">
                <a:extLst>
                  <a:ext uri="http://customooxmlschemas.google.com/">
                    <go:slidesCustomData xmlns:go="http://customooxmlschemas.google.com/" textRoundtripDataId="13"/>
                  </a:ext>
                </a:extLst>
              </a:rPr>
              <a:t>is</a:t>
            </a:r>
            <a:r>
              <a:rPr b="1" lang="en-US" sz="1600">
                <a:extLst>
                  <a:ext uri="http://customooxmlschemas.google.com/">
                    <go:slidesCustomData xmlns:go="http://customooxmlschemas.google.com/" textRoundtripDataId="14"/>
                  </a:ext>
                </a:extLst>
              </a:rPr>
              <a:t>ations in:</a:t>
            </a:r>
            <a:endParaRPr>
              <a:extLst>
                <a:ext uri="http://customooxmlschemas.google.com/">
                  <go:slidesCustomData xmlns:go="http://customooxmlschemas.google.com/" textRoundtripDataId="15"/>
                </a:ext>
              </a:extLst>
            </a:endParaRPr>
          </a:p>
          <a:p>
            <a:pPr indent="-228600" lvl="0" marL="228600" rtl="0" algn="l">
              <a:lnSpc>
                <a:spcPct val="100000"/>
              </a:lnSpc>
              <a:spcBef>
                <a:spcPts val="1000"/>
              </a:spcBef>
              <a:spcAft>
                <a:spcPts val="0"/>
              </a:spcAft>
              <a:buClr>
                <a:schemeClr val="dk1"/>
              </a:buClr>
              <a:buSzPts val="1600"/>
              <a:buChar char="•"/>
            </a:pPr>
            <a:r>
              <a:rPr lang="en-US" sz="1600">
                <a:extLst>
                  <a:ext uri="http://customooxmlschemas.google.com/">
                    <go:slidesCustomData xmlns:go="http://customooxmlschemas.google.com/" textRoundtripDataId="16"/>
                  </a:ext>
                </a:extLst>
              </a:rPr>
              <a:t>Leadership</a:t>
            </a:r>
            <a:endParaRPr>
              <a:extLst>
                <a:ext uri="http://customooxmlschemas.google.com/">
                  <go:slidesCustomData xmlns:go="http://customooxmlschemas.google.com/" textRoundtripDataId="17"/>
                </a:ext>
              </a:extLst>
            </a:endParaRPr>
          </a:p>
          <a:p>
            <a:pPr indent="-228600" lvl="0" marL="228600" rtl="0" algn="l">
              <a:lnSpc>
                <a:spcPct val="100000"/>
              </a:lnSpc>
              <a:spcBef>
                <a:spcPts val="1000"/>
              </a:spcBef>
              <a:spcAft>
                <a:spcPts val="0"/>
              </a:spcAft>
              <a:buClr>
                <a:schemeClr val="dk1"/>
              </a:buClr>
              <a:buSzPts val="1600"/>
              <a:buChar char="•"/>
            </a:pPr>
            <a:r>
              <a:rPr lang="en-US" sz="1600">
                <a:extLst>
                  <a:ext uri="http://customooxmlschemas.google.com/">
                    <go:slidesCustomData xmlns:go="http://customooxmlschemas.google.com/" textRoundtripDataId="18"/>
                  </a:ext>
                </a:extLst>
              </a:rPr>
              <a:t>Self-governance</a:t>
            </a:r>
            <a:endParaRPr>
              <a:extLst>
                <a:ext uri="http://customooxmlschemas.google.com/">
                  <go:slidesCustomData xmlns:go="http://customooxmlschemas.google.com/" textRoundtripDataId="19"/>
                </a:ext>
              </a:extLst>
            </a:endParaRPr>
          </a:p>
          <a:p>
            <a:pPr indent="-228600" lvl="0" marL="228600" rtl="0" algn="l">
              <a:lnSpc>
                <a:spcPct val="100000"/>
              </a:lnSpc>
              <a:spcBef>
                <a:spcPts val="1000"/>
              </a:spcBef>
              <a:spcAft>
                <a:spcPts val="0"/>
              </a:spcAft>
              <a:buClr>
                <a:schemeClr val="dk1"/>
              </a:buClr>
              <a:buSzPts val="1600"/>
              <a:buChar char="•"/>
            </a:pPr>
            <a:r>
              <a:rPr lang="en-US" sz="1600">
                <a:extLst>
                  <a:ext uri="http://customooxmlschemas.google.com/">
                    <go:slidesCustomData xmlns:go="http://customooxmlschemas.google.com/" textRoundtripDataId="20"/>
                  </a:ext>
                </a:extLst>
              </a:rPr>
              <a:t>Organ</a:t>
            </a:r>
            <a:r>
              <a:rPr lang="en-US" sz="1600">
                <a:extLst>
                  <a:ext uri="http://customooxmlschemas.google.com/">
                    <go:slidesCustomData xmlns:go="http://customooxmlschemas.google.com/" textRoundtripDataId="21"/>
                  </a:ext>
                </a:extLst>
              </a:rPr>
              <a:t>is</a:t>
            </a:r>
            <a:r>
              <a:rPr lang="en-US" sz="1600">
                <a:extLst>
                  <a:ext uri="http://customooxmlschemas.google.com/">
                    <go:slidesCustomData xmlns:go="http://customooxmlschemas.google.com/" textRoundtripDataId="22"/>
                  </a:ext>
                </a:extLst>
              </a:rPr>
              <a:t>ational development</a:t>
            </a:r>
            <a:endParaRPr/>
          </a:p>
          <a:p>
            <a:pPr indent="0" lvl="0" marL="0" rtl="0" algn="l">
              <a:lnSpc>
                <a:spcPct val="100000"/>
              </a:lnSpc>
              <a:spcBef>
                <a:spcPts val="1000"/>
              </a:spcBef>
              <a:spcAft>
                <a:spcPts val="0"/>
              </a:spcAft>
              <a:buClr>
                <a:schemeClr val="dk1"/>
              </a:buClr>
              <a:buSzPts val="1600"/>
              <a:buNone/>
            </a:pPr>
            <a:r>
              <a:t/>
            </a:r>
            <a:endParaRPr b="1" sz="1600"/>
          </a:p>
          <a:p>
            <a:pPr indent="0" lvl="0" marL="0" rtl="0" algn="l">
              <a:lnSpc>
                <a:spcPct val="100000"/>
              </a:lnSpc>
              <a:spcBef>
                <a:spcPts val="1000"/>
              </a:spcBef>
              <a:spcAft>
                <a:spcPts val="0"/>
              </a:spcAft>
              <a:buClr>
                <a:schemeClr val="dk1"/>
              </a:buClr>
              <a:buSzPts val="1600"/>
              <a:buNone/>
            </a:pPr>
            <a:r>
              <a:rPr b="1" lang="en-US" sz="1600"/>
              <a:t>The UN can work to counter policies and laws that impede the ability of community-led organ</a:t>
            </a:r>
            <a:r>
              <a:rPr b="1" lang="en-US" sz="1600"/>
              <a:t>is</a:t>
            </a:r>
            <a:r>
              <a:rPr b="1" lang="en-US" sz="1600"/>
              <a:t>ations to provide a full range of HIV programs and services. UN efforts can help to end:</a:t>
            </a:r>
            <a:endParaRPr/>
          </a:p>
          <a:p>
            <a:pPr indent="-228600" lvl="0" marL="228600" rtl="0" algn="l">
              <a:lnSpc>
                <a:spcPct val="100000"/>
              </a:lnSpc>
              <a:spcBef>
                <a:spcPts val="1000"/>
              </a:spcBef>
              <a:spcAft>
                <a:spcPts val="0"/>
              </a:spcAft>
              <a:buClr>
                <a:schemeClr val="dk1"/>
              </a:buClr>
              <a:buSzPts val="1600"/>
              <a:buChar char="•"/>
            </a:pPr>
            <a:r>
              <a:rPr lang="en-US" sz="1600"/>
              <a:t>Criminal</a:t>
            </a:r>
            <a:r>
              <a:rPr lang="en-US" sz="1600"/>
              <a:t>is</a:t>
            </a:r>
            <a:r>
              <a:rPr lang="en-US" sz="1600"/>
              <a:t>ation of key populations</a:t>
            </a:r>
            <a:endParaRPr/>
          </a:p>
          <a:p>
            <a:pPr indent="-228600" lvl="0" marL="228600" rtl="0" algn="l">
              <a:lnSpc>
                <a:spcPct val="100000"/>
              </a:lnSpc>
              <a:spcBef>
                <a:spcPts val="1000"/>
              </a:spcBef>
              <a:spcAft>
                <a:spcPts val="0"/>
              </a:spcAft>
              <a:buClr>
                <a:schemeClr val="dk1"/>
              </a:buClr>
              <a:buSzPts val="1600"/>
              <a:buChar char="•"/>
            </a:pPr>
            <a:r>
              <a:rPr lang="en-US" sz="1600"/>
              <a:t>Criminal</a:t>
            </a:r>
            <a:r>
              <a:rPr lang="en-US" sz="1600"/>
              <a:t>is</a:t>
            </a:r>
            <a:r>
              <a:rPr lang="en-US" sz="1600"/>
              <a:t>ation of outreach (e.g. carrying prevention commodities such as condoms or needles and syringes)</a:t>
            </a:r>
            <a:endParaRPr/>
          </a:p>
          <a:p>
            <a:pPr indent="-228600" lvl="0" marL="228600" rtl="0" algn="l">
              <a:lnSpc>
                <a:spcPct val="100000"/>
              </a:lnSpc>
              <a:spcBef>
                <a:spcPts val="1000"/>
              </a:spcBef>
              <a:spcAft>
                <a:spcPts val="0"/>
              </a:spcAft>
              <a:buClr>
                <a:schemeClr val="dk1"/>
              </a:buClr>
              <a:buSzPts val="1600"/>
              <a:buChar char="•"/>
            </a:pPr>
            <a:r>
              <a:rPr lang="en-US" sz="1600"/>
              <a:t>Bans or restrictions on the formation of community-led organ</a:t>
            </a:r>
            <a:r>
              <a:rPr lang="en-US" sz="1600"/>
              <a:t>is</a:t>
            </a:r>
            <a:r>
              <a:rPr lang="en-US" sz="1600"/>
              <a:t>ations, or of their involvement in providing HIV services</a:t>
            </a:r>
            <a:endParaRPr sz="1600"/>
          </a:p>
          <a:p>
            <a:pPr indent="0" lvl="0" marL="0" rtl="0" algn="l">
              <a:lnSpc>
                <a:spcPct val="100000"/>
              </a:lnSpc>
              <a:spcBef>
                <a:spcPts val="1000"/>
              </a:spcBef>
              <a:spcAft>
                <a:spcPts val="0"/>
              </a:spcAft>
              <a:buNone/>
            </a:pPr>
            <a:r>
              <a:rPr i="1" lang="en-US" sz="1600"/>
              <a:t>See Session 1.4 for more details.</a:t>
            </a:r>
            <a:endParaRPr sz="1600"/>
          </a:p>
        </p:txBody>
      </p:sp>
      <p:sp>
        <p:nvSpPr>
          <p:cNvPr id="270" name="Google Shape;270;p24"/>
          <p:cNvSpPr txBox="1"/>
          <p:nvPr/>
        </p:nvSpPr>
        <p:spPr>
          <a:xfrm>
            <a:off x="838199" y="6494680"/>
            <a:ext cx="7628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2 |</a:t>
            </a:r>
            <a:r>
              <a:rPr lang="en-US" sz="1100">
                <a:solidFill>
                  <a:srgbClr val="ACB8CA"/>
                </a:solidFill>
                <a:latin typeface="Arial"/>
                <a:ea typeface="Arial"/>
                <a:cs typeface="Arial"/>
                <a:sym typeface="Arial"/>
              </a:rPr>
              <a:t> HOW UN ORGS CAN SUPPORT COMMUNITY EMPOWERMENT FOR HIV SERVICES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5"/>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277" name="Google Shape;277;p25"/>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section</a:t>
            </a:r>
            <a:endParaRPr sz="1800"/>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is community empowerment?</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community empowerment supports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UN organ</a:t>
            </a:r>
            <a:r>
              <a:rPr lang="en-US" sz="1800">
                <a:solidFill>
                  <a:schemeClr val="accent1"/>
                </a:solidFill>
              </a:rPr>
              <a:t>is</a:t>
            </a:r>
            <a:r>
              <a:rPr lang="en-US" sz="1800">
                <a:solidFill>
                  <a:schemeClr val="accent1"/>
                </a:solidFill>
              </a:rPr>
              <a:t>ations can support community empowerment for HIV services</a:t>
            </a:r>
            <a:endParaRPr/>
          </a:p>
          <a:p>
            <a:pPr indent="-349250" lvl="0" marL="342900" rtl="0" algn="l">
              <a:lnSpc>
                <a:spcPct val="120000"/>
              </a:lnSpc>
              <a:spcBef>
                <a:spcPts val="1000"/>
              </a:spcBef>
              <a:spcAft>
                <a:spcPts val="0"/>
              </a:spcAft>
              <a:buClr>
                <a:schemeClr val="dk1"/>
              </a:buClr>
              <a:buSzPts val="1900"/>
              <a:buFont typeface="Noto Sans Symbols"/>
              <a:buChar char="➢"/>
            </a:pPr>
            <a:r>
              <a:rPr b="1" lang="en-US" sz="1900">
                <a:solidFill>
                  <a:schemeClr val="dk1"/>
                </a:solidFill>
              </a:rPr>
              <a:t>The key population HIV implementation tools (SWIT, MSMIT, TRANSIT, IDUIT)</a:t>
            </a:r>
            <a:endParaRPr b="1" sz="25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200"/>
              <a:t>T</a:t>
            </a:r>
            <a:r>
              <a:rPr lang="en-US" sz="2200"/>
              <a:t>he implementation tools for comprehensive HIV, STI and </a:t>
            </a:r>
            <a:endParaRPr sz="2200"/>
          </a:p>
          <a:p>
            <a:pPr indent="0" lvl="0" marL="0" rtl="0" algn="l">
              <a:lnSpc>
                <a:spcPct val="90000"/>
              </a:lnSpc>
              <a:spcBef>
                <a:spcPts val="0"/>
              </a:spcBef>
              <a:spcAft>
                <a:spcPts val="0"/>
              </a:spcAft>
              <a:buClr>
                <a:schemeClr val="lt1"/>
              </a:buClr>
              <a:buSzPts val="2800"/>
              <a:buFont typeface="Arial"/>
              <a:buNone/>
            </a:pPr>
            <a:r>
              <a:rPr lang="en-US" sz="2200"/>
              <a:t>HCV programming with and for key populations</a:t>
            </a:r>
            <a:endParaRPr sz="2600"/>
          </a:p>
        </p:txBody>
      </p:sp>
      <p:cxnSp>
        <p:nvCxnSpPr>
          <p:cNvPr id="283" name="Google Shape;283;p2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pic>
        <p:nvPicPr>
          <p:cNvPr id="284" name="Google Shape;284;p26"/>
          <p:cNvPicPr preferRelativeResize="0"/>
          <p:nvPr/>
        </p:nvPicPr>
        <p:blipFill rotWithShape="1">
          <a:blip r:embed="rId3">
            <a:alphaModFix/>
          </a:blip>
          <a:srcRect b="0" l="0" r="0" t="0"/>
          <a:stretch/>
        </p:blipFill>
        <p:spPr>
          <a:xfrm>
            <a:off x="3783391" y="2078204"/>
            <a:ext cx="1631400" cy="2312700"/>
          </a:xfrm>
          <a:prstGeom prst="rect">
            <a:avLst/>
          </a:prstGeom>
          <a:noFill/>
          <a:ln cap="flat" cmpd="sng" w="12700">
            <a:solidFill>
              <a:schemeClr val="dk1"/>
            </a:solidFill>
            <a:prstDash val="solid"/>
            <a:round/>
            <a:headEnd len="sm" w="sm" type="none"/>
            <a:tailEnd len="sm" w="sm" type="none"/>
          </a:ln>
        </p:spPr>
      </p:pic>
      <p:pic>
        <p:nvPicPr>
          <p:cNvPr id="285" name="Google Shape;285;p26"/>
          <p:cNvPicPr preferRelativeResize="0"/>
          <p:nvPr/>
        </p:nvPicPr>
        <p:blipFill rotWithShape="1">
          <a:blip r:embed="rId4">
            <a:alphaModFix/>
          </a:blip>
          <a:srcRect b="0" l="0" r="0" t="0"/>
          <a:stretch/>
        </p:blipFill>
        <p:spPr>
          <a:xfrm>
            <a:off x="6343193" y="2086785"/>
            <a:ext cx="1621155" cy="2295525"/>
          </a:xfrm>
          <a:prstGeom prst="rect">
            <a:avLst/>
          </a:prstGeom>
          <a:noFill/>
          <a:ln cap="flat" cmpd="sng" w="12700">
            <a:solidFill>
              <a:schemeClr val="dk1"/>
            </a:solidFill>
            <a:prstDash val="solid"/>
            <a:round/>
            <a:headEnd len="sm" w="sm" type="none"/>
            <a:tailEnd len="sm" w="sm" type="none"/>
          </a:ln>
        </p:spPr>
      </p:pic>
      <p:pic>
        <p:nvPicPr>
          <p:cNvPr id="286" name="Google Shape;286;p26"/>
          <p:cNvPicPr preferRelativeResize="0"/>
          <p:nvPr/>
        </p:nvPicPr>
        <p:blipFill rotWithShape="1">
          <a:blip r:embed="rId5">
            <a:alphaModFix/>
          </a:blip>
          <a:srcRect b="0" l="0" r="0" t="0"/>
          <a:stretch/>
        </p:blipFill>
        <p:spPr>
          <a:xfrm>
            <a:off x="8807836" y="2081062"/>
            <a:ext cx="1631314" cy="2306955"/>
          </a:xfrm>
          <a:prstGeom prst="rect">
            <a:avLst/>
          </a:prstGeom>
          <a:noFill/>
          <a:ln cap="flat" cmpd="sng" w="12700">
            <a:solidFill>
              <a:schemeClr val="dk1"/>
            </a:solidFill>
            <a:prstDash val="solid"/>
            <a:round/>
            <a:headEnd len="sm" w="sm" type="none"/>
            <a:tailEnd len="sm" w="sm" type="none"/>
          </a:ln>
        </p:spPr>
      </p:pic>
      <p:pic>
        <p:nvPicPr>
          <p:cNvPr id="287" name="Google Shape;287;p26"/>
          <p:cNvPicPr preferRelativeResize="0"/>
          <p:nvPr/>
        </p:nvPicPr>
        <p:blipFill rotWithShape="1">
          <a:blip r:embed="rId6">
            <a:alphaModFix/>
          </a:blip>
          <a:srcRect b="0" l="0" r="0" t="0"/>
          <a:stretch/>
        </p:blipFill>
        <p:spPr>
          <a:xfrm>
            <a:off x="1307900" y="2121747"/>
            <a:ext cx="1631401" cy="2325629"/>
          </a:xfrm>
          <a:prstGeom prst="rect">
            <a:avLst/>
          </a:prstGeom>
          <a:noFill/>
          <a:ln cap="flat" cmpd="sng" w="12700">
            <a:solidFill>
              <a:schemeClr val="dk1"/>
            </a:solidFill>
            <a:prstDash val="solid"/>
            <a:round/>
            <a:headEnd len="sm" w="sm" type="none"/>
            <a:tailEnd len="sm" w="sm" type="none"/>
          </a:ln>
        </p:spPr>
      </p:pic>
      <p:sp>
        <p:nvSpPr>
          <p:cNvPr id="288" name="Google Shape;288;p26"/>
          <p:cNvSpPr txBox="1"/>
          <p:nvPr/>
        </p:nvSpPr>
        <p:spPr>
          <a:xfrm>
            <a:off x="1140604" y="4584104"/>
            <a:ext cx="1955100" cy="8670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hlink"/>
              </a:buClr>
              <a:buSzPts val="1800"/>
              <a:buFont typeface="Arial"/>
              <a:buNone/>
            </a:pPr>
            <a:r>
              <a:rPr b="1" lang="en-US" sz="1800" u="sng">
                <a:solidFill>
                  <a:schemeClr val="hlink"/>
                </a:solidFill>
                <a:latin typeface="Arial"/>
                <a:ea typeface="Arial"/>
                <a:cs typeface="Arial"/>
                <a:sym typeface="Arial"/>
                <a:hlinkClick r:id="rId7"/>
              </a:rPr>
              <a:t>The SWIT</a:t>
            </a:r>
            <a:r>
              <a:rPr b="1" lang="en-US"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a:p>
            <a:pPr indent="0" lvl="0" marL="0" marR="0" rtl="0" algn="ctr">
              <a:spcBef>
                <a:spcPts val="1000"/>
              </a:spcBef>
              <a:spcAft>
                <a:spcPts val="0"/>
              </a:spcAft>
              <a:buClr>
                <a:schemeClr val="dk1"/>
              </a:buClr>
              <a:buSzPts val="1800"/>
              <a:buFont typeface="Arial"/>
              <a:buNone/>
            </a:pPr>
            <a:r>
              <a:rPr lang="en-US" sz="1800">
                <a:solidFill>
                  <a:schemeClr val="dk1"/>
                </a:solidFill>
                <a:latin typeface="Arial"/>
                <a:ea typeface="Arial"/>
                <a:cs typeface="Arial"/>
                <a:sym typeface="Arial"/>
              </a:rPr>
              <a:t>(Sex workers)</a:t>
            </a:r>
            <a:endParaRPr sz="1800">
              <a:solidFill>
                <a:schemeClr val="dk1"/>
              </a:solidFill>
              <a:latin typeface="Arial"/>
              <a:ea typeface="Arial"/>
              <a:cs typeface="Arial"/>
              <a:sym typeface="Arial"/>
            </a:endParaRPr>
          </a:p>
        </p:txBody>
      </p:sp>
      <p:sp>
        <p:nvSpPr>
          <p:cNvPr id="289" name="Google Shape;289;p26"/>
          <p:cNvSpPr txBox="1"/>
          <p:nvPr/>
        </p:nvSpPr>
        <p:spPr>
          <a:xfrm>
            <a:off x="3480393" y="4584104"/>
            <a:ext cx="2237400" cy="14211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hlink"/>
              </a:buClr>
              <a:buSzPts val="1800"/>
              <a:buFont typeface="Arial"/>
              <a:buNone/>
            </a:pPr>
            <a:r>
              <a:rPr b="1" lang="en-US" sz="1800" u="sng">
                <a:solidFill>
                  <a:schemeClr val="hlink"/>
                </a:solidFill>
                <a:latin typeface="Arial"/>
                <a:ea typeface="Arial"/>
                <a:cs typeface="Arial"/>
                <a:sym typeface="Arial"/>
                <a:hlinkClick r:id="rId8"/>
              </a:rPr>
              <a:t>The MSMIT</a:t>
            </a:r>
            <a:r>
              <a:rPr b="1" lang="en-US"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a:p>
            <a:pPr indent="0" lvl="0" marL="0" marR="0" rtl="0" algn="ctr">
              <a:spcBef>
                <a:spcPts val="1000"/>
              </a:spcBef>
              <a:spcAft>
                <a:spcPts val="0"/>
              </a:spcAft>
              <a:buClr>
                <a:schemeClr val="dk1"/>
              </a:buClr>
              <a:buSzPts val="1800"/>
              <a:buFont typeface="Arial"/>
              <a:buNone/>
            </a:pPr>
            <a:r>
              <a:rPr lang="en-US" sz="1800">
                <a:solidFill>
                  <a:schemeClr val="dk1"/>
                </a:solidFill>
                <a:latin typeface="Arial"/>
                <a:ea typeface="Arial"/>
                <a:cs typeface="Arial"/>
                <a:sym typeface="Arial"/>
              </a:rPr>
              <a:t>(Gay, bisexual and other men who have sex with men)</a:t>
            </a:r>
            <a:endParaRPr sz="1800">
              <a:solidFill>
                <a:schemeClr val="dk1"/>
              </a:solidFill>
              <a:latin typeface="Arial"/>
              <a:ea typeface="Arial"/>
              <a:cs typeface="Arial"/>
              <a:sym typeface="Arial"/>
            </a:endParaRPr>
          </a:p>
        </p:txBody>
      </p:sp>
      <p:sp>
        <p:nvSpPr>
          <p:cNvPr id="290" name="Google Shape;290;p26"/>
          <p:cNvSpPr txBox="1"/>
          <p:nvPr/>
        </p:nvSpPr>
        <p:spPr>
          <a:xfrm>
            <a:off x="8645941" y="4584104"/>
            <a:ext cx="1955100" cy="11442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hlink"/>
              </a:buClr>
              <a:buSzPts val="1800"/>
              <a:buFont typeface="Arial"/>
              <a:buNone/>
            </a:pPr>
            <a:r>
              <a:rPr b="1" lang="en-US" sz="1800" u="sng">
                <a:solidFill>
                  <a:schemeClr val="hlink"/>
                </a:solidFill>
                <a:latin typeface="Arial"/>
                <a:ea typeface="Arial"/>
                <a:cs typeface="Arial"/>
                <a:sym typeface="Arial"/>
                <a:hlinkClick r:id="rId9"/>
              </a:rPr>
              <a:t>The TRANSIT</a:t>
            </a:r>
            <a:endParaRPr b="1" sz="1800">
              <a:solidFill>
                <a:schemeClr val="dk1"/>
              </a:solidFill>
              <a:latin typeface="Arial"/>
              <a:ea typeface="Arial"/>
              <a:cs typeface="Arial"/>
              <a:sym typeface="Arial"/>
            </a:endParaRPr>
          </a:p>
          <a:p>
            <a:pPr indent="0" lvl="0" marL="0" marR="0" rtl="0" algn="ctr">
              <a:spcBef>
                <a:spcPts val="1000"/>
              </a:spcBef>
              <a:spcAft>
                <a:spcPts val="0"/>
              </a:spcAft>
              <a:buClr>
                <a:schemeClr val="dk1"/>
              </a:buClr>
              <a:buSzPts val="1800"/>
              <a:buFont typeface="Arial"/>
              <a:buNone/>
            </a:pPr>
            <a:r>
              <a:rPr lang="en-US" sz="1800">
                <a:solidFill>
                  <a:schemeClr val="dk1"/>
                </a:solidFill>
                <a:latin typeface="Arial"/>
                <a:ea typeface="Arial"/>
                <a:cs typeface="Arial"/>
                <a:sym typeface="Arial"/>
              </a:rPr>
              <a:t>(Transgender people)</a:t>
            </a:r>
            <a:endParaRPr sz="1800">
              <a:solidFill>
                <a:schemeClr val="dk1"/>
              </a:solidFill>
              <a:latin typeface="Arial"/>
              <a:ea typeface="Arial"/>
              <a:cs typeface="Arial"/>
              <a:sym typeface="Arial"/>
            </a:endParaRPr>
          </a:p>
        </p:txBody>
      </p:sp>
      <p:sp>
        <p:nvSpPr>
          <p:cNvPr id="291" name="Google Shape;291;p26"/>
          <p:cNvSpPr txBox="1"/>
          <p:nvPr/>
        </p:nvSpPr>
        <p:spPr>
          <a:xfrm>
            <a:off x="6035066" y="4584104"/>
            <a:ext cx="2237400" cy="11442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hlink"/>
              </a:buClr>
              <a:buSzPts val="1800"/>
              <a:buFont typeface="Arial"/>
              <a:buNone/>
            </a:pPr>
            <a:r>
              <a:rPr b="1" lang="en-US" sz="1800" u="sng">
                <a:solidFill>
                  <a:schemeClr val="hlink"/>
                </a:solidFill>
                <a:latin typeface="Arial"/>
                <a:ea typeface="Arial"/>
                <a:cs typeface="Arial"/>
                <a:sym typeface="Arial"/>
                <a:hlinkClick r:id="rId10"/>
              </a:rPr>
              <a:t>The IDUIT</a:t>
            </a:r>
            <a:r>
              <a:rPr b="1" lang="en-US"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a:p>
            <a:pPr indent="0" lvl="0" marL="0" marR="0" rtl="0" algn="ctr">
              <a:spcBef>
                <a:spcPts val="1000"/>
              </a:spcBef>
              <a:spcAft>
                <a:spcPts val="0"/>
              </a:spcAft>
              <a:buClr>
                <a:schemeClr val="dk1"/>
              </a:buClr>
              <a:buSzPts val="1800"/>
              <a:buFont typeface="Arial"/>
              <a:buNone/>
            </a:pPr>
            <a:r>
              <a:rPr lang="en-US" sz="1800">
                <a:solidFill>
                  <a:schemeClr val="dk1"/>
                </a:solidFill>
                <a:latin typeface="Arial"/>
                <a:ea typeface="Arial"/>
                <a:cs typeface="Arial"/>
                <a:sym typeface="Arial"/>
              </a:rPr>
              <a:t>(People who inject drugs)</a:t>
            </a:r>
            <a:endParaRPr sz="1800">
              <a:solidFill>
                <a:schemeClr val="dk1"/>
              </a:solidFill>
              <a:latin typeface="Arial"/>
              <a:ea typeface="Arial"/>
              <a:cs typeface="Arial"/>
              <a:sym typeface="Arial"/>
            </a:endParaRPr>
          </a:p>
        </p:txBody>
      </p:sp>
      <p:sp>
        <p:nvSpPr>
          <p:cNvPr id="292" name="Google Shape;292;p26"/>
          <p:cNvSpPr txBox="1"/>
          <p:nvPr/>
        </p:nvSpPr>
        <p:spPr>
          <a:xfrm>
            <a:off x="838199" y="6494680"/>
            <a:ext cx="76284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THE KEY POPULATION IMPLEMENTATION TOOLS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100"/>
              <a:t>Why the key population HIV </a:t>
            </a:r>
            <a:endParaRPr sz="3100"/>
          </a:p>
          <a:p>
            <a:pPr indent="0" lvl="0" marL="0" rtl="0" algn="l">
              <a:lnSpc>
                <a:spcPct val="90000"/>
              </a:lnSpc>
              <a:spcBef>
                <a:spcPts val="0"/>
              </a:spcBef>
              <a:spcAft>
                <a:spcPts val="0"/>
              </a:spcAft>
              <a:buClr>
                <a:schemeClr val="lt1"/>
              </a:buClr>
              <a:buSzPts val="3200"/>
              <a:buFont typeface="Arial"/>
              <a:buNone/>
            </a:pPr>
            <a:r>
              <a:rPr lang="en-US" sz="3100"/>
              <a:t>implementation tools matter</a:t>
            </a:r>
            <a:endParaRPr sz="3100"/>
          </a:p>
        </p:txBody>
      </p:sp>
      <p:cxnSp>
        <p:nvCxnSpPr>
          <p:cNvPr id="298" name="Google Shape;298;p27"/>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99" name="Google Shape;299;p2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10000"/>
              </a:lnSpc>
              <a:spcBef>
                <a:spcPts val="0"/>
              </a:spcBef>
              <a:spcAft>
                <a:spcPts val="0"/>
              </a:spcAft>
              <a:buClr>
                <a:schemeClr val="dk1"/>
              </a:buClr>
              <a:buSzPct val="100000"/>
              <a:buChar char="•"/>
            </a:pPr>
            <a:r>
              <a:rPr b="1" lang="en-US"/>
              <a:t>Developed jointly </a:t>
            </a:r>
            <a:r>
              <a:rPr lang="en-US"/>
              <a:t>during</a:t>
            </a:r>
            <a:r>
              <a:rPr lang="en-US"/>
              <a:t> 2013-2017 by networks of key population organ</a:t>
            </a:r>
            <a:r>
              <a:rPr lang="en-US"/>
              <a:t>is</a:t>
            </a:r>
            <a:r>
              <a:rPr lang="en-US"/>
              <a:t>ations, UN agencies and other stakeholders </a:t>
            </a:r>
            <a:endParaRPr/>
          </a:p>
          <a:p>
            <a:pPr indent="-228600" lvl="0" marL="228600" rtl="0" algn="l">
              <a:lnSpc>
                <a:spcPct val="110000"/>
              </a:lnSpc>
              <a:spcBef>
                <a:spcPts val="1000"/>
              </a:spcBef>
              <a:spcAft>
                <a:spcPts val="0"/>
              </a:spcAft>
              <a:buClr>
                <a:schemeClr val="dk1"/>
              </a:buClr>
              <a:buSzPct val="100000"/>
              <a:buChar char="•"/>
            </a:pPr>
            <a:r>
              <a:rPr b="1" lang="en-US"/>
              <a:t>Global</a:t>
            </a:r>
            <a:r>
              <a:rPr lang="en-US"/>
              <a:t> in scope</a:t>
            </a:r>
            <a:endParaRPr/>
          </a:p>
          <a:p>
            <a:pPr indent="-228600" lvl="0" marL="228600" rtl="0" algn="l">
              <a:lnSpc>
                <a:spcPct val="110000"/>
              </a:lnSpc>
              <a:spcBef>
                <a:spcPts val="1000"/>
              </a:spcBef>
              <a:spcAft>
                <a:spcPts val="0"/>
              </a:spcAft>
              <a:buClr>
                <a:schemeClr val="dk1"/>
              </a:buClr>
              <a:buSzPct val="100000"/>
              <a:buChar char="•"/>
            </a:pPr>
            <a:r>
              <a:rPr b="1" lang="en-US"/>
              <a:t>Widely supported by many reputable stakeholders </a:t>
            </a:r>
            <a:r>
              <a:rPr lang="en-US"/>
              <a:t>(UNFPA, UNDP, UNAIDS, WHO, UNODC, USAID, PEPFAR, Global Fund etc.)</a:t>
            </a:r>
            <a:endParaRPr/>
          </a:p>
          <a:p>
            <a:pPr indent="-228600" lvl="0" marL="228600" rtl="0" algn="l">
              <a:lnSpc>
                <a:spcPct val="110000"/>
              </a:lnSpc>
              <a:spcBef>
                <a:spcPts val="1000"/>
              </a:spcBef>
              <a:spcAft>
                <a:spcPts val="0"/>
              </a:spcAft>
              <a:buClr>
                <a:schemeClr val="dk1"/>
              </a:buClr>
              <a:buSzPct val="100000"/>
              <a:buChar char="•"/>
            </a:pPr>
            <a:r>
              <a:rPr lang="en-US"/>
              <a:t>Their </a:t>
            </a:r>
            <a:r>
              <a:rPr b="1" lang="en-US"/>
              <a:t>legitimacy</a:t>
            </a:r>
            <a:r>
              <a:rPr lang="en-US"/>
              <a:t> means the implementation tools can be used by UN as advocacy tools to strengthen programs and services for key populations</a:t>
            </a:r>
            <a:endParaRPr/>
          </a:p>
          <a:p>
            <a:pPr indent="-228600" lvl="0" marL="228600" rtl="0" algn="l">
              <a:lnSpc>
                <a:spcPct val="110000"/>
              </a:lnSpc>
              <a:spcBef>
                <a:spcPts val="1000"/>
              </a:spcBef>
              <a:spcAft>
                <a:spcPts val="0"/>
              </a:spcAft>
              <a:buClr>
                <a:schemeClr val="dk1"/>
              </a:buClr>
              <a:buSzPct val="100000"/>
              <a:buChar char="•"/>
            </a:pPr>
            <a:r>
              <a:rPr b="1" lang="en-US"/>
              <a:t>Community empowerment </a:t>
            </a:r>
            <a:r>
              <a:rPr lang="en-US"/>
              <a:t>is a core value and underlying principle</a:t>
            </a:r>
            <a:r>
              <a:rPr lang="en-US" strike="sngStrike"/>
              <a:t>foundation</a:t>
            </a:r>
            <a:r>
              <a:rPr lang="en-US"/>
              <a:t> of the implementation tools</a:t>
            </a:r>
            <a:endParaRPr/>
          </a:p>
        </p:txBody>
      </p:sp>
      <p:sp>
        <p:nvSpPr>
          <p:cNvPr id="300" name="Google Shape;300;p27"/>
          <p:cNvSpPr txBox="1"/>
          <p:nvPr/>
        </p:nvSpPr>
        <p:spPr>
          <a:xfrm>
            <a:off x="838199" y="6494680"/>
            <a:ext cx="7628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THE KEY POPULATION IMPLEMENTATION TOOLS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8"/>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307" name="Google Shape;307;p28"/>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section</a:t>
            </a:r>
            <a:endParaRPr sz="1800"/>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is community empowerment?</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community empowerment supports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UN organ</a:t>
            </a:r>
            <a:r>
              <a:rPr lang="en-US" sz="1800">
                <a:solidFill>
                  <a:schemeClr val="accent1"/>
                </a:solidFill>
              </a:rPr>
              <a:t>is</a:t>
            </a:r>
            <a:r>
              <a:rPr lang="en-US" sz="1800">
                <a:solidFill>
                  <a:schemeClr val="accent1"/>
                </a:solidFill>
              </a:rPr>
              <a:t>ations can support community empowerment for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key population implementation tools</a:t>
            </a:r>
            <a:endParaRPr/>
          </a:p>
          <a:p>
            <a:pPr indent="-3429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Take-home messages</a:t>
            </a:r>
            <a:endParaRPr b="1">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75" name="Google Shape;75;p3"/>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dk1"/>
              </a:buClr>
              <a:buSzPts val="1800"/>
              <a:buFont typeface="Noto Sans Symbols"/>
              <a:buChar char="➢"/>
            </a:pPr>
            <a:r>
              <a:rPr b="1" lang="en-US" sz="1800">
                <a:solidFill>
                  <a:schemeClr val="dk1"/>
                </a:solidFill>
              </a:rPr>
              <a:t>Questions to frame this section</a:t>
            </a:r>
            <a:endParaRPr b="1" sz="18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is community empowerment?</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community empowerment supports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UN organ</a:t>
            </a:r>
            <a:r>
              <a:rPr lang="en-US" sz="1800">
                <a:solidFill>
                  <a:schemeClr val="accent1"/>
                </a:solidFill>
              </a:rPr>
              <a:t>is</a:t>
            </a:r>
            <a:r>
              <a:rPr lang="en-US" sz="1800">
                <a:solidFill>
                  <a:schemeClr val="accent1"/>
                </a:solidFill>
              </a:rPr>
              <a:t>ations can support community empowerment for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key population implementation tools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313" name="Google Shape;313;p2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14" name="Google Shape;314;p29"/>
          <p:cNvSpPr txBox="1"/>
          <p:nvPr/>
        </p:nvSpPr>
        <p:spPr>
          <a:xfrm>
            <a:off x="838199" y="6494680"/>
            <a:ext cx="76284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TAKE-HOME MESSAGES</a:t>
            </a:r>
            <a:endParaRPr/>
          </a:p>
        </p:txBody>
      </p:sp>
      <p:sp>
        <p:nvSpPr>
          <p:cNvPr id="315" name="Google Shape;315;p29"/>
          <p:cNvSpPr txBox="1"/>
          <p:nvPr/>
        </p:nvSpPr>
        <p:spPr>
          <a:xfrm>
            <a:off x="838200" y="1567207"/>
            <a:ext cx="10515600" cy="4396800"/>
          </a:xfrm>
          <a:prstGeom prst="rect">
            <a:avLst/>
          </a:prstGeom>
          <a:noFill/>
          <a:ln>
            <a:noFill/>
          </a:ln>
        </p:spPr>
        <p:txBody>
          <a:bodyPr anchorCtr="0" anchor="t" bIns="45700" lIns="91425" spcFirstLastPara="1" rIns="91425" wrap="square" tIns="45700">
            <a:normAutofit fontScale="92500" lnSpcReduction="20000"/>
          </a:bodyPr>
          <a:lstStyle/>
          <a:p>
            <a:pPr indent="-342900" lvl="0" marL="356235" rtl="0" algn="l">
              <a:lnSpc>
                <a:spcPct val="110000"/>
              </a:lnSpc>
              <a:spcBef>
                <a:spcPts val="0"/>
              </a:spcBef>
              <a:spcAft>
                <a:spcPts val="0"/>
              </a:spcAft>
              <a:buClr>
                <a:srgbClr val="0468B1"/>
              </a:buClr>
              <a:buSzPct val="100000"/>
              <a:buFont typeface="Noto Sans Symbols"/>
              <a:buChar char="✔"/>
            </a:pPr>
            <a:r>
              <a:rPr lang="en-US" sz="2400">
                <a:solidFill>
                  <a:srgbClr val="0468B1"/>
                </a:solidFill>
              </a:rPr>
              <a:t>The 2021 Political Declaration on HIV and AIDS, and the Global AIDS strategy (2021-2025) call for more key population programs and services to be community-led (the </a:t>
            </a:r>
            <a:r>
              <a:rPr b="1" lang="en-US" sz="2400">
                <a:solidFill>
                  <a:srgbClr val="0468B1"/>
                </a:solidFill>
              </a:rPr>
              <a:t>“30-80-60 targets”</a:t>
            </a:r>
            <a:r>
              <a:rPr lang="en-US" sz="2400">
                <a:solidFill>
                  <a:srgbClr val="0468B1"/>
                </a:solidFill>
              </a:rPr>
              <a:t>)</a:t>
            </a:r>
            <a:r>
              <a:rPr lang="en-US" sz="2400">
                <a:solidFill>
                  <a:srgbClr val="0468B1"/>
                </a:solidFill>
              </a:rPr>
              <a:t>.</a:t>
            </a:r>
            <a:endParaRPr sz="2800">
              <a:solidFill>
                <a:srgbClr val="0468B1"/>
              </a:solidFill>
            </a:endParaRPr>
          </a:p>
          <a:p>
            <a:pPr indent="-342900" lvl="0" marL="356235" rtl="0" algn="l">
              <a:lnSpc>
                <a:spcPct val="110000"/>
              </a:lnSpc>
              <a:spcBef>
                <a:spcPts val="1000"/>
              </a:spcBef>
              <a:spcAft>
                <a:spcPts val="0"/>
              </a:spcAft>
              <a:buClr>
                <a:srgbClr val="0468B1"/>
              </a:buClr>
              <a:buSzPct val="100000"/>
              <a:buFont typeface="Noto Sans Symbols"/>
              <a:buChar char="✔"/>
            </a:pPr>
            <a:r>
              <a:rPr lang="en-US" sz="2400">
                <a:solidFill>
                  <a:srgbClr val="0468B1"/>
                </a:solidFill>
              </a:rPr>
              <a:t>Community-led responses are game-changers in reducing inequalities and supporting effective and resilient HIV responses. They include:</a:t>
            </a:r>
            <a:endParaRPr sz="2400">
              <a:solidFill>
                <a:srgbClr val="0468B1"/>
              </a:solidFill>
            </a:endParaRPr>
          </a:p>
          <a:p>
            <a:pPr indent="-255269" lvl="1" marL="685800" rtl="0" algn="l">
              <a:lnSpc>
                <a:spcPct val="115000"/>
              </a:lnSpc>
              <a:spcBef>
                <a:spcPts val="0"/>
              </a:spcBef>
              <a:spcAft>
                <a:spcPts val="0"/>
              </a:spcAft>
              <a:buClr>
                <a:srgbClr val="0468B1"/>
              </a:buClr>
              <a:buSzPct val="100000"/>
              <a:buChar char="•"/>
            </a:pPr>
            <a:r>
              <a:rPr lang="en-US" sz="2400">
                <a:solidFill>
                  <a:srgbClr val="0468B1"/>
                </a:solidFill>
              </a:rPr>
              <a:t>Community-led programs and services</a:t>
            </a:r>
            <a:endParaRPr sz="2400">
              <a:solidFill>
                <a:srgbClr val="0468B1"/>
              </a:solidFill>
            </a:endParaRPr>
          </a:p>
          <a:p>
            <a:pPr indent="-255269" lvl="1" marL="685800" rtl="0" algn="l">
              <a:lnSpc>
                <a:spcPct val="115000"/>
              </a:lnSpc>
              <a:spcBef>
                <a:spcPts val="0"/>
              </a:spcBef>
              <a:spcAft>
                <a:spcPts val="0"/>
              </a:spcAft>
              <a:buClr>
                <a:srgbClr val="0468B1"/>
              </a:buClr>
              <a:buSzPct val="100000"/>
              <a:buChar char="•"/>
            </a:pPr>
            <a:r>
              <a:rPr lang="en-US" sz="2400">
                <a:solidFill>
                  <a:srgbClr val="0468B1"/>
                </a:solidFill>
              </a:rPr>
              <a:t>Community-led monitoring to gauge service quality and hold providers accountable</a:t>
            </a:r>
            <a:endParaRPr sz="2400">
              <a:solidFill>
                <a:srgbClr val="0468B1"/>
              </a:solidFill>
            </a:endParaRPr>
          </a:p>
          <a:p>
            <a:pPr indent="-255269" lvl="1" marL="685800" rtl="0" algn="l">
              <a:lnSpc>
                <a:spcPct val="115000"/>
              </a:lnSpc>
              <a:spcBef>
                <a:spcPts val="0"/>
              </a:spcBef>
              <a:spcAft>
                <a:spcPts val="0"/>
              </a:spcAft>
              <a:buClr>
                <a:srgbClr val="0468B1"/>
              </a:buClr>
              <a:buSzPct val="100000"/>
              <a:buChar char="•"/>
            </a:pPr>
            <a:r>
              <a:rPr lang="en-US" sz="2400">
                <a:solidFill>
                  <a:srgbClr val="0468B1"/>
                </a:solidFill>
              </a:rPr>
              <a:t>Community-led activities to strengthen critical enablers.</a:t>
            </a:r>
            <a:endParaRPr sz="2800">
              <a:solidFill>
                <a:srgbClr val="0468B1"/>
              </a:solidFill>
            </a:endParaRPr>
          </a:p>
          <a:p>
            <a:pPr indent="-342900" lvl="0" marL="356235" rtl="0" algn="l">
              <a:lnSpc>
                <a:spcPct val="110000"/>
              </a:lnSpc>
              <a:spcBef>
                <a:spcPts val="1000"/>
              </a:spcBef>
              <a:spcAft>
                <a:spcPts val="0"/>
              </a:spcAft>
              <a:buClr>
                <a:srgbClr val="0468B1"/>
              </a:buClr>
              <a:buSzPct val="100000"/>
              <a:buFont typeface="Noto Sans Symbols"/>
              <a:buChar char="✔"/>
            </a:pPr>
            <a:r>
              <a:rPr lang="en-US" sz="2400">
                <a:solidFill>
                  <a:srgbClr val="0468B1"/>
                </a:solidFill>
              </a:rPr>
              <a:t>Resourcing these efforts and removing laws and policies that impede the ability of community-led organisations to lead programs and services are key to accelerating the response to HIV and for reducing inequalities experienced by key populations. </a:t>
            </a:r>
            <a:endParaRPr sz="2800">
              <a:solidFill>
                <a:srgbClr val="0468B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322" name="Google Shape;322;p30"/>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section</a:t>
            </a:r>
            <a:endParaRPr sz="1800"/>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is community empowerment?</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community empowerment supports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UN organ</a:t>
            </a:r>
            <a:r>
              <a:rPr lang="en-US" sz="1800">
                <a:solidFill>
                  <a:schemeClr val="accent1"/>
                </a:solidFill>
              </a:rPr>
              <a:t>is</a:t>
            </a:r>
            <a:r>
              <a:rPr lang="en-US" sz="1800">
                <a:solidFill>
                  <a:schemeClr val="accent1"/>
                </a:solidFill>
              </a:rPr>
              <a:t>ations can support community empowerment for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key population implementation tools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Session review questions</a:t>
            </a:r>
            <a:endParaRPr b="1">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Session review questions</a:t>
            </a:r>
            <a:endParaRPr/>
          </a:p>
        </p:txBody>
      </p:sp>
      <p:cxnSp>
        <p:nvCxnSpPr>
          <p:cNvPr id="328" name="Google Shape;328;p3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29" name="Google Shape;329;p31"/>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a:bodyPr>
          <a:lstStyle/>
          <a:p>
            <a:pPr indent="-62864" lvl="0" marL="228600" rtl="0" algn="l">
              <a:lnSpc>
                <a:spcPct val="90000"/>
              </a:lnSpc>
              <a:spcBef>
                <a:spcPts val="0"/>
              </a:spcBef>
              <a:spcAft>
                <a:spcPts val="0"/>
              </a:spcAft>
              <a:buClr>
                <a:schemeClr val="dk1"/>
              </a:buClr>
              <a:buSzPts val="2400"/>
              <a:buNone/>
            </a:pPr>
            <a:r>
              <a:t/>
            </a:r>
            <a:endParaRPr sz="2400"/>
          </a:p>
        </p:txBody>
      </p:sp>
      <p:sp>
        <p:nvSpPr>
          <p:cNvPr id="330" name="Google Shape;330;p31"/>
          <p:cNvSpPr txBox="1"/>
          <p:nvPr/>
        </p:nvSpPr>
        <p:spPr>
          <a:xfrm>
            <a:off x="838200" y="6494681"/>
            <a:ext cx="60706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2 | </a:t>
            </a:r>
            <a:r>
              <a:rPr lang="en-US" sz="1100">
                <a:solidFill>
                  <a:srgbClr val="ACB8CA"/>
                </a:solidFill>
                <a:latin typeface="Arial"/>
                <a:ea typeface="Arial"/>
                <a:cs typeface="Arial"/>
                <a:sym typeface="Arial"/>
              </a:rPr>
              <a:t>SESSION REVIEW 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2"/>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337" name="Google Shape;337;p32"/>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section</a:t>
            </a:r>
            <a:endParaRPr sz="1800"/>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is community empowerment?</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community empowerment supports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UN organ</a:t>
            </a:r>
            <a:r>
              <a:rPr lang="en-US" sz="1800">
                <a:solidFill>
                  <a:schemeClr val="accent1"/>
                </a:solidFill>
              </a:rPr>
              <a:t>is</a:t>
            </a:r>
            <a:r>
              <a:rPr lang="en-US" sz="1800">
                <a:solidFill>
                  <a:schemeClr val="accent1"/>
                </a:solidFill>
              </a:rPr>
              <a:t>ations can support community empowerment for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key population implementation tools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Further information and resources</a:t>
            </a:r>
            <a:endParaRPr b="1">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Further information and resources</a:t>
            </a:r>
            <a:endParaRPr/>
          </a:p>
        </p:txBody>
      </p:sp>
      <p:cxnSp>
        <p:nvCxnSpPr>
          <p:cNvPr id="343" name="Google Shape;343;p3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44" name="Google Shape;344;p33"/>
          <p:cNvSpPr txBox="1"/>
          <p:nvPr>
            <p:ph idx="1" type="body"/>
          </p:nvPr>
        </p:nvSpPr>
        <p:spPr>
          <a:xfrm>
            <a:off x="838200" y="1567206"/>
            <a:ext cx="10515600" cy="479666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1800"/>
              <a:buNone/>
            </a:pPr>
            <a:r>
              <a:rPr b="1" i="0" lang="en-US" sz="1800" u="none" strike="noStrike">
                <a:solidFill>
                  <a:schemeClr val="accent1"/>
                </a:solidFill>
              </a:rPr>
              <a:t>The following publications give guidance on community empowerment and supplement the information in the four key populations implementation tools (SWIT, MSMIT, IDUIT and TRANSIT).</a:t>
            </a:r>
            <a:endParaRPr/>
          </a:p>
          <a:p>
            <a:pPr indent="-228600" lvl="0" marL="228600" rtl="0" algn="l">
              <a:lnSpc>
                <a:spcPct val="100000"/>
              </a:lnSpc>
              <a:spcBef>
                <a:spcPts val="2000"/>
              </a:spcBef>
              <a:spcAft>
                <a:spcPts val="0"/>
              </a:spcAft>
              <a:buClr>
                <a:srgbClr val="0563C1"/>
              </a:buClr>
              <a:buSzPts val="1800"/>
              <a:buChar char="•"/>
            </a:pPr>
            <a:r>
              <a:rPr b="0" i="0" lang="en-US" sz="1800" u="sng" strike="noStrike">
                <a:solidFill>
                  <a:srgbClr val="0563C1"/>
                </a:solidFill>
                <a:hlinkClick r:id="rId3">
                  <a:extLst>
                    <a:ext uri="{A12FA001-AC4F-418D-AE19-62706E023703}">
                      <ahyp:hlinkClr val="tx"/>
                    </a:ext>
                  </a:extLst>
                </a:hlinkClick>
              </a:rPr>
              <a:t>Consolidated Guidelines on HIV, Viral Hepatitis and STI Diagnosis, Prevention, Treatment and Care for Key Populations</a:t>
            </a:r>
            <a:r>
              <a:rPr b="0" i="0" lang="en-US" sz="1800" u="none" strike="noStrike">
                <a:solidFill>
                  <a:srgbClr val="000000"/>
                </a:solidFill>
              </a:rPr>
              <a:t> (WHO, 2022)</a:t>
            </a:r>
            <a:endParaRPr/>
          </a:p>
          <a:p>
            <a:pPr indent="-228600" lvl="0" marL="228600" rtl="0" algn="l">
              <a:lnSpc>
                <a:spcPct val="100000"/>
              </a:lnSpc>
              <a:spcBef>
                <a:spcPts val="1000"/>
              </a:spcBef>
              <a:spcAft>
                <a:spcPts val="0"/>
              </a:spcAft>
              <a:buClr>
                <a:srgbClr val="0563C1"/>
              </a:buClr>
              <a:buSzPts val="1800"/>
              <a:buChar char="•"/>
            </a:pPr>
            <a:r>
              <a:rPr b="0" i="0" lang="en-US" sz="1800" u="sng" strike="noStrike">
                <a:solidFill>
                  <a:srgbClr val="0563C1"/>
                </a:solidFill>
                <a:hlinkClick r:id="rId4">
                  <a:extLst>
                    <a:ext uri="{A12FA001-AC4F-418D-AE19-62706E023703}">
                      <ahyp:hlinkClr val="tx"/>
                    </a:ext>
                  </a:extLst>
                </a:hlinkClick>
              </a:rPr>
              <a:t>Establishing Community-led monitoring of HIV Services: Principles and Process</a:t>
            </a:r>
            <a:r>
              <a:rPr b="0" i="0" lang="en-US" sz="1800" u="none" strike="noStrike">
                <a:solidFill>
                  <a:srgbClr val="000000"/>
                </a:solidFill>
              </a:rPr>
              <a:t> (UNAIDS, 2021)</a:t>
            </a:r>
            <a:endParaRPr/>
          </a:p>
          <a:p>
            <a:pPr indent="-228600" lvl="0" marL="228600" rtl="0" algn="l">
              <a:lnSpc>
                <a:spcPct val="100000"/>
              </a:lnSpc>
              <a:spcBef>
                <a:spcPts val="1000"/>
              </a:spcBef>
              <a:spcAft>
                <a:spcPts val="0"/>
              </a:spcAft>
              <a:buClr>
                <a:srgbClr val="0563C1"/>
              </a:buClr>
              <a:buSzPts val="1800"/>
              <a:buChar char="•"/>
            </a:pPr>
            <a:r>
              <a:rPr b="0" i="0" lang="en-US" sz="1800" u="sng" strike="noStrike">
                <a:solidFill>
                  <a:srgbClr val="0563C1"/>
                </a:solidFill>
                <a:hlinkClick r:id="rId5">
                  <a:extLst>
                    <a:ext uri="{A12FA001-AC4F-418D-AE19-62706E023703}">
                      <ahyp:hlinkClr val="tx"/>
                    </a:ext>
                  </a:extLst>
                </a:hlinkClick>
              </a:rPr>
              <a:t>Holding the Line: Communities as First Responders to COVID-19 and Emerging Health Threats</a:t>
            </a:r>
            <a:r>
              <a:rPr b="0" i="0" lang="en-US" sz="1800" u="none" strike="noStrike">
                <a:solidFill>
                  <a:srgbClr val="000000"/>
                </a:solidFill>
              </a:rPr>
              <a:t> (UNAIDS, 2021)</a:t>
            </a:r>
            <a:endParaRPr/>
          </a:p>
          <a:p>
            <a:pPr indent="-228600" lvl="0" marL="228600" rtl="0" algn="l">
              <a:lnSpc>
                <a:spcPct val="100000"/>
              </a:lnSpc>
              <a:spcBef>
                <a:spcPts val="1000"/>
              </a:spcBef>
              <a:spcAft>
                <a:spcPts val="0"/>
              </a:spcAft>
              <a:buClr>
                <a:srgbClr val="0563C1"/>
              </a:buClr>
              <a:buSzPts val="1800"/>
              <a:buChar char="•"/>
            </a:pPr>
            <a:r>
              <a:rPr b="0" i="0" lang="en-US" sz="1800" u="sng" strike="noStrike">
                <a:solidFill>
                  <a:srgbClr val="0563C1"/>
                </a:solidFill>
                <a:hlinkClick r:id="rId6">
                  <a:extLst>
                    <a:ext uri="{A12FA001-AC4F-418D-AE19-62706E023703}">
                      <ahyp:hlinkClr val="tx"/>
                    </a:ext>
                  </a:extLst>
                </a:hlinkClick>
              </a:rPr>
              <a:t>Communities deliver </a:t>
            </a:r>
            <a:r>
              <a:rPr b="0" i="0" lang="en-US" sz="1800" u="none" strike="noStrike">
                <a:solidFill>
                  <a:srgbClr val="000000"/>
                </a:solidFill>
              </a:rPr>
              <a:t>(UNAIDS &amp; Stop AIDS Alliance, 2015)</a:t>
            </a:r>
            <a:endParaRPr/>
          </a:p>
          <a:p>
            <a:pPr indent="-228600" lvl="0" marL="228600" rtl="0" algn="l">
              <a:lnSpc>
                <a:spcPct val="100000"/>
              </a:lnSpc>
              <a:spcBef>
                <a:spcPts val="2000"/>
              </a:spcBef>
              <a:spcAft>
                <a:spcPts val="0"/>
              </a:spcAft>
              <a:buClr>
                <a:srgbClr val="0563C1"/>
              </a:buClr>
              <a:buSzPts val="1800"/>
              <a:buChar char="•"/>
            </a:pPr>
            <a:r>
              <a:rPr b="0" i="0" lang="en-US" sz="1800" u="sng" strike="noStrike">
                <a:solidFill>
                  <a:srgbClr val="0563C1"/>
                </a:solidFill>
                <a:hlinkClick r:id="rId7">
                  <a:extLst>
                    <a:ext uri="{A12FA001-AC4F-418D-AE19-62706E023703}">
                      <ahyp:hlinkClr val="tx"/>
                    </a:ext>
                  </a:extLst>
                </a:hlinkClick>
              </a:rPr>
              <a:t>Communities Make the Difference</a:t>
            </a:r>
            <a:r>
              <a:rPr b="0" i="0" lang="en-US" sz="1800" u="none" strike="noStrike">
                <a:solidFill>
                  <a:srgbClr val="000000"/>
                </a:solidFill>
              </a:rPr>
              <a:t> (UNAIDS, 2019)</a:t>
            </a:r>
            <a:endParaRPr b="0" i="0" sz="1800" u="none" strike="noStrike">
              <a:solidFill>
                <a:srgbClr val="000000"/>
              </a:solidFill>
            </a:endParaRPr>
          </a:p>
          <a:p>
            <a:pPr indent="0" lvl="0" marL="0" rtl="0" algn="l">
              <a:lnSpc>
                <a:spcPct val="100000"/>
              </a:lnSpc>
              <a:spcBef>
                <a:spcPts val="2000"/>
              </a:spcBef>
              <a:spcAft>
                <a:spcPts val="0"/>
              </a:spcAft>
              <a:buNone/>
            </a:pPr>
            <a:r>
              <a:t/>
            </a:r>
            <a:endParaRPr sz="1800">
              <a:solidFill>
                <a:srgbClr val="000000"/>
              </a:solidFill>
              <a:highlight>
                <a:srgbClr val="FF9900"/>
              </a:highlight>
            </a:endParaRPr>
          </a:p>
        </p:txBody>
      </p:sp>
      <p:sp>
        <p:nvSpPr>
          <p:cNvPr id="345" name="Google Shape;345;p33"/>
          <p:cNvSpPr txBox="1"/>
          <p:nvPr/>
        </p:nvSpPr>
        <p:spPr>
          <a:xfrm>
            <a:off x="838200" y="6494681"/>
            <a:ext cx="60706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FURTHER INFORMATION AND RESOURCES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34"/>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351" name="Google Shape;351;p34"/>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81" name="Google Shape;81;p4"/>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86"/>
              <a:buNone/>
            </a:pPr>
            <a:r>
              <a:rPr b="1" lang="en-US" sz="1900"/>
              <a:t>1. Community empowerment is a way of improving the access and quality of programs and services for key populations.</a:t>
            </a:r>
            <a:endParaRPr b="1" sz="1900"/>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br>
              <a:rPr lang="en-US" sz="1979">
                <a:solidFill>
                  <a:schemeClr val="accent2"/>
                </a:solidFill>
              </a:rPr>
            </a:br>
            <a:endParaRPr b="1" sz="1900"/>
          </a:p>
          <a:p>
            <a:pPr indent="0" lvl="0" marL="0" rtl="0" algn="l">
              <a:lnSpc>
                <a:spcPct val="100000"/>
              </a:lnSpc>
              <a:spcBef>
                <a:spcPts val="1000"/>
              </a:spcBef>
              <a:spcAft>
                <a:spcPts val="0"/>
              </a:spcAft>
              <a:buClr>
                <a:schemeClr val="dk1"/>
              </a:buClr>
              <a:buSzPts val="1286"/>
              <a:buNone/>
            </a:pPr>
            <a:r>
              <a:rPr b="1" lang="en-US" sz="1900"/>
              <a:t>2. The 2021 Political Declaration on HIV and AIDS has set clear targets for countries to accelerate community-led responses.</a:t>
            </a:r>
            <a:endParaRPr b="1" sz="1900"/>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sz="1900"/>
          </a:p>
        </p:txBody>
      </p:sp>
      <p:cxnSp>
        <p:nvCxnSpPr>
          <p:cNvPr id="82" name="Google Shape;82;p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83" name="Google Shape;83;p4"/>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89" name="Google Shape;89;p5"/>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93"/>
              <a:buNone/>
            </a:pPr>
            <a:r>
              <a:rPr b="1" lang="en-US" sz="1900"/>
              <a:t>3. UN organ</a:t>
            </a:r>
            <a:r>
              <a:rPr b="1" lang="en-US" sz="1900"/>
              <a:t>is</a:t>
            </a:r>
            <a:r>
              <a:rPr b="1" lang="en-US" sz="1900"/>
              <a:t>ations should support key populations’ involvement in all aspects of designing, implementing and monitoring HIV programmes.</a:t>
            </a:r>
            <a:endParaRPr sz="1900"/>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sz="1900"/>
          </a:p>
          <a:p>
            <a:pPr indent="0" lvl="0" marL="0" rtl="0" algn="l">
              <a:lnSpc>
                <a:spcPct val="100000"/>
              </a:lnSpc>
              <a:spcBef>
                <a:spcPts val="1000"/>
              </a:spcBef>
              <a:spcAft>
                <a:spcPts val="0"/>
              </a:spcAft>
              <a:buClr>
                <a:schemeClr val="dk1"/>
              </a:buClr>
              <a:buSzPts val="1093"/>
              <a:buFont typeface="Arial"/>
              <a:buNone/>
            </a:pPr>
            <a:r>
              <a:t/>
            </a:r>
            <a:endParaRPr b="1" sz="1900"/>
          </a:p>
          <a:p>
            <a:pPr indent="0" lvl="0" marL="0" rtl="0" algn="l">
              <a:lnSpc>
                <a:spcPct val="100000"/>
              </a:lnSpc>
              <a:spcBef>
                <a:spcPts val="1000"/>
              </a:spcBef>
              <a:spcAft>
                <a:spcPts val="0"/>
              </a:spcAft>
              <a:buClr>
                <a:schemeClr val="dk1"/>
              </a:buClr>
              <a:buSzPts val="1093"/>
              <a:buNone/>
            </a:pPr>
            <a:r>
              <a:rPr b="1" lang="en-US" sz="1900"/>
              <a:t>4. Community empowerment is not part of WHO guidance on HIV programming for key populations. </a:t>
            </a:r>
            <a:endParaRPr b="1" sz="1900"/>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sz="1900"/>
          </a:p>
        </p:txBody>
      </p:sp>
      <p:cxnSp>
        <p:nvCxnSpPr>
          <p:cNvPr id="90" name="Google Shape;90;p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91" name="Google Shape;91;p5"/>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sp>
        <p:nvSpPr>
          <p:cNvPr id="97" name="Google Shape;97;p6"/>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2000"/>
              <a:buAutoNum type="arabicPeriod"/>
            </a:pPr>
            <a:r>
              <a:rPr b="1" lang="en-US" sz="2000"/>
              <a:t>Correct. </a:t>
            </a:r>
            <a:r>
              <a:rPr lang="en-US" sz="2000"/>
              <a:t>Community empowerment enables key populations to exercise leadership in designing and implementing the services that will help them best.</a:t>
            </a:r>
            <a:endParaRPr/>
          </a:p>
          <a:p>
            <a:pPr indent="-457200" lvl="0" marL="457200" rtl="0" algn="l">
              <a:lnSpc>
                <a:spcPct val="100000"/>
              </a:lnSpc>
              <a:spcBef>
                <a:spcPts val="1000"/>
              </a:spcBef>
              <a:spcAft>
                <a:spcPts val="0"/>
              </a:spcAft>
              <a:buClr>
                <a:schemeClr val="dk1"/>
              </a:buClr>
              <a:buSzPts val="2000"/>
              <a:buAutoNum type="arabicPeriod"/>
            </a:pPr>
            <a:r>
              <a:rPr b="1" lang="en-US" sz="2000"/>
              <a:t>Correct. </a:t>
            </a:r>
            <a:r>
              <a:rPr lang="en-US" sz="2000"/>
              <a:t>There are explicit targets for community-led responses in HIV testing and treatment, prevention programming and societal enablers.</a:t>
            </a:r>
            <a:endParaRPr/>
          </a:p>
          <a:p>
            <a:pPr indent="-457200" lvl="0" marL="457200" rtl="0" algn="l">
              <a:lnSpc>
                <a:spcPct val="100000"/>
              </a:lnSpc>
              <a:spcBef>
                <a:spcPts val="1000"/>
              </a:spcBef>
              <a:spcAft>
                <a:spcPts val="0"/>
              </a:spcAft>
              <a:buClr>
                <a:schemeClr val="dk1"/>
              </a:buClr>
              <a:buSzPts val="2000"/>
              <a:buAutoNum type="arabicPeriod"/>
            </a:pPr>
            <a:r>
              <a:rPr b="1" lang="en-US" sz="2000"/>
              <a:t>Correct. </a:t>
            </a:r>
            <a:r>
              <a:rPr lang="en-US" sz="2000"/>
              <a:t>Key populations are experts in their own needs and understand how to make programmes effective on the ground.</a:t>
            </a:r>
            <a:endParaRPr/>
          </a:p>
          <a:p>
            <a:pPr indent="-457200" lvl="0" marL="457200" rtl="0" algn="l">
              <a:lnSpc>
                <a:spcPct val="100000"/>
              </a:lnSpc>
              <a:spcBef>
                <a:spcPts val="1000"/>
              </a:spcBef>
              <a:spcAft>
                <a:spcPts val="0"/>
              </a:spcAft>
              <a:buClr>
                <a:schemeClr val="dk1"/>
              </a:buClr>
              <a:buSzPts val="2000"/>
              <a:buAutoNum type="arabicPeriod"/>
            </a:pPr>
            <a:r>
              <a:rPr b="1" lang="en-US" sz="2000"/>
              <a:t>Incorrect. </a:t>
            </a:r>
            <a:r>
              <a:rPr lang="en-US" sz="2000"/>
              <a:t>Latest guidance from WHO recommends community empowerment as part of a comprehensive package of HIV services for key populations. So do the UNAIDS, Global Fund and PEPFAR strategies.</a:t>
            </a:r>
            <a:endParaRPr/>
          </a:p>
        </p:txBody>
      </p:sp>
      <p:cxnSp>
        <p:nvCxnSpPr>
          <p:cNvPr id="98" name="Google Shape;98;p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99" name="Google Shape;99;p6"/>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831850" y="219322"/>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1.2: Community empowerment and community-led responses</a:t>
            </a:r>
            <a:endParaRPr b="0" sz="3600">
              <a:solidFill>
                <a:srgbClr val="024D84"/>
              </a:solidFill>
            </a:endParaRPr>
          </a:p>
        </p:txBody>
      </p:sp>
      <p:sp>
        <p:nvSpPr>
          <p:cNvPr id="105" name="Google Shape;105;p7"/>
          <p:cNvSpPr txBox="1"/>
          <p:nvPr>
            <p:ph idx="1" type="body"/>
          </p:nvPr>
        </p:nvSpPr>
        <p:spPr>
          <a:xfrm>
            <a:off x="831850" y="2749004"/>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section</a:t>
            </a:r>
            <a:endParaRPr sz="1800"/>
          </a:p>
          <a:p>
            <a:pPr indent="-349250" lvl="0" marL="342900" rtl="0" algn="l">
              <a:lnSpc>
                <a:spcPct val="120000"/>
              </a:lnSpc>
              <a:spcBef>
                <a:spcPts val="1000"/>
              </a:spcBef>
              <a:spcAft>
                <a:spcPts val="0"/>
              </a:spcAft>
              <a:buClr>
                <a:schemeClr val="dk1"/>
              </a:buClr>
              <a:buSzPts val="1900"/>
              <a:buFont typeface="Noto Sans Symbols"/>
              <a:buChar char="➢"/>
            </a:pPr>
            <a:r>
              <a:rPr b="1" lang="en-US" sz="1900">
                <a:solidFill>
                  <a:schemeClr val="dk1"/>
                </a:solidFill>
              </a:rPr>
              <a:t>What is community empowerment?</a:t>
            </a:r>
            <a:endParaRPr sz="25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community empowerment supports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How UN organ</a:t>
            </a:r>
            <a:r>
              <a:rPr lang="en-US" sz="1800">
                <a:solidFill>
                  <a:schemeClr val="accent1"/>
                </a:solidFill>
              </a:rPr>
              <a:t>is</a:t>
            </a:r>
            <a:r>
              <a:rPr lang="en-US" sz="1800">
                <a:solidFill>
                  <a:schemeClr val="accent1"/>
                </a:solidFill>
              </a:rPr>
              <a:t>ations can support community empowerment for HIV services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key population implementation tools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What is community empowerment?</a:t>
            </a:r>
            <a:endParaRPr/>
          </a:p>
        </p:txBody>
      </p:sp>
      <p:sp>
        <p:nvSpPr>
          <p:cNvPr id="111" name="Google Shape;111;p8"/>
          <p:cNvSpPr txBox="1"/>
          <p:nvPr>
            <p:ph idx="1" type="body"/>
          </p:nvPr>
        </p:nvSpPr>
        <p:spPr>
          <a:xfrm>
            <a:off x="838200" y="1796121"/>
            <a:ext cx="5181600" cy="4351338"/>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Clr>
                <a:schemeClr val="dk1"/>
              </a:buClr>
              <a:buSzPts val="1800"/>
              <a:buNone/>
            </a:pPr>
            <a:r>
              <a:rPr b="1" lang="en-US"/>
              <a:t>Community empowerment </a:t>
            </a:r>
            <a:r>
              <a:rPr lang="en-US"/>
              <a:t>refers to all activities that put key populations at the centre of programmatic and development responses. </a:t>
            </a:r>
            <a:r>
              <a:rPr lang="en-US"/>
              <a:t>This includes key populations</a:t>
            </a:r>
            <a:r>
              <a:rPr lang="en-US"/>
              <a:t> leading high-quality interventions and services</a:t>
            </a:r>
            <a:endParaRPr b="1" strike="sngStrike"/>
          </a:p>
        </p:txBody>
      </p:sp>
      <p:sp>
        <p:nvSpPr>
          <p:cNvPr id="112" name="Google Shape;112;p8"/>
          <p:cNvSpPr txBox="1"/>
          <p:nvPr>
            <p:ph idx="2" type="body"/>
          </p:nvPr>
        </p:nvSpPr>
        <p:spPr>
          <a:xfrm>
            <a:off x="6172200" y="1796121"/>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chemeClr val="dk1"/>
              </a:buClr>
              <a:buSzPct val="100000"/>
              <a:buNone/>
            </a:pPr>
            <a:r>
              <a:rPr b="1" lang="en-US" sz="2800"/>
              <a:t>Community </a:t>
            </a:r>
            <a:r>
              <a:rPr lang="en-US" sz="2800"/>
              <a:t>refers to key population networks and organisations, rather than the broader geographic, social or cultural groupings of which they may be a part.</a:t>
            </a:r>
            <a:endParaRPr/>
          </a:p>
          <a:p>
            <a:pPr indent="0" lvl="0" marL="0" rtl="0" algn="l">
              <a:lnSpc>
                <a:spcPct val="120000"/>
              </a:lnSpc>
              <a:spcBef>
                <a:spcPts val="0"/>
              </a:spcBef>
              <a:spcAft>
                <a:spcPts val="0"/>
              </a:spcAft>
              <a:buClr>
                <a:schemeClr val="dk1"/>
              </a:buClr>
              <a:buSzPct val="100000"/>
              <a:buNone/>
            </a:pPr>
            <a:r>
              <a:t/>
            </a:r>
            <a:endParaRPr sz="2800"/>
          </a:p>
          <a:p>
            <a:pPr indent="0" lvl="0" marL="0" rtl="0" algn="l">
              <a:lnSpc>
                <a:spcPct val="120000"/>
              </a:lnSpc>
              <a:spcBef>
                <a:spcPts val="0"/>
              </a:spcBef>
              <a:spcAft>
                <a:spcPts val="0"/>
              </a:spcAft>
              <a:buClr>
                <a:schemeClr val="dk1"/>
              </a:buClr>
              <a:buSzPct val="100000"/>
              <a:buNone/>
            </a:pPr>
            <a:r>
              <a:rPr lang="en-US" sz="2800"/>
              <a:t>For example, in this training, terms like </a:t>
            </a:r>
            <a:r>
              <a:rPr b="1" lang="en-US" sz="2800"/>
              <a:t>community-led services </a:t>
            </a:r>
            <a:r>
              <a:rPr lang="en-US" sz="2800"/>
              <a:t>and </a:t>
            </a:r>
            <a:r>
              <a:rPr b="1" lang="en-US" sz="2800"/>
              <a:t>community-led monitoring </a:t>
            </a:r>
            <a:r>
              <a:rPr lang="en-US" sz="2800"/>
              <a:t>refer to services and monitoring led by organ</a:t>
            </a:r>
            <a:r>
              <a:rPr lang="en-US"/>
              <a:t>is</a:t>
            </a:r>
            <a:r>
              <a:rPr lang="en-US" sz="2800"/>
              <a:t>ations of key populations.</a:t>
            </a:r>
            <a:endParaRPr/>
          </a:p>
        </p:txBody>
      </p:sp>
      <p:cxnSp>
        <p:nvCxnSpPr>
          <p:cNvPr id="113" name="Google Shape;113;p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14" name="Google Shape;114;p8"/>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WHAT IS COMMUNITY EMPOWERMENT?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Three pillars of community </a:t>
            </a:r>
            <a:endParaRPr/>
          </a:p>
          <a:p>
            <a:pPr indent="0" lvl="0" marL="0" rtl="0" algn="l">
              <a:lnSpc>
                <a:spcPct val="90000"/>
              </a:lnSpc>
              <a:spcBef>
                <a:spcPts val="0"/>
              </a:spcBef>
              <a:spcAft>
                <a:spcPts val="0"/>
              </a:spcAft>
              <a:buClr>
                <a:schemeClr val="lt1"/>
              </a:buClr>
              <a:buSzPts val="3600"/>
              <a:buFont typeface="Arial"/>
              <a:buNone/>
            </a:pPr>
            <a:r>
              <a:rPr lang="en-US"/>
              <a:t>empowerment</a:t>
            </a:r>
            <a:endParaRPr/>
          </a:p>
        </p:txBody>
      </p:sp>
      <p:cxnSp>
        <p:nvCxnSpPr>
          <p:cNvPr id="120" name="Google Shape;120;p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21" name="Google Shape;121;p9"/>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14000"/>
              </a:lnSpc>
              <a:spcBef>
                <a:spcPts val="0"/>
              </a:spcBef>
              <a:spcAft>
                <a:spcPts val="0"/>
              </a:spcAft>
              <a:buClr>
                <a:schemeClr val="dk1"/>
              </a:buClr>
              <a:buSzPts val="2800"/>
              <a:buChar char="•"/>
            </a:pPr>
            <a:r>
              <a:rPr b="1" lang="en-US"/>
              <a:t>Choice and control: </a:t>
            </a:r>
            <a:r>
              <a:rPr lang="en-US"/>
              <a:t>Having the power as an individual or community to take decisions on issues affecting one’s life</a:t>
            </a:r>
            <a:endParaRPr/>
          </a:p>
          <a:p>
            <a:pPr indent="-228600" lvl="0" marL="228600" rtl="0" algn="l">
              <a:lnSpc>
                <a:spcPct val="114000"/>
              </a:lnSpc>
              <a:spcBef>
                <a:spcPts val="1000"/>
              </a:spcBef>
              <a:spcAft>
                <a:spcPts val="0"/>
              </a:spcAft>
              <a:buClr>
                <a:schemeClr val="dk1"/>
              </a:buClr>
              <a:buSzPts val="2800"/>
              <a:buChar char="•"/>
            </a:pPr>
            <a:r>
              <a:rPr b="1" lang="en-US"/>
              <a:t>Community formation and integration: </a:t>
            </a:r>
            <a:r>
              <a:rPr lang="en-US"/>
              <a:t>This means social support, networking, forming an identity as a community, representing and advocating for a constituency, and enhancing community participation in community life</a:t>
            </a:r>
            <a:endParaRPr/>
          </a:p>
          <a:p>
            <a:pPr indent="-228600" lvl="0" marL="228600" rtl="0" algn="l">
              <a:lnSpc>
                <a:spcPct val="114000"/>
              </a:lnSpc>
              <a:spcBef>
                <a:spcPts val="1000"/>
              </a:spcBef>
              <a:spcAft>
                <a:spcPts val="0"/>
              </a:spcAft>
              <a:buClr>
                <a:schemeClr val="dk1"/>
              </a:buClr>
              <a:buSzPts val="2800"/>
              <a:buChar char="•"/>
            </a:pPr>
            <a:r>
              <a:rPr b="1" lang="en-US"/>
              <a:t>Access to essential resources:</a:t>
            </a:r>
            <a:r>
              <a:rPr lang="en-US"/>
              <a:t> for example, access to:</a:t>
            </a:r>
            <a:r>
              <a:rPr b="1" lang="en-US"/>
              <a:t> </a:t>
            </a:r>
            <a:r>
              <a:rPr lang="en-US"/>
              <a:t>Work, education, housing, health care, nutrition, personal safety, security, quality of life. Often a source of </a:t>
            </a:r>
            <a:r>
              <a:rPr b="1" lang="en-US"/>
              <a:t>funding</a:t>
            </a:r>
            <a:r>
              <a:rPr lang="en-US"/>
              <a:t> is a prerequisite</a:t>
            </a:r>
            <a:endParaRPr/>
          </a:p>
        </p:txBody>
      </p:sp>
      <p:sp>
        <p:nvSpPr>
          <p:cNvPr id="122" name="Google Shape;122;p9"/>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1.2</a:t>
            </a:r>
            <a:r>
              <a:rPr lang="en-US" sz="1100">
                <a:solidFill>
                  <a:srgbClr val="ACB8CA"/>
                </a:solidFill>
              </a:rPr>
              <a:t> | </a:t>
            </a:r>
            <a:r>
              <a:rPr lang="en-US" sz="1100">
                <a:solidFill>
                  <a:srgbClr val="ACB8CA"/>
                </a:solidFill>
                <a:latin typeface="Arial"/>
                <a:ea typeface="Arial"/>
                <a:cs typeface="Arial"/>
                <a:sym typeface="Arial"/>
              </a:rPr>
              <a:t>WHAT IS COMMUNITY EMPOWERMENT?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