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aewlU/DiJL9NG98K+RmfGRMls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4ECD68-6CBE-48C2-8070-3C9BF9D69B81}">
  <a:tblStyle styleId="{964ECD68-6CBE-48C2-8070-3C9BF9D69B8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26CA0E8-E6B8-4E46-B8DF-77E53F1067EA}"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MSM, TGD &amp; SW who inject drugs need Harm reduction.</a:t>
            </a:r>
            <a:r>
              <a:rPr lang="en-US"/>
              <a:t> </a:t>
            </a:r>
            <a:r>
              <a:rPr b="1" lang="en-US"/>
              <a:t>Bisexual men need to be aware of vertical transmission</a:t>
            </a:r>
            <a:endParaRPr b="1"/>
          </a:p>
        </p:txBody>
      </p:sp>
      <p:sp>
        <p:nvSpPr>
          <p:cNvPr id="210" name="Google Shape;2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42"/>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2"/>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42"/>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51"/>
          <p:cNvSpPr/>
          <p:nvPr>
            <p:ph idx="2" type="pic"/>
          </p:nvPr>
        </p:nvSpPr>
        <p:spPr>
          <a:xfrm>
            <a:off x="5183188" y="1462516"/>
            <a:ext cx="6172200" cy="4398534"/>
          </a:xfrm>
          <a:prstGeom prst="rect">
            <a:avLst/>
          </a:prstGeom>
          <a:noFill/>
          <a:ln>
            <a:noFill/>
          </a:ln>
        </p:spPr>
      </p:sp>
      <p:sp>
        <p:nvSpPr>
          <p:cNvPr id="49" name="Google Shape;49;p51"/>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52"/>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2"/>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9" name="Shape 59"/>
        <p:cNvGrpSpPr/>
        <p:nvPr/>
      </p:nvGrpSpPr>
      <p:grpSpPr>
        <a:xfrm>
          <a:off x="0" y="0"/>
          <a:ext cx="0" cy="0"/>
          <a:chOff x="0" y="0"/>
          <a:chExt cx="0" cy="0"/>
        </a:xfrm>
      </p:grpSpPr>
      <p:pic>
        <p:nvPicPr>
          <p:cNvPr id="60" name="Google Shape;60;p54"/>
          <p:cNvPicPr preferRelativeResize="0"/>
          <p:nvPr/>
        </p:nvPicPr>
        <p:blipFill rotWithShape="1">
          <a:blip r:embed="rId2">
            <a:alphaModFix amt="75000"/>
          </a:blip>
          <a:srcRect b="0" l="0" r="0" t="0"/>
          <a:stretch/>
        </p:blipFill>
        <p:spPr>
          <a:xfrm>
            <a:off x="0" y="0"/>
            <a:ext cx="12192000" cy="6858000"/>
          </a:xfrm>
          <a:prstGeom prst="rect">
            <a:avLst/>
          </a:prstGeom>
          <a:noFill/>
          <a:ln>
            <a:noFill/>
          </a:ln>
        </p:spPr>
      </p:pic>
      <p:sp>
        <p:nvSpPr>
          <p:cNvPr id="61" name="Google Shape;61;p54"/>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4"/>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close up of a sign&#10;&#10;Description automatically generated" id="63" name="Google Shape;63;p54"/>
          <p:cNvPicPr preferRelativeResize="0"/>
          <p:nvPr/>
        </p:nvPicPr>
        <p:blipFill rotWithShape="1">
          <a:blip r:embed="rId3">
            <a:alphaModFix/>
          </a:blip>
          <a:srcRect b="0" l="0" r="0" t="0"/>
          <a:stretch/>
        </p:blipFill>
        <p:spPr>
          <a:xfrm>
            <a:off x="10975308" y="456106"/>
            <a:ext cx="639857" cy="12957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55"/>
          <p:cNvSpPr txBox="1"/>
          <p:nvPr>
            <p:ph type="title"/>
          </p:nvPr>
        </p:nvSpPr>
        <p:spPr>
          <a:xfrm>
            <a:off x="440635" y="88279"/>
            <a:ext cx="10515600" cy="10050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57"/>
          <p:cNvSpPr txBox="1"/>
          <p:nvPr>
            <p:ph type="title"/>
          </p:nvPr>
        </p:nvSpPr>
        <p:spPr>
          <a:xfrm>
            <a:off x="440635" y="88279"/>
            <a:ext cx="10515600" cy="10050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4" name="Shape 74"/>
        <p:cNvGrpSpPr/>
        <p:nvPr/>
      </p:nvGrpSpPr>
      <p:grpSpPr>
        <a:xfrm>
          <a:off x="0" y="0"/>
          <a:ext cx="0" cy="0"/>
          <a:chOff x="0" y="0"/>
          <a:chExt cx="0" cy="0"/>
        </a:xfrm>
      </p:grpSpPr>
      <p:sp>
        <p:nvSpPr>
          <p:cNvPr id="75" name="Google Shape;75;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8"/>
          <p:cNvSpPr txBox="1"/>
          <p:nvPr>
            <p:ph type="title"/>
          </p:nvPr>
        </p:nvSpPr>
        <p:spPr>
          <a:xfrm>
            <a:off x="440635" y="88279"/>
            <a:ext cx="10515600" cy="10050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59"/>
          <p:cNvSpPr txBox="1"/>
          <p:nvPr>
            <p:ph type="title"/>
          </p:nvPr>
        </p:nvSpPr>
        <p:spPr>
          <a:xfrm>
            <a:off x="440635" y="88279"/>
            <a:ext cx="10515600" cy="10050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3" name="Shape 83"/>
        <p:cNvGrpSpPr/>
        <p:nvPr/>
      </p:nvGrpSpPr>
      <p:grpSpPr>
        <a:xfrm>
          <a:off x="0" y="0"/>
          <a:ext cx="0" cy="0"/>
          <a:chOff x="0" y="0"/>
          <a:chExt cx="0" cy="0"/>
        </a:xfrm>
      </p:grpSpPr>
      <p:sp>
        <p:nvSpPr>
          <p:cNvPr id="84" name="Google Shape;84;p61"/>
          <p:cNvSpPr txBox="1"/>
          <p:nvPr>
            <p:ph idx="1" type="body"/>
          </p:nvPr>
        </p:nvSpPr>
        <p:spPr>
          <a:xfrm>
            <a:off x="5180012" y="1526381"/>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5" name="Google Shape;85;p61"/>
          <p:cNvSpPr txBox="1"/>
          <p:nvPr>
            <p:ph idx="2" type="body"/>
          </p:nvPr>
        </p:nvSpPr>
        <p:spPr>
          <a:xfrm>
            <a:off x="839788" y="1526381"/>
            <a:ext cx="3932237" cy="43426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3"/>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6" name="Shape 86"/>
        <p:cNvGrpSpPr/>
        <p:nvPr/>
      </p:nvGrpSpPr>
      <p:grpSpPr>
        <a:xfrm>
          <a:off x="0" y="0"/>
          <a:ext cx="0" cy="0"/>
          <a:chOff x="0" y="0"/>
          <a:chExt cx="0" cy="0"/>
        </a:xfrm>
      </p:grpSpPr>
      <p:sp>
        <p:nvSpPr>
          <p:cNvPr id="87" name="Google Shape;87;p62"/>
          <p:cNvSpPr/>
          <p:nvPr>
            <p:ph idx="2" type="pic"/>
          </p:nvPr>
        </p:nvSpPr>
        <p:spPr>
          <a:xfrm>
            <a:off x="5183188" y="1580322"/>
            <a:ext cx="6172200" cy="4280728"/>
          </a:xfrm>
          <a:prstGeom prst="rect">
            <a:avLst/>
          </a:prstGeom>
          <a:noFill/>
          <a:ln>
            <a:noFill/>
          </a:ln>
        </p:spPr>
      </p:sp>
      <p:sp>
        <p:nvSpPr>
          <p:cNvPr id="88" name="Google Shape;88;p62"/>
          <p:cNvSpPr txBox="1"/>
          <p:nvPr>
            <p:ph idx="1" type="body"/>
          </p:nvPr>
        </p:nvSpPr>
        <p:spPr>
          <a:xfrm>
            <a:off x="839788" y="1580322"/>
            <a:ext cx="3932237" cy="4288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89" name="Shape 89"/>
        <p:cNvGrpSpPr/>
        <p:nvPr/>
      </p:nvGrpSpPr>
      <p:grpSpPr>
        <a:xfrm>
          <a:off x="0" y="0"/>
          <a:ext cx="0" cy="0"/>
          <a:chOff x="0" y="0"/>
          <a:chExt cx="0" cy="0"/>
        </a:xfrm>
      </p:grpSpPr>
      <p:pic>
        <p:nvPicPr>
          <p:cNvPr id="90" name="Google Shape;90;p6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close up of a sign&#10;&#10;Description automatically generated" id="91" name="Google Shape;91;p63"/>
          <p:cNvPicPr preferRelativeResize="0"/>
          <p:nvPr/>
        </p:nvPicPr>
        <p:blipFill rotWithShape="1">
          <a:blip r:embed="rId3">
            <a:alphaModFix/>
          </a:blip>
          <a:srcRect b="0" l="0" r="0" t="0"/>
          <a:stretch/>
        </p:blipFill>
        <p:spPr>
          <a:xfrm>
            <a:off x="5486898" y="2190236"/>
            <a:ext cx="1218203" cy="24668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2" name="Shape 32"/>
        <p:cNvGrpSpPr/>
        <p:nvPr/>
      </p:nvGrpSpPr>
      <p:grpSpPr>
        <a:xfrm>
          <a:off x="0" y="0"/>
          <a:ext cx="0" cy="0"/>
          <a:chOff x="0" y="0"/>
          <a:chExt cx="0" cy="0"/>
        </a:xfrm>
      </p:grpSpPr>
      <p:pic>
        <p:nvPicPr>
          <p:cNvPr id="33" name="Google Shape;33;p4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4" name="Google Shape;34;p46"/>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7"/>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50"/>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50"/>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3.xml"/><Relationship Id="rId12" Type="http://schemas.openxmlformats.org/officeDocument/2006/relationships/slideLayout" Target="../slideLayouts/slideLayout21.xml"/><Relationship Id="rId1" Type="http://schemas.openxmlformats.org/officeDocument/2006/relationships/image" Target="../media/image10.png"/><Relationship Id="rId2" Type="http://schemas.openxmlformats.org/officeDocument/2006/relationships/image" Target="../media/image1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1"/>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1"/>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41"/>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pic>
        <p:nvPicPr>
          <p:cNvPr id="14" name="Google Shape;14;p41"/>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41"/>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41"/>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53"/>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55" name="Google Shape;55;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close up of a sign&#10;&#10;Description automatically generated" id="56" name="Google Shape;56;p53"/>
          <p:cNvPicPr preferRelativeResize="0"/>
          <p:nvPr/>
        </p:nvPicPr>
        <p:blipFill rotWithShape="1">
          <a:blip r:embed="rId2">
            <a:alphaModFix/>
          </a:blip>
          <a:srcRect b="0" l="0" r="0" t="0"/>
          <a:stretch/>
        </p:blipFill>
        <p:spPr>
          <a:xfrm>
            <a:off x="11396870" y="92933"/>
            <a:ext cx="494011" cy="1000372"/>
          </a:xfrm>
          <a:prstGeom prst="rect">
            <a:avLst/>
          </a:prstGeom>
          <a:noFill/>
          <a:ln>
            <a:noFill/>
          </a:ln>
        </p:spPr>
      </p:pic>
      <p:sp>
        <p:nvSpPr>
          <p:cNvPr id="57" name="Google Shape;57;p5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53"/>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Arial"/>
                <a:ea typeface="Arial"/>
                <a:cs typeface="Arial"/>
                <a:sym typeface="Arial"/>
              </a:rPr>
              <a:t>UNITED NATIONS DEVELOPMENT PROGRAMME</a:t>
            </a:r>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who.int/health-topics/health-equity#tab=tab_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differentiatedservicedelivery.org/resources/an-interview-with-jean-claude-enyegue-belinga/" TargetMode="Externa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unaids.org/en/resources/presscentre/featurestories/2019/january/20190117_Lao_oral_test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fhi360.org/sites/default/files/media/documents/linkages-success-story-angola-peer-navigators-october-2019.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who.int/publications/i/item/9789240052390" TargetMode="External"/><Relationship Id="rId4" Type="http://schemas.openxmlformats.org/officeDocument/2006/relationships/hyperlink" Target="https://hivpreventioncoalition.unaids.org/wp-content/uploads/2020/04/Budget-Considerations-for-KP-Trusted-Access-Platforms_final.pdf" TargetMode="External"/><Relationship Id="rId9" Type="http://schemas.openxmlformats.org/officeDocument/2006/relationships/hyperlink" Target="https://www.fhi360.org/sites/default/files/media/documents/resource-linkages-peer-navigation.pdf" TargetMode="External"/><Relationship Id="rId5" Type="http://schemas.openxmlformats.org/officeDocument/2006/relationships/hyperlink" Target="https://apps.who.int/gb/ebwha/pdf_files/WHA69/A69_39-en.pdf" TargetMode="External"/><Relationship Id="rId6" Type="http://schemas.openxmlformats.org/officeDocument/2006/relationships/hyperlink" Target="https://www.who.int/publications-detail-redirect/9789240053694" TargetMode="External"/><Relationship Id="rId7" Type="http://schemas.openxmlformats.org/officeDocument/2006/relationships/hyperlink" Target="https://www.differentiatedservicedelivery.org/" TargetMode="External"/><Relationship Id="rId8" Type="http://schemas.openxmlformats.org/officeDocument/2006/relationships/hyperlink" Target="https://hivpreventioncoalition.unaids.org/wp-content/uploads/2021/05/GO-Budgeting-Guide_v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who.int/teams/global-hiv-hepatitis-and-stis-programmes/hiv/preven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t>Module 1: Key elements of programming with key populations</a:t>
            </a:r>
            <a:endParaRPr sz="4800"/>
          </a:p>
        </p:txBody>
      </p:sp>
      <p:sp>
        <p:nvSpPr>
          <p:cNvPr id="97" name="Google Shape;97;p1"/>
          <p:cNvSpPr txBox="1"/>
          <p:nvPr>
            <p:ph idx="1" type="subTitle"/>
          </p:nvPr>
        </p:nvSpPr>
        <p:spPr>
          <a:xfrm>
            <a:off x="1286522" y="5075883"/>
            <a:ext cx="9761836" cy="3928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lang="en-US" sz="1600">
                <a:highlight>
                  <a:srgbClr val="808080"/>
                </a:highlight>
              </a:rPr>
              <a:t>In-Reach Online Training | Increasing support and partnerships with key populations </a:t>
            </a:r>
            <a:r>
              <a:rPr b="1" lang="en-US" sz="1600">
                <a:highlight>
                  <a:srgbClr val="808080"/>
                </a:highlight>
                <a:extLst>
                  <a:ext uri="http://customooxmlschemas.google.com/">
                    <go:slidesCustomData xmlns:go="http://customooxmlschemas.google.com/" textRoundtripDataId="0"/>
                  </a:ext>
                </a:extLst>
              </a:rPr>
              <a:t>at risk of </a:t>
            </a:r>
            <a:r>
              <a:rPr b="1" lang="en-US" sz="1600">
                <a:highlight>
                  <a:srgbClr val="808080"/>
                </a:highlight>
              </a:rPr>
              <a:t>HIV</a:t>
            </a:r>
            <a:endParaRPr/>
          </a:p>
        </p:txBody>
      </p:sp>
      <p:sp>
        <p:nvSpPr>
          <p:cNvPr id="98" name="Google Shape;98;p1"/>
          <p:cNvSpPr txBox="1"/>
          <p:nvPr/>
        </p:nvSpPr>
        <p:spPr>
          <a:xfrm>
            <a:off x="1286522" y="4053659"/>
            <a:ext cx="9761836" cy="102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Session 1.3</a:t>
            </a:r>
            <a:r>
              <a:rPr b="0" i="0" lang="en-US" sz="2400" u="none" cap="none" strike="noStrike">
                <a:solidFill>
                  <a:schemeClr val="lt1"/>
                </a:solidFill>
                <a:latin typeface="Arial"/>
                <a:ea typeface="Arial"/>
                <a:cs typeface="Arial"/>
                <a:sym typeface="Arial"/>
              </a:rPr>
              <a:t>: The comprehensive package of health-sector interventions with key populations</a:t>
            </a:r>
            <a:endParaRPr/>
          </a:p>
        </p:txBody>
      </p:sp>
      <p:pic>
        <p:nvPicPr>
          <p:cNvPr id="99" name="Google Shape;9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100" name="Google Shape;10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5"/>
                  </a:ext>
                </a:extLst>
              </a:rPr>
              <a:t>The Strategy has targets for all </a:t>
            </a:r>
            <a:endParaRPr sz="3200">
              <a:extLst>
                <a:ext uri="http://customooxmlschemas.google.com/">
                  <go:slidesCustomData xmlns:go="http://customooxmlschemas.google.com/" textRoundtripDataId="6"/>
                </a:ext>
              </a:extLst>
            </a:endParaRPr>
          </a:p>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7"/>
                  </a:ext>
                </a:extLst>
              </a:rPr>
              <a:t>three kinds of interventions</a:t>
            </a:r>
            <a:endParaRPr/>
          </a:p>
        </p:txBody>
      </p:sp>
      <p:cxnSp>
        <p:nvCxnSpPr>
          <p:cNvPr id="168" name="Google Shape;168;p1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graphicFrame>
        <p:nvGraphicFramePr>
          <p:cNvPr id="169" name="Google Shape;169;p10"/>
          <p:cNvGraphicFramePr/>
          <p:nvPr/>
        </p:nvGraphicFramePr>
        <p:xfrm>
          <a:off x="838199" y="1648273"/>
          <a:ext cx="3000000" cy="3000000"/>
        </p:xfrm>
        <a:graphic>
          <a:graphicData uri="http://schemas.openxmlformats.org/drawingml/2006/table">
            <a:tbl>
              <a:tblPr>
                <a:noFill/>
                <a:tableStyleId>{964ECD68-6CBE-48C2-8070-3C9BF9D69B81}</a:tableStyleId>
              </a:tblPr>
              <a:tblGrid>
                <a:gridCol w="1564525"/>
                <a:gridCol w="1771900"/>
                <a:gridCol w="4378825"/>
                <a:gridCol w="2571750"/>
              </a:tblGrid>
              <a:tr h="381000">
                <a:tc gridSpan="2">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HIV SERVICES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hMerge="1"/>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INTEGRATION</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C27BA0"/>
                    </a:solidFill>
                  </a:tcPr>
                </a:tc>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SOCIETAL ENABLERS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6B26B"/>
                    </a:solidFill>
                  </a:tcPr>
                </a:tc>
              </a:tr>
              <a:tr h="381000">
                <a:tc rowSpan="2">
                  <a:txBody>
                    <a:bodyPr/>
                    <a:lstStyle/>
                    <a:p>
                      <a:pPr indent="0" lvl="0" marL="12700" marR="5080" rtl="0" algn="l">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95% of people at risk of HIV infection</a:t>
                      </a:r>
                      <a:r>
                        <a:rPr lang="en-US" sz="1200" u="none" cap="none" strike="noStrike">
                          <a:solidFill>
                            <a:schemeClr val="dk2"/>
                          </a:solidFill>
                          <a:latin typeface="Calibri"/>
                          <a:ea typeface="Calibri"/>
                          <a:cs typeface="Calibri"/>
                          <a:sym typeface="Calibri"/>
                        </a:rPr>
                        <a:t> use appropriate, priorit</a:t>
                      </a:r>
                      <a:r>
                        <a:rPr lang="en-US" sz="1200">
                          <a:solidFill>
                            <a:schemeClr val="dk2"/>
                          </a:solidFill>
                          <a:latin typeface="Calibri"/>
                          <a:ea typeface="Calibri"/>
                          <a:cs typeface="Calibri"/>
                          <a:sym typeface="Calibri"/>
                        </a:rPr>
                        <a:t>is</a:t>
                      </a:r>
                      <a:r>
                        <a:rPr lang="en-US" sz="1200" u="none" cap="none" strike="noStrike">
                          <a:solidFill>
                            <a:schemeClr val="dk2"/>
                          </a:solidFill>
                          <a:latin typeface="Calibri"/>
                          <a:ea typeface="Calibri"/>
                          <a:cs typeface="Calibri"/>
                          <a:sym typeface="Calibri"/>
                        </a:rPr>
                        <a:t>ed, person- centred and effective combination prevention options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a:txBody>
                    <a:bodyPr/>
                    <a:lstStyle/>
                    <a:p>
                      <a:pPr indent="0" lvl="0" marL="12700" marR="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95–95–95 testing and treatment targets </a:t>
                      </a:r>
                      <a:r>
                        <a:rPr lang="en-US" sz="1300" u="none" cap="none" strike="noStrike">
                          <a:solidFill>
                            <a:schemeClr val="dk2"/>
                          </a:solidFill>
                          <a:latin typeface="Calibri"/>
                          <a:ea typeface="Calibri"/>
                          <a:cs typeface="Calibri"/>
                          <a:sym typeface="Calibri"/>
                        </a:rPr>
                        <a:t>achieved within all sub-populations and age groups</a:t>
                      </a:r>
                      <a:endParaRPr b="1"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B6D7A8"/>
                    </a:solidFill>
                  </a:tcPr>
                </a:tc>
                <a:tc>
                  <a:txBody>
                    <a:bodyPr/>
                    <a:lstStyle/>
                    <a:p>
                      <a:pPr indent="0" lvl="0" marL="12700" marR="508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90% of people living with HIV and people at risk linked to people-centred and context-specific integrated services</a:t>
                      </a:r>
                      <a:r>
                        <a:rPr lang="en-US" sz="1300" u="none" cap="none" strike="noStrike">
                          <a:solidFill>
                            <a:schemeClr val="dk2"/>
                          </a:solidFill>
                          <a:latin typeface="Calibri"/>
                          <a:ea typeface="Calibri"/>
                          <a:cs typeface="Calibri"/>
                          <a:sym typeface="Calibri"/>
                        </a:rPr>
                        <a:t> for other communicable diseases, noncommunicable diseases, sexual and gender-based violence, mental health and other services they need for their overall health and well-being</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5A6BD"/>
                    </a:solidFill>
                  </a:tcPr>
                </a:tc>
                <a:tc>
                  <a:txBody>
                    <a:bodyPr/>
                    <a:lstStyle/>
                    <a:p>
                      <a:pPr indent="0" lvl="0" marL="0" marR="38735" rtl="0" algn="l">
                        <a:lnSpc>
                          <a:spcPct val="100000"/>
                        </a:lnSpc>
                        <a:spcBef>
                          <a:spcPts val="0"/>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10–10–10 targets achieved</a:t>
                      </a:r>
                      <a:endParaRPr b="1" sz="1300" u="none" cap="none" strike="noStrike">
                        <a:solidFill>
                          <a:schemeClr val="dk2"/>
                        </a:solidFill>
                        <a:latin typeface="Calibri"/>
                        <a:ea typeface="Calibri"/>
                        <a:cs typeface="Calibri"/>
                        <a:sym typeface="Calibri"/>
                      </a:endParaRPr>
                    </a:p>
                    <a:p>
                      <a:pPr indent="0" lvl="0" marL="12700" marR="5080" rtl="0" algn="l">
                        <a:lnSpc>
                          <a:spcPct val="100000"/>
                        </a:lnSpc>
                        <a:spcBef>
                          <a:spcPts val="65"/>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for removing social and legal impediments</a:t>
                      </a:r>
                      <a:r>
                        <a:rPr lang="en-US" sz="1300" u="none" cap="none" strike="noStrike">
                          <a:solidFill>
                            <a:schemeClr val="dk2"/>
                          </a:solidFill>
                          <a:latin typeface="Calibri"/>
                          <a:ea typeface="Calibri"/>
                          <a:cs typeface="Calibri"/>
                          <a:sym typeface="Calibri"/>
                        </a:rPr>
                        <a:t> that limit</a:t>
                      </a:r>
                      <a:endParaRPr sz="1300" u="none" cap="none" strike="noStrike">
                        <a:solidFill>
                          <a:schemeClr val="dk2"/>
                        </a:solidFill>
                        <a:latin typeface="Calibri"/>
                        <a:ea typeface="Calibri"/>
                        <a:cs typeface="Calibri"/>
                        <a:sym typeface="Calibri"/>
                      </a:endParaRPr>
                    </a:p>
                    <a:p>
                      <a:pPr indent="0" lvl="0" marL="0" marR="0" rtl="0" algn="l">
                        <a:lnSpc>
                          <a:spcPct val="100000"/>
                        </a:lnSpc>
                        <a:spcBef>
                          <a:spcPts val="10"/>
                        </a:spcBef>
                        <a:spcAft>
                          <a:spcPts val="0"/>
                        </a:spcAft>
                        <a:buClr>
                          <a:schemeClr val="dk1"/>
                        </a:buClr>
                        <a:buSzPts val="1600"/>
                        <a:buFont typeface="Arial"/>
                        <a:buNone/>
                      </a:pPr>
                      <a:r>
                        <a:rPr lang="en-US" sz="1300" u="none" cap="none" strike="noStrike">
                          <a:solidFill>
                            <a:schemeClr val="dk2"/>
                          </a:solidFill>
                          <a:latin typeface="Calibri"/>
                          <a:ea typeface="Calibri"/>
                          <a:cs typeface="Calibri"/>
                          <a:sym typeface="Calibri"/>
                        </a:rPr>
                        <a:t>access to or use of HIV services</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9CB9C"/>
                    </a:solidFill>
                  </a:tcPr>
                </a:tc>
              </a:tr>
              <a:tr h="381000">
                <a:tc vMerge="1"/>
                <a:tc>
                  <a:txBody>
                    <a:bodyPr/>
                    <a:lstStyle/>
                    <a:p>
                      <a:pPr indent="0" lvl="0" marL="1270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living with HIV know their HIV status</a:t>
                      </a:r>
                      <a:endParaRPr sz="1200" u="none" cap="none" strike="noStrike">
                        <a:solidFill>
                          <a:schemeClr val="dk2"/>
                        </a:solidFill>
                        <a:latin typeface="Calibri"/>
                        <a:ea typeface="Calibri"/>
                        <a:cs typeface="Calibri"/>
                        <a:sym typeface="Calibri"/>
                      </a:endParaRPr>
                    </a:p>
                    <a:p>
                      <a:pPr indent="0" lvl="0" marL="12700" marR="5080" rtl="0" algn="l">
                        <a:lnSpc>
                          <a:spcPct val="100000"/>
                        </a:lnSpc>
                        <a:spcBef>
                          <a:spcPts val="400"/>
                        </a:spcBef>
                        <a:spcAft>
                          <a:spcPts val="0"/>
                        </a:spcAft>
                        <a:buClr>
                          <a:schemeClr val="dk1"/>
                        </a:buClr>
                        <a:buSzPts val="1600"/>
                        <a:buFont typeface="Arial"/>
                        <a:buNone/>
                      </a:pPr>
                      <a:r>
                        <a:rPr lang="en-US" sz="1200" u="none" cap="none" strike="noStrike">
                          <a:solidFill>
                            <a:schemeClr val="dk2"/>
                          </a:solidFill>
                          <a:latin typeface="Calibri"/>
                          <a:ea typeface="Calibri"/>
                          <a:cs typeface="Calibri"/>
                          <a:sym typeface="Calibri"/>
                        </a:rPr>
                        <a:t>95% of people who are living with HIV and know their HIV status are on antiretroviral therapy</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on antiretroviral therapy have suppressed viral loads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Sex workers, gay and other men who have sex with men: </a:t>
                      </a:r>
                      <a:r>
                        <a:rPr lang="en-US" sz="1200" u="none" cap="none" strike="noStrike">
                          <a:solidFill>
                            <a:schemeClr val="dk2"/>
                          </a:solidFill>
                          <a:latin typeface="Calibri"/>
                          <a:ea typeface="Calibri"/>
                          <a:cs typeface="Calibri"/>
                          <a:sym typeface="Calibri"/>
                        </a:rPr>
                        <a:t>90% have access to HIV services integrated with (or linked to) STI, mental health and IPV programmes, SGBV programmes that include PEP and psychological first aid</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Transgender people: </a:t>
                      </a:r>
                      <a:r>
                        <a:rPr lang="en-US" sz="1200" u="none" cap="none" strike="noStrike">
                          <a:solidFill>
                            <a:schemeClr val="dk2"/>
                          </a:solidFill>
                          <a:latin typeface="Calibri"/>
                          <a:ea typeface="Calibri"/>
                          <a:cs typeface="Calibri"/>
                          <a:sym typeface="Calibri"/>
                        </a:rPr>
                        <a:t>90% of transgender people have access to HIV services integrated with or linked to STI, mental health, gender- affirming therapy, IPV programmes, and SGBV programmes that include PEP, emergency contraception and psychological first aid</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who inject drugs: </a:t>
                      </a:r>
                      <a:r>
                        <a:rPr lang="en-US" sz="1200" u="none" cap="none" strike="noStrike">
                          <a:solidFill>
                            <a:schemeClr val="dk2"/>
                          </a:solidFill>
                          <a:latin typeface="Calibri"/>
                          <a:ea typeface="Calibri"/>
                          <a:cs typeface="Calibri"/>
                          <a:sym typeface="Calibri"/>
                        </a:rPr>
                        <a:t>90% have access to comprehensive harm reduction services (including HIV services) integrating or linked to hepatitis C, HIV and mental health services</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in prison and other closed settings: </a:t>
                      </a:r>
                      <a:r>
                        <a:rPr lang="en-US" sz="1200" u="none" cap="none" strike="noStrike">
                          <a:solidFill>
                            <a:schemeClr val="dk2"/>
                          </a:solidFill>
                          <a:latin typeface="Calibri"/>
                          <a:ea typeface="Calibri"/>
                          <a:cs typeface="Calibri"/>
                          <a:sym typeface="Calibri"/>
                        </a:rPr>
                        <a:t>90% have access to integrated TB, hepatitis C and HIV services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EAD1DC"/>
                    </a:solidFill>
                  </a:tcPr>
                </a:tc>
                <a:tc>
                  <a:txBody>
                    <a:bodyPr/>
                    <a:lstStyle/>
                    <a:p>
                      <a:pPr indent="0" lvl="0" marL="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countries have punitive legal and policy environments that deny or limit access to services.</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people living with HIV and key populations experience stigma and discrimination.</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women, girls, people living with HIV and key populations experience gender inequality and violence.</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CE5CD"/>
                    </a:solidFill>
                  </a:tcPr>
                </a:tc>
              </a:tr>
            </a:tbl>
          </a:graphicData>
        </a:graphic>
      </p:graphicFrame>
      <p:sp>
        <p:nvSpPr>
          <p:cNvPr id="170" name="Google Shape;170;p10"/>
          <p:cNvSpPr/>
          <p:nvPr/>
        </p:nvSpPr>
        <p:spPr>
          <a:xfrm>
            <a:off x="609600" y="1234850"/>
            <a:ext cx="7734900" cy="51291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10"/>
          <p:cNvSpPr/>
          <p:nvPr/>
        </p:nvSpPr>
        <p:spPr>
          <a:xfrm>
            <a:off x="8529918" y="1387099"/>
            <a:ext cx="2595282" cy="5060327"/>
          </a:xfrm>
          <a:prstGeom prst="ellipse">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10"/>
          <p:cNvSpPr txBox="1"/>
          <p:nvPr/>
        </p:nvSpPr>
        <p:spPr>
          <a:xfrm>
            <a:off x="0" y="1241320"/>
            <a:ext cx="2732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FF0000"/>
              </a:buClr>
              <a:buSzPts val="1400"/>
              <a:buFont typeface="Arial"/>
              <a:buNone/>
            </a:pPr>
            <a:r>
              <a:rPr b="1" lang="en-US" sz="1400">
                <a:solidFill>
                  <a:srgbClr val="FF0000"/>
                </a:solidFill>
                <a:latin typeface="Arial"/>
                <a:ea typeface="Arial"/>
                <a:cs typeface="Arial"/>
                <a:sym typeface="Arial"/>
              </a:rPr>
              <a:t>BIOMEDICAL/BEHAVIOURAL</a:t>
            </a:r>
            <a:endParaRPr b="1" sz="1400">
              <a:solidFill>
                <a:srgbClr val="FF0000"/>
              </a:solidFill>
              <a:latin typeface="Arial"/>
              <a:ea typeface="Arial"/>
              <a:cs typeface="Arial"/>
              <a:sym typeface="Arial"/>
            </a:endParaRPr>
          </a:p>
        </p:txBody>
      </p:sp>
      <p:sp>
        <p:nvSpPr>
          <p:cNvPr id="173" name="Google Shape;173;p10"/>
          <p:cNvSpPr txBox="1"/>
          <p:nvPr/>
        </p:nvSpPr>
        <p:spPr>
          <a:xfrm>
            <a:off x="10411605" y="1241379"/>
            <a:ext cx="1444064" cy="40007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accent1"/>
              </a:buClr>
              <a:buSzPts val="1400"/>
              <a:buFont typeface="Arial"/>
              <a:buNone/>
            </a:pPr>
            <a:r>
              <a:rPr b="1" lang="en-US" sz="1400">
                <a:solidFill>
                  <a:schemeClr val="accent1"/>
                </a:solidFill>
                <a:latin typeface="Arial"/>
                <a:ea typeface="Arial"/>
                <a:cs typeface="Arial"/>
                <a:sym typeface="Arial"/>
              </a:rPr>
              <a:t>STRUCTURAL</a:t>
            </a:r>
            <a:endParaRPr b="1" sz="1400">
              <a:solidFill>
                <a:schemeClr val="accent1"/>
              </a:solidFill>
              <a:latin typeface="Arial"/>
              <a:ea typeface="Arial"/>
              <a:cs typeface="Arial"/>
              <a:sym typeface="Arial"/>
            </a:endParaRPr>
          </a:p>
        </p:txBody>
      </p:sp>
      <p:sp>
        <p:nvSpPr>
          <p:cNvPr id="174" name="Google Shape;174;p10"/>
          <p:cNvSpPr txBox="1"/>
          <p:nvPr/>
        </p:nvSpPr>
        <p:spPr>
          <a:xfrm>
            <a:off x="838200" y="6494675"/>
            <a:ext cx="6164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GLOBAL TARGETS FOR HIV &amp; HEALTH SECTOR INTERVENTIONS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831850" y="495652"/>
            <a:ext cx="10515600" cy="247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180" name="Google Shape;180;p11"/>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The comprehensive package of health sector interventions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WHO guidance on key populations</a:t>
            </a:r>
            <a:endParaRPr/>
          </a:p>
        </p:txBody>
      </p:sp>
      <p:sp>
        <p:nvSpPr>
          <p:cNvPr id="186" name="Google Shape;186;p12"/>
          <p:cNvSpPr txBox="1"/>
          <p:nvPr>
            <p:ph idx="1" type="body"/>
          </p:nvPr>
        </p:nvSpPr>
        <p:spPr>
          <a:xfrm>
            <a:off x="838199" y="1796121"/>
            <a:ext cx="6423213" cy="4351338"/>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Clr>
                <a:schemeClr val="dk1"/>
              </a:buClr>
              <a:buSzPts val="1800"/>
              <a:buNone/>
            </a:pPr>
            <a:r>
              <a:rPr lang="en-US" sz="2400"/>
              <a:t>The WHO </a:t>
            </a:r>
            <a:r>
              <a:rPr i="1" lang="en-US" sz="2400"/>
              <a:t>Consolidated Guidelines on HIV, Viral Hepatitis and STI Prevention, Diagnosis, Treatment and Care for Key Populations</a:t>
            </a:r>
            <a:r>
              <a:rPr lang="en-US" sz="2400"/>
              <a:t> (2022) are an important tool to ensure universal coverage of key populations. </a:t>
            </a:r>
            <a:endParaRPr/>
          </a:p>
          <a:p>
            <a:pPr indent="0" lvl="0" marL="114300" rtl="0" algn="l">
              <a:lnSpc>
                <a:spcPct val="100000"/>
              </a:lnSpc>
              <a:spcBef>
                <a:spcPts val="0"/>
              </a:spcBef>
              <a:spcAft>
                <a:spcPts val="0"/>
              </a:spcAft>
              <a:buClr>
                <a:schemeClr val="dk1"/>
              </a:buClr>
              <a:buSzPts val="1800"/>
              <a:buNone/>
            </a:pPr>
            <a:r>
              <a:t/>
            </a:r>
            <a:endParaRPr sz="2400"/>
          </a:p>
          <a:p>
            <a:pPr indent="0" lvl="0" marL="114300" rtl="0" algn="l">
              <a:lnSpc>
                <a:spcPct val="100000"/>
              </a:lnSpc>
              <a:spcBef>
                <a:spcPts val="0"/>
              </a:spcBef>
              <a:spcAft>
                <a:spcPts val="0"/>
              </a:spcAft>
              <a:buClr>
                <a:schemeClr val="dk1"/>
              </a:buClr>
              <a:buSzPts val="1800"/>
              <a:buNone/>
            </a:pPr>
            <a:r>
              <a:rPr lang="en-US" sz="2400"/>
              <a:t>The guidelines are designed to support decision-making to priorit</a:t>
            </a:r>
            <a:r>
              <a:rPr lang="en-US" sz="2400"/>
              <a:t>is</a:t>
            </a:r>
            <a:r>
              <a:rPr lang="en-US" sz="2400"/>
              <a:t>e packages of health interventions for each key population that will have the greatest impact. </a:t>
            </a:r>
            <a:endParaRPr/>
          </a:p>
          <a:p>
            <a:pPr indent="0" lvl="0" marL="114300" rtl="0" algn="l">
              <a:lnSpc>
                <a:spcPct val="100000"/>
              </a:lnSpc>
              <a:spcBef>
                <a:spcPts val="0"/>
              </a:spcBef>
              <a:spcAft>
                <a:spcPts val="0"/>
              </a:spcAft>
              <a:buClr>
                <a:schemeClr val="dk1"/>
              </a:buClr>
              <a:buSzPts val="1800"/>
              <a:buNone/>
            </a:pPr>
            <a:r>
              <a:t/>
            </a:r>
            <a:endParaRPr sz="2400"/>
          </a:p>
        </p:txBody>
      </p:sp>
      <p:cxnSp>
        <p:nvCxnSpPr>
          <p:cNvPr id="187" name="Google Shape;187;p1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88" name="Google Shape;188;p12"/>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pic>
        <p:nvPicPr>
          <p:cNvPr id="189" name="Google Shape;189;p12"/>
          <p:cNvPicPr preferRelativeResize="0"/>
          <p:nvPr/>
        </p:nvPicPr>
        <p:blipFill rotWithShape="1">
          <a:blip r:embed="rId3">
            <a:alphaModFix/>
          </a:blip>
          <a:srcRect b="0" l="0" r="0" t="0"/>
          <a:stretch/>
        </p:blipFill>
        <p:spPr>
          <a:xfrm>
            <a:off x="7964621" y="1796121"/>
            <a:ext cx="2981675" cy="420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Essential interventions </a:t>
            </a:r>
            <a:endParaRPr/>
          </a:p>
        </p:txBody>
      </p:sp>
      <p:cxnSp>
        <p:nvCxnSpPr>
          <p:cNvPr id="195" name="Google Shape;195;p1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96" name="Google Shape;196;p13"/>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lang="en-US"/>
              <a:t>The WHO Key Populations Consolidated Guidelines, 2022 propose three types of interventions:</a:t>
            </a:r>
            <a:endParaRPr/>
          </a:p>
          <a:p>
            <a:pPr indent="-228600" lvl="0" marL="228600" rtl="0" algn="l">
              <a:lnSpc>
                <a:spcPct val="120000"/>
              </a:lnSpc>
              <a:spcBef>
                <a:spcPts val="1000"/>
              </a:spcBef>
              <a:spcAft>
                <a:spcPts val="0"/>
              </a:spcAft>
              <a:buClr>
                <a:schemeClr val="dk1"/>
              </a:buClr>
              <a:buSzPct val="100000"/>
              <a:buChar char="•"/>
            </a:pPr>
            <a:r>
              <a:rPr b="1" lang="en-US">
                <a:extLst>
                  <a:ext uri="http://customooxmlschemas.google.com/">
                    <go:slidesCustomData xmlns:go="http://customooxmlschemas.google.com/" textRoundtripDataId="8"/>
                  </a:ext>
                </a:extLst>
              </a:rPr>
              <a:t>Essential for impact:</a:t>
            </a:r>
            <a:r>
              <a:rPr b="1" lang="en-US">
                <a:extLst>
                  <a:ext uri="http://customooxmlschemas.google.com/">
                    <go:slidesCustomData xmlns:go="http://customooxmlschemas.google.com/" textRoundtripDataId="9"/>
                  </a:ext>
                </a:extLst>
              </a:rPr>
              <a:t> Enabling interventions </a:t>
            </a:r>
            <a:r>
              <a:rPr lang="en-US">
                <a:extLst>
                  <a:ext uri="http://customooxmlschemas.google.com/">
                    <go:slidesCustomData xmlns:go="http://customooxmlschemas.google.com/" textRoundtripDataId="10"/>
                  </a:ext>
                </a:extLst>
              </a:rPr>
              <a:t>(structural) to reduce structural barriers to health service access for key populations </a:t>
            </a:r>
            <a:endParaRPr>
              <a:extLst>
                <a:ext uri="http://customooxmlschemas.google.com/">
                  <go:slidesCustomData xmlns:go="http://customooxmlschemas.google.com/" textRoundtripDataId="11"/>
                </a:ext>
              </a:extLst>
            </a:endParaRPr>
          </a:p>
          <a:p>
            <a:pPr indent="-228600" lvl="0" marL="228600" rtl="0" algn="l">
              <a:lnSpc>
                <a:spcPct val="120000"/>
              </a:lnSpc>
              <a:spcBef>
                <a:spcPts val="1000"/>
              </a:spcBef>
              <a:spcAft>
                <a:spcPts val="0"/>
              </a:spcAft>
              <a:buSzPct val="100000"/>
              <a:buChar char="•"/>
            </a:pPr>
            <a:r>
              <a:rPr b="1" lang="en-US">
                <a:extLst>
                  <a:ext uri="http://customooxmlschemas.google.com/">
                    <go:slidesCustomData xmlns:go="http://customooxmlschemas.google.com/" textRoundtripDataId="12"/>
                  </a:ext>
                </a:extLst>
              </a:rPr>
              <a:t>Essential for impact: Health sector interventions </a:t>
            </a:r>
            <a:r>
              <a:rPr lang="en-US">
                <a:extLst>
                  <a:ext uri="http://customooxmlschemas.google.com/">
                    <go:slidesCustomData xmlns:go="http://customooxmlschemas.google.com/" textRoundtripDataId="13"/>
                  </a:ext>
                </a:extLst>
              </a:rPr>
              <a:t>(biomedical and behavioural) that have a demonstrated direct impact on HIV, viral hepatitis and STIs in key populations</a:t>
            </a:r>
            <a:endParaRPr>
              <a:extLst>
                <a:ext uri="http://customooxmlschemas.google.com/">
                  <go:slidesCustomData xmlns:go="http://customooxmlschemas.google.com/" textRoundtripDataId="14"/>
                </a:ext>
              </a:extLst>
            </a:endParaRPr>
          </a:p>
          <a:p>
            <a:pPr indent="-228600" lvl="0" marL="228600" rtl="0" algn="l">
              <a:lnSpc>
                <a:spcPct val="120000"/>
              </a:lnSpc>
              <a:spcBef>
                <a:spcPts val="1000"/>
              </a:spcBef>
              <a:spcAft>
                <a:spcPts val="0"/>
              </a:spcAft>
              <a:buSzPct val="100000"/>
              <a:buChar char="•"/>
            </a:pPr>
            <a:r>
              <a:rPr b="1" lang="en-US">
                <a:extLst>
                  <a:ext uri="http://customooxmlschemas.google.com/">
                    <go:slidesCustomData xmlns:go="http://customooxmlschemas.google.com/" textRoundtripDataId="15"/>
                  </a:ext>
                </a:extLst>
              </a:rPr>
              <a:t>Essential for broader health: Health sector interventions </a:t>
            </a:r>
            <a:r>
              <a:rPr lang="en-US">
                <a:extLst>
                  <a:ext uri="http://customooxmlschemas.google.com/">
                    <go:slidesCustomData xmlns:go="http://customooxmlschemas.google.com/" textRoundtripDataId="16"/>
                  </a:ext>
                </a:extLst>
              </a:rPr>
              <a:t>(biomedical and behavioural) to which access for key populations should be ensured, but which do not have direct impact on HIV, viral hepatitis or STIs.</a:t>
            </a:r>
            <a:endParaRPr/>
          </a:p>
          <a:p>
            <a:pPr indent="0" lvl="0" marL="0" rtl="0" algn="l">
              <a:lnSpc>
                <a:spcPct val="120000"/>
              </a:lnSpc>
              <a:spcBef>
                <a:spcPts val="1000"/>
              </a:spcBef>
              <a:spcAft>
                <a:spcPts val="0"/>
              </a:spcAft>
              <a:buClr>
                <a:schemeClr val="dk1"/>
              </a:buClr>
              <a:buSzPct val="100000"/>
              <a:buNone/>
            </a:pPr>
            <a:r>
              <a:rPr lang="en-US">
                <a:extLst>
                  <a:ext uri="http://customooxmlschemas.google.com/">
                    <go:slidesCustomData xmlns:go="http://customooxmlschemas.google.com/" textRoundtripDataId="17"/>
                  </a:ext>
                </a:extLst>
              </a:rPr>
              <a:t>This session focuses on the </a:t>
            </a:r>
            <a:r>
              <a:rPr b="1" lang="en-US">
                <a:extLst>
                  <a:ext uri="http://customooxmlschemas.google.com/">
                    <go:slidesCustomData xmlns:go="http://customooxmlschemas.google.com/" textRoundtripDataId="18"/>
                  </a:ext>
                </a:extLst>
              </a:rPr>
              <a:t>health sector interventions</a:t>
            </a:r>
            <a:r>
              <a:rPr lang="en-US">
                <a:extLst>
                  <a:ext uri="http://customooxmlschemas.google.com/">
                    <go:slidesCustomData xmlns:go="http://customooxmlschemas.google.com/" textRoundtripDataId="19"/>
                  </a:ext>
                </a:extLst>
              </a:rPr>
              <a:t>. Enabling interventions are addressed in Session 1.4.</a:t>
            </a:r>
            <a:endParaRPr/>
          </a:p>
          <a:p>
            <a:pPr indent="0" lvl="0" marL="0" rtl="0" algn="l">
              <a:lnSpc>
                <a:spcPct val="120000"/>
              </a:lnSpc>
              <a:spcBef>
                <a:spcPts val="1000"/>
              </a:spcBef>
              <a:spcAft>
                <a:spcPts val="0"/>
              </a:spcAft>
              <a:buClr>
                <a:schemeClr val="dk1"/>
              </a:buClr>
              <a:buSzPct val="100000"/>
              <a:buNone/>
            </a:pPr>
            <a:r>
              <a:t/>
            </a:r>
            <a:endParaRPr/>
          </a:p>
        </p:txBody>
      </p:sp>
      <p:sp>
        <p:nvSpPr>
          <p:cNvPr id="197" name="Google Shape;197;p13"/>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T</a:t>
            </a:r>
            <a:r>
              <a:rPr lang="en-US" sz="2800"/>
              <a:t>he interventions address HIV, viral </a:t>
            </a:r>
            <a:endParaRPr sz="2800"/>
          </a:p>
          <a:p>
            <a:pPr indent="0" lvl="0" marL="0" rtl="0" algn="l">
              <a:lnSpc>
                <a:spcPct val="90000"/>
              </a:lnSpc>
              <a:spcBef>
                <a:spcPts val="0"/>
              </a:spcBef>
              <a:spcAft>
                <a:spcPts val="0"/>
              </a:spcAft>
              <a:buClr>
                <a:schemeClr val="lt1"/>
              </a:buClr>
              <a:buSzPts val="3200"/>
              <a:buFont typeface="Arial"/>
              <a:buNone/>
            </a:pPr>
            <a:r>
              <a:rPr lang="en-US" sz="2800"/>
              <a:t>hepatitis and sexually transmitted infections</a:t>
            </a:r>
            <a:endParaRPr sz="2800"/>
          </a:p>
        </p:txBody>
      </p:sp>
      <p:cxnSp>
        <p:nvCxnSpPr>
          <p:cNvPr id="204" name="Google Shape;204;p1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05" name="Google Shape;205;p14"/>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accent2"/>
              </a:buClr>
              <a:buSzPts val="2000"/>
              <a:buNone/>
            </a:pPr>
            <a:r>
              <a:rPr b="1" lang="en-US" sz="2000"/>
              <a:t>REFRESHER: </a:t>
            </a:r>
            <a:r>
              <a:rPr lang="en-US" sz="2000"/>
              <a:t>Key populations are disproportionately affected not just by HIV, but also by viral hepatitis and sexually transmitted infections (STIs).</a:t>
            </a:r>
            <a:endParaRPr/>
          </a:p>
          <a:p>
            <a:pPr indent="0" lvl="0" marL="0" rtl="0" algn="l">
              <a:lnSpc>
                <a:spcPct val="120000"/>
              </a:lnSpc>
              <a:spcBef>
                <a:spcPts val="1000"/>
              </a:spcBef>
              <a:spcAft>
                <a:spcPts val="0"/>
              </a:spcAft>
              <a:buClr>
                <a:schemeClr val="dk1"/>
              </a:buClr>
              <a:buSzPts val="2000"/>
              <a:buNone/>
            </a:pPr>
            <a:r>
              <a:rPr lang="en-US" sz="2000"/>
              <a:t>The </a:t>
            </a:r>
            <a:r>
              <a:rPr lang="en-US" sz="2000">
                <a:extLst>
                  <a:ext uri="http://customooxmlschemas.google.com/">
                    <go:slidesCustomData xmlns:go="http://customooxmlschemas.google.com/" textRoundtripDataId="20"/>
                  </a:ext>
                </a:extLst>
              </a:rPr>
              <a:t>risk behaviours and </a:t>
            </a:r>
            <a:r>
              <a:rPr lang="en-US" sz="2000"/>
              <a:t>vulnerabilities of key populations and their networks determine </a:t>
            </a:r>
            <a:r>
              <a:rPr lang="en-US" sz="2000">
                <a:extLst>
                  <a:ext uri="http://customooxmlschemas.google.com/">
                    <go:slidesCustomData xmlns:go="http://customooxmlschemas.google.com/" textRoundtripDataId="21"/>
                  </a:ext>
                </a:extLst>
              </a:rPr>
              <a:t>the dynamics</a:t>
            </a:r>
            <a:r>
              <a:rPr lang="en-US" sz="2000"/>
              <a:t> of viral hepatitis and STI epidemics as well as the HIV epidemic.</a:t>
            </a:r>
            <a:endParaRPr/>
          </a:p>
          <a:p>
            <a:pPr indent="0" lvl="0" marL="0" rtl="0" algn="l">
              <a:lnSpc>
                <a:spcPct val="120000"/>
              </a:lnSpc>
              <a:spcBef>
                <a:spcPts val="1000"/>
              </a:spcBef>
              <a:spcAft>
                <a:spcPts val="0"/>
              </a:spcAft>
              <a:buClr>
                <a:schemeClr val="dk1"/>
              </a:buClr>
              <a:buSzPts val="2000"/>
              <a:buNone/>
            </a:pPr>
            <a:r>
              <a:rPr lang="en-US" sz="2000"/>
              <a:t>There is increasing acknowledgement of the importance of addressing all three infectious diseases among key populations in an integrated way.</a:t>
            </a:r>
            <a:endParaRPr/>
          </a:p>
          <a:p>
            <a:pPr indent="0" lvl="0" marL="0" rtl="0" algn="l">
              <a:lnSpc>
                <a:spcPct val="120000"/>
              </a:lnSpc>
              <a:spcBef>
                <a:spcPts val="1000"/>
              </a:spcBef>
              <a:spcAft>
                <a:spcPts val="0"/>
              </a:spcAft>
              <a:buClr>
                <a:schemeClr val="dk1"/>
              </a:buClr>
              <a:buSzPts val="2000"/>
              <a:buNone/>
            </a:pPr>
            <a:r>
              <a:rPr lang="en-US" sz="2000"/>
              <a:t>Therefore, the essential interventions recommended by WHO address not just HIV, but viral hepatitis and STIs too. </a:t>
            </a:r>
            <a:endParaRPr/>
          </a:p>
          <a:p>
            <a:pPr indent="0" lvl="0" marL="0" rtl="0" algn="l">
              <a:lnSpc>
                <a:spcPct val="120000"/>
              </a:lnSpc>
              <a:spcBef>
                <a:spcPts val="1000"/>
              </a:spcBef>
              <a:spcAft>
                <a:spcPts val="0"/>
              </a:spcAft>
              <a:buClr>
                <a:schemeClr val="dk1"/>
              </a:buClr>
              <a:buSzPts val="2000"/>
              <a:buNone/>
            </a:pPr>
            <a:r>
              <a:t/>
            </a:r>
            <a:endParaRPr sz="2000"/>
          </a:p>
          <a:p>
            <a:pPr indent="0" lvl="0" marL="0" rtl="0" algn="l">
              <a:lnSpc>
                <a:spcPct val="120000"/>
              </a:lnSpc>
              <a:spcBef>
                <a:spcPts val="1000"/>
              </a:spcBef>
              <a:spcAft>
                <a:spcPts val="0"/>
              </a:spcAft>
              <a:buClr>
                <a:schemeClr val="dk1"/>
              </a:buClr>
              <a:buSzPts val="2000"/>
              <a:buNone/>
            </a:pPr>
            <a:r>
              <a:t/>
            </a:r>
            <a:endParaRPr sz="2000"/>
          </a:p>
        </p:txBody>
      </p:sp>
      <p:sp>
        <p:nvSpPr>
          <p:cNvPr id="206" name="Google Shape;206;p14"/>
          <p:cNvSpPr txBox="1"/>
          <p:nvPr/>
        </p:nvSpPr>
        <p:spPr>
          <a:xfrm>
            <a:off x="838201" y="5792175"/>
            <a:ext cx="10329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a:t>
            </a:r>
            <a:r>
              <a:rPr i="1" lang="en-US">
                <a:solidFill>
                  <a:schemeClr val="dk2"/>
                </a:solidFill>
                <a:latin typeface="Arial"/>
                <a:ea typeface="Arial"/>
                <a:cs typeface="Arial"/>
                <a:sym typeface="Arial"/>
              </a:rPr>
              <a:t> Consolidated guidelines on HIV, viral hepatitis and STI prevention, diagnosis, treatment and care for key populations </a:t>
            </a:r>
            <a:r>
              <a:rPr lang="en-US">
                <a:solidFill>
                  <a:schemeClr val="dk2"/>
                </a:solidFill>
                <a:latin typeface="Arial"/>
                <a:ea typeface="Arial"/>
                <a:cs typeface="Arial"/>
                <a:sym typeface="Arial"/>
              </a:rPr>
              <a:t>(WHO, 2022)</a:t>
            </a:r>
            <a:endParaRPr>
              <a:solidFill>
                <a:schemeClr val="dk2"/>
              </a:solidFill>
              <a:latin typeface="Arial"/>
              <a:ea typeface="Arial"/>
              <a:cs typeface="Arial"/>
              <a:sym typeface="Arial"/>
            </a:endParaRPr>
          </a:p>
        </p:txBody>
      </p:sp>
      <p:sp>
        <p:nvSpPr>
          <p:cNvPr id="207" name="Google Shape;207;p14"/>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WHO recommended health </a:t>
            </a:r>
            <a:endParaRPr/>
          </a:p>
          <a:p>
            <a:pPr indent="0" lvl="0" marL="0" rtl="0" algn="l">
              <a:lnSpc>
                <a:spcPct val="90000"/>
              </a:lnSpc>
              <a:spcBef>
                <a:spcPts val="0"/>
              </a:spcBef>
              <a:spcAft>
                <a:spcPts val="0"/>
              </a:spcAft>
              <a:buClr>
                <a:schemeClr val="lt1"/>
              </a:buClr>
              <a:buSzPts val="3400"/>
              <a:buFont typeface="Arial"/>
              <a:buNone/>
            </a:pPr>
            <a:r>
              <a:rPr lang="en-US"/>
              <a:t>intervention package</a:t>
            </a:r>
            <a:endParaRPr sz="3000"/>
          </a:p>
        </p:txBody>
      </p:sp>
      <p:cxnSp>
        <p:nvCxnSpPr>
          <p:cNvPr id="213" name="Google Shape;213;p1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graphicFrame>
        <p:nvGraphicFramePr>
          <p:cNvPr id="214" name="Google Shape;214;p15"/>
          <p:cNvGraphicFramePr/>
          <p:nvPr/>
        </p:nvGraphicFramePr>
        <p:xfrm>
          <a:off x="430696" y="1356318"/>
          <a:ext cx="3000000" cy="3000000"/>
        </p:xfrm>
        <a:graphic>
          <a:graphicData uri="http://schemas.openxmlformats.org/drawingml/2006/table">
            <a:tbl>
              <a:tblPr>
                <a:noFill/>
                <a:tableStyleId>{964ECD68-6CBE-48C2-8070-3C9BF9D69B81}</a:tableStyleId>
              </a:tblPr>
              <a:tblGrid>
                <a:gridCol w="7019350"/>
                <a:gridCol w="842900"/>
                <a:gridCol w="842900"/>
                <a:gridCol w="842900"/>
                <a:gridCol w="842900"/>
                <a:gridCol w="842900"/>
              </a:tblGrid>
              <a:tr h="454550">
                <a:tc gridSpan="6">
                  <a:txBody>
                    <a:bodyPr/>
                    <a:lstStyle/>
                    <a:p>
                      <a:pPr indent="0" lvl="0" marL="35560" marR="0" rtl="0" algn="l">
                        <a:lnSpc>
                          <a:spcPct val="100000"/>
                        </a:lnSpc>
                        <a:spcBef>
                          <a:spcPts val="0"/>
                        </a:spcBef>
                        <a:spcAft>
                          <a:spcPts val="0"/>
                        </a:spcAft>
                        <a:buClr>
                          <a:srgbClr val="000000"/>
                        </a:buClr>
                        <a:buSzPts val="3000"/>
                        <a:buFont typeface="Arial"/>
                        <a:buNone/>
                      </a:pPr>
                      <a:r>
                        <a:rPr lang="en-US" sz="2600" u="none" cap="none" strike="noStrike">
                          <a:solidFill>
                            <a:srgbClr val="FFFFFF"/>
                          </a:solidFill>
                          <a:latin typeface="Arial"/>
                          <a:ea typeface="Arial"/>
                          <a:cs typeface="Arial"/>
                          <a:sym typeface="Arial"/>
                        </a:rPr>
                        <a:t>Essential for impact</a:t>
                      </a:r>
                      <a:endParaRPr sz="2600" u="none" cap="none" strike="noStrike">
                        <a:latin typeface="Arial"/>
                        <a:ea typeface="Arial"/>
                        <a:cs typeface="Arial"/>
                        <a:sym typeface="Arial"/>
                      </a:endParaRPr>
                    </a:p>
                  </a:txBody>
                  <a:tcPr marT="0" marB="0" marR="0" marL="0">
                    <a:solidFill>
                      <a:srgbClr val="BE73AD"/>
                    </a:solidFill>
                  </a:tcPr>
                </a:tc>
                <a:tc hMerge="1"/>
                <a:tc hMerge="1"/>
                <a:tc hMerge="1"/>
                <a:tc hMerge="1"/>
                <a:tc hMerge="1"/>
              </a:tr>
              <a:tr h="250225">
                <a:tc>
                  <a:txBody>
                    <a:bodyPr/>
                    <a:lstStyle/>
                    <a:p>
                      <a:pPr indent="0" lvl="0" marL="35560" marR="0" rtl="0" algn="l">
                        <a:spcBef>
                          <a:spcPts val="0"/>
                        </a:spcBef>
                        <a:spcAft>
                          <a:spcPts val="0"/>
                        </a:spcAft>
                        <a:buClr>
                          <a:schemeClr val="dk1"/>
                        </a:buClr>
                        <a:buSzPts val="2300"/>
                        <a:buFont typeface="Arial"/>
                        <a:buNone/>
                      </a:pPr>
                      <a:r>
                        <a:rPr b="1" lang="en-US" sz="1600" u="none" cap="none" strike="noStrike">
                          <a:solidFill>
                            <a:schemeClr val="dk2"/>
                          </a:solidFill>
                          <a:latin typeface="Arial"/>
                          <a:ea typeface="Arial"/>
                          <a:cs typeface="Arial"/>
                          <a:sym typeface="Arial"/>
                        </a:rPr>
                        <a:t>Prevention of HIV, viral hepatitis and STIs</a:t>
                      </a:r>
                      <a:endParaRPr sz="1600" u="none" cap="none" strike="noStrike">
                        <a:solidFill>
                          <a:schemeClr val="dk2"/>
                        </a:solidFill>
                        <a:latin typeface="Arial"/>
                        <a:ea typeface="Arial"/>
                        <a:cs typeface="Arial"/>
                        <a:sym typeface="Arial"/>
                      </a:endParaRPr>
                    </a:p>
                  </a:txBody>
                  <a:tcPr marT="14475" marB="0" marR="0" marL="0">
                    <a:lnR cap="flat" cmpd="sng" w="9525">
                      <a:solidFill>
                        <a:srgbClr val="DBB8D5"/>
                      </a:solidFill>
                      <a:prstDash val="solid"/>
                      <a:round/>
                      <a:headEnd len="sm" w="sm" type="none"/>
                      <a:tailEnd len="sm" w="sm" type="none"/>
                    </a:lnR>
                    <a:solidFill>
                      <a:srgbClr val="DBB8D5"/>
                    </a:solidFill>
                  </a:tcPr>
                </a:tc>
                <a:tc>
                  <a:txBody>
                    <a:bodyPr/>
                    <a:lstStyle/>
                    <a:p>
                      <a:pPr indent="0" lvl="0" marL="35560" marR="0" rtl="0" algn="ctr">
                        <a:spcBef>
                          <a:spcPts val="0"/>
                        </a:spcBef>
                        <a:spcAft>
                          <a:spcPts val="0"/>
                        </a:spcAft>
                        <a:buClr>
                          <a:schemeClr val="dk1"/>
                        </a:buClr>
                        <a:buSzPts val="2100"/>
                        <a:buFont typeface="Arial"/>
                        <a:buNone/>
                      </a:pPr>
                      <a:r>
                        <a:rPr b="1" lang="en-US" sz="1600" u="none" cap="none" strike="noStrike">
                          <a:solidFill>
                            <a:schemeClr val="dk2"/>
                          </a:solidFill>
                          <a:latin typeface="Arial"/>
                          <a:ea typeface="Arial"/>
                          <a:cs typeface="Arial"/>
                          <a:sym typeface="Arial"/>
                        </a:rPr>
                        <a:t>MSM</a:t>
                      </a:r>
                      <a:endParaRPr b="1"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PWID</a:t>
                      </a:r>
                      <a:endParaRPr b="1" sz="1600" u="none" cap="none" strike="noStrike">
                        <a:solidFill>
                          <a:schemeClr val="dk2"/>
                        </a:solidFill>
                        <a:latin typeface="Arial"/>
                        <a:ea typeface="Arial"/>
                        <a:cs typeface="Arial"/>
                        <a:sym typeface="Arial"/>
                      </a:endParaRPr>
                    </a:p>
                  </a:txBody>
                  <a:tcPr marT="13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TGD</a:t>
                      </a:r>
                      <a:endParaRPr b="1"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SW</a:t>
                      </a:r>
                      <a:endParaRPr b="1"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PRIS</a:t>
                      </a:r>
                      <a:endParaRPr b="1" sz="1600" u="none" cap="none" strike="noStrike">
                        <a:solidFill>
                          <a:schemeClr val="dk2"/>
                        </a:solidFill>
                        <a:latin typeface="Arial"/>
                        <a:ea typeface="Arial"/>
                        <a:cs typeface="Arial"/>
                        <a:sym typeface="Arial"/>
                      </a:endParaRPr>
                    </a:p>
                  </a:txBody>
                  <a:tcPr marT="1325" marB="0" marR="0" marL="0">
                    <a:lnL cap="flat" cmpd="sng" w="9525">
                      <a:solidFill>
                        <a:srgbClr val="DBB8D5"/>
                      </a:solidFill>
                      <a:prstDash val="solid"/>
                      <a:round/>
                      <a:headEnd len="sm" w="sm" type="none"/>
                      <a:tailEnd len="sm" w="sm" type="none"/>
                    </a:lnL>
                    <a:solidFill>
                      <a:srgbClr val="DBB8D5"/>
                    </a:solidFill>
                  </a:tcPr>
                </a:tc>
              </a:tr>
              <a:tr h="792825">
                <a:tc>
                  <a:txBody>
                    <a:bodyPr/>
                    <a:lstStyle/>
                    <a:p>
                      <a:pPr indent="0" lvl="0" marL="35560" marR="252095" rtl="0" algn="l">
                        <a:lnSpc>
                          <a:spcPct val="1125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extLst>
                            <a:ext uri="http://customooxmlschemas.google.com/">
                              <go:slidesCustomData xmlns:go="http://customooxmlschemas.google.com/" textRoundtripDataId="22"/>
                            </a:ext>
                          </a:extLst>
                        </a:rPr>
                        <a:t>Harm reduction (needle and syringe programmes, opioid agonist maintenance therapy and naloxone for overdose prevention, plus the interventions listed below and on the following slide)</a:t>
                      </a:r>
                      <a:endParaRPr sz="1600" u="none" cap="none" strike="noStrike">
                        <a:solidFill>
                          <a:schemeClr val="dk2"/>
                        </a:solidFill>
                        <a:latin typeface="Arial"/>
                        <a:ea typeface="Arial"/>
                        <a:cs typeface="Arial"/>
                        <a:sym typeface="Arial"/>
                      </a:endParaRPr>
                    </a:p>
                  </a:txBody>
                  <a:tcPr marT="1447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700"/>
                        <a:buFont typeface="Arial"/>
                        <a:buNone/>
                      </a:pPr>
                      <a:r>
                        <a:t/>
                      </a:r>
                      <a:endParaRPr sz="16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13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700"/>
                        <a:buFont typeface="Arial"/>
                        <a:buNone/>
                      </a:pPr>
                      <a:r>
                        <a:t/>
                      </a:r>
                      <a:endParaRPr sz="16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1325" marB="0" marR="0" marL="0">
                    <a:lnL cap="flat" cmpd="sng" w="9525">
                      <a:solidFill>
                        <a:srgbClr val="DBB8D5"/>
                      </a:solidFill>
                      <a:prstDash val="solid"/>
                      <a:round/>
                      <a:headEnd len="sm" w="sm" type="none"/>
                      <a:tailEnd len="sm" w="sm" type="none"/>
                    </a:lnL>
                    <a:solidFill>
                      <a:srgbClr val="F0E4F0"/>
                    </a:solidFill>
                  </a:tcPr>
                </a:tc>
              </a:tr>
              <a:tr h="414925">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Condoms and lubricant</a:t>
                      </a:r>
                      <a:endParaRPr sz="1600" u="none" cap="none" strike="noStrike">
                        <a:solidFill>
                          <a:schemeClr val="dk2"/>
                        </a:solidFill>
                        <a:latin typeface="Arial"/>
                        <a:ea typeface="Arial"/>
                        <a:cs typeface="Arial"/>
                        <a:sym typeface="Arial"/>
                      </a:endParaRPr>
                    </a:p>
                  </a:txBody>
                  <a:tcPr marT="69700"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6970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6970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6970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6970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69700" marB="0" marR="0" marL="0">
                    <a:lnL cap="flat" cmpd="sng" w="9525">
                      <a:solidFill>
                        <a:srgbClr val="DBB8D5"/>
                      </a:solidFill>
                      <a:prstDash val="solid"/>
                      <a:round/>
                      <a:headEnd len="sm" w="sm" type="none"/>
                      <a:tailEnd len="sm" w="sm" type="none"/>
                    </a:lnL>
                    <a:solidFill>
                      <a:srgbClr val="F0E4F0"/>
                    </a:solidFill>
                  </a:tcPr>
                </a:tc>
              </a:tr>
              <a:tr h="43230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PrEP (pre-exposure prophylaxis) for HIV</a:t>
                      </a:r>
                      <a:endParaRPr sz="1600" u="none" cap="none" strike="noStrike">
                        <a:solidFill>
                          <a:schemeClr val="dk2"/>
                        </a:solidFill>
                        <a:latin typeface="Arial"/>
                        <a:ea typeface="Arial"/>
                        <a:cs typeface="Arial"/>
                        <a:sym typeface="Arial"/>
                      </a:endParaRPr>
                    </a:p>
                  </a:txBody>
                  <a:tcPr marT="907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solidFill>
                      <a:srgbClr val="F0E4F0"/>
                    </a:solidFill>
                  </a:tcPr>
                </a:tc>
              </a:tr>
              <a:tr h="43230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PEP (post-exposure prophylaxis) for HIV and STIs</a:t>
                      </a:r>
                      <a:endParaRPr sz="1600" u="none" cap="none" strike="noStrike">
                        <a:solidFill>
                          <a:schemeClr val="dk2"/>
                        </a:solidFill>
                        <a:latin typeface="Arial"/>
                        <a:ea typeface="Arial"/>
                        <a:cs typeface="Arial"/>
                        <a:sym typeface="Arial"/>
                      </a:endParaRPr>
                    </a:p>
                  </a:txBody>
                  <a:tcPr marT="907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solidFill>
                      <a:srgbClr val="F0E4F0"/>
                    </a:solidFill>
                  </a:tcPr>
                </a:tc>
              </a:tr>
              <a:tr h="43230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extLst>
                            <a:ext uri="http://customooxmlschemas.google.com/">
                              <go:slidesCustomData xmlns:go="http://customooxmlschemas.google.com/" textRoundtripDataId="23"/>
                            </a:ext>
                          </a:extLst>
                        </a:rPr>
                        <a:t>Prevention of vertical transmission of HIV, syphilis and HBV</a:t>
                      </a:r>
                      <a:endParaRPr sz="1600" u="none" cap="none" strike="noStrike">
                        <a:solidFill>
                          <a:schemeClr val="dk2"/>
                        </a:solidFill>
                        <a:latin typeface="Arial"/>
                        <a:ea typeface="Arial"/>
                        <a:cs typeface="Arial"/>
                        <a:sym typeface="Arial"/>
                      </a:endParaRPr>
                    </a:p>
                  </a:txBody>
                  <a:tcPr marT="907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1600" u="none" cap="none" strike="noStrike">
                        <a:solidFill>
                          <a:schemeClr val="dk2"/>
                        </a:solidFill>
                        <a:latin typeface="Arial"/>
                        <a:ea typeface="Arial"/>
                        <a:cs typeface="Arial"/>
                        <a:sym typeface="Arial"/>
                      </a:endParaRPr>
                    </a:p>
                  </a:txBody>
                  <a:tcPr marT="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solidFill>
                      <a:srgbClr val="F0E4F0"/>
                    </a:solidFill>
                  </a:tcPr>
                </a:tc>
              </a:tr>
              <a:tr h="43230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Hepatitis B vaccination</a:t>
                      </a:r>
                      <a:endParaRPr sz="1600" u="none" cap="none" strike="noStrike">
                        <a:solidFill>
                          <a:schemeClr val="dk2"/>
                        </a:solidFill>
                        <a:latin typeface="Arial"/>
                        <a:ea typeface="Arial"/>
                        <a:cs typeface="Arial"/>
                        <a:sym typeface="Arial"/>
                      </a:endParaRPr>
                    </a:p>
                  </a:txBody>
                  <a:tcPr marT="907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solidFill>
                      <a:srgbClr val="F0E4F0"/>
                    </a:solidFill>
                  </a:tcPr>
                </a:tc>
              </a:tr>
              <a:tr h="428075">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Addressing chemsex*</a:t>
                      </a:r>
                      <a:endParaRPr sz="1600" u="none" cap="none" strike="noStrike">
                        <a:solidFill>
                          <a:schemeClr val="dk2"/>
                        </a:solidFill>
                        <a:latin typeface="Arial"/>
                        <a:ea typeface="Arial"/>
                        <a:cs typeface="Arial"/>
                        <a:sym typeface="Arial"/>
                      </a:endParaRPr>
                    </a:p>
                  </a:txBody>
                  <a:tcPr marT="907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0725" marB="0" marR="0" marL="0">
                    <a:lnL cap="flat" cmpd="sng" w="9525">
                      <a:solidFill>
                        <a:srgbClr val="DBB8D5"/>
                      </a:solidFill>
                      <a:prstDash val="solid"/>
                      <a:round/>
                      <a:headEnd len="sm" w="sm" type="none"/>
                      <a:tailEnd len="sm" w="sm" type="none"/>
                    </a:lnL>
                    <a:solidFill>
                      <a:srgbClr val="F0E4F0"/>
                    </a:solidFill>
                  </a:tcPr>
                </a:tc>
              </a:tr>
            </a:tbl>
          </a:graphicData>
        </a:graphic>
      </p:graphicFrame>
      <p:sp>
        <p:nvSpPr>
          <p:cNvPr id="215" name="Google Shape;215;p15"/>
          <p:cNvSpPr txBox="1"/>
          <p:nvPr/>
        </p:nvSpPr>
        <p:spPr>
          <a:xfrm>
            <a:off x="394837" y="5465824"/>
            <a:ext cx="11233849" cy="106949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50"/>
              <a:buFont typeface="Arial"/>
              <a:buNone/>
            </a:pPr>
            <a:r>
              <a:rPr b="1" lang="en-US" sz="1150">
                <a:solidFill>
                  <a:schemeClr val="dk1"/>
                </a:solidFill>
                <a:latin typeface="Arial"/>
                <a:ea typeface="Arial"/>
                <a:cs typeface="Arial"/>
                <a:sym typeface="Arial"/>
              </a:rPr>
              <a:t>* </a:t>
            </a:r>
            <a:r>
              <a:rPr lang="en-US" sz="1150">
                <a:solidFill>
                  <a:schemeClr val="dk1"/>
                </a:solidFill>
                <a:latin typeface="Arial"/>
                <a:ea typeface="Arial"/>
                <a:cs typeface="Arial"/>
                <a:sym typeface="Arial"/>
              </a:rPr>
              <a:t>WHO defines chemsex as when individuals engage in sexual activity while taking primarily stimulant drugs, typically involving multiple participants and over a prolonged time. This increases vulnerability to HIV when there is no access to, and use of, prevention, diagnosis and treatment services.</a:t>
            </a:r>
            <a:endParaRPr sz="115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50"/>
              <a:buFont typeface="Arial"/>
              <a:buNone/>
            </a:pPr>
            <a:r>
              <a:t/>
            </a:r>
            <a:endParaRPr b="1" sz="115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50"/>
              <a:buFont typeface="Arial"/>
              <a:buNone/>
            </a:pPr>
            <a:r>
              <a:rPr b="1" lang="en-US" sz="1150">
                <a:solidFill>
                  <a:schemeClr val="dk1"/>
                </a:solidFill>
                <a:latin typeface="Arial"/>
                <a:ea typeface="Arial"/>
                <a:cs typeface="Arial"/>
                <a:sym typeface="Arial"/>
              </a:rPr>
              <a:t>MSM</a:t>
            </a:r>
            <a:r>
              <a:rPr lang="en-US" sz="1150">
                <a:solidFill>
                  <a:schemeClr val="dk1"/>
                </a:solidFill>
                <a:latin typeface="Arial"/>
                <a:ea typeface="Arial"/>
                <a:cs typeface="Arial"/>
                <a:sym typeface="Arial"/>
              </a:rPr>
              <a:t> = gay, bisexual and other men who have sex with men |  </a:t>
            </a:r>
            <a:r>
              <a:rPr b="1" lang="en-US" sz="1150">
                <a:solidFill>
                  <a:schemeClr val="dk1"/>
                </a:solidFill>
                <a:latin typeface="Arial"/>
                <a:ea typeface="Arial"/>
                <a:cs typeface="Arial"/>
                <a:sym typeface="Arial"/>
              </a:rPr>
              <a:t>PWID</a:t>
            </a:r>
            <a:r>
              <a:rPr lang="en-US" sz="1150">
                <a:solidFill>
                  <a:schemeClr val="dk1"/>
                </a:solidFill>
                <a:latin typeface="Arial"/>
                <a:ea typeface="Arial"/>
                <a:cs typeface="Arial"/>
                <a:sym typeface="Arial"/>
              </a:rPr>
              <a:t> = people who inject drugs | </a:t>
            </a:r>
            <a:r>
              <a:rPr b="1" lang="en-US" sz="1150">
                <a:solidFill>
                  <a:schemeClr val="dk1"/>
                </a:solidFill>
                <a:latin typeface="Arial"/>
                <a:ea typeface="Arial"/>
                <a:cs typeface="Arial"/>
                <a:sym typeface="Arial"/>
              </a:rPr>
              <a:t>TGD</a:t>
            </a:r>
            <a:r>
              <a:rPr lang="en-US" sz="1150">
                <a:solidFill>
                  <a:schemeClr val="dk1"/>
                </a:solidFill>
                <a:latin typeface="Arial"/>
                <a:ea typeface="Arial"/>
                <a:cs typeface="Arial"/>
                <a:sym typeface="Arial"/>
              </a:rPr>
              <a:t> = transgender people |  </a:t>
            </a:r>
            <a:r>
              <a:rPr b="1" lang="en-US" sz="1150">
                <a:solidFill>
                  <a:schemeClr val="dk1"/>
                </a:solidFill>
                <a:latin typeface="Arial"/>
                <a:ea typeface="Arial"/>
                <a:cs typeface="Arial"/>
                <a:sym typeface="Arial"/>
              </a:rPr>
              <a:t>SW</a:t>
            </a:r>
            <a:r>
              <a:rPr lang="en-US" sz="1150">
                <a:solidFill>
                  <a:schemeClr val="dk1"/>
                </a:solidFill>
                <a:latin typeface="Arial"/>
                <a:ea typeface="Arial"/>
                <a:cs typeface="Arial"/>
                <a:sym typeface="Arial"/>
              </a:rPr>
              <a:t> = sex workers  | </a:t>
            </a:r>
            <a:r>
              <a:rPr b="1" lang="en-US" sz="1150">
                <a:solidFill>
                  <a:schemeClr val="dk1"/>
                </a:solidFill>
                <a:latin typeface="Arial"/>
                <a:ea typeface="Arial"/>
                <a:cs typeface="Arial"/>
                <a:sym typeface="Arial"/>
              </a:rPr>
              <a:t>PRIS</a:t>
            </a:r>
            <a:r>
              <a:rPr lang="en-US" sz="1150">
                <a:solidFill>
                  <a:schemeClr val="dk1"/>
                </a:solidFill>
                <a:latin typeface="Arial"/>
                <a:ea typeface="Arial"/>
                <a:cs typeface="Arial"/>
                <a:sym typeface="Arial"/>
              </a:rPr>
              <a:t> = people in prison and other closed settings</a:t>
            </a:r>
            <a:endParaRPr sz="1150">
              <a:solidFill>
                <a:schemeClr val="dk1"/>
              </a:solidFill>
              <a:latin typeface="Arial"/>
              <a:ea typeface="Arial"/>
              <a:cs typeface="Arial"/>
              <a:sym typeface="Arial"/>
            </a:endParaRPr>
          </a:p>
        </p:txBody>
      </p:sp>
      <p:sp>
        <p:nvSpPr>
          <p:cNvPr id="216" name="Google Shape;216;p15"/>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cxnSp>
        <p:nvCxnSpPr>
          <p:cNvPr id="221" name="Google Shape;221;p1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22" name="Google Shape;222;p16"/>
          <p:cNvSpPr txBox="1"/>
          <p:nvPr/>
        </p:nvSpPr>
        <p:spPr>
          <a:xfrm>
            <a:off x="394837" y="5806481"/>
            <a:ext cx="11233849" cy="53857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50"/>
              <a:buFont typeface="Arial"/>
              <a:buNone/>
            </a:pPr>
            <a:r>
              <a:rPr b="1" lang="en-US" sz="1150">
                <a:solidFill>
                  <a:schemeClr val="dk1"/>
                </a:solidFill>
                <a:latin typeface="Arial"/>
                <a:ea typeface="Arial"/>
                <a:cs typeface="Arial"/>
                <a:sym typeface="Arial"/>
              </a:rPr>
              <a:t>MSM</a:t>
            </a:r>
            <a:r>
              <a:rPr lang="en-US" sz="1150">
                <a:solidFill>
                  <a:schemeClr val="dk1"/>
                </a:solidFill>
                <a:latin typeface="Arial"/>
                <a:ea typeface="Arial"/>
                <a:cs typeface="Arial"/>
                <a:sym typeface="Arial"/>
              </a:rPr>
              <a:t> = gay, bisexual and other men who have sex with men |  </a:t>
            </a:r>
            <a:r>
              <a:rPr b="1" lang="en-US" sz="1150">
                <a:solidFill>
                  <a:schemeClr val="dk1"/>
                </a:solidFill>
                <a:latin typeface="Arial"/>
                <a:ea typeface="Arial"/>
                <a:cs typeface="Arial"/>
                <a:sym typeface="Arial"/>
              </a:rPr>
              <a:t>PWID</a:t>
            </a:r>
            <a:r>
              <a:rPr lang="en-US" sz="1150">
                <a:solidFill>
                  <a:schemeClr val="dk1"/>
                </a:solidFill>
                <a:latin typeface="Arial"/>
                <a:ea typeface="Arial"/>
                <a:cs typeface="Arial"/>
                <a:sym typeface="Arial"/>
              </a:rPr>
              <a:t> = people who inject drugs | </a:t>
            </a:r>
            <a:r>
              <a:rPr b="1" lang="en-US" sz="1150">
                <a:solidFill>
                  <a:schemeClr val="dk1"/>
                </a:solidFill>
                <a:latin typeface="Arial"/>
                <a:ea typeface="Arial"/>
                <a:cs typeface="Arial"/>
                <a:sym typeface="Arial"/>
              </a:rPr>
              <a:t>TGD</a:t>
            </a:r>
            <a:r>
              <a:rPr lang="en-US" sz="1150">
                <a:solidFill>
                  <a:schemeClr val="dk1"/>
                </a:solidFill>
                <a:latin typeface="Arial"/>
                <a:ea typeface="Arial"/>
                <a:cs typeface="Arial"/>
                <a:sym typeface="Arial"/>
              </a:rPr>
              <a:t> = transgender people |  </a:t>
            </a:r>
            <a:r>
              <a:rPr b="1" lang="en-US" sz="1150">
                <a:solidFill>
                  <a:schemeClr val="dk1"/>
                </a:solidFill>
                <a:latin typeface="Arial"/>
                <a:ea typeface="Arial"/>
                <a:cs typeface="Arial"/>
                <a:sym typeface="Arial"/>
              </a:rPr>
              <a:t>SW</a:t>
            </a:r>
            <a:r>
              <a:rPr lang="en-US" sz="1150">
                <a:solidFill>
                  <a:schemeClr val="dk1"/>
                </a:solidFill>
                <a:latin typeface="Arial"/>
                <a:ea typeface="Arial"/>
                <a:cs typeface="Arial"/>
                <a:sym typeface="Arial"/>
              </a:rPr>
              <a:t> = sex workers  | </a:t>
            </a:r>
            <a:r>
              <a:rPr b="1" lang="en-US" sz="1150">
                <a:solidFill>
                  <a:schemeClr val="dk1"/>
                </a:solidFill>
                <a:latin typeface="Arial"/>
                <a:ea typeface="Arial"/>
                <a:cs typeface="Arial"/>
                <a:sym typeface="Arial"/>
              </a:rPr>
              <a:t>PRIS</a:t>
            </a:r>
            <a:r>
              <a:rPr lang="en-US" sz="1150">
                <a:solidFill>
                  <a:schemeClr val="dk1"/>
                </a:solidFill>
                <a:latin typeface="Arial"/>
                <a:ea typeface="Arial"/>
                <a:cs typeface="Arial"/>
                <a:sym typeface="Arial"/>
              </a:rPr>
              <a:t> = people in prison and other closed settings</a:t>
            </a:r>
            <a:endParaRPr sz="1150">
              <a:solidFill>
                <a:schemeClr val="dk1"/>
              </a:solidFill>
              <a:latin typeface="Arial"/>
              <a:ea typeface="Arial"/>
              <a:cs typeface="Arial"/>
              <a:sym typeface="Arial"/>
            </a:endParaRPr>
          </a:p>
        </p:txBody>
      </p:sp>
      <p:graphicFrame>
        <p:nvGraphicFramePr>
          <p:cNvPr id="223" name="Google Shape;223;p16"/>
          <p:cNvGraphicFramePr/>
          <p:nvPr/>
        </p:nvGraphicFramePr>
        <p:xfrm>
          <a:off x="506896" y="1339495"/>
          <a:ext cx="3000000" cy="3000000"/>
        </p:xfrm>
        <a:graphic>
          <a:graphicData uri="http://schemas.openxmlformats.org/drawingml/2006/table">
            <a:tbl>
              <a:tblPr>
                <a:noFill/>
                <a:tableStyleId>{964ECD68-6CBE-48C2-8070-3C9BF9D69B81}</a:tableStyleId>
              </a:tblPr>
              <a:tblGrid>
                <a:gridCol w="7095375"/>
                <a:gridCol w="852025"/>
                <a:gridCol w="852025"/>
                <a:gridCol w="852025"/>
                <a:gridCol w="852025"/>
                <a:gridCol w="852025"/>
              </a:tblGrid>
              <a:tr h="489850">
                <a:tc gridSpan="6">
                  <a:txBody>
                    <a:bodyPr/>
                    <a:lstStyle/>
                    <a:p>
                      <a:pPr indent="0" lvl="0" marL="35560" marR="0" rtl="0" algn="l">
                        <a:spcBef>
                          <a:spcPts val="0"/>
                        </a:spcBef>
                        <a:spcAft>
                          <a:spcPts val="0"/>
                        </a:spcAft>
                        <a:buClr>
                          <a:schemeClr val="lt1"/>
                        </a:buClr>
                        <a:buSzPts val="2600"/>
                        <a:buFont typeface="Arial"/>
                        <a:buNone/>
                      </a:pPr>
                      <a:r>
                        <a:rPr lang="en-US" sz="2600" u="none" cap="none" strike="noStrike">
                          <a:solidFill>
                            <a:schemeClr val="lt1"/>
                          </a:solidFill>
                          <a:latin typeface="Arial"/>
                          <a:ea typeface="Arial"/>
                          <a:cs typeface="Arial"/>
                          <a:sym typeface="Arial"/>
                        </a:rPr>
                        <a:t>Essential for impact</a:t>
                      </a:r>
                      <a:endParaRPr b="1" sz="2600" u="none" cap="none" strike="noStrike">
                        <a:solidFill>
                          <a:schemeClr val="dk1"/>
                        </a:solidFill>
                        <a:latin typeface="Arial"/>
                        <a:ea typeface="Arial"/>
                        <a:cs typeface="Arial"/>
                        <a:sym typeface="Arial"/>
                      </a:endParaRPr>
                    </a:p>
                  </a:txBody>
                  <a:tcPr marT="97250" marB="0" marR="0" marL="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BE73AD"/>
                    </a:solidFill>
                  </a:tcPr>
                </a:tc>
                <a:tc hMerge="1"/>
                <a:tc hMerge="1"/>
                <a:tc hMerge="1"/>
                <a:tc hMerge="1"/>
                <a:tc hMerge="1"/>
              </a:tr>
              <a:tr h="338575">
                <a:tc>
                  <a:txBody>
                    <a:bodyPr/>
                    <a:lstStyle/>
                    <a:p>
                      <a:pPr indent="0" lvl="0" marL="35560" marR="0" rtl="0" algn="l">
                        <a:spcBef>
                          <a:spcPts val="0"/>
                        </a:spcBef>
                        <a:spcAft>
                          <a:spcPts val="0"/>
                        </a:spcAft>
                        <a:buClr>
                          <a:schemeClr val="dk1"/>
                        </a:buClr>
                        <a:buSzPts val="2100"/>
                        <a:buFont typeface="Arial"/>
                        <a:buNone/>
                      </a:pPr>
                      <a:r>
                        <a:rPr b="1" lang="en-US" sz="1600" u="none" cap="none" strike="noStrike">
                          <a:solidFill>
                            <a:schemeClr val="dk2"/>
                          </a:solidFill>
                          <a:latin typeface="Arial"/>
                          <a:ea typeface="Arial"/>
                          <a:cs typeface="Arial"/>
                          <a:sym typeface="Arial"/>
                        </a:rPr>
                        <a:t>Diagnosis</a:t>
                      </a:r>
                      <a:endParaRPr sz="1600" u="none" cap="none" strike="noStrike">
                        <a:solidFill>
                          <a:schemeClr val="dk2"/>
                        </a:solidFill>
                        <a:latin typeface="Arial"/>
                        <a:ea typeface="Arial"/>
                        <a:cs typeface="Arial"/>
                        <a:sym typeface="Arial"/>
                      </a:endParaRPr>
                    </a:p>
                  </a:txBody>
                  <a:tcPr marT="97250" marB="0" marR="0" marL="0" anchor="ctr">
                    <a:lnL cap="flat" cmpd="sng" w="12700">
                      <a:solidFill>
                        <a:schemeClr val="dk2"/>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35560" marR="0" rtl="0" algn="ctr">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MSM</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PWID</a:t>
                      </a:r>
                      <a:endParaRPr b="1" sz="1600" u="none" cap="none" strike="noStrike">
                        <a:solidFill>
                          <a:schemeClr val="dk2"/>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TGD</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SW</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PRIS</a:t>
                      </a:r>
                      <a:endParaRPr b="1" sz="1600" u="none" cap="none" strike="noStrike">
                        <a:solidFill>
                          <a:schemeClr val="dk2"/>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r>
              <a:tr h="43165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HIV testing services</a:t>
                      </a:r>
                      <a:endParaRPr sz="1600" u="none" cap="none" strike="noStrike">
                        <a:solidFill>
                          <a:schemeClr val="dk2"/>
                        </a:solidFill>
                        <a:latin typeface="Arial"/>
                        <a:ea typeface="Arial"/>
                        <a:cs typeface="Arial"/>
                        <a:sym typeface="Arial"/>
                      </a:endParaRPr>
                    </a:p>
                  </a:txBody>
                  <a:tcPr marT="97250" marB="0" marR="0" marL="0">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T cap="flat" cmpd="sng" w="12700">
                      <a:solidFill>
                        <a:schemeClr val="dk2"/>
                      </a:solidFill>
                      <a:prstDash val="solid"/>
                      <a:round/>
                      <a:headEnd len="sm" w="sm" type="none"/>
                      <a:tailEnd len="sm" w="sm" type="none"/>
                    </a:lnT>
                    <a:solidFill>
                      <a:srgbClr val="F0E4F0"/>
                    </a:solidFill>
                  </a:tcPr>
                </a:tc>
              </a:tr>
              <a:tr h="42745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STI (sexually transmitted infection) testing</a:t>
                      </a:r>
                      <a:endParaRPr sz="1600" u="none" cap="none" strike="noStrike">
                        <a:solidFill>
                          <a:schemeClr val="dk2"/>
                        </a:solidFill>
                        <a:latin typeface="Arial"/>
                        <a:ea typeface="Arial"/>
                        <a:cs typeface="Arial"/>
                        <a:sym typeface="Arial"/>
                      </a:endParaRPr>
                    </a:p>
                  </a:txBody>
                  <a:tcPr marT="919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42325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Viral hepatitis B and C testing</a:t>
                      </a:r>
                      <a:endParaRPr sz="1600" u="none" cap="none" strike="noStrike">
                        <a:solidFill>
                          <a:schemeClr val="dk2"/>
                        </a:solidFill>
                        <a:latin typeface="Arial"/>
                        <a:ea typeface="Arial"/>
                        <a:cs typeface="Arial"/>
                        <a:sym typeface="Arial"/>
                      </a:endParaRPr>
                    </a:p>
                  </a:txBody>
                  <a:tcPr marT="91925" marB="0" marR="0" marL="0">
                    <a:lnR cap="flat" cmpd="sng" w="9525">
                      <a:solidFill>
                        <a:srgbClr val="DBB8D5"/>
                      </a:solidFill>
                      <a:prstDash val="solid"/>
                      <a:round/>
                      <a:headEnd len="sm" w="sm" type="none"/>
                      <a:tailEnd len="sm" w="sm" type="none"/>
                    </a:lnR>
                    <a:lnB cap="flat" cmpd="sng" w="12700">
                      <a:solidFill>
                        <a:schemeClr val="dk2"/>
                      </a:solidFill>
                      <a:prstDash val="solid"/>
                      <a:round/>
                      <a:headEnd len="sm" w="sm" type="none"/>
                      <a:tailEnd len="sm" w="sm" type="none"/>
                    </a:lnB>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B cap="flat" cmpd="sng" w="12700">
                      <a:solidFill>
                        <a:schemeClr val="dk2"/>
                      </a:solidFill>
                      <a:prstDash val="solid"/>
                      <a:round/>
                      <a:headEnd len="sm" w="sm" type="none"/>
                      <a:tailEnd len="sm" w="sm" type="none"/>
                    </a:lnB>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B cap="flat" cmpd="sng" w="12700">
                      <a:solidFill>
                        <a:schemeClr val="dk2"/>
                      </a:solidFill>
                      <a:prstDash val="solid"/>
                      <a:round/>
                      <a:headEnd len="sm" w="sm" type="none"/>
                      <a:tailEnd len="sm" w="sm" type="none"/>
                    </a:lnB>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B cap="flat" cmpd="sng" w="12700">
                      <a:solidFill>
                        <a:schemeClr val="dk2"/>
                      </a:solidFill>
                      <a:prstDash val="solid"/>
                      <a:round/>
                      <a:headEnd len="sm" w="sm" type="none"/>
                      <a:tailEnd len="sm" w="sm" type="none"/>
                    </a:lnB>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B cap="flat" cmpd="sng" w="12700">
                      <a:solidFill>
                        <a:schemeClr val="dk2"/>
                      </a:solidFill>
                      <a:prstDash val="solid"/>
                      <a:round/>
                      <a:headEnd len="sm" w="sm" type="none"/>
                      <a:tailEnd len="sm" w="sm" type="none"/>
                    </a:lnB>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B cap="flat" cmpd="sng" w="12700">
                      <a:solidFill>
                        <a:schemeClr val="dk2"/>
                      </a:solidFill>
                      <a:prstDash val="solid"/>
                      <a:round/>
                      <a:headEnd len="sm" w="sm" type="none"/>
                      <a:tailEnd len="sm" w="sm" type="none"/>
                    </a:lnB>
                    <a:solidFill>
                      <a:srgbClr val="F0E4F0"/>
                    </a:solidFill>
                  </a:tcPr>
                </a:tc>
              </a:tr>
              <a:tr h="338575">
                <a:tc>
                  <a:txBody>
                    <a:bodyPr/>
                    <a:lstStyle/>
                    <a:p>
                      <a:pPr indent="0" lvl="0" marL="35560" marR="0" rtl="0" algn="l">
                        <a:spcBef>
                          <a:spcPts val="0"/>
                        </a:spcBef>
                        <a:spcAft>
                          <a:spcPts val="0"/>
                        </a:spcAft>
                        <a:buClr>
                          <a:schemeClr val="dk1"/>
                        </a:buClr>
                        <a:buSzPts val="2100"/>
                        <a:buFont typeface="Arial"/>
                        <a:buNone/>
                      </a:pPr>
                      <a:r>
                        <a:rPr b="1" lang="en-US" sz="1600" u="none" cap="none" strike="noStrike">
                          <a:solidFill>
                            <a:schemeClr val="dk2"/>
                          </a:solidFill>
                          <a:latin typeface="Arial"/>
                          <a:ea typeface="Arial"/>
                          <a:cs typeface="Arial"/>
                          <a:sym typeface="Arial"/>
                        </a:rPr>
                        <a:t>Treatment</a:t>
                      </a:r>
                      <a:endParaRPr sz="1600" u="none" cap="none" strike="noStrike">
                        <a:solidFill>
                          <a:schemeClr val="dk2"/>
                        </a:solidFill>
                        <a:latin typeface="Arial"/>
                        <a:ea typeface="Arial"/>
                        <a:cs typeface="Arial"/>
                        <a:sym typeface="Arial"/>
                      </a:endParaRPr>
                    </a:p>
                  </a:txBody>
                  <a:tcPr marT="97250" marB="0" marR="0" marL="0" anchor="ctr">
                    <a:lnL cap="flat" cmpd="sng" w="12700">
                      <a:solidFill>
                        <a:schemeClr val="dk2"/>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35560" marR="0" rtl="0" algn="ctr">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MSM</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PWID</a:t>
                      </a:r>
                      <a:endParaRPr b="1" sz="1600" u="none" cap="none" strike="noStrike">
                        <a:solidFill>
                          <a:schemeClr val="dk2"/>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TGD</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SW</a:t>
                      </a:r>
                      <a:endParaRPr b="1" sz="1600" u="none" cap="none" strike="noStrike">
                        <a:solidFill>
                          <a:schemeClr val="dk2"/>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lang="en-US" sz="1600" u="none" cap="none" strike="noStrike">
                          <a:solidFill>
                            <a:schemeClr val="dk2"/>
                          </a:solidFill>
                          <a:latin typeface="Arial"/>
                          <a:ea typeface="Arial"/>
                          <a:cs typeface="Arial"/>
                          <a:sym typeface="Arial"/>
                        </a:rPr>
                        <a:t>PRIS</a:t>
                      </a:r>
                      <a:endParaRPr b="1" sz="1600" u="none" cap="none" strike="noStrike">
                        <a:solidFill>
                          <a:schemeClr val="dk2"/>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BB8D5"/>
                    </a:solidFill>
                  </a:tcPr>
                </a:tc>
              </a:tr>
              <a:tr h="40320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HIV treatment</a:t>
                      </a:r>
                      <a:endParaRPr sz="1600" u="none" cap="none" strike="noStrike">
                        <a:solidFill>
                          <a:schemeClr val="dk2"/>
                        </a:solidFill>
                        <a:latin typeface="Arial"/>
                        <a:ea typeface="Arial"/>
                        <a:cs typeface="Arial"/>
                        <a:sym typeface="Arial"/>
                      </a:endParaRPr>
                    </a:p>
                  </a:txBody>
                  <a:tcPr marT="97250" marB="0" marR="0" marL="0">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chemeClr val="dk2"/>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T cap="flat" cmpd="sng" w="12700">
                      <a:solidFill>
                        <a:schemeClr val="dk2"/>
                      </a:solidFill>
                      <a:prstDash val="solid"/>
                      <a:round/>
                      <a:headEnd len="sm" w="sm" type="none"/>
                      <a:tailEnd len="sm" w="sm" type="none"/>
                    </a:lnT>
                    <a:solidFill>
                      <a:srgbClr val="F0E4F0"/>
                    </a:solidFill>
                  </a:tcPr>
                </a:tc>
              </a:tr>
              <a:tr h="661400">
                <a:tc>
                  <a:txBody>
                    <a:bodyPr/>
                    <a:lstStyle/>
                    <a:p>
                      <a:pPr indent="0" lvl="0" marL="35560" marR="466090" rtl="0" algn="l">
                        <a:lnSpc>
                          <a:spcPct val="1125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Screening, diagnosis, treatment and prevention of HIV-associated tuberculosis (TB)</a:t>
                      </a:r>
                      <a:endParaRPr sz="1600" u="none" cap="none" strike="noStrike">
                        <a:solidFill>
                          <a:schemeClr val="dk2"/>
                        </a:solidFill>
                        <a:latin typeface="Arial"/>
                        <a:ea typeface="Arial"/>
                        <a:cs typeface="Arial"/>
                        <a:sym typeface="Arial"/>
                      </a:endParaRPr>
                    </a:p>
                  </a:txBody>
                  <a:tcPr marT="173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solidFill>
                      <a:srgbClr val="F0E4F0"/>
                    </a:solidFill>
                  </a:tcPr>
                </a:tc>
              </a:tr>
              <a:tr h="399025">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STI treatment</a:t>
                      </a:r>
                      <a:endParaRPr sz="1600" u="none" cap="none" strike="noStrike">
                        <a:solidFill>
                          <a:schemeClr val="dk2"/>
                        </a:solidFill>
                        <a:latin typeface="Arial"/>
                        <a:ea typeface="Arial"/>
                        <a:cs typeface="Arial"/>
                        <a:sym typeface="Arial"/>
                      </a:endParaRPr>
                    </a:p>
                  </a:txBody>
                  <a:tcPr marT="5727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solidFill>
                      <a:srgbClr val="F0E4F0"/>
                    </a:solidFill>
                  </a:tcPr>
                </a:tc>
              </a:tr>
              <a:tr h="423250">
                <a:tc>
                  <a:txBody>
                    <a:bodyPr/>
                    <a:lstStyle/>
                    <a:p>
                      <a:pPr indent="0" lvl="0" marL="35560" marR="0" rtl="0" algn="l">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Viral hepatitis B and C treatment</a:t>
                      </a:r>
                      <a:endParaRPr sz="1600" u="none" cap="none" strike="noStrike">
                        <a:solidFill>
                          <a:schemeClr val="dk2"/>
                        </a:solidFill>
                        <a:latin typeface="Arial"/>
                        <a:ea typeface="Arial"/>
                        <a:cs typeface="Arial"/>
                        <a:sym typeface="Arial"/>
                      </a:endParaRPr>
                    </a:p>
                  </a:txBody>
                  <a:tcPr marT="91925" marB="0" marR="0" marL="0">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chemeClr val="dk2"/>
                          </a:solidFill>
                          <a:latin typeface="Arial"/>
                          <a:ea typeface="Arial"/>
                          <a:cs typeface="Arial"/>
                          <a:sym typeface="Arial"/>
                        </a:rPr>
                        <a:t>x</a:t>
                      </a:r>
                      <a:endParaRPr sz="1600" u="none" cap="none" strike="noStrike">
                        <a:solidFill>
                          <a:schemeClr val="dk2"/>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bl>
          </a:graphicData>
        </a:graphic>
      </p:graphicFrame>
      <p:graphicFrame>
        <p:nvGraphicFramePr>
          <p:cNvPr id="224" name="Google Shape;224;p16"/>
          <p:cNvGraphicFramePr/>
          <p:nvPr/>
        </p:nvGraphicFramePr>
        <p:xfrm>
          <a:off x="8050306" y="-1021976"/>
          <a:ext cx="3000000" cy="3000000"/>
        </p:xfrm>
        <a:graphic>
          <a:graphicData uri="http://schemas.openxmlformats.org/drawingml/2006/table">
            <a:tbl>
              <a:tblPr>
                <a:noFill/>
                <a:tableStyleId>{964ECD68-6CBE-48C2-8070-3C9BF9D69B81}</a:tableStyleId>
              </a:tblPr>
              <a:tblGrid>
                <a:gridCol w="208275"/>
              </a:tblGrid>
              <a:tr h="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225" name="Google Shape;225;p16"/>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sp>
        <p:nvSpPr>
          <p:cNvPr id="226" name="Google Shape;226;p16"/>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WHO recommended health </a:t>
            </a:r>
            <a:endParaRPr/>
          </a:p>
          <a:p>
            <a:pPr indent="0" lvl="0" marL="0" rtl="0" algn="l">
              <a:lnSpc>
                <a:spcPct val="90000"/>
              </a:lnSpc>
              <a:spcBef>
                <a:spcPts val="0"/>
              </a:spcBef>
              <a:spcAft>
                <a:spcPts val="0"/>
              </a:spcAft>
              <a:buClr>
                <a:schemeClr val="lt1"/>
              </a:buClr>
              <a:buSzPts val="3400"/>
              <a:buFont typeface="Arial"/>
              <a:buNone/>
            </a:pPr>
            <a:r>
              <a:rPr lang="en-US"/>
              <a:t>intervention package</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cxnSp>
        <p:nvCxnSpPr>
          <p:cNvPr id="231" name="Google Shape;231;p1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32" name="Google Shape;232;p17"/>
          <p:cNvSpPr txBox="1"/>
          <p:nvPr/>
        </p:nvSpPr>
        <p:spPr>
          <a:xfrm>
            <a:off x="479076" y="5651896"/>
            <a:ext cx="9945466" cy="53857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50"/>
              <a:buFont typeface="Arial"/>
              <a:buNone/>
            </a:pPr>
            <a:r>
              <a:rPr b="1" lang="en-US" sz="1150">
                <a:solidFill>
                  <a:schemeClr val="dk1"/>
                </a:solidFill>
                <a:latin typeface="Arial"/>
                <a:ea typeface="Arial"/>
                <a:cs typeface="Arial"/>
                <a:sym typeface="Arial"/>
              </a:rPr>
              <a:t>MSM</a:t>
            </a:r>
            <a:r>
              <a:rPr lang="en-US" sz="1150">
                <a:solidFill>
                  <a:schemeClr val="dk1"/>
                </a:solidFill>
                <a:latin typeface="Arial"/>
                <a:ea typeface="Arial"/>
                <a:cs typeface="Arial"/>
                <a:sym typeface="Arial"/>
              </a:rPr>
              <a:t> = gay, bisexual and other men who have sex with men |  </a:t>
            </a:r>
            <a:r>
              <a:rPr b="1" lang="en-US" sz="1150">
                <a:solidFill>
                  <a:schemeClr val="dk1"/>
                </a:solidFill>
                <a:latin typeface="Arial"/>
                <a:ea typeface="Arial"/>
                <a:cs typeface="Arial"/>
                <a:sym typeface="Arial"/>
              </a:rPr>
              <a:t>PWID</a:t>
            </a:r>
            <a:r>
              <a:rPr lang="en-US" sz="1150">
                <a:solidFill>
                  <a:schemeClr val="dk1"/>
                </a:solidFill>
                <a:latin typeface="Arial"/>
                <a:ea typeface="Arial"/>
                <a:cs typeface="Arial"/>
                <a:sym typeface="Arial"/>
              </a:rPr>
              <a:t> = people who inject drugs | </a:t>
            </a:r>
            <a:r>
              <a:rPr b="1" lang="en-US" sz="1150">
                <a:solidFill>
                  <a:schemeClr val="dk1"/>
                </a:solidFill>
                <a:latin typeface="Arial"/>
                <a:ea typeface="Arial"/>
                <a:cs typeface="Arial"/>
                <a:sym typeface="Arial"/>
              </a:rPr>
              <a:t>TGD</a:t>
            </a:r>
            <a:r>
              <a:rPr lang="en-US" sz="1150">
                <a:solidFill>
                  <a:schemeClr val="dk1"/>
                </a:solidFill>
                <a:latin typeface="Arial"/>
                <a:ea typeface="Arial"/>
                <a:cs typeface="Arial"/>
                <a:sym typeface="Arial"/>
              </a:rPr>
              <a:t> = transgender people |  </a:t>
            </a:r>
            <a:r>
              <a:rPr b="1" lang="en-US" sz="1150">
                <a:solidFill>
                  <a:schemeClr val="dk1"/>
                </a:solidFill>
                <a:latin typeface="Arial"/>
                <a:ea typeface="Arial"/>
                <a:cs typeface="Arial"/>
                <a:sym typeface="Arial"/>
              </a:rPr>
              <a:t>SW</a:t>
            </a:r>
            <a:r>
              <a:rPr lang="en-US" sz="1150">
                <a:solidFill>
                  <a:schemeClr val="dk1"/>
                </a:solidFill>
                <a:latin typeface="Arial"/>
                <a:ea typeface="Arial"/>
                <a:cs typeface="Arial"/>
                <a:sym typeface="Arial"/>
              </a:rPr>
              <a:t> = sex workers  | </a:t>
            </a:r>
            <a:r>
              <a:rPr b="1" lang="en-US" sz="1150">
                <a:solidFill>
                  <a:schemeClr val="dk1"/>
                </a:solidFill>
                <a:latin typeface="Arial"/>
                <a:ea typeface="Arial"/>
                <a:cs typeface="Arial"/>
                <a:sym typeface="Arial"/>
              </a:rPr>
              <a:t>PRIS</a:t>
            </a:r>
            <a:r>
              <a:rPr lang="en-US" sz="1150">
                <a:solidFill>
                  <a:schemeClr val="dk1"/>
                </a:solidFill>
                <a:latin typeface="Arial"/>
                <a:ea typeface="Arial"/>
                <a:cs typeface="Arial"/>
                <a:sym typeface="Arial"/>
              </a:rPr>
              <a:t> = people in prison and other closed settings</a:t>
            </a:r>
            <a:endParaRPr sz="1150">
              <a:solidFill>
                <a:schemeClr val="dk1"/>
              </a:solidFill>
              <a:latin typeface="Arial"/>
              <a:ea typeface="Arial"/>
              <a:cs typeface="Arial"/>
              <a:sym typeface="Arial"/>
            </a:endParaRPr>
          </a:p>
        </p:txBody>
      </p:sp>
      <p:graphicFrame>
        <p:nvGraphicFramePr>
          <p:cNvPr id="233" name="Google Shape;233;p17"/>
          <p:cNvGraphicFramePr/>
          <p:nvPr/>
        </p:nvGraphicFramePr>
        <p:xfrm>
          <a:off x="8050306" y="-1021976"/>
          <a:ext cx="3000000" cy="3000000"/>
        </p:xfrm>
        <a:graphic>
          <a:graphicData uri="http://schemas.openxmlformats.org/drawingml/2006/table">
            <a:tbl>
              <a:tblPr>
                <a:noFill/>
                <a:tableStyleId>{964ECD68-6CBE-48C2-8070-3C9BF9D69B81}</a:tableStyleId>
              </a:tblPr>
              <a:tblGrid>
                <a:gridCol w="208275"/>
              </a:tblGrid>
              <a:tr h="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graphicFrame>
        <p:nvGraphicFramePr>
          <p:cNvPr id="234" name="Google Shape;234;p17"/>
          <p:cNvGraphicFramePr/>
          <p:nvPr/>
        </p:nvGraphicFramePr>
        <p:xfrm>
          <a:off x="572563" y="1379900"/>
          <a:ext cx="3000000" cy="3000000"/>
        </p:xfrm>
        <a:graphic>
          <a:graphicData uri="http://schemas.openxmlformats.org/drawingml/2006/table">
            <a:tbl>
              <a:tblPr>
                <a:noFill/>
                <a:tableStyleId>{964ECD68-6CBE-48C2-8070-3C9BF9D69B81}</a:tableStyleId>
              </a:tblPr>
              <a:tblGrid>
                <a:gridCol w="6099900"/>
                <a:gridCol w="732500"/>
                <a:gridCol w="732500"/>
                <a:gridCol w="732500"/>
                <a:gridCol w="732500"/>
                <a:gridCol w="732500"/>
              </a:tblGrid>
              <a:tr h="493500">
                <a:tc gridSpan="6">
                  <a:txBody>
                    <a:bodyPr/>
                    <a:lstStyle/>
                    <a:p>
                      <a:pPr indent="0" lvl="0" marL="35560" marR="0" rtl="0" algn="l">
                        <a:spcBef>
                          <a:spcPts val="0"/>
                        </a:spcBef>
                        <a:spcAft>
                          <a:spcPts val="0"/>
                        </a:spcAft>
                        <a:buClr>
                          <a:srgbClr val="FFFFFF"/>
                        </a:buClr>
                        <a:buSzPts val="2600"/>
                        <a:buFont typeface="Arial"/>
                        <a:buNone/>
                      </a:pPr>
                      <a:r>
                        <a:rPr lang="en-US" sz="2600">
                          <a:solidFill>
                            <a:srgbClr val="FFFFFF"/>
                          </a:solidFill>
                          <a:latin typeface="Arial"/>
                          <a:ea typeface="Arial"/>
                          <a:cs typeface="Arial"/>
                          <a:sym typeface="Arial"/>
                        </a:rPr>
                        <a:t>Essential for broader health</a:t>
                      </a:r>
                      <a:endParaRPr b="1" sz="2600">
                        <a:solidFill>
                          <a:srgbClr val="0468B1"/>
                        </a:solidFill>
                        <a:latin typeface="Arial"/>
                        <a:ea typeface="Arial"/>
                        <a:cs typeface="Arial"/>
                        <a:sym typeface="Arial"/>
                      </a:endParaRPr>
                    </a:p>
                  </a:txBody>
                  <a:tcPr marT="97250" marB="0" marR="0" marL="0" anchor="ctr">
                    <a:lnL cap="flat" cmpd="sng" w="12700">
                      <a:solidFill>
                        <a:srgbClr val="44546A"/>
                      </a:solidFill>
                      <a:prstDash val="solid"/>
                      <a:round/>
                      <a:headEnd len="sm" w="sm" type="none"/>
                      <a:tailEnd len="sm" w="sm" type="none"/>
                    </a:lnL>
                    <a:lnR cap="flat" cmpd="sng" w="12700">
                      <a:solidFill>
                        <a:srgbClr val="44546A"/>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BE73AD"/>
                    </a:solidFill>
                  </a:tcPr>
                </a:tc>
                <a:tc hMerge="1"/>
                <a:tc hMerge="1"/>
                <a:tc hMerge="1"/>
                <a:tc hMerge="1"/>
                <a:tc hMerge="1"/>
              </a:tr>
              <a:tr h="341100">
                <a:tc>
                  <a:txBody>
                    <a:bodyPr/>
                    <a:lstStyle/>
                    <a:p>
                      <a:pPr indent="0" lvl="0" marL="35560" marR="0" rtl="0" algn="l">
                        <a:spcBef>
                          <a:spcPts val="0"/>
                        </a:spcBef>
                        <a:spcAft>
                          <a:spcPts val="0"/>
                        </a:spcAft>
                        <a:buClr>
                          <a:srgbClr val="0468B1"/>
                        </a:buClr>
                        <a:buSzPts val="2100"/>
                        <a:buFont typeface="Arial"/>
                        <a:buNone/>
                      </a:pPr>
                      <a:r>
                        <a:t/>
                      </a:r>
                      <a:endParaRPr sz="1600" u="none" cap="none" strike="noStrike">
                        <a:solidFill>
                          <a:srgbClr val="44546A"/>
                        </a:solidFill>
                        <a:latin typeface="Arial"/>
                        <a:ea typeface="Arial"/>
                        <a:cs typeface="Arial"/>
                        <a:sym typeface="Arial"/>
                      </a:endParaRPr>
                    </a:p>
                  </a:txBody>
                  <a:tcPr marT="97250" marB="0" marR="0" marL="0" anchor="ctr">
                    <a:lnL cap="flat" cmpd="sng" w="12700">
                      <a:solidFill>
                        <a:srgbClr val="44546A"/>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c>
                  <a:txBody>
                    <a:bodyPr/>
                    <a:lstStyle/>
                    <a:p>
                      <a:pPr indent="0" lvl="0" marL="35560" marR="0" rtl="0" algn="ctr">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MSM</a:t>
                      </a:r>
                      <a:endParaRPr b="1" sz="1600" u="none" cap="none" strike="noStrike">
                        <a:solidFill>
                          <a:srgbClr val="44546A"/>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PWID</a:t>
                      </a:r>
                      <a:endParaRPr b="1" sz="1600" u="none" cap="none" strike="noStrike">
                        <a:solidFill>
                          <a:srgbClr val="44546A"/>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TGD</a:t>
                      </a:r>
                      <a:endParaRPr b="1" sz="1600" u="none" cap="none" strike="noStrike">
                        <a:solidFill>
                          <a:srgbClr val="44546A"/>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SW</a:t>
                      </a:r>
                      <a:endParaRPr b="1" sz="1600" u="none" cap="none" strike="noStrike">
                        <a:solidFill>
                          <a:srgbClr val="44546A"/>
                        </a:solidFill>
                        <a:latin typeface="Arial"/>
                        <a:ea typeface="Arial"/>
                        <a:cs typeface="Arial"/>
                        <a:sym typeface="Arial"/>
                      </a:endParaRPr>
                    </a:p>
                  </a:txBody>
                  <a:tcPr marT="0" marB="0" marR="0" marL="0" anchor="ctr">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c>
                  <a:txBody>
                    <a:bodyPr/>
                    <a:lstStyle/>
                    <a:p>
                      <a:pPr indent="0" lvl="0" marL="0" marR="0" rtl="0" algn="ctr">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PRIS</a:t>
                      </a:r>
                      <a:endParaRPr b="1" sz="1600" u="none" cap="none" strike="noStrike">
                        <a:solidFill>
                          <a:srgbClr val="44546A"/>
                        </a:solidFill>
                        <a:latin typeface="Arial"/>
                        <a:ea typeface="Arial"/>
                        <a:cs typeface="Arial"/>
                        <a:sym typeface="Arial"/>
                      </a:endParaRPr>
                    </a:p>
                  </a:txBody>
                  <a:tcPr marT="1325" marB="0" marR="0" marL="0" anchor="ctr">
                    <a:lnL cap="flat" cmpd="sng" w="9525">
                      <a:solidFill>
                        <a:srgbClr val="DBB8D5"/>
                      </a:solidFill>
                      <a:prstDash val="solid"/>
                      <a:round/>
                      <a:headEnd len="sm" w="sm" type="none"/>
                      <a:tailEnd len="sm" w="sm" type="none"/>
                    </a:lnL>
                    <a:lnR cap="flat" cmpd="sng" w="12700">
                      <a:solidFill>
                        <a:srgbClr val="44546A"/>
                      </a:solidFill>
                      <a:prstDash val="solid"/>
                      <a:round/>
                      <a:headEnd len="sm" w="sm" type="none"/>
                      <a:tailEnd len="sm" w="sm" type="none"/>
                    </a:lnR>
                    <a:lnT cap="flat" cmpd="sng" w="12700">
                      <a:solidFill>
                        <a:srgbClr val="44546A"/>
                      </a:solidFill>
                      <a:prstDash val="solid"/>
                      <a:round/>
                      <a:headEnd len="sm" w="sm" type="none"/>
                      <a:tailEnd len="sm" w="sm" type="none"/>
                    </a:lnT>
                    <a:lnB cap="flat" cmpd="sng" w="12700">
                      <a:solidFill>
                        <a:srgbClr val="44546A"/>
                      </a:solidFill>
                      <a:prstDash val="solid"/>
                      <a:round/>
                      <a:headEnd len="sm" w="sm" type="none"/>
                      <a:tailEnd len="sm" w="sm" type="none"/>
                    </a:lnB>
                    <a:solidFill>
                      <a:srgbClr val="DBB8D5"/>
                    </a:solidFill>
                  </a:tcPr>
                </a:tc>
              </a:tr>
              <a:tr h="341100">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Anal health</a:t>
                      </a:r>
                      <a:endParaRPr sz="1300">
                        <a:solidFill>
                          <a:srgbClr val="44546A"/>
                        </a:solidFill>
                        <a:latin typeface="Arial"/>
                        <a:ea typeface="Arial"/>
                        <a:cs typeface="Arial"/>
                        <a:sym typeface="Arial"/>
                      </a:endParaRPr>
                    </a:p>
                  </a:txBody>
                  <a:tcPr marT="28275" marB="33925" marR="67825" marL="67825" anchor="ctr">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lnT cap="flat" cmpd="sng" w="12700">
                      <a:solidFill>
                        <a:srgbClr val="44546A"/>
                      </a:solidFill>
                      <a:prstDash val="solid"/>
                      <a:round/>
                      <a:headEnd len="sm" w="sm" type="none"/>
                      <a:tailEnd len="sm" w="sm" type="none"/>
                    </a:lnT>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7250" marB="0" marR="0" marL="0">
                    <a:lnL cap="flat" cmpd="sng" w="9525">
                      <a:solidFill>
                        <a:srgbClr val="DBB8D5"/>
                      </a:solidFill>
                      <a:prstDash val="solid"/>
                      <a:round/>
                      <a:headEnd len="sm" w="sm" type="none"/>
                      <a:tailEnd len="sm" w="sm" type="none"/>
                    </a:lnL>
                    <a:lnT cap="flat" cmpd="sng" w="12700">
                      <a:solidFill>
                        <a:srgbClr val="44546A"/>
                      </a:solidFill>
                      <a:prstDash val="solid"/>
                      <a:round/>
                      <a:headEnd len="sm" w="sm" type="none"/>
                      <a:tailEnd len="sm" w="sm" type="none"/>
                    </a:lnT>
                    <a:solidFill>
                      <a:srgbClr val="F0E4F0"/>
                    </a:solidFill>
                  </a:tcPr>
                </a:tc>
              </a:tr>
              <a:tr h="33577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Conception and pregnancy care</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496500">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Contraception</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237125" marB="0" marR="0" marL="0">
                    <a:lnL cap="flat" cmpd="sng" w="9525">
                      <a:solidFill>
                        <a:srgbClr val="DBB8D5"/>
                      </a:solidFill>
                      <a:prstDash val="solid"/>
                      <a:round/>
                      <a:headEnd len="sm" w="sm" type="none"/>
                      <a:tailEnd len="sm" w="sm" type="none"/>
                    </a:lnL>
                    <a:solidFill>
                      <a:srgbClr val="F0E4F0"/>
                    </a:solidFill>
                  </a:tcPr>
                </a:tc>
              </a:tr>
              <a:tr h="30112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Gender-affirming care</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57275" marB="0" marR="0" marL="0">
                    <a:lnL cap="flat" cmpd="sng" w="9525">
                      <a:solidFill>
                        <a:srgbClr val="DBB8D5"/>
                      </a:solidFill>
                      <a:prstDash val="solid"/>
                      <a:round/>
                      <a:headEnd len="sm" w="sm" type="none"/>
                      <a:tailEnd len="sm" w="sm" type="none"/>
                    </a:lnL>
                    <a:solidFill>
                      <a:srgbClr val="F0E4F0"/>
                    </a:solidFill>
                  </a:tcPr>
                </a:tc>
              </a:tr>
              <a:tr h="33577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Mental health services</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33577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extLst>
                            <a:ext uri="http://customooxmlschemas.google.com/">
                              <go:slidesCustomData xmlns:go="http://customooxmlschemas.google.com/" textRoundtripDataId="24"/>
                            </a:ext>
                          </a:extLst>
                        </a:rPr>
                        <a:t>Prevention, assessment and treatment of cervical cancer</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33577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extLst>
                            <a:ext uri="http://customooxmlschemas.google.com/">
                              <go:slidesCustomData xmlns:go="http://customooxmlschemas.google.com/" textRoundtripDataId="25"/>
                            </a:ext>
                          </a:extLst>
                        </a:rPr>
                        <a:t>Safe abortion</a:t>
                      </a:r>
                      <a:endParaRPr sz="1300">
                        <a:solidFill>
                          <a:srgbClr val="44546A"/>
                        </a:solidFill>
                        <a:latin typeface="Arial"/>
                        <a:ea typeface="Arial"/>
                        <a:cs typeface="Arial"/>
                        <a:sym typeface="Arial"/>
                      </a:endParaRPr>
                    </a:p>
                  </a:txBody>
                  <a:tcPr marT="636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451375">
                <a:tc>
                  <a:txBody>
                    <a:bodyPr/>
                    <a:lstStyle/>
                    <a:p>
                      <a:pPr indent="0" lvl="0" marL="35560" marR="154940" rtl="0" algn="l">
                        <a:spcBef>
                          <a:spcPts val="0"/>
                        </a:spcBef>
                        <a:spcAft>
                          <a:spcPts val="0"/>
                        </a:spcAft>
                        <a:buNone/>
                      </a:pPr>
                      <a:r>
                        <a:rPr b="0" i="0" lang="en-US" sz="1300" u="none" strike="noStrike">
                          <a:solidFill>
                            <a:srgbClr val="44546A"/>
                          </a:solidFill>
                          <a:latin typeface="Arial"/>
                          <a:ea typeface="Arial"/>
                          <a:cs typeface="Arial"/>
                          <a:sym typeface="Arial"/>
                        </a:rPr>
                        <a:t>Screening and treatment for hazardous and harmful alcohol use and other substance use</a:t>
                      </a:r>
                      <a:endParaRPr sz="1300">
                        <a:solidFill>
                          <a:srgbClr val="44546A"/>
                        </a:solidFill>
                        <a:latin typeface="Arial"/>
                        <a:ea typeface="Arial"/>
                        <a:cs typeface="Arial"/>
                        <a:sym typeface="Arial"/>
                      </a:endParaRPr>
                    </a:p>
                  </a:txBody>
                  <a:tcPr marT="21200"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r h="335775">
                <a:tc>
                  <a:txBody>
                    <a:bodyPr/>
                    <a:lstStyle/>
                    <a:p>
                      <a:pPr indent="0" lvl="0" marL="35560" marR="0" rtl="0" algn="l">
                        <a:spcBef>
                          <a:spcPts val="0"/>
                        </a:spcBef>
                        <a:spcAft>
                          <a:spcPts val="0"/>
                        </a:spcAft>
                        <a:buNone/>
                      </a:pPr>
                      <a:r>
                        <a:rPr b="0" i="0" lang="en-US" sz="1300" u="none" strike="noStrike">
                          <a:solidFill>
                            <a:srgbClr val="44546A"/>
                          </a:solidFill>
                          <a:latin typeface="Arial"/>
                          <a:ea typeface="Arial"/>
                          <a:cs typeface="Arial"/>
                          <a:sym typeface="Arial"/>
                        </a:rPr>
                        <a:t>TB prevention, screening, diagnosis and treatment</a:t>
                      </a:r>
                      <a:endParaRPr sz="1300">
                        <a:solidFill>
                          <a:srgbClr val="44546A"/>
                        </a:solidFill>
                        <a:latin typeface="Arial"/>
                        <a:ea typeface="Arial"/>
                        <a:cs typeface="Arial"/>
                        <a:sym typeface="Arial"/>
                      </a:endParaRPr>
                    </a:p>
                  </a:txBody>
                  <a:tcPr marT="49475" marB="33925" marR="67825" marL="67825" anchor="ctr">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lnR cap="flat" cmpd="sng" w="9525">
                      <a:solidFill>
                        <a:srgbClr val="DBB8D5"/>
                      </a:solidFill>
                      <a:prstDash val="solid"/>
                      <a:round/>
                      <a:headEnd len="sm" w="sm" type="none"/>
                      <a:tailEnd len="sm" w="sm" type="none"/>
                    </a:lnR>
                    <a:solidFill>
                      <a:srgbClr val="F0E4F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1600" u="none" cap="none" strike="noStrike">
                          <a:solidFill>
                            <a:srgbClr val="44546A"/>
                          </a:solidFill>
                          <a:latin typeface="Arial"/>
                          <a:ea typeface="Arial"/>
                          <a:cs typeface="Arial"/>
                          <a:sym typeface="Arial"/>
                        </a:rPr>
                        <a:t>x</a:t>
                      </a:r>
                      <a:endParaRPr sz="1600" u="none" cap="none" strike="noStrike">
                        <a:solidFill>
                          <a:srgbClr val="44546A"/>
                        </a:solidFill>
                        <a:latin typeface="Arial"/>
                        <a:ea typeface="Arial"/>
                        <a:cs typeface="Arial"/>
                        <a:sym typeface="Arial"/>
                      </a:endParaRPr>
                    </a:p>
                  </a:txBody>
                  <a:tcPr marT="91925" marB="0" marR="0" marL="0">
                    <a:lnL cap="flat" cmpd="sng" w="9525">
                      <a:solidFill>
                        <a:srgbClr val="DBB8D5"/>
                      </a:solidFill>
                      <a:prstDash val="solid"/>
                      <a:round/>
                      <a:headEnd len="sm" w="sm" type="none"/>
                      <a:tailEnd len="sm" w="sm" type="none"/>
                    </a:lnL>
                    <a:solidFill>
                      <a:srgbClr val="F0E4F0"/>
                    </a:solidFill>
                  </a:tcPr>
                </a:tc>
              </a:tr>
            </a:tbl>
          </a:graphicData>
        </a:graphic>
      </p:graphicFrame>
      <p:sp>
        <p:nvSpPr>
          <p:cNvPr id="235" name="Google Shape;235;p17"/>
          <p:cNvSpPr txBox="1"/>
          <p:nvPr/>
        </p:nvSpPr>
        <p:spPr>
          <a:xfrm>
            <a:off x="838200" y="6494675"/>
            <a:ext cx="6567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COMPREHENSIVE PACKAGE OF HEALTH SECTOR INTERVENTIONS</a:t>
            </a:r>
            <a:endParaRPr/>
          </a:p>
        </p:txBody>
      </p:sp>
      <p:sp>
        <p:nvSpPr>
          <p:cNvPr id="236" name="Google Shape;236;p17"/>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WHO recommended health </a:t>
            </a:r>
            <a:endParaRPr/>
          </a:p>
          <a:p>
            <a:pPr indent="0" lvl="0" marL="0" rtl="0" algn="l">
              <a:lnSpc>
                <a:spcPct val="90000"/>
              </a:lnSpc>
              <a:spcBef>
                <a:spcPts val="0"/>
              </a:spcBef>
              <a:spcAft>
                <a:spcPts val="0"/>
              </a:spcAft>
              <a:buClr>
                <a:schemeClr val="lt1"/>
              </a:buClr>
              <a:buSzPts val="3400"/>
              <a:buFont typeface="Arial"/>
              <a:buNone/>
            </a:pPr>
            <a:r>
              <a:rPr lang="en-US"/>
              <a:t>intervention package</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242" name="Google Shape;242;p18"/>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Key concepts and approaches for health sector interventions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Key concepts and approaches for </a:t>
            </a:r>
            <a:endParaRPr sz="3200"/>
          </a:p>
          <a:p>
            <a:pPr indent="0" lvl="0" marL="0" rtl="0" algn="l">
              <a:lnSpc>
                <a:spcPct val="90000"/>
              </a:lnSpc>
              <a:spcBef>
                <a:spcPts val="0"/>
              </a:spcBef>
              <a:spcAft>
                <a:spcPts val="0"/>
              </a:spcAft>
              <a:buClr>
                <a:schemeClr val="lt1"/>
              </a:buClr>
              <a:buSzPts val="3200"/>
              <a:buFont typeface="Arial"/>
              <a:buNone/>
            </a:pPr>
            <a:r>
              <a:rPr lang="en-US" sz="3200"/>
              <a:t>health sector interventions</a:t>
            </a:r>
            <a:endParaRPr/>
          </a:p>
        </p:txBody>
      </p:sp>
      <p:cxnSp>
        <p:nvCxnSpPr>
          <p:cNvPr id="248" name="Google Shape;248;p1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49" name="Google Shape;249;p1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t>UN organ</a:t>
            </a:r>
            <a:r>
              <a:rPr b="1" lang="en-US" sz="2000"/>
              <a:t>is</a:t>
            </a:r>
            <a:r>
              <a:rPr b="1" lang="en-US" sz="2000"/>
              <a:t>ations should support several </a:t>
            </a:r>
            <a:r>
              <a:rPr b="1" lang="en-US" sz="2000">
                <a:extLst>
                  <a:ext uri="http://customooxmlschemas.google.com/">
                    <go:slidesCustomData xmlns:go="http://customooxmlschemas.google.com/" textRoundtripDataId="26"/>
                  </a:ext>
                </a:extLst>
              </a:rPr>
              <a:t>approaches</a:t>
            </a:r>
            <a:r>
              <a:rPr b="1" lang="en-US" sz="2000"/>
              <a:t> to health service delivery that will make interventions with key populations more effective:</a:t>
            </a:r>
            <a:endParaRPr/>
          </a:p>
          <a:p>
            <a:pPr indent="-228600" lvl="0" marL="228600" rtl="0" algn="l">
              <a:lnSpc>
                <a:spcPct val="100000"/>
              </a:lnSpc>
              <a:spcBef>
                <a:spcPts val="1000"/>
              </a:spcBef>
              <a:spcAft>
                <a:spcPts val="0"/>
              </a:spcAft>
              <a:buClr>
                <a:schemeClr val="dk1"/>
              </a:buClr>
              <a:buSzPts val="2000"/>
              <a:buChar char="•"/>
            </a:pPr>
            <a:r>
              <a:rPr lang="en-US" sz="2000">
                <a:extLst>
                  <a:ext uri="http://customooxmlschemas.google.com/">
                    <go:slidesCustomData xmlns:go="http://customooxmlschemas.google.com/" textRoundtripDataId="27"/>
                  </a:ext>
                </a:extLst>
              </a:rPr>
              <a:t>Equity in health</a:t>
            </a:r>
            <a:endParaRPr>
              <a:extLst>
                <a:ext uri="http://customooxmlschemas.google.com/">
                  <go:slidesCustomData xmlns:go="http://customooxmlschemas.google.com/" textRoundtripDataId="28"/>
                </a:ext>
              </a:extLst>
            </a:endParaRPr>
          </a:p>
          <a:p>
            <a:pPr indent="-228600" lvl="0" marL="228600" rtl="0" algn="l">
              <a:lnSpc>
                <a:spcPct val="100000"/>
              </a:lnSpc>
              <a:spcBef>
                <a:spcPts val="1000"/>
              </a:spcBef>
              <a:spcAft>
                <a:spcPts val="0"/>
              </a:spcAft>
              <a:buClr>
                <a:schemeClr val="dk1"/>
              </a:buClr>
              <a:buSzPts val="2000"/>
              <a:buChar char="•"/>
            </a:pPr>
            <a:r>
              <a:rPr lang="en-US" sz="2000">
                <a:extLst>
                  <a:ext uri="http://customooxmlschemas.google.com/">
                    <go:slidesCustomData xmlns:go="http://customooxmlschemas.google.com/" textRoundtripDataId="29"/>
                  </a:ext>
                </a:extLst>
              </a:rPr>
              <a:t>People-centred</a:t>
            </a:r>
            <a:r>
              <a:rPr lang="en-US" sz="2000">
                <a:extLst>
                  <a:ext uri="http://customooxmlschemas.google.com/">
                    <go:slidesCustomData xmlns:go="http://customooxmlschemas.google.com/" textRoundtripDataId="30"/>
                  </a:ext>
                </a:extLst>
              </a:rPr>
              <a:t> care</a:t>
            </a:r>
            <a:endParaRPr>
              <a:extLst>
                <a:ext uri="http://customooxmlschemas.google.com/">
                  <go:slidesCustomData xmlns:go="http://customooxmlschemas.google.com/" textRoundtripDataId="31"/>
                </a:ext>
              </a:extLst>
            </a:endParaRPr>
          </a:p>
          <a:p>
            <a:pPr indent="-228600" lvl="0" marL="228600" rtl="0" algn="l">
              <a:lnSpc>
                <a:spcPct val="100000"/>
              </a:lnSpc>
              <a:spcBef>
                <a:spcPts val="1000"/>
              </a:spcBef>
              <a:spcAft>
                <a:spcPts val="0"/>
              </a:spcAft>
              <a:buClr>
                <a:schemeClr val="dk1"/>
              </a:buClr>
              <a:buSzPts val="2000"/>
              <a:buChar char="•"/>
            </a:pPr>
            <a:r>
              <a:rPr lang="en-US" sz="2000">
                <a:extLst>
                  <a:ext uri="http://customooxmlschemas.google.com/">
                    <go:slidesCustomData xmlns:go="http://customooxmlschemas.google.com/" textRoundtripDataId="32"/>
                  </a:ext>
                </a:extLst>
              </a:rPr>
              <a:t>Community engagement and community-led services</a:t>
            </a:r>
            <a:endParaRPr>
              <a:extLst>
                <a:ext uri="http://customooxmlschemas.google.com/">
                  <go:slidesCustomData xmlns:go="http://customooxmlschemas.google.com/" textRoundtripDataId="33"/>
                </a:ext>
              </a:extLst>
            </a:endParaRPr>
          </a:p>
          <a:p>
            <a:pPr indent="-228600" lvl="0" marL="228600" rtl="0" algn="l">
              <a:lnSpc>
                <a:spcPct val="100000"/>
              </a:lnSpc>
              <a:spcBef>
                <a:spcPts val="1000"/>
              </a:spcBef>
              <a:spcAft>
                <a:spcPts val="0"/>
              </a:spcAft>
              <a:buClr>
                <a:schemeClr val="dk1"/>
              </a:buClr>
              <a:buSzPts val="2000"/>
              <a:buChar char="•"/>
            </a:pPr>
            <a:r>
              <a:rPr lang="en-US" sz="2000">
                <a:extLst>
                  <a:ext uri="http://customooxmlschemas.google.com/">
                    <go:slidesCustomData xmlns:go="http://customooxmlschemas.google.com/" textRoundtripDataId="34"/>
                  </a:ext>
                </a:extLst>
              </a:rPr>
              <a:t>Differentiated service delivery</a:t>
            </a:r>
            <a:endParaRPr/>
          </a:p>
        </p:txBody>
      </p:sp>
      <p:sp>
        <p:nvSpPr>
          <p:cNvPr id="250" name="Google Shape;250;p19"/>
          <p:cNvSpPr txBox="1"/>
          <p:nvPr/>
        </p:nvSpPr>
        <p:spPr>
          <a:xfrm>
            <a:off x="838198" y="6494680"/>
            <a:ext cx="655582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106" name="Google Shape;106;p2"/>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chemeClr val="dk1"/>
              </a:buClr>
              <a:buSzPct val="108108"/>
              <a:buNone/>
            </a:pPr>
            <a:r>
              <a:rPr b="1" lang="en-US"/>
              <a:t>To end HIV as a public health threat by 2030, the global community has set targets for 2025 in:</a:t>
            </a:r>
            <a:br>
              <a:rPr b="1" lang="en-US"/>
            </a:br>
            <a:endParaRPr b="1"/>
          </a:p>
          <a:p>
            <a:pPr indent="-228600" lvl="0" marL="228600" rtl="0" algn="l">
              <a:lnSpc>
                <a:spcPct val="110000"/>
              </a:lnSpc>
              <a:spcBef>
                <a:spcPts val="0"/>
              </a:spcBef>
              <a:spcAft>
                <a:spcPts val="0"/>
              </a:spcAft>
              <a:buClr>
                <a:schemeClr val="dk1"/>
              </a:buClr>
              <a:buSzPct val="108108"/>
              <a:buChar char="•"/>
            </a:pPr>
            <a:r>
              <a:rPr lang="en-US"/>
              <a:t>The Global AIDS Strategy 2021-2026 </a:t>
            </a:r>
            <a:endParaRPr/>
          </a:p>
          <a:p>
            <a:pPr indent="-228600" lvl="0" marL="228600" rtl="0" algn="l">
              <a:lnSpc>
                <a:spcPct val="110000"/>
              </a:lnSpc>
              <a:spcBef>
                <a:spcPts val="0"/>
              </a:spcBef>
              <a:spcAft>
                <a:spcPts val="0"/>
              </a:spcAft>
              <a:buClr>
                <a:schemeClr val="dk1"/>
              </a:buClr>
              <a:buSzPct val="108108"/>
              <a:buChar char="•"/>
            </a:pPr>
            <a:r>
              <a:rPr lang="en-US"/>
              <a:t>The Political Declaration on HIV and AIDS (2021) </a:t>
            </a:r>
            <a:endParaRPr/>
          </a:p>
          <a:p>
            <a:pPr indent="-50800" lvl="0" marL="228600" rtl="0" algn="l">
              <a:lnSpc>
                <a:spcPct val="110000"/>
              </a:lnSpc>
              <a:spcBef>
                <a:spcPts val="0"/>
              </a:spcBef>
              <a:spcAft>
                <a:spcPts val="0"/>
              </a:spcAft>
              <a:buClr>
                <a:schemeClr val="dk1"/>
              </a:buClr>
              <a:buSzPct val="108108"/>
              <a:buNone/>
            </a:pPr>
            <a:r>
              <a:t/>
            </a:r>
            <a:endParaRPr/>
          </a:p>
          <a:p>
            <a:pPr indent="0" lvl="0" marL="0" rtl="0" algn="l">
              <a:lnSpc>
                <a:spcPct val="110000"/>
              </a:lnSpc>
              <a:spcBef>
                <a:spcPts val="0"/>
              </a:spcBef>
              <a:spcAft>
                <a:spcPts val="0"/>
              </a:spcAft>
              <a:buClr>
                <a:schemeClr val="dk1"/>
              </a:buClr>
              <a:buSzPct val="108108"/>
              <a:buNone/>
            </a:pPr>
            <a:r>
              <a:rPr lang="en-US"/>
              <a:t>These targets apply to all key populations.</a:t>
            </a:r>
            <a:endParaRPr/>
          </a:p>
          <a:p>
            <a:pPr indent="0" lvl="0" marL="0" rtl="0" algn="l">
              <a:lnSpc>
                <a:spcPct val="110000"/>
              </a:lnSpc>
              <a:spcBef>
                <a:spcPts val="0"/>
              </a:spcBef>
              <a:spcAft>
                <a:spcPts val="0"/>
              </a:spcAft>
              <a:buClr>
                <a:schemeClr val="dk1"/>
              </a:buClr>
              <a:buSzPct val="108108"/>
              <a:buNone/>
            </a:pPr>
            <a:r>
              <a:t/>
            </a:r>
            <a:endParaRPr/>
          </a:p>
          <a:p>
            <a:pPr indent="0" lvl="0" marL="0" rtl="0" algn="l">
              <a:lnSpc>
                <a:spcPct val="110000"/>
              </a:lnSpc>
              <a:spcBef>
                <a:spcPts val="0"/>
              </a:spcBef>
              <a:spcAft>
                <a:spcPts val="0"/>
              </a:spcAft>
              <a:buClr>
                <a:schemeClr val="dk1"/>
              </a:buClr>
              <a:buSzPct val="108108"/>
              <a:buNone/>
            </a:pPr>
            <a:r>
              <a:rPr b="1" lang="en-US"/>
              <a:t>This session </a:t>
            </a:r>
            <a:r>
              <a:rPr lang="en-US"/>
              <a:t>summar</a:t>
            </a:r>
            <a:r>
              <a:rPr lang="en-US"/>
              <a:t>is</a:t>
            </a:r>
            <a:r>
              <a:rPr lang="en-US"/>
              <a:t>es the key health sector interventions that have a demonstrated direct impact on HIV, viral hepatitis and STIs in key populations.</a:t>
            </a:r>
            <a:endParaRPr/>
          </a:p>
        </p:txBody>
      </p:sp>
      <p:sp>
        <p:nvSpPr>
          <p:cNvPr id="107" name="Google Shape;107;p2"/>
          <p:cNvSpPr txBox="1"/>
          <p:nvPr/>
        </p:nvSpPr>
        <p:spPr>
          <a:xfrm>
            <a:off x="838199" y="6494680"/>
            <a:ext cx="76278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1.3 </a:t>
            </a:r>
            <a:r>
              <a:rPr lang="en-US" sz="1100">
                <a:solidFill>
                  <a:srgbClr val="ACB8CA"/>
                </a:solidFill>
              </a:rPr>
              <a:t>| INTRODUCTION</a:t>
            </a:r>
            <a:endParaRPr/>
          </a:p>
        </p:txBody>
      </p:sp>
      <p:cxnSp>
        <p:nvCxnSpPr>
          <p:cNvPr id="108" name="Google Shape;108;p2"/>
          <p:cNvCxnSpPr>
            <a:endCxn id="107" idx="1"/>
          </p:cNvCxnSpPr>
          <p:nvPr/>
        </p:nvCxnSpPr>
        <p:spPr>
          <a:xfrm>
            <a:off x="255899"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Equity in health</a:t>
            </a:r>
            <a:endParaRPr/>
          </a:p>
        </p:txBody>
      </p:sp>
      <p:cxnSp>
        <p:nvCxnSpPr>
          <p:cNvPr id="256" name="Google Shape;256;p2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57" name="Google Shape;257;p20"/>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t>Equity in health </a:t>
            </a:r>
            <a:r>
              <a:rPr lang="en-US" sz="2400"/>
              <a:t>is an overarching principle. It is achieved when everyone can attain their full potential for health and well-being, and there are no unfair, avoidable or remediable differences among groups of people. </a:t>
            </a:r>
            <a:endParaRPr/>
          </a:p>
          <a:p>
            <a:pPr indent="0" lvl="0" marL="0" rtl="0" algn="l">
              <a:lnSpc>
                <a:spcPct val="100000"/>
              </a:lnSpc>
              <a:spcBef>
                <a:spcPts val="1000"/>
              </a:spcBef>
              <a:spcAft>
                <a:spcPts val="0"/>
              </a:spcAft>
              <a:buClr>
                <a:schemeClr val="dk1"/>
              </a:buClr>
              <a:buSzPts val="2400"/>
              <a:buNone/>
            </a:pPr>
            <a:r>
              <a:rPr lang="en-US" sz="2400"/>
              <a:t>Equitable access means that specific actions must be taken to ensure services are accessible and acceptable to key populations, and barriers to access are removed.</a:t>
            </a:r>
            <a:endParaRPr/>
          </a:p>
          <a:p>
            <a:pPr indent="0" lvl="0" marL="0" rtl="0" algn="l">
              <a:lnSpc>
                <a:spcPct val="100000"/>
              </a:lnSpc>
              <a:spcBef>
                <a:spcPts val="1000"/>
              </a:spcBef>
              <a:spcAft>
                <a:spcPts val="0"/>
              </a:spcAft>
              <a:buClr>
                <a:schemeClr val="dk1"/>
              </a:buClr>
              <a:buSzPts val="2400"/>
              <a:buNone/>
            </a:pPr>
            <a:r>
              <a:rPr lang="en-US" sz="2400">
                <a:extLst>
                  <a:ext uri="http://customooxmlschemas.google.com/">
                    <go:slidesCustomData xmlns:go="http://customooxmlschemas.google.com/" textRoundtripDataId="35"/>
                  </a:ext>
                </a:extLst>
              </a:rPr>
              <a:t>This includes community engagement and leadership, and differentiated service delivery, as well as structural interventions for critical enablers (Session 1.4).</a:t>
            </a:r>
            <a:r>
              <a:rPr lang="en-US" sz="2400"/>
              <a:t> </a:t>
            </a:r>
            <a:endParaRPr/>
          </a:p>
        </p:txBody>
      </p:sp>
      <p:sp>
        <p:nvSpPr>
          <p:cNvPr id="258" name="Google Shape;258;p20"/>
          <p:cNvSpPr txBox="1"/>
          <p:nvPr/>
        </p:nvSpPr>
        <p:spPr>
          <a:xfrm>
            <a:off x="838198" y="5664269"/>
            <a:ext cx="5257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lang="en-US" u="sng">
                <a:solidFill>
                  <a:schemeClr val="dk1"/>
                </a:solidFill>
                <a:latin typeface="Arial"/>
                <a:ea typeface="Arial"/>
                <a:cs typeface="Arial"/>
                <a:sym typeface="Arial"/>
                <a:hlinkClick r:id="rId3">
                  <a:extLst>
                    <a:ext uri="{A12FA001-AC4F-418D-AE19-62706E023703}">
                      <ahyp:hlinkClr val="tx"/>
                    </a:ext>
                  </a:extLst>
                </a:hlinkClick>
              </a:rPr>
              <a:t>Health Equity</a:t>
            </a:r>
            <a:r>
              <a:rPr lang="en-US">
                <a:solidFill>
                  <a:schemeClr val="dk2"/>
                </a:solidFill>
                <a:latin typeface="Arial"/>
                <a:ea typeface="Arial"/>
                <a:cs typeface="Arial"/>
                <a:sym typeface="Arial"/>
              </a:rPr>
              <a:t> (WHO)</a:t>
            </a:r>
            <a:endParaRPr sz="1500"/>
          </a:p>
        </p:txBody>
      </p:sp>
      <p:sp>
        <p:nvSpPr>
          <p:cNvPr id="259" name="Google Shape;259;p20"/>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People-centred services</a:t>
            </a:r>
            <a:endParaRPr/>
          </a:p>
        </p:txBody>
      </p:sp>
      <p:cxnSp>
        <p:nvCxnSpPr>
          <p:cNvPr id="265" name="Google Shape;265;p2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66" name="Google Shape;266;p21"/>
          <p:cNvSpPr txBox="1"/>
          <p:nvPr>
            <p:ph idx="1" type="body"/>
          </p:nvPr>
        </p:nvSpPr>
        <p:spPr>
          <a:xfrm>
            <a:off x="838200" y="2642976"/>
            <a:ext cx="10515600" cy="3438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t>People-centred care </a:t>
            </a:r>
            <a:r>
              <a:rPr lang="en-US" sz="2400"/>
              <a:t>is care that is focused and organ</a:t>
            </a:r>
            <a:r>
              <a:rPr lang="en-US" sz="2400"/>
              <a:t>is</a:t>
            </a:r>
            <a:r>
              <a:rPr lang="en-US" sz="2400"/>
              <a:t>ed around the holistic health needs and expectations of people and communities, rather than separate (vertical) services for specific diseases.</a:t>
            </a:r>
            <a:endParaRPr/>
          </a:p>
          <a:p>
            <a:pPr indent="0" lvl="0" marL="0" rtl="0" algn="l">
              <a:lnSpc>
                <a:spcPct val="100000"/>
              </a:lnSpc>
              <a:spcBef>
                <a:spcPts val="1000"/>
              </a:spcBef>
              <a:spcAft>
                <a:spcPts val="0"/>
              </a:spcAft>
              <a:buClr>
                <a:schemeClr val="dk1"/>
              </a:buClr>
              <a:buSzPts val="2400"/>
              <a:buNone/>
            </a:pPr>
            <a:r>
              <a:rPr lang="en-US" sz="2400"/>
              <a:t>People-centred care is particularly appropriate for key populations, who are frequently marginal</a:t>
            </a:r>
            <a:r>
              <a:rPr lang="en-US" sz="2400"/>
              <a:t>is</a:t>
            </a:r>
            <a:r>
              <a:rPr lang="en-US" sz="2400"/>
              <a:t>ed, criminal</a:t>
            </a:r>
            <a:r>
              <a:rPr lang="en-US" sz="2400"/>
              <a:t>is</a:t>
            </a:r>
            <a:r>
              <a:rPr lang="en-US" sz="2400"/>
              <a:t>ed and stigmat</a:t>
            </a:r>
            <a:r>
              <a:rPr lang="en-US" sz="2400"/>
              <a:t>is</a:t>
            </a:r>
            <a:r>
              <a:rPr lang="en-US" sz="2400"/>
              <a:t>ed. It helps remove barriers to accessing integrated services for prevention, diagnosis and treatment of HIV, STIs and viral hepatitis. It also ensures that all other health needs are met for each individual.</a:t>
            </a:r>
            <a:endParaRPr/>
          </a:p>
        </p:txBody>
      </p:sp>
      <p:sp>
        <p:nvSpPr>
          <p:cNvPr id="267" name="Google Shape;267;p21"/>
          <p:cNvSpPr/>
          <p:nvPr/>
        </p:nvSpPr>
        <p:spPr>
          <a:xfrm>
            <a:off x="901342" y="1444081"/>
            <a:ext cx="10452600" cy="107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The 2025 targets call for “90% of people living with HIV and people at risk linked to </a:t>
            </a:r>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people-centred</a:t>
            </a:r>
            <a:r>
              <a:rPr lang="en-US" sz="2000">
                <a:solidFill>
                  <a:schemeClr val="lt1"/>
                </a:solidFill>
                <a:latin typeface="Arial"/>
                <a:ea typeface="Arial"/>
                <a:cs typeface="Arial"/>
                <a:sym typeface="Arial"/>
              </a:rPr>
              <a:t> and </a:t>
            </a:r>
            <a:r>
              <a:rPr b="1" lang="en-US" sz="2000">
                <a:solidFill>
                  <a:schemeClr val="lt1"/>
                </a:solidFill>
                <a:latin typeface="Arial"/>
                <a:ea typeface="Arial"/>
                <a:cs typeface="Arial"/>
                <a:sym typeface="Arial"/>
              </a:rPr>
              <a:t>context-specific</a:t>
            </a:r>
            <a:r>
              <a:rPr lang="en-US" sz="2000">
                <a:solidFill>
                  <a:schemeClr val="lt1"/>
                </a:solidFill>
                <a:latin typeface="Arial"/>
                <a:ea typeface="Arial"/>
                <a:cs typeface="Arial"/>
                <a:sym typeface="Arial"/>
              </a:rPr>
              <a:t> integrated services”</a:t>
            </a:r>
            <a:endParaRPr/>
          </a:p>
        </p:txBody>
      </p:sp>
      <p:sp>
        <p:nvSpPr>
          <p:cNvPr id="268" name="Google Shape;268;p21"/>
          <p:cNvSpPr txBox="1"/>
          <p:nvPr/>
        </p:nvSpPr>
        <p:spPr>
          <a:xfrm>
            <a:off x="838200" y="5926375"/>
            <a:ext cx="9961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Budget Considerations for Key Population Trusted Access Platforms</a:t>
            </a:r>
            <a:r>
              <a:rPr i="1" lang="en-US">
                <a:solidFill>
                  <a:schemeClr val="dk2"/>
                </a:solidFill>
              </a:rPr>
              <a:t> </a:t>
            </a:r>
            <a:r>
              <a:rPr lang="en-US">
                <a:solidFill>
                  <a:schemeClr val="dk2"/>
                </a:solidFill>
              </a:rPr>
              <a:t>(</a:t>
            </a:r>
            <a:r>
              <a:rPr lang="en-US">
                <a:solidFill>
                  <a:schemeClr val="dk2"/>
                </a:solidFill>
                <a:latin typeface="Arial"/>
                <a:ea typeface="Arial"/>
                <a:cs typeface="Arial"/>
                <a:sym typeface="Arial"/>
              </a:rPr>
              <a:t>Global HIV Prevention Coalition</a:t>
            </a:r>
            <a:r>
              <a:rPr lang="en-US">
                <a:solidFill>
                  <a:schemeClr val="dk2"/>
                </a:solidFill>
              </a:rPr>
              <a:t>, </a:t>
            </a:r>
            <a:r>
              <a:rPr lang="en-US">
                <a:solidFill>
                  <a:schemeClr val="dk2"/>
                </a:solidFill>
                <a:latin typeface="Arial"/>
                <a:ea typeface="Arial"/>
                <a:cs typeface="Arial"/>
                <a:sym typeface="Arial"/>
              </a:rPr>
              <a:t>2020)</a:t>
            </a:r>
            <a:endParaRPr sz="1500"/>
          </a:p>
        </p:txBody>
      </p:sp>
      <p:sp>
        <p:nvSpPr>
          <p:cNvPr id="269" name="Google Shape;269;p21"/>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Key questions for better delivery of </a:t>
            </a:r>
            <a:endParaRPr sz="3200"/>
          </a:p>
          <a:p>
            <a:pPr indent="0" lvl="0" marL="0" rtl="0" algn="l">
              <a:lnSpc>
                <a:spcPct val="90000"/>
              </a:lnSpc>
              <a:spcBef>
                <a:spcPts val="0"/>
              </a:spcBef>
              <a:spcAft>
                <a:spcPts val="0"/>
              </a:spcAft>
              <a:buClr>
                <a:schemeClr val="lt1"/>
              </a:buClr>
              <a:buSzPts val="3200"/>
              <a:buFont typeface="Arial"/>
              <a:buNone/>
            </a:pPr>
            <a:r>
              <a:rPr lang="en-US" sz="3200"/>
              <a:t>people-centred services</a:t>
            </a:r>
            <a:endParaRPr/>
          </a:p>
        </p:txBody>
      </p:sp>
      <p:cxnSp>
        <p:nvCxnSpPr>
          <p:cNvPr id="275" name="Google Shape;275;p2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76" name="Google Shape;276;p22"/>
          <p:cNvSpPr txBox="1"/>
          <p:nvPr>
            <p:ph idx="1" type="body"/>
          </p:nvPr>
        </p:nvSpPr>
        <p:spPr>
          <a:xfrm>
            <a:off x="838200" y="1567207"/>
            <a:ext cx="10515600" cy="81059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chemeClr val="dk1"/>
              </a:buClr>
              <a:buSzPct val="100000"/>
              <a:buNone/>
            </a:pPr>
            <a:r>
              <a:rPr lang="en-US" sz="2400"/>
              <a:t>These are some of the questions that policymakers and programme planners should consider in developing people-centred care.</a:t>
            </a:r>
            <a:endParaRPr/>
          </a:p>
        </p:txBody>
      </p:sp>
      <p:graphicFrame>
        <p:nvGraphicFramePr>
          <p:cNvPr id="277" name="Google Shape;277;p22"/>
          <p:cNvGraphicFramePr/>
          <p:nvPr/>
        </p:nvGraphicFramePr>
        <p:xfrm>
          <a:off x="838198" y="2563260"/>
          <a:ext cx="3000000" cy="3000000"/>
        </p:xfrm>
        <a:graphic>
          <a:graphicData uri="http://schemas.openxmlformats.org/drawingml/2006/table">
            <a:tbl>
              <a:tblPr>
                <a:noFill/>
                <a:tableStyleId>{D26CA0E8-E6B8-4E46-B8DF-77E53F1067EA}</a:tableStyleId>
              </a:tblPr>
              <a:tblGrid>
                <a:gridCol w="3955650"/>
                <a:gridCol w="6559950"/>
              </a:tblGrid>
              <a:tr h="362650">
                <a:tc>
                  <a:txBody>
                    <a:bodyPr/>
                    <a:lstStyle/>
                    <a:p>
                      <a:pPr indent="0" lvl="0" marL="0" marR="0" rtl="0" algn="l">
                        <a:spcBef>
                          <a:spcPts val="0"/>
                        </a:spcBef>
                        <a:spcAft>
                          <a:spcPts val="0"/>
                        </a:spcAft>
                        <a:buClr>
                          <a:schemeClr val="lt1"/>
                        </a:buClr>
                        <a:buSzPts val="1800"/>
                        <a:buFont typeface="Arial"/>
                        <a:buNone/>
                      </a:pPr>
                      <a:r>
                        <a:rPr b="1" lang="en-US" sz="1800"/>
                        <a:t>QUESTION</a:t>
                      </a:r>
                      <a:endParaRPr b="1" sz="1800">
                        <a:latin typeface="Calibri"/>
                        <a:ea typeface="Calibri"/>
                        <a:cs typeface="Calibri"/>
                        <a:sym typeface="Calibri"/>
                      </a:endParaRPr>
                    </a:p>
                  </a:txBody>
                  <a:tcPr marT="91425" marB="91425" marR="91425" marL="91425">
                    <a:solidFill>
                      <a:schemeClr val="accent2"/>
                    </a:solidFill>
                  </a:tcPr>
                </a:tc>
                <a:tc>
                  <a:txBody>
                    <a:bodyPr/>
                    <a:lstStyle/>
                    <a:p>
                      <a:pPr indent="0" lvl="0" marL="0" marR="0" rtl="0" algn="l">
                        <a:spcBef>
                          <a:spcPts val="0"/>
                        </a:spcBef>
                        <a:spcAft>
                          <a:spcPts val="0"/>
                        </a:spcAft>
                        <a:buClr>
                          <a:schemeClr val="lt1"/>
                        </a:buClr>
                        <a:buSzPts val="1800"/>
                        <a:buFont typeface="Arial"/>
                        <a:buNone/>
                      </a:pPr>
                      <a:r>
                        <a:rPr b="1" lang="en-US" sz="1800"/>
                        <a:t>POTENTIAL SOLUTIONS TO CONSIDER</a:t>
                      </a:r>
                      <a:endParaRPr b="1" sz="1800">
                        <a:latin typeface="Calibri"/>
                        <a:ea typeface="Calibri"/>
                        <a:cs typeface="Calibri"/>
                        <a:sym typeface="Calibri"/>
                      </a:endParaRPr>
                    </a:p>
                  </a:txBody>
                  <a:tcPr marT="91425" marB="91425" marR="91425" marL="91425">
                    <a:solidFill>
                      <a:schemeClr val="accent2"/>
                    </a:solidFill>
                  </a:tcPr>
                </a:tc>
              </a:tr>
              <a:tr h="589300">
                <a:tc>
                  <a:txBody>
                    <a:bodyPr/>
                    <a:lstStyle/>
                    <a:p>
                      <a:pPr indent="0" lvl="0" marL="0" marR="0" rtl="0" algn="l">
                        <a:spcBef>
                          <a:spcPts val="0"/>
                        </a:spcBef>
                        <a:spcAft>
                          <a:spcPts val="0"/>
                        </a:spcAft>
                        <a:buClr>
                          <a:schemeClr val="dk2"/>
                        </a:buClr>
                        <a:buSzPts val="1600"/>
                        <a:buFont typeface="Arial"/>
                        <a:buNone/>
                      </a:pPr>
                      <a:r>
                        <a:rPr b="1" lang="en-US" sz="1600"/>
                        <a:t>Who delivers services?</a:t>
                      </a:r>
                      <a:endParaRPr sz="1600">
                        <a:latin typeface="Calibri"/>
                        <a:ea typeface="Calibri"/>
                        <a:cs typeface="Calibri"/>
                        <a:sym typeface="Calibri"/>
                      </a:endParaRPr>
                    </a:p>
                  </a:txBody>
                  <a:tcPr marT="91425" marB="91425" marR="91425" marL="91425">
                    <a:lnB cap="flat" cmpd="sng" w="12700">
                      <a:solidFill>
                        <a:schemeClr val="dk2"/>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Clr>
                          <a:schemeClr val="dk2"/>
                        </a:buClr>
                        <a:buSzPts val="1600"/>
                        <a:buFont typeface="Arial"/>
                        <a:buNone/>
                      </a:pPr>
                      <a:r>
                        <a:rPr lang="en-US" sz="1600"/>
                        <a:t>Increase community-led services for effective reach and acceptability.</a:t>
                      </a:r>
                      <a:endParaRPr sz="1600">
                        <a:latin typeface="Calibri"/>
                        <a:ea typeface="Calibri"/>
                        <a:cs typeface="Calibri"/>
                        <a:sym typeface="Calibri"/>
                      </a:endParaRPr>
                    </a:p>
                  </a:txBody>
                  <a:tcPr marT="91425" marB="91425" marR="91425" marL="91425">
                    <a:lnB cap="flat" cmpd="sng" w="12700">
                      <a:solidFill>
                        <a:schemeClr val="dk2"/>
                      </a:solidFill>
                      <a:prstDash val="solid"/>
                      <a:round/>
                      <a:headEnd len="sm" w="sm" type="none"/>
                      <a:tailEnd len="sm" w="sm" type="none"/>
                    </a:lnB>
                    <a:solidFill>
                      <a:srgbClr val="FBE4D4"/>
                    </a:solidFill>
                  </a:tcPr>
                </a:tc>
              </a:tr>
              <a:tr h="589300">
                <a:tc>
                  <a:txBody>
                    <a:bodyPr/>
                    <a:lstStyle/>
                    <a:p>
                      <a:pPr indent="0" lvl="0" marL="0" marR="0" rtl="0" algn="l">
                        <a:spcBef>
                          <a:spcPts val="0"/>
                        </a:spcBef>
                        <a:spcAft>
                          <a:spcPts val="0"/>
                        </a:spcAft>
                        <a:buClr>
                          <a:schemeClr val="dk2"/>
                        </a:buClr>
                        <a:buSzPts val="1600"/>
                        <a:buFont typeface="Arial"/>
                        <a:buNone/>
                      </a:pPr>
                      <a:r>
                        <a:rPr b="1" lang="en-US" sz="1600"/>
                        <a:t>How are services delivered?</a:t>
                      </a:r>
                      <a:r>
                        <a:rPr lang="en-US" sz="1600"/>
                        <a:t> </a:t>
                      </a:r>
                      <a:endParaRPr sz="1600">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Clr>
                          <a:schemeClr val="dk1"/>
                        </a:buClr>
                        <a:buSzPts val="1100"/>
                        <a:buFont typeface="Arial"/>
                        <a:buNone/>
                      </a:pPr>
                      <a:r>
                        <a:rPr lang="en-US" sz="1600"/>
                        <a:t>Offer facility-based (fixed-site), community-based (mobile), and virtual services.</a:t>
                      </a:r>
                      <a:endParaRPr sz="1600" strike="sngStrike">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BE4D4"/>
                    </a:solidFill>
                  </a:tcPr>
                </a:tc>
              </a:tr>
              <a:tr h="815975">
                <a:tc>
                  <a:txBody>
                    <a:bodyPr/>
                    <a:lstStyle/>
                    <a:p>
                      <a:pPr indent="0" lvl="0" marL="0" marR="0" rtl="0" algn="l">
                        <a:spcBef>
                          <a:spcPts val="0"/>
                        </a:spcBef>
                        <a:spcAft>
                          <a:spcPts val="0"/>
                        </a:spcAft>
                        <a:buClr>
                          <a:schemeClr val="dk1"/>
                        </a:buClr>
                        <a:buSzPts val="1100"/>
                        <a:buFont typeface="Arial"/>
                        <a:buNone/>
                      </a:pPr>
                      <a:r>
                        <a:rPr b="1" lang="en-US" sz="1600"/>
                        <a:t>What (else) is delivered?</a:t>
                      </a:r>
                      <a:endParaRPr sz="1600">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Clr>
                          <a:schemeClr val="dk1"/>
                        </a:buClr>
                        <a:buSzPts val="1100"/>
                        <a:buFont typeface="Arial"/>
                        <a:buNone/>
                      </a:pPr>
                      <a:r>
                        <a:rPr lang="en-US" sz="1600"/>
                        <a:t>Bundle services to increase demand and effectiveness – for example, offer HIV/STI services together with COVID-19 vaccination, cervical cancer screening and/or mental health support.</a:t>
                      </a:r>
                      <a:endParaRPr sz="1600">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BE4D4"/>
                    </a:solidFill>
                  </a:tcPr>
                </a:tc>
              </a:tr>
              <a:tr h="815975">
                <a:tc>
                  <a:txBody>
                    <a:bodyPr/>
                    <a:lstStyle/>
                    <a:p>
                      <a:pPr indent="0" lvl="0" marL="0" marR="0" rtl="0" algn="l">
                        <a:spcBef>
                          <a:spcPts val="0"/>
                        </a:spcBef>
                        <a:spcAft>
                          <a:spcPts val="0"/>
                        </a:spcAft>
                        <a:buClr>
                          <a:schemeClr val="dk1"/>
                        </a:buClr>
                        <a:buSzPts val="1100"/>
                        <a:buFont typeface="Arial"/>
                        <a:buNone/>
                      </a:pPr>
                      <a:r>
                        <a:rPr b="1" lang="en-US" sz="1600">
                          <a:extLst>
                            <a:ext uri="http://customooxmlschemas.google.com/">
                              <go:slidesCustomData xmlns:go="http://customooxmlschemas.google.com/" textRoundtripDataId="36"/>
                            </a:ext>
                          </a:extLst>
                        </a:rPr>
                        <a:t>What is the data and analytic capacity to monitor programme effectiveness?</a:t>
                      </a:r>
                      <a:endParaRPr b="1" sz="1600">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solidFill>
                      <a:srgbClr val="FBE4D4"/>
                    </a:solidFill>
                  </a:tcPr>
                </a:tc>
                <a:tc>
                  <a:txBody>
                    <a:bodyPr/>
                    <a:lstStyle/>
                    <a:p>
                      <a:pPr indent="0" lvl="0" marL="0" marR="0" rtl="0" algn="l">
                        <a:spcBef>
                          <a:spcPts val="0"/>
                        </a:spcBef>
                        <a:spcAft>
                          <a:spcPts val="0"/>
                        </a:spcAft>
                        <a:buClr>
                          <a:schemeClr val="dk2"/>
                        </a:buClr>
                        <a:buSzPts val="1600"/>
                        <a:buFont typeface="Arial"/>
                        <a:buNone/>
                      </a:pPr>
                      <a:r>
                        <a:rPr lang="en-US" sz="1600"/>
                        <a:t>Resource and train monitoring staff and data officers. </a:t>
                      </a:r>
                      <a:endParaRPr sz="1600"/>
                    </a:p>
                    <a:p>
                      <a:pPr indent="0" lvl="0" marL="0" marR="0" rtl="0" algn="l">
                        <a:spcBef>
                          <a:spcPts val="0"/>
                        </a:spcBef>
                        <a:spcAft>
                          <a:spcPts val="0"/>
                        </a:spcAft>
                        <a:buClr>
                          <a:schemeClr val="dk2"/>
                        </a:buClr>
                        <a:buSzPts val="1600"/>
                        <a:buFont typeface="Arial"/>
                        <a:buNone/>
                      </a:pPr>
                      <a:r>
                        <a:rPr lang="en-US" sz="1600"/>
                        <a:t>Introduce community-led monitoring of services.</a:t>
                      </a:r>
                      <a:endParaRPr sz="1600">
                        <a:latin typeface="Calibri"/>
                        <a:ea typeface="Calibri"/>
                        <a:cs typeface="Calibri"/>
                        <a:sym typeface="Calibri"/>
                      </a:endParaRPr>
                    </a:p>
                  </a:txBody>
                  <a:tcPr marT="91425" marB="91425" marR="91425" marL="91425">
                    <a:lnT cap="flat" cmpd="sng" w="12700">
                      <a:solidFill>
                        <a:schemeClr val="dk2"/>
                      </a:solidFill>
                      <a:prstDash val="solid"/>
                      <a:round/>
                      <a:headEnd len="sm" w="sm" type="none"/>
                      <a:tailEnd len="sm" w="sm" type="none"/>
                    </a:lnT>
                    <a:solidFill>
                      <a:srgbClr val="FBE4D4"/>
                    </a:solidFill>
                  </a:tcPr>
                </a:tc>
              </a:tr>
            </a:tbl>
          </a:graphicData>
        </a:graphic>
      </p:graphicFrame>
      <p:sp>
        <p:nvSpPr>
          <p:cNvPr id="278" name="Google Shape;278;p22"/>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100"/>
              <a:t>Community engagement and leadership </a:t>
            </a:r>
            <a:endParaRPr sz="3100"/>
          </a:p>
          <a:p>
            <a:pPr indent="0" lvl="0" marL="0" rtl="0" algn="l">
              <a:lnSpc>
                <a:spcPct val="90000"/>
              </a:lnSpc>
              <a:spcBef>
                <a:spcPts val="0"/>
              </a:spcBef>
              <a:spcAft>
                <a:spcPts val="0"/>
              </a:spcAft>
              <a:buClr>
                <a:schemeClr val="lt1"/>
              </a:buClr>
              <a:buSzPts val="3200"/>
              <a:buFont typeface="Arial"/>
              <a:buNone/>
            </a:pPr>
            <a:r>
              <a:rPr lang="en-US" sz="3100"/>
              <a:t>are a key factor for success </a:t>
            </a:r>
            <a:endParaRPr sz="3100"/>
          </a:p>
        </p:txBody>
      </p:sp>
      <p:sp>
        <p:nvSpPr>
          <p:cNvPr id="284" name="Google Shape;284;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2"/>
              </a:buClr>
              <a:buSzPts val="2200"/>
              <a:buNone/>
            </a:pPr>
            <a:r>
              <a:rPr b="1" lang="en-US" sz="2200">
                <a:solidFill>
                  <a:schemeClr val="accent2"/>
                </a:solidFill>
              </a:rPr>
              <a:t>REFRESHER</a:t>
            </a:r>
            <a:r>
              <a:rPr lang="en-US" sz="2200"/>
              <a:t> Community-led approaches include:</a:t>
            </a:r>
            <a:endParaRPr/>
          </a:p>
          <a:p>
            <a:pPr indent="-228600" lvl="0" marL="228600" rtl="0" algn="l">
              <a:lnSpc>
                <a:spcPct val="100000"/>
              </a:lnSpc>
              <a:spcBef>
                <a:spcPts val="1000"/>
              </a:spcBef>
              <a:spcAft>
                <a:spcPts val="0"/>
              </a:spcAft>
              <a:buClr>
                <a:schemeClr val="dk1"/>
              </a:buClr>
              <a:buSzPts val="2200"/>
              <a:buChar char="•"/>
            </a:pPr>
            <a:r>
              <a:rPr lang="en-US" sz="2200"/>
              <a:t>Community outreach workers</a:t>
            </a:r>
            <a:endParaRPr/>
          </a:p>
          <a:p>
            <a:pPr indent="-228600" lvl="0" marL="228600" rtl="0" algn="l">
              <a:lnSpc>
                <a:spcPct val="100000"/>
              </a:lnSpc>
              <a:spcBef>
                <a:spcPts val="1000"/>
              </a:spcBef>
              <a:spcAft>
                <a:spcPts val="0"/>
              </a:spcAft>
              <a:buClr>
                <a:schemeClr val="dk1"/>
              </a:buClr>
              <a:buSzPts val="2200"/>
              <a:buChar char="•"/>
            </a:pPr>
            <a:r>
              <a:rPr lang="en-US" sz="2200"/>
              <a:t>Peer navigators</a:t>
            </a:r>
            <a:endParaRPr/>
          </a:p>
          <a:p>
            <a:pPr indent="-228600" lvl="0" marL="228600" rtl="0" algn="l">
              <a:lnSpc>
                <a:spcPct val="100000"/>
              </a:lnSpc>
              <a:spcBef>
                <a:spcPts val="1000"/>
              </a:spcBef>
              <a:spcAft>
                <a:spcPts val="0"/>
              </a:spcAft>
              <a:buClr>
                <a:schemeClr val="dk1"/>
              </a:buClr>
              <a:buSzPts val="2200"/>
              <a:buChar char="•"/>
            </a:pPr>
            <a:r>
              <a:rPr lang="en-US" sz="2200"/>
              <a:t>Safe spaces</a:t>
            </a:r>
            <a:endParaRPr/>
          </a:p>
          <a:p>
            <a:pPr indent="-228600" lvl="0" marL="228600" rtl="0" algn="l">
              <a:lnSpc>
                <a:spcPct val="100000"/>
              </a:lnSpc>
              <a:spcBef>
                <a:spcPts val="1000"/>
              </a:spcBef>
              <a:spcAft>
                <a:spcPts val="0"/>
              </a:spcAft>
              <a:buClr>
                <a:schemeClr val="dk1"/>
              </a:buClr>
              <a:buSzPts val="2200"/>
              <a:buChar char="•"/>
            </a:pPr>
            <a:r>
              <a:rPr lang="en-US" sz="2200"/>
              <a:t>Community-led monitoring </a:t>
            </a:r>
            <a:endParaRPr/>
          </a:p>
          <a:p>
            <a:pPr indent="0" lvl="0" marL="0" rtl="0" algn="l">
              <a:lnSpc>
                <a:spcPct val="100000"/>
              </a:lnSpc>
              <a:spcBef>
                <a:spcPts val="1000"/>
              </a:spcBef>
              <a:spcAft>
                <a:spcPts val="0"/>
              </a:spcAft>
              <a:buClr>
                <a:schemeClr val="dk1"/>
              </a:buClr>
              <a:buSzPts val="2200"/>
              <a:buNone/>
            </a:pPr>
            <a:r>
              <a:t/>
            </a:r>
            <a:endParaRPr sz="2200"/>
          </a:p>
          <a:p>
            <a:pPr indent="0" lvl="0" marL="0" rtl="0" algn="l">
              <a:lnSpc>
                <a:spcPct val="100000"/>
              </a:lnSpc>
              <a:spcBef>
                <a:spcPts val="1000"/>
              </a:spcBef>
              <a:spcAft>
                <a:spcPts val="0"/>
              </a:spcAft>
              <a:buClr>
                <a:schemeClr val="dk1"/>
              </a:buClr>
              <a:buSzPts val="2000"/>
              <a:buNone/>
            </a:pPr>
            <a:r>
              <a:rPr i="1" lang="en-US" sz="2000"/>
              <a:t>Community-led responses are described in greater detail in Session 1.2.</a:t>
            </a:r>
            <a:endParaRPr/>
          </a:p>
          <a:p>
            <a:pPr indent="0" lvl="0" marL="0" rtl="0" algn="l">
              <a:lnSpc>
                <a:spcPct val="100000"/>
              </a:lnSpc>
              <a:spcBef>
                <a:spcPts val="1000"/>
              </a:spcBef>
              <a:spcAft>
                <a:spcPts val="0"/>
              </a:spcAft>
              <a:buClr>
                <a:schemeClr val="dk1"/>
              </a:buClr>
              <a:buSzPts val="2400"/>
              <a:buNone/>
            </a:pPr>
            <a:r>
              <a:t/>
            </a:r>
            <a:endParaRPr sz="2400"/>
          </a:p>
          <a:p>
            <a:pPr indent="0" lvl="0" marL="0" rtl="0" algn="l">
              <a:lnSpc>
                <a:spcPct val="100000"/>
              </a:lnSpc>
              <a:spcBef>
                <a:spcPts val="1000"/>
              </a:spcBef>
              <a:spcAft>
                <a:spcPts val="0"/>
              </a:spcAft>
              <a:buClr>
                <a:schemeClr val="dk1"/>
              </a:buClr>
              <a:buSzPts val="2400"/>
              <a:buNone/>
            </a:pPr>
            <a:r>
              <a:t/>
            </a:r>
            <a:endParaRPr sz="2400"/>
          </a:p>
        </p:txBody>
      </p:sp>
      <p:sp>
        <p:nvSpPr>
          <p:cNvPr id="285" name="Google Shape;285;p23"/>
          <p:cNvSpPr txBox="1"/>
          <p:nvPr>
            <p:ph idx="2" type="body"/>
          </p:nvPr>
        </p:nvSpPr>
        <p:spPr>
          <a:xfrm>
            <a:off x="6019800" y="1825625"/>
            <a:ext cx="5257800" cy="236800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accent2"/>
              </a:buClr>
              <a:buSzPts val="2200"/>
              <a:buNone/>
            </a:pPr>
            <a:r>
              <a:rPr b="1" lang="en-US" sz="2200">
                <a:solidFill>
                  <a:schemeClr val="accent2"/>
                </a:solidFill>
              </a:rPr>
              <a:t>INTERVIEW</a:t>
            </a:r>
            <a:r>
              <a:rPr lang="en-US" sz="2200"/>
              <a:t> Community leadership: An interview with a community activist </a:t>
            </a:r>
            <a:endParaRPr/>
          </a:p>
          <a:p>
            <a:pPr indent="0" lvl="0" marL="0" rtl="0" algn="l">
              <a:lnSpc>
                <a:spcPct val="110000"/>
              </a:lnSpc>
              <a:spcBef>
                <a:spcPts val="1000"/>
              </a:spcBef>
              <a:spcAft>
                <a:spcPts val="0"/>
              </a:spcAft>
              <a:buClr>
                <a:schemeClr val="dk1"/>
              </a:buClr>
              <a:buSzPts val="1600"/>
              <a:buNone/>
            </a:pPr>
            <a:r>
              <a:rPr lang="en-US" sz="1600" u="sng">
                <a:solidFill>
                  <a:schemeClr val="hlink"/>
                </a:solidFill>
                <a:hlinkClick r:id="rId3"/>
              </a:rPr>
              <a:t>https://www.differentiatedservicedelivery.org/resources/an-interview-with-jean-claude-enyegue-belinga/</a:t>
            </a:r>
            <a:r>
              <a:rPr lang="en-US" sz="1600"/>
              <a:t> </a:t>
            </a:r>
            <a:endParaRPr/>
          </a:p>
          <a:p>
            <a:pPr indent="0" lvl="0" marL="0" rtl="0" algn="l">
              <a:lnSpc>
                <a:spcPct val="110000"/>
              </a:lnSpc>
              <a:spcBef>
                <a:spcPts val="1000"/>
              </a:spcBef>
              <a:spcAft>
                <a:spcPts val="0"/>
              </a:spcAft>
              <a:buClr>
                <a:schemeClr val="dk1"/>
              </a:buClr>
              <a:buSzPts val="2400"/>
              <a:buNone/>
            </a:pPr>
            <a:r>
              <a:t/>
            </a:r>
            <a:endParaRPr sz="2400"/>
          </a:p>
        </p:txBody>
      </p:sp>
      <p:pic>
        <p:nvPicPr>
          <p:cNvPr id="286" name="Google Shape;286;p23"/>
          <p:cNvPicPr preferRelativeResize="0"/>
          <p:nvPr/>
        </p:nvPicPr>
        <p:blipFill rotWithShape="1">
          <a:blip r:embed="rId4">
            <a:alphaModFix/>
          </a:blip>
          <a:srcRect b="25182" l="0" r="0" t="3985"/>
          <a:stretch/>
        </p:blipFill>
        <p:spPr>
          <a:xfrm>
            <a:off x="6566340" y="3424319"/>
            <a:ext cx="3771900" cy="2752644"/>
          </a:xfrm>
          <a:prstGeom prst="rect">
            <a:avLst/>
          </a:prstGeom>
          <a:noFill/>
          <a:ln>
            <a:noFill/>
          </a:ln>
        </p:spPr>
      </p:pic>
      <p:sp>
        <p:nvSpPr>
          <p:cNvPr id="287" name="Google Shape;287;p23"/>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Trusted access platforms</a:t>
            </a:r>
            <a:endParaRPr/>
          </a:p>
        </p:txBody>
      </p:sp>
      <p:cxnSp>
        <p:nvCxnSpPr>
          <p:cNvPr id="293" name="Google Shape;293;p2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94" name="Google Shape;294;p24"/>
          <p:cNvSpPr txBox="1"/>
          <p:nvPr>
            <p:ph idx="1" type="body"/>
          </p:nvPr>
        </p:nvSpPr>
        <p:spPr>
          <a:xfrm>
            <a:off x="609600" y="1414800"/>
            <a:ext cx="11001900" cy="4819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94334"/>
              <a:buNone/>
            </a:pPr>
            <a:r>
              <a:rPr lang="en-US" sz="1908"/>
              <a:t>The </a:t>
            </a:r>
            <a:r>
              <a:rPr b="1" lang="en-US" sz="1908"/>
              <a:t>trusted access platform (TAP) </a:t>
            </a:r>
            <a:r>
              <a:rPr lang="en-US" sz="1908"/>
              <a:t>is a concept that is receiving increasing attention as a foundation for effective key population programmes. </a:t>
            </a:r>
            <a:endParaRPr sz="2908"/>
          </a:p>
          <a:p>
            <a:pPr indent="0" lvl="0" marL="0" rtl="0" algn="l">
              <a:lnSpc>
                <a:spcPct val="120000"/>
              </a:lnSpc>
              <a:spcBef>
                <a:spcPts val="1000"/>
              </a:spcBef>
              <a:spcAft>
                <a:spcPts val="0"/>
              </a:spcAft>
              <a:buClr>
                <a:schemeClr val="dk1"/>
              </a:buClr>
              <a:buSzPct val="94334"/>
              <a:buNone/>
            </a:pPr>
            <a:r>
              <a:rPr lang="en-US" sz="1908"/>
              <a:t>A trusted access platform is a continuous programme presence in communities, particularly in locations where key population members are most present. Trusted access platforms:</a:t>
            </a:r>
            <a:endParaRPr sz="2908"/>
          </a:p>
          <a:p>
            <a:pPr indent="-226377" lvl="0" marL="228600" rtl="0" algn="l">
              <a:lnSpc>
                <a:spcPct val="120000"/>
              </a:lnSpc>
              <a:spcBef>
                <a:spcPts val="1000"/>
              </a:spcBef>
              <a:spcAft>
                <a:spcPts val="0"/>
              </a:spcAft>
              <a:buSzPct val="100000"/>
              <a:buChar char="•"/>
            </a:pPr>
            <a:r>
              <a:rPr lang="en-US" sz="1908"/>
              <a:t>Offer frequent contact through a combination of fixed-site services, peer-led outreach, mobile clinics plus virtual/online services</a:t>
            </a:r>
            <a:endParaRPr sz="2908"/>
          </a:p>
          <a:p>
            <a:pPr indent="-226377" lvl="0" marL="228600" rtl="0" algn="l">
              <a:lnSpc>
                <a:spcPct val="120000"/>
              </a:lnSpc>
              <a:spcBef>
                <a:spcPts val="1000"/>
              </a:spcBef>
              <a:spcAft>
                <a:spcPts val="0"/>
              </a:spcAft>
              <a:buSzPct val="100000"/>
              <a:buChar char="•"/>
            </a:pPr>
            <a:r>
              <a:rPr lang="en-US" sz="1908"/>
              <a:t>Promote regular medical checkups</a:t>
            </a:r>
            <a:endParaRPr sz="2908"/>
          </a:p>
          <a:p>
            <a:pPr indent="-226377" lvl="0" marL="228600" rtl="0" algn="l">
              <a:lnSpc>
                <a:spcPct val="120000"/>
              </a:lnSpc>
              <a:spcBef>
                <a:spcPts val="1000"/>
              </a:spcBef>
              <a:spcAft>
                <a:spcPts val="0"/>
              </a:spcAft>
              <a:buSzPct val="100000"/>
              <a:buChar char="•"/>
            </a:pPr>
            <a:r>
              <a:rPr lang="en-US" sz="1908"/>
              <a:t>Provide safe spaces and structural interventions</a:t>
            </a:r>
            <a:endParaRPr sz="2908"/>
          </a:p>
          <a:p>
            <a:pPr indent="-226377" lvl="0" marL="228600" rtl="0" algn="l">
              <a:lnSpc>
                <a:spcPct val="120000"/>
              </a:lnSpc>
              <a:spcBef>
                <a:spcPts val="1000"/>
              </a:spcBef>
              <a:spcAft>
                <a:spcPts val="0"/>
              </a:spcAft>
              <a:buSzPct val="100000"/>
              <a:buChar char="•"/>
            </a:pPr>
            <a:r>
              <a:rPr lang="en-US" sz="1908"/>
              <a:t>Address community concerns in a holistic manner by trusted and accepting service providers.</a:t>
            </a:r>
            <a:endParaRPr sz="2908"/>
          </a:p>
          <a:p>
            <a:pPr indent="0" lvl="0" marL="0" rtl="0" algn="l">
              <a:lnSpc>
                <a:spcPct val="120000"/>
              </a:lnSpc>
              <a:spcBef>
                <a:spcPts val="1000"/>
              </a:spcBef>
              <a:spcAft>
                <a:spcPts val="0"/>
              </a:spcAft>
              <a:buClr>
                <a:schemeClr val="dk1"/>
              </a:buClr>
              <a:buSzPct val="94334"/>
              <a:buNone/>
            </a:pPr>
            <a:r>
              <a:rPr lang="en-US" sz="1908"/>
              <a:t>Trusted access platforms offer services to community members regardless of their HIV status. By increasing programme access and ensuring confidentiality, they build key population trust and participation, which increases retention, lowers loss to follow-up, and makes it easier to add new interventions.</a:t>
            </a:r>
            <a:endParaRPr sz="2908"/>
          </a:p>
        </p:txBody>
      </p:sp>
      <p:sp>
        <p:nvSpPr>
          <p:cNvPr id="295" name="Google Shape;295;p24"/>
          <p:cNvSpPr txBox="1"/>
          <p:nvPr/>
        </p:nvSpPr>
        <p:spPr>
          <a:xfrm>
            <a:off x="597850" y="5850300"/>
            <a:ext cx="9913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Budget Considerations for Key Population Trusted Access Platforms</a:t>
            </a:r>
            <a:r>
              <a:rPr i="1" lang="en-US">
                <a:solidFill>
                  <a:schemeClr val="dk2"/>
                </a:solidFill>
              </a:rPr>
              <a:t> </a:t>
            </a:r>
            <a:r>
              <a:rPr lang="en-US">
                <a:solidFill>
                  <a:schemeClr val="dk2"/>
                </a:solidFill>
              </a:rPr>
              <a:t>(</a:t>
            </a:r>
            <a:r>
              <a:rPr lang="en-US">
                <a:solidFill>
                  <a:schemeClr val="dk2"/>
                </a:solidFill>
                <a:latin typeface="Arial"/>
                <a:ea typeface="Arial"/>
                <a:cs typeface="Arial"/>
                <a:sym typeface="Arial"/>
              </a:rPr>
              <a:t>Global HIV Prevention Coalition, 2020) </a:t>
            </a:r>
            <a:endParaRPr/>
          </a:p>
        </p:txBody>
      </p:sp>
      <p:sp>
        <p:nvSpPr>
          <p:cNvPr id="296" name="Google Shape;296;p24"/>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Case study: Community-led support </a:t>
            </a:r>
            <a:endParaRPr sz="3200"/>
          </a:p>
          <a:p>
            <a:pPr indent="0" lvl="0" marL="0" rtl="0" algn="l">
              <a:lnSpc>
                <a:spcPct val="90000"/>
              </a:lnSpc>
              <a:spcBef>
                <a:spcPts val="0"/>
              </a:spcBef>
              <a:spcAft>
                <a:spcPts val="0"/>
              </a:spcAft>
              <a:buClr>
                <a:schemeClr val="lt1"/>
              </a:buClr>
              <a:buSzPts val="3200"/>
              <a:buFont typeface="Arial"/>
              <a:buNone/>
            </a:pPr>
            <a:r>
              <a:rPr lang="en-US" sz="3200"/>
              <a:t>for HIV prevention and testing</a:t>
            </a:r>
            <a:endParaRPr/>
          </a:p>
        </p:txBody>
      </p:sp>
      <p:cxnSp>
        <p:nvCxnSpPr>
          <p:cNvPr id="302" name="Google Shape;302;p2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03" name="Google Shape;303;p25"/>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t>In Kenya</a:t>
            </a:r>
            <a:r>
              <a:rPr lang="en-US" sz="2400"/>
              <a:t>, PrEP support groups of sex workers, held in drop-in centres in Nairobi, helped improve PrEP adherence and retention among female sex workers from 22% to 60% after 12 months (2021).</a:t>
            </a:r>
            <a:endParaRPr/>
          </a:p>
          <a:p>
            <a:pPr indent="0" lvl="0" marL="0" rtl="0" algn="l">
              <a:lnSpc>
                <a:spcPct val="100000"/>
              </a:lnSpc>
              <a:spcBef>
                <a:spcPts val="1000"/>
              </a:spcBef>
              <a:spcAft>
                <a:spcPts val="0"/>
              </a:spcAft>
              <a:buClr>
                <a:schemeClr val="dk1"/>
              </a:buClr>
              <a:buSzPts val="2400"/>
              <a:buNone/>
            </a:pPr>
            <a:r>
              <a:rPr b="1" lang="en-US" sz="2400"/>
              <a:t>In Lao PDR</a:t>
            </a:r>
            <a:r>
              <a:rPr lang="en-US" sz="2400"/>
              <a:t>, only one-third of men who have sex with men know their HIV status. Their experience of accessing HIV testing in public health institutions is hampered by stigma, bureaucratic processes and unsuitable opening times. LaoPHA, a local NGO, piloted oral fluid testing in 2020. Around 82% of people reached agreed to have an HIV test through oral fluid screening, while only 17% were referred to clinics. The new approach exceeded the country’s HIV testing targets by more than 200%.</a:t>
            </a:r>
            <a:endParaRPr/>
          </a:p>
        </p:txBody>
      </p:sp>
      <p:sp>
        <p:nvSpPr>
          <p:cNvPr id="304" name="Google Shape;304;p25"/>
          <p:cNvSpPr txBox="1"/>
          <p:nvPr/>
        </p:nvSpPr>
        <p:spPr>
          <a:xfrm>
            <a:off x="838199" y="5663758"/>
            <a:ext cx="9251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Sources: </a:t>
            </a:r>
            <a:r>
              <a:rPr i="1" lang="en-US">
                <a:solidFill>
                  <a:schemeClr val="dk2"/>
                </a:solidFill>
                <a:latin typeface="Arial"/>
                <a:ea typeface="Arial"/>
                <a:cs typeface="Arial"/>
                <a:sym typeface="Arial"/>
              </a:rPr>
              <a:t>Global AIDS Update 2022 </a:t>
            </a:r>
            <a:r>
              <a:rPr lang="en-US">
                <a:solidFill>
                  <a:schemeClr val="dk2"/>
                </a:solidFill>
                <a:latin typeface="Arial"/>
                <a:ea typeface="Arial"/>
                <a:cs typeface="Arial"/>
                <a:sym typeface="Arial"/>
              </a:rPr>
              <a:t>(UNAIDS, 2022);</a:t>
            </a:r>
            <a:r>
              <a:rPr i="1" lang="en-US">
                <a:solidFill>
                  <a:schemeClr val="dk2"/>
                </a:solidFill>
                <a:latin typeface="Arial"/>
                <a:ea typeface="Arial"/>
                <a:cs typeface="Arial"/>
                <a:sym typeface="Arial"/>
              </a:rPr>
              <a:t> </a:t>
            </a:r>
            <a:r>
              <a:rPr lang="en-US" u="sng">
                <a:solidFill>
                  <a:schemeClr val="dk1"/>
                </a:solidFill>
                <a:latin typeface="Arial"/>
                <a:ea typeface="Arial"/>
                <a:cs typeface="Arial"/>
                <a:sym typeface="Arial"/>
                <a:hlinkClick r:id="rId3">
                  <a:extLst>
                    <a:ext uri="{A12FA001-AC4F-418D-AE19-62706E023703}">
                      <ahyp:hlinkClr val="tx"/>
                    </a:ext>
                  </a:extLst>
                </a:hlinkClick>
              </a:rPr>
              <a:t>Oral fluid HIV testing for gay men and other men who have sex with men in the Lao People’s Democratic Republic</a:t>
            </a:r>
            <a:r>
              <a:rPr lang="en-US">
                <a:solidFill>
                  <a:schemeClr val="dk2"/>
                </a:solidFill>
                <a:latin typeface="Arial"/>
                <a:ea typeface="Arial"/>
                <a:cs typeface="Arial"/>
                <a:sym typeface="Arial"/>
              </a:rPr>
              <a:t> (UNAIDS, 2019)</a:t>
            </a:r>
            <a:endParaRPr/>
          </a:p>
        </p:txBody>
      </p:sp>
      <p:sp>
        <p:nvSpPr>
          <p:cNvPr id="305" name="Google Shape;305;p25"/>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Case study: </a:t>
            </a:r>
            <a:r>
              <a:rPr lang="en-US"/>
              <a:t>C</a:t>
            </a:r>
            <a:r>
              <a:rPr lang="en-US" sz="3200"/>
              <a:t>ommunity-led support </a:t>
            </a:r>
            <a:endParaRPr sz="3200"/>
          </a:p>
          <a:p>
            <a:pPr indent="0" lvl="0" marL="0" rtl="0" algn="l">
              <a:lnSpc>
                <a:spcPct val="90000"/>
              </a:lnSpc>
              <a:spcBef>
                <a:spcPts val="0"/>
              </a:spcBef>
              <a:spcAft>
                <a:spcPts val="0"/>
              </a:spcAft>
              <a:buClr>
                <a:schemeClr val="lt1"/>
              </a:buClr>
              <a:buSzPts val="3200"/>
              <a:buFont typeface="Arial"/>
              <a:buNone/>
            </a:pPr>
            <a:r>
              <a:rPr lang="en-US" sz="3200"/>
              <a:t>for HIV treatment</a:t>
            </a:r>
            <a:endParaRPr/>
          </a:p>
        </p:txBody>
      </p:sp>
      <p:sp>
        <p:nvSpPr>
          <p:cNvPr id="311" name="Google Shape;31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0000"/>
              </a:lnSpc>
              <a:spcBef>
                <a:spcPts val="0"/>
              </a:spcBef>
              <a:spcAft>
                <a:spcPts val="0"/>
              </a:spcAft>
              <a:buClr>
                <a:schemeClr val="dk1"/>
              </a:buClr>
              <a:buSzPct val="100000"/>
              <a:buNone/>
            </a:pPr>
            <a:r>
              <a:rPr lang="en-US"/>
              <a:t>Peer navigators are members of key populations who help their peers who have tested HIV positive to access health services, navigate these services and stay in care. </a:t>
            </a:r>
            <a:endParaRPr/>
          </a:p>
          <a:p>
            <a:pPr indent="0" lvl="0" marL="0" rtl="0" algn="l">
              <a:lnSpc>
                <a:spcPct val="110000"/>
              </a:lnSpc>
              <a:spcBef>
                <a:spcPts val="1000"/>
              </a:spcBef>
              <a:spcAft>
                <a:spcPts val="0"/>
              </a:spcAft>
              <a:buClr>
                <a:schemeClr val="dk1"/>
              </a:buClr>
              <a:buSzPct val="100000"/>
              <a:buNone/>
            </a:pPr>
            <a:r>
              <a:rPr lang="en-US"/>
              <a:t>Peer navigation is an approach recommended by WHO in the Key Populations Consolidated Guidelines, 2022.</a:t>
            </a:r>
            <a:endParaRPr/>
          </a:p>
        </p:txBody>
      </p:sp>
      <p:sp>
        <p:nvSpPr>
          <p:cNvPr id="312" name="Google Shape;31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lang="en-US"/>
              <a:t>The Associação de Mulheres Vivendo com o VIH e SIDA (MWENHO) is an Angolan community organ</a:t>
            </a:r>
            <a:r>
              <a:rPr lang="en-US"/>
              <a:t>is</a:t>
            </a:r>
            <a:r>
              <a:rPr lang="en-US"/>
              <a:t>ation of women living with HIV. In 2018, through the LINKAGES programme supported by FHI 360, MWENHO trained 14 peer navigators from the sex worker community. After training on psychosocial support, peer navigators were able to significantly increase access to testing, antiretroviral therapy (ART) initiation and retention in care by their fellow sex workers.</a:t>
            </a:r>
            <a:endParaRPr/>
          </a:p>
        </p:txBody>
      </p:sp>
      <p:sp>
        <p:nvSpPr>
          <p:cNvPr id="313" name="Google Shape;313;p26"/>
          <p:cNvSpPr txBox="1"/>
          <p:nvPr/>
        </p:nvSpPr>
        <p:spPr>
          <a:xfrm>
            <a:off x="6172200" y="5701848"/>
            <a:ext cx="5181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lang="en-US" u="sng">
                <a:solidFill>
                  <a:schemeClr val="dk1"/>
                </a:solidFill>
                <a:latin typeface="Arial"/>
                <a:ea typeface="Arial"/>
                <a:cs typeface="Arial"/>
                <a:sym typeface="Arial"/>
                <a:hlinkClick r:id="rId3">
                  <a:extLst>
                    <a:ext uri="{A12FA001-AC4F-418D-AE19-62706E023703}">
                      <ahyp:hlinkClr val="tx"/>
                    </a:ext>
                  </a:extLst>
                </a:hlinkClick>
              </a:rPr>
              <a:t>Peer Navigators Promote Positive Living for Key populations Living with HIV</a:t>
            </a:r>
            <a:r>
              <a:rPr i="1" lang="en-US">
                <a:solidFill>
                  <a:schemeClr val="dk1"/>
                </a:solidFill>
                <a:latin typeface="Arial"/>
                <a:ea typeface="Arial"/>
                <a:cs typeface="Arial"/>
                <a:sym typeface="Arial"/>
              </a:rPr>
              <a:t> </a:t>
            </a:r>
            <a:r>
              <a:rPr lang="en-US">
                <a:solidFill>
                  <a:schemeClr val="dk2"/>
                </a:solidFill>
                <a:latin typeface="Arial"/>
                <a:ea typeface="Arial"/>
                <a:cs typeface="Arial"/>
                <a:sym typeface="Arial"/>
              </a:rPr>
              <a:t>(FHI 360/LINKAGES, 2019)</a:t>
            </a:r>
            <a:endParaRPr/>
          </a:p>
        </p:txBody>
      </p:sp>
      <p:sp>
        <p:nvSpPr>
          <p:cNvPr id="314" name="Google Shape;314;p26"/>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400"/>
              <a:t>Differentiated Service Delivery (DSD)</a:t>
            </a:r>
            <a:endParaRPr sz="3000"/>
          </a:p>
        </p:txBody>
      </p:sp>
      <p:cxnSp>
        <p:nvCxnSpPr>
          <p:cNvPr id="320" name="Google Shape;320;p2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21" name="Google Shape;321;p27"/>
          <p:cNvSpPr txBox="1"/>
          <p:nvPr>
            <p:ph idx="1" type="body"/>
          </p:nvPr>
        </p:nvSpPr>
        <p:spPr>
          <a:xfrm>
            <a:off x="838200" y="1567207"/>
            <a:ext cx="10515600" cy="229534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1"/>
              </a:buClr>
              <a:buSzPct val="100000"/>
              <a:buNone/>
            </a:pPr>
            <a:r>
              <a:rPr b="1" lang="en-US" sz="2400"/>
              <a:t>WHAT IS DSD?</a:t>
            </a:r>
            <a:endParaRPr b="1" sz="2400"/>
          </a:p>
          <a:p>
            <a:pPr indent="0" lvl="0" marL="0" rtl="0" algn="l">
              <a:lnSpc>
                <a:spcPct val="100000"/>
              </a:lnSpc>
              <a:spcBef>
                <a:spcPts val="0"/>
              </a:spcBef>
              <a:spcAft>
                <a:spcPts val="0"/>
              </a:spcAft>
              <a:buClr>
                <a:schemeClr val="dk1"/>
              </a:buClr>
              <a:buSzPct val="100000"/>
              <a:buNone/>
            </a:pPr>
            <a:r>
              <a:t/>
            </a:r>
            <a:endParaRPr b="1" sz="2400"/>
          </a:p>
          <a:p>
            <a:pPr indent="0" lvl="0" marL="0" rtl="0" algn="l">
              <a:lnSpc>
                <a:spcPct val="100000"/>
              </a:lnSpc>
              <a:spcBef>
                <a:spcPts val="1000"/>
              </a:spcBef>
              <a:spcAft>
                <a:spcPts val="0"/>
              </a:spcAft>
              <a:buClr>
                <a:schemeClr val="accent2"/>
              </a:buClr>
              <a:buSzPct val="100000"/>
              <a:buNone/>
            </a:pPr>
            <a:r>
              <a:rPr b="1" i="1" lang="en-US" sz="2400">
                <a:solidFill>
                  <a:schemeClr val="accent2"/>
                </a:solidFill>
                <a:extLst>
                  <a:ext uri="http://customooxmlschemas.google.com/">
                    <go:slidesCustomData xmlns:go="http://customooxmlschemas.google.com/" textRoundtripDataId="37"/>
                  </a:ext>
                </a:extLst>
              </a:rPr>
              <a:t>Differentiated</a:t>
            </a:r>
            <a:r>
              <a:rPr b="1" i="1" lang="en-US" sz="2400">
                <a:solidFill>
                  <a:schemeClr val="accent2"/>
                </a:solidFill>
                <a:extLst>
                  <a:ext uri="http://customooxmlschemas.google.com/">
                    <go:slidesCustomData xmlns:go="http://customooxmlschemas.google.com/" textRoundtripDataId="38"/>
                  </a:ext>
                </a:extLst>
              </a:rPr>
              <a:t> service delivery </a:t>
            </a:r>
            <a:r>
              <a:rPr i="1" lang="en-US" sz="2400">
                <a:solidFill>
                  <a:schemeClr val="accent1"/>
                </a:solidFill>
                <a:extLst>
                  <a:ext uri="http://customooxmlschemas.google.com/">
                    <go:slidesCustomData xmlns:go="http://customooxmlschemas.google.com/" textRoundtripDataId="39"/>
                  </a:ext>
                </a:extLst>
              </a:rPr>
              <a:t>is an approach that simplifies and adapts services to better serve the needs of people living with HIV, viral hepatitis or STIs, and to optim</a:t>
            </a:r>
            <a:r>
              <a:rPr i="1" lang="en-US" sz="2400">
                <a:solidFill>
                  <a:schemeClr val="accent1"/>
                </a:solidFill>
                <a:extLst>
                  <a:ext uri="http://customooxmlschemas.google.com/">
                    <go:slidesCustomData xmlns:go="http://customooxmlschemas.google.com/" textRoundtripDataId="40"/>
                  </a:ext>
                </a:extLst>
              </a:rPr>
              <a:t>is</a:t>
            </a:r>
            <a:r>
              <a:rPr i="1" lang="en-US" sz="2400">
                <a:solidFill>
                  <a:schemeClr val="accent1"/>
                </a:solidFill>
                <a:extLst>
                  <a:ext uri="http://customooxmlschemas.google.com/">
                    <go:slidesCustomData xmlns:go="http://customooxmlschemas.google.com/" textRoundtripDataId="41"/>
                  </a:ext>
                </a:extLst>
              </a:rPr>
              <a:t>e the available resources in health systems.</a:t>
            </a:r>
            <a:r>
              <a:rPr lang="en-US" sz="2400">
                <a:solidFill>
                  <a:schemeClr val="accent1"/>
                </a:solidFill>
                <a:extLst>
                  <a:ext uri="http://customooxmlschemas.google.com/">
                    <go:slidesCustomData xmlns:go="http://customooxmlschemas.google.com/" textRoundtripDataId="42"/>
                  </a:ext>
                </a:extLst>
              </a:rPr>
              <a:t> </a:t>
            </a:r>
            <a:endParaRPr/>
          </a:p>
          <a:p>
            <a:pPr indent="0" lvl="0" marL="0" rtl="0" algn="r">
              <a:lnSpc>
                <a:spcPct val="100000"/>
              </a:lnSpc>
              <a:spcBef>
                <a:spcPts val="1000"/>
              </a:spcBef>
              <a:spcAft>
                <a:spcPts val="0"/>
              </a:spcAft>
              <a:buClr>
                <a:schemeClr val="dk2"/>
              </a:buClr>
              <a:buSzPct val="93864"/>
              <a:buNone/>
            </a:pPr>
            <a:r>
              <a:rPr i="1" lang="en-US" sz="1917">
                <a:solidFill>
                  <a:schemeClr val="dk2"/>
                </a:solidFill>
              </a:rPr>
              <a:t>WHO Key Populations Consolidated Guidelines, 2022</a:t>
            </a:r>
            <a:endParaRPr sz="2917"/>
          </a:p>
          <a:p>
            <a:pPr indent="0" lvl="0" marL="0" rtl="0" algn="l">
              <a:lnSpc>
                <a:spcPct val="100000"/>
              </a:lnSpc>
              <a:spcBef>
                <a:spcPts val="1000"/>
              </a:spcBef>
              <a:spcAft>
                <a:spcPts val="0"/>
              </a:spcAft>
              <a:buClr>
                <a:schemeClr val="dk1"/>
              </a:buClr>
              <a:buSzPct val="100000"/>
              <a:buNone/>
            </a:pPr>
            <a:r>
              <a:t/>
            </a:r>
            <a:endParaRPr b="1" sz="2400"/>
          </a:p>
        </p:txBody>
      </p:sp>
      <p:sp>
        <p:nvSpPr>
          <p:cNvPr id="322" name="Google Shape;322;p27"/>
          <p:cNvSpPr txBox="1"/>
          <p:nvPr/>
        </p:nvSpPr>
        <p:spPr>
          <a:xfrm>
            <a:off x="838200" y="3764757"/>
            <a:ext cx="10515600" cy="2295300"/>
          </a:xfrm>
          <a:prstGeom prst="rect">
            <a:avLst/>
          </a:prstGeom>
          <a:noFill/>
          <a:ln>
            <a:noFill/>
          </a:ln>
        </p:spPr>
        <p:txBody>
          <a:bodyPr anchorCtr="0" anchor="t" bIns="45700" lIns="91425" spcFirstLastPara="1" rIns="91425" wrap="square" tIns="45700">
            <a:normAutofit fontScale="70000"/>
          </a:bodyPr>
          <a:lstStyle/>
          <a:p>
            <a:pPr indent="0" lvl="0" marL="0" marR="0" rtl="0" algn="l">
              <a:lnSpc>
                <a:spcPct val="120000"/>
              </a:lnSpc>
              <a:spcBef>
                <a:spcPts val="0"/>
              </a:spcBef>
              <a:spcAft>
                <a:spcPts val="0"/>
              </a:spcAft>
              <a:buClr>
                <a:schemeClr val="dk1"/>
              </a:buClr>
              <a:buSzPct val="100000"/>
              <a:buFont typeface="Arial"/>
              <a:buNone/>
            </a:pPr>
            <a:r>
              <a:rPr lang="en-US" sz="2600">
                <a:solidFill>
                  <a:schemeClr val="dk1"/>
                </a:solidFill>
                <a:latin typeface="Arial"/>
                <a:ea typeface="Arial"/>
                <a:cs typeface="Arial"/>
                <a:sym typeface="Arial"/>
              </a:rPr>
              <a:t>DSD models make HIV services more accessible and acceptable to key populations. They also enable collaborations between health facilities and key population-led organ</a:t>
            </a:r>
            <a:r>
              <a:rPr lang="en-US" sz="2600">
                <a:solidFill>
                  <a:schemeClr val="dk1"/>
                </a:solidFill>
              </a:rPr>
              <a:t>is</a:t>
            </a:r>
            <a:r>
              <a:rPr lang="en-US" sz="2600">
                <a:solidFill>
                  <a:schemeClr val="dk1"/>
                </a:solidFill>
                <a:latin typeface="Arial"/>
                <a:ea typeface="Arial"/>
                <a:cs typeface="Arial"/>
                <a:sym typeface="Arial"/>
              </a:rPr>
              <a:t>ations. DSD models can lead to:</a:t>
            </a:r>
            <a:endParaRPr/>
          </a:p>
          <a:p>
            <a:pPr indent="-228600" lvl="0" marL="228600" marR="0" rtl="0" algn="l">
              <a:lnSpc>
                <a:spcPct val="120000"/>
              </a:lnSpc>
              <a:spcBef>
                <a:spcPts val="1000"/>
              </a:spcBef>
              <a:spcAft>
                <a:spcPts val="0"/>
              </a:spcAft>
              <a:buClr>
                <a:schemeClr val="dk1"/>
              </a:buClr>
              <a:buSzPct val="100000"/>
              <a:buFont typeface="Arial"/>
              <a:buChar char="•"/>
            </a:pPr>
            <a:r>
              <a:rPr b="1" lang="en-US" sz="2600">
                <a:solidFill>
                  <a:schemeClr val="dk1"/>
                </a:solidFill>
                <a:latin typeface="Arial"/>
                <a:ea typeface="Arial"/>
                <a:cs typeface="Arial"/>
                <a:sym typeface="Arial"/>
              </a:rPr>
              <a:t>Improved service quality</a:t>
            </a:r>
            <a:r>
              <a:rPr lang="en-US" sz="2600">
                <a:solidFill>
                  <a:schemeClr val="dk1"/>
                </a:solidFill>
                <a:latin typeface="Arial"/>
                <a:ea typeface="Arial"/>
                <a:cs typeface="Arial"/>
                <a:sym typeface="Arial"/>
              </a:rPr>
              <a:t>: Improved adherence to ART, retention on ART and viral suppression </a:t>
            </a:r>
            <a:endParaRPr/>
          </a:p>
          <a:p>
            <a:pPr indent="-228600" lvl="0" marL="228600" marR="0" rtl="0" algn="l">
              <a:lnSpc>
                <a:spcPct val="120000"/>
              </a:lnSpc>
              <a:spcBef>
                <a:spcPts val="1000"/>
              </a:spcBef>
              <a:spcAft>
                <a:spcPts val="0"/>
              </a:spcAft>
              <a:buClr>
                <a:schemeClr val="dk1"/>
              </a:buClr>
              <a:buSzPct val="100000"/>
              <a:buFont typeface="Arial"/>
              <a:buChar char="•"/>
            </a:pPr>
            <a:r>
              <a:rPr b="1" lang="en-US" sz="2600">
                <a:solidFill>
                  <a:schemeClr val="dk1"/>
                </a:solidFill>
                <a:latin typeface="Arial"/>
                <a:ea typeface="Arial"/>
                <a:cs typeface="Arial"/>
                <a:sym typeface="Arial"/>
              </a:rPr>
              <a:t>Improved efficiency</a:t>
            </a:r>
            <a:r>
              <a:rPr lang="en-US" sz="2600">
                <a:solidFill>
                  <a:schemeClr val="dk1"/>
                </a:solidFill>
                <a:latin typeface="Arial"/>
                <a:ea typeface="Arial"/>
                <a:cs typeface="Arial"/>
                <a:sym typeface="Arial"/>
              </a:rPr>
              <a:t>: Reduced overcrowding at health facilities, improved patient and provider satisfaction</a:t>
            </a:r>
            <a:endParaRPr b="1" sz="2400">
              <a:solidFill>
                <a:schemeClr val="dk1"/>
              </a:solidFill>
              <a:latin typeface="Arial"/>
              <a:ea typeface="Arial"/>
              <a:cs typeface="Arial"/>
              <a:sym typeface="Arial"/>
            </a:endParaRPr>
          </a:p>
        </p:txBody>
      </p:sp>
      <p:sp>
        <p:nvSpPr>
          <p:cNvPr id="323" name="Google Shape;323;p27"/>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Examples of DSD</a:t>
            </a:r>
            <a:endParaRPr/>
          </a:p>
        </p:txBody>
      </p:sp>
      <p:cxnSp>
        <p:nvCxnSpPr>
          <p:cNvPr id="329" name="Google Shape;329;p2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30" name="Google Shape;330;p28"/>
          <p:cNvSpPr txBox="1"/>
          <p:nvPr>
            <p:ph idx="1" type="body"/>
          </p:nvPr>
        </p:nvSpPr>
        <p:spPr>
          <a:xfrm>
            <a:off x="838200" y="1567199"/>
            <a:ext cx="10515600" cy="50583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t>Offering long-acting PrEP as an alternative to a daily regimen</a:t>
            </a:r>
            <a:endParaRPr/>
          </a:p>
          <a:p>
            <a:pPr indent="-228600" lvl="0" marL="228600" rtl="0" algn="l">
              <a:lnSpc>
                <a:spcPct val="100000"/>
              </a:lnSpc>
              <a:spcBef>
                <a:spcPts val="1000"/>
              </a:spcBef>
              <a:spcAft>
                <a:spcPts val="0"/>
              </a:spcAft>
              <a:buClr>
                <a:schemeClr val="dk1"/>
              </a:buClr>
              <a:buSzPts val="2400"/>
              <a:buChar char="•"/>
            </a:pPr>
            <a:r>
              <a:rPr lang="en-US" sz="2400"/>
              <a:t>ART distribution by community outreach workers at a community-based clinic</a:t>
            </a:r>
            <a:endParaRPr/>
          </a:p>
          <a:p>
            <a:pPr indent="-228600" lvl="0" marL="228600" rtl="0" algn="l">
              <a:lnSpc>
                <a:spcPct val="100000"/>
              </a:lnSpc>
              <a:spcBef>
                <a:spcPts val="1000"/>
              </a:spcBef>
              <a:spcAft>
                <a:spcPts val="0"/>
              </a:spcAft>
              <a:buClr>
                <a:schemeClr val="dk1"/>
              </a:buClr>
              <a:buSzPts val="2400"/>
              <a:buChar char="•"/>
            </a:pPr>
            <a:r>
              <a:rPr lang="en-US" sz="2400"/>
              <a:t>Multi-month dispensing of ART</a:t>
            </a:r>
            <a:endParaRPr/>
          </a:p>
          <a:p>
            <a:pPr indent="-228600" lvl="0" marL="228600" rtl="0" algn="l">
              <a:lnSpc>
                <a:spcPct val="100000"/>
              </a:lnSpc>
              <a:spcBef>
                <a:spcPts val="1000"/>
              </a:spcBef>
              <a:spcAft>
                <a:spcPts val="0"/>
              </a:spcAft>
              <a:buClr>
                <a:schemeClr val="dk1"/>
              </a:buClr>
              <a:buSzPts val="2400"/>
              <a:buChar char="•"/>
            </a:pPr>
            <a:r>
              <a:rPr lang="en-US" sz="2400"/>
              <a:t>Take-home doses of opioid agonist maintenance therapy (OAMT) for people who inject drugs</a:t>
            </a:r>
            <a:endParaRPr/>
          </a:p>
          <a:p>
            <a:pPr indent="-228600" lvl="0" marL="228600" rtl="0" algn="l">
              <a:lnSpc>
                <a:spcPct val="100000"/>
              </a:lnSpc>
              <a:spcBef>
                <a:spcPts val="1000"/>
              </a:spcBef>
              <a:spcAft>
                <a:spcPts val="0"/>
              </a:spcAft>
              <a:buClr>
                <a:schemeClr val="dk1"/>
              </a:buClr>
              <a:buSzPts val="2400"/>
              <a:buChar char="•"/>
            </a:pPr>
            <a:r>
              <a:rPr lang="en-US" sz="2400"/>
              <a:t>Services delivered in pharmacies and safe spaces (drop-in centres)</a:t>
            </a:r>
            <a:endParaRPr/>
          </a:p>
          <a:p>
            <a:pPr indent="-228600" lvl="0" marL="228600" rtl="0" algn="l">
              <a:lnSpc>
                <a:spcPct val="100000"/>
              </a:lnSpc>
              <a:spcBef>
                <a:spcPts val="1000"/>
              </a:spcBef>
              <a:spcAft>
                <a:spcPts val="0"/>
              </a:spcAft>
              <a:buClr>
                <a:schemeClr val="dk1"/>
              </a:buClr>
              <a:buSzPts val="2400"/>
              <a:buChar char="•"/>
            </a:pPr>
            <a:r>
              <a:rPr lang="en-US" sz="2400"/>
              <a:t>Extended service hours or designated service hours for key populations</a:t>
            </a:r>
            <a:endParaRPr sz="2400"/>
          </a:p>
          <a:p>
            <a:pPr indent="-228600" lvl="0" marL="228600" rtl="0" algn="l">
              <a:lnSpc>
                <a:spcPct val="100000"/>
              </a:lnSpc>
              <a:spcBef>
                <a:spcPts val="1000"/>
              </a:spcBef>
              <a:spcAft>
                <a:spcPts val="0"/>
              </a:spcAft>
              <a:buSzPts val="2400"/>
              <a:buChar char="•"/>
            </a:pPr>
            <a:r>
              <a:rPr lang="en-US" sz="2400"/>
              <a:t>Gender affirmative hormonal therapy for transgender people</a:t>
            </a:r>
            <a:endParaRPr sz="2400"/>
          </a:p>
          <a:p>
            <a:pPr indent="-228600" lvl="0" marL="228600" rtl="0" algn="l">
              <a:lnSpc>
                <a:spcPct val="100000"/>
              </a:lnSpc>
              <a:spcBef>
                <a:spcPts val="1000"/>
              </a:spcBef>
              <a:spcAft>
                <a:spcPts val="0"/>
              </a:spcAft>
              <a:buSzPts val="2400"/>
              <a:buChar char="•"/>
            </a:pPr>
            <a:r>
              <a:rPr lang="en-US" sz="2400"/>
              <a:t>Contraception and other SRH services for women who inject drugs</a:t>
            </a:r>
            <a:endParaRPr sz="2400"/>
          </a:p>
        </p:txBody>
      </p:sp>
      <p:sp>
        <p:nvSpPr>
          <p:cNvPr id="331" name="Google Shape;331;p28"/>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KEY CONCEPTS AND APPROACHES FOR HEALTH SECTOR INTERVENTIONS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337" name="Google Shape;337;p29"/>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 </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How the UN can support health sector interventions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114" name="Google Shape;114;p3"/>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36550" lvl="0" marL="342900" rtl="0" algn="l">
              <a:lnSpc>
                <a:spcPct val="120000"/>
              </a:lnSpc>
              <a:spcBef>
                <a:spcPts val="0"/>
              </a:spcBef>
              <a:spcAft>
                <a:spcPts val="0"/>
              </a:spcAft>
              <a:buClr>
                <a:schemeClr val="dk1"/>
              </a:buClr>
              <a:buSzPts val="1700"/>
              <a:buFont typeface="Noto Sans Symbols"/>
              <a:buChar char="➢"/>
            </a:pPr>
            <a:r>
              <a:rPr b="1" lang="en-US" sz="1700">
                <a:solidFill>
                  <a:schemeClr val="dk1"/>
                </a:solidFill>
              </a:rPr>
              <a:t>Questions to frame this session</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How the UN can support </a:t>
            </a:r>
            <a:endParaRPr sz="3200"/>
          </a:p>
          <a:p>
            <a:pPr indent="0" lvl="0" marL="0" rtl="0" algn="l">
              <a:lnSpc>
                <a:spcPct val="90000"/>
              </a:lnSpc>
              <a:spcBef>
                <a:spcPts val="0"/>
              </a:spcBef>
              <a:spcAft>
                <a:spcPts val="0"/>
              </a:spcAft>
              <a:buClr>
                <a:schemeClr val="lt1"/>
              </a:buClr>
              <a:buSzPts val="3200"/>
              <a:buFont typeface="Arial"/>
              <a:buNone/>
            </a:pPr>
            <a:r>
              <a:rPr lang="en-US" sz="3200"/>
              <a:t>health sector interventions </a:t>
            </a:r>
            <a:endParaRPr/>
          </a:p>
        </p:txBody>
      </p:sp>
      <p:cxnSp>
        <p:nvCxnSpPr>
          <p:cNvPr id="343" name="Google Shape;343;p3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44" name="Google Shape;344;p30"/>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400"/>
              <a:buChar char="•"/>
            </a:pPr>
            <a:r>
              <a:rPr lang="en-US" sz="2400"/>
              <a:t>UN staff can play an important role with country partners to ensure that health sector interventions are </a:t>
            </a:r>
            <a:r>
              <a:rPr b="1" lang="en-US" sz="2400"/>
              <a:t>accessible, equitable, comprehensive and adapted </a:t>
            </a:r>
            <a:r>
              <a:rPr lang="en-US" sz="2400"/>
              <a:t>to the diverse key population groups.</a:t>
            </a:r>
            <a:endParaRPr sz="2400"/>
          </a:p>
          <a:p>
            <a:pPr indent="0" lvl="0" marL="228600" rtl="0" algn="l">
              <a:lnSpc>
                <a:spcPct val="100000"/>
              </a:lnSpc>
              <a:spcBef>
                <a:spcPts val="0"/>
              </a:spcBef>
              <a:spcAft>
                <a:spcPts val="0"/>
              </a:spcAft>
              <a:buNone/>
            </a:pPr>
            <a:r>
              <a:t/>
            </a:r>
            <a:endParaRPr sz="2400"/>
          </a:p>
          <a:p>
            <a:pPr indent="-228600" lvl="0" marL="228600" rtl="0" algn="l">
              <a:lnSpc>
                <a:spcPct val="100000"/>
              </a:lnSpc>
              <a:spcBef>
                <a:spcPts val="0"/>
              </a:spcBef>
              <a:spcAft>
                <a:spcPts val="0"/>
              </a:spcAft>
              <a:buClr>
                <a:schemeClr val="dk1"/>
              </a:buClr>
              <a:buSzPts val="2400"/>
              <a:buChar char="•"/>
            </a:pPr>
            <a:r>
              <a:rPr lang="en-US" sz="2400"/>
              <a:t>UN staff can also advocate to ensure service providers are accepting, non-judgmental and non-stigmatising of key populations, and that they provide professional and quality services to agreed standards.</a:t>
            </a:r>
            <a:br>
              <a:rPr lang="en-US" sz="2400"/>
            </a:br>
            <a:endParaRPr sz="2400"/>
          </a:p>
          <a:p>
            <a:pPr indent="-228600" lvl="0" marL="228600" rtl="0" algn="l">
              <a:lnSpc>
                <a:spcPct val="100000"/>
              </a:lnSpc>
              <a:spcBef>
                <a:spcPts val="1000"/>
              </a:spcBef>
              <a:spcAft>
                <a:spcPts val="0"/>
              </a:spcAft>
              <a:buClr>
                <a:schemeClr val="dk1"/>
              </a:buClr>
              <a:buSzPts val="2400"/>
              <a:buChar char="•"/>
            </a:pPr>
            <a:r>
              <a:rPr lang="en-US" sz="2400"/>
              <a:t>When planning and monitoring health sector interventions, it is important to </a:t>
            </a:r>
            <a:r>
              <a:rPr b="1" lang="en-US" sz="2400"/>
              <a:t>involve key population representatives</a:t>
            </a:r>
            <a:r>
              <a:rPr lang="en-US" sz="2400"/>
              <a:t>, as well as managers from the health-care sector, people living with HIV, the health ministry, donors, NGOs and finance experts. </a:t>
            </a:r>
            <a:endParaRPr/>
          </a:p>
        </p:txBody>
      </p:sp>
      <p:sp>
        <p:nvSpPr>
          <p:cNvPr id="345" name="Google Shape;345;p30"/>
          <p:cNvSpPr txBox="1"/>
          <p:nvPr/>
        </p:nvSpPr>
        <p:spPr>
          <a:xfrm>
            <a:off x="838198" y="6494680"/>
            <a:ext cx="655582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HOW THE UN CAN SUPPORT HEALTH SECTOR INTERVENTIONS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Key opportunities and solutions </a:t>
            </a:r>
            <a:endParaRPr sz="3200"/>
          </a:p>
          <a:p>
            <a:pPr indent="0" lvl="0" marL="0" rtl="0" algn="l">
              <a:lnSpc>
                <a:spcPct val="90000"/>
              </a:lnSpc>
              <a:spcBef>
                <a:spcPts val="0"/>
              </a:spcBef>
              <a:spcAft>
                <a:spcPts val="0"/>
              </a:spcAft>
              <a:buClr>
                <a:schemeClr val="lt1"/>
              </a:buClr>
              <a:buSzPts val="3200"/>
              <a:buFont typeface="Arial"/>
              <a:buNone/>
            </a:pPr>
            <a:r>
              <a:rPr lang="en-US" sz="3200"/>
              <a:t>for the health sector </a:t>
            </a:r>
            <a:endParaRPr/>
          </a:p>
        </p:txBody>
      </p:sp>
      <p:cxnSp>
        <p:nvCxnSpPr>
          <p:cNvPr id="351" name="Google Shape;351;p3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52" name="Google Shape;352;p31"/>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t>In addition to the approaches already outlined in this session, UN organ</a:t>
            </a:r>
            <a:r>
              <a:rPr b="1" lang="en-US" sz="2400"/>
              <a:t>is</a:t>
            </a:r>
            <a:r>
              <a:rPr b="1" lang="en-US" sz="2400"/>
              <a:t>ations can support the following approaches and interventions: </a:t>
            </a:r>
            <a:endParaRPr/>
          </a:p>
          <a:p>
            <a:pPr indent="-228600" lvl="0" marL="228600" rtl="0" algn="l">
              <a:lnSpc>
                <a:spcPct val="100000"/>
              </a:lnSpc>
              <a:spcBef>
                <a:spcPts val="1000"/>
              </a:spcBef>
              <a:spcAft>
                <a:spcPts val="0"/>
              </a:spcAft>
              <a:buClr>
                <a:schemeClr val="dk1"/>
              </a:buClr>
              <a:buSzPts val="2400"/>
              <a:buChar char="•"/>
            </a:pPr>
            <a:r>
              <a:rPr lang="en-US" sz="2400"/>
              <a:t>Community-led roles in policy development and programme planning</a:t>
            </a:r>
            <a:endParaRPr/>
          </a:p>
          <a:p>
            <a:pPr indent="-228600" lvl="0" marL="228600" rtl="0" algn="l">
              <a:lnSpc>
                <a:spcPct val="100000"/>
              </a:lnSpc>
              <a:spcBef>
                <a:spcPts val="1000"/>
              </a:spcBef>
              <a:spcAft>
                <a:spcPts val="0"/>
              </a:spcAft>
              <a:buClr>
                <a:schemeClr val="dk1"/>
              </a:buClr>
              <a:buSzPts val="2400"/>
              <a:buChar char="•"/>
            </a:pPr>
            <a:r>
              <a:rPr lang="en-US" sz="2400"/>
              <a:t>Development of professional standards of care</a:t>
            </a:r>
            <a:endParaRPr/>
          </a:p>
          <a:p>
            <a:pPr indent="-228600" lvl="0" marL="228600" rtl="0" algn="l">
              <a:lnSpc>
                <a:spcPct val="100000"/>
              </a:lnSpc>
              <a:spcBef>
                <a:spcPts val="1000"/>
              </a:spcBef>
              <a:spcAft>
                <a:spcPts val="0"/>
              </a:spcAft>
              <a:buClr>
                <a:schemeClr val="dk1"/>
              </a:buClr>
              <a:buSzPts val="2400"/>
              <a:buChar char="•"/>
            </a:pPr>
            <a:r>
              <a:rPr lang="en-US" sz="2400"/>
              <a:t>Sensit</a:t>
            </a:r>
            <a:r>
              <a:rPr lang="en-US" sz="2400"/>
              <a:t>is</a:t>
            </a:r>
            <a:r>
              <a:rPr lang="en-US" sz="2400"/>
              <a:t>ation and training of health-care workers</a:t>
            </a:r>
            <a:endParaRPr/>
          </a:p>
          <a:p>
            <a:pPr indent="-228600" lvl="0" marL="228600" rtl="0" algn="l">
              <a:lnSpc>
                <a:spcPct val="100000"/>
              </a:lnSpc>
              <a:spcBef>
                <a:spcPts val="1000"/>
              </a:spcBef>
              <a:spcAft>
                <a:spcPts val="0"/>
              </a:spcAft>
              <a:buClr>
                <a:schemeClr val="dk1"/>
              </a:buClr>
              <a:buSzPts val="2400"/>
              <a:buChar char="•"/>
            </a:pPr>
            <a:r>
              <a:rPr lang="en-US" sz="2400"/>
              <a:t>Online and virtual service delivery</a:t>
            </a:r>
            <a:endParaRPr/>
          </a:p>
          <a:p>
            <a:pPr indent="-228600" lvl="0" marL="228600" rtl="0" algn="l">
              <a:lnSpc>
                <a:spcPct val="100000"/>
              </a:lnSpc>
              <a:spcBef>
                <a:spcPts val="1000"/>
              </a:spcBef>
              <a:spcAft>
                <a:spcPts val="0"/>
              </a:spcAft>
              <a:buClr>
                <a:schemeClr val="dk1"/>
              </a:buClr>
              <a:buSzPts val="2400"/>
              <a:buChar char="•"/>
            </a:pPr>
            <a:r>
              <a:rPr lang="en-US" sz="2400"/>
              <a:t>COVID-19 lessons and innovations applied to new pandemics such as mpox (formerly monkeypox)</a:t>
            </a:r>
            <a:endParaRPr/>
          </a:p>
        </p:txBody>
      </p:sp>
      <p:sp>
        <p:nvSpPr>
          <p:cNvPr id="353" name="Google Shape;353;p31"/>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HOW THE UN CAN SUPPORT HEALTH SECTOR INTERVENTIONS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Online approaches and information </a:t>
            </a:r>
            <a:endParaRPr sz="3200"/>
          </a:p>
          <a:p>
            <a:pPr indent="0" lvl="0" marL="0" rtl="0" algn="l">
              <a:lnSpc>
                <a:spcPct val="90000"/>
              </a:lnSpc>
              <a:spcBef>
                <a:spcPts val="0"/>
              </a:spcBef>
              <a:spcAft>
                <a:spcPts val="0"/>
              </a:spcAft>
              <a:buClr>
                <a:schemeClr val="lt1"/>
              </a:buClr>
              <a:buSzPts val="3200"/>
              <a:buFont typeface="Arial"/>
              <a:buNone/>
            </a:pPr>
            <a:r>
              <a:rPr lang="en-US" sz="3200"/>
              <a:t>technology (1)</a:t>
            </a:r>
            <a:endParaRPr/>
          </a:p>
        </p:txBody>
      </p:sp>
      <p:cxnSp>
        <p:nvCxnSpPr>
          <p:cNvPr id="359" name="Google Shape;359;p3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60" name="Google Shape;360;p32"/>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lang="en-US" sz="2400"/>
              <a:t>WHO recommends that online delivery of HIV, viral hepatitis and STI services may be offered to key populations as an additional option, to complement in-person programming. </a:t>
            </a:r>
            <a:endParaRPr/>
          </a:p>
          <a:p>
            <a:pPr indent="0" lvl="0" marL="0" rtl="0" algn="l">
              <a:lnSpc>
                <a:spcPct val="100000"/>
              </a:lnSpc>
              <a:spcBef>
                <a:spcPts val="1000"/>
              </a:spcBef>
              <a:spcAft>
                <a:spcPts val="0"/>
              </a:spcAft>
              <a:buClr>
                <a:schemeClr val="dk1"/>
              </a:buClr>
              <a:buSzPct val="100000"/>
              <a:buNone/>
            </a:pPr>
            <a:r>
              <a:rPr lang="en-US" sz="2400"/>
              <a:t>Information and communication technology (ICT) refers to computers, mobile phones and other Internet-enabled communication devices, and can include terms like eHealth, TeleHealth or mHealth.</a:t>
            </a:r>
            <a:endParaRPr/>
          </a:p>
          <a:p>
            <a:pPr indent="0" lvl="0" marL="0" rtl="0" algn="l">
              <a:lnSpc>
                <a:spcPct val="100000"/>
              </a:lnSpc>
              <a:spcBef>
                <a:spcPts val="1000"/>
              </a:spcBef>
              <a:spcAft>
                <a:spcPts val="0"/>
              </a:spcAft>
              <a:buClr>
                <a:schemeClr val="dk1"/>
              </a:buClr>
              <a:buSzPct val="100000"/>
              <a:buNone/>
            </a:pPr>
            <a:r>
              <a:rPr b="1" lang="en-US" sz="2400"/>
              <a:t>Examples of ICT used with key population programming include:</a:t>
            </a:r>
            <a:endParaRPr/>
          </a:p>
          <a:p>
            <a:pPr indent="-240030" lvl="0" marL="228600" rtl="0" algn="l">
              <a:lnSpc>
                <a:spcPct val="100000"/>
              </a:lnSpc>
              <a:spcBef>
                <a:spcPts val="1000"/>
              </a:spcBef>
              <a:spcAft>
                <a:spcPts val="0"/>
              </a:spcAft>
              <a:buClr>
                <a:schemeClr val="dk1"/>
              </a:buClr>
              <a:buSzPct val="100000"/>
              <a:buChar char="•"/>
            </a:pPr>
            <a:r>
              <a:rPr lang="en-US" sz="2400"/>
              <a:t>Providing information on HIV and STI prevention and treatment, and harm reduction</a:t>
            </a:r>
            <a:endParaRPr/>
          </a:p>
          <a:p>
            <a:pPr indent="-240030" lvl="0" marL="228600" rtl="0" algn="l">
              <a:lnSpc>
                <a:spcPct val="100000"/>
              </a:lnSpc>
              <a:spcBef>
                <a:spcPts val="1000"/>
              </a:spcBef>
              <a:spcAft>
                <a:spcPts val="0"/>
              </a:spcAft>
              <a:buClr>
                <a:schemeClr val="dk1"/>
              </a:buClr>
              <a:buSzPct val="100000"/>
              <a:buChar char="•"/>
            </a:pPr>
            <a:r>
              <a:rPr lang="en-US" sz="2400"/>
              <a:t>Making medical appointments and referrals to secondary appointments</a:t>
            </a:r>
            <a:endParaRPr/>
          </a:p>
          <a:p>
            <a:pPr indent="-240030" lvl="0" marL="228600" rtl="0" algn="l">
              <a:lnSpc>
                <a:spcPct val="100000"/>
              </a:lnSpc>
              <a:spcBef>
                <a:spcPts val="1000"/>
              </a:spcBef>
              <a:spcAft>
                <a:spcPts val="0"/>
              </a:spcAft>
              <a:buClr>
                <a:schemeClr val="dk1"/>
              </a:buClr>
              <a:buSzPct val="100000"/>
              <a:buChar char="•"/>
            </a:pPr>
            <a:r>
              <a:rPr lang="en-US" sz="2400"/>
              <a:t>Providing appointment reminders</a:t>
            </a:r>
            <a:endParaRPr/>
          </a:p>
          <a:p>
            <a:pPr indent="-240030" lvl="0" marL="228600" rtl="0" algn="l">
              <a:lnSpc>
                <a:spcPct val="100000"/>
              </a:lnSpc>
              <a:spcBef>
                <a:spcPts val="1000"/>
              </a:spcBef>
              <a:spcAft>
                <a:spcPts val="0"/>
              </a:spcAft>
              <a:buClr>
                <a:schemeClr val="dk1"/>
              </a:buClr>
              <a:buSzPct val="100000"/>
              <a:buChar char="•"/>
            </a:pPr>
            <a:r>
              <a:rPr lang="en-US" sz="2400"/>
              <a:t>Counselling on treatment adherence</a:t>
            </a:r>
            <a:endParaRPr/>
          </a:p>
          <a:p>
            <a:pPr indent="-240030" lvl="0" marL="228600" rtl="0" algn="l">
              <a:lnSpc>
                <a:spcPct val="100000"/>
              </a:lnSpc>
              <a:spcBef>
                <a:spcPts val="1000"/>
              </a:spcBef>
              <a:spcAft>
                <a:spcPts val="0"/>
              </a:spcAft>
              <a:buClr>
                <a:schemeClr val="dk1"/>
              </a:buClr>
              <a:buSzPct val="100000"/>
              <a:buChar char="•"/>
            </a:pPr>
            <a:r>
              <a:rPr lang="en-US" sz="2400"/>
              <a:t>Psychosocial support</a:t>
            </a:r>
            <a:endParaRPr/>
          </a:p>
        </p:txBody>
      </p:sp>
      <p:sp>
        <p:nvSpPr>
          <p:cNvPr id="361" name="Google Shape;361;p32"/>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HOW THE UN CAN SUPPORT HEALTH SECTOR INTERVENTIONS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Online approaches and information </a:t>
            </a:r>
            <a:endParaRPr sz="3200"/>
          </a:p>
          <a:p>
            <a:pPr indent="0" lvl="0" marL="0" rtl="0" algn="l">
              <a:lnSpc>
                <a:spcPct val="90000"/>
              </a:lnSpc>
              <a:spcBef>
                <a:spcPts val="0"/>
              </a:spcBef>
              <a:spcAft>
                <a:spcPts val="0"/>
              </a:spcAft>
              <a:buClr>
                <a:schemeClr val="lt1"/>
              </a:buClr>
              <a:buSzPts val="3200"/>
              <a:buFont typeface="Arial"/>
              <a:buNone/>
            </a:pPr>
            <a:r>
              <a:rPr lang="en-US" sz="3200"/>
              <a:t>technology (2)</a:t>
            </a:r>
            <a:endParaRPr/>
          </a:p>
        </p:txBody>
      </p:sp>
      <p:cxnSp>
        <p:nvCxnSpPr>
          <p:cNvPr id="367" name="Google Shape;367;p3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68" name="Google Shape;368;p33"/>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400"/>
              <a:buNone/>
            </a:pPr>
            <a:r>
              <a:rPr lang="en-US" sz="2400"/>
              <a:t>Several issues must be carefully considered </a:t>
            </a:r>
            <a:r>
              <a:rPr b="1" lang="en-US" sz="2400"/>
              <a:t>in consultation with key populations</a:t>
            </a:r>
            <a:r>
              <a:rPr lang="en-US" sz="2400"/>
              <a:t> before using online approaches and ICT in programming:</a:t>
            </a:r>
            <a:endParaRPr/>
          </a:p>
          <a:p>
            <a:pPr indent="-228600" lvl="0" marL="228600" rtl="0" algn="l">
              <a:lnSpc>
                <a:spcPct val="100000"/>
              </a:lnSpc>
              <a:spcBef>
                <a:spcPts val="1000"/>
              </a:spcBef>
              <a:spcAft>
                <a:spcPts val="0"/>
              </a:spcAft>
              <a:buClr>
                <a:schemeClr val="dk1"/>
              </a:buClr>
              <a:buSzPts val="2400"/>
              <a:buChar char="•"/>
            </a:pPr>
            <a:r>
              <a:rPr lang="en-US" sz="2400"/>
              <a:t>In contexts where key populations, or HIV positive status – is stigmat</a:t>
            </a:r>
            <a:r>
              <a:rPr lang="en-US" sz="2400"/>
              <a:t>is</a:t>
            </a:r>
            <a:r>
              <a:rPr lang="en-US" sz="2400"/>
              <a:t>ed or criminal</a:t>
            </a:r>
            <a:r>
              <a:rPr lang="en-US" sz="2400"/>
              <a:t>is</a:t>
            </a:r>
            <a:r>
              <a:rPr lang="en-US" sz="2400"/>
              <a:t>ed, the confidentiality and safety of key populations is paramount.</a:t>
            </a:r>
            <a:endParaRPr/>
          </a:p>
          <a:p>
            <a:pPr indent="-228600" lvl="0" marL="228600" rtl="0" algn="l">
              <a:lnSpc>
                <a:spcPct val="100000"/>
              </a:lnSpc>
              <a:spcBef>
                <a:spcPts val="1000"/>
              </a:spcBef>
              <a:spcAft>
                <a:spcPts val="0"/>
              </a:spcAft>
              <a:buClr>
                <a:schemeClr val="dk1"/>
              </a:buClr>
              <a:buSzPts val="2400"/>
              <a:buChar char="•"/>
            </a:pPr>
            <a:r>
              <a:rPr lang="en-US" sz="2400"/>
              <a:t>There must be protocols to ensure the confidentiality and security of key populations and staff members using online resources.</a:t>
            </a:r>
            <a:endParaRPr/>
          </a:p>
          <a:p>
            <a:pPr indent="-228600" lvl="0" marL="228600" rtl="0" algn="l">
              <a:lnSpc>
                <a:spcPct val="100000"/>
              </a:lnSpc>
              <a:spcBef>
                <a:spcPts val="1000"/>
              </a:spcBef>
              <a:spcAft>
                <a:spcPts val="0"/>
              </a:spcAft>
              <a:buClr>
                <a:schemeClr val="dk1"/>
              </a:buClr>
              <a:buSzPts val="2400"/>
              <a:buChar char="•"/>
            </a:pPr>
            <a:r>
              <a:rPr lang="en-US" sz="2400"/>
              <a:t>Data gathered electronically must be stored securely, in line with best practice.</a:t>
            </a:r>
            <a:endParaRPr/>
          </a:p>
          <a:p>
            <a:pPr indent="-228600" lvl="0" marL="228600" rtl="0" algn="l">
              <a:lnSpc>
                <a:spcPct val="100000"/>
              </a:lnSpc>
              <a:spcBef>
                <a:spcPts val="1000"/>
              </a:spcBef>
              <a:spcAft>
                <a:spcPts val="0"/>
              </a:spcAft>
              <a:buClr>
                <a:schemeClr val="dk1"/>
              </a:buClr>
              <a:buSzPts val="2400"/>
              <a:buChar char="•"/>
            </a:pPr>
            <a:r>
              <a:rPr lang="en-US" sz="2400"/>
              <a:t>Programmes must maintain in-person and offline service access for those without access to mobile phones, smartphones or Internet.</a:t>
            </a:r>
            <a:endParaRPr/>
          </a:p>
        </p:txBody>
      </p:sp>
      <p:sp>
        <p:nvSpPr>
          <p:cNvPr id="369" name="Google Shape;369;p33"/>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HOW THE UN CAN SUPPORT HEALTH SECTOR INTERVENTIONS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Lessons from the COVID-19 pandemic</a:t>
            </a:r>
            <a:endParaRPr sz="2900"/>
          </a:p>
        </p:txBody>
      </p:sp>
      <p:sp>
        <p:nvSpPr>
          <p:cNvPr id="375" name="Google Shape;37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US"/>
              <a:t>During the pandemic, emergency measures such as lockdowns made it difficult or impossible to reach key populations with essential HIV prevention and treatment commodities. UN organ</a:t>
            </a:r>
            <a:r>
              <a:rPr lang="en-US"/>
              <a:t>is</a:t>
            </a:r>
            <a:r>
              <a:rPr lang="en-US"/>
              <a:t>ations and programme implementers can apply these lessons going forward to future outbreaks and to new pandemics such as mpox. </a:t>
            </a:r>
            <a:endParaRPr/>
          </a:p>
        </p:txBody>
      </p:sp>
      <p:sp>
        <p:nvSpPr>
          <p:cNvPr id="376" name="Google Shape;37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b="1" lang="en-US"/>
              <a:t>Lessons for the next pandemic</a:t>
            </a:r>
            <a:endParaRPr/>
          </a:p>
          <a:p>
            <a:pPr indent="-215265" lvl="0" marL="228600" rtl="0" algn="l">
              <a:lnSpc>
                <a:spcPct val="120000"/>
              </a:lnSpc>
              <a:spcBef>
                <a:spcPts val="1000"/>
              </a:spcBef>
              <a:spcAft>
                <a:spcPts val="0"/>
              </a:spcAft>
              <a:buClr>
                <a:schemeClr val="dk1"/>
              </a:buClr>
              <a:buSzPct val="100000"/>
              <a:buChar char="•"/>
            </a:pPr>
            <a:r>
              <a:rPr lang="en-US"/>
              <a:t>Maintain existing treatment policies, and allow flexibility where needed (e.g. peer outreach worker delivery of medication; take-home doses of opioid agonist maintenance </a:t>
            </a:r>
            <a:r>
              <a:rPr lang="en-US"/>
              <a:t>therapy</a:t>
            </a:r>
            <a:r>
              <a:rPr lang="en-US"/>
              <a:t> for people who inject drugs)</a:t>
            </a:r>
            <a:endParaRPr/>
          </a:p>
          <a:p>
            <a:pPr indent="-215265" lvl="0" marL="228600" rtl="0" algn="l">
              <a:lnSpc>
                <a:spcPct val="120000"/>
              </a:lnSpc>
              <a:spcBef>
                <a:spcPts val="1000"/>
              </a:spcBef>
              <a:spcAft>
                <a:spcPts val="0"/>
              </a:spcAft>
              <a:buClr>
                <a:schemeClr val="dk1"/>
              </a:buClr>
              <a:buSzPct val="100000"/>
              <a:buChar char="•"/>
            </a:pPr>
            <a:r>
              <a:rPr lang="en-US"/>
              <a:t>Evaluate and assess what is and is not working programmatically</a:t>
            </a:r>
            <a:endParaRPr/>
          </a:p>
          <a:p>
            <a:pPr indent="-215265" lvl="0" marL="228600" rtl="0" algn="l">
              <a:lnSpc>
                <a:spcPct val="120000"/>
              </a:lnSpc>
              <a:spcBef>
                <a:spcPts val="1000"/>
              </a:spcBef>
              <a:spcAft>
                <a:spcPts val="0"/>
              </a:spcAft>
              <a:buClr>
                <a:schemeClr val="dk1"/>
              </a:buClr>
              <a:buSzPct val="100000"/>
              <a:buChar char="•"/>
            </a:pPr>
            <a:r>
              <a:rPr lang="en-US"/>
              <a:t>Obtain flexibility from donors for reallocation of funds to adapt services to the emergency needs</a:t>
            </a:r>
            <a:endParaRPr/>
          </a:p>
        </p:txBody>
      </p:sp>
      <p:sp>
        <p:nvSpPr>
          <p:cNvPr id="377" name="Google Shape;377;p34"/>
          <p:cNvSpPr txBox="1"/>
          <p:nvPr/>
        </p:nvSpPr>
        <p:spPr>
          <a:xfrm>
            <a:off x="838198" y="6494680"/>
            <a:ext cx="6555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HOW THE UN CAN SUPPORT HEALTH SECTOR INTERVENTIONS </a:t>
            </a:r>
            <a:endParaRPr/>
          </a:p>
        </p:txBody>
      </p:sp>
      <p:cxnSp>
        <p:nvCxnSpPr>
          <p:cNvPr id="378" name="Google Shape;378;p34"/>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5"/>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384" name="Google Shape;384;p35"/>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dk1"/>
              </a:buClr>
              <a:buSzPts val="1700"/>
              <a:buFont typeface="Noto Sans Symbols"/>
              <a:buChar char="➢"/>
            </a:pPr>
            <a:r>
              <a:rPr lang="en-US" sz="1700">
                <a:solidFill>
                  <a:schemeClr val="dk1"/>
                </a:solidFill>
              </a:rPr>
              <a:t>How the UN can support health sector interventions</a:t>
            </a:r>
            <a:endParaRPr sz="1700">
              <a:solidFill>
                <a:schemeClr val="dk1"/>
              </a:solidFill>
            </a:endParaRPr>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Take-home messages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91" name="Google Shape;391;p3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92" name="Google Shape;392;p36"/>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3 |</a:t>
            </a:r>
            <a:r>
              <a:rPr lang="en-US" sz="1100">
                <a:solidFill>
                  <a:srgbClr val="ACB8CA"/>
                </a:solidFill>
                <a:latin typeface="Arial"/>
                <a:ea typeface="Arial"/>
                <a:cs typeface="Arial"/>
                <a:sym typeface="Arial"/>
              </a:rPr>
              <a:t> TAKE-HOME MESSAGES</a:t>
            </a:r>
            <a:endParaRPr/>
          </a:p>
        </p:txBody>
      </p:sp>
      <p:sp>
        <p:nvSpPr>
          <p:cNvPr id="393" name="Google Shape;393;p36"/>
          <p:cNvSpPr txBox="1"/>
          <p:nvPr/>
        </p:nvSpPr>
        <p:spPr>
          <a:xfrm>
            <a:off x="838200" y="1567207"/>
            <a:ext cx="10515600" cy="4396800"/>
          </a:xfrm>
          <a:prstGeom prst="rect">
            <a:avLst/>
          </a:prstGeom>
          <a:noFill/>
          <a:ln>
            <a:noFill/>
          </a:ln>
        </p:spPr>
        <p:txBody>
          <a:bodyPr anchorCtr="0" anchor="t" bIns="45700" lIns="91425" spcFirstLastPara="1" rIns="91425" wrap="square" tIns="45700">
            <a:normAutofit lnSpcReduction="20000"/>
          </a:bodyPr>
          <a:lstStyle/>
          <a:p>
            <a:pPr indent="-354330" lvl="0" marL="356235" rtl="0" algn="l">
              <a:lnSpc>
                <a:spcPct val="115000"/>
              </a:lnSpc>
              <a:spcBef>
                <a:spcPts val="0"/>
              </a:spcBef>
              <a:spcAft>
                <a:spcPts val="0"/>
              </a:spcAft>
              <a:buClr>
                <a:srgbClr val="0468B1"/>
              </a:buClr>
              <a:buSzPts val="2400"/>
              <a:buFont typeface="Noto Sans Symbols"/>
              <a:buChar char="✔"/>
            </a:pPr>
            <a:r>
              <a:rPr lang="en-US" sz="2400">
                <a:solidFill>
                  <a:srgbClr val="0468B1"/>
                </a:solidFill>
              </a:rPr>
              <a:t>There are global targets for HIV prevention, treatment and care to be met by 2025 in order to end AIDS by 2030. </a:t>
            </a:r>
            <a:endParaRPr sz="2400">
              <a:solidFill>
                <a:srgbClr val="0468B1"/>
              </a:solidFill>
            </a:endParaRPr>
          </a:p>
          <a:p>
            <a:pPr indent="-354330" lvl="0" marL="356235" rtl="0" algn="l">
              <a:lnSpc>
                <a:spcPct val="115000"/>
              </a:lnSpc>
              <a:spcBef>
                <a:spcPts val="0"/>
              </a:spcBef>
              <a:spcAft>
                <a:spcPts val="0"/>
              </a:spcAft>
              <a:buClr>
                <a:srgbClr val="0468B1"/>
              </a:buClr>
              <a:buSzPts val="2400"/>
              <a:buFont typeface="Noto Sans Symbols"/>
              <a:buChar char="✔"/>
            </a:pPr>
            <a:r>
              <a:rPr lang="en-US" sz="2400">
                <a:solidFill>
                  <a:srgbClr val="0468B1"/>
                </a:solidFill>
              </a:rPr>
              <a:t>WHO recommends a minimum package of services and activities in a comprehensive HIV, STI and viral hepatitis programme for key populations. They are </a:t>
            </a:r>
            <a:r>
              <a:rPr b="1" lang="en-US" sz="2400">
                <a:solidFill>
                  <a:srgbClr val="0468B1"/>
                </a:solidFill>
              </a:rPr>
              <a:t>enabling interventions</a:t>
            </a:r>
            <a:r>
              <a:rPr lang="en-US" sz="2400">
                <a:solidFill>
                  <a:srgbClr val="0468B1"/>
                </a:solidFill>
              </a:rPr>
              <a:t>, </a:t>
            </a:r>
            <a:r>
              <a:rPr b="1" lang="en-US" sz="2400">
                <a:solidFill>
                  <a:srgbClr val="0468B1"/>
                </a:solidFill>
              </a:rPr>
              <a:t>health interventions</a:t>
            </a:r>
            <a:r>
              <a:rPr lang="en-US" sz="2400">
                <a:solidFill>
                  <a:srgbClr val="0468B1"/>
                </a:solidFill>
              </a:rPr>
              <a:t> and </a:t>
            </a:r>
            <a:r>
              <a:rPr b="1" lang="en-US" sz="2400">
                <a:solidFill>
                  <a:srgbClr val="0468B1"/>
                </a:solidFill>
              </a:rPr>
              <a:t>interventions for broader health</a:t>
            </a:r>
            <a:r>
              <a:rPr lang="en-US" sz="2400">
                <a:solidFill>
                  <a:srgbClr val="0468B1"/>
                </a:solidFill>
              </a:rPr>
              <a:t>. </a:t>
            </a:r>
            <a:endParaRPr sz="2400">
              <a:solidFill>
                <a:srgbClr val="0468B1"/>
              </a:solidFill>
            </a:endParaRPr>
          </a:p>
          <a:p>
            <a:pPr indent="-354330" lvl="0" marL="356235" rtl="0" algn="l">
              <a:lnSpc>
                <a:spcPct val="115000"/>
              </a:lnSpc>
              <a:spcBef>
                <a:spcPts val="0"/>
              </a:spcBef>
              <a:spcAft>
                <a:spcPts val="0"/>
              </a:spcAft>
              <a:buClr>
                <a:srgbClr val="0468B1"/>
              </a:buClr>
              <a:buSzPts val="2400"/>
              <a:buFont typeface="Noto Sans Symbols"/>
              <a:buChar char="✔"/>
            </a:pPr>
            <a:r>
              <a:rPr lang="en-US" sz="2400">
                <a:solidFill>
                  <a:srgbClr val="0468B1"/>
                </a:solidFill>
              </a:rPr>
              <a:t>There are tailored packages of health interventions for each key population.</a:t>
            </a:r>
            <a:endParaRPr sz="2400">
              <a:solidFill>
                <a:srgbClr val="0468B1"/>
              </a:solidFill>
            </a:endParaRPr>
          </a:p>
          <a:p>
            <a:pPr indent="-354330" lvl="0" marL="356235" rtl="0" algn="l">
              <a:lnSpc>
                <a:spcPct val="115000"/>
              </a:lnSpc>
              <a:spcBef>
                <a:spcPts val="0"/>
              </a:spcBef>
              <a:spcAft>
                <a:spcPts val="0"/>
              </a:spcAft>
              <a:buClr>
                <a:srgbClr val="0468B1"/>
              </a:buClr>
              <a:buSzPts val="2400"/>
              <a:buFont typeface="Noto Sans Symbols"/>
              <a:buChar char="✔"/>
            </a:pPr>
            <a:r>
              <a:rPr lang="en-US" sz="2400">
                <a:solidFill>
                  <a:schemeClr val="dk1"/>
                </a:solidFill>
              </a:rPr>
              <a:t>Health equity is an overarching principle for health sector interventions.</a:t>
            </a:r>
            <a:endParaRPr sz="2400">
              <a:solidFill>
                <a:schemeClr val="dk1"/>
              </a:solidFill>
            </a:endParaRPr>
          </a:p>
          <a:p>
            <a:pPr indent="-354330" lvl="0" marL="356235" rtl="0" algn="l">
              <a:lnSpc>
                <a:spcPct val="115000"/>
              </a:lnSpc>
              <a:spcBef>
                <a:spcPts val="0"/>
              </a:spcBef>
              <a:spcAft>
                <a:spcPts val="0"/>
              </a:spcAft>
              <a:buClr>
                <a:srgbClr val="0468B1"/>
              </a:buClr>
              <a:buSzPts val="2400"/>
              <a:buFont typeface="Noto Sans Symbols"/>
              <a:buChar char="✔"/>
            </a:pPr>
            <a:r>
              <a:rPr lang="en-US" sz="2400">
                <a:solidFill>
                  <a:schemeClr val="dk1"/>
                </a:solidFill>
              </a:rPr>
              <a:t>People-centred care, community engagement and community-led responses, and differentiated service delivery are key approaches for effective services.</a:t>
            </a:r>
            <a:endParaRPr sz="2400">
              <a:solidFill>
                <a:srgbClr val="0468B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7"/>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399" name="Google Shape;399;p37"/>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Session review questions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8"/>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405" name="Google Shape;405;p38"/>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global targets for HIV and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Further information and resources</a:t>
            </a:r>
            <a:endParaRPr b="1" sz="17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411" name="Google Shape;411;p3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412" name="Google Shape;412;p3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563C1"/>
              </a:buClr>
              <a:buSzPts val="1800"/>
              <a:buNone/>
            </a:pPr>
            <a:r>
              <a:rPr b="0" i="0" lang="en-US" sz="1800" u="sng" strike="noStrike">
                <a:solidFill>
                  <a:srgbClr val="0563C1"/>
                </a:solidFill>
                <a:hlinkClick r:id="rId3">
                  <a:extLst>
                    <a:ext uri="{A12FA001-AC4F-418D-AE19-62706E023703}">
                      <ahyp:hlinkClr val="tx"/>
                    </a:ext>
                  </a:extLst>
                </a:hlinkClick>
              </a:rPr>
              <a:t>Consolidated Guidelines on HIV, Viral Hepatitis and STI Diagnosis, Prevention, Treatment and Care for Key Populations</a:t>
            </a:r>
            <a:r>
              <a:rPr b="0" i="0" lang="en-US" sz="1800" u="none" strike="noStrike">
                <a:solidFill>
                  <a:srgbClr val="000000"/>
                </a:solidFill>
              </a:rPr>
              <a:t> (WHO, 2022)</a:t>
            </a:r>
            <a:endParaRPr b="0" i="0" sz="1600" u="none" strike="noStrike">
              <a:solidFill>
                <a:srgbClr val="000000"/>
              </a:solidFill>
            </a:endParaRPr>
          </a:p>
          <a:p>
            <a:pPr indent="0" lvl="0" marL="0" rtl="0" algn="l">
              <a:lnSpc>
                <a:spcPct val="100000"/>
              </a:lnSpc>
              <a:spcBef>
                <a:spcPts val="1000"/>
              </a:spcBef>
              <a:spcAft>
                <a:spcPts val="0"/>
              </a:spcAft>
              <a:buClr>
                <a:srgbClr val="0563C1"/>
              </a:buClr>
              <a:buSzPts val="1800"/>
              <a:buNone/>
            </a:pPr>
            <a:r>
              <a:rPr b="0" i="0" lang="en-US" sz="1800" u="sng" strike="noStrike">
                <a:solidFill>
                  <a:srgbClr val="0563C1"/>
                </a:solidFill>
                <a:hlinkClick r:id="rId4">
                  <a:extLst>
                    <a:ext uri="{A12FA001-AC4F-418D-AE19-62706E023703}">
                      <ahyp:hlinkClr val="tx"/>
                    </a:ext>
                  </a:extLst>
                </a:hlinkClick>
              </a:rPr>
              <a:t>Key Population Trusted Access Platforms</a:t>
            </a:r>
            <a:r>
              <a:rPr b="0" i="0" lang="en-US" sz="1800" u="none" strike="noStrike">
                <a:solidFill>
                  <a:srgbClr val="000000"/>
                </a:solidFill>
              </a:rPr>
              <a:t> (Global HIV Prevention Coalition, 2020)</a:t>
            </a:r>
            <a:endParaRPr b="0" i="0" sz="1600" u="none" strike="noStrike">
              <a:solidFill>
                <a:srgbClr val="000000"/>
              </a:solidFill>
            </a:endParaRPr>
          </a:p>
          <a:p>
            <a:pPr indent="0" lvl="0" marL="0" rtl="0" algn="l">
              <a:lnSpc>
                <a:spcPct val="100000"/>
              </a:lnSpc>
              <a:spcBef>
                <a:spcPts val="1000"/>
              </a:spcBef>
              <a:spcAft>
                <a:spcPts val="0"/>
              </a:spcAft>
              <a:buClr>
                <a:srgbClr val="0563C1"/>
              </a:buClr>
              <a:buSzPts val="1800"/>
              <a:buNone/>
            </a:pPr>
            <a:r>
              <a:rPr b="0" i="0" lang="en-US" sz="1800" u="sng" strike="noStrike">
                <a:solidFill>
                  <a:srgbClr val="0563C1"/>
                </a:solidFill>
                <a:hlinkClick r:id="rId5">
                  <a:extLst>
                    <a:ext uri="{A12FA001-AC4F-418D-AE19-62706E023703}">
                      <ahyp:hlinkClr val="tx"/>
                    </a:ext>
                  </a:extLst>
                </a:hlinkClick>
              </a:rPr>
              <a:t>Framework on Integrated, People-centred Quality Services</a:t>
            </a:r>
            <a:r>
              <a:rPr b="0" i="0" lang="en-US" sz="1800" u="none" strike="noStrike">
                <a:solidFill>
                  <a:srgbClr val="002060"/>
                </a:solidFill>
              </a:rPr>
              <a:t> (WHO, 2016)</a:t>
            </a:r>
            <a:endParaRPr b="0" i="0" sz="1600" u="none" strike="noStrike">
              <a:solidFill>
                <a:srgbClr val="000000"/>
              </a:solidFill>
            </a:endParaRPr>
          </a:p>
          <a:p>
            <a:pPr indent="0" lvl="0" marL="0" rtl="0" algn="l">
              <a:lnSpc>
                <a:spcPct val="100000"/>
              </a:lnSpc>
              <a:spcBef>
                <a:spcPts val="1000"/>
              </a:spcBef>
              <a:spcAft>
                <a:spcPts val="0"/>
              </a:spcAft>
              <a:buClr>
                <a:srgbClr val="0563C1"/>
              </a:buClr>
              <a:buSzPts val="1800"/>
              <a:buNone/>
            </a:pPr>
            <a:r>
              <a:rPr b="0" i="0" lang="en-US" sz="1800" u="sng" strike="noStrike">
                <a:solidFill>
                  <a:srgbClr val="0563C1"/>
                </a:solidFill>
                <a:hlinkClick r:id="rId6">
                  <a:extLst>
                    <a:ext uri="{A12FA001-AC4F-418D-AE19-62706E023703}">
                      <ahyp:hlinkClr val="tx"/>
                    </a:ext>
                  </a:extLst>
                </a:hlinkClick>
              </a:rPr>
              <a:t>Differentiated and Simplified Pre-exposure Prophylaxis for HIV Prevention: Update to WHO Implementation Guidance</a:t>
            </a:r>
            <a:r>
              <a:rPr b="0" i="0" lang="en-US" sz="1800" u="none" strike="noStrike">
                <a:solidFill>
                  <a:srgbClr val="002060"/>
                </a:solidFill>
              </a:rPr>
              <a:t> (WHO, 2022)</a:t>
            </a:r>
            <a:endParaRPr b="0" i="0" sz="1600" u="none" strike="noStrike">
              <a:solidFill>
                <a:srgbClr val="000000"/>
              </a:solidFill>
            </a:endParaRPr>
          </a:p>
          <a:p>
            <a:pPr indent="0" lvl="0" marL="0" rtl="0" algn="l">
              <a:lnSpc>
                <a:spcPct val="100000"/>
              </a:lnSpc>
              <a:spcBef>
                <a:spcPts val="2000"/>
              </a:spcBef>
              <a:spcAft>
                <a:spcPts val="0"/>
              </a:spcAft>
              <a:buClr>
                <a:srgbClr val="0563C1"/>
              </a:buClr>
              <a:buSzPts val="1800"/>
              <a:buNone/>
            </a:pPr>
            <a:r>
              <a:rPr b="0" i="0" lang="en-US" sz="1800" u="sng" strike="noStrike">
                <a:solidFill>
                  <a:srgbClr val="0563C1"/>
                </a:solidFill>
                <a:hlinkClick r:id="rId7">
                  <a:extLst>
                    <a:ext uri="{A12FA001-AC4F-418D-AE19-62706E023703}">
                      <ahyp:hlinkClr val="tx"/>
                    </a:ext>
                  </a:extLst>
                </a:hlinkClick>
              </a:rPr>
              <a:t>Differentiated Service Delivery</a:t>
            </a:r>
            <a:r>
              <a:rPr b="0" i="0" lang="en-US" sz="1800" u="none" strike="noStrike">
                <a:solidFill>
                  <a:srgbClr val="000000"/>
                </a:solidFill>
              </a:rPr>
              <a:t> [website] (International AIDS Society)</a:t>
            </a:r>
            <a:endParaRPr b="0" i="0" sz="1600" u="none" strike="noStrike">
              <a:solidFill>
                <a:srgbClr val="000000"/>
              </a:solidFill>
            </a:endParaRPr>
          </a:p>
          <a:p>
            <a:pPr indent="0" lvl="0" marL="0" rtl="0" algn="just">
              <a:lnSpc>
                <a:spcPct val="100000"/>
              </a:lnSpc>
              <a:spcBef>
                <a:spcPts val="2200"/>
              </a:spcBef>
              <a:spcAft>
                <a:spcPts val="0"/>
              </a:spcAft>
              <a:buClr>
                <a:srgbClr val="0462C1"/>
              </a:buClr>
              <a:buSzPts val="1800"/>
              <a:buNone/>
            </a:pPr>
            <a:r>
              <a:rPr b="0" i="0" lang="en-US" sz="1800" u="sng" strike="noStrike">
                <a:solidFill>
                  <a:srgbClr val="0462C1"/>
                </a:solidFill>
                <a:hlinkClick r:id="rId8">
                  <a:extLst>
                    <a:ext uri="{A12FA001-AC4F-418D-AE19-62706E023703}">
                      <ahyp:hlinkClr val="tx"/>
                    </a:ext>
                  </a:extLst>
                </a:hlinkClick>
              </a:rPr>
              <a:t>Virtual HIV Interventions: A Budgeting and Programming Aid</a:t>
            </a:r>
            <a:r>
              <a:rPr b="0" i="0" lang="en-US" sz="1800" u="none" strike="noStrike">
                <a:solidFill>
                  <a:srgbClr val="002060"/>
                </a:solidFill>
              </a:rPr>
              <a:t> (FHI 360, 2022)</a:t>
            </a:r>
            <a:endParaRPr b="0" i="0" sz="1600" u="none" strike="noStrike">
              <a:solidFill>
                <a:srgbClr val="000000"/>
              </a:solidFill>
            </a:endParaRPr>
          </a:p>
          <a:p>
            <a:pPr indent="0" lvl="0" marL="0" rtl="0" algn="l">
              <a:lnSpc>
                <a:spcPct val="100000"/>
              </a:lnSpc>
              <a:spcBef>
                <a:spcPts val="2000"/>
              </a:spcBef>
              <a:spcAft>
                <a:spcPts val="0"/>
              </a:spcAft>
              <a:buClr>
                <a:srgbClr val="0462C1"/>
              </a:buClr>
              <a:buSzPts val="1800"/>
              <a:buNone/>
            </a:pPr>
            <a:r>
              <a:rPr b="0" i="0" lang="en-US" sz="1800" u="sng" strike="noStrike">
                <a:solidFill>
                  <a:srgbClr val="0462C1"/>
                </a:solidFill>
                <a:hlinkClick r:id="rId9">
                  <a:extLst>
                    <a:ext uri="{A12FA001-AC4F-418D-AE19-62706E023703}">
                      <ahyp:hlinkClr val="tx"/>
                    </a:ext>
                  </a:extLst>
                </a:hlinkClick>
              </a:rPr>
              <a:t>Peer Navigation for Key Populations: Implementation Guide</a:t>
            </a:r>
            <a:r>
              <a:rPr b="0" i="0" lang="en-US" sz="1800" u="none" strike="noStrike">
                <a:solidFill>
                  <a:srgbClr val="0462C1"/>
                </a:solidFill>
              </a:rPr>
              <a:t> </a:t>
            </a:r>
            <a:r>
              <a:rPr b="0" i="0" lang="en-US" sz="1800" u="none" strike="noStrike">
                <a:solidFill>
                  <a:srgbClr val="000000"/>
                </a:solidFill>
              </a:rPr>
              <a:t>(FHI 360/LINKAGES, 2017)</a:t>
            </a:r>
            <a:endParaRPr sz="2400"/>
          </a:p>
        </p:txBody>
      </p:sp>
      <p:sp>
        <p:nvSpPr>
          <p:cNvPr id="413" name="Google Shape;413;p39"/>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FURTHER INFORMATION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120" name="Google Shape;120;p4"/>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286"/>
              <a:buNone/>
            </a:pPr>
            <a:r>
              <a:rPr b="1" lang="en-US" sz="2000"/>
              <a:t>1. UNAIDS recommends that removing punitive laws and policies is essential for programmes to achieve health impact with key populations.</a:t>
            </a:r>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a:p>
          <a:p>
            <a:pPr indent="0" lvl="0" marL="0" rtl="0" algn="l">
              <a:lnSpc>
                <a:spcPct val="110000"/>
              </a:lnSpc>
              <a:spcBef>
                <a:spcPts val="1000"/>
              </a:spcBef>
              <a:spcAft>
                <a:spcPts val="0"/>
              </a:spcAft>
              <a:buClr>
                <a:schemeClr val="dk1"/>
              </a:buClr>
              <a:buSzPts val="1286"/>
              <a:buNone/>
            </a:pPr>
            <a:r>
              <a:t/>
            </a:r>
            <a:endParaRPr b="1" sz="2000"/>
          </a:p>
          <a:p>
            <a:pPr indent="0" lvl="0" marL="0" rtl="0" algn="l">
              <a:lnSpc>
                <a:spcPct val="110000"/>
              </a:lnSpc>
              <a:spcBef>
                <a:spcPts val="1000"/>
              </a:spcBef>
              <a:spcAft>
                <a:spcPts val="0"/>
              </a:spcAft>
              <a:buClr>
                <a:schemeClr val="dk1"/>
              </a:buClr>
              <a:buSzPts val="1286"/>
              <a:buNone/>
            </a:pPr>
            <a:r>
              <a:rPr b="1" lang="en-US" sz="2000"/>
              <a:t>2. WHO recommends the provision of mental health services as essential for the broader health of key populations.</a:t>
            </a:r>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a:p>
        </p:txBody>
      </p:sp>
      <p:cxnSp>
        <p:nvCxnSpPr>
          <p:cNvPr id="121" name="Google Shape;121;p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2" name="Google Shape;122;p4"/>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40"/>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19" name="Google Shape;419;p40"/>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128" name="Google Shape;128;p5"/>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21"/>
              <a:buNone/>
            </a:pPr>
            <a:r>
              <a:rPr b="1" lang="en-US" sz="1900"/>
              <a:t>3. People-centred care means that people change their behaviour to fit in with existing health services and make those services as efficient as possible.</a:t>
            </a:r>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br>
              <a:rPr lang="en-US" sz="1979">
                <a:solidFill>
                  <a:schemeClr val="accent2"/>
                </a:solidFill>
              </a:rPr>
            </a:br>
            <a:endParaRPr b="1" sz="1900"/>
          </a:p>
          <a:p>
            <a:pPr indent="0" lvl="0" marL="0" rtl="0" algn="l">
              <a:lnSpc>
                <a:spcPct val="100000"/>
              </a:lnSpc>
              <a:spcBef>
                <a:spcPts val="1000"/>
              </a:spcBef>
              <a:spcAft>
                <a:spcPts val="0"/>
              </a:spcAft>
              <a:buClr>
                <a:schemeClr val="dk1"/>
              </a:buClr>
              <a:buSzPts val="1221"/>
              <a:buNone/>
            </a:pPr>
            <a:r>
              <a:rPr b="1" lang="en-US" sz="1900"/>
              <a:t>4. Equity in service provision means that everyone in the population should be able to access the existing health system. </a:t>
            </a:r>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a:p>
        </p:txBody>
      </p:sp>
      <p:cxnSp>
        <p:nvCxnSpPr>
          <p:cNvPr id="129" name="Google Shape;129;p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0" name="Google Shape;130;p5"/>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sp>
        <p:nvSpPr>
          <p:cNvPr id="136" name="Google Shape;136;p6"/>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000"/>
              <a:buAutoNum type="arabicPeriod"/>
            </a:pPr>
            <a:r>
              <a:rPr b="1" lang="en-US" sz="2000"/>
              <a:t>Correct. </a:t>
            </a:r>
            <a:r>
              <a:rPr lang="en-US" sz="2000"/>
              <a:t>Removing punitive laws improves key populations’ access to essential health and social services.</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Key populations are subject to stigma and discrimination that can affect their mental health.</a:t>
            </a:r>
            <a:endParaRPr/>
          </a:p>
          <a:p>
            <a:pPr indent="-457200" lvl="0" marL="457200" rtl="0" algn="l">
              <a:lnSpc>
                <a:spcPct val="100000"/>
              </a:lnSpc>
              <a:spcBef>
                <a:spcPts val="1000"/>
              </a:spcBef>
              <a:spcAft>
                <a:spcPts val="0"/>
              </a:spcAft>
              <a:buClr>
                <a:schemeClr val="dk1"/>
              </a:buClr>
              <a:buSzPts val="2000"/>
              <a:buAutoNum type="arabicPeriod"/>
            </a:pPr>
            <a:r>
              <a:rPr b="1" lang="en-US" sz="2000"/>
              <a:t>Incorrect. </a:t>
            </a:r>
            <a:r>
              <a:rPr lang="en-US" sz="2000"/>
              <a:t>People-centred health services are designed around the needs and life situations of individuals and aim to be as accessible as possible, as well as efficient.</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Health equity is part of the drive for universal health coverage. </a:t>
            </a:r>
            <a:endParaRPr/>
          </a:p>
        </p:txBody>
      </p:sp>
      <p:cxnSp>
        <p:nvCxnSpPr>
          <p:cNvPr id="137" name="Google Shape;137;p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8" name="Google Shape;138;p6"/>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831850" y="49565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1.3: The comprehensive package of health-sector interventions with key populations</a:t>
            </a:r>
            <a:endParaRPr b="0" sz="3600">
              <a:solidFill>
                <a:srgbClr val="024D84"/>
              </a:solidFill>
            </a:endParaRPr>
          </a:p>
        </p:txBody>
      </p:sp>
      <p:sp>
        <p:nvSpPr>
          <p:cNvPr id="144" name="Google Shape;144;p7"/>
          <p:cNvSpPr txBox="1"/>
          <p:nvPr>
            <p:ph idx="1" type="body"/>
          </p:nvPr>
        </p:nvSpPr>
        <p:spPr>
          <a:xfrm>
            <a:off x="831850" y="3048781"/>
            <a:ext cx="10515600" cy="2989099"/>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chemeClr val="accent1"/>
              </a:buClr>
              <a:buSzPts val="1700"/>
              <a:buFont typeface="Noto Sans Symbols"/>
              <a:buChar char="➢"/>
            </a:pPr>
            <a:r>
              <a:rPr lang="en-US" sz="1700">
                <a:solidFill>
                  <a:schemeClr val="accent1"/>
                </a:solidFill>
              </a:rPr>
              <a:t>Questions to frame this session</a:t>
            </a:r>
            <a:endParaRPr sz="1700"/>
          </a:p>
          <a:p>
            <a:pPr indent="-3365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The global targets for HIV and health sector interventions</a:t>
            </a:r>
            <a:endParaRPr b="1" sz="1700">
              <a:solidFill>
                <a:schemeClr val="dk1"/>
              </a:solidFill>
            </a:endParaRPr>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The comprehensive package of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Key concepts and approaches for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How the UN can support health sector interventions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Take-home messages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Session review questions</a:t>
            </a:r>
            <a:endParaRPr sz="1700"/>
          </a:p>
          <a:p>
            <a:pPr indent="-349250" lvl="0" marL="342900" rtl="0" algn="l">
              <a:lnSpc>
                <a:spcPct val="120000"/>
              </a:lnSpc>
              <a:spcBef>
                <a:spcPts val="1000"/>
              </a:spcBef>
              <a:spcAft>
                <a:spcPts val="0"/>
              </a:spcAft>
              <a:buClr>
                <a:schemeClr val="accent1"/>
              </a:buClr>
              <a:buSzPts val="1700"/>
              <a:buFont typeface="Noto Sans Symbols"/>
              <a:buChar char="➢"/>
            </a:pPr>
            <a:r>
              <a:rPr lang="en-US" sz="1700">
                <a:solidFill>
                  <a:schemeClr val="accent1"/>
                </a:solidFill>
              </a:rPr>
              <a:t>Further information and resources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4000"/>
              <a:t>The global targets for 2025</a:t>
            </a:r>
            <a:endParaRPr/>
          </a:p>
        </p:txBody>
      </p:sp>
      <p:cxnSp>
        <p:nvCxnSpPr>
          <p:cNvPr id="150" name="Google Shape;150;p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51" name="Google Shape;151;p8"/>
          <p:cNvSpPr txBox="1"/>
          <p:nvPr/>
        </p:nvSpPr>
        <p:spPr>
          <a:xfrm>
            <a:off x="838200" y="6494675"/>
            <a:ext cx="6164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GLOBAL TARGETS FOR HIV &amp; HEALTH SECTOR INTERVENTIONS</a:t>
            </a:r>
            <a:endParaRPr/>
          </a:p>
        </p:txBody>
      </p:sp>
      <p:graphicFrame>
        <p:nvGraphicFramePr>
          <p:cNvPr id="152" name="Google Shape;152;p8"/>
          <p:cNvGraphicFramePr/>
          <p:nvPr/>
        </p:nvGraphicFramePr>
        <p:xfrm>
          <a:off x="838199" y="1411788"/>
          <a:ext cx="3000000" cy="3000000"/>
        </p:xfrm>
        <a:graphic>
          <a:graphicData uri="http://schemas.openxmlformats.org/drawingml/2006/table">
            <a:tbl>
              <a:tblPr>
                <a:noFill/>
                <a:tableStyleId>{964ECD68-6CBE-48C2-8070-3C9BF9D69B81}</a:tableStyleId>
              </a:tblPr>
              <a:tblGrid>
                <a:gridCol w="1564525"/>
                <a:gridCol w="1771900"/>
                <a:gridCol w="4378825"/>
                <a:gridCol w="2571750"/>
              </a:tblGrid>
              <a:tr h="381000">
                <a:tc gridSpan="2">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HIV SERVICES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hMerge="1"/>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INTEGRATION</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C27BA0"/>
                    </a:solidFill>
                  </a:tcPr>
                </a:tc>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SOCIETAL ENABLERS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6B26B"/>
                    </a:solidFill>
                  </a:tcPr>
                </a:tc>
              </a:tr>
              <a:tr h="381000">
                <a:tc rowSpan="2">
                  <a:txBody>
                    <a:bodyPr/>
                    <a:lstStyle/>
                    <a:p>
                      <a:pPr indent="0" lvl="0" marL="12700" marR="5080" rtl="0" algn="l">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95% of people at risk of HIV infection</a:t>
                      </a:r>
                      <a:r>
                        <a:rPr lang="en-US" sz="1200" u="none" cap="none" strike="noStrike">
                          <a:solidFill>
                            <a:schemeClr val="dk2"/>
                          </a:solidFill>
                          <a:latin typeface="Calibri"/>
                          <a:ea typeface="Calibri"/>
                          <a:cs typeface="Calibri"/>
                          <a:sym typeface="Calibri"/>
                        </a:rPr>
                        <a:t> use appropriate, priorit</a:t>
                      </a:r>
                      <a:r>
                        <a:rPr lang="en-US" sz="1200">
                          <a:solidFill>
                            <a:schemeClr val="dk2"/>
                          </a:solidFill>
                          <a:latin typeface="Calibri"/>
                          <a:ea typeface="Calibri"/>
                          <a:cs typeface="Calibri"/>
                          <a:sym typeface="Calibri"/>
                        </a:rPr>
                        <a:t>is</a:t>
                      </a:r>
                      <a:r>
                        <a:rPr lang="en-US" sz="1200" u="none" cap="none" strike="noStrike">
                          <a:solidFill>
                            <a:schemeClr val="dk2"/>
                          </a:solidFill>
                          <a:latin typeface="Calibri"/>
                          <a:ea typeface="Calibri"/>
                          <a:cs typeface="Calibri"/>
                          <a:sym typeface="Calibri"/>
                        </a:rPr>
                        <a:t>ed, person- centred and effective combination prevention options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a:txBody>
                    <a:bodyPr/>
                    <a:lstStyle/>
                    <a:p>
                      <a:pPr indent="0" lvl="0" marL="12700" marR="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95–95–95 testing and treatment targets </a:t>
                      </a:r>
                      <a:r>
                        <a:rPr lang="en-US" sz="1300" u="none" cap="none" strike="noStrike">
                          <a:solidFill>
                            <a:schemeClr val="dk2"/>
                          </a:solidFill>
                          <a:latin typeface="Calibri"/>
                          <a:ea typeface="Calibri"/>
                          <a:cs typeface="Calibri"/>
                          <a:sym typeface="Calibri"/>
                        </a:rPr>
                        <a:t>achieved within all sub-populations and age groups</a:t>
                      </a:r>
                      <a:endParaRPr b="1"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B6D7A8"/>
                    </a:solidFill>
                  </a:tcPr>
                </a:tc>
                <a:tc>
                  <a:txBody>
                    <a:bodyPr/>
                    <a:lstStyle/>
                    <a:p>
                      <a:pPr indent="0" lvl="0" marL="12700" marR="508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90% of people living with HIV and people at risk linked to people-centred and context-specific integrated services</a:t>
                      </a:r>
                      <a:r>
                        <a:rPr lang="en-US" sz="1300" u="none" cap="none" strike="noStrike">
                          <a:solidFill>
                            <a:schemeClr val="dk2"/>
                          </a:solidFill>
                          <a:latin typeface="Calibri"/>
                          <a:ea typeface="Calibri"/>
                          <a:cs typeface="Calibri"/>
                          <a:sym typeface="Calibri"/>
                        </a:rPr>
                        <a:t> for other communicable diseases, noncommunicable diseases, sexual and gender-based violence, mental health and other services they need for their overall health and well-being</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5A6BD"/>
                    </a:solidFill>
                  </a:tcPr>
                </a:tc>
                <a:tc>
                  <a:txBody>
                    <a:bodyPr/>
                    <a:lstStyle/>
                    <a:p>
                      <a:pPr indent="0" lvl="0" marL="0" marR="38735" rtl="0" algn="l">
                        <a:lnSpc>
                          <a:spcPct val="100000"/>
                        </a:lnSpc>
                        <a:spcBef>
                          <a:spcPts val="0"/>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10–10–10 targets achieved</a:t>
                      </a:r>
                      <a:endParaRPr b="1" sz="1300" u="none" cap="none" strike="noStrike">
                        <a:solidFill>
                          <a:schemeClr val="dk2"/>
                        </a:solidFill>
                        <a:latin typeface="Calibri"/>
                        <a:ea typeface="Calibri"/>
                        <a:cs typeface="Calibri"/>
                        <a:sym typeface="Calibri"/>
                      </a:endParaRPr>
                    </a:p>
                    <a:p>
                      <a:pPr indent="0" lvl="0" marL="12700" marR="5080" rtl="0" algn="l">
                        <a:lnSpc>
                          <a:spcPct val="100000"/>
                        </a:lnSpc>
                        <a:spcBef>
                          <a:spcPts val="65"/>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for removing social and legal impediments</a:t>
                      </a:r>
                      <a:r>
                        <a:rPr lang="en-US" sz="1300" u="none" cap="none" strike="noStrike">
                          <a:solidFill>
                            <a:schemeClr val="dk2"/>
                          </a:solidFill>
                          <a:latin typeface="Calibri"/>
                          <a:ea typeface="Calibri"/>
                          <a:cs typeface="Calibri"/>
                          <a:sym typeface="Calibri"/>
                        </a:rPr>
                        <a:t> that limit</a:t>
                      </a:r>
                      <a:endParaRPr sz="1300" u="none" cap="none" strike="noStrike">
                        <a:solidFill>
                          <a:schemeClr val="dk2"/>
                        </a:solidFill>
                        <a:latin typeface="Calibri"/>
                        <a:ea typeface="Calibri"/>
                        <a:cs typeface="Calibri"/>
                        <a:sym typeface="Calibri"/>
                      </a:endParaRPr>
                    </a:p>
                    <a:p>
                      <a:pPr indent="0" lvl="0" marL="0" marR="0" rtl="0" algn="l">
                        <a:lnSpc>
                          <a:spcPct val="100000"/>
                        </a:lnSpc>
                        <a:spcBef>
                          <a:spcPts val="10"/>
                        </a:spcBef>
                        <a:spcAft>
                          <a:spcPts val="0"/>
                        </a:spcAft>
                        <a:buClr>
                          <a:schemeClr val="dk1"/>
                        </a:buClr>
                        <a:buSzPts val="1600"/>
                        <a:buFont typeface="Arial"/>
                        <a:buNone/>
                      </a:pPr>
                      <a:r>
                        <a:rPr lang="en-US" sz="1300" u="none" cap="none" strike="noStrike">
                          <a:solidFill>
                            <a:schemeClr val="dk2"/>
                          </a:solidFill>
                          <a:latin typeface="Calibri"/>
                          <a:ea typeface="Calibri"/>
                          <a:cs typeface="Calibri"/>
                          <a:sym typeface="Calibri"/>
                        </a:rPr>
                        <a:t>access to or use of HIV services</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9CB9C"/>
                    </a:solidFill>
                  </a:tcPr>
                </a:tc>
              </a:tr>
              <a:tr h="381000">
                <a:tc vMerge="1"/>
                <a:tc>
                  <a:txBody>
                    <a:bodyPr/>
                    <a:lstStyle/>
                    <a:p>
                      <a:pPr indent="0" lvl="0" marL="1270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living with HIV know their HIV status</a:t>
                      </a:r>
                      <a:endParaRPr sz="1200" u="none" cap="none" strike="noStrike">
                        <a:solidFill>
                          <a:schemeClr val="dk2"/>
                        </a:solidFill>
                        <a:latin typeface="Calibri"/>
                        <a:ea typeface="Calibri"/>
                        <a:cs typeface="Calibri"/>
                        <a:sym typeface="Calibri"/>
                      </a:endParaRPr>
                    </a:p>
                    <a:p>
                      <a:pPr indent="0" lvl="0" marL="12700" marR="5080" rtl="0" algn="l">
                        <a:lnSpc>
                          <a:spcPct val="100000"/>
                        </a:lnSpc>
                        <a:spcBef>
                          <a:spcPts val="400"/>
                        </a:spcBef>
                        <a:spcAft>
                          <a:spcPts val="0"/>
                        </a:spcAft>
                        <a:buClr>
                          <a:schemeClr val="dk1"/>
                        </a:buClr>
                        <a:buSzPts val="1600"/>
                        <a:buFont typeface="Arial"/>
                        <a:buNone/>
                      </a:pPr>
                      <a:r>
                        <a:rPr lang="en-US" sz="1200" u="none" cap="none" strike="noStrike">
                          <a:solidFill>
                            <a:schemeClr val="dk2"/>
                          </a:solidFill>
                          <a:latin typeface="Calibri"/>
                          <a:ea typeface="Calibri"/>
                          <a:cs typeface="Calibri"/>
                          <a:sym typeface="Calibri"/>
                        </a:rPr>
                        <a:t>95% of people who are living with HIV and know their HIV status are on antiretroviral therapy</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on antiretroviral therapy have suppressed viral loads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Sex workers, gay and other men who have sex with men: </a:t>
                      </a:r>
                      <a:r>
                        <a:rPr lang="en-US" sz="1200" u="none" cap="none" strike="noStrike">
                          <a:solidFill>
                            <a:schemeClr val="dk2"/>
                          </a:solidFill>
                          <a:latin typeface="Calibri"/>
                          <a:ea typeface="Calibri"/>
                          <a:cs typeface="Calibri"/>
                          <a:sym typeface="Calibri"/>
                        </a:rPr>
                        <a:t>90% have access to HIV services integrated with (or linked to) STI, mental health and IPV programmes, SGBV programmes that include PEP and psychological first aid</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Transgender people: </a:t>
                      </a:r>
                      <a:r>
                        <a:rPr lang="en-US" sz="1200" u="none" cap="none" strike="noStrike">
                          <a:solidFill>
                            <a:schemeClr val="dk2"/>
                          </a:solidFill>
                          <a:latin typeface="Calibri"/>
                          <a:ea typeface="Calibri"/>
                          <a:cs typeface="Calibri"/>
                          <a:sym typeface="Calibri"/>
                        </a:rPr>
                        <a:t>90% of transgender people have access to HIV services integrated with or linked to STI, mental health, gender- affirming therapy, IPV programmes, and SGBV programmes that include PEP, emergency contraception and psychological first aid</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who inject drugs: </a:t>
                      </a:r>
                      <a:r>
                        <a:rPr lang="en-US" sz="1200" u="none" cap="none" strike="noStrike">
                          <a:solidFill>
                            <a:schemeClr val="dk2"/>
                          </a:solidFill>
                          <a:latin typeface="Calibri"/>
                          <a:ea typeface="Calibri"/>
                          <a:cs typeface="Calibri"/>
                          <a:sym typeface="Calibri"/>
                        </a:rPr>
                        <a:t>90% have access to comprehensive harm reduction services (including HIV services) integrating or linked to hepatitis C, HIV and mental health services</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in prison and other closed settings: </a:t>
                      </a:r>
                      <a:r>
                        <a:rPr lang="en-US" sz="1200" u="none" cap="none" strike="noStrike">
                          <a:solidFill>
                            <a:schemeClr val="dk2"/>
                          </a:solidFill>
                          <a:latin typeface="Calibri"/>
                          <a:ea typeface="Calibri"/>
                          <a:cs typeface="Calibri"/>
                          <a:sym typeface="Calibri"/>
                        </a:rPr>
                        <a:t>90% have access to integrated TB, hepatitis C and HIV services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EAD1DC"/>
                    </a:solidFill>
                  </a:tcPr>
                </a:tc>
                <a:tc>
                  <a:txBody>
                    <a:bodyPr/>
                    <a:lstStyle/>
                    <a:p>
                      <a:pPr indent="0" lvl="0" marL="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countries have punitive legal and policy environments that deny or limit access to services.</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people living with HIV and key populations experience stigma and discrimination.</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women, girls, people living with HIV and key populations experience gender inequality and violence.</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CE5CD"/>
                    </a:solidFill>
                  </a:tcPr>
                </a:tc>
              </a:tr>
            </a:tbl>
          </a:graphicData>
        </a:graphic>
      </p:graphicFrame>
      <p:sp>
        <p:nvSpPr>
          <p:cNvPr id="153" name="Google Shape;153;p8"/>
          <p:cNvSpPr txBox="1"/>
          <p:nvPr/>
        </p:nvSpPr>
        <p:spPr>
          <a:xfrm>
            <a:off x="838200" y="6136275"/>
            <a:ext cx="5026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a:t>
            </a:r>
            <a:r>
              <a:rPr i="1" lang="en-US">
                <a:solidFill>
                  <a:schemeClr val="dk2"/>
                </a:solidFill>
                <a:latin typeface="Arial"/>
                <a:ea typeface="Arial"/>
                <a:cs typeface="Arial"/>
                <a:sym typeface="Arial"/>
              </a:rPr>
              <a:t>: Global AIDS Strategy 2021-2026 </a:t>
            </a:r>
            <a:r>
              <a:rPr lang="en-US">
                <a:solidFill>
                  <a:schemeClr val="dk2"/>
                </a:solidFill>
                <a:latin typeface="Arial"/>
                <a:ea typeface="Arial"/>
                <a:cs typeface="Arial"/>
                <a:sym typeface="Arial"/>
              </a:rPr>
              <a:t>(UNAIDS, 2021)</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The Global AIDS Strategy promotes </a:t>
            </a:r>
            <a:endParaRPr sz="3200"/>
          </a:p>
          <a:p>
            <a:pPr indent="0" lvl="0" marL="0" rtl="0" algn="l">
              <a:lnSpc>
                <a:spcPct val="90000"/>
              </a:lnSpc>
              <a:spcBef>
                <a:spcPts val="0"/>
              </a:spcBef>
              <a:spcAft>
                <a:spcPts val="0"/>
              </a:spcAft>
              <a:buClr>
                <a:schemeClr val="lt1"/>
              </a:buClr>
              <a:buSzPts val="3200"/>
              <a:buFont typeface="Arial"/>
              <a:buNone/>
            </a:pPr>
            <a:r>
              <a:rPr lang="en-US" sz="3200"/>
              <a:t>combination prevention</a:t>
            </a:r>
            <a:endParaRPr/>
          </a:p>
        </p:txBody>
      </p:sp>
      <p:cxnSp>
        <p:nvCxnSpPr>
          <p:cNvPr id="159" name="Google Shape;159;p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60" name="Google Shape;160;p9"/>
          <p:cNvSpPr txBox="1"/>
          <p:nvPr>
            <p:ph idx="1" type="body"/>
          </p:nvPr>
        </p:nvSpPr>
        <p:spPr>
          <a:xfrm>
            <a:off x="838200" y="1567200"/>
            <a:ext cx="10515600" cy="4282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10000"/>
              </a:lnSpc>
              <a:spcBef>
                <a:spcPts val="0"/>
              </a:spcBef>
              <a:spcAft>
                <a:spcPts val="0"/>
              </a:spcAft>
              <a:buClr>
                <a:schemeClr val="dk1"/>
              </a:buClr>
              <a:buSzPct val="100000"/>
              <a:buNone/>
            </a:pPr>
            <a:r>
              <a:rPr lang="en-US">
                <a:extLst>
                  <a:ext uri="http://customooxmlschemas.google.com/">
                    <go:slidesCustomData xmlns:go="http://customooxmlschemas.google.com/" textRoundtripDataId="1"/>
                  </a:ext>
                </a:extLst>
              </a:rPr>
              <a:t>To date, few countries are on track to reach the 2025 targets for key populations. This contributes to ongoing epidemics.</a:t>
            </a:r>
            <a:endParaRPr/>
          </a:p>
          <a:p>
            <a:pPr indent="0" lvl="0" marL="0" rtl="0" algn="just">
              <a:lnSpc>
                <a:spcPct val="110000"/>
              </a:lnSpc>
              <a:spcBef>
                <a:spcPts val="1000"/>
              </a:spcBef>
              <a:spcAft>
                <a:spcPts val="0"/>
              </a:spcAft>
              <a:buClr>
                <a:schemeClr val="dk1"/>
              </a:buClr>
              <a:buSzPct val="100000"/>
              <a:buNone/>
            </a:pPr>
            <a:r>
              <a:rPr lang="en-US"/>
              <a:t>UN organ</a:t>
            </a:r>
            <a:r>
              <a:rPr lang="en-US"/>
              <a:t>is</a:t>
            </a:r>
            <a:r>
              <a:rPr lang="en-US"/>
              <a:t>ations and other allies of key populations can support governments and communities to design and implement effective </a:t>
            </a:r>
            <a:r>
              <a:rPr b="1" lang="en-US"/>
              <a:t>combination prevention programs</a:t>
            </a:r>
            <a:r>
              <a:rPr lang="en-US"/>
              <a:t>. </a:t>
            </a:r>
            <a:endParaRPr/>
          </a:p>
          <a:p>
            <a:pPr indent="0" lvl="0" marL="0" rtl="0" algn="just">
              <a:lnSpc>
                <a:spcPct val="110000"/>
              </a:lnSpc>
              <a:spcBef>
                <a:spcPts val="1000"/>
              </a:spcBef>
              <a:spcAft>
                <a:spcPts val="0"/>
              </a:spcAft>
              <a:buClr>
                <a:schemeClr val="dk1"/>
              </a:buClr>
              <a:buSzPct val="121739"/>
              <a:buNone/>
            </a:pPr>
            <a:r>
              <a:rPr i="1" lang="en-US" sz="2300"/>
              <a:t>D</a:t>
            </a:r>
            <a:r>
              <a:rPr i="1" lang="en-US" sz="2300"/>
              <a:t>efined by WHO as: r</a:t>
            </a:r>
            <a:r>
              <a:rPr b="1" i="1" lang="en-US" sz="2300"/>
              <a:t>ights-based, evidence-informed </a:t>
            </a:r>
            <a:r>
              <a:rPr i="1" lang="en-US" sz="2300"/>
              <a:t>and </a:t>
            </a:r>
            <a:r>
              <a:rPr b="1" i="1" lang="en-US" sz="2300"/>
              <a:t>community-owned</a:t>
            </a:r>
            <a:r>
              <a:rPr i="1" lang="en-US" sz="2300"/>
              <a:t> programmes that use a mix of </a:t>
            </a:r>
            <a:r>
              <a:rPr b="1" i="1" lang="en-US" sz="2300">
                <a:extLst>
                  <a:ext uri="http://customooxmlschemas.google.com/">
                    <go:slidesCustomData xmlns:go="http://customooxmlschemas.google.com/" textRoundtripDataId="2"/>
                  </a:ext>
                </a:extLst>
              </a:rPr>
              <a:t>biomedical, behavioural </a:t>
            </a:r>
            <a:r>
              <a:rPr i="1" lang="en-US" sz="2300">
                <a:extLst>
                  <a:ext uri="http://customooxmlschemas.google.com/">
                    <go:slidesCustomData xmlns:go="http://customooxmlschemas.google.com/" textRoundtripDataId="3"/>
                  </a:ext>
                </a:extLst>
              </a:rPr>
              <a:t>and</a:t>
            </a:r>
            <a:r>
              <a:rPr b="1" i="1" lang="en-US" sz="2300">
                <a:extLst>
                  <a:ext uri="http://customooxmlschemas.google.com/">
                    <go:slidesCustomData xmlns:go="http://customooxmlschemas.google.com/" textRoundtripDataId="4"/>
                  </a:ext>
                </a:extLst>
              </a:rPr>
              <a:t> structural</a:t>
            </a:r>
            <a:r>
              <a:rPr b="1" i="1" lang="en-US" sz="2300"/>
              <a:t> </a:t>
            </a:r>
            <a:r>
              <a:rPr i="1" lang="en-US" sz="2300"/>
              <a:t>interventions, priorit</a:t>
            </a:r>
            <a:r>
              <a:rPr i="1" lang="en-US" sz="2300"/>
              <a:t>is</a:t>
            </a:r>
            <a:r>
              <a:rPr i="1" lang="en-US" sz="2300"/>
              <a:t>ed to meet the current HIV prevention needs of particular individuals and communities, to have the greatest sustained impact on reducing new infections.</a:t>
            </a:r>
            <a:endParaRPr i="1" sz="2300"/>
          </a:p>
          <a:p>
            <a:pPr indent="0" lvl="0" marL="0" rtl="0" algn="l">
              <a:lnSpc>
                <a:spcPct val="110000"/>
              </a:lnSpc>
              <a:spcBef>
                <a:spcPts val="1000"/>
              </a:spcBef>
              <a:spcAft>
                <a:spcPts val="0"/>
              </a:spcAft>
              <a:buClr>
                <a:schemeClr val="dk1"/>
              </a:buClr>
              <a:buSzPct val="100000"/>
              <a:buNone/>
            </a:pPr>
            <a:r>
              <a:t/>
            </a:r>
            <a:endParaRPr i="1"/>
          </a:p>
          <a:p>
            <a:pPr indent="0" lvl="0" marL="0" rtl="0" algn="l">
              <a:lnSpc>
                <a:spcPct val="110000"/>
              </a:lnSpc>
              <a:spcBef>
                <a:spcPts val="1000"/>
              </a:spcBef>
              <a:spcAft>
                <a:spcPts val="0"/>
              </a:spcAft>
              <a:buClr>
                <a:schemeClr val="dk1"/>
              </a:buClr>
              <a:buSzPct val="100000"/>
              <a:buNone/>
            </a:pPr>
            <a:r>
              <a:t/>
            </a:r>
            <a:endParaRPr/>
          </a:p>
        </p:txBody>
      </p:sp>
      <p:sp>
        <p:nvSpPr>
          <p:cNvPr id="161" name="Google Shape;161;p9"/>
          <p:cNvSpPr txBox="1"/>
          <p:nvPr/>
        </p:nvSpPr>
        <p:spPr>
          <a:xfrm>
            <a:off x="838200" y="5959825"/>
            <a:ext cx="472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a:t>
            </a:r>
            <a:r>
              <a:rPr i="1" lang="en-US">
                <a:solidFill>
                  <a:schemeClr val="dk2"/>
                </a:solidFill>
                <a:latin typeface="Arial"/>
                <a:ea typeface="Arial"/>
                <a:cs typeface="Arial"/>
                <a:sym typeface="Arial"/>
              </a:rPr>
              <a:t>: </a:t>
            </a:r>
            <a:r>
              <a:rPr lang="en-US" u="sng">
                <a:solidFill>
                  <a:schemeClr val="dk1"/>
                </a:solidFill>
                <a:latin typeface="Arial"/>
                <a:ea typeface="Arial"/>
                <a:cs typeface="Arial"/>
                <a:sym typeface="Arial"/>
                <a:hlinkClick r:id="rId3">
                  <a:extLst>
                    <a:ext uri="{A12FA001-AC4F-418D-AE19-62706E023703}">
                      <ahyp:hlinkClr val="tx"/>
                    </a:ext>
                  </a:extLst>
                </a:hlinkClick>
              </a:rPr>
              <a:t>Global HIV Programme: Prevention</a:t>
            </a:r>
            <a:r>
              <a:rPr lang="en-US">
                <a:solidFill>
                  <a:schemeClr val="dk2"/>
                </a:solidFill>
                <a:latin typeface="Arial"/>
                <a:ea typeface="Arial"/>
                <a:cs typeface="Arial"/>
                <a:sym typeface="Arial"/>
              </a:rPr>
              <a:t> (WHO)</a:t>
            </a:r>
            <a:endParaRPr/>
          </a:p>
        </p:txBody>
      </p:sp>
      <p:sp>
        <p:nvSpPr>
          <p:cNvPr id="162" name="Google Shape;162;p9"/>
          <p:cNvSpPr txBox="1"/>
          <p:nvPr/>
        </p:nvSpPr>
        <p:spPr>
          <a:xfrm>
            <a:off x="838200" y="6494675"/>
            <a:ext cx="6164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1.3</a:t>
            </a:r>
            <a:r>
              <a:rPr lang="en-US" sz="1100">
                <a:solidFill>
                  <a:srgbClr val="ACB8CA"/>
                </a:solidFill>
              </a:rPr>
              <a:t> | </a:t>
            </a:r>
            <a:r>
              <a:rPr lang="en-US" sz="1100">
                <a:solidFill>
                  <a:srgbClr val="ACB8CA"/>
                </a:solidFill>
                <a:latin typeface="Arial"/>
                <a:ea typeface="Arial"/>
                <a:cs typeface="Arial"/>
                <a:sym typeface="Arial"/>
              </a:rPr>
              <a:t>THE GLOBAL TARGETS FOR HIV &amp; HEALTH SECTOR INTERVENTIONS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