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gQjs4Uu1Xb6csNh8oFKgk3SrUs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1" name="Google Shape;2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9" name="Google Shape;22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pic>
        <p:nvPicPr>
          <p:cNvPr id="16" name="Google Shape;16;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7"/>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7"/>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19" name="Google Shape;19;p27"/>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5" name="Shape 45"/>
        <p:cNvGrpSpPr/>
        <p:nvPr/>
      </p:nvGrpSpPr>
      <p:grpSpPr>
        <a:xfrm>
          <a:off x="0" y="0"/>
          <a:ext cx="0" cy="0"/>
          <a:chOff x="0" y="0"/>
          <a:chExt cx="0" cy="0"/>
        </a:xfrm>
      </p:grpSpPr>
      <p:sp>
        <p:nvSpPr>
          <p:cNvPr id="46" name="Google Shape;46;p36"/>
          <p:cNvSpPr/>
          <p:nvPr>
            <p:ph idx="2" type="pic"/>
          </p:nvPr>
        </p:nvSpPr>
        <p:spPr>
          <a:xfrm>
            <a:off x="5183188" y="1462516"/>
            <a:ext cx="6172200" cy="4398534"/>
          </a:xfrm>
          <a:prstGeom prst="rect">
            <a:avLst/>
          </a:prstGeom>
          <a:noFill/>
          <a:ln>
            <a:noFill/>
          </a:ln>
        </p:spPr>
      </p:sp>
      <p:sp>
        <p:nvSpPr>
          <p:cNvPr id="47" name="Google Shape;47;p36"/>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48" name="Shape 48"/>
        <p:cNvGrpSpPr/>
        <p:nvPr/>
      </p:nvGrpSpPr>
      <p:grpSpPr>
        <a:xfrm>
          <a:off x="0" y="0"/>
          <a:ext cx="0" cy="0"/>
          <a:chOff x="0" y="0"/>
          <a:chExt cx="0" cy="0"/>
        </a:xfrm>
      </p:grpSpPr>
      <p:sp>
        <p:nvSpPr>
          <p:cNvPr id="49" name="Google Shape;49;p37"/>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7"/>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2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3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0" name="Shape 30"/>
        <p:cNvGrpSpPr/>
        <p:nvPr/>
      </p:nvGrpSpPr>
      <p:grpSpPr>
        <a:xfrm>
          <a:off x="0" y="0"/>
          <a:ext cx="0" cy="0"/>
          <a:chOff x="0" y="0"/>
          <a:chExt cx="0" cy="0"/>
        </a:xfrm>
      </p:grpSpPr>
      <p:pic>
        <p:nvPicPr>
          <p:cNvPr id="31" name="Google Shape;31;p3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2" name="Google Shape;32;p31"/>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32"/>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2" name="Shape 42"/>
        <p:cNvGrpSpPr/>
        <p:nvPr/>
      </p:nvGrpSpPr>
      <p:grpSpPr>
        <a:xfrm>
          <a:off x="0" y="0"/>
          <a:ext cx="0" cy="0"/>
          <a:chOff x="0" y="0"/>
          <a:chExt cx="0" cy="0"/>
        </a:xfrm>
      </p:grpSpPr>
      <p:sp>
        <p:nvSpPr>
          <p:cNvPr id="43" name="Google Shape;43;p35"/>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35"/>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6"/>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2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6"/>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3" name="Google Shape;13;p26"/>
          <p:cNvPicPr preferRelativeResize="0"/>
          <p:nvPr/>
        </p:nvPicPr>
        <p:blipFill rotWithShape="1">
          <a:blip r:embed="rId2">
            <a:alphaModFix/>
          </a:blip>
          <a:srcRect b="0" l="0" r="0" t="0"/>
          <a:stretch/>
        </p:blipFill>
        <p:spPr>
          <a:xfrm>
            <a:off x="11276192" y="90901"/>
            <a:ext cx="485112" cy="986598"/>
          </a:xfrm>
          <a:prstGeom prst="rect">
            <a:avLst/>
          </a:prstGeom>
          <a:noFill/>
          <a:ln>
            <a:noFill/>
          </a:ln>
        </p:spPr>
      </p:pic>
      <p:sp>
        <p:nvSpPr>
          <p:cNvPr id="14" name="Google Shape;14;p26"/>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s://www.un.org/en/content/action-for-human-rights/index.shtml" TargetMode="External"/><Relationship Id="rId5" Type="http://schemas.openxmlformats.org/officeDocument/2006/relationships/hyperlink" Target="https://www.youtube.com/watch?v=SNDlWG5Ffb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ohchr.org/" TargetMode="External"/><Relationship Id="rId4" Type="http://schemas.openxmlformats.org/officeDocument/2006/relationships/hyperlink" Target="https://www.unaids.org/sites/default/files/media_asset/2022-global-aids-update_en.pdf" TargetMode="External"/><Relationship Id="rId5" Type="http://schemas.openxmlformats.org/officeDocument/2006/relationships/hyperlink" Target="https://www.who.int/publications/i/item/9789240052390" TargetMode="External"/><Relationship Id="rId6" Type="http://schemas.openxmlformats.org/officeDocument/2006/relationships/hyperlink" Target="https://www.unaids.org/en/resources/documents/2021/2021-World-AIDS-Day-report" TargetMode="External"/><Relationship Id="rId7" Type="http://schemas.openxmlformats.org/officeDocument/2006/relationships/hyperlink" Target="https://www.theglobalfund.org/media/9731/crg_programmeshumanrightsbarriershivservices_guide_en.pdf" TargetMode="External"/><Relationship Id="rId8" Type="http://schemas.openxmlformats.org/officeDocument/2006/relationships/hyperlink" Target="https://www.unaids.org/en/resources/documents/2021/07-hiv-human-rights-factsheet-stigma-discrminatio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unaids.org/sites/default/files/sub_landing/JC2306_UNAIDS-guidance-note-HIV-sex-work_en.pdf" TargetMode="External"/><Relationship Id="rId4" Type="http://schemas.openxmlformats.org/officeDocument/2006/relationships/hyperlink" Target="https://www.unaids.org/sites/default/files/media_asset/JC2895_Fast-Track%20and%20human%20rights_Print.pdf" TargetMode="External"/><Relationship Id="rId5" Type="http://schemas.openxmlformats.org/officeDocument/2006/relationships/hyperlink" Target="https://www.undp.org/publications/international-guidelines-human-rights-and-drug-policy" TargetMode="External"/><Relationship Id="rId6" Type="http://schemas.openxmlformats.org/officeDocument/2006/relationships/hyperlink" Target="https://hivlawcommission.org/repor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t>Module 1: Key elements of programming with key populations</a:t>
            </a:r>
            <a:endParaRPr sz="4800"/>
          </a:p>
        </p:txBody>
      </p:sp>
      <p:sp>
        <p:nvSpPr>
          <p:cNvPr id="56" name="Google Shape;56;p1"/>
          <p:cNvSpPr txBox="1"/>
          <p:nvPr>
            <p:ph idx="1" type="subTitle"/>
          </p:nvPr>
        </p:nvSpPr>
        <p:spPr>
          <a:xfrm>
            <a:off x="1286522" y="5075883"/>
            <a:ext cx="9761836" cy="3928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lang="en-US" sz="1600">
                <a:highlight>
                  <a:srgbClr val="808080"/>
                </a:highlight>
              </a:rPr>
              <a:t>In-Reach Online Training | Increasing support and partnerships with key populations at risk of HIV</a:t>
            </a:r>
            <a:endParaRPr/>
          </a:p>
        </p:txBody>
      </p:sp>
      <p:sp>
        <p:nvSpPr>
          <p:cNvPr id="57" name="Google Shape;57;p1"/>
          <p:cNvSpPr txBox="1"/>
          <p:nvPr/>
        </p:nvSpPr>
        <p:spPr>
          <a:xfrm>
            <a:off x="1286522" y="4053659"/>
            <a:ext cx="9761836" cy="102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Session 1.5</a:t>
            </a:r>
            <a:r>
              <a:rPr b="0" i="0" lang="en-US" sz="2400" u="none" cap="none" strike="noStrike">
                <a:solidFill>
                  <a:schemeClr val="lt1"/>
                </a:solidFill>
                <a:latin typeface="Arial"/>
                <a:ea typeface="Arial"/>
                <a:cs typeface="Arial"/>
                <a:sym typeface="Arial"/>
              </a:rPr>
              <a:t>: HIV and human rights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 Which human rights are we talking about? </a:t>
            </a:r>
            <a:endParaRPr/>
          </a:p>
        </p:txBody>
      </p:sp>
      <p:cxnSp>
        <p:nvCxnSpPr>
          <p:cNvPr id="123" name="Google Shape;123;p1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24" name="Google Shape;124;p10"/>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b="1" lang="en-US"/>
              <a:t>The rights necessary to enable people to avoid infection – the “right to prevention” – </a:t>
            </a:r>
            <a:r>
              <a:rPr lang="en-US"/>
              <a:t>include</a:t>
            </a:r>
            <a:r>
              <a:rPr lang="en-US">
                <a:solidFill>
                  <a:srgbClr val="FF0000"/>
                </a:solidFill>
              </a:rPr>
              <a:t> </a:t>
            </a:r>
            <a:r>
              <a:rPr lang="en-US"/>
              <a:t>rights to information, education, health and privacy; gender equality and freedom from violence; the rights of refugees and migrants; and non-discrimination. </a:t>
            </a:r>
            <a:endParaRPr/>
          </a:p>
          <a:p>
            <a:pPr indent="0" lvl="0" marL="457200" rtl="0" algn="l">
              <a:lnSpc>
                <a:spcPct val="100000"/>
              </a:lnSpc>
              <a:spcBef>
                <a:spcPts val="0"/>
              </a:spcBef>
              <a:spcAft>
                <a:spcPts val="0"/>
              </a:spcAft>
              <a:buClr>
                <a:schemeClr val="dk1"/>
              </a:buClr>
              <a:buSzPct val="100000"/>
              <a:buNone/>
            </a:pPr>
            <a:r>
              <a:t/>
            </a:r>
            <a:endParaRPr/>
          </a:p>
          <a:p>
            <a:pPr indent="0" lvl="0" marL="0" rtl="0" algn="l">
              <a:lnSpc>
                <a:spcPct val="100000"/>
              </a:lnSpc>
              <a:spcBef>
                <a:spcPts val="0"/>
              </a:spcBef>
              <a:spcAft>
                <a:spcPts val="0"/>
              </a:spcAft>
              <a:buClr>
                <a:schemeClr val="dk1"/>
              </a:buClr>
              <a:buSzPct val="100000"/>
              <a:buNone/>
            </a:pPr>
            <a:r>
              <a:rPr b="1" lang="en-US"/>
              <a:t>The rights necessary to live well with HIV – the “right to treatment, care and support” – </a:t>
            </a:r>
            <a:r>
              <a:rPr lang="en-US"/>
              <a:t>include</a:t>
            </a:r>
            <a:r>
              <a:rPr b="1" lang="en-US">
                <a:solidFill>
                  <a:srgbClr val="FF0000"/>
                </a:solidFill>
              </a:rPr>
              <a:t> </a:t>
            </a:r>
            <a:r>
              <a:rPr lang="en-US"/>
              <a:t>rights to non-discrimination, health, employment, housing and social security; gender equality and freedom from violence.</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125" name="Google Shape;125;p10"/>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Why is action on rights necessary?</a:t>
            </a:r>
            <a:endParaRPr/>
          </a:p>
        </p:txBody>
      </p:sp>
      <p:cxnSp>
        <p:nvCxnSpPr>
          <p:cNvPr id="131" name="Google Shape;131;p1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32" name="Google Shape;132;p11"/>
          <p:cNvSpPr txBox="1"/>
          <p:nvPr>
            <p:ph idx="1" type="body"/>
          </p:nvPr>
        </p:nvSpPr>
        <p:spPr>
          <a:xfrm>
            <a:off x="838200" y="1567207"/>
            <a:ext cx="5128647" cy="4545726"/>
          </a:xfrm>
          <a:prstGeom prst="rect">
            <a:avLst/>
          </a:prstGeom>
          <a:noFill/>
          <a:ln>
            <a:noFill/>
          </a:ln>
        </p:spPr>
        <p:txBody>
          <a:bodyPr anchorCtr="0" anchor="t" bIns="45700" lIns="91425" spcFirstLastPara="1" rIns="91425" wrap="square" tIns="45700">
            <a:normAutofit fontScale="92500" lnSpcReduction="10000"/>
          </a:bodyPr>
          <a:lstStyle/>
          <a:p>
            <a:pPr indent="-203200" lvl="0" marL="228600" rtl="0" algn="l">
              <a:lnSpc>
                <a:spcPct val="110000"/>
              </a:lnSpc>
              <a:spcBef>
                <a:spcPts val="0"/>
              </a:spcBef>
              <a:spcAft>
                <a:spcPts val="0"/>
              </a:spcAft>
              <a:buClr>
                <a:schemeClr val="dk1"/>
              </a:buClr>
              <a:buSzPct val="92664"/>
              <a:buChar char="•"/>
            </a:pPr>
            <a:r>
              <a:rPr lang="en-US"/>
              <a:t>It’s the</a:t>
            </a:r>
            <a:r>
              <a:rPr lang="en-US">
                <a:solidFill>
                  <a:schemeClr val="accent2"/>
                </a:solidFill>
              </a:rPr>
              <a:t> </a:t>
            </a:r>
            <a:r>
              <a:rPr b="1" lang="en-US"/>
              <a:t>right thing</a:t>
            </a:r>
            <a:r>
              <a:rPr lang="en-US"/>
              <a:t> to do</a:t>
            </a:r>
            <a:endParaRPr/>
          </a:p>
          <a:p>
            <a:pPr indent="-228600" lvl="0" marL="228600" rtl="0" algn="l">
              <a:lnSpc>
                <a:spcPct val="110000"/>
              </a:lnSpc>
              <a:spcBef>
                <a:spcPts val="1000"/>
              </a:spcBef>
              <a:spcAft>
                <a:spcPts val="0"/>
              </a:spcAft>
              <a:buClr>
                <a:schemeClr val="dk1"/>
              </a:buClr>
              <a:buSzPct val="108108"/>
              <a:buChar char="•"/>
            </a:pPr>
            <a:r>
              <a:rPr lang="en-US"/>
              <a:t>States are legally obligated to do it</a:t>
            </a:r>
            <a:endParaRPr/>
          </a:p>
          <a:p>
            <a:pPr indent="-228600" lvl="0" marL="228600" rtl="0" algn="l">
              <a:lnSpc>
                <a:spcPct val="110000"/>
              </a:lnSpc>
              <a:spcBef>
                <a:spcPts val="1000"/>
              </a:spcBef>
              <a:spcAft>
                <a:spcPts val="0"/>
              </a:spcAft>
              <a:buClr>
                <a:schemeClr val="dk1"/>
              </a:buClr>
              <a:buSzPct val="108108"/>
              <a:buChar char="•"/>
            </a:pPr>
            <a:r>
              <a:rPr lang="en-US"/>
              <a:t>It is part of </a:t>
            </a:r>
            <a:r>
              <a:rPr b="1" lang="en-US"/>
              <a:t>UN staff obligations </a:t>
            </a:r>
            <a:r>
              <a:rPr lang="en-US"/>
              <a:t>(UN Charter, Standards of Conduct for the International Civil Service)</a:t>
            </a:r>
            <a:endParaRPr/>
          </a:p>
          <a:p>
            <a:pPr indent="-228600" lvl="0" marL="228600" rtl="0" algn="l">
              <a:lnSpc>
                <a:spcPct val="110000"/>
              </a:lnSpc>
              <a:spcBef>
                <a:spcPts val="1000"/>
              </a:spcBef>
              <a:spcAft>
                <a:spcPts val="0"/>
              </a:spcAft>
              <a:buClr>
                <a:schemeClr val="dk1"/>
              </a:buClr>
              <a:buSzPct val="108108"/>
              <a:buChar char="•"/>
            </a:pPr>
            <a:r>
              <a:rPr lang="en-US"/>
              <a:t>A rights-based approach makes the HIV response </a:t>
            </a:r>
            <a:r>
              <a:rPr b="1" lang="en-US"/>
              <a:t>more effective</a:t>
            </a:r>
            <a:endParaRPr/>
          </a:p>
          <a:p>
            <a:pPr indent="0" lvl="0" marL="0" rtl="0" algn="l">
              <a:lnSpc>
                <a:spcPct val="110000"/>
              </a:lnSpc>
              <a:spcBef>
                <a:spcPts val="1000"/>
              </a:spcBef>
              <a:spcAft>
                <a:spcPts val="0"/>
              </a:spcAft>
              <a:buClr>
                <a:schemeClr val="dk1"/>
              </a:buClr>
              <a:buSzPct val="100000"/>
              <a:buNone/>
            </a:pPr>
            <a:r>
              <a:t/>
            </a:r>
            <a:endParaRPr/>
          </a:p>
          <a:p>
            <a:pPr indent="0" lvl="0" marL="0" rtl="0" algn="l">
              <a:lnSpc>
                <a:spcPct val="110000"/>
              </a:lnSpc>
              <a:spcBef>
                <a:spcPts val="1000"/>
              </a:spcBef>
              <a:spcAft>
                <a:spcPts val="0"/>
              </a:spcAft>
              <a:buClr>
                <a:schemeClr val="dk1"/>
              </a:buClr>
              <a:buSzPct val="100000"/>
              <a:buNone/>
            </a:pPr>
            <a:r>
              <a:t/>
            </a:r>
            <a:endParaRPr i="1"/>
          </a:p>
          <a:p>
            <a:pPr indent="0" lvl="0" marL="0" rtl="0" algn="l">
              <a:lnSpc>
                <a:spcPct val="110000"/>
              </a:lnSpc>
              <a:spcBef>
                <a:spcPts val="1000"/>
              </a:spcBef>
              <a:spcAft>
                <a:spcPts val="0"/>
              </a:spcAft>
              <a:buClr>
                <a:schemeClr val="dk1"/>
              </a:buClr>
              <a:buSzPct val="100000"/>
              <a:buNone/>
            </a:pPr>
            <a:r>
              <a:t/>
            </a:r>
            <a:endParaRPr/>
          </a:p>
        </p:txBody>
      </p:sp>
      <p:pic>
        <p:nvPicPr>
          <p:cNvPr descr="A Call to Action for Human Rights - UN Chief" id="133" name="Google Shape;133;p11"/>
          <p:cNvPicPr preferRelativeResize="0"/>
          <p:nvPr/>
        </p:nvPicPr>
        <p:blipFill rotWithShape="1">
          <a:blip r:embed="rId3">
            <a:alphaModFix/>
          </a:blip>
          <a:srcRect b="0" l="0" r="0" t="0"/>
          <a:stretch/>
        </p:blipFill>
        <p:spPr>
          <a:xfrm>
            <a:off x="6773733" y="1752278"/>
            <a:ext cx="4295658" cy="3221744"/>
          </a:xfrm>
          <a:prstGeom prst="rect">
            <a:avLst/>
          </a:prstGeom>
          <a:noFill/>
          <a:ln>
            <a:noFill/>
          </a:ln>
        </p:spPr>
      </p:pic>
      <p:sp>
        <p:nvSpPr>
          <p:cNvPr id="134" name="Google Shape;134;p11"/>
          <p:cNvSpPr txBox="1"/>
          <p:nvPr/>
        </p:nvSpPr>
        <p:spPr>
          <a:xfrm>
            <a:off x="6424623" y="5044969"/>
            <a:ext cx="5276804"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i="1" lang="en-US" sz="1400">
                <a:solidFill>
                  <a:schemeClr val="dk2"/>
                </a:solidFill>
                <a:latin typeface="Arial"/>
                <a:ea typeface="Arial"/>
                <a:cs typeface="Arial"/>
                <a:sym typeface="Arial"/>
              </a:rPr>
              <a:t>The Secretary-General </a:t>
            </a:r>
            <a:r>
              <a:rPr i="1" lang="en-US" sz="1400" u="sng">
                <a:solidFill>
                  <a:schemeClr val="dk2"/>
                </a:solidFill>
                <a:latin typeface="Arial"/>
                <a:ea typeface="Arial"/>
                <a:cs typeface="Arial"/>
                <a:sym typeface="Arial"/>
                <a:hlinkClick r:id="rId4">
                  <a:extLst>
                    <a:ext uri="{A12FA001-AC4F-418D-AE19-62706E023703}">
                      <ahyp:hlinkClr val="tx"/>
                    </a:ext>
                  </a:extLst>
                </a:hlinkClick>
              </a:rPr>
              <a:t>reminds us</a:t>
            </a:r>
            <a:r>
              <a:rPr i="1" lang="en-US" sz="1400">
                <a:solidFill>
                  <a:schemeClr val="dk2"/>
                </a:solidFill>
                <a:latin typeface="Arial"/>
                <a:ea typeface="Arial"/>
                <a:cs typeface="Arial"/>
                <a:sym typeface="Arial"/>
              </a:rPr>
              <a:t> in his Call to Action on Human Rights that as UN staff, we are obliged to work with all groups and to reduce discrimination and promote enabling environments for key populations. </a:t>
            </a:r>
            <a:r>
              <a:rPr b="1" i="1" lang="en-US" sz="1400" u="none" strike="noStrike">
                <a:solidFill>
                  <a:srgbClr val="44546A"/>
                </a:solidFill>
                <a:latin typeface="Arial"/>
                <a:ea typeface="Arial"/>
                <a:cs typeface="Arial"/>
                <a:sym typeface="Arial"/>
              </a:rPr>
              <a:t>Click on the image above to view the video or see here for the </a:t>
            </a:r>
            <a:r>
              <a:rPr b="1" i="1" lang="en-US" sz="1400" u="sng" strike="noStrike">
                <a:solidFill>
                  <a:srgbClr val="44546A"/>
                </a:solidFill>
                <a:latin typeface="Arial"/>
                <a:ea typeface="Arial"/>
                <a:cs typeface="Arial"/>
                <a:sym typeface="Arial"/>
                <a:hlinkClick r:id="rId5">
                  <a:extLst>
                    <a:ext uri="{A12FA001-AC4F-418D-AE19-62706E023703}">
                      <ahyp:hlinkClr val="tx"/>
                    </a:ext>
                  </a:extLst>
                </a:hlinkClick>
              </a:rPr>
              <a:t>YouTube Link</a:t>
            </a:r>
            <a:r>
              <a:rPr b="1" i="0" lang="en-US" sz="1400" u="none" strike="noStrike">
                <a:solidFill>
                  <a:srgbClr val="000000"/>
                </a:solidFill>
                <a:latin typeface="Arial"/>
                <a:ea typeface="Arial"/>
                <a:cs typeface="Arial"/>
                <a:sym typeface="Arial"/>
              </a:rPr>
              <a:t>.</a:t>
            </a:r>
            <a:endParaRPr i="1" sz="1400">
              <a:solidFill>
                <a:schemeClr val="dk2"/>
              </a:solidFill>
              <a:latin typeface="Arial"/>
              <a:ea typeface="Arial"/>
              <a:cs typeface="Arial"/>
              <a:sym typeface="Arial"/>
            </a:endParaRPr>
          </a:p>
        </p:txBody>
      </p:sp>
      <p:sp>
        <p:nvSpPr>
          <p:cNvPr id="135" name="Google Shape;135;p11"/>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What does a rights-based approach to HIV do?</a:t>
            </a:r>
            <a:endParaRPr/>
          </a:p>
        </p:txBody>
      </p:sp>
      <p:cxnSp>
        <p:nvCxnSpPr>
          <p:cNvPr id="141" name="Google Shape;141;p1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42" name="Google Shape;142;p12"/>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lang="en-US"/>
              <a:t>Changes discourse on HIV prevention and treatment from </a:t>
            </a:r>
            <a:r>
              <a:rPr b="1" lang="en-US"/>
              <a:t>discretionary to entitlement</a:t>
            </a:r>
            <a:endParaRPr/>
          </a:p>
          <a:p>
            <a:pPr indent="-228600" lvl="0" marL="228600" rtl="0" algn="l">
              <a:lnSpc>
                <a:spcPct val="100000"/>
              </a:lnSpc>
              <a:spcBef>
                <a:spcPts val="1000"/>
              </a:spcBef>
              <a:spcAft>
                <a:spcPts val="0"/>
              </a:spcAft>
              <a:buClr>
                <a:schemeClr val="dk1"/>
              </a:buClr>
              <a:buSzPts val="2800"/>
              <a:buChar char="•"/>
            </a:pPr>
            <a:r>
              <a:rPr lang="en-US"/>
              <a:t>Addresses issues of </a:t>
            </a:r>
            <a:r>
              <a:rPr b="1" lang="en-US"/>
              <a:t>social justice and structural factors </a:t>
            </a:r>
            <a:endParaRPr/>
          </a:p>
          <a:p>
            <a:pPr indent="-228600" lvl="0" marL="228600" rtl="0" algn="l">
              <a:lnSpc>
                <a:spcPct val="100000"/>
              </a:lnSpc>
              <a:spcBef>
                <a:spcPts val="1000"/>
              </a:spcBef>
              <a:spcAft>
                <a:spcPts val="0"/>
              </a:spcAft>
              <a:buClr>
                <a:schemeClr val="dk1"/>
              </a:buClr>
              <a:buSzPts val="2800"/>
              <a:buChar char="•"/>
            </a:pPr>
            <a:r>
              <a:rPr lang="en-US"/>
              <a:t>Helps make </a:t>
            </a:r>
            <a:r>
              <a:rPr b="1" lang="en-US"/>
              <a:t>governments accountable</a:t>
            </a:r>
            <a:endParaRPr/>
          </a:p>
          <a:p>
            <a:pPr indent="-228600" lvl="0" marL="228600" rtl="0" algn="l">
              <a:lnSpc>
                <a:spcPct val="100000"/>
              </a:lnSpc>
              <a:spcBef>
                <a:spcPts val="1000"/>
              </a:spcBef>
              <a:spcAft>
                <a:spcPts val="0"/>
              </a:spcAft>
              <a:buClr>
                <a:schemeClr val="dk1"/>
              </a:buClr>
              <a:buSzPts val="2800"/>
              <a:buChar char="•"/>
            </a:pPr>
            <a:r>
              <a:rPr b="1" lang="en-US"/>
              <a:t>Empowers</a:t>
            </a:r>
            <a:r>
              <a:rPr lang="en-US"/>
              <a:t> individuals and communities</a:t>
            </a:r>
            <a:endParaRPr/>
          </a:p>
          <a:p>
            <a:pPr indent="-228600" lvl="0" marL="228600" rtl="0" algn="l">
              <a:lnSpc>
                <a:spcPct val="100000"/>
              </a:lnSpc>
              <a:spcBef>
                <a:spcPts val="1000"/>
              </a:spcBef>
              <a:spcAft>
                <a:spcPts val="0"/>
              </a:spcAft>
              <a:buClr>
                <a:schemeClr val="dk1"/>
              </a:buClr>
              <a:buSzPts val="2800"/>
              <a:buChar char="•"/>
            </a:pPr>
            <a:r>
              <a:rPr lang="en-US"/>
              <a:t>Makes sure the </a:t>
            </a:r>
            <a:r>
              <a:rPr b="1" lang="en-US"/>
              <a:t>most marginal</a:t>
            </a:r>
            <a:r>
              <a:rPr b="1" lang="en-US"/>
              <a:t>is</a:t>
            </a:r>
            <a:r>
              <a:rPr b="1" lang="en-US"/>
              <a:t>ed are not left out</a:t>
            </a:r>
            <a:endParaRPr i="1"/>
          </a:p>
          <a:p>
            <a:pPr indent="0" lvl="0" marL="0" rtl="0" algn="l">
              <a:lnSpc>
                <a:spcPct val="100000"/>
              </a:lnSpc>
              <a:spcBef>
                <a:spcPts val="1000"/>
              </a:spcBef>
              <a:spcAft>
                <a:spcPts val="0"/>
              </a:spcAft>
              <a:buClr>
                <a:schemeClr val="dk1"/>
              </a:buClr>
              <a:buSzPts val="2800"/>
              <a:buNone/>
            </a:pPr>
            <a:r>
              <a:t/>
            </a:r>
            <a:endParaRPr/>
          </a:p>
        </p:txBody>
      </p:sp>
      <p:sp>
        <p:nvSpPr>
          <p:cNvPr id="143" name="Google Shape;143;p12"/>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What does it mean practically?</a:t>
            </a:r>
            <a:endParaRPr/>
          </a:p>
        </p:txBody>
      </p:sp>
      <p:sp>
        <p:nvSpPr>
          <p:cNvPr id="149" name="Google Shape;149;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8108"/>
              <a:buChar char="•"/>
            </a:pPr>
            <a:r>
              <a:rPr lang="en-US"/>
              <a:t>We have to be concerned with </a:t>
            </a:r>
            <a:r>
              <a:rPr b="1" lang="en-US"/>
              <a:t>process and content</a:t>
            </a:r>
            <a:endParaRPr/>
          </a:p>
          <a:p>
            <a:pPr indent="-228600" lvl="0" marL="228600" rtl="0" algn="l">
              <a:lnSpc>
                <a:spcPct val="90000"/>
              </a:lnSpc>
              <a:spcBef>
                <a:spcPts val="1000"/>
              </a:spcBef>
              <a:spcAft>
                <a:spcPts val="0"/>
              </a:spcAft>
              <a:buClr>
                <a:schemeClr val="dk1"/>
              </a:buClr>
              <a:buSzPct val="108108"/>
              <a:buChar char="•"/>
            </a:pPr>
            <a:r>
              <a:rPr lang="en-US"/>
              <a:t>We have to work for the </a:t>
            </a:r>
            <a:r>
              <a:rPr b="1" lang="en-US"/>
              <a:t>most vulnerable and most affected</a:t>
            </a:r>
            <a:endParaRPr/>
          </a:p>
          <a:p>
            <a:pPr indent="-228600" lvl="0" marL="228600" rtl="0" algn="l">
              <a:lnSpc>
                <a:spcPct val="90000"/>
              </a:lnSpc>
              <a:spcBef>
                <a:spcPts val="1000"/>
              </a:spcBef>
              <a:spcAft>
                <a:spcPts val="0"/>
              </a:spcAft>
              <a:buClr>
                <a:schemeClr val="dk1"/>
              </a:buClr>
              <a:buSzPct val="108108"/>
              <a:buChar char="•"/>
            </a:pPr>
            <a:r>
              <a:rPr lang="en-US"/>
              <a:t>We have to take on </a:t>
            </a:r>
            <a:r>
              <a:rPr b="1" lang="en-US"/>
              <a:t>political challenges and controversial issues</a:t>
            </a:r>
            <a:endParaRPr/>
          </a:p>
          <a:p>
            <a:pPr indent="-228600" lvl="0" marL="228600" rtl="0" algn="l">
              <a:lnSpc>
                <a:spcPct val="90000"/>
              </a:lnSpc>
              <a:spcBef>
                <a:spcPts val="1000"/>
              </a:spcBef>
              <a:spcAft>
                <a:spcPts val="0"/>
              </a:spcAft>
              <a:buClr>
                <a:schemeClr val="dk1"/>
              </a:buClr>
              <a:buSzPct val="108108"/>
              <a:buChar char="•"/>
            </a:pPr>
            <a:r>
              <a:rPr lang="en-US"/>
              <a:t>We have to change the nature and coverage of </a:t>
            </a:r>
            <a:r>
              <a:rPr b="1" lang="en-US"/>
              <a:t>programmatic responses</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150" name="Google Shape;150;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177800" rtl="0" algn="l">
              <a:lnSpc>
                <a:spcPct val="100000"/>
              </a:lnSpc>
              <a:spcBef>
                <a:spcPts val="0"/>
              </a:spcBef>
              <a:spcAft>
                <a:spcPts val="0"/>
              </a:spcAft>
              <a:buClr>
                <a:schemeClr val="accent2"/>
              </a:buClr>
              <a:buSzPct val="100000"/>
              <a:buNone/>
            </a:pPr>
            <a:r>
              <a:rPr i="1" lang="en-US">
                <a:solidFill>
                  <a:schemeClr val="accent2"/>
                </a:solidFill>
              </a:rPr>
              <a:t>Efforts to anchor HIV responses in human rights principles and approaches … can only be achieved through strong political leadership and the active engagement and leadership of community-led responses that are adequately resourced to advocate for, monitor and implement rights-based responses. </a:t>
            </a:r>
            <a:endParaRPr/>
          </a:p>
          <a:p>
            <a:pPr indent="0" lvl="0" marL="177800" rtl="0" algn="r">
              <a:lnSpc>
                <a:spcPct val="90000"/>
              </a:lnSpc>
              <a:spcBef>
                <a:spcPts val="1000"/>
              </a:spcBef>
              <a:spcAft>
                <a:spcPts val="0"/>
              </a:spcAft>
              <a:buClr>
                <a:schemeClr val="accent2"/>
              </a:buClr>
              <a:buSzPct val="100000"/>
              <a:buNone/>
            </a:pPr>
            <a:br>
              <a:rPr i="1" lang="en-US" sz="2600">
                <a:solidFill>
                  <a:schemeClr val="accent2"/>
                </a:solidFill>
              </a:rPr>
            </a:br>
            <a:r>
              <a:rPr i="1" lang="en-US" sz="2482">
                <a:solidFill>
                  <a:schemeClr val="dk2"/>
                </a:solidFill>
              </a:rPr>
              <a:t>Global AIDS Strategy 2021-2026</a:t>
            </a:r>
            <a:endParaRPr i="1" sz="2682"/>
          </a:p>
          <a:p>
            <a:pPr indent="-64135" lvl="0" marL="228600" rtl="0" algn="l">
              <a:lnSpc>
                <a:spcPct val="90000"/>
              </a:lnSpc>
              <a:spcBef>
                <a:spcPts val="1000"/>
              </a:spcBef>
              <a:spcAft>
                <a:spcPts val="0"/>
              </a:spcAft>
              <a:buClr>
                <a:schemeClr val="dk1"/>
              </a:buClr>
              <a:buSzPct val="100000"/>
              <a:buNone/>
            </a:pPr>
            <a:r>
              <a:t/>
            </a:r>
            <a:endParaRPr/>
          </a:p>
        </p:txBody>
      </p:sp>
      <p:cxnSp>
        <p:nvCxnSpPr>
          <p:cNvPr id="151" name="Google Shape;151;p1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52" name="Google Shape;152;p13"/>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4"/>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158" name="Google Shape;158;p14"/>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2000"/>
              <a:buFont typeface="Noto Sans Symbols"/>
              <a:buChar char="➢"/>
            </a:pPr>
            <a:r>
              <a:rPr lang="en-US" sz="20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What is a rights-based approach?</a:t>
            </a:r>
            <a:endParaRPr/>
          </a:p>
          <a:p>
            <a:pPr indent="-342900" lvl="0" marL="342900" rtl="0" algn="l">
              <a:lnSpc>
                <a:spcPct val="120000"/>
              </a:lnSpc>
              <a:spcBef>
                <a:spcPts val="1000"/>
              </a:spcBef>
              <a:spcAft>
                <a:spcPts val="0"/>
              </a:spcAft>
              <a:buClr>
                <a:schemeClr val="accent2"/>
              </a:buClr>
              <a:buSzPts val="2200"/>
              <a:buFont typeface="Noto Sans Symbols"/>
              <a:buChar char="➢"/>
            </a:pPr>
            <a:r>
              <a:rPr b="1" lang="en-US" sz="2200">
                <a:solidFill>
                  <a:schemeClr val="accent2"/>
                </a:solidFill>
              </a:rPr>
              <a:t>Elements of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Further information and resources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Foundations of a rights-based approach</a:t>
            </a:r>
            <a:endParaRPr/>
          </a:p>
        </p:txBody>
      </p:sp>
      <p:cxnSp>
        <p:nvCxnSpPr>
          <p:cNvPr id="164" name="Google Shape;164;p1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65" name="Google Shape;165;p15"/>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US"/>
              <a:t>To be successful, a rights-based approach requires certain components and principles:</a:t>
            </a:r>
            <a:endParaRPr/>
          </a:p>
          <a:p>
            <a:pPr indent="0" lvl="0" marL="0" rtl="0" algn="l">
              <a:lnSpc>
                <a:spcPct val="120000"/>
              </a:lnSpc>
              <a:spcBef>
                <a:spcPts val="0"/>
              </a:spcBef>
              <a:spcAft>
                <a:spcPts val="0"/>
              </a:spcAft>
              <a:buClr>
                <a:schemeClr val="dk1"/>
              </a:buClr>
              <a:buSzPct val="100000"/>
              <a:buNone/>
            </a:pPr>
            <a:r>
              <a:t/>
            </a:r>
            <a:endParaRPr>
              <a:solidFill>
                <a:schemeClr val="accent2"/>
              </a:solidFill>
            </a:endParaRPr>
          </a:p>
          <a:p>
            <a:pPr indent="-215265" lvl="0" marL="228600" rtl="0" algn="l">
              <a:lnSpc>
                <a:spcPct val="120000"/>
              </a:lnSpc>
              <a:spcBef>
                <a:spcPts val="0"/>
              </a:spcBef>
              <a:spcAft>
                <a:spcPts val="0"/>
              </a:spcAft>
              <a:buClr>
                <a:schemeClr val="dk1"/>
              </a:buClr>
              <a:buSzPct val="100000"/>
              <a:buChar char="•"/>
            </a:pPr>
            <a:r>
              <a:rPr b="1" lang="en-US"/>
              <a:t>Equality and non-discrimination</a:t>
            </a:r>
            <a:r>
              <a:rPr lang="en-US"/>
              <a:t> in programmatic expenditure and applications</a:t>
            </a:r>
            <a:endParaRPr/>
          </a:p>
          <a:p>
            <a:pPr indent="-215265" lvl="0" marL="228600" rtl="0" algn="l">
              <a:lnSpc>
                <a:spcPct val="120000"/>
              </a:lnSpc>
              <a:spcBef>
                <a:spcPts val="1000"/>
              </a:spcBef>
              <a:spcAft>
                <a:spcPts val="0"/>
              </a:spcAft>
              <a:buClr>
                <a:schemeClr val="dk1"/>
              </a:buClr>
              <a:buSzPct val="100000"/>
              <a:buChar char="•"/>
            </a:pPr>
            <a:r>
              <a:rPr b="1" lang="en-US"/>
              <a:t>Participation of those affected</a:t>
            </a:r>
            <a:r>
              <a:rPr lang="en-US"/>
              <a:t> – informed, active, free and meaningful participation of key populations in HIV-related decision-making processes</a:t>
            </a:r>
            <a:endParaRPr/>
          </a:p>
          <a:p>
            <a:pPr indent="-215265" lvl="0" marL="228600" rtl="0" algn="l">
              <a:lnSpc>
                <a:spcPct val="120000"/>
              </a:lnSpc>
              <a:spcBef>
                <a:spcPts val="1000"/>
              </a:spcBef>
              <a:spcAft>
                <a:spcPts val="0"/>
              </a:spcAft>
              <a:buClr>
                <a:schemeClr val="dk1"/>
              </a:buClr>
              <a:buSzPct val="100000"/>
              <a:buChar char="•"/>
            </a:pPr>
            <a:r>
              <a:rPr b="1" lang="en-US"/>
              <a:t>Accountability mechanisms</a:t>
            </a:r>
            <a:r>
              <a:rPr lang="en-US"/>
              <a:t> for governments, intergovernmental organ</a:t>
            </a:r>
            <a:r>
              <a:rPr lang="en-US"/>
              <a:t>is</a:t>
            </a:r>
            <a:r>
              <a:rPr lang="en-US"/>
              <a:t>ations, donors and the private sector (e.g. UNGASS reporting and the Three Ones)</a:t>
            </a:r>
            <a:endParaRPr/>
          </a:p>
          <a:p>
            <a:pPr indent="-215265" lvl="0" marL="228600" rtl="0" algn="l">
              <a:lnSpc>
                <a:spcPct val="120000"/>
              </a:lnSpc>
              <a:spcBef>
                <a:spcPts val="1000"/>
              </a:spcBef>
              <a:spcAft>
                <a:spcPts val="0"/>
              </a:spcAft>
              <a:buClr>
                <a:schemeClr val="dk1"/>
              </a:buClr>
              <a:buSzPct val="100000"/>
              <a:buChar char="•"/>
            </a:pPr>
            <a:r>
              <a:rPr b="1" lang="en-US"/>
              <a:t>Monitoring and evaluation data</a:t>
            </a:r>
            <a:r>
              <a:rPr lang="en-US"/>
              <a:t> disaggregated by sex, age, marital status, rural/urban status, economic status, language, ethnicity, participation</a:t>
            </a:r>
            <a:endParaRPr/>
          </a:p>
          <a:p>
            <a:pPr indent="0" lvl="0" marL="0" rtl="0" algn="l">
              <a:lnSpc>
                <a:spcPct val="120000"/>
              </a:lnSpc>
              <a:spcBef>
                <a:spcPts val="1000"/>
              </a:spcBef>
              <a:spcAft>
                <a:spcPts val="0"/>
              </a:spcAft>
              <a:buClr>
                <a:schemeClr val="dk1"/>
              </a:buClr>
              <a:buSzPct val="100000"/>
              <a:buNone/>
            </a:pPr>
            <a:r>
              <a:t/>
            </a:r>
            <a:endParaRPr/>
          </a:p>
        </p:txBody>
      </p:sp>
      <p:sp>
        <p:nvSpPr>
          <p:cNvPr id="166" name="Google Shape;166;p15"/>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ELEMENTS OF A RIGHTS-BASED APPROACH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Types of rights-based programmes</a:t>
            </a:r>
            <a:endParaRPr sz="3600"/>
          </a:p>
        </p:txBody>
      </p:sp>
      <p:cxnSp>
        <p:nvCxnSpPr>
          <p:cNvPr id="172" name="Google Shape;172;p1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73" name="Google Shape;173;p16"/>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85000" lnSpcReduction="20000"/>
          </a:bodyPr>
          <a:lstStyle/>
          <a:p>
            <a:pPr indent="-457200" lvl="0" marL="470535" rtl="0" algn="l">
              <a:lnSpc>
                <a:spcPct val="120000"/>
              </a:lnSpc>
              <a:spcBef>
                <a:spcPts val="0"/>
              </a:spcBef>
              <a:spcAft>
                <a:spcPts val="0"/>
              </a:spcAft>
              <a:buClr>
                <a:schemeClr val="accent1"/>
              </a:buClr>
              <a:buSzPct val="100000"/>
              <a:buChar char="•"/>
            </a:pPr>
            <a:r>
              <a:rPr lang="en-US">
                <a:solidFill>
                  <a:schemeClr val="accent1"/>
                </a:solidFill>
              </a:rPr>
              <a:t>Programmes to </a:t>
            </a:r>
            <a:r>
              <a:rPr b="1" lang="en-US">
                <a:solidFill>
                  <a:schemeClr val="accent1"/>
                </a:solidFill>
              </a:rPr>
              <a:t>empower</a:t>
            </a:r>
            <a:r>
              <a:rPr lang="en-US">
                <a:solidFill>
                  <a:schemeClr val="accent1"/>
                </a:solidFill>
              </a:rPr>
              <a:t> – e.g. reform of punitive and discriminatory laws and policies, legal aid, human rights education, social mobil</a:t>
            </a:r>
            <a:r>
              <a:rPr lang="en-US">
                <a:solidFill>
                  <a:schemeClr val="accent1"/>
                </a:solidFill>
              </a:rPr>
              <a:t>is</a:t>
            </a:r>
            <a:r>
              <a:rPr lang="en-US">
                <a:solidFill>
                  <a:schemeClr val="accent1"/>
                </a:solidFill>
              </a:rPr>
              <a:t>ation</a:t>
            </a:r>
            <a:endParaRPr/>
          </a:p>
          <a:p>
            <a:pPr indent="-457200" lvl="0" marL="470535" rtl="0" algn="l">
              <a:lnSpc>
                <a:spcPct val="120000"/>
              </a:lnSpc>
              <a:spcBef>
                <a:spcPts val="0"/>
              </a:spcBef>
              <a:spcAft>
                <a:spcPts val="0"/>
              </a:spcAft>
              <a:buClr>
                <a:schemeClr val="accent1"/>
              </a:buClr>
              <a:buSzPct val="100000"/>
              <a:buChar char="•"/>
            </a:pPr>
            <a:r>
              <a:rPr lang="en-US">
                <a:solidFill>
                  <a:schemeClr val="accent1"/>
                </a:solidFill>
              </a:rPr>
              <a:t>Programmes that </a:t>
            </a:r>
            <a:r>
              <a:rPr b="1" lang="en-US">
                <a:solidFill>
                  <a:schemeClr val="accent1"/>
                </a:solidFill>
              </a:rPr>
              <a:t>further human rights outcomes</a:t>
            </a:r>
            <a:r>
              <a:rPr lang="en-US">
                <a:solidFill>
                  <a:schemeClr val="accent1"/>
                </a:solidFill>
              </a:rPr>
              <a:t> – e.g. protection from violence and sexual violence, gender equality, education, information, health, employment, access to scientific progress</a:t>
            </a:r>
            <a:endParaRPr/>
          </a:p>
          <a:p>
            <a:pPr indent="-457200" lvl="0" marL="470535" rtl="0" algn="l">
              <a:lnSpc>
                <a:spcPct val="120000"/>
              </a:lnSpc>
              <a:spcBef>
                <a:spcPts val="0"/>
              </a:spcBef>
              <a:spcAft>
                <a:spcPts val="0"/>
              </a:spcAft>
              <a:buClr>
                <a:schemeClr val="accent1"/>
              </a:buClr>
              <a:buSzPct val="100000"/>
              <a:buChar char="•"/>
            </a:pPr>
            <a:r>
              <a:rPr lang="en-US">
                <a:solidFill>
                  <a:schemeClr val="accent1"/>
                </a:solidFill>
              </a:rPr>
              <a:t>Programmes that </a:t>
            </a:r>
            <a:r>
              <a:rPr b="1" lang="en-US">
                <a:solidFill>
                  <a:schemeClr val="accent1"/>
                </a:solidFill>
              </a:rPr>
              <a:t>focus on the most vulnerable and marginal</a:t>
            </a:r>
            <a:r>
              <a:rPr b="1" lang="en-US">
                <a:solidFill>
                  <a:schemeClr val="accent1"/>
                </a:solidFill>
              </a:rPr>
              <a:t>is</a:t>
            </a:r>
            <a:r>
              <a:rPr b="1" lang="en-US">
                <a:solidFill>
                  <a:schemeClr val="accent1"/>
                </a:solidFill>
              </a:rPr>
              <a:t>ed</a:t>
            </a:r>
            <a:r>
              <a:rPr lang="en-US">
                <a:solidFill>
                  <a:schemeClr val="accent1"/>
                </a:solidFill>
              </a:rPr>
              <a:t> including key populations, young people and people living with HIV – e.g. reform of public health and law enforcement practices to ensure they support rather than impede the HIV response; ending of compulsory testing, treatment or detention</a:t>
            </a:r>
            <a:endParaRPr/>
          </a:p>
          <a:p>
            <a:pPr indent="0" lvl="0" marL="0" rtl="0" algn="l">
              <a:lnSpc>
                <a:spcPct val="110000"/>
              </a:lnSpc>
              <a:spcBef>
                <a:spcPts val="1000"/>
              </a:spcBef>
              <a:spcAft>
                <a:spcPts val="0"/>
              </a:spcAft>
              <a:buClr>
                <a:schemeClr val="dk1"/>
              </a:buClr>
              <a:buSzPct val="100000"/>
              <a:buNone/>
            </a:pPr>
            <a:r>
              <a:t/>
            </a:r>
            <a:endParaRPr>
              <a:solidFill>
                <a:schemeClr val="accent1"/>
              </a:solidFill>
            </a:endParaRPr>
          </a:p>
        </p:txBody>
      </p:sp>
      <p:sp>
        <p:nvSpPr>
          <p:cNvPr id="174" name="Google Shape;174;p16"/>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ELEMENTS OF A RIGHTS-BASED APPROACH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Questions to ask about a rights-based approach</a:t>
            </a:r>
            <a:endParaRPr/>
          </a:p>
        </p:txBody>
      </p:sp>
      <p:cxnSp>
        <p:nvCxnSpPr>
          <p:cNvPr id="180" name="Google Shape;180;p1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81" name="Google Shape;181;p17"/>
          <p:cNvSpPr txBox="1"/>
          <p:nvPr>
            <p:ph idx="1" type="body"/>
          </p:nvPr>
        </p:nvSpPr>
        <p:spPr>
          <a:xfrm>
            <a:off x="838200" y="1567200"/>
            <a:ext cx="5626800" cy="4545600"/>
          </a:xfrm>
          <a:prstGeom prst="rect">
            <a:avLst/>
          </a:prstGeom>
          <a:noFill/>
          <a:ln>
            <a:noFill/>
          </a:ln>
        </p:spPr>
        <p:txBody>
          <a:bodyPr anchorCtr="0" anchor="t" bIns="45700" lIns="91425" spcFirstLastPara="1" rIns="91425" wrap="square" tIns="45700">
            <a:normAutofit fontScale="92500" lnSpcReduction="10000"/>
          </a:bodyPr>
          <a:lstStyle/>
          <a:p>
            <a:pPr indent="-406400" lvl="0" marL="457200" rtl="0" algn="l">
              <a:lnSpc>
                <a:spcPct val="100000"/>
              </a:lnSpc>
              <a:spcBef>
                <a:spcPts val="0"/>
              </a:spcBef>
              <a:spcAft>
                <a:spcPts val="0"/>
              </a:spcAft>
              <a:buClr>
                <a:schemeClr val="dk1"/>
              </a:buClr>
              <a:buSzPct val="126126"/>
              <a:buChar char="•"/>
            </a:pPr>
            <a:r>
              <a:rPr b="1" lang="en-US" sz="2400"/>
              <a:t>Framework for analysis of the response: </a:t>
            </a:r>
            <a:r>
              <a:rPr lang="en-US" sz="2400"/>
              <a:t>Are governments meeting human rights responsibilities in their HIV response?</a:t>
            </a:r>
            <a:endParaRPr/>
          </a:p>
          <a:p>
            <a:pPr indent="-406400" lvl="0" marL="457200" rtl="0" algn="l">
              <a:lnSpc>
                <a:spcPct val="100000"/>
              </a:lnSpc>
              <a:spcBef>
                <a:spcPts val="0"/>
              </a:spcBef>
              <a:spcAft>
                <a:spcPts val="0"/>
              </a:spcAft>
              <a:buClr>
                <a:schemeClr val="dk1"/>
              </a:buClr>
              <a:buSzPct val="126126"/>
              <a:buChar char="•"/>
            </a:pPr>
            <a:r>
              <a:rPr b="1" lang="en-US" sz="2400"/>
              <a:t>Platform for advocacy:</a:t>
            </a:r>
            <a:r>
              <a:rPr lang="en-US" sz="2400"/>
              <a:t> How can we use human rights arguments with government and civil society?</a:t>
            </a:r>
            <a:endParaRPr/>
          </a:p>
          <a:p>
            <a:pPr indent="-406400" lvl="0" marL="457200" rtl="0" algn="l">
              <a:lnSpc>
                <a:spcPct val="100000"/>
              </a:lnSpc>
              <a:spcBef>
                <a:spcPts val="0"/>
              </a:spcBef>
              <a:spcAft>
                <a:spcPts val="0"/>
              </a:spcAft>
              <a:buClr>
                <a:schemeClr val="dk1"/>
              </a:buClr>
              <a:buSzPct val="126126"/>
              <a:buChar char="•"/>
            </a:pPr>
            <a:r>
              <a:rPr b="1" lang="en-US" sz="2400"/>
              <a:t>Programmatic and political obligations: </a:t>
            </a:r>
            <a:r>
              <a:rPr lang="en-US" sz="2400"/>
              <a:t>Are programmes sufficiently addressing those most affected, and challenging the inequities and power imbalances that create vulnerability to HIV?</a:t>
            </a:r>
            <a:endParaRPr/>
          </a:p>
        </p:txBody>
      </p:sp>
      <p:pic>
        <p:nvPicPr>
          <p:cNvPr id="182" name="Google Shape;182;p17"/>
          <p:cNvPicPr preferRelativeResize="0"/>
          <p:nvPr/>
        </p:nvPicPr>
        <p:blipFill rotWithShape="1">
          <a:blip r:embed="rId3">
            <a:alphaModFix/>
          </a:blip>
          <a:srcRect b="8557" l="10396" r="7758" t="-430"/>
          <a:stretch/>
        </p:blipFill>
        <p:spPr>
          <a:xfrm>
            <a:off x="6979055" y="1567207"/>
            <a:ext cx="4134656" cy="3829050"/>
          </a:xfrm>
          <a:prstGeom prst="rect">
            <a:avLst/>
          </a:prstGeom>
          <a:noFill/>
          <a:ln>
            <a:noFill/>
          </a:ln>
        </p:spPr>
      </p:pic>
      <p:sp>
        <p:nvSpPr>
          <p:cNvPr id="183" name="Google Shape;183;p17"/>
          <p:cNvSpPr txBox="1"/>
          <p:nvPr/>
        </p:nvSpPr>
        <p:spPr>
          <a:xfrm>
            <a:off x="6584146" y="5479017"/>
            <a:ext cx="492447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200">
                <a:solidFill>
                  <a:schemeClr val="dk2"/>
                </a:solidFill>
                <a:latin typeface="Arial"/>
                <a:ea typeface="Arial"/>
                <a:cs typeface="Arial"/>
                <a:sym typeface="Arial"/>
              </a:rPr>
              <a:t>Image: Pepetsa Fumo is the Founder of TRANSformar.moz, an organ</a:t>
            </a:r>
            <a:r>
              <a:rPr i="1" lang="en-US" sz="1200">
                <a:solidFill>
                  <a:schemeClr val="dk2"/>
                </a:solidFill>
              </a:rPr>
              <a:t>is</a:t>
            </a:r>
            <a:r>
              <a:rPr i="1" lang="en-US" sz="1200">
                <a:solidFill>
                  <a:schemeClr val="dk2"/>
                </a:solidFill>
                <a:latin typeface="Arial"/>
                <a:ea typeface="Arial"/>
                <a:cs typeface="Arial"/>
                <a:sym typeface="Arial"/>
              </a:rPr>
              <a:t>ation dedicated to advancing the human rights, recognition, inclusion and respect of transgender persons in Mozambique, and a partner of UNDP’s Linking Policy to Programming project.</a:t>
            </a:r>
            <a:endParaRPr i="1"/>
          </a:p>
          <a:p>
            <a:pPr indent="0" lvl="0" marL="0" marR="0" rtl="0" algn="ctr">
              <a:spcBef>
                <a:spcPts val="0"/>
              </a:spcBef>
              <a:spcAft>
                <a:spcPts val="0"/>
              </a:spcAft>
              <a:buNone/>
            </a:pPr>
            <a:r>
              <a:t/>
            </a:r>
            <a:endParaRPr i="1" sz="1200">
              <a:solidFill>
                <a:schemeClr val="dk2"/>
              </a:solidFill>
              <a:latin typeface="Arial"/>
              <a:ea typeface="Arial"/>
              <a:cs typeface="Arial"/>
              <a:sym typeface="Arial"/>
            </a:endParaRPr>
          </a:p>
        </p:txBody>
      </p:sp>
      <p:sp>
        <p:nvSpPr>
          <p:cNvPr id="184" name="Google Shape;184;p17"/>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ELEMENTS OF A RIGHTS-BASED APPROACH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Legal approaches to supporting equity and rights in the HIV response</a:t>
            </a:r>
            <a:endParaRPr/>
          </a:p>
        </p:txBody>
      </p:sp>
      <p:cxnSp>
        <p:nvCxnSpPr>
          <p:cNvPr id="190" name="Google Shape;190;p1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91" name="Google Shape;191;p18"/>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92500"/>
          </a:bodyPr>
          <a:lstStyle/>
          <a:p>
            <a:pPr indent="-419100" lvl="0" marL="457200" rtl="0" algn="l">
              <a:lnSpc>
                <a:spcPct val="100000"/>
              </a:lnSpc>
              <a:spcBef>
                <a:spcPts val="0"/>
              </a:spcBef>
              <a:spcAft>
                <a:spcPts val="0"/>
              </a:spcAft>
              <a:buClr>
                <a:schemeClr val="dk1"/>
              </a:buClr>
              <a:buSzPct val="115830"/>
              <a:buChar char="•"/>
            </a:pPr>
            <a:r>
              <a:rPr lang="en-US" sz="2800"/>
              <a:t>Revise national laws to allow the full use of the flexibilities under the TRIPS Agreement in national laws</a:t>
            </a:r>
            <a:endParaRPr/>
          </a:p>
          <a:p>
            <a:pPr indent="-419100" lvl="0" marL="457200" rtl="0" algn="l">
              <a:lnSpc>
                <a:spcPct val="100000"/>
              </a:lnSpc>
              <a:spcBef>
                <a:spcPts val="0"/>
              </a:spcBef>
              <a:spcAft>
                <a:spcPts val="0"/>
              </a:spcAft>
              <a:buClr>
                <a:schemeClr val="dk1"/>
              </a:buClr>
              <a:buSzPct val="115830"/>
              <a:buChar char="•"/>
            </a:pPr>
            <a:r>
              <a:rPr lang="en-US" sz="2800"/>
              <a:t>Adopt anti-counterfeit legislation to control counterfeit medications and other medical goods</a:t>
            </a:r>
            <a:endParaRPr/>
          </a:p>
          <a:p>
            <a:pPr indent="-419100" lvl="0" marL="457200" rtl="0" algn="l">
              <a:lnSpc>
                <a:spcPct val="100000"/>
              </a:lnSpc>
              <a:spcBef>
                <a:spcPts val="0"/>
              </a:spcBef>
              <a:spcAft>
                <a:spcPts val="0"/>
              </a:spcAft>
              <a:buClr>
                <a:schemeClr val="dk1"/>
              </a:buClr>
              <a:buSzPct val="115830"/>
              <a:buChar char="•"/>
            </a:pPr>
            <a:r>
              <a:rPr lang="en-US" sz="2800"/>
              <a:t>Train and support national parliamentarians</a:t>
            </a:r>
            <a:endParaRPr/>
          </a:p>
          <a:p>
            <a:pPr indent="-419100" lvl="0" marL="457200" rtl="0" algn="l">
              <a:lnSpc>
                <a:spcPct val="100000"/>
              </a:lnSpc>
              <a:spcBef>
                <a:spcPts val="0"/>
              </a:spcBef>
              <a:spcAft>
                <a:spcPts val="0"/>
              </a:spcAft>
              <a:buClr>
                <a:schemeClr val="dk1"/>
              </a:buClr>
              <a:buSzPct val="115830"/>
              <a:buChar char="•"/>
            </a:pPr>
            <a:r>
              <a:rPr lang="en-US" sz="2800"/>
              <a:t>Establish legal clinics and train paralegals on HIV-related legal issues</a:t>
            </a:r>
            <a:endParaRPr/>
          </a:p>
          <a:p>
            <a:pPr indent="-419100" lvl="0" marL="457200" rtl="0" algn="l">
              <a:lnSpc>
                <a:spcPct val="100000"/>
              </a:lnSpc>
              <a:spcBef>
                <a:spcPts val="0"/>
              </a:spcBef>
              <a:spcAft>
                <a:spcPts val="0"/>
              </a:spcAft>
              <a:buClr>
                <a:schemeClr val="dk1"/>
              </a:buClr>
              <a:buSzPct val="115830"/>
              <a:buChar char="•"/>
            </a:pPr>
            <a:r>
              <a:rPr lang="en-US" sz="2800"/>
              <a:t>Campaign for increasing legal literacy and facilitate access to justice</a:t>
            </a:r>
            <a:endParaRPr/>
          </a:p>
          <a:p>
            <a:pPr indent="-419100" lvl="0" marL="457200" rtl="0" algn="l">
              <a:lnSpc>
                <a:spcPct val="100000"/>
              </a:lnSpc>
              <a:spcBef>
                <a:spcPts val="0"/>
              </a:spcBef>
              <a:spcAft>
                <a:spcPts val="0"/>
              </a:spcAft>
              <a:buClr>
                <a:schemeClr val="dk1"/>
              </a:buClr>
              <a:buSzPct val="115830"/>
              <a:buChar char="•"/>
            </a:pPr>
            <a:r>
              <a:rPr lang="en-US"/>
              <a:t>Train prison personnel on the prevention and health-care needs and human rights of detainees living with HIV or at risk of HIV</a:t>
            </a:r>
            <a:endParaRPr/>
          </a:p>
          <a:p>
            <a:pPr indent="0" lvl="0" marL="0" rtl="0" algn="l">
              <a:lnSpc>
                <a:spcPct val="110000"/>
              </a:lnSpc>
              <a:spcBef>
                <a:spcPts val="1000"/>
              </a:spcBef>
              <a:spcAft>
                <a:spcPts val="0"/>
              </a:spcAft>
              <a:buClr>
                <a:schemeClr val="dk1"/>
              </a:buClr>
              <a:buSzPct val="100000"/>
              <a:buNone/>
            </a:pPr>
            <a:r>
              <a:t/>
            </a:r>
            <a:endParaRPr>
              <a:solidFill>
                <a:schemeClr val="accent1"/>
              </a:solidFill>
            </a:endParaRPr>
          </a:p>
        </p:txBody>
      </p:sp>
      <p:sp>
        <p:nvSpPr>
          <p:cNvPr id="192" name="Google Shape;192;p18"/>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 ELEMENTS OF A RIGHTS-BASED APPROACH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9"/>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198" name="Google Shape;198;p19"/>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2000"/>
              <a:buFont typeface="Noto Sans Symbols"/>
              <a:buChar char="➢"/>
            </a:pPr>
            <a:r>
              <a:rPr lang="en-US" sz="20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What is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Elements of a rights-based approach</a:t>
            </a:r>
            <a:endParaRPr/>
          </a:p>
          <a:p>
            <a:pPr indent="-342900" lvl="0" marL="342900" rtl="0" algn="l">
              <a:lnSpc>
                <a:spcPct val="120000"/>
              </a:lnSpc>
              <a:spcBef>
                <a:spcPts val="1000"/>
              </a:spcBef>
              <a:spcAft>
                <a:spcPts val="0"/>
              </a:spcAft>
              <a:buClr>
                <a:schemeClr val="accent2"/>
              </a:buClr>
              <a:buSzPts val="2200"/>
              <a:buFont typeface="Noto Sans Symbols"/>
              <a:buChar char="➢"/>
            </a:pPr>
            <a:r>
              <a:rPr b="1" lang="en-US" sz="2200">
                <a:solidFill>
                  <a:schemeClr val="accent2"/>
                </a:solidFill>
              </a:rPr>
              <a:t>Take-home messages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Further information and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3" name="Google Shape;63;p2"/>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Clr>
                <a:schemeClr val="dk1"/>
              </a:buClr>
              <a:buSzPct val="108108"/>
              <a:buNone/>
            </a:pPr>
            <a:r>
              <a:rPr lang="en-US"/>
              <a:t>Human rights are at the core of the United Nations’ mission, and they are also the core of an effective approach to preventing and treating HIV, viral hepatitis and sexually transmitted infections. </a:t>
            </a:r>
            <a:endParaRPr/>
          </a:p>
          <a:p>
            <a:pPr indent="0" lvl="0" marL="0" rtl="0" algn="l">
              <a:lnSpc>
                <a:spcPct val="110000"/>
              </a:lnSpc>
              <a:spcBef>
                <a:spcPts val="0"/>
              </a:spcBef>
              <a:spcAft>
                <a:spcPts val="0"/>
              </a:spcAft>
              <a:buClr>
                <a:schemeClr val="dk1"/>
              </a:buClr>
              <a:buSzPct val="108108"/>
              <a:buNone/>
            </a:pPr>
            <a:r>
              <a:t/>
            </a:r>
            <a:endParaRPr/>
          </a:p>
          <a:p>
            <a:pPr indent="0" lvl="0" marL="0" rtl="0" algn="l">
              <a:lnSpc>
                <a:spcPct val="110000"/>
              </a:lnSpc>
              <a:spcBef>
                <a:spcPts val="0"/>
              </a:spcBef>
              <a:spcAft>
                <a:spcPts val="0"/>
              </a:spcAft>
              <a:buClr>
                <a:schemeClr val="dk1"/>
              </a:buClr>
              <a:buSzPct val="108108"/>
              <a:buNone/>
            </a:pPr>
            <a:r>
              <a:rPr lang="en-US"/>
              <a:t>Only if the right to the highest attainable standard of health is real</a:t>
            </a:r>
            <a:r>
              <a:rPr lang="en-US"/>
              <a:t>is</a:t>
            </a:r>
            <a:r>
              <a:rPr lang="en-US"/>
              <a:t>ed for key populations can the HIV epidemic be ended. The critical enablers discussed in Session 1.4 are grounded in human rights. </a:t>
            </a:r>
            <a:endParaRPr/>
          </a:p>
          <a:p>
            <a:pPr indent="0" lvl="0" marL="0" rtl="0" algn="l">
              <a:lnSpc>
                <a:spcPct val="110000"/>
              </a:lnSpc>
              <a:spcBef>
                <a:spcPts val="0"/>
              </a:spcBef>
              <a:spcAft>
                <a:spcPts val="0"/>
              </a:spcAft>
              <a:buClr>
                <a:schemeClr val="dk1"/>
              </a:buClr>
              <a:buSzPct val="108108"/>
              <a:buNone/>
            </a:pPr>
            <a:r>
              <a:t/>
            </a:r>
            <a:endParaRPr/>
          </a:p>
          <a:p>
            <a:pPr indent="0" lvl="0" marL="0" rtl="0" algn="l">
              <a:lnSpc>
                <a:spcPct val="110000"/>
              </a:lnSpc>
              <a:spcBef>
                <a:spcPts val="0"/>
              </a:spcBef>
              <a:spcAft>
                <a:spcPts val="0"/>
              </a:spcAft>
              <a:buClr>
                <a:schemeClr val="dk1"/>
              </a:buClr>
              <a:buSzPct val="108108"/>
              <a:buNone/>
            </a:pPr>
            <a:r>
              <a:rPr b="1" lang="en-US"/>
              <a:t>This session explores how a rights-based approach is essential to an effective HIV response. </a:t>
            </a:r>
            <a:endParaRPr/>
          </a:p>
        </p:txBody>
      </p:sp>
      <p:sp>
        <p:nvSpPr>
          <p:cNvPr id="64" name="Google Shape;64;p2"/>
          <p:cNvSpPr txBox="1"/>
          <p:nvPr/>
        </p:nvSpPr>
        <p:spPr>
          <a:xfrm>
            <a:off x="838199" y="6494680"/>
            <a:ext cx="76278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1.5</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INTRODUCTION</a:t>
            </a:r>
            <a:endParaRPr/>
          </a:p>
        </p:txBody>
      </p:sp>
      <p:cxnSp>
        <p:nvCxnSpPr>
          <p:cNvPr id="65" name="Google Shape;65;p2"/>
          <p:cNvCxnSpPr>
            <a:endCxn id="64" idx="1"/>
          </p:cNvCxnSpPr>
          <p:nvPr/>
        </p:nvCxnSpPr>
        <p:spPr>
          <a:xfrm>
            <a:off x="255899"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204" name="Google Shape;204;p2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05" name="Google Shape;205;p20"/>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85000" lnSpcReduction="20000"/>
          </a:bodyPr>
          <a:lstStyle/>
          <a:p>
            <a:pPr indent="-441754" lvl="0" marL="495300" rtl="0" algn="l">
              <a:lnSpc>
                <a:spcPct val="110000"/>
              </a:lnSpc>
              <a:spcBef>
                <a:spcPts val="0"/>
              </a:spcBef>
              <a:spcAft>
                <a:spcPts val="0"/>
              </a:spcAft>
              <a:buClr>
                <a:schemeClr val="dk1"/>
              </a:buClr>
              <a:buSzPct val="115830"/>
              <a:buFont typeface="Noto Sans Symbols"/>
              <a:buChar char="✔"/>
            </a:pPr>
            <a:r>
              <a:rPr lang="en-US"/>
              <a:t>A rights-based approach to policy and programming for HIV is a commitment of the UN and of Member states</a:t>
            </a:r>
            <a:endParaRPr/>
          </a:p>
          <a:p>
            <a:pPr indent="-441754" lvl="0" marL="495300" rtl="0" algn="l">
              <a:lnSpc>
                <a:spcPct val="110000"/>
              </a:lnSpc>
              <a:spcBef>
                <a:spcPts val="0"/>
              </a:spcBef>
              <a:spcAft>
                <a:spcPts val="0"/>
              </a:spcAft>
              <a:buClr>
                <a:schemeClr val="dk1"/>
              </a:buClr>
              <a:buSzPct val="115830"/>
              <a:buFont typeface="Noto Sans Symbols"/>
              <a:buChar char="✔"/>
            </a:pPr>
            <a:r>
              <a:rPr lang="en-US"/>
              <a:t>The human rights of key populations in the HIV epidemic extend beyond health to privacy, education, non-discrimination, employment, housing, gender equality and freedom from violence</a:t>
            </a:r>
            <a:endParaRPr/>
          </a:p>
          <a:p>
            <a:pPr indent="-441754" lvl="0" marL="495300" rtl="0" algn="l">
              <a:lnSpc>
                <a:spcPct val="110000"/>
              </a:lnSpc>
              <a:spcBef>
                <a:spcPts val="0"/>
              </a:spcBef>
              <a:spcAft>
                <a:spcPts val="0"/>
              </a:spcAft>
              <a:buClr>
                <a:schemeClr val="dk1"/>
              </a:buClr>
              <a:buSzPct val="115830"/>
              <a:buFont typeface="Noto Sans Symbols"/>
              <a:buChar char="✔"/>
            </a:pPr>
            <a:r>
              <a:rPr lang="en-US"/>
              <a:t>A rights-based approach addresses critical enablers, fosters community empowerment and holds governments accountable</a:t>
            </a:r>
            <a:endParaRPr/>
          </a:p>
          <a:p>
            <a:pPr indent="-441754" lvl="0" marL="495300" rtl="0" algn="l">
              <a:lnSpc>
                <a:spcPct val="110000"/>
              </a:lnSpc>
              <a:spcBef>
                <a:spcPts val="0"/>
              </a:spcBef>
              <a:spcAft>
                <a:spcPts val="0"/>
              </a:spcAft>
              <a:buClr>
                <a:schemeClr val="dk1"/>
              </a:buClr>
              <a:buSzPct val="115830"/>
              <a:buFont typeface="Noto Sans Symbols"/>
              <a:buChar char="✔"/>
            </a:pPr>
            <a:r>
              <a:rPr lang="en-US"/>
              <a:t>UN organ</a:t>
            </a:r>
            <a:r>
              <a:rPr lang="en-US"/>
              <a:t>is</a:t>
            </a:r>
            <a:r>
              <a:rPr lang="en-US"/>
              <a:t>ations can advocate for and support legal reforms to real</a:t>
            </a:r>
            <a:r>
              <a:rPr lang="en-US"/>
              <a:t>is</a:t>
            </a:r>
            <a:r>
              <a:rPr lang="en-US"/>
              <a:t>e the human rights of key populations</a:t>
            </a:r>
            <a:endParaRPr/>
          </a:p>
          <a:p>
            <a:pPr indent="-266700" lvl="0" marL="495300" rtl="0" algn="l">
              <a:lnSpc>
                <a:spcPct val="110000"/>
              </a:lnSpc>
              <a:spcBef>
                <a:spcPts val="0"/>
              </a:spcBef>
              <a:spcAft>
                <a:spcPts val="0"/>
              </a:spcAft>
              <a:buClr>
                <a:schemeClr val="dk1"/>
              </a:buClr>
              <a:buSzPct val="115830"/>
              <a:buFont typeface="Noto Sans Symbols"/>
              <a:buNone/>
            </a:pPr>
            <a:r>
              <a:t/>
            </a:r>
            <a:endParaRPr/>
          </a:p>
          <a:p>
            <a:pPr indent="-266700" lvl="0" marL="495300" rtl="0" algn="l">
              <a:lnSpc>
                <a:spcPct val="110000"/>
              </a:lnSpc>
              <a:spcBef>
                <a:spcPts val="0"/>
              </a:spcBef>
              <a:spcAft>
                <a:spcPts val="0"/>
              </a:spcAft>
              <a:buClr>
                <a:schemeClr val="dk1"/>
              </a:buClr>
              <a:buSzPct val="115830"/>
              <a:buFont typeface="Noto Sans Symbols"/>
              <a:buNone/>
            </a:pPr>
            <a:r>
              <a:t/>
            </a:r>
            <a:endParaRPr/>
          </a:p>
          <a:p>
            <a:pPr indent="0" lvl="0" marL="0" rtl="0" algn="l">
              <a:lnSpc>
                <a:spcPct val="110000"/>
              </a:lnSpc>
              <a:spcBef>
                <a:spcPts val="1000"/>
              </a:spcBef>
              <a:spcAft>
                <a:spcPts val="0"/>
              </a:spcAft>
              <a:buClr>
                <a:schemeClr val="dk1"/>
              </a:buClr>
              <a:buSzPct val="100000"/>
              <a:buNone/>
            </a:pPr>
            <a:r>
              <a:t/>
            </a:r>
            <a:endParaRPr>
              <a:solidFill>
                <a:schemeClr val="accent1"/>
              </a:solidFill>
            </a:endParaRPr>
          </a:p>
        </p:txBody>
      </p:sp>
      <p:sp>
        <p:nvSpPr>
          <p:cNvPr id="206" name="Google Shape;206;p20"/>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a:t>
            </a:r>
            <a:r>
              <a:rPr lang="en-US" sz="1100">
                <a:solidFill>
                  <a:srgbClr val="ACB8CA"/>
                </a:solidFill>
                <a:latin typeface="Arial"/>
                <a:ea typeface="Arial"/>
                <a:cs typeface="Arial"/>
                <a:sym typeface="Arial"/>
              </a:rPr>
              <a:t> TAKE-HOME MESSAGES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212" name="Google Shape;212;p21"/>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2000"/>
              <a:buFont typeface="Noto Sans Symbols"/>
              <a:buChar char="➢"/>
            </a:pPr>
            <a:r>
              <a:rPr lang="en-US" sz="20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What is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Elements of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Take-home messages</a:t>
            </a:r>
            <a:endParaRPr/>
          </a:p>
          <a:p>
            <a:pPr indent="-342900" lvl="0" marL="342900" rtl="0" algn="l">
              <a:lnSpc>
                <a:spcPct val="120000"/>
              </a:lnSpc>
              <a:spcBef>
                <a:spcPts val="1000"/>
              </a:spcBef>
              <a:spcAft>
                <a:spcPts val="0"/>
              </a:spcAft>
              <a:buClr>
                <a:schemeClr val="accent2"/>
              </a:buClr>
              <a:buSzPts val="2200"/>
              <a:buFont typeface="Noto Sans Symbols"/>
              <a:buChar char="➢"/>
            </a:pPr>
            <a:r>
              <a:rPr b="1" lang="en-US" sz="2200">
                <a:solidFill>
                  <a:schemeClr val="accent2"/>
                </a:solidFill>
              </a:rPr>
              <a:t>Session review questions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Further information and resources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218" name="Google Shape;218;p22"/>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2000"/>
              <a:buFont typeface="Noto Sans Symbols"/>
              <a:buChar char="➢"/>
            </a:pPr>
            <a:r>
              <a:rPr lang="en-US" sz="20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What is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Elements of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Session review questions</a:t>
            </a:r>
            <a:endParaRPr/>
          </a:p>
          <a:p>
            <a:pPr indent="-342900" lvl="0" marL="342900" rtl="0" algn="l">
              <a:lnSpc>
                <a:spcPct val="120000"/>
              </a:lnSpc>
              <a:spcBef>
                <a:spcPts val="1000"/>
              </a:spcBef>
              <a:spcAft>
                <a:spcPts val="0"/>
              </a:spcAft>
              <a:buClr>
                <a:schemeClr val="accent2"/>
              </a:buClr>
              <a:buSzPts val="2200"/>
              <a:buFont typeface="Noto Sans Symbols"/>
              <a:buChar char="➢"/>
            </a:pPr>
            <a:r>
              <a:rPr b="1" lang="en-US" sz="2200">
                <a:solidFill>
                  <a:schemeClr val="accent2"/>
                </a:solidFill>
              </a:rPr>
              <a:t>Further information and 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idx="1" type="body"/>
          </p:nvPr>
        </p:nvSpPr>
        <p:spPr>
          <a:xfrm>
            <a:off x="838200" y="1485900"/>
            <a:ext cx="10515600" cy="4691063"/>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1000"/>
              </a:spcBef>
              <a:spcAft>
                <a:spcPts val="0"/>
              </a:spcAft>
              <a:buClr>
                <a:srgbClr val="171616"/>
              </a:buClr>
              <a:buSzPct val="100000"/>
              <a:buNone/>
            </a:pPr>
            <a:r>
              <a:rPr lang="en-US" sz="2500">
                <a:solidFill>
                  <a:srgbClr val="171616"/>
                </a:solidFill>
              </a:rPr>
              <a:t>The website of the </a:t>
            </a:r>
            <a:r>
              <a:rPr lang="en-US" sz="2500" u="sng">
                <a:solidFill>
                  <a:schemeClr val="hlink"/>
                </a:solidFill>
                <a:hlinkClick r:id="rId3"/>
              </a:rPr>
              <a:t>Office of the High Commissioner on Human Rights</a:t>
            </a:r>
            <a:r>
              <a:rPr lang="en-US" sz="2500"/>
              <a:t> </a:t>
            </a:r>
            <a:r>
              <a:rPr lang="en-US" sz="2500">
                <a:solidFill>
                  <a:srgbClr val="171616"/>
                </a:solidFill>
              </a:rPr>
              <a:t>contains information on human rights instruments to better understand the UN’s focus on ensuring inclusion and dignity for all.</a:t>
            </a:r>
            <a:endParaRPr sz="2500">
              <a:solidFill>
                <a:srgbClr val="171616"/>
              </a:solidFill>
            </a:endParaRPr>
          </a:p>
          <a:p>
            <a:pPr indent="0" lvl="0" marL="0" rtl="0" algn="l">
              <a:lnSpc>
                <a:spcPct val="120000"/>
              </a:lnSpc>
              <a:spcBef>
                <a:spcPts val="1000"/>
              </a:spcBef>
              <a:spcAft>
                <a:spcPts val="0"/>
              </a:spcAft>
              <a:buClr>
                <a:schemeClr val="dk1"/>
              </a:buClr>
              <a:buSzPct val="51764"/>
              <a:buFont typeface="Arial"/>
              <a:buNone/>
            </a:pPr>
            <a:r>
              <a:rPr lang="en-US" sz="2500" u="sng">
                <a:solidFill>
                  <a:schemeClr val="hlink"/>
                </a:solidFill>
                <a:hlinkClick r:id="rId4"/>
              </a:rPr>
              <a:t>IN DANGER: UNAIDS Global AIDS Update 2022</a:t>
            </a:r>
            <a:r>
              <a:rPr lang="en-US" sz="2500">
                <a:solidFill>
                  <a:srgbClr val="171616"/>
                </a:solidFill>
              </a:rPr>
              <a:t> (UNAIDS, 2022)</a:t>
            </a:r>
            <a:endParaRPr sz="2500">
              <a:solidFill>
                <a:srgbClr val="171616"/>
              </a:solidFill>
            </a:endParaRPr>
          </a:p>
          <a:p>
            <a:pPr indent="0" lvl="0" marL="0" rtl="0" algn="l">
              <a:lnSpc>
                <a:spcPct val="120000"/>
              </a:lnSpc>
              <a:spcBef>
                <a:spcPts val="1000"/>
              </a:spcBef>
              <a:spcAft>
                <a:spcPts val="0"/>
              </a:spcAft>
              <a:buClr>
                <a:schemeClr val="dk1"/>
              </a:buClr>
              <a:buSzPct val="51764"/>
              <a:buFont typeface="Arial"/>
              <a:buNone/>
            </a:pPr>
            <a:r>
              <a:rPr lang="en-US" sz="2500" u="sng">
                <a:solidFill>
                  <a:schemeClr val="hlink"/>
                </a:solidFill>
                <a:hlinkClick r:id="rId5"/>
              </a:rPr>
              <a:t>Consolidated Guidelines on HIV, Viral Hepatitis and STI Diagnosis, Prevention, Treatment and Care for Key Populations</a:t>
            </a:r>
            <a:r>
              <a:rPr lang="en-US" sz="2500"/>
              <a:t> </a:t>
            </a:r>
            <a:r>
              <a:rPr lang="en-US" sz="2500">
                <a:solidFill>
                  <a:srgbClr val="171616"/>
                </a:solidFill>
              </a:rPr>
              <a:t>(WHO, 2022)</a:t>
            </a:r>
            <a:endParaRPr sz="2500">
              <a:solidFill>
                <a:srgbClr val="171616"/>
              </a:solidFill>
            </a:endParaRPr>
          </a:p>
          <a:p>
            <a:pPr indent="0" lvl="0" marL="0" rtl="0" algn="l">
              <a:lnSpc>
                <a:spcPct val="120000"/>
              </a:lnSpc>
              <a:spcBef>
                <a:spcPts val="1000"/>
              </a:spcBef>
              <a:spcAft>
                <a:spcPts val="0"/>
              </a:spcAft>
              <a:buClr>
                <a:schemeClr val="hlink"/>
              </a:buClr>
              <a:buSzPct val="100000"/>
              <a:buNone/>
            </a:pPr>
            <a:r>
              <a:rPr lang="en-US" sz="2500" u="sng">
                <a:solidFill>
                  <a:schemeClr val="hlink"/>
                </a:solidFill>
                <a:hlinkClick r:id="rId6"/>
              </a:rPr>
              <a:t>World AIDS Day Report: Unequal, Unprepared, Under Threat</a:t>
            </a:r>
            <a:r>
              <a:rPr lang="en-US" sz="2500"/>
              <a:t> </a:t>
            </a:r>
            <a:r>
              <a:rPr lang="en-US" sz="2500">
                <a:solidFill>
                  <a:srgbClr val="171616"/>
                </a:solidFill>
              </a:rPr>
              <a:t>(UNAIDS, 2021)</a:t>
            </a:r>
            <a:endParaRPr sz="2500">
              <a:solidFill>
                <a:srgbClr val="171616"/>
              </a:solidFill>
            </a:endParaRPr>
          </a:p>
          <a:p>
            <a:pPr indent="0" lvl="0" marL="0" rtl="0" algn="l">
              <a:lnSpc>
                <a:spcPct val="120000"/>
              </a:lnSpc>
              <a:spcBef>
                <a:spcPts val="1000"/>
              </a:spcBef>
              <a:spcAft>
                <a:spcPts val="0"/>
              </a:spcAft>
              <a:buClr>
                <a:schemeClr val="hlink"/>
              </a:buClr>
              <a:buSzPct val="100000"/>
              <a:buNone/>
            </a:pPr>
            <a:r>
              <a:rPr lang="en-US" sz="2500" u="sng">
                <a:solidFill>
                  <a:schemeClr val="hlink"/>
                </a:solidFill>
                <a:hlinkClick r:id="rId7"/>
              </a:rPr>
              <a:t>Implementing and Scaling up Programmes to Remove Human Rights Related Barriers to HIV Services</a:t>
            </a:r>
            <a:r>
              <a:rPr lang="en-US" sz="2500"/>
              <a:t> </a:t>
            </a:r>
            <a:r>
              <a:rPr lang="en-US" sz="2500">
                <a:solidFill>
                  <a:srgbClr val="171616"/>
                </a:solidFill>
              </a:rPr>
              <a:t>(The Global fund, Frontline AIDS, 2020)</a:t>
            </a:r>
            <a:endParaRPr sz="2500">
              <a:solidFill>
                <a:srgbClr val="171616"/>
              </a:solidFill>
            </a:endParaRPr>
          </a:p>
          <a:p>
            <a:pPr indent="0" lvl="0" marL="0" rtl="0" algn="l">
              <a:lnSpc>
                <a:spcPct val="120000"/>
              </a:lnSpc>
              <a:spcBef>
                <a:spcPts val="1000"/>
              </a:spcBef>
              <a:spcAft>
                <a:spcPts val="1000"/>
              </a:spcAft>
              <a:buClr>
                <a:schemeClr val="hlink"/>
              </a:buClr>
              <a:buSzPct val="100000"/>
              <a:buNone/>
            </a:pPr>
            <a:r>
              <a:rPr lang="en-US" sz="2500" u="sng">
                <a:solidFill>
                  <a:schemeClr val="hlink"/>
                </a:solidFill>
                <a:hlinkClick r:id="rId8"/>
              </a:rPr>
              <a:t>HIV and Stigma and Discrimination: Human rights Fact Sheet Series</a:t>
            </a:r>
            <a:r>
              <a:rPr lang="en-US" sz="2500"/>
              <a:t> </a:t>
            </a:r>
            <a:r>
              <a:rPr lang="en-US" sz="2500">
                <a:solidFill>
                  <a:srgbClr val="171616"/>
                </a:solidFill>
              </a:rPr>
              <a:t>(UNAIDS, 2021)</a:t>
            </a:r>
            <a:endParaRPr>
              <a:solidFill>
                <a:srgbClr val="171616"/>
              </a:solidFill>
            </a:endParaRPr>
          </a:p>
        </p:txBody>
      </p:sp>
      <p:sp>
        <p:nvSpPr>
          <p:cNvPr id="224" name="Google Shape;224;p2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Additional resources (1)</a:t>
            </a:r>
            <a:endParaRPr/>
          </a:p>
        </p:txBody>
      </p:sp>
      <p:cxnSp>
        <p:nvCxnSpPr>
          <p:cNvPr id="225" name="Google Shape;225;p2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26" name="Google Shape;226;p23"/>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FURTHER INFORMATION AND RESOURCES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idx="1" type="body"/>
          </p:nvPr>
        </p:nvSpPr>
        <p:spPr>
          <a:xfrm>
            <a:off x="838200" y="1485900"/>
            <a:ext cx="10515600" cy="46910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hlink"/>
              </a:buClr>
              <a:buSzPts val="2100"/>
              <a:buNone/>
            </a:pPr>
            <a:r>
              <a:rPr lang="en-US" sz="2100" u="sng">
                <a:solidFill>
                  <a:schemeClr val="hlink"/>
                </a:solidFill>
                <a:hlinkClick r:id="rId3"/>
              </a:rPr>
              <a:t>UNAIDS Guidance Note on HIV and Sex Work</a:t>
            </a:r>
            <a:r>
              <a:rPr lang="en-US" sz="2100"/>
              <a:t> </a:t>
            </a:r>
            <a:r>
              <a:rPr lang="en-US" sz="2100">
                <a:solidFill>
                  <a:srgbClr val="171616"/>
                </a:solidFill>
              </a:rPr>
              <a:t>(UNAIDS, 2012)</a:t>
            </a:r>
            <a:endParaRPr/>
          </a:p>
          <a:p>
            <a:pPr indent="0" lvl="0" marL="0" rtl="0" algn="l">
              <a:lnSpc>
                <a:spcPct val="100000"/>
              </a:lnSpc>
              <a:spcBef>
                <a:spcPts val="1000"/>
              </a:spcBef>
              <a:spcAft>
                <a:spcPts val="0"/>
              </a:spcAft>
              <a:buClr>
                <a:schemeClr val="hlink"/>
              </a:buClr>
              <a:buSzPts val="2100"/>
              <a:buNone/>
            </a:pPr>
            <a:r>
              <a:rPr lang="en-US" sz="2100" u="sng">
                <a:solidFill>
                  <a:schemeClr val="hlink"/>
                </a:solidFill>
                <a:hlinkClick r:id="rId4"/>
              </a:rPr>
              <a:t>Fast-Track and Human Rights</a:t>
            </a:r>
            <a:r>
              <a:rPr lang="en-US" sz="2100"/>
              <a:t> </a:t>
            </a:r>
            <a:r>
              <a:rPr lang="en-US" sz="2100">
                <a:solidFill>
                  <a:srgbClr val="171616"/>
                </a:solidFill>
              </a:rPr>
              <a:t>(UNAIDS, 2017) </a:t>
            </a:r>
            <a:endParaRPr/>
          </a:p>
          <a:p>
            <a:pPr indent="0" lvl="0" marL="0" rtl="0" algn="l">
              <a:lnSpc>
                <a:spcPct val="100000"/>
              </a:lnSpc>
              <a:spcBef>
                <a:spcPts val="1000"/>
              </a:spcBef>
              <a:spcAft>
                <a:spcPts val="0"/>
              </a:spcAft>
              <a:buClr>
                <a:schemeClr val="hlink"/>
              </a:buClr>
              <a:buSzPts val="2100"/>
              <a:buNone/>
            </a:pPr>
            <a:r>
              <a:rPr lang="en-US" sz="2100" u="sng">
                <a:solidFill>
                  <a:schemeClr val="hlink"/>
                </a:solidFill>
                <a:hlinkClick r:id="rId5"/>
              </a:rPr>
              <a:t>International Guidelines on Human Rights and Drug Policy</a:t>
            </a:r>
            <a:r>
              <a:rPr lang="en-US" sz="2100"/>
              <a:t> </a:t>
            </a:r>
            <a:r>
              <a:rPr lang="en-US" sz="2100">
                <a:solidFill>
                  <a:srgbClr val="171616"/>
                </a:solidFill>
              </a:rPr>
              <a:t>(UNDP, 2020)</a:t>
            </a:r>
            <a:endParaRPr/>
          </a:p>
          <a:p>
            <a:pPr indent="0" lvl="0" marL="0" rtl="0" algn="l">
              <a:lnSpc>
                <a:spcPct val="100000"/>
              </a:lnSpc>
              <a:spcBef>
                <a:spcPts val="1200"/>
              </a:spcBef>
              <a:spcAft>
                <a:spcPts val="0"/>
              </a:spcAft>
              <a:buClr>
                <a:srgbClr val="0462C1"/>
              </a:buClr>
              <a:buSzPts val="2100"/>
              <a:buNone/>
            </a:pPr>
            <a:r>
              <a:rPr lang="en-US" sz="2100" u="sng">
                <a:solidFill>
                  <a:srgbClr val="0462C1"/>
                </a:solidFill>
                <a:hlinkClick r:id="rId6">
                  <a:extLst>
                    <a:ext uri="{A12FA001-AC4F-418D-AE19-62706E023703}">
                      <ahyp:hlinkClr val="tx"/>
                    </a:ext>
                  </a:extLst>
                </a:hlinkClick>
              </a:rPr>
              <a:t>Risks, Rights and health: Report of the Global Commission on HIV and the Law</a:t>
            </a:r>
            <a:r>
              <a:rPr lang="en-US" sz="2100">
                <a:solidFill>
                  <a:srgbClr val="0462C1"/>
                </a:solidFill>
              </a:rPr>
              <a:t> </a:t>
            </a:r>
            <a:r>
              <a:rPr lang="en-US" sz="2100">
                <a:solidFill>
                  <a:srgbClr val="171616"/>
                </a:solidFill>
              </a:rPr>
              <a:t>(UNDP, 2012)</a:t>
            </a:r>
            <a:endParaRPr/>
          </a:p>
          <a:p>
            <a:pPr indent="0" lvl="0" marL="0" rtl="0" algn="l">
              <a:lnSpc>
                <a:spcPct val="100000"/>
              </a:lnSpc>
              <a:spcBef>
                <a:spcPts val="1200"/>
              </a:spcBef>
              <a:spcAft>
                <a:spcPts val="0"/>
              </a:spcAft>
              <a:buClr>
                <a:schemeClr val="dk1"/>
              </a:buClr>
              <a:buSzPts val="2100"/>
              <a:buNone/>
            </a:pPr>
            <a:r>
              <a:t/>
            </a:r>
            <a:endParaRPr i="1" sz="2100">
              <a:solidFill>
                <a:srgbClr val="171616"/>
              </a:solidFill>
            </a:endParaRPr>
          </a:p>
          <a:p>
            <a:pPr indent="0" lvl="0" marL="0" rtl="0" algn="l">
              <a:lnSpc>
                <a:spcPct val="100000"/>
              </a:lnSpc>
              <a:spcBef>
                <a:spcPts val="2200"/>
              </a:spcBef>
              <a:spcAft>
                <a:spcPts val="1000"/>
              </a:spcAft>
              <a:buClr>
                <a:srgbClr val="171616"/>
              </a:buClr>
              <a:buSzPts val="2100"/>
              <a:buNone/>
            </a:pPr>
            <a:r>
              <a:rPr i="1" lang="en-US" sz="2100">
                <a:solidFill>
                  <a:srgbClr val="171616"/>
                </a:solidFill>
              </a:rPr>
              <a:t>Resources on critical enablers are listed at the end of Module 1, Session 1.4</a:t>
            </a:r>
            <a:endParaRPr sz="2100">
              <a:solidFill>
                <a:srgbClr val="171616"/>
              </a:solidFill>
            </a:endParaRPr>
          </a:p>
        </p:txBody>
      </p:sp>
      <p:sp>
        <p:nvSpPr>
          <p:cNvPr id="232" name="Google Shape;232;p2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Additional resources (1)</a:t>
            </a:r>
            <a:endParaRPr/>
          </a:p>
        </p:txBody>
      </p:sp>
      <p:cxnSp>
        <p:nvCxnSpPr>
          <p:cNvPr id="233" name="Google Shape;233;p2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34" name="Google Shape;234;p24"/>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1.5</a:t>
            </a:r>
            <a:r>
              <a:rPr lang="en-US" sz="1100">
                <a:solidFill>
                  <a:srgbClr val="ACB8CA"/>
                </a:solidFill>
              </a:rPr>
              <a:t> | </a:t>
            </a:r>
            <a:r>
              <a:rPr lang="en-US" sz="1100">
                <a:solidFill>
                  <a:srgbClr val="ACB8CA"/>
                </a:solidFill>
                <a:latin typeface="Arial"/>
                <a:ea typeface="Arial"/>
                <a:cs typeface="Arial"/>
                <a:sym typeface="Arial"/>
              </a:rPr>
              <a:t>FURTHER INFORMATION AND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71" name="Google Shape;71;p3"/>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lang="en-US" sz="2000">
                <a:solidFill>
                  <a:schemeClr val="dk1"/>
                </a:solidFill>
              </a:rPr>
              <a:t>Questions to frame this session</a:t>
            </a:r>
            <a:endParaRPr sz="2200">
              <a:solidFill>
                <a:schemeClr val="dk1"/>
              </a:solidFill>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What is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Elements of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Further information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77" name="Google Shape;77;p4"/>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86"/>
              <a:buNone/>
            </a:pPr>
            <a:r>
              <a:rPr b="1" lang="en-US" sz="2000"/>
              <a:t>1. The human rights approach in HIV supports people to demand their rights.</a:t>
            </a:r>
            <a:endParaRPr sz="2000"/>
          </a:p>
          <a:p>
            <a:pPr indent="0" lvl="0" marL="0" rtl="0" algn="l">
              <a:lnSpc>
                <a:spcPct val="100000"/>
              </a:lnSpc>
              <a:spcBef>
                <a:spcPts val="1000"/>
              </a:spcBef>
              <a:spcAft>
                <a:spcPts val="0"/>
              </a:spcAft>
              <a:buClr>
                <a:schemeClr val="dk1"/>
              </a:buClr>
              <a:buSzPts val="1286"/>
              <a:buNone/>
            </a:pPr>
            <a:r>
              <a:t/>
            </a:r>
            <a:endParaRPr sz="2000"/>
          </a:p>
          <a:p>
            <a:pPr indent="0" lvl="0" marL="0" rtl="0" algn="l">
              <a:lnSpc>
                <a:spcPct val="100000"/>
              </a:lnSpc>
              <a:spcBef>
                <a:spcPts val="1000"/>
              </a:spcBef>
              <a:spcAft>
                <a:spcPts val="0"/>
              </a:spcAft>
              <a:buClr>
                <a:schemeClr val="dk1"/>
              </a:buClr>
              <a:buSzPts val="1286"/>
              <a:buNone/>
            </a:pPr>
            <a:r>
              <a:rPr b="1" lang="en-US" sz="2000"/>
              <a:t>2. The right to be free from violence has no relevance for HIV prevention. </a:t>
            </a:r>
            <a:endParaRPr sz="2000"/>
          </a:p>
          <a:p>
            <a:pPr indent="0" lvl="0" marL="0" rtl="0" algn="l">
              <a:lnSpc>
                <a:spcPct val="100000"/>
              </a:lnSpc>
              <a:spcBef>
                <a:spcPts val="1000"/>
              </a:spcBef>
              <a:spcAft>
                <a:spcPts val="0"/>
              </a:spcAft>
              <a:buClr>
                <a:schemeClr val="dk1"/>
              </a:buClr>
              <a:buSzPts val="1286"/>
              <a:buFont typeface="Arial"/>
              <a:buNone/>
            </a:pPr>
            <a:r>
              <a:t/>
            </a:r>
            <a:endParaRPr/>
          </a:p>
        </p:txBody>
      </p:sp>
      <p:cxnSp>
        <p:nvCxnSpPr>
          <p:cNvPr id="78" name="Google Shape;78;p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79" name="Google Shape;79;p4"/>
          <p:cNvSpPr txBox="1"/>
          <p:nvPr/>
        </p:nvSpPr>
        <p:spPr>
          <a:xfrm>
            <a:off x="838199" y="6494680"/>
            <a:ext cx="7627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1.5</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QUESTIONS TO FRAME THIS SESSION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85" name="Google Shape;85;p5"/>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86"/>
              <a:buNone/>
            </a:pPr>
            <a:r>
              <a:rPr b="1" lang="en-US" sz="2000"/>
              <a:t>3. Reminding governments that their human rights obligations cover all citizens can help them see the importance of protecting key populations.</a:t>
            </a:r>
            <a:endParaRPr/>
          </a:p>
          <a:p>
            <a:pPr indent="0" lvl="0" marL="0" rtl="0" algn="l">
              <a:lnSpc>
                <a:spcPct val="100000"/>
              </a:lnSpc>
              <a:spcBef>
                <a:spcPts val="1000"/>
              </a:spcBef>
              <a:spcAft>
                <a:spcPts val="0"/>
              </a:spcAft>
              <a:buClr>
                <a:schemeClr val="dk1"/>
              </a:buClr>
              <a:buSzPts val="1286"/>
              <a:buNone/>
            </a:pPr>
            <a:r>
              <a:t/>
            </a:r>
            <a:endParaRPr sz="2000"/>
          </a:p>
          <a:p>
            <a:pPr indent="0" lvl="0" marL="0" rtl="0" algn="l">
              <a:lnSpc>
                <a:spcPct val="100000"/>
              </a:lnSpc>
              <a:spcBef>
                <a:spcPts val="1000"/>
              </a:spcBef>
              <a:spcAft>
                <a:spcPts val="0"/>
              </a:spcAft>
              <a:buClr>
                <a:schemeClr val="dk1"/>
              </a:buClr>
              <a:buSzPts val="1286"/>
              <a:buNone/>
            </a:pPr>
            <a:r>
              <a:rPr b="1" lang="en-US" sz="2000"/>
              <a:t>4. UN staff have no obligation to protect the human rights of people who are criminal</a:t>
            </a:r>
            <a:r>
              <a:rPr b="1" lang="en-US" sz="2000"/>
              <a:t>is</a:t>
            </a:r>
            <a:r>
              <a:rPr b="1" lang="en-US" sz="2000"/>
              <a:t>ed by their countries. </a:t>
            </a:r>
            <a:endParaRPr/>
          </a:p>
          <a:p>
            <a:pPr indent="0" lvl="0" marL="0" rtl="0" algn="l">
              <a:lnSpc>
                <a:spcPct val="100000"/>
              </a:lnSpc>
              <a:spcBef>
                <a:spcPts val="1000"/>
              </a:spcBef>
              <a:spcAft>
                <a:spcPts val="0"/>
              </a:spcAft>
              <a:buClr>
                <a:schemeClr val="accent2"/>
              </a:buClr>
              <a:buSzPts val="1286"/>
              <a:buNone/>
            </a:pPr>
            <a:r>
              <a:t/>
            </a:r>
            <a:endParaRPr/>
          </a:p>
        </p:txBody>
      </p:sp>
      <p:cxnSp>
        <p:nvCxnSpPr>
          <p:cNvPr id="86" name="Google Shape;86;p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87" name="Google Shape;87;p5"/>
          <p:cNvSpPr txBox="1"/>
          <p:nvPr/>
        </p:nvSpPr>
        <p:spPr>
          <a:xfrm>
            <a:off x="838199" y="6494680"/>
            <a:ext cx="7627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1.5</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QUESTIONS TO FRAME THIS SESSION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sp>
        <p:nvSpPr>
          <p:cNvPr id="93" name="Google Shape;93;p6"/>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425450" lvl="0" marL="609600" rtl="0" algn="l">
              <a:lnSpc>
                <a:spcPct val="100000"/>
              </a:lnSpc>
              <a:spcBef>
                <a:spcPts val="0"/>
              </a:spcBef>
              <a:spcAft>
                <a:spcPts val="0"/>
              </a:spcAft>
              <a:buClr>
                <a:schemeClr val="dk1"/>
              </a:buClr>
              <a:buSzPts val="1900"/>
              <a:buAutoNum type="arabicPeriod"/>
            </a:pPr>
            <a:r>
              <a:rPr b="1" lang="en-US" sz="2000"/>
              <a:t>Correct. </a:t>
            </a:r>
            <a:r>
              <a:rPr lang="en-US" sz="2000"/>
              <a:t>Key populations have the same human rights as everyone else, and learning about these rights, and holding decision-makers accountable for ensuring them, is fundamental to a human-rights approach.</a:t>
            </a:r>
            <a:endParaRPr/>
          </a:p>
          <a:p>
            <a:pPr indent="-425450" lvl="0" marL="609600" rtl="0" algn="l">
              <a:lnSpc>
                <a:spcPct val="100000"/>
              </a:lnSpc>
              <a:spcBef>
                <a:spcPts val="0"/>
              </a:spcBef>
              <a:spcAft>
                <a:spcPts val="0"/>
              </a:spcAft>
              <a:buClr>
                <a:schemeClr val="dk1"/>
              </a:buClr>
              <a:buSzPts val="1900"/>
              <a:buAutoNum type="arabicPeriod"/>
            </a:pPr>
            <a:r>
              <a:rPr b="1" lang="en-US" sz="2000"/>
              <a:t>Incorrect. </a:t>
            </a:r>
            <a:r>
              <a:rPr lang="en-US" sz="2000"/>
              <a:t>Violence and the fear of violence prevent people from key populations from accessing programmes and services for HIV prevention. </a:t>
            </a:r>
            <a:endParaRPr/>
          </a:p>
          <a:p>
            <a:pPr indent="-425450" lvl="0" marL="609600" rtl="0" algn="l">
              <a:lnSpc>
                <a:spcPct val="100000"/>
              </a:lnSpc>
              <a:spcBef>
                <a:spcPts val="0"/>
              </a:spcBef>
              <a:spcAft>
                <a:spcPts val="0"/>
              </a:spcAft>
              <a:buClr>
                <a:schemeClr val="dk1"/>
              </a:buClr>
              <a:buSzPts val="1900"/>
              <a:buAutoNum type="arabicPeriod"/>
            </a:pPr>
            <a:r>
              <a:rPr b="1" lang="en-US" sz="2000"/>
              <a:t>Correct. </a:t>
            </a:r>
            <a:r>
              <a:rPr lang="en-US" sz="2000"/>
              <a:t>Human rights are universal and apply even to people who are subject to social or legal discrimination. </a:t>
            </a:r>
            <a:endParaRPr/>
          </a:p>
          <a:p>
            <a:pPr indent="-425450" lvl="0" marL="609600" rtl="0" algn="l">
              <a:lnSpc>
                <a:spcPct val="100000"/>
              </a:lnSpc>
              <a:spcBef>
                <a:spcPts val="0"/>
              </a:spcBef>
              <a:spcAft>
                <a:spcPts val="0"/>
              </a:spcAft>
              <a:buClr>
                <a:schemeClr val="dk1"/>
              </a:buClr>
              <a:buSzPts val="1900"/>
              <a:buAutoNum type="arabicPeriod"/>
            </a:pPr>
            <a:r>
              <a:rPr b="1" lang="en-US" sz="2000"/>
              <a:t>Incorrect</a:t>
            </a:r>
            <a:r>
              <a:rPr lang="en-US" sz="2000"/>
              <a:t>. UN staff are obligated to protect and advocate for the human rights of all people, regardless of their legal status. </a:t>
            </a:r>
            <a:endParaRPr/>
          </a:p>
        </p:txBody>
      </p:sp>
      <p:cxnSp>
        <p:nvCxnSpPr>
          <p:cNvPr id="94" name="Google Shape;94;p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95" name="Google Shape;95;p6"/>
          <p:cNvSpPr txBox="1"/>
          <p:nvPr/>
        </p:nvSpPr>
        <p:spPr>
          <a:xfrm>
            <a:off x="838199" y="6494680"/>
            <a:ext cx="76278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1.5</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QUESTIONS TO FRAME THIS SESSION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831850" y="-89210"/>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1.5: HIV and human rights</a:t>
            </a:r>
            <a:endParaRPr b="0" sz="3600">
              <a:solidFill>
                <a:srgbClr val="024D84"/>
              </a:solidFill>
            </a:endParaRPr>
          </a:p>
        </p:txBody>
      </p:sp>
      <p:sp>
        <p:nvSpPr>
          <p:cNvPr id="101" name="Google Shape;101;p7"/>
          <p:cNvSpPr txBox="1"/>
          <p:nvPr>
            <p:ph idx="1" type="body"/>
          </p:nvPr>
        </p:nvSpPr>
        <p:spPr>
          <a:xfrm>
            <a:off x="838200" y="256887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2000"/>
              <a:buFont typeface="Noto Sans Symbols"/>
              <a:buChar char="➢"/>
            </a:pPr>
            <a:r>
              <a:rPr lang="en-US" sz="2000">
                <a:solidFill>
                  <a:schemeClr val="accent1"/>
                </a:solidFill>
              </a:rPr>
              <a:t>Questions to frame this session</a:t>
            </a:r>
            <a:endParaRPr/>
          </a:p>
          <a:p>
            <a:pPr indent="-342900" lvl="0" marL="342900" rtl="0" algn="l">
              <a:lnSpc>
                <a:spcPct val="120000"/>
              </a:lnSpc>
              <a:spcBef>
                <a:spcPts val="1000"/>
              </a:spcBef>
              <a:spcAft>
                <a:spcPts val="0"/>
              </a:spcAft>
              <a:buClr>
                <a:schemeClr val="accent2"/>
              </a:buClr>
              <a:buSzPts val="2200"/>
              <a:buFont typeface="Noto Sans Symbols"/>
              <a:buChar char="➢"/>
            </a:pPr>
            <a:r>
              <a:rPr b="1" lang="en-US" sz="2200">
                <a:solidFill>
                  <a:schemeClr val="accent2"/>
                </a:solidFill>
              </a:rPr>
              <a:t>What is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Elements of a rights-based approach</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2000"/>
              <a:buFont typeface="Noto Sans Symbols"/>
              <a:buChar char="➢"/>
            </a:pPr>
            <a:r>
              <a:rPr lang="en-US" sz="2000">
                <a:solidFill>
                  <a:schemeClr val="accent1"/>
                </a:solidFill>
              </a:rPr>
              <a:t>Further information and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Human rights are at the core of commitments by UNAIDS and governments</a:t>
            </a:r>
            <a:endParaRPr/>
          </a:p>
        </p:txBody>
      </p:sp>
      <p:cxnSp>
        <p:nvCxnSpPr>
          <p:cNvPr id="107" name="Google Shape;107;p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08" name="Google Shape;108;p8"/>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accent2"/>
              </a:buClr>
              <a:buSzPct val="100000"/>
              <a:buNone/>
            </a:pPr>
            <a:r>
              <a:rPr i="1" lang="en-US" sz="2800">
                <a:solidFill>
                  <a:schemeClr val="accent2"/>
                </a:solidFill>
              </a:rPr>
              <a:t>[UNAIDS] will mobil</a:t>
            </a:r>
            <a:r>
              <a:rPr i="1" lang="en-US">
                <a:solidFill>
                  <a:schemeClr val="accent2"/>
                </a:solidFill>
              </a:rPr>
              <a:t>is</a:t>
            </a:r>
            <a:r>
              <a:rPr i="1" lang="en-US" sz="2800">
                <a:solidFill>
                  <a:schemeClr val="accent2"/>
                </a:solidFill>
              </a:rPr>
              <a:t>e political will to reduce inequalities, increase access to HIV services, catalyse action on societal enablers, including championing human rights and gender equality in the context of HIV</a:t>
            </a:r>
            <a:r>
              <a:rPr lang="en-US" sz="2800">
                <a:solidFill>
                  <a:schemeClr val="accent2"/>
                </a:solidFill>
              </a:rPr>
              <a:t>. </a:t>
            </a:r>
            <a:endParaRPr/>
          </a:p>
          <a:p>
            <a:pPr indent="0" lvl="0" marL="0" rtl="0" algn="l">
              <a:lnSpc>
                <a:spcPct val="120000"/>
              </a:lnSpc>
              <a:spcBef>
                <a:spcPts val="0"/>
              </a:spcBef>
              <a:spcAft>
                <a:spcPts val="0"/>
              </a:spcAft>
              <a:buClr>
                <a:schemeClr val="dk2"/>
              </a:buClr>
              <a:buSzPct val="100000"/>
              <a:buNone/>
            </a:pPr>
            <a:r>
              <a:rPr b="1" lang="en-US" sz="2400">
                <a:solidFill>
                  <a:schemeClr val="dk2"/>
                </a:solidFill>
              </a:rPr>
              <a:t>UNAIDS 2022-2026 Unified Budgets, Results and Accountability Framework</a:t>
            </a:r>
            <a:endParaRPr/>
          </a:p>
          <a:p>
            <a:pPr indent="0" lvl="0" marL="0" rtl="0" algn="l">
              <a:lnSpc>
                <a:spcPct val="120000"/>
              </a:lnSpc>
              <a:spcBef>
                <a:spcPts val="1000"/>
              </a:spcBef>
              <a:spcAft>
                <a:spcPts val="0"/>
              </a:spcAft>
              <a:buClr>
                <a:schemeClr val="dk1"/>
              </a:buClr>
              <a:buSzPct val="100000"/>
              <a:buNone/>
            </a:pPr>
            <a:r>
              <a:t/>
            </a:r>
            <a:endParaRPr i="1" sz="2800">
              <a:solidFill>
                <a:schemeClr val="accent2"/>
              </a:solidFill>
            </a:endParaRPr>
          </a:p>
          <a:p>
            <a:pPr indent="0" lvl="0" marL="0" rtl="0" algn="l">
              <a:lnSpc>
                <a:spcPct val="120000"/>
              </a:lnSpc>
              <a:spcBef>
                <a:spcPts val="1000"/>
              </a:spcBef>
              <a:spcAft>
                <a:spcPts val="0"/>
              </a:spcAft>
              <a:buClr>
                <a:schemeClr val="accent2"/>
              </a:buClr>
              <a:buSzPct val="100000"/>
              <a:buNone/>
            </a:pPr>
            <a:r>
              <a:rPr i="1" lang="en-US" sz="2800">
                <a:solidFill>
                  <a:schemeClr val="accent2"/>
                </a:solidFill>
              </a:rPr>
              <a:t>A human rights-based approach is essential to create enabling environments for successful HIV responses and to affirm the dignity of people living with, or vulnerable to, HIV</a:t>
            </a:r>
            <a:r>
              <a:rPr lang="en-US" sz="2800">
                <a:solidFill>
                  <a:schemeClr val="accent2"/>
                </a:solidFill>
              </a:rPr>
              <a:t>. </a:t>
            </a:r>
            <a:endParaRPr/>
          </a:p>
          <a:p>
            <a:pPr indent="0" lvl="0" marL="0" rtl="0" algn="l">
              <a:lnSpc>
                <a:spcPct val="120000"/>
              </a:lnSpc>
              <a:spcBef>
                <a:spcPts val="0"/>
              </a:spcBef>
              <a:spcAft>
                <a:spcPts val="0"/>
              </a:spcAft>
              <a:buClr>
                <a:schemeClr val="dk2"/>
              </a:buClr>
              <a:buSzPct val="100000"/>
              <a:buNone/>
            </a:pPr>
            <a:r>
              <a:rPr b="1" lang="en-US" sz="2400">
                <a:solidFill>
                  <a:schemeClr val="dk2"/>
                </a:solidFill>
              </a:rPr>
              <a:t>Global AIDS Strategy 2021-2026</a:t>
            </a:r>
            <a:endParaRPr/>
          </a:p>
          <a:p>
            <a:pPr indent="0" lvl="0" marL="0" rtl="0" algn="l">
              <a:lnSpc>
                <a:spcPct val="120000"/>
              </a:lnSpc>
              <a:spcBef>
                <a:spcPts val="1000"/>
              </a:spcBef>
              <a:spcAft>
                <a:spcPts val="0"/>
              </a:spcAft>
              <a:buClr>
                <a:schemeClr val="dk1"/>
              </a:buClr>
              <a:buSzPct val="100000"/>
              <a:buNone/>
            </a:pPr>
            <a:r>
              <a:t/>
            </a:r>
            <a:endParaRPr b="1" i="1" sz="2400">
              <a:solidFill>
                <a:schemeClr val="accent2"/>
              </a:solidFill>
            </a:endParaRPr>
          </a:p>
          <a:p>
            <a:pPr indent="0" lvl="0" marL="0" rtl="0" algn="l">
              <a:lnSpc>
                <a:spcPct val="120000"/>
              </a:lnSpc>
              <a:spcBef>
                <a:spcPts val="1000"/>
              </a:spcBef>
              <a:spcAft>
                <a:spcPts val="0"/>
              </a:spcAft>
              <a:buClr>
                <a:schemeClr val="accent2"/>
              </a:buClr>
              <a:buSzPct val="100000"/>
              <a:buNone/>
            </a:pPr>
            <a:r>
              <a:rPr i="1" lang="en-US" sz="2800">
                <a:solidFill>
                  <a:schemeClr val="accent2"/>
                </a:solidFill>
              </a:rPr>
              <a:t>[Governments commit to] eliminating HIV-related stigma and discrimination and to respecting, protecting and fulfilling the human rights of people living with, at risk of and affected by HIV</a:t>
            </a:r>
            <a:r>
              <a:rPr lang="en-US" sz="2800">
                <a:solidFill>
                  <a:schemeClr val="accent2"/>
                </a:solidFill>
              </a:rPr>
              <a:t>.</a:t>
            </a:r>
            <a:endParaRPr/>
          </a:p>
          <a:p>
            <a:pPr indent="0" lvl="0" marL="0" rtl="0" algn="l">
              <a:lnSpc>
                <a:spcPct val="120000"/>
              </a:lnSpc>
              <a:spcBef>
                <a:spcPts val="0"/>
              </a:spcBef>
              <a:spcAft>
                <a:spcPts val="0"/>
              </a:spcAft>
              <a:buClr>
                <a:schemeClr val="dk1"/>
              </a:buClr>
              <a:buSzPct val="33142"/>
              <a:buFont typeface="Arial"/>
              <a:buNone/>
            </a:pPr>
            <a:r>
              <a:rPr b="1" lang="en-US" sz="2400">
                <a:solidFill>
                  <a:schemeClr val="dk2"/>
                </a:solidFill>
              </a:rPr>
              <a:t>2021 Political Declaration on HIV and AIDS</a:t>
            </a:r>
            <a:endParaRPr/>
          </a:p>
          <a:p>
            <a:pPr indent="0" lvl="0" marL="0" rtl="0" algn="l">
              <a:lnSpc>
                <a:spcPct val="120000"/>
              </a:lnSpc>
              <a:spcBef>
                <a:spcPts val="2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109" name="Google Shape;109;p8"/>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br>
              <a:rPr lang="en-US" sz="3200"/>
            </a:br>
            <a:r>
              <a:rPr lang="en-US" sz="3200"/>
              <a:t>What is a rights-based approach to HIV and HIV prevention?</a:t>
            </a:r>
            <a:endParaRPr/>
          </a:p>
        </p:txBody>
      </p:sp>
      <p:cxnSp>
        <p:nvCxnSpPr>
          <p:cNvPr id="115" name="Google Shape;115;p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16" name="Google Shape;116;p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Clr>
                <a:schemeClr val="dk1"/>
              </a:buClr>
              <a:buSzPct val="100000"/>
              <a:buNone/>
            </a:pPr>
            <a:r>
              <a:rPr b="1" lang="en-US" sz="2800"/>
              <a:t>Taking a human rights-based approach to HIV with key populations means:</a:t>
            </a:r>
            <a:endParaRPr/>
          </a:p>
          <a:p>
            <a:pPr indent="0" lvl="0" marL="0" rtl="0" algn="l">
              <a:lnSpc>
                <a:spcPct val="100000"/>
              </a:lnSpc>
              <a:spcBef>
                <a:spcPts val="0"/>
              </a:spcBef>
              <a:spcAft>
                <a:spcPts val="0"/>
              </a:spcAft>
              <a:buClr>
                <a:schemeClr val="dk1"/>
              </a:buClr>
              <a:buSzPct val="100000"/>
              <a:buNone/>
            </a:pPr>
            <a:r>
              <a:t/>
            </a:r>
            <a:endParaRPr sz="2800"/>
          </a:p>
          <a:p>
            <a:pPr indent="-196678" lvl="0" marL="228600" rtl="0" algn="l">
              <a:lnSpc>
                <a:spcPct val="100000"/>
              </a:lnSpc>
              <a:spcBef>
                <a:spcPts val="0"/>
              </a:spcBef>
              <a:spcAft>
                <a:spcPts val="0"/>
              </a:spcAft>
              <a:buClr>
                <a:schemeClr val="dk1"/>
              </a:buClr>
              <a:buSzPct val="96525"/>
              <a:buChar char="•"/>
            </a:pPr>
            <a:r>
              <a:rPr lang="en-US" sz="2800"/>
              <a:t>Supporting governments to </a:t>
            </a:r>
            <a:r>
              <a:rPr b="1" lang="en-US" sz="2800"/>
              <a:t>real</a:t>
            </a:r>
            <a:r>
              <a:rPr b="1" lang="en-US"/>
              <a:t>is</a:t>
            </a:r>
            <a:r>
              <a:rPr b="1" lang="en-US" sz="2800"/>
              <a:t>e the rights</a:t>
            </a:r>
            <a:r>
              <a:rPr lang="en-US" sz="2800"/>
              <a:t> of those most affected by HIV</a:t>
            </a:r>
            <a:endParaRPr/>
          </a:p>
          <a:p>
            <a:pPr indent="-196678" lvl="0" marL="228600" rtl="0" algn="l">
              <a:lnSpc>
                <a:spcPct val="100000"/>
              </a:lnSpc>
              <a:spcBef>
                <a:spcPts val="0"/>
              </a:spcBef>
              <a:spcAft>
                <a:spcPts val="0"/>
              </a:spcAft>
              <a:buClr>
                <a:schemeClr val="dk1"/>
              </a:buClr>
              <a:buSzPct val="96525"/>
              <a:buChar char="•"/>
            </a:pPr>
            <a:r>
              <a:rPr lang="en-US" sz="2800"/>
              <a:t>Supporting people to </a:t>
            </a:r>
            <a:r>
              <a:rPr b="1" lang="en-US" sz="2800"/>
              <a:t>take up or demand their rights</a:t>
            </a:r>
            <a:endParaRPr/>
          </a:p>
          <a:p>
            <a:pPr indent="-196678" lvl="0" marL="228600" rtl="0" algn="l">
              <a:lnSpc>
                <a:spcPct val="100000"/>
              </a:lnSpc>
              <a:spcBef>
                <a:spcPts val="0"/>
              </a:spcBef>
              <a:spcAft>
                <a:spcPts val="0"/>
              </a:spcAft>
              <a:buClr>
                <a:schemeClr val="dk1"/>
              </a:buClr>
              <a:buSzPct val="96525"/>
              <a:buChar char="•"/>
            </a:pPr>
            <a:r>
              <a:rPr lang="en-US" sz="2800"/>
              <a:t>Ensuring that the HIV response addresses the vulnerabilities and needs of </a:t>
            </a:r>
            <a:r>
              <a:rPr b="1" lang="en-US" sz="2800"/>
              <a:t>those most affected, including key populations</a:t>
            </a:r>
            <a:endParaRPr/>
          </a:p>
          <a:p>
            <a:pPr indent="-196678" lvl="0" marL="228600" rtl="0" algn="l">
              <a:lnSpc>
                <a:spcPct val="100000"/>
              </a:lnSpc>
              <a:spcBef>
                <a:spcPts val="0"/>
              </a:spcBef>
              <a:spcAft>
                <a:spcPts val="0"/>
              </a:spcAft>
              <a:buClr>
                <a:schemeClr val="dk1"/>
              </a:buClr>
              <a:buSzPct val="96525"/>
              <a:buChar char="•"/>
            </a:pPr>
            <a:r>
              <a:rPr lang="en-US" sz="2800"/>
              <a:t>Ensuring that the HIV response is </a:t>
            </a:r>
            <a:r>
              <a:rPr b="1" lang="en-US" sz="2800"/>
              <a:t>non-discriminatory, inclusive, participatory, and accountable </a:t>
            </a:r>
            <a:r>
              <a:rPr lang="en-US" sz="2800"/>
              <a:t>(human rights principles for all)</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117" name="Google Shape;117;p9"/>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a:t>
            </a:r>
            <a:r>
              <a:rPr lang="en-US" sz="1100">
                <a:solidFill>
                  <a:srgbClr val="ACB8CA"/>
                </a:solidFill>
              </a:rPr>
              <a:t>5 |</a:t>
            </a:r>
            <a:r>
              <a:rPr lang="en-US" sz="1100">
                <a:solidFill>
                  <a:srgbClr val="ACB8CA"/>
                </a:solidFill>
                <a:latin typeface="Arial"/>
                <a:ea typeface="Arial"/>
                <a:cs typeface="Arial"/>
                <a:sym typeface="Arial"/>
              </a:rPr>
              <a:t> WHAT IS A RIGHTS-BASED APPROACH?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