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j6F/Jfe79rBKb6X+7AUcEBu9Y4B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Couldn’t load us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3-30T21:45:57.464">
    <p:pos x="3718" y="1094"/>
    <p:text>Repeated (amended) comment from last review: This 'looks' like we are placing decrim and legalisation on a par/same level (even visually) - the title is the case for decriminalisation - not legalisation - which comes with a load of other problems - and not well explained in this sentence. There are plenty of Joint Programme documents that specify decriminalisation of all aspects of sex work, some of which you reference in the later slides. Legalisation is NOT it. It is also inconsistent with 'Less than 10% of countries have punitive legal and policy environments that deny or limit access to services' target in GAS, as legalisation has this impact of denial and limitation to access to services for most sex workers.</p:text>
    <p:extLst>
      <p:ext uri="{C676402C-5697-4E1C-873F-D02D1690AC5C}">
        <p15:threadingInfo timeZoneBias="0"/>
      </p:ext>
      <p:ext uri="http://customooxmlschemas.google.com/">
        <go:slidesCustomData xmlns:go="http://customooxmlschemas.google.com/" commentPostId="AAAAuVksjaM"/>
      </p:ext>
    </p:extLst>
  </p:cm>
  <p:cm authorId="0" idx="2" dt="2023-03-30T21:45:05.525">
    <p:pos x="856" y="1250"/>
    <p:text>This is still very vague and open to interpretation. Can this be replaced with an alternative sentence such as: "When sex work is decriminalised, other criminal laws will still apply as they do to all people"</p:text>
    <p:extLst>
      <p:ext uri="{C676402C-5697-4E1C-873F-D02D1690AC5C}">
        <p15:threadingInfo timeZoneBias="0"/>
      </p:ext>
      <p:ext uri="http://customooxmlschemas.google.com/">
        <go:slidesCustomData xmlns:go="http://customooxmlschemas.google.com/" commentPostId="AAAAuVksja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f1042117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ff1042117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c84f9438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fc84f9438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f1042117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ff1042117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ff10421172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ff1042117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ff10421172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ff10421172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c84f9438f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fc84f9438f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1fc84f9438f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ff10421172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1ff1042117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fc84f9438f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fc84f9438f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1fc84f9438f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ff10421172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1ff1042117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fc84f9438f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1fc84f9438f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fc84f9438f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ff10421172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1ff1042117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ff10421172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1ff10421172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ff10421172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1ff10421172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4a471fbd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04a471fb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ff10421172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1ff1042117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9.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nswp.org/sites/default/files/what_a_way_to_make_a_living.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hyperlink" Target="https://www.unaids.org/en/resources/presscentre/pressreleaseandstatementarchive/2019/december/decision-northern-territory-australia-decriminalize-sex-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hyperlink" Target="https://www.fhi360.org/sites/default/files/media/documents/resource-epic-kenya-kpif-success-story.pdffor%20Sex%20Workers%20Affected%20by%20Violen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nswp.org/sex-work-laws-map" TargetMode="External"/><Relationship Id="rId4" Type="http://schemas.openxmlformats.org/officeDocument/2006/relationships/image" Target="../media/image15.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g"/><Relationship Id="rId4" Type="http://schemas.openxmlformats.org/officeDocument/2006/relationships/hyperlink" Target="https://www.hivpolicylab.org/abou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unaids.org/sites/default/files/media_asset/2021_political-declaration-on-hiv-and-aids_en.pdf" TargetMode="External"/><Relationship Id="rId4" Type="http://schemas.openxmlformats.org/officeDocument/2006/relationships/hyperlink" Target="https://www.unaids.org/en/Global-AIDS-Strategy-2021-202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who.int/publications/i/item/9789240052390" TargetMode="External"/><Relationship Id="rId4" Type="http://schemas.openxmlformats.org/officeDocument/2006/relationships/hyperlink" Target="https://hivlawcommission.org/repor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unaids.org/en/resources/documents/2012/20120402_UNAIDS-guidance-note-HIV-sex-work" TargetMode="External"/><Relationship Id="rId4" Type="http://schemas.openxmlformats.org/officeDocument/2006/relationships/hyperlink" Target="https://www.nswp.org/resource/international-guidelines/ilo-recommendation-concerning-hiv-and-aids-and-the-world-work-2010" TargetMode="External"/><Relationship Id="rId5" Type="http://schemas.openxmlformats.org/officeDocument/2006/relationships/hyperlink" Target="https://www.nswp.org/resource/international-guidelines/hivaids-and-the-world-work-the-report-the-committee-hivaids" TargetMode="External"/><Relationship Id="rId6" Type="http://schemas.openxmlformats.org/officeDocument/2006/relationships/hyperlink" Target="https://www.unodc.org/documents/treaties/Special/2000_Protocol_to_Prevent_2C_Suppress_and_Punish_Trafficking_in_Person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TC8xaxt1pn9BfPEl3Xg5Mp9WZyhz4Apr/view"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hyperlink" Target="https://www.undp.org/publications/how-make-social-protection-inclusive-people-living-hiv-and-key-populations-checklist" TargetMode="External"/><Relationship Id="rId10" Type="http://schemas.openxmlformats.org/officeDocument/2006/relationships/hyperlink" Target="https://www.nswp.org/sites/default/files/10-reasons-decriminalize-sex-work-20150410_0.pdf" TargetMode="External"/><Relationship Id="rId12" Type="http://schemas.openxmlformats.org/officeDocument/2006/relationships/hyperlink" Target="https://www.nswp.org/sites/default/files/what_a_way_to_make_a_living.pdf"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apps.who.int/iris/handle/10665/90000" TargetMode="External"/><Relationship Id="rId4" Type="http://schemas.openxmlformats.org/officeDocument/2006/relationships/hyperlink" Target="https://www.unaids.org/sites/default/files/media_asset/05-hiv-human-rights-factsheet-sex-work_en.pdf" TargetMode="External"/><Relationship Id="rId9" Type="http://schemas.openxmlformats.org/officeDocument/2006/relationships/hyperlink" Target="https://www.nswp.org/sites/default/files/10-reasons-decriminalize-sex-work-20150410_0.pdf" TargetMode="External"/><Relationship Id="rId5" Type="http://schemas.openxmlformats.org/officeDocument/2006/relationships/hyperlink" Target="https://www.unaids.org/sites/default/files/media_asset/2022-global-aids-update_en.pdf" TargetMode="External"/><Relationship Id="rId6" Type="http://schemas.openxmlformats.org/officeDocument/2006/relationships/hyperlink" Target="https://kpatlas.unaids.org/" TargetMode="External"/><Relationship Id="rId7" Type="http://schemas.openxmlformats.org/officeDocument/2006/relationships/hyperlink" Target="https://www.nswp.org/sites/default/files/Sex%20Work%20%26%20The%20Law.pdf" TargetMode="External"/><Relationship Id="rId8" Type="http://schemas.openxmlformats.org/officeDocument/2006/relationships/hyperlink" Target="https://www.nswp.org/sites/default/files/10-reasons-decriminalize-sex-work-20150410_0.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ial"/>
              <a:buNone/>
            </a:pPr>
            <a:r>
              <a:rPr lang="en-US"/>
              <a:t>Module 2: Sex Workers</a:t>
            </a:r>
            <a:endParaRPr/>
          </a:p>
        </p:txBody>
      </p:sp>
      <p:sp>
        <p:nvSpPr>
          <p:cNvPr id="58" name="Google Shape;58;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a:r>
            <a:r>
              <a:rPr lang="en-US" sz="2000">
                <a:highlight>
                  <a:srgbClr val="808080"/>
                </a:highlight>
                <a:extLst>
                  <a:ext uri="http://customooxmlschemas.google.com/">
                    <go:slidesCustomData xmlns:go="http://customooxmlschemas.google.com/" textRoundtripDataId="0"/>
                  </a:ext>
                </a:extLst>
              </a:rPr>
              <a:t>at risk of </a:t>
            </a:r>
            <a:r>
              <a:rPr lang="en-US" sz="2000">
                <a:highlight>
                  <a:srgbClr val="808080"/>
                </a:highlight>
              </a:rPr>
              <a:t>HIV</a:t>
            </a:r>
            <a:endParaRPr/>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29032"/>
              <a:buNone/>
            </a:pPr>
            <a:r>
              <a:rPr b="1" lang="en-US">
                <a:solidFill>
                  <a:schemeClr val="accent2"/>
                </a:solidFill>
              </a:rPr>
              <a:t>Sex workers </a:t>
            </a:r>
            <a:r>
              <a:rPr lang="en-US"/>
              <a:t>include female, male, trans and gender-diverse adults (aged 18 years and above) who receive money or goods in exchange for sexual services, either regularly or occasionally. </a:t>
            </a:r>
            <a:endParaRPr/>
          </a:p>
          <a:p>
            <a:pPr indent="0" lvl="0" marL="0" rtl="0" algn="l">
              <a:lnSpc>
                <a:spcPct val="120000"/>
              </a:lnSpc>
              <a:spcBef>
                <a:spcPts val="0"/>
              </a:spcBef>
              <a:spcAft>
                <a:spcPts val="0"/>
              </a:spcAft>
              <a:buClr>
                <a:schemeClr val="dk1"/>
              </a:buClr>
              <a:buSzPct val="129032"/>
              <a:buNone/>
            </a:pPr>
            <a:r>
              <a:t/>
            </a:r>
            <a:endParaRPr/>
          </a:p>
          <a:p>
            <a:pPr indent="0" lvl="0" marL="0" rtl="0" algn="l">
              <a:lnSpc>
                <a:spcPct val="115000"/>
              </a:lnSpc>
              <a:spcBef>
                <a:spcPts val="0"/>
              </a:spcBef>
              <a:spcAft>
                <a:spcPts val="0"/>
              </a:spcAft>
              <a:buNone/>
            </a:pPr>
            <a:r>
              <a:rPr b="1" lang="en-US">
                <a:solidFill>
                  <a:schemeClr val="accent2"/>
                </a:solidFill>
              </a:rPr>
              <a:t>Sex work</a:t>
            </a:r>
            <a:r>
              <a:rPr b="1" lang="en-US"/>
              <a:t> </a:t>
            </a:r>
            <a:r>
              <a:rPr lang="en-US"/>
              <a:t>is consensual sex between adults, can take many forms and varies between and within countries and communities. Sex work also varies in the degree to which it is more or less “formal” or </a:t>
            </a:r>
            <a:r>
              <a:rPr lang="en-US"/>
              <a:t>organis</a:t>
            </a:r>
            <a:r>
              <a:rPr lang="en-US"/>
              <a:t>ed. </a:t>
            </a:r>
            <a:br>
              <a:rPr lang="en-US"/>
            </a:br>
            <a:endParaRPr/>
          </a:p>
          <a:p>
            <a:pPr indent="0" lvl="0" marL="0" rtl="0" algn="l">
              <a:lnSpc>
                <a:spcPct val="115000"/>
              </a:lnSpc>
              <a:spcBef>
                <a:spcPts val="0"/>
              </a:spcBef>
              <a:spcAft>
                <a:spcPts val="0"/>
              </a:spcAft>
              <a:buNone/>
            </a:pPr>
            <a:r>
              <a:rPr lang="en-US"/>
              <a:t>As defined in the Convention on the Rights of the Child (CRC), children and adolescents under the age of 18 who exchange sex for money, goods or favours are “sexually exploited” and not defined as sex workers.</a:t>
            </a:r>
            <a:endParaRPr/>
          </a:p>
          <a:p>
            <a:pPr indent="0" lvl="0" marL="0" rtl="0" algn="l">
              <a:lnSpc>
                <a:spcPct val="120000"/>
              </a:lnSpc>
              <a:spcBef>
                <a:spcPts val="0"/>
              </a:spcBef>
              <a:spcAft>
                <a:spcPts val="0"/>
              </a:spcAft>
              <a:buClr>
                <a:schemeClr val="dk1"/>
              </a:buClr>
              <a:buSzPct val="129032"/>
              <a:buNone/>
            </a:pPr>
            <a:r>
              <a:t/>
            </a:r>
            <a:endParaRPr/>
          </a:p>
          <a:p>
            <a:pPr indent="0" lvl="0" marL="0" rtl="0" algn="l">
              <a:lnSpc>
                <a:spcPct val="120000"/>
              </a:lnSpc>
              <a:spcBef>
                <a:spcPts val="0"/>
              </a:spcBef>
              <a:spcAft>
                <a:spcPts val="0"/>
              </a:spcAft>
              <a:buClr>
                <a:schemeClr val="dk1"/>
              </a:buClr>
              <a:buSzPct val="129032"/>
              <a:buNone/>
            </a:pPr>
            <a:r>
              <a:rPr b="1" lang="en-US">
                <a:solidFill>
                  <a:schemeClr val="accent2"/>
                </a:solidFill>
              </a:rPr>
              <a:t>Community</a:t>
            </a:r>
            <a:r>
              <a:rPr b="1" lang="en-US"/>
              <a:t> </a:t>
            </a:r>
            <a:r>
              <a:rPr lang="en-US"/>
              <a:t>refers to sex workers, rather than the broader geographic, social or cultural groupings of which they may be a part. </a:t>
            </a:r>
            <a:endParaRPr/>
          </a:p>
        </p:txBody>
      </p:sp>
      <p:sp>
        <p:nvSpPr>
          <p:cNvPr id="127" name="Google Shape;127;p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a:t>
            </a:r>
            <a:endParaRPr/>
          </a:p>
        </p:txBody>
      </p:sp>
      <p:cxnSp>
        <p:nvCxnSpPr>
          <p:cNvPr id="128" name="Google Shape;128;p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9" name="Google Shape;129;p9"/>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SOME</a:t>
            </a:r>
            <a:r>
              <a:rPr lang="en-US" sz="1100">
                <a:solidFill>
                  <a:srgbClr val="ACB8CA"/>
                </a:solidFill>
                <a:latin typeface="Arial"/>
                <a:ea typeface="Arial"/>
                <a:cs typeface="Arial"/>
                <a:sym typeface="Arial"/>
              </a:rPr>
              <a:t> </a:t>
            </a:r>
            <a:r>
              <a:rPr lang="en-US" sz="1100">
                <a:solidFill>
                  <a:srgbClr val="ACB8CA"/>
                </a:solidFill>
              </a:rPr>
              <a:t>DEFINITIONS</a:t>
            </a:r>
            <a:r>
              <a:rPr lang="en-US" sz="1100">
                <a:solidFill>
                  <a:srgbClr val="ACB8CA"/>
                </a:solidFill>
                <a:latin typeface="Arial"/>
                <a:ea typeface="Arial"/>
                <a:cs typeface="Arial"/>
                <a:sym typeface="Arial"/>
              </a:rPr>
              <a:t> </a:t>
            </a:r>
            <a:endParaRPr/>
          </a:p>
        </p:txBody>
      </p:sp>
      <p:sp>
        <p:nvSpPr>
          <p:cNvPr id="130" name="Google Shape;130;p9"/>
          <p:cNvSpPr txBox="1"/>
          <p:nvPr/>
        </p:nvSpPr>
        <p:spPr>
          <a:xfrm>
            <a:off x="838200" y="5825625"/>
            <a:ext cx="1026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Source: </a:t>
            </a:r>
            <a:r>
              <a:rPr i="1" lang="en-US">
                <a:solidFill>
                  <a:schemeClr val="dk2"/>
                </a:solidFill>
              </a:rPr>
              <a:t>Consolidated guidelines on HIV, viral hepatitis and STI prevention, diagnosis, treatment and care for key populations</a:t>
            </a:r>
            <a:r>
              <a:rPr lang="en-US">
                <a:solidFill>
                  <a:schemeClr val="dk2"/>
                </a:solidFill>
              </a:rPr>
              <a:t> (WHO, 2022)</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f10421172_0_1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136" name="Google Shape;136;g1ff10421172_0_10"/>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Vulnerability of sex workers</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 </a:t>
            </a:r>
            <a:endParaRPr sz="2200"/>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HIV risk of sex workers</a:t>
            </a:r>
            <a:endParaRPr/>
          </a:p>
        </p:txBody>
      </p:sp>
      <p:sp>
        <p:nvSpPr>
          <p:cNvPr id="142" name="Google Shape;142;p13"/>
          <p:cNvSpPr txBox="1"/>
          <p:nvPr>
            <p:ph idx="1" type="body"/>
          </p:nvPr>
        </p:nvSpPr>
        <p:spPr>
          <a:xfrm>
            <a:off x="838200" y="1597025"/>
            <a:ext cx="5561400" cy="4520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500"/>
              <a:buNone/>
            </a:pPr>
            <a:r>
              <a:rPr lang="en-US" sz="1800">
                <a:extLst>
                  <a:ext uri="http://customooxmlschemas.google.com/">
                    <go:slidesCustomData xmlns:go="http://customooxmlschemas.google.com/" textRoundtripDataId="3"/>
                  </a:ext>
                </a:extLst>
              </a:rPr>
              <a:t>In 2021, sex workers had a </a:t>
            </a:r>
            <a:r>
              <a:rPr b="1" lang="en-US" sz="1800">
                <a:extLst>
                  <a:ext uri="http://customooxmlschemas.google.com/">
                    <go:slidesCustomData xmlns:go="http://customooxmlschemas.google.com/" textRoundtripDataId="4"/>
                  </a:ext>
                </a:extLst>
              </a:rPr>
              <a:t>30-times greater risk </a:t>
            </a:r>
            <a:r>
              <a:rPr lang="en-US" sz="1800">
                <a:extLst>
                  <a:ext uri="http://customooxmlschemas.google.com/">
                    <go:slidesCustomData xmlns:go="http://customooxmlschemas.google.com/" textRoundtripDataId="5"/>
                  </a:ext>
                </a:extLst>
              </a:rPr>
              <a:t>of acquiring HIV than women in the general population.</a:t>
            </a:r>
            <a:endParaRPr sz="1800">
              <a:extLst>
                <a:ext uri="http://customooxmlschemas.google.com/">
                  <go:slidesCustomData xmlns:go="http://customooxmlschemas.google.com/" textRoundtripDataId="6"/>
                </a:ext>
              </a:extLst>
            </a:endParaRPr>
          </a:p>
          <a:p>
            <a:pPr indent="0" lvl="0" marL="0" rtl="0" algn="l">
              <a:lnSpc>
                <a:spcPct val="120000"/>
              </a:lnSpc>
              <a:spcBef>
                <a:spcPts val="0"/>
              </a:spcBef>
              <a:spcAft>
                <a:spcPts val="0"/>
              </a:spcAft>
              <a:buClr>
                <a:schemeClr val="dk1"/>
              </a:buClr>
              <a:buSzPts val="2500"/>
              <a:buNone/>
            </a:pPr>
            <a:r>
              <a:t/>
            </a:r>
            <a:endParaRPr sz="1800">
              <a:extLst>
                <a:ext uri="http://customooxmlschemas.google.com/">
                  <go:slidesCustomData xmlns:go="http://customooxmlschemas.google.com/" textRoundtripDataId="7"/>
                </a:ext>
              </a:extLst>
            </a:endParaRPr>
          </a:p>
          <a:p>
            <a:pPr indent="0" lvl="0" marL="0" rtl="0" algn="l">
              <a:lnSpc>
                <a:spcPct val="120000"/>
              </a:lnSpc>
              <a:spcBef>
                <a:spcPts val="0"/>
              </a:spcBef>
              <a:spcAft>
                <a:spcPts val="0"/>
              </a:spcAft>
              <a:buClr>
                <a:schemeClr val="dk1"/>
              </a:buClr>
              <a:buSzPts val="2500"/>
              <a:buNone/>
            </a:pPr>
            <a:r>
              <a:rPr b="1" lang="en-US" sz="1800">
                <a:extLst>
                  <a:ext uri="http://customooxmlschemas.google.com/">
                    <go:slidesCustomData xmlns:go="http://customooxmlschemas.google.com/" textRoundtripDataId="8"/>
                  </a:ext>
                </a:extLst>
              </a:rPr>
              <a:t>12</a:t>
            </a:r>
            <a:r>
              <a:rPr b="1" lang="en-US" sz="1800">
                <a:extLst>
                  <a:ext uri="http://customooxmlschemas.google.com/">
                    <go:slidesCustomData xmlns:go="http://customooxmlschemas.google.com/" textRoundtripDataId="9"/>
                  </a:ext>
                </a:extLst>
              </a:rPr>
              <a:t>% of all HIV infections globally </a:t>
            </a:r>
            <a:r>
              <a:rPr lang="en-US" sz="1800">
                <a:extLst>
                  <a:ext uri="http://customooxmlschemas.google.com/">
                    <go:slidesCustomData xmlns:go="http://customooxmlschemas.google.com/" textRoundtripDataId="10"/>
                  </a:ext>
                </a:extLst>
              </a:rPr>
              <a:t>were among sex workers of all genders.  </a:t>
            </a:r>
            <a:endParaRPr sz="1800">
              <a:extLst>
                <a:ext uri="http://customooxmlschemas.google.com/">
                  <go:slidesCustomData xmlns:go="http://customooxmlschemas.google.com/" textRoundtripDataId="11"/>
                </a:ext>
              </a:extLst>
            </a:endParaRPr>
          </a:p>
          <a:p>
            <a:pPr indent="0" lvl="0" marL="0" rtl="0" algn="l">
              <a:lnSpc>
                <a:spcPct val="120000"/>
              </a:lnSpc>
              <a:spcBef>
                <a:spcPts val="0"/>
              </a:spcBef>
              <a:spcAft>
                <a:spcPts val="0"/>
              </a:spcAft>
              <a:buClr>
                <a:schemeClr val="dk1"/>
              </a:buClr>
              <a:buSzPts val="2500"/>
              <a:buNone/>
            </a:pPr>
            <a:r>
              <a:t/>
            </a:r>
            <a:endParaRPr sz="1800">
              <a:extLst>
                <a:ext uri="http://customooxmlschemas.google.com/">
                  <go:slidesCustomData xmlns:go="http://customooxmlschemas.google.com/" textRoundtripDataId="12"/>
                </a:ext>
              </a:extLst>
            </a:endParaRPr>
          </a:p>
          <a:p>
            <a:pPr indent="0" lvl="0" marL="0" rtl="0" algn="l">
              <a:lnSpc>
                <a:spcPct val="120000"/>
              </a:lnSpc>
              <a:spcBef>
                <a:spcPts val="0"/>
              </a:spcBef>
              <a:spcAft>
                <a:spcPts val="0"/>
              </a:spcAft>
              <a:buClr>
                <a:schemeClr val="dk1"/>
              </a:buClr>
              <a:buSzPts val="2500"/>
              <a:buNone/>
            </a:pPr>
            <a:r>
              <a:rPr b="1" lang="en-US" sz="1800">
                <a:extLst>
                  <a:ext uri="http://customooxmlschemas.google.com/">
                    <go:slidesCustomData xmlns:go="http://customooxmlschemas.google.com/" textRoundtripDataId="13"/>
                  </a:ext>
                </a:extLst>
              </a:rPr>
              <a:t>33% of sex workers do not know</a:t>
            </a:r>
            <a:r>
              <a:rPr lang="en-US" sz="1800">
                <a:extLst>
                  <a:ext uri="http://customooxmlschemas.google.com/">
                    <go:slidesCustomData xmlns:go="http://customooxmlschemas.google.com/" textRoundtripDataId="14"/>
                  </a:ext>
                </a:extLst>
              </a:rPr>
              <a:t> their HIV status.</a:t>
            </a:r>
            <a:endParaRPr sz="1800"/>
          </a:p>
          <a:p>
            <a:pPr indent="0" lvl="0" marL="0" rtl="0" algn="l">
              <a:lnSpc>
                <a:spcPct val="120000"/>
              </a:lnSpc>
              <a:spcBef>
                <a:spcPts val="0"/>
              </a:spcBef>
              <a:spcAft>
                <a:spcPts val="0"/>
              </a:spcAft>
              <a:buClr>
                <a:schemeClr val="dk1"/>
              </a:buClr>
              <a:buSzPts val="2500"/>
              <a:buNone/>
            </a:pPr>
            <a:r>
              <a:t/>
            </a:r>
            <a:endParaRPr sz="1800"/>
          </a:p>
          <a:p>
            <a:pPr indent="0" lvl="0" marL="0" rtl="0" algn="l">
              <a:lnSpc>
                <a:spcPct val="120000"/>
              </a:lnSpc>
              <a:spcBef>
                <a:spcPts val="0"/>
              </a:spcBef>
              <a:spcAft>
                <a:spcPts val="0"/>
              </a:spcAft>
              <a:buClr>
                <a:schemeClr val="dk1"/>
              </a:buClr>
              <a:buSzPts val="2500"/>
              <a:buNone/>
            </a:pPr>
            <a:r>
              <a:rPr lang="en-US" sz="1800"/>
              <a:t>A study in 10 sub-Saharan African countries showed that the odds of living with HIV were </a:t>
            </a:r>
            <a:r>
              <a:rPr b="1" lang="en-US" sz="1800"/>
              <a:t>7 times higher</a:t>
            </a:r>
            <a:r>
              <a:rPr lang="en-US" sz="1800"/>
              <a:t> for a sex worker in a country that </a:t>
            </a:r>
            <a:r>
              <a:rPr lang="en-US" sz="1800"/>
              <a:t>criminalis</a:t>
            </a:r>
            <a:r>
              <a:rPr lang="en-US" sz="1800"/>
              <a:t>es sex work compared with one that legal</a:t>
            </a:r>
            <a:r>
              <a:rPr lang="en-US" sz="1800"/>
              <a:t>is</a:t>
            </a:r>
            <a:r>
              <a:rPr lang="en-US" sz="1800"/>
              <a:t>es sex work.</a:t>
            </a:r>
            <a:endParaRPr sz="1800"/>
          </a:p>
        </p:txBody>
      </p:sp>
      <p:sp>
        <p:nvSpPr>
          <p:cNvPr id="143" name="Google Shape;143;p13"/>
          <p:cNvSpPr/>
          <p:nvPr/>
        </p:nvSpPr>
        <p:spPr>
          <a:xfrm>
            <a:off x="7339363" y="1749425"/>
            <a:ext cx="3037800" cy="3037800"/>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30 times</a:t>
            </a:r>
            <a:endParaRPr sz="1600"/>
          </a:p>
        </p:txBody>
      </p:sp>
      <p:sp>
        <p:nvSpPr>
          <p:cNvPr id="144" name="Google Shape;144;p13"/>
          <p:cNvSpPr txBox="1"/>
          <p:nvPr/>
        </p:nvSpPr>
        <p:spPr>
          <a:xfrm>
            <a:off x="7138085" y="4995921"/>
            <a:ext cx="34404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Female sex workers </a:t>
            </a:r>
            <a:r>
              <a:rPr lang="en-US" sz="1400">
                <a:solidFill>
                  <a:schemeClr val="dk1"/>
                </a:solidFill>
                <a:latin typeface="Arial"/>
                <a:ea typeface="Arial"/>
                <a:cs typeface="Arial"/>
                <a:sym typeface="Arial"/>
              </a:rPr>
              <a:t>have 30 times greater risk of acquiring HIV than adult women (15-49) in the general population</a:t>
            </a:r>
            <a:endParaRPr/>
          </a:p>
        </p:txBody>
      </p:sp>
      <p:cxnSp>
        <p:nvCxnSpPr>
          <p:cNvPr id="145" name="Google Shape;145;p1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46" name="Google Shape;146;p13"/>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 </a:t>
            </a:r>
            <a:r>
              <a:rPr lang="en-US" sz="1100">
                <a:solidFill>
                  <a:srgbClr val="ACB8CA"/>
                </a:solidFill>
                <a:latin typeface="Arial"/>
                <a:ea typeface="Arial"/>
                <a:cs typeface="Arial"/>
                <a:sym typeface="Arial"/>
              </a:rPr>
              <a:t>VULNERABILIT</a:t>
            </a:r>
            <a:r>
              <a:rPr lang="en-US" sz="1100">
                <a:solidFill>
                  <a:srgbClr val="ACB8CA"/>
                </a:solidFill>
              </a:rPr>
              <a:t>Y OF SEX WORKERS</a:t>
            </a:r>
            <a:endParaRPr/>
          </a:p>
        </p:txBody>
      </p:sp>
      <p:sp>
        <p:nvSpPr>
          <p:cNvPr id="147" name="Google Shape;147;p13"/>
          <p:cNvSpPr txBox="1"/>
          <p:nvPr/>
        </p:nvSpPr>
        <p:spPr>
          <a:xfrm>
            <a:off x="838200" y="5719950"/>
            <a:ext cx="650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Sources: </a:t>
            </a:r>
            <a:r>
              <a:rPr i="1" lang="en-US">
                <a:solidFill>
                  <a:schemeClr val="dk2"/>
                </a:solidFill>
              </a:rPr>
              <a:t>Global AIDS Update 2022 </a:t>
            </a:r>
            <a:r>
              <a:rPr lang="en-US">
                <a:solidFill>
                  <a:schemeClr val="dk2"/>
                </a:solidFill>
              </a:rPr>
              <a:t>(UNAIDS, 2022);</a:t>
            </a:r>
            <a:r>
              <a:rPr i="1" lang="en-US">
                <a:solidFill>
                  <a:schemeClr val="dk2"/>
                </a:solidFill>
              </a:rPr>
              <a:t> </a:t>
            </a:r>
            <a:endParaRPr i="1">
              <a:solidFill>
                <a:schemeClr val="dk2"/>
              </a:solidFill>
            </a:endParaRPr>
          </a:p>
          <a:p>
            <a:pPr indent="0" lvl="0" marL="0" rtl="0" algn="l">
              <a:spcBef>
                <a:spcPts val="0"/>
              </a:spcBef>
              <a:spcAft>
                <a:spcPts val="0"/>
              </a:spcAft>
              <a:buNone/>
            </a:pPr>
            <a:r>
              <a:rPr i="1" lang="en-US">
                <a:solidFill>
                  <a:schemeClr val="dk2"/>
                </a:solidFill>
              </a:rPr>
              <a:t>HIV and Sex Work. Human Rights Fact Sheet Series No. 5 </a:t>
            </a:r>
            <a:r>
              <a:rPr lang="en-US">
                <a:solidFill>
                  <a:schemeClr val="dk2"/>
                </a:solidFill>
              </a:rPr>
              <a:t>(UNAIDS, 2021)</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idx="1" type="body"/>
          </p:nvPr>
        </p:nvSpPr>
        <p:spPr>
          <a:xfrm>
            <a:off x="838200" y="1491000"/>
            <a:ext cx="10515600" cy="42483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00000"/>
              </a:lnSpc>
              <a:spcBef>
                <a:spcPts val="0"/>
              </a:spcBef>
              <a:spcAft>
                <a:spcPts val="0"/>
              </a:spcAft>
              <a:buNone/>
            </a:pPr>
            <a:r>
              <a:rPr lang="en-US"/>
              <a:t>Several overlapping factors make sex workers vulnerable to HIV, viral </a:t>
            </a:r>
            <a:r>
              <a:rPr lang="en-US"/>
              <a:t>hepatitis</a:t>
            </a:r>
            <a:r>
              <a:rPr lang="en-US"/>
              <a:t> and other STIs.</a:t>
            </a:r>
            <a:endParaRPr/>
          </a:p>
          <a:p>
            <a:pPr indent="0" lvl="0" marL="0" rtl="0" algn="l">
              <a:lnSpc>
                <a:spcPct val="100000"/>
              </a:lnSpc>
              <a:spcBef>
                <a:spcPts val="1000"/>
              </a:spcBef>
              <a:spcAft>
                <a:spcPts val="0"/>
              </a:spcAft>
              <a:buNone/>
            </a:pPr>
            <a:r>
              <a:rPr b="1" lang="en-US"/>
              <a:t>Structural and social stigma and discrimination, and punitive laws, policies and practices</a:t>
            </a:r>
            <a:endParaRPr b="1"/>
          </a:p>
          <a:p>
            <a:pPr indent="-291465" lvl="0" marL="457200" rtl="0" algn="l">
              <a:lnSpc>
                <a:spcPct val="100000"/>
              </a:lnSpc>
              <a:spcBef>
                <a:spcPts val="1000"/>
              </a:spcBef>
              <a:spcAft>
                <a:spcPts val="0"/>
              </a:spcAft>
              <a:buClr>
                <a:schemeClr val="dk1"/>
              </a:buClr>
              <a:buSzPct val="64285"/>
              <a:buChar char="•"/>
            </a:pPr>
            <a:r>
              <a:rPr lang="en-US"/>
              <a:t>Unsafe working conditions</a:t>
            </a:r>
            <a:endParaRPr/>
          </a:p>
          <a:p>
            <a:pPr indent="-291465" lvl="0" marL="457200" rtl="0" algn="l">
              <a:lnSpc>
                <a:spcPct val="100000"/>
              </a:lnSpc>
              <a:spcBef>
                <a:spcPts val="1000"/>
              </a:spcBef>
              <a:spcAft>
                <a:spcPts val="0"/>
              </a:spcAft>
              <a:buClr>
                <a:schemeClr val="dk1"/>
              </a:buClr>
              <a:buSzPct val="64285"/>
              <a:buChar char="•"/>
            </a:pPr>
            <a:r>
              <a:rPr lang="en-US"/>
              <a:t>Barriers to the negotiation of consistent condom use with clients</a:t>
            </a:r>
            <a:endParaRPr/>
          </a:p>
          <a:p>
            <a:pPr indent="-291465" lvl="0" marL="457200" rtl="0" algn="l">
              <a:lnSpc>
                <a:spcPct val="100000"/>
              </a:lnSpc>
              <a:spcBef>
                <a:spcPts val="1000"/>
              </a:spcBef>
              <a:spcAft>
                <a:spcPts val="0"/>
              </a:spcAft>
              <a:buClr>
                <a:schemeClr val="dk1"/>
              </a:buClr>
              <a:buSzPct val="64285"/>
              <a:buChar char="•"/>
            </a:pPr>
            <a:r>
              <a:rPr lang="en-US"/>
              <a:t>Discrimination by health-care workers</a:t>
            </a:r>
            <a:endParaRPr/>
          </a:p>
          <a:p>
            <a:pPr indent="-291465" lvl="0" marL="457200" rtl="0" algn="l">
              <a:lnSpc>
                <a:spcPct val="100000"/>
              </a:lnSpc>
              <a:spcBef>
                <a:spcPts val="1000"/>
              </a:spcBef>
              <a:spcAft>
                <a:spcPts val="0"/>
              </a:spcAft>
              <a:buClr>
                <a:schemeClr val="dk1"/>
              </a:buClr>
              <a:buSzPct val="64285"/>
              <a:buChar char="•"/>
            </a:pPr>
            <a:r>
              <a:rPr lang="en-US"/>
              <a:t>Lack of access to pre-exposure prophylaxis (PrEP)</a:t>
            </a:r>
            <a:endParaRPr/>
          </a:p>
          <a:p>
            <a:pPr indent="-291465" lvl="0" marL="457200" rtl="0" algn="l">
              <a:lnSpc>
                <a:spcPct val="100000"/>
              </a:lnSpc>
              <a:spcBef>
                <a:spcPts val="1000"/>
              </a:spcBef>
              <a:spcAft>
                <a:spcPts val="0"/>
              </a:spcAft>
              <a:buClr>
                <a:schemeClr val="dk1"/>
              </a:buClr>
              <a:buSzPct val="64285"/>
              <a:buChar char="•"/>
            </a:pPr>
            <a:r>
              <a:rPr lang="en-US"/>
              <a:t>Violence and harassment by law-enforcement officers</a:t>
            </a:r>
            <a:endParaRPr/>
          </a:p>
          <a:p>
            <a:pPr indent="0" lvl="0" marL="0" rtl="0" algn="l">
              <a:lnSpc>
                <a:spcPct val="100000"/>
              </a:lnSpc>
              <a:spcBef>
                <a:spcPts val="1000"/>
              </a:spcBef>
              <a:spcAft>
                <a:spcPts val="0"/>
              </a:spcAft>
              <a:buNone/>
            </a:pPr>
            <a:r>
              <a:rPr b="1" lang="en-US"/>
              <a:t>Social determinants of poor health</a:t>
            </a:r>
            <a:endParaRPr b="1"/>
          </a:p>
          <a:p>
            <a:pPr indent="-291465" lvl="0" marL="457200" rtl="0" algn="l">
              <a:lnSpc>
                <a:spcPct val="100000"/>
              </a:lnSpc>
              <a:spcBef>
                <a:spcPts val="1000"/>
              </a:spcBef>
              <a:spcAft>
                <a:spcPts val="0"/>
              </a:spcAft>
              <a:buClr>
                <a:schemeClr val="dk1"/>
              </a:buClr>
              <a:buSzPct val="64285"/>
              <a:buChar char="•"/>
            </a:pPr>
            <a:r>
              <a:rPr lang="en-US"/>
              <a:t>Lack of social protection and housing</a:t>
            </a:r>
            <a:endParaRPr/>
          </a:p>
          <a:p>
            <a:pPr indent="-291465" lvl="0" marL="457200" rtl="0" algn="l">
              <a:lnSpc>
                <a:spcPct val="100000"/>
              </a:lnSpc>
              <a:spcBef>
                <a:spcPts val="1000"/>
              </a:spcBef>
              <a:spcAft>
                <a:spcPts val="0"/>
              </a:spcAft>
              <a:buClr>
                <a:schemeClr val="dk1"/>
              </a:buClr>
              <a:buSzPct val="64285"/>
              <a:buChar char="•"/>
            </a:pPr>
            <a:r>
              <a:rPr lang="en-US"/>
              <a:t>Food insecurity</a:t>
            </a:r>
            <a:endParaRPr/>
          </a:p>
          <a:p>
            <a:pPr indent="-291465" lvl="0" marL="457200" rtl="0" algn="l">
              <a:lnSpc>
                <a:spcPct val="100000"/>
              </a:lnSpc>
              <a:spcBef>
                <a:spcPts val="1000"/>
              </a:spcBef>
              <a:spcAft>
                <a:spcPts val="0"/>
              </a:spcAft>
              <a:buClr>
                <a:schemeClr val="dk1"/>
              </a:buClr>
              <a:buSzPct val="64285"/>
              <a:buChar char="•"/>
            </a:pPr>
            <a:r>
              <a:rPr lang="en-US"/>
              <a:t>Reduced education opportunities </a:t>
            </a:r>
            <a:endParaRPr/>
          </a:p>
          <a:p>
            <a:pPr indent="-291465" lvl="0" marL="457200" rtl="0" algn="l">
              <a:lnSpc>
                <a:spcPct val="100000"/>
              </a:lnSpc>
              <a:spcBef>
                <a:spcPts val="1000"/>
              </a:spcBef>
              <a:spcAft>
                <a:spcPts val="0"/>
              </a:spcAft>
              <a:buClr>
                <a:schemeClr val="dk1"/>
              </a:buClr>
              <a:buSzPct val="64285"/>
              <a:buChar char="•"/>
            </a:pPr>
            <a:r>
              <a:rPr lang="en-US"/>
              <a:t>Disability </a:t>
            </a:r>
            <a:endParaRPr/>
          </a:p>
          <a:p>
            <a:pPr indent="0" lvl="0" marL="0" rtl="0" algn="l">
              <a:lnSpc>
                <a:spcPct val="100000"/>
              </a:lnSpc>
              <a:spcBef>
                <a:spcPts val="1000"/>
              </a:spcBef>
              <a:spcAft>
                <a:spcPts val="1000"/>
              </a:spcAft>
              <a:buNone/>
            </a:pPr>
            <a:r>
              <a:rPr lang="en-US"/>
              <a:t>These factors create inequalities and prevent sex workers from accessing adequate health services and being able to protect their health, safety and well-being. This leads to poor health outcomes. </a:t>
            </a:r>
            <a:endParaRPr b="1" u="sng"/>
          </a:p>
        </p:txBody>
      </p:sp>
      <p:sp>
        <p:nvSpPr>
          <p:cNvPr id="154" name="Google Shape;154;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What makes sex workers vulnerable?</a:t>
            </a:r>
            <a:endParaRPr/>
          </a:p>
        </p:txBody>
      </p:sp>
      <p:cxnSp>
        <p:nvCxnSpPr>
          <p:cNvPr id="155" name="Google Shape;155;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56" name="Google Shape;156;p11"/>
          <p:cNvSpPr txBox="1"/>
          <p:nvPr/>
        </p:nvSpPr>
        <p:spPr>
          <a:xfrm>
            <a:off x="838200" y="5802588"/>
            <a:ext cx="1124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Source: </a:t>
            </a:r>
            <a:r>
              <a:rPr lang="en-US">
                <a:solidFill>
                  <a:schemeClr val="dk2"/>
                </a:solidFill>
              </a:rPr>
              <a:t>Platt, L. S20:3. </a:t>
            </a:r>
            <a:r>
              <a:rPr i="1" lang="en-US">
                <a:solidFill>
                  <a:schemeClr val="dk2"/>
                </a:solidFill>
              </a:rPr>
              <a:t>The Health Impact of Sex Work Criminalisation: A Review of the Evidence. </a:t>
            </a:r>
            <a:r>
              <a:rPr lang="en-US">
                <a:solidFill>
                  <a:schemeClr val="dk2"/>
                </a:solidFill>
              </a:rPr>
              <a:t>Sexually Transmitted Infections 2019;95:A32-A33</a:t>
            </a:r>
            <a:endParaRPr>
              <a:solidFill>
                <a:schemeClr val="dk2"/>
              </a:solidFill>
            </a:endParaRPr>
          </a:p>
        </p:txBody>
      </p:sp>
      <p:sp>
        <p:nvSpPr>
          <p:cNvPr id="157" name="Google Shape;157;p11"/>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VULNERABILIT</a:t>
            </a:r>
            <a:r>
              <a:rPr lang="en-US" sz="1100">
                <a:solidFill>
                  <a:srgbClr val="ACB8CA"/>
                </a:solidFill>
              </a:rPr>
              <a:t>Y OF SEX WORKERS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rgbClr val="000000"/>
              </a:buClr>
              <a:buSzPts val="1800"/>
              <a:buFont typeface="Arial"/>
              <a:buNone/>
            </a:pPr>
            <a:r>
              <a:rPr b="1" lang="en-US">
                <a:latin typeface="Calibri"/>
                <a:ea typeface="Calibri"/>
                <a:cs typeface="Calibri"/>
                <a:sym typeface="Calibri"/>
              </a:rPr>
              <a:t>Sex workers’ vulnerability often intersects with other factors that lead to exclusion, stigma and ill health:</a:t>
            </a:r>
            <a:endParaRPr b="1">
              <a:latin typeface="Calibri"/>
              <a:ea typeface="Calibri"/>
              <a:cs typeface="Calibri"/>
              <a:sym typeface="Calibri"/>
            </a:endParaRPr>
          </a:p>
          <a:p>
            <a:pPr indent="-342900" lvl="0" marL="457200" rtl="0" algn="l">
              <a:lnSpc>
                <a:spcPct val="100000"/>
              </a:lnSpc>
              <a:spcBef>
                <a:spcPts val="1000"/>
              </a:spcBef>
              <a:spcAft>
                <a:spcPts val="0"/>
              </a:spcAft>
              <a:buClr>
                <a:schemeClr val="dk1"/>
              </a:buClr>
              <a:buSzPts val="1800"/>
              <a:buChar char="•"/>
            </a:pPr>
            <a:r>
              <a:rPr lang="en-US">
                <a:latin typeface="Calibri"/>
                <a:ea typeface="Calibri"/>
                <a:cs typeface="Calibri"/>
                <a:sym typeface="Calibri"/>
              </a:rPr>
              <a:t>Migration</a:t>
            </a:r>
            <a:endParaRPr>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US">
                <a:latin typeface="Calibri"/>
                <a:ea typeface="Calibri"/>
                <a:cs typeface="Calibri"/>
                <a:sym typeface="Calibri"/>
              </a:rPr>
              <a:t>Humanitarian settings</a:t>
            </a:r>
            <a:endParaRPr>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US">
                <a:latin typeface="Calibri"/>
                <a:ea typeface="Calibri"/>
                <a:cs typeface="Calibri"/>
                <a:sym typeface="Calibri"/>
              </a:rPr>
              <a:t>Substance use</a:t>
            </a:r>
            <a:endParaRPr>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US">
                <a:latin typeface="Calibri"/>
                <a:ea typeface="Calibri"/>
                <a:cs typeface="Calibri"/>
                <a:sym typeface="Calibri"/>
              </a:rPr>
              <a:t>Ethnic/racial minority status</a:t>
            </a:r>
            <a:endParaRPr>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US">
                <a:latin typeface="Calibri"/>
                <a:ea typeface="Calibri"/>
                <a:cs typeface="Calibri"/>
                <a:sym typeface="Calibri"/>
              </a:rPr>
              <a:t>Sexual orientation or gender identity</a:t>
            </a:r>
            <a:endParaRPr>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US">
                <a:latin typeface="Calibri"/>
                <a:ea typeface="Calibri"/>
                <a:cs typeface="Calibri"/>
                <a:sym typeface="Calibri"/>
              </a:rPr>
              <a:t>Age </a:t>
            </a:r>
            <a:endParaRPr b="1" u="sng"/>
          </a:p>
        </p:txBody>
      </p:sp>
      <p:sp>
        <p:nvSpPr>
          <p:cNvPr id="164" name="Google Shape;164;p1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300"/>
              <a:t>How does vulnerability intersect </a:t>
            </a:r>
            <a:endParaRPr sz="3300"/>
          </a:p>
          <a:p>
            <a:pPr indent="0" lvl="0" marL="0" rtl="0" algn="l">
              <a:lnSpc>
                <a:spcPct val="90000"/>
              </a:lnSpc>
              <a:spcBef>
                <a:spcPts val="0"/>
              </a:spcBef>
              <a:spcAft>
                <a:spcPts val="0"/>
              </a:spcAft>
              <a:buClr>
                <a:schemeClr val="lt1"/>
              </a:buClr>
              <a:buSzPts val="4000"/>
              <a:buFont typeface="Arial"/>
              <a:buNone/>
            </a:pPr>
            <a:r>
              <a:rPr lang="en-US" sz="3300"/>
              <a:t>with other factors?</a:t>
            </a:r>
            <a:endParaRPr sz="3700"/>
          </a:p>
        </p:txBody>
      </p:sp>
      <p:cxnSp>
        <p:nvCxnSpPr>
          <p:cNvPr id="165" name="Google Shape;165;p1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6" name="Google Shape;166;p12"/>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VULNERABILIT</a:t>
            </a:r>
            <a:r>
              <a:rPr lang="en-US" sz="1100">
                <a:solidFill>
                  <a:srgbClr val="ACB8CA"/>
                </a:solidFill>
              </a:rPr>
              <a:t>Y OF SEX WORKERS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5"/>
          <p:cNvPicPr preferRelativeResize="0"/>
          <p:nvPr/>
        </p:nvPicPr>
        <p:blipFill rotWithShape="1">
          <a:blip r:embed="rId3">
            <a:alphaModFix/>
          </a:blip>
          <a:srcRect b="0" l="0" r="0" t="0"/>
          <a:stretch/>
        </p:blipFill>
        <p:spPr>
          <a:xfrm>
            <a:off x="365311" y="1944159"/>
            <a:ext cx="9455149" cy="4101029"/>
          </a:xfrm>
          <a:prstGeom prst="rect">
            <a:avLst/>
          </a:prstGeom>
          <a:noFill/>
          <a:ln>
            <a:noFill/>
          </a:ln>
        </p:spPr>
      </p:pic>
      <p:sp>
        <p:nvSpPr>
          <p:cNvPr id="172" name="Google Shape;172;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960"/>
              <a:buFont typeface="Arial"/>
              <a:buNone/>
            </a:pPr>
            <a:r>
              <a:rPr lang="en-US" sz="3160"/>
              <a:t>Sex workers commonly experience </a:t>
            </a:r>
            <a:endParaRPr sz="3160"/>
          </a:p>
          <a:p>
            <a:pPr indent="0" lvl="0" marL="0" rtl="0" algn="l">
              <a:lnSpc>
                <a:spcPct val="90000"/>
              </a:lnSpc>
              <a:spcBef>
                <a:spcPts val="0"/>
              </a:spcBef>
              <a:spcAft>
                <a:spcPts val="0"/>
              </a:spcAft>
              <a:buClr>
                <a:schemeClr val="lt1"/>
              </a:buClr>
              <a:buSzPts val="3960"/>
              <a:buFont typeface="Arial"/>
              <a:buNone/>
            </a:pPr>
            <a:r>
              <a:rPr lang="en-US" sz="3160"/>
              <a:t>physical violence</a:t>
            </a:r>
            <a:endParaRPr sz="3160"/>
          </a:p>
        </p:txBody>
      </p:sp>
      <p:sp>
        <p:nvSpPr>
          <p:cNvPr id="173" name="Google Shape;173;p15"/>
          <p:cNvSpPr txBox="1"/>
          <p:nvPr>
            <p:ph idx="1" type="body"/>
          </p:nvPr>
        </p:nvSpPr>
        <p:spPr>
          <a:xfrm>
            <a:off x="365300" y="1381725"/>
            <a:ext cx="11220900" cy="810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sz="2000"/>
              <a:t>Average percentage of sex workers reporting experiences of physical violence, 2006-2017</a:t>
            </a:r>
            <a:endParaRPr/>
          </a:p>
        </p:txBody>
      </p:sp>
      <p:cxnSp>
        <p:nvCxnSpPr>
          <p:cNvPr id="174" name="Google Shape;174;p1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5" name="Google Shape;175;p15"/>
          <p:cNvSpPr txBox="1"/>
          <p:nvPr/>
        </p:nvSpPr>
        <p:spPr>
          <a:xfrm>
            <a:off x="9182400" y="3259100"/>
            <a:ext cx="2842800" cy="2786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US">
                <a:solidFill>
                  <a:schemeClr val="dk2"/>
                </a:solidFill>
              </a:rPr>
              <a:t>Source:</a:t>
            </a:r>
            <a:r>
              <a:rPr i="1" lang="en-US">
                <a:solidFill>
                  <a:schemeClr val="dk2"/>
                </a:solidFill>
              </a:rPr>
              <a:t> </a:t>
            </a:r>
            <a:r>
              <a:rPr lang="en-US">
                <a:solidFill>
                  <a:schemeClr val="dk2"/>
                </a:solidFill>
              </a:rPr>
              <a:t>Baral S. </a:t>
            </a:r>
            <a:r>
              <a:rPr i="1" lang="en-US">
                <a:solidFill>
                  <a:schemeClr val="dk2"/>
                </a:solidFill>
              </a:rPr>
              <a:t>Stigma, Human Rights, and HIV Measurement and Interventions. </a:t>
            </a:r>
            <a:r>
              <a:rPr lang="en-US">
                <a:solidFill>
                  <a:schemeClr val="dk2"/>
                </a:solidFill>
              </a:rPr>
              <a:t>Presentation at Consultation on promoting human rights in the HIV response: Regional and subregional strategies and best practices. Geneva, 12-13 February, 2019.</a:t>
            </a:r>
            <a:endParaRPr>
              <a:solidFill>
                <a:schemeClr val="dk2"/>
              </a:solidFill>
            </a:endParaRPr>
          </a:p>
          <a:p>
            <a:pPr indent="0" lvl="0" marL="0" rtl="0" algn="l">
              <a:lnSpc>
                <a:spcPct val="115000"/>
              </a:lnSpc>
              <a:spcBef>
                <a:spcPts val="0"/>
              </a:spcBef>
              <a:spcAft>
                <a:spcPts val="0"/>
              </a:spcAft>
              <a:buNone/>
            </a:pPr>
            <a:r>
              <a:t/>
            </a:r>
            <a:endParaRPr i="1">
              <a:solidFill>
                <a:schemeClr val="dk2"/>
              </a:solidFill>
            </a:endParaRPr>
          </a:p>
          <a:p>
            <a:pPr indent="0" lvl="0" marL="0" marR="0" rtl="0" algn="l">
              <a:spcBef>
                <a:spcPts val="0"/>
              </a:spcBef>
              <a:spcAft>
                <a:spcPts val="0"/>
              </a:spcAft>
              <a:buNone/>
            </a:pPr>
            <a:r>
              <a:t/>
            </a:r>
            <a:endParaRPr i="1">
              <a:solidFill>
                <a:schemeClr val="dk2"/>
              </a:solidFill>
            </a:endParaRPr>
          </a:p>
        </p:txBody>
      </p:sp>
      <p:sp>
        <p:nvSpPr>
          <p:cNvPr id="176" name="Google Shape;176;p15"/>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VULNERABILIT</a:t>
            </a:r>
            <a:r>
              <a:rPr lang="en-US" sz="1100">
                <a:solidFill>
                  <a:srgbClr val="ACB8CA"/>
                </a:solidFill>
              </a:rPr>
              <a:t>Y OF SEX WORKERS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fc84f9438f_0_3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Sex workers and systemic violence</a:t>
            </a:r>
            <a:endParaRPr/>
          </a:p>
        </p:txBody>
      </p:sp>
      <p:sp>
        <p:nvSpPr>
          <p:cNvPr id="182" name="Google Shape;182;g1fc84f9438f_0_3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700">
                <a:solidFill>
                  <a:schemeClr val="accent1"/>
                </a:solidFill>
              </a:rPr>
              <a:t>A study in 2019 with 172 migrant women from Latin America – many earning a living from sex work – revealed the prevalence of violence and discrimination through dynamics created by patriarchal societies and families, racism and poverty. </a:t>
            </a:r>
            <a:endParaRPr sz="2700">
              <a:solidFill>
                <a:schemeClr val="accent1"/>
              </a:solidFill>
            </a:endParaRPr>
          </a:p>
        </p:txBody>
      </p:sp>
      <p:cxnSp>
        <p:nvCxnSpPr>
          <p:cNvPr id="183" name="Google Shape;183;g1fc84f9438f_0_3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84" name="Google Shape;184;g1fc84f9438f_0_30"/>
          <p:cNvSpPr txBox="1"/>
          <p:nvPr>
            <p:ph idx="1" type="body"/>
          </p:nvPr>
        </p:nvSpPr>
        <p:spPr>
          <a:xfrm>
            <a:off x="6336200" y="1584601"/>
            <a:ext cx="5181600" cy="43512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None/>
            </a:pPr>
            <a:r>
              <a:rPr i="1" lang="en-US" sz="1700">
                <a:solidFill>
                  <a:schemeClr val="accent2"/>
                </a:solidFill>
              </a:rPr>
              <a:t>“</a:t>
            </a:r>
            <a:r>
              <a:rPr i="1" lang="en-US" sz="1700">
                <a:solidFill>
                  <a:schemeClr val="accent2"/>
                </a:solidFill>
                <a:extLst>
                  <a:ext uri="http://customooxmlschemas.google.com/">
                    <go:slidesCustomData xmlns:go="http://customooxmlschemas.google.com/" textRoundtripDataId="15"/>
                  </a:ext>
                </a:extLst>
              </a:rPr>
              <a:t>Sex workers</a:t>
            </a:r>
            <a:r>
              <a:rPr i="1" lang="en-US" sz="1700">
                <a:solidFill>
                  <a:schemeClr val="accent2"/>
                </a:solidFill>
              </a:rPr>
              <a:t> face particular situations of violence that </a:t>
            </a:r>
            <a:r>
              <a:rPr b="1" i="1" lang="en-US" sz="1700">
                <a:solidFill>
                  <a:schemeClr val="accent2"/>
                </a:solidFill>
              </a:rPr>
              <a:t>begin with the </a:t>
            </a:r>
            <a:r>
              <a:rPr b="1" i="1" lang="en-US" sz="1700">
                <a:solidFill>
                  <a:schemeClr val="accent2"/>
                </a:solidFill>
              </a:rPr>
              <a:t>criminalis</a:t>
            </a:r>
            <a:r>
              <a:rPr b="1" i="1" lang="en-US" sz="1700">
                <a:solidFill>
                  <a:schemeClr val="accent2"/>
                </a:solidFill>
              </a:rPr>
              <a:t>ation of their source of income </a:t>
            </a:r>
            <a:r>
              <a:rPr i="1" lang="en-US" sz="1700">
                <a:solidFill>
                  <a:schemeClr val="accent2"/>
                </a:solidFill>
              </a:rPr>
              <a:t>(and sometimes their children are taken away from them for this reason), mandatory medical exams and pregnancy tests in order to be able to work, and in some extreme cases, disappearance and murder.</a:t>
            </a:r>
            <a:r>
              <a:rPr i="1" lang="en-US" sz="1700">
                <a:solidFill>
                  <a:schemeClr val="accent2"/>
                </a:solidFill>
              </a:rPr>
              <a:t>”</a:t>
            </a:r>
            <a:endParaRPr i="1" sz="1700">
              <a:solidFill>
                <a:schemeClr val="accent2"/>
              </a:solidFill>
            </a:endParaRPr>
          </a:p>
          <a:p>
            <a:pPr indent="0" lvl="0" marL="0" rtl="0" algn="l">
              <a:lnSpc>
                <a:spcPct val="115000"/>
              </a:lnSpc>
              <a:spcBef>
                <a:spcPts val="0"/>
              </a:spcBef>
              <a:spcAft>
                <a:spcPts val="0"/>
              </a:spcAft>
              <a:buNone/>
            </a:pPr>
            <a:r>
              <a:t/>
            </a:r>
            <a:endParaRPr sz="1700">
              <a:solidFill>
                <a:schemeClr val="accent2"/>
              </a:solidFill>
            </a:endParaRPr>
          </a:p>
          <a:p>
            <a:pPr indent="0" lvl="0" marL="0" rtl="0" algn="l">
              <a:lnSpc>
                <a:spcPct val="115000"/>
              </a:lnSpc>
              <a:spcBef>
                <a:spcPts val="0"/>
              </a:spcBef>
              <a:spcAft>
                <a:spcPts val="0"/>
              </a:spcAft>
              <a:buNone/>
            </a:pPr>
            <a:r>
              <a:rPr i="1" lang="en-US" sz="1700">
                <a:solidFill>
                  <a:schemeClr val="accent2"/>
                </a:solidFill>
              </a:rPr>
              <a:t>“In the case of sex workers </a:t>
            </a:r>
            <a:r>
              <a:rPr b="1" i="1" lang="en-US" sz="1700">
                <a:solidFill>
                  <a:schemeClr val="accent2"/>
                </a:solidFill>
              </a:rPr>
              <a:t>more than 70 per cent of violence comes from the State</a:t>
            </a:r>
            <a:r>
              <a:rPr i="1" lang="en-US" sz="1700">
                <a:solidFill>
                  <a:schemeClr val="accent2"/>
                </a:solidFill>
              </a:rPr>
              <a:t>, as well as neighbours, journalists, church members and other local groups.” </a:t>
            </a:r>
            <a:endParaRPr sz="1700">
              <a:solidFill>
                <a:schemeClr val="accent2"/>
              </a:solidFill>
            </a:endParaRPr>
          </a:p>
        </p:txBody>
      </p:sp>
      <p:sp>
        <p:nvSpPr>
          <p:cNvPr id="185" name="Google Shape;185;g1fc84f9438f_0_30"/>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VULNERABILIT</a:t>
            </a:r>
            <a:r>
              <a:rPr lang="en-US" sz="1100">
                <a:solidFill>
                  <a:srgbClr val="ACB8CA"/>
                </a:solidFill>
              </a:rPr>
              <a:t>Y OF SEX WORKERS</a:t>
            </a:r>
            <a:endParaRPr/>
          </a:p>
        </p:txBody>
      </p:sp>
      <p:sp>
        <p:nvSpPr>
          <p:cNvPr id="186" name="Google Shape;186;g1fc84f9438f_0_30"/>
          <p:cNvSpPr txBox="1"/>
          <p:nvPr/>
        </p:nvSpPr>
        <p:spPr>
          <a:xfrm>
            <a:off x="838200" y="5879075"/>
            <a:ext cx="869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latin typeface="Calibri"/>
                <a:ea typeface="Calibri"/>
                <a:cs typeface="Calibri"/>
                <a:sym typeface="Calibri"/>
                <a:extLst>
                  <a:ext uri="http://customooxmlschemas.google.com/">
                    <go:slidesCustomData xmlns:go="http://customooxmlschemas.google.com/" textRoundtripDataId="16"/>
                  </a:ext>
                </a:extLst>
              </a:rPr>
              <a:t>Source:</a:t>
            </a:r>
            <a:r>
              <a:rPr lang="en-US">
                <a:solidFill>
                  <a:schemeClr val="dk2"/>
                </a:solidFill>
                <a:latin typeface="Calibri"/>
                <a:ea typeface="Calibri"/>
                <a:cs typeface="Calibri"/>
                <a:sym typeface="Calibri"/>
              </a:rPr>
              <a:t> </a:t>
            </a:r>
            <a:r>
              <a:rPr i="1" lang="en-US" u="sng">
                <a:solidFill>
                  <a:schemeClr val="hlink"/>
                </a:solidFill>
                <a:latin typeface="Calibri"/>
                <a:ea typeface="Calibri"/>
                <a:cs typeface="Calibri"/>
                <a:sym typeface="Calibri"/>
                <a:hlinkClick r:id="rId3"/>
              </a:rPr>
              <a:t>What a Way to Make a Living: Violence and Harassment Faced by Migrant Women in the World of Work in Argentina, Brazil, Peru, Colombia, Guatemala and Mexico</a:t>
            </a:r>
            <a:r>
              <a:rPr lang="en-US">
                <a:latin typeface="Calibri"/>
                <a:ea typeface="Calibri"/>
                <a:cs typeface="Calibri"/>
                <a:sym typeface="Calibri"/>
              </a:rPr>
              <a:t> </a:t>
            </a:r>
            <a:r>
              <a:rPr lang="en-US">
                <a:solidFill>
                  <a:schemeClr val="dk2"/>
                </a:solidFill>
                <a:latin typeface="Calibri"/>
                <a:ea typeface="Calibri"/>
                <a:cs typeface="Calibri"/>
                <a:sym typeface="Calibri"/>
              </a:rPr>
              <a:t>(Global Alliance Against Traffic in Women, 2020)</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Sex workers experience multiple </a:t>
            </a:r>
            <a:endParaRPr sz="3200"/>
          </a:p>
          <a:p>
            <a:pPr indent="0" lvl="0" marL="0" rtl="0" algn="l">
              <a:lnSpc>
                <a:spcPct val="90000"/>
              </a:lnSpc>
              <a:spcBef>
                <a:spcPts val="0"/>
              </a:spcBef>
              <a:spcAft>
                <a:spcPts val="0"/>
              </a:spcAft>
              <a:buClr>
                <a:schemeClr val="lt1"/>
              </a:buClr>
              <a:buSzPts val="3200"/>
              <a:buFont typeface="Arial"/>
              <a:buNone/>
            </a:pPr>
            <a:r>
              <a:rPr lang="en-US" sz="3200"/>
              <a:t>kinds of stigmat</a:t>
            </a:r>
            <a:r>
              <a:rPr lang="en-US" sz="3200"/>
              <a:t>is</a:t>
            </a:r>
            <a:r>
              <a:rPr lang="en-US" sz="3200"/>
              <a:t>ation</a:t>
            </a:r>
            <a:endParaRPr/>
          </a:p>
        </p:txBody>
      </p:sp>
      <p:cxnSp>
        <p:nvCxnSpPr>
          <p:cNvPr id="193" name="Google Shape;193;p2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94" name="Google Shape;194;p26"/>
          <p:cNvSpPr/>
          <p:nvPr/>
        </p:nvSpPr>
        <p:spPr>
          <a:xfrm>
            <a:off x="963613" y="153828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95" name="Google Shape;195;p26"/>
          <p:cNvSpPr txBox="1"/>
          <p:nvPr/>
        </p:nvSpPr>
        <p:spPr>
          <a:xfrm>
            <a:off x="506900" y="5956775"/>
            <a:ext cx="8343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2"/>
                </a:solidFill>
              </a:rPr>
              <a:t>S</a:t>
            </a:r>
            <a:r>
              <a:rPr lang="en-US">
                <a:solidFill>
                  <a:schemeClr val="dk2"/>
                </a:solidFill>
              </a:rPr>
              <a:t>ource</a:t>
            </a:r>
            <a:r>
              <a:rPr i="1" lang="en-US">
                <a:solidFill>
                  <a:schemeClr val="dk2"/>
                </a:solidFill>
                <a:latin typeface="Arial"/>
                <a:ea typeface="Arial"/>
                <a:cs typeface="Arial"/>
                <a:sym typeface="Arial"/>
              </a:rPr>
              <a:t>: </a:t>
            </a:r>
            <a:r>
              <a:rPr lang="en-US">
                <a:solidFill>
                  <a:schemeClr val="dk2"/>
                </a:solidFill>
              </a:rPr>
              <a:t>Lyons, et al.</a:t>
            </a:r>
            <a:r>
              <a:rPr i="1" lang="en-US">
                <a:solidFill>
                  <a:schemeClr val="dk2"/>
                </a:solidFill>
              </a:rPr>
              <a:t> The </a:t>
            </a:r>
            <a:r>
              <a:rPr i="1" lang="en-US">
                <a:solidFill>
                  <a:schemeClr val="dk2"/>
                </a:solidFill>
              </a:rPr>
              <a:t>role of stigma in potentiating HIV risks among female sex workers acr</a:t>
            </a:r>
            <a:r>
              <a:rPr i="1" lang="en-US">
                <a:solidFill>
                  <a:schemeClr val="dk2"/>
                </a:solidFill>
              </a:rPr>
              <a:t>oss sub-Saharan Africa: A </a:t>
            </a:r>
            <a:r>
              <a:rPr i="1" lang="en-US">
                <a:solidFill>
                  <a:schemeClr val="dk2"/>
                </a:solidFill>
              </a:rPr>
              <a:t>meta</a:t>
            </a:r>
            <a:r>
              <a:rPr i="1" lang="en-US">
                <a:solidFill>
                  <a:schemeClr val="dk2"/>
                </a:solidFill>
              </a:rPr>
              <a:t>-</a:t>
            </a:r>
            <a:r>
              <a:rPr i="1" lang="en-US">
                <a:solidFill>
                  <a:schemeClr val="dk2"/>
                </a:solidFill>
              </a:rPr>
              <a:t>analysis of ten cou</a:t>
            </a:r>
            <a:r>
              <a:rPr i="1" lang="en-US">
                <a:solidFill>
                  <a:schemeClr val="dk2"/>
                </a:solidFill>
              </a:rPr>
              <a:t>ntries. </a:t>
            </a:r>
            <a:r>
              <a:rPr lang="en-US">
                <a:solidFill>
                  <a:schemeClr val="dk2"/>
                </a:solidFill>
              </a:rPr>
              <a:t>Nature Communications. 2020;11(1)773</a:t>
            </a:r>
            <a:endParaRPr sz="1600"/>
          </a:p>
        </p:txBody>
      </p:sp>
      <p:pic>
        <p:nvPicPr>
          <p:cNvPr id="196" name="Google Shape;196;p26"/>
          <p:cNvPicPr preferRelativeResize="0"/>
          <p:nvPr/>
        </p:nvPicPr>
        <p:blipFill rotWithShape="1">
          <a:blip r:embed="rId3">
            <a:alphaModFix/>
          </a:blip>
          <a:srcRect b="3002" l="9044" r="7813" t="-1"/>
          <a:stretch/>
        </p:blipFill>
        <p:spPr>
          <a:xfrm>
            <a:off x="7444025" y="1743625"/>
            <a:ext cx="3392800" cy="4037150"/>
          </a:xfrm>
          <a:prstGeom prst="rect">
            <a:avLst/>
          </a:prstGeom>
          <a:noFill/>
          <a:ln>
            <a:noFill/>
          </a:ln>
        </p:spPr>
      </p:pic>
      <p:sp>
        <p:nvSpPr>
          <p:cNvPr id="197" name="Google Shape;197;p26"/>
          <p:cNvSpPr txBox="1"/>
          <p:nvPr/>
        </p:nvSpPr>
        <p:spPr>
          <a:xfrm>
            <a:off x="430700" y="1281925"/>
            <a:ext cx="100158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US" sz="1800">
                <a:solidFill>
                  <a:schemeClr val="dk1"/>
                </a:solidFill>
                <a:extLst>
                  <a:ext uri="http://customooxmlschemas.google.com/">
                    <go:slidesCustomData xmlns:go="http://customooxmlschemas.google.com/" textRoundtripDataId="17"/>
                  </a:ext>
                </a:extLst>
              </a:rPr>
              <a:t>Types of stigma</a:t>
            </a:r>
            <a:r>
              <a:rPr b="1" lang="en-US" sz="1800">
                <a:solidFill>
                  <a:schemeClr val="dk1"/>
                </a:solidFill>
              </a:rPr>
              <a:t> experienced by female sex workers in 10 countries in sub-Saharan Africa</a:t>
            </a:r>
            <a:endParaRPr sz="400"/>
          </a:p>
        </p:txBody>
      </p:sp>
      <p:sp>
        <p:nvSpPr>
          <p:cNvPr id="198" name="Google Shape;198;p26"/>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VULNERABILIT</a:t>
            </a:r>
            <a:r>
              <a:rPr lang="en-US" sz="1100">
                <a:solidFill>
                  <a:srgbClr val="ACB8CA"/>
                </a:solidFill>
              </a:rPr>
              <a:t>Y OF SEX WORKERS</a:t>
            </a:r>
            <a:endParaRPr/>
          </a:p>
        </p:txBody>
      </p:sp>
      <p:pic>
        <p:nvPicPr>
          <p:cNvPr id="199" name="Google Shape;199;p26"/>
          <p:cNvPicPr preferRelativeResize="0"/>
          <p:nvPr/>
        </p:nvPicPr>
        <p:blipFill>
          <a:blip r:embed="rId4">
            <a:alphaModFix/>
          </a:blip>
          <a:stretch>
            <a:fillRect/>
          </a:stretch>
        </p:blipFill>
        <p:spPr>
          <a:xfrm>
            <a:off x="570425" y="1679675"/>
            <a:ext cx="6873599" cy="4249777"/>
          </a:xfrm>
          <a:prstGeom prst="rect">
            <a:avLst/>
          </a:prstGeom>
          <a:noFill/>
          <a:ln>
            <a:noFill/>
          </a:ln>
        </p:spPr>
      </p:pic>
      <p:sp>
        <p:nvSpPr>
          <p:cNvPr id="200" name="Google Shape;200;p26"/>
          <p:cNvSpPr txBox="1"/>
          <p:nvPr/>
        </p:nvSpPr>
        <p:spPr>
          <a:xfrm>
            <a:off x="570425" y="5478875"/>
            <a:ext cx="2091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latin typeface="Calibri"/>
                <a:ea typeface="Calibri"/>
                <a:cs typeface="Calibri"/>
                <a:sym typeface="Calibri"/>
              </a:rPr>
              <a:t>* Not specified as attributable to sex work.</a:t>
            </a:r>
            <a:endParaRPr sz="13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ff10421172_0_17"/>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206" name="Google Shape;206;g1ff10421172_0_17"/>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Sex worker organising for health and rights</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 </a:t>
            </a:r>
            <a:endParaRPr sz="2200"/>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400"/>
              <a:t>Sex workers and community </a:t>
            </a:r>
            <a:endParaRPr sz="3400"/>
          </a:p>
          <a:p>
            <a:pPr indent="0" lvl="0" marL="0" rtl="0" algn="l">
              <a:lnSpc>
                <a:spcPct val="90000"/>
              </a:lnSpc>
              <a:spcBef>
                <a:spcPts val="0"/>
              </a:spcBef>
              <a:spcAft>
                <a:spcPts val="0"/>
              </a:spcAft>
              <a:buClr>
                <a:schemeClr val="lt1"/>
              </a:buClr>
              <a:buSzPts val="3200"/>
              <a:buFont typeface="Arial"/>
              <a:buNone/>
            </a:pPr>
            <a:r>
              <a:rPr lang="en-US" sz="3400"/>
              <a:t>empowerment</a:t>
            </a:r>
            <a:endParaRPr sz="4600"/>
          </a:p>
        </p:txBody>
      </p:sp>
      <p:sp>
        <p:nvSpPr>
          <p:cNvPr id="212" name="Google Shape;212;p17"/>
          <p:cNvSpPr txBox="1"/>
          <p:nvPr>
            <p:ph idx="1" type="body"/>
          </p:nvPr>
        </p:nvSpPr>
        <p:spPr>
          <a:xfrm>
            <a:off x="838200" y="1567200"/>
            <a:ext cx="6349200" cy="4510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None/>
            </a:pPr>
            <a:r>
              <a:rPr lang="en-US" sz="2000">
                <a:highlight>
                  <a:schemeClr val="lt1"/>
                </a:highlight>
              </a:rPr>
              <a:t>O</a:t>
            </a:r>
            <a:r>
              <a:rPr lang="en-US" sz="2000">
                <a:highlight>
                  <a:schemeClr val="lt1"/>
                </a:highlight>
              </a:rPr>
              <a:t>rganisation and mobilisation of sex worker networks</a:t>
            </a:r>
            <a:r>
              <a:rPr lang="en-US" sz="2000">
                <a:highlight>
                  <a:schemeClr val="lt1"/>
                </a:highlight>
              </a:rPr>
              <a:t>,</a:t>
            </a:r>
            <a:r>
              <a:rPr lang="en-US" sz="2000" strike="sngStrike">
                <a:highlight>
                  <a:schemeClr val="lt1"/>
                </a:highlight>
              </a:rPr>
              <a:t> </a:t>
            </a:r>
            <a:r>
              <a:rPr lang="en-US" sz="2000">
                <a:highlight>
                  <a:schemeClr val="lt1"/>
                </a:highlight>
              </a:rPr>
              <a:t>and community empowerment are prerequisites for the success of health and human rights interventio</a:t>
            </a:r>
            <a:r>
              <a:rPr lang="en-US" sz="2000"/>
              <a:t>ns.</a:t>
            </a:r>
            <a:endParaRPr sz="2000"/>
          </a:p>
          <a:p>
            <a:pPr indent="0" lvl="0" marL="0" rtl="0" algn="l">
              <a:lnSpc>
                <a:spcPct val="100000"/>
              </a:lnSpc>
              <a:spcBef>
                <a:spcPts val="0"/>
              </a:spcBef>
              <a:spcAft>
                <a:spcPts val="0"/>
              </a:spcAft>
              <a:buNone/>
            </a:pPr>
            <a:r>
              <a:t/>
            </a:r>
            <a:endParaRPr b="1" sz="2000"/>
          </a:p>
          <a:p>
            <a:pPr indent="0" lvl="0" marL="0" rtl="0" algn="l">
              <a:lnSpc>
                <a:spcPct val="100000"/>
              </a:lnSpc>
              <a:spcBef>
                <a:spcPts val="0"/>
              </a:spcBef>
              <a:spcAft>
                <a:spcPts val="0"/>
              </a:spcAft>
              <a:buNone/>
            </a:pPr>
            <a:r>
              <a:rPr b="1" lang="en-US" sz="2000"/>
              <a:t>Community-led (i.e. sex worker-led) </a:t>
            </a:r>
            <a:r>
              <a:rPr lang="en-US" sz="2000"/>
              <a:t>processes and </a:t>
            </a:r>
            <a:r>
              <a:rPr lang="en-US" sz="2000"/>
              <a:t>organis</a:t>
            </a:r>
            <a:r>
              <a:rPr lang="en-US" sz="2000"/>
              <a:t>ations are not synonymous with generic </a:t>
            </a:r>
            <a:r>
              <a:rPr b="1" lang="en-US" sz="2000"/>
              <a:t>community-based </a:t>
            </a:r>
            <a:r>
              <a:rPr b="1" lang="en-US" sz="2000"/>
              <a:t>organis</a:t>
            </a:r>
            <a:r>
              <a:rPr b="1" lang="en-US" sz="2000"/>
              <a:t>ations</a:t>
            </a:r>
            <a:r>
              <a:rPr lang="en-US" sz="2000"/>
              <a:t> (CBOs). </a:t>
            </a:r>
            <a:r>
              <a:rPr b="1" lang="en-US" sz="2000"/>
              <a:t>In community-led </a:t>
            </a:r>
            <a:r>
              <a:rPr b="1" lang="en-US" sz="2000"/>
              <a:t>organis</a:t>
            </a:r>
            <a:r>
              <a:rPr b="1" lang="en-US" sz="2000"/>
              <a:t>ations, power and decision-making lie in the hands of community members (sex workers).</a:t>
            </a:r>
            <a:r>
              <a:rPr lang="en-US" sz="2000"/>
              <a:t> Conversely in a CBO, power may reside only with some members of the community, or with non-community members who act as administrators.</a:t>
            </a:r>
            <a:endParaRPr sz="2000"/>
          </a:p>
          <a:p>
            <a:pPr indent="0" lvl="0" marL="0" rtl="0" algn="l">
              <a:lnSpc>
                <a:spcPct val="100000"/>
              </a:lnSpc>
              <a:spcBef>
                <a:spcPts val="0"/>
              </a:spcBef>
              <a:spcAft>
                <a:spcPts val="0"/>
              </a:spcAft>
              <a:buNone/>
            </a:pPr>
            <a:r>
              <a:rPr lang="en-US" sz="2000"/>
              <a:t> </a:t>
            </a:r>
            <a:endParaRPr sz="2000"/>
          </a:p>
          <a:p>
            <a:pPr indent="0" lvl="0" marL="0" rtl="0" algn="l">
              <a:lnSpc>
                <a:spcPct val="100000"/>
              </a:lnSpc>
              <a:spcBef>
                <a:spcPts val="0"/>
              </a:spcBef>
              <a:spcAft>
                <a:spcPts val="0"/>
              </a:spcAft>
              <a:buNone/>
            </a:pPr>
            <a:r>
              <a:rPr lang="en-US" sz="2000"/>
              <a:t>It is the self-determining and self-governing nature of an </a:t>
            </a:r>
            <a:r>
              <a:rPr lang="en-US" sz="2000"/>
              <a:t>organis</a:t>
            </a:r>
            <a:r>
              <a:rPr lang="en-US" sz="2000"/>
              <a:t>ation, and its commitment to pursue the goals that its own members have agreed upon, that make it community-led.</a:t>
            </a:r>
            <a:endParaRPr sz="2000"/>
          </a:p>
        </p:txBody>
      </p:sp>
      <p:cxnSp>
        <p:nvCxnSpPr>
          <p:cNvPr id="213" name="Google Shape;213;p1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14" name="Google Shape;214;p17"/>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SEX WORKER ORGANISING FOR HEALTH AND RIGHTS</a:t>
            </a:r>
            <a:endParaRPr/>
          </a:p>
        </p:txBody>
      </p:sp>
      <p:sp>
        <p:nvSpPr>
          <p:cNvPr id="215" name="Google Shape;215;p17"/>
          <p:cNvSpPr txBox="1"/>
          <p:nvPr/>
        </p:nvSpPr>
        <p:spPr>
          <a:xfrm>
            <a:off x="7512125" y="2166901"/>
            <a:ext cx="3948000" cy="2524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000">
                <a:solidFill>
                  <a:schemeClr val="accent2"/>
                </a:solidFill>
                <a:latin typeface="Calibri"/>
                <a:ea typeface="Calibri"/>
                <a:cs typeface="Calibri"/>
                <a:sym typeface="Calibri"/>
              </a:rPr>
              <a:t>“Sex workers take charge of the community empowerment process by mobilising with other sex workers to develop solutions to the issues they face as a group, and by advocating for their rights as sex workers and as human beings.” </a:t>
            </a:r>
            <a:endParaRPr sz="2000">
              <a:solidFill>
                <a:schemeClr val="accent2"/>
              </a:solidFill>
              <a:latin typeface="Arial"/>
              <a:ea typeface="Arial"/>
              <a:cs typeface="Arial"/>
              <a:sym typeface="Arial"/>
            </a:endParaRPr>
          </a:p>
        </p:txBody>
      </p:sp>
      <p:sp>
        <p:nvSpPr>
          <p:cNvPr id="216" name="Google Shape;216;p17"/>
          <p:cNvSpPr txBox="1"/>
          <p:nvPr/>
        </p:nvSpPr>
        <p:spPr>
          <a:xfrm>
            <a:off x="7512125" y="5925925"/>
            <a:ext cx="291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latin typeface="Calibri"/>
                <a:ea typeface="Calibri"/>
                <a:cs typeface="Calibri"/>
                <a:sym typeface="Calibri"/>
                <a:extLst>
                  <a:ext uri="http://customooxmlschemas.google.com/">
                    <go:slidesCustomData xmlns:go="http://customooxmlschemas.google.com/" textRoundtripDataId="18"/>
                  </a:ext>
                </a:extLst>
              </a:rPr>
              <a:t>Source:</a:t>
            </a:r>
            <a:r>
              <a:rPr lang="en-US">
                <a:solidFill>
                  <a:schemeClr val="dk2"/>
                </a:solidFill>
                <a:latin typeface="Calibri"/>
                <a:ea typeface="Calibri"/>
                <a:cs typeface="Calibri"/>
                <a:sym typeface="Calibri"/>
              </a:rPr>
              <a:t> SWIT</a:t>
            </a:r>
            <a:endParaRPr>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200" y="1567206"/>
            <a:ext cx="10515600" cy="4593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rPr lang="en-US"/>
              <a:t>Sex workers have been among the populations most affected by HIV since the beginning of the epidemic 40 years ago. In both concentrated and general</a:t>
            </a:r>
            <a:r>
              <a:rPr lang="en-US"/>
              <a:t>is</a:t>
            </a:r>
            <a:r>
              <a:rPr lang="en-US"/>
              <a:t>ed epidemics, HIV prevalence is considerably higher among sex workers than in the rest of the population.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US"/>
              <a:t>Improving HIV and sexual and reproductive health </a:t>
            </a:r>
            <a:r>
              <a:rPr b="1" lang="en-US">
                <a:highlight>
                  <a:schemeClr val="lt1"/>
                </a:highlight>
              </a:rPr>
              <a:t>and rights outcomes for sex workers requires tailored activities</a:t>
            </a:r>
            <a:r>
              <a:rPr lang="en-US">
                <a:highlight>
                  <a:schemeClr val="lt1"/>
                </a:highlight>
              </a:rPr>
              <a:t> in the health sector (as described in Module 1, Session 1.3) as well as measures to </a:t>
            </a:r>
            <a:r>
              <a:rPr b="1" lang="en-US">
                <a:highlight>
                  <a:schemeClr val="lt1"/>
                </a:highlight>
              </a:rPr>
              <a:t>support community mobilisation </a:t>
            </a:r>
            <a:r>
              <a:rPr lang="en-US">
                <a:highlight>
                  <a:schemeClr val="lt1"/>
                </a:highlight>
              </a:rPr>
              <a:t>and to </a:t>
            </a:r>
            <a:r>
              <a:rPr b="1" lang="en-US">
                <a:highlight>
                  <a:schemeClr val="lt1"/>
                </a:highlight>
              </a:rPr>
              <a:t>improve societal enablers</a:t>
            </a:r>
            <a:r>
              <a:rPr lang="en-US">
                <a:highlight>
                  <a:schemeClr val="lt1"/>
                </a:highlight>
              </a:rPr>
              <a:t> including addressing harmful laws, policies and </a:t>
            </a:r>
            <a:r>
              <a:rPr lang="en-US" strike="sngStrike">
                <a:highlight>
                  <a:schemeClr val="lt1"/>
                </a:highlight>
              </a:rPr>
              <a:t>harmful </a:t>
            </a:r>
            <a:r>
              <a:rPr lang="en-US">
                <a:highlight>
                  <a:schemeClr val="lt1"/>
                </a:highlight>
              </a:rPr>
              <a:t>gender norms.</a:t>
            </a:r>
            <a:endParaRPr>
              <a:highlight>
                <a:schemeClr val="lt1"/>
              </a:highlight>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This module covers the elements of programmes and approaches that UN </a:t>
            </a:r>
            <a:r>
              <a:rPr lang="en-US"/>
              <a:t>organis</a:t>
            </a:r>
            <a:r>
              <a:rPr lang="en-US"/>
              <a:t>ations can develop together with sex workers to promote their health and human rights.</a:t>
            </a:r>
            <a:endParaRPr/>
          </a:p>
        </p:txBody>
      </p:sp>
      <p:sp>
        <p:nvSpPr>
          <p:cNvPr id="67" name="Google Shape;67;p2"/>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2 | INTRODUCTION</a:t>
            </a:r>
            <a:endParaRPr/>
          </a:p>
        </p:txBody>
      </p:sp>
      <p:cxnSp>
        <p:nvCxnSpPr>
          <p:cNvPr id="68" name="Google Shape;68;p2"/>
          <p:cNvCxnSpPr>
            <a:endCxn id="67"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t/>
            </a:r>
            <a:endParaRPr sz="2900"/>
          </a:p>
          <a:p>
            <a:pPr indent="0" lvl="0" marL="0" rtl="0" algn="l">
              <a:lnSpc>
                <a:spcPct val="90000"/>
              </a:lnSpc>
              <a:spcBef>
                <a:spcPts val="0"/>
              </a:spcBef>
              <a:spcAft>
                <a:spcPts val="0"/>
              </a:spcAft>
              <a:buNone/>
            </a:pPr>
            <a:r>
              <a:rPr lang="en-US" sz="3200"/>
              <a:t>Case study: Sex worker community </a:t>
            </a:r>
            <a:endParaRPr sz="3200"/>
          </a:p>
          <a:p>
            <a:pPr indent="0" lvl="0" marL="0" rtl="0" algn="l">
              <a:lnSpc>
                <a:spcPct val="90000"/>
              </a:lnSpc>
              <a:spcBef>
                <a:spcPts val="0"/>
              </a:spcBef>
              <a:spcAft>
                <a:spcPts val="0"/>
              </a:spcAft>
              <a:buNone/>
            </a:pPr>
            <a:r>
              <a:rPr lang="en-US" sz="3200"/>
              <a:t>organis</a:t>
            </a:r>
            <a:r>
              <a:rPr lang="en-US" sz="3200"/>
              <a:t>ing for health and rights</a:t>
            </a:r>
            <a:endParaRPr sz="3200"/>
          </a:p>
        </p:txBody>
      </p:sp>
      <p:sp>
        <p:nvSpPr>
          <p:cNvPr id="222" name="Google Shape;222;p18"/>
          <p:cNvSpPr txBox="1"/>
          <p:nvPr>
            <p:ph idx="1" type="body"/>
          </p:nvPr>
        </p:nvSpPr>
        <p:spPr>
          <a:xfrm>
            <a:off x="838200" y="1567207"/>
            <a:ext cx="5065295" cy="451086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chemeClr val="dk1"/>
              </a:buClr>
              <a:buSzPct val="100000"/>
              <a:buNone/>
            </a:pPr>
            <a:r>
              <a:rPr b="1" lang="en-US" sz="2000"/>
              <a:t>Across the world, sex worker-led responses take different forms, and different models of </a:t>
            </a:r>
            <a:r>
              <a:rPr b="1" lang="en-US" sz="2000"/>
              <a:t>organis</a:t>
            </a:r>
            <a:r>
              <a:rPr b="1" lang="en-US" sz="2000"/>
              <a:t>ing may exist within a country.</a:t>
            </a:r>
            <a:endParaRPr/>
          </a:p>
          <a:p>
            <a:pPr indent="0" lvl="0" marL="0" rtl="0" algn="l">
              <a:lnSpc>
                <a:spcPct val="110000"/>
              </a:lnSpc>
              <a:spcBef>
                <a:spcPts val="1000"/>
              </a:spcBef>
              <a:spcAft>
                <a:spcPts val="0"/>
              </a:spcAft>
              <a:buClr>
                <a:schemeClr val="dk1"/>
              </a:buClr>
              <a:buSzPct val="100000"/>
              <a:buNone/>
            </a:pPr>
            <a:r>
              <a:rPr b="1" lang="en-US" sz="2000">
                <a:solidFill>
                  <a:schemeClr val="accent2"/>
                </a:solidFill>
              </a:rPr>
              <a:t>Law reform</a:t>
            </a:r>
            <a:r>
              <a:rPr lang="en-US" sz="2000">
                <a:solidFill>
                  <a:schemeClr val="accent2"/>
                </a:solidFill>
              </a:rPr>
              <a:t>: </a:t>
            </a:r>
            <a:r>
              <a:rPr lang="en-US" sz="2000"/>
              <a:t>The Parliament of Australia’s Northern Territory voted to </a:t>
            </a:r>
            <a:r>
              <a:rPr lang="en-US" sz="2000"/>
              <a:t>decriminalis</a:t>
            </a:r>
            <a:r>
              <a:rPr lang="en-US" sz="2000"/>
              <a:t>e sex work in 2019. The decision was a result of many years of advocacy by sex workers and their supporters, and of best-practice collaborations between the government and sex workers. The Sex Industry Bill 2019 enhances the safety of sex workers and their clients by applying public-health legislation to operators of sex service businesses and by allowing sex workers to work together. </a:t>
            </a:r>
            <a:endParaRPr sz="2000"/>
          </a:p>
        </p:txBody>
      </p:sp>
      <p:cxnSp>
        <p:nvCxnSpPr>
          <p:cNvPr id="223" name="Google Shape;223;p1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224" name="Google Shape;224;p18"/>
          <p:cNvPicPr preferRelativeResize="0"/>
          <p:nvPr/>
        </p:nvPicPr>
        <p:blipFill rotWithShape="1">
          <a:blip r:embed="rId3">
            <a:alphaModFix/>
          </a:blip>
          <a:srcRect b="0" l="-1" r="33199" t="0"/>
          <a:stretch/>
        </p:blipFill>
        <p:spPr>
          <a:xfrm>
            <a:off x="6352675" y="1699043"/>
            <a:ext cx="4657789" cy="4191102"/>
          </a:xfrm>
          <a:prstGeom prst="rect">
            <a:avLst/>
          </a:prstGeom>
          <a:noFill/>
          <a:ln>
            <a:noFill/>
          </a:ln>
        </p:spPr>
      </p:pic>
      <p:sp>
        <p:nvSpPr>
          <p:cNvPr id="225" name="Google Shape;225;p18"/>
          <p:cNvSpPr txBox="1"/>
          <p:nvPr/>
        </p:nvSpPr>
        <p:spPr>
          <a:xfrm>
            <a:off x="7275095" y="5924182"/>
            <a:ext cx="28129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2"/>
                </a:solidFill>
                <a:latin typeface="Arial"/>
                <a:ea typeface="Arial"/>
                <a:cs typeface="Arial"/>
                <a:sym typeface="Arial"/>
              </a:rPr>
              <a:t>Image Source: Scarlett Alliance</a:t>
            </a:r>
            <a:endParaRPr/>
          </a:p>
        </p:txBody>
      </p:sp>
      <p:sp>
        <p:nvSpPr>
          <p:cNvPr id="226" name="Google Shape;226;p18"/>
          <p:cNvSpPr txBox="1"/>
          <p:nvPr/>
        </p:nvSpPr>
        <p:spPr>
          <a:xfrm>
            <a:off x="799700" y="5771775"/>
            <a:ext cx="5321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rPr>
              <a:t>Source</a:t>
            </a:r>
            <a:r>
              <a:rPr i="1" lang="en-US">
                <a:solidFill>
                  <a:schemeClr val="dk2"/>
                </a:solidFill>
                <a:latin typeface="Arial"/>
                <a:ea typeface="Arial"/>
                <a:cs typeface="Arial"/>
                <a:sym typeface="Arial"/>
              </a:rPr>
              <a:t>: </a:t>
            </a:r>
            <a:r>
              <a:rPr lang="en-US" u="sng">
                <a:solidFill>
                  <a:schemeClr val="dk1"/>
                </a:solidFill>
                <a:hlinkClick r:id="rId4">
                  <a:extLst>
                    <a:ext uri="{A12FA001-AC4F-418D-AE19-62706E023703}">
                      <ahyp:hlinkClr val="tx"/>
                    </a:ext>
                  </a:extLst>
                </a:hlinkClick>
              </a:rPr>
              <a:t>UNAIDS welcomes the decision by the Northern Territory of Australia to decriminalise sex work</a:t>
            </a:r>
            <a:r>
              <a:rPr lang="en-US">
                <a:solidFill>
                  <a:schemeClr val="dk2"/>
                </a:solidFill>
              </a:rPr>
              <a:t> (UNAIDS, 2019)</a:t>
            </a:r>
            <a:endParaRPr>
              <a:solidFill>
                <a:schemeClr val="dk2"/>
              </a:solidFill>
            </a:endParaRPr>
          </a:p>
        </p:txBody>
      </p:sp>
      <p:sp>
        <p:nvSpPr>
          <p:cNvPr id="227" name="Google Shape;227;p18"/>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SEX WORKER ORGANISING FOR HEALTH AND RIGHTS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Case study: Supporting sex worker-led </a:t>
            </a:r>
            <a:endParaRPr sz="3200"/>
          </a:p>
          <a:p>
            <a:pPr indent="0" lvl="0" marL="0" rtl="0" algn="l">
              <a:lnSpc>
                <a:spcPct val="90000"/>
              </a:lnSpc>
              <a:spcBef>
                <a:spcPts val="0"/>
              </a:spcBef>
              <a:spcAft>
                <a:spcPts val="0"/>
              </a:spcAft>
              <a:buClr>
                <a:schemeClr val="lt1"/>
              </a:buClr>
              <a:buSzPts val="3200"/>
              <a:buFont typeface="Arial"/>
              <a:buNone/>
            </a:pPr>
            <a:r>
              <a:rPr lang="en-US" sz="3200"/>
              <a:t>efforts to improve access to justice</a:t>
            </a:r>
            <a:endParaRPr/>
          </a:p>
        </p:txBody>
      </p:sp>
      <p:cxnSp>
        <p:nvCxnSpPr>
          <p:cNvPr id="233" name="Google Shape;233;p1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34" name="Google Shape;234;p19"/>
          <p:cNvSpPr txBox="1"/>
          <p:nvPr>
            <p:ph idx="1" type="body"/>
          </p:nvPr>
        </p:nvSpPr>
        <p:spPr>
          <a:xfrm>
            <a:off x="838200" y="1567206"/>
            <a:ext cx="7118684" cy="479667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accent2"/>
              </a:buClr>
              <a:buSzPts val="1400"/>
              <a:buNone/>
            </a:pPr>
            <a:r>
              <a:rPr b="1" lang="en-US" sz="1400">
                <a:solidFill>
                  <a:schemeClr val="accent2"/>
                </a:solidFill>
              </a:rPr>
              <a:t>The Bar Hostess Empowerment and Support Program (BHESP) </a:t>
            </a:r>
            <a:r>
              <a:rPr lang="en-US" sz="1400"/>
              <a:t>is a Kenyan sex worker-led </a:t>
            </a:r>
            <a:r>
              <a:rPr lang="en-US" sz="1400"/>
              <a:t>organis</a:t>
            </a:r>
            <a:r>
              <a:rPr lang="en-US" sz="1400"/>
              <a:t>ation advocating for human rights and health access. </a:t>
            </a:r>
            <a:r>
              <a:rPr lang="en-US" sz="1400"/>
              <a:t>In Kenya, violence against sex workers is an endemic issue, rooted in social stigma and discrimination.</a:t>
            </a:r>
            <a:r>
              <a:rPr b="1" lang="en-US" sz="1400"/>
              <a:t> </a:t>
            </a:r>
            <a:r>
              <a:rPr lang="en-US" sz="1400"/>
              <a:t>However, many cases of violence are not reported, denying survivors the opportunity to access health and psychosocial support. </a:t>
            </a:r>
            <a:r>
              <a:rPr lang="en-US" sz="1400"/>
              <a:t>In 2020, BHESP noted an increase in violence coinciding with the COVID-19 pandemic. The closure of bars and entertainment venues led to a drop in income and made it harder for sex workers to report violence and seek support. </a:t>
            </a:r>
            <a:r>
              <a:rPr lang="en-US" sz="1400"/>
              <a:t> </a:t>
            </a:r>
            <a:endParaRPr sz="1400"/>
          </a:p>
          <a:p>
            <a:pPr indent="0" lvl="0" marL="0" rtl="0" algn="l">
              <a:lnSpc>
                <a:spcPct val="115000"/>
              </a:lnSpc>
              <a:spcBef>
                <a:spcPts val="0"/>
              </a:spcBef>
              <a:spcAft>
                <a:spcPts val="0"/>
              </a:spcAft>
              <a:buNone/>
            </a:pPr>
            <a:r>
              <a:t/>
            </a:r>
            <a:endParaRPr b="1" sz="1400"/>
          </a:p>
          <a:p>
            <a:pPr indent="0" lvl="0" marL="0" rtl="0" algn="l">
              <a:lnSpc>
                <a:spcPct val="115000"/>
              </a:lnSpc>
              <a:spcBef>
                <a:spcPts val="0"/>
              </a:spcBef>
              <a:spcAft>
                <a:spcPts val="0"/>
              </a:spcAft>
              <a:buNone/>
            </a:pPr>
            <a:r>
              <a:rPr b="1" lang="en-US" sz="1400"/>
              <a:t>With a grant from PEPFAR, BHESP was able to accelerate use of alternative dispute resolution (ADR) process as a quick, effective and affordable path to justice for female sex workers who experienced violence. </a:t>
            </a:r>
            <a:r>
              <a:rPr lang="en-US" sz="1400"/>
              <a:t>ADR was able to fast-track justice by getting all parties involved in disputes to agree on solutions out of court. The ADR process is recogn</a:t>
            </a:r>
            <a:r>
              <a:rPr lang="en-US" sz="1400"/>
              <a:t>is</a:t>
            </a:r>
            <a:r>
              <a:rPr lang="en-US" sz="1400"/>
              <a:t>ed by law-enforcement authorities, who host settlement sessions in the presence of community paralegals from BHESP. During 2020, 31 sex workers were supported through this approach.</a:t>
            </a:r>
            <a:endParaRPr sz="1400"/>
          </a:p>
        </p:txBody>
      </p:sp>
      <p:pic>
        <p:nvPicPr>
          <p:cNvPr descr="A person wearing a red shirt&#10;&#10;Description automatically generated with low confidence" id="235" name="Google Shape;235;p19"/>
          <p:cNvPicPr preferRelativeResize="0"/>
          <p:nvPr/>
        </p:nvPicPr>
        <p:blipFill rotWithShape="1">
          <a:blip r:embed="rId3">
            <a:alphaModFix/>
          </a:blip>
          <a:srcRect b="0" l="0" r="0" t="0"/>
          <a:stretch/>
        </p:blipFill>
        <p:spPr>
          <a:xfrm rot="-5400000">
            <a:off x="7591993" y="2283235"/>
            <a:ext cx="4517903" cy="3005712"/>
          </a:xfrm>
          <a:prstGeom prst="rect">
            <a:avLst/>
          </a:prstGeom>
          <a:noFill/>
          <a:ln>
            <a:noFill/>
          </a:ln>
        </p:spPr>
      </p:pic>
      <p:sp>
        <p:nvSpPr>
          <p:cNvPr id="236" name="Google Shape;236;p19"/>
          <p:cNvSpPr txBox="1"/>
          <p:nvPr/>
        </p:nvSpPr>
        <p:spPr>
          <a:xfrm>
            <a:off x="8845701" y="6077000"/>
            <a:ext cx="2508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2"/>
                </a:solidFill>
                <a:latin typeface="Arial"/>
                <a:ea typeface="Arial"/>
                <a:cs typeface="Arial"/>
                <a:sym typeface="Arial"/>
              </a:rPr>
              <a:t>Image Source: BHESP</a:t>
            </a:r>
            <a:endParaRPr/>
          </a:p>
        </p:txBody>
      </p:sp>
      <p:sp>
        <p:nvSpPr>
          <p:cNvPr id="237" name="Google Shape;237;p19"/>
          <p:cNvSpPr txBox="1"/>
          <p:nvPr/>
        </p:nvSpPr>
        <p:spPr>
          <a:xfrm>
            <a:off x="838200" y="5840675"/>
            <a:ext cx="6651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rPr>
              <a:t>Source</a:t>
            </a:r>
            <a:r>
              <a:rPr i="1" lang="en-US">
                <a:solidFill>
                  <a:schemeClr val="dk2"/>
                </a:solidFill>
              </a:rPr>
              <a:t>: </a:t>
            </a:r>
            <a:r>
              <a:rPr lang="en-US" u="sng">
                <a:solidFill>
                  <a:schemeClr val="dk1"/>
                </a:solidFill>
                <a:hlinkClick r:id="rId4">
                  <a:extLst>
                    <a:ext uri="{A12FA001-AC4F-418D-AE19-62706E023703}">
                      <ahyp:hlinkClr val="tx"/>
                    </a:ext>
                  </a:extLst>
                </a:hlinkClick>
              </a:rPr>
              <a:t>Key-Population-Led organisation in Kenya fast tracks access to justice for sex workers affected by violence</a:t>
            </a:r>
            <a:r>
              <a:rPr lang="en-US">
                <a:solidFill>
                  <a:schemeClr val="dk2"/>
                </a:solidFill>
              </a:rPr>
              <a:t> (FHI360 EpiC Project, 2021)</a:t>
            </a:r>
            <a:endParaRPr>
              <a:solidFill>
                <a:schemeClr val="dk2"/>
              </a:solidFill>
            </a:endParaRPr>
          </a:p>
        </p:txBody>
      </p:sp>
      <p:sp>
        <p:nvSpPr>
          <p:cNvPr id="238" name="Google Shape;238;p19"/>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SEX WORKER ORGANISING FOR HEALTH AND RIGHTS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ff10421172_0_2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244" name="Google Shape;244;g1ff10421172_0_24"/>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Working with sex worker </a:t>
            </a:r>
            <a:r>
              <a:rPr b="1" lang="en-US" sz="2400">
                <a:solidFill>
                  <a:schemeClr val="accent2"/>
                </a:solidFill>
              </a:rPr>
              <a:t>organis</a:t>
            </a:r>
            <a:r>
              <a:rPr b="1" lang="en-US" sz="2400">
                <a:solidFill>
                  <a:schemeClr val="accent2"/>
                </a:solidFill>
              </a:rPr>
              <a:t>ations</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Legal and policy frameworks on sex work </a:t>
            </a:r>
            <a:endParaRPr sz="2200"/>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a:t>
            </a:r>
            <a:r>
              <a:rPr lang="en-US" sz="2200">
                <a:solidFill>
                  <a:schemeClr val="accent2"/>
                </a:solidFill>
              </a:rPr>
              <a:t> </a:t>
            </a:r>
            <a:endParaRPr sz="220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0000"/>
              </a:lnSpc>
              <a:spcBef>
                <a:spcPts val="0"/>
              </a:spcBef>
              <a:spcAft>
                <a:spcPts val="0"/>
              </a:spcAft>
              <a:buClr>
                <a:schemeClr val="dk1"/>
              </a:buClr>
              <a:buSzPct val="100000"/>
              <a:buNone/>
            </a:pPr>
            <a:r>
              <a:rPr b="1" lang="en-US"/>
              <a:t>Community empowerment of sex workers around the world faces many challenges, including social and legal barriers which impede the registration and growth of sex worker-led </a:t>
            </a:r>
            <a:r>
              <a:rPr b="1" lang="en-US"/>
              <a:t>organis</a:t>
            </a:r>
            <a:r>
              <a:rPr b="1" lang="en-US"/>
              <a:t>ations.</a:t>
            </a:r>
            <a:endParaRPr b="1"/>
          </a:p>
          <a:p>
            <a:pPr indent="0" lvl="0" marL="0" rtl="0" algn="l">
              <a:lnSpc>
                <a:spcPct val="110000"/>
              </a:lnSpc>
              <a:spcBef>
                <a:spcPts val="0"/>
              </a:spcBef>
              <a:spcAft>
                <a:spcPts val="0"/>
              </a:spcAft>
              <a:buClr>
                <a:schemeClr val="dk1"/>
              </a:buClr>
              <a:buSzPct val="100000"/>
              <a:buNone/>
            </a:pPr>
            <a:r>
              <a:t/>
            </a:r>
            <a:endParaRPr b="1"/>
          </a:p>
          <a:p>
            <a:pPr indent="0" lvl="0" marL="0" rtl="0" algn="l">
              <a:lnSpc>
                <a:spcPct val="110000"/>
              </a:lnSpc>
              <a:spcBef>
                <a:spcPts val="0"/>
              </a:spcBef>
              <a:spcAft>
                <a:spcPts val="0"/>
              </a:spcAft>
              <a:buClr>
                <a:schemeClr val="accent2"/>
              </a:buClr>
              <a:buSzPct val="100000"/>
              <a:buNone/>
            </a:pPr>
            <a:r>
              <a:rPr b="1" lang="en-US">
                <a:solidFill>
                  <a:schemeClr val="accent2"/>
                </a:solidFill>
              </a:rPr>
              <a:t>Here are a few areas where UN agencies can sustain sex worker movements:</a:t>
            </a:r>
            <a:endParaRPr b="1">
              <a:solidFill>
                <a:schemeClr val="accent2"/>
              </a:solidFill>
            </a:endParaRPr>
          </a:p>
          <a:p>
            <a:pPr indent="0" lvl="0" marL="0" rtl="0" algn="l">
              <a:lnSpc>
                <a:spcPct val="110000"/>
              </a:lnSpc>
              <a:spcBef>
                <a:spcPts val="0"/>
              </a:spcBef>
              <a:spcAft>
                <a:spcPts val="0"/>
              </a:spcAft>
              <a:buClr>
                <a:schemeClr val="accent2"/>
              </a:buClr>
              <a:buSzPct val="100000"/>
              <a:buNone/>
            </a:pPr>
            <a:r>
              <a:t/>
            </a:r>
            <a:endParaRPr b="1">
              <a:solidFill>
                <a:schemeClr val="accent2"/>
              </a:solidFill>
            </a:endParaRPr>
          </a:p>
          <a:p>
            <a:pPr indent="-238759" lvl="0" marL="228600" rtl="0" algn="l">
              <a:lnSpc>
                <a:spcPct val="110000"/>
              </a:lnSpc>
              <a:spcBef>
                <a:spcPts val="0"/>
              </a:spcBef>
              <a:spcAft>
                <a:spcPts val="0"/>
              </a:spcAft>
              <a:buSzPct val="100000"/>
              <a:buChar char="•"/>
            </a:pPr>
            <a:r>
              <a:rPr lang="en-US"/>
              <a:t>Analyse funding levels dedicated to sex workers in HIV and sexual and reproductive health, or COVID-19 relief programmes. Such data can be useful for sex worker </a:t>
            </a:r>
            <a:r>
              <a:rPr lang="en-US"/>
              <a:t>organis</a:t>
            </a:r>
            <a:r>
              <a:rPr lang="en-US"/>
              <a:t>ations that wish to secure funding for their work on health and rights.</a:t>
            </a:r>
            <a:endParaRPr/>
          </a:p>
          <a:p>
            <a:pPr indent="-238759" lvl="0" marL="228600" rtl="0" algn="l">
              <a:lnSpc>
                <a:spcPct val="110000"/>
              </a:lnSpc>
              <a:spcBef>
                <a:spcPts val="0"/>
              </a:spcBef>
              <a:spcAft>
                <a:spcPts val="0"/>
              </a:spcAft>
              <a:buSzPct val="100000"/>
              <a:buChar char="•"/>
            </a:pPr>
            <a:r>
              <a:rPr lang="en-US"/>
              <a:t>Support events to mark specific dates in the calendar year, e.g. the International Day to End Violence against Sex Workers (17 December) and International Sex Workers Rights Day (3 March).</a:t>
            </a:r>
            <a:endParaRPr/>
          </a:p>
          <a:p>
            <a:pPr indent="-238759" lvl="0" marL="228600" rtl="0" algn="l">
              <a:lnSpc>
                <a:spcPct val="110000"/>
              </a:lnSpc>
              <a:spcBef>
                <a:spcPts val="0"/>
              </a:spcBef>
              <a:spcAft>
                <a:spcPts val="0"/>
              </a:spcAft>
              <a:buSzPct val="100000"/>
              <a:buChar char="•"/>
            </a:pPr>
            <a:r>
              <a:rPr lang="en-US"/>
              <a:t>Include sex workers in UN-sponsored events to end gender-based violence (such as the 16 Days of Activism).</a:t>
            </a:r>
            <a:endParaRPr/>
          </a:p>
          <a:p>
            <a:pPr indent="-238759" lvl="0" marL="228600" rtl="0" algn="l">
              <a:lnSpc>
                <a:spcPct val="110000"/>
              </a:lnSpc>
              <a:spcBef>
                <a:spcPts val="0"/>
              </a:spcBef>
              <a:spcAft>
                <a:spcPts val="0"/>
              </a:spcAft>
              <a:buSzPct val="100000"/>
              <a:buChar char="•"/>
            </a:pPr>
            <a:r>
              <a:rPr lang="en-US"/>
              <a:t>The UN can support advocacy initiatives against abuses by law enforcement officers, by providing legal assistance and brokering dialogues with government agencies. </a:t>
            </a:r>
            <a:endParaRPr/>
          </a:p>
        </p:txBody>
      </p:sp>
      <p:sp>
        <p:nvSpPr>
          <p:cNvPr id="251" name="Google Shape;251;p2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br>
              <a:rPr lang="en-US" sz="3200"/>
            </a:br>
            <a:r>
              <a:rPr lang="en-US" sz="3100"/>
              <a:t>How UN agencies can support community empowerment of sex workers</a:t>
            </a:r>
            <a:endParaRPr sz="3100"/>
          </a:p>
        </p:txBody>
      </p:sp>
      <p:cxnSp>
        <p:nvCxnSpPr>
          <p:cNvPr id="252" name="Google Shape;252;p2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3" name="Google Shape;253;p21"/>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WORKING WITH SEX WORKER ORGANISATIONS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ph idx="1" type="body"/>
          </p:nvPr>
        </p:nvSpPr>
        <p:spPr>
          <a:xfrm>
            <a:off x="838200" y="1567207"/>
            <a:ext cx="10515600" cy="46731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Clr>
                <a:schemeClr val="dk1"/>
              </a:buClr>
              <a:buSzPct val="100000"/>
              <a:buNone/>
            </a:pPr>
            <a:r>
              <a:rPr b="1" lang="en-US"/>
              <a:t>Meaningful engagement of sex workers in policymaking or programming means that sex workers can choose how to be engaged, how they are represented and by whom.</a:t>
            </a:r>
            <a:endParaRPr/>
          </a:p>
          <a:p>
            <a:pPr indent="0" lvl="0" marL="0" rtl="0" algn="l">
              <a:lnSpc>
                <a:spcPct val="115000"/>
              </a:lnSpc>
              <a:spcBef>
                <a:spcPts val="0"/>
              </a:spcBef>
              <a:spcAft>
                <a:spcPts val="0"/>
              </a:spcAft>
              <a:buClr>
                <a:schemeClr val="accent2"/>
              </a:buClr>
              <a:buSzPct val="100000"/>
              <a:buNone/>
            </a:pPr>
            <a:r>
              <a:t/>
            </a:r>
            <a:endParaRPr b="1">
              <a:solidFill>
                <a:schemeClr val="accent2"/>
              </a:solidFill>
            </a:endParaRPr>
          </a:p>
          <a:p>
            <a:pPr indent="0" lvl="0" marL="0" rtl="0" algn="l">
              <a:lnSpc>
                <a:spcPct val="115000"/>
              </a:lnSpc>
              <a:spcBef>
                <a:spcPts val="0"/>
              </a:spcBef>
              <a:spcAft>
                <a:spcPts val="0"/>
              </a:spcAft>
              <a:buClr>
                <a:schemeClr val="accent2"/>
              </a:buClr>
              <a:buSzPct val="100000"/>
              <a:buNone/>
            </a:pPr>
            <a:r>
              <a:rPr b="1" lang="en-US">
                <a:solidFill>
                  <a:schemeClr val="accent2"/>
                </a:solidFill>
              </a:rPr>
              <a:t>Examples of good</a:t>
            </a:r>
            <a:r>
              <a:rPr b="1" lang="en-US">
                <a:solidFill>
                  <a:schemeClr val="accent2"/>
                </a:solidFill>
              </a:rPr>
              <a:t> practice:</a:t>
            </a:r>
            <a:endParaRPr b="1">
              <a:solidFill>
                <a:schemeClr val="accent2"/>
              </a:solidFill>
            </a:endParaRPr>
          </a:p>
          <a:p>
            <a:pPr indent="-238759" lvl="0" marL="228600" rtl="0" algn="l">
              <a:lnSpc>
                <a:spcPct val="115000"/>
              </a:lnSpc>
              <a:spcBef>
                <a:spcPts val="0"/>
              </a:spcBef>
              <a:spcAft>
                <a:spcPts val="0"/>
              </a:spcAft>
              <a:buSzPct val="100000"/>
              <a:buChar char="•"/>
            </a:pPr>
            <a:r>
              <a:rPr lang="en-US"/>
              <a:t>Group activities of sex workers should be </a:t>
            </a:r>
            <a:r>
              <a:rPr lang="en-US"/>
              <a:t>organis</a:t>
            </a:r>
            <a:r>
              <a:rPr lang="en-US"/>
              <a:t>ed at safe spaces, based on their interest.</a:t>
            </a:r>
            <a:endParaRPr/>
          </a:p>
          <a:p>
            <a:pPr indent="-238759" lvl="0" marL="228600" rtl="0" algn="l">
              <a:lnSpc>
                <a:spcPct val="115000"/>
              </a:lnSpc>
              <a:spcBef>
                <a:spcPts val="0"/>
              </a:spcBef>
              <a:spcAft>
                <a:spcPts val="0"/>
              </a:spcAft>
              <a:buSzPct val="100000"/>
              <a:buChar char="•"/>
            </a:pPr>
            <a:r>
              <a:rPr lang="en-US"/>
              <a:t>Sex workers should be involved in all stages of law reform relating to sex work, from consultation and evidence-gathering to drafting and implementation. </a:t>
            </a:r>
            <a:endParaRPr/>
          </a:p>
          <a:p>
            <a:pPr indent="-238759" lvl="0" marL="228600" rtl="0" algn="l">
              <a:lnSpc>
                <a:spcPct val="115000"/>
              </a:lnSpc>
              <a:spcBef>
                <a:spcPts val="0"/>
              </a:spcBef>
              <a:spcAft>
                <a:spcPts val="0"/>
              </a:spcAft>
              <a:buSzPct val="100000"/>
              <a:buChar char="•"/>
            </a:pPr>
            <a:r>
              <a:rPr lang="en-US"/>
              <a:t>Programmes should focus on needs identified by sex workers collectively, and should take on board solutions identified by them.</a:t>
            </a:r>
            <a:endParaRPr/>
          </a:p>
          <a:p>
            <a:pPr indent="-238759" lvl="0" marL="228600" rtl="0" algn="l">
              <a:lnSpc>
                <a:spcPct val="115000"/>
              </a:lnSpc>
              <a:spcBef>
                <a:spcPts val="0"/>
              </a:spcBef>
              <a:spcAft>
                <a:spcPts val="0"/>
              </a:spcAft>
              <a:buSzPct val="100000"/>
              <a:buChar char="•"/>
            </a:pPr>
            <a:r>
              <a:rPr lang="en-US"/>
              <a:t>Sex workers and their </a:t>
            </a:r>
            <a:r>
              <a:rPr lang="en-US"/>
              <a:t>organis</a:t>
            </a:r>
            <a:r>
              <a:rPr lang="en-US"/>
              <a:t>ations should be empowered to deliver a comprehensive package of interventions in the health sector (see Module 1, Session 1.3).</a:t>
            </a:r>
            <a:endParaRPr/>
          </a:p>
          <a:p>
            <a:pPr indent="-238759" lvl="0" marL="228600" rtl="0" algn="l">
              <a:lnSpc>
                <a:spcPct val="115000"/>
              </a:lnSpc>
              <a:spcBef>
                <a:spcPts val="0"/>
              </a:spcBef>
              <a:spcAft>
                <a:spcPts val="0"/>
              </a:spcAft>
              <a:buSzPct val="100000"/>
              <a:buChar char="•"/>
            </a:pPr>
            <a:r>
              <a:rPr lang="en-US"/>
              <a:t>Social protection is an important component of HIV programming for sex workers. </a:t>
            </a:r>
            <a:endParaRPr/>
          </a:p>
          <a:p>
            <a:pPr indent="-238759" lvl="0" marL="228600" rtl="0" algn="l">
              <a:lnSpc>
                <a:spcPct val="115000"/>
              </a:lnSpc>
              <a:spcBef>
                <a:spcPts val="0"/>
              </a:spcBef>
              <a:spcAft>
                <a:spcPts val="0"/>
              </a:spcAft>
              <a:buSzPct val="100000"/>
              <a:buChar char="•"/>
            </a:pPr>
            <a:r>
              <a:rPr lang="en-US"/>
              <a:t>Sex workers should be involved as equal partners in the conception, delivery and monitoring of programmes. As such they should be paid as employees or community outreach workers.</a:t>
            </a:r>
            <a:endParaRPr/>
          </a:p>
        </p:txBody>
      </p:sp>
      <p:sp>
        <p:nvSpPr>
          <p:cNvPr id="260" name="Google Shape;260;p2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Working with sex worker </a:t>
            </a:r>
            <a:r>
              <a:rPr lang="en-US"/>
              <a:t>organis</a:t>
            </a:r>
            <a:r>
              <a:rPr lang="en-US"/>
              <a:t>ations</a:t>
            </a:r>
            <a:endParaRPr/>
          </a:p>
        </p:txBody>
      </p:sp>
      <p:cxnSp>
        <p:nvCxnSpPr>
          <p:cNvPr id="261" name="Google Shape;261;p2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62" name="Google Shape;262;p20"/>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WORKING WITH SEX WORKER ORGANISATIONS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ff10421172_0_31"/>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268" name="Google Shape;268;g1ff10421172_0_31"/>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organising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organisations</a:t>
            </a:r>
            <a:endParaRPr sz="22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Legal and policy frameworks on sex work </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The case for decriminalisation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3"/>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700"/>
              <a:t>Most countries have legal frameworks and policies on sex work, or aspects of sex work (often referred to as “prostitution”*). </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US" sz="2700"/>
              <a:t>There are many types of laws and policies regarding sex work, and a variety of laws </a:t>
            </a:r>
            <a:r>
              <a:rPr b="1" lang="en-US" sz="2700"/>
              <a:t>which create barriers to accessing health and other services. </a:t>
            </a:r>
            <a:endParaRPr b="1"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US" sz="2700"/>
              <a:t>The Global Network of Sex Work Projects (NSWP) has conducted a mapping of sex work and the law (next slide).</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i="1" lang="en-US" sz="2700"/>
              <a:t>*This term should be avoided in development work. Use “sex work”.</a:t>
            </a:r>
            <a:endParaRPr i="1" sz="2700"/>
          </a:p>
        </p:txBody>
      </p:sp>
      <p:sp>
        <p:nvSpPr>
          <p:cNvPr id="275" name="Google Shape;275;p23"/>
          <p:cNvSpPr txBox="1"/>
          <p:nvPr>
            <p:ph type="title"/>
          </p:nvPr>
        </p:nvSpPr>
        <p:spPr>
          <a:xfrm>
            <a:off x="278300" y="96075"/>
            <a:ext cx="11117100" cy="810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Arial"/>
              <a:buNone/>
            </a:pPr>
            <a:r>
              <a:rPr lang="en-US"/>
              <a:t>Legal and policy frameworks on sex work</a:t>
            </a:r>
            <a:endParaRPr/>
          </a:p>
        </p:txBody>
      </p:sp>
      <p:cxnSp>
        <p:nvCxnSpPr>
          <p:cNvPr id="276" name="Google Shape;276;p2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77" name="Google Shape;277;p23"/>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LEGAL AND POLICY FRAMEWORKS ON SEX WORK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Legal and policy frameworks </a:t>
            </a:r>
            <a:endParaRPr/>
          </a:p>
          <a:p>
            <a:pPr indent="0" lvl="0" marL="0" rtl="0" algn="l">
              <a:lnSpc>
                <a:spcPct val="90000"/>
              </a:lnSpc>
              <a:spcBef>
                <a:spcPts val="0"/>
              </a:spcBef>
              <a:spcAft>
                <a:spcPts val="0"/>
              </a:spcAft>
              <a:buClr>
                <a:schemeClr val="lt1"/>
              </a:buClr>
              <a:buSzPts val="4000"/>
              <a:buFont typeface="Arial"/>
              <a:buNone/>
            </a:pPr>
            <a:r>
              <a:rPr lang="en-US"/>
              <a:t>on sex work</a:t>
            </a:r>
            <a:endParaRPr/>
          </a:p>
        </p:txBody>
      </p:sp>
      <p:cxnSp>
        <p:nvCxnSpPr>
          <p:cNvPr id="284" name="Google Shape;284;p2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85" name="Google Shape;285;p24"/>
          <p:cNvSpPr/>
          <p:nvPr/>
        </p:nvSpPr>
        <p:spPr>
          <a:xfrm>
            <a:off x="963613" y="153828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286" name="Google Shape;286;p24"/>
          <p:cNvSpPr txBox="1"/>
          <p:nvPr/>
        </p:nvSpPr>
        <p:spPr>
          <a:xfrm>
            <a:off x="7529525" y="5555925"/>
            <a:ext cx="451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rPr>
              <a:t>Source</a:t>
            </a:r>
            <a:r>
              <a:rPr i="1" lang="en-US">
                <a:solidFill>
                  <a:schemeClr val="dk2"/>
                </a:solidFill>
              </a:rPr>
              <a:t>: </a:t>
            </a:r>
            <a:r>
              <a:rPr lang="en-US" u="sng">
                <a:solidFill>
                  <a:schemeClr val="hlink"/>
                </a:solidFill>
                <a:hlinkClick r:id="rId3"/>
              </a:rPr>
              <a:t>Global Mapping of Sex Work Laws</a:t>
            </a:r>
            <a:r>
              <a:rPr lang="en-US"/>
              <a:t> </a:t>
            </a:r>
            <a:br>
              <a:rPr lang="en-US"/>
            </a:br>
            <a:r>
              <a:rPr lang="en-US">
                <a:solidFill>
                  <a:schemeClr val="dk2"/>
                </a:solidFill>
              </a:rPr>
              <a:t>(NSWP, 2021) </a:t>
            </a:r>
            <a:endParaRPr i="1">
              <a:solidFill>
                <a:schemeClr val="dk2"/>
              </a:solidFill>
            </a:endParaRPr>
          </a:p>
        </p:txBody>
      </p:sp>
      <p:pic>
        <p:nvPicPr>
          <p:cNvPr descr="A picture containing outdoor object, several&#10;&#10;Description automatically generated" id="287" name="Google Shape;287;p24"/>
          <p:cNvPicPr preferRelativeResize="0"/>
          <p:nvPr/>
        </p:nvPicPr>
        <p:blipFill rotWithShape="1">
          <a:blip r:embed="rId4">
            <a:alphaModFix/>
          </a:blip>
          <a:srcRect b="0" l="0" r="0" t="0"/>
          <a:stretch/>
        </p:blipFill>
        <p:spPr>
          <a:xfrm>
            <a:off x="430696" y="1538287"/>
            <a:ext cx="6884504" cy="4540843"/>
          </a:xfrm>
          <a:prstGeom prst="rect">
            <a:avLst/>
          </a:prstGeom>
          <a:noFill/>
          <a:ln>
            <a:noFill/>
          </a:ln>
        </p:spPr>
      </p:pic>
      <p:pic>
        <p:nvPicPr>
          <p:cNvPr descr="Text&#10;&#10;Description automatically generated" id="288" name="Google Shape;288;p24"/>
          <p:cNvPicPr preferRelativeResize="0"/>
          <p:nvPr/>
        </p:nvPicPr>
        <p:blipFill rotWithShape="1">
          <a:blip r:embed="rId5">
            <a:alphaModFix/>
          </a:blip>
          <a:srcRect b="0" l="0" r="0" t="0"/>
          <a:stretch/>
        </p:blipFill>
        <p:spPr>
          <a:xfrm>
            <a:off x="7529513" y="1973266"/>
            <a:ext cx="4047624" cy="3168140"/>
          </a:xfrm>
          <a:prstGeom prst="rect">
            <a:avLst/>
          </a:prstGeom>
          <a:noFill/>
          <a:ln>
            <a:noFill/>
          </a:ln>
        </p:spPr>
      </p:pic>
      <p:sp>
        <p:nvSpPr>
          <p:cNvPr id="289" name="Google Shape;289;p24"/>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LEGAL AND POLICY FRAMEWORKS ON SEX WORK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5"/>
          <p:cNvSpPr txBox="1"/>
          <p:nvPr>
            <p:ph idx="1" type="body"/>
          </p:nvPr>
        </p:nvSpPr>
        <p:spPr>
          <a:xfrm>
            <a:off x="838200" y="1567200"/>
            <a:ext cx="10678200" cy="46731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1000"/>
              </a:spcBef>
              <a:spcAft>
                <a:spcPts val="0"/>
              </a:spcAft>
              <a:buClr>
                <a:schemeClr val="dk1"/>
              </a:buClr>
              <a:buSzPct val="100000"/>
              <a:buNone/>
            </a:pPr>
            <a:r>
              <a:rPr b="1" lang="en-US"/>
              <a:t>More than 114 countries around the world </a:t>
            </a:r>
            <a:r>
              <a:rPr b="1" lang="en-US"/>
              <a:t>criminalis</a:t>
            </a:r>
            <a:r>
              <a:rPr b="1" lang="en-US"/>
              <a:t>e some aspects of sex work</a:t>
            </a:r>
            <a:r>
              <a:rPr lang="en-US"/>
              <a:t>. </a:t>
            </a:r>
            <a:r>
              <a:rPr lang="en-US"/>
              <a:t>A small number of countries have some protective laws and policies regarding sex work. </a:t>
            </a:r>
            <a:endParaRPr/>
          </a:p>
          <a:p>
            <a:pPr indent="0" lvl="0" marL="0" rtl="0" algn="l">
              <a:lnSpc>
                <a:spcPct val="120000"/>
              </a:lnSpc>
              <a:spcBef>
                <a:spcPts val="1000"/>
              </a:spcBef>
              <a:spcAft>
                <a:spcPts val="0"/>
              </a:spcAft>
              <a:buClr>
                <a:schemeClr val="dk1"/>
              </a:buClr>
              <a:buSzPct val="100000"/>
              <a:buNone/>
            </a:pPr>
            <a:r>
              <a:rPr b="1" lang="en-US"/>
              <a:t>Many legal and policy frameworks do not name ‘sex workers’ or ‘prostitutes</a:t>
            </a:r>
            <a:r>
              <a:rPr lang="en-US"/>
              <a:t>’. Instead, sex work is prohibited under a variety of statutes using terms such as “vagrancy”, “public nuisance”, “immorality”, “indecent dressing” or “loitering”. </a:t>
            </a:r>
            <a:endParaRPr/>
          </a:p>
          <a:p>
            <a:pPr indent="0" lvl="0" marL="0" rtl="0" algn="l">
              <a:lnSpc>
                <a:spcPct val="120000"/>
              </a:lnSpc>
              <a:spcBef>
                <a:spcPts val="1000"/>
              </a:spcBef>
              <a:spcAft>
                <a:spcPts val="0"/>
              </a:spcAft>
              <a:buClr>
                <a:schemeClr val="dk1"/>
              </a:buClr>
              <a:buSzPct val="100000"/>
              <a:buNone/>
            </a:pPr>
            <a:r>
              <a:rPr lang="en-US"/>
              <a:t>Such statutes give permission for police to raid sex-work venues, arrest and detain sex workers and in some cases enforce compulsory health checks.</a:t>
            </a:r>
            <a:endParaRPr/>
          </a:p>
          <a:p>
            <a:pPr indent="0" lvl="0" marL="0" rtl="0" algn="l">
              <a:lnSpc>
                <a:spcPct val="120000"/>
              </a:lnSpc>
              <a:spcBef>
                <a:spcPts val="1000"/>
              </a:spcBef>
              <a:spcAft>
                <a:spcPts val="0"/>
              </a:spcAft>
              <a:buClr>
                <a:schemeClr val="dk1"/>
              </a:buClr>
              <a:buSzPct val="100000"/>
              <a:buNone/>
            </a:pPr>
            <a:r>
              <a:rPr lang="en-US"/>
              <a:t>Criminal laws against sex work can be used to </a:t>
            </a:r>
            <a:r>
              <a:rPr lang="en-US"/>
              <a:t>criminalis</a:t>
            </a:r>
            <a:r>
              <a:rPr lang="en-US"/>
              <a:t>e not only sex workers, but their families, clients and various third parties such as landlords.</a:t>
            </a:r>
            <a:endParaRPr/>
          </a:p>
        </p:txBody>
      </p:sp>
      <p:sp>
        <p:nvSpPr>
          <p:cNvPr id="296" name="Google Shape;296;p2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Criminal</a:t>
            </a:r>
            <a:r>
              <a:rPr lang="en-US" sz="3600"/>
              <a:t>is</a:t>
            </a:r>
            <a:r>
              <a:rPr lang="en-US" sz="3600"/>
              <a:t>ation of sex work</a:t>
            </a:r>
            <a:endParaRPr/>
          </a:p>
        </p:txBody>
      </p:sp>
      <p:cxnSp>
        <p:nvCxnSpPr>
          <p:cNvPr id="297" name="Google Shape;297;p2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98" name="Google Shape;298;p25"/>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LEGAL AND POLICY FRAMEWORKS ON SEX WORK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fc84f9438f_0_72"/>
          <p:cNvSpPr txBox="1"/>
          <p:nvPr>
            <p:ph idx="1" type="body"/>
          </p:nvPr>
        </p:nvSpPr>
        <p:spPr>
          <a:xfrm>
            <a:off x="838200" y="1567200"/>
            <a:ext cx="10678200" cy="46731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5000"/>
              </a:lnSpc>
              <a:spcBef>
                <a:spcPts val="0"/>
              </a:spcBef>
              <a:spcAft>
                <a:spcPts val="0"/>
              </a:spcAft>
              <a:buNone/>
            </a:pPr>
            <a:r>
              <a:rPr b="1" lang="en-US" sz="2400"/>
              <a:t>In many c</a:t>
            </a:r>
            <a:r>
              <a:rPr b="1" lang="en-US" sz="2400">
                <a:highlight>
                  <a:schemeClr val="lt1"/>
                </a:highlight>
              </a:rPr>
              <a:t>ases, laws prohibiting sex work are ostensibly designed to “protect” sex workers. However often this is counterproductive and actually increases the risk for sex workers.</a:t>
            </a:r>
            <a:endParaRPr b="1" sz="2400">
              <a:highlight>
                <a:schemeClr val="lt1"/>
              </a:highlight>
            </a:endParaRPr>
          </a:p>
          <a:p>
            <a:pPr indent="0" lvl="0" marL="0" rtl="0" algn="l">
              <a:lnSpc>
                <a:spcPct val="95000"/>
              </a:lnSpc>
              <a:spcBef>
                <a:spcPts val="0"/>
              </a:spcBef>
              <a:spcAft>
                <a:spcPts val="0"/>
              </a:spcAft>
              <a:buNone/>
            </a:pPr>
            <a:r>
              <a:t/>
            </a:r>
            <a:endParaRPr b="1" sz="2400">
              <a:highlight>
                <a:schemeClr val="lt1"/>
              </a:highlight>
            </a:endParaRPr>
          </a:p>
          <a:p>
            <a:pPr indent="0" lvl="0" marL="0" rtl="0" algn="l">
              <a:lnSpc>
                <a:spcPct val="95000"/>
              </a:lnSpc>
              <a:spcBef>
                <a:spcPts val="0"/>
              </a:spcBef>
              <a:spcAft>
                <a:spcPts val="0"/>
              </a:spcAft>
              <a:buNone/>
            </a:pPr>
            <a:r>
              <a:rPr b="1" lang="en-US" sz="2400">
                <a:solidFill>
                  <a:schemeClr val="accent2"/>
                </a:solidFill>
                <a:highlight>
                  <a:schemeClr val="lt1"/>
                </a:highlight>
              </a:rPr>
              <a:t>This is the case with:</a:t>
            </a:r>
            <a:br>
              <a:rPr b="1" lang="en-US" sz="2400">
                <a:highlight>
                  <a:schemeClr val="lt1"/>
                </a:highlight>
              </a:rPr>
            </a:br>
            <a:endParaRPr b="1" sz="2400">
              <a:highlight>
                <a:schemeClr val="lt1"/>
              </a:highlight>
            </a:endParaRPr>
          </a:p>
          <a:p>
            <a:pPr indent="-304165" lvl="0" marL="457200" rtl="0" algn="l">
              <a:lnSpc>
                <a:spcPct val="95000"/>
              </a:lnSpc>
              <a:spcBef>
                <a:spcPts val="0"/>
              </a:spcBef>
              <a:spcAft>
                <a:spcPts val="0"/>
              </a:spcAft>
              <a:buSzPct val="58333"/>
              <a:buChar char="●"/>
            </a:pPr>
            <a:r>
              <a:rPr lang="en-US" sz="2400">
                <a:highlight>
                  <a:schemeClr val="lt1"/>
                </a:highlight>
              </a:rPr>
              <a:t>Countries where </a:t>
            </a:r>
            <a:r>
              <a:rPr b="1" lang="en-US" sz="2400">
                <a:highlight>
                  <a:schemeClr val="lt1"/>
                </a:highlight>
              </a:rPr>
              <a:t>anti-trafficking laws</a:t>
            </a:r>
            <a:r>
              <a:rPr lang="en-US" sz="2400">
                <a:highlight>
                  <a:schemeClr val="lt1"/>
                </a:highlight>
              </a:rPr>
              <a:t> are written so broadly that the differences between consensual sale of sex and sexual exploitation are ill defined. This allows countries to interpret all sex work as trafficking/and or sexual exploitation. Sex work and trafficking need to be clearly differentiated.</a:t>
            </a:r>
            <a:endParaRPr sz="2400">
              <a:highlight>
                <a:schemeClr val="lt1"/>
              </a:highlight>
            </a:endParaRPr>
          </a:p>
          <a:p>
            <a:pPr indent="-304165" lvl="0" marL="457200" rtl="0" algn="l">
              <a:lnSpc>
                <a:spcPct val="95000"/>
              </a:lnSpc>
              <a:spcBef>
                <a:spcPts val="0"/>
              </a:spcBef>
              <a:spcAft>
                <a:spcPts val="0"/>
              </a:spcAft>
              <a:buSzPct val="58333"/>
              <a:buChar char="●"/>
            </a:pPr>
            <a:r>
              <a:rPr b="1" lang="en-US" sz="2400">
                <a:highlight>
                  <a:schemeClr val="lt1"/>
                </a:highlight>
              </a:rPr>
              <a:t>Laws against “soliciting”</a:t>
            </a:r>
            <a:r>
              <a:rPr lang="en-US" sz="2400">
                <a:highlight>
                  <a:schemeClr val="lt1"/>
                </a:highlight>
              </a:rPr>
              <a:t> or profiting from earnings of sex work. Criminalising any aspect of sex work makes it more hidden and sex workers more vulnerable</a:t>
            </a:r>
            <a:endParaRPr sz="2400">
              <a:highlight>
                <a:schemeClr val="lt1"/>
              </a:highlight>
            </a:endParaRPr>
          </a:p>
          <a:p>
            <a:pPr indent="-304165" lvl="0" marL="457200" rtl="0" algn="l">
              <a:lnSpc>
                <a:spcPct val="95000"/>
              </a:lnSpc>
              <a:spcBef>
                <a:spcPts val="0"/>
              </a:spcBef>
              <a:spcAft>
                <a:spcPts val="0"/>
              </a:spcAft>
              <a:buSzPct val="58333"/>
              <a:buChar char="●"/>
            </a:pPr>
            <a:r>
              <a:rPr b="1" lang="en-US" sz="2400">
                <a:highlight>
                  <a:schemeClr val="lt1"/>
                </a:highlight>
                <a:extLst>
                  <a:ext uri="http://customooxmlschemas.google.com/">
                    <go:slidesCustomData xmlns:go="http://customooxmlschemas.google.com/" textRoundtripDataId="19"/>
                  </a:ext>
                </a:extLst>
              </a:rPr>
              <a:t>Criminalising clients (laws to end demand):</a:t>
            </a:r>
            <a:r>
              <a:rPr lang="en-US" sz="2400">
                <a:highlight>
                  <a:schemeClr val="lt1"/>
                </a:highlight>
                <a:extLst>
                  <a:ext uri="http://customooxmlschemas.google.com/">
                    <go:slidesCustomData xmlns:go="http://customooxmlschemas.google.com/" textRoundtripDataId="20"/>
                  </a:ext>
                </a:extLst>
              </a:rPr>
              <a:t> This approach is based on the premise that criminalising the client and not the worker will progressively eliminate demand for sex work.</a:t>
            </a:r>
            <a:r>
              <a:rPr lang="en-US" sz="2400">
                <a:highlight>
                  <a:schemeClr val="lt1"/>
                </a:highlight>
              </a:rPr>
              <a:t> This encourages clients to be more hidden and thus sex workers are more hidden, and more vulnerable to exploitation, violence and abuse - and less able to negotiate safer sex.</a:t>
            </a:r>
            <a:endParaRPr sz="2400">
              <a:highlight>
                <a:schemeClr val="lt1"/>
              </a:highlight>
            </a:endParaRPr>
          </a:p>
        </p:txBody>
      </p:sp>
      <p:sp>
        <p:nvSpPr>
          <p:cNvPr id="305" name="Google Shape;305;g1fc84f9438f_0_7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Approaches to criminalis</a:t>
            </a:r>
            <a:r>
              <a:rPr lang="en-US" sz="3600"/>
              <a:t>ation</a:t>
            </a:r>
            <a:endParaRPr/>
          </a:p>
        </p:txBody>
      </p:sp>
      <p:cxnSp>
        <p:nvCxnSpPr>
          <p:cNvPr id="306" name="Google Shape;306;g1fc84f9438f_0_72"/>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307" name="Google Shape;307;g1fc84f9438f_0_72"/>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a:t>
            </a:r>
            <a:r>
              <a:rPr lang="en-US" sz="1100">
                <a:solidFill>
                  <a:srgbClr val="ACB8CA"/>
                </a:solidFill>
              </a:rPr>
              <a:t>LEGAL AND POLICY FRAMEWORKS ON SEX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74" name="Google Shape;74;p3"/>
          <p:cNvSpPr txBox="1"/>
          <p:nvPr>
            <p:ph idx="1" type="body"/>
          </p:nvPr>
        </p:nvSpPr>
        <p:spPr>
          <a:xfrm>
            <a:off x="838200" y="1806525"/>
            <a:ext cx="6979200" cy="435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1800"/>
              <a:buNone/>
            </a:pPr>
            <a:r>
              <a:rPr b="0" i="0" lang="en-US" sz="1800" u="none" strike="noStrike">
                <a:solidFill>
                  <a:schemeClr val="accent1"/>
                </a:solidFill>
                <a:latin typeface="Arial"/>
                <a:ea typeface="Arial"/>
                <a:cs typeface="Arial"/>
                <a:sym typeface="Arial"/>
              </a:rPr>
              <a:t>This module draws largely on the </a:t>
            </a:r>
            <a:r>
              <a:rPr b="1" lang="en-US" sz="1800">
                <a:solidFill>
                  <a:schemeClr val="accent2"/>
                </a:solidFill>
              </a:rPr>
              <a:t>S</a:t>
            </a:r>
            <a:r>
              <a:rPr b="1" i="0" lang="en-US" sz="1800" u="none" strike="noStrike">
                <a:solidFill>
                  <a:schemeClr val="accent2"/>
                </a:solidFill>
                <a:latin typeface="Arial"/>
                <a:ea typeface="Arial"/>
                <a:cs typeface="Arial"/>
                <a:sym typeface="Arial"/>
              </a:rPr>
              <a:t>ex </a:t>
            </a:r>
            <a:r>
              <a:rPr b="1" lang="en-US" sz="1800">
                <a:solidFill>
                  <a:schemeClr val="accent2"/>
                </a:solidFill>
              </a:rPr>
              <a:t>w</a:t>
            </a:r>
            <a:r>
              <a:rPr b="1" i="0" lang="en-US" sz="1800" u="none" strike="noStrike">
                <a:solidFill>
                  <a:schemeClr val="accent2"/>
                </a:solidFill>
                <a:latin typeface="Arial"/>
                <a:ea typeface="Arial"/>
                <a:cs typeface="Arial"/>
                <a:sym typeface="Arial"/>
              </a:rPr>
              <a:t>orker HIV </a:t>
            </a:r>
            <a:r>
              <a:rPr b="1" lang="en-US" sz="1800">
                <a:solidFill>
                  <a:schemeClr val="accent2"/>
                </a:solidFill>
              </a:rPr>
              <a:t>im</a:t>
            </a:r>
            <a:r>
              <a:rPr b="1" i="0" lang="en-US" sz="1800" u="none" strike="noStrike">
                <a:solidFill>
                  <a:schemeClr val="accent2"/>
                </a:solidFill>
                <a:latin typeface="Arial"/>
                <a:ea typeface="Arial"/>
                <a:cs typeface="Arial"/>
                <a:sym typeface="Arial"/>
              </a:rPr>
              <a:t>plementation </a:t>
            </a:r>
            <a:r>
              <a:rPr b="1" lang="en-US" sz="1800">
                <a:solidFill>
                  <a:schemeClr val="accent2"/>
                </a:solidFill>
              </a:rPr>
              <a:t>t</a:t>
            </a:r>
            <a:r>
              <a:rPr b="1" i="0" lang="en-US" sz="1800" u="none" strike="noStrike">
                <a:solidFill>
                  <a:schemeClr val="accent2"/>
                </a:solidFill>
                <a:latin typeface="Arial"/>
                <a:ea typeface="Arial"/>
                <a:cs typeface="Arial"/>
                <a:sym typeface="Arial"/>
              </a:rPr>
              <a:t>ool </a:t>
            </a:r>
            <a:r>
              <a:rPr b="1" i="0" lang="en-US" sz="1800" u="none" strike="noStrike">
                <a:solidFill>
                  <a:schemeClr val="accent2"/>
                </a:solidFill>
              </a:rPr>
              <a:t>(</a:t>
            </a:r>
            <a:r>
              <a:rPr b="1" lang="en-US" sz="1800">
                <a:solidFill>
                  <a:schemeClr val="accent2"/>
                </a:solidFill>
              </a:rPr>
              <a:t>t</a:t>
            </a:r>
            <a:r>
              <a:rPr b="1" i="0" lang="en-US" sz="1800" u="none" strike="noStrike">
                <a:solidFill>
                  <a:schemeClr val="accent2"/>
                </a:solidFill>
              </a:rPr>
              <a:t>he </a:t>
            </a:r>
            <a:r>
              <a:rPr b="1" lang="en-US" sz="1800">
                <a:solidFill>
                  <a:schemeClr val="accent2"/>
                </a:solidFill>
              </a:rPr>
              <a:t>“</a:t>
            </a:r>
            <a:r>
              <a:rPr b="1" i="0" lang="en-US" sz="1800" u="none" strike="noStrike">
                <a:solidFill>
                  <a:schemeClr val="accent2"/>
                </a:solidFill>
              </a:rPr>
              <a:t>SWIT</a:t>
            </a:r>
            <a:r>
              <a:rPr b="1" lang="en-US" sz="1800">
                <a:solidFill>
                  <a:schemeClr val="accent2"/>
                </a:solidFill>
              </a:rPr>
              <a:t>”</a:t>
            </a:r>
            <a:r>
              <a:rPr b="1" i="0" lang="en-US" sz="1800" u="none" strike="noStrike">
                <a:solidFill>
                  <a:schemeClr val="accent2"/>
                </a:solidFill>
              </a:rPr>
              <a:t>)</a:t>
            </a:r>
            <a:r>
              <a:rPr b="0" i="0" lang="en-US" sz="1800" u="none" strike="noStrike">
                <a:solidFill>
                  <a:schemeClr val="accent1"/>
                </a:solidFill>
                <a:latin typeface="Arial"/>
                <a:ea typeface="Arial"/>
                <a:cs typeface="Arial"/>
                <a:sym typeface="Arial"/>
              </a:rPr>
              <a:t>.</a:t>
            </a:r>
            <a:r>
              <a:rPr b="1" i="0" lang="en-US" sz="1800" u="none" strike="noStrike">
                <a:solidFill>
                  <a:schemeClr val="accent1"/>
                </a:solidFill>
                <a:latin typeface="Arial"/>
                <a:ea typeface="Arial"/>
                <a:cs typeface="Arial"/>
                <a:sym typeface="Arial"/>
              </a:rPr>
              <a:t> </a:t>
            </a:r>
            <a:endParaRPr b="0" i="0" u="none" strike="noStrike">
              <a:solidFill>
                <a:schemeClr val="accent1"/>
              </a:solidFill>
              <a:latin typeface="Arial"/>
              <a:ea typeface="Arial"/>
              <a:cs typeface="Arial"/>
              <a:sym typeface="Arial"/>
            </a:endParaRPr>
          </a:p>
          <a:p>
            <a:pPr indent="0" lvl="0" marL="0" rtl="0" algn="l">
              <a:lnSpc>
                <a:spcPct val="115000"/>
              </a:lnSpc>
              <a:spcBef>
                <a:spcPts val="0"/>
              </a:spcBef>
              <a:spcAft>
                <a:spcPts val="0"/>
              </a:spcAft>
              <a:buNone/>
            </a:pPr>
            <a:r>
              <a:t/>
            </a:r>
            <a:endParaRPr sz="1800">
              <a:solidFill>
                <a:schemeClr val="accent1"/>
              </a:solidFill>
            </a:endParaRPr>
          </a:p>
          <a:p>
            <a:pPr indent="0" lvl="0" marL="0" rtl="0" algn="l">
              <a:lnSpc>
                <a:spcPct val="115000"/>
              </a:lnSpc>
              <a:spcBef>
                <a:spcPts val="0"/>
              </a:spcBef>
              <a:spcAft>
                <a:spcPts val="0"/>
              </a:spcAft>
              <a:buNone/>
            </a:pPr>
            <a:r>
              <a:rPr lang="en-US" sz="1800">
                <a:solidFill>
                  <a:schemeClr val="accent1"/>
                </a:solidFill>
              </a:rPr>
              <a:t>Published in 2013, the SWIT provides practical guidance on effective HIV and STI programming with sex workers. It provides evidence for the need to </a:t>
            </a:r>
            <a:r>
              <a:rPr lang="en-US" sz="1800">
                <a:solidFill>
                  <a:schemeClr val="accent1"/>
                </a:solidFill>
              </a:rPr>
              <a:t>decriminalis</a:t>
            </a:r>
            <a:r>
              <a:rPr lang="en-US" sz="1800">
                <a:solidFill>
                  <a:schemeClr val="accent1"/>
                </a:solidFill>
              </a:rPr>
              <a:t>e sex work, involve sex workers in developing policy, and for the empowerment and self-determination of sex worker communities as a fundamental part of the fight against HIV.</a:t>
            </a:r>
            <a:endParaRPr sz="1800">
              <a:solidFill>
                <a:schemeClr val="accent1"/>
              </a:solidFill>
            </a:endParaRPr>
          </a:p>
          <a:p>
            <a:pPr indent="0" lvl="0" marL="0" rtl="0" algn="l">
              <a:lnSpc>
                <a:spcPct val="115000"/>
              </a:lnSpc>
              <a:spcBef>
                <a:spcPts val="0"/>
              </a:spcBef>
              <a:spcAft>
                <a:spcPts val="0"/>
              </a:spcAft>
              <a:buNone/>
            </a:pPr>
            <a:r>
              <a:t/>
            </a:r>
            <a:endParaRPr sz="1800">
              <a:solidFill>
                <a:schemeClr val="accent1"/>
              </a:solidFill>
            </a:endParaRPr>
          </a:p>
          <a:p>
            <a:pPr indent="0" lvl="0" marL="0" rtl="0" algn="l">
              <a:lnSpc>
                <a:spcPct val="115000"/>
              </a:lnSpc>
              <a:spcBef>
                <a:spcPts val="0"/>
              </a:spcBef>
              <a:spcAft>
                <a:spcPts val="0"/>
              </a:spcAft>
              <a:buNone/>
            </a:pPr>
            <a:r>
              <a:rPr lang="en-US" sz="1800">
                <a:solidFill>
                  <a:schemeClr val="accent1"/>
                </a:solidFill>
              </a:rPr>
              <a:t>This module also draws upon the </a:t>
            </a:r>
            <a:r>
              <a:rPr b="1" lang="en-US" sz="1800">
                <a:solidFill>
                  <a:schemeClr val="accent2"/>
                </a:solidFill>
              </a:rPr>
              <a:t>WHO Key Populations Consolidated Guidelines, 2022</a:t>
            </a:r>
            <a:r>
              <a:rPr lang="en-US" sz="1800">
                <a:solidFill>
                  <a:schemeClr val="accent1"/>
                </a:solidFill>
              </a:rPr>
              <a:t>, which endorse and update the SWIT’s approaches to health interventions and critical enablers.</a:t>
            </a:r>
            <a:endParaRPr sz="1800">
              <a:solidFill>
                <a:schemeClr val="accent1"/>
              </a:solidFill>
            </a:endParaRPr>
          </a:p>
        </p:txBody>
      </p:sp>
      <p:cxnSp>
        <p:nvCxnSpPr>
          <p:cNvPr id="75" name="Google Shape;75;p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76" name="Google Shape;76;p3"/>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INTRODUCTION</a:t>
            </a:r>
            <a:endParaRPr/>
          </a:p>
        </p:txBody>
      </p:sp>
      <p:pic>
        <p:nvPicPr>
          <p:cNvPr id="77" name="Google Shape;77;p3"/>
          <p:cNvPicPr preferRelativeResize="0"/>
          <p:nvPr/>
        </p:nvPicPr>
        <p:blipFill rotWithShape="1">
          <a:blip r:embed="rId3">
            <a:alphaModFix/>
          </a:blip>
          <a:srcRect b="0" l="0" r="0" t="0"/>
          <a:stretch/>
        </p:blipFill>
        <p:spPr>
          <a:xfrm>
            <a:off x="8432427" y="1741361"/>
            <a:ext cx="3163420" cy="4351337"/>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ff10421172_0_3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313" name="Google Shape;313;g1ff10421172_0_38"/>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a:t>
            </a:r>
            <a:r>
              <a:rPr b="1" lang="en-US" sz="2200">
                <a:solidFill>
                  <a:schemeClr val="accent2"/>
                </a:solidFill>
              </a:rPr>
              <a:t> </a:t>
            </a:r>
            <a:endParaRPr b="1" sz="2200">
              <a:solidFill>
                <a:schemeClr val="accent2"/>
              </a:solidFill>
            </a:endParaRPr>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The case for </a:t>
            </a:r>
            <a:r>
              <a:rPr b="1" lang="en-US" sz="2400">
                <a:solidFill>
                  <a:schemeClr val="accent2"/>
                </a:solidFill>
              </a:rPr>
              <a:t>decriminalis</a:t>
            </a:r>
            <a:r>
              <a:rPr b="1" lang="en-US" sz="2400">
                <a:solidFill>
                  <a:schemeClr val="accent2"/>
                </a:solidFill>
              </a:rPr>
              <a:t>ation</a:t>
            </a:r>
            <a:endParaRPr b="1" sz="2400">
              <a:solidFill>
                <a:schemeClr val="accent2"/>
              </a:solidFill>
            </a:endParaRPr>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8"/>
          <p:cNvSpPr txBox="1"/>
          <p:nvPr>
            <p:ph idx="1" type="body"/>
          </p:nvPr>
        </p:nvSpPr>
        <p:spPr>
          <a:xfrm>
            <a:off x="6172325" y="1567200"/>
            <a:ext cx="5181600" cy="4796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2"/>
              </a:buClr>
              <a:buSzPts val="1530"/>
              <a:buNone/>
            </a:pPr>
            <a:r>
              <a:rPr b="1" lang="en-US" sz="2235"/>
              <a:t>The </a:t>
            </a:r>
            <a:r>
              <a:rPr b="1" lang="en-US" sz="2235"/>
              <a:t>criminalis</a:t>
            </a:r>
            <a:r>
              <a:rPr b="1" lang="en-US" sz="2235"/>
              <a:t>ation of sex work is a barrier to the HIV response.</a:t>
            </a:r>
            <a:endParaRPr b="1" sz="2235"/>
          </a:p>
          <a:p>
            <a:pPr indent="0" lvl="0" marL="0" rtl="0" algn="l">
              <a:lnSpc>
                <a:spcPct val="100000"/>
              </a:lnSpc>
              <a:spcBef>
                <a:spcPts val="0"/>
              </a:spcBef>
              <a:spcAft>
                <a:spcPts val="0"/>
              </a:spcAft>
              <a:buSzPts val="935"/>
              <a:buNone/>
            </a:pPr>
            <a:r>
              <a:t/>
            </a:r>
            <a:endParaRPr b="1" sz="2235"/>
          </a:p>
          <a:p>
            <a:pPr indent="0" lvl="0" marL="0" rtl="0" algn="l">
              <a:lnSpc>
                <a:spcPct val="100000"/>
              </a:lnSpc>
              <a:spcBef>
                <a:spcPts val="0"/>
              </a:spcBef>
              <a:spcAft>
                <a:spcPts val="0"/>
              </a:spcAft>
              <a:buSzPts val="935"/>
              <a:buNone/>
            </a:pPr>
            <a:r>
              <a:rPr lang="en-US" sz="2235"/>
              <a:t>In a study by the HIV Policy Lab, </a:t>
            </a:r>
            <a:r>
              <a:rPr lang="en-US" sz="2235"/>
              <a:t>criminalis</a:t>
            </a:r>
            <a:r>
              <a:rPr lang="en-US" sz="2235"/>
              <a:t>ation of sex work was associated with 10% lower knowledge of HIV status and 6% lower viral suppression among sex workers who were living with HIV.</a:t>
            </a:r>
            <a:endParaRPr sz="2235"/>
          </a:p>
        </p:txBody>
      </p:sp>
      <p:sp>
        <p:nvSpPr>
          <p:cNvPr id="320" name="Google Shape;320;p2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The case for </a:t>
            </a:r>
            <a:r>
              <a:rPr lang="en-US"/>
              <a:t>decriminalis</a:t>
            </a:r>
            <a:r>
              <a:rPr lang="en-US"/>
              <a:t>ation</a:t>
            </a:r>
            <a:endParaRPr/>
          </a:p>
        </p:txBody>
      </p:sp>
      <p:cxnSp>
        <p:nvCxnSpPr>
          <p:cNvPr id="321" name="Google Shape;321;p2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22" name="Google Shape;322;p28"/>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THE CASE FOR </a:t>
            </a:r>
            <a:r>
              <a:rPr lang="en-US" sz="1100">
                <a:solidFill>
                  <a:srgbClr val="ACB8CA"/>
                </a:solidFill>
              </a:rPr>
              <a:t>DECRIMINALISATION</a:t>
            </a:r>
            <a:endParaRPr/>
          </a:p>
        </p:txBody>
      </p:sp>
      <p:pic>
        <p:nvPicPr>
          <p:cNvPr descr="People holding signs and banners at a demonstration" id="323" name="Google Shape;323;p28"/>
          <p:cNvPicPr preferRelativeResize="0"/>
          <p:nvPr/>
        </p:nvPicPr>
        <p:blipFill rotWithShape="1">
          <a:blip r:embed="rId3">
            <a:alphaModFix/>
          </a:blip>
          <a:srcRect b="0" l="0" r="0" t="0"/>
          <a:stretch/>
        </p:blipFill>
        <p:spPr>
          <a:xfrm>
            <a:off x="548600" y="1520175"/>
            <a:ext cx="5181600" cy="4351200"/>
          </a:xfrm>
          <a:prstGeom prst="rect">
            <a:avLst/>
          </a:prstGeom>
          <a:noFill/>
          <a:ln>
            <a:noFill/>
          </a:ln>
        </p:spPr>
      </p:pic>
      <p:sp>
        <p:nvSpPr>
          <p:cNvPr id="324" name="Google Shape;324;p28"/>
          <p:cNvSpPr txBox="1"/>
          <p:nvPr/>
        </p:nvSpPr>
        <p:spPr>
          <a:xfrm>
            <a:off x="6172325" y="5052625"/>
            <a:ext cx="464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rPr>
              <a:t>Source: </a:t>
            </a:r>
            <a:r>
              <a:rPr lang="en-US" u="sng">
                <a:solidFill>
                  <a:schemeClr val="hlink"/>
                </a:solidFill>
                <a:hlinkClick r:id="rId4"/>
              </a:rPr>
              <a:t>HIV Policy Lab</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idx="1" type="body"/>
          </p:nvPr>
        </p:nvSpPr>
        <p:spPr>
          <a:xfrm>
            <a:off x="838200" y="1567191"/>
            <a:ext cx="10515600" cy="4239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b="1" lang="en-US" sz="1900"/>
              <a:t>The Global AIDS Strategy 2021-2026 has set the </a:t>
            </a:r>
            <a:r>
              <a:rPr b="1" lang="en-US" sz="1900">
                <a:solidFill>
                  <a:schemeClr val="accent2"/>
                </a:solidFill>
              </a:rPr>
              <a:t>10-10-10 targets </a:t>
            </a:r>
            <a:r>
              <a:rPr b="1" lang="en-US" sz="1900"/>
              <a:t>to ensure that by 2025:</a:t>
            </a:r>
            <a:endParaRPr b="1" sz="1900"/>
          </a:p>
          <a:p>
            <a:pPr indent="0" lvl="0" marL="0" rtl="0" algn="l">
              <a:lnSpc>
                <a:spcPct val="100000"/>
              </a:lnSpc>
              <a:spcBef>
                <a:spcPts val="0"/>
              </a:spcBef>
              <a:spcAft>
                <a:spcPts val="0"/>
              </a:spcAft>
              <a:buNone/>
            </a:pPr>
            <a:r>
              <a:t/>
            </a:r>
            <a:endParaRPr sz="1900"/>
          </a:p>
          <a:p>
            <a:pPr indent="-349250" lvl="0" marL="457200" rtl="0" algn="l">
              <a:lnSpc>
                <a:spcPct val="100000"/>
              </a:lnSpc>
              <a:spcBef>
                <a:spcPts val="0"/>
              </a:spcBef>
              <a:spcAft>
                <a:spcPts val="0"/>
              </a:spcAft>
              <a:buSzPts val="1900"/>
              <a:buChar char="•"/>
            </a:pPr>
            <a:r>
              <a:rPr lang="en-US" sz="1900"/>
              <a:t>Less than 10% of countries have punitive legal and policy environments</a:t>
            </a:r>
            <a:endParaRPr sz="1900"/>
          </a:p>
          <a:p>
            <a:pPr indent="-349250" lvl="0" marL="457200" rtl="0" algn="l">
              <a:lnSpc>
                <a:spcPct val="100000"/>
              </a:lnSpc>
              <a:spcBef>
                <a:spcPts val="0"/>
              </a:spcBef>
              <a:spcAft>
                <a:spcPts val="0"/>
              </a:spcAft>
              <a:buSzPts val="1900"/>
              <a:buChar char="•"/>
            </a:pPr>
            <a:r>
              <a:rPr lang="en-US" sz="1900"/>
              <a:t>Less than 10% of people living with HIV and key populations experience stigma and discrimination</a:t>
            </a:r>
            <a:endParaRPr sz="1900"/>
          </a:p>
          <a:p>
            <a:pPr indent="-349250" lvl="0" marL="457200" rtl="0" algn="l">
              <a:lnSpc>
                <a:spcPct val="100000"/>
              </a:lnSpc>
              <a:spcBef>
                <a:spcPts val="0"/>
              </a:spcBef>
              <a:spcAft>
                <a:spcPts val="0"/>
              </a:spcAft>
              <a:buSzPts val="1900"/>
              <a:buChar char="•"/>
            </a:pPr>
            <a:r>
              <a:rPr lang="en-US" sz="1900"/>
              <a:t>Less than 10% of women, girls, people living with HIV and key populations experience gender inequality and violence.</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en-US" sz="1900"/>
              <a:t>Sub-targets include that</a:t>
            </a:r>
            <a:r>
              <a:rPr b="1" lang="en-US" sz="1900"/>
              <a:t> by 2025:</a:t>
            </a:r>
            <a:endParaRPr b="1" sz="1900"/>
          </a:p>
          <a:p>
            <a:pPr indent="0" lvl="0" marL="0" rtl="0" algn="l">
              <a:lnSpc>
                <a:spcPct val="100000"/>
              </a:lnSpc>
              <a:spcBef>
                <a:spcPts val="0"/>
              </a:spcBef>
              <a:spcAft>
                <a:spcPts val="0"/>
              </a:spcAft>
              <a:buNone/>
            </a:pPr>
            <a:r>
              <a:t/>
            </a:r>
            <a:endParaRPr b="1" sz="1900"/>
          </a:p>
          <a:p>
            <a:pPr indent="-349250" lvl="0" marL="457200" rtl="0" algn="l">
              <a:lnSpc>
                <a:spcPct val="100000"/>
              </a:lnSpc>
              <a:spcBef>
                <a:spcPts val="0"/>
              </a:spcBef>
              <a:spcAft>
                <a:spcPts val="0"/>
              </a:spcAft>
              <a:buSzPts val="1900"/>
              <a:buChar char="•"/>
            </a:pPr>
            <a:r>
              <a:rPr b="1" lang="en-US" sz="1900"/>
              <a:t>Less than 10% of countries </a:t>
            </a:r>
            <a:r>
              <a:rPr b="1" lang="en-US" sz="1900"/>
              <a:t>criminalis</a:t>
            </a:r>
            <a:r>
              <a:rPr b="1" lang="en-US" sz="1900"/>
              <a:t>e sex work</a:t>
            </a:r>
            <a:endParaRPr b="1" sz="1900"/>
          </a:p>
          <a:p>
            <a:pPr indent="-349250" lvl="0" marL="457200" rtl="0" algn="l">
              <a:lnSpc>
                <a:spcPct val="100000"/>
              </a:lnSpc>
              <a:spcBef>
                <a:spcPts val="0"/>
              </a:spcBef>
              <a:spcAft>
                <a:spcPts val="0"/>
              </a:spcAft>
              <a:buSzPts val="1900"/>
              <a:buChar char="•"/>
            </a:pPr>
            <a:r>
              <a:rPr b="1" lang="en-US" sz="1900"/>
              <a:t>Less than 10% of health workers and law-enforcement officers report negative attitudes towards sex workers.</a:t>
            </a:r>
            <a:endParaRPr b="1" sz="1900"/>
          </a:p>
        </p:txBody>
      </p:sp>
      <p:sp>
        <p:nvSpPr>
          <p:cNvPr id="331" name="Google Shape;331;p2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The Global AIDS Strategy and </a:t>
            </a:r>
            <a:endParaRPr/>
          </a:p>
          <a:p>
            <a:pPr indent="0" lvl="0" marL="0" rtl="0" algn="l">
              <a:lnSpc>
                <a:spcPct val="90000"/>
              </a:lnSpc>
              <a:spcBef>
                <a:spcPts val="0"/>
              </a:spcBef>
              <a:spcAft>
                <a:spcPts val="0"/>
              </a:spcAft>
              <a:buClr>
                <a:schemeClr val="lt1"/>
              </a:buClr>
              <a:buSzPts val="3600"/>
              <a:buFont typeface="Arial"/>
              <a:buNone/>
            </a:pPr>
            <a:r>
              <a:rPr lang="en-US"/>
              <a:t>decriminalis</a:t>
            </a:r>
            <a:r>
              <a:rPr lang="en-US"/>
              <a:t>ation</a:t>
            </a:r>
            <a:endParaRPr/>
          </a:p>
        </p:txBody>
      </p:sp>
      <p:cxnSp>
        <p:nvCxnSpPr>
          <p:cNvPr id="332" name="Google Shape;332;p2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33" name="Google Shape;333;p29"/>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THE CASE FOR </a:t>
            </a:r>
            <a:r>
              <a:rPr lang="en-US" sz="1100">
                <a:solidFill>
                  <a:srgbClr val="ACB8CA"/>
                </a:solidFill>
              </a:rPr>
              <a:t>DECRIMINALISATION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fc84f9438f_0_88"/>
          <p:cNvSpPr txBox="1"/>
          <p:nvPr>
            <p:ph idx="1" type="body"/>
          </p:nvPr>
        </p:nvSpPr>
        <p:spPr>
          <a:xfrm>
            <a:off x="838200" y="4102650"/>
            <a:ext cx="10021500" cy="170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523"/>
              <a:buNone/>
            </a:pPr>
            <a:r>
              <a:rPr lang="en-US" sz="1760"/>
              <a:t>The Global AIDS Strategy calls for countries to “introduce and enforce protective and enabling legislation and policies, and end the overuse of criminal and general laws to target people living with HIV and key populations.” </a:t>
            </a:r>
            <a:endParaRPr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SzPts val="523"/>
              <a:buNone/>
            </a:pPr>
            <a:r>
              <a:rPr b="1" lang="en-US" sz="1760"/>
              <a:t>A variety of interventions are currently led by sex workers and advocates to destigmat</a:t>
            </a:r>
            <a:r>
              <a:rPr b="1" lang="en-US" sz="1760"/>
              <a:t>is</a:t>
            </a:r>
            <a:r>
              <a:rPr b="1" lang="en-US" sz="1760"/>
              <a:t>e sex work, reduce violence and reform laws which </a:t>
            </a:r>
            <a:r>
              <a:rPr b="1" lang="en-US" sz="1760"/>
              <a:t>criminalis</a:t>
            </a:r>
            <a:r>
              <a:rPr b="1" lang="en-US" sz="1760"/>
              <a:t>e sex work.</a:t>
            </a:r>
            <a:endParaRPr b="1"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SzPts val="523"/>
              <a:buNone/>
            </a:pPr>
            <a:r>
              <a:t/>
            </a:r>
            <a:endParaRPr sz="1760"/>
          </a:p>
          <a:p>
            <a:pPr indent="0" lvl="0" marL="0" rtl="0" algn="l">
              <a:lnSpc>
                <a:spcPct val="90000"/>
              </a:lnSpc>
              <a:spcBef>
                <a:spcPts val="0"/>
              </a:spcBef>
              <a:spcAft>
                <a:spcPts val="0"/>
              </a:spcAft>
              <a:buClr>
                <a:schemeClr val="dk1"/>
              </a:buClr>
              <a:buSzPts val="723"/>
              <a:buFont typeface="Arial"/>
              <a:buNone/>
            </a:pPr>
            <a:r>
              <a:t/>
            </a:r>
            <a:endParaRPr sz="1760"/>
          </a:p>
        </p:txBody>
      </p:sp>
      <p:sp>
        <p:nvSpPr>
          <p:cNvPr id="340" name="Google Shape;340;g1fc84f9438f_0_8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500"/>
              <a:t>What </a:t>
            </a:r>
            <a:r>
              <a:rPr lang="en-US" sz="3500"/>
              <a:t>decriminalis</a:t>
            </a:r>
            <a:r>
              <a:rPr lang="en-US" sz="3500"/>
              <a:t>ation means</a:t>
            </a:r>
            <a:endParaRPr sz="3500"/>
          </a:p>
        </p:txBody>
      </p:sp>
      <p:cxnSp>
        <p:nvCxnSpPr>
          <p:cNvPr id="341" name="Google Shape;341;g1fc84f9438f_0_88"/>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grpSp>
        <p:nvGrpSpPr>
          <p:cNvPr id="342" name="Google Shape;342;g1fc84f9438f_0_88"/>
          <p:cNvGrpSpPr/>
          <p:nvPr/>
        </p:nvGrpSpPr>
        <p:grpSpPr>
          <a:xfrm>
            <a:off x="1193576" y="1736925"/>
            <a:ext cx="8989882" cy="2065188"/>
            <a:chOff x="1019360" y="1387"/>
            <a:chExt cx="7463580" cy="2133900"/>
          </a:xfrm>
        </p:grpSpPr>
        <p:sp>
          <p:nvSpPr>
            <p:cNvPr id="343" name="Google Shape;343;g1fc84f9438f_0_88"/>
            <p:cNvSpPr/>
            <p:nvPr/>
          </p:nvSpPr>
          <p:spPr>
            <a:xfrm>
              <a:off x="1019360" y="1387"/>
              <a:ext cx="3554100" cy="2133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fc84f9438f_0_88"/>
            <p:cNvSpPr txBox="1"/>
            <p:nvPr/>
          </p:nvSpPr>
          <p:spPr>
            <a:xfrm>
              <a:off x="1157518" y="257099"/>
              <a:ext cx="3277800" cy="16224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rPr>
                <a:t>DECRIMINALIS</a:t>
              </a:r>
              <a:r>
                <a:rPr b="1" lang="en-US" sz="1600">
                  <a:solidFill>
                    <a:schemeClr val="lt1"/>
                  </a:solidFill>
                  <a:latin typeface="Arial"/>
                  <a:ea typeface="Arial"/>
                  <a:cs typeface="Arial"/>
                  <a:sym typeface="Arial"/>
                </a:rPr>
                <a:t>ATION</a:t>
              </a:r>
              <a:endParaRPr b="1" sz="1600">
                <a:solidFill>
                  <a:schemeClr val="lt1"/>
                </a:solidFill>
              </a:endParaRPr>
            </a:p>
            <a:p>
              <a:pPr indent="0" lvl="0" marL="0" marR="0" rtl="0" algn="ctr">
                <a:lnSpc>
                  <a:spcPct val="90000"/>
                </a:lnSpc>
                <a:spcBef>
                  <a:spcPts val="1000"/>
                </a:spcBef>
                <a:spcAft>
                  <a:spcPts val="0"/>
                </a:spcAft>
                <a:buClr>
                  <a:schemeClr val="lt1"/>
                </a:buClr>
                <a:buSzPts val="1600"/>
                <a:buFont typeface="Arial"/>
                <a:buNone/>
              </a:pPr>
              <a:r>
                <a:rPr lang="en-US" sz="1600">
                  <a:solidFill>
                    <a:schemeClr val="lt1"/>
                  </a:solidFill>
                </a:rPr>
                <a:t>The removal of sanctions that oppress sex workers under a country’s criminal laws (including sale or purchase of sex, running an establishment employing sex workers, or sex work organising). </a:t>
              </a:r>
              <a:r>
                <a:rPr lang="en-US" sz="1600">
                  <a:solidFill>
                    <a:schemeClr val="lt1"/>
                  </a:solidFill>
                  <a:extLst>
                    <a:ext uri="http://customooxmlschemas.google.com/">
                      <go:slidesCustomData xmlns:go="http://customooxmlschemas.google.com/" textRoundtripDataId="21"/>
                    </a:ext>
                  </a:extLst>
                </a:rPr>
                <a:t>Alternate penalties could still be enforced.</a:t>
              </a:r>
              <a:endParaRPr sz="1600">
                <a:solidFill>
                  <a:schemeClr val="lt1"/>
                </a:solidFill>
              </a:endParaRPr>
            </a:p>
          </p:txBody>
        </p:sp>
        <p:sp>
          <p:nvSpPr>
            <p:cNvPr id="345" name="Google Shape;345;g1fc84f9438f_0_88"/>
            <p:cNvSpPr/>
            <p:nvPr/>
          </p:nvSpPr>
          <p:spPr>
            <a:xfrm>
              <a:off x="4928840" y="2102"/>
              <a:ext cx="3554100" cy="2132400"/>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fc84f9438f_0_88"/>
            <p:cNvSpPr txBox="1"/>
            <p:nvPr/>
          </p:nvSpPr>
          <p:spPr>
            <a:xfrm>
              <a:off x="4928840" y="2102"/>
              <a:ext cx="3554100" cy="21324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extLst>
                    <a:ext uri="http://customooxmlschemas.google.com/">
                      <go:slidesCustomData xmlns:go="http://customooxmlschemas.google.com/" textRoundtripDataId="22"/>
                    </a:ext>
                  </a:extLst>
                </a:rPr>
                <a:t>LEGAL</a:t>
              </a:r>
              <a:r>
                <a:rPr b="1" lang="en-US" sz="1600">
                  <a:solidFill>
                    <a:schemeClr val="lt1"/>
                  </a:solidFill>
                  <a:extLst>
                    <a:ext uri="http://customooxmlschemas.google.com/">
                      <go:slidesCustomData xmlns:go="http://customooxmlschemas.google.com/" textRoundtripDataId="23"/>
                    </a:ext>
                  </a:extLst>
                </a:rPr>
                <a:t>ISA</a:t>
              </a:r>
              <a:r>
                <a:rPr b="1" lang="en-US" sz="1600">
                  <a:solidFill>
                    <a:schemeClr val="lt1"/>
                  </a:solidFill>
                  <a:latin typeface="Arial"/>
                  <a:ea typeface="Arial"/>
                  <a:cs typeface="Arial"/>
                  <a:sym typeface="Arial"/>
                  <a:extLst>
                    <a:ext uri="http://customooxmlschemas.google.com/">
                      <go:slidesCustomData xmlns:go="http://customooxmlschemas.google.com/" textRoundtripDataId="24"/>
                    </a:ext>
                  </a:extLst>
                </a:rPr>
                <a:t>TION </a:t>
              </a:r>
              <a:endParaRPr/>
            </a:p>
            <a:p>
              <a:pPr indent="0" lvl="0" marL="0" rtl="0" algn="ctr">
                <a:lnSpc>
                  <a:spcPct val="100000"/>
                </a:lnSpc>
                <a:spcBef>
                  <a:spcPts val="1000"/>
                </a:spcBef>
                <a:spcAft>
                  <a:spcPts val="0"/>
                </a:spcAft>
                <a:buNone/>
              </a:pPr>
              <a:r>
                <a:rPr lang="en-US" sz="1600">
                  <a:solidFill>
                    <a:schemeClr val="lt1"/>
                  </a:solidFill>
                </a:rPr>
                <a:t>The complete removal of sanctions, making sex work legal and introducing laws that regulate and control sex work.</a:t>
              </a:r>
              <a:endParaRPr sz="1600">
                <a:solidFill>
                  <a:schemeClr val="lt1"/>
                </a:solidFill>
              </a:endParaRPr>
            </a:p>
          </p:txBody>
        </p:sp>
      </p:grpSp>
      <p:sp>
        <p:nvSpPr>
          <p:cNvPr id="347" name="Google Shape;347;g1fc84f9438f_0_88"/>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THE CASE FOR </a:t>
            </a:r>
            <a:r>
              <a:rPr lang="en-US" sz="1100">
                <a:solidFill>
                  <a:srgbClr val="ACB8CA"/>
                </a:solidFill>
              </a:rPr>
              <a:t>DECRIMINALISATION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0"/>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2300">
                <a:solidFill>
                  <a:schemeClr val="accent1"/>
                </a:solidFill>
              </a:rPr>
              <a:t>New Zealand: </a:t>
            </a:r>
            <a:r>
              <a:rPr lang="en-US" sz="2300"/>
              <a:t>In 2003, the country fully </a:t>
            </a:r>
            <a:r>
              <a:rPr lang="en-US" sz="2300"/>
              <a:t>decriminalis</a:t>
            </a:r>
            <a:r>
              <a:rPr lang="en-US" sz="2300"/>
              <a:t>ed sex work and extended to sex workers the labour-law and human-rights protections available to other workers.</a:t>
            </a:r>
            <a:endParaRPr sz="3300"/>
          </a:p>
          <a:p>
            <a:pPr indent="0" lvl="0" marL="0" rtl="0" algn="l">
              <a:lnSpc>
                <a:spcPct val="115000"/>
              </a:lnSpc>
              <a:spcBef>
                <a:spcPts val="1000"/>
              </a:spcBef>
              <a:spcAft>
                <a:spcPts val="0"/>
              </a:spcAft>
              <a:buNone/>
            </a:pPr>
            <a:r>
              <a:rPr b="1" lang="en-US" sz="2300">
                <a:solidFill>
                  <a:schemeClr val="accent1"/>
                </a:solidFill>
              </a:rPr>
              <a:t>India: </a:t>
            </a:r>
            <a:r>
              <a:rPr lang="en-US" sz="2300"/>
              <a:t>In 2022, the Supreme Court issued a ruling recogn</a:t>
            </a:r>
            <a:r>
              <a:rPr lang="en-US" sz="2300"/>
              <a:t>is</a:t>
            </a:r>
            <a:r>
              <a:rPr lang="en-US" sz="2300"/>
              <a:t>ing sex work as a “profession”. </a:t>
            </a:r>
            <a:endParaRPr sz="3300"/>
          </a:p>
          <a:p>
            <a:pPr indent="0" lvl="0" marL="0" rtl="0" algn="l">
              <a:lnSpc>
                <a:spcPct val="115000"/>
              </a:lnSpc>
              <a:spcBef>
                <a:spcPts val="1000"/>
              </a:spcBef>
              <a:spcAft>
                <a:spcPts val="0"/>
              </a:spcAft>
              <a:buNone/>
            </a:pPr>
            <a:r>
              <a:rPr b="1" lang="en-US" sz="2300">
                <a:solidFill>
                  <a:schemeClr val="accent1"/>
                </a:solidFill>
              </a:rPr>
              <a:t>Brazil: </a:t>
            </a:r>
            <a:r>
              <a:rPr lang="en-US" sz="2300"/>
              <a:t>The government made sex work a legal profession in 2022, allowing sex workers to access social security and other work-related benefits.</a:t>
            </a:r>
            <a:endParaRPr sz="3300"/>
          </a:p>
        </p:txBody>
      </p:sp>
      <p:sp>
        <p:nvSpPr>
          <p:cNvPr id="354" name="Google Shape;354;p3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None/>
            </a:pPr>
            <a:r>
              <a:rPr lang="en-US" sz="2700"/>
              <a:t>Country examples of </a:t>
            </a:r>
            <a:r>
              <a:rPr lang="en-US" sz="2700"/>
              <a:t>decriminalis</a:t>
            </a:r>
            <a:r>
              <a:rPr lang="en-US" sz="2700"/>
              <a:t>ation and </a:t>
            </a:r>
            <a:endParaRPr sz="2700"/>
          </a:p>
          <a:p>
            <a:pPr indent="0" lvl="0" marL="0" rtl="0" algn="l">
              <a:lnSpc>
                <a:spcPct val="115000"/>
              </a:lnSpc>
              <a:spcBef>
                <a:spcPts val="0"/>
              </a:spcBef>
              <a:spcAft>
                <a:spcPts val="0"/>
              </a:spcAft>
              <a:buNone/>
            </a:pPr>
            <a:r>
              <a:rPr lang="en-US" sz="2700"/>
              <a:t>protection of sex work</a:t>
            </a:r>
            <a:endParaRPr sz="2700"/>
          </a:p>
        </p:txBody>
      </p:sp>
      <p:cxnSp>
        <p:nvCxnSpPr>
          <p:cNvPr id="355" name="Google Shape;355;p3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56" name="Google Shape;356;p30"/>
          <p:cNvSpPr txBox="1"/>
          <p:nvPr/>
        </p:nvSpPr>
        <p:spPr>
          <a:xfrm>
            <a:off x="838200" y="6494680"/>
            <a:ext cx="612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THE CASE FOR </a:t>
            </a:r>
            <a:r>
              <a:rPr lang="en-US" sz="1100">
                <a:solidFill>
                  <a:srgbClr val="ACB8CA"/>
                </a:solidFill>
              </a:rPr>
              <a:t>DECRIMINALISATION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ff10421172_0_4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362" name="Google Shape;362;g1ff10421172_0_45"/>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a:t>
            </a:r>
            <a:r>
              <a:rPr lang="en-US" sz="2200">
                <a:solidFill>
                  <a:schemeClr val="accent2"/>
                </a:solidFill>
              </a:rPr>
              <a:t> </a:t>
            </a:r>
            <a:endParaRPr sz="22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28600" lvl="0" marL="228600" rtl="0" algn="l">
              <a:lnSpc>
                <a:spcPct val="115000"/>
              </a:lnSpc>
              <a:spcBef>
                <a:spcPts val="0"/>
              </a:spcBef>
              <a:spcAft>
                <a:spcPts val="0"/>
              </a:spcAft>
              <a:buClr>
                <a:schemeClr val="accent2"/>
              </a:buClr>
              <a:buSzPts val="2400"/>
              <a:buChar char="➢"/>
            </a:pPr>
            <a:r>
              <a:rPr b="1" lang="en-US" sz="2400">
                <a:solidFill>
                  <a:schemeClr val="accent2"/>
                </a:solidFill>
              </a:rPr>
              <a:t>UN frameworks and normative guidance on sex work</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fc84f9438f_0_113"/>
          <p:cNvSpPr txBox="1"/>
          <p:nvPr>
            <p:ph idx="1" type="body"/>
          </p:nvPr>
        </p:nvSpPr>
        <p:spPr>
          <a:xfrm>
            <a:off x="838200" y="1567207"/>
            <a:ext cx="10515600" cy="4368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935"/>
              <a:buNone/>
            </a:pPr>
            <a:r>
              <a:rPr b="1" lang="en-US" sz="2080" u="sng">
                <a:solidFill>
                  <a:schemeClr val="accent2"/>
                </a:solidFill>
                <a:hlinkClick r:id="rId3">
                  <a:extLst>
                    <a:ext uri="{A12FA001-AC4F-418D-AE19-62706E023703}">
                      <ahyp:hlinkClr val="tx"/>
                    </a:ext>
                  </a:extLst>
                </a:hlinkClick>
              </a:rPr>
              <a:t>UN Political Declaration on HIV and AIDS</a:t>
            </a:r>
            <a:r>
              <a:rPr lang="en-US" sz="2080">
                <a:solidFill>
                  <a:srgbClr val="000000"/>
                </a:solidFill>
              </a:rPr>
              <a:t> (2021): In this document, drafted at the High Level Meeting on HIV and AIDS in 2021, governments, “express deep concern about stigma, discrimination, violence and restrictive and discriminatory laws and practices that target people living with, at risk of and affected by HIV … and laws that restrict the movement or access to services for people living with, at risk of and affected by HIV, including key populations … and in this regard, deplore acts of violence and discrimination in all regions of the world against them”.</a:t>
            </a:r>
            <a:br>
              <a:rPr lang="en-US" sz="2080">
                <a:solidFill>
                  <a:srgbClr val="000000"/>
                </a:solidFill>
              </a:rPr>
            </a:br>
            <a:br>
              <a:rPr lang="en-US" sz="2080">
                <a:solidFill>
                  <a:srgbClr val="000000"/>
                </a:solidFill>
              </a:rPr>
            </a:br>
            <a:r>
              <a:rPr b="1" lang="en-US" sz="2080" u="sng">
                <a:solidFill>
                  <a:schemeClr val="accent2"/>
                </a:solidFill>
                <a:hlinkClick r:id="rId4">
                  <a:extLst>
                    <a:ext uri="{A12FA001-AC4F-418D-AE19-62706E023703}">
                      <ahyp:hlinkClr val="tx"/>
                    </a:ext>
                  </a:extLst>
                </a:hlinkClick>
              </a:rPr>
              <a:t>Global AIDS Strategy 2021-2026</a:t>
            </a:r>
            <a:r>
              <a:rPr lang="en-US" sz="2080">
                <a:solidFill>
                  <a:schemeClr val="accent2"/>
                </a:solidFill>
              </a:rPr>
              <a:t> </a:t>
            </a:r>
            <a:r>
              <a:rPr lang="en-US" sz="2080">
                <a:solidFill>
                  <a:srgbClr val="000000"/>
                </a:solidFill>
              </a:rPr>
              <a:t>(2021): The strategy includes a commitment to work towards the decriminalisation of sex work as part of the 10-10-10 targets to remove societal and legal barriers to accessing services.</a:t>
            </a:r>
            <a:endParaRPr sz="1740"/>
          </a:p>
        </p:txBody>
      </p:sp>
      <p:sp>
        <p:nvSpPr>
          <p:cNvPr id="369" name="Google Shape;369;g1fc84f9438f_0_11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sz="3000"/>
              <a:t>UN frameworks and normative </a:t>
            </a:r>
            <a:br>
              <a:rPr lang="en-US" sz="3000"/>
            </a:br>
            <a:r>
              <a:rPr lang="en-US" sz="3000"/>
              <a:t>guidance on sex work (1)</a:t>
            </a:r>
            <a:endParaRPr sz="3000"/>
          </a:p>
        </p:txBody>
      </p:sp>
      <p:cxnSp>
        <p:nvCxnSpPr>
          <p:cNvPr id="370" name="Google Shape;370;g1fc84f9438f_0_113"/>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371" name="Google Shape;371;g1fc84f9438f_0_113"/>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a:t>
            </a:r>
            <a:r>
              <a:rPr lang="en-US" sz="1100">
                <a:solidFill>
                  <a:srgbClr val="ACB8CA"/>
                </a:solidFill>
                <a:latin typeface="Arial"/>
                <a:ea typeface="Arial"/>
                <a:cs typeface="Arial"/>
                <a:sym typeface="Arial"/>
              </a:rPr>
              <a:t> UN FRAMEWORKS AND </a:t>
            </a:r>
            <a:r>
              <a:rPr lang="en-US" sz="1100">
                <a:solidFill>
                  <a:srgbClr val="ACB8CA"/>
                </a:solidFill>
              </a:rPr>
              <a:t>NORMATIVE GUIDANCE ON SEX WORK</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5"/>
          <p:cNvSpPr txBox="1"/>
          <p:nvPr>
            <p:ph idx="1" type="body"/>
          </p:nvPr>
        </p:nvSpPr>
        <p:spPr>
          <a:xfrm>
            <a:off x="838200" y="1567200"/>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rgbClr val="C00000"/>
              </a:buClr>
              <a:buSzPts val="2800"/>
              <a:buFont typeface="Arial"/>
              <a:buNone/>
            </a:pPr>
            <a:r>
              <a:rPr b="1" lang="en-US" sz="2000" u="sng">
                <a:solidFill>
                  <a:schemeClr val="accent2"/>
                </a:solidFill>
                <a:hlinkClick r:id="rId3">
                  <a:extLst>
                    <a:ext uri="{A12FA001-AC4F-418D-AE19-62706E023703}">
                      <ahyp:hlinkClr val="tx"/>
                    </a:ext>
                  </a:extLst>
                </a:hlinkClick>
              </a:rPr>
              <a:t>Consolidated Guidelines on HIV, Viral Hepatitis and STI Diagnosis, Prevention, Treatment and Care for Key Populations</a:t>
            </a:r>
            <a:r>
              <a:rPr lang="en-US" sz="2000">
                <a:solidFill>
                  <a:srgbClr val="000000"/>
                </a:solidFill>
              </a:rPr>
              <a:t> (2022): Published by the World Health </a:t>
            </a:r>
            <a:r>
              <a:rPr lang="en-US" sz="2000">
                <a:solidFill>
                  <a:srgbClr val="000000"/>
                </a:solidFill>
              </a:rPr>
              <a:t>organis</a:t>
            </a:r>
            <a:r>
              <a:rPr lang="en-US" sz="2000">
                <a:solidFill>
                  <a:srgbClr val="000000"/>
                </a:solidFill>
              </a:rPr>
              <a:t>ation,</a:t>
            </a:r>
            <a:r>
              <a:rPr b="1" lang="en-US" sz="2000">
                <a:solidFill>
                  <a:srgbClr val="C00000"/>
                </a:solidFill>
              </a:rPr>
              <a:t> </a:t>
            </a:r>
            <a:r>
              <a:rPr lang="en-US" sz="2000">
                <a:solidFill>
                  <a:srgbClr val="000000"/>
                </a:solidFill>
              </a:rPr>
              <a:t>this is an updated version of the 2016 edition, and is designed to address HIV, viral hepatitis and STIs in key populations using a rights-based, integrated and person-centred approach. One of the recommendations is that “Countries should work toward </a:t>
            </a:r>
            <a:r>
              <a:rPr lang="en-US" sz="2000">
                <a:solidFill>
                  <a:srgbClr val="000000"/>
                </a:solidFill>
              </a:rPr>
              <a:t>decriminalis</a:t>
            </a:r>
            <a:r>
              <a:rPr lang="en-US" sz="2000">
                <a:solidFill>
                  <a:srgbClr val="000000"/>
                </a:solidFill>
              </a:rPr>
              <a:t>ation of behaviours such as … sex work … and toward the elimination of the unjust application of civil law and regulations against … sex workers”.</a:t>
            </a:r>
            <a:br>
              <a:rPr lang="en-US" sz="2000">
                <a:solidFill>
                  <a:srgbClr val="000000"/>
                </a:solidFill>
              </a:rPr>
            </a:br>
            <a:br>
              <a:rPr lang="en-US" sz="2000">
                <a:solidFill>
                  <a:srgbClr val="000000"/>
                </a:solidFill>
              </a:rPr>
            </a:br>
            <a:r>
              <a:rPr b="1" lang="en-US" sz="2000" u="sng">
                <a:solidFill>
                  <a:schemeClr val="accent2"/>
                </a:solidFill>
                <a:hlinkClick r:id="rId4">
                  <a:extLst>
                    <a:ext uri="{A12FA001-AC4F-418D-AE19-62706E023703}">
                      <ahyp:hlinkClr val="tx"/>
                    </a:ext>
                  </a:extLst>
                </a:hlinkClick>
              </a:rPr>
              <a:t>HIV and the Law: Rights, Risk and Health</a:t>
            </a:r>
            <a:r>
              <a:rPr b="1" lang="en-US" sz="2000">
                <a:solidFill>
                  <a:srgbClr val="000000"/>
                </a:solidFill>
              </a:rPr>
              <a:t> </a:t>
            </a:r>
            <a:r>
              <a:rPr lang="en-US" sz="2000">
                <a:solidFill>
                  <a:srgbClr val="000000"/>
                </a:solidFill>
              </a:rPr>
              <a:t>(2012): Published by the Global Commission on HIV and the Law, the report</a:t>
            </a:r>
            <a:r>
              <a:rPr b="1" lang="en-US" sz="2000">
                <a:solidFill>
                  <a:srgbClr val="000000"/>
                </a:solidFill>
              </a:rPr>
              <a:t> </a:t>
            </a:r>
            <a:r>
              <a:rPr lang="en-US" sz="2000">
                <a:solidFill>
                  <a:srgbClr val="000000"/>
                </a:solidFill>
              </a:rPr>
              <a:t>recommends that: “Countries must reform their approach towards sex work. Rather than punishing consenting adults involved in sex work, countries must ensure safe working conditions and offer sex workers and their clients access to effective HIV and health services and commodities”.</a:t>
            </a:r>
            <a:endParaRPr b="1" sz="2000">
              <a:solidFill>
                <a:schemeClr val="accent2"/>
              </a:solidFill>
            </a:endParaRPr>
          </a:p>
        </p:txBody>
      </p:sp>
      <p:sp>
        <p:nvSpPr>
          <p:cNvPr id="378" name="Google Shape;378;p3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sz="3000"/>
              <a:t>UN frameworks and normative </a:t>
            </a:r>
            <a:endParaRPr sz="3000"/>
          </a:p>
          <a:p>
            <a:pPr indent="0" lvl="0" marL="0" rtl="0" algn="l">
              <a:lnSpc>
                <a:spcPct val="100000"/>
              </a:lnSpc>
              <a:spcBef>
                <a:spcPts val="0"/>
              </a:spcBef>
              <a:spcAft>
                <a:spcPts val="0"/>
              </a:spcAft>
              <a:buNone/>
            </a:pPr>
            <a:r>
              <a:rPr lang="en-US" sz="3000"/>
              <a:t>guidance on sex work (2)</a:t>
            </a:r>
            <a:endParaRPr sz="3600"/>
          </a:p>
        </p:txBody>
      </p:sp>
      <p:cxnSp>
        <p:nvCxnSpPr>
          <p:cNvPr id="379" name="Google Shape;379;p3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80" name="Google Shape;380;p35"/>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UN FRAMEWORKS AND </a:t>
            </a:r>
            <a:r>
              <a:rPr lang="en-US" sz="1100">
                <a:solidFill>
                  <a:srgbClr val="ACB8CA"/>
                </a:solidFill>
              </a:rPr>
              <a:t>NORMATIVE GUIDANCE ON SEX WORK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4"/>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1000"/>
              </a:spcBef>
              <a:spcAft>
                <a:spcPts val="0"/>
              </a:spcAft>
              <a:buClr>
                <a:srgbClr val="C00000"/>
              </a:buClr>
              <a:buSzPct val="116666"/>
              <a:buFont typeface="Arial"/>
              <a:buNone/>
            </a:pPr>
            <a:r>
              <a:rPr b="1" lang="en-US" u="sng">
                <a:solidFill>
                  <a:schemeClr val="accent2"/>
                </a:solidFill>
                <a:hlinkClick r:id="rId3">
                  <a:extLst>
                    <a:ext uri="{A12FA001-AC4F-418D-AE19-62706E023703}">
                      <ahyp:hlinkClr val="tx"/>
                    </a:ext>
                  </a:extLst>
                </a:hlinkClick>
              </a:rPr>
              <a:t>UNAIDS Guidance note on HIV and Sex Work</a:t>
            </a:r>
            <a:r>
              <a:rPr b="1" lang="en-US">
                <a:solidFill>
                  <a:srgbClr val="000000"/>
                </a:solidFill>
              </a:rPr>
              <a:t> </a:t>
            </a:r>
            <a:r>
              <a:rPr lang="en-US">
                <a:solidFill>
                  <a:srgbClr val="000000"/>
                </a:solidFill>
              </a:rPr>
              <a:t>(2012):</a:t>
            </a:r>
            <a:r>
              <a:rPr lang="en-US">
                <a:solidFill>
                  <a:srgbClr val="C00000"/>
                </a:solidFill>
              </a:rPr>
              <a:t> </a:t>
            </a:r>
            <a:r>
              <a:rPr lang="en-US">
                <a:solidFill>
                  <a:srgbClr val="000000"/>
                </a:solidFill>
              </a:rPr>
              <a:t>This important resource was the first guidance from UNAIDS clarifying the rights of sex workers, the differences between sex work and trafficking, and the impact of anti-trafficking on the vulnerability of sex workers to HIV. </a:t>
            </a:r>
            <a:br>
              <a:rPr b="1" lang="en-US">
                <a:solidFill>
                  <a:srgbClr val="C00000"/>
                </a:solidFill>
              </a:rPr>
            </a:br>
            <a:br>
              <a:rPr b="1" lang="en-US">
                <a:solidFill>
                  <a:srgbClr val="C00000"/>
                </a:solidFill>
              </a:rPr>
            </a:br>
            <a:r>
              <a:rPr b="1" lang="en-US" u="sng">
                <a:solidFill>
                  <a:schemeClr val="accent2"/>
                </a:solidFill>
                <a:hlinkClick r:id="rId4">
                  <a:extLst>
                    <a:ext uri="{A12FA001-AC4F-418D-AE19-62706E023703}">
                      <ahyp:hlinkClr val="tx"/>
                    </a:ext>
                  </a:extLst>
                </a:hlinkClick>
              </a:rPr>
              <a:t>International Labour Organisation Recommendation 200 concerning HIV and AIDS in the world of Work (n.200)</a:t>
            </a:r>
            <a:r>
              <a:rPr lang="en-US">
                <a:solidFill>
                  <a:schemeClr val="accent2"/>
                </a:solidFill>
              </a:rPr>
              <a:t> </a:t>
            </a:r>
            <a:r>
              <a:rPr lang="en-US">
                <a:solidFill>
                  <a:srgbClr val="000000"/>
                </a:solidFill>
              </a:rPr>
              <a:t>(2010). While sex work is not mentioned within Recommendation 200, </a:t>
            </a:r>
            <a:r>
              <a:rPr i="1" lang="en-US" u="sng">
                <a:solidFill>
                  <a:schemeClr val="hlink"/>
                </a:solidFill>
                <a:hlinkClick r:id="rId5"/>
              </a:rPr>
              <a:t>The Report of the Committee on HIV/AIDS Provisional Record No.13 (Rev)</a:t>
            </a:r>
            <a:r>
              <a:rPr lang="en-US">
                <a:solidFill>
                  <a:srgbClr val="000000"/>
                </a:solidFill>
              </a:rPr>
              <a:t> contains a clear understanding that sex work is covered by this instrument (para. 200).</a:t>
            </a:r>
            <a:br>
              <a:rPr lang="en-US">
                <a:solidFill>
                  <a:srgbClr val="000000"/>
                </a:solidFill>
              </a:rPr>
            </a:br>
            <a:br>
              <a:rPr lang="en-US">
                <a:solidFill>
                  <a:srgbClr val="000000"/>
                </a:solidFill>
              </a:rPr>
            </a:br>
            <a:r>
              <a:rPr b="1" lang="en-US" u="sng">
                <a:solidFill>
                  <a:schemeClr val="accent2"/>
                </a:solidFill>
                <a:hlinkClick r:id="rId6">
                  <a:extLst>
                    <a:ext uri="{A12FA001-AC4F-418D-AE19-62706E023703}">
                      <ahyp:hlinkClr val="tx"/>
                    </a:ext>
                  </a:extLst>
                </a:hlinkClick>
              </a:rPr>
              <a:t>UN Protocol to Prevent, Suppress and Punish Trafficking in Persons, Especially Women and Children</a:t>
            </a:r>
            <a:r>
              <a:rPr lang="en-US">
                <a:solidFill>
                  <a:srgbClr val="C00000"/>
                </a:solidFill>
              </a:rPr>
              <a:t> </a:t>
            </a:r>
            <a:r>
              <a:rPr lang="en-US">
                <a:solidFill>
                  <a:srgbClr val="000000"/>
                </a:solidFill>
              </a:rPr>
              <a:t>(2000) was adopted by a resolution and is intended to combat transnational </a:t>
            </a:r>
            <a:r>
              <a:rPr lang="en-US">
                <a:solidFill>
                  <a:srgbClr val="000000"/>
                </a:solidFill>
              </a:rPr>
              <a:t>organis</a:t>
            </a:r>
            <a:r>
              <a:rPr lang="en-US">
                <a:solidFill>
                  <a:srgbClr val="000000"/>
                </a:solidFill>
              </a:rPr>
              <a:t>ed crime in trafficking persons. The protocol is a legally binding document for member states, and it defines human trafficking. However, many sex worker advocates, human rights </a:t>
            </a:r>
            <a:r>
              <a:rPr lang="en-US">
                <a:solidFill>
                  <a:srgbClr val="000000"/>
                </a:solidFill>
              </a:rPr>
              <a:t>organis</a:t>
            </a:r>
            <a:r>
              <a:rPr lang="en-US">
                <a:solidFill>
                  <a:srgbClr val="000000"/>
                </a:solidFill>
              </a:rPr>
              <a:t>ations and the Commission on HIV and the Law have recommended that language on “prostitution” within the protocol be revised.</a:t>
            </a:r>
            <a:endParaRPr b="1" sz="2400">
              <a:solidFill>
                <a:schemeClr val="accent2"/>
              </a:solidFill>
            </a:endParaRPr>
          </a:p>
        </p:txBody>
      </p:sp>
      <p:sp>
        <p:nvSpPr>
          <p:cNvPr id="387" name="Google Shape;387;p3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sz="3000"/>
              <a:t>UN frameworks and normative </a:t>
            </a:r>
            <a:endParaRPr sz="3000"/>
          </a:p>
          <a:p>
            <a:pPr indent="0" lvl="0" marL="0" rtl="0" algn="l">
              <a:lnSpc>
                <a:spcPct val="100000"/>
              </a:lnSpc>
              <a:spcBef>
                <a:spcPts val="0"/>
              </a:spcBef>
              <a:spcAft>
                <a:spcPts val="0"/>
              </a:spcAft>
              <a:buNone/>
            </a:pPr>
            <a:r>
              <a:rPr lang="en-US" sz="3000"/>
              <a:t>guidance on sex work (3)</a:t>
            </a:r>
            <a:endParaRPr sz="3000"/>
          </a:p>
        </p:txBody>
      </p:sp>
      <p:cxnSp>
        <p:nvCxnSpPr>
          <p:cNvPr id="388" name="Google Shape;388;p3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89" name="Google Shape;389;p34"/>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a:t>
            </a:r>
            <a:r>
              <a:rPr lang="en-US" sz="1100">
                <a:solidFill>
                  <a:srgbClr val="ACB8CA"/>
                </a:solidFill>
              </a:rPr>
              <a:t> </a:t>
            </a:r>
            <a:r>
              <a:rPr lang="en-US" sz="1100">
                <a:solidFill>
                  <a:srgbClr val="ACB8CA"/>
                </a:solidFill>
                <a:latin typeface="Arial"/>
                <a:ea typeface="Arial"/>
                <a:cs typeface="Arial"/>
                <a:sym typeface="Arial"/>
              </a:rPr>
              <a:t>| UN FRAMEWORKS AND </a:t>
            </a:r>
            <a:r>
              <a:rPr lang="en-US" sz="1100">
                <a:solidFill>
                  <a:srgbClr val="ACB8CA"/>
                </a:solidFill>
              </a:rPr>
              <a:t>NORMATIVE GUIDANCE ON SEX WORK</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ff10421172_0_5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395" name="Google Shape;395;g1ff10421172_0_52"/>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a:t>
            </a:r>
            <a:r>
              <a:rPr lang="en-US" sz="2200">
                <a:solidFill>
                  <a:schemeClr val="accent2"/>
                </a:solidFill>
              </a:rPr>
              <a:t> </a:t>
            </a:r>
            <a:endParaRPr sz="22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Take-home messages</a:t>
            </a:r>
            <a:endParaRPr b="1" sz="2400">
              <a:solidFill>
                <a:schemeClr val="accent2"/>
              </a:solidFill>
            </a:endParaRPr>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Video message from sex worker </a:t>
            </a:r>
            <a:endParaRPr sz="3200"/>
          </a:p>
          <a:p>
            <a:pPr indent="0" lvl="0" marL="0" rtl="0" algn="l">
              <a:lnSpc>
                <a:spcPct val="90000"/>
              </a:lnSpc>
              <a:spcBef>
                <a:spcPts val="0"/>
              </a:spcBef>
              <a:spcAft>
                <a:spcPts val="0"/>
              </a:spcAft>
              <a:buClr>
                <a:schemeClr val="lt1"/>
              </a:buClr>
              <a:buSzPts val="3200"/>
              <a:buFont typeface="Arial"/>
              <a:buNone/>
            </a:pPr>
            <a:r>
              <a:rPr lang="en-US" sz="3200"/>
              <a:t>community leader</a:t>
            </a:r>
            <a:endParaRPr/>
          </a:p>
        </p:txBody>
      </p:sp>
      <p:sp>
        <p:nvSpPr>
          <p:cNvPr id="83" name="Google Shape;83;p4"/>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INTRODUCTION</a:t>
            </a:r>
            <a:endParaRPr/>
          </a:p>
        </p:txBody>
      </p:sp>
      <p:cxnSp>
        <p:nvCxnSpPr>
          <p:cNvPr id="84" name="Google Shape;84;p4"/>
          <p:cNvCxnSpPr>
            <a:endCxn id="83"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pic>
        <p:nvPicPr>
          <p:cNvPr id="85" name="Google Shape;85;p4" title="Video for In-reach training NSWP.mp4">
            <a:hlinkClick r:id="rId3"/>
          </p:cNvPr>
          <p:cNvPicPr preferRelativeResize="0"/>
          <p:nvPr/>
        </p:nvPicPr>
        <p:blipFill>
          <a:blip r:embed="rId4">
            <a:alphaModFix/>
          </a:blip>
          <a:stretch>
            <a:fillRect/>
          </a:stretch>
        </p:blipFill>
        <p:spPr>
          <a:xfrm>
            <a:off x="3810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rmAutofit fontScale="85000" lnSpcReduction="20000"/>
          </a:bodyPr>
          <a:lstStyle/>
          <a:p>
            <a:pPr indent="-260178" lvl="0" marL="228600" rtl="0" algn="l">
              <a:lnSpc>
                <a:spcPct val="115000"/>
              </a:lnSpc>
              <a:spcBef>
                <a:spcPts val="0"/>
              </a:spcBef>
              <a:spcAft>
                <a:spcPts val="0"/>
              </a:spcAft>
              <a:buSzPct val="112612"/>
              <a:buFont typeface="Noto Sans Symbols"/>
              <a:buChar char="✔"/>
            </a:pPr>
            <a:r>
              <a:rPr lang="en-US" sz="2400"/>
              <a:t>The vuln</a:t>
            </a:r>
            <a:r>
              <a:rPr lang="en-US" sz="2400">
                <a:highlight>
                  <a:schemeClr val="lt1"/>
                </a:highlight>
              </a:rPr>
              <a:t>erability of sex workers to HIV, other sexually transmitted infections and violence results from a combination of social factors that cause marginal</a:t>
            </a:r>
            <a:r>
              <a:rPr lang="en-US" sz="2400">
                <a:highlight>
                  <a:schemeClr val="lt1"/>
                </a:highlight>
              </a:rPr>
              <a:t>is</a:t>
            </a:r>
            <a:r>
              <a:rPr lang="en-US" sz="2400">
                <a:highlight>
                  <a:schemeClr val="lt1"/>
                </a:highlight>
              </a:rPr>
              <a:t>ation, discrimination and poor access to health services.</a:t>
            </a:r>
            <a:endParaRPr sz="2400">
              <a:highlight>
                <a:schemeClr val="lt1"/>
              </a:highlight>
            </a:endParaRPr>
          </a:p>
          <a:p>
            <a:pPr indent="-260178" lvl="0" marL="228600" rtl="0" algn="l">
              <a:lnSpc>
                <a:spcPct val="115000"/>
              </a:lnSpc>
              <a:spcBef>
                <a:spcPts val="0"/>
              </a:spcBef>
              <a:spcAft>
                <a:spcPts val="0"/>
              </a:spcAft>
              <a:buSzPct val="112612"/>
              <a:buFont typeface="Noto Sans Symbols"/>
              <a:buChar char="✔"/>
            </a:pPr>
            <a:r>
              <a:rPr lang="en-US" sz="2400">
                <a:highlight>
                  <a:schemeClr val="lt1"/>
                </a:highlight>
              </a:rPr>
              <a:t>Community empowerment of sex workers is essential for the success of health and rights interventions. This means that sex worker-led </a:t>
            </a:r>
            <a:r>
              <a:rPr lang="en-US" sz="2400">
                <a:highlight>
                  <a:schemeClr val="lt1"/>
                </a:highlight>
              </a:rPr>
              <a:t>organis</a:t>
            </a:r>
            <a:r>
              <a:rPr lang="en-US" sz="2400">
                <a:highlight>
                  <a:schemeClr val="lt1"/>
                </a:highlight>
              </a:rPr>
              <a:t>ations should be empowered to deliver programs and services to their peers. </a:t>
            </a:r>
            <a:endParaRPr sz="2400">
              <a:highlight>
                <a:schemeClr val="lt1"/>
              </a:highlight>
            </a:endParaRPr>
          </a:p>
          <a:p>
            <a:pPr indent="-260178" lvl="0" marL="228600" rtl="0" algn="l">
              <a:lnSpc>
                <a:spcPct val="115000"/>
              </a:lnSpc>
              <a:spcBef>
                <a:spcPts val="0"/>
              </a:spcBef>
              <a:spcAft>
                <a:spcPts val="0"/>
              </a:spcAft>
              <a:buSzPct val="112612"/>
              <a:buFont typeface="Noto Sans Symbols"/>
              <a:buChar char="✔"/>
            </a:pPr>
            <a:r>
              <a:rPr lang="en-US" sz="2400">
                <a:highlight>
                  <a:schemeClr val="lt1"/>
                </a:highlight>
              </a:rPr>
              <a:t>UN agencies have an essential role to play in sustaining sex worker movements for health and rights. This includes involving sex workers in UN-led efforts to end gender-based violence, and providin</a:t>
            </a:r>
            <a:r>
              <a:rPr lang="en-US" sz="2400"/>
              <a:t>g technical assistance for resource mobilisation and access to justice. </a:t>
            </a:r>
            <a:endParaRPr sz="2400"/>
          </a:p>
          <a:p>
            <a:pPr indent="-260178" lvl="0" marL="228600" rtl="0" algn="l">
              <a:lnSpc>
                <a:spcPct val="115000"/>
              </a:lnSpc>
              <a:spcBef>
                <a:spcPts val="0"/>
              </a:spcBef>
              <a:spcAft>
                <a:spcPts val="0"/>
              </a:spcAft>
              <a:buSzPct val="112612"/>
              <a:buFont typeface="Noto Sans Symbols"/>
              <a:buChar char="✔"/>
            </a:pPr>
            <a:r>
              <a:rPr lang="en-US" sz="2400"/>
              <a:t>The Global AIDS Strategy 2021-2026 includes a commitment to work towards the </a:t>
            </a:r>
            <a:r>
              <a:rPr lang="en-US" sz="2400"/>
              <a:t>decriminalis</a:t>
            </a:r>
            <a:r>
              <a:rPr lang="en-US" sz="2400"/>
              <a:t>ation of sex work as part of the </a:t>
            </a:r>
            <a:r>
              <a:rPr b="1" lang="en-US" sz="2400">
                <a:solidFill>
                  <a:schemeClr val="accent2"/>
                </a:solidFill>
              </a:rPr>
              <a:t>10-10-10 targets</a:t>
            </a:r>
            <a:r>
              <a:rPr lang="en-US" sz="2400"/>
              <a:t> to remove societal and legal barriers to accessing services. </a:t>
            </a:r>
            <a:endParaRPr sz="2400"/>
          </a:p>
        </p:txBody>
      </p:sp>
      <p:sp>
        <p:nvSpPr>
          <p:cNvPr id="402" name="Google Shape;402;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403" name="Google Shape;403;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04" name="Google Shape;404;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TAKE-HOME MESSAGES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ff10421172_0_59"/>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410" name="Google Shape;410;g1ff10421172_0_59"/>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a:t>
            </a:r>
            <a:r>
              <a:rPr lang="en-US" sz="2200">
                <a:solidFill>
                  <a:schemeClr val="accent2"/>
                </a:solidFill>
              </a:rPr>
              <a:t> </a:t>
            </a:r>
            <a:endParaRPr sz="22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28600" lvl="0" marL="228600" rtl="0" algn="l">
              <a:lnSpc>
                <a:spcPct val="115000"/>
              </a:lnSpc>
              <a:spcBef>
                <a:spcPts val="0"/>
              </a:spcBef>
              <a:spcAft>
                <a:spcPts val="0"/>
              </a:spcAft>
              <a:buClr>
                <a:schemeClr val="accent2"/>
              </a:buClr>
              <a:buSzPts val="2400"/>
              <a:buChar char="➢"/>
            </a:pPr>
            <a:r>
              <a:rPr b="1" lang="en-US" sz="2400">
                <a:solidFill>
                  <a:schemeClr val="accent2"/>
                </a:solidFill>
              </a:rPr>
              <a:t>Module review questions</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ff10421172_0_66"/>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416" name="Google Shape;416;g1ff10421172_0_66"/>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a:t>
            </a:r>
            <a:r>
              <a:rPr lang="en-US" sz="2200">
                <a:solidFill>
                  <a:schemeClr val="accent2"/>
                </a:solidFill>
              </a:rPr>
              <a:t> </a:t>
            </a:r>
            <a:endParaRPr sz="22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28600" lvl="0" marL="228600" rtl="0" algn="l">
              <a:lnSpc>
                <a:spcPct val="115000"/>
              </a:lnSpc>
              <a:spcBef>
                <a:spcPts val="0"/>
              </a:spcBef>
              <a:spcAft>
                <a:spcPts val="0"/>
              </a:spcAft>
              <a:buSzPts val="2400"/>
              <a:buFont typeface="Noto Sans Symbols"/>
              <a:buChar char="➢"/>
            </a:pPr>
            <a:r>
              <a:rPr b="1" lang="en-US" sz="2400">
                <a:solidFill>
                  <a:schemeClr val="accent2"/>
                </a:solidFill>
              </a:rPr>
              <a:t>Further information and resources</a:t>
            </a:r>
            <a:r>
              <a:rPr lang="en-US" sz="2400"/>
              <a:t> </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6"/>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rgbClr val="000000"/>
              </a:buClr>
              <a:buSzPts val="2800"/>
              <a:buFont typeface="Arial"/>
              <a:buNone/>
            </a:pPr>
            <a:r>
              <a:rPr lang="en-US" sz="1650" u="sng">
                <a:solidFill>
                  <a:schemeClr val="hlink"/>
                </a:solidFill>
                <a:hlinkClick r:id="rId3"/>
              </a:rPr>
              <a:t>Implementing Comprehensive HIV and STI Programmes with Sex Workers: Practical Approaches from Collaborative Interventions</a:t>
            </a:r>
            <a:r>
              <a:rPr lang="en-US" sz="1650">
                <a:solidFill>
                  <a:srgbClr val="000000"/>
                </a:solidFill>
              </a:rPr>
              <a:t> (WHO, 2013)</a:t>
            </a:r>
            <a:endParaRPr sz="1650">
              <a:solidFill>
                <a:srgbClr val="000000"/>
              </a:solidFill>
            </a:endParaRPr>
          </a:p>
          <a:p>
            <a:pPr indent="0" lvl="0" marL="0" rtl="0" algn="l">
              <a:lnSpc>
                <a:spcPct val="100000"/>
              </a:lnSpc>
              <a:spcBef>
                <a:spcPts val="1000"/>
              </a:spcBef>
              <a:spcAft>
                <a:spcPts val="0"/>
              </a:spcAft>
              <a:buClr>
                <a:srgbClr val="000000"/>
              </a:buClr>
              <a:buSzPts val="2000"/>
              <a:buFont typeface="Arial"/>
              <a:buNone/>
            </a:pPr>
            <a:r>
              <a:rPr lang="en-US" sz="1650" u="sng">
                <a:solidFill>
                  <a:schemeClr val="hlink"/>
                </a:solidFill>
                <a:hlinkClick r:id="rId4"/>
              </a:rPr>
              <a:t>HIV and Sex Work. Human Rights Fact Sheet Series #5</a:t>
            </a:r>
            <a:r>
              <a:rPr lang="en-US" sz="1650">
                <a:solidFill>
                  <a:srgbClr val="000000"/>
                </a:solidFill>
              </a:rPr>
              <a:t> (UNAIDS, 2021)</a:t>
            </a:r>
            <a:endParaRPr sz="1650">
              <a:solidFill>
                <a:srgbClr val="000000"/>
              </a:solidFill>
            </a:endParaRPr>
          </a:p>
          <a:p>
            <a:pPr indent="0" lvl="0" marL="0" rtl="0" algn="l">
              <a:lnSpc>
                <a:spcPct val="100000"/>
              </a:lnSpc>
              <a:spcBef>
                <a:spcPts val="1000"/>
              </a:spcBef>
              <a:spcAft>
                <a:spcPts val="0"/>
              </a:spcAft>
              <a:buClr>
                <a:srgbClr val="000000"/>
              </a:buClr>
              <a:buSzPts val="2000"/>
              <a:buFont typeface="Arial"/>
              <a:buNone/>
            </a:pPr>
            <a:r>
              <a:rPr lang="en-US" sz="1650" u="sng">
                <a:solidFill>
                  <a:schemeClr val="hlink"/>
                </a:solidFill>
                <a:hlinkClick r:id="rId5"/>
              </a:rPr>
              <a:t>IN DANGER: UNAIDS Global AIDS Update 2022</a:t>
            </a:r>
            <a:r>
              <a:rPr lang="en-US" sz="1650">
                <a:solidFill>
                  <a:srgbClr val="000000"/>
                </a:solidFill>
              </a:rPr>
              <a:t> (UNAIDS, 2022)</a:t>
            </a:r>
            <a:endParaRPr sz="1650">
              <a:solidFill>
                <a:srgbClr val="000000"/>
              </a:solidFill>
            </a:endParaRPr>
          </a:p>
          <a:p>
            <a:pPr indent="0" lvl="0" marL="0" rtl="0" algn="l">
              <a:lnSpc>
                <a:spcPct val="100000"/>
              </a:lnSpc>
              <a:spcBef>
                <a:spcPts val="1000"/>
              </a:spcBef>
              <a:spcAft>
                <a:spcPts val="0"/>
              </a:spcAft>
              <a:buClr>
                <a:srgbClr val="000000"/>
              </a:buClr>
              <a:buSzPts val="2800"/>
              <a:buFont typeface="Arial"/>
              <a:buNone/>
            </a:pPr>
            <a:r>
              <a:rPr lang="en-US" sz="1650" u="sng">
                <a:solidFill>
                  <a:schemeClr val="hlink"/>
                </a:solidFill>
                <a:hlinkClick r:id="rId6"/>
              </a:rPr>
              <a:t>Key Populations Atlas</a:t>
            </a:r>
            <a:r>
              <a:rPr lang="en-US" sz="1650">
                <a:solidFill>
                  <a:srgbClr val="000000"/>
                </a:solidFill>
              </a:rPr>
              <a:t> (UNAIDS)</a:t>
            </a:r>
            <a:endParaRPr sz="1650">
              <a:solidFill>
                <a:srgbClr val="000000"/>
              </a:solidFill>
            </a:endParaRPr>
          </a:p>
          <a:p>
            <a:pPr indent="0" lvl="0" marL="0" rtl="0" algn="l">
              <a:lnSpc>
                <a:spcPct val="100000"/>
              </a:lnSpc>
              <a:spcBef>
                <a:spcPts val="1000"/>
              </a:spcBef>
              <a:spcAft>
                <a:spcPts val="0"/>
              </a:spcAft>
              <a:buClr>
                <a:srgbClr val="000000"/>
              </a:buClr>
              <a:buSzPts val="2800"/>
              <a:buFont typeface="Arial"/>
              <a:buNone/>
            </a:pPr>
            <a:r>
              <a:rPr lang="en-US" sz="1650" u="sng">
                <a:solidFill>
                  <a:schemeClr val="hlink"/>
                </a:solidFill>
                <a:hlinkClick r:id="rId7"/>
              </a:rPr>
              <a:t>Understanding Legal Frameworks and the Struggle for Sex Work Law Reforms</a:t>
            </a:r>
            <a:r>
              <a:rPr lang="en-US" sz="1650">
                <a:solidFill>
                  <a:srgbClr val="000000"/>
                </a:solidFill>
              </a:rPr>
              <a:t> (Global Network of Sex Work Projects, 2014)</a:t>
            </a:r>
            <a:endParaRPr sz="1650">
              <a:solidFill>
                <a:srgbClr val="000000"/>
              </a:solidFill>
            </a:endParaRPr>
          </a:p>
          <a:p>
            <a:pPr indent="0" lvl="0" marL="0" rtl="0" algn="l">
              <a:lnSpc>
                <a:spcPct val="100000"/>
              </a:lnSpc>
              <a:spcBef>
                <a:spcPts val="1000"/>
              </a:spcBef>
              <a:spcAft>
                <a:spcPts val="0"/>
              </a:spcAft>
              <a:buClr>
                <a:srgbClr val="000000"/>
              </a:buClr>
              <a:buSzPts val="2800"/>
              <a:buFont typeface="Arial"/>
              <a:buNone/>
            </a:pPr>
            <a:r>
              <a:rPr lang="en-US" sz="1650" u="sng">
                <a:solidFill>
                  <a:schemeClr val="hlink"/>
                </a:solidFill>
                <a:hlinkClick r:id="rId8"/>
              </a:rPr>
              <a:t>10 Reasons to </a:t>
            </a:r>
            <a:r>
              <a:rPr lang="en-US" sz="1650" u="sng">
                <a:solidFill>
                  <a:schemeClr val="hlink"/>
                </a:solidFill>
                <a:hlinkClick r:id="rId9"/>
              </a:rPr>
              <a:t>decriminalis</a:t>
            </a:r>
            <a:r>
              <a:rPr lang="en-US" sz="1650" u="sng">
                <a:solidFill>
                  <a:schemeClr val="hlink"/>
                </a:solidFill>
                <a:hlinkClick r:id="rId10"/>
              </a:rPr>
              <a:t>e Sex Work</a:t>
            </a:r>
            <a:r>
              <a:rPr lang="en-US" sz="1650">
                <a:solidFill>
                  <a:srgbClr val="000000"/>
                </a:solidFill>
              </a:rPr>
              <a:t> Open Society Foundation (2015)</a:t>
            </a:r>
            <a:endParaRPr sz="1650">
              <a:solidFill>
                <a:srgbClr val="000000"/>
              </a:solidFill>
            </a:endParaRPr>
          </a:p>
          <a:p>
            <a:pPr indent="0" lvl="0" marL="0" rtl="0" algn="l">
              <a:lnSpc>
                <a:spcPct val="100000"/>
              </a:lnSpc>
              <a:spcBef>
                <a:spcPts val="1000"/>
              </a:spcBef>
              <a:spcAft>
                <a:spcPts val="0"/>
              </a:spcAft>
              <a:buClr>
                <a:srgbClr val="000000"/>
              </a:buClr>
              <a:buSzPts val="2000"/>
              <a:buFont typeface="Arial"/>
              <a:buNone/>
            </a:pPr>
            <a:r>
              <a:rPr lang="en-US" sz="1650" u="sng">
                <a:solidFill>
                  <a:schemeClr val="hlink"/>
                </a:solidFill>
                <a:hlinkClick r:id="rId11"/>
              </a:rPr>
              <a:t>How to make social protection inclusive of people living with HIV and key populations: a checklist</a:t>
            </a:r>
            <a:r>
              <a:rPr lang="en-US" sz="1650">
                <a:solidFill>
                  <a:srgbClr val="000000"/>
                </a:solidFill>
              </a:rPr>
              <a:t> (UNDP, 2022) </a:t>
            </a:r>
            <a:endParaRPr sz="1650">
              <a:solidFill>
                <a:srgbClr val="000000"/>
              </a:solidFill>
            </a:endParaRPr>
          </a:p>
          <a:p>
            <a:pPr indent="0" lvl="0" marL="0" rtl="0" algn="l">
              <a:lnSpc>
                <a:spcPct val="100000"/>
              </a:lnSpc>
              <a:spcBef>
                <a:spcPts val="1000"/>
              </a:spcBef>
              <a:spcAft>
                <a:spcPts val="0"/>
              </a:spcAft>
              <a:buClr>
                <a:srgbClr val="000000"/>
              </a:buClr>
              <a:buSzPts val="1500"/>
              <a:buNone/>
            </a:pPr>
            <a:r>
              <a:rPr lang="en-US" sz="1650" u="sng">
                <a:solidFill>
                  <a:schemeClr val="hlink"/>
                </a:solidFill>
                <a:hlinkClick r:id="rId12"/>
              </a:rPr>
              <a:t>What a Way to Make a Living: Violence and harassment faced by migrant women in the world of work in Argentina, Brazil, Peru, Colombia, Guatemala and Mexico</a:t>
            </a:r>
            <a:r>
              <a:rPr lang="en-US" sz="1650">
                <a:solidFill>
                  <a:srgbClr val="000000"/>
                </a:solidFill>
              </a:rPr>
              <a:t> (Global Alliance Against Traffic in Women, 2020)</a:t>
            </a:r>
            <a:br>
              <a:rPr lang="en-US" sz="400"/>
            </a:br>
            <a:br>
              <a:rPr lang="en-US" sz="400"/>
            </a:br>
            <a:br>
              <a:rPr lang="en-US" sz="400"/>
            </a:br>
            <a:br>
              <a:rPr lang="en-US" sz="400"/>
            </a:br>
            <a:endParaRPr sz="400">
              <a:solidFill>
                <a:srgbClr val="171616"/>
              </a:solidFill>
            </a:endParaRPr>
          </a:p>
        </p:txBody>
      </p:sp>
      <p:sp>
        <p:nvSpPr>
          <p:cNvPr id="423" name="Google Shape;423;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424" name="Google Shape;424;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25" name="Google Shape;425;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FURTHER INFORMATION AND RESOURCES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31" name="Google Shape;431;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1"/>
                  </a:ext>
                </a:extLst>
              </a:rPr>
              <a:t>Module</a:t>
            </a:r>
            <a:r>
              <a:rPr lang="en-US"/>
              <a:t> 2 Contents</a:t>
            </a:r>
            <a:endParaRPr/>
          </a:p>
        </p:txBody>
      </p:sp>
      <p:sp>
        <p:nvSpPr>
          <p:cNvPr id="91" name="Google Shape;91;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Questions to frame this module</a:t>
            </a:r>
            <a:endParaRPr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Some definitions</a:t>
            </a:r>
            <a:endParaRPr sz="2200"/>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organising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organisations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 </a:t>
            </a:r>
            <a:endParaRPr sz="2200"/>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a:t>
            </a:r>
            <a:r>
              <a:rPr lang="en-US" sz="2200">
                <a:solidFill>
                  <a:schemeClr val="accent2"/>
                </a:solidFill>
              </a:rPr>
              <a:t> </a:t>
            </a:r>
            <a:endParaRPr sz="220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2"/>
                  </a:ext>
                </a:extLst>
              </a:rPr>
              <a:t>Framing</a:t>
            </a:r>
            <a:r>
              <a:rPr lang="en-US"/>
              <a:t> questions</a:t>
            </a:r>
            <a:endParaRPr/>
          </a:p>
        </p:txBody>
      </p:sp>
      <p:sp>
        <p:nvSpPr>
          <p:cNvPr id="97" name="Google Shape;97;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2000"/>
              <a:t>1. </a:t>
            </a:r>
            <a:r>
              <a:rPr b="1" lang="en-US" sz="2000"/>
              <a:t>Sex workers can easily require their clients to use a condom.</a:t>
            </a:r>
            <a:endParaRPr b="1" sz="2000"/>
          </a:p>
          <a:p>
            <a:pPr indent="0" lvl="0" marL="0" rtl="0" algn="l">
              <a:lnSpc>
                <a:spcPct val="115000"/>
              </a:lnSpc>
              <a:spcBef>
                <a:spcPts val="0"/>
              </a:spcBef>
              <a:spcAft>
                <a:spcPts val="0"/>
              </a:spcAft>
              <a:buNone/>
            </a:pPr>
            <a:r>
              <a:rPr lang="en-US" sz="2000">
                <a:solidFill>
                  <a:schemeClr val="accent2"/>
                </a:solidFill>
              </a:rPr>
              <a:t>Agree </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sz="2000">
              <a:solidFill>
                <a:schemeClr val="accent2"/>
              </a:solidFill>
            </a:endParaRPr>
          </a:p>
          <a:p>
            <a:pPr indent="0" lvl="0" marL="0" rtl="0" algn="l">
              <a:lnSpc>
                <a:spcPct val="115000"/>
              </a:lnSpc>
              <a:spcBef>
                <a:spcPts val="0"/>
              </a:spcBef>
              <a:spcAft>
                <a:spcPts val="0"/>
              </a:spcAft>
              <a:buNone/>
            </a:pPr>
            <a:r>
              <a:t/>
            </a:r>
            <a:endParaRPr b="1" sz="2000"/>
          </a:p>
          <a:p>
            <a:pPr indent="0" lvl="0" marL="0" rtl="0" algn="l">
              <a:lnSpc>
                <a:spcPct val="115000"/>
              </a:lnSpc>
              <a:spcBef>
                <a:spcPts val="0"/>
              </a:spcBef>
              <a:spcAft>
                <a:spcPts val="0"/>
              </a:spcAft>
              <a:buNone/>
            </a:pPr>
            <a:r>
              <a:rPr b="1" lang="en-US" sz="2000"/>
              <a:t>2. D</a:t>
            </a:r>
            <a:r>
              <a:rPr b="1" lang="en-US" sz="2000"/>
              <a:t>ecriminalis</a:t>
            </a:r>
            <a:r>
              <a:rPr b="1" lang="en-US" sz="2000"/>
              <a:t>ing sex work makes it easier for sex workers to access health services and housing. </a:t>
            </a:r>
            <a:endParaRPr b="1" sz="2000"/>
          </a:p>
          <a:p>
            <a:pPr indent="0" lvl="0" marL="0" rtl="0" algn="l">
              <a:lnSpc>
                <a:spcPct val="115000"/>
              </a:lnSpc>
              <a:spcBef>
                <a:spcPts val="0"/>
              </a:spcBef>
              <a:spcAft>
                <a:spcPts val="0"/>
              </a:spcAft>
              <a:buNone/>
            </a:pPr>
            <a:r>
              <a:rPr lang="en-US" sz="2000">
                <a:solidFill>
                  <a:schemeClr val="accent2"/>
                </a:solidFill>
              </a:rPr>
              <a:t>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sz="2000">
              <a:solidFill>
                <a:schemeClr val="accent2"/>
              </a:solidFill>
            </a:endParaRPr>
          </a:p>
        </p:txBody>
      </p:sp>
      <p:sp>
        <p:nvSpPr>
          <p:cNvPr id="98" name="Google Shape;98;p6"/>
          <p:cNvSpPr txBox="1"/>
          <p:nvPr/>
        </p:nvSpPr>
        <p:spPr>
          <a:xfrm>
            <a:off x="838200" y="6494675"/>
            <a:ext cx="5064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QUESTIONS TO FRAME THIS MODULE</a:t>
            </a:r>
            <a:endParaRPr/>
          </a:p>
        </p:txBody>
      </p:sp>
      <p:cxnSp>
        <p:nvCxnSpPr>
          <p:cNvPr id="99" name="Google Shape;99;p6"/>
          <p:cNvCxnSpPr>
            <a:endCxn id="98" idx="1"/>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105" name="Google Shape;105;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06" name="Google Shape;106;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2800"/>
              <a:buNone/>
            </a:pPr>
            <a:r>
              <a:rPr b="1" lang="en-US" sz="2000"/>
              <a:t>3. </a:t>
            </a:r>
            <a:r>
              <a:rPr b="1" lang="en-US" sz="2000"/>
              <a:t>UN Member states have made commitments to remove societal, legal and policy barriers against sex work. </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Agree </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Disagree</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Unsure</a:t>
            </a:r>
            <a:endParaRPr sz="2000"/>
          </a:p>
          <a:p>
            <a:pPr indent="0" lvl="0" marL="0" rtl="0" algn="l">
              <a:lnSpc>
                <a:spcPct val="115000"/>
              </a:lnSpc>
              <a:spcBef>
                <a:spcPts val="1000"/>
              </a:spcBef>
              <a:spcAft>
                <a:spcPts val="0"/>
              </a:spcAft>
              <a:buClr>
                <a:schemeClr val="dk1"/>
              </a:buClr>
              <a:buSzPts val="2800"/>
              <a:buNone/>
            </a:pPr>
            <a:r>
              <a:t/>
            </a:r>
            <a:endParaRPr sz="2000"/>
          </a:p>
          <a:p>
            <a:pPr indent="0" lvl="0" marL="0" rtl="0" algn="l">
              <a:lnSpc>
                <a:spcPct val="115000"/>
              </a:lnSpc>
              <a:spcBef>
                <a:spcPts val="1000"/>
              </a:spcBef>
              <a:spcAft>
                <a:spcPts val="0"/>
              </a:spcAft>
              <a:buClr>
                <a:schemeClr val="dk1"/>
              </a:buClr>
              <a:buSzPts val="2800"/>
              <a:buNone/>
            </a:pPr>
            <a:r>
              <a:rPr b="1" lang="en-US" sz="2000"/>
              <a:t>4. The UN supports sex worker-led organisations to deliver services for their peers. </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Agree</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Disagree</a:t>
            </a:r>
            <a:endParaRPr sz="2000"/>
          </a:p>
          <a:p>
            <a:pPr indent="0" lvl="0" marL="0" rtl="0" algn="l">
              <a:lnSpc>
                <a:spcPct val="115000"/>
              </a:lnSpc>
              <a:spcBef>
                <a:spcPts val="0"/>
              </a:spcBef>
              <a:spcAft>
                <a:spcPts val="0"/>
              </a:spcAft>
              <a:buClr>
                <a:schemeClr val="accent2"/>
              </a:buClr>
              <a:buSzPts val="2800"/>
              <a:buNone/>
            </a:pPr>
            <a:r>
              <a:rPr lang="en-US" sz="2000">
                <a:solidFill>
                  <a:schemeClr val="accent2"/>
                </a:solidFill>
              </a:rPr>
              <a:t>Unsure</a:t>
            </a:r>
            <a:endParaRPr sz="2000"/>
          </a:p>
          <a:p>
            <a:pPr indent="-104140" lvl="0" marL="228600" rtl="0" algn="l">
              <a:lnSpc>
                <a:spcPct val="120000"/>
              </a:lnSpc>
              <a:spcBef>
                <a:spcPts val="1000"/>
              </a:spcBef>
              <a:spcAft>
                <a:spcPts val="0"/>
              </a:spcAft>
              <a:buClr>
                <a:schemeClr val="dk1"/>
              </a:buClr>
              <a:buSzPts val="2800"/>
              <a:buNone/>
            </a:pPr>
            <a:r>
              <a:t/>
            </a:r>
            <a:endParaRPr/>
          </a:p>
        </p:txBody>
      </p:sp>
      <p:sp>
        <p:nvSpPr>
          <p:cNvPr id="107" name="Google Shape;107;p7"/>
          <p:cNvSpPr txBox="1"/>
          <p:nvPr/>
        </p:nvSpPr>
        <p:spPr>
          <a:xfrm>
            <a:off x="838200" y="6494675"/>
            <a:ext cx="5064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QUESTIONS TO FRAME THIS MODULE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04a471fbdf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113" name="Google Shape;113;g204a471fbdf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14" name="Google Shape;114;g204a471fbdf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AutoNum type="arabicPeriod"/>
            </a:pPr>
            <a:r>
              <a:rPr b="1" lang="en-US" sz="2000"/>
              <a:t>Not necessarily.</a:t>
            </a:r>
            <a:r>
              <a:rPr lang="en-US" sz="2000"/>
              <a:t> Fear of violence, or economic necessity, may make it difficult for a sex worker to demand that their client use a condom to protect them from HIV. </a:t>
            </a:r>
            <a:endParaRPr sz="2000"/>
          </a:p>
          <a:p>
            <a:pPr indent="-355600" lvl="0" marL="457200" rtl="0" algn="l">
              <a:lnSpc>
                <a:spcPct val="115000"/>
              </a:lnSpc>
              <a:spcBef>
                <a:spcPts val="0"/>
              </a:spcBef>
              <a:spcAft>
                <a:spcPts val="0"/>
              </a:spcAft>
              <a:buSzPts val="2000"/>
              <a:buAutoNum type="arabicPeriod"/>
            </a:pPr>
            <a:r>
              <a:rPr b="1" lang="en-US" sz="2000"/>
              <a:t>Correct.</a:t>
            </a:r>
            <a:r>
              <a:rPr lang="en-US" sz="2000"/>
              <a:t> If their work is not criminalised, sex workers are less likely to be denied access to services such as health and housing. </a:t>
            </a:r>
            <a:endParaRPr sz="2000"/>
          </a:p>
          <a:p>
            <a:pPr indent="-355600" lvl="0" marL="457200" rtl="0" algn="l">
              <a:lnSpc>
                <a:spcPct val="115000"/>
              </a:lnSpc>
              <a:spcBef>
                <a:spcPts val="0"/>
              </a:spcBef>
              <a:spcAft>
                <a:spcPts val="0"/>
              </a:spcAft>
              <a:buSzPts val="2000"/>
              <a:buAutoNum type="arabicPeriod"/>
            </a:pPr>
            <a:r>
              <a:rPr b="1" lang="en-US" sz="2000"/>
              <a:t>Correct.</a:t>
            </a:r>
            <a:r>
              <a:rPr lang="en-US" sz="2000"/>
              <a:t> These commitments are part of the 2021 Political Declaration on HIV and AIDS. </a:t>
            </a:r>
            <a:endParaRPr sz="2000"/>
          </a:p>
          <a:p>
            <a:pPr indent="-355600" lvl="0" marL="457200" rtl="0" algn="l">
              <a:lnSpc>
                <a:spcPct val="115000"/>
              </a:lnSpc>
              <a:spcBef>
                <a:spcPts val="0"/>
              </a:spcBef>
              <a:spcAft>
                <a:spcPts val="0"/>
              </a:spcAft>
              <a:buSzPts val="2000"/>
              <a:buAutoNum type="arabicPeriod"/>
            </a:pPr>
            <a:r>
              <a:rPr b="1" lang="en-US" sz="2000"/>
              <a:t>Correct. </a:t>
            </a:r>
            <a:r>
              <a:rPr lang="en-US" sz="2000"/>
              <a:t>Sex-worker-led programmes can be efficient and effective ways to reach sex workers with needed services for HIV prevention.</a:t>
            </a:r>
            <a:endParaRPr sz="2000"/>
          </a:p>
        </p:txBody>
      </p:sp>
      <p:sp>
        <p:nvSpPr>
          <p:cNvPr id="115" name="Google Shape;115;g204a471fbdf_0_0"/>
          <p:cNvSpPr txBox="1"/>
          <p:nvPr/>
        </p:nvSpPr>
        <p:spPr>
          <a:xfrm>
            <a:off x="838200" y="6494675"/>
            <a:ext cx="5064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MODULE 2 | </a:t>
            </a:r>
            <a:r>
              <a:rPr lang="en-US" sz="1100">
                <a:solidFill>
                  <a:srgbClr val="ACB8CA"/>
                </a:solidFill>
              </a:rPr>
              <a:t>QUESTIONS TO FRAME THIS MODULE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ff10421172_0_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2 Contents</a:t>
            </a:r>
            <a:endParaRPr/>
          </a:p>
        </p:txBody>
      </p:sp>
      <p:sp>
        <p:nvSpPr>
          <p:cNvPr id="121" name="Google Shape;121;g1ff10421172_0_3"/>
          <p:cNvSpPr txBox="1"/>
          <p:nvPr>
            <p:ph idx="1" type="body"/>
          </p:nvPr>
        </p:nvSpPr>
        <p:spPr>
          <a:xfrm>
            <a:off x="838200" y="1567207"/>
            <a:ext cx="10515600" cy="45108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SzPts val="2300"/>
              <a:buFont typeface="Noto Sans Symbols"/>
              <a:buChar char="➢"/>
            </a:pPr>
            <a:r>
              <a:rPr lang="en-US" sz="2300"/>
              <a:t>Questions to frame this module</a:t>
            </a:r>
            <a:endParaRPr sz="2300"/>
          </a:p>
          <a:p>
            <a:pPr indent="-228600" lvl="0" marL="228600" rtl="0" algn="l">
              <a:lnSpc>
                <a:spcPct val="115000"/>
              </a:lnSpc>
              <a:spcBef>
                <a:spcPts val="0"/>
              </a:spcBef>
              <a:spcAft>
                <a:spcPts val="0"/>
              </a:spcAft>
              <a:buClr>
                <a:schemeClr val="accent2"/>
              </a:buClr>
              <a:buSzPts val="2400"/>
              <a:buFont typeface="Noto Sans Symbols"/>
              <a:buChar char="➢"/>
            </a:pPr>
            <a:r>
              <a:rPr b="1" lang="en-US" sz="2400">
                <a:solidFill>
                  <a:schemeClr val="accent2"/>
                </a:solidFill>
              </a:rPr>
              <a:t>Some definitions</a:t>
            </a:r>
            <a:endParaRPr b="1" sz="2400">
              <a:solidFill>
                <a:schemeClr val="accent2"/>
              </a:solidFill>
            </a:endParaRPr>
          </a:p>
          <a:p>
            <a:pPr indent="-215900" lvl="0" marL="228600" rtl="0" algn="l">
              <a:lnSpc>
                <a:spcPct val="115000"/>
              </a:lnSpc>
              <a:spcBef>
                <a:spcPts val="0"/>
              </a:spcBef>
              <a:spcAft>
                <a:spcPts val="0"/>
              </a:spcAft>
              <a:buSzPts val="2200"/>
              <a:buFont typeface="Noto Sans Symbols"/>
              <a:buChar char="➢"/>
            </a:pPr>
            <a:r>
              <a:rPr lang="en-US" sz="2200"/>
              <a:t>Vulnerability of sex workers</a:t>
            </a:r>
            <a:endParaRPr sz="2200"/>
          </a:p>
          <a:p>
            <a:pPr indent="-215900" lvl="0" marL="228600" rtl="0" algn="l">
              <a:lnSpc>
                <a:spcPct val="115000"/>
              </a:lnSpc>
              <a:spcBef>
                <a:spcPts val="0"/>
              </a:spcBef>
              <a:spcAft>
                <a:spcPts val="0"/>
              </a:spcAft>
              <a:buSzPts val="2200"/>
              <a:buFont typeface="Noto Sans Symbols"/>
              <a:buChar char="➢"/>
            </a:pPr>
            <a:r>
              <a:rPr lang="en-US" sz="2200"/>
              <a:t>Sex worker </a:t>
            </a:r>
            <a:r>
              <a:rPr lang="en-US" sz="2200"/>
              <a:t>organis</a:t>
            </a:r>
            <a:r>
              <a:rPr lang="en-US" sz="2200"/>
              <a:t>ing for health and rights</a:t>
            </a:r>
            <a:endParaRPr sz="2200"/>
          </a:p>
          <a:p>
            <a:pPr indent="-215900" lvl="0" marL="228600" rtl="0" algn="l">
              <a:lnSpc>
                <a:spcPct val="115000"/>
              </a:lnSpc>
              <a:spcBef>
                <a:spcPts val="0"/>
              </a:spcBef>
              <a:spcAft>
                <a:spcPts val="0"/>
              </a:spcAft>
              <a:buSzPts val="2200"/>
              <a:buFont typeface="Noto Sans Symbols"/>
              <a:buChar char="➢"/>
            </a:pPr>
            <a:r>
              <a:rPr lang="en-US" sz="2200"/>
              <a:t>Working with sex worker </a:t>
            </a:r>
            <a:r>
              <a:rPr lang="en-US" sz="2200"/>
              <a:t>organis</a:t>
            </a:r>
            <a:r>
              <a:rPr lang="en-US" sz="2200"/>
              <a:t>ations</a:t>
            </a:r>
            <a:endParaRPr sz="2200"/>
          </a:p>
          <a:p>
            <a:pPr indent="-215900" lvl="0" marL="228600" rtl="0" algn="l">
              <a:lnSpc>
                <a:spcPct val="115000"/>
              </a:lnSpc>
              <a:spcBef>
                <a:spcPts val="0"/>
              </a:spcBef>
              <a:spcAft>
                <a:spcPts val="0"/>
              </a:spcAft>
              <a:buSzPts val="2200"/>
              <a:buFont typeface="Noto Sans Symbols"/>
              <a:buChar char="➢"/>
            </a:pPr>
            <a:r>
              <a:rPr lang="en-US" sz="2200"/>
              <a:t>Legal and policy frameworks on sex work </a:t>
            </a:r>
            <a:endParaRPr sz="2200"/>
          </a:p>
          <a:p>
            <a:pPr indent="-215900" lvl="0" marL="228600" rtl="0" algn="l">
              <a:lnSpc>
                <a:spcPct val="115000"/>
              </a:lnSpc>
              <a:spcBef>
                <a:spcPts val="0"/>
              </a:spcBef>
              <a:spcAft>
                <a:spcPts val="0"/>
              </a:spcAft>
              <a:buSzPts val="2200"/>
              <a:buFont typeface="Noto Sans Symbols"/>
              <a:buChar char="➢"/>
            </a:pPr>
            <a:r>
              <a:rPr lang="en-US" sz="2200"/>
              <a:t>The case for </a:t>
            </a:r>
            <a:r>
              <a:rPr lang="en-US" sz="2200"/>
              <a:t>decriminalis</a:t>
            </a:r>
            <a:r>
              <a:rPr lang="en-US" sz="2200"/>
              <a:t>ation</a:t>
            </a:r>
            <a:endParaRPr sz="2200"/>
          </a:p>
          <a:p>
            <a:pPr indent="-215900" lvl="0" marL="228600" rtl="0" algn="l">
              <a:lnSpc>
                <a:spcPct val="115000"/>
              </a:lnSpc>
              <a:spcBef>
                <a:spcPts val="0"/>
              </a:spcBef>
              <a:spcAft>
                <a:spcPts val="0"/>
              </a:spcAft>
              <a:buSzPts val="2200"/>
              <a:buChar char="➢"/>
            </a:pPr>
            <a:r>
              <a:rPr lang="en-US" sz="2200"/>
              <a:t>UN frameworks and normative guidance on sex work</a:t>
            </a:r>
            <a:endParaRPr sz="2200"/>
          </a:p>
          <a:p>
            <a:pPr indent="-215900" lvl="0" marL="228600" rtl="0" algn="l">
              <a:lnSpc>
                <a:spcPct val="115000"/>
              </a:lnSpc>
              <a:spcBef>
                <a:spcPts val="0"/>
              </a:spcBef>
              <a:spcAft>
                <a:spcPts val="0"/>
              </a:spcAft>
              <a:buSzPts val="2200"/>
              <a:buFont typeface="Noto Sans Symbols"/>
              <a:buChar char="➢"/>
            </a:pPr>
            <a:r>
              <a:rPr lang="en-US" sz="2200"/>
              <a:t>Take-home messages</a:t>
            </a:r>
            <a:endParaRPr sz="2200"/>
          </a:p>
          <a:p>
            <a:pPr indent="-215900" lvl="0" marL="228600" rtl="0" algn="l">
              <a:lnSpc>
                <a:spcPct val="115000"/>
              </a:lnSpc>
              <a:spcBef>
                <a:spcPts val="0"/>
              </a:spcBef>
              <a:spcAft>
                <a:spcPts val="0"/>
              </a:spcAft>
              <a:buSzPts val="2200"/>
              <a:buChar char="➢"/>
            </a:pPr>
            <a:r>
              <a:rPr lang="en-US" sz="2200"/>
              <a:t>Module review questions</a:t>
            </a:r>
            <a:endParaRPr sz="2200"/>
          </a:p>
          <a:p>
            <a:pPr indent="-215900" lvl="0" marL="228600" rtl="0" algn="l">
              <a:lnSpc>
                <a:spcPct val="115000"/>
              </a:lnSpc>
              <a:spcBef>
                <a:spcPts val="0"/>
              </a:spcBef>
              <a:spcAft>
                <a:spcPts val="0"/>
              </a:spcAft>
              <a:buSzPts val="2200"/>
              <a:buFont typeface="Noto Sans Symbols"/>
              <a:buChar char="➢"/>
            </a:pPr>
            <a:r>
              <a:rPr lang="en-US" sz="2200"/>
              <a:t>Further information and resources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