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hmJh6Lpdxy7Rexy1wr733dCtd0o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Tim Sladd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oleObject" Target="file:///C:\Users\sstahlm1\Dropbox\JHU\Analyses\AMIS%20stigma\Prevalences%20comparison%20v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'AMIS (1)'!$B$1</c:f>
              <c:strCache>
                <c:ptCount val="1"/>
                <c:pt idx="0">
                  <c:v>AMIS-2015 (N=2472)</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'AMIS (1)'!$A$9:$A$13</c:f>
              <c:strCache>
                <c:ptCount val="5"/>
                <c:pt idx="0">
                  <c:v>Police refused to protect</c:v>
                </c:pt>
                <c:pt idx="1">
                  <c:v>Scared to be in public</c:v>
                </c:pt>
                <c:pt idx="2">
                  <c:v>Verbally harassed</c:v>
                </c:pt>
                <c:pt idx="3">
                  <c:v>Blackmailed</c:v>
                </c:pt>
                <c:pt idx="4">
                  <c:v>Physically hurt</c:v>
                </c:pt>
              </c:strCache>
            </c:strRef>
          </c:cat>
          <c:val>
            <c:numRef>
              <c:f>'AMIS (1)'!$B$9:$B$13</c:f>
              <c:numCache>
                <c:formatCode>0</c:formatCode>
                <c:ptCount val="5"/>
                <c:pt idx="0">
                  <c:v>12.7</c:v>
                </c:pt>
                <c:pt idx="1">
                  <c:v>31.5</c:v>
                </c:pt>
                <c:pt idx="2">
                  <c:v>56.8</c:v>
                </c:pt>
                <c:pt idx="3">
                  <c:v>10.1</c:v>
                </c:pt>
                <c:pt idx="4">
                  <c:v>19.100000000000001</c:v>
                </c:pt>
              </c:numCache>
            </c:numRef>
          </c:val>
          <c:extLst>
            <c:ext xmlns:c16="http://schemas.microsoft.com/office/drawing/2014/chart" uri="{C3380CC4-5D6E-409C-BE32-E72D297353CC}">
              <c16:uniqueId val="{00000000-FD66-734D-B394-9FF6C52D9D6F}"/>
            </c:ext>
          </c:extLst>
        </c:ser>
        <c:ser>
          <c:idx val="1"/>
          <c:order val="1"/>
          <c:tx>
            <c:strRef>
              <c:f>'AMIS (1)'!$C$1</c:f>
              <c:strCache>
                <c:ptCount val="1"/>
                <c:pt idx="0">
                  <c:v>West Africa (N=3303)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'AMIS (1)'!$A$9:$A$13</c:f>
              <c:strCache>
                <c:ptCount val="5"/>
                <c:pt idx="0">
                  <c:v>Police refused to protect</c:v>
                </c:pt>
                <c:pt idx="1">
                  <c:v>Scared to be in public</c:v>
                </c:pt>
                <c:pt idx="2">
                  <c:v>Verbally harassed</c:v>
                </c:pt>
                <c:pt idx="3">
                  <c:v>Blackmailed</c:v>
                </c:pt>
                <c:pt idx="4">
                  <c:v>Physically hurt</c:v>
                </c:pt>
              </c:strCache>
            </c:strRef>
          </c:cat>
          <c:val>
            <c:numRef>
              <c:f>'AMIS (1)'!$C$9:$C$13</c:f>
              <c:numCache>
                <c:formatCode>0</c:formatCode>
                <c:ptCount val="5"/>
                <c:pt idx="0">
                  <c:v>7.2</c:v>
                </c:pt>
                <c:pt idx="1">
                  <c:v>13.2</c:v>
                </c:pt>
                <c:pt idx="2">
                  <c:v>27.4</c:v>
                </c:pt>
                <c:pt idx="3">
                  <c:v>20.3</c:v>
                </c:pt>
                <c:pt idx="4">
                  <c:v>11.5</c:v>
                </c:pt>
              </c:numCache>
            </c:numRef>
          </c:val>
          <c:extLst>
            <c:ext xmlns:c16="http://schemas.microsoft.com/office/drawing/2014/chart" uri="{C3380CC4-5D6E-409C-BE32-E72D297353CC}">
              <c16:uniqueId val="{00000001-FD66-734D-B394-9FF6C52D9D6F}"/>
            </c:ext>
          </c:extLst>
        </c:ser>
        <c:ser>
          <c:idx val="2"/>
          <c:order val="2"/>
          <c:tx>
            <c:strRef>
              <c:f>'AMIS (1)'!$D$1</c:f>
              <c:strCache>
                <c:ptCount val="1"/>
                <c:pt idx="0">
                  <c:v>Southern Africa (N=888)</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'AMIS (1)'!$A$9:$A$13</c:f>
              <c:strCache>
                <c:ptCount val="5"/>
                <c:pt idx="0">
                  <c:v>Police refused to protect</c:v>
                </c:pt>
                <c:pt idx="1">
                  <c:v>Scared to be in public</c:v>
                </c:pt>
                <c:pt idx="2">
                  <c:v>Verbally harassed</c:v>
                </c:pt>
                <c:pt idx="3">
                  <c:v>Blackmailed</c:v>
                </c:pt>
                <c:pt idx="4">
                  <c:v>Physically hurt</c:v>
                </c:pt>
              </c:strCache>
            </c:strRef>
          </c:cat>
          <c:val>
            <c:numRef>
              <c:f>'AMIS (1)'!$D$9:$D$13</c:f>
              <c:numCache>
                <c:formatCode>0</c:formatCode>
                <c:ptCount val="5"/>
                <c:pt idx="0">
                  <c:v>7.2</c:v>
                </c:pt>
                <c:pt idx="1">
                  <c:v>23.1</c:v>
                </c:pt>
                <c:pt idx="2">
                  <c:v>39</c:v>
                </c:pt>
                <c:pt idx="3">
                  <c:v>19.8</c:v>
                </c:pt>
                <c:pt idx="4">
                  <c:v>13.3</c:v>
                </c:pt>
              </c:numCache>
            </c:numRef>
          </c:val>
          <c:extLst>
            <c:ext xmlns:c16="http://schemas.microsoft.com/office/drawing/2014/chart" uri="{C3380CC4-5D6E-409C-BE32-E72D297353CC}">
              <c16:uniqueId val="{00000002-FD66-734D-B394-9FF6C52D9D6F}"/>
            </c:ext>
          </c:extLst>
        </c:ser>
        <c:dLbls>
          <c:showLegendKey val="0"/>
          <c:showVal val="0"/>
          <c:showCatName val="0"/>
          <c:showSerName val="0"/>
          <c:showPercent val="0"/>
          <c:showBubbleSize val="0"/>
        </c:dLbls>
        <c:gapWidth val="219"/>
        <c:overlap val="-27"/>
        <c:axId val="527128872"/>
        <c:axId val="527125736"/>
      </c:barChart>
      <c:catAx>
        <c:axId val="52712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125736"/>
        <c:crosses val="autoZero"/>
        <c:auto val="1"/>
        <c:lblAlgn val="ctr"/>
        <c:lblOffset val="100"/>
        <c:noMultiLvlLbl val="0"/>
      </c:catAx>
      <c:valAx>
        <c:axId val="5271257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
                </a:r>
              </a:p>
            </c:rich>
          </c:tx>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12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05T08:54:54.689">
    <p:pos x="528" y="987"/>
    <p:text>Hasn't this been removed/revised in other parts of this IR training?</p:text>
    <p:extLst>
      <p:ext uri="{C676402C-5697-4E1C-873F-D02D1690AC5C}">
        <p15:threadingInfo timeZoneBias="0"/>
      </p:ext>
      <p:ext uri="http://customooxmlschemas.google.com/">
        <go:slidesCustomData xmlns:go="http://customooxmlschemas.google.com/" commentPostId="AAAAupnpGl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4a471fb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04a471fb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9"/>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8"/>
          <p:cNvSpPr/>
          <p:nvPr>
            <p:ph idx="2" type="pic"/>
          </p:nvPr>
        </p:nvSpPr>
        <p:spPr>
          <a:xfrm>
            <a:off x="5183188" y="1462516"/>
            <a:ext cx="6172200" cy="4398534"/>
          </a:xfrm>
          <a:prstGeom prst="rect">
            <a:avLst/>
          </a:prstGeom>
          <a:noFill/>
          <a:ln>
            <a:noFill/>
          </a:ln>
        </p:spPr>
      </p:sp>
      <p:sp>
        <p:nvSpPr>
          <p:cNvPr id="49" name="Google Shape;49;p48"/>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1" name="Google Shape;31;p42"/>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7"/>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7"/>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UNITED NATIONS DEVELOPMENT PROGRAMME</a:t>
            </a:r>
            <a:endParaRPr b="0" i="0" sz="1400" u="none" cap="none" strike="noStrike">
              <a:solidFill>
                <a:srgbClr val="000000"/>
              </a:solidFill>
              <a:latin typeface="Arial"/>
              <a:ea typeface="Arial"/>
              <a:cs typeface="Arial"/>
              <a:sym typeface="Arial"/>
            </a:endParaRPr>
          </a:p>
        </p:txBody>
      </p:sp>
      <p:pic>
        <p:nvPicPr>
          <p:cNvPr id="14" name="Google Shape;14;p38"/>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8"/>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8"/>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unaids.org/en/resources/presscentre/featurestories/2022/july/20220712_communities-behind-antigua-barbuda-decriminalization-wi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yogyakartaprinciples.org/" TargetMode="External"/><Relationship Id="rId4" Type="http://schemas.openxmlformats.org/officeDocument/2006/relationships/hyperlink" Target="https://yogyakartaprinciple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hivpolicylab.org/about"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amnesty.org/en/latest/news/2021/06/inclusion-poblacion-lgbtiq-fundamental-mundo-mas-just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unaids.org/sites/default/files/media_asset/2021_political-declaration-on-hiv-and-aids_en.pdf" TargetMode="External"/><Relationship Id="rId4" Type="http://schemas.openxmlformats.org/officeDocument/2006/relationships/hyperlink" Target="https://www.unaids.org/en/Global-AIDS-Strategy-2021-202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who.int/publications/i/item/9789240052390" TargetMode="External"/><Relationship Id="rId4" Type="http://schemas.openxmlformats.org/officeDocument/2006/relationships/hyperlink" Target="https://hivlawcommission.org/repor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1wUORxDAlkdrQp-hb7w3BHMtMHMx3ifAA/view" TargetMode="Externa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11" Type="http://schemas.openxmlformats.org/officeDocument/2006/relationships/hyperlink" Target="https://www.undp.org/publications/how-make-social-protection-inclusive-people-living-hiv-and-key-populations-checklist" TargetMode="External"/><Relationship Id="rId10" Type="http://schemas.openxmlformats.org/officeDocument/2006/relationships/hyperlink" Target="https://www.ohchr.org/sites/default/files/Documents/Issues/Discrimination/Joint_LGBTI_Statement_ENG.PDF" TargetMode="External"/><Relationship Id="rId12" Type="http://schemas.openxmlformats.org/officeDocument/2006/relationships/hyperlink" Target="https://www.unaids.org/sites/default/files/media_asset/03-hiv-human-rights-factsheet-gay-men_en.pdf"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unfpa.org/publications/implementing-comprehensive-hiv-and-sti-programmes-men-who-have-sex-men" TargetMode="External"/><Relationship Id="rId4" Type="http://schemas.openxmlformats.org/officeDocument/2006/relationships/hyperlink" Target="https://www.unaids.org/sites/default/files/media_asset/03-hiv-human-rights-factsheet-gay-men_en.pdf" TargetMode="External"/><Relationship Id="rId9" Type="http://schemas.openxmlformats.org/officeDocument/2006/relationships/hyperlink" Target="https://yogyakartaprinciples.org/principles-en/about-the-yogyakarta-principles/" TargetMode="External"/><Relationship Id="rId5" Type="http://schemas.openxmlformats.org/officeDocument/2006/relationships/hyperlink" Target="https://www.unaids.org/sites/default/files/media_asset/2022-global-aids-update_en.pdf" TargetMode="External"/><Relationship Id="rId6" Type="http://schemas.openxmlformats.org/officeDocument/2006/relationships/hyperlink" Target="https://kpatlas.unaids.org/" TargetMode="External"/><Relationship Id="rId7" Type="http://schemas.openxmlformats.org/officeDocument/2006/relationships/hyperlink" Target="https://hivlawcommission.org/report/" TargetMode="External"/><Relationship Id="rId8" Type="http://schemas.openxmlformats.org/officeDocument/2006/relationships/hyperlink" Target="https://ilga.org/state-sponsored-homophobia-report-2019-global-legislation-overview"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sz="5000"/>
              <a:t>Module 3: Gay, bisexual and other men who have sex with men </a:t>
            </a:r>
            <a:endParaRPr sz="5000"/>
          </a:p>
        </p:txBody>
      </p:sp>
      <p:sp>
        <p:nvSpPr>
          <p:cNvPr id="58" name="Google Shape;58;p1"/>
          <p:cNvSpPr txBox="1"/>
          <p:nvPr>
            <p:ph idx="1" type="subTitle"/>
          </p:nvPr>
        </p:nvSpPr>
        <p:spPr>
          <a:xfrm>
            <a:off x="1215082" y="4053658"/>
            <a:ext cx="7825947" cy="67970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lt1"/>
              </a:buClr>
              <a:buSzPct val="100000"/>
              <a:buNone/>
            </a:pPr>
            <a:r>
              <a:rPr b="1" lang="en-US" sz="2000">
                <a:highlight>
                  <a:srgbClr val="808080"/>
                </a:highlight>
              </a:rPr>
              <a:t>In-Reach Online Training </a:t>
            </a:r>
            <a:br>
              <a:rPr b="1" lang="en-US" sz="2000">
                <a:highlight>
                  <a:srgbClr val="808080"/>
                </a:highlight>
              </a:rPr>
            </a:br>
            <a:r>
              <a:rPr lang="en-US" sz="2000">
                <a:highlight>
                  <a:srgbClr val="808080"/>
                </a:highlight>
              </a:rPr>
              <a:t>Increasing support and partnerships with key populations at risk of HIV</a:t>
            </a:r>
            <a:endParaRPr/>
          </a:p>
        </p:txBody>
      </p:sp>
      <p:pic>
        <p:nvPicPr>
          <p:cNvPr id="59" name="Google Shape;5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0" name="Google Shape;6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20000"/>
              </a:lnSpc>
              <a:spcBef>
                <a:spcPts val="1000"/>
              </a:spcBef>
              <a:spcAft>
                <a:spcPts val="0"/>
              </a:spcAft>
              <a:buSzPct val="82949"/>
              <a:buNone/>
            </a:pPr>
            <a:r>
              <a:rPr b="1" lang="en-US" sz="2800">
                <a:solidFill>
                  <a:schemeClr val="accent2"/>
                </a:solidFill>
              </a:rPr>
              <a:t>Men who have sex with men</a:t>
            </a:r>
            <a:r>
              <a:rPr lang="en-US" sz="2800"/>
              <a:t> refers to all men who engage in sexual and/or romantic relations with other men, or who experience sexual attraction to other men.</a:t>
            </a:r>
            <a:r>
              <a:rPr lang="en-US" sz="2800">
                <a:solidFill>
                  <a:schemeClr val="accent2"/>
                </a:solidFill>
              </a:rPr>
              <a:t> </a:t>
            </a:r>
            <a:r>
              <a:rPr lang="en-US" sz="2800"/>
              <a:t>The words </a:t>
            </a:r>
            <a:r>
              <a:rPr b="1" lang="en-US" sz="2800"/>
              <a:t>men</a:t>
            </a:r>
            <a:r>
              <a:rPr lang="en-US" sz="2800"/>
              <a:t> and </a:t>
            </a:r>
            <a:r>
              <a:rPr b="1" lang="en-US" sz="2800"/>
              <a:t>sex</a:t>
            </a:r>
            <a:r>
              <a:rPr lang="en-US" sz="2800"/>
              <a:t> are interpreted differently in diverse cultures and societies and by the individuals involved. Therefore, “men who have sex with men” encompasses the large variety of settings and contexts in which male-to-male sex takes place, regardless of multiple motivations for engaging in sex, </a:t>
            </a:r>
            <a:r>
              <a:rPr lang="en-US" sz="2800">
                <a:highlight>
                  <a:schemeClr val="lt1"/>
                </a:highlight>
              </a:rPr>
              <a:t>a spectrum of self-determined sexual orientation and gender identities, and variou</a:t>
            </a:r>
            <a:r>
              <a:rPr lang="en-US" sz="2800"/>
              <a:t>s identifications with differe</a:t>
            </a:r>
            <a:r>
              <a:rPr lang="en-US"/>
              <a:t>nt</a:t>
            </a:r>
            <a:r>
              <a:rPr lang="en-US" sz="2800"/>
              <a:t> communities or social groups. </a:t>
            </a:r>
            <a:endParaRPr/>
          </a:p>
          <a:p>
            <a:pPr indent="0" lvl="0" marL="0" rtl="0" algn="l">
              <a:lnSpc>
                <a:spcPct val="120000"/>
              </a:lnSpc>
              <a:spcBef>
                <a:spcPts val="1000"/>
              </a:spcBef>
              <a:spcAft>
                <a:spcPts val="0"/>
              </a:spcAft>
              <a:buSzPct val="82949"/>
              <a:buNone/>
            </a:pPr>
            <a:r>
              <a:rPr i="1" lang="en-US" sz="2800"/>
              <a:t>In this module, “men who have sex with men” should be understood to mean the same as the phrase “gay, bisexual and other men who have sex with men”, which is used in other modules in the In-Reach Training.</a:t>
            </a:r>
            <a:endParaRPr i="1" sz="2800"/>
          </a:p>
        </p:txBody>
      </p:sp>
      <p:sp>
        <p:nvSpPr>
          <p:cNvPr id="127" name="Google Shape;127;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 (1)</a:t>
            </a:r>
            <a:endParaRPr/>
          </a:p>
        </p:txBody>
      </p:sp>
      <p:cxnSp>
        <p:nvCxnSpPr>
          <p:cNvPr id="128" name="Google Shape;128;p1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29" name="Google Shape;129;p10"/>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SOME DEFINITIONS </a:t>
            </a:r>
            <a:endParaRPr b="0" i="0" sz="1400" u="none" cap="none" strike="noStrike">
              <a:solidFill>
                <a:srgbClr val="000000"/>
              </a:solidFill>
              <a:latin typeface="Arial"/>
              <a:ea typeface="Arial"/>
              <a:cs typeface="Arial"/>
              <a:sym typeface="Arial"/>
            </a:endParaRPr>
          </a:p>
        </p:txBody>
      </p:sp>
      <p:sp>
        <p:nvSpPr>
          <p:cNvPr id="130" name="Google Shape;130;p10"/>
          <p:cNvSpPr txBox="1"/>
          <p:nvPr/>
        </p:nvSpPr>
        <p:spPr>
          <a:xfrm>
            <a:off x="838200" y="5745415"/>
            <a:ext cx="1026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 </a:t>
            </a:r>
            <a:r>
              <a:rPr b="0" i="1" lang="en-US" u="none" cap="none" strike="noStrike">
                <a:solidFill>
                  <a:schemeClr val="dk2"/>
                </a:solidFill>
                <a:latin typeface="Arial"/>
                <a:ea typeface="Arial"/>
                <a:cs typeface="Arial"/>
                <a:sym typeface="Arial"/>
              </a:rPr>
              <a:t>Consolidated guidelines on HIV, viral hepatitis and STI prevention, diagnosis, treatment and care for key populations </a:t>
            </a:r>
            <a:r>
              <a:rPr b="0" lang="en-US" u="none" cap="none" strike="noStrike">
                <a:solidFill>
                  <a:schemeClr val="dk2"/>
                </a:solidFill>
                <a:latin typeface="Arial"/>
                <a:ea typeface="Arial"/>
                <a:cs typeface="Arial"/>
                <a:sym typeface="Arial"/>
              </a:rPr>
              <a:t>(WHO, 2022)</a:t>
            </a:r>
            <a:endParaRPr b="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idx="1" type="body"/>
          </p:nvPr>
        </p:nvSpPr>
        <p:spPr>
          <a:xfrm>
            <a:off x="838200" y="1567207"/>
            <a:ext cx="565785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b="1" lang="en-US" sz="2000">
                <a:solidFill>
                  <a:schemeClr val="accent2"/>
                </a:solidFill>
              </a:rPr>
              <a:t>Community</a:t>
            </a:r>
            <a:r>
              <a:rPr lang="en-US" sz="2000"/>
              <a:t> refers to gay, bisexual and other men who have sex with men, rather than the broader geographic, social or cultural groupings of which they may be a part. </a:t>
            </a:r>
            <a:endParaRPr/>
          </a:p>
          <a:p>
            <a:pPr indent="0" lvl="0" marL="0" rtl="0" algn="l">
              <a:lnSpc>
                <a:spcPct val="100000"/>
              </a:lnSpc>
              <a:spcBef>
                <a:spcPts val="0"/>
              </a:spcBef>
              <a:spcAft>
                <a:spcPts val="0"/>
              </a:spcAft>
              <a:buSzPts val="2800"/>
              <a:buNone/>
            </a:pPr>
            <a:r>
              <a:t/>
            </a:r>
            <a:endParaRPr b="1" sz="2000"/>
          </a:p>
          <a:p>
            <a:pPr indent="0" lvl="0" marL="0" rtl="0" algn="l">
              <a:lnSpc>
                <a:spcPct val="100000"/>
              </a:lnSpc>
              <a:spcBef>
                <a:spcPts val="0"/>
              </a:spcBef>
              <a:spcAft>
                <a:spcPts val="0"/>
              </a:spcAft>
              <a:buSzPts val="2800"/>
              <a:buNone/>
            </a:pPr>
            <a:r>
              <a:rPr b="1" lang="en-US" sz="2000">
                <a:solidFill>
                  <a:schemeClr val="accent2"/>
                </a:solidFill>
              </a:rPr>
              <a:t>Gay</a:t>
            </a:r>
            <a:r>
              <a:rPr lang="en-US" sz="2000">
                <a:solidFill>
                  <a:schemeClr val="accent2"/>
                </a:solidFill>
              </a:rPr>
              <a:t>:</a:t>
            </a:r>
            <a:r>
              <a:rPr lang="en-US" sz="2000"/>
              <a:t> A person who has romantic, emotional and/or physical attraction predominantly or exclusively to persons of the same sex or gender. </a:t>
            </a:r>
            <a:endParaRPr/>
          </a:p>
          <a:p>
            <a:pPr indent="0" lvl="0" marL="0" rtl="0" algn="l">
              <a:lnSpc>
                <a:spcPct val="100000"/>
              </a:lnSpc>
              <a:spcBef>
                <a:spcPts val="0"/>
              </a:spcBef>
              <a:spcAft>
                <a:spcPts val="0"/>
              </a:spcAft>
              <a:buSzPts val="2800"/>
              <a:buNone/>
            </a:pPr>
            <a:r>
              <a:t/>
            </a:r>
            <a:endParaRPr b="1" sz="2000"/>
          </a:p>
          <a:p>
            <a:pPr indent="0" lvl="0" marL="0" rtl="0" algn="l">
              <a:lnSpc>
                <a:spcPct val="100000"/>
              </a:lnSpc>
              <a:spcBef>
                <a:spcPts val="0"/>
              </a:spcBef>
              <a:spcAft>
                <a:spcPts val="0"/>
              </a:spcAft>
              <a:buSzPts val="2800"/>
              <a:buNone/>
            </a:pPr>
            <a:r>
              <a:rPr b="1" lang="en-US" sz="2000">
                <a:solidFill>
                  <a:schemeClr val="accent2"/>
                </a:solidFill>
              </a:rPr>
              <a:t>Bisexual</a:t>
            </a:r>
            <a:r>
              <a:rPr lang="en-US" sz="2000">
                <a:solidFill>
                  <a:schemeClr val="accent2"/>
                </a:solidFill>
              </a:rPr>
              <a:t>:</a:t>
            </a:r>
            <a:r>
              <a:rPr lang="en-US" sz="2000"/>
              <a:t> A person who has romantic, emotional and/or physical attraction to persons of the same sex or gender as well as to persons of a different sex or gender. </a:t>
            </a:r>
            <a:endParaRPr/>
          </a:p>
        </p:txBody>
      </p:sp>
      <p:sp>
        <p:nvSpPr>
          <p:cNvPr id="136" name="Google Shape;136;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 (2)</a:t>
            </a:r>
            <a:endParaRPr/>
          </a:p>
        </p:txBody>
      </p:sp>
      <p:cxnSp>
        <p:nvCxnSpPr>
          <p:cNvPr id="137" name="Google Shape;137;p1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descr="A picture containing person, indoor&#10;&#10;Description automatically generated" id="138" name="Google Shape;138;p14"/>
          <p:cNvPicPr preferRelativeResize="0"/>
          <p:nvPr/>
        </p:nvPicPr>
        <p:blipFill rotWithShape="1">
          <a:blip r:embed="rId3">
            <a:alphaModFix/>
          </a:blip>
          <a:srcRect b="0" l="13415" r="0" t="0"/>
          <a:stretch/>
        </p:blipFill>
        <p:spPr>
          <a:xfrm>
            <a:off x="6555025" y="1567207"/>
            <a:ext cx="5094293" cy="3785843"/>
          </a:xfrm>
          <a:prstGeom prst="rect">
            <a:avLst/>
          </a:prstGeom>
          <a:noFill/>
          <a:ln>
            <a:noFill/>
          </a:ln>
        </p:spPr>
      </p:pic>
      <p:sp>
        <p:nvSpPr>
          <p:cNvPr id="139" name="Google Shape;139;p14"/>
          <p:cNvSpPr txBox="1"/>
          <p:nvPr/>
        </p:nvSpPr>
        <p:spPr>
          <a:xfrm>
            <a:off x="7578887" y="5509599"/>
            <a:ext cx="3046571"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dk2"/>
                </a:solidFill>
                <a:latin typeface="Arial"/>
                <a:ea typeface="Arial"/>
                <a:cs typeface="Arial"/>
                <a:sym typeface="Arial"/>
              </a:rPr>
              <a:t>Image: UNAIDS / Uganda, 2019</a:t>
            </a:r>
            <a:endParaRPr b="0" i="1" sz="1400" u="none" cap="none" strike="noStrike">
              <a:solidFill>
                <a:schemeClr val="dk2"/>
              </a:solidFill>
              <a:latin typeface="Arial"/>
              <a:ea typeface="Arial"/>
              <a:cs typeface="Arial"/>
              <a:sym typeface="Arial"/>
            </a:endParaRPr>
          </a:p>
        </p:txBody>
      </p:sp>
      <p:sp>
        <p:nvSpPr>
          <p:cNvPr id="140" name="Google Shape;140;p14"/>
          <p:cNvSpPr txBox="1"/>
          <p:nvPr/>
        </p:nvSpPr>
        <p:spPr>
          <a:xfrm>
            <a:off x="838200" y="6494680"/>
            <a:ext cx="3832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SOME DEFINITIONS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146" name="Google Shape;146;p1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HIV risk of</a:t>
            </a:r>
            <a:r>
              <a:rPr lang="en-US"/>
              <a:t> men who have sex with men</a:t>
            </a:r>
            <a:endParaRPr/>
          </a:p>
        </p:txBody>
      </p:sp>
      <p:sp>
        <p:nvSpPr>
          <p:cNvPr id="152" name="Google Shape;152;p22"/>
          <p:cNvSpPr txBox="1"/>
          <p:nvPr>
            <p:ph idx="1" type="body"/>
          </p:nvPr>
        </p:nvSpPr>
        <p:spPr>
          <a:xfrm>
            <a:off x="838200" y="1825625"/>
            <a:ext cx="5561400" cy="4520700"/>
          </a:xfrm>
          <a:prstGeom prst="rect">
            <a:avLst/>
          </a:prstGeom>
          <a:noFill/>
          <a:ln>
            <a:noFill/>
          </a:ln>
        </p:spPr>
        <p:txBody>
          <a:bodyPr anchorCtr="0" anchor="t" bIns="45700" lIns="91425" spcFirstLastPara="1" rIns="91425" wrap="square" tIns="45700">
            <a:noAutofit/>
          </a:bodyPr>
          <a:lstStyle/>
          <a:p>
            <a:pPr indent="-215265" lvl="0" marL="228600" rtl="0" algn="l">
              <a:lnSpc>
                <a:spcPct val="100000"/>
              </a:lnSpc>
              <a:spcBef>
                <a:spcPts val="0"/>
              </a:spcBef>
              <a:spcAft>
                <a:spcPts val="0"/>
              </a:spcAft>
              <a:buClr>
                <a:schemeClr val="dk1"/>
              </a:buClr>
              <a:buSzPts val="1800"/>
              <a:buChar char="•"/>
            </a:pPr>
            <a:r>
              <a:rPr lang="en-US" sz="1800">
                <a:extLst>
                  <a:ext uri="http://customooxmlschemas.google.com/">
                    <go:slidesCustomData xmlns:go="http://customooxmlschemas.google.com/" textRoundtripDataId="8"/>
                  </a:ext>
                </a:extLst>
              </a:rPr>
              <a:t>In 2021, the risk of acquiring HIV was 28 times higher for men who have sex with men compared with the rest of the population.</a:t>
            </a:r>
            <a:endParaRPr>
              <a:extLst>
                <a:ext uri="http://customooxmlschemas.google.com/">
                  <go:slidesCustomData xmlns:go="http://customooxmlschemas.google.com/" textRoundtripDataId="9"/>
                </a:ext>
              </a:extLst>
            </a:endParaRPr>
          </a:p>
          <a:p>
            <a:pPr indent="-100965" lvl="0" marL="228600" rtl="0" algn="l">
              <a:lnSpc>
                <a:spcPct val="100000"/>
              </a:lnSpc>
              <a:spcBef>
                <a:spcPts val="0"/>
              </a:spcBef>
              <a:spcAft>
                <a:spcPts val="0"/>
              </a:spcAft>
              <a:buClr>
                <a:schemeClr val="dk1"/>
              </a:buClr>
              <a:buSzPts val="1800"/>
              <a:buNone/>
            </a:pPr>
            <a:r>
              <a:t/>
            </a:r>
            <a:endParaRPr sz="1800">
              <a:extLst>
                <a:ext uri="http://customooxmlschemas.google.com/">
                  <go:slidesCustomData xmlns:go="http://customooxmlschemas.google.com/" textRoundtripDataId="10"/>
                </a:ext>
              </a:extLst>
            </a:endParaRPr>
          </a:p>
          <a:p>
            <a:pPr indent="-215265" lvl="0" marL="228600" rtl="0" algn="l">
              <a:lnSpc>
                <a:spcPct val="100000"/>
              </a:lnSpc>
              <a:spcBef>
                <a:spcPts val="0"/>
              </a:spcBef>
              <a:spcAft>
                <a:spcPts val="0"/>
              </a:spcAft>
              <a:buClr>
                <a:schemeClr val="dk1"/>
              </a:buClr>
              <a:buSzPts val="1800"/>
              <a:buChar char="•"/>
            </a:pPr>
            <a:r>
              <a:rPr lang="en-US" sz="1800">
                <a:extLst>
                  <a:ext uri="http://customooxmlschemas.google.com/">
                    <go:slidesCustomData xmlns:go="http://customooxmlschemas.google.com/" textRoundtripDataId="11"/>
                  </a:ext>
                </a:extLst>
              </a:rPr>
              <a:t>They accounted for 64% of new HIV infections in Western and Central Europe and North America.</a:t>
            </a:r>
            <a:endParaRPr/>
          </a:p>
          <a:p>
            <a:pPr indent="0" lvl="0" marL="228600" rtl="0" algn="l">
              <a:lnSpc>
                <a:spcPct val="100000"/>
              </a:lnSpc>
              <a:spcBef>
                <a:spcPts val="0"/>
              </a:spcBef>
              <a:spcAft>
                <a:spcPts val="0"/>
              </a:spcAft>
              <a:buSzPts val="1251"/>
              <a:buNone/>
            </a:pPr>
            <a:r>
              <a:t/>
            </a:r>
            <a:endParaRPr sz="1800"/>
          </a:p>
          <a:p>
            <a:pPr indent="-215265" lvl="0" marL="228600" rtl="0" algn="l">
              <a:lnSpc>
                <a:spcPct val="100000"/>
              </a:lnSpc>
              <a:spcBef>
                <a:spcPts val="0"/>
              </a:spcBef>
              <a:spcAft>
                <a:spcPts val="0"/>
              </a:spcAft>
              <a:buClr>
                <a:schemeClr val="dk1"/>
              </a:buClr>
              <a:buSzPts val="1800"/>
              <a:buChar char="•"/>
            </a:pPr>
            <a:r>
              <a:rPr lang="en-US" sz="1800"/>
              <a:t>Men who have sex with men who live in countries that criminalise same-sex relations are more than twice as likely to be living with HIV. </a:t>
            </a:r>
            <a:endParaRPr/>
          </a:p>
        </p:txBody>
      </p:sp>
      <p:sp>
        <p:nvSpPr>
          <p:cNvPr id="153" name="Google Shape;153;p22"/>
          <p:cNvSpPr/>
          <p:nvPr/>
        </p:nvSpPr>
        <p:spPr>
          <a:xfrm>
            <a:off x="7339363" y="1749425"/>
            <a:ext cx="3037800" cy="3037800"/>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28 times</a:t>
            </a:r>
            <a:endParaRPr b="0" i="0" sz="1600" u="none" cap="none" strike="noStrike">
              <a:solidFill>
                <a:srgbClr val="000000"/>
              </a:solidFill>
              <a:latin typeface="Arial"/>
              <a:ea typeface="Arial"/>
              <a:cs typeface="Arial"/>
              <a:sym typeface="Arial"/>
            </a:endParaRPr>
          </a:p>
        </p:txBody>
      </p:sp>
      <p:sp>
        <p:nvSpPr>
          <p:cNvPr id="154" name="Google Shape;154;p22"/>
          <p:cNvSpPr txBox="1"/>
          <p:nvPr/>
        </p:nvSpPr>
        <p:spPr>
          <a:xfrm>
            <a:off x="7138085" y="4995921"/>
            <a:ext cx="3440400"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Men who have sex with men </a:t>
            </a:r>
            <a:r>
              <a:rPr b="0" i="0" lang="en-US" sz="1400" u="none" cap="none" strike="noStrike">
                <a:solidFill>
                  <a:schemeClr val="dk1"/>
                </a:solidFill>
                <a:latin typeface="Arial"/>
                <a:ea typeface="Arial"/>
                <a:cs typeface="Arial"/>
                <a:sym typeface="Arial"/>
              </a:rPr>
              <a:t>have 28 times greater risk of acquiring HIV than men in the general population</a:t>
            </a:r>
            <a:endParaRPr/>
          </a:p>
        </p:txBody>
      </p:sp>
      <p:cxnSp>
        <p:nvCxnSpPr>
          <p:cNvPr id="155" name="Google Shape;155;p2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56" name="Google Shape;156;p22"/>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VULNERABILITY OF </a:t>
            </a:r>
            <a:r>
              <a:rPr lang="en-US" sz="1100">
                <a:solidFill>
                  <a:srgbClr val="ACB8CA"/>
                </a:solidFill>
              </a:rPr>
              <a:t>MEN WHO HAVE SEX WITH MEN</a:t>
            </a:r>
            <a:endParaRPr b="0" i="0" sz="1400" u="none" cap="none" strike="noStrike">
              <a:solidFill>
                <a:srgbClr val="000000"/>
              </a:solidFill>
              <a:latin typeface="Arial"/>
              <a:ea typeface="Arial"/>
              <a:cs typeface="Arial"/>
              <a:sym typeface="Arial"/>
            </a:endParaRPr>
          </a:p>
        </p:txBody>
      </p:sp>
      <p:sp>
        <p:nvSpPr>
          <p:cNvPr id="157" name="Google Shape;157;p22"/>
          <p:cNvSpPr txBox="1"/>
          <p:nvPr/>
        </p:nvSpPr>
        <p:spPr>
          <a:xfrm>
            <a:off x="1078832" y="5134014"/>
            <a:ext cx="4792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Sources: </a:t>
            </a:r>
            <a:r>
              <a:rPr b="0" i="1" lang="en-US" u="none" cap="none" strike="noStrike">
                <a:solidFill>
                  <a:schemeClr val="dk2"/>
                </a:solidFill>
                <a:latin typeface="Arial"/>
                <a:ea typeface="Arial"/>
                <a:cs typeface="Arial"/>
                <a:sym typeface="Arial"/>
              </a:rPr>
              <a:t>Global AIDS Update 2022 </a:t>
            </a:r>
            <a:r>
              <a:rPr b="0" lang="en-US" u="none" cap="none" strike="noStrike">
                <a:solidFill>
                  <a:schemeClr val="dk2"/>
                </a:solidFill>
                <a:latin typeface="Arial"/>
                <a:ea typeface="Arial"/>
                <a:cs typeface="Arial"/>
                <a:sym typeface="Arial"/>
              </a:rPr>
              <a:t>(UNAIDS, 2022);</a:t>
            </a:r>
            <a:r>
              <a:rPr b="0" i="1" lang="en-US" u="none" cap="none" strike="noStrike">
                <a:solidFill>
                  <a:schemeClr val="dk2"/>
                </a:solidFill>
                <a:latin typeface="Arial"/>
                <a:ea typeface="Arial"/>
                <a:cs typeface="Arial"/>
                <a:sym typeface="Arial"/>
              </a:rPr>
              <a:t> HIV and Gay Men and Other Men who Have Sex with Men. Human Rights Fact Sheet Series No. 3 </a:t>
            </a:r>
            <a:r>
              <a:rPr b="0" lang="en-US" u="none" cap="none" strike="noStrike">
                <a:solidFill>
                  <a:schemeClr val="dk2"/>
                </a:solidFill>
                <a:latin typeface="Arial"/>
                <a:ea typeface="Arial"/>
                <a:cs typeface="Arial"/>
                <a:sym typeface="Arial"/>
              </a:rPr>
              <a:t>(UNAIDS, 2021)</a:t>
            </a:r>
            <a:endParaRPr b="0" u="none" cap="none" strike="noStrik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idx="1" type="body"/>
          </p:nvPr>
        </p:nvSpPr>
        <p:spPr>
          <a:xfrm>
            <a:off x="838200" y="1567200"/>
            <a:ext cx="10515600" cy="42483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42857"/>
              <a:buNone/>
            </a:pPr>
            <a:r>
              <a:rPr lang="en-US" sz="2800"/>
              <a:t>A </a:t>
            </a:r>
            <a:r>
              <a:rPr b="1" lang="en-US" sz="2800"/>
              <a:t>range of overlapping factors </a:t>
            </a:r>
            <a:r>
              <a:rPr lang="en-US" sz="2800"/>
              <a:t>make men who have sex with men vulnerable to HIV, viral hepatitis and other sexually transmitted infections (STIs). </a:t>
            </a:r>
            <a:endParaRPr/>
          </a:p>
          <a:p>
            <a:pPr indent="0" lvl="0" marL="0" rtl="0" algn="l">
              <a:lnSpc>
                <a:spcPct val="120000"/>
              </a:lnSpc>
              <a:spcBef>
                <a:spcPts val="1000"/>
              </a:spcBef>
              <a:spcAft>
                <a:spcPts val="0"/>
              </a:spcAft>
              <a:buClr>
                <a:schemeClr val="dk1"/>
              </a:buClr>
              <a:buSzPct val="142857"/>
              <a:buNone/>
            </a:pPr>
            <a:r>
              <a:rPr lang="en-US" sz="2800"/>
              <a:t>Persistent structural barriers reduce access to prevention, testing and treatment services: </a:t>
            </a:r>
            <a:endParaRPr/>
          </a:p>
          <a:p>
            <a:pPr indent="-368300" lvl="0" marL="457200" rtl="0" algn="l">
              <a:lnSpc>
                <a:spcPct val="120000"/>
              </a:lnSpc>
              <a:spcBef>
                <a:spcPts val="1000"/>
              </a:spcBef>
              <a:spcAft>
                <a:spcPts val="0"/>
              </a:spcAft>
              <a:buSzPct val="112244"/>
              <a:buFont typeface="Calibri"/>
              <a:buChar char="•"/>
            </a:pPr>
            <a:r>
              <a:rPr lang="en-US" sz="2800">
                <a:extLst>
                  <a:ext uri="http://customooxmlschemas.google.com/">
                    <go:slidesCustomData xmlns:go="http://customooxmlschemas.google.com/" textRoundtripDataId="12"/>
                  </a:ext>
                </a:extLst>
              </a:rPr>
              <a:t>Criminalisation</a:t>
            </a:r>
            <a:r>
              <a:rPr lang="en-US" sz="2800"/>
              <a:t> of consensual sex between males</a:t>
            </a:r>
            <a:endParaRPr/>
          </a:p>
          <a:p>
            <a:pPr indent="-368300" lvl="0" marL="457200" rtl="0" algn="l">
              <a:lnSpc>
                <a:spcPct val="120000"/>
              </a:lnSpc>
              <a:spcBef>
                <a:spcPts val="0"/>
              </a:spcBef>
              <a:spcAft>
                <a:spcPts val="0"/>
              </a:spcAft>
              <a:buSzPct val="112244"/>
              <a:buFont typeface="Calibri"/>
              <a:buChar char="•"/>
            </a:pPr>
            <a:r>
              <a:rPr lang="en-US" sz="2800"/>
              <a:t>Stigma, discrimination and violence against men who have sex with men</a:t>
            </a:r>
            <a:endParaRPr/>
          </a:p>
          <a:p>
            <a:pPr indent="-368300" lvl="0" marL="457200" rtl="0" algn="l">
              <a:lnSpc>
                <a:spcPct val="120000"/>
              </a:lnSpc>
              <a:spcBef>
                <a:spcPts val="0"/>
              </a:spcBef>
              <a:spcAft>
                <a:spcPts val="0"/>
              </a:spcAft>
              <a:buSzPct val="112244"/>
              <a:buFont typeface="Calibri"/>
              <a:buChar char="•"/>
            </a:pPr>
            <a:r>
              <a:rPr lang="en-US" sz="2800"/>
              <a:t>Lack of access to pre-exposure prophylaxis (PrEP)</a:t>
            </a:r>
            <a:endParaRPr/>
          </a:p>
          <a:p>
            <a:pPr indent="-368300" lvl="0" marL="457200" rtl="0" algn="l">
              <a:lnSpc>
                <a:spcPct val="120000"/>
              </a:lnSpc>
              <a:spcBef>
                <a:spcPts val="0"/>
              </a:spcBef>
              <a:spcAft>
                <a:spcPts val="0"/>
              </a:spcAft>
              <a:buSzPct val="112245"/>
              <a:buFont typeface="Calibri"/>
              <a:buChar char="•"/>
            </a:pPr>
            <a:r>
              <a:rPr lang="en-US" sz="2800"/>
              <a:t>Violence and harassment by law-enforcement agents</a:t>
            </a:r>
            <a:endParaRPr/>
          </a:p>
          <a:p>
            <a:pPr indent="-368300" lvl="0" marL="457200" rtl="0" algn="l">
              <a:lnSpc>
                <a:spcPct val="120000"/>
              </a:lnSpc>
              <a:spcBef>
                <a:spcPts val="0"/>
              </a:spcBef>
              <a:spcAft>
                <a:spcPts val="0"/>
              </a:spcAft>
              <a:buSzPct val="112245"/>
              <a:buFont typeface="Calibri"/>
              <a:buChar char="•"/>
            </a:pPr>
            <a:r>
              <a:rPr lang="en-US" sz="2800"/>
              <a:t>Discrimination by health-care workers</a:t>
            </a:r>
            <a:endParaRPr/>
          </a:p>
          <a:p>
            <a:pPr indent="0" lvl="0" marL="0" rtl="0" algn="l">
              <a:lnSpc>
                <a:spcPct val="120000"/>
              </a:lnSpc>
              <a:spcBef>
                <a:spcPts val="1000"/>
              </a:spcBef>
              <a:spcAft>
                <a:spcPts val="0"/>
              </a:spcAft>
              <a:buSzPct val="91836"/>
              <a:buNone/>
            </a:pPr>
            <a:r>
              <a:rPr lang="en-US" sz="2800"/>
              <a:t>For example, a study in Lesotho found that experiences of </a:t>
            </a:r>
            <a:r>
              <a:rPr lang="en-US" sz="2800">
                <a:highlight>
                  <a:srgbClr val="FFFFFF"/>
                </a:highlight>
              </a:rPr>
              <a:t>stigma in the health-care system were directly associated with depression, alcohol use and condomless sex among men who have sex with men. </a:t>
            </a:r>
            <a:endParaRPr sz="2800"/>
          </a:p>
        </p:txBody>
      </p:sp>
      <p:sp>
        <p:nvSpPr>
          <p:cNvPr id="164" name="Google Shape;164;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What makes men who have sex </a:t>
            </a:r>
            <a:endParaRPr sz="3200"/>
          </a:p>
          <a:p>
            <a:pPr indent="0" lvl="0" marL="0" rtl="0" algn="l">
              <a:lnSpc>
                <a:spcPct val="90000"/>
              </a:lnSpc>
              <a:spcBef>
                <a:spcPts val="0"/>
              </a:spcBef>
              <a:spcAft>
                <a:spcPts val="0"/>
              </a:spcAft>
              <a:buClr>
                <a:schemeClr val="lt1"/>
              </a:buClr>
              <a:buSzPts val="4000"/>
              <a:buFont typeface="Arial"/>
              <a:buNone/>
            </a:pPr>
            <a:r>
              <a:rPr lang="en-US" sz="3200"/>
              <a:t>with men vulnerable?</a:t>
            </a:r>
            <a:endParaRPr sz="3600"/>
          </a:p>
        </p:txBody>
      </p:sp>
      <p:cxnSp>
        <p:nvCxnSpPr>
          <p:cNvPr id="165" name="Google Shape;165;p1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66" name="Google Shape;166;p11"/>
          <p:cNvSpPr txBox="1"/>
          <p:nvPr/>
        </p:nvSpPr>
        <p:spPr>
          <a:xfrm>
            <a:off x="838200" y="5535720"/>
            <a:ext cx="10515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Arial"/>
                <a:ea typeface="Arial"/>
                <a:cs typeface="Arial"/>
                <a:sym typeface="Arial"/>
              </a:rPr>
              <a:t>S</a:t>
            </a:r>
            <a:r>
              <a:rPr b="0" i="0" lang="en-US" u="none" cap="none" strike="noStrike">
                <a:solidFill>
                  <a:schemeClr val="dk2"/>
                </a:solidFill>
                <a:latin typeface="Arial"/>
                <a:ea typeface="Arial"/>
                <a:cs typeface="Arial"/>
                <a:sym typeface="Arial"/>
              </a:rPr>
              <a:t>ource: </a:t>
            </a:r>
            <a:r>
              <a:rPr b="0" lang="en-US" u="none" cap="none" strike="noStrike">
                <a:solidFill>
                  <a:schemeClr val="dk2"/>
                </a:solidFill>
                <a:latin typeface="Arial"/>
                <a:ea typeface="Arial"/>
                <a:cs typeface="Arial"/>
                <a:sym typeface="Arial"/>
              </a:rPr>
              <a:t>Da W, et al. </a:t>
            </a:r>
            <a:r>
              <a:rPr b="0" i="1" lang="en-US" u="none" cap="none" strike="noStrike">
                <a:solidFill>
                  <a:schemeClr val="dk2"/>
                </a:solidFill>
                <a:latin typeface="Arial"/>
                <a:ea typeface="Arial"/>
                <a:cs typeface="Arial"/>
                <a:sym typeface="Arial"/>
              </a:rPr>
              <a:t>Depressive S</a:t>
            </a:r>
            <a:r>
              <a:rPr i="1" lang="en-US">
                <a:solidFill>
                  <a:schemeClr val="dk2"/>
                </a:solidFill>
              </a:rPr>
              <a:t>ymptoms and alcohol use as mediators of HIV</a:t>
            </a:r>
            <a:r>
              <a:rPr b="0" i="1" lang="en-US" u="none" cap="none" strike="noStrike">
                <a:solidFill>
                  <a:schemeClr val="dk2"/>
                </a:solidFill>
                <a:latin typeface="Arial"/>
                <a:ea typeface="Arial"/>
                <a:cs typeface="Arial"/>
                <a:sym typeface="Arial"/>
              </a:rPr>
              <a:t>-</a:t>
            </a:r>
            <a:r>
              <a:rPr i="1" lang="en-US">
                <a:solidFill>
                  <a:schemeClr val="dk2"/>
                </a:solidFill>
              </a:rPr>
              <a:t>related risk practices and stigma affecting men who have sex with me</a:t>
            </a:r>
            <a:r>
              <a:rPr b="0" i="1" lang="en-US" u="none" cap="none" strike="noStrike">
                <a:solidFill>
                  <a:schemeClr val="dk2"/>
                </a:solidFill>
                <a:latin typeface="Arial"/>
                <a:ea typeface="Arial"/>
                <a:cs typeface="Arial"/>
                <a:sym typeface="Arial"/>
              </a:rPr>
              <a:t>n in Lesotho: A </a:t>
            </a:r>
            <a:r>
              <a:rPr i="1" lang="en-US">
                <a:solidFill>
                  <a:schemeClr val="dk2"/>
                </a:solidFill>
              </a:rPr>
              <a:t>structural equation modelling appro</a:t>
            </a:r>
            <a:r>
              <a:rPr b="0" i="1" lang="en-US" u="none" cap="none" strike="noStrike">
                <a:solidFill>
                  <a:schemeClr val="dk2"/>
                </a:solidFill>
                <a:latin typeface="Arial"/>
                <a:ea typeface="Arial"/>
                <a:cs typeface="Arial"/>
                <a:sym typeface="Arial"/>
              </a:rPr>
              <a:t>ach. </a:t>
            </a:r>
            <a:r>
              <a:rPr b="0" lang="en-US" u="none" cap="none" strike="noStrike">
                <a:solidFill>
                  <a:schemeClr val="dk2"/>
                </a:solidFill>
                <a:latin typeface="Arial"/>
                <a:ea typeface="Arial"/>
                <a:cs typeface="Arial"/>
                <a:sym typeface="Arial"/>
              </a:rPr>
              <a:t>Annals of Epidemiology. 2016;26(8):551-556</a:t>
            </a:r>
            <a:endParaRPr b="0" u="none" cap="none" strike="noStrike">
              <a:solidFill>
                <a:schemeClr val="dk2"/>
              </a:solidFill>
              <a:latin typeface="Arial"/>
              <a:ea typeface="Arial"/>
              <a:cs typeface="Arial"/>
              <a:sym typeface="Arial"/>
            </a:endParaRPr>
          </a:p>
        </p:txBody>
      </p:sp>
      <p:sp>
        <p:nvSpPr>
          <p:cNvPr id="167" name="Google Shape;167;p11"/>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VULNERABILITY OF </a:t>
            </a:r>
            <a:r>
              <a:rPr lang="en-US" sz="1100">
                <a:solidFill>
                  <a:srgbClr val="ACB8CA"/>
                </a:solidFill>
              </a:rPr>
              <a:t>MEN WHO HAVE SEX WITH 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1000"/>
              </a:spcBef>
              <a:spcAft>
                <a:spcPts val="0"/>
              </a:spcAft>
              <a:buSzPct val="82949"/>
              <a:buNone/>
            </a:pPr>
            <a:r>
              <a:rPr lang="en-US" sz="2800"/>
              <a:t>The vulnerability of men who have sex with men often intersects with other factors that lead to exclusion, stigma and ill health:</a:t>
            </a:r>
            <a:endParaRPr sz="2800"/>
          </a:p>
          <a:p>
            <a:pPr indent="-381000" lvl="0" marL="457200" rtl="0" algn="l">
              <a:lnSpc>
                <a:spcPct val="120000"/>
              </a:lnSpc>
              <a:spcBef>
                <a:spcPts val="1000"/>
              </a:spcBef>
              <a:spcAft>
                <a:spcPts val="0"/>
              </a:spcAft>
              <a:buSzPct val="110599"/>
              <a:buChar char="•"/>
            </a:pPr>
            <a:r>
              <a:rPr lang="en-US" sz="2800"/>
              <a:t>Migration</a:t>
            </a:r>
            <a:endParaRPr sz="2800"/>
          </a:p>
          <a:p>
            <a:pPr indent="-381000" lvl="0" marL="457200" rtl="0" algn="l">
              <a:lnSpc>
                <a:spcPct val="120000"/>
              </a:lnSpc>
              <a:spcBef>
                <a:spcPts val="0"/>
              </a:spcBef>
              <a:spcAft>
                <a:spcPts val="0"/>
              </a:spcAft>
              <a:buSzPct val="110599"/>
              <a:buChar char="•"/>
            </a:pPr>
            <a:r>
              <a:rPr lang="en-US" sz="2800"/>
              <a:t>Humanitarian </a:t>
            </a:r>
            <a:r>
              <a:rPr lang="en-US" sz="2800">
                <a:highlight>
                  <a:schemeClr val="lt1"/>
                </a:highlight>
              </a:rPr>
              <a:t>and crisis situations</a:t>
            </a:r>
            <a:endParaRPr sz="2800" strike="sngStrike">
              <a:highlight>
                <a:schemeClr val="lt1"/>
              </a:highlight>
            </a:endParaRPr>
          </a:p>
          <a:p>
            <a:pPr indent="-381000" lvl="0" marL="457200" rtl="0" algn="l">
              <a:lnSpc>
                <a:spcPct val="120000"/>
              </a:lnSpc>
              <a:spcBef>
                <a:spcPts val="0"/>
              </a:spcBef>
              <a:spcAft>
                <a:spcPts val="0"/>
              </a:spcAft>
              <a:buSzPct val="110599"/>
              <a:buChar char="•"/>
            </a:pPr>
            <a:r>
              <a:rPr lang="en-US" sz="2800"/>
              <a:t>Ethnic/racial minority status</a:t>
            </a:r>
            <a:endParaRPr sz="2800"/>
          </a:p>
          <a:p>
            <a:pPr indent="-381000" lvl="0" marL="457200" rtl="0" algn="l">
              <a:lnSpc>
                <a:spcPct val="120000"/>
              </a:lnSpc>
              <a:spcBef>
                <a:spcPts val="0"/>
              </a:spcBef>
              <a:spcAft>
                <a:spcPts val="0"/>
              </a:spcAft>
              <a:buSzPct val="110599"/>
              <a:buChar char="•"/>
            </a:pPr>
            <a:r>
              <a:rPr lang="en-US" sz="2800"/>
              <a:t>Age </a:t>
            </a:r>
            <a:endParaRPr sz="2800"/>
          </a:p>
          <a:p>
            <a:pPr indent="0" lvl="0" marL="0" rtl="0" algn="l">
              <a:lnSpc>
                <a:spcPct val="120000"/>
              </a:lnSpc>
              <a:spcBef>
                <a:spcPts val="1000"/>
              </a:spcBef>
              <a:spcAft>
                <a:spcPts val="0"/>
              </a:spcAft>
              <a:buSzPct val="82949"/>
              <a:buNone/>
            </a:pPr>
            <a:r>
              <a:rPr lang="en-US" sz="2800"/>
              <a:t>Substance use can also pose risks: for instance, some men who have sex with men also engage in chemsex, i.e. sexual activity while taking primarily stimulant drugs, typically involving multiple participants and over a prolonged time. </a:t>
            </a:r>
            <a:r>
              <a:rPr lang="en-US" sz="2800">
                <a:extLst>
                  <a:ext uri="http://customooxmlschemas.google.com/">
                    <go:slidesCustomData xmlns:go="http://customooxmlschemas.google.com/" textRoundtripDataId="13"/>
                  </a:ext>
                </a:extLst>
              </a:rPr>
              <a:t>This increases vulnerability to HIV when there is no access to, or use of, prevention, diagnosis and treatment programs and services.</a:t>
            </a:r>
            <a:endParaRPr/>
          </a:p>
        </p:txBody>
      </p:sp>
      <p:sp>
        <p:nvSpPr>
          <p:cNvPr id="174" name="Google Shape;174;p1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300"/>
              <a:t>How does vulnerability intersect </a:t>
            </a:r>
            <a:endParaRPr sz="3300"/>
          </a:p>
          <a:p>
            <a:pPr indent="0" lvl="0" marL="0" rtl="0" algn="l">
              <a:lnSpc>
                <a:spcPct val="90000"/>
              </a:lnSpc>
              <a:spcBef>
                <a:spcPts val="0"/>
              </a:spcBef>
              <a:spcAft>
                <a:spcPts val="0"/>
              </a:spcAft>
              <a:buClr>
                <a:schemeClr val="lt1"/>
              </a:buClr>
              <a:buSzPts val="4000"/>
              <a:buFont typeface="Arial"/>
              <a:buNone/>
            </a:pPr>
            <a:r>
              <a:rPr lang="en-US" sz="3300"/>
              <a:t>with other factors?</a:t>
            </a:r>
            <a:endParaRPr sz="3700"/>
          </a:p>
        </p:txBody>
      </p:sp>
      <p:cxnSp>
        <p:nvCxnSpPr>
          <p:cNvPr id="175" name="Google Shape;175;p1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76" name="Google Shape;176;p12"/>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VULNERABILITY OF </a:t>
            </a:r>
            <a:r>
              <a:rPr lang="en-US" sz="1100">
                <a:solidFill>
                  <a:srgbClr val="ACB8CA"/>
                </a:solidFill>
              </a:rPr>
              <a:t>MEN WHO HAVE SEX WITH 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960"/>
              <a:buFont typeface="Arial"/>
              <a:buNone/>
            </a:pPr>
            <a:r>
              <a:rPr lang="en-US" sz="2200"/>
              <a:t>Significant proportions of men who have sex with men </a:t>
            </a:r>
            <a:endParaRPr sz="2200"/>
          </a:p>
          <a:p>
            <a:pPr indent="0" lvl="0" marL="0" rtl="0" algn="l">
              <a:lnSpc>
                <a:spcPct val="90000"/>
              </a:lnSpc>
              <a:spcBef>
                <a:spcPts val="0"/>
              </a:spcBef>
              <a:spcAft>
                <a:spcPts val="0"/>
              </a:spcAft>
              <a:buClr>
                <a:schemeClr val="lt1"/>
              </a:buClr>
              <a:buSzPts val="3960"/>
              <a:buFont typeface="Arial"/>
              <a:buNone/>
            </a:pPr>
            <a:r>
              <a:rPr lang="en-US" sz="2200"/>
              <a:t>report experiences of stigma, discrimination and violence</a:t>
            </a:r>
            <a:endParaRPr sz="2200"/>
          </a:p>
        </p:txBody>
      </p:sp>
      <p:cxnSp>
        <p:nvCxnSpPr>
          <p:cNvPr id="182" name="Google Shape;182;p1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83" name="Google Shape;183;p15"/>
          <p:cNvSpPr txBox="1"/>
          <p:nvPr/>
        </p:nvSpPr>
        <p:spPr>
          <a:xfrm>
            <a:off x="8878729" y="3786534"/>
            <a:ext cx="2842800" cy="2290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a:t>
            </a:r>
            <a:r>
              <a:rPr b="0" i="1" lang="en-US" sz="1400" u="none" cap="none" strike="noStrike">
                <a:solidFill>
                  <a:schemeClr val="dk2"/>
                </a:solidFill>
                <a:latin typeface="Arial"/>
                <a:ea typeface="Arial"/>
                <a:cs typeface="Arial"/>
                <a:sym typeface="Arial"/>
              </a:rPr>
              <a:t> </a:t>
            </a:r>
            <a:r>
              <a:rPr b="0" lang="en-US" sz="1400" u="none" cap="none" strike="noStrike">
                <a:solidFill>
                  <a:schemeClr val="dk2"/>
                </a:solidFill>
                <a:latin typeface="Arial"/>
                <a:ea typeface="Arial"/>
                <a:cs typeface="Arial"/>
                <a:sym typeface="Arial"/>
              </a:rPr>
              <a:t>Stahlman S, et al.</a:t>
            </a:r>
            <a:r>
              <a:rPr b="0" i="1" lang="en-US" sz="1400" u="none" cap="none" strike="noStrike">
                <a:solidFill>
                  <a:schemeClr val="dk2"/>
                </a:solidFill>
                <a:latin typeface="Arial"/>
                <a:ea typeface="Arial"/>
                <a:cs typeface="Arial"/>
                <a:sym typeface="Arial"/>
              </a:rPr>
              <a:t> The </a:t>
            </a:r>
            <a:r>
              <a:rPr i="1" lang="en-US">
                <a:solidFill>
                  <a:schemeClr val="dk2"/>
                </a:solidFill>
              </a:rPr>
              <a:t>prevalence of sexual behavior stigma affecting gay men and other men who have sex with men across s</a:t>
            </a:r>
            <a:r>
              <a:rPr b="0" i="1" lang="en-US" sz="1400" u="none" cap="none" strike="noStrike">
                <a:solidFill>
                  <a:schemeClr val="dk2"/>
                </a:solidFill>
                <a:latin typeface="Arial"/>
                <a:ea typeface="Arial"/>
                <a:cs typeface="Arial"/>
                <a:sym typeface="Arial"/>
              </a:rPr>
              <a:t>ub-Saharan Africa and in the United States. </a:t>
            </a:r>
            <a:r>
              <a:rPr b="0" lang="en-US" sz="1400" u="none" cap="none" strike="noStrike">
                <a:solidFill>
                  <a:schemeClr val="dk2"/>
                </a:solidFill>
                <a:latin typeface="Arial"/>
                <a:ea typeface="Arial"/>
                <a:cs typeface="Arial"/>
                <a:sym typeface="Arial"/>
              </a:rPr>
              <a:t>JMIR Public Health and Surveillance. 2016;2(2):e35</a:t>
            </a:r>
            <a:endParaRPr b="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2"/>
              </a:solidFill>
              <a:latin typeface="Arial"/>
              <a:ea typeface="Arial"/>
              <a:cs typeface="Arial"/>
              <a:sym typeface="Arial"/>
            </a:endParaRPr>
          </a:p>
        </p:txBody>
      </p:sp>
      <p:graphicFrame>
        <p:nvGraphicFramePr>
          <p:cNvPr id="184" name="Google Shape;184;p15"/>
          <p:cNvGraphicFramePr/>
          <p:nvPr/>
        </p:nvGraphicFramePr>
        <p:xfrm>
          <a:off x="256032" y="1467557"/>
          <a:ext cx="8498481" cy="4889228"/>
        </p:xfrm>
        <a:graphic>
          <a:graphicData uri="http://schemas.openxmlformats.org/drawingml/2006/chart">
            <c:chart r:id="rId3"/>
          </a:graphicData>
        </a:graphic>
      </p:graphicFrame>
      <p:sp>
        <p:nvSpPr>
          <p:cNvPr id="185" name="Google Shape;185;p15"/>
          <p:cNvSpPr txBox="1"/>
          <p:nvPr/>
        </p:nvSpPr>
        <p:spPr>
          <a:xfrm>
            <a:off x="8878729" y="1736259"/>
            <a:ext cx="2842800" cy="169274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Note: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AMIS</a:t>
            </a:r>
            <a:r>
              <a:rPr b="0" i="0" lang="en-US" sz="1400" u="none" cap="none" strike="noStrike">
                <a:solidFill>
                  <a:schemeClr val="dk1"/>
                </a:solidFill>
                <a:latin typeface="Arial"/>
                <a:ea typeface="Arial"/>
                <a:cs typeface="Arial"/>
                <a:sym typeface="Arial"/>
              </a:rPr>
              <a:t> = American Men’s Internet Survey (United States, 2015)</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West Africa &amp; Southern Africa: </a:t>
            </a:r>
            <a:r>
              <a:rPr b="0" i="0" lang="en-US" sz="1400" u="none" cap="none" strike="noStrike">
                <a:solidFill>
                  <a:schemeClr val="dk1"/>
                </a:solidFill>
                <a:latin typeface="Arial"/>
                <a:ea typeface="Arial"/>
                <a:cs typeface="Arial"/>
                <a:sym typeface="Arial"/>
              </a:rPr>
              <a:t>Face-to-face interviews conducted in 7 countries in 2013-2016.</a:t>
            </a:r>
            <a:endParaRPr b="0" i="0" sz="1400" u="none" cap="none" strike="noStrike">
              <a:solidFill>
                <a:schemeClr val="dk1"/>
              </a:solidFill>
              <a:latin typeface="Arial"/>
              <a:ea typeface="Arial"/>
              <a:cs typeface="Arial"/>
              <a:sym typeface="Arial"/>
            </a:endParaRPr>
          </a:p>
        </p:txBody>
      </p:sp>
      <p:sp>
        <p:nvSpPr>
          <p:cNvPr id="186" name="Google Shape;186;p15"/>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VULNERABILITY OF </a:t>
            </a:r>
            <a:r>
              <a:rPr lang="en-US" sz="1100">
                <a:solidFill>
                  <a:srgbClr val="ACB8CA"/>
                </a:solidFill>
              </a:rPr>
              <a:t>MEN WHO HAVE SEX WITH 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192" name="Google Shape;192;p27"/>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sz="3000"/>
              <a:t>Violence against men who have sex with </a:t>
            </a:r>
            <a:endParaRPr sz="3000"/>
          </a:p>
          <a:p>
            <a:pPr indent="0" lvl="0" marL="0" rtl="0" algn="l">
              <a:lnSpc>
                <a:spcPct val="90000"/>
              </a:lnSpc>
              <a:spcBef>
                <a:spcPts val="0"/>
              </a:spcBef>
              <a:spcAft>
                <a:spcPts val="0"/>
              </a:spcAft>
              <a:buClr>
                <a:schemeClr val="lt1"/>
              </a:buClr>
              <a:buSzPts val="1800"/>
              <a:buNone/>
            </a:pPr>
            <a:r>
              <a:rPr lang="en-US" sz="3000"/>
              <a:t>men is an issue of health and human rights</a:t>
            </a:r>
            <a:endParaRPr sz="3000"/>
          </a:p>
        </p:txBody>
      </p:sp>
      <p:sp>
        <p:nvSpPr>
          <p:cNvPr id="198" name="Google Shape;198;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rgbClr val="C00000"/>
              </a:buClr>
              <a:buSzPct val="100000"/>
              <a:buNone/>
            </a:pPr>
            <a:r>
              <a:rPr b="1" lang="en-US" sz="2000">
                <a:solidFill>
                  <a:schemeClr val="accent1"/>
                </a:solidFill>
              </a:rPr>
              <a:t>Perpetrators of violence may include:</a:t>
            </a:r>
            <a:endParaRPr sz="2000">
              <a:solidFill>
                <a:schemeClr val="accent1"/>
              </a:solidFill>
            </a:endParaRPr>
          </a:p>
          <a:p>
            <a:pPr indent="-514350" lvl="0" marL="514350" rtl="0" algn="l">
              <a:lnSpc>
                <a:spcPct val="120000"/>
              </a:lnSpc>
              <a:spcBef>
                <a:spcPts val="1000"/>
              </a:spcBef>
              <a:spcAft>
                <a:spcPts val="0"/>
              </a:spcAft>
              <a:buClr>
                <a:schemeClr val="accent1"/>
              </a:buClr>
              <a:buSzPct val="100000"/>
              <a:buChar char="•"/>
            </a:pPr>
            <a:r>
              <a:rPr lang="en-US" sz="2000">
                <a:solidFill>
                  <a:schemeClr val="accent1"/>
                </a:solidFill>
              </a:rPr>
              <a:t>Police, military personnel and prison guards</a:t>
            </a:r>
            <a:endParaRPr/>
          </a:p>
          <a:p>
            <a:pPr indent="-514350" lvl="0" marL="514350" rtl="0" algn="l">
              <a:lnSpc>
                <a:spcPct val="120000"/>
              </a:lnSpc>
              <a:spcBef>
                <a:spcPts val="1000"/>
              </a:spcBef>
              <a:spcAft>
                <a:spcPts val="0"/>
              </a:spcAft>
              <a:buClr>
                <a:schemeClr val="accent1"/>
              </a:buClr>
              <a:buSzPct val="100000"/>
              <a:buChar char="•"/>
            </a:pPr>
            <a:r>
              <a:rPr lang="en-US" sz="2000">
                <a:solidFill>
                  <a:schemeClr val="accent1"/>
                </a:solidFill>
              </a:rPr>
              <a:t>Individuals seeking to punish men who have sex with men</a:t>
            </a:r>
            <a:endParaRPr/>
          </a:p>
          <a:p>
            <a:pPr indent="-514350" lvl="0" marL="514350" rtl="0" algn="l">
              <a:lnSpc>
                <a:spcPct val="120000"/>
              </a:lnSpc>
              <a:spcBef>
                <a:spcPts val="1000"/>
              </a:spcBef>
              <a:spcAft>
                <a:spcPts val="0"/>
              </a:spcAft>
              <a:buClr>
                <a:schemeClr val="accent1"/>
              </a:buClr>
              <a:buSzPct val="100000"/>
              <a:buChar char="•"/>
            </a:pPr>
            <a:r>
              <a:rPr lang="en-US" sz="2000">
                <a:solidFill>
                  <a:schemeClr val="accent1"/>
                </a:solidFill>
                <a:extLst>
                  <a:ext uri="http://customooxmlschemas.google.com/">
                    <go:slidesCustomData xmlns:go="http://customooxmlschemas.google.com/" textRoundtripDataId="14"/>
                  </a:ext>
                </a:extLst>
              </a:rPr>
              <a:t>Employers, health-care providers, bankers, landlords</a:t>
            </a:r>
            <a:endParaRPr/>
          </a:p>
          <a:p>
            <a:pPr indent="-514350" lvl="0" marL="514350" rtl="0" algn="l">
              <a:lnSpc>
                <a:spcPct val="120000"/>
              </a:lnSpc>
              <a:spcBef>
                <a:spcPts val="1000"/>
              </a:spcBef>
              <a:spcAft>
                <a:spcPts val="0"/>
              </a:spcAft>
              <a:buClr>
                <a:schemeClr val="accent1"/>
              </a:buClr>
              <a:buSzPct val="100000"/>
              <a:buChar char="•"/>
            </a:pPr>
            <a:r>
              <a:rPr lang="en-US" sz="2000">
                <a:solidFill>
                  <a:schemeClr val="accent1"/>
                </a:solidFill>
              </a:rPr>
              <a:t>Teachers, students and staff within schools</a:t>
            </a:r>
            <a:endParaRPr/>
          </a:p>
          <a:p>
            <a:pPr indent="-514350" lvl="0" marL="514350" rtl="0" algn="l">
              <a:lnSpc>
                <a:spcPct val="120000"/>
              </a:lnSpc>
              <a:spcBef>
                <a:spcPts val="1000"/>
              </a:spcBef>
              <a:spcAft>
                <a:spcPts val="0"/>
              </a:spcAft>
              <a:buClr>
                <a:schemeClr val="accent1"/>
              </a:buClr>
              <a:buSzPct val="100000"/>
              <a:buChar char="•"/>
            </a:pPr>
            <a:r>
              <a:rPr lang="en-US" sz="2000">
                <a:solidFill>
                  <a:schemeClr val="accent1"/>
                </a:solidFill>
              </a:rPr>
              <a:t>Intimate partners and family members</a:t>
            </a:r>
            <a:endParaRPr/>
          </a:p>
          <a:p>
            <a:pPr indent="-514350" lvl="0" marL="514350" rtl="0" algn="l">
              <a:lnSpc>
                <a:spcPct val="120000"/>
              </a:lnSpc>
              <a:spcBef>
                <a:spcPts val="1000"/>
              </a:spcBef>
              <a:spcAft>
                <a:spcPts val="0"/>
              </a:spcAft>
              <a:buClr>
                <a:schemeClr val="accent1"/>
              </a:buClr>
              <a:buSzPct val="100000"/>
              <a:buChar char="•"/>
            </a:pPr>
            <a:r>
              <a:rPr lang="en-US" sz="2000">
                <a:solidFill>
                  <a:schemeClr val="accent1"/>
                </a:solidFill>
              </a:rPr>
              <a:t>Extortion groups, militias or religious extremists</a:t>
            </a:r>
            <a:endParaRPr sz="2000"/>
          </a:p>
        </p:txBody>
      </p:sp>
      <p:sp>
        <p:nvSpPr>
          <p:cNvPr id="199" name="Google Shape;199;p31"/>
          <p:cNvSpPr txBox="1"/>
          <p:nvPr>
            <p:ph idx="2" type="body"/>
          </p:nvPr>
        </p:nvSpPr>
        <p:spPr>
          <a:xfrm>
            <a:off x="6172200" y="1681246"/>
            <a:ext cx="5181600" cy="4351338"/>
          </a:xfrm>
          <a:prstGeom prst="rect">
            <a:avLst/>
          </a:prstGeom>
          <a:noFill/>
          <a:ln>
            <a:noFill/>
          </a:ln>
        </p:spPr>
        <p:txBody>
          <a:bodyPr anchorCtr="0" anchor="t" bIns="45700" lIns="91425" spcFirstLastPara="1" rIns="91425" wrap="square" tIns="45700">
            <a:normAutofit fontScale="70000" lnSpcReduction="10000"/>
          </a:bodyPr>
          <a:lstStyle/>
          <a:p>
            <a:pPr indent="0" lvl="0" marL="114300" rtl="0" algn="l">
              <a:lnSpc>
                <a:spcPct val="120000"/>
              </a:lnSpc>
              <a:spcBef>
                <a:spcPts val="1000"/>
              </a:spcBef>
              <a:spcAft>
                <a:spcPts val="0"/>
              </a:spcAft>
              <a:buSzPct val="91836"/>
              <a:buNone/>
            </a:pPr>
            <a:r>
              <a:rPr b="1" lang="en-US"/>
              <a:t>Core principles for programmes addressing violence against men who have sex with men:</a:t>
            </a:r>
            <a:endParaRPr/>
          </a:p>
          <a:p>
            <a:pPr indent="-342900" lvl="0" marL="457200" rtl="0" algn="l">
              <a:lnSpc>
                <a:spcPct val="120000"/>
              </a:lnSpc>
              <a:spcBef>
                <a:spcPts val="1000"/>
              </a:spcBef>
              <a:spcAft>
                <a:spcPts val="0"/>
              </a:spcAft>
              <a:buSzPct val="91836"/>
              <a:buChar char="•"/>
            </a:pPr>
            <a:r>
              <a:rPr lang="en-US"/>
              <a:t>Addressing violence is a public health imperative</a:t>
            </a:r>
            <a:endParaRPr/>
          </a:p>
          <a:p>
            <a:pPr indent="-342900" lvl="0" marL="457200" rtl="0" algn="l">
              <a:lnSpc>
                <a:spcPct val="120000"/>
              </a:lnSpc>
              <a:spcBef>
                <a:spcPts val="1000"/>
              </a:spcBef>
              <a:spcAft>
                <a:spcPts val="0"/>
              </a:spcAft>
              <a:buSzPct val="91836"/>
              <a:buChar char="•"/>
            </a:pPr>
            <a:r>
              <a:rPr lang="en-US"/>
              <a:t>Men who have sex with men are entitled to the full protection of their human rights</a:t>
            </a:r>
            <a:endParaRPr/>
          </a:p>
          <a:p>
            <a:pPr indent="-342900" lvl="0" marL="457200" rtl="0" algn="l">
              <a:lnSpc>
                <a:spcPct val="120000"/>
              </a:lnSpc>
              <a:spcBef>
                <a:spcPts val="1000"/>
              </a:spcBef>
              <a:spcAft>
                <a:spcPts val="0"/>
              </a:spcAft>
              <a:buSzPct val="91836"/>
              <a:buChar char="•"/>
            </a:pPr>
            <a:r>
              <a:rPr lang="en-US"/>
              <a:t>One or both </a:t>
            </a:r>
            <a:r>
              <a:rPr lang="en-US">
                <a:highlight>
                  <a:schemeClr val="lt1"/>
                </a:highlight>
              </a:rPr>
              <a:t>of t</a:t>
            </a:r>
            <a:r>
              <a:rPr lang="en-US">
                <a:highlight>
                  <a:schemeClr val="lt1"/>
                </a:highlight>
              </a:rPr>
              <a:t>he above</a:t>
            </a:r>
            <a:r>
              <a:rPr lang="en-US"/>
              <a:t> principles can be emphas</a:t>
            </a:r>
            <a:r>
              <a:rPr lang="en-US"/>
              <a:t>is</a:t>
            </a:r>
            <a:r>
              <a:rPr lang="en-US"/>
              <a:t>ed when advocating for resources and policies, depending on local and national contexts.</a:t>
            </a:r>
            <a:endParaRPr/>
          </a:p>
        </p:txBody>
      </p:sp>
      <p:cxnSp>
        <p:nvCxnSpPr>
          <p:cNvPr id="200" name="Google Shape;200;p3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01" name="Google Shape;201;p3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COMMUNITY ORGANISING FOR HEALTH &amp;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 type="body"/>
          </p:nvPr>
        </p:nvSpPr>
        <p:spPr>
          <a:xfrm>
            <a:off x="659300" y="1567200"/>
            <a:ext cx="10672800" cy="434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027"/>
              <a:buNone/>
            </a:pPr>
            <a:r>
              <a:rPr lang="en-US" sz="2600">
                <a:solidFill>
                  <a:schemeClr val="accent1"/>
                </a:solidFill>
              </a:rPr>
              <a:t>The foundational concept of the MSMIT is </a:t>
            </a:r>
            <a:r>
              <a:rPr b="1" lang="en-US" sz="2600">
                <a:solidFill>
                  <a:schemeClr val="accent2"/>
                </a:solidFill>
              </a:rPr>
              <a:t>community empowerment</a:t>
            </a:r>
            <a:r>
              <a:rPr i="1" lang="en-US" sz="2600">
                <a:solidFill>
                  <a:schemeClr val="accent1"/>
                </a:solidFill>
              </a:rPr>
              <a:t>, </a:t>
            </a:r>
            <a:r>
              <a:rPr lang="en-US" sz="2600">
                <a:solidFill>
                  <a:schemeClr val="accent1"/>
                </a:solidFill>
              </a:rPr>
              <a:t>which is defined as: </a:t>
            </a:r>
            <a:r>
              <a:rPr i="1" lang="en-US" sz="2600">
                <a:solidFill>
                  <a:schemeClr val="accent1"/>
                </a:solidFill>
              </a:rPr>
              <a:t> </a:t>
            </a:r>
            <a:endParaRPr sz="2600"/>
          </a:p>
          <a:p>
            <a:pPr indent="0" lvl="0" marL="457200" rtl="0" algn="l">
              <a:lnSpc>
                <a:spcPct val="90000"/>
              </a:lnSpc>
              <a:spcBef>
                <a:spcPts val="1000"/>
              </a:spcBef>
              <a:spcAft>
                <a:spcPts val="0"/>
              </a:spcAft>
              <a:buSzPts val="1946"/>
              <a:buNone/>
            </a:pPr>
            <a:r>
              <a:rPr i="1" lang="en-US" sz="2600">
                <a:solidFill>
                  <a:schemeClr val="accent1"/>
                </a:solidFill>
              </a:rPr>
              <a:t>supporting a process whereby men who have sex with men are at the centre of the response to HIV, including access to high-quality services </a:t>
            </a:r>
            <a:r>
              <a:rPr b="1" i="1" lang="en-US" sz="2600">
                <a:solidFill>
                  <a:schemeClr val="accent1"/>
                </a:solidFill>
              </a:rPr>
              <a:t>by</a:t>
            </a:r>
            <a:r>
              <a:rPr i="1" lang="en-US" sz="2600">
                <a:solidFill>
                  <a:schemeClr val="accent1"/>
                </a:solidFill>
              </a:rPr>
              <a:t> men who have sex with men, </a:t>
            </a:r>
            <a:r>
              <a:rPr b="1" i="1" lang="en-US" sz="2600">
                <a:solidFill>
                  <a:schemeClr val="accent1"/>
                </a:solidFill>
              </a:rPr>
              <a:t>for</a:t>
            </a:r>
            <a:r>
              <a:rPr i="1" lang="en-US" sz="2600">
                <a:solidFill>
                  <a:schemeClr val="accent1"/>
                </a:solidFill>
              </a:rPr>
              <a:t> men who have sex with men.</a:t>
            </a:r>
            <a:endParaRPr sz="2600"/>
          </a:p>
          <a:p>
            <a:pPr indent="0" lvl="0" marL="0" rtl="0" algn="l">
              <a:lnSpc>
                <a:spcPct val="90000"/>
              </a:lnSpc>
              <a:spcBef>
                <a:spcPts val="1000"/>
              </a:spcBef>
              <a:spcAft>
                <a:spcPts val="0"/>
              </a:spcAft>
              <a:buClr>
                <a:schemeClr val="dk2"/>
              </a:buClr>
              <a:buSzPts val="3027"/>
              <a:buNone/>
            </a:pPr>
            <a:r>
              <a:rPr lang="en-US" sz="2600">
                <a:solidFill>
                  <a:schemeClr val="accent1"/>
                </a:solidFill>
              </a:rPr>
              <a:t>At country level, UN agencies can play a role to empower communities of men who have sex with men to ensure that programmes are comprehensive, accessible, acceptable, affordable and tailored to their specific needs and concerns.</a:t>
            </a:r>
            <a:endParaRPr sz="2600"/>
          </a:p>
        </p:txBody>
      </p:sp>
      <p:sp>
        <p:nvSpPr>
          <p:cNvPr id="208" name="Google Shape;208;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br>
              <a:rPr lang="en-US" sz="3100"/>
            </a:br>
            <a:r>
              <a:rPr lang="en-US" sz="3100"/>
              <a:t>Empowering and sustaining community </a:t>
            </a:r>
            <a:endParaRPr sz="3100"/>
          </a:p>
          <a:p>
            <a:pPr indent="0" lvl="0" marL="0" rtl="0" algn="l">
              <a:lnSpc>
                <a:spcPct val="90000"/>
              </a:lnSpc>
              <a:spcBef>
                <a:spcPts val="0"/>
              </a:spcBef>
              <a:spcAft>
                <a:spcPts val="0"/>
              </a:spcAft>
              <a:buClr>
                <a:schemeClr val="lt1"/>
              </a:buClr>
              <a:buSzPts val="4000"/>
              <a:buFont typeface="Arial"/>
              <a:buNone/>
            </a:pPr>
            <a:r>
              <a:rPr lang="en-US" sz="3100"/>
              <a:t>organ</a:t>
            </a:r>
            <a:r>
              <a:rPr lang="en-US" sz="3100"/>
              <a:t>is</a:t>
            </a:r>
            <a:r>
              <a:rPr lang="en-US" sz="3100"/>
              <a:t>ing for health and rights</a:t>
            </a:r>
            <a:endParaRPr sz="3500"/>
          </a:p>
        </p:txBody>
      </p:sp>
      <p:cxnSp>
        <p:nvCxnSpPr>
          <p:cNvPr id="209" name="Google Shape;209;p3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10" name="Google Shape;210;p33"/>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COMMUNITY ORGANISING FOR HEALTH &amp;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6" name="Google Shape;66;p2"/>
          <p:cNvSpPr txBox="1"/>
          <p:nvPr>
            <p:ph idx="1" type="body"/>
          </p:nvPr>
        </p:nvSpPr>
        <p:spPr>
          <a:xfrm>
            <a:off x="838200" y="1567206"/>
            <a:ext cx="10515600" cy="45930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0"/>
              </a:spcBef>
              <a:spcAft>
                <a:spcPts val="0"/>
              </a:spcAft>
              <a:buSzPct val="91836"/>
              <a:buNone/>
            </a:pPr>
            <a:r>
              <a:rPr lang="en-US"/>
              <a:t>In </a:t>
            </a:r>
            <a:r>
              <a:rPr lang="en-US">
                <a:extLst>
                  <a:ext uri="http://customooxmlschemas.google.com/">
                    <go:slidesCustomData xmlns:go="http://customooxmlschemas.google.com/" textRoundtripDataId="0"/>
                  </a:ext>
                </a:extLst>
              </a:rPr>
              <a:t>almost all</a:t>
            </a:r>
            <a:r>
              <a:rPr lang="en-US"/>
              <a:t> countries where data is available, gay, bisexual and other men who have sex with men are disproportionately affected by HIV compared with the general population. And while HIV incidence has been steadily decreasing globally, the epidemic among gay, bisexual and other men who have sex with men has remained stable, and is even increasing in some countries. </a:t>
            </a:r>
            <a:endParaRPr/>
          </a:p>
          <a:p>
            <a:pPr indent="0" lvl="0" marL="0" rtl="0" algn="l">
              <a:lnSpc>
                <a:spcPct val="115000"/>
              </a:lnSpc>
              <a:spcBef>
                <a:spcPts val="0"/>
              </a:spcBef>
              <a:spcAft>
                <a:spcPts val="0"/>
              </a:spcAft>
              <a:buSzPct val="91836"/>
              <a:buNone/>
            </a:pPr>
            <a:r>
              <a:t/>
            </a:r>
            <a:endParaRPr/>
          </a:p>
          <a:p>
            <a:pPr indent="0" lvl="0" marL="0" rtl="0" algn="l">
              <a:lnSpc>
                <a:spcPct val="115000"/>
              </a:lnSpc>
              <a:spcBef>
                <a:spcPts val="0"/>
              </a:spcBef>
              <a:spcAft>
                <a:spcPts val="0"/>
              </a:spcAft>
              <a:buSzPct val="91836"/>
              <a:buNone/>
            </a:pPr>
            <a:r>
              <a:rPr lang="en-US"/>
              <a:t>In many regions, criminal laws and policies against same-sex relations make programme implementation very difficult. Even where such policies do not exist, discriminatory cultural, religious and societal attitudes have a negative impact on the health of gay, bisexual and other men who have sex with men and continue to hamper efforts to attain health and development goals. </a:t>
            </a:r>
            <a:endParaRPr/>
          </a:p>
          <a:p>
            <a:pPr indent="0" lvl="0" marL="0" rtl="0" algn="l">
              <a:lnSpc>
                <a:spcPct val="115000"/>
              </a:lnSpc>
              <a:spcBef>
                <a:spcPts val="0"/>
              </a:spcBef>
              <a:spcAft>
                <a:spcPts val="0"/>
              </a:spcAft>
              <a:buSzPct val="91836"/>
              <a:buNone/>
            </a:pPr>
            <a:r>
              <a:t/>
            </a:r>
            <a:endParaRPr/>
          </a:p>
          <a:p>
            <a:pPr indent="0" lvl="0" marL="0" rtl="0" algn="l">
              <a:lnSpc>
                <a:spcPct val="115000"/>
              </a:lnSpc>
              <a:spcBef>
                <a:spcPts val="0"/>
              </a:spcBef>
              <a:spcAft>
                <a:spcPts val="0"/>
              </a:spcAft>
              <a:buSzPct val="91836"/>
              <a:buNone/>
            </a:pPr>
            <a:r>
              <a:rPr lang="en-US"/>
              <a:t>This module covers the elements of programmes and approaches that UN organ</a:t>
            </a:r>
            <a:r>
              <a:rPr lang="en-US"/>
              <a:t>is</a:t>
            </a:r>
            <a:r>
              <a:rPr lang="en-US"/>
              <a:t>ations can develop together with gay men and other men who have sex with men to promote their health and human rights.</a:t>
            </a:r>
            <a:endParaRPr/>
          </a:p>
        </p:txBody>
      </p:sp>
      <p:sp>
        <p:nvSpPr>
          <p:cNvPr id="67" name="Google Shape;67;p2"/>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INTRODUCTION</a:t>
            </a:r>
            <a:endParaRPr b="0" i="0" sz="1400" u="none" cap="none" strike="noStrike">
              <a:solidFill>
                <a:srgbClr val="000000"/>
              </a:solidFill>
              <a:latin typeface="Arial"/>
              <a:ea typeface="Arial"/>
              <a:cs typeface="Arial"/>
              <a:sym typeface="Arial"/>
            </a:endParaRPr>
          </a:p>
        </p:txBody>
      </p:sp>
      <p:cxnSp>
        <p:nvCxnSpPr>
          <p:cNvPr id="68" name="Google Shape;68;p2"/>
          <p:cNvCxnSpPr>
            <a:endCxn id="67" idx="1"/>
          </p:cNvCxnSpPr>
          <p:nvPr/>
        </p:nvCxnSpPr>
        <p:spPr>
          <a:xfrm>
            <a:off x="255899" y="662546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216" name="Google Shape;216;p50"/>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1"/>
          <p:cNvSpPr txBox="1"/>
          <p:nvPr>
            <p:ph idx="1" type="body"/>
          </p:nvPr>
        </p:nvSpPr>
        <p:spPr>
          <a:xfrm>
            <a:off x="838200" y="1491000"/>
            <a:ext cx="10979700" cy="4927500"/>
          </a:xfrm>
          <a:prstGeom prst="rect">
            <a:avLst/>
          </a:prstGeom>
          <a:noFill/>
          <a:ln>
            <a:noFill/>
          </a:ln>
        </p:spPr>
        <p:txBody>
          <a:bodyPr anchorCtr="0" anchor="t" bIns="45700" lIns="91425" spcFirstLastPara="1" rIns="91425" wrap="square" tIns="45700">
            <a:normAutofit fontScale="62500"/>
          </a:bodyPr>
          <a:lstStyle/>
          <a:p>
            <a:pPr indent="0" lvl="0" marL="0" rtl="0" algn="l">
              <a:lnSpc>
                <a:spcPct val="120000"/>
              </a:lnSpc>
              <a:spcBef>
                <a:spcPts val="0"/>
              </a:spcBef>
              <a:spcAft>
                <a:spcPts val="0"/>
              </a:spcAft>
              <a:buClr>
                <a:schemeClr val="dk1"/>
              </a:buClr>
              <a:buSzPct val="91428"/>
              <a:buNone/>
            </a:pPr>
            <a:r>
              <a:rPr lang="en-US" sz="2800"/>
              <a:t>Community </a:t>
            </a:r>
            <a:r>
              <a:rPr lang="en-US" sz="2800">
                <a:highlight>
                  <a:schemeClr val="lt1"/>
                </a:highlight>
              </a:rPr>
              <a:t>empowerment and mobilisation o</a:t>
            </a:r>
            <a:r>
              <a:rPr lang="en-US">
                <a:highlight>
                  <a:schemeClr val="lt1"/>
                </a:highlight>
              </a:rPr>
              <a:t>f </a:t>
            </a:r>
            <a:r>
              <a:rPr lang="en-US" sz="2800">
                <a:highlight>
                  <a:schemeClr val="lt1"/>
                </a:highlight>
              </a:rPr>
              <a:t>men who have sex with men face many challenges, including social and legal barriers which impede the registration and growt</a:t>
            </a:r>
            <a:r>
              <a:rPr lang="en-US">
                <a:highlight>
                  <a:schemeClr val="lt1"/>
                </a:highlight>
              </a:rPr>
              <a:t>h </a:t>
            </a:r>
            <a:r>
              <a:rPr lang="en-US" sz="2800">
                <a:highlight>
                  <a:schemeClr val="lt1"/>
                </a:highlight>
              </a:rPr>
              <a:t>organisations. </a:t>
            </a:r>
            <a:r>
              <a:rPr b="1" lang="en-US" sz="2800">
                <a:solidFill>
                  <a:schemeClr val="accent1"/>
                </a:solidFill>
                <a:highlight>
                  <a:schemeClr val="lt1"/>
                </a:highlight>
              </a:rPr>
              <a:t>Community systems strengthening</a:t>
            </a:r>
            <a:r>
              <a:rPr lang="en-US" sz="2800">
                <a:solidFill>
                  <a:schemeClr val="accent1"/>
                </a:solidFill>
                <a:highlight>
                  <a:schemeClr val="lt1"/>
                </a:highlight>
              </a:rPr>
              <a:t> </a:t>
            </a:r>
            <a:r>
              <a:rPr lang="en-US" sz="2800">
                <a:highlight>
                  <a:schemeClr val="lt1"/>
                </a:highlight>
              </a:rPr>
              <a:t>is one of the approaches that UN organisations can use to support men who have sex with men to </a:t>
            </a:r>
            <a:r>
              <a:rPr lang="en-US">
                <a:highlight>
                  <a:schemeClr val="lt1"/>
                </a:highlight>
              </a:rPr>
              <a:t>protect their</a:t>
            </a:r>
            <a:r>
              <a:rPr lang="en-US" sz="2800">
                <a:highlight>
                  <a:schemeClr val="lt1"/>
                </a:highlight>
              </a:rPr>
              <a:t> health and human rights</a:t>
            </a:r>
            <a:r>
              <a:rPr lang="en-US">
                <a:highlight>
                  <a:schemeClr val="lt1"/>
                </a:highlight>
              </a:rPr>
              <a:t>. Other activities include:</a:t>
            </a:r>
            <a:endParaRPr>
              <a:highlight>
                <a:schemeClr val="lt1"/>
              </a:highlight>
            </a:endParaRPr>
          </a:p>
          <a:p>
            <a:pPr indent="-361950" lvl="0" marL="457200" rtl="0" algn="l">
              <a:lnSpc>
                <a:spcPct val="120000"/>
              </a:lnSpc>
              <a:spcBef>
                <a:spcPts val="1000"/>
              </a:spcBef>
              <a:spcAft>
                <a:spcPts val="0"/>
              </a:spcAft>
              <a:buSzPct val="119999"/>
              <a:buChar char="•"/>
            </a:pPr>
            <a:r>
              <a:rPr b="1" lang="en-US" sz="2800">
                <a:highlight>
                  <a:schemeClr val="lt1"/>
                </a:highlight>
              </a:rPr>
              <a:t>Analyse funding levels </a:t>
            </a:r>
            <a:r>
              <a:rPr lang="en-US" sz="2800">
                <a:highlight>
                  <a:schemeClr val="lt1"/>
                </a:highlight>
              </a:rPr>
              <a:t>dedicated to men who have sex with men in HIV and sexual and reproductive health, or COVID-19 relief programmes. Such data can be useful for community-led organ</a:t>
            </a:r>
            <a:r>
              <a:rPr lang="en-US">
                <a:highlight>
                  <a:schemeClr val="lt1"/>
                </a:highlight>
              </a:rPr>
              <a:t>is</a:t>
            </a:r>
            <a:r>
              <a:rPr lang="en-US" sz="2800">
                <a:highlight>
                  <a:schemeClr val="lt1"/>
                </a:highlight>
              </a:rPr>
              <a:t>ations of men who have sex with men that wish to secure funding for their work on health and rights.</a:t>
            </a:r>
            <a:endParaRPr>
              <a:highlight>
                <a:schemeClr val="lt1"/>
              </a:highlight>
            </a:endParaRPr>
          </a:p>
          <a:p>
            <a:pPr indent="-361950" lvl="0" marL="457200" rtl="0" algn="l">
              <a:lnSpc>
                <a:spcPct val="120000"/>
              </a:lnSpc>
              <a:spcBef>
                <a:spcPts val="0"/>
              </a:spcBef>
              <a:spcAft>
                <a:spcPts val="0"/>
              </a:spcAft>
              <a:buSzPct val="119999"/>
              <a:buChar char="•"/>
            </a:pPr>
            <a:r>
              <a:rPr b="1" lang="en-US" sz="2800">
                <a:highlight>
                  <a:schemeClr val="lt1"/>
                </a:highlight>
              </a:rPr>
              <a:t>Support events to mark specific dates</a:t>
            </a:r>
            <a:r>
              <a:rPr lang="en-US" sz="2800">
                <a:highlight>
                  <a:schemeClr val="lt1"/>
                </a:highlight>
              </a:rPr>
              <a:t> in the calendar year, such as the International Day Against Homophobia, Biphobia and Transphobia (IDAHOBIT, 17 May).</a:t>
            </a:r>
            <a:endParaRPr>
              <a:highlight>
                <a:schemeClr val="lt1"/>
              </a:highlight>
            </a:endParaRPr>
          </a:p>
          <a:p>
            <a:pPr indent="-361950" lvl="0" marL="457200" rtl="0" algn="l">
              <a:lnSpc>
                <a:spcPct val="120000"/>
              </a:lnSpc>
              <a:spcBef>
                <a:spcPts val="0"/>
              </a:spcBef>
              <a:spcAft>
                <a:spcPts val="0"/>
              </a:spcAft>
              <a:buSzPct val="119999"/>
              <a:buChar char="•"/>
            </a:pPr>
            <a:r>
              <a:rPr b="1" lang="en-US" sz="2800">
                <a:highlight>
                  <a:schemeClr val="lt1"/>
                </a:highlight>
              </a:rPr>
              <a:t>Support networking opportunities</a:t>
            </a:r>
            <a:r>
              <a:rPr lang="en-US" sz="2800">
                <a:highlight>
                  <a:schemeClr val="lt1"/>
                </a:highlight>
              </a:rPr>
              <a:t> for men who have sex with men advocates, and their organ</a:t>
            </a:r>
            <a:r>
              <a:rPr lang="en-US">
                <a:highlight>
                  <a:schemeClr val="lt1"/>
                </a:highlight>
              </a:rPr>
              <a:t>is</a:t>
            </a:r>
            <a:r>
              <a:rPr lang="en-US" sz="2800">
                <a:highlight>
                  <a:schemeClr val="lt1"/>
                </a:highlight>
              </a:rPr>
              <a:t>ations by including them in UN-sponsored events such as World Human Rights Day.</a:t>
            </a:r>
            <a:endParaRPr>
              <a:highlight>
                <a:schemeClr val="lt1"/>
              </a:highlight>
            </a:endParaRPr>
          </a:p>
          <a:p>
            <a:pPr indent="-361950" lvl="0" marL="457200" rtl="0" algn="l">
              <a:lnSpc>
                <a:spcPct val="120000"/>
              </a:lnSpc>
              <a:spcBef>
                <a:spcPts val="0"/>
              </a:spcBef>
              <a:spcAft>
                <a:spcPts val="0"/>
              </a:spcAft>
              <a:buSzPct val="119999"/>
              <a:buChar char="•"/>
            </a:pPr>
            <a:r>
              <a:rPr b="1" lang="en-US" sz="2800">
                <a:highlight>
                  <a:schemeClr val="lt1"/>
                </a:highlight>
              </a:rPr>
              <a:t>At country level, UN agencies can play a role </a:t>
            </a:r>
            <a:r>
              <a:rPr lang="en-US" sz="2800">
                <a:highlight>
                  <a:schemeClr val="lt1"/>
                </a:highlight>
              </a:rPr>
              <a:t>to empower communities of men who have sex with men to ensure that programmes are comprehensive, accessible, acceptable, affordable and tailored to their specific needs and concerns.</a:t>
            </a:r>
            <a:endParaRPr>
              <a:highlight>
                <a:schemeClr val="lt1"/>
              </a:highlight>
            </a:endParaRPr>
          </a:p>
        </p:txBody>
      </p:sp>
      <p:sp>
        <p:nvSpPr>
          <p:cNvPr id="223" name="Google Shape;223;p5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br>
              <a:rPr lang="en-US" sz="2700"/>
            </a:br>
            <a:r>
              <a:rPr lang="en-US" sz="2700"/>
              <a:t>How UN agencies can support community </a:t>
            </a:r>
            <a:endParaRPr sz="2700"/>
          </a:p>
          <a:p>
            <a:pPr indent="0" lvl="0" marL="0" rtl="0" algn="l">
              <a:lnSpc>
                <a:spcPct val="90000"/>
              </a:lnSpc>
              <a:spcBef>
                <a:spcPts val="0"/>
              </a:spcBef>
              <a:spcAft>
                <a:spcPts val="0"/>
              </a:spcAft>
              <a:buClr>
                <a:schemeClr val="lt1"/>
              </a:buClr>
              <a:buSzPts val="4000"/>
              <a:buFont typeface="Arial"/>
              <a:buNone/>
            </a:pPr>
            <a:r>
              <a:rPr lang="en-US" sz="2700"/>
              <a:t>empowerment of men who have sex with men </a:t>
            </a:r>
            <a:endParaRPr sz="3100"/>
          </a:p>
        </p:txBody>
      </p:sp>
      <p:cxnSp>
        <p:nvCxnSpPr>
          <p:cNvPr id="224" name="Google Shape;224;p5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25" name="Google Shape;225;p51"/>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WORKING WITH ORGANISATIONS OF </a:t>
            </a:r>
            <a:r>
              <a:rPr lang="en-US" sz="1100">
                <a:solidFill>
                  <a:srgbClr val="ACB8CA"/>
                </a:solidFill>
              </a:rPr>
              <a:t>MEN WHO HAVE SEX WITH MEN</a:t>
            </a:r>
            <a:endParaRPr sz="1100">
              <a:solidFill>
                <a:srgbClr val="ACB8C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2"/>
          <p:cNvSpPr txBox="1"/>
          <p:nvPr>
            <p:ph idx="1" type="body"/>
          </p:nvPr>
        </p:nvSpPr>
        <p:spPr>
          <a:xfrm>
            <a:off x="838200" y="1567199"/>
            <a:ext cx="10515600" cy="4732800"/>
          </a:xfrm>
          <a:prstGeom prst="rect">
            <a:avLst/>
          </a:prstGeom>
          <a:noFill/>
          <a:ln>
            <a:noFill/>
          </a:ln>
        </p:spPr>
        <p:txBody>
          <a:bodyPr anchorCtr="0" anchor="t" bIns="45700" lIns="91425" spcFirstLastPara="1" rIns="91425" wrap="square" tIns="45700">
            <a:normAutofit fontScale="62500"/>
          </a:bodyPr>
          <a:lstStyle/>
          <a:p>
            <a:pPr indent="0" lvl="0" marL="0" rtl="0" algn="l">
              <a:lnSpc>
                <a:spcPct val="120000"/>
              </a:lnSpc>
              <a:spcBef>
                <a:spcPts val="0"/>
              </a:spcBef>
              <a:spcAft>
                <a:spcPts val="0"/>
              </a:spcAft>
              <a:buClr>
                <a:schemeClr val="dk1"/>
              </a:buClr>
              <a:buSzPct val="100000"/>
              <a:buNone/>
            </a:pPr>
            <a:r>
              <a:rPr b="1" lang="en-US"/>
              <a:t>Meaningful engagement of men who have sex with men in policymaking or programming means that they can choose how to be engaged, how they are represented and by whom. </a:t>
            </a:r>
            <a:endParaRPr/>
          </a:p>
          <a:p>
            <a:pPr indent="0" lvl="0" marL="0" rtl="0" algn="l">
              <a:lnSpc>
                <a:spcPct val="120000"/>
              </a:lnSpc>
              <a:spcBef>
                <a:spcPts val="1000"/>
              </a:spcBef>
              <a:spcAft>
                <a:spcPts val="0"/>
              </a:spcAft>
              <a:buSzPct val="102857"/>
              <a:buNone/>
            </a:pPr>
            <a:r>
              <a:rPr b="1" lang="en-US">
                <a:solidFill>
                  <a:schemeClr val="accent2"/>
                </a:solidFill>
              </a:rPr>
              <a:t>Examples of good practice:</a:t>
            </a:r>
            <a:endParaRPr>
              <a:solidFill>
                <a:schemeClr val="accent2"/>
              </a:solidFill>
            </a:endParaRPr>
          </a:p>
          <a:p>
            <a:pPr indent="-317182" lvl="0" marL="457200" rtl="0" algn="l">
              <a:lnSpc>
                <a:spcPct val="120000"/>
              </a:lnSpc>
              <a:spcBef>
                <a:spcPts val="1000"/>
              </a:spcBef>
              <a:spcAft>
                <a:spcPts val="0"/>
              </a:spcAft>
              <a:buSzPct val="64285"/>
              <a:buChar char="•"/>
            </a:pPr>
            <a:r>
              <a:rPr lang="en-US"/>
              <a:t>Group activities of men who have sex with men should be organised in safe spaces, based on their interests.</a:t>
            </a:r>
            <a:endParaRPr/>
          </a:p>
          <a:p>
            <a:pPr indent="-317182" lvl="0" marL="457200" rtl="0" algn="l">
              <a:lnSpc>
                <a:spcPct val="120000"/>
              </a:lnSpc>
              <a:spcBef>
                <a:spcPts val="0"/>
              </a:spcBef>
              <a:spcAft>
                <a:spcPts val="0"/>
              </a:spcAft>
              <a:buSzPct val="64285"/>
              <a:buChar char="•"/>
            </a:pPr>
            <a:r>
              <a:rPr lang="en-US"/>
              <a:t>Programmes should focus on needs collectively identified by men who have sex with men and should take on board solutions identified by them.</a:t>
            </a:r>
            <a:endParaRPr/>
          </a:p>
          <a:p>
            <a:pPr indent="-317182" lvl="0" marL="457200" rtl="0" algn="l">
              <a:lnSpc>
                <a:spcPct val="120000"/>
              </a:lnSpc>
              <a:spcBef>
                <a:spcPts val="0"/>
              </a:spcBef>
              <a:spcAft>
                <a:spcPts val="0"/>
              </a:spcAft>
              <a:buSzPct val="64285"/>
              <a:buChar char="•"/>
            </a:pPr>
            <a:r>
              <a:rPr lang="en-US"/>
              <a:t>Men who have sex with men and their organ</a:t>
            </a:r>
            <a:r>
              <a:rPr lang="en-US"/>
              <a:t>is</a:t>
            </a:r>
            <a:r>
              <a:rPr lang="en-US"/>
              <a:t>ations should be empowered to deliver the comprehensive package of interventions in the health sector (see Module 1, Session 1.3).</a:t>
            </a:r>
            <a:endParaRPr/>
          </a:p>
          <a:p>
            <a:pPr indent="-317182" lvl="0" marL="457200" rtl="0" algn="l">
              <a:lnSpc>
                <a:spcPct val="120000"/>
              </a:lnSpc>
              <a:spcBef>
                <a:spcPts val="0"/>
              </a:spcBef>
              <a:spcAft>
                <a:spcPts val="0"/>
              </a:spcAft>
              <a:buSzPct val="64285"/>
              <a:buChar char="•"/>
            </a:pPr>
            <a:r>
              <a:rPr lang="en-US">
                <a:extLst>
                  <a:ext uri="http://customooxmlschemas.google.com/">
                    <go:slidesCustomData xmlns:go="http://customooxmlschemas.google.com/" textRoundtripDataId="15"/>
                  </a:ext>
                </a:extLst>
              </a:rPr>
              <a:t>Social protection is an important component of HIV programming for men who have sex with men.</a:t>
            </a:r>
            <a:endParaRPr/>
          </a:p>
          <a:p>
            <a:pPr indent="-317182" lvl="0" marL="457200" rtl="0" algn="l">
              <a:lnSpc>
                <a:spcPct val="120000"/>
              </a:lnSpc>
              <a:spcBef>
                <a:spcPts val="0"/>
              </a:spcBef>
              <a:spcAft>
                <a:spcPts val="0"/>
              </a:spcAft>
              <a:buSzPct val="64285"/>
              <a:buChar char="•"/>
            </a:pPr>
            <a:r>
              <a:rPr lang="en-US"/>
              <a:t>Men who have sex with men should be involved as equal partners in the conception, delivery and monitoring of programmes. As such they should be paid as employees or community outreach workers.</a:t>
            </a:r>
            <a:endParaRPr strike="sngStrike"/>
          </a:p>
        </p:txBody>
      </p:sp>
      <p:sp>
        <p:nvSpPr>
          <p:cNvPr id="232" name="Google Shape;232;p5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Working with organisations of men </a:t>
            </a:r>
            <a:endParaRPr/>
          </a:p>
          <a:p>
            <a:pPr indent="0" lvl="0" marL="0" rtl="0" algn="l">
              <a:lnSpc>
                <a:spcPct val="90000"/>
              </a:lnSpc>
              <a:spcBef>
                <a:spcPts val="0"/>
              </a:spcBef>
              <a:spcAft>
                <a:spcPts val="0"/>
              </a:spcAft>
              <a:buClr>
                <a:schemeClr val="lt1"/>
              </a:buClr>
              <a:buSzPts val="4000"/>
              <a:buFont typeface="Arial"/>
              <a:buNone/>
            </a:pPr>
            <a:r>
              <a:rPr lang="en-US"/>
              <a:t>who have sex with men</a:t>
            </a:r>
            <a:endParaRPr/>
          </a:p>
        </p:txBody>
      </p:sp>
      <p:cxnSp>
        <p:nvCxnSpPr>
          <p:cNvPr id="233" name="Google Shape;233;p5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34" name="Google Shape;234;p52"/>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WORKING WITH ORGANISATIONS OF </a:t>
            </a:r>
            <a:r>
              <a:rPr lang="en-US" sz="1100">
                <a:solidFill>
                  <a:srgbClr val="ACB8CA"/>
                </a:solidFill>
              </a:rPr>
              <a:t>MEN WHO HAVE SEX WITH MEN</a:t>
            </a:r>
            <a:endParaRPr sz="1100">
              <a:solidFill>
                <a:srgbClr val="ACB8C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3"/>
          <p:cNvSpPr txBox="1"/>
          <p:nvPr>
            <p:ph idx="1" type="body"/>
          </p:nvPr>
        </p:nvSpPr>
        <p:spPr>
          <a:xfrm>
            <a:off x="838200" y="1491000"/>
            <a:ext cx="10821000" cy="46017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800"/>
              </a:spcBef>
              <a:spcAft>
                <a:spcPts val="0"/>
              </a:spcAft>
              <a:buClr>
                <a:schemeClr val="dk1"/>
              </a:buClr>
              <a:buSzPts val="1218"/>
              <a:buFont typeface="Arial"/>
              <a:buNone/>
            </a:pPr>
            <a:r>
              <a:rPr lang="en-US" sz="2070"/>
              <a:t>In July 2022, </a:t>
            </a:r>
            <a:r>
              <a:rPr b="1" lang="en-US" sz="2070"/>
              <a:t>the High Court of Antigua and Barbuda struck down laws criminalising sexual acts between consenting adult same-sex partners</a:t>
            </a:r>
            <a:r>
              <a:rPr lang="en-US" sz="2070"/>
              <a:t>. Orden David, a gay man, had brought the case. He explained that stigmatisation made gay people scared to access services or pick up their medicines. </a:t>
            </a:r>
            <a:endParaRPr sz="2070"/>
          </a:p>
          <a:p>
            <a:pPr indent="0" lvl="0" marL="0" rtl="0" algn="l">
              <a:lnSpc>
                <a:spcPct val="120000"/>
              </a:lnSpc>
              <a:spcBef>
                <a:spcPts val="800"/>
              </a:spcBef>
              <a:spcAft>
                <a:spcPts val="0"/>
              </a:spcAft>
              <a:buClr>
                <a:schemeClr val="dk1"/>
              </a:buClr>
              <a:buSzPts val="1218"/>
              <a:buFont typeface="Arial"/>
              <a:buNone/>
            </a:pPr>
            <a:r>
              <a:rPr lang="en-US" sz="2070"/>
              <a:t>Partners working in the country’s HIV programme in Antigua and Barbuda know that law reform is not a magic bullet, but they consider it </a:t>
            </a:r>
            <a:r>
              <a:rPr b="1" lang="en-US" sz="2070"/>
              <a:t>an important step towards ending the inequalities that drive HIV</a:t>
            </a:r>
            <a:r>
              <a:rPr lang="en-US" sz="2070"/>
              <a:t>, injustice and lack of access to opportunities. The litigation was part of a five-country strategy coordinated by the Eastern Caribbean Alliance for Diversity and Equality (ECADE). </a:t>
            </a:r>
            <a:endParaRPr sz="2070"/>
          </a:p>
          <a:p>
            <a:pPr indent="0" lvl="0" marL="0" rtl="0" algn="l">
              <a:lnSpc>
                <a:spcPct val="120000"/>
              </a:lnSpc>
              <a:spcBef>
                <a:spcPts val="800"/>
              </a:spcBef>
              <a:spcAft>
                <a:spcPts val="0"/>
              </a:spcAft>
              <a:buClr>
                <a:schemeClr val="dk1"/>
              </a:buClr>
              <a:buSzPts val="1218"/>
              <a:buFont typeface="Arial"/>
              <a:buNone/>
            </a:pPr>
            <a:r>
              <a:rPr i="1" lang="en-US" sz="2070">
                <a:solidFill>
                  <a:schemeClr val="accent2"/>
                </a:solidFill>
              </a:rPr>
              <a:t>“The governments have sworn to protect and uphold the rights of all,” said ECADE’s </a:t>
            </a:r>
            <a:r>
              <a:rPr i="1" lang="en-US" sz="2070">
                <a:solidFill>
                  <a:schemeClr val="accent2"/>
                </a:solidFill>
              </a:rPr>
              <a:t>E</a:t>
            </a:r>
            <a:r>
              <a:rPr i="1" lang="en-US" sz="2070">
                <a:solidFill>
                  <a:schemeClr val="accent2"/>
                </a:solidFill>
              </a:rPr>
              <a:t>xecutive </a:t>
            </a:r>
            <a:r>
              <a:rPr i="1" lang="en-US" sz="2070">
                <a:solidFill>
                  <a:schemeClr val="accent2"/>
                </a:solidFill>
              </a:rPr>
              <a:t>D</a:t>
            </a:r>
            <a:r>
              <a:rPr i="1" lang="en-US" sz="2070">
                <a:solidFill>
                  <a:schemeClr val="accent2"/>
                </a:solidFill>
              </a:rPr>
              <a:t>irector. “[Men who have sex with men] now have safety under the law.”</a:t>
            </a:r>
            <a:endParaRPr i="1" sz="2070">
              <a:solidFill>
                <a:schemeClr val="accent2"/>
              </a:solidFill>
            </a:endParaRPr>
          </a:p>
        </p:txBody>
      </p:sp>
      <p:sp>
        <p:nvSpPr>
          <p:cNvPr id="241" name="Google Shape;241;p5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000"/>
              <a:t>Case study: Legal reform to support the </a:t>
            </a:r>
            <a:endParaRPr sz="3000"/>
          </a:p>
          <a:p>
            <a:pPr indent="0" lvl="0" marL="0" rtl="0" algn="l">
              <a:lnSpc>
                <a:spcPct val="90000"/>
              </a:lnSpc>
              <a:spcBef>
                <a:spcPts val="0"/>
              </a:spcBef>
              <a:spcAft>
                <a:spcPts val="0"/>
              </a:spcAft>
              <a:buClr>
                <a:schemeClr val="lt1"/>
              </a:buClr>
              <a:buSzPts val="4000"/>
              <a:buFont typeface="Arial"/>
              <a:buNone/>
            </a:pPr>
            <a:r>
              <a:rPr lang="en-US" sz="3000"/>
              <a:t>rights of men who have sex with men </a:t>
            </a:r>
            <a:endParaRPr sz="3000"/>
          </a:p>
        </p:txBody>
      </p:sp>
      <p:cxnSp>
        <p:nvCxnSpPr>
          <p:cNvPr id="242" name="Google Shape;242;p5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43" name="Google Shape;243;p53"/>
          <p:cNvSpPr txBox="1"/>
          <p:nvPr/>
        </p:nvSpPr>
        <p:spPr>
          <a:xfrm>
            <a:off x="990901" y="6016494"/>
            <a:ext cx="1051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u="none" cap="none" strike="noStrike">
                <a:solidFill>
                  <a:schemeClr val="dk2"/>
                </a:solidFill>
                <a:latin typeface="Arial"/>
                <a:ea typeface="Arial"/>
                <a:cs typeface="Arial"/>
                <a:sym typeface="Arial"/>
              </a:rPr>
              <a:t>Source: </a:t>
            </a:r>
            <a:r>
              <a:rPr b="0" i="0" lang="en-US" u="sng" cap="none" strike="noStrike">
                <a:solidFill>
                  <a:schemeClr val="hlink"/>
                </a:solidFill>
                <a:latin typeface="Arial"/>
                <a:ea typeface="Arial"/>
                <a:cs typeface="Arial"/>
                <a:sym typeface="Arial"/>
                <a:hlinkClick r:id="rId3"/>
              </a:rPr>
              <a:t>The communities behind Antigua and Barbuda’s decriminalization win</a:t>
            </a:r>
            <a:r>
              <a:rPr b="0" i="0" lang="en-US" u="none" cap="none" strike="noStrike">
                <a:solidFill>
                  <a:srgbClr val="000000"/>
                </a:solidFill>
                <a:latin typeface="Arial"/>
                <a:ea typeface="Arial"/>
                <a:cs typeface="Arial"/>
                <a:sym typeface="Arial"/>
              </a:rPr>
              <a:t> </a:t>
            </a:r>
            <a:r>
              <a:rPr b="0" i="0" lang="en-US" u="none" cap="none" strike="noStrike">
                <a:solidFill>
                  <a:schemeClr val="dk2"/>
                </a:solidFill>
                <a:latin typeface="Arial"/>
                <a:ea typeface="Arial"/>
                <a:cs typeface="Arial"/>
                <a:sym typeface="Arial"/>
              </a:rPr>
              <a:t>(UNAIDS, 2022)</a:t>
            </a:r>
            <a:endParaRPr b="0" i="0" u="none" cap="none" strike="noStrike">
              <a:solidFill>
                <a:schemeClr val="dk2"/>
              </a:solidFill>
              <a:latin typeface="Arial"/>
              <a:ea typeface="Arial"/>
              <a:cs typeface="Arial"/>
              <a:sym typeface="Arial"/>
            </a:endParaRPr>
          </a:p>
        </p:txBody>
      </p:sp>
      <p:sp>
        <p:nvSpPr>
          <p:cNvPr id="244" name="Google Shape;244;p53"/>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WORKING WITH ORGANISATIONS OF </a:t>
            </a:r>
            <a:r>
              <a:rPr lang="en-US" sz="1100">
                <a:solidFill>
                  <a:srgbClr val="ACB8CA"/>
                </a:solidFill>
              </a:rPr>
              <a:t>MEN WHO HAVE SEX WITH MEN</a:t>
            </a:r>
            <a:endParaRPr sz="1100">
              <a:solidFill>
                <a:srgbClr val="ACB8CA"/>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250" name="Google Shape;250;p54"/>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5"/>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1000"/>
              </a:spcBef>
              <a:spcAft>
                <a:spcPts val="0"/>
              </a:spcAft>
              <a:buClr>
                <a:schemeClr val="dk1"/>
              </a:buClr>
              <a:buSzPts val="1946"/>
              <a:buNone/>
            </a:pPr>
            <a:r>
              <a:rPr lang="en-US" sz="2400"/>
              <a:t>There are many types of laws and policies regarding sexual activities and sexuality, includi</a:t>
            </a:r>
            <a:r>
              <a:rPr lang="en-US" sz="2400">
                <a:highlight>
                  <a:schemeClr val="lt1"/>
                </a:highlight>
              </a:rPr>
              <a:t>ng </a:t>
            </a:r>
            <a:r>
              <a:rPr lang="en-US" sz="2400">
                <a:highlight>
                  <a:schemeClr val="lt1"/>
                </a:highlight>
              </a:rPr>
              <a:t>in regard to</a:t>
            </a:r>
            <a:r>
              <a:rPr lang="en-US" sz="2400">
                <a:highlight>
                  <a:schemeClr val="lt1"/>
                </a:highlight>
              </a:rPr>
              <a:t> marriage and same-sex relations. </a:t>
            </a:r>
            <a:endParaRPr>
              <a:highlight>
                <a:schemeClr val="lt1"/>
              </a:highlight>
            </a:endParaRPr>
          </a:p>
          <a:p>
            <a:pPr indent="-381000" lvl="0" marL="457200" rtl="0" algn="l">
              <a:lnSpc>
                <a:spcPct val="110000"/>
              </a:lnSpc>
              <a:spcBef>
                <a:spcPts val="1000"/>
              </a:spcBef>
              <a:spcAft>
                <a:spcPts val="0"/>
              </a:spcAft>
              <a:buSzPts val="2400"/>
              <a:buChar char="•"/>
            </a:pPr>
            <a:r>
              <a:rPr b="1" lang="en-US" sz="2400">
                <a:highlight>
                  <a:schemeClr val="lt1"/>
                </a:highlight>
              </a:rPr>
              <a:t>Consensual same-sex acts between adults are illegal</a:t>
            </a:r>
            <a:r>
              <a:rPr lang="en-US" sz="2400">
                <a:highlight>
                  <a:schemeClr val="lt1"/>
                </a:highlight>
              </a:rPr>
              <a:t> in around </a:t>
            </a:r>
            <a:r>
              <a:rPr b="1" lang="en-US" sz="2400">
                <a:highlight>
                  <a:schemeClr val="lt1"/>
                </a:highlight>
              </a:rPr>
              <a:t>one-third</a:t>
            </a:r>
            <a:r>
              <a:rPr lang="en-US" sz="2400">
                <a:highlight>
                  <a:schemeClr val="lt1"/>
                </a:highlight>
              </a:rPr>
              <a:t> of all countries.</a:t>
            </a:r>
            <a:endParaRPr>
              <a:highlight>
                <a:schemeClr val="lt1"/>
              </a:highlight>
            </a:endParaRPr>
          </a:p>
          <a:p>
            <a:pPr indent="-381000" lvl="0" marL="457200" rtl="0" algn="l">
              <a:lnSpc>
                <a:spcPct val="110000"/>
              </a:lnSpc>
              <a:spcBef>
                <a:spcPts val="0"/>
              </a:spcBef>
              <a:spcAft>
                <a:spcPts val="0"/>
              </a:spcAft>
              <a:buSzPts val="2400"/>
              <a:buChar char="•"/>
            </a:pPr>
            <a:r>
              <a:rPr b="1" lang="en-US" sz="2400">
                <a:highlight>
                  <a:schemeClr val="lt1"/>
                </a:highlight>
              </a:rPr>
              <a:t>One-fifth</a:t>
            </a:r>
            <a:r>
              <a:rPr lang="en-US" sz="2400">
                <a:highlight>
                  <a:schemeClr val="lt1"/>
                </a:highlight>
              </a:rPr>
              <a:t> of countries have </a:t>
            </a:r>
            <a:r>
              <a:rPr b="1" lang="en-US" sz="2400">
                <a:highlight>
                  <a:schemeClr val="lt1"/>
                </a:highlight>
              </a:rPr>
              <a:t>legal barriers to freedom of expression</a:t>
            </a:r>
            <a:r>
              <a:rPr lang="en-US" sz="2400">
                <a:highlight>
                  <a:schemeClr val="lt1"/>
                </a:highlight>
              </a:rPr>
              <a:t> on sexual orientation and gender diversity issues.</a:t>
            </a:r>
            <a:endParaRPr>
              <a:highlight>
                <a:schemeClr val="lt1"/>
              </a:highlight>
            </a:endParaRPr>
          </a:p>
          <a:p>
            <a:pPr indent="-381000" lvl="0" marL="457200" rtl="0" algn="l">
              <a:lnSpc>
                <a:spcPct val="110000"/>
              </a:lnSpc>
              <a:spcBef>
                <a:spcPts val="0"/>
              </a:spcBef>
              <a:spcAft>
                <a:spcPts val="0"/>
              </a:spcAft>
              <a:buSzPts val="2400"/>
              <a:buChar char="•"/>
            </a:pPr>
            <a:r>
              <a:rPr b="1" lang="en-US" sz="2400">
                <a:highlight>
                  <a:schemeClr val="lt1"/>
                </a:highlight>
              </a:rPr>
              <a:t>One-quarter</a:t>
            </a:r>
            <a:r>
              <a:rPr lang="en-US" sz="2400">
                <a:highlight>
                  <a:schemeClr val="lt1"/>
                </a:highlight>
              </a:rPr>
              <a:t> of countries have </a:t>
            </a:r>
            <a:r>
              <a:rPr b="1" lang="en-US" sz="2400">
                <a:highlight>
                  <a:schemeClr val="lt1"/>
                </a:highlight>
              </a:rPr>
              <a:t>legal barriers to the registration or operation of civil society organ</a:t>
            </a:r>
            <a:r>
              <a:rPr b="1" lang="en-US" sz="2400">
                <a:highlight>
                  <a:schemeClr val="lt1"/>
                </a:highlight>
              </a:rPr>
              <a:t>is</a:t>
            </a:r>
            <a:r>
              <a:rPr b="1" lang="en-US" sz="2400">
                <a:highlight>
                  <a:schemeClr val="lt1"/>
                </a:highlight>
              </a:rPr>
              <a:t>ations</a:t>
            </a:r>
            <a:r>
              <a:rPr lang="en-US" sz="2400">
                <a:highlight>
                  <a:schemeClr val="lt1"/>
                </a:highlight>
              </a:rPr>
              <a:t> working on sexual orientation </a:t>
            </a:r>
            <a:r>
              <a:rPr lang="en-US" sz="2400"/>
              <a:t>and gender diversity issues.</a:t>
            </a:r>
            <a:endParaRPr/>
          </a:p>
          <a:p>
            <a:pPr indent="-381000" lvl="0" marL="457200" rtl="0" algn="l">
              <a:lnSpc>
                <a:spcPct val="110000"/>
              </a:lnSpc>
              <a:spcBef>
                <a:spcPts val="0"/>
              </a:spcBef>
              <a:spcAft>
                <a:spcPts val="0"/>
              </a:spcAft>
              <a:buSzPts val="2400"/>
              <a:buChar char="•"/>
            </a:pPr>
            <a:r>
              <a:rPr b="1" lang="en-US" sz="2400"/>
              <a:t>Broad protection against discrimination</a:t>
            </a:r>
            <a:r>
              <a:rPr lang="en-US" sz="2400"/>
              <a:t> based on sexual orientation is available in only </a:t>
            </a:r>
            <a:r>
              <a:rPr b="1" lang="en-US" sz="2400"/>
              <a:t>one-third</a:t>
            </a:r>
            <a:r>
              <a:rPr lang="en-US" sz="2400"/>
              <a:t> of countries.</a:t>
            </a:r>
            <a:endParaRPr/>
          </a:p>
        </p:txBody>
      </p:sp>
      <p:sp>
        <p:nvSpPr>
          <p:cNvPr id="257" name="Google Shape;257;p5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Legal and policy frameworks on </a:t>
            </a:r>
            <a:endParaRPr sz="3200"/>
          </a:p>
          <a:p>
            <a:pPr indent="0" lvl="0" marL="0" rtl="0" algn="l">
              <a:lnSpc>
                <a:spcPct val="90000"/>
              </a:lnSpc>
              <a:spcBef>
                <a:spcPts val="0"/>
              </a:spcBef>
              <a:spcAft>
                <a:spcPts val="0"/>
              </a:spcAft>
              <a:buClr>
                <a:schemeClr val="lt1"/>
              </a:buClr>
              <a:buSzPts val="4000"/>
              <a:buFont typeface="Arial"/>
              <a:buNone/>
            </a:pPr>
            <a:r>
              <a:rPr lang="en-US" sz="3200"/>
              <a:t>same-sex sexual relations</a:t>
            </a:r>
            <a:endParaRPr sz="2800"/>
          </a:p>
        </p:txBody>
      </p:sp>
      <p:cxnSp>
        <p:nvCxnSpPr>
          <p:cNvPr id="258" name="Google Shape;258;p5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59" name="Google Shape;259;p55"/>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LEGAL &amp; POLICY FRAMEWORKS ON SAME-SEX SEXUAL RELATIONS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6"/>
          <p:cNvSpPr txBox="1"/>
          <p:nvPr>
            <p:ph idx="1" type="body"/>
          </p:nvPr>
        </p:nvSpPr>
        <p:spPr>
          <a:xfrm>
            <a:off x="838200" y="1567207"/>
            <a:ext cx="10515600" cy="4673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Clr>
                <a:schemeClr val="dk1"/>
              </a:buClr>
              <a:buSzPts val="1800"/>
              <a:buNone/>
            </a:pPr>
            <a:r>
              <a:rPr b="1" lang="en-US" sz="2400"/>
              <a:t>In many cases, laws prohibiting same-sex sexual relations are ostensibly designed to “protect” society from moral decay or to preserve cultural or religious norms. For example:</a:t>
            </a:r>
            <a:endParaRPr/>
          </a:p>
          <a:p>
            <a:pPr indent="-342900" lvl="0" marL="342900" rtl="0" algn="l">
              <a:lnSpc>
                <a:spcPct val="90000"/>
              </a:lnSpc>
              <a:spcBef>
                <a:spcPts val="1000"/>
              </a:spcBef>
              <a:spcAft>
                <a:spcPts val="0"/>
              </a:spcAft>
              <a:buSzPts val="1800"/>
              <a:buChar char="•"/>
            </a:pPr>
            <a:r>
              <a:rPr lang="en-US" sz="2400"/>
              <a:t>“</a:t>
            </a:r>
            <a:r>
              <a:rPr lang="en-US" sz="2400"/>
              <a:t>Sodomy” and “anti-buggery” laws (common in former colonies) prohibit certain sexual acts, such as anal sex, regardless of gender or sexual orientation.</a:t>
            </a:r>
            <a:endParaRPr/>
          </a:p>
          <a:p>
            <a:pPr indent="-342900" lvl="0" marL="342900" rtl="0" algn="l">
              <a:lnSpc>
                <a:spcPct val="90000"/>
              </a:lnSpc>
              <a:spcBef>
                <a:spcPts val="1000"/>
              </a:spcBef>
              <a:spcAft>
                <a:spcPts val="0"/>
              </a:spcAft>
              <a:buSzPts val="1800"/>
              <a:buChar char="•"/>
            </a:pPr>
            <a:r>
              <a:rPr lang="en-US" sz="2400"/>
              <a:t>Some laws prohibit a range of same-sex sexual activities and are very broad in scope.</a:t>
            </a:r>
            <a:endParaRPr/>
          </a:p>
          <a:p>
            <a:pPr indent="-342900" lvl="0" marL="342900" rtl="0" algn="l">
              <a:lnSpc>
                <a:spcPct val="90000"/>
              </a:lnSpc>
              <a:spcBef>
                <a:spcPts val="1000"/>
              </a:spcBef>
              <a:spcAft>
                <a:spcPts val="0"/>
              </a:spcAft>
              <a:buSzPts val="1800"/>
              <a:buChar char="•"/>
            </a:pPr>
            <a:r>
              <a:rPr lang="en-US" sz="2400"/>
              <a:t>Men who have sex with men may be arrested and prosecuted under a variety of other laws, such as “public indecency”, “debauchery”, “scandalous behaviour” etc.</a:t>
            </a:r>
            <a:endParaRPr sz="2400"/>
          </a:p>
          <a:p>
            <a:pPr indent="0" lvl="0" marL="0" rtl="0" algn="l">
              <a:lnSpc>
                <a:spcPct val="90000"/>
              </a:lnSpc>
              <a:spcBef>
                <a:spcPts val="1000"/>
              </a:spcBef>
              <a:spcAft>
                <a:spcPts val="0"/>
              </a:spcAft>
              <a:buNone/>
            </a:pPr>
            <a:r>
              <a:rPr lang="en-US" sz="2400">
                <a:highlight>
                  <a:schemeClr val="lt1"/>
                </a:highlight>
              </a:rPr>
              <a:t>In reality, these laws perpetuate stigma, violence and exclusion, and denial of human rights of LGBTI+ people.</a:t>
            </a:r>
            <a:endParaRPr sz="2400">
              <a:highlight>
                <a:schemeClr val="lt1"/>
              </a:highlight>
            </a:endParaRPr>
          </a:p>
        </p:txBody>
      </p:sp>
      <p:sp>
        <p:nvSpPr>
          <p:cNvPr id="266" name="Google Shape;266;p5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Approaches to criminalisation</a:t>
            </a:r>
            <a:endParaRPr/>
          </a:p>
        </p:txBody>
      </p:sp>
      <p:cxnSp>
        <p:nvCxnSpPr>
          <p:cNvPr id="267" name="Google Shape;267;p5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68" name="Google Shape;268;p56"/>
          <p:cNvSpPr txBox="1"/>
          <p:nvPr/>
        </p:nvSpPr>
        <p:spPr>
          <a:xfrm>
            <a:off x="861525" y="6018275"/>
            <a:ext cx="450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2"/>
                </a:solidFill>
                <a:latin typeface="Calibri"/>
                <a:ea typeface="Calibri"/>
                <a:cs typeface="Calibri"/>
                <a:sym typeface="Calibri"/>
              </a:rPr>
              <a:t>Source: International Lesbian and Gay Association (ILGA)</a:t>
            </a:r>
            <a:endParaRPr>
              <a:solidFill>
                <a:schemeClr val="dk2"/>
              </a:solidFill>
              <a:latin typeface="Calibri"/>
              <a:ea typeface="Calibri"/>
              <a:cs typeface="Calibri"/>
              <a:sym typeface="Calibri"/>
            </a:endParaRPr>
          </a:p>
        </p:txBody>
      </p:sp>
      <p:sp>
        <p:nvSpPr>
          <p:cNvPr id="269" name="Google Shape;269;p56"/>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LEGAL &amp; POLICY FRAMEWORKS ON SAME-SEX SEXUAL RELATIONS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7"/>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dk1"/>
              </a:buClr>
              <a:buSzPts val="1800"/>
              <a:buFont typeface="Arial"/>
              <a:buNone/>
            </a:pPr>
            <a:r>
              <a:rPr lang="en-US" sz="2400"/>
              <a:t>Most countries have legal frameworks to promote and protect human rights and challenge discriminatory practices. Many have ratified one or more of the nine core international human rights treaties, or various regional treaties. </a:t>
            </a:r>
            <a:endParaRPr/>
          </a:p>
          <a:p>
            <a:pPr indent="0" lvl="0" marL="0" rtl="0" algn="l">
              <a:lnSpc>
                <a:spcPct val="100000"/>
              </a:lnSpc>
              <a:spcBef>
                <a:spcPts val="1000"/>
              </a:spcBef>
              <a:spcAft>
                <a:spcPts val="0"/>
              </a:spcAft>
              <a:buClr>
                <a:schemeClr val="dk1"/>
              </a:buClr>
              <a:buSzPts val="1800"/>
              <a:buFont typeface="Arial"/>
              <a:buNone/>
            </a:pPr>
            <a:r>
              <a:rPr lang="en-US" sz="2400"/>
              <a:t>The </a:t>
            </a:r>
            <a:r>
              <a:rPr b="1" lang="en-US" sz="2400" u="sng">
                <a:solidFill>
                  <a:schemeClr val="hlink"/>
                </a:solidFill>
                <a:hlinkClick r:id="rId3"/>
              </a:rPr>
              <a:t>Yogyakarta Principles on the application of International Human Rights Law in relation to Sexual Orientation and Gender Identity</a:t>
            </a:r>
            <a:r>
              <a:rPr lang="en-US" sz="2400"/>
              <a:t> (2006), although not binding on states, provide recommendations on how international human rights statutes should be applied in specific situations relevant to sexual minorities.</a:t>
            </a:r>
            <a:endParaRPr sz="2400"/>
          </a:p>
          <a:p>
            <a:pPr indent="0" lvl="0" marL="0" rtl="0" algn="l">
              <a:lnSpc>
                <a:spcPct val="100000"/>
              </a:lnSpc>
              <a:spcBef>
                <a:spcPts val="1000"/>
              </a:spcBef>
              <a:spcAft>
                <a:spcPts val="0"/>
              </a:spcAft>
              <a:buClr>
                <a:schemeClr val="dk1"/>
              </a:buClr>
              <a:buSzPts val="1800"/>
              <a:buFont typeface="Arial"/>
              <a:buNone/>
            </a:pPr>
            <a:r>
              <a:rPr lang="en-US" sz="2400">
                <a:highlight>
                  <a:schemeClr val="lt1"/>
                </a:highlight>
              </a:rPr>
              <a:t>The Yogyakarta Principles were revised and updated in 2017 (</a:t>
            </a:r>
            <a:r>
              <a:rPr b="1" lang="en-US" sz="2400" u="sng">
                <a:solidFill>
                  <a:schemeClr val="hlink"/>
                </a:solidFill>
                <a:highlight>
                  <a:schemeClr val="lt1"/>
                </a:highlight>
                <a:hlinkClick r:id="rId4"/>
              </a:rPr>
              <a:t>YP+10</a:t>
            </a:r>
            <a:r>
              <a:rPr lang="en-US" sz="2400">
                <a:highlight>
                  <a:schemeClr val="lt1"/>
                </a:highlight>
              </a:rPr>
              <a:t>). </a:t>
            </a:r>
            <a:endParaRPr>
              <a:highlight>
                <a:schemeClr val="lt1"/>
              </a:highlight>
            </a:endParaRPr>
          </a:p>
        </p:txBody>
      </p:sp>
      <p:sp>
        <p:nvSpPr>
          <p:cNvPr id="276" name="Google Shape;276;p5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Frameworks for non-discrimination</a:t>
            </a:r>
            <a:endParaRPr/>
          </a:p>
        </p:txBody>
      </p:sp>
      <p:cxnSp>
        <p:nvCxnSpPr>
          <p:cNvPr id="277" name="Google Shape;277;p5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78" name="Google Shape;278;p57"/>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LEGAL &amp; POLICY FRAMEWORKS ON SAME-SEX SEXUAL RELATIONS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284" name="Google Shape;284;p58"/>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The case for decriminalisation</a:t>
            </a:r>
            <a:endParaRPr/>
          </a:p>
        </p:txBody>
      </p:sp>
      <p:sp>
        <p:nvSpPr>
          <p:cNvPr id="290" name="Google Shape;290;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114300" rtl="0" algn="l">
              <a:lnSpc>
                <a:spcPct val="120000"/>
              </a:lnSpc>
              <a:spcBef>
                <a:spcPts val="1000"/>
              </a:spcBef>
              <a:spcAft>
                <a:spcPts val="0"/>
              </a:spcAft>
              <a:buSzPct val="91836"/>
              <a:buNone/>
            </a:pPr>
            <a:r>
              <a:rPr lang="en-US"/>
              <a:t>The criminalisation of same-sex sexual activity is a barrier to the HIV response.</a:t>
            </a:r>
            <a:endParaRPr/>
          </a:p>
          <a:p>
            <a:pPr indent="0" lvl="0" marL="114300" rtl="0" algn="l">
              <a:lnSpc>
                <a:spcPct val="120000"/>
              </a:lnSpc>
              <a:spcBef>
                <a:spcPts val="1000"/>
              </a:spcBef>
              <a:spcAft>
                <a:spcPts val="0"/>
              </a:spcAft>
              <a:buSzPct val="91836"/>
              <a:buNone/>
            </a:pPr>
            <a:r>
              <a:rPr lang="en-US"/>
              <a:t>In a study by the HIV Policy Lab, criminalisation of same-sex sex was associated with 11% lower knowledge of HIV status and 8% lower viral suppression among people living with HIV. </a:t>
            </a:r>
            <a:endParaRPr/>
          </a:p>
          <a:p>
            <a:pPr indent="0" lvl="0" marL="114300" rtl="0" algn="l">
              <a:lnSpc>
                <a:spcPct val="120000"/>
              </a:lnSpc>
              <a:spcBef>
                <a:spcPts val="1000"/>
              </a:spcBef>
              <a:spcAft>
                <a:spcPts val="0"/>
              </a:spcAft>
              <a:buSzPct val="91836"/>
              <a:buNone/>
            </a:pPr>
            <a:r>
              <a:rPr lang="en-US"/>
              <a:t>Non-discrimination protections were associated with 10% higher knowledge of HIV status and 11% higher viral suppression among people living with HIV.</a:t>
            </a:r>
            <a:endParaRPr/>
          </a:p>
          <a:p>
            <a:pPr indent="0" lvl="0" marL="114300" rtl="0" algn="l">
              <a:lnSpc>
                <a:spcPct val="120000"/>
              </a:lnSpc>
              <a:spcBef>
                <a:spcPts val="1000"/>
              </a:spcBef>
              <a:spcAft>
                <a:spcPts val="0"/>
              </a:spcAft>
              <a:buSzPct val="91836"/>
              <a:buNone/>
            </a:pPr>
            <a:r>
              <a:t/>
            </a:r>
            <a:endParaRPr/>
          </a:p>
          <a:p>
            <a:pPr indent="0" lvl="0" marL="114300" rtl="0" algn="l">
              <a:lnSpc>
                <a:spcPct val="120000"/>
              </a:lnSpc>
              <a:spcBef>
                <a:spcPts val="1000"/>
              </a:spcBef>
              <a:spcAft>
                <a:spcPts val="0"/>
              </a:spcAft>
              <a:buSzPct val="91836"/>
              <a:buNone/>
            </a:pPr>
            <a:r>
              <a:t/>
            </a:r>
            <a:endParaRPr/>
          </a:p>
        </p:txBody>
      </p:sp>
      <p:sp>
        <p:nvSpPr>
          <p:cNvPr id="291" name="Google Shape;291;p59"/>
          <p:cNvSpPr txBox="1"/>
          <p:nvPr/>
        </p:nvSpPr>
        <p:spPr>
          <a:xfrm>
            <a:off x="960086" y="5792273"/>
            <a:ext cx="224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 </a:t>
            </a:r>
            <a:r>
              <a:rPr b="0" i="0" lang="en-US" u="sng" cap="none" strike="noStrike">
                <a:solidFill>
                  <a:srgbClr val="0563C1"/>
                </a:solidFill>
                <a:latin typeface="Arial"/>
                <a:ea typeface="Arial"/>
                <a:cs typeface="Arial"/>
                <a:sym typeface="Arial"/>
                <a:hlinkClick r:id="rId3">
                  <a:extLst>
                    <a:ext uri="{A12FA001-AC4F-418D-AE19-62706E023703}">
                      <ahyp:hlinkClr val="tx"/>
                    </a:ext>
                  </a:extLst>
                </a:hlinkClick>
              </a:rPr>
              <a:t>HIV Policy Lab</a:t>
            </a:r>
            <a:endParaRPr b="0" i="0" u="none" cap="none" strike="noStrike">
              <a:solidFill>
                <a:schemeClr val="dk2"/>
              </a:solidFill>
              <a:latin typeface="Arial"/>
              <a:ea typeface="Arial"/>
              <a:cs typeface="Arial"/>
              <a:sym typeface="Arial"/>
            </a:endParaRPr>
          </a:p>
        </p:txBody>
      </p:sp>
      <p:sp>
        <p:nvSpPr>
          <p:cNvPr id="292" name="Google Shape;292;p59"/>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THE CASE FOR DECRIMINALISATION</a:t>
            </a:r>
            <a:endParaRPr b="0" i="0" sz="1400" u="none" cap="none" strike="noStrike">
              <a:solidFill>
                <a:srgbClr val="000000"/>
              </a:solidFill>
              <a:latin typeface="Arial"/>
              <a:ea typeface="Arial"/>
              <a:cs typeface="Arial"/>
              <a:sym typeface="Arial"/>
            </a:endParaRPr>
          </a:p>
        </p:txBody>
      </p:sp>
      <p:cxnSp>
        <p:nvCxnSpPr>
          <p:cNvPr id="293" name="Google Shape;293;p5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descr="A picture containing person, colorful, arm&#10;&#10;Description automatically generated" id="294" name="Google Shape;294;p59"/>
          <p:cNvPicPr preferRelativeResize="0"/>
          <p:nvPr/>
        </p:nvPicPr>
        <p:blipFill rotWithShape="1">
          <a:blip r:embed="rId4">
            <a:alphaModFix/>
          </a:blip>
          <a:srcRect b="0" l="33333" r="0" t="0"/>
          <a:stretch/>
        </p:blipFill>
        <p:spPr>
          <a:xfrm>
            <a:off x="6426597" y="2016460"/>
            <a:ext cx="5181601" cy="3520830"/>
          </a:xfrm>
          <a:prstGeom prst="rect">
            <a:avLst/>
          </a:prstGeom>
          <a:noFill/>
          <a:ln>
            <a:noFill/>
          </a:ln>
        </p:spPr>
      </p:pic>
      <p:sp>
        <p:nvSpPr>
          <p:cNvPr id="295" name="Google Shape;295;p59"/>
          <p:cNvSpPr txBox="1"/>
          <p:nvPr/>
        </p:nvSpPr>
        <p:spPr>
          <a:xfrm>
            <a:off x="7722750" y="5631850"/>
            <a:ext cx="258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dk2"/>
                </a:solidFill>
                <a:latin typeface="Arial"/>
                <a:ea typeface="Arial"/>
                <a:cs typeface="Arial"/>
                <a:sym typeface="Arial"/>
              </a:rPr>
              <a:t>Image: </a:t>
            </a:r>
            <a:r>
              <a:rPr i="1" lang="en-US">
                <a:solidFill>
                  <a:schemeClr val="dk2"/>
                </a:solidFill>
              </a:rPr>
              <a:t>Flickr / See-ming Lee </a:t>
            </a:r>
            <a:endParaRPr b="0" i="1"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74" name="Google Shape;74;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chemeClr val="dk1"/>
              </a:buClr>
              <a:buSzPct val="45751"/>
              <a:buNone/>
            </a:pPr>
            <a:r>
              <a:rPr lang="en-US" sz="1800"/>
              <a:t>This module draws its content largely from the </a:t>
            </a:r>
            <a:r>
              <a:rPr b="1" lang="en-US" sz="1800">
                <a:solidFill>
                  <a:schemeClr val="accent2"/>
                </a:solidFill>
              </a:rPr>
              <a:t>Men who have sex with men </a:t>
            </a:r>
            <a:r>
              <a:rPr b="1" lang="en-US" sz="1800">
                <a:solidFill>
                  <a:schemeClr val="accent2"/>
                </a:solidFill>
                <a:highlight>
                  <a:schemeClr val="lt1"/>
                </a:highlight>
              </a:rPr>
              <a:t>HIV </a:t>
            </a:r>
            <a:r>
              <a:rPr b="1" lang="en-US" sz="1800">
                <a:solidFill>
                  <a:schemeClr val="accent2"/>
                </a:solidFill>
              </a:rPr>
              <a:t>implementation tool </a:t>
            </a:r>
            <a:r>
              <a:rPr b="1" lang="en-US" sz="1800">
                <a:solidFill>
                  <a:schemeClr val="accent2"/>
                </a:solidFill>
              </a:rPr>
              <a:t>(the “MSMIT”)</a:t>
            </a:r>
            <a:r>
              <a:rPr lang="en-US" sz="1800"/>
              <a:t>.</a:t>
            </a:r>
            <a:r>
              <a:rPr b="1" lang="en-US" sz="1800">
                <a:solidFill>
                  <a:srgbClr val="C00000"/>
                </a:solidFill>
              </a:rPr>
              <a:t> </a:t>
            </a:r>
            <a:endParaRPr b="1" sz="1800">
              <a:solidFill>
                <a:srgbClr val="C00000"/>
              </a:solidFill>
            </a:endParaRPr>
          </a:p>
          <a:p>
            <a:pPr indent="0" lvl="0" marL="0" rtl="0" algn="l">
              <a:lnSpc>
                <a:spcPct val="120000"/>
              </a:lnSpc>
              <a:spcBef>
                <a:spcPts val="0"/>
              </a:spcBef>
              <a:spcAft>
                <a:spcPts val="0"/>
              </a:spcAft>
              <a:buClr>
                <a:schemeClr val="dk1"/>
              </a:buClr>
              <a:buSzPct val="45751"/>
              <a:buNone/>
            </a:pPr>
            <a:r>
              <a:t/>
            </a:r>
            <a:endParaRPr sz="1800"/>
          </a:p>
          <a:p>
            <a:pPr indent="0" lvl="0" marL="0" rtl="0" algn="l">
              <a:lnSpc>
                <a:spcPct val="120000"/>
              </a:lnSpc>
              <a:spcBef>
                <a:spcPts val="0"/>
              </a:spcBef>
              <a:spcAft>
                <a:spcPts val="0"/>
              </a:spcAft>
              <a:buClr>
                <a:schemeClr val="dk1"/>
              </a:buClr>
              <a:buSzPct val="45751"/>
              <a:buNone/>
            </a:pPr>
            <a:r>
              <a:rPr lang="en-US" sz="1800">
                <a:extLst>
                  <a:ext uri="http://customooxmlschemas.google.com/">
                    <go:slidesCustomData xmlns:go="http://customooxmlschemas.google.com/" textRoundtripDataId="1"/>
                  </a:ext>
                </a:extLst>
              </a:rPr>
              <a:t>Published in 2015</a:t>
            </a:r>
            <a:r>
              <a:rPr b="1" lang="en-US" sz="1800">
                <a:extLst>
                  <a:ext uri="http://customooxmlschemas.google.com/">
                    <go:slidesCustomData xmlns:go="http://customooxmlschemas.google.com/" textRoundtripDataId="2"/>
                  </a:ext>
                </a:extLst>
              </a:rPr>
              <a:t>, </a:t>
            </a:r>
            <a:r>
              <a:rPr lang="en-US" sz="1800">
                <a:extLst>
                  <a:ext uri="http://customooxmlschemas.google.com/">
                    <go:slidesCustomData xmlns:go="http://customooxmlschemas.google.com/" textRoundtripDataId="3"/>
                  </a:ext>
                </a:extLst>
              </a:rPr>
              <a:t>the MSMIT provides practical guidance on effective HIV and STI programming with gay, bisexual and other men who have sex with men. It provides evidence for the need to decriminal</a:t>
            </a:r>
            <a:r>
              <a:rPr lang="en-US" sz="1800">
                <a:extLst>
                  <a:ext uri="http://customooxmlschemas.google.com/">
                    <go:slidesCustomData xmlns:go="http://customooxmlschemas.google.com/" textRoundtripDataId="4"/>
                  </a:ext>
                </a:extLst>
              </a:rPr>
              <a:t>is</a:t>
            </a:r>
            <a:r>
              <a:rPr lang="en-US" sz="1800">
                <a:extLst>
                  <a:ext uri="http://customooxmlschemas.google.com/">
                    <go:slidesCustomData xmlns:go="http://customooxmlschemas.google.com/" textRoundtripDataId="5"/>
                  </a:ext>
                </a:extLst>
              </a:rPr>
              <a:t>e same-sex relations, involve gay, bisexual and other men who have sex with men in developing policy, and for the empowerment and self-determination of communities of gay, bisexual and other men who have sex with men as a fundamental part of the fight against HIV. </a:t>
            </a:r>
            <a:endParaRPr/>
          </a:p>
          <a:p>
            <a:pPr indent="0" lvl="0" marL="0" rtl="0" algn="l">
              <a:lnSpc>
                <a:spcPct val="120000"/>
              </a:lnSpc>
              <a:spcBef>
                <a:spcPts val="1000"/>
              </a:spcBef>
              <a:spcAft>
                <a:spcPts val="0"/>
              </a:spcAft>
              <a:buClr>
                <a:schemeClr val="dk1"/>
              </a:buClr>
              <a:buSzPct val="183006"/>
              <a:buFont typeface="Arial"/>
              <a:buNone/>
            </a:pPr>
            <a:r>
              <a:rPr lang="en-US" sz="1800">
                <a:highlight>
                  <a:srgbClr val="FFFFFF"/>
                </a:highlight>
              </a:rPr>
              <a:t>This module also draws upon the </a:t>
            </a:r>
            <a:r>
              <a:rPr b="1" lang="en-US" sz="1800">
                <a:solidFill>
                  <a:schemeClr val="accent2"/>
                </a:solidFill>
                <a:highlight>
                  <a:srgbClr val="FFFFFF"/>
                </a:highlight>
              </a:rPr>
              <a:t>WHO Key Populations Consolidated Guidelines, 2022</a:t>
            </a:r>
            <a:r>
              <a:rPr b="1" lang="en-US" sz="1800">
                <a:highlight>
                  <a:srgbClr val="FFFFFF"/>
                </a:highlight>
              </a:rPr>
              <a:t>,</a:t>
            </a:r>
            <a:r>
              <a:rPr lang="en-US" sz="1800">
                <a:solidFill>
                  <a:schemeClr val="accent2"/>
                </a:solidFill>
                <a:highlight>
                  <a:srgbClr val="FFFFFF"/>
                </a:highlight>
              </a:rPr>
              <a:t> </a:t>
            </a:r>
            <a:r>
              <a:rPr lang="en-US" sz="1800">
                <a:highlight>
                  <a:srgbClr val="FFFFFF"/>
                </a:highlight>
              </a:rPr>
              <a:t>which endorse and update the MSMIT’s approaches to health interventions and critical enablers.</a:t>
            </a:r>
            <a:endParaRPr sz="1800"/>
          </a:p>
        </p:txBody>
      </p:sp>
      <p:cxnSp>
        <p:nvCxnSpPr>
          <p:cNvPr id="75" name="Google Shape;75;p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id="76" name="Google Shape;76;p3"/>
          <p:cNvPicPr preferRelativeResize="0"/>
          <p:nvPr>
            <p:ph idx="2" type="body"/>
          </p:nvPr>
        </p:nvPicPr>
        <p:blipFill rotWithShape="1">
          <a:blip r:embed="rId3">
            <a:alphaModFix/>
          </a:blip>
          <a:srcRect b="0" l="0" r="0" t="0"/>
          <a:stretch/>
        </p:blipFill>
        <p:spPr>
          <a:xfrm>
            <a:off x="6623222" y="1506995"/>
            <a:ext cx="3291826" cy="4669968"/>
          </a:xfrm>
          <a:prstGeom prst="rect">
            <a:avLst/>
          </a:prstGeom>
          <a:noFill/>
          <a:ln cap="flat" cmpd="sng" w="12700">
            <a:solidFill>
              <a:schemeClr val="dk1"/>
            </a:solidFill>
            <a:prstDash val="solid"/>
            <a:round/>
            <a:headEnd len="sm" w="sm" type="none"/>
            <a:tailEnd len="sm" w="sm" type="none"/>
          </a:ln>
        </p:spPr>
      </p:pic>
      <p:sp>
        <p:nvSpPr>
          <p:cNvPr id="77" name="Google Shape;77;p3"/>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INTRODUCTION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0"/>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Clr>
                <a:schemeClr val="dk1"/>
              </a:buClr>
              <a:buSzPct val="126081"/>
              <a:buFont typeface="Arial"/>
              <a:buNone/>
            </a:pPr>
            <a:r>
              <a:rPr lang="en-US" sz="2400"/>
              <a:t>The Global AIDS Strategy 2021-2026 has set the </a:t>
            </a:r>
            <a:r>
              <a:rPr b="1" lang="en-US" sz="2400">
                <a:solidFill>
                  <a:schemeClr val="accent1"/>
                </a:solidFill>
              </a:rPr>
              <a:t>10-10-10 targets</a:t>
            </a:r>
            <a:r>
              <a:rPr lang="en-US" sz="2400">
                <a:solidFill>
                  <a:schemeClr val="accent1"/>
                </a:solidFill>
              </a:rPr>
              <a:t> </a:t>
            </a:r>
            <a:r>
              <a:rPr lang="en-US" sz="2400"/>
              <a:t>to ensure that by 2025:</a:t>
            </a:r>
            <a:endParaRPr/>
          </a:p>
          <a:p>
            <a:pPr indent="-361950" lvl="0" marL="457200" rtl="0" algn="l">
              <a:lnSpc>
                <a:spcPct val="115000"/>
              </a:lnSpc>
              <a:spcBef>
                <a:spcPts val="0"/>
              </a:spcBef>
              <a:spcAft>
                <a:spcPts val="0"/>
              </a:spcAft>
              <a:buSzPct val="94594"/>
              <a:buChar char="•"/>
            </a:pPr>
            <a:r>
              <a:rPr lang="en-US" sz="2400"/>
              <a:t>Less than 10% of countries have punitive legal and policy environments</a:t>
            </a:r>
            <a:endParaRPr/>
          </a:p>
          <a:p>
            <a:pPr indent="-361950" lvl="0" marL="457200" rtl="0" algn="l">
              <a:lnSpc>
                <a:spcPct val="115000"/>
              </a:lnSpc>
              <a:spcBef>
                <a:spcPts val="0"/>
              </a:spcBef>
              <a:spcAft>
                <a:spcPts val="0"/>
              </a:spcAft>
              <a:buSzPct val="94594"/>
              <a:buChar char="•"/>
            </a:pPr>
            <a:r>
              <a:rPr lang="en-US" sz="2400"/>
              <a:t>Less than 10% of people living with HIV and key populations experience stigma and discrimination</a:t>
            </a:r>
            <a:endParaRPr/>
          </a:p>
          <a:p>
            <a:pPr indent="-361950" lvl="0" marL="457200" rtl="0" algn="l">
              <a:lnSpc>
                <a:spcPct val="115000"/>
              </a:lnSpc>
              <a:spcBef>
                <a:spcPts val="0"/>
              </a:spcBef>
              <a:spcAft>
                <a:spcPts val="0"/>
              </a:spcAft>
              <a:buSzPct val="94594"/>
              <a:buChar char="•"/>
            </a:pPr>
            <a:r>
              <a:rPr lang="en-US" sz="2400"/>
              <a:t>Less than 10% of women, girls, peo</a:t>
            </a:r>
            <a:r>
              <a:rPr lang="en-US" sz="2400">
                <a:highlight>
                  <a:schemeClr val="lt1"/>
                </a:highlight>
              </a:rPr>
              <a:t>ple living with HIV and </a:t>
            </a:r>
            <a:r>
              <a:rPr b="1" lang="en-US" sz="2400">
                <a:highlight>
                  <a:schemeClr val="lt1"/>
                </a:highlight>
              </a:rPr>
              <a:t>key populations</a:t>
            </a:r>
            <a:r>
              <a:rPr lang="en-US" sz="2400">
                <a:highlight>
                  <a:schemeClr val="lt1"/>
                </a:highlight>
              </a:rPr>
              <a:t> (including men who have sex with men) experience gender inequality and violence</a:t>
            </a:r>
            <a:endParaRPr b="1" sz="2400">
              <a:solidFill>
                <a:srgbClr val="000000"/>
              </a:solidFill>
              <a:highlight>
                <a:schemeClr val="lt1"/>
              </a:highlight>
            </a:endParaRPr>
          </a:p>
          <a:p>
            <a:pPr indent="0" lvl="0" marL="0" rtl="0" algn="l">
              <a:lnSpc>
                <a:spcPct val="115000"/>
              </a:lnSpc>
              <a:spcBef>
                <a:spcPts val="0"/>
              </a:spcBef>
              <a:spcAft>
                <a:spcPts val="0"/>
              </a:spcAft>
              <a:buClr>
                <a:schemeClr val="dk1"/>
              </a:buClr>
              <a:buSzPct val="126081"/>
              <a:buNone/>
            </a:pPr>
            <a:r>
              <a:t/>
            </a:r>
            <a:endParaRPr sz="2400">
              <a:solidFill>
                <a:schemeClr val="accent2"/>
              </a:solidFill>
            </a:endParaRPr>
          </a:p>
          <a:p>
            <a:pPr indent="0" lvl="0" marL="0" rtl="0" algn="l">
              <a:lnSpc>
                <a:spcPct val="115000"/>
              </a:lnSpc>
              <a:spcBef>
                <a:spcPts val="0"/>
              </a:spcBef>
              <a:spcAft>
                <a:spcPts val="0"/>
              </a:spcAft>
              <a:buClr>
                <a:schemeClr val="dk1"/>
              </a:buClr>
              <a:buSzPct val="126081"/>
              <a:buNone/>
            </a:pPr>
            <a:r>
              <a:rPr lang="en-US" sz="2400"/>
              <a:t>Sub-targets include that </a:t>
            </a:r>
            <a:r>
              <a:rPr b="1" lang="en-US" sz="2400"/>
              <a:t>by 2025:</a:t>
            </a:r>
            <a:endParaRPr/>
          </a:p>
          <a:p>
            <a:pPr indent="-361950" lvl="0" marL="457200" rtl="0" algn="l">
              <a:lnSpc>
                <a:spcPct val="115000"/>
              </a:lnSpc>
              <a:spcBef>
                <a:spcPts val="0"/>
              </a:spcBef>
              <a:spcAft>
                <a:spcPts val="0"/>
              </a:spcAft>
              <a:buSzPct val="94594"/>
              <a:buChar char="•"/>
            </a:pPr>
            <a:r>
              <a:rPr b="1" lang="en-US" sz="2400"/>
              <a:t>Less than 10% of countries criminalise same-sex sexual behaviour</a:t>
            </a:r>
            <a:endParaRPr/>
          </a:p>
          <a:p>
            <a:pPr indent="-361950" lvl="0" marL="457200" rtl="0" algn="l">
              <a:lnSpc>
                <a:spcPct val="115000"/>
              </a:lnSpc>
              <a:spcBef>
                <a:spcPts val="0"/>
              </a:spcBef>
              <a:spcAft>
                <a:spcPts val="0"/>
              </a:spcAft>
              <a:buSzPct val="94594"/>
              <a:buChar char="•"/>
            </a:pPr>
            <a:r>
              <a:rPr b="1" lang="en-US" sz="2400"/>
              <a:t>Less than 10% of health workers and law-enforcement officers report negative attitudes towards men who have sex with men</a:t>
            </a:r>
            <a:endParaRPr/>
          </a:p>
        </p:txBody>
      </p:sp>
      <p:sp>
        <p:nvSpPr>
          <p:cNvPr id="302" name="Google Shape;302;p6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The Global AIDS Strategy and </a:t>
            </a:r>
            <a:endParaRPr/>
          </a:p>
          <a:p>
            <a:pPr indent="0" lvl="0" marL="0" rtl="0" algn="l">
              <a:lnSpc>
                <a:spcPct val="90000"/>
              </a:lnSpc>
              <a:spcBef>
                <a:spcPts val="0"/>
              </a:spcBef>
              <a:spcAft>
                <a:spcPts val="0"/>
              </a:spcAft>
              <a:buClr>
                <a:schemeClr val="lt1"/>
              </a:buClr>
              <a:buSzPts val="4000"/>
              <a:buFont typeface="Arial"/>
              <a:buNone/>
            </a:pPr>
            <a:r>
              <a:rPr lang="en-US"/>
              <a:t>decriminalisation</a:t>
            </a:r>
            <a:endParaRPr/>
          </a:p>
        </p:txBody>
      </p:sp>
      <p:cxnSp>
        <p:nvCxnSpPr>
          <p:cNvPr id="303" name="Google Shape;303;p6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04" name="Google Shape;304;p60"/>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sz="3200"/>
              <a:t>Legal reforms to protect men who </a:t>
            </a:r>
            <a:endParaRPr sz="3200"/>
          </a:p>
          <a:p>
            <a:pPr indent="0" lvl="0" marL="0" rtl="0" algn="l">
              <a:lnSpc>
                <a:spcPct val="90000"/>
              </a:lnSpc>
              <a:spcBef>
                <a:spcPts val="0"/>
              </a:spcBef>
              <a:spcAft>
                <a:spcPts val="0"/>
              </a:spcAft>
              <a:buClr>
                <a:schemeClr val="lt1"/>
              </a:buClr>
              <a:buSzPts val="1800"/>
              <a:buNone/>
            </a:pPr>
            <a:r>
              <a:rPr lang="en-US" sz="3200"/>
              <a:t>have sex with men</a:t>
            </a:r>
            <a:endParaRPr/>
          </a:p>
        </p:txBody>
      </p:sp>
      <p:sp>
        <p:nvSpPr>
          <p:cNvPr id="310" name="Google Shape;310;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SzPct val="102857"/>
              <a:buNone/>
            </a:pPr>
            <a:r>
              <a:rPr lang="en-US"/>
              <a:t>In 2012, the </a:t>
            </a:r>
            <a:r>
              <a:rPr b="1" lang="en-US"/>
              <a:t>Global Commission on HIV and the Law</a:t>
            </a:r>
            <a:r>
              <a:rPr lang="en-US"/>
              <a:t> recommended that countries reform their approach towards sexual diversity. </a:t>
            </a:r>
            <a:endParaRPr/>
          </a:p>
          <a:p>
            <a:pPr indent="0" lvl="0" marL="0" rtl="0" algn="l">
              <a:lnSpc>
                <a:spcPct val="120000"/>
              </a:lnSpc>
              <a:spcBef>
                <a:spcPts val="1000"/>
              </a:spcBef>
              <a:spcAft>
                <a:spcPts val="0"/>
              </a:spcAft>
              <a:buSzPct val="102857"/>
              <a:buNone/>
            </a:pPr>
            <a:r>
              <a:rPr lang="en-US"/>
              <a:t>Rather than punishing consenting adults involved in same-sex activity, countries must offer them access to effective HIV and health services and commodities. </a:t>
            </a:r>
            <a:endParaRPr/>
          </a:p>
          <a:p>
            <a:pPr indent="0" lvl="0" marL="0" rtl="0" algn="l">
              <a:lnSpc>
                <a:spcPct val="120000"/>
              </a:lnSpc>
              <a:spcBef>
                <a:spcPts val="1000"/>
              </a:spcBef>
              <a:spcAft>
                <a:spcPts val="0"/>
              </a:spcAft>
              <a:buSzPct val="102857"/>
              <a:buNone/>
            </a:pPr>
            <a:r>
              <a:rPr lang="en-US"/>
              <a:t>A variety of interventions are led by LGBT (lesbian, gay, bisexual and t</a:t>
            </a:r>
            <a:r>
              <a:rPr lang="en-US">
                <a:highlight>
                  <a:schemeClr val="lt1"/>
                </a:highlight>
              </a:rPr>
              <a:t>ransgender) communities and advocates. These aim to destigmatise same-sex relations, reduce violence and reform laws which crimin</a:t>
            </a:r>
            <a:r>
              <a:rPr lang="en-US"/>
              <a:t>alise same-sex sexual activities as well as non-conforming gender identities.</a:t>
            </a:r>
            <a:endParaRPr/>
          </a:p>
        </p:txBody>
      </p:sp>
      <p:sp>
        <p:nvSpPr>
          <p:cNvPr id="311" name="Google Shape;311;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i="1" lang="en-US">
                <a:solidFill>
                  <a:schemeClr val="accent2"/>
                </a:solidFill>
              </a:rPr>
              <a:t>“Being strong and moving towards sustainability begins by guaranteeing diversity, equality and economic development that promotes the inclusion of ALL.”</a:t>
            </a:r>
            <a:endParaRPr/>
          </a:p>
          <a:p>
            <a:pPr indent="0" lvl="0" marL="114300" rtl="0" algn="r">
              <a:lnSpc>
                <a:spcPct val="90000"/>
              </a:lnSpc>
              <a:spcBef>
                <a:spcPts val="1000"/>
              </a:spcBef>
              <a:spcAft>
                <a:spcPts val="0"/>
              </a:spcAft>
              <a:buSzPts val="1800"/>
              <a:buNone/>
            </a:pPr>
            <a:r>
              <a:rPr lang="en-US" sz="2000">
                <a:solidFill>
                  <a:schemeClr val="dk2"/>
                </a:solidFill>
              </a:rPr>
              <a:t>Amnesty International</a:t>
            </a:r>
            <a:endParaRPr/>
          </a:p>
          <a:p>
            <a:pPr indent="0" lvl="0" marL="114300" rtl="0" algn="l">
              <a:lnSpc>
                <a:spcPct val="90000"/>
              </a:lnSpc>
              <a:spcBef>
                <a:spcPts val="1000"/>
              </a:spcBef>
              <a:spcAft>
                <a:spcPts val="0"/>
              </a:spcAft>
              <a:buSzPts val="1800"/>
              <a:buNone/>
            </a:pPr>
            <a:r>
              <a:t/>
            </a:r>
            <a:endParaRPr/>
          </a:p>
        </p:txBody>
      </p:sp>
      <p:sp>
        <p:nvSpPr>
          <p:cNvPr id="312" name="Google Shape;312;p61"/>
          <p:cNvSpPr txBox="1"/>
          <p:nvPr/>
        </p:nvSpPr>
        <p:spPr>
          <a:xfrm>
            <a:off x="6250811" y="5401534"/>
            <a:ext cx="5024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2"/>
                </a:solidFill>
                <a:latin typeface="Calibri"/>
                <a:ea typeface="Calibri"/>
                <a:cs typeface="Calibri"/>
                <a:sym typeface="Calibri"/>
              </a:rPr>
              <a:t>Source: </a:t>
            </a:r>
            <a:r>
              <a:rPr b="0" i="0" lang="en-US" sz="1400" u="sng" cap="none" strike="noStrike">
                <a:solidFill>
                  <a:schemeClr val="hlink"/>
                </a:solidFill>
                <a:latin typeface="Calibri"/>
                <a:ea typeface="Calibri"/>
                <a:cs typeface="Calibri"/>
                <a:sym typeface="Calibri"/>
                <a:hlinkClick r:id="rId3"/>
              </a:rPr>
              <a:t>Inclusion of LGBTIQ+ people is essential to create a more just world</a:t>
            </a:r>
            <a:r>
              <a:rPr b="0" i="0" lang="en-US" sz="1400" u="none" cap="none" strike="noStrike">
                <a:solidFill>
                  <a:srgbClr val="262626"/>
                </a:solidFill>
                <a:latin typeface="Calibri"/>
                <a:ea typeface="Calibri"/>
                <a:cs typeface="Calibri"/>
                <a:sym typeface="Calibri"/>
              </a:rPr>
              <a:t> </a:t>
            </a:r>
            <a:r>
              <a:rPr b="0" i="0" lang="en-US" sz="1400" u="none" cap="none" strike="noStrike">
                <a:solidFill>
                  <a:schemeClr val="dk2"/>
                </a:solidFill>
                <a:latin typeface="Calibri"/>
                <a:ea typeface="Calibri"/>
                <a:cs typeface="Calibri"/>
                <a:sym typeface="Calibri"/>
              </a:rPr>
              <a:t>(Amnesty International, 2021)</a:t>
            </a:r>
            <a:endParaRPr b="0" i="0" sz="1400" u="none" cap="none" strike="noStrike">
              <a:solidFill>
                <a:schemeClr val="dk2"/>
              </a:solidFill>
              <a:latin typeface="Calibri"/>
              <a:ea typeface="Calibri"/>
              <a:cs typeface="Calibri"/>
              <a:sym typeface="Calibri"/>
            </a:endParaRPr>
          </a:p>
        </p:txBody>
      </p:sp>
      <p:cxnSp>
        <p:nvCxnSpPr>
          <p:cNvPr id="313" name="Google Shape;313;p6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14" name="Google Shape;314;p61"/>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2"/>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Clr>
                <a:schemeClr val="dk1"/>
              </a:buClr>
              <a:buSzPct val="92500"/>
              <a:buNone/>
            </a:pPr>
            <a:r>
              <a:rPr lang="en-US" sz="2400"/>
              <a:t>The past decade has seen an increasing number of countries moving towards decriminalisation of same-sex sexual relations, or affording recognition or more protections to LGBT cit</a:t>
            </a:r>
            <a:r>
              <a:rPr lang="en-US" sz="2400"/>
              <a:t>iz</a:t>
            </a:r>
            <a:r>
              <a:rPr lang="en-US" sz="2400"/>
              <a:t>ens.</a:t>
            </a:r>
            <a:endParaRPr/>
          </a:p>
          <a:p>
            <a:pPr indent="0" lvl="0" marL="0" rtl="0" algn="l">
              <a:lnSpc>
                <a:spcPct val="100000"/>
              </a:lnSpc>
              <a:spcBef>
                <a:spcPts val="1000"/>
              </a:spcBef>
              <a:spcAft>
                <a:spcPts val="0"/>
              </a:spcAft>
              <a:buClr>
                <a:schemeClr val="dk1"/>
              </a:buClr>
              <a:buSzPct val="92500"/>
              <a:buNone/>
            </a:pPr>
            <a:r>
              <a:rPr lang="en-US" sz="2400">
                <a:solidFill>
                  <a:schemeClr val="accent1"/>
                </a:solidFill>
              </a:rPr>
              <a:t>Countries that have decriminal</a:t>
            </a:r>
            <a:r>
              <a:rPr lang="en-US" sz="2400">
                <a:solidFill>
                  <a:schemeClr val="accent1"/>
                </a:solidFill>
              </a:rPr>
              <a:t>is</a:t>
            </a:r>
            <a:r>
              <a:rPr lang="en-US" sz="2400">
                <a:solidFill>
                  <a:schemeClr val="accent1"/>
                </a:solidFill>
              </a:rPr>
              <a:t>ed consensual sexual relations between adults of the same sex include:</a:t>
            </a:r>
            <a:endParaRPr/>
          </a:p>
          <a:p>
            <a:pPr indent="-332327" lvl="0" marL="342900" rtl="0" algn="l">
              <a:lnSpc>
                <a:spcPct val="100000"/>
              </a:lnSpc>
              <a:spcBef>
                <a:spcPts val="1000"/>
              </a:spcBef>
              <a:spcAft>
                <a:spcPts val="0"/>
              </a:spcAft>
              <a:buSzPct val="92500"/>
              <a:buChar char="•"/>
            </a:pPr>
            <a:r>
              <a:rPr b="1" lang="en-US" sz="2400">
                <a:solidFill>
                  <a:schemeClr val="accent1"/>
                </a:solidFill>
              </a:rPr>
              <a:t>Bel</a:t>
            </a:r>
            <a:r>
              <a:rPr b="1" lang="en-US" sz="2400">
                <a:solidFill>
                  <a:schemeClr val="accent1"/>
                </a:solidFill>
              </a:rPr>
              <a:t>is</a:t>
            </a:r>
            <a:r>
              <a:rPr b="1" lang="en-US" sz="2400">
                <a:solidFill>
                  <a:schemeClr val="accent1"/>
                </a:solidFill>
              </a:rPr>
              <a:t>e</a:t>
            </a:r>
            <a:r>
              <a:rPr lang="en-US" sz="2400">
                <a:solidFill>
                  <a:schemeClr val="accent1"/>
                </a:solidFill>
              </a:rPr>
              <a:t>: In 2016, the Supreme Court ruled that the country’s colonial-era sodomy law was unconstitutional. The Court revised the language of Section 53 of the Criminal Code and ordered the insertion of a clause to exclude consensual sexual acts between adults in private. </a:t>
            </a:r>
            <a:endParaRPr/>
          </a:p>
          <a:p>
            <a:pPr indent="-332327" lvl="0" marL="342900" rtl="0" algn="l">
              <a:lnSpc>
                <a:spcPct val="100000"/>
              </a:lnSpc>
              <a:spcBef>
                <a:spcPts val="1000"/>
              </a:spcBef>
              <a:spcAft>
                <a:spcPts val="0"/>
              </a:spcAft>
              <a:buSzPct val="92500"/>
              <a:buChar char="•"/>
            </a:pPr>
            <a:r>
              <a:rPr b="1" lang="en-US" sz="2400">
                <a:solidFill>
                  <a:schemeClr val="accent1"/>
                </a:solidFill>
              </a:rPr>
              <a:t>Trinidad and Tobago:</a:t>
            </a:r>
            <a:r>
              <a:rPr lang="en-US" sz="2400">
                <a:solidFill>
                  <a:schemeClr val="accent1"/>
                </a:solidFill>
              </a:rPr>
              <a:t> in 2018, the High Court ruling in </a:t>
            </a:r>
            <a:r>
              <a:rPr i="1" lang="en-US" sz="2400">
                <a:solidFill>
                  <a:schemeClr val="accent1"/>
                </a:solidFill>
              </a:rPr>
              <a:t>Jason Jones Vs AG of Trindad and Tobago </a:t>
            </a:r>
            <a:r>
              <a:rPr lang="en-US" sz="2400">
                <a:solidFill>
                  <a:schemeClr val="accent1"/>
                </a:solidFill>
              </a:rPr>
              <a:t>established that buggery and serious indecency laws were unconstitutional. </a:t>
            </a:r>
            <a:endParaRPr/>
          </a:p>
          <a:p>
            <a:pPr indent="-332327" lvl="0" marL="342900" rtl="0" algn="l">
              <a:lnSpc>
                <a:spcPct val="100000"/>
              </a:lnSpc>
              <a:spcBef>
                <a:spcPts val="1000"/>
              </a:spcBef>
              <a:spcAft>
                <a:spcPts val="0"/>
              </a:spcAft>
              <a:buSzPct val="92500"/>
              <a:buChar char="•"/>
            </a:pPr>
            <a:r>
              <a:rPr b="1" lang="en-US" sz="2400">
                <a:solidFill>
                  <a:schemeClr val="accent1"/>
                </a:solidFill>
              </a:rPr>
              <a:t>Botswana: </a:t>
            </a:r>
            <a:r>
              <a:rPr lang="en-US" sz="2400">
                <a:solidFill>
                  <a:schemeClr val="accent1"/>
                </a:solidFill>
              </a:rPr>
              <a:t>In 2019, the High Court ruled in favour of decriminal</a:t>
            </a:r>
            <a:r>
              <a:rPr lang="en-US" sz="2400">
                <a:solidFill>
                  <a:schemeClr val="accent1"/>
                </a:solidFill>
              </a:rPr>
              <a:t>is</a:t>
            </a:r>
            <a:r>
              <a:rPr lang="en-US" sz="2400">
                <a:solidFill>
                  <a:schemeClr val="accent1"/>
                </a:solidFill>
              </a:rPr>
              <a:t>ation of homosexuality. The court rejected as unconstitutional laws imposing up to seven years’ imprisonment for same-sex relations.</a:t>
            </a:r>
            <a:endParaRPr sz="2400">
              <a:solidFill>
                <a:schemeClr val="accent1"/>
              </a:solidFill>
            </a:endParaRPr>
          </a:p>
          <a:p>
            <a:pPr indent="-340328" lvl="0" marL="342900" rtl="0" algn="l">
              <a:lnSpc>
                <a:spcPct val="100000"/>
              </a:lnSpc>
              <a:spcBef>
                <a:spcPts val="1000"/>
              </a:spcBef>
              <a:spcAft>
                <a:spcPts val="0"/>
              </a:spcAft>
              <a:buClr>
                <a:schemeClr val="accent1"/>
              </a:buClr>
              <a:buSzPct val="100000"/>
              <a:buChar char="•"/>
            </a:pPr>
            <a:r>
              <a:rPr lang="en-US" sz="2400">
                <a:solidFill>
                  <a:schemeClr val="accent1"/>
                </a:solidFill>
              </a:rPr>
              <a:t>In 2022, </a:t>
            </a:r>
            <a:r>
              <a:rPr b="1" lang="en-US" sz="2400">
                <a:solidFill>
                  <a:schemeClr val="accent1"/>
                </a:solidFill>
              </a:rPr>
              <a:t>Antigua and Barbuda</a:t>
            </a:r>
            <a:r>
              <a:rPr lang="en-US" sz="2400">
                <a:solidFill>
                  <a:schemeClr val="accent1"/>
                </a:solidFill>
              </a:rPr>
              <a:t>,</a:t>
            </a:r>
            <a:r>
              <a:rPr b="1" lang="en-US" sz="2400">
                <a:solidFill>
                  <a:schemeClr val="accent1"/>
                </a:solidFill>
              </a:rPr>
              <a:t> Barbados </a:t>
            </a:r>
            <a:r>
              <a:rPr lang="en-US" sz="2400">
                <a:solidFill>
                  <a:schemeClr val="accent1"/>
                </a:solidFill>
              </a:rPr>
              <a:t>and </a:t>
            </a:r>
            <a:r>
              <a:rPr b="1" lang="en-US" sz="2400">
                <a:solidFill>
                  <a:schemeClr val="accent1"/>
                </a:solidFill>
              </a:rPr>
              <a:t>Saint Kitts and Nevis </a:t>
            </a:r>
            <a:r>
              <a:rPr lang="en-US" sz="2400">
                <a:solidFill>
                  <a:schemeClr val="accent1"/>
                </a:solidFill>
              </a:rPr>
              <a:t>decriminalized same sex-relations.</a:t>
            </a:r>
            <a:endParaRPr sz="2400">
              <a:solidFill>
                <a:schemeClr val="accent1"/>
              </a:solidFill>
            </a:endParaRPr>
          </a:p>
          <a:p>
            <a:pPr indent="-340328" lvl="0" marL="342900" rtl="0" algn="l">
              <a:lnSpc>
                <a:spcPct val="100000"/>
              </a:lnSpc>
              <a:spcBef>
                <a:spcPts val="1000"/>
              </a:spcBef>
              <a:spcAft>
                <a:spcPts val="0"/>
              </a:spcAft>
              <a:buClr>
                <a:schemeClr val="accent1"/>
              </a:buClr>
              <a:buSzPct val="100000"/>
              <a:buChar char="•"/>
            </a:pPr>
            <a:r>
              <a:rPr lang="en-US" sz="2400">
                <a:solidFill>
                  <a:schemeClr val="accent1"/>
                </a:solidFill>
              </a:rPr>
              <a:t>In 2023, the </a:t>
            </a:r>
            <a:r>
              <a:rPr b="1" lang="en-US" sz="2400">
                <a:solidFill>
                  <a:schemeClr val="accent1"/>
                </a:solidFill>
              </a:rPr>
              <a:t>Cook Islands</a:t>
            </a:r>
            <a:r>
              <a:rPr lang="en-US" sz="2400">
                <a:solidFill>
                  <a:schemeClr val="accent1"/>
                </a:solidFill>
              </a:rPr>
              <a:t> adopted the Sexual Offences Amendment Bill, which decriminalized same sex-relations.</a:t>
            </a:r>
            <a:endParaRPr sz="2400">
              <a:solidFill>
                <a:schemeClr val="accent1"/>
              </a:solidFill>
            </a:endParaRPr>
          </a:p>
          <a:p>
            <a:pPr indent="0" lvl="0" marL="0" rtl="0" algn="l">
              <a:lnSpc>
                <a:spcPct val="100000"/>
              </a:lnSpc>
              <a:spcBef>
                <a:spcPts val="1000"/>
              </a:spcBef>
              <a:spcAft>
                <a:spcPts val="0"/>
              </a:spcAft>
              <a:buSzPct val="92500"/>
              <a:buNone/>
            </a:pPr>
            <a:r>
              <a:rPr lang="en-US" sz="2400">
                <a:solidFill>
                  <a:schemeClr val="accent1"/>
                </a:solidFill>
              </a:rPr>
              <a:t>An example of evolution towards more protection of LGBT persons under the law:</a:t>
            </a:r>
            <a:endParaRPr/>
          </a:p>
          <a:p>
            <a:pPr indent="-332327" lvl="0" marL="342900" rtl="0" algn="l">
              <a:lnSpc>
                <a:spcPct val="100000"/>
              </a:lnSpc>
              <a:spcBef>
                <a:spcPts val="1000"/>
              </a:spcBef>
              <a:spcAft>
                <a:spcPts val="0"/>
              </a:spcAft>
              <a:buSzPct val="92500"/>
              <a:buChar char="•"/>
            </a:pPr>
            <a:r>
              <a:rPr b="1" lang="en-US" sz="2400">
                <a:solidFill>
                  <a:schemeClr val="accent1"/>
                </a:solidFill>
              </a:rPr>
              <a:t>Cuba: </a:t>
            </a:r>
            <a:r>
              <a:rPr lang="en-US" sz="2400">
                <a:solidFill>
                  <a:schemeClr val="accent1"/>
                </a:solidFill>
              </a:rPr>
              <a:t>In 2019, constitutional reforms included an anti-discrimination clause that explicitly forbids discrimination based on sexual orientation.</a:t>
            </a:r>
            <a:endParaRPr sz="2400"/>
          </a:p>
        </p:txBody>
      </p:sp>
      <p:sp>
        <p:nvSpPr>
          <p:cNvPr id="321" name="Google Shape;321;p6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2900"/>
              <a:t>Country examples of decriminalisation and </a:t>
            </a:r>
            <a:endParaRPr sz="2900"/>
          </a:p>
          <a:p>
            <a:pPr indent="0" lvl="0" marL="0" rtl="0" algn="l">
              <a:lnSpc>
                <a:spcPct val="90000"/>
              </a:lnSpc>
              <a:spcBef>
                <a:spcPts val="0"/>
              </a:spcBef>
              <a:spcAft>
                <a:spcPts val="0"/>
              </a:spcAft>
              <a:buClr>
                <a:schemeClr val="lt1"/>
              </a:buClr>
              <a:buSzPts val="4000"/>
              <a:buFont typeface="Arial"/>
              <a:buNone/>
            </a:pPr>
            <a:r>
              <a:rPr lang="en-US" sz="2900"/>
              <a:t>protection of men who have sex with men</a:t>
            </a:r>
            <a:endParaRPr sz="2500"/>
          </a:p>
        </p:txBody>
      </p:sp>
      <p:cxnSp>
        <p:nvCxnSpPr>
          <p:cNvPr id="322" name="Google Shape;322;p6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23" name="Google Shape;323;p62"/>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329" name="Google Shape;329;p63"/>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4"/>
          <p:cNvSpPr txBox="1"/>
          <p:nvPr>
            <p:ph idx="1" type="body"/>
          </p:nvPr>
        </p:nvSpPr>
        <p:spPr>
          <a:xfrm>
            <a:off x="838200" y="1567207"/>
            <a:ext cx="10515600" cy="4368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935"/>
              <a:buNone/>
            </a:pPr>
            <a:r>
              <a:rPr b="1" lang="en-US" sz="2080" u="sng">
                <a:solidFill>
                  <a:schemeClr val="accent2"/>
                </a:solidFill>
                <a:hlinkClick r:id="rId3">
                  <a:extLst>
                    <a:ext uri="{A12FA001-AC4F-418D-AE19-62706E023703}">
                      <ahyp:hlinkClr val="tx"/>
                    </a:ext>
                  </a:extLst>
                </a:hlinkClick>
              </a:rPr>
              <a:t>UN Political Declaration on HIV and AIDS</a:t>
            </a:r>
            <a:r>
              <a:rPr lang="en-US" sz="2080">
                <a:solidFill>
                  <a:srgbClr val="000000"/>
                </a:solidFill>
              </a:rPr>
              <a:t> (2021): In this document, drafted at the High Level Meeting on HIV and AIDS in 2021, governments, “express deep concern about stigma, discrimination, violence and restrictive and discriminatory laws and practices that target people living with, at risk of and affected by HIV … and laws that restrict the movement or access to services for people living with, at risk of and affected by HIV, including key populations … and in this regard, deplore acts of violence and discrimination in all regions of the world against them”.</a:t>
            </a:r>
            <a:br>
              <a:rPr lang="en-US" sz="2080">
                <a:solidFill>
                  <a:srgbClr val="000000"/>
                </a:solidFill>
              </a:rPr>
            </a:br>
            <a:br>
              <a:rPr lang="en-US" sz="2080">
                <a:solidFill>
                  <a:srgbClr val="000000"/>
                </a:solidFill>
              </a:rPr>
            </a:br>
            <a:r>
              <a:rPr b="1" lang="en-US" sz="2080" u="sng">
                <a:solidFill>
                  <a:schemeClr val="accent2"/>
                </a:solidFill>
                <a:hlinkClick r:id="rId4">
                  <a:extLst>
                    <a:ext uri="{A12FA001-AC4F-418D-AE19-62706E023703}">
                      <ahyp:hlinkClr val="tx"/>
                    </a:ext>
                  </a:extLst>
                </a:hlinkClick>
              </a:rPr>
              <a:t>Global AIDS Strategy 2021-2026</a:t>
            </a:r>
            <a:r>
              <a:rPr lang="en-US" sz="2080">
                <a:solidFill>
                  <a:schemeClr val="accent2"/>
                </a:solidFill>
              </a:rPr>
              <a:t> </a:t>
            </a:r>
            <a:r>
              <a:rPr lang="en-US" sz="2080">
                <a:solidFill>
                  <a:srgbClr val="000000"/>
                </a:solidFill>
              </a:rPr>
              <a:t>(2021): The strategy includes a commitment to work towards the decriminal</a:t>
            </a:r>
            <a:r>
              <a:rPr lang="en-US" sz="2080">
                <a:solidFill>
                  <a:srgbClr val="000000"/>
                </a:solidFill>
              </a:rPr>
              <a:t>is</a:t>
            </a:r>
            <a:r>
              <a:rPr lang="en-US" sz="2080">
                <a:solidFill>
                  <a:srgbClr val="000000"/>
                </a:solidFill>
              </a:rPr>
              <a:t>ation of same-sex sexual behaviour as part of the 10-10-10 targets to remove societal and legal barriers to accessing services.</a:t>
            </a:r>
            <a:endParaRPr/>
          </a:p>
        </p:txBody>
      </p:sp>
      <p:sp>
        <p:nvSpPr>
          <p:cNvPr id="336" name="Google Shape;336;p6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sz="3000"/>
              <a:t>Sexual orientation and UN frameworks (1)</a:t>
            </a:r>
            <a:endParaRPr sz="3000"/>
          </a:p>
        </p:txBody>
      </p:sp>
      <p:cxnSp>
        <p:nvCxnSpPr>
          <p:cNvPr id="337" name="Google Shape;337;p64"/>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338" name="Google Shape;338;p64"/>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UN FRAMEWORKS AND NORMATIVE GUIDANCE ON SEXUAL ORIENTATION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5"/>
          <p:cNvSpPr txBox="1"/>
          <p:nvPr>
            <p:ph idx="1" type="body"/>
          </p:nvPr>
        </p:nvSpPr>
        <p:spPr>
          <a:xfrm>
            <a:off x="838200" y="1567200"/>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rgbClr val="C00000"/>
              </a:buClr>
              <a:buSzPts val="2800"/>
              <a:buFont typeface="Arial"/>
              <a:buNone/>
            </a:pPr>
            <a:r>
              <a:rPr b="1" lang="en-US" sz="2000" u="sng">
                <a:solidFill>
                  <a:schemeClr val="accent2"/>
                </a:solidFill>
                <a:hlinkClick r:id="rId3">
                  <a:extLst>
                    <a:ext uri="{A12FA001-AC4F-418D-AE19-62706E023703}">
                      <ahyp:hlinkClr val="tx"/>
                    </a:ext>
                  </a:extLst>
                </a:hlinkClick>
              </a:rPr>
              <a:t>Consolidated Guidelines on HIV, Viral Hepatitis and STI Diagnosis, Prevention, Treatment and Care for Key Populations</a:t>
            </a:r>
            <a:r>
              <a:rPr lang="en-US" sz="2000">
                <a:solidFill>
                  <a:srgbClr val="000000"/>
                </a:solidFill>
              </a:rPr>
              <a:t> (2022): Published by the World Health Organ</a:t>
            </a:r>
            <a:r>
              <a:rPr lang="en-US" sz="2000">
                <a:solidFill>
                  <a:srgbClr val="000000"/>
                </a:solidFill>
              </a:rPr>
              <a:t>is</a:t>
            </a:r>
            <a:r>
              <a:rPr lang="en-US" sz="2000">
                <a:solidFill>
                  <a:srgbClr val="000000"/>
                </a:solidFill>
              </a:rPr>
              <a:t>ation, this is an updated version of the 2016 edition, and is designed to address HIV, viral hepatitis and STIs in key populations using a rights-based, integrated and person-centred approach. One of the recommendations is that “Countries should work toward decriminal</a:t>
            </a:r>
            <a:r>
              <a:rPr lang="en-US" sz="2000">
                <a:solidFill>
                  <a:srgbClr val="000000"/>
                </a:solidFill>
              </a:rPr>
              <a:t>is</a:t>
            </a:r>
            <a:r>
              <a:rPr lang="en-US" sz="2000">
                <a:solidFill>
                  <a:srgbClr val="000000"/>
                </a:solidFill>
              </a:rPr>
              <a:t>ation of behaviours such as … same-sex activity … and toward the elimination of the unjust application of civil law and regulations against … men who have sex with men”. </a:t>
            </a:r>
            <a:br>
              <a:rPr lang="en-US" sz="2000">
                <a:solidFill>
                  <a:srgbClr val="000000"/>
                </a:solidFill>
              </a:rPr>
            </a:br>
            <a:br>
              <a:rPr lang="en-US" sz="2000">
                <a:solidFill>
                  <a:srgbClr val="000000"/>
                </a:solidFill>
              </a:rPr>
            </a:br>
            <a:r>
              <a:rPr b="1" lang="en-US" sz="2000" u="sng">
                <a:solidFill>
                  <a:schemeClr val="accent2"/>
                </a:solidFill>
                <a:hlinkClick r:id="rId4">
                  <a:extLst>
                    <a:ext uri="{A12FA001-AC4F-418D-AE19-62706E023703}">
                      <ahyp:hlinkClr val="tx"/>
                    </a:ext>
                  </a:extLst>
                </a:hlinkClick>
              </a:rPr>
              <a:t>HIV and the Law: Rights, Risk and Health</a:t>
            </a:r>
            <a:r>
              <a:rPr b="1" lang="en-US" sz="2000">
                <a:solidFill>
                  <a:srgbClr val="000000"/>
                </a:solidFill>
              </a:rPr>
              <a:t> </a:t>
            </a:r>
            <a:r>
              <a:rPr lang="en-US" sz="2000">
                <a:solidFill>
                  <a:srgbClr val="000000"/>
                </a:solidFill>
              </a:rPr>
              <a:t>(2012): Published by the Global Commission on HIV and the Law, the report recommends that: “Countries must reform their approach towards sexual diversity. Rather than punishing consenting adults involved in same-sex activity, countries must offer such people access to effective HiV and health services and commodities”. </a:t>
            </a:r>
            <a:endParaRPr b="1" sz="2000">
              <a:solidFill>
                <a:schemeClr val="accent2"/>
              </a:solidFill>
            </a:endParaRPr>
          </a:p>
        </p:txBody>
      </p:sp>
      <p:cxnSp>
        <p:nvCxnSpPr>
          <p:cNvPr id="345" name="Google Shape;345;p6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46" name="Google Shape;346;p65"/>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sz="3000"/>
              <a:t>Sexual orientation and UN frameworks (2)</a:t>
            </a:r>
            <a:endParaRPr sz="3000"/>
          </a:p>
        </p:txBody>
      </p:sp>
      <p:sp>
        <p:nvSpPr>
          <p:cNvPr id="347" name="Google Shape;347;p65"/>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 </a:t>
            </a:r>
            <a:r>
              <a:rPr b="0" i="0" lang="en-US" sz="1100" u="none" cap="none" strike="noStrike">
                <a:solidFill>
                  <a:srgbClr val="ACB8CA"/>
                </a:solidFill>
                <a:latin typeface="Arial"/>
                <a:ea typeface="Arial"/>
                <a:cs typeface="Arial"/>
                <a:sym typeface="Arial"/>
              </a:rPr>
              <a:t>UN FRAMEWORKS AND NORMATIVE GUIDANCE ON SEXUAL ORIENTATION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353" name="Google Shape;353;p6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2"/>
          <p:cNvSpPr txBox="1"/>
          <p:nvPr>
            <p:ph idx="1" type="body"/>
          </p:nvPr>
        </p:nvSpPr>
        <p:spPr>
          <a:xfrm>
            <a:off x="838200" y="1567199"/>
            <a:ext cx="10515600" cy="4732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700"/>
              <a:buFont typeface="Noto Sans Symbols"/>
              <a:buChar char="✔"/>
            </a:pPr>
            <a:r>
              <a:rPr lang="en-US" sz="1700"/>
              <a:t>The vulnerability of gay, bisexual and other men who have sex with men to HIV, viral hepatitis and STIs is a combination </a:t>
            </a:r>
            <a:r>
              <a:rPr lang="en-US" sz="1700">
                <a:extLst>
                  <a:ext uri="http://customooxmlschemas.google.com/">
                    <go:slidesCustomData xmlns:go="http://customooxmlschemas.google.com/" textRoundtripDataId="16"/>
                  </a:ext>
                </a:extLst>
              </a:rPr>
              <a:t>of behavioural factors</a:t>
            </a:r>
            <a:r>
              <a:rPr lang="en-US" sz="1700"/>
              <a:t> overlapping with social marginalisation, poor service access and punitive laws and policies.</a:t>
            </a:r>
            <a:endParaRPr/>
          </a:p>
          <a:p>
            <a:pPr indent="-342900" lvl="0" marL="342900" rtl="0" algn="l">
              <a:lnSpc>
                <a:spcPct val="90000"/>
              </a:lnSpc>
              <a:spcBef>
                <a:spcPts val="1000"/>
              </a:spcBef>
              <a:spcAft>
                <a:spcPts val="0"/>
              </a:spcAft>
              <a:buClr>
                <a:schemeClr val="dk1"/>
              </a:buClr>
              <a:buSzPts val="1700"/>
              <a:buFont typeface="Noto Sans Symbols"/>
              <a:buChar char="✔"/>
            </a:pPr>
            <a:r>
              <a:rPr lang="en-US" sz="1700"/>
              <a:t>Stigma limits coverage of effective HIV prevention and treatment interventions among gay, bisexual and other men who have sex with men.</a:t>
            </a:r>
            <a:endParaRPr/>
          </a:p>
          <a:p>
            <a:pPr indent="-342900" lvl="0" marL="342900" rtl="0" algn="l">
              <a:lnSpc>
                <a:spcPct val="90000"/>
              </a:lnSpc>
              <a:spcBef>
                <a:spcPts val="1000"/>
              </a:spcBef>
              <a:spcAft>
                <a:spcPts val="0"/>
              </a:spcAft>
              <a:buClr>
                <a:schemeClr val="dk1"/>
              </a:buClr>
              <a:buSzPts val="1700"/>
              <a:buFont typeface="Noto Sans Symbols"/>
              <a:buChar char="✔"/>
            </a:pPr>
            <a:r>
              <a:rPr lang="en-US" sz="1700"/>
              <a:t>Community empowerment of men who have sex with men is essential for the success of health and rights interventions. Organisations led by men who have sex with men should be empowered to deliver services to their peers. </a:t>
            </a:r>
            <a:endParaRPr/>
          </a:p>
          <a:p>
            <a:pPr indent="-342900" lvl="0" marL="342900" rtl="0" algn="l">
              <a:lnSpc>
                <a:spcPct val="90000"/>
              </a:lnSpc>
              <a:spcBef>
                <a:spcPts val="1000"/>
              </a:spcBef>
              <a:spcAft>
                <a:spcPts val="0"/>
              </a:spcAft>
              <a:buClr>
                <a:schemeClr val="dk1"/>
              </a:buClr>
              <a:buSzPts val="1700"/>
              <a:buFont typeface="Noto Sans Symbols"/>
              <a:buChar char="✔"/>
            </a:pPr>
            <a:r>
              <a:rPr lang="en-US" sz="1700"/>
              <a:t>UN agencies </a:t>
            </a:r>
            <a:r>
              <a:rPr lang="en-US" sz="1700">
                <a:highlight>
                  <a:schemeClr val="lt1"/>
                </a:highlight>
              </a:rPr>
              <a:t>have an essential role to play in sustaining movements of men who have sex with men for protecting th</a:t>
            </a:r>
            <a:r>
              <a:rPr lang="en-US" sz="1700"/>
              <a:t>eir health and rights. This role includes involving their community organisations in UN-led efforts to end violence and providing technical assistance for resource mobilisation and access to justice.</a:t>
            </a:r>
            <a:endParaRPr/>
          </a:p>
          <a:p>
            <a:pPr indent="-342900" lvl="0" marL="342900" rtl="0" algn="l">
              <a:lnSpc>
                <a:spcPct val="90000"/>
              </a:lnSpc>
              <a:spcBef>
                <a:spcPts val="1000"/>
              </a:spcBef>
              <a:spcAft>
                <a:spcPts val="0"/>
              </a:spcAft>
              <a:buClr>
                <a:schemeClr val="dk1"/>
              </a:buClr>
              <a:buSzPts val="1700"/>
              <a:buFont typeface="Noto Sans Symbols"/>
              <a:buChar char="✔"/>
            </a:pPr>
            <a:r>
              <a:rPr lang="en-US" sz="1700"/>
              <a:t>Normative guides provide evidence-based approaches to sustain LGBT and MSM movements and programmes. These include the MSMIT and the WHO Key Populations Consolidated Guidelines, 2022.</a:t>
            </a:r>
            <a:endParaRPr/>
          </a:p>
          <a:p>
            <a:pPr indent="-342900" lvl="0" marL="342900" rtl="0" algn="l">
              <a:lnSpc>
                <a:spcPct val="90000"/>
              </a:lnSpc>
              <a:spcBef>
                <a:spcPts val="1000"/>
              </a:spcBef>
              <a:spcAft>
                <a:spcPts val="0"/>
              </a:spcAft>
              <a:buClr>
                <a:schemeClr val="dk1"/>
              </a:buClr>
              <a:buSzPts val="1700"/>
              <a:buFont typeface="Noto Sans Symbols"/>
              <a:buChar char="✔"/>
            </a:pPr>
            <a:r>
              <a:rPr lang="en-US" sz="1700"/>
              <a:t>The Global AIDS Strategy 2021-2026 has set new </a:t>
            </a:r>
            <a:r>
              <a:rPr b="1" lang="en-US" sz="1700">
                <a:solidFill>
                  <a:schemeClr val="accent2"/>
                </a:solidFill>
              </a:rPr>
              <a:t>10-10-10 targets</a:t>
            </a:r>
            <a:r>
              <a:rPr lang="en-US" sz="1700">
                <a:solidFill>
                  <a:schemeClr val="accent2"/>
                </a:solidFill>
              </a:rPr>
              <a:t> </a:t>
            </a:r>
            <a:r>
              <a:rPr lang="en-US" sz="1700"/>
              <a:t>and commitments for 2025 to remove societal and legal barriers to accessing services, including for men who have sex with men.</a:t>
            </a:r>
            <a:endParaRPr/>
          </a:p>
        </p:txBody>
      </p:sp>
      <p:sp>
        <p:nvSpPr>
          <p:cNvPr id="360" name="Google Shape;360;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61" name="Google Shape;361;p3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62" name="Google Shape;362;p32"/>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TAKE-HOME MESSAGES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368" name="Google Shape;368;p67"/>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374" name="Google Shape;374;p68"/>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Further information and resources</a:t>
            </a:r>
            <a:endParaRPr b="1" sz="26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Video message from a gay community leader</a:t>
            </a:r>
            <a:endParaRPr/>
          </a:p>
        </p:txBody>
      </p:sp>
      <p:cxnSp>
        <p:nvCxnSpPr>
          <p:cNvPr id="83" name="Google Shape;83;p4"/>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84" name="Google Shape;84;p4"/>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 | INTRODUCTION</a:t>
            </a:r>
            <a:endParaRPr b="0" i="0" sz="1400" u="none" cap="none" strike="noStrike">
              <a:solidFill>
                <a:srgbClr val="000000"/>
              </a:solidFill>
              <a:latin typeface="Arial"/>
              <a:ea typeface="Arial"/>
              <a:cs typeface="Arial"/>
              <a:sym typeface="Arial"/>
            </a:endParaRPr>
          </a:p>
        </p:txBody>
      </p:sp>
      <p:pic>
        <p:nvPicPr>
          <p:cNvPr id="85" name="Google Shape;85;p4" title="MPact.mov">
            <a:hlinkClick r:id="rId3"/>
          </p:cNvPr>
          <p:cNvPicPr preferRelativeResize="0"/>
          <p:nvPr/>
        </p:nvPicPr>
        <p:blipFill>
          <a:blip r:embed="rId4">
            <a:alphaModFix/>
          </a:blip>
          <a:stretch>
            <a:fillRect/>
          </a:stretch>
        </p:blipFill>
        <p:spPr>
          <a:xfrm>
            <a:off x="3884025" y="1279100"/>
            <a:ext cx="4423950" cy="528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6"/>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3"/>
              </a:rPr>
              <a:t>Implementing Comprehensive HIV and STI Programmes with Men Who Have Sex with Men: Practical Approaches for Collaborative Interventions</a:t>
            </a:r>
            <a:r>
              <a:rPr lang="en-US" sz="1600"/>
              <a:t> </a:t>
            </a:r>
            <a:r>
              <a:rPr lang="en-US" sz="1600">
                <a:solidFill>
                  <a:srgbClr val="171616"/>
                </a:solidFill>
              </a:rPr>
              <a:t>(UNFPA, 2015)</a:t>
            </a:r>
            <a:endParaRPr/>
          </a:p>
          <a:p>
            <a:pPr indent="0" lvl="0" marL="0" rtl="0" algn="l">
              <a:lnSpc>
                <a:spcPct val="100000"/>
              </a:lnSpc>
              <a:spcBef>
                <a:spcPts val="1000"/>
              </a:spcBef>
              <a:spcAft>
                <a:spcPts val="0"/>
              </a:spcAft>
              <a:buClr>
                <a:schemeClr val="dk1"/>
              </a:buClr>
              <a:buSzPts val="2000"/>
              <a:buNone/>
            </a:pPr>
            <a:r>
              <a:rPr lang="en-US" sz="1600" u="sng">
                <a:solidFill>
                  <a:schemeClr val="hlink"/>
                </a:solidFill>
                <a:hlinkClick r:id="rId4"/>
              </a:rPr>
              <a:t>HIV and Gay Men and Other Men who have Sex with Men. Human Rights Fact Sheet Series #3</a:t>
            </a:r>
            <a:r>
              <a:rPr lang="en-US" sz="1600"/>
              <a:t> </a:t>
            </a:r>
            <a:r>
              <a:rPr lang="en-US" sz="1600">
                <a:solidFill>
                  <a:srgbClr val="171616"/>
                </a:solidFill>
              </a:rPr>
              <a:t>(UNAIDS, 2021)</a:t>
            </a:r>
            <a:endParaRPr/>
          </a:p>
          <a:p>
            <a:pPr indent="0" lvl="0" marL="0" rtl="0" algn="l">
              <a:lnSpc>
                <a:spcPct val="90000"/>
              </a:lnSpc>
              <a:spcBef>
                <a:spcPts val="1000"/>
              </a:spcBef>
              <a:spcAft>
                <a:spcPts val="0"/>
              </a:spcAft>
              <a:buClr>
                <a:schemeClr val="dk1"/>
              </a:buClr>
              <a:buSzPts val="2000"/>
              <a:buFont typeface="Arial"/>
              <a:buNone/>
            </a:pPr>
            <a:r>
              <a:rPr lang="en-US" sz="1600" u="sng">
                <a:solidFill>
                  <a:schemeClr val="hlink"/>
                </a:solidFill>
                <a:hlinkClick r:id="rId5"/>
              </a:rPr>
              <a:t>IN DANGER: UNAIDS Global AIDS Update 2022</a:t>
            </a:r>
            <a:r>
              <a:rPr lang="en-US" sz="1600"/>
              <a:t> </a:t>
            </a:r>
            <a:r>
              <a:rPr lang="en-US" sz="1600">
                <a:solidFill>
                  <a:srgbClr val="171616"/>
                </a:solidFill>
              </a:rPr>
              <a:t>(UNAIDS, 2022)</a:t>
            </a:r>
            <a:endParaRPr/>
          </a:p>
          <a:p>
            <a:pPr indent="0" lvl="0" marL="0" rtl="0" algn="l">
              <a:lnSpc>
                <a:spcPct val="100000"/>
              </a:lnSpc>
              <a:spcBef>
                <a:spcPts val="1000"/>
              </a:spcBef>
              <a:spcAft>
                <a:spcPts val="0"/>
              </a:spcAft>
              <a:buClr>
                <a:schemeClr val="dk1"/>
              </a:buClr>
              <a:buSzPts val="2800"/>
              <a:buFont typeface="Arial"/>
              <a:buNone/>
            </a:pPr>
            <a:r>
              <a:rPr lang="en-US" sz="1600" u="sng">
                <a:solidFill>
                  <a:schemeClr val="hlink"/>
                </a:solidFill>
                <a:hlinkClick r:id="rId6"/>
              </a:rPr>
              <a:t>Key Populations Atlas</a:t>
            </a:r>
            <a:r>
              <a:rPr lang="en-US" sz="1600"/>
              <a:t> </a:t>
            </a:r>
            <a:r>
              <a:rPr lang="en-US" sz="1600">
                <a:solidFill>
                  <a:srgbClr val="171616"/>
                </a:solidFill>
              </a:rPr>
              <a:t>(UNAIDS)</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7"/>
              </a:rPr>
              <a:t>HIV and the Law: Rights, Risk and Health</a:t>
            </a:r>
            <a:r>
              <a:rPr lang="en-US" sz="1600"/>
              <a:t> </a:t>
            </a:r>
            <a:r>
              <a:rPr lang="en-US" sz="1600">
                <a:solidFill>
                  <a:srgbClr val="171616"/>
                </a:solidFill>
              </a:rPr>
              <a:t>(Global Commission on HIV and the Law, 2012) </a:t>
            </a:r>
            <a:endParaRPr/>
          </a:p>
          <a:p>
            <a:pPr indent="0" lvl="0" marL="0" rtl="0" algn="l">
              <a:lnSpc>
                <a:spcPct val="100000"/>
              </a:lnSpc>
              <a:spcBef>
                <a:spcPts val="1000"/>
              </a:spcBef>
              <a:spcAft>
                <a:spcPts val="0"/>
              </a:spcAft>
              <a:buClr>
                <a:schemeClr val="dk1"/>
              </a:buClr>
              <a:buSzPts val="1100"/>
              <a:buFont typeface="Arial"/>
              <a:buNone/>
            </a:pPr>
            <a:r>
              <a:rPr lang="en-US" sz="1600" u="sng">
                <a:solidFill>
                  <a:schemeClr val="hlink"/>
                </a:solidFill>
                <a:hlinkClick r:id="rId8"/>
              </a:rPr>
              <a:t>State-sponsored Homophobia: Global Legislation Overview Update</a:t>
            </a:r>
            <a:r>
              <a:rPr lang="en-US" sz="1600"/>
              <a:t> </a:t>
            </a:r>
            <a:r>
              <a:rPr lang="en-US" sz="1600">
                <a:solidFill>
                  <a:srgbClr val="171616"/>
                </a:solidFill>
              </a:rPr>
              <a:t>(ILGA, 2019) </a:t>
            </a:r>
            <a:endParaRPr/>
          </a:p>
          <a:p>
            <a:pPr indent="0" lvl="0" marL="0" rtl="0" algn="l">
              <a:lnSpc>
                <a:spcPct val="100000"/>
              </a:lnSpc>
              <a:spcBef>
                <a:spcPts val="1000"/>
              </a:spcBef>
              <a:spcAft>
                <a:spcPts val="0"/>
              </a:spcAft>
              <a:buClr>
                <a:schemeClr val="dk1"/>
              </a:buClr>
              <a:buSzPts val="1100"/>
              <a:buFont typeface="Arial"/>
              <a:buNone/>
            </a:pPr>
            <a:r>
              <a:rPr lang="en-US" sz="1600" u="sng">
                <a:solidFill>
                  <a:schemeClr val="hlink"/>
                </a:solidFill>
                <a:hlinkClick r:id="rId9"/>
              </a:rPr>
              <a:t>The Yogyakarta Principles</a:t>
            </a:r>
            <a:r>
              <a:rPr lang="en-US" sz="1600"/>
              <a:t> </a:t>
            </a:r>
            <a:endParaRPr/>
          </a:p>
          <a:p>
            <a:pPr indent="0" lvl="0" marL="0" rtl="0" algn="l">
              <a:lnSpc>
                <a:spcPct val="100000"/>
              </a:lnSpc>
              <a:spcBef>
                <a:spcPts val="1000"/>
              </a:spcBef>
              <a:spcAft>
                <a:spcPts val="0"/>
              </a:spcAft>
              <a:buClr>
                <a:schemeClr val="dk1"/>
              </a:buClr>
              <a:buSzPts val="1100"/>
              <a:buFont typeface="Arial"/>
              <a:buNone/>
            </a:pPr>
            <a:r>
              <a:rPr lang="en-US" sz="1600" u="sng">
                <a:solidFill>
                  <a:schemeClr val="hlink"/>
                </a:solidFill>
                <a:hlinkClick r:id="rId10"/>
              </a:rPr>
              <a:t>Ending Violence and Discrimination against Lesbian, Gay, Bisexual, Transgender and Intersex People</a:t>
            </a:r>
            <a:r>
              <a:rPr lang="en-US" sz="1600"/>
              <a:t> </a:t>
            </a:r>
            <a:r>
              <a:rPr lang="en-US" sz="1600">
                <a:solidFill>
                  <a:srgbClr val="171616"/>
                </a:solidFill>
              </a:rPr>
              <a:t>(United Nations, 2015)</a:t>
            </a:r>
            <a:endParaRPr/>
          </a:p>
          <a:p>
            <a:pPr indent="0" lvl="0" marL="0" rtl="0" algn="l">
              <a:lnSpc>
                <a:spcPct val="100000"/>
              </a:lnSpc>
              <a:spcBef>
                <a:spcPts val="1000"/>
              </a:spcBef>
              <a:spcAft>
                <a:spcPts val="0"/>
              </a:spcAft>
              <a:buClr>
                <a:schemeClr val="dk1"/>
              </a:buClr>
              <a:buSzPts val="1100"/>
              <a:buNone/>
            </a:pPr>
            <a:r>
              <a:rPr lang="en-US" sz="1600" u="sng">
                <a:solidFill>
                  <a:schemeClr val="hlink"/>
                </a:solidFill>
                <a:hlinkClick r:id="rId11"/>
              </a:rPr>
              <a:t>How to make social protection inclusive of people living with HIV and key populations: a checklist</a:t>
            </a:r>
            <a:r>
              <a:rPr lang="en-US" sz="1600"/>
              <a:t> </a:t>
            </a:r>
            <a:r>
              <a:rPr lang="en-US" sz="1600">
                <a:solidFill>
                  <a:srgbClr val="171616"/>
                </a:solidFill>
              </a:rPr>
              <a:t>(UNDP, 2022)</a:t>
            </a:r>
            <a:endParaRPr/>
          </a:p>
          <a:p>
            <a:pPr indent="0" lvl="0" marL="0" rtl="0" algn="l">
              <a:lnSpc>
                <a:spcPct val="100000"/>
              </a:lnSpc>
              <a:spcBef>
                <a:spcPts val="1000"/>
              </a:spcBef>
              <a:spcAft>
                <a:spcPts val="0"/>
              </a:spcAft>
              <a:buClr>
                <a:schemeClr val="dk1"/>
              </a:buClr>
              <a:buSzPts val="2000"/>
              <a:buNone/>
            </a:pPr>
            <a:r>
              <a:rPr lang="en-US" sz="1600" u="sng">
                <a:solidFill>
                  <a:schemeClr val="hlink"/>
                </a:solidFill>
                <a:hlinkClick r:id="rId12"/>
              </a:rPr>
              <a:t>HIV and Gay Men and Other Men who have Sex with Men. Human Rights Factsheet Series #3</a:t>
            </a:r>
            <a:r>
              <a:rPr lang="en-US" sz="1600"/>
              <a:t> </a:t>
            </a:r>
            <a:r>
              <a:rPr lang="en-US" sz="1600">
                <a:solidFill>
                  <a:srgbClr val="171616"/>
                </a:solidFill>
              </a:rPr>
              <a:t>(UNAIDS, 2021)</a:t>
            </a:r>
            <a:endParaRPr/>
          </a:p>
          <a:p>
            <a:pPr indent="0" lvl="0" marL="0" rtl="0" algn="l">
              <a:lnSpc>
                <a:spcPct val="100000"/>
              </a:lnSpc>
              <a:spcBef>
                <a:spcPts val="2000"/>
              </a:spcBef>
              <a:spcAft>
                <a:spcPts val="0"/>
              </a:spcAft>
              <a:buClr>
                <a:srgbClr val="000000"/>
              </a:buClr>
              <a:buSzPts val="1500"/>
              <a:buNone/>
            </a:pPr>
            <a:br>
              <a:rPr lang="en-US" sz="400"/>
            </a:br>
            <a:br>
              <a:rPr lang="en-US" sz="400"/>
            </a:br>
            <a:br>
              <a:rPr lang="en-US" sz="400"/>
            </a:br>
            <a:br>
              <a:rPr lang="en-US" sz="400"/>
            </a:br>
            <a:endParaRPr sz="400">
              <a:solidFill>
                <a:srgbClr val="171616"/>
              </a:solidFill>
            </a:endParaRPr>
          </a:p>
        </p:txBody>
      </p:sp>
      <p:sp>
        <p:nvSpPr>
          <p:cNvPr id="381" name="Google Shape;381;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382" name="Google Shape;382;p3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83" name="Google Shape;383;p36"/>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37"/>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389" name="Google Shape;389;p37"/>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6"/>
                  </a:ext>
                </a:extLst>
              </a:rPr>
              <a:t>Module</a:t>
            </a:r>
            <a:r>
              <a:rPr lang="en-US"/>
              <a:t> 3 Contents</a:t>
            </a:r>
            <a:endParaRPr/>
          </a:p>
        </p:txBody>
      </p:sp>
      <p:sp>
        <p:nvSpPr>
          <p:cNvPr id="91" name="Google Shape;91;p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7"/>
                  </a:ext>
                </a:extLst>
              </a:rPr>
              <a:t>Framing</a:t>
            </a:r>
            <a:r>
              <a:rPr lang="en-US"/>
              <a:t> questions</a:t>
            </a:r>
            <a:endParaRPr/>
          </a:p>
        </p:txBody>
      </p:sp>
      <p:sp>
        <p:nvSpPr>
          <p:cNvPr id="97" name="Google Shape;97;p6"/>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689"/>
              <a:buNone/>
            </a:pPr>
            <a:r>
              <a:rPr b="1" lang="en-US" sz="2000">
                <a:highlight>
                  <a:srgbClr val="FFFFFF"/>
                </a:highlight>
              </a:rPr>
              <a:t>1. Some men who have sex with men define themselves as heterosexual.</a:t>
            </a:r>
            <a:endParaRPr b="1" sz="2000"/>
          </a:p>
          <a:p>
            <a:pPr indent="0" lvl="0" marL="0" rtl="0" algn="l">
              <a:lnSpc>
                <a:spcPct val="100000"/>
              </a:lnSpc>
              <a:spcBef>
                <a:spcPts val="1000"/>
              </a:spcBef>
              <a:spcAft>
                <a:spcPts val="0"/>
              </a:spcAft>
              <a:buSzPts val="1659"/>
              <a:buNone/>
            </a:pPr>
            <a:r>
              <a:rPr lang="en-US" sz="2000">
                <a:solidFill>
                  <a:schemeClr val="accent2"/>
                </a:solidFill>
              </a:rPr>
              <a:t>Agree</a:t>
            </a:r>
            <a:endParaRPr/>
          </a:p>
          <a:p>
            <a:pPr indent="0" lvl="0" marL="0" rtl="0" algn="l">
              <a:lnSpc>
                <a:spcPct val="100000"/>
              </a:lnSpc>
              <a:spcBef>
                <a:spcPts val="1000"/>
              </a:spcBef>
              <a:spcAft>
                <a:spcPts val="0"/>
              </a:spcAft>
              <a:buSzPts val="1659"/>
              <a:buNone/>
            </a:pPr>
            <a:r>
              <a:rPr lang="en-US" sz="2000">
                <a:solidFill>
                  <a:schemeClr val="accent2"/>
                </a:solidFill>
              </a:rPr>
              <a:t>Disagree</a:t>
            </a:r>
            <a:endParaRPr/>
          </a:p>
          <a:p>
            <a:pPr indent="0" lvl="0" marL="0" rtl="0" algn="l">
              <a:lnSpc>
                <a:spcPct val="100000"/>
              </a:lnSpc>
              <a:spcBef>
                <a:spcPts val="1000"/>
              </a:spcBef>
              <a:spcAft>
                <a:spcPts val="0"/>
              </a:spcAft>
              <a:buSzPts val="1659"/>
              <a:buNone/>
            </a:pPr>
            <a:r>
              <a:rPr lang="en-US" sz="2000">
                <a:solidFill>
                  <a:schemeClr val="accent2"/>
                </a:solidFill>
              </a:rPr>
              <a:t>Unsure</a:t>
            </a:r>
            <a:endParaRPr/>
          </a:p>
          <a:p>
            <a:pPr indent="0" lvl="0" marL="0" rtl="0" algn="l">
              <a:lnSpc>
                <a:spcPct val="100000"/>
              </a:lnSpc>
              <a:spcBef>
                <a:spcPts val="1000"/>
              </a:spcBef>
              <a:spcAft>
                <a:spcPts val="0"/>
              </a:spcAft>
              <a:buSzPts val="1659"/>
              <a:buNone/>
            </a:pPr>
            <a:r>
              <a:t/>
            </a:r>
            <a:endParaRPr sz="2000"/>
          </a:p>
          <a:p>
            <a:pPr indent="0" lvl="0" marL="0" rtl="0" algn="l">
              <a:lnSpc>
                <a:spcPct val="100000"/>
              </a:lnSpc>
              <a:spcBef>
                <a:spcPts val="1000"/>
              </a:spcBef>
              <a:spcAft>
                <a:spcPts val="0"/>
              </a:spcAft>
              <a:buSzPts val="1659"/>
              <a:buNone/>
            </a:pPr>
            <a:r>
              <a:rPr b="1" lang="en-US" sz="2000"/>
              <a:t>2. Discrimination against men who have sex with men is unpleasant for them, but it doesn’t have an impact on their risk of acquiring HIV. </a:t>
            </a:r>
            <a:endParaRPr/>
          </a:p>
          <a:p>
            <a:pPr indent="0" lvl="0" marL="0" rtl="0" algn="l">
              <a:lnSpc>
                <a:spcPct val="100000"/>
              </a:lnSpc>
              <a:spcBef>
                <a:spcPts val="1000"/>
              </a:spcBef>
              <a:spcAft>
                <a:spcPts val="0"/>
              </a:spcAft>
              <a:buSzPts val="1659"/>
              <a:buNone/>
            </a:pPr>
            <a:r>
              <a:rPr lang="en-US" sz="2000">
                <a:solidFill>
                  <a:schemeClr val="accent2"/>
                </a:solidFill>
              </a:rPr>
              <a:t>Agree</a:t>
            </a:r>
            <a:endParaRPr/>
          </a:p>
          <a:p>
            <a:pPr indent="0" lvl="0" marL="0" rtl="0" algn="l">
              <a:lnSpc>
                <a:spcPct val="100000"/>
              </a:lnSpc>
              <a:spcBef>
                <a:spcPts val="1000"/>
              </a:spcBef>
              <a:spcAft>
                <a:spcPts val="0"/>
              </a:spcAft>
              <a:buSzPts val="1659"/>
              <a:buNone/>
            </a:pPr>
            <a:r>
              <a:rPr lang="en-US" sz="2000">
                <a:solidFill>
                  <a:schemeClr val="accent2"/>
                </a:solidFill>
              </a:rPr>
              <a:t>Disagree</a:t>
            </a:r>
            <a:endParaRPr/>
          </a:p>
          <a:p>
            <a:pPr indent="0" lvl="0" marL="0" rtl="0" algn="l">
              <a:lnSpc>
                <a:spcPct val="100000"/>
              </a:lnSpc>
              <a:spcBef>
                <a:spcPts val="1000"/>
              </a:spcBef>
              <a:spcAft>
                <a:spcPts val="0"/>
              </a:spcAft>
              <a:buSzPts val="1659"/>
              <a:buNone/>
            </a:pPr>
            <a:r>
              <a:rPr lang="en-US" sz="2000">
                <a:solidFill>
                  <a:schemeClr val="accent2"/>
                </a:solidFill>
              </a:rPr>
              <a:t>Unsure</a:t>
            </a:r>
            <a:endParaRPr/>
          </a:p>
        </p:txBody>
      </p:sp>
      <p:cxnSp>
        <p:nvCxnSpPr>
          <p:cNvPr id="98" name="Google Shape;98;p6"/>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99" name="Google Shape;99;p6"/>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cxnSp>
        <p:nvCxnSpPr>
          <p:cNvPr id="105" name="Google Shape;105;p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06" name="Google Shape;106;p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376"/>
              <a:buNone/>
            </a:pPr>
            <a:r>
              <a:rPr b="1" lang="en-US" sz="2000"/>
              <a:t>3. Men who have sex with men are more commonly found in Western countries than in developing countries.</a:t>
            </a:r>
            <a:endParaRPr/>
          </a:p>
          <a:p>
            <a:pPr indent="0" lvl="0" marL="0" rtl="0" algn="l">
              <a:lnSpc>
                <a:spcPct val="90000"/>
              </a:lnSpc>
              <a:spcBef>
                <a:spcPts val="1000"/>
              </a:spcBef>
              <a:spcAft>
                <a:spcPts val="0"/>
              </a:spcAft>
              <a:buSzPts val="1376"/>
              <a:buNone/>
            </a:pPr>
            <a:r>
              <a:rPr lang="en-US" sz="2000">
                <a:solidFill>
                  <a:schemeClr val="accent2"/>
                </a:solidFill>
              </a:rPr>
              <a:t>Agree</a:t>
            </a:r>
            <a:endParaRPr/>
          </a:p>
          <a:p>
            <a:pPr indent="0" lvl="0" marL="0" rtl="0" algn="l">
              <a:lnSpc>
                <a:spcPct val="90000"/>
              </a:lnSpc>
              <a:spcBef>
                <a:spcPts val="1000"/>
              </a:spcBef>
              <a:spcAft>
                <a:spcPts val="0"/>
              </a:spcAft>
              <a:buSzPts val="1376"/>
              <a:buNone/>
            </a:pPr>
            <a:r>
              <a:rPr lang="en-US" sz="2000">
                <a:solidFill>
                  <a:schemeClr val="accent2"/>
                </a:solidFill>
              </a:rPr>
              <a:t>Disagree</a:t>
            </a:r>
            <a:endParaRPr/>
          </a:p>
          <a:p>
            <a:pPr indent="0" lvl="0" marL="0" rtl="0" algn="l">
              <a:lnSpc>
                <a:spcPct val="90000"/>
              </a:lnSpc>
              <a:spcBef>
                <a:spcPts val="1000"/>
              </a:spcBef>
              <a:spcAft>
                <a:spcPts val="0"/>
              </a:spcAft>
              <a:buSzPts val="1376"/>
              <a:buNone/>
            </a:pPr>
            <a:r>
              <a:rPr lang="en-US" sz="2000">
                <a:solidFill>
                  <a:schemeClr val="accent2"/>
                </a:solidFill>
              </a:rPr>
              <a:t>Unsure</a:t>
            </a:r>
            <a:endParaRPr/>
          </a:p>
          <a:p>
            <a:pPr indent="0" lvl="0" marL="0" rtl="0" algn="l">
              <a:lnSpc>
                <a:spcPct val="90000"/>
              </a:lnSpc>
              <a:spcBef>
                <a:spcPts val="1000"/>
              </a:spcBef>
              <a:spcAft>
                <a:spcPts val="0"/>
              </a:spcAft>
              <a:buSzPts val="1376"/>
              <a:buNone/>
            </a:pPr>
            <a:r>
              <a:t/>
            </a:r>
            <a:endParaRPr sz="2000"/>
          </a:p>
          <a:p>
            <a:pPr indent="0" lvl="0" marL="0" rtl="0" algn="l">
              <a:lnSpc>
                <a:spcPct val="90000"/>
              </a:lnSpc>
              <a:spcBef>
                <a:spcPts val="1000"/>
              </a:spcBef>
              <a:spcAft>
                <a:spcPts val="0"/>
              </a:spcAft>
              <a:buSzPts val="1376"/>
              <a:buNone/>
            </a:pPr>
            <a:r>
              <a:rPr b="1" lang="en-US" sz="2000"/>
              <a:t>4. UN Member States have committed to removing societal, legal and policy barriers that prevent men who have sex with men from accessing health services. </a:t>
            </a:r>
            <a:endParaRPr/>
          </a:p>
          <a:p>
            <a:pPr indent="0" lvl="0" marL="0" rtl="0" algn="l">
              <a:lnSpc>
                <a:spcPct val="90000"/>
              </a:lnSpc>
              <a:spcBef>
                <a:spcPts val="1000"/>
              </a:spcBef>
              <a:spcAft>
                <a:spcPts val="0"/>
              </a:spcAft>
              <a:buClr>
                <a:schemeClr val="dk1"/>
              </a:buClr>
              <a:buSzPts val="526"/>
              <a:buFont typeface="Arial"/>
              <a:buNone/>
            </a:pPr>
            <a:r>
              <a:rPr lang="en-US" sz="2000">
                <a:solidFill>
                  <a:schemeClr val="accent2"/>
                </a:solidFill>
              </a:rPr>
              <a:t>Agree</a:t>
            </a:r>
            <a:endParaRPr/>
          </a:p>
          <a:p>
            <a:pPr indent="0" lvl="0" marL="0" rtl="0" algn="l">
              <a:lnSpc>
                <a:spcPct val="90000"/>
              </a:lnSpc>
              <a:spcBef>
                <a:spcPts val="1000"/>
              </a:spcBef>
              <a:spcAft>
                <a:spcPts val="0"/>
              </a:spcAft>
              <a:buClr>
                <a:schemeClr val="dk1"/>
              </a:buClr>
              <a:buSzPts val="526"/>
              <a:buFont typeface="Arial"/>
              <a:buNone/>
            </a:pPr>
            <a:r>
              <a:rPr lang="en-US" sz="2000">
                <a:solidFill>
                  <a:schemeClr val="accent2"/>
                </a:solidFill>
              </a:rPr>
              <a:t>Disagree</a:t>
            </a:r>
            <a:endParaRPr/>
          </a:p>
          <a:p>
            <a:pPr indent="0" lvl="0" marL="0" rtl="0" algn="l">
              <a:lnSpc>
                <a:spcPct val="90000"/>
              </a:lnSpc>
              <a:spcBef>
                <a:spcPts val="1000"/>
              </a:spcBef>
              <a:spcAft>
                <a:spcPts val="0"/>
              </a:spcAft>
              <a:buClr>
                <a:schemeClr val="dk1"/>
              </a:buClr>
              <a:buSzPts val="526"/>
              <a:buFont typeface="Arial"/>
              <a:buNone/>
            </a:pPr>
            <a:r>
              <a:rPr lang="en-US" sz="2000">
                <a:solidFill>
                  <a:schemeClr val="accent2"/>
                </a:solidFill>
              </a:rPr>
              <a:t>Unsure</a:t>
            </a:r>
            <a:endParaRPr/>
          </a:p>
        </p:txBody>
      </p:sp>
      <p:sp>
        <p:nvSpPr>
          <p:cNvPr id="107" name="Google Shape;107;p7"/>
          <p:cNvSpPr txBox="1"/>
          <p:nvPr/>
        </p:nvSpPr>
        <p:spPr>
          <a:xfrm>
            <a:off x="838199" y="6494680"/>
            <a:ext cx="44397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04a471fbdf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cxnSp>
        <p:nvCxnSpPr>
          <p:cNvPr id="113" name="Google Shape;113;g204a471fbdf_0_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14" name="Google Shape;114;g204a471fbdf_0_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AutoNum type="arabicPeriod"/>
            </a:pPr>
            <a:r>
              <a:rPr b="1" lang="en-US" sz="2000"/>
              <a:t>Correct. </a:t>
            </a:r>
            <a:r>
              <a:rPr lang="en-US" sz="2000"/>
              <a:t>A person’s sexual behaviour may not always coincide with the way they define their sexual orientation.  </a:t>
            </a:r>
            <a:endParaRPr/>
          </a:p>
          <a:p>
            <a:pPr indent="-355600" lvl="0" marL="457200" rtl="0" algn="l">
              <a:lnSpc>
                <a:spcPct val="115000"/>
              </a:lnSpc>
              <a:spcBef>
                <a:spcPts val="0"/>
              </a:spcBef>
              <a:spcAft>
                <a:spcPts val="0"/>
              </a:spcAft>
              <a:buSzPts val="2000"/>
              <a:buAutoNum type="arabicPeriod"/>
            </a:pPr>
            <a:r>
              <a:rPr b="1" lang="en-US" sz="2000"/>
              <a:t>Incorrect. </a:t>
            </a:r>
            <a:r>
              <a:rPr lang="en-US" sz="2000"/>
              <a:t>Discrimination makes it less likely that men who have sex with men are able to practise safer sex, or access information and prevention services for HIV.  </a:t>
            </a:r>
            <a:endParaRPr/>
          </a:p>
          <a:p>
            <a:pPr indent="-355600" lvl="0" marL="457200" rtl="0" algn="l">
              <a:lnSpc>
                <a:spcPct val="115000"/>
              </a:lnSpc>
              <a:spcBef>
                <a:spcPts val="0"/>
              </a:spcBef>
              <a:spcAft>
                <a:spcPts val="0"/>
              </a:spcAft>
              <a:buSzPts val="2000"/>
              <a:buAutoNum type="arabicPeriod"/>
            </a:pPr>
            <a:r>
              <a:rPr b="1" lang="en-US" sz="2000"/>
              <a:t>Incorrect. </a:t>
            </a:r>
            <a:r>
              <a:rPr lang="en-US" sz="2000"/>
              <a:t>Although data is not available in all countries, evidence suggests that the proportion of the male population who have sex with other men is similar around the world. </a:t>
            </a:r>
            <a:endParaRPr/>
          </a:p>
          <a:p>
            <a:pPr indent="-355600" lvl="0" marL="457200" rtl="0" algn="l">
              <a:lnSpc>
                <a:spcPct val="115000"/>
              </a:lnSpc>
              <a:spcBef>
                <a:spcPts val="0"/>
              </a:spcBef>
              <a:spcAft>
                <a:spcPts val="0"/>
              </a:spcAft>
              <a:buSzPts val="2000"/>
              <a:buAutoNum type="arabicPeriod"/>
            </a:pPr>
            <a:r>
              <a:rPr b="1" lang="en-US" sz="2000"/>
              <a:t>Correct. </a:t>
            </a:r>
            <a:r>
              <a:rPr lang="en-US" sz="2000"/>
              <a:t>These commitments are part of the 2021 Political Declaration on HIV and AIDS.  </a:t>
            </a:r>
            <a:endParaRPr/>
          </a:p>
          <a:p>
            <a:pPr indent="0" lvl="0" marL="101600" rtl="0" algn="l">
              <a:lnSpc>
                <a:spcPct val="115000"/>
              </a:lnSpc>
              <a:spcBef>
                <a:spcPts val="0"/>
              </a:spcBef>
              <a:spcAft>
                <a:spcPts val="0"/>
              </a:spcAft>
              <a:buSzPts val="2000"/>
              <a:buNone/>
            </a:pPr>
            <a:r>
              <a:t/>
            </a:r>
            <a:endParaRPr b="1" sz="2000"/>
          </a:p>
        </p:txBody>
      </p:sp>
      <p:sp>
        <p:nvSpPr>
          <p:cNvPr id="115" name="Google Shape;115;g204a471fbdf_0_0"/>
          <p:cNvSpPr txBox="1"/>
          <p:nvPr/>
        </p:nvSpPr>
        <p:spPr>
          <a:xfrm>
            <a:off x="838199" y="6494680"/>
            <a:ext cx="44397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3</a:t>
            </a:r>
            <a:r>
              <a:rPr lang="en-US" sz="1100">
                <a:solidFill>
                  <a:srgbClr val="ACB8CA"/>
                </a:solidFill>
              </a:rPr>
              <a:t> </a:t>
            </a:r>
            <a:r>
              <a:rPr b="0" i="0" lang="en-US" sz="1100" u="none" cap="none" strike="noStrike">
                <a:solidFill>
                  <a:srgbClr val="ACB8CA"/>
                </a:solidFill>
                <a:latin typeface="Arial"/>
                <a:ea typeface="Arial"/>
                <a:cs typeface="Arial"/>
                <a:sym typeface="Arial"/>
              </a:rPr>
              <a:t>|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3 Contents</a:t>
            </a:r>
            <a:endParaRPr/>
          </a:p>
        </p:txBody>
      </p:sp>
      <p:sp>
        <p:nvSpPr>
          <p:cNvPr id="121" name="Google Shape;121;p8"/>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t>Questions to frame this module </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t>Vulnerability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t>Working with organisations of men who have sex with men</a:t>
            </a:r>
            <a:endParaRPr/>
          </a:p>
          <a:p>
            <a:pPr indent="-351948" lvl="0" marL="457200" rtl="0" algn="l">
              <a:lnSpc>
                <a:spcPct val="100000"/>
              </a:lnSpc>
              <a:spcBef>
                <a:spcPts val="0"/>
              </a:spcBef>
              <a:spcAft>
                <a:spcPts val="0"/>
              </a:spcAft>
              <a:buSzPts val="2400"/>
              <a:buFont typeface="Noto Sans Symbols"/>
              <a:buChar char="➢"/>
            </a:pPr>
            <a:r>
              <a:rPr lang="en-US" sz="2400"/>
              <a:t>Legal and policy frameworks on same-sex sexual relations</a:t>
            </a:r>
            <a:endParaRPr/>
          </a:p>
          <a:p>
            <a:pPr indent="-351948" lvl="0" marL="457200" rtl="0" algn="l">
              <a:lnSpc>
                <a:spcPct val="100000"/>
              </a:lnSpc>
              <a:spcBef>
                <a:spcPts val="0"/>
              </a:spcBef>
              <a:spcAft>
                <a:spcPts val="0"/>
              </a:spcAft>
              <a:buSzPts val="2400"/>
              <a:buFont typeface="Noto Sans Symbols"/>
              <a:buChar char="➢"/>
            </a:pPr>
            <a:r>
              <a:rPr lang="en-US" sz="2400"/>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t>UN frameworks and normative guidance on sexual orientation</a:t>
            </a:r>
            <a:endParaRPr/>
          </a:p>
          <a:p>
            <a:pPr indent="-351948" lvl="0" marL="457200" rtl="0" algn="l">
              <a:lnSpc>
                <a:spcPct val="100000"/>
              </a:lnSpc>
              <a:spcBef>
                <a:spcPts val="0"/>
              </a:spcBef>
              <a:spcAft>
                <a:spcPts val="0"/>
              </a:spcAft>
              <a:buSzPts val="2400"/>
              <a:buFont typeface="Noto Sans Symbols"/>
              <a:buChar char="➢"/>
            </a:pPr>
            <a:r>
              <a:rPr lang="en-US" sz="2400"/>
              <a:t>Take-home messages</a:t>
            </a:r>
            <a:endParaRPr/>
          </a:p>
          <a:p>
            <a:pPr indent="-351948" lvl="0" marL="457200" rtl="0" algn="l">
              <a:lnSpc>
                <a:spcPct val="100000"/>
              </a:lnSpc>
              <a:spcBef>
                <a:spcPts val="0"/>
              </a:spcBef>
              <a:spcAft>
                <a:spcPts val="0"/>
              </a:spcAft>
              <a:buSzPts val="2400"/>
              <a:buFont typeface="Noto Sans Symbols"/>
              <a:buChar char="➢"/>
            </a:pPr>
            <a:r>
              <a:rPr lang="en-US" sz="2400"/>
              <a:t>Module review questions</a:t>
            </a:r>
            <a:endParaRPr/>
          </a:p>
          <a:p>
            <a:pPr indent="-351948" lvl="0" marL="457200" rtl="0" algn="l">
              <a:lnSpc>
                <a:spcPct val="100000"/>
              </a:lnSpc>
              <a:spcBef>
                <a:spcPts val="0"/>
              </a:spcBef>
              <a:spcAft>
                <a:spcPts val="0"/>
              </a:spcAft>
              <a:buSzPts val="2400"/>
              <a:buFont typeface="Noto Sans Symbols"/>
              <a:buChar char="➢"/>
            </a:pPr>
            <a:r>
              <a:rPr lang="en-US" sz="2400"/>
              <a:t>Further information and resources</a:t>
            </a:r>
            <a:endParaRPr sz="22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