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45.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43.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 id="299" r:id="rId48"/>
    <p:sldId id="300" r:id="rId49"/>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50" roundtripDataSignature="AMtx7mhe/tPB2AQ6QZpI6m79MnDDakHFF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slide" Target="slides/slide36.xml"/><Relationship Id="rId42" Type="http://schemas.openxmlformats.org/officeDocument/2006/relationships/slide" Target="slides/slide38.xml"/><Relationship Id="rId41" Type="http://schemas.openxmlformats.org/officeDocument/2006/relationships/slide" Target="slides/slide37.xml"/><Relationship Id="rId44" Type="http://schemas.openxmlformats.org/officeDocument/2006/relationships/slide" Target="slides/slide40.xml"/><Relationship Id="rId43" Type="http://schemas.openxmlformats.org/officeDocument/2006/relationships/slide" Target="slides/slide39.xml"/><Relationship Id="rId46" Type="http://schemas.openxmlformats.org/officeDocument/2006/relationships/slide" Target="slides/slide42.xml"/><Relationship Id="rId45" Type="http://schemas.openxmlformats.org/officeDocument/2006/relationships/slide" Target="slides/slide41.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48" Type="http://schemas.openxmlformats.org/officeDocument/2006/relationships/slide" Target="slides/slide44.xml"/><Relationship Id="rId47" Type="http://schemas.openxmlformats.org/officeDocument/2006/relationships/slide" Target="slides/slide43.xml"/><Relationship Id="rId49" Type="http://schemas.openxmlformats.org/officeDocument/2006/relationships/slide" Target="slides/slide45.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33" Type="http://schemas.openxmlformats.org/officeDocument/2006/relationships/slide" Target="slides/slide29.xml"/><Relationship Id="rId32" Type="http://schemas.openxmlformats.org/officeDocument/2006/relationships/slide" Target="slides/slide28.xml"/><Relationship Id="rId35" Type="http://schemas.openxmlformats.org/officeDocument/2006/relationships/slide" Target="slides/slide31.xml"/><Relationship Id="rId34" Type="http://schemas.openxmlformats.org/officeDocument/2006/relationships/slide" Target="slides/slide30.xml"/><Relationship Id="rId37" Type="http://schemas.openxmlformats.org/officeDocument/2006/relationships/slide" Target="slides/slide33.xml"/><Relationship Id="rId36" Type="http://schemas.openxmlformats.org/officeDocument/2006/relationships/slide" Target="slides/slide32.xml"/><Relationship Id="rId39" Type="http://schemas.openxmlformats.org/officeDocument/2006/relationships/slide" Target="slides/slide35.xml"/><Relationship Id="rId38" Type="http://schemas.openxmlformats.org/officeDocument/2006/relationships/slide" Target="slides/slide34.xml"/><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29" Type="http://schemas.openxmlformats.org/officeDocument/2006/relationships/slide" Target="slides/slide25.xml"/><Relationship Id="rId50" Type="http://customschemas.google.com/relationships/presentationmetadata" Target="metadata"/><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 name="Shape 53"/>
        <p:cNvGrpSpPr/>
        <p:nvPr/>
      </p:nvGrpSpPr>
      <p:grpSpPr>
        <a:xfrm>
          <a:off x="0" y="0"/>
          <a:ext cx="0" cy="0"/>
          <a:chOff x="0" y="0"/>
          <a:chExt cx="0" cy="0"/>
        </a:xfrm>
      </p:grpSpPr>
      <p:sp>
        <p:nvSpPr>
          <p:cNvPr id="54" name="Google Shape;54;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5" name="Google Shape;55;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4" name="Google Shape;124;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3" name="Google Shape;133;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2" name="Google Shape;142;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p2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8" name="Google Shape;148;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9" name="Google Shape;159;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0" name="Google Shape;160;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p2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9" name="Google Shape;169;p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p3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9" name="Google Shape;179;p3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p3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5" name="Google Shape;185;p3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p5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4" name="Google Shape;194;p5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p5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3" name="Google Shape;203;p5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04" name="Google Shape;204;p5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 name="Shape 61"/>
        <p:cNvGrpSpPr/>
        <p:nvPr/>
      </p:nvGrpSpPr>
      <p:grpSpPr>
        <a:xfrm>
          <a:off x="0" y="0"/>
          <a:ext cx="0" cy="0"/>
          <a:chOff x="0" y="0"/>
          <a:chExt cx="0" cy="0"/>
        </a:xfrm>
      </p:grpSpPr>
      <p:sp>
        <p:nvSpPr>
          <p:cNvPr id="62" name="Google Shape;62;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3" name="Google Shape;63;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p5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4" name="Google Shape;214;p5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p5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23" name="Google Shape;223;p5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p5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9" name="Google Shape;229;p5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30" name="Google Shape;230;p5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p5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8" name="Google Shape;238;p5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39" name="Google Shape;239;p5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p5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47" name="Google Shape;247;p5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 name="Shape 251"/>
        <p:cNvGrpSpPr/>
        <p:nvPr/>
      </p:nvGrpSpPr>
      <p:grpSpPr>
        <a:xfrm>
          <a:off x="0" y="0"/>
          <a:ext cx="0" cy="0"/>
          <a:chOff x="0" y="0"/>
          <a:chExt cx="0" cy="0"/>
        </a:xfrm>
      </p:grpSpPr>
      <p:sp>
        <p:nvSpPr>
          <p:cNvPr id="252" name="Google Shape;252;p5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3" name="Google Shape;253;p5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54" name="Google Shape;254;p5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 name="Shape 260"/>
        <p:cNvGrpSpPr/>
        <p:nvPr/>
      </p:nvGrpSpPr>
      <p:grpSpPr>
        <a:xfrm>
          <a:off x="0" y="0"/>
          <a:ext cx="0" cy="0"/>
          <a:chOff x="0" y="0"/>
          <a:chExt cx="0" cy="0"/>
        </a:xfrm>
      </p:grpSpPr>
      <p:sp>
        <p:nvSpPr>
          <p:cNvPr id="261" name="Google Shape;261;p5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2" name="Google Shape;262;p5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63" name="Google Shape;263;p5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9" name="Shape 269"/>
        <p:cNvGrpSpPr/>
        <p:nvPr/>
      </p:nvGrpSpPr>
      <p:grpSpPr>
        <a:xfrm>
          <a:off x="0" y="0"/>
          <a:ext cx="0" cy="0"/>
          <a:chOff x="0" y="0"/>
          <a:chExt cx="0" cy="0"/>
        </a:xfrm>
      </p:grpSpPr>
      <p:sp>
        <p:nvSpPr>
          <p:cNvPr id="270" name="Google Shape;270;p5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1" name="Google Shape;271;p5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72" name="Google Shape;272;p5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8" name="Shape 278"/>
        <p:cNvGrpSpPr/>
        <p:nvPr/>
      </p:nvGrpSpPr>
      <p:grpSpPr>
        <a:xfrm>
          <a:off x="0" y="0"/>
          <a:ext cx="0" cy="0"/>
          <a:chOff x="0" y="0"/>
          <a:chExt cx="0" cy="0"/>
        </a:xfrm>
      </p:grpSpPr>
      <p:sp>
        <p:nvSpPr>
          <p:cNvPr id="279" name="Google Shape;279;p6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0" name="Google Shape;280;p6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7" name="Shape 287"/>
        <p:cNvGrpSpPr/>
        <p:nvPr/>
      </p:nvGrpSpPr>
      <p:grpSpPr>
        <a:xfrm>
          <a:off x="0" y="0"/>
          <a:ext cx="0" cy="0"/>
          <a:chOff x="0" y="0"/>
          <a:chExt cx="0" cy="0"/>
        </a:xfrm>
      </p:grpSpPr>
      <p:sp>
        <p:nvSpPr>
          <p:cNvPr id="288" name="Google Shape;288;p6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89" name="Google Shape;289;p6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 name="Shape 69"/>
        <p:cNvGrpSpPr/>
        <p:nvPr/>
      </p:nvGrpSpPr>
      <p:grpSpPr>
        <a:xfrm>
          <a:off x="0" y="0"/>
          <a:ext cx="0" cy="0"/>
          <a:chOff x="0" y="0"/>
          <a:chExt cx="0" cy="0"/>
        </a:xfrm>
      </p:grpSpPr>
      <p:sp>
        <p:nvSpPr>
          <p:cNvPr id="70" name="Google Shape;70;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1" name="Google Shape;71;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3" name="Shape 293"/>
        <p:cNvGrpSpPr/>
        <p:nvPr/>
      </p:nvGrpSpPr>
      <p:grpSpPr>
        <a:xfrm>
          <a:off x="0" y="0"/>
          <a:ext cx="0" cy="0"/>
          <a:chOff x="0" y="0"/>
          <a:chExt cx="0" cy="0"/>
        </a:xfrm>
      </p:grpSpPr>
      <p:sp>
        <p:nvSpPr>
          <p:cNvPr id="294" name="Google Shape;294;p6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5" name="Google Shape;295;p6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3" name="Shape 303"/>
        <p:cNvGrpSpPr/>
        <p:nvPr/>
      </p:nvGrpSpPr>
      <p:grpSpPr>
        <a:xfrm>
          <a:off x="0" y="0"/>
          <a:ext cx="0" cy="0"/>
          <a:chOff x="0" y="0"/>
          <a:chExt cx="0" cy="0"/>
        </a:xfrm>
      </p:grpSpPr>
      <p:sp>
        <p:nvSpPr>
          <p:cNvPr id="304" name="Google Shape;304;p6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5" name="Google Shape;305;p6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06" name="Google Shape;306;p6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4" name="Shape 314"/>
        <p:cNvGrpSpPr/>
        <p:nvPr/>
      </p:nvGrpSpPr>
      <p:grpSpPr>
        <a:xfrm>
          <a:off x="0" y="0"/>
          <a:ext cx="0" cy="0"/>
          <a:chOff x="0" y="0"/>
          <a:chExt cx="0" cy="0"/>
        </a:xfrm>
      </p:grpSpPr>
      <p:sp>
        <p:nvSpPr>
          <p:cNvPr id="315" name="Google Shape;315;p6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6" name="Google Shape;316;p6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17" name="Google Shape;317;p6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4" name="Shape 324"/>
        <p:cNvGrpSpPr/>
        <p:nvPr/>
      </p:nvGrpSpPr>
      <p:grpSpPr>
        <a:xfrm>
          <a:off x="0" y="0"/>
          <a:ext cx="0" cy="0"/>
          <a:chOff x="0" y="0"/>
          <a:chExt cx="0" cy="0"/>
        </a:xfrm>
      </p:grpSpPr>
      <p:sp>
        <p:nvSpPr>
          <p:cNvPr id="325" name="Google Shape;325;p6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6" name="Google Shape;326;p6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3" name="Shape 333"/>
        <p:cNvGrpSpPr/>
        <p:nvPr/>
      </p:nvGrpSpPr>
      <p:grpSpPr>
        <a:xfrm>
          <a:off x="0" y="0"/>
          <a:ext cx="0" cy="0"/>
          <a:chOff x="0" y="0"/>
          <a:chExt cx="0" cy="0"/>
        </a:xfrm>
      </p:grpSpPr>
      <p:sp>
        <p:nvSpPr>
          <p:cNvPr id="334" name="Google Shape;334;p6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5" name="Google Shape;335;p6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36" name="Google Shape;336;p6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2" name="Shape 342"/>
        <p:cNvGrpSpPr/>
        <p:nvPr/>
      </p:nvGrpSpPr>
      <p:grpSpPr>
        <a:xfrm>
          <a:off x="0" y="0"/>
          <a:ext cx="0" cy="0"/>
          <a:chOff x="0" y="0"/>
          <a:chExt cx="0" cy="0"/>
        </a:xfrm>
      </p:grpSpPr>
      <p:sp>
        <p:nvSpPr>
          <p:cNvPr id="343" name="Google Shape;343;p6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4" name="Google Shape;344;p6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45" name="Google Shape;345;p6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2" name="Shape 352"/>
        <p:cNvGrpSpPr/>
        <p:nvPr/>
      </p:nvGrpSpPr>
      <p:grpSpPr>
        <a:xfrm>
          <a:off x="0" y="0"/>
          <a:ext cx="0" cy="0"/>
          <a:chOff x="0" y="0"/>
          <a:chExt cx="0" cy="0"/>
        </a:xfrm>
      </p:grpSpPr>
      <p:sp>
        <p:nvSpPr>
          <p:cNvPr id="353" name="Google Shape;353;p6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4" name="Google Shape;354;p6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55" name="Google Shape;355;p6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2" name="Shape 362"/>
        <p:cNvGrpSpPr/>
        <p:nvPr/>
      </p:nvGrpSpPr>
      <p:grpSpPr>
        <a:xfrm>
          <a:off x="0" y="0"/>
          <a:ext cx="0" cy="0"/>
          <a:chOff x="0" y="0"/>
          <a:chExt cx="0" cy="0"/>
        </a:xfrm>
      </p:grpSpPr>
      <p:sp>
        <p:nvSpPr>
          <p:cNvPr id="363" name="Google Shape;363;p6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64" name="Google Shape;364;p6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8" name="Shape 368"/>
        <p:cNvGrpSpPr/>
        <p:nvPr/>
      </p:nvGrpSpPr>
      <p:grpSpPr>
        <a:xfrm>
          <a:off x="0" y="0"/>
          <a:ext cx="0" cy="0"/>
          <a:chOff x="0" y="0"/>
          <a:chExt cx="0" cy="0"/>
        </a:xfrm>
      </p:grpSpPr>
      <p:sp>
        <p:nvSpPr>
          <p:cNvPr id="369" name="Google Shape;369;p7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0" name="Google Shape;370;p7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71" name="Google Shape;371;p7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7" name="Shape 377"/>
        <p:cNvGrpSpPr/>
        <p:nvPr/>
      </p:nvGrpSpPr>
      <p:grpSpPr>
        <a:xfrm>
          <a:off x="0" y="0"/>
          <a:ext cx="0" cy="0"/>
          <a:chOff x="0" y="0"/>
          <a:chExt cx="0" cy="0"/>
        </a:xfrm>
      </p:grpSpPr>
      <p:sp>
        <p:nvSpPr>
          <p:cNvPr id="378" name="Google Shape;378;p7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9" name="Google Shape;379;p7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80" name="Google Shape;380;p7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0" name="Google Shape;80;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6" name="Shape 386"/>
        <p:cNvGrpSpPr/>
        <p:nvPr/>
      </p:nvGrpSpPr>
      <p:grpSpPr>
        <a:xfrm>
          <a:off x="0" y="0"/>
          <a:ext cx="0" cy="0"/>
          <a:chOff x="0" y="0"/>
          <a:chExt cx="0" cy="0"/>
        </a:xfrm>
      </p:grpSpPr>
      <p:sp>
        <p:nvSpPr>
          <p:cNvPr id="387" name="Google Shape;387;p7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88" name="Google Shape;388;p7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2" name="Shape 392"/>
        <p:cNvGrpSpPr/>
        <p:nvPr/>
      </p:nvGrpSpPr>
      <p:grpSpPr>
        <a:xfrm>
          <a:off x="0" y="0"/>
          <a:ext cx="0" cy="0"/>
          <a:chOff x="0" y="0"/>
          <a:chExt cx="0" cy="0"/>
        </a:xfrm>
      </p:grpSpPr>
      <p:sp>
        <p:nvSpPr>
          <p:cNvPr id="393" name="Google Shape;393;p3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94" name="Google Shape;394;p3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95" name="Google Shape;395;p3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1" name="Shape 401"/>
        <p:cNvGrpSpPr/>
        <p:nvPr/>
      </p:nvGrpSpPr>
      <p:grpSpPr>
        <a:xfrm>
          <a:off x="0" y="0"/>
          <a:ext cx="0" cy="0"/>
          <a:chOff x="0" y="0"/>
          <a:chExt cx="0" cy="0"/>
        </a:xfrm>
      </p:grpSpPr>
      <p:sp>
        <p:nvSpPr>
          <p:cNvPr id="402" name="Google Shape;402;p7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03" name="Google Shape;403;p7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7" name="Shape 407"/>
        <p:cNvGrpSpPr/>
        <p:nvPr/>
      </p:nvGrpSpPr>
      <p:grpSpPr>
        <a:xfrm>
          <a:off x="0" y="0"/>
          <a:ext cx="0" cy="0"/>
          <a:chOff x="0" y="0"/>
          <a:chExt cx="0" cy="0"/>
        </a:xfrm>
      </p:grpSpPr>
      <p:sp>
        <p:nvSpPr>
          <p:cNvPr id="408" name="Google Shape;408;p3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09" name="Google Shape;409;p3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10" name="Google Shape;410;p3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6" name="Shape 416"/>
        <p:cNvGrpSpPr/>
        <p:nvPr/>
      </p:nvGrpSpPr>
      <p:grpSpPr>
        <a:xfrm>
          <a:off x="0" y="0"/>
          <a:ext cx="0" cy="0"/>
          <a:chOff x="0" y="0"/>
          <a:chExt cx="0" cy="0"/>
        </a:xfrm>
      </p:grpSpPr>
      <p:sp>
        <p:nvSpPr>
          <p:cNvPr id="417" name="Google Shape;417;p7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18" name="Google Shape;418;p7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19" name="Google Shape;419;p7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5" name="Shape 425"/>
        <p:cNvGrpSpPr/>
        <p:nvPr/>
      </p:nvGrpSpPr>
      <p:grpSpPr>
        <a:xfrm>
          <a:off x="0" y="0"/>
          <a:ext cx="0" cy="0"/>
          <a:chOff x="0" y="0"/>
          <a:chExt cx="0" cy="0"/>
        </a:xfrm>
      </p:grpSpPr>
      <p:sp>
        <p:nvSpPr>
          <p:cNvPr id="426" name="Google Shape;426;p3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27" name="Google Shape;427;p3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8" name="Google Shape;88;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4" name="Google Shape;94;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2" name="Google Shape;102;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g204a471fbdf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0" name="Google Shape;110;g204a471fbdf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8" name="Google Shape;118;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type="title">
  <p:cSld name="TITLE">
    <p:spTree>
      <p:nvGrpSpPr>
        <p:cNvPr id="17" name="Shape 17"/>
        <p:cNvGrpSpPr/>
        <p:nvPr/>
      </p:nvGrpSpPr>
      <p:grpSpPr>
        <a:xfrm>
          <a:off x="0" y="0"/>
          <a:ext cx="0" cy="0"/>
          <a:chOff x="0" y="0"/>
          <a:chExt cx="0" cy="0"/>
        </a:xfrm>
      </p:grpSpPr>
      <p:pic>
        <p:nvPicPr>
          <p:cNvPr id="18" name="Google Shape;18;p39"/>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19" name="Google Shape;19;p39"/>
          <p:cNvSpPr txBox="1"/>
          <p:nvPr>
            <p:ph type="ctrTitle"/>
          </p:nvPr>
        </p:nvSpPr>
        <p:spPr>
          <a:xfrm>
            <a:off x="1215082" y="3031435"/>
            <a:ext cx="10831144" cy="1022224"/>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1"/>
              </a:buClr>
              <a:buSzPts val="6000"/>
              <a:buFont typeface="Arial"/>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39"/>
          <p:cNvSpPr txBox="1"/>
          <p:nvPr>
            <p:ph idx="1" type="subTitle"/>
          </p:nvPr>
        </p:nvSpPr>
        <p:spPr>
          <a:xfrm>
            <a:off x="1215082" y="4053659"/>
            <a:ext cx="7825947" cy="625474"/>
          </a:xfrm>
          <a:prstGeom prst="rect">
            <a:avLst/>
          </a:prstGeom>
          <a:noFill/>
          <a:ln>
            <a:noFill/>
          </a:ln>
        </p:spPr>
        <p:txBody>
          <a:bodyPr anchorCtr="0" anchor="b" bIns="45700" lIns="91425" spcFirstLastPara="1" rIns="91425" wrap="square" tIns="45700">
            <a:normAutofit/>
          </a:bodyPr>
          <a:lstStyle>
            <a:lvl1pPr lvl="0" algn="l">
              <a:lnSpc>
                <a:spcPct val="90000"/>
              </a:lnSpc>
              <a:spcBef>
                <a:spcPts val="1000"/>
              </a:spcBef>
              <a:spcAft>
                <a:spcPts val="0"/>
              </a:spcAft>
              <a:buClr>
                <a:schemeClr val="lt1"/>
              </a:buClr>
              <a:buSzPts val="2400"/>
              <a:buNone/>
              <a:defRPr sz="2400">
                <a:solidFill>
                  <a:schemeClr val="lt1"/>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pic>
        <p:nvPicPr>
          <p:cNvPr descr="A picture containing drawing, clock&#10;&#10;Description automatically generated" id="21" name="Google Shape;21;p39"/>
          <p:cNvPicPr preferRelativeResize="0"/>
          <p:nvPr/>
        </p:nvPicPr>
        <p:blipFill rotWithShape="1">
          <a:blip r:embed="rId3">
            <a:alphaModFix/>
          </a:blip>
          <a:srcRect b="0" l="0" r="0" t="0"/>
          <a:stretch/>
        </p:blipFill>
        <p:spPr>
          <a:xfrm>
            <a:off x="10971802" y="460827"/>
            <a:ext cx="637103" cy="1295712"/>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p:cSld name="Picture with Caption">
    <p:spTree>
      <p:nvGrpSpPr>
        <p:cNvPr id="47" name="Shape 47"/>
        <p:cNvGrpSpPr/>
        <p:nvPr/>
      </p:nvGrpSpPr>
      <p:grpSpPr>
        <a:xfrm>
          <a:off x="0" y="0"/>
          <a:ext cx="0" cy="0"/>
          <a:chOff x="0" y="0"/>
          <a:chExt cx="0" cy="0"/>
        </a:xfrm>
      </p:grpSpPr>
      <p:sp>
        <p:nvSpPr>
          <p:cNvPr id="48" name="Google Shape;48;p48"/>
          <p:cNvSpPr/>
          <p:nvPr>
            <p:ph idx="2" type="pic"/>
          </p:nvPr>
        </p:nvSpPr>
        <p:spPr>
          <a:xfrm>
            <a:off x="5183188" y="1462516"/>
            <a:ext cx="6172200" cy="4398534"/>
          </a:xfrm>
          <a:prstGeom prst="rect">
            <a:avLst/>
          </a:prstGeom>
          <a:noFill/>
          <a:ln>
            <a:noFill/>
          </a:ln>
        </p:spPr>
      </p:sp>
      <p:sp>
        <p:nvSpPr>
          <p:cNvPr id="49" name="Google Shape;49;p48"/>
          <p:cNvSpPr txBox="1"/>
          <p:nvPr>
            <p:ph idx="1" type="body"/>
          </p:nvPr>
        </p:nvSpPr>
        <p:spPr>
          <a:xfrm>
            <a:off x="839788" y="1470454"/>
            <a:ext cx="3932237" cy="4398534"/>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showMasterSp="0">
  <p:cSld name="Custom Layout">
    <p:spTree>
      <p:nvGrpSpPr>
        <p:cNvPr id="50" name="Shape 50"/>
        <p:cNvGrpSpPr/>
        <p:nvPr/>
      </p:nvGrpSpPr>
      <p:grpSpPr>
        <a:xfrm>
          <a:off x="0" y="0"/>
          <a:ext cx="0" cy="0"/>
          <a:chOff x="0" y="0"/>
          <a:chExt cx="0" cy="0"/>
        </a:xfrm>
      </p:grpSpPr>
      <p:sp>
        <p:nvSpPr>
          <p:cNvPr id="51" name="Google Shape;51;p49"/>
          <p:cNvSpPr txBox="1"/>
          <p:nvPr>
            <p:ph type="ctrTitle"/>
          </p:nvPr>
        </p:nvSpPr>
        <p:spPr>
          <a:xfrm>
            <a:off x="1215082" y="3031435"/>
            <a:ext cx="10831144" cy="1022224"/>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171616"/>
              </a:buClr>
              <a:buSzPts val="6000"/>
              <a:buFont typeface="Arial"/>
              <a:buNone/>
              <a:defRPr sz="6000">
                <a:solidFill>
                  <a:srgbClr val="171616"/>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49"/>
          <p:cNvSpPr txBox="1"/>
          <p:nvPr>
            <p:ph idx="1" type="subTitle"/>
          </p:nvPr>
        </p:nvSpPr>
        <p:spPr>
          <a:xfrm>
            <a:off x="1215082" y="4053659"/>
            <a:ext cx="7825947" cy="625474"/>
          </a:xfrm>
          <a:prstGeom prst="rect">
            <a:avLst/>
          </a:prstGeom>
          <a:noFill/>
          <a:ln>
            <a:noFill/>
          </a:ln>
        </p:spPr>
        <p:txBody>
          <a:bodyPr anchorCtr="0" anchor="b" bIns="45700" lIns="91425" spcFirstLastPara="1" rIns="91425" wrap="square" tIns="45700">
            <a:normAutofit/>
          </a:bodyPr>
          <a:lstStyle>
            <a:lvl1pPr lvl="0" algn="l">
              <a:lnSpc>
                <a:spcPct val="90000"/>
              </a:lnSpc>
              <a:spcBef>
                <a:spcPts val="1000"/>
              </a:spcBef>
              <a:spcAft>
                <a:spcPts val="0"/>
              </a:spcAft>
              <a:buClr>
                <a:srgbClr val="171616"/>
              </a:buClr>
              <a:buSzPts val="2400"/>
              <a:buNone/>
              <a:defRPr sz="2400">
                <a:solidFill>
                  <a:srgbClr val="171616"/>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2" name="Shape 22"/>
        <p:cNvGrpSpPr/>
        <p:nvPr/>
      </p:nvGrpSpPr>
      <p:grpSpPr>
        <a:xfrm>
          <a:off x="0" y="0"/>
          <a:ext cx="0" cy="0"/>
          <a:chOff x="0" y="0"/>
          <a:chExt cx="0" cy="0"/>
        </a:xfrm>
      </p:grpSpPr>
      <p:sp>
        <p:nvSpPr>
          <p:cNvPr id="23" name="Google Shape;23;p40"/>
          <p:cNvSpPr txBox="1"/>
          <p:nvPr>
            <p:ph type="title"/>
          </p:nvPr>
        </p:nvSpPr>
        <p:spPr>
          <a:xfrm>
            <a:off x="430696" y="248478"/>
            <a:ext cx="10515600" cy="810592"/>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 name="Google Shape;24;p40"/>
          <p:cNvSpPr txBox="1"/>
          <p:nvPr>
            <p:ph idx="1" type="body"/>
          </p:nvPr>
        </p:nvSpPr>
        <p:spPr>
          <a:xfrm>
            <a:off x="838200" y="1567207"/>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5" name="Shape 25"/>
        <p:cNvGrpSpPr/>
        <p:nvPr/>
      </p:nvGrpSpPr>
      <p:grpSpPr>
        <a:xfrm>
          <a:off x="0" y="0"/>
          <a:ext cx="0" cy="0"/>
          <a:chOff x="0" y="0"/>
          <a:chExt cx="0" cy="0"/>
        </a:xfrm>
      </p:grpSpPr>
      <p:sp>
        <p:nvSpPr>
          <p:cNvPr id="26" name="Google Shape;26;p41"/>
          <p:cNvSpPr txBox="1"/>
          <p:nvPr>
            <p:ph type="title"/>
          </p:nvPr>
        </p:nvSpPr>
        <p:spPr>
          <a:xfrm>
            <a:off x="430696" y="248478"/>
            <a:ext cx="10515600" cy="810592"/>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41"/>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8" name="Google Shape;28;p41"/>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showMasterSp="0">
  <p:cSld name="1_Title Slide">
    <p:spTree>
      <p:nvGrpSpPr>
        <p:cNvPr id="29" name="Shape 29"/>
        <p:cNvGrpSpPr/>
        <p:nvPr/>
      </p:nvGrpSpPr>
      <p:grpSpPr>
        <a:xfrm>
          <a:off x="0" y="0"/>
          <a:ext cx="0" cy="0"/>
          <a:chOff x="0" y="0"/>
          <a:chExt cx="0" cy="0"/>
        </a:xfrm>
      </p:grpSpPr>
      <p:pic>
        <p:nvPicPr>
          <p:cNvPr id="30" name="Google Shape;30;p42"/>
          <p:cNvPicPr preferRelativeResize="0"/>
          <p:nvPr/>
        </p:nvPicPr>
        <p:blipFill rotWithShape="1">
          <a:blip r:embed="rId2">
            <a:alphaModFix/>
          </a:blip>
          <a:srcRect b="0" l="0" r="0" t="0"/>
          <a:stretch/>
        </p:blipFill>
        <p:spPr>
          <a:xfrm>
            <a:off x="0" y="0"/>
            <a:ext cx="12192000" cy="6858000"/>
          </a:xfrm>
          <a:prstGeom prst="rect">
            <a:avLst/>
          </a:prstGeom>
          <a:noFill/>
          <a:ln>
            <a:noFill/>
          </a:ln>
        </p:spPr>
      </p:pic>
      <p:pic>
        <p:nvPicPr>
          <p:cNvPr descr="A picture containing drawing, clock&#10;&#10;Description automatically generated" id="31" name="Google Shape;31;p42"/>
          <p:cNvPicPr preferRelativeResize="0"/>
          <p:nvPr/>
        </p:nvPicPr>
        <p:blipFill rotWithShape="1">
          <a:blip r:embed="rId3">
            <a:alphaModFix/>
          </a:blip>
          <a:srcRect b="0" l="0" r="0" t="0"/>
          <a:stretch/>
        </p:blipFill>
        <p:spPr>
          <a:xfrm>
            <a:off x="5486898" y="2190236"/>
            <a:ext cx="1218203" cy="2477528"/>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2" name="Shape 32"/>
        <p:cNvGrpSpPr/>
        <p:nvPr/>
      </p:nvGrpSpPr>
      <p:grpSpPr>
        <a:xfrm>
          <a:off x="0" y="0"/>
          <a:ext cx="0" cy="0"/>
          <a:chOff x="0" y="0"/>
          <a:chExt cx="0" cy="0"/>
        </a:xfrm>
      </p:grpSpPr>
      <p:sp>
        <p:nvSpPr>
          <p:cNvPr id="33" name="Google Shape;33;p43"/>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1"/>
              </a:buClr>
              <a:buSzPts val="6000"/>
              <a:buFont typeface="Arial"/>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 name="Google Shape;34;p43"/>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9FC8"/>
              </a:buClr>
              <a:buSzPts val="2400"/>
              <a:buNone/>
              <a:defRPr sz="2400">
                <a:solidFill>
                  <a:srgbClr val="889FC8"/>
                </a:solidFill>
              </a:defRPr>
            </a:lvl1pPr>
            <a:lvl2pPr indent="-228600" lvl="1" marL="914400" algn="l">
              <a:lnSpc>
                <a:spcPct val="90000"/>
              </a:lnSpc>
              <a:spcBef>
                <a:spcPts val="500"/>
              </a:spcBef>
              <a:spcAft>
                <a:spcPts val="0"/>
              </a:spcAft>
              <a:buClr>
                <a:srgbClr val="889FC8"/>
              </a:buClr>
              <a:buSzPts val="2000"/>
              <a:buNone/>
              <a:defRPr sz="2000">
                <a:solidFill>
                  <a:srgbClr val="889FC8"/>
                </a:solidFill>
              </a:defRPr>
            </a:lvl2pPr>
            <a:lvl3pPr indent="-228600" lvl="2" marL="1371600" algn="l">
              <a:lnSpc>
                <a:spcPct val="90000"/>
              </a:lnSpc>
              <a:spcBef>
                <a:spcPts val="500"/>
              </a:spcBef>
              <a:spcAft>
                <a:spcPts val="0"/>
              </a:spcAft>
              <a:buClr>
                <a:srgbClr val="889FC8"/>
              </a:buClr>
              <a:buSzPts val="1800"/>
              <a:buNone/>
              <a:defRPr sz="1800">
                <a:solidFill>
                  <a:srgbClr val="889FC8"/>
                </a:solidFill>
              </a:defRPr>
            </a:lvl3pPr>
            <a:lvl4pPr indent="-228600" lvl="3" marL="1828800" algn="l">
              <a:lnSpc>
                <a:spcPct val="90000"/>
              </a:lnSpc>
              <a:spcBef>
                <a:spcPts val="500"/>
              </a:spcBef>
              <a:spcAft>
                <a:spcPts val="0"/>
              </a:spcAft>
              <a:buClr>
                <a:srgbClr val="889FC8"/>
              </a:buClr>
              <a:buSzPts val="1600"/>
              <a:buNone/>
              <a:defRPr sz="1600">
                <a:solidFill>
                  <a:srgbClr val="889FC8"/>
                </a:solidFill>
              </a:defRPr>
            </a:lvl4pPr>
            <a:lvl5pPr indent="-228600" lvl="4" marL="2286000" algn="l">
              <a:lnSpc>
                <a:spcPct val="90000"/>
              </a:lnSpc>
              <a:spcBef>
                <a:spcPts val="500"/>
              </a:spcBef>
              <a:spcAft>
                <a:spcPts val="0"/>
              </a:spcAft>
              <a:buClr>
                <a:srgbClr val="889FC8"/>
              </a:buClr>
              <a:buSzPts val="1600"/>
              <a:buNone/>
              <a:defRPr sz="1600">
                <a:solidFill>
                  <a:srgbClr val="889FC8"/>
                </a:solidFill>
              </a:defRPr>
            </a:lvl5pPr>
            <a:lvl6pPr indent="-228600" lvl="5" marL="2743200" algn="l">
              <a:lnSpc>
                <a:spcPct val="90000"/>
              </a:lnSpc>
              <a:spcBef>
                <a:spcPts val="500"/>
              </a:spcBef>
              <a:spcAft>
                <a:spcPts val="0"/>
              </a:spcAft>
              <a:buClr>
                <a:srgbClr val="889FC8"/>
              </a:buClr>
              <a:buSzPts val="1600"/>
              <a:buNone/>
              <a:defRPr sz="1600">
                <a:solidFill>
                  <a:srgbClr val="889FC8"/>
                </a:solidFill>
              </a:defRPr>
            </a:lvl6pPr>
            <a:lvl7pPr indent="-228600" lvl="6" marL="3200400" algn="l">
              <a:lnSpc>
                <a:spcPct val="90000"/>
              </a:lnSpc>
              <a:spcBef>
                <a:spcPts val="500"/>
              </a:spcBef>
              <a:spcAft>
                <a:spcPts val="0"/>
              </a:spcAft>
              <a:buClr>
                <a:srgbClr val="889FC8"/>
              </a:buClr>
              <a:buSzPts val="1600"/>
              <a:buNone/>
              <a:defRPr sz="1600">
                <a:solidFill>
                  <a:srgbClr val="889FC8"/>
                </a:solidFill>
              </a:defRPr>
            </a:lvl7pPr>
            <a:lvl8pPr indent="-228600" lvl="7" marL="3657600" algn="l">
              <a:lnSpc>
                <a:spcPct val="90000"/>
              </a:lnSpc>
              <a:spcBef>
                <a:spcPts val="500"/>
              </a:spcBef>
              <a:spcAft>
                <a:spcPts val="0"/>
              </a:spcAft>
              <a:buClr>
                <a:srgbClr val="889FC8"/>
              </a:buClr>
              <a:buSzPts val="1600"/>
              <a:buNone/>
              <a:defRPr sz="1600">
                <a:solidFill>
                  <a:srgbClr val="889FC8"/>
                </a:solidFill>
              </a:defRPr>
            </a:lvl8pPr>
            <a:lvl9pPr indent="-228600" lvl="8" marL="4114800" algn="l">
              <a:lnSpc>
                <a:spcPct val="90000"/>
              </a:lnSpc>
              <a:spcBef>
                <a:spcPts val="500"/>
              </a:spcBef>
              <a:spcAft>
                <a:spcPts val="0"/>
              </a:spcAft>
              <a:buClr>
                <a:srgbClr val="889FC8"/>
              </a:buClr>
              <a:buSzPts val="1600"/>
              <a:buNone/>
              <a:defRPr sz="1600">
                <a:solidFill>
                  <a:srgbClr val="889FC8"/>
                </a:solidFill>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5" name="Shape 35"/>
        <p:cNvGrpSpPr/>
        <p:nvPr/>
      </p:nvGrpSpPr>
      <p:grpSpPr>
        <a:xfrm>
          <a:off x="0" y="0"/>
          <a:ext cx="0" cy="0"/>
          <a:chOff x="0" y="0"/>
          <a:chExt cx="0" cy="0"/>
        </a:xfrm>
      </p:grpSpPr>
      <p:sp>
        <p:nvSpPr>
          <p:cNvPr id="36" name="Google Shape;36;p44"/>
          <p:cNvSpPr txBox="1"/>
          <p:nvPr>
            <p:ph type="title"/>
          </p:nvPr>
        </p:nvSpPr>
        <p:spPr>
          <a:xfrm>
            <a:off x="839788" y="365125"/>
            <a:ext cx="10515600" cy="1325563"/>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7" name="Google Shape;37;p44"/>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8" name="Google Shape;38;p44"/>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9" name="Google Shape;39;p44"/>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0" name="Google Shape;40;p44"/>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1" name="Shape 41"/>
        <p:cNvGrpSpPr/>
        <p:nvPr/>
      </p:nvGrpSpPr>
      <p:grpSpPr>
        <a:xfrm>
          <a:off x="0" y="0"/>
          <a:ext cx="0" cy="0"/>
          <a:chOff x="0" y="0"/>
          <a:chExt cx="0" cy="0"/>
        </a:xfrm>
      </p:grpSpPr>
      <p:sp>
        <p:nvSpPr>
          <p:cNvPr id="42" name="Google Shape;42;p45"/>
          <p:cNvSpPr txBox="1"/>
          <p:nvPr>
            <p:ph type="title"/>
          </p:nvPr>
        </p:nvSpPr>
        <p:spPr>
          <a:xfrm>
            <a:off x="430696" y="248478"/>
            <a:ext cx="10515600" cy="810592"/>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3" name="Shape 43"/>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p:cSld name="Content with Caption">
    <p:spTree>
      <p:nvGrpSpPr>
        <p:cNvPr id="44" name="Shape 44"/>
        <p:cNvGrpSpPr/>
        <p:nvPr/>
      </p:nvGrpSpPr>
      <p:grpSpPr>
        <a:xfrm>
          <a:off x="0" y="0"/>
          <a:ext cx="0" cy="0"/>
          <a:chOff x="0" y="0"/>
          <a:chExt cx="0" cy="0"/>
        </a:xfrm>
      </p:grpSpPr>
      <p:sp>
        <p:nvSpPr>
          <p:cNvPr id="45" name="Google Shape;45;p47"/>
          <p:cNvSpPr txBox="1"/>
          <p:nvPr>
            <p:ph idx="1" type="body"/>
          </p:nvPr>
        </p:nvSpPr>
        <p:spPr>
          <a:xfrm>
            <a:off x="5183188" y="1413089"/>
            <a:ext cx="6172200" cy="4447961"/>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46" name="Google Shape;46;p47"/>
          <p:cNvSpPr txBox="1"/>
          <p:nvPr>
            <p:ph idx="2" type="body"/>
          </p:nvPr>
        </p:nvSpPr>
        <p:spPr>
          <a:xfrm>
            <a:off x="839788" y="1421027"/>
            <a:ext cx="3932237" cy="4447961"/>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7.xml"/><Relationship Id="rId10" Type="http://schemas.openxmlformats.org/officeDocument/2006/relationships/slideLayout" Target="../slideLayouts/slideLayout6.xml"/><Relationship Id="rId13" Type="http://schemas.openxmlformats.org/officeDocument/2006/relationships/slideLayout" Target="../slideLayouts/slideLayout9.xml"/><Relationship Id="rId12" Type="http://schemas.openxmlformats.org/officeDocument/2006/relationships/slideLayout" Target="../slideLayouts/slideLayout8.xml"/><Relationship Id="rId1" Type="http://schemas.openxmlformats.org/officeDocument/2006/relationships/image" Target="../media/image4.png"/><Relationship Id="rId2" Type="http://schemas.openxmlformats.org/officeDocument/2006/relationships/image" Target="../media/image2.png"/><Relationship Id="rId3" Type="http://schemas.openxmlformats.org/officeDocument/2006/relationships/image" Target="../media/image8.png"/><Relationship Id="rId4" Type="http://schemas.openxmlformats.org/officeDocument/2006/relationships/image" Target="../media/image3.png"/><Relationship Id="rId9" Type="http://schemas.openxmlformats.org/officeDocument/2006/relationships/slideLayout" Target="../slideLayouts/slideLayout5.xml"/><Relationship Id="rId15" Type="http://schemas.openxmlformats.org/officeDocument/2006/relationships/slideLayout" Target="../slideLayouts/slideLayout11.xml"/><Relationship Id="rId14" Type="http://schemas.openxmlformats.org/officeDocument/2006/relationships/slideLayout" Target="../slideLayouts/slideLayout10.xml"/><Relationship Id="rId16" Type="http://schemas.openxmlformats.org/officeDocument/2006/relationships/theme" Target="../theme/theme1.xml"/><Relationship Id="rId5" Type="http://schemas.openxmlformats.org/officeDocument/2006/relationships/slideLayout" Target="../slideLayouts/slideLayout1.xml"/><Relationship Id="rId6" Type="http://schemas.openxmlformats.org/officeDocument/2006/relationships/slideLayout" Target="../slideLayouts/slideLayout2.xml"/><Relationship Id="rId7" Type="http://schemas.openxmlformats.org/officeDocument/2006/relationships/slideLayout" Target="../slideLayouts/slideLayout3.xml"/><Relationship Id="rId8"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pic>
        <p:nvPicPr>
          <p:cNvPr id="10" name="Google Shape;10;p38"/>
          <p:cNvPicPr preferRelativeResize="0"/>
          <p:nvPr/>
        </p:nvPicPr>
        <p:blipFill rotWithShape="1">
          <a:blip r:embed="rId1">
            <a:alphaModFix/>
          </a:blip>
          <a:srcRect b="0" l="0" r="0" t="0"/>
          <a:stretch/>
        </p:blipFill>
        <p:spPr>
          <a:xfrm>
            <a:off x="0" y="0"/>
            <a:ext cx="12192000" cy="1168400"/>
          </a:xfrm>
          <a:prstGeom prst="rect">
            <a:avLst/>
          </a:prstGeom>
          <a:noFill/>
          <a:ln>
            <a:noFill/>
          </a:ln>
        </p:spPr>
      </p:pic>
      <p:sp>
        <p:nvSpPr>
          <p:cNvPr id="11" name="Google Shape;11;p38"/>
          <p:cNvSpPr txBox="1"/>
          <p:nvPr>
            <p:ph type="title"/>
          </p:nvPr>
        </p:nvSpPr>
        <p:spPr>
          <a:xfrm>
            <a:off x="430696" y="248478"/>
            <a:ext cx="10515600" cy="810592"/>
          </a:xfrm>
          <a:prstGeom prst="rect">
            <a:avLst/>
          </a:prstGeom>
          <a:noFill/>
          <a:ln>
            <a:noFill/>
          </a:ln>
        </p:spPr>
        <p:txBody>
          <a:bodyPr anchorCtr="0" anchor="b" bIns="45700" lIns="91425" spcFirstLastPara="1" rIns="91425" wrap="square" tIns="45700">
            <a:normAutofit/>
          </a:bodyPr>
          <a:lstStyle>
            <a:lvl1pPr lvl="0" marR="0" rtl="0" algn="l">
              <a:lnSpc>
                <a:spcPct val="90000"/>
              </a:lnSpc>
              <a:spcBef>
                <a:spcPts val="0"/>
              </a:spcBef>
              <a:spcAft>
                <a:spcPts val="0"/>
              </a:spcAft>
              <a:buClr>
                <a:schemeClr val="lt1"/>
              </a:buClr>
              <a:buSzPts val="3200"/>
              <a:buFont typeface="Arial"/>
              <a:buNone/>
              <a:defRPr b="1" i="0" sz="32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2" name="Google Shape;12;p38"/>
          <p:cNvSpPr txBox="1"/>
          <p:nvPr>
            <p:ph idx="1" type="body"/>
          </p:nvPr>
        </p:nvSpPr>
        <p:spPr>
          <a:xfrm>
            <a:off x="838200" y="1567207"/>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3" name="Google Shape;13;p38"/>
          <p:cNvSpPr txBox="1"/>
          <p:nvPr/>
        </p:nvSpPr>
        <p:spPr>
          <a:xfrm>
            <a:off x="7820687" y="6513183"/>
            <a:ext cx="3945835" cy="253916"/>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050"/>
              <a:buFont typeface="Arial"/>
              <a:buNone/>
            </a:pPr>
            <a:r>
              <a:rPr b="0" i="0" lang="en-US" sz="1050" u="none" cap="none" strike="noStrike">
                <a:solidFill>
                  <a:schemeClr val="dk1"/>
                </a:solidFill>
                <a:latin typeface="Arial"/>
                <a:ea typeface="Arial"/>
                <a:cs typeface="Arial"/>
                <a:sym typeface="Arial"/>
              </a:rPr>
              <a:t>UNITED NATIONS DEVELOPMENT PROGRAMME</a:t>
            </a:r>
            <a:endParaRPr b="0" i="0" sz="1400" u="none" cap="none" strike="noStrike">
              <a:solidFill>
                <a:srgbClr val="000000"/>
              </a:solidFill>
              <a:latin typeface="Arial"/>
              <a:ea typeface="Arial"/>
              <a:cs typeface="Arial"/>
              <a:sym typeface="Arial"/>
            </a:endParaRPr>
          </a:p>
        </p:txBody>
      </p:sp>
      <p:pic>
        <p:nvPicPr>
          <p:cNvPr id="14" name="Google Shape;14;p38"/>
          <p:cNvPicPr preferRelativeResize="0"/>
          <p:nvPr/>
        </p:nvPicPr>
        <p:blipFill rotWithShape="1">
          <a:blip r:embed="rId2">
            <a:alphaModFix/>
          </a:blip>
          <a:srcRect b="0" l="0" r="0" t="0"/>
          <a:stretch/>
        </p:blipFill>
        <p:spPr>
          <a:xfrm>
            <a:off x="11486663" y="178900"/>
            <a:ext cx="398562" cy="810598"/>
          </a:xfrm>
          <a:prstGeom prst="rect">
            <a:avLst/>
          </a:prstGeom>
          <a:noFill/>
          <a:ln>
            <a:noFill/>
          </a:ln>
        </p:spPr>
      </p:pic>
      <p:pic>
        <p:nvPicPr>
          <p:cNvPr id="15" name="Google Shape;15;p38"/>
          <p:cNvPicPr preferRelativeResize="0"/>
          <p:nvPr/>
        </p:nvPicPr>
        <p:blipFill>
          <a:blip r:embed="rId3">
            <a:alphaModFix/>
          </a:blip>
          <a:stretch>
            <a:fillRect/>
          </a:stretch>
        </p:blipFill>
        <p:spPr>
          <a:xfrm>
            <a:off x="10300350" y="371588"/>
            <a:ext cx="1053450" cy="491400"/>
          </a:xfrm>
          <a:prstGeom prst="rect">
            <a:avLst/>
          </a:prstGeom>
          <a:noFill/>
          <a:ln>
            <a:noFill/>
          </a:ln>
        </p:spPr>
      </p:pic>
      <p:pic>
        <p:nvPicPr>
          <p:cNvPr id="16" name="Google Shape;16;p38"/>
          <p:cNvPicPr preferRelativeResize="0"/>
          <p:nvPr/>
        </p:nvPicPr>
        <p:blipFill>
          <a:blip r:embed="rId4">
            <a:alphaModFix/>
          </a:blip>
          <a:stretch>
            <a:fillRect/>
          </a:stretch>
        </p:blipFill>
        <p:spPr>
          <a:xfrm>
            <a:off x="8427500" y="453650"/>
            <a:ext cx="1739973" cy="327275"/>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5"/>
    <p:sldLayoutId id="2147483650" r:id="rId6"/>
    <p:sldLayoutId id="2147483651" r:id="rId7"/>
    <p:sldLayoutId id="2147483652" r:id="rId8"/>
    <p:sldLayoutId id="2147483653" r:id="rId9"/>
    <p:sldLayoutId id="2147483654" r:id="rId10"/>
    <p:sldLayoutId id="2147483655" r:id="rId11"/>
    <p:sldLayoutId id="2147483656" r:id="rId12"/>
    <p:sldLayoutId id="2147483657" r:id="rId13"/>
    <p:sldLayoutId id="2147483658" r:id="rId14"/>
    <p:sldLayoutId id="2147483659" r:id="rId1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8.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hyperlink" Target="https://inpud.net/wp-content/uploads/2022/01/Words-Matter-Language-Guide-1.pdf"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1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hyperlink" Target="https://unsceb.org/united-nations-system-common-position-supporting-implementation-international-drug-control-policy"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image" Target="../media/image13.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1.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 Id="rId3" Type="http://schemas.openxmlformats.org/officeDocument/2006/relationships/image" Target="../media/image18.png"/><Relationship Id="rId4" Type="http://schemas.openxmlformats.org/officeDocument/2006/relationships/hyperlink" Target="https://www.hivpolicylab.org/about"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14.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 Id="rId3" Type="http://schemas.openxmlformats.org/officeDocument/2006/relationships/hyperlink" Target="https://supportdontpunish.org/" TargetMode="External"/><Relationship Id="rId4" Type="http://schemas.openxmlformats.org/officeDocument/2006/relationships/image" Target="../media/image15.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hyperlink" Target="https://news.abidjan.net/articles/708322/le-senat-adopte-la-loi-sur-la-lutte-contre-le-trafic-et-lusage-illicites-des-stupefiants" TargetMode="External"/><Relationship Id="rId4" Type="http://schemas.openxmlformats.org/officeDocument/2006/relationships/hyperlink" Target="https://news.abidjan.net/articles/708322/le-senat-adopte-la-loi-sur-la-lutte-contre-le-trafic-et-lusage-illicites-des-stupefiants" TargetMode="External"/><Relationship Id="rId5" Type="http://schemas.openxmlformats.org/officeDocument/2006/relationships/hyperlink" Target="https://www.corteconstitucional.gov.co/english/Cartilla%20minor%C3%ADas%202019.pdf" TargetMode="Externa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 Id="rId3" Type="http://schemas.openxmlformats.org/officeDocument/2006/relationships/hyperlink" Target="https://www.unodc.org/documents/postungass2016/outcome/V1603301-E.pdf" TargetMode="External"/><Relationship Id="rId4" Type="http://schemas.openxmlformats.org/officeDocument/2006/relationships/hyperlink" Target="https://idpc.net/publications/2019/03/summary-of-deliberations-of-the-second-regular-session-of-2018-of-the-united-nations-system-chief-executives-board-for-coordination-ceb" TargetMode="External"/><Relationship Id="rId5" Type="http://schemas.openxmlformats.org/officeDocument/2006/relationships/hyperlink" Target="https://www.unodc.org/documents/commissions/CND/2019/Ministerial_Declaration.pdf" TargetMode="External"/><Relationship Id="rId6" Type="http://schemas.openxmlformats.org/officeDocument/2006/relationships/hyperlink" Target="https://www.ohchr.org/en/statements/2022/06/end-war-drugs-and-promote-policies-rooted-human-rights-un-experts" TargetMode="External"/><Relationship Id="rId7" Type="http://schemas.openxmlformats.org/officeDocument/2006/relationships/hyperlink" Target="https://www.undp.org/publications/international-guidelines-human-rights-and-drug-policy" TargetMode="Externa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 Id="rId3" Type="http://schemas.openxmlformats.org/officeDocument/2006/relationships/hyperlink" Target="https://www.unaids.org/sites/default/files/media_asset/2021_political-declaration-on-hiv-and-aids_en.pdf" TargetMode="External"/><Relationship Id="rId4" Type="http://schemas.openxmlformats.org/officeDocument/2006/relationships/hyperlink" Target="https://www.unaids.org/en/Global-AIDS-Strategy-2021-2026" TargetMode="External"/><Relationship Id="rId5" Type="http://schemas.openxmlformats.org/officeDocument/2006/relationships/hyperlink" Target="https://www.who.int/publications/i/item/9789240052390"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hyperlink" Target="http://drive.google.com/file/d/1igrwKJY5izZEdJQOA7LmVmXx8ZoGb78V/view" TargetMode="External"/><Relationship Id="rId4" Type="http://schemas.openxmlformats.org/officeDocument/2006/relationships/image" Target="../media/image1.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1" Type="http://schemas.openxmlformats.org/officeDocument/2006/relationships/hyperlink" Target="https://www.unodc.org/unodc/en/data-and-analysis/world-drug-report-2022.html" TargetMode="External"/><Relationship Id="rId10" Type="http://schemas.openxmlformats.org/officeDocument/2006/relationships/hyperlink" Target="https://www.undp.org/publications/international-guidelines-human-rights-and-drug-policy" TargetMode="External"/><Relationship Id="rId12" Type="http://schemas.openxmlformats.org/officeDocument/2006/relationships/hyperlink" Target="https://hri.global/topics/drugs-and-health/the-global-state-of-harm-reduction/" TargetMode="External"/><Relationship Id="rId1" Type="http://schemas.openxmlformats.org/officeDocument/2006/relationships/slideLayout" Target="../slideLayouts/slideLayout2.xml"/><Relationship Id="rId2" Type="http://schemas.openxmlformats.org/officeDocument/2006/relationships/notesSlide" Target="../notesSlides/notesSlide43.xml"/><Relationship Id="rId3" Type="http://schemas.openxmlformats.org/officeDocument/2006/relationships/hyperlink" Target="https://www.unaids.org/en/resources/documents/2017/2017_HIV-HCV-programmes-people-who-inject-drugs" TargetMode="External"/><Relationship Id="rId4" Type="http://schemas.openxmlformats.org/officeDocument/2006/relationships/hyperlink" Target="https://www.unaids.org/sites/default/files/media_asset/02-hiv-human-rights-factsheet-people-who-use-drugs_en.pdfedia_asset/05-hiv-human-rights-factsheet-sex-work_en.pdf" TargetMode="External"/><Relationship Id="rId9" Type="http://schemas.openxmlformats.org/officeDocument/2006/relationships/hyperlink" Target="https://idpc.net/news/2021/07/introducing-the-drug-decriminalisation-e-course" TargetMode="External"/><Relationship Id="rId5" Type="http://schemas.openxmlformats.org/officeDocument/2006/relationships/hyperlink" Target="https://www.unaids.org/sites/default/files/media_asset/2022-global-aids-update_en.pdf" TargetMode="External"/><Relationship Id="rId6" Type="http://schemas.openxmlformats.org/officeDocument/2006/relationships/hyperlink" Target="https://kpatlas.unaids.org/" TargetMode="External"/><Relationship Id="rId7" Type="http://schemas.openxmlformats.org/officeDocument/2006/relationships/hyperlink" Target="https://www.globalcommissionondrugs.org/wp-content/uploads/2021/12/Time_to_end_prohibition_EN_2021_report.pdf" TargetMode="External"/><Relationship Id="rId8" Type="http://schemas.openxmlformats.org/officeDocument/2006/relationships/hyperlink" Target="https://www.talkingdrugs.org/drug-decriminalisation" TargetMode="Externa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 Id="rId3" Type="http://schemas.openxmlformats.org/officeDocument/2006/relationships/hyperlink" Target="https://inpud.net/words-matter-language-statement-reference-guide/" TargetMode="External"/><Relationship Id="rId4" Type="http://schemas.openxmlformats.org/officeDocument/2006/relationships/hyperlink" Target="https://inpud.net/vancouver-declaration/" TargetMode="External"/><Relationship Id="rId5" Type="http://schemas.openxmlformats.org/officeDocument/2006/relationships/hyperlink" Target="https://inpud.net/drug-decriminalisation-progress-or-political-red-herring/" TargetMode="External"/><Relationship Id="rId6" Type="http://schemas.openxmlformats.org/officeDocument/2006/relationships/hyperlink" Target="https://inpud.net/surviving-and-thriving-lessons-in-successful-advocacy-from-drug-user-led-networks/" TargetMode="Externa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5.xml"/><Relationship Id="rId3" Type="http://schemas.openxmlformats.org/officeDocument/2006/relationships/image" Target="../media/image3.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 name="Shape 56"/>
        <p:cNvGrpSpPr/>
        <p:nvPr/>
      </p:nvGrpSpPr>
      <p:grpSpPr>
        <a:xfrm>
          <a:off x="0" y="0"/>
          <a:ext cx="0" cy="0"/>
          <a:chOff x="0" y="0"/>
          <a:chExt cx="0" cy="0"/>
        </a:xfrm>
      </p:grpSpPr>
      <p:sp>
        <p:nvSpPr>
          <p:cNvPr id="57" name="Google Shape;57;p1"/>
          <p:cNvSpPr txBox="1"/>
          <p:nvPr>
            <p:ph type="ctrTitle"/>
          </p:nvPr>
        </p:nvSpPr>
        <p:spPr>
          <a:xfrm>
            <a:off x="1215075" y="2955225"/>
            <a:ext cx="10350600" cy="10221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lt1"/>
              </a:buClr>
              <a:buSzPts val="6000"/>
              <a:buFont typeface="Arial"/>
              <a:buNone/>
            </a:pPr>
            <a:r>
              <a:rPr lang="en-US" sz="5000"/>
              <a:t>Module 4: People who inject drugs</a:t>
            </a:r>
            <a:endParaRPr sz="5000"/>
          </a:p>
        </p:txBody>
      </p:sp>
      <p:sp>
        <p:nvSpPr>
          <p:cNvPr id="58" name="Google Shape;58;p1"/>
          <p:cNvSpPr txBox="1"/>
          <p:nvPr>
            <p:ph idx="1" type="subTitle"/>
          </p:nvPr>
        </p:nvSpPr>
        <p:spPr>
          <a:xfrm>
            <a:off x="1215082" y="4053658"/>
            <a:ext cx="7825947" cy="679707"/>
          </a:xfrm>
          <a:prstGeom prst="rect">
            <a:avLst/>
          </a:prstGeom>
          <a:noFill/>
          <a:ln>
            <a:noFill/>
          </a:ln>
        </p:spPr>
        <p:txBody>
          <a:bodyPr anchorCtr="0" anchor="b" bIns="45700" lIns="91425" spcFirstLastPara="1" rIns="91425" wrap="square" tIns="45700">
            <a:normAutofit fontScale="92500" lnSpcReduction="20000"/>
          </a:bodyPr>
          <a:lstStyle/>
          <a:p>
            <a:pPr indent="0" lvl="0" marL="0" rtl="0" algn="l">
              <a:lnSpc>
                <a:spcPct val="120000"/>
              </a:lnSpc>
              <a:spcBef>
                <a:spcPts val="0"/>
              </a:spcBef>
              <a:spcAft>
                <a:spcPts val="0"/>
              </a:spcAft>
              <a:buClr>
                <a:schemeClr val="lt1"/>
              </a:buClr>
              <a:buSzPct val="100000"/>
              <a:buNone/>
            </a:pPr>
            <a:r>
              <a:rPr b="1" lang="en-US" sz="2000">
                <a:highlight>
                  <a:srgbClr val="808080"/>
                </a:highlight>
              </a:rPr>
              <a:t>In-Reach Online Training </a:t>
            </a:r>
            <a:br>
              <a:rPr b="1" lang="en-US" sz="2000">
                <a:highlight>
                  <a:srgbClr val="808080"/>
                </a:highlight>
              </a:rPr>
            </a:br>
            <a:r>
              <a:rPr lang="en-US" sz="2000">
                <a:highlight>
                  <a:srgbClr val="808080"/>
                </a:highlight>
              </a:rPr>
              <a:t>Increasing support and partnerships with key populations at risk of HIV</a:t>
            </a:r>
            <a:endParaRPr/>
          </a:p>
        </p:txBody>
      </p:sp>
      <p:pic>
        <p:nvPicPr>
          <p:cNvPr id="59" name="Google Shape;59;p1"/>
          <p:cNvPicPr preferRelativeResize="0"/>
          <p:nvPr/>
        </p:nvPicPr>
        <p:blipFill>
          <a:blip r:embed="rId3">
            <a:alphaModFix/>
          </a:blip>
          <a:stretch>
            <a:fillRect/>
          </a:stretch>
        </p:blipFill>
        <p:spPr>
          <a:xfrm>
            <a:off x="8705600" y="645074"/>
            <a:ext cx="1987800" cy="927225"/>
          </a:xfrm>
          <a:prstGeom prst="rect">
            <a:avLst/>
          </a:prstGeom>
          <a:noFill/>
          <a:ln>
            <a:noFill/>
          </a:ln>
        </p:spPr>
      </p:pic>
      <p:pic>
        <p:nvPicPr>
          <p:cNvPr id="60" name="Google Shape;60;p1"/>
          <p:cNvPicPr preferRelativeResize="0"/>
          <p:nvPr/>
        </p:nvPicPr>
        <p:blipFill>
          <a:blip r:embed="rId4">
            <a:alphaModFix/>
          </a:blip>
          <a:stretch>
            <a:fillRect/>
          </a:stretch>
        </p:blipFill>
        <p:spPr>
          <a:xfrm>
            <a:off x="6013994" y="881736"/>
            <a:ext cx="2413200" cy="4539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sp>
        <p:nvSpPr>
          <p:cNvPr id="126" name="Google Shape;126;p10"/>
          <p:cNvSpPr txBox="1"/>
          <p:nvPr>
            <p:ph idx="1" type="body"/>
          </p:nvPr>
        </p:nvSpPr>
        <p:spPr>
          <a:xfrm>
            <a:off x="838200" y="1567207"/>
            <a:ext cx="10515600" cy="4351338"/>
          </a:xfrm>
          <a:prstGeom prst="rect">
            <a:avLst/>
          </a:prstGeom>
          <a:noFill/>
          <a:ln>
            <a:noFill/>
          </a:ln>
        </p:spPr>
        <p:txBody>
          <a:bodyPr anchorCtr="0" anchor="t" bIns="45700" lIns="91425" spcFirstLastPara="1" rIns="91425" wrap="square" tIns="45700">
            <a:normAutofit fontScale="62500" lnSpcReduction="20000"/>
          </a:bodyPr>
          <a:lstStyle/>
          <a:p>
            <a:pPr indent="0" lvl="0" marL="0" rtl="0" algn="l">
              <a:lnSpc>
                <a:spcPct val="120000"/>
              </a:lnSpc>
              <a:spcBef>
                <a:spcPts val="1000"/>
              </a:spcBef>
              <a:spcAft>
                <a:spcPts val="0"/>
              </a:spcAft>
              <a:buClr>
                <a:schemeClr val="dk1"/>
              </a:buClr>
              <a:buSzPct val="39285"/>
              <a:buFont typeface="Arial"/>
              <a:buNone/>
            </a:pPr>
            <a:r>
              <a:rPr lang="en-US"/>
              <a:t>The high level of stigma surrounding drug use requires the careful use of person-centered language in speech or writing, e.g., “person who uses/injects drugs”, not “drug user” or “addict”. For more information see </a:t>
            </a:r>
            <a:r>
              <a:rPr i="1" lang="en-US" u="sng">
                <a:solidFill>
                  <a:schemeClr val="hlink"/>
                </a:solidFill>
                <a:hlinkClick r:id="rId3"/>
              </a:rPr>
              <a:t>Words Matter! Language Statement &amp; Reference Guide</a:t>
            </a:r>
            <a:r>
              <a:rPr i="1" lang="en-US"/>
              <a:t> </a:t>
            </a:r>
            <a:r>
              <a:rPr lang="en-US"/>
              <a:t>(INPUD &amp; ANPUD, 2020).</a:t>
            </a:r>
            <a:endParaRPr>
              <a:solidFill>
                <a:srgbClr val="C00000"/>
              </a:solidFill>
            </a:endParaRPr>
          </a:p>
          <a:p>
            <a:pPr indent="0" lvl="0" marL="0" rtl="0" algn="l">
              <a:lnSpc>
                <a:spcPct val="120000"/>
              </a:lnSpc>
              <a:spcBef>
                <a:spcPts val="0"/>
              </a:spcBef>
              <a:spcAft>
                <a:spcPts val="0"/>
              </a:spcAft>
              <a:buClr>
                <a:srgbClr val="C00000"/>
              </a:buClr>
              <a:buSzPct val="100000"/>
              <a:buNone/>
            </a:pPr>
            <a:r>
              <a:t/>
            </a:r>
            <a:endParaRPr b="1">
              <a:solidFill>
                <a:schemeClr val="accent2"/>
              </a:solidFill>
            </a:endParaRPr>
          </a:p>
          <a:p>
            <a:pPr indent="0" lvl="0" marL="0" rtl="0" algn="l">
              <a:lnSpc>
                <a:spcPct val="120000"/>
              </a:lnSpc>
              <a:spcBef>
                <a:spcPts val="0"/>
              </a:spcBef>
              <a:spcAft>
                <a:spcPts val="0"/>
              </a:spcAft>
              <a:buClr>
                <a:srgbClr val="C00000"/>
              </a:buClr>
              <a:buSzPct val="100000"/>
              <a:buNone/>
            </a:pPr>
            <a:r>
              <a:rPr b="1" lang="en-US">
                <a:solidFill>
                  <a:schemeClr val="accent2"/>
                </a:solidFill>
              </a:rPr>
              <a:t>People who inject drugs </a:t>
            </a:r>
            <a:r>
              <a:rPr lang="en-US"/>
              <a:t>refers to people who inject psychoactive substances for non-medical purposes. The drugs include, but are not limited to opioids, amphetamine-type stimulants, cocaine and hypno-sedatives including new psychoactive substances. Injection may be through intravenous, intramuscular, subcutaneous or other injectable routes.</a:t>
            </a:r>
            <a:endParaRPr b="1">
              <a:solidFill>
                <a:srgbClr val="C00000"/>
              </a:solidFill>
            </a:endParaRPr>
          </a:p>
          <a:p>
            <a:pPr indent="0" lvl="0" marL="0" rtl="0" algn="l">
              <a:lnSpc>
                <a:spcPct val="120000"/>
              </a:lnSpc>
              <a:spcBef>
                <a:spcPts val="1000"/>
              </a:spcBef>
              <a:spcAft>
                <a:spcPts val="0"/>
              </a:spcAft>
              <a:buClr>
                <a:srgbClr val="C00000"/>
              </a:buClr>
              <a:buSzPct val="100000"/>
              <a:buNone/>
            </a:pPr>
            <a:r>
              <a:rPr b="1" lang="en-US">
                <a:solidFill>
                  <a:schemeClr val="accent2"/>
                </a:solidFill>
              </a:rPr>
              <a:t>Drug use </a:t>
            </a:r>
            <a:r>
              <a:rPr lang="en-US"/>
              <a:t>refers to the use of psychoactive drugs for nonmedical reasons, including drugs that are illegal, controlled, prescription or non-prescription (“over-the-counter”). </a:t>
            </a:r>
            <a:endParaRPr strike="sngStrike"/>
          </a:p>
          <a:p>
            <a:pPr indent="0" lvl="0" marL="0" rtl="0" algn="l">
              <a:lnSpc>
                <a:spcPct val="120000"/>
              </a:lnSpc>
              <a:spcBef>
                <a:spcPts val="1000"/>
              </a:spcBef>
              <a:spcAft>
                <a:spcPts val="0"/>
              </a:spcAft>
              <a:buClr>
                <a:srgbClr val="C00000"/>
              </a:buClr>
              <a:buSzPct val="100000"/>
              <a:buNone/>
            </a:pPr>
            <a:r>
              <a:rPr b="1" lang="en-US">
                <a:solidFill>
                  <a:schemeClr val="accent2"/>
                </a:solidFill>
              </a:rPr>
              <a:t>Substance abuse</a:t>
            </a:r>
            <a:r>
              <a:rPr lang="en-US">
                <a:solidFill>
                  <a:schemeClr val="accent2"/>
                </a:solidFill>
              </a:rPr>
              <a:t> </a:t>
            </a:r>
            <a:r>
              <a:rPr lang="en-US"/>
              <a:t>is harmful or hazardous use of psychoactive substances, including alcohol and illicit drugs. </a:t>
            </a:r>
            <a:endParaRPr b="1"/>
          </a:p>
        </p:txBody>
      </p:sp>
      <p:sp>
        <p:nvSpPr>
          <p:cNvPr id="127" name="Google Shape;127;p10"/>
          <p:cNvSpPr txBox="1"/>
          <p:nvPr>
            <p:ph type="title"/>
          </p:nvPr>
        </p:nvSpPr>
        <p:spPr>
          <a:xfrm>
            <a:off x="430696" y="248478"/>
            <a:ext cx="10515600" cy="810592"/>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lt1"/>
              </a:buClr>
              <a:buSzPts val="3200"/>
              <a:buFont typeface="Arial"/>
              <a:buNone/>
            </a:pPr>
            <a:r>
              <a:rPr lang="en-US" sz="3200"/>
              <a:t>Some definitions (1)</a:t>
            </a:r>
            <a:endParaRPr/>
          </a:p>
        </p:txBody>
      </p:sp>
      <p:cxnSp>
        <p:nvCxnSpPr>
          <p:cNvPr id="128" name="Google Shape;128;p10"/>
          <p:cNvCxnSpPr/>
          <p:nvPr/>
        </p:nvCxnSpPr>
        <p:spPr>
          <a:xfrm>
            <a:off x="256032" y="6625485"/>
            <a:ext cx="582168" cy="0"/>
          </a:xfrm>
          <a:prstGeom prst="straightConnector1">
            <a:avLst/>
          </a:prstGeom>
          <a:noFill/>
          <a:ln cap="flat" cmpd="sng" w="9525">
            <a:solidFill>
              <a:srgbClr val="ACB8CA"/>
            </a:solidFill>
            <a:prstDash val="solid"/>
            <a:miter lim="800000"/>
            <a:headEnd len="sm" w="sm" type="none"/>
            <a:tailEnd len="sm" w="sm" type="none"/>
          </a:ln>
        </p:spPr>
      </p:cxnSp>
      <p:sp>
        <p:nvSpPr>
          <p:cNvPr id="129" name="Google Shape;129;p10"/>
          <p:cNvSpPr txBox="1"/>
          <p:nvPr/>
        </p:nvSpPr>
        <p:spPr>
          <a:xfrm>
            <a:off x="838200" y="6494680"/>
            <a:ext cx="3832274" cy="2616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ACB8CA"/>
                </a:solidFill>
                <a:latin typeface="Arial"/>
                <a:ea typeface="Arial"/>
                <a:cs typeface="Arial"/>
                <a:sym typeface="Arial"/>
              </a:rPr>
              <a:t>MODULE 4 | SOME DEFINITIONS </a:t>
            </a:r>
            <a:endParaRPr b="0" i="0" sz="1400" u="none" cap="none" strike="noStrike">
              <a:solidFill>
                <a:srgbClr val="000000"/>
              </a:solidFill>
              <a:latin typeface="Arial"/>
              <a:ea typeface="Arial"/>
              <a:cs typeface="Arial"/>
              <a:sym typeface="Arial"/>
            </a:endParaRPr>
          </a:p>
        </p:txBody>
      </p:sp>
      <p:sp>
        <p:nvSpPr>
          <p:cNvPr id="130" name="Google Shape;130;p10"/>
          <p:cNvSpPr txBox="1"/>
          <p:nvPr/>
        </p:nvSpPr>
        <p:spPr>
          <a:xfrm>
            <a:off x="838200" y="5595406"/>
            <a:ext cx="10268100" cy="615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300"/>
              <a:buFont typeface="Arial"/>
              <a:buNone/>
            </a:pPr>
            <a:r>
              <a:rPr b="0" i="0" lang="en-US" u="none" cap="none" strike="noStrike">
                <a:solidFill>
                  <a:schemeClr val="dk2"/>
                </a:solidFill>
                <a:latin typeface="Arial"/>
                <a:ea typeface="Arial"/>
                <a:cs typeface="Arial"/>
                <a:sym typeface="Arial"/>
              </a:rPr>
              <a:t>Sources: </a:t>
            </a:r>
            <a:r>
              <a:rPr b="0" i="1" lang="en-US" u="none" cap="none" strike="noStrike">
                <a:solidFill>
                  <a:schemeClr val="dk2"/>
                </a:solidFill>
                <a:latin typeface="Arial"/>
                <a:ea typeface="Arial"/>
                <a:cs typeface="Arial"/>
                <a:sym typeface="Arial"/>
              </a:rPr>
              <a:t>Consolidated guidelines on HIV, viral hepatitis and STI prevention, diagnosis, treatment and care for key populations </a:t>
            </a:r>
            <a:r>
              <a:rPr b="0" lang="en-US" u="none" cap="none" strike="noStrike">
                <a:solidFill>
                  <a:schemeClr val="dk2"/>
                </a:solidFill>
                <a:latin typeface="Arial"/>
                <a:ea typeface="Arial"/>
                <a:cs typeface="Arial"/>
                <a:sym typeface="Arial"/>
              </a:rPr>
              <a:t>(WHO, 2022); IDUIT</a:t>
            </a:r>
            <a:endParaRPr b="0" u="none" cap="none" strike="noStrike">
              <a:solidFill>
                <a:schemeClr val="dk2"/>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sp>
        <p:nvSpPr>
          <p:cNvPr id="135" name="Google Shape;135;p14"/>
          <p:cNvSpPr txBox="1"/>
          <p:nvPr>
            <p:ph idx="1" type="body"/>
          </p:nvPr>
        </p:nvSpPr>
        <p:spPr>
          <a:xfrm>
            <a:off x="838200" y="1567207"/>
            <a:ext cx="10515600" cy="4351338"/>
          </a:xfrm>
          <a:prstGeom prst="rect">
            <a:avLst/>
          </a:prstGeom>
          <a:noFill/>
          <a:ln>
            <a:noFill/>
          </a:ln>
        </p:spPr>
        <p:txBody>
          <a:bodyPr anchorCtr="0" anchor="t" bIns="45700" lIns="91425" spcFirstLastPara="1" rIns="91425" wrap="square" tIns="45700">
            <a:normAutofit/>
          </a:bodyPr>
          <a:lstStyle/>
          <a:p>
            <a:pPr indent="0" lvl="0" marL="0" rtl="0" algn="l">
              <a:lnSpc>
                <a:spcPct val="120000"/>
              </a:lnSpc>
              <a:spcBef>
                <a:spcPts val="0"/>
              </a:spcBef>
              <a:spcAft>
                <a:spcPts val="0"/>
              </a:spcAft>
              <a:buClr>
                <a:srgbClr val="C00000"/>
              </a:buClr>
              <a:buSzPts val="2800"/>
              <a:buNone/>
            </a:pPr>
            <a:r>
              <a:rPr b="1" lang="en-US" sz="1600">
                <a:solidFill>
                  <a:schemeClr val="accent2"/>
                </a:solidFill>
              </a:rPr>
              <a:t>Stimulants</a:t>
            </a:r>
            <a:r>
              <a:rPr b="1" lang="en-US" sz="1600">
                <a:solidFill>
                  <a:srgbClr val="C00000"/>
                </a:solidFill>
              </a:rPr>
              <a:t> </a:t>
            </a:r>
            <a:r>
              <a:rPr lang="en-US" sz="1600"/>
              <a:t>are a group of plant-based or synthetic, including cocaine, amphetamine-type stimulants and new psychoactive substances, that increase alertness, heighten arousal and cause behavioural excitement.</a:t>
            </a:r>
            <a:endParaRPr b="1" sz="1600">
              <a:solidFill>
                <a:srgbClr val="C00000"/>
              </a:solidFill>
            </a:endParaRPr>
          </a:p>
          <a:p>
            <a:pPr indent="0" lvl="0" marL="0" rtl="0" algn="l">
              <a:lnSpc>
                <a:spcPct val="120000"/>
              </a:lnSpc>
              <a:spcBef>
                <a:spcPts val="1000"/>
              </a:spcBef>
              <a:spcAft>
                <a:spcPts val="0"/>
              </a:spcAft>
              <a:buClr>
                <a:srgbClr val="C00000"/>
              </a:buClr>
              <a:buSzPts val="2800"/>
              <a:buNone/>
            </a:pPr>
            <a:r>
              <a:rPr b="1" lang="en-US" sz="1600">
                <a:solidFill>
                  <a:schemeClr val="accent2"/>
                </a:solidFill>
              </a:rPr>
              <a:t>Chemsex</a:t>
            </a:r>
            <a:r>
              <a:rPr lang="en-US" sz="1600">
                <a:solidFill>
                  <a:schemeClr val="accent2"/>
                </a:solidFill>
              </a:rPr>
              <a:t> </a:t>
            </a:r>
            <a:r>
              <a:rPr lang="en-US" sz="1600"/>
              <a:t>refers to engaging in sexual activity while taking primarily stimulant drugs, typically involving multiple participants and over a prolonged time.</a:t>
            </a:r>
            <a:endParaRPr/>
          </a:p>
          <a:p>
            <a:pPr indent="0" lvl="0" marL="0" rtl="0" algn="l">
              <a:lnSpc>
                <a:spcPct val="120000"/>
              </a:lnSpc>
              <a:spcBef>
                <a:spcPts val="1000"/>
              </a:spcBef>
              <a:spcAft>
                <a:spcPts val="0"/>
              </a:spcAft>
              <a:buClr>
                <a:srgbClr val="C00000"/>
              </a:buClr>
              <a:buSzPts val="2800"/>
              <a:buFont typeface="Arial"/>
              <a:buNone/>
            </a:pPr>
            <a:r>
              <a:rPr b="1" lang="en-US" sz="1600">
                <a:solidFill>
                  <a:schemeClr val="accent2"/>
                </a:solidFill>
              </a:rPr>
              <a:t>Harm reduction</a:t>
            </a:r>
            <a:r>
              <a:rPr lang="en-US" sz="1600">
                <a:solidFill>
                  <a:schemeClr val="accent2"/>
                </a:solidFill>
              </a:rPr>
              <a:t> </a:t>
            </a:r>
            <a:r>
              <a:rPr lang="en-US" sz="1600"/>
              <a:t>refers to policies, programmes and practices that aim primarily to reduce the adverse health, social and economic consequences of the use of licit and illicit drugs, without necessarily stopping drug use. </a:t>
            </a:r>
            <a:endParaRPr b="1" sz="1600"/>
          </a:p>
          <a:p>
            <a:pPr indent="0" lvl="0" marL="0" rtl="0" algn="l">
              <a:lnSpc>
                <a:spcPct val="120000"/>
              </a:lnSpc>
              <a:spcBef>
                <a:spcPts val="1000"/>
              </a:spcBef>
              <a:spcAft>
                <a:spcPts val="0"/>
              </a:spcAft>
              <a:buClr>
                <a:schemeClr val="dk1"/>
              </a:buClr>
              <a:buSzPts val="2800"/>
              <a:buNone/>
            </a:pPr>
            <a:r>
              <a:rPr b="1" lang="en-US" sz="1600">
                <a:solidFill>
                  <a:schemeClr val="accent2"/>
                </a:solidFill>
              </a:rPr>
              <a:t>Opioid agonist maintenance therapy </a:t>
            </a:r>
            <a:r>
              <a:rPr lang="en-US" sz="1600"/>
              <a:t>OAMT (also known as opioid assisted maintenance therapy, or opioid substitution therapy or OST) is an effective, safe and cost-effective medical treatment for people who inject drugs who are dependent on opioids. OAMT is proven to reduce the frequency of injecting heroin or other opioids and the associated risks of overdose, infection and transmission of bloodborne viruses, as well as reducing criminal activity. It has been proven to be the most effective approach to preventing HIV among people who inject and are dependent on opioids. In addition, OAMT is effective for encouraging adherence to ART for people living with HIV and adherence to TB treatment.</a:t>
            </a:r>
            <a:endParaRPr/>
          </a:p>
        </p:txBody>
      </p:sp>
      <p:sp>
        <p:nvSpPr>
          <p:cNvPr id="136" name="Google Shape;136;p14"/>
          <p:cNvSpPr txBox="1"/>
          <p:nvPr>
            <p:ph type="title"/>
          </p:nvPr>
        </p:nvSpPr>
        <p:spPr>
          <a:xfrm>
            <a:off x="430696" y="248478"/>
            <a:ext cx="10515600" cy="810592"/>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lt1"/>
              </a:buClr>
              <a:buSzPts val="3200"/>
              <a:buFont typeface="Arial"/>
              <a:buNone/>
            </a:pPr>
            <a:r>
              <a:rPr lang="en-US" sz="3200"/>
              <a:t>Some definitions (1)</a:t>
            </a:r>
            <a:endParaRPr/>
          </a:p>
        </p:txBody>
      </p:sp>
      <p:cxnSp>
        <p:nvCxnSpPr>
          <p:cNvPr id="137" name="Google Shape;137;p14"/>
          <p:cNvCxnSpPr/>
          <p:nvPr/>
        </p:nvCxnSpPr>
        <p:spPr>
          <a:xfrm>
            <a:off x="256032" y="6625485"/>
            <a:ext cx="582168" cy="0"/>
          </a:xfrm>
          <a:prstGeom prst="straightConnector1">
            <a:avLst/>
          </a:prstGeom>
          <a:noFill/>
          <a:ln cap="flat" cmpd="sng" w="9525">
            <a:solidFill>
              <a:srgbClr val="ACB8CA"/>
            </a:solidFill>
            <a:prstDash val="solid"/>
            <a:miter lim="800000"/>
            <a:headEnd len="sm" w="sm" type="none"/>
            <a:tailEnd len="sm" w="sm" type="none"/>
          </a:ln>
        </p:spPr>
      </p:cxnSp>
      <p:sp>
        <p:nvSpPr>
          <p:cNvPr id="138" name="Google Shape;138;p14"/>
          <p:cNvSpPr txBox="1"/>
          <p:nvPr/>
        </p:nvSpPr>
        <p:spPr>
          <a:xfrm>
            <a:off x="838200" y="5819600"/>
            <a:ext cx="10268100" cy="615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300"/>
              <a:buFont typeface="Arial"/>
              <a:buNone/>
            </a:pPr>
            <a:r>
              <a:rPr b="0" i="0" lang="en-US" u="none" cap="none" strike="noStrike">
                <a:solidFill>
                  <a:schemeClr val="dk2"/>
                </a:solidFill>
                <a:latin typeface="Arial"/>
                <a:ea typeface="Arial"/>
                <a:cs typeface="Arial"/>
                <a:sym typeface="Arial"/>
              </a:rPr>
              <a:t>Sources: </a:t>
            </a:r>
            <a:r>
              <a:rPr b="0" i="1" lang="en-US" u="none" cap="none" strike="noStrike">
                <a:solidFill>
                  <a:schemeClr val="dk2"/>
                </a:solidFill>
                <a:latin typeface="Arial"/>
                <a:ea typeface="Arial"/>
                <a:cs typeface="Arial"/>
                <a:sym typeface="Arial"/>
              </a:rPr>
              <a:t>World Drug Report 2019 </a:t>
            </a:r>
            <a:r>
              <a:rPr b="0" lang="en-US" u="none" cap="none" strike="noStrike">
                <a:solidFill>
                  <a:schemeClr val="dk2"/>
                </a:solidFill>
                <a:latin typeface="Arial"/>
                <a:ea typeface="Arial"/>
                <a:cs typeface="Arial"/>
                <a:sym typeface="Arial"/>
              </a:rPr>
              <a:t>(UNODC, 2019); </a:t>
            </a:r>
            <a:r>
              <a:rPr b="0" i="1" lang="en-US" u="none" cap="none" strike="noStrike">
                <a:solidFill>
                  <a:schemeClr val="dk2"/>
                </a:solidFill>
                <a:latin typeface="Arial"/>
                <a:ea typeface="Arial"/>
                <a:cs typeface="Arial"/>
                <a:sym typeface="Arial"/>
              </a:rPr>
              <a:t>Consolidated guidelines on HIV, viral hepatitis and STI prevention, diagnosis, treatment and care for key populations </a:t>
            </a:r>
            <a:r>
              <a:rPr b="0" lang="en-US" u="none" cap="none" strike="noStrike">
                <a:solidFill>
                  <a:schemeClr val="dk2"/>
                </a:solidFill>
                <a:latin typeface="Arial"/>
                <a:ea typeface="Arial"/>
                <a:cs typeface="Arial"/>
                <a:sym typeface="Arial"/>
              </a:rPr>
              <a:t>(WHO, 2022); IDUIT</a:t>
            </a:r>
            <a:endParaRPr b="0" u="none" cap="none" strike="noStrike">
              <a:solidFill>
                <a:schemeClr val="dk2"/>
              </a:solidFill>
              <a:latin typeface="Arial"/>
              <a:ea typeface="Arial"/>
              <a:cs typeface="Arial"/>
              <a:sym typeface="Arial"/>
            </a:endParaRPr>
          </a:p>
        </p:txBody>
      </p:sp>
      <p:sp>
        <p:nvSpPr>
          <p:cNvPr id="139" name="Google Shape;139;p14"/>
          <p:cNvSpPr txBox="1"/>
          <p:nvPr/>
        </p:nvSpPr>
        <p:spPr>
          <a:xfrm>
            <a:off x="838200" y="6494680"/>
            <a:ext cx="3832274" cy="2616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ACB8CA"/>
                </a:solidFill>
                <a:latin typeface="Arial"/>
                <a:ea typeface="Arial"/>
                <a:cs typeface="Arial"/>
                <a:sym typeface="Arial"/>
              </a:rPr>
              <a:t>MODULE 4 | SOME DEFINITIONS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sp>
        <p:nvSpPr>
          <p:cNvPr id="144" name="Google Shape;144;p16"/>
          <p:cNvSpPr txBox="1"/>
          <p:nvPr>
            <p:ph type="title"/>
          </p:nvPr>
        </p:nvSpPr>
        <p:spPr>
          <a:xfrm>
            <a:off x="430696" y="248478"/>
            <a:ext cx="10515600" cy="810592"/>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lt1"/>
              </a:buClr>
              <a:buSzPts val="4400"/>
              <a:buFont typeface="Arial"/>
              <a:buNone/>
            </a:pPr>
            <a:r>
              <a:rPr lang="en-US"/>
              <a:t>Module 4 Contents</a:t>
            </a:r>
            <a:endParaRPr/>
          </a:p>
        </p:txBody>
      </p:sp>
      <p:sp>
        <p:nvSpPr>
          <p:cNvPr id="145" name="Google Shape;145;p16"/>
          <p:cNvSpPr txBox="1"/>
          <p:nvPr>
            <p:ph idx="1" type="body"/>
          </p:nvPr>
        </p:nvSpPr>
        <p:spPr>
          <a:xfrm>
            <a:off x="838200" y="1567207"/>
            <a:ext cx="10515600" cy="4510864"/>
          </a:xfrm>
          <a:prstGeom prst="rect">
            <a:avLst/>
          </a:prstGeom>
          <a:noFill/>
          <a:ln>
            <a:noFill/>
          </a:ln>
        </p:spPr>
        <p:txBody>
          <a:bodyPr anchorCtr="0" anchor="t" bIns="45700" lIns="91425" spcFirstLastPara="1" rIns="91425" wrap="square" tIns="45700">
            <a:noAutofit/>
          </a:bodyPr>
          <a:lstStyle/>
          <a:p>
            <a:pPr indent="-351948" lvl="0" marL="457200" rtl="0" algn="l">
              <a:lnSpc>
                <a:spcPct val="100000"/>
              </a:lnSpc>
              <a:spcBef>
                <a:spcPts val="0"/>
              </a:spcBef>
              <a:spcAft>
                <a:spcPts val="0"/>
              </a:spcAft>
              <a:buSzPts val="2400"/>
              <a:buFont typeface="Noto Sans Symbols"/>
              <a:buChar char="➢"/>
            </a:pPr>
            <a:r>
              <a:rPr lang="en-US" sz="2400">
                <a:solidFill>
                  <a:schemeClr val="accent1"/>
                </a:solidFill>
              </a:rPr>
              <a:t>Questions to frame this module </a:t>
            </a:r>
            <a:endParaRPr/>
          </a:p>
          <a:p>
            <a:pPr indent="-351948" lvl="0" marL="457200" rtl="0" algn="l">
              <a:lnSpc>
                <a:spcPct val="100000"/>
              </a:lnSpc>
              <a:spcBef>
                <a:spcPts val="0"/>
              </a:spcBef>
              <a:spcAft>
                <a:spcPts val="0"/>
              </a:spcAft>
              <a:buSzPts val="2400"/>
              <a:buFont typeface="Noto Sans Symbols"/>
              <a:buChar char="➢"/>
            </a:pPr>
            <a:r>
              <a:rPr lang="en-US" sz="2400">
                <a:solidFill>
                  <a:schemeClr val="accent1"/>
                </a:solidFill>
              </a:rPr>
              <a:t>Some definitions</a:t>
            </a:r>
            <a:endParaRPr/>
          </a:p>
          <a:p>
            <a:pPr indent="-351948" lvl="0" marL="457200" rtl="0" algn="l">
              <a:lnSpc>
                <a:spcPct val="100000"/>
              </a:lnSpc>
              <a:spcBef>
                <a:spcPts val="0"/>
              </a:spcBef>
              <a:spcAft>
                <a:spcPts val="0"/>
              </a:spcAft>
              <a:buClr>
                <a:schemeClr val="accent2"/>
              </a:buClr>
              <a:buSzPts val="2600"/>
              <a:buFont typeface="Noto Sans Symbols"/>
              <a:buChar char="➢"/>
            </a:pPr>
            <a:r>
              <a:rPr b="1" lang="en-US" sz="2600">
                <a:solidFill>
                  <a:schemeClr val="accent2"/>
                </a:solidFill>
              </a:rPr>
              <a:t>Vulnerability of people who inject drugs</a:t>
            </a:r>
            <a:endParaRPr/>
          </a:p>
          <a:p>
            <a:pPr indent="-351948" lvl="0" marL="457200" rtl="0" algn="l">
              <a:lnSpc>
                <a:spcPct val="100000"/>
              </a:lnSpc>
              <a:spcBef>
                <a:spcPts val="0"/>
              </a:spcBef>
              <a:spcAft>
                <a:spcPts val="0"/>
              </a:spcAft>
              <a:buSzPts val="2400"/>
              <a:buFont typeface="Noto Sans Symbols"/>
              <a:buChar char="➢"/>
            </a:pPr>
            <a:r>
              <a:rPr lang="en-US" sz="2400">
                <a:solidFill>
                  <a:schemeClr val="accent1"/>
                </a:solidFill>
              </a:rPr>
              <a:t>Harm reduction with people who inject drugs</a:t>
            </a:r>
            <a:endParaRPr/>
          </a:p>
          <a:p>
            <a:pPr indent="-351948" lvl="0" marL="457200" rtl="0" algn="l">
              <a:lnSpc>
                <a:spcPct val="100000"/>
              </a:lnSpc>
              <a:spcBef>
                <a:spcPts val="0"/>
              </a:spcBef>
              <a:spcAft>
                <a:spcPts val="0"/>
              </a:spcAft>
              <a:buSzPts val="2400"/>
              <a:buFont typeface="Noto Sans Symbols"/>
              <a:buChar char="➢"/>
            </a:pPr>
            <a:r>
              <a:rPr lang="en-US" sz="2400">
                <a:solidFill>
                  <a:schemeClr val="accent1"/>
                </a:solidFill>
              </a:rPr>
              <a:t>Community organising for health and rights</a:t>
            </a:r>
            <a:endParaRPr/>
          </a:p>
          <a:p>
            <a:pPr indent="-351948" lvl="0" marL="457200" rtl="0" algn="l">
              <a:lnSpc>
                <a:spcPct val="100000"/>
              </a:lnSpc>
              <a:spcBef>
                <a:spcPts val="0"/>
              </a:spcBef>
              <a:spcAft>
                <a:spcPts val="0"/>
              </a:spcAft>
              <a:buSzPts val="2400"/>
              <a:buFont typeface="Noto Sans Symbols"/>
              <a:buChar char="➢"/>
            </a:pPr>
            <a:r>
              <a:rPr lang="en-US" sz="2400">
                <a:solidFill>
                  <a:schemeClr val="accent1"/>
                </a:solidFill>
              </a:rPr>
              <a:t>Legal and policy frameworks on drug use and possession</a:t>
            </a:r>
            <a:endParaRPr/>
          </a:p>
          <a:p>
            <a:pPr indent="-351948" lvl="0" marL="457200" rtl="0" algn="l">
              <a:lnSpc>
                <a:spcPct val="100000"/>
              </a:lnSpc>
              <a:spcBef>
                <a:spcPts val="0"/>
              </a:spcBef>
              <a:spcAft>
                <a:spcPts val="0"/>
              </a:spcAft>
              <a:buSzPts val="2400"/>
              <a:buFont typeface="Noto Sans Symbols"/>
              <a:buChar char="➢"/>
            </a:pPr>
            <a:r>
              <a:rPr lang="en-US" sz="2400">
                <a:solidFill>
                  <a:schemeClr val="accent1"/>
                </a:solidFill>
              </a:rPr>
              <a:t>The case for decriminalisation</a:t>
            </a:r>
            <a:endParaRPr/>
          </a:p>
          <a:p>
            <a:pPr indent="-351948" lvl="0" marL="457200" rtl="0" algn="l">
              <a:lnSpc>
                <a:spcPct val="100000"/>
              </a:lnSpc>
              <a:spcBef>
                <a:spcPts val="0"/>
              </a:spcBef>
              <a:spcAft>
                <a:spcPts val="0"/>
              </a:spcAft>
              <a:buSzPts val="2400"/>
              <a:buFont typeface="Noto Sans Symbols"/>
              <a:buChar char="➢"/>
            </a:pPr>
            <a:r>
              <a:rPr lang="en-US" sz="2400">
                <a:solidFill>
                  <a:schemeClr val="accent1"/>
                </a:solidFill>
              </a:rPr>
              <a:t>UN frameworks and normative guidance on drugs</a:t>
            </a:r>
            <a:endParaRPr/>
          </a:p>
          <a:p>
            <a:pPr indent="-351948" lvl="0" marL="457200" rtl="0" algn="l">
              <a:lnSpc>
                <a:spcPct val="100000"/>
              </a:lnSpc>
              <a:spcBef>
                <a:spcPts val="0"/>
              </a:spcBef>
              <a:spcAft>
                <a:spcPts val="0"/>
              </a:spcAft>
              <a:buSzPts val="2400"/>
              <a:buFont typeface="Noto Sans Symbols"/>
              <a:buChar char="➢"/>
            </a:pPr>
            <a:r>
              <a:rPr lang="en-US" sz="2400">
                <a:solidFill>
                  <a:schemeClr val="accent1"/>
                </a:solidFill>
              </a:rPr>
              <a:t>Take-home messages</a:t>
            </a:r>
            <a:endParaRPr/>
          </a:p>
          <a:p>
            <a:pPr indent="-351948" lvl="0" marL="457200" rtl="0" algn="l">
              <a:lnSpc>
                <a:spcPct val="100000"/>
              </a:lnSpc>
              <a:spcBef>
                <a:spcPts val="0"/>
              </a:spcBef>
              <a:spcAft>
                <a:spcPts val="0"/>
              </a:spcAft>
              <a:buSzPts val="2400"/>
              <a:buFont typeface="Noto Sans Symbols"/>
              <a:buChar char="➢"/>
            </a:pPr>
            <a:r>
              <a:rPr lang="en-US" sz="2400">
                <a:solidFill>
                  <a:schemeClr val="accent1"/>
                </a:solidFill>
              </a:rPr>
              <a:t>Module review questions</a:t>
            </a:r>
            <a:endParaRPr/>
          </a:p>
          <a:p>
            <a:pPr indent="-351948" lvl="0" marL="457200" rtl="0" algn="l">
              <a:lnSpc>
                <a:spcPct val="100000"/>
              </a:lnSpc>
              <a:spcBef>
                <a:spcPts val="0"/>
              </a:spcBef>
              <a:spcAft>
                <a:spcPts val="0"/>
              </a:spcAft>
              <a:buSzPts val="2400"/>
              <a:buFont typeface="Noto Sans Symbols"/>
              <a:buChar char="➢"/>
            </a:pPr>
            <a:r>
              <a:rPr lang="en-US" sz="2400">
                <a:solidFill>
                  <a:schemeClr val="accent1"/>
                </a:solidFill>
              </a:rPr>
              <a:t>Further information and resources</a:t>
            </a:r>
            <a:endParaRPr/>
          </a:p>
          <a:p>
            <a:pPr indent="0" lvl="0" marL="0" rtl="0" algn="l">
              <a:lnSpc>
                <a:spcPct val="100000"/>
              </a:lnSpc>
              <a:spcBef>
                <a:spcPts val="0"/>
              </a:spcBef>
              <a:spcAft>
                <a:spcPts val="0"/>
              </a:spcAft>
              <a:buNone/>
            </a:pPr>
            <a:r>
              <a:t/>
            </a:r>
            <a:endParaRPr b="1" sz="2400">
              <a:solidFill>
                <a:schemeClr val="accent2"/>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
        <p:nvSpPr>
          <p:cNvPr id="150" name="Google Shape;150;p22"/>
          <p:cNvSpPr txBox="1"/>
          <p:nvPr>
            <p:ph type="title"/>
          </p:nvPr>
        </p:nvSpPr>
        <p:spPr>
          <a:xfrm>
            <a:off x="430696" y="248478"/>
            <a:ext cx="10515600" cy="810592"/>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lt1"/>
              </a:buClr>
              <a:buSzPts val="4400"/>
              <a:buFont typeface="Arial"/>
              <a:buNone/>
            </a:pPr>
            <a:r>
              <a:rPr lang="en-US"/>
              <a:t>Vulnerability of people who inject drugs</a:t>
            </a:r>
            <a:endParaRPr/>
          </a:p>
        </p:txBody>
      </p:sp>
      <p:sp>
        <p:nvSpPr>
          <p:cNvPr id="151" name="Google Shape;151;p22"/>
          <p:cNvSpPr txBox="1"/>
          <p:nvPr>
            <p:ph idx="1" type="body"/>
          </p:nvPr>
        </p:nvSpPr>
        <p:spPr>
          <a:xfrm>
            <a:off x="838200" y="1673225"/>
            <a:ext cx="5561400" cy="45207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2800"/>
              <a:buFont typeface="Arial"/>
              <a:buNone/>
            </a:pPr>
            <a:r>
              <a:rPr lang="en-US" sz="2400"/>
              <a:t>In 2021, 10% of new HIV infections globally occurred among people who inject drugs. </a:t>
            </a:r>
            <a:endParaRPr/>
          </a:p>
          <a:p>
            <a:pPr indent="0" lvl="0" marL="0" rtl="0" algn="l">
              <a:lnSpc>
                <a:spcPct val="90000"/>
              </a:lnSpc>
              <a:spcBef>
                <a:spcPts val="0"/>
              </a:spcBef>
              <a:spcAft>
                <a:spcPts val="0"/>
              </a:spcAft>
              <a:buClr>
                <a:schemeClr val="dk1"/>
              </a:buClr>
              <a:buSzPts val="2800"/>
              <a:buFont typeface="Arial"/>
              <a:buNone/>
            </a:pPr>
            <a:r>
              <a:t/>
            </a:r>
            <a:endParaRPr sz="2400"/>
          </a:p>
          <a:p>
            <a:pPr indent="0" lvl="0" marL="0" rtl="0" algn="l">
              <a:lnSpc>
                <a:spcPct val="90000"/>
              </a:lnSpc>
              <a:spcBef>
                <a:spcPts val="0"/>
              </a:spcBef>
              <a:spcAft>
                <a:spcPts val="0"/>
              </a:spcAft>
              <a:buClr>
                <a:schemeClr val="dk1"/>
              </a:buClr>
              <a:buSzPts val="2800"/>
              <a:buFont typeface="Arial"/>
              <a:buNone/>
            </a:pPr>
            <a:r>
              <a:rPr lang="en-US" sz="2400"/>
              <a:t>Women account for 10-30% of people of inject drugs. Rates of intimate-partner and gender-based violence are up to five times higher among women who inject drugs, compared with women who do not inject drugs.</a:t>
            </a:r>
            <a:endParaRPr/>
          </a:p>
        </p:txBody>
      </p:sp>
      <p:sp>
        <p:nvSpPr>
          <p:cNvPr id="152" name="Google Shape;152;p22"/>
          <p:cNvSpPr/>
          <p:nvPr/>
        </p:nvSpPr>
        <p:spPr>
          <a:xfrm>
            <a:off x="7339363" y="1749425"/>
            <a:ext cx="3037800" cy="3037800"/>
          </a:xfrm>
          <a:prstGeom prst="ellipse">
            <a:avLst/>
          </a:prstGeom>
          <a:solidFill>
            <a:schemeClr val="accent2"/>
          </a:solidFill>
          <a:ln cap="flat" cmpd="sng" w="12700">
            <a:solidFill>
              <a:srgbClr val="024B8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000"/>
              <a:buFont typeface="Arial"/>
              <a:buNone/>
            </a:pPr>
            <a:r>
              <a:rPr b="1" i="0" lang="en-US" sz="2000" u="none" cap="none" strike="noStrike">
                <a:solidFill>
                  <a:schemeClr val="lt1"/>
                </a:solidFill>
                <a:latin typeface="Arial"/>
                <a:ea typeface="Arial"/>
                <a:cs typeface="Arial"/>
                <a:sym typeface="Arial"/>
              </a:rPr>
              <a:t>35 times</a:t>
            </a:r>
            <a:endParaRPr b="0" i="0" sz="1600" u="none" cap="none" strike="noStrike">
              <a:solidFill>
                <a:srgbClr val="000000"/>
              </a:solidFill>
              <a:latin typeface="Arial"/>
              <a:ea typeface="Arial"/>
              <a:cs typeface="Arial"/>
              <a:sym typeface="Arial"/>
            </a:endParaRPr>
          </a:p>
        </p:txBody>
      </p:sp>
      <p:sp>
        <p:nvSpPr>
          <p:cNvPr id="153" name="Google Shape;153;p22"/>
          <p:cNvSpPr txBox="1"/>
          <p:nvPr/>
        </p:nvSpPr>
        <p:spPr>
          <a:xfrm>
            <a:off x="7138085" y="4995921"/>
            <a:ext cx="3440400" cy="738623"/>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1" i="0" lang="en-US" sz="1400" u="none" cap="none" strike="noStrike">
                <a:solidFill>
                  <a:schemeClr val="dk1"/>
                </a:solidFill>
                <a:latin typeface="Arial"/>
                <a:ea typeface="Arial"/>
                <a:cs typeface="Arial"/>
                <a:sym typeface="Arial"/>
              </a:rPr>
              <a:t>People who inject drugs </a:t>
            </a:r>
            <a:r>
              <a:rPr b="0" i="0" lang="en-US" sz="1400" u="none" cap="none" strike="noStrike">
                <a:solidFill>
                  <a:schemeClr val="dk1"/>
                </a:solidFill>
                <a:latin typeface="Arial"/>
                <a:ea typeface="Arial"/>
                <a:cs typeface="Arial"/>
                <a:sym typeface="Arial"/>
              </a:rPr>
              <a:t>have 35 times greater risk of acquiring HIV than adults who do not inject drugs</a:t>
            </a:r>
            <a:endParaRPr/>
          </a:p>
        </p:txBody>
      </p:sp>
      <p:cxnSp>
        <p:nvCxnSpPr>
          <p:cNvPr id="154" name="Google Shape;154;p22"/>
          <p:cNvCxnSpPr/>
          <p:nvPr/>
        </p:nvCxnSpPr>
        <p:spPr>
          <a:xfrm>
            <a:off x="256032" y="6625485"/>
            <a:ext cx="582168" cy="0"/>
          </a:xfrm>
          <a:prstGeom prst="straightConnector1">
            <a:avLst/>
          </a:prstGeom>
          <a:noFill/>
          <a:ln cap="flat" cmpd="sng" w="9525">
            <a:solidFill>
              <a:srgbClr val="ACB8CA"/>
            </a:solidFill>
            <a:prstDash val="solid"/>
            <a:miter lim="800000"/>
            <a:headEnd len="sm" w="sm" type="none"/>
            <a:tailEnd len="sm" w="sm" type="none"/>
          </a:ln>
        </p:spPr>
      </p:cxnSp>
      <p:sp>
        <p:nvSpPr>
          <p:cNvPr id="155" name="Google Shape;155;p22"/>
          <p:cNvSpPr txBox="1"/>
          <p:nvPr/>
        </p:nvSpPr>
        <p:spPr>
          <a:xfrm>
            <a:off x="838199" y="6494680"/>
            <a:ext cx="6261847" cy="2616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ACB8CA"/>
                </a:solidFill>
                <a:latin typeface="Arial"/>
                <a:ea typeface="Arial"/>
                <a:cs typeface="Arial"/>
                <a:sym typeface="Arial"/>
              </a:rPr>
              <a:t>MODULE 4 | VULNERABILITY OF PEOPLE WHO INJECT DRUGS</a:t>
            </a:r>
            <a:endParaRPr b="0" i="0" sz="1400" u="none" cap="none" strike="noStrike">
              <a:solidFill>
                <a:srgbClr val="000000"/>
              </a:solidFill>
              <a:latin typeface="Arial"/>
              <a:ea typeface="Arial"/>
              <a:cs typeface="Arial"/>
              <a:sym typeface="Arial"/>
            </a:endParaRPr>
          </a:p>
        </p:txBody>
      </p:sp>
      <p:sp>
        <p:nvSpPr>
          <p:cNvPr id="156" name="Google Shape;156;p22"/>
          <p:cNvSpPr txBox="1"/>
          <p:nvPr/>
        </p:nvSpPr>
        <p:spPr>
          <a:xfrm>
            <a:off x="838200" y="5479000"/>
            <a:ext cx="5346900" cy="831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300"/>
              <a:buFont typeface="Arial"/>
              <a:buNone/>
            </a:pPr>
            <a:r>
              <a:rPr b="0" i="0" lang="en-US" u="none" cap="none" strike="noStrike">
                <a:solidFill>
                  <a:schemeClr val="dk2"/>
                </a:solidFill>
                <a:latin typeface="Arial"/>
                <a:ea typeface="Arial"/>
                <a:cs typeface="Arial"/>
                <a:sym typeface="Arial"/>
              </a:rPr>
              <a:t>Sources: </a:t>
            </a:r>
            <a:r>
              <a:rPr b="0" i="1" lang="en-US" u="none" cap="none" strike="noStrike">
                <a:solidFill>
                  <a:schemeClr val="dk2"/>
                </a:solidFill>
                <a:latin typeface="Arial"/>
                <a:ea typeface="Arial"/>
                <a:cs typeface="Arial"/>
                <a:sym typeface="Arial"/>
              </a:rPr>
              <a:t>Global AIDS Update 2022 </a:t>
            </a:r>
            <a:r>
              <a:rPr b="0" lang="en-US" u="none" cap="none" strike="noStrike">
                <a:solidFill>
                  <a:schemeClr val="dk2"/>
                </a:solidFill>
                <a:latin typeface="Arial"/>
                <a:ea typeface="Arial"/>
                <a:cs typeface="Arial"/>
                <a:sym typeface="Arial"/>
              </a:rPr>
              <a:t>(UNAIDS, 2022); </a:t>
            </a:r>
            <a:r>
              <a:rPr b="0" i="1" lang="en-US" u="none" cap="none" strike="noStrike">
                <a:solidFill>
                  <a:schemeClr val="dk2"/>
                </a:solidFill>
                <a:latin typeface="Arial"/>
                <a:ea typeface="Arial"/>
                <a:cs typeface="Arial"/>
                <a:sym typeface="Arial"/>
              </a:rPr>
              <a:t>HIV and People who Use Drugs. Human Rights Fact Sheet Series No. 2 </a:t>
            </a:r>
            <a:r>
              <a:rPr b="0" lang="en-US" u="none" cap="none" strike="noStrike">
                <a:solidFill>
                  <a:schemeClr val="dk2"/>
                </a:solidFill>
                <a:latin typeface="Arial"/>
                <a:ea typeface="Arial"/>
                <a:cs typeface="Arial"/>
                <a:sym typeface="Arial"/>
              </a:rPr>
              <a:t>(UNAIDS, 2021)</a:t>
            </a:r>
            <a:endParaRPr b="0" u="none" cap="none" strike="noStrike">
              <a:solidFill>
                <a:schemeClr val="dk2"/>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sp>
        <p:nvSpPr>
          <p:cNvPr id="162" name="Google Shape;162;p11"/>
          <p:cNvSpPr txBox="1"/>
          <p:nvPr>
            <p:ph idx="1" type="body"/>
          </p:nvPr>
        </p:nvSpPr>
        <p:spPr>
          <a:xfrm>
            <a:off x="838200" y="1567200"/>
            <a:ext cx="10515600" cy="4248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1000"/>
              </a:spcBef>
              <a:spcAft>
                <a:spcPts val="0"/>
              </a:spcAft>
              <a:buSzPts val="1699"/>
              <a:buNone/>
            </a:pPr>
            <a:r>
              <a:rPr b="1" lang="en-US" sz="1850"/>
              <a:t>In most countries, drug use is considered immoral and is stigmatised, and drug possession or use are criminalised. </a:t>
            </a:r>
            <a:r>
              <a:rPr lang="en-US" sz="1850"/>
              <a:t>As a result, people who inject drugs are and social services, and restrictions on access to education or employment. subject to punitive laws and policies, discrimination, violence, denial of health </a:t>
            </a:r>
            <a:endParaRPr/>
          </a:p>
          <a:p>
            <a:pPr indent="-228600" lvl="0" marL="228600" rtl="0" algn="l">
              <a:lnSpc>
                <a:spcPct val="100000"/>
              </a:lnSpc>
              <a:spcBef>
                <a:spcPts val="1000"/>
              </a:spcBef>
              <a:spcAft>
                <a:spcPts val="0"/>
              </a:spcAft>
              <a:buSzPts val="1850"/>
              <a:buChar char="•"/>
            </a:pPr>
            <a:r>
              <a:rPr lang="en-US" sz="1850"/>
              <a:t>People who inject drugs are vulnerable not only to HIV and HCV, but also to other bloodborne viruses such as hepatitis B, as well as to STIs and TB. </a:t>
            </a:r>
            <a:endParaRPr/>
          </a:p>
          <a:p>
            <a:pPr indent="-228600" lvl="0" marL="228600" rtl="0" algn="l">
              <a:lnSpc>
                <a:spcPct val="100000"/>
              </a:lnSpc>
              <a:spcBef>
                <a:spcPts val="1000"/>
              </a:spcBef>
              <a:spcAft>
                <a:spcPts val="0"/>
              </a:spcAft>
              <a:buClr>
                <a:schemeClr val="dk1"/>
              </a:buClr>
              <a:buSzPts val="1850"/>
              <a:buChar char="•"/>
            </a:pPr>
            <a:r>
              <a:rPr lang="en-US" sz="1850"/>
              <a:t>In many countries, people who inject drugs are subject to arrests, incarceration, forced treatment and harassment by law-enforcement agencies. </a:t>
            </a:r>
            <a:endParaRPr/>
          </a:p>
          <a:p>
            <a:pPr indent="-228600" lvl="0" marL="228600" rtl="0" algn="l">
              <a:lnSpc>
                <a:spcPct val="100000"/>
              </a:lnSpc>
              <a:spcBef>
                <a:spcPts val="1000"/>
              </a:spcBef>
              <a:spcAft>
                <a:spcPts val="0"/>
              </a:spcAft>
              <a:buClr>
                <a:schemeClr val="dk1"/>
              </a:buClr>
              <a:buSzPts val="1850"/>
              <a:buChar char="•"/>
            </a:pPr>
            <a:r>
              <a:rPr lang="en-US" sz="1850"/>
              <a:t>People who use drugs face additional barriers to accessing health services where ceasing drug use is a condition for eligibility. </a:t>
            </a:r>
            <a:endParaRPr/>
          </a:p>
          <a:p>
            <a:pPr indent="-228600" lvl="0" marL="228600" rtl="0" algn="l">
              <a:lnSpc>
                <a:spcPct val="100000"/>
              </a:lnSpc>
              <a:spcBef>
                <a:spcPts val="1000"/>
              </a:spcBef>
              <a:spcAft>
                <a:spcPts val="1000"/>
              </a:spcAft>
              <a:buClr>
                <a:schemeClr val="dk1"/>
              </a:buClr>
              <a:buSzPts val="1850"/>
              <a:buChar char="•"/>
            </a:pPr>
            <a:r>
              <a:rPr lang="en-US" sz="1850"/>
              <a:t>Women who inject drugs may be more stigmatised than their male counterparts, and many sell sex to pay for both their and their partnerʼs drugs. Fear of losing custody of their children may make mothers who inject drugs less likely to access reproductive and other health services.</a:t>
            </a:r>
            <a:endParaRPr/>
          </a:p>
        </p:txBody>
      </p:sp>
      <p:sp>
        <p:nvSpPr>
          <p:cNvPr id="163" name="Google Shape;163;p11"/>
          <p:cNvSpPr txBox="1"/>
          <p:nvPr>
            <p:ph type="title"/>
          </p:nvPr>
        </p:nvSpPr>
        <p:spPr>
          <a:xfrm>
            <a:off x="430696" y="248478"/>
            <a:ext cx="10515600" cy="810592"/>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lt1"/>
              </a:buClr>
              <a:buSzPts val="4000"/>
              <a:buFont typeface="Arial"/>
              <a:buNone/>
            </a:pPr>
            <a:r>
              <a:rPr lang="en-US"/>
              <a:t>What makes people who inject </a:t>
            </a:r>
            <a:endParaRPr/>
          </a:p>
          <a:p>
            <a:pPr indent="0" lvl="0" marL="0" rtl="0" algn="l">
              <a:lnSpc>
                <a:spcPct val="90000"/>
              </a:lnSpc>
              <a:spcBef>
                <a:spcPts val="0"/>
              </a:spcBef>
              <a:spcAft>
                <a:spcPts val="0"/>
              </a:spcAft>
              <a:buClr>
                <a:schemeClr val="lt1"/>
              </a:buClr>
              <a:buSzPts val="4000"/>
              <a:buFont typeface="Arial"/>
              <a:buNone/>
            </a:pPr>
            <a:r>
              <a:rPr lang="en-US"/>
              <a:t>drugs vulnerable?</a:t>
            </a:r>
            <a:endParaRPr/>
          </a:p>
        </p:txBody>
      </p:sp>
      <p:cxnSp>
        <p:nvCxnSpPr>
          <p:cNvPr id="164" name="Google Shape;164;p11"/>
          <p:cNvCxnSpPr/>
          <p:nvPr/>
        </p:nvCxnSpPr>
        <p:spPr>
          <a:xfrm>
            <a:off x="256032" y="6625485"/>
            <a:ext cx="582168" cy="0"/>
          </a:xfrm>
          <a:prstGeom prst="straightConnector1">
            <a:avLst/>
          </a:prstGeom>
          <a:noFill/>
          <a:ln cap="flat" cmpd="sng" w="9525">
            <a:solidFill>
              <a:srgbClr val="ACB8CA"/>
            </a:solidFill>
            <a:prstDash val="solid"/>
            <a:miter lim="800000"/>
            <a:headEnd len="sm" w="sm" type="none"/>
            <a:tailEnd len="sm" w="sm" type="none"/>
          </a:ln>
        </p:spPr>
      </p:cxnSp>
      <p:sp>
        <p:nvSpPr>
          <p:cNvPr id="165" name="Google Shape;165;p11"/>
          <p:cNvSpPr txBox="1"/>
          <p:nvPr/>
        </p:nvSpPr>
        <p:spPr>
          <a:xfrm>
            <a:off x="838200" y="5879074"/>
            <a:ext cx="10515600" cy="615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b="0" i="0" lang="en-US" u="none" cap="none" strike="noStrike">
                <a:solidFill>
                  <a:schemeClr val="dk2"/>
                </a:solidFill>
                <a:latin typeface="Arial"/>
                <a:ea typeface="Arial"/>
                <a:cs typeface="Arial"/>
                <a:sym typeface="Arial"/>
              </a:rPr>
              <a:t>Source: </a:t>
            </a:r>
            <a:r>
              <a:rPr b="0" i="1" lang="en-US" u="none" cap="none" strike="noStrike">
                <a:solidFill>
                  <a:schemeClr val="dk2"/>
                </a:solidFill>
                <a:latin typeface="Arial"/>
                <a:ea typeface="Arial"/>
                <a:cs typeface="Arial"/>
                <a:sym typeface="Arial"/>
              </a:rPr>
              <a:t>Consolidated guidelines on HIV, viral hepatitis and STI prevention, diagnosis, treatment and care for key populations </a:t>
            </a:r>
            <a:r>
              <a:rPr b="0" lang="en-US" u="none" cap="none" strike="noStrike">
                <a:solidFill>
                  <a:schemeClr val="dk2"/>
                </a:solidFill>
                <a:latin typeface="Arial"/>
                <a:ea typeface="Arial"/>
                <a:cs typeface="Arial"/>
                <a:sym typeface="Arial"/>
              </a:rPr>
              <a:t>(WHO, 2022)</a:t>
            </a:r>
            <a:endParaRPr b="0" u="none" cap="none" strike="noStrike">
              <a:solidFill>
                <a:schemeClr val="dk2"/>
              </a:solidFill>
              <a:latin typeface="Arial"/>
              <a:ea typeface="Arial"/>
              <a:cs typeface="Arial"/>
              <a:sym typeface="Arial"/>
            </a:endParaRPr>
          </a:p>
        </p:txBody>
      </p:sp>
      <p:sp>
        <p:nvSpPr>
          <p:cNvPr id="166" name="Google Shape;166;p11"/>
          <p:cNvSpPr txBox="1"/>
          <p:nvPr/>
        </p:nvSpPr>
        <p:spPr>
          <a:xfrm>
            <a:off x="838199" y="6494680"/>
            <a:ext cx="6261847" cy="2616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ACB8CA"/>
                </a:solidFill>
                <a:latin typeface="Arial"/>
                <a:ea typeface="Arial"/>
                <a:cs typeface="Arial"/>
                <a:sym typeface="Arial"/>
              </a:rPr>
              <a:t>MODULE 4 | VULNERABILITY OF PEOPLE WHO INJECT DRUGS</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sp>
        <p:nvSpPr>
          <p:cNvPr id="171" name="Google Shape;171;p27"/>
          <p:cNvSpPr txBox="1"/>
          <p:nvPr>
            <p:ph type="title"/>
          </p:nvPr>
        </p:nvSpPr>
        <p:spPr>
          <a:xfrm>
            <a:off x="430696" y="248478"/>
            <a:ext cx="10515600" cy="810592"/>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lt1"/>
              </a:buClr>
              <a:buSzPts val="4400"/>
              <a:buFont typeface="Arial"/>
              <a:buNone/>
            </a:pPr>
            <a:r>
              <a:rPr lang="en-US"/>
              <a:t>The “War on Drugs” and HIV</a:t>
            </a:r>
            <a:endParaRPr/>
          </a:p>
        </p:txBody>
      </p:sp>
      <p:sp>
        <p:nvSpPr>
          <p:cNvPr id="172" name="Google Shape;172;p27"/>
          <p:cNvSpPr txBox="1"/>
          <p:nvPr>
            <p:ph idx="1" type="body"/>
          </p:nvPr>
        </p:nvSpPr>
        <p:spPr>
          <a:xfrm>
            <a:off x="838200" y="1825625"/>
            <a:ext cx="4941498" cy="45207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2800"/>
              <a:buFont typeface="Arial"/>
              <a:buNone/>
            </a:pPr>
            <a:r>
              <a:rPr lang="en-US" sz="2000"/>
              <a:t>In many countries, </a:t>
            </a:r>
            <a:r>
              <a:rPr b="1" lang="en-US" sz="2000"/>
              <a:t>drug policies have been shown not only to violate human rights, but to have significant negative public health consequences</a:t>
            </a:r>
            <a:r>
              <a:rPr lang="en-US" sz="2000"/>
              <a:t>. Harsh drug enforcement can lead people who use drugs to “go underground”, away from critical health services.</a:t>
            </a:r>
            <a:endParaRPr/>
          </a:p>
          <a:p>
            <a:pPr indent="0" lvl="0" marL="0" rtl="0" algn="l">
              <a:lnSpc>
                <a:spcPct val="100000"/>
              </a:lnSpc>
              <a:spcBef>
                <a:spcPts val="0"/>
              </a:spcBef>
              <a:spcAft>
                <a:spcPts val="0"/>
              </a:spcAft>
              <a:buClr>
                <a:schemeClr val="dk1"/>
              </a:buClr>
              <a:buSzPts val="2800"/>
              <a:buFont typeface="Arial"/>
              <a:buNone/>
            </a:pPr>
            <a:r>
              <a:t/>
            </a:r>
            <a:endParaRPr sz="2000"/>
          </a:p>
          <a:p>
            <a:pPr indent="0" lvl="0" marL="0" rtl="0" algn="l">
              <a:lnSpc>
                <a:spcPct val="100000"/>
              </a:lnSpc>
              <a:spcBef>
                <a:spcPts val="0"/>
              </a:spcBef>
              <a:spcAft>
                <a:spcPts val="0"/>
              </a:spcAft>
              <a:buClr>
                <a:schemeClr val="dk1"/>
              </a:buClr>
              <a:buSzPts val="2800"/>
              <a:buFont typeface="Arial"/>
              <a:buNone/>
            </a:pPr>
            <a:r>
              <a:rPr b="1" lang="en-US" sz="2000"/>
              <a:t>This can fuel the transmission of HIV </a:t>
            </a:r>
            <a:r>
              <a:rPr lang="en-US" sz="2000"/>
              <a:t>and HCV among people who use drugs and may discourage people with drug dependence from seeking effective treatment services.</a:t>
            </a:r>
            <a:endParaRPr/>
          </a:p>
          <a:p>
            <a:pPr indent="0" lvl="0" marL="0" rtl="0" algn="l">
              <a:lnSpc>
                <a:spcPct val="100000"/>
              </a:lnSpc>
              <a:spcBef>
                <a:spcPts val="0"/>
              </a:spcBef>
              <a:spcAft>
                <a:spcPts val="0"/>
              </a:spcAft>
              <a:buClr>
                <a:schemeClr val="dk1"/>
              </a:buClr>
              <a:buSzPts val="2800"/>
              <a:buFont typeface="Arial"/>
              <a:buNone/>
            </a:pPr>
            <a:r>
              <a:t/>
            </a:r>
            <a:endParaRPr sz="2000"/>
          </a:p>
        </p:txBody>
      </p:sp>
      <p:cxnSp>
        <p:nvCxnSpPr>
          <p:cNvPr id="173" name="Google Shape;173;p27"/>
          <p:cNvCxnSpPr/>
          <p:nvPr/>
        </p:nvCxnSpPr>
        <p:spPr>
          <a:xfrm>
            <a:off x="256032" y="6625485"/>
            <a:ext cx="582168" cy="0"/>
          </a:xfrm>
          <a:prstGeom prst="straightConnector1">
            <a:avLst/>
          </a:prstGeom>
          <a:noFill/>
          <a:ln cap="flat" cmpd="sng" w="9525">
            <a:solidFill>
              <a:srgbClr val="ACB8CA"/>
            </a:solidFill>
            <a:prstDash val="solid"/>
            <a:miter lim="800000"/>
            <a:headEnd len="sm" w="sm" type="none"/>
            <a:tailEnd len="sm" w="sm" type="none"/>
          </a:ln>
        </p:spPr>
      </p:cxnSp>
      <p:sp>
        <p:nvSpPr>
          <p:cNvPr id="174" name="Google Shape;174;p27"/>
          <p:cNvSpPr txBox="1"/>
          <p:nvPr/>
        </p:nvSpPr>
        <p:spPr>
          <a:xfrm>
            <a:off x="6688349" y="5446601"/>
            <a:ext cx="4129175" cy="38469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300"/>
              <a:buFont typeface="Arial"/>
              <a:buNone/>
            </a:pPr>
            <a:r>
              <a:rPr b="0" i="1" lang="en-US" sz="1300" u="none" cap="none" strike="noStrike">
                <a:solidFill>
                  <a:schemeClr val="dk2"/>
                </a:solidFill>
                <a:latin typeface="Arial"/>
                <a:ea typeface="Arial"/>
                <a:cs typeface="Arial"/>
                <a:sym typeface="Arial"/>
              </a:rPr>
              <a:t>Image: “License to Kill” (Human Rights Watch, 2017)</a:t>
            </a:r>
            <a:endParaRPr b="0" i="1" sz="1300" u="none" cap="none" strike="noStrike">
              <a:solidFill>
                <a:schemeClr val="dk2"/>
              </a:solidFill>
              <a:latin typeface="Arial"/>
              <a:ea typeface="Arial"/>
              <a:cs typeface="Arial"/>
              <a:sym typeface="Arial"/>
            </a:endParaRPr>
          </a:p>
        </p:txBody>
      </p:sp>
      <p:pic>
        <p:nvPicPr>
          <p:cNvPr id="175" name="Google Shape;175;p27"/>
          <p:cNvPicPr preferRelativeResize="0"/>
          <p:nvPr/>
        </p:nvPicPr>
        <p:blipFill rotWithShape="1">
          <a:blip r:embed="rId3">
            <a:alphaModFix/>
          </a:blip>
          <a:srcRect b="0" l="0" r="0" t="0"/>
          <a:stretch/>
        </p:blipFill>
        <p:spPr>
          <a:xfrm>
            <a:off x="6030456" y="1825625"/>
            <a:ext cx="5323344" cy="3541886"/>
          </a:xfrm>
          <a:prstGeom prst="rect">
            <a:avLst/>
          </a:prstGeom>
          <a:noFill/>
          <a:ln>
            <a:noFill/>
          </a:ln>
        </p:spPr>
      </p:pic>
      <p:sp>
        <p:nvSpPr>
          <p:cNvPr id="176" name="Google Shape;176;p27"/>
          <p:cNvSpPr txBox="1"/>
          <p:nvPr/>
        </p:nvSpPr>
        <p:spPr>
          <a:xfrm>
            <a:off x="838199" y="6494680"/>
            <a:ext cx="6261847" cy="2616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ACB8CA"/>
                </a:solidFill>
                <a:latin typeface="Arial"/>
                <a:ea typeface="Arial"/>
                <a:cs typeface="Arial"/>
                <a:sym typeface="Arial"/>
              </a:rPr>
              <a:t>MODULE 4 | VULNERABILITY OF PEOPLE WHO INJECT DRUGS</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sp>
        <p:nvSpPr>
          <p:cNvPr id="181" name="Google Shape;181;p31"/>
          <p:cNvSpPr txBox="1"/>
          <p:nvPr>
            <p:ph type="title"/>
          </p:nvPr>
        </p:nvSpPr>
        <p:spPr>
          <a:xfrm>
            <a:off x="430696" y="248478"/>
            <a:ext cx="10515600" cy="810592"/>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lt1"/>
              </a:buClr>
              <a:buSzPts val="4400"/>
              <a:buFont typeface="Arial"/>
              <a:buNone/>
            </a:pPr>
            <a:r>
              <a:rPr lang="en-US"/>
              <a:t>Module 4 Contents</a:t>
            </a:r>
            <a:endParaRPr/>
          </a:p>
        </p:txBody>
      </p:sp>
      <p:sp>
        <p:nvSpPr>
          <p:cNvPr id="182" name="Google Shape;182;p31"/>
          <p:cNvSpPr txBox="1"/>
          <p:nvPr>
            <p:ph idx="1" type="body"/>
          </p:nvPr>
        </p:nvSpPr>
        <p:spPr>
          <a:xfrm>
            <a:off x="838200" y="1567207"/>
            <a:ext cx="10515600" cy="4510864"/>
          </a:xfrm>
          <a:prstGeom prst="rect">
            <a:avLst/>
          </a:prstGeom>
          <a:noFill/>
          <a:ln>
            <a:noFill/>
          </a:ln>
        </p:spPr>
        <p:txBody>
          <a:bodyPr anchorCtr="0" anchor="t" bIns="45700" lIns="91425" spcFirstLastPara="1" rIns="91425" wrap="square" tIns="45700">
            <a:noAutofit/>
          </a:bodyPr>
          <a:lstStyle/>
          <a:p>
            <a:pPr indent="-351948" lvl="0" marL="457200" rtl="0" algn="l">
              <a:lnSpc>
                <a:spcPct val="100000"/>
              </a:lnSpc>
              <a:spcBef>
                <a:spcPts val="0"/>
              </a:spcBef>
              <a:spcAft>
                <a:spcPts val="0"/>
              </a:spcAft>
              <a:buSzPts val="2400"/>
              <a:buFont typeface="Noto Sans Symbols"/>
              <a:buChar char="➢"/>
            </a:pPr>
            <a:r>
              <a:rPr lang="en-US" sz="2400">
                <a:solidFill>
                  <a:schemeClr val="accent1"/>
                </a:solidFill>
              </a:rPr>
              <a:t>Questions to frame this module </a:t>
            </a:r>
            <a:endParaRPr/>
          </a:p>
          <a:p>
            <a:pPr indent="-351948" lvl="0" marL="457200" rtl="0" algn="l">
              <a:lnSpc>
                <a:spcPct val="100000"/>
              </a:lnSpc>
              <a:spcBef>
                <a:spcPts val="0"/>
              </a:spcBef>
              <a:spcAft>
                <a:spcPts val="0"/>
              </a:spcAft>
              <a:buSzPts val="2400"/>
              <a:buFont typeface="Noto Sans Symbols"/>
              <a:buChar char="➢"/>
            </a:pPr>
            <a:r>
              <a:rPr lang="en-US" sz="2400">
                <a:solidFill>
                  <a:schemeClr val="accent1"/>
                </a:solidFill>
              </a:rPr>
              <a:t>Some definitions</a:t>
            </a:r>
            <a:endParaRPr/>
          </a:p>
          <a:p>
            <a:pPr indent="-351948" lvl="0" marL="457200" rtl="0" algn="l">
              <a:lnSpc>
                <a:spcPct val="100000"/>
              </a:lnSpc>
              <a:spcBef>
                <a:spcPts val="0"/>
              </a:spcBef>
              <a:spcAft>
                <a:spcPts val="0"/>
              </a:spcAft>
              <a:buSzPts val="2400"/>
              <a:buFont typeface="Noto Sans Symbols"/>
              <a:buChar char="➢"/>
            </a:pPr>
            <a:r>
              <a:rPr lang="en-US" sz="2400">
                <a:solidFill>
                  <a:schemeClr val="accent1"/>
                </a:solidFill>
              </a:rPr>
              <a:t>Vulnerability of people who inject drugs</a:t>
            </a:r>
            <a:endParaRPr/>
          </a:p>
          <a:p>
            <a:pPr indent="-351948" lvl="0" marL="457200" rtl="0" algn="l">
              <a:lnSpc>
                <a:spcPct val="100000"/>
              </a:lnSpc>
              <a:spcBef>
                <a:spcPts val="0"/>
              </a:spcBef>
              <a:spcAft>
                <a:spcPts val="0"/>
              </a:spcAft>
              <a:buClr>
                <a:schemeClr val="accent2"/>
              </a:buClr>
              <a:buSzPts val="2600"/>
              <a:buFont typeface="Noto Sans Symbols"/>
              <a:buChar char="➢"/>
            </a:pPr>
            <a:r>
              <a:rPr b="1" lang="en-US" sz="2600">
                <a:solidFill>
                  <a:schemeClr val="accent2"/>
                </a:solidFill>
              </a:rPr>
              <a:t>Harm reduction with people who inject drugs</a:t>
            </a:r>
            <a:endParaRPr/>
          </a:p>
          <a:p>
            <a:pPr indent="-351948" lvl="0" marL="457200" rtl="0" algn="l">
              <a:lnSpc>
                <a:spcPct val="100000"/>
              </a:lnSpc>
              <a:spcBef>
                <a:spcPts val="0"/>
              </a:spcBef>
              <a:spcAft>
                <a:spcPts val="0"/>
              </a:spcAft>
              <a:buSzPts val="2400"/>
              <a:buFont typeface="Noto Sans Symbols"/>
              <a:buChar char="➢"/>
            </a:pPr>
            <a:r>
              <a:rPr lang="en-US" sz="2400">
                <a:solidFill>
                  <a:schemeClr val="accent1"/>
                </a:solidFill>
              </a:rPr>
              <a:t>Community organising for health and rights</a:t>
            </a:r>
            <a:endParaRPr/>
          </a:p>
          <a:p>
            <a:pPr indent="-351948" lvl="0" marL="457200" rtl="0" algn="l">
              <a:lnSpc>
                <a:spcPct val="100000"/>
              </a:lnSpc>
              <a:spcBef>
                <a:spcPts val="0"/>
              </a:spcBef>
              <a:spcAft>
                <a:spcPts val="0"/>
              </a:spcAft>
              <a:buSzPts val="2400"/>
              <a:buFont typeface="Noto Sans Symbols"/>
              <a:buChar char="➢"/>
            </a:pPr>
            <a:r>
              <a:rPr lang="en-US" sz="2400">
                <a:solidFill>
                  <a:schemeClr val="accent1"/>
                </a:solidFill>
              </a:rPr>
              <a:t>Legal and policy frameworks on drug use and possession</a:t>
            </a:r>
            <a:endParaRPr/>
          </a:p>
          <a:p>
            <a:pPr indent="-351948" lvl="0" marL="457200" rtl="0" algn="l">
              <a:lnSpc>
                <a:spcPct val="100000"/>
              </a:lnSpc>
              <a:spcBef>
                <a:spcPts val="0"/>
              </a:spcBef>
              <a:spcAft>
                <a:spcPts val="0"/>
              </a:spcAft>
              <a:buSzPts val="2400"/>
              <a:buFont typeface="Noto Sans Symbols"/>
              <a:buChar char="➢"/>
            </a:pPr>
            <a:r>
              <a:rPr lang="en-US" sz="2400">
                <a:solidFill>
                  <a:schemeClr val="accent1"/>
                </a:solidFill>
              </a:rPr>
              <a:t>The case for decriminalisation</a:t>
            </a:r>
            <a:endParaRPr/>
          </a:p>
          <a:p>
            <a:pPr indent="-351948" lvl="0" marL="457200" rtl="0" algn="l">
              <a:lnSpc>
                <a:spcPct val="100000"/>
              </a:lnSpc>
              <a:spcBef>
                <a:spcPts val="0"/>
              </a:spcBef>
              <a:spcAft>
                <a:spcPts val="0"/>
              </a:spcAft>
              <a:buSzPts val="2400"/>
              <a:buFont typeface="Noto Sans Symbols"/>
              <a:buChar char="➢"/>
            </a:pPr>
            <a:r>
              <a:rPr lang="en-US" sz="2400">
                <a:solidFill>
                  <a:schemeClr val="accent1"/>
                </a:solidFill>
              </a:rPr>
              <a:t>UN frameworks and normative guidance on drugs</a:t>
            </a:r>
            <a:endParaRPr/>
          </a:p>
          <a:p>
            <a:pPr indent="-351948" lvl="0" marL="457200" rtl="0" algn="l">
              <a:lnSpc>
                <a:spcPct val="100000"/>
              </a:lnSpc>
              <a:spcBef>
                <a:spcPts val="0"/>
              </a:spcBef>
              <a:spcAft>
                <a:spcPts val="0"/>
              </a:spcAft>
              <a:buSzPts val="2400"/>
              <a:buFont typeface="Noto Sans Symbols"/>
              <a:buChar char="➢"/>
            </a:pPr>
            <a:r>
              <a:rPr lang="en-US" sz="2400">
                <a:solidFill>
                  <a:schemeClr val="accent1"/>
                </a:solidFill>
              </a:rPr>
              <a:t>Take-home messages</a:t>
            </a:r>
            <a:endParaRPr/>
          </a:p>
          <a:p>
            <a:pPr indent="-351948" lvl="0" marL="457200" rtl="0" algn="l">
              <a:lnSpc>
                <a:spcPct val="100000"/>
              </a:lnSpc>
              <a:spcBef>
                <a:spcPts val="0"/>
              </a:spcBef>
              <a:spcAft>
                <a:spcPts val="0"/>
              </a:spcAft>
              <a:buSzPts val="2400"/>
              <a:buFont typeface="Noto Sans Symbols"/>
              <a:buChar char="➢"/>
            </a:pPr>
            <a:r>
              <a:rPr lang="en-US" sz="2400">
                <a:solidFill>
                  <a:schemeClr val="accent1"/>
                </a:solidFill>
              </a:rPr>
              <a:t>Module review questions</a:t>
            </a:r>
            <a:endParaRPr/>
          </a:p>
          <a:p>
            <a:pPr indent="-351947" lvl="0" marL="457200" rtl="0" algn="l">
              <a:lnSpc>
                <a:spcPct val="100000"/>
              </a:lnSpc>
              <a:spcBef>
                <a:spcPts val="0"/>
              </a:spcBef>
              <a:spcAft>
                <a:spcPts val="0"/>
              </a:spcAft>
              <a:buSzPts val="2400"/>
              <a:buFont typeface="Noto Sans Symbols"/>
              <a:buChar char="➢"/>
            </a:pPr>
            <a:r>
              <a:rPr lang="en-US" sz="2400">
                <a:solidFill>
                  <a:schemeClr val="accent1"/>
                </a:solidFill>
              </a:rPr>
              <a:t>Further information and resources</a:t>
            </a:r>
            <a:endParaRPr b="1" sz="2400">
              <a:solidFill>
                <a:schemeClr val="accent2"/>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sp>
        <p:nvSpPr>
          <p:cNvPr id="187" name="Google Shape;187;p33"/>
          <p:cNvSpPr txBox="1"/>
          <p:nvPr>
            <p:ph type="title"/>
          </p:nvPr>
        </p:nvSpPr>
        <p:spPr>
          <a:xfrm>
            <a:off x="430696" y="248478"/>
            <a:ext cx="10515600" cy="810592"/>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lt1"/>
              </a:buClr>
              <a:buSzPts val="1800"/>
              <a:buNone/>
            </a:pPr>
            <a:r>
              <a:rPr lang="en-US"/>
              <a:t>What is harm reduction?</a:t>
            </a:r>
            <a:endParaRPr/>
          </a:p>
        </p:txBody>
      </p:sp>
      <p:sp>
        <p:nvSpPr>
          <p:cNvPr id="188" name="Google Shape;188;p33"/>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fontScale="70000" lnSpcReduction="20000"/>
          </a:bodyPr>
          <a:lstStyle/>
          <a:p>
            <a:pPr indent="0" lvl="0" marL="114300" rtl="0" algn="l">
              <a:lnSpc>
                <a:spcPct val="120000"/>
              </a:lnSpc>
              <a:spcBef>
                <a:spcPts val="1000"/>
              </a:spcBef>
              <a:spcAft>
                <a:spcPts val="0"/>
              </a:spcAft>
              <a:buSzPct val="91836"/>
              <a:buNone/>
            </a:pPr>
            <a:r>
              <a:rPr lang="en-US"/>
              <a:t>Harm reduction refers to policies, programmes and practices that aim primarily to reduce the adverse health, social and economic consequences of the use of licit and illicit drugs. </a:t>
            </a:r>
            <a:endParaRPr/>
          </a:p>
          <a:p>
            <a:pPr indent="0" lvl="0" marL="114300" rtl="0" algn="l">
              <a:lnSpc>
                <a:spcPct val="120000"/>
              </a:lnSpc>
              <a:spcBef>
                <a:spcPts val="1000"/>
              </a:spcBef>
              <a:spcAft>
                <a:spcPts val="0"/>
              </a:spcAft>
              <a:buSzPct val="91836"/>
              <a:buNone/>
            </a:pPr>
            <a:r>
              <a:rPr lang="en-US"/>
              <a:t>WHO defines harm reduction as a comprehensive package of evidence-based interventions, based on public health and human rights, including needle and syringe programmes, opioid agonist maintenance therapy (OAMT) and naloxone for overdose management.</a:t>
            </a:r>
            <a:endParaRPr/>
          </a:p>
        </p:txBody>
      </p:sp>
      <p:sp>
        <p:nvSpPr>
          <p:cNvPr id="189" name="Google Shape;189;p33"/>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fontScale="92500" lnSpcReduction="20000"/>
          </a:bodyPr>
          <a:lstStyle/>
          <a:p>
            <a:pPr indent="0" lvl="0" marL="114300" rtl="0" algn="l">
              <a:lnSpc>
                <a:spcPct val="120000"/>
              </a:lnSpc>
              <a:spcBef>
                <a:spcPts val="1000"/>
              </a:spcBef>
              <a:spcAft>
                <a:spcPts val="0"/>
              </a:spcAft>
              <a:buSzPct val="69498"/>
              <a:buNone/>
            </a:pPr>
            <a:r>
              <a:rPr b="1" lang="en-US"/>
              <a:t>The harm reduction approach is based on a strong commitment to public health and human rights. Harm reduction helps protect people from preventable diseases and death from overdose and helps connect marginalised people with social and health services.</a:t>
            </a:r>
            <a:endParaRPr/>
          </a:p>
        </p:txBody>
      </p:sp>
      <p:sp>
        <p:nvSpPr>
          <p:cNvPr id="190" name="Google Shape;190;p33"/>
          <p:cNvSpPr txBox="1"/>
          <p:nvPr/>
        </p:nvSpPr>
        <p:spPr>
          <a:xfrm>
            <a:off x="838199" y="6494680"/>
            <a:ext cx="6261847" cy="2616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ACB8CA"/>
                </a:solidFill>
                <a:latin typeface="Arial"/>
                <a:ea typeface="Arial"/>
                <a:cs typeface="Arial"/>
                <a:sym typeface="Arial"/>
              </a:rPr>
              <a:t>MODULE 4 | HARM REDUCTION WITH PEOPLE WHO INJECT DRUGS</a:t>
            </a:r>
            <a:endParaRPr b="0" i="0" sz="1400" u="none" cap="none" strike="noStrike">
              <a:solidFill>
                <a:srgbClr val="000000"/>
              </a:solidFill>
              <a:latin typeface="Arial"/>
              <a:ea typeface="Arial"/>
              <a:cs typeface="Arial"/>
              <a:sym typeface="Arial"/>
            </a:endParaRPr>
          </a:p>
        </p:txBody>
      </p:sp>
      <p:cxnSp>
        <p:nvCxnSpPr>
          <p:cNvPr id="191" name="Google Shape;191;p33"/>
          <p:cNvCxnSpPr/>
          <p:nvPr/>
        </p:nvCxnSpPr>
        <p:spPr>
          <a:xfrm>
            <a:off x="256032" y="6625485"/>
            <a:ext cx="582168" cy="0"/>
          </a:xfrm>
          <a:prstGeom prst="straightConnector1">
            <a:avLst/>
          </a:prstGeom>
          <a:noFill/>
          <a:ln cap="flat" cmpd="sng" w="9525">
            <a:solidFill>
              <a:srgbClr val="ACB8CA"/>
            </a:solidFill>
            <a:prstDash val="solid"/>
            <a:miter lim="800000"/>
            <a:headEnd len="sm" w="sm" type="none"/>
            <a:tailEnd len="sm" w="sm" type="none"/>
          </a:ln>
        </p:spPr>
      </p:cxn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sp>
        <p:nvSpPr>
          <p:cNvPr id="196" name="Google Shape;196;p50"/>
          <p:cNvSpPr txBox="1"/>
          <p:nvPr>
            <p:ph type="title"/>
          </p:nvPr>
        </p:nvSpPr>
        <p:spPr>
          <a:xfrm>
            <a:off x="430696" y="248478"/>
            <a:ext cx="10515600" cy="810592"/>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lt1"/>
              </a:buClr>
              <a:buSzPts val="2000"/>
              <a:buNone/>
            </a:pPr>
            <a:r>
              <a:rPr lang="en-US"/>
              <a:t>Harm reduction is supported by the UN</a:t>
            </a:r>
            <a:endParaRPr/>
          </a:p>
        </p:txBody>
      </p:sp>
      <p:sp>
        <p:nvSpPr>
          <p:cNvPr id="197" name="Google Shape;197;p50"/>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p>
            <a:pPr indent="0" lvl="0" marL="114300" rtl="0" algn="l">
              <a:lnSpc>
                <a:spcPct val="100000"/>
              </a:lnSpc>
              <a:spcBef>
                <a:spcPts val="1000"/>
              </a:spcBef>
              <a:spcAft>
                <a:spcPts val="0"/>
              </a:spcAft>
              <a:buSzPts val="1800"/>
              <a:buNone/>
            </a:pPr>
            <a:r>
              <a:rPr b="1" lang="en-US"/>
              <a:t>All major UN agencies have endorsed a comprehensive package of harm reduction interventions</a:t>
            </a:r>
            <a:r>
              <a:rPr lang="en-US"/>
              <a:t> </a:t>
            </a:r>
            <a:br>
              <a:rPr lang="en-US"/>
            </a:br>
            <a:r>
              <a:rPr i="1" lang="en-US"/>
              <a:t>(see Module 1, Session 1.3). </a:t>
            </a:r>
            <a:endParaRPr/>
          </a:p>
          <a:p>
            <a:pPr indent="0" lvl="0" marL="114300" rtl="0" algn="l">
              <a:lnSpc>
                <a:spcPct val="100000"/>
              </a:lnSpc>
              <a:spcBef>
                <a:spcPts val="1000"/>
              </a:spcBef>
              <a:spcAft>
                <a:spcPts val="0"/>
              </a:spcAft>
              <a:buSzPts val="1800"/>
              <a:buNone/>
            </a:pPr>
            <a:r>
              <a:rPr b="1" lang="en-US"/>
              <a:t>Harm reduction is also endorsed by the 2021 Political Declaration on HIV and AIDS.</a:t>
            </a:r>
            <a:endParaRPr/>
          </a:p>
        </p:txBody>
      </p:sp>
      <p:sp>
        <p:nvSpPr>
          <p:cNvPr id="198" name="Google Shape;198;p50"/>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p>
            <a:pPr indent="0" lvl="0" marL="114300" rtl="0" algn="l">
              <a:lnSpc>
                <a:spcPct val="100000"/>
              </a:lnSpc>
              <a:spcBef>
                <a:spcPts val="1000"/>
              </a:spcBef>
              <a:spcAft>
                <a:spcPts val="0"/>
              </a:spcAft>
              <a:buSzPts val="1800"/>
              <a:buNone/>
            </a:pPr>
            <a:r>
              <a:rPr lang="en-US"/>
              <a:t>The 2022 WHO Key Populations Guidelines include the comprehensive harm reduction package, as well as interventions to address chemsex and HIV/TB coinfection, for people who inject drugs.</a:t>
            </a:r>
            <a:endParaRPr/>
          </a:p>
          <a:p>
            <a:pPr indent="0" lvl="0" marL="114300" rtl="0" algn="l">
              <a:lnSpc>
                <a:spcPct val="100000"/>
              </a:lnSpc>
              <a:spcBef>
                <a:spcPts val="1000"/>
              </a:spcBef>
              <a:spcAft>
                <a:spcPts val="0"/>
              </a:spcAft>
              <a:buSzPts val="1800"/>
              <a:buNone/>
            </a:pPr>
            <a:r>
              <a:t/>
            </a:r>
            <a:endParaRPr b="1"/>
          </a:p>
        </p:txBody>
      </p:sp>
      <p:cxnSp>
        <p:nvCxnSpPr>
          <p:cNvPr id="199" name="Google Shape;199;p50"/>
          <p:cNvCxnSpPr/>
          <p:nvPr/>
        </p:nvCxnSpPr>
        <p:spPr>
          <a:xfrm>
            <a:off x="256032" y="6625485"/>
            <a:ext cx="582168" cy="0"/>
          </a:xfrm>
          <a:prstGeom prst="straightConnector1">
            <a:avLst/>
          </a:prstGeom>
          <a:noFill/>
          <a:ln cap="flat" cmpd="sng" w="9525">
            <a:solidFill>
              <a:srgbClr val="ACB8CA"/>
            </a:solidFill>
            <a:prstDash val="solid"/>
            <a:miter lim="800000"/>
            <a:headEnd len="sm" w="sm" type="none"/>
            <a:tailEnd len="sm" w="sm" type="none"/>
          </a:ln>
        </p:spPr>
      </p:cxnSp>
      <p:sp>
        <p:nvSpPr>
          <p:cNvPr id="200" name="Google Shape;200;p50"/>
          <p:cNvSpPr txBox="1"/>
          <p:nvPr/>
        </p:nvSpPr>
        <p:spPr>
          <a:xfrm>
            <a:off x="838199" y="6494680"/>
            <a:ext cx="6261847" cy="2616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ACB8CA"/>
                </a:solidFill>
                <a:latin typeface="Arial"/>
                <a:ea typeface="Arial"/>
                <a:cs typeface="Arial"/>
                <a:sym typeface="Arial"/>
              </a:rPr>
              <a:t>MODULE 4 | HARM REDUCTION WITH PEOPLE WHO INJECT DRUGS</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sp>
        <p:nvSpPr>
          <p:cNvPr id="206" name="Google Shape;206;p51"/>
          <p:cNvSpPr txBox="1"/>
          <p:nvPr>
            <p:ph type="title"/>
          </p:nvPr>
        </p:nvSpPr>
        <p:spPr>
          <a:xfrm>
            <a:off x="430696" y="248478"/>
            <a:ext cx="10515600" cy="810592"/>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lt1"/>
              </a:buClr>
              <a:buSzPts val="4000"/>
              <a:buFont typeface="Arial"/>
              <a:buNone/>
            </a:pPr>
            <a:r>
              <a:rPr lang="en-US" sz="3100"/>
              <a:t>Coverage of opioid agonist maintenance </a:t>
            </a:r>
            <a:endParaRPr sz="3100"/>
          </a:p>
          <a:p>
            <a:pPr indent="0" lvl="0" marL="0" rtl="0" algn="l">
              <a:lnSpc>
                <a:spcPct val="90000"/>
              </a:lnSpc>
              <a:spcBef>
                <a:spcPts val="0"/>
              </a:spcBef>
              <a:spcAft>
                <a:spcPts val="0"/>
              </a:spcAft>
              <a:buClr>
                <a:schemeClr val="lt1"/>
              </a:buClr>
              <a:buSzPts val="4000"/>
              <a:buFont typeface="Arial"/>
              <a:buNone/>
            </a:pPr>
            <a:r>
              <a:rPr lang="en-US" sz="3100"/>
              <a:t>therapy is poor in nearly every country</a:t>
            </a:r>
            <a:endParaRPr sz="3000"/>
          </a:p>
        </p:txBody>
      </p:sp>
      <p:cxnSp>
        <p:nvCxnSpPr>
          <p:cNvPr id="207" name="Google Shape;207;p51"/>
          <p:cNvCxnSpPr/>
          <p:nvPr/>
        </p:nvCxnSpPr>
        <p:spPr>
          <a:xfrm>
            <a:off x="256032" y="6625485"/>
            <a:ext cx="582168" cy="0"/>
          </a:xfrm>
          <a:prstGeom prst="straightConnector1">
            <a:avLst/>
          </a:prstGeom>
          <a:noFill/>
          <a:ln cap="flat" cmpd="sng" w="9525">
            <a:solidFill>
              <a:srgbClr val="ACB8CA"/>
            </a:solidFill>
            <a:prstDash val="solid"/>
            <a:miter lim="800000"/>
            <a:headEnd len="sm" w="sm" type="none"/>
            <a:tailEnd len="sm" w="sm" type="none"/>
          </a:ln>
        </p:spPr>
      </p:cxnSp>
      <p:pic>
        <p:nvPicPr>
          <p:cNvPr id="208" name="Google Shape;208;p51"/>
          <p:cNvPicPr preferRelativeResize="0"/>
          <p:nvPr/>
        </p:nvPicPr>
        <p:blipFill rotWithShape="1">
          <a:blip r:embed="rId3">
            <a:alphaModFix/>
          </a:blip>
          <a:srcRect b="8574" l="0" r="0" t="0"/>
          <a:stretch/>
        </p:blipFill>
        <p:spPr>
          <a:xfrm>
            <a:off x="468818" y="1306332"/>
            <a:ext cx="8152000" cy="5094075"/>
          </a:xfrm>
          <a:prstGeom prst="rect">
            <a:avLst/>
          </a:prstGeom>
          <a:noFill/>
          <a:ln>
            <a:noFill/>
          </a:ln>
        </p:spPr>
      </p:pic>
      <p:sp>
        <p:nvSpPr>
          <p:cNvPr id="209" name="Google Shape;209;p51"/>
          <p:cNvSpPr txBox="1"/>
          <p:nvPr/>
        </p:nvSpPr>
        <p:spPr>
          <a:xfrm>
            <a:off x="9031041" y="2057325"/>
            <a:ext cx="2678400" cy="2918400"/>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Clr>
                <a:srgbClr val="000000"/>
              </a:buClr>
              <a:buSzPts val="1800"/>
              <a:buFont typeface="Arial"/>
              <a:buNone/>
            </a:pPr>
            <a:r>
              <a:rPr b="1" i="0" lang="en-US" sz="1800" u="none" cap="none" strike="noStrike">
                <a:solidFill>
                  <a:schemeClr val="dk1"/>
                </a:solidFill>
                <a:latin typeface="Calibri"/>
                <a:ea typeface="Calibri"/>
                <a:cs typeface="Calibri"/>
                <a:sym typeface="Calibri"/>
              </a:rPr>
              <a:t>Coverage of OAMT among people who inject drugs, countries with available data, 2017–2021.</a:t>
            </a:r>
            <a:r>
              <a:rPr b="0" i="0" lang="en-US" sz="1800" u="none" cap="none" strike="noStrike">
                <a:solidFill>
                  <a:schemeClr val="dk1"/>
                </a:solidFill>
                <a:latin typeface="Calibri"/>
                <a:ea typeface="Calibri"/>
                <a:cs typeface="Calibri"/>
                <a:sym typeface="Calibri"/>
              </a:rPr>
              <a:t> </a:t>
            </a:r>
            <a:endParaRPr/>
          </a:p>
          <a:p>
            <a:pPr indent="0" lvl="0" marL="0" marR="0" rtl="0" algn="l">
              <a:lnSpc>
                <a:spcPct val="115000"/>
              </a:lnSpc>
              <a:spcBef>
                <a:spcPts val="0"/>
              </a:spcBef>
              <a:spcAft>
                <a:spcPts val="0"/>
              </a:spcAft>
              <a:buClr>
                <a:schemeClr val="dk1"/>
              </a:buClr>
              <a:buSzPts val="2400"/>
              <a:buFont typeface="Arial"/>
              <a:buNone/>
            </a:pPr>
            <a:r>
              <a:rPr b="0" i="0" lang="en-US" sz="1800" u="none" cap="none" strike="noStrike">
                <a:solidFill>
                  <a:schemeClr val="dk1"/>
                </a:solidFill>
                <a:latin typeface="Calibri"/>
                <a:ea typeface="Calibri"/>
                <a:cs typeface="Calibri"/>
                <a:sym typeface="Calibri"/>
              </a:rPr>
              <a:t>The use of OAMT among people who inject drugs does not reach the 50% target in any overall region.</a:t>
            </a:r>
            <a:endParaRPr b="0" i="0" sz="1800" u="none" cap="none" strike="noStrike">
              <a:solidFill>
                <a:srgbClr val="000000"/>
              </a:solidFill>
              <a:latin typeface="Calibri"/>
              <a:ea typeface="Calibri"/>
              <a:cs typeface="Calibri"/>
              <a:sym typeface="Calibri"/>
            </a:endParaRPr>
          </a:p>
        </p:txBody>
      </p:sp>
      <p:sp>
        <p:nvSpPr>
          <p:cNvPr id="210" name="Google Shape;210;p51"/>
          <p:cNvSpPr txBox="1"/>
          <p:nvPr/>
        </p:nvSpPr>
        <p:spPr>
          <a:xfrm>
            <a:off x="9031051" y="5786175"/>
            <a:ext cx="2751000" cy="523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100"/>
              <a:buFont typeface="Arial"/>
              <a:buNone/>
            </a:pPr>
            <a:r>
              <a:rPr b="0" i="0" lang="en-US" sz="1400" u="none" cap="none" strike="noStrike">
                <a:solidFill>
                  <a:schemeClr val="dk2"/>
                </a:solidFill>
                <a:latin typeface="Calibri"/>
                <a:ea typeface="Calibri"/>
                <a:cs typeface="Calibri"/>
                <a:sym typeface="Calibri"/>
              </a:rPr>
              <a:t>Source: </a:t>
            </a:r>
            <a:r>
              <a:rPr b="0" i="1" lang="en-US" sz="1400" u="none" cap="none" strike="noStrike">
                <a:solidFill>
                  <a:schemeClr val="dk2"/>
                </a:solidFill>
                <a:latin typeface="Calibri"/>
                <a:ea typeface="Calibri"/>
                <a:cs typeface="Calibri"/>
                <a:sym typeface="Calibri"/>
              </a:rPr>
              <a:t>Global AIDS Update 2022</a:t>
            </a:r>
            <a:r>
              <a:rPr b="0" i="0" lang="en-US" sz="1400" u="none" cap="none" strike="noStrike">
                <a:solidFill>
                  <a:schemeClr val="dk2"/>
                </a:solidFill>
                <a:latin typeface="Calibri"/>
                <a:ea typeface="Calibri"/>
                <a:cs typeface="Calibri"/>
                <a:sym typeface="Calibri"/>
              </a:rPr>
              <a:t> (UNAIDS, 2022)</a:t>
            </a:r>
            <a:endParaRPr/>
          </a:p>
        </p:txBody>
      </p:sp>
      <p:sp>
        <p:nvSpPr>
          <p:cNvPr id="211" name="Google Shape;211;p51"/>
          <p:cNvSpPr txBox="1"/>
          <p:nvPr/>
        </p:nvSpPr>
        <p:spPr>
          <a:xfrm>
            <a:off x="838199" y="6494680"/>
            <a:ext cx="6261847" cy="2616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ACB8CA"/>
                </a:solidFill>
                <a:latin typeface="Arial"/>
                <a:ea typeface="Arial"/>
                <a:cs typeface="Arial"/>
                <a:sym typeface="Arial"/>
              </a:rPr>
              <a:t>MODULE 4 | HARM REDUCTION WITH PEOPLE WHO INJECT DRUGS</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 name="Shape 64"/>
        <p:cNvGrpSpPr/>
        <p:nvPr/>
      </p:nvGrpSpPr>
      <p:grpSpPr>
        <a:xfrm>
          <a:off x="0" y="0"/>
          <a:ext cx="0" cy="0"/>
          <a:chOff x="0" y="0"/>
          <a:chExt cx="0" cy="0"/>
        </a:xfrm>
      </p:grpSpPr>
      <p:sp>
        <p:nvSpPr>
          <p:cNvPr id="65" name="Google Shape;65;p2"/>
          <p:cNvSpPr txBox="1"/>
          <p:nvPr>
            <p:ph type="title"/>
          </p:nvPr>
        </p:nvSpPr>
        <p:spPr>
          <a:xfrm>
            <a:off x="430696" y="248478"/>
            <a:ext cx="10515600" cy="810592"/>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lt1"/>
              </a:buClr>
              <a:buSzPts val="4400"/>
              <a:buFont typeface="Arial"/>
              <a:buNone/>
            </a:pPr>
            <a:r>
              <a:rPr lang="en-US"/>
              <a:t>Introduction</a:t>
            </a:r>
            <a:endParaRPr/>
          </a:p>
        </p:txBody>
      </p:sp>
      <p:sp>
        <p:nvSpPr>
          <p:cNvPr id="66" name="Google Shape;66;p2"/>
          <p:cNvSpPr txBox="1"/>
          <p:nvPr>
            <p:ph idx="1" type="body"/>
          </p:nvPr>
        </p:nvSpPr>
        <p:spPr>
          <a:xfrm>
            <a:off x="838200" y="1567206"/>
            <a:ext cx="10515600" cy="4593000"/>
          </a:xfrm>
          <a:prstGeom prst="rect">
            <a:avLst/>
          </a:prstGeom>
          <a:noFill/>
          <a:ln>
            <a:noFill/>
          </a:ln>
        </p:spPr>
        <p:txBody>
          <a:bodyPr anchorCtr="0" anchor="t" bIns="45700" lIns="91425" spcFirstLastPara="1" rIns="91425" wrap="square" tIns="45700">
            <a:normAutofit fontScale="85000" lnSpcReduction="20000"/>
          </a:bodyPr>
          <a:lstStyle/>
          <a:p>
            <a:pPr indent="0" lvl="0" marL="0" rtl="0" algn="l">
              <a:lnSpc>
                <a:spcPct val="115000"/>
              </a:lnSpc>
              <a:spcBef>
                <a:spcPts val="0"/>
              </a:spcBef>
              <a:spcAft>
                <a:spcPts val="0"/>
              </a:spcAft>
              <a:buSzPct val="82949"/>
              <a:buNone/>
            </a:pPr>
            <a:r>
              <a:rPr lang="en-US"/>
              <a:t>People who inject drugs are heavily impacted by HIV, viral hepatitis C (HCV) and tuberculosis (TB) and are often neglected in responses to the epidemics. </a:t>
            </a:r>
            <a:endParaRPr/>
          </a:p>
          <a:p>
            <a:pPr indent="0" lvl="0" marL="0" rtl="0" algn="l">
              <a:lnSpc>
                <a:spcPct val="115000"/>
              </a:lnSpc>
              <a:spcBef>
                <a:spcPts val="0"/>
              </a:spcBef>
              <a:spcAft>
                <a:spcPts val="0"/>
              </a:spcAft>
              <a:buSzPct val="82949"/>
              <a:buNone/>
            </a:pPr>
            <a:r>
              <a:t/>
            </a:r>
            <a:endParaRPr/>
          </a:p>
          <a:p>
            <a:pPr indent="0" lvl="0" marL="0" rtl="0" algn="l">
              <a:lnSpc>
                <a:spcPct val="115000"/>
              </a:lnSpc>
              <a:spcBef>
                <a:spcPts val="0"/>
              </a:spcBef>
              <a:spcAft>
                <a:spcPts val="0"/>
              </a:spcAft>
              <a:buSzPct val="82949"/>
              <a:buNone/>
            </a:pPr>
            <a:r>
              <a:rPr lang="en-US"/>
              <a:t>There are effective means to reduce the vulnerability of people who inject drugs, but legal and policy environments remain major barriers in most countries. Furthermore, there is often inadequate investment of financial, human and material resources to address the specific needs of people who inject drugs. </a:t>
            </a:r>
            <a:endParaRPr/>
          </a:p>
          <a:p>
            <a:pPr indent="0" lvl="0" marL="0" rtl="0" algn="l">
              <a:lnSpc>
                <a:spcPct val="115000"/>
              </a:lnSpc>
              <a:spcBef>
                <a:spcPts val="0"/>
              </a:spcBef>
              <a:spcAft>
                <a:spcPts val="0"/>
              </a:spcAft>
              <a:buSzPct val="82949"/>
              <a:buNone/>
            </a:pPr>
            <a:r>
              <a:t/>
            </a:r>
            <a:endParaRPr/>
          </a:p>
          <a:p>
            <a:pPr indent="0" lvl="0" marL="0" rtl="0" algn="l">
              <a:lnSpc>
                <a:spcPct val="115000"/>
              </a:lnSpc>
              <a:spcBef>
                <a:spcPts val="0"/>
              </a:spcBef>
              <a:spcAft>
                <a:spcPts val="0"/>
              </a:spcAft>
              <a:buSzPct val="82949"/>
              <a:buNone/>
            </a:pPr>
            <a:r>
              <a:rPr lang="en-US"/>
              <a:t>This module covers the elements of programmes and approaches that UN organ</a:t>
            </a:r>
            <a:r>
              <a:rPr lang="en-US"/>
              <a:t>is</a:t>
            </a:r>
            <a:r>
              <a:rPr lang="en-US"/>
              <a:t>ations can develop together with communities of people who use drugs to promote their health and human rights.</a:t>
            </a:r>
            <a:endParaRPr/>
          </a:p>
        </p:txBody>
      </p:sp>
      <p:sp>
        <p:nvSpPr>
          <p:cNvPr id="67" name="Google Shape;67;p2"/>
          <p:cNvSpPr txBox="1"/>
          <p:nvPr/>
        </p:nvSpPr>
        <p:spPr>
          <a:xfrm>
            <a:off x="838199" y="6494680"/>
            <a:ext cx="4439653" cy="26157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ACB8CA"/>
                </a:solidFill>
                <a:latin typeface="Arial"/>
                <a:ea typeface="Arial"/>
                <a:cs typeface="Arial"/>
                <a:sym typeface="Arial"/>
              </a:rPr>
              <a:t>MODULE 4 | INTRODUCTION</a:t>
            </a:r>
            <a:endParaRPr b="0" i="0" sz="1400" u="none" cap="none" strike="noStrike">
              <a:solidFill>
                <a:srgbClr val="000000"/>
              </a:solidFill>
              <a:latin typeface="Arial"/>
              <a:ea typeface="Arial"/>
              <a:cs typeface="Arial"/>
              <a:sym typeface="Arial"/>
            </a:endParaRPr>
          </a:p>
        </p:txBody>
      </p:sp>
      <p:cxnSp>
        <p:nvCxnSpPr>
          <p:cNvPr id="68" name="Google Shape;68;p2"/>
          <p:cNvCxnSpPr>
            <a:endCxn id="67" idx="1"/>
          </p:cNvCxnSpPr>
          <p:nvPr/>
        </p:nvCxnSpPr>
        <p:spPr>
          <a:xfrm>
            <a:off x="255899" y="6625465"/>
            <a:ext cx="582300" cy="0"/>
          </a:xfrm>
          <a:prstGeom prst="straightConnector1">
            <a:avLst/>
          </a:prstGeom>
          <a:noFill/>
          <a:ln cap="flat" cmpd="sng" w="9525">
            <a:solidFill>
              <a:srgbClr val="ACB8CA"/>
            </a:solidFill>
            <a:prstDash val="solid"/>
            <a:miter lim="800000"/>
            <a:headEnd len="sm" w="sm" type="none"/>
            <a:tailEnd len="sm" w="sm" type="none"/>
          </a:ln>
        </p:spPr>
      </p:cxn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5" name="Shape 215"/>
        <p:cNvGrpSpPr/>
        <p:nvPr/>
      </p:nvGrpSpPr>
      <p:grpSpPr>
        <a:xfrm>
          <a:off x="0" y="0"/>
          <a:ext cx="0" cy="0"/>
          <a:chOff x="0" y="0"/>
          <a:chExt cx="0" cy="0"/>
        </a:xfrm>
      </p:grpSpPr>
      <p:sp>
        <p:nvSpPr>
          <p:cNvPr id="216" name="Google Shape;216;p52"/>
          <p:cNvSpPr txBox="1"/>
          <p:nvPr>
            <p:ph type="title"/>
          </p:nvPr>
        </p:nvSpPr>
        <p:spPr>
          <a:xfrm>
            <a:off x="430696" y="267528"/>
            <a:ext cx="10515600" cy="810592"/>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lt1"/>
              </a:buClr>
              <a:buSzPts val="1800"/>
              <a:buNone/>
            </a:pPr>
            <a:r>
              <a:rPr lang="en-US"/>
              <a:t>Harm reduction is challenged by the </a:t>
            </a:r>
            <a:endParaRPr/>
          </a:p>
          <a:p>
            <a:pPr indent="0" lvl="0" marL="0" rtl="0" algn="l">
              <a:lnSpc>
                <a:spcPct val="90000"/>
              </a:lnSpc>
              <a:spcBef>
                <a:spcPts val="0"/>
              </a:spcBef>
              <a:spcAft>
                <a:spcPts val="0"/>
              </a:spcAft>
              <a:buClr>
                <a:schemeClr val="lt1"/>
              </a:buClr>
              <a:buSzPts val="1800"/>
              <a:buNone/>
            </a:pPr>
            <a:r>
              <a:rPr lang="en-US"/>
              <a:t>“War on Drugs”</a:t>
            </a:r>
            <a:endParaRPr/>
          </a:p>
        </p:txBody>
      </p:sp>
      <p:sp>
        <p:nvSpPr>
          <p:cNvPr id="217" name="Google Shape;217;p52"/>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fontScale="62500" lnSpcReduction="20000"/>
          </a:bodyPr>
          <a:lstStyle/>
          <a:p>
            <a:pPr indent="0" lvl="0" marL="114300" rtl="0" algn="l">
              <a:lnSpc>
                <a:spcPct val="120000"/>
              </a:lnSpc>
              <a:spcBef>
                <a:spcPts val="1000"/>
              </a:spcBef>
              <a:spcAft>
                <a:spcPts val="0"/>
              </a:spcAft>
              <a:buSzPct val="102857"/>
              <a:buNone/>
            </a:pPr>
            <a:r>
              <a:rPr lang="en-US"/>
              <a:t>In 2011, </a:t>
            </a:r>
            <a:r>
              <a:rPr b="1" lang="en-US"/>
              <a:t>the Global Commission on Drug Policy </a:t>
            </a:r>
            <a:r>
              <a:rPr lang="en-US"/>
              <a:t>published its first report on the state of drug policy globally. The report analysed responses to the production, trafficking and consumption of illicit drugs and noted that drug policies – especially criminalisation – have led to the social marginalisation of millions of citizens who do no harm to others. </a:t>
            </a:r>
            <a:endParaRPr/>
          </a:p>
          <a:p>
            <a:pPr indent="0" lvl="0" marL="114300" rtl="0" algn="l">
              <a:lnSpc>
                <a:spcPct val="120000"/>
              </a:lnSpc>
              <a:spcBef>
                <a:spcPts val="1000"/>
              </a:spcBef>
              <a:spcAft>
                <a:spcPts val="0"/>
              </a:spcAft>
              <a:buSzPct val="102857"/>
              <a:buNone/>
            </a:pPr>
            <a:r>
              <a:rPr lang="en-US"/>
              <a:t>The damaging impact of repressive measures against drug use have also impeded the HIV response. </a:t>
            </a:r>
            <a:endParaRPr/>
          </a:p>
          <a:p>
            <a:pPr indent="0" lvl="0" marL="114300" rtl="0" algn="l">
              <a:lnSpc>
                <a:spcPct val="120000"/>
              </a:lnSpc>
              <a:spcBef>
                <a:spcPts val="1000"/>
              </a:spcBef>
              <a:spcAft>
                <a:spcPts val="0"/>
              </a:spcAft>
              <a:buSzPct val="102857"/>
              <a:buNone/>
            </a:pPr>
            <a:r>
              <a:rPr b="1" lang="en-US"/>
              <a:t>For these reasons, the Commission concluded that the “War on Drugs” has failed. </a:t>
            </a:r>
            <a:endParaRPr/>
          </a:p>
        </p:txBody>
      </p:sp>
      <p:sp>
        <p:nvSpPr>
          <p:cNvPr id="218" name="Google Shape;218;p52"/>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fontScale="77500" lnSpcReduction="20000"/>
          </a:bodyPr>
          <a:lstStyle/>
          <a:p>
            <a:pPr indent="0" lvl="0" marL="114300" rtl="0" algn="l">
              <a:lnSpc>
                <a:spcPct val="120000"/>
              </a:lnSpc>
              <a:spcBef>
                <a:spcPts val="1000"/>
              </a:spcBef>
              <a:spcAft>
                <a:spcPts val="0"/>
              </a:spcAft>
              <a:buSzPct val="82949"/>
              <a:buNone/>
            </a:pPr>
            <a:r>
              <a:rPr lang="en-US"/>
              <a:t>The commission’s 2021 report, Time to End Prohibition, noted:</a:t>
            </a:r>
            <a:endParaRPr/>
          </a:p>
          <a:p>
            <a:pPr indent="0" lvl="0" marL="114300" rtl="0" algn="l">
              <a:lnSpc>
                <a:spcPct val="120000"/>
              </a:lnSpc>
              <a:spcBef>
                <a:spcPts val="1000"/>
              </a:spcBef>
              <a:spcAft>
                <a:spcPts val="0"/>
              </a:spcAft>
              <a:buSzPct val="82949"/>
              <a:buNone/>
            </a:pPr>
            <a:r>
              <a:rPr i="1" lang="en-US">
                <a:solidFill>
                  <a:schemeClr val="accent2"/>
                </a:solidFill>
              </a:rPr>
              <a:t>Despite the growing acceptance of harm reduction principles, funding and implementation on the ground still lag behind, especially in low- and middle-income countries. Far more resources are still invested in supply-side drug enforcement strategies than in life-saving harm reduction interventions.</a:t>
            </a:r>
            <a:endParaRPr/>
          </a:p>
          <a:p>
            <a:pPr indent="0" lvl="0" marL="114300" rtl="0" algn="l">
              <a:lnSpc>
                <a:spcPct val="120000"/>
              </a:lnSpc>
              <a:spcBef>
                <a:spcPts val="1000"/>
              </a:spcBef>
              <a:spcAft>
                <a:spcPts val="0"/>
              </a:spcAft>
              <a:buSzPct val="82949"/>
              <a:buNone/>
            </a:pPr>
            <a:r>
              <a:t/>
            </a:r>
            <a:endParaRPr/>
          </a:p>
          <a:p>
            <a:pPr indent="0" lvl="0" marL="114300" rtl="0" algn="l">
              <a:lnSpc>
                <a:spcPct val="120000"/>
              </a:lnSpc>
              <a:spcBef>
                <a:spcPts val="1000"/>
              </a:spcBef>
              <a:spcAft>
                <a:spcPts val="0"/>
              </a:spcAft>
              <a:buSzPct val="82949"/>
              <a:buNone/>
            </a:pPr>
            <a:r>
              <a:t/>
            </a:r>
            <a:endParaRPr b="1"/>
          </a:p>
        </p:txBody>
      </p:sp>
      <p:sp>
        <p:nvSpPr>
          <p:cNvPr id="219" name="Google Shape;219;p52"/>
          <p:cNvSpPr txBox="1"/>
          <p:nvPr/>
        </p:nvSpPr>
        <p:spPr>
          <a:xfrm>
            <a:off x="838199" y="6494680"/>
            <a:ext cx="6261847" cy="2616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ACB8CA"/>
                </a:solidFill>
                <a:latin typeface="Arial"/>
                <a:ea typeface="Arial"/>
                <a:cs typeface="Arial"/>
                <a:sym typeface="Arial"/>
              </a:rPr>
              <a:t>MODULE 4 | HARM REDUCTION WITH PEOPLE WHO INJECT DRUGS</a:t>
            </a:r>
            <a:endParaRPr b="0" i="0" sz="1400" u="none" cap="none" strike="noStrike">
              <a:solidFill>
                <a:srgbClr val="000000"/>
              </a:solidFill>
              <a:latin typeface="Arial"/>
              <a:ea typeface="Arial"/>
              <a:cs typeface="Arial"/>
              <a:sym typeface="Arial"/>
            </a:endParaRPr>
          </a:p>
        </p:txBody>
      </p:sp>
      <p:cxnSp>
        <p:nvCxnSpPr>
          <p:cNvPr id="220" name="Google Shape;220;p52"/>
          <p:cNvCxnSpPr/>
          <p:nvPr/>
        </p:nvCxnSpPr>
        <p:spPr>
          <a:xfrm>
            <a:off x="256032" y="6625485"/>
            <a:ext cx="582168" cy="0"/>
          </a:xfrm>
          <a:prstGeom prst="straightConnector1">
            <a:avLst/>
          </a:prstGeom>
          <a:noFill/>
          <a:ln cap="flat" cmpd="sng" w="9525">
            <a:solidFill>
              <a:srgbClr val="ACB8CA"/>
            </a:solidFill>
            <a:prstDash val="solid"/>
            <a:miter lim="800000"/>
            <a:headEnd len="sm" w="sm" type="none"/>
            <a:tailEnd len="sm" w="sm" type="none"/>
          </a:ln>
        </p:spPr>
      </p:cxn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 name="Shape 224"/>
        <p:cNvGrpSpPr/>
        <p:nvPr/>
      </p:nvGrpSpPr>
      <p:grpSpPr>
        <a:xfrm>
          <a:off x="0" y="0"/>
          <a:ext cx="0" cy="0"/>
          <a:chOff x="0" y="0"/>
          <a:chExt cx="0" cy="0"/>
        </a:xfrm>
      </p:grpSpPr>
      <p:sp>
        <p:nvSpPr>
          <p:cNvPr id="225" name="Google Shape;225;p53"/>
          <p:cNvSpPr txBox="1"/>
          <p:nvPr>
            <p:ph type="title"/>
          </p:nvPr>
        </p:nvSpPr>
        <p:spPr>
          <a:xfrm>
            <a:off x="430696" y="248478"/>
            <a:ext cx="10515600" cy="810592"/>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lt1"/>
              </a:buClr>
              <a:buSzPts val="4400"/>
              <a:buFont typeface="Arial"/>
              <a:buNone/>
            </a:pPr>
            <a:r>
              <a:rPr lang="en-US"/>
              <a:t>Module 4 Contents</a:t>
            </a:r>
            <a:endParaRPr/>
          </a:p>
        </p:txBody>
      </p:sp>
      <p:sp>
        <p:nvSpPr>
          <p:cNvPr id="226" name="Google Shape;226;p53"/>
          <p:cNvSpPr txBox="1"/>
          <p:nvPr>
            <p:ph idx="1" type="body"/>
          </p:nvPr>
        </p:nvSpPr>
        <p:spPr>
          <a:xfrm>
            <a:off x="838200" y="1567207"/>
            <a:ext cx="10515600" cy="4510864"/>
          </a:xfrm>
          <a:prstGeom prst="rect">
            <a:avLst/>
          </a:prstGeom>
          <a:noFill/>
          <a:ln>
            <a:noFill/>
          </a:ln>
        </p:spPr>
        <p:txBody>
          <a:bodyPr anchorCtr="0" anchor="t" bIns="45700" lIns="91425" spcFirstLastPara="1" rIns="91425" wrap="square" tIns="45700">
            <a:noAutofit/>
          </a:bodyPr>
          <a:lstStyle/>
          <a:p>
            <a:pPr indent="-351948" lvl="0" marL="457200" rtl="0" algn="l">
              <a:lnSpc>
                <a:spcPct val="100000"/>
              </a:lnSpc>
              <a:spcBef>
                <a:spcPts val="0"/>
              </a:spcBef>
              <a:spcAft>
                <a:spcPts val="0"/>
              </a:spcAft>
              <a:buSzPts val="2400"/>
              <a:buFont typeface="Noto Sans Symbols"/>
              <a:buChar char="➢"/>
            </a:pPr>
            <a:r>
              <a:rPr lang="en-US" sz="2400">
                <a:solidFill>
                  <a:schemeClr val="accent1"/>
                </a:solidFill>
              </a:rPr>
              <a:t>Questions to frame this module </a:t>
            </a:r>
            <a:endParaRPr/>
          </a:p>
          <a:p>
            <a:pPr indent="-351948" lvl="0" marL="457200" rtl="0" algn="l">
              <a:lnSpc>
                <a:spcPct val="100000"/>
              </a:lnSpc>
              <a:spcBef>
                <a:spcPts val="0"/>
              </a:spcBef>
              <a:spcAft>
                <a:spcPts val="0"/>
              </a:spcAft>
              <a:buSzPts val="2400"/>
              <a:buFont typeface="Noto Sans Symbols"/>
              <a:buChar char="➢"/>
            </a:pPr>
            <a:r>
              <a:rPr lang="en-US" sz="2400">
                <a:solidFill>
                  <a:schemeClr val="accent1"/>
                </a:solidFill>
              </a:rPr>
              <a:t>Some definitions</a:t>
            </a:r>
            <a:endParaRPr/>
          </a:p>
          <a:p>
            <a:pPr indent="-351948" lvl="0" marL="457200" rtl="0" algn="l">
              <a:lnSpc>
                <a:spcPct val="100000"/>
              </a:lnSpc>
              <a:spcBef>
                <a:spcPts val="0"/>
              </a:spcBef>
              <a:spcAft>
                <a:spcPts val="0"/>
              </a:spcAft>
              <a:buSzPts val="2400"/>
              <a:buFont typeface="Noto Sans Symbols"/>
              <a:buChar char="➢"/>
            </a:pPr>
            <a:r>
              <a:rPr lang="en-US" sz="2400">
                <a:solidFill>
                  <a:schemeClr val="accent1"/>
                </a:solidFill>
              </a:rPr>
              <a:t>Vulnerability of people who inject drugs</a:t>
            </a:r>
            <a:endParaRPr/>
          </a:p>
          <a:p>
            <a:pPr indent="-351948" lvl="0" marL="457200" rtl="0" algn="l">
              <a:lnSpc>
                <a:spcPct val="100000"/>
              </a:lnSpc>
              <a:spcBef>
                <a:spcPts val="0"/>
              </a:spcBef>
              <a:spcAft>
                <a:spcPts val="0"/>
              </a:spcAft>
              <a:buSzPts val="2400"/>
              <a:buFont typeface="Noto Sans Symbols"/>
              <a:buChar char="➢"/>
            </a:pPr>
            <a:r>
              <a:rPr lang="en-US" sz="2400">
                <a:solidFill>
                  <a:schemeClr val="accent1"/>
                </a:solidFill>
              </a:rPr>
              <a:t>Harm reduction with people who inject drugs</a:t>
            </a:r>
            <a:endParaRPr/>
          </a:p>
          <a:p>
            <a:pPr indent="-351948" lvl="0" marL="457200" rtl="0" algn="l">
              <a:lnSpc>
                <a:spcPct val="100000"/>
              </a:lnSpc>
              <a:spcBef>
                <a:spcPts val="0"/>
              </a:spcBef>
              <a:spcAft>
                <a:spcPts val="0"/>
              </a:spcAft>
              <a:buClr>
                <a:schemeClr val="accent2"/>
              </a:buClr>
              <a:buSzPts val="2600"/>
              <a:buFont typeface="Noto Sans Symbols"/>
              <a:buChar char="➢"/>
            </a:pPr>
            <a:r>
              <a:rPr b="1" lang="en-US" sz="2600">
                <a:solidFill>
                  <a:schemeClr val="accent2"/>
                </a:solidFill>
              </a:rPr>
              <a:t>Community organising for health and rights</a:t>
            </a:r>
            <a:endParaRPr/>
          </a:p>
          <a:p>
            <a:pPr indent="-351948" lvl="0" marL="457200" rtl="0" algn="l">
              <a:lnSpc>
                <a:spcPct val="100000"/>
              </a:lnSpc>
              <a:spcBef>
                <a:spcPts val="0"/>
              </a:spcBef>
              <a:spcAft>
                <a:spcPts val="0"/>
              </a:spcAft>
              <a:buSzPts val="2400"/>
              <a:buFont typeface="Noto Sans Symbols"/>
              <a:buChar char="➢"/>
            </a:pPr>
            <a:r>
              <a:rPr lang="en-US" sz="2400">
                <a:solidFill>
                  <a:schemeClr val="accent1"/>
                </a:solidFill>
              </a:rPr>
              <a:t>Legal and policy frameworks on drug use and possession</a:t>
            </a:r>
            <a:endParaRPr/>
          </a:p>
          <a:p>
            <a:pPr indent="-351948" lvl="0" marL="457200" rtl="0" algn="l">
              <a:lnSpc>
                <a:spcPct val="100000"/>
              </a:lnSpc>
              <a:spcBef>
                <a:spcPts val="0"/>
              </a:spcBef>
              <a:spcAft>
                <a:spcPts val="0"/>
              </a:spcAft>
              <a:buSzPts val="2400"/>
              <a:buFont typeface="Noto Sans Symbols"/>
              <a:buChar char="➢"/>
            </a:pPr>
            <a:r>
              <a:rPr lang="en-US" sz="2400">
                <a:solidFill>
                  <a:schemeClr val="accent1"/>
                </a:solidFill>
              </a:rPr>
              <a:t>The case for decriminalisation</a:t>
            </a:r>
            <a:endParaRPr/>
          </a:p>
          <a:p>
            <a:pPr indent="-351948" lvl="0" marL="457200" rtl="0" algn="l">
              <a:lnSpc>
                <a:spcPct val="100000"/>
              </a:lnSpc>
              <a:spcBef>
                <a:spcPts val="0"/>
              </a:spcBef>
              <a:spcAft>
                <a:spcPts val="0"/>
              </a:spcAft>
              <a:buSzPts val="2400"/>
              <a:buFont typeface="Noto Sans Symbols"/>
              <a:buChar char="➢"/>
            </a:pPr>
            <a:r>
              <a:rPr lang="en-US" sz="2400">
                <a:solidFill>
                  <a:schemeClr val="accent1"/>
                </a:solidFill>
              </a:rPr>
              <a:t>UN frameworks and normative guidance on drugs</a:t>
            </a:r>
            <a:endParaRPr/>
          </a:p>
          <a:p>
            <a:pPr indent="-351948" lvl="0" marL="457200" rtl="0" algn="l">
              <a:lnSpc>
                <a:spcPct val="100000"/>
              </a:lnSpc>
              <a:spcBef>
                <a:spcPts val="0"/>
              </a:spcBef>
              <a:spcAft>
                <a:spcPts val="0"/>
              </a:spcAft>
              <a:buSzPts val="2400"/>
              <a:buFont typeface="Noto Sans Symbols"/>
              <a:buChar char="➢"/>
            </a:pPr>
            <a:r>
              <a:rPr lang="en-US" sz="2400">
                <a:solidFill>
                  <a:schemeClr val="accent1"/>
                </a:solidFill>
              </a:rPr>
              <a:t>Take-home messages</a:t>
            </a:r>
            <a:endParaRPr/>
          </a:p>
          <a:p>
            <a:pPr indent="-351948" lvl="0" marL="457200" rtl="0" algn="l">
              <a:lnSpc>
                <a:spcPct val="100000"/>
              </a:lnSpc>
              <a:spcBef>
                <a:spcPts val="0"/>
              </a:spcBef>
              <a:spcAft>
                <a:spcPts val="0"/>
              </a:spcAft>
              <a:buSzPts val="2400"/>
              <a:buFont typeface="Noto Sans Symbols"/>
              <a:buChar char="➢"/>
            </a:pPr>
            <a:r>
              <a:rPr lang="en-US" sz="2400">
                <a:solidFill>
                  <a:schemeClr val="accent1"/>
                </a:solidFill>
              </a:rPr>
              <a:t>Module review questions</a:t>
            </a:r>
            <a:endParaRPr/>
          </a:p>
          <a:p>
            <a:pPr indent="-351947" lvl="0" marL="457200" rtl="0" algn="l">
              <a:lnSpc>
                <a:spcPct val="100000"/>
              </a:lnSpc>
              <a:spcBef>
                <a:spcPts val="0"/>
              </a:spcBef>
              <a:spcAft>
                <a:spcPts val="0"/>
              </a:spcAft>
              <a:buSzPts val="2400"/>
              <a:buFont typeface="Noto Sans Symbols"/>
              <a:buChar char="➢"/>
            </a:pPr>
            <a:r>
              <a:rPr lang="en-US" sz="2400">
                <a:solidFill>
                  <a:schemeClr val="accent1"/>
                </a:solidFill>
              </a:rPr>
              <a:t>Further information and resources</a:t>
            </a:r>
            <a:endParaRPr b="1" sz="2400">
              <a:solidFill>
                <a:schemeClr val="accent2"/>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 name="Shape 231"/>
        <p:cNvGrpSpPr/>
        <p:nvPr/>
      </p:nvGrpSpPr>
      <p:grpSpPr>
        <a:xfrm>
          <a:off x="0" y="0"/>
          <a:ext cx="0" cy="0"/>
          <a:chOff x="0" y="0"/>
          <a:chExt cx="0" cy="0"/>
        </a:xfrm>
      </p:grpSpPr>
      <p:sp>
        <p:nvSpPr>
          <p:cNvPr id="232" name="Google Shape;232;p54"/>
          <p:cNvSpPr txBox="1"/>
          <p:nvPr>
            <p:ph idx="1" type="body"/>
          </p:nvPr>
        </p:nvSpPr>
        <p:spPr>
          <a:xfrm>
            <a:off x="838200" y="1567207"/>
            <a:ext cx="10515600" cy="43495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1600"/>
              <a:buNone/>
            </a:pPr>
            <a:r>
              <a:rPr lang="en-US" sz="1700"/>
              <a:t>In the context of the In-Reach training, </a:t>
            </a:r>
            <a:r>
              <a:rPr b="1" lang="en-US" sz="1700">
                <a:solidFill>
                  <a:schemeClr val="accent2"/>
                </a:solidFill>
              </a:rPr>
              <a:t>community</a:t>
            </a:r>
            <a:r>
              <a:rPr lang="en-US" sz="1700"/>
              <a:t> </a:t>
            </a:r>
            <a:r>
              <a:rPr b="1" lang="en-US" sz="1700"/>
              <a:t>refers to key populations</a:t>
            </a:r>
            <a:r>
              <a:rPr lang="en-US" sz="1700"/>
              <a:t>, rather than the broader geographic, social or cultural groupings of which they may be a part. However, for people who inject drugs, the term should take into account the fact that people may move into or out of injecting drug use at various times in their life, whether by their own choice or because of circumstances beyond their control. </a:t>
            </a:r>
            <a:endParaRPr sz="2900"/>
          </a:p>
          <a:p>
            <a:pPr indent="0" lvl="0" marL="0" rtl="0" algn="l">
              <a:lnSpc>
                <a:spcPct val="90000"/>
              </a:lnSpc>
              <a:spcBef>
                <a:spcPts val="1000"/>
              </a:spcBef>
              <a:spcAft>
                <a:spcPts val="0"/>
              </a:spcAft>
              <a:buClr>
                <a:schemeClr val="dk1"/>
              </a:buClr>
              <a:buSzPts val="1600"/>
              <a:buNone/>
            </a:pPr>
            <a:r>
              <a:rPr b="1" lang="en-US" sz="1700"/>
              <a:t>UN agencies have a role to play in sustaining community organ</a:t>
            </a:r>
            <a:r>
              <a:rPr b="1" lang="en-US" sz="1700"/>
              <a:t>is</a:t>
            </a:r>
            <a:r>
              <a:rPr b="1" lang="en-US" sz="1700"/>
              <a:t>ing of people who inject drugs, for example by:</a:t>
            </a:r>
            <a:endParaRPr sz="2900"/>
          </a:p>
          <a:p>
            <a:pPr indent="-221615" lvl="0" marL="228600" rtl="0" algn="l">
              <a:lnSpc>
                <a:spcPct val="90000"/>
              </a:lnSpc>
              <a:spcBef>
                <a:spcPts val="1000"/>
              </a:spcBef>
              <a:spcAft>
                <a:spcPts val="0"/>
              </a:spcAft>
              <a:buClr>
                <a:schemeClr val="dk1"/>
              </a:buClr>
              <a:buSzPts val="1700"/>
              <a:buChar char="•"/>
            </a:pPr>
            <a:r>
              <a:rPr lang="en-US" sz="1700"/>
              <a:t>Building and strengthening partnerships with government, civil society, local allies and development partners </a:t>
            </a:r>
            <a:endParaRPr sz="1700"/>
          </a:p>
          <a:p>
            <a:pPr indent="-221615" lvl="0" marL="228600" rtl="0" algn="l">
              <a:lnSpc>
                <a:spcPct val="90000"/>
              </a:lnSpc>
              <a:spcBef>
                <a:spcPts val="1000"/>
              </a:spcBef>
              <a:spcAft>
                <a:spcPts val="0"/>
              </a:spcAft>
              <a:buClr>
                <a:schemeClr val="dk1"/>
              </a:buClr>
              <a:buSzPts val="1700"/>
              <a:buChar char="•"/>
            </a:pPr>
            <a:r>
              <a:rPr lang="en-US" sz="1700"/>
              <a:t>Providing technical assistance to networks of of people who use drugs to improve governance, fundraising or project management</a:t>
            </a:r>
            <a:endParaRPr sz="2900"/>
          </a:p>
          <a:p>
            <a:pPr indent="-221615" lvl="0" marL="228600" rtl="0" algn="l">
              <a:lnSpc>
                <a:spcPct val="90000"/>
              </a:lnSpc>
              <a:spcBef>
                <a:spcPts val="1000"/>
              </a:spcBef>
              <a:spcAft>
                <a:spcPts val="0"/>
              </a:spcAft>
              <a:buClr>
                <a:schemeClr val="dk1"/>
              </a:buClr>
              <a:buSzPts val="1700"/>
              <a:buChar char="•"/>
            </a:pPr>
            <a:r>
              <a:rPr lang="en-US" sz="1700"/>
              <a:t>Supporting the observance by people who use drugs of the Global Day of Action (on or around June 26)</a:t>
            </a:r>
            <a:endParaRPr sz="2900"/>
          </a:p>
          <a:p>
            <a:pPr indent="-221615" lvl="0" marL="228600" rtl="0" algn="l">
              <a:lnSpc>
                <a:spcPct val="90000"/>
              </a:lnSpc>
              <a:spcBef>
                <a:spcPts val="1000"/>
              </a:spcBef>
              <a:spcAft>
                <a:spcPts val="0"/>
              </a:spcAft>
              <a:buClr>
                <a:schemeClr val="dk1"/>
              </a:buClr>
              <a:buSzPts val="1700"/>
              <a:buChar char="•"/>
            </a:pPr>
            <a:r>
              <a:rPr lang="en-US" sz="1700"/>
              <a:t>Supporting local advocates in their efforts to decriminalise drug use and possession</a:t>
            </a:r>
            <a:endParaRPr sz="2900"/>
          </a:p>
          <a:p>
            <a:pPr indent="-221615" lvl="0" marL="228600" rtl="0" algn="l">
              <a:lnSpc>
                <a:spcPct val="90000"/>
              </a:lnSpc>
              <a:spcBef>
                <a:spcPts val="1000"/>
              </a:spcBef>
              <a:spcAft>
                <a:spcPts val="0"/>
              </a:spcAft>
              <a:buClr>
                <a:schemeClr val="dk1"/>
              </a:buClr>
              <a:buSzPts val="1700"/>
              <a:buChar char="•"/>
            </a:pPr>
            <a:r>
              <a:rPr lang="en-US" sz="1700"/>
              <a:t>Advocating for adequate resourcing of organisations led by people who use drugs</a:t>
            </a:r>
            <a:endParaRPr sz="1700"/>
          </a:p>
        </p:txBody>
      </p:sp>
      <p:sp>
        <p:nvSpPr>
          <p:cNvPr id="233" name="Google Shape;233;p54"/>
          <p:cNvSpPr txBox="1"/>
          <p:nvPr>
            <p:ph type="title"/>
          </p:nvPr>
        </p:nvSpPr>
        <p:spPr>
          <a:xfrm>
            <a:off x="430696" y="248478"/>
            <a:ext cx="10515600" cy="810592"/>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lt1"/>
              </a:buClr>
              <a:buSzPts val="4000"/>
              <a:buFont typeface="Arial"/>
              <a:buNone/>
            </a:pPr>
            <a:r>
              <a:rPr lang="en-US"/>
              <a:t>Community organising for health </a:t>
            </a:r>
            <a:endParaRPr/>
          </a:p>
          <a:p>
            <a:pPr indent="0" lvl="0" marL="0" rtl="0" algn="l">
              <a:lnSpc>
                <a:spcPct val="90000"/>
              </a:lnSpc>
              <a:spcBef>
                <a:spcPts val="0"/>
              </a:spcBef>
              <a:spcAft>
                <a:spcPts val="0"/>
              </a:spcAft>
              <a:buClr>
                <a:schemeClr val="lt1"/>
              </a:buClr>
              <a:buSzPts val="4000"/>
              <a:buFont typeface="Arial"/>
              <a:buNone/>
            </a:pPr>
            <a:r>
              <a:rPr lang="en-US"/>
              <a:t>and rights </a:t>
            </a:r>
            <a:endParaRPr/>
          </a:p>
        </p:txBody>
      </p:sp>
      <p:cxnSp>
        <p:nvCxnSpPr>
          <p:cNvPr id="234" name="Google Shape;234;p54"/>
          <p:cNvCxnSpPr/>
          <p:nvPr/>
        </p:nvCxnSpPr>
        <p:spPr>
          <a:xfrm>
            <a:off x="256032" y="6625485"/>
            <a:ext cx="582168" cy="0"/>
          </a:xfrm>
          <a:prstGeom prst="straightConnector1">
            <a:avLst/>
          </a:prstGeom>
          <a:noFill/>
          <a:ln cap="flat" cmpd="sng" w="9525">
            <a:solidFill>
              <a:srgbClr val="ACB8CA"/>
            </a:solidFill>
            <a:prstDash val="solid"/>
            <a:miter lim="800000"/>
            <a:headEnd len="sm" w="sm" type="none"/>
            <a:tailEnd len="sm" w="sm" type="none"/>
          </a:ln>
        </p:spPr>
      </p:cxnSp>
      <p:sp>
        <p:nvSpPr>
          <p:cNvPr id="235" name="Google Shape;235;p54"/>
          <p:cNvSpPr txBox="1"/>
          <p:nvPr/>
        </p:nvSpPr>
        <p:spPr>
          <a:xfrm>
            <a:off x="838200" y="6494685"/>
            <a:ext cx="6261900" cy="261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ACB8CA"/>
                </a:solidFill>
                <a:latin typeface="Arial"/>
                <a:ea typeface="Arial"/>
                <a:cs typeface="Arial"/>
                <a:sym typeface="Arial"/>
              </a:rPr>
              <a:t>MODULE 4 | COMMUNITY ORGANISING FOR HEALTH AND RIGHTS</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0" name="Shape 240"/>
        <p:cNvGrpSpPr/>
        <p:nvPr/>
      </p:nvGrpSpPr>
      <p:grpSpPr>
        <a:xfrm>
          <a:off x="0" y="0"/>
          <a:ext cx="0" cy="0"/>
          <a:chOff x="0" y="0"/>
          <a:chExt cx="0" cy="0"/>
        </a:xfrm>
      </p:grpSpPr>
      <p:sp>
        <p:nvSpPr>
          <p:cNvPr id="241" name="Google Shape;241;p55"/>
          <p:cNvSpPr txBox="1"/>
          <p:nvPr>
            <p:ph idx="1" type="body"/>
          </p:nvPr>
        </p:nvSpPr>
        <p:spPr>
          <a:xfrm>
            <a:off x="838200" y="1567207"/>
            <a:ext cx="10515600" cy="4349500"/>
          </a:xfrm>
          <a:prstGeom prst="rect">
            <a:avLst/>
          </a:prstGeom>
          <a:noFill/>
          <a:ln>
            <a:noFill/>
          </a:ln>
        </p:spPr>
        <p:txBody>
          <a:bodyPr anchorCtr="0" anchor="t" bIns="45700" lIns="91425" spcFirstLastPara="1" rIns="91425" wrap="square" tIns="45700">
            <a:normAutofit fontScale="92500" lnSpcReduction="20000"/>
          </a:bodyPr>
          <a:lstStyle/>
          <a:p>
            <a:pPr indent="0" lvl="0" marL="0" rtl="0" algn="l">
              <a:lnSpc>
                <a:spcPct val="100000"/>
              </a:lnSpc>
              <a:spcBef>
                <a:spcPts val="0"/>
              </a:spcBef>
              <a:spcAft>
                <a:spcPts val="0"/>
              </a:spcAft>
              <a:buClr>
                <a:schemeClr val="dk1"/>
              </a:buClr>
              <a:buSzPct val="83146"/>
              <a:buNone/>
            </a:pPr>
            <a:r>
              <a:rPr b="1" lang="en-US" sz="1924">
                <a:solidFill>
                  <a:schemeClr val="accent2"/>
                </a:solidFill>
              </a:rPr>
              <a:t>Community empowerment </a:t>
            </a:r>
            <a:r>
              <a:rPr lang="en-US" sz="1924"/>
              <a:t>describes a process whereby people who inject drugs take individual and collective ownership of activities, programmes and policies to achieve the most effective responses to HIV and HCV, and to address social and structural barriers to their health and their human rights. </a:t>
            </a:r>
            <a:endParaRPr sz="3124"/>
          </a:p>
          <a:p>
            <a:pPr indent="0" lvl="0" marL="0" rtl="0" algn="l">
              <a:lnSpc>
                <a:spcPct val="100000"/>
              </a:lnSpc>
              <a:spcBef>
                <a:spcPts val="0"/>
              </a:spcBef>
              <a:spcAft>
                <a:spcPts val="0"/>
              </a:spcAft>
              <a:buClr>
                <a:schemeClr val="dk1"/>
              </a:buClr>
              <a:buSzPct val="83146"/>
              <a:buNone/>
            </a:pPr>
            <a:r>
              <a:t/>
            </a:r>
            <a:endParaRPr sz="1924"/>
          </a:p>
          <a:p>
            <a:pPr indent="0" lvl="0" marL="0" rtl="0" algn="l">
              <a:lnSpc>
                <a:spcPct val="100000"/>
              </a:lnSpc>
              <a:spcBef>
                <a:spcPts val="0"/>
              </a:spcBef>
              <a:spcAft>
                <a:spcPts val="0"/>
              </a:spcAft>
              <a:buClr>
                <a:schemeClr val="dk1"/>
              </a:buClr>
              <a:buSzPct val="83146"/>
              <a:buNone/>
            </a:pPr>
            <a:r>
              <a:rPr b="1" lang="en-US" sz="1924"/>
              <a:t>This may mean that people who inject drugs: </a:t>
            </a:r>
            <a:endParaRPr sz="3124"/>
          </a:p>
          <a:p>
            <a:pPr indent="-247649" lvl="0" marL="228600" rtl="0" algn="l">
              <a:lnSpc>
                <a:spcPct val="100000"/>
              </a:lnSpc>
              <a:spcBef>
                <a:spcPts val="1000"/>
              </a:spcBef>
              <a:spcAft>
                <a:spcPts val="0"/>
              </a:spcAft>
              <a:buClr>
                <a:schemeClr val="dk1"/>
              </a:buClr>
              <a:buSzPct val="100000"/>
              <a:buChar char="•"/>
            </a:pPr>
            <a:r>
              <a:rPr lang="en-US" sz="1924"/>
              <a:t>Come together for mutual assistance </a:t>
            </a:r>
            <a:endParaRPr sz="3124"/>
          </a:p>
          <a:p>
            <a:pPr indent="-247649" lvl="0" marL="228600" rtl="0" algn="l">
              <a:lnSpc>
                <a:spcPct val="100000"/>
              </a:lnSpc>
              <a:spcBef>
                <a:spcPts val="1000"/>
              </a:spcBef>
              <a:spcAft>
                <a:spcPts val="0"/>
              </a:spcAft>
              <a:buClr>
                <a:schemeClr val="dk1"/>
              </a:buClr>
              <a:buSzPct val="100000"/>
              <a:buChar char="•"/>
            </a:pPr>
            <a:r>
              <a:rPr lang="en-US" sz="1924"/>
              <a:t>Form a collective identity with common goals and address their collective needs in a supportive environment </a:t>
            </a:r>
            <a:endParaRPr sz="3124"/>
          </a:p>
          <a:p>
            <a:pPr indent="-247649" lvl="0" marL="228600" rtl="0" algn="l">
              <a:lnSpc>
                <a:spcPct val="100000"/>
              </a:lnSpc>
              <a:spcBef>
                <a:spcPts val="1000"/>
              </a:spcBef>
              <a:spcAft>
                <a:spcPts val="0"/>
              </a:spcAft>
              <a:buClr>
                <a:schemeClr val="dk1"/>
              </a:buClr>
              <a:buSzPct val="100000"/>
              <a:buChar char="•"/>
            </a:pPr>
            <a:r>
              <a:rPr lang="en-US" sz="1924"/>
              <a:t>Identify their own priorities and the appropriate strategies to address these </a:t>
            </a:r>
            <a:endParaRPr sz="3124"/>
          </a:p>
          <a:p>
            <a:pPr indent="-247649" lvl="0" marL="228600" rtl="0" algn="l">
              <a:lnSpc>
                <a:spcPct val="100000"/>
              </a:lnSpc>
              <a:spcBef>
                <a:spcPts val="1000"/>
              </a:spcBef>
              <a:spcAft>
                <a:spcPts val="0"/>
              </a:spcAft>
              <a:buClr>
                <a:schemeClr val="dk1"/>
              </a:buClr>
              <a:buSzPct val="100000"/>
              <a:buChar char="•"/>
            </a:pPr>
            <a:r>
              <a:rPr lang="en-US" sz="1924"/>
              <a:t>advocate collectively for their rights as people who inject drugs and as human beings </a:t>
            </a:r>
            <a:endParaRPr sz="3124"/>
          </a:p>
          <a:p>
            <a:pPr indent="-247649" lvl="0" marL="228600" rtl="0" algn="l">
              <a:lnSpc>
                <a:spcPct val="100000"/>
              </a:lnSpc>
              <a:spcBef>
                <a:spcPts val="1000"/>
              </a:spcBef>
              <a:spcAft>
                <a:spcPts val="0"/>
              </a:spcAft>
              <a:buClr>
                <a:schemeClr val="dk1"/>
              </a:buClr>
              <a:buSzPct val="100000"/>
              <a:buChar char="•"/>
            </a:pPr>
            <a:r>
              <a:rPr lang="en-US" sz="1924"/>
              <a:t>Provide and facilitate access to HIV and HCV prevention, care and treatment, and support services </a:t>
            </a:r>
            <a:endParaRPr sz="3124"/>
          </a:p>
          <a:p>
            <a:pPr indent="-247649" lvl="0" marL="228600" rtl="0" algn="l">
              <a:lnSpc>
                <a:spcPct val="100000"/>
              </a:lnSpc>
              <a:spcBef>
                <a:spcPts val="1000"/>
              </a:spcBef>
              <a:spcAft>
                <a:spcPts val="0"/>
              </a:spcAft>
              <a:buClr>
                <a:schemeClr val="dk1"/>
              </a:buClr>
              <a:buSzPct val="100000"/>
              <a:buChar char="•"/>
            </a:pPr>
            <a:r>
              <a:rPr lang="en-US" sz="1924"/>
              <a:t>Participate meaningfully in all aspects of programme design, implementation, delivery, management, and monitoring and evaluation (M&amp;E) </a:t>
            </a:r>
            <a:endParaRPr sz="3124"/>
          </a:p>
          <a:p>
            <a:pPr indent="-247649" lvl="0" marL="228600" rtl="0" algn="l">
              <a:lnSpc>
                <a:spcPct val="100000"/>
              </a:lnSpc>
              <a:spcBef>
                <a:spcPts val="1000"/>
              </a:spcBef>
              <a:spcAft>
                <a:spcPts val="0"/>
              </a:spcAft>
              <a:buClr>
                <a:schemeClr val="dk1"/>
              </a:buClr>
              <a:buSzPct val="100000"/>
              <a:buChar char="•"/>
            </a:pPr>
            <a:r>
              <a:rPr lang="en-US" sz="1924"/>
              <a:t>Build and strengthen partnerships with government, civil society, local allies and development partners. </a:t>
            </a:r>
            <a:endParaRPr sz="3124"/>
          </a:p>
        </p:txBody>
      </p:sp>
      <p:sp>
        <p:nvSpPr>
          <p:cNvPr id="242" name="Google Shape;242;p55"/>
          <p:cNvSpPr txBox="1"/>
          <p:nvPr>
            <p:ph type="title"/>
          </p:nvPr>
        </p:nvSpPr>
        <p:spPr>
          <a:xfrm>
            <a:off x="430696" y="248478"/>
            <a:ext cx="10515600" cy="810592"/>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lt1"/>
              </a:buClr>
              <a:buSzPts val="4000"/>
              <a:buFont typeface="Arial"/>
              <a:buNone/>
            </a:pPr>
            <a:r>
              <a:rPr lang="en-US"/>
              <a:t>Community organ</a:t>
            </a:r>
            <a:r>
              <a:rPr lang="en-US"/>
              <a:t>is</a:t>
            </a:r>
            <a:r>
              <a:rPr lang="en-US"/>
              <a:t>ing for health </a:t>
            </a:r>
            <a:endParaRPr/>
          </a:p>
          <a:p>
            <a:pPr indent="0" lvl="0" marL="0" rtl="0" algn="l">
              <a:lnSpc>
                <a:spcPct val="90000"/>
              </a:lnSpc>
              <a:spcBef>
                <a:spcPts val="0"/>
              </a:spcBef>
              <a:spcAft>
                <a:spcPts val="0"/>
              </a:spcAft>
              <a:buClr>
                <a:schemeClr val="lt1"/>
              </a:buClr>
              <a:buSzPts val="4000"/>
              <a:buFont typeface="Arial"/>
              <a:buNone/>
            </a:pPr>
            <a:r>
              <a:rPr lang="en-US"/>
              <a:t>and rights </a:t>
            </a:r>
            <a:endParaRPr/>
          </a:p>
        </p:txBody>
      </p:sp>
      <p:cxnSp>
        <p:nvCxnSpPr>
          <p:cNvPr id="243" name="Google Shape;243;p55"/>
          <p:cNvCxnSpPr/>
          <p:nvPr/>
        </p:nvCxnSpPr>
        <p:spPr>
          <a:xfrm>
            <a:off x="256032" y="6625485"/>
            <a:ext cx="582168" cy="0"/>
          </a:xfrm>
          <a:prstGeom prst="straightConnector1">
            <a:avLst/>
          </a:prstGeom>
          <a:noFill/>
          <a:ln cap="flat" cmpd="sng" w="9525">
            <a:solidFill>
              <a:srgbClr val="ACB8CA"/>
            </a:solidFill>
            <a:prstDash val="solid"/>
            <a:miter lim="800000"/>
            <a:headEnd len="sm" w="sm" type="none"/>
            <a:tailEnd len="sm" w="sm" type="none"/>
          </a:ln>
        </p:spPr>
      </p:cxnSp>
      <p:sp>
        <p:nvSpPr>
          <p:cNvPr id="244" name="Google Shape;244;p55"/>
          <p:cNvSpPr txBox="1"/>
          <p:nvPr/>
        </p:nvSpPr>
        <p:spPr>
          <a:xfrm>
            <a:off x="838200" y="6494685"/>
            <a:ext cx="6261900" cy="261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ACB8CA"/>
                </a:solidFill>
                <a:latin typeface="Arial"/>
                <a:ea typeface="Arial"/>
                <a:cs typeface="Arial"/>
                <a:sym typeface="Arial"/>
              </a:rPr>
              <a:t>MODULE 4 | COMMUNITY ORGANISING FOR HEALTH AND RIGHTS</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8" name="Shape 248"/>
        <p:cNvGrpSpPr/>
        <p:nvPr/>
      </p:nvGrpSpPr>
      <p:grpSpPr>
        <a:xfrm>
          <a:off x="0" y="0"/>
          <a:ext cx="0" cy="0"/>
          <a:chOff x="0" y="0"/>
          <a:chExt cx="0" cy="0"/>
        </a:xfrm>
      </p:grpSpPr>
      <p:sp>
        <p:nvSpPr>
          <p:cNvPr id="249" name="Google Shape;249;p56"/>
          <p:cNvSpPr txBox="1"/>
          <p:nvPr>
            <p:ph type="title"/>
          </p:nvPr>
        </p:nvSpPr>
        <p:spPr>
          <a:xfrm>
            <a:off x="430696" y="248478"/>
            <a:ext cx="10515600" cy="810592"/>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lt1"/>
              </a:buClr>
              <a:buSzPts val="4400"/>
              <a:buFont typeface="Arial"/>
              <a:buNone/>
            </a:pPr>
            <a:r>
              <a:rPr lang="en-US"/>
              <a:t>Module 4 Contents</a:t>
            </a:r>
            <a:endParaRPr/>
          </a:p>
        </p:txBody>
      </p:sp>
      <p:sp>
        <p:nvSpPr>
          <p:cNvPr id="250" name="Google Shape;250;p56"/>
          <p:cNvSpPr txBox="1"/>
          <p:nvPr>
            <p:ph idx="1" type="body"/>
          </p:nvPr>
        </p:nvSpPr>
        <p:spPr>
          <a:xfrm>
            <a:off x="838200" y="1567207"/>
            <a:ext cx="10515600" cy="4510864"/>
          </a:xfrm>
          <a:prstGeom prst="rect">
            <a:avLst/>
          </a:prstGeom>
          <a:noFill/>
          <a:ln>
            <a:noFill/>
          </a:ln>
        </p:spPr>
        <p:txBody>
          <a:bodyPr anchorCtr="0" anchor="t" bIns="45700" lIns="91425" spcFirstLastPara="1" rIns="91425" wrap="square" tIns="45700">
            <a:noAutofit/>
          </a:bodyPr>
          <a:lstStyle/>
          <a:p>
            <a:pPr indent="-351948" lvl="0" marL="457200" rtl="0" algn="l">
              <a:lnSpc>
                <a:spcPct val="100000"/>
              </a:lnSpc>
              <a:spcBef>
                <a:spcPts val="0"/>
              </a:spcBef>
              <a:spcAft>
                <a:spcPts val="0"/>
              </a:spcAft>
              <a:buSzPts val="2400"/>
              <a:buFont typeface="Noto Sans Symbols"/>
              <a:buChar char="➢"/>
            </a:pPr>
            <a:r>
              <a:rPr lang="en-US" sz="2400">
                <a:solidFill>
                  <a:schemeClr val="accent1"/>
                </a:solidFill>
              </a:rPr>
              <a:t>Questions to frame this module </a:t>
            </a:r>
            <a:endParaRPr/>
          </a:p>
          <a:p>
            <a:pPr indent="-351948" lvl="0" marL="457200" rtl="0" algn="l">
              <a:lnSpc>
                <a:spcPct val="100000"/>
              </a:lnSpc>
              <a:spcBef>
                <a:spcPts val="0"/>
              </a:spcBef>
              <a:spcAft>
                <a:spcPts val="0"/>
              </a:spcAft>
              <a:buSzPts val="2400"/>
              <a:buFont typeface="Noto Sans Symbols"/>
              <a:buChar char="➢"/>
            </a:pPr>
            <a:r>
              <a:rPr lang="en-US" sz="2400">
                <a:solidFill>
                  <a:schemeClr val="accent1"/>
                </a:solidFill>
              </a:rPr>
              <a:t>Some definitions</a:t>
            </a:r>
            <a:endParaRPr/>
          </a:p>
          <a:p>
            <a:pPr indent="-351948" lvl="0" marL="457200" rtl="0" algn="l">
              <a:lnSpc>
                <a:spcPct val="100000"/>
              </a:lnSpc>
              <a:spcBef>
                <a:spcPts val="0"/>
              </a:spcBef>
              <a:spcAft>
                <a:spcPts val="0"/>
              </a:spcAft>
              <a:buSzPts val="2400"/>
              <a:buFont typeface="Noto Sans Symbols"/>
              <a:buChar char="➢"/>
            </a:pPr>
            <a:r>
              <a:rPr lang="en-US" sz="2400">
                <a:solidFill>
                  <a:schemeClr val="accent1"/>
                </a:solidFill>
              </a:rPr>
              <a:t>Vulnerability of people who inject drugs</a:t>
            </a:r>
            <a:endParaRPr/>
          </a:p>
          <a:p>
            <a:pPr indent="-351948" lvl="0" marL="457200" rtl="0" algn="l">
              <a:lnSpc>
                <a:spcPct val="100000"/>
              </a:lnSpc>
              <a:spcBef>
                <a:spcPts val="0"/>
              </a:spcBef>
              <a:spcAft>
                <a:spcPts val="0"/>
              </a:spcAft>
              <a:buSzPts val="2400"/>
              <a:buFont typeface="Noto Sans Symbols"/>
              <a:buChar char="➢"/>
            </a:pPr>
            <a:r>
              <a:rPr lang="en-US" sz="2400">
                <a:solidFill>
                  <a:schemeClr val="accent1"/>
                </a:solidFill>
              </a:rPr>
              <a:t>Harm reduction with people who inject drugs</a:t>
            </a:r>
            <a:endParaRPr/>
          </a:p>
          <a:p>
            <a:pPr indent="-351948" lvl="0" marL="457200" rtl="0" algn="l">
              <a:lnSpc>
                <a:spcPct val="100000"/>
              </a:lnSpc>
              <a:spcBef>
                <a:spcPts val="0"/>
              </a:spcBef>
              <a:spcAft>
                <a:spcPts val="0"/>
              </a:spcAft>
              <a:buSzPts val="2400"/>
              <a:buFont typeface="Noto Sans Symbols"/>
              <a:buChar char="➢"/>
            </a:pPr>
            <a:r>
              <a:rPr lang="en-US" sz="2400">
                <a:solidFill>
                  <a:schemeClr val="accent1"/>
                </a:solidFill>
              </a:rPr>
              <a:t>Community organising for health and rights</a:t>
            </a:r>
            <a:endParaRPr/>
          </a:p>
          <a:p>
            <a:pPr indent="-351948" lvl="0" marL="457200" rtl="0" algn="l">
              <a:lnSpc>
                <a:spcPct val="100000"/>
              </a:lnSpc>
              <a:spcBef>
                <a:spcPts val="0"/>
              </a:spcBef>
              <a:spcAft>
                <a:spcPts val="0"/>
              </a:spcAft>
              <a:buClr>
                <a:schemeClr val="accent2"/>
              </a:buClr>
              <a:buSzPts val="2600"/>
              <a:buFont typeface="Noto Sans Symbols"/>
              <a:buChar char="➢"/>
            </a:pPr>
            <a:r>
              <a:rPr b="1" lang="en-US" sz="2600">
                <a:solidFill>
                  <a:schemeClr val="accent2"/>
                </a:solidFill>
              </a:rPr>
              <a:t>Legal and policy frameworks on drug use and possession</a:t>
            </a:r>
            <a:endParaRPr/>
          </a:p>
          <a:p>
            <a:pPr indent="-351948" lvl="0" marL="457200" rtl="0" algn="l">
              <a:lnSpc>
                <a:spcPct val="100000"/>
              </a:lnSpc>
              <a:spcBef>
                <a:spcPts val="0"/>
              </a:spcBef>
              <a:spcAft>
                <a:spcPts val="0"/>
              </a:spcAft>
              <a:buSzPts val="2400"/>
              <a:buFont typeface="Noto Sans Symbols"/>
              <a:buChar char="➢"/>
            </a:pPr>
            <a:r>
              <a:rPr lang="en-US" sz="2400">
                <a:solidFill>
                  <a:schemeClr val="accent1"/>
                </a:solidFill>
              </a:rPr>
              <a:t>The case for decriminalisation</a:t>
            </a:r>
            <a:endParaRPr/>
          </a:p>
          <a:p>
            <a:pPr indent="-351948" lvl="0" marL="457200" rtl="0" algn="l">
              <a:lnSpc>
                <a:spcPct val="100000"/>
              </a:lnSpc>
              <a:spcBef>
                <a:spcPts val="0"/>
              </a:spcBef>
              <a:spcAft>
                <a:spcPts val="0"/>
              </a:spcAft>
              <a:buSzPts val="2400"/>
              <a:buFont typeface="Noto Sans Symbols"/>
              <a:buChar char="➢"/>
            </a:pPr>
            <a:r>
              <a:rPr lang="en-US" sz="2400">
                <a:solidFill>
                  <a:schemeClr val="accent1"/>
                </a:solidFill>
              </a:rPr>
              <a:t>UN frameworks and normative guidance on drugs</a:t>
            </a:r>
            <a:endParaRPr/>
          </a:p>
          <a:p>
            <a:pPr indent="-351948" lvl="0" marL="457200" rtl="0" algn="l">
              <a:lnSpc>
                <a:spcPct val="100000"/>
              </a:lnSpc>
              <a:spcBef>
                <a:spcPts val="0"/>
              </a:spcBef>
              <a:spcAft>
                <a:spcPts val="0"/>
              </a:spcAft>
              <a:buSzPts val="2400"/>
              <a:buFont typeface="Noto Sans Symbols"/>
              <a:buChar char="➢"/>
            </a:pPr>
            <a:r>
              <a:rPr lang="en-US" sz="2400">
                <a:solidFill>
                  <a:schemeClr val="accent1"/>
                </a:solidFill>
              </a:rPr>
              <a:t>Take-home messages</a:t>
            </a:r>
            <a:endParaRPr/>
          </a:p>
          <a:p>
            <a:pPr indent="-351948" lvl="0" marL="457200" rtl="0" algn="l">
              <a:lnSpc>
                <a:spcPct val="100000"/>
              </a:lnSpc>
              <a:spcBef>
                <a:spcPts val="0"/>
              </a:spcBef>
              <a:spcAft>
                <a:spcPts val="0"/>
              </a:spcAft>
              <a:buSzPts val="2400"/>
              <a:buFont typeface="Noto Sans Symbols"/>
              <a:buChar char="➢"/>
            </a:pPr>
            <a:r>
              <a:rPr lang="en-US" sz="2400">
                <a:solidFill>
                  <a:schemeClr val="accent1"/>
                </a:solidFill>
              </a:rPr>
              <a:t>Module review questions</a:t>
            </a:r>
            <a:endParaRPr/>
          </a:p>
          <a:p>
            <a:pPr indent="-351948" lvl="0" marL="457200" rtl="0" algn="l">
              <a:lnSpc>
                <a:spcPct val="100000"/>
              </a:lnSpc>
              <a:spcBef>
                <a:spcPts val="0"/>
              </a:spcBef>
              <a:spcAft>
                <a:spcPts val="0"/>
              </a:spcAft>
              <a:buSzPts val="2400"/>
              <a:buFont typeface="Noto Sans Symbols"/>
              <a:buChar char="➢"/>
            </a:pPr>
            <a:r>
              <a:rPr lang="en-US" sz="2400">
                <a:solidFill>
                  <a:schemeClr val="accent1"/>
                </a:solidFill>
              </a:rPr>
              <a:t>Further information and resources</a:t>
            </a:r>
            <a:endParaRPr/>
          </a:p>
          <a:p>
            <a:pPr indent="0" lvl="0" marL="0" rtl="0" algn="l">
              <a:lnSpc>
                <a:spcPct val="100000"/>
              </a:lnSpc>
              <a:spcBef>
                <a:spcPts val="0"/>
              </a:spcBef>
              <a:spcAft>
                <a:spcPts val="0"/>
              </a:spcAft>
              <a:buNone/>
            </a:pPr>
            <a:r>
              <a:t/>
            </a:r>
            <a:endParaRPr b="1" sz="2400">
              <a:solidFill>
                <a:schemeClr val="accent2"/>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5" name="Shape 255"/>
        <p:cNvGrpSpPr/>
        <p:nvPr/>
      </p:nvGrpSpPr>
      <p:grpSpPr>
        <a:xfrm>
          <a:off x="0" y="0"/>
          <a:ext cx="0" cy="0"/>
          <a:chOff x="0" y="0"/>
          <a:chExt cx="0" cy="0"/>
        </a:xfrm>
      </p:grpSpPr>
      <p:sp>
        <p:nvSpPr>
          <p:cNvPr id="256" name="Google Shape;256;p57"/>
          <p:cNvSpPr txBox="1"/>
          <p:nvPr>
            <p:ph idx="1" type="body"/>
          </p:nvPr>
        </p:nvSpPr>
        <p:spPr>
          <a:xfrm>
            <a:off x="838200" y="1567207"/>
            <a:ext cx="10515600" cy="4673172"/>
          </a:xfrm>
          <a:prstGeom prst="rect">
            <a:avLst/>
          </a:prstGeom>
          <a:noFill/>
          <a:ln>
            <a:noFill/>
          </a:ln>
        </p:spPr>
        <p:txBody>
          <a:bodyPr anchorCtr="0" anchor="t" bIns="45700" lIns="91425" spcFirstLastPara="1" rIns="91425" wrap="square" tIns="45700">
            <a:normAutofit lnSpcReduction="20000"/>
          </a:bodyPr>
          <a:lstStyle/>
          <a:p>
            <a:pPr indent="0" lvl="0" marL="0" rtl="0" algn="l">
              <a:lnSpc>
                <a:spcPct val="100000"/>
              </a:lnSpc>
              <a:spcBef>
                <a:spcPts val="0"/>
              </a:spcBef>
              <a:spcAft>
                <a:spcPts val="0"/>
              </a:spcAft>
              <a:buClr>
                <a:schemeClr val="dk1"/>
              </a:buClr>
              <a:buSzPts val="2400"/>
              <a:buNone/>
            </a:pPr>
            <a:r>
              <a:rPr lang="en-US" sz="2400"/>
              <a:t>Most countries have laws and policies which regulate the use, possession, procurement, cultivation, manufacturing and sale of narcotic drugs or substances that are considered illicit.</a:t>
            </a:r>
            <a:endParaRPr/>
          </a:p>
          <a:p>
            <a:pPr indent="0" lvl="0" marL="0" rtl="0" algn="l">
              <a:lnSpc>
                <a:spcPct val="100000"/>
              </a:lnSpc>
              <a:spcBef>
                <a:spcPts val="1000"/>
              </a:spcBef>
              <a:spcAft>
                <a:spcPts val="0"/>
              </a:spcAft>
              <a:buClr>
                <a:schemeClr val="dk1"/>
              </a:buClr>
              <a:buSzPts val="2400"/>
              <a:buNone/>
            </a:pPr>
            <a:r>
              <a:rPr b="1" lang="en-US" sz="2400"/>
              <a:t>The UN has three international drug control conventions, which are legally binding on member states: </a:t>
            </a:r>
            <a:endParaRPr/>
          </a:p>
          <a:p>
            <a:pPr indent="-240030" lvl="0" marL="228600" rtl="0" algn="l">
              <a:lnSpc>
                <a:spcPct val="100000"/>
              </a:lnSpc>
              <a:spcBef>
                <a:spcPts val="1000"/>
              </a:spcBef>
              <a:spcAft>
                <a:spcPts val="0"/>
              </a:spcAft>
              <a:buClr>
                <a:schemeClr val="dk1"/>
              </a:buClr>
              <a:buSzPts val="2400"/>
              <a:buChar char="•"/>
            </a:pPr>
            <a:r>
              <a:rPr lang="en-US" sz="2400"/>
              <a:t>Single Convention on Narcotic Drugs (1961)</a:t>
            </a:r>
            <a:endParaRPr/>
          </a:p>
          <a:p>
            <a:pPr indent="-240030" lvl="0" marL="228600" rtl="0" algn="l">
              <a:lnSpc>
                <a:spcPct val="100000"/>
              </a:lnSpc>
              <a:spcBef>
                <a:spcPts val="1000"/>
              </a:spcBef>
              <a:spcAft>
                <a:spcPts val="0"/>
              </a:spcAft>
              <a:buClr>
                <a:schemeClr val="dk1"/>
              </a:buClr>
              <a:buSzPts val="2400"/>
              <a:buChar char="•"/>
            </a:pPr>
            <a:r>
              <a:rPr lang="en-US" sz="2400"/>
              <a:t>Convention on Psychotropic substances (1971)</a:t>
            </a:r>
            <a:endParaRPr/>
          </a:p>
          <a:p>
            <a:pPr indent="-240030" lvl="0" marL="228600" rtl="0" algn="l">
              <a:lnSpc>
                <a:spcPct val="100000"/>
              </a:lnSpc>
              <a:spcBef>
                <a:spcPts val="1000"/>
              </a:spcBef>
              <a:spcAft>
                <a:spcPts val="0"/>
              </a:spcAft>
              <a:buClr>
                <a:schemeClr val="dk1"/>
              </a:buClr>
              <a:buSzPts val="2400"/>
              <a:buChar char="•"/>
            </a:pPr>
            <a:r>
              <a:rPr lang="en-US" sz="2400"/>
              <a:t>Convention against the illicit Traffic in narcotic Drugs and Psychotropic substances (1988). </a:t>
            </a:r>
            <a:endParaRPr/>
          </a:p>
          <a:p>
            <a:pPr indent="0" lvl="0" marL="0" rtl="0" algn="l">
              <a:lnSpc>
                <a:spcPct val="100000"/>
              </a:lnSpc>
              <a:spcBef>
                <a:spcPts val="1000"/>
              </a:spcBef>
              <a:spcAft>
                <a:spcPts val="0"/>
              </a:spcAft>
              <a:buClr>
                <a:schemeClr val="dk1"/>
              </a:buClr>
              <a:buSzPts val="2400"/>
              <a:buNone/>
            </a:pPr>
            <a:r>
              <a:rPr lang="en-US" sz="2400"/>
              <a:t>Even though these conventions are based on a prohibitionist framework, they provide opportunities for governments to provide an alternative to conviction or punishment. </a:t>
            </a:r>
            <a:endParaRPr/>
          </a:p>
        </p:txBody>
      </p:sp>
      <p:sp>
        <p:nvSpPr>
          <p:cNvPr id="257" name="Google Shape;257;p57"/>
          <p:cNvSpPr txBox="1"/>
          <p:nvPr>
            <p:ph type="title"/>
          </p:nvPr>
        </p:nvSpPr>
        <p:spPr>
          <a:xfrm>
            <a:off x="430696" y="248478"/>
            <a:ext cx="10515600" cy="810592"/>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lt1"/>
              </a:buClr>
              <a:buSzPts val="4000"/>
              <a:buFont typeface="Arial"/>
              <a:buNone/>
            </a:pPr>
            <a:r>
              <a:rPr lang="en-US"/>
              <a:t>International legal and policy </a:t>
            </a:r>
            <a:endParaRPr/>
          </a:p>
          <a:p>
            <a:pPr indent="0" lvl="0" marL="0" rtl="0" algn="l">
              <a:lnSpc>
                <a:spcPct val="90000"/>
              </a:lnSpc>
              <a:spcBef>
                <a:spcPts val="0"/>
              </a:spcBef>
              <a:spcAft>
                <a:spcPts val="0"/>
              </a:spcAft>
              <a:buClr>
                <a:schemeClr val="lt1"/>
              </a:buClr>
              <a:buSzPts val="4000"/>
              <a:buFont typeface="Arial"/>
              <a:buNone/>
            </a:pPr>
            <a:r>
              <a:rPr lang="en-US"/>
              <a:t>frameworks </a:t>
            </a:r>
            <a:endParaRPr/>
          </a:p>
        </p:txBody>
      </p:sp>
      <p:cxnSp>
        <p:nvCxnSpPr>
          <p:cNvPr id="258" name="Google Shape;258;p57"/>
          <p:cNvCxnSpPr/>
          <p:nvPr/>
        </p:nvCxnSpPr>
        <p:spPr>
          <a:xfrm>
            <a:off x="256032" y="6625485"/>
            <a:ext cx="582168" cy="0"/>
          </a:xfrm>
          <a:prstGeom prst="straightConnector1">
            <a:avLst/>
          </a:prstGeom>
          <a:noFill/>
          <a:ln cap="flat" cmpd="sng" w="9525">
            <a:solidFill>
              <a:srgbClr val="ACB8CA"/>
            </a:solidFill>
            <a:prstDash val="solid"/>
            <a:miter lim="800000"/>
            <a:headEnd len="sm" w="sm" type="none"/>
            <a:tailEnd len="sm" w="sm" type="none"/>
          </a:ln>
        </p:spPr>
      </p:cxnSp>
      <p:sp>
        <p:nvSpPr>
          <p:cNvPr id="259" name="Google Shape;259;p57"/>
          <p:cNvSpPr txBox="1"/>
          <p:nvPr/>
        </p:nvSpPr>
        <p:spPr>
          <a:xfrm>
            <a:off x="838199" y="6494680"/>
            <a:ext cx="6261900" cy="261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ACB8CA"/>
                </a:solidFill>
                <a:latin typeface="Arial"/>
                <a:ea typeface="Arial"/>
                <a:cs typeface="Arial"/>
                <a:sym typeface="Arial"/>
              </a:rPr>
              <a:t>MODULE 4 | LEGAL AND POLICY FRAMEWORKS ON DRUG USE AND POSSESSION</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4" name="Shape 264"/>
        <p:cNvGrpSpPr/>
        <p:nvPr/>
      </p:nvGrpSpPr>
      <p:grpSpPr>
        <a:xfrm>
          <a:off x="0" y="0"/>
          <a:ext cx="0" cy="0"/>
          <a:chOff x="0" y="0"/>
          <a:chExt cx="0" cy="0"/>
        </a:xfrm>
      </p:grpSpPr>
      <p:sp>
        <p:nvSpPr>
          <p:cNvPr id="265" name="Google Shape;265;p58"/>
          <p:cNvSpPr txBox="1"/>
          <p:nvPr>
            <p:ph idx="1" type="body"/>
          </p:nvPr>
        </p:nvSpPr>
        <p:spPr>
          <a:xfrm>
            <a:off x="838200" y="1567207"/>
            <a:ext cx="10515600" cy="4673172"/>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chemeClr val="dk1"/>
              </a:buClr>
              <a:buSzPts val="2800"/>
              <a:buFont typeface="Arial"/>
              <a:buNone/>
            </a:pPr>
            <a:r>
              <a:rPr b="1" lang="en-US" sz="2400"/>
              <a:t>The 2021 report of the Global Commission on Drug Policy, </a:t>
            </a:r>
            <a:r>
              <a:rPr b="1" i="1" lang="en-US" sz="2400"/>
              <a:t>Time to End Prohibition</a:t>
            </a:r>
            <a:r>
              <a:rPr b="1" lang="en-US" sz="2400"/>
              <a:t>, states:</a:t>
            </a:r>
            <a:endParaRPr/>
          </a:p>
          <a:p>
            <a:pPr indent="0" lvl="0" marL="457200" rtl="0" algn="l">
              <a:lnSpc>
                <a:spcPct val="100000"/>
              </a:lnSpc>
              <a:spcBef>
                <a:spcPts val="1000"/>
              </a:spcBef>
              <a:spcAft>
                <a:spcPts val="1000"/>
              </a:spcAft>
              <a:buClr>
                <a:schemeClr val="dk1"/>
              </a:buClr>
              <a:buSzPts val="2800"/>
              <a:buFont typeface="Arial"/>
              <a:buNone/>
            </a:pPr>
            <a:br>
              <a:rPr i="1" lang="en-US" sz="2400">
                <a:solidFill>
                  <a:schemeClr val="accent2"/>
                </a:solidFill>
              </a:rPr>
            </a:br>
            <a:r>
              <a:rPr i="1" lang="en-US" sz="2400">
                <a:solidFill>
                  <a:schemeClr val="accent2"/>
                </a:solidFill>
              </a:rPr>
              <a:t>In drug policy, international law itself bears much of the responsibility for the world’s failure to address drug use in a rational and humane way. By unfairly deciding what is legal and what is not without sound scientific assessment, and by imposing a universal repressive model, international drug law stands in the way of much-needed reform. It is time to review the three international drug control conventions, in order to build a serious, modern and responsible drug control framework centered on human rights and based on results.</a:t>
            </a:r>
            <a:endParaRPr/>
          </a:p>
        </p:txBody>
      </p:sp>
      <p:sp>
        <p:nvSpPr>
          <p:cNvPr id="266" name="Google Shape;266;p58"/>
          <p:cNvSpPr txBox="1"/>
          <p:nvPr>
            <p:ph type="title"/>
          </p:nvPr>
        </p:nvSpPr>
        <p:spPr>
          <a:xfrm>
            <a:off x="430696" y="248478"/>
            <a:ext cx="10515600" cy="810592"/>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lt1"/>
              </a:buClr>
              <a:buSzPts val="4000"/>
              <a:buFont typeface="Arial"/>
              <a:buNone/>
            </a:pPr>
            <a:r>
              <a:rPr lang="en-US" sz="3600"/>
              <a:t>Time to end prohibition</a:t>
            </a:r>
            <a:endParaRPr sz="3200"/>
          </a:p>
        </p:txBody>
      </p:sp>
      <p:cxnSp>
        <p:nvCxnSpPr>
          <p:cNvPr id="267" name="Google Shape;267;p58"/>
          <p:cNvCxnSpPr/>
          <p:nvPr/>
        </p:nvCxnSpPr>
        <p:spPr>
          <a:xfrm>
            <a:off x="256032" y="6625485"/>
            <a:ext cx="582168" cy="0"/>
          </a:xfrm>
          <a:prstGeom prst="straightConnector1">
            <a:avLst/>
          </a:prstGeom>
          <a:noFill/>
          <a:ln cap="flat" cmpd="sng" w="9525">
            <a:solidFill>
              <a:srgbClr val="ACB8CA"/>
            </a:solidFill>
            <a:prstDash val="solid"/>
            <a:miter lim="800000"/>
            <a:headEnd len="sm" w="sm" type="none"/>
            <a:tailEnd len="sm" w="sm" type="none"/>
          </a:ln>
        </p:spPr>
      </p:cxnSp>
      <p:sp>
        <p:nvSpPr>
          <p:cNvPr id="268" name="Google Shape;268;p58"/>
          <p:cNvSpPr txBox="1"/>
          <p:nvPr/>
        </p:nvSpPr>
        <p:spPr>
          <a:xfrm>
            <a:off x="838199" y="6494680"/>
            <a:ext cx="6261900" cy="261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ACB8CA"/>
                </a:solidFill>
                <a:latin typeface="Arial"/>
                <a:ea typeface="Arial"/>
                <a:cs typeface="Arial"/>
                <a:sym typeface="Arial"/>
              </a:rPr>
              <a:t>MODULE 4 | LEGAL AND POLICY FRAMEWORKS ON DRUG USE AND POSSESSION</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3" name="Shape 273"/>
        <p:cNvGrpSpPr/>
        <p:nvPr/>
      </p:nvGrpSpPr>
      <p:grpSpPr>
        <a:xfrm>
          <a:off x="0" y="0"/>
          <a:ext cx="0" cy="0"/>
          <a:chOff x="0" y="0"/>
          <a:chExt cx="0" cy="0"/>
        </a:xfrm>
      </p:grpSpPr>
      <p:sp>
        <p:nvSpPr>
          <p:cNvPr id="274" name="Google Shape;274;p59"/>
          <p:cNvSpPr txBox="1"/>
          <p:nvPr>
            <p:ph idx="1" type="body"/>
          </p:nvPr>
        </p:nvSpPr>
        <p:spPr>
          <a:xfrm>
            <a:off x="838200" y="1567207"/>
            <a:ext cx="10515600" cy="4673172"/>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1000"/>
              </a:spcBef>
              <a:spcAft>
                <a:spcPts val="0"/>
              </a:spcAft>
              <a:buClr>
                <a:schemeClr val="dk1"/>
              </a:buClr>
              <a:buSzPts val="1800"/>
              <a:buFont typeface="Arial"/>
              <a:buNone/>
            </a:pPr>
            <a:r>
              <a:rPr lang="en-US" sz="2400"/>
              <a:t>In 2018, the UN adopted the </a:t>
            </a:r>
            <a:r>
              <a:rPr b="1" lang="en-US" sz="2400" u="sng">
                <a:solidFill>
                  <a:schemeClr val="hlink"/>
                </a:solidFill>
                <a:hlinkClick r:id="rId3"/>
              </a:rPr>
              <a:t>UN system common position on drug policy</a:t>
            </a:r>
            <a:r>
              <a:rPr lang="en-US" sz="2400"/>
              <a:t>. This emphas</a:t>
            </a:r>
            <a:r>
              <a:rPr lang="en-US" sz="2400"/>
              <a:t>is</a:t>
            </a:r>
            <a:r>
              <a:rPr lang="en-US" sz="2400"/>
              <a:t>es that drug use and dependency should not be treated as a criminal matter, but rather as a health issue to be addressed through rights-based measures including public health education, the provision of mental hygiene treatment, care and support, rehabilitation and transition/reintegration programmes.</a:t>
            </a:r>
            <a:endParaRPr sz="2400"/>
          </a:p>
          <a:p>
            <a:pPr indent="0" lvl="0" marL="0" rtl="0" algn="l">
              <a:lnSpc>
                <a:spcPct val="100000"/>
              </a:lnSpc>
              <a:spcBef>
                <a:spcPts val="1000"/>
              </a:spcBef>
              <a:spcAft>
                <a:spcPts val="0"/>
              </a:spcAft>
              <a:buClr>
                <a:schemeClr val="dk1"/>
              </a:buClr>
              <a:buSzPts val="1800"/>
              <a:buFont typeface="Arial"/>
              <a:buNone/>
            </a:pPr>
            <a:r>
              <a:rPr b="1" lang="en-US" sz="2400"/>
              <a:t>The common position is committed to promote alternatives to punishment, including the decriminalisation of drug possession for personal use.</a:t>
            </a:r>
            <a:endParaRPr/>
          </a:p>
        </p:txBody>
      </p:sp>
      <p:sp>
        <p:nvSpPr>
          <p:cNvPr id="275" name="Google Shape;275;p59"/>
          <p:cNvSpPr txBox="1"/>
          <p:nvPr>
            <p:ph type="title"/>
          </p:nvPr>
        </p:nvSpPr>
        <p:spPr>
          <a:xfrm>
            <a:off x="430696" y="248478"/>
            <a:ext cx="10515600" cy="810592"/>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lt1"/>
              </a:buClr>
              <a:buSzPts val="4000"/>
              <a:buFont typeface="Arial"/>
              <a:buNone/>
            </a:pPr>
            <a:r>
              <a:rPr lang="en-US"/>
              <a:t>National legal and policy frameworks </a:t>
            </a:r>
            <a:endParaRPr/>
          </a:p>
        </p:txBody>
      </p:sp>
      <p:cxnSp>
        <p:nvCxnSpPr>
          <p:cNvPr id="276" name="Google Shape;276;p59"/>
          <p:cNvCxnSpPr/>
          <p:nvPr/>
        </p:nvCxnSpPr>
        <p:spPr>
          <a:xfrm>
            <a:off x="256032" y="6625485"/>
            <a:ext cx="582168" cy="0"/>
          </a:xfrm>
          <a:prstGeom prst="straightConnector1">
            <a:avLst/>
          </a:prstGeom>
          <a:noFill/>
          <a:ln cap="flat" cmpd="sng" w="9525">
            <a:solidFill>
              <a:srgbClr val="ACB8CA"/>
            </a:solidFill>
            <a:prstDash val="solid"/>
            <a:miter lim="800000"/>
            <a:headEnd len="sm" w="sm" type="none"/>
            <a:tailEnd len="sm" w="sm" type="none"/>
          </a:ln>
        </p:spPr>
      </p:cxnSp>
      <p:sp>
        <p:nvSpPr>
          <p:cNvPr id="277" name="Google Shape;277;p59"/>
          <p:cNvSpPr txBox="1"/>
          <p:nvPr/>
        </p:nvSpPr>
        <p:spPr>
          <a:xfrm>
            <a:off x="838199" y="6494680"/>
            <a:ext cx="6261900" cy="261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ACB8CA"/>
                </a:solidFill>
                <a:latin typeface="Arial"/>
                <a:ea typeface="Arial"/>
                <a:cs typeface="Arial"/>
                <a:sym typeface="Arial"/>
              </a:rPr>
              <a:t>MODULE 4 | LEGAL AND POLICY FRAMEWORKS ON DRUG USE AND POSSESSION</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1" name="Shape 281"/>
        <p:cNvGrpSpPr/>
        <p:nvPr/>
      </p:nvGrpSpPr>
      <p:grpSpPr>
        <a:xfrm>
          <a:off x="0" y="0"/>
          <a:ext cx="0" cy="0"/>
          <a:chOff x="0" y="0"/>
          <a:chExt cx="0" cy="0"/>
        </a:xfrm>
      </p:grpSpPr>
      <p:sp>
        <p:nvSpPr>
          <p:cNvPr id="282" name="Google Shape;282;p60"/>
          <p:cNvSpPr txBox="1"/>
          <p:nvPr>
            <p:ph type="title"/>
          </p:nvPr>
        </p:nvSpPr>
        <p:spPr>
          <a:xfrm>
            <a:off x="430696" y="248478"/>
            <a:ext cx="10515600" cy="810592"/>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lt1"/>
              </a:buClr>
              <a:buSzPts val="2000"/>
              <a:buNone/>
            </a:pPr>
            <a:r>
              <a:rPr lang="en-US" sz="3100"/>
              <a:t>National legal frameworks on illicit drugs</a:t>
            </a:r>
            <a:endParaRPr sz="3100"/>
          </a:p>
        </p:txBody>
      </p:sp>
      <p:sp>
        <p:nvSpPr>
          <p:cNvPr id="283" name="Google Shape;283;p60"/>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fontScale="70000" lnSpcReduction="20000"/>
          </a:bodyPr>
          <a:lstStyle/>
          <a:p>
            <a:pPr indent="0" lvl="0" marL="0" rtl="0" algn="l">
              <a:lnSpc>
                <a:spcPct val="120000"/>
              </a:lnSpc>
              <a:spcBef>
                <a:spcPts val="0"/>
              </a:spcBef>
              <a:spcAft>
                <a:spcPts val="0"/>
              </a:spcAft>
              <a:buClr>
                <a:srgbClr val="C00000"/>
              </a:buClr>
              <a:buSzPct val="73846"/>
              <a:buNone/>
            </a:pPr>
            <a:r>
              <a:rPr b="1" lang="en-US" sz="2800"/>
              <a:t>There are a variety of laws and policies covering illicit drugs. Those which are used to prosecute people who use drugs directly are laws criminalising: </a:t>
            </a:r>
            <a:endParaRPr/>
          </a:p>
          <a:p>
            <a:pPr indent="-228600" lvl="0" marL="228600" rtl="0" algn="l">
              <a:lnSpc>
                <a:spcPct val="120000"/>
              </a:lnSpc>
              <a:spcBef>
                <a:spcPts val="1000"/>
              </a:spcBef>
              <a:spcAft>
                <a:spcPts val="0"/>
              </a:spcAft>
              <a:buClr>
                <a:schemeClr val="dk1"/>
              </a:buClr>
              <a:buSzPct val="100000"/>
              <a:buChar char="•"/>
            </a:pPr>
            <a:r>
              <a:rPr lang="en-US" sz="2800"/>
              <a:t>Drug use</a:t>
            </a:r>
            <a:endParaRPr/>
          </a:p>
          <a:p>
            <a:pPr indent="-228600" lvl="0" marL="228600" rtl="0" algn="l">
              <a:lnSpc>
                <a:spcPct val="120000"/>
              </a:lnSpc>
              <a:spcBef>
                <a:spcPts val="1000"/>
              </a:spcBef>
              <a:spcAft>
                <a:spcPts val="0"/>
              </a:spcAft>
              <a:buClr>
                <a:schemeClr val="dk1"/>
              </a:buClr>
              <a:buSzPct val="100000"/>
              <a:buChar char="•"/>
            </a:pPr>
            <a:r>
              <a:rPr lang="en-US" sz="2800"/>
              <a:t>Possession of drugs for personal use</a:t>
            </a:r>
            <a:endParaRPr/>
          </a:p>
          <a:p>
            <a:pPr indent="-228600" lvl="0" marL="228600" rtl="0" algn="l">
              <a:lnSpc>
                <a:spcPct val="120000"/>
              </a:lnSpc>
              <a:spcBef>
                <a:spcPts val="1000"/>
              </a:spcBef>
              <a:spcAft>
                <a:spcPts val="0"/>
              </a:spcAft>
              <a:buClr>
                <a:schemeClr val="dk1"/>
              </a:buClr>
              <a:buSzPct val="100000"/>
              <a:buChar char="•"/>
            </a:pPr>
            <a:r>
              <a:rPr lang="en-US" sz="2800"/>
              <a:t>Possession of drug equipment such as syringes and needles</a:t>
            </a:r>
            <a:endParaRPr/>
          </a:p>
          <a:p>
            <a:pPr indent="-228600" lvl="0" marL="228600" rtl="0" algn="l">
              <a:lnSpc>
                <a:spcPct val="120000"/>
              </a:lnSpc>
              <a:spcBef>
                <a:spcPts val="1000"/>
              </a:spcBef>
              <a:spcAft>
                <a:spcPts val="0"/>
              </a:spcAft>
              <a:buClr>
                <a:schemeClr val="dk1"/>
              </a:buClr>
              <a:buSzPct val="100000"/>
              <a:buChar char="•"/>
            </a:pPr>
            <a:r>
              <a:rPr lang="en-US" sz="2800"/>
              <a:t>Cultivation of drugs</a:t>
            </a:r>
            <a:endParaRPr/>
          </a:p>
          <a:p>
            <a:pPr indent="-228600" lvl="0" marL="228600" rtl="0" algn="l">
              <a:lnSpc>
                <a:spcPct val="120000"/>
              </a:lnSpc>
              <a:spcBef>
                <a:spcPts val="1000"/>
              </a:spcBef>
              <a:spcAft>
                <a:spcPts val="0"/>
              </a:spcAft>
              <a:buClr>
                <a:schemeClr val="dk1"/>
              </a:buClr>
              <a:buSzPct val="100000"/>
              <a:buChar char="•"/>
            </a:pPr>
            <a:r>
              <a:rPr lang="en-US" sz="2800"/>
              <a:t>Purchase and selling of drugs </a:t>
            </a:r>
            <a:endParaRPr/>
          </a:p>
          <a:p>
            <a:pPr indent="-228600" lvl="0" marL="228600" rtl="0" algn="l">
              <a:lnSpc>
                <a:spcPct val="120000"/>
              </a:lnSpc>
              <a:spcBef>
                <a:spcPts val="1000"/>
              </a:spcBef>
              <a:spcAft>
                <a:spcPts val="0"/>
              </a:spcAft>
              <a:buClr>
                <a:schemeClr val="dk1"/>
              </a:buClr>
              <a:buSzPct val="100000"/>
              <a:buChar char="•"/>
            </a:pPr>
            <a:r>
              <a:rPr lang="en-US" sz="2800"/>
              <a:t>Sharing and gifting of drugs</a:t>
            </a:r>
            <a:endParaRPr strike="sngStrike"/>
          </a:p>
          <a:p>
            <a:pPr indent="-228600" lvl="0" marL="457200" rtl="0" algn="l">
              <a:lnSpc>
                <a:spcPct val="120000"/>
              </a:lnSpc>
              <a:spcBef>
                <a:spcPts val="1000"/>
              </a:spcBef>
              <a:spcAft>
                <a:spcPts val="0"/>
              </a:spcAft>
              <a:buSzPct val="91836"/>
              <a:buNone/>
            </a:pPr>
            <a:r>
              <a:t/>
            </a:r>
            <a:endParaRPr/>
          </a:p>
        </p:txBody>
      </p:sp>
      <p:pic>
        <p:nvPicPr>
          <p:cNvPr descr="War on drugs word cloud" id="284" name="Google Shape;284;p60"/>
          <p:cNvPicPr preferRelativeResize="0"/>
          <p:nvPr/>
        </p:nvPicPr>
        <p:blipFill rotWithShape="1">
          <a:blip r:embed="rId3">
            <a:alphaModFix/>
          </a:blip>
          <a:srcRect b="0" l="0" r="0" t="0"/>
          <a:stretch/>
        </p:blipFill>
        <p:spPr>
          <a:xfrm>
            <a:off x="5917096" y="2140572"/>
            <a:ext cx="6054587" cy="4036391"/>
          </a:xfrm>
          <a:prstGeom prst="rect">
            <a:avLst/>
          </a:prstGeom>
          <a:noFill/>
          <a:ln>
            <a:noFill/>
          </a:ln>
        </p:spPr>
      </p:pic>
      <p:sp>
        <p:nvSpPr>
          <p:cNvPr id="285" name="Google Shape;285;p60"/>
          <p:cNvSpPr txBox="1"/>
          <p:nvPr/>
        </p:nvSpPr>
        <p:spPr>
          <a:xfrm>
            <a:off x="838199" y="6494680"/>
            <a:ext cx="6261900" cy="261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ACB8CA"/>
                </a:solidFill>
                <a:latin typeface="Arial"/>
                <a:ea typeface="Arial"/>
                <a:cs typeface="Arial"/>
                <a:sym typeface="Arial"/>
              </a:rPr>
              <a:t>MODULE 4 | LEGAL AND POLICY FRAMEWORKS ON DRUG USE AND POSSESSION</a:t>
            </a:r>
            <a:endParaRPr b="0" i="0" sz="1400" u="none" cap="none" strike="noStrike">
              <a:solidFill>
                <a:srgbClr val="000000"/>
              </a:solidFill>
              <a:latin typeface="Arial"/>
              <a:ea typeface="Arial"/>
              <a:cs typeface="Arial"/>
              <a:sym typeface="Arial"/>
            </a:endParaRPr>
          </a:p>
        </p:txBody>
      </p:sp>
      <p:cxnSp>
        <p:nvCxnSpPr>
          <p:cNvPr id="286" name="Google Shape;286;p60"/>
          <p:cNvCxnSpPr/>
          <p:nvPr/>
        </p:nvCxnSpPr>
        <p:spPr>
          <a:xfrm>
            <a:off x="256032" y="6625485"/>
            <a:ext cx="582168" cy="0"/>
          </a:xfrm>
          <a:prstGeom prst="straightConnector1">
            <a:avLst/>
          </a:prstGeom>
          <a:noFill/>
          <a:ln cap="flat" cmpd="sng" w="9525">
            <a:solidFill>
              <a:srgbClr val="ACB8CA"/>
            </a:solidFill>
            <a:prstDash val="solid"/>
            <a:miter lim="800000"/>
            <a:headEnd len="sm" w="sm" type="none"/>
            <a:tailEnd len="sm" w="sm" type="none"/>
          </a:ln>
        </p:spPr>
      </p:cxn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0" name="Shape 290"/>
        <p:cNvGrpSpPr/>
        <p:nvPr/>
      </p:nvGrpSpPr>
      <p:grpSpPr>
        <a:xfrm>
          <a:off x="0" y="0"/>
          <a:ext cx="0" cy="0"/>
          <a:chOff x="0" y="0"/>
          <a:chExt cx="0" cy="0"/>
        </a:xfrm>
      </p:grpSpPr>
      <p:sp>
        <p:nvSpPr>
          <p:cNvPr id="291" name="Google Shape;291;p61"/>
          <p:cNvSpPr txBox="1"/>
          <p:nvPr>
            <p:ph type="title"/>
          </p:nvPr>
        </p:nvSpPr>
        <p:spPr>
          <a:xfrm>
            <a:off x="430696" y="248478"/>
            <a:ext cx="10515600" cy="810592"/>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lt1"/>
              </a:buClr>
              <a:buSzPts val="4400"/>
              <a:buFont typeface="Arial"/>
              <a:buNone/>
            </a:pPr>
            <a:r>
              <a:rPr lang="en-US"/>
              <a:t>Module 4 Contents</a:t>
            </a:r>
            <a:endParaRPr/>
          </a:p>
        </p:txBody>
      </p:sp>
      <p:sp>
        <p:nvSpPr>
          <p:cNvPr id="292" name="Google Shape;292;p61"/>
          <p:cNvSpPr txBox="1"/>
          <p:nvPr>
            <p:ph idx="1" type="body"/>
          </p:nvPr>
        </p:nvSpPr>
        <p:spPr>
          <a:xfrm>
            <a:off x="838200" y="1567207"/>
            <a:ext cx="10515600" cy="4510864"/>
          </a:xfrm>
          <a:prstGeom prst="rect">
            <a:avLst/>
          </a:prstGeom>
          <a:noFill/>
          <a:ln>
            <a:noFill/>
          </a:ln>
        </p:spPr>
        <p:txBody>
          <a:bodyPr anchorCtr="0" anchor="t" bIns="45700" lIns="91425" spcFirstLastPara="1" rIns="91425" wrap="square" tIns="45700">
            <a:noAutofit/>
          </a:bodyPr>
          <a:lstStyle/>
          <a:p>
            <a:pPr indent="-351948" lvl="0" marL="457200" rtl="0" algn="l">
              <a:lnSpc>
                <a:spcPct val="100000"/>
              </a:lnSpc>
              <a:spcBef>
                <a:spcPts val="0"/>
              </a:spcBef>
              <a:spcAft>
                <a:spcPts val="0"/>
              </a:spcAft>
              <a:buSzPts val="2400"/>
              <a:buFont typeface="Noto Sans Symbols"/>
              <a:buChar char="➢"/>
            </a:pPr>
            <a:r>
              <a:rPr lang="en-US" sz="2400">
                <a:solidFill>
                  <a:schemeClr val="accent1"/>
                </a:solidFill>
              </a:rPr>
              <a:t>Questions to frame this module </a:t>
            </a:r>
            <a:endParaRPr/>
          </a:p>
          <a:p>
            <a:pPr indent="-351948" lvl="0" marL="457200" rtl="0" algn="l">
              <a:lnSpc>
                <a:spcPct val="100000"/>
              </a:lnSpc>
              <a:spcBef>
                <a:spcPts val="0"/>
              </a:spcBef>
              <a:spcAft>
                <a:spcPts val="0"/>
              </a:spcAft>
              <a:buSzPts val="2400"/>
              <a:buFont typeface="Noto Sans Symbols"/>
              <a:buChar char="➢"/>
            </a:pPr>
            <a:r>
              <a:rPr lang="en-US" sz="2400">
                <a:solidFill>
                  <a:schemeClr val="accent1"/>
                </a:solidFill>
              </a:rPr>
              <a:t>Some definitions</a:t>
            </a:r>
            <a:endParaRPr/>
          </a:p>
          <a:p>
            <a:pPr indent="-351948" lvl="0" marL="457200" rtl="0" algn="l">
              <a:lnSpc>
                <a:spcPct val="100000"/>
              </a:lnSpc>
              <a:spcBef>
                <a:spcPts val="0"/>
              </a:spcBef>
              <a:spcAft>
                <a:spcPts val="0"/>
              </a:spcAft>
              <a:buSzPts val="2400"/>
              <a:buFont typeface="Noto Sans Symbols"/>
              <a:buChar char="➢"/>
            </a:pPr>
            <a:r>
              <a:rPr lang="en-US" sz="2400">
                <a:solidFill>
                  <a:schemeClr val="accent1"/>
                </a:solidFill>
              </a:rPr>
              <a:t>Vulnerability of people who inject drugs</a:t>
            </a:r>
            <a:endParaRPr/>
          </a:p>
          <a:p>
            <a:pPr indent="-351948" lvl="0" marL="457200" rtl="0" algn="l">
              <a:lnSpc>
                <a:spcPct val="100000"/>
              </a:lnSpc>
              <a:spcBef>
                <a:spcPts val="0"/>
              </a:spcBef>
              <a:spcAft>
                <a:spcPts val="0"/>
              </a:spcAft>
              <a:buSzPts val="2400"/>
              <a:buFont typeface="Noto Sans Symbols"/>
              <a:buChar char="➢"/>
            </a:pPr>
            <a:r>
              <a:rPr lang="en-US" sz="2400">
                <a:solidFill>
                  <a:schemeClr val="accent1"/>
                </a:solidFill>
              </a:rPr>
              <a:t>Harm reduction with people who inject drugs</a:t>
            </a:r>
            <a:endParaRPr/>
          </a:p>
          <a:p>
            <a:pPr indent="-351948" lvl="0" marL="457200" rtl="0" algn="l">
              <a:lnSpc>
                <a:spcPct val="100000"/>
              </a:lnSpc>
              <a:spcBef>
                <a:spcPts val="0"/>
              </a:spcBef>
              <a:spcAft>
                <a:spcPts val="0"/>
              </a:spcAft>
              <a:buSzPts val="2400"/>
              <a:buFont typeface="Noto Sans Symbols"/>
              <a:buChar char="➢"/>
            </a:pPr>
            <a:r>
              <a:rPr lang="en-US" sz="2400">
                <a:solidFill>
                  <a:schemeClr val="accent1"/>
                </a:solidFill>
              </a:rPr>
              <a:t>Community organising for health and rights</a:t>
            </a:r>
            <a:endParaRPr/>
          </a:p>
          <a:p>
            <a:pPr indent="-351948" lvl="0" marL="457200" rtl="0" algn="l">
              <a:lnSpc>
                <a:spcPct val="100000"/>
              </a:lnSpc>
              <a:spcBef>
                <a:spcPts val="0"/>
              </a:spcBef>
              <a:spcAft>
                <a:spcPts val="0"/>
              </a:spcAft>
              <a:buSzPts val="2400"/>
              <a:buFont typeface="Noto Sans Symbols"/>
              <a:buChar char="➢"/>
            </a:pPr>
            <a:r>
              <a:rPr lang="en-US" sz="2400">
                <a:solidFill>
                  <a:schemeClr val="accent1"/>
                </a:solidFill>
              </a:rPr>
              <a:t>Legal and policy frameworks on drug use and possession</a:t>
            </a:r>
            <a:endParaRPr/>
          </a:p>
          <a:p>
            <a:pPr indent="-351948" lvl="0" marL="457200" rtl="0" algn="l">
              <a:lnSpc>
                <a:spcPct val="100000"/>
              </a:lnSpc>
              <a:spcBef>
                <a:spcPts val="0"/>
              </a:spcBef>
              <a:spcAft>
                <a:spcPts val="0"/>
              </a:spcAft>
              <a:buClr>
                <a:schemeClr val="accent2"/>
              </a:buClr>
              <a:buSzPts val="2600"/>
              <a:buFont typeface="Noto Sans Symbols"/>
              <a:buChar char="➢"/>
            </a:pPr>
            <a:r>
              <a:rPr b="1" lang="en-US" sz="2600">
                <a:solidFill>
                  <a:schemeClr val="accent2"/>
                </a:solidFill>
              </a:rPr>
              <a:t>The case for decriminalisation</a:t>
            </a:r>
            <a:endParaRPr/>
          </a:p>
          <a:p>
            <a:pPr indent="-351948" lvl="0" marL="457200" rtl="0" algn="l">
              <a:lnSpc>
                <a:spcPct val="100000"/>
              </a:lnSpc>
              <a:spcBef>
                <a:spcPts val="0"/>
              </a:spcBef>
              <a:spcAft>
                <a:spcPts val="0"/>
              </a:spcAft>
              <a:buSzPts val="2400"/>
              <a:buFont typeface="Noto Sans Symbols"/>
              <a:buChar char="➢"/>
            </a:pPr>
            <a:r>
              <a:rPr lang="en-US" sz="2400">
                <a:solidFill>
                  <a:schemeClr val="accent1"/>
                </a:solidFill>
              </a:rPr>
              <a:t>UN frameworks and normative guidance on drugs</a:t>
            </a:r>
            <a:endParaRPr/>
          </a:p>
          <a:p>
            <a:pPr indent="-351948" lvl="0" marL="457200" rtl="0" algn="l">
              <a:lnSpc>
                <a:spcPct val="100000"/>
              </a:lnSpc>
              <a:spcBef>
                <a:spcPts val="0"/>
              </a:spcBef>
              <a:spcAft>
                <a:spcPts val="0"/>
              </a:spcAft>
              <a:buSzPts val="2400"/>
              <a:buFont typeface="Noto Sans Symbols"/>
              <a:buChar char="➢"/>
            </a:pPr>
            <a:r>
              <a:rPr lang="en-US" sz="2400">
                <a:solidFill>
                  <a:schemeClr val="accent1"/>
                </a:solidFill>
              </a:rPr>
              <a:t>Take-home messages</a:t>
            </a:r>
            <a:endParaRPr/>
          </a:p>
          <a:p>
            <a:pPr indent="-351948" lvl="0" marL="457200" rtl="0" algn="l">
              <a:lnSpc>
                <a:spcPct val="100000"/>
              </a:lnSpc>
              <a:spcBef>
                <a:spcPts val="0"/>
              </a:spcBef>
              <a:spcAft>
                <a:spcPts val="0"/>
              </a:spcAft>
              <a:buSzPts val="2400"/>
              <a:buFont typeface="Noto Sans Symbols"/>
              <a:buChar char="➢"/>
            </a:pPr>
            <a:r>
              <a:rPr lang="en-US" sz="2400">
                <a:solidFill>
                  <a:schemeClr val="accent1"/>
                </a:solidFill>
              </a:rPr>
              <a:t>Module review questions</a:t>
            </a:r>
            <a:endParaRPr/>
          </a:p>
          <a:p>
            <a:pPr indent="-351948" lvl="0" marL="457200" rtl="0" algn="l">
              <a:lnSpc>
                <a:spcPct val="100000"/>
              </a:lnSpc>
              <a:spcBef>
                <a:spcPts val="0"/>
              </a:spcBef>
              <a:spcAft>
                <a:spcPts val="0"/>
              </a:spcAft>
              <a:buSzPts val="2400"/>
              <a:buFont typeface="Noto Sans Symbols"/>
              <a:buChar char="➢"/>
            </a:pPr>
            <a:r>
              <a:rPr lang="en-US" sz="2400">
                <a:solidFill>
                  <a:schemeClr val="accent1"/>
                </a:solidFill>
              </a:rPr>
              <a:t>Further information and resources</a:t>
            </a:r>
            <a:endParaRPr/>
          </a:p>
          <a:p>
            <a:pPr indent="0" lvl="0" marL="0" rtl="0" algn="l">
              <a:lnSpc>
                <a:spcPct val="100000"/>
              </a:lnSpc>
              <a:spcBef>
                <a:spcPts val="0"/>
              </a:spcBef>
              <a:spcAft>
                <a:spcPts val="0"/>
              </a:spcAft>
              <a:buNone/>
            </a:pPr>
            <a:r>
              <a:t/>
            </a:r>
            <a:endParaRPr b="1" sz="2400">
              <a:solidFill>
                <a:schemeClr val="accent2"/>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 name="Shape 72"/>
        <p:cNvGrpSpPr/>
        <p:nvPr/>
      </p:nvGrpSpPr>
      <p:grpSpPr>
        <a:xfrm>
          <a:off x="0" y="0"/>
          <a:ext cx="0" cy="0"/>
          <a:chOff x="0" y="0"/>
          <a:chExt cx="0" cy="0"/>
        </a:xfrm>
      </p:grpSpPr>
      <p:sp>
        <p:nvSpPr>
          <p:cNvPr id="73" name="Google Shape;73;p3"/>
          <p:cNvSpPr txBox="1"/>
          <p:nvPr>
            <p:ph type="title"/>
          </p:nvPr>
        </p:nvSpPr>
        <p:spPr>
          <a:xfrm>
            <a:off x="430696" y="248478"/>
            <a:ext cx="10515600" cy="810592"/>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lt1"/>
              </a:buClr>
              <a:buSzPts val="4400"/>
              <a:buFont typeface="Arial"/>
              <a:buNone/>
            </a:pPr>
            <a:r>
              <a:rPr lang="en-US"/>
              <a:t>Introduction</a:t>
            </a:r>
            <a:endParaRPr/>
          </a:p>
        </p:txBody>
      </p:sp>
      <p:sp>
        <p:nvSpPr>
          <p:cNvPr id="74" name="Google Shape;74;p3"/>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fontScale="85000" lnSpcReduction="20000"/>
          </a:bodyPr>
          <a:lstStyle/>
          <a:p>
            <a:pPr indent="0" lvl="0" marL="0" rtl="0" algn="l">
              <a:lnSpc>
                <a:spcPct val="120000"/>
              </a:lnSpc>
              <a:spcBef>
                <a:spcPts val="0"/>
              </a:spcBef>
              <a:spcAft>
                <a:spcPts val="0"/>
              </a:spcAft>
              <a:buClr>
                <a:schemeClr val="dk1"/>
              </a:buClr>
              <a:buSzPct val="45751"/>
              <a:buNone/>
            </a:pPr>
            <a:r>
              <a:rPr lang="en-US" sz="1800"/>
              <a:t>This module draws its content largely from the </a:t>
            </a:r>
            <a:r>
              <a:rPr b="1" lang="en-US" sz="1800">
                <a:solidFill>
                  <a:schemeClr val="accent2"/>
                </a:solidFill>
              </a:rPr>
              <a:t>people who Inject drugs implementation tool </a:t>
            </a:r>
            <a:r>
              <a:rPr b="1" lang="en-US" sz="1800">
                <a:solidFill>
                  <a:schemeClr val="accent2"/>
                </a:solidFill>
              </a:rPr>
              <a:t>(the “IDUIT”)</a:t>
            </a:r>
            <a:r>
              <a:rPr lang="en-US" sz="1800"/>
              <a:t>. </a:t>
            </a:r>
            <a:endParaRPr sz="1800"/>
          </a:p>
          <a:p>
            <a:pPr indent="0" lvl="0" marL="0" rtl="0" algn="l">
              <a:lnSpc>
                <a:spcPct val="120000"/>
              </a:lnSpc>
              <a:spcBef>
                <a:spcPts val="0"/>
              </a:spcBef>
              <a:spcAft>
                <a:spcPts val="0"/>
              </a:spcAft>
              <a:buClr>
                <a:schemeClr val="dk1"/>
              </a:buClr>
              <a:buSzPct val="45751"/>
              <a:buNone/>
            </a:pPr>
            <a:r>
              <a:t/>
            </a:r>
            <a:endParaRPr sz="1800"/>
          </a:p>
          <a:p>
            <a:pPr indent="0" lvl="0" marL="0" rtl="0" algn="l">
              <a:lnSpc>
                <a:spcPct val="120000"/>
              </a:lnSpc>
              <a:spcBef>
                <a:spcPts val="0"/>
              </a:spcBef>
              <a:spcAft>
                <a:spcPts val="0"/>
              </a:spcAft>
              <a:buClr>
                <a:schemeClr val="dk1"/>
              </a:buClr>
              <a:buSzPct val="45751"/>
              <a:buNone/>
            </a:pPr>
            <a:r>
              <a:rPr lang="en-US" sz="1800"/>
              <a:t>Published in 2017, the IDUIT offers practical advice on effective programmes for and with people who inject drugs across the continuum of HIV and HCV prevention, diagnosis, treatment and care, aligned with UN guidance. It contains examples of good practice from around the world that may support efforts in planning programmes and services, and describes issues that should be considered and how to overcome challenges. </a:t>
            </a:r>
            <a:endParaRPr/>
          </a:p>
          <a:p>
            <a:pPr indent="0" lvl="0" marL="0" rtl="0" algn="l">
              <a:lnSpc>
                <a:spcPct val="120000"/>
              </a:lnSpc>
              <a:spcBef>
                <a:spcPts val="0"/>
              </a:spcBef>
              <a:spcAft>
                <a:spcPts val="0"/>
              </a:spcAft>
              <a:buClr>
                <a:schemeClr val="dk1"/>
              </a:buClr>
              <a:buSzPct val="45751"/>
              <a:buNone/>
            </a:pPr>
            <a:r>
              <a:t/>
            </a:r>
            <a:endParaRPr sz="1800"/>
          </a:p>
          <a:p>
            <a:pPr indent="0" lvl="0" marL="0" rtl="0" algn="l">
              <a:lnSpc>
                <a:spcPct val="120000"/>
              </a:lnSpc>
              <a:spcBef>
                <a:spcPts val="0"/>
              </a:spcBef>
              <a:spcAft>
                <a:spcPts val="0"/>
              </a:spcAft>
              <a:buClr>
                <a:schemeClr val="dk1"/>
              </a:buClr>
              <a:buSzPct val="45751"/>
              <a:buNone/>
            </a:pPr>
            <a:r>
              <a:rPr lang="en-US" sz="1800"/>
              <a:t>This module also draws upon the </a:t>
            </a:r>
            <a:r>
              <a:rPr b="1" lang="en-US" sz="1800">
                <a:solidFill>
                  <a:schemeClr val="accent2"/>
                </a:solidFill>
              </a:rPr>
              <a:t>WHO Key Populations Consolidated Guidelines, 2022</a:t>
            </a:r>
            <a:r>
              <a:rPr lang="en-US" sz="1800"/>
              <a:t>, which endorse and update the IDUIT’s approaches to health interventions and critical enablers.</a:t>
            </a:r>
            <a:endParaRPr/>
          </a:p>
          <a:p>
            <a:pPr indent="0" lvl="0" marL="0" rtl="0" algn="l">
              <a:lnSpc>
                <a:spcPct val="120000"/>
              </a:lnSpc>
              <a:spcBef>
                <a:spcPts val="0"/>
              </a:spcBef>
              <a:spcAft>
                <a:spcPts val="0"/>
              </a:spcAft>
              <a:buClr>
                <a:schemeClr val="dk1"/>
              </a:buClr>
              <a:buSzPct val="45751"/>
              <a:buNone/>
            </a:pPr>
            <a:r>
              <a:t/>
            </a:r>
            <a:endParaRPr sz="1800"/>
          </a:p>
        </p:txBody>
      </p:sp>
      <p:cxnSp>
        <p:nvCxnSpPr>
          <p:cNvPr id="75" name="Google Shape;75;p3"/>
          <p:cNvCxnSpPr/>
          <p:nvPr/>
        </p:nvCxnSpPr>
        <p:spPr>
          <a:xfrm>
            <a:off x="256032" y="6625485"/>
            <a:ext cx="582168" cy="0"/>
          </a:xfrm>
          <a:prstGeom prst="straightConnector1">
            <a:avLst/>
          </a:prstGeom>
          <a:noFill/>
          <a:ln cap="flat" cmpd="sng" w="9525">
            <a:solidFill>
              <a:srgbClr val="ACB8CA"/>
            </a:solidFill>
            <a:prstDash val="solid"/>
            <a:miter lim="800000"/>
            <a:headEnd len="sm" w="sm" type="none"/>
            <a:tailEnd len="sm" w="sm" type="none"/>
          </a:ln>
        </p:spPr>
      </p:cxnSp>
      <p:pic>
        <p:nvPicPr>
          <p:cNvPr id="76" name="Google Shape;76;p3"/>
          <p:cNvPicPr preferRelativeResize="0"/>
          <p:nvPr>
            <p:ph idx="2" type="body"/>
          </p:nvPr>
        </p:nvPicPr>
        <p:blipFill rotWithShape="1">
          <a:blip r:embed="rId3">
            <a:alphaModFix/>
          </a:blip>
          <a:srcRect b="0" l="0" r="0" t="0"/>
          <a:stretch/>
        </p:blipFill>
        <p:spPr>
          <a:xfrm>
            <a:off x="6859346" y="1467514"/>
            <a:ext cx="3378349" cy="4785385"/>
          </a:xfrm>
          <a:prstGeom prst="rect">
            <a:avLst/>
          </a:prstGeom>
          <a:noFill/>
          <a:ln cap="flat" cmpd="sng" w="12700">
            <a:solidFill>
              <a:schemeClr val="dk1"/>
            </a:solidFill>
            <a:prstDash val="solid"/>
            <a:round/>
            <a:headEnd len="sm" w="sm" type="none"/>
            <a:tailEnd len="sm" w="sm" type="none"/>
          </a:ln>
        </p:spPr>
      </p:pic>
      <p:sp>
        <p:nvSpPr>
          <p:cNvPr id="77" name="Google Shape;77;p3"/>
          <p:cNvSpPr txBox="1"/>
          <p:nvPr/>
        </p:nvSpPr>
        <p:spPr>
          <a:xfrm>
            <a:off x="838199" y="6494680"/>
            <a:ext cx="4439653" cy="26157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ACB8CA"/>
                </a:solidFill>
                <a:latin typeface="Arial"/>
                <a:ea typeface="Arial"/>
                <a:cs typeface="Arial"/>
                <a:sym typeface="Arial"/>
              </a:rPr>
              <a:t>MODULE 4 | INTRODUCTION</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6" name="Shape 296"/>
        <p:cNvGrpSpPr/>
        <p:nvPr/>
      </p:nvGrpSpPr>
      <p:grpSpPr>
        <a:xfrm>
          <a:off x="0" y="0"/>
          <a:ext cx="0" cy="0"/>
          <a:chOff x="0" y="0"/>
          <a:chExt cx="0" cy="0"/>
        </a:xfrm>
      </p:grpSpPr>
      <p:pic>
        <p:nvPicPr>
          <p:cNvPr descr="Graphical user interface, text, application, email&#10;&#10;Description automatically generated" id="297" name="Google Shape;297;p62"/>
          <p:cNvPicPr preferRelativeResize="0"/>
          <p:nvPr/>
        </p:nvPicPr>
        <p:blipFill rotWithShape="1">
          <a:blip r:embed="rId3">
            <a:alphaModFix/>
          </a:blip>
          <a:srcRect b="0" l="0" r="0" t="0"/>
          <a:stretch/>
        </p:blipFill>
        <p:spPr>
          <a:xfrm>
            <a:off x="5467350" y="2132818"/>
            <a:ext cx="6515100" cy="2826404"/>
          </a:xfrm>
          <a:prstGeom prst="rect">
            <a:avLst/>
          </a:prstGeom>
          <a:noFill/>
          <a:ln>
            <a:noFill/>
          </a:ln>
        </p:spPr>
      </p:pic>
      <p:sp>
        <p:nvSpPr>
          <p:cNvPr id="298" name="Google Shape;298;p62"/>
          <p:cNvSpPr txBox="1"/>
          <p:nvPr>
            <p:ph type="title"/>
          </p:nvPr>
        </p:nvSpPr>
        <p:spPr>
          <a:xfrm>
            <a:off x="430696" y="248478"/>
            <a:ext cx="10515600" cy="810592"/>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lt1"/>
              </a:buClr>
              <a:buSzPts val="1800"/>
              <a:buNone/>
            </a:pPr>
            <a:r>
              <a:rPr lang="en-US"/>
              <a:t>The case for decriminalisation</a:t>
            </a:r>
            <a:endParaRPr/>
          </a:p>
        </p:txBody>
      </p:sp>
      <p:sp>
        <p:nvSpPr>
          <p:cNvPr id="299" name="Google Shape;299;p62"/>
          <p:cNvSpPr txBox="1"/>
          <p:nvPr>
            <p:ph idx="1" type="body"/>
          </p:nvPr>
        </p:nvSpPr>
        <p:spPr>
          <a:xfrm>
            <a:off x="838200" y="1768475"/>
            <a:ext cx="5181600" cy="4351338"/>
          </a:xfrm>
          <a:prstGeom prst="rect">
            <a:avLst/>
          </a:prstGeom>
          <a:noFill/>
          <a:ln>
            <a:noFill/>
          </a:ln>
        </p:spPr>
        <p:txBody>
          <a:bodyPr anchorCtr="0" anchor="t" bIns="45700" lIns="91425" spcFirstLastPara="1" rIns="91425" wrap="square" tIns="45700">
            <a:normAutofit/>
          </a:bodyPr>
          <a:lstStyle/>
          <a:p>
            <a:pPr indent="0" lvl="0" marL="114300" rtl="0" algn="l">
              <a:lnSpc>
                <a:spcPct val="100000"/>
              </a:lnSpc>
              <a:spcBef>
                <a:spcPts val="1000"/>
              </a:spcBef>
              <a:spcAft>
                <a:spcPts val="0"/>
              </a:spcAft>
              <a:buSzPts val="1800"/>
              <a:buNone/>
            </a:pPr>
            <a:r>
              <a:rPr b="1" lang="en-US" sz="2600"/>
              <a:t>The criminalisation of drug use is a barrier to the HIV response.</a:t>
            </a:r>
            <a:endParaRPr/>
          </a:p>
          <a:p>
            <a:pPr indent="0" lvl="0" marL="114300" rtl="0" algn="l">
              <a:lnSpc>
                <a:spcPct val="100000"/>
              </a:lnSpc>
              <a:spcBef>
                <a:spcPts val="1000"/>
              </a:spcBef>
              <a:spcAft>
                <a:spcPts val="0"/>
              </a:spcAft>
              <a:buSzPts val="1800"/>
              <a:buNone/>
            </a:pPr>
            <a:r>
              <a:rPr lang="en-US" sz="2600"/>
              <a:t>In a study by the HIV Policy Lab, criminalisation of drug use was associated with 14% lower knowledge of HIV status and 15% lower viral suppression among people living with HIV. </a:t>
            </a:r>
            <a:endParaRPr/>
          </a:p>
          <a:p>
            <a:pPr indent="0" lvl="0" marL="114300" rtl="0" algn="l">
              <a:lnSpc>
                <a:spcPct val="100000"/>
              </a:lnSpc>
              <a:spcBef>
                <a:spcPts val="1000"/>
              </a:spcBef>
              <a:spcAft>
                <a:spcPts val="0"/>
              </a:spcAft>
              <a:buSzPts val="1800"/>
              <a:buNone/>
            </a:pPr>
            <a:r>
              <a:t/>
            </a:r>
            <a:endParaRPr sz="2600"/>
          </a:p>
          <a:p>
            <a:pPr indent="0" lvl="0" marL="114300" rtl="0" algn="l">
              <a:lnSpc>
                <a:spcPct val="100000"/>
              </a:lnSpc>
              <a:spcBef>
                <a:spcPts val="1000"/>
              </a:spcBef>
              <a:spcAft>
                <a:spcPts val="0"/>
              </a:spcAft>
              <a:buSzPts val="1800"/>
              <a:buNone/>
            </a:pPr>
            <a:r>
              <a:t/>
            </a:r>
            <a:endParaRPr sz="2600"/>
          </a:p>
          <a:p>
            <a:pPr indent="0" lvl="0" marL="114300" rtl="0" algn="l">
              <a:lnSpc>
                <a:spcPct val="100000"/>
              </a:lnSpc>
              <a:spcBef>
                <a:spcPts val="1000"/>
              </a:spcBef>
              <a:spcAft>
                <a:spcPts val="0"/>
              </a:spcAft>
              <a:buSzPts val="1800"/>
              <a:buNone/>
            </a:pPr>
            <a:r>
              <a:t/>
            </a:r>
            <a:endParaRPr sz="2600"/>
          </a:p>
        </p:txBody>
      </p:sp>
      <p:sp>
        <p:nvSpPr>
          <p:cNvPr id="300" name="Google Shape;300;p62"/>
          <p:cNvSpPr txBox="1"/>
          <p:nvPr/>
        </p:nvSpPr>
        <p:spPr>
          <a:xfrm>
            <a:off x="979136" y="5865477"/>
            <a:ext cx="22482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300"/>
              <a:buFont typeface="Arial"/>
              <a:buNone/>
            </a:pPr>
            <a:r>
              <a:rPr b="0" i="0" lang="en-US" u="none" cap="none" strike="noStrike">
                <a:solidFill>
                  <a:schemeClr val="dk2"/>
                </a:solidFill>
                <a:latin typeface="Arial"/>
                <a:ea typeface="Arial"/>
                <a:cs typeface="Arial"/>
                <a:sym typeface="Arial"/>
              </a:rPr>
              <a:t>Source: </a:t>
            </a:r>
            <a:r>
              <a:rPr b="0" i="0" lang="en-US" u="sng" cap="none" strike="noStrike">
                <a:solidFill>
                  <a:srgbClr val="0563C1"/>
                </a:solidFill>
                <a:latin typeface="Arial"/>
                <a:ea typeface="Arial"/>
                <a:cs typeface="Arial"/>
                <a:sym typeface="Arial"/>
                <a:hlinkClick r:id="rId4">
                  <a:extLst>
                    <a:ext uri="{A12FA001-AC4F-418D-AE19-62706E023703}">
                      <ahyp:hlinkClr val="tx"/>
                    </a:ext>
                  </a:extLst>
                </a:hlinkClick>
              </a:rPr>
              <a:t>HIV Policy Lab</a:t>
            </a:r>
            <a:endParaRPr b="0" i="0" u="none" cap="none" strike="noStrike">
              <a:solidFill>
                <a:schemeClr val="dk2"/>
              </a:solidFill>
              <a:latin typeface="Arial"/>
              <a:ea typeface="Arial"/>
              <a:cs typeface="Arial"/>
              <a:sym typeface="Arial"/>
            </a:endParaRPr>
          </a:p>
        </p:txBody>
      </p:sp>
      <p:sp>
        <p:nvSpPr>
          <p:cNvPr id="301" name="Google Shape;301;p62"/>
          <p:cNvSpPr txBox="1"/>
          <p:nvPr/>
        </p:nvSpPr>
        <p:spPr>
          <a:xfrm>
            <a:off x="838199" y="6494680"/>
            <a:ext cx="6261900" cy="261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ACB8CA"/>
                </a:solidFill>
                <a:latin typeface="Arial"/>
                <a:ea typeface="Arial"/>
                <a:cs typeface="Arial"/>
                <a:sym typeface="Arial"/>
              </a:rPr>
              <a:t>MODULE 4 | THE CASE FOR DECRIMINALISATION</a:t>
            </a:r>
            <a:endParaRPr b="0" i="0" sz="1400" u="none" cap="none" strike="noStrike">
              <a:solidFill>
                <a:srgbClr val="000000"/>
              </a:solidFill>
              <a:latin typeface="Arial"/>
              <a:ea typeface="Arial"/>
              <a:cs typeface="Arial"/>
              <a:sym typeface="Arial"/>
            </a:endParaRPr>
          </a:p>
        </p:txBody>
      </p:sp>
      <p:cxnSp>
        <p:nvCxnSpPr>
          <p:cNvPr id="302" name="Google Shape;302;p62"/>
          <p:cNvCxnSpPr/>
          <p:nvPr/>
        </p:nvCxnSpPr>
        <p:spPr>
          <a:xfrm>
            <a:off x="256032" y="6625485"/>
            <a:ext cx="582168" cy="0"/>
          </a:xfrm>
          <a:prstGeom prst="straightConnector1">
            <a:avLst/>
          </a:prstGeom>
          <a:noFill/>
          <a:ln cap="flat" cmpd="sng" w="9525">
            <a:solidFill>
              <a:srgbClr val="ACB8CA"/>
            </a:solidFill>
            <a:prstDash val="solid"/>
            <a:miter lim="800000"/>
            <a:headEnd len="sm" w="sm" type="none"/>
            <a:tailEnd len="sm" w="sm" type="none"/>
          </a:ln>
        </p:spPr>
      </p:cxn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7" name="Shape 307"/>
        <p:cNvGrpSpPr/>
        <p:nvPr/>
      </p:nvGrpSpPr>
      <p:grpSpPr>
        <a:xfrm>
          <a:off x="0" y="0"/>
          <a:ext cx="0" cy="0"/>
          <a:chOff x="0" y="0"/>
          <a:chExt cx="0" cy="0"/>
        </a:xfrm>
      </p:grpSpPr>
      <p:sp>
        <p:nvSpPr>
          <p:cNvPr id="308" name="Google Shape;308;p63"/>
          <p:cNvSpPr txBox="1"/>
          <p:nvPr>
            <p:ph idx="1" type="body"/>
          </p:nvPr>
        </p:nvSpPr>
        <p:spPr>
          <a:xfrm>
            <a:off x="838200" y="1567207"/>
            <a:ext cx="5606143" cy="4673172"/>
          </a:xfrm>
          <a:prstGeom prst="rect">
            <a:avLst/>
          </a:prstGeom>
          <a:noFill/>
          <a:ln>
            <a:noFill/>
          </a:ln>
        </p:spPr>
        <p:txBody>
          <a:bodyPr anchorCtr="0" anchor="t" bIns="45700" lIns="91425" spcFirstLastPara="1" rIns="91425" wrap="square" tIns="45700">
            <a:normAutofit fontScale="70000"/>
          </a:bodyPr>
          <a:lstStyle/>
          <a:p>
            <a:pPr indent="0" lvl="0" marL="0" rtl="0" algn="l">
              <a:lnSpc>
                <a:spcPct val="100000"/>
              </a:lnSpc>
              <a:spcBef>
                <a:spcPts val="1000"/>
              </a:spcBef>
              <a:spcAft>
                <a:spcPts val="0"/>
              </a:spcAft>
              <a:buClr>
                <a:schemeClr val="dk1"/>
              </a:buClr>
              <a:buSzPct val="100000"/>
              <a:buNone/>
            </a:pPr>
            <a:r>
              <a:rPr lang="en-US" sz="2400"/>
              <a:t>In the context of drug policy and, in particular, people who use drugs, decriminalisation refers to </a:t>
            </a:r>
            <a:r>
              <a:rPr b="1" lang="en-US" sz="2400"/>
              <a:t>the removal of criminal penalties for drug use and related activities</a:t>
            </a:r>
            <a:r>
              <a:rPr lang="en-US" sz="2400"/>
              <a:t> (such as the possession of substances for one’s own use, cultivation for personal use, and the possession of drug use materials).</a:t>
            </a:r>
            <a:endParaRPr/>
          </a:p>
          <a:p>
            <a:pPr indent="0" lvl="0" marL="0" rtl="0" algn="l">
              <a:lnSpc>
                <a:spcPct val="100000"/>
              </a:lnSpc>
              <a:spcBef>
                <a:spcPts val="1000"/>
              </a:spcBef>
              <a:spcAft>
                <a:spcPts val="0"/>
              </a:spcAft>
              <a:buClr>
                <a:schemeClr val="dk1"/>
              </a:buClr>
              <a:buSzPct val="100000"/>
              <a:buNone/>
            </a:pPr>
            <a:r>
              <a:rPr lang="en-US" sz="2400"/>
              <a:t>The International Network of People Who Use Drugs (INPUD), the International Drug Policy Consortium (IDPC) and many drug user networks and advocates around the world, make the following distinction between decriminalisation and legalisation of drug use: </a:t>
            </a:r>
            <a:endParaRPr sz="2400"/>
          </a:p>
          <a:p>
            <a:pPr indent="-228600" lvl="0" marL="228600" rtl="0" algn="l">
              <a:lnSpc>
                <a:spcPct val="100000"/>
              </a:lnSpc>
              <a:spcBef>
                <a:spcPts val="1000"/>
              </a:spcBef>
              <a:spcAft>
                <a:spcPts val="0"/>
              </a:spcAft>
              <a:buClr>
                <a:schemeClr val="dk1"/>
              </a:buClr>
              <a:buSzPct val="100000"/>
              <a:buChar char="•"/>
            </a:pPr>
            <a:r>
              <a:rPr b="1" lang="en-US" sz="2400"/>
              <a:t>Decriminalisation: removal of sanctions under criminal law</a:t>
            </a:r>
            <a:r>
              <a:rPr lang="en-US" sz="2400"/>
              <a:t>,</a:t>
            </a:r>
            <a:r>
              <a:rPr b="1" lang="en-US" sz="2400"/>
              <a:t> </a:t>
            </a:r>
            <a:r>
              <a:rPr lang="en-US" sz="2400"/>
              <a:t>with </a:t>
            </a:r>
            <a:r>
              <a:rPr i="1" lang="en-US" sz="2400"/>
              <a:t>optional</a:t>
            </a:r>
            <a:r>
              <a:rPr lang="en-US" sz="2400"/>
              <a:t> use of alternative sanctions.</a:t>
            </a:r>
            <a:endParaRPr sz="2400"/>
          </a:p>
          <a:p>
            <a:pPr indent="-228600" lvl="0" marL="228600" rtl="0" algn="l">
              <a:lnSpc>
                <a:spcPct val="100000"/>
              </a:lnSpc>
              <a:spcBef>
                <a:spcPts val="1000"/>
              </a:spcBef>
              <a:spcAft>
                <a:spcPts val="0"/>
              </a:spcAft>
              <a:buClr>
                <a:schemeClr val="dk1"/>
              </a:buClr>
              <a:buSzPct val="100000"/>
              <a:buChar char="•"/>
            </a:pPr>
            <a:r>
              <a:rPr b="1" lang="en-US" sz="2400"/>
              <a:t>Legalisation: complete removal of sanctions</a:t>
            </a:r>
            <a:r>
              <a:rPr lang="en-US" sz="2400"/>
              <a:t>, making behaviour legal and applying no criminal or administrative penalty</a:t>
            </a:r>
            <a:endParaRPr sz="2400"/>
          </a:p>
        </p:txBody>
      </p:sp>
      <p:sp>
        <p:nvSpPr>
          <p:cNvPr id="309" name="Google Shape;309;p63"/>
          <p:cNvSpPr txBox="1"/>
          <p:nvPr>
            <p:ph type="title"/>
          </p:nvPr>
        </p:nvSpPr>
        <p:spPr>
          <a:xfrm>
            <a:off x="430696" y="248478"/>
            <a:ext cx="10515600" cy="810592"/>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lt1"/>
              </a:buClr>
              <a:buSzPts val="4000"/>
              <a:buFont typeface="Arial"/>
              <a:buNone/>
            </a:pPr>
            <a:r>
              <a:rPr lang="en-US"/>
              <a:t>What does decriminalisation mean?</a:t>
            </a:r>
            <a:endParaRPr/>
          </a:p>
        </p:txBody>
      </p:sp>
      <p:cxnSp>
        <p:nvCxnSpPr>
          <p:cNvPr id="310" name="Google Shape;310;p63"/>
          <p:cNvCxnSpPr/>
          <p:nvPr/>
        </p:nvCxnSpPr>
        <p:spPr>
          <a:xfrm>
            <a:off x="256032" y="6625485"/>
            <a:ext cx="582168" cy="0"/>
          </a:xfrm>
          <a:prstGeom prst="straightConnector1">
            <a:avLst/>
          </a:prstGeom>
          <a:noFill/>
          <a:ln cap="flat" cmpd="sng" w="9525">
            <a:solidFill>
              <a:srgbClr val="ACB8CA"/>
            </a:solidFill>
            <a:prstDash val="solid"/>
            <a:miter lim="800000"/>
            <a:headEnd len="sm" w="sm" type="none"/>
            <a:tailEnd len="sm" w="sm" type="none"/>
          </a:ln>
        </p:spPr>
      </p:cxnSp>
      <p:sp>
        <p:nvSpPr>
          <p:cNvPr id="311" name="Google Shape;311;p63"/>
          <p:cNvSpPr txBox="1"/>
          <p:nvPr/>
        </p:nvSpPr>
        <p:spPr>
          <a:xfrm>
            <a:off x="838199" y="6494680"/>
            <a:ext cx="6261900" cy="261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ACB8CA"/>
                </a:solidFill>
                <a:latin typeface="Arial"/>
                <a:ea typeface="Arial"/>
                <a:cs typeface="Arial"/>
                <a:sym typeface="Arial"/>
              </a:rPr>
              <a:t>MODULE 4 | THE CASE FOR DECRIMINALISATION</a:t>
            </a:r>
            <a:endParaRPr b="0" i="0" sz="1400" u="none" cap="none" strike="noStrike">
              <a:solidFill>
                <a:srgbClr val="000000"/>
              </a:solidFill>
              <a:latin typeface="Arial"/>
              <a:ea typeface="Arial"/>
              <a:cs typeface="Arial"/>
              <a:sym typeface="Arial"/>
            </a:endParaRPr>
          </a:p>
        </p:txBody>
      </p:sp>
      <p:pic>
        <p:nvPicPr>
          <p:cNvPr id="312" name="Google Shape;312;p63"/>
          <p:cNvPicPr preferRelativeResize="0"/>
          <p:nvPr/>
        </p:nvPicPr>
        <p:blipFill rotWithShape="1">
          <a:blip r:embed="rId3">
            <a:alphaModFix/>
          </a:blip>
          <a:srcRect b="0" l="0" r="0" t="0"/>
          <a:stretch/>
        </p:blipFill>
        <p:spPr>
          <a:xfrm>
            <a:off x="6574959" y="1826245"/>
            <a:ext cx="4981674" cy="3205507"/>
          </a:xfrm>
          <a:prstGeom prst="rect">
            <a:avLst/>
          </a:prstGeom>
          <a:noFill/>
          <a:ln>
            <a:noFill/>
          </a:ln>
        </p:spPr>
      </p:pic>
      <p:sp>
        <p:nvSpPr>
          <p:cNvPr id="313" name="Google Shape;313;p63"/>
          <p:cNvSpPr txBox="1"/>
          <p:nvPr/>
        </p:nvSpPr>
        <p:spPr>
          <a:xfrm>
            <a:off x="6678232" y="5170404"/>
            <a:ext cx="4775100" cy="7851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300"/>
              <a:buFont typeface="Arial"/>
              <a:buNone/>
            </a:pPr>
            <a:r>
              <a:rPr b="0" i="1" lang="en-US" sz="1300" u="none" cap="none" strike="noStrike">
                <a:solidFill>
                  <a:schemeClr val="dk2"/>
                </a:solidFill>
                <a:latin typeface="Arial"/>
                <a:ea typeface="Arial"/>
                <a:cs typeface="Arial"/>
                <a:sym typeface="Arial"/>
              </a:rPr>
              <a:t>Image: UNAIDS July 2020 / Doroth Hassan received support from SALVAGE, a sister organisation of the Tanzania Network for People who Use Drugs, Dar es Salaam</a:t>
            </a:r>
            <a:endParaRPr b="0" i="1" sz="1300" u="none" cap="none" strike="noStrike">
              <a:solidFill>
                <a:schemeClr val="dk2"/>
              </a:solidFill>
              <a:latin typeface="Arial"/>
              <a:ea typeface="Arial"/>
              <a:cs typeface="Arial"/>
              <a:sym typeface="Arial"/>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8" name="Shape 318"/>
        <p:cNvGrpSpPr/>
        <p:nvPr/>
      </p:nvGrpSpPr>
      <p:grpSpPr>
        <a:xfrm>
          <a:off x="0" y="0"/>
          <a:ext cx="0" cy="0"/>
          <a:chOff x="0" y="0"/>
          <a:chExt cx="0" cy="0"/>
        </a:xfrm>
      </p:grpSpPr>
      <p:sp>
        <p:nvSpPr>
          <p:cNvPr id="319" name="Google Shape;319;p64"/>
          <p:cNvSpPr txBox="1"/>
          <p:nvPr>
            <p:ph idx="1" type="body"/>
          </p:nvPr>
        </p:nvSpPr>
        <p:spPr>
          <a:xfrm>
            <a:off x="838200" y="1548157"/>
            <a:ext cx="10515600" cy="4673172"/>
          </a:xfrm>
          <a:prstGeom prst="rect">
            <a:avLst/>
          </a:prstGeom>
          <a:noFill/>
          <a:ln>
            <a:noFill/>
          </a:ln>
        </p:spPr>
        <p:txBody>
          <a:bodyPr anchorCtr="0" anchor="t" bIns="45700" lIns="91425" spcFirstLastPara="1" rIns="91425" wrap="square" tIns="45700">
            <a:noAutofit/>
          </a:bodyPr>
          <a:lstStyle/>
          <a:p>
            <a:pPr indent="0" lvl="0" marL="0" rtl="0" algn="l">
              <a:lnSpc>
                <a:spcPct val="120000"/>
              </a:lnSpc>
              <a:spcBef>
                <a:spcPts val="0"/>
              </a:spcBef>
              <a:spcAft>
                <a:spcPts val="0"/>
              </a:spcAft>
              <a:buClr>
                <a:srgbClr val="C00000"/>
              </a:buClr>
              <a:buSzPts val="1700"/>
              <a:buNone/>
            </a:pPr>
            <a:r>
              <a:rPr b="1" lang="en-US" sz="1700"/>
              <a:t>The gold standard of decriminalisation involves six key components: </a:t>
            </a:r>
            <a:endParaRPr/>
          </a:p>
          <a:p>
            <a:pPr indent="-514350" lvl="0" marL="514350" rtl="0" algn="l">
              <a:lnSpc>
                <a:spcPct val="100000"/>
              </a:lnSpc>
              <a:spcBef>
                <a:spcPts val="1000"/>
              </a:spcBef>
              <a:spcAft>
                <a:spcPts val="0"/>
              </a:spcAft>
              <a:buClr>
                <a:schemeClr val="dk1"/>
              </a:buClr>
              <a:buSzPts val="1700"/>
              <a:buAutoNum type="arabicPeriod"/>
            </a:pPr>
            <a:r>
              <a:rPr lang="en-US" sz="1700"/>
              <a:t>The removal of all sanctions (whether criminal, civil or administrative) for drug use and related activities, and for all substances.</a:t>
            </a:r>
            <a:endParaRPr/>
          </a:p>
          <a:p>
            <a:pPr indent="-514350" lvl="0" marL="514350" rtl="0" algn="l">
              <a:lnSpc>
                <a:spcPct val="100000"/>
              </a:lnSpc>
              <a:spcBef>
                <a:spcPts val="1000"/>
              </a:spcBef>
              <a:spcAft>
                <a:spcPts val="0"/>
              </a:spcAft>
              <a:buClr>
                <a:schemeClr val="dk1"/>
              </a:buClr>
              <a:buSzPts val="1700"/>
              <a:buAutoNum type="arabicPeriod"/>
            </a:pPr>
            <a:r>
              <a:rPr lang="en-US" sz="1700"/>
              <a:t>The promotion of voluntary access to evidence-based treatment, harm reduction and/or other relevant health and social services for people who use drugs.</a:t>
            </a:r>
            <a:endParaRPr/>
          </a:p>
          <a:p>
            <a:pPr indent="-514350" lvl="0" marL="514350" rtl="0" algn="l">
              <a:lnSpc>
                <a:spcPct val="100000"/>
              </a:lnSpc>
              <a:spcBef>
                <a:spcPts val="1000"/>
              </a:spcBef>
              <a:spcAft>
                <a:spcPts val="0"/>
              </a:spcAft>
              <a:buClr>
                <a:schemeClr val="dk1"/>
              </a:buClr>
              <a:buSzPts val="1700"/>
              <a:buAutoNum type="arabicPeriod"/>
            </a:pPr>
            <a:r>
              <a:rPr lang="en-US" sz="1700"/>
              <a:t>The meaningful involvement of people who use drugs in each step of the development, implementation and evaluation of decriminalisation. </a:t>
            </a:r>
            <a:endParaRPr/>
          </a:p>
          <a:p>
            <a:pPr indent="-514350" lvl="0" marL="514350" rtl="0" algn="l">
              <a:lnSpc>
                <a:spcPct val="100000"/>
              </a:lnSpc>
              <a:spcBef>
                <a:spcPts val="1000"/>
              </a:spcBef>
              <a:spcAft>
                <a:spcPts val="0"/>
              </a:spcAft>
              <a:buClr>
                <a:schemeClr val="dk1"/>
              </a:buClr>
              <a:buSzPts val="1700"/>
              <a:buAutoNum type="arabicPeriod"/>
            </a:pPr>
            <a:r>
              <a:rPr lang="en-US" sz="1700"/>
              <a:t>The expungement of, and reparations for, all previous convictions and criminal sanctions for the now-decriminalised acts.</a:t>
            </a:r>
            <a:endParaRPr/>
          </a:p>
          <a:p>
            <a:pPr indent="-514350" lvl="0" marL="514350" rtl="0" algn="l">
              <a:lnSpc>
                <a:spcPct val="100000"/>
              </a:lnSpc>
              <a:spcBef>
                <a:spcPts val="1000"/>
              </a:spcBef>
              <a:spcAft>
                <a:spcPts val="0"/>
              </a:spcAft>
              <a:buClr>
                <a:schemeClr val="dk1"/>
              </a:buClr>
              <a:buSzPts val="1700"/>
              <a:buAutoNum type="arabicPeriod"/>
            </a:pPr>
            <a:r>
              <a:rPr lang="en-US" sz="1700"/>
              <a:t>Comprehensive training, sensit</a:t>
            </a:r>
            <a:r>
              <a:rPr lang="en-US" sz="1700"/>
              <a:t>is</a:t>
            </a:r>
            <a:r>
              <a:rPr lang="en-US" sz="1700"/>
              <a:t>ation and awareness-raising among relevant public authorities to ensure effective implementation and adherence to the new decriminalisation policy</a:t>
            </a:r>
            <a:endParaRPr/>
          </a:p>
          <a:p>
            <a:pPr indent="-514350" lvl="0" marL="514350" rtl="0" algn="l">
              <a:lnSpc>
                <a:spcPct val="100000"/>
              </a:lnSpc>
              <a:spcBef>
                <a:spcPts val="1000"/>
              </a:spcBef>
              <a:spcAft>
                <a:spcPts val="0"/>
              </a:spcAft>
              <a:buClr>
                <a:schemeClr val="dk1"/>
              </a:buClr>
              <a:buSzPts val="1700"/>
              <a:buAutoNum type="arabicPeriod"/>
            </a:pPr>
            <a:r>
              <a:rPr lang="en-US" sz="1700"/>
              <a:t>The redirection of resources from criminal justice and law enforcement responses towards health- and rights-based services and programmes.</a:t>
            </a:r>
            <a:endParaRPr sz="1700">
              <a:solidFill>
                <a:schemeClr val="accent1"/>
              </a:solidFill>
            </a:endParaRPr>
          </a:p>
        </p:txBody>
      </p:sp>
      <p:sp>
        <p:nvSpPr>
          <p:cNvPr id="320" name="Google Shape;320;p64"/>
          <p:cNvSpPr txBox="1"/>
          <p:nvPr>
            <p:ph type="title"/>
          </p:nvPr>
        </p:nvSpPr>
        <p:spPr>
          <a:xfrm>
            <a:off x="430696" y="248478"/>
            <a:ext cx="10515600" cy="810592"/>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lt1"/>
              </a:buClr>
              <a:buSzPts val="4000"/>
              <a:buFont typeface="Arial"/>
              <a:buNone/>
            </a:pPr>
            <a:r>
              <a:rPr lang="en-US" sz="3200"/>
              <a:t>Components of comprehensive drug decriminalisation</a:t>
            </a:r>
            <a:endParaRPr sz="2800"/>
          </a:p>
        </p:txBody>
      </p:sp>
      <p:cxnSp>
        <p:nvCxnSpPr>
          <p:cNvPr id="321" name="Google Shape;321;p64"/>
          <p:cNvCxnSpPr/>
          <p:nvPr/>
        </p:nvCxnSpPr>
        <p:spPr>
          <a:xfrm>
            <a:off x="256032" y="6625485"/>
            <a:ext cx="582168" cy="0"/>
          </a:xfrm>
          <a:prstGeom prst="straightConnector1">
            <a:avLst/>
          </a:prstGeom>
          <a:noFill/>
          <a:ln cap="flat" cmpd="sng" w="9525">
            <a:solidFill>
              <a:srgbClr val="ACB8CA"/>
            </a:solidFill>
            <a:prstDash val="solid"/>
            <a:miter lim="800000"/>
            <a:headEnd len="sm" w="sm" type="none"/>
            <a:tailEnd len="sm" w="sm" type="none"/>
          </a:ln>
        </p:spPr>
      </p:cxnSp>
      <p:sp>
        <p:nvSpPr>
          <p:cNvPr id="322" name="Google Shape;322;p64"/>
          <p:cNvSpPr txBox="1"/>
          <p:nvPr/>
        </p:nvSpPr>
        <p:spPr>
          <a:xfrm>
            <a:off x="838200" y="5953150"/>
            <a:ext cx="10013100" cy="30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2"/>
                </a:solidFill>
                <a:latin typeface="Arial"/>
                <a:ea typeface="Arial"/>
                <a:cs typeface="Arial"/>
                <a:sym typeface="Arial"/>
              </a:rPr>
              <a:t>Source: </a:t>
            </a:r>
            <a:r>
              <a:rPr b="0" i="1" lang="en-US" sz="1400" u="none" cap="none" strike="noStrike">
                <a:solidFill>
                  <a:schemeClr val="dk2"/>
                </a:solidFill>
                <a:latin typeface="Arial"/>
                <a:ea typeface="Arial"/>
                <a:cs typeface="Arial"/>
                <a:sym typeface="Arial"/>
              </a:rPr>
              <a:t>Decriminalisation of People Who Use Drugs: A Guide for Advocacy </a:t>
            </a:r>
            <a:r>
              <a:rPr b="0" i="0" lang="en-US" sz="1400" u="none" cap="none" strike="noStrike">
                <a:solidFill>
                  <a:schemeClr val="dk2"/>
                </a:solidFill>
                <a:latin typeface="Arial"/>
                <a:ea typeface="Arial"/>
                <a:cs typeface="Arial"/>
                <a:sym typeface="Arial"/>
              </a:rPr>
              <a:t>(International Drug Policy Consortium, 2022)</a:t>
            </a:r>
            <a:endParaRPr/>
          </a:p>
        </p:txBody>
      </p:sp>
      <p:sp>
        <p:nvSpPr>
          <p:cNvPr id="323" name="Google Shape;323;p64"/>
          <p:cNvSpPr txBox="1"/>
          <p:nvPr/>
        </p:nvSpPr>
        <p:spPr>
          <a:xfrm>
            <a:off x="838199" y="6494680"/>
            <a:ext cx="6261900" cy="261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ACB8CA"/>
                </a:solidFill>
                <a:latin typeface="Arial"/>
                <a:ea typeface="Arial"/>
                <a:cs typeface="Arial"/>
                <a:sym typeface="Arial"/>
              </a:rPr>
              <a:t>MODULE 4 | THE CASE FOR DECRIMINALISATION</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7" name="Shape 327"/>
        <p:cNvGrpSpPr/>
        <p:nvPr/>
      </p:nvGrpSpPr>
      <p:grpSpPr>
        <a:xfrm>
          <a:off x="0" y="0"/>
          <a:ext cx="0" cy="0"/>
          <a:chOff x="0" y="0"/>
          <a:chExt cx="0" cy="0"/>
        </a:xfrm>
      </p:grpSpPr>
      <p:sp>
        <p:nvSpPr>
          <p:cNvPr id="328" name="Google Shape;328;p65"/>
          <p:cNvSpPr txBox="1"/>
          <p:nvPr>
            <p:ph type="title"/>
          </p:nvPr>
        </p:nvSpPr>
        <p:spPr>
          <a:xfrm>
            <a:off x="430696" y="248478"/>
            <a:ext cx="10515600" cy="810592"/>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lt1"/>
              </a:buClr>
              <a:buSzPts val="1800"/>
              <a:buNone/>
            </a:pPr>
            <a:r>
              <a:rPr lang="en-US" sz="2500"/>
              <a:t>Community-led efforts to improve legal and policy </a:t>
            </a:r>
            <a:endParaRPr sz="2500"/>
          </a:p>
          <a:p>
            <a:pPr indent="0" lvl="0" marL="0" rtl="0" algn="l">
              <a:lnSpc>
                <a:spcPct val="90000"/>
              </a:lnSpc>
              <a:spcBef>
                <a:spcPts val="0"/>
              </a:spcBef>
              <a:spcAft>
                <a:spcPts val="0"/>
              </a:spcAft>
              <a:buClr>
                <a:schemeClr val="lt1"/>
              </a:buClr>
              <a:buSzPts val="1800"/>
              <a:buNone/>
            </a:pPr>
            <a:r>
              <a:rPr lang="en-US" sz="2500"/>
              <a:t>environments on drug use and possession</a:t>
            </a:r>
            <a:endParaRPr sz="2500"/>
          </a:p>
        </p:txBody>
      </p:sp>
      <p:sp>
        <p:nvSpPr>
          <p:cNvPr id="329" name="Google Shape;329;p65"/>
          <p:cNvSpPr txBox="1"/>
          <p:nvPr>
            <p:ph idx="1" type="body"/>
          </p:nvPr>
        </p:nvSpPr>
        <p:spPr>
          <a:xfrm>
            <a:off x="838200" y="1768475"/>
            <a:ext cx="5181600" cy="4351338"/>
          </a:xfrm>
          <a:prstGeom prst="rect">
            <a:avLst/>
          </a:prstGeom>
          <a:noFill/>
          <a:ln>
            <a:noFill/>
          </a:ln>
        </p:spPr>
        <p:txBody>
          <a:bodyPr anchorCtr="0" anchor="t" bIns="45700" lIns="91425" spcFirstLastPara="1" rIns="91425" wrap="square" tIns="45700">
            <a:normAutofit fontScale="85000" lnSpcReduction="20000"/>
          </a:bodyPr>
          <a:lstStyle/>
          <a:p>
            <a:pPr indent="0" lvl="0" marL="0" rtl="0" algn="l">
              <a:lnSpc>
                <a:spcPct val="120000"/>
              </a:lnSpc>
              <a:spcBef>
                <a:spcPts val="0"/>
              </a:spcBef>
              <a:spcAft>
                <a:spcPts val="0"/>
              </a:spcAft>
              <a:buClr>
                <a:srgbClr val="C00000"/>
              </a:buClr>
              <a:buSzPct val="100000"/>
              <a:buNone/>
            </a:pPr>
            <a:r>
              <a:rPr b="1" i="1" lang="en-US" sz="2400" u="sng">
                <a:solidFill>
                  <a:schemeClr val="hlink"/>
                </a:solidFill>
                <a:hlinkClick r:id="rId3"/>
              </a:rPr>
              <a:t>Support. Don’t punish.</a:t>
            </a:r>
            <a:r>
              <a:rPr lang="en-US" sz="2400"/>
              <a:t> is a global, grassroots campaign to build sustainable alternatives to the “war on drugs”. It supports harm reduction and drug policies that prioritise public health and human rights. </a:t>
            </a:r>
            <a:endParaRPr/>
          </a:p>
          <a:p>
            <a:pPr indent="0" lvl="0" marL="0" rtl="0" algn="l">
              <a:lnSpc>
                <a:spcPct val="120000"/>
              </a:lnSpc>
              <a:spcBef>
                <a:spcPts val="1000"/>
              </a:spcBef>
              <a:spcAft>
                <a:spcPts val="0"/>
              </a:spcAft>
              <a:buClr>
                <a:srgbClr val="C00000"/>
              </a:buClr>
              <a:buSzPct val="100000"/>
              <a:buNone/>
            </a:pPr>
            <a:r>
              <a:rPr lang="en-US" sz="2400"/>
              <a:t>The campaign seeks to put harm reduction on the political agenda by strengthening the mobilisation capacity of communities targeted by the “war on drugs” and their allies, opening dialogue with policymakers and raising awareness among the media and the public.</a:t>
            </a:r>
            <a:endParaRPr sz="2600"/>
          </a:p>
          <a:p>
            <a:pPr indent="0" lvl="0" marL="114300" rtl="0" algn="l">
              <a:lnSpc>
                <a:spcPct val="120000"/>
              </a:lnSpc>
              <a:spcBef>
                <a:spcPts val="2000"/>
              </a:spcBef>
              <a:spcAft>
                <a:spcPts val="0"/>
              </a:spcAft>
              <a:buSzPct val="81447"/>
              <a:buNone/>
            </a:pPr>
            <a:r>
              <a:t/>
            </a:r>
            <a:endParaRPr sz="2600"/>
          </a:p>
        </p:txBody>
      </p:sp>
      <p:cxnSp>
        <p:nvCxnSpPr>
          <p:cNvPr id="330" name="Google Shape;330;p65"/>
          <p:cNvCxnSpPr/>
          <p:nvPr/>
        </p:nvCxnSpPr>
        <p:spPr>
          <a:xfrm>
            <a:off x="256032" y="6625485"/>
            <a:ext cx="582168" cy="0"/>
          </a:xfrm>
          <a:prstGeom prst="straightConnector1">
            <a:avLst/>
          </a:prstGeom>
          <a:noFill/>
          <a:ln cap="flat" cmpd="sng" w="9525">
            <a:solidFill>
              <a:srgbClr val="ACB8CA"/>
            </a:solidFill>
            <a:prstDash val="solid"/>
            <a:miter lim="800000"/>
            <a:headEnd len="sm" w="sm" type="none"/>
            <a:tailEnd len="sm" w="sm" type="none"/>
          </a:ln>
        </p:spPr>
      </p:cxnSp>
      <p:pic>
        <p:nvPicPr>
          <p:cNvPr id="331" name="Google Shape;331;p65"/>
          <p:cNvPicPr preferRelativeResize="0"/>
          <p:nvPr>
            <p:ph idx="2" type="body"/>
          </p:nvPr>
        </p:nvPicPr>
        <p:blipFill rotWithShape="1">
          <a:blip r:embed="rId4">
            <a:alphaModFix/>
          </a:blip>
          <a:srcRect b="0" l="0" r="0" t="0"/>
          <a:stretch/>
        </p:blipFill>
        <p:spPr>
          <a:xfrm>
            <a:off x="6858000" y="1937277"/>
            <a:ext cx="3810000" cy="3810000"/>
          </a:xfrm>
          <a:prstGeom prst="rect">
            <a:avLst/>
          </a:prstGeom>
          <a:noFill/>
          <a:ln>
            <a:noFill/>
          </a:ln>
        </p:spPr>
      </p:pic>
      <p:sp>
        <p:nvSpPr>
          <p:cNvPr id="332" name="Google Shape;332;p65"/>
          <p:cNvSpPr txBox="1"/>
          <p:nvPr/>
        </p:nvSpPr>
        <p:spPr>
          <a:xfrm>
            <a:off x="838199" y="6494680"/>
            <a:ext cx="6261900" cy="261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ACB8CA"/>
                </a:solidFill>
                <a:latin typeface="Arial"/>
                <a:ea typeface="Arial"/>
                <a:cs typeface="Arial"/>
                <a:sym typeface="Arial"/>
              </a:rPr>
              <a:t>MODULE 4 | THE CASE FOR DECRIMINALISATION</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7" name="Shape 337"/>
        <p:cNvGrpSpPr/>
        <p:nvPr/>
      </p:nvGrpSpPr>
      <p:grpSpPr>
        <a:xfrm>
          <a:off x="0" y="0"/>
          <a:ext cx="0" cy="0"/>
          <a:chOff x="0" y="0"/>
          <a:chExt cx="0" cy="0"/>
        </a:xfrm>
      </p:grpSpPr>
      <p:sp>
        <p:nvSpPr>
          <p:cNvPr id="338" name="Google Shape;338;p66"/>
          <p:cNvSpPr txBox="1"/>
          <p:nvPr>
            <p:ph idx="1" type="body"/>
          </p:nvPr>
        </p:nvSpPr>
        <p:spPr>
          <a:xfrm>
            <a:off x="838200" y="1548157"/>
            <a:ext cx="10515600" cy="4673172"/>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1000"/>
              </a:spcBef>
              <a:spcAft>
                <a:spcPts val="0"/>
              </a:spcAft>
              <a:buClr>
                <a:schemeClr val="dk1"/>
              </a:buClr>
              <a:buSzPts val="1600"/>
              <a:buNone/>
            </a:pPr>
            <a:r>
              <a:rPr lang="en-US" sz="1600"/>
              <a:t>A number of UN agencies have issued policy guidance in favour of decriminalising drug use, including UNAIDS, UNDP, WHO, OHCHR and UN Women, as well as the UN Special Rapporteur on the Right to Health.</a:t>
            </a:r>
            <a:endParaRPr sz="1600">
              <a:solidFill>
                <a:srgbClr val="C00000"/>
              </a:solidFill>
            </a:endParaRPr>
          </a:p>
          <a:p>
            <a:pPr indent="0" lvl="0" marL="0" rtl="0" algn="l">
              <a:lnSpc>
                <a:spcPct val="100000"/>
              </a:lnSpc>
              <a:spcBef>
                <a:spcPts val="1000"/>
              </a:spcBef>
              <a:spcAft>
                <a:spcPts val="0"/>
              </a:spcAft>
              <a:buClr>
                <a:srgbClr val="C00000"/>
              </a:buClr>
              <a:buSzPts val="1600"/>
              <a:buNone/>
            </a:pPr>
            <a:r>
              <a:rPr b="1" lang="en-US" sz="1600">
                <a:solidFill>
                  <a:schemeClr val="accent1"/>
                </a:solidFill>
              </a:rPr>
              <a:t>UNAIDS</a:t>
            </a:r>
            <a:r>
              <a:rPr b="1" lang="en-US" sz="1600">
                <a:solidFill>
                  <a:srgbClr val="C00000"/>
                </a:solidFill>
              </a:rPr>
              <a:t> </a:t>
            </a:r>
            <a:r>
              <a:rPr lang="en-US" sz="1600"/>
              <a:t>data shows that countries that have implemented harm reduction and public health strategies early in the HIV epidemic have experienced consistently low rates of HIV transmission among people who inject drugs.</a:t>
            </a:r>
            <a:endParaRPr/>
          </a:p>
          <a:p>
            <a:pPr indent="0" lvl="0" marL="0" rtl="0" algn="l">
              <a:lnSpc>
                <a:spcPct val="100000"/>
              </a:lnSpc>
              <a:spcBef>
                <a:spcPts val="1000"/>
              </a:spcBef>
              <a:spcAft>
                <a:spcPts val="0"/>
              </a:spcAft>
              <a:buClr>
                <a:schemeClr val="dk1"/>
              </a:buClr>
              <a:buSzPts val="1600"/>
              <a:buNone/>
            </a:pPr>
            <a:r>
              <a:rPr lang="en-US" sz="1600"/>
              <a:t>There is also evidence that countries that responded to increasing HIV prevalence among people who use drugs by introducing harm reduction programmes have been successful in containing and reversing the further spread of HIV. </a:t>
            </a:r>
            <a:endParaRPr sz="1600">
              <a:solidFill>
                <a:srgbClr val="C00000"/>
              </a:solidFill>
            </a:endParaRPr>
          </a:p>
          <a:p>
            <a:pPr indent="0" lvl="0" marL="0" rtl="0" algn="l">
              <a:lnSpc>
                <a:spcPct val="100000"/>
              </a:lnSpc>
              <a:spcBef>
                <a:spcPts val="1000"/>
              </a:spcBef>
              <a:spcAft>
                <a:spcPts val="0"/>
              </a:spcAft>
              <a:buClr>
                <a:srgbClr val="C00000"/>
              </a:buClr>
              <a:buSzPts val="1600"/>
              <a:buNone/>
            </a:pPr>
            <a:r>
              <a:rPr b="1" lang="en-US" sz="1600">
                <a:solidFill>
                  <a:schemeClr val="accent1"/>
                </a:solidFill>
              </a:rPr>
              <a:t>The Global Commission on Drug Policy </a:t>
            </a:r>
            <a:r>
              <a:rPr lang="en-US" sz="1600"/>
              <a:t>recommends that countries should stop criminalising people for drug use and possession and stop imposing “compulsory treatment” on people whose only offence is drug use or possession. </a:t>
            </a:r>
            <a:endParaRPr/>
          </a:p>
          <a:p>
            <a:pPr indent="0" lvl="0" marL="0" rtl="0" algn="l">
              <a:lnSpc>
                <a:spcPct val="100000"/>
              </a:lnSpc>
              <a:spcBef>
                <a:spcPts val="1000"/>
              </a:spcBef>
              <a:spcAft>
                <a:spcPts val="0"/>
              </a:spcAft>
              <a:buClr>
                <a:schemeClr val="dk1"/>
              </a:buClr>
              <a:buSzPts val="1600"/>
              <a:buNone/>
            </a:pPr>
            <a:r>
              <a:rPr lang="en-US" sz="1600"/>
              <a:t>To ensure an effective, sustainable response to HIV that is consistent with human rights obligations, </a:t>
            </a:r>
            <a:r>
              <a:rPr b="1" lang="en-US" sz="1600">
                <a:solidFill>
                  <a:schemeClr val="accent1"/>
                </a:solidFill>
              </a:rPr>
              <a:t>the Global Commission on HIV and the Law </a:t>
            </a:r>
            <a:r>
              <a:rPr lang="en-US" sz="1600"/>
              <a:t>recommends that:</a:t>
            </a:r>
            <a:endParaRPr/>
          </a:p>
          <a:p>
            <a:pPr indent="0" lvl="0" marL="0" rtl="0" algn="l">
              <a:lnSpc>
                <a:spcPct val="100000"/>
              </a:lnSpc>
              <a:spcBef>
                <a:spcPts val="1000"/>
              </a:spcBef>
              <a:spcAft>
                <a:spcPts val="0"/>
              </a:spcAft>
              <a:buClr>
                <a:schemeClr val="dk1"/>
              </a:buClr>
              <a:buSzPts val="1600"/>
              <a:buNone/>
            </a:pPr>
            <a:r>
              <a:rPr i="1" lang="en-US" sz="1600">
                <a:solidFill>
                  <a:schemeClr val="accent2"/>
                </a:solidFill>
              </a:rPr>
              <a:t>“Countries must reform their approach towards drug use. Rather than punishing people who use drugs who do no harm to others, they must offer them access to effective HIV and health services including harm reduction and voluntary, evidence-based treatment for drug dependence.” </a:t>
            </a:r>
            <a:endParaRPr/>
          </a:p>
        </p:txBody>
      </p:sp>
      <p:sp>
        <p:nvSpPr>
          <p:cNvPr id="339" name="Google Shape;339;p66"/>
          <p:cNvSpPr txBox="1"/>
          <p:nvPr>
            <p:ph type="title"/>
          </p:nvPr>
        </p:nvSpPr>
        <p:spPr>
          <a:xfrm>
            <a:off x="430696" y="248478"/>
            <a:ext cx="10515600" cy="810592"/>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lt1"/>
              </a:buClr>
              <a:buSzPts val="4000"/>
              <a:buFont typeface="Arial"/>
              <a:buNone/>
            </a:pPr>
            <a:r>
              <a:rPr lang="en-US" sz="3100"/>
              <a:t>Improving legal and policy environments </a:t>
            </a:r>
            <a:endParaRPr sz="3100"/>
          </a:p>
          <a:p>
            <a:pPr indent="0" lvl="0" marL="0" rtl="0" algn="l">
              <a:lnSpc>
                <a:spcPct val="90000"/>
              </a:lnSpc>
              <a:spcBef>
                <a:spcPts val="0"/>
              </a:spcBef>
              <a:spcAft>
                <a:spcPts val="0"/>
              </a:spcAft>
              <a:buClr>
                <a:schemeClr val="lt1"/>
              </a:buClr>
              <a:buSzPts val="4000"/>
              <a:buFont typeface="Arial"/>
              <a:buNone/>
            </a:pPr>
            <a:r>
              <a:rPr lang="en-US" sz="3100"/>
              <a:t>on drug use and possession</a:t>
            </a:r>
            <a:endParaRPr sz="2700"/>
          </a:p>
        </p:txBody>
      </p:sp>
      <p:cxnSp>
        <p:nvCxnSpPr>
          <p:cNvPr id="340" name="Google Shape;340;p66"/>
          <p:cNvCxnSpPr/>
          <p:nvPr/>
        </p:nvCxnSpPr>
        <p:spPr>
          <a:xfrm>
            <a:off x="256032" y="6625485"/>
            <a:ext cx="582168" cy="0"/>
          </a:xfrm>
          <a:prstGeom prst="straightConnector1">
            <a:avLst/>
          </a:prstGeom>
          <a:noFill/>
          <a:ln cap="flat" cmpd="sng" w="9525">
            <a:solidFill>
              <a:srgbClr val="ACB8CA"/>
            </a:solidFill>
            <a:prstDash val="solid"/>
            <a:miter lim="800000"/>
            <a:headEnd len="sm" w="sm" type="none"/>
            <a:tailEnd len="sm" w="sm" type="none"/>
          </a:ln>
        </p:spPr>
      </p:cxnSp>
      <p:sp>
        <p:nvSpPr>
          <p:cNvPr id="341" name="Google Shape;341;p66"/>
          <p:cNvSpPr txBox="1"/>
          <p:nvPr/>
        </p:nvSpPr>
        <p:spPr>
          <a:xfrm>
            <a:off x="838199" y="6494680"/>
            <a:ext cx="6261900" cy="261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ACB8CA"/>
                </a:solidFill>
                <a:latin typeface="Arial"/>
                <a:ea typeface="Arial"/>
                <a:cs typeface="Arial"/>
                <a:sym typeface="Arial"/>
              </a:rPr>
              <a:t>MODULE 4 | THE CASE FOR DECRIMINALISATION</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6" name="Shape 346"/>
        <p:cNvGrpSpPr/>
        <p:nvPr/>
      </p:nvGrpSpPr>
      <p:grpSpPr>
        <a:xfrm>
          <a:off x="0" y="0"/>
          <a:ext cx="0" cy="0"/>
          <a:chOff x="0" y="0"/>
          <a:chExt cx="0" cy="0"/>
        </a:xfrm>
      </p:grpSpPr>
      <p:sp>
        <p:nvSpPr>
          <p:cNvPr id="347" name="Google Shape;347;p67"/>
          <p:cNvSpPr txBox="1"/>
          <p:nvPr>
            <p:ph idx="1" type="body"/>
          </p:nvPr>
        </p:nvSpPr>
        <p:spPr>
          <a:xfrm>
            <a:off x="838200" y="1548157"/>
            <a:ext cx="10515600" cy="4357343"/>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1000"/>
              </a:spcBef>
              <a:spcAft>
                <a:spcPts val="0"/>
              </a:spcAft>
              <a:buClr>
                <a:schemeClr val="dk1"/>
              </a:buClr>
              <a:buSzPts val="1600"/>
              <a:buNone/>
            </a:pPr>
            <a:r>
              <a:rPr b="1" lang="en-US" sz="1700"/>
              <a:t>In 2001 Portugal ceased to criminalise any drug use. </a:t>
            </a:r>
            <a:r>
              <a:rPr lang="en-US" sz="1700"/>
              <a:t>People who use drugs remain subject to administrative charges that usually result in a referral to a regional Commission for the Dissuasion of Drug Addiction (CDT). CDT members are health, legal and social-work professionals who assess health risks and provide people who use drugs with access to a spectrum of services. CDTs suspend most cases referred to them, effectively leaving most “offenders” without penalty, and offer harm reduction interventions, various drug-treatment options and social integration and job placement programmes. </a:t>
            </a:r>
            <a:endParaRPr/>
          </a:p>
          <a:p>
            <a:pPr indent="0" lvl="0" marL="0" rtl="0" algn="l">
              <a:lnSpc>
                <a:spcPct val="100000"/>
              </a:lnSpc>
              <a:spcBef>
                <a:spcPts val="1000"/>
              </a:spcBef>
              <a:spcAft>
                <a:spcPts val="0"/>
              </a:spcAft>
              <a:buClr>
                <a:schemeClr val="dk1"/>
              </a:buClr>
              <a:buSzPts val="1600"/>
              <a:buNone/>
            </a:pPr>
            <a:r>
              <a:rPr b="1" lang="en-US" sz="1700"/>
              <a:t>Ten years after decriminalisation, drug use (within the past 12 months) was lower in in the general population than in 2001</a:t>
            </a:r>
            <a:r>
              <a:rPr lang="en-US" sz="1700"/>
              <a:t>. Use among 15-24-year-olds – the population most at risk of initiating drug use – fell throughout the decade. While there is some indication that drug use has risen since then (particularly among adults above 25 years), the proportion of the population who are “high-risk” opioid users is lower now than in 2001. </a:t>
            </a:r>
            <a:endParaRPr/>
          </a:p>
          <a:p>
            <a:pPr indent="0" lvl="0" marL="0" rtl="0" algn="l">
              <a:lnSpc>
                <a:spcPct val="100000"/>
              </a:lnSpc>
              <a:spcBef>
                <a:spcPts val="1000"/>
              </a:spcBef>
              <a:spcAft>
                <a:spcPts val="0"/>
              </a:spcAft>
              <a:buClr>
                <a:schemeClr val="dk1"/>
              </a:buClr>
              <a:buSzPts val="1600"/>
              <a:buNone/>
            </a:pPr>
            <a:r>
              <a:rPr b="1" lang="en-US" sz="1700"/>
              <a:t>The combined effects of a supportive drug policy and significant investments in harm reduction in Portugal have drastically reduced the number of new HIV diagnoses due to drug injection</a:t>
            </a:r>
            <a:r>
              <a:rPr lang="en-US" sz="1700"/>
              <a:t> – from 50% of all such diagnoses in the European Union in 2001, to less than 2% in 2019.</a:t>
            </a:r>
            <a:endParaRPr/>
          </a:p>
        </p:txBody>
      </p:sp>
      <p:sp>
        <p:nvSpPr>
          <p:cNvPr id="348" name="Google Shape;348;p67"/>
          <p:cNvSpPr txBox="1"/>
          <p:nvPr>
            <p:ph type="title"/>
          </p:nvPr>
        </p:nvSpPr>
        <p:spPr>
          <a:xfrm>
            <a:off x="430696" y="248478"/>
            <a:ext cx="10515600" cy="810592"/>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lt1"/>
              </a:buClr>
              <a:buSzPts val="4000"/>
              <a:buFont typeface="Arial"/>
              <a:buNone/>
            </a:pPr>
            <a:r>
              <a:rPr lang="en-US"/>
              <a:t>Portugal’s experience with </a:t>
            </a:r>
            <a:endParaRPr/>
          </a:p>
          <a:p>
            <a:pPr indent="0" lvl="0" marL="0" rtl="0" algn="l">
              <a:lnSpc>
                <a:spcPct val="90000"/>
              </a:lnSpc>
              <a:spcBef>
                <a:spcPts val="0"/>
              </a:spcBef>
              <a:spcAft>
                <a:spcPts val="0"/>
              </a:spcAft>
              <a:buClr>
                <a:schemeClr val="lt1"/>
              </a:buClr>
              <a:buSzPts val="4000"/>
              <a:buFont typeface="Arial"/>
              <a:buNone/>
            </a:pPr>
            <a:r>
              <a:rPr lang="en-US"/>
              <a:t>decriminalisation</a:t>
            </a:r>
            <a:endParaRPr/>
          </a:p>
        </p:txBody>
      </p:sp>
      <p:cxnSp>
        <p:nvCxnSpPr>
          <p:cNvPr id="349" name="Google Shape;349;p67"/>
          <p:cNvCxnSpPr/>
          <p:nvPr/>
        </p:nvCxnSpPr>
        <p:spPr>
          <a:xfrm>
            <a:off x="256032" y="6625485"/>
            <a:ext cx="582168" cy="0"/>
          </a:xfrm>
          <a:prstGeom prst="straightConnector1">
            <a:avLst/>
          </a:prstGeom>
          <a:noFill/>
          <a:ln cap="flat" cmpd="sng" w="9525">
            <a:solidFill>
              <a:srgbClr val="ACB8CA"/>
            </a:solidFill>
            <a:prstDash val="solid"/>
            <a:miter lim="800000"/>
            <a:headEnd len="sm" w="sm" type="none"/>
            <a:tailEnd len="sm" w="sm" type="none"/>
          </a:ln>
        </p:spPr>
      </p:cxnSp>
      <p:sp>
        <p:nvSpPr>
          <p:cNvPr id="350" name="Google Shape;350;p67"/>
          <p:cNvSpPr txBox="1"/>
          <p:nvPr/>
        </p:nvSpPr>
        <p:spPr>
          <a:xfrm>
            <a:off x="838198" y="5890417"/>
            <a:ext cx="9334502"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2"/>
                </a:solidFill>
                <a:latin typeface="Arial"/>
                <a:ea typeface="Arial"/>
                <a:cs typeface="Arial"/>
                <a:sym typeface="Arial"/>
              </a:rPr>
              <a:t>Source: </a:t>
            </a:r>
            <a:r>
              <a:rPr b="0" i="1" lang="en-US" sz="1400" u="none" cap="none" strike="noStrike">
                <a:solidFill>
                  <a:schemeClr val="dk2"/>
                </a:solidFill>
                <a:latin typeface="Arial"/>
                <a:ea typeface="Arial"/>
                <a:cs typeface="Arial"/>
                <a:sym typeface="Arial"/>
              </a:rPr>
              <a:t>Drug Decriminalization in Portugal: Setting the Record Straight </a:t>
            </a:r>
            <a:r>
              <a:rPr b="0" i="0" lang="en-US" sz="1400" u="none" cap="none" strike="noStrike">
                <a:solidFill>
                  <a:schemeClr val="dk2"/>
                </a:solidFill>
                <a:latin typeface="Arial"/>
                <a:ea typeface="Arial"/>
                <a:cs typeface="Arial"/>
                <a:sym typeface="Arial"/>
              </a:rPr>
              <a:t>(Transform Drug Policy Foundation, 2021)</a:t>
            </a:r>
            <a:endParaRPr/>
          </a:p>
        </p:txBody>
      </p:sp>
      <p:sp>
        <p:nvSpPr>
          <p:cNvPr id="351" name="Google Shape;351;p67"/>
          <p:cNvSpPr txBox="1"/>
          <p:nvPr/>
        </p:nvSpPr>
        <p:spPr>
          <a:xfrm>
            <a:off x="838199" y="6494680"/>
            <a:ext cx="6261900" cy="261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ACB8CA"/>
                </a:solidFill>
                <a:latin typeface="Arial"/>
                <a:ea typeface="Arial"/>
                <a:cs typeface="Arial"/>
                <a:sym typeface="Arial"/>
              </a:rPr>
              <a:t>MODULE 4 | THE CASE FOR DECRIMINALISATION</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6" name="Shape 356"/>
        <p:cNvGrpSpPr/>
        <p:nvPr/>
      </p:nvGrpSpPr>
      <p:grpSpPr>
        <a:xfrm>
          <a:off x="0" y="0"/>
          <a:ext cx="0" cy="0"/>
          <a:chOff x="0" y="0"/>
          <a:chExt cx="0" cy="0"/>
        </a:xfrm>
      </p:grpSpPr>
      <p:sp>
        <p:nvSpPr>
          <p:cNvPr id="357" name="Google Shape;357;p68"/>
          <p:cNvSpPr txBox="1"/>
          <p:nvPr>
            <p:ph idx="1" type="body"/>
          </p:nvPr>
        </p:nvSpPr>
        <p:spPr>
          <a:xfrm>
            <a:off x="838200" y="1548157"/>
            <a:ext cx="10515600" cy="4673172"/>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1000"/>
              </a:spcBef>
              <a:spcAft>
                <a:spcPts val="0"/>
              </a:spcAft>
              <a:buClr>
                <a:schemeClr val="dk1"/>
              </a:buClr>
              <a:buSzPts val="1800"/>
              <a:buNone/>
            </a:pPr>
            <a:r>
              <a:rPr lang="en-US" sz="1800"/>
              <a:t>Numerous countries have decriminalised some aspects of drugs, and a growing number of countries are developing standards to decriminalise the use and possession of drugs.</a:t>
            </a:r>
            <a:endParaRPr/>
          </a:p>
          <a:p>
            <a:pPr indent="0" lvl="0" marL="0" rtl="0" algn="l">
              <a:lnSpc>
                <a:spcPct val="100000"/>
              </a:lnSpc>
              <a:spcBef>
                <a:spcPts val="1000"/>
              </a:spcBef>
              <a:spcAft>
                <a:spcPts val="0"/>
              </a:spcAft>
              <a:buClr>
                <a:schemeClr val="dk1"/>
              </a:buClr>
              <a:buSzPts val="1800"/>
              <a:buNone/>
            </a:pPr>
            <a:r>
              <a:rPr lang="en-US" sz="1800"/>
              <a:t>Examples of decriminalisation:</a:t>
            </a:r>
            <a:endParaRPr sz="1800">
              <a:solidFill>
                <a:schemeClr val="accent2"/>
              </a:solidFill>
            </a:endParaRPr>
          </a:p>
          <a:p>
            <a:pPr indent="-285750" lvl="0" marL="285750" rtl="0" algn="l">
              <a:lnSpc>
                <a:spcPct val="100000"/>
              </a:lnSpc>
              <a:spcBef>
                <a:spcPts val="1000"/>
              </a:spcBef>
              <a:spcAft>
                <a:spcPts val="0"/>
              </a:spcAft>
              <a:buSzPts val="1800"/>
              <a:buChar char="•"/>
            </a:pPr>
            <a:r>
              <a:rPr b="1" lang="en-US" sz="1800">
                <a:solidFill>
                  <a:schemeClr val="accent1"/>
                </a:solidFill>
              </a:rPr>
              <a:t>Côte d’Ivoire: </a:t>
            </a:r>
            <a:r>
              <a:rPr lang="en-US" sz="1800"/>
              <a:t>Following a legal environment assessment in 2021-2022, supported by UNDP, Côte d’Ivoire reformed its 1988 Drugs Act and introduced the “therapeutic injunction”. This is a new approach to the problems of drug use which stipulates that the user is not a delinquent but rather a person who should receive appropriate treatment, and alternatives to imprisonment. The penalty for imprisonment for drug use has also been reduced.</a:t>
            </a:r>
            <a:endParaRPr/>
          </a:p>
          <a:p>
            <a:pPr indent="-285750" lvl="0" marL="285750" rtl="0" algn="l">
              <a:lnSpc>
                <a:spcPct val="100000"/>
              </a:lnSpc>
              <a:spcBef>
                <a:spcPts val="1000"/>
              </a:spcBef>
              <a:spcAft>
                <a:spcPts val="0"/>
              </a:spcAft>
              <a:buSzPts val="1800"/>
              <a:buChar char="•"/>
            </a:pPr>
            <a:r>
              <a:rPr b="1" lang="en-US" sz="1800">
                <a:solidFill>
                  <a:schemeClr val="accent1"/>
                </a:solidFill>
              </a:rPr>
              <a:t>Colombia:</a:t>
            </a:r>
            <a:r>
              <a:rPr lang="en-US" sz="1800">
                <a:solidFill>
                  <a:schemeClr val="accent1"/>
                </a:solidFill>
              </a:rPr>
              <a:t> </a:t>
            </a:r>
            <a:r>
              <a:rPr lang="en-US" sz="1800"/>
              <a:t>Since 1994, the Constitutional Court of Colombia has gradually decriminalised the possession of narcotic drugs for personal use and, use of narcotic drugs, after ascertaining that the results of previous enforcement activities did not justify the limitations on individuals’ constitutional rights. In 2019, the Court cited the </a:t>
            </a:r>
            <a:r>
              <a:rPr i="1" lang="en-US" sz="1800"/>
              <a:t>International Guidelines on Human Rights and Drug Policy</a:t>
            </a:r>
            <a:r>
              <a:rPr lang="en-US" sz="1800"/>
              <a:t>, co-developed by UNDP.</a:t>
            </a:r>
            <a:endParaRPr/>
          </a:p>
        </p:txBody>
      </p:sp>
      <p:sp>
        <p:nvSpPr>
          <p:cNvPr id="358" name="Google Shape;358;p68"/>
          <p:cNvSpPr txBox="1"/>
          <p:nvPr>
            <p:ph type="title"/>
          </p:nvPr>
        </p:nvSpPr>
        <p:spPr>
          <a:xfrm>
            <a:off x="430696" y="248478"/>
            <a:ext cx="10515600" cy="810592"/>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lt1"/>
              </a:buClr>
              <a:buSzPts val="4000"/>
              <a:buFont typeface="Arial"/>
              <a:buNone/>
            </a:pPr>
            <a:r>
              <a:rPr lang="en-US"/>
              <a:t>Country experiences with </a:t>
            </a:r>
            <a:endParaRPr/>
          </a:p>
          <a:p>
            <a:pPr indent="0" lvl="0" marL="0" rtl="0" algn="l">
              <a:lnSpc>
                <a:spcPct val="90000"/>
              </a:lnSpc>
              <a:spcBef>
                <a:spcPts val="0"/>
              </a:spcBef>
              <a:spcAft>
                <a:spcPts val="0"/>
              </a:spcAft>
              <a:buClr>
                <a:schemeClr val="lt1"/>
              </a:buClr>
              <a:buSzPts val="4000"/>
              <a:buFont typeface="Arial"/>
              <a:buNone/>
            </a:pPr>
            <a:r>
              <a:rPr lang="en-US"/>
              <a:t>decriminalisation</a:t>
            </a:r>
            <a:endParaRPr/>
          </a:p>
        </p:txBody>
      </p:sp>
      <p:cxnSp>
        <p:nvCxnSpPr>
          <p:cNvPr id="359" name="Google Shape;359;p68"/>
          <p:cNvCxnSpPr/>
          <p:nvPr/>
        </p:nvCxnSpPr>
        <p:spPr>
          <a:xfrm>
            <a:off x="256032" y="6625485"/>
            <a:ext cx="582168" cy="0"/>
          </a:xfrm>
          <a:prstGeom prst="straightConnector1">
            <a:avLst/>
          </a:prstGeom>
          <a:noFill/>
          <a:ln cap="flat" cmpd="sng" w="9525">
            <a:solidFill>
              <a:srgbClr val="ACB8CA"/>
            </a:solidFill>
            <a:prstDash val="solid"/>
            <a:miter lim="800000"/>
            <a:headEnd len="sm" w="sm" type="none"/>
            <a:tailEnd len="sm" w="sm" type="none"/>
          </a:ln>
        </p:spPr>
      </p:cxnSp>
      <p:sp>
        <p:nvSpPr>
          <p:cNvPr id="360" name="Google Shape;360;p68"/>
          <p:cNvSpPr txBox="1"/>
          <p:nvPr/>
        </p:nvSpPr>
        <p:spPr>
          <a:xfrm>
            <a:off x="921149" y="5913552"/>
            <a:ext cx="6096000"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2"/>
                </a:solidFill>
                <a:latin typeface="Arial"/>
                <a:ea typeface="Arial"/>
                <a:cs typeface="Arial"/>
                <a:sym typeface="Arial"/>
              </a:rPr>
              <a:t>Sources:</a:t>
            </a:r>
            <a:r>
              <a:rPr b="0" i="1" lang="en-US" sz="1400" u="none" cap="none" strike="noStrike">
                <a:solidFill>
                  <a:schemeClr val="dk2"/>
                </a:solidFill>
                <a:uFill>
                  <a:noFill/>
                </a:uFill>
                <a:latin typeface="Arial"/>
                <a:ea typeface="Arial"/>
                <a:cs typeface="Arial"/>
                <a:sym typeface="Arial"/>
                <a:hlinkClick r:id="rId3">
                  <a:extLst>
                    <a:ext uri="{A12FA001-AC4F-418D-AE19-62706E023703}">
                      <ahyp:hlinkClr val="tx"/>
                    </a:ext>
                  </a:extLst>
                </a:hlinkClick>
              </a:rPr>
              <a:t> </a:t>
            </a:r>
            <a:r>
              <a:rPr b="0" i="0" lang="en-US" sz="1400" u="sng" cap="none" strike="noStrike">
                <a:solidFill>
                  <a:srgbClr val="0563C1"/>
                </a:solidFill>
                <a:latin typeface="Arial"/>
                <a:ea typeface="Arial"/>
                <a:cs typeface="Arial"/>
                <a:sym typeface="Arial"/>
                <a:hlinkClick r:id="rId4">
                  <a:extLst>
                    <a:ext uri="{A12FA001-AC4F-418D-AE19-62706E023703}">
                      <ahyp:hlinkClr val="tx"/>
                    </a:ext>
                  </a:extLst>
                </a:hlinkClick>
              </a:rPr>
              <a:t>Abjian.Net</a:t>
            </a:r>
            <a:r>
              <a:rPr b="0" i="0" lang="en-US" sz="1400" u="none" cap="none" strike="noStrike">
                <a:solidFill>
                  <a:srgbClr val="000000"/>
                </a:solidFill>
                <a:latin typeface="Arial"/>
                <a:ea typeface="Arial"/>
                <a:cs typeface="Arial"/>
                <a:sym typeface="Arial"/>
              </a:rPr>
              <a:t>, </a:t>
            </a:r>
            <a:r>
              <a:rPr b="0" i="0" lang="en-US" sz="1400" u="sng" cap="none" strike="noStrike">
                <a:solidFill>
                  <a:schemeClr val="hlink"/>
                </a:solidFill>
                <a:latin typeface="Arial"/>
                <a:ea typeface="Arial"/>
                <a:cs typeface="Arial"/>
                <a:sym typeface="Arial"/>
                <a:hlinkClick r:id="rId5"/>
              </a:rPr>
              <a:t>Colombian Constitutional Court</a:t>
            </a:r>
            <a:endParaRPr b="0" i="0" sz="1400" u="none" cap="none" strike="noStrike">
              <a:solidFill>
                <a:srgbClr val="000000"/>
              </a:solidFill>
              <a:latin typeface="Arial"/>
              <a:ea typeface="Arial"/>
              <a:cs typeface="Arial"/>
              <a:sym typeface="Arial"/>
            </a:endParaRPr>
          </a:p>
        </p:txBody>
      </p:sp>
      <p:sp>
        <p:nvSpPr>
          <p:cNvPr id="361" name="Google Shape;361;p68"/>
          <p:cNvSpPr txBox="1"/>
          <p:nvPr/>
        </p:nvSpPr>
        <p:spPr>
          <a:xfrm>
            <a:off x="838199" y="6494680"/>
            <a:ext cx="6261900" cy="261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ACB8CA"/>
                </a:solidFill>
                <a:latin typeface="Arial"/>
                <a:ea typeface="Arial"/>
                <a:cs typeface="Arial"/>
                <a:sym typeface="Arial"/>
              </a:rPr>
              <a:t>MODULE 4 | THE CASE FOR DECRIMINALISATION</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5" name="Shape 365"/>
        <p:cNvGrpSpPr/>
        <p:nvPr/>
      </p:nvGrpSpPr>
      <p:grpSpPr>
        <a:xfrm>
          <a:off x="0" y="0"/>
          <a:ext cx="0" cy="0"/>
          <a:chOff x="0" y="0"/>
          <a:chExt cx="0" cy="0"/>
        </a:xfrm>
      </p:grpSpPr>
      <p:sp>
        <p:nvSpPr>
          <p:cNvPr id="366" name="Google Shape;366;p69"/>
          <p:cNvSpPr txBox="1"/>
          <p:nvPr>
            <p:ph type="title"/>
          </p:nvPr>
        </p:nvSpPr>
        <p:spPr>
          <a:xfrm>
            <a:off x="430696" y="248478"/>
            <a:ext cx="10515600" cy="810592"/>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lt1"/>
              </a:buClr>
              <a:buSzPts val="4400"/>
              <a:buFont typeface="Arial"/>
              <a:buNone/>
            </a:pPr>
            <a:r>
              <a:rPr lang="en-US"/>
              <a:t>Module 4 Contents</a:t>
            </a:r>
            <a:endParaRPr/>
          </a:p>
        </p:txBody>
      </p:sp>
      <p:sp>
        <p:nvSpPr>
          <p:cNvPr id="367" name="Google Shape;367;p69"/>
          <p:cNvSpPr txBox="1"/>
          <p:nvPr>
            <p:ph idx="1" type="body"/>
          </p:nvPr>
        </p:nvSpPr>
        <p:spPr>
          <a:xfrm>
            <a:off x="838200" y="1567207"/>
            <a:ext cx="10515600" cy="4510864"/>
          </a:xfrm>
          <a:prstGeom prst="rect">
            <a:avLst/>
          </a:prstGeom>
          <a:noFill/>
          <a:ln>
            <a:noFill/>
          </a:ln>
        </p:spPr>
        <p:txBody>
          <a:bodyPr anchorCtr="0" anchor="t" bIns="45700" lIns="91425" spcFirstLastPara="1" rIns="91425" wrap="square" tIns="45700">
            <a:noAutofit/>
          </a:bodyPr>
          <a:lstStyle/>
          <a:p>
            <a:pPr indent="-351948" lvl="0" marL="457200" rtl="0" algn="l">
              <a:lnSpc>
                <a:spcPct val="100000"/>
              </a:lnSpc>
              <a:spcBef>
                <a:spcPts val="0"/>
              </a:spcBef>
              <a:spcAft>
                <a:spcPts val="0"/>
              </a:spcAft>
              <a:buSzPts val="2400"/>
              <a:buFont typeface="Noto Sans Symbols"/>
              <a:buChar char="➢"/>
            </a:pPr>
            <a:r>
              <a:rPr lang="en-US" sz="2400">
                <a:solidFill>
                  <a:schemeClr val="accent1"/>
                </a:solidFill>
              </a:rPr>
              <a:t>Questions to frame this module </a:t>
            </a:r>
            <a:endParaRPr/>
          </a:p>
          <a:p>
            <a:pPr indent="-351948" lvl="0" marL="457200" rtl="0" algn="l">
              <a:lnSpc>
                <a:spcPct val="100000"/>
              </a:lnSpc>
              <a:spcBef>
                <a:spcPts val="0"/>
              </a:spcBef>
              <a:spcAft>
                <a:spcPts val="0"/>
              </a:spcAft>
              <a:buSzPts val="2400"/>
              <a:buFont typeface="Noto Sans Symbols"/>
              <a:buChar char="➢"/>
            </a:pPr>
            <a:r>
              <a:rPr lang="en-US" sz="2400">
                <a:solidFill>
                  <a:schemeClr val="accent1"/>
                </a:solidFill>
              </a:rPr>
              <a:t>Some definitions</a:t>
            </a:r>
            <a:endParaRPr/>
          </a:p>
          <a:p>
            <a:pPr indent="-351948" lvl="0" marL="457200" rtl="0" algn="l">
              <a:lnSpc>
                <a:spcPct val="100000"/>
              </a:lnSpc>
              <a:spcBef>
                <a:spcPts val="0"/>
              </a:spcBef>
              <a:spcAft>
                <a:spcPts val="0"/>
              </a:spcAft>
              <a:buSzPts val="2400"/>
              <a:buFont typeface="Noto Sans Symbols"/>
              <a:buChar char="➢"/>
            </a:pPr>
            <a:r>
              <a:rPr lang="en-US" sz="2400">
                <a:solidFill>
                  <a:schemeClr val="accent1"/>
                </a:solidFill>
              </a:rPr>
              <a:t>Vulnerability of people who inject drugs</a:t>
            </a:r>
            <a:endParaRPr/>
          </a:p>
          <a:p>
            <a:pPr indent="-351948" lvl="0" marL="457200" rtl="0" algn="l">
              <a:lnSpc>
                <a:spcPct val="100000"/>
              </a:lnSpc>
              <a:spcBef>
                <a:spcPts val="0"/>
              </a:spcBef>
              <a:spcAft>
                <a:spcPts val="0"/>
              </a:spcAft>
              <a:buSzPts val="2400"/>
              <a:buFont typeface="Noto Sans Symbols"/>
              <a:buChar char="➢"/>
            </a:pPr>
            <a:r>
              <a:rPr lang="en-US" sz="2400">
                <a:solidFill>
                  <a:schemeClr val="accent1"/>
                </a:solidFill>
              </a:rPr>
              <a:t>Harm reduction with people who inject drugs</a:t>
            </a:r>
            <a:endParaRPr/>
          </a:p>
          <a:p>
            <a:pPr indent="-351948" lvl="0" marL="457200" rtl="0" algn="l">
              <a:lnSpc>
                <a:spcPct val="100000"/>
              </a:lnSpc>
              <a:spcBef>
                <a:spcPts val="0"/>
              </a:spcBef>
              <a:spcAft>
                <a:spcPts val="0"/>
              </a:spcAft>
              <a:buSzPts val="2400"/>
              <a:buFont typeface="Noto Sans Symbols"/>
              <a:buChar char="➢"/>
            </a:pPr>
            <a:r>
              <a:rPr lang="en-US" sz="2400">
                <a:solidFill>
                  <a:schemeClr val="accent1"/>
                </a:solidFill>
              </a:rPr>
              <a:t>Community organising for health and rights</a:t>
            </a:r>
            <a:endParaRPr/>
          </a:p>
          <a:p>
            <a:pPr indent="-351948" lvl="0" marL="457200" rtl="0" algn="l">
              <a:lnSpc>
                <a:spcPct val="100000"/>
              </a:lnSpc>
              <a:spcBef>
                <a:spcPts val="0"/>
              </a:spcBef>
              <a:spcAft>
                <a:spcPts val="0"/>
              </a:spcAft>
              <a:buSzPts val="2400"/>
              <a:buFont typeface="Noto Sans Symbols"/>
              <a:buChar char="➢"/>
            </a:pPr>
            <a:r>
              <a:rPr lang="en-US" sz="2400">
                <a:solidFill>
                  <a:schemeClr val="accent1"/>
                </a:solidFill>
              </a:rPr>
              <a:t>Legal and policy frameworks on drug use and possession</a:t>
            </a:r>
            <a:endParaRPr/>
          </a:p>
          <a:p>
            <a:pPr indent="-351948" lvl="0" marL="457200" rtl="0" algn="l">
              <a:lnSpc>
                <a:spcPct val="100000"/>
              </a:lnSpc>
              <a:spcBef>
                <a:spcPts val="0"/>
              </a:spcBef>
              <a:spcAft>
                <a:spcPts val="0"/>
              </a:spcAft>
              <a:buSzPts val="2400"/>
              <a:buFont typeface="Noto Sans Symbols"/>
              <a:buChar char="➢"/>
            </a:pPr>
            <a:r>
              <a:rPr lang="en-US" sz="2400">
                <a:solidFill>
                  <a:schemeClr val="accent1"/>
                </a:solidFill>
              </a:rPr>
              <a:t>The case for decriminalisation</a:t>
            </a:r>
            <a:endParaRPr/>
          </a:p>
          <a:p>
            <a:pPr indent="-351948" lvl="0" marL="457200" rtl="0" algn="l">
              <a:lnSpc>
                <a:spcPct val="100000"/>
              </a:lnSpc>
              <a:spcBef>
                <a:spcPts val="0"/>
              </a:spcBef>
              <a:spcAft>
                <a:spcPts val="0"/>
              </a:spcAft>
              <a:buClr>
                <a:schemeClr val="accent2"/>
              </a:buClr>
              <a:buSzPts val="2600"/>
              <a:buFont typeface="Noto Sans Symbols"/>
              <a:buChar char="➢"/>
            </a:pPr>
            <a:r>
              <a:rPr b="1" lang="en-US" sz="2600">
                <a:solidFill>
                  <a:schemeClr val="accent2"/>
                </a:solidFill>
              </a:rPr>
              <a:t>UN frameworks and normative guidance on drugs</a:t>
            </a:r>
            <a:endParaRPr/>
          </a:p>
          <a:p>
            <a:pPr indent="-351948" lvl="0" marL="457200" rtl="0" algn="l">
              <a:lnSpc>
                <a:spcPct val="100000"/>
              </a:lnSpc>
              <a:spcBef>
                <a:spcPts val="0"/>
              </a:spcBef>
              <a:spcAft>
                <a:spcPts val="0"/>
              </a:spcAft>
              <a:buSzPts val="2400"/>
              <a:buFont typeface="Noto Sans Symbols"/>
              <a:buChar char="➢"/>
            </a:pPr>
            <a:r>
              <a:rPr lang="en-US" sz="2400">
                <a:solidFill>
                  <a:schemeClr val="accent1"/>
                </a:solidFill>
              </a:rPr>
              <a:t>Take-home messages</a:t>
            </a:r>
            <a:endParaRPr/>
          </a:p>
          <a:p>
            <a:pPr indent="-351948" lvl="0" marL="457200" rtl="0" algn="l">
              <a:lnSpc>
                <a:spcPct val="100000"/>
              </a:lnSpc>
              <a:spcBef>
                <a:spcPts val="0"/>
              </a:spcBef>
              <a:spcAft>
                <a:spcPts val="0"/>
              </a:spcAft>
              <a:buSzPts val="2400"/>
              <a:buFont typeface="Noto Sans Symbols"/>
              <a:buChar char="➢"/>
            </a:pPr>
            <a:r>
              <a:rPr lang="en-US" sz="2400">
                <a:solidFill>
                  <a:schemeClr val="accent1"/>
                </a:solidFill>
              </a:rPr>
              <a:t>Module review questions</a:t>
            </a:r>
            <a:endParaRPr/>
          </a:p>
          <a:p>
            <a:pPr indent="-351948" lvl="0" marL="457200" rtl="0" algn="l">
              <a:lnSpc>
                <a:spcPct val="100000"/>
              </a:lnSpc>
              <a:spcBef>
                <a:spcPts val="0"/>
              </a:spcBef>
              <a:spcAft>
                <a:spcPts val="0"/>
              </a:spcAft>
              <a:buSzPts val="2400"/>
              <a:buFont typeface="Noto Sans Symbols"/>
              <a:buChar char="➢"/>
            </a:pPr>
            <a:r>
              <a:rPr lang="en-US" sz="2400">
                <a:solidFill>
                  <a:schemeClr val="accent1"/>
                </a:solidFill>
              </a:rPr>
              <a:t>Further information and resources</a:t>
            </a:r>
            <a:endParaRPr/>
          </a:p>
          <a:p>
            <a:pPr indent="0" lvl="0" marL="0" rtl="0" algn="l">
              <a:lnSpc>
                <a:spcPct val="100000"/>
              </a:lnSpc>
              <a:spcBef>
                <a:spcPts val="0"/>
              </a:spcBef>
              <a:spcAft>
                <a:spcPts val="0"/>
              </a:spcAft>
              <a:buNone/>
            </a:pPr>
            <a:r>
              <a:t/>
            </a:r>
            <a:endParaRPr b="1" sz="2400">
              <a:solidFill>
                <a:schemeClr val="accent2"/>
              </a:solidFill>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2" name="Shape 372"/>
        <p:cNvGrpSpPr/>
        <p:nvPr/>
      </p:nvGrpSpPr>
      <p:grpSpPr>
        <a:xfrm>
          <a:off x="0" y="0"/>
          <a:ext cx="0" cy="0"/>
          <a:chOff x="0" y="0"/>
          <a:chExt cx="0" cy="0"/>
        </a:xfrm>
      </p:grpSpPr>
      <p:sp>
        <p:nvSpPr>
          <p:cNvPr id="373" name="Google Shape;373;p70"/>
          <p:cNvSpPr txBox="1"/>
          <p:nvPr>
            <p:ph idx="1" type="body"/>
          </p:nvPr>
        </p:nvSpPr>
        <p:spPr>
          <a:xfrm>
            <a:off x="838200" y="1567207"/>
            <a:ext cx="10515600" cy="4368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800"/>
              <a:buNone/>
            </a:pPr>
            <a:r>
              <a:rPr lang="en-US" sz="1550">
                <a:solidFill>
                  <a:srgbClr val="171616"/>
                </a:solidFill>
                <a:highlight>
                  <a:srgbClr val="FFFFFF"/>
                </a:highlight>
              </a:rPr>
              <a:t>The</a:t>
            </a:r>
            <a:r>
              <a:rPr lang="en-US" sz="1550">
                <a:highlight>
                  <a:srgbClr val="FFFFFF"/>
                </a:highlight>
              </a:rPr>
              <a:t> </a:t>
            </a:r>
            <a:r>
              <a:rPr b="1" lang="en-US" sz="1550" u="sng">
                <a:solidFill>
                  <a:schemeClr val="accent2"/>
                </a:solidFill>
                <a:highlight>
                  <a:srgbClr val="FFFFFF"/>
                </a:highlight>
                <a:hlinkClick r:id="rId3">
                  <a:extLst>
                    <a:ext uri="{A12FA001-AC4F-418D-AE19-62706E023703}">
                      <ahyp:hlinkClr val="tx"/>
                    </a:ext>
                  </a:extLst>
                </a:hlinkClick>
              </a:rPr>
              <a:t>Outcome Document of the 2016 United Nations General Assembly Special Session on the World Drug Problem</a:t>
            </a:r>
            <a:r>
              <a:rPr lang="en-US" sz="1550">
                <a:solidFill>
                  <a:schemeClr val="accent2"/>
                </a:solidFill>
                <a:highlight>
                  <a:srgbClr val="FFFFFF"/>
                </a:highlight>
              </a:rPr>
              <a:t> </a:t>
            </a:r>
            <a:r>
              <a:rPr lang="en-US" sz="1550">
                <a:solidFill>
                  <a:srgbClr val="171616"/>
                </a:solidFill>
                <a:highlight>
                  <a:srgbClr val="FFFFFF"/>
                </a:highlight>
              </a:rPr>
              <a:t>(2016) lays out the UN’s joint commitment to effectively addressing and countering the world drug problem.</a:t>
            </a:r>
            <a:endParaRPr sz="1550">
              <a:solidFill>
                <a:srgbClr val="171616"/>
              </a:solidFill>
            </a:endParaRPr>
          </a:p>
          <a:p>
            <a:pPr indent="0" lvl="0" marL="0" rtl="0" algn="l">
              <a:lnSpc>
                <a:spcPct val="100000"/>
              </a:lnSpc>
              <a:spcBef>
                <a:spcPts val="1000"/>
              </a:spcBef>
              <a:spcAft>
                <a:spcPts val="0"/>
              </a:spcAft>
              <a:buSzPts val="1800"/>
              <a:buNone/>
            </a:pPr>
            <a:r>
              <a:rPr b="1" lang="en-US" sz="1550" u="sng">
                <a:solidFill>
                  <a:schemeClr val="accent2"/>
                </a:solidFill>
                <a:hlinkClick r:id="rId4">
                  <a:extLst>
                    <a:ext uri="{A12FA001-AC4F-418D-AE19-62706E023703}">
                      <ahyp:hlinkClr val="tx"/>
                    </a:ext>
                  </a:extLst>
                </a:hlinkClick>
              </a:rPr>
              <a:t>The United Nations Common Position on drug policy</a:t>
            </a:r>
            <a:r>
              <a:rPr lang="en-US" sz="1550">
                <a:solidFill>
                  <a:schemeClr val="accent2"/>
                </a:solidFill>
              </a:rPr>
              <a:t> </a:t>
            </a:r>
            <a:r>
              <a:rPr lang="en-US" sz="1550">
                <a:solidFill>
                  <a:srgbClr val="171616"/>
                </a:solidFill>
              </a:rPr>
              <a:t>(2018) committed to promote alternatives to punishment, including the decriminal</a:t>
            </a:r>
            <a:r>
              <a:rPr lang="en-US" sz="1550">
                <a:solidFill>
                  <a:srgbClr val="171616"/>
                </a:solidFill>
              </a:rPr>
              <a:t>is</a:t>
            </a:r>
            <a:r>
              <a:rPr lang="en-US" sz="1550">
                <a:solidFill>
                  <a:srgbClr val="171616"/>
                </a:solidFill>
              </a:rPr>
              <a:t>ation of drug possession for personal use. </a:t>
            </a:r>
            <a:endParaRPr/>
          </a:p>
          <a:p>
            <a:pPr indent="0" lvl="0" marL="0" rtl="0" algn="l">
              <a:lnSpc>
                <a:spcPct val="100000"/>
              </a:lnSpc>
              <a:spcBef>
                <a:spcPts val="1000"/>
              </a:spcBef>
              <a:spcAft>
                <a:spcPts val="0"/>
              </a:spcAft>
              <a:buSzPts val="1800"/>
              <a:buNone/>
            </a:pPr>
            <a:r>
              <a:rPr lang="en-US" sz="1550">
                <a:solidFill>
                  <a:srgbClr val="171616"/>
                </a:solidFill>
              </a:rPr>
              <a:t>The</a:t>
            </a:r>
            <a:r>
              <a:rPr b="1" lang="en-US" sz="1550"/>
              <a:t> </a:t>
            </a:r>
            <a:r>
              <a:rPr b="1" lang="en-US" sz="1550" u="sng">
                <a:solidFill>
                  <a:schemeClr val="accent2"/>
                </a:solidFill>
                <a:hlinkClick r:id="rId5">
                  <a:extLst>
                    <a:ext uri="{A12FA001-AC4F-418D-AE19-62706E023703}">
                      <ahyp:hlinkClr val="tx"/>
                    </a:ext>
                  </a:extLst>
                </a:hlinkClick>
              </a:rPr>
              <a:t>Ministerial declaration on strengthening our actions at the national, regional and international levels to accelerate the implementation of our joint commitments to address and counter the world drug problem</a:t>
            </a:r>
            <a:r>
              <a:rPr lang="en-US" sz="1550">
                <a:solidFill>
                  <a:schemeClr val="accent2"/>
                </a:solidFill>
              </a:rPr>
              <a:t> </a:t>
            </a:r>
            <a:r>
              <a:rPr lang="en-US" sz="1550">
                <a:solidFill>
                  <a:srgbClr val="171616"/>
                </a:solidFill>
              </a:rPr>
              <a:t>(2019) includes a commitment “to promoting and protecting health, including access to treatment, safety and the well-being of all humanity”.</a:t>
            </a:r>
            <a:endParaRPr/>
          </a:p>
          <a:p>
            <a:pPr indent="0" lvl="0" marL="0" rtl="0" algn="l">
              <a:lnSpc>
                <a:spcPct val="100000"/>
              </a:lnSpc>
              <a:spcBef>
                <a:spcPts val="1000"/>
              </a:spcBef>
              <a:spcAft>
                <a:spcPts val="0"/>
              </a:spcAft>
              <a:buSzPts val="1800"/>
              <a:buNone/>
            </a:pPr>
            <a:r>
              <a:rPr lang="en-US" sz="1550">
                <a:solidFill>
                  <a:srgbClr val="171616"/>
                </a:solidFill>
              </a:rPr>
              <a:t>In 2022, to mark the International Day Against drug Abuse and Illicit Trafficking (June 26), 25 independent UN experts published a </a:t>
            </a:r>
            <a:r>
              <a:rPr b="1" lang="en-US" sz="1550" u="sng">
                <a:solidFill>
                  <a:schemeClr val="accent2"/>
                </a:solidFill>
                <a:hlinkClick r:id="rId6">
                  <a:extLst>
                    <a:ext uri="{A12FA001-AC4F-418D-AE19-62706E023703}">
                      <ahyp:hlinkClr val="tx"/>
                    </a:ext>
                  </a:extLst>
                </a:hlinkClick>
              </a:rPr>
              <a:t>statement</a:t>
            </a:r>
            <a:r>
              <a:rPr lang="en-US" sz="1550"/>
              <a:t> </a:t>
            </a:r>
            <a:r>
              <a:rPr lang="en-US" sz="1550">
                <a:solidFill>
                  <a:srgbClr val="171616"/>
                </a:solidFill>
              </a:rPr>
              <a:t>calling for an end to the “war on drugs” and the promotion of policies rooted in human rights. </a:t>
            </a:r>
            <a:endParaRPr/>
          </a:p>
          <a:p>
            <a:pPr indent="0" lvl="0" marL="0" rtl="0" algn="l">
              <a:lnSpc>
                <a:spcPct val="100000"/>
              </a:lnSpc>
              <a:spcBef>
                <a:spcPts val="1000"/>
              </a:spcBef>
              <a:spcAft>
                <a:spcPts val="1000"/>
              </a:spcAft>
              <a:buSzPts val="1800"/>
              <a:buNone/>
            </a:pPr>
            <a:r>
              <a:rPr lang="en-US" sz="1550">
                <a:solidFill>
                  <a:srgbClr val="171616"/>
                </a:solidFill>
              </a:rPr>
              <a:t>The</a:t>
            </a:r>
            <a:r>
              <a:rPr lang="en-US" sz="1550"/>
              <a:t> </a:t>
            </a:r>
            <a:r>
              <a:rPr b="1" lang="en-US" sz="1550" u="sng">
                <a:solidFill>
                  <a:schemeClr val="accent2"/>
                </a:solidFill>
                <a:hlinkClick r:id="rId7">
                  <a:extLst>
                    <a:ext uri="{A12FA001-AC4F-418D-AE19-62706E023703}">
                      <ahyp:hlinkClr val="tx"/>
                    </a:ext>
                  </a:extLst>
                </a:hlinkClick>
              </a:rPr>
              <a:t>International Guidelines on Human Rights and Drug Policy</a:t>
            </a:r>
            <a:r>
              <a:rPr lang="en-US" sz="1550">
                <a:solidFill>
                  <a:schemeClr val="accent2"/>
                </a:solidFill>
              </a:rPr>
              <a:t> </a:t>
            </a:r>
            <a:r>
              <a:rPr lang="en-US" sz="1550">
                <a:solidFill>
                  <a:srgbClr val="171616"/>
                </a:solidFill>
              </a:rPr>
              <a:t>(2021) provide a comprehensive set of international legal standards for placing human dignity and sustainable development at the centre of responses to illicit drug economies. The guidelines cover a diverse set of substantive issues ranging from development to criminal justice to public health.</a:t>
            </a:r>
            <a:endParaRPr/>
          </a:p>
        </p:txBody>
      </p:sp>
      <p:sp>
        <p:nvSpPr>
          <p:cNvPr id="374" name="Google Shape;374;p70"/>
          <p:cNvSpPr txBox="1"/>
          <p:nvPr>
            <p:ph type="title"/>
          </p:nvPr>
        </p:nvSpPr>
        <p:spPr>
          <a:xfrm>
            <a:off x="430696" y="248478"/>
            <a:ext cx="10515600" cy="8106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SzPts val="1800"/>
              <a:buNone/>
            </a:pPr>
            <a:r>
              <a:rPr lang="en-US" sz="3000"/>
              <a:t>UN frameworks and normative guidance </a:t>
            </a:r>
            <a:endParaRPr sz="3000"/>
          </a:p>
          <a:p>
            <a:pPr indent="0" lvl="0" marL="0" rtl="0" algn="l">
              <a:lnSpc>
                <a:spcPct val="100000"/>
              </a:lnSpc>
              <a:spcBef>
                <a:spcPts val="0"/>
              </a:spcBef>
              <a:spcAft>
                <a:spcPts val="0"/>
              </a:spcAft>
              <a:buSzPts val="1800"/>
              <a:buNone/>
            </a:pPr>
            <a:r>
              <a:rPr lang="en-US" sz="3000"/>
              <a:t>on drugs (1)</a:t>
            </a:r>
            <a:endParaRPr sz="3000"/>
          </a:p>
        </p:txBody>
      </p:sp>
      <p:cxnSp>
        <p:nvCxnSpPr>
          <p:cNvPr id="375" name="Google Shape;375;p70"/>
          <p:cNvCxnSpPr/>
          <p:nvPr/>
        </p:nvCxnSpPr>
        <p:spPr>
          <a:xfrm>
            <a:off x="256032" y="6625485"/>
            <a:ext cx="582300" cy="0"/>
          </a:xfrm>
          <a:prstGeom prst="straightConnector1">
            <a:avLst/>
          </a:prstGeom>
          <a:noFill/>
          <a:ln cap="flat" cmpd="sng" w="9525">
            <a:solidFill>
              <a:srgbClr val="ACB8CA"/>
            </a:solidFill>
            <a:prstDash val="solid"/>
            <a:miter lim="800000"/>
            <a:headEnd len="sm" w="sm" type="none"/>
            <a:tailEnd len="sm" w="sm" type="none"/>
          </a:ln>
        </p:spPr>
      </p:cxnSp>
      <p:sp>
        <p:nvSpPr>
          <p:cNvPr id="376" name="Google Shape;376;p70"/>
          <p:cNvSpPr txBox="1"/>
          <p:nvPr/>
        </p:nvSpPr>
        <p:spPr>
          <a:xfrm>
            <a:off x="838200" y="6494675"/>
            <a:ext cx="6523800" cy="261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ACB8CA"/>
                </a:solidFill>
                <a:latin typeface="Arial"/>
                <a:ea typeface="Arial"/>
                <a:cs typeface="Arial"/>
                <a:sym typeface="Arial"/>
              </a:rPr>
              <a:t>MODULE 4 | UN FRAMEWORKS AND NORMATIVE GUIDANCE ON DRUGS</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1" name="Shape 381"/>
        <p:cNvGrpSpPr/>
        <p:nvPr/>
      </p:nvGrpSpPr>
      <p:grpSpPr>
        <a:xfrm>
          <a:off x="0" y="0"/>
          <a:ext cx="0" cy="0"/>
          <a:chOff x="0" y="0"/>
          <a:chExt cx="0" cy="0"/>
        </a:xfrm>
      </p:grpSpPr>
      <p:sp>
        <p:nvSpPr>
          <p:cNvPr id="382" name="Google Shape;382;p71"/>
          <p:cNvSpPr txBox="1"/>
          <p:nvPr>
            <p:ph idx="1" type="body"/>
          </p:nvPr>
        </p:nvSpPr>
        <p:spPr>
          <a:xfrm>
            <a:off x="838200" y="1567200"/>
            <a:ext cx="10515600" cy="45789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1000"/>
              </a:spcBef>
              <a:spcAft>
                <a:spcPts val="0"/>
              </a:spcAft>
              <a:buSzPts val="1800"/>
              <a:buNone/>
            </a:pPr>
            <a:r>
              <a:rPr b="1" lang="en-US" sz="1600" u="sng">
                <a:solidFill>
                  <a:schemeClr val="accent2"/>
                </a:solidFill>
                <a:hlinkClick r:id="rId3">
                  <a:extLst>
                    <a:ext uri="{A12FA001-AC4F-418D-AE19-62706E023703}">
                      <ahyp:hlinkClr val="tx"/>
                    </a:ext>
                  </a:extLst>
                </a:hlinkClick>
              </a:rPr>
              <a:t>UN Political Declaration on HIV and AIDS</a:t>
            </a:r>
            <a:r>
              <a:rPr lang="en-US" sz="1600">
                <a:solidFill>
                  <a:schemeClr val="accent2"/>
                </a:solidFill>
              </a:rPr>
              <a:t> </a:t>
            </a:r>
            <a:r>
              <a:rPr lang="en-US" sz="1600">
                <a:solidFill>
                  <a:srgbClr val="171616"/>
                </a:solidFill>
              </a:rPr>
              <a:t>(2021): In this document, drafted at the High Level Meeting on HIV and AIDS in 2021, governments, “express deep concern about stigma, discrimination, violence and restrictive and discriminatory laws and practices that target people living with, at risk of and affected by HIV … and laws that restrict the movement or access to services for people living with, at risk of and affected by HIV, including key populations … and in this regard, deplore acts of violence and discrimination in all regions of the world against them”.</a:t>
            </a:r>
            <a:endParaRPr sz="2600"/>
          </a:p>
          <a:p>
            <a:pPr indent="0" lvl="0" marL="0" rtl="0" algn="l">
              <a:lnSpc>
                <a:spcPct val="100000"/>
              </a:lnSpc>
              <a:spcBef>
                <a:spcPts val="1000"/>
              </a:spcBef>
              <a:spcAft>
                <a:spcPts val="0"/>
              </a:spcAft>
              <a:buSzPts val="1800"/>
              <a:buNone/>
            </a:pPr>
            <a:r>
              <a:rPr b="1" lang="en-US" sz="1600" u="sng">
                <a:solidFill>
                  <a:schemeClr val="accent2"/>
                </a:solidFill>
                <a:hlinkClick r:id="rId4">
                  <a:extLst>
                    <a:ext uri="{A12FA001-AC4F-418D-AE19-62706E023703}">
                      <ahyp:hlinkClr val="tx"/>
                    </a:ext>
                  </a:extLst>
                </a:hlinkClick>
              </a:rPr>
              <a:t>Global AIDS Strategy 2021-2026</a:t>
            </a:r>
            <a:r>
              <a:rPr lang="en-US" sz="1600">
                <a:solidFill>
                  <a:schemeClr val="accent2"/>
                </a:solidFill>
              </a:rPr>
              <a:t> </a:t>
            </a:r>
            <a:r>
              <a:rPr lang="en-US" sz="1600">
                <a:solidFill>
                  <a:srgbClr val="171616"/>
                </a:solidFill>
              </a:rPr>
              <a:t>(2021): The strategy includes a commitment to work towards the decriminalisation of drug use or possession for personal use, as part of the 10-10-10 targets to remove societal and legal barriers to accessing services.</a:t>
            </a:r>
            <a:endParaRPr sz="2600"/>
          </a:p>
          <a:p>
            <a:pPr indent="0" lvl="0" marL="0" rtl="0" algn="l">
              <a:lnSpc>
                <a:spcPct val="100000"/>
              </a:lnSpc>
              <a:spcBef>
                <a:spcPts val="1000"/>
              </a:spcBef>
              <a:spcAft>
                <a:spcPts val="1000"/>
              </a:spcAft>
              <a:buSzPts val="1800"/>
              <a:buNone/>
            </a:pPr>
            <a:r>
              <a:rPr b="1" lang="en-US" sz="1600" u="sng">
                <a:solidFill>
                  <a:schemeClr val="accent2"/>
                </a:solidFill>
                <a:hlinkClick r:id="rId5">
                  <a:extLst>
                    <a:ext uri="{A12FA001-AC4F-418D-AE19-62706E023703}">
                      <ahyp:hlinkClr val="tx"/>
                    </a:ext>
                  </a:extLst>
                </a:hlinkClick>
              </a:rPr>
              <a:t>Consolidated Guidelines on HIV, Viral Hepatitis and STI Diagnosis, Prevention, Treatment and Care for Key Populations</a:t>
            </a:r>
            <a:r>
              <a:rPr lang="en-US" sz="1600">
                <a:solidFill>
                  <a:schemeClr val="accent2"/>
                </a:solidFill>
              </a:rPr>
              <a:t> </a:t>
            </a:r>
            <a:r>
              <a:rPr lang="en-US" sz="1600">
                <a:solidFill>
                  <a:srgbClr val="171616"/>
                </a:solidFill>
              </a:rPr>
              <a:t>(2022): Published by the World Health Organ</a:t>
            </a:r>
            <a:r>
              <a:rPr lang="en-US" sz="1600">
                <a:solidFill>
                  <a:srgbClr val="171616"/>
                </a:solidFill>
              </a:rPr>
              <a:t>is</a:t>
            </a:r>
            <a:r>
              <a:rPr lang="en-US" sz="1600">
                <a:solidFill>
                  <a:srgbClr val="171616"/>
                </a:solidFill>
              </a:rPr>
              <a:t>ation,</a:t>
            </a:r>
            <a:r>
              <a:rPr b="1" lang="en-US" sz="1600">
                <a:solidFill>
                  <a:srgbClr val="171616"/>
                </a:solidFill>
              </a:rPr>
              <a:t> </a:t>
            </a:r>
            <a:r>
              <a:rPr lang="en-US" sz="1600">
                <a:solidFill>
                  <a:srgbClr val="171616"/>
                </a:solidFill>
              </a:rPr>
              <a:t>this is an updated version of the 2016 edition, and is designed to address HIV, viral hepatitis and STIs in key populations using a rights-based, integrated and person-centred approach. One of the recommendations is that “Countries should work toward decriminal</a:t>
            </a:r>
            <a:r>
              <a:rPr lang="en-US" sz="1600">
                <a:solidFill>
                  <a:srgbClr val="171616"/>
                </a:solidFill>
              </a:rPr>
              <a:t>is</a:t>
            </a:r>
            <a:r>
              <a:rPr lang="en-US" sz="1600">
                <a:solidFill>
                  <a:srgbClr val="171616"/>
                </a:solidFill>
              </a:rPr>
              <a:t>ation of drug use/injecting … and toward the elimination of the unjust application of civil law and regulations against people who use/inject drugs”. </a:t>
            </a:r>
            <a:endParaRPr sz="2600"/>
          </a:p>
        </p:txBody>
      </p:sp>
      <p:cxnSp>
        <p:nvCxnSpPr>
          <p:cNvPr id="383" name="Google Shape;383;p71"/>
          <p:cNvCxnSpPr/>
          <p:nvPr/>
        </p:nvCxnSpPr>
        <p:spPr>
          <a:xfrm>
            <a:off x="256032" y="6625485"/>
            <a:ext cx="582168" cy="0"/>
          </a:xfrm>
          <a:prstGeom prst="straightConnector1">
            <a:avLst/>
          </a:prstGeom>
          <a:noFill/>
          <a:ln cap="flat" cmpd="sng" w="9525">
            <a:solidFill>
              <a:srgbClr val="ACB8CA"/>
            </a:solidFill>
            <a:prstDash val="solid"/>
            <a:miter lim="800000"/>
            <a:headEnd len="sm" w="sm" type="none"/>
            <a:tailEnd len="sm" w="sm" type="none"/>
          </a:ln>
        </p:spPr>
      </p:cxnSp>
      <p:sp>
        <p:nvSpPr>
          <p:cNvPr id="384" name="Google Shape;384;p71"/>
          <p:cNvSpPr txBox="1"/>
          <p:nvPr>
            <p:ph type="title"/>
          </p:nvPr>
        </p:nvSpPr>
        <p:spPr>
          <a:xfrm>
            <a:off x="430696" y="248478"/>
            <a:ext cx="10515600" cy="8106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SzPts val="1800"/>
              <a:buNone/>
            </a:pPr>
            <a:r>
              <a:rPr lang="en-US" sz="3000"/>
              <a:t>UN frameworks and normative guidance </a:t>
            </a:r>
            <a:endParaRPr sz="3000"/>
          </a:p>
          <a:p>
            <a:pPr indent="0" lvl="0" marL="0" rtl="0" algn="l">
              <a:lnSpc>
                <a:spcPct val="100000"/>
              </a:lnSpc>
              <a:spcBef>
                <a:spcPts val="0"/>
              </a:spcBef>
              <a:spcAft>
                <a:spcPts val="0"/>
              </a:spcAft>
              <a:buSzPts val="1800"/>
              <a:buNone/>
            </a:pPr>
            <a:r>
              <a:rPr lang="en-US" sz="3000"/>
              <a:t>on drugs (2)</a:t>
            </a:r>
            <a:endParaRPr sz="3000"/>
          </a:p>
        </p:txBody>
      </p:sp>
      <p:sp>
        <p:nvSpPr>
          <p:cNvPr id="385" name="Google Shape;385;p71"/>
          <p:cNvSpPr txBox="1"/>
          <p:nvPr/>
        </p:nvSpPr>
        <p:spPr>
          <a:xfrm>
            <a:off x="838200" y="6494675"/>
            <a:ext cx="6523800" cy="261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ACB8CA"/>
                </a:solidFill>
                <a:latin typeface="Arial"/>
                <a:ea typeface="Arial"/>
                <a:cs typeface="Arial"/>
                <a:sym typeface="Arial"/>
              </a:rPr>
              <a:t>MODULE 4 | UN FRAMEWORKS AND NORMATIVE GUIDANCE ON DRUGS</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 name="Shape 81"/>
        <p:cNvGrpSpPr/>
        <p:nvPr/>
      </p:nvGrpSpPr>
      <p:grpSpPr>
        <a:xfrm>
          <a:off x="0" y="0"/>
          <a:ext cx="0" cy="0"/>
          <a:chOff x="0" y="0"/>
          <a:chExt cx="0" cy="0"/>
        </a:xfrm>
      </p:grpSpPr>
      <p:sp>
        <p:nvSpPr>
          <p:cNvPr id="82" name="Google Shape;82;p4"/>
          <p:cNvSpPr txBox="1"/>
          <p:nvPr>
            <p:ph type="title"/>
          </p:nvPr>
        </p:nvSpPr>
        <p:spPr>
          <a:xfrm>
            <a:off x="430696" y="248478"/>
            <a:ext cx="10515600" cy="810592"/>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lt1"/>
              </a:buClr>
              <a:buSzPts val="3200"/>
              <a:buFont typeface="Arial"/>
              <a:buNone/>
            </a:pPr>
            <a:r>
              <a:rPr lang="en-US" sz="3200"/>
              <a:t>Video message from leader of an </a:t>
            </a:r>
            <a:endParaRPr sz="3200"/>
          </a:p>
          <a:p>
            <a:pPr indent="0" lvl="0" marL="0" rtl="0" algn="l">
              <a:lnSpc>
                <a:spcPct val="90000"/>
              </a:lnSpc>
              <a:spcBef>
                <a:spcPts val="0"/>
              </a:spcBef>
              <a:spcAft>
                <a:spcPts val="0"/>
              </a:spcAft>
              <a:buClr>
                <a:schemeClr val="lt1"/>
              </a:buClr>
              <a:buSzPts val="3200"/>
              <a:buFont typeface="Arial"/>
              <a:buNone/>
            </a:pPr>
            <a:r>
              <a:rPr lang="en-US" sz="3200"/>
              <a:t>organisation of people who use drugs </a:t>
            </a:r>
            <a:endParaRPr/>
          </a:p>
        </p:txBody>
      </p:sp>
      <p:cxnSp>
        <p:nvCxnSpPr>
          <p:cNvPr id="83" name="Google Shape;83;p4"/>
          <p:cNvCxnSpPr/>
          <p:nvPr/>
        </p:nvCxnSpPr>
        <p:spPr>
          <a:xfrm>
            <a:off x="255900" y="6625485"/>
            <a:ext cx="582300" cy="0"/>
          </a:xfrm>
          <a:prstGeom prst="straightConnector1">
            <a:avLst/>
          </a:prstGeom>
          <a:noFill/>
          <a:ln cap="flat" cmpd="sng" w="9525">
            <a:solidFill>
              <a:srgbClr val="ACB8CA"/>
            </a:solidFill>
            <a:prstDash val="solid"/>
            <a:miter lim="800000"/>
            <a:headEnd len="sm" w="sm" type="none"/>
            <a:tailEnd len="sm" w="sm" type="none"/>
          </a:ln>
        </p:spPr>
      </p:cxnSp>
      <p:sp>
        <p:nvSpPr>
          <p:cNvPr id="84" name="Google Shape;84;p4"/>
          <p:cNvSpPr txBox="1"/>
          <p:nvPr/>
        </p:nvSpPr>
        <p:spPr>
          <a:xfrm>
            <a:off x="838199" y="6494680"/>
            <a:ext cx="4439653" cy="26157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ACB8CA"/>
                </a:solidFill>
                <a:latin typeface="Arial"/>
                <a:ea typeface="Arial"/>
                <a:cs typeface="Arial"/>
                <a:sym typeface="Arial"/>
              </a:rPr>
              <a:t>MODULE 4 | INTRODUCTION</a:t>
            </a:r>
            <a:endParaRPr b="0" i="0" sz="1400" u="none" cap="none" strike="noStrike">
              <a:solidFill>
                <a:srgbClr val="000000"/>
              </a:solidFill>
              <a:latin typeface="Arial"/>
              <a:ea typeface="Arial"/>
              <a:cs typeface="Arial"/>
              <a:sym typeface="Arial"/>
            </a:endParaRPr>
          </a:p>
        </p:txBody>
      </p:sp>
      <p:pic>
        <p:nvPicPr>
          <p:cNvPr id="85" name="Google Shape;85;p4" title="GMT20230502-095120_Recording_640x360.mp4">
            <a:hlinkClick r:id="rId3"/>
          </p:cNvPr>
          <p:cNvPicPr preferRelativeResize="0"/>
          <p:nvPr/>
        </p:nvPicPr>
        <p:blipFill>
          <a:blip r:embed="rId4">
            <a:alphaModFix/>
          </a:blip>
          <a:stretch>
            <a:fillRect/>
          </a:stretch>
        </p:blipFill>
        <p:spPr>
          <a:xfrm>
            <a:off x="2670863" y="1337775"/>
            <a:ext cx="6722333" cy="50417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5"/>
                                        </p:tgtEl>
                                        <p:attrNameLst>
                                          <p:attrName>style.visibility</p:attrName>
                                        </p:attrNameLst>
                                      </p:cBhvr>
                                      <p:to>
                                        <p:strVal val="visible"/>
                                      </p:to>
                                    </p:set>
                                    <p:animEffect filter="fade" transition="in">
                                      <p:cBhvr>
                                        <p:cTn dur="1000"/>
                                        <p:tgtEl>
                                          <p:spTgt spid="8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9" name="Shape 389"/>
        <p:cNvGrpSpPr/>
        <p:nvPr/>
      </p:nvGrpSpPr>
      <p:grpSpPr>
        <a:xfrm>
          <a:off x="0" y="0"/>
          <a:ext cx="0" cy="0"/>
          <a:chOff x="0" y="0"/>
          <a:chExt cx="0" cy="0"/>
        </a:xfrm>
      </p:grpSpPr>
      <p:sp>
        <p:nvSpPr>
          <p:cNvPr id="390" name="Google Shape;390;p72"/>
          <p:cNvSpPr txBox="1"/>
          <p:nvPr>
            <p:ph type="title"/>
          </p:nvPr>
        </p:nvSpPr>
        <p:spPr>
          <a:xfrm>
            <a:off x="430696" y="248478"/>
            <a:ext cx="10515600" cy="810592"/>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lt1"/>
              </a:buClr>
              <a:buSzPts val="4400"/>
              <a:buFont typeface="Arial"/>
              <a:buNone/>
            </a:pPr>
            <a:r>
              <a:rPr lang="en-US"/>
              <a:t>Module 4 Contents</a:t>
            </a:r>
            <a:endParaRPr/>
          </a:p>
        </p:txBody>
      </p:sp>
      <p:sp>
        <p:nvSpPr>
          <p:cNvPr id="391" name="Google Shape;391;p72"/>
          <p:cNvSpPr txBox="1"/>
          <p:nvPr>
            <p:ph idx="1" type="body"/>
          </p:nvPr>
        </p:nvSpPr>
        <p:spPr>
          <a:xfrm>
            <a:off x="838200" y="1567207"/>
            <a:ext cx="10515600" cy="4510864"/>
          </a:xfrm>
          <a:prstGeom prst="rect">
            <a:avLst/>
          </a:prstGeom>
          <a:noFill/>
          <a:ln>
            <a:noFill/>
          </a:ln>
        </p:spPr>
        <p:txBody>
          <a:bodyPr anchorCtr="0" anchor="t" bIns="45700" lIns="91425" spcFirstLastPara="1" rIns="91425" wrap="square" tIns="45700">
            <a:noAutofit/>
          </a:bodyPr>
          <a:lstStyle/>
          <a:p>
            <a:pPr indent="-351948" lvl="0" marL="457200" rtl="0" algn="l">
              <a:lnSpc>
                <a:spcPct val="100000"/>
              </a:lnSpc>
              <a:spcBef>
                <a:spcPts val="0"/>
              </a:spcBef>
              <a:spcAft>
                <a:spcPts val="0"/>
              </a:spcAft>
              <a:buSzPts val="2400"/>
              <a:buFont typeface="Noto Sans Symbols"/>
              <a:buChar char="➢"/>
            </a:pPr>
            <a:r>
              <a:rPr lang="en-US" sz="2400">
                <a:solidFill>
                  <a:schemeClr val="accent1"/>
                </a:solidFill>
              </a:rPr>
              <a:t>Questions to frame this module </a:t>
            </a:r>
            <a:endParaRPr/>
          </a:p>
          <a:p>
            <a:pPr indent="-351948" lvl="0" marL="457200" rtl="0" algn="l">
              <a:lnSpc>
                <a:spcPct val="100000"/>
              </a:lnSpc>
              <a:spcBef>
                <a:spcPts val="0"/>
              </a:spcBef>
              <a:spcAft>
                <a:spcPts val="0"/>
              </a:spcAft>
              <a:buSzPts val="2400"/>
              <a:buFont typeface="Noto Sans Symbols"/>
              <a:buChar char="➢"/>
            </a:pPr>
            <a:r>
              <a:rPr lang="en-US" sz="2400">
                <a:solidFill>
                  <a:schemeClr val="accent1"/>
                </a:solidFill>
              </a:rPr>
              <a:t>Some definitions</a:t>
            </a:r>
            <a:endParaRPr/>
          </a:p>
          <a:p>
            <a:pPr indent="-351948" lvl="0" marL="457200" rtl="0" algn="l">
              <a:lnSpc>
                <a:spcPct val="100000"/>
              </a:lnSpc>
              <a:spcBef>
                <a:spcPts val="0"/>
              </a:spcBef>
              <a:spcAft>
                <a:spcPts val="0"/>
              </a:spcAft>
              <a:buSzPts val="2400"/>
              <a:buFont typeface="Noto Sans Symbols"/>
              <a:buChar char="➢"/>
            </a:pPr>
            <a:r>
              <a:rPr lang="en-US" sz="2400">
                <a:solidFill>
                  <a:schemeClr val="accent1"/>
                </a:solidFill>
              </a:rPr>
              <a:t>Vulnerability of people who inject drugs</a:t>
            </a:r>
            <a:endParaRPr/>
          </a:p>
          <a:p>
            <a:pPr indent="-351948" lvl="0" marL="457200" rtl="0" algn="l">
              <a:lnSpc>
                <a:spcPct val="100000"/>
              </a:lnSpc>
              <a:spcBef>
                <a:spcPts val="0"/>
              </a:spcBef>
              <a:spcAft>
                <a:spcPts val="0"/>
              </a:spcAft>
              <a:buSzPts val="2400"/>
              <a:buFont typeface="Noto Sans Symbols"/>
              <a:buChar char="➢"/>
            </a:pPr>
            <a:r>
              <a:rPr lang="en-US" sz="2400">
                <a:solidFill>
                  <a:schemeClr val="accent1"/>
                </a:solidFill>
              </a:rPr>
              <a:t>Harm reduction with people who inject drugs</a:t>
            </a:r>
            <a:endParaRPr/>
          </a:p>
          <a:p>
            <a:pPr indent="-351948" lvl="0" marL="457200" rtl="0" algn="l">
              <a:lnSpc>
                <a:spcPct val="100000"/>
              </a:lnSpc>
              <a:spcBef>
                <a:spcPts val="0"/>
              </a:spcBef>
              <a:spcAft>
                <a:spcPts val="0"/>
              </a:spcAft>
              <a:buSzPts val="2400"/>
              <a:buFont typeface="Noto Sans Symbols"/>
              <a:buChar char="➢"/>
            </a:pPr>
            <a:r>
              <a:rPr lang="en-US" sz="2400">
                <a:solidFill>
                  <a:schemeClr val="accent1"/>
                </a:solidFill>
              </a:rPr>
              <a:t>Community organising for health and rights</a:t>
            </a:r>
            <a:endParaRPr/>
          </a:p>
          <a:p>
            <a:pPr indent="-351948" lvl="0" marL="457200" rtl="0" algn="l">
              <a:lnSpc>
                <a:spcPct val="100000"/>
              </a:lnSpc>
              <a:spcBef>
                <a:spcPts val="0"/>
              </a:spcBef>
              <a:spcAft>
                <a:spcPts val="0"/>
              </a:spcAft>
              <a:buSzPts val="2400"/>
              <a:buFont typeface="Noto Sans Symbols"/>
              <a:buChar char="➢"/>
            </a:pPr>
            <a:r>
              <a:rPr lang="en-US" sz="2400">
                <a:solidFill>
                  <a:schemeClr val="accent1"/>
                </a:solidFill>
              </a:rPr>
              <a:t>Legal and policy frameworks on drug use and possession</a:t>
            </a:r>
            <a:endParaRPr/>
          </a:p>
          <a:p>
            <a:pPr indent="-351948" lvl="0" marL="457200" rtl="0" algn="l">
              <a:lnSpc>
                <a:spcPct val="100000"/>
              </a:lnSpc>
              <a:spcBef>
                <a:spcPts val="0"/>
              </a:spcBef>
              <a:spcAft>
                <a:spcPts val="0"/>
              </a:spcAft>
              <a:buSzPts val="2400"/>
              <a:buFont typeface="Noto Sans Symbols"/>
              <a:buChar char="➢"/>
            </a:pPr>
            <a:r>
              <a:rPr lang="en-US" sz="2400">
                <a:solidFill>
                  <a:schemeClr val="accent1"/>
                </a:solidFill>
              </a:rPr>
              <a:t>The case for decriminalisation</a:t>
            </a:r>
            <a:endParaRPr/>
          </a:p>
          <a:p>
            <a:pPr indent="-351948" lvl="0" marL="457200" rtl="0" algn="l">
              <a:lnSpc>
                <a:spcPct val="100000"/>
              </a:lnSpc>
              <a:spcBef>
                <a:spcPts val="0"/>
              </a:spcBef>
              <a:spcAft>
                <a:spcPts val="0"/>
              </a:spcAft>
              <a:buSzPts val="2400"/>
              <a:buFont typeface="Noto Sans Symbols"/>
              <a:buChar char="➢"/>
            </a:pPr>
            <a:r>
              <a:rPr lang="en-US" sz="2400">
                <a:solidFill>
                  <a:schemeClr val="accent1"/>
                </a:solidFill>
              </a:rPr>
              <a:t>UN frameworks and normative guidance on drugs</a:t>
            </a:r>
            <a:endParaRPr/>
          </a:p>
          <a:p>
            <a:pPr indent="-351948" lvl="0" marL="457200" rtl="0" algn="l">
              <a:lnSpc>
                <a:spcPct val="100000"/>
              </a:lnSpc>
              <a:spcBef>
                <a:spcPts val="0"/>
              </a:spcBef>
              <a:spcAft>
                <a:spcPts val="0"/>
              </a:spcAft>
              <a:buClr>
                <a:schemeClr val="accent2"/>
              </a:buClr>
              <a:buSzPts val="2600"/>
              <a:buFont typeface="Noto Sans Symbols"/>
              <a:buChar char="➢"/>
            </a:pPr>
            <a:r>
              <a:rPr b="1" lang="en-US" sz="2600">
                <a:solidFill>
                  <a:schemeClr val="accent2"/>
                </a:solidFill>
              </a:rPr>
              <a:t>Take-home messages</a:t>
            </a:r>
            <a:endParaRPr/>
          </a:p>
          <a:p>
            <a:pPr indent="-351948" lvl="0" marL="457200" rtl="0" algn="l">
              <a:lnSpc>
                <a:spcPct val="100000"/>
              </a:lnSpc>
              <a:spcBef>
                <a:spcPts val="0"/>
              </a:spcBef>
              <a:spcAft>
                <a:spcPts val="0"/>
              </a:spcAft>
              <a:buSzPts val="2400"/>
              <a:buFont typeface="Noto Sans Symbols"/>
              <a:buChar char="➢"/>
            </a:pPr>
            <a:r>
              <a:rPr lang="en-US" sz="2400">
                <a:solidFill>
                  <a:schemeClr val="accent1"/>
                </a:solidFill>
              </a:rPr>
              <a:t>Module review questions</a:t>
            </a:r>
            <a:endParaRPr/>
          </a:p>
          <a:p>
            <a:pPr indent="-351948" lvl="0" marL="457200" rtl="0" algn="l">
              <a:lnSpc>
                <a:spcPct val="100000"/>
              </a:lnSpc>
              <a:spcBef>
                <a:spcPts val="0"/>
              </a:spcBef>
              <a:spcAft>
                <a:spcPts val="0"/>
              </a:spcAft>
              <a:buSzPts val="2400"/>
              <a:buFont typeface="Noto Sans Symbols"/>
              <a:buChar char="➢"/>
            </a:pPr>
            <a:r>
              <a:rPr lang="en-US" sz="2400">
                <a:solidFill>
                  <a:schemeClr val="accent1"/>
                </a:solidFill>
              </a:rPr>
              <a:t>Further information and resources</a:t>
            </a:r>
            <a:endParaRPr/>
          </a:p>
          <a:p>
            <a:pPr indent="0" lvl="0" marL="0" rtl="0" algn="l">
              <a:lnSpc>
                <a:spcPct val="100000"/>
              </a:lnSpc>
              <a:spcBef>
                <a:spcPts val="0"/>
              </a:spcBef>
              <a:spcAft>
                <a:spcPts val="0"/>
              </a:spcAft>
              <a:buNone/>
            </a:pPr>
            <a:r>
              <a:t/>
            </a:r>
            <a:endParaRPr b="1" sz="2400">
              <a:solidFill>
                <a:schemeClr val="accent2"/>
              </a:solidFill>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6" name="Shape 396"/>
        <p:cNvGrpSpPr/>
        <p:nvPr/>
      </p:nvGrpSpPr>
      <p:grpSpPr>
        <a:xfrm>
          <a:off x="0" y="0"/>
          <a:ext cx="0" cy="0"/>
          <a:chOff x="0" y="0"/>
          <a:chExt cx="0" cy="0"/>
        </a:xfrm>
      </p:grpSpPr>
      <p:sp>
        <p:nvSpPr>
          <p:cNvPr id="397" name="Google Shape;397;p32"/>
          <p:cNvSpPr txBox="1"/>
          <p:nvPr>
            <p:ph idx="1" type="body"/>
          </p:nvPr>
        </p:nvSpPr>
        <p:spPr>
          <a:xfrm>
            <a:off x="838200" y="1567207"/>
            <a:ext cx="10515600" cy="4368372"/>
          </a:xfrm>
          <a:prstGeom prst="rect">
            <a:avLst/>
          </a:prstGeom>
          <a:noFill/>
          <a:ln>
            <a:noFill/>
          </a:ln>
        </p:spPr>
        <p:txBody>
          <a:bodyPr anchorCtr="0" anchor="t" bIns="45700" lIns="91425" spcFirstLastPara="1" rIns="91425" wrap="square" tIns="45700">
            <a:noAutofit/>
          </a:bodyPr>
          <a:lstStyle/>
          <a:p>
            <a:pPr indent="-342900" lvl="0" marL="342900" rtl="0" algn="l">
              <a:lnSpc>
                <a:spcPct val="90000"/>
              </a:lnSpc>
              <a:spcBef>
                <a:spcPts val="0"/>
              </a:spcBef>
              <a:spcAft>
                <a:spcPts val="0"/>
              </a:spcAft>
              <a:buClr>
                <a:schemeClr val="dk1"/>
              </a:buClr>
              <a:buSzPts val="2200"/>
              <a:buFont typeface="Noto Sans Symbols"/>
              <a:buChar char="✔"/>
            </a:pPr>
            <a:r>
              <a:rPr lang="en-US" sz="2200"/>
              <a:t>People who inject drugs have increased vulnerability to HIV and HCV compared with the rest of the population.</a:t>
            </a:r>
            <a:endParaRPr/>
          </a:p>
          <a:p>
            <a:pPr indent="-203200" lvl="0" marL="342900" rtl="0" algn="l">
              <a:lnSpc>
                <a:spcPct val="90000"/>
              </a:lnSpc>
              <a:spcBef>
                <a:spcPts val="0"/>
              </a:spcBef>
              <a:spcAft>
                <a:spcPts val="0"/>
              </a:spcAft>
              <a:buClr>
                <a:schemeClr val="dk1"/>
              </a:buClr>
              <a:buSzPts val="2200"/>
              <a:buFont typeface="Noto Sans Symbols"/>
              <a:buNone/>
            </a:pPr>
            <a:r>
              <a:t/>
            </a:r>
            <a:endParaRPr sz="2200"/>
          </a:p>
          <a:p>
            <a:pPr indent="-342900" lvl="0" marL="342900" rtl="0" algn="l">
              <a:lnSpc>
                <a:spcPct val="90000"/>
              </a:lnSpc>
              <a:spcBef>
                <a:spcPts val="0"/>
              </a:spcBef>
              <a:spcAft>
                <a:spcPts val="0"/>
              </a:spcAft>
              <a:buClr>
                <a:schemeClr val="dk1"/>
              </a:buClr>
              <a:buSzPts val="2200"/>
              <a:buFont typeface="Noto Sans Symbols"/>
              <a:buChar char="✔"/>
            </a:pPr>
            <a:r>
              <a:rPr lang="en-US" sz="2200"/>
              <a:t>Criminalisation and the global “war on drugs” are major factors in the the vulnerability of people who inject drugs to HIV, HCV and TB. </a:t>
            </a:r>
            <a:endParaRPr/>
          </a:p>
          <a:p>
            <a:pPr indent="-203200" lvl="0" marL="342900" rtl="0" algn="l">
              <a:lnSpc>
                <a:spcPct val="90000"/>
              </a:lnSpc>
              <a:spcBef>
                <a:spcPts val="0"/>
              </a:spcBef>
              <a:spcAft>
                <a:spcPts val="0"/>
              </a:spcAft>
              <a:buClr>
                <a:schemeClr val="dk1"/>
              </a:buClr>
              <a:buSzPts val="2200"/>
              <a:buFont typeface="Noto Sans Symbols"/>
              <a:buNone/>
            </a:pPr>
            <a:r>
              <a:t/>
            </a:r>
            <a:endParaRPr sz="2200"/>
          </a:p>
          <a:p>
            <a:pPr indent="-342900" lvl="0" marL="342900" rtl="0" algn="l">
              <a:lnSpc>
                <a:spcPct val="90000"/>
              </a:lnSpc>
              <a:spcBef>
                <a:spcPts val="0"/>
              </a:spcBef>
              <a:spcAft>
                <a:spcPts val="0"/>
              </a:spcAft>
              <a:buClr>
                <a:schemeClr val="dk1"/>
              </a:buClr>
              <a:buSzPts val="2200"/>
              <a:buFont typeface="Noto Sans Symbols"/>
              <a:buChar char="✔"/>
            </a:pPr>
            <a:r>
              <a:rPr lang="en-US" sz="2200"/>
              <a:t>Harm reduction approaches are recognised as effective in controlling transmission of HIV and HCV among people who inject drugs. These approaches are endorsed by member states as part of the 2021 Political Declaration on HIV and AIDS. </a:t>
            </a:r>
            <a:endParaRPr/>
          </a:p>
          <a:p>
            <a:pPr indent="-203200" lvl="0" marL="342900" rtl="0" algn="l">
              <a:lnSpc>
                <a:spcPct val="90000"/>
              </a:lnSpc>
              <a:spcBef>
                <a:spcPts val="0"/>
              </a:spcBef>
              <a:spcAft>
                <a:spcPts val="0"/>
              </a:spcAft>
              <a:buClr>
                <a:schemeClr val="dk1"/>
              </a:buClr>
              <a:buSzPts val="2200"/>
              <a:buFont typeface="Noto Sans Symbols"/>
              <a:buNone/>
            </a:pPr>
            <a:r>
              <a:t/>
            </a:r>
            <a:endParaRPr sz="2200"/>
          </a:p>
          <a:p>
            <a:pPr indent="-342900" lvl="0" marL="342900" rtl="0" algn="l">
              <a:lnSpc>
                <a:spcPct val="90000"/>
              </a:lnSpc>
              <a:spcBef>
                <a:spcPts val="0"/>
              </a:spcBef>
              <a:spcAft>
                <a:spcPts val="0"/>
              </a:spcAft>
              <a:buClr>
                <a:schemeClr val="dk1"/>
              </a:buClr>
              <a:buSzPts val="2200"/>
              <a:buFont typeface="Noto Sans Symbols"/>
              <a:buChar char="✔"/>
            </a:pPr>
            <a:r>
              <a:rPr lang="en-US" sz="2200"/>
              <a:t>The Global AIDS Strategy 2021-2026 calls for the removal of punitive laws against drug users. As part of the 10-10-10 targets, by 2025, less than 10% of countries should criminalise drug use and the possession of small amounts of drugs. </a:t>
            </a:r>
            <a:endParaRPr/>
          </a:p>
        </p:txBody>
      </p:sp>
      <p:sp>
        <p:nvSpPr>
          <p:cNvPr id="398" name="Google Shape;398;p32"/>
          <p:cNvSpPr txBox="1"/>
          <p:nvPr>
            <p:ph type="title"/>
          </p:nvPr>
        </p:nvSpPr>
        <p:spPr>
          <a:xfrm>
            <a:off x="430696" y="248478"/>
            <a:ext cx="10515600" cy="810592"/>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lt1"/>
              </a:buClr>
              <a:buSzPts val="3600"/>
              <a:buFont typeface="Arial"/>
              <a:buNone/>
            </a:pPr>
            <a:r>
              <a:rPr lang="en-US" sz="3600"/>
              <a:t>Take-home messages</a:t>
            </a:r>
            <a:endParaRPr/>
          </a:p>
        </p:txBody>
      </p:sp>
      <p:cxnSp>
        <p:nvCxnSpPr>
          <p:cNvPr id="399" name="Google Shape;399;p32"/>
          <p:cNvCxnSpPr/>
          <p:nvPr/>
        </p:nvCxnSpPr>
        <p:spPr>
          <a:xfrm>
            <a:off x="256032" y="6625485"/>
            <a:ext cx="582168" cy="0"/>
          </a:xfrm>
          <a:prstGeom prst="straightConnector1">
            <a:avLst/>
          </a:prstGeom>
          <a:noFill/>
          <a:ln cap="flat" cmpd="sng" w="9525">
            <a:solidFill>
              <a:srgbClr val="ACB8CA"/>
            </a:solidFill>
            <a:prstDash val="solid"/>
            <a:miter lim="800000"/>
            <a:headEnd len="sm" w="sm" type="none"/>
            <a:tailEnd len="sm" w="sm" type="none"/>
          </a:ln>
        </p:spPr>
      </p:cxnSp>
      <p:sp>
        <p:nvSpPr>
          <p:cNvPr id="400" name="Google Shape;400;p32"/>
          <p:cNvSpPr txBox="1"/>
          <p:nvPr/>
        </p:nvSpPr>
        <p:spPr>
          <a:xfrm>
            <a:off x="838200" y="6494680"/>
            <a:ext cx="6125308" cy="2616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ACB8CA"/>
                </a:solidFill>
                <a:latin typeface="Arial"/>
                <a:ea typeface="Arial"/>
                <a:cs typeface="Arial"/>
                <a:sym typeface="Arial"/>
              </a:rPr>
              <a:t>MODULE 4 | TAKE-HOME MESSAGES</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4" name="Shape 404"/>
        <p:cNvGrpSpPr/>
        <p:nvPr/>
      </p:nvGrpSpPr>
      <p:grpSpPr>
        <a:xfrm>
          <a:off x="0" y="0"/>
          <a:ext cx="0" cy="0"/>
          <a:chOff x="0" y="0"/>
          <a:chExt cx="0" cy="0"/>
        </a:xfrm>
      </p:grpSpPr>
      <p:sp>
        <p:nvSpPr>
          <p:cNvPr id="405" name="Google Shape;405;p73"/>
          <p:cNvSpPr txBox="1"/>
          <p:nvPr>
            <p:ph type="title"/>
          </p:nvPr>
        </p:nvSpPr>
        <p:spPr>
          <a:xfrm>
            <a:off x="430696" y="248478"/>
            <a:ext cx="10515600" cy="810592"/>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lt1"/>
              </a:buClr>
              <a:buSzPts val="4400"/>
              <a:buFont typeface="Arial"/>
              <a:buNone/>
            </a:pPr>
            <a:r>
              <a:rPr lang="en-US"/>
              <a:t>Module 4 Contents</a:t>
            </a:r>
            <a:endParaRPr/>
          </a:p>
        </p:txBody>
      </p:sp>
      <p:sp>
        <p:nvSpPr>
          <p:cNvPr id="406" name="Google Shape;406;p73"/>
          <p:cNvSpPr txBox="1"/>
          <p:nvPr>
            <p:ph idx="1" type="body"/>
          </p:nvPr>
        </p:nvSpPr>
        <p:spPr>
          <a:xfrm>
            <a:off x="838200" y="1567207"/>
            <a:ext cx="10515600" cy="4510864"/>
          </a:xfrm>
          <a:prstGeom prst="rect">
            <a:avLst/>
          </a:prstGeom>
          <a:noFill/>
          <a:ln>
            <a:noFill/>
          </a:ln>
        </p:spPr>
        <p:txBody>
          <a:bodyPr anchorCtr="0" anchor="t" bIns="45700" lIns="91425" spcFirstLastPara="1" rIns="91425" wrap="square" tIns="45700">
            <a:noAutofit/>
          </a:bodyPr>
          <a:lstStyle/>
          <a:p>
            <a:pPr indent="-351948" lvl="0" marL="457200" rtl="0" algn="l">
              <a:lnSpc>
                <a:spcPct val="100000"/>
              </a:lnSpc>
              <a:spcBef>
                <a:spcPts val="0"/>
              </a:spcBef>
              <a:spcAft>
                <a:spcPts val="0"/>
              </a:spcAft>
              <a:buSzPts val="2400"/>
              <a:buFont typeface="Noto Sans Symbols"/>
              <a:buChar char="➢"/>
            </a:pPr>
            <a:r>
              <a:rPr lang="en-US" sz="2400">
                <a:solidFill>
                  <a:schemeClr val="accent1"/>
                </a:solidFill>
              </a:rPr>
              <a:t>Questions to frame this module </a:t>
            </a:r>
            <a:endParaRPr/>
          </a:p>
          <a:p>
            <a:pPr indent="-351948" lvl="0" marL="457200" rtl="0" algn="l">
              <a:lnSpc>
                <a:spcPct val="100000"/>
              </a:lnSpc>
              <a:spcBef>
                <a:spcPts val="0"/>
              </a:spcBef>
              <a:spcAft>
                <a:spcPts val="0"/>
              </a:spcAft>
              <a:buSzPts val="2400"/>
              <a:buFont typeface="Noto Sans Symbols"/>
              <a:buChar char="➢"/>
            </a:pPr>
            <a:r>
              <a:rPr lang="en-US" sz="2400">
                <a:solidFill>
                  <a:schemeClr val="accent1"/>
                </a:solidFill>
              </a:rPr>
              <a:t>Some definitions</a:t>
            </a:r>
            <a:endParaRPr/>
          </a:p>
          <a:p>
            <a:pPr indent="-351948" lvl="0" marL="457200" rtl="0" algn="l">
              <a:lnSpc>
                <a:spcPct val="100000"/>
              </a:lnSpc>
              <a:spcBef>
                <a:spcPts val="0"/>
              </a:spcBef>
              <a:spcAft>
                <a:spcPts val="0"/>
              </a:spcAft>
              <a:buSzPts val="2400"/>
              <a:buFont typeface="Noto Sans Symbols"/>
              <a:buChar char="➢"/>
            </a:pPr>
            <a:r>
              <a:rPr lang="en-US" sz="2400">
                <a:solidFill>
                  <a:schemeClr val="accent1"/>
                </a:solidFill>
              </a:rPr>
              <a:t>Vulnerability of people who inject drugs</a:t>
            </a:r>
            <a:endParaRPr/>
          </a:p>
          <a:p>
            <a:pPr indent="-351948" lvl="0" marL="457200" rtl="0" algn="l">
              <a:lnSpc>
                <a:spcPct val="100000"/>
              </a:lnSpc>
              <a:spcBef>
                <a:spcPts val="0"/>
              </a:spcBef>
              <a:spcAft>
                <a:spcPts val="0"/>
              </a:spcAft>
              <a:buSzPts val="2400"/>
              <a:buFont typeface="Noto Sans Symbols"/>
              <a:buChar char="➢"/>
            </a:pPr>
            <a:r>
              <a:rPr lang="en-US" sz="2400">
                <a:solidFill>
                  <a:schemeClr val="accent1"/>
                </a:solidFill>
              </a:rPr>
              <a:t>Harm reduction with people who inject drugs</a:t>
            </a:r>
            <a:endParaRPr/>
          </a:p>
          <a:p>
            <a:pPr indent="-351948" lvl="0" marL="457200" rtl="0" algn="l">
              <a:lnSpc>
                <a:spcPct val="100000"/>
              </a:lnSpc>
              <a:spcBef>
                <a:spcPts val="0"/>
              </a:spcBef>
              <a:spcAft>
                <a:spcPts val="0"/>
              </a:spcAft>
              <a:buSzPts val="2400"/>
              <a:buFont typeface="Noto Sans Symbols"/>
              <a:buChar char="➢"/>
            </a:pPr>
            <a:r>
              <a:rPr lang="en-US" sz="2400">
                <a:solidFill>
                  <a:schemeClr val="accent1"/>
                </a:solidFill>
              </a:rPr>
              <a:t>Community organising for health and rights</a:t>
            </a:r>
            <a:endParaRPr/>
          </a:p>
          <a:p>
            <a:pPr indent="-351948" lvl="0" marL="457200" rtl="0" algn="l">
              <a:lnSpc>
                <a:spcPct val="100000"/>
              </a:lnSpc>
              <a:spcBef>
                <a:spcPts val="0"/>
              </a:spcBef>
              <a:spcAft>
                <a:spcPts val="0"/>
              </a:spcAft>
              <a:buSzPts val="2400"/>
              <a:buFont typeface="Noto Sans Symbols"/>
              <a:buChar char="➢"/>
            </a:pPr>
            <a:r>
              <a:rPr lang="en-US" sz="2400">
                <a:solidFill>
                  <a:schemeClr val="accent1"/>
                </a:solidFill>
              </a:rPr>
              <a:t>Legal and policy frameworks on drug use and possession</a:t>
            </a:r>
            <a:endParaRPr/>
          </a:p>
          <a:p>
            <a:pPr indent="-351948" lvl="0" marL="457200" rtl="0" algn="l">
              <a:lnSpc>
                <a:spcPct val="100000"/>
              </a:lnSpc>
              <a:spcBef>
                <a:spcPts val="0"/>
              </a:spcBef>
              <a:spcAft>
                <a:spcPts val="0"/>
              </a:spcAft>
              <a:buSzPts val="2400"/>
              <a:buFont typeface="Noto Sans Symbols"/>
              <a:buChar char="➢"/>
            </a:pPr>
            <a:r>
              <a:rPr lang="en-US" sz="2400">
                <a:solidFill>
                  <a:schemeClr val="accent1"/>
                </a:solidFill>
              </a:rPr>
              <a:t>The case for decriminalisation</a:t>
            </a:r>
            <a:endParaRPr/>
          </a:p>
          <a:p>
            <a:pPr indent="-351948" lvl="0" marL="457200" rtl="0" algn="l">
              <a:lnSpc>
                <a:spcPct val="100000"/>
              </a:lnSpc>
              <a:spcBef>
                <a:spcPts val="0"/>
              </a:spcBef>
              <a:spcAft>
                <a:spcPts val="0"/>
              </a:spcAft>
              <a:buSzPts val="2400"/>
              <a:buFont typeface="Noto Sans Symbols"/>
              <a:buChar char="➢"/>
            </a:pPr>
            <a:r>
              <a:rPr lang="en-US" sz="2400">
                <a:solidFill>
                  <a:schemeClr val="accent1"/>
                </a:solidFill>
              </a:rPr>
              <a:t>UN frameworks and normative guidance on drugs</a:t>
            </a:r>
            <a:endParaRPr/>
          </a:p>
          <a:p>
            <a:pPr indent="-351948" lvl="0" marL="457200" rtl="0" algn="l">
              <a:lnSpc>
                <a:spcPct val="100000"/>
              </a:lnSpc>
              <a:spcBef>
                <a:spcPts val="0"/>
              </a:spcBef>
              <a:spcAft>
                <a:spcPts val="0"/>
              </a:spcAft>
              <a:buSzPts val="2400"/>
              <a:buFont typeface="Noto Sans Symbols"/>
              <a:buChar char="➢"/>
            </a:pPr>
            <a:r>
              <a:rPr lang="en-US" sz="2400">
                <a:solidFill>
                  <a:schemeClr val="accent1"/>
                </a:solidFill>
              </a:rPr>
              <a:t>Take-home messages</a:t>
            </a:r>
            <a:endParaRPr/>
          </a:p>
          <a:p>
            <a:pPr indent="-351948" lvl="0" marL="457200" rtl="0" algn="l">
              <a:lnSpc>
                <a:spcPct val="100000"/>
              </a:lnSpc>
              <a:spcBef>
                <a:spcPts val="0"/>
              </a:spcBef>
              <a:spcAft>
                <a:spcPts val="0"/>
              </a:spcAft>
              <a:buClr>
                <a:srgbClr val="FF9900"/>
              </a:buClr>
              <a:buSzPts val="2600"/>
              <a:buFont typeface="Noto Sans Symbols"/>
              <a:buChar char="➢"/>
            </a:pPr>
            <a:r>
              <a:rPr b="1" lang="en-US" sz="2600">
                <a:solidFill>
                  <a:schemeClr val="accent2"/>
                </a:solidFill>
              </a:rPr>
              <a:t>Module review questions</a:t>
            </a:r>
            <a:endParaRPr/>
          </a:p>
          <a:p>
            <a:pPr indent="-351948" lvl="0" marL="457200" rtl="0" algn="l">
              <a:lnSpc>
                <a:spcPct val="100000"/>
              </a:lnSpc>
              <a:spcBef>
                <a:spcPts val="0"/>
              </a:spcBef>
              <a:spcAft>
                <a:spcPts val="0"/>
              </a:spcAft>
              <a:buSzPts val="2400"/>
              <a:buFont typeface="Noto Sans Symbols"/>
              <a:buChar char="➢"/>
            </a:pPr>
            <a:r>
              <a:rPr lang="en-US" sz="2400">
                <a:solidFill>
                  <a:schemeClr val="accent1"/>
                </a:solidFill>
              </a:rPr>
              <a:t>Further information and resources</a:t>
            </a:r>
            <a:endParaRPr/>
          </a:p>
          <a:p>
            <a:pPr indent="0" lvl="0" marL="0" rtl="0" algn="l">
              <a:lnSpc>
                <a:spcPct val="100000"/>
              </a:lnSpc>
              <a:spcBef>
                <a:spcPts val="0"/>
              </a:spcBef>
              <a:spcAft>
                <a:spcPts val="0"/>
              </a:spcAft>
              <a:buNone/>
            </a:pPr>
            <a:r>
              <a:t/>
            </a:r>
            <a:endParaRPr b="1" sz="2400">
              <a:solidFill>
                <a:schemeClr val="accent2"/>
              </a:solidFill>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1" name="Shape 411"/>
        <p:cNvGrpSpPr/>
        <p:nvPr/>
      </p:nvGrpSpPr>
      <p:grpSpPr>
        <a:xfrm>
          <a:off x="0" y="0"/>
          <a:ext cx="0" cy="0"/>
          <a:chOff x="0" y="0"/>
          <a:chExt cx="0" cy="0"/>
        </a:xfrm>
      </p:grpSpPr>
      <p:sp>
        <p:nvSpPr>
          <p:cNvPr id="412" name="Google Shape;412;p36"/>
          <p:cNvSpPr txBox="1"/>
          <p:nvPr>
            <p:ph idx="1" type="body"/>
          </p:nvPr>
        </p:nvSpPr>
        <p:spPr>
          <a:xfrm>
            <a:off x="838200" y="1567207"/>
            <a:ext cx="10515600" cy="4368372"/>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100"/>
              <a:buNone/>
            </a:pPr>
            <a:r>
              <a:rPr lang="en-US" sz="1600" u="sng">
                <a:solidFill>
                  <a:schemeClr val="hlink"/>
                </a:solidFill>
                <a:highlight>
                  <a:srgbClr val="FFFFFF"/>
                </a:highlight>
                <a:hlinkClick r:id="rId3"/>
              </a:rPr>
              <a:t>Implementing comprehensive HIV and HCV programmes with people who inject drugs: practical guidance for collaborative interventions </a:t>
            </a:r>
            <a:r>
              <a:rPr lang="en-US" sz="1600">
                <a:solidFill>
                  <a:srgbClr val="171616"/>
                </a:solidFill>
                <a:highlight>
                  <a:srgbClr val="FFFFFF"/>
                </a:highlight>
              </a:rPr>
              <a:t>(UNODC, 2017)</a:t>
            </a:r>
            <a:endParaRPr sz="1600">
              <a:solidFill>
                <a:srgbClr val="171616"/>
              </a:solidFill>
            </a:endParaRPr>
          </a:p>
          <a:p>
            <a:pPr indent="0" lvl="0" marL="0" rtl="0" algn="l">
              <a:lnSpc>
                <a:spcPct val="100000"/>
              </a:lnSpc>
              <a:spcBef>
                <a:spcPts val="1000"/>
              </a:spcBef>
              <a:spcAft>
                <a:spcPts val="0"/>
              </a:spcAft>
              <a:buClr>
                <a:schemeClr val="dk1"/>
              </a:buClr>
              <a:buSzPts val="2800"/>
              <a:buNone/>
            </a:pPr>
            <a:r>
              <a:rPr lang="en-US" sz="1600" u="sng">
                <a:solidFill>
                  <a:schemeClr val="hlink"/>
                </a:solidFill>
                <a:hlinkClick r:id="rId4"/>
              </a:rPr>
              <a:t>HIV and People who Use Drugs. Human Rights Fact Sheet Series #2</a:t>
            </a:r>
            <a:r>
              <a:rPr lang="en-US" sz="1600"/>
              <a:t> </a:t>
            </a:r>
            <a:r>
              <a:rPr lang="en-US" sz="1600">
                <a:solidFill>
                  <a:srgbClr val="171616"/>
                </a:solidFill>
              </a:rPr>
              <a:t>(UNAIDS, 2021)</a:t>
            </a:r>
            <a:endParaRPr/>
          </a:p>
          <a:p>
            <a:pPr indent="0" lvl="0" marL="0" rtl="0" algn="l">
              <a:lnSpc>
                <a:spcPct val="100000"/>
              </a:lnSpc>
              <a:spcBef>
                <a:spcPts val="1000"/>
              </a:spcBef>
              <a:spcAft>
                <a:spcPts val="0"/>
              </a:spcAft>
              <a:buClr>
                <a:schemeClr val="dk1"/>
              </a:buClr>
              <a:buSzPts val="2000"/>
              <a:buFont typeface="Arial"/>
              <a:buNone/>
            </a:pPr>
            <a:r>
              <a:rPr lang="en-US" sz="1600" u="sng">
                <a:solidFill>
                  <a:schemeClr val="hlink"/>
                </a:solidFill>
                <a:hlinkClick r:id="rId5"/>
              </a:rPr>
              <a:t>IN DANGER: UNAIDS Global AIDS Update 2022</a:t>
            </a:r>
            <a:r>
              <a:rPr lang="en-US" sz="1600"/>
              <a:t> </a:t>
            </a:r>
            <a:r>
              <a:rPr lang="en-US" sz="1600">
                <a:solidFill>
                  <a:srgbClr val="171616"/>
                </a:solidFill>
              </a:rPr>
              <a:t>(UNAIDS, 2022)</a:t>
            </a:r>
            <a:endParaRPr/>
          </a:p>
          <a:p>
            <a:pPr indent="0" lvl="0" marL="0" rtl="0" algn="l">
              <a:lnSpc>
                <a:spcPct val="100000"/>
              </a:lnSpc>
              <a:spcBef>
                <a:spcPts val="1000"/>
              </a:spcBef>
              <a:spcAft>
                <a:spcPts val="0"/>
              </a:spcAft>
              <a:buClr>
                <a:schemeClr val="dk1"/>
              </a:buClr>
              <a:buSzPts val="2800"/>
              <a:buNone/>
            </a:pPr>
            <a:r>
              <a:rPr lang="en-US" sz="1600" u="sng">
                <a:solidFill>
                  <a:schemeClr val="hlink"/>
                </a:solidFill>
                <a:hlinkClick r:id="rId6"/>
              </a:rPr>
              <a:t>Key Populations Atlas</a:t>
            </a:r>
            <a:r>
              <a:rPr lang="en-US" sz="1600"/>
              <a:t> </a:t>
            </a:r>
            <a:r>
              <a:rPr lang="en-US" sz="1600">
                <a:solidFill>
                  <a:srgbClr val="171616"/>
                </a:solidFill>
              </a:rPr>
              <a:t>(UNAIDS)</a:t>
            </a:r>
            <a:endParaRPr/>
          </a:p>
          <a:p>
            <a:pPr indent="0" lvl="0" marL="0" rtl="0" algn="l">
              <a:lnSpc>
                <a:spcPct val="100000"/>
              </a:lnSpc>
              <a:spcBef>
                <a:spcPts val="1000"/>
              </a:spcBef>
              <a:spcAft>
                <a:spcPts val="0"/>
              </a:spcAft>
              <a:buClr>
                <a:schemeClr val="dk1"/>
              </a:buClr>
              <a:buSzPts val="2800"/>
              <a:buNone/>
            </a:pPr>
            <a:r>
              <a:rPr lang="en-US" sz="1600" u="sng">
                <a:solidFill>
                  <a:schemeClr val="hlink"/>
                </a:solidFill>
                <a:hlinkClick r:id="rId7"/>
              </a:rPr>
              <a:t>Time to End Prohibition: Report of the Global commission on Drug Policy</a:t>
            </a:r>
            <a:r>
              <a:rPr lang="en-US" sz="1600"/>
              <a:t> </a:t>
            </a:r>
            <a:r>
              <a:rPr lang="en-US" sz="1600">
                <a:solidFill>
                  <a:srgbClr val="171616"/>
                </a:solidFill>
              </a:rPr>
              <a:t>(Global Commission on Drug Policy, 2021)</a:t>
            </a:r>
            <a:endParaRPr/>
          </a:p>
          <a:p>
            <a:pPr indent="0" lvl="0" marL="0" rtl="0" algn="l">
              <a:lnSpc>
                <a:spcPct val="100000"/>
              </a:lnSpc>
              <a:spcBef>
                <a:spcPts val="1000"/>
              </a:spcBef>
              <a:spcAft>
                <a:spcPts val="0"/>
              </a:spcAft>
              <a:buClr>
                <a:schemeClr val="dk1"/>
              </a:buClr>
              <a:buSzPts val="2800"/>
              <a:buNone/>
            </a:pPr>
            <a:r>
              <a:rPr lang="en-US" sz="1600" u="sng">
                <a:solidFill>
                  <a:schemeClr val="hlink"/>
                </a:solidFill>
                <a:hlinkClick r:id="rId8"/>
              </a:rPr>
              <a:t>Drug decriminalisation across the world</a:t>
            </a:r>
            <a:r>
              <a:rPr lang="en-US" sz="1600"/>
              <a:t> </a:t>
            </a:r>
            <a:r>
              <a:rPr lang="en-US" sz="1600">
                <a:solidFill>
                  <a:srgbClr val="171616"/>
                </a:solidFill>
              </a:rPr>
              <a:t>[interactive map] (TalkingDrugs.org)</a:t>
            </a:r>
            <a:endParaRPr/>
          </a:p>
          <a:p>
            <a:pPr indent="0" lvl="0" marL="0" rtl="0" algn="l">
              <a:lnSpc>
                <a:spcPct val="100000"/>
              </a:lnSpc>
              <a:spcBef>
                <a:spcPts val="1000"/>
              </a:spcBef>
              <a:spcAft>
                <a:spcPts val="0"/>
              </a:spcAft>
              <a:buClr>
                <a:schemeClr val="dk1"/>
              </a:buClr>
              <a:buSzPts val="2800"/>
              <a:buNone/>
            </a:pPr>
            <a:r>
              <a:rPr lang="en-US" sz="1600" u="sng">
                <a:solidFill>
                  <a:schemeClr val="hlink"/>
                </a:solidFill>
                <a:hlinkClick r:id="rId9"/>
              </a:rPr>
              <a:t>Drug Decriminalisation [e]course</a:t>
            </a:r>
            <a:r>
              <a:rPr lang="en-US" sz="1600"/>
              <a:t> </a:t>
            </a:r>
            <a:r>
              <a:rPr lang="en-US" sz="1600">
                <a:solidFill>
                  <a:srgbClr val="171616"/>
                </a:solidFill>
              </a:rPr>
              <a:t>(International Drug Policy Consortium, 2021)</a:t>
            </a:r>
            <a:endParaRPr/>
          </a:p>
          <a:p>
            <a:pPr indent="0" lvl="0" marL="0" rtl="0" algn="l">
              <a:lnSpc>
                <a:spcPct val="100000"/>
              </a:lnSpc>
              <a:spcBef>
                <a:spcPts val="1000"/>
              </a:spcBef>
              <a:spcAft>
                <a:spcPts val="0"/>
              </a:spcAft>
              <a:buClr>
                <a:schemeClr val="dk1"/>
              </a:buClr>
              <a:buSzPts val="2800"/>
              <a:buNone/>
            </a:pPr>
            <a:r>
              <a:rPr lang="en-US" sz="1600" u="sng">
                <a:solidFill>
                  <a:schemeClr val="hlink"/>
                </a:solidFill>
                <a:hlinkClick r:id="rId10"/>
              </a:rPr>
              <a:t>International Guidelines on Human Rights and Drug Policy</a:t>
            </a:r>
            <a:r>
              <a:rPr lang="en-US" sz="1600"/>
              <a:t> </a:t>
            </a:r>
            <a:r>
              <a:rPr lang="en-US" sz="1600">
                <a:solidFill>
                  <a:srgbClr val="171616"/>
                </a:solidFill>
              </a:rPr>
              <a:t>(UNDP, 2020) </a:t>
            </a:r>
            <a:endParaRPr/>
          </a:p>
          <a:p>
            <a:pPr indent="0" lvl="0" marL="0" rtl="0" algn="l">
              <a:lnSpc>
                <a:spcPct val="100000"/>
              </a:lnSpc>
              <a:spcBef>
                <a:spcPts val="1000"/>
              </a:spcBef>
              <a:spcAft>
                <a:spcPts val="0"/>
              </a:spcAft>
              <a:buClr>
                <a:schemeClr val="dk1"/>
              </a:buClr>
              <a:buSzPts val="2800"/>
              <a:buNone/>
            </a:pPr>
            <a:r>
              <a:rPr lang="en-US" sz="1600" u="sng">
                <a:solidFill>
                  <a:schemeClr val="hlink"/>
                </a:solidFill>
                <a:hlinkClick r:id="rId11"/>
              </a:rPr>
              <a:t>World Drug Report 2022</a:t>
            </a:r>
            <a:r>
              <a:rPr lang="en-US" sz="1600">
                <a:solidFill>
                  <a:srgbClr val="171616"/>
                </a:solidFill>
              </a:rPr>
              <a:t> (UNODC, 2022) </a:t>
            </a:r>
            <a:endParaRPr/>
          </a:p>
          <a:p>
            <a:pPr indent="0" lvl="0" marL="0" rtl="0" algn="l">
              <a:lnSpc>
                <a:spcPct val="100000"/>
              </a:lnSpc>
              <a:spcBef>
                <a:spcPts val="1000"/>
              </a:spcBef>
              <a:spcAft>
                <a:spcPts val="0"/>
              </a:spcAft>
              <a:buClr>
                <a:schemeClr val="dk1"/>
              </a:buClr>
              <a:buSzPts val="2800"/>
              <a:buNone/>
            </a:pPr>
            <a:r>
              <a:rPr lang="en-US" sz="1600" u="sng">
                <a:solidFill>
                  <a:schemeClr val="hlink"/>
                </a:solidFill>
                <a:hlinkClick r:id="rId12"/>
              </a:rPr>
              <a:t>The Global State of Harm Reduction 2022</a:t>
            </a:r>
            <a:r>
              <a:rPr lang="en-US" sz="1600"/>
              <a:t> </a:t>
            </a:r>
            <a:r>
              <a:rPr lang="en-US" sz="1600">
                <a:solidFill>
                  <a:srgbClr val="171616"/>
                </a:solidFill>
              </a:rPr>
              <a:t>(Harm Reduction International, 2022) </a:t>
            </a:r>
            <a:endParaRPr/>
          </a:p>
          <a:p>
            <a:pPr indent="0" lvl="0" marL="0" rtl="0" algn="l">
              <a:lnSpc>
                <a:spcPct val="100000"/>
              </a:lnSpc>
              <a:spcBef>
                <a:spcPts val="2000"/>
              </a:spcBef>
              <a:spcAft>
                <a:spcPts val="0"/>
              </a:spcAft>
              <a:buClr>
                <a:srgbClr val="000000"/>
              </a:buClr>
              <a:buSzPts val="1500"/>
              <a:buNone/>
            </a:pPr>
            <a:br>
              <a:rPr lang="en-US" sz="400"/>
            </a:br>
            <a:br>
              <a:rPr lang="en-US" sz="400"/>
            </a:br>
            <a:br>
              <a:rPr lang="en-US" sz="400"/>
            </a:br>
            <a:br>
              <a:rPr lang="en-US" sz="400"/>
            </a:br>
            <a:endParaRPr sz="400">
              <a:solidFill>
                <a:srgbClr val="171616"/>
              </a:solidFill>
            </a:endParaRPr>
          </a:p>
        </p:txBody>
      </p:sp>
      <p:sp>
        <p:nvSpPr>
          <p:cNvPr id="413" name="Google Shape;413;p36"/>
          <p:cNvSpPr txBox="1"/>
          <p:nvPr>
            <p:ph type="title"/>
          </p:nvPr>
        </p:nvSpPr>
        <p:spPr>
          <a:xfrm>
            <a:off x="430696" y="248478"/>
            <a:ext cx="10515600" cy="810592"/>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lt1"/>
              </a:buClr>
              <a:buSzPts val="3600"/>
              <a:buFont typeface="Arial"/>
              <a:buNone/>
            </a:pPr>
            <a:r>
              <a:rPr lang="en-US"/>
              <a:t>Further information and resources (1)</a:t>
            </a:r>
            <a:endParaRPr/>
          </a:p>
        </p:txBody>
      </p:sp>
      <p:cxnSp>
        <p:nvCxnSpPr>
          <p:cNvPr id="414" name="Google Shape;414;p36"/>
          <p:cNvCxnSpPr/>
          <p:nvPr/>
        </p:nvCxnSpPr>
        <p:spPr>
          <a:xfrm>
            <a:off x="256032" y="6625485"/>
            <a:ext cx="582168" cy="0"/>
          </a:xfrm>
          <a:prstGeom prst="straightConnector1">
            <a:avLst/>
          </a:prstGeom>
          <a:noFill/>
          <a:ln cap="flat" cmpd="sng" w="9525">
            <a:solidFill>
              <a:srgbClr val="ACB8CA"/>
            </a:solidFill>
            <a:prstDash val="solid"/>
            <a:miter lim="800000"/>
            <a:headEnd len="sm" w="sm" type="none"/>
            <a:tailEnd len="sm" w="sm" type="none"/>
          </a:ln>
        </p:spPr>
      </p:cxnSp>
      <p:sp>
        <p:nvSpPr>
          <p:cNvPr id="415" name="Google Shape;415;p36"/>
          <p:cNvSpPr txBox="1"/>
          <p:nvPr/>
        </p:nvSpPr>
        <p:spPr>
          <a:xfrm>
            <a:off x="838200" y="6494680"/>
            <a:ext cx="6125308" cy="2616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ACB8CA"/>
                </a:solidFill>
                <a:latin typeface="Arial"/>
                <a:ea typeface="Arial"/>
                <a:cs typeface="Arial"/>
                <a:sym typeface="Arial"/>
              </a:rPr>
              <a:t>MODULE 4 | FURTHER INFORMATION AND RESOURCES</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0" name="Shape 420"/>
        <p:cNvGrpSpPr/>
        <p:nvPr/>
      </p:nvGrpSpPr>
      <p:grpSpPr>
        <a:xfrm>
          <a:off x="0" y="0"/>
          <a:ext cx="0" cy="0"/>
          <a:chOff x="0" y="0"/>
          <a:chExt cx="0" cy="0"/>
        </a:xfrm>
      </p:grpSpPr>
      <p:sp>
        <p:nvSpPr>
          <p:cNvPr id="421" name="Google Shape;421;p75"/>
          <p:cNvSpPr txBox="1"/>
          <p:nvPr>
            <p:ph idx="1" type="body"/>
          </p:nvPr>
        </p:nvSpPr>
        <p:spPr>
          <a:xfrm>
            <a:off x="838200" y="1567207"/>
            <a:ext cx="10515600" cy="4368372"/>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2800"/>
              <a:buNone/>
            </a:pPr>
            <a:r>
              <a:rPr lang="en-US" sz="1600" u="sng">
                <a:solidFill>
                  <a:schemeClr val="hlink"/>
                </a:solidFill>
                <a:hlinkClick r:id="rId3"/>
              </a:rPr>
              <a:t>Words Matter! Language Statement &amp; Reference Guide</a:t>
            </a:r>
            <a:r>
              <a:rPr lang="en-US" sz="1600"/>
              <a:t> </a:t>
            </a:r>
            <a:r>
              <a:rPr lang="en-US" sz="1600">
                <a:solidFill>
                  <a:srgbClr val="171616"/>
                </a:solidFill>
              </a:rPr>
              <a:t>(International Network of People who Use Drugs [INPUD] &amp; Asian Network of People who Use Drugs [ANPUD], 2020)</a:t>
            </a:r>
            <a:endParaRPr sz="1600"/>
          </a:p>
          <a:p>
            <a:pPr indent="0" lvl="0" marL="0" rtl="0" algn="l">
              <a:lnSpc>
                <a:spcPct val="100000"/>
              </a:lnSpc>
              <a:spcBef>
                <a:spcPts val="1000"/>
              </a:spcBef>
              <a:spcAft>
                <a:spcPts val="0"/>
              </a:spcAft>
              <a:buClr>
                <a:schemeClr val="dk1"/>
              </a:buClr>
              <a:buSzPts val="2800"/>
              <a:buNone/>
            </a:pPr>
            <a:r>
              <a:rPr lang="en-US" sz="1600" u="sng">
                <a:solidFill>
                  <a:schemeClr val="hlink"/>
                </a:solidFill>
                <a:hlinkClick r:id="rId4"/>
              </a:rPr>
              <a:t>The Vancouver Declaration: Why the world needs an international network of activists who use drugs</a:t>
            </a:r>
            <a:r>
              <a:rPr lang="en-US" sz="1600"/>
              <a:t> </a:t>
            </a:r>
            <a:r>
              <a:rPr lang="en-US" sz="1600">
                <a:solidFill>
                  <a:srgbClr val="171616"/>
                </a:solidFill>
              </a:rPr>
              <a:t>(2006) </a:t>
            </a:r>
            <a:endParaRPr sz="1600"/>
          </a:p>
          <a:p>
            <a:pPr indent="0" lvl="0" marL="0" rtl="0" algn="l">
              <a:lnSpc>
                <a:spcPct val="100000"/>
              </a:lnSpc>
              <a:spcBef>
                <a:spcPts val="1000"/>
              </a:spcBef>
              <a:spcAft>
                <a:spcPts val="0"/>
              </a:spcAft>
              <a:buClr>
                <a:schemeClr val="dk1"/>
              </a:buClr>
              <a:buSzPts val="2800"/>
              <a:buNone/>
            </a:pPr>
            <a:r>
              <a:rPr lang="en-US" sz="1600" u="sng">
                <a:solidFill>
                  <a:schemeClr val="hlink"/>
                </a:solidFill>
                <a:hlinkClick r:id="rId5"/>
              </a:rPr>
              <a:t>Drug Decriminalisation: Progress or Political Red Herring?</a:t>
            </a:r>
            <a:r>
              <a:rPr lang="en-US" sz="1600"/>
              <a:t> </a:t>
            </a:r>
            <a:r>
              <a:rPr lang="en-US" sz="1600">
                <a:solidFill>
                  <a:srgbClr val="171616"/>
                </a:solidFill>
              </a:rPr>
              <a:t>(INPUD, 2021)</a:t>
            </a:r>
            <a:endParaRPr sz="1600"/>
          </a:p>
          <a:p>
            <a:pPr indent="0" lvl="0" marL="0" rtl="0" algn="l">
              <a:lnSpc>
                <a:spcPct val="100000"/>
              </a:lnSpc>
              <a:spcBef>
                <a:spcPts val="1000"/>
              </a:spcBef>
              <a:spcAft>
                <a:spcPts val="1000"/>
              </a:spcAft>
              <a:buClr>
                <a:schemeClr val="dk1"/>
              </a:buClr>
              <a:buSzPts val="2800"/>
              <a:buNone/>
            </a:pPr>
            <a:r>
              <a:rPr lang="en-US" sz="1600" u="sng">
                <a:solidFill>
                  <a:schemeClr val="hlink"/>
                </a:solidFill>
                <a:hlinkClick r:id="rId6"/>
              </a:rPr>
              <a:t>Surviving and Thriving: Lessons in Successful Advocacy from Drug User-Led Networks</a:t>
            </a:r>
            <a:r>
              <a:rPr lang="en-US" sz="1600"/>
              <a:t> </a:t>
            </a:r>
            <a:r>
              <a:rPr lang="en-US" sz="1600">
                <a:solidFill>
                  <a:srgbClr val="171616"/>
                </a:solidFill>
              </a:rPr>
              <a:t>(INPUD, 2022)</a:t>
            </a:r>
            <a:br>
              <a:rPr lang="en-US" sz="1600"/>
            </a:br>
            <a:br>
              <a:rPr lang="en-US" sz="1600"/>
            </a:br>
            <a:br>
              <a:rPr lang="en-US" sz="1600"/>
            </a:br>
            <a:br>
              <a:rPr lang="en-US" sz="1600"/>
            </a:br>
            <a:endParaRPr sz="1600">
              <a:solidFill>
                <a:srgbClr val="171616"/>
              </a:solidFill>
            </a:endParaRPr>
          </a:p>
        </p:txBody>
      </p:sp>
      <p:sp>
        <p:nvSpPr>
          <p:cNvPr id="422" name="Google Shape;422;p75"/>
          <p:cNvSpPr txBox="1"/>
          <p:nvPr>
            <p:ph type="title"/>
          </p:nvPr>
        </p:nvSpPr>
        <p:spPr>
          <a:xfrm>
            <a:off x="430696" y="248478"/>
            <a:ext cx="10515600" cy="810592"/>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lt1"/>
              </a:buClr>
              <a:buSzPts val="3600"/>
              <a:buFont typeface="Arial"/>
              <a:buNone/>
            </a:pPr>
            <a:r>
              <a:rPr lang="en-US"/>
              <a:t>Further information and resources (2)</a:t>
            </a:r>
            <a:endParaRPr/>
          </a:p>
        </p:txBody>
      </p:sp>
      <p:cxnSp>
        <p:nvCxnSpPr>
          <p:cNvPr id="423" name="Google Shape;423;p75"/>
          <p:cNvCxnSpPr/>
          <p:nvPr/>
        </p:nvCxnSpPr>
        <p:spPr>
          <a:xfrm>
            <a:off x="256032" y="6625485"/>
            <a:ext cx="582168" cy="0"/>
          </a:xfrm>
          <a:prstGeom prst="straightConnector1">
            <a:avLst/>
          </a:prstGeom>
          <a:noFill/>
          <a:ln cap="flat" cmpd="sng" w="9525">
            <a:solidFill>
              <a:srgbClr val="ACB8CA"/>
            </a:solidFill>
            <a:prstDash val="solid"/>
            <a:miter lim="800000"/>
            <a:headEnd len="sm" w="sm" type="none"/>
            <a:tailEnd len="sm" w="sm" type="none"/>
          </a:ln>
        </p:spPr>
      </p:cxnSp>
      <p:sp>
        <p:nvSpPr>
          <p:cNvPr id="424" name="Google Shape;424;p75"/>
          <p:cNvSpPr txBox="1"/>
          <p:nvPr/>
        </p:nvSpPr>
        <p:spPr>
          <a:xfrm>
            <a:off x="838200" y="6494680"/>
            <a:ext cx="6125308" cy="2616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ACB8CA"/>
                </a:solidFill>
                <a:latin typeface="Arial"/>
                <a:ea typeface="Arial"/>
                <a:cs typeface="Arial"/>
                <a:sym typeface="Arial"/>
              </a:rPr>
              <a:t>MODULE 4 | FURTHER INFORMATION AND RESOURCES</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8" name="Shape 428"/>
        <p:cNvGrpSpPr/>
        <p:nvPr/>
      </p:nvGrpSpPr>
      <p:grpSpPr>
        <a:xfrm>
          <a:off x="0" y="0"/>
          <a:ext cx="0" cy="0"/>
          <a:chOff x="0" y="0"/>
          <a:chExt cx="0" cy="0"/>
        </a:xfrm>
      </p:grpSpPr>
      <p:pic>
        <p:nvPicPr>
          <p:cNvPr id="429" name="Google Shape;429;p37"/>
          <p:cNvPicPr preferRelativeResize="0"/>
          <p:nvPr/>
        </p:nvPicPr>
        <p:blipFill>
          <a:blip r:embed="rId3">
            <a:alphaModFix/>
          </a:blip>
          <a:stretch>
            <a:fillRect/>
          </a:stretch>
        </p:blipFill>
        <p:spPr>
          <a:xfrm>
            <a:off x="695000" y="3008150"/>
            <a:ext cx="4474875" cy="841675"/>
          </a:xfrm>
          <a:prstGeom prst="rect">
            <a:avLst/>
          </a:prstGeom>
          <a:noFill/>
          <a:ln>
            <a:noFill/>
          </a:ln>
        </p:spPr>
      </p:pic>
      <p:pic>
        <p:nvPicPr>
          <p:cNvPr id="430" name="Google Shape;430;p37"/>
          <p:cNvPicPr preferRelativeResize="0"/>
          <p:nvPr/>
        </p:nvPicPr>
        <p:blipFill>
          <a:blip r:embed="rId4">
            <a:alphaModFix/>
          </a:blip>
          <a:stretch>
            <a:fillRect/>
          </a:stretch>
        </p:blipFill>
        <p:spPr>
          <a:xfrm>
            <a:off x="7221450" y="2518927"/>
            <a:ext cx="3902125" cy="18201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sp>
        <p:nvSpPr>
          <p:cNvPr id="90" name="Google Shape;90;p5"/>
          <p:cNvSpPr txBox="1"/>
          <p:nvPr>
            <p:ph type="title"/>
          </p:nvPr>
        </p:nvSpPr>
        <p:spPr>
          <a:xfrm>
            <a:off x="430696" y="248478"/>
            <a:ext cx="10515600" cy="810592"/>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lt1"/>
              </a:buClr>
              <a:buSzPts val="4400"/>
              <a:buFont typeface="Arial"/>
              <a:buNone/>
            </a:pPr>
            <a:r>
              <a:rPr lang="en-US">
                <a:extLst>
                  <a:ext uri="http://customooxmlschemas.google.com/">
                    <go:slidesCustomData xmlns:go="http://customooxmlschemas.google.com/" textRoundtripDataId="0"/>
                  </a:ext>
                </a:extLst>
              </a:rPr>
              <a:t>Module</a:t>
            </a:r>
            <a:r>
              <a:rPr lang="en-US"/>
              <a:t> 4 Contents</a:t>
            </a:r>
            <a:endParaRPr/>
          </a:p>
        </p:txBody>
      </p:sp>
      <p:sp>
        <p:nvSpPr>
          <p:cNvPr id="91" name="Google Shape;91;p5"/>
          <p:cNvSpPr txBox="1"/>
          <p:nvPr>
            <p:ph idx="1" type="body"/>
          </p:nvPr>
        </p:nvSpPr>
        <p:spPr>
          <a:xfrm>
            <a:off x="838200" y="1567207"/>
            <a:ext cx="10515600" cy="4510864"/>
          </a:xfrm>
          <a:prstGeom prst="rect">
            <a:avLst/>
          </a:prstGeom>
          <a:noFill/>
          <a:ln>
            <a:noFill/>
          </a:ln>
        </p:spPr>
        <p:txBody>
          <a:bodyPr anchorCtr="0" anchor="t" bIns="45700" lIns="91425" spcFirstLastPara="1" rIns="91425" wrap="square" tIns="45700">
            <a:noAutofit/>
          </a:bodyPr>
          <a:lstStyle/>
          <a:p>
            <a:pPr indent="-351948" lvl="0" marL="457200" rtl="0" algn="l">
              <a:lnSpc>
                <a:spcPct val="100000"/>
              </a:lnSpc>
              <a:spcBef>
                <a:spcPts val="0"/>
              </a:spcBef>
              <a:spcAft>
                <a:spcPts val="0"/>
              </a:spcAft>
              <a:buClr>
                <a:schemeClr val="accent2"/>
              </a:buClr>
              <a:buSzPts val="2600"/>
              <a:buFont typeface="Noto Sans Symbols"/>
              <a:buChar char="➢"/>
            </a:pPr>
            <a:r>
              <a:rPr b="1" lang="en-US" sz="2600">
                <a:solidFill>
                  <a:schemeClr val="accent2"/>
                </a:solidFill>
              </a:rPr>
              <a:t>Questions to frame this module </a:t>
            </a:r>
            <a:endParaRPr/>
          </a:p>
          <a:p>
            <a:pPr indent="-351948" lvl="0" marL="457200" rtl="0" algn="l">
              <a:lnSpc>
                <a:spcPct val="100000"/>
              </a:lnSpc>
              <a:spcBef>
                <a:spcPts val="0"/>
              </a:spcBef>
              <a:spcAft>
                <a:spcPts val="0"/>
              </a:spcAft>
              <a:buSzPts val="2400"/>
              <a:buFont typeface="Noto Sans Symbols"/>
              <a:buChar char="➢"/>
            </a:pPr>
            <a:r>
              <a:rPr lang="en-US" sz="2400">
                <a:solidFill>
                  <a:schemeClr val="accent1"/>
                </a:solidFill>
              </a:rPr>
              <a:t>Some definitions</a:t>
            </a:r>
            <a:endParaRPr/>
          </a:p>
          <a:p>
            <a:pPr indent="-351948" lvl="0" marL="457200" rtl="0" algn="l">
              <a:lnSpc>
                <a:spcPct val="100000"/>
              </a:lnSpc>
              <a:spcBef>
                <a:spcPts val="0"/>
              </a:spcBef>
              <a:spcAft>
                <a:spcPts val="0"/>
              </a:spcAft>
              <a:buSzPts val="2400"/>
              <a:buFont typeface="Noto Sans Symbols"/>
              <a:buChar char="➢"/>
            </a:pPr>
            <a:r>
              <a:rPr lang="en-US" sz="2400">
                <a:solidFill>
                  <a:schemeClr val="accent1"/>
                </a:solidFill>
              </a:rPr>
              <a:t>Vulnerability of people who inject drugs</a:t>
            </a:r>
            <a:endParaRPr/>
          </a:p>
          <a:p>
            <a:pPr indent="-351948" lvl="0" marL="457200" rtl="0" algn="l">
              <a:lnSpc>
                <a:spcPct val="100000"/>
              </a:lnSpc>
              <a:spcBef>
                <a:spcPts val="0"/>
              </a:spcBef>
              <a:spcAft>
                <a:spcPts val="0"/>
              </a:spcAft>
              <a:buSzPts val="2400"/>
              <a:buFont typeface="Noto Sans Symbols"/>
              <a:buChar char="➢"/>
            </a:pPr>
            <a:r>
              <a:rPr lang="en-US" sz="2400">
                <a:solidFill>
                  <a:schemeClr val="accent1"/>
                </a:solidFill>
              </a:rPr>
              <a:t>Harm reduction with people who inject drugs</a:t>
            </a:r>
            <a:endParaRPr/>
          </a:p>
          <a:p>
            <a:pPr indent="-351948" lvl="0" marL="457200" rtl="0" algn="l">
              <a:lnSpc>
                <a:spcPct val="100000"/>
              </a:lnSpc>
              <a:spcBef>
                <a:spcPts val="0"/>
              </a:spcBef>
              <a:spcAft>
                <a:spcPts val="0"/>
              </a:spcAft>
              <a:buSzPts val="2400"/>
              <a:buFont typeface="Noto Sans Symbols"/>
              <a:buChar char="➢"/>
            </a:pPr>
            <a:r>
              <a:rPr lang="en-US" sz="2400">
                <a:solidFill>
                  <a:schemeClr val="accent1"/>
                </a:solidFill>
              </a:rPr>
              <a:t>Community organising for health and rights</a:t>
            </a:r>
            <a:endParaRPr/>
          </a:p>
          <a:p>
            <a:pPr indent="-351948" lvl="0" marL="457200" rtl="0" algn="l">
              <a:lnSpc>
                <a:spcPct val="100000"/>
              </a:lnSpc>
              <a:spcBef>
                <a:spcPts val="0"/>
              </a:spcBef>
              <a:spcAft>
                <a:spcPts val="0"/>
              </a:spcAft>
              <a:buSzPts val="2400"/>
              <a:buFont typeface="Noto Sans Symbols"/>
              <a:buChar char="➢"/>
            </a:pPr>
            <a:r>
              <a:rPr lang="en-US" sz="2400">
                <a:solidFill>
                  <a:schemeClr val="accent1"/>
                </a:solidFill>
              </a:rPr>
              <a:t>Legal and policy frameworks on drug use and possession</a:t>
            </a:r>
            <a:endParaRPr/>
          </a:p>
          <a:p>
            <a:pPr indent="-351948" lvl="0" marL="457200" rtl="0" algn="l">
              <a:lnSpc>
                <a:spcPct val="100000"/>
              </a:lnSpc>
              <a:spcBef>
                <a:spcPts val="0"/>
              </a:spcBef>
              <a:spcAft>
                <a:spcPts val="0"/>
              </a:spcAft>
              <a:buSzPts val="2400"/>
              <a:buFont typeface="Noto Sans Symbols"/>
              <a:buChar char="➢"/>
            </a:pPr>
            <a:r>
              <a:rPr lang="en-US" sz="2400">
                <a:solidFill>
                  <a:schemeClr val="accent1"/>
                </a:solidFill>
              </a:rPr>
              <a:t>The case for decriminalisation</a:t>
            </a:r>
            <a:endParaRPr/>
          </a:p>
          <a:p>
            <a:pPr indent="-351948" lvl="0" marL="457200" rtl="0" algn="l">
              <a:lnSpc>
                <a:spcPct val="100000"/>
              </a:lnSpc>
              <a:spcBef>
                <a:spcPts val="0"/>
              </a:spcBef>
              <a:spcAft>
                <a:spcPts val="0"/>
              </a:spcAft>
              <a:buSzPts val="2400"/>
              <a:buFont typeface="Noto Sans Symbols"/>
              <a:buChar char="➢"/>
            </a:pPr>
            <a:r>
              <a:rPr lang="en-US" sz="2400">
                <a:solidFill>
                  <a:schemeClr val="accent1"/>
                </a:solidFill>
              </a:rPr>
              <a:t>UN frameworks and normative guidance on drugs</a:t>
            </a:r>
            <a:endParaRPr/>
          </a:p>
          <a:p>
            <a:pPr indent="-351948" lvl="0" marL="457200" rtl="0" algn="l">
              <a:lnSpc>
                <a:spcPct val="100000"/>
              </a:lnSpc>
              <a:spcBef>
                <a:spcPts val="0"/>
              </a:spcBef>
              <a:spcAft>
                <a:spcPts val="0"/>
              </a:spcAft>
              <a:buSzPts val="2400"/>
              <a:buFont typeface="Noto Sans Symbols"/>
              <a:buChar char="➢"/>
            </a:pPr>
            <a:r>
              <a:rPr lang="en-US" sz="2400">
                <a:solidFill>
                  <a:schemeClr val="accent1"/>
                </a:solidFill>
              </a:rPr>
              <a:t>Take-home messages</a:t>
            </a:r>
            <a:endParaRPr/>
          </a:p>
          <a:p>
            <a:pPr indent="-351948" lvl="0" marL="457200" rtl="0" algn="l">
              <a:lnSpc>
                <a:spcPct val="100000"/>
              </a:lnSpc>
              <a:spcBef>
                <a:spcPts val="0"/>
              </a:spcBef>
              <a:spcAft>
                <a:spcPts val="0"/>
              </a:spcAft>
              <a:buSzPts val="2400"/>
              <a:buFont typeface="Noto Sans Symbols"/>
              <a:buChar char="➢"/>
            </a:pPr>
            <a:r>
              <a:rPr lang="en-US" sz="2400">
                <a:solidFill>
                  <a:schemeClr val="accent1"/>
                </a:solidFill>
              </a:rPr>
              <a:t>Module review questions</a:t>
            </a:r>
            <a:endParaRPr/>
          </a:p>
          <a:p>
            <a:pPr indent="-351947" lvl="0" marL="457200" rtl="0" algn="l">
              <a:lnSpc>
                <a:spcPct val="100000"/>
              </a:lnSpc>
              <a:spcBef>
                <a:spcPts val="0"/>
              </a:spcBef>
              <a:spcAft>
                <a:spcPts val="0"/>
              </a:spcAft>
              <a:buSzPts val="2400"/>
              <a:buFont typeface="Noto Sans Symbols"/>
              <a:buChar char="➢"/>
            </a:pPr>
            <a:r>
              <a:rPr lang="en-US" sz="2400">
                <a:solidFill>
                  <a:schemeClr val="accent1"/>
                </a:solidFill>
              </a:rPr>
              <a:t>Further information and resources</a:t>
            </a:r>
            <a:endParaRPr b="1" sz="2400">
              <a:solidFill>
                <a:schemeClr val="accent2"/>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sp>
        <p:nvSpPr>
          <p:cNvPr id="96" name="Google Shape;96;p6"/>
          <p:cNvSpPr txBox="1"/>
          <p:nvPr>
            <p:ph type="title"/>
          </p:nvPr>
        </p:nvSpPr>
        <p:spPr>
          <a:xfrm>
            <a:off x="430696" y="248478"/>
            <a:ext cx="10515600" cy="810592"/>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lt1"/>
              </a:buClr>
              <a:buSzPts val="4400"/>
              <a:buFont typeface="Arial"/>
              <a:buNone/>
            </a:pPr>
            <a:r>
              <a:rPr lang="en-US">
                <a:extLst>
                  <a:ext uri="http://customooxmlschemas.google.com/">
                    <go:slidesCustomData xmlns:go="http://customooxmlschemas.google.com/" textRoundtripDataId="1"/>
                  </a:ext>
                </a:extLst>
              </a:rPr>
              <a:t>Framing</a:t>
            </a:r>
            <a:r>
              <a:rPr lang="en-US"/>
              <a:t> questions</a:t>
            </a:r>
            <a:endParaRPr/>
          </a:p>
        </p:txBody>
      </p:sp>
      <p:sp>
        <p:nvSpPr>
          <p:cNvPr id="97" name="Google Shape;97;p6"/>
          <p:cNvSpPr txBox="1"/>
          <p:nvPr>
            <p:ph idx="1" type="body"/>
          </p:nvPr>
        </p:nvSpPr>
        <p:spPr>
          <a:xfrm>
            <a:off x="838200" y="1567206"/>
            <a:ext cx="10515600" cy="4534655"/>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1000"/>
              </a:spcBef>
              <a:spcAft>
                <a:spcPts val="0"/>
              </a:spcAft>
              <a:buSzPts val="1286"/>
              <a:buNone/>
            </a:pPr>
            <a:r>
              <a:rPr b="1" lang="en-US" sz="2000"/>
              <a:t>1. It is a bad idea for UN agencies to employ personnel who are known to use drugs.</a:t>
            </a:r>
            <a:endParaRPr b="1" sz="2000"/>
          </a:p>
          <a:p>
            <a:pPr indent="0" lvl="0" marL="0" rtl="0" algn="l">
              <a:lnSpc>
                <a:spcPct val="90000"/>
              </a:lnSpc>
              <a:spcBef>
                <a:spcPts val="1000"/>
              </a:spcBef>
              <a:spcAft>
                <a:spcPts val="0"/>
              </a:spcAft>
              <a:buSzPts val="1286"/>
              <a:buNone/>
            </a:pPr>
            <a:r>
              <a:rPr lang="en-US" sz="2000">
                <a:solidFill>
                  <a:schemeClr val="accent2"/>
                </a:solidFill>
              </a:rPr>
              <a:t>Agree</a:t>
            </a:r>
            <a:endParaRPr/>
          </a:p>
          <a:p>
            <a:pPr indent="0" lvl="0" marL="0" rtl="0" algn="l">
              <a:lnSpc>
                <a:spcPct val="90000"/>
              </a:lnSpc>
              <a:spcBef>
                <a:spcPts val="1000"/>
              </a:spcBef>
              <a:spcAft>
                <a:spcPts val="0"/>
              </a:spcAft>
              <a:buSzPts val="1286"/>
              <a:buNone/>
            </a:pPr>
            <a:r>
              <a:rPr lang="en-US" sz="2000">
                <a:solidFill>
                  <a:schemeClr val="accent2"/>
                </a:solidFill>
              </a:rPr>
              <a:t>Disagree</a:t>
            </a:r>
            <a:endParaRPr/>
          </a:p>
          <a:p>
            <a:pPr indent="0" lvl="0" marL="0" rtl="0" algn="l">
              <a:lnSpc>
                <a:spcPct val="90000"/>
              </a:lnSpc>
              <a:spcBef>
                <a:spcPts val="1000"/>
              </a:spcBef>
              <a:spcAft>
                <a:spcPts val="0"/>
              </a:spcAft>
              <a:buSzPts val="1286"/>
              <a:buNone/>
            </a:pPr>
            <a:r>
              <a:rPr lang="en-US" sz="2000">
                <a:solidFill>
                  <a:schemeClr val="accent2"/>
                </a:solidFill>
              </a:rPr>
              <a:t>Unsure</a:t>
            </a:r>
            <a:endParaRPr/>
          </a:p>
          <a:p>
            <a:pPr indent="0" lvl="0" marL="0" rtl="0" algn="l">
              <a:lnSpc>
                <a:spcPct val="90000"/>
              </a:lnSpc>
              <a:spcBef>
                <a:spcPts val="1000"/>
              </a:spcBef>
              <a:spcAft>
                <a:spcPts val="0"/>
              </a:spcAft>
              <a:buSzPts val="1286"/>
              <a:buNone/>
            </a:pPr>
            <a:r>
              <a:t/>
            </a:r>
            <a:endParaRPr sz="2000"/>
          </a:p>
          <a:p>
            <a:pPr indent="0" lvl="0" marL="0" rtl="0" algn="l">
              <a:lnSpc>
                <a:spcPct val="90000"/>
              </a:lnSpc>
              <a:spcBef>
                <a:spcPts val="1000"/>
              </a:spcBef>
              <a:spcAft>
                <a:spcPts val="0"/>
              </a:spcAft>
              <a:buClr>
                <a:schemeClr val="dk1"/>
              </a:buClr>
              <a:buSzPts val="1286"/>
              <a:buFont typeface="Arial"/>
              <a:buNone/>
            </a:pPr>
            <a:r>
              <a:rPr b="1" lang="en-US" sz="2000"/>
              <a:t>2. UN agencies at country level should support organ</a:t>
            </a:r>
            <a:r>
              <a:rPr b="1" lang="en-US" sz="2000"/>
              <a:t>is</a:t>
            </a:r>
            <a:r>
              <a:rPr b="1" lang="en-US" sz="2000"/>
              <a:t>ations led by people who use drugs that wish to develop health and human rights programmes.</a:t>
            </a:r>
            <a:endParaRPr/>
          </a:p>
          <a:p>
            <a:pPr indent="0" lvl="0" marL="0" rtl="0" algn="l">
              <a:lnSpc>
                <a:spcPct val="90000"/>
              </a:lnSpc>
              <a:spcBef>
                <a:spcPts val="1000"/>
              </a:spcBef>
              <a:spcAft>
                <a:spcPts val="0"/>
              </a:spcAft>
              <a:buClr>
                <a:schemeClr val="dk1"/>
              </a:buClr>
              <a:buSzPts val="1286"/>
              <a:buFont typeface="Arial"/>
              <a:buNone/>
            </a:pPr>
            <a:r>
              <a:rPr lang="en-US" sz="2000">
                <a:solidFill>
                  <a:schemeClr val="accent2"/>
                </a:solidFill>
              </a:rPr>
              <a:t>Agree</a:t>
            </a:r>
            <a:endParaRPr/>
          </a:p>
          <a:p>
            <a:pPr indent="0" lvl="0" marL="0" rtl="0" algn="l">
              <a:lnSpc>
                <a:spcPct val="90000"/>
              </a:lnSpc>
              <a:spcBef>
                <a:spcPts val="1000"/>
              </a:spcBef>
              <a:spcAft>
                <a:spcPts val="0"/>
              </a:spcAft>
              <a:buClr>
                <a:schemeClr val="dk1"/>
              </a:buClr>
              <a:buSzPts val="1286"/>
              <a:buFont typeface="Arial"/>
              <a:buNone/>
            </a:pPr>
            <a:r>
              <a:rPr lang="en-US" sz="2000">
                <a:solidFill>
                  <a:schemeClr val="accent2"/>
                </a:solidFill>
              </a:rPr>
              <a:t>Disagree</a:t>
            </a:r>
            <a:endParaRPr/>
          </a:p>
          <a:p>
            <a:pPr indent="0" lvl="0" marL="0" rtl="0" algn="l">
              <a:lnSpc>
                <a:spcPct val="90000"/>
              </a:lnSpc>
              <a:spcBef>
                <a:spcPts val="1000"/>
              </a:spcBef>
              <a:spcAft>
                <a:spcPts val="0"/>
              </a:spcAft>
              <a:buSzPts val="1286"/>
              <a:buNone/>
            </a:pPr>
            <a:r>
              <a:rPr lang="en-US" sz="2000">
                <a:solidFill>
                  <a:schemeClr val="accent2"/>
                </a:solidFill>
              </a:rPr>
              <a:t>Unsure</a:t>
            </a:r>
            <a:endParaRPr/>
          </a:p>
        </p:txBody>
      </p:sp>
      <p:cxnSp>
        <p:nvCxnSpPr>
          <p:cNvPr id="98" name="Google Shape;98;p6"/>
          <p:cNvCxnSpPr/>
          <p:nvPr/>
        </p:nvCxnSpPr>
        <p:spPr>
          <a:xfrm>
            <a:off x="255900" y="6625475"/>
            <a:ext cx="582300" cy="0"/>
          </a:xfrm>
          <a:prstGeom prst="straightConnector1">
            <a:avLst/>
          </a:prstGeom>
          <a:noFill/>
          <a:ln cap="flat" cmpd="sng" w="9525">
            <a:solidFill>
              <a:srgbClr val="ACB8CA"/>
            </a:solidFill>
            <a:prstDash val="solid"/>
            <a:miter lim="800000"/>
            <a:headEnd len="sm" w="sm" type="none"/>
            <a:tailEnd len="sm" w="sm" type="none"/>
          </a:ln>
        </p:spPr>
      </p:cxnSp>
      <p:sp>
        <p:nvSpPr>
          <p:cNvPr id="99" name="Google Shape;99;p6"/>
          <p:cNvSpPr txBox="1"/>
          <p:nvPr/>
        </p:nvSpPr>
        <p:spPr>
          <a:xfrm>
            <a:off x="838199" y="6494680"/>
            <a:ext cx="4439653" cy="26157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ACB8CA"/>
                </a:solidFill>
                <a:latin typeface="Arial"/>
                <a:ea typeface="Arial"/>
                <a:cs typeface="Arial"/>
                <a:sym typeface="Arial"/>
              </a:rPr>
              <a:t>MODULE 4 | QUESTIONS TO FRAME THIS MODULE</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p7"/>
          <p:cNvSpPr txBox="1"/>
          <p:nvPr>
            <p:ph type="title"/>
          </p:nvPr>
        </p:nvSpPr>
        <p:spPr>
          <a:xfrm>
            <a:off x="430696" y="248478"/>
            <a:ext cx="10515600" cy="810592"/>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lt1"/>
              </a:buClr>
              <a:buSzPts val="4400"/>
              <a:buFont typeface="Arial"/>
              <a:buNone/>
            </a:pPr>
            <a:r>
              <a:rPr lang="en-US"/>
              <a:t>Framing questions</a:t>
            </a:r>
            <a:endParaRPr/>
          </a:p>
        </p:txBody>
      </p:sp>
      <p:cxnSp>
        <p:nvCxnSpPr>
          <p:cNvPr id="105" name="Google Shape;105;p7"/>
          <p:cNvCxnSpPr/>
          <p:nvPr/>
        </p:nvCxnSpPr>
        <p:spPr>
          <a:xfrm>
            <a:off x="256032" y="6625485"/>
            <a:ext cx="582168" cy="0"/>
          </a:xfrm>
          <a:prstGeom prst="straightConnector1">
            <a:avLst/>
          </a:prstGeom>
          <a:noFill/>
          <a:ln cap="flat" cmpd="sng" w="9525">
            <a:solidFill>
              <a:srgbClr val="ACB8CA"/>
            </a:solidFill>
            <a:prstDash val="solid"/>
            <a:miter lim="800000"/>
            <a:headEnd len="sm" w="sm" type="none"/>
            <a:tailEnd len="sm" w="sm" type="none"/>
          </a:ln>
        </p:spPr>
      </p:cxnSp>
      <p:sp>
        <p:nvSpPr>
          <p:cNvPr id="106" name="Google Shape;106;p7"/>
          <p:cNvSpPr txBox="1"/>
          <p:nvPr>
            <p:ph idx="1" type="body"/>
          </p:nvPr>
        </p:nvSpPr>
        <p:spPr>
          <a:xfrm>
            <a:off x="838200" y="1567207"/>
            <a:ext cx="10515600" cy="4351338"/>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1000"/>
              </a:spcBef>
              <a:spcAft>
                <a:spcPts val="0"/>
              </a:spcAft>
              <a:buSzPts val="1309"/>
              <a:buNone/>
            </a:pPr>
            <a:r>
              <a:rPr b="1" lang="en-US" sz="2000"/>
              <a:t>3. Laws that criminalise drug use are a strong deterrent against addiction to drugs.</a:t>
            </a:r>
            <a:endParaRPr/>
          </a:p>
          <a:p>
            <a:pPr indent="0" lvl="0" marL="0" rtl="0" algn="l">
              <a:lnSpc>
                <a:spcPct val="90000"/>
              </a:lnSpc>
              <a:spcBef>
                <a:spcPts val="1000"/>
              </a:spcBef>
              <a:spcAft>
                <a:spcPts val="0"/>
              </a:spcAft>
              <a:buSzPts val="1286"/>
              <a:buNone/>
            </a:pPr>
            <a:r>
              <a:rPr lang="en-US" sz="2000">
                <a:solidFill>
                  <a:schemeClr val="accent2"/>
                </a:solidFill>
              </a:rPr>
              <a:t>Agree</a:t>
            </a:r>
            <a:endParaRPr/>
          </a:p>
          <a:p>
            <a:pPr indent="0" lvl="0" marL="0" rtl="0" algn="l">
              <a:lnSpc>
                <a:spcPct val="90000"/>
              </a:lnSpc>
              <a:spcBef>
                <a:spcPts val="1000"/>
              </a:spcBef>
              <a:spcAft>
                <a:spcPts val="0"/>
              </a:spcAft>
              <a:buSzPts val="1286"/>
              <a:buNone/>
            </a:pPr>
            <a:r>
              <a:rPr lang="en-US" sz="2000">
                <a:solidFill>
                  <a:schemeClr val="accent2"/>
                </a:solidFill>
              </a:rPr>
              <a:t>Disagree</a:t>
            </a:r>
            <a:endParaRPr/>
          </a:p>
          <a:p>
            <a:pPr indent="0" lvl="0" marL="0" rtl="0" algn="l">
              <a:lnSpc>
                <a:spcPct val="90000"/>
              </a:lnSpc>
              <a:spcBef>
                <a:spcPts val="1000"/>
              </a:spcBef>
              <a:spcAft>
                <a:spcPts val="0"/>
              </a:spcAft>
              <a:buSzPts val="1286"/>
              <a:buNone/>
            </a:pPr>
            <a:r>
              <a:rPr lang="en-US" sz="2000">
                <a:solidFill>
                  <a:schemeClr val="accent2"/>
                </a:solidFill>
              </a:rPr>
              <a:t>Unsure</a:t>
            </a:r>
            <a:endParaRPr/>
          </a:p>
          <a:p>
            <a:pPr indent="0" lvl="0" marL="0" rtl="0" algn="l">
              <a:lnSpc>
                <a:spcPct val="90000"/>
              </a:lnSpc>
              <a:spcBef>
                <a:spcPts val="1000"/>
              </a:spcBef>
              <a:spcAft>
                <a:spcPts val="0"/>
              </a:spcAft>
              <a:buSzPts val="1286"/>
              <a:buNone/>
            </a:pPr>
            <a:r>
              <a:t/>
            </a:r>
            <a:endParaRPr sz="2000"/>
          </a:p>
          <a:p>
            <a:pPr indent="0" lvl="0" marL="0" rtl="0" algn="l">
              <a:lnSpc>
                <a:spcPct val="90000"/>
              </a:lnSpc>
              <a:spcBef>
                <a:spcPts val="1000"/>
              </a:spcBef>
              <a:spcAft>
                <a:spcPts val="0"/>
              </a:spcAft>
              <a:buClr>
                <a:schemeClr val="dk1"/>
              </a:buClr>
              <a:buSzPts val="1286"/>
              <a:buFont typeface="Arial"/>
              <a:buNone/>
            </a:pPr>
            <a:r>
              <a:rPr b="1" lang="en-US" sz="2000"/>
              <a:t>4. Compared with other key population groups, people who inject drugs are more vulnerable to viral hepatitis C.</a:t>
            </a:r>
            <a:endParaRPr b="1" sz="2000"/>
          </a:p>
          <a:p>
            <a:pPr indent="0" lvl="0" marL="0" rtl="0" algn="l">
              <a:lnSpc>
                <a:spcPct val="90000"/>
              </a:lnSpc>
              <a:spcBef>
                <a:spcPts val="1000"/>
              </a:spcBef>
              <a:spcAft>
                <a:spcPts val="0"/>
              </a:spcAft>
              <a:buClr>
                <a:schemeClr val="dk1"/>
              </a:buClr>
              <a:buSzPts val="1286"/>
              <a:buFont typeface="Arial"/>
              <a:buNone/>
            </a:pPr>
            <a:r>
              <a:rPr lang="en-US" sz="2000">
                <a:solidFill>
                  <a:schemeClr val="accent2"/>
                </a:solidFill>
              </a:rPr>
              <a:t>Agree</a:t>
            </a:r>
            <a:endParaRPr/>
          </a:p>
          <a:p>
            <a:pPr indent="0" lvl="0" marL="0" rtl="0" algn="l">
              <a:lnSpc>
                <a:spcPct val="90000"/>
              </a:lnSpc>
              <a:spcBef>
                <a:spcPts val="1000"/>
              </a:spcBef>
              <a:spcAft>
                <a:spcPts val="0"/>
              </a:spcAft>
              <a:buClr>
                <a:schemeClr val="dk1"/>
              </a:buClr>
              <a:buSzPts val="1286"/>
              <a:buFont typeface="Arial"/>
              <a:buNone/>
            </a:pPr>
            <a:r>
              <a:rPr lang="en-US" sz="2000">
                <a:solidFill>
                  <a:schemeClr val="accent2"/>
                </a:solidFill>
              </a:rPr>
              <a:t>Disagree</a:t>
            </a:r>
            <a:endParaRPr/>
          </a:p>
          <a:p>
            <a:pPr indent="0" lvl="0" marL="0" rtl="0" algn="l">
              <a:lnSpc>
                <a:spcPct val="90000"/>
              </a:lnSpc>
              <a:spcBef>
                <a:spcPts val="1000"/>
              </a:spcBef>
              <a:spcAft>
                <a:spcPts val="0"/>
              </a:spcAft>
              <a:buSzPts val="1286"/>
              <a:buNone/>
            </a:pPr>
            <a:r>
              <a:rPr lang="en-US" sz="2000">
                <a:solidFill>
                  <a:schemeClr val="accent2"/>
                </a:solidFill>
              </a:rPr>
              <a:t>Unsure</a:t>
            </a:r>
            <a:endParaRPr/>
          </a:p>
        </p:txBody>
      </p:sp>
      <p:sp>
        <p:nvSpPr>
          <p:cNvPr id="107" name="Google Shape;107;p7"/>
          <p:cNvSpPr txBox="1"/>
          <p:nvPr/>
        </p:nvSpPr>
        <p:spPr>
          <a:xfrm>
            <a:off x="838199" y="6494680"/>
            <a:ext cx="4439653" cy="26157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ACB8CA"/>
                </a:solidFill>
                <a:latin typeface="Arial"/>
                <a:ea typeface="Arial"/>
                <a:cs typeface="Arial"/>
                <a:sym typeface="Arial"/>
              </a:rPr>
              <a:t>MODULE 4 | QUESTIONS TO FRAME THIS MODULE</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sp>
        <p:nvSpPr>
          <p:cNvPr id="112" name="Google Shape;112;g204a471fbdf_0_0"/>
          <p:cNvSpPr txBox="1"/>
          <p:nvPr>
            <p:ph type="title"/>
          </p:nvPr>
        </p:nvSpPr>
        <p:spPr>
          <a:xfrm>
            <a:off x="430696" y="248478"/>
            <a:ext cx="10515600" cy="8106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lt1"/>
              </a:buClr>
              <a:buSzPts val="4400"/>
              <a:buFont typeface="Arial"/>
              <a:buNone/>
            </a:pPr>
            <a:r>
              <a:rPr lang="en-US"/>
              <a:t>Framing questions: Responses</a:t>
            </a:r>
            <a:endParaRPr/>
          </a:p>
        </p:txBody>
      </p:sp>
      <p:cxnSp>
        <p:nvCxnSpPr>
          <p:cNvPr id="113" name="Google Shape;113;g204a471fbdf_0_0"/>
          <p:cNvCxnSpPr/>
          <p:nvPr/>
        </p:nvCxnSpPr>
        <p:spPr>
          <a:xfrm>
            <a:off x="256032" y="6625485"/>
            <a:ext cx="582300" cy="0"/>
          </a:xfrm>
          <a:prstGeom prst="straightConnector1">
            <a:avLst/>
          </a:prstGeom>
          <a:noFill/>
          <a:ln cap="flat" cmpd="sng" w="9525">
            <a:solidFill>
              <a:srgbClr val="ACB8CA"/>
            </a:solidFill>
            <a:prstDash val="solid"/>
            <a:miter lim="800000"/>
            <a:headEnd len="sm" w="sm" type="none"/>
            <a:tailEnd len="sm" w="sm" type="none"/>
          </a:ln>
        </p:spPr>
      </p:cxnSp>
      <p:sp>
        <p:nvSpPr>
          <p:cNvPr id="114" name="Google Shape;114;g204a471fbdf_0_0"/>
          <p:cNvSpPr txBox="1"/>
          <p:nvPr>
            <p:ph idx="1" type="body"/>
          </p:nvPr>
        </p:nvSpPr>
        <p:spPr>
          <a:xfrm>
            <a:off x="838200" y="1567207"/>
            <a:ext cx="10515600" cy="4351200"/>
          </a:xfrm>
          <a:prstGeom prst="rect">
            <a:avLst/>
          </a:prstGeom>
          <a:noFill/>
          <a:ln>
            <a:noFill/>
          </a:ln>
        </p:spPr>
        <p:txBody>
          <a:bodyPr anchorCtr="0" anchor="t" bIns="45700" lIns="91425" spcFirstLastPara="1" rIns="91425" wrap="square" tIns="45700">
            <a:noAutofit/>
          </a:bodyPr>
          <a:lstStyle/>
          <a:p>
            <a:pPr indent="-355600" lvl="0" marL="457200" rtl="0" algn="l">
              <a:lnSpc>
                <a:spcPct val="115000"/>
              </a:lnSpc>
              <a:spcBef>
                <a:spcPts val="800"/>
              </a:spcBef>
              <a:spcAft>
                <a:spcPts val="0"/>
              </a:spcAft>
              <a:buClr>
                <a:schemeClr val="dk1"/>
              </a:buClr>
              <a:buSzPts val="2000"/>
              <a:buAutoNum type="arabicPeriod"/>
            </a:pPr>
            <a:r>
              <a:rPr b="1" lang="en-US" sz="2000"/>
              <a:t>Not necessarily. </a:t>
            </a:r>
            <a:r>
              <a:rPr lang="en-US" sz="2000"/>
              <a:t>In countries where recreational drug use is legal, this should not be a barrier to employment at a UN agency.  </a:t>
            </a:r>
            <a:endParaRPr sz="2000"/>
          </a:p>
          <a:p>
            <a:pPr indent="-355600" lvl="0" marL="457200" rtl="0" algn="l">
              <a:lnSpc>
                <a:spcPct val="115000"/>
              </a:lnSpc>
              <a:spcBef>
                <a:spcPts val="0"/>
              </a:spcBef>
              <a:spcAft>
                <a:spcPts val="0"/>
              </a:spcAft>
              <a:buClr>
                <a:schemeClr val="dk1"/>
              </a:buClr>
              <a:buSzPts val="2000"/>
              <a:buAutoNum type="arabicPeriod"/>
            </a:pPr>
            <a:r>
              <a:rPr b="1" lang="en-US" sz="2000"/>
              <a:t>Correct. </a:t>
            </a:r>
            <a:r>
              <a:rPr lang="en-US" sz="2000"/>
              <a:t>Programmes led by organ</a:t>
            </a:r>
            <a:r>
              <a:rPr lang="en-US" sz="2000"/>
              <a:t>is</a:t>
            </a:r>
            <a:r>
              <a:rPr lang="en-US" sz="2000"/>
              <a:t>ations of people who use drugs can be efficient and effective ways to reach other people who use drugs with services for harm reduction, HIV prevention and human rights.  </a:t>
            </a:r>
            <a:endParaRPr sz="2000"/>
          </a:p>
          <a:p>
            <a:pPr indent="-355600" lvl="0" marL="457200" rtl="0" algn="l">
              <a:lnSpc>
                <a:spcPct val="115000"/>
              </a:lnSpc>
              <a:spcBef>
                <a:spcPts val="0"/>
              </a:spcBef>
              <a:spcAft>
                <a:spcPts val="0"/>
              </a:spcAft>
              <a:buClr>
                <a:schemeClr val="dk1"/>
              </a:buClr>
              <a:buSzPts val="2000"/>
              <a:buAutoNum type="arabicPeriod"/>
            </a:pPr>
            <a:r>
              <a:rPr b="1" lang="en-US" sz="2000"/>
              <a:t>Not necessarily.</a:t>
            </a:r>
            <a:r>
              <a:rPr lang="en-US" sz="2000"/>
              <a:t> Criminal</a:t>
            </a:r>
            <a:r>
              <a:rPr lang="en-US" sz="2000"/>
              <a:t>is</a:t>
            </a:r>
            <a:r>
              <a:rPr lang="en-US" sz="2000"/>
              <a:t>ation makes it harder for people who use drugs to do so safely, and to access treatment for drug use disorder (addiction).  </a:t>
            </a:r>
            <a:endParaRPr sz="2000"/>
          </a:p>
          <a:p>
            <a:pPr indent="-355600" lvl="0" marL="457200" rtl="0" algn="l">
              <a:lnSpc>
                <a:spcPct val="115000"/>
              </a:lnSpc>
              <a:spcBef>
                <a:spcPts val="0"/>
              </a:spcBef>
              <a:spcAft>
                <a:spcPts val="0"/>
              </a:spcAft>
              <a:buClr>
                <a:schemeClr val="dk1"/>
              </a:buClr>
              <a:buSzPts val="2000"/>
              <a:buAutoNum type="arabicPeriod"/>
            </a:pPr>
            <a:r>
              <a:rPr b="1" lang="en-US" sz="2000"/>
              <a:t>Correct. </a:t>
            </a:r>
            <a:r>
              <a:rPr lang="en-US" sz="2000"/>
              <a:t>Hepatitis C can be sexually transmitted, but it is more easily transmitted when drugs are injected using non-sterile needles or syringes.  </a:t>
            </a:r>
            <a:endParaRPr b="1" sz="2000"/>
          </a:p>
        </p:txBody>
      </p:sp>
      <p:sp>
        <p:nvSpPr>
          <p:cNvPr id="115" name="Google Shape;115;g204a471fbdf_0_0"/>
          <p:cNvSpPr txBox="1"/>
          <p:nvPr/>
        </p:nvSpPr>
        <p:spPr>
          <a:xfrm>
            <a:off x="838199" y="6494680"/>
            <a:ext cx="4439653" cy="26157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ACB8CA"/>
                </a:solidFill>
                <a:latin typeface="Arial"/>
                <a:ea typeface="Arial"/>
                <a:cs typeface="Arial"/>
                <a:sym typeface="Arial"/>
              </a:rPr>
              <a:t>MODULE 4 | QUESTIONS TO FRAME THIS MODULE</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sp>
        <p:nvSpPr>
          <p:cNvPr id="120" name="Google Shape;120;p8"/>
          <p:cNvSpPr txBox="1"/>
          <p:nvPr>
            <p:ph type="title"/>
          </p:nvPr>
        </p:nvSpPr>
        <p:spPr>
          <a:xfrm>
            <a:off x="430696" y="248478"/>
            <a:ext cx="10515600" cy="810592"/>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lt1"/>
              </a:buClr>
              <a:buSzPts val="4400"/>
              <a:buFont typeface="Arial"/>
              <a:buNone/>
            </a:pPr>
            <a:r>
              <a:rPr lang="en-US"/>
              <a:t>Module 4 Contents</a:t>
            </a:r>
            <a:endParaRPr/>
          </a:p>
        </p:txBody>
      </p:sp>
      <p:sp>
        <p:nvSpPr>
          <p:cNvPr id="121" name="Google Shape;121;p8"/>
          <p:cNvSpPr txBox="1"/>
          <p:nvPr>
            <p:ph idx="1" type="body"/>
          </p:nvPr>
        </p:nvSpPr>
        <p:spPr>
          <a:xfrm>
            <a:off x="838200" y="1567207"/>
            <a:ext cx="10515600" cy="4510864"/>
          </a:xfrm>
          <a:prstGeom prst="rect">
            <a:avLst/>
          </a:prstGeom>
          <a:noFill/>
          <a:ln>
            <a:noFill/>
          </a:ln>
        </p:spPr>
        <p:txBody>
          <a:bodyPr anchorCtr="0" anchor="t" bIns="45700" lIns="91425" spcFirstLastPara="1" rIns="91425" wrap="square" tIns="45700">
            <a:noAutofit/>
          </a:bodyPr>
          <a:lstStyle/>
          <a:p>
            <a:pPr indent="-351948" lvl="0" marL="457200" rtl="0" algn="l">
              <a:lnSpc>
                <a:spcPct val="100000"/>
              </a:lnSpc>
              <a:spcBef>
                <a:spcPts val="0"/>
              </a:spcBef>
              <a:spcAft>
                <a:spcPts val="0"/>
              </a:spcAft>
              <a:buSzPts val="2400"/>
              <a:buFont typeface="Noto Sans Symbols"/>
              <a:buChar char="➢"/>
            </a:pPr>
            <a:r>
              <a:rPr lang="en-US" sz="2400">
                <a:solidFill>
                  <a:schemeClr val="accent1"/>
                </a:solidFill>
              </a:rPr>
              <a:t>Questions to frame this module </a:t>
            </a:r>
            <a:endParaRPr/>
          </a:p>
          <a:p>
            <a:pPr indent="-351948" lvl="0" marL="457200" rtl="0" algn="l">
              <a:lnSpc>
                <a:spcPct val="100000"/>
              </a:lnSpc>
              <a:spcBef>
                <a:spcPts val="0"/>
              </a:spcBef>
              <a:spcAft>
                <a:spcPts val="0"/>
              </a:spcAft>
              <a:buClr>
                <a:schemeClr val="accent2"/>
              </a:buClr>
              <a:buSzPts val="2600"/>
              <a:buFont typeface="Noto Sans Symbols"/>
              <a:buChar char="➢"/>
            </a:pPr>
            <a:r>
              <a:rPr b="1" lang="en-US" sz="2600">
                <a:solidFill>
                  <a:schemeClr val="accent2"/>
                </a:solidFill>
              </a:rPr>
              <a:t>Some definitions</a:t>
            </a:r>
            <a:endParaRPr/>
          </a:p>
          <a:p>
            <a:pPr indent="-351948" lvl="0" marL="457200" rtl="0" algn="l">
              <a:lnSpc>
                <a:spcPct val="100000"/>
              </a:lnSpc>
              <a:spcBef>
                <a:spcPts val="0"/>
              </a:spcBef>
              <a:spcAft>
                <a:spcPts val="0"/>
              </a:spcAft>
              <a:buSzPts val="2400"/>
              <a:buFont typeface="Noto Sans Symbols"/>
              <a:buChar char="➢"/>
            </a:pPr>
            <a:r>
              <a:rPr lang="en-US" sz="2400">
                <a:solidFill>
                  <a:schemeClr val="accent1"/>
                </a:solidFill>
              </a:rPr>
              <a:t>Vulnerability of people who inject drugs</a:t>
            </a:r>
            <a:endParaRPr/>
          </a:p>
          <a:p>
            <a:pPr indent="-351948" lvl="0" marL="457200" rtl="0" algn="l">
              <a:lnSpc>
                <a:spcPct val="100000"/>
              </a:lnSpc>
              <a:spcBef>
                <a:spcPts val="0"/>
              </a:spcBef>
              <a:spcAft>
                <a:spcPts val="0"/>
              </a:spcAft>
              <a:buSzPts val="2400"/>
              <a:buFont typeface="Noto Sans Symbols"/>
              <a:buChar char="➢"/>
            </a:pPr>
            <a:r>
              <a:rPr lang="en-US" sz="2400">
                <a:solidFill>
                  <a:schemeClr val="accent1"/>
                </a:solidFill>
              </a:rPr>
              <a:t>Harm reduction with people who inject drugs</a:t>
            </a:r>
            <a:endParaRPr/>
          </a:p>
          <a:p>
            <a:pPr indent="-351948" lvl="0" marL="457200" rtl="0" algn="l">
              <a:lnSpc>
                <a:spcPct val="100000"/>
              </a:lnSpc>
              <a:spcBef>
                <a:spcPts val="0"/>
              </a:spcBef>
              <a:spcAft>
                <a:spcPts val="0"/>
              </a:spcAft>
              <a:buSzPts val="2400"/>
              <a:buFont typeface="Noto Sans Symbols"/>
              <a:buChar char="➢"/>
            </a:pPr>
            <a:r>
              <a:rPr lang="en-US" sz="2400">
                <a:solidFill>
                  <a:schemeClr val="accent1"/>
                </a:solidFill>
              </a:rPr>
              <a:t>Community organising for health and rights</a:t>
            </a:r>
            <a:endParaRPr/>
          </a:p>
          <a:p>
            <a:pPr indent="-351948" lvl="0" marL="457200" rtl="0" algn="l">
              <a:lnSpc>
                <a:spcPct val="100000"/>
              </a:lnSpc>
              <a:spcBef>
                <a:spcPts val="0"/>
              </a:spcBef>
              <a:spcAft>
                <a:spcPts val="0"/>
              </a:spcAft>
              <a:buSzPts val="2400"/>
              <a:buFont typeface="Noto Sans Symbols"/>
              <a:buChar char="➢"/>
            </a:pPr>
            <a:r>
              <a:rPr lang="en-US" sz="2400">
                <a:solidFill>
                  <a:schemeClr val="accent1"/>
                </a:solidFill>
              </a:rPr>
              <a:t>Legal and policy frameworks on drug use and possession</a:t>
            </a:r>
            <a:endParaRPr/>
          </a:p>
          <a:p>
            <a:pPr indent="-351948" lvl="0" marL="457200" rtl="0" algn="l">
              <a:lnSpc>
                <a:spcPct val="100000"/>
              </a:lnSpc>
              <a:spcBef>
                <a:spcPts val="0"/>
              </a:spcBef>
              <a:spcAft>
                <a:spcPts val="0"/>
              </a:spcAft>
              <a:buSzPts val="2400"/>
              <a:buFont typeface="Noto Sans Symbols"/>
              <a:buChar char="➢"/>
            </a:pPr>
            <a:r>
              <a:rPr lang="en-US" sz="2400">
                <a:solidFill>
                  <a:schemeClr val="accent1"/>
                </a:solidFill>
              </a:rPr>
              <a:t>The case for decriminalisation</a:t>
            </a:r>
            <a:endParaRPr/>
          </a:p>
          <a:p>
            <a:pPr indent="-351948" lvl="0" marL="457200" rtl="0" algn="l">
              <a:lnSpc>
                <a:spcPct val="100000"/>
              </a:lnSpc>
              <a:spcBef>
                <a:spcPts val="0"/>
              </a:spcBef>
              <a:spcAft>
                <a:spcPts val="0"/>
              </a:spcAft>
              <a:buSzPts val="2400"/>
              <a:buFont typeface="Noto Sans Symbols"/>
              <a:buChar char="➢"/>
            </a:pPr>
            <a:r>
              <a:rPr lang="en-US" sz="2400">
                <a:solidFill>
                  <a:schemeClr val="accent1"/>
                </a:solidFill>
              </a:rPr>
              <a:t>UN frameworks and normative guidance on drugs</a:t>
            </a:r>
            <a:endParaRPr/>
          </a:p>
          <a:p>
            <a:pPr indent="-351948" lvl="0" marL="457200" rtl="0" algn="l">
              <a:lnSpc>
                <a:spcPct val="100000"/>
              </a:lnSpc>
              <a:spcBef>
                <a:spcPts val="0"/>
              </a:spcBef>
              <a:spcAft>
                <a:spcPts val="0"/>
              </a:spcAft>
              <a:buSzPts val="2400"/>
              <a:buFont typeface="Noto Sans Symbols"/>
              <a:buChar char="➢"/>
            </a:pPr>
            <a:r>
              <a:rPr lang="en-US" sz="2400">
                <a:solidFill>
                  <a:schemeClr val="accent1"/>
                </a:solidFill>
              </a:rPr>
              <a:t>Take-home messages</a:t>
            </a:r>
            <a:endParaRPr/>
          </a:p>
          <a:p>
            <a:pPr indent="-351948" lvl="0" marL="457200" rtl="0" algn="l">
              <a:lnSpc>
                <a:spcPct val="100000"/>
              </a:lnSpc>
              <a:spcBef>
                <a:spcPts val="0"/>
              </a:spcBef>
              <a:spcAft>
                <a:spcPts val="0"/>
              </a:spcAft>
              <a:buSzPts val="2400"/>
              <a:buFont typeface="Noto Sans Symbols"/>
              <a:buChar char="➢"/>
            </a:pPr>
            <a:r>
              <a:rPr lang="en-US" sz="2400">
                <a:solidFill>
                  <a:schemeClr val="accent1"/>
                </a:solidFill>
              </a:rPr>
              <a:t>Module review questions</a:t>
            </a:r>
            <a:endParaRPr/>
          </a:p>
          <a:p>
            <a:pPr indent="-351947" lvl="0" marL="457200" rtl="0" algn="l">
              <a:lnSpc>
                <a:spcPct val="100000"/>
              </a:lnSpc>
              <a:spcBef>
                <a:spcPts val="0"/>
              </a:spcBef>
              <a:spcAft>
                <a:spcPts val="0"/>
              </a:spcAft>
              <a:buSzPts val="2400"/>
              <a:buFont typeface="Noto Sans Symbols"/>
              <a:buChar char="➢"/>
            </a:pPr>
            <a:r>
              <a:rPr lang="en-US" sz="2400">
                <a:solidFill>
                  <a:schemeClr val="accent1"/>
                </a:solidFill>
              </a:rPr>
              <a:t>Further information and resources</a:t>
            </a:r>
            <a:endParaRPr b="1" sz="2400">
              <a:solidFill>
                <a:schemeClr val="accent2"/>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UNDP">
      <a:dk1>
        <a:srgbClr val="0468B1"/>
      </a:dk1>
      <a:lt1>
        <a:srgbClr val="FFFFFF"/>
      </a:lt1>
      <a:dk2>
        <a:srgbClr val="44546A"/>
      </a:dk2>
      <a:lt2>
        <a:srgbClr val="E7E6E6"/>
      </a:lt2>
      <a:accent1>
        <a:srgbClr val="0468B1"/>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2020-05-07T16:23:44Z</dcterms:created>
  <dc:creator>pragya mahendru</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f48c212f-6798-4e20-a56b-e8dbe132730e</vt:lpwstr>
  </property>
  <property fmtid="{D5CDD505-2E9C-101B-9397-08002B2CF9AE}" pid="3" name="ContentTypeId">
    <vt:lpwstr>0x010100B4981E8A26D6C246AE44E9FDAFE54C35</vt:lpwstr>
  </property>
</Properties>
</file>