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jw2wRVQGTUn/EOCXBII709GEaP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customschemas.google.com/relationships/presentationmetadata" Target="metadata"/><Relationship Id="rId25" Type="http://schemas.openxmlformats.org/officeDocument/2006/relationships/slide" Target="slides/slide21.xml"/><Relationship Id="rId47" Type="http://schemas.openxmlformats.org/officeDocument/2006/relationships/slide" Target="slides/slide43.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98" name="Google Shape;298;p6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7" name="Google Shape;41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04a471fbd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204a471fbd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pic>
        <p:nvPicPr>
          <p:cNvPr id="18" name="Google Shape;18;p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3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drawing, clock&#10;&#10;Description automatically generated" id="21" name="Google Shape;21;p39"/>
          <p:cNvPicPr preferRelativeResize="0"/>
          <p:nvPr/>
        </p:nvPicPr>
        <p:blipFill rotWithShape="1">
          <a:blip r:embed="rId3">
            <a:alphaModFix/>
          </a:blip>
          <a:srcRect b="0" l="0" r="0" t="0"/>
          <a:stretch/>
        </p:blipFill>
        <p:spPr>
          <a:xfrm>
            <a:off x="10971802" y="460827"/>
            <a:ext cx="637103" cy="1295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7" name="Shape 47"/>
        <p:cNvGrpSpPr/>
        <p:nvPr/>
      </p:nvGrpSpPr>
      <p:grpSpPr>
        <a:xfrm>
          <a:off x="0" y="0"/>
          <a:ext cx="0" cy="0"/>
          <a:chOff x="0" y="0"/>
          <a:chExt cx="0" cy="0"/>
        </a:xfrm>
      </p:grpSpPr>
      <p:sp>
        <p:nvSpPr>
          <p:cNvPr id="48" name="Google Shape;48;p48"/>
          <p:cNvSpPr/>
          <p:nvPr>
            <p:ph idx="2" type="pic"/>
          </p:nvPr>
        </p:nvSpPr>
        <p:spPr>
          <a:xfrm>
            <a:off x="5183188" y="1462516"/>
            <a:ext cx="6172200" cy="4398534"/>
          </a:xfrm>
          <a:prstGeom prst="rect">
            <a:avLst/>
          </a:prstGeom>
          <a:noFill/>
          <a:ln>
            <a:noFill/>
          </a:ln>
        </p:spPr>
      </p:sp>
      <p:sp>
        <p:nvSpPr>
          <p:cNvPr id="49" name="Google Shape;49;p48"/>
          <p:cNvSpPr txBox="1"/>
          <p:nvPr>
            <p:ph idx="1" type="body"/>
          </p:nvPr>
        </p:nvSpPr>
        <p:spPr>
          <a:xfrm>
            <a:off x="839788" y="1470454"/>
            <a:ext cx="3932237" cy="43985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0" name="Shape 50"/>
        <p:cNvGrpSpPr/>
        <p:nvPr/>
      </p:nvGrpSpPr>
      <p:grpSpPr>
        <a:xfrm>
          <a:off x="0" y="0"/>
          <a:ext cx="0" cy="0"/>
          <a:chOff x="0" y="0"/>
          <a:chExt cx="0" cy="0"/>
        </a:xfrm>
      </p:grpSpPr>
      <p:sp>
        <p:nvSpPr>
          <p:cNvPr id="51" name="Google Shape;51;p49"/>
          <p:cNvSpPr txBox="1"/>
          <p:nvPr>
            <p:ph type="ctrTitle"/>
          </p:nvPr>
        </p:nvSpPr>
        <p:spPr>
          <a:xfrm>
            <a:off x="1215082" y="3031435"/>
            <a:ext cx="10831144" cy="10222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71616"/>
              </a:buClr>
              <a:buSzPts val="6000"/>
              <a:buFont typeface="Arial"/>
              <a:buNone/>
              <a:defRPr sz="6000">
                <a:solidFill>
                  <a:srgbClr val="17161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9"/>
          <p:cNvSpPr txBox="1"/>
          <p:nvPr>
            <p:ph idx="1" type="subTitle"/>
          </p:nvPr>
        </p:nvSpPr>
        <p:spPr>
          <a:xfrm>
            <a:off x="1215082" y="4053659"/>
            <a:ext cx="7825947" cy="625474"/>
          </a:xfrm>
          <a:prstGeom prst="rect">
            <a:avLst/>
          </a:prstGeom>
          <a:noFill/>
          <a:ln>
            <a:noFill/>
          </a:ln>
        </p:spPr>
        <p:txBody>
          <a:bodyPr anchorCtr="0" anchor="b" bIns="45700" lIns="91425" spcFirstLastPara="1" rIns="91425" wrap="square" tIns="45700">
            <a:normAutofit/>
          </a:bodyPr>
          <a:lstStyle>
            <a:lvl1pPr lvl="0" algn="l">
              <a:lnSpc>
                <a:spcPct val="90000"/>
              </a:lnSpc>
              <a:spcBef>
                <a:spcPts val="1000"/>
              </a:spcBef>
              <a:spcAft>
                <a:spcPts val="0"/>
              </a:spcAft>
              <a:buClr>
                <a:srgbClr val="171616"/>
              </a:buClr>
              <a:buSzPts val="2400"/>
              <a:buNone/>
              <a:defRPr sz="2400">
                <a:solidFill>
                  <a:srgbClr val="17161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4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9" name="Shape 29"/>
        <p:cNvGrpSpPr/>
        <p:nvPr/>
      </p:nvGrpSpPr>
      <p:grpSpPr>
        <a:xfrm>
          <a:off x="0" y="0"/>
          <a:ext cx="0" cy="0"/>
          <a:chOff x="0" y="0"/>
          <a:chExt cx="0" cy="0"/>
        </a:xfrm>
      </p:grpSpPr>
      <p:pic>
        <p:nvPicPr>
          <p:cNvPr id="30" name="Google Shape;30;p4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descr="A picture containing drawing, clock&#10;&#10;Description automatically generated" id="31" name="Google Shape;31;p42"/>
          <p:cNvPicPr preferRelativeResize="0"/>
          <p:nvPr/>
        </p:nvPicPr>
        <p:blipFill rotWithShape="1">
          <a:blip r:embed="rId3">
            <a:alphaModFix/>
          </a:blip>
          <a:srcRect b="0" l="0" r="0" t="0"/>
          <a:stretch/>
        </p:blipFill>
        <p:spPr>
          <a:xfrm>
            <a:off x="5486898" y="2190236"/>
            <a:ext cx="1218203" cy="24775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4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9FC8"/>
              </a:buClr>
              <a:buSzPts val="2400"/>
              <a:buNone/>
              <a:defRPr sz="2400">
                <a:solidFill>
                  <a:srgbClr val="889FC8"/>
                </a:solidFill>
              </a:defRPr>
            </a:lvl1pPr>
            <a:lvl2pPr indent="-228600" lvl="1" marL="914400" algn="l">
              <a:lnSpc>
                <a:spcPct val="90000"/>
              </a:lnSpc>
              <a:spcBef>
                <a:spcPts val="500"/>
              </a:spcBef>
              <a:spcAft>
                <a:spcPts val="0"/>
              </a:spcAft>
              <a:buClr>
                <a:srgbClr val="889FC8"/>
              </a:buClr>
              <a:buSzPts val="2000"/>
              <a:buNone/>
              <a:defRPr sz="2000">
                <a:solidFill>
                  <a:srgbClr val="889FC8"/>
                </a:solidFill>
              </a:defRPr>
            </a:lvl2pPr>
            <a:lvl3pPr indent="-228600" lvl="2" marL="1371600" algn="l">
              <a:lnSpc>
                <a:spcPct val="90000"/>
              </a:lnSpc>
              <a:spcBef>
                <a:spcPts val="500"/>
              </a:spcBef>
              <a:spcAft>
                <a:spcPts val="0"/>
              </a:spcAft>
              <a:buClr>
                <a:srgbClr val="889FC8"/>
              </a:buClr>
              <a:buSzPts val="1800"/>
              <a:buNone/>
              <a:defRPr sz="1800">
                <a:solidFill>
                  <a:srgbClr val="889FC8"/>
                </a:solidFill>
              </a:defRPr>
            </a:lvl3pPr>
            <a:lvl4pPr indent="-228600" lvl="3" marL="1828800" algn="l">
              <a:lnSpc>
                <a:spcPct val="90000"/>
              </a:lnSpc>
              <a:spcBef>
                <a:spcPts val="500"/>
              </a:spcBef>
              <a:spcAft>
                <a:spcPts val="0"/>
              </a:spcAft>
              <a:buClr>
                <a:srgbClr val="889FC8"/>
              </a:buClr>
              <a:buSzPts val="1600"/>
              <a:buNone/>
              <a:defRPr sz="1600">
                <a:solidFill>
                  <a:srgbClr val="889FC8"/>
                </a:solidFill>
              </a:defRPr>
            </a:lvl4pPr>
            <a:lvl5pPr indent="-228600" lvl="4" marL="2286000" algn="l">
              <a:lnSpc>
                <a:spcPct val="90000"/>
              </a:lnSpc>
              <a:spcBef>
                <a:spcPts val="500"/>
              </a:spcBef>
              <a:spcAft>
                <a:spcPts val="0"/>
              </a:spcAft>
              <a:buClr>
                <a:srgbClr val="889FC8"/>
              </a:buClr>
              <a:buSzPts val="1600"/>
              <a:buNone/>
              <a:defRPr sz="1600">
                <a:solidFill>
                  <a:srgbClr val="889FC8"/>
                </a:solidFill>
              </a:defRPr>
            </a:lvl5pPr>
            <a:lvl6pPr indent="-228600" lvl="5" marL="2743200" algn="l">
              <a:lnSpc>
                <a:spcPct val="90000"/>
              </a:lnSpc>
              <a:spcBef>
                <a:spcPts val="500"/>
              </a:spcBef>
              <a:spcAft>
                <a:spcPts val="0"/>
              </a:spcAft>
              <a:buClr>
                <a:srgbClr val="889FC8"/>
              </a:buClr>
              <a:buSzPts val="1600"/>
              <a:buNone/>
              <a:defRPr sz="1600">
                <a:solidFill>
                  <a:srgbClr val="889FC8"/>
                </a:solidFill>
              </a:defRPr>
            </a:lvl6pPr>
            <a:lvl7pPr indent="-228600" lvl="6" marL="3200400" algn="l">
              <a:lnSpc>
                <a:spcPct val="90000"/>
              </a:lnSpc>
              <a:spcBef>
                <a:spcPts val="500"/>
              </a:spcBef>
              <a:spcAft>
                <a:spcPts val="0"/>
              </a:spcAft>
              <a:buClr>
                <a:srgbClr val="889FC8"/>
              </a:buClr>
              <a:buSzPts val="1600"/>
              <a:buNone/>
              <a:defRPr sz="1600">
                <a:solidFill>
                  <a:srgbClr val="889FC8"/>
                </a:solidFill>
              </a:defRPr>
            </a:lvl7pPr>
            <a:lvl8pPr indent="-228600" lvl="7" marL="3657600" algn="l">
              <a:lnSpc>
                <a:spcPct val="90000"/>
              </a:lnSpc>
              <a:spcBef>
                <a:spcPts val="500"/>
              </a:spcBef>
              <a:spcAft>
                <a:spcPts val="0"/>
              </a:spcAft>
              <a:buClr>
                <a:srgbClr val="889FC8"/>
              </a:buClr>
              <a:buSzPts val="1600"/>
              <a:buNone/>
              <a:defRPr sz="1600">
                <a:solidFill>
                  <a:srgbClr val="889FC8"/>
                </a:solidFill>
              </a:defRPr>
            </a:lvl8pPr>
            <a:lvl9pPr indent="-228600" lvl="8" marL="4114800" algn="l">
              <a:lnSpc>
                <a:spcPct val="90000"/>
              </a:lnSpc>
              <a:spcBef>
                <a:spcPts val="500"/>
              </a:spcBef>
              <a:spcAft>
                <a:spcPts val="0"/>
              </a:spcAft>
              <a:buClr>
                <a:srgbClr val="889FC8"/>
              </a:buClr>
              <a:buSzPts val="1600"/>
              <a:buNone/>
              <a:defRPr sz="1600">
                <a:solidFill>
                  <a:srgbClr val="889FC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44"/>
          <p:cNvSpPr txBox="1"/>
          <p:nvPr>
            <p:ph type="title"/>
          </p:nvPr>
        </p:nvSpPr>
        <p:spPr>
          <a:xfrm>
            <a:off x="839788" y="36512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47"/>
          <p:cNvSpPr txBox="1"/>
          <p:nvPr>
            <p:ph idx="1" type="body"/>
          </p:nvPr>
        </p:nvSpPr>
        <p:spPr>
          <a:xfrm>
            <a:off x="5183188" y="1413089"/>
            <a:ext cx="6172200" cy="4447961"/>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47"/>
          <p:cNvSpPr txBox="1"/>
          <p:nvPr>
            <p:ph idx="2" type="body"/>
          </p:nvPr>
        </p:nvSpPr>
        <p:spPr>
          <a:xfrm>
            <a:off x="839788" y="1421027"/>
            <a:ext cx="3932237" cy="44479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8"/>
          <p:cNvPicPr preferRelativeResize="0"/>
          <p:nvPr/>
        </p:nvPicPr>
        <p:blipFill rotWithShape="1">
          <a:blip r:embed="rId1">
            <a:alphaModFix/>
          </a:blip>
          <a:srcRect b="0" l="0" r="0" t="0"/>
          <a:stretch/>
        </p:blipFill>
        <p:spPr>
          <a:xfrm>
            <a:off x="0" y="0"/>
            <a:ext cx="12192000" cy="1168400"/>
          </a:xfrm>
          <a:prstGeom prst="rect">
            <a:avLst/>
          </a:prstGeom>
          <a:noFill/>
          <a:ln>
            <a:noFill/>
          </a:ln>
        </p:spPr>
      </p:pic>
      <p:sp>
        <p:nvSpPr>
          <p:cNvPr id="11" name="Google Shape;11;p3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8"/>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38"/>
          <p:cNvSpPr txBox="1"/>
          <p:nvPr/>
        </p:nvSpPr>
        <p:spPr>
          <a:xfrm>
            <a:off x="7820687" y="6513183"/>
            <a:ext cx="3945835" cy="253916"/>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Arial"/>
                <a:ea typeface="Arial"/>
                <a:cs typeface="Arial"/>
                <a:sym typeface="Arial"/>
              </a:rPr>
              <a:t>UNITED NATIONS DEVELOPMENT PROGRAMME</a:t>
            </a:r>
            <a:endParaRPr b="0" i="0" sz="1400" u="none" cap="none" strike="noStrike">
              <a:solidFill>
                <a:srgbClr val="000000"/>
              </a:solidFill>
              <a:latin typeface="Arial"/>
              <a:ea typeface="Arial"/>
              <a:cs typeface="Arial"/>
              <a:sym typeface="Arial"/>
            </a:endParaRPr>
          </a:p>
        </p:txBody>
      </p:sp>
      <p:pic>
        <p:nvPicPr>
          <p:cNvPr id="14" name="Google Shape;14;p38"/>
          <p:cNvPicPr preferRelativeResize="0"/>
          <p:nvPr/>
        </p:nvPicPr>
        <p:blipFill rotWithShape="1">
          <a:blip r:embed="rId2">
            <a:alphaModFix/>
          </a:blip>
          <a:srcRect b="0" l="0" r="0" t="0"/>
          <a:stretch/>
        </p:blipFill>
        <p:spPr>
          <a:xfrm>
            <a:off x="11486663" y="178900"/>
            <a:ext cx="398562" cy="810598"/>
          </a:xfrm>
          <a:prstGeom prst="rect">
            <a:avLst/>
          </a:prstGeom>
          <a:noFill/>
          <a:ln>
            <a:noFill/>
          </a:ln>
        </p:spPr>
      </p:pic>
      <p:pic>
        <p:nvPicPr>
          <p:cNvPr id="15" name="Google Shape;15;p38"/>
          <p:cNvPicPr preferRelativeResize="0"/>
          <p:nvPr/>
        </p:nvPicPr>
        <p:blipFill>
          <a:blip r:embed="rId3">
            <a:alphaModFix/>
          </a:blip>
          <a:stretch>
            <a:fillRect/>
          </a:stretch>
        </p:blipFill>
        <p:spPr>
          <a:xfrm>
            <a:off x="10300350" y="371588"/>
            <a:ext cx="1053450" cy="491400"/>
          </a:xfrm>
          <a:prstGeom prst="rect">
            <a:avLst/>
          </a:prstGeom>
          <a:noFill/>
          <a:ln>
            <a:noFill/>
          </a:ln>
        </p:spPr>
      </p:pic>
      <p:pic>
        <p:nvPicPr>
          <p:cNvPr id="16" name="Google Shape;16;p38"/>
          <p:cNvPicPr preferRelativeResize="0"/>
          <p:nvPr/>
        </p:nvPicPr>
        <p:blipFill>
          <a:blip r:embed="rId4">
            <a:alphaModFix/>
          </a:blip>
          <a:stretch>
            <a:fillRect/>
          </a:stretch>
        </p:blipFill>
        <p:spPr>
          <a:xfrm>
            <a:off x="8427500" y="453650"/>
            <a:ext cx="1739973" cy="327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undp.org/pakistan/stories/becoming-reem-journey-exploration-and-self-discovery"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hivpolicylab.org/abou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unaids.org/en/resources/presscentre/featurestories/2022/july/20220715_guatemal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globalfund.exposure.co/kikis-story-defending-transgender-rights-during-covid19-in-cameroon" TargetMode="Externa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www.icj.org/wp-content/uploads/2020/03/Pakistan-Transgender-Advocacy-Analysis-brief-2020-ENG.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www.facebook.com/cotravetd.comunidad/" TargetMode="External"/><Relationship Id="rId4" Type="http://schemas.openxmlformats.org/officeDocument/2006/relationships/image" Target="../media/image1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unaids.org/sites/default/files/media_asset/2021_political-declaration-on-hiv-and-aids_en.pdf" TargetMode="External"/><Relationship Id="rId4" Type="http://schemas.openxmlformats.org/officeDocument/2006/relationships/hyperlink" Target="https://www.unaids.org/en/Global-AIDS-Strategy-2021-2026" TargetMode="External"/><Relationship Id="rId5" Type="http://schemas.openxmlformats.org/officeDocument/2006/relationships/hyperlink" Target="https://www.who.int/publications/i/item/978924005239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ohchr.org/sites/default/files/Documents/Publications/Born_Free_and_Equal_WEB.pdf" TargetMode="External"/><Relationship Id="rId4" Type="http://schemas.openxmlformats.org/officeDocument/2006/relationships/hyperlink" Target="https://www.ohchr.org/sites/default/files/Documents/Issues/Discrimination/Joint_LGBTI_Statement_ENG.PDF" TargetMode="External"/><Relationship Id="rId5" Type="http://schemas.openxmlformats.org/officeDocument/2006/relationships/hyperlink" Target="https://digitallibrary.un.org/record/797193" TargetMode="External"/><Relationship Id="rId6" Type="http://schemas.openxmlformats.org/officeDocument/2006/relationships/hyperlink" Target="https://hivlawcommission.org/repor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rive.google.com/file/d/1jBRunHdqsUVeRFlrorD0-jNSfINWDOUM/view" TargetMode="Externa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0" Type="http://schemas.openxmlformats.org/officeDocument/2006/relationships/hyperlink" Target="https://transcare.ucsf.edu/guidelines" TargetMode="External"/><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s://www.unfpa.org/publications/implementing-comprehensive-hiv-and-sti-programmes-transgender-people-practical" TargetMode="External"/><Relationship Id="rId4" Type="http://schemas.openxmlformats.org/officeDocument/2006/relationships/hyperlink" Target="https://www.unaids.org/sites/default/files/media_asset/04-hiv-human-rights-factsheet-transgender-gender-diverse_en.pdf" TargetMode="External"/><Relationship Id="rId9" Type="http://schemas.openxmlformats.org/officeDocument/2006/relationships/hyperlink" Target="http://transhealth.ucsf.edu/trans?page=protocol-00-00" TargetMode="External"/><Relationship Id="rId5" Type="http://schemas.openxmlformats.org/officeDocument/2006/relationships/hyperlink" Target="https://www.unaids.org/sites/default/files/media_asset/2022-global-aids-update_en.pdf" TargetMode="External"/><Relationship Id="rId6" Type="http://schemas.openxmlformats.org/officeDocument/2006/relationships/hyperlink" Target="https://kpatlas.unaids.org/" TargetMode="External"/><Relationship Id="rId7" Type="http://schemas.openxmlformats.org/officeDocument/2006/relationships/hyperlink" Target="https://gate.ngo/wp-content/uploads/2021/11/Best-Practice-Guideline-for-Governments-NSP_EN.pdf" TargetMode="External"/><Relationship Id="rId8" Type="http://schemas.openxmlformats.org/officeDocument/2006/relationships/hyperlink" Target="https://www.wpath.org/publications/soc"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
          <p:cNvSpPr txBox="1"/>
          <p:nvPr>
            <p:ph idx="1" type="subTitle"/>
          </p:nvPr>
        </p:nvSpPr>
        <p:spPr>
          <a:xfrm>
            <a:off x="1215082" y="4053658"/>
            <a:ext cx="7825947" cy="679707"/>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120000"/>
              </a:lnSpc>
              <a:spcBef>
                <a:spcPts val="0"/>
              </a:spcBef>
              <a:spcAft>
                <a:spcPts val="0"/>
              </a:spcAft>
              <a:buClr>
                <a:schemeClr val="lt1"/>
              </a:buClr>
              <a:buSzPct val="100000"/>
              <a:buNone/>
            </a:pPr>
            <a:r>
              <a:rPr b="1" lang="en-US" sz="2000">
                <a:highlight>
                  <a:srgbClr val="808080"/>
                </a:highlight>
              </a:rPr>
              <a:t>In-Reach Online Training </a:t>
            </a:r>
            <a:br>
              <a:rPr b="1" lang="en-US" sz="2000">
                <a:highlight>
                  <a:srgbClr val="808080"/>
                </a:highlight>
              </a:rPr>
            </a:br>
            <a:r>
              <a:rPr lang="en-US" sz="2000">
                <a:highlight>
                  <a:srgbClr val="808080"/>
                </a:highlight>
              </a:rPr>
              <a:t>Increasing support and partnerships with key populations at risk of HIV</a:t>
            </a:r>
            <a:endParaRPr/>
          </a:p>
        </p:txBody>
      </p:sp>
      <p:sp>
        <p:nvSpPr>
          <p:cNvPr id="58" name="Google Shape;58;p1"/>
          <p:cNvSpPr txBox="1"/>
          <p:nvPr>
            <p:ph type="ctrTitle"/>
          </p:nvPr>
        </p:nvSpPr>
        <p:spPr>
          <a:xfrm>
            <a:off x="1215082" y="2955235"/>
            <a:ext cx="10831200" cy="1022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6667"/>
              <a:buFont typeface="Arial"/>
              <a:buNone/>
            </a:pPr>
            <a:r>
              <a:rPr lang="en-US" sz="5000"/>
              <a:t>Module 5: Transgender and gender-diverse people</a:t>
            </a:r>
            <a:endParaRPr sz="5000"/>
          </a:p>
        </p:txBody>
      </p:sp>
      <p:pic>
        <p:nvPicPr>
          <p:cNvPr id="59" name="Google Shape;59;p1"/>
          <p:cNvPicPr preferRelativeResize="0"/>
          <p:nvPr/>
        </p:nvPicPr>
        <p:blipFill>
          <a:blip r:embed="rId3">
            <a:alphaModFix/>
          </a:blip>
          <a:stretch>
            <a:fillRect/>
          </a:stretch>
        </p:blipFill>
        <p:spPr>
          <a:xfrm>
            <a:off x="8705600" y="645074"/>
            <a:ext cx="1987800" cy="927225"/>
          </a:xfrm>
          <a:prstGeom prst="rect">
            <a:avLst/>
          </a:prstGeom>
          <a:noFill/>
          <a:ln>
            <a:noFill/>
          </a:ln>
        </p:spPr>
      </p:pic>
      <p:pic>
        <p:nvPicPr>
          <p:cNvPr id="60" name="Google Shape;60;p1"/>
          <p:cNvPicPr preferRelativeResize="0"/>
          <p:nvPr/>
        </p:nvPicPr>
        <p:blipFill>
          <a:blip r:embed="rId4">
            <a:alphaModFix/>
          </a:blip>
          <a:stretch>
            <a:fillRect/>
          </a:stretch>
        </p:blipFill>
        <p:spPr>
          <a:xfrm>
            <a:off x="6013994" y="881736"/>
            <a:ext cx="2413200" cy="453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0"/>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0"/>
              </a:spcBef>
              <a:spcAft>
                <a:spcPts val="0"/>
              </a:spcAft>
              <a:buClr>
                <a:srgbClr val="C00000"/>
              </a:buClr>
              <a:buSzPct val="100000"/>
              <a:buNone/>
            </a:pPr>
            <a:r>
              <a:rPr b="1" lang="en-US">
                <a:solidFill>
                  <a:schemeClr val="accent2"/>
                </a:solidFill>
              </a:rPr>
              <a:t>Gender identity </a:t>
            </a:r>
            <a:r>
              <a:rPr lang="en-US"/>
              <a:t>is a person’s internal, deeply felt sense of being male, female, an alternative gender or a combination of genders. A person’s gender identity may or may not correspond with their “sex assigned at birth”. </a:t>
            </a:r>
            <a:endParaRPr/>
          </a:p>
          <a:p>
            <a:pPr indent="0" lvl="0" marL="0" rtl="0" algn="l">
              <a:lnSpc>
                <a:spcPct val="120000"/>
              </a:lnSpc>
              <a:spcBef>
                <a:spcPts val="1000"/>
              </a:spcBef>
              <a:spcAft>
                <a:spcPts val="0"/>
              </a:spcAft>
              <a:buClr>
                <a:srgbClr val="C00000"/>
              </a:buClr>
              <a:buSzPct val="100000"/>
              <a:buNone/>
            </a:pPr>
            <a:r>
              <a:rPr b="1" lang="en-US">
                <a:solidFill>
                  <a:schemeClr val="accent2"/>
                </a:solidFill>
              </a:rPr>
              <a:t>Transgender and gender-diverse</a:t>
            </a:r>
            <a:r>
              <a:rPr lang="en-US">
                <a:solidFill>
                  <a:schemeClr val="accent2"/>
                </a:solidFill>
              </a:rPr>
              <a:t> </a:t>
            </a:r>
            <a:r>
              <a:rPr lang="en-US">
                <a:solidFill>
                  <a:schemeClr val="accent1"/>
                </a:solidFill>
              </a:rPr>
              <a:t>is </a:t>
            </a:r>
            <a:r>
              <a:rPr lang="en-US"/>
              <a:t>an umbrella term for those whose gender identity (their internal sense of their gender—see definition above) does not conform to</a:t>
            </a:r>
            <a:r>
              <a:rPr lang="en-US">
                <a:solidFill>
                  <a:schemeClr val="accent2"/>
                </a:solidFill>
              </a:rPr>
              <a:t> </a:t>
            </a:r>
            <a:r>
              <a:rPr lang="en-US"/>
              <a:t>the norms and expectations traditionally associated with the sex assigned to them at birth. </a:t>
            </a:r>
            <a:r>
              <a:rPr lang="en-US">
                <a:extLst>
                  <a:ext uri="http://customooxmlschemas.google.com/">
                    <go:slidesCustomData xmlns:go="http://customooxmlschemas.google.com/" textRoundtripDataId="4"/>
                  </a:ext>
                </a:extLst>
              </a:rPr>
              <a:t>The term includes people who are transsexual, transgender, or otherwise gender-nonconforming or gender-incongruent. Transgender people may self-identify as transgender, female, male, a </a:t>
            </a:r>
            <a:r>
              <a:rPr lang="en-US">
                <a:extLst>
                  <a:ext uri="http://customooxmlschemas.google.com/">
                    <go:slidesCustomData xmlns:go="http://customooxmlschemas.google.com/" textRoundtripDataId="5"/>
                  </a:ext>
                </a:extLst>
              </a:rPr>
              <a:t>trans woman or a trans man,</a:t>
            </a:r>
            <a:r>
              <a:rPr lang="en-US">
                <a:extLst>
                  <a:ext uri="http://customooxmlschemas.google.com/">
                    <go:slidesCustomData xmlns:go="http://customooxmlschemas.google.com/" textRoundtripDataId="6"/>
                  </a:ext>
                </a:extLst>
              </a:rPr>
              <a:t> transsexual or one of many other gender-nonconforming identities.</a:t>
            </a:r>
            <a:r>
              <a:rPr lang="en-US"/>
              <a:t> They may express their genders in a variety of masculine, feminine and/or androgynous ways. This module of the In-Reach training mostly uses the shortened form of the word, </a:t>
            </a:r>
            <a:r>
              <a:rPr b="1" lang="en-US"/>
              <a:t>trans</a:t>
            </a:r>
            <a:r>
              <a:rPr lang="en-US"/>
              <a:t>. </a:t>
            </a:r>
            <a:endParaRPr/>
          </a:p>
          <a:p>
            <a:pPr indent="0" lvl="0" marL="0" rtl="0" algn="l">
              <a:lnSpc>
                <a:spcPct val="120000"/>
              </a:lnSpc>
              <a:spcBef>
                <a:spcPts val="1000"/>
              </a:spcBef>
              <a:spcAft>
                <a:spcPts val="0"/>
              </a:spcAft>
              <a:buClr>
                <a:srgbClr val="C00000"/>
              </a:buClr>
              <a:buSzPct val="100000"/>
              <a:buNone/>
            </a:pPr>
            <a:r>
              <a:rPr b="1" lang="en-US">
                <a:solidFill>
                  <a:schemeClr val="accent2"/>
                </a:solidFill>
              </a:rPr>
              <a:t>Intersex</a:t>
            </a:r>
            <a:r>
              <a:rPr lang="en-US"/>
              <a:t> describes a person born with sexual anatomy, reproductive organs or chromosome patterns that do not fit the typical definition of male or female, </a:t>
            </a:r>
            <a:r>
              <a:rPr lang="en-US">
                <a:extLst>
                  <a:ext uri="http://customooxmlschemas.google.com/">
                    <go:slidesCustomData xmlns:go="http://customooxmlschemas.google.com/" textRoundtripDataId="7"/>
                  </a:ext>
                </a:extLst>
              </a:rPr>
              <a:t>by contrast with a transgender person, who is often born with a male or female body. </a:t>
            </a:r>
            <a:endParaRPr/>
          </a:p>
        </p:txBody>
      </p:sp>
      <p:sp>
        <p:nvSpPr>
          <p:cNvPr id="128" name="Google Shape;128;p1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extLst>
                  <a:ext uri="http://customooxmlschemas.google.com/">
                    <go:slidesCustomData xmlns:go="http://customooxmlschemas.google.com/" textRoundtripDataId="8"/>
                  </a:ext>
                </a:extLst>
              </a:rPr>
              <a:t>Some definitions (1)</a:t>
            </a:r>
            <a:endParaRPr/>
          </a:p>
        </p:txBody>
      </p:sp>
      <p:cxnSp>
        <p:nvCxnSpPr>
          <p:cNvPr id="129" name="Google Shape;129;p1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30" name="Google Shape;130;p10"/>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SOME DEFINITIONS </a:t>
            </a:r>
            <a:endParaRPr b="0" i="0" sz="1400" u="none" cap="none" strike="noStrike">
              <a:solidFill>
                <a:srgbClr val="000000"/>
              </a:solidFill>
              <a:latin typeface="Arial"/>
              <a:ea typeface="Arial"/>
              <a:cs typeface="Arial"/>
              <a:sym typeface="Arial"/>
            </a:endParaRPr>
          </a:p>
        </p:txBody>
      </p:sp>
      <p:sp>
        <p:nvSpPr>
          <p:cNvPr id="131" name="Google Shape;131;p10"/>
          <p:cNvSpPr txBox="1"/>
          <p:nvPr/>
        </p:nvSpPr>
        <p:spPr>
          <a:xfrm>
            <a:off x="838200" y="5786058"/>
            <a:ext cx="10268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2"/>
                </a:solidFill>
                <a:latin typeface="Arial"/>
                <a:ea typeface="Arial"/>
                <a:cs typeface="Arial"/>
                <a:sym typeface="Arial"/>
              </a:rPr>
              <a:t>Sources: </a:t>
            </a:r>
            <a:r>
              <a:rPr b="0" i="1" lang="en-US" sz="1400" u="none" cap="none" strike="noStrike">
                <a:solidFill>
                  <a:schemeClr val="dk2"/>
                </a:solidFill>
                <a:latin typeface="Arial"/>
                <a:ea typeface="Arial"/>
                <a:cs typeface="Arial"/>
                <a:sym typeface="Arial"/>
              </a:rPr>
              <a:t>TRANSIT </a:t>
            </a:r>
            <a:r>
              <a:rPr b="0" i="0" lang="en-US" sz="1400" u="none" cap="none" strike="noStrike">
                <a:solidFill>
                  <a:schemeClr val="dk2"/>
                </a:solidFill>
                <a:latin typeface="Arial"/>
                <a:ea typeface="Arial"/>
                <a:cs typeface="Arial"/>
                <a:sym typeface="Arial"/>
              </a:rPr>
              <a:t>(UNDP, 2015);</a:t>
            </a:r>
            <a:r>
              <a:rPr b="0" i="1" lang="en-US" sz="1400" u="none" cap="none" strike="noStrike">
                <a:solidFill>
                  <a:schemeClr val="dk2"/>
                </a:solidFill>
                <a:latin typeface="Arial"/>
                <a:ea typeface="Arial"/>
                <a:cs typeface="Arial"/>
                <a:sym typeface="Arial"/>
              </a:rPr>
              <a:t> Consolidated guidelines on HIV, viral hepatitis and STI prevention, diagnosis, treatment and care for key populations </a:t>
            </a:r>
            <a:r>
              <a:rPr b="0" i="0" lang="en-US" sz="1400" u="none" cap="none" strike="noStrike">
                <a:solidFill>
                  <a:schemeClr val="dk2"/>
                </a:solidFill>
                <a:latin typeface="Arial"/>
                <a:ea typeface="Arial"/>
                <a:cs typeface="Arial"/>
                <a:sym typeface="Arial"/>
              </a:rPr>
              <a:t>(WHO, 2022)</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4"/>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C00000"/>
              </a:buClr>
              <a:buSzPts val="1800"/>
              <a:buNone/>
            </a:pPr>
            <a:r>
              <a:rPr b="1" lang="en-US" sz="1800">
                <a:solidFill>
                  <a:schemeClr val="accent2"/>
                </a:solidFill>
              </a:rPr>
              <a:t>Transition</a:t>
            </a:r>
            <a:r>
              <a:rPr lang="en-US" sz="1800"/>
              <a:t> refers to the process trans people undergo to live authentically in their gender identity. This may involve changes to outward appearance, clothing, mannerisms or to the name someone uses in everyday interactions. These types of changes are sometimes called </a:t>
            </a:r>
            <a:r>
              <a:rPr b="1" lang="en-US" sz="1800"/>
              <a:t>social transitions</a:t>
            </a:r>
            <a:r>
              <a:rPr lang="en-US" sz="1800"/>
              <a:t>. Transitioning may also involve medical steps that help to align a person’s anatomy with their gender identity. These steps are sometimes called </a:t>
            </a:r>
            <a:r>
              <a:rPr b="1" lang="en-US" sz="1800"/>
              <a:t>medical transition</a:t>
            </a:r>
            <a:r>
              <a:rPr lang="en-US" sz="1800"/>
              <a:t> and can include feminising or masculinising hormone therapy, soft-tissue fillers or surgeries. However, transition is not defined by medical steps taken or not taken. </a:t>
            </a:r>
            <a:endParaRPr/>
          </a:p>
          <a:p>
            <a:pPr indent="0" lvl="0" marL="0" rtl="0" algn="l">
              <a:lnSpc>
                <a:spcPct val="100000"/>
              </a:lnSpc>
              <a:spcBef>
                <a:spcPts val="1000"/>
              </a:spcBef>
              <a:spcAft>
                <a:spcPts val="0"/>
              </a:spcAft>
              <a:buClr>
                <a:srgbClr val="C00000"/>
              </a:buClr>
              <a:buSzPts val="1800"/>
              <a:buNone/>
            </a:pPr>
            <a:r>
              <a:rPr b="1" lang="en-US" sz="1800">
                <a:solidFill>
                  <a:schemeClr val="accent2"/>
                </a:solidFill>
              </a:rPr>
              <a:t>Trans-competent care</a:t>
            </a:r>
            <a:r>
              <a:rPr lang="en-US" sz="1800">
                <a:solidFill>
                  <a:schemeClr val="accent2"/>
                </a:solidFill>
              </a:rPr>
              <a:t> </a:t>
            </a:r>
            <a:r>
              <a:rPr lang="en-US" sz="1800"/>
              <a:t>refers to services that are provided in a sensitive, respectful and compassionate manner, in settings that are free of stigma and discrimination, by health-care workers who are technically competent and knowledgeable about gender identity, human rights and the particular situation and needs of the trans individual being served</a:t>
            </a:r>
            <a:r>
              <a:rPr lang="en-US" sz="1800">
                <a:highlight>
                  <a:schemeClr val="lt1"/>
                </a:highlight>
              </a:rPr>
              <a:t>. Trans-competent care is person-centred - meeting all of a trans person’s needs, and an example of “differentiated service delivery”, ie being tailored for the particular needs of trans people.</a:t>
            </a:r>
            <a:endParaRPr>
              <a:highlight>
                <a:schemeClr val="lt1"/>
              </a:highlight>
            </a:endParaRPr>
          </a:p>
        </p:txBody>
      </p:sp>
      <p:sp>
        <p:nvSpPr>
          <p:cNvPr id="137" name="Google Shape;137;p1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Some definitions (2)</a:t>
            </a:r>
            <a:endParaRPr/>
          </a:p>
        </p:txBody>
      </p:sp>
      <p:cxnSp>
        <p:nvCxnSpPr>
          <p:cNvPr id="138" name="Google Shape;138;p1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39" name="Google Shape;139;p14"/>
          <p:cNvSpPr txBox="1"/>
          <p:nvPr/>
        </p:nvSpPr>
        <p:spPr>
          <a:xfrm>
            <a:off x="838200" y="5814700"/>
            <a:ext cx="17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2"/>
                </a:solidFill>
                <a:latin typeface="Arial"/>
                <a:ea typeface="Arial"/>
                <a:cs typeface="Arial"/>
                <a:sym typeface="Arial"/>
              </a:rPr>
              <a:t>Source: TRANSIT</a:t>
            </a:r>
            <a:endParaRPr b="0" i="0" sz="1400" u="none" cap="none" strike="noStrike">
              <a:solidFill>
                <a:schemeClr val="dk2"/>
              </a:solidFill>
              <a:latin typeface="Arial"/>
              <a:ea typeface="Arial"/>
              <a:cs typeface="Arial"/>
              <a:sym typeface="Arial"/>
            </a:endParaRPr>
          </a:p>
        </p:txBody>
      </p:sp>
      <p:sp>
        <p:nvSpPr>
          <p:cNvPr id="140" name="Google Shape;140;p14"/>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SOME DEFINITIONS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6"/>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C00000"/>
              </a:buClr>
              <a:buSzPts val="2800"/>
              <a:buFont typeface="Arial"/>
              <a:buNone/>
            </a:pPr>
            <a:r>
              <a:rPr b="1" lang="en-US" sz="2400">
                <a:solidFill>
                  <a:schemeClr val="accent2"/>
                </a:solidFill>
              </a:rPr>
              <a:t>Transphobia</a:t>
            </a:r>
            <a:r>
              <a:rPr lang="en-US" sz="2400">
                <a:solidFill>
                  <a:schemeClr val="accent2"/>
                </a:solidFill>
              </a:rPr>
              <a:t> </a:t>
            </a:r>
            <a:r>
              <a:rPr lang="en-US" sz="2400"/>
              <a:t>is prejudice directed at people whose gender identity or gender expression does not conform to social norms and expectations. It is a reaction to the real or perceived difference between the biological sex attributed to a person at birth and their gender identity or expression. Transphobia is a socially created attitude, similar in nature to racism, sexism, xenophobia or religious intolerance. It contributes to the marginalisation of trans people and gender-nonconforming people and their resultant vulnerability to </a:t>
            </a:r>
            <a:r>
              <a:rPr lang="en-US" sz="2400">
                <a:extLst>
                  <a:ext uri="http://customooxmlschemas.google.com/">
                    <go:slidesCustomData xmlns:go="http://customooxmlschemas.google.com/" textRoundtripDataId="9"/>
                  </a:ext>
                </a:extLst>
              </a:rPr>
              <a:t>HIV</a:t>
            </a:r>
            <a:r>
              <a:rPr lang="en-US" sz="2400"/>
              <a:t>. </a:t>
            </a:r>
            <a:endParaRPr/>
          </a:p>
        </p:txBody>
      </p:sp>
      <p:sp>
        <p:nvSpPr>
          <p:cNvPr id="146" name="Google Shape;146;p1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Some definitions (3)</a:t>
            </a:r>
            <a:endParaRPr/>
          </a:p>
        </p:txBody>
      </p:sp>
      <p:cxnSp>
        <p:nvCxnSpPr>
          <p:cNvPr id="147" name="Google Shape;147;p1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48" name="Google Shape;148;p16"/>
          <p:cNvSpPr txBox="1"/>
          <p:nvPr/>
        </p:nvSpPr>
        <p:spPr>
          <a:xfrm>
            <a:off x="838200" y="6494680"/>
            <a:ext cx="3832274"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SOME DEFINITIONS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5 Contents</a:t>
            </a:r>
            <a:endParaRPr/>
          </a:p>
        </p:txBody>
      </p:sp>
      <p:sp>
        <p:nvSpPr>
          <p:cNvPr id="154" name="Google Shape;154;p22"/>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Vulnerability of trans and gender-diverse people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Community organising for health and rights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Gender-affirming and trans-competent health care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Legal and policy reform</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gender identity</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HIV risk</a:t>
            </a:r>
            <a:r>
              <a:rPr lang="en-US"/>
              <a:t> of trans and gender-diverse </a:t>
            </a:r>
            <a:endParaRPr/>
          </a:p>
          <a:p>
            <a:pPr indent="0" lvl="0" marL="0" rtl="0" algn="l">
              <a:lnSpc>
                <a:spcPct val="90000"/>
              </a:lnSpc>
              <a:spcBef>
                <a:spcPts val="0"/>
              </a:spcBef>
              <a:spcAft>
                <a:spcPts val="0"/>
              </a:spcAft>
              <a:buClr>
                <a:schemeClr val="lt1"/>
              </a:buClr>
              <a:buSzPts val="4400"/>
              <a:buFont typeface="Arial"/>
              <a:buNone/>
            </a:pPr>
            <a:r>
              <a:rPr lang="en-US"/>
              <a:t>people</a:t>
            </a:r>
            <a:endParaRPr/>
          </a:p>
        </p:txBody>
      </p:sp>
      <p:sp>
        <p:nvSpPr>
          <p:cNvPr id="160" name="Google Shape;160;p27"/>
          <p:cNvSpPr txBox="1"/>
          <p:nvPr>
            <p:ph idx="1" type="body"/>
          </p:nvPr>
        </p:nvSpPr>
        <p:spPr>
          <a:xfrm>
            <a:off x="838200" y="1825625"/>
            <a:ext cx="5561400" cy="4520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
              </a:spcBef>
              <a:spcAft>
                <a:spcPts val="0"/>
              </a:spcAft>
              <a:buClr>
                <a:schemeClr val="dk1"/>
              </a:buClr>
              <a:buSzPts val="2000"/>
              <a:buNone/>
            </a:pPr>
            <a:r>
              <a:rPr lang="en-US" sz="2000">
                <a:extLst>
                  <a:ext uri="http://customooxmlschemas.google.com/">
                    <go:slidesCustomData xmlns:go="http://customooxmlschemas.google.com/" textRoundtripDataId="10"/>
                  </a:ext>
                </a:extLst>
              </a:rPr>
              <a:t>New HIV infections decreased among cisgender </a:t>
            </a:r>
            <a:r>
              <a:rPr lang="en-US" sz="2000">
                <a:extLst>
                  <a:ext uri="http://customooxmlschemas.google.com/">
                    <go:slidesCustomData xmlns:go="http://customooxmlschemas.google.com/" textRoundtripDataId="11"/>
                  </a:ext>
                </a:extLst>
              </a:rPr>
              <a:t>women</a:t>
            </a:r>
            <a:r>
              <a:rPr lang="en-US" sz="2000">
                <a:extLst>
                  <a:ext uri="http://customooxmlschemas.google.com/">
                    <go:slidesCustomData xmlns:go="http://customooxmlschemas.google.com/" textRoundtripDataId="12"/>
                  </a:ext>
                </a:extLst>
              </a:rPr>
              <a:t> between 2020 and 2019. This has </a:t>
            </a:r>
            <a:r>
              <a:rPr b="1" lang="en-US" sz="2000">
                <a:extLst>
                  <a:ext uri="http://customooxmlschemas.google.com/">
                    <go:slidesCustomData xmlns:go="http://customooxmlschemas.google.com/" textRoundtripDataId="13"/>
                  </a:ext>
                </a:extLst>
              </a:rPr>
              <a:t>not</a:t>
            </a:r>
            <a:r>
              <a:rPr lang="en-US" sz="2000">
                <a:extLst>
                  <a:ext uri="http://customooxmlschemas.google.com/">
                    <go:slidesCustomData xmlns:go="http://customooxmlschemas.google.com/" textRoundtripDataId="14"/>
                  </a:ext>
                </a:extLst>
              </a:rPr>
              <a:t> been the case for trans women. </a:t>
            </a:r>
            <a:endParaRPr>
              <a:extLst>
                <a:ext uri="http://customooxmlschemas.google.com/">
                  <go:slidesCustomData xmlns:go="http://customooxmlschemas.google.com/" textRoundtripDataId="15"/>
                </a:ext>
              </a:extLst>
            </a:endParaRPr>
          </a:p>
          <a:p>
            <a:pPr indent="0" lvl="0" marL="0" rtl="0" algn="l">
              <a:lnSpc>
                <a:spcPct val="100000"/>
              </a:lnSpc>
              <a:spcBef>
                <a:spcPts val="100"/>
              </a:spcBef>
              <a:spcAft>
                <a:spcPts val="0"/>
              </a:spcAft>
              <a:buClr>
                <a:schemeClr val="dk1"/>
              </a:buClr>
              <a:buSzPts val="2000"/>
              <a:buNone/>
            </a:pPr>
            <a:r>
              <a:t/>
            </a:r>
            <a:endParaRPr sz="2000">
              <a:extLst>
                <a:ext uri="http://customooxmlschemas.google.com/">
                  <go:slidesCustomData xmlns:go="http://customooxmlschemas.google.com/" textRoundtripDataId="16"/>
                </a:ext>
              </a:extLst>
            </a:endParaRPr>
          </a:p>
          <a:p>
            <a:pPr indent="0" lvl="0" marL="0" rtl="0" algn="l">
              <a:lnSpc>
                <a:spcPct val="100000"/>
              </a:lnSpc>
              <a:spcBef>
                <a:spcPts val="100"/>
              </a:spcBef>
              <a:spcAft>
                <a:spcPts val="0"/>
              </a:spcAft>
              <a:buClr>
                <a:schemeClr val="dk1"/>
              </a:buClr>
              <a:buSzPts val="2000"/>
              <a:buNone/>
            </a:pPr>
            <a:r>
              <a:rPr lang="en-US" sz="2000">
                <a:extLst>
                  <a:ext uri="http://customooxmlschemas.google.com/">
                    <go:slidesCustomData xmlns:go="http://customooxmlschemas.google.com/" textRoundtripDataId="17"/>
                  </a:ext>
                </a:extLst>
              </a:rPr>
              <a:t>In 2021, trans women were 14 times more likely to acquire HIV than </a:t>
            </a:r>
            <a:r>
              <a:rPr lang="en-US" sz="2000">
                <a:extLst>
                  <a:ext uri="http://customooxmlschemas.google.com/">
                    <go:slidesCustomData xmlns:go="http://customooxmlschemas.google.com/" textRoundtripDataId="18"/>
                  </a:ext>
                </a:extLst>
              </a:rPr>
              <a:t>women</a:t>
            </a:r>
            <a:r>
              <a:rPr lang="en-US" sz="2000">
                <a:extLst>
                  <a:ext uri="http://customooxmlschemas.google.com/">
                    <go:slidesCustomData xmlns:go="http://customooxmlschemas.google.com/" textRoundtripDataId="19"/>
                  </a:ext>
                </a:extLst>
              </a:rPr>
              <a:t> in the general population.</a:t>
            </a:r>
            <a:endParaRPr>
              <a:extLst>
                <a:ext uri="http://customooxmlschemas.google.com/">
                  <go:slidesCustomData xmlns:go="http://customooxmlschemas.google.com/" textRoundtripDataId="20"/>
                </a:ext>
              </a:extLst>
            </a:endParaRPr>
          </a:p>
          <a:p>
            <a:pPr indent="0" lvl="0" marL="0" rtl="0" algn="l">
              <a:lnSpc>
                <a:spcPct val="100000"/>
              </a:lnSpc>
              <a:spcBef>
                <a:spcPts val="100"/>
              </a:spcBef>
              <a:spcAft>
                <a:spcPts val="0"/>
              </a:spcAft>
              <a:buClr>
                <a:schemeClr val="dk1"/>
              </a:buClr>
              <a:buSzPts val="2000"/>
              <a:buNone/>
            </a:pPr>
            <a:r>
              <a:t/>
            </a:r>
            <a:endParaRPr sz="2000">
              <a:extLst>
                <a:ext uri="http://customooxmlschemas.google.com/">
                  <go:slidesCustomData xmlns:go="http://customooxmlschemas.google.com/" textRoundtripDataId="21"/>
                </a:ext>
              </a:extLst>
            </a:endParaRPr>
          </a:p>
          <a:p>
            <a:pPr indent="0" lvl="0" marL="0" rtl="0" algn="l">
              <a:lnSpc>
                <a:spcPct val="100000"/>
              </a:lnSpc>
              <a:spcBef>
                <a:spcPts val="100"/>
              </a:spcBef>
              <a:spcAft>
                <a:spcPts val="0"/>
              </a:spcAft>
              <a:buClr>
                <a:schemeClr val="dk1"/>
              </a:buClr>
              <a:buSzPts val="2000"/>
              <a:buNone/>
            </a:pPr>
            <a:r>
              <a:rPr lang="en-US" sz="2000">
                <a:extLst>
                  <a:ext uri="http://customooxmlschemas.google.com/">
                    <go:slidesCustomData xmlns:go="http://customooxmlschemas.google.com/" textRoundtripDataId="22"/>
                  </a:ext>
                </a:extLst>
              </a:rPr>
              <a:t>Global HIV prevalence among trans women over the course of the epidemic has been estimated as 19.9%. </a:t>
            </a:r>
            <a:endParaRPr/>
          </a:p>
        </p:txBody>
      </p:sp>
      <p:sp>
        <p:nvSpPr>
          <p:cNvPr id="161" name="Google Shape;161;p27"/>
          <p:cNvSpPr/>
          <p:nvPr/>
        </p:nvSpPr>
        <p:spPr>
          <a:xfrm>
            <a:off x="7339363" y="1749425"/>
            <a:ext cx="3037800" cy="3037800"/>
          </a:xfrm>
          <a:prstGeom prst="ellipse">
            <a:avLst/>
          </a:prstGeom>
          <a:solidFill>
            <a:schemeClr val="accent2"/>
          </a:solidFill>
          <a:ln cap="flat" cmpd="sng" w="12700">
            <a:solidFill>
              <a:srgbClr val="024B8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14 times</a:t>
            </a:r>
            <a:endParaRPr b="0" i="0" sz="1600" u="none" cap="none" strike="noStrike">
              <a:solidFill>
                <a:srgbClr val="000000"/>
              </a:solidFill>
              <a:latin typeface="Arial"/>
              <a:ea typeface="Arial"/>
              <a:cs typeface="Arial"/>
              <a:sym typeface="Arial"/>
            </a:endParaRPr>
          </a:p>
        </p:txBody>
      </p:sp>
      <p:sp>
        <p:nvSpPr>
          <p:cNvPr id="162" name="Google Shape;162;p27"/>
          <p:cNvSpPr txBox="1"/>
          <p:nvPr/>
        </p:nvSpPr>
        <p:spPr>
          <a:xfrm>
            <a:off x="7138084" y="4995921"/>
            <a:ext cx="3239079"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Trans women </a:t>
            </a:r>
            <a:r>
              <a:rPr b="0" i="0" lang="en-US" sz="1400" u="none" cap="none" strike="noStrike">
                <a:solidFill>
                  <a:schemeClr val="dk1"/>
                </a:solidFill>
                <a:latin typeface="Arial"/>
                <a:ea typeface="Arial"/>
                <a:cs typeface="Arial"/>
                <a:sym typeface="Arial"/>
              </a:rPr>
              <a:t>have 14 times greater risk of acquiring HIV than adult women (15-49) in the general population</a:t>
            </a:r>
            <a:endParaRPr b="0" i="0" sz="1400" u="none" cap="none" strike="noStrike">
              <a:solidFill>
                <a:srgbClr val="000000"/>
              </a:solidFill>
              <a:latin typeface="Arial"/>
              <a:ea typeface="Arial"/>
              <a:cs typeface="Arial"/>
              <a:sym typeface="Arial"/>
            </a:endParaRPr>
          </a:p>
        </p:txBody>
      </p:sp>
      <p:cxnSp>
        <p:nvCxnSpPr>
          <p:cNvPr id="163" name="Google Shape;163;p2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64" name="Google Shape;164;p27"/>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VULNERABILITY OF TRANS AND GENDER-DIVERSE PEOPLE</a:t>
            </a:r>
            <a:endParaRPr b="0" i="0" sz="1400" u="none" cap="none" strike="noStrike">
              <a:solidFill>
                <a:srgbClr val="000000"/>
              </a:solidFill>
              <a:latin typeface="Arial"/>
              <a:ea typeface="Arial"/>
              <a:cs typeface="Arial"/>
              <a:sym typeface="Arial"/>
            </a:endParaRPr>
          </a:p>
        </p:txBody>
      </p:sp>
      <p:sp>
        <p:nvSpPr>
          <p:cNvPr id="165" name="Google Shape;165;p27"/>
          <p:cNvSpPr txBox="1"/>
          <p:nvPr/>
        </p:nvSpPr>
        <p:spPr>
          <a:xfrm>
            <a:off x="838175" y="5510975"/>
            <a:ext cx="6261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US" sz="1400" u="none" cap="none" strike="noStrike">
                <a:solidFill>
                  <a:schemeClr val="dk2"/>
                </a:solidFill>
                <a:latin typeface="Arial"/>
                <a:ea typeface="Arial"/>
                <a:cs typeface="Arial"/>
                <a:sym typeface="Arial"/>
              </a:rPr>
              <a:t>Sources: </a:t>
            </a:r>
            <a:r>
              <a:rPr b="0" i="1" lang="en-US" sz="1400" u="none" cap="none" strike="noStrike">
                <a:solidFill>
                  <a:schemeClr val="dk2"/>
                </a:solidFill>
                <a:latin typeface="Arial"/>
                <a:ea typeface="Arial"/>
                <a:cs typeface="Arial"/>
                <a:sym typeface="Arial"/>
              </a:rPr>
              <a:t>Global AIDS Update 2022 </a:t>
            </a:r>
            <a:r>
              <a:rPr b="0" i="0" lang="en-US" sz="1400" u="none" cap="none" strike="noStrike">
                <a:solidFill>
                  <a:schemeClr val="dk2"/>
                </a:solidFill>
                <a:latin typeface="Arial"/>
                <a:ea typeface="Arial"/>
                <a:cs typeface="Arial"/>
                <a:sym typeface="Arial"/>
              </a:rPr>
              <a:t>(UNAIDS, 2022); Stutterheim SE, et al. </a:t>
            </a:r>
            <a:r>
              <a:rPr b="0" i="1" lang="en-US" sz="1400" u="none" cap="none" strike="noStrike">
                <a:solidFill>
                  <a:schemeClr val="dk2"/>
                </a:solidFill>
                <a:latin typeface="Arial"/>
                <a:ea typeface="Arial"/>
                <a:cs typeface="Arial"/>
                <a:sym typeface="Arial"/>
              </a:rPr>
              <a:t>The worldwide burden of HIV in transgender individuals: An updated systematic review and meta-analysis. </a:t>
            </a:r>
            <a:r>
              <a:rPr b="0" i="0" lang="en-US" sz="1400" u="none" cap="none" strike="noStrike">
                <a:solidFill>
                  <a:schemeClr val="dk2"/>
                </a:solidFill>
                <a:latin typeface="Arial"/>
                <a:ea typeface="Arial"/>
                <a:cs typeface="Arial"/>
                <a:sym typeface="Arial"/>
              </a:rPr>
              <a:t>PLOS ONE. 2021;6(12):e0260063</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1"/>
          <p:cNvSpPr txBox="1"/>
          <p:nvPr>
            <p:ph idx="1" type="body"/>
          </p:nvPr>
        </p:nvSpPr>
        <p:spPr>
          <a:xfrm>
            <a:off x="838200" y="1383426"/>
            <a:ext cx="10515600" cy="424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653"/>
              <a:buNone/>
            </a:pPr>
            <a:r>
              <a:rPr b="1" lang="en-US" sz="1700"/>
              <a:t>A range of overlapping factors</a:t>
            </a:r>
            <a:r>
              <a:rPr lang="en-US" sz="1700"/>
              <a:t> make trans and gender-diverse people vulnerable to HIV, viral hepatitis and other sexually transmitted infections (STIs). </a:t>
            </a:r>
            <a:endParaRPr sz="2700"/>
          </a:p>
          <a:p>
            <a:pPr indent="0" lvl="0" marL="0" rtl="0" algn="l">
              <a:lnSpc>
                <a:spcPct val="100000"/>
              </a:lnSpc>
              <a:spcBef>
                <a:spcPts val="1000"/>
              </a:spcBef>
              <a:spcAft>
                <a:spcPts val="0"/>
              </a:spcAft>
              <a:buSzPts val="1653"/>
              <a:buNone/>
            </a:pPr>
            <a:r>
              <a:rPr b="1" lang="en-US" sz="1700"/>
              <a:t>Discrimination and marginalisation imp</a:t>
            </a:r>
            <a:r>
              <a:rPr b="1" lang="en-US" sz="1700">
                <a:highlight>
                  <a:schemeClr val="lt1"/>
                </a:highlight>
              </a:rPr>
              <a:t>ede trans women’s access to education and work opportunities</a:t>
            </a:r>
            <a:r>
              <a:rPr lang="en-US" sz="1700">
                <a:highlight>
                  <a:schemeClr val="lt1"/>
                </a:highlight>
              </a:rPr>
              <a:t>, leading some to engage in sex work. This makes them vulnerable to HIV if they are unable to negotiate consistent condom use with partners, as well as to harassment and violence from law-enforcement officers, clients, managers and others. </a:t>
            </a:r>
            <a:endParaRPr sz="2700">
              <a:highlight>
                <a:schemeClr val="lt1"/>
              </a:highlight>
            </a:endParaRPr>
          </a:p>
          <a:p>
            <a:pPr indent="0" lvl="0" marL="0" rtl="0" algn="l">
              <a:lnSpc>
                <a:spcPct val="100000"/>
              </a:lnSpc>
              <a:spcBef>
                <a:spcPts val="1000"/>
              </a:spcBef>
              <a:spcAft>
                <a:spcPts val="0"/>
              </a:spcAft>
              <a:buSzPts val="1653"/>
              <a:buNone/>
            </a:pPr>
            <a:r>
              <a:rPr b="1" lang="en-US" sz="1700"/>
              <a:t>Discrimination, marginalisation and violence increase the vulnerability of trans and gender-diverse people </a:t>
            </a:r>
            <a:r>
              <a:rPr lang="en-US" sz="1700"/>
              <a:t>to substance use disorders, eating disorders, depression and suicide attempts. They are also barriers to accessing adequate health services, not only for </a:t>
            </a:r>
            <a:r>
              <a:rPr lang="en-US" sz="1700">
                <a:highlight>
                  <a:schemeClr val="lt1"/>
                </a:highlight>
              </a:rPr>
              <a:t>HIV/STIs but also for gender-affirming care. As a result, some trans women inject hormones or silicon u</a:t>
            </a:r>
            <a:r>
              <a:rPr lang="en-US" sz="1700"/>
              <a:t>nsafely, increasing their vulnerability to HIV or viral hepatitis C infection if non-sterile needles and syringes are shared. </a:t>
            </a:r>
            <a:endParaRPr sz="2700"/>
          </a:p>
          <a:p>
            <a:pPr indent="0" lvl="0" marL="0" rtl="0" algn="l">
              <a:lnSpc>
                <a:spcPct val="100000"/>
              </a:lnSpc>
              <a:spcBef>
                <a:spcPts val="1000"/>
              </a:spcBef>
              <a:spcAft>
                <a:spcPts val="0"/>
              </a:spcAft>
              <a:buSzPts val="1653"/>
              <a:buNone/>
            </a:pPr>
            <a:r>
              <a:rPr lang="en-US" sz="1700"/>
              <a:t>In six of the 13 countries that reported data to UNAIDS in recent years, </a:t>
            </a:r>
            <a:r>
              <a:rPr b="1" lang="en-US" sz="1700"/>
              <a:t>less than half of trans women stated that they were able to access multiple HIV prevention services</a:t>
            </a:r>
            <a:r>
              <a:rPr lang="en-US" sz="1700"/>
              <a:t>. Globally, on average, </a:t>
            </a:r>
            <a:r>
              <a:rPr b="1" lang="en-US" sz="1700"/>
              <a:t>only about two-thirds of trans people know their HIV status.</a:t>
            </a:r>
            <a:endParaRPr sz="1700"/>
          </a:p>
        </p:txBody>
      </p:sp>
      <p:sp>
        <p:nvSpPr>
          <p:cNvPr id="172" name="Google Shape;172;p1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2800"/>
              <a:t>W</a:t>
            </a:r>
            <a:r>
              <a:rPr lang="en-US" sz="2800"/>
              <a:t>hat </a:t>
            </a:r>
            <a:r>
              <a:rPr lang="en-US" sz="2800"/>
              <a:t>makes trans and gender-diverse people </a:t>
            </a:r>
            <a:endParaRPr sz="2800"/>
          </a:p>
          <a:p>
            <a:pPr indent="0" lvl="0" marL="0" rtl="0" algn="l">
              <a:lnSpc>
                <a:spcPct val="90000"/>
              </a:lnSpc>
              <a:spcBef>
                <a:spcPts val="0"/>
              </a:spcBef>
              <a:spcAft>
                <a:spcPts val="0"/>
              </a:spcAft>
              <a:buClr>
                <a:schemeClr val="lt1"/>
              </a:buClr>
              <a:buSzPts val="4000"/>
              <a:buFont typeface="Arial"/>
              <a:buNone/>
            </a:pPr>
            <a:r>
              <a:rPr lang="en-US" sz="2800"/>
              <a:t>vulnerabl</a:t>
            </a:r>
            <a:r>
              <a:rPr lang="en-US" sz="2800"/>
              <a:t>e to HIV, STIs and viral hepatitis?</a:t>
            </a:r>
            <a:endParaRPr/>
          </a:p>
        </p:txBody>
      </p:sp>
      <p:cxnSp>
        <p:nvCxnSpPr>
          <p:cNvPr id="173" name="Google Shape;173;p1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74" name="Google Shape;174;p11"/>
          <p:cNvSpPr txBox="1"/>
          <p:nvPr/>
        </p:nvSpPr>
        <p:spPr>
          <a:xfrm>
            <a:off x="838200" y="5706504"/>
            <a:ext cx="10515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chemeClr val="dk2"/>
                </a:solidFill>
                <a:latin typeface="Arial"/>
                <a:ea typeface="Arial"/>
                <a:cs typeface="Arial"/>
                <a:sym typeface="Arial"/>
              </a:rPr>
              <a:t>Source for final paragraph: </a:t>
            </a:r>
            <a:r>
              <a:rPr b="0" i="1" lang="en-US" sz="1400" u="none" cap="none" strike="noStrike">
                <a:solidFill>
                  <a:schemeClr val="dk2"/>
                </a:solidFill>
                <a:latin typeface="Arial"/>
                <a:ea typeface="Arial"/>
                <a:cs typeface="Arial"/>
                <a:sym typeface="Arial"/>
              </a:rPr>
              <a:t>HIV and Transgender and Other Gender-Diverse People. Human Rights Fact Sheet Series No. 4 </a:t>
            </a:r>
            <a:r>
              <a:rPr b="0" i="0" lang="en-US" sz="1400" u="none" cap="none" strike="noStrike">
                <a:solidFill>
                  <a:schemeClr val="dk2"/>
                </a:solidFill>
                <a:latin typeface="Arial"/>
                <a:ea typeface="Arial"/>
                <a:cs typeface="Arial"/>
                <a:sym typeface="Arial"/>
              </a:rPr>
              <a:t>(UNAIDS, 2021)</a:t>
            </a:r>
            <a:endParaRPr b="0" i="0" sz="1400" u="none" cap="none" strike="noStrike">
              <a:solidFill>
                <a:srgbClr val="000000"/>
              </a:solidFill>
              <a:latin typeface="Arial"/>
              <a:ea typeface="Arial"/>
              <a:cs typeface="Arial"/>
              <a:sym typeface="Arial"/>
            </a:endParaRPr>
          </a:p>
        </p:txBody>
      </p:sp>
      <p:sp>
        <p:nvSpPr>
          <p:cNvPr id="175" name="Google Shape;175;p11"/>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VULNERABILITY OF TRANS AND GENDER-DIVERSE PEOPLE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idx="1" type="body"/>
          </p:nvPr>
        </p:nvSpPr>
        <p:spPr>
          <a:xfrm>
            <a:off x="838200" y="1459626"/>
            <a:ext cx="10515600" cy="424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37"/>
              <a:buNone/>
            </a:pPr>
            <a:r>
              <a:rPr b="1" lang="en-US" sz="1900"/>
              <a:t>The criminalisation of trans and gender-diverse people is widespread, as is the application of other punitive and discriminatory laws, policies and practices in medical settings,</a:t>
            </a:r>
            <a:r>
              <a:rPr b="1" lang="en-US" sz="1900">
                <a:highlight>
                  <a:schemeClr val="lt1"/>
                </a:highlight>
              </a:rPr>
              <a:t> education settings, workplaces, or in the community.</a:t>
            </a:r>
            <a:r>
              <a:rPr b="1" lang="en-US" sz="1900">
                <a:highlight>
                  <a:schemeClr val="lt1"/>
                </a:highlight>
              </a:rPr>
              <a:t> This leads to a wide range of discriminatory practices by service providers including:</a:t>
            </a:r>
            <a:endParaRPr sz="2700">
              <a:highlight>
                <a:schemeClr val="lt1"/>
              </a:highlight>
            </a:endParaRPr>
          </a:p>
          <a:p>
            <a:pPr indent="-279400" lvl="0" marL="285750" rtl="0" algn="l">
              <a:lnSpc>
                <a:spcPct val="100000"/>
              </a:lnSpc>
              <a:spcBef>
                <a:spcPts val="1000"/>
              </a:spcBef>
              <a:spcAft>
                <a:spcPts val="0"/>
              </a:spcAft>
              <a:buSzPts val="1737"/>
              <a:buChar char="•"/>
            </a:pPr>
            <a:r>
              <a:rPr lang="en-US" sz="1900">
                <a:highlight>
                  <a:schemeClr val="lt1"/>
                </a:highlight>
              </a:rPr>
              <a:t>Harassment by law-enforcement officers</a:t>
            </a:r>
            <a:endParaRPr sz="2700" strike="sngStrike">
              <a:highlight>
                <a:schemeClr val="lt1"/>
              </a:highlight>
            </a:endParaRPr>
          </a:p>
          <a:p>
            <a:pPr indent="-279400" lvl="0" marL="285750" rtl="0" algn="l">
              <a:lnSpc>
                <a:spcPct val="100000"/>
              </a:lnSpc>
              <a:spcBef>
                <a:spcPts val="1000"/>
              </a:spcBef>
              <a:spcAft>
                <a:spcPts val="0"/>
              </a:spcAft>
              <a:buSzPts val="1737"/>
              <a:buChar char="•"/>
            </a:pPr>
            <a:r>
              <a:rPr lang="en-US" sz="1900">
                <a:highlight>
                  <a:schemeClr val="lt1"/>
                </a:highlight>
              </a:rPr>
              <a:t>Harsh treatments before and during incarceration</a:t>
            </a:r>
            <a:endParaRPr sz="2700">
              <a:highlight>
                <a:schemeClr val="lt1"/>
              </a:highlight>
            </a:endParaRPr>
          </a:p>
          <a:p>
            <a:pPr indent="-279400" lvl="0" marL="285750" rtl="0" algn="l">
              <a:lnSpc>
                <a:spcPct val="100000"/>
              </a:lnSpc>
              <a:spcBef>
                <a:spcPts val="1000"/>
              </a:spcBef>
              <a:spcAft>
                <a:spcPts val="0"/>
              </a:spcAft>
              <a:buSzPts val="1737"/>
              <a:buChar char="•"/>
            </a:pPr>
            <a:r>
              <a:rPr lang="en-US" sz="1900">
                <a:highlight>
                  <a:schemeClr val="lt1"/>
                </a:highlight>
              </a:rPr>
              <a:t>Forced anal examinat</a:t>
            </a:r>
            <a:r>
              <a:rPr lang="en-US" sz="1900">
                <a:highlight>
                  <a:schemeClr val="lt1"/>
                </a:highlight>
              </a:rPr>
              <a:t>ions of </a:t>
            </a:r>
            <a:r>
              <a:rPr lang="en-US" sz="1900">
                <a:highlight>
                  <a:schemeClr val="lt1"/>
                </a:highlight>
                <a:extLst>
                  <a:ext uri="http://customooxmlschemas.google.com/">
                    <go:slidesCustomData xmlns:go="http://customooxmlschemas.google.com/" textRoundtripDataId="23"/>
                  </a:ext>
                </a:extLst>
              </a:rPr>
              <a:t>trans people</a:t>
            </a:r>
            <a:r>
              <a:rPr lang="en-US" sz="1900">
                <a:highlight>
                  <a:schemeClr val="lt1"/>
                </a:highlight>
              </a:rPr>
              <a:t> who are arrested on homosexuality-related charges</a:t>
            </a:r>
            <a:endParaRPr sz="1900">
              <a:highlight>
                <a:schemeClr val="lt1"/>
              </a:highlight>
            </a:endParaRPr>
          </a:p>
          <a:p>
            <a:pPr indent="-279400" lvl="0" marL="285750" rtl="0" algn="l">
              <a:lnSpc>
                <a:spcPct val="100000"/>
              </a:lnSpc>
              <a:spcBef>
                <a:spcPts val="1000"/>
              </a:spcBef>
              <a:spcAft>
                <a:spcPts val="0"/>
              </a:spcAft>
              <a:buSzPts val="1737"/>
              <a:buChar char="•"/>
            </a:pPr>
            <a:r>
              <a:rPr lang="en-US" sz="1900">
                <a:highlight>
                  <a:schemeClr val="lt1"/>
                </a:highlight>
              </a:rPr>
              <a:t>Forced medical treatments, including sterilisation, gender reassignment interventions and so-called “conversion therapies” aiming to try to force a person to accept their gender assigned at birth</a:t>
            </a:r>
            <a:endParaRPr sz="2700">
              <a:highlight>
                <a:schemeClr val="lt1"/>
              </a:highlight>
            </a:endParaRPr>
          </a:p>
          <a:p>
            <a:pPr indent="-279400" lvl="0" marL="285750" rtl="0" algn="l">
              <a:lnSpc>
                <a:spcPct val="100000"/>
              </a:lnSpc>
              <a:spcBef>
                <a:spcPts val="1000"/>
              </a:spcBef>
              <a:spcAft>
                <a:spcPts val="0"/>
              </a:spcAft>
              <a:buSzPts val="1737"/>
              <a:buChar char="•"/>
            </a:pPr>
            <a:r>
              <a:rPr lang="en-US" sz="1900">
                <a:highlight>
                  <a:schemeClr val="lt1"/>
                </a:highlight>
              </a:rPr>
              <a:t>Refusal to provide he</a:t>
            </a:r>
            <a:r>
              <a:rPr lang="en-US" sz="1900"/>
              <a:t>alth services</a:t>
            </a:r>
            <a:endParaRPr sz="1900"/>
          </a:p>
        </p:txBody>
      </p:sp>
      <p:sp>
        <p:nvSpPr>
          <p:cNvPr id="182" name="Google Shape;182;p3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Institutionalised discrimination</a:t>
            </a:r>
            <a:endParaRPr/>
          </a:p>
        </p:txBody>
      </p:sp>
      <p:cxnSp>
        <p:nvCxnSpPr>
          <p:cNvPr id="183" name="Google Shape;183;p3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84" name="Google Shape;184;p31"/>
          <p:cNvSpPr txBox="1"/>
          <p:nvPr/>
        </p:nvSpPr>
        <p:spPr>
          <a:xfrm>
            <a:off x="838200" y="5641104"/>
            <a:ext cx="10515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chemeClr val="dk2"/>
                </a:solidFill>
                <a:latin typeface="Arial"/>
                <a:ea typeface="Arial"/>
                <a:cs typeface="Arial"/>
                <a:sym typeface="Arial"/>
              </a:rPr>
              <a:t>Source: </a:t>
            </a:r>
            <a:r>
              <a:rPr b="0" i="1" lang="en-US" sz="1400" u="none" cap="none" strike="noStrike">
                <a:solidFill>
                  <a:schemeClr val="dk2"/>
                </a:solidFill>
                <a:latin typeface="Arial"/>
                <a:ea typeface="Arial"/>
                <a:cs typeface="Arial"/>
                <a:sym typeface="Arial"/>
              </a:rPr>
              <a:t>Born Free and Equal: Sexual Orientation, Gender Identity and Sex Characteristics in International Human Rights Law </a:t>
            </a:r>
            <a:r>
              <a:rPr b="0" i="0" lang="en-US" sz="1400" u="none" cap="none" strike="noStrike">
                <a:solidFill>
                  <a:schemeClr val="dk2"/>
                </a:solidFill>
                <a:latin typeface="Arial"/>
                <a:ea typeface="Arial"/>
                <a:cs typeface="Arial"/>
                <a:sym typeface="Arial"/>
              </a:rPr>
              <a:t>(OHCHR, 2019)</a:t>
            </a:r>
            <a:endParaRPr b="0" i="0" sz="1600" u="none" cap="none" strike="noStrike">
              <a:solidFill>
                <a:srgbClr val="000000"/>
              </a:solidFill>
              <a:latin typeface="Arial"/>
              <a:ea typeface="Arial"/>
              <a:cs typeface="Arial"/>
              <a:sym typeface="Arial"/>
            </a:endParaRPr>
          </a:p>
        </p:txBody>
      </p:sp>
      <p:sp>
        <p:nvSpPr>
          <p:cNvPr id="185" name="Google Shape;185;p31"/>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VULNERABILITY OF TRANS AND GENDER-DIVERSE PEOPLE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sz="3200"/>
              <a:t>Violence against trans and </a:t>
            </a:r>
            <a:endParaRPr sz="3200"/>
          </a:p>
          <a:p>
            <a:pPr indent="0" lvl="0" marL="0" rtl="0" algn="l">
              <a:lnSpc>
                <a:spcPct val="90000"/>
              </a:lnSpc>
              <a:spcBef>
                <a:spcPts val="0"/>
              </a:spcBef>
              <a:spcAft>
                <a:spcPts val="0"/>
              </a:spcAft>
              <a:buClr>
                <a:schemeClr val="lt1"/>
              </a:buClr>
              <a:buSzPts val="4400"/>
              <a:buFont typeface="Arial"/>
              <a:buNone/>
            </a:pPr>
            <a:r>
              <a:rPr lang="en-US" sz="3200"/>
              <a:t>gender-diverse people</a:t>
            </a:r>
            <a:endParaRPr sz="3200"/>
          </a:p>
        </p:txBody>
      </p:sp>
      <p:sp>
        <p:nvSpPr>
          <p:cNvPr id="191" name="Google Shape;191;p33"/>
          <p:cNvSpPr txBox="1"/>
          <p:nvPr>
            <p:ph idx="1" type="body"/>
          </p:nvPr>
        </p:nvSpPr>
        <p:spPr>
          <a:xfrm>
            <a:off x="838200" y="1597025"/>
            <a:ext cx="4941600" cy="45207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800"/>
              <a:buChar char="•"/>
            </a:pPr>
            <a:r>
              <a:rPr lang="en-US" sz="2000"/>
              <a:t>In a study in eight sub-Saharan African countries, 33% of the trans women surveyed said that they had been physically attacked at some point in their lives, 28% had been raped and 27% said that they were too afraid to use health-care services.</a:t>
            </a:r>
            <a:endParaRPr/>
          </a:p>
          <a:p>
            <a:pPr indent="-342900" lvl="0" marL="342900" rtl="0" algn="l">
              <a:lnSpc>
                <a:spcPct val="100000"/>
              </a:lnSpc>
              <a:spcBef>
                <a:spcPts val="0"/>
              </a:spcBef>
              <a:spcAft>
                <a:spcPts val="0"/>
              </a:spcAft>
              <a:buSzPts val="2800"/>
              <a:buChar char="•"/>
            </a:pPr>
            <a:r>
              <a:rPr lang="en-US" sz="2000"/>
              <a:t>A study from Argentina found that trans women who had experienced police violence were twice as likely to avoid health-care services </a:t>
            </a:r>
            <a:r>
              <a:rPr lang="en-US" sz="2000">
                <a:extLst>
                  <a:ext uri="http://customooxmlschemas.google.com/">
                    <go:slidesCustomData xmlns:go="http://customooxmlschemas.google.com/" textRoundtripDataId="24"/>
                  </a:ext>
                </a:extLst>
              </a:rPr>
              <a:t>than trans women without such experience.</a:t>
            </a:r>
            <a:endParaRPr sz="2000"/>
          </a:p>
          <a:p>
            <a:pPr indent="0" lvl="0" marL="0" rtl="0" algn="l">
              <a:lnSpc>
                <a:spcPct val="100000"/>
              </a:lnSpc>
              <a:spcBef>
                <a:spcPts val="0"/>
              </a:spcBef>
              <a:spcAft>
                <a:spcPts val="0"/>
              </a:spcAft>
              <a:buClr>
                <a:schemeClr val="dk1"/>
              </a:buClr>
              <a:buSzPts val="2800"/>
              <a:buFont typeface="Arial"/>
              <a:buNone/>
            </a:pPr>
            <a:r>
              <a:t/>
            </a:r>
            <a:endParaRPr sz="2000"/>
          </a:p>
        </p:txBody>
      </p:sp>
      <p:cxnSp>
        <p:nvCxnSpPr>
          <p:cNvPr id="192" name="Google Shape;192;p3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93" name="Google Shape;193;p33"/>
          <p:cNvSpPr txBox="1"/>
          <p:nvPr/>
        </p:nvSpPr>
        <p:spPr>
          <a:xfrm>
            <a:off x="6309438" y="5055650"/>
            <a:ext cx="5023500" cy="118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1" lang="en-US" sz="1300" u="none" cap="none" strike="noStrike">
                <a:solidFill>
                  <a:schemeClr val="dk2"/>
                </a:solidFill>
                <a:latin typeface="Arial"/>
                <a:ea typeface="Arial"/>
                <a:cs typeface="Arial"/>
                <a:sym typeface="Arial"/>
              </a:rPr>
              <a:t>Image: UNDP Pakistan / Ms. Reem Sharif was the first transgender person to join the Rawalpindi Police Department where she worked for the protection of transgender persons and supporting the rehabilitation of 300 people affected by gender-based violence</a:t>
            </a:r>
            <a:endParaRPr b="0" i="1" sz="13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1" lang="en-US" sz="1300" u="sng" cap="none" strike="noStrike">
                <a:solidFill>
                  <a:schemeClr val="hlink"/>
                </a:solidFill>
                <a:latin typeface="Arial"/>
                <a:ea typeface="Arial"/>
                <a:cs typeface="Arial"/>
                <a:sym typeface="Arial"/>
                <a:hlinkClick r:id="rId3"/>
              </a:rPr>
              <a:t>Full story here</a:t>
            </a:r>
            <a:r>
              <a:rPr b="0" i="1" lang="en-US" sz="1300" u="none" cap="none" strike="noStrike">
                <a:solidFill>
                  <a:schemeClr val="dk2"/>
                </a:solidFill>
                <a:latin typeface="Arial"/>
                <a:ea typeface="Arial"/>
                <a:cs typeface="Arial"/>
                <a:sym typeface="Arial"/>
              </a:rPr>
              <a:t>.</a:t>
            </a:r>
            <a:endParaRPr b="0" i="1" sz="1300" u="none" cap="none" strike="noStrike">
              <a:solidFill>
                <a:schemeClr val="dk2"/>
              </a:solidFill>
              <a:latin typeface="Arial"/>
              <a:ea typeface="Arial"/>
              <a:cs typeface="Arial"/>
              <a:sym typeface="Arial"/>
            </a:endParaRPr>
          </a:p>
        </p:txBody>
      </p:sp>
      <p:sp>
        <p:nvSpPr>
          <p:cNvPr id="194" name="Google Shape;194;p33"/>
          <p:cNvSpPr txBox="1"/>
          <p:nvPr/>
        </p:nvSpPr>
        <p:spPr>
          <a:xfrm>
            <a:off x="838200" y="5726675"/>
            <a:ext cx="5471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chemeClr val="dk2"/>
                </a:solidFill>
                <a:latin typeface="Arial"/>
                <a:ea typeface="Arial"/>
                <a:cs typeface="Arial"/>
                <a:sym typeface="Arial"/>
              </a:rPr>
              <a:t>Source: </a:t>
            </a:r>
            <a:r>
              <a:rPr b="0" i="1" lang="en-US" sz="1400" u="none" cap="none" strike="noStrike">
                <a:solidFill>
                  <a:schemeClr val="dk2"/>
                </a:solidFill>
                <a:latin typeface="Arial"/>
                <a:ea typeface="Arial"/>
                <a:cs typeface="Arial"/>
                <a:sym typeface="Arial"/>
              </a:rPr>
              <a:t>HIV and Transgender and Other Gender-Diverse People. Human Rights Fact Sheet Series No. 4 </a:t>
            </a:r>
            <a:r>
              <a:rPr b="0" i="0" lang="en-US" sz="1400" u="none" cap="none" strike="noStrike">
                <a:solidFill>
                  <a:schemeClr val="dk2"/>
                </a:solidFill>
                <a:latin typeface="Arial"/>
                <a:ea typeface="Arial"/>
                <a:cs typeface="Arial"/>
                <a:sym typeface="Arial"/>
              </a:rPr>
              <a:t>(UNAIDS, 2021)</a:t>
            </a:r>
            <a:endParaRPr b="0" i="0" sz="1400" u="none" cap="none" strike="noStrike">
              <a:solidFill>
                <a:srgbClr val="000000"/>
              </a:solidFill>
              <a:latin typeface="Arial"/>
              <a:ea typeface="Arial"/>
              <a:cs typeface="Arial"/>
              <a:sym typeface="Arial"/>
            </a:endParaRPr>
          </a:p>
        </p:txBody>
      </p:sp>
      <p:sp>
        <p:nvSpPr>
          <p:cNvPr id="195" name="Google Shape;195;p33"/>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VULNERABILITY OF TRANS AND GENDER-DIVERSE PEOPLE</a:t>
            </a:r>
            <a:endParaRPr b="0" i="0" sz="1400" u="none" cap="none" strike="noStrike">
              <a:solidFill>
                <a:srgbClr val="000000"/>
              </a:solidFill>
              <a:latin typeface="Arial"/>
              <a:ea typeface="Arial"/>
              <a:cs typeface="Arial"/>
              <a:sym typeface="Arial"/>
            </a:endParaRPr>
          </a:p>
        </p:txBody>
      </p:sp>
      <p:pic>
        <p:nvPicPr>
          <p:cNvPr id="196" name="Google Shape;196;p33"/>
          <p:cNvPicPr preferRelativeResize="0"/>
          <p:nvPr/>
        </p:nvPicPr>
        <p:blipFill rotWithShape="1">
          <a:blip r:embed="rId4">
            <a:alphaModFix/>
          </a:blip>
          <a:srcRect b="0" l="0" r="0" t="0"/>
          <a:stretch/>
        </p:blipFill>
        <p:spPr>
          <a:xfrm>
            <a:off x="6309400" y="1652950"/>
            <a:ext cx="5023574" cy="3349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sz="3200"/>
              <a:t>Trans and gender-diverse people are </a:t>
            </a:r>
            <a:endParaRPr sz="3200"/>
          </a:p>
          <a:p>
            <a:pPr indent="0" lvl="0" marL="0" rtl="0" algn="l">
              <a:lnSpc>
                <a:spcPct val="90000"/>
              </a:lnSpc>
              <a:spcBef>
                <a:spcPts val="0"/>
              </a:spcBef>
              <a:spcAft>
                <a:spcPts val="0"/>
              </a:spcAft>
              <a:buClr>
                <a:schemeClr val="lt1"/>
              </a:buClr>
              <a:buSzPts val="4400"/>
              <a:buFont typeface="Arial"/>
              <a:buNone/>
            </a:pPr>
            <a:r>
              <a:rPr lang="en-US" sz="3200"/>
              <a:t>especially vulnerable</a:t>
            </a:r>
            <a:endParaRPr sz="3200"/>
          </a:p>
        </p:txBody>
      </p:sp>
      <p:sp>
        <p:nvSpPr>
          <p:cNvPr id="202" name="Google Shape;202;p50"/>
          <p:cNvSpPr txBox="1"/>
          <p:nvPr>
            <p:ph idx="1" type="body"/>
          </p:nvPr>
        </p:nvSpPr>
        <p:spPr>
          <a:xfrm>
            <a:off x="838199" y="1596489"/>
            <a:ext cx="10515600" cy="21149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sz="2000"/>
              <a:t>In sub-Saharan Africa, a greater proportion of trans women th</a:t>
            </a:r>
            <a:r>
              <a:rPr lang="en-US" sz="2000">
                <a:highlight>
                  <a:schemeClr val="lt1"/>
                </a:highlight>
              </a:rPr>
              <a:t>an of men who have sex with men reported experiences of stigma, violence, depression and unp</a:t>
            </a:r>
            <a:r>
              <a:rPr lang="en-US" sz="2000"/>
              <a:t>rotected sex</a:t>
            </a:r>
            <a:endParaRPr/>
          </a:p>
          <a:p>
            <a:pPr indent="0" lvl="0" marL="0" rtl="0" algn="l">
              <a:lnSpc>
                <a:spcPct val="100000"/>
              </a:lnSpc>
              <a:spcBef>
                <a:spcPts val="0"/>
              </a:spcBef>
              <a:spcAft>
                <a:spcPts val="0"/>
              </a:spcAft>
              <a:buClr>
                <a:schemeClr val="dk1"/>
              </a:buClr>
              <a:buSzPts val="2800"/>
              <a:buFont typeface="Arial"/>
              <a:buNone/>
            </a:pPr>
            <a:r>
              <a:t/>
            </a:r>
            <a:endParaRPr sz="2000"/>
          </a:p>
          <a:p>
            <a:pPr indent="0" lvl="0" marL="0" rtl="0" algn="l">
              <a:lnSpc>
                <a:spcPct val="100000"/>
              </a:lnSpc>
              <a:spcBef>
                <a:spcPts val="0"/>
              </a:spcBef>
              <a:spcAft>
                <a:spcPts val="0"/>
              </a:spcAft>
              <a:buClr>
                <a:schemeClr val="dk1"/>
              </a:buClr>
              <a:buSzPts val="2800"/>
              <a:buFont typeface="Arial"/>
              <a:buNone/>
            </a:pPr>
            <a:r>
              <a:t/>
            </a:r>
            <a:endParaRPr sz="2000"/>
          </a:p>
          <a:p>
            <a:pPr indent="0" lvl="0" marL="0" rtl="0" algn="l">
              <a:lnSpc>
                <a:spcPct val="100000"/>
              </a:lnSpc>
              <a:spcBef>
                <a:spcPts val="0"/>
              </a:spcBef>
              <a:spcAft>
                <a:spcPts val="0"/>
              </a:spcAft>
              <a:buClr>
                <a:schemeClr val="dk1"/>
              </a:buClr>
              <a:buSzPts val="2800"/>
              <a:buFont typeface="Arial"/>
              <a:buNone/>
            </a:pPr>
            <a:r>
              <a:t/>
            </a:r>
            <a:endParaRPr sz="2000"/>
          </a:p>
        </p:txBody>
      </p:sp>
      <p:cxnSp>
        <p:nvCxnSpPr>
          <p:cNvPr id="203" name="Google Shape;203;p50"/>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04" name="Google Shape;204;p50"/>
          <p:cNvSpPr txBox="1"/>
          <p:nvPr/>
        </p:nvSpPr>
        <p:spPr>
          <a:xfrm>
            <a:off x="8867659" y="4430529"/>
            <a:ext cx="26895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US" sz="1400" u="none" cap="none" strike="noStrike">
                <a:solidFill>
                  <a:schemeClr val="dk2"/>
                </a:solidFill>
                <a:latin typeface="Arial"/>
                <a:ea typeface="Arial"/>
                <a:cs typeface="Arial"/>
                <a:sym typeface="Arial"/>
              </a:rPr>
              <a:t>Source: Poteat T, et al. </a:t>
            </a:r>
            <a:r>
              <a:rPr b="0" i="1" lang="en-US" sz="1400" u="none" cap="none" strike="noStrike">
                <a:solidFill>
                  <a:schemeClr val="dk2"/>
                </a:solidFill>
                <a:latin typeface="Arial"/>
                <a:ea typeface="Arial"/>
                <a:cs typeface="Arial"/>
                <a:sym typeface="Arial"/>
              </a:rPr>
              <a:t>HIV prevalence and behavioral and psychosocial factors among transgender women and cisgender men who have sex with men in 8 African countries: A cross-sectional analysis. </a:t>
            </a:r>
            <a:r>
              <a:rPr b="0" i="0" lang="en-US" sz="1400" u="none" cap="none" strike="noStrike">
                <a:solidFill>
                  <a:schemeClr val="dk2"/>
                </a:solidFill>
                <a:latin typeface="Arial"/>
                <a:ea typeface="Arial"/>
                <a:cs typeface="Arial"/>
                <a:sym typeface="Arial"/>
              </a:rPr>
              <a:t>PLOS Medicine. 2017;14(11):e1002422</a:t>
            </a:r>
            <a:endParaRPr b="0" i="0" sz="1600" u="none" cap="none" strike="noStrike">
              <a:solidFill>
                <a:srgbClr val="000000"/>
              </a:solidFill>
              <a:latin typeface="Arial"/>
              <a:ea typeface="Arial"/>
              <a:cs typeface="Arial"/>
              <a:sym typeface="Arial"/>
            </a:endParaRPr>
          </a:p>
        </p:txBody>
      </p:sp>
      <p:pic>
        <p:nvPicPr>
          <p:cNvPr id="205" name="Google Shape;205;p50"/>
          <p:cNvPicPr preferRelativeResize="0"/>
          <p:nvPr/>
        </p:nvPicPr>
        <p:blipFill rotWithShape="1">
          <a:blip r:embed="rId3">
            <a:alphaModFix/>
          </a:blip>
          <a:srcRect b="0" l="0" r="0" t="0"/>
          <a:stretch/>
        </p:blipFill>
        <p:spPr>
          <a:xfrm>
            <a:off x="456768" y="2455313"/>
            <a:ext cx="8187116" cy="3824809"/>
          </a:xfrm>
          <a:prstGeom prst="rect">
            <a:avLst/>
          </a:prstGeom>
          <a:noFill/>
          <a:ln>
            <a:noFill/>
          </a:ln>
        </p:spPr>
      </p:pic>
      <p:pic>
        <p:nvPicPr>
          <p:cNvPr id="206" name="Google Shape;206;p50"/>
          <p:cNvPicPr preferRelativeResize="0"/>
          <p:nvPr/>
        </p:nvPicPr>
        <p:blipFill rotWithShape="1">
          <a:blip r:embed="rId4">
            <a:alphaModFix/>
          </a:blip>
          <a:srcRect b="0" l="0" r="0" t="0"/>
          <a:stretch/>
        </p:blipFill>
        <p:spPr>
          <a:xfrm>
            <a:off x="8867659" y="2620670"/>
            <a:ext cx="771000" cy="609600"/>
          </a:xfrm>
          <a:prstGeom prst="rect">
            <a:avLst/>
          </a:prstGeom>
          <a:noFill/>
          <a:ln>
            <a:noFill/>
          </a:ln>
        </p:spPr>
      </p:pic>
      <p:sp>
        <p:nvSpPr>
          <p:cNvPr id="207" name="Google Shape;207;p50"/>
          <p:cNvSpPr txBox="1"/>
          <p:nvPr/>
        </p:nvSpPr>
        <p:spPr>
          <a:xfrm>
            <a:off x="8867659" y="3543373"/>
            <a:ext cx="884700" cy="629400"/>
          </a:xfrm>
          <a:prstGeom prst="rect">
            <a:avLst/>
          </a:prstGeom>
          <a:noFill/>
          <a:ln>
            <a:noFill/>
          </a:ln>
        </p:spPr>
        <p:txBody>
          <a:bodyPr anchorCtr="0" anchor="t" bIns="0" lIns="0" spcFirstLastPara="1" rIns="0" wrap="square" tIns="0">
            <a:spAutoFit/>
          </a:bodyPr>
          <a:lstStyle/>
          <a:p>
            <a:pPr indent="0" lvl="0" marL="80536" marR="0" rtl="0" algn="l">
              <a:lnSpc>
                <a:spcPct val="100000"/>
              </a:lnSpc>
              <a:spcBef>
                <a:spcPts val="0"/>
              </a:spcBef>
              <a:spcAft>
                <a:spcPts val="0"/>
              </a:spcAft>
              <a:buClr>
                <a:srgbClr val="000000"/>
              </a:buClr>
              <a:buSzPts val="1635"/>
              <a:buFont typeface="Arial"/>
              <a:buNone/>
            </a:pPr>
            <a:r>
              <a:rPr b="0" baseline="30000" i="0" lang="en-US" sz="1835" u="none" cap="none" strike="noStrike">
                <a:solidFill>
                  <a:srgbClr val="212121"/>
                </a:solidFill>
                <a:latin typeface="Arial"/>
                <a:ea typeface="Arial"/>
                <a:cs typeface="Arial"/>
                <a:sym typeface="Arial"/>
              </a:rPr>
              <a:t>* </a:t>
            </a:r>
            <a:r>
              <a:rPr b="0" i="1" lang="en-US" sz="1290" u="none" cap="none" strike="noStrike">
                <a:solidFill>
                  <a:srgbClr val="212121"/>
                </a:solidFill>
                <a:latin typeface="Arial"/>
                <a:ea typeface="Arial"/>
                <a:cs typeface="Arial"/>
                <a:sym typeface="Arial"/>
              </a:rPr>
              <a:t>p </a:t>
            </a:r>
            <a:r>
              <a:rPr b="0" i="1" lang="en-US" sz="1389" u="none" cap="none" strike="noStrike">
                <a:solidFill>
                  <a:srgbClr val="212121"/>
                </a:solidFill>
                <a:latin typeface="Arial"/>
                <a:ea typeface="Arial"/>
                <a:cs typeface="Arial"/>
                <a:sym typeface="Arial"/>
              </a:rPr>
              <a:t>&lt; </a:t>
            </a:r>
            <a:r>
              <a:rPr b="0" i="0" lang="en-US" sz="1290" u="none" cap="none" strike="noStrike">
                <a:solidFill>
                  <a:srgbClr val="212121"/>
                </a:solidFill>
                <a:latin typeface="Arial"/>
                <a:ea typeface="Arial"/>
                <a:cs typeface="Arial"/>
                <a:sym typeface="Arial"/>
              </a:rPr>
              <a:t>0</a:t>
            </a:r>
            <a:r>
              <a:rPr b="0" i="1" lang="en-US" sz="1389" u="none" cap="none" strike="noStrike">
                <a:solidFill>
                  <a:srgbClr val="212121"/>
                </a:solidFill>
                <a:latin typeface="Arial"/>
                <a:ea typeface="Arial"/>
                <a:cs typeface="Arial"/>
                <a:sym typeface="Arial"/>
              </a:rPr>
              <a:t>.</a:t>
            </a:r>
            <a:r>
              <a:rPr b="0" i="0" lang="en-US" sz="1290" u="none" cap="none" strike="noStrike">
                <a:solidFill>
                  <a:srgbClr val="212121"/>
                </a:solidFill>
                <a:latin typeface="Arial"/>
                <a:ea typeface="Arial"/>
                <a:cs typeface="Arial"/>
                <a:sym typeface="Arial"/>
              </a:rPr>
              <a:t>05</a:t>
            </a:r>
            <a:endParaRPr b="0" i="0" sz="1290" u="none" cap="none" strike="noStrike">
              <a:solidFill>
                <a:srgbClr val="212121"/>
              </a:solidFill>
              <a:latin typeface="Arial"/>
              <a:ea typeface="Arial"/>
              <a:cs typeface="Arial"/>
              <a:sym typeface="Arial"/>
            </a:endParaRPr>
          </a:p>
          <a:p>
            <a:pPr indent="0" lvl="0" marL="25168" marR="0" rtl="0" algn="l">
              <a:lnSpc>
                <a:spcPct val="100000"/>
              </a:lnSpc>
              <a:spcBef>
                <a:spcPts val="503"/>
              </a:spcBef>
              <a:spcAft>
                <a:spcPts val="0"/>
              </a:spcAft>
              <a:buClr>
                <a:srgbClr val="000000"/>
              </a:buClr>
              <a:buSzPts val="1635"/>
              <a:buFont typeface="Arial"/>
              <a:buNone/>
            </a:pPr>
            <a:r>
              <a:rPr b="0" baseline="30000" i="0" lang="en-US" sz="1835" u="none" cap="none" strike="noStrike">
                <a:solidFill>
                  <a:srgbClr val="212121"/>
                </a:solidFill>
                <a:latin typeface="Arial"/>
                <a:ea typeface="Arial"/>
                <a:cs typeface="Arial"/>
                <a:sym typeface="Arial"/>
              </a:rPr>
              <a:t>** </a:t>
            </a:r>
            <a:r>
              <a:rPr b="0" i="1" lang="en-US" sz="1290" u="none" cap="none" strike="noStrike">
                <a:solidFill>
                  <a:srgbClr val="212121"/>
                </a:solidFill>
                <a:latin typeface="Arial"/>
                <a:ea typeface="Arial"/>
                <a:cs typeface="Arial"/>
                <a:sym typeface="Arial"/>
              </a:rPr>
              <a:t>p </a:t>
            </a:r>
            <a:r>
              <a:rPr b="0" i="1" lang="en-US" sz="1389" u="none" cap="none" strike="noStrike">
                <a:solidFill>
                  <a:srgbClr val="212121"/>
                </a:solidFill>
                <a:latin typeface="Arial"/>
                <a:ea typeface="Arial"/>
                <a:cs typeface="Arial"/>
                <a:sym typeface="Arial"/>
              </a:rPr>
              <a:t>&lt; </a:t>
            </a:r>
            <a:r>
              <a:rPr b="0" i="0" lang="en-US" sz="1290" u="none" cap="none" strike="noStrike">
                <a:solidFill>
                  <a:srgbClr val="212121"/>
                </a:solidFill>
                <a:latin typeface="Arial"/>
                <a:ea typeface="Arial"/>
                <a:cs typeface="Arial"/>
                <a:sym typeface="Arial"/>
              </a:rPr>
              <a:t>0</a:t>
            </a:r>
            <a:r>
              <a:rPr b="0" i="1" lang="en-US" sz="1389" u="none" cap="none" strike="noStrike">
                <a:solidFill>
                  <a:srgbClr val="212121"/>
                </a:solidFill>
                <a:latin typeface="Arial"/>
                <a:ea typeface="Arial"/>
                <a:cs typeface="Arial"/>
                <a:sym typeface="Arial"/>
              </a:rPr>
              <a:t>.</a:t>
            </a:r>
            <a:r>
              <a:rPr b="0" i="0" lang="en-US" sz="1290" u="none" cap="none" strike="noStrike">
                <a:solidFill>
                  <a:srgbClr val="212121"/>
                </a:solidFill>
                <a:latin typeface="Arial"/>
                <a:ea typeface="Arial"/>
                <a:cs typeface="Arial"/>
                <a:sym typeface="Arial"/>
              </a:rPr>
              <a:t>001</a:t>
            </a:r>
            <a:endParaRPr b="0" i="0" sz="1290" u="none" cap="none" strike="noStrike">
              <a:solidFill>
                <a:srgbClr val="212121"/>
              </a:solidFill>
              <a:latin typeface="Arial"/>
              <a:ea typeface="Arial"/>
              <a:cs typeface="Arial"/>
              <a:sym typeface="Arial"/>
            </a:endParaRPr>
          </a:p>
        </p:txBody>
      </p:sp>
      <p:sp>
        <p:nvSpPr>
          <p:cNvPr id="208" name="Google Shape;208;p50"/>
          <p:cNvSpPr txBox="1"/>
          <p:nvPr/>
        </p:nvSpPr>
        <p:spPr>
          <a:xfrm>
            <a:off x="838199" y="6494680"/>
            <a:ext cx="6261847"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VULNERABILITY OF TRANS AND GENDER-DIVERSE PEOPLE</a:t>
            </a:r>
            <a:endParaRPr b="0" i="0" sz="1400" u="none" cap="none" strike="noStrike">
              <a:solidFill>
                <a:srgbClr val="000000"/>
              </a:solidFill>
              <a:latin typeface="Arial"/>
              <a:ea typeface="Arial"/>
              <a:cs typeface="Arial"/>
              <a:sym typeface="Arial"/>
            </a:endParaRPr>
          </a:p>
        </p:txBody>
      </p:sp>
      <p:sp>
        <p:nvSpPr>
          <p:cNvPr id="209" name="Google Shape;209;p50"/>
          <p:cNvSpPr txBox="1"/>
          <p:nvPr/>
        </p:nvSpPr>
        <p:spPr>
          <a:xfrm>
            <a:off x="9030500" y="2437000"/>
            <a:ext cx="1659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highlight>
                  <a:schemeClr val="lt1"/>
                </a:highlight>
                <a:latin typeface="Arial"/>
                <a:ea typeface="Arial"/>
                <a:cs typeface="Arial"/>
                <a:sym typeface="Arial"/>
              </a:rPr>
              <a:t>Men who have sex with men</a:t>
            </a:r>
            <a:endParaRPr b="0" i="0" sz="1400" u="none" cap="none" strike="noStrike">
              <a:solidFill>
                <a:srgbClr val="000000"/>
              </a:solidFill>
              <a:highlight>
                <a:schemeClr val="lt1"/>
              </a:highlight>
              <a:latin typeface="Arial"/>
              <a:ea typeface="Arial"/>
              <a:cs typeface="Arial"/>
              <a:sym typeface="Arial"/>
            </a:endParaRPr>
          </a:p>
        </p:txBody>
      </p:sp>
      <p:sp>
        <p:nvSpPr>
          <p:cNvPr id="210" name="Google Shape;210;p50"/>
          <p:cNvSpPr txBox="1"/>
          <p:nvPr/>
        </p:nvSpPr>
        <p:spPr>
          <a:xfrm>
            <a:off x="9030500" y="2927775"/>
            <a:ext cx="1659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highlight>
                  <a:schemeClr val="lt1"/>
                </a:highlight>
                <a:latin typeface="Arial"/>
                <a:ea typeface="Arial"/>
                <a:cs typeface="Arial"/>
                <a:sym typeface="Arial"/>
              </a:rPr>
              <a:t>Transgender women</a:t>
            </a:r>
            <a:endParaRPr b="0" i="0" sz="1400" u="none" cap="none" strike="noStrike">
              <a:solidFill>
                <a:srgbClr val="000000"/>
              </a:solidFill>
              <a:highlight>
                <a:schemeClr val="lt1"/>
              </a:highligh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5 Contents</a:t>
            </a:r>
            <a:endParaRPr/>
          </a:p>
        </p:txBody>
      </p:sp>
      <p:sp>
        <p:nvSpPr>
          <p:cNvPr id="216" name="Google Shape;216;p51"/>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trans and gender-diverse people</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Community organising for health and rights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Gender-affirming and trans-competent health care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Legal and policy reform</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gender identity</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66" name="Google Shape;66;p2"/>
          <p:cNvSpPr txBox="1"/>
          <p:nvPr>
            <p:ph idx="1" type="body"/>
          </p:nvPr>
        </p:nvSpPr>
        <p:spPr>
          <a:xfrm>
            <a:off x="838199" y="1545767"/>
            <a:ext cx="10515600" cy="45930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SzPct val="97297"/>
              <a:buNone/>
            </a:pPr>
            <a:r>
              <a:rPr lang="en-US" sz="2000"/>
              <a:t>While all transgender and gender-diverse people are potentially vulnerable to HIV infection, evidence shows that </a:t>
            </a:r>
            <a:r>
              <a:rPr b="1" lang="en-US" sz="2000">
                <a:highlight>
                  <a:schemeClr val="lt1"/>
                </a:highlight>
                <a:extLst>
                  <a:ext uri="http://customooxmlschemas.google.com/">
                    <go:slidesCustomData xmlns:go="http://customooxmlschemas.google.com/" textRoundtripDataId="0"/>
                  </a:ext>
                </a:extLst>
              </a:rPr>
              <a:t>transgender women</a:t>
            </a:r>
            <a:r>
              <a:rPr lang="en-US" sz="2000">
                <a:highlight>
                  <a:schemeClr val="lt1"/>
                </a:highlight>
              </a:rPr>
              <a:t> </a:t>
            </a:r>
            <a:r>
              <a:rPr lang="en-US" sz="2000"/>
              <a:t>are significantly and disproportionately affected by HIV globally. Health and rights data </a:t>
            </a:r>
            <a:r>
              <a:rPr lang="en-US" sz="2000">
                <a:highlight>
                  <a:schemeClr val="lt1"/>
                </a:highlight>
              </a:rPr>
              <a:t>for transgender women indicate high levels of stigma, discrimination and violence. Transgender people are also often excluded from many occupations.</a:t>
            </a:r>
            <a:endParaRPr>
              <a:highlight>
                <a:schemeClr val="lt1"/>
              </a:highlight>
            </a:endParaRPr>
          </a:p>
          <a:p>
            <a:pPr indent="0" lvl="0" marL="0" rtl="0" algn="l">
              <a:lnSpc>
                <a:spcPct val="120000"/>
              </a:lnSpc>
              <a:spcBef>
                <a:spcPts val="0"/>
              </a:spcBef>
              <a:spcAft>
                <a:spcPts val="0"/>
              </a:spcAft>
              <a:buSzPct val="97297"/>
              <a:buNone/>
            </a:pPr>
            <a:r>
              <a:t/>
            </a:r>
            <a:endParaRPr sz="2000">
              <a:highlight>
                <a:schemeClr val="lt1"/>
              </a:highlight>
            </a:endParaRPr>
          </a:p>
          <a:p>
            <a:pPr indent="0" lvl="0" marL="0" rtl="0" algn="l">
              <a:lnSpc>
                <a:spcPct val="120000"/>
              </a:lnSpc>
              <a:spcBef>
                <a:spcPts val="0"/>
              </a:spcBef>
              <a:spcAft>
                <a:spcPts val="0"/>
              </a:spcAft>
              <a:buSzPct val="97297"/>
              <a:buNone/>
            </a:pPr>
            <a:r>
              <a:rPr lang="en-US" sz="2000"/>
              <a:t>Despite the evidence of these vulnerabilities, many countries still do not have disaggregated data on health issues affecting transgender women, or </a:t>
            </a:r>
            <a:r>
              <a:rPr lang="en-US" sz="2000">
                <a:extLst>
                  <a:ext uri="http://customooxmlschemas.google.com/">
                    <go:slidesCustomData xmlns:go="http://customooxmlschemas.google.com/" textRoundtripDataId="1"/>
                  </a:ext>
                </a:extLst>
              </a:rPr>
              <a:t>trans men who have sex with other men</a:t>
            </a:r>
            <a:r>
              <a:rPr lang="en-US" sz="2000"/>
              <a:t>. In many countries, data on transgender people are not separated from data on men who have sex with men. </a:t>
            </a:r>
            <a:endParaRPr/>
          </a:p>
          <a:p>
            <a:pPr indent="0" lvl="0" marL="0" rtl="0" algn="l">
              <a:lnSpc>
                <a:spcPct val="120000"/>
              </a:lnSpc>
              <a:spcBef>
                <a:spcPts val="0"/>
              </a:spcBef>
              <a:spcAft>
                <a:spcPts val="0"/>
              </a:spcAft>
              <a:buSzPct val="97297"/>
              <a:buNone/>
            </a:pPr>
            <a:r>
              <a:t/>
            </a:r>
            <a:endParaRPr sz="2000"/>
          </a:p>
          <a:p>
            <a:pPr indent="0" lvl="0" marL="0" rtl="0" algn="l">
              <a:lnSpc>
                <a:spcPct val="120000"/>
              </a:lnSpc>
              <a:spcBef>
                <a:spcPts val="0"/>
              </a:spcBef>
              <a:spcAft>
                <a:spcPts val="0"/>
              </a:spcAft>
              <a:buSzPct val="97297"/>
              <a:buNone/>
            </a:pPr>
            <a:r>
              <a:rPr lang="en-US" sz="2000"/>
              <a:t>Due to the severity of human rights issues faced by transgender and gender-diverse people, addressing HIV and sexual health poses many challenges. This module covers the elements of programmes and approaches that UN organisations can develop together with transgender and gender-diverse people to promote their health and human rights.			</a:t>
            </a:r>
            <a:endParaRPr/>
          </a:p>
        </p:txBody>
      </p:sp>
      <p:sp>
        <p:nvSpPr>
          <p:cNvPr id="67" name="Google Shape;67;p2"/>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INTRODUCTION</a:t>
            </a:r>
            <a:endParaRPr b="0" i="0" sz="1400" u="none" cap="none" strike="noStrike">
              <a:solidFill>
                <a:srgbClr val="000000"/>
              </a:solidFill>
              <a:latin typeface="Arial"/>
              <a:ea typeface="Arial"/>
              <a:cs typeface="Arial"/>
              <a:sym typeface="Arial"/>
            </a:endParaRPr>
          </a:p>
        </p:txBody>
      </p:sp>
      <p:cxnSp>
        <p:nvCxnSpPr>
          <p:cNvPr id="68" name="Google Shape;68;p2"/>
          <p:cNvCxnSpPr>
            <a:endCxn id="67" idx="1"/>
          </p:cNvCxnSpPr>
          <p:nvPr/>
        </p:nvCxnSpPr>
        <p:spPr>
          <a:xfrm>
            <a:off x="255899" y="6625465"/>
            <a:ext cx="582300" cy="0"/>
          </a:xfrm>
          <a:prstGeom prst="straightConnector1">
            <a:avLst/>
          </a:prstGeom>
          <a:noFill/>
          <a:ln cap="flat" cmpd="sng" w="9525">
            <a:solidFill>
              <a:srgbClr val="ACB8CA"/>
            </a:solidFill>
            <a:prstDash val="solid"/>
            <a:miter lim="800000"/>
            <a:headEnd len="sm" w="sm" type="none"/>
            <a:tailEnd len="sm" w="sm"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52"/>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US" sz="2400">
                <a:extLst>
                  <a:ext uri="http://customooxmlschemas.google.com/">
                    <go:slidesCustomData xmlns:go="http://customooxmlschemas.google.com/" textRoundtripDataId="25"/>
                  </a:ext>
                </a:extLst>
              </a:rPr>
              <a:t>Community organising</a:t>
            </a:r>
            <a:r>
              <a:rPr lang="en-US" sz="2400"/>
              <a:t> of trans and gender-diverse people has often</a:t>
            </a:r>
            <a:r>
              <a:rPr lang="en-US" sz="2400">
                <a:highlight>
                  <a:schemeClr val="lt1"/>
                </a:highlight>
              </a:rPr>
              <a:t> been linked their efforts with those of LGBT (lesbian, gay, bisexual and </a:t>
            </a:r>
            <a:r>
              <a:rPr lang="en-US" sz="2400"/>
              <a:t>transgender) organisations, or organisations of men who have sex with men. However, in some regions and countries trans and gender-diverse people organise themselves separately, recognising that their</a:t>
            </a:r>
            <a:r>
              <a:rPr lang="en-US" sz="2400" strike="sngStrike"/>
              <a:t> </a:t>
            </a:r>
            <a:r>
              <a:rPr lang="en-US" sz="2400"/>
              <a:t>needs and concerns may be different from those of (cisgender) men who have sex with men.</a:t>
            </a:r>
            <a:endParaRPr/>
          </a:p>
          <a:p>
            <a:pPr indent="0" lvl="0" marL="0" rtl="0" algn="l">
              <a:lnSpc>
                <a:spcPct val="100000"/>
              </a:lnSpc>
              <a:spcBef>
                <a:spcPts val="0"/>
              </a:spcBef>
              <a:spcAft>
                <a:spcPts val="0"/>
              </a:spcAft>
              <a:buClr>
                <a:schemeClr val="dk1"/>
              </a:buClr>
              <a:buSzPts val="2400"/>
              <a:buNone/>
            </a:pPr>
            <a:r>
              <a:t/>
            </a:r>
            <a:endParaRPr sz="2400"/>
          </a:p>
          <a:p>
            <a:pPr indent="0" lvl="0" marL="0" rtl="0" algn="l">
              <a:lnSpc>
                <a:spcPct val="100000"/>
              </a:lnSpc>
              <a:spcBef>
                <a:spcPts val="0"/>
              </a:spcBef>
              <a:spcAft>
                <a:spcPts val="0"/>
              </a:spcAft>
              <a:buClr>
                <a:schemeClr val="dk1"/>
              </a:buClr>
              <a:buSzPts val="2400"/>
              <a:buNone/>
            </a:pPr>
            <a:r>
              <a:rPr lang="en-US" sz="2400"/>
              <a:t>The TRANSIT provides step-by step approaches for trans and gender-diverse communities to set u</a:t>
            </a:r>
            <a:r>
              <a:rPr lang="en-US" sz="2400">
                <a:highlight>
                  <a:schemeClr val="lt1"/>
                </a:highlight>
              </a:rPr>
              <a:t>p and sustain strong organisations and networks in the areas of governance, peer outreach, community mobilisation, community-led programming an</a:t>
            </a:r>
            <a:r>
              <a:rPr lang="en-US" sz="2400"/>
              <a:t>d project management. </a:t>
            </a:r>
            <a:endParaRPr/>
          </a:p>
        </p:txBody>
      </p:sp>
      <p:sp>
        <p:nvSpPr>
          <p:cNvPr id="223" name="Google Shape;223;p5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3200"/>
              <a:t>Community organisation among trans </a:t>
            </a:r>
            <a:endParaRPr sz="3200"/>
          </a:p>
          <a:p>
            <a:pPr indent="0" lvl="0" marL="0" rtl="0" algn="l">
              <a:lnSpc>
                <a:spcPct val="90000"/>
              </a:lnSpc>
              <a:spcBef>
                <a:spcPts val="0"/>
              </a:spcBef>
              <a:spcAft>
                <a:spcPts val="0"/>
              </a:spcAft>
              <a:buClr>
                <a:schemeClr val="lt1"/>
              </a:buClr>
              <a:buSzPts val="4000"/>
              <a:buFont typeface="Arial"/>
              <a:buNone/>
            </a:pPr>
            <a:r>
              <a:rPr lang="en-US" sz="3200"/>
              <a:t>and gender-diverse people</a:t>
            </a:r>
            <a:endParaRPr sz="3600"/>
          </a:p>
        </p:txBody>
      </p:sp>
      <p:cxnSp>
        <p:nvCxnSpPr>
          <p:cNvPr id="224" name="Google Shape;224;p5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25" name="Google Shape;225;p52"/>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COMMUNITY ORGANISING FOR HEALTH AND RIGHTS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3"/>
          <p:cNvSpPr txBox="1"/>
          <p:nvPr>
            <p:ph idx="1" type="body"/>
          </p:nvPr>
        </p:nvSpPr>
        <p:spPr>
          <a:xfrm>
            <a:off x="609600" y="1414800"/>
            <a:ext cx="11001900" cy="4927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sz="1500"/>
              <a:t>Comm</a:t>
            </a:r>
            <a:r>
              <a:rPr lang="en-US" sz="1500">
                <a:highlight>
                  <a:schemeClr val="lt1"/>
                </a:highlight>
              </a:rPr>
              <a:t>unity mobilising led by trans and gender-diverse people faces many challenges, including social and legal barriers which impede the registration and growth of organisations. </a:t>
            </a:r>
            <a:endParaRPr>
              <a:highlight>
                <a:schemeClr val="lt1"/>
              </a:highlight>
            </a:endParaRPr>
          </a:p>
          <a:p>
            <a:pPr indent="0" lvl="0" marL="0" rtl="0" algn="l">
              <a:lnSpc>
                <a:spcPct val="100000"/>
              </a:lnSpc>
              <a:spcBef>
                <a:spcPts val="0"/>
              </a:spcBef>
              <a:spcAft>
                <a:spcPts val="0"/>
              </a:spcAft>
              <a:buSzPts val="1800"/>
              <a:buNone/>
            </a:pPr>
            <a:r>
              <a:t/>
            </a:r>
            <a:endParaRPr b="1" sz="1500">
              <a:highlight>
                <a:schemeClr val="lt1"/>
              </a:highlight>
            </a:endParaRPr>
          </a:p>
          <a:p>
            <a:pPr indent="0" lvl="0" marL="0" rtl="0" algn="l">
              <a:lnSpc>
                <a:spcPct val="100000"/>
              </a:lnSpc>
              <a:spcBef>
                <a:spcPts val="0"/>
              </a:spcBef>
              <a:spcAft>
                <a:spcPts val="0"/>
              </a:spcAft>
              <a:buSzPts val="1800"/>
              <a:buNone/>
            </a:pPr>
            <a:r>
              <a:rPr b="1" lang="en-US" sz="1500">
                <a:highlight>
                  <a:schemeClr val="lt1"/>
                </a:highlight>
              </a:rPr>
              <a:t>Community systems strengthening is one of the approaches that UN organisations can use to sustain trans and gender-diverse people organising for health and human rights, including the following supportive actions:</a:t>
            </a:r>
            <a:endParaRPr>
              <a:highlight>
                <a:schemeClr val="lt1"/>
              </a:highlight>
            </a:endParaRPr>
          </a:p>
          <a:p>
            <a:pPr indent="-196215" lvl="0" marL="228600" rtl="0" algn="l">
              <a:lnSpc>
                <a:spcPct val="100000"/>
              </a:lnSpc>
              <a:spcBef>
                <a:spcPts val="1000"/>
              </a:spcBef>
              <a:spcAft>
                <a:spcPts val="0"/>
              </a:spcAft>
              <a:buClr>
                <a:schemeClr val="dk1"/>
              </a:buClr>
              <a:buSzPts val="1500"/>
              <a:buChar char="•"/>
            </a:pPr>
            <a:r>
              <a:rPr lang="en-US" sz="1500">
                <a:highlight>
                  <a:schemeClr val="lt1"/>
                </a:highlight>
              </a:rPr>
              <a:t>Organise and sustain networks of trans-led organisations at national, regional and global levels</a:t>
            </a:r>
            <a:endParaRPr>
              <a:highlight>
                <a:schemeClr val="lt1"/>
              </a:highlight>
            </a:endParaRPr>
          </a:p>
          <a:p>
            <a:pPr indent="-196215" lvl="0" marL="228600" rtl="0" algn="l">
              <a:lnSpc>
                <a:spcPct val="100000"/>
              </a:lnSpc>
              <a:spcBef>
                <a:spcPts val="1000"/>
              </a:spcBef>
              <a:spcAft>
                <a:spcPts val="0"/>
              </a:spcAft>
              <a:buClr>
                <a:schemeClr val="dk1"/>
              </a:buClr>
              <a:buSzPts val="1500"/>
              <a:buChar char="•"/>
            </a:pPr>
            <a:r>
              <a:rPr lang="en-US" sz="1500">
                <a:highlight>
                  <a:schemeClr val="lt1"/>
                </a:highlight>
              </a:rPr>
              <a:t>Conduct public sensitisation campaigns to dismantle myths and negative social norms about trans and gender diversity</a:t>
            </a:r>
            <a:endParaRPr>
              <a:highlight>
                <a:schemeClr val="lt1"/>
              </a:highlight>
            </a:endParaRPr>
          </a:p>
          <a:p>
            <a:pPr indent="-196215" lvl="0" marL="228600" rtl="0" algn="l">
              <a:lnSpc>
                <a:spcPct val="100000"/>
              </a:lnSpc>
              <a:spcBef>
                <a:spcPts val="1000"/>
              </a:spcBef>
              <a:spcAft>
                <a:spcPts val="0"/>
              </a:spcAft>
              <a:buClr>
                <a:schemeClr val="dk1"/>
              </a:buClr>
              <a:buSzPts val="1500"/>
              <a:buChar char="•"/>
            </a:pPr>
            <a:r>
              <a:rPr lang="en-US" sz="1500">
                <a:highlight>
                  <a:schemeClr val="lt1"/>
                </a:highlight>
              </a:rPr>
              <a:t>Advocate alongside WHO with medical authorities for the de-pathologisation of diverse gender identity</a:t>
            </a:r>
            <a:endParaRPr>
              <a:highlight>
                <a:schemeClr val="lt1"/>
              </a:highlight>
            </a:endParaRPr>
          </a:p>
          <a:p>
            <a:pPr indent="-196215" lvl="0" marL="228600" rtl="0" algn="l">
              <a:lnSpc>
                <a:spcPct val="100000"/>
              </a:lnSpc>
              <a:spcBef>
                <a:spcPts val="1000"/>
              </a:spcBef>
              <a:spcAft>
                <a:spcPts val="0"/>
              </a:spcAft>
              <a:buClr>
                <a:schemeClr val="dk1"/>
              </a:buClr>
              <a:buSzPts val="1500"/>
              <a:buChar char="•"/>
            </a:pPr>
            <a:r>
              <a:rPr lang="en-US" sz="1500">
                <a:highlight>
                  <a:schemeClr val="lt1"/>
                </a:highlight>
              </a:rPr>
              <a:t>Work with law-enforcement agencies to reduce violence against trans and gender-diverse people</a:t>
            </a:r>
            <a:endParaRPr>
              <a:highlight>
                <a:schemeClr val="lt1"/>
              </a:highlight>
            </a:endParaRPr>
          </a:p>
          <a:p>
            <a:pPr indent="-196215" lvl="0" marL="228600" rtl="0" algn="l">
              <a:lnSpc>
                <a:spcPct val="100000"/>
              </a:lnSpc>
              <a:spcBef>
                <a:spcPts val="1000"/>
              </a:spcBef>
              <a:spcAft>
                <a:spcPts val="0"/>
              </a:spcAft>
              <a:buClr>
                <a:schemeClr val="dk1"/>
              </a:buClr>
              <a:buSzPts val="1500"/>
              <a:buChar char="•"/>
            </a:pPr>
            <a:r>
              <a:rPr lang="en-US" sz="1500">
                <a:highlight>
                  <a:schemeClr val="lt1"/>
                </a:highlight>
              </a:rPr>
              <a:t>Support training and sensitisation of health-care workers on trans and gender-diverse people’s medical needs and wider concerns</a:t>
            </a:r>
            <a:endParaRPr>
              <a:highlight>
                <a:schemeClr val="lt1"/>
              </a:highlight>
            </a:endParaRPr>
          </a:p>
          <a:p>
            <a:pPr indent="-196215" lvl="0" marL="228600" rtl="0" algn="l">
              <a:lnSpc>
                <a:spcPct val="100000"/>
              </a:lnSpc>
              <a:spcBef>
                <a:spcPts val="1000"/>
              </a:spcBef>
              <a:spcAft>
                <a:spcPts val="0"/>
              </a:spcAft>
              <a:buClr>
                <a:schemeClr val="dk1"/>
              </a:buClr>
              <a:buSzPts val="1500"/>
              <a:buChar char="•"/>
            </a:pPr>
            <a:r>
              <a:rPr lang="en-US" sz="1500">
                <a:highlight>
                  <a:schemeClr val="lt1"/>
                </a:highlight>
              </a:rPr>
              <a:t>Advocate for the ban of “conversion” therapies and forced treatment</a:t>
            </a:r>
            <a:endParaRPr>
              <a:highlight>
                <a:schemeClr val="lt1"/>
              </a:highlight>
            </a:endParaRPr>
          </a:p>
          <a:p>
            <a:pPr indent="-196215" lvl="0" marL="228600" rtl="0" algn="l">
              <a:lnSpc>
                <a:spcPct val="100000"/>
              </a:lnSpc>
              <a:spcBef>
                <a:spcPts val="1000"/>
              </a:spcBef>
              <a:spcAft>
                <a:spcPts val="0"/>
              </a:spcAft>
              <a:buClr>
                <a:schemeClr val="dk1"/>
              </a:buClr>
              <a:buSzPts val="1500"/>
              <a:buChar char="•"/>
            </a:pPr>
            <a:r>
              <a:rPr lang="en-US" sz="1500">
                <a:highlight>
                  <a:schemeClr val="lt1"/>
                </a:highlight>
              </a:rPr>
              <a:t>Advocate with governments for trans inclusion in national gender legislation, and HIV and sexual health strategies</a:t>
            </a:r>
            <a:endParaRPr>
              <a:highlight>
                <a:schemeClr val="lt1"/>
              </a:highlight>
            </a:endParaRPr>
          </a:p>
          <a:p>
            <a:pPr indent="-196215" lvl="0" marL="228600" rtl="0" algn="l">
              <a:lnSpc>
                <a:spcPct val="100000"/>
              </a:lnSpc>
              <a:spcBef>
                <a:spcPts val="1000"/>
              </a:spcBef>
              <a:spcAft>
                <a:spcPts val="0"/>
              </a:spcAft>
              <a:buSzPts val="1500"/>
              <a:buChar char="•"/>
            </a:pPr>
            <a:r>
              <a:rPr lang="en-US" sz="1500">
                <a:highlight>
                  <a:schemeClr val="lt1"/>
                </a:highlight>
              </a:rPr>
              <a:t>Advocate for disaggregation of data on trans and gender-diverse people (especially disaggregation from data on men who have sex with men) in national data collections, and health and socioeconomic strategies</a:t>
            </a:r>
            <a:endParaRPr>
              <a:highlight>
                <a:schemeClr val="lt1"/>
              </a:highlight>
            </a:endParaRPr>
          </a:p>
        </p:txBody>
      </p:sp>
      <p:sp>
        <p:nvSpPr>
          <p:cNvPr id="232" name="Google Shape;232;p5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2400"/>
              <a:t>How UN agencies can support community </a:t>
            </a:r>
            <a:endParaRPr sz="2400"/>
          </a:p>
          <a:p>
            <a:pPr indent="0" lvl="0" marL="0" rtl="0" algn="l">
              <a:lnSpc>
                <a:spcPct val="90000"/>
              </a:lnSpc>
              <a:spcBef>
                <a:spcPts val="0"/>
              </a:spcBef>
              <a:spcAft>
                <a:spcPts val="0"/>
              </a:spcAft>
              <a:buClr>
                <a:schemeClr val="lt1"/>
              </a:buClr>
              <a:buSzPts val="4000"/>
              <a:buFont typeface="Arial"/>
              <a:buNone/>
            </a:pPr>
            <a:r>
              <a:rPr lang="en-US" sz="2400"/>
              <a:t>empowerment of trans and gender-diverse people (1)</a:t>
            </a:r>
            <a:endParaRPr sz="2800"/>
          </a:p>
        </p:txBody>
      </p:sp>
      <p:cxnSp>
        <p:nvCxnSpPr>
          <p:cNvPr id="233" name="Google Shape;233;p5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34" name="Google Shape;234;p53"/>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COMMUNITY ORGANISING FOR HEALTH AND RIGHTS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4"/>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C00000"/>
              </a:buClr>
              <a:buSzPts val="1900"/>
              <a:buNone/>
            </a:pPr>
            <a:r>
              <a:rPr b="1" lang="en-US" sz="1900">
                <a:solidFill>
                  <a:schemeClr val="accent1"/>
                </a:solidFill>
              </a:rPr>
              <a:t>Examples of trans and gender-diverse community </a:t>
            </a:r>
            <a:r>
              <a:rPr b="1" lang="en-US" sz="1900"/>
              <a:t>efforts that the UN can support at country level:</a:t>
            </a:r>
            <a:endParaRPr/>
          </a:p>
          <a:p>
            <a:pPr indent="-215265" lvl="0" marL="228600" rtl="0" algn="l">
              <a:lnSpc>
                <a:spcPct val="100000"/>
              </a:lnSpc>
              <a:spcBef>
                <a:spcPts val="1000"/>
              </a:spcBef>
              <a:spcAft>
                <a:spcPts val="0"/>
              </a:spcAft>
              <a:buClr>
                <a:schemeClr val="dk1"/>
              </a:buClr>
              <a:buSzPts val="1900"/>
              <a:buChar char="•"/>
            </a:pPr>
            <a:r>
              <a:rPr lang="en-US" sz="1900"/>
              <a:t>Support the participation of trans and gender-diverse leaders in developing and implementing National HIV Strategic Plans</a:t>
            </a:r>
            <a:endParaRPr/>
          </a:p>
          <a:p>
            <a:pPr indent="-215265" lvl="0" marL="228600" rtl="0" algn="l">
              <a:lnSpc>
                <a:spcPct val="100000"/>
              </a:lnSpc>
              <a:spcBef>
                <a:spcPts val="1000"/>
              </a:spcBef>
              <a:spcAft>
                <a:spcPts val="0"/>
              </a:spcAft>
              <a:buClr>
                <a:schemeClr val="dk1"/>
              </a:buClr>
              <a:buSzPts val="1900"/>
              <a:buChar char="•"/>
            </a:pPr>
            <a:r>
              <a:rPr lang="en-US" sz="1900"/>
              <a:t>Foste</a:t>
            </a:r>
            <a:r>
              <a:rPr lang="en-US" sz="1900">
                <a:highlight>
                  <a:schemeClr val="lt1"/>
                </a:highlight>
              </a:rPr>
              <a:t>r dialogues between government counterparts and trans and gender-diverse activists to increase understanding and acceptance of trans people’s needs and priorities</a:t>
            </a:r>
            <a:endParaRPr>
              <a:highlight>
                <a:schemeClr val="lt1"/>
              </a:highlight>
            </a:endParaRPr>
          </a:p>
          <a:p>
            <a:pPr indent="-215265" lvl="0" marL="228600" rtl="0" algn="l">
              <a:lnSpc>
                <a:spcPct val="100000"/>
              </a:lnSpc>
              <a:spcBef>
                <a:spcPts val="1000"/>
              </a:spcBef>
              <a:spcAft>
                <a:spcPts val="0"/>
              </a:spcAft>
              <a:buClr>
                <a:schemeClr val="dk1"/>
              </a:buClr>
              <a:buSzPts val="1900"/>
              <a:buChar char="•"/>
            </a:pPr>
            <a:r>
              <a:rPr lang="en-US" sz="1900">
                <a:highlight>
                  <a:schemeClr val="lt1"/>
                </a:highlight>
              </a:rPr>
              <a:t>Advocate with donors for resource allocation to trans people’s networks and organisations</a:t>
            </a:r>
            <a:endParaRPr>
              <a:highlight>
                <a:schemeClr val="lt1"/>
              </a:highlight>
            </a:endParaRPr>
          </a:p>
          <a:p>
            <a:pPr indent="-215265" lvl="0" marL="228600" rtl="0" algn="l">
              <a:lnSpc>
                <a:spcPct val="100000"/>
              </a:lnSpc>
              <a:spcBef>
                <a:spcPts val="1000"/>
              </a:spcBef>
              <a:spcAft>
                <a:spcPts val="0"/>
              </a:spcAft>
              <a:buClr>
                <a:schemeClr val="dk1"/>
              </a:buClr>
              <a:buSzPts val="1930"/>
              <a:buChar char="•"/>
            </a:pPr>
            <a:r>
              <a:rPr lang="en-US" sz="1900">
                <a:highlight>
                  <a:schemeClr val="lt1"/>
                </a:highlight>
              </a:rPr>
              <a:t>Support local trans and gender-diverse community activities during the human rights calendar year, such as the International Day Against Homophobia, Biphobia and Transphobia (IDAHOBIT, 17 May</a:t>
            </a:r>
            <a:r>
              <a:rPr lang="en-US" sz="1900" strike="sngStrike">
                <a:highlight>
                  <a:schemeClr val="lt1"/>
                </a:highlight>
              </a:rPr>
              <a:t> 17</a:t>
            </a:r>
            <a:r>
              <a:rPr lang="en-US" sz="1900">
                <a:highlight>
                  <a:schemeClr val="lt1"/>
                </a:highlight>
              </a:rPr>
              <a:t>), or the Transgender Day of Visibility (31 March)</a:t>
            </a:r>
            <a:endParaRPr>
              <a:highlight>
                <a:schemeClr val="lt1"/>
              </a:highlight>
            </a:endParaRPr>
          </a:p>
          <a:p>
            <a:pPr indent="-215265" lvl="0" marL="228600" rtl="0" algn="l">
              <a:lnSpc>
                <a:spcPct val="100000"/>
              </a:lnSpc>
              <a:spcBef>
                <a:spcPts val="1000"/>
              </a:spcBef>
              <a:spcAft>
                <a:spcPts val="0"/>
              </a:spcAft>
              <a:buClr>
                <a:schemeClr val="dk1"/>
              </a:buClr>
              <a:buSzPts val="1900"/>
              <a:buChar char="•"/>
            </a:pPr>
            <a:r>
              <a:rPr lang="en-US" sz="1900">
                <a:highlight>
                  <a:schemeClr val="lt1"/>
                </a:highlight>
              </a:rPr>
              <a:t>Mobilise technical a</a:t>
            </a:r>
            <a:r>
              <a:rPr lang="en-US" sz="1900">
                <a:highlight>
                  <a:schemeClr val="lt1"/>
                </a:highlight>
              </a:rPr>
              <a:t>ssis</a:t>
            </a:r>
            <a:r>
              <a:rPr lang="en-US" sz="1900">
                <a:highlight>
                  <a:schemeClr val="lt1"/>
                </a:highlight>
              </a:rPr>
              <a:t>tance for </a:t>
            </a:r>
            <a:r>
              <a:rPr lang="en-US" sz="1900">
                <a:highlight>
                  <a:schemeClr val="lt1"/>
                </a:highlight>
                <a:extLst>
                  <a:ext uri="http://customooxmlschemas.google.com/">
                    <go:slidesCustomData xmlns:go="http://customooxmlschemas.google.com/" textRoundtripDataId="26"/>
                  </a:ext>
                </a:extLst>
              </a:rPr>
              <a:t>trans organisations through </a:t>
            </a:r>
            <a:r>
              <a:rPr lang="en-US" sz="1900">
                <a:extLst>
                  <a:ext uri="http://customooxmlschemas.google.com/">
                    <go:slidesCustomData xmlns:go="http://customooxmlschemas.google.com/" textRoundtripDataId="27"/>
                  </a:ext>
                </a:extLst>
              </a:rPr>
              <a:t>global networks</a:t>
            </a:r>
            <a:r>
              <a:rPr lang="en-US" sz="1900"/>
              <a:t> to provide support on governance and organisational development</a:t>
            </a:r>
            <a:endParaRPr sz="1900"/>
          </a:p>
        </p:txBody>
      </p:sp>
      <p:cxnSp>
        <p:nvCxnSpPr>
          <p:cNvPr id="241" name="Google Shape;241;p5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42" name="Google Shape;242;p54"/>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COMMUNITY ORGANISING FOR HEALTH AND RIGHTS</a:t>
            </a:r>
            <a:endParaRPr b="0" i="0" sz="1400" u="none" cap="none" strike="noStrike">
              <a:solidFill>
                <a:srgbClr val="000000"/>
              </a:solidFill>
              <a:latin typeface="Arial"/>
              <a:ea typeface="Arial"/>
              <a:cs typeface="Arial"/>
              <a:sym typeface="Arial"/>
            </a:endParaRPr>
          </a:p>
        </p:txBody>
      </p:sp>
      <p:sp>
        <p:nvSpPr>
          <p:cNvPr id="243" name="Google Shape;243;p54"/>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2400"/>
              <a:t>How UN agencies can support community </a:t>
            </a:r>
            <a:endParaRPr sz="2400"/>
          </a:p>
          <a:p>
            <a:pPr indent="0" lvl="0" marL="0" rtl="0" algn="l">
              <a:lnSpc>
                <a:spcPct val="90000"/>
              </a:lnSpc>
              <a:spcBef>
                <a:spcPts val="0"/>
              </a:spcBef>
              <a:spcAft>
                <a:spcPts val="0"/>
              </a:spcAft>
              <a:buClr>
                <a:schemeClr val="lt1"/>
              </a:buClr>
              <a:buSzPts val="4000"/>
              <a:buFont typeface="Arial"/>
              <a:buNone/>
            </a:pPr>
            <a:r>
              <a:rPr lang="en-US" sz="2400"/>
              <a:t>empowerment of trans and gender-diverse people (2)</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5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Legal reforms to reduce vulnerability</a:t>
            </a:r>
            <a:endParaRPr/>
          </a:p>
        </p:txBody>
      </p:sp>
      <p:sp>
        <p:nvSpPr>
          <p:cNvPr id="249" name="Google Shape;249;p5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114300" rtl="0" algn="l">
              <a:lnSpc>
                <a:spcPct val="120000"/>
              </a:lnSpc>
              <a:spcBef>
                <a:spcPts val="1000"/>
              </a:spcBef>
              <a:spcAft>
                <a:spcPts val="0"/>
              </a:spcAft>
              <a:buSzPct val="97297"/>
              <a:buNone/>
            </a:pPr>
            <a:r>
              <a:rPr b="1" lang="en-US" sz="2000">
                <a:extLst>
                  <a:ext uri="http://customooxmlschemas.google.com/">
                    <go:slidesCustomData xmlns:go="http://customooxmlschemas.google.com/" textRoundtripDataId="28"/>
                  </a:ext>
                </a:extLst>
              </a:rPr>
              <a:t>The criminalisation of same-sex sexual activity and sex work is a barrier to the HIV response among trans and gender-diverse people.</a:t>
            </a:r>
            <a:endParaRPr/>
          </a:p>
          <a:p>
            <a:pPr indent="0" lvl="0" marL="114300" rtl="0" algn="l">
              <a:lnSpc>
                <a:spcPct val="120000"/>
              </a:lnSpc>
              <a:spcBef>
                <a:spcPts val="1000"/>
              </a:spcBef>
              <a:spcAft>
                <a:spcPts val="0"/>
              </a:spcAft>
              <a:buSzPct val="97297"/>
              <a:buNone/>
            </a:pPr>
            <a:r>
              <a:rPr lang="en-US" sz="2000"/>
              <a:t>In a study by the HIV Policy Lab, criminalisation of same-sex sex was associated with 11% lower knowledge of HIV status and 8% lower viral suppression among people living with HIV. </a:t>
            </a:r>
            <a:endParaRPr/>
          </a:p>
          <a:p>
            <a:pPr indent="0" lvl="0" marL="114300" rtl="0" algn="l">
              <a:lnSpc>
                <a:spcPct val="120000"/>
              </a:lnSpc>
              <a:spcBef>
                <a:spcPts val="1000"/>
              </a:spcBef>
              <a:spcAft>
                <a:spcPts val="0"/>
              </a:spcAft>
              <a:buSzPct val="97297"/>
              <a:buNone/>
            </a:pPr>
            <a:r>
              <a:rPr lang="en-US" sz="2000"/>
              <a:t>Criminalisation of sex work was associated with 10% lower knowledge of HIV status and 6% lower viral suppression among sex workers who were living with HIV.</a:t>
            </a:r>
            <a:endParaRPr/>
          </a:p>
        </p:txBody>
      </p:sp>
      <p:sp>
        <p:nvSpPr>
          <p:cNvPr id="250" name="Google Shape;250;p5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100000"/>
              </a:lnSpc>
              <a:spcBef>
                <a:spcPts val="1000"/>
              </a:spcBef>
              <a:spcAft>
                <a:spcPts val="0"/>
              </a:spcAft>
              <a:buSzPts val="1800"/>
              <a:buNone/>
            </a:pPr>
            <a:r>
              <a:rPr lang="en-US"/>
              <a:t>Non-discrimination and providing protections were associated with 10% higher knowledge of HIV status and 11% higher viral suppression among people living with HIV.</a:t>
            </a:r>
            <a:endParaRPr/>
          </a:p>
        </p:txBody>
      </p:sp>
      <p:sp>
        <p:nvSpPr>
          <p:cNvPr id="251" name="Google Shape;251;p55"/>
          <p:cNvSpPr txBox="1"/>
          <p:nvPr/>
        </p:nvSpPr>
        <p:spPr>
          <a:xfrm>
            <a:off x="6374339" y="5566767"/>
            <a:ext cx="224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a:t>
            </a:r>
            <a:r>
              <a:rPr b="0" i="0" lang="en-US" sz="1400" u="none" cap="none" strike="noStrike">
                <a:solidFill>
                  <a:srgbClr val="000000"/>
                </a:solidFill>
                <a:latin typeface="Arial"/>
                <a:ea typeface="Arial"/>
                <a:cs typeface="Arial"/>
                <a:sym typeface="Arial"/>
              </a:rPr>
              <a:t>: </a:t>
            </a:r>
            <a:r>
              <a:rPr b="0" i="0" lang="en-US" sz="1400" u="sng" cap="none" strike="noStrike">
                <a:solidFill>
                  <a:srgbClr val="0563C1"/>
                </a:solidFill>
                <a:latin typeface="Arial"/>
                <a:ea typeface="Arial"/>
                <a:cs typeface="Arial"/>
                <a:sym typeface="Arial"/>
                <a:hlinkClick r:id="rId3">
                  <a:extLst>
                    <a:ext uri="{A12FA001-AC4F-418D-AE19-62706E023703}">
                      <ahyp:hlinkClr val="tx"/>
                    </a:ext>
                  </a:extLst>
                </a:hlinkClick>
              </a:rPr>
              <a:t>HIV Policy Lab</a:t>
            </a:r>
            <a:endParaRPr b="0" i="0" sz="1400" u="none" cap="none" strike="noStrike">
              <a:solidFill>
                <a:srgbClr val="000000"/>
              </a:solidFill>
              <a:latin typeface="Arial"/>
              <a:ea typeface="Arial"/>
              <a:cs typeface="Arial"/>
              <a:sym typeface="Arial"/>
            </a:endParaRPr>
          </a:p>
        </p:txBody>
      </p:sp>
      <p:cxnSp>
        <p:nvCxnSpPr>
          <p:cNvPr id="252" name="Google Shape;252;p5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53" name="Google Shape;253;p55"/>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COMMUNITY ORGANISING FOR HEALTH AND RIGHTS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5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5 Contents</a:t>
            </a:r>
            <a:endParaRPr/>
          </a:p>
        </p:txBody>
      </p:sp>
      <p:sp>
        <p:nvSpPr>
          <p:cNvPr id="259" name="Google Shape;259;p56"/>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trans and gender-diverse people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Community organising for health and rights</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Gender-affirming and trans-competent health care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Legal and policy reform</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gender identity</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7"/>
          <p:cNvSpPr txBox="1"/>
          <p:nvPr>
            <p:ph idx="1" type="body"/>
          </p:nvPr>
        </p:nvSpPr>
        <p:spPr>
          <a:xfrm>
            <a:off x="838200" y="1567199"/>
            <a:ext cx="10515600" cy="49275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0000"/>
              </a:lnSpc>
              <a:spcBef>
                <a:spcPts val="0"/>
              </a:spcBef>
              <a:spcAft>
                <a:spcPts val="0"/>
              </a:spcAft>
              <a:buClr>
                <a:schemeClr val="dk1"/>
              </a:buClr>
              <a:buSzPct val="121621"/>
              <a:buNone/>
            </a:pPr>
            <a:r>
              <a:rPr lang="en-US" sz="1600"/>
              <a:t>WHO recommends</a:t>
            </a:r>
            <a:r>
              <a:rPr b="1" lang="en-US" sz="1600"/>
              <a:t> </a:t>
            </a:r>
            <a:r>
              <a:rPr lang="en-US" sz="1600"/>
              <a:t>a package of interventions for trans and gender-diverse people. In addition to essential interventions in the health sector to prevent and treat HIV </a:t>
            </a:r>
            <a:r>
              <a:rPr i="1" lang="en-US" sz="1600"/>
              <a:t>(described in Module 1, Session 1.3)</a:t>
            </a:r>
            <a:r>
              <a:rPr lang="en-US" sz="1600"/>
              <a:t>, WHO recommends a number of interventions, including gender-affirming care to promote broader health </a:t>
            </a:r>
            <a:r>
              <a:rPr lang="en-US" sz="1600"/>
              <a:t>needs of trans and gender diverse people.</a:t>
            </a:r>
            <a:r>
              <a:rPr lang="en-US" sz="1600"/>
              <a:t> </a:t>
            </a:r>
            <a:endParaRPr/>
          </a:p>
          <a:p>
            <a:pPr indent="0" lvl="0" marL="0" rtl="0" algn="l">
              <a:lnSpc>
                <a:spcPct val="110000"/>
              </a:lnSpc>
              <a:spcBef>
                <a:spcPts val="1000"/>
              </a:spcBef>
              <a:spcAft>
                <a:spcPts val="0"/>
              </a:spcAft>
              <a:buClr>
                <a:srgbClr val="C00000"/>
              </a:buClr>
              <a:buSzPct val="121621"/>
              <a:buNone/>
            </a:pPr>
            <a:r>
              <a:rPr b="1" lang="en-US" sz="1600">
                <a:solidFill>
                  <a:schemeClr val="accent2"/>
                </a:solidFill>
              </a:rPr>
              <a:t>Gender-affirming care </a:t>
            </a:r>
            <a:r>
              <a:rPr lang="en-US" sz="1600"/>
              <a:t>can help trans and gender-diverse people to express themselves and be recognised as their self-identified gender. It includes the following approaches, for those trans people who wish to use them:</a:t>
            </a:r>
            <a:endParaRPr/>
          </a:p>
          <a:p>
            <a:pPr indent="-228600" lvl="0" marL="228600" rtl="0" algn="l">
              <a:lnSpc>
                <a:spcPct val="110000"/>
              </a:lnSpc>
              <a:spcBef>
                <a:spcPts val="1000"/>
              </a:spcBef>
              <a:spcAft>
                <a:spcPts val="0"/>
              </a:spcAft>
              <a:buClr>
                <a:schemeClr val="dk1"/>
              </a:buClr>
              <a:buSzPct val="121621"/>
              <a:buChar char="•"/>
            </a:pPr>
            <a:r>
              <a:rPr b="1" lang="en-US" sz="1600"/>
              <a:t>Hormonal treatment</a:t>
            </a:r>
            <a:r>
              <a:rPr lang="en-US" sz="1600"/>
              <a:t>, which is proven to significantly improve the quality of life and well-being of trans people</a:t>
            </a:r>
            <a:endParaRPr/>
          </a:p>
          <a:p>
            <a:pPr indent="-228600" lvl="0" marL="228600" rtl="0" algn="l">
              <a:lnSpc>
                <a:spcPct val="110000"/>
              </a:lnSpc>
              <a:spcBef>
                <a:spcPts val="1000"/>
              </a:spcBef>
              <a:spcAft>
                <a:spcPts val="0"/>
              </a:spcAft>
              <a:buClr>
                <a:schemeClr val="dk1"/>
              </a:buClr>
              <a:buSzPct val="121621"/>
              <a:buChar char="•"/>
            </a:pPr>
            <a:r>
              <a:rPr b="1" lang="en-US" sz="1600"/>
              <a:t>Surgeries</a:t>
            </a:r>
            <a:r>
              <a:rPr lang="en-US" sz="1600"/>
              <a:t> on the chest or sexual organs </a:t>
            </a:r>
            <a:endParaRPr/>
          </a:p>
          <a:p>
            <a:pPr indent="-228600" lvl="0" marL="228600" rtl="0" algn="l">
              <a:lnSpc>
                <a:spcPct val="110000"/>
              </a:lnSpc>
              <a:spcBef>
                <a:spcPts val="1000"/>
              </a:spcBef>
              <a:spcAft>
                <a:spcPts val="0"/>
              </a:spcAft>
              <a:buClr>
                <a:schemeClr val="dk1"/>
              </a:buClr>
              <a:buSzPct val="121621"/>
              <a:buChar char="•"/>
            </a:pPr>
            <a:r>
              <a:rPr b="1" lang="en-US" sz="1600"/>
              <a:t>“Fillers”, i.e. </a:t>
            </a:r>
            <a:r>
              <a:rPr lang="en-US" sz="1600"/>
              <a:t>administration by subcutaneous injections of medical</a:t>
            </a:r>
            <a:r>
              <a:rPr lang="en-US" sz="1600">
                <a:extLst>
                  <a:ext uri="http://customooxmlschemas.google.com/">
                    <go:slidesCustomData xmlns:go="http://customooxmlschemas.google.com/" textRoundtripDataId="29"/>
                  </a:ext>
                </a:extLst>
              </a:rPr>
              <a:t>-grade</a:t>
            </a:r>
            <a:r>
              <a:rPr lang="en-US" sz="1600"/>
              <a:t> silicone or other products to help the body conform with the gender the individual wishes to present as</a:t>
            </a:r>
            <a:endParaRPr/>
          </a:p>
          <a:p>
            <a:pPr indent="-228600" lvl="0" marL="228600" rtl="0" algn="l">
              <a:lnSpc>
                <a:spcPct val="110000"/>
              </a:lnSpc>
              <a:spcBef>
                <a:spcPts val="1000"/>
              </a:spcBef>
              <a:spcAft>
                <a:spcPts val="0"/>
              </a:spcAft>
              <a:buSzPct val="121621"/>
              <a:buChar char="•"/>
            </a:pPr>
            <a:r>
              <a:rPr b="1" lang="en-US" sz="1600"/>
              <a:t>Psychological support</a:t>
            </a:r>
            <a:endParaRPr/>
          </a:p>
          <a:p>
            <a:pPr indent="0" lvl="0" marL="0" rtl="0" algn="l">
              <a:lnSpc>
                <a:spcPct val="110000"/>
              </a:lnSpc>
              <a:spcBef>
                <a:spcPts val="1000"/>
              </a:spcBef>
              <a:spcAft>
                <a:spcPts val="0"/>
              </a:spcAft>
              <a:buClr>
                <a:schemeClr val="dk1"/>
              </a:buClr>
              <a:buSzPct val="121621"/>
              <a:buNone/>
            </a:pPr>
            <a:r>
              <a:rPr lang="en-US" sz="1600"/>
              <a:t>It is important for providers of psychological support to act in accordance with the new classification of disease (ICD 11), which has removed gender identity-related health as a mental health condition. </a:t>
            </a:r>
            <a:endParaRPr/>
          </a:p>
          <a:p>
            <a:pPr indent="0" lvl="0" marL="0" rtl="0" algn="l">
              <a:lnSpc>
                <a:spcPct val="110000"/>
              </a:lnSpc>
              <a:spcBef>
                <a:spcPts val="1000"/>
              </a:spcBef>
              <a:spcAft>
                <a:spcPts val="0"/>
              </a:spcAft>
              <a:buClr>
                <a:schemeClr val="dk1"/>
              </a:buClr>
              <a:buSzPct val="121621"/>
              <a:buNone/>
            </a:pPr>
            <a:r>
              <a:rPr lang="en-US" sz="1600"/>
              <a:t>In most low- and middle-incom</a:t>
            </a:r>
            <a:r>
              <a:rPr lang="en-US" sz="1600"/>
              <a:t>e countries, gender-affirming care is not included in health packages. The use of illicit products or unregulated hormones and industrial-grade fillers is therefore common among trans and gender-diverse people. Adverse reactions and damaging side-effects associated with t</a:t>
            </a:r>
            <a:r>
              <a:rPr lang="en-US" sz="1600"/>
              <a:t>he use of unregulated products are commonly reported.</a:t>
            </a:r>
            <a:endParaRPr/>
          </a:p>
        </p:txBody>
      </p:sp>
      <p:sp>
        <p:nvSpPr>
          <p:cNvPr id="266" name="Google Shape;266;p5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Key principles of gender-affirming care</a:t>
            </a:r>
            <a:endParaRPr/>
          </a:p>
        </p:txBody>
      </p:sp>
      <p:cxnSp>
        <p:nvCxnSpPr>
          <p:cNvPr id="267" name="Google Shape;267;p5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68" name="Google Shape;268;p57"/>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GENDER-AFFIRMING AND TRANS-COMPETENT HEALTH CARE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8"/>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600"/>
              <a:t>In June 2022, a community clinic in Guatemala serving trans people was officially approved as a health post by the Ministry of Public Health and Public Assistance, with a full-time doctor in position. With financial support from the Global Fund and Oxfam, the clinic offers comprehensive care, including </a:t>
            </a:r>
            <a:r>
              <a:rPr lang="en-US" sz="1600">
                <a:extLst>
                  <a:ext uri="http://customooxmlschemas.google.com/">
                    <go:slidesCustomData xmlns:go="http://customooxmlschemas.google.com/" textRoundtripDataId="30"/>
                  </a:ext>
                </a:extLst>
              </a:rPr>
              <a:t>HIV prevention (including PrEP) and diagnosis</a:t>
            </a:r>
            <a:r>
              <a:rPr lang="en-US" sz="1600"/>
              <a:t>; prevention, diagnosis and treatment of STIs; psychosocial counselling; medical consultations including hormone therapy; a laboratory service and a pharmacy.</a:t>
            </a:r>
            <a:endParaRPr/>
          </a:p>
          <a:p>
            <a:pPr indent="0" lvl="0" marL="0" rtl="0" algn="l">
              <a:lnSpc>
                <a:spcPct val="100000"/>
              </a:lnSpc>
              <a:spcBef>
                <a:spcPts val="0"/>
              </a:spcBef>
              <a:spcAft>
                <a:spcPts val="0"/>
              </a:spcAft>
              <a:buClr>
                <a:schemeClr val="dk1"/>
              </a:buClr>
              <a:buSzPts val="1800"/>
              <a:buNone/>
            </a:pPr>
            <a:r>
              <a:t/>
            </a:r>
            <a:endParaRPr sz="1600"/>
          </a:p>
          <a:p>
            <a:pPr indent="0" lvl="0" marL="0" rtl="0" algn="l">
              <a:lnSpc>
                <a:spcPct val="100000"/>
              </a:lnSpc>
              <a:spcBef>
                <a:spcPts val="0"/>
              </a:spcBef>
              <a:spcAft>
                <a:spcPts val="0"/>
              </a:spcAft>
              <a:buClr>
                <a:schemeClr val="dk1"/>
              </a:buClr>
              <a:buSzPts val="1800"/>
              <a:buNone/>
            </a:pPr>
            <a:r>
              <a:rPr lang="en-US" sz="1600"/>
              <a:t>The clinic and its approach result in part from a comprehensive health strategy for trans people developed in 2016 with technical support from UNAIDS. It is also the result of years of activism by the trans community, including OTRANS Reinas de la Noche. This organisation contributes to the </a:t>
            </a:r>
            <a:r>
              <a:rPr b="1" lang="en-US" sz="1600">
                <a:extLst>
                  <a:ext uri="http://customooxmlschemas.google.com/">
                    <go:slidesCustomData xmlns:go="http://customooxmlschemas.google.com/" textRoundtripDataId="31"/>
                  </a:ext>
                </a:extLst>
              </a:rPr>
              <a:t>Centro de Documentación y Situación Trans de América Latina y el Caribe (CEDOSTALC)</a:t>
            </a:r>
            <a:r>
              <a:rPr lang="en-US" sz="1600"/>
              <a:t>, a community-based system for collecting information, monitoring and responding to human rights-related barriers faced by the trans population in 26 countries in Latin American and the Caribbean.</a:t>
            </a:r>
            <a:endParaRPr/>
          </a:p>
          <a:p>
            <a:pPr indent="0" lvl="0" marL="0" rtl="0" algn="l">
              <a:lnSpc>
                <a:spcPct val="100000"/>
              </a:lnSpc>
              <a:spcBef>
                <a:spcPts val="0"/>
              </a:spcBef>
              <a:spcAft>
                <a:spcPts val="0"/>
              </a:spcAft>
              <a:buClr>
                <a:schemeClr val="dk1"/>
              </a:buClr>
              <a:buSzPts val="1800"/>
              <a:buNone/>
            </a:pPr>
            <a:r>
              <a:t/>
            </a:r>
            <a:endParaRPr sz="1600"/>
          </a:p>
          <a:p>
            <a:pPr indent="0" lvl="0" marL="0" rtl="0" algn="l">
              <a:lnSpc>
                <a:spcPct val="100000"/>
              </a:lnSpc>
              <a:spcBef>
                <a:spcPts val="0"/>
              </a:spcBef>
              <a:spcAft>
                <a:spcPts val="0"/>
              </a:spcAft>
              <a:buClr>
                <a:schemeClr val="dk1"/>
              </a:buClr>
              <a:buSzPts val="1800"/>
              <a:buNone/>
            </a:pPr>
            <a:r>
              <a:rPr lang="en-US" sz="1600"/>
              <a:t>Guatemala’s UNAIDS Country Director notes that the HIV prevalence rate is 22.2% among the transgender population, compared with 0.2% for the general population, and that because of social exclusion, violence and the denial of rights, the life expectancy of trans women in Guatemala is only 35-40 years, compared with 74 for the general population. </a:t>
            </a:r>
            <a:endParaRPr/>
          </a:p>
        </p:txBody>
      </p:sp>
      <p:sp>
        <p:nvSpPr>
          <p:cNvPr id="275" name="Google Shape;275;p58"/>
          <p:cNvSpPr txBox="1"/>
          <p:nvPr>
            <p:ph type="title"/>
          </p:nvPr>
        </p:nvSpPr>
        <p:spPr>
          <a:xfrm>
            <a:off x="430696" y="1722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2300"/>
              <a:t>Case stu</a:t>
            </a:r>
            <a:r>
              <a:rPr lang="en-US" sz="2300"/>
              <a:t>dy 1: </a:t>
            </a:r>
            <a:r>
              <a:rPr lang="en-US" sz="2300"/>
              <a:t>Supporting activism for access to </a:t>
            </a:r>
            <a:endParaRPr sz="2300"/>
          </a:p>
          <a:p>
            <a:pPr indent="0" lvl="0" marL="0" rtl="0" algn="l">
              <a:lnSpc>
                <a:spcPct val="90000"/>
              </a:lnSpc>
              <a:spcBef>
                <a:spcPts val="0"/>
              </a:spcBef>
              <a:spcAft>
                <a:spcPts val="0"/>
              </a:spcAft>
              <a:buClr>
                <a:schemeClr val="lt1"/>
              </a:buClr>
              <a:buSzPts val="4000"/>
              <a:buFont typeface="Arial"/>
              <a:buNone/>
            </a:pPr>
            <a:r>
              <a:rPr lang="en-US" sz="2300"/>
              <a:t>trans-competent health services at the community level</a:t>
            </a:r>
            <a:endParaRPr sz="2700"/>
          </a:p>
        </p:txBody>
      </p:sp>
      <p:cxnSp>
        <p:nvCxnSpPr>
          <p:cNvPr id="276" name="Google Shape;276;p58"/>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77" name="Google Shape;277;p58"/>
          <p:cNvSpPr txBox="1"/>
          <p:nvPr/>
        </p:nvSpPr>
        <p:spPr>
          <a:xfrm>
            <a:off x="838200" y="5986408"/>
            <a:ext cx="6096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 </a:t>
            </a:r>
            <a:r>
              <a:rPr b="0" i="0" lang="en-US" sz="1400" u="sng" cap="none" strike="noStrike">
                <a:solidFill>
                  <a:schemeClr val="hlink"/>
                </a:solidFill>
                <a:latin typeface="Arial"/>
                <a:ea typeface="Arial"/>
                <a:cs typeface="Arial"/>
                <a:sym typeface="Arial"/>
                <a:hlinkClick r:id="rId3"/>
              </a:rPr>
              <a:t>A beacon of hope in Guatemala</a:t>
            </a:r>
            <a:r>
              <a:rPr b="0" i="0" lang="en-US" sz="1400" u="none" cap="none" strike="noStrike">
                <a:solidFill>
                  <a:srgbClr val="000000"/>
                </a:solidFill>
                <a:latin typeface="Arial"/>
                <a:ea typeface="Arial"/>
                <a:cs typeface="Arial"/>
                <a:sym typeface="Arial"/>
              </a:rPr>
              <a:t> </a:t>
            </a:r>
            <a:r>
              <a:rPr b="0" i="0" lang="en-US" sz="1400" u="none" cap="none" strike="noStrike">
                <a:solidFill>
                  <a:schemeClr val="dk2"/>
                </a:solidFill>
                <a:latin typeface="Arial"/>
                <a:ea typeface="Arial"/>
                <a:cs typeface="Arial"/>
                <a:sym typeface="Arial"/>
              </a:rPr>
              <a:t>(UNAIDS, 2022)</a:t>
            </a:r>
            <a:endParaRPr b="0" i="0" sz="1400" u="none" cap="none" strike="noStrike">
              <a:solidFill>
                <a:srgbClr val="000000"/>
              </a:solidFill>
              <a:latin typeface="Arial"/>
              <a:ea typeface="Arial"/>
              <a:cs typeface="Arial"/>
              <a:sym typeface="Arial"/>
            </a:endParaRPr>
          </a:p>
        </p:txBody>
      </p:sp>
      <p:sp>
        <p:nvSpPr>
          <p:cNvPr id="278" name="Google Shape;278;p58"/>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GENDER-AFFIRMING AND TRANS-COMPETENT HEALTH CARE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9"/>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t>In 2021, UNAIDS launched the FRESH Project in partnership with Casa Florescer, a pioneering transgender welcoming centre in São Paulo, Brazil. The project uses contingency management, a process of positive reinforcement, to promote healthy behaviours. The project design draws on evidence that different kinds of incentives can improve health outcomes, including viral suppression of HIV. </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FRESH began with a workshop for trans women focused on contingency management, self-care and combination</a:t>
            </a:r>
            <a:r>
              <a:rPr lang="en-US" sz="1800">
                <a:highlight>
                  <a:schemeClr val="lt1"/>
                </a:highlight>
              </a:rPr>
              <a:t> HIV pr</a:t>
            </a:r>
            <a:r>
              <a:rPr lang="en-US" sz="1800"/>
              <a:t>evention. Ambassadors and influencers among </a:t>
            </a:r>
            <a:r>
              <a:rPr lang="en-US" sz="1800">
                <a:extLst>
                  <a:ext uri="http://customooxmlschemas.google.com/">
                    <go:slidesCustomData xmlns:go="http://customooxmlschemas.google.com/" textRoundtripDataId="32"/>
                  </a:ext>
                </a:extLst>
              </a:rPr>
              <a:t>the residents of Casa Florescer</a:t>
            </a:r>
            <a:r>
              <a:rPr lang="en-US" sz="1800"/>
              <a:t> were identified to help promote the project goals. </a:t>
            </a:r>
            <a:endParaRPr/>
          </a:p>
          <a:p>
            <a:pPr indent="0" lvl="0" marL="0" rtl="0" algn="l">
              <a:lnSpc>
                <a:spcPct val="100000"/>
              </a:lnSpc>
              <a:spcBef>
                <a:spcPts val="0"/>
              </a:spcBef>
              <a:spcAft>
                <a:spcPts val="0"/>
              </a:spcAft>
              <a:buClr>
                <a:schemeClr val="dk1"/>
              </a:buClr>
              <a:buSzPts val="1800"/>
              <a:buNone/>
            </a:pPr>
            <a:r>
              <a:t/>
            </a:r>
            <a:endParaRPr sz="1800"/>
          </a:p>
          <a:p>
            <a:pPr indent="0" lvl="0" marL="0" rtl="0" algn="l">
              <a:lnSpc>
                <a:spcPct val="100000"/>
              </a:lnSpc>
              <a:spcBef>
                <a:spcPts val="0"/>
              </a:spcBef>
              <a:spcAft>
                <a:spcPts val="0"/>
              </a:spcAft>
              <a:buClr>
                <a:schemeClr val="dk1"/>
              </a:buClr>
              <a:buSzPts val="1800"/>
              <a:buNone/>
            </a:pPr>
            <a:r>
              <a:rPr lang="en-US" sz="1800"/>
              <a:t>A photography workshop was organised with a professional photographer who specialises in taking pictures of LGBTQ people and people living with HIV. Photos and life experiences from 24 transgender women who graduated from the project </a:t>
            </a:r>
            <a:r>
              <a:rPr lang="en-US" sz="1800">
                <a:extLst>
                  <a:ext uri="http://customooxmlschemas.google.com/">
                    <go:slidesCustomData xmlns:go="http://customooxmlschemas.google.com/" textRoundtripDataId="33"/>
                  </a:ext>
                </a:extLst>
              </a:rPr>
              <a:t>were shared at a special event</a:t>
            </a:r>
            <a:r>
              <a:rPr lang="en-US" sz="1800"/>
              <a:t> commemorating the International Day Against Homophobia, </a:t>
            </a:r>
            <a:r>
              <a:rPr lang="en-US" sz="1800">
                <a:extLst>
                  <a:ext uri="http://customooxmlschemas.google.com/">
                    <go:slidesCustomData xmlns:go="http://customooxmlschemas.google.com/" textRoundtripDataId="34"/>
                  </a:ext>
                </a:extLst>
              </a:rPr>
              <a:t>Biphoia</a:t>
            </a:r>
            <a:r>
              <a:rPr lang="en-US" sz="1800"/>
              <a:t> and Transphobia. </a:t>
            </a:r>
            <a:endParaRPr/>
          </a:p>
        </p:txBody>
      </p:sp>
      <p:sp>
        <p:nvSpPr>
          <p:cNvPr id="285" name="Google Shape;285;p59"/>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sz="2800"/>
              <a:t>Case study 2: Reinforcing HIV prevention and </a:t>
            </a:r>
            <a:endParaRPr sz="2800"/>
          </a:p>
          <a:p>
            <a:pPr indent="0" lvl="0" marL="0" rtl="0" algn="l">
              <a:lnSpc>
                <a:spcPct val="90000"/>
              </a:lnSpc>
              <a:spcBef>
                <a:spcPts val="0"/>
              </a:spcBef>
              <a:spcAft>
                <a:spcPts val="0"/>
              </a:spcAft>
              <a:buClr>
                <a:schemeClr val="lt1"/>
              </a:buClr>
              <a:buSzPts val="4000"/>
              <a:buFont typeface="Arial"/>
              <a:buNone/>
            </a:pPr>
            <a:r>
              <a:rPr lang="en-US" sz="2800"/>
              <a:t>treatment in a trans community in Brazil </a:t>
            </a:r>
            <a:endParaRPr/>
          </a:p>
        </p:txBody>
      </p:sp>
      <p:cxnSp>
        <p:nvCxnSpPr>
          <p:cNvPr id="286" name="Google Shape;286;p59"/>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287" name="Google Shape;287;p59"/>
          <p:cNvSpPr txBox="1"/>
          <p:nvPr/>
        </p:nvSpPr>
        <p:spPr>
          <a:xfrm>
            <a:off x="838200" y="5986408"/>
            <a:ext cx="6096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 </a:t>
            </a:r>
            <a:r>
              <a:rPr b="0" i="1" lang="en-US" sz="1400" u="none" cap="none" strike="noStrike">
                <a:solidFill>
                  <a:schemeClr val="dk2"/>
                </a:solidFill>
                <a:latin typeface="Arial"/>
                <a:ea typeface="Arial"/>
                <a:cs typeface="Arial"/>
                <a:sym typeface="Arial"/>
              </a:rPr>
              <a:t>Global AIDS Update 2022 </a:t>
            </a:r>
            <a:r>
              <a:rPr b="0" i="0" lang="en-US" sz="1400" u="none" cap="none" strike="noStrike">
                <a:solidFill>
                  <a:schemeClr val="dk2"/>
                </a:solidFill>
                <a:latin typeface="Arial"/>
                <a:ea typeface="Arial"/>
                <a:cs typeface="Arial"/>
                <a:sym typeface="Arial"/>
              </a:rPr>
              <a:t>(UNAIDS, 2022)</a:t>
            </a:r>
            <a:endParaRPr b="0" i="0" sz="1400" u="none" cap="none" strike="noStrike">
              <a:solidFill>
                <a:srgbClr val="000000"/>
              </a:solidFill>
              <a:latin typeface="Arial"/>
              <a:ea typeface="Arial"/>
              <a:cs typeface="Arial"/>
              <a:sym typeface="Arial"/>
            </a:endParaRPr>
          </a:p>
        </p:txBody>
      </p:sp>
      <p:sp>
        <p:nvSpPr>
          <p:cNvPr id="288" name="Google Shape;288;p59"/>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GENDER-AFFIRMING AND TRANS-COMPETENT HEALTH CARE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6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5 Contents</a:t>
            </a:r>
            <a:endParaRPr/>
          </a:p>
        </p:txBody>
      </p:sp>
      <p:sp>
        <p:nvSpPr>
          <p:cNvPr id="294" name="Google Shape;294;p60"/>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trans and gender-diverse people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Community organising for health and rights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Gender-affirming and trans-competent health care</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Legal and policy reform</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gender identity</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6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a:t>Approaches to criminalisation</a:t>
            </a:r>
            <a:endParaRPr/>
          </a:p>
        </p:txBody>
      </p:sp>
      <p:sp>
        <p:nvSpPr>
          <p:cNvPr id="301" name="Google Shape;301;p61"/>
          <p:cNvSpPr txBox="1"/>
          <p:nvPr>
            <p:ph idx="1" type="body"/>
          </p:nvPr>
        </p:nvSpPr>
        <p:spPr>
          <a:xfrm>
            <a:off x="838200" y="1673225"/>
            <a:ext cx="5305200" cy="4351200"/>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946"/>
              <a:buNone/>
            </a:pPr>
            <a:r>
              <a:rPr lang="en-US" sz="2700"/>
              <a:t>Often, trans and gender-diverse people are criminalised under vaguely defined laws, or under laws against “cross dressing”, or “impersonation” or “imitation” of the opposite sex. Laws against “debauchery”, “vagrancy” or sex work are also used to target trans and gender-diverse people. </a:t>
            </a:r>
            <a:endParaRPr sz="2700"/>
          </a:p>
        </p:txBody>
      </p:sp>
      <p:sp>
        <p:nvSpPr>
          <p:cNvPr id="302" name="Google Shape;302;p61"/>
          <p:cNvSpPr txBox="1"/>
          <p:nvPr>
            <p:ph idx="2" type="body"/>
          </p:nvPr>
        </p:nvSpPr>
        <p:spPr>
          <a:xfrm>
            <a:off x="6440400" y="4791516"/>
            <a:ext cx="5181600" cy="8106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dk1"/>
              </a:buClr>
              <a:buSzPts val="3613"/>
              <a:buFont typeface="Arial"/>
              <a:buNone/>
            </a:pPr>
            <a:r>
              <a:rPr b="1" lang="en-US" sz="1500"/>
              <a:t>VIDEO: </a:t>
            </a:r>
            <a:r>
              <a:rPr lang="en-US" sz="1500" u="sng">
                <a:solidFill>
                  <a:schemeClr val="hlink"/>
                </a:solidFill>
                <a:hlinkClick r:id="rId3"/>
              </a:rPr>
              <a:t>Kiki’s Story: Defending Transgender Rights During COVID-19 in Cameroon</a:t>
            </a:r>
            <a:r>
              <a:rPr lang="en-US" sz="1500"/>
              <a:t> (The Global Fund, 2020)</a:t>
            </a:r>
            <a:endParaRPr sz="1500"/>
          </a:p>
        </p:txBody>
      </p:sp>
      <p:pic>
        <p:nvPicPr>
          <p:cNvPr descr="Graphical user interface, text&#10;&#10;Description automatically generated" id="303" name="Google Shape;303;p61"/>
          <p:cNvPicPr preferRelativeResize="0"/>
          <p:nvPr/>
        </p:nvPicPr>
        <p:blipFill rotWithShape="1">
          <a:blip r:embed="rId4">
            <a:alphaModFix/>
          </a:blip>
          <a:srcRect b="-5460" l="0" r="0" t="5460"/>
          <a:stretch/>
        </p:blipFill>
        <p:spPr>
          <a:xfrm>
            <a:off x="6516754" y="2034561"/>
            <a:ext cx="4810323" cy="2788897"/>
          </a:xfrm>
          <a:prstGeom prst="rect">
            <a:avLst/>
          </a:prstGeom>
          <a:noFill/>
          <a:ln>
            <a:noFill/>
          </a:ln>
        </p:spPr>
      </p:pic>
      <p:cxnSp>
        <p:nvCxnSpPr>
          <p:cNvPr id="304" name="Google Shape;304;p61"/>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05" name="Google Shape;305;p61"/>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LEGAL AND POLICY REFORM</a:t>
            </a:r>
            <a:endParaRPr b="0" i="0" sz="1400" u="none" cap="none" strike="noStrike">
              <a:solidFill>
                <a:srgbClr val="000000"/>
              </a:solidFill>
              <a:latin typeface="Arial"/>
              <a:ea typeface="Arial"/>
              <a:cs typeface="Arial"/>
              <a:sym typeface="Arial"/>
            </a:endParaRPr>
          </a:p>
        </p:txBody>
      </p:sp>
      <p:sp>
        <p:nvSpPr>
          <p:cNvPr id="306" name="Google Shape;306;p61"/>
          <p:cNvSpPr txBox="1"/>
          <p:nvPr/>
        </p:nvSpPr>
        <p:spPr>
          <a:xfrm>
            <a:off x="990750" y="5619300"/>
            <a:ext cx="6109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a:t>
            </a:r>
            <a:r>
              <a:rPr b="0" i="1" lang="en-US" sz="1400" u="none" cap="none" strike="noStrike">
                <a:solidFill>
                  <a:schemeClr val="dk2"/>
                </a:solidFill>
                <a:latin typeface="Arial"/>
                <a:ea typeface="Arial"/>
                <a:cs typeface="Arial"/>
                <a:sym typeface="Arial"/>
              </a:rPr>
              <a:t> Born Free and Equal: Sexual Orientation, Gender Identity and Sex Characteristics in International Human Rights Law</a:t>
            </a:r>
            <a:r>
              <a:rPr b="0" i="0" lang="en-US" sz="1400" u="none" cap="none" strike="noStrike">
                <a:solidFill>
                  <a:schemeClr val="dk2"/>
                </a:solidFill>
                <a:latin typeface="Arial"/>
                <a:ea typeface="Arial"/>
                <a:cs typeface="Arial"/>
                <a:sym typeface="Arial"/>
              </a:rPr>
              <a:t> (OHCHR, 2019)</a:t>
            </a:r>
            <a:endParaRPr b="0" i="0" sz="14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Introduction</a:t>
            </a:r>
            <a:endParaRPr/>
          </a:p>
        </p:txBody>
      </p:sp>
      <p:sp>
        <p:nvSpPr>
          <p:cNvPr id="74" name="Google Shape;74;p3"/>
          <p:cNvSpPr txBox="1"/>
          <p:nvPr>
            <p:ph idx="1" type="body"/>
          </p:nvPr>
        </p:nvSpPr>
        <p:spPr>
          <a:xfrm>
            <a:off x="838200" y="1673225"/>
            <a:ext cx="5508900" cy="43512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700"/>
              <a:buNone/>
            </a:pPr>
            <a:r>
              <a:rPr lang="en-US" sz="1500"/>
              <a:t>This module draws its content </a:t>
            </a:r>
            <a:r>
              <a:rPr lang="en-US" sz="1500">
                <a:highlight>
                  <a:schemeClr val="lt1"/>
                </a:highlight>
              </a:rPr>
              <a:t>largely from the</a:t>
            </a:r>
            <a:r>
              <a:rPr b="1" lang="en-US" sz="1500">
                <a:solidFill>
                  <a:schemeClr val="accent2"/>
                </a:solidFill>
                <a:highlight>
                  <a:schemeClr val="lt1"/>
                </a:highlight>
              </a:rPr>
              <a:t> Transgender people HIV implementation tool (the “TRANSIT”)</a:t>
            </a:r>
            <a:r>
              <a:rPr lang="en-US" sz="1500">
                <a:highlight>
                  <a:schemeClr val="lt1"/>
                </a:highlight>
              </a:rPr>
              <a:t>. </a:t>
            </a:r>
            <a:endParaRPr sz="1500">
              <a:highlight>
                <a:schemeClr val="lt1"/>
              </a:highlight>
            </a:endParaRPr>
          </a:p>
          <a:p>
            <a:pPr indent="0" lvl="0" marL="0" rtl="0" algn="l">
              <a:lnSpc>
                <a:spcPct val="120000"/>
              </a:lnSpc>
              <a:spcBef>
                <a:spcPts val="0"/>
              </a:spcBef>
              <a:spcAft>
                <a:spcPts val="0"/>
              </a:spcAft>
              <a:buClr>
                <a:schemeClr val="dk1"/>
              </a:buClr>
              <a:buSzPts val="700"/>
              <a:buNone/>
            </a:pPr>
            <a:r>
              <a:t/>
            </a:r>
            <a:endParaRPr sz="1500">
              <a:highlight>
                <a:schemeClr val="lt1"/>
              </a:highlight>
            </a:endParaRPr>
          </a:p>
          <a:p>
            <a:pPr indent="0" lvl="0" marL="0" rtl="0" algn="l">
              <a:lnSpc>
                <a:spcPct val="120000"/>
              </a:lnSpc>
              <a:spcBef>
                <a:spcPts val="0"/>
              </a:spcBef>
              <a:spcAft>
                <a:spcPts val="0"/>
              </a:spcAft>
              <a:buClr>
                <a:schemeClr val="dk1"/>
              </a:buClr>
              <a:buSzPts val="700"/>
              <a:buNone/>
            </a:pPr>
            <a:r>
              <a:rPr lang="en-US" sz="1500"/>
              <a:t>Published in 2016, the TRANSIT provides practical guidance on effective HIV and STI programming with transgender people, with a focus on trans women. It provides evidence for the need to decriminalise transgender identity, involve transgender and gender-diverse people in developing policy, and for the empowerment and self-determination of communities of transgender and gender-diverse people as a fundamental part of the fight against HIV. </a:t>
            </a:r>
            <a:endParaRPr/>
          </a:p>
          <a:p>
            <a:pPr indent="0" lvl="0" marL="0" rtl="0" algn="l">
              <a:lnSpc>
                <a:spcPct val="120000"/>
              </a:lnSpc>
              <a:spcBef>
                <a:spcPts val="0"/>
              </a:spcBef>
              <a:spcAft>
                <a:spcPts val="0"/>
              </a:spcAft>
              <a:buClr>
                <a:schemeClr val="dk1"/>
              </a:buClr>
              <a:buSzPts val="700"/>
              <a:buNone/>
            </a:pPr>
            <a:r>
              <a:t/>
            </a:r>
            <a:endParaRPr sz="1500"/>
          </a:p>
          <a:p>
            <a:pPr indent="0" lvl="0" marL="0" rtl="0" algn="l">
              <a:lnSpc>
                <a:spcPct val="120000"/>
              </a:lnSpc>
              <a:spcBef>
                <a:spcPts val="0"/>
              </a:spcBef>
              <a:spcAft>
                <a:spcPts val="0"/>
              </a:spcAft>
              <a:buClr>
                <a:schemeClr val="dk1"/>
              </a:buClr>
              <a:buSzPts val="700"/>
              <a:buNone/>
            </a:pPr>
            <a:r>
              <a:rPr lang="en-US" sz="1500"/>
              <a:t>This module also draws upon the</a:t>
            </a:r>
            <a:r>
              <a:rPr b="1" lang="en-US" sz="1500">
                <a:solidFill>
                  <a:schemeClr val="accent2"/>
                </a:solidFill>
              </a:rPr>
              <a:t> WHO Key Populations Consolidated Guidelines, 2022</a:t>
            </a:r>
            <a:r>
              <a:rPr lang="en-US" sz="1500"/>
              <a:t>, which endorse and update the TRANSIT’s approaches to health interventions and critical enablers.</a:t>
            </a:r>
            <a:endParaRPr/>
          </a:p>
        </p:txBody>
      </p:sp>
      <p:cxnSp>
        <p:nvCxnSpPr>
          <p:cNvPr id="75" name="Google Shape;75;p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76" name="Google Shape;76;p3"/>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INTRODUCTION</a:t>
            </a:r>
            <a:endParaRPr b="0" i="0" sz="1400" u="none" cap="none" strike="noStrike">
              <a:solidFill>
                <a:srgbClr val="000000"/>
              </a:solidFill>
              <a:latin typeface="Arial"/>
              <a:ea typeface="Arial"/>
              <a:cs typeface="Arial"/>
              <a:sym typeface="Arial"/>
            </a:endParaRPr>
          </a:p>
        </p:txBody>
      </p:sp>
      <p:sp>
        <p:nvSpPr>
          <p:cNvPr id="77" name="Google Shape;77;p3"/>
          <p:cNvSpPr txBox="1"/>
          <p:nvPr/>
        </p:nvSpPr>
        <p:spPr>
          <a:xfrm>
            <a:off x="3049361" y="3275112"/>
            <a:ext cx="60987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8" name="Google Shape;78;p3"/>
          <p:cNvPicPr preferRelativeResize="0"/>
          <p:nvPr>
            <p:ph idx="2" type="body"/>
          </p:nvPr>
        </p:nvPicPr>
        <p:blipFill rotWithShape="1">
          <a:blip r:embed="rId3">
            <a:alphaModFix/>
          </a:blip>
          <a:srcRect b="0" l="0" r="0" t="0"/>
          <a:stretch/>
        </p:blipFill>
        <p:spPr>
          <a:xfrm>
            <a:off x="7165161" y="1595050"/>
            <a:ext cx="3303343" cy="4669055"/>
          </a:xfrm>
          <a:prstGeom prst="rect">
            <a:avLst/>
          </a:prstGeom>
          <a:noFill/>
          <a:ln cap="flat" cmpd="sng" w="12700">
            <a:solidFill>
              <a:schemeClr val="dk1"/>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6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US"/>
              <a:t>Ending criminalisation, stigma and </a:t>
            </a:r>
            <a:endParaRPr/>
          </a:p>
          <a:p>
            <a:pPr indent="0" lvl="0" marL="0" rtl="0" algn="l">
              <a:lnSpc>
                <a:spcPct val="90000"/>
              </a:lnSpc>
              <a:spcBef>
                <a:spcPts val="0"/>
              </a:spcBef>
              <a:spcAft>
                <a:spcPts val="0"/>
              </a:spcAft>
              <a:buClr>
                <a:schemeClr val="lt1"/>
              </a:buClr>
              <a:buSzPts val="4000"/>
              <a:buFont typeface="Arial"/>
              <a:buNone/>
            </a:pPr>
            <a:r>
              <a:rPr lang="en-US"/>
              <a:t>discrimination</a:t>
            </a:r>
            <a:endParaRPr/>
          </a:p>
        </p:txBody>
      </p:sp>
      <p:sp>
        <p:nvSpPr>
          <p:cNvPr id="313" name="Google Shape;313;p62"/>
          <p:cNvSpPr txBox="1"/>
          <p:nvPr>
            <p:ph idx="1" type="body"/>
          </p:nvPr>
        </p:nvSpPr>
        <p:spPr>
          <a:xfrm>
            <a:off x="838200" y="1567207"/>
            <a:ext cx="10515600" cy="43495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5000"/>
              </a:lnSpc>
              <a:spcBef>
                <a:spcPts val="0"/>
              </a:spcBef>
              <a:spcAft>
                <a:spcPts val="0"/>
              </a:spcAft>
              <a:buClr>
                <a:schemeClr val="dk1"/>
              </a:buClr>
              <a:buSzPts val="1946"/>
              <a:buNone/>
            </a:pPr>
            <a:r>
              <a:rPr lang="en-US" sz="2200"/>
              <a:t>The Global AIDS Strategy 2021-2026 has set the </a:t>
            </a:r>
            <a:r>
              <a:rPr b="1" lang="en-US" sz="2200">
                <a:solidFill>
                  <a:schemeClr val="accent2"/>
                </a:solidFill>
              </a:rPr>
              <a:t>10-10-10 targets </a:t>
            </a:r>
            <a:r>
              <a:rPr lang="en-US" sz="2200"/>
              <a:t>to ensure that by 2025:</a:t>
            </a:r>
            <a:endParaRPr sz="2600"/>
          </a:p>
          <a:p>
            <a:pPr indent="-282317" lvl="0" marL="285750" rtl="0" algn="l">
              <a:lnSpc>
                <a:spcPct val="115000"/>
              </a:lnSpc>
              <a:spcBef>
                <a:spcPts val="0"/>
              </a:spcBef>
              <a:spcAft>
                <a:spcPts val="0"/>
              </a:spcAft>
              <a:buSzPts val="1746"/>
              <a:buChar char="•"/>
            </a:pPr>
            <a:r>
              <a:rPr lang="en-US" sz="2200"/>
              <a:t>Less than 10% of countries have punitive legal and policy environments</a:t>
            </a:r>
            <a:endParaRPr sz="2600"/>
          </a:p>
          <a:p>
            <a:pPr indent="-282317" lvl="0" marL="285750" rtl="0" algn="l">
              <a:lnSpc>
                <a:spcPct val="115000"/>
              </a:lnSpc>
              <a:spcBef>
                <a:spcPts val="0"/>
              </a:spcBef>
              <a:spcAft>
                <a:spcPts val="0"/>
              </a:spcAft>
              <a:buSzPts val="1746"/>
              <a:buChar char="•"/>
            </a:pPr>
            <a:r>
              <a:rPr lang="en-US" sz="2200"/>
              <a:t>Less than 10% of </a:t>
            </a:r>
            <a:r>
              <a:rPr lang="en-US" sz="2200">
                <a:highlight>
                  <a:schemeClr val="lt1"/>
                </a:highlight>
              </a:rPr>
              <a:t>people living with HIV and key populations experience stigma and discrimination, including transgender people</a:t>
            </a:r>
            <a:endParaRPr sz="2600">
              <a:highlight>
                <a:schemeClr val="lt1"/>
              </a:highlight>
            </a:endParaRPr>
          </a:p>
          <a:p>
            <a:pPr indent="-282317" lvl="0" marL="285750" rtl="0" algn="l">
              <a:lnSpc>
                <a:spcPct val="115000"/>
              </a:lnSpc>
              <a:spcBef>
                <a:spcPts val="0"/>
              </a:spcBef>
              <a:spcAft>
                <a:spcPts val="0"/>
              </a:spcAft>
              <a:buSzPts val="1746"/>
              <a:buChar char="•"/>
            </a:pPr>
            <a:r>
              <a:rPr lang="en-US" sz="2200">
                <a:highlight>
                  <a:schemeClr val="lt1"/>
                </a:highlight>
              </a:rPr>
              <a:t>Less than 10% of women, girls, people living with HIV and key populations experience gender inequality and violence</a:t>
            </a:r>
            <a:endParaRPr sz="2600">
              <a:highlight>
                <a:schemeClr val="lt1"/>
              </a:highlight>
            </a:endParaRPr>
          </a:p>
          <a:p>
            <a:pPr indent="0" lvl="0" marL="0" rtl="0" algn="l">
              <a:lnSpc>
                <a:spcPct val="115000"/>
              </a:lnSpc>
              <a:spcBef>
                <a:spcPts val="0"/>
              </a:spcBef>
              <a:spcAft>
                <a:spcPts val="0"/>
              </a:spcAft>
              <a:buClr>
                <a:schemeClr val="dk1"/>
              </a:buClr>
              <a:buSzPts val="1946"/>
              <a:buNone/>
            </a:pPr>
            <a:r>
              <a:t/>
            </a:r>
            <a:endParaRPr b="1" sz="2200"/>
          </a:p>
          <a:p>
            <a:pPr indent="0" lvl="0" marL="0" rtl="0" algn="l">
              <a:lnSpc>
                <a:spcPct val="115000"/>
              </a:lnSpc>
              <a:spcBef>
                <a:spcPts val="0"/>
              </a:spcBef>
              <a:spcAft>
                <a:spcPts val="0"/>
              </a:spcAft>
              <a:buClr>
                <a:schemeClr val="dk1"/>
              </a:buClr>
              <a:buSzPts val="1946"/>
              <a:buNone/>
            </a:pPr>
            <a:r>
              <a:rPr lang="en-US" sz="2200"/>
              <a:t>Sub-targets include that </a:t>
            </a:r>
            <a:r>
              <a:rPr b="1" lang="en-US" sz="2200"/>
              <a:t>by 2025:  </a:t>
            </a:r>
            <a:endParaRPr sz="2600"/>
          </a:p>
          <a:p>
            <a:pPr indent="-282317" lvl="0" marL="285750" rtl="0" algn="l">
              <a:lnSpc>
                <a:spcPct val="115000"/>
              </a:lnSpc>
              <a:spcBef>
                <a:spcPts val="0"/>
              </a:spcBef>
              <a:spcAft>
                <a:spcPts val="0"/>
              </a:spcAft>
              <a:buSzPts val="1746"/>
              <a:buChar char="•"/>
            </a:pPr>
            <a:r>
              <a:rPr b="1" lang="en-US" sz="2200"/>
              <a:t>Less than 10% of countries </a:t>
            </a:r>
            <a:r>
              <a:rPr b="1" lang="en-US" sz="2200">
                <a:extLst>
                  <a:ext uri="http://customooxmlschemas.google.com/">
                    <go:slidesCustomData xmlns:go="http://customooxmlschemas.google.com/" textRoundtripDataId="35"/>
                  </a:ext>
                </a:extLst>
              </a:rPr>
              <a:t>criminalise same-sex sexual behaviour or sex work</a:t>
            </a:r>
            <a:endParaRPr sz="2600"/>
          </a:p>
          <a:p>
            <a:pPr indent="-282317" lvl="0" marL="285750" rtl="0" algn="l">
              <a:lnSpc>
                <a:spcPct val="115000"/>
              </a:lnSpc>
              <a:spcBef>
                <a:spcPts val="0"/>
              </a:spcBef>
              <a:spcAft>
                <a:spcPts val="0"/>
              </a:spcAft>
              <a:buSzPts val="1746"/>
              <a:buChar char="•"/>
            </a:pPr>
            <a:r>
              <a:rPr b="1" lang="en-US" sz="2200"/>
              <a:t>Less than 10% of health workers and law-enforcement officers report negative attitudes towards trans people</a:t>
            </a:r>
            <a:endParaRPr sz="2600"/>
          </a:p>
        </p:txBody>
      </p:sp>
      <p:cxnSp>
        <p:nvCxnSpPr>
          <p:cNvPr id="314" name="Google Shape;314;p6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15" name="Google Shape;315;p62"/>
          <p:cNvSpPr txBox="1"/>
          <p:nvPr/>
        </p:nvSpPr>
        <p:spPr>
          <a:xfrm>
            <a:off x="3227294" y="502024"/>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62"/>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LEGAL AND POLICY REFORM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63"/>
          <p:cNvSpPr txBox="1"/>
          <p:nvPr>
            <p:ph idx="1" type="body"/>
          </p:nvPr>
        </p:nvSpPr>
        <p:spPr>
          <a:xfrm>
            <a:off x="838200" y="1567199"/>
            <a:ext cx="10515600" cy="4927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b="1" lang="en-US" sz="2500"/>
              <a:t>The past decade has seen several examples of countries working to promote an enabling environment and remove barriers to service access for trans and gender-diverse people. </a:t>
            </a:r>
            <a:r>
              <a:rPr lang="en-US" sz="2500"/>
              <a:t>In many countries, trans and gender-diverse communities are advocating for recognition of their preferred gender identities. </a:t>
            </a:r>
            <a:endParaRPr sz="2700"/>
          </a:p>
          <a:p>
            <a:pPr indent="0" lvl="0" marL="0" rtl="0" algn="l">
              <a:lnSpc>
                <a:spcPct val="90000"/>
              </a:lnSpc>
              <a:spcBef>
                <a:spcPts val="0"/>
              </a:spcBef>
              <a:spcAft>
                <a:spcPts val="0"/>
              </a:spcAft>
              <a:buClr>
                <a:schemeClr val="dk1"/>
              </a:buClr>
              <a:buSzPts val="2600"/>
              <a:buNone/>
            </a:pPr>
            <a:r>
              <a:t/>
            </a:r>
            <a:endParaRPr sz="2500"/>
          </a:p>
          <a:p>
            <a:pPr indent="0" lvl="0" marL="0" rtl="0" algn="l">
              <a:lnSpc>
                <a:spcPct val="90000"/>
              </a:lnSpc>
              <a:spcBef>
                <a:spcPts val="0"/>
              </a:spcBef>
              <a:spcAft>
                <a:spcPts val="0"/>
              </a:spcAft>
              <a:buClr>
                <a:schemeClr val="dk1"/>
              </a:buClr>
              <a:buSzPts val="2600"/>
              <a:buNone/>
            </a:pPr>
            <a:r>
              <a:rPr lang="en-US" sz="2500"/>
              <a:t>In Europe, nine countries have progressed towards legal recognition of trans and gender-diverse people by adopting self-determination laws. These are Belgium, Denmark, Ireland, Iceland, Luxemburg, Malta, Norway, Portugal and Switzerland.</a:t>
            </a:r>
            <a:endParaRPr sz="2500"/>
          </a:p>
          <a:p>
            <a:pPr indent="0" lvl="0" marL="0" rtl="0" algn="l">
              <a:lnSpc>
                <a:spcPct val="90000"/>
              </a:lnSpc>
              <a:spcBef>
                <a:spcPts val="0"/>
              </a:spcBef>
              <a:spcAft>
                <a:spcPts val="0"/>
              </a:spcAft>
              <a:buClr>
                <a:schemeClr val="dk1"/>
              </a:buClr>
              <a:buSzPts val="2600"/>
              <a:buNone/>
            </a:pPr>
            <a:r>
              <a:t/>
            </a:r>
            <a:endParaRPr sz="2500">
              <a:highlight>
                <a:schemeClr val="lt1"/>
              </a:highlight>
            </a:endParaRPr>
          </a:p>
          <a:p>
            <a:pPr indent="0" lvl="0" marL="0" rtl="0" algn="l">
              <a:lnSpc>
                <a:spcPct val="90000"/>
              </a:lnSpc>
              <a:spcBef>
                <a:spcPts val="0"/>
              </a:spcBef>
              <a:spcAft>
                <a:spcPts val="0"/>
              </a:spcAft>
              <a:buClr>
                <a:schemeClr val="dk1"/>
              </a:buClr>
              <a:buSzPts val="2600"/>
              <a:buNone/>
            </a:pPr>
            <a:r>
              <a:rPr lang="en-US" sz="2500">
                <a:highlight>
                  <a:schemeClr val="lt1"/>
                </a:highlight>
              </a:rPr>
              <a:t>In Nepal, a third gender has been legally recognised, and can be selected in official records, such as the census and in passports.</a:t>
            </a:r>
            <a:endParaRPr sz="2500">
              <a:highlight>
                <a:schemeClr val="lt1"/>
              </a:highlight>
            </a:endParaRPr>
          </a:p>
        </p:txBody>
      </p:sp>
      <p:sp>
        <p:nvSpPr>
          <p:cNvPr id="323" name="Google Shape;323;p63"/>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br>
              <a:rPr lang="en-US"/>
            </a:br>
            <a:r>
              <a:rPr lang="en-US"/>
              <a:t>Legal and policy reform on </a:t>
            </a:r>
            <a:endParaRPr/>
          </a:p>
          <a:p>
            <a:pPr indent="0" lvl="0" marL="0" rtl="0" algn="l">
              <a:lnSpc>
                <a:spcPct val="90000"/>
              </a:lnSpc>
              <a:spcBef>
                <a:spcPts val="0"/>
              </a:spcBef>
              <a:spcAft>
                <a:spcPts val="0"/>
              </a:spcAft>
              <a:buClr>
                <a:schemeClr val="lt1"/>
              </a:buClr>
              <a:buSzPts val="4000"/>
              <a:buFont typeface="Arial"/>
              <a:buNone/>
            </a:pPr>
            <a:r>
              <a:rPr lang="en-US"/>
              <a:t>gender identity</a:t>
            </a:r>
            <a:endParaRPr/>
          </a:p>
        </p:txBody>
      </p:sp>
      <p:cxnSp>
        <p:nvCxnSpPr>
          <p:cNvPr id="324" name="Google Shape;324;p63"/>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25" name="Google Shape;325;p63"/>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LEGAL AND POLICY REFORM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4"/>
          <p:cNvSpPr txBox="1"/>
          <p:nvPr>
            <p:ph idx="1" type="body"/>
          </p:nvPr>
        </p:nvSpPr>
        <p:spPr>
          <a:xfrm>
            <a:off x="838200" y="1567207"/>
            <a:ext cx="10515600" cy="467317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0000"/>
              </a:lnSpc>
              <a:spcBef>
                <a:spcPts val="0"/>
              </a:spcBef>
              <a:spcAft>
                <a:spcPts val="0"/>
              </a:spcAft>
              <a:buClr>
                <a:schemeClr val="dk1"/>
              </a:buClr>
              <a:buSzPct val="100000"/>
              <a:buNone/>
            </a:pPr>
            <a:r>
              <a:rPr lang="en-US" sz="2400"/>
              <a:t>In 2015, Malta passed the Gender Identity, Gender Expr</a:t>
            </a:r>
            <a:r>
              <a:rPr lang="en-US" sz="2400">
                <a:highlight>
                  <a:schemeClr val="lt1"/>
                </a:highlight>
              </a:rPr>
              <a:t>ession and Sex Characteristics Act, which provides </a:t>
            </a:r>
            <a:r>
              <a:rPr b="1" lang="en-US" sz="2400">
                <a:highlight>
                  <a:schemeClr val="lt1"/>
                </a:highlight>
              </a:rPr>
              <a:t>a self-determined, speedy and accessible diverse gender-recognition process</a:t>
            </a:r>
            <a:r>
              <a:rPr lang="en-US" sz="2400">
                <a:highlight>
                  <a:schemeClr val="lt1"/>
                </a:highlight>
              </a:rPr>
              <a:t>. It envisages minors being able to exercise choice about their gender identity, while recognising parental participation a</a:t>
            </a:r>
            <a:r>
              <a:rPr lang="en-US" sz="2400"/>
              <a:t>nd the minor’s best interests. </a:t>
            </a:r>
            <a:endParaRPr/>
          </a:p>
          <a:p>
            <a:pPr indent="0" lvl="0" marL="0" rtl="0" algn="l">
              <a:lnSpc>
                <a:spcPct val="110000"/>
              </a:lnSpc>
              <a:spcBef>
                <a:spcPts val="0"/>
              </a:spcBef>
              <a:spcAft>
                <a:spcPts val="0"/>
              </a:spcAft>
              <a:buClr>
                <a:schemeClr val="dk1"/>
              </a:buClr>
              <a:buSzPct val="100000"/>
              <a:buNone/>
            </a:pPr>
            <a:r>
              <a:t/>
            </a:r>
            <a:endParaRPr sz="2400"/>
          </a:p>
          <a:p>
            <a:pPr indent="0" lvl="0" marL="0" rtl="0" algn="l">
              <a:lnSpc>
                <a:spcPct val="110000"/>
              </a:lnSpc>
              <a:spcBef>
                <a:spcPts val="0"/>
              </a:spcBef>
              <a:spcAft>
                <a:spcPts val="0"/>
              </a:spcAft>
              <a:buClr>
                <a:schemeClr val="dk1"/>
              </a:buClr>
              <a:buSzPct val="100000"/>
              <a:buNone/>
            </a:pPr>
            <a:r>
              <a:rPr lang="en-US" sz="2400"/>
              <a:t>The law guarantees </a:t>
            </a:r>
            <a:r>
              <a:rPr b="1" lang="en-US" sz="2400"/>
              <a:t>non-discrimination in the public and private sector</a:t>
            </a:r>
            <a:r>
              <a:rPr lang="en-US" sz="2400"/>
              <a:t> and rejects the pathologising of gender identity by stipulating that people “shall not be required to provide proof of a surgical procedure for total or partial genital reassignment, hormonal therapies or any other psychiatric, psychological or medical treatment”. The law also calls for a working group on trans health care to research international best practices. </a:t>
            </a:r>
            <a:endParaRPr/>
          </a:p>
          <a:p>
            <a:pPr indent="0" lvl="0" marL="0" rtl="0" algn="l">
              <a:lnSpc>
                <a:spcPct val="110000"/>
              </a:lnSpc>
              <a:spcBef>
                <a:spcPts val="0"/>
              </a:spcBef>
              <a:spcAft>
                <a:spcPts val="0"/>
              </a:spcAft>
              <a:buClr>
                <a:schemeClr val="dk1"/>
              </a:buClr>
              <a:buSzPct val="100000"/>
              <a:buNone/>
            </a:pPr>
            <a:r>
              <a:t/>
            </a:r>
            <a:endParaRPr sz="2400"/>
          </a:p>
          <a:p>
            <a:pPr indent="0" lvl="0" marL="0" rtl="0" algn="l">
              <a:lnSpc>
                <a:spcPct val="110000"/>
              </a:lnSpc>
              <a:spcBef>
                <a:spcPts val="0"/>
              </a:spcBef>
              <a:spcAft>
                <a:spcPts val="0"/>
              </a:spcAft>
              <a:buClr>
                <a:schemeClr val="dk1"/>
              </a:buClr>
              <a:buSzPct val="100000"/>
              <a:buNone/>
            </a:pPr>
            <a:r>
              <a:rPr lang="en-US" sz="2400"/>
              <a:t>Following the law’s passage, the Maltese Ministry of Education, working with activists, </a:t>
            </a:r>
            <a:r>
              <a:rPr b="1" lang="en-US" sz="2400"/>
              <a:t>devised a policy to accommodate trans, gender-nonconforming and intersex children within the educational system.</a:t>
            </a:r>
            <a:endParaRPr/>
          </a:p>
        </p:txBody>
      </p:sp>
      <p:sp>
        <p:nvSpPr>
          <p:cNvPr id="332" name="Google Shape;332;p6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br>
              <a:rPr lang="en-US" sz="3200"/>
            </a:br>
            <a:r>
              <a:rPr lang="en-US" sz="3200"/>
              <a:t>C</a:t>
            </a:r>
            <a:r>
              <a:rPr lang="en-US" sz="3200"/>
              <a:t>ase study 1:</a:t>
            </a:r>
            <a:r>
              <a:rPr lang="en-US" sz="3200"/>
              <a:t> legal and policy reform </a:t>
            </a:r>
            <a:endParaRPr sz="3200"/>
          </a:p>
          <a:p>
            <a:pPr indent="0" lvl="0" marL="0" rtl="0" algn="l">
              <a:lnSpc>
                <a:spcPct val="90000"/>
              </a:lnSpc>
              <a:spcBef>
                <a:spcPts val="0"/>
              </a:spcBef>
              <a:spcAft>
                <a:spcPts val="0"/>
              </a:spcAft>
              <a:buClr>
                <a:schemeClr val="lt1"/>
              </a:buClr>
              <a:buSzPts val="4000"/>
              <a:buFont typeface="Arial"/>
              <a:buNone/>
            </a:pPr>
            <a:r>
              <a:rPr lang="en-US" sz="3200"/>
              <a:t>on gender identity</a:t>
            </a:r>
            <a:endParaRPr sz="3200"/>
          </a:p>
        </p:txBody>
      </p:sp>
      <p:cxnSp>
        <p:nvCxnSpPr>
          <p:cNvPr id="333" name="Google Shape;333;p64"/>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34" name="Google Shape;334;p64"/>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LEGAL AND POLICY REFORM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5"/>
          <p:cNvSpPr txBox="1"/>
          <p:nvPr>
            <p:ph idx="1" type="body"/>
          </p:nvPr>
        </p:nvSpPr>
        <p:spPr>
          <a:xfrm>
            <a:off x="838200" y="1567207"/>
            <a:ext cx="10515600" cy="467317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800"/>
              <a:buFont typeface="Arial"/>
              <a:buNone/>
            </a:pPr>
            <a:r>
              <a:rPr lang="en-US" sz="2400">
                <a:solidFill>
                  <a:schemeClr val="accent1"/>
                </a:solidFill>
              </a:rPr>
              <a:t>In 2018, the National Assembly of Pakistan enacted </a:t>
            </a:r>
            <a:r>
              <a:rPr lang="en-US" sz="2400" u="sng">
                <a:solidFill>
                  <a:schemeClr val="accent1"/>
                </a:solidFill>
                <a:hlinkClick r:id="rId3">
                  <a:extLst>
                    <a:ext uri="{A12FA001-AC4F-418D-AE19-62706E023703}">
                      <ahyp:hlinkClr val="tx"/>
                    </a:ext>
                  </a:extLst>
                </a:hlinkClick>
              </a:rPr>
              <a:t>The Transgender Persons (Protection of Rights) Act 2018</a:t>
            </a:r>
            <a:r>
              <a:rPr lang="en-US" sz="2400">
                <a:solidFill>
                  <a:schemeClr val="accent1"/>
                </a:solidFill>
              </a:rPr>
              <a:t> providing legal recognition to trans people and prohibiting discrimination and harassment against them. </a:t>
            </a:r>
            <a:endParaRPr/>
          </a:p>
          <a:p>
            <a:pPr indent="0" lvl="0" marL="0" rtl="0" algn="l">
              <a:lnSpc>
                <a:spcPct val="100000"/>
              </a:lnSpc>
              <a:spcBef>
                <a:spcPts val="0"/>
              </a:spcBef>
              <a:spcAft>
                <a:spcPts val="0"/>
              </a:spcAft>
              <a:buClr>
                <a:schemeClr val="dk1"/>
              </a:buClr>
              <a:buSzPts val="2800"/>
              <a:buFont typeface="Arial"/>
              <a:buNone/>
            </a:pPr>
            <a:r>
              <a:t/>
            </a:r>
            <a:endParaRPr b="1" sz="2400">
              <a:solidFill>
                <a:schemeClr val="accent1"/>
              </a:solidFill>
            </a:endParaRPr>
          </a:p>
          <a:p>
            <a:pPr indent="0" lvl="0" marL="0" rtl="0" algn="l">
              <a:lnSpc>
                <a:spcPct val="100000"/>
              </a:lnSpc>
              <a:spcBef>
                <a:spcPts val="0"/>
              </a:spcBef>
              <a:spcAft>
                <a:spcPts val="0"/>
              </a:spcAft>
              <a:buClr>
                <a:schemeClr val="dk1"/>
              </a:buClr>
              <a:buSzPts val="2800"/>
              <a:buFont typeface="Arial"/>
              <a:buNone/>
            </a:pPr>
            <a:r>
              <a:rPr b="1" lang="en-US" sz="2400">
                <a:solidFill>
                  <a:schemeClr val="accent1"/>
                </a:solidFill>
              </a:rPr>
              <a:t>The law requires local governments to cater to the welfare of the community, for example by:</a:t>
            </a:r>
            <a:endParaRPr/>
          </a:p>
          <a:p>
            <a:pPr indent="-342900" lvl="0" marL="342900" rtl="0" algn="l">
              <a:lnSpc>
                <a:spcPct val="100000"/>
              </a:lnSpc>
              <a:spcBef>
                <a:spcPts val="0"/>
              </a:spcBef>
              <a:spcAft>
                <a:spcPts val="0"/>
              </a:spcAft>
              <a:buSzPts val="2800"/>
              <a:buChar char="•"/>
            </a:pPr>
            <a:r>
              <a:rPr lang="en-US" sz="2400">
                <a:solidFill>
                  <a:schemeClr val="accent1"/>
                </a:solidFill>
              </a:rPr>
              <a:t>Establishing protection centres and safe houses for trans people</a:t>
            </a:r>
            <a:endParaRPr/>
          </a:p>
          <a:p>
            <a:pPr indent="-342900" lvl="0" marL="342900" rtl="0" algn="l">
              <a:lnSpc>
                <a:spcPct val="100000"/>
              </a:lnSpc>
              <a:spcBef>
                <a:spcPts val="0"/>
              </a:spcBef>
              <a:spcAft>
                <a:spcPts val="0"/>
              </a:spcAft>
              <a:buSzPts val="2800"/>
              <a:buChar char="•"/>
            </a:pPr>
            <a:r>
              <a:rPr lang="en-US" sz="2400">
                <a:solidFill>
                  <a:schemeClr val="accent1"/>
                </a:solidFill>
              </a:rPr>
              <a:t>Establishing separate prison and detention cells for trans people</a:t>
            </a:r>
            <a:endParaRPr/>
          </a:p>
          <a:p>
            <a:pPr indent="-342900" lvl="0" marL="342900" rtl="0" algn="l">
              <a:lnSpc>
                <a:spcPct val="100000"/>
              </a:lnSpc>
              <a:spcBef>
                <a:spcPts val="0"/>
              </a:spcBef>
              <a:spcAft>
                <a:spcPts val="0"/>
              </a:spcAft>
              <a:buSzPts val="2800"/>
              <a:buChar char="•"/>
            </a:pPr>
            <a:r>
              <a:rPr lang="en-US" sz="2400">
                <a:solidFill>
                  <a:schemeClr val="accent1"/>
                </a:solidFill>
              </a:rPr>
              <a:t>Instituting sensitisation and awareness training for public servants, in particular law enforcement officials and health-care workers</a:t>
            </a:r>
            <a:endParaRPr/>
          </a:p>
          <a:p>
            <a:pPr indent="-342900" lvl="0" marL="342900" rtl="0" algn="l">
              <a:lnSpc>
                <a:spcPct val="100000"/>
              </a:lnSpc>
              <a:spcBef>
                <a:spcPts val="0"/>
              </a:spcBef>
              <a:spcAft>
                <a:spcPts val="0"/>
              </a:spcAft>
              <a:buSzPts val="2800"/>
              <a:buChar char="•"/>
            </a:pPr>
            <a:r>
              <a:rPr lang="en-US" sz="2400">
                <a:solidFill>
                  <a:schemeClr val="accent1"/>
                </a:solidFill>
              </a:rPr>
              <a:t>Organising vocational training programmes and encouraging trans people to start small business through incentives, loan schemes and grants</a:t>
            </a:r>
            <a:r>
              <a:rPr lang="en-US"/>
              <a:t>.</a:t>
            </a:r>
            <a:endParaRPr sz="2400">
              <a:solidFill>
                <a:schemeClr val="accent1"/>
              </a:solidFill>
            </a:endParaRPr>
          </a:p>
        </p:txBody>
      </p:sp>
      <p:sp>
        <p:nvSpPr>
          <p:cNvPr id="341" name="Google Shape;341;p65"/>
          <p:cNvSpPr txBox="1"/>
          <p:nvPr>
            <p:ph type="title"/>
          </p:nvPr>
        </p:nvSpPr>
        <p:spPr>
          <a:xfrm>
            <a:off x="430696" y="232514"/>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br>
              <a:rPr lang="en-US" sz="3200"/>
            </a:br>
            <a:r>
              <a:rPr lang="en-US" sz="3200"/>
              <a:t>Case study 2: Supporting the safety </a:t>
            </a:r>
            <a:endParaRPr sz="3200"/>
          </a:p>
          <a:p>
            <a:pPr indent="0" lvl="0" marL="0" rtl="0" algn="l">
              <a:lnSpc>
                <a:spcPct val="90000"/>
              </a:lnSpc>
              <a:spcBef>
                <a:spcPts val="0"/>
              </a:spcBef>
              <a:spcAft>
                <a:spcPts val="0"/>
              </a:spcAft>
              <a:buClr>
                <a:schemeClr val="lt1"/>
              </a:buClr>
              <a:buSzPts val="4000"/>
              <a:buFont typeface="Arial"/>
              <a:buNone/>
            </a:pPr>
            <a:r>
              <a:rPr lang="en-US" sz="3200"/>
              <a:t>and rights of trans people</a:t>
            </a:r>
            <a:endParaRPr sz="3200"/>
          </a:p>
        </p:txBody>
      </p:sp>
      <p:cxnSp>
        <p:nvCxnSpPr>
          <p:cNvPr id="342" name="Google Shape;342;p65"/>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43" name="Google Shape;343;p65"/>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LEGAL AND POLICY REFORM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6"/>
          <p:cNvSpPr txBox="1"/>
          <p:nvPr>
            <p:ph idx="1" type="body"/>
          </p:nvPr>
        </p:nvSpPr>
        <p:spPr>
          <a:xfrm>
            <a:off x="838200" y="1567200"/>
            <a:ext cx="5343600" cy="46731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1000"/>
              </a:spcBef>
              <a:spcAft>
                <a:spcPts val="0"/>
              </a:spcAft>
              <a:buClr>
                <a:schemeClr val="dk1"/>
              </a:buClr>
              <a:buSzPct val="78865"/>
              <a:buFont typeface="Arial"/>
              <a:buNone/>
            </a:pPr>
            <a:r>
              <a:rPr lang="en-US" sz="1940"/>
              <a:t>As part of its aim to promote the human rights of trans women in the Dominican Republic, COTRAVETD (Comunidad de Trans y Travestis Trabajadoras Sexuales Dominicana) </a:t>
            </a:r>
            <a:r>
              <a:rPr lang="en-US" sz="1940">
                <a:extLst>
                  <a:ext uri="http://customooxmlschemas.google.com/">
                    <go:slidesCustomData xmlns:go="http://customooxmlschemas.google.com/" textRoundtripDataId="36"/>
                  </a:ext>
                </a:extLst>
              </a:rPr>
              <a:t>provides</a:t>
            </a:r>
            <a:r>
              <a:rPr lang="en-US" sz="1940"/>
              <a:t> access to HIV prevention, support and treatment, and raises community and societal awareness about the stigma, discrimination and violence faced by trans people, including those living with HIV, and those involved in sex work. </a:t>
            </a:r>
            <a:endParaRPr sz="2280"/>
          </a:p>
          <a:p>
            <a:pPr indent="0" lvl="0" marL="0" rtl="0" algn="l">
              <a:lnSpc>
                <a:spcPct val="100000"/>
              </a:lnSpc>
              <a:spcBef>
                <a:spcPts val="1000"/>
              </a:spcBef>
              <a:spcAft>
                <a:spcPts val="0"/>
              </a:spcAft>
              <a:buClr>
                <a:schemeClr val="dk1"/>
              </a:buClr>
              <a:buSzPct val="78865"/>
              <a:buFont typeface="Arial"/>
              <a:buNone/>
            </a:pPr>
            <a:r>
              <a:rPr lang="en-US" sz="1940"/>
              <a:t>COTRAVETD conducts advocacy work to promote legislative reform, including improving a draft Gender Identity Law. Its empowerment philosophy is based on the belief that even if the desired law fails to pass, the process of drafting and lobbying itself serves as a tool for movement-building and political visibility.  </a:t>
            </a:r>
            <a:endParaRPr sz="2280"/>
          </a:p>
          <a:p>
            <a:pPr indent="0" lvl="0" marL="0" rtl="0" algn="l">
              <a:lnSpc>
                <a:spcPct val="100000"/>
              </a:lnSpc>
              <a:spcBef>
                <a:spcPts val="1000"/>
              </a:spcBef>
              <a:spcAft>
                <a:spcPts val="0"/>
              </a:spcAft>
              <a:buClr>
                <a:schemeClr val="dk1"/>
              </a:buClr>
              <a:buSzPct val="78865"/>
              <a:buFont typeface="Arial"/>
              <a:buNone/>
            </a:pPr>
            <a:r>
              <a:t/>
            </a:r>
            <a:endParaRPr sz="1940"/>
          </a:p>
        </p:txBody>
      </p:sp>
      <p:sp>
        <p:nvSpPr>
          <p:cNvPr id="350" name="Google Shape;350;p6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br>
              <a:rPr lang="en-US"/>
            </a:br>
            <a:r>
              <a:rPr lang="en-US"/>
              <a:t>Case study 3: Advocating for </a:t>
            </a:r>
            <a:endParaRPr/>
          </a:p>
          <a:p>
            <a:pPr indent="0" lvl="0" marL="0" rtl="0" algn="l">
              <a:lnSpc>
                <a:spcPct val="90000"/>
              </a:lnSpc>
              <a:spcBef>
                <a:spcPts val="0"/>
              </a:spcBef>
              <a:spcAft>
                <a:spcPts val="0"/>
              </a:spcAft>
              <a:buClr>
                <a:schemeClr val="lt1"/>
              </a:buClr>
              <a:buSzPts val="4000"/>
              <a:buFont typeface="Arial"/>
              <a:buNone/>
            </a:pPr>
            <a:r>
              <a:rPr lang="en-US"/>
              <a:t>legislative reform </a:t>
            </a:r>
            <a:endParaRPr/>
          </a:p>
        </p:txBody>
      </p:sp>
      <p:cxnSp>
        <p:nvCxnSpPr>
          <p:cNvPr id="351" name="Google Shape;351;p6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52" name="Google Shape;352;p66"/>
          <p:cNvSpPr txBox="1"/>
          <p:nvPr/>
        </p:nvSpPr>
        <p:spPr>
          <a:xfrm>
            <a:off x="838199" y="5840088"/>
            <a:ext cx="4458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Arial"/>
                <a:ea typeface="Arial"/>
                <a:cs typeface="Arial"/>
                <a:sym typeface="Arial"/>
              </a:rPr>
              <a:t>Source:</a:t>
            </a:r>
            <a:r>
              <a:rPr b="0" i="0" lang="en-US" sz="1400" u="none" cap="none" strike="noStrike">
                <a:solidFill>
                  <a:srgbClr val="000000"/>
                </a:solidFill>
                <a:latin typeface="Arial"/>
                <a:ea typeface="Arial"/>
                <a:cs typeface="Arial"/>
                <a:sym typeface="Arial"/>
              </a:rPr>
              <a:t> </a:t>
            </a:r>
            <a:r>
              <a:rPr b="0" i="0" lang="en-US" sz="1400" u="sng" cap="none" strike="noStrike">
                <a:solidFill>
                  <a:schemeClr val="hlink"/>
                </a:solidFill>
                <a:latin typeface="Arial"/>
                <a:ea typeface="Arial"/>
                <a:cs typeface="Arial"/>
                <a:sym typeface="Arial"/>
                <a:hlinkClick r:id="rId3"/>
              </a:rPr>
              <a:t>COTRAVETD</a:t>
            </a:r>
            <a:endParaRPr b="0" i="0" sz="1400" u="none" cap="none" strike="noStrike">
              <a:solidFill>
                <a:srgbClr val="000000"/>
              </a:solidFill>
              <a:latin typeface="Arial"/>
              <a:ea typeface="Arial"/>
              <a:cs typeface="Arial"/>
              <a:sym typeface="Arial"/>
            </a:endParaRPr>
          </a:p>
        </p:txBody>
      </p:sp>
      <p:sp>
        <p:nvSpPr>
          <p:cNvPr id="353" name="Google Shape;353;p66"/>
          <p:cNvSpPr txBox="1"/>
          <p:nvPr/>
        </p:nvSpPr>
        <p:spPr>
          <a:xfrm>
            <a:off x="838200" y="6494685"/>
            <a:ext cx="62619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LEGAL AND POLICY REFORM</a:t>
            </a:r>
            <a:endParaRPr b="0" i="0" sz="1400" u="none" cap="none" strike="noStrike">
              <a:solidFill>
                <a:srgbClr val="000000"/>
              </a:solidFill>
              <a:latin typeface="Arial"/>
              <a:ea typeface="Arial"/>
              <a:cs typeface="Arial"/>
              <a:sym typeface="Arial"/>
            </a:endParaRPr>
          </a:p>
        </p:txBody>
      </p:sp>
      <p:pic>
        <p:nvPicPr>
          <p:cNvPr id="354" name="Google Shape;354;p66"/>
          <p:cNvPicPr preferRelativeResize="0"/>
          <p:nvPr/>
        </p:nvPicPr>
        <p:blipFill rotWithShape="1">
          <a:blip r:embed="rId4">
            <a:alphaModFix/>
          </a:blip>
          <a:srcRect b="0" l="0" r="0" t="0"/>
          <a:stretch/>
        </p:blipFill>
        <p:spPr>
          <a:xfrm>
            <a:off x="6654800" y="1898520"/>
            <a:ext cx="4916700" cy="3277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5 Contents</a:t>
            </a:r>
            <a:endParaRPr/>
          </a:p>
        </p:txBody>
      </p:sp>
      <p:sp>
        <p:nvSpPr>
          <p:cNvPr id="360" name="Google Shape;360;p67"/>
          <p:cNvSpPr txBox="1"/>
          <p:nvPr>
            <p:ph idx="1" type="body"/>
          </p:nvPr>
        </p:nvSpPr>
        <p:spPr>
          <a:xfrm>
            <a:off x="838200" y="1567207"/>
            <a:ext cx="10751288"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trans and gender-diverse people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Community organising for health and rights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Gender-affirming and trans-competent health care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Legal and policy reform</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UN frameworks and normative guidance on gender identity</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8"/>
          <p:cNvSpPr txBox="1"/>
          <p:nvPr>
            <p:ph idx="1" type="body"/>
          </p:nvPr>
        </p:nvSpPr>
        <p:spPr>
          <a:xfrm>
            <a:off x="838200" y="1418345"/>
            <a:ext cx="10515600" cy="457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b="1" lang="en-US" sz="1800" u="sng">
                <a:solidFill>
                  <a:schemeClr val="accent2"/>
                </a:solidFill>
                <a:hlinkClick r:id="rId3">
                  <a:extLst>
                    <a:ext uri="{A12FA001-AC4F-418D-AE19-62706E023703}">
                      <ahyp:hlinkClr val="tx"/>
                    </a:ext>
                  </a:extLst>
                </a:hlinkClick>
              </a:rPr>
              <a:t>UN Political Declaration on HIV and AIDS</a:t>
            </a:r>
            <a:r>
              <a:rPr lang="en-US" sz="1800">
                <a:solidFill>
                  <a:schemeClr val="accent2"/>
                </a:solidFill>
              </a:rPr>
              <a:t> </a:t>
            </a:r>
            <a:r>
              <a:rPr lang="en-US" sz="1800">
                <a:solidFill>
                  <a:srgbClr val="171616"/>
                </a:solidFill>
              </a:rPr>
              <a:t>(2021): In this document, drafted at the High Level Meeting on HIV and AIDS in 2021, governments, “express deep concern about stigma, discrimination, violence and restrictive and discriminatory laws and practices that target people living with, at risk of and affected by HIV … and laws that restrict the movement or access to services for people living with, at risk of and affected by HIV, including key populations … and in this regard, deplore acts of violence and discrimination in all regions of the world against them”.</a:t>
            </a:r>
            <a:endParaRPr/>
          </a:p>
          <a:p>
            <a:pPr indent="0" lvl="0" marL="0" rtl="0" algn="l">
              <a:lnSpc>
                <a:spcPct val="100000"/>
              </a:lnSpc>
              <a:spcBef>
                <a:spcPts val="1000"/>
              </a:spcBef>
              <a:spcAft>
                <a:spcPts val="0"/>
              </a:spcAft>
              <a:buSzPts val="1800"/>
              <a:buNone/>
            </a:pPr>
            <a:r>
              <a:rPr b="1" lang="en-US" sz="1800" u="sng">
                <a:solidFill>
                  <a:schemeClr val="accent2"/>
                </a:solidFill>
                <a:hlinkClick r:id="rId4">
                  <a:extLst>
                    <a:ext uri="{A12FA001-AC4F-418D-AE19-62706E023703}">
                      <ahyp:hlinkClr val="tx"/>
                    </a:ext>
                  </a:extLst>
                </a:hlinkClick>
              </a:rPr>
              <a:t>Global AIDS Strategy 2021-2026</a:t>
            </a:r>
            <a:r>
              <a:rPr lang="en-US" sz="1800">
                <a:solidFill>
                  <a:schemeClr val="accent2"/>
                </a:solidFill>
              </a:rPr>
              <a:t> </a:t>
            </a:r>
            <a:r>
              <a:rPr lang="en-US" sz="1800">
                <a:solidFill>
                  <a:srgbClr val="171616"/>
                </a:solidFill>
              </a:rPr>
              <a:t>(2021): The strategy includes a commitment to work towards the end of stigma, discrimination and violence on the basis of gender identity as part of the 10-10-10 targets to remove societal and legal barriers to accessing services.</a:t>
            </a:r>
            <a:endParaRPr/>
          </a:p>
          <a:p>
            <a:pPr indent="0" lvl="0" marL="0" rtl="0" algn="l">
              <a:lnSpc>
                <a:spcPct val="100000"/>
              </a:lnSpc>
              <a:spcBef>
                <a:spcPts val="1000"/>
              </a:spcBef>
              <a:spcAft>
                <a:spcPts val="1000"/>
              </a:spcAft>
              <a:buSzPts val="1800"/>
              <a:buNone/>
            </a:pPr>
            <a:r>
              <a:rPr b="1" lang="en-US" sz="1800" u="sng">
                <a:solidFill>
                  <a:schemeClr val="accent2"/>
                </a:solidFill>
                <a:hlinkClick r:id="rId5">
                  <a:extLst>
                    <a:ext uri="{A12FA001-AC4F-418D-AE19-62706E023703}">
                      <ahyp:hlinkClr val="tx"/>
                    </a:ext>
                  </a:extLst>
                </a:hlinkClick>
              </a:rPr>
              <a:t>Consolidated Guidelines on HIV, Viral Hepatitis and STI Diagnosis, Prevention, Treatment and Care for Key Populations</a:t>
            </a:r>
            <a:r>
              <a:rPr lang="en-US" sz="1800">
                <a:solidFill>
                  <a:schemeClr val="accent2"/>
                </a:solidFill>
              </a:rPr>
              <a:t> </a:t>
            </a:r>
            <a:r>
              <a:rPr lang="en-US" sz="1800">
                <a:solidFill>
                  <a:srgbClr val="171616"/>
                </a:solidFill>
              </a:rPr>
              <a:t>(2022): Published by the World Health Organisation, this is an updated version of the 2016 edition, and is designed to address HIV, viral hepatitis and STIs in key populations using a rights-based, integrated and person-centred approach. One of the recommendations is that “Countries should work toward decriminalisation of … non-conforming gender identities … and toward the elimination of the unjust application of civil law and regulations against … trans and gender-diverse people”.</a:t>
            </a:r>
            <a:endParaRPr/>
          </a:p>
        </p:txBody>
      </p:sp>
      <p:cxnSp>
        <p:nvCxnSpPr>
          <p:cNvPr id="367" name="Google Shape;367;p68"/>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68" name="Google Shape;368;p68"/>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SzPts val="1800"/>
              <a:buNone/>
            </a:pPr>
            <a:r>
              <a:rPr lang="en-US" sz="3000"/>
              <a:t>Gender identity and UN frameworks (1)</a:t>
            </a:r>
            <a:endParaRPr sz="3000"/>
          </a:p>
        </p:txBody>
      </p:sp>
      <p:sp>
        <p:nvSpPr>
          <p:cNvPr id="369" name="Google Shape;369;p68"/>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UN FRAMEWORKS AND NORMATIVE GUIDANCE ON GENDER IDENTITY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9"/>
          <p:cNvSpPr txBox="1"/>
          <p:nvPr>
            <p:ph idx="1" type="body"/>
          </p:nvPr>
        </p:nvSpPr>
        <p:spPr>
          <a:xfrm>
            <a:off x="838200" y="1567207"/>
            <a:ext cx="10515600" cy="4368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SzPts val="1800"/>
              <a:buNone/>
            </a:pPr>
            <a:r>
              <a:rPr b="1" lang="en-US" sz="1800" u="sng">
                <a:solidFill>
                  <a:schemeClr val="accent2"/>
                </a:solidFill>
                <a:hlinkClick r:id="rId3">
                  <a:extLst>
                    <a:ext uri="{A12FA001-AC4F-418D-AE19-62706E023703}">
                      <ahyp:hlinkClr val="tx"/>
                    </a:ext>
                  </a:extLst>
                </a:hlinkClick>
              </a:rPr>
              <a:t>Born Free And Equal: Sexual Orientation, Gender Identity and Sex Characteristics in International Human Rights Law. Second Edition</a:t>
            </a:r>
            <a:r>
              <a:rPr lang="en-US" sz="1800">
                <a:solidFill>
                  <a:schemeClr val="accent2"/>
                </a:solidFill>
              </a:rPr>
              <a:t> </a:t>
            </a:r>
            <a:r>
              <a:rPr lang="en-US" sz="1800">
                <a:solidFill>
                  <a:srgbClr val="171616"/>
                </a:solidFill>
              </a:rPr>
              <a:t>(OHCHR, 2019)</a:t>
            </a:r>
            <a:endParaRPr/>
          </a:p>
          <a:p>
            <a:pPr indent="0" lvl="0" marL="0" rtl="0" algn="l">
              <a:lnSpc>
                <a:spcPct val="100000"/>
              </a:lnSpc>
              <a:spcBef>
                <a:spcPts val="1000"/>
              </a:spcBef>
              <a:spcAft>
                <a:spcPts val="0"/>
              </a:spcAft>
              <a:buSzPts val="1800"/>
              <a:buNone/>
            </a:pPr>
            <a:r>
              <a:rPr b="1" lang="en-US" sz="1800" u="sng">
                <a:solidFill>
                  <a:schemeClr val="accent2"/>
                </a:solidFill>
                <a:hlinkClick r:id="rId4">
                  <a:extLst>
                    <a:ext uri="{A12FA001-AC4F-418D-AE19-62706E023703}">
                      <ahyp:hlinkClr val="tx"/>
                    </a:ext>
                  </a:extLst>
                </a:hlinkClick>
              </a:rPr>
              <a:t>Ending Violence and Discrimination Against Lesbian, Gay, Bisexual, Transgender and Intersex People</a:t>
            </a:r>
            <a:r>
              <a:rPr b="1" lang="en-US" sz="1800">
                <a:solidFill>
                  <a:schemeClr val="accent2"/>
                </a:solidFill>
              </a:rPr>
              <a:t> </a:t>
            </a:r>
            <a:r>
              <a:rPr lang="en-US" sz="1800">
                <a:solidFill>
                  <a:srgbClr val="171616"/>
                </a:solidFill>
              </a:rPr>
              <a:t>(United Nations, 2015)</a:t>
            </a:r>
            <a:endParaRPr/>
          </a:p>
          <a:p>
            <a:pPr indent="0" lvl="0" marL="0" rtl="0" algn="l">
              <a:lnSpc>
                <a:spcPct val="100000"/>
              </a:lnSpc>
              <a:spcBef>
                <a:spcPts val="1000"/>
              </a:spcBef>
              <a:spcAft>
                <a:spcPts val="0"/>
              </a:spcAft>
              <a:buSzPts val="1800"/>
              <a:buNone/>
            </a:pPr>
            <a:r>
              <a:rPr b="1" lang="en-US" sz="1800" u="sng">
                <a:solidFill>
                  <a:schemeClr val="accent2"/>
                </a:solidFill>
                <a:hlinkClick r:id="rId5">
                  <a:extLst>
                    <a:ext uri="{A12FA001-AC4F-418D-AE19-62706E023703}">
                      <ahyp:hlinkClr val="tx"/>
                    </a:ext>
                  </a:extLst>
                </a:hlinkClick>
              </a:rPr>
              <a:t>Discrimination and Violence against Individuals based on their Sexual Orientation and Gender Identity: Report of the Office of the United Nations Commissionner for Human Rights</a:t>
            </a:r>
            <a:r>
              <a:rPr b="1" lang="en-US" sz="1800">
                <a:solidFill>
                  <a:schemeClr val="accent2"/>
                </a:solidFill>
              </a:rPr>
              <a:t> </a:t>
            </a:r>
            <a:r>
              <a:rPr lang="en-US" sz="1800">
                <a:solidFill>
                  <a:srgbClr val="000000"/>
                </a:solidFill>
              </a:rPr>
              <a:t>(2015)</a:t>
            </a:r>
            <a:endParaRPr/>
          </a:p>
          <a:p>
            <a:pPr indent="0" lvl="0" marL="0" rtl="0" algn="l">
              <a:lnSpc>
                <a:spcPct val="100000"/>
              </a:lnSpc>
              <a:spcBef>
                <a:spcPts val="1000"/>
              </a:spcBef>
              <a:spcAft>
                <a:spcPts val="1000"/>
              </a:spcAft>
              <a:buSzPts val="1800"/>
              <a:buNone/>
            </a:pPr>
            <a:r>
              <a:rPr b="1" lang="en-US" sz="1800" u="sng">
                <a:solidFill>
                  <a:schemeClr val="accent2"/>
                </a:solidFill>
                <a:hlinkClick r:id="rId6">
                  <a:extLst>
                    <a:ext uri="{A12FA001-AC4F-418D-AE19-62706E023703}">
                      <ahyp:hlinkClr val="tx"/>
                    </a:ext>
                  </a:extLst>
                </a:hlinkClick>
              </a:rPr>
              <a:t>HIV and the Law: Rights, Risk and Health</a:t>
            </a:r>
            <a:r>
              <a:rPr b="1" lang="en-US" sz="1800">
                <a:solidFill>
                  <a:schemeClr val="accent2"/>
                </a:solidFill>
              </a:rPr>
              <a:t> </a:t>
            </a:r>
            <a:r>
              <a:rPr lang="en-US" sz="1800">
                <a:solidFill>
                  <a:srgbClr val="171616"/>
                </a:solidFill>
              </a:rPr>
              <a:t>(2012): Published by the Global Commission on HIV and the Law, the report</a:t>
            </a:r>
            <a:r>
              <a:rPr b="1" lang="en-US" sz="1800">
                <a:solidFill>
                  <a:srgbClr val="171616"/>
                </a:solidFill>
              </a:rPr>
              <a:t> </a:t>
            </a:r>
            <a:r>
              <a:rPr lang="en-US" sz="1800">
                <a:solidFill>
                  <a:srgbClr val="171616"/>
                </a:solidFill>
              </a:rPr>
              <a:t>recommends that: “Countries must reform their approach towards transgender people. Rather than punishing transgender people, countries must offer transgender people access to effective HiV and health services and commodities as well as repealing all laws that criminalise transgender identity or associated behaviours”. </a:t>
            </a:r>
            <a:endParaRPr/>
          </a:p>
        </p:txBody>
      </p:sp>
      <p:sp>
        <p:nvSpPr>
          <p:cNvPr id="376" name="Google Shape;376;p69"/>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SzPts val="1800"/>
              <a:buNone/>
            </a:pPr>
            <a:r>
              <a:rPr lang="en-US" sz="3000"/>
              <a:t>Gender identity and UN frameworks (2)</a:t>
            </a:r>
            <a:endParaRPr sz="3000"/>
          </a:p>
        </p:txBody>
      </p:sp>
      <p:cxnSp>
        <p:nvCxnSpPr>
          <p:cNvPr id="377" name="Google Shape;377;p69"/>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378" name="Google Shape;378;p69"/>
          <p:cNvSpPr txBox="1"/>
          <p:nvPr/>
        </p:nvSpPr>
        <p:spPr>
          <a:xfrm>
            <a:off x="838200" y="6494675"/>
            <a:ext cx="6523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UN FRAMEWORKS AND NORMATIVE GUIDANCE ON GENDER IDENTITY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70"/>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5 Contents</a:t>
            </a:r>
            <a:endParaRPr/>
          </a:p>
        </p:txBody>
      </p:sp>
      <p:sp>
        <p:nvSpPr>
          <p:cNvPr id="384" name="Google Shape;384;p70"/>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trans and gender-diverse people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Community organising for health and rights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Gender-affirming and trans-competent health care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Legal and policy reform</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gender identity</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Take-home messages</a:t>
            </a:r>
            <a:endParaRPr/>
          </a:p>
        </p:txBody>
      </p:sp>
      <p:cxnSp>
        <p:nvCxnSpPr>
          <p:cNvPr id="391" name="Google Shape;391;p32"/>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392" name="Google Shape;392;p32"/>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TAKE-HOME MESSAGES</a:t>
            </a:r>
            <a:endParaRPr b="0" i="0" sz="1400" u="none" cap="none" strike="noStrike">
              <a:solidFill>
                <a:srgbClr val="000000"/>
              </a:solidFill>
              <a:latin typeface="Arial"/>
              <a:ea typeface="Arial"/>
              <a:cs typeface="Arial"/>
              <a:sym typeface="Arial"/>
            </a:endParaRPr>
          </a:p>
        </p:txBody>
      </p:sp>
      <p:sp>
        <p:nvSpPr>
          <p:cNvPr id="393" name="Google Shape;393;p32"/>
          <p:cNvSpPr txBox="1"/>
          <p:nvPr>
            <p:ph idx="1" type="body"/>
          </p:nvPr>
        </p:nvSpPr>
        <p:spPr>
          <a:xfrm>
            <a:off x="838200" y="1305596"/>
            <a:ext cx="10515600" cy="505828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120000"/>
              </a:lnSpc>
              <a:spcBef>
                <a:spcPts val="1000"/>
              </a:spcBef>
              <a:spcAft>
                <a:spcPts val="0"/>
              </a:spcAft>
              <a:buSzPts val="1800"/>
              <a:buFont typeface="Noto Sans Symbols"/>
              <a:buChar char="✔"/>
            </a:pPr>
            <a:r>
              <a:rPr lang="en-US" sz="1600"/>
              <a:t>The vulnerability of trans and gender-diverse people to HIV, viral hepatitis and STIs is a combination of behavioural factors overlapping with social marginalisation, and punitive laws and policies that limit their access to health care and other services.</a:t>
            </a:r>
            <a:endParaRPr/>
          </a:p>
          <a:p>
            <a:pPr indent="-342900" lvl="0" marL="457200" rtl="0" algn="l">
              <a:lnSpc>
                <a:spcPct val="120000"/>
              </a:lnSpc>
              <a:spcBef>
                <a:spcPts val="1000"/>
              </a:spcBef>
              <a:spcAft>
                <a:spcPts val="0"/>
              </a:spcAft>
              <a:buSzPts val="1800"/>
              <a:buFont typeface="Noto Sans Symbols"/>
              <a:buChar char="✔"/>
            </a:pPr>
            <a:r>
              <a:rPr lang="en-US" sz="1600"/>
              <a:t>Trans and gender-diverse people are particularly affected by stigmatisation and violence and are subject to prosecution under laws criminalising homosexuality and sex work. </a:t>
            </a:r>
            <a:endParaRPr/>
          </a:p>
          <a:p>
            <a:pPr indent="-342900" lvl="0" marL="457200" rtl="0" algn="l">
              <a:lnSpc>
                <a:spcPct val="120000"/>
              </a:lnSpc>
              <a:spcBef>
                <a:spcPts val="1000"/>
              </a:spcBef>
              <a:spcAft>
                <a:spcPts val="0"/>
              </a:spcAft>
              <a:buSzPts val="1800"/>
              <a:buFont typeface="Noto Sans Symbols"/>
              <a:buChar char="✔"/>
            </a:pPr>
            <a:r>
              <a:rPr lang="en-US" sz="1600"/>
              <a:t>Community empowerment of trans and gender-diverse people is essential for the success of health and rights interventions. Trans community organisations may prefer to organise and define their needs separately from communities of men who have sex with men. </a:t>
            </a:r>
            <a:endParaRPr/>
          </a:p>
          <a:p>
            <a:pPr indent="-342900" lvl="0" marL="457200" rtl="0" algn="l">
              <a:lnSpc>
                <a:spcPct val="120000"/>
              </a:lnSpc>
              <a:spcBef>
                <a:spcPts val="1000"/>
              </a:spcBef>
              <a:spcAft>
                <a:spcPts val="0"/>
              </a:spcAft>
              <a:buSzPts val="1800"/>
              <a:buFont typeface="Noto Sans Symbols"/>
              <a:buChar char="✔"/>
            </a:pPr>
            <a:r>
              <a:rPr lang="en-US" sz="1600"/>
              <a:t>UN agencies have an essential role to play in sustaining movements of trans and gender-diverse  people for health and rights. This role includes involving their community organisations in UN-led efforts to end violence and providing technical assistance for resource mobilisation and access to justice.</a:t>
            </a:r>
            <a:endParaRPr/>
          </a:p>
          <a:p>
            <a:pPr indent="-342900" lvl="0" marL="457200" rtl="0" algn="l">
              <a:lnSpc>
                <a:spcPct val="120000"/>
              </a:lnSpc>
              <a:spcBef>
                <a:spcPts val="1000"/>
              </a:spcBef>
              <a:spcAft>
                <a:spcPts val="0"/>
              </a:spcAft>
              <a:buSzPts val="1800"/>
              <a:buFont typeface="Noto Sans Symbols"/>
              <a:buChar char="✔"/>
            </a:pPr>
            <a:r>
              <a:rPr lang="en-US" sz="1600"/>
              <a:t>Normative guides provide evidence-based approaches to sustain trans and gender-diverse movements and programmes. These include the TRANSIT and the WHO Key Populations Consolidated Guidelines, 2022.</a:t>
            </a:r>
            <a:endParaRPr/>
          </a:p>
          <a:p>
            <a:pPr indent="-342900" lvl="0" marL="457200" rtl="0" algn="l">
              <a:lnSpc>
                <a:spcPct val="120000"/>
              </a:lnSpc>
              <a:spcBef>
                <a:spcPts val="1000"/>
              </a:spcBef>
              <a:spcAft>
                <a:spcPts val="0"/>
              </a:spcAft>
              <a:buSzPts val="1800"/>
              <a:buFont typeface="Noto Sans Symbols"/>
              <a:buChar char="✔"/>
            </a:pPr>
            <a:r>
              <a:rPr lang="en-US" sz="1600"/>
              <a:t>The Global AIDS Strategy 2021-2026 has set new 10-10-10 targets and commitments for 2025 to remove societal and legal barriers to accessing services, including for trans and gender-diverse people.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Arial"/>
              <a:buNone/>
            </a:pPr>
            <a:r>
              <a:rPr lang="en-US" sz="3200"/>
              <a:t>Video message from a transgender </a:t>
            </a:r>
            <a:endParaRPr sz="3200"/>
          </a:p>
          <a:p>
            <a:pPr indent="0" lvl="0" marL="0" rtl="0" algn="l">
              <a:lnSpc>
                <a:spcPct val="90000"/>
              </a:lnSpc>
              <a:spcBef>
                <a:spcPts val="0"/>
              </a:spcBef>
              <a:spcAft>
                <a:spcPts val="0"/>
              </a:spcAft>
              <a:buClr>
                <a:schemeClr val="lt1"/>
              </a:buClr>
              <a:buSzPts val="3200"/>
              <a:buFont typeface="Arial"/>
              <a:buNone/>
            </a:pPr>
            <a:r>
              <a:rPr lang="en-US" sz="3200"/>
              <a:t>community leader</a:t>
            </a:r>
            <a:endParaRPr/>
          </a:p>
        </p:txBody>
      </p:sp>
      <p:cxnSp>
        <p:nvCxnSpPr>
          <p:cNvPr id="84" name="Google Shape;84;p4"/>
          <p:cNvCxnSpPr/>
          <p:nvPr/>
        </p:nvCxnSpPr>
        <p:spPr>
          <a:xfrm>
            <a:off x="255900"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85" name="Google Shape;85;p4"/>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INTRODUCTION</a:t>
            </a:r>
            <a:endParaRPr b="0" i="0" sz="1400" u="none" cap="none" strike="noStrike">
              <a:solidFill>
                <a:srgbClr val="000000"/>
              </a:solidFill>
              <a:latin typeface="Arial"/>
              <a:ea typeface="Arial"/>
              <a:cs typeface="Arial"/>
              <a:sym typeface="Arial"/>
            </a:endParaRPr>
          </a:p>
        </p:txBody>
      </p:sp>
      <p:pic>
        <p:nvPicPr>
          <p:cNvPr id="86" name="Google Shape;86;p4" title="WhatsApp Video 2023-02-28 at 19.30.18(1).mp4">
            <a:hlinkClick r:id="rId3"/>
          </p:cNvPr>
          <p:cNvPicPr preferRelativeResize="0"/>
          <p:nvPr/>
        </p:nvPicPr>
        <p:blipFill>
          <a:blip r:embed="rId4">
            <a:alphaModFix/>
          </a:blip>
          <a:stretch>
            <a:fillRect/>
          </a:stretch>
        </p:blipFill>
        <p:spPr>
          <a:xfrm>
            <a:off x="4057150" y="1332800"/>
            <a:ext cx="4439650" cy="50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1"/>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5 Contents</a:t>
            </a:r>
            <a:endParaRPr/>
          </a:p>
        </p:txBody>
      </p:sp>
      <p:sp>
        <p:nvSpPr>
          <p:cNvPr id="399" name="Google Shape;399;p71"/>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trans and gender-diverse people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Community organising for health and rights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Gender-affirming and trans-competent health care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Legal and policy reform</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gender identity</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Module review questions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2"/>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5 Contents</a:t>
            </a:r>
            <a:endParaRPr/>
          </a:p>
        </p:txBody>
      </p:sp>
      <p:sp>
        <p:nvSpPr>
          <p:cNvPr id="405" name="Google Shape;405;p72"/>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trans and gender-diverse people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Community organising for health and rights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Gender-affirming and trans-competent health care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Legal and policy reform</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gender identity</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Further information and resources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6"/>
          <p:cNvSpPr txBox="1"/>
          <p:nvPr>
            <p:ph idx="1" type="body"/>
          </p:nvPr>
        </p:nvSpPr>
        <p:spPr>
          <a:xfrm>
            <a:off x="838200" y="1567206"/>
            <a:ext cx="10515600" cy="449335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358"/>
              <a:buFont typeface="Arial"/>
              <a:buNone/>
            </a:pPr>
            <a:r>
              <a:rPr lang="en-US" sz="1800" u="sng">
                <a:solidFill>
                  <a:schemeClr val="hlink"/>
                </a:solidFill>
                <a:hlinkClick r:id="rId3"/>
              </a:rPr>
              <a:t>Implementing Comprehensive HIV and STI Programmes with Transgender People: Practical Guidance for Collaborative Interventions</a:t>
            </a:r>
            <a:r>
              <a:rPr lang="en-US" sz="1800"/>
              <a:t> </a:t>
            </a:r>
            <a:r>
              <a:rPr lang="en-US" sz="1800">
                <a:solidFill>
                  <a:srgbClr val="171616"/>
                </a:solidFill>
              </a:rPr>
              <a:t>(the TRANSIT) (UNDP, 2016)</a:t>
            </a:r>
            <a:endParaRPr b="1" sz="1800">
              <a:solidFill>
                <a:srgbClr val="171616"/>
              </a:solidFill>
              <a:highlight>
                <a:srgbClr val="F2F2F2"/>
              </a:highlight>
            </a:endParaRPr>
          </a:p>
          <a:p>
            <a:pPr indent="0" lvl="0" marL="0" rtl="0" algn="l">
              <a:lnSpc>
                <a:spcPct val="100000"/>
              </a:lnSpc>
              <a:spcBef>
                <a:spcPts val="1000"/>
              </a:spcBef>
              <a:spcAft>
                <a:spcPts val="0"/>
              </a:spcAft>
              <a:buSzPts val="1800"/>
              <a:buNone/>
            </a:pPr>
            <a:r>
              <a:rPr lang="en-US" sz="1800" u="sng">
                <a:solidFill>
                  <a:schemeClr val="hlink"/>
                </a:solidFill>
                <a:hlinkClick r:id="rId4"/>
              </a:rPr>
              <a:t>HIV and Transgender and Other Gender-Diverse People. Human Rights Fact Sheet Series #4</a:t>
            </a:r>
            <a:r>
              <a:rPr lang="en-US" sz="1800"/>
              <a:t> </a:t>
            </a:r>
            <a:r>
              <a:rPr lang="en-US" sz="1800">
                <a:solidFill>
                  <a:srgbClr val="171616"/>
                </a:solidFill>
              </a:rPr>
              <a:t>(UNAIDS, 2021)</a:t>
            </a:r>
            <a:endParaRPr/>
          </a:p>
          <a:p>
            <a:pPr indent="0" lvl="0" marL="0" rtl="0" algn="l">
              <a:lnSpc>
                <a:spcPct val="100000"/>
              </a:lnSpc>
              <a:spcBef>
                <a:spcPts val="1000"/>
              </a:spcBef>
              <a:spcAft>
                <a:spcPts val="0"/>
              </a:spcAft>
              <a:buClr>
                <a:schemeClr val="dk1"/>
              </a:buClr>
              <a:buSzPts val="600"/>
              <a:buFont typeface="Arial"/>
              <a:buNone/>
            </a:pPr>
            <a:r>
              <a:rPr lang="en-US" sz="1800" u="sng">
                <a:solidFill>
                  <a:schemeClr val="hlink"/>
                </a:solidFill>
                <a:hlinkClick r:id="rId5"/>
              </a:rPr>
              <a:t>IN DANGER: UNAIDS Global AIDS Update 2022</a:t>
            </a:r>
            <a:r>
              <a:rPr lang="en-US" sz="1800"/>
              <a:t> </a:t>
            </a:r>
            <a:r>
              <a:rPr lang="en-US" sz="1800">
                <a:solidFill>
                  <a:srgbClr val="171616"/>
                </a:solidFill>
              </a:rPr>
              <a:t>(UNAIDS, 2022)</a:t>
            </a:r>
            <a:endParaRPr/>
          </a:p>
          <a:p>
            <a:pPr indent="0" lvl="0" marL="0" rtl="0" algn="l">
              <a:lnSpc>
                <a:spcPct val="100000"/>
              </a:lnSpc>
              <a:spcBef>
                <a:spcPts val="1000"/>
              </a:spcBef>
              <a:spcAft>
                <a:spcPts val="0"/>
              </a:spcAft>
              <a:buSzPts val="1800"/>
              <a:buNone/>
            </a:pPr>
            <a:r>
              <a:rPr lang="en-US" sz="1800" u="sng">
                <a:solidFill>
                  <a:schemeClr val="hlink"/>
                </a:solidFill>
                <a:hlinkClick r:id="rId6"/>
              </a:rPr>
              <a:t>Key Populations Atlas</a:t>
            </a:r>
            <a:r>
              <a:rPr lang="en-US" sz="1800"/>
              <a:t> </a:t>
            </a:r>
            <a:r>
              <a:rPr lang="en-US" sz="1800">
                <a:solidFill>
                  <a:srgbClr val="171616"/>
                </a:solidFill>
              </a:rPr>
              <a:t>(UNAIDS)</a:t>
            </a:r>
            <a:endParaRPr/>
          </a:p>
          <a:p>
            <a:pPr indent="0" lvl="0" marL="0" rtl="0" algn="l">
              <a:lnSpc>
                <a:spcPct val="100000"/>
              </a:lnSpc>
              <a:spcBef>
                <a:spcPts val="1000"/>
              </a:spcBef>
              <a:spcAft>
                <a:spcPts val="0"/>
              </a:spcAft>
              <a:buSzPts val="1800"/>
              <a:buNone/>
            </a:pPr>
            <a:r>
              <a:rPr lang="en-US" sz="1800" u="sng">
                <a:solidFill>
                  <a:schemeClr val="hlink"/>
                </a:solidFill>
                <a:hlinkClick r:id="rId7"/>
              </a:rPr>
              <a:t>Best Practice Guide for Governments on the Engagement of Trans People in the Development of National Strategic Plans (NSPs)</a:t>
            </a:r>
            <a:r>
              <a:rPr lang="en-US" sz="1800"/>
              <a:t> </a:t>
            </a:r>
            <a:r>
              <a:rPr lang="en-US" sz="1800">
                <a:solidFill>
                  <a:srgbClr val="171616"/>
                </a:solidFill>
              </a:rPr>
              <a:t>(GATE, 2021)</a:t>
            </a:r>
            <a:endParaRPr/>
          </a:p>
          <a:p>
            <a:pPr indent="0" lvl="0" marL="0" rtl="0" algn="l">
              <a:lnSpc>
                <a:spcPct val="100000"/>
              </a:lnSpc>
              <a:spcBef>
                <a:spcPts val="1000"/>
              </a:spcBef>
              <a:spcAft>
                <a:spcPts val="0"/>
              </a:spcAft>
              <a:buClr>
                <a:schemeClr val="dk1"/>
              </a:buClr>
              <a:buSzPts val="840"/>
              <a:buFont typeface="Arial"/>
              <a:buNone/>
            </a:pPr>
            <a:r>
              <a:rPr lang="en-US" sz="1800">
                <a:solidFill>
                  <a:srgbClr val="171616"/>
                </a:solidFill>
              </a:rPr>
              <a:t>The World Professional Association for Transgender Health (WPATH) publishes </a:t>
            </a:r>
            <a:r>
              <a:rPr lang="en-US" sz="1800" u="sng">
                <a:solidFill>
                  <a:schemeClr val="hlink"/>
                </a:solidFill>
                <a:hlinkClick r:id="rId8"/>
              </a:rPr>
              <a:t>Standards of Care for the Health of Transgender and Gender Diverse People</a:t>
            </a:r>
            <a:r>
              <a:rPr lang="en-US" sz="1800"/>
              <a:t>. </a:t>
            </a:r>
            <a:endParaRPr/>
          </a:p>
          <a:p>
            <a:pPr indent="0" lvl="0" marL="0" rtl="0" algn="l">
              <a:lnSpc>
                <a:spcPct val="100000"/>
              </a:lnSpc>
              <a:spcBef>
                <a:spcPts val="1000"/>
              </a:spcBef>
              <a:spcAft>
                <a:spcPts val="1000"/>
              </a:spcAft>
              <a:buSzPts val="1800"/>
              <a:buNone/>
            </a:pPr>
            <a:r>
              <a:rPr lang="en-US" sz="1800">
                <a:solidFill>
                  <a:srgbClr val="171616"/>
                </a:solidFill>
              </a:rPr>
              <a:t>The</a:t>
            </a:r>
            <a:r>
              <a:rPr lang="en-US" sz="1800"/>
              <a:t> </a:t>
            </a:r>
            <a:r>
              <a:rPr lang="en-US" sz="1800" u="sng">
                <a:solidFill>
                  <a:schemeClr val="hlink"/>
                </a:solidFill>
                <a:hlinkClick r:id="rId9"/>
              </a:rPr>
              <a:t>Center of Excellence for Transgender Health</a:t>
            </a:r>
            <a:r>
              <a:rPr lang="en-US" sz="1800"/>
              <a:t> </a:t>
            </a:r>
            <a:r>
              <a:rPr lang="en-US" sz="1800">
                <a:solidFill>
                  <a:srgbClr val="171616"/>
                </a:solidFill>
              </a:rPr>
              <a:t>at the University of California San Francisco, USA has published the </a:t>
            </a:r>
            <a:r>
              <a:rPr lang="en-US" sz="1800" u="sng">
                <a:solidFill>
                  <a:schemeClr val="hlink"/>
                </a:solidFill>
                <a:highlight>
                  <a:srgbClr val="FFFFFF"/>
                </a:highlight>
                <a:hlinkClick r:id="rId10"/>
              </a:rPr>
              <a:t>Guidelines for the Primary and Gender-Affirming Care of Transgender and Gender Nonbinary People</a:t>
            </a:r>
            <a:r>
              <a:rPr lang="en-US" sz="1800">
                <a:solidFill>
                  <a:srgbClr val="212121"/>
                </a:solidFill>
                <a:highlight>
                  <a:srgbClr val="FFFFFF"/>
                </a:highlight>
              </a:rPr>
              <a:t> (2016)</a:t>
            </a:r>
            <a:br>
              <a:rPr lang="en-US" sz="500"/>
            </a:br>
            <a:endParaRPr sz="500">
              <a:solidFill>
                <a:srgbClr val="171616"/>
              </a:solidFill>
            </a:endParaRPr>
          </a:p>
        </p:txBody>
      </p:sp>
      <p:sp>
        <p:nvSpPr>
          <p:cNvPr id="412" name="Google Shape;412;p3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lang="en-US" sz="3600"/>
              <a:t>Further information and resources</a:t>
            </a:r>
            <a:endParaRPr/>
          </a:p>
        </p:txBody>
      </p:sp>
      <p:cxnSp>
        <p:nvCxnSpPr>
          <p:cNvPr id="413" name="Google Shape;413;p36"/>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414" name="Google Shape;414;p36"/>
          <p:cNvSpPr txBox="1"/>
          <p:nvPr/>
        </p:nvSpPr>
        <p:spPr>
          <a:xfrm>
            <a:off x="838200" y="6494680"/>
            <a:ext cx="612530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FURTHER INFORMATION AND RESOURCES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37"/>
          <p:cNvPicPr preferRelativeResize="0"/>
          <p:nvPr/>
        </p:nvPicPr>
        <p:blipFill>
          <a:blip r:embed="rId3">
            <a:alphaModFix/>
          </a:blip>
          <a:stretch>
            <a:fillRect/>
          </a:stretch>
        </p:blipFill>
        <p:spPr>
          <a:xfrm>
            <a:off x="695000" y="3008150"/>
            <a:ext cx="4474875" cy="841675"/>
          </a:xfrm>
          <a:prstGeom prst="rect">
            <a:avLst/>
          </a:prstGeom>
          <a:noFill/>
          <a:ln>
            <a:noFill/>
          </a:ln>
        </p:spPr>
      </p:pic>
      <p:pic>
        <p:nvPicPr>
          <p:cNvPr id="420" name="Google Shape;420;p37"/>
          <p:cNvPicPr preferRelativeResize="0"/>
          <p:nvPr/>
        </p:nvPicPr>
        <p:blipFill>
          <a:blip r:embed="rId4">
            <a:alphaModFix/>
          </a:blip>
          <a:stretch>
            <a:fillRect/>
          </a:stretch>
        </p:blipFill>
        <p:spPr>
          <a:xfrm>
            <a:off x="7221450" y="2518927"/>
            <a:ext cx="3902125" cy="182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2"/>
                  </a:ext>
                </a:extLst>
              </a:rPr>
              <a:t>Module</a:t>
            </a:r>
            <a:r>
              <a:rPr lang="en-US"/>
              <a:t> 5 Contents</a:t>
            </a:r>
            <a:endParaRPr/>
          </a:p>
        </p:txBody>
      </p:sp>
      <p:sp>
        <p:nvSpPr>
          <p:cNvPr id="92" name="Google Shape;92;p5"/>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Questions to frame this module </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trans and gender-diverse people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Community organising for health and rights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Gender-affirming and trans-competent health care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Legal and policy reform</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gender identity</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extLst>
                  <a:ext uri="http://customooxmlschemas.google.com/">
                    <go:slidesCustomData xmlns:go="http://customooxmlschemas.google.com/" textRoundtripDataId="3"/>
                  </a:ext>
                </a:extLst>
              </a:rPr>
              <a:t>Framing</a:t>
            </a:r>
            <a:r>
              <a:rPr lang="en-US"/>
              <a:t> questions</a:t>
            </a:r>
            <a:endParaRPr/>
          </a:p>
        </p:txBody>
      </p:sp>
      <p:sp>
        <p:nvSpPr>
          <p:cNvPr id="98" name="Google Shape;98;p6"/>
          <p:cNvSpPr txBox="1"/>
          <p:nvPr>
            <p:ph idx="1" type="body"/>
          </p:nvPr>
        </p:nvSpPr>
        <p:spPr>
          <a:xfrm>
            <a:off x="838200" y="1567206"/>
            <a:ext cx="10515600" cy="453465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286"/>
              <a:buFont typeface="Arial"/>
              <a:buNone/>
            </a:pPr>
            <a:r>
              <a:rPr b="1" lang="en-US" sz="2000"/>
              <a:t>1. Transgender people exist in every nationality, ethnicity and region around the world.</a:t>
            </a:r>
            <a:endParaRPr/>
          </a:p>
          <a:p>
            <a:pPr indent="0" lvl="0" marL="0" rtl="0" algn="l">
              <a:lnSpc>
                <a:spcPct val="90000"/>
              </a:lnSpc>
              <a:spcBef>
                <a:spcPts val="1000"/>
              </a:spcBef>
              <a:spcAft>
                <a:spcPts val="0"/>
              </a:spcAft>
              <a:buClr>
                <a:schemeClr val="dk1"/>
              </a:buClr>
              <a:buSzPts val="1286"/>
              <a:buFont typeface="Arial"/>
              <a:buNone/>
            </a:pPr>
            <a:r>
              <a:rPr lang="en-US" sz="2000">
                <a:solidFill>
                  <a:schemeClr val="accent2"/>
                </a:solidFill>
              </a:rPr>
              <a:t>Agree</a:t>
            </a:r>
            <a:endParaRPr/>
          </a:p>
          <a:p>
            <a:pPr indent="0" lvl="0" marL="0" rtl="0" algn="l">
              <a:lnSpc>
                <a:spcPct val="90000"/>
              </a:lnSpc>
              <a:spcBef>
                <a:spcPts val="1000"/>
              </a:spcBef>
              <a:spcAft>
                <a:spcPts val="0"/>
              </a:spcAft>
              <a:buClr>
                <a:schemeClr val="dk1"/>
              </a:buClr>
              <a:buSzPts val="1286"/>
              <a:buFont typeface="Arial"/>
              <a:buNone/>
            </a:pPr>
            <a:r>
              <a:rPr lang="en-US" sz="2000">
                <a:solidFill>
                  <a:schemeClr val="accent2"/>
                </a:solidFill>
              </a:rPr>
              <a:t>Disagree</a:t>
            </a:r>
            <a:endParaRPr/>
          </a:p>
          <a:p>
            <a:pPr indent="0" lvl="0" marL="0" rtl="0" algn="l">
              <a:lnSpc>
                <a:spcPct val="90000"/>
              </a:lnSpc>
              <a:spcBef>
                <a:spcPts val="1000"/>
              </a:spcBef>
              <a:spcAft>
                <a:spcPts val="0"/>
              </a:spcAft>
              <a:buSzPts val="1286"/>
              <a:buNone/>
            </a:pPr>
            <a:r>
              <a:rPr lang="en-US" sz="2000">
                <a:solidFill>
                  <a:schemeClr val="accent2"/>
                </a:solidFill>
              </a:rPr>
              <a:t>Unsure</a:t>
            </a:r>
            <a:endParaRPr/>
          </a:p>
          <a:p>
            <a:pPr indent="0" lvl="0" marL="0" rtl="0" algn="l">
              <a:lnSpc>
                <a:spcPct val="90000"/>
              </a:lnSpc>
              <a:spcBef>
                <a:spcPts val="1000"/>
              </a:spcBef>
              <a:spcAft>
                <a:spcPts val="0"/>
              </a:spcAft>
              <a:buSzPts val="1286"/>
              <a:buNone/>
            </a:pPr>
            <a:r>
              <a:t/>
            </a:r>
            <a:endParaRPr b="1" sz="2000"/>
          </a:p>
          <a:p>
            <a:pPr indent="0" lvl="0" marL="0" rtl="0" algn="l">
              <a:lnSpc>
                <a:spcPct val="90000"/>
              </a:lnSpc>
              <a:spcBef>
                <a:spcPts val="1000"/>
              </a:spcBef>
              <a:spcAft>
                <a:spcPts val="0"/>
              </a:spcAft>
              <a:buSzPts val="1286"/>
              <a:buNone/>
            </a:pPr>
            <a:r>
              <a:rPr b="1" lang="en-US" sz="2000"/>
              <a:t>2. Where transgender people are not criminalised, the</a:t>
            </a:r>
            <a:r>
              <a:rPr b="1" lang="en-US" sz="2000">
                <a:highlight>
                  <a:schemeClr val="lt1"/>
                </a:highlight>
              </a:rPr>
              <a:t>y can better realise their human rights and </a:t>
            </a:r>
            <a:r>
              <a:rPr b="1" lang="en-US" sz="2000" strike="sngStrike">
                <a:highlight>
                  <a:schemeClr val="lt1"/>
                </a:highlight>
              </a:rPr>
              <a:t>can </a:t>
            </a:r>
            <a:r>
              <a:rPr b="1" lang="en-US" sz="2000">
                <a:highlight>
                  <a:schemeClr val="lt1"/>
                </a:highlight>
              </a:rPr>
              <a:t>access services.</a:t>
            </a:r>
            <a:endParaRPr>
              <a:highlight>
                <a:schemeClr val="lt1"/>
              </a:highlight>
            </a:endParaRPr>
          </a:p>
          <a:p>
            <a:pPr indent="0" lvl="0" marL="0" rtl="0" algn="l">
              <a:lnSpc>
                <a:spcPct val="90000"/>
              </a:lnSpc>
              <a:spcBef>
                <a:spcPts val="1000"/>
              </a:spcBef>
              <a:spcAft>
                <a:spcPts val="0"/>
              </a:spcAft>
              <a:buSzPts val="1286"/>
              <a:buNone/>
            </a:pPr>
            <a:r>
              <a:rPr lang="en-US" sz="2000">
                <a:solidFill>
                  <a:schemeClr val="accent2"/>
                </a:solidFill>
              </a:rPr>
              <a:t>Agree</a:t>
            </a:r>
            <a:endParaRPr/>
          </a:p>
          <a:p>
            <a:pPr indent="0" lvl="0" marL="0" rtl="0" algn="l">
              <a:lnSpc>
                <a:spcPct val="90000"/>
              </a:lnSpc>
              <a:spcBef>
                <a:spcPts val="1000"/>
              </a:spcBef>
              <a:spcAft>
                <a:spcPts val="0"/>
              </a:spcAft>
              <a:buSzPts val="1286"/>
              <a:buNone/>
            </a:pPr>
            <a:r>
              <a:rPr lang="en-US" sz="2000">
                <a:solidFill>
                  <a:schemeClr val="accent2"/>
                </a:solidFill>
              </a:rPr>
              <a:t>Disagree</a:t>
            </a:r>
            <a:endParaRPr/>
          </a:p>
          <a:p>
            <a:pPr indent="0" lvl="0" marL="0" rtl="0" algn="l">
              <a:lnSpc>
                <a:spcPct val="90000"/>
              </a:lnSpc>
              <a:spcBef>
                <a:spcPts val="1000"/>
              </a:spcBef>
              <a:spcAft>
                <a:spcPts val="0"/>
              </a:spcAft>
              <a:buClr>
                <a:schemeClr val="dk1"/>
              </a:buClr>
              <a:buSzPts val="1286"/>
              <a:buFont typeface="Arial"/>
              <a:buNone/>
            </a:pPr>
            <a:r>
              <a:rPr lang="en-US" sz="2000">
                <a:solidFill>
                  <a:schemeClr val="accent2"/>
                </a:solidFill>
              </a:rPr>
              <a:t>Unsure </a:t>
            </a:r>
            <a:endParaRPr/>
          </a:p>
        </p:txBody>
      </p:sp>
      <p:cxnSp>
        <p:nvCxnSpPr>
          <p:cNvPr id="99" name="Google Shape;99;p6"/>
          <p:cNvCxnSpPr/>
          <p:nvPr/>
        </p:nvCxnSpPr>
        <p:spPr>
          <a:xfrm>
            <a:off x="255900" y="662547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00" name="Google Shape;100;p6"/>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a:t>
            </a:r>
            <a:endParaRPr/>
          </a:p>
        </p:txBody>
      </p:sp>
      <p:cxnSp>
        <p:nvCxnSpPr>
          <p:cNvPr id="106" name="Google Shape;106;p7"/>
          <p:cNvCxnSpPr/>
          <p:nvPr/>
        </p:nvCxnSpPr>
        <p:spPr>
          <a:xfrm>
            <a:off x="256032" y="6625485"/>
            <a:ext cx="582168" cy="0"/>
          </a:xfrm>
          <a:prstGeom prst="straightConnector1">
            <a:avLst/>
          </a:prstGeom>
          <a:noFill/>
          <a:ln cap="flat" cmpd="sng" w="9525">
            <a:solidFill>
              <a:srgbClr val="ACB8CA"/>
            </a:solidFill>
            <a:prstDash val="solid"/>
            <a:miter lim="800000"/>
            <a:headEnd len="sm" w="sm" type="none"/>
            <a:tailEnd len="sm" w="sm" type="none"/>
          </a:ln>
        </p:spPr>
      </p:cxnSp>
      <p:sp>
        <p:nvSpPr>
          <p:cNvPr id="107" name="Google Shape;107;p7"/>
          <p:cNvSpPr txBox="1"/>
          <p:nvPr>
            <p:ph idx="1" type="body"/>
          </p:nvPr>
        </p:nvSpPr>
        <p:spPr>
          <a:xfrm>
            <a:off x="838200" y="1567207"/>
            <a:ext cx="10515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286"/>
              <a:buNone/>
            </a:pPr>
            <a:r>
              <a:rPr b="1" lang="en-US" sz="2000"/>
              <a:t>3. Laws against same-sex sex are used to harass or prosecute transgender women who have sex with men. </a:t>
            </a:r>
            <a:endParaRPr/>
          </a:p>
          <a:p>
            <a:pPr indent="0" lvl="0" marL="0" rtl="0" algn="l">
              <a:lnSpc>
                <a:spcPct val="90000"/>
              </a:lnSpc>
              <a:spcBef>
                <a:spcPts val="1000"/>
              </a:spcBef>
              <a:spcAft>
                <a:spcPts val="0"/>
              </a:spcAft>
              <a:buSzPts val="1286"/>
              <a:buNone/>
            </a:pPr>
            <a:r>
              <a:rPr lang="en-US" sz="2000">
                <a:solidFill>
                  <a:schemeClr val="accent2"/>
                </a:solidFill>
              </a:rPr>
              <a:t>Agree</a:t>
            </a:r>
            <a:endParaRPr/>
          </a:p>
          <a:p>
            <a:pPr indent="0" lvl="0" marL="0" rtl="0" algn="l">
              <a:lnSpc>
                <a:spcPct val="90000"/>
              </a:lnSpc>
              <a:spcBef>
                <a:spcPts val="1000"/>
              </a:spcBef>
              <a:spcAft>
                <a:spcPts val="0"/>
              </a:spcAft>
              <a:buSzPts val="1286"/>
              <a:buNone/>
            </a:pPr>
            <a:r>
              <a:rPr lang="en-US" sz="2000">
                <a:solidFill>
                  <a:schemeClr val="accent2"/>
                </a:solidFill>
              </a:rPr>
              <a:t>Disagree</a:t>
            </a:r>
            <a:endParaRPr/>
          </a:p>
          <a:p>
            <a:pPr indent="0" lvl="0" marL="0" rtl="0" algn="l">
              <a:lnSpc>
                <a:spcPct val="90000"/>
              </a:lnSpc>
              <a:spcBef>
                <a:spcPts val="1000"/>
              </a:spcBef>
              <a:spcAft>
                <a:spcPts val="0"/>
              </a:spcAft>
              <a:buSzPts val="1286"/>
              <a:buNone/>
            </a:pPr>
            <a:r>
              <a:rPr lang="en-US" sz="2000">
                <a:solidFill>
                  <a:schemeClr val="accent2"/>
                </a:solidFill>
              </a:rPr>
              <a:t>Unsure</a:t>
            </a:r>
            <a:endParaRPr/>
          </a:p>
          <a:p>
            <a:pPr indent="0" lvl="0" marL="0" rtl="0" algn="l">
              <a:lnSpc>
                <a:spcPct val="90000"/>
              </a:lnSpc>
              <a:spcBef>
                <a:spcPts val="1000"/>
              </a:spcBef>
              <a:spcAft>
                <a:spcPts val="0"/>
              </a:spcAft>
              <a:buSzPts val="1286"/>
              <a:buNone/>
            </a:pPr>
            <a:r>
              <a:t/>
            </a:r>
            <a:endParaRPr sz="2000"/>
          </a:p>
          <a:p>
            <a:pPr indent="0" lvl="0" marL="0" rtl="0" algn="l">
              <a:lnSpc>
                <a:spcPct val="90000"/>
              </a:lnSpc>
              <a:spcBef>
                <a:spcPts val="1000"/>
              </a:spcBef>
              <a:spcAft>
                <a:spcPts val="0"/>
              </a:spcAft>
              <a:buSzPts val="1286"/>
              <a:buNone/>
            </a:pPr>
            <a:r>
              <a:rPr b="1" lang="en-US" sz="2000"/>
              <a:t>4. Transgender people have the right to health care delivered by professionals who understand the physical and mental health needs of transgender people.</a:t>
            </a:r>
            <a:endParaRPr/>
          </a:p>
          <a:p>
            <a:pPr indent="0" lvl="0" marL="0" rtl="0" algn="l">
              <a:lnSpc>
                <a:spcPct val="90000"/>
              </a:lnSpc>
              <a:spcBef>
                <a:spcPts val="1000"/>
              </a:spcBef>
              <a:spcAft>
                <a:spcPts val="0"/>
              </a:spcAft>
              <a:buSzPts val="1286"/>
              <a:buNone/>
            </a:pPr>
            <a:r>
              <a:rPr lang="en-US" sz="2000">
                <a:solidFill>
                  <a:schemeClr val="accent2"/>
                </a:solidFill>
              </a:rPr>
              <a:t>Agree</a:t>
            </a:r>
            <a:endParaRPr/>
          </a:p>
          <a:p>
            <a:pPr indent="0" lvl="0" marL="0" rtl="0" algn="l">
              <a:lnSpc>
                <a:spcPct val="90000"/>
              </a:lnSpc>
              <a:spcBef>
                <a:spcPts val="1000"/>
              </a:spcBef>
              <a:spcAft>
                <a:spcPts val="0"/>
              </a:spcAft>
              <a:buSzPts val="1286"/>
              <a:buNone/>
            </a:pPr>
            <a:r>
              <a:rPr lang="en-US" sz="2000">
                <a:solidFill>
                  <a:schemeClr val="accent2"/>
                </a:solidFill>
              </a:rPr>
              <a:t>Disagree</a:t>
            </a:r>
            <a:endParaRPr/>
          </a:p>
          <a:p>
            <a:pPr indent="0" lvl="0" marL="0" rtl="0" algn="l">
              <a:lnSpc>
                <a:spcPct val="90000"/>
              </a:lnSpc>
              <a:spcBef>
                <a:spcPts val="1000"/>
              </a:spcBef>
              <a:spcAft>
                <a:spcPts val="0"/>
              </a:spcAft>
              <a:buSzPts val="1286"/>
              <a:buNone/>
            </a:pPr>
            <a:r>
              <a:rPr lang="en-US" sz="2000">
                <a:solidFill>
                  <a:schemeClr val="accent2"/>
                </a:solidFill>
              </a:rPr>
              <a:t>Unsure </a:t>
            </a:r>
            <a:endParaRPr/>
          </a:p>
        </p:txBody>
      </p:sp>
      <p:sp>
        <p:nvSpPr>
          <p:cNvPr id="108" name="Google Shape;108;p7"/>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04a471fbdf_0_0"/>
          <p:cNvSpPr txBox="1"/>
          <p:nvPr>
            <p:ph type="title"/>
          </p:nvPr>
        </p:nvSpPr>
        <p:spPr>
          <a:xfrm>
            <a:off x="430696" y="248478"/>
            <a:ext cx="10515600" cy="8106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Framing questions: Responses</a:t>
            </a:r>
            <a:endParaRPr/>
          </a:p>
        </p:txBody>
      </p:sp>
      <p:cxnSp>
        <p:nvCxnSpPr>
          <p:cNvPr id="114" name="Google Shape;114;g204a471fbdf_0_0"/>
          <p:cNvCxnSpPr/>
          <p:nvPr/>
        </p:nvCxnSpPr>
        <p:spPr>
          <a:xfrm>
            <a:off x="256032" y="6625485"/>
            <a:ext cx="582300" cy="0"/>
          </a:xfrm>
          <a:prstGeom prst="straightConnector1">
            <a:avLst/>
          </a:prstGeom>
          <a:noFill/>
          <a:ln cap="flat" cmpd="sng" w="9525">
            <a:solidFill>
              <a:srgbClr val="ACB8CA"/>
            </a:solidFill>
            <a:prstDash val="solid"/>
            <a:miter lim="800000"/>
            <a:headEnd len="sm" w="sm" type="none"/>
            <a:tailEnd len="sm" w="sm" type="none"/>
          </a:ln>
        </p:spPr>
      </p:cxnSp>
      <p:sp>
        <p:nvSpPr>
          <p:cNvPr id="115" name="Google Shape;115;g204a471fbdf_0_0"/>
          <p:cNvSpPr txBox="1"/>
          <p:nvPr>
            <p:ph idx="1" type="body"/>
          </p:nvPr>
        </p:nvSpPr>
        <p:spPr>
          <a:xfrm>
            <a:off x="838200" y="1567207"/>
            <a:ext cx="10515600" cy="4351200"/>
          </a:xfrm>
          <a:prstGeom prst="rect">
            <a:avLst/>
          </a:prstGeom>
          <a:noFill/>
          <a:ln>
            <a:noFill/>
          </a:ln>
        </p:spPr>
        <p:txBody>
          <a:bodyPr anchorCtr="0" anchor="t" bIns="45700" lIns="91425" spcFirstLastPara="1" rIns="91425" wrap="square" tIns="45700">
            <a:noAutofit/>
          </a:bodyPr>
          <a:lstStyle/>
          <a:p>
            <a:pPr indent="-342900" lvl="0" marL="444500" rtl="0" algn="l">
              <a:lnSpc>
                <a:spcPct val="115000"/>
              </a:lnSpc>
              <a:spcBef>
                <a:spcPts val="0"/>
              </a:spcBef>
              <a:spcAft>
                <a:spcPts val="0"/>
              </a:spcAft>
              <a:buSzPts val="2000"/>
              <a:buAutoNum type="arabicPeriod"/>
            </a:pPr>
            <a:r>
              <a:rPr b="1" lang="en-US" sz="1800"/>
              <a:t>Correct. </a:t>
            </a:r>
            <a:r>
              <a:rPr lang="en-US" sz="1800"/>
              <a:t>Although data is not available in all countries, evidence suggests that there are transgender people in all populations. Trans people call themselves differently in various languages and cultures. </a:t>
            </a:r>
            <a:endParaRPr/>
          </a:p>
          <a:p>
            <a:pPr indent="-342900" lvl="0" marL="444500" rtl="0" algn="l">
              <a:lnSpc>
                <a:spcPct val="115000"/>
              </a:lnSpc>
              <a:spcBef>
                <a:spcPts val="0"/>
              </a:spcBef>
              <a:spcAft>
                <a:spcPts val="0"/>
              </a:spcAft>
              <a:buSzPts val="2000"/>
              <a:buAutoNum type="arabicPeriod"/>
            </a:pPr>
            <a:r>
              <a:rPr b="1" lang="en-US" sz="1800"/>
              <a:t>Not necessarily. </a:t>
            </a:r>
            <a:r>
              <a:rPr lang="en-US" sz="1800"/>
              <a:t>Non-criminalisation of transgender identity helps ensure the rights of transgender people, but this must be supported by laws, advocacy and training to reduce discrimination in general society and among service providers.  </a:t>
            </a:r>
            <a:endParaRPr/>
          </a:p>
          <a:p>
            <a:pPr indent="-342900" lvl="0" marL="444500" rtl="0" algn="l">
              <a:lnSpc>
                <a:spcPct val="115000"/>
              </a:lnSpc>
              <a:spcBef>
                <a:spcPts val="0"/>
              </a:spcBef>
              <a:spcAft>
                <a:spcPts val="0"/>
              </a:spcAft>
              <a:buSzPts val="2000"/>
              <a:buAutoNum type="arabicPeriod"/>
            </a:pPr>
            <a:r>
              <a:rPr b="1" lang="en-US" sz="1800"/>
              <a:t>Correct. </a:t>
            </a:r>
            <a:r>
              <a:rPr lang="en-US" sz="1800"/>
              <a:t>If transgender women are “legally considered to be men”, their sexual relationships with men can make them subject to laws against same-sex sex.   </a:t>
            </a:r>
            <a:endParaRPr/>
          </a:p>
          <a:p>
            <a:pPr indent="-342900" lvl="0" marL="444500" rtl="0" algn="l">
              <a:lnSpc>
                <a:spcPct val="115000"/>
              </a:lnSpc>
              <a:spcBef>
                <a:spcPts val="0"/>
              </a:spcBef>
              <a:spcAft>
                <a:spcPts val="0"/>
              </a:spcAft>
              <a:buSzPts val="2000"/>
              <a:buAutoNum type="arabicPeriod"/>
            </a:pPr>
            <a:r>
              <a:rPr b="1" lang="en-US" sz="1800"/>
              <a:t>Correct. </a:t>
            </a:r>
            <a:r>
              <a:rPr lang="en-US" sz="1800"/>
              <a:t>Like all people, transgender people deserve to receive expert care for their physical and mental health, which means that providers should understand their particular health needs and be trained and equipped to serve them.  </a:t>
            </a:r>
            <a:endParaRPr/>
          </a:p>
          <a:p>
            <a:pPr indent="0" lvl="0" marL="101600" rtl="0" algn="l">
              <a:lnSpc>
                <a:spcPct val="115000"/>
              </a:lnSpc>
              <a:spcBef>
                <a:spcPts val="0"/>
              </a:spcBef>
              <a:spcAft>
                <a:spcPts val="0"/>
              </a:spcAft>
              <a:buSzPts val="2000"/>
              <a:buNone/>
            </a:pPr>
            <a:r>
              <a:t/>
            </a:r>
            <a:endParaRPr b="1" sz="2000"/>
          </a:p>
          <a:p>
            <a:pPr indent="0" lvl="0" marL="101600" rtl="0" algn="l">
              <a:lnSpc>
                <a:spcPct val="115000"/>
              </a:lnSpc>
              <a:spcBef>
                <a:spcPts val="0"/>
              </a:spcBef>
              <a:spcAft>
                <a:spcPts val="0"/>
              </a:spcAft>
              <a:buSzPts val="2000"/>
              <a:buNone/>
            </a:pPr>
            <a:r>
              <a:t/>
            </a:r>
            <a:endParaRPr b="1" sz="2000"/>
          </a:p>
        </p:txBody>
      </p:sp>
      <p:sp>
        <p:nvSpPr>
          <p:cNvPr id="116" name="Google Shape;116;g204a471fbdf_0_0"/>
          <p:cNvSpPr txBox="1"/>
          <p:nvPr/>
        </p:nvSpPr>
        <p:spPr>
          <a:xfrm>
            <a:off x="838199" y="6494680"/>
            <a:ext cx="4439653" cy="2615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ACB8CA"/>
                </a:solidFill>
                <a:latin typeface="Arial"/>
                <a:ea typeface="Arial"/>
                <a:cs typeface="Arial"/>
                <a:sym typeface="Arial"/>
              </a:rPr>
              <a:t>MODULE 5 | QUESTIONS TO FRAME THIS MODULE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type="title"/>
          </p:nvPr>
        </p:nvSpPr>
        <p:spPr>
          <a:xfrm>
            <a:off x="430696" y="248478"/>
            <a:ext cx="10515600" cy="81059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Arial"/>
              <a:buNone/>
            </a:pPr>
            <a:r>
              <a:rPr lang="en-US"/>
              <a:t>Module 5 Contents</a:t>
            </a:r>
            <a:endParaRPr/>
          </a:p>
        </p:txBody>
      </p:sp>
      <p:sp>
        <p:nvSpPr>
          <p:cNvPr id="122" name="Google Shape;122;p8"/>
          <p:cNvSpPr txBox="1"/>
          <p:nvPr>
            <p:ph idx="1" type="body"/>
          </p:nvPr>
        </p:nvSpPr>
        <p:spPr>
          <a:xfrm>
            <a:off x="838200" y="1567207"/>
            <a:ext cx="10515600" cy="4510864"/>
          </a:xfrm>
          <a:prstGeom prst="rect">
            <a:avLst/>
          </a:prstGeom>
          <a:noFill/>
          <a:ln>
            <a:noFill/>
          </a:ln>
        </p:spPr>
        <p:txBody>
          <a:bodyPr anchorCtr="0" anchor="t" bIns="45700" lIns="91425" spcFirstLastPara="1" rIns="91425" wrap="square" tIns="45700">
            <a:noAutofit/>
          </a:bodyPr>
          <a:lstStyle/>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Questions to frame this module </a:t>
            </a:r>
            <a:endParaRPr/>
          </a:p>
          <a:p>
            <a:pPr indent="-351948" lvl="0" marL="457200" rtl="0" algn="l">
              <a:lnSpc>
                <a:spcPct val="100000"/>
              </a:lnSpc>
              <a:spcBef>
                <a:spcPts val="0"/>
              </a:spcBef>
              <a:spcAft>
                <a:spcPts val="0"/>
              </a:spcAft>
              <a:buClr>
                <a:schemeClr val="accent2"/>
              </a:buClr>
              <a:buSzPts val="2800"/>
              <a:buFont typeface="Noto Sans Symbols"/>
              <a:buChar char="➢"/>
            </a:pPr>
            <a:r>
              <a:rPr b="1" lang="en-US">
                <a:solidFill>
                  <a:schemeClr val="accent2"/>
                </a:solidFill>
              </a:rPr>
              <a:t>Some definitions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Vulnerability of trans and gender-diverse people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Community organising for health and rights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Gender-affirming and trans-competent health care</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Legal and policy reform</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UN frameworks and normative guidance on gender identity</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Take-home messages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Module review questions</a:t>
            </a:r>
            <a:endParaRPr/>
          </a:p>
          <a:p>
            <a:pPr indent="-351948" lvl="0" marL="457200" rtl="0" algn="l">
              <a:lnSpc>
                <a:spcPct val="100000"/>
              </a:lnSpc>
              <a:spcBef>
                <a:spcPts val="0"/>
              </a:spcBef>
              <a:spcAft>
                <a:spcPts val="0"/>
              </a:spcAft>
              <a:buSzPts val="2600"/>
              <a:buFont typeface="Noto Sans Symbols"/>
              <a:buChar char="➢"/>
            </a:pPr>
            <a:r>
              <a:rPr lang="en-US" sz="2600">
                <a:solidFill>
                  <a:schemeClr val="accent1"/>
                </a:solidFill>
              </a:rPr>
              <a:t>Further information and resources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2020-05-07T16:23:44Z</dcterms:created>
  <dc:creator>pragya mahendru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